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</p:sldMasterIdLst>
  <p:sldIdLst>
    <p:sldId id="265" r:id="rId3"/>
    <p:sldId id="257" r:id="rId4"/>
    <p:sldId id="258" r:id="rId5"/>
    <p:sldId id="269" r:id="rId6"/>
    <p:sldId id="268" r:id="rId7"/>
    <p:sldId id="266" r:id="rId8"/>
    <p:sldId id="261" r:id="rId9"/>
    <p:sldId id="262" r:id="rId10"/>
    <p:sldId id="259" r:id="rId11"/>
    <p:sldId id="264" r:id="rId12"/>
    <p:sldId id="260" r:id="rId13"/>
    <p:sldId id="263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CC500-04E6-4974-9DB9-73C8B34FEC8F}" v="7" dt="2022-10-18T16:31:39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80" d="100"/>
          <a:sy n="80" d="100"/>
        </p:scale>
        <p:origin x="1484" y="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neider, Mark" userId="b22bbb11-6efa-4c74-bd5d-5eef0617bfbe" providerId="ADAL" clId="{500CC500-04E6-4974-9DB9-73C8B34FEC8F}"/>
    <pc:docChg chg="custSel modSld">
      <pc:chgData name="Schneider, Mark" userId="b22bbb11-6efa-4c74-bd5d-5eef0617bfbe" providerId="ADAL" clId="{500CC500-04E6-4974-9DB9-73C8B34FEC8F}" dt="2022-10-18T16:31:46.084" v="136" actId="14734"/>
      <pc:docMkLst>
        <pc:docMk/>
      </pc:docMkLst>
      <pc:sldChg chg="modSp mod">
        <pc:chgData name="Schneider, Mark" userId="b22bbb11-6efa-4c74-bd5d-5eef0617bfbe" providerId="ADAL" clId="{500CC500-04E6-4974-9DB9-73C8B34FEC8F}" dt="2022-10-18T16:15:42.079" v="55"/>
        <pc:sldMkLst>
          <pc:docMk/>
          <pc:sldMk cId="2137391660" sldId="257"/>
        </pc:sldMkLst>
        <pc:spChg chg="mod">
          <ac:chgData name="Schneider, Mark" userId="b22bbb11-6efa-4c74-bd5d-5eef0617bfbe" providerId="ADAL" clId="{500CC500-04E6-4974-9DB9-73C8B34FEC8F}" dt="2022-10-18T16:15:42.079" v="55"/>
          <ac:spMkLst>
            <pc:docMk/>
            <pc:sldMk cId="2137391660" sldId="257"/>
            <ac:spMk id="3" creationId="{D68E0A2D-E52D-FE8C-B6A5-01AFC9F72C75}"/>
          </ac:spMkLst>
        </pc:spChg>
      </pc:sldChg>
      <pc:sldChg chg="modSp mod">
        <pc:chgData name="Schneider, Mark" userId="b22bbb11-6efa-4c74-bd5d-5eef0617bfbe" providerId="ADAL" clId="{500CC500-04E6-4974-9DB9-73C8B34FEC8F}" dt="2022-10-18T16:29:47.028" v="68" actId="113"/>
        <pc:sldMkLst>
          <pc:docMk/>
          <pc:sldMk cId="2949920763" sldId="258"/>
        </pc:sldMkLst>
        <pc:spChg chg="mod">
          <ac:chgData name="Schneider, Mark" userId="b22bbb11-6efa-4c74-bd5d-5eef0617bfbe" providerId="ADAL" clId="{500CC500-04E6-4974-9DB9-73C8B34FEC8F}" dt="2022-10-18T16:29:47.028" v="68" actId="113"/>
          <ac:spMkLst>
            <pc:docMk/>
            <pc:sldMk cId="2949920763" sldId="258"/>
            <ac:spMk id="3" creationId="{DFB1B93D-03F3-42EF-FD66-C59FBA37FE3D}"/>
          </ac:spMkLst>
        </pc:spChg>
      </pc:sldChg>
      <pc:sldChg chg="modAnim">
        <pc:chgData name="Schneider, Mark" userId="b22bbb11-6efa-4c74-bd5d-5eef0617bfbe" providerId="ADAL" clId="{500CC500-04E6-4974-9DB9-73C8B34FEC8F}" dt="2022-10-18T13:17:38.256" v="52"/>
        <pc:sldMkLst>
          <pc:docMk/>
          <pc:sldMk cId="3783085344" sldId="259"/>
        </pc:sldMkLst>
      </pc:sldChg>
      <pc:sldChg chg="modSp mod">
        <pc:chgData name="Schneider, Mark" userId="b22bbb11-6efa-4c74-bd5d-5eef0617bfbe" providerId="ADAL" clId="{500CC500-04E6-4974-9DB9-73C8B34FEC8F}" dt="2022-10-18T16:31:46.084" v="136" actId="14734"/>
        <pc:sldMkLst>
          <pc:docMk/>
          <pc:sldMk cId="1077518170" sldId="262"/>
        </pc:sldMkLst>
        <pc:graphicFrameChg chg="mod modGraphic">
          <ac:chgData name="Schneider, Mark" userId="b22bbb11-6efa-4c74-bd5d-5eef0617bfbe" providerId="ADAL" clId="{500CC500-04E6-4974-9DB9-73C8B34FEC8F}" dt="2022-10-18T13:16:57.405" v="50" actId="14734"/>
          <ac:graphicFrameMkLst>
            <pc:docMk/>
            <pc:sldMk cId="1077518170" sldId="262"/>
            <ac:graphicFrameMk id="4" creationId="{81F47EBB-40EB-99AE-D070-ABD08025AD7F}"/>
          </ac:graphicFrameMkLst>
        </pc:graphicFrameChg>
        <pc:graphicFrameChg chg="mod modGraphic">
          <ac:chgData name="Schneider, Mark" userId="b22bbb11-6efa-4c74-bd5d-5eef0617bfbe" providerId="ADAL" clId="{500CC500-04E6-4974-9DB9-73C8B34FEC8F}" dt="2022-10-18T16:31:46.084" v="136" actId="14734"/>
          <ac:graphicFrameMkLst>
            <pc:docMk/>
            <pc:sldMk cId="1077518170" sldId="262"/>
            <ac:graphicFrameMk id="6" creationId="{B321FC19-9CA3-7951-D206-19EEE0E6ABB3}"/>
          </ac:graphicFrameMkLst>
        </pc:graphicFrameChg>
      </pc:sldChg>
      <pc:sldChg chg="modSp mod">
        <pc:chgData name="Schneider, Mark" userId="b22bbb11-6efa-4c74-bd5d-5eef0617bfbe" providerId="ADAL" clId="{500CC500-04E6-4974-9DB9-73C8B34FEC8F}" dt="2022-10-18T16:31:12.155" v="133" actId="6549"/>
        <pc:sldMkLst>
          <pc:docMk/>
          <pc:sldMk cId="2558927930" sldId="266"/>
        </pc:sldMkLst>
        <pc:spChg chg="mod">
          <ac:chgData name="Schneider, Mark" userId="b22bbb11-6efa-4c74-bd5d-5eef0617bfbe" providerId="ADAL" clId="{500CC500-04E6-4974-9DB9-73C8B34FEC8F}" dt="2022-10-18T16:31:12.155" v="133" actId="6549"/>
          <ac:spMkLst>
            <pc:docMk/>
            <pc:sldMk cId="2558927930" sldId="266"/>
            <ac:spMk id="2" creationId="{971BAF11-DD12-894C-A282-0302D8575B4D}"/>
          </ac:spMkLst>
        </pc:spChg>
      </pc:sldChg>
      <pc:sldChg chg="modSp mod">
        <pc:chgData name="Schneider, Mark" userId="b22bbb11-6efa-4c74-bd5d-5eef0617bfbe" providerId="ADAL" clId="{500CC500-04E6-4974-9DB9-73C8B34FEC8F}" dt="2022-10-18T16:29:58.830" v="69" actId="6549"/>
        <pc:sldMkLst>
          <pc:docMk/>
          <pc:sldMk cId="1569155494" sldId="269"/>
        </pc:sldMkLst>
        <pc:spChg chg="mod">
          <ac:chgData name="Schneider, Mark" userId="b22bbb11-6efa-4c74-bd5d-5eef0617bfbe" providerId="ADAL" clId="{500CC500-04E6-4974-9DB9-73C8B34FEC8F}" dt="2022-10-18T16:29:58.830" v="69" actId="6549"/>
          <ac:spMkLst>
            <pc:docMk/>
            <pc:sldMk cId="1569155494" sldId="269"/>
            <ac:spMk id="2" creationId="{971BAF11-DD12-894C-A282-0302D8575B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—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3556820-5BD6-7C41-9F35-0709DCBA7BA6}"/>
              </a:ext>
            </a:extLst>
          </p:cNvPr>
          <p:cNvSpPr>
            <a:spLocks/>
          </p:cNvSpPr>
          <p:nvPr userDrawn="1"/>
        </p:nvSpPr>
        <p:spPr>
          <a:xfrm>
            <a:off x="793" y="181087"/>
            <a:ext cx="12190413" cy="5913488"/>
          </a:xfrm>
          <a:prstGeom prst="rect">
            <a:avLst/>
          </a:prstGeom>
          <a:solidFill>
            <a:srgbClr val="576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1" name="Slide Number Placeholder 6">
            <a:extLst>
              <a:ext uri="{FF2B5EF4-FFF2-40B4-BE49-F238E27FC236}">
                <a16:creationId xmlns:a16="http://schemas.microsoft.com/office/drawing/2014/main" id="{94254CDA-9455-1F48-A703-E7C2342F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F940754-C6EA-AC4C-8314-59739CD84F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4413" y="2765636"/>
            <a:ext cx="10246783" cy="1615864"/>
          </a:xfrm>
        </p:spPr>
        <p:txBody>
          <a:bodyPr lIns="0" tIns="0" rIns="0" bIns="0">
            <a:normAutofit/>
          </a:bodyPr>
          <a:lstStyle>
            <a:lvl1pPr>
              <a:defRPr sz="3599" b="0" i="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2nd line</a:t>
            </a:r>
          </a:p>
        </p:txBody>
      </p:sp>
    </p:spTree>
    <p:extLst>
      <p:ext uri="{BB962C8B-B14F-4D97-AF65-F5344CB8AC3E}">
        <p14:creationId xmlns:p14="http://schemas.microsoft.com/office/powerpoint/2010/main" val="2913873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20">
          <p15:clr>
            <a:srgbClr val="FBAE40"/>
          </p15:clr>
        </p15:guide>
        <p15:guide id="4" pos="360">
          <p15:clr>
            <a:srgbClr val="FBAE40"/>
          </p15:clr>
        </p15:guide>
        <p15:guide id="5" pos="7440">
          <p15:clr>
            <a:srgbClr val="FBAE40"/>
          </p15:clr>
        </p15:guide>
        <p15:guide id="6" pos="7320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orient="horz" pos="3600">
          <p15:clr>
            <a:srgbClr val="FBAE40"/>
          </p15:clr>
        </p15:guide>
        <p15:guide id="9" pos="240">
          <p15:clr>
            <a:srgbClr val="FBAE40"/>
          </p15:clr>
        </p15:guide>
        <p15:guide id="10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—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3556820-5BD6-7C41-9F35-0709DCBA7BA6}"/>
              </a:ext>
            </a:extLst>
          </p:cNvPr>
          <p:cNvSpPr>
            <a:spLocks/>
          </p:cNvSpPr>
          <p:nvPr userDrawn="1"/>
        </p:nvSpPr>
        <p:spPr>
          <a:xfrm>
            <a:off x="793" y="181087"/>
            <a:ext cx="12190413" cy="5913488"/>
          </a:xfrm>
          <a:prstGeom prst="rect">
            <a:avLst/>
          </a:prstGeom>
          <a:solidFill>
            <a:srgbClr val="576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723EBEA2-C871-924D-9669-D4CEBEA34A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4413" y="2514600"/>
            <a:ext cx="10246783" cy="1615864"/>
          </a:xfrm>
        </p:spPr>
        <p:txBody>
          <a:bodyPr lIns="0" tIns="0" rIns="0" bIns="0">
            <a:normAutofit/>
          </a:bodyPr>
          <a:lstStyle>
            <a:lvl1pPr>
              <a:defRPr sz="3599" b="0" i="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2nd line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73C284A-D09B-B543-AF7E-5F419F34CE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4121" y="4229100"/>
            <a:ext cx="1457135" cy="1484475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81E09265-B90B-4F4C-A68D-386E7DC88C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65010" y="4229100"/>
            <a:ext cx="1457135" cy="1484475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9304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72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—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3556820-5BD6-7C41-9F35-0709DCBA7BA6}"/>
              </a:ext>
            </a:extLst>
          </p:cNvPr>
          <p:cNvSpPr>
            <a:spLocks/>
          </p:cNvSpPr>
          <p:nvPr userDrawn="1"/>
        </p:nvSpPr>
        <p:spPr>
          <a:xfrm>
            <a:off x="793" y="181087"/>
            <a:ext cx="12190413" cy="5913488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576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0FAE0E86-F5B0-2643-9F7C-9B5DF5AB2A6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4413" y="2514600"/>
            <a:ext cx="10246783" cy="1615864"/>
          </a:xfrm>
        </p:spPr>
        <p:txBody>
          <a:bodyPr lIns="0" tIns="0" rIns="0" bIns="0">
            <a:normAutofit/>
          </a:bodyPr>
          <a:lstStyle>
            <a:lvl1pPr>
              <a:defRPr sz="3599" b="0" i="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2nd line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4311E8C8-3143-A74B-8FDA-F85A6F535B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4121" y="4229100"/>
            <a:ext cx="1457135" cy="1484475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9B12BEB6-E28E-0A42-AF4D-0E33CBE7B6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65010" y="4229100"/>
            <a:ext cx="1457135" cy="1484475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2292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72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—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3556820-5BD6-7C41-9F35-0709DCBA7BA6}"/>
              </a:ext>
            </a:extLst>
          </p:cNvPr>
          <p:cNvSpPr>
            <a:spLocks/>
          </p:cNvSpPr>
          <p:nvPr userDrawn="1"/>
        </p:nvSpPr>
        <p:spPr>
          <a:xfrm>
            <a:off x="793" y="181087"/>
            <a:ext cx="12190413" cy="5913488"/>
          </a:xfrm>
          <a:prstGeom prst="rect">
            <a:avLst/>
          </a:prstGeom>
          <a:solidFill>
            <a:srgbClr val="576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1" name="Slide Number Placeholder 6">
            <a:extLst>
              <a:ext uri="{FF2B5EF4-FFF2-40B4-BE49-F238E27FC236}">
                <a16:creationId xmlns:a16="http://schemas.microsoft.com/office/drawing/2014/main" id="{94254CDA-9455-1F48-A703-E7C2342F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F940754-C6EA-AC4C-8314-59739CD84F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4413" y="2765636"/>
            <a:ext cx="10246783" cy="1615864"/>
          </a:xfrm>
        </p:spPr>
        <p:txBody>
          <a:bodyPr lIns="0" tIns="0" rIns="0" bIns="0">
            <a:normAutofit/>
          </a:bodyPr>
          <a:lstStyle>
            <a:lvl1pPr>
              <a:defRPr sz="3599" b="0" i="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2nd line</a:t>
            </a:r>
          </a:p>
        </p:txBody>
      </p:sp>
    </p:spTree>
    <p:extLst>
      <p:ext uri="{BB962C8B-B14F-4D97-AF65-F5344CB8AC3E}">
        <p14:creationId xmlns:p14="http://schemas.microsoft.com/office/powerpoint/2010/main" val="908848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72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—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3556820-5BD6-7C41-9F35-0709DCBA7BA6}"/>
              </a:ext>
            </a:extLst>
          </p:cNvPr>
          <p:cNvSpPr>
            <a:spLocks/>
          </p:cNvSpPr>
          <p:nvPr userDrawn="1"/>
        </p:nvSpPr>
        <p:spPr>
          <a:xfrm>
            <a:off x="793" y="181087"/>
            <a:ext cx="12190413" cy="5913488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 b="0" cap="none" spc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576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F7B7FAD3-3A70-6441-A8ED-D420541B3A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4413" y="2765636"/>
            <a:ext cx="10246783" cy="1615864"/>
          </a:xfrm>
        </p:spPr>
        <p:txBody>
          <a:bodyPr lIns="0" tIns="0" rIns="0" bIns="0">
            <a:normAutofit/>
          </a:bodyPr>
          <a:lstStyle>
            <a:lvl1pPr>
              <a:defRPr sz="3599" b="0" i="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2nd line</a:t>
            </a:r>
          </a:p>
        </p:txBody>
      </p:sp>
    </p:spTree>
    <p:extLst>
      <p:ext uri="{BB962C8B-B14F-4D97-AF65-F5344CB8AC3E}">
        <p14:creationId xmlns:p14="http://schemas.microsoft.com/office/powerpoint/2010/main" val="1391676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72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—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827B5FC5-D8F1-064D-8DDF-573695AF66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4413" y="2765636"/>
            <a:ext cx="10246783" cy="1615864"/>
          </a:xfrm>
        </p:spPr>
        <p:txBody>
          <a:bodyPr lIns="0" tIns="0" rIns="0" bIns="0">
            <a:normAutofit/>
          </a:bodyPr>
          <a:lstStyle>
            <a:lvl1pPr>
              <a:defRPr sz="35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2nd line</a:t>
            </a:r>
          </a:p>
        </p:txBody>
      </p:sp>
    </p:spTree>
    <p:extLst>
      <p:ext uri="{BB962C8B-B14F-4D97-AF65-F5344CB8AC3E}">
        <p14:creationId xmlns:p14="http://schemas.microsoft.com/office/powerpoint/2010/main" val="1100277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—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389C38FD-514A-3045-9263-6A1BF07AB98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-15968" y="181086"/>
            <a:ext cx="12207968" cy="59134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51C926-0B7B-F040-990F-6DAD17F61D10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</p:spTree>
    <p:extLst>
      <p:ext uri="{BB962C8B-B14F-4D97-AF65-F5344CB8AC3E}">
        <p14:creationId xmlns:p14="http://schemas.microsoft.com/office/powerpoint/2010/main" val="1801423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72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—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C16D0DC0-1B50-B44F-A922-A1E6CBC25C7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72220" y="571501"/>
            <a:ext cx="11040188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903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720" userDrawn="1">
          <p15:clr>
            <a:srgbClr val="FBAE40"/>
          </p15:clr>
        </p15:guide>
        <p15:guide id="11" pos="39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—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11047561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3A2D9A2B-8B34-F540-99A1-C92EEC6DA8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218" y="1576376"/>
            <a:ext cx="11047563" cy="3803797"/>
          </a:xfrm>
        </p:spPr>
        <p:txBody>
          <a:bodyPr>
            <a:normAutofit/>
          </a:bodyPr>
          <a:lstStyle>
            <a:lvl1pPr marL="342831" indent="-342831">
              <a:buFont typeface="Arial" panose="020B0604020202020204" pitchFamily="34" charset="0"/>
              <a:buChar char="•"/>
              <a:defRPr sz="2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205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—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11047561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712FB6B8-B494-0F4A-88E7-5A10924214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2218" y="1576376"/>
            <a:ext cx="11047563" cy="193024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E07D1BF5-CC75-D548-877A-F9B67A02FB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218" y="3890952"/>
            <a:ext cx="5340679" cy="1824049"/>
          </a:xfrm>
        </p:spPr>
        <p:txBody>
          <a:bodyPr>
            <a:normAutofit/>
          </a:bodyPr>
          <a:lstStyle>
            <a:lvl1pPr marL="228554" indent="-228554">
              <a:buFont typeface="Arial" panose="020B0604020202020204" pitchFamily="34" charset="0"/>
              <a:buChar char="•"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CE106A9F-1969-0644-9A50-A23079A8A2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86474" y="3890952"/>
            <a:ext cx="5340679" cy="1824049"/>
          </a:xfrm>
        </p:spPr>
        <p:txBody>
          <a:bodyPr>
            <a:normAutofit/>
          </a:bodyPr>
          <a:lstStyle>
            <a:lvl1pPr marL="228554" indent="-228554">
              <a:buFont typeface="Arial" panose="020B0604020202020204" pitchFamily="34" charset="0"/>
              <a:buChar char="•"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6664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960" userDrawn="1">
          <p15:clr>
            <a:srgbClr val="FBAE40"/>
          </p15:clr>
        </p15:guide>
        <p15:guide id="11" pos="37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 Slide —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5340678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C16D0DC0-1B50-B44F-A922-A1E6CBC25C7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86475" y="571501"/>
            <a:ext cx="5325933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F557ABA0-2CF0-894D-BFC5-E24C93581E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2218" y="1576376"/>
            <a:ext cx="5340679" cy="193024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CA97B1A4-557A-8842-A7CF-CEF459F857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218" y="3890952"/>
            <a:ext cx="5340679" cy="1824049"/>
          </a:xfrm>
        </p:spPr>
        <p:txBody>
          <a:bodyPr>
            <a:normAutofit/>
          </a:bodyPr>
          <a:lstStyle>
            <a:lvl1pPr marL="228554" indent="-228554">
              <a:buFont typeface="Arial" panose="020B0604020202020204" pitchFamily="34" charset="0"/>
              <a:buChar char="•"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7636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720" userDrawn="1">
          <p15:clr>
            <a:srgbClr val="FBAE40"/>
          </p15:clr>
        </p15:guide>
        <p15:guide id="11" pos="39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 Slide —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11047561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3D023766-93E8-6C43-9772-CDA7FC6144F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72220" y="1562088"/>
            <a:ext cx="11040188" cy="23241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269D219F-F78E-9E4A-B025-7F24BB66706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86474" y="4265769"/>
            <a:ext cx="5340679" cy="1449232"/>
          </a:xfrm>
        </p:spPr>
        <p:txBody>
          <a:bodyPr>
            <a:normAutofit/>
          </a:bodyPr>
          <a:lstStyle>
            <a:lvl1pPr marL="228554" indent="-228554">
              <a:buFont typeface="Arial" panose="020B0604020202020204" pitchFamily="34" charset="0"/>
              <a:buChar char="•"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D3B36E90-1930-594F-A27D-BBFA1CA705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2218" y="4265769"/>
            <a:ext cx="5340679" cy="144923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0836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960" userDrawn="1">
          <p15:clr>
            <a:srgbClr val="FBAE40"/>
          </p15:clr>
        </p15:guide>
        <p15:guide id="11" pos="372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 Slide —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11047561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3D023766-93E8-6C43-9772-CDA7FC6144F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72219" y="1562088"/>
            <a:ext cx="5333306" cy="23241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B25342B-08E1-464F-AC27-5A651989880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295618" y="1562088"/>
            <a:ext cx="5333306" cy="23241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7AFEBE52-7AC4-8A4F-A882-82DC4FA897C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218" y="4265769"/>
            <a:ext cx="5340679" cy="144923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1BCA72C9-9805-E34B-BBDE-3CF10D461A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86474" y="4265769"/>
            <a:ext cx="5340679" cy="144923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5590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960" userDrawn="1">
          <p15:clr>
            <a:srgbClr val="FBAE40"/>
          </p15:clr>
        </p15:guide>
        <p15:guide id="11" pos="372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 Slide —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11047561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3D023766-93E8-6C43-9772-CDA7FC6144F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72219" y="1562088"/>
            <a:ext cx="3428554" cy="232410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9243F34B-2502-DB4F-9DB5-EDCF7DC7B5D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81723" y="1562088"/>
            <a:ext cx="3428554" cy="23241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" name="Picture Placeholder 4">
            <a:extLst>
              <a:ext uri="{FF2B5EF4-FFF2-40B4-BE49-F238E27FC236}">
                <a16:creationId xmlns:a16="http://schemas.microsoft.com/office/drawing/2014/main" id="{4236B20B-B550-8142-AEF8-60BDD719F69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91227" y="1562088"/>
            <a:ext cx="3428554" cy="23241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805AEC2D-775B-BF4D-8D0A-574C4B1099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218" y="4265769"/>
            <a:ext cx="3428555" cy="144923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F5503E3A-1422-CD4D-8A89-397D3BA420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386484" y="4265769"/>
            <a:ext cx="3428555" cy="144923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0064A36D-65DD-F745-A342-E072B982755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186464" y="4265769"/>
            <a:ext cx="3428555" cy="144923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442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960" userDrawn="1">
          <p15:clr>
            <a:srgbClr val="FBAE40"/>
          </p15:clr>
        </p15:guide>
        <p15:guide id="11" pos="3720" userDrawn="1">
          <p15:clr>
            <a:srgbClr val="FBAE40"/>
          </p15:clr>
        </p15:guide>
        <p15:guide id="12" pos="2520" userDrawn="1">
          <p15:clr>
            <a:srgbClr val="FBAE40"/>
          </p15:clr>
        </p15:guide>
        <p15:guide id="13" pos="2760" userDrawn="1">
          <p15:clr>
            <a:srgbClr val="FBAE40"/>
          </p15:clr>
        </p15:guide>
        <p15:guide id="14" pos="4920" userDrawn="1">
          <p15:clr>
            <a:srgbClr val="FBAE40"/>
          </p15:clr>
        </p15:guide>
        <p15:guide id="15" pos="516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 Slide —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19" y="571500"/>
            <a:ext cx="11047561" cy="609589"/>
          </a:xfrm>
        </p:spPr>
        <p:txBody>
          <a:bodyPr lIns="0" tIns="0" rIns="0" bIns="0">
            <a:normAutofit/>
          </a:bodyPr>
          <a:lstStyle>
            <a:lvl1pPr>
              <a:defRPr sz="3399" b="0" i="0" baseline="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FE308F9-BC56-5F47-879A-9003E64704B1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66682ECA-8356-F142-94A1-921EA942135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72219" y="1560663"/>
            <a:ext cx="5333305" cy="41529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7139" algn="l"/>
              </a:tabLst>
              <a:defRPr sz="2400">
                <a:solidFill>
                  <a:srgbClr val="576F7F"/>
                </a:solidFill>
              </a:defRPr>
            </a:lvl1pPr>
            <a:lvl2pPr marL="57139" indent="-57139">
              <a:tabLst/>
              <a:defRPr sz="500">
                <a:solidFill>
                  <a:schemeClr val="bg1">
                    <a:lumMod val="50000"/>
                  </a:schemeClr>
                </a:solidFill>
              </a:defRPr>
            </a:lvl2pPr>
            <a:lvl3pPr marL="115071" indent="-57932">
              <a:tabLst/>
              <a:defRPr sz="500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tr-TR" dirty="0"/>
              <a:t>Picture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428EAA1-0C81-0745-89CD-1A39835C4F7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86475" y="1560663"/>
            <a:ext cx="5333305" cy="4152899"/>
          </a:xfrm>
        </p:spPr>
        <p:txBody>
          <a:bodyPr>
            <a:normAutofit/>
          </a:bodyPr>
          <a:lstStyle>
            <a:lvl1pPr marL="228554" indent="-228554">
              <a:buFont typeface="Arial" panose="020B0604020202020204" pitchFamily="34" charset="0"/>
              <a:buChar char="•"/>
              <a:defRPr sz="1400">
                <a:solidFill>
                  <a:srgbClr val="576F7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18971" indent="0" algn="l"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3093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3960" userDrawn="1">
          <p15:clr>
            <a:srgbClr val="FBAE40"/>
          </p15:clr>
        </p15:guide>
        <p15:guide id="11" pos="372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15477045-8978-C243-A476-24F64079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706" y="6293196"/>
            <a:ext cx="475344" cy="366183"/>
          </a:xfrm>
        </p:spPr>
        <p:txBody>
          <a:bodyPr/>
          <a:lstStyle>
            <a:lvl1pPr algn="r">
              <a:defRPr>
                <a:solidFill>
                  <a:srgbClr val="576F7F"/>
                </a:solidFill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1DBF5-7715-C946-BE0A-5816950E7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917" y="6227853"/>
            <a:ext cx="1904752" cy="449061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1AB842C-6BB1-7849-B78D-1D793CD25166}"/>
              </a:ext>
            </a:extLst>
          </p:cNvPr>
          <p:cNvCxnSpPr/>
          <p:nvPr userDrawn="1"/>
        </p:nvCxnSpPr>
        <p:spPr>
          <a:xfrm>
            <a:off x="378571" y="6094575"/>
            <a:ext cx="11428512" cy="0"/>
          </a:xfrm>
          <a:prstGeom prst="line">
            <a:avLst/>
          </a:prstGeom>
          <a:ln>
            <a:solidFill>
              <a:srgbClr val="576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A9EDA39-870A-E945-9A81-5D7CFB06F0C7}"/>
              </a:ext>
            </a:extLst>
          </p:cNvPr>
          <p:cNvSpPr>
            <a:spLocks/>
          </p:cNvSpPr>
          <p:nvPr userDrawn="1"/>
        </p:nvSpPr>
        <p:spPr>
          <a:xfrm>
            <a:off x="793" y="0"/>
            <a:ext cx="12190413" cy="190500"/>
          </a:xfrm>
          <a:prstGeom prst="rect">
            <a:avLst/>
          </a:prstGeom>
          <a:solidFill>
            <a:srgbClr val="FBB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9"/>
          </a:p>
        </p:txBody>
      </p:sp>
    </p:spTree>
    <p:extLst>
      <p:ext uri="{BB962C8B-B14F-4D97-AF65-F5344CB8AC3E}">
        <p14:creationId xmlns:p14="http://schemas.microsoft.com/office/powerpoint/2010/main" val="2492538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20" userDrawn="1">
          <p15:clr>
            <a:srgbClr val="FBAE40"/>
          </p15:clr>
        </p15:guide>
        <p15:guide id="4" pos="360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73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orient="horz" pos="3600" userDrawn="1">
          <p15:clr>
            <a:srgbClr val="FBAE40"/>
          </p15:clr>
        </p15:guide>
        <p15:guide id="9" pos="240" userDrawn="1">
          <p15:clr>
            <a:srgbClr val="FBAE40"/>
          </p15:clr>
        </p15:guide>
        <p15:guide id="10" pos="720" userDrawn="1">
          <p15:clr>
            <a:srgbClr val="FBAE40"/>
          </p15:clr>
        </p15:guide>
        <p15:guide id="11" pos="3720" userDrawn="1">
          <p15:clr>
            <a:srgbClr val="FBAE40"/>
          </p15:clr>
        </p15:guide>
        <p15:guide id="12" pos="3960" userDrawn="1">
          <p15:clr>
            <a:srgbClr val="FBAE40"/>
          </p15:clr>
        </p15:guide>
        <p15:guide id="13" pos="2760" userDrawn="1">
          <p15:clr>
            <a:srgbClr val="FBAE40"/>
          </p15:clr>
        </p15:guide>
        <p15:guide id="14" pos="2520" userDrawn="1">
          <p15:clr>
            <a:srgbClr val="FBAE40"/>
          </p15:clr>
        </p15:guide>
        <p15:guide id="15" pos="4920" userDrawn="1">
          <p15:clr>
            <a:srgbClr val="FBAE40"/>
          </p15:clr>
        </p15:guide>
        <p15:guide id="16" pos="5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6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6072" y="487875"/>
            <a:ext cx="10972800" cy="5224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306" y="6132740"/>
            <a:ext cx="62338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66" b="0" i="0" kern="120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fld id="{BA8CF1B3-96A0-D24B-B5C9-B5B93FF4523E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6CEB089-E730-C64A-A490-6055B6A2F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072" y="1562100"/>
            <a:ext cx="10972800" cy="3962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  <a:p>
            <a:pPr marL="0" lvl="0" indent="-142846" algn="l" defTabSz="228554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tr-TR" dirty="0"/>
              <a:t>Second </a:t>
            </a:r>
            <a:r>
              <a:rPr lang="tr-TR" dirty="0" err="1"/>
              <a:t>level</a:t>
            </a:r>
            <a:endParaRPr lang="tr-TR" dirty="0"/>
          </a:p>
          <a:p>
            <a:pPr marL="342831" lvl="1" indent="-85708" algn="l" defTabSz="228554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tr-TR" dirty="0"/>
              <a:t>Third </a:t>
            </a:r>
            <a:r>
              <a:rPr lang="tr-TR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2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65" r:id="rId2"/>
    <p:sldLayoutId id="2147483762" r:id="rId3"/>
    <p:sldLayoutId id="2147483763" r:id="rId4"/>
    <p:sldLayoutId id="2147483751" r:id="rId5"/>
    <p:sldLayoutId id="2147483755" r:id="rId6"/>
    <p:sldLayoutId id="2147483760" r:id="rId7"/>
    <p:sldLayoutId id="2147483753" r:id="rId8"/>
    <p:sldLayoutId id="2147483754" r:id="rId9"/>
    <p:sldLayoutId id="2147483759" r:id="rId10"/>
    <p:sldLayoutId id="2147483756" r:id="rId11"/>
    <p:sldLayoutId id="2147483757" r:id="rId12"/>
    <p:sldLayoutId id="2147483758" r:id="rId13"/>
    <p:sldLayoutId id="2147483761" r:id="rId14"/>
    <p:sldLayoutId id="2147483764" r:id="rId15"/>
  </p:sldLayoutIdLst>
  <p:hf hdr="0"/>
  <p:txStyles>
    <p:titleStyle>
      <a:lvl1pPr algn="l" defTabSz="609486" rtl="0" eaLnBrk="1" latinLnBrk="0" hangingPunct="1">
        <a:spcBef>
          <a:spcPct val="0"/>
        </a:spcBef>
        <a:buNone/>
        <a:defRPr lang="en-US" sz="3399" b="0" i="0" kern="1200" dirty="0">
          <a:solidFill>
            <a:srgbClr val="576F7F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0" indent="0" algn="l" defTabSz="609486" rtl="0" eaLnBrk="1" latinLnBrk="0" hangingPunct="1">
        <a:lnSpc>
          <a:spcPct val="100000"/>
        </a:lnSpc>
        <a:spcBef>
          <a:spcPts val="0"/>
        </a:spcBef>
        <a:buFontTx/>
        <a:buNone/>
        <a:tabLst/>
        <a:defRPr lang="tr-TR" sz="2400" b="0" i="0" kern="1200" dirty="0" smtClean="0">
          <a:solidFill>
            <a:srgbClr val="576F7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414" indent="-454998" algn="l" defTabSz="609486" rtl="0" eaLnBrk="1" latinLnBrk="0" hangingPunct="1">
        <a:lnSpc>
          <a:spcPct val="100000"/>
        </a:lnSpc>
        <a:spcBef>
          <a:spcPts val="0"/>
        </a:spcBef>
        <a:buFont typeface="Arial"/>
        <a:buChar char="–"/>
        <a:tabLst/>
        <a:defRPr lang="tr-TR" sz="1333" b="0" i="0" kern="1200" dirty="0" smtClean="0">
          <a:solidFill>
            <a:srgbClr val="576F7F"/>
          </a:solidFill>
          <a:latin typeface="Arial"/>
          <a:ea typeface="+mn-ea"/>
          <a:cs typeface="Arial"/>
        </a:defRPr>
      </a:lvl2pPr>
      <a:lvl3pPr marL="1523714" indent="-304743" algn="l" defTabSz="609486" rtl="0" eaLnBrk="1" latinLnBrk="0" hangingPunct="1">
        <a:lnSpc>
          <a:spcPct val="100000"/>
        </a:lnSpc>
        <a:spcBef>
          <a:spcPts val="0"/>
        </a:spcBef>
        <a:buFont typeface="Arial"/>
        <a:buChar char="•"/>
        <a:tabLst/>
        <a:defRPr lang="tr-TR" sz="1400" b="0" i="0" kern="1200" dirty="0" smtClean="0">
          <a:solidFill>
            <a:srgbClr val="000000"/>
          </a:solidFill>
          <a:latin typeface="Arial"/>
          <a:ea typeface="+mn-ea"/>
          <a:cs typeface="Arial"/>
        </a:defRPr>
      </a:lvl3pPr>
      <a:lvl4pPr marL="2133200" indent="-304743" algn="l" defTabSz="609486" rtl="0" eaLnBrk="1" latinLnBrk="0" hangingPunct="1">
        <a:spcBef>
          <a:spcPct val="20000"/>
        </a:spcBef>
        <a:buFont typeface="Arial"/>
        <a:buChar char="–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42686" indent="-304743" algn="l" defTabSz="609486" rtl="0" eaLnBrk="1" latinLnBrk="0" hangingPunct="1">
        <a:spcBef>
          <a:spcPct val="20000"/>
        </a:spcBef>
        <a:buFont typeface="Arial"/>
        <a:buChar char="»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52171" indent="-304743" algn="l" defTabSz="609486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657" indent="-304743" algn="l" defTabSz="609486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143" indent="-304743" algn="l" defTabSz="609486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629" indent="-304743" algn="l" defTabSz="609486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86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71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57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43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28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14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00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886" algn="l" defTabSz="6094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98FB380-A52E-304E-BBA0-A9CEEFAC7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4413" y="2613342"/>
            <a:ext cx="10246783" cy="1615654"/>
          </a:xfrm>
        </p:spPr>
        <p:txBody>
          <a:bodyPr>
            <a:normAutofit/>
          </a:bodyPr>
          <a:lstStyle/>
          <a:p>
            <a:pPr algn="ctr"/>
            <a:r>
              <a:rPr lang="en-US" sz="4800" b="0" i="0" u="none" strike="noStrike" dirty="0">
                <a:effectLst/>
                <a:latin typeface="Calibri Light"/>
                <a:cs typeface="Times New Roman"/>
              </a:rPr>
              <a:t>NAEP 101</a:t>
            </a:r>
            <a:r>
              <a:rPr lang="en-US" sz="4800" b="0" i="0" dirty="0">
                <a:effectLst/>
                <a:latin typeface="Calibri Light"/>
                <a:cs typeface="Times New Roman"/>
              </a:rPr>
              <a:t>​</a:t>
            </a:r>
            <a:endParaRPr lang="en-US" sz="4800">
              <a:latin typeface="Calibri Light"/>
              <a:cs typeface="Times New Roman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360FC6B-6095-2D4B-BB2A-CA0D512ACF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4121" y="4229100"/>
            <a:ext cx="2615758" cy="1484475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1600" dirty="0">
                <a:latin typeface="Times New Roman"/>
                <a:cs typeface="Times New Roman"/>
              </a:rPr>
              <a:t>Mark Schneider</a:t>
            </a:r>
          </a:p>
          <a:p>
            <a:r>
              <a:rPr lang="en-US" sz="1600" dirty="0">
                <a:latin typeface="Times New Roman"/>
                <a:cs typeface="Times New Roman"/>
              </a:rPr>
              <a:t>Director, IES</a:t>
            </a:r>
          </a:p>
          <a:p>
            <a:r>
              <a:rPr lang="en-US" sz="1600" dirty="0">
                <a:latin typeface="Times New Roman"/>
                <a:cs typeface="Times New Roman"/>
              </a:rPr>
              <a:t>US Department of Education</a:t>
            </a:r>
          </a:p>
          <a:p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3778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3791F-3B68-B627-19D1-15C80EBD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cs typeface="Calibri Light"/>
              </a:rPr>
              <a:t>Declines are bigger among lower performing students: Example 2022 Long Term Trend of a national sample of 9-year-old students</a:t>
            </a:r>
            <a:endParaRPr lang="en-US" dirty="0"/>
          </a:p>
        </p:txBody>
      </p:sp>
      <p:pic>
        <p:nvPicPr>
          <p:cNvPr id="5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9E8ECFD0-0E70-1CB2-3DB9-5A7B2AB76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059" y="2068233"/>
            <a:ext cx="6590370" cy="3780901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05DECEE3-7DD1-5F8E-27B8-44FF0BC8E7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0553" y="2202230"/>
            <a:ext cx="6031648" cy="3198542"/>
          </a:xfr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EE9A6D28-48D1-955A-F1DC-EEDFED0CE4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390" y="5963464"/>
            <a:ext cx="21050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94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E3883-59B3-3632-4FF2-F6581FBB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October 24: NAEP Day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31CC2-5866-6157-00C1-163A6977B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Test was administered between late January and early April 2022</a:t>
            </a:r>
          </a:p>
          <a:p>
            <a:r>
              <a:rPr lang="en-US" dirty="0">
                <a:cs typeface="Calibri"/>
              </a:rPr>
              <a:t>&gt;200,000 students in &gt;5000 schools at each of grades 4 and 8</a:t>
            </a:r>
          </a:p>
          <a:p>
            <a:r>
              <a:rPr lang="en-US" dirty="0">
                <a:cs typeface="Calibri"/>
              </a:rPr>
              <a:t>Grade 4 and 8 Math and Reading</a:t>
            </a:r>
          </a:p>
          <a:p>
            <a:r>
              <a:rPr lang="en-US" dirty="0">
                <a:cs typeface="Calibri"/>
              </a:rPr>
              <a:t>We can expect:</a:t>
            </a:r>
          </a:p>
          <a:p>
            <a:pPr lvl="1"/>
            <a:r>
              <a:rPr lang="en-US" dirty="0">
                <a:ea typeface="+mn-lt"/>
                <a:cs typeface="+mn-lt"/>
              </a:rPr>
              <a:t>Based on past scores, including Long Term Trends,</a:t>
            </a:r>
            <a:r>
              <a:rPr lang="en-US" dirty="0">
                <a:cs typeface="Calibri"/>
              </a:rPr>
              <a:t> significant declines across the board</a:t>
            </a:r>
          </a:p>
          <a:p>
            <a:pPr lvl="1"/>
            <a:r>
              <a:rPr lang="en-US" dirty="0">
                <a:ea typeface="+mn-lt"/>
                <a:cs typeface="+mn-lt"/>
              </a:rPr>
              <a:t>Expect a "horse race" comparing changing scores across states</a:t>
            </a:r>
          </a:p>
          <a:p>
            <a:pPr lvl="1"/>
            <a:r>
              <a:rPr lang="en-US" dirty="0">
                <a:cs typeface="Calibri"/>
              </a:rPr>
              <a:t>Declines among already struggling students:</a:t>
            </a:r>
          </a:p>
          <a:p>
            <a:pPr lvl="2"/>
            <a:r>
              <a:rPr lang="en-US" dirty="0">
                <a:cs typeface="Calibri"/>
              </a:rPr>
              <a:t>Bottom of the distribution</a:t>
            </a:r>
          </a:p>
          <a:p>
            <a:pPr lvl="2"/>
            <a:r>
              <a:rPr lang="en-US" dirty="0">
                <a:cs typeface="Calibri"/>
              </a:rPr>
              <a:t>Racial and ethnic minorities</a:t>
            </a:r>
          </a:p>
          <a:p>
            <a:pPr lvl="2"/>
            <a:r>
              <a:rPr lang="en-US" dirty="0">
                <a:cs typeface="Calibri"/>
              </a:rPr>
              <a:t>Students with special needs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5F406D5-025F-F295-A9AC-ED1A3F2F7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03" y="6037805"/>
            <a:ext cx="21050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2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6613C6-F825-F5E3-D36A-DEA02BFF5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NAEP 2022 will also have TUDA scores</a:t>
            </a:r>
          </a:p>
        </p:txBody>
      </p:sp>
      <p:pic>
        <p:nvPicPr>
          <p:cNvPr id="8" name="Picture 9" descr="Map&#10;&#10;Description automatically generated">
            <a:extLst>
              <a:ext uri="{FF2B5EF4-FFF2-40B4-BE49-F238E27FC236}">
                <a16:creationId xmlns:a16="http://schemas.microsoft.com/office/drawing/2014/main" id="{8C6FBDF5-DDD0-6B09-A5C9-BF6F08530F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1005" y="1825625"/>
            <a:ext cx="8805770" cy="4825264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6A914F5-F920-0217-5AD9-2FE20F94D7EB}"/>
              </a:ext>
            </a:extLst>
          </p:cNvPr>
          <p:cNvSpPr txBox="1"/>
          <p:nvPr/>
        </p:nvSpPr>
        <p:spPr>
          <a:xfrm>
            <a:off x="10184780" y="3512634"/>
            <a:ext cx="186782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Calibri"/>
              </a:rPr>
              <a:t>Where are VA counties/cities?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57136A4-4666-10C3-6627-703DCDA8F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2" y="6149317"/>
            <a:ext cx="2105025" cy="5810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D4B182-6EB1-0B85-1ACC-DE2F204AFDA9}"/>
              </a:ext>
            </a:extLst>
          </p:cNvPr>
          <p:cNvSpPr txBox="1"/>
          <p:nvPr/>
        </p:nvSpPr>
        <p:spPr>
          <a:xfrm>
            <a:off x="4724400" y="3200400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>
              <a:buChar char="•"/>
            </a:pPr>
            <a:r>
              <a:rPr lang="en-US">
                <a:cs typeface="Arial"/>
              </a:rPr>
              <a:t>A "horse race" comparing changing scores across states​</a:t>
            </a:r>
          </a:p>
        </p:txBody>
      </p:sp>
    </p:spTree>
    <p:extLst>
      <p:ext uri="{BB962C8B-B14F-4D97-AF65-F5344CB8AC3E}">
        <p14:creationId xmlns:p14="http://schemas.microsoft.com/office/powerpoint/2010/main" val="3293235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28DDB0-C920-F444-B7D6-FE34B968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F1B3-96A0-D24B-B5C9-B5B93FF4523E}" type="slidenum">
              <a:rPr lang="uk-UA" smtClean="0"/>
              <a:pPr/>
              <a:t>13</a:t>
            </a:fld>
            <a:endParaRPr lang="uk-U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26D0BE-3018-1943-9CB6-3DBE5FA33E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550" dirty="0">
                <a:latin typeface="Times New Roman"/>
                <a:cs typeface="Times New Roman"/>
              </a:rPr>
              <a:t>Questions?</a:t>
            </a:r>
            <a:br>
              <a:rPr lang="en-US" sz="3550" dirty="0">
                <a:latin typeface="Times New Roman"/>
                <a:cs typeface="Times New Roman"/>
              </a:rPr>
            </a:br>
            <a:r>
              <a:rPr lang="en-US" sz="3550" dirty="0">
                <a:latin typeface="Times New Roman"/>
                <a:cs typeface="Times New Roman"/>
              </a:rPr>
              <a:t/>
            </a:r>
            <a:br>
              <a:rPr lang="en-US" sz="3550" dirty="0">
                <a:latin typeface="Times New Roman"/>
                <a:cs typeface="Times New Roman"/>
              </a:rPr>
            </a:br>
            <a:r>
              <a:rPr lang="en-US" sz="3550" dirty="0">
                <a:latin typeface="Times New Roman"/>
                <a:cs typeface="Times New Roman"/>
              </a:rPr>
              <a:t>Mark.Schneider@ed.gov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7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AFFCA-BFDA-EB00-14FB-E91F2875F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What is NAEP?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E0A2D-E52D-FE8C-B6A5-01AFC9F72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503"/>
            <a:ext cx="10515600" cy="435133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The National Assessment of Education Progress – also known as the "Nation's Report Card“– has several components:</a:t>
            </a:r>
            <a:endParaRPr lang="en-US" dirty="0"/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“Main NAEP”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Reading and math grades 4 and 8 every two years (pandemic caused 1 year delay from 2021 to 2022).</a:t>
            </a:r>
            <a:endParaRPr lang="en-US" dirty="0"/>
          </a:p>
          <a:p>
            <a:pPr lvl="2"/>
            <a:r>
              <a:rPr lang="en-US" dirty="0">
                <a:ea typeface="+mn-lt"/>
                <a:cs typeface="+mn-lt"/>
              </a:rPr>
              <a:t>National  and </a:t>
            </a:r>
            <a:r>
              <a:rPr lang="en-US" b="1" dirty="0">
                <a:ea typeface="+mn-lt"/>
                <a:cs typeface="+mn-lt"/>
              </a:rPr>
              <a:t>state-by-state results</a:t>
            </a:r>
            <a:endParaRPr lang="en-US" dirty="0"/>
          </a:p>
          <a:p>
            <a:pPr lvl="2"/>
            <a:r>
              <a:rPr lang="en-US" b="1" dirty="0">
                <a:ea typeface="+mn-lt"/>
                <a:cs typeface="+mn-lt"/>
              </a:rPr>
              <a:t>Large urban districts under the TUDA program. </a:t>
            </a:r>
            <a:endParaRPr lang="en-US" dirty="0"/>
          </a:p>
          <a:p>
            <a:pPr lvl="3"/>
            <a:r>
              <a:rPr lang="en-US" dirty="0">
                <a:ea typeface="+mn-lt"/>
                <a:cs typeface="+mn-lt"/>
              </a:rPr>
              <a:t>There are </a:t>
            </a:r>
            <a:r>
              <a:rPr lang="en-US" b="1" dirty="0">
                <a:ea typeface="+mn-lt"/>
                <a:cs typeface="+mn-lt"/>
              </a:rPr>
              <a:t>NO</a:t>
            </a:r>
            <a:r>
              <a:rPr lang="en-US" dirty="0">
                <a:ea typeface="+mn-lt"/>
                <a:cs typeface="+mn-lt"/>
              </a:rPr>
              <a:t> Virginia cities or counties represented.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Reading and math at 12</a:t>
            </a:r>
            <a:r>
              <a:rPr lang="en-US" baseline="30000" dirty="0">
                <a:ea typeface="+mn-lt"/>
                <a:cs typeface="+mn-lt"/>
              </a:rPr>
              <a:t>th</a:t>
            </a:r>
            <a:r>
              <a:rPr lang="en-US" dirty="0">
                <a:ea typeface="+mn-lt"/>
                <a:cs typeface="+mn-lt"/>
              </a:rPr>
              <a:t> grade – only national and every 4 years.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There are also other subject specific tests – only national and grade coverage varies.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Science assessment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Writing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Various social sciences (economics, history, civics) are tested periodically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Long Term Trends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Continuous trend lines going back to the 1990s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Based on 9-, 13-, and 15-year-old students – not based on grade levels.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0142A11-73E4-00E7-7EE2-C93216926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48" y="6140024"/>
            <a:ext cx="21050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39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AFC-6AF6-1A7D-593C-BC4F8384D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265" y="684673"/>
            <a:ext cx="10515600" cy="1325563"/>
          </a:xfrm>
        </p:spPr>
        <p:txBody>
          <a:bodyPr/>
          <a:lstStyle/>
          <a:p>
            <a:pPr algn="ctr">
              <a:spcBef>
                <a:spcPts val="1000"/>
              </a:spcBef>
            </a:pPr>
            <a:r>
              <a:rPr lang="en-US" dirty="0">
                <a:latin typeface="Calibri"/>
                <a:cs typeface="Calibri"/>
              </a:rPr>
              <a:t>When NAEP results are reported, 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they are reported as </a:t>
            </a:r>
            <a:endParaRPr lang="en-US" dirty="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1B93D-03F3-42EF-FD66-C59FBA37F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Scale scores (e.g., 250, 300, Etc.)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Achievement levels based on scale score cut points: below basic, basic, proficient, and advanced.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Results are also reported by different racial, ethnic, free- and reduced-price lunch status, disability and English Language Learners, enabling analysis of achievement gaps. </a:t>
            </a:r>
          </a:p>
          <a:p>
            <a:r>
              <a:rPr lang="en-US" dirty="0">
                <a:ea typeface="+mn-lt"/>
                <a:cs typeface="+mn-lt"/>
              </a:rPr>
              <a:t>A key feature is </a:t>
            </a:r>
            <a:r>
              <a:rPr lang="en-US" b="1" dirty="0">
                <a:ea typeface="+mn-lt"/>
                <a:cs typeface="+mn-lt"/>
              </a:rPr>
              <a:t>trend</a:t>
            </a:r>
            <a:r>
              <a:rPr lang="en-US" dirty="0">
                <a:ea typeface="+mn-lt"/>
                <a:cs typeface="+mn-lt"/>
              </a:rPr>
              <a:t> analysis going back to the 1990s and gaining in detail since 2002. 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F230B7F-53C3-9883-6AB9-E6E7FB32C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03" y="6102854"/>
            <a:ext cx="21050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2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F67DF2-0782-9E45-B3A2-33F4D193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F1B3-96A0-D24B-B5C9-B5B93FF4523E}" type="slidenum">
              <a:rPr lang="uk-UA" smtClean="0"/>
              <a:pPr/>
              <a:t>4</a:t>
            </a:fld>
            <a:endParaRPr lang="uk-U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BAF11-DD12-894C-A282-0302D8575B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dirty="0">
                <a:ea typeface="+mn-lt"/>
                <a:cs typeface="+mn-lt"/>
              </a:rPr>
              <a:t>Most useful for states are the comparisons that are possible because NAEP is a common yardstick that states can compare themselves to the nation and other states. </a:t>
            </a:r>
            <a:r>
              <a:rPr lang="en-US" sz="2800" dirty="0"/>
              <a:t/>
            </a:r>
            <a:br>
              <a:rPr lang="en-US" sz="28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915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2C5DA-64D9-22C2-F657-E166E1E0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State comparison chart.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2019 Grade 8 Math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396114E-6CB4-62D5-81DF-DB094F84B0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3394" y="1658357"/>
            <a:ext cx="7366431" cy="4620825"/>
          </a:xfr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92E63A0E-3897-85D2-912A-436B4CE42118}"/>
              </a:ext>
            </a:extLst>
          </p:cNvPr>
          <p:cNvSpPr/>
          <p:nvPr/>
        </p:nvSpPr>
        <p:spPr>
          <a:xfrm>
            <a:off x="1360038" y="4385440"/>
            <a:ext cx="836341" cy="278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F67DF2-0782-9E45-B3A2-33F4D193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F1B3-96A0-D24B-B5C9-B5B93FF4523E}" type="slidenum">
              <a:rPr lang="uk-UA" smtClean="0"/>
              <a:pPr/>
              <a:t>6</a:t>
            </a:fld>
            <a:endParaRPr lang="uk-U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1BAF11-DD12-894C-A282-0302D8575B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550" dirty="0">
                <a:latin typeface="Times New Roman"/>
                <a:cs typeface="Times New Roman"/>
              </a:rPr>
              <a:t>State snapshot reports are another useful tool</a:t>
            </a:r>
            <a:br>
              <a:rPr lang="en-US" sz="3550" dirty="0">
                <a:latin typeface="Times New Roman"/>
                <a:cs typeface="Times New Roman"/>
              </a:rPr>
            </a:br>
            <a:r>
              <a:rPr lang="en-US" sz="3550" dirty="0">
                <a:latin typeface="Times New Roman"/>
                <a:cs typeface="Times New Roman"/>
              </a:rPr>
              <a:t>(each subject-grade combination is reported separately)</a:t>
            </a:r>
            <a:endParaRPr lang="en-US" sz="3550" dirty="0"/>
          </a:p>
        </p:txBody>
      </p:sp>
    </p:spTree>
    <p:extLst>
      <p:ext uri="{BB962C8B-B14F-4D97-AF65-F5344CB8AC3E}">
        <p14:creationId xmlns:p14="http://schemas.microsoft.com/office/powerpoint/2010/main" val="255892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FC29986-2D17-69C8-F0CB-F87C4CBA3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626" y="525294"/>
            <a:ext cx="7511933" cy="6242577"/>
          </a:xfrm>
          <a:prstGeom prst="rect">
            <a:avLst/>
          </a:prstGeom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E07EB230-F4CC-4B0B-0D11-C99806BC9AF4}"/>
              </a:ext>
            </a:extLst>
          </p:cNvPr>
          <p:cNvSpPr/>
          <p:nvPr/>
        </p:nvSpPr>
        <p:spPr>
          <a:xfrm flipV="1">
            <a:off x="10030112" y="1656855"/>
            <a:ext cx="1282390" cy="343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D55E4839-40B2-52DC-9080-D035B2067207}"/>
              </a:ext>
            </a:extLst>
          </p:cNvPr>
          <p:cNvSpPr/>
          <p:nvPr/>
        </p:nvSpPr>
        <p:spPr>
          <a:xfrm>
            <a:off x="9941832" y="4155760"/>
            <a:ext cx="1458949" cy="4088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74C0C051-D991-C63D-6C12-69AB0C43D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64" y="6093561"/>
            <a:ext cx="2105025" cy="5810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FBE964-2010-49EA-F1A9-0CEABCE32481}"/>
              </a:ext>
            </a:extLst>
          </p:cNvPr>
          <p:cNvSpPr txBox="1"/>
          <p:nvPr/>
        </p:nvSpPr>
        <p:spPr>
          <a:xfrm>
            <a:off x="2539999" y="90129"/>
            <a:ext cx="755445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cs typeface="Calibri"/>
              </a:rPr>
              <a:t>Virginia State Grade 8 Math Snapshot</a:t>
            </a:r>
          </a:p>
        </p:txBody>
      </p:sp>
    </p:spTree>
    <p:extLst>
      <p:ext uri="{BB962C8B-B14F-4D97-AF65-F5344CB8AC3E}">
        <p14:creationId xmlns:p14="http://schemas.microsoft.com/office/powerpoint/2010/main" val="211121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6CA5A96-6D31-8A9D-0A1D-961284CFB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37" y="706155"/>
            <a:ext cx="11013687" cy="4098250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F47EBB-40EB-99AE-D070-ABD08025A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182750"/>
              </p:ext>
            </p:extLst>
          </p:nvPr>
        </p:nvGraphicFramePr>
        <p:xfrm>
          <a:off x="620616" y="4686709"/>
          <a:ext cx="4595645" cy="143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967">
                  <a:extLst>
                    <a:ext uri="{9D8B030D-6E8A-4147-A177-3AD203B41FA5}">
                      <a16:colId xmlns:a16="http://schemas.microsoft.com/office/drawing/2014/main" val="3872343733"/>
                    </a:ext>
                  </a:extLst>
                </a:gridCol>
                <a:gridCol w="674587">
                  <a:extLst>
                    <a:ext uri="{9D8B030D-6E8A-4147-A177-3AD203B41FA5}">
                      <a16:colId xmlns:a16="http://schemas.microsoft.com/office/drawing/2014/main" val="1936159142"/>
                    </a:ext>
                  </a:extLst>
                </a:gridCol>
                <a:gridCol w="593387">
                  <a:extLst>
                    <a:ext uri="{9D8B030D-6E8A-4147-A177-3AD203B41FA5}">
                      <a16:colId xmlns:a16="http://schemas.microsoft.com/office/drawing/2014/main" val="2446029376"/>
                    </a:ext>
                  </a:extLst>
                </a:gridCol>
                <a:gridCol w="622571">
                  <a:extLst>
                    <a:ext uri="{9D8B030D-6E8A-4147-A177-3AD203B41FA5}">
                      <a16:colId xmlns:a16="http://schemas.microsoft.com/office/drawing/2014/main" val="622881457"/>
                    </a:ext>
                  </a:extLst>
                </a:gridCol>
                <a:gridCol w="925395">
                  <a:extLst>
                    <a:ext uri="{9D8B030D-6E8A-4147-A177-3AD203B41FA5}">
                      <a16:colId xmlns:a16="http://schemas.microsoft.com/office/drawing/2014/main" val="3447639979"/>
                    </a:ext>
                  </a:extLst>
                </a:gridCol>
                <a:gridCol w="1080738">
                  <a:extLst>
                    <a:ext uri="{9D8B030D-6E8A-4147-A177-3AD203B41FA5}">
                      <a16:colId xmlns:a16="http://schemas.microsoft.com/office/drawing/2014/main" val="772709828"/>
                    </a:ext>
                  </a:extLst>
                </a:gridCol>
              </a:tblGrid>
              <a:tr h="3352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Below Basic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242850"/>
                  </a:ext>
                </a:extLst>
              </a:tr>
              <a:tr h="5942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White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Black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His-panic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Two or More Races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National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545257"/>
                  </a:ext>
                </a:extLst>
              </a:tr>
              <a:tr h="3352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289517"/>
                  </a:ext>
                </a:extLst>
              </a:tr>
            </a:tbl>
          </a:graphicData>
        </a:graphic>
      </p:graphicFrame>
      <p:pic>
        <p:nvPicPr>
          <p:cNvPr id="3" name="Picture 4">
            <a:extLst>
              <a:ext uri="{FF2B5EF4-FFF2-40B4-BE49-F238E27FC236}">
                <a16:creationId xmlns:a16="http://schemas.microsoft.com/office/drawing/2014/main" id="{7F925F2C-7BE9-58F6-0770-5B5AF8A5E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98" y="6195781"/>
            <a:ext cx="2105025" cy="581025"/>
          </a:xfrm>
          <a:prstGeom prst="rect">
            <a:avLst/>
          </a:prstGeom>
        </p:spPr>
      </p:pic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321FC19-9CA3-7951-D206-19EEE0E6A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234450"/>
              </p:ext>
            </p:extLst>
          </p:nvPr>
        </p:nvGraphicFramePr>
        <p:xfrm>
          <a:off x="5557024" y="4692804"/>
          <a:ext cx="4595645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785">
                  <a:extLst>
                    <a:ext uri="{9D8B030D-6E8A-4147-A177-3AD203B41FA5}">
                      <a16:colId xmlns:a16="http://schemas.microsoft.com/office/drawing/2014/main" val="3872343733"/>
                    </a:ext>
                  </a:extLst>
                </a:gridCol>
                <a:gridCol w="607291">
                  <a:extLst>
                    <a:ext uri="{9D8B030D-6E8A-4147-A177-3AD203B41FA5}">
                      <a16:colId xmlns:a16="http://schemas.microsoft.com/office/drawing/2014/main" val="1936159142"/>
                    </a:ext>
                  </a:extLst>
                </a:gridCol>
                <a:gridCol w="808113">
                  <a:extLst>
                    <a:ext uri="{9D8B030D-6E8A-4147-A177-3AD203B41FA5}">
                      <a16:colId xmlns:a16="http://schemas.microsoft.com/office/drawing/2014/main" val="2446029376"/>
                    </a:ext>
                  </a:extLst>
                </a:gridCol>
                <a:gridCol w="661481">
                  <a:extLst>
                    <a:ext uri="{9D8B030D-6E8A-4147-A177-3AD203B41FA5}">
                      <a16:colId xmlns:a16="http://schemas.microsoft.com/office/drawing/2014/main" val="622881457"/>
                    </a:ext>
                  </a:extLst>
                </a:gridCol>
                <a:gridCol w="845883">
                  <a:extLst>
                    <a:ext uri="{9D8B030D-6E8A-4147-A177-3AD203B41FA5}">
                      <a16:colId xmlns:a16="http://schemas.microsoft.com/office/drawing/2014/main" val="3447639979"/>
                    </a:ext>
                  </a:extLst>
                </a:gridCol>
                <a:gridCol w="1009092">
                  <a:extLst>
                    <a:ext uri="{9D8B030D-6E8A-4147-A177-3AD203B41FA5}">
                      <a16:colId xmlns:a16="http://schemas.microsoft.com/office/drawing/2014/main" val="2831739139"/>
                    </a:ext>
                  </a:extLst>
                </a:gridCol>
              </a:tblGrid>
              <a:tr h="342331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at Proficient or above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242850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White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Black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Hispanic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Two or More Races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National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545257"/>
                  </a:ext>
                </a:extLst>
              </a:tr>
              <a:tr h="28242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2895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A3E5FA-DD5B-8048-0635-E99A760C2F17}"/>
              </a:ext>
            </a:extLst>
          </p:cNvPr>
          <p:cNvSpPr txBox="1"/>
          <p:nvPr/>
        </p:nvSpPr>
        <p:spPr>
          <a:xfrm>
            <a:off x="966838" y="131096"/>
            <a:ext cx="972574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cs typeface="Calibri"/>
              </a:rPr>
              <a:t>Performance Gaps for Students in Virgina: Grade 8 Math</a:t>
            </a:r>
          </a:p>
        </p:txBody>
      </p:sp>
    </p:spTree>
    <p:extLst>
      <p:ext uri="{BB962C8B-B14F-4D97-AF65-F5344CB8AC3E}">
        <p14:creationId xmlns:p14="http://schemas.microsoft.com/office/powerpoint/2010/main" val="1077518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EC7BA-48E3-4487-5E71-0941B34B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Declining scores are common and often concentrated at the lowest performing students</a:t>
            </a:r>
            <a:endParaRPr lang="en-US" dirty="0"/>
          </a:p>
        </p:txBody>
      </p:sp>
      <p:pic>
        <p:nvPicPr>
          <p:cNvPr id="4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D2F9994-568F-1D40-8AE8-35A1E76CFF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2552" y="2197004"/>
            <a:ext cx="10594587" cy="3047302"/>
          </a:xfr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2D66C3C4-ADE4-89D8-62A7-9E20A12BE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464" y="5954171"/>
            <a:ext cx="2105025" cy="58102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5D2F414-FC72-3078-F118-6592ED6F9DA2}"/>
              </a:ext>
            </a:extLst>
          </p:cNvPr>
          <p:cNvSpPr/>
          <p:nvPr/>
        </p:nvSpPr>
        <p:spPr>
          <a:xfrm>
            <a:off x="5257800" y="3213410"/>
            <a:ext cx="910682" cy="910682"/>
          </a:xfrm>
          <a:prstGeom prst="ellipse">
            <a:avLst/>
          </a:prstGeom>
          <a:noFill/>
          <a:ln w="28575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1DA427-C11A-AC1E-6258-65D2EF7EFD2A}"/>
              </a:ext>
            </a:extLst>
          </p:cNvPr>
          <p:cNvSpPr/>
          <p:nvPr/>
        </p:nvSpPr>
        <p:spPr>
          <a:xfrm>
            <a:off x="9582382" y="3272651"/>
            <a:ext cx="910682" cy="91068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8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Maximus 11">
      <a:dk1>
        <a:sysClr val="windowText" lastClr="000000"/>
      </a:dk1>
      <a:lt1>
        <a:sysClr val="window" lastClr="FFFFFF"/>
      </a:lt1>
      <a:dk2>
        <a:srgbClr val="9CA4A7"/>
      </a:dk2>
      <a:lt2>
        <a:srgbClr val="AF272F"/>
      </a:lt2>
      <a:accent1>
        <a:srgbClr val="5B6770"/>
      </a:accent1>
      <a:accent2>
        <a:srgbClr val="A2AAAD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509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1_Custom Design</vt:lpstr>
      <vt:lpstr>NAEP 101​</vt:lpstr>
      <vt:lpstr>What is NAEP?</vt:lpstr>
      <vt:lpstr>When NAEP results are reported,  they are reported as  </vt:lpstr>
      <vt:lpstr>Most useful for states are the comparisons that are possible because NAEP is a common yardstick that states can compare themselves to the nation and other states.  </vt:lpstr>
      <vt:lpstr>State comparison chart.  2019 Grade 8 Math</vt:lpstr>
      <vt:lpstr>State snapshot reports are another useful tool (each subject-grade combination is reported separately)</vt:lpstr>
      <vt:lpstr>PowerPoint Presentation</vt:lpstr>
      <vt:lpstr>PowerPoint Presentation</vt:lpstr>
      <vt:lpstr>Declining scores are common and often concentrated at the lowest performing students</vt:lpstr>
      <vt:lpstr>Declines are bigger among lower performing students: Example 2022 Long Term Trend of a national sample of 9-year-old students</vt:lpstr>
      <vt:lpstr>October 24: NAEP Day </vt:lpstr>
      <vt:lpstr>NAEP 2022 will also have TUDA scores</vt:lpstr>
      <vt:lpstr>Questions?  Mark.Schneider@ed.gov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Emily (DOE)</dc:creator>
  <cp:lastModifiedBy>Emily V. Webb</cp:lastModifiedBy>
  <cp:revision>396</cp:revision>
  <dcterms:created xsi:type="dcterms:W3CDTF">2022-10-17T13:27:13Z</dcterms:created>
  <dcterms:modified xsi:type="dcterms:W3CDTF">2022-10-18T17:23:23Z</dcterms:modified>
</cp:coreProperties>
</file>