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311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R/n2FBDXuDAYZmiilEKEP/Zov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77211" autoAdjust="0"/>
  </p:normalViewPr>
  <p:slideViewPr>
    <p:cSldViewPr snapToGrid="0">
      <p:cViewPr varScale="1">
        <p:scale>
          <a:sx n="91" d="100"/>
          <a:sy n="91" d="100"/>
        </p:scale>
        <p:origin x="130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Remind Board members that these are the topic areas for discussion by HB938 workgroup members.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This slide transitions to unveil the three topics grouped together for the Data Transparency and School Accreditation discussion group. 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Promote Transparency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Prioritize Proficiency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Ensure a  Strong Accreditation System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41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 completed tasks and reflected on the slide.</a:t>
            </a:r>
            <a:endParaRPr/>
          </a:p>
        </p:txBody>
      </p:sp>
      <p:sp>
        <p:nvSpPr>
          <p:cNvPr id="149" name="Google Shape;14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Discuss completed tasks and reflected on the slide.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 meeting #1.</a:t>
            </a:r>
            <a:endParaRPr/>
          </a:p>
        </p:txBody>
      </p:sp>
      <p:sp>
        <p:nvSpPr>
          <p:cNvPr id="165" name="Google Shape;16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 meeting #2.</a:t>
            </a:r>
            <a:endParaRPr/>
          </a:p>
        </p:txBody>
      </p:sp>
      <p:sp>
        <p:nvSpPr>
          <p:cNvPr id="173" name="Google Shape;17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 remaining tasks and respond to questions. </a:t>
            </a:r>
            <a:endParaRPr/>
          </a:p>
        </p:txBody>
      </p:sp>
      <p:sp>
        <p:nvSpPr>
          <p:cNvPr id="181" name="Google Shape;18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DDA28-A9E5-470C-8A90-D17729306C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2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9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20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9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3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cap="small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5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cap="small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body" idx="3"/>
          </p:nvPr>
        </p:nvSpPr>
        <p:spPr>
          <a:xfrm>
            <a:off x="6172200" y="152519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5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cap="small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cap="small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-"/>
              <a:defRPr sz="2800"/>
            </a:lvl2pPr>
            <a:lvl3pPr marL="1371600" lvl="2" indent="-32766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60"/>
              <a:buChar char="o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Google Shape;118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8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6" name="Google Shape;126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25"/>
          <p:cNvSpPr>
            <a:spLocks noGrp="1"/>
          </p:cNvSpPr>
          <p:nvPr>
            <p:ph type="pic" idx="3"/>
          </p:nvPr>
        </p:nvSpPr>
        <p:spPr>
          <a:xfrm>
            <a:off x="5183188" y="3451509"/>
            <a:ext cx="2970212" cy="2259209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p25"/>
          <p:cNvSpPr>
            <a:spLocks noGrp="1"/>
          </p:cNvSpPr>
          <p:nvPr>
            <p:ph type="pic" idx="4"/>
          </p:nvPr>
        </p:nvSpPr>
        <p:spPr>
          <a:xfrm>
            <a:off x="8383588" y="3451508"/>
            <a:ext cx="2970212" cy="22592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body" idx="2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cap="small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ctrTitle"/>
          </p:nvPr>
        </p:nvSpPr>
        <p:spPr>
          <a:xfrm>
            <a:off x="838201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rgbClr val="3E588E"/>
            </a:gs>
            <a:gs pos="50000">
              <a:srgbClr val="1D417D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12" descr="VDOE Logo"/>
          <p:cNvSpPr/>
          <p:nvPr/>
        </p:nvSpPr>
        <p:spPr>
          <a:xfrm>
            <a:off x="2020701" y="919537"/>
            <a:ext cx="10893915" cy="5938463"/>
          </a:xfrm>
          <a:prstGeom prst="rect">
            <a:avLst/>
          </a:prstGeom>
          <a:blipFill rotWithShape="1">
            <a:blip r:embed="rId2">
              <a:alphaModFix amt="6000"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12"/>
          <p:cNvSpPr txBox="1"/>
          <p:nvPr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VIRGINIA DEPARTMENT OF EDUCATION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gradFill>
          <a:gsLst>
            <a:gs pos="0">
              <a:srgbClr val="3E5B91"/>
            </a:gs>
            <a:gs pos="50000">
              <a:srgbClr val="1A4480"/>
            </a:gs>
            <a:gs pos="100000">
              <a:srgbClr val="003064"/>
            </a:gs>
          </a:gsLst>
          <a:lin ang="5400000" scaled="0"/>
        </a:gra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body" idx="2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cap="small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bg>
      <p:bgPr>
        <a:gradFill>
          <a:gsLst>
            <a:gs pos="0">
              <a:schemeClr val="dk1"/>
            </a:gs>
            <a:gs pos="50000">
              <a:srgbClr val="1A4480"/>
            </a:gs>
            <a:gs pos="100000">
              <a:srgbClr val="3E5B91"/>
            </a:gs>
          </a:gsLst>
          <a:lin ang="16200000" scaled="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FA3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None/>
              <a:defRPr sz="1800">
                <a:solidFill>
                  <a:srgbClr val="888FA3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FA3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FA3"/>
              </a:buClr>
              <a:buSzPts val="1600"/>
              <a:buNone/>
              <a:defRPr sz="1600">
                <a:solidFill>
                  <a:srgbClr val="888FA3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838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2"/>
          </p:nvPr>
        </p:nvSpPr>
        <p:spPr>
          <a:xfrm>
            <a:off x="6172200" y="1548622"/>
            <a:ext cx="5181600" cy="4628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3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None/>
              <a:defRPr sz="4400" cap="small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Char char="-"/>
              <a:defRPr sz="24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Courier New"/>
              <a:buChar char="o"/>
              <a:defRPr sz="20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-"/>
              <a:defRPr sz="1800" b="0" i="0" u="none" strike="noStrike" cap="none">
                <a:solidFill>
                  <a:srgbClr val="55555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"/>
          <p:cNvSpPr txBox="1"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eorgia"/>
              <a:buNone/>
            </a:pPr>
            <a:r>
              <a:rPr lang="en-US"/>
              <a:t>HB938 Workgroup Update</a:t>
            </a:r>
            <a:endParaRPr/>
          </a:p>
        </p:txBody>
      </p:sp>
      <p:sp>
        <p:nvSpPr>
          <p:cNvPr id="136" name="Google Shape;136;p1"/>
          <p:cNvSpPr txBox="1"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October 19, 2022</a:t>
            </a:r>
            <a:endParaRPr/>
          </a:p>
        </p:txBody>
      </p:sp>
      <p:sp>
        <p:nvSpPr>
          <p:cNvPr id="137" name="Google Shape;137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44" name="Google Shape;144;p2"/>
          <p:cNvSpPr txBox="1">
            <a:spLocks noGrp="1"/>
          </p:cNvSpPr>
          <p:nvPr>
            <p:ph type="body" idx="1"/>
          </p:nvPr>
        </p:nvSpPr>
        <p:spPr>
          <a:xfrm>
            <a:off x="838200" y="1650206"/>
            <a:ext cx="10515600" cy="4706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971550" lvl="1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Georgia"/>
              <a:buAutoNum type="arabicPeriod"/>
            </a:pPr>
            <a:r>
              <a:rPr lang="en-US" sz="2800" dirty="0">
                <a:solidFill>
                  <a:srgbClr val="333333"/>
                </a:solidFill>
              </a:rPr>
              <a:t>promoting excellence in instruction and student achievement in mathematics; </a:t>
            </a:r>
            <a:endParaRPr dirty="0"/>
          </a:p>
          <a:p>
            <a:pPr marL="971550" lvl="1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eorgia"/>
              <a:buAutoNum type="arabicPeriod"/>
            </a:pPr>
            <a:r>
              <a:rPr lang="en-US" sz="2800" dirty="0">
                <a:solidFill>
                  <a:srgbClr val="333333"/>
                </a:solidFill>
              </a:rPr>
              <a:t>expanding the Advanced Studies Diploma as an option for students in public high schools in the Commonwealth; </a:t>
            </a:r>
            <a:endParaRPr sz="2800" dirty="0">
              <a:solidFill>
                <a:srgbClr val="333333"/>
              </a:solidFill>
            </a:endParaRPr>
          </a:p>
          <a:p>
            <a:pPr marL="971550" lvl="1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eorgia"/>
              <a:buAutoNum type="arabicPeriod"/>
            </a:pPr>
            <a:r>
              <a:rPr lang="en-US" sz="2800" dirty="0">
                <a:solidFill>
                  <a:srgbClr val="333333"/>
                </a:solidFill>
              </a:rPr>
              <a:t>increasing the transparency and honesty of performance measures for public elementary and secondary schools in the Commonwealth; </a:t>
            </a:r>
            <a:endParaRPr dirty="0"/>
          </a:p>
          <a:p>
            <a:pPr marL="971550" lvl="1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eorgia"/>
              <a:buAutoNum type="arabicPeriod"/>
            </a:pPr>
            <a:r>
              <a:rPr lang="en-US" sz="2800" dirty="0">
                <a:solidFill>
                  <a:srgbClr val="333333"/>
                </a:solidFill>
              </a:rPr>
              <a:t>ensuring that performance measures for public elementary and secondary schools prioritize the attainment of grade-level proficiency and growth during a school year and from school year to the school year in reading and mathematics for all students, especially in grades kindergarten through five; </a:t>
            </a:r>
            <a:endParaRPr sz="2800" dirty="0">
              <a:solidFill>
                <a:srgbClr val="333333"/>
              </a:solidFill>
            </a:endParaRPr>
          </a:p>
          <a:p>
            <a:pPr marL="971550" lvl="1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eorgia"/>
              <a:buAutoNum type="arabicPeriod"/>
            </a:pPr>
            <a:r>
              <a:rPr lang="en-US" sz="2800" dirty="0">
                <a:solidFill>
                  <a:srgbClr val="333333"/>
                </a:solidFill>
              </a:rPr>
              <a:t>ensuring that the Commonwealth's proficiency standards on Standards of Learning assessments in reading and mathematics are maintained; and</a:t>
            </a:r>
            <a:r>
              <a:rPr lang="en-US" sz="2000" dirty="0"/>
              <a:t> </a:t>
            </a:r>
            <a:endParaRPr sz="2800" dirty="0">
              <a:solidFill>
                <a:srgbClr val="333333"/>
              </a:solidFill>
            </a:endParaRPr>
          </a:p>
          <a:p>
            <a:pPr marL="971550" lvl="1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eorgia"/>
              <a:buAutoNum type="arabicPeriod"/>
            </a:pPr>
            <a:r>
              <a:rPr lang="en-US" sz="2800" dirty="0">
                <a:solidFill>
                  <a:srgbClr val="333333"/>
                </a:solidFill>
              </a:rPr>
              <a:t>ensuring a strong accreditation system that promotes meaningful accountability year-over-year. </a:t>
            </a:r>
            <a:r>
              <a:rPr lang="en-US" sz="2000" dirty="0"/>
              <a:t> </a:t>
            </a:r>
            <a:endParaRPr sz="2800" dirty="0">
              <a:solidFill>
                <a:srgbClr val="333333"/>
              </a:solidFill>
            </a:endParaRPr>
          </a:p>
          <a:p>
            <a:pPr marL="228600" lvl="0" indent="-7747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  <p:sp>
        <p:nvSpPr>
          <p:cNvPr id="145" name="Google Shape;145;p2"/>
          <p:cNvSpPr txBox="1">
            <a:spLocks noGrp="1"/>
          </p:cNvSpPr>
          <p:nvPr>
            <p:ph type="body" idx="2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HB938 Topics for Workgroup Input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1B3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1B3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1B3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52" name="Google Shape;152;p3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VDOE leads for each HB938 topic area were identified.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Promoting excellence in mathematics achievement and instruction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Expanding options for attaining the Advanced Studies Diploma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Promoting data transparency and meaningful school accreditation (includes three HB938 topic areas)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Maintaining Standards of Learning proficiency standards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External resources were acquired.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VDOE project consultant was hired.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Region 5 Comprehensive Center collaborators were identified (R5CC).</a:t>
            </a:r>
            <a:endParaRPr dirty="0"/>
          </a:p>
        </p:txBody>
      </p:sp>
      <p:sp>
        <p:nvSpPr>
          <p:cNvPr id="153" name="Google Shape;153;p3"/>
          <p:cNvSpPr txBox="1">
            <a:spLocks noGrp="1"/>
          </p:cNvSpPr>
          <p:nvPr>
            <p:ph type="body" idx="2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Key HB938 Tasks Completed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"/>
          <p:cNvSpPr txBox="1">
            <a:spLocks noGrp="1"/>
          </p:cNvSpPr>
          <p:nvPr>
            <p:ph type="body" idx="2"/>
          </p:nvPr>
        </p:nvSpPr>
        <p:spPr>
          <a:xfrm>
            <a:off x="0" y="19049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Key HB938 Tasks Completed</a:t>
            </a:r>
            <a:endParaRPr/>
          </a:p>
        </p:txBody>
      </p:sp>
      <p:sp>
        <p:nvSpPr>
          <p:cNvPr id="160" name="Google Shape;160;p4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Meeting dates were scheduled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Meeting #1, September 23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Meeting #2, September 30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Meeting #3, October 21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Meeting #4, November 4 (if needed) 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Fifteen workgroup members from eight regions identified and confirmed. They represent: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Parents (2)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Teachers (3)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Principals (3)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Superintendents (2)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School Boards (2)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Institutions of Higher Education (2)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Business and Industry (1)</a:t>
            </a:r>
            <a:endParaRPr/>
          </a:p>
        </p:txBody>
      </p:sp>
      <p:sp>
        <p:nvSpPr>
          <p:cNvPr id="161" name="Google Shape;16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68" name="Google Shape;168;p5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Prior to meeting #1, background briefing materials on each of the four theme areas were sent to workgroup members.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Meeting #1 key points: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Discussed the HB938 workgroup task and meeting framework.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Introduced workgroup members to the VDOE and R5CC support teams.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Provided briefings on each topic area (VDOE subject matter experts).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Identified priority interest areas of workgroup members so members could focus on the HB938 topics of most interest to them (Poll).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  <p:sp>
        <p:nvSpPr>
          <p:cNvPr id="169" name="Google Shape;169;p5"/>
          <p:cNvSpPr txBox="1">
            <a:spLocks noGrp="1"/>
          </p:cNvSpPr>
          <p:nvPr>
            <p:ph type="body" idx="2"/>
          </p:nvPr>
        </p:nvSpPr>
        <p:spPr>
          <a:xfrm>
            <a:off x="0" y="-308919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Meeting #1 - September 23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897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Meeting #2 key points: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Organized into four breakout groups to dig deeply into each topic – Breakout groups included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</a:pPr>
            <a:r>
              <a:rPr lang="en-US" dirty="0"/>
              <a:t>Workgroup members 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</a:pPr>
            <a:r>
              <a:rPr lang="en-US" dirty="0"/>
              <a:t>R5CC facilitators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</a:pPr>
            <a:r>
              <a:rPr lang="en-US" dirty="0"/>
              <a:t>VDOE subject matter experts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Question prompts were used to engage discussion and gather input.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A whole-group debrief provided all members the opportunity to learn about the small group discussions.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-"/>
            </a:pPr>
            <a:r>
              <a:rPr lang="en-US" dirty="0"/>
              <a:t>Meeting #2 notes were compiled and sent to workgroup members.</a:t>
            </a:r>
            <a:endParaRPr dirty="0"/>
          </a:p>
        </p:txBody>
      </p:sp>
      <p:sp>
        <p:nvSpPr>
          <p:cNvPr id="177" name="Google Shape;177;p6"/>
          <p:cNvSpPr txBox="1">
            <a:spLocks noGrp="1"/>
          </p:cNvSpPr>
          <p:nvPr>
            <p:ph type="body" idx="2"/>
          </p:nvPr>
        </p:nvSpPr>
        <p:spPr>
          <a:xfrm>
            <a:off x="0" y="-296562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Meeting #2 - September 30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is critical – better articulate policies from the state level and how schools are performing </a:t>
            </a:r>
          </a:p>
          <a:p>
            <a:r>
              <a:rPr lang="en-US" dirty="0"/>
              <a:t>Inclusion of additional stakeholders when considering recommendations to go to the Board</a:t>
            </a:r>
          </a:p>
          <a:p>
            <a:r>
              <a:rPr lang="en-US" dirty="0"/>
              <a:t>Focus on postsecondary/career preparation </a:t>
            </a:r>
          </a:p>
          <a:p>
            <a:r>
              <a:rPr lang="en-US" dirty="0"/>
              <a:t>Growth should remain as a factor in the accreditation model </a:t>
            </a:r>
          </a:p>
          <a:p>
            <a:r>
              <a:rPr lang="en-US" dirty="0"/>
              <a:t>Clear communication about the current flexibilities offered within the Advanced Studies Diploma</a:t>
            </a:r>
          </a:p>
          <a:p>
            <a:r>
              <a:rPr lang="en-US" dirty="0"/>
              <a:t>Be more thoughtful about the pacing of mathematics coursework in each grade span.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Key Themes </a:t>
            </a:r>
          </a:p>
        </p:txBody>
      </p:sp>
    </p:spTree>
    <p:extLst>
      <p:ext uri="{BB962C8B-B14F-4D97-AF65-F5344CB8AC3E}">
        <p14:creationId xmlns:p14="http://schemas.microsoft.com/office/powerpoint/2010/main" val="402558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84" name="Google Shape;184;p7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Gather individual input from workgroup members.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Compile all input and disseminate to workgroup members.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Conduct meeting #3 – focus on identifying and prioritizing recommendations.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Prepare draft report for workgroup review.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Conduct meeting #4, if needed.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Prepare report for Board of Education.</a:t>
            </a:r>
            <a:endParaRPr/>
          </a:p>
        </p:txBody>
      </p:sp>
      <p:sp>
        <p:nvSpPr>
          <p:cNvPr id="185" name="Google Shape;185;p7"/>
          <p:cNvSpPr txBox="1">
            <a:spLocks noGrp="1"/>
          </p:cNvSpPr>
          <p:nvPr>
            <p:ph type="body" idx="2"/>
          </p:nvPr>
        </p:nvSpPr>
        <p:spPr>
          <a:xfrm>
            <a:off x="0" y="0"/>
            <a:ext cx="12192000" cy="132397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822950" tIns="640075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Remaining Tasks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9BF8A-F2A3-6A77-6DCA-924D85EDF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FDC76-CE2C-549E-DA88-0F54A4AF33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D20A-DD95-B136-7A0B-2D955011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70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674</Words>
  <Application>Microsoft Office PowerPoint</Application>
  <PresentationFormat>Widescreen</PresentationFormat>
  <Paragraphs>92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Trebuchet MS</vt:lpstr>
      <vt:lpstr>Office Theme</vt:lpstr>
      <vt:lpstr>HB938 Workgroup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HB938 Workgroup Update</dc:title>
  <dc:creator>VITA Program</dc:creator>
  <cp:lastModifiedBy>Emily V. Webb</cp:lastModifiedBy>
  <cp:revision>6</cp:revision>
  <dcterms:created xsi:type="dcterms:W3CDTF">2022-07-20T12:39:39Z</dcterms:created>
  <dcterms:modified xsi:type="dcterms:W3CDTF">2022-10-18T17:28:23Z</dcterms:modified>
</cp:coreProperties>
</file>