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65" r:id="rId4"/>
    <p:sldId id="266" r:id="rId5"/>
    <p:sldId id="260" r:id="rId6"/>
    <p:sldId id="261" r:id="rId7"/>
    <p:sldId id="262" r:id="rId8"/>
    <p:sldId id="263" r:id="rId9"/>
    <p:sldId id="264"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80"/>
    <a:srgbClr val="3E5B91"/>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59" autoAdjust="0"/>
    <p:restoredTop sz="96327"/>
  </p:normalViewPr>
  <p:slideViewPr>
    <p:cSldViewPr snapToGrid="0">
      <p:cViewPr varScale="1">
        <p:scale>
          <a:sx n="111" d="100"/>
          <a:sy n="111" d="100"/>
        </p:scale>
        <p:origin x="52" y="76"/>
      </p:cViewPr>
      <p:guideLst>
        <p:guide orient="horz" pos="2160"/>
        <p:guide pos="3840"/>
      </p:guideLst>
    </p:cSldViewPr>
  </p:slideViewPr>
  <p:outlineViewPr>
    <p:cViewPr>
      <p:scale>
        <a:sx n="33" d="100"/>
        <a:sy n="33" d="100"/>
      </p:scale>
      <p:origin x="0" y="-1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11/11/2022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Rectangle 7" descr="VDOE Logo"/>
          <p:cNvSpPr/>
          <p:nvPr userDrawn="1"/>
        </p:nvSpPr>
        <p:spPr>
          <a:xfrm>
            <a:off x="2020701" y="919537"/>
            <a:ext cx="10893915" cy="5938463"/>
          </a:xfrm>
          <a:prstGeom prst="rect">
            <a:avLst/>
          </a:prstGeom>
          <a:blipFill dpi="0" rotWithShape="1">
            <a:blip r:embed="rId2">
              <a:alphaModFix amt="20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20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11/11/2022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11/11/2022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11/11/2022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11/11/2022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7" name="Rectangle 6" descr="VDOE Logo"/>
          <p:cNvSpPr/>
          <p:nvPr userDrawn="1"/>
        </p:nvSpPr>
        <p:spPr>
          <a:xfrm>
            <a:off x="2020701" y="919537"/>
            <a:ext cx="10893915" cy="5938463"/>
          </a:xfrm>
          <a:prstGeom prst="rect">
            <a:avLst/>
          </a:prstGeom>
          <a:blipFill dpi="0" rotWithShape="1">
            <a:blip r:embed="rId2">
              <a:alphaModFix amt="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2178121" y="5751826"/>
            <a:ext cx="9513869" cy="692497"/>
          </a:xfrm>
          <a:prstGeom prst="rect">
            <a:avLst/>
          </a:prstGeom>
          <a:noFill/>
        </p:spPr>
        <p:txBody>
          <a:bodyPr wrap="square" rtlCol="0">
            <a:spAutoFit/>
          </a:bodyPr>
          <a:lstStyle/>
          <a:p>
            <a:pPr algn="r"/>
            <a:r>
              <a:rPr lang="en-US" sz="3900" b="1" dirty="0">
                <a:solidFill>
                  <a:schemeClr val="tx1">
                    <a:alpha val="7000"/>
                  </a:schemeClr>
                </a:solidFill>
                <a:latin typeface="Trebuchet MS" panose="020B0603020202020204" pitchFamily="34" charset="0"/>
              </a:rPr>
              <a:t>VIRGINIA DEPARTMENT OF EDUCATION</a:t>
            </a:r>
          </a:p>
        </p:txBody>
      </p:sp>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11/11/2022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11/11/2022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11/11/2022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8957" y="1658034"/>
            <a:ext cx="6918064" cy="2387600"/>
          </a:xfrm>
        </p:spPr>
        <p:txBody>
          <a:bodyPr>
            <a:normAutofit fontScale="90000"/>
          </a:bodyPr>
          <a:lstStyle/>
          <a:p>
            <a:r>
              <a:rPr lang="en-US" dirty="0"/>
              <a:t>Guiding Principles:</a:t>
            </a:r>
            <a:br>
              <a:rPr lang="en-US" dirty="0"/>
            </a:br>
            <a:r>
              <a:rPr lang="en-US" sz="4900" dirty="0"/>
              <a:t>Revised History &amp; </a:t>
            </a:r>
            <a:br>
              <a:rPr lang="en-US" sz="4900" dirty="0"/>
            </a:br>
            <a:r>
              <a:rPr lang="en-US" sz="4900" dirty="0"/>
              <a:t>Social Science </a:t>
            </a:r>
            <a:br>
              <a:rPr lang="en-US" sz="4900" dirty="0"/>
            </a:br>
            <a:r>
              <a:rPr lang="en-US" sz="4900" dirty="0"/>
              <a:t>Standards</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Tree>
    <p:extLst>
      <p:ext uri="{BB962C8B-B14F-4D97-AF65-F5344CB8AC3E}">
        <p14:creationId xmlns:p14="http://schemas.microsoft.com/office/powerpoint/2010/main" val="631499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1EEB-F964-263D-491C-49D1D1DBF40A}"/>
              </a:ext>
            </a:extLst>
          </p:cNvPr>
          <p:cNvSpPr>
            <a:spLocks noGrp="1"/>
          </p:cNvSpPr>
          <p:nvPr>
            <p:ph type="title"/>
          </p:nvPr>
        </p:nvSpPr>
        <p:spPr>
          <a:xfrm>
            <a:off x="-193637" y="136525"/>
            <a:ext cx="12192000" cy="1323975"/>
          </a:xfrm>
        </p:spPr>
        <p:txBody>
          <a:bodyPr>
            <a:normAutofit fontScale="90000"/>
          </a:bodyPr>
          <a:lstStyle/>
          <a:p>
            <a:pPr algn="ctr"/>
            <a:r>
              <a:rPr lang="en-US" b="0" i="0" dirty="0">
                <a:solidFill>
                  <a:srgbClr val="1A4480"/>
                </a:solidFill>
                <a:effectLst/>
              </a:rPr>
              <a:t>Timeline for Adoption of </a:t>
            </a:r>
            <a:br>
              <a:rPr lang="en-US" b="0" i="0" dirty="0">
                <a:solidFill>
                  <a:srgbClr val="1A4480"/>
                </a:solidFill>
                <a:effectLst/>
              </a:rPr>
            </a:br>
            <a:r>
              <a:rPr lang="en-US" b="0" i="0" dirty="0">
                <a:solidFill>
                  <a:srgbClr val="1A4480"/>
                </a:solidFill>
                <a:effectLst/>
              </a:rPr>
              <a:t>2023 History &amp; Social Science SOL</a:t>
            </a:r>
            <a:endParaRPr lang="en-US" dirty="0">
              <a:solidFill>
                <a:srgbClr val="1A4480"/>
              </a:solidFill>
            </a:endParaRPr>
          </a:p>
        </p:txBody>
      </p:sp>
      <p:sp>
        <p:nvSpPr>
          <p:cNvPr id="3" name="Content Placeholder 2">
            <a:extLst>
              <a:ext uri="{FF2B5EF4-FFF2-40B4-BE49-F238E27FC236}">
                <a16:creationId xmlns:a16="http://schemas.microsoft.com/office/drawing/2014/main" id="{D2AF1798-A147-5DBF-A7BE-3AECEB26EC14}"/>
              </a:ext>
            </a:extLst>
          </p:cNvPr>
          <p:cNvSpPr>
            <a:spLocks noGrp="1"/>
          </p:cNvSpPr>
          <p:nvPr>
            <p:ph idx="1"/>
          </p:nvPr>
        </p:nvSpPr>
        <p:spPr>
          <a:xfrm>
            <a:off x="450926" y="1638317"/>
            <a:ext cx="10902874" cy="4718033"/>
          </a:xfrm>
        </p:spPr>
        <p:txBody>
          <a:bodyPr>
            <a:noAutofit/>
          </a:bodyPr>
          <a:lstStyle/>
          <a:p>
            <a:pPr marL="457200" marR="0" algn="l">
              <a:spcBef>
                <a:spcPts val="0"/>
              </a:spcBef>
              <a:spcAft>
                <a:spcPts val="0"/>
              </a:spcAft>
            </a:pPr>
            <a:r>
              <a:rPr lang="en-US" b="0" i="0" dirty="0">
                <a:solidFill>
                  <a:srgbClr val="1A4480"/>
                </a:solidFill>
                <a:effectLst/>
                <a:latin typeface="+mj-lt"/>
              </a:rPr>
              <a:t>November 17, 2022 </a:t>
            </a:r>
            <a:r>
              <a:rPr lang="en-US" b="0" i="0" dirty="0">
                <a:solidFill>
                  <a:srgbClr val="222222"/>
                </a:solidFill>
                <a:effectLst/>
              </a:rPr>
              <a:t>— Acceptance on first review of draft SOL by Board of Education.</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1A4480"/>
                </a:solidFill>
                <a:effectLst/>
                <a:latin typeface="+mj-lt"/>
              </a:rPr>
              <a:t>November 28 - December 16, 2022 </a:t>
            </a:r>
            <a:r>
              <a:rPr lang="en-US" b="0" i="0" dirty="0">
                <a:solidFill>
                  <a:srgbClr val="222222"/>
                </a:solidFill>
                <a:effectLst/>
              </a:rPr>
              <a:t>— Public engagement sessions.</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1A4480"/>
                </a:solidFill>
                <a:effectLst/>
                <a:latin typeface="+mj-lt"/>
              </a:rPr>
              <a:t>January 9-13, 2023 </a:t>
            </a:r>
            <a:r>
              <a:rPr lang="en-US" b="0" i="0" dirty="0">
                <a:solidFill>
                  <a:srgbClr val="222222"/>
                </a:solidFill>
                <a:effectLst/>
              </a:rPr>
              <a:t>— Public hearings.</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1A4480"/>
                </a:solidFill>
                <a:effectLst/>
                <a:latin typeface="+mj-lt"/>
              </a:rPr>
              <a:t>January 2023 </a:t>
            </a:r>
            <a:r>
              <a:rPr lang="en-US" b="0" i="0" dirty="0">
                <a:solidFill>
                  <a:srgbClr val="222222"/>
                </a:solidFill>
                <a:effectLst/>
              </a:rPr>
              <a:t>— Review of public comments and suggested edits.</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1A4480"/>
                </a:solidFill>
                <a:effectLst/>
                <a:latin typeface="+mj-lt"/>
              </a:rPr>
              <a:t>February 2023 </a:t>
            </a:r>
            <a:r>
              <a:rPr lang="en-US" b="0" i="0" dirty="0">
                <a:solidFill>
                  <a:srgbClr val="222222"/>
                </a:solidFill>
                <a:effectLst/>
              </a:rPr>
              <a:t>— Final review and adoption of the 2023 History &amp; Social Science SOL.</a:t>
            </a:r>
          </a:p>
        </p:txBody>
      </p:sp>
      <p:sp>
        <p:nvSpPr>
          <p:cNvPr id="4" name="Slide Number Placeholder 3">
            <a:extLst>
              <a:ext uri="{FF2B5EF4-FFF2-40B4-BE49-F238E27FC236}">
                <a16:creationId xmlns:a16="http://schemas.microsoft.com/office/drawing/2014/main" id="{AFB85CE4-3408-C990-2AC5-6D913019F479}"/>
              </a:ext>
            </a:extLst>
          </p:cNvPr>
          <p:cNvSpPr>
            <a:spLocks noGrp="1"/>
          </p:cNvSpPr>
          <p:nvPr>
            <p:ph type="sldNum" sz="quarter" idx="12"/>
          </p:nvPr>
        </p:nvSpPr>
        <p:spPr/>
        <p:txBody>
          <a:bodyPr/>
          <a:lstStyle/>
          <a:p>
            <a:fld id="{B2102BAA-C61A-4A39-BDF1-4340D572B82C}" type="slidenum">
              <a:rPr lang="en-US" smtClean="0"/>
              <a:t>10</a:t>
            </a:fld>
            <a:endParaRPr lang="en-US"/>
          </a:p>
        </p:txBody>
      </p:sp>
    </p:spTree>
    <p:extLst>
      <p:ext uri="{BB962C8B-B14F-4D97-AF65-F5344CB8AC3E}">
        <p14:creationId xmlns:p14="http://schemas.microsoft.com/office/powerpoint/2010/main" val="253276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FB7C4-674E-E693-17A3-DA01F0CFF42A}"/>
              </a:ext>
            </a:extLst>
          </p:cNvPr>
          <p:cNvSpPr>
            <a:spLocks noGrp="1"/>
          </p:cNvSpPr>
          <p:nvPr>
            <p:ph type="title"/>
          </p:nvPr>
        </p:nvSpPr>
        <p:spPr>
          <a:xfrm>
            <a:off x="-357188" y="43973"/>
            <a:ext cx="12192000" cy="1323975"/>
          </a:xfrm>
        </p:spPr>
        <p:txBody>
          <a:bodyPr>
            <a:normAutofit/>
          </a:bodyPr>
          <a:lstStyle/>
          <a:p>
            <a:pPr algn="ctr"/>
            <a:r>
              <a:rPr lang="en-US" sz="3800" dirty="0"/>
              <a:t>Guiding Principles:</a:t>
            </a:r>
            <a:br>
              <a:rPr lang="en-US" sz="3800" dirty="0"/>
            </a:br>
            <a:r>
              <a:rPr lang="en-US" sz="3800" dirty="0"/>
              <a:t>Revised History and Social Science Standards</a:t>
            </a:r>
          </a:p>
        </p:txBody>
      </p:sp>
      <p:sp>
        <p:nvSpPr>
          <p:cNvPr id="3" name="Content Placeholder 2">
            <a:extLst>
              <a:ext uri="{FF2B5EF4-FFF2-40B4-BE49-F238E27FC236}">
                <a16:creationId xmlns:a16="http://schemas.microsoft.com/office/drawing/2014/main" id="{018A93DE-C7CE-B556-CF94-0F21CD1235FC}"/>
              </a:ext>
            </a:extLst>
          </p:cNvPr>
          <p:cNvSpPr>
            <a:spLocks noGrp="1"/>
          </p:cNvSpPr>
          <p:nvPr>
            <p:ph idx="1"/>
          </p:nvPr>
        </p:nvSpPr>
        <p:spPr>
          <a:xfrm>
            <a:off x="547743" y="1846271"/>
            <a:ext cx="10806057" cy="4346711"/>
          </a:xfrm>
        </p:spPr>
        <p:txBody>
          <a:bodyPr>
            <a:normAutofit fontScale="92500" lnSpcReduction="10000"/>
          </a:bodyPr>
          <a:lstStyle/>
          <a:p>
            <a:pPr marL="457200" marR="0" algn="l">
              <a:spcBef>
                <a:spcPts val="0"/>
              </a:spcBef>
              <a:spcAft>
                <a:spcPts val="0"/>
              </a:spcAft>
            </a:pPr>
            <a:r>
              <a:rPr lang="en-US" b="0" i="0" dirty="0">
                <a:solidFill>
                  <a:srgbClr val="222222"/>
                </a:solidFill>
                <a:effectLst/>
              </a:rPr>
              <a:t>Individual liberty and representative government are cornerstones of the American way of life.</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222222"/>
                </a:solidFill>
                <a:effectLst/>
              </a:rPr>
              <a:t>The Declaration of Independence and the Constitution are remarkable documents that provide the freedoms and framework for our constitutional republic.</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222222"/>
                </a:solidFill>
                <a:effectLst/>
              </a:rPr>
              <a:t>We aspire to live up to the Founders’ ideals for a society that recognizes all individuals are created equal.</a:t>
            </a:r>
          </a:p>
          <a:p>
            <a:pPr marL="457200" marR="0" algn="l">
              <a:spcBef>
                <a:spcPts val="0"/>
              </a:spcBef>
              <a:spcAft>
                <a:spcPts val="0"/>
              </a:spcAft>
            </a:pPr>
            <a:endParaRPr lang="en-US" b="0" i="0" dirty="0">
              <a:solidFill>
                <a:srgbClr val="222222"/>
              </a:solidFill>
              <a:effectLst/>
            </a:endParaRPr>
          </a:p>
          <a:p>
            <a:pPr marL="457200" marR="0" algn="l">
              <a:spcBef>
                <a:spcPts val="0"/>
              </a:spcBef>
              <a:spcAft>
                <a:spcPts val="0"/>
              </a:spcAft>
            </a:pPr>
            <a:r>
              <a:rPr lang="en-US" b="0" i="0" dirty="0">
                <a:solidFill>
                  <a:srgbClr val="222222"/>
                </a:solidFill>
                <a:effectLst/>
                <a:latin typeface="Calibri" panose="020F0502020204030204" pitchFamily="34" charset="0"/>
              </a:rPr>
              <a:t>Slavery, segregation, and other examples of America failing to live up to its founding ideals must be presented honestly, accurately and completely.</a:t>
            </a:r>
            <a:endParaRPr lang="en-US" b="0" i="0" dirty="0">
              <a:solidFill>
                <a:srgbClr val="222222"/>
              </a:solidFill>
              <a:effectLst/>
            </a:endParaRPr>
          </a:p>
          <a:p>
            <a:endParaRPr lang="en-US" dirty="0"/>
          </a:p>
        </p:txBody>
      </p:sp>
      <p:sp>
        <p:nvSpPr>
          <p:cNvPr id="4" name="Slide Number Placeholder 3">
            <a:extLst>
              <a:ext uri="{FF2B5EF4-FFF2-40B4-BE49-F238E27FC236}">
                <a16:creationId xmlns:a16="http://schemas.microsoft.com/office/drawing/2014/main" id="{4E815028-5130-41F3-9063-4B7B4DBD7E2F}"/>
              </a:ext>
            </a:extLst>
          </p:cNvPr>
          <p:cNvSpPr>
            <a:spLocks noGrp="1"/>
          </p:cNvSpPr>
          <p:nvPr>
            <p:ph type="sldNum" sz="quarter" idx="12"/>
          </p:nvPr>
        </p:nvSpPr>
        <p:spPr/>
        <p:txBody>
          <a:bodyPr/>
          <a:lstStyle/>
          <a:p>
            <a:fld id="{B2102BAA-C61A-4A39-BDF1-4340D572B82C}" type="slidenum">
              <a:rPr lang="en-US" smtClean="0"/>
              <a:t>2</a:t>
            </a:fld>
            <a:endParaRPr lang="en-US"/>
          </a:p>
        </p:txBody>
      </p:sp>
    </p:spTree>
    <p:extLst>
      <p:ext uri="{BB962C8B-B14F-4D97-AF65-F5344CB8AC3E}">
        <p14:creationId xmlns:p14="http://schemas.microsoft.com/office/powerpoint/2010/main" val="2283654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FB7C4-674E-E693-17A3-DA01F0CFF42A}"/>
              </a:ext>
            </a:extLst>
          </p:cNvPr>
          <p:cNvSpPr>
            <a:spLocks noGrp="1"/>
          </p:cNvSpPr>
          <p:nvPr>
            <p:ph type="title"/>
          </p:nvPr>
        </p:nvSpPr>
        <p:spPr>
          <a:xfrm>
            <a:off x="-357188" y="43973"/>
            <a:ext cx="12192000" cy="1323975"/>
          </a:xfrm>
        </p:spPr>
        <p:txBody>
          <a:bodyPr>
            <a:normAutofit/>
          </a:bodyPr>
          <a:lstStyle/>
          <a:p>
            <a:pPr algn="ctr"/>
            <a:r>
              <a:rPr lang="en-US" sz="3800" dirty="0"/>
              <a:t>Guiding Principles:</a:t>
            </a:r>
            <a:br>
              <a:rPr lang="en-US" sz="3800" dirty="0"/>
            </a:br>
            <a:r>
              <a:rPr lang="en-US" sz="3800" dirty="0"/>
              <a:t>Revised History and Social Science Standards</a:t>
            </a:r>
          </a:p>
        </p:txBody>
      </p:sp>
      <p:sp>
        <p:nvSpPr>
          <p:cNvPr id="3" name="Content Placeholder 2">
            <a:extLst>
              <a:ext uri="{FF2B5EF4-FFF2-40B4-BE49-F238E27FC236}">
                <a16:creationId xmlns:a16="http://schemas.microsoft.com/office/drawing/2014/main" id="{018A93DE-C7CE-B556-CF94-0F21CD1235FC}"/>
              </a:ext>
            </a:extLst>
          </p:cNvPr>
          <p:cNvSpPr>
            <a:spLocks noGrp="1"/>
          </p:cNvSpPr>
          <p:nvPr>
            <p:ph idx="1"/>
          </p:nvPr>
        </p:nvSpPr>
        <p:spPr>
          <a:xfrm>
            <a:off x="547743" y="1846271"/>
            <a:ext cx="10806057" cy="3553433"/>
          </a:xfrm>
        </p:spPr>
        <p:txBody>
          <a:bodyPr>
            <a:normAutofit lnSpcReduction="10000"/>
          </a:bodyPr>
          <a:lstStyle/>
          <a:p>
            <a:pPr marL="457200" marR="0" algn="l">
              <a:spcBef>
                <a:spcPts val="0"/>
              </a:spcBef>
              <a:spcAft>
                <a:spcPts val="0"/>
              </a:spcAft>
            </a:pPr>
            <a:r>
              <a:rPr lang="en-US" b="0" i="0" dirty="0">
                <a:solidFill>
                  <a:srgbClr val="222222"/>
                </a:solidFill>
                <a:effectLst/>
              </a:rPr>
              <a:t>Immigrants from around the world have come to our shores seeking freedom and opportunity to build a better life and have contributed to our communities and added to the rich history of achievement in our country.</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222222"/>
                </a:solidFill>
                <a:effectLst/>
              </a:rPr>
              <a:t>Free enterprise, property rights and the rule of law enable an economic system that allocates assets through free markets and competition and fosters innovation, opportunity and efficiency.</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222222"/>
                </a:solidFill>
                <a:effectLst/>
              </a:rPr>
              <a:t>America is exceptional but not perfect.</a:t>
            </a:r>
          </a:p>
          <a:p>
            <a:endParaRPr lang="en-US" dirty="0"/>
          </a:p>
        </p:txBody>
      </p:sp>
      <p:sp>
        <p:nvSpPr>
          <p:cNvPr id="4" name="Slide Number Placeholder 3">
            <a:extLst>
              <a:ext uri="{FF2B5EF4-FFF2-40B4-BE49-F238E27FC236}">
                <a16:creationId xmlns:a16="http://schemas.microsoft.com/office/drawing/2014/main" id="{4E815028-5130-41F3-9063-4B7B4DBD7E2F}"/>
              </a:ext>
            </a:extLst>
          </p:cNvPr>
          <p:cNvSpPr>
            <a:spLocks noGrp="1"/>
          </p:cNvSpPr>
          <p:nvPr>
            <p:ph type="sldNum" sz="quarter" idx="12"/>
          </p:nvPr>
        </p:nvSpPr>
        <p:spPr/>
        <p:txBody>
          <a:bodyPr/>
          <a:lstStyle/>
          <a:p>
            <a:fld id="{B2102BAA-C61A-4A39-BDF1-4340D572B82C}" type="slidenum">
              <a:rPr lang="en-US" smtClean="0"/>
              <a:t>3</a:t>
            </a:fld>
            <a:endParaRPr lang="en-US"/>
          </a:p>
        </p:txBody>
      </p:sp>
    </p:spTree>
    <p:extLst>
      <p:ext uri="{BB962C8B-B14F-4D97-AF65-F5344CB8AC3E}">
        <p14:creationId xmlns:p14="http://schemas.microsoft.com/office/powerpoint/2010/main" val="1574633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FB7C4-674E-E693-17A3-DA01F0CFF42A}"/>
              </a:ext>
            </a:extLst>
          </p:cNvPr>
          <p:cNvSpPr>
            <a:spLocks noGrp="1"/>
          </p:cNvSpPr>
          <p:nvPr>
            <p:ph type="title"/>
          </p:nvPr>
        </p:nvSpPr>
        <p:spPr>
          <a:xfrm>
            <a:off x="-357188" y="43973"/>
            <a:ext cx="12192000" cy="1323975"/>
          </a:xfrm>
        </p:spPr>
        <p:txBody>
          <a:bodyPr>
            <a:normAutofit/>
          </a:bodyPr>
          <a:lstStyle/>
          <a:p>
            <a:pPr algn="ctr"/>
            <a:r>
              <a:rPr lang="en-US" sz="3800" dirty="0"/>
              <a:t>Guiding Principles:</a:t>
            </a:r>
            <a:br>
              <a:rPr lang="en-US" sz="3800" dirty="0"/>
            </a:br>
            <a:r>
              <a:rPr lang="en-US" sz="3800" dirty="0"/>
              <a:t>Revised History and Social Science Standards</a:t>
            </a:r>
          </a:p>
        </p:txBody>
      </p:sp>
      <p:sp>
        <p:nvSpPr>
          <p:cNvPr id="3" name="Content Placeholder 2">
            <a:extLst>
              <a:ext uri="{FF2B5EF4-FFF2-40B4-BE49-F238E27FC236}">
                <a16:creationId xmlns:a16="http://schemas.microsoft.com/office/drawing/2014/main" id="{018A93DE-C7CE-B556-CF94-0F21CD1235FC}"/>
              </a:ext>
            </a:extLst>
          </p:cNvPr>
          <p:cNvSpPr>
            <a:spLocks noGrp="1"/>
          </p:cNvSpPr>
          <p:nvPr>
            <p:ph idx="1"/>
          </p:nvPr>
        </p:nvSpPr>
        <p:spPr>
          <a:xfrm>
            <a:off x="547743" y="1846271"/>
            <a:ext cx="10806057" cy="3553433"/>
          </a:xfrm>
        </p:spPr>
        <p:txBody>
          <a:bodyPr/>
          <a:lstStyle/>
          <a:p>
            <a:pPr marL="457200" marR="0" algn="l">
              <a:spcBef>
                <a:spcPts val="0"/>
              </a:spcBef>
              <a:spcAft>
                <a:spcPts val="0"/>
              </a:spcAft>
            </a:pPr>
            <a:r>
              <a:rPr lang="en-US" sz="2800" b="0" i="0" dirty="0">
                <a:solidFill>
                  <a:srgbClr val="222222"/>
                </a:solidFill>
                <a:effectLst/>
              </a:rPr>
              <a:t>The rights guaranteed by the United States and Virginia constitutions and the Bill of Rights provide for individual freedoms and place responsibility on current and future generations of Americans and Virginians to engage in the political process with civility and fulfill their civic duty.</a:t>
            </a:r>
          </a:p>
          <a:p>
            <a:pPr marL="457200" marR="0" algn="l">
              <a:spcBef>
                <a:spcPts val="0"/>
              </a:spcBef>
              <a:spcAft>
                <a:spcPts val="0"/>
              </a:spcAft>
            </a:pPr>
            <a:endParaRPr lang="en-US" sz="2800" b="0" i="0" dirty="0">
              <a:solidFill>
                <a:srgbClr val="222222"/>
              </a:solidFill>
              <a:effectLst/>
            </a:endParaRPr>
          </a:p>
          <a:p>
            <a:pPr marL="457200" marR="0" algn="l">
              <a:spcBef>
                <a:spcPts val="0"/>
              </a:spcBef>
              <a:spcAft>
                <a:spcPts val="0"/>
              </a:spcAft>
            </a:pPr>
            <a:r>
              <a:rPr lang="en-US" sz="2800" b="0" i="0" dirty="0">
                <a:solidFill>
                  <a:srgbClr val="222222"/>
                </a:solidFill>
                <a:effectLst/>
              </a:rPr>
              <a:t>Over the ages, civilizations have grown, prospered and vanished. Students should understand our Great American Experiment is not guaranteed forever.</a:t>
            </a:r>
          </a:p>
          <a:p>
            <a:endParaRPr lang="en-US" dirty="0"/>
          </a:p>
        </p:txBody>
      </p:sp>
      <p:sp>
        <p:nvSpPr>
          <p:cNvPr id="4" name="Slide Number Placeholder 3">
            <a:extLst>
              <a:ext uri="{FF2B5EF4-FFF2-40B4-BE49-F238E27FC236}">
                <a16:creationId xmlns:a16="http://schemas.microsoft.com/office/drawing/2014/main" id="{4E815028-5130-41F3-9063-4B7B4DBD7E2F}"/>
              </a:ext>
            </a:extLst>
          </p:cNvPr>
          <p:cNvSpPr>
            <a:spLocks noGrp="1"/>
          </p:cNvSpPr>
          <p:nvPr>
            <p:ph type="sldNum" sz="quarter" idx="12"/>
          </p:nvPr>
        </p:nvSpPr>
        <p:spPr/>
        <p:txBody>
          <a:bodyPr/>
          <a:lstStyle/>
          <a:p>
            <a:fld id="{B2102BAA-C61A-4A39-BDF1-4340D572B82C}" type="slidenum">
              <a:rPr lang="en-US" smtClean="0"/>
              <a:t>4</a:t>
            </a:fld>
            <a:endParaRPr lang="en-US"/>
          </a:p>
        </p:txBody>
      </p:sp>
    </p:spTree>
    <p:extLst>
      <p:ext uri="{BB962C8B-B14F-4D97-AF65-F5344CB8AC3E}">
        <p14:creationId xmlns:p14="http://schemas.microsoft.com/office/powerpoint/2010/main" val="93055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1EEB-F964-263D-491C-49D1D1DBF40A}"/>
              </a:ext>
            </a:extLst>
          </p:cNvPr>
          <p:cNvSpPr>
            <a:spLocks noGrp="1"/>
          </p:cNvSpPr>
          <p:nvPr>
            <p:ph type="title"/>
          </p:nvPr>
        </p:nvSpPr>
        <p:spPr/>
        <p:txBody>
          <a:bodyPr>
            <a:normAutofit/>
          </a:bodyPr>
          <a:lstStyle/>
          <a:p>
            <a:r>
              <a:rPr lang="en-US" sz="4500" b="0" i="0" dirty="0">
                <a:solidFill>
                  <a:srgbClr val="1A4480"/>
                </a:solidFill>
                <a:effectLst/>
              </a:rPr>
              <a:t>Standards of Learning Review Process</a:t>
            </a:r>
            <a:endParaRPr lang="en-US" sz="4500" dirty="0">
              <a:solidFill>
                <a:srgbClr val="1A4480"/>
              </a:solidFill>
            </a:endParaRPr>
          </a:p>
        </p:txBody>
      </p:sp>
      <p:sp>
        <p:nvSpPr>
          <p:cNvPr id="3" name="Content Placeholder 2">
            <a:extLst>
              <a:ext uri="{FF2B5EF4-FFF2-40B4-BE49-F238E27FC236}">
                <a16:creationId xmlns:a16="http://schemas.microsoft.com/office/drawing/2014/main" id="{D2AF1798-A147-5DBF-A7BE-3AECEB26EC14}"/>
              </a:ext>
            </a:extLst>
          </p:cNvPr>
          <p:cNvSpPr>
            <a:spLocks noGrp="1"/>
          </p:cNvSpPr>
          <p:nvPr>
            <p:ph idx="1"/>
          </p:nvPr>
        </p:nvSpPr>
        <p:spPr>
          <a:xfrm>
            <a:off x="450926" y="1742484"/>
            <a:ext cx="10515600" cy="4718033"/>
          </a:xfrm>
        </p:spPr>
        <p:txBody>
          <a:bodyPr>
            <a:normAutofit/>
          </a:bodyPr>
          <a:lstStyle/>
          <a:p>
            <a:pPr marL="457200" marR="0" algn="l">
              <a:spcBef>
                <a:spcPts val="0"/>
              </a:spcBef>
              <a:spcAft>
                <a:spcPts val="0"/>
              </a:spcAft>
            </a:pPr>
            <a:r>
              <a:rPr lang="en-US" b="0" i="0" dirty="0">
                <a:solidFill>
                  <a:srgbClr val="222222"/>
                </a:solidFill>
                <a:effectLst/>
              </a:rPr>
              <a:t>The Board of Education must review the Standards of Learning in all content areas at least once every seven years.</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222222"/>
                </a:solidFill>
                <a:effectLst/>
              </a:rPr>
              <a:t>The History &amp; Social Science Standards of Learning — originally adopted in 1995 — were reviewed and revised in 2001, 2008, and 2015.</a:t>
            </a:r>
          </a:p>
        </p:txBody>
      </p:sp>
      <p:sp>
        <p:nvSpPr>
          <p:cNvPr id="4" name="Slide Number Placeholder 3">
            <a:extLst>
              <a:ext uri="{FF2B5EF4-FFF2-40B4-BE49-F238E27FC236}">
                <a16:creationId xmlns:a16="http://schemas.microsoft.com/office/drawing/2014/main" id="{AFB85CE4-3408-C990-2AC5-6D913019F479}"/>
              </a:ext>
            </a:extLst>
          </p:cNvPr>
          <p:cNvSpPr>
            <a:spLocks noGrp="1"/>
          </p:cNvSpPr>
          <p:nvPr>
            <p:ph type="sldNum" sz="quarter" idx="12"/>
          </p:nvPr>
        </p:nvSpPr>
        <p:spPr/>
        <p:txBody>
          <a:bodyPr/>
          <a:lstStyle/>
          <a:p>
            <a:fld id="{B2102BAA-C61A-4A39-BDF1-4340D572B82C}" type="slidenum">
              <a:rPr lang="en-US" smtClean="0"/>
              <a:t>5</a:t>
            </a:fld>
            <a:endParaRPr lang="en-US"/>
          </a:p>
        </p:txBody>
      </p:sp>
    </p:spTree>
    <p:extLst>
      <p:ext uri="{BB962C8B-B14F-4D97-AF65-F5344CB8AC3E}">
        <p14:creationId xmlns:p14="http://schemas.microsoft.com/office/powerpoint/2010/main" val="50179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1EEB-F964-263D-491C-49D1D1DBF40A}"/>
              </a:ext>
            </a:extLst>
          </p:cNvPr>
          <p:cNvSpPr>
            <a:spLocks noGrp="1"/>
          </p:cNvSpPr>
          <p:nvPr>
            <p:ph type="title"/>
          </p:nvPr>
        </p:nvSpPr>
        <p:spPr/>
        <p:txBody>
          <a:bodyPr>
            <a:normAutofit/>
          </a:bodyPr>
          <a:lstStyle/>
          <a:p>
            <a:r>
              <a:rPr lang="en-US" sz="3600" b="0" i="0" dirty="0">
                <a:solidFill>
                  <a:srgbClr val="1A4480"/>
                </a:solidFill>
                <a:effectLst/>
              </a:rPr>
              <a:t>Current History &amp; Social Science SOL Review</a:t>
            </a:r>
            <a:endParaRPr lang="en-US" sz="3600" dirty="0">
              <a:solidFill>
                <a:srgbClr val="1A4480"/>
              </a:solidFill>
            </a:endParaRPr>
          </a:p>
        </p:txBody>
      </p:sp>
      <p:sp>
        <p:nvSpPr>
          <p:cNvPr id="3" name="Content Placeholder 2">
            <a:extLst>
              <a:ext uri="{FF2B5EF4-FFF2-40B4-BE49-F238E27FC236}">
                <a16:creationId xmlns:a16="http://schemas.microsoft.com/office/drawing/2014/main" id="{D2AF1798-A147-5DBF-A7BE-3AECEB26EC14}"/>
              </a:ext>
            </a:extLst>
          </p:cNvPr>
          <p:cNvSpPr>
            <a:spLocks noGrp="1"/>
          </p:cNvSpPr>
          <p:nvPr>
            <p:ph idx="1"/>
          </p:nvPr>
        </p:nvSpPr>
        <p:spPr>
          <a:xfrm>
            <a:off x="450926" y="1742484"/>
            <a:ext cx="10515600" cy="4718033"/>
          </a:xfrm>
        </p:spPr>
        <p:txBody>
          <a:bodyPr>
            <a:normAutofit/>
          </a:bodyPr>
          <a:lstStyle/>
          <a:p>
            <a:pPr marL="457200" marR="0" algn="l">
              <a:spcBef>
                <a:spcPts val="0"/>
              </a:spcBef>
              <a:spcAft>
                <a:spcPts val="0"/>
              </a:spcAft>
            </a:pPr>
            <a:r>
              <a:rPr lang="en-US" b="0" i="0" dirty="0">
                <a:solidFill>
                  <a:srgbClr val="1A4480"/>
                </a:solidFill>
                <a:effectLst/>
                <a:latin typeface="+mj-lt"/>
              </a:rPr>
              <a:t>January 2021 </a:t>
            </a:r>
            <a:r>
              <a:rPr lang="en-US" b="0" i="0" dirty="0">
                <a:solidFill>
                  <a:srgbClr val="222222"/>
                </a:solidFill>
                <a:effectLst/>
              </a:rPr>
              <a:t>— Board of Education approves timeline for current review and revision cycle.</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i="0" dirty="0">
                <a:solidFill>
                  <a:srgbClr val="1A4480"/>
                </a:solidFill>
                <a:effectLst/>
                <a:latin typeface="+mj-lt"/>
              </a:rPr>
              <a:t>August 2022 </a:t>
            </a:r>
            <a:r>
              <a:rPr lang="en-US" b="0" i="0" dirty="0">
                <a:solidFill>
                  <a:srgbClr val="222222"/>
                </a:solidFill>
                <a:effectLst/>
              </a:rPr>
              <a:t>— VDOE staff present draft 2022 History &amp; Social Science SOL and Curriculum Framework documents to the board.</a:t>
            </a:r>
            <a:br>
              <a:rPr lang="en-US" b="0" i="0" dirty="0">
                <a:solidFill>
                  <a:srgbClr val="222222"/>
                </a:solidFill>
                <a:effectLst/>
              </a:rPr>
            </a:br>
            <a:r>
              <a:rPr lang="en-US" sz="1100" b="0" i="0" dirty="0">
                <a:solidFill>
                  <a:srgbClr val="222222"/>
                </a:solidFill>
                <a:effectLst/>
              </a:rPr>
              <a:t> </a:t>
            </a:r>
          </a:p>
          <a:p>
            <a:pPr marL="914400" lvl="1">
              <a:lnSpc>
                <a:spcPct val="100000"/>
              </a:lnSpc>
              <a:spcBef>
                <a:spcPts val="0"/>
              </a:spcBef>
            </a:pPr>
            <a:r>
              <a:rPr lang="en-US" b="0" i="0" dirty="0">
                <a:solidFill>
                  <a:srgbClr val="222222"/>
                </a:solidFill>
                <a:effectLst/>
              </a:rPr>
              <a:t>Draft combines SOL and curriculum framework into a single, 400-page document.</a:t>
            </a:r>
          </a:p>
          <a:p>
            <a:pPr marL="914400" lvl="1">
              <a:lnSpc>
                <a:spcPct val="100000"/>
              </a:lnSpc>
              <a:spcBef>
                <a:spcPts val="0"/>
              </a:spcBef>
            </a:pPr>
            <a:r>
              <a:rPr lang="en-US" b="0" i="0" dirty="0">
                <a:solidFill>
                  <a:srgbClr val="222222"/>
                </a:solidFill>
                <a:effectLst/>
              </a:rPr>
              <a:t>Board of Education requests further development of document before acceptance on first review.</a:t>
            </a:r>
          </a:p>
        </p:txBody>
      </p:sp>
      <p:sp>
        <p:nvSpPr>
          <p:cNvPr id="4" name="Slide Number Placeholder 3">
            <a:extLst>
              <a:ext uri="{FF2B5EF4-FFF2-40B4-BE49-F238E27FC236}">
                <a16:creationId xmlns:a16="http://schemas.microsoft.com/office/drawing/2014/main" id="{AFB85CE4-3408-C990-2AC5-6D913019F479}"/>
              </a:ext>
            </a:extLst>
          </p:cNvPr>
          <p:cNvSpPr>
            <a:spLocks noGrp="1"/>
          </p:cNvSpPr>
          <p:nvPr>
            <p:ph type="sldNum" sz="quarter" idx="12"/>
          </p:nvPr>
        </p:nvSpPr>
        <p:spPr/>
        <p:txBody>
          <a:bodyPr/>
          <a:lstStyle/>
          <a:p>
            <a:fld id="{B2102BAA-C61A-4A39-BDF1-4340D572B82C}" type="slidenum">
              <a:rPr lang="en-US" smtClean="0"/>
              <a:t>6</a:t>
            </a:fld>
            <a:endParaRPr lang="en-US"/>
          </a:p>
        </p:txBody>
      </p:sp>
    </p:spTree>
    <p:extLst>
      <p:ext uri="{BB962C8B-B14F-4D97-AF65-F5344CB8AC3E}">
        <p14:creationId xmlns:p14="http://schemas.microsoft.com/office/powerpoint/2010/main" val="2551193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1EEB-F964-263D-491C-49D1D1DBF40A}"/>
              </a:ext>
            </a:extLst>
          </p:cNvPr>
          <p:cNvSpPr>
            <a:spLocks noGrp="1"/>
          </p:cNvSpPr>
          <p:nvPr>
            <p:ph type="title"/>
          </p:nvPr>
        </p:nvSpPr>
        <p:spPr/>
        <p:txBody>
          <a:bodyPr>
            <a:normAutofit/>
          </a:bodyPr>
          <a:lstStyle/>
          <a:p>
            <a:r>
              <a:rPr lang="en-US" sz="3600" b="0" i="0" dirty="0">
                <a:solidFill>
                  <a:srgbClr val="1A4480"/>
                </a:solidFill>
                <a:effectLst/>
              </a:rPr>
              <a:t>Current History &amp; Social Science SOL Review</a:t>
            </a:r>
            <a:endParaRPr lang="en-US" sz="3600" dirty="0">
              <a:solidFill>
                <a:srgbClr val="1A4480"/>
              </a:solidFill>
            </a:endParaRPr>
          </a:p>
        </p:txBody>
      </p:sp>
      <p:sp>
        <p:nvSpPr>
          <p:cNvPr id="3" name="Content Placeholder 2">
            <a:extLst>
              <a:ext uri="{FF2B5EF4-FFF2-40B4-BE49-F238E27FC236}">
                <a16:creationId xmlns:a16="http://schemas.microsoft.com/office/drawing/2014/main" id="{D2AF1798-A147-5DBF-A7BE-3AECEB26EC14}"/>
              </a:ext>
            </a:extLst>
          </p:cNvPr>
          <p:cNvSpPr>
            <a:spLocks noGrp="1"/>
          </p:cNvSpPr>
          <p:nvPr>
            <p:ph idx="1"/>
          </p:nvPr>
        </p:nvSpPr>
        <p:spPr>
          <a:xfrm>
            <a:off x="450926" y="1742484"/>
            <a:ext cx="10515600" cy="4718033"/>
          </a:xfrm>
        </p:spPr>
        <p:txBody>
          <a:bodyPr>
            <a:normAutofit/>
          </a:bodyPr>
          <a:lstStyle/>
          <a:p>
            <a:pPr marL="457200" marR="0" algn="l">
              <a:spcBef>
                <a:spcPts val="0"/>
              </a:spcBef>
              <a:spcAft>
                <a:spcPts val="0"/>
              </a:spcAft>
            </a:pPr>
            <a:r>
              <a:rPr lang="en-US" b="0" i="0" dirty="0">
                <a:solidFill>
                  <a:srgbClr val="1A4480"/>
                </a:solidFill>
                <a:effectLst/>
                <a:latin typeface="Georgia" panose="02040502050405020303" pitchFamily="18" charset="0"/>
              </a:rPr>
              <a:t>September 2022 </a:t>
            </a:r>
            <a:r>
              <a:rPr lang="en-US" b="0" i="0" dirty="0">
                <a:solidFill>
                  <a:srgbClr val="222222"/>
                </a:solidFill>
                <a:effectLst/>
              </a:rPr>
              <a:t>— VDOE staff engage additional nationally recognized curriculum and content experts.</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1A4480"/>
                </a:solidFill>
                <a:effectLst/>
                <a:latin typeface="+mj-lt"/>
              </a:rPr>
              <a:t>October 2022 </a:t>
            </a:r>
            <a:r>
              <a:rPr lang="en-US" b="0" i="0" dirty="0">
                <a:solidFill>
                  <a:srgbClr val="222222"/>
                </a:solidFill>
                <a:effectLst/>
              </a:rPr>
              <a:t>— Board of Education agrees to decouple SOL from curriculum framework.</a:t>
            </a:r>
            <a:br>
              <a:rPr lang="en-US" b="0" i="0" dirty="0">
                <a:solidFill>
                  <a:srgbClr val="222222"/>
                </a:solidFill>
                <a:effectLst/>
              </a:rPr>
            </a:br>
            <a:endParaRPr lang="en-US" b="0" i="0" dirty="0">
              <a:solidFill>
                <a:srgbClr val="222222"/>
              </a:solidFill>
              <a:effectLst/>
            </a:endParaRPr>
          </a:p>
          <a:p>
            <a:pPr marL="457200" marR="0" algn="l">
              <a:spcBef>
                <a:spcPts val="0"/>
              </a:spcBef>
              <a:spcAft>
                <a:spcPts val="0"/>
              </a:spcAft>
            </a:pPr>
            <a:r>
              <a:rPr lang="en-US" b="0" i="0" dirty="0">
                <a:solidFill>
                  <a:srgbClr val="1A4480"/>
                </a:solidFill>
                <a:effectLst/>
                <a:latin typeface="+mj-lt"/>
              </a:rPr>
              <a:t>November 2022 </a:t>
            </a:r>
            <a:r>
              <a:rPr lang="en-US" b="0" i="0" dirty="0">
                <a:solidFill>
                  <a:srgbClr val="222222"/>
                </a:solidFill>
                <a:effectLst/>
              </a:rPr>
              <a:t>— Presentation of revised History &amp; Social Science SOL to Board of Education for first review.</a:t>
            </a:r>
          </a:p>
        </p:txBody>
      </p:sp>
      <p:sp>
        <p:nvSpPr>
          <p:cNvPr id="4" name="Slide Number Placeholder 3">
            <a:extLst>
              <a:ext uri="{FF2B5EF4-FFF2-40B4-BE49-F238E27FC236}">
                <a16:creationId xmlns:a16="http://schemas.microsoft.com/office/drawing/2014/main" id="{AFB85CE4-3408-C990-2AC5-6D913019F479}"/>
              </a:ext>
            </a:extLst>
          </p:cNvPr>
          <p:cNvSpPr>
            <a:spLocks noGrp="1"/>
          </p:cNvSpPr>
          <p:nvPr>
            <p:ph type="sldNum" sz="quarter" idx="12"/>
          </p:nvPr>
        </p:nvSpPr>
        <p:spPr/>
        <p:txBody>
          <a:bodyPr/>
          <a:lstStyle/>
          <a:p>
            <a:fld id="{B2102BAA-C61A-4A39-BDF1-4340D572B82C}" type="slidenum">
              <a:rPr lang="en-US" smtClean="0"/>
              <a:t>7</a:t>
            </a:fld>
            <a:endParaRPr lang="en-US"/>
          </a:p>
        </p:txBody>
      </p:sp>
    </p:spTree>
    <p:extLst>
      <p:ext uri="{BB962C8B-B14F-4D97-AF65-F5344CB8AC3E}">
        <p14:creationId xmlns:p14="http://schemas.microsoft.com/office/powerpoint/2010/main" val="3363387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1EEB-F964-263D-491C-49D1D1DBF40A}"/>
              </a:ext>
            </a:extLst>
          </p:cNvPr>
          <p:cNvSpPr>
            <a:spLocks noGrp="1"/>
          </p:cNvSpPr>
          <p:nvPr>
            <p:ph type="title"/>
          </p:nvPr>
        </p:nvSpPr>
        <p:spPr>
          <a:xfrm>
            <a:off x="-193637" y="0"/>
            <a:ext cx="12192000" cy="1323975"/>
          </a:xfrm>
        </p:spPr>
        <p:txBody>
          <a:bodyPr>
            <a:normAutofit fontScale="90000"/>
          </a:bodyPr>
          <a:lstStyle/>
          <a:p>
            <a:r>
              <a:rPr lang="en-US" b="0" i="0" dirty="0">
                <a:solidFill>
                  <a:srgbClr val="1A4480"/>
                </a:solidFill>
                <a:effectLst/>
              </a:rPr>
              <a:t>Significant Improvements to August Draft</a:t>
            </a:r>
            <a:endParaRPr lang="en-US" dirty="0">
              <a:solidFill>
                <a:srgbClr val="1A4480"/>
              </a:solidFill>
            </a:endParaRPr>
          </a:p>
        </p:txBody>
      </p:sp>
      <p:sp>
        <p:nvSpPr>
          <p:cNvPr id="3" name="Content Placeholder 2">
            <a:extLst>
              <a:ext uri="{FF2B5EF4-FFF2-40B4-BE49-F238E27FC236}">
                <a16:creationId xmlns:a16="http://schemas.microsoft.com/office/drawing/2014/main" id="{D2AF1798-A147-5DBF-A7BE-3AECEB26EC14}"/>
              </a:ext>
            </a:extLst>
          </p:cNvPr>
          <p:cNvSpPr>
            <a:spLocks noGrp="1"/>
          </p:cNvSpPr>
          <p:nvPr>
            <p:ph idx="1"/>
          </p:nvPr>
        </p:nvSpPr>
        <p:spPr>
          <a:xfrm>
            <a:off x="450926" y="1638317"/>
            <a:ext cx="10902874" cy="4718033"/>
          </a:xfrm>
        </p:spPr>
        <p:txBody>
          <a:bodyPr>
            <a:noAutofit/>
          </a:bodyPr>
          <a:lstStyle/>
          <a:p>
            <a:pPr marL="457200" marR="0" algn="l">
              <a:spcBef>
                <a:spcPts val="0"/>
              </a:spcBef>
              <a:spcAft>
                <a:spcPts val="0"/>
              </a:spcAft>
            </a:pPr>
            <a:r>
              <a:rPr lang="en-US" sz="2400" b="0" i="0" dirty="0">
                <a:solidFill>
                  <a:srgbClr val="222222"/>
                </a:solidFill>
                <a:effectLst/>
              </a:rPr>
              <a:t>More specific and thorough treatment of slavery, Reconstruction, Jim Crow Era and Civil Right Movement in all three grade spans.</a:t>
            </a:r>
            <a:br>
              <a:rPr lang="en-US" sz="2400" b="0" i="0" dirty="0">
                <a:solidFill>
                  <a:srgbClr val="222222"/>
                </a:solidFill>
                <a:effectLst/>
              </a:rPr>
            </a:b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Impact of the U.S. Declaration of Independence and Constitution on other countries.</a:t>
            </a:r>
            <a:br>
              <a:rPr lang="en-US" sz="2400" b="0" i="0" dirty="0">
                <a:solidFill>
                  <a:srgbClr val="222222"/>
                </a:solidFill>
                <a:effectLst/>
              </a:rPr>
            </a:b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Fuller explanation of the Electoral College and examination of Federalist Papers most essential to understanding the Constitution.</a:t>
            </a:r>
          </a:p>
          <a:p>
            <a:pPr marL="457200" marR="0" algn="l">
              <a:spcBef>
                <a:spcPts val="0"/>
              </a:spcBef>
              <a:spcAft>
                <a:spcPts val="0"/>
              </a:spcAft>
            </a:pP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More thorough introduction to the Constitution and the three branches of government in grades K-3.</a:t>
            </a:r>
            <a:br>
              <a:rPr lang="en-US" sz="2400" b="0" i="0" dirty="0">
                <a:solidFill>
                  <a:srgbClr val="222222"/>
                </a:solidFill>
                <a:effectLst/>
              </a:rPr>
            </a:b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Creation of a “staircase” of standards that build students’ understanding of what citizenship is, detailing its rights and responsibilities</a:t>
            </a:r>
            <a:r>
              <a:rPr lang="en-US" sz="2400" b="0" i="0" dirty="0">
                <a:solidFill>
                  <a:srgbClr val="222222"/>
                </a:solidFill>
                <a:effectLst/>
                <a:latin typeface="Arial" panose="020B0604020202020204" pitchFamily="34" charset="0"/>
              </a:rPr>
              <a:t>.</a:t>
            </a:r>
          </a:p>
        </p:txBody>
      </p:sp>
      <p:sp>
        <p:nvSpPr>
          <p:cNvPr id="4" name="Slide Number Placeholder 3">
            <a:extLst>
              <a:ext uri="{FF2B5EF4-FFF2-40B4-BE49-F238E27FC236}">
                <a16:creationId xmlns:a16="http://schemas.microsoft.com/office/drawing/2014/main" id="{AFB85CE4-3408-C990-2AC5-6D913019F479}"/>
              </a:ext>
            </a:extLst>
          </p:cNvPr>
          <p:cNvSpPr>
            <a:spLocks noGrp="1"/>
          </p:cNvSpPr>
          <p:nvPr>
            <p:ph type="sldNum" sz="quarter" idx="12"/>
          </p:nvPr>
        </p:nvSpPr>
        <p:spPr/>
        <p:txBody>
          <a:bodyPr/>
          <a:lstStyle/>
          <a:p>
            <a:fld id="{B2102BAA-C61A-4A39-BDF1-4340D572B82C}" type="slidenum">
              <a:rPr lang="en-US" smtClean="0"/>
              <a:t>8</a:t>
            </a:fld>
            <a:endParaRPr lang="en-US"/>
          </a:p>
        </p:txBody>
      </p:sp>
    </p:spTree>
    <p:extLst>
      <p:ext uri="{BB962C8B-B14F-4D97-AF65-F5344CB8AC3E}">
        <p14:creationId xmlns:p14="http://schemas.microsoft.com/office/powerpoint/2010/main" val="3290542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71EEB-F964-263D-491C-49D1D1DBF40A}"/>
              </a:ext>
            </a:extLst>
          </p:cNvPr>
          <p:cNvSpPr>
            <a:spLocks noGrp="1"/>
          </p:cNvSpPr>
          <p:nvPr>
            <p:ph type="title"/>
          </p:nvPr>
        </p:nvSpPr>
        <p:spPr>
          <a:xfrm>
            <a:off x="-193637" y="0"/>
            <a:ext cx="12192000" cy="1323975"/>
          </a:xfrm>
        </p:spPr>
        <p:txBody>
          <a:bodyPr>
            <a:normAutofit fontScale="90000"/>
          </a:bodyPr>
          <a:lstStyle/>
          <a:p>
            <a:r>
              <a:rPr lang="en-US" b="0" i="0" dirty="0">
                <a:solidFill>
                  <a:srgbClr val="1A4480"/>
                </a:solidFill>
                <a:effectLst/>
              </a:rPr>
              <a:t>Significant Improvements to August Draft</a:t>
            </a:r>
            <a:endParaRPr lang="en-US" dirty="0">
              <a:solidFill>
                <a:srgbClr val="1A4480"/>
              </a:solidFill>
            </a:endParaRPr>
          </a:p>
        </p:txBody>
      </p:sp>
      <p:sp>
        <p:nvSpPr>
          <p:cNvPr id="3" name="Content Placeholder 2">
            <a:extLst>
              <a:ext uri="{FF2B5EF4-FFF2-40B4-BE49-F238E27FC236}">
                <a16:creationId xmlns:a16="http://schemas.microsoft.com/office/drawing/2014/main" id="{D2AF1798-A147-5DBF-A7BE-3AECEB26EC14}"/>
              </a:ext>
            </a:extLst>
          </p:cNvPr>
          <p:cNvSpPr>
            <a:spLocks noGrp="1"/>
          </p:cNvSpPr>
          <p:nvPr>
            <p:ph idx="1"/>
          </p:nvPr>
        </p:nvSpPr>
        <p:spPr>
          <a:xfrm>
            <a:off x="450926" y="1638317"/>
            <a:ext cx="10902874" cy="4718033"/>
          </a:xfrm>
        </p:spPr>
        <p:txBody>
          <a:bodyPr>
            <a:noAutofit/>
          </a:bodyPr>
          <a:lstStyle/>
          <a:p>
            <a:pPr marL="457200" marR="0" algn="l">
              <a:spcBef>
                <a:spcPts val="0"/>
              </a:spcBef>
              <a:spcAft>
                <a:spcPts val="0"/>
              </a:spcAft>
            </a:pPr>
            <a:r>
              <a:rPr lang="en-US" sz="2400" b="0" i="0" dirty="0">
                <a:solidFill>
                  <a:srgbClr val="222222"/>
                </a:solidFill>
                <a:effectLst/>
              </a:rPr>
              <a:t>Revision of repetitive and vague skills-based standards subject to multiple interpretations by teachers.</a:t>
            </a:r>
          </a:p>
          <a:p>
            <a:pPr marL="457200" marR="0" algn="l">
              <a:spcBef>
                <a:spcPts val="0"/>
              </a:spcBef>
              <a:spcAft>
                <a:spcPts val="0"/>
              </a:spcAft>
            </a:pP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Presentation of content in unbiased and dispassionate language.</a:t>
            </a:r>
          </a:p>
          <a:p>
            <a:pPr marL="457200" marR="0" algn="l">
              <a:spcBef>
                <a:spcPts val="0"/>
              </a:spcBef>
              <a:spcAft>
                <a:spcPts val="0"/>
              </a:spcAft>
            </a:pP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Removal of behavioral aspirations misplaced in a history and social science standards document.</a:t>
            </a:r>
          </a:p>
          <a:p>
            <a:pPr marL="457200" marR="0" algn="l">
              <a:spcBef>
                <a:spcPts val="0"/>
              </a:spcBef>
              <a:spcAft>
                <a:spcPts val="0"/>
              </a:spcAft>
            </a:pPr>
            <a:endParaRPr lang="en-US" sz="2400" b="0" i="0" dirty="0">
              <a:solidFill>
                <a:srgbClr val="222222"/>
              </a:solidFill>
              <a:effectLst/>
            </a:endParaRPr>
          </a:p>
          <a:p>
            <a:pPr marL="457200" marR="0" algn="l">
              <a:spcBef>
                <a:spcPts val="0"/>
              </a:spcBef>
              <a:spcAft>
                <a:spcPts val="0"/>
              </a:spcAft>
            </a:pPr>
            <a:r>
              <a:rPr lang="en-US" sz="2400" b="0" i="0" dirty="0">
                <a:solidFill>
                  <a:srgbClr val="222222"/>
                </a:solidFill>
                <a:effectLst/>
              </a:rPr>
              <a:t>Recommended sequence to promote consistency in the content taught at each grade level across the Commonwealth.</a:t>
            </a:r>
          </a:p>
        </p:txBody>
      </p:sp>
      <p:sp>
        <p:nvSpPr>
          <p:cNvPr id="4" name="Slide Number Placeholder 3">
            <a:extLst>
              <a:ext uri="{FF2B5EF4-FFF2-40B4-BE49-F238E27FC236}">
                <a16:creationId xmlns:a16="http://schemas.microsoft.com/office/drawing/2014/main" id="{AFB85CE4-3408-C990-2AC5-6D913019F479}"/>
              </a:ext>
            </a:extLst>
          </p:cNvPr>
          <p:cNvSpPr>
            <a:spLocks noGrp="1"/>
          </p:cNvSpPr>
          <p:nvPr>
            <p:ph type="sldNum" sz="quarter" idx="12"/>
          </p:nvPr>
        </p:nvSpPr>
        <p:spPr/>
        <p:txBody>
          <a:bodyPr/>
          <a:lstStyle/>
          <a:p>
            <a:fld id="{B2102BAA-C61A-4A39-BDF1-4340D572B82C}" type="slidenum">
              <a:rPr lang="en-US" smtClean="0"/>
              <a:t>9</a:t>
            </a:fld>
            <a:endParaRPr lang="en-US"/>
          </a:p>
        </p:txBody>
      </p:sp>
    </p:spTree>
    <p:extLst>
      <p:ext uri="{BB962C8B-B14F-4D97-AF65-F5344CB8AC3E}">
        <p14:creationId xmlns:p14="http://schemas.microsoft.com/office/powerpoint/2010/main" val="81872033"/>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2036</TotalTime>
  <Words>706</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Courier New</vt:lpstr>
      <vt:lpstr>Georgia</vt:lpstr>
      <vt:lpstr>Trebuchet MS</vt:lpstr>
      <vt:lpstr>Office Theme</vt:lpstr>
      <vt:lpstr>Guiding Principles: Revised History &amp;  Social Science  Standards</vt:lpstr>
      <vt:lpstr>Guiding Principles: Revised History and Social Science Standards</vt:lpstr>
      <vt:lpstr>Guiding Principles: Revised History and Social Science Standards</vt:lpstr>
      <vt:lpstr>Guiding Principles: Revised History and Social Science Standards</vt:lpstr>
      <vt:lpstr>Standards of Learning Review Process</vt:lpstr>
      <vt:lpstr>Current History &amp; Social Science SOL Review</vt:lpstr>
      <vt:lpstr>Current History &amp; Social Science SOL Review</vt:lpstr>
      <vt:lpstr>Significant Improvements to August Draft</vt:lpstr>
      <vt:lpstr>Significant Improvements to August Draft</vt:lpstr>
      <vt:lpstr>Timeline for Adoption of  2023 History &amp; Social Science SOL</vt:lpstr>
    </vt:vector>
  </TitlesOfParts>
  <Company>Virginia Information Technologies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VITA Program</dc:creator>
  <cp:lastModifiedBy>Emily V. Webb</cp:lastModifiedBy>
  <cp:revision>48</cp:revision>
  <dcterms:created xsi:type="dcterms:W3CDTF">2022-07-20T12:39:39Z</dcterms:created>
  <dcterms:modified xsi:type="dcterms:W3CDTF">2022-11-11T16:55:46Z</dcterms:modified>
</cp:coreProperties>
</file>