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Kp9MbGzVncIbVP4nT39FbX9nt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28" y="36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9973e8643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19973e8643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9973e864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19973e864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9973e8643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119973e8643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9973e8643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119973e8643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9973e8643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9973e8643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Trebuchet MS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988"/>
              </a:buClr>
              <a:buSzPts val="1800"/>
              <a:buNone/>
              <a:defRPr sz="1800">
                <a:solidFill>
                  <a:srgbClr val="8889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500"/>
              <a:buNone/>
              <a:defRPr sz="1500">
                <a:solidFill>
                  <a:srgbClr val="888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400"/>
              <a:buNone/>
              <a:defRPr sz="1400">
                <a:solidFill>
                  <a:srgbClr val="888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988"/>
              </a:buClr>
              <a:buSzPts val="1200"/>
              <a:buNone/>
              <a:defRPr sz="1200">
                <a:solidFill>
                  <a:srgbClr val="8889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7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45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4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3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46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6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47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7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48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e3969c561_0_632"/>
          <p:cNvSpPr txBox="1">
            <a:spLocks noGrp="1"/>
          </p:cNvSpPr>
          <p:nvPr>
            <p:ph type="title"/>
          </p:nvPr>
        </p:nvSpPr>
        <p:spPr>
          <a:xfrm>
            <a:off x="593017" y="154323"/>
            <a:ext cx="8369100" cy="465300"/>
          </a:xfrm>
          <a:prstGeom prst="rect">
            <a:avLst/>
          </a:prstGeom>
          <a:solidFill>
            <a:srgbClr val="0E24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ee3969c561_0_632"/>
          <p:cNvSpPr txBox="1">
            <a:spLocks noGrp="1"/>
          </p:cNvSpPr>
          <p:nvPr>
            <p:ph type="body" idx="1"/>
          </p:nvPr>
        </p:nvSpPr>
        <p:spPr>
          <a:xfrm>
            <a:off x="2504209" y="619672"/>
            <a:ext cx="6483900" cy="273900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5E0E0"/>
              </a:buClr>
              <a:buSzPts val="1200"/>
              <a:buNone/>
              <a:defRPr sz="1200" b="1" i="0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ee3969c561_0_632"/>
          <p:cNvSpPr txBox="1">
            <a:spLocks noGrp="1"/>
          </p:cNvSpPr>
          <p:nvPr>
            <p:ph type="body" idx="2"/>
          </p:nvPr>
        </p:nvSpPr>
        <p:spPr>
          <a:xfrm>
            <a:off x="369278" y="1298983"/>
            <a:ext cx="8369100" cy="3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825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825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  <a:defRPr sz="17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 algn="l">
              <a:lnSpc>
                <a:spcPct val="12375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gee3969c561_0_632"/>
          <p:cNvSpPr txBox="1">
            <a:spLocks noGrp="1"/>
          </p:cNvSpPr>
          <p:nvPr>
            <p:ph type="sldNum" idx="12"/>
          </p:nvPr>
        </p:nvSpPr>
        <p:spPr>
          <a:xfrm>
            <a:off x="8499763" y="4613563"/>
            <a:ext cx="462300" cy="375600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e3969c561_0_803"/>
          <p:cNvSpPr txBox="1">
            <a:spLocks noGrp="1"/>
          </p:cNvSpPr>
          <p:nvPr>
            <p:ph type="title"/>
          </p:nvPr>
        </p:nvSpPr>
        <p:spPr>
          <a:xfrm>
            <a:off x="593017" y="154323"/>
            <a:ext cx="8369100" cy="465300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ee3969c561_0_803"/>
          <p:cNvSpPr txBox="1">
            <a:spLocks noGrp="1"/>
          </p:cNvSpPr>
          <p:nvPr>
            <p:ph type="body" idx="1"/>
          </p:nvPr>
        </p:nvSpPr>
        <p:spPr>
          <a:xfrm>
            <a:off x="2504209" y="619672"/>
            <a:ext cx="6483900" cy="273900"/>
          </a:xfrm>
          <a:prstGeom prst="rect">
            <a:avLst/>
          </a:prstGeom>
          <a:solidFill>
            <a:srgbClr val="006E9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5E0E0"/>
              </a:buClr>
              <a:buSzPts val="1200"/>
              <a:buNone/>
              <a:defRPr sz="1200" b="1" i="0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ee3969c561_0_803"/>
          <p:cNvSpPr txBox="1">
            <a:spLocks noGrp="1"/>
          </p:cNvSpPr>
          <p:nvPr>
            <p:ph type="sldNum" idx="12"/>
          </p:nvPr>
        </p:nvSpPr>
        <p:spPr>
          <a:xfrm>
            <a:off x="8499763" y="4613563"/>
            <a:ext cx="462300" cy="375600"/>
          </a:xfrm>
          <a:prstGeom prst="rect">
            <a:avLst/>
          </a:prstGeom>
          <a:solidFill>
            <a:srgbClr val="1E488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rgbClr val="E5E0E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gee3969c561_0_803"/>
          <p:cNvSpPr txBox="1">
            <a:spLocks noGrp="1"/>
          </p:cNvSpPr>
          <p:nvPr>
            <p:ph type="body" idx="2"/>
          </p:nvPr>
        </p:nvSpPr>
        <p:spPr>
          <a:xfrm>
            <a:off x="3617042" y="1085022"/>
            <a:ext cx="4882800" cy="3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1075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 algn="l">
              <a:lnSpc>
                <a:spcPct val="1075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36550" algn="l">
              <a:lnSpc>
                <a:spcPct val="117272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  <a:defRPr sz="17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algn="l">
              <a:lnSpc>
                <a:spcPct val="143333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algn="l">
              <a:lnSpc>
                <a:spcPct val="16125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ee3969c561_0_803"/>
          <p:cNvSpPr>
            <a:spLocks noGrp="1"/>
          </p:cNvSpPr>
          <p:nvPr>
            <p:ph type="pic" idx="3"/>
          </p:nvPr>
        </p:nvSpPr>
        <p:spPr>
          <a:xfrm>
            <a:off x="181842" y="1085023"/>
            <a:ext cx="3357600" cy="381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4" descr="VDOE Logo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38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9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ctrTitle"/>
          </p:nvPr>
        </p:nvSpPr>
        <p:spPr>
          <a:xfrm>
            <a:off x="1143000" y="1676399"/>
            <a:ext cx="6858000" cy="1790700"/>
          </a:xfrm>
          <a:prstGeom prst="rect">
            <a:avLst/>
          </a:prstGeom>
          <a:solidFill>
            <a:schemeClr val="lt1">
              <a:alpha val="60000"/>
            </a:schemeClr>
          </a:solidFill>
          <a:ln w="79375" cap="rnd" cmpd="sng">
            <a:solidFill>
              <a:srgbClr val="C00000">
                <a:alpha val="75686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Trebuchet M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ubTitle" idx="1"/>
          </p:nvPr>
        </p:nvSpPr>
        <p:spPr>
          <a:xfrm>
            <a:off x="1084006" y="3536156"/>
            <a:ext cx="68580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BLACK">
  <p:cSld name="Alternate Section Header - BLACK">
    <p:bg>
      <p:bgPr>
        <a:solidFill>
          <a:schemeClr val="dk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Trebuchet MS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40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7031" y="4587478"/>
            <a:ext cx="1846969" cy="61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Section Header - RED">
  <p:cSld name="Alternate Section Header - RED">
    <p:bg>
      <p:bgPr>
        <a:solidFill>
          <a:srgbClr val="C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758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41" descr="VDOE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6755" y="456723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3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43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3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82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4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2270565" y="2417512"/>
            <a:ext cx="4998453" cy="28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755" y="4587708"/>
            <a:ext cx="1898855" cy="6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2253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1A28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901A2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2525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2525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" name="Google Shape;1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9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86">
          <p15:clr>
            <a:srgbClr val="F26B43"/>
          </p15:clr>
        </p15:guide>
        <p15:guide id="2" pos="54">
          <p15:clr>
            <a:srgbClr val="F26B43"/>
          </p15:clr>
        </p15:guide>
        <p15:guide id="3" pos="5706">
          <p15:clr>
            <a:srgbClr val="F26B43"/>
          </p15:clr>
        </p15:guide>
        <p15:guide id="4" orient="horz" pos="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>
            <a:spLocks noGrp="1"/>
          </p:cNvSpPr>
          <p:nvPr>
            <p:ph type="title"/>
          </p:nvPr>
        </p:nvSpPr>
        <p:spPr>
          <a:xfrm>
            <a:off x="601028" y="831200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ts val="3800"/>
              <a:buNone/>
            </a:pPr>
            <a:r>
              <a:rPr lang="en" sz="3600"/>
              <a:t>CDC Licensing Workgroup</a:t>
            </a:r>
            <a:endParaRPr sz="3500" b="1"/>
          </a:p>
        </p:txBody>
      </p:sp>
      <p:sp>
        <p:nvSpPr>
          <p:cNvPr id="130" name="Google Shape;130;p2"/>
          <p:cNvSpPr txBox="1"/>
          <p:nvPr/>
        </p:nvSpPr>
        <p:spPr>
          <a:xfrm>
            <a:off x="3078850" y="3060950"/>
            <a:ext cx="343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May 3, 2022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700"/>
              <a:t>8VAC20-781-170. Program Director Qualifications</a:t>
            </a:r>
            <a:endParaRPr sz="27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 dirty="0"/>
              <a:t>Changes include the following :</a:t>
            </a:r>
            <a:endParaRPr sz="1500" b="1" dirty="0"/>
          </a:p>
          <a:p>
            <a:pPr marL="0" lvl="0" indent="-889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500" dirty="0" smtClean="0"/>
              <a:t> Adds </a:t>
            </a:r>
            <a:r>
              <a:rPr lang="en" sz="1500" dirty="0"/>
              <a:t>additional qualification options and requirements for directors to include:</a:t>
            </a:r>
            <a:endParaRPr dirty="0"/>
          </a:p>
          <a:p>
            <a:pPr marL="457200" lvl="1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500" dirty="0">
                <a:solidFill>
                  <a:schemeClr val="dk1"/>
                </a:solidFill>
              </a:rPr>
              <a:t>A Virginia endorsement in a child-related field approved by the Department; three years programmatic experience; and one year experience supervising staff.</a:t>
            </a:r>
            <a:endParaRPr sz="1500" dirty="0"/>
          </a:p>
          <a:p>
            <a:pPr marL="457200" lvl="1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500" dirty="0">
                <a:solidFill>
                  <a:schemeClr val="dk1"/>
                </a:solidFill>
              </a:rPr>
              <a:t>Directors without supervisory experience shall now meet additional requirements within six months of being hired or promoted. 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700"/>
              <a:t>8VAC20-781-180. Director-Designee Qualifications</a:t>
            </a:r>
            <a:endParaRPr sz="27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 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Adds new qualification requirements for director designees.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The director-designee must: </a:t>
            </a:r>
            <a:endParaRPr/>
          </a:p>
          <a:p>
            <a: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Be at least 21 years of age;</a:t>
            </a:r>
            <a:endParaRPr/>
          </a:p>
          <a:p>
            <a: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Meet the general staff qualifications stipulated in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8VAC20-781-160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;</a:t>
            </a:r>
            <a:endParaRPr/>
          </a:p>
          <a:p>
            <a: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Have a high school diploma or the equivalent;</a:t>
            </a:r>
            <a:endParaRPr/>
          </a:p>
          <a:p>
            <a: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Meet one of the education and experience qualification options for lead teacher as required by </a:t>
            </a:r>
            <a:r>
              <a:rPr lang="en"/>
              <a:t>8VAC20-781-210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; and</a:t>
            </a:r>
            <a:endParaRPr/>
          </a:p>
          <a:p>
            <a: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Meet the orientation and training requirements in </a:t>
            </a:r>
            <a:r>
              <a:rPr lang="en"/>
              <a:t>8VAC20-781-250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and 8VAC20-781-260.</a:t>
            </a:r>
            <a:endParaRPr/>
          </a:p>
          <a:p>
            <a: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900"/>
          </a:p>
          <a:p>
            <a:pPr marL="105410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900"/>
          </a:p>
          <a:p>
            <a:pPr marL="5969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1200"/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500"/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600"/>
              <a:t>8VAC20-781-190. Director and Director Designee Requirements</a:t>
            </a:r>
            <a:endParaRPr sz="2600"/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 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</a:t>
            </a:r>
            <a:r>
              <a:rPr lang="en" sz="1500">
                <a:solidFill>
                  <a:schemeClr val="dk1"/>
                </a:solidFill>
              </a:rPr>
              <a:t>requirements for director and director</a:t>
            </a:r>
            <a:r>
              <a:rPr lang="en" sz="1500"/>
              <a:t>-</a:t>
            </a:r>
            <a:r>
              <a:rPr lang="en" sz="1500">
                <a:solidFill>
                  <a:schemeClr val="dk1"/>
                </a:solidFill>
              </a:rPr>
              <a:t>designee. 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 qualified program director or a director-designee must be on site at least 50% of the center's hours of operation each week. This allows more flexibility and does not require directors to be on site 50% of the operating hours each day. Directors of centers serving only school-age children do not have to meet this requirement. </a:t>
            </a:r>
            <a:endParaRPr sz="15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The director must designate one or more staff to serve as a director-designee with authority to assume the director’s responsibilities in the director's absence. </a:t>
            </a:r>
            <a:endParaRPr sz="15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The director-designee must receive orientation and training on director-designee duties and responsibilities, and be provided written documentation of the duties and responsibilities. 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200"/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600"/>
              <a:t>8VAC20-781-190. Director and Director Designee Requirements</a:t>
            </a:r>
            <a:endParaRPr sz="2600"/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>
                <a:latin typeface="Trebuchet MS"/>
                <a:ea typeface="Trebuchet MS"/>
                <a:cs typeface="Trebuchet MS"/>
                <a:sym typeface="Trebuchet MS"/>
              </a:rPr>
              <a:t>Changes include the following :</a:t>
            </a:r>
            <a:endParaRPr sz="15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</a:t>
            </a: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requirement for the director to be on call when not present at a center, during the hours the director is working and shall maintain accessibility.  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director-designee shall oversee the day-to-day operation of the center in the absence of the director and shall have access to the staff and child records.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director shall be responsible for the general administration and management of the center and the implementation of center policies, procedures, and developmentally appropriate programming for the children in care.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628650" y="181634"/>
            <a:ext cx="7886700" cy="127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600"/>
              <a:t>8VAC20-781-200. School-Age Program Director and School-Age Program Director-Designee Requirements</a:t>
            </a:r>
            <a:endParaRPr sz="2600"/>
          </a:p>
        </p:txBody>
      </p:sp>
      <p:sp>
        <p:nvSpPr>
          <p:cNvPr id="206" name="Google Shape;206;p23"/>
          <p:cNvSpPr txBox="1">
            <a:spLocks noGrp="1"/>
          </p:cNvSpPr>
          <p:nvPr>
            <p:ph type="body" idx="1"/>
          </p:nvPr>
        </p:nvSpPr>
        <p:spPr>
          <a:xfrm>
            <a:off x="628650" y="13170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>
                <a:latin typeface="Trebuchet MS"/>
                <a:ea typeface="Trebuchet MS"/>
                <a:cs typeface="Trebuchet MS"/>
                <a:sym typeface="Trebuchet MS"/>
              </a:rPr>
              <a:t>Changes include the following :</a:t>
            </a:r>
            <a:endParaRPr sz="15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a new section. Additional flexibility added for directors of school-age centers.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Directors of school-age centers may serve as the director, under certain conditions, for up to four centers with a maximum of 300 children IF: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Only school-age children are enrolled;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more than four centers are served;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combined total licensed capacity of the centers served by the director does not exceed 300; and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of the centers served is geographically located within a 30-minute average one-way travel time of each of the other centers.</a:t>
            </a:r>
            <a:endParaRPr/>
          </a:p>
          <a:p>
            <a:pPr marL="171450" lvl="0" indent="-17145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director must be on site at each center, each week, for a minimum amount of time equal to each center’s daily operating hours. 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145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school-age center shall have either the director or a director-designee present at the center whenever the center is open for operation. 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8VAC20-781-210. Lead Teacher Qualifications</a:t>
            </a:r>
            <a:endParaRPr sz="2800"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 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Additional qualification options and requirements for lead teachers include:</a:t>
            </a:r>
            <a:endParaRPr sz="15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An associate’s or bachelor’s degree with three college credits in a child-related field; and one month programmatic experience.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 one-year community college certificate in a child-related field with a minimum of 30 total college credits; and two months programmatic experience.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 community college certificate in a child-related field with a minimum of 12 total college credits; and three months programmatic experience.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24 general education college credits with six months full time programmatic experience;</a:t>
            </a:r>
            <a:endParaRPr sz="1600"/>
          </a:p>
          <a:p>
            <a:pPr marL="5969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8VAC20-781-210. Lead Teacher Qualifications</a:t>
            </a:r>
            <a:endParaRPr sz="2800"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 dirty="0">
                <a:latin typeface="Trebuchet MS"/>
                <a:ea typeface="Trebuchet MS"/>
                <a:cs typeface="Trebuchet MS"/>
                <a:sym typeface="Trebuchet MS"/>
              </a:rPr>
              <a:t>Changes include the following :</a:t>
            </a:r>
            <a:endParaRPr dirty="0"/>
          </a:p>
          <a:p>
            <a:pPr marL="0" lvl="0" indent="-88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500" dirty="0" smtClean="0">
                <a:latin typeface="Trebuchet MS"/>
                <a:ea typeface="Trebuchet MS"/>
                <a:cs typeface="Trebuchet MS"/>
                <a:sym typeface="Trebuchet MS"/>
              </a:rPr>
              <a:t> Revisions </a:t>
            </a:r>
            <a:r>
              <a:rPr lang="en" sz="1500" dirty="0">
                <a:latin typeface="Trebuchet MS"/>
                <a:ea typeface="Trebuchet MS"/>
                <a:cs typeface="Trebuchet MS"/>
                <a:sym typeface="Trebuchet MS"/>
              </a:rPr>
              <a:t>to qualification requirements for lead teachers: </a:t>
            </a:r>
            <a:endParaRPr sz="1500" dirty="0"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1" indent="-3175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individuals with only  high school/GED education: expands the time frames allowed for obtaining 24 hours of training in addition to orientation training to qualify as a lead teacher from six months before being promoted to within one month after being promoted or beginning work.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5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8VAC20-781-220. Assistant Teachers</a:t>
            </a:r>
            <a:endParaRPr sz="2800"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 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 clarifying language requiring that assistant teachers must work under the su</a:t>
            </a:r>
            <a:r>
              <a:rPr lang="en" sz="15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pervision of an individual who qualifies as a lead teacher.</a:t>
            </a:r>
            <a:r>
              <a:rPr lang="en" sz="1500"/>
              <a:t> </a:t>
            </a:r>
            <a:endParaRPr sz="15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Removes requirement limiting lead teachers to supervising two assistant teachers.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8VAC20-781-230. Driver Qualifications and Requirements</a:t>
            </a:r>
            <a:endParaRPr sz="2800"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 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Adds qualifications and requirements for drivers. Individuals who drive a vehicle to transport children must:</a:t>
            </a:r>
            <a:endParaRPr/>
          </a:p>
          <a:p>
            <a:pPr marL="457200" lvl="1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Be at least 18 years of age;</a:t>
            </a:r>
            <a:endParaRPr/>
          </a:p>
          <a:p>
            <a:pPr marL="457200" lvl="1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Possess a valid driver’s license that authorizes the driver to operate the vehicle being driven; </a:t>
            </a:r>
            <a:endParaRPr/>
          </a:p>
          <a:p>
            <a:pPr marL="457200" lvl="1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Provide a driving record, obtained from the Department of Motor Vehicles; and</a:t>
            </a:r>
            <a:endParaRPr sz="1500">
              <a:solidFill>
                <a:schemeClr val="dk1"/>
              </a:solidFill>
            </a:endParaRPr>
          </a:p>
          <a:p>
            <a:pPr marL="457200" lvl="1" indent="-31750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Disclose, in writing, any moving traffic violation that occurs during employment or assignment as a driver.</a:t>
            </a:r>
            <a:endParaRPr sz="15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9973e8643_2_14"/>
          <p:cNvSpPr txBox="1">
            <a:spLocks noGrp="1"/>
          </p:cNvSpPr>
          <p:nvPr>
            <p:ph type="title"/>
          </p:nvPr>
        </p:nvSpPr>
        <p:spPr>
          <a:xfrm>
            <a:off x="628650" y="1850198"/>
            <a:ext cx="78867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Deep Dive: Part III Continued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9973e8643_2_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36" name="Google Shape;136;g119973e8643_2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AutoNum type="romanUcPeriod"/>
            </a:pPr>
            <a:r>
              <a:rPr lang="en"/>
              <a:t>Overview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UcPeriod"/>
            </a:pPr>
            <a:r>
              <a:rPr lang="en"/>
              <a:t>Deep Dive: Part III of Proposed Standards for Licensed Child Day Centers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UcPeriod"/>
            </a:pPr>
            <a:r>
              <a:rPr lang="en"/>
              <a:t>(Break)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AutoNum type="romanUcPeriod"/>
            </a:pPr>
            <a:r>
              <a:rPr lang="en"/>
              <a:t>Deep Dive: Part III Continued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UcPeriod"/>
            </a:pPr>
            <a:r>
              <a:rPr lang="en"/>
              <a:t>Next Steps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8VAC20-781-240. Volunteers</a:t>
            </a:r>
            <a:endParaRPr sz="2800"/>
          </a:p>
        </p:txBody>
      </p:sp>
      <p:sp>
        <p:nvSpPr>
          <p:cNvPr id="241" name="Google Shape;241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>
                <a:latin typeface="Trebuchet MS"/>
                <a:ea typeface="Trebuchet MS"/>
                <a:cs typeface="Trebuchet MS"/>
                <a:sym typeface="Trebuchet MS"/>
              </a:rPr>
              <a:t>Changes include the following: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latin typeface="Trebuchet MS"/>
                <a:ea typeface="Trebuchet MS"/>
                <a:cs typeface="Trebuchet MS"/>
                <a:sym typeface="Trebuchet MS"/>
              </a:rPr>
              <a:t>Adds requirements for volunteers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rgbClr val="0F150D"/>
                </a:solidFill>
                <a:latin typeface="Trebuchet MS"/>
                <a:ea typeface="Trebuchet MS"/>
                <a:cs typeface="Trebuchet MS"/>
                <a:sym typeface="Trebuchet MS"/>
              </a:rPr>
              <a:t>Volunteers who work with children shall: be at least 13 years of age, and remain within sight and sound supervision of a staff member when working with a child.</a:t>
            </a: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rgbClr val="0F150D"/>
                </a:solidFill>
                <a:latin typeface="Trebuchet MS"/>
                <a:ea typeface="Trebuchet MS"/>
                <a:cs typeface="Trebuchet MS"/>
                <a:sym typeface="Trebuchet MS"/>
              </a:rPr>
              <a:t>The name and telephone number of parent or legal guardian must be provided for volunteers younger than 18 years of age. </a:t>
            </a:r>
            <a:endParaRPr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196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8VAC20-781-250. Orientation Training</a:t>
            </a:r>
            <a:endParaRPr sz="2800"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>
                <a:latin typeface="Trebuchet MS"/>
                <a:ea typeface="Trebuchet MS"/>
                <a:cs typeface="Trebuchet MS"/>
                <a:sym typeface="Trebuchet MS"/>
              </a:rPr>
              <a:t>Changes include the following:</a:t>
            </a:r>
            <a:endParaRPr sz="15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Adds language to clarify that training on shaken baby syndrome is specific to ages served.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Adds a requirement for supervision procedures and methods for accounting for children be provided during orientation. </a:t>
            </a:r>
            <a:endParaRPr sz="1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8VAC20-781-250. Orientation Training</a:t>
            </a:r>
            <a:endParaRPr sz="2800"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Adds a requirement for orien</a:t>
            </a:r>
            <a:r>
              <a:rPr lang="en" sz="1500"/>
              <a:t>t</a:t>
            </a:r>
            <a:r>
              <a:rPr lang="en" sz="1500">
                <a:solidFill>
                  <a:schemeClr val="dk1"/>
                </a:solidFill>
              </a:rPr>
              <a:t>ation training for the director and director-designee to be completed prior to assuming duties.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 Adds a requirement for the program director to complete a prelicensure orientation program provided by the Department that focuses on health and safety standards within 60 days of the first day of employment unless:</a:t>
            </a:r>
            <a:endParaRPr sz="15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The program director has documentation that the training has previously been completed; or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The license or program director has been notified by the Department that such training is unavailable.</a:t>
            </a:r>
            <a:endParaRPr/>
          </a:p>
          <a:p>
            <a:pPr marL="285750" lvl="0" indent="-196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 b="1"/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8VAC20-781-250. Orientation Training</a:t>
            </a:r>
            <a:endParaRPr sz="2800"/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1"/>
          </p:nvPr>
        </p:nvSpPr>
        <p:spPr>
          <a:xfrm>
            <a:off x="628650" y="104649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Changes include the following:</a:t>
            </a:r>
            <a:endParaRPr sz="15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Adds a requirement for orientation for staff counted in the staff-to-child ratio to include training on the center’s policies and procedures related to:</a:t>
            </a:r>
            <a:endParaRPr/>
          </a:p>
          <a:p>
            <a:pPr marL="4572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 and orientation to each child assigned to the staff member including the child's health issues, medication, individual health care plan, and special needs, if applicable;</a:t>
            </a:r>
            <a:endParaRPr/>
          </a:p>
          <a:p>
            <a:pPr marL="4572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Parent communication and notification requirements, and procedures for releasing children to authorized individuals; and</a:t>
            </a:r>
            <a:endParaRPr/>
          </a:p>
          <a:p>
            <a:pPr marL="4572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implementation including: supervision and staff-to-child ratios, child development, classroom management, appropriate staff-to-child interactions, and positive guidance. 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88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8VAC20-781-260. Ongoing Training</a:t>
            </a:r>
            <a:endParaRPr sz="2800"/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>
                <a:latin typeface="Trebuchet MS"/>
                <a:ea typeface="Trebuchet MS"/>
                <a:cs typeface="Trebuchet MS"/>
                <a:sym typeface="Trebuchet MS"/>
              </a:rPr>
              <a:t>Changes include the following: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Adds flexibility for staff who do not work with a group of children or are not counted in the staff-to-child ratio more than once a month.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Annual training on emergency preparedness and response; child abuse and neglect; and mandated reporter requirements required.</a:t>
            </a:r>
            <a:endParaRPr/>
          </a:p>
          <a:p>
            <a:pPr marL="742950" lvl="1" indent="-196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Adds trauma informed care to the list of topics suggested for ongoing training. 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8VAC20-781-270. First Aid Training and Cardiopulmonary Resuscitation (CPR)</a:t>
            </a:r>
            <a:endParaRPr sz="2800"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No changes. Requirements from 8VAC20-780-530 moved to this section. </a:t>
            </a:r>
            <a:endParaRPr sz="1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700"/>
              <a:t>8VAC20-781-280. Daily Health Observation Training</a:t>
            </a:r>
            <a:endParaRPr sz="2700"/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1"/>
          </p:nvPr>
        </p:nvSpPr>
        <p:spPr>
          <a:xfrm>
            <a:off x="628650" y="14454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/>
              <a:t>No changes. Requirements from 8VAC20-780-240 moved to this section. </a:t>
            </a:r>
            <a:endParaRPr sz="1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8VAC20-781-290. Medication Administration Training</a:t>
            </a:r>
            <a:endParaRPr sz="2800"/>
          </a:p>
        </p:txBody>
      </p:sp>
      <p:sp>
        <p:nvSpPr>
          <p:cNvPr id="283" name="Google Shape;283;p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 dirty="0"/>
              <a:t>Changes include the following:</a:t>
            </a:r>
            <a:endParaRPr sz="1500" b="1" dirty="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 dirty="0" smtClean="0"/>
              <a:t>Requirements </a:t>
            </a:r>
            <a:r>
              <a:rPr lang="en" sz="1500" dirty="0"/>
              <a:t>from 8VAC20-780-240 and 8VAC20-780-510 moved to this section. </a:t>
            </a:r>
            <a:endParaRPr lang="en" sz="1500" dirty="0" smtClean="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 dirty="0" smtClean="0"/>
              <a:t>Removed requirement for the department to review the training curriculm every three years</a:t>
            </a:r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 dirty="0" smtClean="0"/>
              <a:t>Removed the details of the course content approved by the department</a:t>
            </a:r>
            <a:endParaRPr sz="1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9973e8643_2_18"/>
          <p:cNvSpPr txBox="1">
            <a:spLocks noGrp="1"/>
          </p:cNvSpPr>
          <p:nvPr>
            <p:ph type="title"/>
          </p:nvPr>
        </p:nvSpPr>
        <p:spPr>
          <a:xfrm>
            <a:off x="628650" y="1850198"/>
            <a:ext cx="78867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Next Steps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9973e8643_2_5"/>
          <p:cNvSpPr txBox="1">
            <a:spLocks noGrp="1"/>
          </p:cNvSpPr>
          <p:nvPr>
            <p:ph type="title"/>
          </p:nvPr>
        </p:nvSpPr>
        <p:spPr>
          <a:xfrm>
            <a:off x="628650" y="1850198"/>
            <a:ext cx="78867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Overview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Overview</a:t>
            </a:r>
            <a:endParaRPr sz="2800"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628650" y="1262539"/>
            <a:ext cx="7886700" cy="33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Today we will discuss revisions and additions to Part III, Staff Qualifications and Training. </a:t>
            </a:r>
            <a:endParaRPr sz="15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 b="1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500">
                <a:solidFill>
                  <a:srgbClr val="000000"/>
                </a:solidFill>
              </a:rPr>
              <a:t>Revisions include substantive changes to qualifications, with additional methods of qualifying for lead teacher and director positions added. </a:t>
            </a:r>
            <a:r>
              <a:rPr lang="en" sz="1500"/>
              <a:t>Programmatic and supervision experience is based on level and relevance of education. </a:t>
            </a:r>
            <a:endParaRPr sz="1500">
              <a:solidFill>
                <a:srgbClr val="000000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Lead teacher and director qualification sections are rewritten but incorporates current language. 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Requirements for Daily Health Observation, First Aid/CPR, and Medication Administration training have been moved to separate sections in Part III for ease of reading.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Requirements for therapeutic child day centers have been removed and will be moved to an applicability section. 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Overview Continued…</a:t>
            </a:r>
            <a:endParaRPr sz="2800"/>
          </a:p>
        </p:txBody>
      </p:sp>
      <p:sp>
        <p:nvSpPr>
          <p:cNvPr id="153" name="Google Shape;153;p1"/>
          <p:cNvSpPr txBox="1">
            <a:spLocks noGrp="1"/>
          </p:cNvSpPr>
          <p:nvPr>
            <p:ph type="body" idx="1"/>
          </p:nvPr>
        </p:nvSpPr>
        <p:spPr>
          <a:xfrm>
            <a:off x="628650" y="133873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/>
              <a:t>Technical edits, including renumbering and restructuring are included throughout for ease of reading and to clarify requirements.</a:t>
            </a:r>
            <a:endParaRPr sz="16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/>
              <a:t>New requirements are identified in this presentation. Text in </a:t>
            </a:r>
            <a:r>
              <a:rPr lang="en" sz="1500">
                <a:solidFill>
                  <a:srgbClr val="C00000"/>
                </a:solidFill>
              </a:rPr>
              <a:t>red </a:t>
            </a:r>
            <a:r>
              <a:rPr lang="en" sz="1500"/>
              <a:t>in the draft document identifies NEW requirements. 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9973e8643_2_10"/>
          <p:cNvSpPr txBox="1">
            <a:spLocks noGrp="1"/>
          </p:cNvSpPr>
          <p:nvPr>
            <p:ph type="title"/>
          </p:nvPr>
        </p:nvSpPr>
        <p:spPr>
          <a:xfrm>
            <a:off x="628650" y="1850198"/>
            <a:ext cx="78867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Deep Dive: Part III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800"/>
              <a:t>8VAC20-</a:t>
            </a:r>
            <a:r>
              <a:rPr lang="en" sz="2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78</a:t>
            </a:r>
            <a:r>
              <a:rPr lang="en" sz="2800"/>
              <a:t>1-160. General Qualifications</a:t>
            </a:r>
            <a:endParaRPr sz="280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</a:t>
            </a:r>
            <a:r>
              <a:rPr lang="en" sz="15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following</a:t>
            </a:r>
            <a:r>
              <a:rPr lang="en" sz="1500" b="1"/>
              <a:t> 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/>
              <a:t>Removing reference to ‘good character and reputation’. The definition of this term was removed. This requirement is subjective and there is no clear guidance on how to assess compliance.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700"/>
              <a:t>8VAC20-781-170. Program Director Qualifications</a:t>
            </a:r>
            <a:endParaRPr sz="2700"/>
          </a:p>
        </p:txBody>
      </p:sp>
      <p:sp>
        <p:nvSpPr>
          <p:cNvPr id="170" name="Google Shape;170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 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500"/>
              <a:t>Adds additional qualification options and requirements for directors to include: 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Additional</a:t>
            </a:r>
            <a:r>
              <a:rPr lang="en" sz="1500">
                <a:solidFill>
                  <a:schemeClr val="dk1"/>
                </a:solidFill>
              </a:rPr>
              <a:t> relevant subject areas added for degrees in child development and early childhood education with three months of programmatic experience and three months experience supervising staff. 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Additional option for a bachelor’s or graduate degree in any subject area with 12 college credits in child development or child-related courses with six months of programmatic experience and three months experience supervising staff. 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A bachelor’s or graduate degree with three college credits in child development or child-related courses with one year of programmatic experience and three months experience supervising staff.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</a:pPr>
            <a:r>
              <a:rPr lang="en" sz="2700"/>
              <a:t>8VAC20-781-170. Program Director Qualifications</a:t>
            </a:r>
            <a:endParaRPr sz="27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500" b="1"/>
              <a:t>Changes include the following :</a:t>
            </a:r>
            <a:endParaRPr sz="1500" b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500"/>
              <a:t>Adds	additional qualification options and requirements for directors to include: </a:t>
            </a:r>
            <a:endParaRPr sz="1500"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Sixty college credits with six college credits in child development or child-related courses; one year programmatic experience; and six months experience supervising staff.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One-year community college certificate in a child-related field with a minimum of 30 total college credits; one year programmatic experience; and one year experience supervising staff.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Community college certificate in a child-related field with a minimum of 12 total college credits; two years programmatic experience; and one year experience supervising staff.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500">
                <a:solidFill>
                  <a:schemeClr val="dk1"/>
                </a:solidFill>
              </a:rPr>
              <a:t>Eighteen college credits of which nine college credits are in child development or child-related courses; two years programmatic experience; and one year experience supervising staff.</a:t>
            </a:r>
            <a:endParaRPr sz="15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1774</Words>
  <Application>Microsoft Office PowerPoint</Application>
  <PresentationFormat>On-screen Show (16:9)</PresentationFormat>
  <Paragraphs>141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Arial</vt:lpstr>
      <vt:lpstr>Proxima Nova</vt:lpstr>
      <vt:lpstr>Trebuchet MS</vt:lpstr>
      <vt:lpstr>Noto Sans Symbols</vt:lpstr>
      <vt:lpstr>Office Theme</vt:lpstr>
      <vt:lpstr>CDC Licensing Workgroup</vt:lpstr>
      <vt:lpstr>Agenda</vt:lpstr>
      <vt:lpstr> Overview </vt:lpstr>
      <vt:lpstr>Overview</vt:lpstr>
      <vt:lpstr>Overview Continued…</vt:lpstr>
      <vt:lpstr> Deep Dive: Part III </vt:lpstr>
      <vt:lpstr>8VAC20-781-160. General Qualifications</vt:lpstr>
      <vt:lpstr>8VAC20-781-170. Program Director Qualifications</vt:lpstr>
      <vt:lpstr>8VAC20-781-170. Program Director Qualifications</vt:lpstr>
      <vt:lpstr>8VAC20-781-170. Program Director Qualifications</vt:lpstr>
      <vt:lpstr>8VAC20-781-180. Director-Designee Qualifications</vt:lpstr>
      <vt:lpstr>8VAC20-781-190. Director and Director Designee Requirements</vt:lpstr>
      <vt:lpstr>8VAC20-781-190. Director and Director Designee Requirements</vt:lpstr>
      <vt:lpstr>8VAC20-781-200. School-Age Program Director and School-Age Program Director-Designee Requirements</vt:lpstr>
      <vt:lpstr>8VAC20-781-210. Lead Teacher Qualifications</vt:lpstr>
      <vt:lpstr>8VAC20-781-210. Lead Teacher Qualifications</vt:lpstr>
      <vt:lpstr>8VAC20-781-220. Assistant Teachers</vt:lpstr>
      <vt:lpstr>8VAC20-781-230. Driver Qualifications and Requirements</vt:lpstr>
      <vt:lpstr> Deep Dive: Part III Continued </vt:lpstr>
      <vt:lpstr>8VAC20-781-240. Volunteers</vt:lpstr>
      <vt:lpstr>8VAC20-781-250. Orientation Training</vt:lpstr>
      <vt:lpstr>8VAC20-781-250. Orientation Training</vt:lpstr>
      <vt:lpstr>8VAC20-781-250. Orientation Training</vt:lpstr>
      <vt:lpstr>8VAC20-781-260. Ongoing Training</vt:lpstr>
      <vt:lpstr>8VAC20-781-270. First Aid Training and Cardiopulmonary Resuscitation (CPR)</vt:lpstr>
      <vt:lpstr>8VAC20-781-280. Daily Health Observation Training</vt:lpstr>
      <vt:lpstr>8VAC20-781-290. Medication Administration Training</vt:lpstr>
      <vt:lpstr> 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Licensing Workgroup</dc:title>
  <dc:creator>Ullrich, Rebecca (DOE)</dc:creator>
  <cp:lastModifiedBy>Ullrich, Rebecca (DOE)</cp:lastModifiedBy>
  <cp:revision>3</cp:revision>
  <dcterms:modified xsi:type="dcterms:W3CDTF">2022-04-29T17:00:21Z</dcterms:modified>
</cp:coreProperties>
</file>