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Proxima Nova"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vfhtCY0CbIcHQn29zhHXQNBwA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0"/>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9973e864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19973e864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9973e864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119973e8643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9973e864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19973e8643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973e864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19973e864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9973e864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19973e8643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5" name="Google Shape;15;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7"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 name="Google Shape;78;p4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9" name="Google Shape;7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5"/>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3" name="Google Shape;83;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46"/>
          <p:cNvSpPr>
            <a:spLocks noGrp="1"/>
          </p:cNvSpPr>
          <p:nvPr>
            <p:ph type="pic" idx="2"/>
          </p:nvPr>
        </p:nvSpPr>
        <p:spPr>
          <a:xfrm>
            <a:off x="3887391" y="740569"/>
            <a:ext cx="4629000" cy="3655200"/>
          </a:xfrm>
          <a:prstGeom prst="rect">
            <a:avLst/>
          </a:prstGeom>
          <a:noFill/>
          <a:ln>
            <a:noFill/>
          </a:ln>
        </p:spPr>
      </p:sp>
      <p:sp>
        <p:nvSpPr>
          <p:cNvPr id="87" name="Google Shape;87;p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8" name="Google Shape;88;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4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2" name="Google Shape;92;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4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4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0" name="Google Shape;100;p4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4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8" name="Google Shape;108;p4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9"/>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2" name="Google Shape;112;p49"/>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3" name="Google Shape;113;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14"/>
        <p:cNvGrpSpPr/>
        <p:nvPr/>
      </p:nvGrpSpPr>
      <p:grpSpPr>
        <a:xfrm>
          <a:off x="0" y="0"/>
          <a:ext cx="0" cy="0"/>
          <a:chOff x="0" y="0"/>
          <a:chExt cx="0" cy="0"/>
        </a:xfrm>
      </p:grpSpPr>
      <p:sp>
        <p:nvSpPr>
          <p:cNvPr id="115" name="Google Shape;115;gee3969c561_0_632"/>
          <p:cNvSpPr txBox="1">
            <a:spLocks noGrp="1"/>
          </p:cNvSpPr>
          <p:nvPr>
            <p:ph type="title"/>
          </p:nvPr>
        </p:nvSpPr>
        <p:spPr>
          <a:xfrm>
            <a:off x="593017" y="154323"/>
            <a:ext cx="8369100" cy="465300"/>
          </a:xfrm>
          <a:prstGeom prst="rect">
            <a:avLst/>
          </a:prstGeom>
          <a:solidFill>
            <a:srgbClr val="0E2441"/>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ee3969c561_0_632"/>
          <p:cNvSpPr txBox="1">
            <a:spLocks noGrp="1"/>
          </p:cNvSpPr>
          <p:nvPr>
            <p:ph type="body" idx="1"/>
          </p:nvPr>
        </p:nvSpPr>
        <p:spPr>
          <a:xfrm>
            <a:off x="2504209" y="619672"/>
            <a:ext cx="6483900" cy="273900"/>
          </a:xfrm>
          <a:prstGeom prst="rect">
            <a:avLst/>
          </a:prstGeom>
          <a:solidFill>
            <a:srgbClr val="1E4882"/>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gee3969c561_0_632"/>
          <p:cNvSpPr txBox="1">
            <a:spLocks noGrp="1"/>
          </p:cNvSpPr>
          <p:nvPr>
            <p:ph type="body" idx="2"/>
          </p:nvPr>
        </p:nvSpPr>
        <p:spPr>
          <a:xfrm>
            <a:off x="369278" y="1298983"/>
            <a:ext cx="83691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575757"/>
                </a:solidFill>
                <a:latin typeface="Calibri"/>
                <a:ea typeface="Calibri"/>
                <a:cs typeface="Calibri"/>
                <a:sym typeface="Calibri"/>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575757"/>
                </a:solidFill>
                <a:latin typeface="Calibri"/>
                <a:ea typeface="Calibri"/>
                <a:cs typeface="Calibri"/>
                <a:sym typeface="Calibri"/>
              </a:defRPr>
            </a:lvl4pPr>
            <a:lvl5pPr marL="2286000" lvl="4" indent="-304800" algn="l">
              <a:lnSpc>
                <a:spcPct val="123750"/>
              </a:lnSpc>
              <a:spcBef>
                <a:spcPts val="900"/>
              </a:spcBef>
              <a:spcAft>
                <a:spcPts val="0"/>
              </a:spcAft>
              <a:buClr>
                <a:schemeClr val="accent2"/>
              </a:buClr>
              <a:buSzPts val="1200"/>
              <a:buFont typeface="Noto Sans Symbols"/>
              <a:buChar char="▪"/>
              <a:defRPr sz="1200" b="0" i="0">
                <a:solidFill>
                  <a:srgbClr val="575757"/>
                </a:solidFill>
                <a:latin typeface="Calibri"/>
                <a:ea typeface="Calibri"/>
                <a:cs typeface="Calibri"/>
                <a:sym typeface="Calibri"/>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gee3969c561_0_632"/>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119"/>
        <p:cNvGrpSpPr/>
        <p:nvPr/>
      </p:nvGrpSpPr>
      <p:grpSpPr>
        <a:xfrm>
          <a:off x="0" y="0"/>
          <a:ext cx="0" cy="0"/>
          <a:chOff x="0" y="0"/>
          <a:chExt cx="0" cy="0"/>
        </a:xfrm>
      </p:grpSpPr>
      <p:sp>
        <p:nvSpPr>
          <p:cNvPr id="120" name="Google Shape;120;gee3969c561_0_803"/>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gee3969c561_0_803"/>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gee3969c561_0_803"/>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23" name="Google Shape;123;gee3969c561_0_803"/>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117272"/>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61250"/>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gee3969c561_0_803"/>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4"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3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 name="Google Shape;33;p3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7"/>
        <p:cNvGrpSpPr/>
        <p:nvPr/>
      </p:nvGrpSpPr>
      <p:grpSpPr>
        <a:xfrm>
          <a:off x="0" y="0"/>
          <a:ext cx="0" cy="0"/>
          <a:chOff x="0" y="0"/>
          <a:chExt cx="0" cy="0"/>
        </a:xfrm>
      </p:grpSpPr>
      <p:pic>
        <p:nvPicPr>
          <p:cNvPr id="38" name="Google Shape;38;p3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39" name="Google Shape;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39"/>
          <p:cNvSpPr txBox="1">
            <a:spLocks noGrp="1"/>
          </p:cNvSpPr>
          <p:nvPr>
            <p:ph type="ctrTitle"/>
          </p:nvPr>
        </p:nvSpPr>
        <p:spPr>
          <a:xfrm>
            <a:off x="1143000" y="1676399"/>
            <a:ext cx="6858000" cy="1790700"/>
          </a:xfrm>
          <a:prstGeom prst="rect">
            <a:avLst/>
          </a:prstGeom>
          <a:solidFill>
            <a:schemeClr val="lt1">
              <a:alpha val="60000"/>
            </a:schemeClr>
          </a:solidFill>
          <a:ln w="79375" cap="rnd" cmpd="sng">
            <a:solidFill>
              <a:srgbClr val="C00000">
                <a:alpha val="75294"/>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3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7" name="Google Shape;4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4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4" name="Google Shape;54;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4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4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1" name="Google Shape;61;p4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3" name="Google Shape;63;p4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8" name="Google Shape;68;p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4"/>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4" name="Google Shape;74;p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8">
            <a:alphaModFix/>
          </a:blip>
          <a:srcRect/>
          <a:stretch/>
        </p:blipFill>
        <p:spPr>
          <a:xfrm>
            <a:off x="0" y="0"/>
            <a:ext cx="9143999" cy="5143499"/>
          </a:xfrm>
          <a:prstGeom prst="rect">
            <a:avLst/>
          </a:prstGeom>
          <a:noFill/>
          <a:ln>
            <a:noFill/>
          </a:ln>
        </p:spPr>
      </p:pic>
      <p:sp>
        <p:nvSpPr>
          <p:cNvPr id="7" name="Google Shape;7;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601028" y="831200"/>
            <a:ext cx="7886700" cy="21396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1000"/>
              </a:spcAft>
              <a:buSzPts val="3800"/>
              <a:buNone/>
            </a:pPr>
            <a:r>
              <a:rPr lang="en" sz="3600"/>
              <a:t>CDC Licensing Workgroup</a:t>
            </a:r>
            <a:endParaRPr sz="3500" b="1"/>
          </a:p>
        </p:txBody>
      </p:sp>
      <p:sp>
        <p:nvSpPr>
          <p:cNvPr id="130" name="Google Shape;130;p2"/>
          <p:cNvSpPr txBox="1"/>
          <p:nvPr/>
        </p:nvSpPr>
        <p:spPr>
          <a:xfrm>
            <a:off x="3078850" y="3060950"/>
            <a:ext cx="3438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rebuchet MS"/>
                <a:ea typeface="Trebuchet MS"/>
                <a:cs typeface="Trebuchet MS"/>
                <a:sym typeface="Trebuchet MS"/>
              </a:rPr>
              <a:t>May 24, 2022</a:t>
            </a:r>
            <a:endParaRPr sz="18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8VAC20-781-320. Building Maintenance. </a:t>
            </a:r>
            <a:endParaRPr sz="2700"/>
          </a:p>
        </p:txBody>
      </p:sp>
      <p:sp>
        <p:nvSpPr>
          <p:cNvPr id="182" name="Google Shape;182;p19"/>
          <p:cNvSpPr txBox="1">
            <a:spLocks noGrp="1"/>
          </p:cNvSpPr>
          <p:nvPr>
            <p:ph type="body" idx="1"/>
          </p:nvPr>
        </p:nvSpPr>
        <p:spPr>
          <a:xfrm>
            <a:off x="628650" y="1142716"/>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just" rtl="0">
              <a:lnSpc>
                <a:spcPct val="90000"/>
              </a:lnSpc>
              <a:spcBef>
                <a:spcPts val="600"/>
              </a:spcBef>
              <a:spcAft>
                <a:spcPts val="0"/>
              </a:spcAft>
              <a:buSzPts val="1400"/>
              <a:buChar char="•"/>
            </a:pPr>
            <a:r>
              <a:rPr lang="en" sz="1500"/>
              <a:t>Adds additional language to clarify unsafe conditions:</a:t>
            </a:r>
            <a:endParaRPr sz="1500"/>
          </a:p>
          <a:p>
            <a:pPr marL="914400" lvl="1" indent="-317500" algn="just" rtl="0">
              <a:lnSpc>
                <a:spcPct val="90000"/>
              </a:lnSpc>
              <a:spcBef>
                <a:spcPts val="600"/>
              </a:spcBef>
              <a:spcAft>
                <a:spcPts val="0"/>
              </a:spcAft>
              <a:buSzPts val="1400"/>
              <a:buChar char="•"/>
            </a:pPr>
            <a:r>
              <a:rPr lang="en" sz="1500">
                <a:solidFill>
                  <a:srgbClr val="C00000"/>
                </a:solidFill>
              </a:rPr>
              <a:t>Adds tipping hazards; loose or unsecured cords within reach of children; sharp     points, poisonous plants; tripping hazards; unstable heavy equipment, furniture.</a:t>
            </a:r>
            <a:endParaRPr/>
          </a:p>
          <a:p>
            <a:pPr marL="914400" lvl="1" indent="-317500" algn="just" rtl="0">
              <a:lnSpc>
                <a:spcPct val="90000"/>
              </a:lnSpc>
              <a:spcBef>
                <a:spcPts val="600"/>
              </a:spcBef>
              <a:spcAft>
                <a:spcPts val="0"/>
              </a:spcAft>
              <a:buSzPts val="1400"/>
              <a:buChar char="•"/>
            </a:pPr>
            <a:r>
              <a:rPr lang="en" sz="1500">
                <a:solidFill>
                  <a:srgbClr val="C00000"/>
                </a:solidFill>
              </a:rPr>
              <a:t>Hot water accessible to children shall not exceed 120°F.</a:t>
            </a:r>
            <a:endParaRPr/>
          </a:p>
          <a:p>
            <a:pPr marL="914400" lvl="1" indent="-317500" algn="just" rtl="0">
              <a:lnSpc>
                <a:spcPct val="90000"/>
              </a:lnSpc>
              <a:spcBef>
                <a:spcPts val="600"/>
              </a:spcBef>
              <a:spcAft>
                <a:spcPts val="0"/>
              </a:spcAft>
              <a:buSzPts val="1400"/>
              <a:buChar char="•"/>
            </a:pPr>
            <a:r>
              <a:rPr lang="en" sz="1500">
                <a:solidFill>
                  <a:srgbClr val="C00000"/>
                </a:solidFill>
              </a:rPr>
              <a:t>Electrical cords must be inaccessible to children preschool age and younger and not be spliced, deteriorated, or damaged.</a:t>
            </a:r>
            <a:endParaRPr sz="1500">
              <a:solidFill>
                <a:srgbClr val="C00000"/>
              </a:solidFill>
            </a:endParaRPr>
          </a:p>
          <a:p>
            <a:pPr marL="457200" lvl="1" indent="-228600" algn="just" rtl="0">
              <a:lnSpc>
                <a:spcPct val="90000"/>
              </a:lnSpc>
              <a:spcBef>
                <a:spcPts val="600"/>
              </a:spcBef>
              <a:spcAft>
                <a:spcPts val="0"/>
              </a:spcAft>
              <a:buSzPts val="1400"/>
              <a:buNone/>
            </a:pP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8VAC20-781-320. Building Maintenance. </a:t>
            </a:r>
            <a:endParaRPr sz="2700"/>
          </a:p>
        </p:txBody>
      </p:sp>
      <p:sp>
        <p:nvSpPr>
          <p:cNvPr id="188" name="Google Shape;188;p6"/>
          <p:cNvSpPr txBox="1">
            <a:spLocks noGrp="1"/>
          </p:cNvSpPr>
          <p:nvPr>
            <p:ph type="body" idx="1"/>
          </p:nvPr>
        </p:nvSpPr>
        <p:spPr>
          <a:xfrm>
            <a:off x="628650" y="1151105"/>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23850" algn="just" rtl="0">
              <a:lnSpc>
                <a:spcPct val="90000"/>
              </a:lnSpc>
              <a:spcBef>
                <a:spcPts val="600"/>
              </a:spcBef>
              <a:spcAft>
                <a:spcPts val="0"/>
              </a:spcAft>
              <a:buSzPts val="1500"/>
              <a:buChar char="•"/>
            </a:pPr>
            <a:r>
              <a:rPr lang="en" sz="1500"/>
              <a:t>Adds additional language to clarify unsafe conditions and additional requirements for:</a:t>
            </a:r>
            <a:endParaRPr sz="1500"/>
          </a:p>
          <a:p>
            <a:pPr marL="914400" lvl="1" indent="-317500" algn="just" rtl="0">
              <a:lnSpc>
                <a:spcPct val="90000"/>
              </a:lnSpc>
              <a:spcBef>
                <a:spcPts val="600"/>
              </a:spcBef>
              <a:spcAft>
                <a:spcPts val="0"/>
              </a:spcAft>
              <a:buSzPts val="1400"/>
              <a:buChar char="•"/>
            </a:pPr>
            <a:r>
              <a:rPr lang="en" sz="1500">
                <a:solidFill>
                  <a:srgbClr val="C00000"/>
                </a:solidFill>
              </a:rPr>
              <a:t>Extension cords </a:t>
            </a:r>
            <a:endParaRPr sz="1500">
              <a:solidFill>
                <a:srgbClr val="C00000"/>
              </a:solidFill>
            </a:endParaRPr>
          </a:p>
          <a:p>
            <a:pPr marL="914400" lvl="1" indent="-317500" algn="just" rtl="0">
              <a:lnSpc>
                <a:spcPct val="90000"/>
              </a:lnSpc>
              <a:spcBef>
                <a:spcPts val="600"/>
              </a:spcBef>
              <a:spcAft>
                <a:spcPts val="0"/>
              </a:spcAft>
              <a:buSzPts val="1400"/>
              <a:buChar char="•"/>
            </a:pPr>
            <a:r>
              <a:rPr lang="en" sz="1500">
                <a:solidFill>
                  <a:srgbClr val="C00000"/>
                </a:solidFill>
              </a:rPr>
              <a:t>Electric space heaters </a:t>
            </a:r>
            <a:endParaRPr sz="1500">
              <a:solidFill>
                <a:srgbClr val="C00000"/>
              </a:solidFill>
            </a:endParaRPr>
          </a:p>
          <a:p>
            <a:pPr marL="914400" lvl="1" indent="-317500" algn="just" rtl="0">
              <a:lnSpc>
                <a:spcPct val="90000"/>
              </a:lnSpc>
              <a:spcBef>
                <a:spcPts val="600"/>
              </a:spcBef>
              <a:spcAft>
                <a:spcPts val="0"/>
              </a:spcAft>
              <a:buSzPts val="1400"/>
              <a:buChar char="•"/>
            </a:pPr>
            <a:r>
              <a:rPr lang="en" sz="1500">
                <a:solidFill>
                  <a:srgbClr val="C00000"/>
                </a:solidFill>
              </a:rPr>
              <a:t>Unvented fuel burning heaters are prohibited when children are in care</a:t>
            </a:r>
            <a:endParaRPr/>
          </a:p>
          <a:p>
            <a:pPr marL="914400" lvl="1" indent="-317500" algn="just" rtl="0">
              <a:lnSpc>
                <a:spcPct val="90000"/>
              </a:lnSpc>
              <a:spcBef>
                <a:spcPts val="600"/>
              </a:spcBef>
              <a:spcAft>
                <a:spcPts val="0"/>
              </a:spcAft>
              <a:buSzPts val="1400"/>
              <a:buChar char="•"/>
            </a:pPr>
            <a:r>
              <a:rPr lang="en" sz="1500">
                <a:solidFill>
                  <a:srgbClr val="C00000"/>
                </a:solidFill>
              </a:rPr>
              <a:t>Mechanical, electrical, or other hazardous equipment </a:t>
            </a:r>
            <a:endParaRPr sz="1500">
              <a:solidFill>
                <a:schemeClr val="dk1"/>
              </a:solidFill>
            </a:endParaRPr>
          </a:p>
          <a:p>
            <a:pPr marL="457200" lvl="0" indent="0" algn="just" rtl="0">
              <a:lnSpc>
                <a:spcPct val="90000"/>
              </a:lnSpc>
              <a:spcBef>
                <a:spcPts val="600"/>
              </a:spcBef>
              <a:spcAft>
                <a:spcPts val="0"/>
              </a:spcAft>
              <a:buNone/>
            </a:pPr>
            <a:endParaRPr sz="1500"/>
          </a:p>
          <a:p>
            <a:pPr marL="457200" lvl="0" indent="-323850" algn="just" rtl="0">
              <a:lnSpc>
                <a:spcPct val="90000"/>
              </a:lnSpc>
              <a:spcBef>
                <a:spcPts val="600"/>
              </a:spcBef>
              <a:spcAft>
                <a:spcPts val="0"/>
              </a:spcAft>
              <a:buClr>
                <a:schemeClr val="dk1"/>
              </a:buClr>
              <a:buSzPts val="1500"/>
              <a:buChar char="•"/>
            </a:pPr>
            <a:r>
              <a:rPr lang="en" sz="1500">
                <a:solidFill>
                  <a:schemeClr val="dk1"/>
                </a:solidFill>
              </a:rPr>
              <a:t>Adds language to allow cell phones. </a:t>
            </a:r>
            <a:endParaRPr sz="1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8VAC20-781-330. Hazardous Substances and Other Harmful Agents. </a:t>
            </a:r>
            <a:endParaRPr sz="2700"/>
          </a:p>
        </p:txBody>
      </p:sp>
      <p:sp>
        <p:nvSpPr>
          <p:cNvPr id="194" name="Google Shape;194;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17500" algn="l" rtl="0">
              <a:lnSpc>
                <a:spcPct val="90000"/>
              </a:lnSpc>
              <a:spcBef>
                <a:spcPts val="800"/>
              </a:spcBef>
              <a:spcAft>
                <a:spcPts val="0"/>
              </a:spcAft>
              <a:buClr>
                <a:schemeClr val="dk1"/>
              </a:buClr>
              <a:buSzPts val="1400"/>
              <a:buChar char="•"/>
            </a:pPr>
            <a:r>
              <a:rPr lang="en" sz="1500">
                <a:solidFill>
                  <a:schemeClr val="dk1"/>
                </a:solidFill>
              </a:rPr>
              <a:t>Adds additional hazardous substances to include: </a:t>
            </a:r>
            <a:endParaRPr/>
          </a:p>
          <a:p>
            <a:pPr marL="914400" lvl="1" indent="-317500" algn="l" rtl="0">
              <a:lnSpc>
                <a:spcPct val="90000"/>
              </a:lnSpc>
              <a:spcBef>
                <a:spcPts val="400"/>
              </a:spcBef>
              <a:spcAft>
                <a:spcPts val="0"/>
              </a:spcAft>
              <a:buSzPts val="1400"/>
              <a:buChar char="•"/>
            </a:pPr>
            <a:r>
              <a:rPr lang="en" sz="1500"/>
              <a:t>Hazardous, toxic and potentially hazardous substances and chemicals include substances such as cleaning products, pesticides, flammable and explosive materials, and hazardous substances labeled as “keep out of reach of children”, danger, caution, warning, flammable, harmful if swallowed, causes burns, harmful vapor, or poison. These items must be locked. </a:t>
            </a:r>
            <a:endParaRPr sz="1500"/>
          </a:p>
          <a:p>
            <a:pPr marL="914400" lvl="1" indent="-317500" algn="l" rtl="0">
              <a:lnSpc>
                <a:spcPct val="90000"/>
              </a:lnSpc>
              <a:spcBef>
                <a:spcPts val="400"/>
              </a:spcBef>
              <a:spcAft>
                <a:spcPts val="0"/>
              </a:spcAft>
              <a:buSzPts val="1400"/>
              <a:buChar char="•"/>
            </a:pPr>
            <a:r>
              <a:rPr lang="en" sz="1500"/>
              <a:t>Personal care items such as hand sanitizer, air freshener, shampoo, and toothpaste, stored in an area not used by groups of children including administrative offices and staff areas, are not required to be locked but must be inaccessible to children.</a:t>
            </a:r>
            <a:endParaRPr/>
          </a:p>
          <a:p>
            <a:pPr marL="914400" lvl="1" indent="-317500" algn="l" rtl="0">
              <a:lnSpc>
                <a:spcPct val="90000"/>
              </a:lnSpc>
              <a:spcBef>
                <a:spcPts val="400"/>
              </a:spcBef>
              <a:spcAft>
                <a:spcPts val="0"/>
              </a:spcAft>
              <a:buSzPts val="1400"/>
              <a:buChar char="•"/>
            </a:pPr>
            <a:r>
              <a:rPr lang="en" sz="1500"/>
              <a:t>Adds language to prohibit electronic smoking devices. </a:t>
            </a:r>
            <a:endParaRPr sz="1500"/>
          </a:p>
          <a:p>
            <a:pPr marL="914400" lvl="1" indent="-323850" algn="l" rtl="0">
              <a:lnSpc>
                <a:spcPct val="90000"/>
              </a:lnSpc>
              <a:spcBef>
                <a:spcPts val="400"/>
              </a:spcBef>
              <a:spcAft>
                <a:spcPts val="0"/>
              </a:spcAft>
              <a:buSzPts val="1500"/>
              <a:buChar char="•"/>
            </a:pPr>
            <a:r>
              <a:rPr lang="en" sz="1500"/>
              <a:t>Arts and crafts materials labeled ‘ keep out of reach of children’ do not have to be locked but ,must be inaccessible to children. </a:t>
            </a:r>
            <a:endParaRPr sz="1500"/>
          </a:p>
          <a:p>
            <a:pPr marL="457200" lvl="0" indent="-228600" algn="l" rtl="0">
              <a:lnSpc>
                <a:spcPct val="90000"/>
              </a:lnSpc>
              <a:spcBef>
                <a:spcPts val="800"/>
              </a:spcBef>
              <a:spcAft>
                <a:spcPts val="0"/>
              </a:spcAft>
              <a:buClr>
                <a:schemeClr val="dk1"/>
              </a:buClr>
              <a:buSzPts val="1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8VAC20-781-330. Hazardous Substances and Other Harmful Agents. </a:t>
            </a:r>
            <a:endParaRPr sz="2700"/>
          </a:p>
        </p:txBody>
      </p:sp>
      <p:sp>
        <p:nvSpPr>
          <p:cNvPr id="200" name="Google Shape;200;p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17500" algn="l" rtl="0">
              <a:lnSpc>
                <a:spcPct val="90000"/>
              </a:lnSpc>
              <a:spcBef>
                <a:spcPts val="800"/>
              </a:spcBef>
              <a:spcAft>
                <a:spcPts val="0"/>
              </a:spcAft>
              <a:buSzPts val="1400"/>
              <a:buChar char="•"/>
            </a:pPr>
            <a:r>
              <a:rPr lang="en" sz="1500">
                <a:solidFill>
                  <a:schemeClr val="dk1"/>
                </a:solidFill>
              </a:rPr>
              <a:t>Adds items considered unsafe to children and required to be inaccessible for certain age groups:</a:t>
            </a:r>
            <a:endParaRPr/>
          </a:p>
          <a:p>
            <a:pPr marL="914400" lvl="1" indent="-317500" algn="l" rtl="0">
              <a:lnSpc>
                <a:spcPct val="90000"/>
              </a:lnSpc>
              <a:spcBef>
                <a:spcPts val="800"/>
              </a:spcBef>
              <a:spcAft>
                <a:spcPts val="0"/>
              </a:spcAft>
              <a:buSzPts val="1400"/>
              <a:buChar char="•"/>
            </a:pPr>
            <a:r>
              <a:rPr lang="en" sz="1500">
                <a:solidFill>
                  <a:schemeClr val="dk1"/>
                </a:solidFill>
              </a:rPr>
              <a:t> </a:t>
            </a:r>
            <a:r>
              <a:rPr lang="en" sz="1500"/>
              <a:t>Empty plastic bags large enough for a child’s head to fit inside, disposable gloves, and rubber or latex balloons.</a:t>
            </a:r>
            <a:endParaRPr/>
          </a:p>
          <a:p>
            <a:pPr marL="914400" lvl="1" indent="-317500" algn="l" rtl="0">
              <a:lnSpc>
                <a:spcPct val="90000"/>
              </a:lnSpc>
              <a:spcBef>
                <a:spcPts val="800"/>
              </a:spcBef>
              <a:spcAft>
                <a:spcPts val="0"/>
              </a:spcAft>
              <a:buSzPts val="1400"/>
              <a:buChar char="•"/>
            </a:pPr>
            <a:r>
              <a:rPr lang="en" sz="1500"/>
              <a:t>Toys or items with removable parts with a diameter of less than 1-1/4 inch and a length of less than two inches.</a:t>
            </a:r>
            <a:endParaRPr/>
          </a:p>
          <a:p>
            <a:pPr marL="914400" lvl="1" indent="-317500" algn="l" rtl="0">
              <a:lnSpc>
                <a:spcPct val="90000"/>
              </a:lnSpc>
              <a:spcBef>
                <a:spcPts val="800"/>
              </a:spcBef>
              <a:spcAft>
                <a:spcPts val="0"/>
              </a:spcAft>
              <a:buSzPts val="1400"/>
              <a:buChar char="•"/>
            </a:pPr>
            <a:r>
              <a:rPr lang="en" sz="1500"/>
              <a:t>Strings and cords long enough to encircle a child’s neck, such as those found on window blinds or drapery cords.</a:t>
            </a:r>
            <a:endParaRPr/>
          </a:p>
          <a:p>
            <a:pPr marL="457200" lvl="0" indent="-228600" algn="l" rtl="0">
              <a:lnSpc>
                <a:spcPct val="90000"/>
              </a:lnSpc>
              <a:spcBef>
                <a:spcPts val="800"/>
              </a:spcBef>
              <a:spcAft>
                <a:spcPts val="0"/>
              </a:spcAft>
              <a:buSzPts val="1400"/>
              <a:buNone/>
            </a:pPr>
            <a:endParaRPr sz="1500"/>
          </a:p>
          <a:p>
            <a:pPr marL="457200" lvl="0" indent="-228600" algn="l" rtl="0">
              <a:lnSpc>
                <a:spcPct val="90000"/>
              </a:lnSpc>
              <a:spcBef>
                <a:spcPts val="800"/>
              </a:spcBef>
              <a:spcAft>
                <a:spcPts val="0"/>
              </a:spcAft>
              <a:buClr>
                <a:schemeClr val="dk1"/>
              </a:buClr>
              <a:buSzPts val="1400"/>
              <a:buNone/>
            </a:pPr>
            <a:endParaRPr sz="1500"/>
          </a:p>
          <a:p>
            <a:pPr marL="457200" lvl="0" indent="-228600" algn="l" rtl="0">
              <a:lnSpc>
                <a:spcPct val="90000"/>
              </a:lnSpc>
              <a:spcBef>
                <a:spcPts val="800"/>
              </a:spcBef>
              <a:spcAft>
                <a:spcPts val="0"/>
              </a:spcAft>
              <a:buClr>
                <a:schemeClr val="dk1"/>
              </a:buClr>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8VAC20-781-330. Hazardous Substances and Other Harmful Agents. </a:t>
            </a:r>
            <a:endParaRPr sz="2700"/>
          </a:p>
        </p:txBody>
      </p:sp>
      <p:sp>
        <p:nvSpPr>
          <p:cNvPr id="206" name="Google Shape;206;p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17500" algn="l" rtl="0">
              <a:lnSpc>
                <a:spcPct val="90000"/>
              </a:lnSpc>
              <a:spcBef>
                <a:spcPts val="800"/>
              </a:spcBef>
              <a:spcAft>
                <a:spcPts val="0"/>
              </a:spcAft>
              <a:buSzPts val="1400"/>
              <a:buChar char="•"/>
            </a:pPr>
            <a:r>
              <a:rPr lang="en" sz="1500">
                <a:solidFill>
                  <a:schemeClr val="dk1"/>
                </a:solidFill>
              </a:rPr>
              <a:t>Adds requirement for carbon monoxide detectors:</a:t>
            </a:r>
            <a:endParaRPr/>
          </a:p>
          <a:p>
            <a:pPr marL="914400" lvl="1" indent="-317500" algn="l" rtl="0">
              <a:lnSpc>
                <a:spcPct val="90000"/>
              </a:lnSpc>
              <a:spcBef>
                <a:spcPts val="800"/>
              </a:spcBef>
              <a:spcAft>
                <a:spcPts val="0"/>
              </a:spcAft>
              <a:buSzPts val="1400"/>
              <a:buChar char="•"/>
            </a:pPr>
            <a:r>
              <a:rPr lang="en" sz="1500">
                <a:solidFill>
                  <a:srgbClr val="C00000"/>
                </a:solidFill>
              </a:rPr>
              <a:t> Required in § 22.1-289.058 of the Code. </a:t>
            </a:r>
            <a:endParaRPr sz="1500">
              <a:solidFill>
                <a:srgbClr val="C00000"/>
              </a:solidFill>
            </a:endParaRPr>
          </a:p>
          <a:p>
            <a:pPr marL="914400" lvl="1" indent="-317500" algn="l" rtl="0">
              <a:lnSpc>
                <a:spcPct val="90000"/>
              </a:lnSpc>
              <a:spcBef>
                <a:spcPts val="800"/>
              </a:spcBef>
              <a:spcAft>
                <a:spcPts val="0"/>
              </a:spcAft>
              <a:buSzPts val="1400"/>
              <a:buChar char="•"/>
            </a:pPr>
            <a:r>
              <a:rPr lang="en" sz="1500">
                <a:solidFill>
                  <a:srgbClr val="C00000"/>
                </a:solidFill>
              </a:rPr>
              <a:t>All licensed child day centers using buildings built before 2015 for child care. </a:t>
            </a:r>
            <a:endParaRPr/>
          </a:p>
          <a:p>
            <a:pPr marL="914400" lvl="1" indent="-317500" algn="l" rtl="0">
              <a:lnSpc>
                <a:spcPct val="90000"/>
              </a:lnSpc>
              <a:spcBef>
                <a:spcPts val="800"/>
              </a:spcBef>
              <a:spcAft>
                <a:spcPts val="0"/>
              </a:spcAft>
              <a:buSzPts val="1400"/>
              <a:buChar char="•"/>
            </a:pPr>
            <a:r>
              <a:rPr lang="en" sz="1500">
                <a:solidFill>
                  <a:srgbClr val="C00000"/>
                </a:solidFill>
              </a:rPr>
              <a:t>Required for each building if multiple are used for programming. </a:t>
            </a:r>
            <a:endParaRPr/>
          </a:p>
          <a:p>
            <a:pPr marL="914400" lvl="1" indent="-228600" algn="l" rtl="0">
              <a:lnSpc>
                <a:spcPct val="90000"/>
              </a:lnSpc>
              <a:spcBef>
                <a:spcPts val="800"/>
              </a:spcBef>
              <a:spcAft>
                <a:spcPts val="0"/>
              </a:spcAft>
              <a:buSzPts val="1400"/>
              <a:buNone/>
            </a:pPr>
            <a:endParaRPr sz="1500"/>
          </a:p>
          <a:p>
            <a:pPr marL="457200" lvl="0" indent="-228600" algn="l" rtl="0">
              <a:lnSpc>
                <a:spcPct val="90000"/>
              </a:lnSpc>
              <a:spcBef>
                <a:spcPts val="800"/>
              </a:spcBef>
              <a:spcAft>
                <a:spcPts val="0"/>
              </a:spcAft>
              <a:buClr>
                <a:schemeClr val="dk1"/>
              </a:buClr>
              <a:buSzPts val="1400"/>
              <a:buNone/>
            </a:pPr>
            <a:endParaRPr sz="1500"/>
          </a:p>
          <a:p>
            <a:pPr marL="457200" lvl="0" indent="-228600" algn="l" rtl="0">
              <a:lnSpc>
                <a:spcPct val="90000"/>
              </a:lnSpc>
              <a:spcBef>
                <a:spcPts val="800"/>
              </a:spcBef>
              <a:spcAft>
                <a:spcPts val="0"/>
              </a:spcAft>
              <a:buClr>
                <a:schemeClr val="dk1"/>
              </a:buClr>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600"/>
              <a:t>8VAC20-781-340. General Physical Plant Requirements. </a:t>
            </a:r>
            <a:endParaRPr sz="2600"/>
          </a:p>
        </p:txBody>
      </p:sp>
      <p:sp>
        <p:nvSpPr>
          <p:cNvPr id="212" name="Google Shape;212;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17500" algn="l" rtl="0">
              <a:lnSpc>
                <a:spcPct val="90000"/>
              </a:lnSpc>
              <a:spcBef>
                <a:spcPts val="800"/>
              </a:spcBef>
              <a:spcAft>
                <a:spcPts val="0"/>
              </a:spcAft>
              <a:buClr>
                <a:schemeClr val="dk1"/>
              </a:buClr>
              <a:buSzPts val="1400"/>
              <a:buChar char="•"/>
            </a:pPr>
            <a:r>
              <a:rPr lang="en" sz="1500"/>
              <a:t>Incorporates physical plant requirements for preschool age or younger and school age. </a:t>
            </a:r>
            <a:endParaRPr/>
          </a:p>
          <a:p>
            <a:pPr marL="457200" lvl="0" indent="-317500" algn="l" rtl="0">
              <a:lnSpc>
                <a:spcPct val="90000"/>
              </a:lnSpc>
              <a:spcBef>
                <a:spcPts val="800"/>
              </a:spcBef>
              <a:spcAft>
                <a:spcPts val="0"/>
              </a:spcAft>
              <a:buClr>
                <a:schemeClr val="dk1"/>
              </a:buClr>
              <a:buSzPts val="1400"/>
              <a:buChar char="•"/>
            </a:pPr>
            <a:r>
              <a:rPr lang="en" sz="1400"/>
              <a:t>Updates requirements for electrical outlets to allow tamper resistant outlets.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600"/>
              <a:t>8VAC20-781-350. Areas</a:t>
            </a:r>
            <a:endParaRPr sz="2600"/>
          </a:p>
        </p:txBody>
      </p:sp>
      <p:sp>
        <p:nvSpPr>
          <p:cNvPr id="218" name="Google Shape;218;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17500" algn="l" rtl="0">
              <a:lnSpc>
                <a:spcPct val="90000"/>
              </a:lnSpc>
              <a:spcBef>
                <a:spcPts val="800"/>
              </a:spcBef>
              <a:spcAft>
                <a:spcPts val="0"/>
              </a:spcAft>
              <a:buClr>
                <a:schemeClr val="dk1"/>
              </a:buClr>
              <a:buSzPts val="1400"/>
              <a:buChar char="•"/>
            </a:pPr>
            <a:r>
              <a:rPr lang="en" sz="1500"/>
              <a:t>Clarification added for existing square footage requirement </a:t>
            </a:r>
            <a:endParaRPr sz="1500"/>
          </a:p>
          <a:p>
            <a:pPr marL="914400" lvl="1" indent="-317500" algn="l" rtl="0">
              <a:lnSpc>
                <a:spcPct val="90000"/>
              </a:lnSpc>
              <a:spcBef>
                <a:spcPts val="800"/>
              </a:spcBef>
              <a:spcAft>
                <a:spcPts val="0"/>
              </a:spcAft>
              <a:buClr>
                <a:schemeClr val="dk1"/>
              </a:buClr>
              <a:buSzPts val="1400"/>
              <a:buChar char="•"/>
            </a:pPr>
            <a:r>
              <a:rPr lang="en" sz="1500"/>
              <a:t>Requires 35 square feet of indoor wall-to-wall space available per child, age 16 months and older, for centers licensed after June 1, 2008, and any new additions after June 1, 2008.</a:t>
            </a:r>
            <a:endParaRPr/>
          </a:p>
          <a:p>
            <a:pPr marL="914400" lvl="1" indent="-317500" algn="l" rtl="0">
              <a:lnSpc>
                <a:spcPct val="90000"/>
              </a:lnSpc>
              <a:spcBef>
                <a:spcPts val="800"/>
              </a:spcBef>
              <a:spcAft>
                <a:spcPts val="0"/>
              </a:spcAft>
              <a:buClr>
                <a:schemeClr val="dk1"/>
              </a:buClr>
              <a:buSzPts val="1400"/>
              <a:buChar char="•"/>
            </a:pPr>
            <a:r>
              <a:rPr lang="en" sz="1500"/>
              <a:t>Current licensees that operate in buildings licensed prior to June 1, 2008 may continue to provide 25 square feet per child, toddler age and older.</a:t>
            </a:r>
            <a:endParaRPr/>
          </a:p>
          <a:p>
            <a:pPr marL="914400" lvl="1" indent="-317500" algn="l" rtl="0">
              <a:lnSpc>
                <a:spcPct val="90000"/>
              </a:lnSpc>
              <a:spcBef>
                <a:spcPts val="800"/>
              </a:spcBef>
              <a:spcAft>
                <a:spcPts val="0"/>
              </a:spcAft>
              <a:buClr>
                <a:schemeClr val="dk1"/>
              </a:buClr>
              <a:buSzPts val="1400"/>
              <a:buChar char="•"/>
            </a:pPr>
            <a:r>
              <a:rPr lang="en" sz="1500"/>
              <a:t>If ownership changes, the new licensee will be subject to the 35 square feet requirement. </a:t>
            </a:r>
            <a:endParaRPr sz="1500"/>
          </a:p>
          <a:p>
            <a:pPr marL="457200" lvl="0" indent="-228600" algn="l" rtl="0">
              <a:lnSpc>
                <a:spcPct val="90000"/>
              </a:lnSpc>
              <a:spcBef>
                <a:spcPts val="800"/>
              </a:spcBef>
              <a:spcAft>
                <a:spcPts val="0"/>
              </a:spcAft>
              <a:buSzPts val="1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628650" y="181634"/>
            <a:ext cx="7886700" cy="127989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600"/>
              <a:t>8VAC20-781-360. Restroom Areas and Furnishings. </a:t>
            </a:r>
            <a:endParaRPr sz="2600"/>
          </a:p>
        </p:txBody>
      </p:sp>
      <p:sp>
        <p:nvSpPr>
          <p:cNvPr id="224" name="Google Shape;224;p23"/>
          <p:cNvSpPr txBox="1">
            <a:spLocks noGrp="1"/>
          </p:cNvSpPr>
          <p:nvPr>
            <p:ph type="body" idx="1"/>
          </p:nvPr>
        </p:nvSpPr>
        <p:spPr>
          <a:xfrm>
            <a:off x="628650" y="13170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171450" lvl="0" indent="-171450" algn="l" rtl="0">
              <a:lnSpc>
                <a:spcPct val="90000"/>
              </a:lnSpc>
              <a:spcBef>
                <a:spcPts val="800"/>
              </a:spcBef>
              <a:spcAft>
                <a:spcPts val="0"/>
              </a:spcAft>
              <a:buSzPts val="1400"/>
              <a:buChar char="•"/>
            </a:pPr>
            <a:r>
              <a:rPr lang="en" sz="1500"/>
              <a:t>Adds requirement for platform steps used in restrooms to be anchored or broad based to prevent toppling, and have a non-slip surface.</a:t>
            </a:r>
            <a:endParaRPr/>
          </a:p>
          <a:p>
            <a:pPr marL="171450" lvl="0" indent="-171450" algn="l" rtl="0">
              <a:lnSpc>
                <a:spcPct val="90000"/>
              </a:lnSpc>
              <a:spcBef>
                <a:spcPts val="800"/>
              </a:spcBef>
              <a:spcAft>
                <a:spcPts val="0"/>
              </a:spcAft>
              <a:buSzPts val="1400"/>
              <a:buChar char="•"/>
            </a:pPr>
            <a:r>
              <a:rPr lang="en" sz="1500"/>
              <a:t>Adds requirement for restrooms used by school age children to have a lined waste container. </a:t>
            </a:r>
            <a:endParaRPr/>
          </a:p>
          <a:p>
            <a:pPr marL="171450" lvl="0" indent="-171450" algn="l" rtl="0">
              <a:lnSpc>
                <a:spcPct val="90000"/>
              </a:lnSpc>
              <a:spcBef>
                <a:spcPts val="800"/>
              </a:spcBef>
              <a:spcAft>
                <a:spcPts val="0"/>
              </a:spcAft>
              <a:buSzPts val="1400"/>
              <a:buChar char="•"/>
            </a:pPr>
            <a:r>
              <a:rPr lang="en" sz="1500"/>
              <a:t>Adds language to clarify that restrooms used by school age children at primitive camps are not required to be located within the building. </a:t>
            </a:r>
            <a:endParaRPr sz="1500"/>
          </a:p>
          <a:p>
            <a:pPr marL="0" lvl="0" indent="0" algn="l" rtl="0">
              <a:lnSpc>
                <a:spcPct val="90000"/>
              </a:lnSpc>
              <a:spcBef>
                <a:spcPts val="800"/>
              </a:spcBef>
              <a:spcAft>
                <a:spcPts val="0"/>
              </a:spcAft>
              <a:buSzPts val="1400"/>
              <a:buNone/>
            </a:pP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8VAC20-781-370. Indoor and Outdoor Play Areas and Equipment.</a:t>
            </a:r>
            <a:endParaRPr sz="2800"/>
          </a:p>
        </p:txBody>
      </p:sp>
      <p:sp>
        <p:nvSpPr>
          <p:cNvPr id="230" name="Google Shape;230;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285750" lvl="0" indent="-285750" algn="l" rtl="0">
              <a:lnSpc>
                <a:spcPct val="90000"/>
              </a:lnSpc>
              <a:spcBef>
                <a:spcPts val="800"/>
              </a:spcBef>
              <a:spcAft>
                <a:spcPts val="0"/>
              </a:spcAft>
              <a:buSzPts val="1400"/>
              <a:buChar char="•"/>
            </a:pPr>
            <a:r>
              <a:rPr lang="en" sz="1500" b="1"/>
              <a:t>Adds clarifying language for playground equipment and protective surfacing. </a:t>
            </a:r>
            <a:endParaRPr/>
          </a:p>
          <a:p>
            <a:pPr marL="742950" lvl="1" indent="-285750" algn="l" rtl="0">
              <a:lnSpc>
                <a:spcPct val="90000"/>
              </a:lnSpc>
              <a:spcBef>
                <a:spcPts val="400"/>
              </a:spcBef>
              <a:spcAft>
                <a:spcPts val="0"/>
              </a:spcAft>
              <a:buSzPts val="1400"/>
              <a:buChar char="•"/>
            </a:pPr>
            <a:r>
              <a:rPr lang="en" sz="1500">
                <a:solidFill>
                  <a:srgbClr val="C00000"/>
                </a:solidFill>
              </a:rPr>
              <a:t>Indoor and outdoor playground and climbing equipment shall be age appropriate for the children using it.</a:t>
            </a:r>
            <a:endParaRPr/>
          </a:p>
          <a:p>
            <a:pPr marL="742950" lvl="1" indent="-285750" algn="l" rtl="0">
              <a:lnSpc>
                <a:spcPct val="90000"/>
              </a:lnSpc>
              <a:spcBef>
                <a:spcPts val="400"/>
              </a:spcBef>
              <a:spcAft>
                <a:spcPts val="0"/>
              </a:spcAft>
              <a:buSzPts val="1400"/>
              <a:buChar char="•"/>
            </a:pPr>
            <a:r>
              <a:rPr lang="en" sz="1500">
                <a:solidFill>
                  <a:srgbClr val="C00000"/>
                </a:solidFill>
              </a:rPr>
              <a:t>Existing requirements for protective surfacing apply to current licensees.</a:t>
            </a:r>
            <a:endParaRPr/>
          </a:p>
          <a:p>
            <a:pPr marL="742950" lvl="1" indent="-285750" algn="l" rtl="0">
              <a:lnSpc>
                <a:spcPct val="90000"/>
              </a:lnSpc>
              <a:spcBef>
                <a:spcPts val="400"/>
              </a:spcBef>
              <a:spcAft>
                <a:spcPts val="0"/>
              </a:spcAft>
              <a:buSzPts val="1400"/>
              <a:buChar char="•"/>
            </a:pPr>
            <a:r>
              <a:rPr lang="en" sz="1500">
                <a:solidFill>
                  <a:srgbClr val="C00000"/>
                </a:solidFill>
              </a:rPr>
              <a:t>Protective surfacing and use zone requirements simplified. Incorporates documents incorporated by reference into regulation text.</a:t>
            </a:r>
            <a:endParaRPr/>
          </a:p>
          <a:p>
            <a:pPr marL="742950" lvl="1" indent="-285750" algn="l" rtl="0">
              <a:lnSpc>
                <a:spcPct val="90000"/>
              </a:lnSpc>
              <a:spcBef>
                <a:spcPts val="400"/>
              </a:spcBef>
              <a:spcAft>
                <a:spcPts val="0"/>
              </a:spcAft>
              <a:buSzPts val="1400"/>
              <a:buChar char="•"/>
            </a:pPr>
            <a:r>
              <a:rPr lang="en" sz="1500">
                <a:solidFill>
                  <a:srgbClr val="C00000"/>
                </a:solidFill>
              </a:rPr>
              <a:t>After the effective date of the regulation, protective surfacing must comply with the most recent recommendations by the U.S. Consumer Product Safety Commission’s Public Playground Safety Handbook.</a:t>
            </a:r>
            <a:endParaRPr sz="150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8VAC20-781-370. Indoor and Outdoor Play Areas and Equipment.</a:t>
            </a:r>
            <a:endParaRPr sz="2800"/>
          </a:p>
        </p:txBody>
      </p:sp>
      <p:sp>
        <p:nvSpPr>
          <p:cNvPr id="236" name="Google Shape;236;p9"/>
          <p:cNvSpPr txBox="1">
            <a:spLocks noGrp="1"/>
          </p:cNvSpPr>
          <p:nvPr>
            <p:ph type="body" idx="1"/>
          </p:nvPr>
        </p:nvSpPr>
        <p:spPr>
          <a:xfrm>
            <a:off x="628650" y="1278628"/>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285750" lvl="0" indent="-285750" algn="l" rtl="0">
              <a:lnSpc>
                <a:spcPct val="90000"/>
              </a:lnSpc>
              <a:spcBef>
                <a:spcPts val="800"/>
              </a:spcBef>
              <a:spcAft>
                <a:spcPts val="0"/>
              </a:spcAft>
              <a:buSzPts val="1400"/>
              <a:buChar char="•"/>
            </a:pPr>
            <a:r>
              <a:rPr lang="en" sz="1500"/>
              <a:t>Adds requirements for equipment installed over asphalt or concrete</a:t>
            </a:r>
            <a:endParaRPr/>
          </a:p>
          <a:p>
            <a:pPr marL="742950" lvl="1" indent="-285750" algn="l" rtl="0">
              <a:lnSpc>
                <a:spcPct val="90000"/>
              </a:lnSpc>
              <a:spcBef>
                <a:spcPts val="400"/>
              </a:spcBef>
              <a:spcAft>
                <a:spcPts val="0"/>
              </a:spcAft>
              <a:buSzPts val="1400"/>
              <a:buChar char="•"/>
            </a:pPr>
            <a:r>
              <a:rPr lang="en" sz="1500"/>
              <a:t>Climbing equipment must be covered with a properly installed unitary surfacing material; or</a:t>
            </a:r>
            <a:endParaRPr/>
          </a:p>
          <a:p>
            <a:pPr marL="742950" lvl="1" indent="-285750" algn="l" rtl="0">
              <a:lnSpc>
                <a:spcPct val="90000"/>
              </a:lnSpc>
              <a:spcBef>
                <a:spcPts val="400"/>
              </a:spcBef>
              <a:spcAft>
                <a:spcPts val="0"/>
              </a:spcAft>
              <a:buSzPts val="1400"/>
              <a:buChar char="•"/>
            </a:pPr>
            <a:r>
              <a:rPr lang="en" sz="1500"/>
              <a:t>Covered with a loose-fill surfacing system (see Table 3).</a:t>
            </a:r>
            <a:endParaRPr sz="1500"/>
          </a:p>
          <a:p>
            <a:pPr marL="285750" lvl="0" indent="-285750" algn="l" rtl="0">
              <a:lnSpc>
                <a:spcPct val="90000"/>
              </a:lnSpc>
              <a:spcBef>
                <a:spcPts val="800"/>
              </a:spcBef>
              <a:spcAft>
                <a:spcPts val="0"/>
              </a:spcAft>
              <a:buSzPts val="1400"/>
              <a:buChar char="•"/>
            </a:pPr>
            <a:r>
              <a:rPr lang="en" sz="1500"/>
              <a:t>Additional requirements for equipment added for multi-axis swings, slides, and inflatable equipment. </a:t>
            </a:r>
            <a:endParaRPr/>
          </a:p>
          <a:p>
            <a:pPr marL="457200" lvl="1" indent="0" algn="l" rtl="0">
              <a:lnSpc>
                <a:spcPct val="90000"/>
              </a:lnSpc>
              <a:spcBef>
                <a:spcPts val="400"/>
              </a:spcBef>
              <a:spcAft>
                <a:spcPts val="0"/>
              </a:spcAft>
              <a:buSzPts val="1400"/>
              <a:buNone/>
            </a:pP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9973e8643_2_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Agenda</a:t>
            </a:r>
            <a:endParaRPr/>
          </a:p>
        </p:txBody>
      </p:sp>
      <p:sp>
        <p:nvSpPr>
          <p:cNvPr id="136" name="Google Shape;136;g119973e8643_2_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457200" lvl="0" indent="-361950" algn="l" rtl="0">
              <a:lnSpc>
                <a:spcPct val="150000"/>
              </a:lnSpc>
              <a:spcBef>
                <a:spcPts val="800"/>
              </a:spcBef>
              <a:spcAft>
                <a:spcPts val="0"/>
              </a:spcAft>
              <a:buSzPts val="2100"/>
              <a:buFont typeface="Trebuchet MS"/>
              <a:buAutoNum type="romanUcPeriod"/>
            </a:pPr>
            <a:r>
              <a:rPr lang="en" dirty="0"/>
              <a:t>Overview</a:t>
            </a:r>
            <a:endParaRPr dirty="0"/>
          </a:p>
          <a:p>
            <a:pPr marL="457200" lvl="0" indent="-361950" algn="l" rtl="0">
              <a:lnSpc>
                <a:spcPct val="150000"/>
              </a:lnSpc>
              <a:spcBef>
                <a:spcPts val="0"/>
              </a:spcBef>
              <a:spcAft>
                <a:spcPts val="0"/>
              </a:spcAft>
              <a:buSzPts val="2100"/>
              <a:buFont typeface="Trebuchet MS"/>
              <a:buAutoNum type="romanUcPeriod"/>
            </a:pPr>
            <a:r>
              <a:rPr lang="en" dirty="0"/>
              <a:t>Deep Dive: Part IV of Proposed Standards for Licensed Child Day Centers (p. 34)</a:t>
            </a:r>
            <a:endParaRPr dirty="0"/>
          </a:p>
          <a:p>
            <a:pPr marL="457200" lvl="0" indent="0" algn="l" rtl="0">
              <a:lnSpc>
                <a:spcPct val="150000"/>
              </a:lnSpc>
              <a:spcBef>
                <a:spcPts val="0"/>
              </a:spcBef>
              <a:spcAft>
                <a:spcPts val="0"/>
              </a:spcAft>
              <a:buNone/>
            </a:pPr>
            <a:r>
              <a:rPr lang="en" dirty="0"/>
              <a:t>(Break)</a:t>
            </a:r>
            <a:endParaRPr dirty="0"/>
          </a:p>
          <a:p>
            <a:pPr marL="457200" lvl="0" indent="-361950" algn="l" rtl="0">
              <a:lnSpc>
                <a:spcPct val="150000"/>
              </a:lnSpc>
              <a:spcBef>
                <a:spcPts val="800"/>
              </a:spcBef>
              <a:spcAft>
                <a:spcPts val="0"/>
              </a:spcAft>
              <a:buSzPts val="2100"/>
              <a:buFont typeface="Trebuchet MS"/>
              <a:buAutoNum type="romanUcPeriod"/>
            </a:pPr>
            <a:r>
              <a:rPr lang="en" dirty="0"/>
              <a:t>Deep Dive: Part V of Proposed Standards for Licensed Child Day Centers (p. 45)</a:t>
            </a:r>
            <a:endParaRPr dirty="0"/>
          </a:p>
          <a:p>
            <a:pPr marL="457200" lvl="0" indent="-361950" algn="l" rtl="0">
              <a:lnSpc>
                <a:spcPct val="150000"/>
              </a:lnSpc>
              <a:spcBef>
                <a:spcPts val="0"/>
              </a:spcBef>
              <a:spcAft>
                <a:spcPts val="0"/>
              </a:spcAft>
              <a:buSzPts val="2100"/>
              <a:buFont typeface="Trebuchet MS"/>
              <a:buAutoNum type="romanUcPeriod"/>
            </a:pPr>
            <a:r>
              <a:rPr lang="en" dirty="0"/>
              <a:t>Next Steps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19973e8643_2_14"/>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V</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8VAC20-781-380. Supervision of Children. </a:t>
            </a:r>
            <a:endParaRPr sz="2800"/>
          </a:p>
        </p:txBody>
      </p:sp>
      <p:sp>
        <p:nvSpPr>
          <p:cNvPr id="247" name="Google Shape;247;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a:t>
            </a:r>
            <a:endParaRPr/>
          </a:p>
          <a:p>
            <a:pPr marL="285750" lvl="0" indent="-285750" algn="l" rtl="0">
              <a:lnSpc>
                <a:spcPct val="90000"/>
              </a:lnSpc>
              <a:spcBef>
                <a:spcPts val="800"/>
              </a:spcBef>
              <a:spcAft>
                <a:spcPts val="0"/>
              </a:spcAft>
              <a:buSzPts val="1400"/>
              <a:buChar char="•"/>
            </a:pPr>
            <a:r>
              <a:rPr lang="en" sz="1500">
                <a:latin typeface="Trebuchet MS"/>
                <a:ea typeface="Trebuchet MS"/>
                <a:cs typeface="Trebuchet MS"/>
                <a:sym typeface="Trebuchet MS"/>
              </a:rPr>
              <a:t>Clarifies requirements for lead teacher to be on the premises and present with the group if off-site. </a:t>
            </a:r>
            <a:endParaRPr sz="1500"/>
          </a:p>
          <a:p>
            <a:pPr marL="285750" lvl="0" indent="-285750" algn="l" rtl="0">
              <a:lnSpc>
                <a:spcPct val="90000"/>
              </a:lnSpc>
              <a:spcBef>
                <a:spcPts val="800"/>
              </a:spcBef>
              <a:spcAft>
                <a:spcPts val="0"/>
              </a:spcAft>
              <a:buSzPts val="1400"/>
              <a:buChar char="•"/>
            </a:pPr>
            <a:r>
              <a:rPr lang="en" sz="1500"/>
              <a:t>Adds that a lead teacher is not required in each grouping of children during short breaks, special activities</a:t>
            </a:r>
            <a:endParaRPr/>
          </a:p>
          <a:p>
            <a:pPr marL="285750" lvl="0" indent="-285750" algn="l" rtl="0">
              <a:lnSpc>
                <a:spcPct val="90000"/>
              </a:lnSpc>
              <a:spcBef>
                <a:spcPts val="800"/>
              </a:spcBef>
              <a:spcAft>
                <a:spcPts val="0"/>
              </a:spcAft>
              <a:buSzPts val="1400"/>
              <a:buChar char="•"/>
            </a:pPr>
            <a:r>
              <a:rPr lang="en" sz="1500"/>
              <a:t>Adds that staff must be physically present in the room or area where children are being supervised and not separated from children by a physical barrier when supervising children. </a:t>
            </a:r>
            <a:endParaRPr sz="1500"/>
          </a:p>
          <a:p>
            <a:pPr marL="457200" lvl="0" indent="-323850" algn="l" rtl="0">
              <a:spcBef>
                <a:spcPts val="800"/>
              </a:spcBef>
              <a:spcAft>
                <a:spcPts val="0"/>
              </a:spcAft>
              <a:buSzPts val="1500"/>
              <a:buChar char="•"/>
            </a:pPr>
            <a:r>
              <a:rPr lang="en" sz="1500"/>
              <a:t>Adds that staff shall maintain direct care and supervision of assigned children at all times. </a:t>
            </a:r>
            <a:endParaRPr sz="1500"/>
          </a:p>
          <a:p>
            <a:pPr marL="457200" lvl="0" indent="0" algn="l" rtl="0">
              <a:lnSpc>
                <a:spcPct val="90000"/>
              </a:lnSpc>
              <a:spcBef>
                <a:spcPts val="800"/>
              </a:spcBef>
              <a:spcAft>
                <a:spcPts val="0"/>
              </a:spcAft>
              <a:buNone/>
            </a:pP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8VAC20-781-390. Staff-to-Children Ratio and Group Size Requirements. </a:t>
            </a:r>
            <a:endParaRPr sz="2800"/>
          </a:p>
        </p:txBody>
      </p:sp>
      <p:sp>
        <p:nvSpPr>
          <p:cNvPr id="253" name="Google Shape;253;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a:t>
            </a:r>
            <a:endParaRPr sz="1500" b="1">
              <a:latin typeface="Trebuchet MS"/>
              <a:ea typeface="Trebuchet MS"/>
              <a:cs typeface="Trebuchet MS"/>
              <a:sym typeface="Trebuchet MS"/>
            </a:endParaRPr>
          </a:p>
          <a:p>
            <a:pPr marL="457200" lvl="0" indent="-317500" algn="l" rtl="0">
              <a:lnSpc>
                <a:spcPct val="90000"/>
              </a:lnSpc>
              <a:spcBef>
                <a:spcPts val="800"/>
              </a:spcBef>
              <a:spcAft>
                <a:spcPts val="0"/>
              </a:spcAft>
              <a:buSzPts val="1400"/>
              <a:buChar char="•"/>
            </a:pPr>
            <a:r>
              <a:rPr lang="en" sz="1500">
                <a:solidFill>
                  <a:srgbClr val="000000"/>
                </a:solidFill>
                <a:latin typeface="Trebuchet MS"/>
                <a:ea typeface="Trebuchet MS"/>
                <a:cs typeface="Trebuchet MS"/>
                <a:sym typeface="Trebuchet MS"/>
              </a:rPr>
              <a:t>Technical change to move the policy and procedure required for consistent care to section for required policies and procedures. </a:t>
            </a:r>
            <a:endParaRPr sz="1500">
              <a:solidFill>
                <a:srgbClr val="000000"/>
              </a:solidFill>
              <a:latin typeface="Trebuchet MS"/>
              <a:ea typeface="Trebuchet MS"/>
              <a:cs typeface="Trebuchet MS"/>
              <a:sym typeface="Trebuchet MS"/>
            </a:endParaRPr>
          </a:p>
          <a:p>
            <a:pPr marL="457200" lvl="0" indent="-228600" algn="l" rtl="0">
              <a:lnSpc>
                <a:spcPct val="90000"/>
              </a:lnSpc>
              <a:spcBef>
                <a:spcPts val="800"/>
              </a:spcBef>
              <a:spcAft>
                <a:spcPts val="0"/>
              </a:spcAft>
              <a:buSzPts val="1400"/>
              <a:buNone/>
            </a:pPr>
            <a:endParaRPr sz="1500">
              <a:solidFill>
                <a:srgbClr val="000000"/>
              </a:solidFill>
            </a:endParaRPr>
          </a:p>
          <a:p>
            <a:pPr marL="139700" lvl="0" indent="0" algn="l" rtl="0">
              <a:lnSpc>
                <a:spcPct val="90000"/>
              </a:lnSpc>
              <a:spcBef>
                <a:spcPts val="800"/>
              </a:spcBef>
              <a:spcAft>
                <a:spcPts val="0"/>
              </a:spcAft>
              <a:buSzPts val="1400"/>
              <a:buNone/>
            </a:pPr>
            <a:endParaRPr sz="1500">
              <a:solidFill>
                <a:srgbClr val="00000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8VAC20-781-400. Ratios and Group Size for Balanced-Mixed-Age Groupings</a:t>
            </a:r>
            <a:endParaRPr sz="2800"/>
          </a:p>
        </p:txBody>
      </p:sp>
      <p:sp>
        <p:nvSpPr>
          <p:cNvPr id="259" name="Google Shape;259;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a:t>
            </a:r>
            <a:endParaRPr/>
          </a:p>
          <a:p>
            <a:pPr marL="457200" lvl="0" indent="-317500" algn="l" rtl="0">
              <a:lnSpc>
                <a:spcPct val="90000"/>
              </a:lnSpc>
              <a:spcBef>
                <a:spcPts val="800"/>
              </a:spcBef>
              <a:spcAft>
                <a:spcPts val="0"/>
              </a:spcAft>
              <a:buSzPts val="1400"/>
              <a:buChar char="•"/>
            </a:pPr>
            <a:r>
              <a:rPr lang="en" sz="1500">
                <a:solidFill>
                  <a:schemeClr val="dk1"/>
                </a:solidFill>
              </a:rPr>
              <a:t>New section to separate ratio and group size requirements for balanced-mixed age groupings</a:t>
            </a:r>
            <a:endParaRPr/>
          </a:p>
          <a:p>
            <a:pPr marL="457200" lvl="0" indent="-317500" algn="l" rtl="0">
              <a:lnSpc>
                <a:spcPct val="90000"/>
              </a:lnSpc>
              <a:spcBef>
                <a:spcPts val="800"/>
              </a:spcBef>
              <a:spcAft>
                <a:spcPts val="0"/>
              </a:spcAft>
              <a:buSzPts val="1400"/>
              <a:buChar char="•"/>
            </a:pPr>
            <a:r>
              <a:rPr lang="en" sz="1500"/>
              <a:t>Incorporates current requirements. </a:t>
            </a:r>
            <a:endParaRPr/>
          </a:p>
          <a:p>
            <a:pPr marL="139700" lvl="0" indent="0" algn="l" rtl="0">
              <a:lnSpc>
                <a:spcPct val="90000"/>
              </a:lnSpc>
              <a:spcBef>
                <a:spcPts val="800"/>
              </a:spcBef>
              <a:spcAft>
                <a:spcPts val="0"/>
              </a:spcAft>
              <a:buSzPts val="1400"/>
              <a:buNone/>
            </a:pPr>
            <a:endParaRPr/>
          </a:p>
          <a:p>
            <a:pPr marL="285750" lvl="0" indent="-196850" algn="l" rtl="0">
              <a:lnSpc>
                <a:spcPct val="90000"/>
              </a:lnSpc>
              <a:spcBef>
                <a:spcPts val="800"/>
              </a:spcBef>
              <a:spcAft>
                <a:spcPts val="0"/>
              </a:spcAft>
              <a:buSzPts val="1400"/>
              <a:buNone/>
            </a:pPr>
            <a:endParaRPr sz="1500" b="1"/>
          </a:p>
          <a:p>
            <a:pPr marL="457200" lvl="0" indent="-228600" algn="l" rtl="0">
              <a:lnSpc>
                <a:spcPct val="90000"/>
              </a:lnSpc>
              <a:spcBef>
                <a:spcPts val="800"/>
              </a:spcBef>
              <a:spcAft>
                <a:spcPts val="0"/>
              </a:spcAft>
              <a:buSzPts val="1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8VAC20-781-410. Ratios During Designated Rest Periods. </a:t>
            </a:r>
            <a:endParaRPr sz="2800"/>
          </a:p>
        </p:txBody>
      </p:sp>
      <p:sp>
        <p:nvSpPr>
          <p:cNvPr id="265" name="Google Shape;265;p31"/>
          <p:cNvSpPr txBox="1">
            <a:spLocks noGrp="1"/>
          </p:cNvSpPr>
          <p:nvPr>
            <p:ph type="body" idx="1"/>
          </p:nvPr>
        </p:nvSpPr>
        <p:spPr>
          <a:xfrm>
            <a:off x="628650" y="118071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solidFill>
                  <a:schemeClr val="dk1"/>
                </a:solidFill>
                <a:latin typeface="Trebuchet MS"/>
                <a:ea typeface="Trebuchet MS"/>
                <a:cs typeface="Trebuchet MS"/>
                <a:sym typeface="Trebuchet MS"/>
              </a:rPr>
              <a:t>Changes include the following:</a:t>
            </a:r>
            <a:endParaRPr sz="1500">
              <a:solidFill>
                <a:schemeClr val="dk1"/>
              </a:solidFill>
              <a:latin typeface="Trebuchet MS"/>
              <a:ea typeface="Trebuchet MS"/>
              <a:cs typeface="Trebuchet MS"/>
              <a:sym typeface="Trebuchet MS"/>
            </a:endParaRPr>
          </a:p>
          <a:p>
            <a:pPr marL="171450" lvl="0" indent="-171450" algn="l" rtl="0">
              <a:lnSpc>
                <a:spcPct val="115000"/>
              </a:lnSpc>
              <a:spcBef>
                <a:spcPts val="1000"/>
              </a:spcBef>
              <a:spcAft>
                <a:spcPts val="0"/>
              </a:spcAft>
              <a:buSzPts val="1400"/>
              <a:buChar char="•"/>
            </a:pPr>
            <a:r>
              <a:rPr lang="en" sz="1500"/>
              <a:t>New section to separate rest time ratios</a:t>
            </a:r>
            <a:endParaRPr/>
          </a:p>
          <a:p>
            <a:pPr marL="171450" lvl="0" indent="-171450" algn="l" rtl="0">
              <a:lnSpc>
                <a:spcPct val="115000"/>
              </a:lnSpc>
              <a:spcBef>
                <a:spcPts val="1000"/>
              </a:spcBef>
              <a:spcAft>
                <a:spcPts val="0"/>
              </a:spcAft>
              <a:buSzPts val="1400"/>
              <a:buChar char="•"/>
            </a:pPr>
            <a:r>
              <a:rPr lang="en" sz="1500">
                <a:solidFill>
                  <a:schemeClr val="dk1"/>
                </a:solidFill>
              </a:rPr>
              <a:t>Incorporates current requirements </a:t>
            </a:r>
            <a:endParaRPr/>
          </a:p>
          <a:p>
            <a:pPr marL="171450" lvl="0" indent="-171450" algn="l" rtl="0">
              <a:lnSpc>
                <a:spcPct val="115000"/>
              </a:lnSpc>
              <a:spcBef>
                <a:spcPts val="1000"/>
              </a:spcBef>
              <a:spcAft>
                <a:spcPts val="0"/>
              </a:spcAft>
              <a:buSzPts val="1400"/>
              <a:buChar char="•"/>
            </a:pPr>
            <a:r>
              <a:rPr lang="en" sz="1500"/>
              <a:t>Adds a requirement for Staff to remain awake and alert to the needs of the children while supervising children. </a:t>
            </a:r>
            <a:endParaRPr sz="1500"/>
          </a:p>
          <a:p>
            <a:pPr marL="0" lvl="0" indent="88900" algn="l" rtl="0">
              <a:lnSpc>
                <a:spcPct val="115000"/>
              </a:lnSpc>
              <a:spcBef>
                <a:spcPts val="1000"/>
              </a:spcBef>
              <a:spcAft>
                <a:spcPts val="0"/>
              </a:spcAft>
              <a:buSzPts val="1400"/>
              <a:buNone/>
            </a:pPr>
            <a:endParaRPr sz="2400">
              <a:latin typeface="Calibri"/>
              <a:ea typeface="Calibri"/>
              <a:cs typeface="Calibri"/>
              <a:sym typeface="Calibri"/>
            </a:endParaRPr>
          </a:p>
          <a:p>
            <a:pPr marL="457200" lvl="0" indent="-228600" algn="l" rtl="0">
              <a:lnSpc>
                <a:spcPct val="90000"/>
              </a:lnSpc>
              <a:spcBef>
                <a:spcPts val="1800"/>
              </a:spcBef>
              <a:spcAft>
                <a:spcPts val="0"/>
              </a:spcAft>
              <a:buSzPts val="1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8VAC20-781-420. Ratios and Supervision During Transportation and Field Trips.</a:t>
            </a:r>
            <a:endParaRPr sz="2800"/>
          </a:p>
        </p:txBody>
      </p:sp>
      <p:sp>
        <p:nvSpPr>
          <p:cNvPr id="271" name="Google Shape;271;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a:t>
            </a:r>
            <a:endParaRPr sz="1500"/>
          </a:p>
          <a:p>
            <a:pPr marL="285750" lvl="0" indent="-285750" algn="l" rtl="0">
              <a:lnSpc>
                <a:spcPct val="90000"/>
              </a:lnSpc>
              <a:spcBef>
                <a:spcPts val="800"/>
              </a:spcBef>
              <a:spcAft>
                <a:spcPts val="0"/>
              </a:spcAft>
              <a:buSzPts val="1400"/>
              <a:buChar char="•"/>
            </a:pPr>
            <a:r>
              <a:rPr lang="en" sz="1500">
                <a:solidFill>
                  <a:schemeClr val="dk1"/>
                </a:solidFill>
              </a:rPr>
              <a:t>New section to separate ratio and supervision requirements during transportation and field trips. </a:t>
            </a:r>
            <a:endParaRPr/>
          </a:p>
          <a:p>
            <a:pPr marL="742950" lvl="1" indent="-285750" algn="l" rtl="0">
              <a:lnSpc>
                <a:spcPct val="90000"/>
              </a:lnSpc>
              <a:spcBef>
                <a:spcPts val="800"/>
              </a:spcBef>
              <a:spcAft>
                <a:spcPts val="0"/>
              </a:spcAft>
              <a:buSzPts val="1400"/>
              <a:buChar char="•"/>
            </a:pPr>
            <a:r>
              <a:rPr lang="en" sz="1500">
                <a:solidFill>
                  <a:srgbClr val="C00000"/>
                </a:solidFill>
              </a:rPr>
              <a:t>Transportation safety requirements remain in the ‘Transportation and Field Trips’ section. </a:t>
            </a:r>
            <a:endParaRPr/>
          </a:p>
          <a:p>
            <a:pPr marL="742950" lvl="1" indent="-285750" algn="l" rtl="0">
              <a:lnSpc>
                <a:spcPct val="90000"/>
              </a:lnSpc>
              <a:spcBef>
                <a:spcPts val="800"/>
              </a:spcBef>
              <a:spcAft>
                <a:spcPts val="0"/>
              </a:spcAft>
              <a:buSzPts val="1400"/>
              <a:buChar char="•"/>
            </a:pPr>
            <a:r>
              <a:rPr lang="en" sz="1500">
                <a:solidFill>
                  <a:srgbClr val="C00000"/>
                </a:solidFill>
              </a:rPr>
              <a:t>Incorporates current requirements. </a:t>
            </a:r>
            <a:endParaRPr sz="1500" u="sng"/>
          </a:p>
          <a:p>
            <a:pPr marL="457200" lvl="0" indent="0" algn="l" rtl="0">
              <a:lnSpc>
                <a:spcPct val="90000"/>
              </a:lnSpc>
              <a:spcBef>
                <a:spcPts val="800"/>
              </a:spcBef>
              <a:spcAft>
                <a:spcPts val="0"/>
              </a:spcAft>
              <a:buNone/>
            </a:pP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19973e8643_2_18"/>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Next Steps</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9973e8643_2_5"/>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Overview</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Overview</a:t>
            </a:r>
            <a:endParaRPr sz="2800"/>
          </a:p>
        </p:txBody>
      </p:sp>
      <p:sp>
        <p:nvSpPr>
          <p:cNvPr id="147" name="Google Shape;147;p4"/>
          <p:cNvSpPr txBox="1">
            <a:spLocks noGrp="1"/>
          </p:cNvSpPr>
          <p:nvPr>
            <p:ph type="body" idx="1"/>
          </p:nvPr>
        </p:nvSpPr>
        <p:spPr>
          <a:xfrm>
            <a:off x="628650" y="1262539"/>
            <a:ext cx="7886700" cy="335179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dirty="0"/>
              <a:t>Today we will discuss revisions and additions to Part IV, Physical Plant and Part V, Staffing and Supervision</a:t>
            </a:r>
            <a:endParaRPr sz="1500" b="1" dirty="0"/>
          </a:p>
          <a:p>
            <a:pPr marL="0" lvl="0" indent="0" algn="l" rtl="0">
              <a:lnSpc>
                <a:spcPct val="90000"/>
              </a:lnSpc>
              <a:spcBef>
                <a:spcPts val="800"/>
              </a:spcBef>
              <a:spcAft>
                <a:spcPts val="0"/>
              </a:spcAft>
              <a:buSzPts val="1400"/>
              <a:buNone/>
            </a:pPr>
            <a:endParaRPr sz="1500" b="1" dirty="0"/>
          </a:p>
          <a:p>
            <a:pPr marL="457200" lvl="0" indent="-323850" algn="l" rtl="0">
              <a:lnSpc>
                <a:spcPct val="100000"/>
              </a:lnSpc>
              <a:spcBef>
                <a:spcPts val="0"/>
              </a:spcBef>
              <a:spcAft>
                <a:spcPts val="0"/>
              </a:spcAft>
              <a:buSzPts val="1500"/>
              <a:buChar char="•"/>
            </a:pPr>
            <a:r>
              <a:rPr lang="en" sz="1500" dirty="0">
                <a:solidFill>
                  <a:srgbClr val="000000"/>
                </a:solidFill>
              </a:rPr>
              <a:t>Revisions include new requirements to improve safety for children including:lead risk assessments, potable water lead testing, additional protections for children around hazardous substances and the use of electrical equipment and heating.</a:t>
            </a:r>
            <a:br>
              <a:rPr lang="en" sz="1500" dirty="0">
                <a:solidFill>
                  <a:srgbClr val="000000"/>
                </a:solidFill>
              </a:rPr>
            </a:br>
            <a:endParaRPr sz="1500" dirty="0">
              <a:solidFill>
                <a:srgbClr val="000000"/>
              </a:solidFill>
            </a:endParaRPr>
          </a:p>
          <a:p>
            <a:pPr marL="457200" lvl="0" indent="-323850" algn="l" rtl="0">
              <a:lnSpc>
                <a:spcPct val="100000"/>
              </a:lnSpc>
              <a:spcBef>
                <a:spcPts val="0"/>
              </a:spcBef>
              <a:spcAft>
                <a:spcPts val="0"/>
              </a:spcAft>
              <a:buSzPts val="1500"/>
              <a:buChar char="•"/>
            </a:pPr>
            <a:r>
              <a:rPr lang="en" sz="1500" dirty="0">
                <a:solidFill>
                  <a:srgbClr val="000000"/>
                </a:solidFill>
              </a:rPr>
              <a:t>Additional revisions include incorporating requirements for carbon monoxide detectors required for licensed centers in the Code and revisions to the requirements for playground equipment and protective surfacing. </a:t>
            </a:r>
            <a:endParaRPr dirty="0"/>
          </a:p>
          <a:p>
            <a:pPr marL="133350" lvl="0" indent="0" algn="l" rtl="0">
              <a:lnSpc>
                <a:spcPct val="100000"/>
              </a:lnSpc>
              <a:spcBef>
                <a:spcPts val="0"/>
              </a:spcBef>
              <a:spcAft>
                <a:spcPts val="0"/>
              </a:spcAft>
              <a:buSzPts val="1500"/>
              <a:buNone/>
            </a:pPr>
            <a:endParaRPr sz="1500" dirty="0">
              <a:solidFill>
                <a:srgbClr val="000000"/>
              </a:solidFill>
            </a:endParaRPr>
          </a:p>
          <a:p>
            <a:pPr marL="457200" lvl="0" indent="-323850" algn="l" rtl="0">
              <a:lnSpc>
                <a:spcPct val="100000"/>
              </a:lnSpc>
              <a:spcBef>
                <a:spcPts val="0"/>
              </a:spcBef>
              <a:spcAft>
                <a:spcPts val="0"/>
              </a:spcAft>
              <a:buSzPts val="1500"/>
              <a:buChar char="•"/>
            </a:pPr>
            <a:r>
              <a:rPr lang="en" sz="1500" dirty="0">
                <a:solidFill>
                  <a:srgbClr val="000000"/>
                </a:solidFill>
              </a:rPr>
              <a:t>Clarification on supervision requirements added, including </a:t>
            </a:r>
            <a:r>
              <a:rPr lang="en" sz="1500" dirty="0" smtClean="0">
                <a:solidFill>
                  <a:srgbClr val="000000"/>
                </a:solidFill>
              </a:rPr>
              <a:t>supervision </a:t>
            </a:r>
            <a:r>
              <a:rPr lang="en" sz="1500" dirty="0">
                <a:solidFill>
                  <a:srgbClr val="000000"/>
                </a:solidFill>
              </a:rPr>
              <a:t>by staff physically present in the room or area where children are being supervised.    </a:t>
            </a: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Overview Continued…</a:t>
            </a:r>
            <a:endParaRPr sz="2800"/>
          </a:p>
        </p:txBody>
      </p:sp>
      <p:sp>
        <p:nvSpPr>
          <p:cNvPr id="153" name="Google Shape;153;p1"/>
          <p:cNvSpPr txBox="1">
            <a:spLocks noGrp="1"/>
          </p:cNvSpPr>
          <p:nvPr>
            <p:ph type="body" idx="1"/>
          </p:nvPr>
        </p:nvSpPr>
        <p:spPr>
          <a:xfrm>
            <a:off x="628650" y="1338739"/>
            <a:ext cx="7886700" cy="32634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Char char="•"/>
            </a:pPr>
            <a:r>
              <a:rPr lang="en" sz="1500"/>
              <a:t>Technical edits, including renumbering and restructuring are included throughout for ease of reading and to clarify requirements.</a:t>
            </a:r>
            <a:endParaRPr sz="1600"/>
          </a:p>
          <a:p>
            <a:pPr marL="457200" lvl="0" indent="-317500" algn="l" rtl="0">
              <a:lnSpc>
                <a:spcPct val="90000"/>
              </a:lnSpc>
              <a:spcBef>
                <a:spcPts val="800"/>
              </a:spcBef>
              <a:spcAft>
                <a:spcPts val="0"/>
              </a:spcAft>
              <a:buSzPts val="1400"/>
              <a:buChar char="•"/>
            </a:pPr>
            <a:r>
              <a:rPr lang="en" sz="1500"/>
              <a:t>New requirements are identified in this presentation. Text in </a:t>
            </a:r>
            <a:r>
              <a:rPr lang="en" sz="1500">
                <a:solidFill>
                  <a:srgbClr val="C00000"/>
                </a:solidFill>
              </a:rPr>
              <a:t>red </a:t>
            </a:r>
            <a:r>
              <a:rPr lang="en" sz="1500"/>
              <a:t>in the draft document identifies NEW requirements.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9973e8643_2_10"/>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IV</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8VAC20-</a:t>
            </a:r>
            <a:r>
              <a:rPr lang="en"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78</a:t>
            </a:r>
            <a:r>
              <a:rPr lang="en" sz="2800"/>
              <a:t>1-290. Initial Approval from Other Agencies; Requirements Prior to Initial Licensure</a:t>
            </a:r>
            <a:endParaRPr sz="2800"/>
          </a:p>
        </p:txBody>
      </p:sp>
      <p:sp>
        <p:nvSpPr>
          <p:cNvPr id="164" name="Google Shape;164;p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a:t>
            </a:r>
            <a:r>
              <a:rPr lang="en" sz="15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following</a:t>
            </a:r>
            <a:r>
              <a:rPr lang="en" sz="1500" b="1"/>
              <a:t> :</a:t>
            </a:r>
            <a:endParaRPr sz="1500" b="1"/>
          </a:p>
          <a:p>
            <a:pPr marL="285750" lvl="0" indent="-285750" algn="l" rtl="0">
              <a:lnSpc>
                <a:spcPct val="90000"/>
              </a:lnSpc>
              <a:spcBef>
                <a:spcPts val="800"/>
              </a:spcBef>
              <a:spcAft>
                <a:spcPts val="0"/>
              </a:spcAft>
              <a:buSzPts val="1400"/>
              <a:buChar char="•"/>
            </a:pPr>
            <a:r>
              <a:rPr lang="en" sz="1500"/>
              <a:t>Adds requirements for lead assessment prior to licensure for buildings built before 1978</a:t>
            </a:r>
            <a:endParaRPr/>
          </a:p>
          <a:p>
            <a:pPr marL="742950" lvl="1" indent="-285750" algn="l" rtl="0">
              <a:lnSpc>
                <a:spcPct val="90000"/>
              </a:lnSpc>
              <a:spcBef>
                <a:spcPts val="400"/>
              </a:spcBef>
              <a:spcAft>
                <a:spcPts val="0"/>
              </a:spcAft>
              <a:buSzPts val="1400"/>
              <a:buChar char="•"/>
            </a:pPr>
            <a:r>
              <a:rPr lang="en" sz="1500"/>
              <a:t>Includes specific requirements for the lead assessor.</a:t>
            </a:r>
            <a:endParaRPr/>
          </a:p>
          <a:p>
            <a:pPr marL="742950" lvl="1" indent="-285750" algn="l" rtl="0">
              <a:lnSpc>
                <a:spcPct val="90000"/>
              </a:lnSpc>
              <a:spcBef>
                <a:spcPts val="400"/>
              </a:spcBef>
              <a:spcAft>
                <a:spcPts val="0"/>
              </a:spcAft>
              <a:buSzPts val="1400"/>
              <a:buChar char="•"/>
            </a:pPr>
            <a:r>
              <a:rPr lang="en" sz="1500"/>
              <a:t>Requires a written lead risk assessment that states either (i) no lead was detected; ii) lead was detected and response actions to abate any risk to human health have been completed; or iii) lead was detected and response actions to abate any risk to human health have been recommended in accordance with a specified schedule.</a:t>
            </a:r>
            <a:endParaRPr/>
          </a:p>
          <a:p>
            <a:pPr marL="742950" lvl="1" indent="-285750" algn="l" rtl="0">
              <a:lnSpc>
                <a:spcPct val="90000"/>
              </a:lnSpc>
              <a:spcBef>
                <a:spcPts val="400"/>
              </a:spcBef>
              <a:spcAft>
                <a:spcPts val="0"/>
              </a:spcAft>
              <a:buSzPts val="1400"/>
              <a:buChar char="•"/>
            </a:pPr>
            <a:r>
              <a:rPr lang="en" sz="1500"/>
              <a:t>A notice must be posted if there is any lead found and the inspection report and plan must be available for review. </a:t>
            </a:r>
            <a:endParaRPr/>
          </a:p>
          <a:p>
            <a:pPr marL="457200" lvl="0" indent="0" algn="l" rtl="0">
              <a:lnSpc>
                <a:spcPct val="90000"/>
              </a:lnSpc>
              <a:spcBef>
                <a:spcPts val="800"/>
              </a:spcBef>
              <a:spcAft>
                <a:spcPts val="0"/>
              </a:spcAft>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8VAC20-781-300. Annual and Renewal Approval from Other Agencies; Requirements Subsequent to Initial Licensure.</a:t>
            </a:r>
            <a:endParaRPr sz="2700"/>
          </a:p>
        </p:txBody>
      </p:sp>
      <p:sp>
        <p:nvSpPr>
          <p:cNvPr id="170" name="Google Shape;170;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457200" lvl="0" indent="-317500" algn="l" rtl="0">
              <a:lnSpc>
                <a:spcPct val="90000"/>
              </a:lnSpc>
              <a:spcBef>
                <a:spcPts val="800"/>
              </a:spcBef>
              <a:spcAft>
                <a:spcPts val="0"/>
              </a:spcAft>
              <a:buClr>
                <a:schemeClr val="dk1"/>
              </a:buClr>
              <a:buSzPts val="1400"/>
              <a:buChar char="•"/>
            </a:pPr>
            <a:r>
              <a:rPr lang="en" sz="1500"/>
              <a:t>Adds requirements prior to renewal of license for those buildings built before 1978 where lead is detected and not removed:</a:t>
            </a:r>
            <a:endParaRPr/>
          </a:p>
          <a:p>
            <a:pPr marL="914400" lvl="1" indent="-317500" algn="l" rtl="0">
              <a:lnSpc>
                <a:spcPct val="90000"/>
              </a:lnSpc>
              <a:spcBef>
                <a:spcPts val="400"/>
              </a:spcBef>
              <a:spcAft>
                <a:spcPts val="0"/>
              </a:spcAft>
              <a:buSzPts val="1400"/>
              <a:buChar char="•"/>
            </a:pPr>
            <a:r>
              <a:rPr lang="en" sz="1500"/>
              <a:t>A signed, written statement that the center is following the recommendations of the management plan is required.</a:t>
            </a:r>
            <a:endParaRPr/>
          </a:p>
          <a:p>
            <a:pPr marL="914400" lvl="1" indent="-317500" algn="l" rtl="0">
              <a:lnSpc>
                <a:spcPct val="90000"/>
              </a:lnSpc>
              <a:spcBef>
                <a:spcPts val="400"/>
              </a:spcBef>
              <a:spcAft>
                <a:spcPts val="0"/>
              </a:spcAft>
              <a:buSzPts val="1400"/>
              <a:buChar char="•"/>
            </a:pPr>
            <a:r>
              <a:rPr lang="en" sz="1500"/>
              <a:t>A notice regarding the presence and location of lead advising that the lead inspection report and management plan are available for review must continue to be posted.</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700"/>
              <a:t>8VAC20-781-310. Potable Water; Lead Testing</a:t>
            </a:r>
            <a:endParaRPr sz="2700"/>
          </a:p>
        </p:txBody>
      </p:sp>
      <p:sp>
        <p:nvSpPr>
          <p:cNvPr id="176" name="Google Shape;176;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285750" lvl="0" indent="-285750" algn="l" rtl="0">
              <a:lnSpc>
                <a:spcPct val="90000"/>
              </a:lnSpc>
              <a:spcBef>
                <a:spcPts val="800"/>
              </a:spcBef>
              <a:spcAft>
                <a:spcPts val="0"/>
              </a:spcAft>
              <a:buSzPts val="1400"/>
              <a:buChar char="•"/>
            </a:pPr>
            <a:r>
              <a:rPr lang="en" sz="1500"/>
              <a:t>Adds requirements for all potable water to be tested for lead: </a:t>
            </a:r>
            <a:endParaRPr sz="1500"/>
          </a:p>
          <a:p>
            <a:pPr marL="742950" lvl="1" indent="-285750" algn="l" rtl="0">
              <a:lnSpc>
                <a:spcPct val="90000"/>
              </a:lnSpc>
              <a:spcBef>
                <a:spcPts val="400"/>
              </a:spcBef>
              <a:spcAft>
                <a:spcPts val="0"/>
              </a:spcAft>
              <a:buSzPts val="1400"/>
              <a:buChar char="•"/>
            </a:pPr>
            <a:r>
              <a:rPr lang="en" sz="1500">
                <a:solidFill>
                  <a:srgbClr val="C00000"/>
                </a:solidFill>
              </a:rPr>
              <a:t>Required in the Code in § 22.1-289.057. </a:t>
            </a:r>
            <a:endParaRPr sz="1500">
              <a:solidFill>
                <a:srgbClr val="C00000"/>
              </a:solidFill>
            </a:endParaRPr>
          </a:p>
          <a:p>
            <a:pPr marL="742950" lvl="1" indent="-285750" algn="l" rtl="0">
              <a:lnSpc>
                <a:spcPct val="90000"/>
              </a:lnSpc>
              <a:spcBef>
                <a:spcPts val="400"/>
              </a:spcBef>
              <a:spcAft>
                <a:spcPts val="0"/>
              </a:spcAft>
              <a:buSzPts val="1400"/>
              <a:buChar char="•"/>
            </a:pPr>
            <a:r>
              <a:rPr lang="en" sz="1500">
                <a:solidFill>
                  <a:srgbClr val="C00000"/>
                </a:solidFill>
              </a:rPr>
              <a:t>The plan and the results of each test conducted must be submitted to and reviewed by the Superintendent’s representative and the Department of Health's Office of Drinking Water. We are still working out this process and will partner with VDH on implementation. </a:t>
            </a:r>
            <a:endParaRPr/>
          </a:p>
          <a:p>
            <a:pPr marL="742950" lvl="1" indent="-285750" algn="l" rtl="0">
              <a:lnSpc>
                <a:spcPct val="90000"/>
              </a:lnSpc>
              <a:spcBef>
                <a:spcPts val="400"/>
              </a:spcBef>
              <a:spcAft>
                <a:spcPts val="0"/>
              </a:spcAft>
              <a:buSzPts val="1400"/>
              <a:buChar char="•"/>
            </a:pPr>
            <a:r>
              <a:rPr lang="en" sz="1500">
                <a:solidFill>
                  <a:srgbClr val="C00000"/>
                </a:solidFill>
              </a:rPr>
              <a:t>If the results of any test indicate a level of lead in the potable water that is at or above 15 parts per billion, remediation is required and the water must be retested. </a:t>
            </a:r>
            <a:endParaRPr/>
          </a:p>
          <a:p>
            <a:pPr marL="742950" lvl="1" indent="-285750" algn="l" rtl="0">
              <a:lnSpc>
                <a:spcPct val="90000"/>
              </a:lnSpc>
              <a:spcBef>
                <a:spcPts val="400"/>
              </a:spcBef>
              <a:spcAft>
                <a:spcPts val="0"/>
              </a:spcAft>
              <a:buSzPts val="1400"/>
              <a:buChar char="•"/>
            </a:pPr>
            <a:r>
              <a:rPr lang="en" sz="1500">
                <a:solidFill>
                  <a:srgbClr val="C00000"/>
                </a:solidFill>
              </a:rPr>
              <a:t>Centers have the option to use bottled water, water coolers, or other similar water source that meets the U.S. Food and Drug Administration standards for bottled water instead of testing. Additional requirements apply. </a:t>
            </a:r>
            <a:endParaRPr sz="1500">
              <a:solidFill>
                <a:srgbClr val="C00000"/>
              </a:solidFill>
            </a:endParaRPr>
          </a:p>
          <a:p>
            <a:pPr marL="457200" lvl="0" indent="-228600" algn="l" rtl="0">
              <a:lnSpc>
                <a:spcPct val="90000"/>
              </a:lnSpc>
              <a:spcBef>
                <a:spcPts val="800"/>
              </a:spcBef>
              <a:spcAft>
                <a:spcPts val="0"/>
              </a:spcAft>
              <a:buSzPts val="1400"/>
              <a:buNone/>
            </a:pPr>
            <a:endParaRPr sz="1500"/>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1643</Words>
  <Application>Microsoft Office PowerPoint</Application>
  <PresentationFormat>On-screen Show (16:9)</PresentationFormat>
  <Paragraphs>132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Proxima Nova</vt:lpstr>
      <vt:lpstr>Calibri</vt:lpstr>
      <vt:lpstr>Arial</vt:lpstr>
      <vt:lpstr>Noto Sans Symbols</vt:lpstr>
      <vt:lpstr>Trebuchet MS</vt:lpstr>
      <vt:lpstr>Office Theme</vt:lpstr>
      <vt:lpstr>CDC Licensing Workgroup</vt:lpstr>
      <vt:lpstr>Agenda</vt:lpstr>
      <vt:lpstr> Overview </vt:lpstr>
      <vt:lpstr>Overview</vt:lpstr>
      <vt:lpstr>Overview Continued…</vt:lpstr>
      <vt:lpstr> Deep Dive: Part IV </vt:lpstr>
      <vt:lpstr>8VAC20-781-290. Initial Approval from Other Agencies; Requirements Prior to Initial Licensure</vt:lpstr>
      <vt:lpstr>8VAC20-781-300. Annual and Renewal Approval from Other Agencies; Requirements Subsequent to Initial Licensure.</vt:lpstr>
      <vt:lpstr>8VAC20-781-310. Potable Water; Lead Testing</vt:lpstr>
      <vt:lpstr>8VAC20-781-320. Building Maintenance. </vt:lpstr>
      <vt:lpstr>8VAC20-781-320. Building Maintenance. </vt:lpstr>
      <vt:lpstr>8VAC20-781-330. Hazardous Substances and Other Harmful Agents. </vt:lpstr>
      <vt:lpstr>8VAC20-781-330. Hazardous Substances and Other Harmful Agents. </vt:lpstr>
      <vt:lpstr>8VAC20-781-330. Hazardous Substances and Other Harmful Agents. </vt:lpstr>
      <vt:lpstr>8VAC20-781-340. General Physical Plant Requirements. </vt:lpstr>
      <vt:lpstr>8VAC20-781-350. Areas</vt:lpstr>
      <vt:lpstr>8VAC20-781-360. Restroom Areas and Furnishings. </vt:lpstr>
      <vt:lpstr>8VAC20-781-370. Indoor and Outdoor Play Areas and Equipment.</vt:lpstr>
      <vt:lpstr>8VAC20-781-370. Indoor and Outdoor Play Areas and Equipment.</vt:lpstr>
      <vt:lpstr> Deep Dive: Part V </vt:lpstr>
      <vt:lpstr>8VAC20-781-380. Supervision of Children. </vt:lpstr>
      <vt:lpstr>8VAC20-781-390. Staff-to-Children Ratio and Group Size Requirements. </vt:lpstr>
      <vt:lpstr>8VAC20-781-400. Ratios and Group Size for Balanced-Mixed-Age Groupings</vt:lpstr>
      <vt:lpstr>8VAC20-781-410. Ratios During Designated Rest Periods. </vt:lpstr>
      <vt:lpstr>8VAC20-781-420. Ratios and Supervision During Transportation and Field Trips.</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Licensing Workgroup</dc:title>
  <dc:creator>Ullrich, Rebecca (DOE)</dc:creator>
  <cp:lastModifiedBy>Alieyyah Lewis</cp:lastModifiedBy>
  <cp:revision>1</cp:revision>
  <dcterms:modified xsi:type="dcterms:W3CDTF">2022-07-08T16:33:01Z</dcterms:modified>
</cp:coreProperties>
</file>