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TMzIOM+xpmvT4JypaacAAYZZx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2DCAC9E-9FD9-4B6E-ACC8-72170CEB5DE7}">
  <a:tblStyle styleId="{42DCAC9E-9FD9-4B6E-ACC8-72170CEB5DE7}" styleName="Table_0">
    <a:wholeTbl>
      <a:tcTxStyle>
        <a:font>
          <a:latin typeface="Arial"/>
          <a:ea typeface="Arial"/>
          <a:cs typeface="Arial"/>
        </a:font>
        <a:srgbClr val="000000"/>
      </a:tcTxStyle>
      <a:tcStyle>
        <a:tcBdr>
          <a:left>
            <a:ln w="6350" cap="flat" cmpd="sng">
              <a:solidFill>
                <a:srgbClr val="000000"/>
              </a:solidFill>
              <a:prstDash val="solid"/>
              <a:round/>
              <a:headEnd type="none" w="sm" len="sm"/>
              <a:tailEnd type="none" w="sm" len="sm"/>
            </a:ln>
          </a:left>
          <a:right>
            <a:ln w="6350" cap="flat" cmpd="sng">
              <a:solidFill>
                <a:srgbClr val="000000"/>
              </a:solidFill>
              <a:prstDash val="solid"/>
              <a:round/>
              <a:headEnd type="none" w="sm" len="sm"/>
              <a:tailEnd type="none" w="sm" len="sm"/>
            </a:ln>
          </a:right>
          <a:top>
            <a:ln w="6350" cap="flat" cmpd="sng">
              <a:solidFill>
                <a:srgbClr val="000000"/>
              </a:solidFill>
              <a:prstDash val="solid"/>
              <a:round/>
              <a:headEnd type="none" w="sm" len="sm"/>
              <a:tailEnd type="none" w="sm" len="sm"/>
            </a:ln>
          </a:top>
          <a:bottom>
            <a:ln w="6350" cap="flat" cmpd="sng">
              <a:solidFill>
                <a:srgbClr val="000000"/>
              </a:solidFill>
              <a:prstDash val="solid"/>
              <a:round/>
              <a:headEnd type="none" w="sm" len="sm"/>
              <a:tailEnd type="none" w="sm" len="sm"/>
            </a:ln>
          </a:bottom>
          <a:insideH>
            <a:ln w="6350" cap="flat" cmpd="sng">
              <a:solidFill>
                <a:srgbClr val="000000"/>
              </a:solidFill>
              <a:prstDash val="solid"/>
              <a:round/>
              <a:headEnd type="none" w="sm" len="sm"/>
              <a:tailEnd type="none" w="sm" len="sm"/>
            </a:ln>
          </a:insideH>
          <a:insideV>
            <a:ln w="635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180"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710a2bbe69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g1710a2bbe69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8" name="Google Shape;268;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5" name="Google Shape;275;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2" name="Google Shape;282;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9" name="Google Shape;289;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6" name="Google Shape;296;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3" name="Google Shape;303;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4" name="Google Shape;324;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169fbd06679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8" name="Google Shape;338;g169fbd06679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5" name="Google Shape;345;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2" name="Google Shape;35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9" name="Google Shape;359;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169fbd06679_0_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6" name="Google Shape;366;g169fbd06679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3" name="Google Shape;373;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0" name="Google Shape;380;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p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4" name="Google Shape;394;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1" name="Google Shape;401;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7" name="Google Shape;40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100231a4db7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100231a4db7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5" name="Google Shape;415;g100231a4db7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g100231a4db7_0_2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2" name="Google Shape;422;g100231a4db7_0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100231a4db7_0_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8" name="Google Shape;428;g100231a4db7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p4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5" name="Google Shape;435;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4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1" name="Google Shape;441;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1710a2bbe69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8" name="Google Shape;448;g1710a2bbe69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69fbd06679_0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169fbd06679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6fd80507c6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g16fd80507c6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6fd80507c6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g16fd80507c6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45"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eorgia"/>
              <a:ea typeface="Georgia"/>
              <a:cs typeface="Georgia"/>
              <a:sym typeface="Georgia"/>
            </a:endParaRPr>
          </a:p>
        </p:txBody>
      </p:sp>
      <p:sp>
        <p:nvSpPr>
          <p:cNvPr id="22" name="Google Shape;22;p4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dk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6"/>
        <p:cNvGrpSpPr/>
        <p:nvPr/>
      </p:nvGrpSpPr>
      <p:grpSpPr>
        <a:xfrm>
          <a:off x="0" y="0"/>
          <a:ext cx="0" cy="0"/>
          <a:chOff x="0" y="0"/>
          <a:chExt cx="0" cy="0"/>
        </a:xfrm>
      </p:grpSpPr>
      <p:sp>
        <p:nvSpPr>
          <p:cNvPr id="77" name="Google Shape;77;p54"/>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5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82"/>
        <p:cNvGrpSpPr/>
        <p:nvPr/>
      </p:nvGrpSpPr>
      <p:grpSpPr>
        <a:xfrm>
          <a:off x="0" y="0"/>
          <a:ext cx="0" cy="0"/>
          <a:chOff x="0" y="0"/>
          <a:chExt cx="0" cy="0"/>
        </a:xfrm>
      </p:grpSpPr>
      <p:sp>
        <p:nvSpPr>
          <p:cNvPr id="83" name="Google Shape;83;p5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5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85" name="Google Shape;85;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88"/>
        <p:cNvGrpSpPr/>
        <p:nvPr/>
      </p:nvGrpSpPr>
      <p:grpSpPr>
        <a:xfrm>
          <a:off x="0" y="0"/>
          <a:ext cx="0" cy="0"/>
          <a:chOff x="0" y="0"/>
          <a:chExt cx="0" cy="0"/>
        </a:xfrm>
      </p:grpSpPr>
      <p:sp>
        <p:nvSpPr>
          <p:cNvPr id="89" name="Google Shape;89;p56"/>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56"/>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56"/>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5"/>
        <p:cNvGrpSpPr/>
        <p:nvPr/>
      </p:nvGrpSpPr>
      <p:grpSpPr>
        <a:xfrm>
          <a:off x="0" y="0"/>
          <a:ext cx="0" cy="0"/>
          <a:chOff x="0" y="0"/>
          <a:chExt cx="0" cy="0"/>
        </a:xfrm>
      </p:grpSpPr>
      <p:sp>
        <p:nvSpPr>
          <p:cNvPr id="96" name="Google Shape;96;p5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57"/>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8" name="Google Shape;98;p5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57"/>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0" name="Google Shape;100;p5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104"/>
        <p:cNvGrpSpPr/>
        <p:nvPr/>
      </p:nvGrpSpPr>
      <p:grpSpPr>
        <a:xfrm>
          <a:off x="0" y="0"/>
          <a:ext cx="0" cy="0"/>
          <a:chOff x="0" y="0"/>
          <a:chExt cx="0" cy="0"/>
        </a:xfrm>
      </p:grpSpPr>
      <p:sp>
        <p:nvSpPr>
          <p:cNvPr id="105" name="Google Shape;105;p5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58"/>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7" name="Google Shape;107;p5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8" name="Google Shape;108;p58"/>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9" name="Google Shape;109;p5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0" name="Google Shape;110;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13"/>
        <p:cNvGrpSpPr/>
        <p:nvPr/>
      </p:nvGrpSpPr>
      <p:grpSpPr>
        <a:xfrm>
          <a:off x="0" y="0"/>
          <a:ext cx="0" cy="0"/>
          <a:chOff x="0" y="0"/>
          <a:chExt cx="0" cy="0"/>
        </a:xfrm>
      </p:grpSpPr>
      <p:sp>
        <p:nvSpPr>
          <p:cNvPr id="114" name="Google Shape;114;p59"/>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8"/>
        <p:cNvGrpSpPr/>
        <p:nvPr/>
      </p:nvGrpSpPr>
      <p:grpSpPr>
        <a:xfrm>
          <a:off x="0" y="0"/>
          <a:ext cx="0" cy="0"/>
          <a:chOff x="0" y="0"/>
          <a:chExt cx="0" cy="0"/>
        </a:xfrm>
      </p:grpSpPr>
      <p:sp>
        <p:nvSpPr>
          <p:cNvPr id="119" name="Google Shape;119;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122"/>
        <p:cNvGrpSpPr/>
        <p:nvPr/>
      </p:nvGrpSpPr>
      <p:grpSpPr>
        <a:xfrm>
          <a:off x="0" y="0"/>
          <a:ext cx="0" cy="0"/>
          <a:chOff x="0" y="0"/>
          <a:chExt cx="0" cy="0"/>
        </a:xfrm>
      </p:grpSpPr>
      <p:sp>
        <p:nvSpPr>
          <p:cNvPr id="123" name="Google Shape;123;p6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4" name="Google Shape;124;p61"/>
          <p:cNvSpPr>
            <a:spLocks noGrp="1"/>
          </p:cNvSpPr>
          <p:nvPr>
            <p:ph type="pic" idx="2"/>
          </p:nvPr>
        </p:nvSpPr>
        <p:spPr>
          <a:xfrm>
            <a:off x="5183188" y="987425"/>
            <a:ext cx="6172200" cy="2259209"/>
          </a:xfrm>
          <a:prstGeom prst="rect">
            <a:avLst/>
          </a:prstGeom>
          <a:noFill/>
          <a:ln>
            <a:noFill/>
          </a:ln>
        </p:spPr>
      </p:sp>
      <p:sp>
        <p:nvSpPr>
          <p:cNvPr id="125" name="Google Shape;125;p6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6" name="Google Shape;126;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29" name="Google Shape;129;p61"/>
          <p:cNvSpPr>
            <a:spLocks noGrp="1"/>
          </p:cNvSpPr>
          <p:nvPr>
            <p:ph type="pic" idx="3"/>
          </p:nvPr>
        </p:nvSpPr>
        <p:spPr>
          <a:xfrm>
            <a:off x="5183188" y="3451509"/>
            <a:ext cx="2970212" cy="2259209"/>
          </a:xfrm>
          <a:prstGeom prst="rect">
            <a:avLst/>
          </a:prstGeom>
          <a:noFill/>
          <a:ln>
            <a:noFill/>
          </a:ln>
        </p:spPr>
      </p:sp>
      <p:sp>
        <p:nvSpPr>
          <p:cNvPr id="130" name="Google Shape;130;p61"/>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4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46"/>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2" name="Google Shape;32;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5"/>
        <p:cNvGrpSpPr/>
        <p:nvPr/>
      </p:nvGrpSpPr>
      <p:grpSpPr>
        <a:xfrm>
          <a:off x="0" y="0"/>
          <a:ext cx="0" cy="0"/>
          <a:chOff x="0" y="0"/>
          <a:chExt cx="0" cy="0"/>
        </a:xfrm>
      </p:grpSpPr>
      <p:sp>
        <p:nvSpPr>
          <p:cNvPr id="36" name="Google Shape;36;p4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4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4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2"/>
        <p:cNvGrpSpPr/>
        <p:nvPr/>
      </p:nvGrpSpPr>
      <p:grpSpPr>
        <a:xfrm>
          <a:off x="0" y="0"/>
          <a:ext cx="0" cy="0"/>
          <a:chOff x="0" y="0"/>
          <a:chExt cx="0" cy="0"/>
        </a:xfrm>
      </p:grpSpPr>
      <p:sp>
        <p:nvSpPr>
          <p:cNvPr id="43" name="Google Shape;43;p4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49"/>
          <p:cNvSpPr>
            <a:spLocks noGrp="1"/>
          </p:cNvSpPr>
          <p:nvPr>
            <p:ph type="pic" idx="2"/>
          </p:nvPr>
        </p:nvSpPr>
        <p:spPr>
          <a:xfrm>
            <a:off x="5183188" y="987425"/>
            <a:ext cx="6172200" cy="4873625"/>
          </a:xfrm>
          <a:prstGeom prst="rect">
            <a:avLst/>
          </a:prstGeom>
          <a:noFill/>
          <a:ln>
            <a:noFill/>
          </a:ln>
        </p:spPr>
      </p:sp>
      <p:sp>
        <p:nvSpPr>
          <p:cNvPr id="45" name="Google Shape;45;p4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6" name="Google Shape;46;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9"/>
        <p:cNvGrpSpPr/>
        <p:nvPr/>
      </p:nvGrpSpPr>
      <p:grpSpPr>
        <a:xfrm>
          <a:off x="0" y="0"/>
          <a:ext cx="0" cy="0"/>
          <a:chOff x="0" y="0"/>
          <a:chExt cx="0" cy="0"/>
        </a:xfrm>
      </p:grpSpPr>
      <p:sp>
        <p:nvSpPr>
          <p:cNvPr id="50" name="Google Shape;50;p5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5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5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3" name="Google Shape;53;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56"/>
        <p:cNvGrpSpPr/>
        <p:nvPr/>
      </p:nvGrpSpPr>
      <p:grpSpPr>
        <a:xfrm>
          <a:off x="0" y="0"/>
          <a:ext cx="0" cy="0"/>
          <a:chOff x="0" y="0"/>
          <a:chExt cx="0" cy="0"/>
        </a:xfrm>
      </p:grpSpPr>
      <p:sp>
        <p:nvSpPr>
          <p:cNvPr id="57" name="Google Shape;57;p51"/>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51"/>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 name="Google Shape;59;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62"/>
        <p:cNvGrpSpPr/>
        <p:nvPr/>
      </p:nvGrpSpPr>
      <p:grpSpPr>
        <a:xfrm>
          <a:off x="0" y="0"/>
          <a:ext cx="0" cy="0"/>
          <a:chOff x="0" y="0"/>
          <a:chExt cx="0" cy="0"/>
        </a:xfrm>
      </p:grpSpPr>
      <p:sp>
        <p:nvSpPr>
          <p:cNvPr id="63" name="Google Shape;63;p52"/>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52"/>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65" name="Google Shape;65;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52"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eorgia"/>
              <a:ea typeface="Georgia"/>
              <a:cs typeface="Georgia"/>
              <a:sym typeface="Georgia"/>
            </a:endParaRPr>
          </a:p>
        </p:txBody>
      </p:sp>
      <p:sp>
        <p:nvSpPr>
          <p:cNvPr id="69" name="Google Shape;69;p52"/>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lt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70"/>
        <p:cNvGrpSpPr/>
        <p:nvPr/>
      </p:nvGrpSpPr>
      <p:grpSpPr>
        <a:xfrm>
          <a:off x="0" y="0"/>
          <a:ext cx="0" cy="0"/>
          <a:chOff x="0" y="0"/>
          <a:chExt cx="0" cy="0"/>
        </a:xfrm>
      </p:grpSpPr>
      <p:sp>
        <p:nvSpPr>
          <p:cNvPr id="71" name="Google Shape;71;p53"/>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53"/>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3" name="Google Shape;73;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Georgia"/>
                <a:ea typeface="Georgia"/>
                <a:cs typeface="Georgia"/>
                <a:sym typeface="Georgia"/>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
        <p:nvSpPr>
          <p:cNvPr id="12" name="Google Shape;1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FA3"/>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3" name="Google Shape;1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FA3"/>
                </a:solidFill>
                <a:latin typeface="Georgia"/>
                <a:ea typeface="Georgia"/>
                <a:cs typeface="Georgia"/>
                <a:sym typeface="Georgia"/>
              </a:defRPr>
            </a:lvl1pPr>
            <a:lvl2pPr marR="0" lvl="1"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800" b="0" i="0" u="none" strike="noStrike" cap="none">
                <a:solidFill>
                  <a:schemeClr val="dk1"/>
                </a:solidFill>
                <a:latin typeface="Georgia"/>
                <a:ea typeface="Georgia"/>
                <a:cs typeface="Georgia"/>
                <a:sym typeface="Georgia"/>
              </a:defRPr>
            </a:lvl9pPr>
          </a:lstStyle>
          <a:p>
            <a:endParaRPr/>
          </a:p>
        </p:txBody>
      </p:sp>
      <p:sp>
        <p:nvSpPr>
          <p:cNvPr id="14" name="Google Shape;1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FA3"/>
                </a:solidFill>
                <a:latin typeface="Georgia"/>
                <a:ea typeface="Georgia"/>
                <a:cs typeface="Georgia"/>
                <a:sym typeface="Georgia"/>
              </a:defRPr>
            </a:lvl1pPr>
            <a:lvl2pPr marL="0" marR="0" lvl="1" indent="0" algn="r" rtl="0">
              <a:spcBef>
                <a:spcPts val="0"/>
              </a:spcBef>
              <a:buNone/>
              <a:defRPr sz="1200" b="0" i="0" u="none" strike="noStrike" cap="none">
                <a:solidFill>
                  <a:srgbClr val="888FA3"/>
                </a:solidFill>
                <a:latin typeface="Georgia"/>
                <a:ea typeface="Georgia"/>
                <a:cs typeface="Georgia"/>
                <a:sym typeface="Georgia"/>
              </a:defRPr>
            </a:lvl2pPr>
            <a:lvl3pPr marL="0" marR="0" lvl="2" indent="0" algn="r" rtl="0">
              <a:spcBef>
                <a:spcPts val="0"/>
              </a:spcBef>
              <a:buNone/>
              <a:defRPr sz="1200" b="0" i="0" u="none" strike="noStrike" cap="none">
                <a:solidFill>
                  <a:srgbClr val="888FA3"/>
                </a:solidFill>
                <a:latin typeface="Georgia"/>
                <a:ea typeface="Georgia"/>
                <a:cs typeface="Georgia"/>
                <a:sym typeface="Georgia"/>
              </a:defRPr>
            </a:lvl3pPr>
            <a:lvl4pPr marL="0" marR="0" lvl="3" indent="0" algn="r" rtl="0">
              <a:spcBef>
                <a:spcPts val="0"/>
              </a:spcBef>
              <a:buNone/>
              <a:defRPr sz="1200" b="0" i="0" u="none" strike="noStrike" cap="none">
                <a:solidFill>
                  <a:srgbClr val="888FA3"/>
                </a:solidFill>
                <a:latin typeface="Georgia"/>
                <a:ea typeface="Georgia"/>
                <a:cs typeface="Georgia"/>
                <a:sym typeface="Georgia"/>
              </a:defRPr>
            </a:lvl4pPr>
            <a:lvl5pPr marL="0" marR="0" lvl="4" indent="0" algn="r" rtl="0">
              <a:spcBef>
                <a:spcPts val="0"/>
              </a:spcBef>
              <a:buNone/>
              <a:defRPr sz="1200" b="0" i="0" u="none" strike="noStrike" cap="none">
                <a:solidFill>
                  <a:srgbClr val="888FA3"/>
                </a:solidFill>
                <a:latin typeface="Georgia"/>
                <a:ea typeface="Georgia"/>
                <a:cs typeface="Georgia"/>
                <a:sym typeface="Georgia"/>
              </a:defRPr>
            </a:lvl5pPr>
            <a:lvl6pPr marL="0" marR="0" lvl="5" indent="0" algn="r" rtl="0">
              <a:spcBef>
                <a:spcPts val="0"/>
              </a:spcBef>
              <a:buNone/>
              <a:defRPr sz="1200" b="0" i="0" u="none" strike="noStrike" cap="none">
                <a:solidFill>
                  <a:srgbClr val="888FA3"/>
                </a:solidFill>
                <a:latin typeface="Georgia"/>
                <a:ea typeface="Georgia"/>
                <a:cs typeface="Georgia"/>
                <a:sym typeface="Georgia"/>
              </a:defRPr>
            </a:lvl6pPr>
            <a:lvl7pPr marL="0" marR="0" lvl="6" indent="0" algn="r" rtl="0">
              <a:spcBef>
                <a:spcPts val="0"/>
              </a:spcBef>
              <a:buNone/>
              <a:defRPr sz="1200" b="0" i="0" u="none" strike="noStrike" cap="none">
                <a:solidFill>
                  <a:srgbClr val="888FA3"/>
                </a:solidFill>
                <a:latin typeface="Georgia"/>
                <a:ea typeface="Georgia"/>
                <a:cs typeface="Georgia"/>
                <a:sym typeface="Georgia"/>
              </a:defRPr>
            </a:lvl7pPr>
            <a:lvl8pPr marL="0" marR="0" lvl="7" indent="0" algn="r" rtl="0">
              <a:spcBef>
                <a:spcPts val="0"/>
              </a:spcBef>
              <a:buNone/>
              <a:defRPr sz="1200" b="0" i="0" u="none" strike="noStrike" cap="none">
                <a:solidFill>
                  <a:srgbClr val="888FA3"/>
                </a:solidFill>
                <a:latin typeface="Georgia"/>
                <a:ea typeface="Georgia"/>
                <a:cs typeface="Georgia"/>
                <a:sym typeface="Georgia"/>
              </a:defRPr>
            </a:lvl8pPr>
            <a:lvl9pPr marL="0" marR="0" lvl="8" indent="0" algn="r" rtl="0">
              <a:spcBef>
                <a:spcPts val="0"/>
              </a:spcBef>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cdc licensing workgroup</a:t>
            </a:r>
            <a:endParaRPr/>
          </a:p>
        </p:txBody>
      </p:sp>
      <p:sp>
        <p:nvSpPr>
          <p:cNvPr id="136" name="Google Shape;136;p1"/>
          <p:cNvSpPr txBox="1">
            <a:spLocks noGrp="1"/>
          </p:cNvSpPr>
          <p:nvPr>
            <p:ph type="subTitle" idx="1"/>
          </p:nvPr>
        </p:nvSpPr>
        <p:spPr>
          <a:xfrm>
            <a:off x="838200" y="3659225"/>
            <a:ext cx="5254951" cy="16557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t>October 25, 2022</a:t>
            </a:r>
            <a:endParaRPr/>
          </a:p>
        </p:txBody>
      </p:sp>
      <p:sp>
        <p:nvSpPr>
          <p:cNvPr id="137" name="Google Shape;137;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1710a2bbe69_0_13"/>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Key Takeaways</a:t>
            </a:r>
            <a:endParaRPr/>
          </a:p>
        </p:txBody>
      </p:sp>
      <p:sp>
        <p:nvSpPr>
          <p:cNvPr id="202" name="Google Shape;202;g1710a2bbe69_0_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10</a:t>
            </a:fld>
            <a:endParaRPr sz="1200" b="0" i="0" u="none" strike="noStrike" cap="none">
              <a:solidFill>
                <a:srgbClr val="888FA3"/>
              </a:solidFill>
              <a:latin typeface="Calibri"/>
              <a:ea typeface="Calibri"/>
              <a:cs typeface="Calibri"/>
              <a:sym typeface="Calibri"/>
            </a:endParaRPr>
          </a:p>
        </p:txBody>
      </p:sp>
      <p:sp>
        <p:nvSpPr>
          <p:cNvPr id="203" name="Google Shape;203;g1710a2bbe69_0_13"/>
          <p:cNvSpPr txBox="1">
            <a:spLocks noGrp="1"/>
          </p:cNvSpPr>
          <p:nvPr>
            <p:ph type="body" idx="1"/>
          </p:nvPr>
        </p:nvSpPr>
        <p:spPr>
          <a:xfrm>
            <a:off x="838200" y="1458925"/>
            <a:ext cx="10515600" cy="5262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None/>
            </a:pPr>
            <a:r>
              <a:rPr lang="en-US"/>
              <a:t>Continued key takeaways: </a:t>
            </a:r>
            <a:endParaRPr/>
          </a:p>
          <a:p>
            <a:pPr marL="457200" lvl="0" indent="-406400" algn="l" rtl="0">
              <a:lnSpc>
                <a:spcPct val="100000"/>
              </a:lnSpc>
              <a:spcBef>
                <a:spcPts val="1000"/>
              </a:spcBef>
              <a:spcAft>
                <a:spcPts val="0"/>
              </a:spcAft>
              <a:buSzPts val="2800"/>
              <a:buFont typeface="Georgia"/>
              <a:buAutoNum type="arabicPeriod" startAt="4"/>
            </a:pPr>
            <a:r>
              <a:rPr lang="en-US"/>
              <a:t>The workgroup has built in additional staff qualifications and flexibility for professional development opportunities to allow relief from hiring challenges and provide cost saving measures, while still ensuring staff are adequately trained.  </a:t>
            </a:r>
            <a:endParaRPr/>
          </a:p>
          <a:p>
            <a:pPr marL="457200" lvl="0" indent="-406400" algn="l" rtl="0">
              <a:lnSpc>
                <a:spcPct val="100000"/>
              </a:lnSpc>
              <a:spcBef>
                <a:spcPts val="0"/>
              </a:spcBef>
              <a:spcAft>
                <a:spcPts val="0"/>
              </a:spcAft>
              <a:buSzPts val="2800"/>
              <a:buFont typeface="Georgia"/>
              <a:buAutoNum type="arabicPeriod" startAt="4"/>
            </a:pPr>
            <a:r>
              <a:rPr lang="en-US"/>
              <a:t>The workgroup removed standards that did not present a risk to children and were considered burdensome or duplicative in nature.</a:t>
            </a:r>
            <a:endParaRPr/>
          </a:p>
          <a:p>
            <a:pPr marL="457200" lvl="0" indent="0" algn="l" rtl="0">
              <a:lnSpc>
                <a:spcPct val="100000"/>
              </a:lnSpc>
              <a:spcBef>
                <a:spcPts val="1000"/>
              </a:spcBef>
              <a:spcAft>
                <a:spcPts val="0"/>
              </a:spcAft>
              <a:buNone/>
            </a:pPr>
            <a:endParaRPr/>
          </a:p>
          <a:p>
            <a:pPr marL="228600" lvl="0" indent="-64135" algn="l" rtl="0">
              <a:lnSpc>
                <a:spcPct val="90000"/>
              </a:lnSpc>
              <a:spcBef>
                <a:spcPts val="1000"/>
              </a:spcBef>
              <a:spcAft>
                <a:spcPts val="0"/>
              </a:spcAft>
              <a:buSzPts val="28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Part-by-Part Review of Substantive Changes</a:t>
            </a:r>
            <a:endParaRPr/>
          </a:p>
        </p:txBody>
      </p:sp>
      <p:sp>
        <p:nvSpPr>
          <p:cNvPr id="209" name="Google Shape;20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11</a:t>
            </a:fld>
            <a:endParaRPr sz="1200" b="0" i="0" u="none" strike="noStrike" cap="none">
              <a:solidFill>
                <a:srgbClr val="888FA3"/>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General </a:t>
            </a:r>
            <a:endParaRPr/>
          </a:p>
        </p:txBody>
      </p:sp>
      <p:sp>
        <p:nvSpPr>
          <p:cNvPr id="215" name="Google Shape;215;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12</a:t>
            </a:fld>
            <a:endParaRPr sz="1200" b="0" i="0" u="none" strike="noStrike" cap="none">
              <a:solidFill>
                <a:srgbClr val="888FA3"/>
              </a:solidFill>
              <a:latin typeface="Calibri"/>
              <a:ea typeface="Calibri"/>
              <a:cs typeface="Calibri"/>
              <a:sym typeface="Calibri"/>
            </a:endParaRPr>
          </a:p>
        </p:txBody>
      </p:sp>
      <p:sp>
        <p:nvSpPr>
          <p:cNvPr id="216" name="Google Shape;216;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400050" lvl="0" indent="-406400" algn="l" rtl="0">
              <a:lnSpc>
                <a:spcPct val="100000"/>
              </a:lnSpc>
              <a:spcBef>
                <a:spcPts val="0"/>
              </a:spcBef>
              <a:spcAft>
                <a:spcPts val="0"/>
              </a:spcAft>
              <a:buSzPts val="2800"/>
              <a:buChar char="•"/>
            </a:pPr>
            <a:r>
              <a:rPr lang="en-US"/>
              <a:t>Edits include comments and feedback along with a comprehensive review completed by the team. </a:t>
            </a:r>
            <a:endParaRPr/>
          </a:p>
          <a:p>
            <a:pPr marL="400050" lvl="0" indent="-406400" algn="l" rtl="0">
              <a:lnSpc>
                <a:spcPct val="100000"/>
              </a:lnSpc>
              <a:spcBef>
                <a:spcPts val="1000"/>
              </a:spcBef>
              <a:spcAft>
                <a:spcPts val="0"/>
              </a:spcAft>
              <a:buSzPts val="2800"/>
              <a:buChar char="•"/>
            </a:pPr>
            <a:r>
              <a:rPr lang="en-US"/>
              <a:t>Changes incorporate technical corrections to ease reading: </a:t>
            </a:r>
            <a:endParaRPr/>
          </a:p>
          <a:p>
            <a:pPr marL="857250" lvl="1" indent="-381000" algn="l" rtl="0">
              <a:lnSpc>
                <a:spcPct val="100000"/>
              </a:lnSpc>
              <a:spcBef>
                <a:spcPts val="500"/>
              </a:spcBef>
              <a:spcAft>
                <a:spcPts val="0"/>
              </a:spcAft>
              <a:buSzPts val="2400"/>
              <a:buChar char="-"/>
            </a:pPr>
            <a:r>
              <a:rPr lang="en-US"/>
              <a:t>Removed duplicative language;</a:t>
            </a:r>
            <a:endParaRPr/>
          </a:p>
          <a:p>
            <a:pPr marL="857250" lvl="1" indent="-381000" algn="l" rtl="0">
              <a:lnSpc>
                <a:spcPct val="100000"/>
              </a:lnSpc>
              <a:spcBef>
                <a:spcPts val="500"/>
              </a:spcBef>
              <a:spcAft>
                <a:spcPts val="0"/>
              </a:spcAft>
              <a:buSzPts val="2400"/>
              <a:buChar char="-"/>
            </a:pPr>
            <a:r>
              <a:rPr lang="en-US"/>
              <a:t>Adjusted lettering and numbering; and</a:t>
            </a:r>
            <a:endParaRPr/>
          </a:p>
          <a:p>
            <a:pPr marL="857250" lvl="1" indent="-381000" algn="l" rtl="0">
              <a:lnSpc>
                <a:spcPct val="100000"/>
              </a:lnSpc>
              <a:spcBef>
                <a:spcPts val="500"/>
              </a:spcBef>
              <a:spcAft>
                <a:spcPts val="0"/>
              </a:spcAft>
              <a:buSzPts val="2400"/>
              <a:buChar char="-"/>
            </a:pPr>
            <a:r>
              <a:rPr lang="en-US"/>
              <a:t>Relocated misplaced standards.</a:t>
            </a:r>
            <a:endParaRPr/>
          </a:p>
          <a:p>
            <a:pPr marL="400050" lvl="0" indent="-406400" algn="l" rtl="0">
              <a:lnSpc>
                <a:spcPct val="100000"/>
              </a:lnSpc>
              <a:spcBef>
                <a:spcPts val="1000"/>
              </a:spcBef>
              <a:spcAft>
                <a:spcPts val="0"/>
              </a:spcAft>
              <a:buSzPts val="2800"/>
              <a:buChar char="•"/>
            </a:pPr>
            <a:r>
              <a:rPr lang="en-US"/>
              <a:t>Text in red and highlighted represents new language. Text that is black and highlighted represents a technical change or move without change to a requirement. </a:t>
            </a:r>
            <a:endParaRPr/>
          </a:p>
          <a:p>
            <a:pPr marL="400050" lvl="0" indent="-406400" algn="l" rtl="0">
              <a:lnSpc>
                <a:spcPct val="100000"/>
              </a:lnSpc>
              <a:spcBef>
                <a:spcPts val="1000"/>
              </a:spcBef>
              <a:spcAft>
                <a:spcPts val="0"/>
              </a:spcAft>
              <a:buSzPts val="2800"/>
              <a:buChar char="•"/>
            </a:pPr>
            <a:r>
              <a:rPr lang="en-US"/>
              <a:t>No changes were made to Parts XI and XII.</a:t>
            </a:r>
            <a:endParaRPr/>
          </a:p>
          <a:p>
            <a:pPr marL="457200" lvl="1" indent="0" algn="l" rtl="0">
              <a:lnSpc>
                <a:spcPct val="90000"/>
              </a:lnSpc>
              <a:spcBef>
                <a:spcPts val="500"/>
              </a:spcBef>
              <a:spcAft>
                <a:spcPts val="0"/>
              </a:spcAft>
              <a:buSzPts val="24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a:t>
            </a:r>
            <a:endParaRPr/>
          </a:p>
        </p:txBody>
      </p:sp>
      <p:sp>
        <p:nvSpPr>
          <p:cNvPr id="222" name="Google Shape;222;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13</a:t>
            </a:fld>
            <a:endParaRPr sz="1200" b="0" i="0" u="none" strike="noStrike" cap="none">
              <a:solidFill>
                <a:srgbClr val="888FA3"/>
              </a:solidFill>
              <a:latin typeface="Calibri"/>
              <a:ea typeface="Calibri"/>
              <a:cs typeface="Calibri"/>
              <a:sym typeface="Calibri"/>
            </a:endParaRPr>
          </a:p>
        </p:txBody>
      </p:sp>
      <p:sp>
        <p:nvSpPr>
          <p:cNvPr id="223" name="Google Shape;223;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8VAC20-781-10 Definitions</a:t>
            </a:r>
            <a:endParaRPr i="1"/>
          </a:p>
          <a:p>
            <a:pPr marL="400050" lvl="0" indent="-406400" algn="l" rtl="0">
              <a:lnSpc>
                <a:spcPct val="100000"/>
              </a:lnSpc>
              <a:spcBef>
                <a:spcPts val="1000"/>
              </a:spcBef>
              <a:spcAft>
                <a:spcPts val="0"/>
              </a:spcAft>
              <a:buSzPts val="2800"/>
              <a:buFont typeface="Georgia"/>
              <a:buChar char="•"/>
            </a:pPr>
            <a:r>
              <a:rPr lang="en-US"/>
              <a:t>Revised the definition of "assistant teacher" to include education as a component of responsibilities. </a:t>
            </a:r>
            <a:endParaRPr/>
          </a:p>
          <a:p>
            <a:pPr marL="400050" lvl="0" indent="-406400" algn="l" rtl="0">
              <a:lnSpc>
                <a:spcPct val="100000"/>
              </a:lnSpc>
              <a:spcBef>
                <a:spcPts val="1000"/>
              </a:spcBef>
              <a:spcAft>
                <a:spcPts val="0"/>
              </a:spcAft>
              <a:buSzPts val="2800"/>
              <a:buFont typeface="Georgia"/>
              <a:buChar char="•"/>
            </a:pPr>
            <a:r>
              <a:rPr lang="en-US"/>
              <a:t>Revised the definition “child with special needs” to replace emotional disturbance with ‘emotional disability’ to be consistent with the use of the term and to remove any negative association with the term. </a:t>
            </a:r>
            <a:endParaRPr/>
          </a:p>
          <a:p>
            <a:pPr marL="400050" lvl="0" indent="-419100" algn="l" rtl="0">
              <a:lnSpc>
                <a:spcPct val="100000"/>
              </a:lnSpc>
              <a:spcBef>
                <a:spcPts val="1000"/>
              </a:spcBef>
              <a:spcAft>
                <a:spcPts val="0"/>
              </a:spcAft>
              <a:buSzPts val="3000"/>
              <a:buChar char="•"/>
            </a:pPr>
            <a:r>
              <a:rPr lang="en-US"/>
              <a:t>Added the definition “date of employment”.  Date of employment means the date on which an employee first receives compensation to include orientation training.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a:t>
            </a:r>
            <a:endParaRPr/>
          </a:p>
        </p:txBody>
      </p:sp>
      <p:sp>
        <p:nvSpPr>
          <p:cNvPr id="229" name="Google Shape;229;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14</a:t>
            </a:fld>
            <a:endParaRPr sz="1200" b="0" i="0" u="none" strike="noStrike" cap="none">
              <a:solidFill>
                <a:srgbClr val="888FA3"/>
              </a:solidFill>
              <a:latin typeface="Calibri"/>
              <a:ea typeface="Calibri"/>
              <a:cs typeface="Calibri"/>
              <a:sym typeface="Calibri"/>
            </a:endParaRPr>
          </a:p>
        </p:txBody>
      </p:sp>
      <p:sp>
        <p:nvSpPr>
          <p:cNvPr id="230" name="Google Shape;230;p19"/>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8VAC20-781-10 Definitions</a:t>
            </a:r>
            <a:endParaRPr i="1"/>
          </a:p>
          <a:p>
            <a:pPr marL="400050" marR="57150" lvl="0" indent="-406400" algn="l" rtl="0">
              <a:lnSpc>
                <a:spcPct val="100000"/>
              </a:lnSpc>
              <a:spcBef>
                <a:spcPts val="1420"/>
              </a:spcBef>
              <a:spcAft>
                <a:spcPts val="0"/>
              </a:spcAft>
              <a:buSzPts val="2800"/>
              <a:buChar char="•"/>
            </a:pPr>
            <a:r>
              <a:rPr lang="en-US"/>
              <a:t>Revised the definition of "director" to include education as a component of responsibilities. </a:t>
            </a:r>
            <a:endParaRPr/>
          </a:p>
          <a:p>
            <a:pPr marL="400050" marR="158115" lvl="0" indent="-406400" algn="l" rtl="0">
              <a:lnSpc>
                <a:spcPct val="100000"/>
              </a:lnSpc>
              <a:spcBef>
                <a:spcPts val="270"/>
              </a:spcBef>
              <a:spcAft>
                <a:spcPts val="0"/>
              </a:spcAft>
              <a:buSzPts val="2800"/>
              <a:buChar char="•"/>
            </a:pPr>
            <a:r>
              <a:rPr lang="en-US"/>
              <a:t>Revised the definition of “fall height" to incorporate the definition of a designated play surface. </a:t>
            </a:r>
            <a:endParaRPr/>
          </a:p>
          <a:p>
            <a:pPr marL="400050" marR="158115" lvl="0" indent="-406400" algn="l" rtl="0">
              <a:lnSpc>
                <a:spcPct val="100000"/>
              </a:lnSpc>
              <a:spcBef>
                <a:spcPts val="270"/>
              </a:spcBef>
              <a:spcAft>
                <a:spcPts val="0"/>
              </a:spcAft>
              <a:buSzPts val="2800"/>
              <a:buChar char="•"/>
            </a:pPr>
            <a:r>
              <a:rPr lang="en-US"/>
              <a:t> Revised the definition of “lead teacher” to include education as a component of responsibilities.  </a:t>
            </a:r>
            <a:endParaRPr/>
          </a:p>
          <a:p>
            <a:pPr marL="31115" marR="158115" lvl="0" indent="0" algn="l" rtl="0">
              <a:lnSpc>
                <a:spcPct val="100000"/>
              </a:lnSpc>
              <a:spcBef>
                <a:spcPts val="270"/>
              </a:spcBef>
              <a:spcAft>
                <a:spcPts val="0"/>
              </a:spcAft>
              <a:buSzPts val="2800"/>
              <a:buNone/>
            </a:pPr>
            <a:endParaRPr u="sng"/>
          </a:p>
          <a:p>
            <a:pPr marL="37465" marR="158115" lvl="0" indent="171450" algn="l" rtl="0">
              <a:lnSpc>
                <a:spcPct val="100000"/>
              </a:lnSpc>
              <a:spcBef>
                <a:spcPts val="270"/>
              </a:spcBef>
              <a:spcAft>
                <a:spcPts val="0"/>
              </a:spcAft>
              <a:buSzPts val="28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0"/>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a:t>
            </a:r>
            <a:endParaRPr/>
          </a:p>
        </p:txBody>
      </p:sp>
      <p:sp>
        <p:nvSpPr>
          <p:cNvPr id="236" name="Google Shape;23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15</a:t>
            </a:fld>
            <a:endParaRPr sz="1200" b="0" i="0" u="none" strike="noStrike" cap="none">
              <a:solidFill>
                <a:srgbClr val="888FA3"/>
              </a:solidFill>
              <a:latin typeface="Calibri"/>
              <a:ea typeface="Calibri"/>
              <a:cs typeface="Calibri"/>
              <a:sym typeface="Calibri"/>
            </a:endParaRPr>
          </a:p>
        </p:txBody>
      </p:sp>
      <p:sp>
        <p:nvSpPr>
          <p:cNvPr id="237" name="Google Shape;237;p20"/>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8VAC20-781-10 Definitions</a:t>
            </a:r>
            <a:endParaRPr i="1" u="sng"/>
          </a:p>
          <a:p>
            <a:pPr marL="457200" marR="158115" lvl="0" indent="-463550" algn="l" rtl="0">
              <a:lnSpc>
                <a:spcPct val="100000"/>
              </a:lnSpc>
              <a:spcBef>
                <a:spcPts val="270"/>
              </a:spcBef>
              <a:spcAft>
                <a:spcPts val="0"/>
              </a:spcAft>
              <a:buSzPts val="2800"/>
              <a:buChar char="•"/>
            </a:pPr>
            <a:r>
              <a:rPr lang="en-US"/>
              <a:t>Revised the definition of “lockdown” to include a security threat inside or outside the building. </a:t>
            </a:r>
            <a:endParaRPr/>
          </a:p>
          <a:p>
            <a:pPr marL="457200" marR="158115" lvl="0" indent="-463550" algn="l" rtl="0">
              <a:lnSpc>
                <a:spcPct val="100000"/>
              </a:lnSpc>
              <a:spcBef>
                <a:spcPts val="270"/>
              </a:spcBef>
              <a:spcAft>
                <a:spcPts val="0"/>
              </a:spcAft>
              <a:buSzPts val="2800"/>
              <a:buChar char="•"/>
            </a:pPr>
            <a:r>
              <a:rPr lang="en-US"/>
              <a:t>Added the definition of “play yard” to mean a framed enclosure with mesh or fabric sides.  Play yards provide playing accommodations for a child who cannot climb out and are less than 35 inches in height.  </a:t>
            </a:r>
            <a:endParaRPr/>
          </a:p>
          <a:p>
            <a:pPr marL="457200" marR="158115" lvl="0" indent="-463550" algn="l" rtl="0">
              <a:lnSpc>
                <a:spcPct val="100000"/>
              </a:lnSpc>
              <a:spcBef>
                <a:spcPts val="270"/>
              </a:spcBef>
              <a:spcAft>
                <a:spcPts val="0"/>
              </a:spcAft>
              <a:buSzPts val="2800"/>
              <a:buChar char="•"/>
            </a:pPr>
            <a:r>
              <a:rPr lang="en-US"/>
              <a:t>Revised the definition of “serious injury” to include injuries to the face.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43" name="Google Shape;24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16</a:t>
            </a:fld>
            <a:endParaRPr sz="1200" b="0" i="0" u="none" strike="noStrike" cap="none">
              <a:solidFill>
                <a:srgbClr val="888FA3"/>
              </a:solidFill>
              <a:latin typeface="Calibri"/>
              <a:ea typeface="Calibri"/>
              <a:cs typeface="Calibri"/>
              <a:sym typeface="Calibri"/>
            </a:endParaRPr>
          </a:p>
        </p:txBody>
      </p:sp>
      <p:sp>
        <p:nvSpPr>
          <p:cNvPr id="244" name="Google Shape;244;p21"/>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2800"/>
              <a:buNone/>
            </a:pPr>
            <a:r>
              <a:rPr lang="en-US" i="1"/>
              <a:t>8VAC20-781-40. Operational responsibilities. </a:t>
            </a:r>
            <a:endParaRPr i="1"/>
          </a:p>
          <a:p>
            <a:pPr marL="400050" marR="23495" lvl="0" indent="-406400" algn="l" rtl="0">
              <a:lnSpc>
                <a:spcPct val="100000"/>
              </a:lnSpc>
              <a:spcBef>
                <a:spcPts val="870"/>
              </a:spcBef>
              <a:spcAft>
                <a:spcPts val="0"/>
              </a:spcAft>
              <a:buClr>
                <a:srgbClr val="555555"/>
              </a:buClr>
              <a:buSzPts val="2800"/>
              <a:buChar char="•"/>
            </a:pPr>
            <a:r>
              <a:rPr lang="en-US"/>
              <a:t>Revised to add food intolerances to the information required in the list of allergies, sensitivities and dietary restrictions. </a:t>
            </a:r>
            <a:endParaRPr/>
          </a:p>
          <a:p>
            <a:pPr marL="400050" marR="23495" lvl="0" indent="-406400" algn="l" rtl="0">
              <a:lnSpc>
                <a:spcPct val="100000"/>
              </a:lnSpc>
              <a:spcBef>
                <a:spcPts val="870"/>
              </a:spcBef>
              <a:spcAft>
                <a:spcPts val="0"/>
              </a:spcAft>
              <a:buClr>
                <a:srgbClr val="555555"/>
              </a:buClr>
              <a:buSzPts val="2800"/>
              <a:buChar char="•"/>
            </a:pPr>
            <a:r>
              <a:rPr lang="en-US"/>
              <a:t>Revised to add language to allow the list to be posted, displayed, or shared with the parent’s consent. </a:t>
            </a:r>
            <a:endParaRPr/>
          </a:p>
          <a:p>
            <a:pPr marL="10795" marR="23495" lvl="0" indent="170180" algn="l" rtl="0">
              <a:lnSpc>
                <a:spcPct val="100000"/>
              </a:lnSpc>
              <a:spcBef>
                <a:spcPts val="870"/>
              </a:spcBef>
              <a:spcAft>
                <a:spcPts val="0"/>
              </a:spcAft>
              <a:buSzPts val="2800"/>
              <a:buNone/>
            </a:pPr>
            <a:endParaRPr u="sng">
              <a:solidFill>
                <a:srgbClr val="000000"/>
              </a:solidFill>
              <a:latin typeface="Calibri"/>
              <a:ea typeface="Calibri"/>
              <a:cs typeface="Calibri"/>
              <a:sym typeface="Calibri"/>
            </a:endParaRPr>
          </a:p>
          <a:p>
            <a:pPr marL="228600" lvl="0" indent="-50800" algn="l" rtl="0">
              <a:lnSpc>
                <a:spcPct val="100000"/>
              </a:lnSpc>
              <a:spcBef>
                <a:spcPts val="1000"/>
              </a:spcBef>
              <a:spcAft>
                <a:spcPts val="0"/>
              </a:spcAft>
              <a:buSzPts val="28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2"/>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50" name="Google Shape;25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17</a:t>
            </a:fld>
            <a:endParaRPr sz="1200" b="0" i="0" u="none" strike="noStrike" cap="none">
              <a:solidFill>
                <a:srgbClr val="888FA3"/>
              </a:solidFill>
              <a:latin typeface="Calibri"/>
              <a:ea typeface="Calibri"/>
              <a:cs typeface="Calibri"/>
              <a:sym typeface="Calibri"/>
            </a:endParaRPr>
          </a:p>
        </p:txBody>
      </p:sp>
      <p:sp>
        <p:nvSpPr>
          <p:cNvPr id="251" name="Google Shape;251;p22"/>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8VAC20-781-50. Required policies and procedures. </a:t>
            </a:r>
            <a:endParaRPr i="1">
              <a:solidFill>
                <a:srgbClr val="000000"/>
              </a:solidFill>
            </a:endParaRPr>
          </a:p>
          <a:p>
            <a:pPr marL="457200" lvl="0" indent="-463550" algn="l" rtl="0">
              <a:lnSpc>
                <a:spcPct val="100000"/>
              </a:lnSpc>
              <a:spcBef>
                <a:spcPts val="870"/>
              </a:spcBef>
              <a:spcAft>
                <a:spcPts val="0"/>
              </a:spcAft>
              <a:buClr>
                <a:srgbClr val="555555"/>
              </a:buClr>
              <a:buSzPts val="2800"/>
              <a:buChar char="•"/>
            </a:pPr>
            <a:r>
              <a:rPr lang="en-US"/>
              <a:t>Removed the required policy for method of maintaining resilient surfacing and includes checking to ensure resilient surfacing to requirement for inspecting the playground. </a:t>
            </a:r>
            <a:endParaRPr/>
          </a:p>
          <a:p>
            <a:pPr marL="457200" lvl="0" indent="-463550" algn="l" rtl="0">
              <a:lnSpc>
                <a:spcPct val="100000"/>
              </a:lnSpc>
              <a:spcBef>
                <a:spcPts val="870"/>
              </a:spcBef>
              <a:spcAft>
                <a:spcPts val="0"/>
              </a:spcAft>
              <a:buClr>
                <a:srgbClr val="555555"/>
              </a:buClr>
              <a:buSzPts val="2800"/>
              <a:buChar char="•"/>
            </a:pPr>
            <a:r>
              <a:rPr lang="en-US"/>
              <a:t>Included additional occurrences to consider in policy for supervising children who arrive when the assigned group is offsite or not in the assigned room. </a:t>
            </a:r>
            <a:endParaRPr/>
          </a:p>
          <a:p>
            <a:pPr marL="457200" lvl="0" indent="-463550" algn="l" rtl="0">
              <a:lnSpc>
                <a:spcPct val="100000"/>
              </a:lnSpc>
              <a:spcBef>
                <a:spcPts val="870"/>
              </a:spcBef>
              <a:spcAft>
                <a:spcPts val="0"/>
              </a:spcAft>
              <a:buClr>
                <a:srgbClr val="555555"/>
              </a:buClr>
              <a:buSzPts val="2800"/>
              <a:buChar char="•"/>
            </a:pPr>
            <a:r>
              <a:rPr lang="en-US"/>
              <a:t>Added written procedure for the storage of breast milk.</a:t>
            </a:r>
            <a:endParaRPr/>
          </a:p>
          <a:p>
            <a:pPr marL="457200" lvl="0" indent="-463550" algn="l" rtl="0">
              <a:lnSpc>
                <a:spcPct val="100000"/>
              </a:lnSpc>
              <a:spcBef>
                <a:spcPts val="870"/>
              </a:spcBef>
              <a:spcAft>
                <a:spcPts val="0"/>
              </a:spcAft>
              <a:buSzPts val="2800"/>
              <a:buChar char="•"/>
            </a:pPr>
            <a:r>
              <a:rPr lang="en-US"/>
              <a:t>Language added to require reasonable accommodations when necessary to procedures for inclusion.</a:t>
            </a:r>
            <a:r>
              <a:rPr lang="en-US">
                <a:solidFill>
                  <a:srgbClr val="000000"/>
                </a:solidFill>
              </a:rPr>
              <a: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2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57" name="Google Shape;25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18</a:t>
            </a:fld>
            <a:endParaRPr sz="1200" b="0" i="0" u="none" strike="noStrike" cap="none">
              <a:solidFill>
                <a:srgbClr val="888FA3"/>
              </a:solidFill>
              <a:latin typeface="Calibri"/>
              <a:ea typeface="Calibri"/>
              <a:cs typeface="Calibri"/>
              <a:sym typeface="Calibri"/>
            </a:endParaRPr>
          </a:p>
        </p:txBody>
      </p:sp>
      <p:sp>
        <p:nvSpPr>
          <p:cNvPr id="258" name="Google Shape;258;p23"/>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8VAC20-781-50. Required policies and procedures. </a:t>
            </a:r>
            <a:endParaRPr i="1"/>
          </a:p>
          <a:p>
            <a:pPr marL="400050" lvl="0" indent="-406400" algn="l" rtl="0">
              <a:lnSpc>
                <a:spcPct val="100000"/>
              </a:lnSpc>
              <a:spcBef>
                <a:spcPts val="870"/>
              </a:spcBef>
              <a:spcAft>
                <a:spcPts val="0"/>
              </a:spcAft>
              <a:buSzPts val="2800"/>
              <a:buChar char="•"/>
            </a:pPr>
            <a:r>
              <a:rPr lang="en-US"/>
              <a:t>Language added to clarify that written safety rules for swimming or wading is required if a pool is located on the premises or will be used during a field trip.</a:t>
            </a:r>
            <a:endParaRPr/>
          </a:p>
          <a:p>
            <a:pPr marL="400050" lvl="0" indent="-406400" algn="l" rtl="0">
              <a:lnSpc>
                <a:spcPct val="100000"/>
              </a:lnSpc>
              <a:spcBef>
                <a:spcPts val="870"/>
              </a:spcBef>
              <a:spcAft>
                <a:spcPts val="0"/>
              </a:spcAft>
              <a:buSzPts val="2800"/>
              <a:buChar char="•"/>
            </a:pPr>
            <a:r>
              <a:rPr lang="en-US"/>
              <a:t>Added language to ensure that medication policies for nonprescription medication are consistent with manufacturer's instructions.</a:t>
            </a:r>
            <a:endParaRPr/>
          </a:p>
          <a:p>
            <a:pPr marL="400050" lvl="0" indent="-406400" algn="l" rtl="0">
              <a:lnSpc>
                <a:spcPct val="100000"/>
              </a:lnSpc>
              <a:spcBef>
                <a:spcPts val="870"/>
              </a:spcBef>
              <a:spcAft>
                <a:spcPts val="0"/>
              </a:spcAft>
              <a:buSzPts val="2800"/>
              <a:buChar char="•"/>
            </a:pPr>
            <a:r>
              <a:rPr lang="en-US"/>
              <a:t>Added a requirement for the center's current policies and procedures to be readily accessible to all staff.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4"/>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64" name="Google Shape;264;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19</a:t>
            </a:fld>
            <a:endParaRPr sz="1200" b="0" i="0" u="none" strike="noStrike" cap="none">
              <a:solidFill>
                <a:srgbClr val="888FA3"/>
              </a:solidFill>
              <a:latin typeface="Calibri"/>
              <a:ea typeface="Calibri"/>
              <a:cs typeface="Calibri"/>
              <a:sym typeface="Calibri"/>
            </a:endParaRPr>
          </a:p>
        </p:txBody>
      </p:sp>
      <p:sp>
        <p:nvSpPr>
          <p:cNvPr id="265" name="Google Shape;265;p2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4000"/>
              <a:buNone/>
            </a:pPr>
            <a:r>
              <a:rPr lang="en-US" i="1"/>
              <a:t>8VAC20-781-70. Children's records. </a:t>
            </a:r>
            <a:endParaRPr i="1"/>
          </a:p>
          <a:p>
            <a:pPr marL="400050" marR="66040" lvl="0" indent="-406400" algn="l" rtl="0">
              <a:lnSpc>
                <a:spcPct val="100000"/>
              </a:lnSpc>
              <a:spcBef>
                <a:spcPts val="865"/>
              </a:spcBef>
              <a:spcAft>
                <a:spcPts val="0"/>
              </a:spcAft>
              <a:buClr>
                <a:srgbClr val="555555"/>
              </a:buClr>
              <a:buSzPts val="2800"/>
              <a:buChar char="•"/>
            </a:pPr>
            <a:r>
              <a:rPr lang="en-US"/>
              <a:t>Revised to add food intolerances to the information required in the file to be consistent with the information required on the list to be available to staff. </a:t>
            </a:r>
            <a:endParaRPr/>
          </a:p>
          <a:p>
            <a:pPr marL="400050" marR="66040" lvl="0" indent="-406400" algn="l" rtl="0">
              <a:lnSpc>
                <a:spcPct val="100000"/>
              </a:lnSpc>
              <a:spcBef>
                <a:spcPts val="865"/>
              </a:spcBef>
              <a:spcAft>
                <a:spcPts val="0"/>
              </a:spcAft>
              <a:buClr>
                <a:srgbClr val="555555"/>
              </a:buClr>
              <a:buSzPts val="2800"/>
              <a:buChar char="•"/>
            </a:pPr>
            <a:r>
              <a:rPr lang="en-US"/>
              <a:t>Chronic medical conditions added to the information required in the child’s file. Additional language also added to the emergency preparedness section as required by CCDF program standards. </a:t>
            </a:r>
            <a:endParaRPr/>
          </a:p>
          <a:p>
            <a:pPr marL="400050" marR="66040" lvl="0" indent="-406400" algn="l" rtl="0">
              <a:lnSpc>
                <a:spcPct val="100000"/>
              </a:lnSpc>
              <a:spcBef>
                <a:spcPts val="865"/>
              </a:spcBef>
              <a:spcAft>
                <a:spcPts val="0"/>
              </a:spcAft>
              <a:buSzPts val="2800"/>
              <a:buChar char="•"/>
            </a:pPr>
            <a:r>
              <a:rPr lang="en-US"/>
              <a:t>Language added to clarify that accommodations agreed upon by the center must be documented in the child’s record. </a:t>
            </a:r>
            <a:br>
              <a:rPr lang="en-US"/>
            </a:br>
            <a:r>
              <a:rPr lang="en-US"/>
              <a:t/>
            </a:r>
            <a:br>
              <a:rPr lang="en-US"/>
            </a:b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Agenda</a:t>
            </a:r>
            <a:endParaRPr/>
          </a:p>
        </p:txBody>
      </p:sp>
      <p:sp>
        <p:nvSpPr>
          <p:cNvPr id="143" name="Google Shape;143;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
        <p:nvSpPr>
          <p:cNvPr id="144" name="Google Shape;144;p2"/>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p>
            <a:pPr marL="457200" lvl="0" indent="-406400" algn="l" rtl="0">
              <a:lnSpc>
                <a:spcPct val="115000"/>
              </a:lnSpc>
              <a:spcBef>
                <a:spcPts val="0"/>
              </a:spcBef>
              <a:spcAft>
                <a:spcPts val="0"/>
              </a:spcAft>
              <a:buSzPts val="2800"/>
              <a:buFont typeface="Georgia"/>
              <a:buAutoNum type="romanUcPeriod"/>
            </a:pPr>
            <a:r>
              <a:rPr lang="en-US"/>
              <a:t>Reflection of Work Completed</a:t>
            </a:r>
            <a:endParaRPr/>
          </a:p>
          <a:p>
            <a:pPr marL="457200" lvl="0" indent="-406400" algn="l" rtl="0">
              <a:lnSpc>
                <a:spcPct val="115000"/>
              </a:lnSpc>
              <a:spcBef>
                <a:spcPts val="0"/>
              </a:spcBef>
              <a:spcAft>
                <a:spcPts val="0"/>
              </a:spcAft>
              <a:buSzPts val="2800"/>
              <a:buFont typeface="Georgia"/>
              <a:buAutoNum type="romanUcPeriod"/>
            </a:pPr>
            <a:r>
              <a:rPr lang="en-US"/>
              <a:t>Summary of Changes</a:t>
            </a:r>
            <a:endParaRPr/>
          </a:p>
          <a:p>
            <a:pPr marL="457200" lvl="0" indent="-406400" algn="l" rtl="0">
              <a:lnSpc>
                <a:spcPct val="115000"/>
              </a:lnSpc>
              <a:spcBef>
                <a:spcPts val="0"/>
              </a:spcBef>
              <a:spcAft>
                <a:spcPts val="0"/>
              </a:spcAft>
              <a:buSzPts val="2800"/>
              <a:buFont typeface="Georgia"/>
              <a:buAutoNum type="romanUcPeriod"/>
            </a:pPr>
            <a:r>
              <a:rPr lang="en-US"/>
              <a:t>Part-by-Part Review of Substantive Changes</a:t>
            </a:r>
            <a:endParaRPr/>
          </a:p>
          <a:p>
            <a:pPr marL="457200" lvl="0" indent="-406400" algn="l" rtl="0">
              <a:lnSpc>
                <a:spcPct val="115000"/>
              </a:lnSpc>
              <a:spcBef>
                <a:spcPts val="0"/>
              </a:spcBef>
              <a:spcAft>
                <a:spcPts val="0"/>
              </a:spcAft>
              <a:buClr>
                <a:schemeClr val="dk1"/>
              </a:buClr>
              <a:buSzPts val="2800"/>
              <a:buFont typeface="Georgia"/>
              <a:buAutoNum type="romanUcPeriod"/>
            </a:pPr>
            <a:r>
              <a:rPr lang="en-US">
                <a:solidFill>
                  <a:schemeClr val="accent3"/>
                </a:solidFill>
              </a:rPr>
              <a:t>Cost Impact for Providers</a:t>
            </a:r>
            <a:endParaRPr>
              <a:solidFill>
                <a:schemeClr val="accent3"/>
              </a:solidFill>
            </a:endParaRPr>
          </a:p>
          <a:p>
            <a:pPr marL="457200" lvl="0" indent="-406400" algn="l" rtl="0">
              <a:lnSpc>
                <a:spcPct val="115000"/>
              </a:lnSpc>
              <a:spcBef>
                <a:spcPts val="0"/>
              </a:spcBef>
              <a:spcAft>
                <a:spcPts val="0"/>
              </a:spcAft>
              <a:buClr>
                <a:schemeClr val="accent3"/>
              </a:buClr>
              <a:buSzPts val="2800"/>
              <a:buFont typeface="Georgia"/>
              <a:buAutoNum type="romanUcPeriod"/>
            </a:pPr>
            <a:r>
              <a:rPr lang="en-US">
                <a:solidFill>
                  <a:schemeClr val="accent3"/>
                </a:solidFill>
              </a:rPr>
              <a:t>Reflective Questions</a:t>
            </a:r>
            <a:endParaRPr>
              <a:solidFill>
                <a:schemeClr val="accent3"/>
              </a:solidFill>
            </a:endParaRPr>
          </a:p>
          <a:p>
            <a:pPr marL="457200" lvl="0" indent="-406400" algn="l" rtl="0">
              <a:lnSpc>
                <a:spcPct val="115000"/>
              </a:lnSpc>
              <a:spcBef>
                <a:spcPts val="0"/>
              </a:spcBef>
              <a:spcAft>
                <a:spcPts val="0"/>
              </a:spcAft>
              <a:buSzPts val="2800"/>
              <a:buFont typeface="Georgia"/>
              <a:buAutoNum type="romanUcPeriod"/>
            </a:pPr>
            <a:r>
              <a:rPr lang="en-US"/>
              <a:t>Closing Remarks and Next Steps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25"/>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71" name="Google Shape;271;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20</a:t>
            </a:fld>
            <a:endParaRPr sz="1200" b="0" i="0" u="none" strike="noStrike" cap="none">
              <a:solidFill>
                <a:srgbClr val="888FA3"/>
              </a:solidFill>
              <a:latin typeface="Calibri"/>
              <a:ea typeface="Calibri"/>
              <a:cs typeface="Calibri"/>
              <a:sym typeface="Calibri"/>
            </a:endParaRPr>
          </a:p>
        </p:txBody>
      </p:sp>
      <p:sp>
        <p:nvSpPr>
          <p:cNvPr id="272" name="Google Shape;272;p25"/>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8VAC20-781-90. Attendance records; reports. </a:t>
            </a:r>
            <a:endParaRPr i="1"/>
          </a:p>
          <a:p>
            <a:pPr marL="400050" lvl="0" indent="-406400" algn="l" rtl="0">
              <a:lnSpc>
                <a:spcPct val="100000"/>
              </a:lnSpc>
              <a:spcBef>
                <a:spcPts val="1000"/>
              </a:spcBef>
              <a:spcAft>
                <a:spcPts val="0"/>
              </a:spcAft>
              <a:buClr>
                <a:srgbClr val="555555"/>
              </a:buClr>
              <a:buSzPts val="2800"/>
              <a:buChar char="•"/>
            </a:pPr>
            <a:r>
              <a:rPr lang="en-US"/>
              <a:t>Language to allow two business days for reporting an injury that required outside medical attention reported by the parent. </a:t>
            </a:r>
            <a:endParaRPr/>
          </a:p>
          <a:p>
            <a:pPr marL="0" lvl="0" indent="0" algn="l" rtl="0">
              <a:lnSpc>
                <a:spcPct val="100000"/>
              </a:lnSpc>
              <a:spcBef>
                <a:spcPts val="1000"/>
              </a:spcBef>
              <a:spcAft>
                <a:spcPts val="0"/>
              </a:spcAft>
              <a:buSzPts val="2800"/>
              <a:buNone/>
            </a:pPr>
            <a:r>
              <a:rPr lang="en-US"/>
              <a:t/>
            </a:r>
            <a:br>
              <a:rPr lang="en-US"/>
            </a:br>
            <a:r>
              <a:rPr lang="en-US"/>
              <a:t/>
            </a:r>
            <a:br>
              <a:rPr lang="en-US"/>
            </a:br>
            <a:r>
              <a:rPr lang="en-US"/>
              <a:t/>
            </a:r>
            <a:br>
              <a:rPr lang="en-US"/>
            </a:br>
            <a:r>
              <a:rPr lang="en-US"/>
              <a:t/>
            </a:r>
            <a:br>
              <a:rPr lang="en-US"/>
            </a:b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78" name="Google Shape;278;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21</a:t>
            </a:fld>
            <a:endParaRPr sz="1200" b="0" i="0" u="none" strike="noStrike" cap="none">
              <a:solidFill>
                <a:srgbClr val="888FA3"/>
              </a:solidFill>
              <a:latin typeface="Calibri"/>
              <a:ea typeface="Calibri"/>
              <a:cs typeface="Calibri"/>
              <a:sym typeface="Calibri"/>
            </a:endParaRPr>
          </a:p>
        </p:txBody>
      </p:sp>
      <p:sp>
        <p:nvSpPr>
          <p:cNvPr id="279" name="Google Shape;279;p26"/>
          <p:cNvSpPr txBox="1">
            <a:spLocks noGrp="1"/>
          </p:cNvSpPr>
          <p:nvPr>
            <p:ph type="body" idx="1"/>
          </p:nvPr>
        </p:nvSpPr>
        <p:spPr>
          <a:xfrm>
            <a:off x="838200" y="1458925"/>
            <a:ext cx="10790100" cy="4718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3300"/>
              <a:buNone/>
            </a:pPr>
            <a:r>
              <a:rPr lang="en-US" i="1"/>
              <a:t>8VAC20-781-100. Immunizations for children. </a:t>
            </a:r>
            <a:endParaRPr i="1"/>
          </a:p>
          <a:p>
            <a:pPr marL="400050" marR="38100" lvl="0" indent="-406400" algn="l" rtl="0">
              <a:lnSpc>
                <a:spcPct val="100000"/>
              </a:lnSpc>
              <a:spcBef>
                <a:spcPts val="865"/>
              </a:spcBef>
              <a:spcAft>
                <a:spcPts val="0"/>
              </a:spcAft>
              <a:buClr>
                <a:srgbClr val="555555"/>
              </a:buClr>
              <a:buSzPts val="2800"/>
              <a:buChar char="•"/>
            </a:pPr>
            <a:r>
              <a:rPr lang="en-US"/>
              <a:t>Language revised to clarify that documentation of immunizations is not required when a center assumes responsibility for the child directly from the school or  the center transfers responsibility of the child directly to the school.</a:t>
            </a:r>
            <a:endParaRPr/>
          </a:p>
          <a:p>
            <a:pPr marL="400050" marR="38100" lvl="0" indent="-406400" algn="l" rtl="0">
              <a:lnSpc>
                <a:spcPct val="100000"/>
              </a:lnSpc>
              <a:spcBef>
                <a:spcPts val="865"/>
              </a:spcBef>
              <a:spcAft>
                <a:spcPts val="0"/>
              </a:spcAft>
              <a:buClr>
                <a:srgbClr val="555555"/>
              </a:buClr>
              <a:buSzPts val="2800"/>
              <a:buChar char="•"/>
            </a:pPr>
            <a:r>
              <a:rPr lang="en-US"/>
              <a:t>Additional language added to clarify that a statement verifying the school's possession of the immunization record is required when the center is located on the same premises where a child attends school, and to remove the requirement that the school’s records be available during the center’s operating hours.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85" name="Google Shape;285;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22</a:t>
            </a:fld>
            <a:endParaRPr sz="1200" b="0" i="0" u="none" strike="noStrike" cap="none">
              <a:solidFill>
                <a:srgbClr val="888FA3"/>
              </a:solidFill>
              <a:latin typeface="Calibri"/>
              <a:ea typeface="Calibri"/>
              <a:cs typeface="Calibri"/>
              <a:sym typeface="Calibri"/>
            </a:endParaRPr>
          </a:p>
        </p:txBody>
      </p:sp>
      <p:sp>
        <p:nvSpPr>
          <p:cNvPr id="286" name="Google Shape;286;p2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3000"/>
              <a:buNone/>
            </a:pPr>
            <a:r>
              <a:rPr lang="en-US" i="1"/>
              <a:t>8VAC20-781-110. Physical examinations for children. </a:t>
            </a:r>
            <a:endParaRPr i="1"/>
          </a:p>
          <a:p>
            <a:pPr marL="400050" marR="38100" lvl="0" indent="-406400" algn="l" rtl="0">
              <a:lnSpc>
                <a:spcPct val="100000"/>
              </a:lnSpc>
              <a:spcBef>
                <a:spcPts val="865"/>
              </a:spcBef>
              <a:spcAft>
                <a:spcPts val="0"/>
              </a:spcAft>
              <a:buClr>
                <a:srgbClr val="555555"/>
              </a:buClr>
              <a:buSzPts val="2800"/>
              <a:buChar char="•"/>
            </a:pPr>
            <a:r>
              <a:rPr lang="en-US"/>
              <a:t>Language revised to clarify that documentation of a physical examination is not required when a center assumes responsibility for the child directly from the school or  the center transfers responsibility of the child directly to the school</a:t>
            </a:r>
            <a:endParaRPr/>
          </a:p>
          <a:p>
            <a:pPr marL="400050" marR="38100" lvl="0" indent="-406400" algn="l" rtl="0">
              <a:lnSpc>
                <a:spcPct val="100000"/>
              </a:lnSpc>
              <a:spcBef>
                <a:spcPts val="865"/>
              </a:spcBef>
              <a:spcAft>
                <a:spcPts val="0"/>
              </a:spcAft>
              <a:buClr>
                <a:srgbClr val="555555"/>
              </a:buClr>
              <a:buSzPts val="2800"/>
              <a:buChar char="•"/>
            </a:pPr>
            <a:r>
              <a:rPr lang="en-US"/>
              <a:t>Additional language added to clarify that a statement verifying the school's possession of the physical examination record is required when the center is located on the same premises where a child attends school, and to remove the requirement that the school’s records be available during the center’s operating hours.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2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a:t>
            </a:r>
            <a:endParaRPr/>
          </a:p>
        </p:txBody>
      </p:sp>
      <p:sp>
        <p:nvSpPr>
          <p:cNvPr id="292" name="Google Shape;292;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23</a:t>
            </a:fld>
            <a:endParaRPr sz="1200" b="0" i="0" u="none" strike="noStrike" cap="none">
              <a:solidFill>
                <a:srgbClr val="888FA3"/>
              </a:solidFill>
              <a:latin typeface="Calibri"/>
              <a:ea typeface="Calibri"/>
              <a:cs typeface="Calibri"/>
              <a:sym typeface="Calibri"/>
            </a:endParaRPr>
          </a:p>
        </p:txBody>
      </p:sp>
      <p:sp>
        <p:nvSpPr>
          <p:cNvPr id="293" name="Google Shape;293;p2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marR="327025" lvl="0" indent="0" algn="l" rtl="0">
              <a:lnSpc>
                <a:spcPct val="100000"/>
              </a:lnSpc>
              <a:spcBef>
                <a:spcPts val="0"/>
              </a:spcBef>
              <a:spcAft>
                <a:spcPts val="0"/>
              </a:spcAft>
              <a:buSzPts val="2800"/>
              <a:buNone/>
            </a:pPr>
            <a:r>
              <a:rPr lang="en-US" i="1"/>
              <a:t>8VAC20-781-120. Form and content of immunizations and physical examination reports for children. </a:t>
            </a:r>
            <a:endParaRPr i="1"/>
          </a:p>
          <a:p>
            <a:pPr marL="400050" marR="4445" lvl="0" indent="-406400" algn="l" rtl="0">
              <a:lnSpc>
                <a:spcPct val="100000"/>
              </a:lnSpc>
              <a:spcBef>
                <a:spcPts val="965"/>
              </a:spcBef>
              <a:spcAft>
                <a:spcPts val="0"/>
              </a:spcAft>
              <a:buSzPts val="2800"/>
              <a:buChar char="•"/>
            </a:pPr>
            <a:r>
              <a:rPr lang="en-US"/>
              <a:t>Language added to allow an electronic immunization record if the information includes the date the immunization was received and the individual who administered the immunization is included.</a:t>
            </a:r>
            <a:endParaRPr/>
          </a:p>
          <a:p>
            <a:pPr marL="0" lvl="0" indent="0" algn="l" rtl="0">
              <a:lnSpc>
                <a:spcPct val="100000"/>
              </a:lnSpc>
              <a:spcBef>
                <a:spcPts val="1000"/>
              </a:spcBef>
              <a:spcAft>
                <a:spcPts val="0"/>
              </a:spcAft>
              <a:buSzPts val="2800"/>
              <a:buNone/>
            </a:pPr>
            <a:r>
              <a:rPr lang="en-US"/>
              <a:t/>
            </a:r>
            <a:br>
              <a:rPr lang="en-US"/>
            </a:br>
            <a:r>
              <a:rPr lang="en-US"/>
              <a:t/>
            </a:r>
            <a:br>
              <a:rPr lang="en-US"/>
            </a:br>
            <a:r>
              <a:rPr lang="en-US"/>
              <a:t/>
            </a:r>
            <a:br>
              <a:rPr lang="en-US"/>
            </a:br>
            <a:r>
              <a:rPr lang="en-US"/>
              <a:t/>
            </a:r>
            <a:br>
              <a:rPr lang="en-US"/>
            </a:br>
            <a:r>
              <a:rPr lang="en-US"/>
              <a:t/>
            </a:r>
            <a:br>
              <a:rPr lang="en-US"/>
            </a:b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III</a:t>
            </a:r>
            <a:endParaRPr/>
          </a:p>
        </p:txBody>
      </p:sp>
      <p:sp>
        <p:nvSpPr>
          <p:cNvPr id="299" name="Google Shape;299;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24</a:t>
            </a:fld>
            <a:endParaRPr sz="1200" b="0" i="0" u="none" strike="noStrike" cap="none">
              <a:solidFill>
                <a:srgbClr val="888FA3"/>
              </a:solidFill>
              <a:latin typeface="Calibri"/>
              <a:ea typeface="Calibri"/>
              <a:cs typeface="Calibri"/>
              <a:sym typeface="Calibri"/>
            </a:endParaRPr>
          </a:p>
        </p:txBody>
      </p:sp>
      <p:sp>
        <p:nvSpPr>
          <p:cNvPr id="300" name="Google Shape;300;p29"/>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marR="327025" lvl="0" indent="0" algn="l" rtl="0">
              <a:lnSpc>
                <a:spcPct val="100000"/>
              </a:lnSpc>
              <a:spcBef>
                <a:spcPts val="0"/>
              </a:spcBef>
              <a:spcAft>
                <a:spcPts val="0"/>
              </a:spcAft>
              <a:buSzPts val="3000"/>
              <a:buNone/>
            </a:pPr>
            <a:r>
              <a:rPr lang="en-US" sz="3000" i="1"/>
              <a:t>8VAC20-781-180. Lead teacher qualifications. </a:t>
            </a:r>
            <a:endParaRPr sz="3000" i="1">
              <a:solidFill>
                <a:srgbClr val="000000"/>
              </a:solidFill>
            </a:endParaRPr>
          </a:p>
          <a:p>
            <a:pPr marL="342900" marR="327025" lvl="0" indent="-419100" algn="l" rtl="0">
              <a:lnSpc>
                <a:spcPct val="100000"/>
              </a:lnSpc>
              <a:spcBef>
                <a:spcPts val="865"/>
              </a:spcBef>
              <a:spcAft>
                <a:spcPts val="0"/>
              </a:spcAft>
              <a:buSzPts val="3000"/>
              <a:buChar char="•"/>
            </a:pPr>
            <a:r>
              <a:rPr lang="en-US" sz="3000"/>
              <a:t>Language added to allow training to qualify as a lead teacher to be completed within 60 days after being promoted or beginning work.</a:t>
            </a:r>
            <a:endParaRPr sz="3000"/>
          </a:p>
          <a:p>
            <a:pPr marL="342900" marR="327025" lvl="0" indent="-419100" algn="l" rtl="0">
              <a:lnSpc>
                <a:spcPct val="100000"/>
              </a:lnSpc>
              <a:spcBef>
                <a:spcPts val="865"/>
              </a:spcBef>
              <a:spcAft>
                <a:spcPts val="0"/>
              </a:spcAft>
              <a:buSzPts val="3000"/>
              <a:buChar char="•"/>
            </a:pPr>
            <a:r>
              <a:rPr lang="en-US" sz="3000"/>
              <a:t>Language added to allow training to be completed prior to being promoted or beginning work. This allows training completed at another program to be counted. </a:t>
            </a:r>
            <a:endParaRPr sz="3000"/>
          </a:p>
          <a:p>
            <a:pPr marL="0" marR="327025" lvl="0" indent="0" algn="l" rtl="0">
              <a:lnSpc>
                <a:spcPct val="90000"/>
              </a:lnSpc>
              <a:spcBef>
                <a:spcPts val="865"/>
              </a:spcBef>
              <a:spcAft>
                <a:spcPts val="0"/>
              </a:spcAft>
              <a:buSzPts val="3000"/>
              <a:buNone/>
            </a:pPr>
            <a:r>
              <a:rPr lang="en-US" sz="3000"/>
              <a:t/>
            </a:r>
            <a:br>
              <a:rPr lang="en-US" sz="3000"/>
            </a:br>
            <a:r>
              <a:rPr lang="en-US" sz="3000"/>
              <a:t/>
            </a:r>
            <a:br>
              <a:rPr lang="en-US" sz="3000"/>
            </a:br>
            <a:r>
              <a:rPr lang="en-US"/>
              <a:t/>
            </a:r>
            <a:br>
              <a:rPr lang="en-US"/>
            </a:br>
            <a:r>
              <a:rPr lang="en-US"/>
              <a:t/>
            </a:r>
            <a:br>
              <a:rPr lang="en-US"/>
            </a:br>
            <a:r>
              <a:rPr lang="en-US"/>
              <a:t/>
            </a:r>
            <a:br>
              <a:rPr lang="en-US"/>
            </a:b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30"/>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III</a:t>
            </a:r>
            <a:endParaRPr/>
          </a:p>
        </p:txBody>
      </p:sp>
      <p:sp>
        <p:nvSpPr>
          <p:cNvPr id="306" name="Google Shape;30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25</a:t>
            </a:fld>
            <a:endParaRPr sz="1200" b="0" i="0" u="none" strike="noStrike" cap="none">
              <a:solidFill>
                <a:srgbClr val="888FA3"/>
              </a:solidFill>
              <a:latin typeface="Calibri"/>
              <a:ea typeface="Calibri"/>
              <a:cs typeface="Calibri"/>
              <a:sym typeface="Calibri"/>
            </a:endParaRPr>
          </a:p>
        </p:txBody>
      </p:sp>
      <p:sp>
        <p:nvSpPr>
          <p:cNvPr id="307" name="Google Shape;307;p30"/>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37465" marR="27940" lvl="0" indent="0" algn="l" rtl="0">
              <a:lnSpc>
                <a:spcPct val="100000"/>
              </a:lnSpc>
              <a:spcBef>
                <a:spcPts val="0"/>
              </a:spcBef>
              <a:spcAft>
                <a:spcPts val="0"/>
              </a:spcAft>
              <a:buSzPts val="2800"/>
              <a:buNone/>
            </a:pPr>
            <a:r>
              <a:rPr lang="en-US" i="1"/>
              <a:t>8VAC20-781-220. Orientation training.  </a:t>
            </a:r>
            <a:endParaRPr i="1"/>
          </a:p>
          <a:p>
            <a:pPr marL="514350" marR="27940" lvl="0" indent="-463550" algn="l" rtl="0">
              <a:lnSpc>
                <a:spcPct val="100000"/>
              </a:lnSpc>
              <a:spcBef>
                <a:spcPts val="1455"/>
              </a:spcBef>
              <a:spcAft>
                <a:spcPts val="0"/>
              </a:spcAft>
              <a:buClr>
                <a:srgbClr val="555555"/>
              </a:buClr>
              <a:buSzPts val="2800"/>
              <a:buChar char="•"/>
            </a:pPr>
            <a:r>
              <a:rPr lang="en-US"/>
              <a:t>Revised to add orientation on care requirements related to the care and development of children with special needs to the list of topics.</a:t>
            </a:r>
            <a:endParaRPr/>
          </a:p>
          <a:p>
            <a:pPr marL="514350" marR="27940" lvl="0" indent="-463550" algn="l" rtl="0">
              <a:lnSpc>
                <a:spcPct val="100000"/>
              </a:lnSpc>
              <a:spcBef>
                <a:spcPts val="1455"/>
              </a:spcBef>
              <a:spcAft>
                <a:spcPts val="0"/>
              </a:spcAft>
              <a:buSzPts val="2800"/>
              <a:buChar char="•"/>
            </a:pPr>
            <a:r>
              <a:rPr lang="en-US"/>
              <a:t>Revised to ensure that staff are informed of and oriented to children’s allergies, sensitivities, food intolerances, and dietary restrictions.</a:t>
            </a:r>
            <a:r>
              <a:rPr lang="en-US">
                <a:solidFill>
                  <a:srgbClr val="000000"/>
                </a:solidFill>
              </a:rPr>
              <a:t> </a:t>
            </a:r>
            <a:endParaRPr>
              <a:solidFill>
                <a:srgbClr val="000000"/>
              </a:solidFill>
            </a:endParaRPr>
          </a:p>
          <a:p>
            <a:pPr marL="62230" marR="27940" lvl="0" indent="153035" algn="l" rtl="0">
              <a:lnSpc>
                <a:spcPct val="90000"/>
              </a:lnSpc>
              <a:spcBef>
                <a:spcPts val="1455"/>
              </a:spcBef>
              <a:spcAft>
                <a:spcPts val="0"/>
              </a:spcAft>
              <a:buSzPts val="2800"/>
              <a:buNone/>
            </a:pPr>
            <a:endParaRPr u="sng">
              <a:solidFill>
                <a:srgbClr val="000000"/>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3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III</a:t>
            </a:r>
            <a:endParaRPr/>
          </a:p>
        </p:txBody>
      </p:sp>
      <p:sp>
        <p:nvSpPr>
          <p:cNvPr id="313" name="Google Shape;313;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26</a:t>
            </a:fld>
            <a:endParaRPr sz="1200" b="0" i="0" u="none" strike="noStrike" cap="none">
              <a:solidFill>
                <a:srgbClr val="888FA3"/>
              </a:solidFill>
              <a:latin typeface="Calibri"/>
              <a:ea typeface="Calibri"/>
              <a:cs typeface="Calibri"/>
              <a:sym typeface="Calibri"/>
            </a:endParaRPr>
          </a:p>
        </p:txBody>
      </p:sp>
      <p:sp>
        <p:nvSpPr>
          <p:cNvPr id="314" name="Google Shape;314;p31"/>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37465" marR="27940" lvl="0" indent="0" algn="l" rtl="0">
              <a:lnSpc>
                <a:spcPct val="100000"/>
              </a:lnSpc>
              <a:spcBef>
                <a:spcPts val="0"/>
              </a:spcBef>
              <a:spcAft>
                <a:spcPts val="0"/>
              </a:spcAft>
              <a:buSzPts val="3300"/>
              <a:buNone/>
            </a:pPr>
            <a:r>
              <a:rPr lang="en-US" i="1"/>
              <a:t>8VAC20-781-220. Orientation training.  </a:t>
            </a:r>
            <a:endParaRPr i="1"/>
          </a:p>
          <a:p>
            <a:pPr marL="457200" marR="29844" lvl="0" indent="-463550" algn="l" rtl="0">
              <a:lnSpc>
                <a:spcPct val="100000"/>
              </a:lnSpc>
              <a:spcBef>
                <a:spcPts val="1395"/>
              </a:spcBef>
              <a:spcAft>
                <a:spcPts val="0"/>
              </a:spcAft>
              <a:buClr>
                <a:srgbClr val="555555"/>
              </a:buClr>
              <a:buSzPts val="2800"/>
              <a:buChar char="•"/>
            </a:pPr>
            <a:r>
              <a:rPr lang="en-US"/>
              <a:t>Technical change to clarify that cooperative preschools are not required to complete orientation. </a:t>
            </a:r>
            <a:endParaRPr/>
          </a:p>
          <a:p>
            <a:pPr marL="457200" marR="29844" lvl="0" indent="-463550" algn="l" rtl="0">
              <a:lnSpc>
                <a:spcPct val="100000"/>
              </a:lnSpc>
              <a:spcBef>
                <a:spcPts val="1395"/>
              </a:spcBef>
              <a:spcAft>
                <a:spcPts val="0"/>
              </a:spcAft>
              <a:buClr>
                <a:srgbClr val="555555"/>
              </a:buClr>
              <a:buSzPts val="2800"/>
              <a:buChar char="•"/>
            </a:pPr>
            <a:r>
              <a:rPr lang="en-US"/>
              <a:t>Additional clarification added for the documentation of training to specify that the signature to verify training must be the staff receiving the training. </a:t>
            </a:r>
            <a:endParaRPr/>
          </a:p>
          <a:p>
            <a:pPr marL="457200" marR="29844" lvl="0" indent="-463550" algn="l" rtl="0">
              <a:lnSpc>
                <a:spcPct val="100000"/>
              </a:lnSpc>
              <a:spcBef>
                <a:spcPts val="1395"/>
              </a:spcBef>
              <a:spcAft>
                <a:spcPts val="0"/>
              </a:spcAft>
              <a:buClr>
                <a:srgbClr val="555555"/>
              </a:buClr>
              <a:buSzPts val="2800"/>
              <a:buChar char="•"/>
            </a:pPr>
            <a:r>
              <a:rPr lang="en-US"/>
              <a:t>Revised to clarify that ongoing training may not include training completed to meet the requirements of orientation requirements unless otherwise noted in the standards. </a:t>
            </a:r>
            <a:endParaRPr/>
          </a:p>
          <a:p>
            <a:pPr marL="31115" marR="29844" lvl="0" indent="0" algn="l" rtl="0">
              <a:lnSpc>
                <a:spcPct val="90000"/>
              </a:lnSpc>
              <a:spcBef>
                <a:spcPts val="1395"/>
              </a:spcBef>
              <a:spcAft>
                <a:spcPts val="0"/>
              </a:spcAft>
              <a:buSzPts val="2800"/>
              <a:buNone/>
            </a:pPr>
            <a:endParaRPr>
              <a:solidFill>
                <a:srgbClr val="000000"/>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2"/>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III</a:t>
            </a:r>
            <a:endParaRPr/>
          </a:p>
        </p:txBody>
      </p:sp>
      <p:sp>
        <p:nvSpPr>
          <p:cNvPr id="320" name="Google Shape;32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27</a:t>
            </a:fld>
            <a:endParaRPr sz="1200" b="0" i="0" u="none" strike="noStrike" cap="none">
              <a:solidFill>
                <a:srgbClr val="888FA3"/>
              </a:solidFill>
              <a:latin typeface="Calibri"/>
              <a:ea typeface="Calibri"/>
              <a:cs typeface="Calibri"/>
              <a:sym typeface="Calibri"/>
            </a:endParaRPr>
          </a:p>
        </p:txBody>
      </p:sp>
      <p:sp>
        <p:nvSpPr>
          <p:cNvPr id="321" name="Google Shape;321;p32"/>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8VAC20-781-230. Ongoing training. </a:t>
            </a:r>
            <a:endParaRPr i="1"/>
          </a:p>
          <a:p>
            <a:pPr marL="457200" marR="29844" lvl="0" indent="-463550" algn="l" rtl="0">
              <a:lnSpc>
                <a:spcPct val="100000"/>
              </a:lnSpc>
              <a:spcBef>
                <a:spcPts val="1395"/>
              </a:spcBef>
              <a:spcAft>
                <a:spcPts val="0"/>
              </a:spcAft>
              <a:buClr>
                <a:srgbClr val="555555"/>
              </a:buClr>
              <a:buSzPts val="2800"/>
              <a:buChar char="•"/>
            </a:pPr>
            <a:r>
              <a:rPr lang="en-US"/>
              <a:t>Technical change to clarify that cooperative preschools are required to complete four hours of training annually. </a:t>
            </a:r>
            <a:endParaRPr/>
          </a:p>
          <a:p>
            <a:pPr marL="457200" marR="29844" lvl="0" indent="-463550" algn="l" rtl="0">
              <a:lnSpc>
                <a:spcPct val="100000"/>
              </a:lnSpc>
              <a:spcBef>
                <a:spcPts val="1395"/>
              </a:spcBef>
              <a:spcAft>
                <a:spcPts val="0"/>
              </a:spcAft>
              <a:buClr>
                <a:srgbClr val="555555"/>
              </a:buClr>
              <a:buSzPts val="2800"/>
              <a:buChar char="•"/>
            </a:pPr>
            <a:r>
              <a:rPr lang="en-US"/>
              <a:t>Revised to clarify that the Virginia Department of Education sponsored orientation preservice training course required in 8VAC20-781-220 A, and the prelicensure orientation training required in 8VAC20-781-220 I may count toward the annual training hours in addition to MAT and DHO.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3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III</a:t>
            </a:r>
            <a:endParaRPr/>
          </a:p>
        </p:txBody>
      </p:sp>
      <p:sp>
        <p:nvSpPr>
          <p:cNvPr id="327" name="Google Shape;32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28</a:t>
            </a:fld>
            <a:endParaRPr sz="1200" b="0" i="0" u="none" strike="noStrike" cap="none">
              <a:solidFill>
                <a:srgbClr val="888FA3"/>
              </a:solidFill>
              <a:latin typeface="Calibri"/>
              <a:ea typeface="Calibri"/>
              <a:cs typeface="Calibri"/>
              <a:sym typeface="Calibri"/>
            </a:endParaRPr>
          </a:p>
        </p:txBody>
      </p:sp>
      <p:sp>
        <p:nvSpPr>
          <p:cNvPr id="328" name="Google Shape;328;p33"/>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8VAC20-781-250. Daily health observation training.  </a:t>
            </a:r>
            <a:endParaRPr b="1" i="1"/>
          </a:p>
          <a:p>
            <a:pPr marL="228600" lvl="0" indent="-228600" algn="l" rtl="0">
              <a:lnSpc>
                <a:spcPct val="100000"/>
              </a:lnSpc>
              <a:spcBef>
                <a:spcPts val="1000"/>
              </a:spcBef>
              <a:spcAft>
                <a:spcPts val="0"/>
              </a:spcAft>
              <a:buClr>
                <a:srgbClr val="555555"/>
              </a:buClr>
              <a:buSzPts val="2800"/>
              <a:buChar char="•"/>
            </a:pPr>
            <a:r>
              <a:rPr lang="en-US"/>
              <a:t>Language added to require daily health observation training to be taught by a health care professional or obtained through a Department-promoted course</a:t>
            </a:r>
            <a:endParaRPr/>
          </a:p>
          <a:p>
            <a:pPr marL="228600" lvl="0" indent="-228600" algn="l" rtl="0">
              <a:lnSpc>
                <a:spcPct val="100000"/>
              </a:lnSpc>
              <a:spcBef>
                <a:spcPts val="1000"/>
              </a:spcBef>
              <a:spcAft>
                <a:spcPts val="0"/>
              </a:spcAft>
              <a:buSzPts val="2800"/>
              <a:buChar char="•"/>
            </a:pPr>
            <a:r>
              <a:rPr lang="en-US"/>
              <a:t>Adds a requirement that only allows a trained staff member or individual from an independent contractor to conduct a health observation.</a:t>
            </a:r>
            <a:br>
              <a:rPr lang="en-US"/>
            </a:br>
            <a:r>
              <a:rPr lang="en-US"/>
              <a:t/>
            </a:r>
            <a:br>
              <a:rPr lang="en-US"/>
            </a:b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34"/>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IV</a:t>
            </a:r>
            <a:endParaRPr/>
          </a:p>
        </p:txBody>
      </p:sp>
      <p:sp>
        <p:nvSpPr>
          <p:cNvPr id="334" name="Google Shape;334;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29</a:t>
            </a:fld>
            <a:endParaRPr sz="1200" b="0" i="0" u="none" strike="noStrike" cap="none">
              <a:solidFill>
                <a:srgbClr val="888FA3"/>
              </a:solidFill>
              <a:latin typeface="Calibri"/>
              <a:ea typeface="Calibri"/>
              <a:cs typeface="Calibri"/>
              <a:sym typeface="Calibri"/>
            </a:endParaRPr>
          </a:p>
        </p:txBody>
      </p:sp>
      <p:sp>
        <p:nvSpPr>
          <p:cNvPr id="335" name="Google Shape;335;p3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8VAC20-781-320. Hazardous substances and other harmful agents. </a:t>
            </a:r>
            <a:endParaRPr i="1"/>
          </a:p>
          <a:p>
            <a:pPr marL="228600" lvl="0" indent="-228600" algn="l" rtl="0">
              <a:lnSpc>
                <a:spcPct val="100000"/>
              </a:lnSpc>
              <a:spcBef>
                <a:spcPts val="1000"/>
              </a:spcBef>
              <a:spcAft>
                <a:spcPts val="0"/>
              </a:spcAft>
              <a:buSzPts val="2800"/>
              <a:buChar char="•"/>
            </a:pPr>
            <a:r>
              <a:rPr lang="en-US"/>
              <a:t>Language added to include sanitizing materials to the list of hazardous, toxic and potentially hazardous substances and chemicals.</a:t>
            </a:r>
            <a:br>
              <a:rPr lang="en-US"/>
            </a:b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Reflection of Work Completed</a:t>
            </a:r>
            <a:endParaRPr/>
          </a:p>
        </p:txBody>
      </p:sp>
      <p:sp>
        <p:nvSpPr>
          <p:cNvPr id="150" name="Google Shape;15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g169fbd06679_0_13"/>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IV</a:t>
            </a:r>
            <a:endParaRPr/>
          </a:p>
        </p:txBody>
      </p:sp>
      <p:sp>
        <p:nvSpPr>
          <p:cNvPr id="341" name="Google Shape;341;g169fbd06679_0_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30</a:t>
            </a:fld>
            <a:endParaRPr sz="1200" b="0" i="0" u="none" strike="noStrike" cap="none">
              <a:solidFill>
                <a:srgbClr val="888FA3"/>
              </a:solidFill>
              <a:latin typeface="Calibri"/>
              <a:ea typeface="Calibri"/>
              <a:cs typeface="Calibri"/>
              <a:sym typeface="Calibri"/>
            </a:endParaRPr>
          </a:p>
        </p:txBody>
      </p:sp>
      <p:sp>
        <p:nvSpPr>
          <p:cNvPr id="342" name="Google Shape;342;g169fbd06679_0_13"/>
          <p:cNvSpPr txBox="1">
            <a:spLocks noGrp="1"/>
          </p:cNvSpPr>
          <p:nvPr>
            <p:ph type="body" idx="1"/>
          </p:nvPr>
        </p:nvSpPr>
        <p:spPr>
          <a:xfrm>
            <a:off x="838200" y="1458930"/>
            <a:ext cx="10515600" cy="4718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2800"/>
              <a:buNone/>
            </a:pPr>
            <a:r>
              <a:rPr lang="en-US" i="1"/>
              <a:t>8VAC20-781-360. Indoor and outdoor play areas and equipment. </a:t>
            </a:r>
            <a:endParaRPr/>
          </a:p>
          <a:p>
            <a:pPr marL="228600" lvl="0" indent="-228600" algn="l" rtl="0">
              <a:lnSpc>
                <a:spcPct val="100000"/>
              </a:lnSpc>
              <a:spcBef>
                <a:spcPts val="1000"/>
              </a:spcBef>
              <a:spcAft>
                <a:spcPts val="0"/>
              </a:spcAft>
              <a:buSzPts val="2800"/>
              <a:buChar char="•"/>
            </a:pPr>
            <a:r>
              <a:rPr lang="en-US"/>
              <a:t>Revised requirement to correct use zone requirement for slides. Revised language is in alignment with most current CPSC guidelines in the Public Playground Safety Handbook.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35"/>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V</a:t>
            </a:r>
            <a:endParaRPr/>
          </a:p>
        </p:txBody>
      </p:sp>
      <p:sp>
        <p:nvSpPr>
          <p:cNvPr id="348" name="Google Shape;348;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31</a:t>
            </a:fld>
            <a:endParaRPr sz="1200" b="0" i="0" u="none" strike="noStrike" cap="none">
              <a:solidFill>
                <a:srgbClr val="888FA3"/>
              </a:solidFill>
              <a:latin typeface="Calibri"/>
              <a:ea typeface="Calibri"/>
              <a:cs typeface="Calibri"/>
              <a:sym typeface="Calibri"/>
            </a:endParaRPr>
          </a:p>
        </p:txBody>
      </p:sp>
      <p:sp>
        <p:nvSpPr>
          <p:cNvPr id="349" name="Google Shape;349;p35"/>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2800"/>
              <a:buNone/>
            </a:pPr>
            <a:r>
              <a:rPr lang="en-US" i="1"/>
              <a:t>8VAC20-781-370. Supervision of children. </a:t>
            </a:r>
            <a:endParaRPr i="1"/>
          </a:p>
          <a:p>
            <a:pPr marL="228600" lvl="0" indent="-228600" algn="l" rtl="0">
              <a:lnSpc>
                <a:spcPct val="100000"/>
              </a:lnSpc>
              <a:spcBef>
                <a:spcPts val="1000"/>
              </a:spcBef>
              <a:spcAft>
                <a:spcPts val="0"/>
              </a:spcAft>
              <a:buClr>
                <a:srgbClr val="555555"/>
              </a:buClr>
              <a:buSzPts val="2800"/>
              <a:buFont typeface="Georgia"/>
              <a:buChar char="•"/>
            </a:pPr>
            <a:r>
              <a:rPr lang="en-US"/>
              <a:t>Revised to retain current requirement for an additional staff to be available during an emergency. </a:t>
            </a:r>
            <a:endParaRPr/>
          </a:p>
          <a:p>
            <a:pPr marL="228600" lvl="0" indent="-50800" algn="l" rtl="0">
              <a:lnSpc>
                <a:spcPct val="90000"/>
              </a:lnSpc>
              <a:spcBef>
                <a:spcPts val="0"/>
              </a:spcBef>
              <a:spcAft>
                <a:spcPts val="0"/>
              </a:spcAft>
              <a:buSzPts val="2800"/>
              <a:buNone/>
            </a:pPr>
            <a:endParaRPr>
              <a:solidFill>
                <a:srgbClr val="000000"/>
              </a:solidFill>
              <a:latin typeface="Calibri"/>
              <a:ea typeface="Calibri"/>
              <a:cs typeface="Calibri"/>
              <a:sym typeface="Calibri"/>
            </a:endParaRPr>
          </a:p>
          <a:p>
            <a:pPr marL="0" lvl="0" indent="0" algn="l" rtl="0">
              <a:lnSpc>
                <a:spcPct val="90000"/>
              </a:lnSpc>
              <a:spcBef>
                <a:spcPts val="0"/>
              </a:spcBef>
              <a:spcAft>
                <a:spcPts val="0"/>
              </a:spcAft>
              <a:buSzPts val="2800"/>
              <a:buNone/>
            </a:pPr>
            <a:r>
              <a:rPr lang="en-US"/>
              <a:t/>
            </a:r>
            <a:br>
              <a:rPr lang="en-US"/>
            </a:b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3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VI</a:t>
            </a:r>
            <a:endParaRPr/>
          </a:p>
        </p:txBody>
      </p:sp>
      <p:sp>
        <p:nvSpPr>
          <p:cNvPr id="355" name="Google Shape;355;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32</a:t>
            </a:fld>
            <a:endParaRPr sz="1200" b="0" i="0" u="none" strike="noStrike" cap="none">
              <a:solidFill>
                <a:srgbClr val="888FA3"/>
              </a:solidFill>
              <a:latin typeface="Calibri"/>
              <a:ea typeface="Calibri"/>
              <a:cs typeface="Calibri"/>
              <a:sym typeface="Calibri"/>
            </a:endParaRPr>
          </a:p>
        </p:txBody>
      </p:sp>
      <p:sp>
        <p:nvSpPr>
          <p:cNvPr id="356" name="Google Shape;356;p36"/>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8VAC20-781-420. Daily Activities. </a:t>
            </a:r>
            <a:endParaRPr i="1"/>
          </a:p>
          <a:p>
            <a:pPr marL="228600" lvl="0" indent="-228600" algn="l" rtl="0">
              <a:lnSpc>
                <a:spcPct val="100000"/>
              </a:lnSpc>
              <a:spcBef>
                <a:spcPts val="0"/>
              </a:spcBef>
              <a:spcAft>
                <a:spcPts val="0"/>
              </a:spcAft>
              <a:buClr>
                <a:srgbClr val="555555"/>
              </a:buClr>
              <a:buSzPts val="2800"/>
              <a:buChar char="•"/>
            </a:pPr>
            <a:r>
              <a:rPr lang="en-US"/>
              <a:t>Revised to incorporate curriculum and educational use for media.</a:t>
            </a:r>
            <a:endParaRPr/>
          </a:p>
          <a:p>
            <a:pPr marL="228600" lvl="0" indent="-228600" algn="l" rtl="0">
              <a:lnSpc>
                <a:spcPct val="100000"/>
              </a:lnSpc>
              <a:spcBef>
                <a:spcPts val="0"/>
              </a:spcBef>
              <a:spcAft>
                <a:spcPts val="0"/>
              </a:spcAft>
              <a:buClr>
                <a:srgbClr val="555555"/>
              </a:buClr>
              <a:buSzPts val="2800"/>
              <a:buChar char="•"/>
            </a:pPr>
            <a:r>
              <a:rPr lang="en-US"/>
              <a:t>Language added to allow flexibility for media use with children under two in lieu of prohibiting altogether.</a:t>
            </a:r>
            <a:endParaRPr/>
          </a:p>
          <a:p>
            <a:pPr marL="228600" lvl="0" indent="-228600" algn="l" rtl="0">
              <a:lnSpc>
                <a:spcPct val="100000"/>
              </a:lnSpc>
              <a:spcBef>
                <a:spcPts val="0"/>
              </a:spcBef>
              <a:spcAft>
                <a:spcPts val="0"/>
              </a:spcAft>
              <a:buClr>
                <a:srgbClr val="555555"/>
              </a:buClr>
              <a:buSzPts val="2800"/>
              <a:buChar char="•"/>
            </a:pPr>
            <a:r>
              <a:rPr lang="en-US"/>
              <a:t>Language added to allow more flexibility for the use of media for curriculum or educational content. </a:t>
            </a:r>
            <a:endParaRPr/>
          </a:p>
          <a:p>
            <a:pPr marL="0" lvl="0" indent="0" algn="l" rtl="0">
              <a:lnSpc>
                <a:spcPct val="90000"/>
              </a:lnSpc>
              <a:spcBef>
                <a:spcPts val="0"/>
              </a:spcBef>
              <a:spcAft>
                <a:spcPts val="0"/>
              </a:spcAft>
              <a:buSzPts val="2800"/>
              <a:buNone/>
            </a:pPr>
            <a:endParaRPr u="sng">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3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VI</a:t>
            </a:r>
            <a:endParaRPr/>
          </a:p>
        </p:txBody>
      </p:sp>
      <p:sp>
        <p:nvSpPr>
          <p:cNvPr id="362" name="Google Shape;362;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33</a:t>
            </a:fld>
            <a:endParaRPr sz="1200" b="0" i="0" u="none" strike="noStrike" cap="none">
              <a:solidFill>
                <a:srgbClr val="888FA3"/>
              </a:solidFill>
              <a:latin typeface="Calibri"/>
              <a:ea typeface="Calibri"/>
              <a:cs typeface="Calibri"/>
              <a:sym typeface="Calibri"/>
            </a:endParaRPr>
          </a:p>
        </p:txBody>
      </p:sp>
      <p:sp>
        <p:nvSpPr>
          <p:cNvPr id="363" name="Google Shape;363;p37"/>
          <p:cNvSpPr txBox="1">
            <a:spLocks noGrp="1"/>
          </p:cNvSpPr>
          <p:nvPr>
            <p:ph type="body" idx="1"/>
          </p:nvPr>
        </p:nvSpPr>
        <p:spPr>
          <a:xfrm>
            <a:off x="838200" y="1458925"/>
            <a:ext cx="10515600" cy="5027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8VAC20-781-500. Parental involvement. </a:t>
            </a:r>
            <a:endParaRPr i="1"/>
          </a:p>
          <a:p>
            <a:pPr marL="400050" lvl="0" indent="-406400" algn="l" rtl="0">
              <a:lnSpc>
                <a:spcPct val="100000"/>
              </a:lnSpc>
              <a:spcBef>
                <a:spcPts val="1000"/>
              </a:spcBef>
              <a:spcAft>
                <a:spcPts val="0"/>
              </a:spcAft>
              <a:buClr>
                <a:srgbClr val="555555"/>
              </a:buClr>
              <a:buSzPts val="2800"/>
              <a:buChar char="•"/>
            </a:pPr>
            <a:r>
              <a:rPr lang="en-US"/>
              <a:t>Adds language to clarify that parents must be informed of updates to policies and procedures.</a:t>
            </a:r>
            <a:endParaRPr/>
          </a:p>
          <a:p>
            <a:pPr marL="400050" lvl="0" indent="-406400" algn="l" rtl="0">
              <a:lnSpc>
                <a:spcPct val="100000"/>
              </a:lnSpc>
              <a:spcBef>
                <a:spcPts val="1000"/>
              </a:spcBef>
              <a:spcAft>
                <a:spcPts val="0"/>
              </a:spcAft>
              <a:buClr>
                <a:srgbClr val="555555"/>
              </a:buClr>
              <a:buSzPts val="2800"/>
              <a:buChar char="•"/>
            </a:pPr>
            <a:r>
              <a:rPr lang="en-US"/>
              <a:t>Revised language requiring that parents have access to the center’s full emergency preparedness plan and only requires the following to be available to and shared with parents: </a:t>
            </a:r>
            <a:endParaRPr/>
          </a:p>
          <a:p>
            <a:pPr marL="800100" lvl="1" indent="-323850" algn="l" rtl="0">
              <a:lnSpc>
                <a:spcPct val="100000"/>
              </a:lnSpc>
              <a:spcBef>
                <a:spcPts val="500"/>
              </a:spcBef>
              <a:spcAft>
                <a:spcPts val="0"/>
              </a:spcAft>
              <a:buClr>
                <a:srgbClr val="555555"/>
              </a:buClr>
              <a:buSzPts val="2400"/>
              <a:buChar char="-"/>
            </a:pPr>
            <a:r>
              <a:rPr lang="en-US"/>
              <a:t>Designated relocation site;</a:t>
            </a:r>
            <a:endParaRPr/>
          </a:p>
          <a:p>
            <a:pPr marL="800100" lvl="1" indent="-323850" algn="l" rtl="0">
              <a:lnSpc>
                <a:spcPct val="100000"/>
              </a:lnSpc>
              <a:spcBef>
                <a:spcPts val="500"/>
              </a:spcBef>
              <a:spcAft>
                <a:spcPts val="0"/>
              </a:spcAft>
              <a:buClr>
                <a:srgbClr val="555555"/>
              </a:buClr>
              <a:buSzPts val="2400"/>
              <a:buChar char="-"/>
            </a:pPr>
            <a:r>
              <a:rPr lang="en-US"/>
              <a:t>Method of communication with parents and emergency responders; and </a:t>
            </a:r>
            <a:endParaRPr/>
          </a:p>
          <a:p>
            <a:pPr marL="800100" lvl="1" indent="-323850" algn="l" rtl="0">
              <a:lnSpc>
                <a:spcPct val="100000"/>
              </a:lnSpc>
              <a:spcBef>
                <a:spcPts val="500"/>
              </a:spcBef>
              <a:spcAft>
                <a:spcPts val="0"/>
              </a:spcAft>
              <a:buClr>
                <a:srgbClr val="555555"/>
              </a:buClr>
              <a:buSzPts val="2400"/>
              <a:buChar char="-"/>
            </a:pPr>
            <a:r>
              <a:rPr lang="en-US"/>
              <a:t>Procedure to reunite children with a parent or authorized person designated by the parent.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g169fbd06679_0_19"/>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VI</a:t>
            </a:r>
            <a:endParaRPr/>
          </a:p>
        </p:txBody>
      </p:sp>
      <p:sp>
        <p:nvSpPr>
          <p:cNvPr id="369" name="Google Shape;369;g169fbd06679_0_1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34</a:t>
            </a:fld>
            <a:endParaRPr sz="1200" b="0" i="0" u="none" strike="noStrike" cap="none">
              <a:solidFill>
                <a:srgbClr val="888FA3"/>
              </a:solidFill>
              <a:latin typeface="Calibri"/>
              <a:ea typeface="Calibri"/>
              <a:cs typeface="Calibri"/>
              <a:sym typeface="Calibri"/>
            </a:endParaRPr>
          </a:p>
        </p:txBody>
      </p:sp>
      <p:sp>
        <p:nvSpPr>
          <p:cNvPr id="370" name="Google Shape;370;g169fbd06679_0_19"/>
          <p:cNvSpPr txBox="1">
            <a:spLocks noGrp="1"/>
          </p:cNvSpPr>
          <p:nvPr>
            <p:ph type="body" idx="1"/>
          </p:nvPr>
        </p:nvSpPr>
        <p:spPr>
          <a:xfrm>
            <a:off x="838200" y="1458930"/>
            <a:ext cx="10515600" cy="4718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US" i="1"/>
              <a:t>8VAC20-781-510. Parent Communication and Notification. </a:t>
            </a:r>
            <a:endParaRPr i="1"/>
          </a:p>
          <a:p>
            <a:pPr marL="457200" lvl="0" indent="-361950" algn="l" rtl="0">
              <a:lnSpc>
                <a:spcPct val="100000"/>
              </a:lnSpc>
              <a:spcBef>
                <a:spcPts val="1000"/>
              </a:spcBef>
              <a:spcAft>
                <a:spcPts val="0"/>
              </a:spcAft>
              <a:buClr>
                <a:srgbClr val="555555"/>
              </a:buClr>
              <a:buSzPts val="2100"/>
              <a:buChar char="●"/>
            </a:pPr>
            <a:r>
              <a:rPr lang="en-US" sz="2800"/>
              <a:t>Language revised to clarify requirement. Parents must be notified immediately of a serious injury (as defined in the standards) or any injury that requires medical or dental treatment. </a:t>
            </a:r>
            <a:endParaRPr sz="2800"/>
          </a:p>
          <a:p>
            <a:pPr marL="0" lvl="0" indent="0" algn="l" rtl="0">
              <a:lnSpc>
                <a:spcPct val="90000"/>
              </a:lnSpc>
              <a:spcBef>
                <a:spcPts val="1000"/>
              </a:spcBef>
              <a:spcAft>
                <a:spcPts val="0"/>
              </a:spcAft>
              <a:buSzPts val="2800"/>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3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VII</a:t>
            </a:r>
            <a:endParaRPr/>
          </a:p>
        </p:txBody>
      </p:sp>
      <p:sp>
        <p:nvSpPr>
          <p:cNvPr id="376" name="Google Shape;376;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35</a:t>
            </a:fld>
            <a:endParaRPr sz="1200" b="0" i="0" u="none" strike="noStrike" cap="none">
              <a:solidFill>
                <a:srgbClr val="888FA3"/>
              </a:solidFill>
              <a:latin typeface="Calibri"/>
              <a:ea typeface="Calibri"/>
              <a:cs typeface="Calibri"/>
              <a:sym typeface="Calibri"/>
            </a:endParaRPr>
          </a:p>
        </p:txBody>
      </p:sp>
      <p:sp>
        <p:nvSpPr>
          <p:cNvPr id="377" name="Google Shape;377;p3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2800"/>
              <a:buNone/>
            </a:pPr>
            <a:r>
              <a:rPr lang="en-US" i="1"/>
              <a:t>8VAC20-781-590. Preventing the spread of disease. </a:t>
            </a:r>
            <a:endParaRPr/>
          </a:p>
          <a:p>
            <a:pPr marL="457200" lvl="0" indent="-406400" algn="l" rtl="0">
              <a:lnSpc>
                <a:spcPct val="100000"/>
              </a:lnSpc>
              <a:spcBef>
                <a:spcPts val="1000"/>
              </a:spcBef>
              <a:spcAft>
                <a:spcPts val="0"/>
              </a:spcAft>
              <a:buClr>
                <a:srgbClr val="555555"/>
              </a:buClr>
              <a:buSzPts val="2800"/>
              <a:buFont typeface="Georgia"/>
              <a:buChar char="•"/>
            </a:pPr>
            <a:r>
              <a:rPr lang="en-US"/>
              <a:t>Revised exclusion criteria and to remove subjective criteria and added clarifying language.</a:t>
            </a:r>
            <a:endParaRPr/>
          </a:p>
          <a:p>
            <a:pPr marL="457200" lvl="0" indent="-406400" algn="l" rtl="0">
              <a:lnSpc>
                <a:spcPct val="100000"/>
              </a:lnSpc>
              <a:spcBef>
                <a:spcPts val="0"/>
              </a:spcBef>
              <a:spcAft>
                <a:spcPts val="0"/>
              </a:spcAft>
              <a:buSzPts val="2800"/>
              <a:buChar char="•"/>
            </a:pPr>
            <a:r>
              <a:rPr lang="en-US"/>
              <a:t>Language revised to clarify that a fever above 100.4 is sufficient exclusion criteria.</a:t>
            </a:r>
            <a:r>
              <a:rPr lang="en-US">
                <a:latin typeface="Calibri"/>
                <a:ea typeface="Calibri"/>
                <a:cs typeface="Calibri"/>
                <a:sym typeface="Calibri"/>
              </a:rPr>
              <a:t> </a:t>
            </a:r>
            <a:endParaRPr/>
          </a:p>
          <a:p>
            <a:pPr marL="0" lvl="0" indent="0" algn="l" rtl="0">
              <a:lnSpc>
                <a:spcPct val="90000"/>
              </a:lnSpc>
              <a:spcBef>
                <a:spcPts val="1000"/>
              </a:spcBef>
              <a:spcAft>
                <a:spcPts val="0"/>
              </a:spcAft>
              <a:buSzPts val="2800"/>
              <a:buNone/>
            </a:pPr>
            <a:r>
              <a:rPr lang="en-US"/>
              <a:t/>
            </a:r>
            <a:br>
              <a:rPr lang="en-US"/>
            </a:b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3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VIII</a:t>
            </a:r>
            <a:endParaRPr/>
          </a:p>
        </p:txBody>
      </p:sp>
      <p:sp>
        <p:nvSpPr>
          <p:cNvPr id="383" name="Google Shape;383;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36</a:t>
            </a:fld>
            <a:endParaRPr sz="1200" b="0" i="0" u="none" strike="noStrike" cap="none">
              <a:solidFill>
                <a:srgbClr val="888FA3"/>
              </a:solidFill>
              <a:latin typeface="Calibri"/>
              <a:ea typeface="Calibri"/>
              <a:cs typeface="Calibri"/>
              <a:sym typeface="Calibri"/>
            </a:endParaRPr>
          </a:p>
        </p:txBody>
      </p:sp>
      <p:sp>
        <p:nvSpPr>
          <p:cNvPr id="384" name="Google Shape;384;p39"/>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3000"/>
              <a:buNone/>
            </a:pPr>
            <a:r>
              <a:rPr lang="en-US" i="1"/>
              <a:t>8VAC20-781-650. General requirements for medication administration.</a:t>
            </a:r>
            <a:endParaRPr b="1" i="1">
              <a:solidFill>
                <a:srgbClr val="C00000"/>
              </a:solidFill>
            </a:endParaRPr>
          </a:p>
          <a:p>
            <a:pPr marL="457200" lvl="0" indent="-463550" algn="l" rtl="0">
              <a:lnSpc>
                <a:spcPct val="100000"/>
              </a:lnSpc>
              <a:spcBef>
                <a:spcPts val="1000"/>
              </a:spcBef>
              <a:spcAft>
                <a:spcPts val="1000"/>
              </a:spcAft>
              <a:buSzPts val="2800"/>
              <a:buChar char="•"/>
            </a:pPr>
            <a:r>
              <a:rPr lang="en-US"/>
              <a:t>Language added to define ‘in care of” to the standard requiring that staff who meet medication requirements be immediately accessible and available for any child for whom emergency medications (such as albuterol, glucagon, and epinephrine auto injector) have been prescribed.</a:t>
            </a:r>
            <a:r>
              <a:rPr lang="en-US">
                <a:solidFill>
                  <a:srgbClr val="C00000"/>
                </a:solidFill>
              </a:rPr>
              <a:t/>
            </a:r>
            <a:br>
              <a:rPr lang="en-US">
                <a:solidFill>
                  <a:srgbClr val="C00000"/>
                </a:solidFill>
              </a:rPr>
            </a:br>
            <a:r>
              <a:rPr lang="en-US">
                <a:solidFill>
                  <a:srgbClr val="C00000"/>
                </a:solidFill>
              </a:rPr>
              <a:t/>
            </a:r>
            <a:br>
              <a:rPr lang="en-US">
                <a:solidFill>
                  <a:srgbClr val="C00000"/>
                </a:solidFill>
              </a:rPr>
            </a:b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40"/>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IX </a:t>
            </a:r>
            <a:endParaRPr/>
          </a:p>
        </p:txBody>
      </p:sp>
      <p:sp>
        <p:nvSpPr>
          <p:cNvPr id="390" name="Google Shape;390;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37</a:t>
            </a:fld>
            <a:endParaRPr sz="1200" b="0" i="0" u="none" strike="noStrike" cap="none">
              <a:solidFill>
                <a:srgbClr val="888FA3"/>
              </a:solidFill>
              <a:latin typeface="Calibri"/>
              <a:ea typeface="Calibri"/>
              <a:cs typeface="Calibri"/>
              <a:sym typeface="Calibri"/>
            </a:endParaRPr>
          </a:p>
        </p:txBody>
      </p:sp>
      <p:sp>
        <p:nvSpPr>
          <p:cNvPr id="391" name="Google Shape;391;p40"/>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3000"/>
              <a:buNone/>
            </a:pPr>
            <a:r>
              <a:rPr lang="en-US" i="1"/>
              <a:t>8VAC20-781-740. Evacuation and relocation procedures.</a:t>
            </a:r>
            <a:endParaRPr i="1"/>
          </a:p>
          <a:p>
            <a:pPr marL="457200" lvl="0" indent="-406400" algn="l" rtl="0">
              <a:lnSpc>
                <a:spcPct val="100000"/>
              </a:lnSpc>
              <a:spcBef>
                <a:spcPts val="1000"/>
              </a:spcBef>
              <a:spcAft>
                <a:spcPts val="0"/>
              </a:spcAft>
              <a:buClr>
                <a:srgbClr val="555555"/>
              </a:buClr>
              <a:buSzPts val="2800"/>
              <a:buChar char="•"/>
            </a:pPr>
            <a:r>
              <a:rPr lang="en-US"/>
              <a:t>Chronic medical conditions added to the accommodations or special requirements for children to ensure safety during evacuation or relocation, shelter-in-place, and lockdown. Additional language also added as required by CCDF program standards. </a:t>
            </a:r>
            <a:endParaRPr/>
          </a:p>
          <a:p>
            <a:pPr marL="228600" lvl="0" indent="-38100" algn="l" rtl="0">
              <a:lnSpc>
                <a:spcPct val="90000"/>
              </a:lnSpc>
              <a:spcBef>
                <a:spcPts val="1000"/>
              </a:spcBef>
              <a:spcAft>
                <a:spcPts val="0"/>
              </a:spcAft>
              <a:buSzPts val="3000"/>
              <a:buNone/>
            </a:pPr>
            <a:endParaRPr sz="3000">
              <a:solidFill>
                <a:srgbClr val="000000"/>
              </a:solidFill>
            </a:endParaRPr>
          </a:p>
          <a:p>
            <a:pPr marL="0" lvl="0" indent="0" algn="l" rtl="0">
              <a:lnSpc>
                <a:spcPct val="90000"/>
              </a:lnSpc>
              <a:spcBef>
                <a:spcPts val="0"/>
              </a:spcBef>
              <a:spcAft>
                <a:spcPts val="0"/>
              </a:spcAft>
              <a:buSzPts val="2800"/>
              <a:buNone/>
            </a:pPr>
            <a:r>
              <a:rPr lang="en-US"/>
              <a:t/>
            </a:r>
            <a:br>
              <a:rPr lang="en-US"/>
            </a:br>
            <a:r>
              <a:rPr lang="en-US"/>
              <a:t/>
            </a:r>
            <a:br>
              <a:rPr lang="en-US"/>
            </a:br>
            <a:r>
              <a:rPr lang="en-US"/>
              <a:t/>
            </a:r>
            <a:br>
              <a:rPr lang="en-US"/>
            </a:b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4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Review of Changes Part X</a:t>
            </a:r>
            <a:endParaRPr/>
          </a:p>
        </p:txBody>
      </p:sp>
      <p:sp>
        <p:nvSpPr>
          <p:cNvPr id="397" name="Google Shape;397;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38</a:t>
            </a:fld>
            <a:endParaRPr sz="1200" b="0" i="0" u="none" strike="noStrike" cap="none">
              <a:solidFill>
                <a:srgbClr val="888FA3"/>
              </a:solidFill>
              <a:latin typeface="Calibri"/>
              <a:ea typeface="Calibri"/>
              <a:cs typeface="Calibri"/>
              <a:sym typeface="Calibri"/>
            </a:endParaRPr>
          </a:p>
        </p:txBody>
      </p:sp>
      <p:sp>
        <p:nvSpPr>
          <p:cNvPr id="398" name="Google Shape;398;p41"/>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2800"/>
              <a:buNone/>
            </a:pPr>
            <a:r>
              <a:rPr lang="en-US" i="1"/>
              <a:t>8VAC20-781-790. Special feeding needs.</a:t>
            </a:r>
            <a:endParaRPr i="1"/>
          </a:p>
          <a:p>
            <a:pPr marL="457200" lvl="0" indent="-463550" algn="l" rtl="0">
              <a:lnSpc>
                <a:spcPct val="100000"/>
              </a:lnSpc>
              <a:spcBef>
                <a:spcPts val="1000"/>
              </a:spcBef>
              <a:spcAft>
                <a:spcPts val="0"/>
              </a:spcAft>
              <a:buSzPts val="2800"/>
              <a:buChar char="•"/>
            </a:pPr>
            <a:r>
              <a:rPr lang="en-US"/>
              <a:t>Language added to ensure that all bottles are labeled with the child’s name and date. </a:t>
            </a:r>
            <a:endParaRPr/>
          </a:p>
          <a:p>
            <a:pPr marL="457200" lvl="0" indent="-463550" algn="l" rtl="0">
              <a:lnSpc>
                <a:spcPct val="100000"/>
              </a:lnSpc>
              <a:spcBef>
                <a:spcPts val="1000"/>
              </a:spcBef>
              <a:spcAft>
                <a:spcPts val="1000"/>
              </a:spcAft>
              <a:buSzPts val="2800"/>
              <a:buChar char="•"/>
            </a:pPr>
            <a:r>
              <a:rPr lang="en-US"/>
              <a:t>Removed requirement for parents to provide the date breast milk was expressed.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Cost Impact for Providers</a:t>
            </a:r>
            <a:endParaRPr/>
          </a:p>
        </p:txBody>
      </p:sp>
      <p:sp>
        <p:nvSpPr>
          <p:cNvPr id="404" name="Google Shape;40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Georgia"/>
              <a:buNone/>
            </a:pPr>
            <a:fld id="{00000000-1234-1234-1234-123412341234}" type="slidenum">
              <a:rPr lang="en-US" sz="1200" b="0" i="0" u="none" strike="noStrike" cap="none">
                <a:solidFill>
                  <a:srgbClr val="888FA3"/>
                </a:solidFill>
                <a:latin typeface="Georgia"/>
                <a:ea typeface="Georgia"/>
                <a:cs typeface="Georgia"/>
                <a:sym typeface="Georgia"/>
              </a:rPr>
              <a:t>39</a:t>
            </a:fld>
            <a:endParaRPr sz="1200" b="0" i="0" u="none" strike="noStrike" cap="none">
              <a:solidFill>
                <a:srgbClr val="888FA3"/>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4"/>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Workgroup Accomplishments to Date</a:t>
            </a:r>
            <a:endParaRPr/>
          </a:p>
        </p:txBody>
      </p:sp>
      <p:sp>
        <p:nvSpPr>
          <p:cNvPr id="156" name="Google Shape;15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a:t>
            </a:fld>
            <a:endParaRPr sz="1200" b="0" i="0" u="none" strike="noStrike" cap="none">
              <a:solidFill>
                <a:srgbClr val="888FA3"/>
              </a:solidFill>
              <a:latin typeface="Calibri"/>
              <a:ea typeface="Calibri"/>
              <a:cs typeface="Calibri"/>
              <a:sym typeface="Calibri"/>
            </a:endParaRPr>
          </a:p>
        </p:txBody>
      </p:sp>
      <p:sp>
        <p:nvSpPr>
          <p:cNvPr id="157" name="Google Shape;157;p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342900" lvl="0" indent="-349250" algn="l" rtl="0">
              <a:lnSpc>
                <a:spcPct val="100000"/>
              </a:lnSpc>
              <a:spcBef>
                <a:spcPts val="0"/>
              </a:spcBef>
              <a:spcAft>
                <a:spcPts val="0"/>
              </a:spcAft>
              <a:buSzPts val="2800"/>
              <a:buChar char="•"/>
            </a:pPr>
            <a:r>
              <a:rPr lang="en-US" dirty="0"/>
              <a:t>The workgroup, which represents diverse stakeholders from programs as well as early childhood experts, has met </a:t>
            </a:r>
            <a:r>
              <a:rPr lang="en-US" dirty="0"/>
              <a:t>7</a:t>
            </a:r>
            <a:r>
              <a:rPr lang="en-US" dirty="0" smtClean="0"/>
              <a:t> </a:t>
            </a:r>
            <a:r>
              <a:rPr lang="en-US" dirty="0"/>
              <a:t>times since early 2022 and has thoroughly reviewed the standards. </a:t>
            </a:r>
            <a:endParaRPr dirty="0"/>
          </a:p>
          <a:p>
            <a:pPr marL="342900" lvl="0" indent="-349250" algn="l" rtl="0">
              <a:lnSpc>
                <a:spcPct val="100000"/>
              </a:lnSpc>
              <a:spcBef>
                <a:spcPts val="1000"/>
              </a:spcBef>
              <a:spcAft>
                <a:spcPts val="0"/>
              </a:spcAft>
              <a:buSzPts val="2800"/>
              <a:buChar char="•"/>
            </a:pPr>
            <a:r>
              <a:rPr lang="en-US" dirty="0"/>
              <a:t>Field experts provided recommendations based on prior experience from inspections and interactions with providers. </a:t>
            </a:r>
            <a:endParaRPr dirty="0"/>
          </a:p>
          <a:p>
            <a:pPr marL="342900" lvl="0" indent="-349250" algn="l" rtl="0">
              <a:lnSpc>
                <a:spcPct val="100000"/>
              </a:lnSpc>
              <a:spcBef>
                <a:spcPts val="1000"/>
              </a:spcBef>
              <a:spcAft>
                <a:spcPts val="0"/>
              </a:spcAft>
              <a:buSzPts val="2800"/>
              <a:buChar char="•"/>
            </a:pPr>
            <a:r>
              <a:rPr lang="en-US" dirty="0"/>
              <a:t>VDOE has gathered all feedback and revised regulations based on feedback.</a:t>
            </a:r>
            <a:endParaRPr dirty="0"/>
          </a:p>
          <a:p>
            <a:pPr marL="342900" lvl="0" indent="-285750" algn="l" rtl="0">
              <a:lnSpc>
                <a:spcPct val="100000"/>
              </a:lnSpc>
              <a:spcBef>
                <a:spcPts val="1000"/>
              </a:spcBef>
              <a:spcAft>
                <a:spcPts val="0"/>
              </a:spcAft>
              <a:buSzPts val="1800"/>
              <a:buChar char="•"/>
            </a:pPr>
            <a:r>
              <a:rPr lang="en-US" dirty="0"/>
              <a:t>The next step is to finalize the Workgroup Recommendations for the ECAC. </a:t>
            </a:r>
            <a:endParaRPr dirty="0"/>
          </a:p>
          <a:p>
            <a:pPr marL="228600" lvl="0" indent="0" algn="l" rtl="0">
              <a:lnSpc>
                <a:spcPct val="90000"/>
              </a:lnSpc>
              <a:spcBef>
                <a:spcPts val="1000"/>
              </a:spcBef>
              <a:spcAft>
                <a:spcPts val="0"/>
              </a:spcAft>
              <a:buNone/>
            </a:pPr>
            <a:endParaRPr dirty="0"/>
          </a:p>
          <a:p>
            <a:pPr marL="0" lvl="0" indent="0" algn="l" rtl="0">
              <a:lnSpc>
                <a:spcPct val="90000"/>
              </a:lnSpc>
              <a:spcBef>
                <a:spcPts val="1000"/>
              </a:spcBef>
              <a:spcAft>
                <a:spcPts val="0"/>
              </a:spcAft>
              <a:buSzPts val="2800"/>
              <a:buNone/>
            </a:pP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1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Cost Impact for Providers</a:t>
            </a:r>
            <a:endParaRPr/>
          </a:p>
        </p:txBody>
      </p:sp>
      <p:sp>
        <p:nvSpPr>
          <p:cNvPr id="410" name="Google Shape;41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40</a:t>
            </a:fld>
            <a:endParaRPr sz="1200" b="0" i="0" u="none" strike="noStrike" cap="none">
              <a:solidFill>
                <a:srgbClr val="888FA3"/>
              </a:solidFill>
              <a:latin typeface="Calibri"/>
              <a:ea typeface="Calibri"/>
              <a:cs typeface="Calibri"/>
              <a:sym typeface="Calibri"/>
            </a:endParaRPr>
          </a:p>
        </p:txBody>
      </p:sp>
      <p:sp>
        <p:nvSpPr>
          <p:cNvPr id="411" name="Google Shape;411;p13"/>
          <p:cNvSpPr txBox="1">
            <a:spLocks noGrp="1"/>
          </p:cNvSpPr>
          <p:nvPr>
            <p:ph type="body" idx="1"/>
          </p:nvPr>
        </p:nvSpPr>
        <p:spPr>
          <a:xfrm>
            <a:off x="838200" y="1458925"/>
            <a:ext cx="10515600" cy="5262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a:t>Due to the nature of these regulatory changes, there are both positive and negative potential cost implications:</a:t>
            </a:r>
            <a:endParaRPr/>
          </a:p>
          <a:p>
            <a:pPr marL="457200" lvl="0" indent="-406400" algn="l" rtl="0">
              <a:lnSpc>
                <a:spcPct val="100000"/>
              </a:lnSpc>
              <a:spcBef>
                <a:spcPts val="0"/>
              </a:spcBef>
              <a:spcAft>
                <a:spcPts val="0"/>
              </a:spcAft>
              <a:buSzPts val="2800"/>
              <a:buChar char="•"/>
            </a:pPr>
            <a:r>
              <a:rPr lang="en-US" sz="2800"/>
              <a:t>New </a:t>
            </a:r>
            <a:r>
              <a:rPr lang="en-US"/>
              <a:t>r</a:t>
            </a:r>
            <a:r>
              <a:rPr lang="en-US" sz="2800"/>
              <a:t>egulations </a:t>
            </a:r>
            <a:r>
              <a:rPr lang="en-US"/>
              <a:t>may</a:t>
            </a:r>
            <a:r>
              <a:rPr lang="en-US" sz="2800"/>
              <a:t> require new purchases or upgrades, increase operating expenses and/or require more staff time (which can increase the need for staff).</a:t>
            </a:r>
            <a:endParaRPr sz="2800"/>
          </a:p>
          <a:p>
            <a:pPr marL="457200" lvl="0" indent="-406400" algn="l" rtl="0">
              <a:lnSpc>
                <a:spcPct val="100000"/>
              </a:lnSpc>
              <a:spcBef>
                <a:spcPts val="0"/>
              </a:spcBef>
              <a:spcAft>
                <a:spcPts val="0"/>
              </a:spcAft>
              <a:buSzPts val="2800"/>
              <a:buChar char="•"/>
            </a:pPr>
            <a:r>
              <a:rPr lang="en-US" sz="2800"/>
              <a:t>Clarifying </a:t>
            </a:r>
            <a:r>
              <a:rPr lang="en-US"/>
              <a:t>l</a:t>
            </a:r>
            <a:r>
              <a:rPr lang="en-US" sz="2800"/>
              <a:t>anguage can either increase or decrease costs, depending on how programs were interpreting regulations.</a:t>
            </a:r>
            <a:endParaRPr sz="2800"/>
          </a:p>
          <a:p>
            <a:pPr marL="457200" lvl="0" indent="-406400" algn="l" rtl="0">
              <a:lnSpc>
                <a:spcPct val="100000"/>
              </a:lnSpc>
              <a:spcBef>
                <a:spcPts val="0"/>
              </a:spcBef>
              <a:spcAft>
                <a:spcPts val="0"/>
              </a:spcAft>
              <a:buSzPts val="2800"/>
              <a:buChar char="•"/>
            </a:pPr>
            <a:r>
              <a:rPr lang="en-US" sz="2800"/>
              <a:t>Additional </a:t>
            </a:r>
            <a:r>
              <a:rPr lang="en-US"/>
              <a:t>f</a:t>
            </a:r>
            <a:r>
              <a:rPr lang="en-US" sz="2800"/>
              <a:t>lexibility should enable programs to be more cost-efficient and </a:t>
            </a:r>
            <a:r>
              <a:rPr lang="en-US"/>
              <a:t>may</a:t>
            </a:r>
            <a:r>
              <a:rPr lang="en-US" sz="2800"/>
              <a:t> potentially decrease costs.  </a:t>
            </a:r>
            <a:endParaRPr sz="2800"/>
          </a:p>
          <a:p>
            <a:pPr marL="457200" lvl="0" indent="-406400" algn="l" rtl="0">
              <a:lnSpc>
                <a:spcPct val="100000"/>
              </a:lnSpc>
              <a:spcBef>
                <a:spcPts val="0"/>
              </a:spcBef>
              <a:spcAft>
                <a:spcPts val="0"/>
              </a:spcAft>
              <a:buSzPts val="2800"/>
              <a:buChar char="•"/>
            </a:pPr>
            <a:r>
              <a:rPr lang="en-US" sz="2800"/>
              <a:t>Removing burdensome administrative requirements (reference checks, staff information, parent and emergency contact information) </a:t>
            </a:r>
            <a:r>
              <a:rPr lang="en-US"/>
              <a:t>may</a:t>
            </a:r>
            <a:r>
              <a:rPr lang="en-US" sz="2800"/>
              <a:t> save staff time and cost. </a:t>
            </a:r>
            <a:endParaRPr sz="28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g100231a4db7_0_0"/>
          <p:cNvSpPr txBox="1">
            <a:spLocks noGrp="1"/>
          </p:cNvSpPr>
          <p:nvPr>
            <p:ph type="title"/>
          </p:nvPr>
        </p:nvSpPr>
        <p:spPr>
          <a:xfrm>
            <a:off x="0" y="0"/>
            <a:ext cx="12192000" cy="1323900"/>
          </a:xfrm>
          <a:prstGeom prst="rect">
            <a:avLst/>
          </a:prstGeom>
        </p:spPr>
        <p:txBody>
          <a:bodyPr spcFirstLastPara="1" wrap="square" lIns="822950" tIns="45700" rIns="91425" bIns="45700" anchor="b" anchorCtr="0">
            <a:normAutofit/>
          </a:bodyPr>
          <a:lstStyle/>
          <a:p>
            <a:pPr marL="0" lvl="0" indent="0" algn="l" rtl="0">
              <a:spcBef>
                <a:spcPts val="0"/>
              </a:spcBef>
              <a:spcAft>
                <a:spcPts val="0"/>
              </a:spcAft>
              <a:buNone/>
            </a:pPr>
            <a:r>
              <a:rPr lang="en-US"/>
              <a:t>Potential Fiscal Impact by Standard</a:t>
            </a:r>
            <a:endParaRPr/>
          </a:p>
        </p:txBody>
      </p:sp>
      <p:sp>
        <p:nvSpPr>
          <p:cNvPr id="418" name="Google Shape;418;g100231a4db7_0_0"/>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41</a:t>
            </a:fld>
            <a:endParaRPr/>
          </a:p>
        </p:txBody>
      </p:sp>
      <p:graphicFrame>
        <p:nvGraphicFramePr>
          <p:cNvPr id="419" name="Google Shape;419;g100231a4db7_0_0"/>
          <p:cNvGraphicFramePr/>
          <p:nvPr/>
        </p:nvGraphicFramePr>
        <p:xfrm>
          <a:off x="615600" y="1457625"/>
          <a:ext cx="3000000" cy="3000000"/>
        </p:xfrm>
        <a:graphic>
          <a:graphicData uri="http://schemas.openxmlformats.org/drawingml/2006/table">
            <a:tbl>
              <a:tblPr bandRow="1">
                <a:noFill/>
                <a:tableStyleId>{42DCAC9E-9FD9-4B6E-ACC8-72170CEB5DE7}</a:tableStyleId>
              </a:tblPr>
              <a:tblGrid>
                <a:gridCol w="2075125">
                  <a:extLst>
                    <a:ext uri="{9D8B030D-6E8A-4147-A177-3AD203B41FA5}">
                      <a16:colId xmlns:a16="http://schemas.microsoft.com/office/drawing/2014/main" val="20000"/>
                    </a:ext>
                  </a:extLst>
                </a:gridCol>
                <a:gridCol w="1762175">
                  <a:extLst>
                    <a:ext uri="{9D8B030D-6E8A-4147-A177-3AD203B41FA5}">
                      <a16:colId xmlns:a16="http://schemas.microsoft.com/office/drawing/2014/main" val="20001"/>
                    </a:ext>
                  </a:extLst>
                </a:gridCol>
                <a:gridCol w="2287050">
                  <a:extLst>
                    <a:ext uri="{9D8B030D-6E8A-4147-A177-3AD203B41FA5}">
                      <a16:colId xmlns:a16="http://schemas.microsoft.com/office/drawing/2014/main" val="20002"/>
                    </a:ext>
                  </a:extLst>
                </a:gridCol>
                <a:gridCol w="2224925">
                  <a:extLst>
                    <a:ext uri="{9D8B030D-6E8A-4147-A177-3AD203B41FA5}">
                      <a16:colId xmlns:a16="http://schemas.microsoft.com/office/drawing/2014/main" val="20003"/>
                    </a:ext>
                  </a:extLst>
                </a:gridCol>
                <a:gridCol w="2026275">
                  <a:extLst>
                    <a:ext uri="{9D8B030D-6E8A-4147-A177-3AD203B41FA5}">
                      <a16:colId xmlns:a16="http://schemas.microsoft.com/office/drawing/2014/main" val="20004"/>
                    </a:ext>
                  </a:extLst>
                </a:gridCol>
              </a:tblGrid>
              <a:tr h="0">
                <a:tc>
                  <a:txBody>
                    <a:bodyPr/>
                    <a:lstStyle/>
                    <a:p>
                      <a:pPr marL="0" lvl="0" indent="0" algn="ctr" rtl="0">
                        <a:spcBef>
                          <a:spcPts val="0"/>
                        </a:spcBef>
                        <a:spcAft>
                          <a:spcPts val="0"/>
                        </a:spcAft>
                        <a:buNone/>
                      </a:pPr>
                      <a:r>
                        <a:rPr lang="en-US">
                          <a:latin typeface="Georgia"/>
                          <a:ea typeface="Georgia"/>
                          <a:cs typeface="Georgia"/>
                          <a:sym typeface="Georgia"/>
                        </a:rPr>
                        <a:t>Proposed Standard</a:t>
                      </a:r>
                      <a:endParaRPr>
                        <a:latin typeface="Georgia"/>
                        <a:ea typeface="Georgia"/>
                        <a:cs typeface="Georgia"/>
                        <a:sym typeface="Georgia"/>
                      </a:endParaRPr>
                    </a:p>
                  </a:txBody>
                  <a:tcPr marL="68575" marR="68575" marT="0" marB="0" anchor="ctr">
                    <a:solidFill>
                      <a:srgbClr val="AEAAAA"/>
                    </a:solidFill>
                  </a:tcPr>
                </a:tc>
                <a:tc>
                  <a:txBody>
                    <a:bodyPr/>
                    <a:lstStyle/>
                    <a:p>
                      <a:pPr marL="0" lvl="0" indent="0" algn="ctr" rtl="0">
                        <a:spcBef>
                          <a:spcPts val="0"/>
                        </a:spcBef>
                        <a:spcAft>
                          <a:spcPts val="0"/>
                        </a:spcAft>
                        <a:buNone/>
                      </a:pPr>
                      <a:r>
                        <a:rPr lang="en-US">
                          <a:latin typeface="Georgia"/>
                          <a:ea typeface="Georgia"/>
                          <a:cs typeface="Georgia"/>
                          <a:sym typeface="Georgia"/>
                        </a:rPr>
                        <a:t>Potential Cost Savings</a:t>
                      </a:r>
                      <a:endParaRPr>
                        <a:latin typeface="Georgia"/>
                        <a:ea typeface="Georgia"/>
                        <a:cs typeface="Georgia"/>
                        <a:sym typeface="Georgia"/>
                      </a:endParaRPr>
                    </a:p>
                  </a:txBody>
                  <a:tcPr marL="68575" marR="68575" marT="0" marB="0" anchor="ctr">
                    <a:solidFill>
                      <a:srgbClr val="AEAAAA"/>
                    </a:solidFill>
                  </a:tcPr>
                </a:tc>
                <a:tc>
                  <a:txBody>
                    <a:bodyPr/>
                    <a:lstStyle/>
                    <a:p>
                      <a:pPr marL="0" lvl="0" indent="0" algn="ctr" rtl="0">
                        <a:spcBef>
                          <a:spcPts val="0"/>
                        </a:spcBef>
                        <a:spcAft>
                          <a:spcPts val="0"/>
                        </a:spcAft>
                        <a:buNone/>
                      </a:pPr>
                      <a:r>
                        <a:rPr lang="en-US">
                          <a:latin typeface="Georgia"/>
                          <a:ea typeface="Georgia"/>
                          <a:cs typeface="Georgia"/>
                          <a:sym typeface="Georgia"/>
                        </a:rPr>
                        <a:t>Potential Minimal Financial Impact </a:t>
                      </a:r>
                      <a:endParaRPr>
                        <a:latin typeface="Georgia"/>
                        <a:ea typeface="Georgia"/>
                        <a:cs typeface="Georgia"/>
                        <a:sym typeface="Georgia"/>
                      </a:endParaRPr>
                    </a:p>
                  </a:txBody>
                  <a:tcPr marL="68575" marR="68575" marT="0" marB="0" anchor="ctr">
                    <a:solidFill>
                      <a:srgbClr val="AEAAAA"/>
                    </a:solidFill>
                  </a:tcPr>
                </a:tc>
                <a:tc>
                  <a:txBody>
                    <a:bodyPr/>
                    <a:lstStyle/>
                    <a:p>
                      <a:pPr marL="0" lvl="0" indent="0" algn="ctr" rtl="0">
                        <a:spcBef>
                          <a:spcPts val="0"/>
                        </a:spcBef>
                        <a:spcAft>
                          <a:spcPts val="0"/>
                        </a:spcAft>
                        <a:buNone/>
                      </a:pPr>
                      <a:r>
                        <a:rPr lang="en-US">
                          <a:latin typeface="Georgia"/>
                          <a:ea typeface="Georgia"/>
                          <a:cs typeface="Georgia"/>
                          <a:sym typeface="Georgia"/>
                        </a:rPr>
                        <a:t>Potential Intermediate Financial Impact</a:t>
                      </a:r>
                      <a:endParaRPr>
                        <a:latin typeface="Georgia"/>
                        <a:ea typeface="Georgia"/>
                        <a:cs typeface="Georgia"/>
                        <a:sym typeface="Georgia"/>
                      </a:endParaRPr>
                    </a:p>
                  </a:txBody>
                  <a:tcPr marL="68575" marR="68575" marT="0" marB="0" anchor="ctr">
                    <a:solidFill>
                      <a:srgbClr val="AEAAAA"/>
                    </a:solidFill>
                  </a:tcPr>
                </a:tc>
                <a:tc>
                  <a:txBody>
                    <a:bodyPr/>
                    <a:lstStyle/>
                    <a:p>
                      <a:pPr marL="0" lvl="0" indent="0" algn="ctr" rtl="0">
                        <a:spcBef>
                          <a:spcPts val="0"/>
                        </a:spcBef>
                        <a:spcAft>
                          <a:spcPts val="0"/>
                        </a:spcAft>
                        <a:buNone/>
                      </a:pPr>
                      <a:r>
                        <a:rPr lang="en-US">
                          <a:latin typeface="Georgia"/>
                          <a:ea typeface="Georgia"/>
                          <a:cs typeface="Georgia"/>
                          <a:sym typeface="Georgia"/>
                        </a:rPr>
                        <a:t>Potential Significant Financial Impact</a:t>
                      </a:r>
                      <a:endParaRPr>
                        <a:latin typeface="Georgia"/>
                        <a:ea typeface="Georgia"/>
                        <a:cs typeface="Georgia"/>
                        <a:sym typeface="Georgia"/>
                      </a:endParaRPr>
                    </a:p>
                  </a:txBody>
                  <a:tcPr marL="68575" marR="68575" marT="0" marB="0" anchor="ctr">
                    <a:solidFill>
                      <a:srgbClr val="AEAAAA"/>
                    </a:solidFill>
                  </a:tcPr>
                </a:tc>
                <a:extLst>
                  <a:ext uri="{0D108BD9-81ED-4DB2-BD59-A6C34878D82A}">
                    <a16:rowId xmlns:a16="http://schemas.microsoft.com/office/drawing/2014/main" val="10000"/>
                  </a:ext>
                </a:extLst>
              </a:tr>
              <a:tr h="199400">
                <a:tc>
                  <a:txBody>
                    <a:bodyPr/>
                    <a:lstStyle/>
                    <a:p>
                      <a:pPr marL="3810" lvl="0" indent="0" algn="ctr" rtl="0">
                        <a:spcBef>
                          <a:spcPts val="0"/>
                        </a:spcBef>
                        <a:spcAft>
                          <a:spcPts val="0"/>
                        </a:spcAft>
                        <a:buNone/>
                      </a:pPr>
                      <a:r>
                        <a:rPr lang="en-US">
                          <a:latin typeface="Georgia"/>
                          <a:ea typeface="Georgia"/>
                          <a:cs typeface="Georgia"/>
                          <a:sym typeface="Georgia"/>
                        </a:rPr>
                        <a:t>8VAC20-781-40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1"/>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8VAC20-781-50</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2"/>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8VAC20-781-70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3"/>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8VAC20-781-100</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4"/>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8VAC20-781-110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5"/>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8VAC20-781-120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6"/>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8VAC20-781-140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7"/>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8VAC20-781-160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8"/>
                  </a:ext>
                </a:extLst>
              </a:tr>
              <a:tr h="182875">
                <a:tc>
                  <a:txBody>
                    <a:bodyPr/>
                    <a:lstStyle/>
                    <a:p>
                      <a:pPr marL="3810" lvl="0" indent="0" algn="ctr" rtl="0">
                        <a:spcBef>
                          <a:spcPts val="0"/>
                        </a:spcBef>
                        <a:spcAft>
                          <a:spcPts val="0"/>
                        </a:spcAft>
                        <a:buNone/>
                      </a:pPr>
                      <a:r>
                        <a:rPr lang="en-US">
                          <a:latin typeface="Georgia"/>
                          <a:ea typeface="Georgia"/>
                          <a:cs typeface="Georgia"/>
                          <a:sym typeface="Georgia"/>
                        </a:rPr>
                        <a:t>8VAC20-781-170</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381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09"/>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8VAC20-781-180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marR="567690" lvl="0" indent="0" algn="ctr" rtl="0">
                        <a:lnSpc>
                          <a:spcPct val="100833"/>
                        </a:lnSpc>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0"/>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8VAC20-781-200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1"/>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8VAC20-781-230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marR="567690" lvl="0" indent="0" algn="ctr" rtl="0">
                        <a:lnSpc>
                          <a:spcPct val="100833"/>
                        </a:lnSpc>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2"/>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8VAC20-781-280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3"/>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8VAC20-781-350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4"/>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8VAC20-781-360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5"/>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8VAC20-781-370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6"/>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8VAC20-781-560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7"/>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8VAC20-781-580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8"/>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8VAC20-781-610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19"/>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8VAC20-781-720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20"/>
                  </a:ext>
                </a:extLst>
              </a:tr>
              <a:tr h="182875">
                <a:tc>
                  <a:txBody>
                    <a:bodyPr/>
                    <a:lstStyle/>
                    <a:p>
                      <a:pPr marL="0" lvl="0" indent="0" algn="ctr" rtl="0">
                        <a:spcBef>
                          <a:spcPts val="0"/>
                        </a:spcBef>
                        <a:spcAft>
                          <a:spcPts val="0"/>
                        </a:spcAft>
                        <a:buNone/>
                      </a:pPr>
                      <a:r>
                        <a:rPr lang="en-US">
                          <a:latin typeface="Georgia"/>
                          <a:ea typeface="Georgia"/>
                          <a:cs typeface="Georgia"/>
                          <a:sym typeface="Georgia"/>
                        </a:rPr>
                        <a:t>8VAC20-781-890</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r>
                        <a:rPr lang="en-US">
                          <a:latin typeface="Georgia"/>
                          <a:ea typeface="Georgia"/>
                          <a:cs typeface="Georgia"/>
                          <a:sym typeface="Georgia"/>
                        </a:rPr>
                        <a:t>X </a:t>
                      </a: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tc>
                  <a:txBody>
                    <a:bodyPr/>
                    <a:lstStyle/>
                    <a:p>
                      <a:pPr marL="0" lvl="0" indent="0" algn="ctr" rtl="0">
                        <a:spcBef>
                          <a:spcPts val="0"/>
                        </a:spcBef>
                        <a:spcAft>
                          <a:spcPts val="0"/>
                        </a:spcAft>
                        <a:buNone/>
                      </a:pPr>
                      <a:endParaRPr>
                        <a:latin typeface="Georgia"/>
                        <a:ea typeface="Georgia"/>
                        <a:cs typeface="Georgia"/>
                        <a:sym typeface="Georgia"/>
                      </a:endParaRPr>
                    </a:p>
                  </a:txBody>
                  <a:tcPr marL="68575" marR="68575" marT="0" marB="0" anchor="ctr">
                    <a:solidFill>
                      <a:schemeClr val="lt1"/>
                    </a:solidFill>
                  </a:tcPr>
                </a:tc>
                <a:extLst>
                  <a:ext uri="{0D108BD9-81ED-4DB2-BD59-A6C34878D82A}">
                    <a16:rowId xmlns:a16="http://schemas.microsoft.com/office/drawing/2014/main" val="10021"/>
                  </a:ext>
                </a:extLst>
              </a:tr>
              <a:tr h="182875">
                <a:tc>
                  <a:txBody>
                    <a:bodyPr/>
                    <a:lstStyle/>
                    <a:p>
                      <a:pPr marL="0" lvl="0" indent="0" algn="ctr" rtl="0">
                        <a:spcBef>
                          <a:spcPts val="0"/>
                        </a:spcBef>
                        <a:spcAft>
                          <a:spcPts val="0"/>
                        </a:spcAft>
                        <a:buNone/>
                      </a:pPr>
                      <a:r>
                        <a:rPr lang="en-US" b="1">
                          <a:latin typeface="Georgia"/>
                          <a:ea typeface="Georgia"/>
                          <a:cs typeface="Georgia"/>
                          <a:sym typeface="Georgia"/>
                        </a:rPr>
                        <a:t>OVERALL</a:t>
                      </a:r>
                      <a:endParaRPr b="1">
                        <a:latin typeface="Georgia"/>
                        <a:ea typeface="Georgia"/>
                        <a:cs typeface="Georgia"/>
                        <a:sym typeface="Georgia"/>
                      </a:endParaRPr>
                    </a:p>
                  </a:txBody>
                  <a:tcPr marL="68575" marR="68575" marT="0" marB="0" anchor="ctr">
                    <a:solidFill>
                      <a:srgbClr val="FFF2CC"/>
                    </a:solidFill>
                  </a:tcPr>
                </a:tc>
                <a:tc>
                  <a:txBody>
                    <a:bodyPr/>
                    <a:lstStyle/>
                    <a:p>
                      <a:pPr marL="0" lvl="0" indent="0" algn="ctr" rtl="0">
                        <a:spcBef>
                          <a:spcPts val="0"/>
                        </a:spcBef>
                        <a:spcAft>
                          <a:spcPts val="0"/>
                        </a:spcAft>
                        <a:buNone/>
                      </a:pPr>
                      <a:r>
                        <a:rPr lang="en-US" b="1">
                          <a:latin typeface="Georgia"/>
                          <a:ea typeface="Georgia"/>
                          <a:cs typeface="Georgia"/>
                          <a:sym typeface="Georgia"/>
                        </a:rPr>
                        <a:t>10</a:t>
                      </a:r>
                      <a:endParaRPr b="1">
                        <a:latin typeface="Georgia"/>
                        <a:ea typeface="Georgia"/>
                        <a:cs typeface="Georgia"/>
                        <a:sym typeface="Georgia"/>
                      </a:endParaRPr>
                    </a:p>
                  </a:txBody>
                  <a:tcPr marL="68575" marR="68575" marT="0" marB="0" anchor="ctr">
                    <a:solidFill>
                      <a:srgbClr val="FFF2CC"/>
                    </a:solidFill>
                  </a:tcPr>
                </a:tc>
                <a:tc>
                  <a:txBody>
                    <a:bodyPr/>
                    <a:lstStyle/>
                    <a:p>
                      <a:pPr marL="0" lvl="0" indent="0" algn="ctr" rtl="0">
                        <a:spcBef>
                          <a:spcPts val="0"/>
                        </a:spcBef>
                        <a:spcAft>
                          <a:spcPts val="0"/>
                        </a:spcAft>
                        <a:buNone/>
                      </a:pPr>
                      <a:r>
                        <a:rPr lang="en-US" b="1">
                          <a:latin typeface="Georgia"/>
                          <a:ea typeface="Georgia"/>
                          <a:cs typeface="Georgia"/>
                          <a:sym typeface="Georgia"/>
                        </a:rPr>
                        <a:t>8</a:t>
                      </a:r>
                      <a:endParaRPr b="1">
                        <a:latin typeface="Georgia"/>
                        <a:ea typeface="Georgia"/>
                        <a:cs typeface="Georgia"/>
                        <a:sym typeface="Georgia"/>
                      </a:endParaRPr>
                    </a:p>
                  </a:txBody>
                  <a:tcPr marL="68575" marR="68575" marT="0" marB="0" anchor="ctr">
                    <a:solidFill>
                      <a:srgbClr val="FFF2CC"/>
                    </a:solidFill>
                  </a:tcPr>
                </a:tc>
                <a:tc>
                  <a:txBody>
                    <a:bodyPr/>
                    <a:lstStyle/>
                    <a:p>
                      <a:pPr marL="0" lvl="0" indent="0" algn="ctr" rtl="0">
                        <a:spcBef>
                          <a:spcPts val="0"/>
                        </a:spcBef>
                        <a:spcAft>
                          <a:spcPts val="0"/>
                        </a:spcAft>
                        <a:buNone/>
                      </a:pPr>
                      <a:r>
                        <a:rPr lang="en-US" b="1">
                          <a:latin typeface="Georgia"/>
                          <a:ea typeface="Georgia"/>
                          <a:cs typeface="Georgia"/>
                          <a:sym typeface="Georgia"/>
                        </a:rPr>
                        <a:t>5</a:t>
                      </a:r>
                      <a:endParaRPr b="1">
                        <a:latin typeface="Georgia"/>
                        <a:ea typeface="Georgia"/>
                        <a:cs typeface="Georgia"/>
                        <a:sym typeface="Georgia"/>
                      </a:endParaRPr>
                    </a:p>
                  </a:txBody>
                  <a:tcPr marL="68575" marR="68575" marT="0" marB="0" anchor="ctr">
                    <a:solidFill>
                      <a:srgbClr val="FFF2CC"/>
                    </a:solidFill>
                  </a:tcPr>
                </a:tc>
                <a:tc>
                  <a:txBody>
                    <a:bodyPr/>
                    <a:lstStyle/>
                    <a:p>
                      <a:pPr marL="0" lvl="0" indent="0" algn="ctr" rtl="0">
                        <a:spcBef>
                          <a:spcPts val="0"/>
                        </a:spcBef>
                        <a:spcAft>
                          <a:spcPts val="0"/>
                        </a:spcAft>
                        <a:buNone/>
                      </a:pPr>
                      <a:r>
                        <a:rPr lang="en-US" b="1">
                          <a:latin typeface="Georgia"/>
                          <a:ea typeface="Georgia"/>
                          <a:cs typeface="Georgia"/>
                          <a:sym typeface="Georgia"/>
                        </a:rPr>
                        <a:t>1</a:t>
                      </a:r>
                      <a:endParaRPr b="1">
                        <a:latin typeface="Georgia"/>
                        <a:ea typeface="Georgia"/>
                        <a:cs typeface="Georgia"/>
                        <a:sym typeface="Georgia"/>
                      </a:endParaRPr>
                    </a:p>
                  </a:txBody>
                  <a:tcPr marL="68575" marR="68575" marT="0" marB="0" anchor="ctr">
                    <a:solidFill>
                      <a:srgbClr val="FFF2CC"/>
                    </a:solidFill>
                  </a:tcPr>
                </a:tc>
                <a:extLst>
                  <a:ext uri="{0D108BD9-81ED-4DB2-BD59-A6C34878D82A}">
                    <a16:rowId xmlns:a16="http://schemas.microsoft.com/office/drawing/2014/main" val="10022"/>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g100231a4db7_0_20"/>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Reflective Questions</a:t>
            </a:r>
            <a:endParaRPr/>
          </a:p>
        </p:txBody>
      </p:sp>
      <p:sp>
        <p:nvSpPr>
          <p:cNvPr id="425" name="Google Shape;425;g100231a4db7_0_2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42</a:t>
            </a:fld>
            <a:endParaRPr sz="1200" b="0" i="0" u="none" strike="noStrike" cap="none">
              <a:solidFill>
                <a:srgbClr val="888FA3"/>
              </a:solidFill>
              <a:latin typeface="Calibri"/>
              <a:ea typeface="Calibri"/>
              <a:cs typeface="Calibri"/>
              <a:sym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g100231a4db7_0_9"/>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Reflective Questions</a:t>
            </a:r>
            <a:endParaRPr/>
          </a:p>
        </p:txBody>
      </p:sp>
      <p:sp>
        <p:nvSpPr>
          <p:cNvPr id="431" name="Google Shape;431;g100231a4db7_0_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43</a:t>
            </a:fld>
            <a:endParaRPr sz="1200" b="0" i="0" u="none" strike="noStrike" cap="none">
              <a:solidFill>
                <a:srgbClr val="888FA3"/>
              </a:solidFill>
              <a:latin typeface="Calibri"/>
              <a:ea typeface="Calibri"/>
              <a:cs typeface="Calibri"/>
              <a:sym typeface="Calibri"/>
            </a:endParaRPr>
          </a:p>
        </p:txBody>
      </p:sp>
      <p:sp>
        <p:nvSpPr>
          <p:cNvPr id="432" name="Google Shape;432;g100231a4db7_0_9"/>
          <p:cNvSpPr txBox="1">
            <a:spLocks noGrp="1"/>
          </p:cNvSpPr>
          <p:nvPr>
            <p:ph type="body" idx="1"/>
          </p:nvPr>
        </p:nvSpPr>
        <p:spPr>
          <a:xfrm>
            <a:off x="838200" y="1458925"/>
            <a:ext cx="10515600" cy="5262600"/>
          </a:xfrm>
          <a:prstGeom prst="rect">
            <a:avLst/>
          </a:prstGeom>
          <a:noFill/>
          <a:ln>
            <a:noFill/>
          </a:ln>
        </p:spPr>
        <p:txBody>
          <a:bodyPr spcFirstLastPara="1" wrap="square" lIns="91425" tIns="45700" rIns="91425" bIns="45700" anchor="t" anchorCtr="0">
            <a:noAutofit/>
          </a:bodyPr>
          <a:lstStyle/>
          <a:p>
            <a:pPr marL="400050" lvl="0" indent="-406400" algn="l" rtl="0">
              <a:lnSpc>
                <a:spcPct val="100000"/>
              </a:lnSpc>
              <a:spcBef>
                <a:spcPts val="0"/>
              </a:spcBef>
              <a:spcAft>
                <a:spcPts val="0"/>
              </a:spcAft>
              <a:buSzPts val="2800"/>
              <a:buFont typeface="Georgia"/>
              <a:buChar char="•"/>
            </a:pPr>
            <a:r>
              <a:rPr lang="en-US"/>
              <a:t>To what extent do these new regulations help protect or lead to safer and healthier practices for young children in care? </a:t>
            </a:r>
            <a:endParaRPr/>
          </a:p>
          <a:p>
            <a:pPr marL="400050" lvl="0" indent="-406400" algn="l" rtl="0">
              <a:lnSpc>
                <a:spcPct val="100000"/>
              </a:lnSpc>
              <a:spcBef>
                <a:spcPts val="0"/>
              </a:spcBef>
              <a:spcAft>
                <a:spcPts val="0"/>
              </a:spcAft>
              <a:buSzPts val="2800"/>
              <a:buFont typeface="Georgia"/>
              <a:buChar char="•"/>
            </a:pPr>
            <a:r>
              <a:rPr lang="en-US"/>
              <a:t>To what extent are these new regulations as clear, concise and streamlined as possible?</a:t>
            </a:r>
            <a:endParaRPr/>
          </a:p>
          <a:p>
            <a:pPr marL="400050" lvl="0" indent="-406400" algn="l" rtl="0">
              <a:lnSpc>
                <a:spcPct val="100000"/>
              </a:lnSpc>
              <a:spcBef>
                <a:spcPts val="0"/>
              </a:spcBef>
              <a:spcAft>
                <a:spcPts val="0"/>
              </a:spcAft>
              <a:buSzPts val="2800"/>
              <a:buFont typeface="Georgia"/>
              <a:buChar char="•"/>
            </a:pPr>
            <a:r>
              <a:rPr lang="en-US">
                <a:solidFill>
                  <a:schemeClr val="accent3"/>
                </a:solidFill>
              </a:rPr>
              <a:t>To what extent do these regulations reduce or increase operational complexity for providers (and potentially families)? </a:t>
            </a:r>
            <a:endParaRPr>
              <a:solidFill>
                <a:schemeClr val="accent3"/>
              </a:solidFill>
            </a:endParaRPr>
          </a:p>
          <a:p>
            <a:pPr marL="685800" lvl="1" indent="-292100" algn="l" rtl="0">
              <a:lnSpc>
                <a:spcPct val="100000"/>
              </a:lnSpc>
              <a:spcBef>
                <a:spcPts val="0"/>
              </a:spcBef>
              <a:spcAft>
                <a:spcPts val="0"/>
              </a:spcAft>
              <a:buClr>
                <a:schemeClr val="dk1"/>
              </a:buClr>
              <a:buSzPts val="2800"/>
              <a:buChar char="-"/>
            </a:pPr>
            <a:r>
              <a:rPr lang="en-US" sz="2800" i="1">
                <a:solidFill>
                  <a:schemeClr val="accent3"/>
                </a:solidFill>
              </a:rPr>
              <a:t>How can this be best justified and communicated? </a:t>
            </a:r>
            <a:endParaRPr sz="2800" i="1"/>
          </a:p>
          <a:p>
            <a:pPr marL="400050" lvl="0" indent="-406400" algn="l" rtl="0">
              <a:lnSpc>
                <a:spcPct val="100000"/>
              </a:lnSpc>
              <a:spcBef>
                <a:spcPts val="0"/>
              </a:spcBef>
              <a:spcAft>
                <a:spcPts val="0"/>
              </a:spcAft>
              <a:buSzPts val="2800"/>
              <a:buFont typeface="Georgia"/>
              <a:buChar char="•"/>
            </a:pPr>
            <a:r>
              <a:rPr lang="en-US"/>
              <a:t>To what extent do these regulations reduce costs and/or increase costs for providers (and potentially families)? </a:t>
            </a:r>
            <a:endParaRPr/>
          </a:p>
          <a:p>
            <a:pPr marL="685800" lvl="1" indent="-292100" algn="l" rtl="0">
              <a:lnSpc>
                <a:spcPct val="100000"/>
              </a:lnSpc>
              <a:spcBef>
                <a:spcPts val="0"/>
              </a:spcBef>
              <a:spcAft>
                <a:spcPts val="0"/>
              </a:spcAft>
              <a:buSzPts val="2800"/>
              <a:buChar char="-"/>
            </a:pPr>
            <a:r>
              <a:rPr lang="en-US" sz="2800" i="1"/>
              <a:t>How can this be best justified and communicated? </a:t>
            </a:r>
            <a:endParaRPr sz="2800" i="1"/>
          </a:p>
          <a:p>
            <a:pPr marL="400050" lvl="0" indent="-406400" algn="l" rtl="0">
              <a:lnSpc>
                <a:spcPct val="100000"/>
              </a:lnSpc>
              <a:spcBef>
                <a:spcPts val="0"/>
              </a:spcBef>
              <a:spcAft>
                <a:spcPts val="0"/>
              </a:spcAft>
              <a:buSzPts val="2800"/>
              <a:buFont typeface="Georgia"/>
              <a:buChar char="•"/>
            </a:pPr>
            <a:r>
              <a:rPr lang="en-US"/>
              <a:t>What additional changes, if any, are needed?</a:t>
            </a:r>
            <a:endParaRPr/>
          </a:p>
          <a:p>
            <a:pPr marL="0" lvl="0" indent="0" algn="l" rtl="0">
              <a:lnSpc>
                <a:spcPct val="115000"/>
              </a:lnSpc>
              <a:spcBef>
                <a:spcPts val="0"/>
              </a:spcBef>
              <a:spcAft>
                <a:spcPts val="0"/>
              </a:spcAft>
              <a:buNone/>
            </a:pPr>
            <a:endParaRPr sz="1800">
              <a:solidFill>
                <a:srgbClr val="000000"/>
              </a:solidFill>
              <a:latin typeface="Trebuchet MS"/>
              <a:ea typeface="Trebuchet MS"/>
              <a:cs typeface="Trebuchet MS"/>
              <a:sym typeface="Trebuchet MS"/>
            </a:endParaRPr>
          </a:p>
          <a:p>
            <a:pPr marL="0" lvl="0" indent="0" algn="l" rtl="0">
              <a:lnSpc>
                <a:spcPct val="90000"/>
              </a:lnSpc>
              <a:spcBef>
                <a:spcPts val="800"/>
              </a:spcBef>
              <a:spcAft>
                <a:spcPts val="0"/>
              </a:spcAft>
              <a:buNone/>
            </a:pP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4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Closing Remarks and Next Steps</a:t>
            </a:r>
            <a:endParaRPr/>
          </a:p>
        </p:txBody>
      </p:sp>
      <p:sp>
        <p:nvSpPr>
          <p:cNvPr id="438" name="Google Shape;438;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44</a:t>
            </a:fld>
            <a:endParaRPr sz="1200" b="0" i="0" u="none" strike="noStrike" cap="none">
              <a:solidFill>
                <a:srgbClr val="888FA3"/>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4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Closing Remarks and Next Steps</a:t>
            </a:r>
            <a:endParaRPr/>
          </a:p>
        </p:txBody>
      </p:sp>
      <p:sp>
        <p:nvSpPr>
          <p:cNvPr id="444" name="Google Shape;444;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45</a:t>
            </a:fld>
            <a:endParaRPr sz="1200" b="0" i="0" u="none" strike="noStrike" cap="none">
              <a:solidFill>
                <a:srgbClr val="888FA3"/>
              </a:solidFill>
              <a:latin typeface="Calibri"/>
              <a:ea typeface="Calibri"/>
              <a:cs typeface="Calibri"/>
              <a:sym typeface="Calibri"/>
            </a:endParaRPr>
          </a:p>
        </p:txBody>
      </p:sp>
      <p:sp>
        <p:nvSpPr>
          <p:cNvPr id="445" name="Google Shape;445;p43"/>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2800"/>
              <a:buChar char="•"/>
            </a:pPr>
            <a:r>
              <a:rPr lang="en-US"/>
              <a:t>Thank you for your participation and thoughtful feedback. We value your input! </a:t>
            </a:r>
            <a:endParaRPr/>
          </a:p>
          <a:p>
            <a:pPr marL="228600" lvl="0" indent="-228600" algn="l" rtl="0">
              <a:lnSpc>
                <a:spcPct val="100000"/>
              </a:lnSpc>
              <a:spcBef>
                <a:spcPts val="1000"/>
              </a:spcBef>
              <a:spcAft>
                <a:spcPts val="0"/>
              </a:spcAft>
              <a:buSzPts val="2800"/>
              <a:buChar char="•"/>
            </a:pPr>
            <a:r>
              <a:rPr lang="en-US"/>
              <a:t>Here are the next steps: </a:t>
            </a:r>
            <a:endParaRPr/>
          </a:p>
          <a:p>
            <a:pPr marL="685800" lvl="1" indent="-234950" algn="l" rtl="0">
              <a:lnSpc>
                <a:spcPct val="100000"/>
              </a:lnSpc>
              <a:spcBef>
                <a:spcPts val="500"/>
              </a:spcBef>
              <a:spcAft>
                <a:spcPts val="0"/>
              </a:spcAft>
              <a:buSzPts val="2500"/>
              <a:buChar char="-"/>
            </a:pPr>
            <a:r>
              <a:rPr lang="en-US" sz="2500"/>
              <a:t>The team will read through the standards and make final tweaks to correct any grammatical or technical errors. No substantive edits will be made </a:t>
            </a:r>
            <a:r>
              <a:rPr lang="en-US" sz="25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after today’s discussion</a:t>
            </a:r>
            <a:r>
              <a:rPr lang="en-US" sz="2500"/>
              <a:t>. </a:t>
            </a:r>
            <a:endParaRPr sz="2500"/>
          </a:p>
          <a:p>
            <a:pPr marL="685800" lvl="1" indent="-234950" algn="l" rtl="0">
              <a:lnSpc>
                <a:spcPct val="100000"/>
              </a:lnSpc>
              <a:spcBef>
                <a:spcPts val="500"/>
              </a:spcBef>
              <a:spcAft>
                <a:spcPts val="0"/>
              </a:spcAft>
              <a:buSzPts val="2500"/>
              <a:buChar char="-"/>
            </a:pPr>
            <a:r>
              <a:rPr lang="en-US" sz="2500"/>
              <a:t>The endorsed draft regulation will be presented to the workgroup on November 29 for final endorsement, then the ECAC members at the December meeting for approval and endorsement. </a:t>
            </a:r>
            <a:endParaRPr sz="2500"/>
          </a:p>
          <a:p>
            <a:pPr marL="685800" lvl="0" indent="0" algn="l" rtl="0">
              <a:lnSpc>
                <a:spcPct val="100000"/>
              </a:lnSpc>
              <a:spcBef>
                <a:spcPts val="500"/>
              </a:spcBef>
              <a:spcAft>
                <a:spcPts val="0"/>
              </a:spcAft>
              <a:buNone/>
            </a:pPr>
            <a:endParaRPr sz="2500"/>
          </a:p>
          <a:p>
            <a:pPr marL="228600" lvl="0" indent="-50800" algn="l" rtl="0">
              <a:lnSpc>
                <a:spcPct val="90000"/>
              </a:lnSpc>
              <a:spcBef>
                <a:spcPts val="1000"/>
              </a:spcBef>
              <a:spcAft>
                <a:spcPts val="0"/>
              </a:spcAft>
              <a:buSzPts val="2800"/>
              <a:buNone/>
            </a:pP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g1710a2bbe69_0_7"/>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Closing Remarks and Next Steps</a:t>
            </a:r>
            <a:endParaRPr/>
          </a:p>
        </p:txBody>
      </p:sp>
      <p:sp>
        <p:nvSpPr>
          <p:cNvPr id="451" name="Google Shape;451;g1710a2bbe69_0_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46</a:t>
            </a:fld>
            <a:endParaRPr sz="1200" b="0" i="0" u="none" strike="noStrike" cap="none">
              <a:solidFill>
                <a:srgbClr val="888FA3"/>
              </a:solidFill>
              <a:latin typeface="Calibri"/>
              <a:ea typeface="Calibri"/>
              <a:cs typeface="Calibri"/>
              <a:sym typeface="Calibri"/>
            </a:endParaRPr>
          </a:p>
        </p:txBody>
      </p:sp>
      <p:sp>
        <p:nvSpPr>
          <p:cNvPr id="452" name="Google Shape;452;g1710a2bbe69_0_7"/>
          <p:cNvSpPr txBox="1">
            <a:spLocks noGrp="1"/>
          </p:cNvSpPr>
          <p:nvPr>
            <p:ph type="body" idx="1"/>
          </p:nvPr>
        </p:nvSpPr>
        <p:spPr>
          <a:xfrm>
            <a:off x="838200" y="1458930"/>
            <a:ext cx="10515600" cy="4718100"/>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1000"/>
              </a:spcBef>
              <a:spcAft>
                <a:spcPts val="0"/>
              </a:spcAft>
              <a:buSzPts val="2800"/>
              <a:buChar char="•"/>
            </a:pPr>
            <a:r>
              <a:rPr lang="en-US"/>
              <a:t>Next steps continued: </a:t>
            </a:r>
            <a:endParaRPr/>
          </a:p>
          <a:p>
            <a:pPr marL="685800" lvl="1" indent="-234950" algn="l" rtl="0">
              <a:lnSpc>
                <a:spcPct val="100000"/>
              </a:lnSpc>
              <a:spcBef>
                <a:spcPts val="500"/>
              </a:spcBef>
              <a:spcAft>
                <a:spcPts val="0"/>
              </a:spcAft>
              <a:buSzPts val="2500"/>
              <a:buChar char="-"/>
            </a:pPr>
            <a:r>
              <a:rPr lang="en-US" sz="2500"/>
              <a:t>The NOIRA and draft regulation will be submitted to the Board. </a:t>
            </a:r>
            <a:endParaRPr sz="2500"/>
          </a:p>
          <a:p>
            <a:pPr marL="685800" lvl="1" indent="-234950" algn="l" rtl="0">
              <a:lnSpc>
                <a:spcPct val="100000"/>
              </a:lnSpc>
              <a:spcBef>
                <a:spcPts val="500"/>
              </a:spcBef>
              <a:spcAft>
                <a:spcPts val="0"/>
              </a:spcAft>
              <a:buSzPts val="2500"/>
              <a:buChar char="-"/>
            </a:pPr>
            <a:r>
              <a:rPr lang="en-US" sz="2500"/>
              <a:t>Staff usually requests that the Board approve the NOIRA on first and final review. </a:t>
            </a:r>
            <a:endParaRPr sz="2500"/>
          </a:p>
          <a:p>
            <a:pPr marL="685800" lvl="1" indent="-234950" algn="l" rtl="0">
              <a:lnSpc>
                <a:spcPct val="100000"/>
              </a:lnSpc>
              <a:spcBef>
                <a:spcPts val="500"/>
              </a:spcBef>
              <a:spcAft>
                <a:spcPts val="0"/>
              </a:spcAft>
              <a:buSzPts val="2500"/>
              <a:buChar char="-"/>
            </a:pPr>
            <a:r>
              <a:rPr lang="en-US" sz="2500"/>
              <a:t>The NOIRA will be submitted for the Governor’s review process and then is published in the Virginia Register of Regulations for a 30-day public comment period. </a:t>
            </a:r>
            <a:endParaRPr sz="2500"/>
          </a:p>
          <a:p>
            <a:pPr marL="228600" lvl="0" indent="-50800" algn="l" rtl="0">
              <a:lnSpc>
                <a:spcPct val="90000"/>
              </a:lnSpc>
              <a:spcBef>
                <a:spcPts val="1000"/>
              </a:spcBef>
              <a:spcAft>
                <a:spcPts val="0"/>
              </a:spcAft>
              <a:buSzPts val="2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169fbd06679_0_25"/>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Our Shared Goal</a:t>
            </a:r>
            <a:endParaRPr/>
          </a:p>
        </p:txBody>
      </p:sp>
      <p:sp>
        <p:nvSpPr>
          <p:cNvPr id="163" name="Google Shape;163;g169fbd06679_0_2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5</a:t>
            </a:fld>
            <a:endParaRPr sz="1200" b="0" i="0" u="none" strike="noStrike" cap="none">
              <a:solidFill>
                <a:srgbClr val="888FA3"/>
              </a:solidFill>
              <a:latin typeface="Calibri"/>
              <a:ea typeface="Calibri"/>
              <a:cs typeface="Calibri"/>
              <a:sym typeface="Calibri"/>
            </a:endParaRPr>
          </a:p>
        </p:txBody>
      </p:sp>
      <p:sp>
        <p:nvSpPr>
          <p:cNvPr id="164" name="Google Shape;164;g169fbd06679_0_25"/>
          <p:cNvSpPr txBox="1">
            <a:spLocks noGrp="1"/>
          </p:cNvSpPr>
          <p:nvPr>
            <p:ph type="body" idx="1"/>
          </p:nvPr>
        </p:nvSpPr>
        <p:spPr>
          <a:xfrm>
            <a:off x="769050" y="1555700"/>
            <a:ext cx="10167900" cy="2260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000"/>
              </a:spcBef>
              <a:spcAft>
                <a:spcPts val="0"/>
              </a:spcAft>
              <a:buNone/>
            </a:pPr>
            <a:r>
              <a:rPr lang="en-US"/>
              <a:t>As a result of our changes, </a:t>
            </a:r>
            <a:r>
              <a:rPr lang="en-US">
                <a:solidFill>
                  <a:schemeClr val="accent3"/>
                </a:solidFill>
              </a:rPr>
              <a:t>these regulations:</a:t>
            </a:r>
            <a:endParaRPr>
              <a:solidFill>
                <a:schemeClr val="accent3"/>
              </a:solidFill>
            </a:endParaRPr>
          </a:p>
          <a:p>
            <a:pPr marL="457200" lvl="0" indent="-406400" algn="l" rtl="0">
              <a:lnSpc>
                <a:spcPct val="115000"/>
              </a:lnSpc>
              <a:spcBef>
                <a:spcPts val="1000"/>
              </a:spcBef>
              <a:spcAft>
                <a:spcPts val="0"/>
              </a:spcAft>
              <a:buClr>
                <a:schemeClr val="accent3"/>
              </a:buClr>
              <a:buSzPts val="2800"/>
              <a:buChar char="•"/>
            </a:pPr>
            <a:r>
              <a:rPr lang="en-US">
                <a:solidFill>
                  <a:schemeClr val="accent3"/>
                </a:solidFill>
              </a:rPr>
              <a:t>Are e</a:t>
            </a:r>
            <a:r>
              <a:rPr lang="en-US" sz="2800">
                <a:solidFill>
                  <a:schemeClr val="accent3"/>
                </a:solidFill>
              </a:rPr>
              <a:t>asier to read and understand; </a:t>
            </a:r>
            <a:endParaRPr sz="2800">
              <a:solidFill>
                <a:schemeClr val="accent3"/>
              </a:solidFill>
            </a:endParaRPr>
          </a:p>
          <a:p>
            <a:pPr marL="457200" lvl="0" indent="-406400" algn="l" rtl="0">
              <a:lnSpc>
                <a:spcPct val="115000"/>
              </a:lnSpc>
              <a:spcBef>
                <a:spcPts val="0"/>
              </a:spcBef>
              <a:spcAft>
                <a:spcPts val="0"/>
              </a:spcAft>
              <a:buClr>
                <a:schemeClr val="accent3"/>
              </a:buClr>
              <a:buSzPts val="2800"/>
              <a:buChar char="•"/>
            </a:pPr>
            <a:r>
              <a:rPr lang="en-US">
                <a:solidFill>
                  <a:schemeClr val="accent3"/>
                </a:solidFill>
              </a:rPr>
              <a:t>A</a:t>
            </a:r>
            <a:r>
              <a:rPr lang="en-US" sz="2800">
                <a:solidFill>
                  <a:schemeClr val="accent3"/>
                </a:solidFill>
              </a:rPr>
              <a:t>ssist providers with an improved understanding of the requirements; and</a:t>
            </a:r>
            <a:endParaRPr sz="2800">
              <a:solidFill>
                <a:schemeClr val="accent3"/>
              </a:solidFill>
            </a:endParaRPr>
          </a:p>
          <a:p>
            <a:pPr marL="228600" lvl="0" indent="-64135" algn="l" rtl="0">
              <a:lnSpc>
                <a:spcPct val="90000"/>
              </a:lnSpc>
              <a:spcBef>
                <a:spcPts val="1000"/>
              </a:spcBef>
              <a:spcAft>
                <a:spcPts val="0"/>
              </a:spcAft>
              <a:buSzPts val="2800"/>
              <a:buNone/>
            </a:pPr>
            <a:endParaRPr/>
          </a:p>
        </p:txBody>
      </p:sp>
      <p:pic>
        <p:nvPicPr>
          <p:cNvPr id="165" name="Google Shape;165;g169fbd06679_0_25"/>
          <p:cNvPicPr preferRelativeResize="0"/>
          <p:nvPr/>
        </p:nvPicPr>
        <p:blipFill>
          <a:blip r:embed="rId3">
            <a:alphaModFix/>
          </a:blip>
          <a:stretch>
            <a:fillRect/>
          </a:stretch>
        </p:blipFill>
        <p:spPr>
          <a:xfrm>
            <a:off x="6641201" y="3429000"/>
            <a:ext cx="4845350" cy="2725501"/>
          </a:xfrm>
          <a:prstGeom prst="rect">
            <a:avLst/>
          </a:prstGeom>
          <a:noFill/>
          <a:ln>
            <a:noFill/>
          </a:ln>
        </p:spPr>
      </p:pic>
      <p:sp>
        <p:nvSpPr>
          <p:cNvPr id="166" name="Google Shape;166;g169fbd06679_0_25"/>
          <p:cNvSpPr txBox="1"/>
          <p:nvPr/>
        </p:nvSpPr>
        <p:spPr>
          <a:xfrm>
            <a:off x="774300" y="3684325"/>
            <a:ext cx="5406300" cy="2403300"/>
          </a:xfrm>
          <a:prstGeom prst="rect">
            <a:avLst/>
          </a:prstGeom>
          <a:noFill/>
          <a:ln>
            <a:noFill/>
          </a:ln>
        </p:spPr>
        <p:txBody>
          <a:bodyPr spcFirstLastPara="1" wrap="square" lIns="91425" tIns="91425" rIns="91425" bIns="91425" anchor="t" anchorCtr="0">
            <a:spAutoFit/>
          </a:bodyPr>
          <a:lstStyle/>
          <a:p>
            <a:pPr marL="457200" lvl="0" indent="-406400" algn="l" rtl="0">
              <a:lnSpc>
                <a:spcPct val="115000"/>
              </a:lnSpc>
              <a:spcBef>
                <a:spcPts val="1000"/>
              </a:spcBef>
              <a:spcAft>
                <a:spcPts val="0"/>
              </a:spcAft>
              <a:buClr>
                <a:schemeClr val="accent3"/>
              </a:buClr>
              <a:buSzPts val="2800"/>
              <a:buChar char="•"/>
            </a:pPr>
            <a:r>
              <a:rPr lang="en-US" sz="2800">
                <a:solidFill>
                  <a:schemeClr val="accent3"/>
                </a:solidFill>
                <a:latin typeface="Georgia"/>
                <a:ea typeface="Georgia"/>
                <a:cs typeface="Georgia"/>
                <a:sym typeface="Georgia"/>
              </a:rPr>
              <a:t>Improve the health and safety of children in licensed child care.</a:t>
            </a:r>
            <a:endParaRPr sz="2800">
              <a:solidFill>
                <a:schemeClr val="accent3"/>
              </a:solidFill>
              <a:latin typeface="Georgia"/>
              <a:ea typeface="Georgia"/>
              <a:cs typeface="Georgia"/>
              <a:sym typeface="Georgia"/>
            </a:endParaRPr>
          </a:p>
          <a:p>
            <a:pPr marL="228600" lvl="0" indent="-64135" algn="l" rtl="0">
              <a:lnSpc>
                <a:spcPct val="90000"/>
              </a:lnSpc>
              <a:spcBef>
                <a:spcPts val="1000"/>
              </a:spcBef>
              <a:spcAft>
                <a:spcPts val="0"/>
              </a:spcAft>
              <a:buClr>
                <a:srgbClr val="000000"/>
              </a:buClr>
              <a:buSzPts val="2800"/>
              <a:buFont typeface="Arial"/>
              <a:buNone/>
            </a:pPr>
            <a:endParaRPr sz="2800">
              <a:solidFill>
                <a:schemeClr val="accent3"/>
              </a:solidFill>
              <a:latin typeface="Georgia"/>
              <a:ea typeface="Georgia"/>
              <a:cs typeface="Georgia"/>
              <a:sym typeface="Georgia"/>
            </a:endParaRPr>
          </a:p>
          <a:p>
            <a:pPr marL="0" lvl="0" indent="0" algn="l" rtl="0">
              <a:spcBef>
                <a:spcPts val="0"/>
              </a:spcBef>
              <a:spcAft>
                <a:spcPts val="0"/>
              </a:spcAft>
              <a:buNone/>
            </a:pPr>
            <a:endParaRPr>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a:t>Summary of Changes</a:t>
            </a:r>
            <a:endParaRPr/>
          </a:p>
        </p:txBody>
      </p:sp>
      <p:sp>
        <p:nvSpPr>
          <p:cNvPr id="172" name="Google Shape;17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Georgia"/>
              <a:buNone/>
            </a:pPr>
            <a:fld id="{00000000-1234-1234-1234-123412341234}" type="slidenum">
              <a:rPr lang="en-US" sz="1200" b="0" i="0" u="none" strike="noStrike" cap="none">
                <a:solidFill>
                  <a:srgbClr val="888FA3"/>
                </a:solidFill>
                <a:latin typeface="Georgia"/>
                <a:ea typeface="Georgia"/>
                <a:cs typeface="Georgia"/>
                <a:sym typeface="Georgia"/>
              </a:rPr>
              <a:t>6</a:t>
            </a:fld>
            <a:endParaRPr sz="1200" b="0" i="0" u="none" strike="noStrike" cap="none">
              <a:solidFill>
                <a:srgbClr val="888FA3"/>
              </a:solidFill>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16fd80507c6_0_1"/>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Summary of Types of Changes</a:t>
            </a:r>
            <a:endParaRPr/>
          </a:p>
        </p:txBody>
      </p:sp>
      <p:sp>
        <p:nvSpPr>
          <p:cNvPr id="178" name="Google Shape;178;g16fd80507c6_0_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7</a:t>
            </a:fld>
            <a:endParaRPr sz="1200" b="0" i="0" u="none" strike="noStrike" cap="none">
              <a:solidFill>
                <a:srgbClr val="888FA3"/>
              </a:solidFill>
              <a:latin typeface="Calibri"/>
              <a:ea typeface="Calibri"/>
              <a:cs typeface="Calibri"/>
              <a:sym typeface="Calibri"/>
            </a:endParaRPr>
          </a:p>
        </p:txBody>
      </p:sp>
      <p:sp>
        <p:nvSpPr>
          <p:cNvPr id="179" name="Google Shape;179;g16fd80507c6_0_1"/>
          <p:cNvSpPr txBox="1">
            <a:spLocks noGrp="1"/>
          </p:cNvSpPr>
          <p:nvPr>
            <p:ph type="body" idx="1"/>
          </p:nvPr>
        </p:nvSpPr>
        <p:spPr>
          <a:xfrm>
            <a:off x="838200" y="1458930"/>
            <a:ext cx="10515600" cy="4718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None/>
            </a:pPr>
            <a:r>
              <a:rPr lang="en-US"/>
              <a:t>These revised regulations reflect three types of changes:</a:t>
            </a:r>
            <a:endParaRPr/>
          </a:p>
          <a:p>
            <a:pPr marL="342900" lvl="0" indent="-349250" algn="l" rtl="0">
              <a:lnSpc>
                <a:spcPct val="100000"/>
              </a:lnSpc>
              <a:spcBef>
                <a:spcPts val="1000"/>
              </a:spcBef>
              <a:spcAft>
                <a:spcPts val="0"/>
              </a:spcAft>
              <a:buSzPts val="2800"/>
              <a:buChar char="•"/>
            </a:pPr>
            <a:r>
              <a:rPr lang="en-US" i="1"/>
              <a:t>New Regulations</a:t>
            </a:r>
            <a:r>
              <a:rPr lang="en-US"/>
              <a:t>: New regulations have been added to better protect children, typically based on state or federal requirements or based on best practice or evidence. </a:t>
            </a:r>
            <a:endParaRPr/>
          </a:p>
          <a:p>
            <a:pPr marL="342900" lvl="0" indent="-349250" algn="l" rtl="0">
              <a:lnSpc>
                <a:spcPct val="100000"/>
              </a:lnSpc>
              <a:spcBef>
                <a:spcPts val="1000"/>
              </a:spcBef>
              <a:spcAft>
                <a:spcPts val="0"/>
              </a:spcAft>
              <a:buSzPts val="2800"/>
              <a:buChar char="•"/>
            </a:pPr>
            <a:r>
              <a:rPr lang="en-US" i="1"/>
              <a:t>New Flexibility</a:t>
            </a:r>
            <a:r>
              <a:rPr lang="en-US"/>
              <a:t>: Additional language has been added to offer more flexibility to providers on how to meet expectations.</a:t>
            </a:r>
            <a:endParaRPr/>
          </a:p>
          <a:p>
            <a:pPr marL="342900" lvl="0" indent="-349250" algn="l" rtl="0">
              <a:lnSpc>
                <a:spcPct val="100000"/>
              </a:lnSpc>
              <a:spcBef>
                <a:spcPts val="1000"/>
              </a:spcBef>
              <a:spcAft>
                <a:spcPts val="0"/>
              </a:spcAft>
              <a:buSzPts val="2800"/>
              <a:buChar char="•"/>
            </a:pPr>
            <a:r>
              <a:rPr lang="en-US" i="1"/>
              <a:t>Clarifying Language:</a:t>
            </a:r>
            <a:r>
              <a:rPr lang="en-US"/>
              <a:t> Some standards in the current regulations are vague and unclear so additional language has been added to ensure clarity and to ensure that regulations are enforced in a way that is not arbitrary or capricious.</a:t>
            </a:r>
            <a:endParaRPr/>
          </a:p>
          <a:p>
            <a:pPr marL="228600" lvl="0" indent="-64135" algn="l" rtl="0">
              <a:lnSpc>
                <a:spcPct val="90000"/>
              </a:lnSpc>
              <a:spcBef>
                <a:spcPts val="1000"/>
              </a:spcBef>
              <a:spcAft>
                <a:spcPts val="0"/>
              </a:spcAft>
              <a:buSzPts val="28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5"/>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Comparison of Regulations</a:t>
            </a:r>
            <a:endParaRPr/>
          </a:p>
        </p:txBody>
      </p:sp>
      <p:sp>
        <p:nvSpPr>
          <p:cNvPr id="185" name="Google Shape;185;p5"/>
          <p:cNvSpPr txBox="1">
            <a:spLocks noGrp="1"/>
          </p:cNvSpPr>
          <p:nvPr>
            <p:ph type="body" idx="1"/>
          </p:nvPr>
        </p:nvSpPr>
        <p:spPr>
          <a:xfrm>
            <a:off x="838200" y="2794750"/>
            <a:ext cx="5181600" cy="1966200"/>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US" sz="2400" b="1"/>
              <a:t>8VAC20-780</a:t>
            </a:r>
            <a:endParaRPr sz="2400" b="1"/>
          </a:p>
          <a:p>
            <a:pPr marL="228600" lvl="0" indent="-266700" algn="l" rtl="0">
              <a:lnSpc>
                <a:spcPct val="90000"/>
              </a:lnSpc>
              <a:spcBef>
                <a:spcPts val="0"/>
              </a:spcBef>
              <a:spcAft>
                <a:spcPts val="0"/>
              </a:spcAft>
              <a:buClr>
                <a:srgbClr val="003C71"/>
              </a:buClr>
              <a:buSzPts val="2400"/>
              <a:buChar char="•"/>
            </a:pPr>
            <a:r>
              <a:rPr lang="en-US" sz="2400"/>
              <a:t>8 Parts</a:t>
            </a:r>
            <a:endParaRPr sz="2400"/>
          </a:p>
          <a:p>
            <a:pPr marL="228600" lvl="0" indent="-266700" algn="l" rtl="0">
              <a:lnSpc>
                <a:spcPct val="90000"/>
              </a:lnSpc>
              <a:spcBef>
                <a:spcPts val="0"/>
              </a:spcBef>
              <a:spcAft>
                <a:spcPts val="0"/>
              </a:spcAft>
              <a:buClr>
                <a:srgbClr val="003C71"/>
              </a:buClr>
              <a:buSzPts val="2400"/>
              <a:buChar char="•"/>
            </a:pPr>
            <a:r>
              <a:rPr lang="en-US" sz="2400"/>
              <a:t>61 Sections</a:t>
            </a:r>
            <a:endParaRPr sz="2400"/>
          </a:p>
          <a:p>
            <a:pPr marL="228600" lvl="0" indent="-266700" algn="l" rtl="0">
              <a:lnSpc>
                <a:spcPct val="90000"/>
              </a:lnSpc>
              <a:spcBef>
                <a:spcPts val="0"/>
              </a:spcBef>
              <a:spcAft>
                <a:spcPts val="0"/>
              </a:spcAft>
              <a:buClr>
                <a:srgbClr val="003C71"/>
              </a:buClr>
              <a:buSzPts val="2400"/>
              <a:buChar char="•"/>
            </a:pPr>
            <a:r>
              <a:rPr lang="en-US" sz="2400"/>
              <a:t>Total # of Standards (high level)</a:t>
            </a:r>
            <a:endParaRPr sz="2400"/>
          </a:p>
          <a:p>
            <a:pPr marL="228600" lvl="0" indent="-266700" algn="l" rtl="0">
              <a:lnSpc>
                <a:spcPct val="90000"/>
              </a:lnSpc>
              <a:spcBef>
                <a:spcPts val="0"/>
              </a:spcBef>
              <a:spcAft>
                <a:spcPts val="0"/>
              </a:spcAft>
              <a:buClr>
                <a:srgbClr val="003C71"/>
              </a:buClr>
              <a:buSzPts val="2400"/>
              <a:buChar char="•"/>
            </a:pPr>
            <a:r>
              <a:rPr lang="en-US" sz="2400"/>
              <a:t>Word count = 22,053</a:t>
            </a:r>
            <a:endParaRPr sz="2400"/>
          </a:p>
          <a:p>
            <a:pPr marL="685800" lvl="1" indent="-87630" algn="l" rtl="0">
              <a:lnSpc>
                <a:spcPct val="90000"/>
              </a:lnSpc>
              <a:spcBef>
                <a:spcPts val="500"/>
              </a:spcBef>
              <a:spcAft>
                <a:spcPts val="0"/>
              </a:spcAft>
              <a:buClr>
                <a:srgbClr val="003C71"/>
              </a:buClr>
              <a:buSzPts val="2400"/>
              <a:buNone/>
            </a:pPr>
            <a:endParaRPr/>
          </a:p>
          <a:p>
            <a:pPr marL="685800" lvl="1" indent="-87630" algn="l" rtl="0">
              <a:lnSpc>
                <a:spcPct val="90000"/>
              </a:lnSpc>
              <a:spcBef>
                <a:spcPts val="500"/>
              </a:spcBef>
              <a:spcAft>
                <a:spcPts val="0"/>
              </a:spcAft>
              <a:buClr>
                <a:srgbClr val="003C71"/>
              </a:buClr>
              <a:buSzPts val="2400"/>
              <a:buNone/>
            </a:pPr>
            <a:endParaRPr/>
          </a:p>
          <a:p>
            <a:pPr marL="685800" lvl="1" indent="-87630" algn="l" rtl="0">
              <a:lnSpc>
                <a:spcPct val="90000"/>
              </a:lnSpc>
              <a:spcBef>
                <a:spcPts val="500"/>
              </a:spcBef>
              <a:spcAft>
                <a:spcPts val="0"/>
              </a:spcAft>
              <a:buClr>
                <a:srgbClr val="003C71"/>
              </a:buClr>
              <a:buSzPts val="2400"/>
              <a:buNone/>
            </a:pPr>
            <a:endParaRPr/>
          </a:p>
          <a:p>
            <a:pPr marL="685800" lvl="1" indent="-87630" algn="l" rtl="0">
              <a:lnSpc>
                <a:spcPct val="90000"/>
              </a:lnSpc>
              <a:spcBef>
                <a:spcPts val="500"/>
              </a:spcBef>
              <a:spcAft>
                <a:spcPts val="0"/>
              </a:spcAft>
              <a:buClr>
                <a:srgbClr val="003C71"/>
              </a:buClr>
              <a:buSzPts val="2400"/>
              <a:buNone/>
            </a:pPr>
            <a:endParaRPr/>
          </a:p>
          <a:p>
            <a:pPr marL="457200" lvl="1" indent="0" algn="l" rtl="0">
              <a:lnSpc>
                <a:spcPct val="90000"/>
              </a:lnSpc>
              <a:spcBef>
                <a:spcPts val="500"/>
              </a:spcBef>
              <a:spcAft>
                <a:spcPts val="0"/>
              </a:spcAft>
              <a:buClr>
                <a:srgbClr val="003C71"/>
              </a:buClr>
              <a:buSzPts val="2400"/>
              <a:buNone/>
            </a:pPr>
            <a:endParaRPr/>
          </a:p>
        </p:txBody>
      </p:sp>
      <p:sp>
        <p:nvSpPr>
          <p:cNvPr id="186" name="Google Shape;186;p5"/>
          <p:cNvSpPr txBox="1">
            <a:spLocks noGrp="1"/>
          </p:cNvSpPr>
          <p:nvPr>
            <p:ph type="body" idx="2"/>
          </p:nvPr>
        </p:nvSpPr>
        <p:spPr>
          <a:xfrm>
            <a:off x="6172200" y="2794750"/>
            <a:ext cx="5181600" cy="1966200"/>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US" sz="2400" b="1"/>
              <a:t>8VAC20-781</a:t>
            </a:r>
            <a:endParaRPr sz="2400" b="1"/>
          </a:p>
          <a:p>
            <a:pPr marL="228600" lvl="0" indent="-266700" algn="l" rtl="0">
              <a:lnSpc>
                <a:spcPct val="90000"/>
              </a:lnSpc>
              <a:spcBef>
                <a:spcPts val="0"/>
              </a:spcBef>
              <a:spcAft>
                <a:spcPts val="0"/>
              </a:spcAft>
              <a:buSzPts val="2400"/>
              <a:buChar char="•"/>
            </a:pPr>
            <a:r>
              <a:rPr lang="en-US" sz="2400"/>
              <a:t>12 Parts</a:t>
            </a:r>
            <a:endParaRPr sz="2400"/>
          </a:p>
          <a:p>
            <a:pPr marL="228600" lvl="0" indent="-266700" algn="l" rtl="0">
              <a:lnSpc>
                <a:spcPct val="90000"/>
              </a:lnSpc>
              <a:spcBef>
                <a:spcPts val="0"/>
              </a:spcBef>
              <a:spcAft>
                <a:spcPts val="0"/>
              </a:spcAft>
              <a:buSzPts val="2400"/>
              <a:buChar char="•"/>
            </a:pPr>
            <a:r>
              <a:rPr lang="en-US" sz="2400"/>
              <a:t>94 Sections</a:t>
            </a:r>
            <a:endParaRPr sz="2400"/>
          </a:p>
          <a:p>
            <a:pPr marL="228600" lvl="0" indent="-266700" algn="l" rtl="0">
              <a:lnSpc>
                <a:spcPct val="90000"/>
              </a:lnSpc>
              <a:spcBef>
                <a:spcPts val="0"/>
              </a:spcBef>
              <a:spcAft>
                <a:spcPts val="0"/>
              </a:spcAft>
              <a:buSzPts val="2400"/>
              <a:buChar char="•"/>
            </a:pPr>
            <a:r>
              <a:rPr lang="en-US" sz="2400"/>
              <a:t>Total # of Standards (high level)</a:t>
            </a:r>
            <a:endParaRPr sz="2400"/>
          </a:p>
          <a:p>
            <a:pPr marL="228600" lvl="0" indent="-266700" algn="l" rtl="0">
              <a:lnSpc>
                <a:spcPct val="90000"/>
              </a:lnSpc>
              <a:spcBef>
                <a:spcPts val="0"/>
              </a:spcBef>
              <a:spcAft>
                <a:spcPts val="0"/>
              </a:spcAft>
              <a:buSzPts val="2400"/>
              <a:buChar char="•"/>
            </a:pPr>
            <a:r>
              <a:rPr lang="en-US" sz="2400"/>
              <a:t>Word count = 28,349</a:t>
            </a:r>
            <a:endParaRPr sz="2400"/>
          </a:p>
          <a:p>
            <a:pPr marL="0" lvl="0" indent="0" algn="l" rtl="0">
              <a:lnSpc>
                <a:spcPct val="90000"/>
              </a:lnSpc>
              <a:spcBef>
                <a:spcPts val="1000"/>
              </a:spcBef>
              <a:spcAft>
                <a:spcPts val="0"/>
              </a:spcAft>
              <a:buSzPts val="2800"/>
              <a:buNone/>
            </a:pPr>
            <a:endParaRPr sz="2400"/>
          </a:p>
        </p:txBody>
      </p:sp>
      <p:sp>
        <p:nvSpPr>
          <p:cNvPr id="187" name="Google Shape;18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a:p>
        </p:txBody>
      </p:sp>
      <p:sp>
        <p:nvSpPr>
          <p:cNvPr id="188" name="Google Shape;188;p5"/>
          <p:cNvSpPr txBox="1">
            <a:spLocks noGrp="1"/>
          </p:cNvSpPr>
          <p:nvPr>
            <p:ph type="body" idx="1"/>
          </p:nvPr>
        </p:nvSpPr>
        <p:spPr>
          <a:xfrm>
            <a:off x="838200" y="1611323"/>
            <a:ext cx="10515600" cy="1250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None/>
            </a:pPr>
            <a:r>
              <a:rPr lang="en-US"/>
              <a:t>These revised regulations contain more parts and sections and reflect ~30% more words than the current regulations:</a:t>
            </a:r>
            <a:endParaRPr/>
          </a:p>
          <a:p>
            <a:pPr marL="228600" lvl="0" indent="-64135" algn="l" rtl="0">
              <a:lnSpc>
                <a:spcPct val="90000"/>
              </a:lnSpc>
              <a:spcBef>
                <a:spcPts val="1000"/>
              </a:spcBef>
              <a:spcAft>
                <a:spcPts val="0"/>
              </a:spcAft>
              <a:buSzPts val="2800"/>
              <a:buNone/>
            </a:pPr>
            <a:endParaRPr/>
          </a:p>
        </p:txBody>
      </p:sp>
      <p:sp>
        <p:nvSpPr>
          <p:cNvPr id="189" name="Google Shape;189;p5"/>
          <p:cNvSpPr txBox="1"/>
          <p:nvPr/>
        </p:nvSpPr>
        <p:spPr>
          <a:xfrm>
            <a:off x="838175" y="4906600"/>
            <a:ext cx="10515600" cy="1403700"/>
          </a:xfrm>
          <a:prstGeom prst="rect">
            <a:avLst/>
          </a:pr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US" sz="2400">
                <a:solidFill>
                  <a:schemeClr val="lt1"/>
                </a:solidFill>
                <a:latin typeface="Georgia"/>
                <a:ea typeface="Georgia"/>
                <a:cs typeface="Georgia"/>
                <a:sym typeface="Georgia"/>
              </a:rPr>
              <a:t>We previously reduced the General Procedures and Background Check Regulations from 19,760 words to 7,379, a reduction of 60%, without reducing protections for young children. </a:t>
            </a:r>
            <a:endParaRPr sz="2400">
              <a:solidFill>
                <a:schemeClr val="lt1"/>
              </a:solidFill>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16fd80507c6_0_13"/>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Key Takeaways</a:t>
            </a:r>
            <a:endParaRPr/>
          </a:p>
        </p:txBody>
      </p:sp>
      <p:sp>
        <p:nvSpPr>
          <p:cNvPr id="195" name="Google Shape;195;g16fd80507c6_0_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FA3"/>
              </a:buClr>
              <a:buSzPts val="1200"/>
              <a:buFont typeface="Calibri"/>
              <a:buNone/>
            </a:pPr>
            <a:fld id="{00000000-1234-1234-1234-123412341234}" type="slidenum">
              <a:rPr lang="en-US" sz="1200" b="0" i="0" u="none" strike="noStrike" cap="none">
                <a:solidFill>
                  <a:srgbClr val="888FA3"/>
                </a:solidFill>
                <a:latin typeface="Calibri"/>
                <a:ea typeface="Calibri"/>
                <a:cs typeface="Calibri"/>
                <a:sym typeface="Calibri"/>
              </a:rPr>
              <a:t>9</a:t>
            </a:fld>
            <a:endParaRPr sz="1200" b="0" i="0" u="none" strike="noStrike" cap="none">
              <a:solidFill>
                <a:srgbClr val="888FA3"/>
              </a:solidFill>
              <a:latin typeface="Calibri"/>
              <a:ea typeface="Calibri"/>
              <a:cs typeface="Calibri"/>
              <a:sym typeface="Calibri"/>
            </a:endParaRPr>
          </a:p>
        </p:txBody>
      </p:sp>
      <p:sp>
        <p:nvSpPr>
          <p:cNvPr id="196" name="Google Shape;196;g16fd80507c6_0_13"/>
          <p:cNvSpPr txBox="1">
            <a:spLocks noGrp="1"/>
          </p:cNvSpPr>
          <p:nvPr>
            <p:ph type="body" idx="1"/>
          </p:nvPr>
        </p:nvSpPr>
        <p:spPr>
          <a:xfrm>
            <a:off x="838200" y="1458925"/>
            <a:ext cx="10515600" cy="5262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None/>
            </a:pPr>
            <a:r>
              <a:rPr lang="en-US"/>
              <a:t>Here are the key takeaways: </a:t>
            </a:r>
            <a:endParaRPr/>
          </a:p>
          <a:p>
            <a:pPr marL="457200" lvl="0" indent="-406400" algn="l" rtl="0">
              <a:lnSpc>
                <a:spcPct val="100000"/>
              </a:lnSpc>
              <a:spcBef>
                <a:spcPts val="1000"/>
              </a:spcBef>
              <a:spcAft>
                <a:spcPts val="0"/>
              </a:spcAft>
              <a:buSzPts val="2800"/>
              <a:buFont typeface="Georgia"/>
              <a:buAutoNum type="arabicPeriod"/>
            </a:pPr>
            <a:r>
              <a:rPr lang="en-US"/>
              <a:t>The workgroup has reorganized the standards to group similar content areas together and allow for ease of use by providers. </a:t>
            </a:r>
            <a:endParaRPr/>
          </a:p>
          <a:p>
            <a:pPr marL="457200" lvl="0" indent="-406400" algn="l" rtl="0">
              <a:lnSpc>
                <a:spcPct val="100000"/>
              </a:lnSpc>
              <a:spcBef>
                <a:spcPts val="0"/>
              </a:spcBef>
              <a:spcAft>
                <a:spcPts val="0"/>
              </a:spcAft>
              <a:buSzPts val="2800"/>
              <a:buFont typeface="Georgia"/>
              <a:buAutoNum type="arabicPeriod"/>
            </a:pPr>
            <a:r>
              <a:rPr lang="en-US">
                <a:solidFill>
                  <a:schemeClr val="accent3"/>
                </a:solidFill>
              </a:rPr>
              <a:t>The workgroup has added descriptive language to the standards and additional definitions to provide clarity and understanding. </a:t>
            </a:r>
            <a:endParaRPr>
              <a:solidFill>
                <a:schemeClr val="accent3"/>
              </a:solidFill>
            </a:endParaRPr>
          </a:p>
          <a:p>
            <a:pPr marL="457200" lvl="0" indent="-406400" algn="l" rtl="0">
              <a:lnSpc>
                <a:spcPct val="100000"/>
              </a:lnSpc>
              <a:spcBef>
                <a:spcPts val="0"/>
              </a:spcBef>
              <a:spcAft>
                <a:spcPts val="0"/>
              </a:spcAft>
              <a:buSzPts val="2800"/>
              <a:buFont typeface="Georgia"/>
              <a:buAutoNum type="arabicPeriod"/>
            </a:pPr>
            <a:r>
              <a:rPr lang="en-US"/>
              <a:t>The workgroup has added requirements and </a:t>
            </a:r>
            <a:r>
              <a:rPr lang="en-US">
                <a:solidFill>
                  <a:schemeClr val="accent3"/>
                </a:solidFill>
              </a:rPr>
              <a:t>intentionally </a:t>
            </a:r>
            <a:r>
              <a:rPr lang="en-US"/>
              <a:t>used specific terminology to better align the standards with federal requirements, best practices, and building a unified early childhood system.</a:t>
            </a:r>
            <a:endParaRPr/>
          </a:p>
          <a:p>
            <a:pPr marL="457200" lvl="0" indent="0" algn="l" rtl="0">
              <a:lnSpc>
                <a:spcPct val="100000"/>
              </a:lnSpc>
              <a:spcBef>
                <a:spcPts val="1000"/>
              </a:spcBef>
              <a:spcAft>
                <a:spcPts val="0"/>
              </a:spcAft>
              <a:buNone/>
            </a:pPr>
            <a:endParaRPr/>
          </a:p>
          <a:p>
            <a:pPr marL="228600" lvl="0" indent="-64135" algn="l" rtl="0">
              <a:lnSpc>
                <a:spcPct val="90000"/>
              </a:lnSpc>
              <a:spcBef>
                <a:spcPts val="1000"/>
              </a:spcBef>
              <a:spcAft>
                <a:spcPts val="0"/>
              </a:spcAft>
              <a:buSzPts val="2800"/>
              <a:buNone/>
            </a:pPr>
            <a:endParaRPr/>
          </a:p>
        </p:txBody>
      </p:sp>
    </p:spTree>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2684</Words>
  <Application>Microsoft Office PowerPoint</Application>
  <PresentationFormat>Widescreen</PresentationFormat>
  <Paragraphs>307</Paragraphs>
  <Slides>46</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Calibri</vt:lpstr>
      <vt:lpstr>Courier New</vt:lpstr>
      <vt:lpstr>Georgia</vt:lpstr>
      <vt:lpstr>Trebuchet MS</vt:lpstr>
      <vt:lpstr>Office Theme</vt:lpstr>
      <vt:lpstr>cdc licensing workgroup</vt:lpstr>
      <vt:lpstr>Agenda</vt:lpstr>
      <vt:lpstr>Reflection of Work Completed</vt:lpstr>
      <vt:lpstr>Workgroup Accomplishments to Date</vt:lpstr>
      <vt:lpstr>Our Shared Goal</vt:lpstr>
      <vt:lpstr>Summary of Changes</vt:lpstr>
      <vt:lpstr>Summary of Types of Changes</vt:lpstr>
      <vt:lpstr>Comparison of Regulations</vt:lpstr>
      <vt:lpstr>Key Takeaways</vt:lpstr>
      <vt:lpstr>Key Takeaways</vt:lpstr>
      <vt:lpstr>Part-by-Part Review of Substantive Changes</vt:lpstr>
      <vt:lpstr>Review of Changes- General </vt:lpstr>
      <vt:lpstr>Review of Changes- Part I</vt:lpstr>
      <vt:lpstr>Review of Changes- Part I</vt:lpstr>
      <vt:lpstr>Review of Changes- Part I</vt:lpstr>
      <vt:lpstr>Review of Changes Part II</vt:lpstr>
      <vt:lpstr>Review of Changes Part II</vt:lpstr>
      <vt:lpstr>Review of Changes Part II</vt:lpstr>
      <vt:lpstr>Review of Changes Part II</vt:lpstr>
      <vt:lpstr>Review of Changes Part II</vt:lpstr>
      <vt:lpstr>Review of Changes Part II</vt:lpstr>
      <vt:lpstr>Review of Changes Part II</vt:lpstr>
      <vt:lpstr>Review of Changes Part II</vt:lpstr>
      <vt:lpstr>Review of Changes Part III</vt:lpstr>
      <vt:lpstr>Review of Changes Part III</vt:lpstr>
      <vt:lpstr>Review of Changes Part III</vt:lpstr>
      <vt:lpstr>Review of Changes Part III</vt:lpstr>
      <vt:lpstr>Review of Changes Part III</vt:lpstr>
      <vt:lpstr>Review of Changes Part IV</vt:lpstr>
      <vt:lpstr>Review of Changes Part IV</vt:lpstr>
      <vt:lpstr>Review of Changes Part V</vt:lpstr>
      <vt:lpstr>Review of Changes Part VI</vt:lpstr>
      <vt:lpstr>Review of Changes Part VI</vt:lpstr>
      <vt:lpstr>Review of Changes Part VI</vt:lpstr>
      <vt:lpstr>Review of Changes Part VII</vt:lpstr>
      <vt:lpstr>Review of Changes Part VIII</vt:lpstr>
      <vt:lpstr>Review of Changes Part IX </vt:lpstr>
      <vt:lpstr>Review of Changes Part X</vt:lpstr>
      <vt:lpstr>Cost Impact for Providers</vt:lpstr>
      <vt:lpstr>Cost Impact for Providers</vt:lpstr>
      <vt:lpstr>Potential Fiscal Impact by Standard</vt:lpstr>
      <vt:lpstr>Reflective Questions</vt:lpstr>
      <vt:lpstr>Reflective Questions</vt:lpstr>
      <vt:lpstr>Closing Remarks and Next Steps</vt:lpstr>
      <vt:lpstr>Closing Remarks and Next Steps</vt:lpstr>
      <vt:lpstr>Closing Remarks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cdc licensing workgroup</dc:title>
  <dc:creator>VITA Program</dc:creator>
  <cp:lastModifiedBy>Alieyyah Lewis</cp:lastModifiedBy>
  <cp:revision>2</cp:revision>
  <dcterms:created xsi:type="dcterms:W3CDTF">2022-07-20T12:39:39Z</dcterms:created>
  <dcterms:modified xsi:type="dcterms:W3CDTF">2022-10-31T18:44:33Z</dcterms:modified>
</cp:coreProperties>
</file>