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1" r:id="rId3"/>
  </p:sldIdLst>
  <p:sldSz cx="7772400" cy="100584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BBA8AD-B24B-E562-4A3A-D01EDF750712}" name="Deputy, Sarah (DOE)" initials="DS(" userId="S::Sarah.Deputy@doe.virginia.gov::74034092-5726-49e2-ab50-2def39837aa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45A88"/>
    <a:srgbClr val="1B4388"/>
    <a:srgbClr val="9F2743"/>
    <a:srgbClr val="F18C20"/>
    <a:srgbClr val="287151"/>
    <a:srgbClr val="F15A29"/>
    <a:srgbClr val="701741"/>
    <a:srgbClr val="DC22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86467" autoAdjust="0"/>
  </p:normalViewPr>
  <p:slideViewPr>
    <p:cSldViewPr>
      <p:cViewPr varScale="1">
        <p:scale>
          <a:sx n="35" d="100"/>
          <a:sy n="35" d="100"/>
        </p:scale>
        <p:origin x="2260" y="44"/>
      </p:cViewPr>
      <p:guideLst>
        <p:guide orient="horz" pos="3168"/>
        <p:guide pos="244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861739B6-09E4-4783-9336-94A45FF2DEC4}" type="datetimeFigureOut">
              <a:rPr lang="en-US" smtClean="0"/>
              <a:t>3/19/2024</a:t>
            </a:fld>
            <a:endParaRPr lang="en-US"/>
          </a:p>
        </p:txBody>
      </p:sp>
      <p:sp>
        <p:nvSpPr>
          <p:cNvPr id="4" name="Slide Image Placeholder 3"/>
          <p:cNvSpPr>
            <a:spLocks noGrp="1" noRot="1" noChangeAspect="1"/>
          </p:cNvSpPr>
          <p:nvPr>
            <p:ph type="sldImg" idx="2"/>
          </p:nvPr>
        </p:nvSpPr>
        <p:spPr>
          <a:xfrm>
            <a:off x="2162175" y="698500"/>
            <a:ext cx="26987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D6E8CB24-618C-4E54-B1DF-851DFD0DFE2C}" type="slidenum">
              <a:rPr lang="en-US" smtClean="0"/>
              <a:t>‹#›</a:t>
            </a:fld>
            <a:endParaRPr lang="en-US"/>
          </a:p>
        </p:txBody>
      </p:sp>
    </p:spTree>
    <p:extLst>
      <p:ext uri="{BB962C8B-B14F-4D97-AF65-F5344CB8AC3E}">
        <p14:creationId xmlns:p14="http://schemas.microsoft.com/office/powerpoint/2010/main" val="1874310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237">
              <a:defRPr/>
            </a:pPr>
            <a:fld id="{D6E8CB24-618C-4E54-B1DF-851DFD0DFE2C}" type="slidenum">
              <a:rPr lang="en-US">
                <a:solidFill>
                  <a:prstClr val="black"/>
                </a:solidFill>
                <a:latin typeface="Calibri"/>
              </a:rPr>
              <a:pPr defTabSz="933237">
                <a:defRPr/>
              </a:pPr>
              <a:t>2</a:t>
            </a:fld>
            <a:endParaRPr lang="en-US">
              <a:solidFill>
                <a:prstClr val="black"/>
              </a:solidFill>
              <a:latin typeface="Calibri"/>
            </a:endParaRPr>
          </a:p>
        </p:txBody>
      </p:sp>
    </p:spTree>
    <p:extLst>
      <p:ext uri="{BB962C8B-B14F-4D97-AF65-F5344CB8AC3E}">
        <p14:creationId xmlns:p14="http://schemas.microsoft.com/office/powerpoint/2010/main" val="1417153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7"/>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9A66D8-0F5D-441D-A7FA-96E5F68FCD24}"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407954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9A66D8-0F5D-441D-A7FA-96E5F68FCD24}"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308499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5"/>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5"/>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9A66D8-0F5D-441D-A7FA-96E5F68FCD24}"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939739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9A66D8-0F5D-441D-A7FA-96E5F68FCD24}"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1245409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1"/>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9A66D8-0F5D-441D-A7FA-96E5F68FCD24}"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1716028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3"/>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3"/>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9A66D8-0F5D-441D-A7FA-96E5F68FCD24}" type="datetimeFigureOut">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2155333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9A66D8-0F5D-441D-A7FA-96E5F68FCD24}" type="datetimeFigureOut">
              <a:rPr lang="en-US" smtClean="0"/>
              <a:t>3/19/2024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2969508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9A66D8-0F5D-441D-A7FA-96E5F68FCD24}" type="datetimeFigureOut">
              <a:rPr lang="en-US" smtClean="0"/>
              <a:t>3/19/2024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4024194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A66D8-0F5D-441D-A7FA-96E5F68FCD24}" type="datetimeFigureOut">
              <a:rPr lang="en-US" smtClean="0"/>
              <a:t>3/19/2024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3471430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3" y="400475"/>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5"/>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9A66D8-0F5D-441D-A7FA-96E5F68FCD24}" type="datetimeFigureOut">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66777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2"/>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8"/>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9A66D8-0F5D-441D-A7FA-96E5F68FCD24}" type="datetimeFigureOut">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BE266-19F8-4FA5-81F8-B32C8D462099}" type="slidenum">
              <a:rPr lang="en-US" smtClean="0"/>
              <a:t>‹#›</a:t>
            </a:fld>
            <a:endParaRPr lang="en-US"/>
          </a:p>
        </p:txBody>
      </p:sp>
    </p:spTree>
    <p:extLst>
      <p:ext uri="{BB962C8B-B14F-4D97-AF65-F5344CB8AC3E}">
        <p14:creationId xmlns:p14="http://schemas.microsoft.com/office/powerpoint/2010/main" val="1993298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3"/>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9"/>
            <a:ext cx="1813560" cy="535516"/>
          </a:xfrm>
          <a:prstGeom prst="rect">
            <a:avLst/>
          </a:prstGeom>
        </p:spPr>
        <p:txBody>
          <a:bodyPr vert="horz" lIns="91440" tIns="45720" rIns="91440" bIns="45720" rtlCol="0" anchor="ctr"/>
          <a:lstStyle>
            <a:lvl1pPr algn="l">
              <a:defRPr sz="1200">
                <a:solidFill>
                  <a:schemeClr val="tx1">
                    <a:tint val="75000"/>
                  </a:schemeClr>
                </a:solidFill>
              </a:defRPr>
            </a:lvl1pPr>
          </a:lstStyle>
          <a:p>
            <a:fld id="{779A66D8-0F5D-441D-A7FA-96E5F68FCD24}" type="datetimeFigureOut">
              <a:rPr lang="en-US" smtClean="0"/>
              <a:t>3/19/2024</a:t>
            </a:fld>
            <a:endParaRPr lang="en-US"/>
          </a:p>
        </p:txBody>
      </p:sp>
      <p:sp>
        <p:nvSpPr>
          <p:cNvPr id="5" name="Footer Placeholder 4"/>
          <p:cNvSpPr>
            <a:spLocks noGrp="1"/>
          </p:cNvSpPr>
          <p:nvPr>
            <p:ph type="ftr" sz="quarter" idx="3"/>
          </p:nvPr>
        </p:nvSpPr>
        <p:spPr>
          <a:xfrm>
            <a:off x="2655570" y="9322649"/>
            <a:ext cx="2461260" cy="53551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9"/>
            <a:ext cx="1813560" cy="535516"/>
          </a:xfrm>
          <a:prstGeom prst="rect">
            <a:avLst/>
          </a:prstGeom>
        </p:spPr>
        <p:txBody>
          <a:bodyPr vert="horz" lIns="91440" tIns="45720" rIns="91440" bIns="45720" rtlCol="0" anchor="ctr"/>
          <a:lstStyle>
            <a:lvl1pPr algn="r">
              <a:defRPr sz="1200">
                <a:solidFill>
                  <a:schemeClr val="tx1">
                    <a:tint val="75000"/>
                  </a:schemeClr>
                </a:solidFill>
              </a:defRPr>
            </a:lvl1pPr>
          </a:lstStyle>
          <a:p>
            <a:fld id="{B17BE266-19F8-4FA5-81F8-B32C8D462099}" type="slidenum">
              <a:rPr lang="en-US" smtClean="0"/>
              <a:t>‹#›</a:t>
            </a:fld>
            <a:endParaRPr lang="en-US"/>
          </a:p>
        </p:txBody>
      </p:sp>
    </p:spTree>
    <p:extLst>
      <p:ext uri="{BB962C8B-B14F-4D97-AF65-F5344CB8AC3E}">
        <p14:creationId xmlns:p14="http://schemas.microsoft.com/office/powerpoint/2010/main" val="2535025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www.doe.virginia.gov/teaching-learning-assessment/specialized-instruction/adult-education/adult-education-regional-programs"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jpeg"/><Relationship Id="rId7" Type="http://schemas.openxmlformats.org/officeDocument/2006/relationships/hyperlink" Target="mailto:OAEL@doe.virginia.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doe.virginia.gov/teaching-learning-assessment/specialized-instruction/adult-education/grants-funding" TargetMode="External"/><Relationship Id="rId4" Type="http://schemas.openxmlformats.org/officeDocument/2006/relationships/image" Target="../media/image5.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963B43-F12E-46C6-28E5-DB46DEC36D48}"/>
              </a:ext>
              <a:ext uri="{C183D7F6-B498-43B3-948B-1728B52AA6E4}">
                <adec:decorative xmlns:adec="http://schemas.microsoft.com/office/drawing/2017/decorative" val="1"/>
              </a:ext>
            </a:extLst>
          </p:cNvPr>
          <p:cNvSpPr/>
          <p:nvPr/>
        </p:nvSpPr>
        <p:spPr>
          <a:xfrm>
            <a:off x="-12700" y="4876801"/>
            <a:ext cx="7789334" cy="2819400"/>
          </a:xfrm>
          <a:prstGeom prst="rect">
            <a:avLst/>
          </a:prstGeom>
          <a:solidFill>
            <a:srgbClr val="9F2743"/>
          </a:solidFill>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CF106E3D-3C7C-441E-2CAC-B07550F87C27}"/>
              </a:ext>
              <a:ext uri="{C183D7F6-B498-43B3-948B-1728B52AA6E4}">
                <adec:decorative xmlns:adec="http://schemas.microsoft.com/office/drawing/2017/decorative" val="1"/>
              </a:ext>
            </a:extLst>
          </p:cNvPr>
          <p:cNvPicPr>
            <a:picLocks noChangeAspect="1"/>
          </p:cNvPicPr>
          <p:nvPr/>
        </p:nvPicPr>
        <p:blipFill>
          <a:blip r:embed="rId2" cstate="print">
            <a:alphaModFix amt="50000"/>
            <a:extLst>
              <a:ext uri="{28A0092B-C50C-407E-A947-70E740481C1C}">
                <a14:useLocalDpi xmlns:a14="http://schemas.microsoft.com/office/drawing/2010/main" val="0"/>
              </a:ext>
            </a:extLst>
          </a:blip>
          <a:stretch>
            <a:fillRect/>
          </a:stretch>
        </p:blipFill>
        <p:spPr>
          <a:xfrm>
            <a:off x="-21166" y="-31750"/>
            <a:ext cx="7793566" cy="5181601"/>
          </a:xfrm>
          <a:prstGeom prst="rect">
            <a:avLst/>
          </a:prstGeom>
          <a:gradFill flip="none" rotWithShape="1">
            <a:gsLst>
              <a:gs pos="0">
                <a:schemeClr val="bg1"/>
              </a:gs>
              <a:gs pos="63000">
                <a:srgbClr val="345A88"/>
              </a:gs>
              <a:gs pos="100000">
                <a:srgbClr val="002060"/>
              </a:gs>
            </a:gsLst>
            <a:lin ang="10800000" scaled="1"/>
            <a:tileRect/>
          </a:gradFill>
        </p:spPr>
      </p:pic>
      <p:pic>
        <p:nvPicPr>
          <p:cNvPr id="12" name="Picture 11">
            <a:extLst>
              <a:ext uri="{FF2B5EF4-FFF2-40B4-BE49-F238E27FC236}">
                <a16:creationId xmlns:a16="http://schemas.microsoft.com/office/drawing/2014/main" id="{0700E24D-9431-44DB-89F2-42D327D91CB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024880"/>
            <a:ext cx="1133143" cy="776323"/>
          </a:xfrm>
          <a:prstGeom prst="rect">
            <a:avLst/>
          </a:prstGeom>
        </p:spPr>
      </p:pic>
      <p:pic>
        <p:nvPicPr>
          <p:cNvPr id="14" name="Picture 13">
            <a:extLst>
              <a:ext uri="{FF2B5EF4-FFF2-40B4-BE49-F238E27FC236}">
                <a16:creationId xmlns:a16="http://schemas.microsoft.com/office/drawing/2014/main" id="{5AAE1DA7-C866-0C63-48BE-7A3F03958583}"/>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2210" y="9268879"/>
            <a:ext cx="1770590" cy="531590"/>
          </a:xfrm>
          <a:prstGeom prst="rect">
            <a:avLst/>
          </a:prstGeom>
        </p:spPr>
      </p:pic>
      <p:sp>
        <p:nvSpPr>
          <p:cNvPr id="3" name="Title 5">
            <a:extLst>
              <a:ext uri="{FF2B5EF4-FFF2-40B4-BE49-F238E27FC236}">
                <a16:creationId xmlns:a16="http://schemas.microsoft.com/office/drawing/2014/main" id="{1AB164A0-A3B9-2434-72D9-2523EC7A3FE2}"/>
              </a:ext>
            </a:extLst>
          </p:cNvPr>
          <p:cNvSpPr txBox="1">
            <a:spLocks noGrp="1"/>
          </p:cNvSpPr>
          <p:nvPr>
            <p:ph type="title" idx="4294967295"/>
          </p:nvPr>
        </p:nvSpPr>
        <p:spPr>
          <a:xfrm>
            <a:off x="0" y="348927"/>
            <a:ext cx="3048000" cy="33848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0" cap="none" spc="0" normalizeH="0" baseline="0" noProof="0" dirty="0">
                <a:ln>
                  <a:noFill/>
                </a:ln>
                <a:solidFill>
                  <a:schemeClr val="bg1"/>
                </a:solidFill>
                <a:effectLst>
                  <a:outerShdw blurRad="38100" dist="19050" dir="2700000" algn="tl">
                    <a:schemeClr val="dk1">
                      <a:alpha val="40000"/>
                    </a:schemeClr>
                  </a:outerShdw>
                </a:effectLst>
                <a:uLnTx/>
                <a:uFillTx/>
                <a:latin typeface="Times New Roman" panose="02020603050405020304" pitchFamily="18" charset="0"/>
                <a:ea typeface="Times New Roman" panose="02020603050405020304" pitchFamily="18" charset="0"/>
                <a:cs typeface="+mj-cs"/>
              </a:rPr>
              <a:t>Are you having trouble finding and retaining work-ready employees?</a:t>
            </a:r>
            <a:endParaRPr kumimoji="0" lang="en-US" sz="3600" b="0" i="0" u="none" strike="noStrike" kern="1200" cap="none" spc="0" normalizeH="0" baseline="0" noProof="0" dirty="0">
              <a:ln>
                <a:noFill/>
              </a:ln>
              <a:solidFill>
                <a:schemeClr val="bg1"/>
              </a:solidFill>
              <a:effectLst/>
              <a:uLnTx/>
              <a:uFillTx/>
              <a:latin typeface="+mj-lt"/>
              <a:ea typeface="+mj-ea"/>
              <a:cs typeface="+mj-cs"/>
            </a:endParaRPr>
          </a:p>
        </p:txBody>
      </p:sp>
      <p:sp>
        <p:nvSpPr>
          <p:cNvPr id="4" name="TextBox 3" descr="Text Box with the information: If you answered yes, consider partnering with your local adult education providers to solve your talent needs!&#10;">
            <a:extLst>
              <a:ext uri="{FF2B5EF4-FFF2-40B4-BE49-F238E27FC236}">
                <a16:creationId xmlns:a16="http://schemas.microsoft.com/office/drawing/2014/main" id="{27CC0E42-C61F-9A3A-2BF5-878805366562}"/>
              </a:ext>
            </a:extLst>
          </p:cNvPr>
          <p:cNvSpPr txBox="1"/>
          <p:nvPr/>
        </p:nvSpPr>
        <p:spPr>
          <a:xfrm>
            <a:off x="-16933" y="4648200"/>
            <a:ext cx="7797799" cy="728020"/>
          </a:xfrm>
          <a:prstGeom prst="rect">
            <a:avLst/>
          </a:prstGeom>
          <a:solidFill>
            <a:srgbClr val="287151"/>
          </a:solidFill>
          <a:scene3d>
            <a:camera prst="orthographicFront"/>
            <a:lightRig rig="threePt" dir="t"/>
          </a:scene3d>
          <a:sp3d>
            <a:bevelT/>
          </a:sp3d>
        </p:spPr>
        <p:txBody>
          <a:bodyPr wrap="square">
            <a:spAutoFit/>
          </a:bodyPr>
          <a:lstStyle>
            <a:defPPr>
              <a:defRPr lang="en-US"/>
            </a:defPPr>
            <a:lvl1pPr marR="0" algn="ctr">
              <a:lnSpc>
                <a:spcPct val="107000"/>
              </a:lnSpc>
              <a:spcBef>
                <a:spcPts val="0"/>
              </a:spcBef>
              <a:spcAft>
                <a:spcPts val="800"/>
              </a:spcAft>
              <a:defRPr sz="2200" b="1" kern="1400">
                <a:effectLst/>
                <a:latin typeface="Times New Roman" panose="02020603050405020304" pitchFamily="18" charset="0"/>
                <a:ea typeface="Times New Roman" panose="02020603050405020304" pitchFamily="18" charset="0"/>
              </a:defRPr>
            </a:lvl1pPr>
          </a:lstStyle>
          <a:p>
            <a:r>
              <a:rPr lang="en-US" sz="2000" b="0" dirty="0">
                <a:solidFill>
                  <a:schemeClr val="bg1"/>
                </a:solidFill>
                <a:latin typeface="Georgia" panose="02040502050405020303" pitchFamily="18" charset="0"/>
              </a:rPr>
              <a:t>If you </a:t>
            </a:r>
            <a:r>
              <a:rPr lang="en-US" sz="1800" b="0" dirty="0">
                <a:solidFill>
                  <a:schemeClr val="bg1"/>
                </a:solidFill>
                <a:latin typeface="Georgia" panose="02040502050405020303" pitchFamily="18" charset="0"/>
              </a:rPr>
              <a:t>answered</a:t>
            </a:r>
            <a:r>
              <a:rPr lang="en-US" sz="2000" b="0" dirty="0">
                <a:solidFill>
                  <a:schemeClr val="bg1"/>
                </a:solidFill>
                <a:latin typeface="Georgia" panose="02040502050405020303" pitchFamily="18" charset="0"/>
              </a:rPr>
              <a:t> yes, consider partnering with your local adult education providers to solve your talent needs!</a:t>
            </a:r>
          </a:p>
        </p:txBody>
      </p:sp>
      <p:sp>
        <p:nvSpPr>
          <p:cNvPr id="18" name="Text Box 2" descr="Text Box with the following information:&#10;Adult education providers can help you strengthen your business by delivering in-house, customized, low-cost training based on your needs:&#10;Improve employees’ English language proficiency and &#10;      academic skills specific to their job&#10;Provide digital skill building and work readiness skills&#10;Support occupational training and credential attainment">
            <a:extLst>
              <a:ext uri="{FF2B5EF4-FFF2-40B4-BE49-F238E27FC236}">
                <a16:creationId xmlns:a16="http://schemas.microsoft.com/office/drawing/2014/main" id="{C4C82B6A-00E8-BEFF-51DA-175DDE7977A1}"/>
              </a:ext>
            </a:extLst>
          </p:cNvPr>
          <p:cNvSpPr txBox="1">
            <a:spLocks noChangeArrowheads="1"/>
          </p:cNvSpPr>
          <p:nvPr/>
        </p:nvSpPr>
        <p:spPr bwMode="auto">
          <a:xfrm>
            <a:off x="152400" y="5376220"/>
            <a:ext cx="7628466" cy="2167580"/>
          </a:xfrm>
          <a:prstGeom prst="rect">
            <a:avLst/>
          </a:prstGeom>
          <a:solidFill>
            <a:srgbClr val="1B4388"/>
          </a:solidFill>
          <a:ln w="12700">
            <a:noFill/>
            <a:prstDash val="sysDash"/>
            <a:miter lim="800000"/>
            <a:headEnd/>
            <a:tailEnd/>
          </a:ln>
          <a:scene3d>
            <a:camera prst="orthographicFront"/>
            <a:lightRig rig="threePt" dir="t"/>
          </a:scene3d>
          <a:sp3d>
            <a:bevelT/>
          </a:sp3d>
        </p:spPr>
        <p:txBody>
          <a:bodyPr rot="0" vert="horz" wrap="square" lIns="91440" tIns="45720" rIns="91440" bIns="45720" anchor="t" anchorCtr="0">
            <a:noAutofit/>
          </a:bodyPr>
          <a:lstStyle/>
          <a:p>
            <a:pPr algn="l"/>
            <a:endParaRPr lang="en-US" sz="1100" b="0" i="0" dirty="0">
              <a:solidFill>
                <a:schemeClr val="bg1"/>
              </a:solidFill>
              <a:effectLst/>
              <a:latin typeface="Georgia" panose="02040502050405020303" pitchFamily="18" charset="0"/>
              <a:cs typeface="Times New Roman" panose="02020603050405020304" pitchFamily="18" charset="0"/>
            </a:endParaRPr>
          </a:p>
          <a:p>
            <a:pPr marL="57150" algn="l">
              <a:spcAft>
                <a:spcPts val="1000"/>
              </a:spcAft>
            </a:pPr>
            <a:r>
              <a:rPr lang="en-US" b="0" i="0" dirty="0">
                <a:solidFill>
                  <a:schemeClr val="bg1"/>
                </a:solidFill>
                <a:effectLst/>
                <a:latin typeface="Georgia" panose="02040502050405020303" pitchFamily="18" charset="0"/>
                <a:cs typeface="Times New Roman" panose="02020603050405020304" pitchFamily="18" charset="0"/>
              </a:rPr>
              <a:t>Adult education providers can help you strengthen your business by delivering in-house, customized, low-cost training based on your needs</a:t>
            </a:r>
            <a:r>
              <a:rPr lang="en-US" dirty="0">
                <a:solidFill>
                  <a:schemeClr val="bg1"/>
                </a:solidFill>
                <a:latin typeface="Georgia" panose="02040502050405020303" pitchFamily="18" charset="0"/>
                <a:cs typeface="Times New Roman" panose="02020603050405020304" pitchFamily="18" charset="0"/>
              </a:rPr>
              <a:t>:</a:t>
            </a:r>
          </a:p>
          <a:p>
            <a:pPr marL="800100" lvl="1" indent="-342900">
              <a:buFont typeface="Arial" panose="020B0604020202020204" pitchFamily="34" charset="0"/>
              <a:buChar char="•"/>
            </a:pPr>
            <a:r>
              <a:rPr lang="en-US" b="0" i="0" dirty="0">
                <a:solidFill>
                  <a:schemeClr val="bg1"/>
                </a:solidFill>
                <a:effectLst/>
                <a:latin typeface="Georgia" panose="02040502050405020303" pitchFamily="18" charset="0"/>
                <a:cs typeface="Times New Roman" panose="02020603050405020304" pitchFamily="18" charset="0"/>
              </a:rPr>
              <a:t>Improve employees’ English language proficiency </a:t>
            </a:r>
            <a:r>
              <a:rPr lang="en-US" dirty="0">
                <a:solidFill>
                  <a:schemeClr val="bg1"/>
                </a:solidFill>
                <a:latin typeface="Georgia" panose="02040502050405020303" pitchFamily="18" charset="0"/>
                <a:cs typeface="Times New Roman" panose="02020603050405020304" pitchFamily="18" charset="0"/>
              </a:rPr>
              <a:t>and</a:t>
            </a:r>
            <a:r>
              <a:rPr lang="en-US" b="0" i="0" dirty="0">
                <a:solidFill>
                  <a:schemeClr val="bg1"/>
                </a:solidFill>
                <a:effectLst/>
                <a:latin typeface="Georgia" panose="02040502050405020303" pitchFamily="18" charset="0"/>
                <a:cs typeface="Times New Roman" panose="02020603050405020304" pitchFamily="18" charset="0"/>
              </a:rPr>
              <a:t> </a:t>
            </a:r>
          </a:p>
          <a:p>
            <a:pPr lvl="1"/>
            <a:r>
              <a:rPr lang="en-US" b="0" i="0" dirty="0">
                <a:solidFill>
                  <a:schemeClr val="bg1"/>
                </a:solidFill>
                <a:effectLst/>
                <a:latin typeface="Georgia" panose="02040502050405020303" pitchFamily="18" charset="0"/>
                <a:cs typeface="Times New Roman" panose="02020603050405020304" pitchFamily="18" charset="0"/>
              </a:rPr>
              <a:t>      academic skills specific to their job</a:t>
            </a:r>
          </a:p>
          <a:p>
            <a:pPr marL="800100" lvl="1" indent="-342900">
              <a:buFont typeface="Arial" panose="020B0604020202020204" pitchFamily="34" charset="0"/>
              <a:buChar char="•"/>
            </a:pPr>
            <a:r>
              <a:rPr lang="en-US" b="0" i="0" dirty="0">
                <a:solidFill>
                  <a:schemeClr val="bg1"/>
                </a:solidFill>
                <a:effectLst/>
                <a:latin typeface="Georgia" panose="02040502050405020303" pitchFamily="18" charset="0"/>
                <a:cs typeface="Times New Roman" panose="02020603050405020304" pitchFamily="18" charset="0"/>
              </a:rPr>
              <a:t>Provide digital skill building and work readiness skills</a:t>
            </a:r>
          </a:p>
          <a:p>
            <a:pPr marL="800100" lvl="1" indent="-342900">
              <a:buFont typeface="Arial" panose="020B0604020202020204" pitchFamily="34" charset="0"/>
              <a:buChar char="•"/>
            </a:pPr>
            <a:r>
              <a:rPr lang="en-US" dirty="0">
                <a:solidFill>
                  <a:schemeClr val="bg1"/>
                </a:solidFill>
                <a:latin typeface="Georgia" panose="02040502050405020303" pitchFamily="18" charset="0"/>
                <a:cs typeface="Times New Roman" panose="02020603050405020304" pitchFamily="18" charset="0"/>
              </a:rPr>
              <a:t>Support occupational training and credential attainment</a:t>
            </a:r>
            <a:endParaRPr lang="en-US" b="0" i="0" dirty="0">
              <a:solidFill>
                <a:schemeClr val="bg1"/>
              </a:solidFill>
              <a:effectLst/>
              <a:latin typeface="Georgia" panose="02040502050405020303" pitchFamily="18" charset="0"/>
              <a:cs typeface="Times New Roman" panose="02020603050405020304" pitchFamily="18" charset="0"/>
            </a:endParaRPr>
          </a:p>
        </p:txBody>
      </p:sp>
      <p:sp>
        <p:nvSpPr>
          <p:cNvPr id="5" name="TextBox 4" descr="Text box with the information: Connect with your local adult education program:&#10;Adult Education Regional Programs &#10;Virginia Department of Education&#10;">
            <a:extLst>
              <a:ext uri="{FF2B5EF4-FFF2-40B4-BE49-F238E27FC236}">
                <a16:creationId xmlns:a16="http://schemas.microsoft.com/office/drawing/2014/main" id="{225B2844-11B6-F1C9-E6D2-93BCC1F5F59F}"/>
              </a:ext>
            </a:extLst>
          </p:cNvPr>
          <p:cNvSpPr txBox="1"/>
          <p:nvPr/>
        </p:nvSpPr>
        <p:spPr>
          <a:xfrm>
            <a:off x="419100" y="7924800"/>
            <a:ext cx="6934200" cy="1000274"/>
          </a:xfrm>
          <a:prstGeom prst="rect">
            <a:avLst/>
          </a:prstGeom>
          <a:noFill/>
        </p:spPr>
        <p:txBody>
          <a:bodyPr wrap="square">
            <a:spAutoFit/>
          </a:bodyPr>
          <a:lstStyle/>
          <a:p>
            <a:pPr algn="ctr">
              <a:spcAft>
                <a:spcPts val="600"/>
              </a:spcAft>
            </a:pPr>
            <a:r>
              <a:rPr lang="en-US" i="1" dirty="0">
                <a:solidFill>
                  <a:schemeClr val="tx2">
                    <a:lumMod val="50000"/>
                  </a:schemeClr>
                </a:solidFill>
                <a:latin typeface="Georgia" panose="02040502050405020303" pitchFamily="18" charset="0"/>
                <a:cs typeface="Times New Roman" panose="02020603050405020304" pitchFamily="18" charset="0"/>
              </a:rPr>
              <a:t>Connect with your local adult education program:</a:t>
            </a:r>
          </a:p>
          <a:p>
            <a:pPr algn="ctr"/>
            <a:r>
              <a:rPr lang="en-US" i="1" dirty="0">
                <a:latin typeface="Georgia" panose="02040502050405020303" pitchFamily="18" charset="0"/>
                <a:hlinkClick r:id="rId5"/>
              </a:rPr>
              <a:t>Adult Education Regional Programs </a:t>
            </a:r>
          </a:p>
          <a:p>
            <a:pPr algn="ctr"/>
            <a:r>
              <a:rPr lang="en-US" i="1" dirty="0">
                <a:latin typeface="Georgia" panose="02040502050405020303" pitchFamily="18" charset="0"/>
                <a:hlinkClick r:id="rId5"/>
              </a:rPr>
              <a:t>Virginia Department of Education</a:t>
            </a:r>
            <a:endParaRPr lang="en-US" i="1" dirty="0">
              <a:solidFill>
                <a:schemeClr val="tx2">
                  <a:lumMod val="50000"/>
                </a:schemeClr>
              </a:solidFill>
              <a:latin typeface="Georgia" panose="02040502050405020303" pitchFamily="18" charset="0"/>
              <a:cs typeface="Times New Roman" panose="02020603050405020304" pitchFamily="18" charset="0"/>
            </a:endParaRPr>
          </a:p>
        </p:txBody>
      </p:sp>
    </p:spTree>
    <p:extLst>
      <p:ext uri="{BB962C8B-B14F-4D97-AF65-F5344CB8AC3E}">
        <p14:creationId xmlns:p14="http://schemas.microsoft.com/office/powerpoint/2010/main" val="3453507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58EF17AE-D76E-5EF9-61A9-E544DDF41E7C}"/>
              </a:ext>
              <a:ext uri="{C183D7F6-B498-43B3-948B-1728B52AA6E4}">
                <adec:decorative xmlns:adec="http://schemas.microsoft.com/office/drawing/2017/decorative" val="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35527" y="76423"/>
            <a:ext cx="2871470" cy="1901825"/>
          </a:xfrm>
          <a:prstGeom prst="rect">
            <a:avLst/>
          </a:prstGeom>
          <a:blipFill dpi="0" rotWithShape="1">
            <a:blip r:embed="rId4">
              <a:alphaModFix amt="77000"/>
            </a:blip>
            <a:srcRect/>
            <a:tile tx="0" ty="0" sx="100000" sy="100000" flip="x" algn="tl"/>
          </a:blipFill>
          <a:effectLst/>
        </p:spPr>
      </p:pic>
      <p:sp>
        <p:nvSpPr>
          <p:cNvPr id="10" name="Pentagon 9" descr="Text box with the information: Our participants are"/>
          <p:cNvSpPr>
            <a:spLocks noGrp="1"/>
          </p:cNvSpPr>
          <p:nvPr>
            <p:ph type="title" idx="4294967295"/>
          </p:nvPr>
        </p:nvSpPr>
        <p:spPr>
          <a:xfrm>
            <a:off x="457200" y="1718647"/>
            <a:ext cx="6722110" cy="349052"/>
          </a:xfrm>
          <a:prstGeom prst="flowChartAlternateProcess">
            <a:avLst/>
          </a:prstGeom>
          <a:solidFill>
            <a:srgbClr val="1B4388"/>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schemeClr val="lt1"/>
                </a:solidFill>
                <a:effectLst/>
                <a:uLnTx/>
                <a:uFillTx/>
                <a:latin typeface="Georgia" panose="02040502050405020303" pitchFamily="18" charset="0"/>
                <a:ea typeface="+mn-ea"/>
                <a:cs typeface="+mn-cs"/>
              </a:rPr>
              <a:t>Our participants are</a:t>
            </a:r>
          </a:p>
        </p:txBody>
      </p:sp>
      <p:sp>
        <p:nvSpPr>
          <p:cNvPr id="11" name="TextBox 10"/>
          <p:cNvSpPr txBox="1"/>
          <p:nvPr/>
        </p:nvSpPr>
        <p:spPr>
          <a:xfrm>
            <a:off x="593090" y="2180912"/>
            <a:ext cx="6563996" cy="1831271"/>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Workers</a:t>
            </a: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more than 50 percent report being employed when they enroll </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Lifelong learners</a:t>
            </a: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enrolling in postsecondary education and training during and after leaving the program</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Work-ready</a:t>
            </a: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equipped with valuable workplace preparation skills such as critical thinking, digital literacy, self-management, and employability skills </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The workforce of today</a:t>
            </a: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gaining additional skills and credentials to put to use immediately</a:t>
            </a:r>
          </a:p>
        </p:txBody>
      </p:sp>
      <p:sp>
        <p:nvSpPr>
          <p:cNvPr id="8" name="Pentagon 9" descr="Text Box with the information: Our instructors are&#10;">
            <a:extLst>
              <a:ext uri="{FF2B5EF4-FFF2-40B4-BE49-F238E27FC236}">
                <a16:creationId xmlns:a16="http://schemas.microsoft.com/office/drawing/2014/main" id="{0D64DE02-71C9-A54C-9C1C-B92C17477FA2}"/>
              </a:ext>
            </a:extLst>
          </p:cNvPr>
          <p:cNvSpPr txBox="1">
            <a:spLocks/>
          </p:cNvSpPr>
          <p:nvPr/>
        </p:nvSpPr>
        <p:spPr>
          <a:xfrm>
            <a:off x="457200" y="4146748"/>
            <a:ext cx="6722110" cy="349052"/>
          </a:xfrm>
          <a:prstGeom prst="flowChartAlternateProcess">
            <a:avLst/>
          </a:prstGeom>
          <a:solidFill>
            <a:srgbClr val="1B4388"/>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white"/>
                </a:solidFill>
                <a:effectLst/>
                <a:uLnTx/>
                <a:uFillTx/>
                <a:latin typeface="Georgia" panose="02040502050405020303" pitchFamily="18" charset="0"/>
                <a:ea typeface="+mn-ea"/>
                <a:cs typeface="+mn-cs"/>
              </a:rPr>
              <a:t>Our instructors are</a:t>
            </a:r>
          </a:p>
        </p:txBody>
      </p:sp>
      <p:sp>
        <p:nvSpPr>
          <p:cNvPr id="15" name="TextBox 14"/>
          <p:cNvSpPr txBox="1"/>
          <p:nvPr/>
        </p:nvSpPr>
        <p:spPr>
          <a:xfrm>
            <a:off x="819017" y="4690304"/>
            <a:ext cx="6346215" cy="523220"/>
          </a:xfrm>
          <a:prstGeom prst="rect">
            <a:avLst/>
          </a:prstGeom>
          <a:noFill/>
        </p:spPr>
        <p:txBody>
          <a:bodyPr wrap="square" rtlCol="0">
            <a:spAutoFit/>
          </a:bodyPr>
          <a:lstStyle/>
          <a:p>
            <a:pPr marL="0" marR="0">
              <a:spcBef>
                <a:spcPts val="0"/>
              </a:spcBef>
              <a:spcAft>
                <a:spcPts val="0"/>
              </a:spcAft>
            </a:pPr>
            <a:r>
              <a:rPr lang="en-US" sz="1400" dirty="0">
                <a:solidFill>
                  <a:srgbClr val="000000"/>
                </a:solidFill>
                <a:effectLst/>
                <a:latin typeface="Georgia" panose="02040502050405020303" pitchFamily="18" charset="0"/>
                <a:ea typeface="Times New Roman" panose="02020603050405020304" pitchFamily="18" charset="0"/>
              </a:rPr>
              <a:t>Experienced, dedicated, and trained, offering flexible instruction to help adults meet their goals.</a:t>
            </a:r>
            <a:endParaRPr lang="en-US" sz="1400" dirty="0">
              <a:effectLst/>
              <a:latin typeface="Georgia" panose="02040502050405020303" pitchFamily="18" charset="0"/>
              <a:ea typeface="Calibri" panose="020F0502020204030204" pitchFamily="34" charset="0"/>
            </a:endParaRPr>
          </a:p>
        </p:txBody>
      </p:sp>
      <p:sp>
        <p:nvSpPr>
          <p:cNvPr id="19" name="Pentagon 9" descr="Text Box with the information: Our partners include&#10;">
            <a:extLst>
              <a:ext uri="{FF2B5EF4-FFF2-40B4-BE49-F238E27FC236}">
                <a16:creationId xmlns:a16="http://schemas.microsoft.com/office/drawing/2014/main" id="{39E8FE66-7AFF-816F-F27F-D67473087C9E}"/>
              </a:ext>
            </a:extLst>
          </p:cNvPr>
          <p:cNvSpPr txBox="1">
            <a:spLocks/>
          </p:cNvSpPr>
          <p:nvPr/>
        </p:nvSpPr>
        <p:spPr>
          <a:xfrm>
            <a:off x="457200" y="5410200"/>
            <a:ext cx="6722110" cy="349052"/>
          </a:xfrm>
          <a:prstGeom prst="flowChartAlternateProcess">
            <a:avLst/>
          </a:prstGeom>
          <a:solidFill>
            <a:srgbClr val="1B4388"/>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white"/>
                </a:solidFill>
                <a:effectLst/>
                <a:uLnTx/>
                <a:uFillTx/>
                <a:latin typeface="Georgia" panose="02040502050405020303" pitchFamily="18" charset="0"/>
                <a:ea typeface="+mn-ea"/>
                <a:cs typeface="+mn-cs"/>
              </a:rPr>
              <a:t>Our partners include</a:t>
            </a:r>
          </a:p>
        </p:txBody>
      </p:sp>
      <p:sp>
        <p:nvSpPr>
          <p:cNvPr id="14" name="TextBox 13"/>
          <p:cNvSpPr txBox="1"/>
          <p:nvPr/>
        </p:nvSpPr>
        <p:spPr>
          <a:xfrm>
            <a:off x="593090" y="5866314"/>
            <a:ext cx="6273164" cy="2400657"/>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Regional workforce development boards and operators of the Virginia Career Works Centers</a:t>
            </a:r>
          </a:p>
          <a:p>
            <a:pPr marL="171450" marR="0" lvl="0" indent="-1714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State partners such as the Virginia Department of Workforce Development and Advancement, the Virginia Community College System, the Department for Aging and Rehabilitative Services, the Department for the Blind and Visually Impaired, the Virginia Employment Commission, and the Department of Social Services</a:t>
            </a:r>
          </a:p>
          <a:p>
            <a:pPr marL="171450" marR="0" lvl="0" indent="-1714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Community non-profit service organizations such as Goodwill Industries, the United Way, and local literacy volunteer chapters</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Local employers and job recruiters</a:t>
            </a:r>
          </a:p>
        </p:txBody>
      </p:sp>
      <p:cxnSp>
        <p:nvCxnSpPr>
          <p:cNvPr id="5" name="Straight Connector 4">
            <a:extLst>
              <a:ext uri="{C183D7F6-B498-43B3-948B-1728B52AA6E4}">
                <adec:decorative xmlns:adec="http://schemas.microsoft.com/office/drawing/2017/decorative" val="1"/>
              </a:ext>
            </a:extLst>
          </p:cNvPr>
          <p:cNvCxnSpPr/>
          <p:nvPr/>
        </p:nvCxnSpPr>
        <p:spPr>
          <a:xfrm>
            <a:off x="457200" y="381000"/>
            <a:ext cx="7007225" cy="0"/>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L-Shape 1">
            <a:extLst>
              <a:ext uri="{C183D7F6-B498-43B3-948B-1728B52AA6E4}">
                <adec:decorative xmlns:adec="http://schemas.microsoft.com/office/drawing/2017/decorative" val="1"/>
              </a:ext>
            </a:extLst>
          </p:cNvPr>
          <p:cNvSpPr/>
          <p:nvPr/>
        </p:nvSpPr>
        <p:spPr>
          <a:xfrm flipH="1">
            <a:off x="6705600" y="0"/>
            <a:ext cx="1066800" cy="10058400"/>
          </a:xfrm>
          <a:prstGeom prst="corner">
            <a:avLst>
              <a:gd name="adj1" fmla="val 28645"/>
              <a:gd name="adj2" fmla="val 18284"/>
            </a:avLst>
          </a:prstGeom>
          <a:solidFill>
            <a:srgbClr val="287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cxnSp>
        <p:nvCxnSpPr>
          <p:cNvPr id="4" name="Straight Connector 3">
            <a:extLst>
              <a:ext uri="{C183D7F6-B498-43B3-948B-1728B52AA6E4}">
                <adec:decorative xmlns:adec="http://schemas.microsoft.com/office/drawing/2017/decorative" val="1"/>
              </a:ext>
            </a:extLst>
          </p:cNvPr>
          <p:cNvCxnSpPr/>
          <p:nvPr/>
        </p:nvCxnSpPr>
        <p:spPr>
          <a:xfrm flipH="1">
            <a:off x="451486" y="381000"/>
            <a:ext cx="5714" cy="9372600"/>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 name="Straight Connector 5">
            <a:extLst>
              <a:ext uri="{C183D7F6-B498-43B3-948B-1728B52AA6E4}">
                <adec:decorative xmlns:adec="http://schemas.microsoft.com/office/drawing/2017/decorative" val="1"/>
              </a:ext>
            </a:extLst>
          </p:cNvPr>
          <p:cNvCxnSpPr/>
          <p:nvPr/>
        </p:nvCxnSpPr>
        <p:spPr>
          <a:xfrm>
            <a:off x="458469" y="9781713"/>
            <a:ext cx="7004685" cy="0"/>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 name="Straight Connector 6">
            <a:extLst>
              <a:ext uri="{C183D7F6-B498-43B3-948B-1728B52AA6E4}">
                <adec:decorative xmlns:adec="http://schemas.microsoft.com/office/drawing/2017/decorative" val="1"/>
              </a:ext>
            </a:extLst>
          </p:cNvPr>
          <p:cNvCxnSpPr/>
          <p:nvPr/>
        </p:nvCxnSpPr>
        <p:spPr>
          <a:xfrm>
            <a:off x="7461885" y="381000"/>
            <a:ext cx="0" cy="376237"/>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TextBox 15">
            <a:extLst>
              <a:ext uri="{FF2B5EF4-FFF2-40B4-BE49-F238E27FC236}">
                <a16:creationId xmlns:a16="http://schemas.microsoft.com/office/drawing/2014/main" id="{F9DF00E8-F1F2-5346-6E2D-E084A5015C86}"/>
              </a:ext>
            </a:extLst>
          </p:cNvPr>
          <p:cNvSpPr txBox="1"/>
          <p:nvPr/>
        </p:nvSpPr>
        <p:spPr>
          <a:xfrm>
            <a:off x="726258" y="8737268"/>
            <a:ext cx="1260876" cy="769441"/>
          </a:xfrm>
          <a:prstGeom prst="rect">
            <a:avLst/>
          </a:prstGeom>
          <a:noFill/>
        </p:spPr>
        <p:txBody>
          <a:bodyPr wrap="square" rtlCol="0">
            <a:spAutoFit/>
          </a:bodyPr>
          <a:lstStyle/>
          <a:p>
            <a:pPr algn="r"/>
            <a:r>
              <a:rPr lang="en-US" sz="1100" dirty="0">
                <a:latin typeface="Georgia" panose="02040502050405020303" pitchFamily="18" charset="0"/>
                <a:ea typeface="Malgun Gothic" panose="020B0503020000020004" pitchFamily="34" charset="-127"/>
              </a:rPr>
              <a:t>Scan or click the QR Code to get this and more fact sheets.</a:t>
            </a:r>
            <a:endParaRPr lang="en-US" sz="1100" b="1" dirty="0">
              <a:solidFill>
                <a:srgbClr val="002060"/>
              </a:solidFill>
              <a:latin typeface="Georgia" panose="02040502050405020303" pitchFamily="18" charset="0"/>
              <a:ea typeface="Malgun Gothic" panose="020B0503020000020004" pitchFamily="34" charset="-127"/>
            </a:endParaRPr>
          </a:p>
        </p:txBody>
      </p:sp>
      <p:pic>
        <p:nvPicPr>
          <p:cNvPr id="12" name="Picture 11" descr="QR Code leading to The Adult Education homepage">
            <a:hlinkClick r:id="rId5"/>
            <a:extLst>
              <a:ext uri="{FF2B5EF4-FFF2-40B4-BE49-F238E27FC236}">
                <a16:creationId xmlns:a16="http://schemas.microsoft.com/office/drawing/2014/main" id="{C9B7D104-E4AF-14AF-CE5A-DAB0BC271D0D}"/>
              </a:ext>
              <a:ext uri="{C183D7F6-B498-43B3-948B-1728B52AA6E4}">
                <adec:decorative xmlns:adec="http://schemas.microsoft.com/office/drawing/2017/decorative" val="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88213" y="8726345"/>
            <a:ext cx="800443" cy="800443"/>
          </a:xfrm>
          <a:prstGeom prst="rect">
            <a:avLst/>
          </a:prstGeom>
        </p:spPr>
      </p:pic>
      <p:sp>
        <p:nvSpPr>
          <p:cNvPr id="3" name="TextBox 2"/>
          <p:cNvSpPr txBox="1"/>
          <p:nvPr/>
        </p:nvSpPr>
        <p:spPr>
          <a:xfrm>
            <a:off x="5161667" y="8683705"/>
            <a:ext cx="2017643" cy="769441"/>
          </a:xfrm>
          <a:prstGeom prst="rect">
            <a:avLst/>
          </a:prstGeom>
          <a:solidFill>
            <a:schemeClr val="bg1"/>
          </a:solid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Office of Career, Technical, and Adult Education</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hlinkClick r:id="rId7"/>
              </a:rPr>
              <a:t>OAEL@doe.virginia.gov</a:t>
            </a:r>
            <a:endParaRPr kumimoji="0" lang="en-US" sz="11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(804) 774-2377</a:t>
            </a:r>
          </a:p>
        </p:txBody>
      </p:sp>
      <p:sp>
        <p:nvSpPr>
          <p:cNvPr id="17" name="TextBox 16">
            <a:extLst>
              <a:ext uri="{C183D7F6-B498-43B3-948B-1728B52AA6E4}">
                <adec:decorative xmlns:adec="http://schemas.microsoft.com/office/drawing/2017/decorative" val="1"/>
              </a:ext>
            </a:extLst>
          </p:cNvPr>
          <p:cNvSpPr txBox="1"/>
          <p:nvPr/>
        </p:nvSpPr>
        <p:spPr>
          <a:xfrm>
            <a:off x="414675" y="9802897"/>
            <a:ext cx="389850"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lumMod val="65000"/>
                  </a:prstClr>
                </a:solidFill>
                <a:effectLst/>
                <a:uLnTx/>
                <a:uFillTx/>
                <a:latin typeface="Calibri"/>
                <a:ea typeface="+mn-ea"/>
                <a:cs typeface="+mn-cs"/>
              </a:rPr>
              <a:t>2024</a:t>
            </a:r>
          </a:p>
        </p:txBody>
      </p:sp>
      <p:pic>
        <p:nvPicPr>
          <p:cNvPr id="9" name="Picture 8">
            <a:extLst>
              <a:ext uri="{FF2B5EF4-FFF2-40B4-BE49-F238E27FC236}">
                <a16:creationId xmlns:a16="http://schemas.microsoft.com/office/drawing/2014/main" id="{2C0CEDA6-4672-450C-B69E-F5AA2ADEF886}"/>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15014" y="8534400"/>
            <a:ext cx="1891594" cy="1108155"/>
          </a:xfrm>
          <a:prstGeom prst="rect">
            <a:avLst/>
          </a:prstGeom>
        </p:spPr>
      </p:pic>
      <p:pic>
        <p:nvPicPr>
          <p:cNvPr id="26" name="Picture 25">
            <a:extLst>
              <a:ext uri="{FF2B5EF4-FFF2-40B4-BE49-F238E27FC236}">
                <a16:creationId xmlns:a16="http://schemas.microsoft.com/office/drawing/2014/main" id="{36D8CE79-6C05-311C-7274-CBE9AC5F4182}"/>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0" y="602383"/>
            <a:ext cx="2316479" cy="695484"/>
          </a:xfrm>
          <a:prstGeom prst="rect">
            <a:avLst/>
          </a:prstGeom>
        </p:spPr>
      </p:pic>
      <p:cxnSp>
        <p:nvCxnSpPr>
          <p:cNvPr id="27" name="Straight Connector 26">
            <a:extLst>
              <a:ext uri="{FF2B5EF4-FFF2-40B4-BE49-F238E27FC236}">
                <a16:creationId xmlns:a16="http://schemas.microsoft.com/office/drawing/2014/main" id="{33DC414B-00D3-7104-5EED-E086CBF04257}"/>
              </a:ext>
              <a:ext uri="{C183D7F6-B498-43B3-948B-1728B52AA6E4}">
                <adec:decorative xmlns:adec="http://schemas.microsoft.com/office/drawing/2017/decorative" val="1"/>
              </a:ext>
            </a:extLst>
          </p:cNvPr>
          <p:cNvCxnSpPr/>
          <p:nvPr/>
        </p:nvCxnSpPr>
        <p:spPr>
          <a:xfrm>
            <a:off x="7467600" y="9414883"/>
            <a:ext cx="0" cy="376237"/>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04308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TotalTime>
  <Words>302</Words>
  <Application>Microsoft Office PowerPoint</Application>
  <PresentationFormat>Custom</PresentationFormat>
  <Paragraphs>29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Georgia</vt:lpstr>
      <vt:lpstr>Times New Roman</vt:lpstr>
      <vt:lpstr>Office Theme</vt:lpstr>
      <vt:lpstr>Are you having trouble finding and retaining work-ready employees?</vt:lpstr>
      <vt:lpstr>Our participants are</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Deputy, Sarah (DOE)</dc:creator>
  <cp:lastModifiedBy>Deputy, Sarah (DOE)</cp:lastModifiedBy>
  <cp:revision>88</cp:revision>
  <cp:lastPrinted>2024-03-05T16:37:32Z</cp:lastPrinted>
  <dcterms:created xsi:type="dcterms:W3CDTF">2019-05-29T15:53:32Z</dcterms:created>
  <dcterms:modified xsi:type="dcterms:W3CDTF">2024-03-19T20:49:51Z</dcterms:modified>
</cp:coreProperties>
</file>