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99" r:id="rId2"/>
    <p:sldMasterId id="2147483700" r:id="rId3"/>
  </p:sldMasterIdLst>
  <p:notesMasterIdLst>
    <p:notesMasterId r:id="rId19"/>
  </p:notesMasterIdLst>
  <p:sldIdLst>
    <p:sldId id="272" r:id="rId4"/>
    <p:sldId id="257" r:id="rId5"/>
    <p:sldId id="259" r:id="rId6"/>
    <p:sldId id="258" r:id="rId7"/>
    <p:sldId id="26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70" r:id="rId17"/>
    <p:sldId id="282" r:id="rId18"/>
  </p:sldIdLst>
  <p:sldSz cx="9144000" cy="6858000" type="screen4x3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Bree Serif" panose="020B0604020202020204" charset="0"/>
      <p:regular r:id="rId24"/>
    </p:embeddedFont>
    <p:embeddedFont>
      <p:font typeface="Sanchez" panose="020B0604020202020204" charset="0"/>
      <p:regular r:id="rId25"/>
      <p: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c0ee0dc73_2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9c0ee0dc73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c0ee0dc73_2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9c0ee0dc73_2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c0ee0dc73_2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9c0ee0dc73_2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c0ee0dc73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9c0ee0dc73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c0ee0dc73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9c0ee0dc73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1"/>
          </p:nvPr>
        </p:nvSpPr>
        <p:spPr>
          <a:xfrm>
            <a:off x="892969" y="353615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>
            <a:spLocks noGrp="1"/>
          </p:cNvSpPr>
          <p:nvPr>
            <p:ph type="pic" idx="2"/>
          </p:nvPr>
        </p:nvSpPr>
        <p:spPr>
          <a:xfrm>
            <a:off x="1129605" y="446484"/>
            <a:ext cx="68760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1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1"/>
          </p:nvPr>
        </p:nvSpPr>
        <p:spPr>
          <a:xfrm>
            <a:off x="892969" y="5759648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4437983" y="6500813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>
            <a:spLocks noGrp="1"/>
          </p:cNvSpPr>
          <p:nvPr>
            <p:ph type="pic" idx="2"/>
          </p:nvPr>
        </p:nvSpPr>
        <p:spPr>
          <a:xfrm>
            <a:off x="4723805" y="446484"/>
            <a:ext cx="3750600" cy="5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669727" y="446484"/>
            <a:ext cx="3750600" cy="28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669727" y="3348633"/>
            <a:ext cx="37506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78045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>
            <a:spLocks noGrp="1"/>
          </p:cNvSpPr>
          <p:nvPr>
            <p:ph type="pic" idx="2"/>
          </p:nvPr>
        </p:nvSpPr>
        <p:spPr>
          <a:xfrm>
            <a:off x="4723805" y="1830586"/>
            <a:ext cx="37506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37506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>
            <a:spLocks noGrp="1"/>
          </p:cNvSpPr>
          <p:nvPr>
            <p:ph type="pic" idx="2"/>
          </p:nvPr>
        </p:nvSpPr>
        <p:spPr>
          <a:xfrm>
            <a:off x="4723805" y="3580805"/>
            <a:ext cx="37506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8" name="Google Shape;148;p38"/>
          <p:cNvSpPr>
            <a:spLocks noGrp="1"/>
          </p:cNvSpPr>
          <p:nvPr>
            <p:ph type="pic" idx="3"/>
          </p:nvPr>
        </p:nvSpPr>
        <p:spPr>
          <a:xfrm>
            <a:off x="4728177" y="625078"/>
            <a:ext cx="37506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9" name="Google Shape;149;p38"/>
          <p:cNvSpPr>
            <a:spLocks noGrp="1"/>
          </p:cNvSpPr>
          <p:nvPr>
            <p:ph type="pic" idx="4"/>
          </p:nvPr>
        </p:nvSpPr>
        <p:spPr>
          <a:xfrm>
            <a:off x="669727" y="625078"/>
            <a:ext cx="3750600" cy="5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>
            <a:spLocks noGrp="1"/>
          </p:cNvSpPr>
          <p:nvPr>
            <p:ph type="body" idx="1"/>
          </p:nvPr>
        </p:nvSpPr>
        <p:spPr>
          <a:xfrm>
            <a:off x="892969" y="4473773"/>
            <a:ext cx="7358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2"/>
          </p:nvPr>
        </p:nvSpPr>
        <p:spPr>
          <a:xfrm>
            <a:off x="892969" y="3000375"/>
            <a:ext cx="7358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  <a:defRPr sz="2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317500" marR="0" lvl="0" indent="-323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622300" marR="0" lvl="1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39800" marR="0" lvl="2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244600" marR="0" lvl="3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562100" marR="0" lvl="4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879600" marR="0" lvl="5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184400" marR="0" lvl="6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501900" marR="0" lvl="7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806700" marR="0" lvl="8" indent="-3111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6" name="Google Shape;216;p5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1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5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3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3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5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78045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4437983" y="6505277"/>
            <a:ext cx="258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1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rn.desmos.com/collaborate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5f825b6f65de4d0cb9413d13" TargetMode="External"/><Relationship Id="rId2" Type="http://schemas.openxmlformats.org/officeDocument/2006/relationships/hyperlink" Target="https://teacher.desmos.com/computation-layer/documentation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hyperlink" Target="http://cl.desmos.com" TargetMode="External"/><Relationship Id="rId4" Type="http://schemas.openxmlformats.org/officeDocument/2006/relationships/hyperlink" Target="http://bit.ly/DesmosC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Mazzacane@doe.virgini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tudent_assessment@doe.virginia.gov" TargetMode="External"/><Relationship Id="rId5" Type="http://schemas.openxmlformats.org/officeDocument/2006/relationships/hyperlink" Target="mailto:vdoe.mathematics@doe.virginia.gov" TargetMode="External"/><Relationship Id="rId4" Type="http://schemas.openxmlformats.org/officeDocument/2006/relationships/hyperlink" Target="mailto:Kristin.Williams@doe.virginia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virginia.gov/testing/sol/standards_docs/mathematics/calculators/desmos/vdoe-desmos-log-by-course.xlsx" TargetMode="External"/><Relationship Id="rId3" Type="http://schemas.openxmlformats.org/officeDocument/2006/relationships/hyperlink" Target="http://www.doe.virginia.gov/testing/sol/standards_docs/mathematics/calculators/desmos/index.shtml" TargetMode="External"/><Relationship Id="rId7" Type="http://schemas.openxmlformats.org/officeDocument/2006/relationships/hyperlink" Target="https://www.desmos.com/state-pdfs/VA_Desmos_Calculator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desmos.com/testing/virginia/graphing" TargetMode="External"/><Relationship Id="rId5" Type="http://schemas.openxmlformats.org/officeDocument/2006/relationships/hyperlink" Target="https://www.desmos.com/testing/virginia/scientific" TargetMode="External"/><Relationship Id="rId4" Type="http://schemas.openxmlformats.org/officeDocument/2006/relationships/hyperlink" Target="https://www.desmos.com/testing/virginia/fourfunction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calculators/desmos/vdoe-desmos-log-by-course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hyperlink" Target="http://www.doe.virginia.gov/testing/sol/standards_docs/mathematics/2016/jit/index.s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state-pdfs/VA_Desmos_Calculator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log.desmos.com/articles/the-desmos-guide-to-building-great-digital-math/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 algn="ctr"/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VDOE </a:t>
            </a:r>
            <a:r>
              <a:rPr lang="en-US" sz="4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Modifying &amp; Building </a:t>
            </a:r>
            <a:br>
              <a:rPr lang="en-US" sz="4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4400" dirty="0" err="1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Desmos</a:t>
            </a:r>
            <a:r>
              <a:rPr lang="en-US" sz="44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Activities</a:t>
            </a:r>
            <a:r>
              <a:rPr lang="en-US" sz="4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800" dirty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97979"/>
              </a:buClr>
              <a:buNone/>
            </a:pPr>
            <a:r>
              <a:rPr lang="en-US" sz="2800" dirty="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97979"/>
              </a:buClr>
              <a:buNone/>
            </a:pPr>
            <a:endParaRPr lang="en-US" sz="2800" dirty="0">
              <a:solidFill>
                <a:srgbClr val="7979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97979"/>
              </a:buClr>
              <a:buNone/>
            </a:pPr>
            <a:r>
              <a:rPr lang="en-US" sz="2800" dirty="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We’ll start at 7 pm ET.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97979"/>
              </a:buClr>
              <a:buNone/>
            </a:pPr>
            <a:endParaRPr lang="en-US" sz="2800" dirty="0">
              <a:solidFill>
                <a:srgbClr val="7979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797979"/>
              </a:buClr>
              <a:buNone/>
            </a:pPr>
            <a:r>
              <a:rPr lang="en-US" sz="2800" dirty="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Friendly reminder: participants are muted upon entry</a:t>
            </a:r>
          </a:p>
          <a:p>
            <a:endParaRPr lang="en-US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993" y="5711841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43798" y="5711841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346030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FF"/>
              </a:buClr>
            </a:pPr>
            <a: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Copy </a:t>
            </a:r>
            <a:r>
              <a:rPr lang="en-US" sz="54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and Edit Activities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141" y="1822306"/>
            <a:ext cx="7886700" cy="4351200"/>
          </a:xfrm>
        </p:spPr>
        <p:txBody>
          <a:bodyPr/>
          <a:lstStyle/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Find an Activity</a:t>
            </a:r>
          </a:p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Make Edits</a:t>
            </a:r>
          </a:p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Copy Screens</a:t>
            </a:r>
          </a:p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Save</a:t>
            </a:r>
          </a:p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Collect</a:t>
            </a:r>
          </a:p>
          <a:p>
            <a:pPr lvl="0" indent="-450850" algn="ctr">
              <a:lnSpc>
                <a:spcPct val="115000"/>
              </a:lnSpc>
              <a:spcBef>
                <a:spcPts val="0"/>
              </a:spcBef>
              <a:buSzPts val="3500"/>
              <a:buFont typeface="Helvetica Neue"/>
              <a:buChar char="●"/>
            </a:pPr>
            <a:r>
              <a:rPr lang="en-US" sz="3600" b="1" u="sng" dirty="0">
                <a:solidFill>
                  <a:schemeClr val="hlink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Collaborate</a:t>
            </a:r>
            <a:endParaRPr lang="en-US" sz="3600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29" y="5996823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6074154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199518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FF"/>
              </a:buClr>
            </a:pPr>
            <a:r>
              <a:rPr lang="en-US" sz="54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Build </a:t>
            </a:r>
            <a: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Activities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91" y="1832503"/>
            <a:ext cx="4572000" cy="3945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44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Getting Started</a:t>
            </a:r>
          </a:p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44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Adding Components</a:t>
            </a:r>
          </a:p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44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Preview</a:t>
            </a:r>
          </a:p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44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Publish</a:t>
            </a:r>
            <a:endParaRPr lang="en-US" sz="4400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8829" y="5996823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6074154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226725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FF"/>
              </a:buClr>
            </a:pPr>
            <a:r>
              <a:rPr lang="en-US" sz="54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5400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Computation Layer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377" y="2237037"/>
            <a:ext cx="4572000" cy="31362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3600" b="1" u="sng" dirty="0">
                <a:solidFill>
                  <a:schemeClr val="hlink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Documentation</a:t>
            </a:r>
            <a:endParaRPr lang="en-US" sz="3600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3600" b="1" u="sng" dirty="0">
                <a:solidFill>
                  <a:schemeClr val="hlink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Examples</a:t>
            </a:r>
            <a:endParaRPr lang="en-US" sz="3600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ctr">
              <a:lnSpc>
                <a:spcPct val="115000"/>
              </a:lnSpc>
              <a:buSzPts val="3500"/>
              <a:buFont typeface="Helvetica Neue"/>
              <a:buChar char="●"/>
            </a:pPr>
            <a:r>
              <a:rPr lang="en-US" sz="3600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Resources</a:t>
            </a:r>
          </a:p>
          <a:p>
            <a:pPr lvl="0" algn="ctr">
              <a:lnSpc>
                <a:spcPct val="115000"/>
              </a:lnSpc>
            </a:pPr>
            <a:r>
              <a:rPr lang="en-US" sz="3200" b="1" u="sng" dirty="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bit.ly/</a:t>
            </a:r>
            <a:r>
              <a:rPr lang="en-US" sz="3200" b="1" u="sng" dirty="0" err="1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DesmosCL</a:t>
            </a:r>
            <a:endParaRPr lang="en-US" sz="3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lnSpc>
                <a:spcPct val="115000"/>
              </a:lnSpc>
            </a:pPr>
            <a:r>
              <a:rPr lang="en-US" sz="3200" b="1" u="sng" dirty="0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cl.desmos.com</a:t>
            </a:r>
            <a:endParaRPr lang="en-US" sz="3200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829" y="5996823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6074154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381002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  <a:buClr>
                <a:srgbClr val="FFFFFF"/>
              </a:buClr>
            </a:pPr>
            <a:r>
              <a:rPr lang="en-US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Resources and Q &amp; A</a:t>
            </a:r>
            <a:endParaRPr lang="en-US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8829" y="5996823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6074154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416072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VDOE Mathematics Contact Information</a:t>
            </a:r>
            <a:endParaRPr/>
          </a:p>
        </p:txBody>
      </p:sp>
      <p:sp>
        <p:nvSpPr>
          <p:cNvPr id="353" name="Google Shape;353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Tina.Mazzacane@doe.virginia.gov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u="sng">
                <a:solidFill>
                  <a:schemeClr val="hlink"/>
                </a:solidFill>
                <a:hlinkClick r:id="rId4"/>
              </a:rPr>
              <a:t>Kristin.Williams@doe.virginia.gov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vdoe.mathematics@doe.virginia.gov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student_assessment@doe.virginia.gov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4" name="Google Shape;354;p68"/>
          <p:cNvSpPr txBox="1"/>
          <p:nvPr/>
        </p:nvSpPr>
        <p:spPr>
          <a:xfrm>
            <a:off x="-10" y="5451531"/>
            <a:ext cx="9144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anchez"/>
              <a:buNone/>
            </a:pPr>
            <a:r>
              <a:rPr lang="en" sz="4000">
                <a:latin typeface="Bree Serif"/>
                <a:ea typeface="Bree Serif"/>
                <a:cs typeface="Bree Serif"/>
                <a:sym typeface="Bree Serif"/>
              </a:rPr>
              <a:t>Survey:             bit.ly/PDDesmos</a:t>
            </a:r>
            <a:endParaRPr sz="4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  <a:buClr>
                <a:srgbClr val="FFFFFF"/>
              </a:buClr>
            </a:pPr>
            <a:r>
              <a:rPr lang="en-US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Thank you!</a:t>
            </a:r>
            <a:endParaRPr lang="en-US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377" y="2175164"/>
            <a:ext cx="4530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97979"/>
              </a:buClr>
            </a:pPr>
            <a:r>
              <a:rPr lang="en-US" sz="4400" dirty="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Nolan Doyle</a:t>
            </a:r>
          </a:p>
          <a:p>
            <a:pPr lvl="0" algn="ctr">
              <a:buClr>
                <a:srgbClr val="797979"/>
              </a:buClr>
            </a:pPr>
            <a:r>
              <a:rPr lang="en-US" sz="4400" dirty="0" err="1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Desmos</a:t>
            </a:r>
            <a:r>
              <a:rPr lang="en-US" sz="4400" dirty="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Fellow</a:t>
            </a:r>
            <a:endParaRPr lang="en-US" sz="4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Twitter -- @ndoyle1015&#10;email- doyle.nolan@gmail.com" title="Contact 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59" y="4106053"/>
            <a:ext cx="4423691" cy="1292714"/>
          </a:xfrm>
          <a:prstGeom prst="rect">
            <a:avLst/>
          </a:prstGeom>
        </p:spPr>
      </p:pic>
      <p:pic>
        <p:nvPicPr>
          <p:cNvPr id="5" name="Google Shape;246;p54" title="Desm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29" y="5996823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6074154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40812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5"/>
          <p:cNvSpPr txBox="1">
            <a:spLocks noGrp="1"/>
          </p:cNvSpPr>
          <p:nvPr>
            <p:ph type="ctrTitle"/>
          </p:nvPr>
        </p:nvSpPr>
        <p:spPr>
          <a:xfrm>
            <a:off x="107275" y="304800"/>
            <a:ext cx="8720400" cy="72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" sz="4400" dirty="0"/>
              <a:t>Desmos Virginia </a:t>
            </a:r>
            <a:r>
              <a:rPr lang="en" sz="4400" dirty="0" smtClean="0"/>
              <a:t>Calculators (1 of 2)</a:t>
            </a:r>
            <a:endParaRPr sz="4400" dirty="0"/>
          </a:p>
        </p:txBody>
      </p:sp>
      <p:sp>
        <p:nvSpPr>
          <p:cNvPr id="253" name="Google Shape;253;p55"/>
          <p:cNvSpPr txBox="1">
            <a:spLocks noGrp="1"/>
          </p:cNvSpPr>
          <p:nvPr>
            <p:ph type="subTitle" idx="1"/>
          </p:nvPr>
        </p:nvSpPr>
        <p:spPr>
          <a:xfrm>
            <a:off x="250675" y="1297450"/>
            <a:ext cx="8433600" cy="3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VDOE Desmos Calculator Webpage </a:t>
            </a:r>
            <a:r>
              <a:rPr lang="en" dirty="0"/>
              <a:t>– links to Virginia versions of Desmos calculators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Virginia Desmos Four-Function Calculator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Virginia Desmos Scientific Calculator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Virginia Desmos Graphing Calculator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Desmos Virginia Calculator – handout (PDF)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dirty="0"/>
              <a:t>Desmos Virginia Calculator Apps –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dirty="0">
                <a:solidFill>
                  <a:srgbClr val="FF0000"/>
                </a:solidFill>
              </a:rPr>
              <a:t>available in app stores for iOS devices</a:t>
            </a:r>
            <a:endParaRPr u="sng" dirty="0">
              <a:solidFill>
                <a:schemeClr val="hlink"/>
              </a:solidFill>
              <a:hlinkClick r:id="rId8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254" name="Google Shape;254;p55" descr="Picture of the screen with 3 choices:  four function calculator, scientific calculator, and graphing calculator" title="VA Desmos Calculator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9954" y="4263868"/>
            <a:ext cx="3206385" cy="216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 dirty="0"/>
              <a:t>Desmos Virginia </a:t>
            </a:r>
            <a:r>
              <a:rPr lang="en" b="1" dirty="0" smtClean="0"/>
              <a:t>Calculators (2 of 2)</a:t>
            </a:r>
            <a:endParaRPr b="1" dirty="0"/>
          </a:p>
        </p:txBody>
      </p:sp>
      <p:sp>
        <p:nvSpPr>
          <p:cNvPr id="267" name="Google Shape;267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The Desmos Virginia Graphing Calculator has been updated to include some additional features. This updated calculator will be available beginning with the Fall 2020 Test Administration.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The updated version of the Desmos Virginia Graphing Calculator will be in all versions of End-of-Course test forms assessing the 2016 </a:t>
            </a:r>
            <a:r>
              <a:rPr lang="en" i="1"/>
              <a:t>Mathematics Standards of Learning</a:t>
            </a:r>
            <a:r>
              <a:rPr lang="en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No update was made to the Desmos Virginia Scientific Calculator or to the Desmos Virginia Four- Function Calculator.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6"/>
          <p:cNvSpPr txBox="1">
            <a:spLocks noGrp="1"/>
          </p:cNvSpPr>
          <p:nvPr>
            <p:ph type="ctrTitle"/>
          </p:nvPr>
        </p:nvSpPr>
        <p:spPr>
          <a:xfrm>
            <a:off x="1143000" y="98854"/>
            <a:ext cx="68580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"/>
              <a:t>VDOE Mathematics Resources</a:t>
            </a:r>
            <a:endParaRPr/>
          </a:p>
        </p:txBody>
      </p:sp>
      <p:sp>
        <p:nvSpPr>
          <p:cNvPr id="260" name="Google Shape;260;p56"/>
          <p:cNvSpPr txBox="1">
            <a:spLocks noGrp="1"/>
          </p:cNvSpPr>
          <p:nvPr>
            <p:ph type="subTitle" idx="1"/>
          </p:nvPr>
        </p:nvSpPr>
        <p:spPr>
          <a:xfrm>
            <a:off x="196975" y="2160450"/>
            <a:ext cx="8773800" cy="3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VDOE Desmos Activities Log </a:t>
            </a:r>
            <a:r>
              <a:rPr lang="en"/>
              <a:t>– updated in 2019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Just in Time Mathematics Quick Checks</a:t>
            </a:r>
            <a:r>
              <a:rPr lang="en"/>
              <a:t> – now available K – Algebra I; Geometry and Algebra II Quick Checks are in development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pic>
        <p:nvPicPr>
          <p:cNvPr id="261" name="Google Shape;261;p56" title="Picture of different devic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1974" y="2693856"/>
            <a:ext cx="2611981" cy="1611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8"/>
          <p:cNvSpPr txBox="1">
            <a:spLocks noGrp="1"/>
          </p:cNvSpPr>
          <p:nvPr>
            <p:ph type="title"/>
          </p:nvPr>
        </p:nvSpPr>
        <p:spPr>
          <a:xfrm>
            <a:off x="214875" y="365125"/>
            <a:ext cx="87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Desmos Virginia Graphing Calculator</a:t>
            </a:r>
            <a:endParaRPr b="1"/>
          </a:p>
        </p:txBody>
      </p:sp>
      <p:sp>
        <p:nvSpPr>
          <p:cNvPr id="273" name="Google Shape;273;p58"/>
          <p:cNvSpPr txBox="1">
            <a:spLocks noGrp="1"/>
          </p:cNvSpPr>
          <p:nvPr>
            <p:ph type="body" idx="1"/>
          </p:nvPr>
        </p:nvSpPr>
        <p:spPr>
          <a:xfrm>
            <a:off x="4127305" y="1859606"/>
            <a:ext cx="4714500" cy="4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Distance and midpoint (geometry functions) will now be enabled on the keypad in the Functions-Miscellaneous tab.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>
                <a:solidFill>
                  <a:srgbClr val="000000"/>
                </a:solidFill>
              </a:rPr>
              <a:t>For additional information regarding these updates, view the</a:t>
            </a:r>
            <a:r>
              <a:rPr lang="en">
                <a:solidFill>
                  <a:srgbClr val="4A86E8"/>
                </a:solidFill>
              </a:rPr>
              <a:t> </a:t>
            </a:r>
            <a:r>
              <a:rPr lang="en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Desmos Virginia Information document</a:t>
            </a:r>
            <a:r>
              <a:rPr lang="en">
                <a:solidFill>
                  <a:srgbClr val="4A86E8"/>
                </a:solidFill>
              </a:rPr>
              <a:t>.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4" name="Google Shape;274;p58" descr="A screenshot of the Desmos graphing caluculator menu with a red box around the words distance and midpoint." title="An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238" y="1957524"/>
            <a:ext cx="2782378" cy="3725883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5" name="Google Shape;275;p58" descr="A red rectangle around the words distance and midpoint." title="A red rectange"/>
          <p:cNvSpPr/>
          <p:nvPr/>
        </p:nvSpPr>
        <p:spPr>
          <a:xfrm>
            <a:off x="1010167" y="4780613"/>
            <a:ext cx="1556700" cy="447900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Asking Questions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During the presentation, you may have a question that others may also like to hear about. 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We prefer you to type your question in the QA box so it doesn’t get lost in the Chat Room chatter. 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222222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This will be moderated by the Hosts.</a:t>
            </a:r>
          </a:p>
          <a:p>
            <a:endParaRPr lang="en-US" sz="2400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993" y="5711841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43798" y="5711841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8166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About Me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868" y="1822306"/>
            <a:ext cx="7886700" cy="4351200"/>
          </a:xfrm>
        </p:spPr>
        <p:txBody>
          <a:bodyPr/>
          <a:lstStyle/>
          <a:p>
            <a:pPr lvl="0" indent="-406400">
              <a:lnSpc>
                <a:spcPct val="115000"/>
              </a:lnSpc>
              <a:spcBef>
                <a:spcPts val="0"/>
              </a:spcBef>
              <a:buSzPts val="2800"/>
              <a:buFont typeface="Helvetica Neue"/>
              <a:buChar char="●"/>
            </a:pP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Current Classroom Teacher (13 years)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22222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indent="-406400">
              <a:lnSpc>
                <a:spcPct val="115000"/>
              </a:lnSpc>
              <a:spcBef>
                <a:spcPts val="0"/>
              </a:spcBef>
              <a:buSzPts val="2800"/>
              <a:buFont typeface="Helvetica Neue Light"/>
              <a:buChar char="●"/>
            </a:pP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Started Using </a:t>
            </a:r>
            <a:r>
              <a:rPr lang="en-US" sz="3200" dirty="0" err="1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Desmos</a:t>
            </a: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2012</a:t>
            </a:r>
          </a:p>
          <a:p>
            <a:pPr lvl="0" indent="-406400">
              <a:lnSpc>
                <a:spcPct val="115000"/>
              </a:lnSpc>
              <a:spcBef>
                <a:spcPts val="0"/>
              </a:spcBef>
              <a:buSzPts val="2800"/>
              <a:buFont typeface="Helvetica Neue Light"/>
              <a:buChar char="●"/>
            </a:pPr>
            <a:r>
              <a:rPr lang="en-US" sz="3200" dirty="0" err="1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Desmos</a:t>
            </a: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Teaching Fellow 2015 </a:t>
            </a:r>
          </a:p>
          <a:p>
            <a:pPr lvl="0" indent="-406400">
              <a:lnSpc>
                <a:spcPct val="115000"/>
              </a:lnSpc>
              <a:spcBef>
                <a:spcPts val="0"/>
              </a:spcBef>
              <a:buSzPts val="2800"/>
              <a:buFont typeface="Helvetica Neue Light"/>
              <a:buChar char="●"/>
            </a:pPr>
            <a:r>
              <a:rPr lang="en-US" sz="3200" dirty="0" err="1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Desmos</a:t>
            </a: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Certified Presenter 2017</a:t>
            </a:r>
          </a:p>
          <a:p>
            <a:endParaRPr lang="en-US" sz="2400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993" y="5711841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43798" y="5711841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209270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sz="4400" dirty="0" smtClean="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 smtClean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Agenda</a:t>
            </a: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dirty="0"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en-US" dirty="0">
                <a:latin typeface="Bree Serif"/>
                <a:ea typeface="Bree Serif"/>
                <a:cs typeface="Bree Serif"/>
                <a:sym typeface="Bree Serif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868" y="1822306"/>
            <a:ext cx="7886700" cy="4351200"/>
          </a:xfrm>
        </p:spPr>
        <p:txBody>
          <a:bodyPr/>
          <a:lstStyle/>
          <a:p>
            <a:pPr lvl="0" indent="-40640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2800"/>
              <a:buFont typeface="Helvetica Neue Light"/>
              <a:buChar char="●"/>
            </a:pPr>
            <a:r>
              <a:rPr lang="en-US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Introductions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indent="-40640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2800"/>
              <a:buFont typeface="Helvetica Neue Light"/>
              <a:buChar char="●"/>
            </a:pPr>
            <a:r>
              <a:rPr lang="en-US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Copy and Edit Activities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indent="-40640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2800"/>
              <a:buFont typeface="Helvetica Neue Light"/>
              <a:buChar char="●"/>
            </a:pPr>
            <a:r>
              <a:rPr lang="en-US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Build Custom Activities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indent="-40640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2800"/>
              <a:buFont typeface="Helvetica Neue Light"/>
              <a:buChar char="●"/>
            </a:pPr>
            <a:r>
              <a:rPr lang="en-US" dirty="0">
                <a:solidFill>
                  <a:srgbClr val="222222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Computation Layer</a:t>
            </a:r>
          </a:p>
          <a:p>
            <a:endParaRPr lang="en-US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993" y="5711841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83359" y="5833236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264878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  <a:buClr>
                <a:srgbClr val="FFFFFF"/>
              </a:buClr>
            </a:pPr>
            <a:r>
              <a:rPr lang="en-US" dirty="0" err="1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Desmos</a:t>
            </a:r>
            <a:r>
              <a:rPr lang="en-US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 Guide to Building Great (Digital) Math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141" y="1822306"/>
            <a:ext cx="7886700" cy="4351200"/>
          </a:xfrm>
        </p:spPr>
        <p:txBody>
          <a:bodyPr/>
          <a:lstStyle/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Variety of verbs</a:t>
            </a:r>
          </a:p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Informal before formal</a:t>
            </a:r>
          </a:p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Connect representations</a:t>
            </a:r>
          </a:p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Promote mathematical conversations</a:t>
            </a:r>
          </a:p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Opportunities to be right and wrong in different and interesting ways</a:t>
            </a:r>
          </a:p>
          <a:p>
            <a:pPr lvl="0" indent="-412750" algn="ctr">
              <a:lnSpc>
                <a:spcPct val="115000"/>
              </a:lnSpc>
              <a:spcBef>
                <a:spcPts val="0"/>
              </a:spcBef>
              <a:buSzPts val="2900"/>
              <a:buFont typeface="Helvetica Neue"/>
              <a:buChar char="●"/>
            </a:pPr>
            <a:r>
              <a:rPr lang="en-US" b="1" dirty="0"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Delay feedback for reflection</a:t>
            </a:r>
          </a:p>
          <a:p>
            <a:pPr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chemeClr val="hlink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Blog post</a:t>
            </a:r>
            <a:endParaRPr lang="en-US" b="1" dirty="0"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pic>
        <p:nvPicPr>
          <p:cNvPr id="5" name="Google Shape;246;p54" title="Desm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20" y="5871095"/>
            <a:ext cx="1608548" cy="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61687" y="5942673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Resources:  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bit.ly/VDOEdesmos10-14</a:t>
            </a:r>
          </a:p>
        </p:txBody>
      </p:sp>
    </p:spTree>
    <p:extLst>
      <p:ext uri="{BB962C8B-B14F-4D97-AF65-F5344CB8AC3E}">
        <p14:creationId xmlns:p14="http://schemas.microsoft.com/office/powerpoint/2010/main" val="3450298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449</Words>
  <Application>Microsoft Office PowerPoint</Application>
  <PresentationFormat>On-screen Show (4:3)</PresentationFormat>
  <Paragraphs>97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Helvetica Neue</vt:lpstr>
      <vt:lpstr>Bree Serif</vt:lpstr>
      <vt:lpstr>Sanchez</vt:lpstr>
      <vt:lpstr>Arial</vt:lpstr>
      <vt:lpstr>Helvetica Neue Light</vt:lpstr>
      <vt:lpstr>Calibri</vt:lpstr>
      <vt:lpstr>Simple Light</vt:lpstr>
      <vt:lpstr>White</vt:lpstr>
      <vt:lpstr>Office Theme</vt:lpstr>
      <vt:lpstr> VDOE Modifying &amp; Building  Desmos Activities </vt:lpstr>
      <vt:lpstr>Desmos Virginia Calculators (1 of 2)</vt:lpstr>
      <vt:lpstr>Desmos Virginia Calculators (2 of 2)</vt:lpstr>
      <vt:lpstr>VDOE Mathematics Resources</vt:lpstr>
      <vt:lpstr>Desmos Virginia Graphing Calculator</vt:lpstr>
      <vt:lpstr> Asking Questions </vt:lpstr>
      <vt:lpstr> About Me  </vt:lpstr>
      <vt:lpstr>  Agenda   </vt:lpstr>
      <vt:lpstr>Desmos Guide to Building Great (Digital) Math Activities</vt:lpstr>
      <vt:lpstr> Copy and Edit Activities </vt:lpstr>
      <vt:lpstr> Build Activities </vt:lpstr>
      <vt:lpstr> Computation Layer </vt:lpstr>
      <vt:lpstr>Resources and Q &amp; A</vt:lpstr>
      <vt:lpstr>VDOE Mathematics Contact Information</vt:lpstr>
      <vt:lpstr>Thank you!</vt:lpstr>
    </vt:vector>
  </TitlesOfParts>
  <Company>Virginia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VDOE Modifying &amp; Building  Desmos Activities</dc:title>
  <dc:creator>Virginia Department of Education</dc:creator>
  <cp:lastModifiedBy>Williams, Kristin (DOE)</cp:lastModifiedBy>
  <cp:revision>10</cp:revision>
  <dcterms:modified xsi:type="dcterms:W3CDTF">2020-10-26T13:31:56Z</dcterms:modified>
</cp:coreProperties>
</file>