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14"/>
  </p:notesMasterIdLst>
  <p:handoutMasterIdLst>
    <p:handoutMasterId r:id="rId115"/>
  </p:handoutMasterIdLst>
  <p:sldIdLst>
    <p:sldId id="256" r:id="rId2"/>
    <p:sldId id="388" r:id="rId3"/>
    <p:sldId id="543" r:id="rId4"/>
    <p:sldId id="676" r:id="rId5"/>
    <p:sldId id="682" r:id="rId6"/>
    <p:sldId id="683" r:id="rId7"/>
    <p:sldId id="637" r:id="rId8"/>
    <p:sldId id="684" r:id="rId9"/>
    <p:sldId id="673" r:id="rId10"/>
    <p:sldId id="685" r:id="rId11"/>
    <p:sldId id="686" r:id="rId12"/>
    <p:sldId id="687" r:id="rId13"/>
    <p:sldId id="688" r:id="rId14"/>
    <p:sldId id="689" r:id="rId15"/>
    <p:sldId id="675" r:id="rId16"/>
    <p:sldId id="674" r:id="rId17"/>
    <p:sldId id="638" r:id="rId18"/>
    <p:sldId id="690" r:id="rId19"/>
    <p:sldId id="640" r:id="rId20"/>
    <p:sldId id="639" r:id="rId21"/>
    <p:sldId id="670" r:id="rId22"/>
    <p:sldId id="671" r:id="rId23"/>
    <p:sldId id="672" r:id="rId24"/>
    <p:sldId id="669" r:id="rId25"/>
    <p:sldId id="877" r:id="rId26"/>
    <p:sldId id="641" r:id="rId27"/>
    <p:sldId id="848" r:id="rId28"/>
    <p:sldId id="846" r:id="rId29"/>
    <p:sldId id="843" r:id="rId30"/>
    <p:sldId id="845" r:id="rId31"/>
    <p:sldId id="849" r:id="rId32"/>
    <p:sldId id="844" r:id="rId33"/>
    <p:sldId id="874" r:id="rId34"/>
    <p:sldId id="878" r:id="rId35"/>
    <p:sldId id="643" r:id="rId36"/>
    <p:sldId id="819" r:id="rId37"/>
    <p:sldId id="644" r:id="rId38"/>
    <p:sldId id="820" r:id="rId39"/>
    <p:sldId id="645" r:id="rId40"/>
    <p:sldId id="818" r:id="rId41"/>
    <p:sldId id="879" r:id="rId42"/>
    <p:sldId id="782" r:id="rId43"/>
    <p:sldId id="797" r:id="rId44"/>
    <p:sldId id="783" r:id="rId45"/>
    <p:sldId id="784" r:id="rId46"/>
    <p:sldId id="817" r:id="rId47"/>
    <p:sldId id="785" r:id="rId48"/>
    <p:sldId id="786" r:id="rId49"/>
    <p:sldId id="787" r:id="rId50"/>
    <p:sldId id="788" r:id="rId51"/>
    <p:sldId id="789" r:id="rId52"/>
    <p:sldId id="790" r:id="rId53"/>
    <p:sldId id="791" r:id="rId54"/>
    <p:sldId id="792" r:id="rId55"/>
    <p:sldId id="793" r:id="rId56"/>
    <p:sldId id="794" r:id="rId57"/>
    <p:sldId id="795" r:id="rId58"/>
    <p:sldId id="796" r:id="rId59"/>
    <p:sldId id="800" r:id="rId60"/>
    <p:sldId id="802" r:id="rId61"/>
    <p:sldId id="803" r:id="rId62"/>
    <p:sldId id="804" r:id="rId63"/>
    <p:sldId id="806" r:id="rId64"/>
    <p:sldId id="881" r:id="rId65"/>
    <p:sldId id="808" r:id="rId66"/>
    <p:sldId id="809" r:id="rId67"/>
    <p:sldId id="811" r:id="rId68"/>
    <p:sldId id="882" r:id="rId69"/>
    <p:sldId id="813" r:id="rId70"/>
    <p:sldId id="814" r:id="rId71"/>
    <p:sldId id="883" r:id="rId72"/>
    <p:sldId id="884" r:id="rId73"/>
    <p:sldId id="650" r:id="rId74"/>
    <p:sldId id="821" r:id="rId75"/>
    <p:sldId id="822" r:id="rId76"/>
    <p:sldId id="824" r:id="rId77"/>
    <p:sldId id="825" r:id="rId78"/>
    <p:sldId id="875" r:id="rId79"/>
    <p:sldId id="826" r:id="rId80"/>
    <p:sldId id="837" r:id="rId81"/>
    <p:sldId id="827" r:id="rId82"/>
    <p:sldId id="880" r:id="rId83"/>
    <p:sldId id="885" r:id="rId84"/>
    <p:sldId id="886" r:id="rId85"/>
    <p:sldId id="887" r:id="rId86"/>
    <p:sldId id="838" r:id="rId87"/>
    <p:sldId id="728" r:id="rId88"/>
    <p:sldId id="839" r:id="rId89"/>
    <p:sldId id="834" r:id="rId90"/>
    <p:sldId id="835" r:id="rId91"/>
    <p:sldId id="888" r:id="rId92"/>
    <p:sldId id="870" r:id="rId93"/>
    <p:sldId id="876" r:id="rId94"/>
    <p:sldId id="860" r:id="rId95"/>
    <p:sldId id="655" r:id="rId96"/>
    <p:sldId id="654" r:id="rId97"/>
    <p:sldId id="871" r:id="rId98"/>
    <p:sldId id="872" r:id="rId99"/>
    <p:sldId id="889" r:id="rId100"/>
    <p:sldId id="658" r:id="rId101"/>
    <p:sldId id="660" r:id="rId102"/>
    <p:sldId id="840" r:id="rId103"/>
    <p:sldId id="659" r:id="rId104"/>
    <p:sldId id="890" r:id="rId105"/>
    <p:sldId id="891" r:id="rId106"/>
    <p:sldId id="892" r:id="rId107"/>
    <p:sldId id="893" r:id="rId108"/>
    <p:sldId id="894" r:id="rId109"/>
    <p:sldId id="895" r:id="rId110"/>
    <p:sldId id="667" r:id="rId111"/>
    <p:sldId id="896" r:id="rId112"/>
    <p:sldId id="897" r:id="rId1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zacane, Tina (DOE)" initials="MT("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6D85"/>
    <a:srgbClr val="1D9EFF"/>
    <a:srgbClr val="FF66FF"/>
    <a:srgbClr val="FFCCFF"/>
    <a:srgbClr val="FFFF00"/>
    <a:srgbClr val="0000FF"/>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80587" autoAdjust="0"/>
  </p:normalViewPr>
  <p:slideViewPr>
    <p:cSldViewPr>
      <p:cViewPr varScale="1">
        <p:scale>
          <a:sx n="93" d="100"/>
          <a:sy n="93" d="100"/>
        </p:scale>
        <p:origin x="972" y="66"/>
      </p:cViewPr>
      <p:guideLst>
        <p:guide orient="horz" pos="2160"/>
        <p:guide pos="2880"/>
      </p:guideLst>
    </p:cSldViewPr>
  </p:slideViewPr>
  <p:notesTextViewPr>
    <p:cViewPr>
      <p:scale>
        <a:sx n="1" d="1"/>
        <a:sy n="1" d="1"/>
      </p:scale>
      <p:origin x="0" y="0"/>
    </p:cViewPr>
  </p:notesTextViewPr>
  <p:sorterViewPr>
    <p:cViewPr>
      <p:scale>
        <a:sx n="100" d="100"/>
        <a:sy n="100" d="100"/>
      </p:scale>
      <p:origin x="0" y="-13674"/>
    </p:cViewPr>
  </p:sorterViewPr>
  <p:notesViewPr>
    <p:cSldViewPr>
      <p:cViewPr varScale="1">
        <p:scale>
          <a:sx n="81" d="100"/>
          <a:sy n="81" d="100"/>
        </p:scale>
        <p:origin x="-195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875D451-32BF-43DC-BF41-2C007F8A75FA}" type="datetimeFigureOut">
              <a:rPr lang="en-US" smtClean="0"/>
              <a:t>11/15/2018</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4B07ECFF-815C-4E0B-9B6D-0B6ECC4565CD}" type="slidenum">
              <a:rPr lang="en-US" smtClean="0"/>
              <a:t>‹#›</a:t>
            </a:fld>
            <a:endParaRPr lang="en-US" dirty="0"/>
          </a:p>
        </p:txBody>
      </p:sp>
    </p:spTree>
    <p:extLst>
      <p:ext uri="{BB962C8B-B14F-4D97-AF65-F5344CB8AC3E}">
        <p14:creationId xmlns:p14="http://schemas.microsoft.com/office/powerpoint/2010/main" val="246566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15" tIns="46658" rIns="93315" bIns="46658" rtlCol="0"/>
          <a:lstStyle>
            <a:lvl1pPr algn="r">
              <a:defRPr sz="1200"/>
            </a:lvl1pPr>
          </a:lstStyle>
          <a:p>
            <a:fld id="{EFA616CB-BD2A-49CC-BAA8-D2467E358637}" type="datetimeFigureOut">
              <a:rPr lang="en-US" smtClean="0"/>
              <a:t>11/15/2018</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8" rIns="93315" bIns="46658" rtlCol="0" anchor="b"/>
          <a:lstStyle>
            <a:lvl1pPr algn="r">
              <a:defRPr sz="1200"/>
            </a:lvl1pPr>
          </a:lstStyle>
          <a:p>
            <a:fld id="{863B8844-4FEC-4260-80E4-4D53031E32AD}" type="slidenum">
              <a:rPr lang="en-US" smtClean="0"/>
              <a:t>‹#›</a:t>
            </a:fld>
            <a:endParaRPr lang="en-US" dirty="0"/>
          </a:p>
        </p:txBody>
      </p:sp>
    </p:spTree>
    <p:extLst>
      <p:ext uri="{BB962C8B-B14F-4D97-AF65-F5344CB8AC3E}">
        <p14:creationId xmlns:p14="http://schemas.microsoft.com/office/powerpoint/2010/main" val="343730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www.arccta.org/content/algebra-readiness-initiative-sixth-grade-mvat"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www.arccta.org/content/algebra-readiness-initiative-seventh-grade-mvat" TargetMode="Externa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a:t>
            </a:fld>
            <a:endParaRPr lang="en-US" dirty="0"/>
          </a:p>
        </p:txBody>
      </p:sp>
    </p:spTree>
    <p:extLst>
      <p:ext uri="{BB962C8B-B14F-4D97-AF65-F5344CB8AC3E}">
        <p14:creationId xmlns:p14="http://schemas.microsoft.com/office/powerpoint/2010/main" val="326057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second FAQ is:  </a:t>
            </a:r>
            <a:r>
              <a:rPr lang="en-US" b="1" baseline="0" dirty="0" smtClean="0"/>
              <a:t>Who determines which students are at risk?</a:t>
            </a:r>
          </a:p>
          <a:p>
            <a:r>
              <a:rPr lang="en-US" b="0" baseline="0" dirty="0" smtClean="0"/>
              <a:t>Algebra Readiness intervention services should target:</a:t>
            </a:r>
          </a:p>
          <a:p>
            <a:pPr marL="171707" indent="-171707">
              <a:buFont typeface="Arial" panose="020B0604020202020204" pitchFamily="34" charset="0"/>
              <a:buChar char="•"/>
            </a:pPr>
            <a:r>
              <a:rPr lang="en-US" b="0" baseline="0" dirty="0" smtClean="0"/>
              <a:t>Students in grades 6-9 at risk of failing the Algebra I EOCT</a:t>
            </a:r>
          </a:p>
          <a:p>
            <a:pPr marL="171707" indent="-171707">
              <a:buFont typeface="Arial" panose="020B0604020202020204" pitchFamily="34" charset="0"/>
              <a:buChar char="•"/>
            </a:pPr>
            <a:r>
              <a:rPr lang="en-US" b="0" baseline="0" dirty="0" smtClean="0"/>
              <a:t>Students not successful in previous intervention programs</a:t>
            </a:r>
          </a:p>
          <a:p>
            <a:pPr marL="171707" indent="-171707">
              <a:buFont typeface="Arial" panose="020B0604020202020204" pitchFamily="34" charset="0"/>
              <a:buChar char="•"/>
            </a:pPr>
            <a:r>
              <a:rPr lang="en-US" b="0" baseline="0" dirty="0" smtClean="0"/>
              <a:t>Students who performed below average in previous year’s mathematics program</a:t>
            </a:r>
          </a:p>
          <a:p>
            <a:pPr marL="171707" indent="-171707">
              <a:buFont typeface="Arial" panose="020B0604020202020204" pitchFamily="34" charset="0"/>
              <a:buChar char="•"/>
            </a:pPr>
            <a:r>
              <a:rPr lang="en-US" b="0" baseline="0" dirty="0" smtClean="0"/>
              <a:t>Students identified through formal or informal assessment</a:t>
            </a:r>
          </a:p>
          <a:p>
            <a:pPr marL="171707" indent="-171707">
              <a:buFont typeface="Arial" panose="020B0604020202020204" pitchFamily="34" charset="0"/>
              <a:buChar char="•"/>
            </a:pPr>
            <a:r>
              <a:rPr lang="en-US" b="0" baseline="0" dirty="0" smtClean="0"/>
              <a:t>Students who did not pass their previous mathematics SOL assessment</a:t>
            </a:r>
          </a:p>
          <a:p>
            <a:r>
              <a:rPr lang="en-US" b="0" baseline="0" dirty="0" smtClean="0"/>
              <a:t>Ideally, school divisions will use several criteria to identify students who would benefit from remediation</a:t>
            </a:r>
          </a:p>
        </p:txBody>
      </p:sp>
      <p:sp>
        <p:nvSpPr>
          <p:cNvPr id="4" name="Slide Number Placeholder 3"/>
          <p:cNvSpPr>
            <a:spLocks noGrp="1"/>
          </p:cNvSpPr>
          <p:nvPr>
            <p:ph type="sldNum" sz="quarter" idx="10"/>
          </p:nvPr>
        </p:nvSpPr>
        <p:spPr/>
        <p:txBody>
          <a:bodyPr/>
          <a:lstStyle/>
          <a:p>
            <a:fld id="{863B8844-4FEC-4260-80E4-4D53031E32AD}" type="slidenum">
              <a:rPr lang="en-US" smtClean="0"/>
              <a:t>10</a:t>
            </a:fld>
            <a:endParaRPr lang="en-US" dirty="0"/>
          </a:p>
        </p:txBody>
      </p:sp>
    </p:spTree>
    <p:extLst>
      <p:ext uri="{BB962C8B-B14F-4D97-AF65-F5344CB8AC3E}">
        <p14:creationId xmlns:p14="http://schemas.microsoft.com/office/powerpoint/2010/main" val="39043969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group table brainstorm;  Round robin to share as whole group and create lists on poster paper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100</a:t>
            </a:fld>
            <a:endParaRPr lang="en-US" dirty="0"/>
          </a:p>
        </p:txBody>
      </p:sp>
    </p:spTree>
    <p:extLst>
      <p:ext uri="{BB962C8B-B14F-4D97-AF65-F5344CB8AC3E}">
        <p14:creationId xmlns:p14="http://schemas.microsoft.com/office/powerpoint/2010/main" val="6315974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list created formed</a:t>
            </a:r>
            <a:r>
              <a:rPr lang="en-US" baseline="0" dirty="0" smtClean="0"/>
              <a:t> by combining characteristics of programs from across the state</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101</a:t>
            </a:fld>
            <a:endParaRPr lang="en-US" dirty="0"/>
          </a:p>
        </p:txBody>
      </p:sp>
    </p:spTree>
    <p:extLst>
      <p:ext uri="{BB962C8B-B14F-4D97-AF65-F5344CB8AC3E}">
        <p14:creationId xmlns:p14="http://schemas.microsoft.com/office/powerpoint/2010/main" val="13242286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list created formed</a:t>
            </a:r>
            <a:r>
              <a:rPr lang="en-US" baseline="0" dirty="0" smtClean="0"/>
              <a:t> by combining characteristics of programs from across the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102</a:t>
            </a:fld>
            <a:endParaRPr lang="en-US" dirty="0"/>
          </a:p>
        </p:txBody>
      </p:sp>
    </p:spTree>
    <p:extLst>
      <p:ext uri="{BB962C8B-B14F-4D97-AF65-F5344CB8AC3E}">
        <p14:creationId xmlns:p14="http://schemas.microsoft.com/office/powerpoint/2010/main" val="402107446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groups of three – round robin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103</a:t>
            </a:fld>
            <a:endParaRPr lang="en-US" dirty="0"/>
          </a:p>
        </p:txBody>
      </p:sp>
    </p:spTree>
    <p:extLst>
      <p:ext uri="{BB962C8B-B14F-4D97-AF65-F5344CB8AC3E}">
        <p14:creationId xmlns:p14="http://schemas.microsoft.com/office/powerpoint/2010/main" val="24023239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104</a:t>
            </a:fld>
            <a:endParaRPr lang="en-US" dirty="0"/>
          </a:p>
        </p:txBody>
      </p:sp>
    </p:spTree>
    <p:extLst>
      <p:ext uri="{BB962C8B-B14F-4D97-AF65-F5344CB8AC3E}">
        <p14:creationId xmlns:p14="http://schemas.microsoft.com/office/powerpoint/2010/main" val="13005935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109</a:t>
            </a:fld>
            <a:endParaRPr lang="en-US" dirty="0"/>
          </a:p>
        </p:txBody>
      </p:sp>
    </p:spTree>
    <p:extLst>
      <p:ext uri="{BB962C8B-B14F-4D97-AF65-F5344CB8AC3E}">
        <p14:creationId xmlns:p14="http://schemas.microsoft.com/office/powerpoint/2010/main" val="2442612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112</a:t>
            </a:fld>
            <a:endParaRPr lang="en-US" dirty="0"/>
          </a:p>
        </p:txBody>
      </p:sp>
    </p:spTree>
    <p:extLst>
      <p:ext uri="{BB962C8B-B14F-4D97-AF65-F5344CB8AC3E}">
        <p14:creationId xmlns:p14="http://schemas.microsoft.com/office/powerpoint/2010/main" val="141746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third FAQ is:  </a:t>
            </a:r>
            <a:r>
              <a:rPr lang="en-US" b="1" baseline="0" dirty="0" smtClean="0"/>
              <a:t>What diagnostic tests are approved by the VDOE for ARI?</a:t>
            </a:r>
          </a:p>
          <a:p>
            <a:r>
              <a:rPr lang="en-US" b="0" baseline="0" dirty="0" smtClean="0"/>
              <a:t>Locally designed or locally selected tests must</a:t>
            </a:r>
          </a:p>
          <a:p>
            <a:pPr marL="228943" indent="-228943">
              <a:buFont typeface="Arial" panose="020B0604020202020204" pitchFamily="34" charset="0"/>
              <a:buAutoNum type="alphaLcPeriod"/>
            </a:pPr>
            <a:r>
              <a:rPr lang="en-US" b="0" baseline="0" dirty="0" smtClean="0"/>
              <a:t>Assess mathematics knowledge and skills of mathematics SOL grades 3 – 8 and Algebra I</a:t>
            </a:r>
          </a:p>
          <a:p>
            <a:pPr marL="228943" indent="-228943">
              <a:buFont typeface="Arial" panose="020B0604020202020204" pitchFamily="34" charset="0"/>
              <a:buAutoNum type="alphaLcPeriod"/>
            </a:pPr>
            <a:r>
              <a:rPr lang="en-US" b="0" baseline="0" dirty="0" smtClean="0"/>
              <a:t>Support the five mathematics process goals</a:t>
            </a:r>
          </a:p>
          <a:p>
            <a:pPr marL="228943" indent="-228943">
              <a:buFont typeface="Arial" panose="020B0604020202020204" pitchFamily="34" charset="0"/>
              <a:buAutoNum type="alphaLcPeriod"/>
            </a:pPr>
            <a:r>
              <a:rPr lang="en-US" b="0" baseline="0" dirty="0" smtClean="0"/>
              <a:t>Identify individual student content strengths and challenges</a:t>
            </a:r>
          </a:p>
        </p:txBody>
      </p:sp>
      <p:sp>
        <p:nvSpPr>
          <p:cNvPr id="4" name="Slide Number Placeholder 3"/>
          <p:cNvSpPr>
            <a:spLocks noGrp="1"/>
          </p:cNvSpPr>
          <p:nvPr>
            <p:ph type="sldNum" sz="quarter" idx="10"/>
          </p:nvPr>
        </p:nvSpPr>
        <p:spPr/>
        <p:txBody>
          <a:bodyPr/>
          <a:lstStyle/>
          <a:p>
            <a:fld id="{863B8844-4FEC-4260-80E4-4D53031E32AD}" type="slidenum">
              <a:rPr lang="en-US" smtClean="0"/>
              <a:t>11</a:t>
            </a:fld>
            <a:endParaRPr lang="en-US" dirty="0"/>
          </a:p>
        </p:txBody>
      </p:sp>
    </p:spTree>
    <p:extLst>
      <p:ext uri="{BB962C8B-B14F-4D97-AF65-F5344CB8AC3E}">
        <p14:creationId xmlns:p14="http://schemas.microsoft.com/office/powerpoint/2010/main" val="331309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third FAQ is:  </a:t>
            </a:r>
            <a:r>
              <a:rPr lang="en-US" b="1" baseline="0" dirty="0" smtClean="0"/>
              <a:t>What diagnostic tests are approved by the VDOE for ARI?</a:t>
            </a:r>
          </a:p>
          <a:p>
            <a:r>
              <a:rPr lang="en-US" b="0" baseline="0" dirty="0" smtClean="0"/>
              <a:t>School divisions also have the option of using student results from the previous year’s Virginia Mathematics SOL assessment as a tool for pre-assessment. The end-of-year grade level or Algebra I Mathematics SOL assessment would then be the post-assessment.  For example, the grade 5 mathematics SOL assessment results could be used to diagnose an incoming grade 6 student.  The grade 6 SOL assessment results could then be used as the post-assessment.</a:t>
            </a:r>
            <a:endParaRPr lang="en-US" b="0" dirty="0"/>
          </a:p>
        </p:txBody>
      </p:sp>
      <p:sp>
        <p:nvSpPr>
          <p:cNvPr id="4" name="Slide Number Placeholder 3"/>
          <p:cNvSpPr>
            <a:spLocks noGrp="1"/>
          </p:cNvSpPr>
          <p:nvPr>
            <p:ph type="sldNum" sz="quarter" idx="10"/>
          </p:nvPr>
        </p:nvSpPr>
        <p:spPr/>
        <p:txBody>
          <a:bodyPr/>
          <a:lstStyle/>
          <a:p>
            <a:fld id="{863B8844-4FEC-4260-80E4-4D53031E32AD}" type="slidenum">
              <a:rPr lang="en-US" smtClean="0"/>
              <a:t>12</a:t>
            </a:fld>
            <a:endParaRPr lang="en-US" dirty="0"/>
          </a:p>
        </p:txBody>
      </p:sp>
    </p:spTree>
    <p:extLst>
      <p:ext uri="{BB962C8B-B14F-4D97-AF65-F5344CB8AC3E}">
        <p14:creationId xmlns:p14="http://schemas.microsoft.com/office/powerpoint/2010/main" val="85881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fourth and fifth FAQs are:  </a:t>
            </a:r>
            <a:r>
              <a:rPr lang="en-US" b="1" baseline="0" dirty="0" smtClean="0"/>
              <a:t>Who determines the intervention service model?  and  What are the requirements of an intervention program?</a:t>
            </a:r>
          </a:p>
          <a:p>
            <a:r>
              <a:rPr lang="en-US" b="0" baseline="0" dirty="0" smtClean="0"/>
              <a:t>The school divisions determines the model for intervention, however there are some requirements that must be met:</a:t>
            </a:r>
          </a:p>
          <a:p>
            <a:pPr marL="228943" indent="-228943">
              <a:buFont typeface="+mj-lt"/>
              <a:buAutoNum type="arabicPeriod"/>
            </a:pPr>
            <a:r>
              <a:rPr lang="en-US" b="0" baseline="0" dirty="0" smtClean="0"/>
              <a:t>Intervention should include 2 ½ hours of additional instruction beyond regular classroom instruction</a:t>
            </a:r>
          </a:p>
          <a:p>
            <a:pPr marL="228943" indent="-228943">
              <a:buFont typeface="+mj-lt"/>
              <a:buAutoNum type="arabicPeriod"/>
            </a:pPr>
            <a:r>
              <a:rPr lang="en-US" b="0" baseline="0" dirty="0" smtClean="0"/>
              <a:t>Should be provided on a student/teacher ratio of 10 to 1</a:t>
            </a:r>
          </a:p>
          <a:p>
            <a:pPr marL="228943" indent="-228943">
              <a:buFont typeface="+mj-lt"/>
              <a:buAutoNum type="arabicPeriod"/>
            </a:pPr>
            <a:r>
              <a:rPr lang="en-US" b="0" baseline="0" dirty="0" smtClean="0"/>
              <a:t>A pre- and post-assessment must be administered to each student served </a:t>
            </a:r>
            <a:endParaRPr lang="en-US" b="0" dirty="0"/>
          </a:p>
        </p:txBody>
      </p:sp>
      <p:sp>
        <p:nvSpPr>
          <p:cNvPr id="4" name="Slide Number Placeholder 3"/>
          <p:cNvSpPr>
            <a:spLocks noGrp="1"/>
          </p:cNvSpPr>
          <p:nvPr>
            <p:ph type="sldNum" sz="quarter" idx="10"/>
          </p:nvPr>
        </p:nvSpPr>
        <p:spPr/>
        <p:txBody>
          <a:bodyPr/>
          <a:lstStyle/>
          <a:p>
            <a:fld id="{863B8844-4FEC-4260-80E4-4D53031E32AD}" type="slidenum">
              <a:rPr lang="en-US" smtClean="0"/>
              <a:t>13</a:t>
            </a:fld>
            <a:endParaRPr lang="en-US" dirty="0"/>
          </a:p>
        </p:txBody>
      </p:sp>
    </p:spTree>
    <p:extLst>
      <p:ext uri="{BB962C8B-B14F-4D97-AF65-F5344CB8AC3E}">
        <p14:creationId xmlns:p14="http://schemas.microsoft.com/office/powerpoint/2010/main" val="58465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fourth and fifth FAQs are:  </a:t>
            </a:r>
            <a:r>
              <a:rPr lang="en-US" b="1" baseline="0" dirty="0" smtClean="0"/>
              <a:t>Who determines the intervention service model?  and  What are the requirements of an intervention program?</a:t>
            </a:r>
          </a:p>
          <a:p>
            <a:pPr marL="228943" indent="-228943">
              <a:buFont typeface="+mj-lt"/>
              <a:buAutoNum type="arabicPeriod" startAt="4"/>
            </a:pPr>
            <a:r>
              <a:rPr lang="en-US" b="0" baseline="0" dirty="0" smtClean="0"/>
              <a:t>The local division determines and designs the intervention model</a:t>
            </a:r>
          </a:p>
          <a:p>
            <a:pPr marL="228943" indent="-228943">
              <a:buFont typeface="+mj-lt"/>
              <a:buAutoNum type="arabicPeriod" startAt="4"/>
            </a:pPr>
            <a:r>
              <a:rPr lang="en-US" b="0" baseline="0" dirty="0" smtClean="0"/>
              <a:t>Targeted students are those who do not pass the appropriate diagnostic test (or show significant content challenges based on the diagnostic tool used)</a:t>
            </a:r>
          </a:p>
          <a:p>
            <a:pPr marL="228943" indent="-228943">
              <a:buFont typeface="+mj-lt"/>
              <a:buAutoNum type="arabicPeriod" startAt="4"/>
            </a:pPr>
            <a:r>
              <a:rPr lang="en-US" b="0" baseline="0" dirty="0" smtClean="0"/>
              <a:t>Intervention can be provided by classroom teachers, paraprofessionals, or part-time tutors with content/pedagogical knowledge needed to lead a successful intervention program</a:t>
            </a:r>
          </a:p>
        </p:txBody>
      </p:sp>
      <p:sp>
        <p:nvSpPr>
          <p:cNvPr id="4" name="Slide Number Placeholder 3"/>
          <p:cNvSpPr>
            <a:spLocks noGrp="1"/>
          </p:cNvSpPr>
          <p:nvPr>
            <p:ph type="sldNum" sz="quarter" idx="10"/>
          </p:nvPr>
        </p:nvSpPr>
        <p:spPr/>
        <p:txBody>
          <a:bodyPr/>
          <a:lstStyle/>
          <a:p>
            <a:fld id="{863B8844-4FEC-4260-80E4-4D53031E32AD}" type="slidenum">
              <a:rPr lang="en-US" smtClean="0"/>
              <a:t>14</a:t>
            </a:fld>
            <a:endParaRPr lang="en-US" dirty="0"/>
          </a:p>
        </p:txBody>
      </p:sp>
    </p:spTree>
    <p:extLst>
      <p:ext uri="{BB962C8B-B14F-4D97-AF65-F5344CB8AC3E}">
        <p14:creationId xmlns:p14="http://schemas.microsoft.com/office/powerpoint/2010/main" val="315416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sixth FAQ is:  </a:t>
            </a:r>
            <a:r>
              <a:rPr lang="en-US" b="1" baseline="0" dirty="0" smtClean="0"/>
              <a:t>What funds are available to school divisions for ARI?</a:t>
            </a:r>
          </a:p>
          <a:p>
            <a:r>
              <a:rPr lang="en-US" b="0" baseline="0" dirty="0" smtClean="0"/>
              <a:t>As mentioned earlier, ARI is a lottery funded program in which localities match state funds.  School division funding is based on the estimated number of student requiring intervention and the composite index of local ability to pay.  The estimated number of students is determined by multiplying the projected number of 7</a:t>
            </a:r>
            <a:r>
              <a:rPr lang="en-US" b="0" baseline="30000" dirty="0" smtClean="0"/>
              <a:t>th</a:t>
            </a:r>
            <a:r>
              <a:rPr lang="en-US" b="0" baseline="0" dirty="0" smtClean="0"/>
              <a:t> and 8</a:t>
            </a:r>
            <a:r>
              <a:rPr lang="en-US" b="0" baseline="30000" dirty="0" smtClean="0"/>
              <a:t>th</a:t>
            </a:r>
            <a:r>
              <a:rPr lang="en-US" b="0" baseline="0" dirty="0" smtClean="0"/>
              <a:t> grade students in each school INTERNET AND WALK PARTICIPANTS THROUGH SCREENS) division (fall membership) by the percent that qualify for the federal free lunch program.</a:t>
            </a:r>
          </a:p>
          <a:p>
            <a:r>
              <a:rPr lang="en-US" b="0" baseline="0" dirty="0" smtClean="0"/>
              <a:t>We will briefly review how to determine the amount of funding for your school division using the VDOE website.  </a:t>
            </a:r>
          </a:p>
          <a:p>
            <a:r>
              <a:rPr lang="en-US" b="0" baseline="0" dirty="0" smtClean="0"/>
              <a:t>(PULL UP VDOE WEBSITE AND WALK PARTICIPANTS THROUGH THE SCREENS)</a:t>
            </a:r>
          </a:p>
        </p:txBody>
      </p:sp>
      <p:sp>
        <p:nvSpPr>
          <p:cNvPr id="4" name="Slide Number Placeholder 3"/>
          <p:cNvSpPr>
            <a:spLocks noGrp="1"/>
          </p:cNvSpPr>
          <p:nvPr>
            <p:ph type="sldNum" sz="quarter" idx="10"/>
          </p:nvPr>
        </p:nvSpPr>
        <p:spPr/>
        <p:txBody>
          <a:bodyPr/>
          <a:lstStyle/>
          <a:p>
            <a:fld id="{863B8844-4FEC-4260-80E4-4D53031E32AD}" type="slidenum">
              <a:rPr lang="en-US" smtClean="0"/>
              <a:t>15</a:t>
            </a:fld>
            <a:endParaRPr lang="en-US" dirty="0"/>
          </a:p>
        </p:txBody>
      </p:sp>
    </p:spTree>
    <p:extLst>
      <p:ext uri="{BB962C8B-B14F-4D97-AF65-F5344CB8AC3E}">
        <p14:creationId xmlns:p14="http://schemas.microsoft.com/office/powerpoint/2010/main" val="115901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sixth FAQ is:  </a:t>
            </a:r>
            <a:r>
              <a:rPr lang="en-US" b="1" baseline="0" dirty="0" smtClean="0"/>
              <a:t>What funds are available to school divisions for ARI?</a:t>
            </a:r>
          </a:p>
          <a:p>
            <a:r>
              <a:rPr lang="en-US" b="0" baseline="0" dirty="0" smtClean="0"/>
              <a:t>Excel Document pages </a:t>
            </a:r>
          </a:p>
        </p:txBody>
      </p:sp>
      <p:sp>
        <p:nvSpPr>
          <p:cNvPr id="4" name="Slide Number Placeholder 3"/>
          <p:cNvSpPr>
            <a:spLocks noGrp="1"/>
          </p:cNvSpPr>
          <p:nvPr>
            <p:ph type="sldNum" sz="quarter" idx="10"/>
          </p:nvPr>
        </p:nvSpPr>
        <p:spPr/>
        <p:txBody>
          <a:bodyPr/>
          <a:lstStyle/>
          <a:p>
            <a:fld id="{863B8844-4FEC-4260-80E4-4D53031E32AD}" type="slidenum">
              <a:rPr lang="en-US" smtClean="0"/>
              <a:t>16</a:t>
            </a:fld>
            <a:endParaRPr lang="en-US" dirty="0"/>
          </a:p>
        </p:txBody>
      </p:sp>
    </p:spTree>
    <p:extLst>
      <p:ext uri="{BB962C8B-B14F-4D97-AF65-F5344CB8AC3E}">
        <p14:creationId xmlns:p14="http://schemas.microsoft.com/office/powerpoint/2010/main" val="132061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baseline="0" dirty="0" smtClean="0"/>
              <a:t>The seventh and eighth FAQs are:  </a:t>
            </a:r>
            <a:r>
              <a:rPr lang="en-US" b="1" baseline="0" dirty="0" smtClean="0"/>
              <a:t>What can ARI funds purchase? and If ARI funds are not completely used, can funding be carried over to the following year?</a:t>
            </a:r>
          </a:p>
          <a:p>
            <a:r>
              <a:rPr lang="en-US" dirty="0" smtClean="0"/>
              <a:t>ARI funding can be used for the following:</a:t>
            </a:r>
          </a:p>
          <a:p>
            <a:pPr marL="171707" indent="-171707">
              <a:buFont typeface="Arial" panose="020B0604020202020204" pitchFamily="34" charset="0"/>
              <a:buChar char="•"/>
            </a:pPr>
            <a:r>
              <a:rPr lang="en-US" dirty="0" smtClean="0"/>
              <a:t>Intervention</a:t>
            </a:r>
            <a:r>
              <a:rPr lang="en-US" baseline="0" dirty="0" smtClean="0"/>
              <a:t> and remediation services</a:t>
            </a:r>
          </a:p>
          <a:p>
            <a:pPr marL="171707" indent="-171707">
              <a:buFont typeface="Arial" panose="020B0604020202020204" pitchFamily="34" charset="0"/>
              <a:buChar char="•"/>
            </a:pPr>
            <a:r>
              <a:rPr lang="en-US" baseline="0" dirty="0" smtClean="0"/>
              <a:t>Student transportation to/from services</a:t>
            </a:r>
          </a:p>
          <a:p>
            <a:pPr marL="171707" indent="-171707">
              <a:buFont typeface="Arial" panose="020B0604020202020204" pitchFamily="34" charset="0"/>
              <a:buChar char="•"/>
            </a:pPr>
            <a:r>
              <a:rPr lang="en-US" baseline="0" dirty="0" smtClean="0"/>
              <a:t>Other costs associated with providing intervention services (e.g., copies, materials, etc.)</a:t>
            </a:r>
          </a:p>
          <a:p>
            <a:pPr marL="171707" indent="-171707">
              <a:buFont typeface="Arial" panose="020B0604020202020204" pitchFamily="34" charset="0"/>
              <a:buChar char="•"/>
            </a:pPr>
            <a:r>
              <a:rPr lang="en-US" baseline="0" dirty="0" smtClean="0"/>
              <a:t>Salary of a mathematics teacher specialist </a:t>
            </a:r>
            <a:endParaRPr lang="en-US" dirty="0" smtClean="0"/>
          </a:p>
          <a:p>
            <a:r>
              <a:rPr lang="en-US" dirty="0" smtClean="0"/>
              <a:t>Funding </a:t>
            </a:r>
            <a:r>
              <a:rPr lang="en-US" dirty="0"/>
              <a:t>carryover is not guaranteed and, if granted, is typically announced by Superintendent’s Memo.</a:t>
            </a:r>
          </a:p>
        </p:txBody>
      </p:sp>
      <p:sp>
        <p:nvSpPr>
          <p:cNvPr id="4" name="Slide Number Placeholder 3"/>
          <p:cNvSpPr>
            <a:spLocks noGrp="1"/>
          </p:cNvSpPr>
          <p:nvPr>
            <p:ph type="sldNum" sz="quarter" idx="10"/>
          </p:nvPr>
        </p:nvSpPr>
        <p:spPr/>
        <p:txBody>
          <a:bodyPr/>
          <a:lstStyle/>
          <a:p>
            <a:fld id="{863B8844-4FEC-4260-80E4-4D53031E32AD}" type="slidenum">
              <a:rPr lang="en-US" smtClean="0"/>
              <a:t>17</a:t>
            </a:fld>
            <a:endParaRPr lang="en-US" dirty="0"/>
          </a:p>
        </p:txBody>
      </p:sp>
    </p:spTree>
    <p:extLst>
      <p:ext uri="{BB962C8B-B14F-4D97-AF65-F5344CB8AC3E}">
        <p14:creationId xmlns:p14="http://schemas.microsoft.com/office/powerpoint/2010/main" val="126322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Identifying</a:t>
            </a:r>
            <a:r>
              <a:rPr lang="en-US" baseline="0" dirty="0" smtClean="0"/>
              <a:t> and then monitoring students who will benefit from AR intervention should include multiple data points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18</a:t>
            </a:fld>
            <a:endParaRPr lang="en-US" dirty="0"/>
          </a:p>
        </p:txBody>
      </p:sp>
    </p:spTree>
    <p:extLst>
      <p:ext uri="{BB962C8B-B14F-4D97-AF65-F5344CB8AC3E}">
        <p14:creationId xmlns:p14="http://schemas.microsoft.com/office/powerpoint/2010/main" val="283292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1115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a:t>
            </a:fld>
            <a:endParaRPr lang="en-US" dirty="0"/>
          </a:p>
        </p:txBody>
      </p:sp>
    </p:spTree>
    <p:extLst>
      <p:ext uri="{BB962C8B-B14F-4D97-AF65-F5344CB8AC3E}">
        <p14:creationId xmlns:p14="http://schemas.microsoft.com/office/powerpoint/2010/main" val="419159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envelope sorts.</a:t>
            </a:r>
            <a:r>
              <a:rPr lang="en-US" baseline="0" dirty="0" smtClean="0"/>
              <a:t>  Each table should have at least one envelope per strand (PFA, CE, NNS).</a:t>
            </a:r>
            <a:endParaRPr lang="en-US" dirty="0" smtClean="0"/>
          </a:p>
          <a:p>
            <a:r>
              <a:rPr lang="en-US" dirty="0" smtClean="0"/>
              <a:t>Ask participants</a:t>
            </a:r>
            <a:r>
              <a:rPr lang="en-US" baseline="0" dirty="0" smtClean="0"/>
              <a:t> to work in pairs/groups of three to organize the objectives in each envelope in sequential order. </a:t>
            </a:r>
          </a:p>
          <a:p>
            <a:r>
              <a:rPr lang="en-US" baseline="0" dirty="0" smtClean="0"/>
              <a:t>Show a completed MVAT for each topic so participants can check their work.</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20</a:t>
            </a:fld>
            <a:endParaRPr lang="en-US" dirty="0"/>
          </a:p>
        </p:txBody>
      </p:sp>
    </p:spTree>
    <p:extLst>
      <p:ext uri="{BB962C8B-B14F-4D97-AF65-F5344CB8AC3E}">
        <p14:creationId xmlns:p14="http://schemas.microsoft.com/office/powerpoint/2010/main" val="247589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participants</a:t>
            </a:r>
            <a:r>
              <a:rPr lang="en-US" baseline="0" dirty="0" smtClean="0"/>
              <a:t> have completed the sort, ask them to check their answers with the next three slides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21</a:t>
            </a:fld>
            <a:endParaRPr lang="en-US" dirty="0"/>
          </a:p>
        </p:txBody>
      </p:sp>
    </p:spTree>
    <p:extLst>
      <p:ext uri="{BB962C8B-B14F-4D97-AF65-F5344CB8AC3E}">
        <p14:creationId xmlns:p14="http://schemas.microsoft.com/office/powerpoint/2010/main" val="1822209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22</a:t>
            </a:fld>
            <a:endParaRPr lang="en-US" dirty="0"/>
          </a:p>
        </p:txBody>
      </p:sp>
    </p:spTree>
    <p:extLst>
      <p:ext uri="{BB962C8B-B14F-4D97-AF65-F5344CB8AC3E}">
        <p14:creationId xmlns:p14="http://schemas.microsoft.com/office/powerpoint/2010/main" val="179464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23</a:t>
            </a:fld>
            <a:endParaRPr lang="en-US" dirty="0"/>
          </a:p>
        </p:txBody>
      </p:sp>
    </p:spTree>
    <p:extLst>
      <p:ext uri="{BB962C8B-B14F-4D97-AF65-F5344CB8AC3E}">
        <p14:creationId xmlns:p14="http://schemas.microsoft.com/office/powerpoint/2010/main" val="59667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participants</a:t>
            </a:r>
            <a:r>
              <a:rPr lang="en-US" baseline="0" dirty="0" smtClean="0"/>
              <a:t> have checked their sorts, f</a:t>
            </a:r>
            <a:r>
              <a:rPr lang="en-US" dirty="0" smtClean="0"/>
              <a:t>acilitate</a:t>
            </a:r>
            <a:r>
              <a:rPr lang="en-US" baseline="0" dirty="0" smtClean="0"/>
              <a:t> a whole group discussion about the purpose of the sort:</a:t>
            </a:r>
          </a:p>
          <a:p>
            <a:r>
              <a:rPr lang="en-US" baseline="0" dirty="0" smtClean="0"/>
              <a:t>	1.  What did you notice as you were sequencing the objectives?</a:t>
            </a:r>
          </a:p>
          <a:p>
            <a:r>
              <a:rPr lang="en-US" baseline="0" dirty="0" smtClean="0"/>
              <a:t>	2.  Did you think this task was difficult?  Why or why not?  </a:t>
            </a:r>
          </a:p>
          <a:p>
            <a:r>
              <a:rPr lang="en-US" baseline="0" dirty="0" smtClean="0"/>
              <a:t>	3.  What does it mean when we talk about vertical alignment?</a:t>
            </a:r>
          </a:p>
          <a:p>
            <a:r>
              <a:rPr lang="en-US" baseline="0" dirty="0" smtClean="0"/>
              <a:t>	4.  Why is it important to “map back” with objectives? (unfinished learning)</a:t>
            </a:r>
          </a:p>
          <a:p>
            <a:r>
              <a:rPr lang="en-US" baseline="0" dirty="0" smtClean="0"/>
              <a:t>	5.  When would this be helpful?  Give some specific situations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24</a:t>
            </a:fld>
            <a:endParaRPr lang="en-US" dirty="0"/>
          </a:p>
        </p:txBody>
      </p:sp>
    </p:spTree>
    <p:extLst>
      <p:ext uri="{BB962C8B-B14F-4D97-AF65-F5344CB8AC3E}">
        <p14:creationId xmlns:p14="http://schemas.microsoft.com/office/powerpoint/2010/main" val="1476412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25</a:t>
            </a:fld>
            <a:endParaRPr lang="en-US" dirty="0"/>
          </a:p>
        </p:txBody>
      </p:sp>
    </p:spTree>
    <p:extLst>
      <p:ext uri="{BB962C8B-B14F-4D97-AF65-F5344CB8AC3E}">
        <p14:creationId xmlns:p14="http://schemas.microsoft.com/office/powerpoint/2010/main" val="239357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and  possible uses of MVAT</a:t>
            </a:r>
          </a:p>
        </p:txBody>
      </p:sp>
      <p:sp>
        <p:nvSpPr>
          <p:cNvPr id="4" name="Slide Number Placeholder 3"/>
          <p:cNvSpPr>
            <a:spLocks noGrp="1"/>
          </p:cNvSpPr>
          <p:nvPr>
            <p:ph type="sldNum" sz="quarter" idx="10"/>
          </p:nvPr>
        </p:nvSpPr>
        <p:spPr/>
        <p:txBody>
          <a:bodyPr/>
          <a:lstStyle/>
          <a:p>
            <a:fld id="{863B8844-4FEC-4260-80E4-4D53031E32AD}" type="slidenum">
              <a:rPr lang="en-US" smtClean="0"/>
              <a:t>26</a:t>
            </a:fld>
            <a:endParaRPr lang="en-US" dirty="0"/>
          </a:p>
        </p:txBody>
      </p:sp>
    </p:spTree>
    <p:extLst>
      <p:ext uri="{BB962C8B-B14F-4D97-AF65-F5344CB8AC3E}">
        <p14:creationId xmlns:p14="http://schemas.microsoft.com/office/powerpoint/2010/main" val="718886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formats of MVAT are documents</a:t>
            </a:r>
            <a:r>
              <a:rPr lang="en-US" baseline="0" dirty="0" smtClean="0"/>
              <a:t> in Word and PDF</a:t>
            </a:r>
          </a:p>
          <a:p>
            <a:r>
              <a:rPr lang="en-US" baseline="0" dirty="0" smtClean="0"/>
              <a:t>We are providing copies of NNS, MG, and PFA versions of MVAT Strand Versions</a:t>
            </a:r>
          </a:p>
          <a:p>
            <a:r>
              <a:rPr lang="en-US" baseline="0" dirty="0" smtClean="0"/>
              <a:t>And a copy of the Comprehensive Version</a:t>
            </a:r>
            <a:endParaRPr lang="en-US"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27</a:t>
            </a:fld>
            <a:endParaRPr lang="en-US" dirty="0"/>
          </a:p>
        </p:txBody>
      </p:sp>
    </p:spTree>
    <p:extLst>
      <p:ext uri="{BB962C8B-B14F-4D97-AF65-F5344CB8AC3E}">
        <p14:creationId xmlns:p14="http://schemas.microsoft.com/office/powerpoint/2010/main" val="2004074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versions were created in conjunction</a:t>
            </a:r>
            <a:r>
              <a:rPr lang="en-US" baseline="0" dirty="0" smtClean="0"/>
              <a:t> with Appalachia Regional Comprehensive Center (ARCC) and will be reviewed later in the session today</a:t>
            </a:r>
            <a:endParaRPr lang="en-US"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28</a:t>
            </a:fld>
            <a:endParaRPr lang="en-US" dirty="0"/>
          </a:p>
        </p:txBody>
      </p:sp>
    </p:spTree>
    <p:extLst>
      <p:ext uri="{BB962C8B-B14F-4D97-AF65-F5344CB8AC3E}">
        <p14:creationId xmlns:p14="http://schemas.microsoft.com/office/powerpoint/2010/main" val="467035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 of MVAT Strand</a:t>
            </a:r>
            <a:r>
              <a:rPr lang="en-US" baseline="0" dirty="0" smtClean="0"/>
              <a:t> versions</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29</a:t>
            </a:fld>
            <a:endParaRPr lang="en-US" dirty="0"/>
          </a:p>
        </p:txBody>
      </p:sp>
    </p:spTree>
    <p:extLst>
      <p:ext uri="{BB962C8B-B14F-4D97-AF65-F5344CB8AC3E}">
        <p14:creationId xmlns:p14="http://schemas.microsoft.com/office/powerpoint/2010/main" val="388046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endParaRPr lang="en-US" dirty="0"/>
          </a:p>
        </p:txBody>
      </p:sp>
      <p:sp>
        <p:nvSpPr>
          <p:cNvPr id="4" name="Slide Number Placeholder 3"/>
          <p:cNvSpPr>
            <a:spLocks noGrp="1"/>
          </p:cNvSpPr>
          <p:nvPr>
            <p:ph type="sldNum" sz="quarter" idx="10"/>
          </p:nvPr>
        </p:nvSpPr>
        <p:spPr/>
        <p:txBody>
          <a:bodyPr/>
          <a:lstStyle/>
          <a:p>
            <a:fld id="{33637E8B-265F-4198-B5B5-A03A22500E1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81826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Provide Static</a:t>
            </a:r>
            <a:r>
              <a:rPr lang="en-US" baseline="0" dirty="0" smtClean="0"/>
              <a:t> </a:t>
            </a:r>
            <a:r>
              <a:rPr lang="en-US" dirty="0" smtClean="0"/>
              <a:t>Strand Versions of MVAT for</a:t>
            </a:r>
            <a:r>
              <a:rPr lang="en-US" baseline="0" dirty="0" smtClean="0"/>
              <a:t> NNS, CE, MG, PS and PFA (table copies)</a:t>
            </a:r>
            <a:endParaRPr lang="en-US" dirty="0" smtClean="0"/>
          </a:p>
          <a:p>
            <a:r>
              <a:rPr lang="en-US" dirty="0" smtClean="0"/>
              <a:t>Review static</a:t>
            </a:r>
            <a:r>
              <a:rPr lang="en-US" baseline="0" dirty="0" smtClean="0"/>
              <a:t> version of PFA together</a:t>
            </a:r>
          </a:p>
          <a:p>
            <a:r>
              <a:rPr lang="en-US" baseline="0" dirty="0" smtClean="0"/>
              <a:t>Note:</a:t>
            </a:r>
          </a:p>
          <a:p>
            <a:pPr marL="171707" indent="-171707">
              <a:buFont typeface="Arial" panose="020B0604020202020204" pitchFamily="34" charset="0"/>
              <a:buChar char="•"/>
            </a:pPr>
            <a:r>
              <a:rPr lang="en-US" baseline="0" dirty="0" smtClean="0"/>
              <a:t>Divided into Strand Concepts</a:t>
            </a:r>
          </a:p>
          <a:p>
            <a:pPr marL="171707" indent="-171707">
              <a:buFont typeface="Arial" panose="020B0604020202020204" pitchFamily="34" charset="0"/>
              <a:buChar char="•"/>
            </a:pPr>
            <a:r>
              <a:rPr lang="en-US" baseline="0" dirty="0" smtClean="0"/>
              <a:t>SOL #s linked to Curriculum Framework Documents (must be online for links to work) – left side (Grade 8 – Algebra II in most strands)</a:t>
            </a:r>
          </a:p>
          <a:p>
            <a:pPr marL="171707" indent="-171707">
              <a:buFont typeface="Arial" panose="020B0604020202020204" pitchFamily="34" charset="0"/>
              <a:buChar char="•"/>
            </a:pPr>
            <a:r>
              <a:rPr lang="en-US" baseline="0" dirty="0" smtClean="0"/>
              <a:t>Description of standard</a:t>
            </a:r>
          </a:p>
          <a:p>
            <a:pPr marL="171707" indent="-171707">
              <a:buFont typeface="Arial" panose="020B0604020202020204" pitchFamily="34" charset="0"/>
              <a:buChar char="•"/>
            </a:pPr>
            <a:r>
              <a:rPr lang="en-US" baseline="0" dirty="0" smtClean="0"/>
              <a:t>Vertical Alignment indicated by colors (lighter to darker colors moves from lower to higher grade levels)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30</a:t>
            </a:fld>
            <a:endParaRPr lang="en-US" dirty="0"/>
          </a:p>
        </p:txBody>
      </p:sp>
    </p:spTree>
    <p:extLst>
      <p:ext uri="{BB962C8B-B14F-4D97-AF65-F5344CB8AC3E}">
        <p14:creationId xmlns:p14="http://schemas.microsoft.com/office/powerpoint/2010/main" val="367727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Static</a:t>
            </a:r>
            <a:r>
              <a:rPr lang="en-US" baseline="0" dirty="0" smtClean="0"/>
              <a:t> </a:t>
            </a:r>
            <a:r>
              <a:rPr lang="en-US" dirty="0" smtClean="0"/>
              <a:t>Strand Version</a:t>
            </a:r>
            <a:r>
              <a:rPr lang="en-US" baseline="0" dirty="0" smtClean="0"/>
              <a:t> PFA</a:t>
            </a:r>
            <a:endParaRPr lang="en-US" dirty="0" smtClean="0"/>
          </a:p>
          <a:p>
            <a:r>
              <a:rPr lang="en-US" baseline="0" dirty="0" smtClean="0"/>
              <a:t>Cross-Strand Connections are noted, when applicable, in the documents</a:t>
            </a:r>
          </a:p>
          <a:p>
            <a:pPr marL="171707" indent="-171707">
              <a:buFont typeface="Arial" panose="020B0604020202020204" pitchFamily="34" charset="0"/>
              <a:buChar char="•"/>
            </a:pPr>
            <a:r>
              <a:rPr lang="en-US" baseline="0" dirty="0" smtClean="0"/>
              <a:t>SOL #’s are hyperlinked</a:t>
            </a:r>
          </a:p>
          <a:p>
            <a:pPr marL="171707" indent="-171707">
              <a:buFont typeface="Arial" panose="020B0604020202020204" pitchFamily="34" charset="0"/>
              <a:buChar char="•"/>
            </a:pPr>
            <a:r>
              <a:rPr lang="en-US" baseline="0" dirty="0" smtClean="0"/>
              <a:t>Not a comprehensive list of all connections</a:t>
            </a:r>
          </a:p>
        </p:txBody>
      </p:sp>
      <p:sp>
        <p:nvSpPr>
          <p:cNvPr id="4" name="Slide Number Placeholder 3"/>
          <p:cNvSpPr>
            <a:spLocks noGrp="1"/>
          </p:cNvSpPr>
          <p:nvPr>
            <p:ph type="sldNum" sz="quarter" idx="10"/>
          </p:nvPr>
        </p:nvSpPr>
        <p:spPr/>
        <p:txBody>
          <a:bodyPr/>
          <a:lstStyle/>
          <a:p>
            <a:fld id="{863B8844-4FEC-4260-80E4-4D53031E32AD}" type="slidenum">
              <a:rPr lang="en-US" smtClean="0"/>
              <a:t>31</a:t>
            </a:fld>
            <a:endParaRPr lang="en-US" dirty="0"/>
          </a:p>
        </p:txBody>
      </p:sp>
    </p:spTree>
    <p:extLst>
      <p:ext uri="{BB962C8B-B14F-4D97-AF65-F5344CB8AC3E}">
        <p14:creationId xmlns:p14="http://schemas.microsoft.com/office/powerpoint/2010/main" val="1395721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MVAT Static Comprehensive</a:t>
            </a:r>
            <a:r>
              <a:rPr lang="en-US" baseline="0" dirty="0" smtClean="0"/>
              <a:t> Version</a:t>
            </a:r>
          </a:p>
          <a:p>
            <a:pPr marL="171707" indent="-171707">
              <a:buFont typeface="Arial" panose="020B0604020202020204" pitchFamily="34" charset="0"/>
              <a:buChar char="•"/>
            </a:pPr>
            <a:r>
              <a:rPr lang="en-US" baseline="0" dirty="0" smtClean="0"/>
              <a:t>The comprehensive version includes SOL #s only (no SOL descriptors)</a:t>
            </a:r>
          </a:p>
          <a:p>
            <a:pPr marL="171707" indent="-171707">
              <a:buFont typeface="Arial" panose="020B0604020202020204" pitchFamily="34" charset="0"/>
              <a:buChar char="•"/>
            </a:pPr>
            <a:r>
              <a:rPr lang="en-US" baseline="0" dirty="0" smtClean="0"/>
              <a:t>Legal size paper (front/back)</a:t>
            </a:r>
          </a:p>
          <a:p>
            <a:pPr marL="171707" indent="-171707">
              <a:buFont typeface="Arial" panose="020B0604020202020204" pitchFamily="34" charset="0"/>
              <a:buChar char="•"/>
            </a:pPr>
            <a:r>
              <a:rPr lang="en-US" baseline="0" dirty="0" smtClean="0"/>
              <a:t>Corresponds to MVAT Static Strand Versions</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32</a:t>
            </a:fld>
            <a:endParaRPr lang="en-US" dirty="0"/>
          </a:p>
        </p:txBody>
      </p:sp>
    </p:spTree>
    <p:extLst>
      <p:ext uri="{BB962C8B-B14F-4D97-AF65-F5344CB8AC3E}">
        <p14:creationId xmlns:p14="http://schemas.microsoft.com/office/powerpoint/2010/main" val="2984128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and  possible uses of MVAT</a:t>
            </a:r>
          </a:p>
        </p:txBody>
      </p:sp>
      <p:sp>
        <p:nvSpPr>
          <p:cNvPr id="4" name="Slide Number Placeholder 3"/>
          <p:cNvSpPr>
            <a:spLocks noGrp="1"/>
          </p:cNvSpPr>
          <p:nvPr>
            <p:ph type="sldNum" sz="quarter" idx="10"/>
          </p:nvPr>
        </p:nvSpPr>
        <p:spPr/>
        <p:txBody>
          <a:bodyPr/>
          <a:lstStyle/>
          <a:p>
            <a:fld id="{863B8844-4FEC-4260-80E4-4D53031E32AD}" type="slidenum">
              <a:rPr lang="en-US" smtClean="0"/>
              <a:t>33</a:t>
            </a:fld>
            <a:endParaRPr lang="en-US" dirty="0"/>
          </a:p>
        </p:txBody>
      </p:sp>
    </p:spTree>
    <p:extLst>
      <p:ext uri="{BB962C8B-B14F-4D97-AF65-F5344CB8AC3E}">
        <p14:creationId xmlns:p14="http://schemas.microsoft.com/office/powerpoint/2010/main" val="2349184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34</a:t>
            </a:fld>
            <a:endParaRPr lang="en-US" dirty="0"/>
          </a:p>
        </p:txBody>
      </p:sp>
    </p:spTree>
    <p:extLst>
      <p:ext uri="{BB962C8B-B14F-4D97-AF65-F5344CB8AC3E}">
        <p14:creationId xmlns:p14="http://schemas.microsoft.com/office/powerpoint/2010/main" val="2284974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ARDT is no longer used so other means of diagnosing student strengths/weaknesses is now needed. The ARDT report pinpointed strands/standards for which students may need further instruction.  Strand tests allowed for another look at student understanding after remediation.</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35</a:t>
            </a:fld>
            <a:endParaRPr lang="en-US" dirty="0"/>
          </a:p>
        </p:txBody>
      </p:sp>
    </p:spTree>
    <p:extLst>
      <p:ext uri="{BB962C8B-B14F-4D97-AF65-F5344CB8AC3E}">
        <p14:creationId xmlns:p14="http://schemas.microsoft.com/office/powerpoint/2010/main" val="1284021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Curriculum Companion was</a:t>
            </a:r>
            <a:r>
              <a:rPr lang="en-US" baseline="0" dirty="0" smtClean="0"/>
              <a:t> a resource for teachers to support remediation based on 2009 SOL.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36</a:t>
            </a:fld>
            <a:endParaRPr lang="en-US" dirty="0"/>
          </a:p>
        </p:txBody>
      </p:sp>
    </p:spTree>
    <p:extLst>
      <p:ext uri="{BB962C8B-B14F-4D97-AF65-F5344CB8AC3E}">
        <p14:creationId xmlns:p14="http://schemas.microsoft.com/office/powerpoint/2010/main" val="2915589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with participants that once they have analyzed a particular student’s score report and they have used the MVAT to target unfinished learning , they will use that information to help guide the focus of the intervention plan.  Remediation plans can be found that align with the objectives on the MVAT, and can be one of the resources utilized to support Algebra Readiness.  Other resources are intended to be used beyond those provided online.  </a:t>
            </a:r>
          </a:p>
          <a:p>
            <a:r>
              <a:rPr lang="en-US" baseline="0" dirty="0" smtClean="0"/>
              <a:t>(Click on a few of the remediation plans found on the website to show participants examples)</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37</a:t>
            </a:fld>
            <a:endParaRPr lang="en-US" dirty="0"/>
          </a:p>
        </p:txBody>
      </p:sp>
    </p:spTree>
    <p:extLst>
      <p:ext uri="{BB962C8B-B14F-4D97-AF65-F5344CB8AC3E}">
        <p14:creationId xmlns:p14="http://schemas.microsoft.com/office/powerpoint/2010/main" val="1507884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committee created remediation plans that all use the same structure:</a:t>
            </a:r>
          </a:p>
          <a:p>
            <a:pPr marL="171707" indent="-171707">
              <a:buFont typeface="Arial" panose="020B0604020202020204" pitchFamily="34" charset="0"/>
              <a:buChar char="•"/>
            </a:pPr>
            <a:r>
              <a:rPr lang="en-US" baseline="0" dirty="0" smtClean="0"/>
              <a:t>Summary of the content addressed (some plans vertically articulate across grades) </a:t>
            </a:r>
          </a:p>
          <a:p>
            <a:pPr marL="171707" indent="-171707">
              <a:buFont typeface="Arial" panose="020B0604020202020204" pitchFamily="34" charset="0"/>
              <a:buChar char="•"/>
            </a:pPr>
            <a:r>
              <a:rPr lang="en-US" baseline="0" dirty="0" smtClean="0"/>
              <a:t>Common errors and misconceptions</a:t>
            </a:r>
          </a:p>
          <a:p>
            <a:pPr marL="171707" indent="-171707">
              <a:buFont typeface="Arial" panose="020B0604020202020204" pitchFamily="34" charset="0"/>
              <a:buChar char="•"/>
            </a:pPr>
            <a:r>
              <a:rPr lang="en-US" baseline="0" dirty="0" smtClean="0"/>
              <a:t>Introductory (launch) activity</a:t>
            </a:r>
          </a:p>
          <a:p>
            <a:pPr marL="171707" indent="-171707">
              <a:buFont typeface="Arial" panose="020B0604020202020204" pitchFamily="34" charset="0"/>
              <a:buChar char="•"/>
            </a:pPr>
            <a:r>
              <a:rPr lang="en-US" baseline="0" dirty="0" smtClean="0"/>
              <a:t>Plan for instruction (teacher instructions intended to guide classroom activity and dialogue)</a:t>
            </a:r>
          </a:p>
          <a:p>
            <a:pPr marL="171707" indent="-171707">
              <a:buFont typeface="Arial" panose="020B0604020202020204" pitchFamily="34" charset="0"/>
              <a:buChar char="•"/>
            </a:pPr>
            <a:r>
              <a:rPr lang="en-US" baseline="0" dirty="0" smtClean="0"/>
              <a:t>Pulling It All Together – reflection activity for students to summarize learning</a:t>
            </a:r>
          </a:p>
          <a:p>
            <a:pPr marL="171707" indent="-171707">
              <a:buFont typeface="Arial" panose="020B0604020202020204" pitchFamily="34" charset="0"/>
              <a:buChar char="•"/>
            </a:pPr>
            <a:r>
              <a:rPr lang="en-US" baseline="0" dirty="0" smtClean="0"/>
              <a:t>Ancillary documents may include handouts, activity pages, matching cards, games, etc.</a:t>
            </a:r>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38</a:t>
            </a:fld>
            <a:endParaRPr lang="en-US" dirty="0"/>
          </a:p>
        </p:txBody>
      </p:sp>
    </p:spTree>
    <p:extLst>
      <p:ext uri="{BB962C8B-B14F-4D97-AF65-F5344CB8AC3E}">
        <p14:creationId xmlns:p14="http://schemas.microsoft.com/office/powerpoint/2010/main" val="1885502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Formative assessments</a:t>
            </a:r>
            <a:r>
              <a:rPr lang="en-US" baseline="0" dirty="0" smtClean="0"/>
              <a:t> can be found for each objective in the areas of Computation and Estimation, Number and Number Sense, and Patterns, Functions, and Algebra.  Administering formative assessments that align with unfinished learning can be used to target more specific areas related to that objective and aid in instructional and remediation efforts for the intervention plan.</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39</a:t>
            </a:fld>
            <a:endParaRPr lang="en-US" dirty="0"/>
          </a:p>
        </p:txBody>
      </p:sp>
    </p:spTree>
    <p:extLst>
      <p:ext uri="{BB962C8B-B14F-4D97-AF65-F5344CB8AC3E}">
        <p14:creationId xmlns:p14="http://schemas.microsoft.com/office/powerpoint/2010/main" val="417635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Algebra Readiness Initiative began in 2002 and is a lottery funded program</a:t>
            </a:r>
            <a:r>
              <a:rPr lang="en-US" baseline="0" dirty="0" smtClean="0"/>
              <a:t> in which local school divisions agree to match state funds for the purpose of providing intervention services to students in grades 6 – 9.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a:t>
            </a:fld>
            <a:endParaRPr lang="en-US" dirty="0"/>
          </a:p>
        </p:txBody>
      </p:sp>
    </p:spTree>
    <p:extLst>
      <p:ext uri="{BB962C8B-B14F-4D97-AF65-F5344CB8AC3E}">
        <p14:creationId xmlns:p14="http://schemas.microsoft.com/office/powerpoint/2010/main" val="595037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Participants will be provided copies of two remediation plans and a formative assessment item set as samples to review.  Allow participants time to review each remediation plan and the formative assessment items.  Ask participants “what do you notice?”  Be sure to point out the focus in the remediation plans on common errors and misconceptions, reflection, and emphasis on student discourse.  Formative items include other types of items beyond just MC.</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40</a:t>
            </a:fld>
            <a:endParaRPr lang="en-US" dirty="0"/>
          </a:p>
        </p:txBody>
      </p:sp>
    </p:spTree>
    <p:extLst>
      <p:ext uri="{BB962C8B-B14F-4D97-AF65-F5344CB8AC3E}">
        <p14:creationId xmlns:p14="http://schemas.microsoft.com/office/powerpoint/2010/main" val="2661560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41</a:t>
            </a:fld>
            <a:endParaRPr lang="en-US" dirty="0"/>
          </a:p>
        </p:txBody>
      </p:sp>
    </p:spTree>
    <p:extLst>
      <p:ext uri="{BB962C8B-B14F-4D97-AF65-F5344CB8AC3E}">
        <p14:creationId xmlns:p14="http://schemas.microsoft.com/office/powerpoint/2010/main" val="2446750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42</a:t>
            </a:fld>
            <a:endParaRPr lang="en-US"/>
          </a:p>
        </p:txBody>
      </p:sp>
    </p:spTree>
    <p:extLst>
      <p:ext uri="{BB962C8B-B14F-4D97-AF65-F5344CB8AC3E}">
        <p14:creationId xmlns:p14="http://schemas.microsoft.com/office/powerpoint/2010/main" val="91848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summary, the SDBQ report provides an item descriptor for each test item, the level of difficulty of the test item, and whether the item was answered correctly or incorrectly.   The reporting categories and number of test items in each reporting category are organized according to the test blueprint for that grade level.  The SDBQ report is provided to school personnel at the student level by school and it is the most granular piece of data available from the VDOE on SOL assessments.</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43</a:t>
            </a:fld>
            <a:endParaRPr lang="en-US"/>
          </a:p>
        </p:txBody>
      </p:sp>
    </p:spTree>
    <p:extLst>
      <p:ext uri="{BB962C8B-B14F-4D97-AF65-F5344CB8AC3E}">
        <p14:creationId xmlns:p14="http://schemas.microsoft.com/office/powerpoint/2010/main" val="212568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demand SDBQ reports are available</a:t>
            </a:r>
            <a:r>
              <a:rPr lang="en-US" baseline="0" dirty="0" smtClean="0"/>
              <a:t> for non-writing tests and </a:t>
            </a:r>
            <a:r>
              <a:rPr lang="en-US" dirty="0" smtClean="0"/>
              <a:t>updated immediately</a:t>
            </a:r>
            <a:r>
              <a:rPr lang="en-US" baseline="0" dirty="0" smtClean="0"/>
              <a:t> upon scoring for online tests.  Paper test reports are available once they have been scored.  Reports can be printed as a PDF for multiple students or individually.  A helpful feature is the ability to create a report for scaled scores below 400.</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44</a:t>
            </a:fld>
            <a:endParaRPr lang="en-US"/>
          </a:p>
        </p:txBody>
      </p:sp>
    </p:spTree>
    <p:extLst>
      <p:ext uri="{BB962C8B-B14F-4D97-AF65-F5344CB8AC3E}">
        <p14:creationId xmlns:p14="http://schemas.microsoft.com/office/powerpoint/2010/main" val="30887156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Published</a:t>
            </a:r>
            <a:r>
              <a:rPr lang="en-US" baseline="0" dirty="0" smtClean="0"/>
              <a:t> reports for online and paper tests are available on a weekly basis on Monday mornings until the close of the administration window, provided the test was completed by 3 pm the previous Friday.  These reports are available as a PDF but only at the school level.</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45</a:t>
            </a:fld>
            <a:endParaRPr lang="en-US"/>
          </a:p>
        </p:txBody>
      </p:sp>
    </p:spTree>
    <p:extLst>
      <p:ext uri="{BB962C8B-B14F-4D97-AF65-F5344CB8AC3E}">
        <p14:creationId xmlns:p14="http://schemas.microsoft.com/office/powerpoint/2010/main" val="2906092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 Grade 7 Sample SDBQ Report (Math Wizard)</a:t>
            </a:r>
            <a:endParaRPr lang="en-US" dirty="0" smtClean="0"/>
          </a:p>
          <a:p>
            <a:r>
              <a:rPr lang="en-US" dirty="0" smtClean="0"/>
              <a:t>Here is what was</a:t>
            </a:r>
            <a:r>
              <a:rPr lang="en-US" baseline="0" dirty="0" smtClean="0"/>
              <a:t> provided in the SDBQ report for Math Wizard during the Spring 2018 administration.  Explain what teachers/administrators have to do in order to identify a corresponding SOL for each item descriptor within the reporting categories.  The next few slides will explain the components of the SDBQ report shown here.</a:t>
            </a:r>
          </a:p>
          <a:p>
            <a:r>
              <a:rPr lang="en-US" baseline="0" dirty="0" smtClean="0"/>
              <a:t>Turn and talk – how are SDBQ reports currently used in your school division?</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46</a:t>
            </a:fld>
            <a:endParaRPr lang="en-US" dirty="0"/>
          </a:p>
        </p:txBody>
      </p:sp>
    </p:spTree>
    <p:extLst>
      <p:ext uri="{BB962C8B-B14F-4D97-AF65-F5344CB8AC3E}">
        <p14:creationId xmlns:p14="http://schemas.microsoft.com/office/powerpoint/2010/main" val="3311174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p>
          <a:p>
            <a:r>
              <a:rPr lang="en-US" dirty="0" smtClean="0"/>
              <a:t>-student name an report</a:t>
            </a:r>
            <a:r>
              <a:rPr lang="en-US" baseline="0" dirty="0" smtClean="0"/>
              <a:t> title</a:t>
            </a:r>
          </a:p>
          <a:p>
            <a:r>
              <a:rPr lang="en-US" baseline="0" dirty="0" smtClean="0"/>
              <a:t>-student and test specific information</a:t>
            </a:r>
          </a:p>
          <a:p>
            <a:r>
              <a:rPr lang="en-US" baseline="0" dirty="0" smtClean="0"/>
              <a:t>-overall performance level and test scaled score</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47</a:t>
            </a:fld>
            <a:endParaRPr lang="en-US"/>
          </a:p>
        </p:txBody>
      </p:sp>
    </p:spTree>
    <p:extLst>
      <p:ext uri="{BB962C8B-B14F-4D97-AF65-F5344CB8AC3E}">
        <p14:creationId xmlns:p14="http://schemas.microsoft.com/office/powerpoint/2010/main" val="3047981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p>
          <a:p>
            <a:r>
              <a:rPr lang="en-US" dirty="0" smtClean="0"/>
              <a:t>-student specific</a:t>
            </a:r>
            <a:r>
              <a:rPr lang="en-US" baseline="0" dirty="0" smtClean="0"/>
              <a:t> information</a:t>
            </a:r>
          </a:p>
          <a:p>
            <a:r>
              <a:rPr lang="en-US" baseline="0" dirty="0" smtClean="0"/>
              <a:t>-report title</a:t>
            </a:r>
          </a:p>
          <a:p>
            <a:r>
              <a:rPr lang="en-US" baseline="0" dirty="0" smtClean="0"/>
              <a:t>-test administration</a:t>
            </a:r>
          </a:p>
          <a:p>
            <a:r>
              <a:rPr lang="en-US" baseline="0" dirty="0" smtClean="0"/>
              <a:t>-test name, overall test scaled score, and performance level</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48</a:t>
            </a:fld>
            <a:endParaRPr lang="en-US"/>
          </a:p>
        </p:txBody>
      </p:sp>
    </p:spTree>
    <p:extLst>
      <p:ext uri="{BB962C8B-B14F-4D97-AF65-F5344CB8AC3E}">
        <p14:creationId xmlns:p14="http://schemas.microsoft.com/office/powerpoint/2010/main" val="3221438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Participants</a:t>
            </a:r>
            <a:r>
              <a:rPr lang="en-US" baseline="0" dirty="0" smtClean="0"/>
              <a:t> will have a copy of this SDBQ report with DRAFT spelled across the page.  They will use their copy throughout the presentation.</a:t>
            </a:r>
          </a:p>
          <a:p>
            <a:pPr>
              <a:defRPr/>
            </a:pPr>
            <a:r>
              <a:rPr lang="en-US" dirty="0" smtClean="0"/>
              <a:t>Every SDBQ</a:t>
            </a:r>
            <a:r>
              <a:rPr lang="en-US" baseline="0" dirty="0" smtClean="0"/>
              <a:t> report contains a legend for item difficultly, items answered correctly/incorrectly, and test items where a student was not provided  a calculator. The non-calculator items occur in the first portion of the test (Gr 4 – 7). </a:t>
            </a:r>
          </a:p>
          <a:p>
            <a:pPr>
              <a:defRPr/>
            </a:pPr>
            <a:r>
              <a:rPr lang="en-US" baseline="0" dirty="0" smtClean="0"/>
              <a:t>The name of each reporting category is also listed on every report.  </a:t>
            </a: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49</a:t>
            </a:fld>
            <a:endParaRPr lang="en-US" smtClean="0"/>
          </a:p>
        </p:txBody>
      </p:sp>
    </p:spTree>
    <p:extLst>
      <p:ext uri="{BB962C8B-B14F-4D97-AF65-F5344CB8AC3E}">
        <p14:creationId xmlns:p14="http://schemas.microsoft.com/office/powerpoint/2010/main" val="117706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school divisions must agree to match the funding amount, the criteria</a:t>
            </a:r>
            <a:r>
              <a:rPr lang="en-US" baseline="0" dirty="0" smtClean="0"/>
              <a:t> for use of the funds must be certified</a:t>
            </a:r>
            <a:r>
              <a:rPr lang="en-US" dirty="0" smtClean="0"/>
              <a:t> through the SOQ Compliance report</a:t>
            </a:r>
            <a:r>
              <a:rPr lang="en-US" baseline="0" dirty="0" smtClean="0"/>
              <a:t> completed by every school division, typically completed in August through the SSWS system.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5</a:t>
            </a:fld>
            <a:endParaRPr lang="en-US" dirty="0"/>
          </a:p>
        </p:txBody>
      </p:sp>
    </p:spTree>
    <p:extLst>
      <p:ext uri="{BB962C8B-B14F-4D97-AF65-F5344CB8AC3E}">
        <p14:creationId xmlns:p14="http://schemas.microsoft.com/office/powerpoint/2010/main" val="3575455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reporting scaled</a:t>
            </a:r>
            <a:r>
              <a:rPr lang="en-US" baseline="0" dirty="0" smtClean="0"/>
              <a:t> score is listed as well by reporting category.  </a:t>
            </a: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50</a:t>
            </a:fld>
            <a:endParaRPr lang="en-US" smtClean="0"/>
          </a:p>
        </p:txBody>
      </p:sp>
    </p:spTree>
    <p:extLst>
      <p:ext uri="{BB962C8B-B14F-4D97-AF65-F5344CB8AC3E}">
        <p14:creationId xmlns:p14="http://schemas.microsoft.com/office/powerpoint/2010/main" val="580113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scaled score is intended to provide an indication of a student’s proficiency.  It may provide potential strengths</a:t>
            </a:r>
            <a:r>
              <a:rPr lang="en-US" baseline="0" dirty="0" smtClean="0"/>
              <a:t> and weaknesses related to the SOL assessed within the reporting category.   Typically, a scaled score number greater than or equal to 40 may represent a strength while a score less than 30 may suggest a content area(s) where additional instruction is needed.</a:t>
            </a:r>
          </a:p>
          <a:p>
            <a:endParaRPr lang="en-US" baseline="0" dirty="0" smtClean="0"/>
          </a:p>
          <a:p>
            <a:r>
              <a:rPr lang="en-US" baseline="0" dirty="0" smtClean="0"/>
              <a:t>Reporting category scaled scores are NOT assigned a passing or failing performance.  i.e.  A scaled score of 30 for each reporting category does not ensure that the overall student performance equates to a passing score.</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51</a:t>
            </a:fld>
            <a:endParaRPr lang="en-US"/>
          </a:p>
        </p:txBody>
      </p:sp>
    </p:spTree>
    <p:extLst>
      <p:ext uri="{BB962C8B-B14F-4D97-AF65-F5344CB8AC3E}">
        <p14:creationId xmlns:p14="http://schemas.microsoft.com/office/powerpoint/2010/main" val="2492991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difference between a scaled score and a raw score is that the scaled score provides an established level of achievement, whereas the raw score provides a count of correct answers.  As mentioned before, it may provide an indication of where the student may need additional support.  </a:t>
            </a:r>
          </a:p>
          <a:p>
            <a:endParaRPr lang="en-US" baseline="0" dirty="0" smtClean="0"/>
          </a:p>
          <a:p>
            <a:r>
              <a:rPr lang="en-US" baseline="0" dirty="0" smtClean="0"/>
              <a:t>The reporting category scaled score does provide useful information but the degree of this information differs by student.</a:t>
            </a:r>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52</a:t>
            </a:fld>
            <a:endParaRPr lang="en-US"/>
          </a:p>
        </p:txBody>
      </p:sp>
    </p:spTree>
    <p:extLst>
      <p:ext uri="{BB962C8B-B14F-4D97-AF65-F5344CB8AC3E}">
        <p14:creationId xmlns:p14="http://schemas.microsoft.com/office/powerpoint/2010/main" val="1187477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test item</a:t>
            </a:r>
            <a:r>
              <a:rPr lang="en-US" baseline="0" dirty="0" smtClean="0"/>
              <a:t> </a:t>
            </a:r>
            <a:r>
              <a:rPr lang="en-US" dirty="0" smtClean="0"/>
              <a:t>difficulty for each</a:t>
            </a:r>
            <a:r>
              <a:rPr lang="en-US" baseline="0" dirty="0" smtClean="0"/>
              <a:t> </a:t>
            </a:r>
            <a:r>
              <a:rPr lang="en-US" dirty="0" smtClean="0"/>
              <a:t>descriptor</a:t>
            </a:r>
            <a:r>
              <a:rPr lang="en-US" baseline="0" dirty="0" smtClean="0"/>
              <a:t> is displayed in the left most column of each reporting category and is denoted as H, M, or L.</a:t>
            </a: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53</a:t>
            </a:fld>
            <a:endParaRPr lang="en-US" smtClean="0"/>
          </a:p>
        </p:txBody>
      </p:sp>
    </p:spTree>
    <p:extLst>
      <p:ext uri="{BB962C8B-B14F-4D97-AF65-F5344CB8AC3E}">
        <p14:creationId xmlns:p14="http://schemas.microsoft.com/office/powerpoint/2010/main" val="570293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item difficulties</a:t>
            </a:r>
            <a:r>
              <a:rPr lang="en-US" baseline="0" dirty="0" smtClean="0"/>
              <a:t> are determined using the data from field testing the item.  They are based on actual student performance on the test item (field test items).  As new items get developed each year, they are first field tested before they become operational items for assessing students.  During this process, the test item difficulty is based on the student performance at the time of field testing.  As new content is introduced, item difficulty does not always reflect the true difficulty of the item.  If new content was not taught, cross-over year (2018 spring administration), then the test item difficulty may not be a true reflection of the actual difficulty.  </a:t>
            </a:r>
          </a:p>
          <a:p>
            <a:endParaRPr lang="en-US" baseline="0" dirty="0" smtClean="0"/>
          </a:p>
          <a:p>
            <a:r>
              <a:rPr lang="en-US" baseline="0" dirty="0" smtClean="0"/>
              <a:t>Within each level H, M, and L of item difficulty there exist a range of items.  This means that within the range of low level items, there are some low level items that are less difficult than other low level items.</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54</a:t>
            </a:fld>
            <a:endParaRPr lang="en-US"/>
          </a:p>
        </p:txBody>
      </p:sp>
    </p:spTree>
    <p:extLst>
      <p:ext uri="{BB962C8B-B14F-4D97-AF65-F5344CB8AC3E}">
        <p14:creationId xmlns:p14="http://schemas.microsoft.com/office/powerpoint/2010/main" val="29583516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a:t>
            </a:r>
            <a:r>
              <a:rPr lang="en-US" baseline="0" dirty="0" smtClean="0"/>
              <a:t> item descriptors provide a brief description of the content being assessed by a test item.</a:t>
            </a: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55</a:t>
            </a:fld>
            <a:endParaRPr lang="en-US" smtClean="0"/>
          </a:p>
        </p:txBody>
      </p:sp>
    </p:spTree>
    <p:extLst>
      <p:ext uri="{BB962C8B-B14F-4D97-AF65-F5344CB8AC3E}">
        <p14:creationId xmlns:p14="http://schemas.microsoft.com/office/powerpoint/2010/main" val="2502386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Provide</a:t>
            </a:r>
            <a:r>
              <a:rPr lang="en-US" baseline="0" dirty="0" smtClean="0"/>
              <a:t> a brief description of content and skill/process being assessed by the test item.    In the example provided here:  The item descriptor is brief:  “Solve a linear inequality.”</a:t>
            </a:r>
          </a:p>
          <a:p>
            <a:pPr>
              <a:defRPr/>
            </a:pPr>
            <a:r>
              <a:rPr lang="en-US" baseline="0" dirty="0" smtClean="0"/>
              <a:t>What is the content being assessed?   What is the skill/process being assessed?   </a:t>
            </a:r>
          </a:p>
          <a:p>
            <a:pPr>
              <a:defRPr/>
            </a:pPr>
            <a:endParaRPr lang="en-US" baseline="0" dirty="0" smtClean="0"/>
          </a:p>
          <a:p>
            <a:pPr>
              <a:defRPr/>
            </a:pPr>
            <a:r>
              <a:rPr lang="en-US" baseline="0" dirty="0" smtClean="0"/>
              <a:t>Two questions to ponder:     What is the benefit of having this information?  How will it help you make decisions regarding additional support?</a:t>
            </a: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56</a:t>
            </a:fld>
            <a:endParaRPr lang="en-US" smtClean="0"/>
          </a:p>
        </p:txBody>
      </p:sp>
    </p:spTree>
    <p:extLst>
      <p:ext uri="{BB962C8B-B14F-4D97-AF65-F5344CB8AC3E}">
        <p14:creationId xmlns:p14="http://schemas.microsoft.com/office/powerpoint/2010/main" val="3810751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item descriptor itself</a:t>
            </a:r>
            <a:r>
              <a:rPr lang="en-US" baseline="0" dirty="0" smtClean="0"/>
              <a:t> is not an indicator of difficulty or rigor.  The item descriptors listed within each reporting category is not the actual order that the items were presented to the student.   Lastly, item descriptors are not correlated to a single test item.  The item descriptor can be used for many different items.</a:t>
            </a: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57</a:t>
            </a:fld>
            <a:endParaRPr lang="en-US" smtClean="0"/>
          </a:p>
        </p:txBody>
      </p:sp>
    </p:spTree>
    <p:extLst>
      <p:ext uri="{BB962C8B-B14F-4D97-AF65-F5344CB8AC3E}">
        <p14:creationId xmlns:p14="http://schemas.microsoft.com/office/powerpoint/2010/main" val="1541517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order of the item descriptors in each reporting category are always listed</a:t>
            </a:r>
            <a:r>
              <a:rPr lang="en-US" baseline="0" dirty="0" smtClean="0"/>
              <a:t> by incorrect answers first followed by correct answers and by the test item difficulty.     Look at the Patterns, Functions, and Algebra reporting category on the screen.  Notice the H, M, L descent of the items answered incorrectly, followed by the items answered correctly.</a:t>
            </a:r>
          </a:p>
          <a:p>
            <a:pPr>
              <a:defRPr/>
            </a:pPr>
            <a:endParaRPr lang="en-US" baseline="0" dirty="0" smtClean="0"/>
          </a:p>
          <a:p>
            <a:pPr>
              <a:defRPr/>
            </a:pPr>
            <a:endParaRPr lang="en-US"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58</a:t>
            </a:fld>
            <a:endParaRPr lang="en-US" smtClean="0"/>
          </a:p>
        </p:txBody>
      </p:sp>
    </p:spTree>
    <p:extLst>
      <p:ext uri="{BB962C8B-B14F-4D97-AF65-F5344CB8AC3E}">
        <p14:creationId xmlns:p14="http://schemas.microsoft.com/office/powerpoint/2010/main" val="5231561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look at the reporting</a:t>
            </a:r>
            <a:r>
              <a:rPr lang="en-US" baseline="0" dirty="0" smtClean="0"/>
              <a:t> scaled score comparison, our first thought might be…….</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59</a:t>
            </a:fld>
            <a:endParaRPr lang="en-US"/>
          </a:p>
        </p:txBody>
      </p:sp>
    </p:spTree>
    <p:extLst>
      <p:ext uri="{BB962C8B-B14F-4D97-AF65-F5344CB8AC3E}">
        <p14:creationId xmlns:p14="http://schemas.microsoft.com/office/powerpoint/2010/main" val="167706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Schools also certify that they will use diagnostic tools</a:t>
            </a:r>
            <a:r>
              <a:rPr lang="en-US" baseline="0" dirty="0" smtClean="0"/>
              <a:t> to help identify areas of content strength and challenge for students in order to focus intervention efforts.  </a:t>
            </a:r>
            <a:endParaRPr lang="en-US" sz="1100" dirty="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a:t>
            </a:fld>
            <a:endParaRPr lang="en-US" dirty="0"/>
          </a:p>
        </p:txBody>
      </p:sp>
    </p:spTree>
    <p:extLst>
      <p:ext uri="{BB962C8B-B14F-4D97-AF65-F5344CB8AC3E}">
        <p14:creationId xmlns:p14="http://schemas.microsoft.com/office/powerpoint/2010/main" val="3829019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aseline="0" dirty="0" smtClean="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60</a:t>
            </a:fld>
            <a:endParaRPr lang="en-US" smtClean="0"/>
          </a:p>
        </p:txBody>
      </p:sp>
    </p:spTree>
    <p:extLst>
      <p:ext uri="{BB962C8B-B14F-4D97-AF65-F5344CB8AC3E}">
        <p14:creationId xmlns:p14="http://schemas.microsoft.com/office/powerpoint/2010/main" val="3659866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 the actual content concerns of the SOL assessed for this student.  I have outlined the actual content assessed</a:t>
            </a:r>
            <a:r>
              <a:rPr lang="en-US" baseline="0" dirty="0" smtClean="0"/>
              <a:t> in each of the test items that the student answered incorrectly.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61</a:t>
            </a:fld>
            <a:endParaRPr lang="en-US" dirty="0"/>
          </a:p>
        </p:txBody>
      </p:sp>
    </p:spTree>
    <p:extLst>
      <p:ext uri="{BB962C8B-B14F-4D97-AF65-F5344CB8AC3E}">
        <p14:creationId xmlns:p14="http://schemas.microsoft.com/office/powerpoint/2010/main" val="42069677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Mike</a:t>
            </a:r>
          </a:p>
          <a:p>
            <a:r>
              <a:rPr lang="en-US" dirty="0" smtClean="0"/>
              <a:t>This slide depicts</a:t>
            </a:r>
            <a:r>
              <a:rPr lang="en-US" baseline="0" dirty="0" smtClean="0"/>
              <a:t> all of the skills involved with each of the test items assessed.   (Apply, Classify, Compare, Contrast, Describe, Determine, and Solve)  The color coding visually assists you in identifying each of the required skills assessed for this particular student.  For Apply:  the ratio 2 of 3 indicates that the student answered 2 of the 3 test items incorrectly when assessed to apply the knowledge of transformations.</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62</a:t>
            </a:fld>
            <a:endParaRPr lang="en-US"/>
          </a:p>
        </p:txBody>
      </p:sp>
    </p:spTree>
    <p:extLst>
      <p:ext uri="{BB962C8B-B14F-4D97-AF65-F5344CB8AC3E}">
        <p14:creationId xmlns:p14="http://schemas.microsoft.com/office/powerpoint/2010/main" val="3838102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marries content</a:t>
            </a:r>
            <a:r>
              <a:rPr lang="en-US" baseline="0" dirty="0" smtClean="0"/>
              <a:t> and skills to assist in what to concentrate on and at what level of thinking might be required for this student to be successful.  For example, describe the volume or surface area.  An example might be to describe the meaning of covering a box with wrapping paper.  For solve:   What is the volume of a given cylinder?   Was it with or without a picture displayed, was it a practical problem? </a:t>
            </a:r>
          </a:p>
          <a:p>
            <a:endParaRPr lang="en-US" baseline="0" dirty="0" smtClean="0"/>
          </a:p>
          <a:p>
            <a:r>
              <a:rPr lang="en-US" baseline="0" dirty="0" smtClean="0"/>
              <a:t>Refer to the curriculum framework for clarification of the standard, essential skills, and understandings.</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63</a:t>
            </a:fld>
            <a:endParaRPr lang="en-US"/>
          </a:p>
        </p:txBody>
      </p:sp>
    </p:spTree>
    <p:extLst>
      <p:ext uri="{BB962C8B-B14F-4D97-AF65-F5344CB8AC3E}">
        <p14:creationId xmlns:p14="http://schemas.microsoft.com/office/powerpoint/2010/main" val="11969457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2016 Standards of Learning Curriculum</a:t>
            </a:r>
            <a:r>
              <a:rPr lang="en-US" baseline="0" dirty="0" smtClean="0"/>
              <a:t> Framework</a:t>
            </a:r>
          </a:p>
          <a:p>
            <a:endParaRPr lang="en-US" baseline="0" dirty="0" smtClean="0"/>
          </a:p>
          <a:p>
            <a:r>
              <a:rPr lang="en-US" baseline="0" dirty="0" smtClean="0"/>
              <a:t>Note:  the EKS for 7.4 A states determine the surface area and/or volume.  But, the standard assesses describing and determining the surface area and/or volume.  Always consider both the standard and the EKS.   For EKS 7.4B, the focus is on solving problems, including practical problems, involving volume and surface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64</a:t>
            </a:fld>
            <a:endParaRPr lang="en-US" dirty="0"/>
          </a:p>
        </p:txBody>
      </p:sp>
    </p:spTree>
    <p:extLst>
      <p:ext uri="{BB962C8B-B14F-4D97-AF65-F5344CB8AC3E}">
        <p14:creationId xmlns:p14="http://schemas.microsoft.com/office/powerpoint/2010/main" val="25614302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This slide depicts the actual content concerns of the SOL assessed for this student.  I have outlined the actual content assessed</a:t>
            </a:r>
            <a:r>
              <a:rPr lang="en-US" baseline="0" dirty="0" smtClean="0"/>
              <a:t> in each of the test items that the student answered incorrectly and correctly.  </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65</a:t>
            </a:fld>
            <a:endParaRPr lang="en-US" dirty="0"/>
          </a:p>
        </p:txBody>
      </p:sp>
    </p:spTree>
    <p:extLst>
      <p:ext uri="{BB962C8B-B14F-4D97-AF65-F5344CB8AC3E}">
        <p14:creationId xmlns:p14="http://schemas.microsoft.com/office/powerpoint/2010/main" val="1831977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This slide depicts</a:t>
            </a:r>
            <a:r>
              <a:rPr lang="en-US" baseline="0" dirty="0" smtClean="0"/>
              <a:t> all of the skills involved with each of the test items assessed.   (Apply, Identify, Represent/Determine, Evaluate, Infer, Analyze, Graph, and Solve)  The color coding either visually assists you or distracts you…(LOL) in identifying each of the required skills assessed for this particular student.  For solve:  the ratio 3 of 5 indicates that the student answered 3 of the 5 test items incorrectly when assessed to solve linear equations and </a:t>
            </a:r>
            <a:r>
              <a:rPr lang="en-US" baseline="0" dirty="0" err="1" smtClean="0"/>
              <a:t>inequalites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66</a:t>
            </a:fld>
            <a:endParaRPr lang="en-US"/>
          </a:p>
        </p:txBody>
      </p:sp>
    </p:spTree>
    <p:extLst>
      <p:ext uri="{BB962C8B-B14F-4D97-AF65-F5344CB8AC3E}">
        <p14:creationId xmlns:p14="http://schemas.microsoft.com/office/powerpoint/2010/main" val="467661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US" dirty="0" smtClean="0"/>
              <a:t>This slide marries content</a:t>
            </a:r>
            <a:r>
              <a:rPr lang="en-US" baseline="0" dirty="0" smtClean="0"/>
              <a:t> and skills to assist in what to concentrate on and at what level of thinking might be required for this student to be successful.  For example, evaluate an algebraic expression.   An example might be to evaluate an algebraic expression given replacement values.  For identify:   Identify an algebraic expression using concrete materials or pictorial representations   </a:t>
            </a:r>
          </a:p>
          <a:p>
            <a:pPr defTabSz="933172">
              <a:defRPr/>
            </a:pPr>
            <a:endParaRPr lang="en-US" baseline="0" dirty="0" smtClean="0"/>
          </a:p>
          <a:p>
            <a:pPr defTabSz="933172">
              <a:defRPr/>
            </a:pPr>
            <a:r>
              <a:rPr lang="en-US" baseline="0" dirty="0" smtClean="0"/>
              <a:t>Refer to the curriculum framework for clarification of the standard, essential skills, and understandings.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67</a:t>
            </a:fld>
            <a:endParaRPr lang="en-US"/>
          </a:p>
        </p:txBody>
      </p:sp>
    </p:spTree>
    <p:extLst>
      <p:ext uri="{BB962C8B-B14F-4D97-AF65-F5344CB8AC3E}">
        <p14:creationId xmlns:p14="http://schemas.microsoft.com/office/powerpoint/2010/main" val="1905229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2016 Standards of Learning Curriculum</a:t>
            </a:r>
            <a:r>
              <a:rPr lang="en-US" baseline="0" dirty="0" smtClean="0"/>
              <a:t> Framework</a:t>
            </a:r>
          </a:p>
          <a:p>
            <a:endParaRPr lang="en-US" baseline="0" dirty="0" smtClean="0"/>
          </a:p>
          <a:p>
            <a:r>
              <a:rPr lang="en-US" baseline="0" dirty="0" smtClean="0"/>
              <a:t>Note:  the EKS for 7.11  states evaluate algebraic expressions for given replacement values of the variables.   The EKS portion speaks of representing algebraic expressions using concrete objects and pictorial representations and evaluating expressions using replacement values (no more than three replacements)  . Always consider both the standard and the EKS.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68</a:t>
            </a:fld>
            <a:endParaRPr lang="en-US" dirty="0"/>
          </a:p>
        </p:txBody>
      </p:sp>
    </p:spTree>
    <p:extLst>
      <p:ext uri="{BB962C8B-B14F-4D97-AF65-F5344CB8AC3E}">
        <p14:creationId xmlns:p14="http://schemas.microsoft.com/office/powerpoint/2010/main" val="33686580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0" i="0" dirty="0"/>
          </a:p>
        </p:txBody>
      </p:sp>
      <p:sp>
        <p:nvSpPr>
          <p:cNvPr id="57348" name="Slide Number Placeholder 3"/>
          <p:cNvSpPr>
            <a:spLocks noGrp="1"/>
          </p:cNvSpPr>
          <p:nvPr>
            <p:ph type="sldNum" sz="quarter" idx="5"/>
          </p:nvPr>
        </p:nvSpPr>
        <p:spPr>
          <a:noFill/>
        </p:spPr>
        <p:txBody>
          <a:bodyPr/>
          <a:lstStyle/>
          <a:p>
            <a:fld id="{935083C1-9D51-4712-9AC2-B9E21953581D}" type="slidenum">
              <a:rPr lang="en-US" smtClean="0"/>
              <a:pPr/>
              <a:t>69</a:t>
            </a:fld>
            <a:endParaRPr lang="en-US" smtClean="0"/>
          </a:p>
        </p:txBody>
      </p:sp>
    </p:spTree>
    <p:extLst>
      <p:ext uri="{BB962C8B-B14F-4D97-AF65-F5344CB8AC3E}">
        <p14:creationId xmlns:p14="http://schemas.microsoft.com/office/powerpoint/2010/main" val="241510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(Handout – 2018-2019 ARI Annual Report)</a:t>
            </a:r>
          </a:p>
          <a:p>
            <a:r>
              <a:rPr lang="en-US" dirty="0" smtClean="0"/>
              <a:t>Policy</a:t>
            </a:r>
            <a:r>
              <a:rPr lang="en-US" baseline="0" dirty="0" smtClean="0"/>
              <a:t> dictates that school divisions must report their efforts in remediating students using this funding to the Virginia Department of Education.  An annual report is to be submitted by August 1 (at the end of the school year).  The report includes:</a:t>
            </a:r>
          </a:p>
          <a:p>
            <a:pPr marL="171707" indent="-171707">
              <a:buFont typeface="Arial" panose="020B0604020202020204" pitchFamily="34" charset="0"/>
              <a:buChar char="•"/>
            </a:pPr>
            <a:r>
              <a:rPr lang="en-US" baseline="0" dirty="0" smtClean="0"/>
              <a:t>Division contact information</a:t>
            </a:r>
          </a:p>
          <a:p>
            <a:pPr marL="171707" indent="-171707">
              <a:buFont typeface="Arial" panose="020B0604020202020204" pitchFamily="34" charset="0"/>
              <a:buChar char="•"/>
            </a:pPr>
            <a:r>
              <a:rPr lang="en-US" baseline="0" dirty="0" smtClean="0"/>
              <a:t>Division diagnostic method information (SOL results, locally developed pre- and post-assessments,  or locally-selected pre- and post-assessments)</a:t>
            </a:r>
          </a:p>
          <a:p>
            <a:pPr marL="171707" indent="-171707">
              <a:buFont typeface="Arial" panose="020B0604020202020204" pitchFamily="34" charset="0"/>
              <a:buChar char="•"/>
            </a:pPr>
            <a:r>
              <a:rPr lang="en-US" baseline="0" dirty="0" smtClean="0"/>
              <a:t>Additional information – if using a locally-selected assessment</a:t>
            </a:r>
          </a:p>
          <a:p>
            <a:pPr marL="171707" indent="-171707">
              <a:buFont typeface="Arial" panose="020B0604020202020204" pitchFamily="34" charset="0"/>
              <a:buChar char="•"/>
            </a:pPr>
            <a:r>
              <a:rPr lang="en-US" baseline="0" dirty="0" smtClean="0"/>
              <a:t>Students served using ARI funding to include (number of students receiving intervention and number demonstrating improvement)</a:t>
            </a:r>
          </a:p>
          <a:p>
            <a:pPr marL="171707" indent="-171707">
              <a:buFont typeface="Arial" panose="020B0604020202020204" pitchFamily="34" charset="0"/>
              <a:buChar char="•"/>
            </a:pPr>
            <a:r>
              <a:rPr lang="en-US" baseline="0" dirty="0" smtClean="0"/>
              <a:t>Type of AR intervention – small group push-in or pull-out; additional remediation during or afterschool, or other types of remediation</a:t>
            </a:r>
          </a:p>
          <a:p>
            <a:pPr marL="171707" indent="-171707">
              <a:buFont typeface="Arial" panose="020B0604020202020204" pitchFamily="34" charset="0"/>
              <a:buChar char="•"/>
            </a:pPr>
            <a:r>
              <a:rPr lang="en-US" baseline="0" dirty="0" smtClean="0"/>
              <a:t>Mathematics Teacher Specialist funding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7</a:t>
            </a:fld>
            <a:endParaRPr lang="en-US" dirty="0"/>
          </a:p>
        </p:txBody>
      </p:sp>
    </p:spTree>
    <p:extLst>
      <p:ext uri="{BB962C8B-B14F-4D97-AF65-F5344CB8AC3E}">
        <p14:creationId xmlns:p14="http://schemas.microsoft.com/office/powerpoint/2010/main" val="4715310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33172">
              <a:defRPr/>
            </a:pPr>
            <a:r>
              <a:rPr lang="en-US" b="0" dirty="0" smtClean="0"/>
              <a:t>Recall, we talked about</a:t>
            </a:r>
            <a:r>
              <a:rPr lang="en-US" b="0" baseline="0" dirty="0" smtClean="0"/>
              <a:t> how an item descriptor is NOT c</a:t>
            </a:r>
            <a:r>
              <a:rPr lang="en-US" dirty="0" smtClean="0"/>
              <a:t>orrelated to a single test item; the same descriptor may be used for different items.  Notice from</a:t>
            </a:r>
            <a:r>
              <a:rPr lang="en-US" baseline="0" dirty="0" smtClean="0"/>
              <a:t> this student’s SDBQ report there were three instances where identical item descriptors occurred and the inconsistency within those three instances.  You might wonder why this might occur.</a:t>
            </a:r>
          </a:p>
          <a:p>
            <a:pPr marL="0" lvl="2" defTabSz="933172">
              <a:defRPr/>
            </a:pPr>
            <a:endParaRPr lang="en-US" baseline="0" dirty="0" smtClean="0"/>
          </a:p>
          <a:p>
            <a:pPr marL="0" lvl="2" defTabSz="933172">
              <a:defRPr/>
            </a:pPr>
            <a:r>
              <a:rPr lang="en-US" baseline="0" dirty="0" smtClean="0"/>
              <a:t>Typically, it is the level of difficulty associated with the test item itself.   Remember, there is a range of difficulty within each of the H, M, and L levels.  These items may also differ by required level of thinking, multistep vs. single-step problem, reading load, and graphs/pictures or lack there of.  Consider if instruction is only focuses on surface level learning or allows for deeper student thinking.</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70</a:t>
            </a:fld>
            <a:endParaRPr lang="en-US"/>
          </a:p>
        </p:txBody>
      </p:sp>
    </p:spTree>
    <p:extLst>
      <p:ext uri="{BB962C8B-B14F-4D97-AF65-F5344CB8AC3E}">
        <p14:creationId xmlns:p14="http://schemas.microsoft.com/office/powerpoint/2010/main" val="2526677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71</a:t>
            </a:fld>
            <a:endParaRPr lang="en-US" dirty="0"/>
          </a:p>
        </p:txBody>
      </p:sp>
    </p:spTree>
    <p:extLst>
      <p:ext uri="{BB962C8B-B14F-4D97-AF65-F5344CB8AC3E}">
        <p14:creationId xmlns:p14="http://schemas.microsoft.com/office/powerpoint/2010/main" val="21733154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72</a:t>
            </a:fld>
            <a:endParaRPr lang="en-US" dirty="0"/>
          </a:p>
        </p:txBody>
      </p:sp>
    </p:spTree>
    <p:extLst>
      <p:ext uri="{BB962C8B-B14F-4D97-AF65-F5344CB8AC3E}">
        <p14:creationId xmlns:p14="http://schemas.microsoft.com/office/powerpoint/2010/main" val="33175007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Grade</a:t>
            </a:r>
            <a:r>
              <a:rPr lang="en-US" baseline="0" dirty="0" smtClean="0"/>
              <a:t> 6 blank score report (front/back)</a:t>
            </a:r>
          </a:p>
          <a:p>
            <a:r>
              <a:rPr lang="en-US" baseline="0" dirty="0" smtClean="0"/>
              <a:t>Think about the information Mike reviewed this morning regarding score reports.  Analyze the grade 6 score report and use post-it notes to write down observations or inferences that you can make.  Work with a shoulder partner if needed.</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73</a:t>
            </a:fld>
            <a:endParaRPr lang="en-US" dirty="0"/>
          </a:p>
        </p:txBody>
      </p:sp>
    </p:spTree>
    <p:extLst>
      <p:ext uri="{BB962C8B-B14F-4D97-AF65-F5344CB8AC3E}">
        <p14:creationId xmlns:p14="http://schemas.microsoft.com/office/powerpoint/2010/main" val="19495018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 Grade</a:t>
            </a:r>
            <a:r>
              <a:rPr lang="en-US" baseline="0" dirty="0" smtClean="0"/>
              <a:t> 6 blank score report (front/back)</a:t>
            </a:r>
          </a:p>
          <a:p>
            <a:r>
              <a:rPr lang="en-US" dirty="0" smtClean="0"/>
              <a:t>When we look at the reporting</a:t>
            </a:r>
            <a:r>
              <a:rPr lang="en-US" baseline="0" dirty="0" smtClean="0"/>
              <a:t> scaled score comparison (pg. 1), which reporting categories might become our focus for this student?  Why?</a:t>
            </a:r>
          </a:p>
          <a:p>
            <a:r>
              <a:rPr lang="en-US" baseline="0" dirty="0" smtClean="0"/>
              <a:t>(Click to show red arrows)</a:t>
            </a:r>
          </a:p>
          <a:p>
            <a:r>
              <a:rPr lang="en-US" baseline="0" dirty="0" smtClean="0"/>
              <a:t>Anything below a scaled score of 30 indicates that the student may benefit from additional instruction in the concepts included in this strand</a:t>
            </a:r>
            <a:endParaRPr lang="en-US" dirty="0"/>
          </a:p>
        </p:txBody>
      </p:sp>
      <p:sp>
        <p:nvSpPr>
          <p:cNvPr id="4" name="Slide Number Placeholder 3"/>
          <p:cNvSpPr>
            <a:spLocks noGrp="1"/>
          </p:cNvSpPr>
          <p:nvPr>
            <p:ph type="sldNum" sz="quarter" idx="10"/>
          </p:nvPr>
        </p:nvSpPr>
        <p:spPr/>
        <p:txBody>
          <a:bodyPr/>
          <a:lstStyle/>
          <a:p>
            <a:pPr>
              <a:defRPr/>
            </a:pPr>
            <a:fld id="{21EE9A42-EC92-423D-91CE-CD52E499F54F}" type="slidenum">
              <a:rPr lang="en-US" smtClean="0"/>
              <a:pPr>
                <a:defRPr/>
              </a:pPr>
              <a:t>74</a:t>
            </a:fld>
            <a:endParaRPr lang="en-US"/>
          </a:p>
        </p:txBody>
      </p:sp>
    </p:spTree>
    <p:extLst>
      <p:ext uri="{BB962C8B-B14F-4D97-AF65-F5344CB8AC3E}">
        <p14:creationId xmlns:p14="http://schemas.microsoft.com/office/powerpoint/2010/main" val="9566328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HANDOUT – Grade</a:t>
            </a:r>
            <a:r>
              <a:rPr lang="en-US" baseline="0" dirty="0" smtClean="0"/>
              <a:t> 6 blank score report (front/back)</a:t>
            </a:r>
          </a:p>
          <a:p>
            <a:r>
              <a:rPr lang="en-US" baseline="0" dirty="0" smtClean="0"/>
              <a:t>Pair with a colleague or someone at your table.  Using page 2 of this report, determine what additional support this student should receive in the targeted content strands (NNS and PFA).  for which this student may need to receive remediation.  (10 minutes)  Talk at your tables and make some notes on the report regarding your analysis.</a:t>
            </a:r>
            <a:endParaRPr lang="en-US" dirty="0"/>
          </a:p>
        </p:txBody>
      </p:sp>
      <p:sp>
        <p:nvSpPr>
          <p:cNvPr id="4" name="Slide Number Placeholder 3"/>
          <p:cNvSpPr>
            <a:spLocks noGrp="1"/>
          </p:cNvSpPr>
          <p:nvPr>
            <p:ph type="sldNum" sz="quarter" idx="10"/>
          </p:nvPr>
        </p:nvSpPr>
        <p:spPr/>
        <p:txBody>
          <a:bodyPr/>
          <a:lstStyle/>
          <a:p>
            <a:pPr defTabSz="933172">
              <a:defRPr/>
            </a:pPr>
            <a:fld id="{863B8844-4FEC-4260-80E4-4D53031E32AD}" type="slidenum">
              <a:rPr lang="en-US">
                <a:solidFill>
                  <a:prstClr val="black"/>
                </a:solidFill>
                <a:latin typeface="Calibri"/>
              </a:rPr>
              <a:pPr defTabSz="933172">
                <a:defRPr/>
              </a:pPr>
              <a:t>75</a:t>
            </a:fld>
            <a:endParaRPr lang="en-US" dirty="0">
              <a:solidFill>
                <a:prstClr val="black"/>
              </a:solidFill>
              <a:latin typeface="Calibri"/>
            </a:endParaRPr>
          </a:p>
        </p:txBody>
      </p:sp>
    </p:spTree>
    <p:extLst>
      <p:ext uri="{BB962C8B-B14F-4D97-AF65-F5344CB8AC3E}">
        <p14:creationId xmlns:p14="http://schemas.microsoft.com/office/powerpoint/2010/main" val="15190486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HANDOUT – Grade</a:t>
            </a:r>
            <a:r>
              <a:rPr lang="en-US" baseline="0" dirty="0" smtClean="0"/>
              <a:t> 6 blank score report (front/back)</a:t>
            </a:r>
          </a:p>
          <a:p>
            <a:r>
              <a:rPr lang="en-US" dirty="0" smtClean="0"/>
              <a:t>This slide depicts the content concerns of the SOL assessed for this student</a:t>
            </a:r>
            <a:r>
              <a:rPr lang="en-US" baseline="0" dirty="0" smtClean="0"/>
              <a:t> based on the items answered incorrectly.  Comparing and ordering integers was grouped with absolute value of integers.</a:t>
            </a:r>
            <a:r>
              <a:rPr lang="en-US" dirty="0" smtClean="0"/>
              <a:t>  Note that under</a:t>
            </a:r>
            <a:r>
              <a:rPr lang="en-US" baseline="0" dirty="0" smtClean="0"/>
              <a:t> the 2016 mathematics standards of learning, students in grade 6 during the 2017-2018 school year should have received instruction in operations with integers, which was not assessed.  Therefore, additional remediation may be needed, as the student may have difficulty in CE if there are issues with comparing and ordering and absolute value in NNS.</a:t>
            </a:r>
            <a:endParaRPr lang="en-US" dirty="0"/>
          </a:p>
        </p:txBody>
      </p:sp>
      <p:sp>
        <p:nvSpPr>
          <p:cNvPr id="4" name="Slide Number Placeholder 3"/>
          <p:cNvSpPr>
            <a:spLocks noGrp="1"/>
          </p:cNvSpPr>
          <p:nvPr>
            <p:ph type="sldNum" sz="quarter" idx="10"/>
          </p:nvPr>
        </p:nvSpPr>
        <p:spPr/>
        <p:txBody>
          <a:bodyPr/>
          <a:lstStyle/>
          <a:p>
            <a:pPr defTabSz="933172">
              <a:defRPr/>
            </a:pPr>
            <a:fld id="{863B8844-4FEC-4260-80E4-4D53031E32AD}" type="slidenum">
              <a:rPr lang="en-US">
                <a:solidFill>
                  <a:prstClr val="black"/>
                </a:solidFill>
                <a:latin typeface="Calibri"/>
              </a:rPr>
              <a:pPr defTabSz="933172">
                <a:defRPr/>
              </a:pPr>
              <a:t>76</a:t>
            </a:fld>
            <a:endParaRPr lang="en-US" dirty="0">
              <a:solidFill>
                <a:prstClr val="black"/>
              </a:solidFill>
              <a:latin typeface="Calibri"/>
            </a:endParaRPr>
          </a:p>
        </p:txBody>
      </p:sp>
    </p:spTree>
    <p:extLst>
      <p:ext uri="{BB962C8B-B14F-4D97-AF65-F5344CB8AC3E}">
        <p14:creationId xmlns:p14="http://schemas.microsoft.com/office/powerpoint/2010/main" val="4729753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t>HANDOUT – Grade</a:t>
            </a:r>
            <a:r>
              <a:rPr lang="en-US" baseline="0" dirty="0" smtClean="0"/>
              <a:t> 6 blank score report (front/back)</a:t>
            </a:r>
            <a:endParaRPr lang="en-US" dirty="0" smtClean="0"/>
          </a:p>
          <a:p>
            <a:r>
              <a:rPr lang="en-US" dirty="0" smtClean="0"/>
              <a:t>This slide depicts</a:t>
            </a:r>
            <a:r>
              <a:rPr lang="en-US" baseline="0" dirty="0" smtClean="0"/>
              <a:t> all of the skills involved with each of the test items assessed.   (Represent, Determine, Identify and Describe, Compare and Order)  The color coding visually assists you in identifying each of the required skills assessed for this particular student.  For Represent:  the ratio 3 of 5 indicates that the student answered 3 of the 5 test items incorrectly when assessed to apply the knowledge of transformations.</a:t>
            </a:r>
            <a:endParaRPr lang="en-US" dirty="0"/>
          </a:p>
        </p:txBody>
      </p:sp>
      <p:sp>
        <p:nvSpPr>
          <p:cNvPr id="4" name="Slide Number Placeholder 3"/>
          <p:cNvSpPr>
            <a:spLocks noGrp="1"/>
          </p:cNvSpPr>
          <p:nvPr>
            <p:ph type="sldNum" sz="quarter" idx="10"/>
          </p:nvPr>
        </p:nvSpPr>
        <p:spPr/>
        <p:txBody>
          <a:bodyPr/>
          <a:lstStyle/>
          <a:p>
            <a:pPr defTabSz="933172">
              <a:defRPr/>
            </a:pPr>
            <a:fld id="{21EE9A42-EC92-423D-91CE-CD52E499F54F}" type="slidenum">
              <a:rPr lang="en-US">
                <a:solidFill>
                  <a:prstClr val="black"/>
                </a:solidFill>
                <a:latin typeface="Calibri"/>
              </a:rPr>
              <a:pPr defTabSz="933172">
                <a:defRPr/>
              </a:pPr>
              <a:t>77</a:t>
            </a:fld>
            <a:endParaRPr lang="en-US">
              <a:solidFill>
                <a:prstClr val="black"/>
              </a:solidFill>
              <a:latin typeface="Calibri"/>
            </a:endParaRPr>
          </a:p>
        </p:txBody>
      </p:sp>
    </p:spTree>
    <p:extLst>
      <p:ext uri="{BB962C8B-B14F-4D97-AF65-F5344CB8AC3E}">
        <p14:creationId xmlns:p14="http://schemas.microsoft.com/office/powerpoint/2010/main" val="32599780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t>HANDOUT – Grade</a:t>
            </a:r>
            <a:r>
              <a:rPr lang="en-US" baseline="0" dirty="0" smtClean="0"/>
              <a:t> 6 blank score report (front/back)</a:t>
            </a:r>
            <a:endParaRPr lang="en-US" dirty="0" smtClean="0"/>
          </a:p>
          <a:p>
            <a:r>
              <a:rPr lang="en-US" dirty="0" smtClean="0"/>
              <a:t>This slide marries content</a:t>
            </a:r>
            <a:r>
              <a:rPr lang="en-US" baseline="0" dirty="0" smtClean="0"/>
              <a:t> and skills to assist in what to concentrate on and at what level of thinking might be required for this student to be successful.  For example, equivalent relationships between fractions, decimals and percents includes represent.  How are rational number being represented?  Are students provided opportunities move from concrete-representational-abstract? </a:t>
            </a:r>
          </a:p>
          <a:p>
            <a:r>
              <a:rPr lang="en-US" baseline="0" dirty="0" smtClean="0"/>
              <a:t>Refer to the curriculum framework for clarification of the standard, essential skills, and understandings.</a:t>
            </a:r>
            <a:endParaRPr lang="en-US" dirty="0"/>
          </a:p>
        </p:txBody>
      </p:sp>
      <p:sp>
        <p:nvSpPr>
          <p:cNvPr id="4" name="Slide Number Placeholder 3"/>
          <p:cNvSpPr>
            <a:spLocks noGrp="1"/>
          </p:cNvSpPr>
          <p:nvPr>
            <p:ph type="sldNum" sz="quarter" idx="10"/>
          </p:nvPr>
        </p:nvSpPr>
        <p:spPr/>
        <p:txBody>
          <a:bodyPr/>
          <a:lstStyle/>
          <a:p>
            <a:pPr defTabSz="933172">
              <a:defRPr/>
            </a:pPr>
            <a:fld id="{21EE9A42-EC92-423D-91CE-CD52E499F54F}" type="slidenum">
              <a:rPr lang="en-US">
                <a:solidFill>
                  <a:prstClr val="black"/>
                </a:solidFill>
                <a:latin typeface="Calibri"/>
              </a:rPr>
              <a:pPr defTabSz="933172">
                <a:defRPr/>
              </a:pPr>
              <a:t>78</a:t>
            </a:fld>
            <a:endParaRPr lang="en-US">
              <a:solidFill>
                <a:prstClr val="black"/>
              </a:solidFill>
              <a:latin typeface="Calibri"/>
            </a:endParaRPr>
          </a:p>
        </p:txBody>
      </p:sp>
    </p:spTree>
    <p:extLst>
      <p:ext uri="{BB962C8B-B14F-4D97-AF65-F5344CB8AC3E}">
        <p14:creationId xmlns:p14="http://schemas.microsoft.com/office/powerpoint/2010/main" val="15225634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t>HANDOUT – Grade</a:t>
            </a:r>
            <a:r>
              <a:rPr lang="en-US" baseline="0" dirty="0" smtClean="0"/>
              <a:t> 6 blank score report (front/back)</a:t>
            </a:r>
            <a:endParaRPr lang="en-US" dirty="0" smtClean="0"/>
          </a:p>
          <a:p>
            <a:r>
              <a:rPr lang="en-US" dirty="0" smtClean="0"/>
              <a:t>The</a:t>
            </a:r>
            <a:r>
              <a:rPr lang="en-US" baseline="0" dirty="0" smtClean="0"/>
              <a:t> previous slide for content identified the areas of concern.  This </a:t>
            </a:r>
            <a:r>
              <a:rPr lang="en-US" dirty="0" smtClean="0"/>
              <a:t>slide</a:t>
            </a:r>
            <a:r>
              <a:rPr lang="en-US" baseline="0" dirty="0" smtClean="0"/>
              <a:t> visually displays content concerns.  The color coding assists you in quickly identifying the different content areas and whether those content areas were answered correctly or incorrectly.  Again, for “balance point”, the 2 of 2 ratio represents that this student answered 2 of the 2 items incorrectly.  There appear to be several area of content concerns.</a:t>
            </a:r>
            <a:endParaRPr lang="en-US" dirty="0"/>
          </a:p>
        </p:txBody>
      </p:sp>
      <p:sp>
        <p:nvSpPr>
          <p:cNvPr id="4" name="Slide Number Placeholder 3"/>
          <p:cNvSpPr>
            <a:spLocks noGrp="1"/>
          </p:cNvSpPr>
          <p:nvPr>
            <p:ph type="sldNum" sz="quarter" idx="10"/>
          </p:nvPr>
        </p:nvSpPr>
        <p:spPr/>
        <p:txBody>
          <a:bodyPr/>
          <a:lstStyle/>
          <a:p>
            <a:pPr defTabSz="933172">
              <a:defRPr/>
            </a:pPr>
            <a:fld id="{21EE9A42-EC92-423D-91CE-CD52E499F54F}" type="slidenum">
              <a:rPr lang="en-US">
                <a:solidFill>
                  <a:prstClr val="black"/>
                </a:solidFill>
                <a:latin typeface="Calibri"/>
              </a:rPr>
              <a:pPr defTabSz="933172">
                <a:defRPr/>
              </a:pPr>
              <a:t>79</a:t>
            </a:fld>
            <a:endParaRPr lang="en-US">
              <a:solidFill>
                <a:prstClr val="black"/>
              </a:solidFill>
              <a:latin typeface="Calibri"/>
            </a:endParaRPr>
          </a:p>
        </p:txBody>
      </p:sp>
    </p:spTree>
    <p:extLst>
      <p:ext uri="{BB962C8B-B14F-4D97-AF65-F5344CB8AC3E}">
        <p14:creationId xmlns:p14="http://schemas.microsoft.com/office/powerpoint/2010/main" val="64073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a:t>
            </a:r>
            <a:r>
              <a:rPr lang="en-US" baseline="0" dirty="0" smtClean="0"/>
              <a:t> the SOQ compliance process, an AR representative contact is designated by  each division.  Sometimes that person may be a testing representative or assistant superintendent who is not directly responsible for implementing remediation.  Be sure to find out who is designated in your school division.  The invitations for these AR Institutes were sent to those names designated for the current school year.  Encourage your superintendent to change the designee, if you feel that there is another person who should be listed as the contact.</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a:t>
            </a:fld>
            <a:endParaRPr lang="en-US" dirty="0"/>
          </a:p>
        </p:txBody>
      </p:sp>
    </p:spTree>
    <p:extLst>
      <p:ext uri="{BB962C8B-B14F-4D97-AF65-F5344CB8AC3E}">
        <p14:creationId xmlns:p14="http://schemas.microsoft.com/office/powerpoint/2010/main" val="3520501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t>HANDOUT – Grade</a:t>
            </a:r>
            <a:r>
              <a:rPr lang="en-US" baseline="0" dirty="0" smtClean="0"/>
              <a:t> 6 blank score report (front/back)</a:t>
            </a:r>
            <a:endParaRPr lang="en-US" dirty="0" smtClean="0"/>
          </a:p>
          <a:p>
            <a:r>
              <a:rPr lang="en-US" dirty="0" smtClean="0"/>
              <a:t>This slide depicts</a:t>
            </a:r>
            <a:r>
              <a:rPr lang="en-US" baseline="0" dirty="0" smtClean="0"/>
              <a:t> all of the skills involved with each of the test items assessed.   (Use, Determine, Find, Identify, Compare and Contrast, Analyze and Extend, Solve, Recognize, Translate)  The color coding visually assists you in identifying each of the required skills assessed for this particular student.  For Use:  the ratio 2 of 2 indicates that the student answered 2 of the 2 test items incorrectly when assessed to use the balance point.</a:t>
            </a:r>
            <a:endParaRPr lang="en-US" dirty="0"/>
          </a:p>
        </p:txBody>
      </p:sp>
      <p:sp>
        <p:nvSpPr>
          <p:cNvPr id="4" name="Slide Number Placeholder 3"/>
          <p:cNvSpPr>
            <a:spLocks noGrp="1"/>
          </p:cNvSpPr>
          <p:nvPr>
            <p:ph type="sldNum" sz="quarter" idx="10"/>
          </p:nvPr>
        </p:nvSpPr>
        <p:spPr/>
        <p:txBody>
          <a:bodyPr/>
          <a:lstStyle/>
          <a:p>
            <a:pPr defTabSz="933172">
              <a:defRPr/>
            </a:pPr>
            <a:fld id="{21EE9A42-EC92-423D-91CE-CD52E499F54F}" type="slidenum">
              <a:rPr lang="en-US">
                <a:solidFill>
                  <a:prstClr val="black"/>
                </a:solidFill>
                <a:latin typeface="Calibri"/>
              </a:rPr>
              <a:pPr defTabSz="933172">
                <a:defRPr/>
              </a:pPr>
              <a:t>80</a:t>
            </a:fld>
            <a:endParaRPr lang="en-US">
              <a:solidFill>
                <a:prstClr val="black"/>
              </a:solidFill>
              <a:latin typeface="Calibri"/>
            </a:endParaRPr>
          </a:p>
        </p:txBody>
      </p:sp>
    </p:spTree>
    <p:extLst>
      <p:ext uri="{BB962C8B-B14F-4D97-AF65-F5344CB8AC3E}">
        <p14:creationId xmlns:p14="http://schemas.microsoft.com/office/powerpoint/2010/main" val="31564537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t>HANDOUT – Grade</a:t>
            </a:r>
            <a:r>
              <a:rPr lang="en-US" baseline="0" dirty="0" smtClean="0"/>
              <a:t> 6 blank score report (front/back)</a:t>
            </a:r>
            <a:endParaRPr lang="en-US" dirty="0" smtClean="0"/>
          </a:p>
          <a:p>
            <a:r>
              <a:rPr lang="en-US" dirty="0" smtClean="0"/>
              <a:t>This slide marries content</a:t>
            </a:r>
            <a:r>
              <a:rPr lang="en-US" baseline="0" dirty="0" smtClean="0"/>
              <a:t> and skills to assist in what to concentrate on and at what level of thinking might be required for this student to be successful.  For example, solve linear equations.  An example might be to solve a linear equation by using the addition property of equality.  Since application of properties is now part of solving equations, perhaps a student cannot apply the properties correctly.  For compare and contrast:   What types of representations of data were used? One of the items specifies circle graphs, but the others do not specify.  One change in the 2016 Standards of Learning is that graphical representations of data are more specifically specified in each grade level versus any graph learned in previous grade levels.</a:t>
            </a:r>
          </a:p>
          <a:p>
            <a:endParaRPr lang="en-US" baseline="0" dirty="0" smtClean="0"/>
          </a:p>
          <a:p>
            <a:r>
              <a:rPr lang="en-US" baseline="0" dirty="0" smtClean="0"/>
              <a:t>Refer to the curriculum framework for clarification of the standard, essential skills, and understandings.</a:t>
            </a:r>
            <a:endParaRPr lang="en-US" dirty="0"/>
          </a:p>
        </p:txBody>
      </p:sp>
      <p:sp>
        <p:nvSpPr>
          <p:cNvPr id="4" name="Slide Number Placeholder 3"/>
          <p:cNvSpPr>
            <a:spLocks noGrp="1"/>
          </p:cNvSpPr>
          <p:nvPr>
            <p:ph type="sldNum" sz="quarter" idx="10"/>
          </p:nvPr>
        </p:nvSpPr>
        <p:spPr/>
        <p:txBody>
          <a:bodyPr/>
          <a:lstStyle/>
          <a:p>
            <a:pPr defTabSz="933172">
              <a:defRPr/>
            </a:pPr>
            <a:fld id="{21EE9A42-EC92-423D-91CE-CD52E499F54F}" type="slidenum">
              <a:rPr lang="en-US">
                <a:solidFill>
                  <a:prstClr val="black"/>
                </a:solidFill>
                <a:latin typeface="Calibri"/>
              </a:rPr>
              <a:pPr defTabSz="933172">
                <a:defRPr/>
              </a:pPr>
              <a:t>81</a:t>
            </a:fld>
            <a:endParaRPr lang="en-US">
              <a:solidFill>
                <a:prstClr val="black"/>
              </a:solidFill>
              <a:latin typeface="Calibri"/>
            </a:endParaRPr>
          </a:p>
        </p:txBody>
      </p:sp>
    </p:spTree>
    <p:extLst>
      <p:ext uri="{BB962C8B-B14F-4D97-AF65-F5344CB8AC3E}">
        <p14:creationId xmlns:p14="http://schemas.microsoft.com/office/powerpoint/2010/main" val="11741806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HANDOUT – Grade</a:t>
            </a:r>
            <a:r>
              <a:rPr lang="en-US" baseline="0" dirty="0" smtClean="0"/>
              <a:t> 6 blank score report (front/back)</a:t>
            </a:r>
            <a:endParaRPr lang="en-US" dirty="0" smtClean="0"/>
          </a:p>
          <a:p>
            <a:r>
              <a:rPr lang="en-US" dirty="0" smtClean="0"/>
              <a:t>Discuss how solving</a:t>
            </a:r>
            <a:r>
              <a:rPr lang="en-US" baseline="0" dirty="0" smtClean="0"/>
              <a:t> one-step linear equations could involve addition and subtraction (operations with Integers) or multiplication and division.  The application of the properties of equality are also included as are solving using concrete materials.</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82</a:t>
            </a:fld>
            <a:endParaRPr lang="en-US" dirty="0"/>
          </a:p>
        </p:txBody>
      </p:sp>
    </p:spTree>
    <p:extLst>
      <p:ext uri="{BB962C8B-B14F-4D97-AF65-F5344CB8AC3E}">
        <p14:creationId xmlns:p14="http://schemas.microsoft.com/office/powerpoint/2010/main" val="39939873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83</a:t>
            </a:fld>
            <a:endParaRPr lang="en-US" dirty="0"/>
          </a:p>
        </p:txBody>
      </p:sp>
    </p:spTree>
    <p:extLst>
      <p:ext uri="{BB962C8B-B14F-4D97-AF65-F5344CB8AC3E}">
        <p14:creationId xmlns:p14="http://schemas.microsoft.com/office/powerpoint/2010/main" val="39493819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HANDOUT – Grade 6 Crosswalk </a:t>
            </a:r>
          </a:p>
          <a:p>
            <a:r>
              <a:rPr lang="en-US" baseline="0" dirty="0" smtClean="0"/>
              <a:t>Discuss how to read the first page of the crosswalk</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84</a:t>
            </a:fld>
            <a:endParaRPr lang="en-US" dirty="0"/>
          </a:p>
        </p:txBody>
      </p:sp>
    </p:spTree>
    <p:extLst>
      <p:ext uri="{BB962C8B-B14F-4D97-AF65-F5344CB8AC3E}">
        <p14:creationId xmlns:p14="http://schemas.microsoft.com/office/powerpoint/2010/main" val="34303711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HANDOUT – Grade 6 Crosswalk </a:t>
            </a:r>
          </a:p>
          <a:p>
            <a:r>
              <a:rPr lang="en-US" baseline="0" dirty="0" smtClean="0"/>
              <a:t>Discuss how to the remaining pages of the Crosswalk show a side by side comparison of the 2009 and 2016 standards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85</a:t>
            </a:fld>
            <a:endParaRPr lang="en-US" dirty="0"/>
          </a:p>
        </p:txBody>
      </p:sp>
    </p:spTree>
    <p:extLst>
      <p:ext uri="{BB962C8B-B14F-4D97-AF65-F5344CB8AC3E}">
        <p14:creationId xmlns:p14="http://schemas.microsoft.com/office/powerpoint/2010/main" val="20587854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HANDOUTS – Grade 6 Score Report – page 2; Grade 6 Crosswalk </a:t>
            </a:r>
          </a:p>
          <a:p>
            <a:r>
              <a:rPr lang="en-US" dirty="0" smtClean="0"/>
              <a:t>Walk</a:t>
            </a:r>
            <a:r>
              <a:rPr lang="en-US" baseline="0" dirty="0" smtClean="0"/>
              <a:t> through one reporting category together to show 2009 to 2016 crosswalk.    </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86</a:t>
            </a:fld>
            <a:endParaRPr lang="en-US" dirty="0"/>
          </a:p>
        </p:txBody>
      </p:sp>
    </p:spTree>
    <p:extLst>
      <p:ext uri="{BB962C8B-B14F-4D97-AF65-F5344CB8AC3E}">
        <p14:creationId xmlns:p14="http://schemas.microsoft.com/office/powerpoint/2010/main" val="37708823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HANDOUTS – Grade 6 Score Report – page 2; Grade 6 Crosswalk </a:t>
            </a:r>
          </a:p>
        </p:txBody>
      </p:sp>
      <p:sp>
        <p:nvSpPr>
          <p:cNvPr id="4" name="Slide Number Placeholder 3"/>
          <p:cNvSpPr>
            <a:spLocks noGrp="1"/>
          </p:cNvSpPr>
          <p:nvPr>
            <p:ph type="sldNum" sz="quarter" idx="10"/>
          </p:nvPr>
        </p:nvSpPr>
        <p:spPr/>
        <p:txBody>
          <a:bodyPr/>
          <a:lstStyle/>
          <a:p>
            <a:fld id="{863B8844-4FEC-4260-80E4-4D53031E32AD}" type="slidenum">
              <a:rPr lang="en-US" smtClean="0"/>
              <a:t>87</a:t>
            </a:fld>
            <a:endParaRPr lang="en-US" dirty="0"/>
          </a:p>
        </p:txBody>
      </p:sp>
    </p:spTree>
    <p:extLst>
      <p:ext uri="{BB962C8B-B14F-4D97-AF65-F5344CB8AC3E}">
        <p14:creationId xmlns:p14="http://schemas.microsoft.com/office/powerpoint/2010/main" val="20979238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HANDOUTS – Grade 6 Score Report – annotated with 2009 and 2016 SOL; Grade 6 Crosswalk </a:t>
            </a:r>
          </a:p>
          <a:p>
            <a:r>
              <a:rPr lang="en-US" dirty="0" smtClean="0"/>
              <a:t>Review PFA crosswalk together</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88</a:t>
            </a:fld>
            <a:endParaRPr lang="en-US" dirty="0"/>
          </a:p>
        </p:txBody>
      </p:sp>
    </p:spTree>
    <p:extLst>
      <p:ext uri="{BB962C8B-B14F-4D97-AF65-F5344CB8AC3E}">
        <p14:creationId xmlns:p14="http://schemas.microsoft.com/office/powerpoint/2010/main" val="18625716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1" i="1" dirty="0"/>
          </a:p>
        </p:txBody>
      </p:sp>
      <p:sp>
        <p:nvSpPr>
          <p:cNvPr id="57348" name="Slide Number Placeholder 3"/>
          <p:cNvSpPr>
            <a:spLocks noGrp="1"/>
          </p:cNvSpPr>
          <p:nvPr>
            <p:ph type="sldNum" sz="quarter" idx="5"/>
          </p:nvPr>
        </p:nvSpPr>
        <p:spPr>
          <a:noFill/>
        </p:spPr>
        <p:txBody>
          <a:bodyPr/>
          <a:lstStyle/>
          <a:p>
            <a:pPr defTabSz="933172">
              <a:defRPr/>
            </a:pPr>
            <a:fld id="{935083C1-9D51-4712-9AC2-B9E21953581D}" type="slidenum">
              <a:rPr lang="en-US">
                <a:solidFill>
                  <a:prstClr val="black"/>
                </a:solidFill>
                <a:latin typeface="Calibri"/>
              </a:rPr>
              <a:pPr defTabSz="933172">
                <a:defRPr/>
              </a:pPr>
              <a:t>89</a:t>
            </a:fld>
            <a:endParaRPr lang="en-US">
              <a:solidFill>
                <a:prstClr val="black"/>
              </a:solidFill>
              <a:latin typeface="Calibri"/>
            </a:endParaRPr>
          </a:p>
        </p:txBody>
      </p:sp>
    </p:spTree>
    <p:extLst>
      <p:ext uri="{BB962C8B-B14F-4D97-AF65-F5344CB8AC3E}">
        <p14:creationId xmlns:p14="http://schemas.microsoft.com/office/powerpoint/2010/main" val="395793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 ARI FAQ</a:t>
            </a:r>
          </a:p>
          <a:p>
            <a:r>
              <a:rPr lang="en-US" dirty="0" smtClean="0"/>
              <a:t>There is a list of Frequently</a:t>
            </a:r>
            <a:r>
              <a:rPr lang="en-US" baseline="0" dirty="0" smtClean="0"/>
              <a:t> Asked Questions available on the VDOE website.  The first FAQ is:  </a:t>
            </a:r>
            <a:r>
              <a:rPr lang="en-US" b="1" baseline="0" dirty="0" smtClean="0"/>
              <a:t>What is the Algebra Readiness Initiative?</a:t>
            </a:r>
          </a:p>
          <a:p>
            <a:r>
              <a:rPr lang="en-US" b="0" baseline="0" dirty="0" smtClean="0"/>
              <a:t>We have already established the purpose of the AR Initiative based on policy.  The ARI consists of two major components:</a:t>
            </a:r>
          </a:p>
          <a:p>
            <a:pPr marL="228943" indent="-228943">
              <a:buAutoNum type="arabicPeriod"/>
            </a:pPr>
            <a:r>
              <a:rPr lang="en-US" b="0" baseline="0" dirty="0" smtClean="0"/>
              <a:t>A diagnostic assessment to guide instructional decisions</a:t>
            </a:r>
          </a:p>
          <a:p>
            <a:pPr marL="228943" indent="-228943">
              <a:buAutoNum type="arabicPeriod"/>
            </a:pPr>
            <a:r>
              <a:rPr lang="en-US" b="0" baseline="0" dirty="0" smtClean="0"/>
              <a:t>Targeted intervention services </a:t>
            </a:r>
          </a:p>
          <a:p>
            <a:endParaRPr lang="en-US" baseline="0"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9</a:t>
            </a:fld>
            <a:endParaRPr lang="en-US" dirty="0"/>
          </a:p>
        </p:txBody>
      </p:sp>
    </p:spTree>
    <p:extLst>
      <p:ext uri="{BB962C8B-B14F-4D97-AF65-F5344CB8AC3E}">
        <p14:creationId xmlns:p14="http://schemas.microsoft.com/office/powerpoint/2010/main" val="39836561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33172">
              <a:defRPr/>
            </a:pPr>
            <a:r>
              <a:rPr lang="en-US" b="0" dirty="0" smtClean="0"/>
              <a:t>Recall, we talked about</a:t>
            </a:r>
            <a:r>
              <a:rPr lang="en-US" b="0" baseline="0" dirty="0" smtClean="0"/>
              <a:t> how an item descriptor is NOT c</a:t>
            </a:r>
            <a:r>
              <a:rPr lang="en-US" dirty="0" smtClean="0"/>
              <a:t>orrelated to a single test item; the same descriptor may be used for different items.  Notice from</a:t>
            </a:r>
            <a:r>
              <a:rPr lang="en-US" baseline="0" dirty="0" smtClean="0"/>
              <a:t> this student’s SDBQ report there were three instances where identical item descriptors occurred and the inconsistency within those three instances.  You might wonder why this might occur.</a:t>
            </a:r>
          </a:p>
          <a:p>
            <a:pPr marL="0" lvl="2" defTabSz="933172">
              <a:defRPr/>
            </a:pPr>
            <a:endParaRPr lang="en-US" baseline="0" dirty="0" smtClean="0"/>
          </a:p>
          <a:p>
            <a:pPr marL="0" lvl="2" defTabSz="933172">
              <a:defRPr/>
            </a:pPr>
            <a:r>
              <a:rPr lang="en-US" baseline="0" dirty="0" smtClean="0"/>
              <a:t>Typically, it is the level of difficulty associated with the test item itself.   Remember, there is a range of difficulty within each of the H, M, and L levels.  These items may also differ by required level of thinking, multistep vs. single-step problem, reading load, and graphs/pictures or lack there of.  </a:t>
            </a:r>
            <a:endParaRPr lang="en-US" dirty="0" smtClean="0"/>
          </a:p>
          <a:p>
            <a:endParaRPr lang="en-US" b="1" dirty="0"/>
          </a:p>
        </p:txBody>
      </p:sp>
      <p:sp>
        <p:nvSpPr>
          <p:cNvPr id="4" name="Slide Number Placeholder 3"/>
          <p:cNvSpPr>
            <a:spLocks noGrp="1"/>
          </p:cNvSpPr>
          <p:nvPr>
            <p:ph type="sldNum" sz="quarter" idx="10"/>
          </p:nvPr>
        </p:nvSpPr>
        <p:spPr/>
        <p:txBody>
          <a:bodyPr/>
          <a:lstStyle/>
          <a:p>
            <a:pPr defTabSz="933172">
              <a:defRPr/>
            </a:pPr>
            <a:fld id="{21EE9A42-EC92-423D-91CE-CD52E499F54F}" type="slidenum">
              <a:rPr lang="en-US">
                <a:solidFill>
                  <a:prstClr val="black"/>
                </a:solidFill>
                <a:latin typeface="Calibri"/>
              </a:rPr>
              <a:pPr defTabSz="933172">
                <a:defRPr/>
              </a:pPr>
              <a:t>90</a:t>
            </a:fld>
            <a:endParaRPr lang="en-US">
              <a:solidFill>
                <a:prstClr val="black"/>
              </a:solidFill>
              <a:latin typeface="Calibri"/>
            </a:endParaRPr>
          </a:p>
        </p:txBody>
      </p:sp>
    </p:spTree>
    <p:extLst>
      <p:ext uri="{BB962C8B-B14F-4D97-AF65-F5344CB8AC3E}">
        <p14:creationId xmlns:p14="http://schemas.microsoft.com/office/powerpoint/2010/main" val="1583313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91</a:t>
            </a:fld>
            <a:endParaRPr lang="en-US" dirty="0"/>
          </a:p>
        </p:txBody>
      </p:sp>
    </p:spTree>
    <p:extLst>
      <p:ext uri="{BB962C8B-B14F-4D97-AF65-F5344CB8AC3E}">
        <p14:creationId xmlns:p14="http://schemas.microsoft.com/office/powerpoint/2010/main" val="13214559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HANDOUT – Grade</a:t>
            </a:r>
            <a:r>
              <a:rPr lang="en-US" baseline="0" dirty="0" smtClean="0"/>
              <a:t> 6 blank score report (front/back)</a:t>
            </a:r>
          </a:p>
          <a:p>
            <a:r>
              <a:rPr lang="en-US" baseline="0" dirty="0" smtClean="0"/>
              <a:t>Pair with a colleague or someone at your table.  Using page 2 of this report, determine what additional support this student should receive in the targeted content strands (NNS and PFA).  for which this student may need to receive remediation.  (10 minutes)  Talk at your tables and make some notes on the report regarding your analysis.</a:t>
            </a:r>
            <a:endParaRPr lang="en-US" dirty="0"/>
          </a:p>
        </p:txBody>
      </p:sp>
      <p:sp>
        <p:nvSpPr>
          <p:cNvPr id="4" name="Slide Number Placeholder 3"/>
          <p:cNvSpPr>
            <a:spLocks noGrp="1"/>
          </p:cNvSpPr>
          <p:nvPr>
            <p:ph type="sldNum" sz="quarter" idx="10"/>
          </p:nvPr>
        </p:nvSpPr>
        <p:spPr/>
        <p:txBody>
          <a:bodyPr/>
          <a:lstStyle/>
          <a:p>
            <a:pPr defTabSz="933172">
              <a:defRPr/>
            </a:pPr>
            <a:fld id="{863B8844-4FEC-4260-80E4-4D53031E32AD}" type="slidenum">
              <a:rPr lang="en-US">
                <a:solidFill>
                  <a:prstClr val="black"/>
                </a:solidFill>
                <a:latin typeface="Calibri"/>
              </a:rPr>
              <a:pPr defTabSz="933172">
                <a:defRPr/>
              </a:pPr>
              <a:t>92</a:t>
            </a:fld>
            <a:endParaRPr lang="en-US" dirty="0">
              <a:solidFill>
                <a:prstClr val="black"/>
              </a:solidFill>
              <a:latin typeface="Calibri"/>
            </a:endParaRPr>
          </a:p>
        </p:txBody>
      </p:sp>
    </p:spTree>
    <p:extLst>
      <p:ext uri="{BB962C8B-B14F-4D97-AF65-F5344CB8AC3E}">
        <p14:creationId xmlns:p14="http://schemas.microsoft.com/office/powerpoint/2010/main" val="20928568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Use either the strand or comprehensive MVAT to map back areas of unfinished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93</a:t>
            </a:fld>
            <a:endParaRPr lang="en-US" dirty="0"/>
          </a:p>
        </p:txBody>
      </p:sp>
    </p:spTree>
    <p:extLst>
      <p:ext uri="{BB962C8B-B14F-4D97-AF65-F5344CB8AC3E}">
        <p14:creationId xmlns:p14="http://schemas.microsoft.com/office/powerpoint/2010/main" val="18677545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Use areas of student strength and weakness to identify a plan for remediation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94</a:t>
            </a:fld>
            <a:endParaRPr lang="en-US" dirty="0"/>
          </a:p>
        </p:txBody>
      </p:sp>
    </p:spTree>
    <p:extLst>
      <p:ext uri="{BB962C8B-B14F-4D97-AF65-F5344CB8AC3E}">
        <p14:creationId xmlns:p14="http://schemas.microsoft.com/office/powerpoint/2010/main" val="27456155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Use areas of student strength and weakness to identify a plan for remediation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95</a:t>
            </a:fld>
            <a:endParaRPr lang="en-US" dirty="0"/>
          </a:p>
        </p:txBody>
      </p:sp>
    </p:spTree>
    <p:extLst>
      <p:ext uri="{BB962C8B-B14F-4D97-AF65-F5344CB8AC3E}">
        <p14:creationId xmlns:p14="http://schemas.microsoft.com/office/powerpoint/2010/main" val="9482260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Grade 6 score report to generate a student report using the dynamic version of the MVAT</a:t>
            </a:r>
          </a:p>
          <a:p>
            <a:r>
              <a:rPr lang="en-US" sz="1200" b="0" i="0" kern="1200" dirty="0" smtClean="0">
                <a:solidFill>
                  <a:schemeClr val="tx1"/>
                </a:solidFill>
                <a:effectLst/>
                <a:latin typeface="+mn-lt"/>
                <a:ea typeface="+mn-ea"/>
                <a:cs typeface="+mn-cs"/>
                <a:hlinkClick r:id="rId3"/>
              </a:rPr>
              <a:t>https://www.arccta.org/content/algebra-readiness-initiative-sixth-grade-mvat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hlinkClick r:id="rId4"/>
              </a:rPr>
              <a:t>https://www.arccta.org/content/algebra-readiness-initiative-seventh-grade-mvat</a:t>
            </a:r>
            <a:endParaRPr lang="en-US" sz="1200" b="0" i="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863B8844-4FEC-4260-80E4-4D53031E32AD}" type="slidenum">
              <a:rPr lang="en-US" smtClean="0"/>
              <a:t>96</a:t>
            </a:fld>
            <a:endParaRPr lang="en-US" dirty="0"/>
          </a:p>
        </p:txBody>
      </p:sp>
    </p:spTree>
    <p:extLst>
      <p:ext uri="{BB962C8B-B14F-4D97-AF65-F5344CB8AC3E}">
        <p14:creationId xmlns:p14="http://schemas.microsoft.com/office/powerpoint/2010/main" val="10538591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r>
              <a:rPr lang="en-US" baseline="0" dirty="0" smtClean="0"/>
              <a:t> Kristin, ARCC Representative </a:t>
            </a:r>
          </a:p>
          <a:p>
            <a:r>
              <a:rPr lang="en-US" baseline="0" dirty="0" smtClean="0"/>
              <a:t>Use Grade 6 score report to generate a student report using the dynamic version of the MVAT tool</a:t>
            </a:r>
          </a:p>
        </p:txBody>
      </p:sp>
      <p:sp>
        <p:nvSpPr>
          <p:cNvPr id="4" name="Slide Number Placeholder 3"/>
          <p:cNvSpPr>
            <a:spLocks noGrp="1"/>
          </p:cNvSpPr>
          <p:nvPr>
            <p:ph type="sldNum" sz="quarter" idx="10"/>
          </p:nvPr>
        </p:nvSpPr>
        <p:spPr/>
        <p:txBody>
          <a:bodyPr/>
          <a:lstStyle/>
          <a:p>
            <a:fld id="{863B8844-4FEC-4260-80E4-4D53031E32AD}" type="slidenum">
              <a:rPr lang="en-US" smtClean="0"/>
              <a:t>97</a:t>
            </a:fld>
            <a:endParaRPr lang="en-US" dirty="0"/>
          </a:p>
        </p:txBody>
      </p:sp>
    </p:spTree>
    <p:extLst>
      <p:ext uri="{BB962C8B-B14F-4D97-AF65-F5344CB8AC3E}">
        <p14:creationId xmlns:p14="http://schemas.microsoft.com/office/powerpoint/2010/main" val="10455080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Tina,</a:t>
            </a:r>
            <a:r>
              <a:rPr lang="en-US" baseline="0" dirty="0" smtClean="0"/>
              <a:t> Kristin, ARCC Representative </a:t>
            </a:r>
          </a:p>
          <a:p>
            <a:r>
              <a:rPr lang="en-US" baseline="0" dirty="0" smtClean="0"/>
              <a:t>Use Grade 6 score report to generate a student report using the dynamic version of the MVAT tool</a:t>
            </a:r>
          </a:p>
        </p:txBody>
      </p:sp>
      <p:sp>
        <p:nvSpPr>
          <p:cNvPr id="4" name="Slide Number Placeholder 3"/>
          <p:cNvSpPr>
            <a:spLocks noGrp="1"/>
          </p:cNvSpPr>
          <p:nvPr>
            <p:ph type="sldNum" sz="quarter" idx="10"/>
          </p:nvPr>
        </p:nvSpPr>
        <p:spPr/>
        <p:txBody>
          <a:bodyPr/>
          <a:lstStyle/>
          <a:p>
            <a:fld id="{863B8844-4FEC-4260-80E4-4D53031E32AD}" type="slidenum">
              <a:rPr lang="en-US" smtClean="0"/>
              <a:t>98</a:t>
            </a:fld>
            <a:endParaRPr lang="en-US" dirty="0"/>
          </a:p>
        </p:txBody>
      </p:sp>
    </p:spTree>
    <p:extLst>
      <p:ext uri="{BB962C8B-B14F-4D97-AF65-F5344CB8AC3E}">
        <p14:creationId xmlns:p14="http://schemas.microsoft.com/office/powerpoint/2010/main" val="10595433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B8844-4FEC-4260-80E4-4D53031E32AD}" type="slidenum">
              <a:rPr lang="en-US" smtClean="0"/>
              <a:t>99</a:t>
            </a:fld>
            <a:endParaRPr lang="en-US" dirty="0"/>
          </a:p>
        </p:txBody>
      </p:sp>
    </p:spTree>
    <p:extLst>
      <p:ext uri="{BB962C8B-B14F-4D97-AF65-F5344CB8AC3E}">
        <p14:creationId xmlns:p14="http://schemas.microsoft.com/office/powerpoint/2010/main" val="86653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CC"/>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dirty="0"/>
            </a:lvl1pPr>
          </a:lstStyle>
          <a:p>
            <a:pPr>
              <a:defRPr/>
            </a:pPr>
            <a:r>
              <a:rPr lang="en-US"/>
              <a:t>- </a:t>
            </a:r>
            <a:fld id="{03E6D334-7143-4449-832F-D299ABB50CB4}" type="slidenum">
              <a:rPr lang="en-US"/>
              <a:pPr>
                <a:defRPr/>
              </a:pPr>
              <a:t>‹#›</a:t>
            </a:fld>
            <a:r>
              <a:rPr lang="en-US"/>
              <a:t> -</a:t>
            </a:r>
          </a:p>
        </p:txBody>
      </p:sp>
    </p:spTree>
    <p:extLst>
      <p:ext uri="{BB962C8B-B14F-4D97-AF65-F5344CB8AC3E}">
        <p14:creationId xmlns:p14="http://schemas.microsoft.com/office/powerpoint/2010/main" val="37324034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4D383E5-CD44-4E8E-A14B-87411563B6FF}" type="slidenum">
              <a:rPr lang="en-US" smtClean="0"/>
              <a:t>‹#›</a:t>
            </a:fld>
            <a:endParaRPr lang="en-US" dirty="0"/>
          </a:p>
        </p:txBody>
      </p:sp>
      <p:pic>
        <p:nvPicPr>
          <p:cNvPr id="2" name="Picture 7"/>
          <p:cNvPicPr>
            <a:picLocks noChangeAspect="1" noChangeArrowheads="1"/>
          </p:cNvPicPr>
          <p:nvPr/>
        </p:nvPicPr>
        <p:blipFill>
          <a:blip r:embed="rId14"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doe.virginia.gov/testing/sol/standards_docs/mathematics/calculators/approved-calculators-sol-tests.docx" TargetMode="External"/><Relationship Id="rId2" Type="http://schemas.openxmlformats.org/officeDocument/2006/relationships/hyperlink" Target="https://www.desmos.com/"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www.doe.virginia.gov/administrators/superintendents_memos/2018/144-18.shtml"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teacher.desmos.com/" TargetMode="External"/><Relationship Id="rId2" Type="http://schemas.openxmlformats.org/officeDocument/2006/relationships/hyperlink" Target="https://learn.desmos.com/" TargetMode="External"/><Relationship Id="rId1" Type="http://schemas.openxmlformats.org/officeDocument/2006/relationships/slideLayout" Target="../slideLayouts/slideLayout2.xml"/><Relationship Id="rId5" Type="http://schemas.openxmlformats.org/officeDocument/2006/relationships/hyperlink" Target="https://www.desmos.com/math" TargetMode="External"/><Relationship Id="rId4" Type="http://schemas.openxmlformats.org/officeDocument/2006/relationships/hyperlink" Target="https://student.desmos.com/"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hyperlink" Target="mailto:Student_Assessment@doe.virginia.gov" TargetMode="External"/><Relationship Id="rId4" Type="http://schemas.openxmlformats.org/officeDocument/2006/relationships/hyperlink" Target="mailto:Mathematics@doe.virginia.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doe.virginia.gov/index.shtml"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vmat/index.sht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vmat/index.s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index.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doe.virginia.gov/administrators/superintendents_memos/2018/195-18a.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oe.virginia.gov/administrators/superintendents_memos/2018/171-18b.doc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hyperlink" Target="http://www.doe.virginia.gov/administrators/superintendents_memos/2018/171-18b.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ari-annual-report-2018-2019.doc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oe.virginia.gov/instruction/mathematics/middle/algebra_readiness/faq.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hyperlink" Target="arccta.org"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6396"/>
            <a:ext cx="9144000" cy="1470025"/>
          </a:xfrm>
          <a:solidFill>
            <a:srgbClr val="00B050"/>
          </a:solidFill>
        </p:spPr>
        <p:txBody>
          <a:bodyPr>
            <a:noAutofit/>
          </a:bodyPr>
          <a:lstStyle/>
          <a:p>
            <a:pPr algn="ctr"/>
            <a:r>
              <a:rPr lang="en-US" sz="4000" b="1" dirty="0" smtClean="0">
                <a:latin typeface="Verdana" panose="020B0604030504040204" pitchFamily="34" charset="0"/>
                <a:ea typeface="Verdana" panose="020B0604030504040204" pitchFamily="34" charset="0"/>
                <a:cs typeface="Verdana" panose="020B0604030504040204" pitchFamily="34" charset="0"/>
              </a:rPr>
              <a:t>VDOE 2018 Algebra Readiness (AR) Institute</a:t>
            </a:r>
            <a:endParaRPr lang="en-US" sz="40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533400" y="2727023"/>
            <a:ext cx="6400800" cy="1524000"/>
          </a:xfrm>
        </p:spPr>
        <p:txBody>
          <a:bodyPr>
            <a:normAutofit fontScale="92500" lnSpcReduction="10000"/>
          </a:bodyPr>
          <a:lstStyle/>
          <a:p>
            <a:pPr algn="l"/>
            <a:r>
              <a:rPr lang="en-US" sz="2400" dirty="0" smtClean="0">
                <a:latin typeface="Verdana" panose="020B0604030504040204" pitchFamily="34" charset="0"/>
                <a:ea typeface="Verdana" panose="020B0604030504040204" pitchFamily="34" charset="0"/>
                <a:cs typeface="Verdana" panose="020B0604030504040204" pitchFamily="34" charset="0"/>
              </a:rPr>
              <a:t>October 30, 2018 – Fredericksburg</a:t>
            </a:r>
          </a:p>
          <a:p>
            <a:pPr algn="l"/>
            <a:r>
              <a:rPr lang="en-US" sz="2400" dirty="0" smtClean="0">
                <a:latin typeface="Verdana" panose="020B0604030504040204" pitchFamily="34" charset="0"/>
                <a:ea typeface="Verdana" panose="020B0604030504040204" pitchFamily="34" charset="0"/>
                <a:cs typeface="Verdana" panose="020B0604030504040204" pitchFamily="34" charset="0"/>
              </a:rPr>
              <a:t>October 31, 2018 – Williamsburg</a:t>
            </a:r>
          </a:p>
          <a:p>
            <a:pPr algn="l"/>
            <a:r>
              <a:rPr lang="en-US" sz="2400" dirty="0" smtClean="0">
                <a:latin typeface="Verdana" panose="020B0604030504040204" pitchFamily="34" charset="0"/>
                <a:ea typeface="Verdana" panose="020B0604030504040204" pitchFamily="34" charset="0"/>
                <a:cs typeface="Verdana" panose="020B0604030504040204" pitchFamily="34" charset="0"/>
              </a:rPr>
              <a:t>November 6, 2018 – Charlottesville</a:t>
            </a:r>
          </a:p>
          <a:p>
            <a:pPr algn="l"/>
            <a:r>
              <a:rPr lang="en-US" sz="2400" dirty="0" smtClean="0">
                <a:latin typeface="Verdana" panose="020B0604030504040204" pitchFamily="34" charset="0"/>
                <a:ea typeface="Verdana" panose="020B0604030504040204" pitchFamily="34" charset="0"/>
                <a:cs typeface="Verdana" panose="020B0604030504040204" pitchFamily="34" charset="0"/>
              </a:rPr>
              <a:t>November 7, 2018 - Radford</a:t>
            </a:r>
          </a:p>
        </p:txBody>
      </p:sp>
      <p:sp>
        <p:nvSpPr>
          <p:cNvPr id="5" name="TextBox 4"/>
          <p:cNvSpPr txBox="1"/>
          <p:nvPr/>
        </p:nvSpPr>
        <p:spPr>
          <a:xfrm>
            <a:off x="533400" y="4274140"/>
            <a:ext cx="8077200" cy="2554545"/>
          </a:xfrm>
          <a:prstGeom prst="rect">
            <a:avLst/>
          </a:prstGeom>
          <a:noFill/>
        </p:spPr>
        <p:txBody>
          <a:bodyPr wrap="square" rtlCol="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VDOE Team: </a:t>
            </a:r>
          </a:p>
          <a:p>
            <a:r>
              <a:rPr lang="en-US" sz="2000" dirty="0" smtClean="0">
                <a:latin typeface="Verdana" panose="020B0604030504040204" pitchFamily="34" charset="0"/>
                <a:ea typeface="Verdana" panose="020B0604030504040204" pitchFamily="34" charset="0"/>
                <a:cs typeface="Verdana" panose="020B0604030504040204" pitchFamily="34" charset="0"/>
              </a:rPr>
              <a:t>Tina Mazzacane, Mathematics Coordinator</a:t>
            </a:r>
            <a:endParaRPr lang="en-US" sz="2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Kristin Hope</a:t>
            </a:r>
            <a:r>
              <a:rPr lang="en-US" sz="2000" dirty="0" smtClean="0">
                <a:latin typeface="Verdana" panose="020B0604030504040204" pitchFamily="34" charset="0"/>
                <a:ea typeface="Verdana" panose="020B0604030504040204" pitchFamily="34" charset="0"/>
                <a:cs typeface="Verdana" panose="020B0604030504040204" pitchFamily="34" charset="0"/>
              </a:rPr>
              <a:t>, Mathematics and Special Education Specialist</a:t>
            </a:r>
          </a:p>
          <a:p>
            <a:r>
              <a:rPr lang="en-US" sz="2000" dirty="0" smtClean="0">
                <a:latin typeface="Verdana" panose="020B0604030504040204" pitchFamily="34" charset="0"/>
                <a:ea typeface="Verdana" panose="020B0604030504040204" pitchFamily="34" charset="0"/>
                <a:cs typeface="Verdana" panose="020B0604030504040204" pitchFamily="34" charset="0"/>
              </a:rPr>
              <a:t>Michael Traylor, Assessment Specialist</a:t>
            </a:r>
          </a:p>
          <a:p>
            <a:r>
              <a:rPr lang="en-US" sz="2000" b="1" dirty="0" smtClean="0">
                <a:latin typeface="Verdana" panose="020B0604030504040204" pitchFamily="34" charset="0"/>
                <a:ea typeface="Verdana" panose="020B0604030504040204" pitchFamily="34" charset="0"/>
                <a:cs typeface="Verdana" panose="020B0604030504040204" pitchFamily="34" charset="0"/>
              </a:rPr>
              <a:t>Algebra Readiness Committee Representatives:</a:t>
            </a:r>
          </a:p>
          <a:p>
            <a:r>
              <a:rPr lang="en-US" sz="2000" dirty="0" smtClean="0">
                <a:latin typeface="Verdana" panose="020B0604030504040204" pitchFamily="34" charset="0"/>
                <a:ea typeface="Verdana" panose="020B0604030504040204" pitchFamily="34" charset="0"/>
                <a:cs typeface="Verdana" panose="020B0604030504040204" pitchFamily="34" charset="0"/>
              </a:rPr>
              <a:t>Michele Giglio, Henrico County Public Schools</a:t>
            </a:r>
          </a:p>
          <a:p>
            <a:r>
              <a:rPr lang="en-US" sz="2000" dirty="0" smtClean="0">
                <a:latin typeface="Verdana" panose="020B0604030504040204" pitchFamily="34" charset="0"/>
                <a:ea typeface="Verdana" panose="020B0604030504040204" pitchFamily="34" charset="0"/>
                <a:cs typeface="Verdana" panose="020B0604030504040204" pitchFamily="34" charset="0"/>
              </a:rPr>
              <a:t>Dr. Brendon </a:t>
            </a:r>
            <a:r>
              <a:rPr lang="en-US" sz="2000" dirty="0" err="1">
                <a:latin typeface="Verdana" panose="020B0604030504040204" pitchFamily="34" charset="0"/>
                <a:ea typeface="Verdana" panose="020B0604030504040204" pitchFamily="34" charset="0"/>
                <a:cs typeface="Verdana" panose="020B0604030504040204" pitchFamily="34" charset="0"/>
              </a:rPr>
              <a:t>Albon</a:t>
            </a:r>
            <a:r>
              <a:rPr lang="en-US" sz="2000" dirty="0">
                <a:latin typeface="Verdana" panose="020B0604030504040204" pitchFamily="34" charset="0"/>
                <a:ea typeface="Verdana" panose="020B0604030504040204" pitchFamily="34" charset="0"/>
                <a:cs typeface="Verdana" panose="020B0604030504040204" pitchFamily="34" charset="0"/>
              </a:rPr>
              <a:t>, Amherst County Public Schools</a:t>
            </a:r>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Slide Number Placeholder 6"/>
          <p:cNvSpPr>
            <a:spLocks noGrp="1"/>
          </p:cNvSpPr>
          <p:nvPr>
            <p:ph type="sldNum" sz="quarter" idx="12"/>
          </p:nvPr>
        </p:nvSpPr>
        <p:spPr/>
        <p:txBody>
          <a:bodyPr/>
          <a:lstStyle/>
          <a:p>
            <a:fld id="{94D383E5-CD44-4E8E-A14B-87411563B6FF}" type="slidenum">
              <a:rPr lang="en-US" smtClean="0"/>
              <a:t>1</a:t>
            </a:fld>
            <a:endParaRPr lang="en-US" dirty="0"/>
          </a:p>
        </p:txBody>
      </p:sp>
    </p:spTree>
    <p:extLst>
      <p:ext uri="{BB962C8B-B14F-4D97-AF65-F5344CB8AC3E}">
        <p14:creationId xmlns:p14="http://schemas.microsoft.com/office/powerpoint/2010/main" val="588027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09601"/>
            <a:ext cx="77724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Identifying At-Risk Students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52926" y="1295400"/>
            <a:ext cx="8438147" cy="4940967"/>
          </a:xfrm>
        </p:spPr>
        <p:txBody>
          <a:bodyPr/>
          <a:lstStyle/>
          <a:p>
            <a:pPr algn="l"/>
            <a:r>
              <a:rPr lang="en-US" sz="2200" dirty="0">
                <a:latin typeface="Verdana" panose="020B0604030504040204" pitchFamily="34" charset="0"/>
                <a:ea typeface="Verdana" panose="020B0604030504040204" pitchFamily="34" charset="0"/>
                <a:cs typeface="Verdana" panose="020B0604030504040204" pitchFamily="34" charset="0"/>
              </a:rPr>
              <a:t>The school division determines which students should be targeted for diagnostic testing and then subsequently for intervention services.  The identified group may include:</a:t>
            </a:r>
          </a:p>
          <a:p>
            <a:pPr marL="342900" lvl="0" indent="-342900" algn="l">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students in grades 6-9 at risk of failing the Algebra I end-of-course test;</a:t>
            </a:r>
          </a:p>
          <a:p>
            <a:pPr marL="342900" lvl="0" indent="-342900" algn="l">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students not successful in previous intervention programs;</a:t>
            </a:r>
          </a:p>
          <a:p>
            <a:pPr marL="342900" lvl="0" indent="-342900" algn="l">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students who performed below average in their previous year's mathematics program;</a:t>
            </a:r>
          </a:p>
          <a:p>
            <a:pPr marL="342900" lvl="0" indent="-342900" algn="l">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students identified by teachers through formal and informal assessment; and/or</a:t>
            </a:r>
          </a:p>
          <a:p>
            <a:pPr marL="342900" lvl="0" indent="-342900" algn="l">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students who did not pass their previous mathematics standards of learning assessment.</a:t>
            </a:r>
          </a:p>
          <a:p>
            <a:pPr>
              <a:spcBef>
                <a:spcPts val="1200"/>
              </a:spcBef>
            </a:pP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Readiness Initiative (FAQ)</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#2</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AutoNum type="arabicPeriod"/>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10</a:t>
            </a:fld>
            <a:endParaRPr lang="en-US" dirty="0"/>
          </a:p>
        </p:txBody>
      </p:sp>
    </p:spTree>
    <p:extLst>
      <p:ext uri="{BB962C8B-B14F-4D97-AF65-F5344CB8AC3E}">
        <p14:creationId xmlns:p14="http://schemas.microsoft.com/office/powerpoint/2010/main" val="2858790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762000"/>
            <a:ext cx="8001000" cy="1470025"/>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Brainstorm – Structures of Effective AR School Programs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04800" y="2346325"/>
            <a:ext cx="8534400" cy="4016375"/>
          </a:xfrm>
        </p:spPr>
        <p:txBody>
          <a:bodyPr/>
          <a:lstStyle/>
          <a:p>
            <a:pPr marL="457200" indent="-45720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How are students identified?</a:t>
            </a:r>
          </a:p>
          <a:p>
            <a:pPr marL="457200" indent="-45720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When is intervention provided?</a:t>
            </a:r>
          </a:p>
          <a:p>
            <a:pPr marL="457200" indent="-45720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How is student progress measured?</a:t>
            </a:r>
          </a:p>
          <a:p>
            <a:pPr marL="457200" indent="-45720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Who provides intervention services?</a:t>
            </a:r>
          </a:p>
          <a:p>
            <a:pPr marL="457200" indent="-45720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What </a:t>
            </a:r>
            <a:r>
              <a:rPr lang="en-US" sz="2800" dirty="0">
                <a:latin typeface="Verdana" panose="020B0604030504040204" pitchFamily="34" charset="0"/>
                <a:ea typeface="Verdana" panose="020B0604030504040204" pitchFamily="34" charset="0"/>
                <a:cs typeface="Verdana" panose="020B0604030504040204" pitchFamily="34" charset="0"/>
              </a:rPr>
              <a:t>instructional resources are used during intervention?</a:t>
            </a:r>
          </a:p>
          <a:p>
            <a:pPr marL="514350" indent="-514350" algn="l">
              <a:buFont typeface="+mj-l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How is the intervention time structured?</a:t>
            </a:r>
            <a:r>
              <a:rPr lang="en-US" sz="2800" dirty="0"/>
              <a:t> </a:t>
            </a:r>
          </a:p>
          <a:p>
            <a:pPr algn="l"/>
            <a:endParaRPr lang="en-US" sz="2800" dirty="0"/>
          </a:p>
          <a:p>
            <a:pPr marL="457200" indent="-457200" algn="l">
              <a:buFont typeface="Arial" panose="020B0604020202020204" pitchFamily="34" charset="0"/>
              <a:buChar char="•"/>
            </a:pPr>
            <a:endParaRPr lang="en-US" sz="2800" dirty="0"/>
          </a:p>
          <a:p>
            <a:pPr marL="457200" indent="-457200" algn="l">
              <a:buFont typeface="Arial" panose="020B0604020202020204" pitchFamily="34" charset="0"/>
              <a:buChar char="•"/>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100</a:t>
            </a:fld>
            <a:endParaRPr lang="en-US" dirty="0"/>
          </a:p>
        </p:txBody>
      </p:sp>
    </p:spTree>
    <p:extLst>
      <p:ext uri="{BB962C8B-B14F-4D97-AF65-F5344CB8AC3E}">
        <p14:creationId xmlns:p14="http://schemas.microsoft.com/office/powerpoint/2010/main" val="1712076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62000"/>
            <a:ext cx="9144000" cy="9906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Effective ARI Program Components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609600" y="1752600"/>
            <a:ext cx="7543800" cy="4724400"/>
          </a:xfrm>
        </p:spPr>
        <p:txBody>
          <a:bodyPr/>
          <a:lstStyle/>
          <a:p>
            <a:pPr marL="457200" indent="-457200" algn="l">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How are students identified</a:t>
            </a:r>
            <a:r>
              <a:rPr lang="en-US" sz="2400" b="1" dirty="0" smtClean="0">
                <a:latin typeface="Verdana" panose="020B0604030504040204" pitchFamily="34" charset="0"/>
                <a:ea typeface="Verdana" panose="020B0604030504040204" pitchFamily="34" charset="0"/>
                <a:cs typeface="Verdana" panose="020B0604030504040204" pitchFamily="34" charset="0"/>
              </a:rPr>
              <a:t>?</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Multiple measures are used (screeners, benchmark assessments, classroom assessments, previous SOL data)</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When is intervention provided</a:t>
            </a:r>
            <a:r>
              <a:rPr lang="en-US" sz="2400" b="1" dirty="0" smtClean="0">
                <a:latin typeface="Verdana" panose="020B0604030504040204" pitchFamily="34" charset="0"/>
                <a:ea typeface="Verdana" panose="020B0604030504040204" pitchFamily="34" charset="0"/>
                <a:cs typeface="Verdana" panose="020B0604030504040204" pitchFamily="34" charset="0"/>
              </a:rPr>
              <a:t>?</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Time is built into the regular school day schedule</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Afterschool tutoring with transportation (and snacks </a:t>
            </a:r>
            <a:r>
              <a:rPr lang="en-US" sz="20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b="1" dirty="0">
                <a:latin typeface="Verdana" panose="020B0604030504040204" pitchFamily="34" charset="0"/>
                <a:ea typeface="Verdana" panose="020B0604030504040204" pitchFamily="34" charset="0"/>
                <a:cs typeface="Verdana" panose="020B0604030504040204" pitchFamily="34" charset="0"/>
              </a:rPr>
              <a:t>How is student progress measured</a:t>
            </a:r>
            <a:r>
              <a:rPr lang="en-US" sz="2400" b="1" dirty="0" smtClean="0">
                <a:latin typeface="Verdana" panose="020B0604030504040204" pitchFamily="34" charset="0"/>
                <a:ea typeface="Verdana" panose="020B0604030504040204" pitchFamily="34" charset="0"/>
                <a:cs typeface="Verdana" panose="020B0604030504040204" pitchFamily="34" charset="0"/>
              </a:rPr>
              <a:t>?</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Formative assessment results are tracked regularly</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Pre- and post-assessment results</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101</a:t>
            </a:fld>
            <a:endParaRPr lang="en-US" dirty="0"/>
          </a:p>
        </p:txBody>
      </p:sp>
    </p:spTree>
    <p:extLst>
      <p:ext uri="{BB962C8B-B14F-4D97-AF65-F5344CB8AC3E}">
        <p14:creationId xmlns:p14="http://schemas.microsoft.com/office/powerpoint/2010/main" val="186122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762000"/>
            <a:ext cx="7772400" cy="9906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ARI Program Exemplars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609600" y="1600200"/>
            <a:ext cx="7848600" cy="4724400"/>
          </a:xfrm>
        </p:spPr>
        <p:txBody>
          <a:bodyPr/>
          <a:lstStyle/>
          <a:p>
            <a:pPr marL="457200" indent="-457200" algn="l">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Who </a:t>
            </a:r>
            <a:r>
              <a:rPr lang="en-US" sz="2400" b="1" dirty="0">
                <a:latin typeface="Verdana" panose="020B0604030504040204" pitchFamily="34" charset="0"/>
                <a:ea typeface="Verdana" panose="020B0604030504040204" pitchFamily="34" charset="0"/>
                <a:cs typeface="Verdana" panose="020B0604030504040204" pitchFamily="34" charset="0"/>
              </a:rPr>
              <a:t>provides intervention services</a:t>
            </a:r>
            <a:r>
              <a:rPr lang="en-US" sz="2400" b="1" dirty="0" smtClean="0">
                <a:latin typeface="Verdana" panose="020B0604030504040204" pitchFamily="34" charset="0"/>
                <a:ea typeface="Verdana" panose="020B0604030504040204" pitchFamily="34" charset="0"/>
                <a:cs typeface="Verdana" panose="020B0604030504040204" pitchFamily="34" charset="0"/>
              </a:rPr>
              <a:t>?</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Mathematics teachers at the school</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Retired mathematics teachers</a:t>
            </a:r>
          </a:p>
          <a:p>
            <a:pPr marL="457200" indent="-457200" algn="l">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What </a:t>
            </a:r>
            <a:r>
              <a:rPr lang="en-US" sz="2400" b="1" dirty="0">
                <a:latin typeface="Verdana" panose="020B0604030504040204" pitchFamily="34" charset="0"/>
                <a:ea typeface="Verdana" panose="020B0604030504040204" pitchFamily="34" charset="0"/>
                <a:cs typeface="Verdana" panose="020B0604030504040204" pitchFamily="34" charset="0"/>
              </a:rPr>
              <a:t>instructional resources are used during intervention</a:t>
            </a:r>
            <a:r>
              <a:rPr lang="en-US" sz="2400" b="1" dirty="0" smtClean="0">
                <a:latin typeface="Verdana" panose="020B0604030504040204" pitchFamily="34" charset="0"/>
                <a:ea typeface="Verdana" panose="020B0604030504040204" pitchFamily="34" charset="0"/>
                <a:cs typeface="Verdana" panose="020B0604030504040204" pitchFamily="34" charset="0"/>
              </a:rPr>
              <a:t>?</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Instruction that promotes student discourse and problem solving</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Mathematics SOL aligned activities that engage learners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sz="2400" b="1" dirty="0" smtClean="0">
                <a:latin typeface="Verdana" panose="020B0604030504040204" pitchFamily="34" charset="0"/>
                <a:ea typeface="Verdana" panose="020B0604030504040204" pitchFamily="34" charset="0"/>
                <a:cs typeface="Verdana" panose="020B0604030504040204" pitchFamily="34" charset="0"/>
              </a:rPr>
              <a:t>How is the intervention time structured?</a:t>
            </a:r>
            <a:r>
              <a:rPr lang="en-US" sz="2400" b="1" dirty="0" smtClean="0"/>
              <a:t> </a:t>
            </a:r>
          </a:p>
          <a:p>
            <a:pPr marL="914400" lvl="1" indent="-457200" algn="l">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Remediation bells/blocks that parallel daily instruction</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102</a:t>
            </a:fld>
            <a:endParaRPr lang="en-US" dirty="0"/>
          </a:p>
        </p:txBody>
      </p:sp>
    </p:spTree>
    <p:extLst>
      <p:ext uri="{BB962C8B-B14F-4D97-AF65-F5344CB8AC3E}">
        <p14:creationId xmlns:p14="http://schemas.microsoft.com/office/powerpoint/2010/main" val="307888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846" y="511175"/>
            <a:ext cx="8510954" cy="1470025"/>
          </a:xfrm>
        </p:spPr>
        <p:txBody>
          <a:bodyPr/>
          <a:lstStyle/>
          <a:p>
            <a:r>
              <a:rPr lang="en-US" b="1" dirty="0" err="1" smtClean="0">
                <a:latin typeface="Verdana" panose="020B0604030504040204" pitchFamily="34" charset="0"/>
                <a:ea typeface="Verdana" panose="020B0604030504040204" pitchFamily="34" charset="0"/>
                <a:cs typeface="Verdana" panose="020B0604030504040204" pitchFamily="34" charset="0"/>
              </a:rPr>
              <a:t>Padlet</a:t>
            </a:r>
            <a:r>
              <a:rPr lang="en-US" b="1" dirty="0" smtClean="0">
                <a:latin typeface="Verdana" panose="020B0604030504040204" pitchFamily="34" charset="0"/>
                <a:ea typeface="Verdana" panose="020B0604030504040204" pitchFamily="34" charset="0"/>
                <a:cs typeface="Verdana" panose="020B0604030504040204" pitchFamily="34" charset="0"/>
              </a:rPr>
              <a:t> - Large Group Share-Out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193431" y="1828800"/>
            <a:ext cx="8645769" cy="4648200"/>
          </a:xfrm>
        </p:spPr>
        <p:txBody>
          <a:bodyPr/>
          <a:lstStyle/>
          <a:p>
            <a:pPr marL="457200" indent="-457200" algn="l">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What challenges could limit the effectiveness of the AR program</a:t>
            </a:r>
            <a:r>
              <a:rPr lang="en-US" dirty="0" smtClean="0">
                <a:latin typeface="Verdana" panose="020B0604030504040204" pitchFamily="34" charset="0"/>
                <a:ea typeface="Verdana" panose="020B0604030504040204" pitchFamily="34" charset="0"/>
                <a:cs typeface="Verdana" panose="020B0604030504040204" pitchFamily="34" charset="0"/>
              </a:rPr>
              <a:t>? What are some solutions to those challenges?</a:t>
            </a:r>
            <a:endParaRPr lang="en-US"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What </a:t>
            </a:r>
            <a:r>
              <a:rPr lang="en-US" dirty="0" smtClean="0">
                <a:latin typeface="Verdana" panose="020B0604030504040204" pitchFamily="34" charset="0"/>
                <a:ea typeface="Verdana" panose="020B0604030504040204" pitchFamily="34" charset="0"/>
                <a:cs typeface="Verdana" panose="020B0604030504040204" pitchFamily="34" charset="0"/>
              </a:rPr>
              <a:t>strategies </a:t>
            </a:r>
            <a:r>
              <a:rPr lang="en-US" dirty="0">
                <a:latin typeface="Verdana" panose="020B0604030504040204" pitchFamily="34" charset="0"/>
                <a:ea typeface="Verdana" panose="020B0604030504040204" pitchFamily="34" charset="0"/>
                <a:cs typeface="Verdana" panose="020B0604030504040204" pitchFamily="34" charset="0"/>
              </a:rPr>
              <a:t>might be used to motivate </a:t>
            </a:r>
            <a:r>
              <a:rPr lang="en-US" dirty="0" smtClean="0">
                <a:latin typeface="Verdana" panose="020B0604030504040204" pitchFamily="34" charset="0"/>
                <a:ea typeface="Verdana" panose="020B0604030504040204" pitchFamily="34" charset="0"/>
                <a:cs typeface="Verdana" panose="020B0604030504040204" pitchFamily="34" charset="0"/>
              </a:rPr>
              <a:t>students</a:t>
            </a:r>
            <a:r>
              <a:rPr lang="en-US"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endParaRPr lang="en-US"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How can parents/community be involved in Algebra Readiness Initiative? </a:t>
            </a:r>
          </a:p>
          <a:p>
            <a:pPr marL="457200" indent="-457200" algn="l">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103</a:t>
            </a:fld>
            <a:endParaRPr lang="en-US" dirty="0"/>
          </a:p>
        </p:txBody>
      </p:sp>
    </p:spTree>
    <p:extLst>
      <p:ext uri="{BB962C8B-B14F-4D97-AF65-F5344CB8AC3E}">
        <p14:creationId xmlns:p14="http://schemas.microsoft.com/office/powerpoint/2010/main" val="2105856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104</a:t>
            </a:fld>
            <a:endParaRPr lang="en-US" dirty="0"/>
          </a:p>
        </p:txBody>
      </p:sp>
      <p:sp>
        <p:nvSpPr>
          <p:cNvPr id="6" name="Title 1"/>
          <p:cNvSpPr>
            <a:spLocks noGrp="1"/>
          </p:cNvSpPr>
          <p:nvPr>
            <p:ph type="title"/>
          </p:nvPr>
        </p:nvSpPr>
        <p:spPr>
          <a:xfrm>
            <a:off x="0" y="1905000"/>
            <a:ext cx="9144000" cy="12954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10.  TestNav Practice Items and </a:t>
            </a:r>
            <a:r>
              <a:rPr lang="en-US" sz="32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Desmos</a:t>
            </a: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437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105</a:t>
            </a:fld>
            <a:endParaRPr lang="en-US" dirty="0"/>
          </a:p>
        </p:txBody>
      </p:sp>
      <p:sp>
        <p:nvSpPr>
          <p:cNvPr id="3" name="Rectangle 2"/>
          <p:cNvSpPr/>
          <p:nvPr/>
        </p:nvSpPr>
        <p:spPr>
          <a:xfrm>
            <a:off x="152400" y="1147703"/>
            <a:ext cx="8839200" cy="5705594"/>
          </a:xfrm>
          <a:prstGeom prst="rect">
            <a:avLst/>
          </a:prstGeom>
        </p:spPr>
        <p:txBody>
          <a:bodyPr wrap="square">
            <a:spAutoFit/>
          </a:bodyPr>
          <a:lstStyle/>
          <a:p>
            <a:pPr marL="457200" indent="-457200">
              <a:spcBef>
                <a:spcPts val="1200"/>
              </a:spcBef>
              <a:buFont typeface="Arial" panose="020B0604020202020204" pitchFamily="34" charset="0"/>
              <a:buChar char="•"/>
              <a:defRPr/>
            </a:pPr>
            <a:r>
              <a:rPr lang="en-US" sz="2800" b="1" dirty="0">
                <a:solidFill>
                  <a:srgbClr val="000000"/>
                </a:solidFill>
                <a:latin typeface="Verdana" panose="020B0604030504040204" pitchFamily="34" charset="0"/>
                <a:ea typeface="Verdana" panose="020B0604030504040204" pitchFamily="34" charset="0"/>
                <a:cs typeface="Verdana" panose="020B0604030504040204" pitchFamily="34" charset="0"/>
              </a:rPr>
              <a:t>Spring 2019 </a:t>
            </a:r>
          </a:p>
          <a:p>
            <a:pPr marL="914400" lvl="1" indent="-457200">
              <a:spcBef>
                <a:spcPts val="1200"/>
              </a:spcBef>
              <a:buFont typeface="Verdana" panose="020B0604030504040204" pitchFamily="34" charset="0"/>
              <a:buChar char="–"/>
              <a:defRPr/>
            </a:pP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Mathematics Standards of Learning tests (assessing the 2016 Mathematics SOL) administered online will include access to an online calculator from </a:t>
            </a:r>
            <a:r>
              <a:rPr lang="en-US" sz="2800" dirty="0" err="1">
                <a:solidFill>
                  <a:srgbClr val="000000"/>
                </a:solidFill>
                <a:latin typeface="Verdana" panose="020B0604030504040204" pitchFamily="34" charset="0"/>
                <a:ea typeface="Verdana" panose="020B0604030504040204" pitchFamily="34" charset="0"/>
                <a:cs typeface="Verdana" panose="020B0604030504040204" pitchFamily="34" charset="0"/>
                <a:hlinkClick r:id="rId2"/>
              </a:rPr>
              <a:t>Desmos</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within TestNav 8</a:t>
            </a:r>
          </a:p>
          <a:p>
            <a:pPr marL="914400" lvl="1" indent="-457200">
              <a:spcBef>
                <a:spcPts val="1200"/>
              </a:spcBef>
              <a:buFont typeface="Verdana" panose="020B0604030504040204" pitchFamily="34" charset="0"/>
              <a:buChar char="–"/>
              <a:defRPr/>
            </a:pP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Students may use </a:t>
            </a:r>
            <a:r>
              <a:rPr lang="en-US" sz="2800" dirty="0" err="1">
                <a:solidFill>
                  <a:srgbClr val="000000"/>
                </a:solidFill>
                <a:latin typeface="Verdana" panose="020B0604030504040204" pitchFamily="34" charset="0"/>
                <a:ea typeface="Verdana" panose="020B0604030504040204" pitchFamily="34" charset="0"/>
                <a:cs typeface="Verdana" panose="020B0604030504040204" pitchFamily="34" charset="0"/>
              </a:rPr>
              <a:t>Desmos</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800" b="1" i="1" dirty="0">
                <a:solidFill>
                  <a:srgbClr val="000000"/>
                </a:solidFill>
                <a:latin typeface="Verdana" panose="020B0604030504040204" pitchFamily="34" charset="0"/>
                <a:ea typeface="Verdana" panose="020B0604030504040204" pitchFamily="34" charset="0"/>
                <a:cs typeface="Verdana" panose="020B0604030504040204" pitchFamily="34" charset="0"/>
              </a:rPr>
              <a:t>and</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one of the hand-held calculators on the </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hlinkClick r:id="rId3"/>
              </a:rPr>
              <a:t>List of Approved Calculators</a:t>
            </a:r>
            <a:endPar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57200" indent="-457200">
              <a:spcBef>
                <a:spcPts val="1200"/>
              </a:spcBef>
              <a:buFont typeface="Arial" panose="020B0604020202020204" pitchFamily="34" charset="0"/>
              <a:buChar char="•"/>
              <a:defRPr/>
            </a:pPr>
            <a:r>
              <a:rPr lang="en-US" sz="2800" b="1" dirty="0">
                <a:solidFill>
                  <a:srgbClr val="000000"/>
                </a:solidFill>
                <a:latin typeface="Verdana" panose="020B0604030504040204" pitchFamily="34" charset="0"/>
                <a:ea typeface="Verdana" panose="020B0604030504040204" pitchFamily="34" charset="0"/>
                <a:cs typeface="Verdana" panose="020B0604030504040204" pitchFamily="34" charset="0"/>
              </a:rPr>
              <a:t>2018-2019 School Year </a:t>
            </a:r>
            <a:r>
              <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rPr>
              <a:t>– Transition period for school division staff and students to become more familiar with </a:t>
            </a:r>
            <a:r>
              <a:rPr lang="en-US" sz="2800" dirty="0" err="1">
                <a:solidFill>
                  <a:srgbClr val="000000"/>
                </a:solidFill>
                <a:latin typeface="Verdana" panose="020B0604030504040204" pitchFamily="34" charset="0"/>
                <a:ea typeface="Verdana" panose="020B0604030504040204" pitchFamily="34" charset="0"/>
                <a:cs typeface="Verdana" panose="020B0604030504040204" pitchFamily="34" charset="0"/>
              </a:rPr>
              <a:t>Desmos</a:t>
            </a:r>
            <a:endParaRPr lang="en-US" sz="2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9556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106</a:t>
            </a:fld>
            <a:endParaRPr lang="en-US" dirty="0"/>
          </a:p>
        </p:txBody>
      </p:sp>
      <p:sp>
        <p:nvSpPr>
          <p:cNvPr id="5" name="Rectangle 4"/>
          <p:cNvSpPr/>
          <p:nvPr/>
        </p:nvSpPr>
        <p:spPr>
          <a:xfrm>
            <a:off x="990600" y="2133600"/>
            <a:ext cx="7620000" cy="3939540"/>
          </a:xfrm>
          <a:prstGeom prst="rect">
            <a:avLst/>
          </a:prstGeom>
        </p:spPr>
        <p:txBody>
          <a:bodyPr wrap="square">
            <a:spAutoFit/>
          </a:bodyPr>
          <a:lstStyle/>
          <a:p>
            <a:pPr marL="457200" lvl="0" indent="-457200">
              <a:spcAft>
                <a:spcPts val="1200"/>
              </a:spcAft>
              <a:buFont typeface="Arial" panose="020B0604020202020204" pitchFamily="34" charset="0"/>
              <a:buChar char="•"/>
              <a:defRPr/>
            </a:pPr>
            <a:r>
              <a:rPr lang="en-US" sz="2400" b="1" dirty="0">
                <a:solidFill>
                  <a:srgbClr val="000000"/>
                </a:solidFill>
                <a:latin typeface="Verdana"/>
                <a:cs typeface="Calibri" panose="020F0502020204030204" pitchFamily="34" charset="0"/>
              </a:rPr>
              <a:t>2019-2020 School Year </a:t>
            </a:r>
            <a:r>
              <a:rPr lang="en-US" sz="2400" dirty="0">
                <a:solidFill>
                  <a:srgbClr val="000000"/>
                </a:solidFill>
                <a:latin typeface="Verdana"/>
                <a:cs typeface="Calibri" panose="020F0502020204030204" pitchFamily="34" charset="0"/>
              </a:rPr>
              <a:t>– Students taking the Mathematics SOL tests administered online expected to use </a:t>
            </a:r>
            <a:r>
              <a:rPr lang="en-US" sz="2400" b="1" i="1" dirty="0">
                <a:solidFill>
                  <a:srgbClr val="000000"/>
                </a:solidFill>
                <a:latin typeface="Verdana"/>
                <a:cs typeface="Calibri" panose="020F0502020204030204" pitchFamily="34" charset="0"/>
              </a:rPr>
              <a:t>only</a:t>
            </a:r>
            <a:r>
              <a:rPr lang="en-US" sz="2400" i="1" dirty="0">
                <a:solidFill>
                  <a:srgbClr val="000000"/>
                </a:solidFill>
                <a:latin typeface="Verdana"/>
                <a:cs typeface="Calibri" panose="020F0502020204030204" pitchFamily="34" charset="0"/>
              </a:rPr>
              <a:t> </a:t>
            </a:r>
            <a:r>
              <a:rPr lang="en-US" sz="2400" dirty="0">
                <a:solidFill>
                  <a:srgbClr val="000000"/>
                </a:solidFill>
                <a:latin typeface="Verdana"/>
                <a:cs typeface="Calibri" panose="020F0502020204030204" pitchFamily="34" charset="0"/>
              </a:rPr>
              <a:t>the Virginia </a:t>
            </a:r>
            <a:r>
              <a:rPr lang="en-US" sz="2400" dirty="0" err="1">
                <a:solidFill>
                  <a:srgbClr val="000000"/>
                </a:solidFill>
                <a:latin typeface="Verdana"/>
                <a:cs typeface="Calibri" panose="020F0502020204030204" pitchFamily="34" charset="0"/>
              </a:rPr>
              <a:t>Desmos</a:t>
            </a:r>
            <a:r>
              <a:rPr lang="en-US" sz="2400" dirty="0">
                <a:solidFill>
                  <a:srgbClr val="000000"/>
                </a:solidFill>
                <a:latin typeface="Verdana"/>
                <a:cs typeface="Calibri" panose="020F0502020204030204" pitchFamily="34" charset="0"/>
              </a:rPr>
              <a:t> online calculator</a:t>
            </a:r>
          </a:p>
          <a:p>
            <a:pPr marL="457200" lvl="0" indent="-457200">
              <a:buFont typeface="Arial" panose="020B0604020202020204" pitchFamily="34" charset="0"/>
              <a:buChar char="•"/>
              <a:defRPr/>
            </a:pPr>
            <a:r>
              <a:rPr lang="en-US" sz="2400" b="1" dirty="0">
                <a:solidFill>
                  <a:srgbClr val="000000"/>
                </a:solidFill>
                <a:latin typeface="Verdana"/>
                <a:cs typeface="Calibri" panose="020F0502020204030204" pitchFamily="34" charset="0"/>
              </a:rPr>
              <a:t>Mathematics Practice Items in TestNav </a:t>
            </a:r>
            <a:r>
              <a:rPr lang="en-US" sz="2400" dirty="0">
                <a:solidFill>
                  <a:srgbClr val="000000"/>
                </a:solidFill>
                <a:latin typeface="Verdana"/>
                <a:cs typeface="Calibri" panose="020F0502020204030204" pitchFamily="34" charset="0"/>
              </a:rPr>
              <a:t>–2016 items </a:t>
            </a:r>
            <a:r>
              <a:rPr lang="en-US" sz="2400" dirty="0">
                <a:latin typeface="Verdana"/>
                <a:cs typeface="Calibri" panose="020F0502020204030204" pitchFamily="34" charset="0"/>
              </a:rPr>
              <a:t>include Virginia </a:t>
            </a:r>
            <a:r>
              <a:rPr lang="en-US" sz="2400" dirty="0" err="1">
                <a:latin typeface="Verdana"/>
                <a:cs typeface="Calibri" panose="020F0502020204030204" pitchFamily="34" charset="0"/>
              </a:rPr>
              <a:t>Desmos</a:t>
            </a:r>
            <a:r>
              <a:rPr lang="en-US" sz="2400" dirty="0">
                <a:latin typeface="Verdana"/>
                <a:cs typeface="Calibri" panose="020F0502020204030204" pitchFamily="34" charset="0"/>
              </a:rPr>
              <a:t> online </a:t>
            </a:r>
          </a:p>
          <a:p>
            <a:pPr lvl="0">
              <a:defRPr/>
            </a:pPr>
            <a:r>
              <a:rPr lang="en-US" sz="2400" dirty="0">
                <a:latin typeface="Verdana"/>
                <a:cs typeface="Calibri" panose="020F0502020204030204" pitchFamily="34" charset="0"/>
              </a:rPr>
              <a:t>      calculator where applicable</a:t>
            </a:r>
          </a:p>
          <a:p>
            <a:pPr marL="457200" lvl="0" indent="-457200">
              <a:buFont typeface="Arial" panose="020B0604020202020204" pitchFamily="34" charset="0"/>
              <a:buChar char="•"/>
              <a:defRPr/>
            </a:pPr>
            <a:endParaRPr lang="en-US" sz="2400" dirty="0">
              <a:solidFill>
                <a:srgbClr val="000000"/>
              </a:solidFill>
              <a:latin typeface="Verdana"/>
              <a:cs typeface="Calibri" panose="020F0502020204030204" pitchFamily="34" charset="0"/>
            </a:endParaRPr>
          </a:p>
          <a:p>
            <a:pPr lvl="0">
              <a:defRPr/>
            </a:pPr>
            <a:endParaRPr lang="en-US" sz="2400" dirty="0">
              <a:solidFill>
                <a:srgbClr val="000000"/>
              </a:solidFill>
              <a:latin typeface="Verdana"/>
              <a:cs typeface="Calibri" panose="020F0502020204030204" pitchFamily="34" charset="0"/>
            </a:endParaRPr>
          </a:p>
          <a:p>
            <a:pPr lvl="0" algn="ctr">
              <a:defRPr/>
            </a:pPr>
            <a:r>
              <a:rPr lang="en-US" sz="2400" dirty="0">
                <a:solidFill>
                  <a:srgbClr val="000000"/>
                </a:solidFill>
                <a:latin typeface="Verdana"/>
                <a:cs typeface="Calibri" panose="020F0502020204030204" pitchFamily="34" charset="0"/>
                <a:hlinkClick r:id="rId2"/>
              </a:rPr>
              <a:t>Superintendent’s Memo 144-18</a:t>
            </a:r>
            <a:endParaRPr lang="en-US" sz="2400" dirty="0">
              <a:solidFill>
                <a:srgbClr val="000000"/>
              </a:solidFill>
              <a:latin typeface="Verdana"/>
              <a:cs typeface="Calibri" panose="020F0502020204030204" pitchFamily="34" charset="0"/>
            </a:endParaRPr>
          </a:p>
        </p:txBody>
      </p:sp>
    </p:spTree>
    <p:extLst>
      <p:ext uri="{BB962C8B-B14F-4D97-AF65-F5344CB8AC3E}">
        <p14:creationId xmlns:p14="http://schemas.microsoft.com/office/powerpoint/2010/main" val="27013803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107</a:t>
            </a:fld>
            <a:endParaRPr lang="en-US" dirty="0"/>
          </a:p>
        </p:txBody>
      </p:sp>
      <p:pic>
        <p:nvPicPr>
          <p:cNvPr id="6" name="Picture 5" descr="Picture of Desmos Webpage"/>
          <p:cNvPicPr>
            <a:picLocks noChangeAspect="1"/>
          </p:cNvPicPr>
          <p:nvPr/>
        </p:nvPicPr>
        <p:blipFill>
          <a:blip r:embed="rId2"/>
          <a:stretch>
            <a:fillRect/>
          </a:stretch>
        </p:blipFill>
        <p:spPr>
          <a:xfrm>
            <a:off x="183415" y="1302922"/>
            <a:ext cx="8846285" cy="5174078"/>
          </a:xfrm>
          <a:prstGeom prst="rect">
            <a:avLst/>
          </a:prstGeom>
        </p:spPr>
      </p:pic>
    </p:spTree>
    <p:extLst>
      <p:ext uri="{BB962C8B-B14F-4D97-AF65-F5344CB8AC3E}">
        <p14:creationId xmlns:p14="http://schemas.microsoft.com/office/powerpoint/2010/main" val="2584507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685800"/>
          </a:xfrm>
          <a:solidFill>
            <a:schemeClr val="bg1"/>
          </a:solidFill>
        </p:spPr>
        <p:txBody>
          <a:bodyPr/>
          <a:lstStyle/>
          <a:p>
            <a:pPr algn="ctr"/>
            <a:r>
              <a:rPr lang="en-US" b="1" dirty="0" err="1">
                <a:solidFill>
                  <a:srgbClr val="000000"/>
                </a:solidFill>
                <a:latin typeface="Verdana"/>
              </a:rPr>
              <a:t>Desmos</a:t>
            </a:r>
            <a:r>
              <a:rPr lang="en-US" b="1" dirty="0">
                <a:solidFill>
                  <a:srgbClr val="000000"/>
                </a:solidFill>
                <a:latin typeface="Verdana"/>
              </a:rPr>
              <a:t> Online Calculators</a:t>
            </a:r>
            <a:br>
              <a:rPr lang="en-US" b="1" dirty="0">
                <a:solidFill>
                  <a:srgbClr val="000000"/>
                </a:solidFill>
                <a:latin typeface="Verdana"/>
              </a:rPr>
            </a:b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4D383E5-CD44-4E8E-A14B-87411563B6FF}" type="slidenum">
              <a:rPr lang="en-US" smtClean="0"/>
              <a:t>108</a:t>
            </a:fld>
            <a:endParaRPr lang="en-US" dirty="0"/>
          </a:p>
        </p:txBody>
      </p:sp>
      <p:sp>
        <p:nvSpPr>
          <p:cNvPr id="6" name="TextBox 5"/>
          <p:cNvSpPr txBox="1"/>
          <p:nvPr/>
        </p:nvSpPr>
        <p:spPr>
          <a:xfrm>
            <a:off x="304800" y="1981200"/>
            <a:ext cx="8686800" cy="28931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2"/>
              </a:rPr>
              <a:t>Desmos Tutorials and Learning Hub</a:t>
            </a: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3"/>
              </a:rPr>
              <a:t>Desmos Classroom Activities</a:t>
            </a: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4"/>
              </a:rPr>
              <a:t>Student Classroom Hub</a:t>
            </a: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600" dirty="0">
              <a:solidFill>
                <a:srgbClr val="000000"/>
              </a:solidFill>
              <a:latin typeface="Verdan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err="1" smtClean="0">
                <a:ln>
                  <a:noFill/>
                </a:ln>
                <a:solidFill>
                  <a:srgbClr val="000000"/>
                </a:solidFill>
                <a:effectLst/>
                <a:uLnTx/>
                <a:uFillTx/>
                <a:latin typeface="Verdana"/>
                <a:cs typeface="Calibri" panose="020F0502020204030204" pitchFamily="34" charset="0"/>
                <a:hlinkClick r:id="rId5"/>
              </a:rPr>
              <a:t>Desmos</a:t>
            </a:r>
            <a:r>
              <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hlinkClick r:id="rId5"/>
              </a:rPr>
              <a:t> Art</a:t>
            </a:r>
            <a:endParaRPr kumimoji="0" lang="en-US" sz="2600" b="0" i="0" u="none" strike="noStrike" kern="1200" cap="none" spc="0" normalizeH="0" baseline="0" noProof="0" dirty="0" smtClean="0">
              <a:ln>
                <a:noFill/>
              </a:ln>
              <a:solidFill>
                <a:srgbClr val="000000"/>
              </a:solidFill>
              <a:effectLst/>
              <a:uLnTx/>
              <a:uFillTx/>
              <a:latin typeface="Verdana"/>
              <a:cs typeface="Calibri" panose="020F0502020204030204" pitchFamily="34" charset="0"/>
            </a:endParaRPr>
          </a:p>
        </p:txBody>
      </p:sp>
    </p:spTree>
    <p:extLst>
      <p:ext uri="{BB962C8B-B14F-4D97-AF65-F5344CB8AC3E}">
        <p14:creationId xmlns:p14="http://schemas.microsoft.com/office/powerpoint/2010/main" val="85326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109</a:t>
            </a:fld>
            <a:endParaRPr lang="en-US" dirty="0"/>
          </a:p>
        </p:txBody>
      </p:sp>
      <p:sp>
        <p:nvSpPr>
          <p:cNvPr id="6" name="Title 1"/>
          <p:cNvSpPr>
            <a:spLocks noGrp="1"/>
          </p:cNvSpPr>
          <p:nvPr>
            <p:ph type="title"/>
          </p:nvPr>
        </p:nvSpPr>
        <p:spPr>
          <a:xfrm>
            <a:off x="0" y="1905000"/>
            <a:ext cx="9144000" cy="12954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Reflection/Closure</a:t>
            </a: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232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597567"/>
            <a:ext cx="77724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Approved AR Diagnostic Tests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52925" y="1536033"/>
            <a:ext cx="8438147" cy="4940967"/>
          </a:xfrm>
        </p:spPr>
        <p:txBody>
          <a:bodyPr/>
          <a:lstStyle/>
          <a:p>
            <a:pPr algn="l"/>
            <a:r>
              <a:rPr lang="en-US" sz="2200" dirty="0" smtClean="0">
                <a:latin typeface="Verdana" panose="020B0604030504040204" pitchFamily="34" charset="0"/>
                <a:ea typeface="Verdana" panose="020B0604030504040204" pitchFamily="34" charset="0"/>
                <a:cs typeface="Verdana" panose="020B0604030504040204" pitchFamily="34" charset="0"/>
              </a:rPr>
              <a:t>Locally-designed or locally selected diagnostic tests must:</a:t>
            </a:r>
          </a:p>
          <a:p>
            <a:pPr marL="457200" indent="-457200" algn="l">
              <a:buFont typeface="+mj-lt"/>
              <a:buAutoNum type="alphaLcPeriod"/>
            </a:pPr>
            <a:r>
              <a:rPr lang="en-US" sz="2200" dirty="0" smtClean="0">
                <a:latin typeface="Verdana" panose="020B0604030504040204" pitchFamily="34" charset="0"/>
                <a:ea typeface="Verdana" panose="020B0604030504040204" pitchFamily="34" charset="0"/>
                <a:cs typeface="Verdana" panose="020B0604030504040204" pitchFamily="34" charset="0"/>
              </a:rPr>
              <a:t>Assess students’ knowledge and skills of Mathematics SOL in grades 3-8 and Algebra I</a:t>
            </a:r>
          </a:p>
          <a:p>
            <a:pPr marL="457200" indent="-457200" algn="l">
              <a:buFont typeface="+mj-lt"/>
              <a:buAutoNum type="alphaLcPeriod"/>
            </a:pPr>
            <a:r>
              <a:rPr lang="en-US" sz="2200" dirty="0" smtClean="0">
                <a:latin typeface="Verdana" panose="020B0604030504040204" pitchFamily="34" charset="0"/>
                <a:ea typeface="Verdana" panose="020B0604030504040204" pitchFamily="34" charset="0"/>
                <a:cs typeface="Verdana" panose="020B0604030504040204" pitchFamily="34" charset="0"/>
              </a:rPr>
              <a:t>Support the five mathematics process goals</a:t>
            </a:r>
          </a:p>
          <a:p>
            <a:pPr marL="457200" indent="-457200" algn="l">
              <a:buFont typeface="+mj-lt"/>
              <a:buAutoNum type="alphaLcPeriod"/>
            </a:pPr>
            <a:r>
              <a:rPr lang="en-US" sz="2200" dirty="0" smtClean="0">
                <a:latin typeface="Verdana" panose="020B0604030504040204" pitchFamily="34" charset="0"/>
                <a:ea typeface="Verdana" panose="020B0604030504040204" pitchFamily="34" charset="0"/>
                <a:cs typeface="Verdana" panose="020B0604030504040204" pitchFamily="34" charset="0"/>
              </a:rPr>
              <a:t>Identify content strengths and challenges, and indicate levels of performance where intervention may be necessary in the mathematics content strands of grades 3-8 and Algebra I</a:t>
            </a:r>
          </a:p>
          <a:p>
            <a:pPr marL="457200" indent="-457200" algn="l">
              <a:buFont typeface="+mj-lt"/>
              <a:buAutoNum type="alphaLcPeriod"/>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mj-lt"/>
              <a:buAutoNum type="alphaLcPeriod"/>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Readiness Initiative (FAQ)</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#3</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AutoNum type="arabicPeriod"/>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11</a:t>
            </a:fld>
            <a:endParaRPr lang="en-US" dirty="0"/>
          </a:p>
        </p:txBody>
      </p:sp>
    </p:spTree>
    <p:extLst>
      <p:ext uri="{BB962C8B-B14F-4D97-AF65-F5344CB8AC3E}">
        <p14:creationId xmlns:p14="http://schemas.microsoft.com/office/powerpoint/2010/main" val="3936715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838200"/>
            <a:ext cx="7772400" cy="11430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Reflection</a:t>
            </a:r>
            <a:br>
              <a:rPr lang="en-US" sz="3200" b="1" dirty="0" smtClean="0">
                <a:latin typeface="Verdana" panose="020B0604030504040204" pitchFamily="34" charset="0"/>
                <a:ea typeface="Verdana" panose="020B0604030504040204" pitchFamily="34" charset="0"/>
                <a:cs typeface="Verdana" panose="020B0604030504040204" pitchFamily="34" charset="0"/>
              </a:rPr>
            </a:br>
            <a:r>
              <a:rPr lang="en-US" sz="3200" b="1" dirty="0" smtClean="0">
                <a:latin typeface="Verdana" panose="020B0604030504040204" pitchFamily="34" charset="0"/>
                <a:ea typeface="Verdana" panose="020B0604030504040204" pitchFamily="34" charset="0"/>
                <a:cs typeface="Verdana" panose="020B0604030504040204" pitchFamily="34" charset="0"/>
              </a:rPr>
              <a:t>ARI Institute Take-</a:t>
            </a:r>
            <a:r>
              <a:rPr lang="en-US" sz="3200" b="1" dirty="0" err="1" smtClean="0">
                <a:latin typeface="Verdana" panose="020B0604030504040204" pitchFamily="34" charset="0"/>
                <a:ea typeface="Verdana" panose="020B0604030504040204" pitchFamily="34" charset="0"/>
                <a:cs typeface="Verdana" panose="020B0604030504040204" pitchFamily="34" charset="0"/>
              </a:rPr>
              <a:t>Aways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81000" y="2476500"/>
            <a:ext cx="8458200" cy="1752600"/>
          </a:xfrm>
        </p:spPr>
        <p:txBody>
          <a:bodyPr/>
          <a:lstStyle/>
          <a:p>
            <a:pPr marL="457200" indent="-457200" algn="l">
              <a:spcAft>
                <a:spcPts val="1800"/>
              </a:spcAft>
              <a:buFont typeface="Arial" panose="020B0604020202020204"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What </a:t>
            </a:r>
            <a:r>
              <a:rPr lang="en-US" sz="2800" dirty="0" smtClean="0">
                <a:latin typeface="Verdana" panose="020B0604030504040204" pitchFamily="34" charset="0"/>
                <a:ea typeface="Verdana" panose="020B0604030504040204" pitchFamily="34" charset="0"/>
                <a:cs typeface="Verdana" panose="020B0604030504040204" pitchFamily="34" charset="0"/>
              </a:rPr>
              <a:t>am </a:t>
            </a:r>
            <a:r>
              <a:rPr lang="en-US" sz="2800" dirty="0">
                <a:latin typeface="Verdana" panose="020B0604030504040204" pitchFamily="34" charset="0"/>
                <a:ea typeface="Verdana" panose="020B0604030504040204" pitchFamily="34" charset="0"/>
                <a:cs typeface="Verdana" panose="020B0604030504040204" pitchFamily="34" charset="0"/>
              </a:rPr>
              <a:t>I </a:t>
            </a:r>
            <a:r>
              <a:rPr lang="en-US" sz="2800" dirty="0" smtClean="0">
                <a:latin typeface="Verdana" panose="020B0604030504040204" pitchFamily="34" charset="0"/>
                <a:ea typeface="Verdana" panose="020B0604030504040204" pitchFamily="34" charset="0"/>
                <a:cs typeface="Verdana" panose="020B0604030504040204" pitchFamily="34" charset="0"/>
              </a:rPr>
              <a:t>taking back </a:t>
            </a:r>
            <a:r>
              <a:rPr lang="en-US" sz="2800" dirty="0">
                <a:latin typeface="Verdana" panose="020B0604030504040204" pitchFamily="34" charset="0"/>
                <a:ea typeface="Verdana" panose="020B0604030504040204" pitchFamily="34" charset="0"/>
                <a:cs typeface="Verdana" panose="020B0604030504040204" pitchFamily="34" charset="0"/>
              </a:rPr>
              <a:t>to </a:t>
            </a:r>
            <a:r>
              <a:rPr lang="en-US" sz="2800" dirty="0" smtClean="0">
                <a:latin typeface="Verdana" panose="020B0604030504040204" pitchFamily="34" charset="0"/>
                <a:ea typeface="Verdana" panose="020B0604030504040204" pitchFamily="34" charset="0"/>
                <a:cs typeface="Verdana" panose="020B0604030504040204" pitchFamily="34" charset="0"/>
              </a:rPr>
              <a:t>my division?</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What additional support </a:t>
            </a:r>
            <a:r>
              <a:rPr lang="en-US" sz="2800" dirty="0">
                <a:latin typeface="Verdana" panose="020B0604030504040204" pitchFamily="34" charset="0"/>
                <a:ea typeface="Verdana" panose="020B0604030504040204" pitchFamily="34" charset="0"/>
                <a:cs typeface="Verdana" panose="020B0604030504040204" pitchFamily="34" charset="0"/>
              </a:rPr>
              <a:t>is </a:t>
            </a:r>
            <a:r>
              <a:rPr lang="en-US" sz="2800" dirty="0" smtClean="0">
                <a:latin typeface="Verdana" panose="020B0604030504040204" pitchFamily="34" charset="0"/>
                <a:ea typeface="Verdana" panose="020B0604030504040204" pitchFamily="34" charset="0"/>
                <a:cs typeface="Verdana" panose="020B0604030504040204" pitchFamily="34" charset="0"/>
              </a:rPr>
              <a:t>needed</a:t>
            </a:r>
            <a:r>
              <a:rPr lang="en-US" sz="2800" dirty="0">
                <a:latin typeface="Verdana" panose="020B0604030504040204" pitchFamily="34" charset="0"/>
                <a:ea typeface="Verdana" panose="020B0604030504040204" pitchFamily="34" charset="0"/>
                <a:cs typeface="Verdana" panose="020B0604030504040204" pitchFamily="34" charset="0"/>
              </a:rPr>
              <a:t>?</a:t>
            </a:r>
            <a:endParaRPr lang="en-US" sz="2800" dirty="0"/>
          </a:p>
        </p:txBody>
      </p:sp>
      <p:sp>
        <p:nvSpPr>
          <p:cNvPr id="2" name="Slide Number Placeholder 1"/>
          <p:cNvSpPr>
            <a:spLocks noGrp="1"/>
          </p:cNvSpPr>
          <p:nvPr>
            <p:ph type="sldNum" sz="quarter" idx="12"/>
          </p:nvPr>
        </p:nvSpPr>
        <p:spPr/>
        <p:txBody>
          <a:bodyPr/>
          <a:lstStyle/>
          <a:p>
            <a:fld id="{94D383E5-CD44-4E8E-A14B-87411563B6FF}" type="slidenum">
              <a:rPr lang="en-US" smtClean="0"/>
              <a:t>110</a:t>
            </a:fld>
            <a:endParaRPr lang="en-US" dirty="0"/>
          </a:p>
        </p:txBody>
      </p:sp>
    </p:spTree>
    <p:extLst>
      <p:ext uri="{BB962C8B-B14F-4D97-AF65-F5344CB8AC3E}">
        <p14:creationId xmlns:p14="http://schemas.microsoft.com/office/powerpoint/2010/main" val="2958185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609600"/>
            <a:ext cx="7772400" cy="6096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Thank you!!!!!!</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111</a:t>
            </a:fld>
            <a:endParaRPr lang="en-US" dirty="0"/>
          </a:p>
        </p:txBody>
      </p:sp>
      <p:sp>
        <p:nvSpPr>
          <p:cNvPr id="6" name="Content Placeholder 2"/>
          <p:cNvSpPr txBox="1">
            <a:spLocks/>
          </p:cNvSpPr>
          <p:nvPr/>
        </p:nvSpPr>
        <p:spPr bwMode="auto">
          <a:xfrm>
            <a:off x="0" y="1371600"/>
            <a:ext cx="899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400">
                <a:solidFill>
                  <a:schemeClr val="tx1"/>
                </a:solidFill>
                <a:latin typeface="+mn-lt"/>
              </a:defRPr>
            </a:lvl4pPr>
            <a:lvl5pPr marL="1828800" indent="0" algn="ctr" rtl="0" eaLnBrk="1" fontAlgn="base" hangingPunct="1">
              <a:spcBef>
                <a:spcPct val="20000"/>
              </a:spcBef>
              <a:spcAft>
                <a:spcPct val="0"/>
              </a:spcAft>
              <a:buNone/>
              <a:defRPr sz="24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n-US" sz="2800" b="1" kern="0" smtClean="0">
                <a:latin typeface="Verdana" panose="020B0604030504040204" pitchFamily="34" charset="0"/>
                <a:ea typeface="Verdana" panose="020B0604030504040204" pitchFamily="34" charset="0"/>
                <a:cs typeface="Verdana" panose="020B0604030504040204" pitchFamily="34" charset="0"/>
              </a:rPr>
              <a:t>Algebra Readiness Development Committee</a:t>
            </a:r>
          </a:p>
          <a:p>
            <a:r>
              <a:rPr lang="en-US" sz="2200" kern="0" smtClean="0">
                <a:latin typeface="Verdana" panose="020B0604030504040204" pitchFamily="34" charset="0"/>
                <a:ea typeface="Verdana" panose="020B0604030504040204" pitchFamily="34" charset="0"/>
                <a:cs typeface="Verdana" panose="020B0604030504040204" pitchFamily="34" charset="0"/>
              </a:rPr>
              <a:t>Brendon Albon, Amherst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Michele Giglio, Henrico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Mary Hardesty, Virginia Beach City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Alfreda Jernigan, Norfolk City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Amy Jones, Hanover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Jennifer Mason, Henrico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Kelly Pocta, Hanover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Ashley Rea, Fredericksburg City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Kathleen Stoebe, Stafford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Elaine Smetts, Stafford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Carol Walsh, Middlesex County Public Schools</a:t>
            </a:r>
          </a:p>
          <a:p>
            <a:r>
              <a:rPr lang="en-US" sz="2200" kern="0" smtClean="0">
                <a:latin typeface="Verdana" panose="020B0604030504040204" pitchFamily="34" charset="0"/>
                <a:ea typeface="Verdana" panose="020B0604030504040204" pitchFamily="34" charset="0"/>
                <a:cs typeface="Verdana" panose="020B0604030504040204" pitchFamily="34" charset="0"/>
              </a:rPr>
              <a:t>Lois Williams, Retired VDOE staff</a:t>
            </a:r>
          </a:p>
          <a:p>
            <a:endParaRPr lang="en-US" sz="2400" kern="0" smtClean="0"/>
          </a:p>
          <a:p>
            <a:r>
              <a:rPr lang="en-US" sz="2800" kern="0" smtClean="0"/>
              <a:t> </a:t>
            </a:r>
            <a:endParaRPr lang="en-US" sz="2800" kern="0" dirty="0"/>
          </a:p>
        </p:txBody>
      </p:sp>
    </p:spTree>
    <p:extLst>
      <p:ext uri="{BB962C8B-B14F-4D97-AF65-F5344CB8AC3E}">
        <p14:creationId xmlns:p14="http://schemas.microsoft.com/office/powerpoint/2010/main" val="202610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112</a:t>
            </a:fld>
            <a:endParaRPr lang="en-US" dirty="0"/>
          </a:p>
        </p:txBody>
      </p:sp>
      <p:sp>
        <p:nvSpPr>
          <p:cNvPr id="6" name="Title 1"/>
          <p:cNvSpPr>
            <a:spLocks noGrp="1"/>
          </p:cNvSpPr>
          <p:nvPr>
            <p:ph type="title"/>
          </p:nvPr>
        </p:nvSpPr>
        <p:spPr>
          <a:xfrm>
            <a:off x="0" y="914400"/>
            <a:ext cx="9144000" cy="990600"/>
          </a:xfrm>
          <a:solidFill>
            <a:schemeClr val="bg1"/>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Questions??</a:t>
            </a: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586"/>
          <a:stretch/>
        </p:blipFill>
        <p:spPr bwMode="auto">
          <a:xfrm>
            <a:off x="3276600" y="1929829"/>
            <a:ext cx="2410356" cy="2812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5029200"/>
            <a:ext cx="7924800" cy="954107"/>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hlinkClick r:id="rId4"/>
              </a:rPr>
              <a:t>Mathematics@doe.virginia.gov</a:t>
            </a:r>
            <a:r>
              <a:rPr lang="en-US" sz="2800" dirty="0" smtClean="0">
                <a:latin typeface="Verdana" panose="020B0604030504040204" pitchFamily="34" charset="0"/>
                <a:ea typeface="Verdana" panose="020B0604030504040204" pitchFamily="34" charset="0"/>
                <a:cs typeface="Verdana" panose="020B0604030504040204" pitchFamily="34" charset="0"/>
              </a:rPr>
              <a:t> </a:t>
            </a:r>
          </a:p>
          <a:p>
            <a:r>
              <a:rPr lang="en-US" sz="2800" dirty="0" smtClean="0">
                <a:latin typeface="Verdana" panose="020B0604030504040204" pitchFamily="34" charset="0"/>
                <a:ea typeface="Verdana" panose="020B0604030504040204" pitchFamily="34" charset="0"/>
                <a:cs typeface="Verdana" panose="020B0604030504040204" pitchFamily="34" charset="0"/>
                <a:hlinkClick r:id="rId5"/>
              </a:rPr>
              <a:t>Student_Assessment@doe.virginia.gov</a:t>
            </a:r>
            <a:r>
              <a:rPr lang="en-US" sz="2800" dirty="0" smtClean="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47821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8" y="664766"/>
            <a:ext cx="77724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Using SOL Assessments as Diagnostic Tools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52925" y="1774158"/>
            <a:ext cx="8438147" cy="4940967"/>
          </a:xfrm>
        </p:spPr>
        <p:txBody>
          <a:bodyPr/>
          <a:lstStyle/>
          <a:p>
            <a:pPr algn="l"/>
            <a:r>
              <a:rPr lang="en-US" sz="2400" dirty="0">
                <a:latin typeface="Verdana" panose="020B0604030504040204" pitchFamily="34" charset="0"/>
                <a:ea typeface="Verdana" panose="020B0604030504040204" pitchFamily="34" charset="0"/>
                <a:cs typeface="Verdana" panose="020B0604030504040204" pitchFamily="34" charset="0"/>
              </a:rPr>
              <a:t>School divisions also have the option of using student results from Virginia Mathematics Standards of Learning Assessments as a pre-assessment in conjunction with classroom formative assessments to identify areas of individual student focus for remediation.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gn="l"/>
            <a:r>
              <a:rPr lang="en-US" sz="2400" dirty="0">
                <a:latin typeface="Verdana" panose="020B0604030504040204" pitchFamily="34" charset="0"/>
                <a:ea typeface="Verdana" panose="020B0604030504040204" pitchFamily="34" charset="0"/>
                <a:cs typeface="Verdana" panose="020B0604030504040204" pitchFamily="34" charset="0"/>
              </a:rPr>
              <a:t>The end-of-year grade level or Algebra I Mathematics Standards of Learning Assessment results can then serve as the post-assessment. </a:t>
            </a:r>
          </a:p>
          <a:p>
            <a:pPr marL="457200" indent="-457200" algn="l">
              <a:buFont typeface="+mj-lt"/>
              <a:buAutoNum type="alphaLcPeriod"/>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Readiness Initiative (FAQ)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#3</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AutoNum type="arabicPeriod"/>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12</a:t>
            </a:fld>
            <a:endParaRPr lang="en-US" dirty="0"/>
          </a:p>
        </p:txBody>
      </p:sp>
    </p:spTree>
    <p:extLst>
      <p:ext uri="{BB962C8B-B14F-4D97-AF65-F5344CB8AC3E}">
        <p14:creationId xmlns:p14="http://schemas.microsoft.com/office/powerpoint/2010/main" val="1648405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597567"/>
            <a:ext cx="77724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AR Intervention</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52925" y="1411460"/>
            <a:ext cx="8438147" cy="5181600"/>
          </a:xfrm>
        </p:spPr>
        <p:txBody>
          <a:bodyPr/>
          <a:lstStyle/>
          <a:p>
            <a:pPr algn="l"/>
            <a:r>
              <a:rPr lang="en-US" sz="2800" dirty="0" smtClean="0">
                <a:latin typeface="Verdana" panose="020B0604030504040204" pitchFamily="34" charset="0"/>
                <a:ea typeface="Verdana" panose="020B0604030504040204" pitchFamily="34" charset="0"/>
                <a:cs typeface="Verdana" panose="020B0604030504040204" pitchFamily="34" charset="0"/>
              </a:rPr>
              <a:t>The school division determines and designs the local intervention service model</a:t>
            </a:r>
          </a:p>
          <a:p>
            <a:pPr algn="l"/>
            <a:r>
              <a:rPr lang="en-US" sz="2400" b="1" dirty="0" smtClean="0">
                <a:latin typeface="Verdana" panose="020B0604030504040204" pitchFamily="34" charset="0"/>
                <a:ea typeface="Verdana" panose="020B0604030504040204" pitchFamily="34" charset="0"/>
                <a:cs typeface="Verdana" panose="020B0604030504040204" pitchFamily="34" charset="0"/>
              </a:rPr>
              <a:t>Intervention Program Requirements:</a:t>
            </a:r>
          </a:p>
          <a:p>
            <a:pPr marL="514350" lvl="0" indent="-514350" algn="l">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The intervention services should provide 2½ hours of instruction per week in addition to regular classroom instruction.</a:t>
            </a:r>
          </a:p>
          <a:p>
            <a:pPr marL="514350" lvl="0" indent="-514350" algn="l">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The intervention service should be provided on a student/teacher ratio of 10 to 1.</a:t>
            </a:r>
          </a:p>
          <a:p>
            <a:pPr marL="514350" lvl="0" indent="-514350" algn="l">
              <a:buFont typeface="+mj-lt"/>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A pre- and post-assessment must be administered to students that participate in the intervention program</a:t>
            </a:r>
            <a:r>
              <a:rPr lang="en-US" sz="2400" dirty="0" smtClean="0">
                <a:latin typeface="Verdana" panose="020B0604030504040204" pitchFamily="34" charset="0"/>
                <a:ea typeface="Verdana" panose="020B0604030504040204" pitchFamily="34" charset="0"/>
                <a:cs typeface="Verdana" panose="020B0604030504040204" pitchFamily="34" charset="0"/>
              </a:rPr>
              <a:t>.</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mj-lt"/>
              <a:buAutoNum type="alphaLcPeriod"/>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Readiness Initiative (FAQ)</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 &amp; 5</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AutoNum type="arabicPeriod"/>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13</a:t>
            </a:fld>
            <a:endParaRPr lang="en-US" dirty="0"/>
          </a:p>
        </p:txBody>
      </p:sp>
    </p:spTree>
    <p:extLst>
      <p:ext uri="{BB962C8B-B14F-4D97-AF65-F5344CB8AC3E}">
        <p14:creationId xmlns:p14="http://schemas.microsoft.com/office/powerpoint/2010/main" val="3122621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597567"/>
            <a:ext cx="77724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AR Intervention</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52925" y="1411460"/>
            <a:ext cx="8438147" cy="5181600"/>
          </a:xfrm>
        </p:spPr>
        <p:txBody>
          <a:bodyPr/>
          <a:lstStyle/>
          <a:p>
            <a:pPr algn="l"/>
            <a:r>
              <a:rPr lang="en-US" sz="2400" b="1" dirty="0" smtClean="0">
                <a:latin typeface="Verdana" panose="020B0604030504040204" pitchFamily="34" charset="0"/>
                <a:ea typeface="Verdana" panose="020B0604030504040204" pitchFamily="34" charset="0"/>
                <a:cs typeface="Verdana" panose="020B0604030504040204" pitchFamily="34" charset="0"/>
              </a:rPr>
              <a:t>Intervention Program Requirements (cont.):</a:t>
            </a:r>
          </a:p>
          <a:p>
            <a:pPr marL="514350" indent="-514350" algn="l">
              <a:buFont typeface="+mj-lt"/>
              <a:buAutoNum type="arabicPeriod" startAt="4"/>
            </a:pPr>
            <a:r>
              <a:rPr lang="en-US" sz="2400" dirty="0" smtClean="0">
                <a:latin typeface="Verdana" panose="020B0604030504040204" pitchFamily="34" charset="0"/>
                <a:ea typeface="Verdana" panose="020B0604030504040204" pitchFamily="34" charset="0"/>
                <a:cs typeface="Verdana" panose="020B0604030504040204" pitchFamily="34" charset="0"/>
              </a:rPr>
              <a:t>Local </a:t>
            </a:r>
            <a:r>
              <a:rPr lang="en-US" sz="2400" dirty="0">
                <a:latin typeface="Verdana" panose="020B0604030504040204" pitchFamily="34" charset="0"/>
                <a:ea typeface="Verdana" panose="020B0604030504040204" pitchFamily="34" charset="0"/>
                <a:cs typeface="Verdana" panose="020B0604030504040204" pitchFamily="34" charset="0"/>
              </a:rPr>
              <a:t>school division determines and designs the local intervention model.</a:t>
            </a:r>
          </a:p>
          <a:p>
            <a:pPr marL="514350" indent="-514350" algn="l">
              <a:buFont typeface="+mj-lt"/>
              <a:buAutoNum type="arabicPeriod" startAt="4"/>
            </a:pPr>
            <a:r>
              <a:rPr lang="en-US" sz="2400" dirty="0">
                <a:latin typeface="Verdana" panose="020B0604030504040204" pitchFamily="34" charset="0"/>
                <a:ea typeface="Verdana" panose="020B0604030504040204" pitchFamily="34" charset="0"/>
                <a:cs typeface="Verdana" panose="020B0604030504040204" pitchFamily="34" charset="0"/>
              </a:rPr>
              <a:t>Students targeted to participate in the intervention program will include those who did not pass the appropriate diagnostic test.</a:t>
            </a:r>
          </a:p>
          <a:p>
            <a:pPr marL="514350" indent="-514350" algn="l">
              <a:buFont typeface="+mj-lt"/>
              <a:buAutoNum type="arabicPeriod" startAt="4"/>
            </a:pPr>
            <a:r>
              <a:rPr lang="en-US" sz="2400" dirty="0">
                <a:latin typeface="Verdana" panose="020B0604030504040204" pitchFamily="34" charset="0"/>
                <a:ea typeface="Verdana" panose="020B0604030504040204" pitchFamily="34" charset="0"/>
                <a:cs typeface="Verdana" panose="020B0604030504040204" pitchFamily="34" charset="0"/>
              </a:rPr>
              <a:t>The intervention services can be provided by classroom teachers, paraprofessionals, or part-time tutors who have the appropriate mathematical understanding and pedagogical knowledge to implement an effective remediation program. </a:t>
            </a:r>
            <a:endParaRPr lang="en-US" sz="2200" dirty="0" smtClean="0">
              <a:latin typeface="Verdana" panose="020B0604030504040204" pitchFamily="34" charset="0"/>
              <a:ea typeface="Verdana" panose="020B0604030504040204" pitchFamily="34" charset="0"/>
              <a:cs typeface="Verdana" panose="020B0604030504040204" pitchFamily="34" charset="0"/>
            </a:endParaRPr>
          </a:p>
          <a:p>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Readiness Initiative (FAQ)</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#5</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lgn="l">
              <a:buAutoNum type="arabicPeriod"/>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endParaRPr lang="en-US"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14</a:t>
            </a:fld>
            <a:endParaRPr lang="en-US" dirty="0"/>
          </a:p>
        </p:txBody>
      </p:sp>
    </p:spTree>
    <p:extLst>
      <p:ext uri="{BB962C8B-B14F-4D97-AF65-F5344CB8AC3E}">
        <p14:creationId xmlns:p14="http://schemas.microsoft.com/office/powerpoint/2010/main" val="911201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47700"/>
            <a:ext cx="9144000" cy="8382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hlinkClick r:id="rId3"/>
              </a:rPr>
              <a:t>VDOE Website </a:t>
            </a:r>
            <a:r>
              <a:rPr lang="en-US" sz="2800" b="1" dirty="0" smtClean="0">
                <a:latin typeface="Verdana" panose="020B0604030504040204" pitchFamily="34" charset="0"/>
                <a:ea typeface="Verdana" panose="020B0604030504040204" pitchFamily="34" charset="0"/>
                <a:cs typeface="Verdana" panose="020B0604030504040204" pitchFamily="34" charset="0"/>
              </a:rPr>
              <a:t>- ARI Local Funding Amounts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15</a:t>
            </a:fld>
            <a:endParaRPr lang="en-US" dirty="0"/>
          </a:p>
        </p:txBody>
      </p:sp>
      <p:pic>
        <p:nvPicPr>
          <p:cNvPr id="6" name="Picture 5" descr="website screenshot"/>
          <p:cNvPicPr>
            <a:picLocks noChangeAspect="1"/>
          </p:cNvPicPr>
          <p:nvPr/>
        </p:nvPicPr>
        <p:blipFill>
          <a:blip r:embed="rId4"/>
          <a:stretch>
            <a:fillRect/>
          </a:stretch>
        </p:blipFill>
        <p:spPr>
          <a:xfrm>
            <a:off x="76200" y="1371600"/>
            <a:ext cx="5029876" cy="3033462"/>
          </a:xfrm>
          <a:prstGeom prst="rect">
            <a:avLst/>
          </a:prstGeom>
        </p:spPr>
      </p:pic>
      <p:pic>
        <p:nvPicPr>
          <p:cNvPr id="7" name="Picture 6" descr="website screenshot"/>
          <p:cNvPicPr>
            <a:picLocks noChangeAspect="1"/>
          </p:cNvPicPr>
          <p:nvPr/>
        </p:nvPicPr>
        <p:blipFill>
          <a:blip r:embed="rId5"/>
          <a:stretch>
            <a:fillRect/>
          </a:stretch>
        </p:blipFill>
        <p:spPr>
          <a:xfrm>
            <a:off x="1066800" y="2091865"/>
            <a:ext cx="4876800" cy="2895601"/>
          </a:xfrm>
          <a:prstGeom prst="rect">
            <a:avLst/>
          </a:prstGeom>
        </p:spPr>
      </p:pic>
      <p:pic>
        <p:nvPicPr>
          <p:cNvPr id="8" name="Picture 7" descr="website screenshot"/>
          <p:cNvPicPr>
            <a:picLocks noChangeAspect="1"/>
          </p:cNvPicPr>
          <p:nvPr/>
        </p:nvPicPr>
        <p:blipFill>
          <a:blip r:embed="rId6"/>
          <a:stretch>
            <a:fillRect/>
          </a:stretch>
        </p:blipFill>
        <p:spPr>
          <a:xfrm>
            <a:off x="1881689" y="2913898"/>
            <a:ext cx="5024437" cy="3003523"/>
          </a:xfrm>
          <a:prstGeom prst="rect">
            <a:avLst/>
          </a:prstGeom>
        </p:spPr>
      </p:pic>
      <p:pic>
        <p:nvPicPr>
          <p:cNvPr id="4" name="Picture 3" descr="website screenshot"/>
          <p:cNvPicPr>
            <a:picLocks noChangeAspect="1"/>
          </p:cNvPicPr>
          <p:nvPr/>
        </p:nvPicPr>
        <p:blipFill>
          <a:blip r:embed="rId7"/>
          <a:stretch>
            <a:fillRect/>
          </a:stretch>
        </p:blipFill>
        <p:spPr>
          <a:xfrm>
            <a:off x="3734476" y="3570120"/>
            <a:ext cx="4886536" cy="3169334"/>
          </a:xfrm>
          <a:prstGeom prst="rect">
            <a:avLst/>
          </a:prstGeom>
        </p:spPr>
      </p:pic>
    </p:spTree>
    <p:extLst>
      <p:ext uri="{BB962C8B-B14F-4D97-AF65-F5344CB8AC3E}">
        <p14:creationId xmlns:p14="http://schemas.microsoft.com/office/powerpoint/2010/main" val="914742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47700"/>
            <a:ext cx="9144000" cy="8382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Budget Template (ARI ) - Excel</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16</a:t>
            </a:fld>
            <a:endParaRPr lang="en-US" dirty="0"/>
          </a:p>
        </p:txBody>
      </p:sp>
      <p:pic>
        <p:nvPicPr>
          <p:cNvPr id="10" name="Picture 9" descr="website screenshot"/>
          <p:cNvPicPr>
            <a:picLocks noChangeAspect="1"/>
          </p:cNvPicPr>
          <p:nvPr/>
        </p:nvPicPr>
        <p:blipFill>
          <a:blip r:embed="rId3"/>
          <a:stretch>
            <a:fillRect/>
          </a:stretch>
        </p:blipFill>
        <p:spPr>
          <a:xfrm>
            <a:off x="57968" y="1449805"/>
            <a:ext cx="4576377" cy="2919413"/>
          </a:xfrm>
          <a:prstGeom prst="rect">
            <a:avLst/>
          </a:prstGeom>
        </p:spPr>
      </p:pic>
      <p:pic>
        <p:nvPicPr>
          <p:cNvPr id="11" name="Picture 10" descr="website screenshot"/>
          <p:cNvPicPr>
            <a:picLocks noChangeAspect="1"/>
          </p:cNvPicPr>
          <p:nvPr/>
        </p:nvPicPr>
        <p:blipFill>
          <a:blip r:embed="rId4"/>
          <a:stretch>
            <a:fillRect/>
          </a:stretch>
        </p:blipFill>
        <p:spPr>
          <a:xfrm>
            <a:off x="30697" y="3438289"/>
            <a:ext cx="4553335" cy="3098478"/>
          </a:xfrm>
          <a:prstGeom prst="rect">
            <a:avLst/>
          </a:prstGeom>
        </p:spPr>
      </p:pic>
      <p:pic>
        <p:nvPicPr>
          <p:cNvPr id="12" name="Picture 11" descr="website screenshot"/>
          <p:cNvPicPr>
            <a:picLocks noChangeAspect="1"/>
          </p:cNvPicPr>
          <p:nvPr/>
        </p:nvPicPr>
        <p:blipFill>
          <a:blip r:embed="rId5"/>
          <a:stretch>
            <a:fillRect/>
          </a:stretch>
        </p:blipFill>
        <p:spPr>
          <a:xfrm>
            <a:off x="4584032" y="1421731"/>
            <a:ext cx="4552950" cy="3262313"/>
          </a:xfrm>
          <a:prstGeom prst="rect">
            <a:avLst/>
          </a:prstGeom>
        </p:spPr>
      </p:pic>
      <p:grpSp>
        <p:nvGrpSpPr>
          <p:cNvPr id="17" name="Group 16" descr="website screenshot"/>
          <p:cNvGrpSpPr/>
          <p:nvPr/>
        </p:nvGrpSpPr>
        <p:grpSpPr>
          <a:xfrm>
            <a:off x="4576408" y="3574793"/>
            <a:ext cx="4553335" cy="3061640"/>
            <a:chOff x="4576408" y="3574793"/>
            <a:chExt cx="4553335" cy="3061640"/>
          </a:xfrm>
        </p:grpSpPr>
        <p:pic>
          <p:nvPicPr>
            <p:cNvPr id="16" name="Picture 15" descr="website screenshot"/>
            <p:cNvPicPr>
              <a:picLocks noChangeAspect="1"/>
            </p:cNvPicPr>
            <p:nvPr/>
          </p:nvPicPr>
          <p:blipFill>
            <a:blip r:embed="rId6"/>
            <a:stretch>
              <a:fillRect/>
            </a:stretch>
          </p:blipFill>
          <p:spPr>
            <a:xfrm>
              <a:off x="4576408" y="3574793"/>
              <a:ext cx="4513599" cy="3061640"/>
            </a:xfrm>
            <a:prstGeom prst="rect">
              <a:avLst/>
            </a:prstGeom>
          </p:spPr>
        </p:pic>
        <p:sp>
          <p:nvSpPr>
            <p:cNvPr id="14" name="TextBox 13"/>
            <p:cNvSpPr txBox="1"/>
            <p:nvPr/>
          </p:nvSpPr>
          <p:spPr>
            <a:xfrm>
              <a:off x="4711960" y="6015335"/>
              <a:ext cx="4417783" cy="461665"/>
            </a:xfrm>
            <a:prstGeom prst="rect">
              <a:avLst/>
            </a:prstGeom>
            <a:solidFill>
              <a:srgbClr val="FFC000"/>
            </a:solidFill>
          </p:spPr>
          <p:txBody>
            <a:bodyPr wrap="square" rtlCol="0">
              <a:spAutoFit/>
            </a:bodyPr>
            <a:lstStyle/>
            <a:p>
              <a:pPr algn="ctr"/>
              <a:r>
                <a:rPr lang="en-US" sz="2400" b="1" dirty="0" smtClean="0"/>
                <a:t>Sample Only!</a:t>
              </a:r>
              <a:endParaRPr lang="en-US" sz="2400" b="1" dirty="0"/>
            </a:p>
          </p:txBody>
        </p:sp>
      </p:grpSp>
    </p:spTree>
    <p:extLst>
      <p:ext uri="{BB962C8B-B14F-4D97-AF65-F5344CB8AC3E}">
        <p14:creationId xmlns:p14="http://schemas.microsoft.com/office/powerpoint/2010/main" val="64933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752" y="685801"/>
            <a:ext cx="9137248" cy="10668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  ARI Funding - Purchases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04800" y="1447800"/>
            <a:ext cx="8839200" cy="4914900"/>
          </a:xfrm>
        </p:spPr>
        <p:txBody>
          <a:bodyPr/>
          <a:lstStyle/>
          <a:p>
            <a:pPr marL="514350" indent="-514350" algn="l">
              <a:buFont typeface="+mj-lt"/>
              <a:buAutoNum type="arabicPeriod"/>
            </a:pPr>
            <a:r>
              <a:rPr lang="en-US" sz="2800" dirty="0">
                <a:latin typeface="Verdana" panose="020B0604030504040204" pitchFamily="34" charset="0"/>
                <a:ea typeface="Verdana" panose="020B0604030504040204" pitchFamily="34" charset="0"/>
                <a:cs typeface="Verdana" panose="020B0604030504040204" pitchFamily="34" charset="0"/>
              </a:rPr>
              <a:t>I</a:t>
            </a:r>
            <a:r>
              <a:rPr lang="en-US" sz="2800" dirty="0" smtClean="0">
                <a:latin typeface="Verdana" panose="020B0604030504040204" pitchFamily="34" charset="0"/>
                <a:ea typeface="Verdana" panose="020B0604030504040204" pitchFamily="34" charset="0"/>
                <a:cs typeface="Verdana" panose="020B0604030504040204" pitchFamily="34" charset="0"/>
              </a:rPr>
              <a:t>ntervention and remediation services (teachers, paraprofessionals, tutors)</a:t>
            </a:r>
          </a:p>
          <a:p>
            <a:pPr marL="514350" indent="-51435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Student transportation to/from services</a:t>
            </a:r>
          </a:p>
          <a:p>
            <a:pPr marL="514350" indent="-51435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Other costs associated with providing intervention services</a:t>
            </a:r>
          </a:p>
          <a:p>
            <a:pPr marL="514350" indent="-514350" algn="l">
              <a:buFont typeface="+mj-lt"/>
              <a:buAutoNum type="arabicPeriod"/>
            </a:pPr>
            <a:r>
              <a:rPr lang="en-US" sz="2800" dirty="0" smtClean="0">
                <a:latin typeface="Verdana" panose="020B0604030504040204" pitchFamily="34" charset="0"/>
                <a:ea typeface="Verdana" panose="020B0604030504040204" pitchFamily="34" charset="0"/>
                <a:cs typeface="Verdana" panose="020B0604030504040204" pitchFamily="34" charset="0"/>
              </a:rPr>
              <a:t>Salary to employ mathematics teacher specialists (effective 2011)</a:t>
            </a:r>
          </a:p>
          <a:p>
            <a:pPr>
              <a:spcBef>
                <a:spcPts val="1200"/>
              </a:spcBef>
              <a:spcAft>
                <a:spcPts val="1200"/>
              </a:spcAft>
            </a:pPr>
            <a:r>
              <a:rPr lang="en-US" sz="2800" dirty="0" smtClean="0">
                <a:latin typeface="Verdana" panose="020B0604030504040204" pitchFamily="34" charset="0"/>
                <a:ea typeface="Verdana" panose="020B0604030504040204" pitchFamily="34" charset="0"/>
                <a:cs typeface="Verdana" panose="020B0604030504040204" pitchFamily="34" charset="0"/>
              </a:rPr>
              <a:t>ARI funding carryover is not guaranteed.</a:t>
            </a:r>
            <a:endParaRPr lang="en-US" sz="2800" dirty="0">
              <a:latin typeface="Verdana" panose="020B0604030504040204" pitchFamily="34" charset="0"/>
              <a:ea typeface="Verdana" panose="020B0604030504040204" pitchFamily="34" charset="0"/>
              <a:cs typeface="Verdana" panose="020B0604030504040204" pitchFamily="34" charset="0"/>
            </a:endParaRPr>
          </a:p>
          <a:p>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Readiness Initiative (FAQ)</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#7 &amp;  8</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17</a:t>
            </a:fld>
            <a:endParaRPr lang="en-US" dirty="0"/>
          </a:p>
        </p:txBody>
      </p:sp>
    </p:spTree>
    <p:extLst>
      <p:ext uri="{BB962C8B-B14F-4D97-AF65-F5344CB8AC3E}">
        <p14:creationId xmlns:p14="http://schemas.microsoft.com/office/powerpoint/2010/main" val="873648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752" y="685801"/>
            <a:ext cx="9137248" cy="10668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  ARI - Using Multiple Data Points </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18</a:t>
            </a:fld>
            <a:endParaRPr lang="en-US" dirty="0"/>
          </a:p>
        </p:txBody>
      </p:sp>
      <p:pic>
        <p:nvPicPr>
          <p:cNvPr id="5" name="Picture 4" descr="Multiple Data Points"/>
          <p:cNvPicPr>
            <a:picLocks noChangeAspect="1"/>
          </p:cNvPicPr>
          <p:nvPr/>
        </p:nvPicPr>
        <p:blipFill>
          <a:blip r:embed="rId3"/>
          <a:stretch>
            <a:fillRect/>
          </a:stretch>
        </p:blipFill>
        <p:spPr>
          <a:xfrm>
            <a:off x="381000" y="1751435"/>
            <a:ext cx="8087486" cy="4495800"/>
          </a:xfrm>
          <a:prstGeom prst="rect">
            <a:avLst/>
          </a:prstGeom>
        </p:spPr>
      </p:pic>
      <p:sp>
        <p:nvSpPr>
          <p:cNvPr id="6" name="TextBox 5"/>
          <p:cNvSpPr txBox="1"/>
          <p:nvPr/>
        </p:nvSpPr>
        <p:spPr>
          <a:xfrm>
            <a:off x="762000" y="2314307"/>
            <a:ext cx="2133600" cy="1200329"/>
          </a:xfrm>
          <a:prstGeom prst="rect">
            <a:avLst/>
          </a:prstGeom>
          <a:noFill/>
        </p:spPr>
        <p:txBody>
          <a:bodyPr wrap="square" rtlCol="0">
            <a:spAutoFit/>
          </a:bodyPr>
          <a:lstStyle/>
          <a:p>
            <a:pPr algn="ctr"/>
            <a:r>
              <a:rPr lang="en-US" sz="2400" dirty="0" smtClean="0"/>
              <a:t>Mathematics SOL Assessments</a:t>
            </a:r>
            <a:endParaRPr lang="en-US" sz="2400" dirty="0"/>
          </a:p>
        </p:txBody>
      </p:sp>
      <p:sp>
        <p:nvSpPr>
          <p:cNvPr id="7" name="TextBox 6"/>
          <p:cNvSpPr txBox="1"/>
          <p:nvPr/>
        </p:nvSpPr>
        <p:spPr>
          <a:xfrm>
            <a:off x="5791200" y="2314307"/>
            <a:ext cx="2133600" cy="1200329"/>
          </a:xfrm>
          <a:prstGeom prst="rect">
            <a:avLst/>
          </a:prstGeom>
          <a:noFill/>
        </p:spPr>
        <p:txBody>
          <a:bodyPr wrap="square" rtlCol="0">
            <a:spAutoFit/>
          </a:bodyPr>
          <a:lstStyle/>
          <a:p>
            <a:pPr algn="ctr"/>
            <a:r>
              <a:rPr lang="en-US" sz="2400" dirty="0" smtClean="0"/>
              <a:t>Mathematics Diagnostic Assessments</a:t>
            </a:r>
            <a:endParaRPr lang="en-US" sz="2400" dirty="0"/>
          </a:p>
        </p:txBody>
      </p:sp>
      <p:sp>
        <p:nvSpPr>
          <p:cNvPr id="8" name="TextBox 7"/>
          <p:cNvSpPr txBox="1"/>
          <p:nvPr/>
        </p:nvSpPr>
        <p:spPr>
          <a:xfrm>
            <a:off x="799322" y="4280771"/>
            <a:ext cx="2133600" cy="1200329"/>
          </a:xfrm>
          <a:prstGeom prst="rect">
            <a:avLst/>
          </a:prstGeom>
          <a:noFill/>
        </p:spPr>
        <p:txBody>
          <a:bodyPr wrap="square" rtlCol="0">
            <a:spAutoFit/>
          </a:bodyPr>
          <a:lstStyle/>
          <a:p>
            <a:pPr algn="ctr"/>
            <a:r>
              <a:rPr lang="en-US" sz="2400" dirty="0" smtClean="0"/>
              <a:t>Classroom Summative Assessments</a:t>
            </a:r>
            <a:endParaRPr lang="en-US" sz="2400" dirty="0"/>
          </a:p>
        </p:txBody>
      </p:sp>
      <p:sp>
        <p:nvSpPr>
          <p:cNvPr id="9" name="TextBox 8"/>
          <p:cNvSpPr txBox="1"/>
          <p:nvPr/>
        </p:nvSpPr>
        <p:spPr>
          <a:xfrm>
            <a:off x="5791200" y="4224788"/>
            <a:ext cx="2133600" cy="1446550"/>
          </a:xfrm>
          <a:prstGeom prst="rect">
            <a:avLst/>
          </a:prstGeom>
          <a:noFill/>
        </p:spPr>
        <p:txBody>
          <a:bodyPr wrap="square" rtlCol="0">
            <a:spAutoFit/>
          </a:bodyPr>
          <a:lstStyle/>
          <a:p>
            <a:pPr algn="ctr"/>
            <a:r>
              <a:rPr lang="en-US" sz="2200" dirty="0" smtClean="0"/>
              <a:t>Classroom Formative Assessments &amp; Observations</a:t>
            </a:r>
            <a:endParaRPr lang="en-US" sz="2200" dirty="0"/>
          </a:p>
        </p:txBody>
      </p:sp>
    </p:spTree>
    <p:extLst>
      <p:ext uri="{BB962C8B-B14F-4D97-AF65-F5344CB8AC3E}">
        <p14:creationId xmlns:p14="http://schemas.microsoft.com/office/powerpoint/2010/main" val="555607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38400"/>
            <a:ext cx="9144000" cy="1371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Mathematics Vertical Articulation Activity</a:t>
            </a:r>
            <a:endParaRPr lang="en-US" sz="3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19</a:t>
            </a:fld>
            <a:endParaRPr lang="en-US" dirty="0">
              <a:solidFill>
                <a:prstClr val="white"/>
              </a:solidFill>
            </a:endParaRPr>
          </a:p>
        </p:txBody>
      </p:sp>
      <p:sp>
        <p:nvSpPr>
          <p:cNvPr id="4" name="Title 3"/>
          <p:cNvSpPr>
            <a:spLocks noGrp="1"/>
          </p:cNvSpPr>
          <p:nvPr>
            <p:ph type="title" idx="4294967295"/>
          </p:nvPr>
        </p:nvSpPr>
        <p:spPr>
          <a:xfrm>
            <a:off x="1447800" y="2731477"/>
            <a:ext cx="6248400" cy="1066800"/>
          </a:xfrm>
        </p:spPr>
        <p:txBody>
          <a:bodyPr>
            <a:normAutofit/>
          </a:bodyPr>
          <a:lstStyle/>
          <a:p>
            <a:pPr algn="ctr"/>
            <a:r>
              <a:rPr lang="en-US" b="1" dirty="0" smtClean="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185534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VDOE AR Session Agenda</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28600" y="1447800"/>
            <a:ext cx="8915400" cy="4525963"/>
          </a:xfrm>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Welcome and Introductions</a:t>
            </a:r>
          </a:p>
          <a:p>
            <a:r>
              <a:rPr lang="en-US" sz="2400" dirty="0" smtClean="0">
                <a:latin typeface="Verdana" panose="020B0604030504040204" pitchFamily="34" charset="0"/>
                <a:ea typeface="Verdana" panose="020B0604030504040204" pitchFamily="34" charset="0"/>
                <a:cs typeface="Verdana" panose="020B0604030504040204" pitchFamily="34" charset="0"/>
              </a:rPr>
              <a:t>Introduction to Algebra Readiness Initiative</a:t>
            </a:r>
          </a:p>
          <a:p>
            <a:r>
              <a:rPr lang="en-US" sz="2400" dirty="0" smtClean="0">
                <a:latin typeface="Verdana" panose="020B0604030504040204" pitchFamily="34" charset="0"/>
                <a:ea typeface="Verdana" panose="020B0604030504040204" pitchFamily="34" charset="0"/>
                <a:cs typeface="Verdana" panose="020B0604030504040204" pitchFamily="34" charset="0"/>
              </a:rPr>
              <a:t>Mathematics Vertical Articulation Activity</a:t>
            </a:r>
          </a:p>
          <a:p>
            <a:r>
              <a:rPr lang="en-US" sz="2400" dirty="0" smtClean="0">
                <a:latin typeface="Verdana" panose="020B0604030504040204" pitchFamily="34" charset="0"/>
                <a:ea typeface="Verdana" panose="020B0604030504040204" pitchFamily="34" charset="0"/>
                <a:cs typeface="Verdana" panose="020B0604030504040204" pitchFamily="34" charset="0"/>
              </a:rPr>
              <a:t>MVAT and AR Resource Showcase</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Using Student Score Reports and Data – Grade 7 </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Interpreting Student Score Reports and Data – Grade 6</a:t>
            </a:r>
          </a:p>
          <a:p>
            <a:r>
              <a:rPr lang="en-US" sz="2400" dirty="0" smtClean="0">
                <a:latin typeface="Verdana" panose="020B0604030504040204" pitchFamily="34" charset="0"/>
                <a:ea typeface="Verdana" panose="020B0604030504040204" pitchFamily="34" charset="0"/>
                <a:cs typeface="Verdana" panose="020B0604030504040204" pitchFamily="34" charset="0"/>
              </a:rPr>
              <a:t>Dynamic MVAT Tool Application/AR Resources Identification</a:t>
            </a:r>
          </a:p>
          <a:p>
            <a:r>
              <a:rPr lang="en-US" sz="2400" dirty="0" smtClean="0">
                <a:latin typeface="Verdana" panose="020B0604030504040204" pitchFamily="34" charset="0"/>
                <a:ea typeface="Verdana" panose="020B0604030504040204" pitchFamily="34" charset="0"/>
                <a:cs typeface="Verdana" panose="020B0604030504040204" pitchFamily="34" charset="0"/>
              </a:rPr>
              <a:t>Components of Effective AR Programs</a:t>
            </a:r>
          </a:p>
          <a:p>
            <a:r>
              <a:rPr lang="en-US" sz="2400" dirty="0" smtClean="0">
                <a:latin typeface="Verdana" panose="020B0604030504040204" pitchFamily="34" charset="0"/>
                <a:ea typeface="Verdana" panose="020B0604030504040204" pitchFamily="34" charset="0"/>
                <a:cs typeface="Verdana" panose="020B0604030504040204" pitchFamily="34" charset="0"/>
              </a:rPr>
              <a:t>Mathematics SOL Practice Items and Desmos</a:t>
            </a:r>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Reflection and Closure</a:t>
            </a:r>
          </a:p>
          <a:p>
            <a:endParaRPr lang="en-US" sz="2800" dirty="0"/>
          </a:p>
        </p:txBody>
      </p:sp>
      <p:sp>
        <p:nvSpPr>
          <p:cNvPr id="4" name="Slide Number Placeholder 3"/>
          <p:cNvSpPr>
            <a:spLocks noGrp="1"/>
          </p:cNvSpPr>
          <p:nvPr>
            <p:ph type="sldNum" sz="quarter" idx="12"/>
          </p:nvPr>
        </p:nvSpPr>
        <p:spPr/>
        <p:txBody>
          <a:bodyPr/>
          <a:lstStyle/>
          <a:p>
            <a:fld id="{94D383E5-CD44-4E8E-A14B-87411563B6FF}" type="slidenum">
              <a:rPr lang="en-US" smtClean="0"/>
              <a:t>2</a:t>
            </a:fld>
            <a:endParaRPr lang="en-US" dirty="0"/>
          </a:p>
        </p:txBody>
      </p:sp>
    </p:spTree>
    <p:extLst>
      <p:ext uri="{BB962C8B-B14F-4D97-AF65-F5344CB8AC3E}">
        <p14:creationId xmlns:p14="http://schemas.microsoft.com/office/powerpoint/2010/main" val="1528096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887510"/>
            <a:ext cx="8077200" cy="1012825"/>
          </a:xfrm>
        </p:spPr>
        <p:txBody>
          <a:bodyPr/>
          <a:lstStyle/>
          <a:p>
            <a:pPr algn="ctr"/>
            <a:r>
              <a:rPr lang="en-US" sz="4000" b="1" dirty="0" smtClean="0">
                <a:latin typeface="Verdana" panose="020B0604030504040204" pitchFamily="34" charset="0"/>
                <a:ea typeface="Verdana" panose="020B0604030504040204" pitchFamily="34" charset="0"/>
                <a:cs typeface="Verdana" panose="020B0604030504040204" pitchFamily="34" charset="0"/>
              </a:rPr>
              <a:t>Vertical Strand Progression</a:t>
            </a:r>
            <a:br>
              <a:rPr lang="en-US" sz="4000" b="1" dirty="0" smtClean="0">
                <a:latin typeface="Verdana" panose="020B0604030504040204" pitchFamily="34" charset="0"/>
                <a:ea typeface="Verdana" panose="020B0604030504040204" pitchFamily="34" charset="0"/>
                <a:cs typeface="Verdana" panose="020B0604030504040204" pitchFamily="34" charset="0"/>
              </a:rPr>
            </a:br>
            <a:r>
              <a:rPr lang="en-US" sz="4000" b="1" dirty="0" smtClean="0">
                <a:latin typeface="Verdana" panose="020B0604030504040204" pitchFamily="34" charset="0"/>
                <a:ea typeface="Verdana" panose="020B0604030504040204" pitchFamily="34" charset="0"/>
                <a:cs typeface="Verdana" panose="020B0604030504040204" pitchFamily="34" charset="0"/>
              </a:rPr>
              <a:t>Sort Activity </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762000" y="2209800"/>
            <a:ext cx="7772400" cy="4419600"/>
          </a:xfrm>
        </p:spPr>
        <p:txBody>
          <a:bodyPr/>
          <a:lstStyle/>
          <a:p>
            <a:pPr marL="514350" indent="-514350" algn="l">
              <a:buFont typeface="Arial" panose="020B0604020202020204" pitchFamily="34" charset="0"/>
              <a:buChar char="•"/>
            </a:pPr>
            <a:r>
              <a:rPr lang="en-US" sz="2800" b="1" dirty="0" smtClean="0">
                <a:latin typeface="Verdana" panose="020B0604030504040204" pitchFamily="34" charset="0"/>
                <a:ea typeface="Verdana" panose="020B0604030504040204" pitchFamily="34" charset="0"/>
                <a:cs typeface="Verdana" panose="020B0604030504040204" pitchFamily="34" charset="0"/>
              </a:rPr>
              <a:t>Patterns, Functions, and Algebra </a:t>
            </a:r>
            <a:r>
              <a:rPr lang="en-US" sz="2800" dirty="0" smtClean="0">
                <a:latin typeface="Verdana" panose="020B0604030504040204" pitchFamily="34" charset="0"/>
                <a:ea typeface="Verdana" panose="020B0604030504040204" pitchFamily="34" charset="0"/>
                <a:cs typeface="Verdana" panose="020B0604030504040204" pitchFamily="34" charset="0"/>
              </a:rPr>
              <a:t>-</a:t>
            </a:r>
            <a:r>
              <a:rPr lang="en-US" sz="2800" i="1" dirty="0" smtClean="0">
                <a:latin typeface="Verdana" panose="020B0604030504040204" pitchFamily="34" charset="0"/>
                <a:ea typeface="Verdana" panose="020B0604030504040204" pitchFamily="34" charset="0"/>
                <a:cs typeface="Verdana" panose="020B0604030504040204" pitchFamily="34" charset="0"/>
              </a:rPr>
              <a:t>Equality/Solving Equations</a:t>
            </a:r>
          </a:p>
          <a:p>
            <a:pPr marL="514350" indent="-514350" algn="l">
              <a:spcBef>
                <a:spcPts val="600"/>
              </a:spcBef>
              <a:buFont typeface="Arial" panose="020B0604020202020204" pitchFamily="34" charset="0"/>
              <a:buChar char="•"/>
            </a:pPr>
            <a:r>
              <a:rPr lang="en-US" sz="2800" b="1" dirty="0" smtClean="0">
                <a:latin typeface="Verdana" panose="020B0604030504040204" pitchFamily="34" charset="0"/>
                <a:ea typeface="Verdana" panose="020B0604030504040204" pitchFamily="34" charset="0"/>
                <a:cs typeface="Verdana" panose="020B0604030504040204" pitchFamily="34" charset="0"/>
              </a:rPr>
              <a:t>Computation and Estimation</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i="1" dirty="0" smtClean="0">
                <a:latin typeface="Verdana" panose="020B0604030504040204" pitchFamily="34" charset="0"/>
                <a:ea typeface="Verdana" panose="020B0604030504040204" pitchFamily="34" charset="0"/>
                <a:cs typeface="Verdana" panose="020B0604030504040204" pitchFamily="34" charset="0"/>
              </a:rPr>
              <a:t>Practical Applications – Rational numbers and Proportional Reasoning</a:t>
            </a:r>
          </a:p>
          <a:p>
            <a:pPr marL="514350" indent="-514350" algn="l">
              <a:spcBef>
                <a:spcPts val="600"/>
              </a:spcBef>
              <a:buFont typeface="Arial" panose="020B0604020202020204" pitchFamily="34" charset="0"/>
              <a:buChar char="•"/>
            </a:pPr>
            <a:r>
              <a:rPr lang="en-US" sz="2800" b="1" dirty="0" smtClean="0">
                <a:latin typeface="Verdana" panose="020B0604030504040204" pitchFamily="34" charset="0"/>
                <a:ea typeface="Verdana" panose="020B0604030504040204" pitchFamily="34" charset="0"/>
                <a:cs typeface="Verdana" panose="020B0604030504040204" pitchFamily="34" charset="0"/>
              </a:rPr>
              <a:t>Number and Number Sense </a:t>
            </a: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i="1" dirty="0" smtClean="0">
                <a:latin typeface="Verdana" panose="020B0604030504040204" pitchFamily="34" charset="0"/>
                <a:ea typeface="Verdana" panose="020B0604030504040204" pitchFamily="34" charset="0"/>
                <a:cs typeface="Verdana" panose="020B0604030504040204" pitchFamily="34" charset="0"/>
              </a:rPr>
              <a:t>Rational Numbers – Compare and Order</a:t>
            </a:r>
          </a:p>
          <a:p>
            <a:pPr lvl="1" algn="l"/>
            <a:endParaRPr lang="en-US" sz="2000" i="1" dirty="0" smtClean="0"/>
          </a:p>
          <a:p>
            <a:pPr marL="971550" lvl="1" indent="-514350" algn="l">
              <a:buFont typeface="Courier New" panose="02070309020205020404" pitchFamily="49" charset="0"/>
              <a:buChar char="o"/>
            </a:pPr>
            <a:endParaRPr lang="en-US" sz="2000" i="1" dirty="0" smtClean="0"/>
          </a:p>
        </p:txBody>
      </p:sp>
      <p:sp>
        <p:nvSpPr>
          <p:cNvPr id="2" name="Slide Number Placeholder 1"/>
          <p:cNvSpPr>
            <a:spLocks noGrp="1"/>
          </p:cNvSpPr>
          <p:nvPr>
            <p:ph type="sldNum" sz="quarter" idx="12"/>
          </p:nvPr>
        </p:nvSpPr>
        <p:spPr/>
        <p:txBody>
          <a:bodyPr/>
          <a:lstStyle/>
          <a:p>
            <a:fld id="{94D383E5-CD44-4E8E-A14B-87411563B6FF}" type="slidenum">
              <a:rPr lang="en-US" smtClean="0"/>
              <a:t>20</a:t>
            </a:fld>
            <a:endParaRPr lang="en-US" dirty="0"/>
          </a:p>
        </p:txBody>
      </p:sp>
    </p:spTree>
    <p:extLst>
      <p:ext uri="{BB962C8B-B14F-4D97-AF65-F5344CB8AC3E}">
        <p14:creationId xmlns:p14="http://schemas.microsoft.com/office/powerpoint/2010/main" val="79565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91600" cy="7620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Patterns, Functions, and Algebra Sort Key</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descr="PFA sort key"/>
          <p:cNvGraphicFramePr>
            <a:graphicFrameLocks noGrp="1"/>
          </p:cNvGraphicFramePr>
          <p:nvPr>
            <p:ph idx="1"/>
            <p:extLst>
              <p:ext uri="{D42A27DB-BD31-4B8C-83A1-F6EECF244321}">
                <p14:modId xmlns:p14="http://schemas.microsoft.com/office/powerpoint/2010/main" val="3047750715"/>
              </p:ext>
            </p:extLst>
          </p:nvPr>
        </p:nvGraphicFramePr>
        <p:xfrm>
          <a:off x="1219200" y="1352420"/>
          <a:ext cx="6553200" cy="5358040"/>
        </p:xfrm>
        <a:graphic>
          <a:graphicData uri="http://schemas.openxmlformats.org/drawingml/2006/table">
            <a:tbl>
              <a:tblPr firstRow="1" bandRow="1">
                <a:tableStyleId>{5C22544A-7EE6-4342-B048-85BDC9FD1C3A}</a:tableStyleId>
              </a:tblPr>
              <a:tblGrid>
                <a:gridCol w="881102">
                  <a:extLst>
                    <a:ext uri="{9D8B030D-6E8A-4147-A177-3AD203B41FA5}">
                      <a16:colId xmlns:a16="http://schemas.microsoft.com/office/drawing/2014/main" val="4078861825"/>
                    </a:ext>
                  </a:extLst>
                </a:gridCol>
                <a:gridCol w="5672098">
                  <a:extLst>
                    <a:ext uri="{9D8B030D-6E8A-4147-A177-3AD203B41FA5}">
                      <a16:colId xmlns:a16="http://schemas.microsoft.com/office/drawing/2014/main" val="3773138599"/>
                    </a:ext>
                  </a:extLst>
                </a:gridCol>
              </a:tblGrid>
              <a:tr h="241112">
                <a:tc>
                  <a:txBody>
                    <a:bodyPr/>
                    <a:lstStyle/>
                    <a:p>
                      <a:pPr marL="0" marR="0" algn="ctr">
                        <a:lnSpc>
                          <a:spcPct val="115000"/>
                        </a:lnSpc>
                        <a:spcBef>
                          <a:spcPts val="0"/>
                        </a:spcBef>
                        <a:spcAft>
                          <a:spcPts val="1000"/>
                        </a:spcAft>
                      </a:pPr>
                      <a:r>
                        <a:rPr lang="en-US" sz="900" dirty="0">
                          <a:effectLst/>
                        </a:rPr>
                        <a:t>SOL</a:t>
                      </a:r>
                      <a:endParaRPr lang="en-US" sz="700" dirty="0">
                        <a:effectLst/>
                        <a:latin typeface="Calibri" panose="020F0502020204030204" pitchFamily="34" charset="0"/>
                        <a:ea typeface="Calibri" panose="020F0502020204030204" pitchFamily="34" charset="0"/>
                      </a:endParaRPr>
                    </a:p>
                  </a:txBody>
                  <a:tcPr marL="46169" marR="46169" marT="0" marB="0"/>
                </a:tc>
                <a:tc>
                  <a:txBody>
                    <a:bodyPr/>
                    <a:lstStyle/>
                    <a:p>
                      <a:pPr marL="0" marR="0" algn="ctr">
                        <a:lnSpc>
                          <a:spcPct val="115000"/>
                        </a:lnSpc>
                        <a:spcBef>
                          <a:spcPts val="0"/>
                        </a:spcBef>
                        <a:spcAft>
                          <a:spcPts val="1000"/>
                        </a:spcAft>
                      </a:pPr>
                      <a:r>
                        <a:rPr lang="en-US" sz="900" dirty="0">
                          <a:effectLst/>
                        </a:rPr>
                        <a:t>EQUALITY/SOLVING EQUATIONS</a:t>
                      </a:r>
                      <a:endParaRPr lang="en-US" sz="700" dirty="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166190623"/>
                  </a:ext>
                </a:extLst>
              </a:tr>
              <a:tr h="241112">
                <a:tc>
                  <a:txBody>
                    <a:bodyPr/>
                    <a:lstStyle/>
                    <a:p>
                      <a:pPr marL="116840" marR="0" algn="ctr">
                        <a:lnSpc>
                          <a:spcPct val="115000"/>
                        </a:lnSpc>
                        <a:spcBef>
                          <a:spcPts val="0"/>
                        </a:spcBef>
                        <a:spcAft>
                          <a:spcPts val="1000"/>
                        </a:spcAft>
                      </a:pPr>
                      <a:r>
                        <a:rPr lang="en-US" sz="800">
                          <a:effectLst/>
                        </a:rPr>
                        <a:t>1.15</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dirty="0">
                          <a:effectLst/>
                        </a:rPr>
                        <a:t>demonstrate an understanding of equality through the use of the equal symbol</a:t>
                      </a:r>
                      <a:endParaRPr lang="en-US" sz="700" dirty="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194995408"/>
                  </a:ext>
                </a:extLst>
              </a:tr>
              <a:tr h="319425">
                <a:tc>
                  <a:txBody>
                    <a:bodyPr/>
                    <a:lstStyle/>
                    <a:p>
                      <a:pPr marL="116840" marR="0" algn="ctr">
                        <a:lnSpc>
                          <a:spcPct val="115000"/>
                        </a:lnSpc>
                        <a:spcBef>
                          <a:spcPts val="0"/>
                        </a:spcBef>
                        <a:spcAft>
                          <a:spcPts val="1000"/>
                        </a:spcAft>
                      </a:pPr>
                      <a:r>
                        <a:rPr lang="en-US" sz="800">
                          <a:effectLst/>
                        </a:rPr>
                        <a:t>2.17</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demonstrate an understanding of equality through the use of the equal symbol = and the use of the not equal symbol ≠</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069501090"/>
                  </a:ext>
                </a:extLst>
              </a:tr>
              <a:tr h="493751">
                <a:tc>
                  <a:txBody>
                    <a:bodyPr/>
                    <a:lstStyle/>
                    <a:p>
                      <a:pPr marL="116840" marR="0" algn="ctr">
                        <a:lnSpc>
                          <a:spcPct val="115000"/>
                        </a:lnSpc>
                        <a:spcBef>
                          <a:spcPts val="0"/>
                        </a:spcBef>
                        <a:spcAft>
                          <a:spcPts val="1000"/>
                        </a:spcAft>
                      </a:pPr>
                      <a:r>
                        <a:rPr lang="en-US" sz="800">
                          <a:effectLst/>
                        </a:rPr>
                        <a:t>3.17</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dirty="0">
                          <a:effectLst/>
                        </a:rPr>
                        <a:t>create equations to represent equivalent mathematical relationships </a:t>
                      </a:r>
                      <a:endParaRPr lang="en-US" sz="700" dirty="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406470931"/>
                  </a:ext>
                </a:extLst>
              </a:tr>
              <a:tr h="241112">
                <a:tc>
                  <a:txBody>
                    <a:bodyPr/>
                    <a:lstStyle/>
                    <a:p>
                      <a:pPr marL="116840" marR="0" algn="ctr">
                        <a:lnSpc>
                          <a:spcPct val="115000"/>
                        </a:lnSpc>
                        <a:spcBef>
                          <a:spcPts val="0"/>
                        </a:spcBef>
                        <a:spcAft>
                          <a:spcPts val="1000"/>
                        </a:spcAft>
                      </a:pPr>
                      <a:r>
                        <a:rPr lang="en-US" sz="800">
                          <a:effectLst/>
                        </a:rPr>
                        <a:t>4.16</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recognize and demonstrate the meaning of equality in an equation</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978046445"/>
                  </a:ext>
                </a:extLst>
              </a:tr>
              <a:tr h="241112">
                <a:tc>
                  <a:txBody>
                    <a:bodyPr/>
                    <a:lstStyle/>
                    <a:p>
                      <a:pPr marL="116840" marR="0" algn="ctr">
                        <a:lnSpc>
                          <a:spcPct val="115000"/>
                        </a:lnSpc>
                        <a:spcBef>
                          <a:spcPts val="0"/>
                        </a:spcBef>
                        <a:spcAft>
                          <a:spcPts val="1000"/>
                        </a:spcAft>
                      </a:pPr>
                      <a:r>
                        <a:rPr lang="en-US" sz="800">
                          <a:effectLst/>
                        </a:rPr>
                        <a:t>5.19b</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write an equation to represent a given mathematical relationship, using a variable</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185124502"/>
                  </a:ext>
                </a:extLst>
              </a:tr>
              <a:tr h="241112">
                <a:tc>
                  <a:txBody>
                    <a:bodyPr/>
                    <a:lstStyle/>
                    <a:p>
                      <a:pPr marL="116840" marR="0" algn="ctr">
                        <a:lnSpc>
                          <a:spcPct val="115000"/>
                        </a:lnSpc>
                        <a:spcBef>
                          <a:spcPts val="0"/>
                        </a:spcBef>
                        <a:spcAft>
                          <a:spcPts val="1000"/>
                        </a:spcAft>
                      </a:pPr>
                      <a:r>
                        <a:rPr lang="en-US" sz="800">
                          <a:effectLst/>
                        </a:rPr>
                        <a:t>5.19d</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create a problem situation based on a given equation, using a single variable</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874257815"/>
                  </a:ext>
                </a:extLst>
              </a:tr>
              <a:tr h="241112">
                <a:tc>
                  <a:txBody>
                    <a:bodyPr/>
                    <a:lstStyle/>
                    <a:p>
                      <a:pPr marL="116840" marR="0" algn="ctr">
                        <a:lnSpc>
                          <a:spcPct val="115000"/>
                        </a:lnSpc>
                        <a:spcBef>
                          <a:spcPts val="0"/>
                        </a:spcBef>
                        <a:spcAft>
                          <a:spcPts val="1000"/>
                        </a:spcAft>
                      </a:pPr>
                      <a:r>
                        <a:rPr lang="en-US" sz="800">
                          <a:effectLst/>
                        </a:rPr>
                        <a:t>6.13</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one-step linear equations in one variable, including practical problems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3392235997"/>
                  </a:ext>
                </a:extLst>
              </a:tr>
              <a:tr h="241112">
                <a:tc>
                  <a:txBody>
                    <a:bodyPr/>
                    <a:lstStyle/>
                    <a:p>
                      <a:pPr marL="116840" marR="0" algn="ctr">
                        <a:lnSpc>
                          <a:spcPct val="115000"/>
                        </a:lnSpc>
                        <a:spcBef>
                          <a:spcPts val="0"/>
                        </a:spcBef>
                        <a:spcAft>
                          <a:spcPts val="1000"/>
                        </a:spcAft>
                      </a:pPr>
                      <a:r>
                        <a:rPr lang="en-US" sz="800">
                          <a:effectLst/>
                        </a:rPr>
                        <a:t>7.12</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two-step linear equations in one variable, including practical problems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478379992"/>
                  </a:ext>
                </a:extLst>
              </a:tr>
              <a:tr h="319425">
                <a:tc>
                  <a:txBody>
                    <a:bodyPr/>
                    <a:lstStyle/>
                    <a:p>
                      <a:pPr marL="116840" marR="0" algn="ctr">
                        <a:lnSpc>
                          <a:spcPct val="115000"/>
                        </a:lnSpc>
                        <a:spcBef>
                          <a:spcPts val="0"/>
                        </a:spcBef>
                        <a:spcAft>
                          <a:spcPts val="1000"/>
                        </a:spcAft>
                      </a:pPr>
                      <a:r>
                        <a:rPr lang="en-US" sz="800">
                          <a:effectLst/>
                        </a:rPr>
                        <a:t>8.17</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dirty="0">
                          <a:effectLst/>
                        </a:rPr>
                        <a:t>solve multistep linear equations in one variable with the variable on one and both sides of the equation, including practical problems</a:t>
                      </a:r>
                      <a:endParaRPr lang="en-US" sz="700" dirty="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665203031"/>
                  </a:ext>
                </a:extLst>
              </a:tr>
              <a:tr h="241112">
                <a:tc>
                  <a:txBody>
                    <a:bodyPr/>
                    <a:lstStyle/>
                    <a:p>
                      <a:pPr marL="116840" marR="0" algn="ctr">
                        <a:lnSpc>
                          <a:spcPct val="115000"/>
                        </a:lnSpc>
                        <a:spcBef>
                          <a:spcPts val="0"/>
                        </a:spcBef>
                        <a:spcAft>
                          <a:spcPts val="1000"/>
                        </a:spcAft>
                      </a:pPr>
                      <a:r>
                        <a:rPr lang="en-US" sz="800">
                          <a:effectLst/>
                        </a:rPr>
                        <a:t>A.4a</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multistep linear equations in one variable algebraically</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3624831181"/>
                  </a:ext>
                </a:extLst>
              </a:tr>
              <a:tr h="241112">
                <a:tc>
                  <a:txBody>
                    <a:bodyPr/>
                    <a:lstStyle/>
                    <a:p>
                      <a:pPr marL="116840" marR="0" algn="ctr">
                        <a:lnSpc>
                          <a:spcPct val="115000"/>
                        </a:lnSpc>
                        <a:spcBef>
                          <a:spcPts val="0"/>
                        </a:spcBef>
                        <a:spcAft>
                          <a:spcPts val="1000"/>
                        </a:spcAft>
                      </a:pPr>
                      <a:r>
                        <a:rPr lang="en-US" sz="800">
                          <a:effectLst/>
                        </a:rPr>
                        <a:t>A.4b</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quadratic equations in one variable algebraically</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87219820"/>
                  </a:ext>
                </a:extLst>
              </a:tr>
              <a:tr h="241112">
                <a:tc>
                  <a:txBody>
                    <a:bodyPr/>
                    <a:lstStyle/>
                    <a:p>
                      <a:pPr marL="116840" marR="0" algn="ctr">
                        <a:lnSpc>
                          <a:spcPct val="115000"/>
                        </a:lnSpc>
                        <a:spcBef>
                          <a:spcPts val="0"/>
                        </a:spcBef>
                        <a:spcAft>
                          <a:spcPts val="1000"/>
                        </a:spcAft>
                      </a:pPr>
                      <a:r>
                        <a:rPr lang="en-US" sz="800">
                          <a:effectLst/>
                        </a:rPr>
                        <a:t>A.4c</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literal equations for a specified variable</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311663604"/>
                  </a:ext>
                </a:extLst>
              </a:tr>
              <a:tr h="289334">
                <a:tc>
                  <a:txBody>
                    <a:bodyPr/>
                    <a:lstStyle/>
                    <a:p>
                      <a:pPr marL="116840" marR="0" algn="ctr">
                        <a:lnSpc>
                          <a:spcPct val="115000"/>
                        </a:lnSpc>
                        <a:spcBef>
                          <a:spcPts val="0"/>
                        </a:spcBef>
                        <a:spcAft>
                          <a:spcPts val="1000"/>
                        </a:spcAft>
                      </a:pPr>
                      <a:r>
                        <a:rPr lang="en-US" sz="800">
                          <a:effectLst/>
                        </a:rPr>
                        <a:t>A.4d</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systems of two linear equations in two variables algebraically and graphically</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566970965"/>
                  </a:ext>
                </a:extLst>
              </a:tr>
              <a:tr h="241112">
                <a:tc>
                  <a:txBody>
                    <a:bodyPr/>
                    <a:lstStyle/>
                    <a:p>
                      <a:pPr marL="116840" marR="0" algn="ctr">
                        <a:lnSpc>
                          <a:spcPct val="115000"/>
                        </a:lnSpc>
                        <a:spcBef>
                          <a:spcPts val="0"/>
                        </a:spcBef>
                        <a:spcAft>
                          <a:spcPts val="1000"/>
                        </a:spcAft>
                      </a:pPr>
                      <a:r>
                        <a:rPr lang="en-US" sz="800">
                          <a:effectLst/>
                        </a:rPr>
                        <a:t>A.4e</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practical problems involving equations and systems of equations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058074308"/>
                  </a:ext>
                </a:extLst>
              </a:tr>
              <a:tr h="241112">
                <a:tc>
                  <a:txBody>
                    <a:bodyPr/>
                    <a:lstStyle/>
                    <a:p>
                      <a:pPr marL="116840" marR="0" algn="ctr">
                        <a:lnSpc>
                          <a:spcPct val="115000"/>
                        </a:lnSpc>
                        <a:spcBef>
                          <a:spcPts val="0"/>
                        </a:spcBef>
                        <a:spcAft>
                          <a:spcPts val="1000"/>
                        </a:spcAft>
                      </a:pPr>
                      <a:r>
                        <a:rPr lang="en-US" sz="800">
                          <a:effectLst/>
                        </a:rPr>
                        <a:t>AII.3a</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absolute value linear equations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86826717"/>
                  </a:ext>
                </a:extLst>
              </a:tr>
              <a:tr h="241112">
                <a:tc>
                  <a:txBody>
                    <a:bodyPr/>
                    <a:lstStyle/>
                    <a:p>
                      <a:pPr marL="116840" marR="0" algn="ctr">
                        <a:lnSpc>
                          <a:spcPct val="115000"/>
                        </a:lnSpc>
                        <a:spcBef>
                          <a:spcPts val="0"/>
                        </a:spcBef>
                        <a:spcAft>
                          <a:spcPts val="1000"/>
                        </a:spcAft>
                      </a:pPr>
                      <a:r>
                        <a:rPr lang="en-US" sz="800">
                          <a:effectLst/>
                        </a:rPr>
                        <a:t>AII.3b</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algebraically and graphically, quadratic equations over the set of complex numbers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2345770313"/>
                  </a:ext>
                </a:extLst>
              </a:tr>
              <a:tr h="241112">
                <a:tc>
                  <a:txBody>
                    <a:bodyPr/>
                    <a:lstStyle/>
                    <a:p>
                      <a:pPr marL="116840" marR="0" algn="ctr">
                        <a:lnSpc>
                          <a:spcPct val="115000"/>
                        </a:lnSpc>
                        <a:spcBef>
                          <a:spcPts val="0"/>
                        </a:spcBef>
                        <a:spcAft>
                          <a:spcPts val="1000"/>
                        </a:spcAft>
                      </a:pPr>
                      <a:r>
                        <a:rPr lang="en-US" sz="800">
                          <a:effectLst/>
                        </a:rPr>
                        <a:t>AII.3c</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algebraically and graphically, equations containing rational algebraic expressions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185385115"/>
                  </a:ext>
                </a:extLst>
              </a:tr>
              <a:tr h="241112">
                <a:tc>
                  <a:txBody>
                    <a:bodyPr/>
                    <a:lstStyle/>
                    <a:p>
                      <a:pPr marL="116840" marR="0" algn="ctr">
                        <a:lnSpc>
                          <a:spcPct val="115000"/>
                        </a:lnSpc>
                        <a:spcBef>
                          <a:spcPts val="0"/>
                        </a:spcBef>
                        <a:spcAft>
                          <a:spcPts val="1000"/>
                        </a:spcAft>
                      </a:pPr>
                      <a:r>
                        <a:rPr lang="en-US" sz="800">
                          <a:effectLst/>
                        </a:rPr>
                        <a:t>AII.3d</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a:effectLst/>
                        </a:rPr>
                        <a:t>solve algebraically and graphically, equations containing radical expressions</a:t>
                      </a:r>
                      <a:endParaRPr lang="en-US" sz="70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927538855"/>
                  </a:ext>
                </a:extLst>
              </a:tr>
              <a:tr h="319425">
                <a:tc>
                  <a:txBody>
                    <a:bodyPr/>
                    <a:lstStyle/>
                    <a:p>
                      <a:pPr marL="116840" marR="0" algn="ctr">
                        <a:lnSpc>
                          <a:spcPct val="115000"/>
                        </a:lnSpc>
                        <a:spcBef>
                          <a:spcPts val="0"/>
                        </a:spcBef>
                        <a:spcAft>
                          <a:spcPts val="1000"/>
                        </a:spcAft>
                      </a:pPr>
                      <a:r>
                        <a:rPr lang="en-US" sz="800">
                          <a:effectLst/>
                        </a:rPr>
                        <a:t>AII.4</a:t>
                      </a:r>
                      <a:endParaRPr lang="en-US" sz="700">
                        <a:effectLst/>
                        <a:latin typeface="Calibri" panose="020F0502020204030204" pitchFamily="34" charset="0"/>
                        <a:ea typeface="Calibri" panose="020F0502020204030204" pitchFamily="34" charset="0"/>
                      </a:endParaRPr>
                    </a:p>
                  </a:txBody>
                  <a:tcPr marL="46169" marR="46169" marT="0" marB="0"/>
                </a:tc>
                <a:tc>
                  <a:txBody>
                    <a:bodyPr/>
                    <a:lstStyle/>
                    <a:p>
                      <a:pPr marL="116840" marR="0">
                        <a:lnSpc>
                          <a:spcPct val="115000"/>
                        </a:lnSpc>
                        <a:spcBef>
                          <a:spcPts val="0"/>
                        </a:spcBef>
                        <a:spcAft>
                          <a:spcPts val="1000"/>
                        </a:spcAft>
                      </a:pPr>
                      <a:r>
                        <a:rPr lang="en-US" sz="800" dirty="0">
                          <a:effectLst/>
                        </a:rPr>
                        <a:t>solve systems of linear-quadratic and quadratic-quadratic equations, algebraically and graphically</a:t>
                      </a:r>
                      <a:endParaRPr lang="en-US" sz="700" dirty="0">
                        <a:effectLst/>
                        <a:latin typeface="Calibri" panose="020F0502020204030204" pitchFamily="34" charset="0"/>
                        <a:ea typeface="Calibri" panose="020F0502020204030204" pitchFamily="34" charset="0"/>
                      </a:endParaRPr>
                    </a:p>
                  </a:txBody>
                  <a:tcPr marL="46169" marR="46169" marT="0" marB="0" anchor="ctr"/>
                </a:tc>
                <a:extLst>
                  <a:ext uri="{0D108BD9-81ED-4DB2-BD59-A6C34878D82A}">
                    <a16:rowId xmlns:a16="http://schemas.microsoft.com/office/drawing/2014/main" val="1679596900"/>
                  </a:ext>
                </a:extLst>
              </a:tr>
            </a:tbl>
          </a:graphicData>
        </a:graphic>
      </p:graphicFrame>
      <p:sp>
        <p:nvSpPr>
          <p:cNvPr id="4" name="Slide Number Placeholder 3"/>
          <p:cNvSpPr>
            <a:spLocks noGrp="1"/>
          </p:cNvSpPr>
          <p:nvPr>
            <p:ph type="sldNum" sz="quarter" idx="12"/>
          </p:nvPr>
        </p:nvSpPr>
        <p:spPr/>
        <p:txBody>
          <a:bodyPr/>
          <a:lstStyle/>
          <a:p>
            <a:fld id="{94D383E5-CD44-4E8E-A14B-87411563B6FF}" type="slidenum">
              <a:rPr lang="en-US" smtClean="0"/>
              <a:t>21</a:t>
            </a:fld>
            <a:endParaRPr lang="en-US" dirty="0"/>
          </a:p>
        </p:txBody>
      </p:sp>
    </p:spTree>
    <p:extLst>
      <p:ext uri="{BB962C8B-B14F-4D97-AF65-F5344CB8AC3E}">
        <p14:creationId xmlns:p14="http://schemas.microsoft.com/office/powerpoint/2010/main" val="4070180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    Computation </a:t>
            </a:r>
            <a:r>
              <a:rPr lang="en-US" sz="2800" b="1" dirty="0">
                <a:latin typeface="Verdana" panose="020B0604030504040204" pitchFamily="34" charset="0"/>
                <a:ea typeface="Verdana" panose="020B0604030504040204" pitchFamily="34" charset="0"/>
                <a:cs typeface="Verdana" panose="020B0604030504040204" pitchFamily="34" charset="0"/>
              </a:rPr>
              <a:t>and Estimation </a:t>
            </a:r>
            <a:r>
              <a:rPr lang="en-US" sz="2800" b="1" dirty="0" smtClean="0">
                <a:latin typeface="Verdana" panose="020B0604030504040204" pitchFamily="34" charset="0"/>
                <a:ea typeface="Verdana" panose="020B0604030504040204" pitchFamily="34" charset="0"/>
                <a:cs typeface="Verdana" panose="020B0604030504040204" pitchFamily="34" charset="0"/>
              </a:rPr>
              <a:t>Sort Key</a:t>
            </a:r>
            <a:r>
              <a:rPr lang="en-US" b="1" dirty="0">
                <a:latin typeface="Verdana" panose="020B0604030504040204" pitchFamily="34" charset="0"/>
                <a:ea typeface="Verdana" panose="020B0604030504040204" pitchFamily="34" charset="0"/>
                <a:cs typeface="Verdana" panose="020B0604030504040204" pitchFamily="34" charset="0"/>
              </a:rPr>
              <a:t/>
            </a:r>
            <a:br>
              <a:rPr lang="en-US" b="1" dirty="0">
                <a:latin typeface="Verdana" panose="020B0604030504040204" pitchFamily="34" charset="0"/>
                <a:ea typeface="Verdana" panose="020B0604030504040204" pitchFamily="34" charset="0"/>
                <a:cs typeface="Verdana" panose="020B0604030504040204" pitchFamily="34" charset="0"/>
              </a:rPr>
            </a:br>
            <a:endParaRPr lang="en-US" dirty="0"/>
          </a:p>
        </p:txBody>
      </p:sp>
      <p:graphicFrame>
        <p:nvGraphicFramePr>
          <p:cNvPr id="5" name="Content Placeholder 4" descr="CE sort key"/>
          <p:cNvGraphicFramePr>
            <a:graphicFrameLocks noGrp="1"/>
          </p:cNvGraphicFramePr>
          <p:nvPr>
            <p:ph idx="1"/>
            <p:extLst>
              <p:ext uri="{D42A27DB-BD31-4B8C-83A1-F6EECF244321}">
                <p14:modId xmlns:p14="http://schemas.microsoft.com/office/powerpoint/2010/main" val="2543031999"/>
              </p:ext>
            </p:extLst>
          </p:nvPr>
        </p:nvGraphicFramePr>
        <p:xfrm>
          <a:off x="457200" y="1600200"/>
          <a:ext cx="7162799" cy="5124097"/>
        </p:xfrm>
        <a:graphic>
          <a:graphicData uri="http://schemas.openxmlformats.org/drawingml/2006/table">
            <a:tbl>
              <a:tblPr firstRow="1" bandRow="1">
                <a:tableStyleId>{5C22544A-7EE6-4342-B048-85BDC9FD1C3A}</a:tableStyleId>
              </a:tblPr>
              <a:tblGrid>
                <a:gridCol w="842683">
                  <a:extLst>
                    <a:ext uri="{9D8B030D-6E8A-4147-A177-3AD203B41FA5}">
                      <a16:colId xmlns:a16="http://schemas.microsoft.com/office/drawing/2014/main" val="274392079"/>
                    </a:ext>
                  </a:extLst>
                </a:gridCol>
                <a:gridCol w="6320116">
                  <a:extLst>
                    <a:ext uri="{9D8B030D-6E8A-4147-A177-3AD203B41FA5}">
                      <a16:colId xmlns:a16="http://schemas.microsoft.com/office/drawing/2014/main" val="1676651871"/>
                    </a:ext>
                  </a:extLst>
                </a:gridCol>
              </a:tblGrid>
              <a:tr h="537981">
                <a:tc>
                  <a:txBody>
                    <a:bodyPr/>
                    <a:lstStyle/>
                    <a:p>
                      <a:pPr marL="0" marR="0" algn="ctr">
                        <a:lnSpc>
                          <a:spcPct val="115000"/>
                        </a:lnSpc>
                        <a:spcBef>
                          <a:spcPts val="0"/>
                        </a:spcBef>
                        <a:spcAft>
                          <a:spcPts val="1000"/>
                        </a:spcAft>
                      </a:pPr>
                      <a:endParaRPr lang="en-US" sz="900" dirty="0" smtClean="0">
                        <a:effectLst/>
                        <a:latin typeface="+mn-lt"/>
                        <a:ea typeface="+mn-ea"/>
                        <a:cs typeface="+mn-cs"/>
                      </a:endParaRPr>
                    </a:p>
                    <a:p>
                      <a:pPr marL="0" marR="0" algn="ctr">
                        <a:lnSpc>
                          <a:spcPct val="115000"/>
                        </a:lnSpc>
                        <a:spcBef>
                          <a:spcPts val="0"/>
                        </a:spcBef>
                        <a:spcAft>
                          <a:spcPts val="1000"/>
                        </a:spcAft>
                      </a:pPr>
                      <a:r>
                        <a:rPr lang="en-US" sz="900" dirty="0" smtClean="0">
                          <a:effectLst/>
                          <a:latin typeface="+mn-lt"/>
                          <a:ea typeface="+mn-ea"/>
                          <a:cs typeface="+mn-cs"/>
                        </a:rPr>
                        <a:t>SOL</a:t>
                      </a:r>
                      <a:endParaRPr lang="en-US" sz="800" dirty="0" smtClean="0">
                        <a:effectLst/>
                        <a:latin typeface="Calibri" panose="020F0502020204030204" pitchFamily="34" charset="0"/>
                        <a:ea typeface="+mn-ea"/>
                        <a:cs typeface="Times New Roman" panose="02020603050405020304" pitchFamily="18" charset="0"/>
                      </a:endParaRPr>
                    </a:p>
                  </a:txBody>
                  <a:tcPr marL="52755" marR="52755" marT="0" marB="0"/>
                </a:tc>
                <a:tc>
                  <a:txBody>
                    <a:bodyPr/>
                    <a:lstStyle/>
                    <a:p>
                      <a:pPr marL="0" marR="0" algn="ctr">
                        <a:lnSpc>
                          <a:spcPct val="115000"/>
                        </a:lnSpc>
                        <a:spcBef>
                          <a:spcPts val="0"/>
                        </a:spcBef>
                        <a:spcAft>
                          <a:spcPts val="1000"/>
                        </a:spcAft>
                      </a:pPr>
                      <a:r>
                        <a:rPr lang="en-US" sz="1100" dirty="0">
                          <a:effectLst/>
                        </a:rPr>
                        <a:t>Practical Applications – </a:t>
                      </a:r>
                      <a:r>
                        <a:rPr lang="en-US" sz="1100" dirty="0" smtClean="0">
                          <a:effectLst/>
                        </a:rPr>
                        <a:t>Rational </a:t>
                      </a:r>
                      <a:r>
                        <a:rPr lang="en-US" sz="1100" dirty="0">
                          <a:effectLst/>
                        </a:rPr>
                        <a:t>Numbers and Proportional Reasoning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538939194"/>
                  </a:ext>
                </a:extLst>
              </a:tr>
              <a:tr h="366323">
                <a:tc>
                  <a:txBody>
                    <a:bodyPr/>
                    <a:lstStyle/>
                    <a:p>
                      <a:pPr marL="114300" marR="0" algn="ctr">
                        <a:lnSpc>
                          <a:spcPct val="115000"/>
                        </a:lnSpc>
                        <a:spcBef>
                          <a:spcPts val="0"/>
                        </a:spcBef>
                        <a:spcAft>
                          <a:spcPts val="1000"/>
                        </a:spcAft>
                      </a:pPr>
                      <a:r>
                        <a:rPr lang="en-US" sz="900">
                          <a:effectLst/>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practical problems that involve addition and subtraction with proper fractions having like denominators of 12 or less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1934743740"/>
                  </a:ext>
                </a:extLst>
              </a:tr>
              <a:tr h="366323">
                <a:tc>
                  <a:txBody>
                    <a:bodyPr/>
                    <a:lstStyle/>
                    <a:p>
                      <a:pPr marL="114300" marR="0" algn="ctr">
                        <a:lnSpc>
                          <a:spcPct val="115000"/>
                        </a:lnSpc>
                        <a:spcBef>
                          <a:spcPts val="0"/>
                        </a:spcBef>
                        <a:spcAft>
                          <a:spcPts val="1000"/>
                        </a:spcAft>
                      </a:pPr>
                      <a:r>
                        <a:rPr lang="en-US" sz="900">
                          <a:effectLst/>
                        </a:rPr>
                        <a:t>4.5c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single-step practical problems involving addition and subtraction with fractions and mixed numbers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3654105326"/>
                  </a:ext>
                </a:extLst>
              </a:tr>
              <a:tr h="366323">
                <a:tc>
                  <a:txBody>
                    <a:bodyPr/>
                    <a:lstStyle/>
                    <a:p>
                      <a:pPr marL="114300" marR="0" algn="ctr">
                        <a:lnSpc>
                          <a:spcPct val="115000"/>
                        </a:lnSpc>
                        <a:spcBef>
                          <a:spcPts val="0"/>
                        </a:spcBef>
                        <a:spcAft>
                          <a:spcPts val="1000"/>
                        </a:spcAft>
                      </a:pPr>
                      <a:r>
                        <a:rPr lang="en-US" sz="900">
                          <a:effectLst/>
                        </a:rPr>
                        <a:t>4.6b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single-step and multistep practical problems involving addition and subtraction with decimals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708008756"/>
                  </a:ext>
                </a:extLst>
              </a:tr>
              <a:tr h="366323">
                <a:tc>
                  <a:txBody>
                    <a:bodyPr/>
                    <a:lstStyle/>
                    <a:p>
                      <a:pPr marL="114300" marR="0" algn="ctr">
                        <a:lnSpc>
                          <a:spcPct val="115000"/>
                        </a:lnSpc>
                        <a:spcBef>
                          <a:spcPts val="0"/>
                        </a:spcBef>
                        <a:spcAft>
                          <a:spcPts val="1000"/>
                        </a:spcAft>
                      </a:pPr>
                      <a:r>
                        <a:rPr lang="en-US" sz="900">
                          <a:effectLst/>
                        </a:rPr>
                        <a:t>5.4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dirty="0">
                          <a:effectLst/>
                        </a:rPr>
                        <a:t>create and solve single-step and multistep practical problems involving addition, subtraction, multiplication, and division of whole numbers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1433345135"/>
                  </a:ext>
                </a:extLst>
              </a:tr>
              <a:tr h="549484">
                <a:tc>
                  <a:txBody>
                    <a:bodyPr/>
                    <a:lstStyle/>
                    <a:p>
                      <a:pPr marL="114300" marR="0" algn="ctr">
                        <a:lnSpc>
                          <a:spcPct val="115000"/>
                        </a:lnSpc>
                        <a:spcBef>
                          <a:spcPts val="0"/>
                        </a:spcBef>
                        <a:spcAft>
                          <a:spcPts val="1000"/>
                        </a:spcAft>
                      </a:pPr>
                      <a:r>
                        <a:rPr lang="en-US" sz="900">
                          <a:effectLst/>
                        </a:rPr>
                        <a:t>5.5b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create and solve single-step and multistep practical problems involving addition, subtraction, and multiplication of decimals, and create and solve single-step practical problems involving division of decimals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993925776"/>
                  </a:ext>
                </a:extLst>
              </a:tr>
              <a:tr h="366323">
                <a:tc>
                  <a:txBody>
                    <a:bodyPr/>
                    <a:lstStyle/>
                    <a:p>
                      <a:pPr marL="114300" marR="0" algn="ctr">
                        <a:lnSpc>
                          <a:spcPct val="115000"/>
                        </a:lnSpc>
                        <a:spcBef>
                          <a:spcPts val="0"/>
                        </a:spcBef>
                        <a:spcAft>
                          <a:spcPts val="1000"/>
                        </a:spcAft>
                      </a:pPr>
                      <a:r>
                        <a:rPr lang="en-US" sz="900">
                          <a:effectLst/>
                        </a:rPr>
                        <a:t>5.6a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single-step and multistep practical problems involving addition and subtraction with fractions and mixed numbers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2596672106"/>
                  </a:ext>
                </a:extLst>
              </a:tr>
              <a:tr h="366323">
                <a:tc>
                  <a:txBody>
                    <a:bodyPr/>
                    <a:lstStyle/>
                    <a:p>
                      <a:pPr marL="114300" marR="0" algn="ctr">
                        <a:lnSpc>
                          <a:spcPct val="115000"/>
                        </a:lnSpc>
                        <a:spcBef>
                          <a:spcPts val="0"/>
                        </a:spcBef>
                        <a:spcAft>
                          <a:spcPts val="1000"/>
                        </a:spcAft>
                      </a:pPr>
                      <a:r>
                        <a:rPr lang="en-US" sz="900">
                          <a:effectLst/>
                        </a:rPr>
                        <a:t>5.6b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single-step practical problems involving multiplication of a whole number, limited to 12 or less, and a proper fraction, with models*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2851291549"/>
                  </a:ext>
                </a:extLst>
              </a:tr>
              <a:tr h="366323">
                <a:tc>
                  <a:txBody>
                    <a:bodyPr/>
                    <a:lstStyle/>
                    <a:p>
                      <a:pPr marL="114300" marR="0" algn="ctr">
                        <a:lnSpc>
                          <a:spcPct val="115000"/>
                        </a:lnSpc>
                        <a:spcBef>
                          <a:spcPts val="0"/>
                        </a:spcBef>
                        <a:spcAft>
                          <a:spcPts val="1000"/>
                        </a:spcAft>
                      </a:pPr>
                      <a:r>
                        <a:rPr lang="en-US" sz="900">
                          <a:effectLst/>
                        </a:rPr>
                        <a:t>6.5b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single-step and multistep practical problems involving addition, subtraction, multiplication, and division of fractions and mixed numbers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3180789917"/>
                  </a:ext>
                </a:extLst>
              </a:tr>
              <a:tr h="366323">
                <a:tc>
                  <a:txBody>
                    <a:bodyPr/>
                    <a:lstStyle/>
                    <a:p>
                      <a:pPr marL="114300" marR="0" algn="ctr">
                        <a:lnSpc>
                          <a:spcPct val="115000"/>
                        </a:lnSpc>
                        <a:spcBef>
                          <a:spcPts val="0"/>
                        </a:spcBef>
                        <a:spcAft>
                          <a:spcPts val="1000"/>
                        </a:spcAft>
                      </a:pPr>
                      <a:r>
                        <a:rPr lang="en-US" sz="900">
                          <a:effectLst/>
                        </a:rPr>
                        <a:t>6.5c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multistep practical problems involving addition, subtraction, multiplication, and division of decimals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1187330756"/>
                  </a:ext>
                </a:extLst>
              </a:tr>
              <a:tr h="276512">
                <a:tc>
                  <a:txBody>
                    <a:bodyPr/>
                    <a:lstStyle/>
                    <a:p>
                      <a:pPr marL="114300" marR="0" algn="ctr">
                        <a:lnSpc>
                          <a:spcPct val="115000"/>
                        </a:lnSpc>
                        <a:spcBef>
                          <a:spcPts val="0"/>
                        </a:spcBef>
                        <a:spcAft>
                          <a:spcPts val="1000"/>
                        </a:spcAft>
                      </a:pPr>
                      <a:r>
                        <a:rPr lang="en-US" sz="900">
                          <a:effectLst/>
                        </a:rPr>
                        <a:t>6.6b</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practical problems involving operations with integers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2578443997"/>
                  </a:ext>
                </a:extLst>
              </a:tr>
              <a:tr h="276512">
                <a:tc>
                  <a:txBody>
                    <a:bodyPr/>
                    <a:lstStyle/>
                    <a:p>
                      <a:pPr marL="114300" marR="0" algn="ctr">
                        <a:lnSpc>
                          <a:spcPct val="115000"/>
                        </a:lnSpc>
                        <a:spcBef>
                          <a:spcPts val="0"/>
                        </a:spcBef>
                        <a:spcAft>
                          <a:spcPts val="1000"/>
                        </a:spcAft>
                      </a:pPr>
                      <a:r>
                        <a:rPr lang="en-US" sz="900">
                          <a:effectLst/>
                        </a:rPr>
                        <a:t>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practical problems involving operations with rational numbers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2433557993"/>
                  </a:ext>
                </a:extLst>
              </a:tr>
              <a:tr h="276512">
                <a:tc>
                  <a:txBody>
                    <a:bodyPr/>
                    <a:lstStyle/>
                    <a:p>
                      <a:pPr marL="114300" marR="0" algn="ctr">
                        <a:lnSpc>
                          <a:spcPct val="115000"/>
                        </a:lnSpc>
                        <a:spcBef>
                          <a:spcPts val="0"/>
                        </a:spcBef>
                        <a:spcAft>
                          <a:spcPts val="1000"/>
                        </a:spcAft>
                      </a:pPr>
                      <a:r>
                        <a:rPr lang="en-US" sz="900">
                          <a:effectLst/>
                        </a:rPr>
                        <a:t>7.3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a:effectLst/>
                        </a:rPr>
                        <a:t>solve single-step and multistep practical problems, using proportional reasoning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3549537495"/>
                  </a:ext>
                </a:extLst>
              </a:tr>
              <a:tr h="276512">
                <a:tc>
                  <a:txBody>
                    <a:bodyPr/>
                    <a:lstStyle/>
                    <a:p>
                      <a:pPr marL="114300" marR="0" algn="ctr">
                        <a:lnSpc>
                          <a:spcPct val="115000"/>
                        </a:lnSpc>
                        <a:spcBef>
                          <a:spcPts val="0"/>
                        </a:spcBef>
                        <a:spcAft>
                          <a:spcPts val="1000"/>
                        </a:spcAft>
                      </a:pPr>
                      <a:r>
                        <a:rPr lang="en-US" sz="900">
                          <a:effectLst/>
                        </a:rPr>
                        <a:t>8.4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tc>
                <a:tc>
                  <a:txBody>
                    <a:bodyPr/>
                    <a:lstStyle/>
                    <a:p>
                      <a:pPr marL="114300" marR="0" algn="l">
                        <a:lnSpc>
                          <a:spcPct val="115000"/>
                        </a:lnSpc>
                        <a:spcBef>
                          <a:spcPts val="0"/>
                        </a:spcBef>
                        <a:spcAft>
                          <a:spcPts val="1000"/>
                        </a:spcAft>
                      </a:pPr>
                      <a:r>
                        <a:rPr lang="en-US" sz="900" dirty="0">
                          <a:effectLst/>
                        </a:rPr>
                        <a:t>solve practical problems involving consumer applications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755" marR="52755" marT="0" marB="0" anchor="ctr"/>
                </a:tc>
                <a:extLst>
                  <a:ext uri="{0D108BD9-81ED-4DB2-BD59-A6C34878D82A}">
                    <a16:rowId xmlns:a16="http://schemas.microsoft.com/office/drawing/2014/main" val="1698078462"/>
                  </a:ext>
                </a:extLst>
              </a:tr>
            </a:tbl>
          </a:graphicData>
        </a:graphic>
      </p:graphicFrame>
      <p:sp>
        <p:nvSpPr>
          <p:cNvPr id="4" name="Slide Number Placeholder 3"/>
          <p:cNvSpPr>
            <a:spLocks noGrp="1"/>
          </p:cNvSpPr>
          <p:nvPr>
            <p:ph type="sldNum" sz="quarter" idx="12"/>
          </p:nvPr>
        </p:nvSpPr>
        <p:spPr/>
        <p:txBody>
          <a:bodyPr/>
          <a:lstStyle/>
          <a:p>
            <a:fld id="{94D383E5-CD44-4E8E-A14B-87411563B6FF}" type="slidenum">
              <a:rPr lang="en-US" smtClean="0"/>
              <a:pPr/>
              <a:t>22</a:t>
            </a:fld>
            <a:endParaRPr lang="en-US" dirty="0"/>
          </a:p>
        </p:txBody>
      </p:sp>
    </p:spTree>
    <p:extLst>
      <p:ext uri="{BB962C8B-B14F-4D97-AF65-F5344CB8AC3E}">
        <p14:creationId xmlns:p14="http://schemas.microsoft.com/office/powerpoint/2010/main" val="477850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Content Placeholder 4" descr="NNS sort key"/>
              <p:cNvGraphicFramePr>
                <a:graphicFrameLocks noGrp="1"/>
              </p:cNvGraphicFramePr>
              <p:nvPr>
                <p:ph idx="1"/>
                <p:extLst>
                  <p:ext uri="{D42A27DB-BD31-4B8C-83A1-F6EECF244321}">
                    <p14:modId xmlns:p14="http://schemas.microsoft.com/office/powerpoint/2010/main" val="2506610933"/>
                  </p:ext>
                </p:extLst>
              </p:nvPr>
            </p:nvGraphicFramePr>
            <p:xfrm>
              <a:off x="1524000" y="1445407"/>
              <a:ext cx="6172200" cy="5269718"/>
            </p:xfrm>
            <a:graphic>
              <a:graphicData uri="http://schemas.openxmlformats.org/drawingml/2006/table">
                <a:tbl>
                  <a:tblPr firstRow="1" bandRow="1">
                    <a:tableStyleId>{5C22544A-7EE6-4342-B048-85BDC9FD1C3A}</a:tableStyleId>
                  </a:tblPr>
                  <a:tblGrid>
                    <a:gridCol w="743681">
                      <a:extLst>
                        <a:ext uri="{9D8B030D-6E8A-4147-A177-3AD203B41FA5}">
                          <a16:colId xmlns:a16="http://schemas.microsoft.com/office/drawing/2014/main" val="3484070634"/>
                        </a:ext>
                      </a:extLst>
                    </a:gridCol>
                    <a:gridCol w="5428519">
                      <a:extLst>
                        <a:ext uri="{9D8B030D-6E8A-4147-A177-3AD203B41FA5}">
                          <a16:colId xmlns:a16="http://schemas.microsoft.com/office/drawing/2014/main" val="3974674079"/>
                        </a:ext>
                      </a:extLst>
                    </a:gridCol>
                  </a:tblGrid>
                  <a:tr h="285213">
                    <a:tc>
                      <a:txBody>
                        <a:bodyPr/>
                        <a:lstStyle/>
                        <a:p>
                          <a:pPr marL="0" marR="0" algn="ctr">
                            <a:lnSpc>
                              <a:spcPct val="115000"/>
                            </a:lnSpc>
                            <a:spcBef>
                              <a:spcPts val="0"/>
                            </a:spcBef>
                            <a:spcAft>
                              <a:spcPts val="1000"/>
                            </a:spcAft>
                          </a:pPr>
                          <a:r>
                            <a:rPr lang="en-US" sz="1400">
                              <a:effectLst/>
                            </a:rPr>
                            <a:t>SOL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0" marR="0" algn="ctr">
                            <a:lnSpc>
                              <a:spcPct val="115000"/>
                            </a:lnSpc>
                            <a:spcBef>
                              <a:spcPts val="0"/>
                            </a:spcBef>
                            <a:spcAft>
                              <a:spcPts val="1000"/>
                            </a:spcAft>
                          </a:pPr>
                          <a:r>
                            <a:rPr lang="en-US" sz="1400">
                              <a:effectLst/>
                            </a:rPr>
                            <a:t>Rational Numbers - Compare and Order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097737022"/>
                      </a:ext>
                    </a:extLst>
                  </a:tr>
                  <a:tr h="456251">
                    <a:tc>
                      <a:txBody>
                        <a:bodyPr/>
                        <a:lstStyle/>
                        <a:p>
                          <a:pPr marL="0" marR="114300" algn="ctr">
                            <a:lnSpc>
                              <a:spcPct val="115000"/>
                            </a:lnSpc>
                            <a:spcBef>
                              <a:spcPts val="0"/>
                            </a:spcBef>
                            <a:spcAft>
                              <a:spcPts val="1000"/>
                            </a:spcAft>
                          </a:pPr>
                          <a:r>
                            <a:rPr lang="en-US" sz="700">
                              <a:effectLst/>
                            </a:rPr>
                            <a:t> </a:t>
                          </a:r>
                        </a:p>
                        <a:p>
                          <a:pPr marL="0" marR="114300" algn="ctr">
                            <a:lnSpc>
                              <a:spcPct val="115000"/>
                            </a:lnSpc>
                            <a:spcBef>
                              <a:spcPts val="0"/>
                            </a:spcBef>
                            <a:spcAft>
                              <a:spcPts val="1000"/>
                            </a:spcAft>
                          </a:pPr>
                          <a:r>
                            <a:rPr lang="en-US" sz="700">
                              <a:effectLst/>
                            </a:rPr>
                            <a:t>K.2a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114300" algn="just">
                            <a:lnSpc>
                              <a:spcPct val="115000"/>
                            </a:lnSpc>
                            <a:spcBef>
                              <a:spcPts val="0"/>
                            </a:spcBef>
                            <a:spcAft>
                              <a:spcPts val="1000"/>
                            </a:spcAft>
                          </a:pPr>
                          <a:r>
                            <a:rPr lang="en-US" sz="700">
                              <a:effectLst/>
                            </a:rPr>
                            <a:t>given no more than three sets, each set containing 10 or fewer concrete objects, will compare and describe one set as having more, fewer, or the same number of objects as other sets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428916955"/>
                      </a:ext>
                    </a:extLst>
                  </a:tr>
                  <a:tr h="304167">
                    <a:tc>
                      <a:txBody>
                        <a:bodyPr/>
                        <a:lstStyle/>
                        <a:p>
                          <a:pPr marL="0" marR="114300" algn="ctr">
                            <a:lnSpc>
                              <a:spcPct val="115000"/>
                            </a:lnSpc>
                            <a:spcBef>
                              <a:spcPts val="0"/>
                            </a:spcBef>
                            <a:spcAft>
                              <a:spcPts val="1000"/>
                            </a:spcAft>
                          </a:pPr>
                          <a:r>
                            <a:rPr lang="en-US" sz="700">
                              <a:effectLst/>
                            </a:rPr>
                            <a:t>K.2b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114300" algn="just">
                            <a:lnSpc>
                              <a:spcPct val="115000"/>
                            </a:lnSpc>
                            <a:spcBef>
                              <a:spcPts val="0"/>
                            </a:spcBef>
                            <a:spcAft>
                              <a:spcPts val="1000"/>
                            </a:spcAft>
                          </a:pPr>
                          <a:r>
                            <a:rPr lang="en-US" sz="700">
                              <a:effectLst/>
                            </a:rPr>
                            <a:t>given no more than three sets, each set containing 10 or fewer concrete objects, will compare and order sets from least to greatest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862027899"/>
                      </a:ext>
                    </a:extLst>
                  </a:tr>
                  <a:tr h="304167">
                    <a:tc>
                      <a:txBody>
                        <a:bodyPr/>
                        <a:lstStyle/>
                        <a:p>
                          <a:pPr marL="57150" marR="57150" algn="ctr">
                            <a:lnSpc>
                              <a:spcPct val="115000"/>
                            </a:lnSpc>
                            <a:spcBef>
                              <a:spcPts val="0"/>
                            </a:spcBef>
                            <a:spcAft>
                              <a:spcPts val="1000"/>
                            </a:spcAft>
                          </a:pPr>
                          <a:r>
                            <a:rPr lang="en-US" sz="700">
                              <a:effectLst/>
                            </a:rPr>
                            <a:t>1.2b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two numbers between 0 and 100 represented pictorially or with concrete objects, using the words greater than, less than or equal to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744579515"/>
                      </a:ext>
                    </a:extLst>
                  </a:tr>
                  <a:tr h="250468">
                    <a:tc>
                      <a:txBody>
                        <a:bodyPr/>
                        <a:lstStyle/>
                        <a:p>
                          <a:pPr marL="57150" marR="57150" algn="ctr">
                            <a:lnSpc>
                              <a:spcPct val="115000"/>
                            </a:lnSpc>
                            <a:spcBef>
                              <a:spcPts val="0"/>
                            </a:spcBef>
                            <a:spcAft>
                              <a:spcPts val="1000"/>
                            </a:spcAft>
                          </a:pPr>
                          <a:r>
                            <a:rPr lang="en-US" sz="700">
                              <a:effectLst/>
                            </a:rPr>
                            <a:t>1.2c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order three or fewer sets from least to greatest and greatest to least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047030491"/>
                      </a:ext>
                    </a:extLst>
                  </a:tr>
                  <a:tr h="250468">
                    <a:tc>
                      <a:txBody>
                        <a:bodyPr/>
                        <a:lstStyle/>
                        <a:p>
                          <a:pPr marL="57150" marR="57150" algn="ctr">
                            <a:lnSpc>
                              <a:spcPct val="115000"/>
                            </a:lnSpc>
                            <a:spcBef>
                              <a:spcPts val="0"/>
                            </a:spcBef>
                            <a:spcAft>
                              <a:spcPts val="1000"/>
                            </a:spcAft>
                          </a:pPr>
                          <a:r>
                            <a:rPr lang="en-US" sz="700">
                              <a:effectLst/>
                            </a:rPr>
                            <a:t>2.1c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whole numbers between 0 and 999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352737517"/>
                      </a:ext>
                    </a:extLst>
                  </a:tr>
                  <a:tr h="304167">
                    <a:tc>
                      <a:txBody>
                        <a:bodyPr/>
                        <a:lstStyle/>
                        <a:p>
                          <a:pPr marL="0" marR="57150" algn="ctr">
                            <a:lnSpc>
                              <a:spcPct val="115000"/>
                            </a:lnSpc>
                            <a:spcBef>
                              <a:spcPts val="0"/>
                            </a:spcBef>
                            <a:spcAft>
                              <a:spcPts val="1000"/>
                            </a:spcAft>
                          </a:pPr>
                          <a:r>
                            <a:rPr lang="en-US" sz="700">
                              <a:effectLst/>
                            </a:rPr>
                            <a:t>2.4c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the unit fractions for halves, fourths, eighths, thirds, and sixths, with models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2321510599"/>
                      </a:ext>
                    </a:extLst>
                  </a:tr>
                  <a:tr h="250468">
                    <a:tc>
                      <a:txBody>
                        <a:bodyPr/>
                        <a:lstStyle/>
                        <a:p>
                          <a:pPr marL="57150" marR="0" algn="ctr">
                            <a:lnSpc>
                              <a:spcPct val="115000"/>
                            </a:lnSpc>
                            <a:spcBef>
                              <a:spcPts val="0"/>
                            </a:spcBef>
                            <a:spcAft>
                              <a:spcPts val="1000"/>
                            </a:spcAft>
                          </a:pPr>
                          <a:r>
                            <a:rPr lang="en-US" sz="700">
                              <a:effectLst/>
                            </a:rPr>
                            <a:t>3.1c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0" algn="l">
                            <a:lnSpc>
                              <a:spcPct val="115000"/>
                            </a:lnSpc>
                            <a:spcBef>
                              <a:spcPts val="0"/>
                            </a:spcBef>
                            <a:spcAft>
                              <a:spcPts val="1000"/>
                            </a:spcAft>
                          </a:pPr>
                          <a:r>
                            <a:rPr lang="en-US" sz="700">
                              <a:effectLst/>
                            </a:rPr>
                            <a:t>compare and order whole numbers, each 9,999 or less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729575559"/>
                      </a:ext>
                    </a:extLst>
                  </a:tr>
                  <a:tr h="556438">
                    <a:tc>
                      <a:txBody>
                        <a:bodyPr/>
                        <a:lstStyle/>
                        <a:p>
                          <a:pPr marL="57150" marR="57150" algn="ctr">
                            <a:lnSpc>
                              <a:spcPct val="115000"/>
                            </a:lnSpc>
                            <a:spcBef>
                              <a:spcPts val="0"/>
                            </a:spcBef>
                            <a:spcAft>
                              <a:spcPts val="1000"/>
                            </a:spcAft>
                          </a:pPr>
                          <a:r>
                            <a:rPr lang="en-US" sz="700">
                              <a:effectLst/>
                            </a:rPr>
                            <a:t> </a:t>
                          </a:r>
                        </a:p>
                        <a:p>
                          <a:pPr marL="57150" marR="57150" algn="ctr">
                            <a:lnSpc>
                              <a:spcPct val="115000"/>
                            </a:lnSpc>
                            <a:spcBef>
                              <a:spcPts val="0"/>
                            </a:spcBef>
                            <a:spcAft>
                              <a:spcPts val="1000"/>
                            </a:spcAft>
                          </a:pPr>
                          <a:r>
                            <a:rPr lang="en-US" sz="700">
                              <a:effectLst/>
                            </a:rPr>
                            <a:t>3.2c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fractions having like and unlike denominators, using words and symbols (&lt;, &gt;, =, or </a:t>
                          </a:r>
                        </a:p>
                        <a:p>
                          <a:pPr marL="57150" marR="57150" algn="l">
                            <a:lnSpc>
                              <a:spcPct val="115000"/>
                            </a:lnSpc>
                            <a:spcBef>
                              <a:spcPts val="0"/>
                            </a:spcBef>
                            <a:spcAft>
                              <a:spcPts val="1000"/>
                            </a:spcAft>
                          </a:pPr>
                          <a14:m>
                            <m:oMath xmlns:m="http://schemas.openxmlformats.org/officeDocument/2006/math">
                              <m:r>
                                <a:rPr lang="en-US" sz="700">
                                  <a:effectLst/>
                                  <a:latin typeface="Cambria Math" panose="02040503050406030204" pitchFamily="18" charset="0"/>
                                </a:rPr>
                                <m:t>≠</m:t>
                              </m:r>
                            </m:oMath>
                          </a14:m>
                          <a:r>
                            <a:rPr lang="en-US" sz="700">
                              <a:effectLst/>
                            </a:rPr>
                            <a:t>), with models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287202331"/>
                      </a:ext>
                    </a:extLst>
                  </a:tr>
                  <a:tr h="250468">
                    <a:tc>
                      <a:txBody>
                        <a:bodyPr/>
                        <a:lstStyle/>
                        <a:p>
                          <a:pPr marL="57150" marR="57150" algn="ctr">
                            <a:lnSpc>
                              <a:spcPct val="115000"/>
                            </a:lnSpc>
                            <a:spcBef>
                              <a:spcPts val="0"/>
                            </a:spcBef>
                            <a:spcAft>
                              <a:spcPts val="1000"/>
                            </a:spcAft>
                          </a:pPr>
                          <a:r>
                            <a:rPr lang="en-US" sz="700">
                              <a:effectLst/>
                            </a:rPr>
                            <a:t>4.1b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whole numbers expressed through millions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702748520"/>
                      </a:ext>
                    </a:extLst>
                  </a:tr>
                  <a:tr h="250468">
                    <a:tc>
                      <a:txBody>
                        <a:bodyPr/>
                        <a:lstStyle/>
                        <a:p>
                          <a:pPr marL="57150" marR="57150" algn="ctr">
                            <a:lnSpc>
                              <a:spcPct val="115000"/>
                            </a:lnSpc>
                            <a:spcBef>
                              <a:spcPts val="0"/>
                            </a:spcBef>
                            <a:spcAft>
                              <a:spcPts val="1000"/>
                            </a:spcAft>
                          </a:pPr>
                          <a:r>
                            <a:rPr lang="en-US" sz="700">
                              <a:effectLst/>
                            </a:rPr>
                            <a:t>4.2a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fractions and mixed numbers, with and without models*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237157036"/>
                      </a:ext>
                    </a:extLst>
                  </a:tr>
                  <a:tr h="250468">
                    <a:tc>
                      <a:txBody>
                        <a:bodyPr/>
                        <a:lstStyle/>
                        <a:p>
                          <a:pPr marL="57150" marR="57150" algn="ctr">
                            <a:lnSpc>
                              <a:spcPct val="115000"/>
                            </a:lnSpc>
                            <a:spcBef>
                              <a:spcPts val="0"/>
                            </a:spcBef>
                            <a:spcAft>
                              <a:spcPts val="1000"/>
                            </a:spcAft>
                          </a:pPr>
                          <a:r>
                            <a:rPr lang="en-US" sz="700">
                              <a:effectLst/>
                            </a:rPr>
                            <a:t>4.3c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decimals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2776495513"/>
                      </a:ext>
                    </a:extLst>
                  </a:tr>
                  <a:tr h="304167">
                    <a:tc>
                      <a:txBody>
                        <a:bodyPr/>
                        <a:lstStyle/>
                        <a:p>
                          <a:pPr marL="57150" marR="57150" algn="ctr">
                            <a:lnSpc>
                              <a:spcPct val="115000"/>
                            </a:lnSpc>
                            <a:spcBef>
                              <a:spcPts val="0"/>
                            </a:spcBef>
                            <a:spcAft>
                              <a:spcPts val="1000"/>
                            </a:spcAft>
                          </a:pPr>
                          <a:r>
                            <a:rPr lang="en-US" sz="700">
                              <a:effectLst/>
                            </a:rPr>
                            <a:t>5.2b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fractions, mixed numbers, and/or decimals, in a given set, from least to greatest and greatest to least*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881658608"/>
                      </a:ext>
                    </a:extLst>
                  </a:tr>
                  <a:tr h="250468">
                    <a:tc>
                      <a:txBody>
                        <a:bodyPr/>
                        <a:lstStyle/>
                        <a:p>
                          <a:pPr marL="57150" marR="57150" algn="ctr">
                            <a:lnSpc>
                              <a:spcPct val="115000"/>
                            </a:lnSpc>
                            <a:spcBef>
                              <a:spcPts val="0"/>
                            </a:spcBef>
                            <a:spcAft>
                              <a:spcPts val="1000"/>
                            </a:spcAft>
                          </a:pPr>
                          <a:r>
                            <a:rPr lang="en-US" sz="700">
                              <a:effectLst/>
                            </a:rPr>
                            <a:t>6.2b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positive rational numbers*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212785281"/>
                      </a:ext>
                    </a:extLst>
                  </a:tr>
                  <a:tr h="250468">
                    <a:tc>
                      <a:txBody>
                        <a:bodyPr/>
                        <a:lstStyle/>
                        <a:p>
                          <a:pPr marL="57150" marR="57150" algn="ctr">
                            <a:lnSpc>
                              <a:spcPct val="115000"/>
                            </a:lnSpc>
                            <a:spcBef>
                              <a:spcPts val="0"/>
                            </a:spcBef>
                            <a:spcAft>
                              <a:spcPts val="1000"/>
                            </a:spcAft>
                          </a:pPr>
                          <a:r>
                            <a:rPr lang="en-US" sz="700">
                              <a:effectLst/>
                            </a:rPr>
                            <a:t>6.3b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order and compare integers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522512782"/>
                      </a:ext>
                    </a:extLst>
                  </a:tr>
                  <a:tr h="250468">
                    <a:tc>
                      <a:txBody>
                        <a:bodyPr/>
                        <a:lstStyle/>
                        <a:p>
                          <a:pPr marL="57150" marR="57150" algn="ctr">
                            <a:lnSpc>
                              <a:spcPct val="115000"/>
                            </a:lnSpc>
                            <a:spcBef>
                              <a:spcPts val="0"/>
                            </a:spcBef>
                            <a:spcAft>
                              <a:spcPts val="1000"/>
                            </a:spcAft>
                          </a:pPr>
                          <a:r>
                            <a:rPr lang="en-US" sz="700">
                              <a:effectLst/>
                            </a:rPr>
                            <a:t>7.1b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numbers greater than zero written in scientific notation*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079189870"/>
                      </a:ext>
                    </a:extLst>
                  </a:tr>
                  <a:tr h="250468">
                    <a:tc>
                      <a:txBody>
                        <a:bodyPr/>
                        <a:lstStyle/>
                        <a:p>
                          <a:pPr marL="57150" marR="57150" algn="ctr">
                            <a:lnSpc>
                              <a:spcPct val="115000"/>
                            </a:lnSpc>
                            <a:spcBef>
                              <a:spcPts val="0"/>
                            </a:spcBef>
                            <a:spcAft>
                              <a:spcPts val="1000"/>
                            </a:spcAft>
                          </a:pPr>
                          <a:r>
                            <a:rPr lang="en-US" sz="700">
                              <a:effectLst/>
                            </a:rPr>
                            <a:t>7.1c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rational numbers*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114643827"/>
                      </a:ext>
                    </a:extLst>
                  </a:tr>
                  <a:tr h="250468">
                    <a:tc>
                      <a:txBody>
                        <a:bodyPr/>
                        <a:lstStyle/>
                        <a:p>
                          <a:pPr marL="57150" marR="57150" algn="ctr">
                            <a:lnSpc>
                              <a:spcPct val="115000"/>
                            </a:lnSpc>
                            <a:spcBef>
                              <a:spcPts val="0"/>
                            </a:spcBef>
                            <a:spcAft>
                              <a:spcPts val="1000"/>
                            </a:spcAft>
                          </a:pPr>
                          <a:r>
                            <a:rPr lang="en-US" sz="700">
                              <a:effectLst/>
                            </a:rPr>
                            <a:t>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dirty="0">
                              <a:effectLst/>
                            </a:rPr>
                            <a:t>compare and order real numbers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289101490"/>
                      </a:ext>
                    </a:extLst>
                  </a:tr>
                </a:tbl>
              </a:graphicData>
            </a:graphic>
          </p:graphicFrame>
        </mc:Choice>
        <mc:Fallback>
          <p:graphicFrame>
            <p:nvGraphicFramePr>
              <p:cNvPr id="5" name="Content Placeholder 4" descr="NNS sort key"/>
              <p:cNvGraphicFramePr>
                <a:graphicFrameLocks noGrp="1"/>
              </p:cNvGraphicFramePr>
              <p:nvPr>
                <p:ph idx="1"/>
                <p:extLst>
                  <p:ext uri="{D42A27DB-BD31-4B8C-83A1-F6EECF244321}">
                    <p14:modId xmlns:p14="http://schemas.microsoft.com/office/powerpoint/2010/main" val="2506610933"/>
                  </p:ext>
                </p:extLst>
              </p:nvPr>
            </p:nvGraphicFramePr>
            <p:xfrm>
              <a:off x="1524000" y="1445407"/>
              <a:ext cx="6172200" cy="5269718"/>
            </p:xfrm>
            <a:graphic>
              <a:graphicData uri="http://schemas.openxmlformats.org/drawingml/2006/table">
                <a:tbl>
                  <a:tblPr firstRow="1" bandRow="1">
                    <a:tableStyleId>{5C22544A-7EE6-4342-B048-85BDC9FD1C3A}</a:tableStyleId>
                  </a:tblPr>
                  <a:tblGrid>
                    <a:gridCol w="743681">
                      <a:extLst>
                        <a:ext uri="{9D8B030D-6E8A-4147-A177-3AD203B41FA5}">
                          <a16:colId xmlns:a16="http://schemas.microsoft.com/office/drawing/2014/main" val="3484070634"/>
                        </a:ext>
                      </a:extLst>
                    </a:gridCol>
                    <a:gridCol w="5428519">
                      <a:extLst>
                        <a:ext uri="{9D8B030D-6E8A-4147-A177-3AD203B41FA5}">
                          <a16:colId xmlns:a16="http://schemas.microsoft.com/office/drawing/2014/main" val="3974674079"/>
                        </a:ext>
                      </a:extLst>
                    </a:gridCol>
                  </a:tblGrid>
                  <a:tr h="285213">
                    <a:tc>
                      <a:txBody>
                        <a:bodyPr/>
                        <a:lstStyle/>
                        <a:p>
                          <a:pPr marL="0" marR="0" algn="ctr">
                            <a:lnSpc>
                              <a:spcPct val="115000"/>
                            </a:lnSpc>
                            <a:spcBef>
                              <a:spcPts val="0"/>
                            </a:spcBef>
                            <a:spcAft>
                              <a:spcPts val="1000"/>
                            </a:spcAft>
                          </a:pPr>
                          <a:r>
                            <a:rPr lang="en-US" sz="1400">
                              <a:effectLst/>
                            </a:rPr>
                            <a:t>SOL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0" marR="0" algn="ctr">
                            <a:lnSpc>
                              <a:spcPct val="115000"/>
                            </a:lnSpc>
                            <a:spcBef>
                              <a:spcPts val="0"/>
                            </a:spcBef>
                            <a:spcAft>
                              <a:spcPts val="1000"/>
                            </a:spcAft>
                          </a:pPr>
                          <a:r>
                            <a:rPr lang="en-US" sz="1400">
                              <a:effectLst/>
                            </a:rPr>
                            <a:t>Rational Numbers - Compare and Order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097737022"/>
                      </a:ext>
                    </a:extLst>
                  </a:tr>
                  <a:tr h="456251">
                    <a:tc>
                      <a:txBody>
                        <a:bodyPr/>
                        <a:lstStyle/>
                        <a:p>
                          <a:pPr marL="0" marR="114300" algn="ctr">
                            <a:lnSpc>
                              <a:spcPct val="115000"/>
                            </a:lnSpc>
                            <a:spcBef>
                              <a:spcPts val="0"/>
                            </a:spcBef>
                            <a:spcAft>
                              <a:spcPts val="1000"/>
                            </a:spcAft>
                          </a:pPr>
                          <a:r>
                            <a:rPr lang="en-US" sz="700">
                              <a:effectLst/>
                            </a:rPr>
                            <a:t> </a:t>
                          </a:r>
                        </a:p>
                        <a:p>
                          <a:pPr marL="0" marR="114300" algn="ctr">
                            <a:lnSpc>
                              <a:spcPct val="115000"/>
                            </a:lnSpc>
                            <a:spcBef>
                              <a:spcPts val="0"/>
                            </a:spcBef>
                            <a:spcAft>
                              <a:spcPts val="1000"/>
                            </a:spcAft>
                          </a:pPr>
                          <a:r>
                            <a:rPr lang="en-US" sz="700">
                              <a:effectLst/>
                            </a:rPr>
                            <a:t>K.2a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114300" algn="just">
                            <a:lnSpc>
                              <a:spcPct val="115000"/>
                            </a:lnSpc>
                            <a:spcBef>
                              <a:spcPts val="0"/>
                            </a:spcBef>
                            <a:spcAft>
                              <a:spcPts val="1000"/>
                            </a:spcAft>
                          </a:pPr>
                          <a:r>
                            <a:rPr lang="en-US" sz="700">
                              <a:effectLst/>
                            </a:rPr>
                            <a:t>given no more than three sets, each set containing 10 or fewer concrete objects, will compare and describe one set as having more, fewer, or the same number of objects as other sets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428916955"/>
                      </a:ext>
                    </a:extLst>
                  </a:tr>
                  <a:tr h="304167">
                    <a:tc>
                      <a:txBody>
                        <a:bodyPr/>
                        <a:lstStyle/>
                        <a:p>
                          <a:pPr marL="0" marR="114300" algn="ctr">
                            <a:lnSpc>
                              <a:spcPct val="115000"/>
                            </a:lnSpc>
                            <a:spcBef>
                              <a:spcPts val="0"/>
                            </a:spcBef>
                            <a:spcAft>
                              <a:spcPts val="1000"/>
                            </a:spcAft>
                          </a:pPr>
                          <a:r>
                            <a:rPr lang="en-US" sz="700">
                              <a:effectLst/>
                            </a:rPr>
                            <a:t>K.2b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114300" algn="just">
                            <a:lnSpc>
                              <a:spcPct val="115000"/>
                            </a:lnSpc>
                            <a:spcBef>
                              <a:spcPts val="0"/>
                            </a:spcBef>
                            <a:spcAft>
                              <a:spcPts val="1000"/>
                            </a:spcAft>
                          </a:pPr>
                          <a:r>
                            <a:rPr lang="en-US" sz="700">
                              <a:effectLst/>
                            </a:rPr>
                            <a:t>given no more than three sets, each set containing 10 or fewer concrete objects, will compare and order sets from least to greatest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862027899"/>
                      </a:ext>
                    </a:extLst>
                  </a:tr>
                  <a:tr h="304167">
                    <a:tc>
                      <a:txBody>
                        <a:bodyPr/>
                        <a:lstStyle/>
                        <a:p>
                          <a:pPr marL="57150" marR="57150" algn="ctr">
                            <a:lnSpc>
                              <a:spcPct val="115000"/>
                            </a:lnSpc>
                            <a:spcBef>
                              <a:spcPts val="0"/>
                            </a:spcBef>
                            <a:spcAft>
                              <a:spcPts val="1000"/>
                            </a:spcAft>
                          </a:pPr>
                          <a:r>
                            <a:rPr lang="en-US" sz="700">
                              <a:effectLst/>
                            </a:rPr>
                            <a:t>1.2b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two numbers between 0 and 100 represented pictorially or with concrete objects, using the words greater than, less than or equal to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744579515"/>
                      </a:ext>
                    </a:extLst>
                  </a:tr>
                  <a:tr h="250468">
                    <a:tc>
                      <a:txBody>
                        <a:bodyPr/>
                        <a:lstStyle/>
                        <a:p>
                          <a:pPr marL="57150" marR="57150" algn="ctr">
                            <a:lnSpc>
                              <a:spcPct val="115000"/>
                            </a:lnSpc>
                            <a:spcBef>
                              <a:spcPts val="0"/>
                            </a:spcBef>
                            <a:spcAft>
                              <a:spcPts val="1000"/>
                            </a:spcAft>
                          </a:pPr>
                          <a:r>
                            <a:rPr lang="en-US" sz="700">
                              <a:effectLst/>
                            </a:rPr>
                            <a:t>1.2c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order three or fewer sets from least to greatest and greatest to least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047030491"/>
                      </a:ext>
                    </a:extLst>
                  </a:tr>
                  <a:tr h="250468">
                    <a:tc>
                      <a:txBody>
                        <a:bodyPr/>
                        <a:lstStyle/>
                        <a:p>
                          <a:pPr marL="57150" marR="57150" algn="ctr">
                            <a:lnSpc>
                              <a:spcPct val="115000"/>
                            </a:lnSpc>
                            <a:spcBef>
                              <a:spcPts val="0"/>
                            </a:spcBef>
                            <a:spcAft>
                              <a:spcPts val="1000"/>
                            </a:spcAft>
                          </a:pPr>
                          <a:r>
                            <a:rPr lang="en-US" sz="700">
                              <a:effectLst/>
                            </a:rPr>
                            <a:t>2.1c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whole numbers between 0 and 999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352737517"/>
                      </a:ext>
                    </a:extLst>
                  </a:tr>
                  <a:tr h="304167">
                    <a:tc>
                      <a:txBody>
                        <a:bodyPr/>
                        <a:lstStyle/>
                        <a:p>
                          <a:pPr marL="0" marR="57150" algn="ctr">
                            <a:lnSpc>
                              <a:spcPct val="115000"/>
                            </a:lnSpc>
                            <a:spcBef>
                              <a:spcPts val="0"/>
                            </a:spcBef>
                            <a:spcAft>
                              <a:spcPts val="1000"/>
                            </a:spcAft>
                          </a:pPr>
                          <a:r>
                            <a:rPr lang="en-US" sz="700">
                              <a:effectLst/>
                            </a:rPr>
                            <a:t>2.4c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the unit fractions for halves, fourths, eighths, thirds, and sixths, with models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2321510599"/>
                      </a:ext>
                    </a:extLst>
                  </a:tr>
                  <a:tr h="250468">
                    <a:tc>
                      <a:txBody>
                        <a:bodyPr/>
                        <a:lstStyle/>
                        <a:p>
                          <a:pPr marL="57150" marR="0" algn="ctr">
                            <a:lnSpc>
                              <a:spcPct val="115000"/>
                            </a:lnSpc>
                            <a:spcBef>
                              <a:spcPts val="0"/>
                            </a:spcBef>
                            <a:spcAft>
                              <a:spcPts val="1000"/>
                            </a:spcAft>
                          </a:pPr>
                          <a:r>
                            <a:rPr lang="en-US" sz="700">
                              <a:effectLst/>
                            </a:rPr>
                            <a:t>3.1c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0" algn="l">
                            <a:lnSpc>
                              <a:spcPct val="115000"/>
                            </a:lnSpc>
                            <a:spcBef>
                              <a:spcPts val="0"/>
                            </a:spcBef>
                            <a:spcAft>
                              <a:spcPts val="1000"/>
                            </a:spcAft>
                          </a:pPr>
                          <a:r>
                            <a:rPr lang="en-US" sz="700">
                              <a:effectLst/>
                            </a:rPr>
                            <a:t>compare and order whole numbers, each 9,999 or less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729575559"/>
                      </a:ext>
                    </a:extLst>
                  </a:tr>
                  <a:tr h="556438">
                    <a:tc>
                      <a:txBody>
                        <a:bodyPr/>
                        <a:lstStyle/>
                        <a:p>
                          <a:pPr marL="57150" marR="57150" algn="ctr">
                            <a:lnSpc>
                              <a:spcPct val="115000"/>
                            </a:lnSpc>
                            <a:spcBef>
                              <a:spcPts val="0"/>
                            </a:spcBef>
                            <a:spcAft>
                              <a:spcPts val="1000"/>
                            </a:spcAft>
                          </a:pPr>
                          <a:r>
                            <a:rPr lang="en-US" sz="700">
                              <a:effectLst/>
                            </a:rPr>
                            <a:t> </a:t>
                          </a:r>
                        </a:p>
                        <a:p>
                          <a:pPr marL="57150" marR="57150" algn="ctr">
                            <a:lnSpc>
                              <a:spcPct val="115000"/>
                            </a:lnSpc>
                            <a:spcBef>
                              <a:spcPts val="0"/>
                            </a:spcBef>
                            <a:spcAft>
                              <a:spcPts val="1000"/>
                            </a:spcAft>
                          </a:pPr>
                          <a:r>
                            <a:rPr lang="en-US" sz="700">
                              <a:effectLst/>
                            </a:rPr>
                            <a:t>3.2c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endParaRPr lang="en-US"/>
                        </a:p>
                      </a:txBody>
                      <a:tcPr marL="46542" marR="46542" marT="0" marB="0" anchor="ctr">
                        <a:blipFill>
                          <a:blip r:embed="rId3"/>
                          <a:stretch>
                            <a:fillRect l="-13917" t="-441758" r="-449" b="-418681"/>
                          </a:stretch>
                        </a:blipFill>
                      </a:tcPr>
                    </a:tc>
                    <a:extLst>
                      <a:ext uri="{0D108BD9-81ED-4DB2-BD59-A6C34878D82A}">
                        <a16:rowId xmlns:a16="http://schemas.microsoft.com/office/drawing/2014/main" val="287202331"/>
                      </a:ext>
                    </a:extLst>
                  </a:tr>
                  <a:tr h="250468">
                    <a:tc>
                      <a:txBody>
                        <a:bodyPr/>
                        <a:lstStyle/>
                        <a:p>
                          <a:pPr marL="57150" marR="57150" algn="ctr">
                            <a:lnSpc>
                              <a:spcPct val="115000"/>
                            </a:lnSpc>
                            <a:spcBef>
                              <a:spcPts val="0"/>
                            </a:spcBef>
                            <a:spcAft>
                              <a:spcPts val="1000"/>
                            </a:spcAft>
                          </a:pPr>
                          <a:r>
                            <a:rPr lang="en-US" sz="700">
                              <a:effectLst/>
                            </a:rPr>
                            <a:t>4.1b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whole numbers expressed through millions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702748520"/>
                      </a:ext>
                    </a:extLst>
                  </a:tr>
                  <a:tr h="250468">
                    <a:tc>
                      <a:txBody>
                        <a:bodyPr/>
                        <a:lstStyle/>
                        <a:p>
                          <a:pPr marL="57150" marR="57150" algn="ctr">
                            <a:lnSpc>
                              <a:spcPct val="115000"/>
                            </a:lnSpc>
                            <a:spcBef>
                              <a:spcPts val="0"/>
                            </a:spcBef>
                            <a:spcAft>
                              <a:spcPts val="1000"/>
                            </a:spcAft>
                          </a:pPr>
                          <a:r>
                            <a:rPr lang="en-US" sz="700">
                              <a:effectLst/>
                            </a:rPr>
                            <a:t>4.2a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fractions and mixed numbers, with and without models*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237157036"/>
                      </a:ext>
                    </a:extLst>
                  </a:tr>
                  <a:tr h="250468">
                    <a:tc>
                      <a:txBody>
                        <a:bodyPr/>
                        <a:lstStyle/>
                        <a:p>
                          <a:pPr marL="57150" marR="57150" algn="ctr">
                            <a:lnSpc>
                              <a:spcPct val="115000"/>
                            </a:lnSpc>
                            <a:spcBef>
                              <a:spcPts val="0"/>
                            </a:spcBef>
                            <a:spcAft>
                              <a:spcPts val="1000"/>
                            </a:spcAft>
                          </a:pPr>
                          <a:r>
                            <a:rPr lang="en-US" sz="700">
                              <a:effectLst/>
                            </a:rPr>
                            <a:t>4.3c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decimals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2776495513"/>
                      </a:ext>
                    </a:extLst>
                  </a:tr>
                  <a:tr h="304167">
                    <a:tc>
                      <a:txBody>
                        <a:bodyPr/>
                        <a:lstStyle/>
                        <a:p>
                          <a:pPr marL="57150" marR="57150" algn="ctr">
                            <a:lnSpc>
                              <a:spcPct val="115000"/>
                            </a:lnSpc>
                            <a:spcBef>
                              <a:spcPts val="0"/>
                            </a:spcBef>
                            <a:spcAft>
                              <a:spcPts val="1000"/>
                            </a:spcAft>
                          </a:pPr>
                          <a:r>
                            <a:rPr lang="en-US" sz="700">
                              <a:effectLst/>
                            </a:rPr>
                            <a:t>5.2b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fractions, mixed numbers, and/or decimals, in a given set, from least to greatest and greatest to least*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881658608"/>
                      </a:ext>
                    </a:extLst>
                  </a:tr>
                  <a:tr h="250468">
                    <a:tc>
                      <a:txBody>
                        <a:bodyPr/>
                        <a:lstStyle/>
                        <a:p>
                          <a:pPr marL="57150" marR="57150" algn="ctr">
                            <a:lnSpc>
                              <a:spcPct val="115000"/>
                            </a:lnSpc>
                            <a:spcBef>
                              <a:spcPts val="0"/>
                            </a:spcBef>
                            <a:spcAft>
                              <a:spcPts val="1000"/>
                            </a:spcAft>
                          </a:pPr>
                          <a:r>
                            <a:rPr lang="en-US" sz="700">
                              <a:effectLst/>
                            </a:rPr>
                            <a:t>6.2b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positive rational numbers*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212785281"/>
                      </a:ext>
                    </a:extLst>
                  </a:tr>
                  <a:tr h="250468">
                    <a:tc>
                      <a:txBody>
                        <a:bodyPr/>
                        <a:lstStyle/>
                        <a:p>
                          <a:pPr marL="57150" marR="57150" algn="ctr">
                            <a:lnSpc>
                              <a:spcPct val="115000"/>
                            </a:lnSpc>
                            <a:spcBef>
                              <a:spcPts val="0"/>
                            </a:spcBef>
                            <a:spcAft>
                              <a:spcPts val="1000"/>
                            </a:spcAft>
                          </a:pPr>
                          <a:r>
                            <a:rPr lang="en-US" sz="700">
                              <a:effectLst/>
                            </a:rPr>
                            <a:t>6.3b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order and compare integers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522512782"/>
                      </a:ext>
                    </a:extLst>
                  </a:tr>
                  <a:tr h="250468">
                    <a:tc>
                      <a:txBody>
                        <a:bodyPr/>
                        <a:lstStyle/>
                        <a:p>
                          <a:pPr marL="57150" marR="57150" algn="ctr">
                            <a:lnSpc>
                              <a:spcPct val="115000"/>
                            </a:lnSpc>
                            <a:spcBef>
                              <a:spcPts val="0"/>
                            </a:spcBef>
                            <a:spcAft>
                              <a:spcPts val="1000"/>
                            </a:spcAft>
                          </a:pPr>
                          <a:r>
                            <a:rPr lang="en-US" sz="700">
                              <a:effectLst/>
                            </a:rPr>
                            <a:t>7.1b</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numbers greater than zero written in scientific notation*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079189870"/>
                      </a:ext>
                    </a:extLst>
                  </a:tr>
                  <a:tr h="250468">
                    <a:tc>
                      <a:txBody>
                        <a:bodyPr/>
                        <a:lstStyle/>
                        <a:p>
                          <a:pPr marL="57150" marR="57150" algn="ctr">
                            <a:lnSpc>
                              <a:spcPct val="115000"/>
                            </a:lnSpc>
                            <a:spcBef>
                              <a:spcPts val="0"/>
                            </a:spcBef>
                            <a:spcAft>
                              <a:spcPts val="1000"/>
                            </a:spcAft>
                          </a:pPr>
                          <a:r>
                            <a:rPr lang="en-US" sz="700">
                              <a:effectLst/>
                            </a:rPr>
                            <a:t>7.1c</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a:effectLst/>
                            </a:rPr>
                            <a:t>compare and order rational numbers*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3114643827"/>
                      </a:ext>
                    </a:extLst>
                  </a:tr>
                  <a:tr h="250468">
                    <a:tc>
                      <a:txBody>
                        <a:bodyPr/>
                        <a:lstStyle/>
                        <a:p>
                          <a:pPr marL="57150" marR="57150" algn="ctr">
                            <a:lnSpc>
                              <a:spcPct val="115000"/>
                            </a:lnSpc>
                            <a:spcBef>
                              <a:spcPts val="0"/>
                            </a:spcBef>
                            <a:spcAft>
                              <a:spcPts val="1000"/>
                            </a:spcAft>
                          </a:pPr>
                          <a:r>
                            <a:rPr lang="en-US" sz="700">
                              <a:effectLst/>
                            </a:rPr>
                            <a:t>8.1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tc>
                    <a:tc>
                      <a:txBody>
                        <a:bodyPr/>
                        <a:lstStyle/>
                        <a:p>
                          <a:pPr marL="57150" marR="57150" algn="l">
                            <a:lnSpc>
                              <a:spcPct val="115000"/>
                            </a:lnSpc>
                            <a:spcBef>
                              <a:spcPts val="0"/>
                            </a:spcBef>
                            <a:spcAft>
                              <a:spcPts val="1000"/>
                            </a:spcAft>
                          </a:pPr>
                          <a:r>
                            <a:rPr lang="en-US" sz="700" dirty="0">
                              <a:effectLst/>
                            </a:rPr>
                            <a:t>compare and order real numbers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542" marR="46542" marT="0" marB="0" anchor="ctr"/>
                    </a:tc>
                    <a:extLst>
                      <a:ext uri="{0D108BD9-81ED-4DB2-BD59-A6C34878D82A}">
                        <a16:rowId xmlns:a16="http://schemas.microsoft.com/office/drawing/2014/main" val="1289101490"/>
                      </a:ext>
                    </a:extLst>
                  </a:tr>
                </a:tbl>
              </a:graphicData>
            </a:graphic>
          </p:graphicFrame>
        </mc:Fallback>
      </mc:AlternateContent>
      <p:sp>
        <p:nvSpPr>
          <p:cNvPr id="4" name="Slide Number Placeholder 3"/>
          <p:cNvSpPr>
            <a:spLocks noGrp="1"/>
          </p:cNvSpPr>
          <p:nvPr>
            <p:ph type="sldNum" sz="quarter" idx="12"/>
          </p:nvPr>
        </p:nvSpPr>
        <p:spPr/>
        <p:txBody>
          <a:bodyPr/>
          <a:lstStyle/>
          <a:p>
            <a:fld id="{94D383E5-CD44-4E8E-A14B-87411563B6FF}" type="slidenum">
              <a:rPr lang="en-US" smtClean="0"/>
              <a:t>23</a:t>
            </a:fld>
            <a:endParaRPr lang="en-US" dirty="0"/>
          </a:p>
        </p:txBody>
      </p:sp>
      <p:sp>
        <p:nvSpPr>
          <p:cNvPr id="6" name="Title 1"/>
          <p:cNvSpPr>
            <a:spLocks noGrp="1"/>
          </p:cNvSpPr>
          <p:nvPr>
            <p:ph type="title"/>
          </p:nvPr>
        </p:nvSpPr>
        <p:spPr>
          <a:xfrm>
            <a:off x="0" y="609600"/>
            <a:ext cx="8991600" cy="7620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Number and Number Sense Sort Key</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1302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990600"/>
          </a:xfrm>
        </p:spPr>
        <p:txBody>
          <a:bodyP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Vertical Strand </a:t>
            </a:r>
            <a:r>
              <a:rPr lang="en-US" sz="3200" b="1" dirty="0" smtClean="0">
                <a:latin typeface="Verdana" panose="020B0604030504040204" pitchFamily="34" charset="0"/>
                <a:ea typeface="Verdana" panose="020B0604030504040204" pitchFamily="34" charset="0"/>
                <a:cs typeface="Verdana" panose="020B0604030504040204" pitchFamily="34" charset="0"/>
              </a:rPr>
              <a:t>Progression Activity Debrief </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57200" y="1752600"/>
            <a:ext cx="8305800" cy="2590800"/>
          </a:xfrm>
        </p:spPr>
        <p:txBody>
          <a:bodyPr/>
          <a:lstStyle/>
          <a:p>
            <a:pPr algn="l"/>
            <a:endParaRPr lang="en-US" dirty="0" smtClean="0"/>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Purpose of sort activity</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Importance of vertical alignment and “mapping back</a:t>
            </a:r>
            <a:r>
              <a:rPr lang="en-US" dirty="0" smtClean="0"/>
              <a:t>”</a:t>
            </a: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t>24</a:t>
            </a:fld>
            <a:endParaRPr lang="en-US" dirty="0"/>
          </a:p>
        </p:txBody>
      </p:sp>
    </p:spTree>
    <p:extLst>
      <p:ext uri="{BB962C8B-B14F-4D97-AF65-F5344CB8AC3E}">
        <p14:creationId xmlns:p14="http://schemas.microsoft.com/office/powerpoint/2010/main" val="1457008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25</a:t>
            </a:fld>
            <a:endParaRPr lang="en-US" dirty="0"/>
          </a:p>
        </p:txBody>
      </p:sp>
      <p:sp>
        <p:nvSpPr>
          <p:cNvPr id="6" name="Title 1"/>
          <p:cNvSpPr>
            <a:spLocks noGrp="1"/>
          </p:cNvSpPr>
          <p:nvPr>
            <p:ph type="title"/>
          </p:nvPr>
        </p:nvSpPr>
        <p:spPr>
          <a:xfrm>
            <a:off x="0" y="1828800"/>
            <a:ext cx="9144000" cy="1524000"/>
          </a:xfrm>
          <a:solidFill>
            <a:srgbClr val="00B050"/>
          </a:solidFill>
        </p:spPr>
        <p:txBody>
          <a:bodyPr/>
          <a:lstStyle/>
          <a:p>
            <a:pPr algn="ct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3.  Mathematics Vertical Articulation Tool (MVAT) Overview</a:t>
            </a:r>
            <a:b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8432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3"/>
              </a:rPr>
              <a:t>Mathematics Vertical Articulation Tool (MVAT) </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26</a:t>
            </a:fld>
            <a:endParaRPr lang="en-US" dirty="0"/>
          </a:p>
        </p:txBody>
      </p:sp>
      <p:sp>
        <p:nvSpPr>
          <p:cNvPr id="5" name="Content Placeholder 2"/>
          <p:cNvSpPr txBox="1">
            <a:spLocks/>
          </p:cNvSpPr>
          <p:nvPr/>
        </p:nvSpPr>
        <p:spPr bwMode="auto">
          <a:xfrm>
            <a:off x="533400" y="1905000"/>
            <a:ext cx="8077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400">
                <a:solidFill>
                  <a:schemeClr val="tx1"/>
                </a:solidFill>
                <a:latin typeface="+mn-lt"/>
              </a:defRPr>
            </a:lvl4pPr>
            <a:lvl5pPr marL="1828800" indent="0" algn="ctr" rtl="0" eaLnBrk="1" fontAlgn="base" hangingPunct="1">
              <a:spcBef>
                <a:spcPct val="20000"/>
              </a:spcBef>
              <a:spcAft>
                <a:spcPct val="0"/>
              </a:spcAft>
              <a:buNone/>
              <a:defRPr sz="24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r>
              <a:rPr lang="en-US" sz="2800" b="1" kern="0" dirty="0" smtClean="0">
                <a:latin typeface="Verdana" panose="020B0604030504040204" pitchFamily="34" charset="0"/>
                <a:ea typeface="Verdana" panose="020B0604030504040204" pitchFamily="34" charset="0"/>
                <a:cs typeface="Verdana" panose="020B0604030504040204" pitchFamily="34" charset="0"/>
              </a:rPr>
              <a:t>Purpose: </a:t>
            </a:r>
            <a:r>
              <a:rPr lang="en-US" sz="2800" dirty="0">
                <a:latin typeface="Verdana" panose="020B0604030504040204" pitchFamily="34" charset="0"/>
                <a:ea typeface="Verdana" panose="020B0604030504040204" pitchFamily="34" charset="0"/>
                <a:cs typeface="Verdana" panose="020B0604030504040204" pitchFamily="34" charset="0"/>
              </a:rPr>
              <a:t>provides support in identifying concepts aligned to the 2016 </a:t>
            </a:r>
            <a:r>
              <a:rPr lang="en-US" sz="2800" i="1" dirty="0">
                <a:latin typeface="Verdana" panose="020B0604030504040204" pitchFamily="34" charset="0"/>
                <a:ea typeface="Verdana" panose="020B0604030504040204" pitchFamily="34" charset="0"/>
                <a:cs typeface="Verdana" panose="020B0604030504040204" pitchFamily="34" charset="0"/>
              </a:rPr>
              <a:t>Mathematics Standards of Learning </a:t>
            </a:r>
            <a:r>
              <a:rPr lang="en-US" sz="2800" dirty="0">
                <a:latin typeface="Verdana" panose="020B0604030504040204" pitchFamily="34" charset="0"/>
                <a:ea typeface="Verdana" panose="020B0604030504040204" pitchFamily="34" charset="0"/>
                <a:cs typeface="Verdana" panose="020B0604030504040204" pitchFamily="34" charset="0"/>
              </a:rPr>
              <a:t>(SOL) that articulate across mathematics grade levels or </a:t>
            </a:r>
            <a:r>
              <a:rPr lang="en-US" sz="2800" dirty="0" smtClean="0">
                <a:latin typeface="Verdana" panose="020B0604030504040204" pitchFamily="34" charset="0"/>
                <a:ea typeface="Verdana" panose="020B0604030504040204" pitchFamily="34" charset="0"/>
                <a:cs typeface="Verdana" panose="020B0604030504040204" pitchFamily="34" charset="0"/>
              </a:rPr>
              <a:t>courses</a:t>
            </a:r>
          </a:p>
          <a:p>
            <a:pPr algn="l"/>
            <a:endParaRPr lang="en-US" sz="2800" b="1" dirty="0" smtClean="0">
              <a:latin typeface="Verdana" panose="020B0604030504040204" pitchFamily="34" charset="0"/>
              <a:ea typeface="Verdana" panose="020B0604030504040204" pitchFamily="34" charset="0"/>
              <a:cs typeface="Verdana" panose="020B0604030504040204" pitchFamily="34" charset="0"/>
            </a:endParaRPr>
          </a:p>
          <a:p>
            <a:pPr algn="l"/>
            <a:r>
              <a:rPr lang="en-US" sz="2800" b="1" dirty="0" smtClean="0">
                <a:latin typeface="Verdana" panose="020B0604030504040204" pitchFamily="34" charset="0"/>
                <a:ea typeface="Verdana" panose="020B0604030504040204" pitchFamily="34" charset="0"/>
                <a:cs typeface="Verdana" panose="020B0604030504040204" pitchFamily="34" charset="0"/>
              </a:rPr>
              <a:t>Possible Uses: </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Classroom Instructional Planning  </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Individual Student Remediation Planning  </a:t>
            </a:r>
          </a:p>
          <a:p>
            <a:pPr lvl="2"/>
            <a:endParaRPr lang="en-US" kern="0" dirty="0"/>
          </a:p>
        </p:txBody>
      </p:sp>
    </p:spTree>
    <p:extLst>
      <p:ext uri="{BB962C8B-B14F-4D97-AF65-F5344CB8AC3E}">
        <p14:creationId xmlns:p14="http://schemas.microsoft.com/office/powerpoint/2010/main" val="2872316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3"/>
              </a:rPr>
              <a:t>Mathematics Vertical Articulation Tool (MVAT) </a:t>
            </a:r>
            <a:r>
              <a:rPr lang="en-US" sz="3200" b="1" dirty="0" smtClean="0">
                <a:latin typeface="Verdana" panose="020B0604030504040204" pitchFamily="34" charset="0"/>
                <a:ea typeface="Verdana" panose="020B0604030504040204" pitchFamily="34" charset="0"/>
                <a:cs typeface="Verdana" panose="020B0604030504040204" pitchFamily="34" charset="0"/>
              </a:rPr>
              <a:t>Static Formats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27</a:t>
            </a:fld>
            <a:endParaRPr lang="en-US" dirty="0"/>
          </a:p>
        </p:txBody>
      </p:sp>
      <p:sp>
        <p:nvSpPr>
          <p:cNvPr id="5" name="Content Placeholder 2"/>
          <p:cNvSpPr txBox="1">
            <a:spLocks/>
          </p:cNvSpPr>
          <p:nvPr/>
        </p:nvSpPr>
        <p:spPr bwMode="auto">
          <a:xfrm>
            <a:off x="509016" y="18669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400">
                <a:solidFill>
                  <a:schemeClr val="tx1"/>
                </a:solidFill>
                <a:latin typeface="+mn-lt"/>
              </a:defRPr>
            </a:lvl4pPr>
            <a:lvl5pPr marL="1828800" indent="0" algn="ctr" rtl="0" eaLnBrk="1" fontAlgn="base" hangingPunct="1">
              <a:spcBef>
                <a:spcPct val="20000"/>
              </a:spcBef>
              <a:spcAft>
                <a:spcPct val="0"/>
              </a:spcAft>
              <a:buNone/>
              <a:defRPr sz="24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r>
              <a:rPr lang="en-US" sz="2800" b="1" dirty="0" smtClean="0">
                <a:latin typeface="Verdana" panose="020B0604030504040204" pitchFamily="34" charset="0"/>
                <a:ea typeface="Verdana" panose="020B0604030504040204" pitchFamily="34" charset="0"/>
                <a:cs typeface="Verdana" panose="020B0604030504040204" pitchFamily="34" charset="0"/>
              </a:rPr>
              <a:t>STATIC = </a:t>
            </a:r>
            <a:r>
              <a:rPr lang="en-US" sz="2800" dirty="0" smtClean="0">
                <a:latin typeface="Verdana" panose="020B0604030504040204" pitchFamily="34" charset="0"/>
                <a:ea typeface="Verdana" panose="020B0604030504040204" pitchFamily="34" charset="0"/>
                <a:cs typeface="Verdana" panose="020B0604030504040204" pitchFamily="34" charset="0"/>
              </a:rPr>
              <a:t>Available in Word and PDF</a:t>
            </a:r>
          </a:p>
          <a:p>
            <a:pPr marL="457200" indent="-457200" algn="l">
              <a:buFont typeface="Arial" panose="020B0604020202020204" pitchFamily="34" charset="0"/>
              <a:buChar char="•"/>
            </a:pPr>
            <a:r>
              <a:rPr lang="en-US" sz="2800" b="1" dirty="0" smtClean="0">
                <a:latin typeface="Verdana" panose="020B0604030504040204" pitchFamily="34" charset="0"/>
                <a:ea typeface="Verdana" panose="020B0604030504040204" pitchFamily="34" charset="0"/>
                <a:cs typeface="Verdana" panose="020B0604030504040204" pitchFamily="34" charset="0"/>
              </a:rPr>
              <a:t>Strand Versions </a:t>
            </a:r>
            <a:r>
              <a:rPr lang="en-US" sz="2800" dirty="0" smtClean="0">
                <a:latin typeface="Verdana" panose="020B0604030504040204" pitchFamily="34" charset="0"/>
                <a:ea typeface="Verdana" panose="020B0604030504040204" pitchFamily="34" charset="0"/>
                <a:cs typeface="Verdana" panose="020B0604030504040204" pitchFamily="34" charset="0"/>
              </a:rPr>
              <a:t>(K – Algebra II)</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Number and Number Sense</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Computation and Estimation</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Measurement and Geometry</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Probability and Statistics</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Patterns, Functions, and Algebra </a:t>
            </a:r>
          </a:p>
          <a:p>
            <a:pPr marL="457200" indent="-457200" algn="l">
              <a:buFont typeface="Arial" panose="020B0604020202020204" pitchFamily="34" charset="0"/>
              <a:buChar char="•"/>
            </a:pPr>
            <a:r>
              <a:rPr lang="en-US" sz="2800" b="1" dirty="0" smtClean="0">
                <a:latin typeface="Verdana" panose="020B0604030504040204" pitchFamily="34" charset="0"/>
                <a:ea typeface="Verdana" panose="020B0604030504040204" pitchFamily="34" charset="0"/>
                <a:cs typeface="Verdana" panose="020B0604030504040204" pitchFamily="34" charset="0"/>
              </a:rPr>
              <a:t>Comprehensive Version </a:t>
            </a:r>
            <a:r>
              <a:rPr lang="en-US" sz="2800" dirty="0" smtClean="0">
                <a:latin typeface="Verdana" panose="020B0604030504040204" pitchFamily="34" charset="0"/>
                <a:ea typeface="Verdana" panose="020B0604030504040204" pitchFamily="34" charset="0"/>
                <a:cs typeface="Verdana" panose="020B0604030504040204" pitchFamily="34" charset="0"/>
              </a:rPr>
              <a:t>(K – Algebra II)</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Include all five strands in legal size document</a:t>
            </a:r>
          </a:p>
          <a:p>
            <a:pPr lvl="2"/>
            <a:endParaRPr lang="en-US" kern="0" dirty="0"/>
          </a:p>
        </p:txBody>
      </p:sp>
    </p:spTree>
    <p:extLst>
      <p:ext uri="{BB962C8B-B14F-4D97-AF65-F5344CB8AC3E}">
        <p14:creationId xmlns:p14="http://schemas.microsoft.com/office/powerpoint/2010/main" val="212839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Mathematics Vertical Articulation Tool (MVAT) Dynamic Formats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28</a:t>
            </a:fld>
            <a:endParaRPr lang="en-US" dirty="0"/>
          </a:p>
        </p:txBody>
      </p:sp>
      <p:sp>
        <p:nvSpPr>
          <p:cNvPr id="5" name="Content Placeholder 2"/>
          <p:cNvSpPr txBox="1">
            <a:spLocks/>
          </p:cNvSpPr>
          <p:nvPr/>
        </p:nvSpPr>
        <p:spPr bwMode="auto">
          <a:xfrm>
            <a:off x="304800" y="1828800"/>
            <a:ext cx="8458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400">
                <a:solidFill>
                  <a:schemeClr val="tx1"/>
                </a:solidFill>
                <a:latin typeface="+mn-lt"/>
              </a:defRPr>
            </a:lvl4pPr>
            <a:lvl5pPr marL="1828800" indent="0" algn="ctr" rtl="0" eaLnBrk="1" fontAlgn="base" hangingPunct="1">
              <a:spcBef>
                <a:spcPct val="20000"/>
              </a:spcBef>
              <a:spcAft>
                <a:spcPct val="0"/>
              </a:spcAft>
              <a:buNone/>
              <a:defRPr sz="24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r>
              <a:rPr lang="en-US" sz="2800" b="1" dirty="0" smtClean="0">
                <a:latin typeface="Verdana" panose="020B0604030504040204" pitchFamily="34" charset="0"/>
                <a:ea typeface="Verdana" panose="020B0604030504040204" pitchFamily="34" charset="0"/>
                <a:cs typeface="Verdana" panose="020B0604030504040204" pitchFamily="34" charset="0"/>
              </a:rPr>
              <a:t>DYNAMIC = </a:t>
            </a:r>
            <a:r>
              <a:rPr lang="en-US" sz="2800" dirty="0" smtClean="0">
                <a:latin typeface="Verdana" panose="020B0604030504040204" pitchFamily="34" charset="0"/>
                <a:ea typeface="Verdana" panose="020B0604030504040204" pitchFamily="34" charset="0"/>
                <a:cs typeface="Verdana" panose="020B0604030504040204" pitchFamily="34" charset="0"/>
              </a:rPr>
              <a:t>Customized by inputting student data</a:t>
            </a:r>
          </a:p>
          <a:p>
            <a:pPr marL="457200" indent="-457200" algn="l">
              <a:buFont typeface="Arial" panose="020B0604020202020204" pitchFamily="34" charset="0"/>
              <a:buChar char="•"/>
            </a:pPr>
            <a:r>
              <a:rPr lang="en-US" sz="2800" b="1" dirty="0" smtClean="0">
                <a:latin typeface="Verdana" panose="020B0604030504040204" pitchFamily="34" charset="0"/>
                <a:ea typeface="Verdana" panose="020B0604030504040204" pitchFamily="34" charset="0"/>
                <a:cs typeface="Verdana" panose="020B0604030504040204" pitchFamily="34" charset="0"/>
              </a:rPr>
              <a:t>Dynamic Versions – </a:t>
            </a:r>
            <a:r>
              <a:rPr lang="en-US" sz="2800" dirty="0" smtClean="0">
                <a:latin typeface="Verdana" panose="020B0604030504040204" pitchFamily="34" charset="0"/>
                <a:ea typeface="Verdana" panose="020B0604030504040204" pitchFamily="34" charset="0"/>
                <a:cs typeface="Verdana" panose="020B0604030504040204" pitchFamily="34" charset="0"/>
              </a:rPr>
              <a:t>tested grade levels</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Grade 3 SOL Dynamic MVAT</a:t>
            </a: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Grade 4 SOL Dynamic MVAT</a:t>
            </a:r>
          </a:p>
          <a:p>
            <a:pPr lvl="1" algn="l"/>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lvl="1" algn="l"/>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914400" lvl="1" indent="-457200" algn="l">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Algebra I SOL Dynamic MVAT </a:t>
            </a:r>
          </a:p>
          <a:p>
            <a:pPr marL="55563" lvl="1" algn="l"/>
            <a:endParaRPr lang="en-US" sz="2400" kern="0" dirty="0">
              <a:latin typeface="Verdana" panose="020B0604030504040204" pitchFamily="34" charset="0"/>
              <a:ea typeface="Verdana" panose="020B0604030504040204" pitchFamily="34" charset="0"/>
              <a:cs typeface="Verdana" panose="020B0604030504040204" pitchFamily="34" charset="0"/>
            </a:endParaRPr>
          </a:p>
          <a:p>
            <a:pPr marL="55563" lvl="1"/>
            <a:r>
              <a:rPr lang="en-US" sz="2400" kern="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We will review the Dynamic version of MVAT soon!</a:t>
            </a:r>
            <a:endParaRPr lang="en-US" sz="2400" kern="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own Arrow 3" descr="arrow"/>
          <p:cNvSpPr/>
          <p:nvPr/>
        </p:nvSpPr>
        <p:spPr>
          <a:xfrm>
            <a:off x="2133600" y="4267200"/>
            <a:ext cx="457200" cy="85496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474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0"/>
            <a:ext cx="8077200" cy="1470025"/>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MVAT Strand Versions - Structure</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29</a:t>
            </a:fld>
            <a:endParaRPr lang="en-US" dirty="0"/>
          </a:p>
        </p:txBody>
      </p:sp>
      <p:sp>
        <p:nvSpPr>
          <p:cNvPr id="5" name="Content Placeholder 2"/>
          <p:cNvSpPr txBox="1">
            <a:spLocks/>
          </p:cNvSpPr>
          <p:nvPr/>
        </p:nvSpPr>
        <p:spPr bwMode="auto">
          <a:xfrm>
            <a:off x="-228600" y="2514600"/>
            <a:ext cx="8839200" cy="2925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400">
                <a:solidFill>
                  <a:schemeClr val="tx1"/>
                </a:solidFill>
                <a:latin typeface="+mn-lt"/>
              </a:defRPr>
            </a:lvl4pPr>
            <a:lvl5pPr marL="1828800" indent="0" algn="ctr" rtl="0" eaLnBrk="1" fontAlgn="base" hangingPunct="1">
              <a:spcBef>
                <a:spcPct val="20000"/>
              </a:spcBef>
              <a:spcAft>
                <a:spcPct val="0"/>
              </a:spcAft>
              <a:buNone/>
              <a:defRPr sz="24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l"/>
            <a:r>
              <a:rPr lang="en-US" sz="2800" b="1" kern="0" dirty="0" smtClean="0">
                <a:latin typeface="Verdana" panose="020B0604030504040204" pitchFamily="34" charset="0"/>
                <a:ea typeface="Verdana" panose="020B0604030504040204" pitchFamily="34" charset="0"/>
                <a:cs typeface="Verdana" panose="020B0604030504040204" pitchFamily="34" charset="0"/>
              </a:rPr>
              <a:t>        Strands</a:t>
            </a:r>
            <a:r>
              <a:rPr lang="en-US" sz="2800" kern="0" dirty="0" smtClean="0">
                <a:latin typeface="Verdana" panose="020B0604030504040204" pitchFamily="34" charset="0"/>
                <a:ea typeface="Verdana" panose="020B0604030504040204" pitchFamily="34" charset="0"/>
                <a:cs typeface="Verdana" panose="020B0604030504040204" pitchFamily="34" charset="0"/>
              </a:rPr>
              <a:t> (NNS, CE, MG, PS, PFA)</a:t>
            </a:r>
          </a:p>
          <a:p>
            <a:pPr lvl="2">
              <a:buFont typeface="Wingdings" panose="05000000000000000000" pitchFamily="2" charset="2"/>
              <a:buChar char="q"/>
            </a:pPr>
            <a:r>
              <a:rPr lang="en-US" sz="2000" b="1" kern="0" dirty="0" smtClean="0">
                <a:latin typeface="Verdana" panose="020B0604030504040204" pitchFamily="34" charset="0"/>
                <a:ea typeface="Verdana" panose="020B0604030504040204" pitchFamily="34" charset="0"/>
                <a:cs typeface="Verdana" panose="020B0604030504040204" pitchFamily="34" charset="0"/>
              </a:rPr>
              <a:t> Strand Concepts </a:t>
            </a:r>
            <a:r>
              <a:rPr lang="en-US" sz="2000" kern="0" dirty="0" smtClean="0">
                <a:latin typeface="Verdana" panose="020B0604030504040204" pitchFamily="34" charset="0"/>
                <a:ea typeface="Verdana" panose="020B0604030504040204" pitchFamily="34" charset="0"/>
                <a:cs typeface="Verdana" panose="020B0604030504040204" pitchFamily="34" charset="0"/>
              </a:rPr>
              <a:t>– macro concepts of K – Algebra II content</a:t>
            </a:r>
          </a:p>
          <a:p>
            <a:pPr lvl="2">
              <a:buFont typeface="Wingdings" panose="05000000000000000000" pitchFamily="2" charset="2"/>
              <a:buChar char="q"/>
            </a:pPr>
            <a:r>
              <a:rPr lang="en-US" sz="2000" b="1" kern="0" dirty="0" smtClean="0">
                <a:latin typeface="Verdana" panose="020B0604030504040204" pitchFamily="34" charset="0"/>
                <a:ea typeface="Verdana" panose="020B0604030504040204" pitchFamily="34" charset="0"/>
                <a:cs typeface="Verdana" panose="020B0604030504040204" pitchFamily="34" charset="0"/>
              </a:rPr>
              <a:t> Standard Descriptors </a:t>
            </a:r>
            <a:r>
              <a:rPr lang="en-US" sz="2000" kern="0" dirty="0" smtClean="0">
                <a:latin typeface="Verdana" panose="020B0604030504040204" pitchFamily="34" charset="0"/>
                <a:ea typeface="Verdana" panose="020B0604030504040204" pitchFamily="34" charset="0"/>
                <a:cs typeface="Verdana" panose="020B0604030504040204" pitchFamily="34" charset="0"/>
              </a:rPr>
              <a:t>– short descriptions of the standards included in each Strand Concept</a:t>
            </a:r>
          </a:p>
          <a:p>
            <a:pPr lvl="4">
              <a:buFont typeface="Wingdings" panose="05000000000000000000" pitchFamily="2" charset="2"/>
              <a:buChar char="q"/>
            </a:pPr>
            <a:r>
              <a:rPr lang="en-US" sz="2000" b="1" kern="0" dirty="0" smtClean="0">
                <a:latin typeface="Verdana" panose="020B0604030504040204" pitchFamily="34" charset="0"/>
                <a:ea typeface="Verdana" panose="020B0604030504040204" pitchFamily="34" charset="0"/>
                <a:cs typeface="Verdana" panose="020B0604030504040204" pitchFamily="34" charset="0"/>
              </a:rPr>
              <a:t> Associated Standards </a:t>
            </a:r>
            <a:r>
              <a:rPr lang="en-US" sz="2000" kern="0" dirty="0" smtClean="0">
                <a:latin typeface="Verdana" panose="020B0604030504040204" pitchFamily="34" charset="0"/>
                <a:ea typeface="Verdana" panose="020B0604030504040204" pitchFamily="34" charset="0"/>
                <a:cs typeface="Verdana" panose="020B0604030504040204" pitchFamily="34" charset="0"/>
              </a:rPr>
              <a:t>– standard numbers that are aligned to each standard descriptor</a:t>
            </a:r>
          </a:p>
          <a:p>
            <a:pPr lvl="2"/>
            <a:endParaRPr lang="en-US" kern="0" dirty="0"/>
          </a:p>
        </p:txBody>
      </p:sp>
    </p:spTree>
    <p:extLst>
      <p:ext uri="{BB962C8B-B14F-4D97-AF65-F5344CB8AC3E}">
        <p14:creationId xmlns:p14="http://schemas.microsoft.com/office/powerpoint/2010/main" val="3586162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Title"/>
          <p:cNvSpPr/>
          <p:nvPr/>
        </p:nvSpPr>
        <p:spPr>
          <a:xfrm>
            <a:off x="0" y="2438400"/>
            <a:ext cx="9144000" cy="1371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idx="4294967295"/>
          </p:nvPr>
        </p:nvSpPr>
        <p:spPr>
          <a:xfrm>
            <a:off x="457200" y="2590800"/>
            <a:ext cx="7438292" cy="1066800"/>
          </a:xfrm>
        </p:spPr>
        <p:txBody>
          <a:bodyPr>
            <a:normAutofit fontScale="90000"/>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1.  Introduction to Algebra Readiness Initiative</a:t>
            </a:r>
            <a:endParaRPr lang="en-US" b="1" dirty="0">
              <a:solidFill>
                <a:schemeClr val="tx1"/>
              </a:solidFill>
            </a:endParaRPr>
          </a:p>
        </p:txBody>
      </p:sp>
    </p:spTree>
    <p:extLst>
      <p:ext uri="{BB962C8B-B14F-4D97-AF65-F5344CB8AC3E}">
        <p14:creationId xmlns:p14="http://schemas.microsoft.com/office/powerpoint/2010/main" val="29514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MVAT – Strand Versions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30</a:t>
            </a:fld>
            <a:endParaRPr lang="en-US" dirty="0"/>
          </a:p>
        </p:txBody>
      </p:sp>
      <p:pic>
        <p:nvPicPr>
          <p:cNvPr id="6" name="Picture 5" descr="mvat strand version screen shot"/>
          <p:cNvPicPr>
            <a:picLocks noChangeAspect="1"/>
          </p:cNvPicPr>
          <p:nvPr/>
        </p:nvPicPr>
        <p:blipFill>
          <a:blip r:embed="rId3"/>
          <a:stretch>
            <a:fillRect/>
          </a:stretch>
        </p:blipFill>
        <p:spPr>
          <a:xfrm>
            <a:off x="688786" y="1439798"/>
            <a:ext cx="7766428" cy="5418202"/>
          </a:xfrm>
          <a:prstGeom prst="rect">
            <a:avLst/>
          </a:prstGeom>
        </p:spPr>
      </p:pic>
    </p:spTree>
    <p:extLst>
      <p:ext uri="{BB962C8B-B14F-4D97-AF65-F5344CB8AC3E}">
        <p14:creationId xmlns:p14="http://schemas.microsoft.com/office/powerpoint/2010/main" val="1319155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MVAT – Cross-Strand Connections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31</a:t>
            </a:fld>
            <a:endParaRPr lang="en-US" dirty="0"/>
          </a:p>
        </p:txBody>
      </p:sp>
      <p:pic>
        <p:nvPicPr>
          <p:cNvPr id="4" name="Picture 3" descr="mvat strand version screen shot"/>
          <p:cNvPicPr>
            <a:picLocks noChangeAspect="1"/>
          </p:cNvPicPr>
          <p:nvPr/>
        </p:nvPicPr>
        <p:blipFill>
          <a:blip r:embed="rId3"/>
          <a:stretch>
            <a:fillRect/>
          </a:stretch>
        </p:blipFill>
        <p:spPr>
          <a:xfrm>
            <a:off x="228600" y="1676401"/>
            <a:ext cx="8579742" cy="3371850"/>
          </a:xfrm>
          <a:prstGeom prst="rect">
            <a:avLst/>
          </a:prstGeom>
        </p:spPr>
      </p:pic>
    </p:spTree>
    <p:extLst>
      <p:ext uri="{BB962C8B-B14F-4D97-AF65-F5344CB8AC3E}">
        <p14:creationId xmlns:p14="http://schemas.microsoft.com/office/powerpoint/2010/main" val="2709936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55303"/>
            <a:ext cx="83820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MVAT – Comprehensive Version</a:t>
            </a:r>
            <a:br>
              <a:rPr lang="en-US" sz="3200" b="1" dirty="0" smtClean="0">
                <a:latin typeface="Verdana" panose="020B0604030504040204" pitchFamily="34" charset="0"/>
                <a:ea typeface="Verdana" panose="020B0604030504040204" pitchFamily="34" charset="0"/>
                <a:cs typeface="Verdana" panose="020B0604030504040204" pitchFamily="34" charset="0"/>
              </a:rPr>
            </a:br>
            <a:r>
              <a:rPr lang="en-US" sz="3200" b="1" dirty="0" smtClean="0">
                <a:latin typeface="Verdana" panose="020B0604030504040204" pitchFamily="34" charset="0"/>
                <a:ea typeface="Verdana" panose="020B0604030504040204" pitchFamily="34" charset="0"/>
                <a:cs typeface="Verdana" panose="020B0604030504040204" pitchFamily="34" charset="0"/>
              </a:rPr>
              <a:t>K – Algebra II</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32</a:t>
            </a:fld>
            <a:endParaRPr lang="en-US" dirty="0"/>
          </a:p>
        </p:txBody>
      </p:sp>
      <p:pic>
        <p:nvPicPr>
          <p:cNvPr id="6" name="Picture 5" descr="mvat comprehensive  version screen shot"/>
          <p:cNvPicPr>
            <a:picLocks noChangeAspect="1"/>
          </p:cNvPicPr>
          <p:nvPr/>
        </p:nvPicPr>
        <p:blipFill>
          <a:blip r:embed="rId3"/>
          <a:stretch>
            <a:fillRect/>
          </a:stretch>
        </p:blipFill>
        <p:spPr>
          <a:xfrm>
            <a:off x="66866" y="1642855"/>
            <a:ext cx="9077134" cy="4907297"/>
          </a:xfrm>
          <a:prstGeom prst="rect">
            <a:avLst/>
          </a:prstGeom>
        </p:spPr>
      </p:pic>
    </p:spTree>
    <p:extLst>
      <p:ext uri="{BB962C8B-B14F-4D97-AF65-F5344CB8AC3E}">
        <p14:creationId xmlns:p14="http://schemas.microsoft.com/office/powerpoint/2010/main" val="3527029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Resources – Turn and Talk</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33</a:t>
            </a:fld>
            <a:endParaRPr lang="en-US" dirty="0"/>
          </a:p>
        </p:txBody>
      </p:sp>
      <p:sp>
        <p:nvSpPr>
          <p:cNvPr id="5" name="Content Placeholder 2"/>
          <p:cNvSpPr txBox="1">
            <a:spLocks/>
          </p:cNvSpPr>
          <p:nvPr/>
        </p:nvSpPr>
        <p:spPr bwMode="auto">
          <a:xfrm>
            <a:off x="533400" y="1905000"/>
            <a:ext cx="8077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400">
                <a:solidFill>
                  <a:schemeClr val="tx1"/>
                </a:solidFill>
                <a:latin typeface="+mn-lt"/>
              </a:defRPr>
            </a:lvl4pPr>
            <a:lvl5pPr marL="1828800" indent="0" algn="ctr" rtl="0" eaLnBrk="1" fontAlgn="base" hangingPunct="1">
              <a:spcBef>
                <a:spcPct val="20000"/>
              </a:spcBef>
              <a:spcAft>
                <a:spcPct val="0"/>
              </a:spcAft>
              <a:buNone/>
              <a:defRPr sz="24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marL="457200" indent="-457200" algn="l">
              <a:buFont typeface="Arial" panose="020B0604020202020204" pitchFamily="34" charset="0"/>
              <a:buChar char="•"/>
            </a:pPr>
            <a:r>
              <a:rPr lang="en-US" sz="2800" kern="0" dirty="0" smtClean="0">
                <a:latin typeface="Verdana" panose="020B0604030504040204" pitchFamily="34" charset="0"/>
                <a:ea typeface="Verdana" panose="020B0604030504040204" pitchFamily="34" charset="0"/>
                <a:cs typeface="Verdana" panose="020B0604030504040204" pitchFamily="34" charset="0"/>
              </a:rPr>
              <a:t>How might the MVAT support instructional planning in your school division?</a:t>
            </a:r>
          </a:p>
          <a:p>
            <a:pPr marL="457200" indent="-457200" algn="l">
              <a:buFont typeface="Arial" panose="020B0604020202020204" pitchFamily="34" charset="0"/>
              <a:buChar char="•"/>
            </a:pPr>
            <a:r>
              <a:rPr lang="en-US" sz="2800" kern="0" dirty="0" smtClean="0">
                <a:latin typeface="Verdana" panose="020B0604030504040204" pitchFamily="34" charset="0"/>
                <a:ea typeface="Verdana" panose="020B0604030504040204" pitchFamily="34" charset="0"/>
                <a:cs typeface="Verdana" panose="020B0604030504040204" pitchFamily="34" charset="0"/>
              </a:rPr>
              <a:t>What steps might be needed to support teachers in using these tools?</a:t>
            </a:r>
          </a:p>
          <a:p>
            <a:pPr marL="457200" indent="-457200" algn="l">
              <a:buFont typeface="Arial" panose="020B0604020202020204" pitchFamily="34" charset="0"/>
              <a:buChar char="•"/>
            </a:pPr>
            <a:endParaRPr lang="en-US" sz="2800" b="1" kern="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endParaRPr lang="en-US" kern="0" dirty="0"/>
          </a:p>
        </p:txBody>
      </p:sp>
      <p:pic>
        <p:nvPicPr>
          <p:cNvPr id="4" name="Picture 3" descr="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853" y="4621763"/>
            <a:ext cx="2676293" cy="1828800"/>
          </a:xfrm>
          <a:prstGeom prst="rect">
            <a:avLst/>
          </a:prstGeom>
        </p:spPr>
      </p:pic>
    </p:spTree>
    <p:extLst>
      <p:ext uri="{BB962C8B-B14F-4D97-AF65-F5344CB8AC3E}">
        <p14:creationId xmlns:p14="http://schemas.microsoft.com/office/powerpoint/2010/main" val="2088563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34</a:t>
            </a:fld>
            <a:endParaRPr lang="en-US" dirty="0"/>
          </a:p>
        </p:txBody>
      </p:sp>
      <p:sp>
        <p:nvSpPr>
          <p:cNvPr id="6" name="Title 1"/>
          <p:cNvSpPr>
            <a:spLocks noGrp="1"/>
          </p:cNvSpPr>
          <p:nvPr>
            <p:ph type="title"/>
          </p:nvPr>
        </p:nvSpPr>
        <p:spPr>
          <a:xfrm>
            <a:off x="0" y="1828800"/>
            <a:ext cx="9144000" cy="1524000"/>
          </a:xfrm>
          <a:solidFill>
            <a:srgbClr val="00B050"/>
          </a:solidFill>
        </p:spPr>
        <p:txBody>
          <a:bodyPr/>
          <a:lstStyle/>
          <a:p>
            <a:pPr algn="ct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4.  VDOE AR Resource Showcase</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39131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219200"/>
            <a:ext cx="77724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Data Previously Obtained from Algebra Readiness Diagnostic Test (ARDT)</a:t>
            </a:r>
            <a:endParaRPr lang="en-US" dirty="0"/>
          </a:p>
        </p:txBody>
      </p:sp>
      <p:sp>
        <p:nvSpPr>
          <p:cNvPr id="4" name="Subtitle 3"/>
          <p:cNvSpPr>
            <a:spLocks noGrp="1"/>
          </p:cNvSpPr>
          <p:nvPr>
            <p:ph type="subTitle" idx="1"/>
          </p:nvPr>
        </p:nvSpPr>
        <p:spPr>
          <a:xfrm>
            <a:off x="457200" y="2688772"/>
            <a:ext cx="8305800" cy="3809999"/>
          </a:xfrm>
          <a:noFill/>
        </p:spPr>
        <p:txBody>
          <a:bodyPr/>
          <a:lstStyle/>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Reported student areas of content strength and weakness based on strand</a:t>
            </a:r>
          </a:p>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Pinpointed SOL focus content from grades 3 – 8 </a:t>
            </a:r>
          </a:p>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Included strand tests to use during remediation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35</a:t>
            </a:fld>
            <a:endParaRPr lang="en-US" dirty="0"/>
          </a:p>
        </p:txBody>
      </p:sp>
    </p:spTree>
    <p:extLst>
      <p:ext uri="{BB962C8B-B14F-4D97-AF65-F5344CB8AC3E}">
        <p14:creationId xmlns:p14="http://schemas.microsoft.com/office/powerpoint/2010/main" val="947339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762000"/>
            <a:ext cx="83058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Algebra Readiness Curriculum Companion</a:t>
            </a:r>
            <a:endParaRPr lang="en-US" dirty="0"/>
          </a:p>
        </p:txBody>
      </p:sp>
      <p:sp>
        <p:nvSpPr>
          <p:cNvPr id="4" name="Subtitle 3"/>
          <p:cNvSpPr>
            <a:spLocks noGrp="1"/>
          </p:cNvSpPr>
          <p:nvPr>
            <p:ph type="subTitle" idx="1"/>
          </p:nvPr>
        </p:nvSpPr>
        <p:spPr>
          <a:xfrm>
            <a:off x="457200" y="1905001"/>
            <a:ext cx="8305800" cy="4571999"/>
          </a:xfrm>
          <a:noFill/>
        </p:spPr>
        <p:txBody>
          <a:bodyPr/>
          <a:lstStyle/>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Targets SOL concepts – grades 5 – 8</a:t>
            </a:r>
          </a:p>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Aligned to 2009 SOL</a:t>
            </a:r>
          </a:p>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Remediation lessons designed for use during ARI Remediation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36</a:t>
            </a:fld>
            <a:endParaRPr lang="en-US" dirty="0"/>
          </a:p>
        </p:txBody>
      </p:sp>
    </p:spTree>
    <p:extLst>
      <p:ext uri="{BB962C8B-B14F-4D97-AF65-F5344CB8AC3E}">
        <p14:creationId xmlns:p14="http://schemas.microsoft.com/office/powerpoint/2010/main" val="4102720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63647"/>
            <a:ext cx="7772400" cy="8382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VDOE Remediation Plans</a:t>
            </a:r>
            <a:endParaRPr lang="en-US" dirty="0"/>
          </a:p>
        </p:txBody>
      </p:sp>
      <p:sp>
        <p:nvSpPr>
          <p:cNvPr id="4" name="Subtitle 3"/>
          <p:cNvSpPr>
            <a:spLocks noGrp="1"/>
          </p:cNvSpPr>
          <p:nvPr>
            <p:ph type="subTitle" idx="1"/>
          </p:nvPr>
        </p:nvSpPr>
        <p:spPr>
          <a:xfrm>
            <a:off x="404813" y="1429744"/>
            <a:ext cx="8586787" cy="3733799"/>
          </a:xfrm>
        </p:spPr>
        <p:txBody>
          <a:bodyPr/>
          <a:lstStyle/>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MVAT helps to identify unfinished learning that will guide the intervention plan.</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Remediation plans that align with unfinished learning can be used as a resource.</a:t>
            </a:r>
          </a:p>
          <a:p>
            <a:pPr algn="l"/>
            <a:endParaRPr lang="en-US" sz="2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37</a:t>
            </a:fld>
            <a:endParaRPr lang="en-US" dirty="0"/>
          </a:p>
        </p:txBody>
      </p:sp>
      <p:pic>
        <p:nvPicPr>
          <p:cNvPr id="6" name="Picture 5" descr="website screenshot"/>
          <p:cNvPicPr>
            <a:picLocks noChangeAspect="1"/>
          </p:cNvPicPr>
          <p:nvPr/>
        </p:nvPicPr>
        <p:blipFill rotWithShape="1">
          <a:blip r:embed="rId3"/>
          <a:srcRect b="21453"/>
          <a:stretch/>
        </p:blipFill>
        <p:spPr>
          <a:xfrm>
            <a:off x="837009" y="3657601"/>
            <a:ext cx="7722393" cy="3048000"/>
          </a:xfrm>
          <a:prstGeom prst="rect">
            <a:avLst/>
          </a:prstGeom>
        </p:spPr>
      </p:pic>
      <p:sp>
        <p:nvSpPr>
          <p:cNvPr id="7" name="TextBox 6"/>
          <p:cNvSpPr txBox="1"/>
          <p:nvPr/>
        </p:nvSpPr>
        <p:spPr>
          <a:xfrm rot="20221134">
            <a:off x="911912" y="2769190"/>
            <a:ext cx="6477000" cy="523220"/>
          </a:xfrm>
          <a:prstGeom prst="rect">
            <a:avLst/>
          </a:prstGeom>
          <a:solidFill>
            <a:srgbClr val="FFC000"/>
          </a:solidFill>
        </p:spPr>
        <p:txBody>
          <a:bodyPr wrap="square" rtlCol="0">
            <a:spAutoFit/>
          </a:bodyPr>
          <a:lstStyle/>
          <a:p>
            <a:pPr algn="ctr"/>
            <a:r>
              <a:rPr lang="en-US" sz="2800" dirty="0" smtClean="0">
                <a:latin typeface="Verdana" panose="020B0604030504040204" pitchFamily="34" charset="0"/>
                <a:ea typeface="Verdana" panose="020B0604030504040204" pitchFamily="34" charset="0"/>
                <a:cs typeface="Verdana" panose="020B0604030504040204" pitchFamily="34" charset="0"/>
              </a:rPr>
              <a:t>Aligned to 2016 Mathematics SOL</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6292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75999"/>
            <a:ext cx="7772400" cy="8382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VDOE Remediation Plan Structure</a:t>
            </a:r>
            <a:endParaRPr lang="en-US" dirty="0"/>
          </a:p>
        </p:txBody>
      </p:sp>
      <p:sp>
        <p:nvSpPr>
          <p:cNvPr id="4" name="Subtitle 3"/>
          <p:cNvSpPr>
            <a:spLocks noGrp="1"/>
          </p:cNvSpPr>
          <p:nvPr>
            <p:ph type="subTitle" idx="1"/>
          </p:nvPr>
        </p:nvSpPr>
        <p:spPr>
          <a:xfrm>
            <a:off x="533400" y="2153040"/>
            <a:ext cx="8077200" cy="3733799"/>
          </a:xfrm>
        </p:spPr>
        <p:txBody>
          <a:bodyPr/>
          <a:lstStyle/>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Remediation Plan Summary</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Common Errors and Misconceptions</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Introductory Activity</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Plan for Instruction</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Pulling It All Together (Reflection)</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Ancillary Activities/Handouts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38</a:t>
            </a:fld>
            <a:endParaRPr lang="en-US" dirty="0"/>
          </a:p>
        </p:txBody>
      </p:sp>
    </p:spTree>
    <p:extLst>
      <p:ext uri="{BB962C8B-B14F-4D97-AF65-F5344CB8AC3E}">
        <p14:creationId xmlns:p14="http://schemas.microsoft.com/office/powerpoint/2010/main" val="270425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85800"/>
            <a:ext cx="9144000" cy="762000"/>
          </a:xfrm>
        </p:spPr>
        <p:txBody>
          <a:bodyPr/>
          <a:lstStyle/>
          <a:p>
            <a:pPr algn="ctr"/>
            <a:r>
              <a:rPr lang="en-US" sz="3400" b="1" dirty="0" smtClean="0">
                <a:latin typeface="Verdana" panose="020B0604030504040204" pitchFamily="34" charset="0"/>
                <a:ea typeface="Verdana" panose="020B0604030504040204" pitchFamily="34" charset="0"/>
                <a:cs typeface="Verdana" panose="020B0604030504040204" pitchFamily="34" charset="0"/>
              </a:rPr>
              <a:t>VDOE Formative Assessment Items</a:t>
            </a:r>
            <a:endParaRPr lang="en-US" sz="34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186612" y="1295400"/>
            <a:ext cx="8839200" cy="2807368"/>
          </a:xfrm>
        </p:spPr>
        <p:txBody>
          <a:bodyPr/>
          <a:lstStyle/>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Assess proficiency related to unfinished learning after remediation or intervention</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Primarily Target Grades 5 – Algebra I </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May </a:t>
            </a:r>
            <a:r>
              <a:rPr lang="en-US" sz="2800" dirty="0">
                <a:latin typeface="Verdana" panose="020B0604030504040204" pitchFamily="34" charset="0"/>
                <a:ea typeface="Verdana" panose="020B0604030504040204" pitchFamily="34" charset="0"/>
                <a:cs typeface="Verdana" panose="020B0604030504040204" pitchFamily="34" charset="0"/>
              </a:rPr>
              <a:t>be used </a:t>
            </a:r>
            <a:r>
              <a:rPr lang="en-US" sz="2800" dirty="0" smtClean="0">
                <a:latin typeface="Verdana" panose="020B0604030504040204" pitchFamily="34" charset="0"/>
                <a:ea typeface="Verdana" panose="020B0604030504040204" pitchFamily="34" charset="0"/>
                <a:cs typeface="Verdana" panose="020B0604030504040204" pitchFamily="34" charset="0"/>
              </a:rPr>
              <a:t>to target areas where additional remediation may be needed</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Can be used to drive instructional decisions</a:t>
            </a:r>
          </a:p>
          <a:p>
            <a:pPr marL="457200" indent="-457200" algn="l">
              <a:buFont typeface="Arial" panose="020B0604020202020204" pitchFamily="34" charset="0"/>
              <a:buChar char="•"/>
            </a:pPr>
            <a:endParaRPr lang="en-US" dirty="0"/>
          </a:p>
          <a:p>
            <a:pPr marL="457200" indent="-457200" algn="l">
              <a:buFont typeface="Arial" panose="020B0604020202020204" pitchFamily="34" charset="0"/>
              <a:buChar char="•"/>
            </a:pPr>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t>39</a:t>
            </a:fld>
            <a:endParaRPr lang="en-US" dirty="0"/>
          </a:p>
        </p:txBody>
      </p:sp>
      <p:pic>
        <p:nvPicPr>
          <p:cNvPr id="6" name="Picture 5" descr="website screenshot"/>
          <p:cNvPicPr>
            <a:picLocks noChangeAspect="1"/>
          </p:cNvPicPr>
          <p:nvPr/>
        </p:nvPicPr>
        <p:blipFill rotWithShape="1">
          <a:blip r:embed="rId3"/>
          <a:srcRect b="25462"/>
          <a:stretch/>
        </p:blipFill>
        <p:spPr>
          <a:xfrm>
            <a:off x="471949" y="4102769"/>
            <a:ext cx="8193881" cy="2602832"/>
          </a:xfrm>
          <a:prstGeom prst="rect">
            <a:avLst/>
          </a:prstGeom>
        </p:spPr>
      </p:pic>
      <p:sp>
        <p:nvSpPr>
          <p:cNvPr id="7" name="TextBox 6"/>
          <p:cNvSpPr txBox="1"/>
          <p:nvPr/>
        </p:nvSpPr>
        <p:spPr>
          <a:xfrm rot="20221134">
            <a:off x="911912" y="2769190"/>
            <a:ext cx="6477000" cy="523220"/>
          </a:xfrm>
          <a:prstGeom prst="rect">
            <a:avLst/>
          </a:prstGeom>
          <a:solidFill>
            <a:srgbClr val="FFC000"/>
          </a:solidFill>
        </p:spPr>
        <p:txBody>
          <a:bodyPr wrap="square" rtlCol="0">
            <a:spAutoFit/>
          </a:bodyPr>
          <a:lstStyle/>
          <a:p>
            <a:pPr algn="ctr"/>
            <a:r>
              <a:rPr lang="en-US" sz="2800" dirty="0" smtClean="0">
                <a:latin typeface="Verdana" panose="020B0604030504040204" pitchFamily="34" charset="0"/>
                <a:ea typeface="Verdana" panose="020B0604030504040204" pitchFamily="34" charset="0"/>
                <a:cs typeface="Verdana" panose="020B0604030504040204" pitchFamily="34" charset="0"/>
              </a:rPr>
              <a:t>Aligned to 2016 Mathematics SOL</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0762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2926" y="609600"/>
            <a:ext cx="82296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3"/>
              </a:rPr>
              <a:t>Algebra Readiness Initiative (ARI)</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45150" y="1371600"/>
            <a:ext cx="8542421" cy="4940967"/>
          </a:xfrm>
        </p:spPr>
        <p:txBody>
          <a:bodyPr/>
          <a:lstStyle/>
          <a:p>
            <a:pPr algn="l"/>
            <a:r>
              <a:rPr lang="en-US" sz="2400" b="1" dirty="0" smtClean="0">
                <a:latin typeface="Verdana" panose="020B0604030504040204" pitchFamily="34" charset="0"/>
                <a:ea typeface="Verdana" panose="020B0604030504040204" pitchFamily="34" charset="0"/>
                <a:cs typeface="Verdana" panose="020B0604030504040204" pitchFamily="34" charset="0"/>
                <a:hlinkClick r:id="rId4"/>
              </a:rPr>
              <a:t>Standards of Quality </a:t>
            </a:r>
            <a:r>
              <a:rPr lang="en-US" sz="2400" dirty="0" smtClean="0">
                <a:latin typeface="Verdana" panose="020B0604030504040204" pitchFamily="34" charset="0"/>
                <a:ea typeface="Verdana" panose="020B0604030504040204" pitchFamily="34" charset="0"/>
                <a:cs typeface="Verdana" panose="020B0604030504040204" pitchFamily="34" charset="0"/>
              </a:rPr>
              <a:t>(Sec. 22.1-253.13:1(D)13)</a:t>
            </a:r>
          </a:p>
          <a:p>
            <a:pPr algn="l"/>
            <a:endParaRPr lang="en-US" sz="1600" dirty="0">
              <a:latin typeface="Verdana" panose="020B0604030504040204" pitchFamily="34" charset="0"/>
              <a:ea typeface="Verdana" panose="020B0604030504040204" pitchFamily="34" charset="0"/>
              <a:cs typeface="Verdana" panose="020B0604030504040204" pitchFamily="34" charset="0"/>
            </a:endParaRPr>
          </a:p>
          <a:p>
            <a:pPr algn="l"/>
            <a:r>
              <a:rPr lang="en-US" sz="2000" dirty="0">
                <a:latin typeface="Verdana" panose="020B0604030504040204" pitchFamily="34" charset="0"/>
                <a:ea typeface="Verdana" panose="020B0604030504040204" pitchFamily="34" charset="0"/>
                <a:cs typeface="Verdana" panose="020B0604030504040204" pitchFamily="34" charset="0"/>
              </a:rPr>
              <a:t>Local school divisions shall provide algebra readiness intervention services to students in </a:t>
            </a:r>
            <a:r>
              <a:rPr lang="en-US" sz="2000" b="1" dirty="0">
                <a:latin typeface="Verdana" panose="020B0604030504040204" pitchFamily="34" charset="0"/>
                <a:ea typeface="Verdana" panose="020B0604030504040204" pitchFamily="34" charset="0"/>
                <a:cs typeface="Verdana" panose="020B0604030504040204" pitchFamily="34" charset="0"/>
              </a:rPr>
              <a:t>grades six through nine </a:t>
            </a:r>
            <a:r>
              <a:rPr lang="en-US" sz="2000" dirty="0">
                <a:latin typeface="Verdana" panose="020B0604030504040204" pitchFamily="34" charset="0"/>
                <a:ea typeface="Verdana" panose="020B0604030504040204" pitchFamily="34" charset="0"/>
                <a:cs typeface="Verdana" panose="020B0604030504040204" pitchFamily="34" charset="0"/>
              </a:rPr>
              <a:t>who are </a:t>
            </a:r>
            <a:r>
              <a:rPr lang="en-US" sz="2000" b="1" dirty="0">
                <a:latin typeface="Verdana" panose="020B0604030504040204" pitchFamily="34" charset="0"/>
                <a:ea typeface="Verdana" panose="020B0604030504040204" pitchFamily="34" charset="0"/>
                <a:cs typeface="Verdana" panose="020B0604030504040204" pitchFamily="34" charset="0"/>
              </a:rPr>
              <a:t>at risk of failing the Algebra I end-of-course test</a:t>
            </a:r>
            <a:r>
              <a:rPr lang="en-US" sz="2000" dirty="0">
                <a:latin typeface="Verdana" panose="020B0604030504040204" pitchFamily="34" charset="0"/>
                <a:ea typeface="Verdana" panose="020B0604030504040204" pitchFamily="34" charset="0"/>
                <a:cs typeface="Verdana" panose="020B0604030504040204" pitchFamily="34" charset="0"/>
              </a:rPr>
              <a:t>, as demonstrated by their individual performance on any </a:t>
            </a:r>
            <a:r>
              <a:rPr lang="en-US" sz="2000" b="1" dirty="0">
                <a:latin typeface="Verdana" panose="020B0604030504040204" pitchFamily="34" charset="0"/>
                <a:ea typeface="Verdana" panose="020B0604030504040204" pitchFamily="34" charset="0"/>
                <a:cs typeface="Verdana" panose="020B0604030504040204" pitchFamily="34" charset="0"/>
              </a:rPr>
              <a:t>diagnostic test </a:t>
            </a:r>
            <a:r>
              <a:rPr lang="en-US" sz="2000" dirty="0">
                <a:latin typeface="Verdana" panose="020B0604030504040204" pitchFamily="34" charset="0"/>
                <a:ea typeface="Verdana" panose="020B0604030504040204" pitchFamily="34" charset="0"/>
                <a:cs typeface="Verdana" panose="020B0604030504040204" pitchFamily="34" charset="0"/>
              </a:rPr>
              <a:t>that has been approved by the Department of Education. Local school divisions shall </a:t>
            </a:r>
            <a:r>
              <a:rPr lang="en-US" sz="2000" b="1" dirty="0">
                <a:latin typeface="Verdana" panose="020B0604030504040204" pitchFamily="34" charset="0"/>
                <a:ea typeface="Verdana" panose="020B0604030504040204" pitchFamily="34" charset="0"/>
                <a:cs typeface="Verdana" panose="020B0604030504040204" pitchFamily="34" charset="0"/>
              </a:rPr>
              <a:t>report the results </a:t>
            </a:r>
            <a:r>
              <a:rPr lang="en-US" sz="2000" dirty="0">
                <a:latin typeface="Verdana" panose="020B0604030504040204" pitchFamily="34" charset="0"/>
                <a:ea typeface="Verdana" panose="020B0604030504040204" pitchFamily="34" charset="0"/>
                <a:cs typeface="Verdana" panose="020B0604030504040204" pitchFamily="34" charset="0"/>
              </a:rPr>
              <a:t>of the diagnostic tests to the Department of Education on an </a:t>
            </a:r>
            <a:r>
              <a:rPr lang="en-US" sz="2000" b="1" dirty="0">
                <a:latin typeface="Verdana" panose="020B0604030504040204" pitchFamily="34" charset="0"/>
                <a:ea typeface="Verdana" panose="020B0604030504040204" pitchFamily="34" charset="0"/>
                <a:cs typeface="Verdana" panose="020B0604030504040204" pitchFamily="34" charset="0"/>
              </a:rPr>
              <a:t>annual basis</a:t>
            </a:r>
            <a:r>
              <a:rPr lang="en-US" sz="2000" dirty="0">
                <a:latin typeface="Verdana" panose="020B0604030504040204" pitchFamily="34" charset="0"/>
                <a:ea typeface="Verdana" panose="020B0604030504040204" pitchFamily="34" charset="0"/>
                <a:cs typeface="Verdana" panose="020B0604030504040204" pitchFamily="34" charset="0"/>
              </a:rPr>
              <a:t>, at a time to be determined by the Superintendent of Public Instruction. Each student who receives algebra readiness intervention services will be </a:t>
            </a:r>
            <a:r>
              <a:rPr lang="en-US" sz="2000" b="1" dirty="0">
                <a:latin typeface="Verdana" panose="020B0604030504040204" pitchFamily="34" charset="0"/>
                <a:ea typeface="Verdana" panose="020B0604030504040204" pitchFamily="34" charset="0"/>
                <a:cs typeface="Verdana" panose="020B0604030504040204" pitchFamily="34" charset="0"/>
              </a:rPr>
              <a:t>assessed again at the end of that school year</a:t>
            </a:r>
            <a:r>
              <a:rPr lang="en-US" sz="2000" dirty="0">
                <a:latin typeface="Verdana" panose="020B0604030504040204" pitchFamily="34" charset="0"/>
                <a:ea typeface="Verdana" panose="020B0604030504040204" pitchFamily="34" charset="0"/>
                <a:cs typeface="Verdana" panose="020B0604030504040204" pitchFamily="34" charset="0"/>
              </a:rPr>
              <a:t>. Funds appropriated for prevention, intervention, and remediation; summer school remediation; at-risk; or algebra readiness intervention services may be used to meet the requirements of this subdivision.</a:t>
            </a:r>
          </a:p>
          <a:p>
            <a:pPr algn="l"/>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4</a:t>
            </a:fld>
            <a:endParaRPr lang="en-US" dirty="0"/>
          </a:p>
        </p:txBody>
      </p:sp>
    </p:spTree>
    <p:extLst>
      <p:ext uri="{BB962C8B-B14F-4D97-AF65-F5344CB8AC3E}">
        <p14:creationId xmlns:p14="http://schemas.microsoft.com/office/powerpoint/2010/main" val="4105334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990601"/>
            <a:ext cx="77724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Sample VDOE AR Resources</a:t>
            </a:r>
            <a:r>
              <a:rPr lang="en-US" dirty="0" smtClean="0"/>
              <a:t/>
            </a:r>
            <a:br>
              <a:rPr lang="en-US" dirty="0" smtClean="0"/>
            </a:br>
            <a:endParaRPr lang="en-US" dirty="0"/>
          </a:p>
        </p:txBody>
      </p:sp>
      <p:sp>
        <p:nvSpPr>
          <p:cNvPr id="4" name="Subtitle 3"/>
          <p:cNvSpPr>
            <a:spLocks noGrp="1"/>
          </p:cNvSpPr>
          <p:nvPr>
            <p:ph type="subTitle" idx="1"/>
          </p:nvPr>
        </p:nvSpPr>
        <p:spPr>
          <a:xfrm>
            <a:off x="637592" y="1613420"/>
            <a:ext cx="7896808" cy="4953000"/>
          </a:xfrm>
          <a:noFill/>
        </p:spPr>
        <p:txBody>
          <a:bodyPr/>
          <a:lstStyle/>
          <a:p>
            <a:pPr algn="l"/>
            <a:r>
              <a:rPr lang="en-US" b="1" dirty="0" smtClean="0">
                <a:latin typeface="Verdana" panose="020B0604030504040204" pitchFamily="34" charset="0"/>
                <a:ea typeface="Verdana" panose="020B0604030504040204" pitchFamily="34" charset="0"/>
                <a:cs typeface="Verdana" panose="020B0604030504040204" pitchFamily="34" charset="0"/>
              </a:rPr>
              <a:t>Remediation Plans:</a:t>
            </a:r>
          </a:p>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Solving </a:t>
            </a:r>
            <a:r>
              <a:rPr lang="en-US" dirty="0">
                <a:latin typeface="Verdana" panose="020B0604030504040204" pitchFamily="34" charset="0"/>
                <a:ea typeface="Verdana" panose="020B0604030504040204" pitchFamily="34" charset="0"/>
                <a:cs typeface="Verdana" panose="020B0604030504040204" pitchFamily="34" charset="0"/>
              </a:rPr>
              <a:t>Equations Using Algebra </a:t>
            </a:r>
            <a:r>
              <a:rPr lang="en-US" dirty="0" smtClean="0">
                <a:latin typeface="Verdana" panose="020B0604030504040204" pitchFamily="34" charset="0"/>
                <a:ea typeface="Verdana" panose="020B0604030504040204" pitchFamily="34" charset="0"/>
                <a:cs typeface="Verdana" panose="020B0604030504040204" pitchFamily="34" charset="0"/>
              </a:rPr>
              <a:t>Tiles – SOL 6.13 and 7.12</a:t>
            </a:r>
          </a:p>
          <a:p>
            <a:pPr marL="457200" indent="-457200" algn="l">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Solving Two-Step and Multi-Step </a:t>
            </a:r>
            <a:r>
              <a:rPr lang="en-US" dirty="0" smtClean="0">
                <a:latin typeface="Verdana" panose="020B0604030504040204" pitchFamily="34" charset="0"/>
                <a:ea typeface="Verdana" panose="020B0604030504040204" pitchFamily="34" charset="0"/>
                <a:cs typeface="Verdana" panose="020B0604030504040204" pitchFamily="34" charset="0"/>
              </a:rPr>
              <a:t>Equations – SOL 7.12 and 8.17</a:t>
            </a:r>
            <a:endParaRPr lang="en-US" dirty="0">
              <a:latin typeface="Verdana" panose="020B0604030504040204" pitchFamily="34" charset="0"/>
              <a:ea typeface="Verdana" panose="020B0604030504040204" pitchFamily="34" charset="0"/>
              <a:cs typeface="Verdana" panose="020B0604030504040204" pitchFamily="34" charset="0"/>
            </a:endParaRPr>
          </a:p>
          <a:p>
            <a:pPr algn="l"/>
            <a:endParaRPr lang="en-US" b="1" dirty="0" smtClean="0">
              <a:latin typeface="Verdana" panose="020B0604030504040204" pitchFamily="34" charset="0"/>
              <a:ea typeface="Verdana" panose="020B0604030504040204" pitchFamily="34" charset="0"/>
              <a:cs typeface="Verdana" panose="020B0604030504040204" pitchFamily="34" charset="0"/>
            </a:endParaRPr>
          </a:p>
          <a:p>
            <a:pPr algn="l"/>
            <a:r>
              <a:rPr lang="en-US" b="1" dirty="0" smtClean="0">
                <a:latin typeface="Verdana" panose="020B0604030504040204" pitchFamily="34" charset="0"/>
                <a:ea typeface="Verdana" panose="020B0604030504040204" pitchFamily="34" charset="0"/>
                <a:cs typeface="Verdana" panose="020B0604030504040204" pitchFamily="34" charset="0"/>
              </a:rPr>
              <a:t>Formative Assessments:</a:t>
            </a:r>
          </a:p>
          <a:p>
            <a:pPr marL="457200" indent="-457200" algn="l">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SOL 7.12</a:t>
            </a:r>
            <a:endParaRPr lang="en-US" dirty="0">
              <a:latin typeface="Verdana" panose="020B0604030504040204" pitchFamily="34" charset="0"/>
              <a:ea typeface="Verdana" panose="020B0604030504040204" pitchFamily="34" charset="0"/>
              <a:cs typeface="Verdana" panose="020B0604030504040204" pitchFamily="34" charset="0"/>
            </a:endParaRPr>
          </a:p>
          <a:p>
            <a:pPr algn="l"/>
            <a:endParaRPr lang="en-US" dirty="0">
              <a:latin typeface="Verdana" panose="020B0604030504040204" pitchFamily="34" charset="0"/>
              <a:ea typeface="Verdana" panose="020B0604030504040204" pitchFamily="34" charset="0"/>
              <a:cs typeface="Verdana" panose="020B0604030504040204" pitchFamily="34" charset="0"/>
            </a:endParaRPr>
          </a:p>
          <a:p>
            <a:pPr algn="l"/>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40</a:t>
            </a:fld>
            <a:endParaRPr lang="en-US" dirty="0"/>
          </a:p>
        </p:txBody>
      </p:sp>
    </p:spTree>
    <p:extLst>
      <p:ext uri="{BB962C8B-B14F-4D97-AF65-F5344CB8AC3E}">
        <p14:creationId xmlns:p14="http://schemas.microsoft.com/office/powerpoint/2010/main" val="2242712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41</a:t>
            </a:fld>
            <a:endParaRPr lang="en-US" dirty="0"/>
          </a:p>
        </p:txBody>
      </p:sp>
      <p:sp>
        <p:nvSpPr>
          <p:cNvPr id="6" name="Title 1"/>
          <p:cNvSpPr>
            <a:spLocks noGrp="1"/>
          </p:cNvSpPr>
          <p:nvPr>
            <p:ph type="title"/>
          </p:nvPr>
        </p:nvSpPr>
        <p:spPr>
          <a:xfrm>
            <a:off x="0" y="1828800"/>
            <a:ext cx="9144000" cy="1524000"/>
          </a:xfrm>
          <a:solidFill>
            <a:srgbClr val="00B050"/>
          </a:solidFill>
        </p:spPr>
        <p:txBody>
          <a:bodyPr/>
          <a:lstStyle/>
          <a:p>
            <a:pPr algn="ct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5.  Student Score Reports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and Data</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0672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33600"/>
            <a:ext cx="8229600" cy="3992564"/>
          </a:xfrm>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Student Detail by Question Report availability</a:t>
            </a:r>
          </a:p>
          <a:p>
            <a:r>
              <a:rPr lang="en-US" sz="2800" dirty="0" smtClean="0">
                <a:latin typeface="Verdana" panose="020B0604030504040204" pitchFamily="34" charset="0"/>
                <a:ea typeface="Verdana" panose="020B0604030504040204" pitchFamily="34" charset="0"/>
                <a:cs typeface="Verdana" panose="020B0604030504040204" pitchFamily="34" charset="0"/>
              </a:rPr>
              <a:t>Student performance data contained in the report</a:t>
            </a:r>
            <a:endParaRPr lang="en-US" sz="2800" strike="sngStrike"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A closer look at </a:t>
            </a:r>
            <a:r>
              <a:rPr lang="en-US" sz="2800" dirty="0">
                <a:latin typeface="Verdana" panose="020B0604030504040204" pitchFamily="34" charset="0"/>
                <a:ea typeface="Verdana" panose="020B0604030504040204" pitchFamily="34" charset="0"/>
                <a:cs typeface="Verdana" panose="020B0604030504040204" pitchFamily="34" charset="0"/>
              </a:rPr>
              <a:t>a</a:t>
            </a:r>
            <a:r>
              <a:rPr lang="en-US" sz="2800" dirty="0" smtClean="0">
                <a:latin typeface="Verdana" panose="020B0604030504040204" pitchFamily="34" charset="0"/>
                <a:ea typeface="Verdana" panose="020B0604030504040204" pitchFamily="34" charset="0"/>
                <a:cs typeface="Verdana" panose="020B0604030504040204" pitchFamily="34" charset="0"/>
              </a:rPr>
              <a:t> Student Detail by Question (SDBQ) Report</a:t>
            </a:r>
          </a:p>
          <a:p>
            <a:r>
              <a:rPr lang="en-US" sz="2800" dirty="0" smtClean="0">
                <a:latin typeface="Verdana" panose="020B0604030504040204" pitchFamily="34" charset="0"/>
                <a:ea typeface="Verdana" panose="020B0604030504040204" pitchFamily="34" charset="0"/>
                <a:cs typeface="Verdana" panose="020B0604030504040204" pitchFamily="34" charset="0"/>
              </a:rPr>
              <a:t>Cautions when using SDBQ data</a:t>
            </a:r>
          </a:p>
          <a:p>
            <a:pPr marL="0" indent="0">
              <a:buNone/>
            </a:pPr>
            <a:endParaRPr lang="en-US" dirty="0" smtClean="0"/>
          </a:p>
          <a:p>
            <a:endParaRPr lang="en-US" dirty="0" smtClean="0"/>
          </a:p>
          <a:p>
            <a:endParaRPr lang="en-US" dirty="0" smtClean="0"/>
          </a:p>
          <a:p>
            <a:endParaRPr lang="en-US" dirty="0"/>
          </a:p>
        </p:txBody>
      </p:sp>
      <p:sp>
        <p:nvSpPr>
          <p:cNvPr id="2" name="Slide Number Placeholder 1"/>
          <p:cNvSpPr>
            <a:spLocks noGrp="1"/>
          </p:cNvSpPr>
          <p:nvPr>
            <p:ph type="sldNum" sz="quarter" idx="10"/>
          </p:nvPr>
        </p:nvSpPr>
        <p:spPr>
          <a:xfrm>
            <a:off x="8505825" y="6381749"/>
            <a:ext cx="609600" cy="476251"/>
          </a:xfrm>
        </p:spPr>
        <p:txBody>
          <a:bodyPr/>
          <a:lstStyle/>
          <a:p>
            <a:pPr>
              <a:defRPr/>
            </a:pPr>
            <a:r>
              <a:rPr lang="en-US" dirty="0" smtClean="0"/>
              <a:t> </a:t>
            </a:r>
            <a:fld id="{113EAC56-75FB-4441-AE94-7FBFBF24C459}" type="slidenum">
              <a:rPr lang="en-US" smtClean="0"/>
              <a:pPr>
                <a:defRPr/>
              </a:pPr>
              <a:t>42</a:t>
            </a:fld>
            <a:r>
              <a:rPr lang="en-US" dirty="0" smtClean="0"/>
              <a:t> </a:t>
            </a:r>
            <a:endParaRPr lang="en-US" dirty="0"/>
          </a:p>
        </p:txBody>
      </p:sp>
      <p:sp>
        <p:nvSpPr>
          <p:cNvPr id="4" name="Title 1"/>
          <p:cNvSpPr>
            <a:spLocks noGrp="1"/>
          </p:cNvSpPr>
          <p:nvPr>
            <p:ph type="title"/>
          </p:nvPr>
        </p:nvSpPr>
        <p:spPr>
          <a:xfrm>
            <a:off x="228600" y="764323"/>
            <a:ext cx="8763000" cy="11430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Student Score Reports and Data Topics</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005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9144000" cy="6858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Defining the SDBQ Report</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457200" y="1524000"/>
            <a:ext cx="8534400" cy="4525963"/>
          </a:xfrm>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Provides  a description (item descriptor) of each operational test item, </a:t>
            </a:r>
            <a:r>
              <a:rPr lang="en-US"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with the SOL identification</a:t>
            </a:r>
            <a:r>
              <a:rPr lang="en-US" sz="2800" dirty="0" smtClean="0">
                <a:latin typeface="Verdana" panose="020B0604030504040204" pitchFamily="34" charset="0"/>
                <a:ea typeface="Verdana" panose="020B0604030504040204" pitchFamily="34" charset="0"/>
                <a:cs typeface="Verdana" panose="020B0604030504040204" pitchFamily="34" charset="0"/>
              </a:rPr>
              <a:t>, level of difficulty, and whether the student’s response was correct or incorrect.</a:t>
            </a:r>
          </a:p>
          <a:p>
            <a:r>
              <a:rPr lang="en-US" sz="2800" dirty="0" smtClean="0">
                <a:latin typeface="Verdana" panose="020B0604030504040204" pitchFamily="34" charset="0"/>
                <a:ea typeface="Verdana" panose="020B0604030504040204" pitchFamily="34" charset="0"/>
                <a:cs typeface="Verdana" panose="020B0604030504040204" pitchFamily="34" charset="0"/>
              </a:rPr>
              <a:t>Organized by reporting category according to the test blueprint.</a:t>
            </a:r>
          </a:p>
          <a:p>
            <a:r>
              <a:rPr lang="en-US" sz="2800" dirty="0" smtClean="0">
                <a:latin typeface="Verdana" panose="020B0604030504040204" pitchFamily="34" charset="0"/>
                <a:ea typeface="Verdana" panose="020B0604030504040204" pitchFamily="34" charset="0"/>
                <a:cs typeface="Verdana" panose="020B0604030504040204" pitchFamily="34" charset="0"/>
              </a:rPr>
              <a:t>Provided at the student level by school.</a:t>
            </a:r>
          </a:p>
          <a:p>
            <a:r>
              <a:rPr lang="en-US" sz="2800" dirty="0" smtClean="0">
                <a:latin typeface="Verdana" panose="020B0604030504040204" pitchFamily="34" charset="0"/>
                <a:ea typeface="Verdana" panose="020B0604030504040204" pitchFamily="34" charset="0"/>
                <a:cs typeface="Verdana" panose="020B0604030504040204" pitchFamily="34" charset="0"/>
              </a:rPr>
              <a:t>SDBQ is the most granular data available from VDOE on SOL assessments.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0"/>
          </p:nvPr>
        </p:nvSpPr>
        <p:spPr>
          <a:xfrm>
            <a:off x="8534400" y="6381749"/>
            <a:ext cx="609600" cy="476251"/>
          </a:xfrm>
        </p:spPr>
        <p:txBody>
          <a:bodyPr/>
          <a:lstStyle/>
          <a:p>
            <a:pPr>
              <a:defRPr/>
            </a:pPr>
            <a:fld id="{113EAC56-75FB-4441-AE94-7FBFBF24C459}" type="slidenum">
              <a:rPr lang="en-US" smtClean="0"/>
              <a:pPr>
                <a:defRPr/>
              </a:pPr>
              <a:t>43</a:t>
            </a:fld>
            <a:r>
              <a:rPr lang="en-US" dirty="0" smtClean="0"/>
              <a:t> </a:t>
            </a:r>
            <a:endParaRPr lang="en-US" dirty="0"/>
          </a:p>
        </p:txBody>
      </p:sp>
    </p:spTree>
    <p:extLst>
      <p:ext uri="{BB962C8B-B14F-4D97-AF65-F5344CB8AC3E}">
        <p14:creationId xmlns:p14="http://schemas.microsoft.com/office/powerpoint/2010/main" val="4083388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SDBQ </a:t>
            </a: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Availability</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On Demand SDBQ</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Available for non-writing tests completed online and paper.</a:t>
            </a:r>
            <a:endParaRPr lang="en-US" b="1" dirty="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Updated immediately upon scoring </a:t>
            </a:r>
            <a:r>
              <a:rPr lang="en-US" dirty="0" smtClean="0">
                <a:latin typeface="Verdana" panose="020B0604030504040204" pitchFamily="34" charset="0"/>
                <a:ea typeface="Verdana" panose="020B0604030504040204" pitchFamily="34" charset="0"/>
                <a:cs typeface="Verdana" panose="020B0604030504040204" pitchFamily="34" charset="0"/>
              </a:rPr>
              <a:t>online test attempts (as long as the test is not alerted).</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Available for print as a PDF by individual student or multiple students.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44</a:t>
            </a:fld>
            <a:r>
              <a:rPr lang="en-US" dirty="0" smtClean="0"/>
              <a:t> </a:t>
            </a:r>
            <a:endParaRPr lang="en-US" dirty="0"/>
          </a:p>
        </p:txBody>
      </p:sp>
    </p:spTree>
    <p:extLst>
      <p:ext uri="{BB962C8B-B14F-4D97-AF65-F5344CB8AC3E}">
        <p14:creationId xmlns:p14="http://schemas.microsoft.com/office/powerpoint/2010/main" val="1869496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SDBQ </a:t>
            </a: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Availability</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Published Reports </a:t>
            </a:r>
            <a:r>
              <a:rPr lang="en-US" dirty="0" smtClean="0">
                <a:latin typeface="Verdana" panose="020B0604030504040204" pitchFamily="34" charset="0"/>
                <a:ea typeface="Verdana" panose="020B0604030504040204" pitchFamily="34" charset="0"/>
                <a:cs typeface="Verdana" panose="020B0604030504040204" pitchFamily="34" charset="0"/>
              </a:rPr>
              <a:t>SDBQ</a:t>
            </a: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Online </a:t>
            </a:r>
            <a:r>
              <a:rPr lang="en-US" dirty="0">
                <a:latin typeface="Verdana" panose="020B0604030504040204" pitchFamily="34" charset="0"/>
                <a:ea typeface="Verdana" panose="020B0604030504040204" pitchFamily="34" charset="0"/>
                <a:cs typeface="Verdana" panose="020B0604030504040204" pitchFamily="34" charset="0"/>
              </a:rPr>
              <a:t>and paper test attempts are included.</a:t>
            </a:r>
          </a:p>
          <a:p>
            <a:pPr lvl="1">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Scheduled refresh cycle</a:t>
            </a:r>
          </a:p>
          <a:p>
            <a:pPr lvl="2">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All students file - weekly </a:t>
            </a:r>
            <a:r>
              <a:rPr lang="en-US" dirty="0">
                <a:latin typeface="Verdana" panose="020B0604030504040204" pitchFamily="34" charset="0"/>
                <a:ea typeface="Verdana" panose="020B0604030504040204" pitchFamily="34" charset="0"/>
                <a:cs typeface="Verdana" panose="020B0604030504040204" pitchFamily="34" charset="0"/>
              </a:rPr>
              <a:t>by Monday morning until the administration is </a:t>
            </a:r>
            <a:r>
              <a:rPr lang="en-US" dirty="0" smtClean="0">
                <a:latin typeface="Verdana" panose="020B0604030504040204" pitchFamily="34" charset="0"/>
                <a:ea typeface="Verdana" panose="020B0604030504040204" pitchFamily="34" charset="0"/>
                <a:cs typeface="Verdana" panose="020B0604030504040204" pitchFamily="34" charset="0"/>
              </a:rPr>
              <a:t>closed.</a:t>
            </a:r>
          </a:p>
          <a:p>
            <a:pPr lvl="2">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All </a:t>
            </a:r>
            <a:r>
              <a:rPr lang="en-US" dirty="0">
                <a:latin typeface="Verdana" panose="020B0604030504040204" pitchFamily="34" charset="0"/>
                <a:ea typeface="Verdana" panose="020B0604030504040204" pitchFamily="34" charset="0"/>
                <a:cs typeface="Verdana" panose="020B0604030504040204" pitchFamily="34" charset="0"/>
              </a:rPr>
              <a:t>tests completed by 3:00 p.m. the previous Friday.</a:t>
            </a:r>
          </a:p>
          <a:p>
            <a:pPr lvl="1">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Available as a PDF at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school level.</a:t>
            </a:r>
          </a:p>
          <a:p>
            <a:endParaRPr lang="en-US" dirty="0"/>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45</a:t>
            </a:fld>
            <a:r>
              <a:rPr lang="en-US" dirty="0" smtClean="0"/>
              <a:t> </a:t>
            </a:r>
            <a:endParaRPr lang="en-US" dirty="0"/>
          </a:p>
        </p:txBody>
      </p:sp>
    </p:spTree>
    <p:extLst>
      <p:ext uri="{BB962C8B-B14F-4D97-AF65-F5344CB8AC3E}">
        <p14:creationId xmlns:p14="http://schemas.microsoft.com/office/powerpoint/2010/main" val="1144031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663820"/>
            <a:ext cx="7772400" cy="1470025"/>
          </a:xfrm>
        </p:spPr>
        <p:txBody>
          <a:bodyPr/>
          <a:lstStyle/>
          <a:p>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2018 Spring </a:t>
            </a:r>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SDBQ </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Report </a:t>
            </a:r>
            <a:b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2" name="Slide Number Placeholder 1"/>
          <p:cNvSpPr>
            <a:spLocks noGrp="1"/>
          </p:cNvSpPr>
          <p:nvPr>
            <p:ph type="sldNum" sz="quarter" idx="12"/>
          </p:nvPr>
        </p:nvSpPr>
        <p:spPr/>
        <p:txBody>
          <a:bodyPr/>
          <a:lstStyle/>
          <a:p>
            <a:fld id="{94D383E5-CD44-4E8E-A14B-87411563B6FF}" type="slidenum">
              <a:rPr lang="en-US" smtClean="0"/>
              <a:pPr/>
              <a:t>46</a:t>
            </a:fld>
            <a:endParaRPr lang="en-US" dirty="0"/>
          </a:p>
        </p:txBody>
      </p:sp>
      <p:pic>
        <p:nvPicPr>
          <p:cNvPr id="5122" name="Picture 2" descr="Student Detail by Question report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146" y="751010"/>
            <a:ext cx="4877854"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0004" y="1884583"/>
            <a:ext cx="4381501"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Test Scaled Score</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 Performance Level</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 Reporting Categories</a:t>
            </a:r>
          </a:p>
          <a:p>
            <a:r>
              <a:rPr lang="en-US" sz="2400" dirty="0" smtClean="0">
                <a:latin typeface="Verdana" panose="020B0604030504040204" pitchFamily="34" charset="0"/>
                <a:ea typeface="Verdana" panose="020B0604030504040204" pitchFamily="34" charset="0"/>
                <a:cs typeface="Verdana" panose="020B0604030504040204" pitchFamily="34" charset="0"/>
              </a:rPr>
              <a:t>   (RC)</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 RC Scaled Score </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 H, M, L test item</a:t>
            </a:r>
          </a:p>
          <a:p>
            <a:r>
              <a:rPr lang="en-US" sz="2400" dirty="0" smtClean="0">
                <a:latin typeface="Verdana" panose="020B0604030504040204" pitchFamily="34" charset="0"/>
                <a:ea typeface="Verdana" panose="020B0604030504040204" pitchFamily="34" charset="0"/>
                <a:cs typeface="Verdana" panose="020B0604030504040204" pitchFamily="34" charset="0"/>
              </a:rPr>
              <a:t>    difficulty</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 Incorrect/Correct </a:t>
            </a:r>
          </a:p>
          <a:p>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   responses</a:t>
            </a:r>
          </a:p>
          <a:p>
            <a:pPr marL="285750" indent="-28575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 Item descriptions</a:t>
            </a:r>
          </a:p>
          <a:p>
            <a:pPr marL="285750" indent="-285750">
              <a:buFont typeface="Arial" panose="020B0604020202020204" pitchFamily="34" charset="0"/>
              <a:buChar char="•"/>
            </a:pPr>
            <a:endParaRPr lang="en-US" dirty="0"/>
          </a:p>
        </p:txBody>
      </p:sp>
      <p:pic>
        <p:nvPicPr>
          <p:cNvPr id="7" name="Picture 6" descr="SDBQ screensh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5697971"/>
            <a:ext cx="1490546" cy="1018540"/>
          </a:xfrm>
          <a:prstGeom prst="rect">
            <a:avLst/>
          </a:prstGeom>
        </p:spPr>
      </p:pic>
    </p:spTree>
    <p:extLst>
      <p:ext uri="{BB962C8B-B14F-4D97-AF65-F5344CB8AC3E}">
        <p14:creationId xmlns:p14="http://schemas.microsoft.com/office/powerpoint/2010/main" val="2643455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30" y="2185987"/>
            <a:ext cx="87534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38856" y="455735"/>
            <a:ext cx="8859205"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Header - On Demand Report</a:t>
            </a:r>
            <a:endPar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r>
              <a:rPr lang="en-US" dirty="0" smtClean="0"/>
              <a:t> </a:t>
            </a:r>
            <a:fld id="{03E6D334-7143-4449-832F-D299ABB50CB4}" type="slidenum">
              <a:rPr lang="en-US" smtClean="0"/>
              <a:pPr>
                <a:defRPr/>
              </a:pPr>
              <a:t>47</a:t>
            </a:fld>
            <a:r>
              <a:rPr lang="en-US" dirty="0" smtClean="0"/>
              <a:t> </a:t>
            </a:r>
            <a:endParaRPr lang="en-US" dirty="0"/>
          </a:p>
        </p:txBody>
      </p:sp>
      <p:grpSp>
        <p:nvGrpSpPr>
          <p:cNvPr id="24" name="Group 23" descr="SDBQ screenshot"/>
          <p:cNvGrpSpPr/>
          <p:nvPr/>
        </p:nvGrpSpPr>
        <p:grpSpPr>
          <a:xfrm>
            <a:off x="164802" y="1600200"/>
            <a:ext cx="4102398" cy="1683709"/>
            <a:chOff x="164802" y="1621466"/>
            <a:chExt cx="4102398" cy="1683709"/>
          </a:xfrm>
        </p:grpSpPr>
        <p:sp>
          <p:nvSpPr>
            <p:cNvPr id="4" name="Rectangle 3"/>
            <p:cNvSpPr/>
            <p:nvPr/>
          </p:nvSpPr>
          <p:spPr>
            <a:xfrm>
              <a:off x="164802" y="2314574"/>
              <a:ext cx="4102398" cy="9906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031175" y="1989330"/>
              <a:ext cx="0" cy="30794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621466"/>
              <a:ext cx="3429000" cy="369332"/>
            </a:xfrm>
            <a:prstGeom prst="rect">
              <a:avLst/>
            </a:prstGeom>
            <a:noFill/>
            <a:ln w="28575">
              <a:solidFill>
                <a:srgbClr val="00B050"/>
              </a:solidFill>
            </a:ln>
          </p:spPr>
          <p:txBody>
            <a:bodyPr wrap="square" rtlCol="0">
              <a:spAutoFit/>
            </a:bodyPr>
            <a:lstStyle/>
            <a:p>
              <a:r>
                <a:rPr lang="en-US" dirty="0" smtClean="0"/>
                <a:t>Student Name and Report Title</a:t>
              </a:r>
              <a:endParaRPr lang="en-US" dirty="0"/>
            </a:p>
          </p:txBody>
        </p:sp>
      </p:grpSp>
      <p:grpSp>
        <p:nvGrpSpPr>
          <p:cNvPr id="27" name="Group 26" descr="SDBQ screenshot"/>
          <p:cNvGrpSpPr/>
          <p:nvPr/>
        </p:nvGrpSpPr>
        <p:grpSpPr>
          <a:xfrm>
            <a:off x="184179" y="1479232"/>
            <a:ext cx="7778721" cy="2873693"/>
            <a:chOff x="184179" y="1479232"/>
            <a:chExt cx="7778721" cy="2873693"/>
          </a:xfrm>
        </p:grpSpPr>
        <p:sp>
          <p:nvSpPr>
            <p:cNvPr id="14" name="Rectangle 13"/>
            <p:cNvSpPr/>
            <p:nvPr/>
          </p:nvSpPr>
          <p:spPr>
            <a:xfrm>
              <a:off x="184179" y="3371849"/>
              <a:ext cx="7778721" cy="98107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724400" y="1479232"/>
              <a:ext cx="3095298" cy="1825943"/>
              <a:chOff x="3775839" y="729260"/>
              <a:chExt cx="3095298" cy="1825943"/>
            </a:xfrm>
          </p:grpSpPr>
          <p:cxnSp>
            <p:nvCxnSpPr>
              <p:cNvPr id="15" name="Straight Arrow Connector 14"/>
              <p:cNvCxnSpPr/>
              <p:nvPr/>
            </p:nvCxnSpPr>
            <p:spPr>
              <a:xfrm>
                <a:off x="4004439" y="1375591"/>
                <a:ext cx="0" cy="117961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75839" y="729260"/>
                <a:ext cx="3095298" cy="646331"/>
              </a:xfrm>
              <a:prstGeom prst="rect">
                <a:avLst/>
              </a:prstGeom>
              <a:noFill/>
              <a:ln w="28575">
                <a:solidFill>
                  <a:srgbClr val="7030A0"/>
                </a:solidFill>
              </a:ln>
            </p:spPr>
            <p:txBody>
              <a:bodyPr wrap="square" rtlCol="0">
                <a:spAutoFit/>
              </a:bodyPr>
              <a:lstStyle/>
              <a:p>
                <a:r>
                  <a:rPr lang="en-US" dirty="0" smtClean="0"/>
                  <a:t>Student and Test Specific Information</a:t>
                </a:r>
                <a:endParaRPr lang="en-US" dirty="0"/>
              </a:p>
            </p:txBody>
          </p:sp>
        </p:grpSp>
      </p:grpSp>
      <p:grpSp>
        <p:nvGrpSpPr>
          <p:cNvPr id="13" name="Group 12" descr="SDBQ screenshot"/>
          <p:cNvGrpSpPr/>
          <p:nvPr/>
        </p:nvGrpSpPr>
        <p:grpSpPr>
          <a:xfrm>
            <a:off x="212226" y="4419600"/>
            <a:ext cx="8886498" cy="1069538"/>
            <a:chOff x="212226" y="4419600"/>
            <a:chExt cx="8886498" cy="1069538"/>
          </a:xfrm>
        </p:grpSpPr>
        <p:sp>
          <p:nvSpPr>
            <p:cNvPr id="17" name="Rectangle 16"/>
            <p:cNvSpPr/>
            <p:nvPr/>
          </p:nvSpPr>
          <p:spPr>
            <a:xfrm>
              <a:off x="212226" y="4419600"/>
              <a:ext cx="8886498" cy="3138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0800000">
              <a:off x="5396377" y="4738806"/>
              <a:ext cx="0"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17049" y="5119806"/>
              <a:ext cx="5274300" cy="369332"/>
            </a:xfrm>
            <a:prstGeom prst="rect">
              <a:avLst/>
            </a:prstGeom>
            <a:noFill/>
            <a:ln w="28575">
              <a:solidFill>
                <a:srgbClr val="C00000"/>
              </a:solidFill>
            </a:ln>
          </p:spPr>
          <p:txBody>
            <a:bodyPr wrap="square" rtlCol="0">
              <a:spAutoFit/>
            </a:bodyPr>
            <a:lstStyle/>
            <a:p>
              <a:r>
                <a:rPr lang="en-US" dirty="0"/>
                <a:t>Overall Performance </a:t>
              </a:r>
              <a:r>
                <a:rPr lang="en-US" dirty="0" smtClean="0"/>
                <a:t>Level and Test Scaled Score</a:t>
              </a:r>
              <a:endParaRPr lang="en-US" dirty="0"/>
            </a:p>
          </p:txBody>
        </p:sp>
      </p:grpSp>
      <p:grpSp>
        <p:nvGrpSpPr>
          <p:cNvPr id="26" name="Group 25" descr="SDBQ screenshot"/>
          <p:cNvGrpSpPr/>
          <p:nvPr/>
        </p:nvGrpSpPr>
        <p:grpSpPr>
          <a:xfrm>
            <a:off x="86680" y="3648074"/>
            <a:ext cx="2658995" cy="1850002"/>
            <a:chOff x="86680" y="3648074"/>
            <a:chExt cx="2658995" cy="1850002"/>
          </a:xfrm>
        </p:grpSpPr>
        <p:sp>
          <p:nvSpPr>
            <p:cNvPr id="11" name="Rectangle 10"/>
            <p:cNvSpPr/>
            <p:nvPr/>
          </p:nvSpPr>
          <p:spPr>
            <a:xfrm flipV="1">
              <a:off x="231075" y="3648074"/>
              <a:ext cx="2514600" cy="3047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116976" y="3952873"/>
              <a:ext cx="114099" cy="116693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6680" y="5128744"/>
              <a:ext cx="2209800" cy="369332"/>
            </a:xfrm>
            <a:prstGeom prst="rect">
              <a:avLst/>
            </a:prstGeom>
            <a:noFill/>
            <a:ln w="28575">
              <a:solidFill>
                <a:srgbClr val="FFC000"/>
              </a:solidFill>
            </a:ln>
          </p:spPr>
          <p:txBody>
            <a:bodyPr wrap="square" rtlCol="0">
              <a:spAutoFit/>
            </a:bodyPr>
            <a:lstStyle/>
            <a:p>
              <a:r>
                <a:rPr lang="en-US" dirty="0" smtClean="0"/>
                <a:t>Test Administration</a:t>
              </a:r>
              <a:endParaRPr lang="en-US" dirty="0"/>
            </a:p>
          </p:txBody>
        </p:sp>
      </p:grpSp>
    </p:spTree>
    <p:extLst>
      <p:ext uri="{BB962C8B-B14F-4D97-AF65-F5344CB8AC3E}">
        <p14:creationId xmlns:p14="http://schemas.microsoft.com/office/powerpoint/2010/main" val="10413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75909"/>
            <a:ext cx="9102711" cy="197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6775" y="456063"/>
            <a:ext cx="8991600"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Header - Published Reports</a:t>
            </a:r>
            <a:endPar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0"/>
          </p:nvPr>
        </p:nvSpPr>
        <p:spPr/>
        <p:txBody>
          <a:bodyPr/>
          <a:lstStyle/>
          <a:p>
            <a:pPr>
              <a:defRPr/>
            </a:pPr>
            <a:r>
              <a:rPr lang="en-US" dirty="0" smtClean="0"/>
              <a:t> </a:t>
            </a:r>
            <a:fld id="{03E6D334-7143-4449-832F-D299ABB50CB4}" type="slidenum">
              <a:rPr lang="en-US" smtClean="0"/>
              <a:pPr>
                <a:defRPr/>
              </a:pPr>
              <a:t>48</a:t>
            </a:fld>
            <a:r>
              <a:rPr lang="en-US" dirty="0" smtClean="0"/>
              <a:t> </a:t>
            </a:r>
            <a:endParaRPr lang="en-US" dirty="0"/>
          </a:p>
        </p:txBody>
      </p:sp>
      <p:grpSp>
        <p:nvGrpSpPr>
          <p:cNvPr id="5" name="Group 4" descr="SDBQ screenshot"/>
          <p:cNvGrpSpPr/>
          <p:nvPr/>
        </p:nvGrpSpPr>
        <p:grpSpPr>
          <a:xfrm>
            <a:off x="2514600" y="1476702"/>
            <a:ext cx="4648200" cy="1342698"/>
            <a:chOff x="2397825" y="1613336"/>
            <a:chExt cx="4648200" cy="1342698"/>
          </a:xfrm>
        </p:grpSpPr>
        <p:sp>
          <p:nvSpPr>
            <p:cNvPr id="4" name="Rectangle 3"/>
            <p:cNvSpPr/>
            <p:nvPr/>
          </p:nvSpPr>
          <p:spPr>
            <a:xfrm>
              <a:off x="2397825" y="2422634"/>
              <a:ext cx="4648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495800" y="19812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7200" y="1613336"/>
              <a:ext cx="1371600" cy="369332"/>
            </a:xfrm>
            <a:prstGeom prst="rect">
              <a:avLst/>
            </a:prstGeom>
            <a:noFill/>
            <a:ln w="28575">
              <a:solidFill>
                <a:schemeClr val="tx1"/>
              </a:solidFill>
            </a:ln>
          </p:spPr>
          <p:txBody>
            <a:bodyPr wrap="square" rtlCol="0">
              <a:spAutoFit/>
            </a:bodyPr>
            <a:lstStyle/>
            <a:p>
              <a:r>
                <a:rPr lang="en-US" dirty="0" smtClean="0"/>
                <a:t>Report Title</a:t>
              </a:r>
              <a:endParaRPr lang="en-US" dirty="0"/>
            </a:p>
          </p:txBody>
        </p:sp>
      </p:grpSp>
      <p:grpSp>
        <p:nvGrpSpPr>
          <p:cNvPr id="6" name="Group 5" descr="SDBQ screenshot"/>
          <p:cNvGrpSpPr/>
          <p:nvPr/>
        </p:nvGrpSpPr>
        <p:grpSpPr>
          <a:xfrm>
            <a:off x="6858000" y="1466191"/>
            <a:ext cx="2209800" cy="1740362"/>
            <a:chOff x="6858000" y="1466191"/>
            <a:chExt cx="2209800" cy="1740362"/>
          </a:xfrm>
        </p:grpSpPr>
        <p:sp>
          <p:nvSpPr>
            <p:cNvPr id="11" name="Rectangle 10"/>
            <p:cNvSpPr/>
            <p:nvPr/>
          </p:nvSpPr>
          <p:spPr>
            <a:xfrm flipV="1">
              <a:off x="7239000" y="2307265"/>
              <a:ext cx="1752600" cy="8992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467600" y="1828800"/>
              <a:ext cx="0" cy="381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0" y="1466191"/>
              <a:ext cx="2209800" cy="369332"/>
            </a:xfrm>
            <a:prstGeom prst="rect">
              <a:avLst/>
            </a:prstGeom>
            <a:noFill/>
            <a:ln w="28575">
              <a:solidFill>
                <a:srgbClr val="FFC000"/>
              </a:solidFill>
            </a:ln>
          </p:spPr>
          <p:txBody>
            <a:bodyPr wrap="square" rtlCol="0">
              <a:spAutoFit/>
            </a:bodyPr>
            <a:lstStyle/>
            <a:p>
              <a:r>
                <a:rPr lang="en-US" dirty="0" smtClean="0"/>
                <a:t>Test Administration</a:t>
              </a:r>
              <a:endParaRPr lang="en-US" dirty="0"/>
            </a:p>
          </p:txBody>
        </p:sp>
      </p:grpSp>
      <p:grpSp>
        <p:nvGrpSpPr>
          <p:cNvPr id="7" name="Group 6" descr="SDBQ screenshot"/>
          <p:cNvGrpSpPr/>
          <p:nvPr/>
        </p:nvGrpSpPr>
        <p:grpSpPr>
          <a:xfrm>
            <a:off x="28574" y="1543377"/>
            <a:ext cx="3248026" cy="1671992"/>
            <a:chOff x="-61410" y="1705274"/>
            <a:chExt cx="3261810" cy="1549112"/>
          </a:xfrm>
        </p:grpSpPr>
        <p:sp>
          <p:nvSpPr>
            <p:cNvPr id="14" name="Rectangle 13"/>
            <p:cNvSpPr/>
            <p:nvPr/>
          </p:nvSpPr>
          <p:spPr>
            <a:xfrm>
              <a:off x="-61410" y="2476620"/>
              <a:ext cx="2343528" cy="77776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333702" y="2073138"/>
              <a:ext cx="0" cy="3810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5102" y="1705274"/>
              <a:ext cx="3095298" cy="369332"/>
            </a:xfrm>
            <a:prstGeom prst="rect">
              <a:avLst/>
            </a:prstGeom>
            <a:noFill/>
            <a:ln w="28575">
              <a:solidFill>
                <a:srgbClr val="7030A0"/>
              </a:solidFill>
            </a:ln>
          </p:spPr>
          <p:txBody>
            <a:bodyPr wrap="square" rtlCol="0">
              <a:spAutoFit/>
            </a:bodyPr>
            <a:lstStyle/>
            <a:p>
              <a:r>
                <a:rPr lang="en-US" dirty="0" smtClean="0"/>
                <a:t>Student Specific Information</a:t>
              </a:r>
              <a:endParaRPr lang="en-US" dirty="0"/>
            </a:p>
          </p:txBody>
        </p:sp>
      </p:grpSp>
      <p:grpSp>
        <p:nvGrpSpPr>
          <p:cNvPr id="10" name="Group 9" descr="SDBQ screenshot"/>
          <p:cNvGrpSpPr/>
          <p:nvPr/>
        </p:nvGrpSpPr>
        <p:grpSpPr>
          <a:xfrm>
            <a:off x="19050" y="3215369"/>
            <a:ext cx="8096250" cy="2187971"/>
            <a:chOff x="47952" y="3304230"/>
            <a:chExt cx="8096250" cy="2187971"/>
          </a:xfrm>
        </p:grpSpPr>
        <p:sp>
          <p:nvSpPr>
            <p:cNvPr id="17" name="Rectangle 16"/>
            <p:cNvSpPr/>
            <p:nvPr/>
          </p:nvSpPr>
          <p:spPr>
            <a:xfrm>
              <a:off x="47952" y="3304230"/>
              <a:ext cx="8096250" cy="11034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10800000">
              <a:off x="3622378" y="4464870"/>
              <a:ext cx="0" cy="3810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33600" y="4845870"/>
              <a:ext cx="3886200" cy="646331"/>
            </a:xfrm>
            <a:prstGeom prst="rect">
              <a:avLst/>
            </a:prstGeom>
            <a:noFill/>
            <a:ln w="28575">
              <a:solidFill>
                <a:srgbClr val="C00000"/>
              </a:solidFill>
            </a:ln>
          </p:spPr>
          <p:txBody>
            <a:bodyPr wrap="square" rtlCol="0">
              <a:spAutoFit/>
            </a:bodyPr>
            <a:lstStyle/>
            <a:p>
              <a:r>
                <a:rPr lang="en-US" dirty="0" smtClean="0"/>
                <a:t>Test Name, Overall Test Scaled Score, and Performance Level</a:t>
              </a:r>
              <a:endParaRPr lang="en-US" dirty="0"/>
            </a:p>
          </p:txBody>
        </p:sp>
      </p:grpSp>
      <p:sp>
        <p:nvSpPr>
          <p:cNvPr id="19" name="Rectangle 18"/>
          <p:cNvSpPr/>
          <p:nvPr/>
        </p:nvSpPr>
        <p:spPr>
          <a:xfrm>
            <a:off x="3556337" y="3244334"/>
            <a:ext cx="2031325" cy="369332"/>
          </a:xfrm>
          <a:prstGeom prst="rect">
            <a:avLst/>
          </a:prstGeom>
        </p:spPr>
        <p:txBody>
          <a:bodyPr wrap="none">
            <a:spAutoFit/>
          </a:bodyPr>
          <a:lstStyle/>
          <a:p>
            <a:r>
              <a:rPr lang="en-US" dirty="0"/>
              <a:t>SDBQ screenshot</a:t>
            </a:r>
          </a:p>
        </p:txBody>
      </p:sp>
    </p:spTree>
    <p:extLst>
      <p:ext uri="{BB962C8B-B14F-4D97-AF65-F5344CB8AC3E}">
        <p14:creationId xmlns:p14="http://schemas.microsoft.com/office/powerpoint/2010/main" val="39450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087" y="1026557"/>
            <a:ext cx="6007913"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561358"/>
            <a:ext cx="9115425" cy="449862"/>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 Grade 7 Math CAT</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484" name="Slide Number Placeholder 3"/>
          <p:cNvSpPr>
            <a:spLocks noGrp="1"/>
          </p:cNvSpPr>
          <p:nvPr>
            <p:ph type="sldNum" sz="quarter" idx="10"/>
          </p:nvPr>
        </p:nvSpPr>
        <p:spPr>
          <a:xfrm>
            <a:off x="8582025" y="6381749"/>
            <a:ext cx="533400" cy="476251"/>
          </a:xfrm>
        </p:spPr>
        <p:txBody>
          <a:bodyPr/>
          <a:lstStyle/>
          <a:p>
            <a:r>
              <a:rPr lang="en-US" dirty="0" smtClean="0"/>
              <a:t> </a:t>
            </a:r>
            <a:fld id="{5E0D76B2-F055-45ED-BD29-0EB6C51263D6}" type="slidenum">
              <a:rPr lang="en-US" smtClean="0"/>
              <a:pPr/>
              <a:t>49</a:t>
            </a:fld>
            <a:r>
              <a:rPr lang="en-US" dirty="0" smtClean="0"/>
              <a:t> </a:t>
            </a:r>
          </a:p>
        </p:txBody>
      </p:sp>
      <p:grpSp>
        <p:nvGrpSpPr>
          <p:cNvPr id="6" name="Group 77" descr="SDBQ screenshot"/>
          <p:cNvGrpSpPr/>
          <p:nvPr/>
        </p:nvGrpSpPr>
        <p:grpSpPr>
          <a:xfrm>
            <a:off x="152400" y="1771650"/>
            <a:ext cx="5715000" cy="2800350"/>
            <a:chOff x="-66675" y="1631130"/>
            <a:chExt cx="5946724" cy="2957433"/>
          </a:xfrm>
        </p:grpSpPr>
        <p:sp>
          <p:nvSpPr>
            <p:cNvPr id="19" name="TextBox 18"/>
            <p:cNvSpPr txBox="1"/>
            <p:nvPr/>
          </p:nvSpPr>
          <p:spPr>
            <a:xfrm>
              <a:off x="-66675" y="2743200"/>
              <a:ext cx="1347924" cy="682586"/>
            </a:xfrm>
            <a:prstGeom prst="rect">
              <a:avLst/>
            </a:prstGeom>
            <a:noFill/>
          </p:spPr>
          <p:txBody>
            <a:bodyPr wrap="square" rtlCol="0">
              <a:spAutoFit/>
            </a:bodyPr>
            <a:lstStyle/>
            <a:p>
              <a:r>
                <a:rPr lang="en-US" b="1" dirty="0" smtClean="0">
                  <a:solidFill>
                    <a:srgbClr val="003399"/>
                  </a:solidFill>
                </a:rPr>
                <a:t>Reporting Category</a:t>
              </a:r>
              <a:endParaRPr lang="en-US" b="1" dirty="0">
                <a:solidFill>
                  <a:srgbClr val="003399"/>
                </a:solidFill>
              </a:endParaRPr>
            </a:p>
          </p:txBody>
        </p:sp>
        <p:cxnSp>
          <p:nvCxnSpPr>
            <p:cNvPr id="38" name="Straight Arrow Connector 37"/>
            <p:cNvCxnSpPr>
              <a:stCxn id="19" idx="3"/>
            </p:cNvCxnSpPr>
            <p:nvPr/>
          </p:nvCxnSpPr>
          <p:spPr>
            <a:xfrm flipV="1">
              <a:off x="1281249" y="1631130"/>
              <a:ext cx="1360293" cy="1453364"/>
            </a:xfrm>
            <a:prstGeom prst="straightConnector1">
              <a:avLst/>
            </a:prstGeom>
            <a:ln w="381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3"/>
            </p:cNvCxnSpPr>
            <p:nvPr/>
          </p:nvCxnSpPr>
          <p:spPr>
            <a:xfrm>
              <a:off x="1281249" y="3084494"/>
              <a:ext cx="1427214" cy="1504069"/>
            </a:xfrm>
            <a:prstGeom prst="straightConnector1">
              <a:avLst/>
            </a:prstGeom>
            <a:ln w="38100">
              <a:solidFill>
                <a:srgbClr val="003399"/>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9" idx="3"/>
            </p:cNvCxnSpPr>
            <p:nvPr/>
          </p:nvCxnSpPr>
          <p:spPr>
            <a:xfrm flipV="1">
              <a:off x="1281249" y="1631130"/>
              <a:ext cx="4598800" cy="1453364"/>
            </a:xfrm>
            <a:prstGeom prst="straightConnector1">
              <a:avLst/>
            </a:prstGeom>
            <a:ln w="38100">
              <a:solidFill>
                <a:srgbClr val="003399"/>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descr="legend"/>
          <p:cNvGrpSpPr/>
          <p:nvPr/>
        </p:nvGrpSpPr>
        <p:grpSpPr>
          <a:xfrm>
            <a:off x="161925" y="1162050"/>
            <a:ext cx="2228850" cy="369332"/>
            <a:chOff x="0" y="685800"/>
            <a:chExt cx="2228850" cy="369332"/>
          </a:xfrm>
        </p:grpSpPr>
        <p:sp>
          <p:nvSpPr>
            <p:cNvPr id="26" name="TextBox 25"/>
            <p:cNvSpPr txBox="1"/>
            <p:nvPr/>
          </p:nvSpPr>
          <p:spPr>
            <a:xfrm>
              <a:off x="0" y="685800"/>
              <a:ext cx="1295400" cy="369332"/>
            </a:xfrm>
            <a:prstGeom prst="rect">
              <a:avLst/>
            </a:prstGeom>
            <a:noFill/>
            <a:ln>
              <a:noFill/>
            </a:ln>
          </p:spPr>
          <p:txBody>
            <a:bodyPr wrap="square" rtlCol="0">
              <a:spAutoFit/>
            </a:bodyPr>
            <a:lstStyle/>
            <a:p>
              <a:r>
                <a:rPr lang="en-US" b="1" dirty="0" smtClean="0">
                  <a:solidFill>
                    <a:srgbClr val="C00000"/>
                  </a:solidFill>
                </a:rPr>
                <a:t>Legend</a:t>
              </a:r>
              <a:endParaRPr lang="en-US" b="1" dirty="0">
                <a:solidFill>
                  <a:srgbClr val="C00000"/>
                </a:solidFill>
              </a:endParaRPr>
            </a:p>
          </p:txBody>
        </p:sp>
        <p:cxnSp>
          <p:nvCxnSpPr>
            <p:cNvPr id="28" name="Straight Arrow Connector 27"/>
            <p:cNvCxnSpPr/>
            <p:nvPr/>
          </p:nvCxnSpPr>
          <p:spPr>
            <a:xfrm>
              <a:off x="990600" y="870466"/>
              <a:ext cx="123825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8930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2926" y="609600"/>
            <a:ext cx="82296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3"/>
              </a:rPr>
              <a:t>Data Collection: SOQ Compliance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223936" y="1522071"/>
            <a:ext cx="8671412" cy="4940967"/>
          </a:xfrm>
        </p:spPr>
        <p:txBody>
          <a:bodyPr/>
          <a:lstStyle/>
          <a:p>
            <a:pPr algn="l"/>
            <a:r>
              <a:rPr lang="en-US" sz="2500" dirty="0">
                <a:latin typeface="Verdana" panose="020B0604030504040204" pitchFamily="34" charset="0"/>
                <a:ea typeface="Verdana" panose="020B0604030504040204" pitchFamily="34" charset="0"/>
                <a:cs typeface="Verdana" panose="020B0604030504040204" pitchFamily="34" charset="0"/>
              </a:rPr>
              <a:t>School divisions will use the following criteria when providing Algebra Readiness Initiative (ARI) intervention services to individual students: </a:t>
            </a:r>
          </a:p>
          <a:p>
            <a:pPr marL="457200" indent="-457200" algn="l">
              <a:buFont typeface="+mj-lt"/>
              <a:buAutoNum type="alphaLcPeriod"/>
            </a:pPr>
            <a:r>
              <a:rPr lang="en-US" sz="2400" dirty="0">
                <a:latin typeface="Verdana" panose="020B0604030504040204" pitchFamily="34" charset="0"/>
                <a:ea typeface="Verdana" panose="020B0604030504040204" pitchFamily="34" charset="0"/>
                <a:cs typeface="Verdana" panose="020B0604030504040204" pitchFamily="34" charset="0"/>
              </a:rPr>
              <a:t>Determine the </a:t>
            </a:r>
            <a:r>
              <a:rPr lang="en-US" sz="2400" b="1" dirty="0">
                <a:latin typeface="Verdana" panose="020B0604030504040204" pitchFamily="34" charset="0"/>
                <a:ea typeface="Verdana" panose="020B0604030504040204" pitchFamily="34" charset="0"/>
                <a:cs typeface="Verdana" panose="020B0604030504040204" pitchFamily="34" charset="0"/>
              </a:rPr>
              <a:t>student's knowledge and skills of the Mathematics SOL for grades 3 through 8 and Algebra I. </a:t>
            </a:r>
          </a:p>
          <a:p>
            <a:pPr marL="457200" indent="-457200" algn="l">
              <a:buFont typeface="+mj-lt"/>
              <a:buAutoNum type="alphaLcPeriod"/>
            </a:pPr>
            <a:r>
              <a:rPr lang="en-US" sz="2400" dirty="0">
                <a:latin typeface="Verdana" panose="020B0604030504040204" pitchFamily="34" charset="0"/>
                <a:ea typeface="Verdana" panose="020B0604030504040204" pitchFamily="34" charset="0"/>
                <a:cs typeface="Verdana" panose="020B0604030504040204" pitchFamily="34" charset="0"/>
              </a:rPr>
              <a:t>Support the following five mathematical </a:t>
            </a:r>
            <a:r>
              <a:rPr lang="en-US" sz="2400" b="1" dirty="0">
                <a:latin typeface="Verdana" panose="020B0604030504040204" pitchFamily="34" charset="0"/>
                <a:ea typeface="Verdana" panose="020B0604030504040204" pitchFamily="34" charset="0"/>
                <a:cs typeface="Verdana" panose="020B0604030504040204" pitchFamily="34" charset="0"/>
              </a:rPr>
              <a:t>process goals </a:t>
            </a:r>
            <a:r>
              <a:rPr lang="en-US" sz="2400" dirty="0">
                <a:latin typeface="Verdana" panose="020B0604030504040204" pitchFamily="34" charset="0"/>
                <a:ea typeface="Verdana" panose="020B0604030504040204" pitchFamily="34" charset="0"/>
                <a:cs typeface="Verdana" panose="020B0604030504040204" pitchFamily="34" charset="0"/>
              </a:rPr>
              <a:t>for students found in the SOL: 1) Becoming Mathematical Problem Solvers; 2) Communicating Mathematically; 3) Reasoning Mathematically; 4) Making Mathematical Connections; and 5) Making Mathematical Representations. </a:t>
            </a:r>
          </a:p>
          <a:p>
            <a:pPr algn="l"/>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5</a:t>
            </a:fld>
            <a:endParaRPr lang="en-US" dirty="0"/>
          </a:p>
        </p:txBody>
      </p:sp>
    </p:spTree>
    <p:extLst>
      <p:ext uri="{BB962C8B-B14F-4D97-AF65-F5344CB8AC3E}">
        <p14:creationId xmlns:p14="http://schemas.microsoft.com/office/powerpoint/2010/main" val="199146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 descr="reporting category scaled sc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087" y="1026557"/>
            <a:ext cx="6007913"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14795"/>
            <a:ext cx="9144000" cy="449862"/>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 Grade 7 Math CAT</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484" name="Slide Number Placeholder 3"/>
          <p:cNvSpPr>
            <a:spLocks noGrp="1"/>
          </p:cNvSpPr>
          <p:nvPr>
            <p:ph type="sldNum" sz="quarter" idx="10"/>
          </p:nvPr>
        </p:nvSpPr>
        <p:spPr>
          <a:xfrm>
            <a:off x="8610600" y="6381749"/>
            <a:ext cx="533400" cy="476251"/>
          </a:xfrm>
        </p:spPr>
        <p:txBody>
          <a:bodyPr/>
          <a:lstStyle/>
          <a:p>
            <a:r>
              <a:rPr lang="en-US" dirty="0" smtClean="0"/>
              <a:t> </a:t>
            </a:r>
            <a:fld id="{5E0D76B2-F055-45ED-BD29-0EB6C51263D6}" type="slidenum">
              <a:rPr lang="en-US" smtClean="0"/>
              <a:pPr/>
              <a:t>50</a:t>
            </a:fld>
            <a:r>
              <a:rPr lang="en-US" dirty="0" smtClean="0"/>
              <a:t> </a:t>
            </a:r>
          </a:p>
        </p:txBody>
      </p:sp>
      <p:grpSp>
        <p:nvGrpSpPr>
          <p:cNvPr id="3" name="Group 2" descr="SDBQ screenshot"/>
          <p:cNvGrpSpPr/>
          <p:nvPr/>
        </p:nvGrpSpPr>
        <p:grpSpPr>
          <a:xfrm>
            <a:off x="161925" y="1162050"/>
            <a:ext cx="2228850" cy="369332"/>
            <a:chOff x="0" y="685800"/>
            <a:chExt cx="2228850" cy="369332"/>
          </a:xfrm>
        </p:grpSpPr>
        <p:sp>
          <p:nvSpPr>
            <p:cNvPr id="26" name="TextBox 25"/>
            <p:cNvSpPr txBox="1"/>
            <p:nvPr/>
          </p:nvSpPr>
          <p:spPr>
            <a:xfrm>
              <a:off x="0" y="685800"/>
              <a:ext cx="1295400" cy="369332"/>
            </a:xfrm>
            <a:prstGeom prst="rect">
              <a:avLst/>
            </a:prstGeom>
            <a:noFill/>
            <a:ln>
              <a:noFill/>
            </a:ln>
          </p:spPr>
          <p:txBody>
            <a:bodyPr wrap="square" rtlCol="0">
              <a:spAutoFit/>
            </a:bodyPr>
            <a:lstStyle/>
            <a:p>
              <a:r>
                <a:rPr lang="en-US" b="1" dirty="0" smtClean="0">
                  <a:solidFill>
                    <a:srgbClr val="C00000"/>
                  </a:solidFill>
                </a:rPr>
                <a:t>Legend</a:t>
              </a:r>
              <a:endParaRPr lang="en-US" b="1" dirty="0">
                <a:solidFill>
                  <a:srgbClr val="C00000"/>
                </a:solidFill>
              </a:endParaRPr>
            </a:p>
          </p:txBody>
        </p:sp>
        <p:cxnSp>
          <p:nvCxnSpPr>
            <p:cNvPr id="28" name="Straight Arrow Connector 27"/>
            <p:cNvCxnSpPr/>
            <p:nvPr/>
          </p:nvCxnSpPr>
          <p:spPr>
            <a:xfrm>
              <a:off x="990600" y="870466"/>
              <a:ext cx="123825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descr="SDBQ screenshot"/>
          <p:cNvGrpSpPr/>
          <p:nvPr/>
        </p:nvGrpSpPr>
        <p:grpSpPr>
          <a:xfrm>
            <a:off x="5324475" y="1502807"/>
            <a:ext cx="3371855" cy="3840123"/>
            <a:chOff x="4763043" y="1017032"/>
            <a:chExt cx="3725190" cy="3840123"/>
          </a:xfrm>
        </p:grpSpPr>
        <p:sp>
          <p:nvSpPr>
            <p:cNvPr id="22" name="Oval 21"/>
            <p:cNvSpPr/>
            <p:nvPr/>
          </p:nvSpPr>
          <p:spPr>
            <a:xfrm>
              <a:off x="4763043" y="1057275"/>
              <a:ext cx="457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784088" y="3945082"/>
              <a:ext cx="457199" cy="4156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31034" y="1017032"/>
              <a:ext cx="457199"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6743700" y="1514475"/>
              <a:ext cx="1397265" cy="155189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5110306" y="1514475"/>
              <a:ext cx="1633395" cy="155189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243149" y="3048000"/>
              <a:ext cx="1500552" cy="10382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67400" y="3933825"/>
              <a:ext cx="1828800" cy="923330"/>
            </a:xfrm>
            <a:prstGeom prst="rect">
              <a:avLst/>
            </a:prstGeom>
            <a:noFill/>
          </p:spPr>
          <p:txBody>
            <a:bodyPr wrap="square" rtlCol="0">
              <a:spAutoFit/>
            </a:bodyPr>
            <a:lstStyle/>
            <a:p>
              <a:r>
                <a:rPr lang="en-US" b="1" dirty="0" smtClean="0">
                  <a:solidFill>
                    <a:srgbClr val="00B050"/>
                  </a:solidFill>
                </a:rPr>
                <a:t>Reporting Category Scaled Score</a:t>
              </a:r>
              <a:endParaRPr lang="en-US" b="1" dirty="0">
                <a:solidFill>
                  <a:srgbClr val="00B050"/>
                </a:solidFill>
              </a:endParaRPr>
            </a:p>
          </p:txBody>
        </p:sp>
      </p:grpSp>
    </p:spTree>
    <p:extLst>
      <p:ext uri="{BB962C8B-B14F-4D97-AF65-F5344CB8AC3E}">
        <p14:creationId xmlns:p14="http://schemas.microsoft.com/office/powerpoint/2010/main" val="3677681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609600"/>
            <a:ext cx="9124950" cy="1143000"/>
          </a:xfrm>
        </p:spPr>
        <p:txBody>
          <a:bodyPr/>
          <a:lstStyle/>
          <a:p>
            <a:pPr algn="ctr"/>
            <a:r>
              <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Review </a:t>
            </a: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Reporting Category Scaled Scores</a:t>
            </a:r>
            <a:endPar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981200"/>
            <a:ext cx="8382000" cy="3733800"/>
          </a:xfrm>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Intended to provide an ESTIMATE of potential strengths and weaknesses related to the SOL assessed within that reporting category.  A reporting category score of </a:t>
            </a:r>
            <a:r>
              <a:rPr lang="en-US" sz="2400" u="sng" dirty="0" smtClean="0">
                <a:latin typeface="Verdana" panose="020B0604030504040204" pitchFamily="34" charset="0"/>
                <a:ea typeface="Verdana" panose="020B0604030504040204" pitchFamily="34" charset="0"/>
                <a:cs typeface="Verdana" panose="020B0604030504040204" pitchFamily="34" charset="0"/>
              </a:rPr>
              <a:t>&gt;</a:t>
            </a:r>
            <a:r>
              <a:rPr lang="en-US" sz="2400" dirty="0" smtClean="0">
                <a:latin typeface="Verdana" panose="020B0604030504040204" pitchFamily="34" charset="0"/>
                <a:ea typeface="Verdana" panose="020B0604030504040204" pitchFamily="34" charset="0"/>
                <a:cs typeface="Verdana" panose="020B0604030504040204" pitchFamily="34" charset="0"/>
              </a:rPr>
              <a:t> 40 may represent a strength while a score of &lt; 30 may suggest an area where additional instruction is needed.</a:t>
            </a:r>
          </a:p>
          <a:p>
            <a:r>
              <a:rPr lang="en-US" sz="2400" dirty="0">
                <a:latin typeface="Verdana" panose="020B0604030504040204" pitchFamily="34" charset="0"/>
                <a:ea typeface="Verdana" panose="020B0604030504040204" pitchFamily="34" charset="0"/>
                <a:cs typeface="Verdana" panose="020B0604030504040204" pitchFamily="34" charset="0"/>
              </a:rPr>
              <a:t>May provide an indication of where the student may need additional support.  </a:t>
            </a:r>
            <a:endPar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Degree </a:t>
            </a:r>
            <a:r>
              <a:rPr lang="en-US" sz="2400" dirty="0">
                <a:latin typeface="Verdana" panose="020B0604030504040204" pitchFamily="34" charset="0"/>
                <a:ea typeface="Verdana" panose="020B0604030504040204" pitchFamily="34" charset="0"/>
                <a:cs typeface="Verdana" panose="020B0604030504040204" pitchFamily="34" charset="0"/>
              </a:rPr>
              <a:t>to which reporting category scaled score information is useful differs by student. </a:t>
            </a: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51</a:t>
            </a:fld>
            <a:r>
              <a:rPr lang="en-US" dirty="0" smtClean="0"/>
              <a:t> </a:t>
            </a:r>
            <a:endParaRPr lang="en-US" dirty="0"/>
          </a:p>
        </p:txBody>
      </p:sp>
    </p:spTree>
    <p:extLst>
      <p:ext uri="{BB962C8B-B14F-4D97-AF65-F5344CB8AC3E}">
        <p14:creationId xmlns:p14="http://schemas.microsoft.com/office/powerpoint/2010/main" val="4090365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609600"/>
            <a:ext cx="9144000" cy="1219200"/>
          </a:xfrm>
        </p:spPr>
        <p:txBody>
          <a:bodyPr/>
          <a:lstStyle/>
          <a:p>
            <a:pPr algn="ctr"/>
            <a:r>
              <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Review </a:t>
            </a: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Reporting Category Scaled Scores</a:t>
            </a:r>
            <a:endPar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981200"/>
            <a:ext cx="8382000" cy="4191000"/>
          </a:xfrm>
        </p:spPr>
        <p:txBody>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Are more important than a raw score because they provide some indication of proficiency. The scaled score provides an established level of achievement, whereas the raw score provides only a count of correct answers.</a:t>
            </a:r>
          </a:p>
          <a:p>
            <a:r>
              <a:rPr lang="en-US" sz="2400" dirty="0">
                <a:latin typeface="Verdana" panose="020B0604030504040204" pitchFamily="34" charset="0"/>
                <a:ea typeface="Verdana" panose="020B0604030504040204" pitchFamily="34" charset="0"/>
                <a:cs typeface="Verdana" panose="020B0604030504040204" pitchFamily="34" charset="0"/>
              </a:rPr>
              <a:t>Reporting category scaled scores are not used to assign “</a:t>
            </a:r>
            <a:r>
              <a:rPr lang="en-US" sz="2400" dirty="0">
                <a:solidFill>
                  <a:srgbClr val="C00000"/>
                </a:solidFill>
                <a:latin typeface="Verdana" panose="020B0604030504040204" pitchFamily="34" charset="0"/>
                <a:ea typeface="Verdana" panose="020B0604030504040204" pitchFamily="34" charset="0"/>
                <a:cs typeface="Verdana" panose="020B0604030504040204" pitchFamily="34" charset="0"/>
              </a:rPr>
              <a:t>passing</a:t>
            </a:r>
            <a:r>
              <a:rPr lang="en-US" sz="2400" dirty="0">
                <a:latin typeface="Verdana" panose="020B0604030504040204" pitchFamily="34" charset="0"/>
                <a:ea typeface="Verdana" panose="020B0604030504040204" pitchFamily="34" charset="0"/>
                <a:cs typeface="Verdana" panose="020B0604030504040204" pitchFamily="34" charset="0"/>
              </a:rPr>
              <a:t>” or “</a:t>
            </a:r>
            <a:r>
              <a:rPr lang="en-US" sz="2400" dirty="0">
                <a:solidFill>
                  <a:srgbClr val="C00000"/>
                </a:solidFill>
                <a:latin typeface="Verdana" panose="020B0604030504040204" pitchFamily="34" charset="0"/>
                <a:ea typeface="Verdana" panose="020B0604030504040204" pitchFamily="34" charset="0"/>
                <a:cs typeface="Verdana" panose="020B0604030504040204" pitchFamily="34" charset="0"/>
              </a:rPr>
              <a:t>failing</a:t>
            </a:r>
            <a:r>
              <a:rPr lang="en-US" sz="2400" dirty="0">
                <a:latin typeface="Verdana" panose="020B0604030504040204" pitchFamily="34" charset="0"/>
                <a:ea typeface="Verdana" panose="020B0604030504040204" pitchFamily="34" charset="0"/>
                <a:cs typeface="Verdana" panose="020B0604030504040204" pitchFamily="34" charset="0"/>
              </a:rPr>
              <a:t>” performance levels for a reporting category. </a:t>
            </a: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dirty="0" smtClean="0"/>
          </a:p>
          <a:p>
            <a:endParaRPr lang="en-US" sz="2400" dirty="0" smtClean="0">
              <a:solidFill>
                <a:srgbClr val="C00000"/>
              </a:solidFill>
            </a:endParaRPr>
          </a:p>
          <a:p>
            <a:pPr>
              <a:buNone/>
            </a:pPr>
            <a:endParaRPr lang="en-US" sz="2400" dirty="0" smtClean="0"/>
          </a:p>
          <a:p>
            <a:endParaRPr lang="en-US" sz="2400" dirty="0"/>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52</a:t>
            </a:fld>
            <a:r>
              <a:rPr lang="en-US" dirty="0" smtClean="0"/>
              <a:t> </a:t>
            </a:r>
            <a:endParaRPr lang="en-US" dirty="0"/>
          </a:p>
        </p:txBody>
      </p:sp>
    </p:spTree>
    <p:extLst>
      <p:ext uri="{BB962C8B-B14F-4D97-AF65-F5344CB8AC3E}">
        <p14:creationId xmlns:p14="http://schemas.microsoft.com/office/powerpoint/2010/main" val="3012513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152526"/>
            <a:ext cx="5734050" cy="526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24751"/>
            <a:ext cx="9144000" cy="527775"/>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 Grade 7 Math CAT</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484" name="Slide Number Placeholder 3"/>
          <p:cNvSpPr>
            <a:spLocks noGrp="1"/>
          </p:cNvSpPr>
          <p:nvPr>
            <p:ph type="sldNum" sz="quarter" idx="10"/>
          </p:nvPr>
        </p:nvSpPr>
        <p:spPr>
          <a:xfrm>
            <a:off x="8534400" y="6381749"/>
            <a:ext cx="609600" cy="476251"/>
          </a:xfrm>
        </p:spPr>
        <p:txBody>
          <a:bodyPr/>
          <a:lstStyle/>
          <a:p>
            <a:r>
              <a:rPr lang="en-US" dirty="0" smtClean="0"/>
              <a:t> </a:t>
            </a:r>
            <a:fld id="{5E0D76B2-F055-45ED-BD29-0EB6C51263D6}" type="slidenum">
              <a:rPr lang="en-US" smtClean="0"/>
              <a:pPr/>
              <a:t>53</a:t>
            </a:fld>
            <a:r>
              <a:rPr lang="en-US" dirty="0" smtClean="0"/>
              <a:t> </a:t>
            </a:r>
          </a:p>
        </p:txBody>
      </p:sp>
      <p:sp>
        <p:nvSpPr>
          <p:cNvPr id="20" name="Rectangle 19" descr="SDBQ screenshot"/>
          <p:cNvSpPr/>
          <p:nvPr/>
        </p:nvSpPr>
        <p:spPr>
          <a:xfrm>
            <a:off x="2314575" y="1790700"/>
            <a:ext cx="50482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descr="SDBQ screenshot"/>
          <p:cNvSpPr/>
          <p:nvPr/>
        </p:nvSpPr>
        <p:spPr>
          <a:xfrm>
            <a:off x="2314575" y="4414495"/>
            <a:ext cx="50482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descr="SDBQ screenshot"/>
          <p:cNvSpPr/>
          <p:nvPr/>
        </p:nvSpPr>
        <p:spPr>
          <a:xfrm>
            <a:off x="5105400" y="1790700"/>
            <a:ext cx="504825"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91200" y="4325079"/>
            <a:ext cx="2514600" cy="369332"/>
          </a:xfrm>
          <a:prstGeom prst="rect">
            <a:avLst/>
          </a:prstGeom>
          <a:noFill/>
        </p:spPr>
        <p:txBody>
          <a:bodyPr wrap="square" rtlCol="0">
            <a:spAutoFit/>
          </a:bodyPr>
          <a:lstStyle/>
          <a:p>
            <a:r>
              <a:rPr lang="en-US" b="1" dirty="0" smtClean="0">
                <a:solidFill>
                  <a:srgbClr val="C00000"/>
                </a:solidFill>
              </a:rPr>
              <a:t>Item Difficulty Level</a:t>
            </a:r>
            <a:endParaRPr lang="en-US" b="1" dirty="0">
              <a:solidFill>
                <a:srgbClr val="C00000"/>
              </a:solidFill>
            </a:endParaRPr>
          </a:p>
        </p:txBody>
      </p:sp>
      <p:cxnSp>
        <p:nvCxnSpPr>
          <p:cNvPr id="6" name="Straight Arrow Connector 5" descr="SDBQ screenshot"/>
          <p:cNvCxnSpPr/>
          <p:nvPr/>
        </p:nvCxnSpPr>
        <p:spPr>
          <a:xfrm flipH="1" flipV="1">
            <a:off x="5562600" y="2019300"/>
            <a:ext cx="228600" cy="24904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SDBQ screenshot"/>
          <p:cNvCxnSpPr>
            <a:stCxn id="21" idx="1"/>
          </p:cNvCxnSpPr>
          <p:nvPr/>
        </p:nvCxnSpPr>
        <p:spPr>
          <a:xfrm flipH="1" flipV="1">
            <a:off x="2819401" y="2019300"/>
            <a:ext cx="2971799" cy="249044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descr="SDBQ screenshot"/>
          <p:cNvCxnSpPr>
            <a:endCxn id="49" idx="3"/>
          </p:cNvCxnSpPr>
          <p:nvPr/>
        </p:nvCxnSpPr>
        <p:spPr>
          <a:xfrm flipH="1">
            <a:off x="2819400" y="4509745"/>
            <a:ext cx="2971800" cy="190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537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pPr algn="ct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Test Item Difficulty Level</a:t>
            </a:r>
            <a:endPar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Based on actual student performance on the test item</a:t>
            </a:r>
          </a:p>
          <a:p>
            <a:r>
              <a:rPr lang="en-US" sz="2800" dirty="0" smtClean="0">
                <a:latin typeface="Verdana" panose="020B0604030504040204" pitchFamily="34" charset="0"/>
                <a:ea typeface="Verdana" panose="020B0604030504040204" pitchFamily="34" charset="0"/>
                <a:cs typeface="Verdana" panose="020B0604030504040204" pitchFamily="34" charset="0"/>
              </a:rPr>
              <a:t>Determined using the data from field testing the items</a:t>
            </a:r>
          </a:p>
          <a:p>
            <a:r>
              <a:rPr lang="en-US" sz="2800" dirty="0" smtClean="0">
                <a:latin typeface="Verdana" panose="020B0604030504040204" pitchFamily="34" charset="0"/>
                <a:ea typeface="Verdana" panose="020B0604030504040204" pitchFamily="34" charset="0"/>
                <a:cs typeface="Verdana" panose="020B0604030504040204" pitchFamily="34" charset="0"/>
              </a:rPr>
              <a:t>Within each level of item difficulty there is a range of items.  </a:t>
            </a:r>
            <a:endParaRPr lang="en-US" sz="2800" dirty="0">
              <a:latin typeface="Verdana" panose="020B0604030504040204" pitchFamily="34" charset="0"/>
              <a:ea typeface="Verdana" panose="020B0604030504040204" pitchFamily="34" charset="0"/>
              <a:cs typeface="Verdana" panose="020B0604030504040204" pitchFamily="34" charset="0"/>
            </a:endParaRPr>
          </a:p>
          <a:p>
            <a:pPr lvl="1"/>
            <a:r>
              <a:rPr lang="en-US" sz="2600" dirty="0" smtClean="0">
                <a:latin typeface="Verdana" panose="020B0604030504040204" pitchFamily="34" charset="0"/>
                <a:ea typeface="Verdana" panose="020B0604030504040204" pitchFamily="34" charset="0"/>
                <a:cs typeface="Verdana" panose="020B0604030504040204" pitchFamily="34" charset="0"/>
              </a:rPr>
              <a:t>For example, there are some low level items that are less difficult than other low level items.</a:t>
            </a:r>
          </a:p>
          <a:p>
            <a:pPr marL="457200" lvl="1" indent="0">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54</a:t>
            </a:fld>
            <a:r>
              <a:rPr lang="en-US" dirty="0" smtClean="0"/>
              <a:t> </a:t>
            </a:r>
            <a:endParaRPr lang="en-US" dirty="0"/>
          </a:p>
        </p:txBody>
      </p:sp>
    </p:spTree>
    <p:extLst>
      <p:ext uri="{BB962C8B-B14F-4D97-AF65-F5344CB8AC3E}">
        <p14:creationId xmlns:p14="http://schemas.microsoft.com/office/powerpoint/2010/main" val="394162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3"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1152526"/>
            <a:ext cx="5734050" cy="526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525" y="533400"/>
            <a:ext cx="8982075" cy="527775"/>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 Grade 7 Math CAT</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484" name="Slide Number Placeholder 3"/>
          <p:cNvSpPr>
            <a:spLocks noGrp="1"/>
          </p:cNvSpPr>
          <p:nvPr>
            <p:ph type="sldNum" sz="quarter" idx="10"/>
          </p:nvPr>
        </p:nvSpPr>
        <p:spPr>
          <a:xfrm>
            <a:off x="8524875" y="6381749"/>
            <a:ext cx="609600" cy="476251"/>
          </a:xfrm>
        </p:spPr>
        <p:txBody>
          <a:bodyPr/>
          <a:lstStyle/>
          <a:p>
            <a:r>
              <a:rPr lang="en-US" dirty="0" smtClean="0"/>
              <a:t> </a:t>
            </a:r>
            <a:fld id="{5E0D76B2-F055-45ED-BD29-0EB6C51263D6}" type="slidenum">
              <a:rPr lang="en-US" smtClean="0"/>
              <a:pPr/>
              <a:t>55</a:t>
            </a:fld>
            <a:r>
              <a:rPr lang="en-US" dirty="0" smtClean="0"/>
              <a:t> </a:t>
            </a:r>
          </a:p>
        </p:txBody>
      </p:sp>
      <p:sp>
        <p:nvSpPr>
          <p:cNvPr id="25" name="TextBox 24"/>
          <p:cNvSpPr txBox="1"/>
          <p:nvPr/>
        </p:nvSpPr>
        <p:spPr>
          <a:xfrm>
            <a:off x="42862" y="2895600"/>
            <a:ext cx="1524000" cy="646331"/>
          </a:xfrm>
          <a:prstGeom prst="rect">
            <a:avLst/>
          </a:prstGeom>
          <a:noFill/>
        </p:spPr>
        <p:txBody>
          <a:bodyPr wrap="square" rtlCol="0">
            <a:spAutoFit/>
          </a:bodyPr>
          <a:lstStyle/>
          <a:p>
            <a:r>
              <a:rPr lang="en-US" b="1" dirty="0" smtClean="0">
                <a:solidFill>
                  <a:srgbClr val="00B050"/>
                </a:solidFill>
              </a:rPr>
              <a:t>Item Descriptors</a:t>
            </a:r>
            <a:endParaRPr lang="en-US" b="1" dirty="0">
              <a:solidFill>
                <a:srgbClr val="00B050"/>
              </a:solidFill>
            </a:endParaRPr>
          </a:p>
        </p:txBody>
      </p:sp>
      <p:grpSp>
        <p:nvGrpSpPr>
          <p:cNvPr id="15" name="Group 14" descr="SDBQ screenshot"/>
          <p:cNvGrpSpPr/>
          <p:nvPr/>
        </p:nvGrpSpPr>
        <p:grpSpPr>
          <a:xfrm>
            <a:off x="1083467" y="2000250"/>
            <a:ext cx="4202908" cy="4324350"/>
            <a:chOff x="1083467" y="2000250"/>
            <a:chExt cx="4202908" cy="4324350"/>
          </a:xfrm>
        </p:grpSpPr>
        <p:sp>
          <p:nvSpPr>
            <p:cNvPr id="27" name="Left Brace 26"/>
            <p:cNvSpPr/>
            <p:nvPr/>
          </p:nvSpPr>
          <p:spPr>
            <a:xfrm>
              <a:off x="1990725" y="4570631"/>
              <a:ext cx="323850" cy="1753969"/>
            </a:xfrm>
            <a:prstGeom prst="leftBrace">
              <a:avLst>
                <a:gd name="adj1" fmla="val 0"/>
                <a:gd name="adj2"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a:off x="1990725" y="2000250"/>
              <a:ext cx="323850" cy="220980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p:cNvSpPr/>
            <p:nvPr/>
          </p:nvSpPr>
          <p:spPr>
            <a:xfrm>
              <a:off x="4962525" y="2019300"/>
              <a:ext cx="323850" cy="2190750"/>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a:endCxn id="31" idx="1"/>
            </p:cNvCxnSpPr>
            <p:nvPr/>
          </p:nvCxnSpPr>
          <p:spPr>
            <a:xfrm flipV="1">
              <a:off x="1083467" y="3105150"/>
              <a:ext cx="907258" cy="170498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102517" y="3114675"/>
              <a:ext cx="3860008" cy="16957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7" idx="1"/>
            </p:cNvCxnSpPr>
            <p:nvPr/>
          </p:nvCxnSpPr>
          <p:spPr>
            <a:xfrm>
              <a:off x="1083467" y="4800604"/>
              <a:ext cx="907258" cy="64701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8040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858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Item Descriptors</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04800" y="1312985"/>
            <a:ext cx="8229600" cy="4525963"/>
          </a:xfrm>
        </p:spPr>
        <p:txBody>
          <a:bodyPr/>
          <a:lstStyle/>
          <a:p>
            <a:pPr marL="401638" lvl="1">
              <a:buNone/>
            </a:pPr>
            <a:r>
              <a:rPr lang="en-US" dirty="0" smtClean="0">
                <a:latin typeface="Verdana" panose="020B0604030504040204" pitchFamily="34" charset="0"/>
                <a:ea typeface="Verdana" panose="020B0604030504040204" pitchFamily="34" charset="0"/>
                <a:cs typeface="Verdana" panose="020B0604030504040204" pitchFamily="34" charset="0"/>
              </a:rPr>
              <a:t>SDBQ item descriptors are:</a:t>
            </a:r>
          </a:p>
          <a:p>
            <a:pPr marL="915988" lvl="2" indent="-342900">
              <a:buSzPct val="850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 brief description of the content being assessed by a test item.</a:t>
            </a:r>
          </a:p>
          <a:p>
            <a:pPr marL="915988" lvl="2" indent="-342900">
              <a:buSzPct val="850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A brief description of the skill/process being assessed by a test item, including but not limited to:</a:t>
            </a:r>
          </a:p>
          <a:p>
            <a:pPr marL="1373188" lvl="3" indent="-3429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Justify, Identify, Determine, Interpret, and Construct. </a:t>
            </a:r>
          </a:p>
          <a:p>
            <a:pPr marL="401638" lvl="1">
              <a:buNone/>
            </a:pPr>
            <a:r>
              <a:rPr lang="en-US" dirty="0" smtClean="0">
                <a:latin typeface="Verdana" panose="020B0604030504040204" pitchFamily="34" charset="0"/>
                <a:ea typeface="Verdana" panose="020B0604030504040204" pitchFamily="34" charset="0"/>
                <a:cs typeface="Verdana" panose="020B0604030504040204" pitchFamily="34" charset="0"/>
              </a:rPr>
              <a:t>For Example:</a:t>
            </a:r>
          </a:p>
          <a:p>
            <a:pPr marL="401638" lvl="1">
              <a:buNone/>
            </a:pPr>
            <a:r>
              <a:rPr lang="en-US" sz="2400" dirty="0" smtClean="0">
                <a:latin typeface="Verdana" panose="020B0604030504040204" pitchFamily="34" charset="0"/>
                <a:ea typeface="Verdana" panose="020B0604030504040204" pitchFamily="34" charset="0"/>
                <a:cs typeface="Verdana" panose="020B0604030504040204" pitchFamily="34" charset="0"/>
              </a:rPr>
              <a:t>	Item descriptor = “Solve a linear inequality.” </a:t>
            </a:r>
          </a:p>
          <a:p>
            <a:pPr marL="401638" lvl="1">
              <a:buNone/>
            </a:pPr>
            <a:r>
              <a:rPr lang="en-US" sz="2400" dirty="0" smtClean="0">
                <a:latin typeface="Verdana" panose="020B0604030504040204" pitchFamily="34" charset="0"/>
                <a:ea typeface="Verdana" panose="020B0604030504040204" pitchFamily="34" charset="0"/>
                <a:cs typeface="Verdana" panose="020B0604030504040204" pitchFamily="34" charset="0"/>
              </a:rPr>
              <a:t>	Content = Knowledge of linear inequalities</a:t>
            </a:r>
          </a:p>
          <a:p>
            <a:pPr marL="401638" lvl="1">
              <a:buNone/>
            </a:pPr>
            <a:r>
              <a:rPr lang="en-US" sz="2400" dirty="0" smtClean="0">
                <a:latin typeface="Verdana" panose="020B0604030504040204" pitchFamily="34" charset="0"/>
                <a:ea typeface="Verdana" panose="020B0604030504040204" pitchFamily="34" charset="0"/>
                <a:cs typeface="Verdana" panose="020B0604030504040204" pitchFamily="34" charset="0"/>
              </a:rPr>
              <a:t>	Skill/Process = Solve</a:t>
            </a:r>
          </a:p>
          <a:p>
            <a:pPr marL="1258888" lvl="3">
              <a:buNone/>
            </a:pPr>
            <a:endParaRPr lang="en-US" dirty="0" smtClean="0"/>
          </a:p>
          <a:p>
            <a:pPr marL="801688" lvl="2"/>
            <a:endParaRPr lang="en-US" dirty="0" smtClean="0"/>
          </a:p>
          <a:p>
            <a:pPr marL="801688" lvl="2">
              <a:lnSpc>
                <a:spcPct val="150000"/>
              </a:lnSpc>
            </a:pPr>
            <a:endParaRPr lang="en-US" dirty="0" smtClean="0"/>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56</a:t>
            </a:fld>
            <a:r>
              <a:rPr lang="en-US" dirty="0" smtClean="0"/>
              <a:t> </a:t>
            </a:r>
            <a:endParaRPr lang="en-US" dirty="0"/>
          </a:p>
        </p:txBody>
      </p:sp>
    </p:spTree>
    <p:extLst>
      <p:ext uri="{BB962C8B-B14F-4D97-AF65-F5344CB8AC3E}">
        <p14:creationId xmlns:p14="http://schemas.microsoft.com/office/powerpoint/2010/main" val="169967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Item Descriptors</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905000"/>
            <a:ext cx="8229600" cy="3276600"/>
          </a:xfrm>
        </p:spPr>
        <p:txBody>
          <a:bodyPr/>
          <a:lstStyle/>
          <a:p>
            <a:pPr marL="401638" lvl="1">
              <a:buNone/>
            </a:pPr>
            <a:r>
              <a:rPr lang="en-US" sz="3200" dirty="0" smtClean="0">
                <a:latin typeface="Verdana" panose="020B0604030504040204" pitchFamily="34" charset="0"/>
                <a:ea typeface="Verdana" panose="020B0604030504040204" pitchFamily="34" charset="0"/>
                <a:cs typeface="Verdana" panose="020B0604030504040204" pitchFamily="34" charset="0"/>
              </a:rPr>
              <a:t>SDBQ item descriptors are NOT:</a:t>
            </a:r>
          </a:p>
          <a:p>
            <a:pPr marL="801688" lvl="2">
              <a:buFont typeface="Arial"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An indicator of item difficulty or rigor.</a:t>
            </a:r>
          </a:p>
          <a:p>
            <a:pPr marL="801688" lvl="2">
              <a:buFont typeface="Arial"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The </a:t>
            </a:r>
            <a:r>
              <a:rPr lang="en-US" sz="2800" dirty="0">
                <a:latin typeface="Verdana" panose="020B0604030504040204" pitchFamily="34" charset="0"/>
                <a:ea typeface="Verdana" panose="020B0604030504040204" pitchFamily="34" charset="0"/>
                <a:cs typeface="Verdana" panose="020B0604030504040204" pitchFamily="34" charset="0"/>
              </a:rPr>
              <a:t>actual item with the corresponding answer choices in the order they appeared on the SOL assessment</a:t>
            </a:r>
            <a:r>
              <a:rPr lang="en-US" sz="2800" dirty="0" smtClean="0">
                <a:latin typeface="Verdana" panose="020B0604030504040204" pitchFamily="34" charset="0"/>
                <a:ea typeface="Verdana" panose="020B0604030504040204" pitchFamily="34" charset="0"/>
                <a:cs typeface="Verdana" panose="020B0604030504040204" pitchFamily="34" charset="0"/>
              </a:rPr>
              <a:t>.</a:t>
            </a:r>
          </a:p>
          <a:p>
            <a:pPr marL="801688" lvl="2">
              <a:buFont typeface="Arial" pitchFamily="34" charset="0"/>
              <a:buChar char="•"/>
            </a:pPr>
            <a:r>
              <a:rPr lang="en-US" sz="2800" dirty="0">
                <a:latin typeface="Verdana" panose="020B0604030504040204" pitchFamily="34" charset="0"/>
                <a:ea typeface="Verdana" panose="020B0604030504040204" pitchFamily="34" charset="0"/>
                <a:cs typeface="Verdana" panose="020B0604030504040204" pitchFamily="34" charset="0"/>
              </a:rPr>
              <a:t>Correlated to a single test item; the same descriptor may be used for different items.</a:t>
            </a:r>
          </a:p>
          <a:p>
            <a:pPr marL="573088" lvl="2" indent="0">
              <a:buNone/>
            </a:pPr>
            <a:endParaRPr lang="en-US" dirty="0"/>
          </a:p>
          <a:p>
            <a:pPr marL="801688" lvl="2">
              <a:buFont typeface="Arial" pitchFamily="34" charset="0"/>
              <a:buChar char="•"/>
            </a:pPr>
            <a:endParaRPr lang="en-US" dirty="0" smtClean="0"/>
          </a:p>
          <a:p>
            <a:pPr marL="801688" lvl="2">
              <a:buNone/>
            </a:pPr>
            <a:endParaRPr lang="en-US" dirty="0" smtClean="0"/>
          </a:p>
          <a:p>
            <a:pPr marL="801688" lvl="2">
              <a:lnSpc>
                <a:spcPct val="150000"/>
              </a:lnSpc>
            </a:pPr>
            <a:endParaRPr lang="en-US" dirty="0" smtClean="0"/>
          </a:p>
        </p:txBody>
      </p:sp>
      <p:sp>
        <p:nvSpPr>
          <p:cNvPr id="4" name="Slide Number Placeholder 3"/>
          <p:cNvSpPr>
            <a:spLocks noGrp="1"/>
          </p:cNvSpPr>
          <p:nvPr>
            <p:ph type="sldNum" sz="quarter" idx="10"/>
          </p:nvPr>
        </p:nvSpPr>
        <p:spPr>
          <a:xfrm>
            <a:off x="8610600" y="6381749"/>
            <a:ext cx="533400" cy="476251"/>
          </a:xfrm>
        </p:spPr>
        <p:txBody>
          <a:bodyPr/>
          <a:lstStyle/>
          <a:p>
            <a:pPr>
              <a:defRPr/>
            </a:pPr>
            <a:r>
              <a:rPr lang="en-US" dirty="0" smtClean="0"/>
              <a:t> </a:t>
            </a:r>
            <a:fld id="{113EAC56-75FB-4441-AE94-7FBFBF24C459}" type="slidenum">
              <a:rPr lang="en-US" smtClean="0"/>
              <a:pPr>
                <a:defRPr/>
              </a:pPr>
              <a:t>57</a:t>
            </a:fld>
            <a:r>
              <a:rPr lang="en-US" dirty="0" smtClean="0"/>
              <a:t> </a:t>
            </a:r>
            <a:endParaRPr lang="en-US" dirty="0"/>
          </a:p>
        </p:txBody>
      </p:sp>
    </p:spTree>
    <p:extLst>
      <p:ext uri="{BB962C8B-B14F-4D97-AF65-F5344CB8AC3E}">
        <p14:creationId xmlns:p14="http://schemas.microsoft.com/office/powerpoint/2010/main" val="910855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1" y="1285876"/>
            <a:ext cx="5819774" cy="540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09600"/>
            <a:ext cx="9144000" cy="6096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Report – Grade 7 Math CAT</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0484" name="Slide Number Placeholder 3"/>
          <p:cNvSpPr>
            <a:spLocks noGrp="1"/>
          </p:cNvSpPr>
          <p:nvPr>
            <p:ph type="sldNum" sz="quarter" idx="10"/>
          </p:nvPr>
        </p:nvSpPr>
        <p:spPr>
          <a:xfrm>
            <a:off x="8610600" y="6400799"/>
            <a:ext cx="533400" cy="476251"/>
          </a:xfrm>
        </p:spPr>
        <p:txBody>
          <a:bodyPr/>
          <a:lstStyle/>
          <a:p>
            <a:r>
              <a:rPr lang="en-US" dirty="0" smtClean="0"/>
              <a:t> </a:t>
            </a:r>
            <a:fld id="{5E0D76B2-F055-45ED-BD29-0EB6C51263D6}" type="slidenum">
              <a:rPr lang="en-US" smtClean="0"/>
              <a:pPr/>
              <a:t>58</a:t>
            </a:fld>
            <a:r>
              <a:rPr lang="en-US" dirty="0" smtClean="0"/>
              <a:t> </a:t>
            </a:r>
          </a:p>
        </p:txBody>
      </p:sp>
      <p:sp>
        <p:nvSpPr>
          <p:cNvPr id="3" name="Rectangle 2" descr="SDBQ screenshot"/>
          <p:cNvSpPr/>
          <p:nvPr/>
        </p:nvSpPr>
        <p:spPr>
          <a:xfrm>
            <a:off x="3200400" y="1609723"/>
            <a:ext cx="457200" cy="2286001"/>
          </a:xfrm>
          <a:prstGeom prst="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SDBQ screenshot"/>
          <p:cNvSpPr/>
          <p:nvPr/>
        </p:nvSpPr>
        <p:spPr>
          <a:xfrm>
            <a:off x="3200400" y="4305299"/>
            <a:ext cx="457200" cy="1776116"/>
          </a:xfrm>
          <a:prstGeom prst="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descr="SDBQ screenshot"/>
          <p:cNvSpPr/>
          <p:nvPr/>
        </p:nvSpPr>
        <p:spPr>
          <a:xfrm>
            <a:off x="6096000" y="1609723"/>
            <a:ext cx="461962" cy="2286001"/>
          </a:xfrm>
          <a:prstGeom prst="rect">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14"/>
          <p:cNvSpPr>
            <a:spLocks noGrp="1"/>
          </p:cNvSpPr>
          <p:nvPr>
            <p:ph sz="half" idx="4294967295"/>
          </p:nvPr>
        </p:nvSpPr>
        <p:spPr>
          <a:xfrm>
            <a:off x="6081713" y="4886325"/>
            <a:ext cx="3048000" cy="756978"/>
          </a:xfrm>
          <a:prstGeom prst="rect">
            <a:avLst/>
          </a:prstGeom>
        </p:spPr>
        <p:txBody>
          <a:bodyPr>
            <a:noAutofit/>
          </a:bodyPr>
          <a:lstStyle/>
          <a:p>
            <a:pPr marL="53975" indent="0">
              <a:buNone/>
            </a:pPr>
            <a:r>
              <a:rPr lang="en-US" sz="20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If a student does not answer an item, the respective item </a:t>
            </a:r>
            <a:r>
              <a:rPr lang="en-US" sz="2000" dirty="0">
                <a:solidFill>
                  <a:srgbClr val="003399"/>
                </a:solidFill>
                <a:latin typeface="Verdana" panose="020B0604030504040204" pitchFamily="34" charset="0"/>
                <a:ea typeface="Verdana" panose="020B0604030504040204" pitchFamily="34" charset="0"/>
                <a:cs typeface="Verdana" panose="020B0604030504040204" pitchFamily="34" charset="0"/>
              </a:rPr>
              <a:t>d</a:t>
            </a:r>
            <a:r>
              <a:rPr lang="en-US" sz="20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escriptor will be marked incorrect. </a:t>
            </a:r>
            <a:endParaRPr lang="en-US" sz="2400" dirty="0" smtClean="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191249" y="4497690"/>
            <a:ext cx="2895601" cy="400110"/>
          </a:xfrm>
          <a:prstGeom prst="rect">
            <a:avLst/>
          </a:prstGeom>
          <a:noFill/>
        </p:spPr>
        <p:txBody>
          <a:bodyPr wrap="square" rtlCol="0">
            <a:spAutoFit/>
          </a:bodyPr>
          <a:lstStyle/>
          <a:p>
            <a:r>
              <a:rPr lang="en-US" sz="2000" dirty="0" smtClean="0">
                <a:solidFill>
                  <a:srgbClr val="003399"/>
                </a:solidFill>
                <a:latin typeface="Verdana" panose="020B0604030504040204" pitchFamily="34" charset="0"/>
                <a:ea typeface="Verdana" panose="020B0604030504040204" pitchFamily="34" charset="0"/>
                <a:cs typeface="Verdana" panose="020B0604030504040204" pitchFamily="34" charset="0"/>
              </a:rPr>
              <a:t>Student Responses</a:t>
            </a:r>
            <a:endParaRPr lang="en-US" sz="2000" dirty="0">
              <a:solidFill>
                <a:srgbClr val="003399"/>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 name="Straight Arrow Connector 7" descr="SDBQ screenshot"/>
          <p:cNvCxnSpPr/>
          <p:nvPr/>
        </p:nvCxnSpPr>
        <p:spPr>
          <a:xfrm flipH="1" flipV="1">
            <a:off x="3724275" y="2971800"/>
            <a:ext cx="2924175" cy="1524001"/>
          </a:xfrm>
          <a:prstGeom prst="straightConnector1">
            <a:avLst/>
          </a:prstGeom>
          <a:ln w="3810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descr="SDBQ screenshot"/>
          <p:cNvCxnSpPr/>
          <p:nvPr/>
        </p:nvCxnSpPr>
        <p:spPr>
          <a:xfrm flipH="1" flipV="1">
            <a:off x="6477000" y="3886199"/>
            <a:ext cx="161925" cy="609602"/>
          </a:xfrm>
          <a:prstGeom prst="straightConnector1">
            <a:avLst/>
          </a:prstGeom>
          <a:ln w="38100">
            <a:solidFill>
              <a:srgbClr val="3333CC"/>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descr="SDBQ screenshot"/>
          <p:cNvCxnSpPr/>
          <p:nvPr/>
        </p:nvCxnSpPr>
        <p:spPr>
          <a:xfrm flipH="1">
            <a:off x="3810000" y="4497690"/>
            <a:ext cx="2828925" cy="369585"/>
          </a:xfrm>
          <a:prstGeom prst="straightConnector1">
            <a:avLst/>
          </a:prstGeom>
          <a:ln w="38100">
            <a:solidFill>
              <a:srgbClr val="3333CC"/>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058" y="1301620"/>
            <a:ext cx="3062287" cy="5016758"/>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Sort order for Item Descriptors within a Reporting Category:</a:t>
            </a:r>
          </a:p>
          <a:p>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All items answered incorrectly; starting from the highest level of difficulty to the lowest level of difficulty.</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All items answered correctly; starting from the highest level of difficulty to the lowest level of difficulty.</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6586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9144000" cy="11430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Review</a:t>
            </a:r>
            <a:b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Reporting Category Scaled Score</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0" y="1143000"/>
            <a:ext cx="9144000" cy="4983163"/>
          </a:xfrm>
        </p:spPr>
        <p:txBody>
          <a:bodyPr/>
          <a:lstStyle/>
          <a:p>
            <a:pPr>
              <a:buNone/>
            </a:pPr>
            <a:endParaRPr lang="en-US" dirty="0" smtClean="0"/>
          </a:p>
          <a:p>
            <a:pPr algn="ctr">
              <a:spcBef>
                <a:spcPts val="600"/>
              </a:spcBef>
              <a:buNone/>
            </a:pPr>
            <a:r>
              <a:rPr lang="en-US" sz="2800" dirty="0" smtClean="0">
                <a:latin typeface="Verdana" panose="020B0604030504040204" pitchFamily="34" charset="0"/>
                <a:ea typeface="Verdana" panose="020B0604030504040204" pitchFamily="34" charset="0"/>
                <a:cs typeface="Verdana" panose="020B0604030504040204" pitchFamily="34" charset="0"/>
              </a:rPr>
              <a:t>Let’s take a closer look at this Gr 7 Mathematics CAT example for MATH WIZARD…</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59</a:t>
            </a:fld>
            <a:r>
              <a:rPr lang="en-US" dirty="0" smtClean="0"/>
              <a:t> </a:t>
            </a:r>
            <a:endParaRPr lang="en-US" dirty="0"/>
          </a:p>
        </p:txBody>
      </p:sp>
      <p:sp>
        <p:nvSpPr>
          <p:cNvPr id="19" name="Right Arrow 18" descr="arrow"/>
          <p:cNvSpPr/>
          <p:nvPr/>
        </p:nvSpPr>
        <p:spPr>
          <a:xfrm rot="10800000">
            <a:off x="6705600" y="4211793"/>
            <a:ext cx="838200" cy="30305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SDBQ screenshot"/>
          <p:cNvGrpSpPr/>
          <p:nvPr/>
        </p:nvGrpSpPr>
        <p:grpSpPr>
          <a:xfrm>
            <a:off x="491881" y="3064907"/>
            <a:ext cx="7823443" cy="2145268"/>
            <a:chOff x="491881" y="3064907"/>
            <a:chExt cx="7823443" cy="2145268"/>
          </a:xfrm>
        </p:grpSpPr>
        <p:sp>
          <p:nvSpPr>
            <p:cNvPr id="12" name="TextBox 11"/>
            <p:cNvSpPr txBox="1"/>
            <p:nvPr/>
          </p:nvSpPr>
          <p:spPr>
            <a:xfrm>
              <a:off x="491881" y="3064907"/>
              <a:ext cx="7823443" cy="369332"/>
            </a:xfrm>
            <a:prstGeom prst="rect">
              <a:avLst/>
            </a:prstGeom>
            <a:noFill/>
          </p:spPr>
          <p:txBody>
            <a:bodyPr wrap="square" rtlCol="0">
              <a:spAutoFit/>
            </a:bodyPr>
            <a:lstStyle/>
            <a:p>
              <a:r>
                <a:rPr lang="en-US" b="1" dirty="0" smtClean="0"/>
                <a:t>Grade 7 Mathematics (2009 SOL) CAT </a:t>
              </a:r>
              <a:endParaRPr lang="en-US" b="1" dirty="0"/>
            </a:p>
          </p:txBody>
        </p:sp>
        <p:pic>
          <p:nvPicPr>
            <p:cNvPr id="20" name="Picture 3"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3543300"/>
              <a:ext cx="5998917"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descr="SDBQ screen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4138613"/>
              <a:ext cx="6008442"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descr="SDBQ screen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 y="4743450"/>
              <a:ext cx="6008442"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10579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2926" y="609600"/>
            <a:ext cx="82296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hlinkClick r:id="rId3"/>
              </a:rPr>
              <a:t>Data Collection: SOQ Compliance</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223936" y="1522071"/>
            <a:ext cx="8671412" cy="4940967"/>
          </a:xfrm>
        </p:spPr>
        <p:txBody>
          <a:bodyPr/>
          <a:lstStyle/>
          <a:p>
            <a:pPr marL="514350" indent="-514350" algn="l">
              <a:buFont typeface="+mj-lt"/>
              <a:buAutoNum type="alphaLcPeriod" startAt="3"/>
            </a:pPr>
            <a:r>
              <a:rPr lang="en-US" sz="2400" dirty="0" smtClean="0">
                <a:latin typeface="Verdana" panose="020B0604030504040204" pitchFamily="34" charset="0"/>
                <a:ea typeface="Verdana" panose="020B0604030504040204" pitchFamily="34" charset="0"/>
                <a:cs typeface="Verdana" panose="020B0604030504040204" pitchFamily="34" charset="0"/>
              </a:rPr>
              <a:t>Identify </a:t>
            </a:r>
            <a:r>
              <a:rPr lang="en-US" sz="2400" dirty="0">
                <a:latin typeface="Verdana" panose="020B0604030504040204" pitchFamily="34" charset="0"/>
                <a:ea typeface="Verdana" panose="020B0604030504040204" pitchFamily="34" charset="0"/>
                <a:cs typeface="Verdana" panose="020B0604030504040204" pitchFamily="34" charset="0"/>
              </a:rPr>
              <a:t>mathematics content strengths and challenges, and indicate the level of performance where intervention may be necessary to be successful in each of the following categories:</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1" algn="l"/>
            <a:r>
              <a:rPr lang="en-US" sz="1600" b="1" dirty="0">
                <a:latin typeface="Verdana" panose="020B0604030504040204" pitchFamily="34" charset="0"/>
                <a:ea typeface="Verdana" panose="020B0604030504040204" pitchFamily="34" charset="0"/>
                <a:cs typeface="Verdana" panose="020B0604030504040204" pitchFamily="34" charset="0"/>
              </a:rPr>
              <a:t>Grades 3 through 8:</a:t>
            </a: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1) Number and Number Sense;</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2) Computation and Estimation;</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3) Measurement and Geometry;</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4) Probability and Statistics; and</a:t>
            </a: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5) Patterns, Functions, and Algebra </a:t>
            </a:r>
          </a:p>
          <a:p>
            <a:pPr lvl="1" algn="l"/>
            <a:r>
              <a:rPr lang="en-US" sz="1600" b="1" dirty="0">
                <a:latin typeface="Verdana" panose="020B0604030504040204" pitchFamily="34" charset="0"/>
                <a:ea typeface="Verdana" panose="020B0604030504040204" pitchFamily="34" charset="0"/>
                <a:cs typeface="Verdana" panose="020B0604030504040204" pitchFamily="34" charset="0"/>
              </a:rPr>
              <a:t>Algebra I</a:t>
            </a: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1) Expressions and Operations;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2) Equations and Inequalities;</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3) Functions; and</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746125" lvl="1" algn="l"/>
            <a:r>
              <a:rPr lang="en-US" sz="1600" dirty="0">
                <a:latin typeface="Verdana" panose="020B0604030504040204" pitchFamily="34" charset="0"/>
                <a:ea typeface="Verdana" panose="020B0604030504040204" pitchFamily="34" charset="0"/>
                <a:cs typeface="Verdana" panose="020B0604030504040204" pitchFamily="34" charset="0"/>
              </a:rPr>
              <a:t>4) Statistics. </a:t>
            </a:r>
            <a:endParaRPr lang="en-US" sz="1400" dirty="0">
              <a:latin typeface="Verdana" panose="020B0604030504040204" pitchFamily="34" charset="0"/>
              <a:ea typeface="Verdana" panose="020B0604030504040204" pitchFamily="34" charset="0"/>
              <a:cs typeface="Verdana" panose="020B0604030504040204" pitchFamily="34" charset="0"/>
            </a:endParaRPr>
          </a:p>
          <a:p>
            <a:pPr algn="l"/>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6</a:t>
            </a:fld>
            <a:endParaRPr lang="en-US" dirty="0"/>
          </a:p>
        </p:txBody>
      </p:sp>
    </p:spTree>
    <p:extLst>
      <p:ext uri="{BB962C8B-B14F-4D97-AF65-F5344CB8AC3E}">
        <p14:creationId xmlns:p14="http://schemas.microsoft.com/office/powerpoint/2010/main" val="190673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914400"/>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524000"/>
            <a:ext cx="8229600" cy="4221164"/>
          </a:xfrm>
        </p:spPr>
        <p:txBody>
          <a:bodyPr/>
          <a:lstStyle/>
          <a:p>
            <a:pPr marL="115888" lvl="1" indent="0">
              <a:buNone/>
            </a:pPr>
            <a:endParaRPr lang="en-US" dirty="0" smtClean="0">
              <a:solidFill>
                <a:srgbClr val="FF0000"/>
              </a:solidFill>
            </a:endParaRPr>
          </a:p>
          <a:p>
            <a:pPr marL="573088" lvl="1" indent="-4572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In the next few slides, we will analyze an example of SDBQ for Gr 7 Mathematics CAT.</a:t>
            </a:r>
          </a:p>
          <a:p>
            <a:pPr marL="573088" lvl="1" indent="-457200">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When analyzing this data, we will focus on two major areas:</a:t>
            </a:r>
          </a:p>
          <a:p>
            <a:pPr marL="1030288" lvl="2" indent="-457200">
              <a:buFont typeface="Courier New" panose="02070309020205020404" pitchFamily="49" charset="0"/>
              <a:buChar char="o"/>
            </a:pPr>
            <a:r>
              <a:rPr lang="en-US" sz="2800" dirty="0" smtClean="0">
                <a:latin typeface="Verdana" panose="020B0604030504040204" pitchFamily="34" charset="0"/>
                <a:ea typeface="Verdana" panose="020B0604030504040204" pitchFamily="34" charset="0"/>
                <a:cs typeface="Verdana" panose="020B0604030504040204" pitchFamily="34" charset="0"/>
              </a:rPr>
              <a:t>Content </a:t>
            </a:r>
          </a:p>
          <a:p>
            <a:pPr marL="1030288" lvl="2" indent="-457200">
              <a:buFont typeface="Courier New" panose="02070309020205020404" pitchFamily="49" charset="0"/>
              <a:buChar char="o"/>
            </a:pPr>
            <a:r>
              <a:rPr lang="en-US" sz="2800" dirty="0" smtClean="0">
                <a:latin typeface="Verdana" panose="020B0604030504040204" pitchFamily="34" charset="0"/>
                <a:ea typeface="Verdana" panose="020B0604030504040204" pitchFamily="34" charset="0"/>
                <a:cs typeface="Verdana" panose="020B0604030504040204" pitchFamily="34" charset="0"/>
              </a:rPr>
              <a:t>Skill/Process </a:t>
            </a:r>
          </a:p>
          <a:p>
            <a:pPr marL="115888" lvl="1" indent="0">
              <a:buNone/>
            </a:pPr>
            <a:endParaRPr lang="en-US" dirty="0" smtClean="0"/>
          </a:p>
          <a:p>
            <a:pPr marL="801688" lvl="2">
              <a:lnSpc>
                <a:spcPct val="150000"/>
              </a:lnSpc>
            </a:pPr>
            <a:endParaRPr lang="en-US" dirty="0" smtClean="0"/>
          </a:p>
          <a:p>
            <a:pPr marL="801688" lvl="2">
              <a:lnSpc>
                <a:spcPct val="150000"/>
              </a:lnSpc>
              <a:buNone/>
            </a:pPr>
            <a:endParaRPr lang="en-US" dirty="0" smtClean="0"/>
          </a:p>
          <a:p>
            <a:pPr marL="401638" lvl="1">
              <a:lnSpc>
                <a:spcPct val="150000"/>
              </a:lnSpc>
            </a:pPr>
            <a:endParaRPr lang="en-US" dirty="0" smtClean="0"/>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60</a:t>
            </a:fld>
            <a:r>
              <a:rPr lang="en-US" dirty="0" smtClean="0"/>
              <a:t> </a:t>
            </a:r>
            <a:endParaRPr lang="en-US" dirty="0"/>
          </a:p>
        </p:txBody>
      </p:sp>
    </p:spTree>
    <p:extLst>
      <p:ext uri="{BB962C8B-B14F-4D97-AF65-F5344CB8AC3E}">
        <p14:creationId xmlns:p14="http://schemas.microsoft.com/office/powerpoint/2010/main" val="2217721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2018 Spring SDBQ Report </a:t>
            </a:r>
            <a:b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8" name="Content Placeholder 7"/>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pPr/>
              <a:t>61</a:t>
            </a:fld>
            <a:endParaRPr lang="en-US" dirty="0"/>
          </a:p>
        </p:txBody>
      </p:sp>
      <p:sp>
        <p:nvSpPr>
          <p:cNvPr id="25" name="Text Placeholder 4"/>
          <p:cNvSpPr txBox="1">
            <a:spLocks/>
          </p:cNvSpPr>
          <p:nvPr/>
        </p:nvSpPr>
        <p:spPr>
          <a:xfrm>
            <a:off x="1" y="2070894"/>
            <a:ext cx="3657600"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kern="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Content Concerns</a:t>
            </a:r>
          </a:p>
        </p:txBody>
      </p:sp>
      <p:sp>
        <p:nvSpPr>
          <p:cNvPr id="19" name="TextBox 18"/>
          <p:cNvSpPr txBox="1"/>
          <p:nvPr/>
        </p:nvSpPr>
        <p:spPr>
          <a:xfrm>
            <a:off x="244375" y="5286375"/>
            <a:ext cx="358765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Transformations (7.7)</a:t>
            </a:r>
            <a:endParaRPr lang="en-US" sz="2400"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6146" name="Picture 2"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127" y="2002632"/>
            <a:ext cx="528339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descr="SDBQ screenshot"/>
          <p:cNvSpPr/>
          <p:nvPr/>
        </p:nvSpPr>
        <p:spPr>
          <a:xfrm>
            <a:off x="5200650" y="2656890"/>
            <a:ext cx="1396901" cy="152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SDBQ screenshot"/>
          <p:cNvSpPr/>
          <p:nvPr/>
        </p:nvSpPr>
        <p:spPr>
          <a:xfrm>
            <a:off x="5591175" y="4136232"/>
            <a:ext cx="1143000" cy="152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SDBQ screenshot"/>
          <p:cNvSpPr/>
          <p:nvPr/>
        </p:nvSpPr>
        <p:spPr>
          <a:xfrm>
            <a:off x="5591175" y="4953000"/>
            <a:ext cx="1330226" cy="152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2656891"/>
            <a:ext cx="335279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Volume/surface area (7.4 A, B)</a:t>
            </a:r>
          </a:p>
          <a:p>
            <a:endParaRPr lang="en-US" sz="2400" dirty="0"/>
          </a:p>
        </p:txBody>
      </p:sp>
      <p:sp>
        <p:nvSpPr>
          <p:cNvPr id="7" name="TextBox 6"/>
          <p:cNvSpPr txBox="1"/>
          <p:nvPr/>
        </p:nvSpPr>
        <p:spPr>
          <a:xfrm>
            <a:off x="228600" y="3577858"/>
            <a:ext cx="26670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latin typeface="Verdana" panose="020B0604030504040204" pitchFamily="34" charset="0"/>
                <a:ea typeface="Verdana" panose="020B0604030504040204" pitchFamily="34" charset="0"/>
                <a:cs typeface="Verdana" panose="020B0604030504040204" pitchFamily="34" charset="0"/>
              </a:rPr>
              <a:t>Similarity (7.5)</a:t>
            </a:r>
          </a:p>
          <a:p>
            <a:endParaRPr lang="en-US" sz="2400" dirty="0"/>
          </a:p>
        </p:txBody>
      </p:sp>
      <p:sp>
        <p:nvSpPr>
          <p:cNvPr id="9" name="TextBox 8"/>
          <p:cNvSpPr txBox="1"/>
          <p:nvPr/>
        </p:nvSpPr>
        <p:spPr>
          <a:xfrm>
            <a:off x="228909" y="4382691"/>
            <a:ext cx="319415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Properties</a:t>
            </a:r>
            <a:r>
              <a:rPr lang="en-US" sz="2400" dirty="0">
                <a:solidFill>
                  <a:srgbClr val="FF0000"/>
                </a:solidFill>
              </a:rPr>
              <a:t> of quads (7.6 A)</a:t>
            </a:r>
          </a:p>
          <a:p>
            <a:endParaRPr lang="en-US" sz="2400" dirty="0"/>
          </a:p>
        </p:txBody>
      </p:sp>
      <p:sp>
        <p:nvSpPr>
          <p:cNvPr id="11" name="Rectangle 10" descr="SDBQ screenshot"/>
          <p:cNvSpPr/>
          <p:nvPr/>
        </p:nvSpPr>
        <p:spPr>
          <a:xfrm>
            <a:off x="5787926" y="4288632"/>
            <a:ext cx="1498699" cy="18811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SDBQ screenshot"/>
          <p:cNvSpPr/>
          <p:nvPr/>
        </p:nvSpPr>
        <p:spPr>
          <a:xfrm>
            <a:off x="5787926" y="5241132"/>
            <a:ext cx="1222474" cy="1690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descr="SDBQ screenshot"/>
          <p:cNvSpPr/>
          <p:nvPr/>
        </p:nvSpPr>
        <p:spPr>
          <a:xfrm>
            <a:off x="6226076" y="3136107"/>
            <a:ext cx="2003524" cy="188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descr="SDBQ screenshot"/>
          <p:cNvSpPr/>
          <p:nvPr/>
        </p:nvSpPr>
        <p:spPr>
          <a:xfrm>
            <a:off x="6216551" y="3317082"/>
            <a:ext cx="2003524" cy="188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descr="SDBQ screenshot"/>
          <p:cNvSpPr/>
          <p:nvPr/>
        </p:nvSpPr>
        <p:spPr>
          <a:xfrm>
            <a:off x="6216551" y="5564982"/>
            <a:ext cx="2003524" cy="188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SDBQ screenshot"/>
          <p:cNvSpPr/>
          <p:nvPr/>
        </p:nvSpPr>
        <p:spPr>
          <a:xfrm>
            <a:off x="5111652" y="4622007"/>
            <a:ext cx="908150" cy="16906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SDBQ screenshot"/>
          <p:cNvSpPr/>
          <p:nvPr/>
        </p:nvSpPr>
        <p:spPr>
          <a:xfrm>
            <a:off x="5102127" y="3498057"/>
            <a:ext cx="917674" cy="16906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SDBQ screenshot"/>
          <p:cNvSpPr/>
          <p:nvPr/>
        </p:nvSpPr>
        <p:spPr>
          <a:xfrm>
            <a:off x="5111652" y="3812382"/>
            <a:ext cx="908150" cy="16906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649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16" grpId="0" animBg="1"/>
      <p:bldP spid="17" grpId="0" animBg="1"/>
      <p:bldP spid="6" grpId="0"/>
      <p:bldP spid="7" grpId="0"/>
      <p:bldP spid="9" grpId="0"/>
      <p:bldP spid="11" grpId="0" animBg="1"/>
      <p:bldP spid="26" grpId="0" animBg="1"/>
      <p:bldP spid="27" grpId="0" animBg="1"/>
      <p:bldP spid="28" grpId="0" animBg="1"/>
      <p:bldP spid="29" grpId="0" animBg="1"/>
      <p:bldP spid="30" grpId="0" animBg="1"/>
      <p:bldP spid="31" grpId="0" animBg="1"/>
      <p:bldP spid="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Skill/Process Concerns – Measurement  and Geometry</a:t>
            </a:r>
            <a:endPar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4953000" y="1676400"/>
            <a:ext cx="4041775" cy="563562"/>
          </a:xfrm>
        </p:spPr>
        <p:txBody>
          <a:bodyPr/>
          <a:lstStyle/>
          <a:p>
            <a:pPr algn="ctr"/>
            <a:r>
              <a:rPr lang="en-US" sz="22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Concerns</a:t>
            </a:r>
            <a:endParaRPr lang="en-US" sz="2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5029200" y="2276475"/>
            <a:ext cx="4191000" cy="2324100"/>
          </a:xfrm>
        </p:spPr>
        <p:txBody>
          <a:bodyPr/>
          <a:lstStyle/>
          <a:p>
            <a:pPr marL="0" indent="0">
              <a:buNone/>
            </a:pPr>
            <a:r>
              <a:rPr lang="en-US" dirty="0"/>
              <a:t> </a:t>
            </a:r>
            <a:r>
              <a:rPr lang="en-US" dirty="0" smtClean="0"/>
              <a:t>   </a:t>
            </a:r>
            <a:r>
              <a:rPr lang="en-US" sz="2000" b="1" dirty="0" smtClean="0">
                <a:solidFill>
                  <a:srgbClr val="FF6699"/>
                </a:solidFill>
                <a:effectLst/>
              </a:rPr>
              <a:t>Apply = 2 of 3 incorrect</a:t>
            </a:r>
          </a:p>
          <a:p>
            <a:pPr marL="0" indent="0">
              <a:buNone/>
            </a:pPr>
            <a:r>
              <a:rPr lang="en-US" sz="2000" b="1" dirty="0" smtClean="0">
                <a:solidFill>
                  <a:srgbClr val="0000FF"/>
                </a:solidFill>
              </a:rPr>
              <a:t>     Classify/Compare/Contrast = </a:t>
            </a:r>
          </a:p>
          <a:p>
            <a:pPr marL="0" indent="0">
              <a:buNone/>
            </a:pPr>
            <a:r>
              <a:rPr lang="en-US" sz="2000" b="1" dirty="0" smtClean="0">
                <a:solidFill>
                  <a:srgbClr val="0000FF"/>
                </a:solidFill>
              </a:rPr>
              <a:t>     2 of 3 incorrect</a:t>
            </a:r>
            <a:endParaRPr lang="en-US" sz="2000" b="1" dirty="0" smtClean="0">
              <a:solidFill>
                <a:srgbClr val="0000FF"/>
              </a:solidFill>
              <a:effectLst/>
            </a:endParaRPr>
          </a:p>
          <a:p>
            <a:pPr marL="0" indent="0">
              <a:buNone/>
            </a:pPr>
            <a:r>
              <a:rPr lang="en-US" sz="2000" b="1" dirty="0" smtClean="0">
                <a:solidFill>
                  <a:srgbClr val="00B050"/>
                </a:solidFill>
              </a:rPr>
              <a:t>     Describe </a:t>
            </a:r>
            <a:r>
              <a:rPr lang="en-US" sz="2000" b="1" dirty="0">
                <a:solidFill>
                  <a:srgbClr val="00B050"/>
                </a:solidFill>
              </a:rPr>
              <a:t>= </a:t>
            </a:r>
            <a:r>
              <a:rPr lang="en-US" sz="2000" b="1" dirty="0" smtClean="0">
                <a:solidFill>
                  <a:srgbClr val="00B050"/>
                </a:solidFill>
              </a:rPr>
              <a:t>1 </a:t>
            </a:r>
            <a:r>
              <a:rPr lang="en-US" sz="2000" b="1" dirty="0">
                <a:solidFill>
                  <a:srgbClr val="00B050"/>
                </a:solidFill>
              </a:rPr>
              <a:t>of </a:t>
            </a:r>
            <a:r>
              <a:rPr lang="en-US" sz="2000" b="1" dirty="0" smtClean="0">
                <a:solidFill>
                  <a:srgbClr val="00B050"/>
                </a:solidFill>
              </a:rPr>
              <a:t>1 </a:t>
            </a:r>
            <a:r>
              <a:rPr lang="en-US" sz="2000" b="1" dirty="0">
                <a:solidFill>
                  <a:srgbClr val="00B050"/>
                </a:solidFill>
              </a:rPr>
              <a:t>incorrect</a:t>
            </a:r>
          </a:p>
          <a:p>
            <a:pPr marL="0" indent="0">
              <a:buNone/>
            </a:pPr>
            <a:r>
              <a:rPr lang="en-US" sz="2000" b="1" dirty="0" smtClean="0">
                <a:solidFill>
                  <a:srgbClr val="002060"/>
                </a:solidFill>
              </a:rPr>
              <a:t>     Determine </a:t>
            </a:r>
            <a:r>
              <a:rPr lang="en-US" sz="2000" b="1" dirty="0">
                <a:solidFill>
                  <a:srgbClr val="002060"/>
                </a:solidFill>
              </a:rPr>
              <a:t>= 1 of 2 </a:t>
            </a:r>
            <a:r>
              <a:rPr lang="en-US" sz="2000" b="1" dirty="0" smtClean="0">
                <a:solidFill>
                  <a:srgbClr val="002060"/>
                </a:solidFill>
              </a:rPr>
              <a:t>incorrect</a:t>
            </a:r>
          </a:p>
          <a:p>
            <a:pPr marL="0" indent="0">
              <a:buNone/>
            </a:pPr>
            <a:r>
              <a:rPr lang="en-US" sz="2000" b="1" dirty="0" smtClean="0">
                <a:solidFill>
                  <a:srgbClr val="FFC000"/>
                </a:solidFill>
              </a:rPr>
              <a:t>     Solve </a:t>
            </a:r>
            <a:r>
              <a:rPr lang="en-US" sz="2000" b="1" dirty="0">
                <a:solidFill>
                  <a:srgbClr val="FFC000"/>
                </a:solidFill>
              </a:rPr>
              <a:t>= 1 of </a:t>
            </a:r>
            <a:r>
              <a:rPr lang="en-US" sz="2000" b="1" dirty="0" smtClean="0">
                <a:solidFill>
                  <a:srgbClr val="FFC000"/>
                </a:solidFill>
              </a:rPr>
              <a:t>2 </a:t>
            </a:r>
            <a:r>
              <a:rPr lang="en-US" sz="2000" b="1" dirty="0">
                <a:solidFill>
                  <a:srgbClr val="FFC000"/>
                </a:solidFill>
              </a:rPr>
              <a:t>incorrect</a:t>
            </a:r>
          </a:p>
          <a:p>
            <a:pPr marL="0" indent="0">
              <a:buNone/>
            </a:pPr>
            <a:endParaRPr lang="en-US" sz="2000" b="1" dirty="0">
              <a:solidFill>
                <a:srgbClr val="002060"/>
              </a:solidFill>
            </a:endParaRPr>
          </a:p>
          <a:p>
            <a:pPr>
              <a:buNone/>
            </a:pPr>
            <a:r>
              <a:rPr lang="en-US" b="1" dirty="0" smtClean="0">
                <a:solidFill>
                  <a:srgbClr val="0070C0"/>
                </a:solidFill>
                <a:effectLst/>
              </a:rPr>
              <a:t> </a:t>
            </a:r>
          </a:p>
          <a:p>
            <a:endParaRPr lang="en-US" dirty="0" smtClean="0">
              <a:solidFill>
                <a:schemeClr val="tx1"/>
              </a:solidFill>
              <a:effectLst/>
            </a:endParaRPr>
          </a:p>
          <a:p>
            <a:pPr>
              <a:buNone/>
            </a:pPr>
            <a:endParaRPr lang="en-US" b="1" i="1" u="sng" dirty="0" smtClean="0">
              <a:solidFill>
                <a:srgbClr val="002060"/>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486775" y="6381749"/>
            <a:ext cx="685800" cy="476251"/>
          </a:xfrm>
        </p:spPr>
        <p:txBody>
          <a:bodyPr/>
          <a:lstStyle/>
          <a:p>
            <a:pPr>
              <a:defRPr/>
            </a:pPr>
            <a:r>
              <a:rPr lang="en-US" dirty="0" smtClean="0"/>
              <a:t> </a:t>
            </a:r>
            <a:fld id="{228A367F-9776-4ED1-8E9F-94CF5FFC577F}" type="slidenum">
              <a:rPr lang="en-US" smtClean="0"/>
              <a:pPr>
                <a:defRPr/>
              </a:pPr>
              <a:t>62</a:t>
            </a:fld>
            <a:r>
              <a:rPr lang="en-US" dirty="0" smtClean="0"/>
              <a:t> </a:t>
            </a:r>
            <a:endParaRPr lang="en-US" dirty="0"/>
          </a:p>
        </p:txBody>
      </p:sp>
      <p:pic>
        <p:nvPicPr>
          <p:cNvPr id="7170" name="Picture 2"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500693" cy="416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5-Point Star 10" descr="star"/>
          <p:cNvSpPr/>
          <p:nvPr/>
        </p:nvSpPr>
        <p:spPr>
          <a:xfrm>
            <a:off x="504825" y="3795382"/>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descr="star"/>
          <p:cNvSpPr/>
          <p:nvPr/>
        </p:nvSpPr>
        <p:spPr>
          <a:xfrm>
            <a:off x="523875" y="5057114"/>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descr="star"/>
          <p:cNvSpPr/>
          <p:nvPr/>
        </p:nvSpPr>
        <p:spPr>
          <a:xfrm>
            <a:off x="504825" y="3476625"/>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descr="star"/>
          <p:cNvSpPr/>
          <p:nvPr/>
        </p:nvSpPr>
        <p:spPr>
          <a:xfrm>
            <a:off x="514350" y="4686300"/>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descr="star"/>
          <p:cNvSpPr/>
          <p:nvPr/>
        </p:nvSpPr>
        <p:spPr>
          <a:xfrm>
            <a:off x="514350" y="4358018"/>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descr="star"/>
          <p:cNvSpPr/>
          <p:nvPr/>
        </p:nvSpPr>
        <p:spPr>
          <a:xfrm>
            <a:off x="514350" y="5400014"/>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descr="star"/>
          <p:cNvSpPr/>
          <p:nvPr/>
        </p:nvSpPr>
        <p:spPr>
          <a:xfrm>
            <a:off x="504825" y="3019425"/>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27" name="5-Point Star 26" descr="star"/>
          <p:cNvSpPr/>
          <p:nvPr/>
        </p:nvSpPr>
        <p:spPr>
          <a:xfrm>
            <a:off x="504825" y="321945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28" name="5-Point Star 27" descr="star"/>
          <p:cNvSpPr/>
          <p:nvPr/>
        </p:nvSpPr>
        <p:spPr>
          <a:xfrm>
            <a:off x="523875" y="5683995"/>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29" name="5-Point Star 28" descr="star"/>
          <p:cNvSpPr/>
          <p:nvPr/>
        </p:nvSpPr>
        <p:spPr>
          <a:xfrm>
            <a:off x="514350" y="409575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descr="star"/>
          <p:cNvSpPr/>
          <p:nvPr/>
        </p:nvSpPr>
        <p:spPr>
          <a:xfrm>
            <a:off x="495300" y="2486025"/>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star"/>
          <p:cNvGrpSpPr/>
          <p:nvPr/>
        </p:nvGrpSpPr>
        <p:grpSpPr>
          <a:xfrm>
            <a:off x="5136059" y="2438400"/>
            <a:ext cx="161925" cy="1981200"/>
            <a:chOff x="5136059" y="2438400"/>
            <a:chExt cx="161925" cy="1981200"/>
          </a:xfrm>
        </p:grpSpPr>
        <p:sp>
          <p:nvSpPr>
            <p:cNvPr id="32" name="5-Point Star 31"/>
            <p:cNvSpPr/>
            <p:nvPr/>
          </p:nvSpPr>
          <p:spPr>
            <a:xfrm>
              <a:off x="5136059" y="2438400"/>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5136059" y="3578523"/>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5145584" y="281940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5" name="5-Point Star 34"/>
            <p:cNvSpPr/>
            <p:nvPr/>
          </p:nvSpPr>
          <p:spPr>
            <a:xfrm>
              <a:off x="5145584" y="3921423"/>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5145584" y="42672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7694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P spid="3" grpId="0" animBg="1"/>
      <p:bldP spid="23" grpId="0" animBg="1"/>
      <p:bldP spid="24" grpId="0" animBg="1"/>
      <p:bldP spid="17" grpId="0" animBg="1"/>
      <p:bldP spid="25" grpId="0" animBg="1"/>
      <p:bldP spid="26" grpId="0" animBg="1"/>
      <p:bldP spid="27" grpId="0" animBg="1"/>
      <p:bldP spid="28" grpId="0" animBg="1"/>
      <p:bldP spid="29" grpId="0" animBg="1"/>
      <p:bldP spid="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Measurement  </a:t>
            </a: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and Geometry</a:t>
            </a:r>
            <a:b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Content and Skill/Process </a:t>
            </a: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Concerns</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70708" y="1736854"/>
            <a:ext cx="40417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Content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4827781" y="2447536"/>
            <a:ext cx="4328010" cy="3350662"/>
          </a:xfrm>
        </p:spPr>
        <p:txBody>
          <a:bodyPr/>
          <a:lstStyle/>
          <a:p>
            <a:pPr>
              <a:buNone/>
            </a:pPr>
            <a:endParaRPr lang="en-US" dirty="0" smtClean="0">
              <a:solidFill>
                <a:schemeClr val="tx1"/>
              </a:solidFill>
              <a:effectLst/>
            </a:endParaRPr>
          </a:p>
          <a:p>
            <a:pPr marL="0" indent="0">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Describe and Solve</a:t>
            </a:r>
          </a:p>
          <a:p>
            <a:pPr marL="0" indent="0">
              <a:buNone/>
            </a:pP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Determine and Identify</a:t>
            </a:r>
          </a:p>
          <a:p>
            <a:pPr marL="0"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Classify/Compare/Contrast</a:t>
            </a:r>
          </a:p>
          <a:p>
            <a:pPr marL="0" indent="0">
              <a:buNone/>
            </a:pPr>
            <a:endPar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Apply </a:t>
            </a:r>
          </a:p>
          <a:p>
            <a:pPr marL="0" indent="0">
              <a:buNone/>
            </a:pPr>
            <a:r>
              <a:rPr lang="en-US" sz="2000" b="1" dirty="0">
                <a:solidFill>
                  <a:srgbClr val="7030A0"/>
                </a:solidFill>
              </a:rPr>
              <a:t> </a:t>
            </a:r>
            <a:r>
              <a:rPr lang="en-US" sz="2000" b="1" dirty="0" smtClean="0">
                <a:solidFill>
                  <a:srgbClr val="7030A0"/>
                </a:solidFill>
              </a:rPr>
              <a:t>    </a:t>
            </a: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228A367F-9776-4ED1-8E9F-94CF5FFC577F}" type="slidenum">
              <a:rPr lang="en-US" smtClean="0"/>
              <a:pPr>
                <a:defRPr/>
              </a:pPr>
              <a:t>63</a:t>
            </a:fld>
            <a:r>
              <a:rPr lang="en-US" dirty="0" smtClean="0"/>
              <a:t> </a:t>
            </a:r>
            <a:endParaRPr lang="en-US" dirty="0"/>
          </a:p>
        </p:txBody>
      </p:sp>
      <p:sp>
        <p:nvSpPr>
          <p:cNvPr id="23" name="Content Placeholder 5"/>
          <p:cNvSpPr>
            <a:spLocks noGrp="1"/>
          </p:cNvSpPr>
          <p:nvPr>
            <p:ph sz="quarter" idx="4"/>
          </p:nvPr>
        </p:nvSpPr>
        <p:spPr>
          <a:xfrm>
            <a:off x="70708" y="2400300"/>
            <a:ext cx="4529007" cy="3124200"/>
          </a:xfrm>
        </p:spPr>
        <p:txBody>
          <a:bodyPr/>
          <a:lstStyle/>
          <a:p>
            <a:pPr>
              <a:buNone/>
            </a:pPr>
            <a:endParaRPr lang="en-US" b="1" dirty="0" smtClean="0">
              <a:solidFill>
                <a:schemeClr val="tx1"/>
              </a:solidFill>
              <a:effectLst/>
            </a:endParaRPr>
          </a:p>
          <a:p>
            <a:pPr marL="0" indent="0">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Volume/Surface Area </a:t>
            </a:r>
          </a:p>
          <a:p>
            <a:pPr marL="0" indent="0">
              <a:buNone/>
            </a:pPr>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(7.4 A, B)</a:t>
            </a:r>
          </a:p>
          <a:p>
            <a:pPr marL="0" indent="0">
              <a:buNone/>
            </a:pP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Similarity  (7.5)</a:t>
            </a:r>
          </a:p>
          <a:p>
            <a:pPr marL="0" indent="0">
              <a:buNone/>
            </a:pPr>
            <a:endParaRPr lang="en-US" sz="2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Properties of quads  (7.6 A)</a:t>
            </a:r>
          </a:p>
          <a:p>
            <a:pPr marL="0" indent="0">
              <a:buNone/>
            </a:pPr>
            <a:endPar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Transformations   (7.7)</a:t>
            </a:r>
            <a:endPar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24" name="Text Placeholder 4"/>
          <p:cNvSpPr>
            <a:spLocks noGrp="1"/>
          </p:cNvSpPr>
          <p:nvPr>
            <p:ph type="body" sz="quarter" idx="3"/>
          </p:nvPr>
        </p:nvSpPr>
        <p:spPr>
          <a:xfrm>
            <a:off x="4562669" y="2080419"/>
            <a:ext cx="40417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5779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64</a:t>
            </a:fld>
            <a:endParaRPr lang="en-US" dirty="0"/>
          </a:p>
        </p:txBody>
      </p:sp>
      <p:sp>
        <p:nvSpPr>
          <p:cNvPr id="6" name="Title 1"/>
          <p:cNvSpPr>
            <a:spLocks noGrp="1"/>
          </p:cNvSpPr>
          <p:nvPr>
            <p:ph type="title"/>
          </p:nvPr>
        </p:nvSpPr>
        <p:spPr>
          <a:xfrm>
            <a:off x="0" y="609600"/>
            <a:ext cx="9144000" cy="1524000"/>
          </a:xfrm>
          <a:solidFill>
            <a:schemeClr val="bg1"/>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2016 Curriculum Framework</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curriculum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705600" cy="487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33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DBQ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287" y="1715400"/>
            <a:ext cx="5043486" cy="4750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04800" y="1019176"/>
            <a:ext cx="8229600" cy="781049"/>
          </a:xfrm>
        </p:spPr>
        <p:txBody>
          <a:bodyPr/>
          <a:lstStyle/>
          <a:p>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SDBQ Analysis Content Concerns –</a:t>
            </a:r>
            <a:b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Patterns, Functions, and Algebra</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4" name="Slide Number Placeholder 3"/>
          <p:cNvSpPr>
            <a:spLocks noGrp="1"/>
          </p:cNvSpPr>
          <p:nvPr>
            <p:ph type="sldNum" sz="quarter" idx="12"/>
          </p:nvPr>
        </p:nvSpPr>
        <p:spPr/>
        <p:txBody>
          <a:bodyPr/>
          <a:lstStyle/>
          <a:p>
            <a:fld id="{94D383E5-CD44-4E8E-A14B-87411563B6FF}" type="slidenum">
              <a:rPr lang="en-US" smtClean="0"/>
              <a:pPr/>
              <a:t>65</a:t>
            </a:fld>
            <a:endParaRPr lang="en-US" dirty="0"/>
          </a:p>
        </p:txBody>
      </p:sp>
      <p:sp>
        <p:nvSpPr>
          <p:cNvPr id="10" name="Rectangle 9" descr="SDBQ screenshot"/>
          <p:cNvSpPr/>
          <p:nvPr/>
        </p:nvSpPr>
        <p:spPr>
          <a:xfrm>
            <a:off x="4972050" y="2346841"/>
            <a:ext cx="1266825" cy="1846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descr="SDBQ screenshot"/>
          <p:cNvSpPr/>
          <p:nvPr/>
        </p:nvSpPr>
        <p:spPr>
          <a:xfrm>
            <a:off x="4953000" y="3200400"/>
            <a:ext cx="2133600" cy="18466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descr="SDBQ screenshot"/>
          <p:cNvSpPr/>
          <p:nvPr/>
        </p:nvSpPr>
        <p:spPr>
          <a:xfrm>
            <a:off x="5105400" y="3728739"/>
            <a:ext cx="1371600" cy="16591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4"/>
          <p:cNvSpPr txBox="1">
            <a:spLocks/>
          </p:cNvSpPr>
          <p:nvPr/>
        </p:nvSpPr>
        <p:spPr>
          <a:xfrm>
            <a:off x="1" y="2070894"/>
            <a:ext cx="3657600"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sz="2800" kern="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Content Concerns</a:t>
            </a:r>
          </a:p>
        </p:txBody>
      </p:sp>
      <p:sp>
        <p:nvSpPr>
          <p:cNvPr id="19" name="TextBox 18"/>
          <p:cNvSpPr txBox="1"/>
          <p:nvPr/>
        </p:nvSpPr>
        <p:spPr>
          <a:xfrm>
            <a:off x="152399" y="2548146"/>
            <a:ext cx="3581401" cy="313932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B050"/>
                </a:solidFill>
                <a:latin typeface="Verdana" panose="020B0604030504040204" pitchFamily="34" charset="0"/>
                <a:ea typeface="Verdana" panose="020B0604030504040204" pitchFamily="34" charset="0"/>
                <a:cs typeface="Verdana" panose="020B0604030504040204" pitchFamily="34" charset="0"/>
              </a:rPr>
              <a:t>T</a:t>
            </a:r>
            <a:r>
              <a:rPr lang="en-US" sz="24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wo-step linear equations (7.12)</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Algebraic expressions </a:t>
            </a:r>
            <a:r>
              <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a:t>
            </a:r>
            <a:r>
              <a:rPr 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7.11)</a:t>
            </a:r>
          </a:p>
          <a:p>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One- and two-step inequalities (7.13</a:t>
            </a:r>
            <a:r>
              <a:rPr lang="en-US" sz="2400" dirty="0" smtClean="0">
                <a:solidFill>
                  <a:srgbClr val="FF0000"/>
                </a:solidFill>
              </a:rPr>
              <a:t>)</a:t>
            </a:r>
          </a:p>
          <a:p>
            <a:endParaRPr lang="en-US" dirty="0" smtClean="0"/>
          </a:p>
        </p:txBody>
      </p:sp>
      <p:sp>
        <p:nvSpPr>
          <p:cNvPr id="17" name="Rectangle 16" descr="SDBQ screenshot"/>
          <p:cNvSpPr/>
          <p:nvPr/>
        </p:nvSpPr>
        <p:spPr>
          <a:xfrm>
            <a:off x="6157911" y="3385066"/>
            <a:ext cx="1266825" cy="1846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SDBQ screenshot"/>
          <p:cNvSpPr/>
          <p:nvPr/>
        </p:nvSpPr>
        <p:spPr>
          <a:xfrm>
            <a:off x="4943475" y="4038600"/>
            <a:ext cx="2133600" cy="18466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SDBQ screenshot"/>
          <p:cNvSpPr/>
          <p:nvPr/>
        </p:nvSpPr>
        <p:spPr>
          <a:xfrm>
            <a:off x="5122069" y="2876272"/>
            <a:ext cx="1354931" cy="18097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SDBQ screenshot"/>
          <p:cNvSpPr/>
          <p:nvPr/>
        </p:nvSpPr>
        <p:spPr>
          <a:xfrm>
            <a:off x="5799534" y="5410200"/>
            <a:ext cx="1625202" cy="18097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SDBQ screenshot"/>
          <p:cNvSpPr/>
          <p:nvPr/>
        </p:nvSpPr>
        <p:spPr>
          <a:xfrm>
            <a:off x="6234111" y="5594866"/>
            <a:ext cx="1266825" cy="1846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descr="SDBQ screenshot"/>
          <p:cNvSpPr/>
          <p:nvPr/>
        </p:nvSpPr>
        <p:spPr>
          <a:xfrm>
            <a:off x="6619875" y="6257925"/>
            <a:ext cx="2133600" cy="18466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descr="SDBQ screenshot"/>
          <p:cNvCxnSpPr/>
          <p:nvPr/>
        </p:nvCxnSpPr>
        <p:spPr>
          <a:xfrm>
            <a:off x="4602360" y="3638550"/>
            <a:ext cx="28604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SDBQ screenshot"/>
          <p:cNvCxnSpPr/>
          <p:nvPr/>
        </p:nvCxnSpPr>
        <p:spPr>
          <a:xfrm>
            <a:off x="4583310" y="5867400"/>
            <a:ext cx="28604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97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17" grpId="0" animBg="1"/>
      <p:bldP spid="26" grpId="0" animBg="1"/>
      <p:bldP spid="30" grpId="0" animBg="1"/>
      <p:bldP spid="31" grpId="0" animBg="1"/>
      <p:bldP spid="32" grpId="0" animBg="1"/>
      <p:bldP spid="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Skill/Process Concerns – Patterns, Functions, and Algebra (PFA)</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4930344" y="1682605"/>
            <a:ext cx="41941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4953001" y="1904999"/>
            <a:ext cx="4191000" cy="4204743"/>
          </a:xfrm>
        </p:spPr>
        <p:txBody>
          <a:bodyPr/>
          <a:lstStyle/>
          <a:p>
            <a:pPr>
              <a:buNone/>
            </a:pPr>
            <a:endParaRPr lang="en-US" dirty="0" smtClean="0">
              <a:solidFill>
                <a:schemeClr val="tx1"/>
              </a:solidFill>
              <a:effectLst/>
            </a:endParaRPr>
          </a:p>
          <a:p>
            <a:pPr marL="0" indent="0">
              <a:buNone/>
            </a:pPr>
            <a:r>
              <a:rPr lang="en-US" sz="2000" b="1" dirty="0" smtClean="0">
                <a:solidFill>
                  <a:srgbClr val="FF6699"/>
                </a:solidFill>
                <a:effectLst/>
              </a:rPr>
              <a:t>     Apply = </a:t>
            </a:r>
            <a:r>
              <a:rPr lang="en-US" sz="2000" b="1" dirty="0">
                <a:solidFill>
                  <a:srgbClr val="FF6699"/>
                </a:solidFill>
              </a:rPr>
              <a:t>0</a:t>
            </a:r>
            <a:r>
              <a:rPr lang="en-US" sz="2000" b="1" dirty="0" smtClean="0">
                <a:solidFill>
                  <a:srgbClr val="FF6699"/>
                </a:solidFill>
                <a:effectLst/>
              </a:rPr>
              <a:t> of 1 incorrect</a:t>
            </a:r>
          </a:p>
          <a:p>
            <a:pPr marL="0" indent="0">
              <a:buNone/>
            </a:pPr>
            <a:r>
              <a:rPr lang="en-US" sz="2000" b="1" dirty="0" smtClean="0">
                <a:solidFill>
                  <a:srgbClr val="0000FF"/>
                </a:solidFill>
              </a:rPr>
              <a:t>     Identify = 1 of 3 incorrect</a:t>
            </a:r>
            <a:endParaRPr lang="en-US" sz="2000" b="1" dirty="0" smtClean="0">
              <a:solidFill>
                <a:srgbClr val="0000FF"/>
              </a:solidFill>
              <a:effectLst/>
            </a:endParaRPr>
          </a:p>
          <a:p>
            <a:pPr marL="0" indent="0">
              <a:buNone/>
            </a:pPr>
            <a:r>
              <a:rPr lang="en-US" sz="2000" b="1" dirty="0" smtClean="0">
                <a:solidFill>
                  <a:srgbClr val="00B050"/>
                </a:solidFill>
              </a:rPr>
              <a:t>     Represent/Determine </a:t>
            </a:r>
            <a:r>
              <a:rPr lang="en-US" sz="2000" b="1" dirty="0">
                <a:solidFill>
                  <a:srgbClr val="00B050"/>
                </a:solidFill>
              </a:rPr>
              <a:t>= </a:t>
            </a:r>
            <a:endParaRPr lang="en-US" sz="2000" b="1" dirty="0" smtClean="0">
              <a:solidFill>
                <a:srgbClr val="00B050"/>
              </a:solidFill>
            </a:endParaRPr>
          </a:p>
          <a:p>
            <a:pPr marL="0" indent="0">
              <a:buNone/>
            </a:pPr>
            <a:r>
              <a:rPr lang="en-US" sz="2000" b="1" dirty="0">
                <a:solidFill>
                  <a:srgbClr val="00B050"/>
                </a:solidFill>
              </a:rPr>
              <a:t> </a:t>
            </a:r>
            <a:r>
              <a:rPr lang="en-US" sz="2000" b="1" dirty="0" smtClean="0">
                <a:solidFill>
                  <a:srgbClr val="00B050"/>
                </a:solidFill>
              </a:rPr>
              <a:t>    1 </a:t>
            </a:r>
            <a:r>
              <a:rPr lang="en-US" sz="2000" b="1" dirty="0">
                <a:solidFill>
                  <a:srgbClr val="00B050"/>
                </a:solidFill>
              </a:rPr>
              <a:t>of </a:t>
            </a:r>
            <a:r>
              <a:rPr lang="en-US" sz="2000" b="1" dirty="0" smtClean="0">
                <a:solidFill>
                  <a:srgbClr val="00B050"/>
                </a:solidFill>
              </a:rPr>
              <a:t>4 </a:t>
            </a:r>
            <a:r>
              <a:rPr lang="en-US" sz="2000" b="1" dirty="0">
                <a:solidFill>
                  <a:srgbClr val="00B050"/>
                </a:solidFill>
              </a:rPr>
              <a:t>incorrect</a:t>
            </a:r>
          </a:p>
          <a:p>
            <a:pPr marL="0" indent="0">
              <a:buNone/>
            </a:pPr>
            <a:r>
              <a:rPr lang="en-US" sz="2000" b="1" dirty="0" smtClean="0">
                <a:solidFill>
                  <a:srgbClr val="002060"/>
                </a:solidFill>
              </a:rPr>
              <a:t>     Evaluate </a:t>
            </a:r>
            <a:r>
              <a:rPr lang="en-US" sz="2000" b="1" dirty="0">
                <a:solidFill>
                  <a:srgbClr val="002060"/>
                </a:solidFill>
              </a:rPr>
              <a:t>= </a:t>
            </a:r>
            <a:r>
              <a:rPr lang="en-US" sz="2000" b="1" dirty="0" smtClean="0">
                <a:solidFill>
                  <a:srgbClr val="002060"/>
                </a:solidFill>
              </a:rPr>
              <a:t>2 </a:t>
            </a:r>
            <a:r>
              <a:rPr lang="en-US" sz="2000" b="1" dirty="0">
                <a:solidFill>
                  <a:srgbClr val="002060"/>
                </a:solidFill>
              </a:rPr>
              <a:t>of 2 </a:t>
            </a:r>
            <a:r>
              <a:rPr lang="en-US" sz="2000" b="1" dirty="0" smtClean="0">
                <a:solidFill>
                  <a:srgbClr val="002060"/>
                </a:solidFill>
              </a:rPr>
              <a:t>incorrect</a:t>
            </a:r>
          </a:p>
          <a:p>
            <a:pPr marL="0" indent="0">
              <a:buNone/>
            </a:pPr>
            <a:r>
              <a:rPr lang="en-US" sz="2000" b="1" dirty="0" smtClean="0">
                <a:solidFill>
                  <a:srgbClr val="FFC000"/>
                </a:solidFill>
              </a:rPr>
              <a:t>     </a:t>
            </a:r>
            <a:r>
              <a:rPr lang="en-US" sz="2000" b="1" dirty="0" smtClean="0">
                <a:solidFill>
                  <a:srgbClr val="F98007"/>
                </a:solidFill>
              </a:rPr>
              <a:t>Inference/Compare = </a:t>
            </a:r>
          </a:p>
          <a:p>
            <a:pPr marL="0" indent="0">
              <a:buNone/>
            </a:pPr>
            <a:r>
              <a:rPr lang="en-US" sz="2000" b="1" dirty="0">
                <a:solidFill>
                  <a:srgbClr val="F98007"/>
                </a:solidFill>
              </a:rPr>
              <a:t> </a:t>
            </a:r>
            <a:r>
              <a:rPr lang="en-US" sz="2000" b="1" dirty="0" smtClean="0">
                <a:solidFill>
                  <a:srgbClr val="F98007"/>
                </a:solidFill>
              </a:rPr>
              <a:t>    0 </a:t>
            </a:r>
            <a:r>
              <a:rPr lang="en-US" sz="2000" b="1" dirty="0">
                <a:solidFill>
                  <a:srgbClr val="F98007"/>
                </a:solidFill>
              </a:rPr>
              <a:t>of </a:t>
            </a:r>
            <a:r>
              <a:rPr lang="en-US" sz="2000" b="1" dirty="0" smtClean="0">
                <a:solidFill>
                  <a:srgbClr val="F98007"/>
                </a:solidFill>
              </a:rPr>
              <a:t>2 incorrect</a:t>
            </a:r>
          </a:p>
          <a:p>
            <a:pPr marL="0" indent="0">
              <a:buNone/>
            </a:pPr>
            <a:r>
              <a:rPr lang="en-US" sz="2000" b="1" dirty="0">
                <a:solidFill>
                  <a:srgbClr val="F98007"/>
                </a:solidFill>
              </a:rPr>
              <a:t> </a:t>
            </a:r>
            <a:r>
              <a:rPr lang="en-US" sz="2000" b="1" dirty="0" smtClean="0">
                <a:solidFill>
                  <a:srgbClr val="F98007"/>
                </a:solidFill>
              </a:rPr>
              <a:t>    </a:t>
            </a:r>
            <a:r>
              <a:rPr lang="en-US" sz="2000" b="1" dirty="0" smtClean="0">
                <a:solidFill>
                  <a:srgbClr val="FF0000"/>
                </a:solidFill>
              </a:rPr>
              <a:t>Solve = 3 of 5 incorrect</a:t>
            </a:r>
          </a:p>
          <a:p>
            <a:pPr marL="0" indent="0">
              <a:buNone/>
            </a:pPr>
            <a:r>
              <a:rPr lang="en-US" sz="2000" b="1" dirty="0">
                <a:solidFill>
                  <a:srgbClr val="FF0000"/>
                </a:solidFill>
              </a:rPr>
              <a:t> </a:t>
            </a:r>
            <a:r>
              <a:rPr lang="en-US" sz="2000" b="1" dirty="0" smtClean="0">
                <a:solidFill>
                  <a:srgbClr val="FF0000"/>
                </a:solidFill>
              </a:rPr>
              <a:t>    </a:t>
            </a:r>
            <a:r>
              <a:rPr lang="en-US" sz="2000" b="1" dirty="0" smtClean="0">
                <a:solidFill>
                  <a:srgbClr val="7030A0"/>
                </a:solidFill>
              </a:rPr>
              <a:t>Analyze = 1 of 1 incorrect</a:t>
            </a:r>
          </a:p>
          <a:p>
            <a:pPr marL="0" indent="0">
              <a:buNone/>
            </a:pPr>
            <a:r>
              <a:rPr lang="en-US" sz="2000" b="1" dirty="0">
                <a:solidFill>
                  <a:srgbClr val="7030A0"/>
                </a:solidFill>
              </a:rPr>
              <a:t> </a:t>
            </a:r>
            <a:r>
              <a:rPr lang="en-US" sz="2000" b="1" dirty="0" smtClean="0">
                <a:solidFill>
                  <a:srgbClr val="7030A0"/>
                </a:solidFill>
              </a:rPr>
              <a:t>    </a:t>
            </a:r>
            <a:r>
              <a:rPr lang="en-US" sz="2000" b="1" dirty="0" smtClean="0">
                <a:solidFill>
                  <a:srgbClr val="FFC000"/>
                </a:solidFill>
              </a:rPr>
              <a:t>Graph = 1 of 1 incorrect</a:t>
            </a:r>
            <a:endParaRPr lang="en-US" sz="2000" b="1" dirty="0">
              <a:solidFill>
                <a:srgbClr val="FFC000"/>
              </a:solidFill>
            </a:endParaRPr>
          </a:p>
          <a:p>
            <a:pPr marL="0" indent="0">
              <a:buNone/>
            </a:pP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534400" y="6381749"/>
            <a:ext cx="609600" cy="476251"/>
          </a:xfrm>
        </p:spPr>
        <p:txBody>
          <a:bodyPr/>
          <a:lstStyle/>
          <a:p>
            <a:pPr>
              <a:defRPr/>
            </a:pPr>
            <a:r>
              <a:rPr lang="en-US" dirty="0" smtClean="0"/>
              <a:t> </a:t>
            </a:r>
            <a:fld id="{228A367F-9776-4ED1-8E9F-94CF5FFC577F}" type="slidenum">
              <a:rPr lang="en-US" smtClean="0"/>
              <a:pPr>
                <a:defRPr/>
              </a:pPr>
              <a:t>66</a:t>
            </a:fld>
            <a:r>
              <a:rPr lang="en-US" dirty="0" smtClean="0"/>
              <a:t> </a:t>
            </a:r>
            <a:endParaRPr lang="en-US" dirty="0"/>
          </a:p>
        </p:txBody>
      </p:sp>
      <p:sp>
        <p:nvSpPr>
          <p:cNvPr id="10" name="5-Point Star 9" descr="star"/>
          <p:cNvSpPr/>
          <p:nvPr/>
        </p:nvSpPr>
        <p:spPr>
          <a:xfrm>
            <a:off x="5145584" y="5410200"/>
            <a:ext cx="152400" cy="1524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descr="star"/>
          <p:cNvSpPr/>
          <p:nvPr/>
        </p:nvSpPr>
        <p:spPr>
          <a:xfrm>
            <a:off x="5145584" y="5029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descr="star"/>
          <p:cNvSpPr/>
          <p:nvPr/>
        </p:nvSpPr>
        <p:spPr>
          <a:xfrm>
            <a:off x="5145584" y="5760195"/>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descr="star"/>
          <p:cNvSpPr/>
          <p:nvPr/>
        </p:nvSpPr>
        <p:spPr>
          <a:xfrm>
            <a:off x="5136059" y="2438400"/>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descr="star"/>
          <p:cNvSpPr/>
          <p:nvPr/>
        </p:nvSpPr>
        <p:spPr>
          <a:xfrm>
            <a:off x="5157193" y="3178473"/>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descr="star"/>
          <p:cNvSpPr/>
          <p:nvPr/>
        </p:nvSpPr>
        <p:spPr>
          <a:xfrm>
            <a:off x="5145584" y="281940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5" name="5-Point Star 34" descr="star"/>
          <p:cNvSpPr/>
          <p:nvPr/>
        </p:nvSpPr>
        <p:spPr>
          <a:xfrm>
            <a:off x="5136059" y="3924300"/>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descr="star"/>
          <p:cNvSpPr/>
          <p:nvPr/>
        </p:nvSpPr>
        <p:spPr>
          <a:xfrm>
            <a:off x="5157193" y="4267200"/>
            <a:ext cx="152400" cy="152400"/>
          </a:xfrm>
          <a:prstGeom prst="star5">
            <a:avLst/>
          </a:prstGeom>
          <a:solidFill>
            <a:srgbClr val="F98007"/>
          </a:solidFill>
          <a:ln>
            <a:solidFill>
              <a:srgbClr val="F98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38760"/>
            <a:ext cx="4683988" cy="441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5-Point Star 30" descr="star"/>
          <p:cNvSpPr/>
          <p:nvPr/>
        </p:nvSpPr>
        <p:spPr>
          <a:xfrm>
            <a:off x="381000" y="4305300"/>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descr="star"/>
          <p:cNvSpPr/>
          <p:nvPr/>
        </p:nvSpPr>
        <p:spPr>
          <a:xfrm>
            <a:off x="390525" y="344805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8" name="5-Point Star 37" descr="star"/>
          <p:cNvSpPr/>
          <p:nvPr/>
        </p:nvSpPr>
        <p:spPr>
          <a:xfrm>
            <a:off x="381000" y="5191125"/>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39" name="5-Point Star 38" descr="star"/>
          <p:cNvSpPr/>
          <p:nvPr/>
        </p:nvSpPr>
        <p:spPr>
          <a:xfrm>
            <a:off x="381000" y="2654598"/>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descr="star"/>
          <p:cNvSpPr/>
          <p:nvPr/>
        </p:nvSpPr>
        <p:spPr>
          <a:xfrm>
            <a:off x="381000" y="40767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descr="star"/>
          <p:cNvSpPr/>
          <p:nvPr/>
        </p:nvSpPr>
        <p:spPr>
          <a:xfrm>
            <a:off x="390525" y="3654723"/>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descr="star"/>
          <p:cNvSpPr/>
          <p:nvPr/>
        </p:nvSpPr>
        <p:spPr>
          <a:xfrm>
            <a:off x="392609" y="2895600"/>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descr="star"/>
          <p:cNvSpPr/>
          <p:nvPr/>
        </p:nvSpPr>
        <p:spPr>
          <a:xfrm>
            <a:off x="381000" y="2466975"/>
            <a:ext cx="152400" cy="1524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descr="star"/>
          <p:cNvSpPr/>
          <p:nvPr/>
        </p:nvSpPr>
        <p:spPr>
          <a:xfrm>
            <a:off x="685800" y="2314575"/>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descr="star"/>
          <p:cNvSpPr/>
          <p:nvPr/>
        </p:nvSpPr>
        <p:spPr>
          <a:xfrm>
            <a:off x="392609" y="311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descr="star"/>
          <p:cNvSpPr/>
          <p:nvPr/>
        </p:nvSpPr>
        <p:spPr>
          <a:xfrm>
            <a:off x="392609" y="32766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descr="star"/>
          <p:cNvSpPr/>
          <p:nvPr/>
        </p:nvSpPr>
        <p:spPr>
          <a:xfrm>
            <a:off x="373559" y="534352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descr="star"/>
          <p:cNvSpPr/>
          <p:nvPr/>
        </p:nvSpPr>
        <p:spPr>
          <a:xfrm>
            <a:off x="392609" y="596974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descr="star"/>
          <p:cNvSpPr/>
          <p:nvPr/>
        </p:nvSpPr>
        <p:spPr>
          <a:xfrm>
            <a:off x="381000" y="39147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5-Point Star 49" descr="star"/>
          <p:cNvSpPr/>
          <p:nvPr/>
        </p:nvSpPr>
        <p:spPr>
          <a:xfrm>
            <a:off x="383084" y="481965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descr="star"/>
          <p:cNvSpPr/>
          <p:nvPr/>
        </p:nvSpPr>
        <p:spPr>
          <a:xfrm>
            <a:off x="383084" y="5026323"/>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5-Point Star 52" descr="star"/>
          <p:cNvSpPr/>
          <p:nvPr/>
        </p:nvSpPr>
        <p:spPr>
          <a:xfrm>
            <a:off x="381000" y="5722095"/>
            <a:ext cx="152400" cy="152400"/>
          </a:xfrm>
          <a:prstGeom prst="star5">
            <a:avLst/>
          </a:prstGeom>
          <a:solidFill>
            <a:srgbClr val="F98007"/>
          </a:solidFill>
          <a:ln>
            <a:solidFill>
              <a:srgbClr val="F98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descr="star"/>
          <p:cNvSpPr/>
          <p:nvPr/>
        </p:nvSpPr>
        <p:spPr>
          <a:xfrm>
            <a:off x="373559" y="4572000"/>
            <a:ext cx="152400" cy="152400"/>
          </a:xfrm>
          <a:prstGeom prst="star5">
            <a:avLst/>
          </a:prstGeom>
          <a:solidFill>
            <a:srgbClr val="F98007"/>
          </a:solidFill>
          <a:ln>
            <a:solidFill>
              <a:srgbClr val="F980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5-Point Star 54" descr="star"/>
          <p:cNvSpPr/>
          <p:nvPr/>
        </p:nvSpPr>
        <p:spPr>
          <a:xfrm>
            <a:off x="383084" y="550545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343618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3" grpId="0" animBg="1"/>
      <p:bldP spid="54" grpId="0" animBg="1"/>
      <p:bldP spid="5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PFA</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Content and Skill/Process </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Concerns</a:t>
            </a:r>
            <a:endPar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314325" y="2108994"/>
            <a:ext cx="40417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Content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4777112" y="2366088"/>
            <a:ext cx="4081332" cy="3124200"/>
          </a:xfrm>
        </p:spPr>
        <p:txBody>
          <a:bodyPr/>
          <a:lstStyle/>
          <a:p>
            <a:pPr>
              <a:buNone/>
            </a:pPr>
            <a:endParaRPr lang="en-US" dirty="0" smtClean="0">
              <a:solidFill>
                <a:schemeClr val="tx1"/>
              </a:solidFill>
              <a:effectLst/>
            </a:endParaRPr>
          </a:p>
          <a:p>
            <a:pPr marL="0" indent="0">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000" b="1"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Solve</a:t>
            </a:r>
          </a:p>
          <a:p>
            <a:pPr marL="0" indent="0">
              <a:buNone/>
            </a:pPr>
            <a:endParaRPr lang="en-US" sz="18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Evaluate and Identify</a:t>
            </a:r>
          </a:p>
          <a:p>
            <a:pPr marL="0" indent="0">
              <a:buNone/>
            </a:pPr>
            <a:endPar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Graph and Solve</a:t>
            </a:r>
          </a:p>
          <a:p>
            <a:pPr marL="0" indent="0">
              <a:buNone/>
            </a:pPr>
            <a:endParaRPr lang="en-US" sz="2000" b="1" dirty="0" smtClean="0">
              <a:solidFill>
                <a:srgbClr val="FF0000"/>
              </a:solidFill>
            </a:endParaRPr>
          </a:p>
          <a:p>
            <a:pPr marL="0" indent="0">
              <a:buNone/>
            </a:pPr>
            <a:r>
              <a:rPr lang="en-US" sz="2000" b="1" dirty="0" smtClean="0">
                <a:solidFill>
                  <a:srgbClr val="7030A0"/>
                </a:solidFill>
              </a:rPr>
              <a:t>    </a:t>
            </a:r>
          </a:p>
          <a:p>
            <a:pPr marL="0" indent="0">
              <a:buNone/>
            </a:pPr>
            <a:r>
              <a:rPr lang="en-US" sz="2000" b="1" dirty="0">
                <a:solidFill>
                  <a:srgbClr val="7030A0"/>
                </a:solidFill>
              </a:rPr>
              <a:t> </a:t>
            </a:r>
            <a:r>
              <a:rPr lang="en-US" sz="2000" b="1" dirty="0" smtClean="0">
                <a:solidFill>
                  <a:srgbClr val="7030A0"/>
                </a:solidFill>
              </a:rPr>
              <a:t>    </a:t>
            </a: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467725" y="6381749"/>
            <a:ext cx="685800" cy="476251"/>
          </a:xfrm>
        </p:spPr>
        <p:txBody>
          <a:bodyPr/>
          <a:lstStyle/>
          <a:p>
            <a:pPr>
              <a:defRPr/>
            </a:pPr>
            <a:r>
              <a:rPr lang="en-US" dirty="0" smtClean="0"/>
              <a:t> </a:t>
            </a:r>
            <a:fld id="{228A367F-9776-4ED1-8E9F-94CF5FFC577F}" type="slidenum">
              <a:rPr lang="en-US" smtClean="0"/>
              <a:pPr>
                <a:defRPr/>
              </a:pPr>
              <a:t>67</a:t>
            </a:fld>
            <a:r>
              <a:rPr lang="en-US" dirty="0" smtClean="0"/>
              <a:t> </a:t>
            </a:r>
            <a:endParaRPr lang="en-US" dirty="0"/>
          </a:p>
        </p:txBody>
      </p:sp>
      <p:sp>
        <p:nvSpPr>
          <p:cNvPr id="23" name="Content Placeholder 5"/>
          <p:cNvSpPr>
            <a:spLocks noGrp="1"/>
          </p:cNvSpPr>
          <p:nvPr>
            <p:ph sz="quarter" idx="4"/>
          </p:nvPr>
        </p:nvSpPr>
        <p:spPr>
          <a:xfrm>
            <a:off x="350903" y="2831141"/>
            <a:ext cx="4438650" cy="3124200"/>
          </a:xfrm>
        </p:spPr>
        <p:txBody>
          <a:bodyPr/>
          <a:lstStyle/>
          <a:p>
            <a:pPr>
              <a:buNone/>
            </a:pPr>
            <a:endParaRPr lang="en-US" sz="20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Two-step linear equations</a:t>
            </a:r>
          </a:p>
          <a:p>
            <a:pPr marL="0" indent="0">
              <a:buNone/>
            </a:pPr>
            <a:r>
              <a:rPr lang="en-US" sz="18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(7.12)</a:t>
            </a:r>
          </a:p>
          <a:p>
            <a:pPr marL="0" indent="0">
              <a:buNone/>
            </a:pPr>
            <a:endParaRPr lang="en-US" sz="18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Algebraic expressions  (7.11)</a:t>
            </a:r>
          </a:p>
          <a:p>
            <a:pPr marL="0" indent="0">
              <a:buNone/>
            </a:pPr>
            <a:endPar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One- and two-step inequalities</a:t>
            </a:r>
          </a:p>
          <a:p>
            <a:pPr marL="0" indent="0">
              <a:buNone/>
            </a:pP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(7.13)</a:t>
            </a:r>
          </a:p>
          <a:p>
            <a:pPr marL="0" indent="0">
              <a:buNone/>
            </a:pPr>
            <a:endParaRPr lang="en-US" sz="2000" b="1" dirty="0" smtClean="0">
              <a:solidFill>
                <a:srgbClr val="FF0000"/>
              </a:solidFill>
            </a:endParaRPr>
          </a:p>
          <a:p>
            <a:pPr marL="0" indent="0">
              <a:buNone/>
            </a:pPr>
            <a:r>
              <a:rPr lang="en-US" sz="2000" b="1" dirty="0" smtClean="0">
                <a:solidFill>
                  <a:srgbClr val="FFC000"/>
                </a:solidFill>
              </a:rPr>
              <a:t>    </a:t>
            </a: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24" name="Text Placeholder 4"/>
          <p:cNvSpPr>
            <a:spLocks noGrp="1"/>
          </p:cNvSpPr>
          <p:nvPr>
            <p:ph type="body" sz="quarter" idx="3"/>
          </p:nvPr>
        </p:nvSpPr>
        <p:spPr>
          <a:xfrm>
            <a:off x="4752975" y="2080419"/>
            <a:ext cx="439102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2087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68</a:t>
            </a:fld>
            <a:endParaRPr lang="en-US" dirty="0"/>
          </a:p>
        </p:txBody>
      </p:sp>
      <p:sp>
        <p:nvSpPr>
          <p:cNvPr id="6" name="Title 1"/>
          <p:cNvSpPr>
            <a:spLocks noGrp="1"/>
          </p:cNvSpPr>
          <p:nvPr>
            <p:ph type="title"/>
          </p:nvPr>
        </p:nvSpPr>
        <p:spPr>
          <a:xfrm>
            <a:off x="0" y="609600"/>
            <a:ext cx="9144000" cy="1524000"/>
          </a:xfrm>
          <a:solidFill>
            <a:schemeClr val="bg1"/>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2016 Curriculum Framework</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descr="curriculum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239000" cy="530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257800" y="4038600"/>
            <a:ext cx="2895600" cy="1754326"/>
          </a:xfrm>
          <a:prstGeom prst="rect">
            <a:avLst/>
          </a:prstGeom>
          <a:noFill/>
        </p:spPr>
        <p:txBody>
          <a:bodyPr wrap="square" rtlCol="0">
            <a:spAutoFit/>
          </a:bodyPr>
          <a:lstStyle/>
          <a:p>
            <a:r>
              <a:rPr lang="en-US" dirty="0" smtClean="0">
                <a:solidFill>
                  <a:srgbClr val="0000FF"/>
                </a:solidFill>
              </a:rPr>
              <a:t>Limit the number of replacements to no more than three per expression. Other parameters include exponents, bases, and  grouping symbols used.</a:t>
            </a:r>
            <a:endParaRPr lang="en-US" dirty="0">
              <a:solidFill>
                <a:srgbClr val="0000FF"/>
              </a:solidFill>
            </a:endParaRPr>
          </a:p>
        </p:txBody>
      </p:sp>
    </p:spTree>
    <p:extLst>
      <p:ext uri="{BB962C8B-B14F-4D97-AF65-F5344CB8AC3E}">
        <p14:creationId xmlns:p14="http://schemas.microsoft.com/office/powerpoint/2010/main" val="3008934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1525"/>
            <a:ext cx="9144000" cy="715962"/>
          </a:xfrm>
        </p:spPr>
        <p:txBody>
          <a:bodyPr/>
          <a:lstStyle/>
          <a:p>
            <a:pPr algn="ctr"/>
            <a:r>
              <a:rPr lang="en-US"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Reporting Category </a:t>
            </a:r>
            <a:endParaRPr lang="en-US"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81000" y="1447800"/>
            <a:ext cx="8534400" cy="3276600"/>
          </a:xfrm>
        </p:spPr>
        <p:txBody>
          <a:bodyPr/>
          <a:lstStyle/>
          <a:p>
            <a:pPr marL="401638" lvl="1">
              <a:buNone/>
            </a:pPr>
            <a:endParaRPr lang="en-US" sz="2400" dirty="0" smtClean="0"/>
          </a:p>
          <a:p>
            <a:pPr marL="458788"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Reporting Categories are consistent across different forms of the same test. </a:t>
            </a:r>
          </a:p>
          <a:p>
            <a:pPr marL="458788"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Refer back to standards and curriculum framework for details to apply to on-going and SOL test remediation.</a:t>
            </a:r>
          </a:p>
          <a:p>
            <a:pPr marL="915988" lvl="2" indent="-342900">
              <a:buSzPct val="85000"/>
            </a:pPr>
            <a:r>
              <a:rPr lang="en-US" dirty="0" smtClean="0">
                <a:latin typeface="Verdana" panose="020B0604030504040204" pitchFamily="34" charset="0"/>
                <a:ea typeface="Verdana" panose="020B0604030504040204" pitchFamily="34" charset="0"/>
                <a:cs typeface="Verdana" panose="020B0604030504040204" pitchFamily="34" charset="0"/>
              </a:rPr>
              <a:t>How was the content taught prior to the SOL assessment?</a:t>
            </a:r>
          </a:p>
          <a:p>
            <a:pPr marL="915988" lvl="2" indent="-342900">
              <a:buSzPct val="85000"/>
            </a:pPr>
            <a:r>
              <a:rPr lang="en-US" dirty="0" smtClean="0">
                <a:latin typeface="Verdana" panose="020B0604030504040204" pitchFamily="34" charset="0"/>
                <a:ea typeface="Verdana" panose="020B0604030504040204" pitchFamily="34" charset="0"/>
                <a:cs typeface="Verdana" panose="020B0604030504040204" pitchFamily="34" charset="0"/>
              </a:rPr>
              <a:t>How will the content be taught during remediation?</a:t>
            </a:r>
          </a:p>
        </p:txBody>
      </p:sp>
      <p:sp>
        <p:nvSpPr>
          <p:cNvPr id="4" name="Slide Number Placeholder 3"/>
          <p:cNvSpPr>
            <a:spLocks noGrp="1"/>
          </p:cNvSpPr>
          <p:nvPr>
            <p:ph type="sldNum" sz="quarter" idx="10"/>
          </p:nvPr>
        </p:nvSpPr>
        <p:spPr>
          <a:xfrm>
            <a:off x="8515350" y="6381749"/>
            <a:ext cx="609600" cy="476251"/>
          </a:xfrm>
        </p:spPr>
        <p:txBody>
          <a:bodyPr/>
          <a:lstStyle/>
          <a:p>
            <a:pPr>
              <a:defRPr/>
            </a:pPr>
            <a:r>
              <a:rPr lang="en-US" dirty="0" smtClean="0"/>
              <a:t> </a:t>
            </a:r>
            <a:fld id="{113EAC56-75FB-4441-AE94-7FBFBF24C459}" type="slidenum">
              <a:rPr lang="en-US" smtClean="0"/>
              <a:pPr>
                <a:defRPr/>
              </a:pPr>
              <a:t>69</a:t>
            </a:fld>
            <a:endParaRPr lang="en-US" dirty="0"/>
          </a:p>
        </p:txBody>
      </p:sp>
    </p:spTree>
    <p:extLst>
      <p:ext uri="{BB962C8B-B14F-4D97-AF65-F5344CB8AC3E}">
        <p14:creationId xmlns:p14="http://schemas.microsoft.com/office/powerpoint/2010/main" val="696400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9494" y="647700"/>
            <a:ext cx="7772400" cy="8382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hlinkClick r:id="rId3"/>
              </a:rPr>
              <a:t>Virginia ARI Annual Report</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569494" y="1485900"/>
            <a:ext cx="8041105" cy="4648199"/>
          </a:xfrm>
        </p:spPr>
        <p:txBody>
          <a:bodyPr/>
          <a:lstStyle/>
          <a:p>
            <a:pPr algn="l"/>
            <a:r>
              <a:rPr lang="en-US" sz="2000" dirty="0">
                <a:latin typeface="Verdana" panose="020B0604030504040204" pitchFamily="34" charset="0"/>
                <a:ea typeface="Verdana" panose="020B0604030504040204" pitchFamily="34" charset="0"/>
                <a:cs typeface="Verdana" panose="020B0604030504040204" pitchFamily="34" charset="0"/>
              </a:rPr>
              <a:t>To receive SOL Algebra Readiness Initiative Payments, the school division certifies that it will: </a:t>
            </a:r>
          </a:p>
          <a:p>
            <a:pPr marL="342900" indent="-342900" algn="l">
              <a:spcBef>
                <a:spcPts val="600"/>
              </a:spcBef>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Offer an intervention program to targeted students; </a:t>
            </a:r>
          </a:p>
          <a:p>
            <a:pPr marL="342900" indent="-342900" algn="l">
              <a:spcBef>
                <a:spcPts val="600"/>
              </a:spcBef>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Utilize diagnostic methods to assess students at the beginning and at the end of that school year;</a:t>
            </a:r>
          </a:p>
          <a:p>
            <a:pPr marL="342900" indent="-342900" algn="l">
              <a:spcBef>
                <a:spcPts val="600"/>
              </a:spcBef>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Submit a report to the Virginia Department of Education by August 1 outlining the methods used for diagnosing individual student mathematics content strengths and challenges, remediation efforts used, the number of students who received ARI services, and the number of students demonstrating improvement during the 2017-2018 school year; and </a:t>
            </a:r>
          </a:p>
          <a:p>
            <a:pPr marL="342900" indent="-342900" algn="l">
              <a:spcBef>
                <a:spcPts val="600"/>
              </a:spcBef>
              <a:spcAft>
                <a:spcPts val="60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Match these funds based on the composite index of local ability-to-pay. </a:t>
            </a:r>
          </a:p>
        </p:txBody>
      </p:sp>
      <p:sp>
        <p:nvSpPr>
          <p:cNvPr id="2" name="Slide Number Placeholder 1"/>
          <p:cNvSpPr>
            <a:spLocks noGrp="1"/>
          </p:cNvSpPr>
          <p:nvPr>
            <p:ph type="sldNum" sz="quarter" idx="12"/>
          </p:nvPr>
        </p:nvSpPr>
        <p:spPr/>
        <p:txBody>
          <a:bodyPr/>
          <a:lstStyle/>
          <a:p>
            <a:fld id="{94D383E5-CD44-4E8E-A14B-87411563B6FF}" type="slidenum">
              <a:rPr lang="en-US" smtClean="0"/>
              <a:t>7</a:t>
            </a:fld>
            <a:endParaRPr lang="en-US" dirty="0"/>
          </a:p>
        </p:txBody>
      </p:sp>
    </p:spTree>
    <p:extLst>
      <p:ext uri="{BB962C8B-B14F-4D97-AF65-F5344CB8AC3E}">
        <p14:creationId xmlns:p14="http://schemas.microsoft.com/office/powerpoint/2010/main" val="1267681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300455"/>
            <a:ext cx="9172575" cy="1630362"/>
          </a:xfrm>
        </p:spPr>
        <p:txBody>
          <a:bodyPr/>
          <a:lstStyle/>
          <a:p>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Content Concerns – </a:t>
            </a:r>
            <a:b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Gr 7 Mathematics CAT</a:t>
            </a:r>
            <a:endParaRPr lang="en-US" sz="32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1322" y="1939528"/>
            <a:ext cx="4114800" cy="4524315"/>
          </a:xfrm>
          <a:prstGeom prst="rect">
            <a:avLst/>
          </a:prstGeom>
          <a:noFill/>
        </p:spPr>
        <p:txBody>
          <a:bodyPr wrap="square"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This student’s performance on items with identical item descriptors is inconsistent.</a:t>
            </a:r>
          </a:p>
          <a:p>
            <a:endParaRPr lang="en-US" sz="2400" dirty="0" smtClean="0"/>
          </a:p>
          <a:p>
            <a:r>
              <a:rPr lang="en-US" sz="2100" dirty="0" smtClean="0">
                <a:latin typeface="Verdana" panose="020B0604030504040204" pitchFamily="34" charset="0"/>
                <a:ea typeface="Verdana" panose="020B0604030504040204" pitchFamily="34" charset="0"/>
                <a:cs typeface="Verdana" panose="020B0604030504040204" pitchFamily="34" charset="0"/>
              </a:rPr>
              <a:t>Why might this occur?</a:t>
            </a:r>
          </a:p>
          <a:p>
            <a:pPr>
              <a:buFont typeface="Arial" pitchFamily="34" charset="0"/>
              <a:buChar char="•"/>
            </a:pPr>
            <a:r>
              <a:rPr lang="en-US" sz="2100" dirty="0" smtClean="0">
                <a:latin typeface="Verdana" panose="020B0604030504040204" pitchFamily="34" charset="0"/>
                <a:ea typeface="Verdana" panose="020B0604030504040204" pitchFamily="34" charset="0"/>
                <a:cs typeface="Verdana" panose="020B0604030504040204" pitchFamily="34" charset="0"/>
              </a:rPr>
              <a:t>  Level of item difficulty</a:t>
            </a:r>
          </a:p>
          <a:p>
            <a:pPr>
              <a:buFont typeface="Arial"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smtClean="0">
                <a:latin typeface="Verdana" panose="020B0604030504040204" pitchFamily="34" charset="0"/>
                <a:ea typeface="Verdana" panose="020B0604030504040204" pitchFamily="34" charset="0"/>
                <a:cs typeface="Verdana" panose="020B0604030504040204" pitchFamily="34" charset="0"/>
              </a:rPr>
              <a:t> Higher order thinking skills</a:t>
            </a:r>
          </a:p>
          <a:p>
            <a:pPr>
              <a:buFont typeface="Arial"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smtClean="0">
                <a:latin typeface="Verdana" panose="020B0604030504040204" pitchFamily="34" charset="0"/>
                <a:ea typeface="Verdana" panose="020B0604030504040204" pitchFamily="34" charset="0"/>
                <a:cs typeface="Verdana" panose="020B0604030504040204" pitchFamily="34" charset="0"/>
              </a:rPr>
              <a:t> Multistep vs. single-step</a:t>
            </a:r>
          </a:p>
          <a:p>
            <a:pPr>
              <a:buFont typeface="Arial"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smtClean="0">
                <a:latin typeface="Verdana" panose="020B0604030504040204" pitchFamily="34" charset="0"/>
                <a:ea typeface="Verdana" panose="020B0604030504040204" pitchFamily="34" charset="0"/>
                <a:cs typeface="Verdana" panose="020B0604030504040204" pitchFamily="34" charset="0"/>
              </a:rPr>
              <a:t> Language load</a:t>
            </a:r>
          </a:p>
          <a:p>
            <a:pPr>
              <a:buFont typeface="Arial" pitchFamily="34" charset="0"/>
              <a:buChar char="•"/>
            </a:pP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smtClean="0">
                <a:latin typeface="Verdana" panose="020B0604030504040204" pitchFamily="34" charset="0"/>
                <a:ea typeface="Verdana" panose="020B0604030504040204" pitchFamily="34" charset="0"/>
                <a:cs typeface="Verdana" panose="020B0604030504040204" pitchFamily="34" charset="0"/>
              </a:rPr>
              <a:t> Visuals (graphs, pictures)</a:t>
            </a:r>
          </a:p>
          <a:p>
            <a:pPr lvl="1"/>
            <a:r>
              <a:rPr lang="en-US" dirty="0" smtClean="0"/>
              <a:t> </a:t>
            </a:r>
          </a:p>
        </p:txBody>
      </p:sp>
      <p:sp>
        <p:nvSpPr>
          <p:cNvPr id="2055" name="Rectangle 7" descr="SDBQ Analysis"/>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0"/>
          </p:nvPr>
        </p:nvSpPr>
        <p:spPr>
          <a:xfrm>
            <a:off x="8553450" y="6381749"/>
            <a:ext cx="609600" cy="476251"/>
          </a:xfrm>
        </p:spPr>
        <p:txBody>
          <a:bodyPr/>
          <a:lstStyle/>
          <a:p>
            <a:pPr>
              <a:defRPr/>
            </a:pPr>
            <a:r>
              <a:rPr lang="en-US" dirty="0" smtClean="0"/>
              <a:t> </a:t>
            </a:r>
            <a:fld id="{113EAC56-75FB-4441-AE94-7FBFBF24C459}" type="slidenum">
              <a:rPr lang="en-US" smtClean="0"/>
              <a:pPr>
                <a:defRPr/>
              </a:pPr>
              <a:t>70</a:t>
            </a:fld>
            <a:r>
              <a:rPr lang="en-US" dirty="0" smtClean="0"/>
              <a:t> </a:t>
            </a:r>
            <a:endParaRPr lang="en-US" dirty="0"/>
          </a:p>
        </p:txBody>
      </p:sp>
      <p:grpSp>
        <p:nvGrpSpPr>
          <p:cNvPr id="23" name="Group 22" descr="SDBQ Analysis"/>
          <p:cNvGrpSpPr/>
          <p:nvPr/>
        </p:nvGrpSpPr>
        <p:grpSpPr>
          <a:xfrm>
            <a:off x="4105275" y="1609724"/>
            <a:ext cx="4991100" cy="1257300"/>
            <a:chOff x="0" y="0"/>
            <a:chExt cx="5257800" cy="1257300"/>
          </a:xfrm>
        </p:grpSpPr>
        <p:pic>
          <p:nvPicPr>
            <p:cNvPr id="24" name="Picture 23" descr="SDBQ Analy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1038225"/>
              <a:ext cx="5238750" cy="219075"/>
            </a:xfrm>
            <a:prstGeom prst="rect">
              <a:avLst/>
            </a:prstGeom>
          </p:spPr>
        </p:pic>
        <p:pic>
          <p:nvPicPr>
            <p:cNvPr id="25" name="Picture 24" descr="SDBQ Analysi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 y="647700"/>
              <a:ext cx="5248275" cy="409575"/>
            </a:xfrm>
            <a:prstGeom prst="rect">
              <a:avLst/>
            </a:prstGeom>
          </p:spPr>
        </p:pic>
        <p:pic>
          <p:nvPicPr>
            <p:cNvPr id="26" name="Picture 25" descr="SDBQ Analysi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257800" cy="647700"/>
            </a:xfrm>
            <a:prstGeom prst="rect">
              <a:avLst/>
            </a:prstGeom>
          </p:spPr>
        </p:pic>
      </p:grpSp>
      <p:grpSp>
        <p:nvGrpSpPr>
          <p:cNvPr id="27" name="Group 26" descr="SDBQ Analysis"/>
          <p:cNvGrpSpPr/>
          <p:nvPr/>
        </p:nvGrpSpPr>
        <p:grpSpPr>
          <a:xfrm>
            <a:off x="4123359" y="3074610"/>
            <a:ext cx="4953965" cy="1638300"/>
            <a:chOff x="0" y="0"/>
            <a:chExt cx="5238750" cy="1638300"/>
          </a:xfrm>
        </p:grpSpPr>
        <p:pic>
          <p:nvPicPr>
            <p:cNvPr id="28" name="Picture 27" descr="SDBQ Analysi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 y="1304925"/>
              <a:ext cx="5229225" cy="333375"/>
            </a:xfrm>
            <a:prstGeom prst="rect">
              <a:avLst/>
            </a:prstGeom>
          </p:spPr>
        </p:pic>
        <p:pic>
          <p:nvPicPr>
            <p:cNvPr id="29" name="Picture 28" descr="SDBQ Analysi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5238750" cy="647700"/>
            </a:xfrm>
            <a:prstGeom prst="rect">
              <a:avLst/>
            </a:prstGeom>
          </p:spPr>
        </p:pic>
        <p:pic>
          <p:nvPicPr>
            <p:cNvPr id="30" name="Picture 29" descr="SDBQ Analysi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 y="647700"/>
              <a:ext cx="5210175" cy="695325"/>
            </a:xfrm>
            <a:prstGeom prst="rect">
              <a:avLst/>
            </a:prstGeom>
          </p:spPr>
        </p:pic>
      </p:grpSp>
      <p:grpSp>
        <p:nvGrpSpPr>
          <p:cNvPr id="31" name="Group 30" descr="SDBQ Analysis"/>
          <p:cNvGrpSpPr/>
          <p:nvPr/>
        </p:nvGrpSpPr>
        <p:grpSpPr>
          <a:xfrm>
            <a:off x="4131882" y="4953000"/>
            <a:ext cx="4964493" cy="1209675"/>
            <a:chOff x="0" y="0"/>
            <a:chExt cx="5248275" cy="1209675"/>
          </a:xfrm>
        </p:grpSpPr>
        <p:pic>
          <p:nvPicPr>
            <p:cNvPr id="32" name="Picture 31" descr="SDBQ Analysi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5248275" cy="657225"/>
            </a:xfrm>
            <a:prstGeom prst="rect">
              <a:avLst/>
            </a:prstGeom>
          </p:spPr>
        </p:pic>
        <p:pic>
          <p:nvPicPr>
            <p:cNvPr id="33" name="Picture 32" descr="SDBQ Analysi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 y="647700"/>
              <a:ext cx="5229225" cy="190500"/>
            </a:xfrm>
            <a:prstGeom prst="rect">
              <a:avLst/>
            </a:prstGeom>
          </p:spPr>
        </p:pic>
        <p:pic>
          <p:nvPicPr>
            <p:cNvPr id="34" name="Picture 33" descr="SDBQ Analysi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25" y="838200"/>
              <a:ext cx="5229225" cy="371475"/>
            </a:xfrm>
            <a:prstGeom prst="rect">
              <a:avLst/>
            </a:prstGeom>
          </p:spPr>
        </p:pic>
      </p:grpSp>
    </p:spTree>
    <p:extLst>
      <p:ext uri="{BB962C8B-B14F-4D97-AF65-F5344CB8AC3E}">
        <p14:creationId xmlns:p14="http://schemas.microsoft.com/office/powerpoint/2010/main" val="1263474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71</a:t>
            </a:fld>
            <a:endParaRPr lang="en-US" dirty="0"/>
          </a:p>
        </p:txBody>
      </p:sp>
      <p:sp>
        <p:nvSpPr>
          <p:cNvPr id="6" name="Title 1"/>
          <p:cNvSpPr>
            <a:spLocks noGrp="1"/>
          </p:cNvSpPr>
          <p:nvPr>
            <p:ph type="title"/>
          </p:nvPr>
        </p:nvSpPr>
        <p:spPr>
          <a:xfrm>
            <a:off x="0" y="1828800"/>
            <a:ext cx="9144000" cy="15240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5.  Networking with </a:t>
            </a:r>
            <a:r>
              <a:rPr lang="en-US" sz="32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Padlet</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9152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72</a:t>
            </a:fld>
            <a:endParaRPr lang="en-US" dirty="0"/>
          </a:p>
        </p:txBody>
      </p:sp>
      <p:sp>
        <p:nvSpPr>
          <p:cNvPr id="6" name="Title 1"/>
          <p:cNvSpPr>
            <a:spLocks noGrp="1"/>
          </p:cNvSpPr>
          <p:nvPr>
            <p:ph type="title"/>
          </p:nvPr>
        </p:nvSpPr>
        <p:spPr>
          <a:xfrm>
            <a:off x="0" y="1828800"/>
            <a:ext cx="9144000" cy="15240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  Unfinished Learning/</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Grade 6 Score Report</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1557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62001"/>
            <a:ext cx="7772400" cy="9906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Grade 6 Sample Score Report</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457200" y="1752600"/>
            <a:ext cx="8153400" cy="3657599"/>
          </a:xfrm>
        </p:spPr>
        <p:txBody>
          <a:bodyPr/>
          <a:lstStyle/>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Analyze the overall score report</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Review the scaled scores for each reporting category</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What observations can you make about the data represented in the report?</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What inferences can be made, if any?</a:t>
            </a:r>
          </a:p>
          <a:p>
            <a:pPr marL="457200" indent="-457200">
              <a:buFont typeface="Arial" panose="020B0604020202020204" pitchFamily="34" charset="0"/>
              <a:buChar char="•"/>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73</a:t>
            </a:fld>
            <a:endParaRPr lang="en-US" dirty="0"/>
          </a:p>
        </p:txBody>
      </p:sp>
    </p:spTree>
    <p:extLst>
      <p:ext uri="{BB962C8B-B14F-4D97-AF65-F5344CB8AC3E}">
        <p14:creationId xmlns:p14="http://schemas.microsoft.com/office/powerpoint/2010/main" val="1302040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09600"/>
            <a:ext cx="9144000" cy="1143000"/>
          </a:xfrm>
        </p:spPr>
        <p:txBody>
          <a:bodyPr/>
          <a:lstStyle/>
          <a:p>
            <a:pPr algn="ct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Review</a:t>
            </a:r>
            <a:b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Reporting Category Scaled Score</a:t>
            </a:r>
            <a:endPar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idx="1"/>
          </p:nvPr>
        </p:nvSpPr>
        <p:spPr>
          <a:xfrm>
            <a:off x="7776" y="1752600"/>
            <a:ext cx="9144000" cy="4867274"/>
          </a:xfrm>
        </p:spPr>
        <p:txBody>
          <a:bodyPr/>
          <a:lstStyle/>
          <a:p>
            <a:pPr>
              <a:spcBef>
                <a:spcPts val="1200"/>
              </a:spcBef>
              <a:buNone/>
            </a:pPr>
            <a:r>
              <a:rPr lang="en-US" sz="2400" dirty="0" smtClean="0">
                <a:latin typeface="Verdana" panose="020B0604030504040204" pitchFamily="34" charset="0"/>
                <a:ea typeface="Verdana" panose="020B0604030504040204" pitchFamily="34" charset="0"/>
                <a:cs typeface="Verdana" panose="020B0604030504040204" pitchFamily="34" charset="0"/>
              </a:rPr>
              <a:t>   Let’s take a closer look at this Gr 6 Mathematics CAT example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0"/>
          </p:nvPr>
        </p:nvSpPr>
        <p:spPr>
          <a:xfrm>
            <a:off x="8534400" y="6381749"/>
            <a:ext cx="609600" cy="476251"/>
          </a:xfrm>
        </p:spPr>
        <p:txBody>
          <a:bodyPr/>
          <a:lstStyle/>
          <a:p>
            <a:pPr>
              <a:defRPr/>
            </a:pPr>
            <a:r>
              <a:rPr lang="en-US" dirty="0" smtClean="0"/>
              <a:t> </a:t>
            </a:r>
            <a:fld id="{113EAC56-75FB-4441-AE94-7FBFBF24C459}" type="slidenum">
              <a:rPr lang="en-US" smtClean="0"/>
              <a:pPr>
                <a:defRPr/>
              </a:pPr>
              <a:t>74</a:t>
            </a:fld>
            <a:r>
              <a:rPr lang="en-US" dirty="0" smtClean="0"/>
              <a:t> </a:t>
            </a:r>
            <a:endParaRPr lang="en-US" dirty="0"/>
          </a:p>
        </p:txBody>
      </p:sp>
      <p:pic>
        <p:nvPicPr>
          <p:cNvPr id="6" name="Picture 5" descr="SDBQ Analysis"/>
          <p:cNvPicPr>
            <a:picLocks noChangeAspect="1"/>
          </p:cNvPicPr>
          <p:nvPr/>
        </p:nvPicPr>
        <p:blipFill>
          <a:blip r:embed="rId3"/>
          <a:stretch>
            <a:fillRect/>
          </a:stretch>
        </p:blipFill>
        <p:spPr>
          <a:xfrm>
            <a:off x="170948" y="2961499"/>
            <a:ext cx="8973052" cy="2677043"/>
          </a:xfrm>
          <a:prstGeom prst="rect">
            <a:avLst/>
          </a:prstGeom>
        </p:spPr>
      </p:pic>
      <p:sp>
        <p:nvSpPr>
          <p:cNvPr id="19" name="Right Arrow 18" descr="arrow"/>
          <p:cNvSpPr/>
          <p:nvPr/>
        </p:nvSpPr>
        <p:spPr>
          <a:xfrm rot="10800000">
            <a:off x="6528317" y="5014214"/>
            <a:ext cx="1752601" cy="5204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rrow"/>
          <p:cNvSpPr/>
          <p:nvPr/>
        </p:nvSpPr>
        <p:spPr>
          <a:xfrm rot="10800000">
            <a:off x="6899986" y="3481244"/>
            <a:ext cx="1676401" cy="4529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68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823459"/>
            <a:ext cx="2133600" cy="1470025"/>
          </a:xfrm>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TASK</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lvl="0"/>
            <a:fld id="{94D383E5-CD44-4E8E-A14B-87411563B6FF}" type="slidenum">
              <a:rPr lang="en-US" noProof="0" smtClean="0"/>
              <a:pPr lvl="0"/>
              <a:t>75</a:t>
            </a:fld>
            <a:endParaRPr lang="en-US" noProof="0" dirty="0"/>
          </a:p>
        </p:txBody>
      </p:sp>
      <p:sp>
        <p:nvSpPr>
          <p:cNvPr id="6" name="TextBox 5"/>
          <p:cNvSpPr txBox="1"/>
          <p:nvPr/>
        </p:nvSpPr>
        <p:spPr>
          <a:xfrm>
            <a:off x="533400" y="2514600"/>
            <a:ext cx="33528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What areas of content and what skills should  the focus of support be for this student?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descr="SDBQ Analysis"/>
          <p:cNvPicPr>
            <a:picLocks noChangeAspect="1"/>
          </p:cNvPicPr>
          <p:nvPr/>
        </p:nvPicPr>
        <p:blipFill>
          <a:blip r:embed="rId3"/>
          <a:stretch>
            <a:fillRect/>
          </a:stretch>
        </p:blipFill>
        <p:spPr>
          <a:xfrm>
            <a:off x="3886200" y="700769"/>
            <a:ext cx="4614863" cy="6157231"/>
          </a:xfrm>
          <a:prstGeom prst="rect">
            <a:avLst/>
          </a:prstGeom>
        </p:spPr>
      </p:pic>
    </p:spTree>
    <p:extLst>
      <p:ext uri="{BB962C8B-B14F-4D97-AF65-F5344CB8AC3E}">
        <p14:creationId xmlns:p14="http://schemas.microsoft.com/office/powerpoint/2010/main" val="2712969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388" y="776179"/>
            <a:ext cx="8229600" cy="1143000"/>
          </a:xfrm>
        </p:spPr>
        <p:txBody>
          <a:bodyPr/>
          <a:lstStyle/>
          <a:p>
            <a:pPr lvl="0">
              <a:defRPr/>
            </a:pP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SDBQ Analysis Content Concerns –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Number and Number Sense</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4" name="Slide Number Placeholder 3"/>
          <p:cNvSpPr>
            <a:spLocks noGrp="1"/>
          </p:cNvSpPr>
          <p:nvPr>
            <p:ph type="sldNum" sz="quarter" idx="12"/>
          </p:nvPr>
        </p:nvSpPr>
        <p:spPr/>
        <p:txBody>
          <a:bodyPr/>
          <a:lstStyle/>
          <a:p>
            <a:pPr lvl="0"/>
            <a:fld id="{94D383E5-CD44-4E8E-A14B-87411563B6FF}" type="slidenum">
              <a:rPr lang="en-US" noProof="0" smtClean="0"/>
              <a:pPr lvl="0"/>
              <a:t>76</a:t>
            </a:fld>
            <a:endParaRPr lang="en-US" noProof="0" dirty="0"/>
          </a:p>
        </p:txBody>
      </p:sp>
      <p:sp>
        <p:nvSpPr>
          <p:cNvPr id="25" name="Text Placeholder 4"/>
          <p:cNvSpPr txBox="1">
            <a:spLocks/>
          </p:cNvSpPr>
          <p:nvPr/>
        </p:nvSpPr>
        <p:spPr>
          <a:xfrm>
            <a:off x="-13104" y="1668926"/>
            <a:ext cx="3657600" cy="639762"/>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Content Concerns</a:t>
            </a:r>
          </a:p>
        </p:txBody>
      </p:sp>
      <p:sp>
        <p:nvSpPr>
          <p:cNvPr id="6" name="TextBox 5"/>
          <p:cNvSpPr txBox="1"/>
          <p:nvPr/>
        </p:nvSpPr>
        <p:spPr>
          <a:xfrm>
            <a:off x="270811" y="2301018"/>
            <a:ext cx="3352799" cy="455509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Equivalent relationships</a:t>
            </a:r>
            <a:r>
              <a:rPr kumimoji="0" lang="en-US" sz="2000" b="0" i="0" u="none" strike="noStrike" kern="1200" cap="none" spc="0" normalizeH="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 – fractions, decimals, percents </a:t>
            </a:r>
            <a:br>
              <a:rPr kumimoji="0" lang="en-US" sz="2000" b="0" i="0" u="none" strike="noStrike" kern="1200" cap="none" spc="0" normalizeH="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000" b="0" i="0" u="none" strike="noStrike" kern="1200" cap="none" spc="0" normalizeH="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(2 of 2 incorrect)</a:t>
            </a:r>
            <a:r>
              <a:rPr kumimoji="0" lang="en-US" sz="2000" b="0" i="0" u="none" strike="noStrike" kern="1200" cap="none" spc="0" normalizeH="0" baseline="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indent="-342900">
              <a:spcBef>
                <a:spcPts val="600"/>
              </a:spcBef>
              <a:buFont typeface="Arial" panose="020B0604020202020204" pitchFamily="34" charset="0"/>
              <a:buChar char="•"/>
              <a:defRPr/>
            </a:pPr>
            <a:r>
              <a:rPr lang="en-US" sz="20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Ratios </a:t>
            </a:r>
          </a:p>
          <a:p>
            <a:pPr>
              <a:defRPr/>
            </a:pPr>
            <a:r>
              <a:rPr lang="en-US" sz="20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(2 of 2 incorrect)</a:t>
            </a:r>
          </a:p>
          <a:p>
            <a:pPr marL="342900" indent="-342900">
              <a:spcBef>
                <a:spcPts val="600"/>
              </a:spcBef>
              <a:buFont typeface="Arial" panose="020B0604020202020204" pitchFamily="34" charset="0"/>
              <a:buChar char="•"/>
              <a:defRPr/>
            </a:pPr>
            <a:r>
              <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rPr>
              <a:t>Integers – Compare and Order; Absolute </a:t>
            </a:r>
            <a:r>
              <a:rPr lang="en-US" sz="20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Value (2 of 2 incorrect)</a:t>
            </a:r>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defRPr/>
            </a:pPr>
            <a:endParaRPr lang="en-US" sz="20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ndParaRPr>
          </a:p>
        </p:txBody>
      </p:sp>
      <p:pic>
        <p:nvPicPr>
          <p:cNvPr id="3" name="Picture 2" descr="SDBQ Analysis"/>
          <p:cNvPicPr>
            <a:picLocks noChangeAspect="1"/>
          </p:cNvPicPr>
          <p:nvPr/>
        </p:nvPicPr>
        <p:blipFill>
          <a:blip r:embed="rId3"/>
          <a:stretch>
            <a:fillRect/>
          </a:stretch>
        </p:blipFill>
        <p:spPr>
          <a:xfrm>
            <a:off x="3478331" y="1752600"/>
            <a:ext cx="5450359" cy="5105400"/>
          </a:xfrm>
          <a:prstGeom prst="rect">
            <a:avLst/>
          </a:prstGeom>
        </p:spPr>
      </p:pic>
      <p:sp>
        <p:nvSpPr>
          <p:cNvPr id="20" name="5-Point Star 19" descr="star"/>
          <p:cNvSpPr/>
          <p:nvPr/>
        </p:nvSpPr>
        <p:spPr>
          <a:xfrm>
            <a:off x="3655803" y="2768327"/>
            <a:ext cx="252973" cy="24403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1" name="5-Point Star 20" descr="star"/>
          <p:cNvSpPr/>
          <p:nvPr/>
        </p:nvSpPr>
        <p:spPr>
          <a:xfrm>
            <a:off x="3655803" y="3215295"/>
            <a:ext cx="252973" cy="24403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2" name="5-Point Star 21" descr="star"/>
          <p:cNvSpPr/>
          <p:nvPr/>
        </p:nvSpPr>
        <p:spPr>
          <a:xfrm>
            <a:off x="3655803" y="3685709"/>
            <a:ext cx="252973" cy="24403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5-Point Star 22" descr="star"/>
          <p:cNvSpPr/>
          <p:nvPr/>
        </p:nvSpPr>
        <p:spPr>
          <a:xfrm>
            <a:off x="3655803" y="4111747"/>
            <a:ext cx="252973" cy="24403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5-Point Star 23" descr="star"/>
          <p:cNvSpPr/>
          <p:nvPr/>
        </p:nvSpPr>
        <p:spPr>
          <a:xfrm>
            <a:off x="3664188" y="4623049"/>
            <a:ext cx="252973" cy="24403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6" name="5-Point Star 25" descr="star"/>
          <p:cNvSpPr/>
          <p:nvPr/>
        </p:nvSpPr>
        <p:spPr>
          <a:xfrm>
            <a:off x="3668365" y="5089131"/>
            <a:ext cx="252973" cy="24403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Tree>
    <p:extLst>
      <p:ext uri="{BB962C8B-B14F-4D97-AF65-F5344CB8AC3E}">
        <p14:creationId xmlns:p14="http://schemas.microsoft.com/office/powerpoint/2010/main" val="2568677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Skill/Process Concerns – Number and Number Sense</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5010539" y="1598613"/>
            <a:ext cx="4133461" cy="5635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a:t>
            </a:r>
            <a:r>
              <a:rPr lang="en-US" dirty="0" smtClean="0">
                <a:solidFill>
                  <a:schemeClr val="tx1"/>
                </a:solidFill>
                <a:effectLst/>
              </a:rPr>
              <a:t>rns</a:t>
            </a:r>
            <a:endParaRPr lang="en-US" dirty="0">
              <a:solidFill>
                <a:schemeClr val="tx1"/>
              </a:solidFill>
              <a:effectLst/>
            </a:endParaRPr>
          </a:p>
        </p:txBody>
      </p:sp>
      <p:sp>
        <p:nvSpPr>
          <p:cNvPr id="6" name="Content Placeholder 5"/>
          <p:cNvSpPr>
            <a:spLocks noGrp="1"/>
          </p:cNvSpPr>
          <p:nvPr>
            <p:ph sz="quarter" idx="4"/>
          </p:nvPr>
        </p:nvSpPr>
        <p:spPr>
          <a:xfrm>
            <a:off x="5029200" y="2276475"/>
            <a:ext cx="4191000" cy="3559920"/>
          </a:xfrm>
        </p:spPr>
        <p:txBody>
          <a:bodyPr/>
          <a:lstStyle/>
          <a:p>
            <a:pPr marL="457200" indent="0">
              <a:buNone/>
            </a:pPr>
            <a:r>
              <a:rPr lang="en-US" sz="2000" b="1" dirty="0" smtClean="0">
                <a:solidFill>
                  <a:srgbClr val="FF6699"/>
                </a:solidFill>
                <a:effectLst/>
                <a:latin typeface="Verdana" panose="020B0604030504040204" pitchFamily="34" charset="0"/>
                <a:ea typeface="Verdana" panose="020B0604030504040204" pitchFamily="34" charset="0"/>
                <a:cs typeface="Verdana" panose="020B0604030504040204" pitchFamily="34" charset="0"/>
              </a:rPr>
              <a:t>Represent = </a:t>
            </a:r>
            <a:r>
              <a:rPr lang="en-US" sz="2000" dirty="0" smtClean="0">
                <a:solidFill>
                  <a:srgbClr val="FF6699"/>
                </a:solidFill>
                <a:effectLst/>
                <a:latin typeface="Verdana" panose="020B0604030504040204" pitchFamily="34" charset="0"/>
                <a:ea typeface="Verdana" panose="020B0604030504040204" pitchFamily="34" charset="0"/>
                <a:cs typeface="Verdana" panose="020B0604030504040204" pitchFamily="34" charset="0"/>
              </a:rPr>
              <a:t>3 of 5   incorrect</a:t>
            </a:r>
          </a:p>
          <a:p>
            <a:pPr marL="0" indent="0">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a:t>
            </a:r>
          </a:p>
          <a:p>
            <a:pPr marL="457200" indent="0">
              <a:buNone/>
            </a:pP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Determine = </a:t>
            </a:r>
            <a:r>
              <a:rPr lang="en-US"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1 of 1  incorrect</a:t>
            </a:r>
            <a:endParaRPr lang="en-US" sz="2000"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t>
            </a:r>
          </a:p>
          <a:p>
            <a:pPr marL="404813"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Identify and Describe </a:t>
            </a:r>
            <a:r>
              <a:rPr lang="en-US" sz="2000"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1</a:t>
            </a: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00B050"/>
                </a:solidFill>
                <a:latin typeface="Verdana" panose="020B0604030504040204" pitchFamily="34" charset="0"/>
                <a:ea typeface="Verdana" panose="020B0604030504040204" pitchFamily="34" charset="0"/>
                <a:cs typeface="Verdana" panose="020B0604030504040204" pitchFamily="34" charset="0"/>
              </a:rPr>
              <a:t>of </a:t>
            </a:r>
            <a:r>
              <a:rPr lang="en-US" sz="20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1 incorrect</a:t>
            </a:r>
          </a:p>
          <a:p>
            <a:pPr marL="0" indent="0">
              <a:buNone/>
            </a:pPr>
            <a:endParaRPr lang="en-US" sz="2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352425"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Compare and Order </a:t>
            </a:r>
            <a:r>
              <a:rPr lang="en-US" sz="20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n-US"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en-US" sz="2000" dirty="0">
                <a:solidFill>
                  <a:srgbClr val="002060"/>
                </a:solidFill>
                <a:latin typeface="Verdana" panose="020B0604030504040204" pitchFamily="34" charset="0"/>
                <a:ea typeface="Verdana" panose="020B0604030504040204" pitchFamily="34" charset="0"/>
                <a:cs typeface="Verdana" panose="020B0604030504040204" pitchFamily="34" charset="0"/>
              </a:rPr>
              <a:t>of 2 </a:t>
            </a:r>
            <a:r>
              <a:rPr lang="en-US"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incorrect</a:t>
            </a:r>
          </a:p>
          <a:p>
            <a:pPr marL="0" indent="0">
              <a:buNone/>
            </a:pPr>
            <a:r>
              <a:rPr lang="en-US" sz="2000" b="1" dirty="0" smtClean="0">
                <a:solidFill>
                  <a:srgbClr val="FFC000"/>
                </a:solidFill>
              </a:rPr>
              <a:t> </a:t>
            </a:r>
            <a:endParaRPr lang="en-US" sz="2000" b="1" dirty="0">
              <a:solidFill>
                <a:srgbClr val="FFC000"/>
              </a:solidFill>
            </a:endParaRPr>
          </a:p>
          <a:p>
            <a:pPr marL="0" indent="0">
              <a:buNone/>
            </a:pPr>
            <a:endParaRPr lang="en-US" sz="2000" b="1" dirty="0">
              <a:solidFill>
                <a:srgbClr val="002060"/>
              </a:solidFill>
            </a:endParaRPr>
          </a:p>
          <a:p>
            <a:pPr>
              <a:buNone/>
            </a:pPr>
            <a:r>
              <a:rPr lang="en-US" b="1" dirty="0" smtClean="0">
                <a:solidFill>
                  <a:srgbClr val="0070C0"/>
                </a:solidFill>
                <a:effectLst/>
              </a:rPr>
              <a:t> </a:t>
            </a:r>
          </a:p>
          <a:p>
            <a:endParaRPr lang="en-US" dirty="0" smtClean="0">
              <a:solidFill>
                <a:schemeClr val="tx1"/>
              </a:solidFill>
              <a:effectLst/>
            </a:endParaRPr>
          </a:p>
          <a:p>
            <a:pPr>
              <a:buNone/>
            </a:pPr>
            <a:endParaRPr lang="en-US" b="1" i="1" u="sng" dirty="0" smtClean="0">
              <a:solidFill>
                <a:srgbClr val="002060"/>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486775" y="6381749"/>
            <a:ext cx="6858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228A367F-9776-4ED1-8E9F-94CF5FFC577F}"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5-Point Star 10" descr="star"/>
          <p:cNvSpPr/>
          <p:nvPr/>
        </p:nvSpPr>
        <p:spPr>
          <a:xfrm>
            <a:off x="504825" y="3795382"/>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5-Point Star 2" descr="star"/>
          <p:cNvSpPr/>
          <p:nvPr/>
        </p:nvSpPr>
        <p:spPr>
          <a:xfrm>
            <a:off x="523875" y="5057114"/>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5-Point Star 22" descr="star"/>
          <p:cNvSpPr/>
          <p:nvPr/>
        </p:nvSpPr>
        <p:spPr>
          <a:xfrm>
            <a:off x="504825" y="3476625"/>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5-Point Star 23" descr="star"/>
          <p:cNvSpPr/>
          <p:nvPr/>
        </p:nvSpPr>
        <p:spPr>
          <a:xfrm>
            <a:off x="514350" y="4686300"/>
            <a:ext cx="152400" cy="15240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5-Point Star 16" descr="star"/>
          <p:cNvSpPr/>
          <p:nvPr/>
        </p:nvSpPr>
        <p:spPr>
          <a:xfrm>
            <a:off x="514350" y="4358018"/>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5-Point Star 24" descr="star"/>
          <p:cNvSpPr/>
          <p:nvPr/>
        </p:nvSpPr>
        <p:spPr>
          <a:xfrm>
            <a:off x="514350" y="5400014"/>
            <a:ext cx="152400" cy="15240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5-Point Star 25" descr="star"/>
          <p:cNvSpPr/>
          <p:nvPr/>
        </p:nvSpPr>
        <p:spPr>
          <a:xfrm>
            <a:off x="504825" y="3019425"/>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7" name="5-Point Star 26" descr="star"/>
          <p:cNvSpPr/>
          <p:nvPr/>
        </p:nvSpPr>
        <p:spPr>
          <a:xfrm>
            <a:off x="504825" y="321945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8" name="5-Point Star 27" descr="star"/>
          <p:cNvSpPr/>
          <p:nvPr/>
        </p:nvSpPr>
        <p:spPr>
          <a:xfrm>
            <a:off x="523875" y="5683995"/>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9" name="5-Point Star 28" descr="star"/>
          <p:cNvSpPr/>
          <p:nvPr/>
        </p:nvSpPr>
        <p:spPr>
          <a:xfrm>
            <a:off x="514350" y="409575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5-Point Star 29" descr="star"/>
          <p:cNvSpPr/>
          <p:nvPr/>
        </p:nvSpPr>
        <p:spPr>
          <a:xfrm>
            <a:off x="495300" y="2486025"/>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1" name="Picture 30" descr="star"/>
          <p:cNvPicPr>
            <a:picLocks noChangeAspect="1"/>
          </p:cNvPicPr>
          <p:nvPr/>
        </p:nvPicPr>
        <p:blipFill>
          <a:blip r:embed="rId3"/>
          <a:stretch>
            <a:fillRect/>
          </a:stretch>
        </p:blipFill>
        <p:spPr>
          <a:xfrm>
            <a:off x="40002" y="1785257"/>
            <a:ext cx="4933214" cy="4620985"/>
          </a:xfrm>
          <a:prstGeom prst="rect">
            <a:avLst/>
          </a:prstGeom>
        </p:spPr>
      </p:pic>
      <p:sp>
        <p:nvSpPr>
          <p:cNvPr id="36" name="5-Point Star 35" descr="star"/>
          <p:cNvSpPr/>
          <p:nvPr/>
        </p:nvSpPr>
        <p:spPr>
          <a:xfrm>
            <a:off x="5137025" y="2333237"/>
            <a:ext cx="252973" cy="24403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5-Point Star 36" descr="star"/>
          <p:cNvSpPr/>
          <p:nvPr/>
        </p:nvSpPr>
        <p:spPr>
          <a:xfrm>
            <a:off x="5155687" y="3362874"/>
            <a:ext cx="252973" cy="24403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38" name="5-Point Star 37" descr="star"/>
          <p:cNvSpPr/>
          <p:nvPr/>
        </p:nvSpPr>
        <p:spPr>
          <a:xfrm>
            <a:off x="5137018" y="4428613"/>
            <a:ext cx="252973" cy="24403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5-Point Star 38" descr="star"/>
          <p:cNvSpPr/>
          <p:nvPr/>
        </p:nvSpPr>
        <p:spPr>
          <a:xfrm>
            <a:off x="5119433" y="5430479"/>
            <a:ext cx="252973" cy="24403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5-Point Star 39" descr="star"/>
          <p:cNvSpPr/>
          <p:nvPr/>
        </p:nvSpPr>
        <p:spPr>
          <a:xfrm>
            <a:off x="233841" y="2691480"/>
            <a:ext cx="252973" cy="24403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5-Point Star 40" descr="star"/>
          <p:cNvSpPr/>
          <p:nvPr/>
        </p:nvSpPr>
        <p:spPr>
          <a:xfrm>
            <a:off x="223860" y="3127820"/>
            <a:ext cx="252973" cy="24403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5-Point Star 41" descr="star"/>
          <p:cNvSpPr/>
          <p:nvPr/>
        </p:nvSpPr>
        <p:spPr>
          <a:xfrm>
            <a:off x="195868" y="3934420"/>
            <a:ext cx="252973" cy="24403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5-Point Star 42" descr="star"/>
          <p:cNvSpPr/>
          <p:nvPr/>
        </p:nvSpPr>
        <p:spPr>
          <a:xfrm>
            <a:off x="263425" y="5561980"/>
            <a:ext cx="252973" cy="24403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5-Point Star 43" descr="star"/>
          <p:cNvSpPr/>
          <p:nvPr/>
        </p:nvSpPr>
        <p:spPr>
          <a:xfrm>
            <a:off x="263424" y="5939518"/>
            <a:ext cx="252973" cy="244030"/>
          </a:xfrm>
          <a:prstGeom prst="star5">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5-Point Star 44" descr="star"/>
          <p:cNvSpPr/>
          <p:nvPr/>
        </p:nvSpPr>
        <p:spPr>
          <a:xfrm>
            <a:off x="188466" y="3498080"/>
            <a:ext cx="252973" cy="24403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46" name="5-Point Star 45" descr="star"/>
          <p:cNvSpPr/>
          <p:nvPr/>
        </p:nvSpPr>
        <p:spPr>
          <a:xfrm>
            <a:off x="207770" y="4335648"/>
            <a:ext cx="252973" cy="24403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5-Point Star 46" descr="star"/>
          <p:cNvSpPr/>
          <p:nvPr/>
        </p:nvSpPr>
        <p:spPr>
          <a:xfrm>
            <a:off x="261377" y="4741020"/>
            <a:ext cx="252973" cy="24403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5-Point Star 47" descr="star"/>
          <p:cNvSpPr/>
          <p:nvPr/>
        </p:nvSpPr>
        <p:spPr>
          <a:xfrm>
            <a:off x="260950" y="5177320"/>
            <a:ext cx="252973" cy="244030"/>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1943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 y="820341"/>
            <a:ext cx="9144000"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a:t>
            </a:r>
            <a:r>
              <a:rPr lang="en-US"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Number and Number Sense Content and Skill/Process </a:t>
            </a: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Concerns</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228600" y="2091512"/>
            <a:ext cx="40417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Content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4746075" y="3058797"/>
            <a:ext cx="4081332" cy="3124200"/>
          </a:xfrm>
        </p:spPr>
        <p:txBody>
          <a:bodyPr/>
          <a:lstStyle/>
          <a:p>
            <a:pPr>
              <a:buNone/>
            </a:pPr>
            <a:endParaRPr lang="en-US" dirty="0" smtClean="0">
              <a:solidFill>
                <a:schemeClr val="tx1"/>
              </a:solidFill>
              <a:effectLst/>
            </a:endParaRPr>
          </a:p>
          <a:p>
            <a:pPr marL="0" indent="0">
              <a:buNone/>
            </a:pPr>
            <a:r>
              <a:rPr lang="en-US" sz="2000" b="1" dirty="0" smtClean="0">
                <a:solidFill>
                  <a:srgbClr val="0000FF"/>
                </a:solidFill>
              </a:rPr>
              <a:t>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Represent</a:t>
            </a:r>
          </a:p>
          <a:p>
            <a:pPr marL="0" indent="0">
              <a:buNone/>
            </a:pP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2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Determine</a:t>
            </a:r>
          </a:p>
          <a:p>
            <a:pPr marL="0" indent="0">
              <a:buNone/>
            </a:pPr>
            <a:endPar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Identify and describe</a:t>
            </a:r>
          </a:p>
          <a:p>
            <a:pPr marL="0" indent="0">
              <a:buNone/>
            </a:pPr>
            <a:r>
              <a:rPr lang="en-US"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000" b="1" dirty="0">
                <a:solidFill>
                  <a:srgbClr val="7030A0"/>
                </a:solidFill>
              </a:rPr>
              <a:t> </a:t>
            </a:r>
            <a:r>
              <a:rPr lang="en-US" sz="2000" b="1" dirty="0" smtClean="0">
                <a:solidFill>
                  <a:srgbClr val="7030A0"/>
                </a:solidFill>
              </a:rPr>
              <a:t>     </a:t>
            </a:r>
          </a:p>
          <a:p>
            <a:pPr marL="0" indent="0">
              <a:buNone/>
            </a:pPr>
            <a:r>
              <a:rPr lang="en-US" sz="2000" b="1" dirty="0">
                <a:solidFill>
                  <a:srgbClr val="7030A0"/>
                </a:solidFill>
              </a:rPr>
              <a:t> </a:t>
            </a:r>
            <a:r>
              <a:rPr lang="en-US" sz="2000" b="1" dirty="0" smtClean="0">
                <a:solidFill>
                  <a:srgbClr val="7030A0"/>
                </a:solidFill>
              </a:rPr>
              <a:t>    </a:t>
            </a: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534400" y="6381749"/>
            <a:ext cx="6096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228A367F-9776-4ED1-8E9F-94CF5FFC577F}"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Content Placeholder 5"/>
          <p:cNvSpPr>
            <a:spLocks noGrp="1"/>
          </p:cNvSpPr>
          <p:nvPr>
            <p:ph sz="quarter" idx="4"/>
          </p:nvPr>
        </p:nvSpPr>
        <p:spPr>
          <a:xfrm>
            <a:off x="379860" y="3071790"/>
            <a:ext cx="4268340" cy="3124200"/>
          </a:xfrm>
        </p:spPr>
        <p:txBody>
          <a:bodyPr/>
          <a:lstStyle/>
          <a:p>
            <a:pPr marL="352425" indent="0">
              <a:buNone/>
            </a:pPr>
            <a:r>
              <a:rPr lang="en-US" sz="2000" b="1" kern="12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Equivalent </a:t>
            </a:r>
            <a:r>
              <a:rPr lang="en-US" sz="2000" b="1" kern="1200" dirty="0">
                <a:solidFill>
                  <a:srgbClr val="0000FF"/>
                </a:solidFill>
                <a:latin typeface="Verdana" panose="020B0604030504040204" pitchFamily="34" charset="0"/>
                <a:ea typeface="Verdana" panose="020B0604030504040204" pitchFamily="34" charset="0"/>
                <a:cs typeface="Verdana" panose="020B0604030504040204" pitchFamily="34" charset="0"/>
              </a:rPr>
              <a:t>relationships – </a:t>
            </a:r>
            <a:r>
              <a:rPr lang="en-US" sz="2000" b="1" kern="12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  fractions</a:t>
            </a:r>
            <a:r>
              <a:rPr lang="en-US" sz="2000" b="1" kern="1200" dirty="0">
                <a:solidFill>
                  <a:srgbClr val="0000FF"/>
                </a:solidFill>
                <a:latin typeface="Verdana" panose="020B0604030504040204" pitchFamily="34" charset="0"/>
                <a:ea typeface="Verdana" panose="020B0604030504040204" pitchFamily="34" charset="0"/>
                <a:cs typeface="Verdana" panose="020B0604030504040204" pitchFamily="34" charset="0"/>
              </a:rPr>
              <a:t>, decimals, percents</a:t>
            </a: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Ratios</a:t>
            </a:r>
          </a:p>
          <a:p>
            <a:pPr marL="0" indent="0">
              <a:buNone/>
            </a:pPr>
            <a:endParaRPr lang="en-US" sz="2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Integers </a:t>
            </a:r>
          </a:p>
          <a:p>
            <a:pPr marL="0" indent="0">
              <a:buNone/>
            </a:pPr>
            <a:endParaRPr lang="en-US" sz="2000" b="1" dirty="0" smtClean="0">
              <a:solidFill>
                <a:srgbClr val="FF0000"/>
              </a:solidFill>
            </a:endParaRPr>
          </a:p>
          <a:p>
            <a:pPr marL="0" indent="0">
              <a:buNone/>
            </a:pPr>
            <a:r>
              <a:rPr lang="en-US" sz="2000" b="1" dirty="0" smtClean="0">
                <a:solidFill>
                  <a:srgbClr val="FFC000"/>
                </a:solidFill>
              </a:rPr>
              <a:t>    </a:t>
            </a: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24" name="Text Placeholder 4"/>
          <p:cNvSpPr>
            <a:spLocks noGrp="1"/>
          </p:cNvSpPr>
          <p:nvPr>
            <p:ph type="body" sz="quarter" idx="3"/>
          </p:nvPr>
        </p:nvSpPr>
        <p:spPr>
          <a:xfrm>
            <a:off x="4624824" y="2091512"/>
            <a:ext cx="4179207"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Concern</a:t>
            </a:r>
            <a:r>
              <a:rPr lang="en-US" dirty="0" smtClean="0">
                <a:solidFill>
                  <a:schemeClr val="tx1"/>
                </a:solidFill>
                <a:effectLst/>
              </a:rPr>
              <a:t>s</a:t>
            </a:r>
            <a:endParaRPr lang="en-US" dirty="0">
              <a:solidFill>
                <a:schemeClr val="tx1"/>
              </a:solidFill>
              <a:effectLst/>
            </a:endParaRPr>
          </a:p>
        </p:txBody>
      </p:sp>
    </p:spTree>
    <p:extLst>
      <p:ext uri="{BB962C8B-B14F-4D97-AF65-F5344CB8AC3E}">
        <p14:creationId xmlns:p14="http://schemas.microsoft.com/office/powerpoint/2010/main" val="3908658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r"/>
          <p:cNvPicPr>
            <a:picLocks noChangeAspect="1"/>
          </p:cNvPicPr>
          <p:nvPr/>
        </p:nvPicPr>
        <p:blipFill>
          <a:blip r:embed="rId3"/>
          <a:stretch>
            <a:fillRect/>
          </a:stretch>
        </p:blipFill>
        <p:spPr>
          <a:xfrm>
            <a:off x="228600" y="1673433"/>
            <a:ext cx="3352800" cy="5110578"/>
          </a:xfrm>
          <a:prstGeom prst="rect">
            <a:avLst/>
          </a:prstGeom>
        </p:spPr>
      </p:pic>
      <p:sp>
        <p:nvSpPr>
          <p:cNvPr id="2" name="Title 1"/>
          <p:cNvSpPr>
            <a:spLocks noGrp="1"/>
          </p:cNvSpPr>
          <p:nvPr>
            <p:ph type="title"/>
          </p:nvPr>
        </p:nvSpPr>
        <p:spPr>
          <a:xfrm>
            <a:off x="-1" y="609600"/>
            <a:ext cx="9134475" cy="1143000"/>
          </a:xfrm>
        </p:spPr>
        <p:txBody>
          <a:bodyPr/>
          <a:lstStyle/>
          <a:p>
            <a:pPr algn="ctr"/>
            <a:r>
              <a:rPr lang="en-US" sz="24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a:t>
            </a:r>
            <a:r>
              <a:rPr lang="en-U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Content</a:t>
            </a:r>
            <a:r>
              <a:rPr lang="en-US" sz="24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Concerns – Probability, Statistics, and Patterns, Functions, and Algebra</a:t>
            </a:r>
            <a:endPar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4489572" y="1687998"/>
            <a:ext cx="40417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Content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3783691" y="2161808"/>
            <a:ext cx="5327337" cy="4352925"/>
          </a:xfrm>
        </p:spPr>
        <p:txBody>
          <a:bodyPr/>
          <a:lstStyle/>
          <a:p>
            <a:pPr>
              <a:buNone/>
            </a:pPr>
            <a:endParaRPr lang="en-US" dirty="0" smtClean="0">
              <a:solidFill>
                <a:schemeClr val="tx1"/>
              </a:solidFill>
              <a:effectLst/>
            </a:endParaRPr>
          </a:p>
          <a:p>
            <a:pPr marL="0" indent="0">
              <a:buNone/>
            </a:pPr>
            <a:r>
              <a:rPr lang="en-US" sz="18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Balance Point = 2 of 2 incorrect</a:t>
            </a:r>
            <a:endParaRPr lang="en-US" sz="18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Independent and Dependent Events </a:t>
            </a:r>
            <a:r>
              <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endPar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2 </a:t>
            </a:r>
            <a:r>
              <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rPr>
              <a:t>of </a:t>
            </a:r>
            <a:r>
              <a:rPr lang="en-US" sz="18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3 </a:t>
            </a:r>
            <a:r>
              <a:rPr lang="en-US" sz="1800" b="1" dirty="0">
                <a:solidFill>
                  <a:srgbClr val="00B050"/>
                </a:solidFill>
                <a:latin typeface="Verdana" panose="020B0604030504040204" pitchFamily="34" charset="0"/>
                <a:ea typeface="Verdana" panose="020B0604030504040204" pitchFamily="34" charset="0"/>
                <a:cs typeface="Verdana" panose="020B0604030504040204" pitchFamily="34" charset="0"/>
              </a:rPr>
              <a:t>incorrect</a:t>
            </a:r>
          </a:p>
          <a:p>
            <a:pPr marL="0" indent="0">
              <a:buNone/>
            </a:pP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Arithmetic and Geometric Sequences = </a:t>
            </a:r>
          </a:p>
          <a:p>
            <a:pPr marL="0" indent="0">
              <a:buNone/>
            </a:pP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2</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1800" b="1" dirty="0">
                <a:solidFill>
                  <a:srgbClr val="FF0000"/>
                </a:solidFill>
                <a:latin typeface="Verdana" panose="020B0604030504040204" pitchFamily="34" charset="0"/>
                <a:ea typeface="Verdana" panose="020B0604030504040204" pitchFamily="34" charset="0"/>
                <a:cs typeface="Verdana" panose="020B0604030504040204" pitchFamily="34" charset="0"/>
              </a:rPr>
              <a:t>of </a:t>
            </a:r>
            <a:r>
              <a:rPr lang="en-US" sz="1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2 incorrect</a:t>
            </a:r>
          </a:p>
          <a:p>
            <a:pPr marL="0" indent="0">
              <a:buNone/>
            </a:pPr>
            <a:r>
              <a:rPr lang="en-US" sz="18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Representations of Data in Graphs </a:t>
            </a:r>
            <a:r>
              <a:rPr lang="en-US" sz="1800" b="1" dirty="0">
                <a:solidFill>
                  <a:srgbClr val="7030A0"/>
                </a:solidFill>
                <a:latin typeface="Verdana" panose="020B0604030504040204" pitchFamily="34" charset="0"/>
                <a:ea typeface="Verdana" panose="020B0604030504040204" pitchFamily="34" charset="0"/>
                <a:cs typeface="Verdana" panose="020B0604030504040204" pitchFamily="34" charset="0"/>
              </a:rPr>
              <a:t>= </a:t>
            </a:r>
            <a:endParaRPr lang="en-US" sz="1800" b="1" dirty="0" smtClean="0">
              <a:solidFill>
                <a:srgbClr val="7030A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800" b="1" dirty="0">
                <a:solidFill>
                  <a:srgbClr val="7030A0"/>
                </a:solidFill>
                <a:latin typeface="Verdana" panose="020B0604030504040204" pitchFamily="34" charset="0"/>
                <a:ea typeface="Verdana" panose="020B0604030504040204" pitchFamily="34" charset="0"/>
                <a:cs typeface="Verdana" panose="020B0604030504040204" pitchFamily="34" charset="0"/>
              </a:rPr>
              <a:t> </a:t>
            </a:r>
            <a:r>
              <a:rPr lang="en-US" sz="18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3 </a:t>
            </a:r>
            <a:r>
              <a:rPr lang="en-US" sz="1800" b="1" dirty="0">
                <a:solidFill>
                  <a:srgbClr val="7030A0"/>
                </a:solidFill>
                <a:latin typeface="Verdana" panose="020B0604030504040204" pitchFamily="34" charset="0"/>
                <a:ea typeface="Verdana" panose="020B0604030504040204" pitchFamily="34" charset="0"/>
                <a:cs typeface="Verdana" panose="020B0604030504040204" pitchFamily="34" charset="0"/>
              </a:rPr>
              <a:t>of 3</a:t>
            </a:r>
            <a:r>
              <a:rPr lang="en-US" sz="18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incorrect</a:t>
            </a:r>
          </a:p>
          <a:p>
            <a:pPr marL="0" indent="0">
              <a:buNone/>
            </a:pPr>
            <a:r>
              <a:rPr lang="en-US" sz="18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Linear Equations = 2 out of 3 incorrect</a:t>
            </a:r>
          </a:p>
          <a:p>
            <a:pPr marL="0" indent="0">
              <a:buNone/>
            </a:pPr>
            <a:r>
              <a:rPr lang="en-US" sz="1800" b="1" dirty="0" smtClean="0">
                <a:solidFill>
                  <a:srgbClr val="FF66FF"/>
                </a:solidFill>
                <a:latin typeface="Verdana" panose="020B0604030504040204" pitchFamily="34" charset="0"/>
                <a:ea typeface="Verdana" panose="020B0604030504040204" pitchFamily="34" charset="0"/>
                <a:cs typeface="Verdana" panose="020B0604030504040204" pitchFamily="34" charset="0"/>
              </a:rPr>
              <a:t>Linear </a:t>
            </a:r>
            <a:r>
              <a:rPr lang="en-US" sz="1800" b="1" dirty="0">
                <a:solidFill>
                  <a:srgbClr val="FF66FF"/>
                </a:solidFill>
                <a:latin typeface="Verdana" panose="020B0604030504040204" pitchFamily="34" charset="0"/>
                <a:ea typeface="Verdana" panose="020B0604030504040204" pitchFamily="34" charset="0"/>
                <a:cs typeface="Verdana" panose="020B0604030504040204" pitchFamily="34" charset="0"/>
              </a:rPr>
              <a:t>Inequalities = 2 out of 2 incorrect</a:t>
            </a:r>
          </a:p>
          <a:p>
            <a:pPr marL="0" indent="0">
              <a:buNone/>
            </a:pPr>
            <a:r>
              <a:rPr lang="en-US" sz="1800" b="1" dirty="0" smtClean="0">
                <a:solidFill>
                  <a:srgbClr val="1D9EFF"/>
                </a:solidFill>
                <a:latin typeface="Verdana" panose="020B0604030504040204" pitchFamily="34" charset="0"/>
                <a:ea typeface="Verdana" panose="020B0604030504040204" pitchFamily="34" charset="0"/>
                <a:cs typeface="Verdana" panose="020B0604030504040204" pitchFamily="34" charset="0"/>
              </a:rPr>
              <a:t>Properties = 1 out of 2 incorrect</a:t>
            </a:r>
          </a:p>
          <a:p>
            <a:pPr marL="0" indent="0">
              <a:buNone/>
            </a:pPr>
            <a:r>
              <a:rPr lang="en-US" sz="2000" b="1" dirty="0">
                <a:solidFill>
                  <a:srgbClr val="7030A0"/>
                </a:solidFill>
              </a:rPr>
              <a:t> </a:t>
            </a:r>
            <a:r>
              <a:rPr lang="en-US" sz="2000" b="1" dirty="0" smtClean="0">
                <a:solidFill>
                  <a:srgbClr val="7030A0"/>
                </a:solidFill>
              </a:rPr>
              <a:t>   </a:t>
            </a:r>
            <a:endParaRPr lang="en-US" sz="2000" b="1" dirty="0">
              <a:solidFill>
                <a:srgbClr val="FFC000"/>
              </a:solidFill>
            </a:endParaRPr>
          </a:p>
          <a:p>
            <a:pPr marL="0" indent="0">
              <a:buNone/>
            </a:pP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553450" y="6381749"/>
            <a:ext cx="600075"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228A367F-9776-4ED1-8E9F-94CF5FFC577F}"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5-Point Star 25" descr="star"/>
          <p:cNvSpPr/>
          <p:nvPr/>
        </p:nvSpPr>
        <p:spPr>
          <a:xfrm>
            <a:off x="303330" y="2327760"/>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7" name="5-Point Star 26" descr="star"/>
          <p:cNvSpPr/>
          <p:nvPr/>
        </p:nvSpPr>
        <p:spPr>
          <a:xfrm>
            <a:off x="328860" y="5690953"/>
            <a:ext cx="152400" cy="152400"/>
          </a:xfrm>
          <a:prstGeom prst="star5">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34" name="5-Point Star 33" descr="star"/>
          <p:cNvSpPr/>
          <p:nvPr/>
        </p:nvSpPr>
        <p:spPr>
          <a:xfrm>
            <a:off x="326553" y="4338271"/>
            <a:ext cx="152400" cy="152400"/>
          </a:xfrm>
          <a:prstGeom prst="star5">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31" name="5-Point Star 30" descr="star"/>
          <p:cNvSpPr/>
          <p:nvPr/>
        </p:nvSpPr>
        <p:spPr>
          <a:xfrm>
            <a:off x="312313" y="3445543"/>
            <a:ext cx="152400" cy="1524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5-Point Star 13" descr="star"/>
          <p:cNvSpPr/>
          <p:nvPr/>
        </p:nvSpPr>
        <p:spPr>
          <a:xfrm>
            <a:off x="345905" y="487680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16" name="5-Point Star 15" descr="star"/>
          <p:cNvSpPr/>
          <p:nvPr/>
        </p:nvSpPr>
        <p:spPr>
          <a:xfrm>
            <a:off x="312318" y="3725064"/>
            <a:ext cx="152400" cy="1524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5-Point Star 39" descr="star"/>
          <p:cNvSpPr/>
          <p:nvPr/>
        </p:nvSpPr>
        <p:spPr>
          <a:xfrm>
            <a:off x="300285" y="315929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5-Point Star 40" descr="star"/>
          <p:cNvSpPr/>
          <p:nvPr/>
        </p:nvSpPr>
        <p:spPr>
          <a:xfrm>
            <a:off x="324349" y="459356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5-Point Star 41" descr="star"/>
          <p:cNvSpPr/>
          <p:nvPr/>
        </p:nvSpPr>
        <p:spPr>
          <a:xfrm>
            <a:off x="321838" y="4014542"/>
            <a:ext cx="152400" cy="152400"/>
          </a:xfrm>
          <a:prstGeom prst="star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5-Point Star 11" descr="star"/>
          <p:cNvSpPr/>
          <p:nvPr/>
        </p:nvSpPr>
        <p:spPr>
          <a:xfrm flipH="1">
            <a:off x="326552" y="6244678"/>
            <a:ext cx="191827" cy="187322"/>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5-Point Star 42" descr="star"/>
          <p:cNvSpPr/>
          <p:nvPr/>
        </p:nvSpPr>
        <p:spPr>
          <a:xfrm>
            <a:off x="355427" y="6531150"/>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5-Point Star 21" descr="star"/>
          <p:cNvSpPr/>
          <p:nvPr/>
        </p:nvSpPr>
        <p:spPr>
          <a:xfrm flipH="1">
            <a:off x="274413" y="2583063"/>
            <a:ext cx="191827" cy="187322"/>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5-Point Star 22" descr="star"/>
          <p:cNvSpPr/>
          <p:nvPr/>
        </p:nvSpPr>
        <p:spPr>
          <a:xfrm flipH="1">
            <a:off x="274412" y="2859783"/>
            <a:ext cx="191827" cy="187322"/>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5-Point Star 23" descr="star"/>
          <p:cNvSpPr/>
          <p:nvPr/>
        </p:nvSpPr>
        <p:spPr>
          <a:xfrm>
            <a:off x="333873" y="5154544"/>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5" name="5-Point Star 24" descr="star"/>
          <p:cNvSpPr/>
          <p:nvPr/>
        </p:nvSpPr>
        <p:spPr>
          <a:xfrm>
            <a:off x="336876" y="5987737"/>
            <a:ext cx="152400" cy="152400"/>
          </a:xfrm>
          <a:prstGeom prst="star5">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
        <p:nvSpPr>
          <p:cNvPr id="28" name="5-Point Star 27" descr="star"/>
          <p:cNvSpPr/>
          <p:nvPr/>
        </p:nvSpPr>
        <p:spPr>
          <a:xfrm>
            <a:off x="321838" y="5422748"/>
            <a:ext cx="152400" cy="152400"/>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Arial"/>
              <a:ea typeface="+mn-ea"/>
              <a:cs typeface="+mn-cs"/>
            </a:endParaRPr>
          </a:p>
        </p:txBody>
      </p:sp>
    </p:spTree>
    <p:extLst>
      <p:ext uri="{BB962C8B-B14F-4D97-AF65-F5344CB8AC3E}">
        <p14:creationId xmlns:p14="http://schemas.microsoft.com/office/powerpoint/2010/main" val="2657350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4" grpId="0" animBg="1"/>
      <p:bldP spid="31" grpId="0" animBg="1"/>
      <p:bldP spid="14" grpId="0" animBg="1"/>
      <p:bldP spid="16" grpId="0" animBg="1"/>
      <p:bldP spid="40" grpId="0" animBg="1"/>
      <p:bldP spid="41" grpId="0" animBg="1"/>
      <p:bldP spid="42" grpId="0" animBg="1"/>
      <p:bldP spid="12" grpId="0" animBg="1"/>
      <p:bldP spid="43" grpId="0" animBg="1"/>
      <p:bldP spid="22" grpId="0" animBg="1"/>
      <p:bldP spid="23" grpId="0" animBg="1"/>
      <p:bldP spid="24"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9494" y="647700"/>
            <a:ext cx="7772400" cy="838200"/>
          </a:xfrm>
        </p:spPr>
        <p:txBody>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Algebra Readiness Initiative Division Contact</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569494" y="1828801"/>
            <a:ext cx="8041105" cy="4648199"/>
          </a:xfrm>
        </p:spPr>
        <p:txBody>
          <a:bodyPr/>
          <a:lstStyle/>
          <a:p>
            <a:pPr algn="l"/>
            <a:r>
              <a:rPr lang="en-US" sz="2800" dirty="0">
                <a:latin typeface="Verdana" panose="020B0604030504040204" pitchFamily="34" charset="0"/>
                <a:ea typeface="Verdana" panose="020B0604030504040204" pitchFamily="34" charset="0"/>
                <a:cs typeface="Verdana" panose="020B0604030504040204" pitchFamily="34" charset="0"/>
              </a:rPr>
              <a:t>Name	___________________</a:t>
            </a:r>
          </a:p>
          <a:p>
            <a:pPr algn="l"/>
            <a:r>
              <a:rPr lang="en-US" sz="2800" dirty="0">
                <a:latin typeface="Verdana" panose="020B0604030504040204" pitchFamily="34" charset="0"/>
                <a:ea typeface="Verdana" panose="020B0604030504040204" pitchFamily="34" charset="0"/>
                <a:cs typeface="Verdana" panose="020B0604030504040204" pitchFamily="34" charset="0"/>
              </a:rPr>
              <a:t>Title	___________________</a:t>
            </a:r>
          </a:p>
          <a:p>
            <a:pPr algn="l"/>
            <a:r>
              <a:rPr lang="en-US" sz="2800" dirty="0">
                <a:latin typeface="Verdana" panose="020B0604030504040204" pitchFamily="34" charset="0"/>
                <a:ea typeface="Verdana" panose="020B0604030504040204" pitchFamily="34" charset="0"/>
                <a:cs typeface="Verdana" panose="020B0604030504040204" pitchFamily="34" charset="0"/>
              </a:rPr>
              <a:t>Email	</a:t>
            </a:r>
            <a:r>
              <a:rPr lang="en-US" sz="2800" dirty="0" smtClean="0">
                <a:latin typeface="Verdana" panose="020B0604030504040204" pitchFamily="34" charset="0"/>
                <a:ea typeface="Verdana" panose="020B0604030504040204" pitchFamily="34" charset="0"/>
                <a:cs typeface="Verdana" panose="020B0604030504040204" pitchFamily="34" charset="0"/>
              </a:rPr>
              <a:t>___________________</a:t>
            </a:r>
          </a:p>
          <a:p>
            <a:pPr algn="l"/>
            <a:endParaRPr lang="en-US" sz="2800" dirty="0">
              <a:latin typeface="Verdana" panose="020B0604030504040204" pitchFamily="34" charset="0"/>
              <a:ea typeface="Verdana" panose="020B0604030504040204" pitchFamily="34" charset="0"/>
              <a:cs typeface="Verdana" panose="020B0604030504040204" pitchFamily="34" charset="0"/>
            </a:endParaRPr>
          </a:p>
          <a:p>
            <a:pPr algn="l"/>
            <a:r>
              <a:rPr lang="en-US" sz="2800" dirty="0" smtClean="0">
                <a:latin typeface="Verdana" panose="020B0604030504040204" pitchFamily="34" charset="0"/>
                <a:ea typeface="Verdana" panose="020B0604030504040204" pitchFamily="34" charset="0"/>
                <a:cs typeface="Verdana" panose="020B0604030504040204" pitchFamily="34" charset="0"/>
              </a:rPr>
              <a:t>Who is designated in your school division?</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8</a:t>
            </a:fld>
            <a:endParaRPr lang="en-US" dirty="0"/>
          </a:p>
        </p:txBody>
      </p:sp>
    </p:spTree>
    <p:extLst>
      <p:ext uri="{BB962C8B-B14F-4D97-AF65-F5344CB8AC3E}">
        <p14:creationId xmlns:p14="http://schemas.microsoft.com/office/powerpoint/2010/main" val="415245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052314" cy="1143000"/>
          </a:xfrm>
        </p:spPr>
        <p:txBody>
          <a:bodyPr/>
          <a:lstStyle/>
          <a:p>
            <a:pPr algn="ctr"/>
            <a:r>
              <a:rPr lang="en-US" sz="24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Skill/Process Concerns </a:t>
            </a: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 Probability, Statistics, and Patterns, Functions, and </a:t>
            </a:r>
            <a:r>
              <a:rPr lang="en-US"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Algebra </a:t>
            </a:r>
            <a:endPar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8486775" y="6381749"/>
            <a:ext cx="6858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228A367F-9776-4ED1-8E9F-94CF5FFC577F}"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descr="SDBQ Analysis"/>
          <p:cNvPicPr>
            <a:picLocks noChangeAspect="1"/>
          </p:cNvPicPr>
          <p:nvPr/>
        </p:nvPicPr>
        <p:blipFill>
          <a:blip r:embed="rId3"/>
          <a:stretch>
            <a:fillRect/>
          </a:stretch>
        </p:blipFill>
        <p:spPr>
          <a:xfrm>
            <a:off x="609600" y="1799690"/>
            <a:ext cx="7534275" cy="4676775"/>
          </a:xfrm>
          <a:prstGeom prst="rect">
            <a:avLst/>
          </a:prstGeom>
        </p:spPr>
      </p:pic>
    </p:spTree>
    <p:extLst>
      <p:ext uri="{BB962C8B-B14F-4D97-AF65-F5344CB8AC3E}">
        <p14:creationId xmlns:p14="http://schemas.microsoft.com/office/powerpoint/2010/main" val="10130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 y="820341"/>
            <a:ext cx="9144000" cy="1143000"/>
          </a:xfrm>
        </p:spPr>
        <p:txBody>
          <a:bodyPr/>
          <a:lstStyle/>
          <a:p>
            <a:pPr algn="ctr"/>
            <a:r>
              <a:rPr lang="en-US" sz="28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a:t>
            </a:r>
            <a:r>
              <a:rPr lang="en-US"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Probability, Statistics, and Patterns, Functions and Algebra Content and Skill/Process </a:t>
            </a:r>
            <a:r>
              <a:rPr lang="en-US" sz="2800" b="1" dirty="0">
                <a:solidFill>
                  <a:schemeClr val="tx1"/>
                </a:solidFill>
                <a:latin typeface="Verdana" panose="020B0604030504040204" pitchFamily="34" charset="0"/>
                <a:ea typeface="Verdana" panose="020B0604030504040204" pitchFamily="34" charset="0"/>
                <a:cs typeface="Verdana" panose="020B0604030504040204" pitchFamily="34" charset="0"/>
              </a:rPr>
              <a:t>Concerns</a:t>
            </a:r>
            <a:endParaRPr lang="en-US" sz="28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3"/>
          </p:nvPr>
        </p:nvSpPr>
        <p:spPr>
          <a:xfrm>
            <a:off x="304800" y="2419035"/>
            <a:ext cx="4041775"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Content Concerns</a:t>
            </a:r>
            <a:endParaRPr lang="en-US"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p:cNvSpPr>
            <a:spLocks noGrp="1"/>
          </p:cNvSpPr>
          <p:nvPr>
            <p:ph sz="quarter" idx="4"/>
          </p:nvPr>
        </p:nvSpPr>
        <p:spPr>
          <a:xfrm>
            <a:off x="4746075" y="3058797"/>
            <a:ext cx="4081332" cy="3124200"/>
          </a:xfrm>
        </p:spPr>
        <p:txBody>
          <a:bodyPr/>
          <a:lstStyle/>
          <a:p>
            <a:pPr>
              <a:buNone/>
            </a:pPr>
            <a:endParaRPr lang="en-US" dirty="0" smtClean="0">
              <a:solidFill>
                <a:schemeClr val="tx1"/>
              </a:solidFill>
              <a:effectLst/>
            </a:endParaRPr>
          </a:p>
          <a:p>
            <a:pPr marL="0" indent="0">
              <a:buNone/>
            </a:pPr>
            <a:r>
              <a:rPr lang="en-US" sz="2000" b="1" dirty="0" smtClean="0">
                <a:solidFill>
                  <a:srgbClr val="0000FF"/>
                </a:solidFill>
              </a:rPr>
              <a:t>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Solve</a:t>
            </a:r>
          </a:p>
          <a:p>
            <a:pPr marL="0" indent="0">
              <a:buNone/>
            </a:pP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Translate</a:t>
            </a:r>
          </a:p>
          <a:p>
            <a:pPr marL="0" indent="0">
              <a:buNone/>
            </a:pPr>
            <a:endParaRPr lang="en-US" sz="2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Compare </a:t>
            </a:r>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and contrast</a:t>
            </a:r>
            <a:endPar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000" b="1" dirty="0">
                <a:solidFill>
                  <a:srgbClr val="7030A0"/>
                </a:solidFill>
              </a:rPr>
              <a:t> </a:t>
            </a:r>
            <a:r>
              <a:rPr lang="en-US" sz="2000" b="1" dirty="0" smtClean="0">
                <a:solidFill>
                  <a:srgbClr val="7030A0"/>
                </a:solidFill>
              </a:rPr>
              <a:t>     </a:t>
            </a:r>
          </a:p>
          <a:p>
            <a:pPr marL="0" indent="0">
              <a:buNone/>
            </a:pPr>
            <a:r>
              <a:rPr lang="en-US" sz="2000" b="1" dirty="0">
                <a:solidFill>
                  <a:srgbClr val="7030A0"/>
                </a:solidFill>
              </a:rPr>
              <a:t> </a:t>
            </a:r>
            <a:r>
              <a:rPr lang="en-US" sz="2000" b="1" dirty="0" smtClean="0">
                <a:solidFill>
                  <a:srgbClr val="7030A0"/>
                </a:solidFill>
              </a:rPr>
              <a:t>    </a:t>
            </a:r>
            <a:endParaRPr lang="en-US" sz="2000" b="1" dirty="0">
              <a:solidFill>
                <a:srgbClr val="002060"/>
              </a:solidFill>
            </a:endParaRPr>
          </a:p>
          <a:p>
            <a:pPr>
              <a:buNone/>
            </a:pP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4" name="Slide Number Placeholder 3"/>
          <p:cNvSpPr>
            <a:spLocks noGrp="1"/>
          </p:cNvSpPr>
          <p:nvPr>
            <p:ph type="sldNum" sz="quarter" idx="10"/>
          </p:nvPr>
        </p:nvSpPr>
        <p:spPr>
          <a:xfrm>
            <a:off x="8534400" y="6381749"/>
            <a:ext cx="6096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228A367F-9776-4ED1-8E9F-94CF5FFC577F}"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Content Placeholder 5"/>
          <p:cNvSpPr>
            <a:spLocks noGrp="1"/>
          </p:cNvSpPr>
          <p:nvPr>
            <p:ph sz="quarter" idx="4"/>
          </p:nvPr>
        </p:nvSpPr>
        <p:spPr>
          <a:xfrm>
            <a:off x="379860" y="3071790"/>
            <a:ext cx="4252782" cy="3124200"/>
          </a:xfrm>
        </p:spPr>
        <p:txBody>
          <a:bodyPr/>
          <a:lstStyle/>
          <a:p>
            <a:pPr>
              <a:buNone/>
            </a:pPr>
            <a:endParaRPr lang="en-US" dirty="0" smtClean="0">
              <a:solidFill>
                <a:schemeClr val="tx1"/>
              </a:solidFill>
              <a:effectLst/>
            </a:endParaRPr>
          </a:p>
          <a:p>
            <a:pPr marL="0" indent="0">
              <a:buNone/>
            </a:pPr>
            <a:r>
              <a:rPr lang="en-US" sz="2000" b="1" dirty="0" smtClean="0">
                <a:solidFill>
                  <a:srgbClr val="0000FF"/>
                </a:solidFill>
              </a:rPr>
              <a:t>    </a:t>
            </a:r>
            <a:r>
              <a:rPr lang="en-US" sz="2000" b="1" dirty="0" smtClean="0">
                <a:solidFill>
                  <a:srgbClr val="0000FF"/>
                </a:solidFill>
                <a:latin typeface="Verdana" panose="020B0604030504040204" pitchFamily="34" charset="0"/>
                <a:ea typeface="Verdana" panose="020B0604030504040204" pitchFamily="34" charset="0"/>
                <a:cs typeface="Verdana" panose="020B0604030504040204" pitchFamily="34" charset="0"/>
              </a:rPr>
              <a:t>Linear Equations</a:t>
            </a:r>
          </a:p>
          <a:p>
            <a:pPr marL="0" indent="0">
              <a:buNone/>
            </a:pPr>
            <a:endParaRPr lang="en-US" sz="2000" b="1" dirty="0" smtClean="0">
              <a:solidFill>
                <a:srgbClr val="0000FF"/>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Linear Inequalities</a:t>
            </a:r>
          </a:p>
          <a:p>
            <a:pPr marL="0" indent="0">
              <a:buNone/>
            </a:pPr>
            <a:endParaRPr lang="en-US" sz="2000" b="1"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Representations of Data</a:t>
            </a:r>
          </a:p>
          <a:p>
            <a:pPr marL="0" indent="0">
              <a:buNone/>
            </a:pPr>
            <a:endParaRPr lang="en-US" sz="2000" b="1" dirty="0" smtClean="0">
              <a:solidFill>
                <a:srgbClr val="FF0000"/>
              </a:solidFill>
            </a:endParaRPr>
          </a:p>
          <a:p>
            <a:pPr marL="0" indent="0">
              <a:buNone/>
            </a:pPr>
            <a:r>
              <a:rPr lang="en-US" sz="2000" b="1" dirty="0" smtClean="0">
                <a:solidFill>
                  <a:srgbClr val="FFC000"/>
                </a:solidFill>
              </a:rPr>
              <a:t>    </a:t>
            </a:r>
            <a:r>
              <a:rPr lang="en-US" b="1" dirty="0" smtClean="0">
                <a:solidFill>
                  <a:srgbClr val="0070C0"/>
                </a:solidFill>
                <a:effectLst/>
              </a:rPr>
              <a:t> </a:t>
            </a:r>
          </a:p>
          <a:p>
            <a:pPr>
              <a:buNone/>
            </a:pPr>
            <a:endParaRPr lang="en-US" b="1" i="1" u="sng" dirty="0" smtClean="0">
              <a:solidFill>
                <a:srgbClr val="002060"/>
              </a:solidFill>
              <a:effectLst/>
            </a:endParaRPr>
          </a:p>
          <a:p>
            <a:endParaRPr lang="en-US" dirty="0" smtClean="0">
              <a:solidFill>
                <a:schemeClr val="tx1"/>
              </a:solidFill>
              <a:effectLst/>
            </a:endParaRPr>
          </a:p>
          <a:p>
            <a:pPr>
              <a:buNone/>
            </a:pPr>
            <a:endParaRPr lang="en-US" dirty="0" smtClean="0">
              <a:solidFill>
                <a:schemeClr val="tx1"/>
              </a:solidFill>
              <a:effectLst/>
            </a:endParaRPr>
          </a:p>
          <a:p>
            <a:pPr>
              <a:buNone/>
            </a:pPr>
            <a:endParaRPr lang="en-US" b="1" dirty="0">
              <a:effectLst/>
            </a:endParaRPr>
          </a:p>
        </p:txBody>
      </p:sp>
      <p:sp>
        <p:nvSpPr>
          <p:cNvPr id="24" name="Text Placeholder 4"/>
          <p:cNvSpPr>
            <a:spLocks noGrp="1"/>
          </p:cNvSpPr>
          <p:nvPr>
            <p:ph type="body" sz="quarter" idx="3"/>
          </p:nvPr>
        </p:nvSpPr>
        <p:spPr>
          <a:xfrm>
            <a:off x="4648200" y="2419035"/>
            <a:ext cx="4179207" cy="639762"/>
          </a:xfrm>
        </p:spPr>
        <p:txBody>
          <a:bodyPr/>
          <a:lstStyle/>
          <a:p>
            <a:pPr algn="ctr"/>
            <a:r>
              <a:rPr lang="en-US"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Skill/Process Concern</a:t>
            </a:r>
            <a:r>
              <a:rPr lang="en-US" dirty="0" smtClean="0">
                <a:solidFill>
                  <a:schemeClr val="tx1"/>
                </a:solidFill>
                <a:effectLst/>
              </a:rPr>
              <a:t>s</a:t>
            </a:r>
            <a:endParaRPr lang="en-US" dirty="0">
              <a:solidFill>
                <a:schemeClr val="tx1"/>
              </a:solidFill>
              <a:effectLst/>
            </a:endParaRPr>
          </a:p>
        </p:txBody>
      </p:sp>
    </p:spTree>
    <p:extLst>
      <p:ext uri="{BB962C8B-B14F-4D97-AF65-F5344CB8AC3E}">
        <p14:creationId xmlns:p14="http://schemas.microsoft.com/office/powerpoint/2010/main" val="3296811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82</a:t>
            </a:fld>
            <a:endParaRPr lang="en-US" dirty="0"/>
          </a:p>
        </p:txBody>
      </p:sp>
      <p:sp>
        <p:nvSpPr>
          <p:cNvPr id="6" name="Title 1"/>
          <p:cNvSpPr>
            <a:spLocks noGrp="1"/>
          </p:cNvSpPr>
          <p:nvPr>
            <p:ph type="title"/>
          </p:nvPr>
        </p:nvSpPr>
        <p:spPr>
          <a:xfrm>
            <a:off x="0" y="609600"/>
            <a:ext cx="9144000" cy="1524000"/>
          </a:xfrm>
          <a:solidFill>
            <a:schemeClr val="bg1"/>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2016 Curriculum Framework</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Curriculum Framework"/>
          <p:cNvPicPr>
            <a:picLocks noChangeAspect="1"/>
          </p:cNvPicPr>
          <p:nvPr/>
        </p:nvPicPr>
        <p:blipFill>
          <a:blip r:embed="rId3"/>
          <a:stretch>
            <a:fillRect/>
          </a:stretch>
        </p:blipFill>
        <p:spPr>
          <a:xfrm>
            <a:off x="1150383" y="1143000"/>
            <a:ext cx="6742738" cy="5190193"/>
          </a:xfrm>
          <a:prstGeom prst="rect">
            <a:avLst/>
          </a:prstGeom>
        </p:spPr>
      </p:pic>
    </p:spTree>
    <p:extLst>
      <p:ext uri="{BB962C8B-B14F-4D97-AF65-F5344CB8AC3E}">
        <p14:creationId xmlns:p14="http://schemas.microsoft.com/office/powerpoint/2010/main" val="2811192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83</a:t>
            </a:fld>
            <a:endParaRPr lang="en-US" dirty="0"/>
          </a:p>
        </p:txBody>
      </p:sp>
      <p:sp>
        <p:nvSpPr>
          <p:cNvPr id="6" name="Title 1"/>
          <p:cNvSpPr>
            <a:spLocks noGrp="1"/>
          </p:cNvSpPr>
          <p:nvPr>
            <p:ph type="title"/>
          </p:nvPr>
        </p:nvSpPr>
        <p:spPr>
          <a:xfrm>
            <a:off x="0" y="1828800"/>
            <a:ext cx="9144000" cy="15240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7.  Cross-walking the Grade 6 Report</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8544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84</a:t>
            </a:fld>
            <a:endParaRPr lang="en-US" dirty="0"/>
          </a:p>
        </p:txBody>
      </p:sp>
      <p:sp>
        <p:nvSpPr>
          <p:cNvPr id="6" name="Title 1"/>
          <p:cNvSpPr>
            <a:spLocks noGrp="1"/>
          </p:cNvSpPr>
          <p:nvPr>
            <p:ph type="title"/>
          </p:nvPr>
        </p:nvSpPr>
        <p:spPr>
          <a:xfrm>
            <a:off x="0" y="609600"/>
            <a:ext cx="9144000" cy="1524000"/>
          </a:xfrm>
          <a:solidFill>
            <a:schemeClr val="bg1"/>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Crosswalk Document</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Crosswalk Document"/>
          <p:cNvPicPr>
            <a:picLocks noChangeAspect="1"/>
          </p:cNvPicPr>
          <p:nvPr/>
        </p:nvPicPr>
        <p:blipFill>
          <a:blip r:embed="rId3"/>
          <a:stretch>
            <a:fillRect/>
          </a:stretch>
        </p:blipFill>
        <p:spPr>
          <a:xfrm>
            <a:off x="685800" y="1219200"/>
            <a:ext cx="7920575" cy="5475872"/>
          </a:xfrm>
          <a:prstGeom prst="rect">
            <a:avLst/>
          </a:prstGeom>
        </p:spPr>
      </p:pic>
    </p:spTree>
    <p:extLst>
      <p:ext uri="{BB962C8B-B14F-4D97-AF65-F5344CB8AC3E}">
        <p14:creationId xmlns:p14="http://schemas.microsoft.com/office/powerpoint/2010/main" val="322801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85</a:t>
            </a:fld>
            <a:endParaRPr lang="en-US" dirty="0"/>
          </a:p>
        </p:txBody>
      </p:sp>
      <p:sp>
        <p:nvSpPr>
          <p:cNvPr id="6" name="Title 1"/>
          <p:cNvSpPr>
            <a:spLocks noGrp="1"/>
          </p:cNvSpPr>
          <p:nvPr>
            <p:ph type="title"/>
          </p:nvPr>
        </p:nvSpPr>
        <p:spPr>
          <a:xfrm>
            <a:off x="0" y="609600"/>
            <a:ext cx="9144000" cy="1524000"/>
          </a:xfrm>
          <a:solidFill>
            <a:schemeClr val="bg1"/>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Crosswalk Document</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rosswalk Document"/>
          <p:cNvPicPr>
            <a:picLocks noChangeAspect="1"/>
          </p:cNvPicPr>
          <p:nvPr/>
        </p:nvPicPr>
        <p:blipFill>
          <a:blip r:embed="rId3"/>
          <a:stretch>
            <a:fillRect/>
          </a:stretch>
        </p:blipFill>
        <p:spPr>
          <a:xfrm>
            <a:off x="838200" y="1143000"/>
            <a:ext cx="7696200" cy="5250083"/>
          </a:xfrm>
          <a:prstGeom prst="rect">
            <a:avLst/>
          </a:prstGeom>
        </p:spPr>
      </p:pic>
    </p:spTree>
    <p:extLst>
      <p:ext uri="{BB962C8B-B14F-4D97-AF65-F5344CB8AC3E}">
        <p14:creationId xmlns:p14="http://schemas.microsoft.com/office/powerpoint/2010/main" val="317945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62001"/>
            <a:ext cx="7772400" cy="9906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Grade 6 Sample Score Report – </a:t>
            </a:r>
            <a:r>
              <a:rPr lang="en-US" sz="3200" b="1" dirty="0" err="1" smtClean="0">
                <a:latin typeface="Verdana" panose="020B0604030504040204" pitchFamily="34" charset="0"/>
                <a:ea typeface="Verdana" panose="020B0604030504040204" pitchFamily="34" charset="0"/>
                <a:cs typeface="Verdana" panose="020B0604030504040204" pitchFamily="34" charset="0"/>
              </a:rPr>
              <a:t>Crosswalked</a:t>
            </a:r>
            <a:r>
              <a:rPr lang="en-US" sz="3200" b="1" dirty="0" smtClean="0">
                <a:latin typeface="Verdana" panose="020B0604030504040204" pitchFamily="34" charset="0"/>
                <a:ea typeface="Verdana" panose="020B0604030504040204" pitchFamily="34" charset="0"/>
                <a:cs typeface="Verdana" panose="020B0604030504040204" pitchFamily="34" charset="0"/>
              </a:rPr>
              <a:t> 2009 to 2016 SOL</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86</a:t>
            </a:fld>
            <a:endParaRPr lang="en-US" dirty="0"/>
          </a:p>
        </p:txBody>
      </p:sp>
      <p:pic>
        <p:nvPicPr>
          <p:cNvPr id="4" name="Picture 3" descr="Sample Score report"/>
          <p:cNvPicPr>
            <a:picLocks noChangeAspect="1"/>
          </p:cNvPicPr>
          <p:nvPr/>
        </p:nvPicPr>
        <p:blipFill>
          <a:blip r:embed="rId3"/>
          <a:stretch>
            <a:fillRect/>
          </a:stretch>
        </p:blipFill>
        <p:spPr>
          <a:xfrm>
            <a:off x="990600" y="1882889"/>
            <a:ext cx="4724400" cy="4463822"/>
          </a:xfrm>
          <a:prstGeom prst="rect">
            <a:avLst/>
          </a:prstGeom>
        </p:spPr>
      </p:pic>
      <p:graphicFrame>
        <p:nvGraphicFramePr>
          <p:cNvPr id="8" name="Table 7" descr="Crosswalked SOL's"/>
          <p:cNvGraphicFramePr>
            <a:graphicFrameLocks noGrp="1"/>
          </p:cNvGraphicFramePr>
          <p:nvPr>
            <p:extLst>
              <p:ext uri="{D42A27DB-BD31-4B8C-83A1-F6EECF244321}">
                <p14:modId xmlns:p14="http://schemas.microsoft.com/office/powerpoint/2010/main" val="3870298834"/>
              </p:ext>
            </p:extLst>
          </p:nvPr>
        </p:nvGraphicFramePr>
        <p:xfrm>
          <a:off x="5715000" y="2261033"/>
          <a:ext cx="2590800" cy="4076534"/>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4110179524"/>
                    </a:ext>
                  </a:extLst>
                </a:gridCol>
                <a:gridCol w="1295400">
                  <a:extLst>
                    <a:ext uri="{9D8B030D-6E8A-4147-A177-3AD203B41FA5}">
                      <a16:colId xmlns:a16="http://schemas.microsoft.com/office/drawing/2014/main" val="2495827778"/>
                    </a:ext>
                  </a:extLst>
                </a:gridCol>
              </a:tblGrid>
              <a:tr h="457200">
                <a:tc>
                  <a:txBody>
                    <a:bodyPr/>
                    <a:lstStyle/>
                    <a:p>
                      <a:pPr algn="ct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2009</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9327574"/>
                  </a:ext>
                </a:extLst>
              </a:tr>
              <a:tr h="30480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6970196"/>
                  </a:ext>
                </a:extLst>
              </a:tr>
              <a:tr h="39624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035473"/>
                  </a:ext>
                </a:extLst>
              </a:tr>
              <a:tr h="38100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8128"/>
                  </a:ext>
                </a:extLst>
              </a:tr>
              <a:tr h="45720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192446"/>
                  </a:ext>
                </a:extLst>
              </a:tr>
              <a:tr h="30480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745643"/>
                  </a:ext>
                </a:extLst>
              </a:tr>
              <a:tr h="39624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5201895"/>
                  </a:ext>
                </a:extLst>
              </a:tr>
              <a:tr h="41617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3668606"/>
                  </a:ext>
                </a:extLst>
              </a:tr>
              <a:tr h="381000">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6697397"/>
                  </a:ext>
                </a:extLst>
              </a:tr>
              <a:tr h="459964">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1562818"/>
                  </a:ext>
                </a:extLst>
              </a:tr>
            </a:tbl>
          </a:graphicData>
        </a:graphic>
      </p:graphicFrame>
      <p:sp>
        <p:nvSpPr>
          <p:cNvPr id="9" name="TextBox 8"/>
          <p:cNvSpPr txBox="1"/>
          <p:nvPr/>
        </p:nvSpPr>
        <p:spPr>
          <a:xfrm>
            <a:off x="5715000" y="2667000"/>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6.15a        6.11a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5715000" y="3072967"/>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6.16a        None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5715000" y="3467452"/>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6.16b        None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5697415" y="3897107"/>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6.17         None</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715001" y="4316885"/>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6.14a        6.10a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5726723" y="4681218"/>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6.14c        6.10c</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5715000" y="5114859"/>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6.14c        6.10c</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706208" y="5493003"/>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6.15a       6.11a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5697415" y="5919857"/>
            <a:ext cx="2590800" cy="38100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6.17        None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1458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762001"/>
            <a:ext cx="7772400" cy="9906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Grade 6 Sample Score Report – </a:t>
            </a:r>
            <a:r>
              <a:rPr lang="en-US" sz="3200" b="1" dirty="0" err="1" smtClean="0">
                <a:latin typeface="Verdana" panose="020B0604030504040204" pitchFamily="34" charset="0"/>
                <a:ea typeface="Verdana" panose="020B0604030504040204" pitchFamily="34" charset="0"/>
                <a:cs typeface="Verdana" panose="020B0604030504040204" pitchFamily="34" charset="0"/>
              </a:rPr>
              <a:t>Crosswalking</a:t>
            </a:r>
            <a:r>
              <a:rPr lang="en-US" sz="3200" b="1" dirty="0" smtClean="0">
                <a:latin typeface="Verdana" panose="020B0604030504040204" pitchFamily="34" charset="0"/>
                <a:ea typeface="Verdana" panose="020B0604030504040204" pitchFamily="34" charset="0"/>
                <a:cs typeface="Verdana" panose="020B0604030504040204" pitchFamily="34" charset="0"/>
              </a:rPr>
              <a:t> 2009 to 2016 SOL</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307910" y="1905000"/>
            <a:ext cx="8153400" cy="3657599"/>
          </a:xfrm>
        </p:spPr>
        <p:txBody>
          <a:bodyPr/>
          <a:lstStyle/>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Crosswalk the remaining </a:t>
            </a:r>
            <a:r>
              <a:rPr lang="en-US" sz="2800" dirty="0" err="1" smtClean="0">
                <a:latin typeface="Verdana" panose="020B0604030504040204" pitchFamily="34" charset="0"/>
                <a:ea typeface="Verdana" panose="020B0604030504040204" pitchFamily="34" charset="0"/>
                <a:cs typeface="Verdana" panose="020B0604030504040204" pitchFamily="34" charset="0"/>
              </a:rPr>
              <a:t>Prob</a:t>
            </a:r>
            <a:r>
              <a:rPr lang="en-US" sz="2800" dirty="0" smtClean="0">
                <a:latin typeface="Verdana" panose="020B0604030504040204" pitchFamily="34" charset="0"/>
                <a:ea typeface="Verdana" panose="020B0604030504040204" pitchFamily="34" charset="0"/>
                <a:cs typeface="Verdana" panose="020B0604030504040204" pitchFamily="34" charset="0"/>
              </a:rPr>
              <a:t>/Stat and PFA Reporting Category</a:t>
            </a:r>
          </a:p>
          <a:p>
            <a:pPr marL="457200" indent="-457200" algn="l">
              <a:buFont typeface="Arial" panose="020B0604020202020204" pitchFamily="34" charset="0"/>
              <a:buChar char="•"/>
            </a:pPr>
            <a:r>
              <a:rPr lang="en-US" sz="2800" dirty="0" smtClean="0">
                <a:latin typeface="Verdana" panose="020B0604030504040204" pitchFamily="34" charset="0"/>
                <a:ea typeface="Verdana" panose="020B0604030504040204" pitchFamily="34" charset="0"/>
                <a:cs typeface="Verdana" panose="020B0604030504040204" pitchFamily="34" charset="0"/>
              </a:rPr>
              <a:t>When finished compare your standards with those provided on the annotated score report</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87</a:t>
            </a:fld>
            <a:endParaRPr lang="en-US" dirty="0"/>
          </a:p>
        </p:txBody>
      </p:sp>
    </p:spTree>
    <p:extLst>
      <p:ext uri="{BB962C8B-B14F-4D97-AF65-F5344CB8AC3E}">
        <p14:creationId xmlns:p14="http://schemas.microsoft.com/office/powerpoint/2010/main" val="384093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762000"/>
            <a:ext cx="7772400" cy="9906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Grade 6 Sample Score Report – Cross-walked 2009 to 2016 SOL</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88</a:t>
            </a:fld>
            <a:endParaRPr lang="en-US" dirty="0"/>
          </a:p>
        </p:txBody>
      </p:sp>
      <p:pic>
        <p:nvPicPr>
          <p:cNvPr id="5" name="Picture 4" descr="Cross-walked Sample Score report"/>
          <p:cNvPicPr>
            <a:picLocks noChangeAspect="1"/>
          </p:cNvPicPr>
          <p:nvPr/>
        </p:nvPicPr>
        <p:blipFill>
          <a:blip r:embed="rId3"/>
          <a:stretch>
            <a:fillRect/>
          </a:stretch>
        </p:blipFill>
        <p:spPr>
          <a:xfrm>
            <a:off x="1295400" y="2057400"/>
            <a:ext cx="6407599" cy="4419600"/>
          </a:xfrm>
          <a:prstGeom prst="rect">
            <a:avLst/>
          </a:prstGeom>
        </p:spPr>
      </p:pic>
    </p:spTree>
    <p:extLst>
      <p:ext uri="{BB962C8B-B14F-4D97-AF65-F5344CB8AC3E}">
        <p14:creationId xmlns:p14="http://schemas.microsoft.com/office/powerpoint/2010/main" val="763533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1525"/>
            <a:ext cx="9144000" cy="715962"/>
          </a:xfrm>
        </p:spPr>
        <p:txBody>
          <a:bodyPr/>
          <a:lstStyle/>
          <a:p>
            <a:pPr algn="ctr"/>
            <a:r>
              <a:rPr lang="en-US" sz="32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SDBQ Analysis Reporting Category</a:t>
            </a:r>
            <a:r>
              <a:rPr lang="en-US" dirty="0" smtClean="0">
                <a:solidFill>
                  <a:schemeClr val="tx1"/>
                </a:solidFill>
                <a:effectLst/>
              </a:rPr>
              <a:t> </a:t>
            </a:r>
            <a:endParaRPr lang="en-US" dirty="0">
              <a:solidFill>
                <a:schemeClr val="tx1"/>
              </a:solidFill>
              <a:effectLst/>
            </a:endParaRPr>
          </a:p>
        </p:txBody>
      </p:sp>
      <p:sp>
        <p:nvSpPr>
          <p:cNvPr id="3" name="Content Placeholder 2"/>
          <p:cNvSpPr>
            <a:spLocks noGrp="1"/>
          </p:cNvSpPr>
          <p:nvPr>
            <p:ph idx="1"/>
          </p:nvPr>
        </p:nvSpPr>
        <p:spPr>
          <a:xfrm>
            <a:off x="381000" y="1447800"/>
            <a:ext cx="8534400" cy="3276600"/>
          </a:xfrm>
        </p:spPr>
        <p:txBody>
          <a:bodyPr/>
          <a:lstStyle/>
          <a:p>
            <a:pPr marL="401638" lvl="1">
              <a:buNone/>
            </a:pPr>
            <a:endParaRPr lang="en-US" sz="2400" dirty="0" smtClean="0"/>
          </a:p>
          <a:p>
            <a:pPr marL="458788" lvl="1" indent="-342900">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Refer back to standards and curriculum framework for details to apply to on-going and SOL test remediation.</a:t>
            </a:r>
          </a:p>
          <a:p>
            <a:pPr marL="915988" lvl="2" indent="-342900">
              <a:buSzPct val="85000"/>
            </a:pPr>
            <a:r>
              <a:rPr lang="en-US" dirty="0" smtClean="0">
                <a:latin typeface="Verdana" panose="020B0604030504040204" pitchFamily="34" charset="0"/>
                <a:ea typeface="Verdana" panose="020B0604030504040204" pitchFamily="34" charset="0"/>
                <a:cs typeface="Verdana" panose="020B0604030504040204" pitchFamily="34" charset="0"/>
              </a:rPr>
              <a:t>How was the content taught prior to the SOL assessment?</a:t>
            </a:r>
          </a:p>
          <a:p>
            <a:pPr marL="915988" lvl="2" indent="-342900">
              <a:buSzPct val="85000"/>
            </a:pPr>
            <a:r>
              <a:rPr lang="en-US" dirty="0" smtClean="0">
                <a:latin typeface="Verdana" panose="020B0604030504040204" pitchFamily="34" charset="0"/>
                <a:ea typeface="Verdana" panose="020B0604030504040204" pitchFamily="34" charset="0"/>
                <a:cs typeface="Verdana" panose="020B0604030504040204" pitchFamily="34" charset="0"/>
              </a:rPr>
              <a:t>How will the content be taught during remediation?</a:t>
            </a:r>
          </a:p>
        </p:txBody>
      </p:sp>
      <p:sp>
        <p:nvSpPr>
          <p:cNvPr id="4" name="Slide Number Placeholder 3"/>
          <p:cNvSpPr>
            <a:spLocks noGrp="1"/>
          </p:cNvSpPr>
          <p:nvPr>
            <p:ph type="sldNum" sz="quarter" idx="10"/>
          </p:nvPr>
        </p:nvSpPr>
        <p:spPr>
          <a:xfrm>
            <a:off x="8515350" y="6381749"/>
            <a:ext cx="6096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113EAC56-75FB-4441-AE94-7FBFBF24C459}"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147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09601"/>
            <a:ext cx="7772400" cy="914400"/>
          </a:xfrm>
        </p:spPr>
        <p:txBody>
          <a:bodyPr/>
          <a:lstStyle/>
          <a:p>
            <a:pPr algn="ctr"/>
            <a:r>
              <a:rPr lang="en-US" sz="3200" b="1" dirty="0" smtClean="0">
                <a:latin typeface="Verdana" panose="020B0604030504040204" pitchFamily="34" charset="0"/>
                <a:ea typeface="Verdana" panose="020B0604030504040204" pitchFamily="34" charset="0"/>
                <a:cs typeface="Verdana" panose="020B0604030504040204" pitchFamily="34" charset="0"/>
              </a:rPr>
              <a:t>ARI – Two Major Components</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477252" y="1536032"/>
            <a:ext cx="8438147" cy="4940967"/>
          </a:xfrm>
        </p:spPr>
        <p:txBody>
          <a:bodyPr/>
          <a:lstStyle/>
          <a:p>
            <a:pPr algn="l">
              <a:spcBef>
                <a:spcPts val="600"/>
              </a:spcBef>
              <a:spcAft>
                <a:spcPts val="600"/>
              </a:spcAft>
            </a:pPr>
            <a:r>
              <a:rPr lang="en-US" sz="2400" dirty="0" smtClean="0">
                <a:latin typeface="Verdana" panose="020B0604030504040204" pitchFamily="34" charset="0"/>
                <a:ea typeface="Verdana" panose="020B0604030504040204" pitchFamily="34" charset="0"/>
                <a:cs typeface="Verdana" panose="020B0604030504040204" pitchFamily="34" charset="0"/>
              </a:rPr>
              <a:t>Provides mathematics intervention resources and services to students in grades six through nine who are at risk of failing the Algebra I end-of-course test.</a:t>
            </a:r>
          </a:p>
          <a:p>
            <a:pPr marL="457200" indent="-457200" algn="l">
              <a:spcBef>
                <a:spcPts val="600"/>
              </a:spcBef>
              <a:spcAft>
                <a:spcPts val="600"/>
              </a:spcAft>
              <a:buAutoNum type="arabicPeriod"/>
            </a:pPr>
            <a:r>
              <a:rPr lang="en-US" sz="2400" dirty="0" smtClean="0">
                <a:latin typeface="Verdana" panose="020B0604030504040204" pitchFamily="34" charset="0"/>
                <a:ea typeface="Verdana" panose="020B0604030504040204" pitchFamily="34" charset="0"/>
                <a:cs typeface="Verdana" panose="020B0604030504040204" pitchFamily="34" charset="0"/>
              </a:rPr>
              <a:t>Diagnostic assessment designed to guide instructional decisions for students that may need intervention services</a:t>
            </a:r>
            <a:endParaRPr lang="en-US" sz="2000" i="1" dirty="0">
              <a:latin typeface="Verdana" panose="020B0604030504040204" pitchFamily="34" charset="0"/>
              <a:ea typeface="Verdana" panose="020B0604030504040204" pitchFamily="34" charset="0"/>
              <a:cs typeface="Verdana" panose="020B0604030504040204" pitchFamily="34" charset="0"/>
            </a:endParaRPr>
          </a:p>
          <a:p>
            <a:pPr marL="457200" indent="-457200" algn="l">
              <a:buAutoNum type="arabicPeriod"/>
            </a:pPr>
            <a:r>
              <a:rPr lang="en-US" sz="2400" dirty="0">
                <a:latin typeface="Verdana" panose="020B0604030504040204" pitchFamily="34" charset="0"/>
                <a:ea typeface="Verdana" panose="020B0604030504040204" pitchFamily="34" charset="0"/>
                <a:cs typeface="Verdana" panose="020B0604030504040204" pitchFamily="34" charset="0"/>
              </a:rPr>
              <a:t>Targeted intervention services for </a:t>
            </a:r>
            <a:r>
              <a:rPr lang="en-US" sz="2400" dirty="0" smtClean="0">
                <a:latin typeface="Verdana" panose="020B0604030504040204" pitchFamily="34" charset="0"/>
                <a:ea typeface="Verdana" panose="020B0604030504040204" pitchFamily="34" charset="0"/>
                <a:cs typeface="Verdana" panose="020B0604030504040204" pitchFamily="34" charset="0"/>
              </a:rPr>
              <a:t>students</a:t>
            </a:r>
          </a:p>
          <a:p>
            <a:pPr marL="457200" indent="-457200" algn="l">
              <a:buAutoNum type="arabicPeriod"/>
            </a:pPr>
            <a:endParaRPr lang="en-US" sz="2400" dirty="0">
              <a:latin typeface="Verdana" panose="020B0604030504040204" pitchFamily="34" charset="0"/>
              <a:ea typeface="Verdana" panose="020B0604030504040204" pitchFamily="34" charset="0"/>
              <a:cs typeface="Verdana" panose="020B0604030504040204" pitchFamily="34" charset="0"/>
            </a:endParaRPr>
          </a:p>
          <a:p>
            <a:pPr algn="l"/>
            <a:endParaRPr 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hlinkClick r:id="rId3"/>
              </a:rPr>
              <a:t>Algebra Readiness Initiative (FAQ) </a:t>
            </a:r>
            <a:r>
              <a:rPr lang="en-US"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#1</a:t>
            </a:r>
            <a:endPar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a:t>
            </a:fld>
            <a:endParaRPr lang="en-US" dirty="0"/>
          </a:p>
        </p:txBody>
      </p:sp>
    </p:spTree>
    <p:extLst>
      <p:ext uri="{BB962C8B-B14F-4D97-AF65-F5344CB8AC3E}">
        <p14:creationId xmlns:p14="http://schemas.microsoft.com/office/powerpoint/2010/main" val="1635760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53450" y="6381749"/>
            <a:ext cx="609600"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fld id="{113EAC56-75FB-4441-AE94-7FBFBF24C459}"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r>
              <a:rPr kumimoji="0" lang="en-US" sz="1400" b="0" i="0" u="none" strike="noStrike" kern="1200" cap="none" spc="0" normalizeH="0" baseline="0" noProof="0" dirty="0" smtClean="0">
                <a:ln>
                  <a:noFill/>
                </a:ln>
                <a:solidFill>
                  <a:srgbClr val="000000"/>
                </a:solidFill>
                <a:effectLst/>
                <a:uLnTx/>
                <a:uFillTx/>
                <a:latin typeface="Arial"/>
                <a:ea typeface="+mn-ea"/>
                <a:cs typeface="+mn-cs"/>
              </a:rPr>
              <a:t> </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descr="report picture"/>
          <p:cNvPicPr>
            <a:picLocks noChangeAspect="1"/>
          </p:cNvPicPr>
          <p:nvPr/>
        </p:nvPicPr>
        <p:blipFill>
          <a:blip r:embed="rId3"/>
          <a:stretch>
            <a:fillRect/>
          </a:stretch>
        </p:blipFill>
        <p:spPr>
          <a:xfrm>
            <a:off x="336800" y="1581149"/>
            <a:ext cx="8220075" cy="4800600"/>
          </a:xfrm>
          <a:prstGeom prst="rect">
            <a:avLst/>
          </a:prstGeom>
        </p:spPr>
      </p:pic>
      <p:sp>
        <p:nvSpPr>
          <p:cNvPr id="9" name="Title 8"/>
          <p:cNvSpPr>
            <a:spLocks noGrp="1"/>
          </p:cNvSpPr>
          <p:nvPr>
            <p:ph type="title"/>
          </p:nvPr>
        </p:nvSpPr>
        <p:spPr/>
        <p:txBody>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Analysis: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2444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91</a:t>
            </a:fld>
            <a:endParaRPr lang="en-US" dirty="0"/>
          </a:p>
        </p:txBody>
      </p:sp>
      <p:sp>
        <p:nvSpPr>
          <p:cNvPr id="6" name="Title 1"/>
          <p:cNvSpPr>
            <a:spLocks noGrp="1"/>
          </p:cNvSpPr>
          <p:nvPr>
            <p:ph type="title"/>
          </p:nvPr>
        </p:nvSpPr>
        <p:spPr>
          <a:xfrm>
            <a:off x="28254" y="1905000"/>
            <a:ext cx="9144000" cy="19050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8</a:t>
            </a: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MVAT Tool Application/</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t>AR Resource Identification</a:t>
            </a:r>
            <a:br>
              <a:rPr lang="en-US" sz="3200"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289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609600"/>
            <a:ext cx="3657600" cy="1203323"/>
          </a:xfrm>
        </p:spPr>
        <p:txBody>
          <a:bodyPr/>
          <a:lstStyle/>
          <a:p>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2016 TASK</a:t>
            </a:r>
            <a:b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dirty="0"/>
          </a:p>
        </p:txBody>
      </p:sp>
      <p:sp>
        <p:nvSpPr>
          <p:cNvPr id="2" name="Slide Number Placeholder 1"/>
          <p:cNvSpPr>
            <a:spLocks noGrp="1"/>
          </p:cNvSpPr>
          <p:nvPr>
            <p:ph type="sldNum" sz="quarter" idx="12"/>
          </p:nvPr>
        </p:nvSpPr>
        <p:spPr/>
        <p:txBody>
          <a:bodyPr/>
          <a:lstStyle/>
          <a:p>
            <a:pPr lvl="0"/>
            <a:fld id="{94D383E5-CD44-4E8E-A14B-87411563B6FF}" type="slidenum">
              <a:rPr lang="en-US" noProof="0" smtClean="0"/>
              <a:pPr lvl="0"/>
              <a:t>92</a:t>
            </a:fld>
            <a:endParaRPr lang="en-US" noProof="0" dirty="0"/>
          </a:p>
        </p:txBody>
      </p:sp>
      <p:sp>
        <p:nvSpPr>
          <p:cNvPr id="6" name="TextBox 5"/>
          <p:cNvSpPr txBox="1"/>
          <p:nvPr/>
        </p:nvSpPr>
        <p:spPr>
          <a:xfrm>
            <a:off x="493790" y="1166742"/>
            <a:ext cx="85985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For the Number and Number Sense and Patterns, Functions, and Algebra strands, list</a:t>
            </a:r>
            <a:r>
              <a:rPr kumimoji="0" lang="en-US" sz="2400" b="0" i="0" u="none" strike="noStrike" kern="1200" cap="none" spc="0" normalizeH="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 student areas of strength and unfinished learning</a:t>
            </a:r>
            <a:r>
              <a:rPr kumimoji="0" lang="en-US" sz="2400" b="0"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Picture 3" descr="picture of remediation plan"/>
          <p:cNvPicPr>
            <a:picLocks noChangeAspect="1"/>
          </p:cNvPicPr>
          <p:nvPr/>
        </p:nvPicPr>
        <p:blipFill>
          <a:blip r:embed="rId3"/>
          <a:stretch>
            <a:fillRect/>
          </a:stretch>
        </p:blipFill>
        <p:spPr>
          <a:xfrm>
            <a:off x="304800" y="2629483"/>
            <a:ext cx="8427894" cy="3847517"/>
          </a:xfrm>
          <a:prstGeom prst="rect">
            <a:avLst/>
          </a:prstGeom>
        </p:spPr>
      </p:pic>
    </p:spTree>
    <p:extLst>
      <p:ext uri="{BB962C8B-B14F-4D97-AF65-F5344CB8AC3E}">
        <p14:creationId xmlns:p14="http://schemas.microsoft.com/office/powerpoint/2010/main" val="1666202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0"/>
            <a:ext cx="7772400" cy="1470025"/>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Planning for Remediation – VDOE Resources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93</a:t>
            </a:fld>
            <a:endParaRPr lang="en-US" dirty="0"/>
          </a:p>
        </p:txBody>
      </p:sp>
      <p:pic>
        <p:nvPicPr>
          <p:cNvPr id="4" name="Picture 3" descr="picture of remediation plan"/>
          <p:cNvPicPr>
            <a:picLocks noChangeAspect="1"/>
          </p:cNvPicPr>
          <p:nvPr/>
        </p:nvPicPr>
        <p:blipFill>
          <a:blip r:embed="rId3"/>
          <a:stretch>
            <a:fillRect/>
          </a:stretch>
        </p:blipFill>
        <p:spPr>
          <a:xfrm>
            <a:off x="76200" y="5126445"/>
            <a:ext cx="9067800" cy="622681"/>
          </a:xfrm>
          <a:prstGeom prst="rect">
            <a:avLst/>
          </a:prstGeom>
        </p:spPr>
      </p:pic>
      <p:pic>
        <p:nvPicPr>
          <p:cNvPr id="5" name="Picture 4" descr="picture of remediation plan"/>
          <p:cNvPicPr>
            <a:picLocks noChangeAspect="1"/>
          </p:cNvPicPr>
          <p:nvPr/>
        </p:nvPicPr>
        <p:blipFill>
          <a:blip r:embed="rId4"/>
          <a:stretch>
            <a:fillRect/>
          </a:stretch>
        </p:blipFill>
        <p:spPr>
          <a:xfrm>
            <a:off x="0" y="4158269"/>
            <a:ext cx="9110662" cy="604239"/>
          </a:xfrm>
          <a:prstGeom prst="rect">
            <a:avLst/>
          </a:prstGeom>
        </p:spPr>
      </p:pic>
      <p:sp>
        <p:nvSpPr>
          <p:cNvPr id="7" name="TextBox 6"/>
          <p:cNvSpPr txBox="1"/>
          <p:nvPr/>
        </p:nvSpPr>
        <p:spPr>
          <a:xfrm>
            <a:off x="228600" y="2160419"/>
            <a:ext cx="8763000" cy="1815882"/>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Use either the strand or comprehensive MVAT to map backward to find possible areas of unfinished learning for the following two item descriptors: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0888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0"/>
            <a:ext cx="7772400" cy="1470025"/>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Planning for Remediation – VDOE Resources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94</a:t>
            </a:fld>
            <a:endParaRPr lang="en-US" dirty="0"/>
          </a:p>
        </p:txBody>
      </p:sp>
      <p:pic>
        <p:nvPicPr>
          <p:cNvPr id="5" name="Picture 4" descr="picture of remediation plan"/>
          <p:cNvPicPr>
            <a:picLocks noChangeAspect="1"/>
          </p:cNvPicPr>
          <p:nvPr/>
        </p:nvPicPr>
        <p:blipFill>
          <a:blip r:embed="rId3"/>
          <a:stretch>
            <a:fillRect/>
          </a:stretch>
        </p:blipFill>
        <p:spPr>
          <a:xfrm>
            <a:off x="81729" y="2664055"/>
            <a:ext cx="9024171" cy="1117140"/>
          </a:xfrm>
          <a:prstGeom prst="rect">
            <a:avLst/>
          </a:prstGeom>
        </p:spPr>
      </p:pic>
      <p:pic>
        <p:nvPicPr>
          <p:cNvPr id="7" name="Picture 6" descr="picture of remediation plan"/>
          <p:cNvPicPr>
            <a:picLocks noChangeAspect="1"/>
          </p:cNvPicPr>
          <p:nvPr/>
        </p:nvPicPr>
        <p:blipFill>
          <a:blip r:embed="rId4"/>
          <a:stretch>
            <a:fillRect/>
          </a:stretch>
        </p:blipFill>
        <p:spPr>
          <a:xfrm>
            <a:off x="43962" y="4038600"/>
            <a:ext cx="9100038" cy="1143000"/>
          </a:xfrm>
          <a:prstGeom prst="rect">
            <a:avLst/>
          </a:prstGeom>
        </p:spPr>
      </p:pic>
    </p:spTree>
    <p:extLst>
      <p:ext uri="{BB962C8B-B14F-4D97-AF65-F5344CB8AC3E}">
        <p14:creationId xmlns:p14="http://schemas.microsoft.com/office/powerpoint/2010/main" val="4199757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0"/>
            <a:ext cx="7772400" cy="1470025"/>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Planning for Remediation – VDOE Resources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itle 3"/>
          <p:cNvSpPr>
            <a:spLocks noGrp="1"/>
          </p:cNvSpPr>
          <p:nvPr>
            <p:ph type="subTitle" idx="1"/>
          </p:nvPr>
        </p:nvSpPr>
        <p:spPr>
          <a:xfrm>
            <a:off x="533400" y="2232025"/>
            <a:ext cx="8153400" cy="3406775"/>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AR Remediation Plans and Formative Assessment Items would you recommend be utilized with this student?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95</a:t>
            </a:fld>
            <a:endParaRPr lang="en-US" dirty="0"/>
          </a:p>
        </p:txBody>
      </p:sp>
    </p:spTree>
    <p:extLst>
      <p:ext uri="{BB962C8B-B14F-4D97-AF65-F5344CB8AC3E}">
        <p14:creationId xmlns:p14="http://schemas.microsoft.com/office/powerpoint/2010/main" val="4045005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MVAT Tool – Dynamic Version</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96</a:t>
            </a:fld>
            <a:endParaRPr lang="en-US" dirty="0"/>
          </a:p>
        </p:txBody>
      </p:sp>
      <p:pic>
        <p:nvPicPr>
          <p:cNvPr id="4" name="Picture 3" descr="decorative"/>
          <p:cNvPicPr>
            <a:picLocks noChangeAspect="1"/>
          </p:cNvPicPr>
          <p:nvPr/>
        </p:nvPicPr>
        <p:blipFill>
          <a:blip r:embed="rId3"/>
          <a:stretch>
            <a:fillRect/>
          </a:stretch>
        </p:blipFill>
        <p:spPr>
          <a:xfrm>
            <a:off x="337457" y="3733800"/>
            <a:ext cx="5146085" cy="2064787"/>
          </a:xfrm>
          <a:prstGeom prst="rect">
            <a:avLst/>
          </a:prstGeom>
        </p:spPr>
      </p:pic>
      <p:sp>
        <p:nvSpPr>
          <p:cNvPr id="9" name="Subtitle 8"/>
          <p:cNvSpPr>
            <a:spLocks noGrp="1"/>
          </p:cNvSpPr>
          <p:nvPr>
            <p:ph type="subTitle" idx="1"/>
          </p:nvPr>
        </p:nvSpPr>
        <p:spPr>
          <a:xfrm>
            <a:off x="495300" y="1554713"/>
            <a:ext cx="8077200" cy="1752600"/>
          </a:xfrm>
        </p:spPr>
        <p:txBody>
          <a:bodyPr/>
          <a:lstStyle/>
          <a:p>
            <a:pPr marL="514350" indent="-514350" algn="l">
              <a:buAutoNum type="arabicPeriod"/>
            </a:pPr>
            <a:r>
              <a:rPr lang="en-US" dirty="0" smtClean="0"/>
              <a:t>Go </a:t>
            </a:r>
            <a:r>
              <a:rPr lang="en-US" dirty="0"/>
              <a:t>to the ARCC website </a:t>
            </a:r>
            <a:r>
              <a:rPr lang="en-US" dirty="0" smtClean="0"/>
              <a:t>(</a:t>
            </a:r>
            <a:r>
              <a:rPr lang="en-US" dirty="0" smtClean="0">
                <a:hlinkClick r:id="rId4" action="ppaction://hlinkfile"/>
              </a:rPr>
              <a:t>ARCC</a:t>
            </a:r>
            <a:r>
              <a:rPr lang="en-US" dirty="0" smtClean="0"/>
              <a:t>) </a:t>
            </a:r>
            <a:endParaRPr lang="en-US" dirty="0" smtClean="0"/>
          </a:p>
          <a:p>
            <a:pPr marL="514350" indent="-514350" algn="l">
              <a:buAutoNum type="arabicPeriod"/>
            </a:pPr>
            <a:r>
              <a:rPr lang="en-US" dirty="0" smtClean="0"/>
              <a:t>Select </a:t>
            </a:r>
            <a:r>
              <a:rPr lang="en-US" dirty="0"/>
              <a:t>Resources, and check Other and click Filter Resources. </a:t>
            </a:r>
          </a:p>
        </p:txBody>
      </p:sp>
      <p:pic>
        <p:nvPicPr>
          <p:cNvPr id="11" name="Picture 10" descr="picture to show directions"/>
          <p:cNvPicPr>
            <a:picLocks noChangeAspect="1"/>
          </p:cNvPicPr>
          <p:nvPr/>
        </p:nvPicPr>
        <p:blipFill>
          <a:blip r:embed="rId5"/>
          <a:stretch>
            <a:fillRect/>
          </a:stretch>
        </p:blipFill>
        <p:spPr>
          <a:xfrm>
            <a:off x="5648325" y="2695575"/>
            <a:ext cx="2419350" cy="3476625"/>
          </a:xfrm>
          <a:prstGeom prst="rect">
            <a:avLst/>
          </a:prstGeom>
        </p:spPr>
      </p:pic>
    </p:spTree>
    <p:extLst>
      <p:ext uri="{BB962C8B-B14F-4D97-AF65-F5344CB8AC3E}">
        <p14:creationId xmlns:p14="http://schemas.microsoft.com/office/powerpoint/2010/main" val="2917507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Student Strengths - Report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97</a:t>
            </a:fld>
            <a:endParaRPr lang="en-US" dirty="0"/>
          </a:p>
        </p:txBody>
      </p:sp>
      <p:pic>
        <p:nvPicPr>
          <p:cNvPr id="6" name="Picture 5" descr="Student Strengths Report"/>
          <p:cNvPicPr>
            <a:picLocks noChangeAspect="1"/>
          </p:cNvPicPr>
          <p:nvPr/>
        </p:nvPicPr>
        <p:blipFill>
          <a:blip r:embed="rId3"/>
          <a:stretch>
            <a:fillRect/>
          </a:stretch>
        </p:blipFill>
        <p:spPr>
          <a:xfrm>
            <a:off x="257492" y="1981200"/>
            <a:ext cx="8720112" cy="3982147"/>
          </a:xfrm>
          <a:prstGeom prst="rect">
            <a:avLst/>
          </a:prstGeom>
        </p:spPr>
      </p:pic>
    </p:spTree>
    <p:extLst>
      <p:ext uri="{BB962C8B-B14F-4D97-AF65-F5344CB8AC3E}">
        <p14:creationId xmlns:p14="http://schemas.microsoft.com/office/powerpoint/2010/main" val="1523248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762001"/>
            <a:ext cx="8077200" cy="914400"/>
          </a:xfrm>
        </p:spPr>
        <p: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Student Unfinished Learning - Report</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t>98</a:t>
            </a:fld>
            <a:endParaRPr lang="en-US" dirty="0"/>
          </a:p>
        </p:txBody>
      </p:sp>
      <p:pic>
        <p:nvPicPr>
          <p:cNvPr id="4" name="Picture 3" descr="Student's Unfinished Learning Report"/>
          <p:cNvPicPr>
            <a:picLocks noChangeAspect="1"/>
          </p:cNvPicPr>
          <p:nvPr/>
        </p:nvPicPr>
        <p:blipFill>
          <a:blip r:embed="rId3"/>
          <a:stretch>
            <a:fillRect/>
          </a:stretch>
        </p:blipFill>
        <p:spPr>
          <a:xfrm>
            <a:off x="258235" y="1828800"/>
            <a:ext cx="8753581" cy="4076700"/>
          </a:xfrm>
          <a:prstGeom prst="rect">
            <a:avLst/>
          </a:prstGeom>
        </p:spPr>
      </p:pic>
    </p:spTree>
    <p:extLst>
      <p:ext uri="{BB962C8B-B14F-4D97-AF65-F5344CB8AC3E}">
        <p14:creationId xmlns:p14="http://schemas.microsoft.com/office/powerpoint/2010/main" val="2778509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D383E5-CD44-4E8E-A14B-87411563B6FF}" type="slidenum">
              <a:rPr lang="en-US" smtClean="0"/>
              <a:t>99</a:t>
            </a:fld>
            <a:endParaRPr lang="en-US" dirty="0"/>
          </a:p>
        </p:txBody>
      </p:sp>
      <p:sp>
        <p:nvSpPr>
          <p:cNvPr id="6" name="Title 1"/>
          <p:cNvSpPr>
            <a:spLocks noGrp="1"/>
          </p:cNvSpPr>
          <p:nvPr>
            <p:ph type="title"/>
          </p:nvPr>
        </p:nvSpPr>
        <p:spPr>
          <a:xfrm>
            <a:off x="3425" y="1981200"/>
            <a:ext cx="9144000" cy="1905000"/>
          </a:xfrm>
          <a:solidFill>
            <a:srgbClr val="00B050"/>
          </a:solidFill>
        </p:spPr>
        <p:txBody>
          <a:bodyPr/>
          <a:lstStyle/>
          <a:p>
            <a:pPr algn="ct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9.  AR Program Structures</a:t>
            </a: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0818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mathematics</Template>
  <TotalTime>13265</TotalTime>
  <Words>9427</Words>
  <Application>Microsoft Office PowerPoint</Application>
  <PresentationFormat>On-screen Show (4:3)</PresentationFormat>
  <Paragraphs>1192</Paragraphs>
  <Slides>112</Slides>
  <Notes>106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112</vt:i4>
      </vt:variant>
    </vt:vector>
  </HeadingPairs>
  <TitlesOfParts>
    <vt:vector size="120" baseType="lpstr">
      <vt:lpstr>Arial</vt:lpstr>
      <vt:lpstr>Calibri</vt:lpstr>
      <vt:lpstr>Cambria Math</vt:lpstr>
      <vt:lpstr>Courier New</vt:lpstr>
      <vt:lpstr>Times New Roman</vt:lpstr>
      <vt:lpstr>Verdana</vt:lpstr>
      <vt:lpstr>Wingdings</vt:lpstr>
      <vt:lpstr>mathematics</vt:lpstr>
      <vt:lpstr>VDOE 2018 Algebra Readiness (AR) Institute</vt:lpstr>
      <vt:lpstr>VDOE AR Session Agenda</vt:lpstr>
      <vt:lpstr>1.  Introduction to Algebra Readiness Initiative</vt:lpstr>
      <vt:lpstr>Algebra Readiness Initiative (ARI)</vt:lpstr>
      <vt:lpstr>Data Collection: SOQ Compliance</vt:lpstr>
      <vt:lpstr>Data Collection: SOQ Compliance</vt:lpstr>
      <vt:lpstr>Virginia ARI Annual Report</vt:lpstr>
      <vt:lpstr>Algebra Readiness Initiative Division Contact</vt:lpstr>
      <vt:lpstr>ARI – Two Major Components</vt:lpstr>
      <vt:lpstr>Identifying At-Risk Students</vt:lpstr>
      <vt:lpstr>Approved AR Diagnostic Tests</vt:lpstr>
      <vt:lpstr>Using SOL Assessments as Diagnostic Tools</vt:lpstr>
      <vt:lpstr>AR Intervention</vt:lpstr>
      <vt:lpstr>AR Intervention</vt:lpstr>
      <vt:lpstr>VDOE Website - ARI Local Funding Amounts</vt:lpstr>
      <vt:lpstr>Budget Template (ARI ) - Excel</vt:lpstr>
      <vt:lpstr>  ARI Funding - Purchases</vt:lpstr>
      <vt:lpstr>  ARI - Using Multiple Data Points </vt:lpstr>
      <vt:lpstr> </vt:lpstr>
      <vt:lpstr>Vertical Strand Progression Sort Activity </vt:lpstr>
      <vt:lpstr>Patterns, Functions, and Algebra Sort Key</vt:lpstr>
      <vt:lpstr>    Computation and Estimation Sort Key </vt:lpstr>
      <vt:lpstr>Number and Number Sense Sort Key</vt:lpstr>
      <vt:lpstr>Vertical Strand Progression Activity Debrief </vt:lpstr>
      <vt:lpstr>3.  Mathematics Vertical Articulation Tool (MVAT) Overview </vt:lpstr>
      <vt:lpstr>Mathematics Vertical Articulation Tool (MVAT) </vt:lpstr>
      <vt:lpstr>Mathematics Vertical Articulation Tool (MVAT) Static Formats</vt:lpstr>
      <vt:lpstr>Mathematics Vertical Articulation Tool (MVAT) Dynamic Formats</vt:lpstr>
      <vt:lpstr>MVAT Strand Versions - Structure</vt:lpstr>
      <vt:lpstr>MVAT – Strand Versions</vt:lpstr>
      <vt:lpstr>MVAT – Cross-Strand Connections</vt:lpstr>
      <vt:lpstr>MVAT – Comprehensive Version K – Algebra II</vt:lpstr>
      <vt:lpstr>Resources – Turn and Talk</vt:lpstr>
      <vt:lpstr>4.  VDOE AR Resource Showcase  </vt:lpstr>
      <vt:lpstr>Data Previously Obtained from Algebra Readiness Diagnostic Test (ARDT)</vt:lpstr>
      <vt:lpstr>Algebra Readiness Curriculum Companion</vt:lpstr>
      <vt:lpstr>VDOE Remediation Plans</vt:lpstr>
      <vt:lpstr>VDOE Remediation Plan Structure</vt:lpstr>
      <vt:lpstr>VDOE Formative Assessment Items</vt:lpstr>
      <vt:lpstr>Sample VDOE AR Resources </vt:lpstr>
      <vt:lpstr>5.  Student Score Reports  and Data </vt:lpstr>
      <vt:lpstr>Student Score Reports and Data Topics</vt:lpstr>
      <vt:lpstr>Defining the SDBQ Report</vt:lpstr>
      <vt:lpstr>SDBQ Availability</vt:lpstr>
      <vt:lpstr>SDBQ Availability</vt:lpstr>
      <vt:lpstr>2018 Spring  SDBQ Report  </vt:lpstr>
      <vt:lpstr>SDBQ Report Header - On Demand Report</vt:lpstr>
      <vt:lpstr>SDBQ Report Header - Published Reports</vt:lpstr>
      <vt:lpstr>SDBQ Report – Grade 7 Math CAT</vt:lpstr>
      <vt:lpstr>SDBQ Report – Grade 7 Math CAT</vt:lpstr>
      <vt:lpstr>SDBQ Review  Reporting Category Scaled Scores</vt:lpstr>
      <vt:lpstr>SDBQ Review  Reporting Category Scaled Scores</vt:lpstr>
      <vt:lpstr>SDBQ Report – Grade 7 Math CAT</vt:lpstr>
      <vt:lpstr>Test Item Difficulty Level</vt:lpstr>
      <vt:lpstr>SDBQ Report – Grade 7 Math CAT</vt:lpstr>
      <vt:lpstr>SDBQ Item Descriptors</vt:lpstr>
      <vt:lpstr>SDBQ Item Descriptors</vt:lpstr>
      <vt:lpstr>SDBQ Report – Grade 7 Math CAT</vt:lpstr>
      <vt:lpstr>SDBQ Review Reporting Category Scaled Score</vt:lpstr>
      <vt:lpstr>SDBQ Analysis</vt:lpstr>
      <vt:lpstr>2018 Spring SDBQ Report  </vt:lpstr>
      <vt:lpstr>SDBQ Analysis Skill/Process Concerns – Measurement  and Geometry</vt:lpstr>
      <vt:lpstr>SDBQ Analysis Measurement  and Geometry Content and Skill/Process Concerns</vt:lpstr>
      <vt:lpstr>2016 Curriculum Framework  </vt:lpstr>
      <vt:lpstr>SDBQ Analysis Content Concerns – Patterns, Functions, and Algebra </vt:lpstr>
      <vt:lpstr>SDBQ Analysis Skill/Process Concerns – Patterns, Functions, and Algebra (PFA)</vt:lpstr>
      <vt:lpstr>SDBQ Analysis PFA Content and Skill/Process Concerns</vt:lpstr>
      <vt:lpstr>2016 Curriculum Framework  </vt:lpstr>
      <vt:lpstr>SDBQ Analysis Reporting Category </vt:lpstr>
      <vt:lpstr>SDBQ Analysis Content Concerns –  Gr 7 Mathematics CAT</vt:lpstr>
      <vt:lpstr>5.  Networking with Padlet  </vt:lpstr>
      <vt:lpstr> 6.  Unfinished Learning/ Grade 6 Score Report  </vt:lpstr>
      <vt:lpstr>Grade 6 Sample Score Report</vt:lpstr>
      <vt:lpstr>SDBQ Review Reporting Category Scaled Score</vt:lpstr>
      <vt:lpstr>TASK</vt:lpstr>
      <vt:lpstr>SDBQ Analysis Content Concerns –  Number and Number Sense </vt:lpstr>
      <vt:lpstr>SDBQ Analysis Skill/Process Concerns – Number and Number Sense</vt:lpstr>
      <vt:lpstr>SDBQ Analysis Number and Number Sense Content and Skill/Process Concerns</vt:lpstr>
      <vt:lpstr>SDBQ Analysis Content Concerns – Probability, Statistics, and Patterns, Functions, and Algebra</vt:lpstr>
      <vt:lpstr>SDBQ Analysis Skill/Process Concerns – Probability, Statistics, and Patterns, Functions, and Algebra </vt:lpstr>
      <vt:lpstr>SDBQ Analysis Probability, Statistics, and Patterns, Functions and Algebra Content and Skill/Process Concerns</vt:lpstr>
      <vt:lpstr>2016 Curriculum Framework  </vt:lpstr>
      <vt:lpstr> 7.  Cross-walking the Grade 6 Report  </vt:lpstr>
      <vt:lpstr>Crosswalk Document  </vt:lpstr>
      <vt:lpstr>Crosswalk Document  </vt:lpstr>
      <vt:lpstr>Grade 6 Sample Score Report – Crosswalked 2009 to 2016 SOL</vt:lpstr>
      <vt:lpstr>Grade 6 Sample Score Report – Crosswalking 2009 to 2016 SOL</vt:lpstr>
      <vt:lpstr>Grade 6 Sample Score Report – Cross-walked 2009 to 2016 SOL</vt:lpstr>
      <vt:lpstr>SDBQ Analysis Reporting Category </vt:lpstr>
      <vt:lpstr>Analysis:</vt:lpstr>
      <vt:lpstr> 8.  MVAT Tool Application/ AR Resource Identification   </vt:lpstr>
      <vt:lpstr>2016 TASK </vt:lpstr>
      <vt:lpstr>Planning for Remediation – VDOE Resources</vt:lpstr>
      <vt:lpstr>Planning for Remediation – VDOE Resources</vt:lpstr>
      <vt:lpstr>Planning for Remediation – VDOE Resources</vt:lpstr>
      <vt:lpstr>MVAT Tool – Dynamic Version</vt:lpstr>
      <vt:lpstr>Student Strengths - Report</vt:lpstr>
      <vt:lpstr>Student Unfinished Learning - Report</vt:lpstr>
      <vt:lpstr> 9.  AR Program Structures   </vt:lpstr>
      <vt:lpstr>Brainstorm – Structures of Effective AR School Programs</vt:lpstr>
      <vt:lpstr>Effective ARI Program Components</vt:lpstr>
      <vt:lpstr>ARI Program Exemplars</vt:lpstr>
      <vt:lpstr>Padlet - Large Group Share-Out</vt:lpstr>
      <vt:lpstr>   10.  TestNav Practice Items and Desmos   </vt:lpstr>
      <vt:lpstr>Desmos Online Calculators </vt:lpstr>
      <vt:lpstr>Desmos Online Calculators </vt:lpstr>
      <vt:lpstr>Desmos Online Calculators </vt:lpstr>
      <vt:lpstr>Desmos Online Calculators </vt:lpstr>
      <vt:lpstr>   Reflection/Closure   </vt:lpstr>
      <vt:lpstr>Reflection ARI Institute Take-Aways</vt:lpstr>
      <vt:lpstr>Thank you!!!!!!</vt:lpstr>
      <vt:lpstr>   Questions??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2016 Mathematics Standards of Learning and Proposed 2016 Mathematics Standards of Learning Curriculum Framework</dc:title>
  <dc:creator>Michael Bolling</dc:creator>
  <cp:lastModifiedBy>Hope, Kristin (DOE)</cp:lastModifiedBy>
  <cp:revision>585</cp:revision>
  <cp:lastPrinted>2018-10-29T18:37:54Z</cp:lastPrinted>
  <dcterms:created xsi:type="dcterms:W3CDTF">2016-03-10T16:09:45Z</dcterms:created>
  <dcterms:modified xsi:type="dcterms:W3CDTF">2018-11-15T20:22:59Z</dcterms:modified>
</cp:coreProperties>
</file>