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wma" ContentType="audio/x-ms-wma"/>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4"/>
  </p:notesMasterIdLst>
  <p:handoutMasterIdLst>
    <p:handoutMasterId r:id="rId25"/>
  </p:handoutMasterIdLst>
  <p:sldIdLst>
    <p:sldId id="520" r:id="rId2"/>
    <p:sldId id="482" r:id="rId3"/>
    <p:sldId id="513" r:id="rId4"/>
    <p:sldId id="493" r:id="rId5"/>
    <p:sldId id="507" r:id="rId6"/>
    <p:sldId id="486" r:id="rId7"/>
    <p:sldId id="512" r:id="rId8"/>
    <p:sldId id="487" r:id="rId9"/>
    <p:sldId id="504" r:id="rId10"/>
    <p:sldId id="492" r:id="rId11"/>
    <p:sldId id="514" r:id="rId12"/>
    <p:sldId id="490" r:id="rId13"/>
    <p:sldId id="497" r:id="rId14"/>
    <p:sldId id="479" r:id="rId15"/>
    <p:sldId id="518" r:id="rId16"/>
    <p:sldId id="503" r:id="rId17"/>
    <p:sldId id="481" r:id="rId18"/>
    <p:sldId id="489" r:id="rId19"/>
    <p:sldId id="484" r:id="rId20"/>
    <p:sldId id="517" r:id="rId21"/>
    <p:sldId id="515" r:id="rId22"/>
    <p:sldId id="516" r:id="rId2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FF"/>
    <a:srgbClr val="0033CC"/>
    <a:srgbClr val="0000FF"/>
    <a:srgbClr val="244832"/>
    <a:srgbClr val="008000"/>
    <a:srgbClr val="007A00"/>
    <a:srgbClr val="005400"/>
    <a:srgbClr val="00CC00"/>
    <a:srgbClr val="264E35"/>
    <a:srgbClr val="1933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66211" autoAdjust="0"/>
  </p:normalViewPr>
  <p:slideViewPr>
    <p:cSldViewPr>
      <p:cViewPr>
        <p:scale>
          <a:sx n="55" d="100"/>
          <a:sy n="55" d="100"/>
        </p:scale>
        <p:origin x="-3222" y="-528"/>
      </p:cViewPr>
      <p:guideLst>
        <p:guide orient="horz" pos="2160"/>
        <p:guide pos="2880"/>
      </p:guideLst>
    </p:cSldViewPr>
  </p:slideViewPr>
  <p:outlineViewPr>
    <p:cViewPr>
      <p:scale>
        <a:sx n="33" d="100"/>
        <a:sy n="33" d="100"/>
      </p:scale>
      <p:origin x="0" y="11082"/>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627"/>
          </a:xfrm>
          <a:prstGeom prst="rect">
            <a:avLst/>
          </a:prstGeom>
        </p:spPr>
        <p:txBody>
          <a:bodyPr vert="horz" lIns="95034" tIns="47517" rIns="95034" bIns="47517" rtlCol="0"/>
          <a:lstStyle>
            <a:lvl1pPr algn="r">
              <a:defRPr sz="1200"/>
            </a:lvl1pPr>
          </a:lstStyle>
          <a:p>
            <a:fld id="{79E7B58C-ED4B-49CC-ACF9-09ED57345F19}" type="datetimeFigureOut">
              <a:rPr lang="en-US" smtClean="0"/>
              <a:pPr/>
              <a:t>5/5/2014</a:t>
            </a:fld>
            <a:endParaRPr lang="en-US"/>
          </a:p>
        </p:txBody>
      </p:sp>
      <p:sp>
        <p:nvSpPr>
          <p:cNvPr id="4" name="Footer Placeholder 3"/>
          <p:cNvSpPr>
            <a:spLocks noGrp="1"/>
          </p:cNvSpPr>
          <p:nvPr>
            <p:ph type="ftr" sz="quarter" idx="2"/>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8956"/>
            <a:ext cx="3169920" cy="480626"/>
          </a:xfrm>
          <a:prstGeom prst="rect">
            <a:avLst/>
          </a:prstGeom>
        </p:spPr>
        <p:txBody>
          <a:bodyPr vert="horz" lIns="95034" tIns="47517" rIns="95034" bIns="47517" rtlCol="0" anchor="b"/>
          <a:lstStyle>
            <a:lvl1pPr algn="r">
              <a:defRPr sz="12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xmlns=""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idx="1"/>
          </p:nvPr>
        </p:nvSpPr>
        <p:spPr>
          <a:xfrm>
            <a:off x="4143587" y="0"/>
            <a:ext cx="3169920" cy="480627"/>
          </a:xfrm>
          <a:prstGeom prst="rect">
            <a:avLst/>
          </a:prstGeom>
        </p:spPr>
        <p:txBody>
          <a:bodyPr vert="horz" lIns="95034" tIns="47517" rIns="95034" bIns="47517" rtlCol="0"/>
          <a:lstStyle>
            <a:lvl1pPr algn="r">
              <a:defRPr sz="1200"/>
            </a:lvl1pPr>
          </a:lstStyle>
          <a:p>
            <a:fld id="{FF3187B8-9621-482E-BCA9-88E01E1E5FBF}" type="datetimeFigureOut">
              <a:rPr lang="en-US" smtClean="0"/>
              <a:pPr/>
              <a:t>5/5/2014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endParaRPr lang="en-US"/>
          </a:p>
        </p:txBody>
      </p:sp>
      <p:sp>
        <p:nvSpPr>
          <p:cNvPr id="5" name="Notes Placeholder 4"/>
          <p:cNvSpPr>
            <a:spLocks noGrp="1"/>
          </p:cNvSpPr>
          <p:nvPr>
            <p:ph type="body" sz="quarter" idx="3"/>
          </p:nvPr>
        </p:nvSpPr>
        <p:spPr>
          <a:xfrm>
            <a:off x="731520" y="4560287"/>
            <a:ext cx="5852160" cy="4320783"/>
          </a:xfrm>
          <a:prstGeom prst="rect">
            <a:avLst/>
          </a:prstGeom>
        </p:spPr>
        <p:txBody>
          <a:bodyPr vert="horz" lIns="95034" tIns="47517" rIns="95034" bIns="475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8956"/>
            <a:ext cx="3169920" cy="480626"/>
          </a:xfrm>
          <a:prstGeom prst="rect">
            <a:avLst/>
          </a:prstGeom>
        </p:spPr>
        <p:txBody>
          <a:bodyPr vert="horz" lIns="95034" tIns="47517" rIns="95034" bIns="47517" rtlCol="0" anchor="b"/>
          <a:lstStyle>
            <a:lvl1pPr algn="r">
              <a:defRPr sz="12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xmlns=""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support instruction of students in the science Standards of Learning (SOL), this PowerPoint presentation has been developed to provide information about the content for which student performance was weak or inconsistent during the spring 2013 test administration.  In collaboration with the Division of Student Assessment and School Improvement, the Division of Instruction has provided instructional information for teachers and school divisions for the content areas highlighted in this presentation.  </a:t>
            </a:r>
          </a:p>
          <a:p>
            <a:r>
              <a:rPr lang="en-US" dirty="0" smtClean="0"/>
              <a:t> </a:t>
            </a:r>
          </a:p>
          <a:p>
            <a:r>
              <a:rPr lang="en-US" dirty="0" smtClean="0"/>
              <a:t>It is important to note that the SOL, examples, and instructional information highlighted in this presentation should not be the sole focus of instruction in the classroom, nor should these suggestions replace the data that teachers or school divisions have collected on student performance. Rather, this PowerPoint presentation contains information that supports the instruction of the Science Standards of Learning for which statewide student performance showed the need for improvement.  </a:t>
            </a:r>
          </a:p>
          <a:p>
            <a:r>
              <a:rPr lang="en-US" sz="1500" dirty="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 next standard</a:t>
            </a:r>
            <a:r>
              <a:rPr lang="en-US" i="0" baseline="0" dirty="0" smtClean="0"/>
              <a:t> highlighted is SOL </a:t>
            </a:r>
            <a:r>
              <a:rPr lang="en-US" i="0" dirty="0" smtClean="0"/>
              <a:t>LS.10a.  This standard reads: The student will investigate and understand that ecosystems, communities, populations, and organisms are dynamic, change over time, and respond to daily, seasonal, and long-term changes in their environment. Key concepts include bullet a)</a:t>
            </a:r>
            <a:r>
              <a:rPr lang="en-US" i="0" baseline="0" dirty="0" smtClean="0"/>
              <a:t> </a:t>
            </a:r>
            <a:r>
              <a:rPr lang="en-US" i="0" dirty="0" smtClean="0"/>
              <a:t>phototropism, hibernation, and dormancy.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Students need additional </a:t>
            </a:r>
            <a:r>
              <a:rPr lang="en-US" i="0" u="none" dirty="0" smtClean="0"/>
              <a:t>experien</a:t>
            </a:r>
            <a:r>
              <a:rPr lang="en-US" i="0" u="none" baseline="0" dirty="0" smtClean="0"/>
              <a:t>ce</a:t>
            </a:r>
            <a:r>
              <a:rPr lang="en-US" i="0" dirty="0" smtClean="0"/>
              <a:t> analyzing phototropism, hibernation, and dormancy in respect to changes in the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This example requires</a:t>
            </a:r>
            <a:r>
              <a:rPr lang="en-US" i="0" baseline="0" dirty="0" smtClean="0"/>
              <a:t> students to identify phototropism in a plant. Items where students needed to distinguish between phototropism, hibernation, and dormancy  showed weaker performance.  Students should be exposed to real-life examples of phototropism, hibernation, and dormancy at school and at home. Students should investigate what advantages each response could provide and what factors could have contributed to </a:t>
            </a:r>
            <a:r>
              <a:rPr lang="en-US" i="0" baseline="0" smtClean="0"/>
              <a:t>the </a:t>
            </a:r>
            <a:r>
              <a:rPr lang="en-US" i="0" baseline="0" smtClean="0">
                <a:solidFill>
                  <a:srgbClr val="FF0000"/>
                </a:solidFill>
              </a:rPr>
              <a:t>response</a:t>
            </a:r>
            <a:r>
              <a:rPr lang="en-US" i="0" baseline="0" smtClean="0"/>
              <a:t> </a:t>
            </a:r>
            <a:r>
              <a:rPr lang="en-US" i="0" baseline="0" dirty="0" smtClean="0"/>
              <a:t>expression in populations.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answer to the example is shown on the screen.</a:t>
            </a:r>
            <a:endParaRPr lang="en-US" i="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 next standard highlighted is SOL LS.13a.</a:t>
            </a:r>
            <a:r>
              <a:rPr lang="en-US" i="0" baseline="0" dirty="0" smtClean="0"/>
              <a:t>  This standard reads:  </a:t>
            </a:r>
            <a:r>
              <a:rPr lang="en-US" i="0" dirty="0" smtClean="0"/>
              <a:t>The student will investigate and understand that populations of organisms change over time. Key concepts include bullet a) the relationships of mutation, adaptation, natural selection, and extinction.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Students need additional practice interpreting and analyzing changes in populations over time through processes such as mutation, adaptation, natural selection, and extinction.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a:t>
            </a:r>
            <a:r>
              <a:rPr lang="en-US" i="0" baseline="0" dirty="0" smtClean="0"/>
              <a:t> item shown asks students to identify a mutation as an original source of genetic variation that allows for natural selection. </a:t>
            </a:r>
            <a:r>
              <a:rPr lang="en-US" i="0" dirty="0" smtClean="0"/>
              <a:t>Changes in populations over time may be difficult</a:t>
            </a:r>
            <a:r>
              <a:rPr lang="en-US" i="0" baseline="0" dirty="0" smtClean="0"/>
              <a:t> for students to understand due, in part, to the length of time involved.  When possible, relate time scale to change by using organisms such as yeast algae that have short lifespans.  In this instance, models and simulations are very helpful in showing changes through time.</a:t>
            </a:r>
            <a:endParaRPr lang="en-US" i="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 next standard highlighted</a:t>
            </a:r>
            <a:r>
              <a:rPr lang="en-US" i="0" baseline="0" dirty="0" smtClean="0"/>
              <a:t> is SOL </a:t>
            </a:r>
            <a:r>
              <a:rPr lang="en-US" i="0" dirty="0" smtClean="0"/>
              <a:t>PS.1b.</a:t>
            </a:r>
            <a:r>
              <a:rPr lang="en-US" i="0" baseline="0" dirty="0" smtClean="0"/>
              <a:t>  This standard reads:</a:t>
            </a:r>
            <a:r>
              <a:rPr lang="en-US" i="0" dirty="0" smtClean="0"/>
              <a:t> The student will demonstrate an understanding of scientific reasoning, logic, and the nature of science by planning and conducting investigations in which</a:t>
            </a:r>
            <a:r>
              <a:rPr lang="en-US" i="0" baseline="0" dirty="0" smtClean="0"/>
              <a:t> bullet b) </a:t>
            </a:r>
            <a:r>
              <a:rPr lang="en-US" i="0" dirty="0" smtClean="0"/>
              <a:t>length, mass, volume, density, temperature, weight, and force are accurately measured.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Students need extra practice obtaining and properly recording measurements</a:t>
            </a:r>
            <a:r>
              <a:rPr lang="en-US" i="0" baseline="0" dirty="0" smtClean="0"/>
              <a:t> </a:t>
            </a:r>
            <a:r>
              <a:rPr lang="en-US" i="0" dirty="0" smtClean="0"/>
              <a:t>through laboratory experience.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This example requires</a:t>
            </a:r>
            <a:r>
              <a:rPr lang="en-US" i="0" baseline="0" dirty="0" smtClean="0"/>
              <a:t> students to select the metric unit for a given task. Students scored lower on items that required them to select the most appropriate unit of measurement.  Students need practice planning and conducting investigations in which they make and record various measurements in appropriate units.  These efforts reinforce work done in earlier grades and provide a strong foundation for future development of science skills.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answer to this example is shown on the screen.</a:t>
            </a:r>
            <a:endParaRPr lang="en-US" i="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 next standard highlighted is SOL PS.4b.</a:t>
            </a:r>
            <a:r>
              <a:rPr lang="en-US" i="0" baseline="0" dirty="0" smtClean="0"/>
              <a:t>  It reads:</a:t>
            </a:r>
            <a:r>
              <a:rPr lang="en-US" i="0" dirty="0" smtClean="0"/>
              <a:t> The student will investigate and understand the organization and use of the periodic table of elements to obtain information. Key concepts include</a:t>
            </a:r>
            <a:r>
              <a:rPr lang="en-US" i="0" baseline="0" dirty="0" smtClean="0"/>
              <a:t> bullet </a:t>
            </a:r>
            <a:r>
              <a:rPr lang="en-US" i="0" dirty="0" smtClean="0"/>
              <a:t>b)</a:t>
            </a:r>
            <a:r>
              <a:rPr lang="en-US" i="0" baseline="0" dirty="0" smtClean="0"/>
              <a:t> </a:t>
            </a:r>
            <a:r>
              <a:rPr lang="en-US" i="0" dirty="0" smtClean="0"/>
              <a:t>classification of elements as metals, metalloids, and nonmetals.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Students need additional practice using a periodic table, including the use of a table for classification of elements.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Students need as much exposure to laboratory settings as is practical.  The more time students spend investigating the properties used to classify elements</a:t>
            </a:r>
            <a:r>
              <a:rPr lang="en-US" i="0" baseline="0" dirty="0" smtClean="0"/>
              <a:t> as metals, metalloids, and nonmetals they are better able to understand more complex ideas such as chemical bonding.  When exploring PS.4, models and simulations are especially useful, as well as the use of video segments.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question on the screen asks which of the highlighted elements are nonmetals.  The answer is shown on the screen.</a:t>
            </a:r>
            <a:endParaRPr lang="en-US" i="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 last standard highlighted is SOL PS.5b.  It reads:  The student will investigate and understand changes in matter and the</a:t>
            </a: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 relationship of these changes to the Law of Conservation of Matter and Energy. Key concepts include</a:t>
            </a:r>
            <a:r>
              <a:rPr lang="en-US" i="0" baseline="0" dirty="0" smtClean="0"/>
              <a:t> bullet b) </a:t>
            </a:r>
            <a:r>
              <a:rPr lang="en-US" i="0" dirty="0" smtClean="0"/>
              <a:t>chemical changes.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Students need additional practice investigating and properly representing chemical changes.</a:t>
            </a:r>
          </a:p>
        </p:txBody>
      </p:sp>
      <p:sp>
        <p:nvSpPr>
          <p:cNvPr id="4" name="Slide Number Placeholder 3"/>
          <p:cNvSpPr>
            <a:spLocks noGrp="1"/>
          </p:cNvSpPr>
          <p:nvPr>
            <p:ph type="sldNum" sz="quarter" idx="10"/>
          </p:nvPr>
        </p:nvSpPr>
        <p:spPr/>
        <p:txBody>
          <a:bodyPr/>
          <a:lstStyle/>
          <a:p>
            <a:fld id="{4C6C7587-F06F-42F1-B5D5-61C2089C57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This slide shows </a:t>
            </a:r>
            <a:r>
              <a:rPr lang="en-US" b="0" i="0" baseline="0" dirty="0" smtClean="0"/>
              <a:t>a multiple choice item that assesses the skills associated with PS.5b.  Students found items like these challenging.  The answer to the example is shown on the screen.</a:t>
            </a:r>
            <a:endParaRPr lang="en-US" b="0" i="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 first</a:t>
            </a:r>
            <a:r>
              <a:rPr lang="en-US" i="0" baseline="0" dirty="0" smtClean="0"/>
              <a:t> standard highlighted is </a:t>
            </a:r>
            <a:r>
              <a:rPr lang="en-US" i="0" dirty="0" smtClean="0"/>
              <a:t>SOL 6.3a.  Throughout this</a:t>
            </a:r>
            <a:r>
              <a:rPr lang="en-US" i="0" baseline="0" dirty="0" smtClean="0"/>
              <a:t> presentation, the areas in which overall student performance was weak or inconsistent will be highlighted in blue.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This standard reads:</a:t>
            </a:r>
            <a:r>
              <a:rPr lang="en-US" i="0" baseline="0" dirty="0" smtClean="0"/>
              <a:t> </a:t>
            </a:r>
            <a:r>
              <a:rPr lang="en-US" i="0" dirty="0" smtClean="0"/>
              <a:t>The student will investigate and understand the role of solar energy in driving most natural processes within the atmosphere, the hydrosphere, and on Earth’s surface. Key concepts include bullet a)</a:t>
            </a:r>
            <a:r>
              <a:rPr lang="en-US" i="0" baseline="0" dirty="0" smtClean="0"/>
              <a:t> </a:t>
            </a:r>
            <a:r>
              <a:rPr lang="en-US" i="0" dirty="0" smtClean="0"/>
              <a:t>Earth’s energy budget.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Students need additional </a:t>
            </a:r>
            <a:r>
              <a:rPr lang="en-US" i="0" u="none" dirty="0" smtClean="0">
                <a:solidFill>
                  <a:srgbClr val="FF0000"/>
                </a:solidFill>
              </a:rPr>
              <a:t>experiences</a:t>
            </a:r>
            <a:r>
              <a:rPr lang="en-US" i="0" u="none" dirty="0" smtClean="0"/>
              <a:t> </a:t>
            </a:r>
            <a:r>
              <a:rPr lang="en-US" i="0" dirty="0" smtClean="0"/>
              <a:t>analyzing the significance of solar energy and the role of absorption, reflection, and radiation.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This example shows </a:t>
            </a:r>
            <a:r>
              <a:rPr lang="en-US" b="0" i="0" baseline="0" dirty="0" smtClean="0"/>
              <a:t>a drag-and-drop technology enhanced item.  In this case, the student must drag</a:t>
            </a:r>
            <a:r>
              <a:rPr lang="en-US" b="0" i="0" dirty="0" smtClean="0"/>
              <a:t> and drop the correct coefficient</a:t>
            </a:r>
            <a:r>
              <a:rPr lang="en-US" b="0" i="0" baseline="0" dirty="0" smtClean="0"/>
              <a:t> into each box until the entire reaction is balanced.  Examples such as this, where students need to calculate the lowest possible coefficients to balance an equation, are more rigorous and difficult for some </a:t>
            </a:r>
            <a:r>
              <a:rPr lang="en-US" b="0" i="0" baseline="0" smtClean="0"/>
              <a:t>students.  In </a:t>
            </a:r>
            <a:r>
              <a:rPr lang="en-US" b="0" i="0" baseline="0" dirty="0" smtClean="0"/>
              <a:t>addition, more exposure to models and simulations may help with conceptual understanding of how to balance a chemical equation. </a:t>
            </a:r>
            <a:endParaRPr lang="en-US" b="0" i="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 the student performance information for the spring 2013 Grade 8 Science</a:t>
            </a:r>
            <a:r>
              <a:rPr lang="en-US" baseline="0" dirty="0" smtClean="0"/>
              <a:t> </a:t>
            </a:r>
            <a:r>
              <a:rPr lang="en-US" dirty="0" smtClean="0"/>
              <a:t>SOL test.</a:t>
            </a:r>
          </a:p>
          <a:p>
            <a:endParaRPr lang="en-US" dirty="0" smtClean="0"/>
          </a:p>
          <a:p>
            <a:r>
              <a:rPr lang="en-US" dirty="0" smtClean="0"/>
              <a:t>Additionally, test preparation practice items for Grade 6 science,</a:t>
            </a:r>
            <a:r>
              <a:rPr lang="en-US" baseline="0" dirty="0" smtClean="0"/>
              <a:t> life science, and physical science </a:t>
            </a:r>
            <a:r>
              <a:rPr lang="en-US" dirty="0" smtClean="0"/>
              <a:t>can be found on the Virginia Department of Education Web site at the URL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a:t>
            </a:r>
            <a:r>
              <a:rPr lang="en-US" baseline="0" smtClean="0"/>
              <a:t> audio.</a:t>
            </a:r>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Earth’s energy budget can be accounted for by determining the pathways that solar energy can travel through as it enters the atmosphere and</a:t>
            </a:r>
            <a:r>
              <a:rPr lang="en-US" i="0" baseline="0" dirty="0" smtClean="0"/>
              <a:t> is either reflected, absorbed, or radiated.  The diagram on the screen was produced by NASA and is available for use by educators.  The essential notion of this diagram is that Earth absorbs, reflects, and radiates heat and that we can account for the energy that strikes Earth.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u="none" dirty="0" smtClean="0"/>
              <a:t>Students</a:t>
            </a:r>
            <a:r>
              <a:rPr lang="en-US" i="0" u="none" baseline="0" dirty="0" smtClean="0"/>
              <a:t> should plan and conduct investigations that allow them to better understand energy transfer and heat movement.  This may help students make an abstract concept like Earth’s energy budget more concrete.</a:t>
            </a:r>
            <a:endParaRPr lang="en-US" i="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 next standard highlighted</a:t>
            </a:r>
            <a:r>
              <a:rPr lang="en-US" i="0" baseline="0" dirty="0" smtClean="0"/>
              <a:t> is SOL </a:t>
            </a:r>
            <a:r>
              <a:rPr lang="en-US" i="0" dirty="0" smtClean="0"/>
              <a:t>6.4</a:t>
            </a:r>
            <a:r>
              <a:rPr lang="en-US" i="0" baseline="0" dirty="0" smtClean="0"/>
              <a:t>e.  </a:t>
            </a:r>
            <a:r>
              <a:rPr lang="en-US" i="0" dirty="0" smtClean="0"/>
              <a:t>The student will investigate and understand that all matter is made up of atoms. Key concepts include bullet</a:t>
            </a: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e)</a:t>
            </a:r>
            <a:r>
              <a:rPr lang="en-US" i="0" baseline="0" dirty="0" smtClean="0"/>
              <a:t> </a:t>
            </a:r>
            <a:r>
              <a:rPr lang="en-US" i="0" dirty="0" smtClean="0"/>
              <a:t>compounds may be represented by chemical formulas.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Students need additional practice interpreting the components of compounds through the expression of chemical formulas.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In the example shown on the screen, students must recognize the subscript</a:t>
            </a:r>
            <a:r>
              <a:rPr lang="en-US" i="0" baseline="0" dirty="0" smtClean="0"/>
              <a:t> and identify what it means.  Students found items such as this challenging.  </a:t>
            </a:r>
            <a:r>
              <a:rPr lang="en-US" i="0" dirty="0" smtClean="0"/>
              <a:t>Chemical symbols, coefficients, and subscripts</a:t>
            </a:r>
            <a:r>
              <a:rPr lang="en-US" i="0" baseline="0" dirty="0" smtClean="0"/>
              <a:t> are used to represent various components of elements, molecules and compounds in chemical reactions. An essential concept of this SOL is that mass is conserved.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The answer to the example is shown on the screen.</a:t>
            </a:r>
            <a:endParaRPr lang="en-US" i="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 next standard highlighted is SOL 6.8a</a:t>
            </a:r>
            <a:r>
              <a:rPr lang="en-US" i="0" baseline="0" dirty="0" smtClean="0"/>
              <a:t>.  This standard reads:  </a:t>
            </a:r>
            <a:r>
              <a:rPr lang="en-US" i="0" dirty="0" smtClean="0"/>
              <a:t>The student will investigate and understand the organization of the solar system and the interactions among the various bodies that comprise it. Key concepts include</a:t>
            </a:r>
            <a:r>
              <a:rPr lang="en-US" i="0" baseline="0" dirty="0" smtClean="0"/>
              <a:t> bullet a) </a:t>
            </a:r>
            <a:r>
              <a:rPr lang="en-US" i="0" dirty="0" smtClean="0"/>
              <a:t>the sun, moon, Earth, other planets and their moons, dwarf planets, meteors, asteroids, and comets.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Students need additional experiences analyzing solar system organization and comparing various solar system bodies.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This</a:t>
            </a:r>
            <a:r>
              <a:rPr lang="en-US" i="0" baseline="0" dirty="0" smtClean="0"/>
              <a:t> new standard encompasses a great deal of information.  When asked to apply specific information, such as the location of non-planetary objects in a technology-enhanced item format, some students showed weaker performance than on other test items. Experiential activities pertaining to structure and location of non-planetary objects might benefit students.  NASA has many resources for educators that can help.</a:t>
            </a:r>
            <a:endParaRPr lang="en-US" i="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 next standard highlighted is SOL LS.2a.  This standard reads:  The student will investigate and understand that all living things are composed of cells. Key concepts include bullet a) cell structure and organelles.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Students need additional </a:t>
            </a:r>
            <a:r>
              <a:rPr lang="en-US" i="0" u="none" dirty="0" smtClean="0"/>
              <a:t>experience</a:t>
            </a:r>
            <a:r>
              <a:rPr lang="en-US" i="0" dirty="0" smtClean="0"/>
              <a:t> investigating cellular structures</a:t>
            </a:r>
            <a:r>
              <a:rPr lang="en-US" i="0" baseline="0" dirty="0" smtClean="0"/>
              <a:t> using microscopes or models and simulations.</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The examples shown on the screen are typical</a:t>
            </a:r>
            <a:r>
              <a:rPr lang="en-US" i="0" baseline="0" dirty="0" smtClean="0"/>
              <a:t> SOL questions students might encounter on the Grade 8 Science test.  The answers to these two questions are shown on the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Students will also encounter technology enhanced items in which they might have to identify several cellular structures and their functions. </a:t>
            </a:r>
            <a:r>
              <a:rPr lang="en-US" i="0" dirty="0" smtClean="0"/>
              <a:t>Students that have already been exposed to a microscope will certainly</a:t>
            </a:r>
            <a:r>
              <a:rPr lang="en-US" i="0" baseline="0" dirty="0" smtClean="0"/>
              <a:t> have an advantage when exploring SOL LS.2a, structure of cells.  Continuing to use a microscope through the delivery of LS.2 content will be of great help to students as they progress trough their studies.   When microscopes are not available, models and simulations of cell and cell processes can assist in delivery of LS.2 content.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Times New Roman" pitchFamily="18" charset="0"/>
                <a:cs typeface="Times New Roman" pitchFamily="18" charset="0"/>
              </a:rPr>
              <a:t>There is a link to the Virginia Science Activities, Models, and Simulations on this page. </a:t>
            </a:r>
            <a:endParaRPr lang="en-US" sz="1200" i="1"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baseline="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B19262-B1AD-4EB7-A093-F22ED65152AE}" type="datetime1">
              <a:rPr lang="en-US" smtClean="0"/>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FB5DEA-E4AD-4697-AF3B-BD49DF4A6A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1B185E-1383-47FF-93DC-069B975C98F5}" type="datetime1">
              <a:rPr lang="en-US" smtClean="0"/>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B92BF-237E-4CE8-A894-39DA225647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716F9C-BB95-4CAF-B4A8-20A7D1F7E2D2}" type="datetime1">
              <a:rPr lang="en-US" smtClean="0"/>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882BB-4029-46FA-A834-A826E67287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ADE26E-D498-43A6-AC70-A96419A7CE3A}" type="datetime1">
              <a:rPr lang="en-US" smtClean="0"/>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58E7F-F2CE-4013-8E7C-D4FF212562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BA2468-DB6F-49CF-B405-0C98C376AD95}" type="datetime1">
              <a:rPr lang="en-US" smtClean="0"/>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B83F7-3925-4049-AF65-21740061B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FE9E0B-9AD0-4C90-AC6D-55A639E2934D}" type="datetime1">
              <a:rPr lang="en-US" smtClean="0"/>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B0FEA3-F513-419D-AAF2-A026952466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B4401C-6571-4FC2-8CA6-5FFDAD0C2D25}" type="datetime1">
              <a:rPr lang="en-US" smtClean="0"/>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F57B00-6F9C-43D9-8610-C5007E9568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8C46F1-F1D3-4D51-B66B-A008A7EDBDE3}" type="datetime1">
              <a:rPr lang="en-US" smtClean="0"/>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29E0D5-B10C-466F-8ED3-E187C05836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351B6A-59FA-4195-B43A-2550A0481521}" type="datetime1">
              <a:rPr lang="en-US" smtClean="0"/>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6620F9-B1E5-4021-ABD9-3B2DA0B0A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91C472-E0E4-42D7-A9AD-24714DC70652}" type="datetime1">
              <a:rPr lang="en-US" smtClean="0"/>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EFEEF0-74FA-4D47-B44B-AE7C9AE844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2E7152-E7A5-4EF7-8345-906BE01B1890}" type="datetime1">
              <a:rPr lang="en-US" smtClean="0"/>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F0924A-CFD6-4A2B-BCFA-5646355711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FA538F0-BDD8-404D-A054-C814984672B4}" type="datetime1">
              <a:rPr lang="en-US" smtClean="0"/>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media/media1.wma"/><Relationship Id="rId6" Type="http://schemas.microsoft.com/office/2007/relationships/media" Target="../media/media1.wma"/><Relationship Id="rId5" Type="http://schemas.openxmlformats.org/officeDocument/2006/relationships/image" Target="../media/image2.em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media10.wma"/><Relationship Id="rId6" Type="http://schemas.openxmlformats.org/officeDocument/2006/relationships/image" Target="../media/image3.png"/><Relationship Id="rId5" Type="http://schemas.microsoft.com/office/2007/relationships/media" Target="../media/media10.wma"/><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microsoft.com/office/2007/relationships/media" Target="../media/media11.wma"/><Relationship Id="rId2" Type="http://schemas.openxmlformats.org/officeDocument/2006/relationships/audio" Target="../media/media11.wma"/><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audio" Target="../media/media12.wma"/><Relationship Id="rId6" Type="http://schemas.openxmlformats.org/officeDocument/2006/relationships/image" Target="../media/image3.png"/><Relationship Id="rId5" Type="http://schemas.microsoft.com/office/2007/relationships/media" Target="../media/media12.wma"/><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3.wma"/><Relationship Id="rId1" Type="http://schemas.openxmlformats.org/officeDocument/2006/relationships/tags" Target="../tags/tag4.xml"/><Relationship Id="rId6" Type="http://schemas.microsoft.com/office/2007/relationships/media" Target="../media/media13.wma"/><Relationship Id="rId5" Type="http://schemas.openxmlformats.org/officeDocument/2006/relationships/image" Target="../media/image1.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media14.wma"/><Relationship Id="rId6" Type="http://schemas.openxmlformats.org/officeDocument/2006/relationships/image" Target="../media/image3.png"/><Relationship Id="rId5" Type="http://schemas.microsoft.com/office/2007/relationships/media" Target="../media/media14.wma"/><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5.wma"/><Relationship Id="rId1" Type="http://schemas.openxmlformats.org/officeDocument/2006/relationships/tags" Target="../tags/tag5.xml"/><Relationship Id="rId6" Type="http://schemas.microsoft.com/office/2007/relationships/media" Target="../media/media15.wma"/><Relationship Id="rId5" Type="http://schemas.openxmlformats.org/officeDocument/2006/relationships/image" Target="../media/image1.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media16.wma"/><Relationship Id="rId6" Type="http://schemas.openxmlformats.org/officeDocument/2006/relationships/image" Target="../media/image3.png"/><Relationship Id="rId5" Type="http://schemas.microsoft.com/office/2007/relationships/media" Target="../media/media16.wma"/><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7.wma"/><Relationship Id="rId1" Type="http://schemas.openxmlformats.org/officeDocument/2006/relationships/tags" Target="../tags/tag6.xml"/><Relationship Id="rId6" Type="http://schemas.microsoft.com/office/2007/relationships/media" Target="../media/media17.wma"/><Relationship Id="rId5" Type="http://schemas.openxmlformats.org/officeDocument/2006/relationships/image" Target="../media/image10.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media18.wma"/><Relationship Id="rId6" Type="http://schemas.openxmlformats.org/officeDocument/2006/relationships/image" Target="../media/image3.png"/><Relationship Id="rId5" Type="http://schemas.microsoft.com/office/2007/relationships/media" Target="../media/media18.wma"/><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9.wma"/><Relationship Id="rId1" Type="http://schemas.openxmlformats.org/officeDocument/2006/relationships/tags" Target="../tags/tag7.xml"/><Relationship Id="rId6" Type="http://schemas.microsoft.com/office/2007/relationships/media" Target="../media/media19.wma"/><Relationship Id="rId5" Type="http://schemas.openxmlformats.org/officeDocument/2006/relationships/image" Target="../media/image1.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media2.wma"/><Relationship Id="rId6" Type="http://schemas.openxmlformats.org/officeDocument/2006/relationships/image" Target="../media/image3.png"/><Relationship Id="rId5" Type="http://schemas.microsoft.com/office/2007/relationships/media" Target="../media/media2.wma"/><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20.wma"/><Relationship Id="rId6" Type="http://schemas.microsoft.com/office/2007/relationships/media" Target="../media/media20.wma"/><Relationship Id="rId5" Type="http://schemas.openxmlformats.org/officeDocument/2006/relationships/image" Target="../media/image11.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audio" Target="../media/media21.wma"/><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png"/><Relationship Id="rId5" Type="http://schemas.openxmlformats.org/officeDocument/2006/relationships/image" Target="../media/image1.jpeg"/><Relationship Id="rId10" Type="http://schemas.microsoft.com/office/2007/relationships/media" Target="../media/media21.wma"/><Relationship Id="rId4" Type="http://schemas.openxmlformats.org/officeDocument/2006/relationships/notesSlide" Target="../notesSlides/notesSlide21.xml"/><Relationship Id="rId9" Type="http://schemas.openxmlformats.org/officeDocument/2006/relationships/hyperlink" Target="http://www.doe.virginia.gov/testing/sol/practice_items/index.shtml" TargetMode="Externa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2.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hyperlink" Target="mailto:Instruction@doe.virginia.gov" TargetMode="External"/><Relationship Id="rId4" Type="http://schemas.openxmlformats.org/officeDocument/2006/relationships/hyperlink" Target="mailto:Student_assessment@doe.virginia.gov" TargetMode="External"/><Relationship Id="rId9"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3.wma"/><Relationship Id="rId6" Type="http://schemas.microsoft.com/office/2007/relationships/media" Target="../media/media3.wma"/><Relationship Id="rId5" Type="http://schemas.openxmlformats.org/officeDocument/2006/relationships/image" Target="../media/image4.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media4.wma"/><Relationship Id="rId6" Type="http://schemas.openxmlformats.org/officeDocument/2006/relationships/image" Target="../media/image3.png"/><Relationship Id="rId5" Type="http://schemas.microsoft.com/office/2007/relationships/media" Target="../media/media4.wma"/><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wma"/><Relationship Id="rId1" Type="http://schemas.openxmlformats.org/officeDocument/2006/relationships/tags" Target="../tags/tag1.xml"/><Relationship Id="rId6" Type="http://schemas.microsoft.com/office/2007/relationships/media" Target="../media/media5.wma"/><Relationship Id="rId5" Type="http://schemas.openxmlformats.org/officeDocument/2006/relationships/image" Target="../media/image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media6.wma"/><Relationship Id="rId6" Type="http://schemas.openxmlformats.org/officeDocument/2006/relationships/image" Target="../media/image3.png"/><Relationship Id="rId5" Type="http://schemas.microsoft.com/office/2007/relationships/media" Target="../media/media6.wma"/><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microsoft.com/office/2007/relationships/media" Target="../media/media7.wma"/><Relationship Id="rId3" Type="http://schemas.openxmlformats.org/officeDocument/2006/relationships/notesSlide" Target="../notesSlides/notesSlide7.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media7.wm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audio" Target="../media/media8.wma"/><Relationship Id="rId6" Type="http://schemas.openxmlformats.org/officeDocument/2006/relationships/image" Target="../media/image3.png"/><Relationship Id="rId5" Type="http://schemas.microsoft.com/office/2007/relationships/media" Target="../media/media8.wma"/><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microsoft.com/office/2007/relationships/media" Target="../media/media9.wma"/><Relationship Id="rId3" Type="http://schemas.openxmlformats.org/officeDocument/2006/relationships/slideLayout" Target="../slideLayouts/slideLayout2.xml"/><Relationship Id="rId7" Type="http://schemas.openxmlformats.org/officeDocument/2006/relationships/hyperlink" Target="http://www.doe.virginia.gov/instruction/science/resources/sams/index.shtml" TargetMode="External"/><Relationship Id="rId2" Type="http://schemas.openxmlformats.org/officeDocument/2006/relationships/audio" Target="../media/media9.wma"/><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notesSlide" Target="../notesSlides/notesSlide9.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1077218"/>
          </a:xfrm>
          <a:prstGeom prst="rect">
            <a:avLst/>
          </a:prstGeom>
          <a:noFill/>
        </p:spPr>
        <p:txBody>
          <a:bodyPr wrap="square">
            <a:spAutoFit/>
          </a:bodyPr>
          <a:lstStyle/>
          <a:p>
            <a:pPr algn="ctr">
              <a:defRPr/>
            </a:pPr>
            <a:r>
              <a:rPr lang="en-US" sz="3200" b="1" dirty="0">
                <a:solidFill>
                  <a:srgbClr val="00B050"/>
                </a:solidFill>
                <a:latin typeface="Arial" pitchFamily="34" charset="0"/>
                <a:cs typeface="Arial" pitchFamily="34" charset="0"/>
              </a:rPr>
              <a:t>Spring </a:t>
            </a:r>
            <a:r>
              <a:rPr lang="en-US" sz="3200" b="1" dirty="0" smtClean="0">
                <a:solidFill>
                  <a:srgbClr val="00B050"/>
                </a:solidFill>
                <a:latin typeface="Arial" pitchFamily="34" charset="0"/>
                <a:cs typeface="Arial" pitchFamily="34" charset="0"/>
              </a:rPr>
              <a:t>2013 </a:t>
            </a:r>
            <a:r>
              <a:rPr lang="en-US" sz="3200" b="1" dirty="0">
                <a:solidFill>
                  <a:srgbClr val="00B050"/>
                </a:solidFill>
                <a:latin typeface="Arial" pitchFamily="34" charset="0"/>
                <a:cs typeface="Arial" pitchFamily="34" charset="0"/>
              </a:rPr>
              <a:t>Student Performance </a:t>
            </a:r>
            <a:r>
              <a:rPr lang="en-US" sz="3200" b="1" dirty="0" smtClean="0">
                <a:solidFill>
                  <a:srgbClr val="00B050"/>
                </a:solidFill>
                <a:latin typeface="Arial" pitchFamily="34" charset="0"/>
                <a:cs typeface="Arial" pitchFamily="34" charset="0"/>
              </a:rPr>
              <a:t>Analysis with Instructional Guidance</a:t>
            </a:r>
            <a:endParaRPr lang="en-US" sz="3200" b="1" dirty="0">
              <a:solidFill>
                <a:srgbClr val="00B050"/>
              </a:solidFill>
              <a:latin typeface="Arial" pitchFamily="34" charset="0"/>
              <a:cs typeface="Arial" pitchFamily="34" charset="0"/>
            </a:endParaRPr>
          </a:p>
        </p:txBody>
      </p:sp>
      <p:sp>
        <p:nvSpPr>
          <p:cNvPr id="19" name="TextBox 18"/>
          <p:cNvSpPr txBox="1"/>
          <p:nvPr/>
        </p:nvSpPr>
        <p:spPr>
          <a:xfrm>
            <a:off x="228600" y="3200400"/>
            <a:ext cx="4800600" cy="954107"/>
          </a:xfrm>
          <a:prstGeom prst="rect">
            <a:avLst/>
          </a:prstGeom>
          <a:noFill/>
        </p:spPr>
        <p:txBody>
          <a:bodyPr wrap="square" rtlCol="0">
            <a:spAutoFit/>
          </a:bodyPr>
          <a:lstStyle/>
          <a:p>
            <a:pPr algn="ctr"/>
            <a:r>
              <a:rPr lang="en-US" sz="2800" b="1" dirty="0" smtClean="0">
                <a:solidFill>
                  <a:srgbClr val="0033CC"/>
                </a:solidFill>
                <a:latin typeface="Arial" pitchFamily="34" charset="0"/>
                <a:cs typeface="Arial" pitchFamily="34" charset="0"/>
              </a:rPr>
              <a:t>Grade 8 Science</a:t>
            </a:r>
          </a:p>
          <a:p>
            <a:pPr algn="ctr"/>
            <a:r>
              <a:rPr lang="en-US" sz="2800" b="1" dirty="0" smtClean="0">
                <a:solidFill>
                  <a:srgbClr val="0033CC"/>
                </a:solidFill>
                <a:latin typeface="Arial" pitchFamily="34" charset="0"/>
                <a:cs typeface="Arial" pitchFamily="34" charset="0"/>
              </a:rPr>
              <a:t>Standards of Learning</a:t>
            </a:r>
            <a:endParaRPr lang="en-US" sz="2800" b="1" dirty="0">
              <a:solidFill>
                <a:srgbClr val="0033CC"/>
              </a:solidFill>
              <a:latin typeface="Arial" pitchFamily="34" charset="0"/>
              <a:cs typeface="Arial" pitchFamily="34" charset="0"/>
            </a:endParaRPr>
          </a:p>
        </p:txBody>
      </p:sp>
      <p:cxnSp>
        <p:nvCxnSpPr>
          <p:cNvPr id="26" name="Straight Connector 25"/>
          <p:cNvCxnSpPr/>
          <p:nvPr/>
        </p:nvCxnSpPr>
        <p:spPr>
          <a:xfrm>
            <a:off x="0" y="3810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CC29E0D5-B10C-466F-8ED3-E187C058366E}" type="slidenum">
              <a:rPr lang="en-US" smtClean="0"/>
              <a:pPr>
                <a:defRPr/>
              </a:pPr>
              <a:t>1</a:t>
            </a:fld>
            <a:endParaRPr lang="en-US"/>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smtClean="0">
                <a:solidFill>
                  <a:srgbClr val="008000"/>
                </a:solidFill>
              </a:rPr>
              <a:t>Presentation may be paused and resumed using the arrow keys or the mouse.</a:t>
            </a:r>
            <a:endParaRPr lang="en-US" b="1" dirty="0">
              <a:solidFill>
                <a:srgbClr val="008000"/>
              </a:solidFill>
            </a:endParaRPr>
          </a:p>
        </p:txBody>
      </p:sp>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flipH="1">
            <a:off x="0" y="6477000"/>
            <a:ext cx="7391400" cy="0"/>
          </a:xfrm>
          <a:prstGeom prst="line">
            <a:avLst/>
          </a:prstGeom>
          <a:ln w="127000">
            <a:gradFill flip="none" rotWithShape="1">
              <a:gsLst>
                <a:gs pos="100000">
                  <a:srgbClr val="0000FF"/>
                </a:gs>
                <a:gs pos="100000">
                  <a:srgbClr val="0000FF"/>
                </a:gs>
                <a:gs pos="100000">
                  <a:srgbClr val="0000FF"/>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17" name="Picture 16" descr="Science GRFX.eps"/>
          <p:cNvPicPr>
            <a:picLocks noChangeAspect="1"/>
          </p:cNvPicPr>
          <p:nvPr/>
        </p:nvPicPr>
        <p:blipFill>
          <a:blip r:embed="rId5" cstate="print"/>
          <a:srcRect t="22876"/>
          <a:stretch>
            <a:fillRect/>
          </a:stretch>
        </p:blipFill>
        <p:spPr>
          <a:xfrm>
            <a:off x="5247167" y="2743200"/>
            <a:ext cx="3577501" cy="2572568"/>
          </a:xfrm>
          <a:prstGeom prst="rect">
            <a:avLst/>
          </a:prstGeom>
        </p:spPr>
      </p:pic>
      <p:pic>
        <p:nvPicPr>
          <p:cNvPr id="5" name="Audio 4">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1727719176"/>
      </p:ext>
    </p:extLst>
  </p:cSld>
  <p:clrMapOvr>
    <a:masterClrMapping/>
  </p:clrMapOvr>
  <p:transition advTm="636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609600"/>
          </a:xfrm>
        </p:spPr>
        <p:txBody>
          <a:bodyPr/>
          <a:lstStyle/>
          <a:p>
            <a:r>
              <a:rPr lang="en-US" sz="3200" b="1" dirty="0" smtClean="0">
                <a:solidFill>
                  <a:srgbClr val="0033CC"/>
                </a:solidFill>
              </a:rPr>
              <a:t>Response to Environmental Change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726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idx="1"/>
          </p:nvPr>
        </p:nvSpPr>
        <p:spPr>
          <a:xfrm>
            <a:off x="457200" y="1219200"/>
            <a:ext cx="8229600" cy="4525963"/>
          </a:xfrm>
        </p:spPr>
        <p:txBody>
          <a:bodyPr/>
          <a:lstStyle/>
          <a:p>
            <a:pPr marL="0" indent="0">
              <a:spcBef>
                <a:spcPts val="0"/>
              </a:spcBef>
              <a:buNone/>
            </a:pPr>
            <a:r>
              <a:rPr lang="en-US" sz="2400" b="1" dirty="0" smtClean="0"/>
              <a:t>LS.10 The student will investigate and understand that ecosystems, communities, populations, and organisms are dynamic, change over time, and respond to daily, seasonal, and long-term changes in their environment. Key concepts include </a:t>
            </a:r>
          </a:p>
          <a:p>
            <a:pPr lvl="0">
              <a:buNone/>
            </a:pPr>
            <a:r>
              <a:rPr lang="en-US" sz="2400" b="1" dirty="0" smtClean="0">
                <a:solidFill>
                  <a:srgbClr val="0070C0"/>
                </a:solidFill>
              </a:rPr>
              <a:t>a)	phototropism, hibernation, and dormancy;</a:t>
            </a:r>
          </a:p>
          <a:p>
            <a:pPr lvl="0">
              <a:buNone/>
            </a:pPr>
            <a:r>
              <a:rPr lang="en-US" sz="2400" b="1" dirty="0" smtClean="0"/>
              <a:t>b)	factors that increase or decrease population size; and</a:t>
            </a:r>
          </a:p>
          <a:p>
            <a:pPr lvl="0">
              <a:buAutoNum type="alphaLcParenR" startAt="3"/>
            </a:pPr>
            <a:r>
              <a:rPr lang="en-US" sz="2400" b="1" dirty="0" smtClean="0"/>
              <a:t>eutrophication, climate changes, and catastrophic disturbances.</a:t>
            </a:r>
          </a:p>
          <a:p>
            <a:pPr lvl="0">
              <a:buAutoNum type="alphaLcParenR" startAt="3"/>
            </a:pPr>
            <a:endParaRPr lang="en-US" sz="2400" b="1" dirty="0" smtClean="0"/>
          </a:p>
          <a:p>
            <a:pPr marL="0" lvl="0" indent="0">
              <a:spcBef>
                <a:spcPts val="0"/>
              </a:spcBef>
              <a:buNone/>
            </a:pPr>
            <a:r>
              <a:rPr lang="en-US" sz="2400" b="1" dirty="0" smtClean="0">
                <a:solidFill>
                  <a:srgbClr val="6600FF"/>
                </a:solidFill>
              </a:rPr>
              <a:t>Students need additional experience analyzing phototropism, </a:t>
            </a:r>
          </a:p>
          <a:p>
            <a:pPr marL="0" lvl="0" indent="0">
              <a:spcBef>
                <a:spcPts val="0"/>
              </a:spcBef>
              <a:buNone/>
            </a:pPr>
            <a:r>
              <a:rPr lang="en-US" sz="2400" b="1" dirty="0" smtClean="0">
                <a:solidFill>
                  <a:srgbClr val="6600FF"/>
                </a:solidFill>
              </a:rPr>
              <a:t>hibernation, and dormancy in respect to changes in the </a:t>
            </a:r>
          </a:p>
          <a:p>
            <a:pPr marL="0" lvl="0" indent="0">
              <a:spcBef>
                <a:spcPts val="0"/>
              </a:spcBef>
              <a:buNone/>
            </a:pPr>
            <a:r>
              <a:rPr lang="en-US" sz="2400" b="1" dirty="0" smtClean="0">
                <a:solidFill>
                  <a:srgbClr val="6600FF"/>
                </a:solidFill>
              </a:rPr>
              <a:t>environment.</a:t>
            </a:r>
          </a:p>
          <a:p>
            <a:pPr lvl="0">
              <a:buNone/>
            </a:pPr>
            <a:endParaRPr lang="en-US" sz="1800" b="1" dirty="0" smtClean="0">
              <a:solidFill>
                <a:srgbClr val="6600FF"/>
              </a:solidFill>
            </a:endParaRPr>
          </a:p>
          <a:p>
            <a:endParaRPr lang="en-US" sz="1800" dirty="0" smtClean="0"/>
          </a:p>
          <a:p>
            <a:endParaRPr lang="en-US" sz="1800" dirty="0"/>
          </a:p>
        </p:txBody>
      </p:sp>
      <p:sp>
        <p:nvSpPr>
          <p:cNvPr id="13"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10</a:t>
            </a:fld>
            <a:endParaRPr lang="en-US"/>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42423"/>
    </mc:Choice>
    <mc:Fallback>
      <p:transition spd="slow" advTm="424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1066800" y="533400"/>
            <a:ext cx="73914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mn-lt"/>
              </a:rPr>
              <a:t>Instructional Guidance for 7.10a</a:t>
            </a:r>
          </a:p>
          <a:p>
            <a:pPr lvl="0" algn="ctr"/>
            <a:r>
              <a:rPr lang="en-US" sz="3200" b="1" dirty="0" smtClean="0">
                <a:solidFill>
                  <a:srgbClr val="0033CC"/>
                </a:solidFill>
                <a:latin typeface="+mn-lt"/>
              </a:rPr>
              <a:t>Response to Environmental Change</a:t>
            </a:r>
            <a:endParaRPr kumimoji="0" lang="en-US" sz="3200" b="1" i="0" u="none" strike="noStrike" cap="none" normalizeH="0" baseline="0" dirty="0" smtClean="0">
              <a:ln>
                <a:noFill/>
              </a:ln>
              <a:solidFill>
                <a:schemeClr val="tx1"/>
              </a:solidFill>
              <a:effectLst/>
              <a:latin typeface="+mn-lt"/>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5800" y="2102152"/>
            <a:ext cx="1104900" cy="2971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 name="Straight Arrow Connector 7"/>
          <p:cNvCxnSpPr/>
          <p:nvPr/>
        </p:nvCxnSpPr>
        <p:spPr>
          <a:xfrm flipH="1">
            <a:off x="1600200" y="4343400"/>
            <a:ext cx="990600" cy="0"/>
          </a:xfrm>
          <a:prstGeom prst="straightConnector1">
            <a:avLst/>
          </a:prstGeom>
          <a:ln w="571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95600" y="1610618"/>
            <a:ext cx="6248400" cy="5262979"/>
          </a:xfrm>
          <a:prstGeom prst="rect">
            <a:avLst/>
          </a:prstGeom>
          <a:noFill/>
        </p:spPr>
        <p:txBody>
          <a:bodyPr wrap="square" rtlCol="0">
            <a:spAutoFit/>
          </a:bodyPr>
          <a:lstStyle/>
          <a:p>
            <a:r>
              <a:rPr lang="en-US" sz="2400" b="1" dirty="0" smtClean="0">
                <a:latin typeface="+mn-lt"/>
              </a:rPr>
              <a:t>This plant has been growing in a closet with the light bulb as it only source of light. As a result of the light bulb being moved to the location of the arrow, the plant would-</a:t>
            </a:r>
          </a:p>
          <a:p>
            <a:endParaRPr lang="en-US" sz="2400" dirty="0" smtClean="0">
              <a:latin typeface="+mn-lt"/>
            </a:endParaRPr>
          </a:p>
          <a:p>
            <a:pPr marL="342900" indent="-342900">
              <a:buAutoNum type="alphaUcPeriod"/>
            </a:pPr>
            <a:r>
              <a:rPr lang="en-US" sz="2400" dirty="0" smtClean="0">
                <a:latin typeface="+mn-lt"/>
              </a:rPr>
              <a:t>bend toward the  new location of the light bulb and continue to grow.</a:t>
            </a:r>
          </a:p>
          <a:p>
            <a:pPr marL="342900" indent="-342900">
              <a:buAutoNum type="alphaUcPeriod"/>
            </a:pPr>
            <a:endParaRPr lang="en-US" sz="2400" dirty="0" smtClean="0">
              <a:latin typeface="+mn-lt"/>
            </a:endParaRPr>
          </a:p>
          <a:p>
            <a:pPr marL="342900" indent="-342900">
              <a:buAutoNum type="alphaUcPeriod"/>
            </a:pPr>
            <a:r>
              <a:rPr lang="en-US" sz="2400" dirty="0">
                <a:latin typeface="+mn-lt"/>
              </a:rPr>
              <a:t>b</a:t>
            </a:r>
            <a:r>
              <a:rPr lang="en-US" sz="2400" dirty="0" smtClean="0">
                <a:latin typeface="+mn-lt"/>
              </a:rPr>
              <a:t>egin to wilt, and drop its leaves.</a:t>
            </a:r>
          </a:p>
          <a:p>
            <a:pPr marL="342900" indent="-342900">
              <a:buAutoNum type="alphaUcPeriod"/>
            </a:pPr>
            <a:endParaRPr lang="en-US" sz="2400" dirty="0" smtClean="0">
              <a:latin typeface="+mn-lt"/>
            </a:endParaRPr>
          </a:p>
          <a:p>
            <a:pPr marL="342900" indent="-342900">
              <a:buAutoNum type="alphaUcPeriod"/>
            </a:pPr>
            <a:r>
              <a:rPr lang="en-US" sz="2400" dirty="0">
                <a:latin typeface="+mn-lt"/>
              </a:rPr>
              <a:t>g</a:t>
            </a:r>
            <a:r>
              <a:rPr lang="en-US" sz="2400" dirty="0" smtClean="0">
                <a:latin typeface="+mn-lt"/>
              </a:rPr>
              <a:t>row very slowly with no change in appearance.</a:t>
            </a:r>
          </a:p>
          <a:p>
            <a:pPr marL="342900" indent="-342900">
              <a:buAutoNum type="alphaUcPeriod"/>
            </a:pPr>
            <a:endParaRPr lang="en-US" sz="2400" dirty="0" smtClean="0">
              <a:latin typeface="+mn-lt"/>
            </a:endParaRPr>
          </a:p>
          <a:p>
            <a:pPr marL="342900" indent="-342900">
              <a:buAutoNum type="alphaUcPeriod"/>
            </a:pPr>
            <a:r>
              <a:rPr lang="en-US" sz="2400" dirty="0" smtClean="0">
                <a:latin typeface="+mn-lt"/>
              </a:rPr>
              <a:t>form buds and flower.</a:t>
            </a:r>
            <a:endParaRPr lang="en-US" sz="2400" dirty="0">
              <a:latin typeface="+mn-lt"/>
            </a:endParaRPr>
          </a:p>
        </p:txBody>
      </p:sp>
      <p:sp>
        <p:nvSpPr>
          <p:cNvPr id="10" name="Rounded Rectangle 9"/>
          <p:cNvSpPr/>
          <p:nvPr/>
        </p:nvSpPr>
        <p:spPr>
          <a:xfrm>
            <a:off x="2895600" y="3429000"/>
            <a:ext cx="6019800" cy="7620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11</a:t>
            </a:fld>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xmlns="" r:embed="rId7"/>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xmlns="" val="1065826297"/>
      </p:ext>
    </p:extLst>
  </p:cSld>
  <p:clrMapOvr>
    <a:masterClrMapping/>
  </p:clrMapOvr>
  <mc:AlternateContent xmlns:mc="http://schemas.openxmlformats.org/markup-compatibility/2006">
    <mc:Choice xmlns:p14="http://schemas.microsoft.com/office/powerpoint/2010/main" xmlns="" Requires="p14">
      <p:transition spd="slow" p14:dur="2000" advTm="37876"/>
    </mc:Choice>
    <mc:Fallback>
      <p:transition spd="slow" advTm="37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609600"/>
          </a:xfrm>
        </p:spPr>
        <p:txBody>
          <a:bodyPr/>
          <a:lstStyle/>
          <a:p>
            <a:r>
              <a:rPr lang="en-US" sz="3200" b="1" dirty="0" smtClean="0">
                <a:solidFill>
                  <a:srgbClr val="0033CC"/>
                </a:solidFill>
              </a:rPr>
              <a:t>Changes in Populations over Time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726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idx="1"/>
          </p:nvPr>
        </p:nvSpPr>
        <p:spPr>
          <a:xfrm>
            <a:off x="609600" y="1143000"/>
            <a:ext cx="8229600" cy="4525963"/>
          </a:xfrm>
        </p:spPr>
        <p:txBody>
          <a:bodyPr/>
          <a:lstStyle/>
          <a:p>
            <a:pPr marL="0" indent="0">
              <a:spcBef>
                <a:spcPts val="0"/>
              </a:spcBef>
              <a:buNone/>
            </a:pPr>
            <a:r>
              <a:rPr lang="en-US" sz="2400" b="1" dirty="0" smtClean="0"/>
              <a:t>LS.13  The student will investigate and understand that populations of organisms change over time. Key concepts include</a:t>
            </a:r>
          </a:p>
          <a:p>
            <a:pPr>
              <a:buNone/>
            </a:pPr>
            <a:r>
              <a:rPr lang="en-US" sz="2400" b="1" dirty="0" smtClean="0">
                <a:solidFill>
                  <a:srgbClr val="0070C0"/>
                </a:solidFill>
              </a:rPr>
              <a:t>a)	the relationships of mutation, adaptation, natural selection, and extinction;</a:t>
            </a:r>
          </a:p>
          <a:p>
            <a:pPr lvl="0">
              <a:buAutoNum type="alphaLcParenR" startAt="2"/>
            </a:pPr>
            <a:r>
              <a:rPr lang="en-US" sz="2400" b="1" dirty="0" smtClean="0"/>
              <a:t>evidence of evolution of different species in the fossil record; and</a:t>
            </a:r>
          </a:p>
          <a:p>
            <a:pPr lvl="0">
              <a:buAutoNum type="alphaLcParenR" startAt="3"/>
            </a:pPr>
            <a:r>
              <a:rPr lang="en-US" sz="2400" b="1" dirty="0" smtClean="0"/>
              <a:t>how environmental influences, as well as genetic variation, can lead to diversity of organisms.</a:t>
            </a:r>
          </a:p>
          <a:p>
            <a:pPr lvl="0">
              <a:buAutoNum type="alphaLcParenR" startAt="3"/>
            </a:pPr>
            <a:endParaRPr lang="en-US" sz="2400" b="1" dirty="0" smtClean="0"/>
          </a:p>
          <a:p>
            <a:pPr marL="0" lvl="0" indent="0">
              <a:spcBef>
                <a:spcPts val="0"/>
              </a:spcBef>
              <a:buNone/>
            </a:pPr>
            <a:r>
              <a:rPr lang="en-US" sz="2400" b="1" dirty="0" smtClean="0">
                <a:solidFill>
                  <a:srgbClr val="6600FF"/>
                </a:solidFill>
              </a:rPr>
              <a:t>Students need additional practice interpreting and analyzing changes in populations over time through processes such as mutation, adaptation, natural selection, and extinction.</a:t>
            </a:r>
          </a:p>
          <a:p>
            <a:pPr>
              <a:buNone/>
            </a:pPr>
            <a:endParaRPr lang="en-US" dirty="0"/>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3"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12</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39946"/>
    </mc:Choice>
    <mc:Fallback>
      <p:transition spd="slow" advTm="399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447800"/>
          </a:xfrm>
        </p:spPr>
        <p:txBody>
          <a:bodyPr/>
          <a:lstStyle/>
          <a:p>
            <a:r>
              <a:rPr lang="en-US" sz="3200" b="1" dirty="0" smtClean="0">
                <a:solidFill>
                  <a:srgbClr val="0033CC"/>
                </a:solidFill>
              </a:rPr>
              <a:t> </a:t>
            </a:r>
            <a:r>
              <a:rPr lang="en-US" sz="3200" b="1" dirty="0" smtClean="0"/>
              <a:t>Instructional Guidance for LS.13</a:t>
            </a:r>
            <a:br>
              <a:rPr lang="en-US" sz="3200" b="1" dirty="0" smtClean="0"/>
            </a:br>
            <a:r>
              <a:rPr lang="en-US" sz="3200" b="1" dirty="0" smtClean="0">
                <a:solidFill>
                  <a:srgbClr val="0033CC"/>
                </a:solidFill>
              </a:rPr>
              <a:t>Changes in Populations over Time</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726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5800" y="1981200"/>
            <a:ext cx="8077200" cy="3785652"/>
          </a:xfrm>
          <a:prstGeom prst="rect">
            <a:avLst/>
          </a:prstGeom>
          <a:noFill/>
        </p:spPr>
        <p:txBody>
          <a:bodyPr wrap="square" rtlCol="0">
            <a:spAutoFit/>
          </a:bodyPr>
          <a:lstStyle/>
          <a:p>
            <a:r>
              <a:rPr lang="en-US" sz="2400" b="1" dirty="0" smtClean="0">
                <a:latin typeface="+mn-lt"/>
              </a:rPr>
              <a:t>Which process is the original source of genetic variation that allows for natural selection?</a:t>
            </a:r>
          </a:p>
          <a:p>
            <a:endParaRPr lang="en-US" sz="2400" dirty="0">
              <a:latin typeface="+mn-lt"/>
            </a:endParaRPr>
          </a:p>
          <a:p>
            <a:pPr marL="342900" indent="-342900">
              <a:buAutoNum type="alphaUcPeriod"/>
            </a:pPr>
            <a:r>
              <a:rPr lang="en-US" sz="2400" dirty="0" smtClean="0">
                <a:latin typeface="+mn-lt"/>
              </a:rPr>
              <a:t>Pollination</a:t>
            </a:r>
          </a:p>
          <a:p>
            <a:pPr marL="342900" indent="-342900">
              <a:buAutoNum type="alphaUcPeriod"/>
            </a:pPr>
            <a:endParaRPr lang="en-US" sz="2400" dirty="0" smtClean="0">
              <a:latin typeface="+mn-lt"/>
            </a:endParaRPr>
          </a:p>
          <a:p>
            <a:pPr marL="342900" indent="-342900">
              <a:buAutoNum type="alphaUcPeriod"/>
            </a:pPr>
            <a:r>
              <a:rPr lang="en-US" sz="2400" dirty="0" smtClean="0">
                <a:latin typeface="+mn-lt"/>
              </a:rPr>
              <a:t>Binary Fission</a:t>
            </a:r>
          </a:p>
          <a:p>
            <a:pPr marL="342900" indent="-342900">
              <a:buAutoNum type="alphaUcPeriod"/>
            </a:pPr>
            <a:endParaRPr lang="en-US" sz="2400" dirty="0" smtClean="0">
              <a:latin typeface="+mn-lt"/>
            </a:endParaRPr>
          </a:p>
          <a:p>
            <a:pPr marL="342900" indent="-342900">
              <a:buAutoNum type="alphaUcPeriod"/>
            </a:pPr>
            <a:r>
              <a:rPr lang="en-US" sz="2400" dirty="0" smtClean="0">
                <a:latin typeface="+mn-lt"/>
              </a:rPr>
              <a:t>Mutation</a:t>
            </a:r>
          </a:p>
          <a:p>
            <a:pPr marL="342900" indent="-342900">
              <a:buAutoNum type="alphaUcPeriod"/>
            </a:pPr>
            <a:endParaRPr lang="en-US" sz="2400" dirty="0" smtClean="0">
              <a:latin typeface="+mn-lt"/>
            </a:endParaRPr>
          </a:p>
          <a:p>
            <a:pPr marL="342900" indent="-342900">
              <a:buAutoNum type="alphaUcPeriod"/>
            </a:pPr>
            <a:r>
              <a:rPr lang="en-US" sz="2400" dirty="0" smtClean="0">
                <a:latin typeface="+mn-lt"/>
              </a:rPr>
              <a:t>Replication</a:t>
            </a:r>
            <a:endParaRPr lang="en-US" sz="2400" dirty="0">
              <a:latin typeface="+mn-lt"/>
            </a:endParaRPr>
          </a:p>
        </p:txBody>
      </p:sp>
      <p:sp>
        <p:nvSpPr>
          <p:cNvPr id="5" name="Rounded Rectangle 4"/>
          <p:cNvSpPr/>
          <p:nvPr/>
        </p:nvSpPr>
        <p:spPr>
          <a:xfrm>
            <a:off x="727494" y="4537494"/>
            <a:ext cx="1631902" cy="533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7"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13</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38942"/>
    </mc:Choice>
    <mc:Fallback>
      <p:transition spd="slow" advTm="389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8"/>
                </p:tgtEl>
              </p:cMediaNode>
            </p:audio>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609600"/>
          </a:xfrm>
        </p:spPr>
        <p:txBody>
          <a:bodyPr/>
          <a:lstStyle/>
          <a:p>
            <a:r>
              <a:rPr lang="en-US" sz="3200" b="1" dirty="0" smtClean="0">
                <a:solidFill>
                  <a:srgbClr val="0033CC"/>
                </a:solidFill>
              </a:rPr>
              <a:t>Measurement Concepts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726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idx="1"/>
          </p:nvPr>
        </p:nvSpPr>
        <p:spPr>
          <a:xfrm>
            <a:off x="457200" y="1219201"/>
            <a:ext cx="8229600" cy="4267200"/>
          </a:xfrm>
        </p:spPr>
        <p:txBody>
          <a:bodyPr/>
          <a:lstStyle/>
          <a:p>
            <a:pPr marL="0" indent="0">
              <a:spcBef>
                <a:spcPts val="0"/>
              </a:spcBef>
              <a:buNone/>
            </a:pPr>
            <a:r>
              <a:rPr lang="en-US" sz="2400" b="1" dirty="0" smtClean="0"/>
              <a:t>PS.1  The student will demonstrate an understanding of scientific reasoning, logic, and the nature of science by planning and conducting investigations in which</a:t>
            </a:r>
          </a:p>
          <a:p>
            <a:pPr>
              <a:buAutoNum type="alphaLcParenR"/>
            </a:pPr>
            <a:r>
              <a:rPr lang="en-US" sz="2400" b="1" dirty="0" smtClean="0"/>
              <a:t>chemicals and equipment are used safely;</a:t>
            </a:r>
          </a:p>
          <a:p>
            <a:pPr>
              <a:buAutoNum type="alphaLcParenR"/>
            </a:pPr>
            <a:r>
              <a:rPr lang="en-US" sz="2400" b="1" dirty="0" smtClean="0">
                <a:solidFill>
                  <a:srgbClr val="0070C0"/>
                </a:solidFill>
              </a:rPr>
              <a:t>length, mass, volume, density, temperature, weight, and force are accurately measured;</a:t>
            </a:r>
            <a:r>
              <a:rPr lang="en-US" sz="2400" b="1" dirty="0" smtClean="0"/>
              <a:t>	</a:t>
            </a:r>
          </a:p>
          <a:p>
            <a:pPr>
              <a:buAutoNum type="alphaLcParenR"/>
            </a:pPr>
            <a:endParaRPr lang="en-US" sz="2400" b="1" dirty="0" smtClean="0">
              <a:solidFill>
                <a:srgbClr val="FF0000"/>
              </a:solidFill>
            </a:endParaRPr>
          </a:p>
          <a:p>
            <a:pPr marL="0" lvl="0" indent="0">
              <a:spcBef>
                <a:spcPts val="0"/>
              </a:spcBef>
              <a:buNone/>
            </a:pPr>
            <a:endParaRPr lang="en-US" sz="2400" b="1" dirty="0" smtClean="0">
              <a:solidFill>
                <a:srgbClr val="6600FF"/>
              </a:solidFill>
            </a:endParaRPr>
          </a:p>
          <a:p>
            <a:pPr marL="0" lvl="0" indent="0">
              <a:spcBef>
                <a:spcPts val="0"/>
              </a:spcBef>
              <a:buNone/>
            </a:pPr>
            <a:r>
              <a:rPr lang="en-US" sz="2400" b="1" dirty="0" smtClean="0">
                <a:solidFill>
                  <a:srgbClr val="6600FF"/>
                </a:solidFill>
              </a:rPr>
              <a:t>Students need extra practice obtaining and properly recording measurements through laboratory experience.</a:t>
            </a:r>
          </a:p>
          <a:p>
            <a:pPr lvl="0">
              <a:buNone/>
            </a:pPr>
            <a:endParaRPr lang="en-US" sz="1800" b="1" dirty="0" smtClean="0"/>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3"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14</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35877"/>
    </mc:Choice>
    <mc:Fallback>
      <p:transition spd="slow" advTm="358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533400"/>
            <a:ext cx="8839200" cy="609600"/>
          </a:xfrm>
        </p:spPr>
        <p:txBody>
          <a:bodyPr/>
          <a:lstStyle/>
          <a:p>
            <a:r>
              <a:rPr lang="en-US" sz="3200" b="1" dirty="0" smtClean="0"/>
              <a:t>Instructional Guidance PS.1</a:t>
            </a:r>
            <a:br>
              <a:rPr lang="en-US" sz="3200" b="1" dirty="0" smtClean="0"/>
            </a:br>
            <a:r>
              <a:rPr lang="en-US" sz="3200" b="1" dirty="0" smtClean="0">
                <a:solidFill>
                  <a:srgbClr val="0033CC"/>
                </a:solidFill>
              </a:rPr>
              <a:t>Measurement Concepts</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726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600" y="1676400"/>
            <a:ext cx="7848600" cy="3785652"/>
          </a:xfrm>
          <a:prstGeom prst="rect">
            <a:avLst/>
          </a:prstGeom>
          <a:noFill/>
        </p:spPr>
        <p:txBody>
          <a:bodyPr wrap="square" rtlCol="0">
            <a:spAutoFit/>
          </a:bodyPr>
          <a:lstStyle/>
          <a:p>
            <a:r>
              <a:rPr lang="en-US" sz="2400" b="1" dirty="0" smtClean="0">
                <a:latin typeface="+mn-lt"/>
              </a:rPr>
              <a:t>Which is a metric unit of measurement that is used to record the heat transfer of a solution in a classroom investigation?</a:t>
            </a:r>
          </a:p>
          <a:p>
            <a:endParaRPr lang="en-US" sz="2400" dirty="0" smtClean="0">
              <a:latin typeface="+mn-lt"/>
            </a:endParaRPr>
          </a:p>
          <a:p>
            <a:pPr marL="342900" indent="-342900">
              <a:buAutoNum type="alphaUcPeriod"/>
            </a:pPr>
            <a:r>
              <a:rPr lang="en-US" sz="2400" dirty="0" smtClean="0">
                <a:latin typeface="+mn-lt"/>
              </a:rPr>
              <a:t>Liter</a:t>
            </a:r>
          </a:p>
          <a:p>
            <a:pPr marL="342900" indent="-342900">
              <a:buAutoNum type="alphaUcPeriod"/>
            </a:pPr>
            <a:endParaRPr lang="en-US" sz="2400" dirty="0" smtClean="0">
              <a:latin typeface="+mn-lt"/>
            </a:endParaRPr>
          </a:p>
          <a:p>
            <a:pPr marL="342900" indent="-342900">
              <a:buAutoNum type="alphaUcPeriod"/>
            </a:pPr>
            <a:r>
              <a:rPr lang="en-US" sz="2400" dirty="0" smtClean="0">
                <a:latin typeface="+mn-lt"/>
              </a:rPr>
              <a:t>Newton</a:t>
            </a:r>
          </a:p>
          <a:p>
            <a:pPr marL="342900" indent="-342900">
              <a:buAutoNum type="alphaUcPeriod"/>
            </a:pPr>
            <a:endParaRPr lang="en-US" sz="2400" dirty="0" smtClean="0">
              <a:latin typeface="+mn-lt"/>
            </a:endParaRPr>
          </a:p>
          <a:p>
            <a:pPr marL="342900" indent="-342900">
              <a:buAutoNum type="alphaUcPeriod"/>
            </a:pPr>
            <a:r>
              <a:rPr lang="en-US" sz="2400" dirty="0" smtClean="0">
                <a:latin typeface="+mn-lt"/>
              </a:rPr>
              <a:t>Volt</a:t>
            </a:r>
          </a:p>
          <a:p>
            <a:pPr marL="342900" indent="-342900">
              <a:buAutoNum type="alphaUcPeriod"/>
            </a:pPr>
            <a:endParaRPr lang="en-US" sz="2400" dirty="0" smtClean="0">
              <a:latin typeface="+mn-lt"/>
            </a:endParaRPr>
          </a:p>
          <a:p>
            <a:pPr marL="342900" indent="-342900">
              <a:buAutoNum type="alphaUcPeriod"/>
            </a:pPr>
            <a:r>
              <a:rPr lang="en-US" sz="2400" dirty="0" smtClean="0">
                <a:latin typeface="+mn-lt"/>
              </a:rPr>
              <a:t>Degree Celsius</a:t>
            </a:r>
            <a:endParaRPr lang="en-US" sz="2400" dirty="0">
              <a:latin typeface="+mn-lt"/>
            </a:endParaRPr>
          </a:p>
        </p:txBody>
      </p:sp>
      <p:sp>
        <p:nvSpPr>
          <p:cNvPr id="17" name="Rounded Rectangle 16"/>
          <p:cNvSpPr/>
          <p:nvPr/>
        </p:nvSpPr>
        <p:spPr>
          <a:xfrm>
            <a:off x="533400" y="4928559"/>
            <a:ext cx="2667000" cy="5334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8"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15</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37915"/>
    </mc:Choice>
    <mc:Fallback>
      <p:transition spd="slow" advTm="379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609600"/>
          </a:xfrm>
        </p:spPr>
        <p:txBody>
          <a:bodyPr/>
          <a:lstStyle/>
          <a:p>
            <a:r>
              <a:rPr lang="en-US" sz="3200" b="1" dirty="0" smtClean="0">
                <a:solidFill>
                  <a:srgbClr val="0000FF"/>
                </a:solidFill>
              </a:rPr>
              <a:t>Periodic Table</a:t>
            </a:r>
            <a:endParaRPr lang="en-US" sz="3200" b="1" dirty="0">
              <a:solidFill>
                <a:srgbClr val="0000FF"/>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726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idx="1"/>
          </p:nvPr>
        </p:nvSpPr>
        <p:spPr>
          <a:xfrm>
            <a:off x="533400" y="1295400"/>
            <a:ext cx="8305800" cy="4221163"/>
          </a:xfrm>
        </p:spPr>
        <p:txBody>
          <a:bodyPr/>
          <a:lstStyle/>
          <a:p>
            <a:pPr marL="0" indent="0">
              <a:spcBef>
                <a:spcPts val="0"/>
              </a:spcBef>
              <a:buNone/>
            </a:pPr>
            <a:r>
              <a:rPr lang="en-US" sz="2400" b="1" dirty="0" smtClean="0"/>
              <a:t>PS.4   The student will investigate and understand the organization and use of the periodic table of elements to obtain information. Key concepts include</a:t>
            </a:r>
          </a:p>
          <a:p>
            <a:pPr lvl="0">
              <a:buNone/>
            </a:pPr>
            <a:r>
              <a:rPr lang="en-US" sz="2400" b="1" dirty="0" smtClean="0"/>
              <a:t>a)	symbols, atomic numbers, atomic mass, chemical families (groups), and periods;</a:t>
            </a:r>
          </a:p>
          <a:p>
            <a:pPr lvl="0">
              <a:buNone/>
            </a:pPr>
            <a:r>
              <a:rPr lang="en-US" sz="2400" b="1" dirty="0" smtClean="0">
                <a:solidFill>
                  <a:srgbClr val="0070C0"/>
                </a:solidFill>
              </a:rPr>
              <a:t>b)	classification of elements as metals, metalloids, and nonmetals; </a:t>
            </a:r>
            <a:r>
              <a:rPr lang="en-US" sz="2400" b="1" dirty="0" smtClean="0"/>
              <a:t>and</a:t>
            </a:r>
          </a:p>
          <a:p>
            <a:pPr lvl="0">
              <a:buNone/>
            </a:pPr>
            <a:r>
              <a:rPr lang="en-US" sz="2400" b="1" dirty="0" smtClean="0"/>
              <a:t>c)	formation of compounds through ionic and covalent bonding. </a:t>
            </a:r>
          </a:p>
          <a:p>
            <a:endParaRPr lang="en-US" sz="2400" dirty="0" smtClean="0"/>
          </a:p>
          <a:p>
            <a:pPr marL="0" indent="0">
              <a:spcBef>
                <a:spcPts val="0"/>
              </a:spcBef>
              <a:buNone/>
            </a:pPr>
            <a:r>
              <a:rPr lang="en-US" sz="2400" b="1" dirty="0" smtClean="0">
                <a:solidFill>
                  <a:srgbClr val="6600FF"/>
                </a:solidFill>
              </a:rPr>
              <a:t>Students need additional practice using a periodic table, including the use of a table for classification of elements.</a:t>
            </a:r>
            <a:endParaRPr lang="en-US" sz="2400" b="1" dirty="0">
              <a:solidFill>
                <a:srgbClr val="6600FF"/>
              </a:solidFill>
            </a:endParaRPr>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3"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16</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35359"/>
    </mc:Choice>
    <mc:Fallback>
      <p:transition spd="slow" advTm="353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609600"/>
            <a:ext cx="8839200" cy="609600"/>
          </a:xfrm>
        </p:spPr>
        <p:txBody>
          <a:bodyPr/>
          <a:lstStyle/>
          <a:p>
            <a:r>
              <a:rPr lang="en-US" sz="3200" b="1" dirty="0" smtClean="0"/>
              <a:t>Instructional Guidance PS.4b</a:t>
            </a:r>
            <a:br>
              <a:rPr lang="en-US" sz="3200" b="1" dirty="0" smtClean="0"/>
            </a:br>
            <a:r>
              <a:rPr lang="en-US" sz="3200" b="1" dirty="0" smtClean="0">
                <a:solidFill>
                  <a:srgbClr val="0000FF"/>
                </a:solidFill>
              </a:rPr>
              <a:t>Periodic Table</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726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Grp="1" noChangeAspect="1" noChangeArrowheads="1"/>
          </p:cNvPicPr>
          <p:nvPr>
            <p:ph idx="1"/>
          </p:nvPr>
        </p:nvPicPr>
        <p:blipFill>
          <a:blip r:embed="rId5" cstate="print"/>
          <a:srcRect/>
          <a:stretch>
            <a:fillRect/>
          </a:stretch>
        </p:blipFill>
        <p:spPr bwMode="auto">
          <a:xfrm>
            <a:off x="819150" y="1524000"/>
            <a:ext cx="7867650" cy="4876800"/>
          </a:xfrm>
          <a:prstGeom prst="rect">
            <a:avLst/>
          </a:prstGeom>
          <a:noFill/>
          <a:ln w="9525">
            <a:solidFill>
              <a:schemeClr val="tx1"/>
            </a:solidFill>
            <a:miter lim="800000"/>
            <a:headEnd/>
            <a:tailEnd/>
          </a:ln>
        </p:spPr>
      </p:pic>
      <p:sp>
        <p:nvSpPr>
          <p:cNvPr id="11" name="Rectangle 10"/>
          <p:cNvSpPr/>
          <p:nvPr/>
        </p:nvSpPr>
        <p:spPr>
          <a:xfrm>
            <a:off x="7391400" y="3297381"/>
            <a:ext cx="3048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98327" y="4800600"/>
            <a:ext cx="3048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398327" y="4038600"/>
            <a:ext cx="3048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48400" y="3685307"/>
            <a:ext cx="3048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9" name="Slide Number Placeholder 53"/>
          <p:cNvSpPr>
            <a:spLocks noGrp="1"/>
          </p:cNvSpPr>
          <p:nvPr>
            <p:ph type="sldNum" sz="quarter" idx="12"/>
          </p:nvPr>
        </p:nvSpPr>
        <p:spPr>
          <a:xfrm>
            <a:off x="495300" y="6285781"/>
            <a:ext cx="533400" cy="487363"/>
          </a:xfrm>
        </p:spPr>
        <p:txBody>
          <a:bodyPr/>
          <a:lstStyle/>
          <a:p>
            <a:pPr>
              <a:defRPr/>
            </a:pPr>
            <a:fld id="{3A958E7F-F2CE-4013-8E7C-D4FF21256298}" type="slidenum">
              <a:rPr lang="en-US" smtClean="0"/>
              <a:pPr>
                <a:defRPr/>
              </a:pPr>
              <a:t>17</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0465"/>
    </mc:Choice>
    <mc:Fallback>
      <p:transition spd="slow" advTm="404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3"/>
                </p:tgtEl>
              </p:cMediaNode>
            </p:audio>
          </p:childTnLst>
        </p:cTn>
      </p:par>
    </p:tnLst>
    <p:bldLst>
      <p:bldP spid="11" grpId="0" animBg="1"/>
      <p:bldP spid="13" grpId="0" animBg="1"/>
      <p:bldP spid="14"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609600"/>
          </a:xfrm>
        </p:spPr>
        <p:txBody>
          <a:bodyPr/>
          <a:lstStyle/>
          <a:p>
            <a:r>
              <a:rPr lang="en-US" sz="3200" b="1" dirty="0" smtClean="0">
                <a:solidFill>
                  <a:srgbClr val="0033CC"/>
                </a:solidFill>
              </a:rPr>
              <a:t>Chemical Changes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726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idx="1"/>
          </p:nvPr>
        </p:nvSpPr>
        <p:spPr>
          <a:xfrm>
            <a:off x="609600" y="1447800"/>
            <a:ext cx="8229600" cy="4525963"/>
          </a:xfrm>
        </p:spPr>
        <p:txBody>
          <a:bodyPr/>
          <a:lstStyle/>
          <a:p>
            <a:pPr marL="0" indent="0">
              <a:spcBef>
                <a:spcPts val="0"/>
              </a:spcBef>
              <a:buNone/>
            </a:pPr>
            <a:r>
              <a:rPr lang="en-US" sz="2400" b="1" dirty="0" smtClean="0"/>
              <a:t>PS.5   The student will investigate and understand changes in matter and the relationship of these changes to the Law of Conservation of Matter and  Energy. Key concepts include</a:t>
            </a:r>
          </a:p>
          <a:p>
            <a:pPr lvl="0">
              <a:buAutoNum type="alphaLcParenR"/>
            </a:pPr>
            <a:r>
              <a:rPr lang="en-US" sz="2400" b="1" dirty="0" smtClean="0"/>
              <a:t>physical changes;</a:t>
            </a:r>
          </a:p>
          <a:p>
            <a:pPr lvl="0">
              <a:buAutoNum type="alphaLcParenR"/>
            </a:pPr>
            <a:r>
              <a:rPr lang="en-US" sz="2400" b="1" dirty="0" smtClean="0">
                <a:solidFill>
                  <a:srgbClr val="0070C0"/>
                </a:solidFill>
              </a:rPr>
              <a:t>chemical changes; </a:t>
            </a:r>
            <a:r>
              <a:rPr lang="en-US" sz="2400" b="1" dirty="0" smtClean="0"/>
              <a:t>and</a:t>
            </a:r>
          </a:p>
          <a:p>
            <a:pPr lvl="0">
              <a:buAutoNum type="alphaLcParenR"/>
            </a:pPr>
            <a:r>
              <a:rPr lang="en-US" sz="2400" b="1" dirty="0" smtClean="0"/>
              <a:t>nuclear reactions. </a:t>
            </a:r>
          </a:p>
          <a:p>
            <a:pPr lvl="0">
              <a:buNone/>
            </a:pPr>
            <a:endParaRPr lang="en-US" sz="2400" b="1" dirty="0" smtClean="0"/>
          </a:p>
          <a:p>
            <a:pPr marL="0" indent="0">
              <a:spcBef>
                <a:spcPts val="0"/>
              </a:spcBef>
              <a:buNone/>
            </a:pPr>
            <a:r>
              <a:rPr lang="en-US" sz="2400" b="1" dirty="0" smtClean="0">
                <a:solidFill>
                  <a:srgbClr val="6600FF"/>
                </a:solidFill>
              </a:rPr>
              <a:t>Students need additional practice investigating and properly representing chemical changes.</a:t>
            </a:r>
            <a:endParaRPr lang="en-US" sz="2400" b="1" dirty="0">
              <a:solidFill>
                <a:srgbClr val="6600FF"/>
              </a:solidFill>
            </a:endParaRPr>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4"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18</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30303"/>
    </mc:Choice>
    <mc:Fallback>
      <p:transition spd="slow" advTm="303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609600"/>
          </a:xfrm>
        </p:spPr>
        <p:txBody>
          <a:bodyPr/>
          <a:lstStyle/>
          <a:p>
            <a:r>
              <a:rPr lang="en-US" sz="3200" b="1" dirty="0" smtClean="0">
                <a:solidFill>
                  <a:srgbClr val="0033CC"/>
                </a:solidFill>
              </a:rPr>
              <a:t>Chemical Changes (PS.5b)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981200" y="2133600"/>
            <a:ext cx="5067300" cy="707886"/>
          </a:xfrm>
          <a:prstGeom prst="rect">
            <a:avLst/>
          </a:prstGeom>
          <a:noFill/>
        </p:spPr>
        <p:txBody>
          <a:bodyPr wrap="square" rtlCol="0">
            <a:spAutoFit/>
          </a:bodyPr>
          <a:lstStyle/>
          <a:p>
            <a:r>
              <a:rPr lang="en-US" sz="2800" b="1" dirty="0" smtClean="0">
                <a:latin typeface="+mj-lt"/>
              </a:rPr>
              <a:t>__CO + __NO 	  __N</a:t>
            </a:r>
            <a:r>
              <a:rPr lang="en-US" sz="2800" b="1" baseline="-25000" dirty="0" smtClean="0">
                <a:latin typeface="+mj-lt"/>
              </a:rPr>
              <a:t>2</a:t>
            </a:r>
            <a:r>
              <a:rPr lang="en-US" sz="2800" b="1" dirty="0" smtClean="0">
                <a:latin typeface="+mj-lt"/>
              </a:rPr>
              <a:t> + __CO</a:t>
            </a:r>
            <a:r>
              <a:rPr lang="en-US" sz="2800" b="1" baseline="-25000" dirty="0" smtClean="0">
                <a:latin typeface="+mj-lt"/>
              </a:rPr>
              <a:t>2</a:t>
            </a:r>
          </a:p>
          <a:p>
            <a:endParaRPr lang="en-US" baseline="-25000" dirty="0">
              <a:latin typeface="+mj-lt"/>
            </a:endParaRPr>
          </a:p>
        </p:txBody>
      </p:sp>
      <p:sp>
        <p:nvSpPr>
          <p:cNvPr id="6" name="TextBox 5"/>
          <p:cNvSpPr txBox="1"/>
          <p:nvPr/>
        </p:nvSpPr>
        <p:spPr>
          <a:xfrm>
            <a:off x="762000" y="2819400"/>
            <a:ext cx="6806287" cy="3416320"/>
          </a:xfrm>
          <a:prstGeom prst="rect">
            <a:avLst/>
          </a:prstGeom>
          <a:noFill/>
        </p:spPr>
        <p:txBody>
          <a:bodyPr wrap="none" rtlCol="0">
            <a:spAutoFit/>
          </a:bodyPr>
          <a:lstStyle/>
          <a:p>
            <a:r>
              <a:rPr lang="en-US" sz="2400" b="1" dirty="0" smtClean="0">
                <a:latin typeface="+mn-lt"/>
              </a:rPr>
              <a:t>Which set of coefficients will balance this equation?</a:t>
            </a:r>
          </a:p>
          <a:p>
            <a:endParaRPr lang="en-US" sz="2400" dirty="0">
              <a:latin typeface="+mn-lt"/>
            </a:endParaRPr>
          </a:p>
          <a:p>
            <a:pPr marL="342900" indent="-342900">
              <a:buAutoNum type="alphaUcPeriod"/>
            </a:pPr>
            <a:r>
              <a:rPr lang="en-US" sz="2400" dirty="0" smtClean="0">
                <a:latin typeface="+mn-lt"/>
              </a:rPr>
              <a:t>  1, 4, 2, 1</a:t>
            </a:r>
          </a:p>
          <a:p>
            <a:pPr marL="342900" indent="-342900">
              <a:buAutoNum type="alphaUcPeriod"/>
            </a:pPr>
            <a:endParaRPr lang="en-US" sz="2400" dirty="0" smtClean="0">
              <a:latin typeface="+mn-lt"/>
            </a:endParaRPr>
          </a:p>
          <a:p>
            <a:pPr marL="342900" indent="-342900">
              <a:buAutoNum type="alphaUcPeriod"/>
            </a:pPr>
            <a:r>
              <a:rPr lang="en-US" sz="2400" dirty="0" smtClean="0">
                <a:latin typeface="+mn-lt"/>
              </a:rPr>
              <a:t>  1, 2, 1, 1</a:t>
            </a:r>
          </a:p>
          <a:p>
            <a:pPr marL="342900" indent="-342900">
              <a:buAutoNum type="alphaUcPeriod"/>
            </a:pPr>
            <a:endParaRPr lang="en-US" sz="2400" dirty="0" smtClean="0">
              <a:latin typeface="+mn-lt"/>
            </a:endParaRPr>
          </a:p>
          <a:p>
            <a:pPr marL="342900" indent="-342900">
              <a:buAutoNum type="alphaUcPeriod"/>
            </a:pPr>
            <a:r>
              <a:rPr lang="en-US" sz="2400" dirty="0" smtClean="0">
                <a:latin typeface="+mn-lt"/>
              </a:rPr>
              <a:t>  2, 2, 1, 2</a:t>
            </a:r>
          </a:p>
          <a:p>
            <a:pPr marL="342900" indent="-342900">
              <a:buAutoNum type="alphaUcPeriod"/>
            </a:pPr>
            <a:endParaRPr lang="en-US" sz="2400" dirty="0" smtClean="0">
              <a:latin typeface="+mn-lt"/>
            </a:endParaRPr>
          </a:p>
          <a:p>
            <a:pPr marL="342900" indent="-342900">
              <a:buAutoNum type="alphaUcPeriod"/>
            </a:pPr>
            <a:r>
              <a:rPr lang="en-US" sz="2400" dirty="0" smtClean="0">
                <a:latin typeface="+mn-lt"/>
              </a:rPr>
              <a:t>  4, 3, 2, 4</a:t>
            </a:r>
            <a:endParaRPr lang="en-US" sz="2400" dirty="0">
              <a:latin typeface="+mn-lt"/>
            </a:endParaRPr>
          </a:p>
        </p:txBody>
      </p:sp>
      <p:cxnSp>
        <p:nvCxnSpPr>
          <p:cNvPr id="9" name="Straight Arrow Connector 8"/>
          <p:cNvCxnSpPr/>
          <p:nvPr/>
        </p:nvCxnSpPr>
        <p:spPr>
          <a:xfrm>
            <a:off x="4225873" y="2438400"/>
            <a:ext cx="457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457200" y="5029200"/>
            <a:ext cx="251460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7"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19</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20179"/>
    </mc:Choice>
    <mc:Fallback>
      <p:transition spd="slow" advTm="201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609600"/>
          </a:xfrm>
        </p:spPr>
        <p:txBody>
          <a:bodyPr/>
          <a:lstStyle/>
          <a:p>
            <a:r>
              <a:rPr lang="en-US" sz="3200" b="1" dirty="0" smtClean="0">
                <a:solidFill>
                  <a:srgbClr val="0033CC"/>
                </a:solidFill>
              </a:rPr>
              <a:t>Earth’s Energy Budget</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726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idx="1"/>
          </p:nvPr>
        </p:nvSpPr>
        <p:spPr>
          <a:xfrm>
            <a:off x="381000" y="1143000"/>
            <a:ext cx="8229600" cy="4525963"/>
          </a:xfrm>
        </p:spPr>
        <p:txBody>
          <a:bodyPr/>
          <a:lstStyle/>
          <a:p>
            <a:pPr marL="0" indent="0">
              <a:spcBef>
                <a:spcPts val="0"/>
              </a:spcBef>
              <a:buNone/>
            </a:pPr>
            <a:r>
              <a:rPr lang="en-US" sz="2400" b="1" dirty="0" smtClean="0"/>
              <a:t>6.3  The student will investigate and understand the role of solar energy in driving most natural processes within the atmosphere, the hydrosphere, and on Earth’s surface. Key concepts include</a:t>
            </a:r>
          </a:p>
          <a:p>
            <a:pPr lvl="0">
              <a:buNone/>
            </a:pPr>
            <a:r>
              <a:rPr lang="en-US" sz="2400" b="1" dirty="0" smtClean="0">
                <a:solidFill>
                  <a:srgbClr val="0070C0"/>
                </a:solidFill>
              </a:rPr>
              <a:t>a)	Earth’s energy budget;</a:t>
            </a:r>
          </a:p>
          <a:p>
            <a:pPr lvl="0">
              <a:buNone/>
            </a:pPr>
            <a:r>
              <a:rPr lang="en-US" sz="2400" b="1" dirty="0" smtClean="0"/>
              <a:t>b)	the role of radiation and convection in the distribution of energy;</a:t>
            </a:r>
          </a:p>
          <a:p>
            <a:pPr marL="457200" lvl="0" indent="-457200">
              <a:buAutoNum type="alphaLcParenR" startAt="3"/>
            </a:pPr>
            <a:r>
              <a:rPr lang="en-US" sz="2400" b="1" dirty="0" smtClean="0"/>
              <a:t>the motion of the atmosphere and the oceans;</a:t>
            </a:r>
          </a:p>
          <a:p>
            <a:pPr marL="457200" lvl="0" indent="-457200">
              <a:spcBef>
                <a:spcPts val="0"/>
              </a:spcBef>
              <a:buNone/>
            </a:pPr>
            <a:endParaRPr lang="en-US" sz="2400" b="1" dirty="0" smtClean="0">
              <a:solidFill>
                <a:srgbClr val="0070C0"/>
              </a:solidFill>
            </a:endParaRPr>
          </a:p>
          <a:p>
            <a:pPr marL="0" lvl="0" indent="0">
              <a:spcBef>
                <a:spcPts val="0"/>
              </a:spcBef>
              <a:buNone/>
            </a:pPr>
            <a:r>
              <a:rPr lang="en-US" sz="2400" b="1" dirty="0" smtClean="0">
                <a:solidFill>
                  <a:srgbClr val="6600FF"/>
                </a:solidFill>
              </a:rPr>
              <a:t>Students need additional experiences analyzing the significance of solar energy and the role of absorption, reflection, and radiation. </a:t>
            </a:r>
          </a:p>
          <a:p>
            <a:pPr lvl="0">
              <a:buNone/>
            </a:pPr>
            <a:endParaRPr lang="en-US" sz="2400" b="1" dirty="0" smtClean="0"/>
          </a:p>
          <a:p>
            <a:pPr>
              <a:buNone/>
            </a:pPr>
            <a:endParaRPr lang="en-US" dirty="0"/>
          </a:p>
        </p:txBody>
      </p:sp>
      <p:sp>
        <p:nvSpPr>
          <p:cNvPr id="13"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2</a:t>
            </a:fld>
            <a:endParaRPr lang="en-US"/>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42938"/>
    </mc:Choice>
    <mc:Fallback>
      <p:transition spd="slow" advTm="429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533400"/>
            <a:ext cx="8839200" cy="609600"/>
          </a:xfrm>
        </p:spPr>
        <p:txBody>
          <a:bodyPr/>
          <a:lstStyle/>
          <a:p>
            <a:r>
              <a:rPr lang="en-US" sz="3200" b="1" dirty="0" smtClean="0"/>
              <a:t>Instructional Guidance PS.5b</a:t>
            </a:r>
            <a:br>
              <a:rPr lang="en-US" sz="3200" b="1" dirty="0" smtClean="0"/>
            </a:br>
            <a:r>
              <a:rPr lang="en-US" sz="3200" b="1" dirty="0" smtClean="0">
                <a:solidFill>
                  <a:srgbClr val="0033CC"/>
                </a:solidFill>
              </a:rPr>
              <a:t> Chemical Changes </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5" cstate="print"/>
          <a:srcRect/>
          <a:stretch>
            <a:fillRect/>
          </a:stretch>
        </p:blipFill>
        <p:spPr bwMode="auto">
          <a:xfrm>
            <a:off x="381000" y="1524000"/>
            <a:ext cx="8458200" cy="2590800"/>
          </a:xfrm>
          <a:prstGeom prst="rect">
            <a:avLst/>
          </a:prstGeom>
          <a:noFill/>
          <a:ln w="9525">
            <a:solidFill>
              <a:schemeClr val="tx1"/>
            </a:solidFill>
            <a:miter lim="800000"/>
            <a:headEnd/>
            <a:tailEnd/>
          </a:ln>
        </p:spPr>
      </p:pic>
      <p:sp>
        <p:nvSpPr>
          <p:cNvPr id="2" name="TextBox 1"/>
          <p:cNvSpPr txBox="1"/>
          <p:nvPr/>
        </p:nvSpPr>
        <p:spPr>
          <a:xfrm>
            <a:off x="457200" y="5410200"/>
            <a:ext cx="7848600" cy="830997"/>
          </a:xfrm>
          <a:prstGeom prst="rect">
            <a:avLst/>
          </a:prstGeom>
          <a:noFill/>
        </p:spPr>
        <p:txBody>
          <a:bodyPr wrap="square" rtlCol="0">
            <a:spAutoFit/>
          </a:bodyPr>
          <a:lstStyle/>
          <a:p>
            <a:pPr>
              <a:buNone/>
            </a:pPr>
            <a:r>
              <a:rPr lang="en-US" sz="2400" b="1" dirty="0">
                <a:solidFill>
                  <a:srgbClr val="6600FF"/>
                </a:solidFill>
                <a:latin typeface="+mn-lt"/>
              </a:rPr>
              <a:t>Students need additional practice </a:t>
            </a:r>
            <a:r>
              <a:rPr lang="en-US" sz="2400" b="1" dirty="0" smtClean="0">
                <a:solidFill>
                  <a:srgbClr val="6600FF"/>
                </a:solidFill>
                <a:latin typeface="+mn-lt"/>
              </a:rPr>
              <a:t>calculating the lowest possible coefficients for a balanced chemical reaction.</a:t>
            </a:r>
            <a:endParaRPr lang="en-US" sz="2400" b="1" dirty="0">
              <a:solidFill>
                <a:srgbClr val="6600FF"/>
              </a:solidFill>
              <a:latin typeface="+mn-lt"/>
            </a:endParaRPr>
          </a:p>
        </p:txBody>
      </p:sp>
      <p:sp>
        <p:nvSpPr>
          <p:cNvPr id="14" name="TextBox 13"/>
          <p:cNvSpPr txBox="1"/>
          <p:nvPr/>
        </p:nvSpPr>
        <p:spPr>
          <a:xfrm>
            <a:off x="1447800" y="4114800"/>
            <a:ext cx="6059992" cy="461665"/>
          </a:xfrm>
          <a:prstGeom prst="rect">
            <a:avLst/>
          </a:prstGeom>
          <a:noFill/>
        </p:spPr>
        <p:txBody>
          <a:bodyPr wrap="none" rtlCol="0">
            <a:spAutoFit/>
          </a:bodyPr>
          <a:lstStyle/>
          <a:p>
            <a:r>
              <a:rPr lang="en-US" sz="2400" b="1" dirty="0" smtClean="0">
                <a:solidFill>
                  <a:srgbClr val="FF0000"/>
                </a:solidFill>
                <a:latin typeface="+mn-lt"/>
              </a:rPr>
              <a:t>Answer: correct coefficients are 2, 3, 4, and 3. </a:t>
            </a:r>
            <a:endParaRPr lang="en-US" sz="2400" b="1" dirty="0">
              <a:solidFill>
                <a:srgbClr val="FF0000"/>
              </a:solidFill>
              <a:latin typeface="+mn-lt"/>
            </a:endParaRPr>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3"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20</a:t>
            </a:fld>
            <a:endParaRPr lang="en-US"/>
          </a:p>
        </p:txBody>
      </p:sp>
    </p:spTree>
    <p:extLst>
      <p:ext uri="{BB962C8B-B14F-4D97-AF65-F5344CB8AC3E}">
        <p14:creationId xmlns:p14="http://schemas.microsoft.com/office/powerpoint/2010/main" xmlns="" val="2669094470"/>
      </p:ext>
    </p:extLst>
  </p:cSld>
  <p:clrMapOvr>
    <a:masterClrMapping/>
  </p:clrMapOvr>
  <mc:AlternateContent xmlns:mc="http://schemas.openxmlformats.org/markup-compatibility/2006">
    <mc:Choice xmlns:p14="http://schemas.microsoft.com/office/powerpoint/2010/main" xmlns="" Requires="p14">
      <p:transition spd="slow" p14:dur="2000" advTm="36915"/>
    </mc:Choice>
    <mc:Fallback>
      <p:transition spd="slow" advTm="369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1793630" y="4613030"/>
            <a:ext cx="762000" cy="76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1206"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1207" name="Equation" r:id="rId7"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1208" name="Equation" r:id="rId8" imgW="114151" imgH="215619" progId="Equation.3">
              <p:embed/>
            </p:oleObj>
          </a:graphicData>
        </a:graphic>
      </p:graphicFrame>
      <p:sp>
        <p:nvSpPr>
          <p:cNvPr id="1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7"/>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 name="TextBox 18"/>
          <p:cNvSpPr txBox="1"/>
          <p:nvPr/>
        </p:nvSpPr>
        <p:spPr>
          <a:xfrm>
            <a:off x="762000" y="1143000"/>
            <a:ext cx="7696200" cy="369332"/>
          </a:xfrm>
          <a:prstGeom prst="rect">
            <a:avLst/>
          </a:prstGeom>
          <a:noFill/>
        </p:spPr>
        <p:txBody>
          <a:bodyPr wrap="square" rtlCol="0">
            <a:spAutoFit/>
          </a:bodyPr>
          <a:lstStyle/>
          <a:p>
            <a:endParaRPr lang="en-US" dirty="0"/>
          </a:p>
        </p:txBody>
      </p:sp>
      <p:sp>
        <p:nvSpPr>
          <p:cNvPr id="44" name="Rectangle 43"/>
          <p:cNvSpPr/>
          <p:nvPr/>
        </p:nvSpPr>
        <p:spPr>
          <a:xfrm>
            <a:off x="6172200" y="4648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5" name="Rectangle 44"/>
          <p:cNvSpPr/>
          <p:nvPr/>
        </p:nvSpPr>
        <p:spPr>
          <a:xfrm>
            <a:off x="8153400" y="4648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6" name="Rectangle 45"/>
          <p:cNvSpPr/>
          <p:nvPr/>
        </p:nvSpPr>
        <p:spPr>
          <a:xfrm>
            <a:off x="4038600" y="46482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1" name="TextBox 40"/>
          <p:cNvSpPr txBox="1"/>
          <p:nvPr/>
        </p:nvSpPr>
        <p:spPr>
          <a:xfrm>
            <a:off x="4032740" y="4589585"/>
            <a:ext cx="685800" cy="369332"/>
          </a:xfrm>
          <a:prstGeom prst="rect">
            <a:avLst/>
          </a:prstGeom>
          <a:solidFill>
            <a:schemeClr val="bg1"/>
          </a:solidFill>
        </p:spPr>
        <p:txBody>
          <a:bodyPr wrap="square" rtlCol="0">
            <a:spAutoFit/>
          </a:bodyPr>
          <a:lstStyle/>
          <a:p>
            <a:endParaRPr lang="en-US" dirty="0"/>
          </a:p>
        </p:txBody>
      </p:sp>
      <p:sp>
        <p:nvSpPr>
          <p:cNvPr id="48" name="Rounded Rectangle 47"/>
          <p:cNvSpPr/>
          <p:nvPr/>
        </p:nvSpPr>
        <p:spPr>
          <a:xfrm>
            <a:off x="6131175" y="4630615"/>
            <a:ext cx="762000" cy="76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8288215" y="4630615"/>
            <a:ext cx="762000" cy="76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752600" y="4630615"/>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7" name="Title 1"/>
          <p:cNvSpPr>
            <a:spLocks noGrp="1"/>
          </p:cNvSpPr>
          <p:nvPr>
            <p:ph type="title"/>
          </p:nvPr>
        </p:nvSpPr>
        <p:spPr/>
        <p:txBody>
          <a:bodyPr/>
          <a:lstStyle/>
          <a:p>
            <a:r>
              <a:rPr lang="en-US" b="1" dirty="0" smtClean="0">
                <a:solidFill>
                  <a:srgbClr val="0033CC"/>
                </a:solidFill>
              </a:rPr>
              <a:t>Practice Items</a:t>
            </a:r>
            <a:endParaRPr lang="en-US" dirty="0"/>
          </a:p>
        </p:txBody>
      </p:sp>
      <p:sp>
        <p:nvSpPr>
          <p:cNvPr id="29" name="Content Placeholder 2"/>
          <p:cNvSpPr>
            <a:spLocks noGrp="1"/>
          </p:cNvSpPr>
          <p:nvPr>
            <p:ph idx="1"/>
          </p:nvPr>
        </p:nvSpPr>
        <p:spPr>
          <a:xfrm>
            <a:off x="457200" y="1371600"/>
            <a:ext cx="8229600" cy="4525963"/>
          </a:xfrm>
        </p:spPr>
        <p:txBody>
          <a:bodyPr/>
          <a:lstStyle/>
          <a:p>
            <a:pPr marL="0" indent="0">
              <a:spcBef>
                <a:spcPts val="0"/>
              </a:spcBef>
              <a:buNone/>
            </a:pPr>
            <a:r>
              <a:rPr lang="en-US" sz="2800" b="1" dirty="0" smtClean="0">
                <a:solidFill>
                  <a:schemeClr val="tx1"/>
                </a:solidFill>
              </a:rPr>
              <a:t>This concludes the student performance information for the spring 2013 Grade 8 Science SOL test.</a:t>
            </a:r>
          </a:p>
          <a:p>
            <a:pPr>
              <a:spcBef>
                <a:spcPts val="0"/>
              </a:spcBef>
              <a:buNone/>
            </a:pPr>
            <a:endParaRPr lang="en-US" sz="2800" b="1" dirty="0" smtClean="0">
              <a:solidFill>
                <a:schemeClr val="tx1"/>
              </a:solidFill>
            </a:endParaRPr>
          </a:p>
          <a:p>
            <a:pPr marL="0" indent="0">
              <a:spcBef>
                <a:spcPts val="0"/>
              </a:spcBef>
              <a:buNone/>
            </a:pPr>
            <a:r>
              <a:rPr lang="en-US" sz="2800" b="1" dirty="0" smtClean="0">
                <a:solidFill>
                  <a:schemeClr val="tx1"/>
                </a:solidFill>
              </a:rPr>
              <a:t>Additionally, test preparation practice items for grade 6 science, life science, and physical science can be found on the Virginia Department of Education Web site at:</a:t>
            </a:r>
          </a:p>
          <a:p>
            <a:pPr marL="0" indent="0">
              <a:spcBef>
                <a:spcPts val="0"/>
              </a:spcBef>
              <a:buNone/>
            </a:pPr>
            <a:endParaRPr lang="en-US" sz="2400" b="1" dirty="0" smtClean="0">
              <a:solidFill>
                <a:schemeClr val="tx1"/>
              </a:solidFill>
            </a:endParaRPr>
          </a:p>
          <a:p>
            <a:pPr marL="0" indent="0">
              <a:spcBef>
                <a:spcPts val="0"/>
              </a:spcBef>
              <a:buNone/>
            </a:pPr>
            <a:r>
              <a:rPr lang="en-US" sz="2800" b="1" dirty="0" smtClean="0">
                <a:solidFill>
                  <a:srgbClr val="6600FF"/>
                </a:solidFill>
                <a:hlinkClick r:id="rId9"/>
              </a:rPr>
              <a:t>http://www.doe.virginia.gov/testing/sol/practice_items/index.shtml#science</a:t>
            </a:r>
            <a:r>
              <a:rPr lang="en-US" sz="2800" b="1" dirty="0" smtClean="0">
                <a:solidFill>
                  <a:srgbClr val="6600FF"/>
                </a:solidFill>
              </a:rPr>
              <a:t> </a:t>
            </a:r>
            <a:endParaRPr lang="en-US" sz="2800" b="1" dirty="0" smtClean="0"/>
          </a:p>
          <a:p>
            <a:pPr marL="114300" indent="-457200" eaLnBrk="1" hangingPunct="1">
              <a:buNone/>
            </a:pPr>
            <a:endParaRPr lang="en-US" sz="2800" b="1" dirty="0" smtClean="0"/>
          </a:p>
          <a:p>
            <a:pPr>
              <a:buNone/>
            </a:pPr>
            <a:endParaRPr lang="en-US" dirty="0"/>
          </a:p>
        </p:txBody>
      </p:sp>
      <p:sp>
        <p:nvSpPr>
          <p:cNvPr id="25" name="Slide Number Placeholder 24"/>
          <p:cNvSpPr>
            <a:spLocks noGrp="1"/>
          </p:cNvSpPr>
          <p:nvPr>
            <p:ph type="sldNum" sz="quarter" idx="12"/>
          </p:nvPr>
        </p:nvSpPr>
        <p:spPr>
          <a:xfrm>
            <a:off x="6858000" y="6356350"/>
            <a:ext cx="2133600" cy="365125"/>
          </a:xfrm>
        </p:spPr>
        <p:txBody>
          <a:bodyPr/>
          <a:lstStyle/>
          <a:p>
            <a:pPr>
              <a:defRPr/>
            </a:pPr>
            <a:fld id="{3A958E7F-F2CE-4013-8E7C-D4FF21256298}" type="slidenum">
              <a:rPr lang="en-US" smtClean="0"/>
              <a:pPr>
                <a:defRPr/>
              </a:pPr>
              <a:t>21</a:t>
            </a:fld>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xmlns="" r:embed="rId10"/>
              </p:ext>
            </p:extLst>
          </p:nvPr>
        </p:nvPicPr>
        <p:blipFill>
          <a:blip r:embed="rId11" cstate="print"/>
          <a:stretch>
            <a:fillRect/>
          </a:stretch>
        </p:blipFill>
        <p:spPr>
          <a:xfrm>
            <a:off x="8382000" y="6096000"/>
            <a:ext cx="609600" cy="609600"/>
          </a:xfrm>
          <a:prstGeom prst="rect">
            <a:avLst/>
          </a:prstGeom>
        </p:spPr>
      </p:pic>
      <p:sp>
        <p:nvSpPr>
          <p:cNvPr id="28" name="Slide Number Placeholder 53"/>
          <p:cNvSpPr txBox="1">
            <a:spLocks/>
          </p:cNvSpPr>
          <p:nvPr/>
        </p:nvSpPr>
        <p:spPr>
          <a:xfrm>
            <a:off x="609600" y="6218237"/>
            <a:ext cx="533400" cy="487363"/>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3A958E7F-F2CE-4013-8E7C-D4FF21256298}" type="slidenum">
              <a:rPr lang="en-US" smtClean="0"/>
              <a:pPr>
                <a:defRPr/>
              </a:pPr>
              <a:t>21</a:t>
            </a:fld>
            <a:endParaRPr lang="en-US"/>
          </a:p>
        </p:txBody>
      </p:sp>
    </p:spTree>
    <p:extLst>
      <p:ext uri="{BB962C8B-B14F-4D97-AF65-F5344CB8AC3E}">
        <p14:creationId xmlns:p14="http://schemas.microsoft.com/office/powerpoint/2010/main" xmlns="" val="3011739192"/>
      </p:ext>
    </p:extLst>
  </p:cSld>
  <p:clrMapOvr>
    <a:masterClrMapping/>
  </p:clrMapOvr>
  <mc:AlternateContent xmlns:mc="http://schemas.openxmlformats.org/markup-compatibility/2006">
    <mc:Choice xmlns:p14="http://schemas.microsoft.com/office/powerpoint/2010/main" xmlns="" Requires="p14">
      <p:transition spd="slow" p14:dur="2000" advTm="26670"/>
    </mc:Choice>
    <mc:Fallback>
      <p:transition spd="slow" advTm="266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lgn="ctr">
              <a:spcBef>
                <a:spcPts val="0"/>
              </a:spcBef>
              <a:buNone/>
            </a:pPr>
            <a:r>
              <a:rPr lang="en-US" sz="2800" b="1" dirty="0" smtClean="0">
                <a:solidFill>
                  <a:schemeClr val="tx1"/>
                </a:solidFill>
              </a:rPr>
              <a:t>For questions regarding assessment, please contact</a:t>
            </a:r>
          </a:p>
          <a:p>
            <a:pPr marL="0" algn="ctr">
              <a:spcBef>
                <a:spcPts val="0"/>
              </a:spcBef>
              <a:buNone/>
            </a:pPr>
            <a:r>
              <a:rPr lang="en-US" sz="2800" b="1" dirty="0" smtClean="0">
                <a:hlinkClick r:id="rId4"/>
              </a:rPr>
              <a:t>Student_assessment@doe.virginia.gov</a:t>
            </a:r>
            <a:endParaRPr lang="en-US" sz="2800" b="1" dirty="0" smtClean="0"/>
          </a:p>
          <a:p>
            <a:pPr marL="0" algn="ctr">
              <a:spcBef>
                <a:spcPts val="0"/>
              </a:spcBef>
              <a:buNone/>
            </a:pPr>
            <a:endParaRPr lang="en-US" sz="2800" b="1" dirty="0"/>
          </a:p>
          <a:p>
            <a:pPr marL="0" algn="ctr">
              <a:spcBef>
                <a:spcPts val="0"/>
              </a:spcBef>
              <a:buNone/>
            </a:pPr>
            <a:r>
              <a:rPr lang="en-US" sz="2800" b="1" dirty="0" smtClean="0">
                <a:solidFill>
                  <a:schemeClr val="tx1"/>
                </a:solidFill>
              </a:rPr>
              <a:t>For questions regarding instruction, please contact</a:t>
            </a:r>
          </a:p>
          <a:p>
            <a:pPr marL="0" algn="ctr">
              <a:spcBef>
                <a:spcPts val="0"/>
              </a:spcBef>
              <a:buNone/>
            </a:pPr>
            <a:r>
              <a:rPr lang="en-US" sz="2800" b="1" dirty="0" smtClean="0">
                <a:hlinkClick r:id="rId5"/>
              </a:rPr>
              <a:t>Instruction@doe.virginia.gov</a:t>
            </a:r>
            <a:r>
              <a:rPr lang="en-US" sz="2800" b="1" dirty="0" smtClean="0"/>
              <a:t> </a:t>
            </a:r>
          </a:p>
          <a:p>
            <a:pPr>
              <a:spcBef>
                <a:spcPts val="0"/>
              </a:spcBef>
              <a:buNone/>
            </a:pPr>
            <a:endParaRPr lang="en-US" sz="2800" dirty="0" smtClean="0"/>
          </a:p>
          <a:p>
            <a:pPr marL="114300" indent="-457200" eaLnBrk="1" hangingPunct="1">
              <a:buNone/>
            </a:pPr>
            <a:endParaRPr lang="en-US" sz="2000" b="1"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0033CC"/>
                </a:solidFill>
              </a:rPr>
              <a:t>Contact Information</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solidFill>
                <a:prstClr val="black"/>
              </a:solidFill>
            </a:endParaRPr>
          </a:p>
          <a:p>
            <a:r>
              <a:rPr lang="en-US" b="1" dirty="0" smtClean="0">
                <a:solidFill>
                  <a:prstClr val="black"/>
                </a:solidFill>
              </a:rPr>
              <a:t> </a:t>
            </a: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a:solidFill>
                <a:prstClr val="black"/>
              </a:solidFill>
            </a:endParaRPr>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2230"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2231"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2232"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54"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22</a:t>
            </a:fld>
            <a:endParaRPr lang="en-US"/>
          </a:p>
        </p:txBody>
      </p:sp>
    </p:spTree>
    <p:extLst>
      <p:ext uri="{BB962C8B-B14F-4D97-AF65-F5344CB8AC3E}">
        <p14:creationId xmlns:p14="http://schemas.microsoft.com/office/powerpoint/2010/main" xmlns="" val="1246526350"/>
      </p:ext>
    </p:extLst>
  </p:cSld>
  <p:clrMapOvr>
    <a:masterClrMapping/>
  </p:clrMapOvr>
  <mc:AlternateContent xmlns:mc="http://schemas.openxmlformats.org/markup-compatibility/2006">
    <mc:Choice xmlns:p14="http://schemas.microsoft.com/office/powerpoint/2010/main" xmlns="" Requires="p14">
      <p:transition spd="slow" p14:dur="2000" advTm="22715"/>
    </mc:Choice>
    <mc:Fallback>
      <p:transition spd="slow" advTm="2271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838200"/>
            <a:ext cx="8071210" cy="381000"/>
          </a:xfrm>
        </p:spPr>
        <p:txBody>
          <a:bodyPr/>
          <a:lstStyle/>
          <a:p>
            <a:r>
              <a:rPr lang="en-US" sz="3200" b="1" dirty="0" smtClean="0"/>
              <a:t>Instructional Guidance 6.3a</a:t>
            </a:r>
            <a:r>
              <a:rPr lang="en-US" sz="3200" b="1" dirty="0" smtClean="0">
                <a:solidFill>
                  <a:srgbClr val="0033CC"/>
                </a:solidFill>
              </a:rPr>
              <a:t/>
            </a:r>
            <a:br>
              <a:rPr lang="en-US" sz="3200" b="1" dirty="0" smtClean="0">
                <a:solidFill>
                  <a:srgbClr val="0033CC"/>
                </a:solidFill>
              </a:rPr>
            </a:br>
            <a:r>
              <a:rPr lang="en-US" sz="3200" b="1" dirty="0" smtClean="0">
                <a:solidFill>
                  <a:srgbClr val="0033CC"/>
                </a:solidFill>
              </a:rPr>
              <a:t>Earth’s Energy Budget</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4572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idx="1"/>
          </p:nvPr>
        </p:nvSpPr>
        <p:spPr>
          <a:xfrm>
            <a:off x="457200" y="1371600"/>
            <a:ext cx="8229600" cy="4525963"/>
          </a:xfrm>
        </p:spPr>
        <p:txBody>
          <a:bodyPr/>
          <a:lstStyle/>
          <a:p>
            <a:pPr lvl="0">
              <a:buNone/>
            </a:pPr>
            <a:endParaRPr lang="en-US" sz="1800" b="1" dirty="0" smtClean="0"/>
          </a:p>
          <a:p>
            <a:pPr>
              <a:buNone/>
            </a:pPr>
            <a:endParaRPr lang="en-US"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77441" y="1534034"/>
            <a:ext cx="6055963" cy="45458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950878" y="6101834"/>
            <a:ext cx="5109091" cy="369332"/>
          </a:xfrm>
          <a:prstGeom prst="rect">
            <a:avLst/>
          </a:prstGeom>
          <a:noFill/>
        </p:spPr>
        <p:txBody>
          <a:bodyPr wrap="none" rtlCol="0">
            <a:spAutoFit/>
          </a:bodyPr>
          <a:lstStyle/>
          <a:p>
            <a:r>
              <a:rPr lang="en-US" dirty="0">
                <a:solidFill>
                  <a:srgbClr val="6600FF"/>
                </a:solidFill>
              </a:rPr>
              <a:t>http://science-edu.larc.nasa.gov/energy_budget</a:t>
            </a:r>
            <a:r>
              <a:rPr lang="en-US" dirty="0"/>
              <a:t>/</a:t>
            </a:r>
          </a:p>
        </p:txBody>
      </p:sp>
      <p:sp>
        <p:nvSpPr>
          <p:cNvPr id="17"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3</a:t>
            </a:fld>
            <a:endParaRPr 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xmlns="" val="2555595513"/>
      </p:ext>
    </p:extLst>
  </p:cSld>
  <p:clrMapOvr>
    <a:masterClrMapping/>
  </p:clrMapOvr>
  <mc:AlternateContent xmlns:mc="http://schemas.openxmlformats.org/markup-compatibility/2006">
    <mc:Choice xmlns:p14="http://schemas.microsoft.com/office/powerpoint/2010/main" xmlns="" Requires="p14">
      <p:transition spd="slow" p14:dur="2000" advTm="44996"/>
    </mc:Choice>
    <mc:Fallback>
      <p:transition spd="slow" advTm="449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609600"/>
          </a:xfrm>
        </p:spPr>
        <p:txBody>
          <a:bodyPr/>
          <a:lstStyle/>
          <a:p>
            <a:r>
              <a:rPr lang="en-US" sz="3200" b="1" dirty="0" smtClean="0">
                <a:solidFill>
                  <a:srgbClr val="0033CC"/>
                </a:solidFill>
              </a:rPr>
              <a:t>Use of Chemical Formulas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726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idx="1"/>
          </p:nvPr>
        </p:nvSpPr>
        <p:spPr>
          <a:xfrm>
            <a:off x="381000" y="1066800"/>
            <a:ext cx="8229600" cy="4525963"/>
          </a:xfrm>
        </p:spPr>
        <p:txBody>
          <a:bodyPr/>
          <a:lstStyle/>
          <a:p>
            <a:pPr marL="0" indent="0">
              <a:spcBef>
                <a:spcPts val="0"/>
              </a:spcBef>
              <a:buNone/>
            </a:pPr>
            <a:r>
              <a:rPr lang="en-US" sz="2200" b="1" dirty="0" smtClean="0"/>
              <a:t>6.4  The student will investigate and understand that all matter is made up of atoms. Key concepts include</a:t>
            </a:r>
          </a:p>
          <a:p>
            <a:pPr lvl="0">
              <a:buNone/>
            </a:pPr>
            <a:r>
              <a:rPr lang="en-US" sz="2200" b="1" dirty="0" smtClean="0"/>
              <a:t>a)	atoms consist of particles, including electrons, protons, and neutrons;</a:t>
            </a:r>
          </a:p>
          <a:p>
            <a:pPr lvl="0">
              <a:buNone/>
            </a:pPr>
            <a:r>
              <a:rPr lang="en-US" sz="2200" b="1" dirty="0" smtClean="0"/>
              <a:t>b)	atoms of a particular element are alike but are different from atoms of other elements;</a:t>
            </a:r>
          </a:p>
          <a:p>
            <a:pPr lvl="0">
              <a:buNone/>
            </a:pPr>
            <a:r>
              <a:rPr lang="en-US" sz="2200" b="1" dirty="0" smtClean="0"/>
              <a:t>c)	elements may be represented by chemical symbols;</a:t>
            </a:r>
          </a:p>
          <a:p>
            <a:pPr lvl="0">
              <a:buNone/>
            </a:pPr>
            <a:r>
              <a:rPr lang="en-US" sz="2200" b="1" dirty="0" smtClean="0"/>
              <a:t>d)	two or more atoms interact to form new substances, which are held together by electrical forces (bonds);</a:t>
            </a:r>
          </a:p>
          <a:p>
            <a:pPr lvl="0">
              <a:buNone/>
            </a:pPr>
            <a:r>
              <a:rPr lang="en-US" sz="2200" b="1" dirty="0" smtClean="0">
                <a:solidFill>
                  <a:srgbClr val="0070C0"/>
                </a:solidFill>
              </a:rPr>
              <a:t>e)	compounds may be represented by chemical formulas;</a:t>
            </a:r>
          </a:p>
          <a:p>
            <a:pPr lvl="0">
              <a:buNone/>
            </a:pPr>
            <a:endParaRPr lang="en-US" sz="2200" b="1" dirty="0" smtClean="0">
              <a:solidFill>
                <a:srgbClr val="0070C0"/>
              </a:solidFill>
            </a:endParaRPr>
          </a:p>
          <a:p>
            <a:pPr marL="0" lvl="0" indent="0">
              <a:spcBef>
                <a:spcPts val="0"/>
              </a:spcBef>
              <a:buNone/>
            </a:pPr>
            <a:r>
              <a:rPr lang="en-US" sz="2200" b="1" dirty="0" smtClean="0">
                <a:solidFill>
                  <a:srgbClr val="6600FF"/>
                </a:solidFill>
              </a:rPr>
              <a:t>Students need additional practice interpreting the components of compounds  through the expression of chemical formulas.</a:t>
            </a:r>
          </a:p>
          <a:p>
            <a:pPr>
              <a:buNone/>
            </a:pPr>
            <a:endParaRPr lang="en-US" sz="1800" dirty="0"/>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
        <p:nvSpPr>
          <p:cNvPr id="13"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4</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29262"/>
    </mc:Choice>
    <mc:Fallback>
      <p:transition spd="slow" advTm="292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609600"/>
            <a:ext cx="8839200" cy="609600"/>
          </a:xfrm>
        </p:spPr>
        <p:txBody>
          <a:bodyPr/>
          <a:lstStyle/>
          <a:p>
            <a:r>
              <a:rPr lang="en-US" sz="3200" b="1" dirty="0" smtClean="0"/>
              <a:t>Instructional Guidance 6.4e</a:t>
            </a:r>
            <a:br>
              <a:rPr lang="en-US" sz="3200" b="1" dirty="0" smtClean="0"/>
            </a:br>
            <a:r>
              <a:rPr lang="en-US" sz="3200" b="1" dirty="0" smtClean="0">
                <a:solidFill>
                  <a:srgbClr val="0033CC"/>
                </a:solidFill>
              </a:rPr>
              <a:t>Use of Chemical Formulas</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726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85800" y="1600200"/>
            <a:ext cx="7620000" cy="4401205"/>
          </a:xfrm>
          <a:prstGeom prst="rect">
            <a:avLst/>
          </a:prstGeom>
          <a:noFill/>
        </p:spPr>
        <p:txBody>
          <a:bodyPr wrap="square" rtlCol="0">
            <a:spAutoFit/>
          </a:bodyPr>
          <a:lstStyle/>
          <a:p>
            <a:r>
              <a:rPr lang="en-US" sz="2400" b="1" dirty="0" smtClean="0">
                <a:latin typeface="+mn-lt"/>
              </a:rPr>
              <a:t>In the chemical formula for ammonia </a:t>
            </a:r>
            <a:r>
              <a:rPr lang="en-US" sz="2400" b="1" dirty="0" smtClean="0">
                <a:latin typeface="+mn-lt"/>
              </a:rPr>
              <a:t>NH</a:t>
            </a:r>
            <a:r>
              <a:rPr lang="en-US" sz="2400" b="1" baseline="-25000" dirty="0" smtClean="0">
                <a:latin typeface="+mn-lt"/>
              </a:rPr>
              <a:t>3</a:t>
            </a:r>
            <a:r>
              <a:rPr lang="en-US" sz="2400" b="1" dirty="0" smtClean="0">
                <a:latin typeface="+mn-lt"/>
              </a:rPr>
              <a:t>, </a:t>
            </a:r>
            <a:r>
              <a:rPr lang="en-US" sz="2400" b="1" dirty="0" smtClean="0">
                <a:latin typeface="+mn-lt"/>
              </a:rPr>
              <a:t>what does the subscript </a:t>
            </a:r>
            <a:r>
              <a:rPr lang="en-US" sz="2400" b="1" dirty="0" smtClean="0">
                <a:latin typeface="+mn-lt"/>
              </a:rPr>
              <a:t>3 </a:t>
            </a:r>
            <a:r>
              <a:rPr lang="en-US" sz="2400" b="1" dirty="0" smtClean="0">
                <a:latin typeface="+mn-lt"/>
              </a:rPr>
              <a:t>represent?</a:t>
            </a:r>
          </a:p>
          <a:p>
            <a:endParaRPr lang="en-US" sz="2400" b="1" baseline="-25000" dirty="0">
              <a:latin typeface="+mn-lt"/>
            </a:endParaRPr>
          </a:p>
          <a:p>
            <a:pPr marL="342900" indent="-342900">
              <a:buAutoNum type="alphaUcPeriod"/>
            </a:pPr>
            <a:r>
              <a:rPr lang="en-US" sz="2400" dirty="0" smtClean="0">
                <a:latin typeface="+mn-lt"/>
              </a:rPr>
              <a:t>The number of nitrogen and hydrogen atoms in each molecule of ammonia</a:t>
            </a:r>
          </a:p>
          <a:p>
            <a:pPr marL="342900" indent="-342900">
              <a:buAutoNum type="alphaUcPeriod" startAt="2"/>
            </a:pPr>
            <a:r>
              <a:rPr lang="en-US" sz="2400" dirty="0" smtClean="0">
                <a:latin typeface="+mn-lt"/>
              </a:rPr>
              <a:t>The number of hydrogen atoms in each molecule of ammonia</a:t>
            </a:r>
          </a:p>
          <a:p>
            <a:pPr marL="342900" indent="-342900">
              <a:buAutoNum type="alphaUcPeriod" startAt="3"/>
            </a:pPr>
            <a:r>
              <a:rPr lang="en-US" sz="2400" dirty="0" smtClean="0">
                <a:latin typeface="+mn-lt"/>
              </a:rPr>
              <a:t>The number of ammonia molecules that will bond together</a:t>
            </a:r>
          </a:p>
          <a:p>
            <a:pPr marL="342900" indent="-342900">
              <a:buAutoNum type="alphaUcPeriod" startAt="4"/>
            </a:pPr>
            <a:r>
              <a:rPr lang="en-US" sz="2400" dirty="0" smtClean="0">
                <a:latin typeface="+mn-lt"/>
              </a:rPr>
              <a:t>The number of nitrogen atoms in each molecule of         ammonia</a:t>
            </a:r>
          </a:p>
          <a:p>
            <a:endParaRPr lang="en-US" sz="2400" dirty="0">
              <a:latin typeface="+mn-lt"/>
            </a:endParaRPr>
          </a:p>
        </p:txBody>
      </p:sp>
      <p:sp>
        <p:nvSpPr>
          <p:cNvPr id="4" name="Rounded Rectangle 3"/>
          <p:cNvSpPr/>
          <p:nvPr/>
        </p:nvSpPr>
        <p:spPr>
          <a:xfrm>
            <a:off x="513270" y="3276600"/>
            <a:ext cx="7467600" cy="838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
        <p:nvSpPr>
          <p:cNvPr id="17"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5</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35385"/>
    </mc:Choice>
    <mc:Fallback>
      <p:transition spd="slow" advTm="353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609600"/>
          </a:xfrm>
        </p:spPr>
        <p:txBody>
          <a:bodyPr/>
          <a:lstStyle/>
          <a:p>
            <a:r>
              <a:rPr lang="en-US" sz="3200" b="1" dirty="0" smtClean="0">
                <a:solidFill>
                  <a:srgbClr val="0033CC"/>
                </a:solidFill>
              </a:rPr>
              <a:t>Solar System Organization</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726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idx="1"/>
          </p:nvPr>
        </p:nvSpPr>
        <p:spPr>
          <a:xfrm>
            <a:off x="304800" y="1143000"/>
            <a:ext cx="8305800" cy="5105400"/>
          </a:xfrm>
        </p:spPr>
        <p:txBody>
          <a:bodyPr/>
          <a:lstStyle/>
          <a:p>
            <a:pPr marL="0" indent="0">
              <a:spcBef>
                <a:spcPts val="0"/>
              </a:spcBef>
              <a:buNone/>
            </a:pPr>
            <a:r>
              <a:rPr lang="en-US" sz="2400" b="1" dirty="0" smtClean="0"/>
              <a:t>6.8  The student will investigate and understand the organization of the solar system and the interactions among the various bodies that comprise it. Key concepts include</a:t>
            </a:r>
          </a:p>
          <a:p>
            <a:pPr lvl="0">
              <a:buAutoNum type="alphaLcParenR"/>
            </a:pPr>
            <a:r>
              <a:rPr lang="en-US" sz="2400" b="1" dirty="0" smtClean="0">
                <a:solidFill>
                  <a:srgbClr val="0070C0"/>
                </a:solidFill>
              </a:rPr>
              <a:t>the sun, moon, Earth, other planets and their moons, dwarf planets, meteors, asteroids, and comets; </a:t>
            </a:r>
          </a:p>
          <a:p>
            <a:pPr lvl="0">
              <a:buAutoNum type="alphaLcParenR"/>
            </a:pPr>
            <a:r>
              <a:rPr lang="en-US" sz="2400" b="1" dirty="0" smtClean="0"/>
              <a:t>relative size of and distance between planets;</a:t>
            </a:r>
          </a:p>
          <a:p>
            <a:pPr>
              <a:buNone/>
            </a:pPr>
            <a:endParaRPr lang="en-US" sz="2400" b="1" dirty="0" smtClean="0">
              <a:solidFill>
                <a:srgbClr val="0070C0"/>
              </a:solidFill>
            </a:endParaRPr>
          </a:p>
          <a:p>
            <a:pPr marL="0" indent="0">
              <a:spcBef>
                <a:spcPts val="0"/>
              </a:spcBef>
              <a:buNone/>
            </a:pPr>
            <a:r>
              <a:rPr lang="en-US" sz="2400" b="1" dirty="0" smtClean="0">
                <a:solidFill>
                  <a:srgbClr val="6600FF"/>
                </a:solidFill>
              </a:rPr>
              <a:t>Students need additional experiences analyzing solar system organization and comparing various solar system bodies.</a:t>
            </a:r>
          </a:p>
        </p:txBody>
      </p:sp>
      <p:sp>
        <p:nvSpPr>
          <p:cNvPr id="13"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6</a:t>
            </a:fld>
            <a:endParaRPr lang="en-US"/>
          </a:p>
        </p:txBody>
      </p:sp>
      <p:pic>
        <p:nvPicPr>
          <p:cNvPr id="8" name="Audio 7">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40398"/>
    </mc:Choice>
    <mc:Fallback>
      <p:transition spd="slow" advTm="403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609600"/>
            <a:ext cx="8839200" cy="609600"/>
          </a:xfrm>
        </p:spPr>
        <p:txBody>
          <a:bodyPr/>
          <a:lstStyle/>
          <a:p>
            <a:r>
              <a:rPr lang="en-US" sz="3200" b="1" dirty="0" smtClean="0"/>
              <a:t>Instructional Guidance for 6.8a</a:t>
            </a:r>
            <a:br>
              <a:rPr lang="en-US" sz="3200" b="1" dirty="0" smtClean="0"/>
            </a:br>
            <a:r>
              <a:rPr lang="en-US" sz="3200" b="1" dirty="0" smtClean="0">
                <a:solidFill>
                  <a:srgbClr val="0033CC"/>
                </a:solidFill>
              </a:rPr>
              <a:t>Solar System Organization</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726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79411"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17047" y="5943600"/>
            <a:ext cx="8610600" cy="369332"/>
          </a:xfrm>
          <a:prstGeom prst="rect">
            <a:avLst/>
          </a:prstGeom>
        </p:spPr>
        <p:txBody>
          <a:bodyPr wrap="square">
            <a:spAutoFit/>
          </a:bodyPr>
          <a:lstStyle/>
          <a:p>
            <a:r>
              <a:rPr lang="en-US" dirty="0" smtClean="0">
                <a:solidFill>
                  <a:srgbClr val="6600FF"/>
                </a:solidFill>
                <a:latin typeface="+mn-lt"/>
              </a:rPr>
              <a:t>*Images are Public Domain:  </a:t>
            </a:r>
            <a:r>
              <a:rPr lang="en-US" dirty="0">
                <a:solidFill>
                  <a:srgbClr val="6600FF"/>
                </a:solidFill>
                <a:latin typeface="+mn-lt"/>
              </a:rPr>
              <a:t>http://www.nasa.gov/audience/foreducators/</a:t>
            </a:r>
            <a:endParaRPr lang="en-US" dirty="0">
              <a:solidFill>
                <a:srgbClr val="6600FF"/>
              </a:solidFill>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5800" y="1676400"/>
            <a:ext cx="2846771" cy="15740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867400" y="2741037"/>
            <a:ext cx="2628198" cy="14451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8429" y="4207016"/>
            <a:ext cx="2921595" cy="16049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3733800" y="2286000"/>
            <a:ext cx="966931" cy="369332"/>
          </a:xfrm>
          <a:prstGeom prst="rect">
            <a:avLst/>
          </a:prstGeom>
          <a:noFill/>
        </p:spPr>
        <p:txBody>
          <a:bodyPr wrap="none" rtlCol="0">
            <a:spAutoFit/>
          </a:bodyPr>
          <a:lstStyle/>
          <a:p>
            <a:r>
              <a:rPr lang="en-US" dirty="0" smtClean="0">
                <a:latin typeface="+mn-lt"/>
              </a:rPr>
              <a:t>Meteor</a:t>
            </a:r>
            <a:r>
              <a:rPr lang="en-US" dirty="0" smtClean="0"/>
              <a:t> </a:t>
            </a:r>
            <a:endParaRPr lang="en-US" dirty="0"/>
          </a:p>
        </p:txBody>
      </p:sp>
      <p:sp>
        <p:nvSpPr>
          <p:cNvPr id="6" name="TextBox 5"/>
          <p:cNvSpPr txBox="1"/>
          <p:nvPr/>
        </p:nvSpPr>
        <p:spPr>
          <a:xfrm>
            <a:off x="4918364" y="3278969"/>
            <a:ext cx="805413" cy="369332"/>
          </a:xfrm>
          <a:prstGeom prst="rect">
            <a:avLst/>
          </a:prstGeom>
          <a:noFill/>
        </p:spPr>
        <p:txBody>
          <a:bodyPr wrap="none" rtlCol="0">
            <a:spAutoFit/>
          </a:bodyPr>
          <a:lstStyle/>
          <a:p>
            <a:r>
              <a:rPr lang="en-US" dirty="0" smtClean="0">
                <a:latin typeface="+mn-lt"/>
              </a:rPr>
              <a:t>Comet</a:t>
            </a:r>
            <a:endParaRPr lang="en-US" dirty="0">
              <a:latin typeface="+mn-lt"/>
            </a:endParaRPr>
          </a:p>
        </p:txBody>
      </p:sp>
      <p:sp>
        <p:nvSpPr>
          <p:cNvPr id="8" name="TextBox 7"/>
          <p:cNvSpPr txBox="1"/>
          <p:nvPr/>
        </p:nvSpPr>
        <p:spPr>
          <a:xfrm>
            <a:off x="3754582" y="4832841"/>
            <a:ext cx="967765" cy="369332"/>
          </a:xfrm>
          <a:prstGeom prst="rect">
            <a:avLst/>
          </a:prstGeom>
          <a:noFill/>
        </p:spPr>
        <p:txBody>
          <a:bodyPr wrap="none" rtlCol="0">
            <a:spAutoFit/>
          </a:bodyPr>
          <a:lstStyle/>
          <a:p>
            <a:r>
              <a:rPr lang="en-US" dirty="0" smtClean="0">
                <a:latin typeface="+mn-lt"/>
              </a:rPr>
              <a:t>Asteroid</a:t>
            </a:r>
            <a:endParaRPr lang="en-US" dirty="0">
              <a:latin typeface="+mn-lt"/>
            </a:endParaRPr>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xmlns="" r:embed="rId8"/>
              </p:ext>
            </p:extLst>
          </p:nvPr>
        </p:nvPicPr>
        <p:blipFill>
          <a:blip r:embed="rId9" cstate="print"/>
          <a:stretch>
            <a:fillRect/>
          </a:stretch>
        </p:blipFill>
        <p:spPr>
          <a:xfrm>
            <a:off x="8382000" y="6096000"/>
            <a:ext cx="609600" cy="609600"/>
          </a:xfrm>
          <a:prstGeom prst="rect">
            <a:avLst/>
          </a:prstGeom>
        </p:spPr>
      </p:pic>
      <p:sp>
        <p:nvSpPr>
          <p:cNvPr id="20"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7</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Tm="35873"/>
    </mc:Choice>
    <mc:Fallback>
      <p:transition spd="slow" advTm="35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609600"/>
          </a:xfrm>
        </p:spPr>
        <p:txBody>
          <a:bodyPr/>
          <a:lstStyle/>
          <a:p>
            <a:r>
              <a:rPr lang="en-US" sz="3200" b="1" dirty="0" smtClean="0">
                <a:solidFill>
                  <a:srgbClr val="0033CC"/>
                </a:solidFill>
              </a:rPr>
              <a:t>Structures of Cells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726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idx="1"/>
          </p:nvPr>
        </p:nvSpPr>
        <p:spPr>
          <a:xfrm>
            <a:off x="457200" y="1143000"/>
            <a:ext cx="8229600" cy="4525963"/>
          </a:xfrm>
        </p:spPr>
        <p:txBody>
          <a:bodyPr/>
          <a:lstStyle/>
          <a:p>
            <a:pPr marL="0" indent="0">
              <a:spcBef>
                <a:spcPts val="0"/>
              </a:spcBef>
              <a:buNone/>
            </a:pPr>
            <a:r>
              <a:rPr lang="en-US" sz="2400" b="1" dirty="0" smtClean="0"/>
              <a:t>LS.2  The student will investigate and understand that all living things are composed of cells. Key concepts include</a:t>
            </a:r>
          </a:p>
          <a:p>
            <a:pPr lvl="0">
              <a:buAutoNum type="alphaLcParenR"/>
            </a:pPr>
            <a:r>
              <a:rPr lang="en-US" sz="2400" b="1" dirty="0" smtClean="0">
                <a:solidFill>
                  <a:srgbClr val="0070C0"/>
                </a:solidFill>
              </a:rPr>
              <a:t>cell structure and organelles;  </a:t>
            </a:r>
          </a:p>
          <a:p>
            <a:pPr lvl="0">
              <a:buNone/>
            </a:pPr>
            <a:r>
              <a:rPr lang="en-US" sz="2400" b="1" dirty="0" smtClean="0"/>
              <a:t>b)	similarities and differences between plant and animal cells;</a:t>
            </a:r>
          </a:p>
          <a:p>
            <a:pPr lvl="0">
              <a:buNone/>
            </a:pPr>
            <a:r>
              <a:rPr lang="en-US" sz="2400" b="1" dirty="0" smtClean="0"/>
              <a:t>c)	development of cell theory; and</a:t>
            </a:r>
          </a:p>
          <a:p>
            <a:pPr lvl="0">
              <a:buAutoNum type="alphaLcParenR" startAt="4"/>
            </a:pPr>
            <a:r>
              <a:rPr lang="en-US" sz="2400" b="1" dirty="0" smtClean="0"/>
              <a:t>cell division.</a:t>
            </a:r>
          </a:p>
          <a:p>
            <a:pPr lvl="0">
              <a:buAutoNum type="alphaLcParenR" startAt="4"/>
            </a:pPr>
            <a:endParaRPr lang="en-US" sz="1800" b="1" dirty="0" smtClean="0"/>
          </a:p>
          <a:p>
            <a:pPr marL="0" lvl="0" indent="0">
              <a:spcBef>
                <a:spcPts val="0"/>
              </a:spcBef>
              <a:buNone/>
            </a:pPr>
            <a:r>
              <a:rPr lang="en-US" sz="2400" b="1" dirty="0" smtClean="0">
                <a:solidFill>
                  <a:srgbClr val="6600FF"/>
                </a:solidFill>
              </a:rPr>
              <a:t>Students </a:t>
            </a:r>
            <a:r>
              <a:rPr lang="en-US" sz="2400" b="1" dirty="0">
                <a:solidFill>
                  <a:srgbClr val="6600FF"/>
                </a:solidFill>
              </a:rPr>
              <a:t>need </a:t>
            </a:r>
            <a:r>
              <a:rPr lang="en-US" sz="2400" b="1" dirty="0" smtClean="0">
                <a:solidFill>
                  <a:srgbClr val="6600FF"/>
                </a:solidFill>
              </a:rPr>
              <a:t>additional experience</a:t>
            </a:r>
            <a:r>
              <a:rPr lang="en-US" sz="2400" b="1" dirty="0" smtClean="0">
                <a:solidFill>
                  <a:srgbClr val="FF0000"/>
                </a:solidFill>
              </a:rPr>
              <a:t> </a:t>
            </a:r>
            <a:r>
              <a:rPr lang="en-US" sz="2400" b="1" dirty="0" smtClean="0">
                <a:solidFill>
                  <a:srgbClr val="6600FF"/>
                </a:solidFill>
              </a:rPr>
              <a:t>investigating cellular structures using microscopes or models and simulations. </a:t>
            </a:r>
            <a:endParaRPr lang="en-US" sz="2400" b="1" dirty="0">
              <a:solidFill>
                <a:srgbClr val="6600FF"/>
              </a:solidFill>
            </a:endParaRPr>
          </a:p>
          <a:p>
            <a:pPr marL="0" indent="0">
              <a:spcBef>
                <a:spcPts val="0"/>
              </a:spcBef>
              <a:buNone/>
            </a:pPr>
            <a:endParaRPr lang="en-US" dirty="0"/>
          </a:p>
        </p:txBody>
      </p:sp>
      <p:sp>
        <p:nvSpPr>
          <p:cNvPr id="14" name="Slide Number Placeholder 53"/>
          <p:cNvSpPr>
            <a:spLocks noGrp="1"/>
          </p:cNvSpPr>
          <p:nvPr>
            <p:ph type="sldNum" sz="quarter" idx="12"/>
          </p:nvPr>
        </p:nvSpPr>
        <p:spPr>
          <a:xfrm>
            <a:off x="609600" y="6218237"/>
            <a:ext cx="533400" cy="487363"/>
          </a:xfrm>
        </p:spPr>
        <p:txBody>
          <a:bodyPr/>
          <a:lstStyle/>
          <a:p>
            <a:pPr>
              <a:defRPr/>
            </a:pPr>
            <a:fld id="{3A958E7F-F2CE-4013-8E7C-D4FF21256298}" type="slidenum">
              <a:rPr lang="en-US" smtClean="0"/>
              <a:pPr>
                <a:defRPr/>
              </a:pPr>
              <a:t>8</a:t>
            </a:fld>
            <a:endParaRPr lang="en-US"/>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30299"/>
    </mc:Choice>
    <mc:Fallback>
      <p:transition spd="slow" advTm="302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609600"/>
            <a:ext cx="8839200" cy="609600"/>
          </a:xfrm>
        </p:spPr>
        <p:txBody>
          <a:bodyPr/>
          <a:lstStyle/>
          <a:p>
            <a:r>
              <a:rPr lang="en-US" sz="3200" b="1" dirty="0" smtClean="0"/>
              <a:t>Instructional Guidance for LS.2a</a:t>
            </a:r>
            <a:br>
              <a:rPr lang="en-US" sz="3200" b="1" dirty="0" smtClean="0"/>
            </a:br>
            <a:r>
              <a:rPr lang="en-US" sz="3200" b="1" dirty="0" smtClean="0">
                <a:solidFill>
                  <a:srgbClr val="0033CC"/>
                </a:solidFill>
              </a:rPr>
              <a:t>Structures of Cells</a:t>
            </a:r>
            <a:endParaRPr lang="en-US" sz="3200" b="1" dirty="0"/>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1072634"/>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5800" y="1828800"/>
            <a:ext cx="3810000" cy="4247317"/>
          </a:xfrm>
          <a:prstGeom prst="rect">
            <a:avLst/>
          </a:prstGeom>
          <a:noFill/>
        </p:spPr>
        <p:txBody>
          <a:bodyPr wrap="square" rtlCol="0">
            <a:spAutoFit/>
          </a:bodyPr>
          <a:lstStyle/>
          <a:p>
            <a:pPr marL="342900" indent="-342900">
              <a:buAutoNum type="arabicPeriod"/>
            </a:pPr>
            <a:r>
              <a:rPr lang="en-US" b="1" dirty="0" smtClean="0">
                <a:latin typeface="+mn-lt"/>
              </a:rPr>
              <a:t>In this diagram of a single-celled organism, which organelle functions as a place to store extra water?</a:t>
            </a:r>
          </a:p>
          <a:p>
            <a:pPr marL="342900" indent="-342900">
              <a:buAutoNum type="arabicPeriod"/>
            </a:pPr>
            <a:endParaRPr lang="en-US" b="1" dirty="0" smtClean="0">
              <a:latin typeface="+mn-lt"/>
            </a:endParaRPr>
          </a:p>
          <a:p>
            <a:pPr marL="342900" indent="-342900">
              <a:buAutoNum type="arabicPeriod"/>
            </a:pPr>
            <a:endParaRPr lang="en-US" b="1" dirty="0" smtClean="0">
              <a:latin typeface="+mn-lt"/>
            </a:endParaRPr>
          </a:p>
          <a:p>
            <a:pPr marL="342900" indent="-342900">
              <a:buAutoNum type="arabicPeriod"/>
            </a:pPr>
            <a:endParaRPr lang="en-US" b="1" dirty="0" smtClean="0">
              <a:latin typeface="+mn-lt"/>
            </a:endParaRPr>
          </a:p>
          <a:p>
            <a:endParaRPr lang="en-US" dirty="0">
              <a:latin typeface="+mn-lt"/>
            </a:endParaRPr>
          </a:p>
          <a:p>
            <a:pPr marL="342900" indent="-342900">
              <a:buAutoNum type="alphaUcPeriod"/>
            </a:pPr>
            <a:r>
              <a:rPr lang="en-US" dirty="0" smtClean="0">
                <a:latin typeface="+mn-lt"/>
              </a:rPr>
              <a:t>Cell membrane</a:t>
            </a:r>
          </a:p>
          <a:p>
            <a:pPr marL="342900" indent="-342900">
              <a:buAutoNum type="alphaUcPeriod"/>
            </a:pPr>
            <a:endParaRPr lang="en-US" dirty="0" smtClean="0">
              <a:latin typeface="+mn-lt"/>
            </a:endParaRPr>
          </a:p>
          <a:p>
            <a:pPr marL="342900" indent="-342900">
              <a:buAutoNum type="alphaUcPeriod"/>
            </a:pPr>
            <a:r>
              <a:rPr lang="en-US" dirty="0" smtClean="0">
                <a:latin typeface="+mn-lt"/>
              </a:rPr>
              <a:t>Vacuole</a:t>
            </a:r>
          </a:p>
          <a:p>
            <a:pPr marL="342900" indent="-342900">
              <a:buAutoNum type="alphaUcPeriod"/>
            </a:pPr>
            <a:endParaRPr lang="en-US" dirty="0" smtClean="0">
              <a:latin typeface="+mn-lt"/>
            </a:endParaRPr>
          </a:p>
          <a:p>
            <a:pPr marL="342900" indent="-342900">
              <a:buAutoNum type="alphaUcPeriod"/>
            </a:pPr>
            <a:r>
              <a:rPr lang="en-US" dirty="0" smtClean="0">
                <a:latin typeface="+mn-lt"/>
              </a:rPr>
              <a:t>Cytoplasm</a:t>
            </a:r>
          </a:p>
          <a:p>
            <a:pPr marL="342900" indent="-342900">
              <a:buAutoNum type="alphaUcPeriod"/>
            </a:pPr>
            <a:endParaRPr lang="en-US" dirty="0" smtClean="0">
              <a:latin typeface="+mn-lt"/>
            </a:endParaRPr>
          </a:p>
          <a:p>
            <a:pPr marL="342900" indent="-342900">
              <a:buAutoNum type="alphaUcPeriod"/>
            </a:pPr>
            <a:r>
              <a:rPr lang="en-US" dirty="0" smtClean="0">
                <a:latin typeface="+mn-lt"/>
              </a:rPr>
              <a:t>Nucleus</a:t>
            </a:r>
            <a:endParaRPr lang="en-US" dirty="0">
              <a:latin typeface="+mn-lt"/>
            </a:endParaRP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76400" y="2971800"/>
            <a:ext cx="2047875" cy="1009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4953000" y="1828800"/>
            <a:ext cx="3733800" cy="2862322"/>
          </a:xfrm>
          <a:prstGeom prst="rect">
            <a:avLst/>
          </a:prstGeom>
          <a:noFill/>
        </p:spPr>
        <p:txBody>
          <a:bodyPr wrap="square" rtlCol="0">
            <a:spAutoFit/>
          </a:bodyPr>
          <a:lstStyle/>
          <a:p>
            <a:r>
              <a:rPr lang="en-US" b="1" dirty="0" smtClean="0">
                <a:latin typeface="+mn-lt"/>
              </a:rPr>
              <a:t>2.  A plant’s green color is due to the  </a:t>
            </a:r>
          </a:p>
          <a:p>
            <a:r>
              <a:rPr lang="en-US" b="1" dirty="0" smtClean="0">
                <a:latin typeface="+mn-lt"/>
              </a:rPr>
              <a:t>      presence of which organelle?</a:t>
            </a:r>
          </a:p>
          <a:p>
            <a:endParaRPr lang="en-US" dirty="0">
              <a:latin typeface="+mn-lt"/>
            </a:endParaRPr>
          </a:p>
          <a:p>
            <a:pPr marL="342900" indent="-342900">
              <a:buAutoNum type="alphaUcPeriod"/>
            </a:pPr>
            <a:r>
              <a:rPr lang="en-US" dirty="0" smtClean="0">
                <a:latin typeface="+mn-lt"/>
              </a:rPr>
              <a:t>Chloroplast</a:t>
            </a:r>
          </a:p>
          <a:p>
            <a:pPr marL="342900" indent="-342900">
              <a:buAutoNum type="alphaUcPeriod"/>
            </a:pPr>
            <a:endParaRPr lang="en-US" dirty="0" smtClean="0">
              <a:latin typeface="+mn-lt"/>
            </a:endParaRPr>
          </a:p>
          <a:p>
            <a:pPr marL="342900" indent="-342900">
              <a:buAutoNum type="alphaUcPeriod"/>
            </a:pPr>
            <a:r>
              <a:rPr lang="en-US" dirty="0" smtClean="0">
                <a:latin typeface="+mn-lt"/>
              </a:rPr>
              <a:t>Nucleus</a:t>
            </a:r>
          </a:p>
          <a:p>
            <a:pPr marL="342900" indent="-342900">
              <a:buAutoNum type="alphaUcPeriod"/>
            </a:pPr>
            <a:endParaRPr lang="en-US" dirty="0" smtClean="0">
              <a:latin typeface="+mn-lt"/>
            </a:endParaRPr>
          </a:p>
          <a:p>
            <a:pPr marL="342900" indent="-342900">
              <a:buAutoNum type="alphaUcPeriod"/>
            </a:pPr>
            <a:r>
              <a:rPr lang="en-US" dirty="0" smtClean="0">
                <a:latin typeface="+mn-lt"/>
              </a:rPr>
              <a:t>Mitochondria</a:t>
            </a:r>
          </a:p>
          <a:p>
            <a:pPr marL="342900" indent="-342900">
              <a:buAutoNum type="alphaUcPeriod"/>
            </a:pPr>
            <a:endParaRPr lang="en-US" dirty="0" smtClean="0">
              <a:latin typeface="+mn-lt"/>
            </a:endParaRPr>
          </a:p>
          <a:p>
            <a:pPr marL="342900" indent="-342900">
              <a:buAutoNum type="alphaUcPeriod"/>
            </a:pPr>
            <a:r>
              <a:rPr lang="en-US" dirty="0" smtClean="0">
                <a:latin typeface="+mn-lt"/>
              </a:rPr>
              <a:t>Vacuole</a:t>
            </a:r>
            <a:endParaRPr lang="en-US" dirty="0">
              <a:latin typeface="+mn-lt"/>
            </a:endParaRPr>
          </a:p>
        </p:txBody>
      </p:sp>
      <p:sp>
        <p:nvSpPr>
          <p:cNvPr id="8" name="Rounded Rectangle 7"/>
          <p:cNvSpPr/>
          <p:nvPr/>
        </p:nvSpPr>
        <p:spPr>
          <a:xfrm>
            <a:off x="685800" y="4572000"/>
            <a:ext cx="1335487"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2667000"/>
            <a:ext cx="1676400" cy="5048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85800" y="6248400"/>
            <a:ext cx="6763454" cy="369332"/>
          </a:xfrm>
          <a:prstGeom prst="rect">
            <a:avLst/>
          </a:prstGeom>
          <a:noFill/>
        </p:spPr>
        <p:txBody>
          <a:bodyPr wrap="none" rtlCol="0">
            <a:spAutoFit/>
          </a:bodyPr>
          <a:lstStyle/>
          <a:p>
            <a:pPr lvl="0" algn="ctr"/>
            <a:r>
              <a:rPr lang="en-US" b="1" dirty="0" smtClean="0">
                <a:solidFill>
                  <a:srgbClr val="6600FF"/>
                </a:solidFill>
                <a:hlinkClick r:id="rId7"/>
              </a:rPr>
              <a:t>Virginia Science Activities, Models, and Simulations (SAMS)</a:t>
            </a:r>
            <a:endParaRPr lang="en-US" b="1" dirty="0" smtClean="0">
              <a:solidFill>
                <a:srgbClr val="6600FF"/>
              </a:solidFill>
            </a:endParaRPr>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xmlns="" r:embed="rId8"/>
              </p:ext>
            </p:extLst>
          </p:nvPr>
        </p:nvPicPr>
        <p:blipFill>
          <a:blip r:embed="rId9" cstate="print"/>
          <a:stretch>
            <a:fillRect/>
          </a:stretch>
        </p:blipFill>
        <p:spPr>
          <a:xfrm>
            <a:off x="8382000" y="6096000"/>
            <a:ext cx="609600" cy="609600"/>
          </a:xfrm>
          <a:prstGeom prst="rect">
            <a:avLst/>
          </a:prstGeom>
        </p:spPr>
      </p:pic>
      <p:sp>
        <p:nvSpPr>
          <p:cNvPr id="20" name="Slide Number Placeholder 53"/>
          <p:cNvSpPr>
            <a:spLocks noGrp="1"/>
          </p:cNvSpPr>
          <p:nvPr>
            <p:ph type="sldNum" sz="quarter" idx="12"/>
          </p:nvPr>
        </p:nvSpPr>
        <p:spPr>
          <a:xfrm>
            <a:off x="152400" y="6286500"/>
            <a:ext cx="533400" cy="487363"/>
          </a:xfrm>
        </p:spPr>
        <p:txBody>
          <a:bodyPr/>
          <a:lstStyle/>
          <a:p>
            <a:pPr>
              <a:defRPr/>
            </a:pPr>
            <a:fld id="{3A958E7F-F2CE-4013-8E7C-D4FF21256298}" type="slidenum">
              <a:rPr lang="en-US" smtClean="0"/>
              <a:pPr>
                <a:defRPr/>
              </a:pPr>
              <a:t>9</a:t>
            </a:fld>
            <a:endParaRPr lang="en-US"/>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60240"/>
    </mc:Choice>
    <mc:Fallback>
      <p:transition spd="slow" advTm="60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0"/>
                </p:tgtEl>
              </p:cMediaNode>
            </p:audio>
          </p:childTnLst>
        </p:cTn>
      </p:par>
    </p:tnLst>
    <p:bldLst>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ags/tag2.xml><?xml version="1.0" encoding="utf-8"?>
<p:tagLst xmlns:a="http://schemas.openxmlformats.org/drawingml/2006/main" xmlns:r="http://schemas.openxmlformats.org/officeDocument/2006/relationships" xmlns:p="http://schemas.openxmlformats.org/presentationml/2006/main">
  <p:tag name="TIMING" val="|11.5"/>
</p:tagLst>
</file>

<file path=ppt/tags/tag3.xml><?xml version="1.0" encoding="utf-8"?>
<p:tagLst xmlns:a="http://schemas.openxmlformats.org/drawingml/2006/main" xmlns:r="http://schemas.openxmlformats.org/officeDocument/2006/relationships" xmlns:p="http://schemas.openxmlformats.org/presentationml/2006/main">
  <p:tag name="TIMING" val="|32.4"/>
</p:tagLst>
</file>

<file path=ppt/tags/tag4.xml><?xml version="1.0" encoding="utf-8"?>
<p:tagLst xmlns:a="http://schemas.openxmlformats.org/drawingml/2006/main" xmlns:r="http://schemas.openxmlformats.org/officeDocument/2006/relationships" xmlns:p="http://schemas.openxmlformats.org/presentationml/2006/main">
  <p:tag name="TIMING" val="|4.3"/>
</p:tagLst>
</file>

<file path=ppt/tags/tag5.xml><?xml version="1.0" encoding="utf-8"?>
<p:tagLst xmlns:a="http://schemas.openxmlformats.org/drawingml/2006/main" xmlns:r="http://schemas.openxmlformats.org/officeDocument/2006/relationships" xmlns:p="http://schemas.openxmlformats.org/presentationml/2006/main">
  <p:tag name="TIMING" val="|30.7"/>
</p:tagLst>
</file>

<file path=ppt/tags/tag6.xml><?xml version="1.0" encoding="utf-8"?>
<p:tagLst xmlns:a="http://schemas.openxmlformats.org/drawingml/2006/main" xmlns:r="http://schemas.openxmlformats.org/officeDocument/2006/relationships" xmlns:p="http://schemas.openxmlformats.org/presentationml/2006/main">
  <p:tag name="TIMING" val="|33.6"/>
</p:tagLst>
</file>

<file path=ppt/tags/tag7.xml><?xml version="1.0" encoding="utf-8"?>
<p:tagLst xmlns:a="http://schemas.openxmlformats.org/drawingml/2006/main" xmlns:r="http://schemas.openxmlformats.org/officeDocument/2006/relationships" xmlns:p="http://schemas.openxmlformats.org/presentationml/2006/main">
  <p:tag name="TIMING" val="|1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2439</Words>
  <Application>Microsoft Office PowerPoint</Application>
  <PresentationFormat>On-screen Show (4:3)</PresentationFormat>
  <Paragraphs>294</Paragraphs>
  <Slides>22</Slides>
  <Notes>22</Notes>
  <HiddenSlides>0</HiddenSlides>
  <MMClips>21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Slide 1</vt:lpstr>
      <vt:lpstr>Earth’s Energy Budget</vt:lpstr>
      <vt:lpstr>Instructional Guidance 6.3a Earth’s Energy Budget</vt:lpstr>
      <vt:lpstr>Use of Chemical Formulas</vt:lpstr>
      <vt:lpstr>Instructional Guidance 6.4e Use of Chemical Formulas</vt:lpstr>
      <vt:lpstr>Solar System Organization</vt:lpstr>
      <vt:lpstr>Instructional Guidance for 6.8a Solar System Organization</vt:lpstr>
      <vt:lpstr>Structures of Cells</vt:lpstr>
      <vt:lpstr>Instructional Guidance for LS.2a Structures of Cells</vt:lpstr>
      <vt:lpstr>Response to Environmental Change</vt:lpstr>
      <vt:lpstr>Slide 11</vt:lpstr>
      <vt:lpstr>Changes in Populations over Time</vt:lpstr>
      <vt:lpstr> Instructional Guidance for LS.13 Changes in Populations over Time</vt:lpstr>
      <vt:lpstr>Measurement Concepts</vt:lpstr>
      <vt:lpstr>Instructional Guidance PS.1 Measurement Concepts</vt:lpstr>
      <vt:lpstr>Periodic Table</vt:lpstr>
      <vt:lpstr>Instructional Guidance PS.4b Periodic Table</vt:lpstr>
      <vt:lpstr>Chemical Changes</vt:lpstr>
      <vt:lpstr>Chemical Changes (PS.5b)</vt:lpstr>
      <vt:lpstr>Instructional Guidance PS.5b  Chemical Changes </vt:lpstr>
      <vt:lpstr>Practice Items</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2014-05-05T13:54:44Z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