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handoutMasterIdLst>
    <p:handoutMasterId r:id="rId19"/>
  </p:handoutMasterIdLst>
  <p:sldIdLst>
    <p:sldId id="459" r:id="rId2"/>
    <p:sldId id="419" r:id="rId3"/>
    <p:sldId id="456" r:id="rId4"/>
    <p:sldId id="452" r:id="rId5"/>
    <p:sldId id="420" r:id="rId6"/>
    <p:sldId id="453" r:id="rId7"/>
    <p:sldId id="422" r:id="rId8"/>
    <p:sldId id="427" r:id="rId9"/>
    <p:sldId id="454" r:id="rId10"/>
    <p:sldId id="457" r:id="rId11"/>
    <p:sldId id="434" r:id="rId12"/>
    <p:sldId id="455" r:id="rId13"/>
    <p:sldId id="435" r:id="rId14"/>
    <p:sldId id="436" r:id="rId15"/>
    <p:sldId id="440" r:id="rId16"/>
    <p:sldId id="441"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FF"/>
    <a:srgbClr val="0070C0"/>
    <a:srgbClr val="0033CC"/>
    <a:srgbClr val="00CC00"/>
    <a:srgbClr val="008000"/>
    <a:srgbClr val="007A00"/>
    <a:srgbClr val="005400"/>
    <a:srgbClr val="264E35"/>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p:scale>
          <a:sx n="80" d="100"/>
          <a:sy n="80" d="100"/>
        </p:scale>
        <p:origin x="-1074"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4/24/2014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4/24/2014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support instruction of students in the science Standards of Learning (SOL), this PowerPoint presentation has been developed to provide information about the content for which student performance was weak or inconsistent during the spring 2013 test administration.  In collaboration with the Division of Student Assessment and School Improvement, the Division of Instruction has provided instructional information for teachers and school divisions for the content areas highlighted in this presentation.  </a:t>
            </a:r>
          </a:p>
          <a:p>
            <a:r>
              <a:rPr lang="en-US" dirty="0" smtClean="0"/>
              <a:t> </a:t>
            </a:r>
          </a:p>
          <a:p>
            <a:r>
              <a:rPr lang="en-US" dirty="0" smtClean="0"/>
              <a:t>It is important to note that the SOL, examples, and instructional information highlighted in this presentation should not be the sole focus of instruction in the classroom, nor should these suggestions replace the data that teachers or school divisions have collected on student performance. Rather, this PowerPoint presentation contains information that supports the instruction of the Science Standards of Learning for which statewide student performance showed the need for improvement.  </a:t>
            </a:r>
          </a:p>
          <a:p>
            <a:r>
              <a:rPr lang="en-US" sz="15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b="0" dirty="0" smtClean="0"/>
              <a:t>In support of ES.5, the Enhanced Scope and Sequence lesson “Three Types of Rocks” gives</a:t>
            </a:r>
            <a:r>
              <a:rPr lang="en-US" sz="1200" b="0" baseline="0" dirty="0" smtClean="0"/>
              <a:t> students the opportunity to</a:t>
            </a:r>
            <a:r>
              <a:rPr lang="en-US" sz="1200" b="0" dirty="0" smtClean="0"/>
              <a:t> relate</a:t>
            </a:r>
            <a:r>
              <a:rPr lang="en-US" sz="1200" b="0" baseline="0" dirty="0" smtClean="0"/>
              <a:t> </a:t>
            </a:r>
            <a:r>
              <a:rPr lang="en-US" sz="1200" b="0" dirty="0" smtClean="0"/>
              <a:t>the origin and transformation of rock types, and how to identify common rock types, based on mineral composition and textures.  The URL for this lesson is shown on the screen.</a:t>
            </a:r>
          </a:p>
          <a:p>
            <a:pPr>
              <a:spcBef>
                <a:spcPts val="0"/>
              </a:spcBef>
              <a:buNone/>
            </a:pPr>
            <a:endParaRPr lang="en-US" sz="1200" b="0" dirty="0" smtClean="0"/>
          </a:p>
          <a:p>
            <a:pPr>
              <a:spcBef>
                <a:spcPts val="0"/>
              </a:spcBef>
              <a:buNone/>
            </a:pPr>
            <a:endParaRPr lang="en-US" sz="1200" b="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a:t>
            </a:r>
            <a:r>
              <a:rPr lang="en-US" baseline="0" dirty="0" smtClean="0"/>
              <a:t> is </a:t>
            </a:r>
            <a:r>
              <a:rPr lang="en-US" dirty="0" smtClean="0"/>
              <a:t>ES.7.  This standard</a:t>
            </a:r>
            <a:r>
              <a:rPr lang="en-US" baseline="0" dirty="0" smtClean="0"/>
              <a:t> reads: </a:t>
            </a:r>
            <a:r>
              <a:rPr lang="en-US" dirty="0" smtClean="0"/>
              <a:t>The student will investigate and understand geologic processes including plate tectonics. Key concepts include bullet a) geologic processes and their resulting features; and bullet</a:t>
            </a:r>
            <a:r>
              <a:rPr lang="en-US" baseline="0" dirty="0" smtClean="0"/>
              <a:t> </a:t>
            </a:r>
            <a:r>
              <a:rPr lang="en-US" dirty="0" smtClean="0"/>
              <a:t>b) tectonic processes. </a:t>
            </a:r>
          </a:p>
          <a:p>
            <a:endParaRPr lang="en-US" dirty="0" smtClean="0"/>
          </a:p>
          <a:p>
            <a:r>
              <a:rPr lang="en-US" dirty="0" smtClean="0"/>
              <a:t>When concepts related to the formation of Earth materials cannot be presented in a hands-on way easily in the classroom, students should have opportunities in other instructional contexts that promote inquiry.</a:t>
            </a:r>
          </a:p>
          <a:p>
            <a:endParaRPr lang="en-US" dirty="0" smtClean="0"/>
          </a:p>
          <a:p>
            <a:r>
              <a:rPr lang="en-US" dirty="0" smtClean="0"/>
              <a:t>For example, computer simulations, static and working models, and video segments, along with more abstract mathematical representations provide reinforcing pathways.</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For this item, it is important for students to recognize that</a:t>
            </a:r>
            <a:r>
              <a:rPr lang="en-US" u="none" baseline="0" dirty="0" smtClean="0"/>
              <a:t> high concentrations of earthquakes </a:t>
            </a:r>
            <a:r>
              <a:rPr lang="en-US" u="none" dirty="0" smtClean="0"/>
              <a:t>show evidence for plate boundaries. </a:t>
            </a:r>
          </a:p>
          <a:p>
            <a:endParaRPr lang="en-US" u="none" dirty="0" smtClean="0"/>
          </a:p>
          <a:p>
            <a:r>
              <a:rPr lang="en-US" u="none" dirty="0" smtClean="0"/>
              <a:t>Test questions applying Earth-science concepts in the context of scientific investigation skills showed lower overall performance.  Previous information provided for ES.1a indicated that students had trouble with slightly more abstract applications of density.</a:t>
            </a:r>
            <a:r>
              <a:rPr lang="en-US" u="none" baseline="0" dirty="0" smtClean="0"/>
              <a:t>  </a:t>
            </a:r>
            <a:r>
              <a:rPr lang="en-US" u="none" dirty="0" smtClean="0"/>
              <a:t>In this example, students need to understand the role of density in convection currents in the mantel, or subduction of oceanic crust, or the formation and movement of continental crust.</a:t>
            </a:r>
          </a:p>
          <a:p>
            <a:endParaRPr lang="en-US" u="none" dirty="0" smtClean="0"/>
          </a:p>
          <a:p>
            <a:r>
              <a:rPr lang="en-US" u="none" dirty="0" smtClean="0"/>
              <a:t>The answer to the example is shown on the screen.</a:t>
            </a:r>
          </a:p>
          <a:p>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sz="1200" b="0" dirty="0" smtClean="0"/>
              <a:t>The next standard highlighted is ES.11a.  This standard reads:  The student will investigate and understand the origin and evolution of the atmosphere and the interrelationship of geologic processes, biologic processes, and human activities on its composition and dynamics. Key concepts include bullet a) scientific evidence for atmospheric composition changes over geologic time.</a:t>
            </a:r>
          </a:p>
          <a:p>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need more practice identifying</a:t>
            </a:r>
            <a:r>
              <a:rPr lang="en-US" baseline="0" dirty="0" smtClean="0"/>
              <a:t> biosphere and atmosphere system interactions and origins of the atmosphere. It is important to connect previously taught concepts with new information.  This will help avoid a discrete or compartmentalized view of the material. </a:t>
            </a:r>
          </a:p>
          <a:p>
            <a:endParaRPr lang="en-US" baseline="0" dirty="0" smtClean="0"/>
          </a:p>
          <a:p>
            <a:r>
              <a:rPr lang="en-US" baseline="0" dirty="0" smtClean="0"/>
              <a:t>For example, for some students, what was learned about the atmosphere may not always have been integrated with ideas about Earth history and Earth materials, and may not be well connected with standards-related concepts involving planetary science.</a:t>
            </a:r>
          </a:p>
          <a:p>
            <a:endParaRPr lang="en-US" baseline="0" dirty="0" smtClean="0"/>
          </a:p>
          <a:p>
            <a:r>
              <a:rPr lang="en-US" baseline="0" dirty="0" smtClean="0"/>
              <a:t>These examples on the screen illustrate the importance of assimilating the knowledge and skills of learned concepts across standards to build scientific expertise.</a:t>
            </a:r>
          </a:p>
          <a:p>
            <a:endParaRPr lang="en-US" baseline="0" dirty="0" smtClean="0"/>
          </a:p>
          <a:p>
            <a:r>
              <a:rPr lang="en-US" baseline="0" dirty="0" smtClean="0"/>
              <a:t>The answers are shown on the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student performance information for the spring 2013 Earth Science</a:t>
            </a:r>
            <a:r>
              <a:rPr lang="en-US" baseline="0" dirty="0" smtClean="0"/>
              <a:t> </a:t>
            </a:r>
            <a:r>
              <a:rPr lang="en-US" dirty="0" smtClean="0"/>
              <a:t>SOL test.</a:t>
            </a:r>
          </a:p>
          <a:p>
            <a:endParaRPr lang="en-US" dirty="0" smtClean="0"/>
          </a:p>
          <a:p>
            <a:r>
              <a:rPr lang="en-US" dirty="0" smtClean="0"/>
              <a:t>Additionally, test preparation practice items for Earth Science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 audio.</a:t>
            </a:r>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The first standard highlighted</a:t>
            </a:r>
            <a:r>
              <a:rPr lang="en-US" u="none" baseline="0" dirty="0" smtClean="0"/>
              <a:t> is </a:t>
            </a:r>
            <a:r>
              <a:rPr lang="en-US" u="none" dirty="0" smtClean="0"/>
              <a:t>SOL ES.1a.  This standard reads:  The student will plan and conduct investigations in which bullet a)  volume, area, mass, elapsed time, direction, temperature, pressure, distance, density, and changes in elevation/depth are calculated utilizing the most appropriate tools.</a:t>
            </a:r>
          </a:p>
          <a:p>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B0F0"/>
                </a:solidFill>
                <a:latin typeface="+mn-lt"/>
                <a:ea typeface="+mn-ea"/>
                <a:cs typeface="+mn-cs"/>
              </a:rPr>
              <a:t>The Enhanced</a:t>
            </a:r>
            <a:r>
              <a:rPr lang="en-US" sz="1200" b="0" kern="1200" baseline="0" dirty="0" smtClean="0">
                <a:solidFill>
                  <a:srgbClr val="00B0F0"/>
                </a:solidFill>
                <a:latin typeface="+mn-lt"/>
                <a:ea typeface="+mn-ea"/>
                <a:cs typeface="+mn-cs"/>
              </a:rPr>
              <a:t> Scope and Sequence activities on the Virginia Department of Education Web site </a:t>
            </a:r>
            <a:r>
              <a:rPr lang="en-US" sz="1200" b="0" i="0" kern="1200" dirty="0" smtClean="0">
                <a:solidFill>
                  <a:schemeClr val="tx1"/>
                </a:solidFill>
                <a:latin typeface="+mn-lt"/>
                <a:ea typeface="+mn-ea"/>
                <a:cs typeface="+mn-cs"/>
              </a:rPr>
              <a:t>help teachers align instruction with the 2010 Science Standards of Learning (SOL) by providing examples of how the knowledge, skills and processes found in the SOL and curriculum framework can be presented to students 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B0F0"/>
                </a:solidFill>
                <a:latin typeface="+mn-lt"/>
                <a:ea typeface="+mn-ea"/>
                <a:cs typeface="+mn-cs"/>
              </a:rPr>
              <a:t>The Enhanced</a:t>
            </a:r>
            <a:r>
              <a:rPr lang="en-US" sz="1200" b="0" kern="1200" baseline="0" dirty="0" smtClean="0">
                <a:solidFill>
                  <a:srgbClr val="00B0F0"/>
                </a:solidFill>
                <a:latin typeface="+mn-lt"/>
                <a:ea typeface="+mn-ea"/>
                <a:cs typeface="+mn-cs"/>
              </a:rPr>
              <a:t> Scope and Sequence activity “Analyzing your Schools Quadrangle” shown on the screen will give students the opportunity to apply ES.1a skills in measuring</a:t>
            </a:r>
            <a:r>
              <a:rPr kumimoji="0" lang="en-US" sz="12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lang="en-US" u="none" dirty="0" smtClean="0"/>
              <a:t> direction, distance, and changes in elevation calculated utilizing the most appropriate tools while engaging other SOL as well.</a:t>
            </a:r>
          </a:p>
          <a:p>
            <a:endParaRPr lang="en-US" u="none"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This technology enhanced item requires</a:t>
            </a:r>
            <a:r>
              <a:rPr lang="en-US" u="none" baseline="0" dirty="0" smtClean="0"/>
              <a:t> students to calculate density.  If asked to calculate density given mass and volume, most students can determine the answer.  However, if given extraneous information, or asked to calculate mass when given volume and density, students do not perform as well.</a:t>
            </a:r>
          </a:p>
          <a:p>
            <a:endParaRPr lang="en-US" u="none" baseline="0" dirty="0" smtClean="0"/>
          </a:p>
          <a:p>
            <a:r>
              <a:rPr lang="en-US" u="none" baseline="0" dirty="0" smtClean="0"/>
              <a:t>The answer to the example is shown on the screen.</a:t>
            </a:r>
          </a:p>
          <a:p>
            <a:pPr marL="0" indent="0">
              <a:buFont typeface="Arial" pitchFamily="34" charset="0"/>
              <a:buNone/>
            </a:pPr>
            <a:endParaRPr lang="en-US" sz="1200" b="0" dirty="0" smtClean="0">
              <a:latin typeface="+mn-lt"/>
              <a:cs typeface="Arial" pitchFamily="34" charset="0"/>
            </a:endParaRPr>
          </a:p>
          <a:p>
            <a:pPr marL="0" indent="0">
              <a:buFont typeface="Arial" pitchFamily="34" charset="0"/>
              <a:buNone/>
            </a:pPr>
            <a:r>
              <a:rPr lang="en-US" sz="1200" b="0" baseline="0" dirty="0" smtClean="0">
                <a:latin typeface="+mn-lt"/>
                <a:cs typeface="Arial" pitchFamily="34" charset="0"/>
              </a:rPr>
              <a:t>Teaching the skills and content associated with SOL </a:t>
            </a:r>
            <a:r>
              <a:rPr lang="en-US" sz="1200" b="0" dirty="0" smtClean="0">
                <a:latin typeface="+mn-lt"/>
                <a:cs typeface="Arial" pitchFamily="34" charset="0"/>
              </a:rPr>
              <a:t>ES.4a provides an opportunity to investigate density. Hefting a range of hand samples (e.g., minerals such as hematite, pyrite, pyroxene, quartz, calcite) reinforces the concept of density.</a:t>
            </a:r>
            <a:r>
              <a:rPr lang="en-US" sz="1200" b="0" baseline="0" dirty="0" smtClean="0">
                <a:latin typeface="+mn-lt"/>
                <a:cs typeface="Arial" pitchFamily="34" charset="0"/>
              </a:rPr>
              <a:t>  </a:t>
            </a:r>
            <a:r>
              <a:rPr lang="en-US" sz="1200" b="0" dirty="0" smtClean="0">
                <a:latin typeface="+mn-lt"/>
                <a:cs typeface="Arial" pitchFamily="34" charset="0"/>
              </a:rPr>
              <a:t>Density, both as a computed mathematical ratio and as the more abstract conceptual understanding,</a:t>
            </a:r>
            <a:r>
              <a:rPr lang="en-US" sz="1200" b="0" baseline="0" dirty="0" smtClean="0">
                <a:latin typeface="+mn-lt"/>
                <a:cs typeface="Arial" pitchFamily="34" charset="0"/>
              </a:rPr>
              <a:t> </a:t>
            </a:r>
            <a:r>
              <a:rPr lang="en-US" sz="1200" b="0" dirty="0" smtClean="0">
                <a:latin typeface="+mn-lt"/>
                <a:cs typeface="Arial" pitchFamily="34" charset="0"/>
              </a:rPr>
              <a:t>is </a:t>
            </a:r>
            <a:r>
              <a:rPr lang="en-US" sz="1200" b="0" u="none" dirty="0" smtClean="0">
                <a:latin typeface="+mn-lt"/>
                <a:cs typeface="Arial" pitchFamily="34" charset="0"/>
              </a:rPr>
              <a:t>key across Earth systems content </a:t>
            </a:r>
            <a:r>
              <a:rPr lang="en-US" sz="1200" b="0" dirty="0" smtClean="0">
                <a:latin typeface="+mn-lt"/>
                <a:cs typeface="Arial" pitchFamily="34" charset="0"/>
              </a:rPr>
              <a:t>(e.g., convection in the atmosphere, ocean, and</a:t>
            </a:r>
            <a:r>
              <a:rPr lang="en-US" sz="1200" b="0" baseline="0" dirty="0" smtClean="0">
                <a:latin typeface="+mn-lt"/>
                <a:cs typeface="Arial" pitchFamily="34" charset="0"/>
              </a:rPr>
              <a:t> </a:t>
            </a:r>
            <a:r>
              <a:rPr lang="en-US" sz="1200" b="0" dirty="0" smtClean="0">
                <a:latin typeface="+mn-lt"/>
                <a:cs typeface="Arial" pitchFamily="34" charset="0"/>
              </a:rPr>
              <a:t>solid Earth).</a:t>
            </a:r>
            <a:endParaRPr lang="en-US" b="0" u="none"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This item connects multiple concepts and requires an understanding of several areas of Earth Science (rock formation, plate tectonics, geologic time, interpreting a table, and reasoning).  In certain examples with similar construction, students had difficulty when asked to apply both knowledge and specific science skills.</a:t>
            </a:r>
          </a:p>
          <a:p>
            <a:endParaRPr lang="en-US" u="none" dirty="0" smtClean="0"/>
          </a:p>
          <a:p>
            <a:r>
              <a:rPr lang="en-US" u="none" dirty="0" smtClean="0"/>
              <a:t>The answer to this example is shown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b="0" dirty="0" smtClean="0"/>
              <a:t>The next standard</a:t>
            </a:r>
            <a:r>
              <a:rPr lang="en-US" sz="1200" b="0" baseline="0" dirty="0" smtClean="0"/>
              <a:t> </a:t>
            </a:r>
            <a:r>
              <a:rPr lang="en-US" sz="1200" b="0" dirty="0" smtClean="0"/>
              <a:t>highlighted is ES.5, which relates</a:t>
            </a:r>
            <a:r>
              <a:rPr lang="en-US" sz="1200" b="0" baseline="0" dirty="0" smtClean="0"/>
              <a:t> to the rock cycle. </a:t>
            </a:r>
            <a:r>
              <a:rPr lang="en-US" sz="1200" b="0" baseline="0" dirty="0" smtClean="0">
                <a:solidFill>
                  <a:schemeClr val="tx1"/>
                </a:solidFill>
              </a:rPr>
              <a:t>SOL ES.5 reads:</a:t>
            </a:r>
            <a:r>
              <a:rPr lang="en-US" sz="1200" b="0" baseline="0" dirty="0" smtClean="0"/>
              <a:t>  </a:t>
            </a:r>
            <a:r>
              <a:rPr lang="en-US" sz="1200" b="0" dirty="0" smtClean="0"/>
              <a:t>The student will investigate and understand the rock cycle as it relates to the origin and transformation of rock types and how to identify common rock types based on mineral composition and textures. Key concepts include bullet a) igneous rocks, bullet b) sedimentary rocks, and bullet c) metamorphic rocks.</a:t>
            </a:r>
          </a:p>
          <a:p>
            <a:pPr>
              <a:spcBef>
                <a:spcPts val="0"/>
              </a:spcBef>
              <a:buNone/>
            </a:pPr>
            <a:endParaRPr lang="en-US" sz="1200" b="0" dirty="0" smtClean="0"/>
          </a:p>
          <a:p>
            <a:pPr>
              <a:spcBef>
                <a:spcPts val="0"/>
              </a:spcBef>
              <a:buNone/>
            </a:pPr>
            <a:endParaRPr lang="en-US" sz="1200" b="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support of SOL ES.5, students would</a:t>
            </a:r>
            <a:r>
              <a:rPr lang="en-US" baseline="0" dirty="0" smtClean="0"/>
              <a:t> benefit from </a:t>
            </a:r>
            <a:r>
              <a:rPr lang="en-US" dirty="0" smtClean="0"/>
              <a:t>opportunities to practice using scientific tools and technique while investigating the concepts associated with SOL ES.4.  Cleaving halite, or calcite, and looking at the resulting fragments, both with the naked eye and under a magnification, strongly reinforces the concept of mineral cleavage.  Similarly, conducting streak tests conveys the idea of what streak is, especially when the mineral’s streak is not what was anticipated, as in, for example, amethyst, pyrite, and specular hematite.</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Analyzing rock samples for individual minerals whether by in-hand sample or by viewing and sorting crushed rock fragments and recording compositional data, builds the idea of constituent mineralogy and texture. This</a:t>
            </a:r>
            <a:r>
              <a:rPr lang="en-US" baseline="0" dirty="0" smtClean="0"/>
              <a:t> example demonstrates an aspect of metamorphic rock formation. Students must understand what is happening in the cross section, differentiate the various rock forming processes underway, and choose the best matching location for metamorphism.</a:t>
            </a:r>
            <a:br>
              <a:rPr lang="en-US" baseline="0" dirty="0" smtClean="0"/>
            </a:br>
            <a:endParaRPr lang="en-US" baseline="0" dirty="0" smtClean="0"/>
          </a:p>
          <a:p>
            <a:r>
              <a:rPr lang="en-US" baseline="0" dirty="0" smtClean="0"/>
              <a:t>The answer to the question is shown on the screen.</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two more examples for ES.5.  Example number one demonstrates aspects of sedimentary rock formation.  Students may encounter items that differentiate between types of sedimentary rocks such as clastic and non-</a:t>
            </a:r>
            <a:r>
              <a:rPr lang="en-US" baseline="0" dirty="0" err="1" smtClean="0"/>
              <a:t>clastic</a:t>
            </a:r>
            <a:r>
              <a:rPr lang="en-US" baseline="0" dirty="0" smtClean="0"/>
              <a:t>.  Example number two demonstrates aspects of igneous rock formation.  Students may encounter items that differentiate between types of igneous rocks such as intrusive and extrusive.</a:t>
            </a:r>
          </a:p>
          <a:p>
            <a:endParaRPr lang="en-US" baseline="0" dirty="0" smtClean="0"/>
          </a:p>
          <a:p>
            <a:r>
              <a:rPr lang="en-US" baseline="0" dirty="0" smtClean="0"/>
              <a:t>The answers to the two questions are shown on the screen.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4/24/2014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4/24/2014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4/24/2014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jpeg"/><Relationship Id="rId5" Type="http://schemas.openxmlformats.org/officeDocument/2006/relationships/hyperlink" Target="http://www.doe.virginia.gov/testing/sol/standards_docs/science/2010/lesson_plans/earth_sci/earth_materials_processes/sess_ES-5abc.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2.wma"/><Relationship Id="rId7" Type="http://schemas.openxmlformats.org/officeDocument/2006/relationships/image" Target="../media/image13.png"/><Relationship Id="rId2" Type="http://schemas.microsoft.com/office/2007/relationships/media" Target="../media/media12.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microsoft.com/office/2007/relationships/media" Target="../media/media14.wma"/><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notesSlide" Target="../notesSlides/notesSlide14.xml"/><Relationship Id="rId11" Type="http://schemas.openxmlformats.org/officeDocument/2006/relationships/oleObject" Target="../embeddings/oleObject12.bin"/><Relationship Id="rId5" Type="http://schemas.openxmlformats.org/officeDocument/2006/relationships/slideLayout" Target="../slideLayouts/slideLayout2.xml"/><Relationship Id="rId10" Type="http://schemas.openxmlformats.org/officeDocument/2006/relationships/oleObject" Target="../embeddings/oleObject11.bin"/><Relationship Id="rId4" Type="http://schemas.openxmlformats.org/officeDocument/2006/relationships/audio" Target="../media/media14.wma"/><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audio" Target="../media/media15.wma"/><Relationship Id="rId7" Type="http://schemas.openxmlformats.org/officeDocument/2006/relationships/oleObject" Target="../embeddings/oleObject13.bin"/><Relationship Id="rId12" Type="http://schemas.openxmlformats.org/officeDocument/2006/relationships/image" Target="../media/image4.png"/><Relationship Id="rId2" Type="http://schemas.microsoft.com/office/2007/relationships/media" Target="../media/media15.wma"/><Relationship Id="rId1" Type="http://schemas.openxmlformats.org/officeDocument/2006/relationships/vmlDrawing" Target="../drawings/vmlDrawing5.vml"/><Relationship Id="rId6" Type="http://schemas.openxmlformats.org/officeDocument/2006/relationships/image" Target="../media/image1.jpeg"/><Relationship Id="rId11" Type="http://schemas.openxmlformats.org/officeDocument/2006/relationships/hyperlink" Target="http://www.doe.virginia.gov/testing/sol/practice_items/index.shtml" TargetMode="External"/><Relationship Id="rId5" Type="http://schemas.openxmlformats.org/officeDocument/2006/relationships/notesSlide" Target="../notesSlides/notesSlide15.xml"/><Relationship Id="rId10"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6.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jpeg"/><Relationship Id="rId5" Type="http://schemas.openxmlformats.org/officeDocument/2006/relationships/hyperlink" Target="mailto:Instruction@doe.virginia.gov" TargetMode="External"/><Relationship Id="rId10" Type="http://schemas.openxmlformats.org/officeDocument/2006/relationships/oleObject" Target="../embeddings/oleObject18.bin"/><Relationship Id="rId4" Type="http://schemas.openxmlformats.org/officeDocument/2006/relationships/hyperlink" Target="mailto:Student_assessment@doe.virginia.gov" TargetMode="External"/><Relationship Id="rId9"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jpeg"/><Relationship Id="rId5" Type="http://schemas.openxmlformats.org/officeDocument/2006/relationships/hyperlink" Target="http://www.doe.virginia.gov/testing/sol/standards_docs/science/2010/lesson_plans/earth_sci/sci_investigation/sess_ES-1acd_1.pdf"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4.wma"/><Relationship Id="rId7" Type="http://schemas.openxmlformats.org/officeDocument/2006/relationships/image" Target="../media/image1.jpe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wma"/><Relationship Id="rId7" Type="http://schemas.openxmlformats.org/officeDocument/2006/relationships/image" Target="../media/image7.png"/><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4.png"/><Relationship Id="rId3" Type="http://schemas.openxmlformats.org/officeDocument/2006/relationships/audio" Target="../media/media7.wma"/><Relationship Id="rId7" Type="http://schemas.openxmlformats.org/officeDocument/2006/relationships/image" Target="../media/image1.jpeg"/><Relationship Id="rId12" Type="http://schemas.openxmlformats.org/officeDocument/2006/relationships/image" Target="../media/image10.png"/><Relationship Id="rId2" Type="http://schemas.microsoft.com/office/2007/relationships/media" Target="../media/media7.wma"/><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3.bin"/><Relationship Id="rId5" Type="http://schemas.openxmlformats.org/officeDocument/2006/relationships/notesSlide" Target="../notesSlides/notesSlide7.xml"/><Relationship Id="rId10" Type="http://schemas.openxmlformats.org/officeDocument/2006/relationships/oleObject" Target="../embeddings/oleObject2.bin"/><Relationship Id="rId4" Type="http://schemas.openxmlformats.org/officeDocument/2006/relationships/slideLayout" Target="../slideLayouts/slideLayout2.xml"/><Relationship Id="rId9" Type="http://schemas.openxmlformats.org/officeDocument/2006/relationships/image" Target="../media/image8.wmf"/><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png"/><Relationship Id="rId3" Type="http://schemas.microsoft.com/office/2007/relationships/media" Target="../media/media8.wma"/><Relationship Id="rId7" Type="http://schemas.openxmlformats.org/officeDocument/2006/relationships/image" Target="../media/image1.jpeg"/><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notesSlide" Target="../notesSlides/notesSlide8.xml"/><Relationship Id="rId11" Type="http://schemas.openxmlformats.org/officeDocument/2006/relationships/oleObject" Target="../embeddings/oleObject6.bin"/><Relationship Id="rId5" Type="http://schemas.openxmlformats.org/officeDocument/2006/relationships/slideLayout" Target="../slideLayouts/slideLayout2.xml"/><Relationship Id="rId10" Type="http://schemas.openxmlformats.org/officeDocument/2006/relationships/oleObject" Target="../embeddings/oleObject5.bin"/><Relationship Id="rId4" Type="http://schemas.openxmlformats.org/officeDocument/2006/relationships/audio" Target="../media/media8.wma"/><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microsoft.com/office/2007/relationships/media" Target="../media/media9.wma"/><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notesSlide" Target="../notesSlides/notesSlide9.xml"/><Relationship Id="rId11" Type="http://schemas.openxmlformats.org/officeDocument/2006/relationships/oleObject" Target="../embeddings/oleObject9.bin"/><Relationship Id="rId5" Type="http://schemas.openxmlformats.org/officeDocument/2006/relationships/slideLayout" Target="../slideLayouts/slideLayout2.xml"/><Relationship Id="rId10" Type="http://schemas.openxmlformats.org/officeDocument/2006/relationships/oleObject" Target="../embeddings/oleObject8.bin"/><Relationship Id="rId4" Type="http://schemas.openxmlformats.org/officeDocument/2006/relationships/audio" Target="../media/media9.wma"/><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1077218"/>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 with Instructional Guidance</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Earth Science</a:t>
            </a:r>
            <a:endParaRPr lang="en-US" sz="2800" b="1" dirty="0" smtClean="0">
              <a:solidFill>
                <a:srgbClr val="0033CC"/>
              </a:solidFill>
              <a:latin typeface="Arial" pitchFamily="34" charset="0"/>
              <a:cs typeface="Arial" pitchFamily="34" charset="0"/>
            </a:endParaRPr>
          </a:p>
          <a:p>
            <a:pPr algn="ctr"/>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7" name="Picture 16" descr="Science GRFX.eps"/>
          <p:cNvPicPr>
            <a:picLocks noChangeAspect="1"/>
          </p:cNvPicPr>
          <p:nvPr/>
        </p:nvPicPr>
        <p:blipFill>
          <a:blip r:embed="rId6" cstate="print"/>
          <a:srcRect t="22876"/>
          <a:stretch>
            <a:fillRect/>
          </a:stretch>
        </p:blipFill>
        <p:spPr>
          <a:xfrm>
            <a:off x="5247167" y="2743200"/>
            <a:ext cx="3577501" cy="257256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51699980"/>
      </p:ext>
    </p:extLst>
  </p:cSld>
  <p:clrMapOvr>
    <a:masterClrMapping/>
  </p:clrMapOvr>
  <p:transition advTm="636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676400"/>
            <a:ext cx="8229600" cy="4525963"/>
          </a:xfrm>
        </p:spPr>
        <p:txBody>
          <a:bodyPr/>
          <a:lstStyle/>
          <a:p>
            <a:pPr marL="0" indent="-457200">
              <a:spcBef>
                <a:spcPts val="0"/>
              </a:spcBef>
              <a:buNone/>
            </a:pPr>
            <a:r>
              <a:rPr lang="en-US" sz="2400" b="1" dirty="0" smtClean="0"/>
              <a:t>See the Enhances Scope and Sequence Lesson titled, “Three Types of Rocks.”</a:t>
            </a:r>
          </a:p>
          <a:p>
            <a:pPr marL="0" indent="-457200">
              <a:spcBef>
                <a:spcPts val="0"/>
              </a:spcBef>
              <a:buNone/>
            </a:pPr>
            <a:endParaRPr lang="en-US" sz="2400" b="1" dirty="0" smtClean="0">
              <a:solidFill>
                <a:srgbClr val="6600FF"/>
              </a:solidFill>
            </a:endParaRPr>
          </a:p>
          <a:p>
            <a:pPr marL="0" indent="-457200">
              <a:spcBef>
                <a:spcPts val="0"/>
              </a:spcBef>
              <a:buNone/>
            </a:pPr>
            <a:r>
              <a:rPr lang="en-US" sz="2400" b="1" dirty="0" smtClean="0">
                <a:solidFill>
                  <a:srgbClr val="6600FF"/>
                </a:solidFill>
                <a:hlinkClick r:id="rId5"/>
              </a:rPr>
              <a:t>http://www.doe.virginia.gov/testing/sol/standards_docs/science/2010/lesson_plans/earth_sci/earth_materials_processes/sess_ES-5abc.pdf</a:t>
            </a:r>
            <a:r>
              <a:rPr lang="en-US" sz="2400" b="1" dirty="0" smtClean="0">
                <a:solidFill>
                  <a:srgbClr val="6600FF"/>
                </a:solidFill>
              </a:rPr>
              <a:t> </a:t>
            </a:r>
          </a:p>
          <a:p>
            <a:pPr marL="457200" indent="-457200">
              <a:spcBef>
                <a:spcPts val="0"/>
              </a:spcBef>
              <a:buAutoNum type="alphaLcParenR"/>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533400"/>
            <a:ext cx="8839200" cy="685800"/>
          </a:xfrm>
        </p:spPr>
        <p:txBody>
          <a:bodyPr/>
          <a:lstStyle/>
          <a:p>
            <a:r>
              <a:rPr lang="en-US" sz="3200" b="1" dirty="0" smtClean="0"/>
              <a:t>Instructional Guidance for ES.5</a:t>
            </a:r>
            <a:br>
              <a:rPr lang="en-US" sz="3200" b="1" dirty="0" smtClean="0"/>
            </a:br>
            <a:r>
              <a:rPr lang="en-US" sz="3200" b="1" dirty="0" smtClean="0">
                <a:solidFill>
                  <a:srgbClr val="0033CC"/>
                </a:solidFill>
              </a:rPr>
              <a:t>The Rock Cycle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10</a:t>
            </a:fld>
            <a:endParaRPr lang="en-US"/>
          </a:p>
        </p:txBody>
      </p:sp>
    </p:spTree>
    <p:extLst>
      <p:ext uri="{BB962C8B-B14F-4D97-AF65-F5344CB8AC3E}">
        <p14:creationId xmlns:p14="http://schemas.microsoft.com/office/powerpoint/2010/main" val="2213560339"/>
      </p:ext>
    </p:extLst>
  </p:cSld>
  <p:clrMapOvr>
    <a:masterClrMapping/>
  </p:clrMapOvr>
  <mc:AlternateContent xmlns:mc="http://schemas.openxmlformats.org/markup-compatibility/2006" xmlns:p14="http://schemas.microsoft.com/office/powerpoint/2010/main">
    <mc:Choice Requires="p14">
      <p:transition spd="slow" p14:dur="2000" advTm="25728"/>
    </mc:Choice>
    <mc:Fallback xmlns="">
      <p:transition spd="slow" advTm="25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09158" y="1166018"/>
            <a:ext cx="8229600" cy="4525963"/>
          </a:xfrm>
        </p:spPr>
        <p:txBody>
          <a:bodyPr/>
          <a:lstStyle/>
          <a:p>
            <a:pPr>
              <a:spcBef>
                <a:spcPts val="0"/>
              </a:spcBef>
              <a:buNone/>
            </a:pPr>
            <a:r>
              <a:rPr lang="en-US" sz="2400" b="1" dirty="0" smtClean="0"/>
              <a:t>SOL ES.7</a:t>
            </a:r>
            <a:endParaRPr lang="en-US" sz="2400" b="1" i="1" dirty="0" smtClean="0"/>
          </a:p>
          <a:p>
            <a:pPr marL="0">
              <a:spcBef>
                <a:spcPts val="0"/>
              </a:spcBef>
              <a:buNone/>
            </a:pPr>
            <a:r>
              <a:rPr lang="en-US" sz="2400" b="1" dirty="0" smtClean="0"/>
              <a:t>The </a:t>
            </a:r>
            <a:r>
              <a:rPr lang="en-US" sz="2400" b="1" dirty="0"/>
              <a:t>student will investigate and understand geologic processes including plate tectonics. Key concepts </a:t>
            </a:r>
            <a:r>
              <a:rPr lang="en-US" sz="2400" b="1" dirty="0" smtClean="0"/>
              <a:t>include:</a:t>
            </a:r>
          </a:p>
          <a:p>
            <a:pPr marL="457200" indent="-457200">
              <a:spcBef>
                <a:spcPts val="0"/>
              </a:spcBef>
              <a:buFont typeface="+mj-lt"/>
              <a:buAutoNum type="alphaLcParenR"/>
            </a:pPr>
            <a:r>
              <a:rPr lang="en-US" sz="2400" b="1" dirty="0" smtClean="0">
                <a:solidFill>
                  <a:srgbClr val="0070C0"/>
                </a:solidFill>
              </a:rPr>
              <a:t>geologic </a:t>
            </a:r>
            <a:r>
              <a:rPr lang="en-US" sz="2400" b="1" dirty="0">
                <a:solidFill>
                  <a:srgbClr val="0070C0"/>
                </a:solidFill>
              </a:rPr>
              <a:t>processes and their resulting features; and </a:t>
            </a:r>
          </a:p>
          <a:p>
            <a:pPr marL="457200" indent="-457200">
              <a:spcBef>
                <a:spcPts val="0"/>
              </a:spcBef>
              <a:buFont typeface="+mj-lt"/>
              <a:buAutoNum type="alphaLcParenR"/>
            </a:pPr>
            <a:r>
              <a:rPr lang="en-US" sz="2400" b="1" dirty="0" smtClean="0">
                <a:solidFill>
                  <a:srgbClr val="0070C0"/>
                </a:solidFill>
              </a:rPr>
              <a:t>tectonic </a:t>
            </a:r>
            <a:r>
              <a:rPr lang="en-US" sz="2400" b="1" dirty="0">
                <a:solidFill>
                  <a:srgbClr val="0070C0"/>
                </a:solidFill>
              </a:rPr>
              <a:t>processes</a:t>
            </a:r>
            <a:r>
              <a:rPr lang="en-US" sz="2400" b="1" dirty="0" smtClean="0">
                <a:solidFill>
                  <a:srgbClr val="0070C0"/>
                </a:solidFill>
              </a:rPr>
              <a:t>.</a:t>
            </a:r>
          </a:p>
          <a:p>
            <a:pPr marL="457200" indent="-457200">
              <a:spcBef>
                <a:spcPts val="0"/>
              </a:spcBef>
              <a:buAutoNum type="alphaLcParenR" startAt="2"/>
            </a:pPr>
            <a:endParaRPr lang="en-US" sz="2400" b="1" dirty="0"/>
          </a:p>
          <a:p>
            <a:pPr marL="0" indent="0">
              <a:spcBef>
                <a:spcPts val="0"/>
              </a:spcBef>
              <a:buNone/>
            </a:pPr>
            <a:endParaRPr lang="en-US" sz="2400" b="1" dirty="0" smtClean="0"/>
          </a:p>
          <a:p>
            <a:pPr marL="457200" lvl="0" indent="-457200">
              <a:spcBef>
                <a:spcPts val="0"/>
              </a:spcBef>
              <a:buNone/>
            </a:pPr>
            <a:r>
              <a:rPr lang="en-US" sz="2400" b="1" dirty="0" smtClean="0">
                <a:solidFill>
                  <a:srgbClr val="0070C0"/>
                </a:solidFill>
              </a:rPr>
              <a:t>	</a:t>
            </a: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685800"/>
          </a:xfrm>
        </p:spPr>
        <p:txBody>
          <a:bodyPr/>
          <a:lstStyle/>
          <a:p>
            <a:r>
              <a:rPr lang="en-US" sz="3600" b="1" dirty="0" smtClean="0">
                <a:solidFill>
                  <a:srgbClr val="0033CC"/>
                </a:solidFill>
              </a:rPr>
              <a:t>Plate Tectonics</a:t>
            </a:r>
            <a:endParaRPr lang="en-US" sz="36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17585"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0"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11</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83295773"/>
      </p:ext>
    </p:extLst>
  </p:cSld>
  <p:clrMapOvr>
    <a:masterClrMapping/>
  </p:clrMapOvr>
  <mc:AlternateContent xmlns:mc="http://schemas.openxmlformats.org/markup-compatibility/2006" xmlns:p14="http://schemas.microsoft.com/office/powerpoint/2010/main">
    <mc:Choice Requires="p14">
      <p:transition spd="slow" p14:dur="2000" advTm="49082"/>
    </mc:Choice>
    <mc:Fallback xmlns="">
      <p:transition spd="slow" advTm="49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7" cstate="print"/>
          <a:srcRect l="3014" b="49754"/>
          <a:stretch>
            <a:fillRect/>
          </a:stretch>
        </p:blipFill>
        <p:spPr bwMode="auto">
          <a:xfrm>
            <a:off x="2743200" y="1447800"/>
            <a:ext cx="4191000" cy="2693377"/>
          </a:xfrm>
          <a:prstGeom prst="rect">
            <a:avLst/>
          </a:prstGeom>
          <a:noFill/>
          <a:ln w="9525">
            <a:noFill/>
            <a:miter lim="800000"/>
            <a:headEnd/>
            <a:tailEnd/>
          </a:ln>
        </p:spPr>
      </p:pic>
      <p:sp>
        <p:nvSpPr>
          <p:cNvPr id="11" name="TextBox 10"/>
          <p:cNvSpPr txBox="1"/>
          <p:nvPr/>
        </p:nvSpPr>
        <p:spPr>
          <a:xfrm>
            <a:off x="990600" y="609600"/>
            <a:ext cx="7543800" cy="646331"/>
          </a:xfrm>
          <a:prstGeom prst="rect">
            <a:avLst/>
          </a:prstGeom>
          <a:noFill/>
        </p:spPr>
        <p:txBody>
          <a:bodyPr wrap="square" rtlCol="0">
            <a:spAutoFit/>
          </a:bodyPr>
          <a:lstStyle/>
          <a:p>
            <a:pPr algn="ctr"/>
            <a:r>
              <a:rPr lang="en-US" sz="3600" b="1" dirty="0" smtClean="0">
                <a:solidFill>
                  <a:srgbClr val="0033CC"/>
                </a:solidFill>
                <a:latin typeface="Calibri"/>
              </a:rPr>
              <a:t>Plate Tectonics (ES.7b)</a:t>
            </a:r>
            <a:endParaRPr lang="en-US" sz="3600" dirty="0">
              <a:solidFill>
                <a:prstClr val="black"/>
              </a:solidFill>
              <a:latin typeface="Calibri"/>
            </a:endParaRPr>
          </a:p>
        </p:txBody>
      </p:sp>
      <p:sp>
        <p:nvSpPr>
          <p:cNvPr id="13" name="TextBox 12"/>
          <p:cNvSpPr txBox="1"/>
          <p:nvPr/>
        </p:nvSpPr>
        <p:spPr>
          <a:xfrm>
            <a:off x="1066800" y="4114800"/>
            <a:ext cx="6934200" cy="2031325"/>
          </a:xfrm>
          <a:prstGeom prst="rect">
            <a:avLst/>
          </a:prstGeom>
          <a:noFill/>
        </p:spPr>
        <p:txBody>
          <a:bodyPr wrap="square" rtlCol="0">
            <a:spAutoFit/>
          </a:bodyPr>
          <a:lstStyle/>
          <a:p>
            <a:r>
              <a:rPr lang="en-US" b="1" dirty="0" smtClean="0">
                <a:solidFill>
                  <a:prstClr val="black"/>
                </a:solidFill>
                <a:latin typeface="Calibri"/>
              </a:rPr>
              <a:t>Each dot on the diagram marks the origin of an earthquake.  The area with the highest concentration of earthquake origins marks-</a:t>
            </a:r>
          </a:p>
          <a:p>
            <a:endParaRPr lang="en-US" b="1" dirty="0" smtClean="0">
              <a:solidFill>
                <a:prstClr val="black"/>
              </a:solidFill>
              <a:latin typeface="Calibri"/>
            </a:endParaRPr>
          </a:p>
          <a:p>
            <a:pPr marL="342900" indent="-342900">
              <a:buFont typeface="+mj-lt"/>
              <a:buAutoNum type="alphaUcPeriod"/>
            </a:pPr>
            <a:r>
              <a:rPr lang="en-US" dirty="0" smtClean="0">
                <a:solidFill>
                  <a:prstClr val="black"/>
                </a:solidFill>
                <a:latin typeface="Calibri"/>
              </a:rPr>
              <a:t>a line of Earth’s magnetic field</a:t>
            </a:r>
          </a:p>
          <a:p>
            <a:pPr marL="342900" indent="-342900">
              <a:buFont typeface="+mj-lt"/>
              <a:buAutoNum type="alphaUcPeriod"/>
            </a:pPr>
            <a:r>
              <a:rPr lang="en-US" dirty="0" smtClean="0">
                <a:solidFill>
                  <a:prstClr val="black"/>
                </a:solidFill>
                <a:latin typeface="Calibri"/>
              </a:rPr>
              <a:t>a  seam of soft rock, such as limestone</a:t>
            </a:r>
          </a:p>
          <a:p>
            <a:pPr marL="342900" indent="-342900">
              <a:buFont typeface="+mj-lt"/>
              <a:buAutoNum type="alphaUcPeriod"/>
            </a:pPr>
            <a:r>
              <a:rPr lang="en-US" dirty="0" smtClean="0">
                <a:solidFill>
                  <a:prstClr val="black"/>
                </a:solidFill>
                <a:latin typeface="Calibri"/>
              </a:rPr>
              <a:t>the path of the </a:t>
            </a:r>
            <a:r>
              <a:rPr lang="en-US" dirty="0" err="1" smtClean="0">
                <a:solidFill>
                  <a:prstClr val="black"/>
                </a:solidFill>
                <a:latin typeface="Calibri"/>
              </a:rPr>
              <a:t>subducting</a:t>
            </a:r>
            <a:r>
              <a:rPr lang="en-US" dirty="0" smtClean="0">
                <a:solidFill>
                  <a:prstClr val="black"/>
                </a:solidFill>
                <a:latin typeface="Calibri"/>
              </a:rPr>
              <a:t> tectonic plate</a:t>
            </a:r>
          </a:p>
          <a:p>
            <a:pPr marL="342900" indent="-342900">
              <a:buFont typeface="+mj-lt"/>
              <a:buAutoNum type="alphaUcPeriod"/>
            </a:pPr>
            <a:r>
              <a:rPr lang="en-US" dirty="0" smtClean="0">
                <a:solidFill>
                  <a:prstClr val="black"/>
                </a:solidFill>
                <a:latin typeface="Calibri"/>
              </a:rPr>
              <a:t>the location of a developing igneous intrusion</a:t>
            </a:r>
            <a:endParaRPr lang="en-US" dirty="0">
              <a:solidFill>
                <a:prstClr val="black"/>
              </a:solidFill>
              <a:latin typeface="Calibri"/>
            </a:endParaRPr>
          </a:p>
        </p:txBody>
      </p:sp>
      <p:sp>
        <p:nvSpPr>
          <p:cNvPr id="14" name="Rounded Rectangle 13"/>
          <p:cNvSpPr/>
          <p:nvPr/>
        </p:nvSpPr>
        <p:spPr>
          <a:xfrm>
            <a:off x="1143000" y="5522025"/>
            <a:ext cx="44958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8"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12</a:t>
            </a:fld>
            <a:endParaRPr lang="en-US"/>
          </a:p>
        </p:txBody>
      </p:sp>
    </p:spTree>
    <p:custDataLst>
      <p:tags r:id="rId1"/>
    </p:custDataLst>
    <p:extLst>
      <p:ext uri="{BB962C8B-B14F-4D97-AF65-F5344CB8AC3E}">
        <p14:creationId xmlns:p14="http://schemas.microsoft.com/office/powerpoint/2010/main" val="1892166818"/>
      </p:ext>
    </p:extLst>
  </p:cSld>
  <p:clrMapOvr>
    <a:masterClrMapping/>
  </p:clrMapOvr>
  <mc:AlternateContent xmlns:mc="http://schemas.openxmlformats.org/markup-compatibility/2006" xmlns:p14="http://schemas.microsoft.com/office/powerpoint/2010/main">
    <mc:Choice Requires="p14">
      <p:transition spd="slow" p14:dur="2000" advTm="49072"/>
    </mc:Choice>
    <mc:Fallback xmlns="">
      <p:transition spd="slow" advTm="49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ES.11</a:t>
            </a:r>
          </a:p>
          <a:p>
            <a:pPr marL="0">
              <a:spcBef>
                <a:spcPts val="0"/>
              </a:spcBef>
              <a:buNone/>
            </a:pPr>
            <a:r>
              <a:rPr lang="en-US" sz="2400" b="1" dirty="0" smtClean="0"/>
              <a:t>The student will investigate and understand the origin and evolution of the atmosphere and the interrelationship of geologic processes, biologic processes, and human activities on its composition and dynamics. Key concepts include</a:t>
            </a:r>
          </a:p>
          <a:p>
            <a:pPr marL="457200" indent="-457200">
              <a:spcBef>
                <a:spcPts val="0"/>
              </a:spcBef>
              <a:buFont typeface="+mj-lt"/>
              <a:buAutoNum type="alphaLcParenR"/>
            </a:pPr>
            <a:r>
              <a:rPr lang="en-US" sz="2400" b="1" dirty="0" smtClean="0">
                <a:solidFill>
                  <a:srgbClr val="0070C0"/>
                </a:solidFill>
              </a:rPr>
              <a:t>scientific evidence for atmospheric composition changes over geologic time;</a:t>
            </a:r>
          </a:p>
          <a:p>
            <a:pPr marL="457200" indent="-457200">
              <a:spcBef>
                <a:spcPts val="0"/>
              </a:spcBef>
              <a:buAutoNum type="alphaLcParenR"/>
            </a:pPr>
            <a:endParaRPr lang="en-US" sz="2400" b="1" dirty="0" smtClean="0"/>
          </a:p>
          <a:p>
            <a:pPr marL="457200" lvl="0" indent="-457200">
              <a:spcBef>
                <a:spcPts val="0"/>
              </a:spcBef>
              <a:buNone/>
            </a:pPr>
            <a:r>
              <a:rPr lang="en-US" sz="2400" b="1" dirty="0" smtClean="0">
                <a:solidFill>
                  <a:srgbClr val="0070C0"/>
                </a:solidFill>
              </a:rPr>
              <a:t>	</a:t>
            </a:r>
          </a:p>
          <a:p>
            <a:pPr marL="457200" indent="-457200">
              <a:spcBef>
                <a:spcPts val="0"/>
              </a:spcBef>
              <a:buAutoNum type="alphaLcParenR"/>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Evidence for Changes in</a:t>
            </a:r>
            <a:br>
              <a:rPr lang="en-US" sz="3200" b="1" dirty="0" smtClean="0">
                <a:solidFill>
                  <a:srgbClr val="0033CC"/>
                </a:solidFill>
              </a:rPr>
            </a:br>
            <a:r>
              <a:rPr lang="en-US" sz="3200" b="1" dirty="0" smtClean="0">
                <a:solidFill>
                  <a:srgbClr val="0033CC"/>
                </a:solidFill>
              </a:rPr>
              <a:t>Atmospheric Composition Over Time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13</a:t>
            </a:fld>
            <a:endParaRPr lang="en-US"/>
          </a:p>
        </p:txBody>
      </p:sp>
    </p:spTree>
    <p:extLst>
      <p:ext uri="{BB962C8B-B14F-4D97-AF65-F5344CB8AC3E}">
        <p14:creationId xmlns:p14="http://schemas.microsoft.com/office/powerpoint/2010/main" val="2116653702"/>
      </p:ext>
    </p:extLst>
  </p:cSld>
  <p:clrMapOvr>
    <a:masterClrMapping/>
  </p:clrMapOvr>
  <mc:AlternateContent xmlns:mc="http://schemas.openxmlformats.org/markup-compatibility/2006" xmlns:p14="http://schemas.microsoft.com/office/powerpoint/2010/main">
    <mc:Choice Requires="p14">
      <p:transition spd="slow" p14:dur="2000" advTm="33346"/>
    </mc:Choice>
    <mc:Fallback xmlns="">
      <p:transition spd="slow" advTm="33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indent="0">
              <a:spcBef>
                <a:spcPts val="0"/>
              </a:spcBef>
              <a:buNone/>
            </a:pPr>
            <a:endParaRPr lang="en-US" sz="2400" b="1" dirty="0" smtClean="0">
              <a:solidFill>
                <a:srgbClr val="C00000"/>
              </a:solidFill>
            </a:endParaRPr>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smtClean="0">
                <a:solidFill>
                  <a:srgbClr val="0033CC"/>
                </a:solidFill>
              </a:rPr>
              <a:t/>
            </a:r>
            <a:br>
              <a:rPr lang="en-US" sz="3200" b="1" dirty="0" smtClean="0">
                <a:solidFill>
                  <a:srgbClr val="0033CC"/>
                </a:solidFill>
              </a:rPr>
            </a:br>
            <a:r>
              <a:rPr lang="en-US" sz="3200" b="1" dirty="0" smtClean="0"/>
              <a:t>Instructional Guidance for ES.11a</a:t>
            </a:r>
            <a:br>
              <a:rPr lang="en-US" sz="3200" b="1" dirty="0" smtClean="0"/>
            </a:br>
            <a:r>
              <a:rPr lang="en-US" sz="3200" b="1" dirty="0" smtClean="0">
                <a:solidFill>
                  <a:srgbClr val="0033CC"/>
                </a:solidFill>
              </a:rPr>
              <a:t>Evidence for Changes in</a:t>
            </a:r>
            <a:br>
              <a:rPr lang="en-US" sz="3200" b="1" dirty="0" smtClean="0">
                <a:solidFill>
                  <a:srgbClr val="0033CC"/>
                </a:solidFill>
              </a:rPr>
            </a:br>
            <a:r>
              <a:rPr lang="en-US" sz="3200" b="1" dirty="0" smtClean="0">
                <a:solidFill>
                  <a:srgbClr val="0033CC"/>
                </a:solidFill>
              </a:rPr>
              <a:t>Atmospheric Composition Over Time </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35" name="Equation" r:id="rId8" imgW="114151" imgH="215619" progId="Equation.3">
                  <p:embed/>
                </p:oleObj>
              </mc:Choice>
              <mc:Fallback>
                <p:oleObj name="Equation" r:id="rId8" imgW="114151" imgH="215619" progId="Equation.3">
                  <p:embed/>
                  <p:pic>
                    <p:nvPicPr>
                      <p:cNvPr id="0" name="Picture 1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36" name="Equation" r:id="rId10" imgW="114151" imgH="215619" progId="Equation.3">
                  <p:embed/>
                </p:oleObj>
              </mc:Choice>
              <mc:Fallback>
                <p:oleObj name="Equation" r:id="rId10" imgW="114151" imgH="215619" progId="Equation.3">
                  <p:embed/>
                  <p:pic>
                    <p:nvPicPr>
                      <p:cNvPr id="0" name="Picture 1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37" name="Equation" r:id="rId11" imgW="114151" imgH="215619" progId="Equation.3">
                  <p:embed/>
                </p:oleObj>
              </mc:Choice>
              <mc:Fallback>
                <p:oleObj name="Equation" r:id="rId11" imgW="114151" imgH="215619" progId="Equation.3">
                  <p:embed/>
                  <p:pic>
                    <p:nvPicPr>
                      <p:cNvPr id="0" name="Picture 1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685800" y="1676400"/>
            <a:ext cx="7620000" cy="1569660"/>
          </a:xfrm>
          <a:prstGeom prst="rect">
            <a:avLst/>
          </a:prstGeom>
          <a:noFill/>
        </p:spPr>
        <p:txBody>
          <a:bodyPr wrap="square" rtlCol="0">
            <a:spAutoFit/>
          </a:bodyPr>
          <a:lstStyle/>
          <a:p>
            <a:r>
              <a:rPr lang="en-US" sz="2400" b="1" dirty="0" smtClean="0">
                <a:solidFill>
                  <a:srgbClr val="6600FF"/>
                </a:solidFill>
                <a:latin typeface="+mn-lt"/>
              </a:rPr>
              <a:t>Students need additional practice identifying biosphere and atmosphere system interactions and the origins of the atmosphere.</a:t>
            </a:r>
          </a:p>
          <a:p>
            <a:endParaRPr lang="en-US" sz="2400" b="1" dirty="0" smtClean="0">
              <a:solidFill>
                <a:srgbClr val="6600FF"/>
              </a:solidFill>
              <a:latin typeface="+mn-lt"/>
            </a:endParaRPr>
          </a:p>
        </p:txBody>
      </p:sp>
      <p:sp>
        <p:nvSpPr>
          <p:cNvPr id="21" name="Rounded Rectangle 20"/>
          <p:cNvSpPr/>
          <p:nvPr/>
        </p:nvSpPr>
        <p:spPr>
          <a:xfrm>
            <a:off x="533400" y="6172200"/>
            <a:ext cx="2057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0200" y="2971800"/>
            <a:ext cx="1828800" cy="369332"/>
          </a:xfrm>
          <a:prstGeom prst="rect">
            <a:avLst/>
          </a:prstGeom>
          <a:noFill/>
        </p:spPr>
        <p:txBody>
          <a:bodyPr wrap="square" rtlCol="0">
            <a:spAutoFit/>
          </a:bodyPr>
          <a:lstStyle/>
          <a:p>
            <a:r>
              <a:rPr lang="en-US" dirty="0" smtClean="0"/>
              <a:t> </a:t>
            </a:r>
            <a:endParaRPr lang="en-US" dirty="0"/>
          </a:p>
        </p:txBody>
      </p:sp>
      <p:sp>
        <p:nvSpPr>
          <p:cNvPr id="23" name="TextBox 22"/>
          <p:cNvSpPr txBox="1"/>
          <p:nvPr/>
        </p:nvSpPr>
        <p:spPr>
          <a:xfrm>
            <a:off x="609600" y="3103126"/>
            <a:ext cx="3581400" cy="3754874"/>
          </a:xfrm>
          <a:prstGeom prst="rect">
            <a:avLst/>
          </a:prstGeom>
          <a:noFill/>
        </p:spPr>
        <p:txBody>
          <a:bodyPr wrap="square" rtlCol="0">
            <a:spAutoFit/>
          </a:bodyPr>
          <a:lstStyle/>
          <a:p>
            <a:r>
              <a:rPr lang="en-US" sz="2000" b="1" dirty="0" smtClean="0">
                <a:latin typeface="+mn-lt"/>
              </a:rPr>
              <a:t>Which element in Earths atmosphere is essential for human life and is extremely rare or nonexistent in the atmospheres of other planets in our solar system?</a:t>
            </a:r>
          </a:p>
          <a:p>
            <a:endParaRPr lang="en-US" sz="2000" dirty="0" smtClean="0">
              <a:latin typeface="+mn-lt"/>
            </a:endParaRPr>
          </a:p>
          <a:p>
            <a:pPr marL="457200" indent="-457200">
              <a:buFont typeface="+mj-lt"/>
              <a:buAutoNum type="alphaUcPeriod"/>
            </a:pPr>
            <a:r>
              <a:rPr lang="en-US" sz="2000" dirty="0" smtClean="0">
                <a:latin typeface="+mn-lt"/>
              </a:rPr>
              <a:t>Carbon dioxide</a:t>
            </a:r>
          </a:p>
          <a:p>
            <a:pPr marL="457200" indent="-457200">
              <a:buFont typeface="+mj-lt"/>
              <a:buAutoNum type="alphaUcPeriod"/>
            </a:pPr>
            <a:r>
              <a:rPr lang="en-US" sz="2000" dirty="0" smtClean="0">
                <a:latin typeface="+mn-lt"/>
              </a:rPr>
              <a:t>Hydrogen</a:t>
            </a:r>
          </a:p>
          <a:p>
            <a:pPr marL="457200" indent="-457200">
              <a:buFont typeface="+mj-lt"/>
              <a:buAutoNum type="alphaUcPeriod"/>
            </a:pPr>
            <a:r>
              <a:rPr lang="en-US" sz="2000" dirty="0" smtClean="0">
                <a:latin typeface="+mn-lt"/>
              </a:rPr>
              <a:t>Nitrogen</a:t>
            </a:r>
          </a:p>
          <a:p>
            <a:pPr marL="457200" indent="-457200">
              <a:buFont typeface="+mj-lt"/>
              <a:buAutoNum type="alphaUcPeriod"/>
            </a:pPr>
            <a:r>
              <a:rPr lang="en-US" sz="2000" dirty="0" smtClean="0">
                <a:latin typeface="+mn-lt"/>
              </a:rPr>
              <a:t>Oxygen</a:t>
            </a:r>
          </a:p>
          <a:p>
            <a:endParaRPr lang="en-US" dirty="0"/>
          </a:p>
        </p:txBody>
      </p:sp>
      <p:sp>
        <p:nvSpPr>
          <p:cNvPr id="24" name="TextBox 23"/>
          <p:cNvSpPr txBox="1"/>
          <p:nvPr/>
        </p:nvSpPr>
        <p:spPr>
          <a:xfrm>
            <a:off x="4375075" y="3082625"/>
            <a:ext cx="4114800" cy="3477875"/>
          </a:xfrm>
          <a:prstGeom prst="rect">
            <a:avLst/>
          </a:prstGeom>
          <a:noFill/>
        </p:spPr>
        <p:txBody>
          <a:bodyPr wrap="square" rtlCol="0">
            <a:spAutoFit/>
          </a:bodyPr>
          <a:lstStyle/>
          <a:p>
            <a:r>
              <a:rPr lang="en-US" sz="2000" b="1" dirty="0" smtClean="0">
                <a:latin typeface="+mn-lt"/>
              </a:rPr>
              <a:t>A volcanic eruption can affect the atmosphere by-</a:t>
            </a:r>
          </a:p>
          <a:p>
            <a:pPr marL="342900" indent="-342900">
              <a:buFont typeface="+mj-lt"/>
              <a:buAutoNum type="alphaUcPeriod"/>
            </a:pPr>
            <a:r>
              <a:rPr lang="en-US" sz="2000" dirty="0" smtClean="0">
                <a:latin typeface="+mn-lt"/>
              </a:rPr>
              <a:t>reducing the amount of water vapor in the atmosphere</a:t>
            </a:r>
          </a:p>
          <a:p>
            <a:pPr marL="342900" indent="-342900">
              <a:buFont typeface="+mj-lt"/>
              <a:buAutoNum type="alphaUcPeriod"/>
            </a:pPr>
            <a:r>
              <a:rPr lang="en-US" sz="2000" dirty="0" smtClean="0">
                <a:latin typeface="+mn-lt"/>
              </a:rPr>
              <a:t>adding large quantities of several gases, such as sulfur dioxide, to the atmosphere</a:t>
            </a:r>
          </a:p>
          <a:p>
            <a:pPr marL="342900" indent="-342900">
              <a:buFont typeface="+mj-lt"/>
              <a:buAutoNum type="alphaUcPeriod"/>
            </a:pPr>
            <a:r>
              <a:rPr lang="en-US" sz="2000" dirty="0" smtClean="0">
                <a:latin typeface="+mn-lt"/>
              </a:rPr>
              <a:t>clearing away nearby clouds, increasing the amount of sunshine</a:t>
            </a:r>
          </a:p>
          <a:p>
            <a:pPr marL="342900" indent="-342900">
              <a:buFont typeface="+mj-lt"/>
              <a:buAutoNum type="alphaUcPeriod"/>
            </a:pPr>
            <a:r>
              <a:rPr lang="en-US" sz="2000" dirty="0" smtClean="0">
                <a:latin typeface="+mn-lt"/>
              </a:rPr>
              <a:t>increasing the amount of oxygen due to escaping gases</a:t>
            </a:r>
            <a:endParaRPr lang="en-US" sz="2000" dirty="0">
              <a:latin typeface="+mn-lt"/>
            </a:endParaRPr>
          </a:p>
        </p:txBody>
      </p:sp>
      <p:sp>
        <p:nvSpPr>
          <p:cNvPr id="25" name="Rounded Rectangle 24"/>
          <p:cNvSpPr/>
          <p:nvPr/>
        </p:nvSpPr>
        <p:spPr>
          <a:xfrm>
            <a:off x="4367158" y="4384952"/>
            <a:ext cx="4063306" cy="9074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cstate="print"/>
          <a:stretch>
            <a:fillRect/>
          </a:stretch>
        </p:blipFill>
        <p:spPr>
          <a:xfrm>
            <a:off x="8382000" y="6096000"/>
            <a:ext cx="609600" cy="609600"/>
          </a:xfrm>
          <a:prstGeom prst="rect">
            <a:avLst/>
          </a:prstGeom>
        </p:spPr>
      </p:pic>
      <p:sp>
        <p:nvSpPr>
          <p:cNvPr id="26" name="Slide Number Placeholder 53"/>
          <p:cNvSpPr>
            <a:spLocks noGrp="1"/>
          </p:cNvSpPr>
          <p:nvPr>
            <p:ph type="sldNum" sz="quarter" idx="12"/>
          </p:nvPr>
        </p:nvSpPr>
        <p:spPr>
          <a:xfrm>
            <a:off x="457200" y="6500251"/>
            <a:ext cx="457200" cy="365125"/>
          </a:xfrm>
        </p:spPr>
        <p:txBody>
          <a:bodyPr/>
          <a:lstStyle/>
          <a:p>
            <a:pPr>
              <a:defRPr/>
            </a:pPr>
            <a:fld id="{3A958E7F-F2CE-4013-8E7C-D4FF21256298}" type="slidenum">
              <a:rPr lang="en-US" smtClean="0"/>
              <a:pPr>
                <a:defRPr/>
              </a:pPr>
              <a:t>14</a:t>
            </a:fld>
            <a:endParaRPr lang="en-US" dirty="0"/>
          </a:p>
        </p:txBody>
      </p:sp>
    </p:spTree>
    <p:custDataLst>
      <p:tags r:id="rId2"/>
    </p:custDataLst>
    <p:extLst>
      <p:ext uri="{BB962C8B-B14F-4D97-AF65-F5344CB8AC3E}">
        <p14:creationId xmlns:p14="http://schemas.microsoft.com/office/powerpoint/2010/main" val="865013130"/>
      </p:ext>
    </p:extLst>
  </p:cSld>
  <p:clrMapOvr>
    <a:masterClrMapping/>
  </p:clrMapOvr>
  <mc:AlternateContent xmlns:mc="http://schemas.openxmlformats.org/markup-compatibility/2006" xmlns:p14="http://schemas.microsoft.com/office/powerpoint/2010/main">
    <mc:Choice Requires="p14">
      <p:transition spd="slow" p14:dur="2000" advTm="53087"/>
    </mc:Choice>
    <mc:Fallback xmlns="">
      <p:transition spd="slow" advTm="53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793630" y="4613030"/>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49" name="Equation" r:id="rId7" imgW="114151" imgH="215619" progId="Equation.3">
                  <p:embed/>
                </p:oleObj>
              </mc:Choice>
              <mc:Fallback>
                <p:oleObj name="Equation" r:id="rId7" imgW="114151" imgH="215619" progId="Equation.3">
                  <p:embed/>
                  <p:pic>
                    <p:nvPicPr>
                      <p:cNvPr id="0" name="Picture 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50" name="Equation" r:id="rId9" imgW="114151" imgH="215619" progId="Equation.3">
                  <p:embed/>
                </p:oleObj>
              </mc:Choice>
              <mc:Fallback>
                <p:oleObj name="Equation" r:id="rId9" imgW="114151" imgH="215619" progId="Equation.3">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51" name="Equation" r:id="rId10" imgW="114151" imgH="215619" progId="Equation.3">
                  <p:embed/>
                </p:oleObj>
              </mc:Choice>
              <mc:Fallback>
                <p:oleObj name="Equation" r:id="rId10" imgW="114151" imgH="215619" progId="Equation.3">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44" name="Rectangle 43"/>
          <p:cNvSpPr/>
          <p:nvPr/>
        </p:nvSpPr>
        <p:spPr>
          <a:xfrm>
            <a:off x="61722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5" name="Rectangle 44"/>
          <p:cNvSpPr/>
          <p:nvPr/>
        </p:nvSpPr>
        <p:spPr>
          <a:xfrm>
            <a:off x="81534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Rectangle 45"/>
          <p:cNvSpPr/>
          <p:nvPr/>
        </p:nvSpPr>
        <p:spPr>
          <a:xfrm>
            <a:off x="40386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TextBox 40"/>
          <p:cNvSpPr txBox="1"/>
          <p:nvPr/>
        </p:nvSpPr>
        <p:spPr>
          <a:xfrm>
            <a:off x="4032740" y="4589585"/>
            <a:ext cx="685800" cy="369332"/>
          </a:xfrm>
          <a:prstGeom prst="rect">
            <a:avLst/>
          </a:prstGeom>
          <a:solidFill>
            <a:schemeClr val="bg1"/>
          </a:solidFill>
        </p:spPr>
        <p:txBody>
          <a:bodyPr wrap="square" rtlCol="0">
            <a:spAutoFit/>
          </a:bodyPr>
          <a:lstStyle/>
          <a:p>
            <a:endParaRPr lang="en-US" dirty="0"/>
          </a:p>
        </p:txBody>
      </p:sp>
      <p:sp>
        <p:nvSpPr>
          <p:cNvPr id="48" name="Rounded Rectangle 47"/>
          <p:cNvSpPr/>
          <p:nvPr/>
        </p:nvSpPr>
        <p:spPr>
          <a:xfrm>
            <a:off x="613117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28821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52600" y="463061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7" name="Title 1"/>
          <p:cNvSpPr>
            <a:spLocks noGrp="1"/>
          </p:cNvSpPr>
          <p:nvPr>
            <p:ph type="title"/>
          </p:nvPr>
        </p:nvSpPr>
        <p:spPr/>
        <p:txBody>
          <a:bodyPr/>
          <a:lstStyle/>
          <a:p>
            <a:r>
              <a:rPr lang="en-US" b="1" dirty="0" smtClean="0">
                <a:solidFill>
                  <a:srgbClr val="0033CC"/>
                </a:solidFill>
              </a:rPr>
              <a:t>Practice Items</a:t>
            </a:r>
            <a:endParaRPr lang="en-US" dirty="0"/>
          </a:p>
        </p:txBody>
      </p:sp>
      <p:sp>
        <p:nvSpPr>
          <p:cNvPr id="29" name="Content Placeholder 2"/>
          <p:cNvSpPr>
            <a:spLocks noGrp="1"/>
          </p:cNvSpPr>
          <p:nvPr>
            <p:ph idx="1"/>
          </p:nvPr>
        </p:nvSpPr>
        <p:spPr>
          <a:xfrm>
            <a:off x="457200" y="1371600"/>
            <a:ext cx="8229600" cy="4525963"/>
          </a:xfrm>
        </p:spPr>
        <p:txBody>
          <a:bodyPr/>
          <a:lstStyle/>
          <a:p>
            <a:pPr marL="0" indent="0">
              <a:spcBef>
                <a:spcPts val="0"/>
              </a:spcBef>
              <a:buNone/>
            </a:pPr>
            <a:r>
              <a:rPr lang="en-US" b="1" dirty="0" smtClean="0">
                <a:solidFill>
                  <a:schemeClr val="tx1"/>
                </a:solidFill>
              </a:rPr>
              <a:t>This concludes the student performance information for the spring 2013 Earth Science SOL test.</a:t>
            </a:r>
          </a:p>
          <a:p>
            <a:pPr>
              <a:spcBef>
                <a:spcPts val="0"/>
              </a:spcBef>
              <a:buNone/>
            </a:pPr>
            <a:endParaRPr lang="en-US" b="1" dirty="0" smtClean="0">
              <a:solidFill>
                <a:schemeClr val="tx1"/>
              </a:solidFill>
            </a:endParaRPr>
          </a:p>
          <a:p>
            <a:pPr marL="0" indent="0">
              <a:spcBef>
                <a:spcPts val="0"/>
              </a:spcBef>
              <a:buNone/>
            </a:pPr>
            <a:r>
              <a:rPr lang="en-US" b="1" dirty="0" smtClean="0">
                <a:solidFill>
                  <a:schemeClr val="tx1"/>
                </a:solidFill>
              </a:rPr>
              <a:t>Additionally, test preparation practice items for Earth Science can be found on the Virginia Department of Education Web site at:</a:t>
            </a:r>
          </a:p>
          <a:p>
            <a:pPr marL="0" indent="0">
              <a:spcBef>
                <a:spcPts val="0"/>
              </a:spcBef>
              <a:buNone/>
            </a:pPr>
            <a:endParaRPr lang="en-US" sz="2800" b="1" dirty="0" smtClean="0">
              <a:solidFill>
                <a:srgbClr val="002060"/>
              </a:solidFill>
            </a:endParaRPr>
          </a:p>
          <a:p>
            <a:pPr marL="0" indent="0">
              <a:spcBef>
                <a:spcPts val="0"/>
              </a:spcBef>
              <a:buNone/>
            </a:pPr>
            <a:r>
              <a:rPr lang="en-US" sz="2800" b="1" dirty="0" smtClean="0">
                <a:solidFill>
                  <a:srgbClr val="6600FF"/>
                </a:solidFill>
                <a:hlinkClick r:id="rId11"/>
              </a:rPr>
              <a:t>http://www.doe.virginia.gov/testing/sol/practice_items/index.shtml#science</a:t>
            </a:r>
            <a:r>
              <a:rPr lang="en-US" sz="2800" b="1" dirty="0" smtClean="0">
                <a:solidFill>
                  <a:srgbClr val="6600FF"/>
                </a:solidFill>
              </a:rPr>
              <a:t> </a:t>
            </a:r>
            <a:endParaRPr lang="en-US" sz="2800" b="1" dirty="0" smtClean="0"/>
          </a:p>
          <a:p>
            <a:pPr marL="114300" indent="-457200" eaLnBrk="1" hangingPunct="1">
              <a:buNone/>
            </a:pPr>
            <a:endParaRPr lang="en-US" sz="2800" b="1" dirty="0" smtClean="0"/>
          </a:p>
          <a:p>
            <a:pPr>
              <a:buNone/>
            </a:pPr>
            <a:endParaRPr lang="en-US" dirty="0"/>
          </a:p>
        </p:txBody>
      </p:sp>
      <p:sp>
        <p:nvSpPr>
          <p:cNvPr id="25" name="Slide Number Placeholder 24"/>
          <p:cNvSpPr>
            <a:spLocks noGrp="1"/>
          </p:cNvSpPr>
          <p:nvPr>
            <p:ph type="sldNum" sz="quarter" idx="12"/>
          </p:nvPr>
        </p:nvSpPr>
        <p:spPr>
          <a:xfrm>
            <a:off x="6858000" y="6356350"/>
            <a:ext cx="2133600" cy="365125"/>
          </a:xfrm>
        </p:spPr>
        <p:txBody>
          <a:bodyPr/>
          <a:lstStyle/>
          <a:p>
            <a:pPr>
              <a:defRPr/>
            </a:pPr>
            <a:fld id="{3A958E7F-F2CE-4013-8E7C-D4FF21256298}" type="slidenum">
              <a:rPr lang="en-US" smtClean="0"/>
              <a:pPr>
                <a:defRPr/>
              </a:pPr>
              <a:t>15</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28" name="Slide Number Placeholder 53"/>
          <p:cNvSpPr txBox="1">
            <a:spLocks/>
          </p:cNvSpPr>
          <p:nvPr/>
        </p:nvSpPr>
        <p:spPr>
          <a:xfrm>
            <a:off x="457200" y="6334001"/>
            <a:ext cx="4572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A958E7F-F2CE-4013-8E7C-D4FF21256298}" type="slidenum">
              <a:rPr lang="en-US" smtClean="0"/>
              <a:pPr>
                <a:defRPr/>
              </a:pPr>
              <a:t>15</a:t>
            </a:fld>
            <a:endParaRPr lang="en-US"/>
          </a:p>
        </p:txBody>
      </p:sp>
    </p:spTree>
    <p:extLst>
      <p:ext uri="{BB962C8B-B14F-4D97-AF65-F5344CB8AC3E}">
        <p14:creationId xmlns:p14="http://schemas.microsoft.com/office/powerpoint/2010/main" val="427381851"/>
      </p:ext>
    </p:extLst>
  </p:cSld>
  <p:clrMapOvr>
    <a:masterClrMapping/>
  </p:clrMapOvr>
  <mc:AlternateContent xmlns:mc="http://schemas.openxmlformats.org/markup-compatibility/2006" xmlns:p14="http://schemas.microsoft.com/office/powerpoint/2010/main">
    <mc:Choice Requires="p14">
      <p:transition spd="slow" p14:dur="2000" advTm="23732"/>
    </mc:Choice>
    <mc:Fallback xmlns="">
      <p:transition spd="slow" advTm="23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solidFill>
                  <a:schemeClr val="tx1"/>
                </a:solidFill>
              </a:rPr>
              <a:t>For questions regarding assessment, please contact</a:t>
            </a:r>
          </a:p>
          <a:p>
            <a:pPr marL="0" algn="ctr">
              <a:spcBef>
                <a:spcPts val="0"/>
              </a:spcBef>
              <a:buNone/>
            </a:pPr>
            <a:r>
              <a:rPr lang="en-US" sz="2800" b="1" dirty="0" smtClean="0">
                <a:hlinkClick r:id="rId4"/>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solidFill>
                  <a:schemeClr val="tx1"/>
                </a:solidFill>
              </a:rPr>
              <a:t>For questions regarding instruction, please contact</a:t>
            </a:r>
            <a:r>
              <a:rPr lang="en-US" sz="2800" b="1" dirty="0" smtClean="0"/>
              <a:t> </a:t>
            </a:r>
            <a:r>
              <a:rPr lang="en-US" sz="2800" b="1" dirty="0" smtClean="0">
                <a:hlinkClick r:id="rId5"/>
              </a:rPr>
              <a:t>Instruction@doe.virginia.gov</a:t>
            </a:r>
            <a:endParaRPr lang="en-US" sz="2800" b="1" dirty="0" smtClean="0"/>
          </a:p>
          <a:p>
            <a:pPr marL="0" algn="ctr">
              <a:spcBef>
                <a:spcPts val="0"/>
              </a:spcBef>
              <a:buNone/>
            </a:pP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73" name="Equation" r:id="rId7" imgW="114151" imgH="215619" progId="Equation.3">
                  <p:embed/>
                </p:oleObj>
              </mc:Choice>
              <mc:Fallback>
                <p:oleObj name="Equation" r:id="rId7" imgW="114151" imgH="215619" progId="Equation.3">
                  <p:embed/>
                  <p:pic>
                    <p:nvPicPr>
                      <p:cNvPr id="0" name="Picture 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74" name="Equation" r:id="rId9" imgW="114151" imgH="215619" progId="Equation.3">
                  <p:embed/>
                </p:oleObj>
              </mc:Choice>
              <mc:Fallback>
                <p:oleObj name="Equation" r:id="rId9" imgW="114151" imgH="215619" progId="Equation.3">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75" name="Equation" r:id="rId10" imgW="114151" imgH="215619" progId="Equation.3">
                  <p:embed/>
                </p:oleObj>
              </mc:Choice>
              <mc:Fallback>
                <p:oleObj name="Equation" r:id="rId10" imgW="114151" imgH="215619" progId="Equation.3">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16</a:t>
            </a:fld>
            <a:endParaRPr lang="en-US"/>
          </a:p>
        </p:txBody>
      </p:sp>
    </p:spTree>
    <p:extLst>
      <p:ext uri="{BB962C8B-B14F-4D97-AF65-F5344CB8AC3E}">
        <p14:creationId xmlns:p14="http://schemas.microsoft.com/office/powerpoint/2010/main" val="2746367023"/>
      </p:ext>
    </p:extLst>
  </p:cSld>
  <p:clrMapOvr>
    <a:masterClrMapping/>
  </p:clrMapOvr>
  <mc:AlternateContent xmlns:mc="http://schemas.openxmlformats.org/markup-compatibility/2006" xmlns:p14="http://schemas.microsoft.com/office/powerpoint/2010/main">
    <mc:Choice Requires="p14">
      <p:transition spd="slow" p14:dur="2000" advTm="22626"/>
    </mc:Choice>
    <mc:Fallback xmlns="">
      <p:transition spd="slow" advTm="2262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ES.1</a:t>
            </a:r>
          </a:p>
          <a:p>
            <a:pPr marL="0">
              <a:spcBef>
                <a:spcPts val="0"/>
              </a:spcBef>
              <a:buNone/>
            </a:pPr>
            <a:r>
              <a:rPr lang="en-US" sz="2400" b="1" dirty="0"/>
              <a:t>The student will plan and conduct investigations in </a:t>
            </a:r>
            <a:r>
              <a:rPr lang="en-US" sz="2400" b="1" dirty="0" smtClean="0"/>
              <a:t>which</a:t>
            </a:r>
          </a:p>
          <a:p>
            <a:pPr marL="0">
              <a:spcBef>
                <a:spcPts val="0"/>
              </a:spcBef>
              <a:buNone/>
            </a:pPr>
            <a:r>
              <a:rPr lang="en-US" sz="2400" b="1" dirty="0" smtClean="0">
                <a:solidFill>
                  <a:srgbClr val="0070C0"/>
                </a:solidFill>
              </a:rPr>
              <a:t>a)  volume, area, mass, elapsed time, direction, temperature, pressure, distance, density, and changes in elevation/depth are calculated utilizing the most appropriate tools;</a:t>
            </a:r>
          </a:p>
          <a:p>
            <a:pPr marL="457200" indent="-457200">
              <a:spcBef>
                <a:spcPts val="0"/>
              </a:spcBef>
              <a:buNone/>
            </a:pPr>
            <a:endParaRPr lang="en-US" sz="2400" b="1" dirty="0" smtClean="0"/>
          </a:p>
          <a:p>
            <a:pPr marL="0" indent="0">
              <a:spcBef>
                <a:spcPts val="0"/>
              </a:spcBef>
              <a:buNone/>
            </a:pPr>
            <a:endParaRPr lang="en-US" sz="2400" b="1" dirty="0" smtClean="0"/>
          </a:p>
          <a:p>
            <a:pPr marL="0" indent="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Measurements and calculation using</a:t>
            </a:r>
            <a:br>
              <a:rPr lang="en-US" sz="3200" b="1" dirty="0" smtClean="0">
                <a:solidFill>
                  <a:srgbClr val="0033CC"/>
                </a:solidFill>
              </a:rPr>
            </a:br>
            <a:r>
              <a:rPr lang="en-US" sz="3200" b="1" dirty="0" smtClean="0">
                <a:solidFill>
                  <a:srgbClr val="0033CC"/>
                </a:solidFill>
              </a:rPr>
              <a:t>the most appropriate tools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2</a:t>
            </a:fld>
            <a:endParaRPr lang="en-US"/>
          </a:p>
        </p:txBody>
      </p:sp>
    </p:spTree>
    <p:extLst>
      <p:ext uri="{BB962C8B-B14F-4D97-AF65-F5344CB8AC3E}">
        <p14:creationId xmlns:p14="http://schemas.microsoft.com/office/powerpoint/2010/main" val="250440320"/>
      </p:ext>
    </p:extLst>
  </p:cSld>
  <p:clrMapOvr>
    <a:masterClrMapping/>
  </p:clrMapOvr>
  <mc:AlternateContent xmlns:mc="http://schemas.openxmlformats.org/markup-compatibility/2006" xmlns:p14="http://schemas.microsoft.com/office/powerpoint/2010/main">
    <mc:Choice Requires="p14">
      <p:transition spd="slow" p14:dur="2000" advTm="30310"/>
    </mc:Choice>
    <mc:Fallback xmlns="">
      <p:transition spd="slow" advTm="30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2332037"/>
            <a:ext cx="8229600" cy="4525963"/>
          </a:xfrm>
        </p:spPr>
        <p:txBody>
          <a:bodyPr/>
          <a:lstStyle/>
          <a:p>
            <a:pPr marL="0">
              <a:spcBef>
                <a:spcPts val="0"/>
              </a:spcBef>
              <a:buNone/>
            </a:pPr>
            <a:r>
              <a:rPr lang="en-US" sz="2800" b="1" dirty="0" smtClean="0">
                <a:latin typeface="+mj-lt"/>
              </a:rPr>
              <a:t>Enhanced Scope and Sequence Lesson: “Analyzing Your School’s Quadrangle” </a:t>
            </a:r>
          </a:p>
          <a:p>
            <a:pPr marL="0">
              <a:spcBef>
                <a:spcPts val="0"/>
              </a:spcBef>
              <a:buNone/>
            </a:pPr>
            <a:endParaRPr lang="en-US" sz="2800" b="1" dirty="0" smtClean="0">
              <a:latin typeface="+mj-lt"/>
            </a:endParaRPr>
          </a:p>
          <a:p>
            <a:pPr marL="0">
              <a:spcBef>
                <a:spcPts val="0"/>
              </a:spcBef>
              <a:buNone/>
            </a:pPr>
            <a:r>
              <a:rPr lang="en-US" sz="2800" b="1" dirty="0" smtClean="0">
                <a:latin typeface="+mj-lt"/>
                <a:hlinkClick r:id="rId5"/>
              </a:rPr>
              <a:t>http</a:t>
            </a:r>
            <a:r>
              <a:rPr lang="en-US" sz="2800" b="1" dirty="0">
                <a:latin typeface="+mj-lt"/>
                <a:hlinkClick r:id="rId5"/>
              </a:rPr>
              <a:t>://</a:t>
            </a:r>
            <a:r>
              <a:rPr lang="en-US" sz="2800" b="1" dirty="0" smtClean="0">
                <a:latin typeface="+mj-lt"/>
                <a:hlinkClick r:id="rId5"/>
              </a:rPr>
              <a:t>www.doe.virginia.gov/testing/sol/standards_docs/science/2010/lesson_plans/earth_sci/sci_investigation/sess_ES-1acd_1.pdf</a:t>
            </a:r>
            <a:r>
              <a:rPr lang="en-US" sz="2800" b="1" dirty="0" smtClean="0">
                <a:latin typeface="+mj-lt"/>
              </a:rPr>
              <a:t> </a:t>
            </a:r>
            <a:endParaRPr lang="en-US" sz="2800" b="1" dirty="0">
              <a:latin typeface="+mj-lt"/>
            </a:endParaRPr>
          </a:p>
          <a:p>
            <a:pPr>
              <a:buNone/>
            </a:pPr>
            <a:endParaRPr lang="en-US" sz="28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t>Instructional Guidance ES.1a</a:t>
            </a: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Measurements and Calculation Using</a:t>
            </a:r>
            <a:br>
              <a:rPr lang="en-US" sz="3200" b="1" dirty="0" smtClean="0">
                <a:solidFill>
                  <a:srgbClr val="0033CC"/>
                </a:solidFill>
              </a:rPr>
            </a:br>
            <a:r>
              <a:rPr lang="en-US" sz="3200" b="1" dirty="0" smtClean="0">
                <a:solidFill>
                  <a:srgbClr val="0033CC"/>
                </a:solidFill>
              </a:rPr>
              <a:t>the Most Appropriate Tools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3</a:t>
            </a:fld>
            <a:endParaRPr lang="en-US"/>
          </a:p>
        </p:txBody>
      </p:sp>
    </p:spTree>
    <p:extLst>
      <p:ext uri="{BB962C8B-B14F-4D97-AF65-F5344CB8AC3E}">
        <p14:creationId xmlns:p14="http://schemas.microsoft.com/office/powerpoint/2010/main" val="250440320"/>
      </p:ext>
    </p:extLst>
  </p:cSld>
  <p:clrMapOvr>
    <a:masterClrMapping/>
  </p:clrMapOvr>
  <mc:AlternateContent xmlns:mc="http://schemas.openxmlformats.org/markup-compatibility/2006" xmlns:p14="http://schemas.microsoft.com/office/powerpoint/2010/main">
    <mc:Choice Requires="p14">
      <p:transition spd="slow" p14:dur="2000" advTm="41511"/>
    </mc:Choice>
    <mc:Fallback xmlns="">
      <p:transition spd="slow" advTm="41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8175" y="2057400"/>
            <a:ext cx="5901439"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4"/>
          <p:cNvSpPr>
            <a:spLocks noChangeArrowheads="1"/>
          </p:cNvSpPr>
          <p:nvPr/>
        </p:nvSpPr>
        <p:spPr bwMode="auto">
          <a:xfrm>
            <a:off x="762000" y="457200"/>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t>Instructional Guidance for ES.1a </a:t>
            </a:r>
            <a:r>
              <a:rPr lang="en-US" sz="3200" b="1" dirty="0" smtClean="0">
                <a:solidFill>
                  <a:srgbClr val="0033CC"/>
                </a:solidFill>
                <a:latin typeface="+mn-lt"/>
              </a:rPr>
              <a:t>Measurements and Calculation Using</a:t>
            </a:r>
          </a:p>
          <a:p>
            <a:pPr algn="ctr"/>
            <a:r>
              <a:rPr lang="en-US" sz="3200" b="1" dirty="0" smtClean="0">
                <a:solidFill>
                  <a:srgbClr val="0033CC"/>
                </a:solidFill>
                <a:latin typeface="+mn-lt"/>
              </a:rPr>
              <a:t>the Most Appropriate Tools</a:t>
            </a:r>
            <a:endParaRPr lang="en-US" sz="3200" b="1" dirty="0">
              <a:solidFill>
                <a:srgbClr val="0033CC"/>
              </a:solidFill>
              <a:latin typeface="+mn-lt"/>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4</a:t>
            </a:fld>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pic>
        <p:nvPicPr>
          <p:cNvPr id="8193" name="Picture 1"/>
          <p:cNvPicPr>
            <a:picLocks noChangeAspect="1" noChangeArrowheads="1"/>
          </p:cNvPicPr>
          <p:nvPr/>
        </p:nvPicPr>
        <p:blipFill>
          <a:blip r:embed="rId9" cstate="print"/>
          <a:srcRect/>
          <a:stretch>
            <a:fillRect/>
          </a:stretch>
        </p:blipFill>
        <p:spPr bwMode="auto">
          <a:xfrm>
            <a:off x="3581400" y="4038600"/>
            <a:ext cx="1943100" cy="4191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41005199"/>
      </p:ext>
    </p:extLst>
  </p:cSld>
  <p:clrMapOvr>
    <a:masterClrMapping/>
  </p:clrMapOvr>
  <mc:AlternateContent xmlns:mc="http://schemas.openxmlformats.org/markup-compatibility/2006" xmlns:p14="http://schemas.microsoft.com/office/powerpoint/2010/main">
    <mc:Choice Requires="p14">
      <p:transition spd="slow" p14:dur="2000" advTm="64248"/>
    </mc:Choice>
    <mc:Fallback xmlns="">
      <p:transition spd="slow" advTm="64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762000" y="433626"/>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solidFill>
                  <a:srgbClr val="0033CC"/>
                </a:solidFill>
                <a:latin typeface="+mn-lt"/>
              </a:rPr>
              <a:t>Measurements and calculation using</a:t>
            </a:r>
          </a:p>
          <a:p>
            <a:pPr algn="ctr"/>
            <a:r>
              <a:rPr lang="en-US" sz="3200" b="1" dirty="0" smtClean="0">
                <a:solidFill>
                  <a:srgbClr val="0033CC"/>
                </a:solidFill>
                <a:latin typeface="+mn-lt"/>
              </a:rPr>
              <a:t>the most appropriate tools (ES 1.a)</a:t>
            </a:r>
            <a:endParaRPr lang="en-US" sz="3200" b="1" dirty="0">
              <a:solidFill>
                <a:srgbClr val="0033CC"/>
              </a:solidFill>
              <a:latin typeface="+mn-lt"/>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83297" name="Picture 1"/>
          <p:cNvPicPr>
            <a:picLocks noChangeAspect="1" noChangeArrowheads="1"/>
          </p:cNvPicPr>
          <p:nvPr/>
        </p:nvPicPr>
        <p:blipFill>
          <a:blip r:embed="rId7" cstate="print"/>
          <a:srcRect l="15385" t="1456" r="21539" b="25749"/>
          <a:stretch>
            <a:fillRect/>
          </a:stretch>
        </p:blipFill>
        <p:spPr bwMode="auto">
          <a:xfrm>
            <a:off x="685800" y="2057400"/>
            <a:ext cx="3124200" cy="3810000"/>
          </a:xfrm>
          <a:prstGeom prst="rect">
            <a:avLst/>
          </a:prstGeom>
          <a:noFill/>
          <a:ln w="9525">
            <a:noFill/>
            <a:miter lim="800000"/>
            <a:headEnd/>
            <a:tailEnd/>
          </a:ln>
        </p:spPr>
      </p:pic>
      <p:sp>
        <p:nvSpPr>
          <p:cNvPr id="3" name="TextBox 2"/>
          <p:cNvSpPr txBox="1"/>
          <p:nvPr/>
        </p:nvSpPr>
        <p:spPr>
          <a:xfrm>
            <a:off x="3733800" y="2286000"/>
            <a:ext cx="5257800" cy="3170099"/>
          </a:xfrm>
          <a:prstGeom prst="rect">
            <a:avLst/>
          </a:prstGeom>
          <a:noFill/>
        </p:spPr>
        <p:txBody>
          <a:bodyPr wrap="square" rtlCol="0">
            <a:spAutoFit/>
          </a:bodyPr>
          <a:lstStyle/>
          <a:p>
            <a:r>
              <a:rPr lang="en-US" sz="2000" b="1" dirty="0" smtClean="0">
                <a:latin typeface="+mn-lt"/>
              </a:rPr>
              <a:t>Rocks found on land are up to 3.8 billion years old, but those in the ocean are no more than 180 million years old. Using the information shown, during which era could parts of the ocean floor have formed?</a:t>
            </a:r>
          </a:p>
          <a:p>
            <a:endParaRPr lang="en-US" sz="2000" b="1" dirty="0" smtClean="0">
              <a:latin typeface="+mn-lt"/>
            </a:endParaRPr>
          </a:p>
          <a:p>
            <a:pPr marL="457200" indent="-457200">
              <a:buFont typeface="+mj-lt"/>
              <a:buAutoNum type="alphaLcParenR"/>
            </a:pPr>
            <a:r>
              <a:rPr lang="en-US" sz="2000" b="1" dirty="0" smtClean="0">
                <a:latin typeface="+mn-lt"/>
              </a:rPr>
              <a:t>Triassic</a:t>
            </a:r>
          </a:p>
          <a:p>
            <a:pPr marL="457200" indent="-457200">
              <a:buFont typeface="+mj-lt"/>
              <a:buAutoNum type="alphaLcParenR"/>
            </a:pPr>
            <a:r>
              <a:rPr lang="en-US" sz="2000" b="1" dirty="0" smtClean="0">
                <a:latin typeface="+mn-lt"/>
              </a:rPr>
              <a:t>Paleozoic</a:t>
            </a:r>
          </a:p>
          <a:p>
            <a:pPr marL="457200" indent="-457200">
              <a:buFont typeface="+mj-lt"/>
              <a:buAutoNum type="alphaLcParenR"/>
            </a:pPr>
            <a:r>
              <a:rPr lang="en-US" sz="2000" b="1" dirty="0" smtClean="0">
                <a:latin typeface="+mn-lt"/>
              </a:rPr>
              <a:t>Precambrian</a:t>
            </a:r>
          </a:p>
          <a:p>
            <a:pPr marL="457200" indent="-457200">
              <a:buFont typeface="+mj-lt"/>
              <a:buAutoNum type="alphaLcParenR"/>
            </a:pPr>
            <a:r>
              <a:rPr lang="en-US" sz="2000" b="1" dirty="0" smtClean="0">
                <a:latin typeface="+mn-lt"/>
              </a:rPr>
              <a:t>Mesozoic</a:t>
            </a:r>
            <a:endParaRPr lang="en-US" sz="2000" b="1" dirty="0">
              <a:latin typeface="+mn-lt"/>
            </a:endParaRPr>
          </a:p>
        </p:txBody>
      </p:sp>
      <p:sp>
        <p:nvSpPr>
          <p:cNvPr id="13" name="Rounded Rectangle 12"/>
          <p:cNvSpPr/>
          <p:nvPr/>
        </p:nvSpPr>
        <p:spPr>
          <a:xfrm>
            <a:off x="3657600" y="5029200"/>
            <a:ext cx="22860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5</a:t>
            </a:fld>
            <a:endParaRPr lang="en-US"/>
          </a:p>
        </p:txBody>
      </p:sp>
    </p:spTree>
    <p:custDataLst>
      <p:tags r:id="rId1"/>
    </p:custDataLst>
    <p:extLst>
      <p:ext uri="{BB962C8B-B14F-4D97-AF65-F5344CB8AC3E}">
        <p14:creationId xmlns:p14="http://schemas.microsoft.com/office/powerpoint/2010/main" val="1164457419"/>
      </p:ext>
    </p:extLst>
  </p:cSld>
  <p:clrMapOvr>
    <a:masterClrMapping/>
  </p:clrMapOvr>
  <mc:AlternateContent xmlns:mc="http://schemas.openxmlformats.org/markup-compatibility/2006" xmlns:p14="http://schemas.microsoft.com/office/powerpoint/2010/main">
    <mc:Choice Requires="p14">
      <p:transition spd="slow" p14:dur="2000" advTm="31837"/>
    </mc:Choice>
    <mc:Fallback xmlns="">
      <p:transition spd="slow" advTm="31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09158" y="1166018"/>
            <a:ext cx="8229600" cy="4525963"/>
          </a:xfrm>
        </p:spPr>
        <p:txBody>
          <a:bodyPr/>
          <a:lstStyle/>
          <a:p>
            <a:pPr marL="0">
              <a:spcBef>
                <a:spcPts val="0"/>
              </a:spcBef>
              <a:buNone/>
            </a:pPr>
            <a:r>
              <a:rPr lang="en-US" sz="2200" b="1" dirty="0" smtClean="0"/>
              <a:t>SOL ES.5 </a:t>
            </a:r>
            <a:endParaRPr lang="en-US" sz="2200" b="1" i="1" dirty="0" smtClean="0"/>
          </a:p>
          <a:p>
            <a:pPr marL="0">
              <a:spcBef>
                <a:spcPts val="0"/>
              </a:spcBef>
              <a:buNone/>
            </a:pPr>
            <a:r>
              <a:rPr lang="en-US" sz="2200" b="1" dirty="0" smtClean="0"/>
              <a:t>The student will investigate and understand the rock cycle as it relates to the origin and transformation of rock types and how to identify common rock types based on mineral composition and textures. Key concepts include </a:t>
            </a:r>
          </a:p>
          <a:p>
            <a:pPr marL="457200" lvl="0" indent="-457200">
              <a:spcBef>
                <a:spcPts val="0"/>
              </a:spcBef>
              <a:buAutoNum type="alphaLcParenR"/>
            </a:pPr>
            <a:r>
              <a:rPr lang="en-US" sz="2200" b="1" dirty="0" smtClean="0">
                <a:solidFill>
                  <a:srgbClr val="0070C0"/>
                </a:solidFill>
              </a:rPr>
              <a:t>igneous rocks;</a:t>
            </a:r>
          </a:p>
          <a:p>
            <a:pPr marL="457200" lvl="0" indent="-457200">
              <a:spcBef>
                <a:spcPts val="0"/>
              </a:spcBef>
              <a:buAutoNum type="alphaLcParenR"/>
            </a:pPr>
            <a:r>
              <a:rPr lang="en-US" sz="2200" b="1" dirty="0" smtClean="0">
                <a:solidFill>
                  <a:srgbClr val="0070C0"/>
                </a:solidFill>
              </a:rPr>
              <a:t>sedimentary rocks; and</a:t>
            </a:r>
          </a:p>
          <a:p>
            <a:pPr marL="457200" lvl="0" indent="-457200">
              <a:spcBef>
                <a:spcPts val="0"/>
              </a:spcBef>
              <a:buAutoNum type="alphaLcParenR"/>
            </a:pPr>
            <a:r>
              <a:rPr lang="en-US" sz="2200" b="1" dirty="0" smtClean="0">
                <a:solidFill>
                  <a:srgbClr val="0070C0"/>
                </a:solidFill>
              </a:rPr>
              <a:t>metamorphic rocks.</a:t>
            </a:r>
          </a:p>
          <a:p>
            <a:pPr marL="457200" lvl="0" indent="-457200">
              <a:buFont typeface="+mj-lt"/>
              <a:buAutoNum type="alphaLcParenR" startAt="2"/>
            </a:pPr>
            <a:endParaRPr lang="en-US" sz="2400" b="1" dirty="0" smtClean="0"/>
          </a:p>
          <a:p>
            <a:pPr marL="0">
              <a:spcBef>
                <a:spcPts val="0"/>
              </a:spcBef>
              <a:buNone/>
            </a:pPr>
            <a:endParaRPr lang="en-US" sz="2400" dirty="0" smtClean="0"/>
          </a:p>
          <a:p>
            <a:pPr marL="0" indent="-457200">
              <a:spcBef>
                <a:spcPts val="0"/>
              </a:spcBef>
              <a:buNone/>
            </a:pPr>
            <a:endParaRPr lang="en-US" sz="2400" b="1" dirty="0" smtClean="0">
              <a:solidFill>
                <a:srgbClr val="6600FF"/>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685800"/>
          </a:xfrm>
        </p:spPr>
        <p:txBody>
          <a:bodyPr/>
          <a:lstStyle/>
          <a:p>
            <a:r>
              <a:rPr lang="en-US" sz="3200" b="1" dirty="0" smtClean="0">
                <a:solidFill>
                  <a:srgbClr val="0033CC"/>
                </a:solidFill>
              </a:rPr>
              <a:t>The Rock Cycle ES.5</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6</a:t>
            </a:fld>
            <a:endParaRPr lang="en-US"/>
          </a:p>
        </p:txBody>
      </p:sp>
    </p:spTree>
    <p:extLst>
      <p:ext uri="{BB962C8B-B14F-4D97-AF65-F5344CB8AC3E}">
        <p14:creationId xmlns:p14="http://schemas.microsoft.com/office/powerpoint/2010/main" val="2213560339"/>
      </p:ext>
    </p:extLst>
  </p:cSld>
  <p:clrMapOvr>
    <a:masterClrMapping/>
  </p:clrMapOvr>
  <mc:AlternateContent xmlns:mc="http://schemas.openxmlformats.org/markup-compatibility/2006" xmlns:p14="http://schemas.microsoft.com/office/powerpoint/2010/main">
    <mc:Choice Requires="p14">
      <p:transition spd="slow" p14:dur="2000" advTm="34366"/>
    </mc:Choice>
    <mc:Fallback xmlns="">
      <p:transition spd="slow" advTm="34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50062"/>
            <a:ext cx="8839200" cy="1143000"/>
          </a:xfrm>
        </p:spPr>
        <p:txBody>
          <a:bodyPr/>
          <a:lstStyle/>
          <a:p>
            <a:r>
              <a:rPr lang="en-US" sz="2800" b="1" dirty="0" smtClean="0"/>
              <a:t>Instructional Guidance for ES.4a</a:t>
            </a:r>
            <a:r>
              <a:rPr lang="en-US" sz="2800" b="1" dirty="0" smtClean="0">
                <a:solidFill>
                  <a:srgbClr val="0033CC"/>
                </a:solidFill>
              </a:rPr>
              <a:t/>
            </a:r>
            <a:br>
              <a:rPr lang="en-US" sz="2800" b="1" dirty="0" smtClean="0">
                <a:solidFill>
                  <a:srgbClr val="0033CC"/>
                </a:solidFill>
              </a:rPr>
            </a:br>
            <a:r>
              <a:rPr lang="en-US" sz="2800" b="1" dirty="0" smtClean="0">
                <a:solidFill>
                  <a:srgbClr val="0033CC"/>
                </a:solidFill>
              </a:rPr>
              <a:t>Mineral Identification (in support of rock cycle ES.5)</a:t>
            </a:r>
            <a:endParaRPr lang="en-US" sz="2800" b="1" dirty="0">
              <a:solidFill>
                <a:srgbClr val="0033CC"/>
              </a:solidFill>
            </a:endParaRPr>
          </a:p>
        </p:txBody>
      </p:sp>
      <p:pic>
        <p:nvPicPr>
          <p:cNvPr id="47109" name="Picture 5"/>
          <p:cNvPicPr>
            <a:picLocks noGrp="1" noChangeAspect="1" noChangeArrowheads="1"/>
          </p:cNvPicPr>
          <p:nvPr>
            <p:ph idx="1"/>
          </p:nvPr>
        </p:nvPicPr>
        <p:blipFill>
          <a:blip r:embed="rId6" cstate="print"/>
          <a:srcRect/>
          <a:stretch>
            <a:fillRect/>
          </a:stretch>
        </p:blipFill>
        <p:spPr bwMode="auto">
          <a:xfrm>
            <a:off x="304800" y="2819400"/>
            <a:ext cx="2304904" cy="3122474"/>
          </a:xfrm>
          <a:prstGeom prst="rect">
            <a:avLst/>
          </a:prstGeom>
          <a:noFill/>
          <a:ln w="9525">
            <a:noFill/>
            <a:miter lim="800000"/>
            <a:headEnd/>
            <a:tailEnd/>
          </a:ln>
        </p:spPr>
      </p:pic>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86" name="Equation" r:id="rId8" imgW="114151" imgH="215619" progId="Equation.3">
                  <p:embed/>
                </p:oleObj>
              </mc:Choice>
              <mc:Fallback>
                <p:oleObj name="Equation" r:id="rId8" imgW="114151" imgH="215619" progId="Equation.3">
                  <p:embed/>
                  <p:pic>
                    <p:nvPicPr>
                      <p:cNvPr id="0" name="Picture 2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87" name="Equation" r:id="rId10" imgW="114151" imgH="215619" progId="Equation.3">
                  <p:embed/>
                </p:oleObj>
              </mc:Choice>
              <mc:Fallback>
                <p:oleObj name="Equation" r:id="rId10" imgW="114151" imgH="215619" progId="Equation.3">
                  <p:embed/>
                  <p:pic>
                    <p:nvPicPr>
                      <p:cNvPr id="0" name="Picture 2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88" name="Equation" r:id="rId11" imgW="114151" imgH="215619" progId="Equation.3">
                  <p:embed/>
                </p:oleObj>
              </mc:Choice>
              <mc:Fallback>
                <p:oleObj name="Equation" r:id="rId11" imgW="114151" imgH="215619" progId="Equation.3">
                  <p:embed/>
                  <p:pic>
                    <p:nvPicPr>
                      <p:cNvPr id="0" name="Picture 2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81000" y="5943600"/>
            <a:ext cx="2238375" cy="738664"/>
          </a:xfrm>
          <a:prstGeom prst="rect">
            <a:avLst/>
          </a:prstGeom>
          <a:noFill/>
        </p:spPr>
        <p:txBody>
          <a:bodyPr wrap="square" rtlCol="0">
            <a:spAutoFit/>
          </a:bodyPr>
          <a:lstStyle/>
          <a:p>
            <a:r>
              <a:rPr lang="en-US" sz="1400" b="1" dirty="0" smtClean="0">
                <a:latin typeface="+mn-lt"/>
              </a:rPr>
              <a:t>The diagram shows a test for which mineral property?</a:t>
            </a:r>
          </a:p>
        </p:txBody>
      </p:sp>
      <p:sp>
        <p:nvSpPr>
          <p:cNvPr id="21" name="TextBox 20"/>
          <p:cNvSpPr txBox="1"/>
          <p:nvPr/>
        </p:nvSpPr>
        <p:spPr>
          <a:xfrm>
            <a:off x="685800" y="1295400"/>
            <a:ext cx="7772400" cy="1477328"/>
          </a:xfrm>
          <a:prstGeom prst="rect">
            <a:avLst/>
          </a:prstGeom>
          <a:noFill/>
        </p:spPr>
        <p:txBody>
          <a:bodyPr wrap="square" rtlCol="0">
            <a:spAutoFit/>
          </a:bodyPr>
          <a:lstStyle/>
          <a:p>
            <a:r>
              <a:rPr lang="en-US" b="1" dirty="0">
                <a:latin typeface="+mn-lt"/>
              </a:rPr>
              <a:t>SOL </a:t>
            </a:r>
            <a:r>
              <a:rPr lang="en-US" b="1" dirty="0" smtClean="0">
                <a:latin typeface="+mn-lt"/>
              </a:rPr>
              <a:t>ES.4a</a:t>
            </a:r>
            <a:endParaRPr lang="en-US" b="1" dirty="0">
              <a:latin typeface="+mn-lt"/>
            </a:endParaRPr>
          </a:p>
          <a:p>
            <a:r>
              <a:rPr lang="en-US" b="1" dirty="0">
                <a:latin typeface="+mn-lt"/>
              </a:rPr>
              <a:t>The student will investigate and understand how to identify major rock-forming and ore minerals based on physical and chemical properties. Key concepts </a:t>
            </a:r>
            <a:r>
              <a:rPr lang="en-US" b="1" dirty="0" smtClean="0">
                <a:latin typeface="+mn-lt"/>
              </a:rPr>
              <a:t>include-</a:t>
            </a:r>
          </a:p>
          <a:p>
            <a:r>
              <a:rPr lang="en-US" b="1" dirty="0" smtClean="0">
                <a:latin typeface="+mn-lt"/>
              </a:rPr>
              <a:t>a)  hardness</a:t>
            </a:r>
            <a:r>
              <a:rPr lang="en-US" b="1" dirty="0">
                <a:latin typeface="+mn-lt"/>
              </a:rPr>
              <a:t>, color and streak, luster, cleavage, fracture, and </a:t>
            </a:r>
            <a:r>
              <a:rPr lang="en-US" b="1" dirty="0" smtClean="0">
                <a:latin typeface="+mn-lt"/>
              </a:rPr>
              <a:t>unique properties.</a:t>
            </a:r>
            <a:endParaRPr lang="en-US" b="1" dirty="0">
              <a:latin typeface="+mn-lt"/>
            </a:endParaRPr>
          </a:p>
        </p:txBody>
      </p:sp>
      <p:pic>
        <p:nvPicPr>
          <p:cNvPr id="2182" name="Picture 1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8000" y="2971800"/>
            <a:ext cx="22733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5562600"/>
            <a:ext cx="2286000" cy="600164"/>
          </a:xfrm>
          <a:prstGeom prst="rect">
            <a:avLst/>
          </a:prstGeom>
          <a:noFill/>
        </p:spPr>
        <p:txBody>
          <a:bodyPr wrap="square" rtlCol="0">
            <a:spAutoFit/>
          </a:bodyPr>
          <a:lstStyle/>
          <a:p>
            <a:pPr algn="ctr"/>
            <a:r>
              <a:rPr lang="en-US" sz="1100" dirty="0" smtClean="0">
                <a:latin typeface="+mn-lt"/>
              </a:rPr>
              <a:t>Public Domain:</a:t>
            </a:r>
          </a:p>
          <a:p>
            <a:pPr algn="ctr"/>
            <a:r>
              <a:rPr lang="en-US" sz="1100" dirty="0" smtClean="0">
                <a:latin typeface="+mn-lt"/>
              </a:rPr>
              <a:t>http://geomaps.wr.usgs.gov/parks/rxmin/mineral.html</a:t>
            </a:r>
            <a:endParaRPr lang="en-US" sz="1100" dirty="0">
              <a:latin typeface="+mn-lt"/>
            </a:endParaRPr>
          </a:p>
        </p:txBody>
      </p:sp>
      <p:sp>
        <p:nvSpPr>
          <p:cNvPr id="5" name="TextBox 4"/>
          <p:cNvSpPr txBox="1"/>
          <p:nvPr/>
        </p:nvSpPr>
        <p:spPr>
          <a:xfrm>
            <a:off x="6629400" y="5029200"/>
            <a:ext cx="1223989" cy="369332"/>
          </a:xfrm>
          <a:prstGeom prst="rect">
            <a:avLst/>
          </a:prstGeom>
          <a:noFill/>
        </p:spPr>
        <p:txBody>
          <a:bodyPr wrap="none" rtlCol="0">
            <a:spAutoFit/>
          </a:bodyPr>
          <a:lstStyle/>
          <a:p>
            <a:r>
              <a:rPr lang="en-US" b="1" dirty="0" smtClean="0">
                <a:latin typeface="+mn-lt"/>
              </a:rPr>
              <a:t>Streak Test</a:t>
            </a:r>
            <a:endParaRPr lang="en-US" b="1" dirty="0">
              <a:latin typeface="+mn-lt"/>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
        <p:nvSpPr>
          <p:cNvPr id="24" name="TextBox 23"/>
          <p:cNvSpPr txBox="1"/>
          <p:nvPr/>
        </p:nvSpPr>
        <p:spPr>
          <a:xfrm>
            <a:off x="3657600" y="5181600"/>
            <a:ext cx="821443" cy="369332"/>
          </a:xfrm>
          <a:prstGeom prst="rect">
            <a:avLst/>
          </a:prstGeom>
          <a:noFill/>
        </p:spPr>
        <p:txBody>
          <a:bodyPr wrap="none" rtlCol="0">
            <a:spAutoFit/>
          </a:bodyPr>
          <a:lstStyle/>
          <a:p>
            <a:r>
              <a:rPr lang="en-US" b="1" dirty="0" smtClean="0">
                <a:latin typeface="+mj-lt"/>
              </a:rPr>
              <a:t>Calcite</a:t>
            </a:r>
            <a:endParaRPr lang="en-US" b="1" dirty="0">
              <a:latin typeface="+mj-lt"/>
            </a:endParaRPr>
          </a:p>
        </p:txBody>
      </p:sp>
      <p:pic>
        <p:nvPicPr>
          <p:cNvPr id="2280" name="Picture 232"/>
          <p:cNvPicPr>
            <a:picLocks noChangeAspect="1" noChangeArrowheads="1"/>
          </p:cNvPicPr>
          <p:nvPr/>
        </p:nvPicPr>
        <p:blipFill>
          <a:blip r:embed="rId14" cstate="print"/>
          <a:srcRect/>
          <a:stretch>
            <a:fillRect/>
          </a:stretch>
        </p:blipFill>
        <p:spPr bwMode="auto">
          <a:xfrm>
            <a:off x="5638800" y="3048000"/>
            <a:ext cx="3262074" cy="1828800"/>
          </a:xfrm>
          <a:prstGeom prst="rect">
            <a:avLst/>
          </a:prstGeom>
          <a:noFill/>
          <a:ln w="9525">
            <a:noFill/>
            <a:miter lim="800000"/>
            <a:headEnd/>
            <a:tailEnd/>
          </a:ln>
        </p:spPr>
      </p:pic>
      <p:sp>
        <p:nvSpPr>
          <p:cNvPr id="25" name="TextBox 24"/>
          <p:cNvSpPr txBox="1"/>
          <p:nvPr/>
        </p:nvSpPr>
        <p:spPr>
          <a:xfrm>
            <a:off x="6172200" y="5334000"/>
            <a:ext cx="2252540" cy="261610"/>
          </a:xfrm>
          <a:prstGeom prst="rect">
            <a:avLst/>
          </a:prstGeom>
          <a:noFill/>
        </p:spPr>
        <p:txBody>
          <a:bodyPr wrap="none" rtlCol="0">
            <a:spAutoFit/>
          </a:bodyPr>
          <a:lstStyle/>
          <a:p>
            <a:r>
              <a:rPr lang="en-US" sz="1100" dirty="0" smtClean="0">
                <a:latin typeface="+mn-lt"/>
              </a:rPr>
              <a:t>Photo by: Amelia Nuckolls, Galax VA</a:t>
            </a:r>
            <a:endParaRPr lang="en-US" sz="1100" dirty="0">
              <a:latin typeface="+mn-lt"/>
            </a:endParaRPr>
          </a:p>
        </p:txBody>
      </p:sp>
      <p:sp>
        <p:nvSpPr>
          <p:cNvPr id="26" name="TextBox 25"/>
          <p:cNvSpPr txBox="1"/>
          <p:nvPr/>
        </p:nvSpPr>
        <p:spPr>
          <a:xfrm>
            <a:off x="1295400" y="6400800"/>
            <a:ext cx="1752600" cy="307777"/>
          </a:xfrm>
          <a:prstGeom prst="rect">
            <a:avLst/>
          </a:prstGeom>
          <a:noFill/>
        </p:spPr>
        <p:txBody>
          <a:bodyPr wrap="square" rtlCol="0">
            <a:spAutoFit/>
          </a:bodyPr>
          <a:lstStyle/>
          <a:p>
            <a:r>
              <a:rPr lang="en-US" sz="1400" b="1" dirty="0" smtClean="0">
                <a:solidFill>
                  <a:srgbClr val="FF0000"/>
                </a:solidFill>
              </a:rPr>
              <a:t>Hardness</a:t>
            </a:r>
            <a:endParaRPr lang="en-US" sz="1400" b="1" dirty="0">
              <a:solidFill>
                <a:srgbClr val="FF0000"/>
              </a:solidFill>
            </a:endParaRPr>
          </a:p>
        </p:txBody>
      </p:sp>
    </p:spTree>
    <p:extLst>
      <p:ext uri="{BB962C8B-B14F-4D97-AF65-F5344CB8AC3E}">
        <p14:creationId xmlns:p14="http://schemas.microsoft.com/office/powerpoint/2010/main" val="2720409359"/>
      </p:ext>
    </p:extLst>
  </p:cSld>
  <p:clrMapOvr>
    <a:masterClrMapping/>
  </p:clrMapOvr>
  <mc:AlternateContent xmlns:mc="http://schemas.openxmlformats.org/markup-compatibility/2006" xmlns:p14="http://schemas.microsoft.com/office/powerpoint/2010/main">
    <mc:Choice Requires="p14">
      <p:transition spd="slow" p14:dur="2000" advTm="44507"/>
    </mc:Choice>
    <mc:Fallback xmlns="">
      <p:transition spd="slow" advTm="44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533400"/>
            <a:ext cx="8229600" cy="1143000"/>
          </a:xfrm>
        </p:spPr>
        <p:txBody>
          <a:bodyPr/>
          <a:lstStyle/>
          <a:p>
            <a:r>
              <a:rPr lang="en-US" sz="3600" b="1" dirty="0" smtClean="0">
                <a:solidFill>
                  <a:srgbClr val="0033CC"/>
                </a:solidFill>
              </a:rPr>
              <a:t>The Rock Cycle (ES.5)</a:t>
            </a:r>
            <a:r>
              <a:rPr lang="en-US" sz="3600" dirty="0" smtClean="0"/>
              <a:t/>
            </a:r>
            <a:br>
              <a:rPr lang="en-US" sz="3600" dirty="0" smtClean="0"/>
            </a:br>
            <a:endParaRPr lang="en-US" sz="3600" dirty="0"/>
          </a:p>
        </p:txBody>
      </p:sp>
      <p:sp>
        <p:nvSpPr>
          <p:cNvPr id="13" name="Content Placeholder 12"/>
          <p:cNvSpPr>
            <a:spLocks noGrp="1"/>
          </p:cNvSpPr>
          <p:nvPr>
            <p:ph idx="1"/>
          </p:nvPr>
        </p:nvSpPr>
        <p:spPr/>
        <p:txBody>
          <a:bodyPr/>
          <a:lstStyle/>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indent="0">
              <a:spcBef>
                <a:spcPts val="0"/>
              </a:spcBef>
              <a:buNone/>
            </a:pPr>
            <a:endParaRPr lang="en-US" sz="2400" b="1" dirty="0" smtClean="0">
              <a:solidFill>
                <a:srgbClr val="C00000"/>
              </a:solidFill>
            </a:endParaRPr>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78" name="Equation" r:id="rId8" imgW="114151" imgH="215619" progId="Equation.3">
                  <p:embed/>
                </p:oleObj>
              </mc:Choice>
              <mc:Fallback>
                <p:oleObj name="Equation" r:id="rId8" imgW="114151" imgH="215619" progId="Equation.3">
                  <p:embed/>
                  <p:pic>
                    <p:nvPicPr>
                      <p:cNvPr id="0" name="Picture 2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79" name="Equation" r:id="rId10" imgW="114151" imgH="215619" progId="Equation.3">
                  <p:embed/>
                </p:oleObj>
              </mc:Choice>
              <mc:Fallback>
                <p:oleObj name="Equation" r:id="rId10" imgW="114151" imgH="215619" progId="Equation.3">
                  <p:embed/>
                  <p:pic>
                    <p:nvPicPr>
                      <p:cNvPr id="0" name="Picture 2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80" name="Equation" r:id="rId11" imgW="114151" imgH="215619" progId="Equation.3">
                  <p:embed/>
                </p:oleObj>
              </mc:Choice>
              <mc:Fallback>
                <p:oleObj name="Equation" r:id="rId11" imgW="114151" imgH="215619" progId="Equation.3">
                  <p:embed/>
                  <p:pic>
                    <p:nvPicPr>
                      <p:cNvPr id="0" name="Picture 2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473989" y="960387"/>
            <a:ext cx="8229600" cy="502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70C0"/>
              </a:solidFill>
              <a:latin typeface="+mn-lt"/>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smtClean="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2060"/>
              </a:solidFill>
              <a:effectLst/>
              <a:uLnTx/>
              <a:uFillTx/>
              <a:latin typeface="+mj-lt"/>
              <a:ea typeface="+mn-ea"/>
              <a:cs typeface="+mn-cs"/>
            </a:endParaRPr>
          </a:p>
        </p:txBody>
      </p:sp>
      <p:sp>
        <p:nvSpPr>
          <p:cNvPr id="23" name="Rounded Rectangle 22"/>
          <p:cNvSpPr/>
          <p:nvPr/>
        </p:nvSpPr>
        <p:spPr>
          <a:xfrm>
            <a:off x="881514" y="5915025"/>
            <a:ext cx="1556886" cy="371475"/>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33400" y="1295400"/>
            <a:ext cx="7924800" cy="830997"/>
          </a:xfrm>
          <a:prstGeom prst="rect">
            <a:avLst/>
          </a:prstGeom>
          <a:noFill/>
        </p:spPr>
        <p:txBody>
          <a:bodyPr wrap="square" rtlCol="0">
            <a:spAutoFit/>
          </a:bodyPr>
          <a:lstStyle/>
          <a:p>
            <a:r>
              <a:rPr lang="en-US" sz="2400" b="1" dirty="0" smtClean="0">
                <a:solidFill>
                  <a:srgbClr val="6600FF"/>
                </a:solidFill>
                <a:latin typeface="+mn-lt"/>
              </a:rPr>
              <a:t>Students need additional practice with items that assess the composition of Earth materials</a:t>
            </a:r>
            <a:r>
              <a:rPr lang="en-US" sz="2400" b="1" dirty="0">
                <a:solidFill>
                  <a:srgbClr val="6600FF"/>
                </a:solidFill>
                <a:latin typeface="+mn-lt"/>
              </a:rPr>
              <a:t>. </a:t>
            </a:r>
            <a:endParaRPr lang="en-US" dirty="0"/>
          </a:p>
        </p:txBody>
      </p:sp>
      <p:sp>
        <p:nvSpPr>
          <p:cNvPr id="3" name="TextBox 2"/>
          <p:cNvSpPr txBox="1"/>
          <p:nvPr/>
        </p:nvSpPr>
        <p:spPr>
          <a:xfrm>
            <a:off x="881514" y="4800600"/>
            <a:ext cx="6446573" cy="1754326"/>
          </a:xfrm>
          <a:prstGeom prst="rect">
            <a:avLst/>
          </a:prstGeom>
          <a:noFill/>
        </p:spPr>
        <p:txBody>
          <a:bodyPr wrap="none" rtlCol="0">
            <a:spAutoFit/>
          </a:bodyPr>
          <a:lstStyle/>
          <a:p>
            <a:r>
              <a:rPr lang="en-US" b="1" dirty="0">
                <a:latin typeface="+mj-lt"/>
              </a:rPr>
              <a:t>At which location are metamorphic rocks most likely to be found?</a:t>
            </a:r>
          </a:p>
          <a:p>
            <a:endParaRPr lang="en-US" dirty="0">
              <a:latin typeface="+mn-lt"/>
            </a:endParaRPr>
          </a:p>
          <a:p>
            <a:r>
              <a:rPr lang="en-US" dirty="0" smtClean="0">
                <a:latin typeface="+mn-lt"/>
              </a:rPr>
              <a:t>A.  Location </a:t>
            </a:r>
            <a:r>
              <a:rPr lang="en-US" dirty="0">
                <a:latin typeface="+mn-lt"/>
              </a:rPr>
              <a:t>A</a:t>
            </a:r>
          </a:p>
          <a:p>
            <a:r>
              <a:rPr lang="en-US" dirty="0" smtClean="0">
                <a:latin typeface="+mn-lt"/>
              </a:rPr>
              <a:t>B.  Location </a:t>
            </a:r>
            <a:r>
              <a:rPr lang="en-US" dirty="0">
                <a:latin typeface="+mn-lt"/>
              </a:rPr>
              <a:t>B</a:t>
            </a:r>
          </a:p>
          <a:p>
            <a:r>
              <a:rPr lang="en-US" dirty="0" smtClean="0">
                <a:latin typeface="+mn-lt"/>
              </a:rPr>
              <a:t>C.  Location </a:t>
            </a:r>
            <a:r>
              <a:rPr lang="en-US" dirty="0">
                <a:latin typeface="+mn-lt"/>
              </a:rPr>
              <a:t>C</a:t>
            </a:r>
          </a:p>
          <a:p>
            <a:r>
              <a:rPr lang="en-US" dirty="0" smtClean="0">
                <a:latin typeface="+mn-lt"/>
              </a:rPr>
              <a:t>D.  Location </a:t>
            </a:r>
            <a:r>
              <a:rPr lang="en-US" dirty="0">
                <a:latin typeface="+mn-lt"/>
              </a:rPr>
              <a:t>D</a:t>
            </a:r>
          </a:p>
        </p:txBody>
      </p:sp>
      <p:pic>
        <p:nvPicPr>
          <p:cNvPr id="6281" name="Picture 13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2512" y="2544763"/>
            <a:ext cx="3584575"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cstate="print"/>
          <a:stretch>
            <a:fillRect/>
          </a:stretch>
        </p:blipFill>
        <p:spPr>
          <a:xfrm>
            <a:off x="8382000" y="6096000"/>
            <a:ext cx="609600" cy="609600"/>
          </a:xfrm>
          <a:prstGeom prst="rect">
            <a:avLst/>
          </a:prstGeom>
        </p:spPr>
      </p:pic>
      <p:sp>
        <p:nvSpPr>
          <p:cNvPr id="2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8</a:t>
            </a:fld>
            <a:endParaRPr lang="en-US"/>
          </a:p>
        </p:txBody>
      </p:sp>
    </p:spTree>
    <p:custDataLst>
      <p:tags r:id="rId2"/>
    </p:custDataLst>
    <p:extLst>
      <p:ext uri="{BB962C8B-B14F-4D97-AF65-F5344CB8AC3E}">
        <p14:creationId xmlns:p14="http://schemas.microsoft.com/office/powerpoint/2010/main" val="4291335120"/>
      </p:ext>
    </p:extLst>
  </p:cSld>
  <p:clrMapOvr>
    <a:masterClrMapping/>
  </p:clrMapOvr>
  <mc:AlternateContent xmlns:mc="http://schemas.openxmlformats.org/markup-compatibility/2006" xmlns:p14="http://schemas.microsoft.com/office/powerpoint/2010/main">
    <mc:Choice Requires="p14">
      <p:transition spd="slow" p14:dur="2000" advTm="40513"/>
    </mc:Choice>
    <mc:Fallback xmlns="">
      <p:transition spd="slow" advTm="40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839200" cy="1143000"/>
          </a:xfrm>
        </p:spPr>
        <p:txBody>
          <a:bodyPr/>
          <a:lstStyle/>
          <a:p>
            <a:r>
              <a:rPr lang="en-US" sz="3600" b="1" dirty="0" smtClean="0">
                <a:solidFill>
                  <a:srgbClr val="0033CC"/>
                </a:solidFill>
              </a:rPr>
              <a:t>The Rock Cycle (ES.5)</a:t>
            </a:r>
            <a:endParaRPr lang="en-US" sz="3600" b="1" dirty="0">
              <a:solidFill>
                <a:srgbClr val="0033CC"/>
              </a:solidFill>
            </a:endParaRPr>
          </a:p>
        </p:txBody>
      </p:sp>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indent="0">
              <a:spcBef>
                <a:spcPts val="0"/>
              </a:spcBef>
              <a:buNone/>
            </a:pPr>
            <a:endParaRPr lang="en-US" sz="2400" b="1" dirty="0" smtClean="0">
              <a:solidFill>
                <a:srgbClr val="C00000"/>
              </a:solidFill>
            </a:endParaRPr>
          </a:p>
          <a:p>
            <a:pPr>
              <a:spcBef>
                <a:spcPts val="0"/>
              </a:spcBef>
              <a:buNone/>
            </a:pPr>
            <a:endParaRPr lang="en-US" sz="2400" b="1" dirty="0" smtClean="0"/>
          </a:p>
          <a:p>
            <a:pPr>
              <a:spcBef>
                <a:spcPts val="0"/>
              </a:spcBef>
              <a:buNone/>
            </a:pPr>
            <a:endParaRPr lang="en-US" sz="2400" b="1" dirty="0" smtClean="0"/>
          </a:p>
          <a:p>
            <a:pPr>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0998" name="Equation" r:id="rId8" imgW="114151" imgH="215619" progId="Equation.3">
                  <p:embed/>
                </p:oleObj>
              </mc:Choice>
              <mc:Fallback>
                <p:oleObj name="Equation" r:id="rId8" imgW="114151" imgH="215619" progId="Equation.3">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0999" name="Equation" r:id="rId10" imgW="114151" imgH="215619" progId="Equation.3">
                  <p:embed/>
                </p:oleObj>
              </mc:Choice>
              <mc:Fallback>
                <p:oleObj name="Equation" r:id="rId10" imgW="114151" imgH="215619" progId="Equation.3">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000" name="Equation" r:id="rId11" imgW="114151" imgH="215619" progId="Equation.3">
                  <p:embed/>
                </p:oleObj>
              </mc:Choice>
              <mc:Fallback>
                <p:oleObj name="Equation" r:id="rId11" imgW="114151" imgH="215619" progId="Equation.3">
                  <p:embed/>
                  <p:pic>
                    <p:nvPicPr>
                      <p:cNvPr id="0" name="Picture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361950" y="1066798"/>
            <a:ext cx="8229600" cy="502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70C0"/>
              </a:solidFill>
              <a:latin typeface="+mn-lt"/>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smtClean="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2060"/>
              </a:solidFill>
              <a:effectLst/>
              <a:uLnTx/>
              <a:uFillTx/>
              <a:latin typeface="+mj-lt"/>
              <a:ea typeface="+mn-ea"/>
              <a:cs typeface="+mn-cs"/>
            </a:endParaRPr>
          </a:p>
        </p:txBody>
      </p:sp>
      <p:sp>
        <p:nvSpPr>
          <p:cNvPr id="21" name="TextBox 20"/>
          <p:cNvSpPr txBox="1"/>
          <p:nvPr/>
        </p:nvSpPr>
        <p:spPr>
          <a:xfrm>
            <a:off x="762000" y="1524000"/>
            <a:ext cx="7067550" cy="2554545"/>
          </a:xfrm>
          <a:prstGeom prst="rect">
            <a:avLst/>
          </a:prstGeom>
          <a:noFill/>
        </p:spPr>
        <p:txBody>
          <a:bodyPr wrap="square" rtlCol="0">
            <a:spAutoFit/>
          </a:bodyPr>
          <a:lstStyle/>
          <a:p>
            <a:r>
              <a:rPr lang="en-US" sz="2000" b="1" dirty="0" smtClean="0">
                <a:latin typeface="+mn-lt"/>
              </a:rPr>
              <a:t>1. Heat and pressure can transform igneous rock into metamorphic rock.  What processes can transform igneous rock into sedimentary rock?</a:t>
            </a:r>
          </a:p>
          <a:p>
            <a:endParaRPr lang="en-US" sz="2000" b="1" dirty="0" smtClean="0">
              <a:latin typeface="+mn-lt"/>
            </a:endParaRPr>
          </a:p>
          <a:p>
            <a:pPr marL="342900" indent="-342900">
              <a:buFont typeface="+mj-lt"/>
              <a:buAutoNum type="alphaUcPeriod"/>
            </a:pPr>
            <a:r>
              <a:rPr lang="en-US" sz="2000" dirty="0" smtClean="0">
                <a:latin typeface="+mn-lt"/>
              </a:rPr>
              <a:t>Heat and pressure</a:t>
            </a:r>
          </a:p>
          <a:p>
            <a:pPr marL="342900" indent="-342900">
              <a:buFont typeface="+mj-lt"/>
              <a:buAutoNum type="alphaUcPeriod"/>
            </a:pPr>
            <a:r>
              <a:rPr lang="en-US" sz="2000" dirty="0" smtClean="0">
                <a:latin typeface="+mn-lt"/>
              </a:rPr>
              <a:t>Rifting and subduction</a:t>
            </a:r>
          </a:p>
          <a:p>
            <a:pPr marL="342900" indent="-342900">
              <a:buFont typeface="+mj-lt"/>
              <a:buAutoNum type="alphaUcPeriod"/>
            </a:pPr>
            <a:r>
              <a:rPr lang="en-US" sz="2000" dirty="0" smtClean="0">
                <a:latin typeface="+mn-lt"/>
              </a:rPr>
              <a:t>Erosion and sedimentation</a:t>
            </a:r>
          </a:p>
          <a:p>
            <a:pPr marL="342900" indent="-342900">
              <a:buFont typeface="+mj-lt"/>
              <a:buAutoNum type="alphaUcPeriod"/>
            </a:pPr>
            <a:r>
              <a:rPr lang="en-US" sz="2000" dirty="0" smtClean="0">
                <a:latin typeface="+mn-lt"/>
              </a:rPr>
              <a:t>Evaporation and condensation</a:t>
            </a:r>
            <a:endParaRPr lang="en-US" sz="2000" dirty="0">
              <a:latin typeface="+mn-lt"/>
            </a:endParaRPr>
          </a:p>
        </p:txBody>
      </p:sp>
      <p:sp>
        <p:nvSpPr>
          <p:cNvPr id="22" name="Rounded Rectangle 21"/>
          <p:cNvSpPr/>
          <p:nvPr/>
        </p:nvSpPr>
        <p:spPr>
          <a:xfrm>
            <a:off x="838200" y="5867400"/>
            <a:ext cx="4343399"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838200" y="3352800"/>
            <a:ext cx="325755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8200" y="4648200"/>
            <a:ext cx="7067550" cy="1938992"/>
          </a:xfrm>
          <a:prstGeom prst="rect">
            <a:avLst/>
          </a:prstGeom>
          <a:noFill/>
        </p:spPr>
        <p:txBody>
          <a:bodyPr wrap="square" rtlCol="0">
            <a:spAutoFit/>
          </a:bodyPr>
          <a:lstStyle/>
          <a:p>
            <a:r>
              <a:rPr lang="en-US" sz="2000" b="1" dirty="0" smtClean="0">
                <a:latin typeface="+mj-lt"/>
              </a:rPr>
              <a:t>2. Igneous </a:t>
            </a:r>
            <a:r>
              <a:rPr lang="en-US" sz="2000" b="1" dirty="0">
                <a:latin typeface="+mj-lt"/>
              </a:rPr>
              <a:t>rocks are formed by-</a:t>
            </a:r>
          </a:p>
          <a:p>
            <a:endParaRPr lang="en-US" sz="2000" dirty="0">
              <a:latin typeface="+mn-lt"/>
            </a:endParaRPr>
          </a:p>
          <a:p>
            <a:r>
              <a:rPr lang="en-US" sz="2000" dirty="0" smtClean="0">
                <a:latin typeface="+mn-lt"/>
              </a:rPr>
              <a:t>A.  heat </a:t>
            </a:r>
            <a:r>
              <a:rPr lang="en-US" sz="2000" dirty="0">
                <a:latin typeface="+mn-lt"/>
              </a:rPr>
              <a:t>and pressure on existing rocks</a:t>
            </a:r>
          </a:p>
          <a:p>
            <a:r>
              <a:rPr lang="en-US" sz="2000" dirty="0" smtClean="0">
                <a:latin typeface="+mn-lt"/>
              </a:rPr>
              <a:t>B.  evaporation </a:t>
            </a:r>
            <a:r>
              <a:rPr lang="en-US" sz="2000" dirty="0">
                <a:latin typeface="+mn-lt"/>
              </a:rPr>
              <a:t>of water, leaving solids behind</a:t>
            </a:r>
          </a:p>
          <a:p>
            <a:r>
              <a:rPr lang="en-US" sz="2000" dirty="0" smtClean="0">
                <a:latin typeface="+mn-lt"/>
              </a:rPr>
              <a:t>C.  cooling </a:t>
            </a:r>
            <a:r>
              <a:rPr lang="en-US" sz="2000" dirty="0">
                <a:latin typeface="+mn-lt"/>
              </a:rPr>
              <a:t>and hardening of molten rock</a:t>
            </a:r>
          </a:p>
          <a:p>
            <a:r>
              <a:rPr lang="en-US" sz="2000" dirty="0" smtClean="0">
                <a:latin typeface="+mn-lt"/>
              </a:rPr>
              <a:t>D.  layers </a:t>
            </a:r>
            <a:r>
              <a:rPr lang="en-US" sz="2000" dirty="0">
                <a:latin typeface="+mn-lt"/>
              </a:rPr>
              <a:t>of mud on the bottom of a lake</a:t>
            </a:r>
          </a:p>
        </p:txBody>
      </p:sp>
      <p:pic>
        <p:nvPicPr>
          <p:cNvPr id="3" name="Audio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cstate="print"/>
          <a:stretch>
            <a:fillRect/>
          </a:stretch>
        </p:blipFill>
        <p:spPr>
          <a:xfrm>
            <a:off x="8382000" y="6096000"/>
            <a:ext cx="609600" cy="609600"/>
          </a:xfrm>
          <a:prstGeom prst="rect">
            <a:avLst/>
          </a:prstGeom>
        </p:spPr>
      </p:pic>
      <p:sp>
        <p:nvSpPr>
          <p:cNvPr id="24" name="Slide Number Placeholder 53"/>
          <p:cNvSpPr>
            <a:spLocks noGrp="1"/>
          </p:cNvSpPr>
          <p:nvPr>
            <p:ph type="sldNum" sz="quarter" idx="12"/>
          </p:nvPr>
        </p:nvSpPr>
        <p:spPr>
          <a:xfrm>
            <a:off x="457200" y="6334001"/>
            <a:ext cx="457200" cy="365125"/>
          </a:xfrm>
        </p:spPr>
        <p:txBody>
          <a:bodyPr/>
          <a:lstStyle/>
          <a:p>
            <a:pPr>
              <a:defRPr/>
            </a:pPr>
            <a:fld id="{3A958E7F-F2CE-4013-8E7C-D4FF21256298}" type="slidenum">
              <a:rPr lang="en-US" smtClean="0"/>
              <a:pPr>
                <a:defRPr/>
              </a:pPr>
              <a:t>9</a:t>
            </a:fld>
            <a:endParaRPr lang="en-US"/>
          </a:p>
        </p:txBody>
      </p:sp>
    </p:spTree>
    <p:custDataLst>
      <p:tags r:id="rId2"/>
    </p:custDataLst>
    <p:extLst>
      <p:ext uri="{BB962C8B-B14F-4D97-AF65-F5344CB8AC3E}">
        <p14:creationId xmlns:p14="http://schemas.microsoft.com/office/powerpoint/2010/main" val="3717164308"/>
      </p:ext>
    </p:extLst>
  </p:cSld>
  <p:clrMapOvr>
    <a:masterClrMapping/>
  </p:clrMapOvr>
  <mc:AlternateContent xmlns:mc="http://schemas.openxmlformats.org/markup-compatibility/2006" xmlns:p14="http://schemas.microsoft.com/office/powerpoint/2010/main">
    <mc:Choice Requires="p14">
      <p:transition spd="slow" p14:dur="2000" advTm="41440"/>
    </mc:Choice>
    <mc:Fallback xmlns="">
      <p:transition spd="slow" advTm="41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9"/>
</p:tagLst>
</file>

<file path=ppt/tags/tag2.xml><?xml version="1.0" encoding="utf-8"?>
<p:tagLst xmlns:a="http://schemas.openxmlformats.org/drawingml/2006/main" xmlns:r="http://schemas.openxmlformats.org/officeDocument/2006/relationships" xmlns:p="http://schemas.openxmlformats.org/presentationml/2006/main">
  <p:tag name="TIMING" val="|24.7"/>
</p:tagLst>
</file>

<file path=ppt/tags/tag3.xml><?xml version="1.0" encoding="utf-8"?>
<p:tagLst xmlns:a="http://schemas.openxmlformats.org/drawingml/2006/main" xmlns:r="http://schemas.openxmlformats.org/officeDocument/2006/relationships" xmlns:p="http://schemas.openxmlformats.org/presentationml/2006/main">
  <p:tag name="TIMING" val="|33.8"/>
</p:tagLst>
</file>

<file path=ppt/tags/tag4.xml><?xml version="1.0" encoding="utf-8"?>
<p:tagLst xmlns:a="http://schemas.openxmlformats.org/drawingml/2006/main" xmlns:r="http://schemas.openxmlformats.org/officeDocument/2006/relationships" xmlns:p="http://schemas.openxmlformats.org/presentationml/2006/main">
  <p:tag name="TIMING" val="|32.5"/>
</p:tagLst>
</file>

<file path=ppt/tags/tag5.xml><?xml version="1.0" encoding="utf-8"?>
<p:tagLst xmlns:a="http://schemas.openxmlformats.org/drawingml/2006/main" xmlns:r="http://schemas.openxmlformats.org/officeDocument/2006/relationships" xmlns:p="http://schemas.openxmlformats.org/presentationml/2006/main">
  <p:tag name="TIMING" val="|41.1"/>
</p:tagLst>
</file>

<file path=ppt/tags/tag6.xml><?xml version="1.0" encoding="utf-8"?>
<p:tagLst xmlns:a="http://schemas.openxmlformats.org/drawingml/2006/main" xmlns:r="http://schemas.openxmlformats.org/officeDocument/2006/relationships" xmlns:p="http://schemas.openxmlformats.org/presentationml/2006/main">
  <p:tag name="TIMING" val="|4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1986</Words>
  <Application>Microsoft Office PowerPoint</Application>
  <PresentationFormat>On-screen Show (4:3)</PresentationFormat>
  <Paragraphs>257</Paragraphs>
  <Slides>16</Slides>
  <Notes>16</Notes>
  <HiddenSlides>0</HiddenSlides>
  <MMClips>15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Measurements and calculation using the most appropriate tools</vt:lpstr>
      <vt:lpstr>Instructional Guidance ES.1a Measurements and Calculation Using the Most Appropriate Tools</vt:lpstr>
      <vt:lpstr>PowerPoint Presentation</vt:lpstr>
      <vt:lpstr>PowerPoint Presentation</vt:lpstr>
      <vt:lpstr>The Rock Cycle ES.5</vt:lpstr>
      <vt:lpstr>Instructional Guidance for ES.4a Mineral Identification (in support of rock cycle ES.5)</vt:lpstr>
      <vt:lpstr>The Rock Cycle (ES.5) </vt:lpstr>
      <vt:lpstr>The Rock Cycle (ES.5)</vt:lpstr>
      <vt:lpstr>Instructional Guidance for ES.5 The Rock Cycle</vt:lpstr>
      <vt:lpstr>Plate Tectonics</vt:lpstr>
      <vt:lpstr>PowerPoint Presentation</vt:lpstr>
      <vt:lpstr>Evidence for Changes in Atmospheric Composition Over Time </vt:lpstr>
      <vt:lpstr> Instructional Guidance for ES.11a Evidence for Changes in Atmospheric Composition Over Time </vt:lpstr>
      <vt:lpstr>Practice Items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2014-04-24T22:24:35Z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