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459" r:id="rId2"/>
    <p:sldId id="426" r:id="rId3"/>
    <p:sldId id="439" r:id="rId4"/>
    <p:sldId id="453" r:id="rId5"/>
    <p:sldId id="444" r:id="rId6"/>
    <p:sldId id="430" r:id="rId7"/>
    <p:sldId id="457" r:id="rId8"/>
    <p:sldId id="452" r:id="rId9"/>
    <p:sldId id="445" r:id="rId10"/>
    <p:sldId id="446" r:id="rId11"/>
    <p:sldId id="451" r:id="rId12"/>
    <p:sldId id="428" r:id="rId13"/>
    <p:sldId id="429" r:id="rId14"/>
    <p:sldId id="417" r:id="rId15"/>
    <p:sldId id="450" r:id="rId16"/>
    <p:sldId id="455" r:id="rId17"/>
    <p:sldId id="456" r:id="rId1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70C0"/>
    <a:srgbClr val="0033CC"/>
    <a:srgbClr val="FF70C0"/>
    <a:srgbClr val="008000"/>
    <a:srgbClr val="007A00"/>
    <a:srgbClr val="00CC00"/>
    <a:srgbClr val="0000FF"/>
    <a:srgbClr val="005400"/>
    <a:srgbClr val="264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59147" autoAdjust="0"/>
  </p:normalViewPr>
  <p:slideViewPr>
    <p:cSldViewPr>
      <p:cViewPr varScale="1">
        <p:scale>
          <a:sx n="42" d="100"/>
          <a:sy n="42" d="100"/>
        </p:scale>
        <p:origin x="-21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4/24/2014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4/24/2014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support instruction of students in the science Standards of Learning (SOL), this PowerPoint presentation has been developed to provide information about the content for which student performance was weak or inconsistent during the spring 2013 test administration.  In collaboration with the Division of Student Assessment and School Improvement, the Division of Instruction has provided instructional information for teachers and school divisions for the content areas highlighted in this presentation.  </a:t>
            </a:r>
          </a:p>
          <a:p>
            <a:r>
              <a:rPr lang="en-US" dirty="0" smtClean="0"/>
              <a:t> </a:t>
            </a:r>
          </a:p>
          <a:p>
            <a:r>
              <a:rPr lang="en-US" dirty="0" smtClean="0"/>
              <a:t>It is important to note that the SOL, examples, and instructional information highlighted in this presentation should not be the sole focus of instruction in the classroom, nor should these suggestions replace the data that teachers or school divisions have collected on student performance. Rather, this PowerPoint presentation contains information that supports the instruction of the Science Standards of Learning for which statewide student performance showed the need for improvement.  </a:t>
            </a:r>
          </a:p>
          <a:p>
            <a:r>
              <a:rPr lang="en-US" sz="15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CH.6a, students need additional</a:t>
            </a:r>
            <a:r>
              <a:rPr lang="en-US" baseline="0" dirty="0" smtClean="0"/>
              <a:t> practice investigating attributes of organic compounds.  </a:t>
            </a:r>
            <a:r>
              <a:rPr lang="en-US" dirty="0" smtClean="0"/>
              <a:t>This example demonstrates carbon</a:t>
            </a:r>
            <a:r>
              <a:rPr lang="en-US" baseline="0" dirty="0" smtClean="0"/>
              <a:t> saturation by hydrogen and is commensurate with the items students may find on any given chemistry assessment. This content is easy for students to navigate and apply during classroom discussion. </a:t>
            </a:r>
          </a:p>
          <a:p>
            <a:endParaRPr lang="en-US" baseline="0" dirty="0" smtClean="0"/>
          </a:p>
          <a:p>
            <a:r>
              <a:rPr lang="en-US" baseline="0" dirty="0" smtClean="0"/>
              <a:t>The answer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Wingdings" pitchFamily="2" charset="2"/>
              <a:buNone/>
            </a:pPr>
            <a:r>
              <a:rPr lang="en-US" dirty="0" smtClean="0"/>
              <a:t>Carbon </a:t>
            </a:r>
            <a:r>
              <a:rPr lang="en-US" i="0" strike="noStrike" dirty="0" smtClean="0"/>
              <a:t>has</a:t>
            </a:r>
            <a:r>
              <a:rPr lang="en-US" strike="noStrike" dirty="0" smtClean="0"/>
              <a:t> </a:t>
            </a:r>
            <a:r>
              <a:rPr lang="en-US" dirty="0" smtClean="0"/>
              <a:t>properties that enable it to form an extensive range of compounds.  </a:t>
            </a:r>
            <a:r>
              <a:rPr lang="en-US" i="0" dirty="0" smtClean="0"/>
              <a:t>Two</a:t>
            </a:r>
            <a:r>
              <a:rPr lang="en-US" i="0" baseline="0" dirty="0" smtClean="0"/>
              <a:t> of these properties are t</a:t>
            </a:r>
            <a:r>
              <a:rPr lang="en-US" i="0" dirty="0" smtClean="0"/>
              <a:t>he </a:t>
            </a:r>
            <a:r>
              <a:rPr lang="en-US" dirty="0" smtClean="0"/>
              <a:t>ability to form chains of</a:t>
            </a:r>
            <a:r>
              <a:rPr lang="en-US" baseline="0" dirty="0" smtClean="0"/>
              <a:t> </a:t>
            </a:r>
            <a:r>
              <a:rPr lang="en-US" dirty="0" smtClean="0"/>
              <a:t>atoms</a:t>
            </a:r>
            <a:r>
              <a:rPr lang="en-US" baseline="0" dirty="0" smtClean="0"/>
              <a:t> and t</a:t>
            </a:r>
            <a:r>
              <a:rPr lang="en-US" dirty="0" smtClean="0"/>
              <a:t>he ability to form multiple bonds.</a:t>
            </a:r>
            <a:r>
              <a:rPr lang="en-US" baseline="0" dirty="0" smtClean="0"/>
              <a:t> </a:t>
            </a:r>
          </a:p>
          <a:p>
            <a:pPr algn="l">
              <a:buFont typeface="Wingdings" pitchFamily="2" charset="2"/>
              <a:buNone/>
            </a:pPr>
            <a:r>
              <a:rPr lang="en-US" baseline="0" dirty="0" smtClean="0"/>
              <a:t> </a:t>
            </a:r>
          </a:p>
          <a:p>
            <a:pPr algn="l">
              <a:buFont typeface="Wingdings" pitchFamily="2" charset="2"/>
              <a:buNone/>
            </a:pPr>
            <a:r>
              <a:rPr lang="en-US" baseline="0" dirty="0" smtClean="0"/>
              <a:t>Students </a:t>
            </a:r>
            <a:r>
              <a:rPr lang="en-US" strike="noStrike" baseline="0" dirty="0" smtClean="0"/>
              <a:t>benefit from </a:t>
            </a:r>
            <a:r>
              <a:rPr lang="en-US" baseline="0" dirty="0" smtClean="0"/>
              <a:t>drawing Lewis dot structures, identifying geometries, and describing polarities of certain molecules as well as describing how saturation affects shape and reactivity of carbon compounds.</a:t>
            </a:r>
          </a:p>
          <a:p>
            <a:pPr algn="l">
              <a:buFont typeface="Wingdings" pitchFamily="2" charset="2"/>
              <a:buNone/>
            </a:pPr>
            <a:endParaRPr lang="en-US" baseline="0" dirty="0" smtClean="0"/>
          </a:p>
          <a:p>
            <a:pPr algn="l">
              <a:buFont typeface="Wingdings" pitchFamily="2" charset="2"/>
              <a:buNone/>
            </a:pPr>
            <a:r>
              <a:rPr lang="en-US" baseline="0" dirty="0" smtClean="0"/>
              <a:t>Molecule #1 methane and molecule #2 ethane, show that carbon has made four covalent bonds and illustrates their respective three dimensional structures.</a:t>
            </a:r>
          </a:p>
          <a:p>
            <a:pPr marL="228600" indent="-228600" algn="l">
              <a:buFont typeface="Wingdings" pitchFamily="2" charset="2"/>
              <a:buNone/>
            </a:pPr>
            <a:endParaRPr lang="en-US" baseline="0" dirty="0" smtClean="0"/>
          </a:p>
          <a:p>
            <a:pPr marL="228600" indent="-228600" algn="l">
              <a:buFont typeface="Wingdings" pitchFamily="2" charset="2"/>
              <a:buNone/>
            </a:pPr>
            <a:r>
              <a:rPr lang="en-US" baseline="0" dirty="0" smtClean="0"/>
              <a:t>Molecule #3 details more information about bond lengths and bond angles.</a:t>
            </a:r>
          </a:p>
          <a:p>
            <a:pPr algn="l">
              <a:buFont typeface="Wingdings" pitchFamily="2" charset="2"/>
              <a:buNone/>
            </a:pPr>
            <a:endParaRPr lang="en-US" baseline="0" dirty="0" smtClean="0"/>
          </a:p>
          <a:p>
            <a:pPr algn="l">
              <a:buFont typeface="Wingdings" pitchFamily="2" charset="2"/>
              <a:buNone/>
            </a:pPr>
            <a:r>
              <a:rPr lang="en-US" i="0" baseline="0" dirty="0" smtClean="0"/>
              <a:t>Students should be able to recognize </a:t>
            </a:r>
            <a:r>
              <a:rPr lang="en-US" i="0" strike="noStrike" baseline="0" dirty="0" smtClean="0"/>
              <a:t>some common</a:t>
            </a:r>
            <a:r>
              <a:rPr lang="en-US" i="0" baseline="0" dirty="0" smtClean="0"/>
              <a:t> organic </a:t>
            </a:r>
            <a:r>
              <a:rPr lang="en-US" i="0" strike="noStrike" baseline="0" dirty="0" smtClean="0"/>
              <a:t>polymers such as polyester, DNA, glycogen and cellulose.</a:t>
            </a:r>
          </a:p>
          <a:p>
            <a:pPr algn="l">
              <a:buFont typeface="Wingdings" pitchFamily="2" charset="2"/>
              <a:buNone/>
            </a:pPr>
            <a:endParaRPr lang="en-US" i="0" strike="sngStrike" baseline="0" dirty="0" smtClean="0"/>
          </a:p>
          <a:p>
            <a:pPr algn="l">
              <a:buFont typeface="Wingdings" pitchFamily="2" charset="2"/>
              <a:buNone/>
            </a:pPr>
            <a:endParaRPr lang="en-US" i="1" strike="sngStrike" baseline="0" dirty="0" smtClean="0"/>
          </a:p>
          <a:p>
            <a:pPr algn="l">
              <a:buFont typeface="Wingdings" pitchFamily="2" charset="2"/>
              <a:buNone/>
            </a:pPr>
            <a:endParaRPr lang="en-US" i="1" strike="sngStrike"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b="0" kern="1200" dirty="0" smtClean="0">
                <a:solidFill>
                  <a:schemeClr val="tx1"/>
                </a:solidFill>
                <a:latin typeface="+mn-lt"/>
                <a:ea typeface="+mn-ea"/>
                <a:cs typeface="+mn-cs"/>
              </a:rPr>
              <a:t>The next standard highlighted is SOL CH.4,</a:t>
            </a:r>
            <a:r>
              <a:rPr lang="en-US" sz="1200" b="0" kern="1200" baseline="0" dirty="0" smtClean="0">
                <a:solidFill>
                  <a:schemeClr val="tx1"/>
                </a:solidFill>
                <a:latin typeface="+mn-lt"/>
                <a:ea typeface="+mn-ea"/>
                <a:cs typeface="+mn-cs"/>
              </a:rPr>
              <a:t> particularly bullets </a:t>
            </a:r>
            <a:r>
              <a:rPr lang="en-US" sz="1200" b="0" kern="1200" dirty="0" smtClean="0">
                <a:solidFill>
                  <a:schemeClr val="tx1"/>
                </a:solidFill>
                <a:latin typeface="+mn-lt"/>
                <a:ea typeface="+mn-ea"/>
                <a:cs typeface="+mn-cs"/>
              </a:rPr>
              <a:t>b and c.  This standard reads:  </a:t>
            </a:r>
            <a:r>
              <a:rPr lang="en-US" sz="1200" b="0" dirty="0" smtClean="0"/>
              <a:t>The student will investigate and understand that chemical quantities are based on molar relationships. Key concepts include bullet b)  </a:t>
            </a:r>
            <a:r>
              <a:rPr lang="en-US" sz="1200" b="0" dirty="0" err="1" smtClean="0">
                <a:solidFill>
                  <a:srgbClr val="0070C0"/>
                </a:solidFill>
              </a:rPr>
              <a:t>stoichiometric</a:t>
            </a:r>
            <a:r>
              <a:rPr lang="en-US" sz="1200" b="0" dirty="0" smtClean="0">
                <a:solidFill>
                  <a:srgbClr val="0070C0"/>
                </a:solidFill>
              </a:rPr>
              <a:t> relationships, and bullet c) solution concentrations.</a:t>
            </a:r>
          </a:p>
          <a:p>
            <a:pPr marL="457200" indent="-457200">
              <a:spcBef>
                <a:spcPts val="0"/>
              </a:spcBef>
              <a:buFont typeface="+mj-lt"/>
              <a:buNone/>
            </a:pP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cs typeface="Arial" panose="020B0604020202020204" pitchFamily="34" charset="0"/>
              </a:rPr>
              <a:t>For this standard, students need </a:t>
            </a:r>
            <a:r>
              <a:rPr lang="en-US" sz="1200" b="0" dirty="0" smtClean="0">
                <a:solidFill>
                  <a:srgbClr val="0070C0"/>
                </a:solidFill>
                <a:latin typeface="+mn-lt"/>
                <a:cs typeface="Arial" panose="020B0604020202020204" pitchFamily="34" charset="0"/>
              </a:rPr>
              <a:t>additional practice with items that require the application of mathematical relationships and calculations. Stoichiometry is often incorporated into many other discussions in chemistry and teachers find many opportunities to deliver this content. </a:t>
            </a:r>
            <a:r>
              <a:rPr lang="en-US" sz="1200" b="0" dirty="0" smtClean="0">
                <a:solidFill>
                  <a:srgbClr val="0033CC"/>
                </a:solidFill>
                <a:latin typeface="+mn-lt"/>
                <a:cs typeface="Arial" panose="020B0604020202020204" pitchFamily="34" charset="0"/>
              </a:rPr>
              <a:t>However, stoichiometry of molecules remains challenging for general chemistry students in Virginia.</a:t>
            </a:r>
          </a:p>
          <a:p>
            <a:endParaRPr lang="en-US" sz="1200" b="0" dirty="0" smtClean="0">
              <a:solidFill>
                <a:srgbClr val="0033CC"/>
              </a:solidFill>
              <a:latin typeface="+mn-lt"/>
              <a:cs typeface="Arial" panose="020B0604020202020204" pitchFamily="34" charset="0"/>
            </a:endParaRPr>
          </a:p>
          <a:p>
            <a:r>
              <a:rPr lang="en-US" sz="1200" b="0" dirty="0" smtClean="0">
                <a:solidFill>
                  <a:srgbClr val="0033CC"/>
                </a:solidFill>
                <a:latin typeface="+mn-lt"/>
                <a:cs typeface="Arial" panose="020B0604020202020204" pitchFamily="34" charset="0"/>
              </a:rPr>
              <a:t>The answer to the question is shown on the screen.</a:t>
            </a:r>
          </a:p>
          <a:p>
            <a:endParaRPr lang="en-US" sz="1200" b="0" dirty="0" smtClean="0">
              <a:solidFill>
                <a:srgbClr val="0033CC"/>
              </a:solidFill>
              <a:latin typeface="+mn-lt"/>
            </a:endParaRP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another example in which students struggled with the calculations that are necessary to correctly answer the question.  This particular item requires students to calculate molar mass.  </a:t>
            </a:r>
          </a:p>
          <a:p>
            <a:endParaRPr lang="en-US" baseline="0" dirty="0" smtClean="0"/>
          </a:p>
          <a:p>
            <a:r>
              <a:rPr lang="en-US" dirty="0" smtClean="0"/>
              <a:t>The student performance</a:t>
            </a:r>
            <a:r>
              <a:rPr lang="en-US" baseline="0" dirty="0" smtClean="0"/>
              <a:t> data also indicate that students struggled with fill in the blank items that required students to use significant digits.  This particular item does not contain multiple steps; therefore the student must find the answer and then determine the lowest number of significant digits used in the stem.  The answer must be displayed with two significant digits.  Acceptable answers are: 16 or 16.   It is important to note that fill in the blank test questions that require calculations, but are NOT assessing CH.1g,  have a range of acceptable answers.   Teachers are encouraged to have students express the result of any calculations using significant digits as much as is practical.</a:t>
            </a:r>
          </a:p>
          <a:p>
            <a:endParaRPr lang="en-US" baseline="0" dirty="0" smtClean="0"/>
          </a:p>
          <a:p>
            <a:r>
              <a:rPr lang="en-US" baseline="0" dirty="0" smtClean="0"/>
              <a:t>There is a technical assistance document available on the Virginia Department of Education Web site which will assist with the use of significant digits in calculations.  The URL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kern="1200" dirty="0" smtClean="0">
                <a:solidFill>
                  <a:srgbClr val="00B0F0"/>
                </a:solidFill>
                <a:latin typeface="+mn-lt"/>
                <a:ea typeface="+mn-ea"/>
                <a:cs typeface="+mn-cs"/>
              </a:rPr>
              <a:t>The Enhanced</a:t>
            </a:r>
            <a:r>
              <a:rPr lang="en-US" sz="1200" b="0" kern="1200" baseline="0" dirty="0" smtClean="0">
                <a:solidFill>
                  <a:srgbClr val="00B0F0"/>
                </a:solidFill>
                <a:latin typeface="+mn-lt"/>
                <a:ea typeface="+mn-ea"/>
                <a:cs typeface="+mn-cs"/>
              </a:rPr>
              <a:t> Scope and Sequence activities shown on the screen will give students opportunities to experience the use of </a:t>
            </a:r>
            <a:r>
              <a:rPr lang="en-US" sz="1200" b="0" kern="1200" baseline="0" dirty="0" err="1" smtClean="0">
                <a:solidFill>
                  <a:srgbClr val="00B0F0"/>
                </a:solidFill>
                <a:latin typeface="+mn-lt"/>
                <a:ea typeface="+mn-ea"/>
                <a:cs typeface="+mn-cs"/>
              </a:rPr>
              <a:t>stoichiometric</a:t>
            </a:r>
            <a:r>
              <a:rPr lang="en-US" sz="1200" b="0" kern="1200" baseline="0" dirty="0" smtClean="0">
                <a:solidFill>
                  <a:srgbClr val="00B0F0"/>
                </a:solidFill>
                <a:latin typeface="+mn-lt"/>
                <a:ea typeface="+mn-ea"/>
                <a:cs typeface="+mn-cs"/>
              </a:rPr>
              <a:t> relationships and perform calculations of solution concentrations.  The title of these activities and the URLs are shown on the screen.</a:t>
            </a:r>
            <a:endParaRPr lang="en-US" sz="1200" b="0" kern="1200" dirty="0" smtClean="0">
              <a:solidFill>
                <a:srgbClr val="00B0F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Arial" pitchFamily="34" charset="0"/>
              </a:rPr>
              <a:t>This concludes the student performance information for the spring 2013 Chemistry SOL test.</a:t>
            </a:r>
          </a:p>
          <a:p>
            <a:endParaRPr lang="en-US" dirty="0" smtClean="0">
              <a:latin typeface="+mn-lt"/>
              <a:cs typeface="Arial" pitchFamily="34" charset="0"/>
            </a:endParaRPr>
          </a:p>
          <a:p>
            <a:r>
              <a:rPr lang="en-US" dirty="0" smtClean="0">
                <a:latin typeface="+mn-lt"/>
                <a:cs typeface="Arial" pitchFamily="34" charset="0"/>
              </a:rPr>
              <a:t>Additionally, test preparation practice items for Chemistry can be found on the Virginia Department of Education Web site at the URL shown on the screen.</a:t>
            </a: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n-lt"/>
                <a:cs typeface="Arial" pitchFamily="34" charset="0"/>
              </a:rPr>
              <a:t>No audio.</a:t>
            </a:r>
            <a:endParaRPr lang="en-US"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dirty="0" smtClean="0"/>
              <a:t>The first</a:t>
            </a:r>
            <a:r>
              <a:rPr lang="en-US" baseline="0" dirty="0" smtClean="0"/>
              <a:t> standard highlighted is CH.2c.  It reads:  </a:t>
            </a:r>
            <a:r>
              <a:rPr lang="en-US" sz="1200" b="0" dirty="0" smtClean="0"/>
              <a:t>The student will investigate and understand that the placement of elements on the periodic table is a function of the elements’ atomic structures. The periodic table is a tool used for the investigations of bullet </a:t>
            </a:r>
            <a:r>
              <a:rPr lang="en-US" sz="1200" b="0" dirty="0" smtClean="0">
                <a:solidFill>
                  <a:srgbClr val="0070C0"/>
                </a:solidFill>
              </a:rPr>
              <a:t>c)  mass and charge characteristics of subatomic particles.</a:t>
            </a:r>
            <a:endParaRPr lang="en-US" b="0" baseline="0" dirty="0" smtClean="0"/>
          </a:p>
          <a:p>
            <a:endParaRPr lang="en-US" baseline="0" dirty="0" smtClean="0"/>
          </a:p>
          <a:p>
            <a:r>
              <a:rPr lang="en-US" baseline="0" dirty="0" smtClean="0"/>
              <a:t>Students are expected to </a:t>
            </a:r>
            <a:r>
              <a:rPr lang="en-US" sz="1200" kern="1200" baseline="0" dirty="0" smtClean="0">
                <a:solidFill>
                  <a:schemeClr val="tx1"/>
                </a:solidFill>
                <a:latin typeface="+mn-lt"/>
                <a:ea typeface="+mn-ea"/>
                <a:cs typeface="+mn-cs"/>
              </a:rPr>
              <a:t>differentiate between alpha, beta, and gamma radiation with respect to penetrating power, shielding, and composition; and differentiate between the major atom components (proton, neutron and electron) in terms of location, mass and size, as well as charge. </a:t>
            </a:r>
          </a:p>
          <a:p>
            <a:r>
              <a:rPr lang="en-US" sz="1200" kern="1200" baseline="0" dirty="0" smtClean="0">
                <a:solidFill>
                  <a:schemeClr val="tx1"/>
                </a:solidFill>
                <a:latin typeface="+mn-lt"/>
                <a:ea typeface="+mn-ea"/>
                <a:cs typeface="+mn-cs"/>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a:t>
            </a:r>
            <a:r>
              <a:rPr lang="en-US" baseline="0" dirty="0" smtClean="0"/>
              <a:t> should begin the discussion of mass and charge characteristics of subatomic particles by helping students understand the unique properties of elements and how they are related to their atomic structure using the periodic table of elements and other tools.</a:t>
            </a:r>
            <a:endParaRPr lang="en-US" sz="1200" b="0" kern="120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CH.2c, students need additional</a:t>
            </a:r>
            <a:r>
              <a:rPr lang="en-US" baseline="0" dirty="0" smtClean="0"/>
              <a:t> practice with abstract science concepts at the atomic and subatomic levels.  </a:t>
            </a:r>
            <a:r>
              <a:rPr lang="en-US" dirty="0" smtClean="0"/>
              <a:t>In </a:t>
            </a:r>
            <a:r>
              <a:rPr lang="en-US" strike="noStrike" dirty="0" smtClean="0"/>
              <a:t>the</a:t>
            </a:r>
            <a:r>
              <a:rPr lang="en-US" strike="noStrike" baseline="0" dirty="0" smtClean="0"/>
              <a:t> </a:t>
            </a:r>
            <a:r>
              <a:rPr lang="en-US" strike="noStrike" dirty="0" smtClean="0"/>
              <a:t>first</a:t>
            </a:r>
            <a:r>
              <a:rPr lang="en-US" dirty="0" smtClean="0"/>
              <a:t> example item students are asked to</a:t>
            </a:r>
            <a:r>
              <a:rPr lang="en-US" baseline="0" dirty="0" smtClean="0"/>
              <a:t> provide a reason, based on the number of subatomic particles, why an aluminum ion has a plus 3 charge. Students should be given the opportunity to use a Periodic Table of Elements to determine the number of protons for an Aluminum atom that has a neutral net charge. In the second item students can use and apply the information found in a Periodic Table of Elements to determine the mass of subatomic particles.</a:t>
            </a:r>
          </a:p>
          <a:p>
            <a:endParaRPr lang="en-US" baseline="0" dirty="0" smtClean="0"/>
          </a:p>
          <a:p>
            <a:r>
              <a:rPr lang="en-US" baseline="0" dirty="0" smtClean="0"/>
              <a:t>The answers to the two questions are shown on the screen.</a:t>
            </a:r>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 hallmark of science is that it generates theories and laws that must be consistent with observations. Much of the evidence from these observations is collected during laboratory investigations. A school laboratory investigation (also referred to as a lab) is defined as an experience in the laboratory, classroom, or the field that provides students with opportunities to interact directly with natural phenomena or with data collected by others using tools, materials, data collection techniques, and models (National Research Council (NRC). 2006. </a:t>
            </a:r>
            <a:r>
              <a:rPr lang="en-US" sz="1200" b="0" i="1" kern="1200" dirty="0" smtClean="0">
                <a:solidFill>
                  <a:schemeClr val="tx1"/>
                </a:solidFill>
                <a:latin typeface="+mn-lt"/>
                <a:ea typeface="+mn-ea"/>
                <a:cs typeface="+mn-cs"/>
              </a:rPr>
              <a:t>America’s lab report: Investigations in high school science</a:t>
            </a:r>
            <a:r>
              <a:rPr lang="en-US" sz="1200" b="0" i="0" kern="1200" dirty="0" smtClean="0">
                <a:solidFill>
                  <a:schemeClr val="tx1"/>
                </a:solidFill>
                <a:latin typeface="+mn-lt"/>
                <a:ea typeface="+mn-ea"/>
                <a:cs typeface="+mn-cs"/>
              </a:rPr>
              <a:t>. Washington, DC: National Academy Press). Throughout the process, students should have opportunities to design investigations, engage in scientific reasoning, manipulate equipment, record data, analyze results, and discuss their findings. These skills and knowledge, fostered by laboratory investigations, are an important part of inquiry—the process of asking questions and conducting experiments as a way to understand the natural world (National Science Teachers Association (NSTA). 2004. NSTA Position Statement: Scientific Inquiry). While reading about science, using computer simulations, and observing teacher demonstrations may be valuable, they are not a substitute for laboratory investigations by students (NRC 2006, p.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US" sz="1200" b="0" kern="1200" dirty="0" smtClean="0">
                <a:solidFill>
                  <a:srgbClr val="00B0F0"/>
                </a:solidFill>
                <a:latin typeface="+mn-lt"/>
                <a:ea typeface="+mn-ea"/>
                <a:cs typeface="+mn-cs"/>
              </a:rPr>
              <a:t>The Enhanced</a:t>
            </a:r>
            <a:r>
              <a:rPr lang="en-US" sz="1200" b="0" kern="1200" baseline="0" dirty="0" smtClean="0">
                <a:solidFill>
                  <a:srgbClr val="00B0F0"/>
                </a:solidFill>
                <a:latin typeface="+mn-lt"/>
                <a:ea typeface="+mn-ea"/>
                <a:cs typeface="+mn-cs"/>
              </a:rPr>
              <a:t> Scope and Sequence activities on the Virginia Department of Education Web site </a:t>
            </a:r>
            <a:r>
              <a:rPr lang="en-US" sz="1200" b="0" i="0" kern="1200" dirty="0" smtClean="0">
                <a:solidFill>
                  <a:schemeClr val="tx1"/>
                </a:solidFill>
                <a:latin typeface="+mn-lt"/>
                <a:ea typeface="+mn-ea"/>
                <a:cs typeface="+mn-cs"/>
              </a:rPr>
              <a:t>help teachers align instruction with the 2010 Science Standards of Learning (SOL) by providing examples of how the knowledge, skills and processes found in the SOL and curriculum framework can be presented to students in the classroom.  For this particular SOL, the activity “Atomic Structure:  Periodic Table” will give students the </a:t>
            </a:r>
            <a:r>
              <a:rPr lang="en-US" sz="1200" b="0" kern="1200" baseline="0" dirty="0" smtClean="0">
                <a:solidFill>
                  <a:srgbClr val="00B0F0"/>
                </a:solidFill>
                <a:latin typeface="+mn-lt"/>
                <a:ea typeface="+mn-ea"/>
                <a:cs typeface="+mn-cs"/>
              </a:rPr>
              <a:t>opportunities to investigate electron configurations and the Periodic Table of Elements.</a:t>
            </a:r>
            <a:endParaRPr lang="en-US" sz="1200" b="0" kern="1200" dirty="0" smtClean="0">
              <a:solidFill>
                <a:srgbClr val="00B0F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rPr>
              <a:t>Students will benefit from instructional time and meaningful contexts with real materials to reinforce fundamental concepts.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However, in some instances</a:t>
            </a:r>
            <a:r>
              <a:rPr lang="en-US" sz="1200" baseline="0" dirty="0" smtClean="0">
                <a:latin typeface="+mn-lt"/>
                <a:cs typeface="Arial" pitchFamily="34" charset="0"/>
              </a:rPr>
              <a:t> when objects are so small that it is impossible to make direct observations without special tools, models and simulations help students understand concepts like mass number and net charge</a:t>
            </a:r>
            <a:r>
              <a:rPr lang="en-US" sz="1200" i="1" baseline="0" dirty="0" smtClean="0">
                <a:latin typeface="+mn-lt"/>
                <a:cs typeface="Arial" pitchFamily="34" charset="0"/>
              </a:rPr>
              <a:t>.  </a:t>
            </a:r>
            <a:r>
              <a:rPr lang="en-US" sz="1200" i="0" baseline="0" dirty="0" smtClean="0">
                <a:latin typeface="+mn-lt"/>
                <a:cs typeface="Arial" pitchFamily="34" charset="0"/>
              </a:rPr>
              <a:t>These tools, with their quick repetitive nature, help students</a:t>
            </a:r>
            <a:r>
              <a:rPr lang="en-US" sz="1200" i="0" dirty="0" smtClean="0">
                <a:latin typeface="+mn-lt"/>
                <a:cs typeface="Arial" pitchFamily="34" charset="0"/>
              </a:rPr>
              <a:t> achieve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strike="noStrike"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strike="noStrike" baseline="0" dirty="0" smtClean="0">
                <a:latin typeface="+mn-lt"/>
                <a:cs typeface="Arial" pitchFamily="34" charset="0"/>
              </a:rPr>
              <a:t>The example shown </a:t>
            </a:r>
            <a:r>
              <a:rPr lang="en-US" sz="1200" i="0" baseline="0" dirty="0" smtClean="0">
                <a:latin typeface="+mn-lt"/>
                <a:cs typeface="Arial" pitchFamily="34" charset="0"/>
              </a:rPr>
              <a:t>allows </a:t>
            </a:r>
            <a:r>
              <a:rPr lang="en-US" sz="1200" baseline="0" dirty="0" smtClean="0">
                <a:latin typeface="+mn-lt"/>
                <a:cs typeface="Arial" pitchFamily="34" charset="0"/>
              </a:rPr>
              <a:t>students to manipulate the number of protons, neutrons, and electrons to observe the resulting change in net charge and mass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cs typeface="Arial" pitchFamily="34" charset="0"/>
              </a:rPr>
              <a:t>The Science Instruction staff worked with teachers to identify and correlate activities, models, and simulations to the middle and high school Science Standards.  This is an example of one of the models.  There is a link to the Virginia Science Activities, Models, and Simulations on this page. </a:t>
            </a:r>
            <a:endParaRPr lang="en-US" sz="1200" i="1"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latin typeface="+mn-lt"/>
              <a:cs typeface="Arial" pitchFamily="34" charset="0"/>
            </a:endParaRPr>
          </a:p>
          <a:p>
            <a:endParaRPr lang="en-US" dirty="0">
              <a:latin typeface="+mn-lt"/>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dirty="0" smtClean="0"/>
              <a:t>The next standard highlighted is SOL CH.3d.  This standard reads:  </a:t>
            </a:r>
            <a:r>
              <a:rPr lang="en-US" sz="1200" b="0" dirty="0" smtClean="0"/>
              <a:t>The student will investigate and understand how conservation of energy and matter is expressed in chemical formulas and balanced equations. Key concepts include bullet </a:t>
            </a:r>
            <a:r>
              <a:rPr lang="en-US" sz="1200" b="0" dirty="0" smtClean="0">
                <a:solidFill>
                  <a:srgbClr val="0070C0"/>
                </a:solidFill>
              </a:rPr>
              <a:t>d) bonding types.</a:t>
            </a:r>
          </a:p>
          <a:p>
            <a:pPr marL="0">
              <a:buNone/>
            </a:pPr>
            <a:endParaRPr lang="en-US" sz="1200" b="0" dirty="0" smtClean="0">
              <a:solidFill>
                <a:srgbClr val="0070C0"/>
              </a:solidFill>
            </a:endParaRPr>
          </a:p>
          <a:p>
            <a:pPr marL="0">
              <a:buNone/>
            </a:pPr>
            <a:endParaRPr lang="en-US" sz="1200" b="0" dirty="0" smtClean="0">
              <a:solidFill>
                <a:srgbClr val="0070C0"/>
              </a:solidFill>
            </a:endParaRPr>
          </a:p>
          <a:p>
            <a:pPr marL="0">
              <a:buNone/>
            </a:pPr>
            <a:endParaRPr lang="en-US" sz="1200" b="0" kern="1200" dirty="0" smtClean="0">
              <a:solidFill>
                <a:srgbClr val="0070C0"/>
              </a:solidFill>
              <a:latin typeface="+mn-lt"/>
              <a:ea typeface="+mn-ea"/>
              <a:cs typeface="+mn-cs"/>
            </a:endParaRPr>
          </a:p>
          <a:p>
            <a:pPr marL="0">
              <a:buNone/>
            </a:pPr>
            <a:endParaRPr lang="en-US" sz="1200" b="0" kern="1200" dirty="0" smtClean="0">
              <a:solidFill>
                <a:srgbClr val="0070C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dirty="0" smtClean="0"/>
              <a:t>In this example item involving chemical bonds, the student must use the notion of bond polarity to differentiate between types of covalent bonds, which represents a slightly more complex example of bond type.</a:t>
            </a:r>
            <a:endParaRPr lang="en-US" sz="1200" b="0" kern="1200" dirty="0" smtClean="0">
              <a:solidFill>
                <a:srgbClr val="0070C0"/>
              </a:solidFill>
              <a:latin typeface="+mn-lt"/>
              <a:ea typeface="+mn-ea"/>
              <a:cs typeface="+mn-cs"/>
            </a:endParaRPr>
          </a:p>
          <a:p>
            <a:endParaRPr lang="en-US" dirty="0" smtClean="0"/>
          </a:p>
          <a:p>
            <a:r>
              <a:rPr lang="en-US" dirty="0" smtClean="0"/>
              <a:t>The answer</a:t>
            </a:r>
            <a:r>
              <a:rPr lang="en-US" baseline="0" dirty="0" smtClean="0"/>
              <a:t> to the example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rPr>
              <a:t>Instructionally, students would benefit from more opportunities to explore the nature of different chemical bonds in a laboratory setting or through the use of models and simulations.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rPr>
              <a:t>Ionic compounds such as sodium chloride and covalent compounds such as sucrose may be used to investigate properties such as melting point, boiling point, solubility, electrical conductivity, color, and odor to help distinguish ionic from covalent compounds. As in many areas of chemistry, the distinctions are not always clear, nor do the distinctions apply to all compounds.  However, carefully selected compounds allow students to make relevant observations and distinctions between ionic and covalent compounds. (reference source:  http://www.mtlsd.org/teachers/smeer/stuff/lab%20differences%20between%20ionic%20and%20covalent%20compounds.pdf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rPr>
              <a:t>In addition to the lab investigations, students can learn about the difference between ionic and covalent bonds through a variety of models and simulations. These models and simulations can help</a:t>
            </a:r>
            <a:r>
              <a:rPr lang="en-US" sz="1200" baseline="0" dirty="0" smtClean="0">
                <a:latin typeface="+mn-lt"/>
                <a:cs typeface="Arial" pitchFamily="34" charset="0"/>
              </a:rPr>
              <a:t> students </a:t>
            </a:r>
            <a:r>
              <a:rPr lang="en-US" sz="1200" dirty="0" smtClean="0">
                <a:latin typeface="+mn-lt"/>
                <a:cs typeface="Arial" pitchFamily="34" charset="0"/>
              </a:rPr>
              <a:t>embed the concepts and terminology  </a:t>
            </a:r>
            <a:r>
              <a:rPr lang="en-US" sz="1200" baseline="0" dirty="0" smtClean="0">
                <a:latin typeface="+mn-lt"/>
                <a:cs typeface="Arial" panose="020B0604020202020204" pitchFamily="34" charset="0"/>
              </a:rPr>
              <a:t>allow students to </a:t>
            </a:r>
            <a:r>
              <a:rPr lang="en-US" sz="1200" b="0" kern="1200" baseline="0" dirty="0" smtClean="0">
                <a:solidFill>
                  <a:schemeClr val="tx1"/>
                </a:solidFill>
                <a:latin typeface="+mn-lt"/>
                <a:ea typeface="+mn-ea"/>
                <a:cs typeface="Arial" panose="020B0604020202020204" pitchFamily="34" charset="0"/>
              </a:rPr>
              <a:t>a</a:t>
            </a:r>
            <a:r>
              <a:rPr lang="en-US" sz="1200" b="0" kern="1200" dirty="0" smtClean="0">
                <a:solidFill>
                  <a:schemeClr val="tx1"/>
                </a:solidFill>
                <a:latin typeface="+mn-lt"/>
                <a:ea typeface="+mn-ea"/>
                <a:cs typeface="Arial" panose="020B0604020202020204" pitchFamily="34" charset="0"/>
              </a:rPr>
              <a:t>pply knowledge in various</a:t>
            </a:r>
            <a:r>
              <a:rPr lang="en-US" sz="1200" b="0" kern="1200" baseline="0" dirty="0" smtClean="0">
                <a:solidFill>
                  <a:schemeClr val="tx1"/>
                </a:solidFill>
                <a:latin typeface="+mn-lt"/>
                <a:ea typeface="+mn-ea"/>
                <a:cs typeface="Arial" panose="020B0604020202020204" pitchFamily="34" charset="0"/>
              </a:rPr>
              <a:t> </a:t>
            </a:r>
            <a:r>
              <a:rPr lang="en-US" sz="1200" b="0" kern="1200" dirty="0" smtClean="0">
                <a:solidFill>
                  <a:schemeClr val="tx1"/>
                </a:solidFill>
                <a:latin typeface="+mn-lt"/>
                <a:ea typeface="+mn-ea"/>
                <a:cs typeface="Arial" panose="020B0604020202020204" pitchFamily="34" charset="0"/>
              </a:rPr>
              <a:t>contexts, and </a:t>
            </a:r>
            <a:r>
              <a:rPr lang="en-US" sz="1200" b="0" kern="1200" baseline="0" dirty="0" smtClean="0">
                <a:solidFill>
                  <a:schemeClr val="tx1"/>
                </a:solidFill>
                <a:latin typeface="+mn-lt"/>
                <a:ea typeface="+mn-ea"/>
                <a:cs typeface="Arial" panose="020B0604020202020204" pitchFamily="34" charset="0"/>
              </a:rPr>
              <a:t>help </a:t>
            </a:r>
            <a:r>
              <a:rPr lang="en-US" sz="1200" b="0" kern="1200" dirty="0" smtClean="0">
                <a:solidFill>
                  <a:schemeClr val="tx1"/>
                </a:solidFill>
                <a:latin typeface="+mn-lt"/>
                <a:ea typeface="+mn-ea"/>
                <a:cs typeface="Arial" panose="020B0604020202020204" pitchFamily="34" charset="0"/>
              </a:rPr>
              <a:t>strengthen the specific learning objectives.</a:t>
            </a:r>
            <a:r>
              <a:rPr lang="en-US" sz="1200" b="0" kern="1200" baseline="0" dirty="0" smtClean="0">
                <a:solidFill>
                  <a:schemeClr val="tx1"/>
                </a:solidFill>
                <a:latin typeface="+mn-lt"/>
                <a:ea typeface="+mn-ea"/>
                <a:cs typeface="Arial" panose="020B0604020202020204" pitchFamily="34" charset="0"/>
              </a:rPr>
              <a:t>  Please reference the </a:t>
            </a:r>
            <a:r>
              <a:rPr lang="en-US" sz="1200" baseline="0" dirty="0" smtClean="0">
                <a:latin typeface="+mn-lt"/>
                <a:cs typeface="Arial" panose="020B0604020202020204" pitchFamily="34" charset="0"/>
              </a:rPr>
              <a:t>Virginia Science Activities, Models, and Simulations Web page, which may accessed by using the first URL shown on the screen for a variety of models and simulations that </a:t>
            </a:r>
            <a:r>
              <a:rPr lang="en-US" sz="1200" kern="1200" dirty="0" smtClean="0">
                <a:solidFill>
                  <a:schemeClr val="tx1"/>
                </a:solidFill>
                <a:latin typeface="+mn-lt"/>
                <a:ea typeface="+mn-ea"/>
                <a:cs typeface="Arial" panose="020B0604020202020204" pitchFamily="34" charset="0"/>
              </a:rPr>
              <a:t>engage students in practices that are essential for learning science through inquiry.</a:t>
            </a:r>
            <a:r>
              <a:rPr lang="en-US" sz="1200" kern="1200" baseline="0" dirty="0" smtClean="0">
                <a:solidFill>
                  <a:schemeClr val="tx1"/>
                </a:solidFill>
                <a:latin typeface="+mn-lt"/>
                <a:ea typeface="+mn-ea"/>
                <a:cs typeface="Arial" panose="020B0604020202020204" pitchFamily="34" charset="0"/>
              </a:rPr>
              <a:t>  </a:t>
            </a:r>
            <a:r>
              <a:rPr lang="en-US" sz="1200" baseline="0" dirty="0" smtClean="0">
                <a:latin typeface="+mn-lt"/>
                <a:cs typeface="Arial" panose="020B0604020202020204" pitchFamily="34" charset="0"/>
              </a:rPr>
              <a:t>The second URL listed on the screen is a specific activity titled “Chemical Bonds,” which correlates to this standard. </a:t>
            </a:r>
            <a:endParaRPr lang="en-US"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Arial" pitchFamily="34" charset="0"/>
              </a:rPr>
              <a:t> </a:t>
            </a:r>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dirty="0" smtClean="0"/>
              <a:t>The next standard highlighted is SOL CH.6a and b.</a:t>
            </a:r>
            <a:r>
              <a:rPr lang="en-US" baseline="0" dirty="0" smtClean="0"/>
              <a:t>  </a:t>
            </a:r>
            <a:r>
              <a:rPr lang="en-US" dirty="0" smtClean="0"/>
              <a:t>This standard reads</a:t>
            </a:r>
            <a:r>
              <a:rPr lang="en-US" b="0" dirty="0" smtClean="0"/>
              <a:t>:  </a:t>
            </a:r>
            <a:r>
              <a:rPr lang="en-US" sz="1200" b="0" dirty="0" smtClean="0"/>
              <a:t>The student will investigate and understand how basic chemical properties relate to organic chemistry and biochemistry.  Key concepts include bullet </a:t>
            </a:r>
            <a:r>
              <a:rPr lang="en-US" sz="1200" b="0" dirty="0" smtClean="0">
                <a:solidFill>
                  <a:srgbClr val="0070C0"/>
                </a:solidFill>
              </a:rPr>
              <a:t>a) unique properties of carbon that allow multi-carbon compounds;  and bullet</a:t>
            </a:r>
            <a:r>
              <a:rPr lang="en-US" sz="1200" b="0" baseline="0" dirty="0" smtClean="0">
                <a:solidFill>
                  <a:srgbClr val="0070C0"/>
                </a:solidFill>
              </a:rPr>
              <a:t> </a:t>
            </a:r>
            <a:r>
              <a:rPr lang="en-US" sz="1200" b="0" dirty="0" smtClean="0">
                <a:solidFill>
                  <a:srgbClr val="0070C0"/>
                </a:solidFill>
              </a:rPr>
              <a:t>b) uses in pharmaceuticals and genetics, petrochemicals, plastics, and food.</a:t>
            </a:r>
          </a:p>
          <a:p>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4/24/2014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4/24/2014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4/24/2014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0.wma"/><Relationship Id="rId7" Type="http://schemas.openxmlformats.org/officeDocument/2006/relationships/image" Target="../media/image7.png"/><Relationship Id="rId2" Type="http://schemas.microsoft.com/office/2007/relationships/media" Target="../media/media10.wma"/><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notesSlide" Target="../notesSlides/notesSlide11.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4.png"/><Relationship Id="rId2" Type="http://schemas.microsoft.com/office/2007/relationships/media" Target="../media/media13.wma"/><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doe.virginia.gov/instruction/science/resources/tech_assistance_significant_digits.pdf" TargetMode="External"/><Relationship Id="rId3" Type="http://schemas.openxmlformats.org/officeDocument/2006/relationships/audio" Target="../media/media14.wma"/><Relationship Id="rId7" Type="http://schemas.openxmlformats.org/officeDocument/2006/relationships/image" Target="../media/image11.png"/><Relationship Id="rId2" Type="http://schemas.microsoft.com/office/2007/relationships/media" Target="../media/media14.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xml"/><Relationship Id="rId7" Type="http://schemas.openxmlformats.org/officeDocument/2006/relationships/hyperlink" Target="http://www.doe.virginia.gov/testing/sol/standards_docs/science/2010/lesson_plans/chemistry/molar_relationships/sess_CH-4c1bfgh2h3abd.pdf" TargetMode="Externa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hyperlink" Target="http://www.doe.virginia.gov/testing/sol/standards_docs/science/2010/lesson_plans/chemistry/molar_relationships/sess_CH-4abcd1abcg.pdf" TargetMode="External"/><Relationship Id="rId5" Type="http://schemas.openxmlformats.org/officeDocument/2006/relationships/hyperlink" Target="http://www.doe.virginia.gov/testing/sol/standards_docs/science/2010/lesson_plans/chemistry/chemical_formulas_reactions/sess_CH-3b1abc.pdf" TargetMode="External"/><Relationship Id="rId4" Type="http://schemas.openxmlformats.org/officeDocument/2006/relationships/notesSlide" Target="../notesSlides/notesSlide1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6.wma"/><Relationship Id="rId7" Type="http://schemas.openxmlformats.org/officeDocument/2006/relationships/oleObject" Target="../embeddings/oleObject7.bin"/><Relationship Id="rId12" Type="http://schemas.openxmlformats.org/officeDocument/2006/relationships/image" Target="../media/image4.png"/><Relationship Id="rId2" Type="http://schemas.microsoft.com/office/2007/relationships/media" Target="../media/media16.wma"/><Relationship Id="rId1" Type="http://schemas.openxmlformats.org/officeDocument/2006/relationships/vmlDrawing" Target="../drawings/vmlDrawing3.vml"/><Relationship Id="rId6" Type="http://schemas.openxmlformats.org/officeDocument/2006/relationships/image" Target="../media/image1.jpeg"/><Relationship Id="rId11" Type="http://schemas.openxmlformats.org/officeDocument/2006/relationships/hyperlink" Target="http://www.doe.virginia.gov/testing/sol/practice_items/index.shtml" TargetMode="External"/><Relationship Id="rId5" Type="http://schemas.openxmlformats.org/officeDocument/2006/relationships/notesSlide" Target="../notesSlides/notesSlide16.xml"/><Relationship Id="rId10" Type="http://schemas.openxmlformats.org/officeDocument/2006/relationships/oleObject" Target="../embeddings/oleObject9.bin"/><Relationship Id="rId4" Type="http://schemas.openxmlformats.org/officeDocument/2006/relationships/slideLayout" Target="../slideLayouts/slideLayout2.xml"/><Relationship Id="rId9"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7.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jpeg"/><Relationship Id="rId5" Type="http://schemas.openxmlformats.org/officeDocument/2006/relationships/hyperlink" Target="mailto:Instruction@doe.virginia.gov" TargetMode="External"/><Relationship Id="rId10" Type="http://schemas.openxmlformats.org/officeDocument/2006/relationships/oleObject" Target="../embeddings/oleObject12.bin"/><Relationship Id="rId4" Type="http://schemas.openxmlformats.org/officeDocument/2006/relationships/hyperlink" Target="mailto:Student_assessment@doe.virginia.gov" TargetMode="External"/><Relationship Id="rId9"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4.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jpeg"/><Relationship Id="rId5" Type="http://schemas.openxmlformats.org/officeDocument/2006/relationships/hyperlink" Target="http://www.doe.virginia.gov/testing/sol/standards_docs/science/2010/lesson_plans/chemistry/atomic_structure_periodic_relationships/sess_CH-2defg1h.pdf"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hyperlink" Target="http://www.doe.virginia.gov/instruction/science/resources/sams/chemistry.docx" TargetMode="External"/><Relationship Id="rId3" Type="http://schemas.openxmlformats.org/officeDocument/2006/relationships/audio" Target="../media/media5.wma"/><Relationship Id="rId7" Type="http://schemas.openxmlformats.org/officeDocument/2006/relationships/image" Target="../media/image5.wmf"/><Relationship Id="rId12" Type="http://schemas.openxmlformats.org/officeDocument/2006/relationships/image" Target="../media/image4.png"/><Relationship Id="rId2" Type="http://schemas.microsoft.com/office/2007/relationships/media" Target="../media/media5.wma"/><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hyperlink" Target="http://www.doe.virginia.gov/instruction/science/resources/sams/index.shtml" TargetMode="External"/><Relationship Id="rId4" Type="http://schemas.openxmlformats.org/officeDocument/2006/relationships/slideLayout" Target="../slideLayouts/slideLayout2.xml"/><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4.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audio" Target="../media/media8.wma"/><Relationship Id="rId7" Type="http://schemas.openxmlformats.org/officeDocument/2006/relationships/image" Target="../media/image5.wmf"/><Relationship Id="rId12" Type="http://schemas.openxmlformats.org/officeDocument/2006/relationships/image" Target="../media/image4.png"/><Relationship Id="rId2" Type="http://schemas.microsoft.com/office/2007/relationships/media" Target="../media/media8.wma"/><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hyperlink" Target="http://concord.org/stem-resources/chemical-bonds" TargetMode="External"/><Relationship Id="rId5" Type="http://schemas.openxmlformats.org/officeDocument/2006/relationships/notesSlide" Target="../notesSlides/notesSlide8.xml"/><Relationship Id="rId10" Type="http://schemas.openxmlformats.org/officeDocument/2006/relationships/hyperlink" Target="http://www.doe.virginia.gov/instruction/science/resources/sams/index.shtml" TargetMode="External"/><Relationship Id="rId4" Type="http://schemas.openxmlformats.org/officeDocument/2006/relationships/slideLayout" Target="../slideLayouts/slideLayout2.xml"/><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1077218"/>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 with Instructional Guidance</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304800" y="3200400"/>
            <a:ext cx="44196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Chemistry</a:t>
            </a:r>
          </a:p>
          <a:p>
            <a:pPr algn="ctr"/>
            <a:r>
              <a:rPr lang="en-US" sz="2800" b="1" dirty="0" smtClean="0">
                <a:solidFill>
                  <a:srgbClr val="0033CC"/>
                </a:solidFill>
                <a:latin typeface="Arial" pitchFamily="34" charset="0"/>
                <a:cs typeface="Arial" pitchFamily="34" charset="0"/>
              </a:rPr>
              <a:t>Standards 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7" name="Picture 16" descr="Science GRFX.eps"/>
          <p:cNvPicPr>
            <a:picLocks noChangeAspect="1"/>
          </p:cNvPicPr>
          <p:nvPr/>
        </p:nvPicPr>
        <p:blipFill>
          <a:blip r:embed="rId6" cstate="print"/>
          <a:srcRect t="22876"/>
          <a:stretch>
            <a:fillRect/>
          </a:stretch>
        </p:blipFill>
        <p:spPr>
          <a:xfrm>
            <a:off x="5247167" y="2743200"/>
            <a:ext cx="3577501" cy="257256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5431995"/>
      </p:ext>
    </p:extLst>
  </p:cSld>
  <p:clrMapOvr>
    <a:masterClrMapping/>
  </p:clrMapOvr>
  <p:transition advTm="636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600" b="1" dirty="0" smtClean="0">
                <a:solidFill>
                  <a:srgbClr val="0033CC"/>
                </a:solidFill>
              </a:rPr>
              <a:t>Organic Chemistry (CH.6a)</a:t>
            </a:r>
            <a:endParaRPr lang="en-US" sz="36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1447800"/>
            <a:ext cx="7924800" cy="4893647"/>
          </a:xfrm>
          <a:prstGeom prst="rect">
            <a:avLst/>
          </a:prstGeom>
          <a:noFill/>
        </p:spPr>
        <p:txBody>
          <a:bodyPr wrap="square" rtlCol="0">
            <a:spAutoFit/>
          </a:bodyPr>
          <a:lstStyle/>
          <a:p>
            <a:r>
              <a:rPr lang="en-US" sz="2400" b="1" dirty="0" smtClean="0">
                <a:solidFill>
                  <a:srgbClr val="6600FF"/>
                </a:solidFill>
                <a:latin typeface="+mn-lt"/>
              </a:rPr>
              <a:t>Students need additional practice investigating attributes of organic compounds.</a:t>
            </a:r>
          </a:p>
          <a:p>
            <a:endParaRPr lang="en-US" sz="2400" b="1" dirty="0" smtClean="0">
              <a:latin typeface="+mn-lt"/>
            </a:endParaRPr>
          </a:p>
          <a:p>
            <a:endParaRPr lang="en-US" sz="2400" b="1" dirty="0" smtClean="0">
              <a:latin typeface="+mn-lt"/>
            </a:endParaRPr>
          </a:p>
          <a:p>
            <a:r>
              <a:rPr lang="en-US" sz="2400" b="1" dirty="0" smtClean="0">
                <a:latin typeface="+mn-lt"/>
              </a:rPr>
              <a:t>Which formula represents a molecule with fully saturated carbon (C) atoms?</a:t>
            </a:r>
          </a:p>
          <a:p>
            <a:endParaRPr lang="en-US" sz="2400" b="1" dirty="0" smtClean="0">
              <a:latin typeface="+mn-lt"/>
            </a:endParaRPr>
          </a:p>
          <a:p>
            <a:r>
              <a:rPr lang="en-US" sz="2400" b="1" dirty="0" smtClean="0">
                <a:latin typeface="+mn-lt"/>
              </a:rPr>
              <a:t>a)                                                    c)</a:t>
            </a:r>
          </a:p>
          <a:p>
            <a:endParaRPr lang="en-US" sz="2400" b="1" dirty="0" smtClean="0">
              <a:latin typeface="+mn-lt"/>
            </a:endParaRPr>
          </a:p>
          <a:p>
            <a:endParaRPr lang="en-US" sz="2400" b="1" dirty="0" smtClean="0">
              <a:latin typeface="+mn-lt"/>
            </a:endParaRPr>
          </a:p>
          <a:p>
            <a:endParaRPr lang="en-US" sz="2400" b="1" dirty="0" smtClean="0">
              <a:latin typeface="+mn-lt"/>
            </a:endParaRPr>
          </a:p>
          <a:p>
            <a:endParaRPr lang="en-US" sz="2400" b="1" dirty="0" smtClean="0">
              <a:latin typeface="+mn-lt"/>
            </a:endParaRPr>
          </a:p>
          <a:p>
            <a:r>
              <a:rPr lang="en-US" sz="2400" b="1" dirty="0" smtClean="0">
                <a:latin typeface="+mn-lt"/>
              </a:rPr>
              <a:t>b)				  d)</a:t>
            </a:r>
            <a:endParaRPr lang="en-US" sz="2400" b="1" dirty="0">
              <a:latin typeface="+mn-lt"/>
            </a:endParaRPr>
          </a:p>
        </p:txBody>
      </p:sp>
      <p:pic>
        <p:nvPicPr>
          <p:cNvPr id="13" name="Picture 2"/>
          <p:cNvPicPr>
            <a:picLocks noChangeAspect="1" noChangeArrowheads="1"/>
          </p:cNvPicPr>
          <p:nvPr/>
        </p:nvPicPr>
        <p:blipFill>
          <a:blip r:embed="rId7" cstate="print"/>
          <a:srcRect l="66977" t="61538" r="5736"/>
          <a:stretch>
            <a:fillRect/>
          </a:stretch>
        </p:blipFill>
        <p:spPr bwMode="auto">
          <a:xfrm>
            <a:off x="5105400" y="5690515"/>
            <a:ext cx="1676400" cy="952500"/>
          </a:xfrm>
          <a:prstGeom prst="rect">
            <a:avLst/>
          </a:prstGeom>
          <a:noFill/>
          <a:ln w="9525">
            <a:noFill/>
            <a:miter lim="800000"/>
            <a:headEnd/>
            <a:tailEnd/>
          </a:ln>
        </p:spPr>
      </p:pic>
      <p:pic>
        <p:nvPicPr>
          <p:cNvPr id="14" name="Picture 2"/>
          <p:cNvPicPr>
            <a:picLocks noChangeAspect="1" noChangeArrowheads="1"/>
          </p:cNvPicPr>
          <p:nvPr/>
        </p:nvPicPr>
        <p:blipFill>
          <a:blip r:embed="rId7" cstate="print"/>
          <a:srcRect l="8681" t="61539" r="72713" b="1538"/>
          <a:stretch>
            <a:fillRect/>
          </a:stretch>
        </p:blipFill>
        <p:spPr bwMode="auto">
          <a:xfrm>
            <a:off x="1295400" y="5728615"/>
            <a:ext cx="1143000" cy="914400"/>
          </a:xfrm>
          <a:prstGeom prst="rect">
            <a:avLst/>
          </a:prstGeom>
          <a:noFill/>
          <a:ln w="9525">
            <a:noFill/>
            <a:miter lim="800000"/>
            <a:headEnd/>
            <a:tailEnd/>
          </a:ln>
        </p:spPr>
      </p:pic>
      <p:pic>
        <p:nvPicPr>
          <p:cNvPr id="17" name="Picture 2"/>
          <p:cNvPicPr>
            <a:picLocks noChangeAspect="1" noChangeArrowheads="1"/>
          </p:cNvPicPr>
          <p:nvPr/>
        </p:nvPicPr>
        <p:blipFill>
          <a:blip r:embed="rId7" cstate="print"/>
          <a:srcRect l="8682" t="15385" r="70233" b="44615"/>
          <a:stretch>
            <a:fillRect/>
          </a:stretch>
        </p:blipFill>
        <p:spPr bwMode="auto">
          <a:xfrm>
            <a:off x="1219200" y="3897371"/>
            <a:ext cx="1295400" cy="990600"/>
          </a:xfrm>
          <a:prstGeom prst="rect">
            <a:avLst/>
          </a:prstGeom>
          <a:noFill/>
          <a:ln w="9525">
            <a:noFill/>
            <a:miter lim="800000"/>
            <a:headEnd/>
            <a:tailEnd/>
          </a:ln>
        </p:spPr>
      </p:pic>
      <p:pic>
        <p:nvPicPr>
          <p:cNvPr id="32770" name="Picture 2"/>
          <p:cNvPicPr>
            <a:picLocks noGrp="1" noChangeAspect="1" noChangeArrowheads="1"/>
          </p:cNvPicPr>
          <p:nvPr>
            <p:ph idx="1"/>
          </p:nvPr>
        </p:nvPicPr>
        <p:blipFill>
          <a:blip r:embed="rId7" cstate="print"/>
          <a:srcRect l="66977" t="12308" r="2015" b="44615"/>
          <a:stretch>
            <a:fillRect/>
          </a:stretch>
        </p:blipFill>
        <p:spPr bwMode="auto">
          <a:xfrm>
            <a:off x="5117248" y="3836574"/>
            <a:ext cx="1905000" cy="1066800"/>
          </a:xfrm>
          <a:prstGeom prst="rect">
            <a:avLst/>
          </a:prstGeom>
          <a:noFill/>
          <a:ln w="9525">
            <a:noFill/>
            <a:miter lim="800000"/>
            <a:headEnd/>
            <a:tailEnd/>
          </a:ln>
        </p:spPr>
      </p:pic>
      <p:sp>
        <p:nvSpPr>
          <p:cNvPr id="19" name="Rounded Rectangle 18"/>
          <p:cNvSpPr/>
          <p:nvPr/>
        </p:nvSpPr>
        <p:spPr>
          <a:xfrm>
            <a:off x="4191000" y="3810000"/>
            <a:ext cx="2895600" cy="1143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20"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10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815"/>
    </mc:Choice>
    <mc:Fallback xmlns="">
      <p:transition spd="slow" advTm="31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6322" name="Picture 2" descr="http://upload.wikimedia.org/wikipedia/commons/a/ae/Methane-2D-small.png"/>
          <p:cNvPicPr>
            <a:picLocks noChangeAspect="1" noChangeArrowheads="1"/>
          </p:cNvPicPr>
          <p:nvPr/>
        </p:nvPicPr>
        <p:blipFill>
          <a:blip r:embed="rId6" cstate="print"/>
          <a:srcRect/>
          <a:stretch>
            <a:fillRect/>
          </a:stretch>
        </p:blipFill>
        <p:spPr bwMode="auto">
          <a:xfrm>
            <a:off x="1219200" y="1854800"/>
            <a:ext cx="2345846" cy="2443163"/>
          </a:xfrm>
          <a:prstGeom prst="rect">
            <a:avLst/>
          </a:prstGeom>
          <a:noFill/>
        </p:spPr>
      </p:pic>
      <p:pic>
        <p:nvPicPr>
          <p:cNvPr id="56324" name="Picture 4" descr="http://upload.wikimedia.org/wikipedia/commons/6/68/Ethane-staggered-CRC-MW-dimensions-2D.png"/>
          <p:cNvPicPr>
            <a:picLocks noChangeAspect="1" noChangeArrowheads="1"/>
          </p:cNvPicPr>
          <p:nvPr/>
        </p:nvPicPr>
        <p:blipFill>
          <a:blip r:embed="rId7" cstate="print"/>
          <a:srcRect/>
          <a:stretch>
            <a:fillRect/>
          </a:stretch>
        </p:blipFill>
        <p:spPr bwMode="auto">
          <a:xfrm>
            <a:off x="2478087" y="4219670"/>
            <a:ext cx="4187825" cy="2638330"/>
          </a:xfrm>
          <a:prstGeom prst="rect">
            <a:avLst/>
          </a:prstGeom>
          <a:noFill/>
        </p:spPr>
      </p:pic>
      <p:pic>
        <p:nvPicPr>
          <p:cNvPr id="56326" name="Picture 6" descr="http://0.tqn.com/d/chemistry/1/0/_/F/1/ethane.jpg"/>
          <p:cNvPicPr>
            <a:picLocks noChangeAspect="1" noChangeArrowheads="1"/>
          </p:cNvPicPr>
          <p:nvPr/>
        </p:nvPicPr>
        <p:blipFill>
          <a:blip r:embed="rId8" cstate="print"/>
          <a:srcRect/>
          <a:stretch>
            <a:fillRect/>
          </a:stretch>
        </p:blipFill>
        <p:spPr bwMode="auto">
          <a:xfrm>
            <a:off x="5147925" y="1854800"/>
            <a:ext cx="3810000" cy="2228850"/>
          </a:xfrm>
          <a:prstGeom prst="rect">
            <a:avLst/>
          </a:prstGeom>
          <a:noFill/>
        </p:spPr>
      </p:pic>
      <p:sp>
        <p:nvSpPr>
          <p:cNvPr id="13" name="Title 12"/>
          <p:cNvSpPr>
            <a:spLocks noGrp="1"/>
          </p:cNvSpPr>
          <p:nvPr>
            <p:ph type="title"/>
          </p:nvPr>
        </p:nvSpPr>
        <p:spPr>
          <a:xfrm>
            <a:off x="457200" y="457200"/>
            <a:ext cx="8229600" cy="1143000"/>
          </a:xfrm>
        </p:spPr>
        <p:txBody>
          <a:bodyPr/>
          <a:lstStyle/>
          <a:p>
            <a:r>
              <a:rPr lang="en-US" sz="3600" b="1" dirty="0" smtClean="0"/>
              <a:t>Instructional Guidance CH.6</a:t>
            </a:r>
            <a:br>
              <a:rPr lang="en-US" sz="3600" b="1" dirty="0" smtClean="0"/>
            </a:br>
            <a:r>
              <a:rPr lang="en-US" sz="3600" b="1" dirty="0" smtClean="0">
                <a:solidFill>
                  <a:srgbClr val="0033CC"/>
                </a:solidFill>
              </a:rPr>
              <a:t>Organic Chemistry</a:t>
            </a:r>
            <a:endParaRPr lang="en-US" sz="3600" b="1" dirty="0">
              <a:solidFill>
                <a:srgbClr val="0033CC"/>
              </a:solidFill>
            </a:endParaRPr>
          </a:p>
        </p:txBody>
      </p:sp>
      <p:sp>
        <p:nvSpPr>
          <p:cNvPr id="2" name="TextBox 1"/>
          <p:cNvSpPr txBox="1"/>
          <p:nvPr/>
        </p:nvSpPr>
        <p:spPr>
          <a:xfrm>
            <a:off x="1219200" y="1948934"/>
            <a:ext cx="389850" cy="369332"/>
          </a:xfrm>
          <a:prstGeom prst="rect">
            <a:avLst/>
          </a:prstGeom>
          <a:noFill/>
        </p:spPr>
        <p:txBody>
          <a:bodyPr wrap="none" rtlCol="0">
            <a:spAutoFit/>
          </a:bodyPr>
          <a:lstStyle/>
          <a:p>
            <a:r>
              <a:rPr lang="en-US" dirty="0" smtClean="0"/>
              <a:t>1)</a:t>
            </a:r>
            <a:endParaRPr lang="en-US" dirty="0"/>
          </a:p>
        </p:txBody>
      </p:sp>
      <p:sp>
        <p:nvSpPr>
          <p:cNvPr id="3" name="TextBox 2"/>
          <p:cNvSpPr txBox="1"/>
          <p:nvPr/>
        </p:nvSpPr>
        <p:spPr>
          <a:xfrm>
            <a:off x="4953000" y="1981545"/>
            <a:ext cx="389850" cy="369332"/>
          </a:xfrm>
          <a:prstGeom prst="rect">
            <a:avLst/>
          </a:prstGeom>
          <a:noFill/>
        </p:spPr>
        <p:txBody>
          <a:bodyPr wrap="none" rtlCol="0">
            <a:spAutoFit/>
          </a:bodyPr>
          <a:lstStyle/>
          <a:p>
            <a:r>
              <a:rPr lang="en-US" dirty="0" smtClean="0"/>
              <a:t>2)</a:t>
            </a:r>
            <a:endParaRPr lang="en-US" dirty="0"/>
          </a:p>
        </p:txBody>
      </p:sp>
      <p:sp>
        <p:nvSpPr>
          <p:cNvPr id="4" name="TextBox 3"/>
          <p:cNvSpPr txBox="1"/>
          <p:nvPr/>
        </p:nvSpPr>
        <p:spPr>
          <a:xfrm>
            <a:off x="2392123" y="4800600"/>
            <a:ext cx="389850" cy="369332"/>
          </a:xfrm>
          <a:prstGeom prst="rect">
            <a:avLst/>
          </a:prstGeom>
          <a:noFill/>
        </p:spPr>
        <p:txBody>
          <a:bodyPr wrap="none" rtlCol="0">
            <a:spAutoFit/>
          </a:bodyPr>
          <a:lstStyle/>
          <a:p>
            <a:r>
              <a:rPr lang="en-US" dirty="0" smtClean="0"/>
              <a:t>3)</a:t>
            </a:r>
            <a:endParaRPr lang="en-US" dirty="0"/>
          </a:p>
        </p:txBody>
      </p:sp>
      <p:sp>
        <p:nvSpPr>
          <p:cNvPr id="18"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11</a:t>
            </a:fld>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1186"/>
    </mc:Choice>
    <mc:Fallback xmlns="">
      <p:transition spd="slow" advTm="61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0"/>
            <a:ext cx="8246389" cy="2773363"/>
          </a:xfrm>
        </p:spPr>
        <p:txBody>
          <a:bodyPr/>
          <a:lstStyle/>
          <a:p>
            <a:pPr>
              <a:spcBef>
                <a:spcPts val="0"/>
              </a:spcBef>
              <a:buNone/>
            </a:pPr>
            <a:r>
              <a:rPr lang="en-US" sz="2400" b="1" dirty="0" smtClean="0"/>
              <a:t>SOL CH.4</a:t>
            </a:r>
          </a:p>
          <a:p>
            <a:pPr marL="0">
              <a:spcBef>
                <a:spcPts val="0"/>
              </a:spcBef>
              <a:buNone/>
            </a:pPr>
            <a:r>
              <a:rPr lang="en-US" sz="2400" b="1" dirty="0" smtClean="0"/>
              <a:t>The student will investigate and understand that chemical quantities are based on molar relationships. Key concepts include</a:t>
            </a:r>
          </a:p>
          <a:p>
            <a:pPr marL="457200" indent="-457200">
              <a:spcBef>
                <a:spcPts val="0"/>
              </a:spcBef>
              <a:buAutoNum type="alphaLcParenR" startAt="2"/>
            </a:pPr>
            <a:r>
              <a:rPr lang="en-US" sz="2400" b="1" dirty="0" smtClean="0">
                <a:solidFill>
                  <a:srgbClr val="0070C0"/>
                </a:solidFill>
              </a:rPr>
              <a:t>stoichiometric relationships;</a:t>
            </a:r>
          </a:p>
          <a:p>
            <a:pPr marL="457200" indent="-457200">
              <a:spcBef>
                <a:spcPts val="0"/>
              </a:spcBef>
              <a:buFont typeface="Arial" charset="0"/>
              <a:buAutoNum type="alphaLcParenR" startAt="2"/>
            </a:pPr>
            <a:r>
              <a:rPr lang="en-US" sz="2400" b="1" dirty="0" smtClean="0">
                <a:solidFill>
                  <a:srgbClr val="0070C0"/>
                </a:solidFill>
              </a:rPr>
              <a:t>solution concentrations;</a:t>
            </a:r>
          </a:p>
          <a:p>
            <a:pPr>
              <a:buNone/>
            </a:pPr>
            <a:r>
              <a:rPr lang="en-US" sz="2400" b="1" dirty="0" smtClean="0">
                <a:solidFill>
                  <a:srgbClr val="002060"/>
                </a:solidFill>
                <a:latin typeface="+mj-lt"/>
              </a:rPr>
              <a:t>	</a:t>
            </a:r>
            <a:endParaRPr lang="en-US" sz="2400" b="1" dirty="0" smtClean="0">
              <a:solidFill>
                <a:srgbClr val="00B0F0"/>
              </a:solidFill>
              <a:latin typeface="+mj-lt"/>
            </a:endParaRPr>
          </a:p>
        </p:txBody>
      </p:sp>
      <p:sp>
        <p:nvSpPr>
          <p:cNvPr id="7" name="Title 6"/>
          <p:cNvSpPr>
            <a:spLocks noGrp="1"/>
          </p:cNvSpPr>
          <p:nvPr>
            <p:ph type="title"/>
          </p:nvPr>
        </p:nvSpPr>
        <p:spPr>
          <a:xfrm>
            <a:off x="304800" y="381000"/>
            <a:ext cx="8839200" cy="1143000"/>
          </a:xfrm>
        </p:spPr>
        <p:txBody>
          <a:bodyPr/>
          <a:lstStyle/>
          <a:p>
            <a:r>
              <a:rPr lang="en-US" sz="3600" b="1" dirty="0" err="1" smtClean="0">
                <a:solidFill>
                  <a:srgbClr val="0033CC"/>
                </a:solidFill>
              </a:rPr>
              <a:t>Stoichiometry</a:t>
            </a:r>
            <a:endParaRPr lang="en-US" sz="36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4864"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4864"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12</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804"/>
    </mc:Choice>
    <mc:Fallback xmlns="">
      <p:transition spd="slow" advTm="29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1" dirty="0" err="1" smtClean="0">
                <a:solidFill>
                  <a:srgbClr val="0033CC"/>
                </a:solidFill>
              </a:rPr>
              <a:t>Stoichiometry</a:t>
            </a:r>
            <a:r>
              <a:rPr lang="en-US" sz="3600" b="1" dirty="0" smtClean="0">
                <a:solidFill>
                  <a:srgbClr val="0033CC"/>
                </a:solidFill>
              </a:rPr>
              <a:t> (CH.4b)</a:t>
            </a:r>
            <a:endParaRPr lang="en-US" sz="36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1371600"/>
            <a:ext cx="8001000" cy="5386090"/>
          </a:xfrm>
          <a:prstGeom prst="rect">
            <a:avLst/>
          </a:prstGeom>
          <a:noFill/>
        </p:spPr>
        <p:txBody>
          <a:bodyPr wrap="square" rtlCol="0">
            <a:spAutoFit/>
          </a:bodyPr>
          <a:lstStyle/>
          <a:p>
            <a:r>
              <a:rPr lang="en-US" sz="2400" b="1" dirty="0" smtClean="0">
                <a:solidFill>
                  <a:srgbClr val="6600FF"/>
                </a:solidFill>
                <a:latin typeface="+mn-lt"/>
              </a:rPr>
              <a:t>Students need additional practice with items that require the application of mathematical relationships and calculations. </a:t>
            </a:r>
          </a:p>
          <a:p>
            <a:endParaRPr lang="en-US" sz="2400" b="1" dirty="0" smtClean="0">
              <a:latin typeface="+mn-lt"/>
            </a:endParaRPr>
          </a:p>
          <a:p>
            <a:r>
              <a:rPr lang="en-US" sz="2400" b="1" dirty="0">
                <a:latin typeface="+mn-lt"/>
              </a:rPr>
              <a:t>	</a:t>
            </a:r>
            <a:r>
              <a:rPr lang="en-US" sz="2800" b="1" dirty="0" smtClean="0">
                <a:latin typeface="+mn-lt"/>
              </a:rPr>
              <a:t>N</a:t>
            </a:r>
            <a:r>
              <a:rPr lang="en-US" sz="2800" b="1" baseline="-25000" dirty="0" smtClean="0">
                <a:latin typeface="+mn-lt"/>
              </a:rPr>
              <a:t>2 </a:t>
            </a:r>
            <a:r>
              <a:rPr lang="en-US" sz="2800" b="1" dirty="0" smtClean="0">
                <a:latin typeface="+mn-lt"/>
              </a:rPr>
              <a:t>  +   3H</a:t>
            </a:r>
            <a:r>
              <a:rPr lang="en-US" sz="2800" b="1" baseline="-25000" dirty="0" smtClean="0">
                <a:latin typeface="+mn-lt"/>
              </a:rPr>
              <a:t>2   			</a:t>
            </a:r>
            <a:r>
              <a:rPr lang="en-US" sz="2800" b="1" dirty="0" smtClean="0">
                <a:latin typeface="+mn-lt"/>
              </a:rPr>
              <a:t>2NH</a:t>
            </a:r>
            <a:r>
              <a:rPr lang="en-US" sz="2800" b="1" baseline="-25000" dirty="0" smtClean="0">
                <a:latin typeface="+mn-lt"/>
              </a:rPr>
              <a:t>3</a:t>
            </a:r>
          </a:p>
          <a:p>
            <a:endParaRPr lang="en-US" sz="2800" b="1" dirty="0" smtClean="0">
              <a:latin typeface="+mn-lt"/>
            </a:endParaRPr>
          </a:p>
          <a:p>
            <a:r>
              <a:rPr lang="en-US" sz="2400" b="1" dirty="0" smtClean="0">
                <a:latin typeface="+mn-lt"/>
              </a:rPr>
              <a:t>If 6 liters of hydrogen gas are used, how many liters of nitrogen gas will be needed for the above reaction at STP?</a:t>
            </a:r>
          </a:p>
          <a:p>
            <a:endParaRPr lang="en-US" sz="2400" b="1" dirty="0" smtClean="0">
              <a:latin typeface="+mn-lt"/>
            </a:endParaRPr>
          </a:p>
          <a:p>
            <a:endParaRPr lang="en-US" sz="2400" b="1" dirty="0" smtClean="0">
              <a:latin typeface="+mn-lt"/>
            </a:endParaRPr>
          </a:p>
          <a:p>
            <a:pPr marL="457200" indent="-457200">
              <a:buFont typeface="+mj-lt"/>
              <a:buAutoNum type="alphaLcParenR"/>
            </a:pPr>
            <a:r>
              <a:rPr lang="en-US" sz="2400" dirty="0" smtClean="0">
                <a:latin typeface="+mn-lt"/>
              </a:rPr>
              <a:t>2 liters</a:t>
            </a:r>
          </a:p>
          <a:p>
            <a:pPr marL="457200" indent="-457200">
              <a:buFont typeface="+mj-lt"/>
              <a:buAutoNum type="alphaLcParenR"/>
            </a:pPr>
            <a:r>
              <a:rPr lang="en-US" sz="2400" dirty="0" smtClean="0">
                <a:latin typeface="+mn-lt"/>
              </a:rPr>
              <a:t>3 liters</a:t>
            </a:r>
          </a:p>
          <a:p>
            <a:pPr marL="457200" indent="-457200">
              <a:buFont typeface="+mj-lt"/>
              <a:buAutoNum type="alphaLcParenR"/>
            </a:pPr>
            <a:r>
              <a:rPr lang="en-US" sz="2400" dirty="0" smtClean="0">
                <a:latin typeface="+mn-lt"/>
              </a:rPr>
              <a:t>4 liters</a:t>
            </a:r>
          </a:p>
          <a:p>
            <a:pPr marL="457200" indent="-457200">
              <a:buFont typeface="+mj-lt"/>
              <a:buAutoNum type="alphaLcParenR"/>
            </a:pPr>
            <a:r>
              <a:rPr lang="en-US" sz="2400" dirty="0" smtClean="0">
                <a:latin typeface="+mn-lt"/>
              </a:rPr>
              <a:t>12 liters</a:t>
            </a:r>
          </a:p>
          <a:p>
            <a:endParaRPr lang="en-US" sz="2400" b="1" dirty="0">
              <a:latin typeface="+mn-lt"/>
            </a:endParaRPr>
          </a:p>
        </p:txBody>
      </p:sp>
      <p:sp>
        <p:nvSpPr>
          <p:cNvPr id="13" name="Rounded Rectangle 12"/>
          <p:cNvSpPr/>
          <p:nvPr/>
        </p:nvSpPr>
        <p:spPr>
          <a:xfrm>
            <a:off x="495300" y="4800600"/>
            <a:ext cx="22479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3352800" y="2743200"/>
            <a:ext cx="1447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13</a:t>
            </a:fld>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823"/>
    </mc:Choice>
    <mc:Fallback xmlns="">
      <p:transition spd="slow" advTm="32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600" b="1" dirty="0" smtClean="0">
                <a:solidFill>
                  <a:srgbClr val="0033CC"/>
                </a:solidFill>
              </a:rPr>
              <a:t>Solution Concentrations (CH.4c)</a:t>
            </a:r>
            <a:endParaRPr lang="en-US" sz="36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60960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9698" name="Picture 2"/>
          <p:cNvPicPr>
            <a:picLocks noGrp="1" noChangeAspect="1" noChangeArrowheads="1"/>
          </p:cNvPicPr>
          <p:nvPr>
            <p:ph idx="1"/>
          </p:nvPr>
        </p:nvPicPr>
        <p:blipFill>
          <a:blip r:embed="rId7" cstate="print"/>
          <a:srcRect/>
          <a:stretch>
            <a:fillRect/>
          </a:stretch>
        </p:blipFill>
        <p:spPr bwMode="auto">
          <a:xfrm>
            <a:off x="457200" y="2438400"/>
            <a:ext cx="8396076" cy="2834481"/>
          </a:xfrm>
          <a:prstGeom prst="rect">
            <a:avLst/>
          </a:prstGeom>
          <a:noFill/>
          <a:ln w="9525">
            <a:solidFill>
              <a:schemeClr val="tx1"/>
            </a:solidFill>
            <a:miter lim="800000"/>
            <a:headEnd/>
            <a:tailEnd/>
          </a:ln>
        </p:spPr>
      </p:pic>
      <p:sp>
        <p:nvSpPr>
          <p:cNvPr id="14" name="Rectangle 13"/>
          <p:cNvSpPr/>
          <p:nvPr/>
        </p:nvSpPr>
        <p:spPr>
          <a:xfrm>
            <a:off x="457200" y="5410200"/>
            <a:ext cx="8458200" cy="923330"/>
          </a:xfrm>
          <a:prstGeom prst="rect">
            <a:avLst/>
          </a:prstGeom>
        </p:spPr>
        <p:txBody>
          <a:bodyPr wrap="square">
            <a:spAutoFit/>
          </a:bodyPr>
          <a:lstStyle/>
          <a:p>
            <a:r>
              <a:rPr lang="en-US" b="1" dirty="0" smtClean="0">
                <a:latin typeface="+mn-lt"/>
              </a:rPr>
              <a:t>Technical assistance with significant digits:</a:t>
            </a:r>
          </a:p>
          <a:p>
            <a:r>
              <a:rPr lang="en-US" b="1" dirty="0" smtClean="0">
                <a:solidFill>
                  <a:srgbClr val="0070C0"/>
                </a:solidFill>
                <a:latin typeface="+mn-lt"/>
                <a:hlinkClick r:id="rId8"/>
              </a:rPr>
              <a:t>http://www.doe.virginia.gov/instruction/science/resources/tech_assistance_significant_digits.pdf</a:t>
            </a:r>
            <a:r>
              <a:rPr lang="en-US" b="1" dirty="0" smtClean="0">
                <a:solidFill>
                  <a:srgbClr val="0070C0"/>
                </a:solidFill>
                <a:latin typeface="+mn-lt"/>
              </a:rPr>
              <a:t> </a:t>
            </a:r>
          </a:p>
        </p:txBody>
      </p:sp>
      <p:sp>
        <p:nvSpPr>
          <p:cNvPr id="13" name="TextBox 12"/>
          <p:cNvSpPr txBox="1"/>
          <p:nvPr/>
        </p:nvSpPr>
        <p:spPr>
          <a:xfrm>
            <a:off x="533400" y="1447800"/>
            <a:ext cx="8077200" cy="830997"/>
          </a:xfrm>
          <a:prstGeom prst="rect">
            <a:avLst/>
          </a:prstGeom>
          <a:noFill/>
        </p:spPr>
        <p:txBody>
          <a:bodyPr wrap="square" rtlCol="0">
            <a:spAutoFit/>
          </a:bodyPr>
          <a:lstStyle/>
          <a:p>
            <a:r>
              <a:rPr lang="en-US" sz="2400" b="1" dirty="0" smtClean="0">
                <a:solidFill>
                  <a:srgbClr val="6600FF"/>
                </a:solidFill>
                <a:latin typeface="+mn-lt"/>
              </a:rPr>
              <a:t>Students need additional practice calculating answers using significant digits.</a:t>
            </a:r>
            <a:endParaRPr lang="en-US" sz="2400" b="1" dirty="0">
              <a:solidFill>
                <a:srgbClr val="6600FF"/>
              </a:solidFill>
              <a:latin typeface="+mn-lt"/>
            </a:endParaRPr>
          </a:p>
        </p:txBody>
      </p:sp>
      <p:sp>
        <p:nvSpPr>
          <p:cNvPr id="17" name="TextBox 16"/>
          <p:cNvSpPr txBox="1"/>
          <p:nvPr/>
        </p:nvSpPr>
        <p:spPr>
          <a:xfrm>
            <a:off x="2971800" y="4419600"/>
            <a:ext cx="3429000" cy="369332"/>
          </a:xfrm>
          <a:prstGeom prst="rect">
            <a:avLst/>
          </a:prstGeom>
          <a:noFill/>
        </p:spPr>
        <p:txBody>
          <a:bodyPr wrap="square" rtlCol="0">
            <a:spAutoFit/>
          </a:bodyPr>
          <a:lstStyle/>
          <a:p>
            <a:r>
              <a:rPr lang="en-US" b="1" dirty="0" smtClean="0">
                <a:solidFill>
                  <a:srgbClr val="C00000"/>
                </a:solidFill>
                <a:latin typeface="+mn-lt"/>
              </a:rPr>
              <a:t>Correct answers:  16 OR 16.</a:t>
            </a:r>
            <a:endParaRPr lang="en-US" b="1" dirty="0">
              <a:solidFill>
                <a:srgbClr val="C00000"/>
              </a:solidFill>
              <a:latin typeface="+mn-lt"/>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
        <p:nvSpPr>
          <p:cNvPr id="23"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14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2032"/>
    </mc:Choice>
    <mc:Fallback xmlns="">
      <p:transition spd="slow" advTm="82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z="3200" b="1" dirty="0" smtClean="0"/>
              <a:t>Instructional Guidance CH.4b and CH.4c</a:t>
            </a:r>
            <a:r>
              <a:rPr lang="en-US" dirty="0" smtClean="0"/>
              <a:t/>
            </a:r>
            <a:br>
              <a:rPr lang="en-US" dirty="0" smtClean="0"/>
            </a:br>
            <a:r>
              <a:rPr lang="en-US" sz="3200" b="1" dirty="0" err="1" smtClean="0">
                <a:solidFill>
                  <a:srgbClr val="0033CC"/>
                </a:solidFill>
              </a:rPr>
              <a:t>Stoichiometry</a:t>
            </a:r>
            <a:r>
              <a:rPr lang="en-US" sz="3200" b="1" dirty="0" smtClean="0">
                <a:solidFill>
                  <a:srgbClr val="0033CC"/>
                </a:solidFill>
              </a:rPr>
              <a:t> and Solution Concentrations</a:t>
            </a:r>
            <a:endParaRPr lang="en-US" sz="3200" dirty="0"/>
          </a:p>
        </p:txBody>
      </p:sp>
      <p:sp>
        <p:nvSpPr>
          <p:cNvPr id="14" name="Content Placeholder 13"/>
          <p:cNvSpPr>
            <a:spLocks noGrp="1"/>
          </p:cNvSpPr>
          <p:nvPr>
            <p:ph idx="1"/>
          </p:nvPr>
        </p:nvSpPr>
        <p:spPr>
          <a:xfrm>
            <a:off x="533400" y="1447800"/>
            <a:ext cx="8229600" cy="4525963"/>
          </a:xfrm>
        </p:spPr>
        <p:txBody>
          <a:bodyPr/>
          <a:lstStyle/>
          <a:p>
            <a:pPr marL="0">
              <a:spcBef>
                <a:spcPts val="0"/>
              </a:spcBef>
              <a:buNone/>
            </a:pPr>
            <a:r>
              <a:rPr lang="en-US" sz="2400" b="1" dirty="0" smtClean="0"/>
              <a:t>Suggested laboratory investigations using the Enhanced Scope and Sequence Lessons:</a:t>
            </a:r>
          </a:p>
          <a:p>
            <a:pPr marL="0">
              <a:spcBef>
                <a:spcPts val="0"/>
              </a:spcBef>
              <a:buNone/>
            </a:pPr>
            <a:r>
              <a:rPr lang="en-US" sz="2400" dirty="0" smtClean="0"/>
              <a:t>For opportunities to use </a:t>
            </a:r>
            <a:r>
              <a:rPr lang="en-US" sz="2400" dirty="0" err="1" smtClean="0"/>
              <a:t>stoichiometric</a:t>
            </a:r>
            <a:r>
              <a:rPr lang="en-US" sz="2400" dirty="0" smtClean="0"/>
              <a:t> relationships:</a:t>
            </a:r>
            <a:br>
              <a:rPr lang="en-US" sz="2400" dirty="0" smtClean="0"/>
            </a:br>
            <a:r>
              <a:rPr lang="en-US" sz="2400" dirty="0" smtClean="0"/>
              <a:t>“</a:t>
            </a:r>
            <a:r>
              <a:rPr lang="en-US" sz="2400" i="1" dirty="0" smtClean="0"/>
              <a:t>Predicting products and writing equations” </a:t>
            </a:r>
          </a:p>
          <a:p>
            <a:pPr marL="0">
              <a:spcBef>
                <a:spcPts val="0"/>
              </a:spcBef>
              <a:buNone/>
            </a:pPr>
            <a:r>
              <a:rPr lang="en-US" sz="1600" dirty="0" smtClean="0">
                <a:solidFill>
                  <a:srgbClr val="6600FF"/>
                </a:solidFill>
                <a:hlinkClick r:id="rId5"/>
              </a:rPr>
              <a:t>http://www.doe.virginia.gov/testing/sol/standards_docs/science/2010/lesson_plans/chemistry/chemical_formulas_reactions/sess_CH-3b1abc.pdf</a:t>
            </a:r>
            <a:endParaRPr lang="en-US" sz="1600" dirty="0" smtClean="0">
              <a:solidFill>
                <a:srgbClr val="6600FF"/>
              </a:solidFill>
            </a:endParaRPr>
          </a:p>
          <a:p>
            <a:pPr marL="0">
              <a:spcBef>
                <a:spcPts val="0"/>
              </a:spcBef>
              <a:buNone/>
            </a:pPr>
            <a:r>
              <a:rPr lang="en-US" sz="1600" i="1" dirty="0" smtClean="0"/>
              <a:t>        </a:t>
            </a:r>
          </a:p>
          <a:p>
            <a:pPr marL="0">
              <a:spcBef>
                <a:spcPts val="0"/>
              </a:spcBef>
              <a:buNone/>
            </a:pPr>
            <a:r>
              <a:rPr lang="en-US" sz="2400" i="1" dirty="0" smtClean="0"/>
              <a:t>“Moles Lab Activities”</a:t>
            </a:r>
            <a:endParaRPr lang="en-US" sz="2400" dirty="0" smtClean="0">
              <a:solidFill>
                <a:srgbClr val="6600FF"/>
              </a:solidFill>
            </a:endParaRPr>
          </a:p>
          <a:p>
            <a:pPr marL="0">
              <a:spcBef>
                <a:spcPts val="0"/>
              </a:spcBef>
              <a:buNone/>
            </a:pPr>
            <a:r>
              <a:rPr lang="en-US" sz="1600" dirty="0" smtClean="0">
                <a:solidFill>
                  <a:srgbClr val="6600FF"/>
                </a:solidFill>
                <a:hlinkClick r:id="rId6"/>
              </a:rPr>
              <a:t>http://www.doe.virginia.gov/testing/sol/standards_docs/science/2010/lesson_plans/chemistry/molar_relationships/sess_CH-4abcd1abcg.pdf</a:t>
            </a:r>
            <a:r>
              <a:rPr lang="en-US" sz="1600" dirty="0" smtClean="0">
                <a:solidFill>
                  <a:srgbClr val="6600FF"/>
                </a:solidFill>
              </a:rPr>
              <a:t> </a:t>
            </a:r>
          </a:p>
          <a:p>
            <a:pPr marL="0">
              <a:spcBef>
                <a:spcPts val="0"/>
              </a:spcBef>
              <a:buNone/>
            </a:pPr>
            <a:endParaRPr lang="en-US" sz="1600" dirty="0" smtClean="0">
              <a:solidFill>
                <a:srgbClr val="6600FF"/>
              </a:solidFill>
            </a:endParaRPr>
          </a:p>
          <a:p>
            <a:pPr marL="0">
              <a:spcBef>
                <a:spcPts val="0"/>
              </a:spcBef>
              <a:buNone/>
            </a:pPr>
            <a:r>
              <a:rPr lang="en-US" sz="2400" dirty="0" smtClean="0"/>
              <a:t>For opportunities to use solutions and perform calculations of </a:t>
            </a:r>
            <a:br>
              <a:rPr lang="en-US" sz="2400" dirty="0" smtClean="0"/>
            </a:br>
            <a:r>
              <a:rPr lang="en-US" sz="2400" dirty="0" smtClean="0"/>
              <a:t>solution concentrations:</a:t>
            </a:r>
            <a:br>
              <a:rPr lang="en-US" sz="2400" dirty="0" smtClean="0"/>
            </a:br>
            <a:r>
              <a:rPr lang="en-US" sz="2400" dirty="0" smtClean="0"/>
              <a:t>“Solution Concentrations”</a:t>
            </a:r>
          </a:p>
          <a:p>
            <a:pPr>
              <a:buNone/>
            </a:pPr>
            <a:endParaRPr lang="en-US" dirty="0"/>
          </a:p>
        </p:txBody>
      </p:sp>
      <p:sp>
        <p:nvSpPr>
          <p:cNvPr id="18" name="Rectangle 17"/>
          <p:cNvSpPr/>
          <p:nvPr/>
        </p:nvSpPr>
        <p:spPr>
          <a:xfrm rot="10800000" flipV="1">
            <a:off x="533400" y="5943600"/>
            <a:ext cx="7620000" cy="584775"/>
          </a:xfrm>
          <a:prstGeom prst="rect">
            <a:avLst/>
          </a:prstGeom>
        </p:spPr>
        <p:txBody>
          <a:bodyPr wrap="square">
            <a:spAutoFit/>
          </a:bodyPr>
          <a:lstStyle/>
          <a:p>
            <a:r>
              <a:rPr lang="en-US" sz="1600" dirty="0" smtClean="0">
                <a:solidFill>
                  <a:srgbClr val="6600FF"/>
                </a:solidFill>
                <a:latin typeface="+mn-lt"/>
                <a:hlinkClick r:id="rId7"/>
              </a:rPr>
              <a:t>http://www.doe.virginia.gov/testing/sol/standards_docs/science/2010/lesson_plans/chemistry/molar_relationships/sess_CH-4c1bfgh2h3abd.pdf</a:t>
            </a:r>
            <a:endParaRPr lang="en-US" sz="1600" dirty="0">
              <a:solidFill>
                <a:srgbClr val="6600FF"/>
              </a:solidFill>
              <a:latin typeface="+mn-lt"/>
            </a:endParaRPr>
          </a:p>
        </p:txBody>
      </p:sp>
      <p:pic>
        <p:nvPicPr>
          <p:cNvPr id="1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srcRect/>
          <a:stretch>
            <a:fillRect/>
          </a:stretch>
        </p:blipFill>
        <p:spPr bwMode="auto">
          <a:xfrm>
            <a:off x="8076451" y="6079960"/>
            <a:ext cx="1007389" cy="685800"/>
          </a:xfrm>
          <a:prstGeom prst="rect">
            <a:avLst/>
          </a:prstGeom>
          <a:no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8382000" y="6096000"/>
            <a:ext cx="609600" cy="609600"/>
          </a:xfrm>
          <a:prstGeom prst="rect">
            <a:avLst/>
          </a:prstGeom>
        </p:spPr>
      </p:pic>
      <p:sp>
        <p:nvSpPr>
          <p:cNvPr id="13"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9277"/>
    </mc:Choice>
    <mc:Fallback xmlns="">
      <p:transition spd="slow" advTm="29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793630" y="4613030"/>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421" name="Equation" r:id="rId7" imgW="114151" imgH="215619" progId="Equation.3">
                  <p:embed/>
                </p:oleObj>
              </mc:Choice>
              <mc:Fallback>
                <p:oleObj name="Equation" r:id="rId7" imgW="114151" imgH="215619" progId="Equation.3">
                  <p:embed/>
                  <p:pic>
                    <p:nvPicPr>
                      <p:cNvPr id="0" name="Picture 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422" name="Equation" r:id="rId9" imgW="114151" imgH="215619" progId="Equation.3">
                  <p:embed/>
                </p:oleObj>
              </mc:Choice>
              <mc:Fallback>
                <p:oleObj name="Equation" r:id="rId9" imgW="114151" imgH="215619" progId="Equation.3">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423" name="Equation" r:id="rId10" imgW="114151" imgH="215619" progId="Equation.3">
                  <p:embed/>
                </p:oleObj>
              </mc:Choice>
              <mc:Fallback>
                <p:oleObj name="Equation" r:id="rId10" imgW="114151" imgH="215619" progId="Equation.3">
                  <p:embed/>
                  <p:pic>
                    <p:nvPicPr>
                      <p:cNvPr id="0" name="Picture 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44" name="Rectangle 43"/>
          <p:cNvSpPr/>
          <p:nvPr/>
        </p:nvSpPr>
        <p:spPr>
          <a:xfrm>
            <a:off x="61722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5" name="Rectangle 44"/>
          <p:cNvSpPr/>
          <p:nvPr/>
        </p:nvSpPr>
        <p:spPr>
          <a:xfrm>
            <a:off x="81534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6" name="Rectangle 45"/>
          <p:cNvSpPr/>
          <p:nvPr/>
        </p:nvSpPr>
        <p:spPr>
          <a:xfrm>
            <a:off x="40386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1" name="TextBox 40"/>
          <p:cNvSpPr txBox="1"/>
          <p:nvPr/>
        </p:nvSpPr>
        <p:spPr>
          <a:xfrm>
            <a:off x="4032740" y="4589585"/>
            <a:ext cx="685800" cy="369332"/>
          </a:xfrm>
          <a:prstGeom prst="rect">
            <a:avLst/>
          </a:prstGeom>
          <a:solidFill>
            <a:schemeClr val="bg1"/>
          </a:solidFill>
        </p:spPr>
        <p:txBody>
          <a:bodyPr wrap="square" rtlCol="0">
            <a:spAutoFit/>
          </a:bodyPr>
          <a:lstStyle/>
          <a:p>
            <a:endParaRPr lang="en-US" dirty="0"/>
          </a:p>
        </p:txBody>
      </p:sp>
      <p:sp>
        <p:nvSpPr>
          <p:cNvPr id="48" name="Rounded Rectangle 47"/>
          <p:cNvSpPr/>
          <p:nvPr/>
        </p:nvSpPr>
        <p:spPr>
          <a:xfrm>
            <a:off x="613117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828821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52600" y="463061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7" name="Title 1"/>
          <p:cNvSpPr>
            <a:spLocks noGrp="1"/>
          </p:cNvSpPr>
          <p:nvPr>
            <p:ph type="title"/>
          </p:nvPr>
        </p:nvSpPr>
        <p:spPr/>
        <p:txBody>
          <a:bodyPr/>
          <a:lstStyle/>
          <a:p>
            <a:r>
              <a:rPr lang="en-US" b="1" dirty="0" smtClean="0">
                <a:solidFill>
                  <a:srgbClr val="0033CC"/>
                </a:solidFill>
              </a:rPr>
              <a:t>Practice Items</a:t>
            </a:r>
            <a:endParaRPr lang="en-US" dirty="0"/>
          </a:p>
        </p:txBody>
      </p:sp>
      <p:sp>
        <p:nvSpPr>
          <p:cNvPr id="29" name="Content Placeholder 2"/>
          <p:cNvSpPr>
            <a:spLocks noGrp="1"/>
          </p:cNvSpPr>
          <p:nvPr>
            <p:ph idx="1"/>
          </p:nvPr>
        </p:nvSpPr>
        <p:spPr>
          <a:xfrm>
            <a:off x="457200" y="1371600"/>
            <a:ext cx="8229600" cy="4525963"/>
          </a:xfrm>
        </p:spPr>
        <p:txBody>
          <a:bodyPr/>
          <a:lstStyle/>
          <a:p>
            <a:pPr marL="0">
              <a:spcBef>
                <a:spcPts val="0"/>
              </a:spcBef>
              <a:buNone/>
            </a:pPr>
            <a:r>
              <a:rPr lang="en-US" dirty="0" smtClean="0">
                <a:solidFill>
                  <a:schemeClr val="tx1"/>
                </a:solidFill>
              </a:rPr>
              <a:t>This concludes the student performance information for the spring 2013 Chemistry SOL test.</a:t>
            </a:r>
          </a:p>
          <a:p>
            <a:pPr>
              <a:spcBef>
                <a:spcPts val="0"/>
              </a:spcBef>
              <a:buNone/>
            </a:pPr>
            <a:endParaRPr lang="en-US" dirty="0" smtClean="0">
              <a:solidFill>
                <a:schemeClr val="tx1"/>
              </a:solidFill>
            </a:endParaRPr>
          </a:p>
          <a:p>
            <a:pPr marL="0" indent="0">
              <a:spcBef>
                <a:spcPts val="0"/>
              </a:spcBef>
              <a:buNone/>
            </a:pPr>
            <a:r>
              <a:rPr lang="en-US" dirty="0" smtClean="0">
                <a:solidFill>
                  <a:schemeClr val="tx1"/>
                </a:solidFill>
              </a:rPr>
              <a:t>Additionally, test preparation practice items for Chemistry can be found on the Virginia Department of Education Web site at:</a:t>
            </a:r>
          </a:p>
          <a:p>
            <a:pPr marL="0" indent="0">
              <a:spcBef>
                <a:spcPts val="0"/>
              </a:spcBef>
              <a:buNone/>
            </a:pPr>
            <a:endParaRPr lang="en-US" sz="2800" b="1" dirty="0" smtClean="0">
              <a:solidFill>
                <a:srgbClr val="002060"/>
              </a:solidFill>
            </a:endParaRPr>
          </a:p>
          <a:p>
            <a:pPr marL="0" indent="0">
              <a:spcBef>
                <a:spcPts val="0"/>
              </a:spcBef>
              <a:buNone/>
            </a:pPr>
            <a:r>
              <a:rPr lang="en-US" sz="2800" b="1" dirty="0" smtClean="0">
                <a:solidFill>
                  <a:srgbClr val="6600FF"/>
                </a:solidFill>
                <a:hlinkClick r:id="rId11"/>
              </a:rPr>
              <a:t>http://www.doe.virginia.gov/testing/sol/practice_items/index.shtml#science</a:t>
            </a:r>
            <a:r>
              <a:rPr lang="en-US" sz="2800" b="1" dirty="0" smtClean="0">
                <a:solidFill>
                  <a:srgbClr val="6600FF"/>
                </a:solidFill>
              </a:rPr>
              <a:t> </a:t>
            </a:r>
            <a:endParaRPr lang="en-US" sz="2800" b="1" dirty="0" smtClean="0"/>
          </a:p>
          <a:p>
            <a:pPr marL="114300" indent="-457200" eaLnBrk="1" hangingPunct="1">
              <a:buNone/>
            </a:pPr>
            <a:endParaRPr lang="en-US" sz="2800" b="1" dirty="0" smtClean="0"/>
          </a:p>
          <a:p>
            <a:pPr>
              <a:buNone/>
            </a:pPr>
            <a:endParaRPr lang="en-US" dirty="0"/>
          </a:p>
        </p:txBody>
      </p:sp>
      <p:sp>
        <p:nvSpPr>
          <p:cNvPr id="25"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16</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703"/>
    </mc:Choice>
    <mc:Fallback xmlns="">
      <p:transition spd="slow" advTm="23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solidFill>
                  <a:schemeClr val="tx1"/>
                </a:solidFill>
              </a:rPr>
              <a:t>For questions regarding assessment, please contact</a:t>
            </a:r>
          </a:p>
          <a:p>
            <a:pPr marL="0" algn="ctr">
              <a:spcBef>
                <a:spcPts val="0"/>
              </a:spcBef>
              <a:buNone/>
            </a:pPr>
            <a:r>
              <a:rPr lang="en-US" sz="2800" b="1" dirty="0" smtClean="0">
                <a:hlinkClick r:id="rId4"/>
              </a:rPr>
              <a:t>Student_assessment@doe.virginia.gov</a:t>
            </a:r>
            <a:endParaRPr lang="en-US" sz="2800" b="1" dirty="0" smtClean="0"/>
          </a:p>
          <a:p>
            <a:pPr marL="0" algn="ctr">
              <a:spcBef>
                <a:spcPts val="0"/>
              </a:spcBef>
              <a:buNone/>
            </a:pPr>
            <a:endParaRPr lang="en-US" sz="2800" b="1" dirty="0"/>
          </a:p>
          <a:p>
            <a:pPr marL="0" algn="ctr">
              <a:spcBef>
                <a:spcPts val="0"/>
              </a:spcBef>
              <a:buNone/>
            </a:pPr>
            <a:r>
              <a:rPr lang="en-US" sz="2800" b="1" dirty="0" smtClean="0">
                <a:solidFill>
                  <a:schemeClr val="tx1"/>
                </a:solidFill>
              </a:rPr>
              <a:t>For questions regarding instruction, please contact</a:t>
            </a:r>
          </a:p>
          <a:p>
            <a:pPr marL="0" algn="ctr">
              <a:spcBef>
                <a:spcPts val="0"/>
              </a:spcBef>
              <a:buNone/>
            </a:pPr>
            <a:r>
              <a:rPr lang="en-US" sz="2800" b="1" dirty="0" smtClean="0">
                <a:solidFill>
                  <a:schemeClr val="tx1"/>
                </a:solidFill>
                <a:hlinkClick r:id="rId5"/>
              </a:rPr>
              <a:t>Instruction@doe.virginia.gov</a:t>
            </a:r>
            <a:r>
              <a:rPr lang="en-US" sz="2800" b="1" dirty="0" smtClean="0">
                <a:solidFill>
                  <a:schemeClr val="tx1"/>
                </a:solidFill>
              </a:rPr>
              <a:t> </a:t>
            </a:r>
            <a:endParaRPr lang="en-US" sz="2800" b="1" dirty="0" smtClean="0"/>
          </a:p>
          <a:p>
            <a:pPr>
              <a:spcBef>
                <a:spcPts val="0"/>
              </a:spcBef>
              <a:buNone/>
            </a:pP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7445" name="Equation" r:id="rId7" imgW="114151" imgH="215619" progId="Equation.3">
                  <p:embed/>
                </p:oleObj>
              </mc:Choice>
              <mc:Fallback>
                <p:oleObj name="Equation" r:id="rId7" imgW="114151" imgH="215619" progId="Equation.3">
                  <p:embed/>
                  <p:pic>
                    <p:nvPicPr>
                      <p:cNvPr id="0" name="Picture 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7446" name="Equation" r:id="rId9" imgW="114151" imgH="215619" progId="Equation.3">
                  <p:embed/>
                </p:oleObj>
              </mc:Choice>
              <mc:Fallback>
                <p:oleObj name="Equation" r:id="rId9" imgW="114151" imgH="215619" progId="Equation.3">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7447" name="Equation" r:id="rId10" imgW="114151" imgH="215619" progId="Equation.3">
                  <p:embed/>
                </p:oleObj>
              </mc:Choice>
              <mc:Fallback>
                <p:oleObj name="Equation" r:id="rId10" imgW="114151" imgH="215619" progId="Equation.3">
                  <p:embed/>
                  <p:pic>
                    <p:nvPicPr>
                      <p:cNvPr id="0" name="Picture 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54" name="Slide Number Placeholder 53"/>
          <p:cNvSpPr>
            <a:spLocks noGrp="1"/>
          </p:cNvSpPr>
          <p:nvPr>
            <p:ph type="sldNum" sz="quarter" idx="12"/>
          </p:nvPr>
        </p:nvSpPr>
        <p:spPr>
          <a:xfrm>
            <a:off x="609600" y="6229350"/>
            <a:ext cx="533400" cy="495300"/>
          </a:xfrm>
        </p:spPr>
        <p:txBody>
          <a:bodyPr/>
          <a:lstStyle/>
          <a:p>
            <a:pPr>
              <a:defRPr/>
            </a:pPr>
            <a:fld id="{3A958E7F-F2CE-4013-8E7C-D4FF21256298}" type="slidenum">
              <a:rPr lang="en-US" smtClean="0"/>
              <a:pPr>
                <a:defRPr/>
              </a:pPr>
              <a:t>17</a:t>
            </a:fld>
            <a:endParaRPr lang="en-US"/>
          </a:p>
        </p:txBody>
      </p:sp>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23193"/>
    </mc:Choice>
    <mc:Fallback xmlns="">
      <p:transition spd="slow" advTm="231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447800"/>
            <a:ext cx="8382000" cy="2697163"/>
          </a:xfrm>
        </p:spPr>
        <p:txBody>
          <a:bodyPr/>
          <a:lstStyle/>
          <a:p>
            <a:pPr>
              <a:spcBef>
                <a:spcPts val="0"/>
              </a:spcBef>
              <a:buNone/>
            </a:pPr>
            <a:r>
              <a:rPr lang="en-US" sz="2400" b="1" dirty="0" smtClean="0"/>
              <a:t>SOL CH.2</a:t>
            </a:r>
          </a:p>
          <a:p>
            <a:pPr marL="0">
              <a:spcBef>
                <a:spcPts val="0"/>
              </a:spcBef>
              <a:buNone/>
            </a:pPr>
            <a:r>
              <a:rPr lang="en-US" sz="2400" b="1" dirty="0" smtClean="0"/>
              <a:t>The student will investigate and understand that the placement of elements on the periodic table is a function of their atomic structure. The periodic table is a tool used for the investigations of</a:t>
            </a:r>
          </a:p>
          <a:p>
            <a:pPr marL="457200" indent="-457200">
              <a:spcBef>
                <a:spcPts val="0"/>
              </a:spcBef>
              <a:buAutoNum type="alphaLcParenR" startAt="3"/>
            </a:pPr>
            <a:r>
              <a:rPr lang="en-US" sz="2400" b="1" dirty="0" smtClean="0">
                <a:solidFill>
                  <a:srgbClr val="0070C0"/>
                </a:solidFill>
              </a:rPr>
              <a:t>mass and charge characteristics of subatomic particles;</a:t>
            </a:r>
            <a:endParaRPr lang="en-US" sz="2400" b="1" dirty="0" smtClean="0">
              <a:solidFill>
                <a:srgbClr val="0070C0"/>
              </a:solidFill>
              <a:latin typeface="+mj-lt"/>
            </a:endParaRPr>
          </a:p>
          <a:p>
            <a:pPr marL="457200" indent="-457200">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1143000"/>
          </a:xfrm>
        </p:spPr>
        <p:txBody>
          <a:bodyPr/>
          <a:lstStyle/>
          <a:p>
            <a:r>
              <a:rPr lang="en-US" sz="3200" b="1" dirty="0" smtClean="0">
                <a:solidFill>
                  <a:srgbClr val="0033CC"/>
                </a:solidFill>
              </a:rPr>
              <a:t>Mass and Charge of Subatomic Particles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2</a:t>
            </a:fld>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320"/>
    </mc:Choice>
    <mc:Fallback xmlns="">
      <p:transition spd="slow" advTm="67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609" y="4419600"/>
            <a:ext cx="6858000" cy="2031325"/>
          </a:xfrm>
          <a:prstGeom prst="rect">
            <a:avLst/>
          </a:prstGeom>
        </p:spPr>
        <p:txBody>
          <a:bodyPr wrap="square">
            <a:spAutoFit/>
          </a:bodyPr>
          <a:lstStyle/>
          <a:p>
            <a:r>
              <a:rPr lang="en-US" b="1" dirty="0" smtClean="0">
                <a:latin typeface="+mn-lt"/>
              </a:rPr>
              <a:t>2.  An </a:t>
            </a:r>
            <a:r>
              <a:rPr lang="en-US" b="1" dirty="0">
                <a:latin typeface="+mn-lt"/>
              </a:rPr>
              <a:t>atom contains 70 protons, 70 electrons, and 99 neutrons.  What is the mass number</a:t>
            </a:r>
            <a:r>
              <a:rPr lang="en-US" b="1" dirty="0" smtClean="0">
                <a:latin typeface="+mn-lt"/>
              </a:rPr>
              <a:t>?</a:t>
            </a:r>
          </a:p>
          <a:p>
            <a:endParaRPr lang="en-US" b="1" dirty="0">
              <a:latin typeface="+mn-lt"/>
            </a:endParaRPr>
          </a:p>
          <a:p>
            <a:r>
              <a:rPr lang="en-US" dirty="0" smtClean="0">
                <a:latin typeface="+mn-lt"/>
              </a:rPr>
              <a:t>A)   239</a:t>
            </a:r>
            <a:endParaRPr lang="en-US" dirty="0">
              <a:latin typeface="+mn-lt"/>
            </a:endParaRPr>
          </a:p>
          <a:p>
            <a:r>
              <a:rPr lang="en-US" dirty="0" smtClean="0">
                <a:latin typeface="+mn-lt"/>
              </a:rPr>
              <a:t>B)    169</a:t>
            </a:r>
            <a:endParaRPr lang="en-US" dirty="0">
              <a:latin typeface="+mn-lt"/>
            </a:endParaRPr>
          </a:p>
          <a:p>
            <a:r>
              <a:rPr lang="en-US" dirty="0" smtClean="0">
                <a:latin typeface="+mn-lt"/>
              </a:rPr>
              <a:t>C)    140</a:t>
            </a:r>
            <a:endParaRPr lang="en-US" dirty="0">
              <a:latin typeface="+mn-lt"/>
            </a:endParaRPr>
          </a:p>
          <a:p>
            <a:r>
              <a:rPr lang="en-US" dirty="0" smtClean="0">
                <a:latin typeface="+mn-lt"/>
              </a:rPr>
              <a:t>D)    70</a:t>
            </a:r>
            <a:endParaRPr lang="en-US" dirty="0">
              <a:latin typeface="+mn-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Mass and Charge of Subatomic Particles (CH.2c)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2286000"/>
            <a:ext cx="7467600" cy="1754326"/>
          </a:xfrm>
          <a:prstGeom prst="rect">
            <a:avLst/>
          </a:prstGeom>
          <a:noFill/>
        </p:spPr>
        <p:txBody>
          <a:bodyPr wrap="square" rtlCol="0">
            <a:spAutoFit/>
          </a:bodyPr>
          <a:lstStyle/>
          <a:p>
            <a:r>
              <a:rPr lang="en-US" b="1" dirty="0" smtClean="0">
                <a:latin typeface="+mj-lt"/>
              </a:rPr>
              <a:t>1.  The net charge on an aluminum ion is +3 because there are-</a:t>
            </a:r>
          </a:p>
          <a:p>
            <a:endParaRPr lang="en-US" dirty="0" smtClean="0">
              <a:latin typeface="+mj-lt"/>
            </a:endParaRPr>
          </a:p>
          <a:p>
            <a:pPr marL="457200" indent="-457200">
              <a:buFont typeface="+mj-lt"/>
              <a:buAutoNum type="alphaLcParenR"/>
            </a:pPr>
            <a:r>
              <a:rPr lang="en-US" dirty="0" smtClean="0">
                <a:latin typeface="+mj-lt"/>
              </a:rPr>
              <a:t>10 protons and 13 electrons in the atom</a:t>
            </a:r>
          </a:p>
          <a:p>
            <a:pPr marL="457200" indent="-457200">
              <a:buFont typeface="+mj-lt"/>
              <a:buAutoNum type="alphaLcParenR"/>
            </a:pPr>
            <a:r>
              <a:rPr lang="en-US" dirty="0" smtClean="0">
                <a:latin typeface="+mj-lt"/>
              </a:rPr>
              <a:t>13 protons and 10 neutrons in the nucleus</a:t>
            </a:r>
          </a:p>
          <a:p>
            <a:pPr marL="457200" indent="-457200">
              <a:buFont typeface="+mj-lt"/>
              <a:buAutoNum type="alphaLcParenR"/>
            </a:pPr>
            <a:r>
              <a:rPr lang="en-US" dirty="0" smtClean="0">
                <a:latin typeface="+mj-lt"/>
              </a:rPr>
              <a:t>10 neutrons and 13 electrons in the atom</a:t>
            </a:r>
          </a:p>
          <a:p>
            <a:pPr marL="457200" indent="-457200">
              <a:buFont typeface="+mj-lt"/>
              <a:buAutoNum type="alphaLcParenR"/>
            </a:pPr>
            <a:r>
              <a:rPr lang="en-US" dirty="0" smtClean="0">
                <a:latin typeface="+mj-lt"/>
              </a:rPr>
              <a:t>13 protons and 10 electrons in the atom</a:t>
            </a:r>
            <a:endParaRPr lang="en-US" dirty="0">
              <a:latin typeface="+mj-lt"/>
            </a:endParaRPr>
          </a:p>
        </p:txBody>
      </p:sp>
      <p:sp>
        <p:nvSpPr>
          <p:cNvPr id="13" name="Rounded Rectangle 12"/>
          <p:cNvSpPr/>
          <p:nvPr/>
        </p:nvSpPr>
        <p:spPr>
          <a:xfrm>
            <a:off x="381000" y="5527220"/>
            <a:ext cx="990600" cy="34018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1447800"/>
            <a:ext cx="8458200" cy="830997"/>
          </a:xfrm>
          <a:prstGeom prst="rect">
            <a:avLst/>
          </a:prstGeom>
          <a:noFill/>
        </p:spPr>
        <p:txBody>
          <a:bodyPr wrap="square" rtlCol="0">
            <a:spAutoFit/>
          </a:bodyPr>
          <a:lstStyle/>
          <a:p>
            <a:r>
              <a:rPr lang="en-US" sz="2400" b="1" dirty="0" smtClean="0">
                <a:solidFill>
                  <a:srgbClr val="6600FF"/>
                </a:solidFill>
                <a:latin typeface="+mn-lt"/>
              </a:rPr>
              <a:t>Students need additional practice with abstract science concepts at the atomic and subatomic levels.</a:t>
            </a:r>
            <a:endParaRPr lang="en-US" sz="2400" b="1" dirty="0">
              <a:solidFill>
                <a:srgbClr val="6600FF"/>
              </a:solidFill>
              <a:latin typeface="+mn-lt"/>
            </a:endParaRPr>
          </a:p>
        </p:txBody>
      </p:sp>
      <p:sp>
        <p:nvSpPr>
          <p:cNvPr id="17" name="Rounded Rectangle 16"/>
          <p:cNvSpPr/>
          <p:nvPr/>
        </p:nvSpPr>
        <p:spPr>
          <a:xfrm>
            <a:off x="457200" y="3715010"/>
            <a:ext cx="4698460" cy="34018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21"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2105"/>
    </mc:Choice>
    <mc:Fallback xmlns="">
      <p:transition spd="slow" advTm="52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z="3200" b="1" dirty="0" smtClean="0"/>
              <a:t>Instructional Guidance CH.2c</a:t>
            </a:r>
            <a:r>
              <a:rPr lang="en-US" dirty="0" smtClean="0"/>
              <a:t/>
            </a:r>
            <a:br>
              <a:rPr lang="en-US" dirty="0" smtClean="0"/>
            </a:br>
            <a:r>
              <a:rPr lang="en-US" sz="3200" b="1" dirty="0" smtClean="0">
                <a:solidFill>
                  <a:srgbClr val="0033CC"/>
                </a:solidFill>
              </a:rPr>
              <a:t>Mass and Charge of Subatomic Particles</a:t>
            </a:r>
            <a:endParaRPr lang="en-US" sz="3200" dirty="0"/>
          </a:p>
        </p:txBody>
      </p:sp>
      <p:sp>
        <p:nvSpPr>
          <p:cNvPr id="14" name="Content Placeholder 13"/>
          <p:cNvSpPr>
            <a:spLocks noGrp="1"/>
          </p:cNvSpPr>
          <p:nvPr>
            <p:ph idx="1"/>
          </p:nvPr>
        </p:nvSpPr>
        <p:spPr>
          <a:xfrm>
            <a:off x="533400" y="1447800"/>
            <a:ext cx="8229600" cy="4525963"/>
          </a:xfrm>
        </p:spPr>
        <p:txBody>
          <a:bodyPr/>
          <a:lstStyle/>
          <a:p>
            <a:pPr marL="0">
              <a:spcBef>
                <a:spcPts val="0"/>
              </a:spcBef>
              <a:buNone/>
            </a:pPr>
            <a:endParaRPr lang="en-US" sz="2400" b="1" dirty="0" smtClean="0">
              <a:solidFill>
                <a:srgbClr val="6600FF"/>
              </a:solidFill>
            </a:endParaRPr>
          </a:p>
          <a:p>
            <a:pPr marL="0">
              <a:spcBef>
                <a:spcPts val="0"/>
              </a:spcBef>
              <a:buNone/>
            </a:pPr>
            <a:r>
              <a:rPr lang="en-US" sz="2400" b="1" dirty="0" smtClean="0">
                <a:solidFill>
                  <a:srgbClr val="6600FF"/>
                </a:solidFill>
              </a:rPr>
              <a:t>Students need more experiential opportunities as well as  models and simulations while engaging in the historical development of quantum theory.</a:t>
            </a:r>
          </a:p>
          <a:p>
            <a:pPr marL="0">
              <a:spcBef>
                <a:spcPts val="0"/>
              </a:spcBef>
              <a:buNone/>
            </a:pPr>
            <a:endParaRPr lang="en-US" sz="2400" b="1" dirty="0" smtClean="0"/>
          </a:p>
          <a:p>
            <a:pPr marL="0">
              <a:spcBef>
                <a:spcPts val="0"/>
              </a:spcBef>
              <a:buNone/>
            </a:pPr>
            <a:r>
              <a:rPr lang="en-US" sz="2400" b="1" dirty="0" smtClean="0"/>
              <a:t>Suggested laboratory investigation from the Enhanced Scope and Sequence Activity:</a:t>
            </a:r>
          </a:p>
          <a:p>
            <a:pPr marL="0">
              <a:spcBef>
                <a:spcPts val="0"/>
              </a:spcBef>
              <a:buNone/>
            </a:pPr>
            <a:r>
              <a:rPr lang="en-US" sz="2400" dirty="0" smtClean="0"/>
              <a:t>“</a:t>
            </a:r>
            <a:r>
              <a:rPr lang="en-US" sz="2400" i="1" dirty="0" smtClean="0"/>
              <a:t>Atomic Structure: Periodic Table” </a:t>
            </a:r>
          </a:p>
          <a:p>
            <a:pPr marL="0">
              <a:spcBef>
                <a:spcPts val="0"/>
              </a:spcBef>
              <a:buNone/>
            </a:pPr>
            <a:endParaRPr lang="en-US" sz="1600" dirty="0" smtClean="0">
              <a:solidFill>
                <a:srgbClr val="6600FF"/>
              </a:solidFill>
              <a:hlinkClick r:id="rId5"/>
            </a:endParaRPr>
          </a:p>
          <a:p>
            <a:pPr marL="0">
              <a:spcBef>
                <a:spcPts val="0"/>
              </a:spcBef>
              <a:buNone/>
            </a:pPr>
            <a:r>
              <a:rPr lang="en-US" sz="1600" dirty="0" smtClean="0">
                <a:solidFill>
                  <a:srgbClr val="6600FF"/>
                </a:solidFill>
                <a:hlinkClick r:id="rId5"/>
              </a:rPr>
              <a:t>http://www.doe.virginia.gov/testing/sol/standards_docs/science/2010/lesson_plans/chemistry/atomic_structure_periodic_relationships/sess_CH-2defg1h.pdf</a:t>
            </a:r>
            <a:r>
              <a:rPr lang="en-US" sz="1600" dirty="0" smtClean="0">
                <a:solidFill>
                  <a:srgbClr val="6600FF"/>
                </a:solidFill>
              </a:rPr>
              <a:t> </a:t>
            </a:r>
            <a:r>
              <a:rPr lang="en-US" sz="1600" i="1" dirty="0" smtClean="0"/>
              <a:t>        </a:t>
            </a:r>
          </a:p>
          <a:p>
            <a:pPr>
              <a:buNone/>
            </a:pPr>
            <a:endParaRPr lang="en-US" dirty="0"/>
          </a:p>
        </p:txBody>
      </p:sp>
      <p:pic>
        <p:nvPicPr>
          <p:cNvPr id="1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76451" y="6079960"/>
            <a:ext cx="1007389" cy="685800"/>
          </a:xfrm>
          <a:prstGeom prst="rect">
            <a:avLst/>
          </a:prstGeom>
          <a:noFill/>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
        <p:nvSpPr>
          <p:cNvPr id="18"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10432"/>
    </mc:Choice>
    <mc:Fallback xmlns="">
      <p:transition spd="slow" advTm="110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00" name="Equation" r:id="rId6" imgW="114151" imgH="215619" progId="Equation.3">
                  <p:embed/>
                </p:oleObj>
              </mc:Choice>
              <mc:Fallback>
                <p:oleObj name="Equation" r:id="rId6" imgW="114151" imgH="215619" progId="Equation.3">
                  <p:embed/>
                  <p:pic>
                    <p:nvPicPr>
                      <p:cNvPr id="0" name="Picture 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01" name="Equation" r:id="rId8" imgW="114151" imgH="215619" progId="Equation.3">
                  <p:embed/>
                </p:oleObj>
              </mc:Choice>
              <mc:Fallback>
                <p:oleObj name="Equation" r:id="rId8" imgW="114151" imgH="215619" progId="Equation.3">
                  <p:embed/>
                  <p:pic>
                    <p:nvPicPr>
                      <p:cNvPr id="0" name="Picture 1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02" name="Equation" r:id="rId9" imgW="114151" imgH="215619" progId="Equation.3">
                  <p:embed/>
                </p:oleObj>
              </mc:Choice>
              <mc:Fallback>
                <p:oleObj name="Equation" r:id="rId9" imgW="114151" imgH="215619" progId="Equation.3">
                  <p:embed/>
                  <p:pic>
                    <p:nvPicPr>
                      <p:cNvPr id="0" name="Picture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533400" y="1539388"/>
            <a:ext cx="8305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00FF"/>
                </a:solidFill>
                <a:effectLst/>
                <a:latin typeface="+mn-lt"/>
                <a:hlinkClick r:id="rId10"/>
              </a:rPr>
              <a:t>Virginia Science Activities,</a:t>
            </a:r>
            <a:r>
              <a:rPr kumimoji="0" lang="en-US" sz="2000" b="1" i="0" u="none" strike="noStrike" cap="none" normalizeH="0" dirty="0" smtClean="0">
                <a:ln>
                  <a:noFill/>
                </a:ln>
                <a:solidFill>
                  <a:srgbClr val="6600FF"/>
                </a:solidFill>
                <a:effectLst/>
                <a:latin typeface="+mn-lt"/>
                <a:hlinkClick r:id="rId10"/>
              </a:rPr>
              <a:t> Models, and Simulations (SAMS)</a:t>
            </a:r>
            <a:endParaRPr kumimoji="0" lang="en-US" sz="2000" b="1" i="0" u="none" strike="noStrike" cap="none" normalizeH="0" dirty="0" smtClean="0">
              <a:ln>
                <a:noFill/>
              </a:ln>
              <a:solidFill>
                <a:srgbClr val="6600FF"/>
              </a:solidFill>
              <a:effectLst/>
              <a:latin typeface="+mn-lt"/>
            </a:endParaRPr>
          </a:p>
        </p:txBody>
      </p:sp>
      <p:sp>
        <p:nvSpPr>
          <p:cNvPr id="20" name="Content Placeholder 12"/>
          <p:cNvSpPr txBox="1">
            <a:spLocks/>
          </p:cNvSpPr>
          <p:nvPr/>
        </p:nvSpPr>
        <p:spPr bwMode="auto">
          <a:xfrm>
            <a:off x="457200" y="1143000"/>
            <a:ext cx="8229600" cy="5029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70C0"/>
              </a:solidFill>
              <a:latin typeface="+mn-lt"/>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endParaRPr kumimoji="0" lang="en-US" sz="2400" b="1" i="0" u="none" strike="noStrike" kern="1200" cap="none" spc="0" normalizeH="0" baseline="0" noProof="0" dirty="0" smtClean="0">
              <a:ln>
                <a:noFill/>
              </a:ln>
              <a:solidFill>
                <a:srgbClr val="6600FF"/>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2060"/>
              </a:solidFill>
              <a:effectLst/>
              <a:uLnTx/>
              <a:uFillTx/>
              <a:latin typeface="+mj-lt"/>
              <a:ea typeface="+mn-ea"/>
              <a:cs typeface="+mn-cs"/>
            </a:endParaRPr>
          </a:p>
        </p:txBody>
      </p:sp>
      <p:sp>
        <p:nvSpPr>
          <p:cNvPr id="23" name="Content Placeholder 2"/>
          <p:cNvSpPr txBox="1">
            <a:spLocks/>
          </p:cNvSpPr>
          <p:nvPr/>
        </p:nvSpPr>
        <p:spPr bwMode="auto">
          <a:xfrm>
            <a:off x="1066800" y="381000"/>
            <a:ext cx="7162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342900" algn="ctr" eaLnBrk="0" hangingPunct="0">
              <a:spcBef>
                <a:spcPts val="0"/>
              </a:spcBef>
              <a:defRPr/>
            </a:pPr>
            <a:r>
              <a:rPr kumimoji="0" lang="en-US" sz="3200" b="1" i="0" u="none" strike="noStrike" kern="1200" cap="none" spc="0" normalizeH="0" baseline="0" noProof="0" dirty="0" smtClean="0">
                <a:ln>
                  <a:noFill/>
                </a:ln>
                <a:effectLst/>
                <a:uLnTx/>
                <a:uFillTx/>
                <a:latin typeface="+mn-lt"/>
                <a:cs typeface="Arial" pitchFamily="34" charset="0"/>
              </a:rPr>
              <a:t>Instructional Guidance </a:t>
            </a:r>
            <a:r>
              <a:rPr lang="en-US" sz="2800" b="1" dirty="0" smtClean="0"/>
              <a:t>CH.2c </a:t>
            </a:r>
            <a:r>
              <a:rPr kumimoji="0" lang="en-US" sz="2800" b="1" i="0" u="none" strike="noStrike" kern="1200" cap="none" spc="0" normalizeH="0" baseline="0" noProof="0" dirty="0" smtClean="0">
                <a:ln>
                  <a:noFill/>
                </a:ln>
                <a:effectLst/>
                <a:uLnTx/>
                <a:uFillTx/>
                <a:latin typeface="+mn-lt"/>
                <a:cs typeface="Arial" pitchFamily="34" charset="0"/>
              </a:rPr>
              <a:t/>
            </a:r>
            <a:br>
              <a:rPr kumimoji="0" lang="en-US" sz="2800" b="1" i="0" u="none" strike="noStrike" kern="1200" cap="none" spc="0" normalizeH="0" baseline="0" noProof="0" dirty="0" smtClean="0">
                <a:ln>
                  <a:noFill/>
                </a:ln>
                <a:effectLst/>
                <a:uLnTx/>
                <a:uFillTx/>
                <a:latin typeface="+mn-lt"/>
                <a:cs typeface="Arial" pitchFamily="34" charset="0"/>
              </a:rPr>
            </a:br>
            <a:r>
              <a:rPr kumimoji="0" lang="en-US" sz="3200" b="1" i="0" u="none" strike="noStrike" kern="1200" cap="none" spc="0" normalizeH="0" baseline="0" noProof="0" dirty="0" smtClean="0">
                <a:ln>
                  <a:noFill/>
                </a:ln>
                <a:solidFill>
                  <a:srgbClr val="0033CC"/>
                </a:solidFill>
                <a:effectLst/>
                <a:uLnTx/>
                <a:uFillTx/>
                <a:latin typeface="+mn-lt"/>
                <a:cs typeface="Arial" pitchFamily="34" charset="0"/>
              </a:rPr>
              <a:t>Mass and Charge of Subatomic Particles</a:t>
            </a:r>
          </a:p>
        </p:txBody>
      </p:sp>
      <p:pic>
        <p:nvPicPr>
          <p:cNvPr id="2053" name="Picture 5"/>
          <p:cNvPicPr>
            <a:picLocks noChangeAspect="1" noChangeArrowheads="1"/>
          </p:cNvPicPr>
          <p:nvPr/>
        </p:nvPicPr>
        <p:blipFill>
          <a:blip r:embed="rId11" cstate="print"/>
          <a:srcRect/>
          <a:stretch>
            <a:fillRect/>
          </a:stretch>
        </p:blipFill>
        <p:spPr bwMode="auto">
          <a:xfrm>
            <a:off x="1447800" y="2286000"/>
            <a:ext cx="6581287" cy="4267200"/>
          </a:xfrm>
          <a:prstGeom prst="rect">
            <a:avLst/>
          </a:prstGeom>
          <a:noFill/>
          <a:ln w="3175">
            <a:solidFill>
              <a:srgbClr val="7030A0"/>
            </a:solidFill>
            <a:miter lim="800000"/>
            <a:headEnd/>
            <a:tailEnd/>
          </a:ln>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
        <p:nvSpPr>
          <p:cNvPr id="27"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5</a:t>
            </a:fld>
            <a:endParaRPr lang="en-US" dirty="0"/>
          </a:p>
        </p:txBody>
      </p:sp>
      <p:sp>
        <p:nvSpPr>
          <p:cNvPr id="22" name="Rectangle 21"/>
          <p:cNvSpPr/>
          <p:nvPr/>
        </p:nvSpPr>
        <p:spPr>
          <a:xfrm>
            <a:off x="1600200" y="1948149"/>
            <a:ext cx="6172200" cy="307777"/>
          </a:xfrm>
          <a:prstGeom prst="rect">
            <a:avLst/>
          </a:prstGeom>
        </p:spPr>
        <p:txBody>
          <a:bodyPr wrap="square">
            <a:spAutoFit/>
          </a:bodyPr>
          <a:lstStyle/>
          <a:p>
            <a:r>
              <a:rPr lang="en-US" sz="1400" dirty="0" smtClean="0">
                <a:latin typeface="+mn-lt"/>
                <a:hlinkClick r:id="rId13"/>
              </a:rPr>
              <a:t>http://www.doe.virginia.gov/instruction/science/resources/sams/chemistry.docx</a:t>
            </a:r>
            <a:r>
              <a:rPr lang="en-US" sz="1400" dirty="0" smtClean="0">
                <a:latin typeface="+mn-lt"/>
              </a:rPr>
              <a:t> </a:t>
            </a:r>
            <a:endParaRPr lang="en-US"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2231"/>
    </mc:Choice>
    <mc:Fallback xmlns="">
      <p:transition spd="slow" advTm="62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CH.3</a:t>
            </a:r>
          </a:p>
          <a:p>
            <a:pPr marL="0">
              <a:buNone/>
            </a:pPr>
            <a:r>
              <a:rPr lang="en-US" sz="2400" b="1" dirty="0" smtClean="0"/>
              <a:t>The student will investigate and understand how conservation of energy and matter is expressed in chemical formulas and balanced equations. Key concepts include</a:t>
            </a:r>
          </a:p>
          <a:p>
            <a:pPr marL="0" indent="-457200">
              <a:spcBef>
                <a:spcPts val="0"/>
              </a:spcBef>
              <a:buNone/>
            </a:pPr>
            <a:r>
              <a:rPr lang="en-US" sz="2400" b="1" dirty="0" smtClean="0">
                <a:solidFill>
                  <a:srgbClr val="0070C0"/>
                </a:solidFill>
              </a:rPr>
              <a:t>d) bonding types;</a:t>
            </a:r>
            <a:endParaRPr lang="en-US" sz="2400" b="1" dirty="0" smtClean="0">
              <a:solidFill>
                <a:srgbClr val="0070C0"/>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Types of Chemical Bonds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5779"/>
    </mc:Choice>
    <mc:Fallback xmlns="">
      <p:transition spd="slow" advTm="25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Types of Chemical Bonds (CH.3d)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1828800"/>
            <a:ext cx="8382000" cy="3539430"/>
          </a:xfrm>
          <a:prstGeom prst="rect">
            <a:avLst/>
          </a:prstGeom>
          <a:noFill/>
        </p:spPr>
        <p:txBody>
          <a:bodyPr wrap="square" rtlCol="0">
            <a:spAutoFit/>
          </a:bodyPr>
          <a:lstStyle/>
          <a:p>
            <a:pPr lvl="0"/>
            <a:r>
              <a:rPr lang="en-US" sz="3200" b="1" dirty="0">
                <a:solidFill>
                  <a:prstClr val="black"/>
                </a:solidFill>
                <a:latin typeface="Calibri"/>
              </a:rPr>
              <a:t>Which of these </a:t>
            </a:r>
            <a:r>
              <a:rPr lang="en-US" sz="3200" b="1" dirty="0" smtClean="0">
                <a:solidFill>
                  <a:prstClr val="black"/>
                </a:solidFill>
                <a:latin typeface="Calibri"/>
              </a:rPr>
              <a:t>compounds is most likely to contain a nonpolar covalent bond?</a:t>
            </a:r>
          </a:p>
          <a:p>
            <a:pPr lvl="0"/>
            <a:endParaRPr lang="en-US" sz="3200" b="1" dirty="0">
              <a:solidFill>
                <a:prstClr val="black"/>
              </a:solidFill>
              <a:latin typeface="Calibri"/>
            </a:endParaRPr>
          </a:p>
          <a:p>
            <a:pPr marL="457200" lvl="0" indent="-457200">
              <a:buFont typeface="+mj-lt"/>
              <a:buAutoNum type="alphaLcParenR"/>
            </a:pPr>
            <a:r>
              <a:rPr lang="en-US" sz="3200" dirty="0" smtClean="0">
                <a:solidFill>
                  <a:prstClr val="black"/>
                </a:solidFill>
                <a:latin typeface="Calibri"/>
              </a:rPr>
              <a:t>H</a:t>
            </a:r>
            <a:r>
              <a:rPr lang="en-US" sz="3200" baseline="-25000" dirty="0" smtClean="0">
                <a:solidFill>
                  <a:prstClr val="black"/>
                </a:solidFill>
                <a:latin typeface="Calibri"/>
              </a:rPr>
              <a:t>2</a:t>
            </a:r>
            <a:endParaRPr lang="en-US" sz="3200" baseline="-25000" dirty="0">
              <a:solidFill>
                <a:prstClr val="black"/>
              </a:solidFill>
              <a:latin typeface="Calibri"/>
            </a:endParaRPr>
          </a:p>
          <a:p>
            <a:pPr marL="457200" lvl="0" indent="-457200">
              <a:buFont typeface="+mj-lt"/>
              <a:buAutoNum type="alphaLcParenR"/>
            </a:pPr>
            <a:r>
              <a:rPr lang="en-US" sz="3200" dirty="0" smtClean="0">
                <a:solidFill>
                  <a:prstClr val="black"/>
                </a:solidFill>
                <a:latin typeface="Calibri"/>
              </a:rPr>
              <a:t>SO</a:t>
            </a:r>
            <a:r>
              <a:rPr lang="en-US" sz="3200" baseline="-25000" dirty="0" smtClean="0">
                <a:solidFill>
                  <a:prstClr val="black"/>
                </a:solidFill>
                <a:latin typeface="Calibri"/>
              </a:rPr>
              <a:t>2</a:t>
            </a:r>
            <a:endParaRPr lang="en-US" sz="3200" baseline="-25000" dirty="0">
              <a:solidFill>
                <a:prstClr val="black"/>
              </a:solidFill>
              <a:latin typeface="Calibri"/>
            </a:endParaRPr>
          </a:p>
          <a:p>
            <a:pPr marL="457200" lvl="0" indent="-457200">
              <a:buFont typeface="+mj-lt"/>
              <a:buAutoNum type="alphaLcParenR"/>
            </a:pPr>
            <a:r>
              <a:rPr lang="en-US" sz="3200" dirty="0" smtClean="0">
                <a:solidFill>
                  <a:prstClr val="black"/>
                </a:solidFill>
                <a:latin typeface="Calibri"/>
              </a:rPr>
              <a:t>CH</a:t>
            </a:r>
            <a:r>
              <a:rPr lang="en-US" sz="3200" baseline="-25000" dirty="0" smtClean="0">
                <a:solidFill>
                  <a:prstClr val="black"/>
                </a:solidFill>
                <a:latin typeface="Calibri"/>
              </a:rPr>
              <a:t>4</a:t>
            </a:r>
            <a:endParaRPr lang="en-US" sz="3200" baseline="-25000" dirty="0">
              <a:solidFill>
                <a:prstClr val="black"/>
              </a:solidFill>
              <a:latin typeface="Calibri"/>
            </a:endParaRPr>
          </a:p>
          <a:p>
            <a:pPr marL="457200" lvl="0" indent="-457200">
              <a:buFont typeface="+mj-lt"/>
              <a:buAutoNum type="alphaLcParenR"/>
            </a:pPr>
            <a:r>
              <a:rPr lang="en-US" sz="3200" dirty="0" smtClean="0">
                <a:solidFill>
                  <a:prstClr val="black"/>
                </a:solidFill>
                <a:latin typeface="Calibri"/>
              </a:rPr>
              <a:t>CaCl</a:t>
            </a:r>
            <a:r>
              <a:rPr lang="en-US" sz="3200" baseline="-25000" dirty="0" smtClean="0">
                <a:solidFill>
                  <a:prstClr val="black"/>
                </a:solidFill>
                <a:latin typeface="Calibri"/>
              </a:rPr>
              <a:t>2</a:t>
            </a:r>
            <a:endParaRPr lang="en-US" sz="3200" baseline="-25000" dirty="0">
              <a:solidFill>
                <a:prstClr val="black"/>
              </a:solidFill>
              <a:latin typeface="Calibri"/>
            </a:endParaRPr>
          </a:p>
        </p:txBody>
      </p:sp>
      <p:sp>
        <p:nvSpPr>
          <p:cNvPr id="14" name="Rounded Rectangle 13"/>
          <p:cNvSpPr/>
          <p:nvPr/>
        </p:nvSpPr>
        <p:spPr>
          <a:xfrm>
            <a:off x="457200" y="3333601"/>
            <a:ext cx="1524000" cy="55259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7"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792131078"/>
      </p:ext>
    </p:extLst>
  </p:cSld>
  <p:clrMapOvr>
    <a:masterClrMapping/>
  </p:clrMapOvr>
  <mc:AlternateContent xmlns:mc="http://schemas.openxmlformats.org/markup-compatibility/2006" xmlns:p14="http://schemas.microsoft.com/office/powerpoint/2010/main">
    <mc:Choice Requires="p14">
      <p:transition spd="slow" p14:dur="2000" advTm="24232"/>
    </mc:Choice>
    <mc:Fallback xmlns="">
      <p:transition spd="slow" advTm="24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819650" y="3321050"/>
          <a:ext cx="114300" cy="215900"/>
        </p:xfrm>
        <a:graphic>
          <a:graphicData uri="http://schemas.openxmlformats.org/presentationml/2006/ole">
            <mc:AlternateContent xmlns:mc="http://schemas.openxmlformats.org/markup-compatibility/2006">
              <mc:Choice xmlns:v="urn:schemas-microsoft-com:vml" Requires="v">
                <p:oleObj spid="_x0000_s45211" name="Equation" r:id="rId6" imgW="114151" imgH="215619" progId="Equation.3">
                  <p:embed/>
                </p:oleObj>
              </mc:Choice>
              <mc:Fallback>
                <p:oleObj name="Equation" r:id="rId6" imgW="114151" imgH="215619" progId="Equation.3">
                  <p:embed/>
                  <p:pic>
                    <p:nvPicPr>
                      <p:cNvPr id="0" name="Picture 1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819650" y="3321050"/>
          <a:ext cx="114300" cy="215900"/>
        </p:xfrm>
        <a:graphic>
          <a:graphicData uri="http://schemas.openxmlformats.org/presentationml/2006/ole">
            <mc:AlternateContent xmlns:mc="http://schemas.openxmlformats.org/markup-compatibility/2006">
              <mc:Choice xmlns:v="urn:schemas-microsoft-com:vml" Requires="v">
                <p:oleObj spid="_x0000_s45212" name="Equation" r:id="rId8" imgW="114151" imgH="215619" progId="Equation.3">
                  <p:embed/>
                </p:oleObj>
              </mc:Choice>
              <mc:Fallback>
                <p:oleObj name="Equation" r:id="rId8" imgW="114151" imgH="215619" progId="Equation.3">
                  <p:embed/>
                  <p:pic>
                    <p:nvPicPr>
                      <p:cNvPr id="0"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819650" y="3321050"/>
          <a:ext cx="114300" cy="215900"/>
        </p:xfrm>
        <a:graphic>
          <a:graphicData uri="http://schemas.openxmlformats.org/presentationml/2006/ole">
            <mc:AlternateContent xmlns:mc="http://schemas.openxmlformats.org/markup-compatibility/2006">
              <mc:Choice xmlns:v="urn:schemas-microsoft-com:vml" Requires="v">
                <p:oleObj spid="_x0000_s45213" name="Equation" r:id="rId9" imgW="114151" imgH="215619" progId="Equation.3">
                  <p:embed/>
                </p:oleObj>
              </mc:Choice>
              <mc:Fallback>
                <p:oleObj name="Equation" r:id="rId9" imgW="114151" imgH="215619" progId="Equation.3">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Title 27"/>
          <p:cNvSpPr>
            <a:spLocks noGrp="1"/>
          </p:cNvSpPr>
          <p:nvPr>
            <p:ph type="title"/>
          </p:nvPr>
        </p:nvSpPr>
        <p:spPr>
          <a:xfrm>
            <a:off x="533400" y="381000"/>
            <a:ext cx="8229600" cy="1143000"/>
          </a:xfrm>
        </p:spPr>
        <p:txBody>
          <a:bodyPr/>
          <a:lstStyle/>
          <a:p>
            <a:r>
              <a:rPr lang="en-US" sz="3200" b="1" dirty="0" smtClean="0"/>
              <a:t>Instructional Guidance CH.3d</a:t>
            </a:r>
            <a:br>
              <a:rPr lang="en-US" sz="3200" b="1" dirty="0" smtClean="0"/>
            </a:br>
            <a:r>
              <a:rPr lang="en-US" sz="3200" b="1" dirty="0" smtClean="0">
                <a:solidFill>
                  <a:srgbClr val="0033CC"/>
                </a:solidFill>
              </a:rPr>
              <a:t>Types of Chemical Bonds</a:t>
            </a:r>
            <a:endParaRPr lang="en-US" sz="3200" b="1" dirty="0">
              <a:solidFill>
                <a:srgbClr val="0033CC"/>
              </a:solidFill>
            </a:endParaRPr>
          </a:p>
        </p:txBody>
      </p:sp>
      <p:sp>
        <p:nvSpPr>
          <p:cNvPr id="31" name="Content Placeholder 30"/>
          <p:cNvSpPr>
            <a:spLocks noGrp="1"/>
          </p:cNvSpPr>
          <p:nvPr>
            <p:ph idx="1"/>
          </p:nvPr>
        </p:nvSpPr>
        <p:spPr>
          <a:xfrm>
            <a:off x="533400" y="1676400"/>
            <a:ext cx="8229600" cy="4525963"/>
          </a:xfrm>
        </p:spPr>
        <p:txBody>
          <a:bodyPr/>
          <a:lstStyle/>
          <a:p>
            <a:pPr marL="0" indent="0">
              <a:spcBef>
                <a:spcPts val="0"/>
              </a:spcBef>
              <a:buNone/>
            </a:pPr>
            <a:r>
              <a:rPr lang="en-US" sz="2400" b="1" dirty="0" smtClean="0">
                <a:solidFill>
                  <a:srgbClr val="6600FF"/>
                </a:solidFill>
              </a:rPr>
              <a:t>Students would benefit from more opportunities to explore the nature of different chemical bond types.</a:t>
            </a:r>
          </a:p>
          <a:p>
            <a:pPr marL="0" indent="0">
              <a:spcBef>
                <a:spcPts val="0"/>
              </a:spcBef>
              <a:buNone/>
            </a:pPr>
            <a:endParaRPr lang="en-US" sz="2400" b="1" dirty="0" smtClean="0">
              <a:solidFill>
                <a:srgbClr val="6600FF"/>
              </a:solidFill>
            </a:endParaRPr>
          </a:p>
          <a:p>
            <a:pPr marL="0" indent="0">
              <a:spcBef>
                <a:spcPts val="0"/>
              </a:spcBef>
            </a:pPr>
            <a:r>
              <a:rPr lang="en-US" sz="2400" b="1" dirty="0" smtClean="0"/>
              <a:t>Making observations between ionic and covalent compounds:  investigate properties and their interactions with other substances.</a:t>
            </a:r>
          </a:p>
          <a:p>
            <a:pPr marL="0" indent="0">
              <a:spcBef>
                <a:spcPts val="0"/>
              </a:spcBef>
            </a:pPr>
            <a:r>
              <a:rPr lang="en-US" sz="2400" b="1" dirty="0" smtClean="0"/>
              <a:t>Enhanced Scope and Sequence Lessons:  </a:t>
            </a:r>
            <a:r>
              <a:rPr lang="en-US" sz="2400" dirty="0" smtClean="0"/>
              <a:t>“</a:t>
            </a:r>
            <a:r>
              <a:rPr lang="en-US" sz="2400" i="1" dirty="0" smtClean="0"/>
              <a:t>Aspirin Lab” </a:t>
            </a:r>
            <a:r>
              <a:rPr lang="en-US" sz="2400" dirty="0" smtClean="0"/>
              <a:t>and</a:t>
            </a:r>
            <a:r>
              <a:rPr lang="en-US" sz="2400" i="1" dirty="0" smtClean="0"/>
              <a:t> “A Crystal Lab”</a:t>
            </a:r>
          </a:p>
          <a:p>
            <a:pPr marL="0" indent="0">
              <a:spcBef>
                <a:spcPts val="0"/>
              </a:spcBef>
            </a:pPr>
            <a:r>
              <a:rPr lang="en-US" sz="2400" b="1" dirty="0" smtClean="0"/>
              <a:t>Models and Simulations:  </a:t>
            </a:r>
          </a:p>
          <a:p>
            <a:pPr marL="0" indent="0">
              <a:spcBef>
                <a:spcPts val="0"/>
              </a:spcBef>
              <a:buNone/>
            </a:pPr>
            <a:r>
              <a:rPr lang="en-US" sz="2000" u="sng" dirty="0" smtClean="0">
                <a:solidFill>
                  <a:srgbClr val="6600FF"/>
                </a:solidFill>
                <a:hlinkClick r:id="rId10"/>
              </a:rPr>
              <a:t>http://www.doe.virginia.gov/instruction/science/resources/sams/index.shtml</a:t>
            </a:r>
            <a:r>
              <a:rPr lang="en-US" sz="2000" u="sng" dirty="0" smtClean="0">
                <a:solidFill>
                  <a:srgbClr val="6600FF"/>
                </a:solidFill>
              </a:rPr>
              <a:t> </a:t>
            </a:r>
          </a:p>
          <a:p>
            <a:pPr marL="0" indent="0">
              <a:spcBef>
                <a:spcPts val="0"/>
              </a:spcBef>
              <a:buNone/>
            </a:pPr>
            <a:r>
              <a:rPr lang="en-US" sz="2000" dirty="0" smtClean="0">
                <a:hlinkClick r:id="rId11"/>
              </a:rPr>
              <a:t>http://concord.org/stem-resources/chemical-bonds</a:t>
            </a:r>
            <a:endParaRPr lang="en-US" sz="2000" dirty="0" smtClean="0"/>
          </a:p>
          <a:p>
            <a:pPr marL="0" indent="0">
              <a:spcBef>
                <a:spcPts val="0"/>
              </a:spcBef>
              <a:buNone/>
            </a:pPr>
            <a:endParaRPr lang="en-US" sz="2400" b="1" dirty="0" smtClean="0"/>
          </a:p>
          <a:p>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
        <p:nvSpPr>
          <p:cNvPr id="19"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4818"/>
    </mc:Choice>
    <mc:Fallback xmlns="">
      <p:transition spd="slow" advTm="104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447800"/>
            <a:ext cx="8229600" cy="3611563"/>
          </a:xfrm>
        </p:spPr>
        <p:txBody>
          <a:bodyPr/>
          <a:lstStyle/>
          <a:p>
            <a:pPr>
              <a:spcBef>
                <a:spcPts val="0"/>
              </a:spcBef>
              <a:buNone/>
            </a:pPr>
            <a:r>
              <a:rPr lang="en-US" sz="2400" b="1" dirty="0" smtClean="0"/>
              <a:t>SOL CH.6</a:t>
            </a:r>
          </a:p>
          <a:p>
            <a:pPr marL="0">
              <a:spcBef>
                <a:spcPts val="0"/>
              </a:spcBef>
              <a:buNone/>
            </a:pPr>
            <a:r>
              <a:rPr lang="en-US" sz="2400" b="1" dirty="0" smtClean="0"/>
              <a:t>The student will investigate and understand how basic chemical properties relate to organic chemistry and biochemistry.  Key concepts include</a:t>
            </a:r>
          </a:p>
          <a:p>
            <a:pPr lvl="0">
              <a:buNone/>
            </a:pPr>
            <a:r>
              <a:rPr lang="en-US" sz="2400" b="1" dirty="0" smtClean="0">
                <a:solidFill>
                  <a:srgbClr val="0070C0"/>
                </a:solidFill>
              </a:rPr>
              <a:t>a) unique properties of carbon that allow multi-carbon compounds;  and</a:t>
            </a:r>
          </a:p>
          <a:p>
            <a:pPr lvl="0">
              <a:buNone/>
            </a:pPr>
            <a:r>
              <a:rPr lang="en-US" sz="2400" b="1" dirty="0" smtClean="0">
                <a:solidFill>
                  <a:srgbClr val="0070C0"/>
                </a:solidFill>
              </a:rPr>
              <a:t>b) uses in pharmaceuticals and genetics, petrochemicals, plastics, and food.</a:t>
            </a:r>
          </a:p>
          <a:p>
            <a:pPr>
              <a:buNone/>
            </a:pPr>
            <a:endParaRPr lang="en-US" sz="2400" b="1" dirty="0" smtClean="0">
              <a:solidFill>
                <a:srgbClr val="002060"/>
              </a:solidFill>
              <a:latin typeface="+mj-lt"/>
            </a:endParaRPr>
          </a:p>
          <a:p>
            <a:pPr>
              <a:buNone/>
            </a:pPr>
            <a:r>
              <a:rPr lang="en-US" sz="2400" b="1" dirty="0" smtClean="0">
                <a:solidFill>
                  <a:srgbClr val="002060"/>
                </a:solidFill>
                <a:latin typeface="+mj-lt"/>
              </a:rPr>
              <a:t>	</a:t>
            </a:r>
            <a:endParaRPr lang="en-US" sz="2400" b="1" dirty="0" smtClean="0">
              <a:solidFill>
                <a:srgbClr val="00B0F0"/>
              </a:solidFill>
              <a:latin typeface="+mj-lt"/>
            </a:endParaRPr>
          </a:p>
        </p:txBody>
      </p:sp>
      <p:sp>
        <p:nvSpPr>
          <p:cNvPr id="7" name="Title 6"/>
          <p:cNvSpPr>
            <a:spLocks noGrp="1"/>
          </p:cNvSpPr>
          <p:nvPr>
            <p:ph type="title"/>
          </p:nvPr>
        </p:nvSpPr>
        <p:spPr>
          <a:xfrm>
            <a:off x="304800" y="457200"/>
            <a:ext cx="8839200" cy="838200"/>
          </a:xfrm>
        </p:spPr>
        <p:txBody>
          <a:bodyPr/>
          <a:lstStyle/>
          <a:p>
            <a:r>
              <a:rPr lang="en-US" sz="3200" b="1" dirty="0" smtClean="0">
                <a:solidFill>
                  <a:srgbClr val="0033CC"/>
                </a:solidFill>
              </a:rPr>
              <a:t>Organic Chemistry</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Slide Number Placeholder 24"/>
          <p:cNvSpPr>
            <a:spLocks noGrp="1"/>
          </p:cNvSpPr>
          <p:nvPr>
            <p:ph type="sldNum" sz="quarter" idx="12"/>
          </p:nvPr>
        </p:nvSpPr>
        <p:spPr>
          <a:xfrm>
            <a:off x="550985" y="6362700"/>
            <a:ext cx="422030" cy="323850"/>
          </a:xfrm>
        </p:spPr>
        <p:txBody>
          <a:bodyPr/>
          <a:lstStyle/>
          <a:p>
            <a:pPr>
              <a:defRPr/>
            </a:pPr>
            <a:fld id="{3A958E7F-F2CE-4013-8E7C-D4FF21256298}" type="slidenum">
              <a:rPr lang="en-US" smtClean="0"/>
              <a:pPr>
                <a:defRPr/>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5908"/>
    </mc:Choice>
    <mc:Fallback xmlns="">
      <p:transition spd="slow" advTm="35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4"/>
</p:tagLst>
</file>

<file path=ppt/tags/tag2.xml><?xml version="1.0" encoding="utf-8"?>
<p:tagLst xmlns:a="http://schemas.openxmlformats.org/drawingml/2006/main" xmlns:r="http://schemas.openxmlformats.org/officeDocument/2006/relationships" xmlns:p="http://schemas.openxmlformats.org/presentationml/2006/main">
  <p:tag name="TIMING" val="|16.4"/>
</p:tagLst>
</file>

<file path=ppt/tags/tag3.xml><?xml version="1.0" encoding="utf-8"?>
<p:tagLst xmlns:a="http://schemas.openxmlformats.org/drawingml/2006/main" xmlns:r="http://schemas.openxmlformats.org/officeDocument/2006/relationships" xmlns:p="http://schemas.openxmlformats.org/presentationml/2006/main">
  <p:tag name="TIMING" val="|26.1"/>
</p:tagLst>
</file>

<file path=ppt/tags/tag4.xml><?xml version="1.0" encoding="utf-8"?>
<p:tagLst xmlns:a="http://schemas.openxmlformats.org/drawingml/2006/main" xmlns:r="http://schemas.openxmlformats.org/officeDocument/2006/relationships" xmlns:p="http://schemas.openxmlformats.org/presentationml/2006/main">
  <p:tag name="TIMING" val="|27.3"/>
</p:tagLst>
</file>

<file path=ppt/tags/tag5.xml><?xml version="1.0" encoding="utf-8"?>
<p:tagLst xmlns:a="http://schemas.openxmlformats.org/drawingml/2006/main" xmlns:r="http://schemas.openxmlformats.org/officeDocument/2006/relationships" xmlns:p="http://schemas.openxmlformats.org/presentationml/2006/main">
  <p:tag name="TIMING" val="|4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2141</Words>
  <Application>Microsoft Office PowerPoint</Application>
  <PresentationFormat>On-screen Show (4:3)</PresentationFormat>
  <Paragraphs>240</Paragraphs>
  <Slides>17</Slides>
  <Notes>17</Notes>
  <HiddenSlides>0</HiddenSlides>
  <MMClips>16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PowerPoint Presentation</vt:lpstr>
      <vt:lpstr>Mass and Charge of Subatomic Particles</vt:lpstr>
      <vt:lpstr>Mass and Charge of Subatomic Particles (CH.2c)</vt:lpstr>
      <vt:lpstr>Instructional Guidance CH.2c Mass and Charge of Subatomic Particles</vt:lpstr>
      <vt:lpstr>PowerPoint Presentation</vt:lpstr>
      <vt:lpstr>Types of Chemical Bonds</vt:lpstr>
      <vt:lpstr>Types of Chemical Bonds (CH.3d)</vt:lpstr>
      <vt:lpstr>Instructional Guidance CH.3d Types of Chemical Bonds</vt:lpstr>
      <vt:lpstr>Organic Chemistry</vt:lpstr>
      <vt:lpstr>Organic Chemistry (CH.6a)</vt:lpstr>
      <vt:lpstr>Instructional Guidance CH.6 Organic Chemistry</vt:lpstr>
      <vt:lpstr>Stoichiometry</vt:lpstr>
      <vt:lpstr>Stoichiometry (CH.4b)</vt:lpstr>
      <vt:lpstr>Solution Concentrations (CH.4c)</vt:lpstr>
      <vt:lpstr>Instructional Guidance CH.4b and CH.4c Stoichiometry and Solution Concentrations</vt:lpstr>
      <vt:lpstr>Practice Items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2014-04-24T22:56:44Z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