
<file path=[Content_Types].xml><?xml version="1.0" encoding="utf-8"?>
<Types xmlns="http://schemas.openxmlformats.org/package/2006/content-types">
  <Default Extension="png" ContentType="image/png"/>
  <Default Extension="bin" ContentType="application/vnd.openxmlformats-officedocument.oleObject"/>
  <Default Extension="wma" ContentType="audio/x-ms-wma"/>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0" r:id="rId2"/>
  </p:sldMasterIdLst>
  <p:notesMasterIdLst>
    <p:notesMasterId r:id="rId26"/>
  </p:notesMasterIdLst>
  <p:handoutMasterIdLst>
    <p:handoutMasterId r:id="rId27"/>
  </p:handoutMasterIdLst>
  <p:sldIdLst>
    <p:sldId id="478" r:id="rId3"/>
    <p:sldId id="468" r:id="rId4"/>
    <p:sldId id="469" r:id="rId5"/>
    <p:sldId id="470" r:id="rId6"/>
    <p:sldId id="476" r:id="rId7"/>
    <p:sldId id="471" r:id="rId8"/>
    <p:sldId id="450" r:id="rId9"/>
    <p:sldId id="451" r:id="rId10"/>
    <p:sldId id="455" r:id="rId11"/>
    <p:sldId id="456" r:id="rId12"/>
    <p:sldId id="475" r:id="rId13"/>
    <p:sldId id="457" r:id="rId14"/>
    <p:sldId id="467" r:id="rId15"/>
    <p:sldId id="458" r:id="rId16"/>
    <p:sldId id="460" r:id="rId17"/>
    <p:sldId id="461" r:id="rId18"/>
    <p:sldId id="466" r:id="rId19"/>
    <p:sldId id="463" r:id="rId20"/>
    <p:sldId id="464" r:id="rId21"/>
    <p:sldId id="465" r:id="rId22"/>
    <p:sldId id="472" r:id="rId23"/>
    <p:sldId id="473" r:id="rId24"/>
    <p:sldId id="474" r:id="rId25"/>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6600FF"/>
    <a:srgbClr val="0070C0"/>
    <a:srgbClr val="00CC00"/>
    <a:srgbClr val="008000"/>
    <a:srgbClr val="007A00"/>
    <a:srgbClr val="005400"/>
    <a:srgbClr val="264E35"/>
    <a:srgbClr val="193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4799" autoAdjust="0"/>
  </p:normalViewPr>
  <p:slideViewPr>
    <p:cSldViewPr>
      <p:cViewPr>
        <p:scale>
          <a:sx n="75" d="100"/>
          <a:sy n="75" d="100"/>
        </p:scale>
        <p:origin x="-1224" y="2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3492" y="684"/>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Monthly</a:t>
            </a:r>
            <a:r>
              <a:rPr lang="en-US" baseline="0" dirty="0" smtClean="0"/>
              <a:t> </a:t>
            </a:r>
            <a:r>
              <a:rPr lang="en-US" dirty="0" smtClean="0"/>
              <a:t>Grasshopper</a:t>
            </a:r>
            <a:r>
              <a:rPr lang="en-US" baseline="0" dirty="0" smtClean="0"/>
              <a:t> Abundance</a:t>
            </a:r>
            <a:endParaRPr lang="en-US" dirty="0"/>
          </a:p>
        </c:rich>
      </c:tx>
      <c:layout>
        <c:manualLayout>
          <c:xMode val="edge"/>
          <c:yMode val="edge"/>
          <c:x val="0.20295234580052557"/>
          <c:y val="4.6511627906977118E-2"/>
        </c:manualLayout>
      </c:layout>
      <c:overlay val="0"/>
    </c:title>
    <c:autoTitleDeleted val="0"/>
    <c:plotArea>
      <c:layout/>
      <c:barChart>
        <c:barDir val="col"/>
        <c:grouping val="clustered"/>
        <c:varyColors val="0"/>
        <c:ser>
          <c:idx val="0"/>
          <c:order val="0"/>
          <c:tx>
            <c:strRef>
              <c:f>Sheet1!$B$3</c:f>
              <c:strCache>
                <c:ptCount val="1"/>
                <c:pt idx="0">
                  <c:v>Population (number of grasshoppers)</c:v>
                </c:pt>
              </c:strCache>
            </c:strRef>
          </c:tx>
          <c:invertIfNegative val="0"/>
          <c:cat>
            <c:numRef>
              <c:f>Sheet1!$A$4:$A$15</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Sheet1!$B$4:$B$15</c:f>
              <c:numCache>
                <c:formatCode>General</c:formatCode>
                <c:ptCount val="12"/>
                <c:pt idx="0">
                  <c:v>1</c:v>
                </c:pt>
                <c:pt idx="1">
                  <c:v>3</c:v>
                </c:pt>
                <c:pt idx="2">
                  <c:v>6</c:v>
                </c:pt>
                <c:pt idx="3">
                  <c:v>12</c:v>
                </c:pt>
                <c:pt idx="4">
                  <c:v>20</c:v>
                </c:pt>
                <c:pt idx="5">
                  <c:v>35</c:v>
                </c:pt>
                <c:pt idx="6">
                  <c:v>38</c:v>
                </c:pt>
                <c:pt idx="7">
                  <c:v>38</c:v>
                </c:pt>
                <c:pt idx="8">
                  <c:v>35</c:v>
                </c:pt>
                <c:pt idx="9">
                  <c:v>20</c:v>
                </c:pt>
                <c:pt idx="10">
                  <c:v>12</c:v>
                </c:pt>
                <c:pt idx="11">
                  <c:v>6</c:v>
                </c:pt>
              </c:numCache>
            </c:numRef>
          </c:val>
        </c:ser>
        <c:dLbls>
          <c:showLegendKey val="0"/>
          <c:showVal val="0"/>
          <c:showCatName val="0"/>
          <c:showSerName val="0"/>
          <c:showPercent val="0"/>
          <c:showBubbleSize val="0"/>
        </c:dLbls>
        <c:gapWidth val="150"/>
        <c:axId val="45265280"/>
        <c:axId val="45266816"/>
      </c:barChart>
      <c:catAx>
        <c:axId val="45265280"/>
        <c:scaling>
          <c:orientation val="minMax"/>
        </c:scaling>
        <c:delete val="0"/>
        <c:axPos val="b"/>
        <c:numFmt formatCode="General" sourceLinked="1"/>
        <c:majorTickMark val="out"/>
        <c:minorTickMark val="none"/>
        <c:tickLblPos val="nextTo"/>
        <c:crossAx val="45266816"/>
        <c:crosses val="autoZero"/>
        <c:auto val="1"/>
        <c:lblAlgn val="ctr"/>
        <c:lblOffset val="100"/>
        <c:noMultiLvlLbl val="0"/>
      </c:catAx>
      <c:valAx>
        <c:axId val="45266816"/>
        <c:scaling>
          <c:orientation val="minMax"/>
        </c:scaling>
        <c:delete val="0"/>
        <c:axPos val="l"/>
        <c:majorGridlines/>
        <c:numFmt formatCode="General" sourceLinked="1"/>
        <c:majorTickMark val="out"/>
        <c:minorTickMark val="none"/>
        <c:tickLblPos val="nextTo"/>
        <c:crossAx val="45265280"/>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846"/>
          </a:xfrm>
          <a:prstGeom prst="rect">
            <a:avLst/>
          </a:prstGeom>
        </p:spPr>
        <p:txBody>
          <a:bodyPr vert="horz" lIns="91708" tIns="45854" rIns="91708" bIns="4585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846"/>
          </a:xfrm>
          <a:prstGeom prst="rect">
            <a:avLst/>
          </a:prstGeom>
        </p:spPr>
        <p:txBody>
          <a:bodyPr vert="horz" lIns="91708" tIns="45854" rIns="91708" bIns="45854" rtlCol="0"/>
          <a:lstStyle>
            <a:lvl1pPr algn="r">
              <a:defRPr sz="1200"/>
            </a:lvl1pPr>
          </a:lstStyle>
          <a:p>
            <a:fld id="{79E7B58C-ED4B-49CC-ACF9-09ED57345F19}" type="datetimeFigureOut">
              <a:rPr lang="en-US" smtClean="0"/>
              <a:pPr/>
              <a:t>4/24/2014</a:t>
            </a:fld>
            <a:endParaRPr lang="en-US"/>
          </a:p>
        </p:txBody>
      </p:sp>
      <p:sp>
        <p:nvSpPr>
          <p:cNvPr id="4" name="Footer Placeholder 3"/>
          <p:cNvSpPr>
            <a:spLocks noGrp="1"/>
          </p:cNvSpPr>
          <p:nvPr>
            <p:ph type="ftr" sz="quarter" idx="2"/>
          </p:nvPr>
        </p:nvSpPr>
        <p:spPr>
          <a:xfrm>
            <a:off x="0" y="8838512"/>
            <a:ext cx="3041968" cy="465845"/>
          </a:xfrm>
          <a:prstGeom prst="rect">
            <a:avLst/>
          </a:prstGeom>
        </p:spPr>
        <p:txBody>
          <a:bodyPr vert="horz" lIns="91708" tIns="45854" rIns="91708" bIns="4585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8512"/>
            <a:ext cx="3041968" cy="465845"/>
          </a:xfrm>
          <a:prstGeom prst="rect">
            <a:avLst/>
          </a:prstGeom>
        </p:spPr>
        <p:txBody>
          <a:bodyPr vert="horz" lIns="91708" tIns="45854" rIns="91708" bIns="45854" rtlCol="0" anchor="b"/>
          <a:lstStyle>
            <a:lvl1pPr algn="r">
              <a:defRPr sz="1200"/>
            </a:lvl1pPr>
          </a:lstStyle>
          <a:p>
            <a:fld id="{975BEE09-5217-4A57-9B2A-DCCB4F0CD4E5}" type="slidenum">
              <a:rPr lang="en-US" smtClean="0"/>
              <a:pPr/>
              <a:t>‹#›</a:t>
            </a:fld>
            <a:endParaRPr lang="en-US"/>
          </a:p>
        </p:txBody>
      </p:sp>
    </p:spTree>
    <p:extLst>
      <p:ext uri="{BB962C8B-B14F-4D97-AF65-F5344CB8AC3E}">
        <p14:creationId xmlns:p14="http://schemas.microsoft.com/office/powerpoint/2010/main" val="350581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846"/>
          </a:xfrm>
          <a:prstGeom prst="rect">
            <a:avLst/>
          </a:prstGeom>
        </p:spPr>
        <p:txBody>
          <a:bodyPr vert="horz" lIns="91708" tIns="45854" rIns="91708" bIns="45854" rtlCol="0"/>
          <a:lstStyle>
            <a:lvl1pPr algn="l">
              <a:defRPr sz="1200"/>
            </a:lvl1pPr>
          </a:lstStyle>
          <a:p>
            <a:endParaRPr lang="en-US"/>
          </a:p>
        </p:txBody>
      </p:sp>
      <p:sp>
        <p:nvSpPr>
          <p:cNvPr id="3" name="Date Placeholder 2"/>
          <p:cNvSpPr>
            <a:spLocks noGrp="1"/>
          </p:cNvSpPr>
          <p:nvPr>
            <p:ph type="dt" idx="1"/>
          </p:nvPr>
        </p:nvSpPr>
        <p:spPr>
          <a:xfrm>
            <a:off x="3976333" y="0"/>
            <a:ext cx="3041968" cy="465846"/>
          </a:xfrm>
          <a:prstGeom prst="rect">
            <a:avLst/>
          </a:prstGeom>
        </p:spPr>
        <p:txBody>
          <a:bodyPr vert="horz" lIns="91708" tIns="45854" rIns="91708" bIns="45854" rtlCol="0"/>
          <a:lstStyle>
            <a:lvl1pPr algn="r">
              <a:defRPr sz="1200"/>
            </a:lvl1pPr>
          </a:lstStyle>
          <a:p>
            <a:fld id="{FF3187B8-9621-482E-BCA9-88E01E1E5FBF}" type="datetimeFigureOut">
              <a:rPr lang="en-US" smtClean="0"/>
              <a:pPr/>
              <a:t>4/24/2014</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708" tIns="45854" rIns="91708" bIns="45854" rtlCol="0" anchor="ctr"/>
          <a:lstStyle/>
          <a:p>
            <a:endParaRPr lang="en-US"/>
          </a:p>
        </p:txBody>
      </p:sp>
      <p:sp>
        <p:nvSpPr>
          <p:cNvPr id="5" name="Notes Placeholder 4"/>
          <p:cNvSpPr>
            <a:spLocks noGrp="1"/>
          </p:cNvSpPr>
          <p:nvPr>
            <p:ph type="body" sz="quarter" idx="3"/>
          </p:nvPr>
        </p:nvSpPr>
        <p:spPr>
          <a:xfrm>
            <a:off x="701993" y="4420040"/>
            <a:ext cx="5615940" cy="4187902"/>
          </a:xfrm>
          <a:prstGeom prst="rect">
            <a:avLst/>
          </a:prstGeom>
        </p:spPr>
        <p:txBody>
          <a:bodyPr vert="horz" lIns="91708" tIns="45854" rIns="91708" bIns="458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8512"/>
            <a:ext cx="3041968" cy="465845"/>
          </a:xfrm>
          <a:prstGeom prst="rect">
            <a:avLst/>
          </a:prstGeom>
        </p:spPr>
        <p:txBody>
          <a:bodyPr vert="horz" lIns="91708" tIns="45854" rIns="91708" bIns="4585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8512"/>
            <a:ext cx="3041968" cy="465845"/>
          </a:xfrm>
          <a:prstGeom prst="rect">
            <a:avLst/>
          </a:prstGeom>
        </p:spPr>
        <p:txBody>
          <a:bodyPr vert="horz" lIns="91708" tIns="45854" rIns="91708" bIns="45854" rtlCol="0" anchor="b"/>
          <a:lstStyle>
            <a:lvl1pPr algn="r">
              <a:defRPr sz="1200"/>
            </a:lvl1pPr>
          </a:lstStyle>
          <a:p>
            <a:fld id="{4C6C7587-F06F-42F1-B5D5-61C2089C57F2}" type="slidenum">
              <a:rPr lang="en-US" smtClean="0"/>
              <a:pPr/>
              <a:t>‹#›</a:t>
            </a:fld>
            <a:endParaRPr lang="en-US"/>
          </a:p>
        </p:txBody>
      </p:sp>
    </p:spTree>
    <p:extLst>
      <p:ext uri="{BB962C8B-B14F-4D97-AF65-F5344CB8AC3E}">
        <p14:creationId xmlns:p14="http://schemas.microsoft.com/office/powerpoint/2010/main" val="11707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support instruction of students in the science Standards of Learning (SOL), this PowerPoint presentation has been developed to provide information about the content for which student performance was weak or inconsistent during the spring 2013 test administration.  In collaboration with the Division of Student Assessment and School Improvement, the Division of Instruction has provided instructional information for teachers and school divisions for the content areas highlighted in this presentation.  </a:t>
            </a:r>
          </a:p>
          <a:p>
            <a:r>
              <a:rPr lang="en-US" dirty="0" smtClean="0"/>
              <a:t> </a:t>
            </a:r>
          </a:p>
          <a:p>
            <a:r>
              <a:rPr lang="en-US" dirty="0" smtClean="0"/>
              <a:t>It is important to note that the SOL, examples, and instructional information highlighted in this presentation should not be the sole focus of instruction in the classroom, nor should these suggestions replace the data that teachers or school divisions have collected on student performance. Rather, this PowerPoint presentation contains information that supports the instruction of the Science Standards of Learning for which statewide student performance showed the need for improvement.  </a:t>
            </a:r>
          </a:p>
          <a:p>
            <a:r>
              <a:rPr lang="en-US" sz="1400" dirty="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40962" name="Notes Placeholder 2"/>
          <p:cNvSpPr>
            <a:spLocks noGrp="1"/>
          </p:cNvSpPr>
          <p:nvPr>
            <p:ph type="body" idx="1"/>
          </p:nvPr>
        </p:nvSpPr>
        <p:spPr bwMode="auto">
          <a:solidFill>
            <a:srgbClr val="FFFFFF"/>
          </a:solidFill>
          <a:ln>
            <a:noFill/>
            <a:miter lim="800000"/>
            <a:headEnd/>
            <a:tailEnd/>
          </a:ln>
        </p:spPr>
        <p:txBody>
          <a:bodyPr wrap="square" numCol="1" anchor="t" anchorCtr="0" compatLnSpc="1">
            <a:prstTxWarp prst="textNoShape">
              <a:avLst/>
            </a:prstTxWarp>
          </a:bodyPr>
          <a:lstStyle/>
          <a:p>
            <a:pPr>
              <a:spcBef>
                <a:spcPct val="0"/>
              </a:spcBef>
            </a:pPr>
            <a:r>
              <a:rPr lang="en-US" dirty="0" smtClean="0"/>
              <a:t>As with all knowledge in biology and other fields of science, the structure of DNA was determined by collaboration of scientists over time.   Oswald Avery found DNA to be the molecule of heredity, complementary base pairing was shown by Erwin Chargaff, and other structural information was provided from Maurice Wilkins and Rosalind Franklin.</a:t>
            </a:r>
            <a:r>
              <a:rPr lang="en-US" baseline="0" dirty="0" smtClean="0"/>
              <a:t>  Through their combined work, </a:t>
            </a:r>
            <a:r>
              <a:rPr lang="en-US" dirty="0" smtClean="0"/>
              <a:t>DNA structure was determined.</a:t>
            </a:r>
          </a:p>
          <a:p>
            <a:pPr>
              <a:spcBef>
                <a:spcPct val="0"/>
              </a:spcBef>
            </a:pPr>
            <a:endParaRPr lang="en-US" dirty="0" smtClean="0"/>
          </a:p>
          <a:p>
            <a:pPr>
              <a:spcBef>
                <a:spcPct val="0"/>
              </a:spcBef>
            </a:pPr>
            <a:r>
              <a:rPr lang="en-US" dirty="0" smtClean="0"/>
              <a:t>This sample image</a:t>
            </a:r>
            <a:r>
              <a:rPr lang="en-US" baseline="0" dirty="0" smtClean="0"/>
              <a:t> </a:t>
            </a:r>
            <a:r>
              <a:rPr lang="en-US" dirty="0" smtClean="0"/>
              <a:t>shows an x-ray diffraction of a DNA molecule from Maurice Wilkins and Rosalind</a:t>
            </a:r>
            <a:r>
              <a:rPr lang="en-US" b="1" dirty="0" smtClean="0"/>
              <a:t> </a:t>
            </a:r>
            <a:r>
              <a:rPr lang="en-US" dirty="0" smtClean="0"/>
              <a:t>Franklin.  This work was paramount in illuminating the double helix structure of DNA.</a:t>
            </a:r>
          </a:p>
          <a:p>
            <a:pPr>
              <a:spcBef>
                <a:spcPct val="0"/>
              </a:spcBef>
            </a:pPr>
            <a:endParaRPr lang="en-US" dirty="0" smtClean="0"/>
          </a:p>
          <a:p>
            <a:pPr>
              <a:spcBef>
                <a:spcPct val="0"/>
              </a:spcBef>
            </a:pPr>
            <a:r>
              <a:rPr lang="en-US" dirty="0" smtClean="0"/>
              <a:t>It could be beneficial to</a:t>
            </a:r>
            <a:r>
              <a:rPr lang="en-US" baseline="0" dirty="0" smtClean="0"/>
              <a:t> d</a:t>
            </a:r>
            <a:r>
              <a:rPr lang="en-US" dirty="0" smtClean="0"/>
              <a:t>evelop a thinking map to help students connect each scientist’s work</a:t>
            </a:r>
            <a:r>
              <a:rPr lang="en-US" baseline="0" dirty="0" smtClean="0"/>
              <a:t> to common mechanisms of inheritance and protein synthesis.  It could also be helpful to provide students with </a:t>
            </a:r>
            <a:r>
              <a:rPr lang="en-US" dirty="0" smtClean="0"/>
              <a:t>experiences modeling the structure of a DNA molecule.</a:t>
            </a:r>
          </a:p>
          <a:p>
            <a:pPr>
              <a:spcBef>
                <a:spcPct val="0"/>
              </a:spcBef>
            </a:pPr>
            <a:endParaRPr lang="en-US" dirty="0" smtClean="0"/>
          </a:p>
          <a:p>
            <a:pPr>
              <a:spcBef>
                <a:spcPct val="0"/>
              </a:spcBef>
            </a:pPr>
            <a:r>
              <a:rPr lang="en-US" dirty="0" smtClean="0"/>
              <a:t>The example on the screen asks students</a:t>
            </a:r>
            <a:r>
              <a:rPr lang="en-US" baseline="0" dirty="0" smtClean="0"/>
              <a:t> to analyze an image to draw conclusions about the structure of DNA.  A sample answer is provided.</a:t>
            </a:r>
            <a:endParaRPr lang="en-US" dirty="0" smtClean="0"/>
          </a:p>
          <a:p>
            <a:pPr>
              <a:spcBef>
                <a:spcPct val="0"/>
              </a:spcBef>
            </a:pPr>
            <a:endParaRPr lang="en-US" dirty="0" smtClean="0">
              <a:solidFill>
                <a:srgbClr val="00B0F0"/>
              </a:solidFill>
            </a:endParaRPr>
          </a:p>
        </p:txBody>
      </p:sp>
      <p:sp>
        <p:nvSpPr>
          <p:cNvPr id="40963" name="Slide Number Placeholder 3"/>
          <p:cNvSpPr txBox="1">
            <a:spLocks noGrp="1"/>
          </p:cNvSpPr>
          <p:nvPr/>
        </p:nvSpPr>
        <p:spPr bwMode="auto">
          <a:xfrm>
            <a:off x="3976129" y="8838167"/>
            <a:ext cx="3042273" cy="466220"/>
          </a:xfrm>
          <a:prstGeom prst="rect">
            <a:avLst/>
          </a:prstGeom>
          <a:noFill/>
          <a:ln w="9525">
            <a:noFill/>
            <a:miter lim="800000"/>
            <a:headEnd/>
            <a:tailEnd/>
          </a:ln>
        </p:spPr>
        <p:txBody>
          <a:bodyPr lIns="91708" tIns="45854" rIns="91708" bIns="45854" anchor="b">
            <a:prstTxWarp prst="textNoShape">
              <a:avLst/>
            </a:prstTxWarp>
          </a:bodyPr>
          <a:lstStyle/>
          <a:p>
            <a:pPr algn="r"/>
            <a:fld id="{D7621AEE-BBA4-4BD2-B1DB-7DFE38B8361E}" type="slidenum">
              <a:rPr lang="en-US" sz="1200"/>
              <a:pPr algn="r"/>
              <a:t>10</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40962" name="Notes Placeholder 2"/>
          <p:cNvSpPr>
            <a:spLocks noGrp="1"/>
          </p:cNvSpPr>
          <p:nvPr>
            <p:ph type="body" idx="1"/>
          </p:nvPr>
        </p:nvSpPr>
        <p:spPr bwMode="auto">
          <a:solidFill>
            <a:srgbClr val="FFFFFF"/>
          </a:solidFill>
          <a:ln>
            <a:noFill/>
            <a:miter lim="800000"/>
            <a:headEnd/>
            <a:tailEnd/>
          </a:ln>
        </p:spPr>
        <p:txBody>
          <a:bodyPr wrap="square" numCol="1" anchor="t" anchorCtr="0" compatLnSpc="1">
            <a:prstTxWarp prst="textNoShape">
              <a:avLst/>
            </a:prstTxWarp>
          </a:bodyPr>
          <a:lstStyle/>
          <a:p>
            <a:pPr>
              <a:spcBef>
                <a:spcPct val="0"/>
              </a:spcBef>
            </a:pPr>
            <a:r>
              <a:rPr lang="en-US" dirty="0" smtClean="0"/>
              <a:t>Here is another example that asks students to analyze the image in</a:t>
            </a:r>
            <a:r>
              <a:rPr lang="en-US" baseline="0" dirty="0" smtClean="0"/>
              <a:t> order to provide evidence for the shape of DNA.  A sample answer is shown on the screen.</a:t>
            </a:r>
            <a:r>
              <a:rPr lang="en-US" dirty="0" smtClean="0"/>
              <a:t> </a:t>
            </a:r>
          </a:p>
        </p:txBody>
      </p:sp>
      <p:sp>
        <p:nvSpPr>
          <p:cNvPr id="40963" name="Slide Number Placeholder 3"/>
          <p:cNvSpPr txBox="1">
            <a:spLocks noGrp="1"/>
          </p:cNvSpPr>
          <p:nvPr/>
        </p:nvSpPr>
        <p:spPr bwMode="auto">
          <a:xfrm>
            <a:off x="3976129" y="8838167"/>
            <a:ext cx="3042273" cy="466220"/>
          </a:xfrm>
          <a:prstGeom prst="rect">
            <a:avLst/>
          </a:prstGeom>
          <a:noFill/>
          <a:ln w="9525">
            <a:noFill/>
            <a:miter lim="800000"/>
            <a:headEnd/>
            <a:tailEnd/>
          </a:ln>
        </p:spPr>
        <p:txBody>
          <a:bodyPr lIns="91708" tIns="45854" rIns="91708" bIns="45854" anchor="b">
            <a:prstTxWarp prst="textNoShape">
              <a:avLst/>
            </a:prstTxWarp>
          </a:bodyPr>
          <a:lstStyle/>
          <a:p>
            <a:pPr algn="r"/>
            <a:fld id="{D7621AEE-BBA4-4BD2-B1DB-7DFE38B8361E}" type="slidenum">
              <a:rPr lang="en-US" sz="1200"/>
              <a:pPr algn="r"/>
              <a:t>11</a:t>
            </a:fld>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a:t>
            </a:r>
            <a:r>
              <a:rPr lang="en-US" baseline="0" dirty="0" smtClean="0"/>
              <a:t> next </a:t>
            </a:r>
            <a:r>
              <a:rPr lang="en-US" dirty="0" smtClean="0"/>
              <a:t>standard</a:t>
            </a:r>
            <a:r>
              <a:rPr lang="en-US" strike="noStrike" baseline="0" dirty="0" smtClean="0"/>
              <a:t> </a:t>
            </a:r>
            <a:r>
              <a:rPr lang="en-US" dirty="0" smtClean="0"/>
              <a:t>highlighted is BIO.6, which focuses</a:t>
            </a:r>
            <a:r>
              <a:rPr lang="en-US" baseline="0" dirty="0" smtClean="0"/>
              <a:t> </a:t>
            </a:r>
            <a:r>
              <a:rPr lang="en-US" dirty="0" smtClean="0"/>
              <a:t>on the student investigating and understanding bases for modern classification systems. The key concept where students need additional practice is bullet c of this standard, the comparison of developmental </a:t>
            </a:r>
            <a:r>
              <a:rPr lang="en-US" strike="noStrike" dirty="0" smtClean="0"/>
              <a:t>stages of </a:t>
            </a:r>
            <a:r>
              <a:rPr lang="en-US" dirty="0" smtClean="0"/>
              <a:t>different organisms.</a:t>
            </a:r>
            <a:endParaRPr lang="en-US" baseline="0" dirty="0" smtClean="0"/>
          </a:p>
          <a:p>
            <a:endParaRPr lang="en-US" u="none" baseline="0" dirty="0" smtClean="0"/>
          </a:p>
          <a:p>
            <a:pPr marL="0">
              <a:spcBef>
                <a:spcPts val="0"/>
              </a:spcBef>
              <a:buFont typeface="Arial" pitchFamily="127" charset="0"/>
              <a:buNone/>
              <a:defRPr/>
            </a:pPr>
            <a:r>
              <a:rPr lang="en-US" sz="1200" b="0" dirty="0" smtClean="0">
                <a:latin typeface="+mn-lt"/>
              </a:rPr>
              <a:t>Students should have experiences comparing structural characteristics of an extinct organism, as evidenced by its fossil record, with present, familiar organisms. </a:t>
            </a:r>
          </a:p>
          <a:p>
            <a:pPr marL="0">
              <a:spcBef>
                <a:spcPts val="0"/>
              </a:spcBef>
              <a:buFont typeface="Arial" pitchFamily="127" charset="0"/>
              <a:buNone/>
              <a:defRPr/>
            </a:pPr>
            <a:endParaRPr lang="en-US" sz="1200" b="0" dirty="0" smtClean="0">
              <a:solidFill>
                <a:srgbClr val="6600FF"/>
              </a:solidFill>
              <a:latin typeface="+mn-lt"/>
            </a:endParaRPr>
          </a:p>
        </p:txBody>
      </p:sp>
      <p:sp>
        <p:nvSpPr>
          <p:cNvPr id="4" name="Slide Number Placeholder 3"/>
          <p:cNvSpPr>
            <a:spLocks noGrp="1"/>
          </p:cNvSpPr>
          <p:nvPr>
            <p:ph type="sldNum" sz="quarter" idx="5"/>
          </p:nvPr>
        </p:nvSpPr>
        <p:spPr/>
        <p:txBody>
          <a:bodyPr/>
          <a:lstStyle/>
          <a:p>
            <a:pPr>
              <a:defRPr/>
            </a:pPr>
            <a:fld id="{337C2A4B-E52C-446D-836F-AAF5DC402D68}"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This</a:t>
            </a:r>
            <a:r>
              <a:rPr lang="en-US" i="0" baseline="0" dirty="0" smtClean="0"/>
              <a:t> item requires students to think about the morphology of different organisms during development.</a:t>
            </a:r>
          </a:p>
          <a:p>
            <a:endParaRPr lang="en-US" i="0" baseline="0" dirty="0" smtClean="0"/>
          </a:p>
          <a:p>
            <a:r>
              <a:rPr lang="en-US" i="0" dirty="0" smtClean="0"/>
              <a:t>Microscopy can be used at many points during delivery of content specific material like SOL BIO.6c.   Time spent during initial microscope training  allows students to access this technology throughout</a:t>
            </a:r>
            <a:r>
              <a:rPr lang="en-US" i="0" baseline="0" dirty="0" smtClean="0"/>
              <a:t> the year,</a:t>
            </a:r>
            <a:r>
              <a:rPr lang="en-US" i="0" dirty="0" smtClean="0"/>
              <a:t> enriching the</a:t>
            </a:r>
            <a:r>
              <a:rPr lang="en-US" i="0" baseline="0" dirty="0" smtClean="0"/>
              <a:t> students’ experiences in an engaging and practical  manner.  </a:t>
            </a:r>
            <a:r>
              <a:rPr lang="en-US" i="0" dirty="0" smtClean="0"/>
              <a:t>In</a:t>
            </a:r>
            <a:r>
              <a:rPr lang="en-US" i="0" baseline="0" dirty="0" smtClean="0"/>
              <a:t> this example t</a:t>
            </a:r>
            <a:r>
              <a:rPr lang="en-US" i="0" dirty="0" smtClean="0"/>
              <a:t>he student must classify an unfamiliar</a:t>
            </a:r>
            <a:r>
              <a:rPr lang="en-US" i="0" baseline="0" dirty="0" smtClean="0"/>
              <a:t> </a:t>
            </a:r>
            <a:r>
              <a:rPr lang="en-US" i="0" dirty="0" smtClean="0"/>
              <a:t>organism, observed during</a:t>
            </a:r>
            <a:r>
              <a:rPr lang="en-US" i="0" baseline="0" dirty="0" smtClean="0"/>
              <a:t> a developmental stage, using microscopy skills gained by comparing developmental stages in different organisms.</a:t>
            </a:r>
          </a:p>
          <a:p>
            <a:endParaRPr lang="en-US" i="0" baseline="0" dirty="0" smtClean="0"/>
          </a:p>
          <a:p>
            <a:r>
              <a:rPr lang="en-US" i="0" baseline="0" dirty="0" smtClean="0"/>
              <a:t>The answer is shown on the screen.</a:t>
            </a:r>
          </a:p>
          <a:p>
            <a:endParaRPr lang="en-US" baseline="0" dirty="0" smtClean="0"/>
          </a:p>
          <a:p>
            <a:endParaRPr lang="en-US" i="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strike="noStrike" dirty="0" smtClean="0"/>
              <a:t>This is a common  </a:t>
            </a:r>
            <a:r>
              <a:rPr lang="en-US" i="0" dirty="0" smtClean="0"/>
              <a:t>example used with students </a:t>
            </a:r>
            <a:r>
              <a:rPr lang="en-US" i="0" strike="noStrike" dirty="0" smtClean="0"/>
              <a:t>while making observations of </a:t>
            </a:r>
            <a:r>
              <a:rPr lang="en-US" i="0" dirty="0" smtClean="0"/>
              <a:t>organisms during their development. </a:t>
            </a:r>
            <a:r>
              <a:rPr lang="en-US" dirty="0" smtClean="0"/>
              <a:t>For example, the student must identify that various chordates share common structures during development.   Students</a:t>
            </a:r>
            <a:r>
              <a:rPr lang="en-US" baseline="0" dirty="0" smtClean="0"/>
              <a:t> should be offered examples using other organisms as well.</a:t>
            </a:r>
          </a:p>
          <a:p>
            <a:endParaRPr lang="en-US" baseline="0" dirty="0" smtClean="0"/>
          </a:p>
          <a:p>
            <a:r>
              <a:rPr lang="en-US" baseline="0" dirty="0" smtClean="0"/>
              <a:t>A sample answer is shown on the screen.</a:t>
            </a:r>
            <a:endParaRPr lang="en-US" dirty="0" smtClean="0"/>
          </a:p>
          <a:p>
            <a:endParaRPr lang="en-US" dirty="0" smtClean="0"/>
          </a:p>
          <a:p>
            <a:endParaRPr lang="en-US" b="1" baseline="0" dirty="0" smtClean="0"/>
          </a:p>
          <a:p>
            <a:endParaRPr lang="en-US" b="1" dirty="0" smtClean="0"/>
          </a:p>
        </p:txBody>
      </p:sp>
      <p:sp>
        <p:nvSpPr>
          <p:cNvPr id="4" name="Slide Number Placeholder 3"/>
          <p:cNvSpPr>
            <a:spLocks noGrp="1"/>
          </p:cNvSpPr>
          <p:nvPr>
            <p:ph type="sldNum" sz="quarter" idx="5"/>
          </p:nvPr>
        </p:nvSpPr>
        <p:spPr/>
        <p:txBody>
          <a:bodyPr/>
          <a:lstStyle/>
          <a:p>
            <a:pPr>
              <a:defRPr/>
            </a:pPr>
            <a:fld id="{2614377C-6949-49C9-9B2C-9E615F1268AF}"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49154" name="Notes Placeholder 2"/>
          <p:cNvSpPr>
            <a:spLocks noGrp="1"/>
          </p:cNvSpPr>
          <p:nvPr>
            <p:ph type="body" idx="1"/>
          </p:nvPr>
        </p:nvSpPr>
        <p:spPr bwMode="auto">
          <a:solidFill>
            <a:srgbClr val="FFFFFF"/>
          </a:solidFill>
          <a:ln>
            <a:noFill/>
            <a:miter lim="800000"/>
            <a:headEnd/>
            <a:tailEnd/>
          </a:ln>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0" u="none" dirty="0" smtClean="0"/>
              <a:t>The next standard highlighted is BIO.7,</a:t>
            </a:r>
            <a:r>
              <a:rPr lang="en-US" b="0" u="none" baseline="0" dirty="0" smtClean="0"/>
              <a:t> in particular bullet e.  This standard reads:  </a:t>
            </a:r>
            <a:r>
              <a:rPr lang="en-US" sz="1200" b="0" u="none" dirty="0" smtClean="0"/>
              <a:t>The student will investigate and understand how populations change through time. Key concepts include scientific evidence and explanations for biological </a:t>
            </a:r>
            <a:r>
              <a:rPr lang="en-US" sz="1200" b="0" u="none" dirty="0" smtClean="0">
                <a:solidFill>
                  <a:schemeClr val="tx1"/>
                </a:solidFill>
              </a:rPr>
              <a:t>evolution</a:t>
            </a:r>
            <a:r>
              <a:rPr lang="en-US" sz="1200" b="0" u="none" dirty="0" smtClean="0">
                <a:solidFill>
                  <a:srgbClr val="0000FF"/>
                </a:solidFill>
              </a:rPr>
              <a:t>.</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solidFill>
                <a:srgbClr val="00B050"/>
              </a:solidFill>
            </a:endParaRPr>
          </a:p>
          <a:p>
            <a:pPr defTabSz="882396">
              <a:spcBef>
                <a:spcPct val="0"/>
              </a:spcBef>
              <a:defRPr/>
            </a:pPr>
            <a:r>
              <a:rPr lang="en-US" i="0" dirty="0" smtClean="0"/>
              <a:t>For this standard, students</a:t>
            </a:r>
            <a:r>
              <a:rPr lang="en-US" i="0" baseline="0" dirty="0" smtClean="0"/>
              <a:t> may</a:t>
            </a:r>
            <a:r>
              <a:rPr lang="en-US" i="0" dirty="0" smtClean="0"/>
              <a:t> need more and</a:t>
            </a:r>
            <a:r>
              <a:rPr lang="en-US" i="0" baseline="0" dirty="0" smtClean="0"/>
              <a:t> different experiences</a:t>
            </a:r>
            <a:r>
              <a:rPr lang="en-US" i="0" dirty="0" smtClean="0"/>
              <a:t> analyzing how populations change through time by investigating evidence for biological evolution.</a:t>
            </a:r>
            <a:endParaRPr lang="en-US" i="0" u="none" dirty="0" smtClean="0"/>
          </a:p>
        </p:txBody>
      </p:sp>
      <p:sp>
        <p:nvSpPr>
          <p:cNvPr id="49155" name="Slide Number Placeholder 3"/>
          <p:cNvSpPr txBox="1">
            <a:spLocks noGrp="1"/>
          </p:cNvSpPr>
          <p:nvPr/>
        </p:nvSpPr>
        <p:spPr bwMode="auto">
          <a:xfrm>
            <a:off x="3976129" y="8838167"/>
            <a:ext cx="3042273" cy="466220"/>
          </a:xfrm>
          <a:prstGeom prst="rect">
            <a:avLst/>
          </a:prstGeom>
          <a:noFill/>
          <a:ln w="9525">
            <a:noFill/>
            <a:miter lim="800000"/>
            <a:headEnd/>
            <a:tailEnd/>
          </a:ln>
        </p:spPr>
        <p:txBody>
          <a:bodyPr lIns="91708" tIns="45854" rIns="91708" bIns="45854" anchor="b">
            <a:prstTxWarp prst="textNoShape">
              <a:avLst/>
            </a:prstTxWarp>
          </a:bodyPr>
          <a:lstStyle/>
          <a:p>
            <a:pPr algn="r"/>
            <a:fld id="{D22C1C16-F807-4690-B9AE-1FA168E962AE}" type="slidenum">
              <a:rPr lang="en-US" sz="1200"/>
              <a:pPr algn="r"/>
              <a:t>15</a:t>
            </a:fld>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51202" name="Notes Placeholder 2"/>
          <p:cNvSpPr>
            <a:spLocks noGrp="1"/>
          </p:cNvSpPr>
          <p:nvPr>
            <p:ph type="body" idx="1"/>
          </p:nvPr>
        </p:nvSpPr>
        <p:spPr bwMode="auto">
          <a:solidFill>
            <a:srgbClr val="FFFFFF"/>
          </a:solidFill>
          <a:ln>
            <a:noFill/>
            <a:miter lim="800000"/>
            <a:headEnd/>
            <a:tailEnd/>
          </a:ln>
        </p:spPr>
        <p:txBody>
          <a:bodyPr wrap="square" numCol="1" anchor="t" anchorCtr="0" compatLnSpc="1">
            <a:prstTxWarp prst="textNoShape">
              <a:avLst/>
            </a:prstTxWarp>
          </a:bodyPr>
          <a:lstStyle/>
          <a:p>
            <a:pPr>
              <a:spcBef>
                <a:spcPct val="0"/>
              </a:spcBef>
            </a:pPr>
            <a:r>
              <a:rPr lang="en-US" dirty="0" smtClean="0"/>
              <a:t>The student must </a:t>
            </a:r>
            <a:r>
              <a:rPr lang="en-US" u="none" dirty="0" smtClean="0"/>
              <a:t>relate atmospheric composition to the evolution of life forms.</a:t>
            </a:r>
            <a:r>
              <a:rPr lang="en-US" u="none" baseline="0" dirty="0" smtClean="0"/>
              <a:t> </a:t>
            </a:r>
            <a:r>
              <a:rPr lang="en-US" u="none" dirty="0" smtClean="0"/>
              <a:t>Students should conduct experiments </a:t>
            </a:r>
            <a:r>
              <a:rPr lang="en-US" u="none" baseline="0" dirty="0" smtClean="0"/>
              <a:t>or interact with simulations or models in which oxygen is produced by organisms.  During the development of the experiment and through communication of their results, students have opportunities to utilize academic vocabulary and use reasoning and logic as they use evidence to support their claims.  This practice helps develop critical thinking skills.  The answer to this question is shown on the screen.</a:t>
            </a:r>
          </a:p>
          <a:p>
            <a:pPr>
              <a:spcBef>
                <a:spcPct val="0"/>
              </a:spcBef>
            </a:pPr>
            <a:endParaRPr lang="en-US" u="none" baseline="0" dirty="0" smtClean="0"/>
          </a:p>
        </p:txBody>
      </p:sp>
      <p:sp>
        <p:nvSpPr>
          <p:cNvPr id="51203" name="Slide Number Placeholder 3"/>
          <p:cNvSpPr txBox="1">
            <a:spLocks noGrp="1"/>
          </p:cNvSpPr>
          <p:nvPr/>
        </p:nvSpPr>
        <p:spPr bwMode="auto">
          <a:xfrm>
            <a:off x="3976129" y="8838167"/>
            <a:ext cx="3042273" cy="466220"/>
          </a:xfrm>
          <a:prstGeom prst="rect">
            <a:avLst/>
          </a:prstGeom>
          <a:noFill/>
          <a:ln w="9525">
            <a:noFill/>
            <a:miter lim="800000"/>
            <a:headEnd/>
            <a:tailEnd/>
          </a:ln>
        </p:spPr>
        <p:txBody>
          <a:bodyPr lIns="91708" tIns="45854" rIns="91708" bIns="45854" anchor="b">
            <a:prstTxWarp prst="textNoShape">
              <a:avLst/>
            </a:prstTxWarp>
          </a:bodyPr>
          <a:lstStyle/>
          <a:p>
            <a:pPr algn="r"/>
            <a:fld id="{7F23CE36-F5F5-4436-99B1-7241B21A5A18}" type="slidenum">
              <a:rPr lang="en-US" sz="1200"/>
              <a:pPr algn="r"/>
              <a:t>16</a:t>
            </a:fld>
            <a:endParaRPr 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a:ln>
            <a:noFill/>
            <a:miter lim="800000"/>
            <a:headEnd/>
            <a:tailEnd/>
          </a:ln>
        </p:spPr>
        <p:txBody>
          <a:bodyPr wrap="square" numCol="1" anchor="t" anchorCtr="0" compatLnSpc="1">
            <a:prstTxWarp prst="textNoShape">
              <a:avLst/>
            </a:prstTxWarp>
          </a:bodyPr>
          <a:lstStyle/>
          <a:p>
            <a:pPr marL="0" indent="0">
              <a:spcBef>
                <a:spcPts val="0"/>
              </a:spcBef>
              <a:buNone/>
            </a:pPr>
            <a:r>
              <a:rPr lang="en-US" dirty="0" smtClean="0"/>
              <a:t>The next standard</a:t>
            </a:r>
            <a:r>
              <a:rPr lang="en-US" strike="noStrike" baseline="0" dirty="0" smtClean="0"/>
              <a:t> </a:t>
            </a:r>
            <a:r>
              <a:rPr lang="en-US" dirty="0" smtClean="0"/>
              <a:t>highlighted is BIO.8a</a:t>
            </a:r>
            <a:r>
              <a:rPr lang="en-US" baseline="0" dirty="0" smtClean="0"/>
              <a:t>.  This standard reads:  </a:t>
            </a:r>
            <a:r>
              <a:rPr lang="en-US" sz="1200" b="0" dirty="0" smtClean="0"/>
              <a:t>The student will investigate and understand dynamic equilibria within populations, communities, and ecosystems. Key concepts include,</a:t>
            </a:r>
            <a:r>
              <a:rPr lang="en-US" sz="1200" b="0" baseline="0" dirty="0" smtClean="0"/>
              <a:t> bullet a, </a:t>
            </a:r>
            <a:r>
              <a:rPr lang="en-US" sz="1200" b="0" dirty="0" smtClean="0"/>
              <a:t>interactions within and among populations including carrying capacities, limiting factors, and growth curves. </a:t>
            </a:r>
          </a:p>
          <a:p>
            <a:pPr eaLnBrk="1" hangingPunct="1">
              <a:spcBef>
                <a:spcPct val="0"/>
              </a:spcBef>
            </a:pPr>
            <a:endParaRPr lang="en-US" baseline="0" dirty="0" smtClean="0"/>
          </a:p>
          <a:p>
            <a:pPr eaLnBrk="1" hangingPunct="1">
              <a:spcBef>
                <a:spcPct val="0"/>
              </a:spcBef>
            </a:pPr>
            <a:r>
              <a:rPr lang="en-US" dirty="0" smtClean="0"/>
              <a:t>Population growth curves exhibit many characteristics, such as initial growth stage, exponential growth, steady state, decline, and extinction.  Limiting factors are the components of the environment that restrict the growth of populations. As any population of organisms grows, it is held in check by interactions among a variety of biotic and abiotic factors. </a:t>
            </a:r>
          </a:p>
          <a:p>
            <a:pPr eaLnBrk="1" hangingPunct="1">
              <a:spcBef>
                <a:spcPct val="0"/>
              </a:spcBef>
            </a:pPr>
            <a:endParaRPr lang="en-US" i="1" dirty="0" smtClean="0"/>
          </a:p>
          <a:p>
            <a:pPr eaLnBrk="1" hangingPunct="1">
              <a:spcBef>
                <a:spcPct val="0"/>
              </a:spcBef>
            </a:pPr>
            <a:r>
              <a:rPr lang="en-US" i="0" dirty="0" smtClean="0"/>
              <a:t>Students need more practice analyzing factors that affect populations, communities, and ecosystems. </a:t>
            </a:r>
            <a:endParaRPr lang="en-US" b="0" i="1" dirty="0" smtClean="0"/>
          </a:p>
        </p:txBody>
      </p:sp>
      <p:sp>
        <p:nvSpPr>
          <p:cNvPr id="57347" name="Slide Number Placeholder 3"/>
          <p:cNvSpPr txBox="1">
            <a:spLocks noGrp="1"/>
          </p:cNvSpPr>
          <p:nvPr/>
        </p:nvSpPr>
        <p:spPr bwMode="auto">
          <a:xfrm>
            <a:off x="3976129" y="8838167"/>
            <a:ext cx="3042273" cy="466220"/>
          </a:xfrm>
          <a:prstGeom prst="rect">
            <a:avLst/>
          </a:prstGeom>
          <a:noFill/>
          <a:ln w="9525">
            <a:noFill/>
            <a:miter lim="800000"/>
            <a:headEnd/>
            <a:tailEnd/>
          </a:ln>
        </p:spPr>
        <p:txBody>
          <a:bodyPr lIns="91708" tIns="45854" rIns="91708" bIns="45854" anchor="b">
            <a:prstTxWarp prst="textNoShape">
              <a:avLst/>
            </a:prstTxWarp>
          </a:bodyPr>
          <a:lstStyle/>
          <a:p>
            <a:pPr algn="r"/>
            <a:fld id="{7C540F87-F05A-4FDC-A1F0-41D4DF74CA4B}" type="slidenum">
              <a:rPr lang="en-US" sz="1200"/>
              <a:pPr algn="r"/>
              <a:t>17</a:t>
            </a:fld>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a:ln>
            <a:no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t>This slide highlights an example that</a:t>
            </a:r>
            <a:r>
              <a:rPr lang="en-US" baseline="0" dirty="0" smtClean="0"/>
              <a:t> requires students to analyze factors that affect populations.  In this example, the population is potentially decreasing due to both habitat destruction and genetic bottlenecking.  Students may also be asked to research or come up with examples where habitat destruction or genetic bottlenecking is occurring</a:t>
            </a:r>
            <a:r>
              <a:rPr lang="en-US" strike="noStrike" baseline="0" dirty="0" smtClean="0"/>
              <a:t> </a:t>
            </a:r>
            <a:r>
              <a:rPr lang="en-US" baseline="0" dirty="0" smtClean="0"/>
              <a:t>in ecosystems.</a:t>
            </a:r>
          </a:p>
          <a:p>
            <a:pPr eaLnBrk="1" hangingPunct="1">
              <a:spcBef>
                <a:spcPct val="0"/>
              </a:spcBef>
            </a:pPr>
            <a:endParaRPr lang="en-US" baseline="0" dirty="0" smtClean="0"/>
          </a:p>
          <a:p>
            <a:pPr eaLnBrk="1" hangingPunct="1">
              <a:spcBef>
                <a:spcPct val="0"/>
              </a:spcBef>
            </a:pPr>
            <a:r>
              <a:rPr lang="en-US" baseline="0" dirty="0" smtClean="0"/>
              <a:t>The answer to this example is shown on the screen.</a:t>
            </a:r>
          </a:p>
          <a:p>
            <a:pPr eaLnBrk="1" hangingPunct="1">
              <a:spcBef>
                <a:spcPct val="0"/>
              </a:spcBef>
            </a:pPr>
            <a:endParaRPr lang="en-US" baseline="0" dirty="0" smtClean="0"/>
          </a:p>
        </p:txBody>
      </p:sp>
      <p:sp>
        <p:nvSpPr>
          <p:cNvPr id="55299" name="Slide Number Placeholder 3"/>
          <p:cNvSpPr txBox="1">
            <a:spLocks noGrp="1"/>
          </p:cNvSpPr>
          <p:nvPr/>
        </p:nvSpPr>
        <p:spPr bwMode="auto">
          <a:xfrm>
            <a:off x="3976129" y="8838167"/>
            <a:ext cx="3042273" cy="466220"/>
          </a:xfrm>
          <a:prstGeom prst="rect">
            <a:avLst/>
          </a:prstGeom>
          <a:noFill/>
          <a:ln w="9525">
            <a:noFill/>
            <a:miter lim="800000"/>
            <a:headEnd/>
            <a:tailEnd/>
          </a:ln>
        </p:spPr>
        <p:txBody>
          <a:bodyPr lIns="91708" tIns="45854" rIns="91708" bIns="45854" anchor="b">
            <a:prstTxWarp prst="textNoShape">
              <a:avLst/>
            </a:prstTxWarp>
          </a:bodyPr>
          <a:lstStyle/>
          <a:p>
            <a:pPr algn="r"/>
            <a:fld id="{D04742AB-7B4C-4BFA-920E-1AABFA1F3459}" type="slidenum">
              <a:rPr lang="en-US" sz="1200"/>
              <a:pPr algn="r"/>
              <a:t>18</a:t>
            </a:fld>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a:ln>
            <a:no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t>In this example, the concept of carrying capacity is portrayed in a line graph. Teachers</a:t>
            </a:r>
            <a:r>
              <a:rPr lang="en-US" baseline="0" dirty="0" smtClean="0"/>
              <a:t> are encouraged to use models and simulations where possible </a:t>
            </a:r>
            <a:r>
              <a:rPr lang="en-US" dirty="0" smtClean="0"/>
              <a:t>as an instructional strategy.  The answer to the example is shown on the screen.</a:t>
            </a:r>
          </a:p>
          <a:p>
            <a:pPr eaLnBrk="1" hangingPunct="1">
              <a:spcBef>
                <a:spcPct val="0"/>
              </a:spcBef>
            </a:pPr>
            <a:endParaRPr lang="en-US" dirty="0" smtClean="0"/>
          </a:p>
        </p:txBody>
      </p:sp>
      <p:sp>
        <p:nvSpPr>
          <p:cNvPr id="57347" name="Slide Number Placeholder 3"/>
          <p:cNvSpPr txBox="1">
            <a:spLocks noGrp="1"/>
          </p:cNvSpPr>
          <p:nvPr/>
        </p:nvSpPr>
        <p:spPr bwMode="auto">
          <a:xfrm>
            <a:off x="3976129" y="8838167"/>
            <a:ext cx="3042273" cy="466220"/>
          </a:xfrm>
          <a:prstGeom prst="rect">
            <a:avLst/>
          </a:prstGeom>
          <a:noFill/>
          <a:ln w="9525">
            <a:noFill/>
            <a:miter lim="800000"/>
            <a:headEnd/>
            <a:tailEnd/>
          </a:ln>
        </p:spPr>
        <p:txBody>
          <a:bodyPr lIns="91708" tIns="45854" rIns="91708" bIns="45854" anchor="b">
            <a:prstTxWarp prst="textNoShape">
              <a:avLst/>
            </a:prstTxWarp>
          </a:bodyPr>
          <a:lstStyle/>
          <a:p>
            <a:pPr algn="r"/>
            <a:fld id="{65A6128E-B0C1-4D71-BC7B-51769747A4B0}" type="slidenum">
              <a:rPr lang="en-US" sz="1200"/>
              <a:pPr algn="r"/>
              <a:t>19</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2396">
              <a:defRPr/>
            </a:pPr>
            <a:r>
              <a:rPr lang="en-US" dirty="0" smtClean="0"/>
              <a:t>This screen shows the first standard</a:t>
            </a:r>
            <a:r>
              <a:rPr lang="en-US" baseline="0" dirty="0" smtClean="0"/>
              <a:t> highlighted, BIO.1 bullets d and h.  </a:t>
            </a:r>
            <a:r>
              <a:rPr lang="en-US" dirty="0" smtClean="0"/>
              <a:t>Throughout</a:t>
            </a:r>
            <a:r>
              <a:rPr lang="en-US" baseline="0" dirty="0" smtClean="0"/>
              <a:t> this presentation, t</a:t>
            </a:r>
            <a:r>
              <a:rPr lang="en-US" dirty="0" smtClean="0"/>
              <a:t>he</a:t>
            </a:r>
            <a:r>
              <a:rPr lang="en-US" baseline="0" dirty="0" smtClean="0"/>
              <a:t> areas in which overall student performance was weak or inconsistent will be highlighted in blue. </a:t>
            </a:r>
            <a:endParaRPr lang="en-US" b="0" dirty="0" smtClean="0"/>
          </a:p>
          <a:p>
            <a:pPr defTabSz="882396">
              <a:defRPr/>
            </a:pPr>
            <a:endParaRPr lang="en-US" baseline="0" dirty="0" smtClean="0"/>
          </a:p>
          <a:p>
            <a:pPr defTabSz="882396">
              <a:defRPr/>
            </a:pPr>
            <a:r>
              <a:rPr lang="en-US" baseline="0" dirty="0" smtClean="0"/>
              <a:t>This standard states:  </a:t>
            </a:r>
            <a:r>
              <a:rPr lang="en-US" dirty="0" smtClean="0">
                <a:ea typeface="ＭＳ Ｐゴシック" pitchFamily="127" charset="-128"/>
                <a:cs typeface="ＭＳ Ｐゴシック" pitchFamily="127" charset="-128"/>
              </a:rPr>
              <a:t>The student will demonstrate an understanding of scientific reasoning, logic, and the nature of science by planning and conducting investigations in which, bullet d) graphing and arithmetic calculations are used as tools in data analysis; and bullet h) chemicals and equipment are used in a safe manner.</a:t>
            </a:r>
          </a:p>
          <a:p>
            <a:pPr defTabSz="882396">
              <a:defRPr/>
            </a:pPr>
            <a:endParaRPr lang="en-US" b="1" dirty="0" smtClean="0">
              <a:ea typeface="ＭＳ Ｐゴシック" pitchFamily="127" charset="-128"/>
              <a:cs typeface="ＭＳ Ｐゴシック" pitchFamily="127" charset="-128"/>
            </a:endParaRPr>
          </a:p>
          <a:p>
            <a:pPr defTabSz="882396">
              <a:defRPr/>
            </a:pPr>
            <a:r>
              <a:rPr lang="en-US" b="0" dirty="0" smtClean="0"/>
              <a:t>Scientific investigation assessment questions that required using discipline-specific content knowledge, in the context of the skill, showed lower performance.  </a:t>
            </a:r>
            <a:r>
              <a:rPr lang="en-US" dirty="0" smtClean="0"/>
              <a:t>Students need more experience with basic and integrated investigative practices and skills, such as graphing and</a:t>
            </a:r>
            <a:r>
              <a:rPr lang="en-US" baseline="0" dirty="0" smtClean="0"/>
              <a:t> performing</a:t>
            </a:r>
            <a:r>
              <a:rPr lang="en-US" dirty="0" smtClean="0"/>
              <a:t> arithmetic calculations, using the context of biological concepts.</a:t>
            </a:r>
          </a:p>
          <a:p>
            <a:pPr defTabSz="882396">
              <a:defRPr/>
            </a:pPr>
            <a:endParaRPr lang="en-US" i="1"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59394" name="Notes Placeholder 2"/>
          <p:cNvSpPr>
            <a:spLocks noGrp="1"/>
          </p:cNvSpPr>
          <p:nvPr>
            <p:ph type="body" idx="1"/>
          </p:nvPr>
        </p:nvSpPr>
        <p:spPr bwMode="auto">
          <a:solidFill>
            <a:srgbClr val="FFFFFF"/>
          </a:solidFill>
          <a:ln>
            <a:no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t>These examples highlight the expression of carrying capacity on the size and stability of a population in a particular environment.  In the first example, s</a:t>
            </a:r>
            <a:r>
              <a:rPr lang="en-US" baseline="0" dirty="0" smtClean="0"/>
              <a:t>tudents are asked to apply the notion of carrying capacity, calculating the quantity that a particular environment can hold.  The second question asks students to model the population over time using a graph.</a:t>
            </a:r>
          </a:p>
          <a:p>
            <a:pPr eaLnBrk="1" hangingPunct="1">
              <a:spcBef>
                <a:spcPct val="0"/>
              </a:spcBef>
            </a:pPr>
            <a:endParaRPr lang="en-US" baseline="0" dirty="0" smtClean="0"/>
          </a:p>
          <a:p>
            <a:pPr eaLnBrk="1" hangingPunct="1">
              <a:spcBef>
                <a:spcPct val="0"/>
              </a:spcBef>
            </a:pPr>
            <a:r>
              <a:rPr lang="en-US" baseline="0" dirty="0" smtClean="0"/>
              <a:t>The answers to the two examples are shown on the screen.</a:t>
            </a:r>
            <a:endParaRPr lang="en-US" dirty="0" smtClean="0"/>
          </a:p>
        </p:txBody>
      </p:sp>
      <p:sp>
        <p:nvSpPr>
          <p:cNvPr id="59395" name="Slide Number Placeholder 3"/>
          <p:cNvSpPr txBox="1">
            <a:spLocks noGrp="1"/>
          </p:cNvSpPr>
          <p:nvPr/>
        </p:nvSpPr>
        <p:spPr bwMode="auto">
          <a:xfrm>
            <a:off x="3976129" y="8838167"/>
            <a:ext cx="3042273" cy="466220"/>
          </a:xfrm>
          <a:prstGeom prst="rect">
            <a:avLst/>
          </a:prstGeom>
          <a:noFill/>
          <a:ln w="9525">
            <a:noFill/>
            <a:miter lim="800000"/>
            <a:headEnd/>
            <a:tailEnd/>
          </a:ln>
        </p:spPr>
        <p:txBody>
          <a:bodyPr lIns="91708" tIns="45854" rIns="91708" bIns="45854" anchor="b">
            <a:prstTxWarp prst="textNoShape">
              <a:avLst/>
            </a:prstTxWarp>
          </a:bodyPr>
          <a:lstStyle/>
          <a:p>
            <a:pPr algn="r"/>
            <a:fld id="{CAEEF0A6-BBE5-43DC-8EA7-5B6FB16B15CC}" type="slidenum">
              <a:rPr lang="en-US" sz="1200"/>
              <a:pPr algn="r"/>
              <a:t>20</a:t>
            </a:fld>
            <a:endParaRPr 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a:ln>
            <a:no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t>Students</a:t>
            </a:r>
            <a:r>
              <a:rPr lang="en-US" baseline="0" dirty="0" smtClean="0"/>
              <a:t> may need additional opportunities to analyze population data and make predictions or draw conclusions.  The Virginia Science Activities, Models, and Simulations web page offers opportunities for students to interact with population models of different organisms.  The first URL on the screen is the link to this page.  The second link is specific for the activity “African Lions:  Modeling Populations.”  This activity allows students opportunities to analyze data and draw conclusions for predator/prey relationships and producer/consumer </a:t>
            </a:r>
            <a:r>
              <a:rPr lang="en-US" i="0" baseline="0" dirty="0" smtClean="0"/>
              <a:t>relationships.   </a:t>
            </a:r>
            <a:endParaRPr lang="en-US" i="1" dirty="0" smtClean="0"/>
          </a:p>
        </p:txBody>
      </p:sp>
      <p:sp>
        <p:nvSpPr>
          <p:cNvPr id="57347" name="Slide Number Placeholder 3"/>
          <p:cNvSpPr txBox="1">
            <a:spLocks noGrp="1"/>
          </p:cNvSpPr>
          <p:nvPr/>
        </p:nvSpPr>
        <p:spPr bwMode="auto">
          <a:xfrm>
            <a:off x="3976129" y="8838167"/>
            <a:ext cx="3042273" cy="466220"/>
          </a:xfrm>
          <a:prstGeom prst="rect">
            <a:avLst/>
          </a:prstGeom>
          <a:noFill/>
          <a:ln w="9525">
            <a:noFill/>
            <a:miter lim="800000"/>
            <a:headEnd/>
            <a:tailEnd/>
          </a:ln>
        </p:spPr>
        <p:txBody>
          <a:bodyPr lIns="91708" tIns="45854" rIns="91708" bIns="45854" anchor="b">
            <a:prstTxWarp prst="textNoShape">
              <a:avLst/>
            </a:prstTxWarp>
          </a:bodyPr>
          <a:lstStyle/>
          <a:p>
            <a:pPr algn="r"/>
            <a:fld id="{65A6128E-B0C1-4D71-BC7B-51769747A4B0}" type="slidenum">
              <a:rPr lang="en-US" sz="1200"/>
              <a:pPr algn="r"/>
              <a:t>21</a:t>
            </a:fld>
            <a:endParaRPr 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concludes the student performance information for the spring 2013 Biology SOL test.</a:t>
            </a:r>
          </a:p>
          <a:p>
            <a:endParaRPr lang="en-US" dirty="0" smtClean="0"/>
          </a:p>
          <a:p>
            <a:r>
              <a:rPr lang="en-US" dirty="0" smtClean="0"/>
              <a:t>Additionally, test preparation practice items for Biology can be found on the Virginia Department of Education Web site at the URL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audio.</a:t>
            </a:r>
          </a:p>
          <a:p>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are expected to demonstrate an understanding of scientific reasoning, and logic by planning and conducting investigations.  While participating in a range of scientific activities, students</a:t>
            </a:r>
            <a:r>
              <a:rPr lang="en-US" baseline="0" dirty="0" smtClean="0"/>
              <a:t> </a:t>
            </a:r>
            <a:r>
              <a:rPr lang="en-US" dirty="0" smtClean="0"/>
              <a:t>should</a:t>
            </a:r>
            <a:r>
              <a:rPr lang="en-US" baseline="0" dirty="0" smtClean="0"/>
              <a:t> engage in collecting, organizing, presenting, and analyzing both continuous and discontinuous data – including skills they learned in earlier grades, such as correctly laying out a graph with labeled axes, appropriate scales, and a title.   This example requires students to graph the data in the table.  </a:t>
            </a:r>
          </a:p>
          <a:p>
            <a:endParaRPr lang="en-US" baseline="0" dirty="0" smtClean="0"/>
          </a:p>
          <a:p>
            <a:r>
              <a:rPr lang="en-US" baseline="0" dirty="0" smtClean="0"/>
              <a:t>A bar graph for this data is shown on the screen.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need explicit instruction around the application of safety</a:t>
            </a:r>
            <a:r>
              <a:rPr lang="en-US" baseline="0" dirty="0" smtClean="0"/>
              <a:t> practices and rules when preparing and conducting investigations.  Students may be given scenarios prior to a lab activity that assess their understanding of certain safety practices.  Students should be given opportunities to describe safe practices as it relates to certain chemicals and their properties, as shown in this example.</a:t>
            </a:r>
          </a:p>
          <a:p>
            <a:endParaRPr lang="en-US" baseline="0" dirty="0" smtClean="0"/>
          </a:p>
          <a:p>
            <a:r>
              <a:rPr lang="en-US" baseline="0" dirty="0" smtClean="0"/>
              <a:t>A sample answer is shown on the screen.</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 that requires students to describe</a:t>
            </a:r>
            <a:r>
              <a:rPr lang="en-US" baseline="0" dirty="0" smtClean="0"/>
              <a:t> safety procedures when applying a slip cover to a slide.  A sample answer is provided on the screen.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defTabSz="882396">
              <a:spcBef>
                <a:spcPct val="0"/>
              </a:spcBef>
              <a:defRPr/>
            </a:pPr>
            <a:r>
              <a:rPr lang="en-US" dirty="0" smtClean="0"/>
              <a:t>The next </a:t>
            </a:r>
            <a:r>
              <a:rPr lang="en-US" strike="noStrike" dirty="0" smtClean="0"/>
              <a:t>standard</a:t>
            </a:r>
            <a:r>
              <a:rPr lang="en-US" strike="noStrike" baseline="0" dirty="0" smtClean="0"/>
              <a:t> </a:t>
            </a:r>
            <a:r>
              <a:rPr lang="en-US" strike="noStrike" dirty="0" smtClean="0"/>
              <a:t>highlighted</a:t>
            </a:r>
            <a:r>
              <a:rPr lang="en-US" dirty="0" smtClean="0"/>
              <a:t> is BIO.3, specifically bullet e, which reads:</a:t>
            </a:r>
            <a:r>
              <a:rPr lang="en-US" baseline="0" dirty="0" smtClean="0"/>
              <a:t>  The student will investigate and understand relationships between cell structure and function, including the impact of surface area to volume ratio on cell division, material transport, and other life processes. </a:t>
            </a:r>
            <a:endParaRPr lang="en-US" b="0" dirty="0" smtClean="0"/>
          </a:p>
          <a:p>
            <a:pPr defTabSz="882396">
              <a:spcBef>
                <a:spcPct val="0"/>
              </a:spcBef>
              <a:defRPr/>
            </a:pPr>
            <a:endParaRPr lang="en-US" dirty="0" smtClean="0"/>
          </a:p>
          <a:p>
            <a:pPr defTabSz="882396">
              <a:spcBef>
                <a:spcPct val="0"/>
              </a:spcBef>
              <a:defRPr/>
            </a:pPr>
            <a:r>
              <a:rPr lang="en-US" i="0" dirty="0" smtClean="0"/>
              <a:t>Students should be provided opportunities to investigate surface to volume ratio and the rate of movement of materials from the outside to the center of the cell. </a:t>
            </a:r>
          </a:p>
          <a:p>
            <a:pPr defTabSz="882396">
              <a:spcBef>
                <a:spcPct val="0"/>
              </a:spcBef>
              <a:defRPr/>
            </a:pPr>
            <a:endParaRPr lang="en-US" dirty="0" smtClean="0"/>
          </a:p>
          <a:p>
            <a:pPr defTabSz="882396">
              <a:spcBef>
                <a:spcPct val="0"/>
              </a:spcBef>
              <a:defRPr/>
            </a:pPr>
            <a:r>
              <a:rPr lang="en-US" dirty="0" smtClean="0"/>
              <a:t>Student performance data showed</a:t>
            </a:r>
            <a:r>
              <a:rPr lang="en-US" baseline="0" dirty="0" smtClean="0"/>
              <a:t> items </a:t>
            </a:r>
            <a:r>
              <a:rPr lang="en-US" dirty="0" smtClean="0"/>
              <a:t>that required the application of knowledge as an extension of a bigger idea, or connected to other concepts, had lower performance.</a:t>
            </a:r>
            <a:r>
              <a:rPr lang="en-US" baseline="0" dirty="0" smtClean="0"/>
              <a:t> </a:t>
            </a:r>
            <a:r>
              <a:rPr lang="en-US" dirty="0" smtClean="0"/>
              <a:t>Students should not only have a conceptual understanding, but also be able to apply the mathematical relationship between surface area and volume.  Students would benefit from additional practice applying the ratio with mathematics problems that relate to life processes.</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54238F-0B3C-47A7-B695-BE8E13532254}" type="slidenum">
              <a:rPr lang="en-US">
                <a:latin typeface="Arial" pitchFamily="127" charset="0"/>
                <a:ea typeface="ＭＳ Ｐゴシック" pitchFamily="127" charset="-128"/>
                <a:cs typeface="ＭＳ Ｐゴシック" pitchFamily="127" charset="-128"/>
              </a:rPr>
              <a:pPr/>
              <a:t>6</a:t>
            </a:fld>
            <a:endParaRPr lang="en-US">
              <a:latin typeface="Arial" pitchFamily="127" charset="0"/>
              <a:ea typeface="ＭＳ Ｐゴシック" pitchFamily="127" charset="-128"/>
              <a:cs typeface="ＭＳ Ｐゴシック" pitchFamily="127"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defTabSz="882396">
              <a:spcBef>
                <a:spcPct val="0"/>
              </a:spcBef>
              <a:defRPr/>
            </a:pPr>
            <a:r>
              <a:rPr lang="en-US" dirty="0" smtClean="0"/>
              <a:t>An example of surface area to volume, without implication as to its impact on cells and life processes, is shown here as a technology-enhanced item.  </a:t>
            </a:r>
            <a:r>
              <a:rPr lang="en-US" dirty="0" smtClean="0">
                <a:ea typeface="Calibri" pitchFamily="127" charset="0"/>
                <a:cs typeface="Calibri" pitchFamily="127" charset="0"/>
              </a:rPr>
              <a:t>As cells increase in size, surface area to volume ratios decrease, making </a:t>
            </a:r>
            <a:r>
              <a:rPr lang="en-US" i="0" dirty="0" smtClean="0">
                <a:ea typeface="Calibri" pitchFamily="127" charset="0"/>
                <a:cs typeface="Calibri" pitchFamily="127" charset="0"/>
              </a:rPr>
              <a:t>cells </a:t>
            </a:r>
            <a:r>
              <a:rPr lang="en-US" i="0" strike="noStrike" dirty="0" smtClean="0">
                <a:ea typeface="Calibri" pitchFamily="127" charset="0"/>
                <a:cs typeface="Calibri" pitchFamily="127" charset="0"/>
              </a:rPr>
              <a:t>less able </a:t>
            </a:r>
            <a:r>
              <a:rPr lang="en-US" dirty="0" smtClean="0">
                <a:ea typeface="Calibri" pitchFamily="127" charset="0"/>
                <a:cs typeface="Calibri" pitchFamily="127" charset="0"/>
              </a:rPr>
              <a:t>to obtain nutrients or remove wastes. Cells divide to stay small or change shape to increase surface area or reduce volume.  The answer</a:t>
            </a:r>
            <a:r>
              <a:rPr lang="en-US" baseline="0" dirty="0" smtClean="0">
                <a:ea typeface="Calibri" pitchFamily="127" charset="0"/>
                <a:cs typeface="Calibri" pitchFamily="127" charset="0"/>
              </a:rPr>
              <a:t> to the question is shown on the screen.</a:t>
            </a:r>
            <a:endParaRPr lang="en-US" dirty="0" smtClean="0">
              <a:ea typeface="Calibri" pitchFamily="127" charset="0"/>
              <a:cs typeface="Calibri" pitchFamily="127" charset="0"/>
            </a:endParaRPr>
          </a:p>
          <a:p>
            <a:pPr defTabSz="882396">
              <a:spcBef>
                <a:spcPct val="0"/>
              </a:spcBef>
              <a:defRPr/>
            </a:pPr>
            <a:endParaRPr lang="en-US" dirty="0" smtClean="0">
              <a:solidFill>
                <a:srgbClr val="1B97EE"/>
              </a:solidFill>
              <a:ea typeface="Calibri" pitchFamily="127" charset="0"/>
              <a:cs typeface="Calibri" pitchFamily="127" charset="0"/>
            </a:endParaRPr>
          </a:p>
          <a:p>
            <a:pPr defTabSz="882396">
              <a:spcBef>
                <a:spcPct val="0"/>
              </a:spcBef>
              <a:defRPr/>
            </a:pPr>
            <a:r>
              <a:rPr lang="en-US" dirty="0" smtClean="0"/>
              <a:t>Biology SOL tests may require students to apply the concept of surface area to volume ratio related to the cell and other life processes.  Examples of cellular and life processes that are applications of this concept will be given on the following slide.      </a:t>
            </a:r>
          </a:p>
          <a:p>
            <a:pPr defTabSz="882396">
              <a:spcBef>
                <a:spcPct val="0"/>
              </a:spcBef>
              <a:defRPr/>
            </a:pPr>
            <a:endParaRPr lang="en-US" dirty="0" smtClean="0"/>
          </a:p>
          <a:p>
            <a:pPr defTabSz="882396">
              <a:spcBef>
                <a:spcPct val="0"/>
              </a:spcBef>
              <a:defRPr/>
            </a:pPr>
            <a:endParaRPr lang="en-US" dirty="0"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1F3775-7E2A-43D4-83AF-3BC3DB646965}" type="slidenum">
              <a:rPr lang="en-US">
                <a:latin typeface="Arial" pitchFamily="127" charset="0"/>
                <a:ea typeface="ＭＳ Ｐゴシック" pitchFamily="127" charset="-128"/>
                <a:cs typeface="ＭＳ Ｐゴシック" pitchFamily="127" charset="-128"/>
              </a:rPr>
              <a:pPr/>
              <a:t>7</a:t>
            </a:fld>
            <a:endParaRPr lang="en-US">
              <a:latin typeface="Arial" pitchFamily="127" charset="0"/>
              <a:ea typeface="ＭＳ Ｐゴシック" pitchFamily="127" charset="-128"/>
              <a:cs typeface="ＭＳ Ｐゴシック" pitchFamily="12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These examples show the effect of surface area to volume ratio on a cellular level.  Cells have mechanisms to deal with the limits of surface to volume ratio. For example, </a:t>
            </a:r>
            <a:r>
              <a:rPr lang="en-US" i="1" u="none" dirty="0" smtClean="0"/>
              <a:t>Columnar epithelial cells </a:t>
            </a:r>
            <a:r>
              <a:rPr lang="en-US" dirty="0" smtClean="0"/>
              <a:t>have small folds called microvilli towards the interior of the gut.  This increased surface area allows for greater absorption of material per centimeter of small intestine.</a:t>
            </a:r>
            <a:r>
              <a:rPr lang="en-US" baseline="0" dirty="0" smtClean="0"/>
              <a:t>  </a:t>
            </a:r>
            <a:r>
              <a:rPr lang="en-US" dirty="0" err="1" smtClean="0"/>
              <a:t>Xenopus</a:t>
            </a:r>
            <a:r>
              <a:rPr lang="en-US" dirty="0" smtClean="0"/>
              <a:t> zygote demonstrates an interesting response to surface to volume ratio using specialized mitotic apparatus to perform rapid division in a large cell.</a:t>
            </a:r>
            <a:r>
              <a:rPr lang="en-US" baseline="0" dirty="0" smtClean="0"/>
              <a:t> </a:t>
            </a:r>
            <a:r>
              <a:rPr lang="en-US" dirty="0" smtClean="0"/>
              <a:t>The one cell </a:t>
            </a:r>
            <a:r>
              <a:rPr lang="en-US" dirty="0" err="1" smtClean="0"/>
              <a:t>Xenopus</a:t>
            </a:r>
            <a:r>
              <a:rPr lang="en-US" dirty="0" smtClean="0"/>
              <a:t> embryo is over 1 mm across, while cells within the embryo several hours later are closer to 50 microns.  Mitotic spindles are shown in red and chromosomes in yellow. </a:t>
            </a:r>
            <a:r>
              <a:rPr lang="en-US" u="none" dirty="0" err="1" smtClean="0"/>
              <a:t>Squamus</a:t>
            </a:r>
            <a:r>
              <a:rPr lang="en-US" u="none" baseline="0" dirty="0" smtClean="0"/>
              <a:t> </a:t>
            </a:r>
            <a:r>
              <a:rPr lang="en-US" u="none" dirty="0" smtClean="0"/>
              <a:t>epithelia cells are very flattened and form thin layers thus reducing diffusion time.</a:t>
            </a:r>
          </a:p>
          <a:p>
            <a:pPr eaLnBrk="1" hangingPunct="1">
              <a:spcBef>
                <a:spcPct val="0"/>
              </a:spcBef>
            </a:pPr>
            <a:endParaRPr lang="en-US" dirty="0" smtClean="0"/>
          </a:p>
          <a:p>
            <a:pPr eaLnBrk="1" hangingPunct="1">
              <a:spcBef>
                <a:spcPct val="0"/>
              </a:spcBef>
            </a:pPr>
            <a:r>
              <a:rPr lang="en-US" dirty="0" smtClean="0"/>
              <a:t>Students should have the opportunity to observe, including conducting measurements and calculations, with a variety of cell sizes and shapes so they can develop a relationship between surface to volume ratios and their effects on living systems.</a:t>
            </a:r>
          </a:p>
          <a:p>
            <a:pPr eaLnBrk="1" hangingPunct="1">
              <a:spcBef>
                <a:spcPct val="0"/>
              </a:spcBef>
            </a:pPr>
            <a:endParaRPr lang="en-US" dirty="0" smtClean="0">
              <a:solidFill>
                <a:schemeClr val="accent2"/>
              </a:solidFill>
            </a:endParaRPr>
          </a:p>
          <a:p>
            <a:pPr>
              <a:spcBef>
                <a:spcPct val="0"/>
              </a:spcBef>
            </a:pPr>
            <a:r>
              <a:rPr lang="en-US" dirty="0" smtClean="0"/>
              <a:t>An open-ended question </a:t>
            </a:r>
            <a:r>
              <a:rPr lang="en-US" baseline="0" dirty="0" smtClean="0"/>
              <a:t>that will allow the teacher to assess the student’s understanding of these concepts is </a:t>
            </a:r>
            <a:r>
              <a:rPr lang="en-US" dirty="0" smtClean="0"/>
              <a:t>shown on the screen.</a:t>
            </a:r>
          </a:p>
          <a:p>
            <a:pPr eaLnBrk="1" hangingPunct="1">
              <a:spcBef>
                <a:spcPct val="0"/>
              </a:spcBef>
            </a:pPr>
            <a:endParaRPr lang="en-US" dirty="0" smtClean="0">
              <a:solidFill>
                <a:schemeClr val="accent2"/>
              </a:solidFill>
            </a:endParaRPr>
          </a:p>
          <a:p>
            <a:pPr eaLnBrk="1" hangingPunct="1">
              <a:spcBef>
                <a:spcPct val="0"/>
              </a:spcBef>
            </a:pPr>
            <a:endParaRPr lang="en-US" dirty="0" smtClean="0">
              <a:solidFill>
                <a:schemeClr val="accent2"/>
              </a:solidFill>
            </a:endParaRPr>
          </a:p>
          <a:p>
            <a:pPr eaLnBrk="1" hangingPunct="1">
              <a:spcBef>
                <a:spcPct val="0"/>
              </a:spcBef>
            </a:pPr>
            <a:endParaRPr lang="en-US" b="0" u="sng" dirty="0" smtClean="0">
              <a:solidFill>
                <a:srgbClr val="FF0000"/>
              </a:solidFill>
            </a:endParaRPr>
          </a:p>
          <a:p>
            <a:pPr eaLnBrk="1" hangingPunct="1">
              <a:spcBef>
                <a:spcPct val="0"/>
              </a:spcBef>
            </a:pPr>
            <a:endParaRPr lang="en-US" u="sng" dirty="0" smtClean="0">
              <a:solidFill>
                <a:schemeClr val="accent2"/>
              </a:solidFill>
            </a:endParaRPr>
          </a:p>
        </p:txBody>
      </p:sp>
      <p:sp>
        <p:nvSpPr>
          <p:cNvPr id="30723" name="Slide Number Placeholder 3"/>
          <p:cNvSpPr txBox="1">
            <a:spLocks noGrp="1"/>
          </p:cNvSpPr>
          <p:nvPr/>
        </p:nvSpPr>
        <p:spPr bwMode="auto">
          <a:xfrm>
            <a:off x="3976129" y="8838167"/>
            <a:ext cx="3042273" cy="466220"/>
          </a:xfrm>
          <a:prstGeom prst="rect">
            <a:avLst/>
          </a:prstGeom>
          <a:noFill/>
          <a:ln w="9525">
            <a:noFill/>
            <a:miter lim="800000"/>
            <a:headEnd/>
            <a:tailEnd/>
          </a:ln>
        </p:spPr>
        <p:txBody>
          <a:bodyPr lIns="91708" tIns="45854" rIns="91708" bIns="45854" anchor="b">
            <a:prstTxWarp prst="textNoShape">
              <a:avLst/>
            </a:prstTxWarp>
          </a:bodyPr>
          <a:lstStyle/>
          <a:p>
            <a:pPr algn="r"/>
            <a:fld id="{9FF3F6CF-2489-4064-A5BE-000060617504}" type="slidenum">
              <a:rPr lang="en-US" sz="1200"/>
              <a:pPr algn="r"/>
              <a:t>8</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solidFill>
            <a:srgbClr val="FFFFFF"/>
          </a:solidFill>
          <a:ln>
            <a:solidFill>
              <a:srgbClr val="000000"/>
            </a:solidFill>
            <a:miter lim="800000"/>
            <a:headEnd/>
            <a:tailEnd/>
          </a:ln>
        </p:spPr>
      </p:sp>
      <p:sp>
        <p:nvSpPr>
          <p:cNvPr id="38914" name="Notes Placeholder 2"/>
          <p:cNvSpPr>
            <a:spLocks noGrp="1"/>
          </p:cNvSpPr>
          <p:nvPr>
            <p:ph type="body" idx="1"/>
          </p:nvPr>
        </p:nvSpPr>
        <p:spPr bwMode="auto">
          <a:solidFill>
            <a:srgbClr val="FFFFFF"/>
          </a:solidFill>
          <a:ln>
            <a:noFill/>
            <a:miter lim="800000"/>
            <a:headEnd/>
            <a:tailEnd/>
          </a:ln>
        </p:spPr>
        <p:txBody>
          <a:bodyPr wrap="square" numCol="1" anchor="t" anchorCtr="0" compatLnSpc="1">
            <a:prstTxWarp prst="textNoShape">
              <a:avLst/>
            </a:prstTxWarp>
          </a:bodyPr>
          <a:lstStyle/>
          <a:p>
            <a:pPr>
              <a:spcBef>
                <a:spcPct val="0"/>
              </a:spcBef>
            </a:pPr>
            <a:r>
              <a:rPr lang="en-US" dirty="0" smtClean="0"/>
              <a:t>The next standard highlighted is SOL BIO.5, in particular, bullet e, which reads:  The student will investigate and understand common mechanisms of inheritance and protein synthesis.  Key concepts include the historical development</a:t>
            </a:r>
            <a:r>
              <a:rPr lang="en-US" baseline="0" dirty="0" smtClean="0"/>
              <a:t> of the structural model of DNA.</a:t>
            </a:r>
          </a:p>
          <a:p>
            <a:pPr>
              <a:spcBef>
                <a:spcPct val="0"/>
              </a:spcBef>
            </a:pPr>
            <a:endParaRPr lang="en-US" baseline="0" dirty="0" smtClean="0"/>
          </a:p>
          <a:p>
            <a:pPr>
              <a:spcBef>
                <a:spcPct val="0"/>
              </a:spcBef>
            </a:pPr>
            <a:r>
              <a:rPr lang="en-US" i="0" dirty="0" smtClean="0"/>
              <a:t>The respect for historical contributions is a scientific disposition. It</a:t>
            </a:r>
            <a:r>
              <a:rPr lang="en-US" dirty="0" smtClean="0"/>
              <a:t> is important for students to have an understanding of the development of scientific process that led to the current scientific knowledge.</a:t>
            </a:r>
          </a:p>
          <a:p>
            <a:pPr>
              <a:spcBef>
                <a:spcPct val="0"/>
              </a:spcBef>
            </a:pPr>
            <a:endParaRPr lang="en-US" sz="1200" b="1" dirty="0" smtClean="0">
              <a:solidFill>
                <a:srgbClr val="6600FF"/>
              </a:solidFill>
              <a:ea typeface="+mn-ea"/>
              <a:cs typeface="+mn-cs"/>
            </a:endParaRPr>
          </a:p>
          <a:p>
            <a:pPr>
              <a:spcBef>
                <a:spcPct val="0"/>
              </a:spcBef>
            </a:pPr>
            <a:r>
              <a:rPr lang="en-US" sz="1200" b="0" dirty="0" smtClean="0">
                <a:ea typeface="+mn-ea"/>
                <a:cs typeface="+mn-cs"/>
              </a:rPr>
              <a:t>For</a:t>
            </a:r>
            <a:r>
              <a:rPr lang="en-US" sz="1200" b="0" baseline="0" dirty="0" smtClean="0">
                <a:ea typeface="+mn-ea"/>
                <a:cs typeface="+mn-cs"/>
              </a:rPr>
              <a:t> this standard, s</a:t>
            </a:r>
            <a:r>
              <a:rPr lang="en-US" sz="1200" b="0" dirty="0" smtClean="0">
                <a:ea typeface="+mn-ea"/>
                <a:cs typeface="+mn-cs"/>
              </a:rPr>
              <a:t>tudents need more practice understanding the scientists and technologies that enhanced our knowledge of DNA.</a:t>
            </a:r>
          </a:p>
          <a:p>
            <a:pPr>
              <a:spcBef>
                <a:spcPct val="0"/>
              </a:spcBef>
            </a:pPr>
            <a:endParaRPr lang="en-US" sz="1200" b="0" dirty="0" smtClean="0">
              <a:solidFill>
                <a:srgbClr val="6600FF"/>
              </a:solidFill>
              <a:ea typeface="+mn-ea"/>
              <a:cs typeface="+mn-cs"/>
            </a:endParaRPr>
          </a:p>
        </p:txBody>
      </p:sp>
      <p:sp>
        <p:nvSpPr>
          <p:cNvPr id="38915" name="Slide Number Placeholder 3"/>
          <p:cNvSpPr txBox="1">
            <a:spLocks noGrp="1"/>
          </p:cNvSpPr>
          <p:nvPr/>
        </p:nvSpPr>
        <p:spPr bwMode="auto">
          <a:xfrm>
            <a:off x="3976129" y="8838167"/>
            <a:ext cx="3042273" cy="466220"/>
          </a:xfrm>
          <a:prstGeom prst="rect">
            <a:avLst/>
          </a:prstGeom>
          <a:noFill/>
          <a:ln w="9525">
            <a:noFill/>
            <a:miter lim="800000"/>
            <a:headEnd/>
            <a:tailEnd/>
          </a:ln>
        </p:spPr>
        <p:txBody>
          <a:bodyPr lIns="91708" tIns="45854" rIns="91708" bIns="45854" anchor="b">
            <a:prstTxWarp prst="textNoShape">
              <a:avLst/>
            </a:prstTxWarp>
          </a:bodyPr>
          <a:lstStyle/>
          <a:p>
            <a:pPr algn="r"/>
            <a:fld id="{C6B53F35-5494-4990-B41E-9655F29A1064}" type="slidenum">
              <a:rPr lang="en-US" sz="1200"/>
              <a:pPr algn="r"/>
              <a:t>9</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B19262-B1AD-4EB7-A093-F22ED65152AE}" type="datetime1">
              <a:rPr lang="en-US" smtClean="0"/>
              <a:pPr>
                <a:defRPr/>
              </a:pPr>
              <a:t>4/24/2014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FB5DEA-E4AD-4697-AF3B-BD49DF4A6A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1B185E-1383-47FF-93DC-069B975C98F5}" type="datetime1">
              <a:rPr lang="en-US" smtClean="0"/>
              <a:pPr>
                <a:defRPr/>
              </a:pPr>
              <a:t>4/24/2014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BB92BF-237E-4CE8-A894-39DA225647E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716F9C-BB95-4CAF-B4A8-20A7D1F7E2D2}" type="datetime1">
              <a:rPr lang="en-US" smtClean="0"/>
              <a:pPr>
                <a:defRPr/>
              </a:pPr>
              <a:t>4/24/2014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882BB-4029-46FA-A834-A826E67287A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479492-1897-46EF-A94B-70DF48FC69E6}" type="datetimeFigureOut">
              <a:rPr lang="en-US" smtClean="0"/>
              <a:pPr/>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89302-D454-41EA-9E86-00148D70515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479492-1897-46EF-A94B-70DF48FC69E6}" type="datetimeFigureOut">
              <a:rPr lang="en-US" smtClean="0"/>
              <a:pPr/>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89302-D454-41EA-9E86-00148D70515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479492-1897-46EF-A94B-70DF48FC69E6}" type="datetimeFigureOut">
              <a:rPr lang="en-US" smtClean="0"/>
              <a:pPr/>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89302-D454-41EA-9E86-00148D70515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479492-1897-46EF-A94B-70DF48FC69E6}" type="datetimeFigureOut">
              <a:rPr lang="en-US" smtClean="0"/>
              <a:pPr/>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89302-D454-41EA-9E86-00148D70515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479492-1897-46EF-A94B-70DF48FC69E6}" type="datetimeFigureOut">
              <a:rPr lang="en-US" smtClean="0"/>
              <a:pPr/>
              <a:t>4/24/2014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889302-D454-41EA-9E86-00148D70515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479492-1897-46EF-A94B-70DF48FC69E6}" type="datetimeFigureOut">
              <a:rPr lang="en-US" smtClean="0"/>
              <a:pPr/>
              <a:t>4/24/2014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889302-D454-41EA-9E86-00148D70515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79492-1897-46EF-A94B-70DF48FC69E6}" type="datetimeFigureOut">
              <a:rPr lang="en-US" smtClean="0"/>
              <a:pPr/>
              <a:t>4/24/2014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889302-D454-41EA-9E86-00148D70515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479492-1897-46EF-A94B-70DF48FC69E6}" type="datetimeFigureOut">
              <a:rPr lang="en-US" smtClean="0"/>
              <a:pPr/>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89302-D454-41EA-9E86-00148D7051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ADE26E-D498-43A6-AC70-A96419A7CE3A}" type="datetime1">
              <a:rPr lang="en-US" smtClean="0"/>
              <a:pPr>
                <a:defRPr/>
              </a:pPr>
              <a:t>4/24/2014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58E7F-F2CE-4013-8E7C-D4FF2125629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479492-1897-46EF-A94B-70DF48FC69E6}" type="datetimeFigureOut">
              <a:rPr lang="en-US" smtClean="0"/>
              <a:pPr/>
              <a:t>4/24/2014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89302-D454-41EA-9E86-00148D70515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479492-1897-46EF-A94B-70DF48FC69E6}" type="datetimeFigureOut">
              <a:rPr lang="en-US" smtClean="0"/>
              <a:pPr/>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89302-D454-41EA-9E86-00148D70515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479492-1897-46EF-A94B-70DF48FC69E6}" type="datetimeFigureOut">
              <a:rPr lang="en-US" smtClean="0"/>
              <a:pPr/>
              <a:t>4/24/2014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89302-D454-41EA-9E86-00148D7051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BA2468-DB6F-49CF-B405-0C98C376AD95}" type="datetime1">
              <a:rPr lang="en-US" smtClean="0"/>
              <a:pPr>
                <a:defRPr/>
              </a:pPr>
              <a:t>4/24/2014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4B83F7-3925-4049-AF65-21740061B7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FE9E0B-9AD0-4C90-AC6D-55A639E2934D}" type="datetime1">
              <a:rPr lang="en-US" smtClean="0"/>
              <a:pPr>
                <a:defRPr/>
              </a:pPr>
              <a:t>4/24/2014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B0FEA3-F513-419D-AAF2-A026952466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B4401C-6571-4FC2-8CA6-5FFDAD0C2D25}" type="datetime1">
              <a:rPr lang="en-US" smtClean="0"/>
              <a:pPr>
                <a:defRPr/>
              </a:pPr>
              <a:t>4/24/2014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F57B00-6F9C-43D9-8610-C5007E9568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8C46F1-F1D3-4D51-B66B-A008A7EDBDE3}" type="datetime1">
              <a:rPr lang="en-US" smtClean="0"/>
              <a:pPr>
                <a:defRPr/>
              </a:pPr>
              <a:t>4/24/2014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29E0D5-B10C-466F-8ED3-E187C05836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351B6A-59FA-4195-B43A-2550A0481521}" type="datetime1">
              <a:rPr lang="en-US" smtClean="0"/>
              <a:pPr>
                <a:defRPr/>
              </a:pPr>
              <a:t>4/24/2014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6620F9-B1E5-4021-ABD9-3B2DA0B0A7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91C472-E0E4-42D7-A9AD-24714DC70652}" type="datetime1">
              <a:rPr lang="en-US" smtClean="0"/>
              <a:pPr>
                <a:defRPr/>
              </a:pPr>
              <a:t>4/24/2014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EFEEF0-74FA-4D47-B44B-AE7C9AE844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2E7152-E7A5-4EF7-8345-906BE01B1890}" type="datetime1">
              <a:rPr lang="en-US" smtClean="0"/>
              <a:pPr>
                <a:defRPr/>
              </a:pPr>
              <a:t>4/24/2014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F0924A-CFD6-4A2B-BCFA-5646355711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FA538F0-BDD8-404D-A054-C814984672B4}" type="datetime1">
              <a:rPr lang="en-US" smtClean="0"/>
              <a:pPr>
                <a:defRPr/>
              </a:pPr>
              <a:t>4/24/2014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79492-1897-46EF-A94B-70DF48FC69E6}" type="datetimeFigureOut">
              <a:rPr lang="en-US" smtClean="0"/>
              <a:pPr/>
              <a:t>4/24/2014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89302-D454-41EA-9E86-00148D7051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0.wma"/><Relationship Id="rId7" Type="http://schemas.openxmlformats.org/officeDocument/2006/relationships/image" Target="../media/image10.png"/><Relationship Id="rId2" Type="http://schemas.microsoft.com/office/2007/relationships/media" Target="../media/media10.wma"/><Relationship Id="rId1" Type="http://schemas.openxmlformats.org/officeDocument/2006/relationships/tags" Target="../tags/tag5.xml"/><Relationship Id="rId6" Type="http://schemas.openxmlformats.org/officeDocument/2006/relationships/image" Target="../media/image1.jpeg"/><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1.wma"/><Relationship Id="rId7" Type="http://schemas.openxmlformats.org/officeDocument/2006/relationships/image" Target="../media/image10.png"/><Relationship Id="rId2" Type="http://schemas.microsoft.com/office/2007/relationships/media" Target="../media/media11.wma"/><Relationship Id="rId1" Type="http://schemas.openxmlformats.org/officeDocument/2006/relationships/tags" Target="../tags/tag6.xml"/><Relationship Id="rId6" Type="http://schemas.openxmlformats.org/officeDocument/2006/relationships/image" Target="../media/image1.jpe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audio" Target="../media/media13.wma"/><Relationship Id="rId7" Type="http://schemas.openxmlformats.org/officeDocument/2006/relationships/image" Target="../media/image4.png"/><Relationship Id="rId2" Type="http://schemas.microsoft.com/office/2007/relationships/media" Target="../media/media13.wma"/><Relationship Id="rId1" Type="http://schemas.openxmlformats.org/officeDocument/2006/relationships/tags" Target="../tags/tag7.xml"/><Relationship Id="rId6" Type="http://schemas.openxmlformats.org/officeDocument/2006/relationships/image" Target="../media/image1.jpe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media14.wma"/><Relationship Id="rId7" Type="http://schemas.openxmlformats.org/officeDocument/2006/relationships/image" Target="../media/image4.png"/><Relationship Id="rId2" Type="http://schemas.microsoft.com/office/2007/relationships/media" Target="../media/media14.wma"/><Relationship Id="rId1" Type="http://schemas.openxmlformats.org/officeDocument/2006/relationships/tags" Target="../tags/tag8.xml"/><Relationship Id="rId6" Type="http://schemas.openxmlformats.org/officeDocument/2006/relationships/image" Target="../media/image1.jpe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audio" Target="../media/media16.wma"/><Relationship Id="rId7" Type="http://schemas.openxmlformats.org/officeDocument/2006/relationships/image" Target="../media/image4.png"/><Relationship Id="rId2" Type="http://schemas.microsoft.com/office/2007/relationships/media" Target="../media/media16.wma"/><Relationship Id="rId1" Type="http://schemas.openxmlformats.org/officeDocument/2006/relationships/tags" Target="../tags/tag9.xml"/><Relationship Id="rId6" Type="http://schemas.openxmlformats.org/officeDocument/2006/relationships/image" Target="../media/image1.jpeg"/><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7.wma"/><Relationship Id="rId1" Type="http://schemas.microsoft.com/office/2007/relationships/media" Target="../media/media17.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audio" Target="../media/media18.wma"/><Relationship Id="rId7" Type="http://schemas.openxmlformats.org/officeDocument/2006/relationships/image" Target="../media/image4.png"/><Relationship Id="rId2" Type="http://schemas.microsoft.com/office/2007/relationships/media" Target="../media/media18.wma"/><Relationship Id="rId1" Type="http://schemas.openxmlformats.org/officeDocument/2006/relationships/tags" Target="../tags/tag10.xml"/><Relationship Id="rId6" Type="http://schemas.openxmlformats.org/officeDocument/2006/relationships/image" Target="../media/image1.jpeg"/><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9.wma"/><Relationship Id="rId7" Type="http://schemas.openxmlformats.org/officeDocument/2006/relationships/image" Target="../media/image12.png"/><Relationship Id="rId2" Type="http://schemas.microsoft.com/office/2007/relationships/media" Target="../media/media19.wma"/><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notesSlide" Target="../notesSlides/notesSlide19.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audio" Target="../media/media20.wma"/><Relationship Id="rId7" Type="http://schemas.openxmlformats.org/officeDocument/2006/relationships/image" Target="../media/image4.png"/><Relationship Id="rId2" Type="http://schemas.microsoft.com/office/2007/relationships/media" Target="../media/media20.wma"/><Relationship Id="rId1" Type="http://schemas.openxmlformats.org/officeDocument/2006/relationships/tags" Target="../tags/tag12.xml"/><Relationship Id="rId6" Type="http://schemas.openxmlformats.org/officeDocument/2006/relationships/image" Target="../media/image1.jpeg"/><Relationship Id="rId5" Type="http://schemas.openxmlformats.org/officeDocument/2006/relationships/notesSlide" Target="../notesSlides/notesSlide20.xml"/><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concord.org/stem-resources/african-lions-modeling-populations" TargetMode="External"/><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21.wma"/><Relationship Id="rId1" Type="http://schemas.microsoft.com/office/2007/relationships/media" Target="../media/media21.wma"/><Relationship Id="rId6" Type="http://schemas.openxmlformats.org/officeDocument/2006/relationships/image" Target="../media/image13.png"/><Relationship Id="rId5" Type="http://schemas.openxmlformats.org/officeDocument/2006/relationships/image" Target="../media/image1.jpeg"/><Relationship Id="rId10" Type="http://schemas.openxmlformats.org/officeDocument/2006/relationships/image" Target="../media/image4.png"/><Relationship Id="rId4" Type="http://schemas.openxmlformats.org/officeDocument/2006/relationships/notesSlide" Target="../notesSlides/notesSlide21.xml"/><Relationship Id="rId9" Type="http://schemas.openxmlformats.org/officeDocument/2006/relationships/hyperlink" Target="http://www.doe.virginia.gov/instruction/science/resources/sams/index.shtml"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audio" Target="../media/media22.wma"/><Relationship Id="rId7" Type="http://schemas.openxmlformats.org/officeDocument/2006/relationships/oleObject" Target="../embeddings/oleObject1.bin"/><Relationship Id="rId12" Type="http://schemas.openxmlformats.org/officeDocument/2006/relationships/image" Target="../media/image4.png"/><Relationship Id="rId2" Type="http://schemas.microsoft.com/office/2007/relationships/media" Target="../media/media22.wma"/><Relationship Id="rId1" Type="http://schemas.openxmlformats.org/officeDocument/2006/relationships/vmlDrawing" Target="../drawings/vmlDrawing1.vml"/><Relationship Id="rId6" Type="http://schemas.openxmlformats.org/officeDocument/2006/relationships/image" Target="../media/image1.jpeg"/><Relationship Id="rId11" Type="http://schemas.openxmlformats.org/officeDocument/2006/relationships/hyperlink" Target="http://www.doe.virginia.gov/testing/sol/practice_items/index.shtml" TargetMode="External"/><Relationship Id="rId5" Type="http://schemas.openxmlformats.org/officeDocument/2006/relationships/notesSlide" Target="../notesSlides/notesSlide22.xml"/><Relationship Id="rId10" Type="http://schemas.openxmlformats.org/officeDocument/2006/relationships/oleObject" Target="../embeddings/oleObject3.bin"/><Relationship Id="rId4" Type="http://schemas.openxmlformats.org/officeDocument/2006/relationships/slideLayout" Target="../slideLayouts/slideLayout2.xml"/><Relationship Id="rId9"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23.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jpeg"/><Relationship Id="rId5" Type="http://schemas.openxmlformats.org/officeDocument/2006/relationships/hyperlink" Target="mailto:Instruction@doe.virginia.gov" TargetMode="External"/><Relationship Id="rId10" Type="http://schemas.openxmlformats.org/officeDocument/2006/relationships/oleObject" Target="../embeddings/oleObject6.bin"/><Relationship Id="rId4" Type="http://schemas.openxmlformats.org/officeDocument/2006/relationships/hyperlink" Target="mailto:Student_assessment@doe.virginia.gov" TargetMode="External"/><Relationship Id="rId9"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3.wma"/><Relationship Id="rId7" Type="http://schemas.openxmlformats.org/officeDocument/2006/relationships/chart" Target="../charts/chart1.xml"/><Relationship Id="rId2" Type="http://schemas.microsoft.com/office/2007/relationships/media" Target="../media/media3.wma"/><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2" Type="http://schemas.microsoft.com/office/2007/relationships/media" Target="../media/media4.wma"/><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7" Type="http://schemas.openxmlformats.org/officeDocument/2006/relationships/image" Target="../media/image4.png"/><Relationship Id="rId2" Type="http://schemas.microsoft.com/office/2007/relationships/media" Target="../media/media5.wma"/><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7.wma"/><Relationship Id="rId7" Type="http://schemas.openxmlformats.org/officeDocument/2006/relationships/image" Target="../media/image1.jpeg"/><Relationship Id="rId2" Type="http://schemas.microsoft.com/office/2007/relationships/media" Target="../media/media7.wma"/><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jpeg"/><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7.jpeg"/><Relationship Id="rId5" Type="http://schemas.openxmlformats.org/officeDocument/2006/relationships/image" Target="../media/image1.jpeg"/><Relationship Id="rId4" Type="http://schemas.openxmlformats.org/officeDocument/2006/relationships/notesSlide" Target="../notesSlides/notesSlide8.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219200"/>
            <a:ext cx="8991600" cy="1077218"/>
          </a:xfrm>
          <a:prstGeom prst="rect">
            <a:avLst/>
          </a:prstGeom>
          <a:noFill/>
        </p:spPr>
        <p:txBody>
          <a:bodyPr wrap="square">
            <a:spAutoFit/>
          </a:bodyPr>
          <a:lstStyle/>
          <a:p>
            <a:pPr algn="ctr">
              <a:defRPr/>
            </a:pPr>
            <a:r>
              <a:rPr lang="en-US" sz="3200" b="1" dirty="0">
                <a:solidFill>
                  <a:srgbClr val="00B050"/>
                </a:solidFill>
                <a:latin typeface="Arial" pitchFamily="34" charset="0"/>
                <a:cs typeface="Arial" pitchFamily="34" charset="0"/>
              </a:rPr>
              <a:t>Spring </a:t>
            </a:r>
            <a:r>
              <a:rPr lang="en-US" sz="3200" b="1" dirty="0" smtClean="0">
                <a:solidFill>
                  <a:srgbClr val="00B050"/>
                </a:solidFill>
                <a:latin typeface="Arial" pitchFamily="34" charset="0"/>
                <a:cs typeface="Arial" pitchFamily="34" charset="0"/>
              </a:rPr>
              <a:t>2013 </a:t>
            </a:r>
            <a:r>
              <a:rPr lang="en-US" sz="3200" b="1" dirty="0">
                <a:solidFill>
                  <a:srgbClr val="00B050"/>
                </a:solidFill>
                <a:latin typeface="Arial" pitchFamily="34" charset="0"/>
                <a:cs typeface="Arial" pitchFamily="34" charset="0"/>
              </a:rPr>
              <a:t>Student Performance </a:t>
            </a:r>
            <a:r>
              <a:rPr lang="en-US" sz="3200" b="1" dirty="0" smtClean="0">
                <a:solidFill>
                  <a:srgbClr val="00B050"/>
                </a:solidFill>
                <a:latin typeface="Arial" pitchFamily="34" charset="0"/>
                <a:cs typeface="Arial" pitchFamily="34" charset="0"/>
              </a:rPr>
              <a:t>Analysis with Instructional Guidance</a:t>
            </a:r>
            <a:endParaRPr lang="en-US" sz="3200" b="1" dirty="0">
              <a:solidFill>
                <a:srgbClr val="00B050"/>
              </a:solidFill>
              <a:latin typeface="Arial" pitchFamily="34" charset="0"/>
              <a:cs typeface="Arial" pitchFamily="34" charset="0"/>
            </a:endParaRPr>
          </a:p>
        </p:txBody>
      </p:sp>
      <p:sp>
        <p:nvSpPr>
          <p:cNvPr id="19" name="TextBox 18"/>
          <p:cNvSpPr txBox="1"/>
          <p:nvPr/>
        </p:nvSpPr>
        <p:spPr>
          <a:xfrm>
            <a:off x="304800" y="3200400"/>
            <a:ext cx="4419600" cy="954107"/>
          </a:xfrm>
          <a:prstGeom prst="rect">
            <a:avLst/>
          </a:prstGeom>
          <a:noFill/>
        </p:spPr>
        <p:txBody>
          <a:bodyPr wrap="square" rtlCol="0">
            <a:spAutoFit/>
          </a:bodyPr>
          <a:lstStyle/>
          <a:p>
            <a:pPr algn="ctr"/>
            <a:r>
              <a:rPr lang="en-US" sz="2800" b="1" dirty="0" smtClean="0">
                <a:solidFill>
                  <a:srgbClr val="0033CC"/>
                </a:solidFill>
                <a:latin typeface="Arial" pitchFamily="34" charset="0"/>
                <a:cs typeface="Arial" pitchFamily="34" charset="0"/>
              </a:rPr>
              <a:t>Biology</a:t>
            </a:r>
            <a:endParaRPr lang="en-US" sz="2800" b="1" dirty="0" smtClean="0">
              <a:solidFill>
                <a:srgbClr val="0033CC"/>
              </a:solidFill>
              <a:latin typeface="Arial" pitchFamily="34" charset="0"/>
              <a:cs typeface="Arial" pitchFamily="34" charset="0"/>
            </a:endParaRPr>
          </a:p>
          <a:p>
            <a:pPr algn="ctr"/>
            <a:r>
              <a:rPr lang="en-US" sz="2800" b="1" dirty="0" smtClean="0">
                <a:solidFill>
                  <a:srgbClr val="0033CC"/>
                </a:solidFill>
                <a:latin typeface="Arial" pitchFamily="34" charset="0"/>
                <a:cs typeface="Arial" pitchFamily="34" charset="0"/>
              </a:rPr>
              <a:t>Standards of Learning</a:t>
            </a:r>
            <a:endParaRPr lang="en-US" sz="2800" b="1" dirty="0">
              <a:solidFill>
                <a:srgbClr val="0033CC"/>
              </a:solidFill>
              <a:latin typeface="Arial" pitchFamily="34" charset="0"/>
              <a:cs typeface="Arial" pitchFamily="34" charset="0"/>
            </a:endParaRPr>
          </a:p>
        </p:txBody>
      </p:sp>
      <p:cxnSp>
        <p:nvCxnSpPr>
          <p:cNvPr id="26" name="Straight Connector 25"/>
          <p:cNvCxnSpPr/>
          <p:nvPr/>
        </p:nvCxnSpPr>
        <p:spPr>
          <a:xfrm>
            <a:off x="0" y="3810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CC29E0D5-B10C-466F-8ED3-E187C058366E}" type="slidenum">
              <a:rPr lang="en-US" smtClean="0"/>
              <a:pPr>
                <a:defRPr/>
              </a:pPr>
              <a:t>1</a:t>
            </a:fld>
            <a:endParaRPr lang="en-US"/>
          </a:p>
        </p:txBody>
      </p:sp>
      <p:sp>
        <p:nvSpPr>
          <p:cNvPr id="10" name="TextBox 9"/>
          <p:cNvSpPr txBox="1"/>
          <p:nvPr/>
        </p:nvSpPr>
        <p:spPr>
          <a:xfrm>
            <a:off x="228600" y="5638800"/>
            <a:ext cx="5029200" cy="646331"/>
          </a:xfrm>
          <a:prstGeom prst="rect">
            <a:avLst/>
          </a:prstGeom>
          <a:noFill/>
        </p:spPr>
        <p:txBody>
          <a:bodyPr wrap="square" rtlCol="0">
            <a:spAutoFit/>
          </a:bodyPr>
          <a:lstStyle/>
          <a:p>
            <a:r>
              <a:rPr lang="en-US" b="1" dirty="0" smtClean="0">
                <a:solidFill>
                  <a:srgbClr val="008000"/>
                </a:solidFill>
              </a:rPr>
              <a:t>Presentation may be paused and resumed using the arrow keys or the mouse.</a:t>
            </a:r>
            <a:endParaRPr lang="en-US" b="1" dirty="0">
              <a:solidFill>
                <a:srgbClr val="008000"/>
              </a:solidFill>
            </a:endParaRPr>
          </a:p>
        </p:txBody>
      </p:sp>
      <p:pic>
        <p:nvPicPr>
          <p:cNvPr id="8397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flipH="1">
            <a:off x="0" y="6477000"/>
            <a:ext cx="7391400" cy="0"/>
          </a:xfrm>
          <a:prstGeom prst="line">
            <a:avLst/>
          </a:prstGeom>
          <a:ln w="127000">
            <a:gradFill flip="none" rotWithShape="1">
              <a:gsLst>
                <a:gs pos="100000">
                  <a:srgbClr val="0000FF"/>
                </a:gs>
                <a:gs pos="100000">
                  <a:srgbClr val="0000FF"/>
                </a:gs>
                <a:gs pos="100000">
                  <a:srgbClr val="0000FF"/>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17" name="Picture 16" descr="Science GRFX.eps"/>
          <p:cNvPicPr>
            <a:picLocks noChangeAspect="1"/>
          </p:cNvPicPr>
          <p:nvPr/>
        </p:nvPicPr>
        <p:blipFill>
          <a:blip r:embed="rId6" cstate="print"/>
          <a:srcRect t="22876"/>
          <a:stretch>
            <a:fillRect/>
          </a:stretch>
        </p:blipFill>
        <p:spPr>
          <a:xfrm>
            <a:off x="5247167" y="2743200"/>
            <a:ext cx="3577501" cy="2572568"/>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00007162"/>
      </p:ext>
    </p:extLst>
  </p:cSld>
  <p:clrMapOvr>
    <a:masterClrMapping/>
  </p:clrMapOvr>
  <p:transition advTm="636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6"/>
          <p:cNvSpPr>
            <a:spLocks noGrp="1"/>
          </p:cNvSpPr>
          <p:nvPr>
            <p:ph type="title" idx="4294967295"/>
          </p:nvPr>
        </p:nvSpPr>
        <p:spPr>
          <a:xfrm>
            <a:off x="304800" y="685800"/>
            <a:ext cx="8839200" cy="1143000"/>
          </a:xfrm>
        </p:spPr>
        <p:txBody>
          <a:bodyPr/>
          <a:lstStyle/>
          <a:p>
            <a:r>
              <a:rPr lang="en-US" sz="3200" dirty="0" smtClean="0"/>
              <a:t/>
            </a:r>
            <a:br>
              <a:rPr lang="en-US" sz="3200" dirty="0" smtClean="0"/>
            </a:br>
            <a:r>
              <a:rPr lang="en-US" sz="3200" b="1" dirty="0" smtClean="0"/>
              <a:t>Instructional Guidance BIO.5e</a:t>
            </a:r>
            <a:r>
              <a:rPr lang="en-US" sz="3200" b="1" dirty="0" smtClean="0">
                <a:solidFill>
                  <a:srgbClr val="0033CC"/>
                </a:solidFill>
              </a:rPr>
              <a:t/>
            </a:r>
            <a:br>
              <a:rPr lang="en-US" sz="3200" b="1" dirty="0" smtClean="0">
                <a:solidFill>
                  <a:srgbClr val="0033CC"/>
                </a:solidFill>
              </a:rPr>
            </a:br>
            <a:r>
              <a:rPr lang="en-US" sz="2800" b="1" dirty="0" smtClean="0">
                <a:solidFill>
                  <a:srgbClr val="0033CC"/>
                </a:solidFill>
              </a:rPr>
              <a:t>Connect </a:t>
            </a:r>
            <a:r>
              <a:rPr lang="en-US" sz="2800" b="1" dirty="0">
                <a:solidFill>
                  <a:srgbClr val="0033CC"/>
                </a:solidFill>
              </a:rPr>
              <a:t>and </a:t>
            </a:r>
            <a:r>
              <a:rPr lang="en-US" sz="2800" b="1" dirty="0" smtClean="0">
                <a:solidFill>
                  <a:srgbClr val="0033CC"/>
                </a:solidFill>
              </a:rPr>
              <a:t>Apply Concepts: </a:t>
            </a:r>
            <a:r>
              <a:rPr lang="en-US" sz="2800" dirty="0">
                <a:solidFill>
                  <a:srgbClr val="0033CC"/>
                </a:solidFill>
              </a:rPr>
              <a:t/>
            </a:r>
            <a:br>
              <a:rPr lang="en-US" sz="2800" dirty="0">
                <a:solidFill>
                  <a:srgbClr val="0033CC"/>
                </a:solidFill>
              </a:rPr>
            </a:br>
            <a:r>
              <a:rPr lang="en-US" sz="2800" b="1" dirty="0" smtClean="0">
                <a:solidFill>
                  <a:srgbClr val="0033CC"/>
                </a:solidFill>
              </a:rPr>
              <a:t>Historical development of the structural model of DNA</a:t>
            </a:r>
            <a:r>
              <a:rPr lang="en-US" sz="2800" dirty="0" smtClean="0"/>
              <a:t/>
            </a:r>
            <a:br>
              <a:rPr lang="en-US" sz="2800" dirty="0" smtClean="0"/>
            </a:br>
            <a:endParaRPr lang="en-US" sz="2800" b="1" dirty="0" smtClean="0">
              <a:solidFill>
                <a:srgbClr val="0000FF"/>
              </a:solidFill>
            </a:endParaRPr>
          </a:p>
        </p:txBody>
      </p:sp>
      <p:sp>
        <p:nvSpPr>
          <p:cNvPr id="39938" name="Rectangle 4"/>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39939" name="Rectangle 7"/>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39940" name="Rectangle 8"/>
          <p:cNvSpPr>
            <a:spLocks noChangeArrowheads="1"/>
          </p:cNvSpPr>
          <p:nvPr/>
        </p:nvSpPr>
        <p:spPr bwMode="auto">
          <a:xfrm>
            <a:off x="0" y="9588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39941" name="Rectangle 10"/>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pic>
        <p:nvPicPr>
          <p:cNvPr id="3994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8059737" y="6083300"/>
            <a:ext cx="1008063" cy="685800"/>
          </a:xfrm>
          <a:prstGeom prst="rect">
            <a:avLst/>
          </a:prstGeom>
          <a:noFill/>
          <a:ln w="9525">
            <a:noFill/>
            <a:miter lim="800000"/>
            <a:headEnd/>
            <a:tailEnd/>
          </a:ln>
        </p:spPr>
      </p:pic>
      <p:cxnSp>
        <p:nvCxnSpPr>
          <p:cNvPr id="16" name="Straight Connector 15"/>
          <p:cNvCxnSpPr/>
          <p:nvPr/>
        </p:nvCxnSpPr>
        <p:spPr>
          <a:xfrm>
            <a:off x="3810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41993" name="TextBox 10"/>
          <p:cNvSpPr txBox="1">
            <a:spLocks noChangeArrowheads="1"/>
          </p:cNvSpPr>
          <p:nvPr/>
        </p:nvSpPr>
        <p:spPr bwMode="auto">
          <a:xfrm>
            <a:off x="4724400" y="2209800"/>
            <a:ext cx="3810000" cy="2800767"/>
          </a:xfrm>
          <a:prstGeom prst="rect">
            <a:avLst/>
          </a:prstGeom>
          <a:noFill/>
          <a:ln w="9525">
            <a:noFill/>
            <a:miter lim="800000"/>
            <a:headEnd/>
            <a:tailEnd/>
          </a:ln>
        </p:spPr>
        <p:txBody>
          <a:bodyPr wrap="square">
            <a:prstTxWarp prst="textNoShape">
              <a:avLst/>
            </a:prstTxWarp>
            <a:spAutoFit/>
          </a:bodyPr>
          <a:lstStyle/>
          <a:p>
            <a:pPr>
              <a:defRPr/>
            </a:pPr>
            <a:r>
              <a:rPr lang="en-US" sz="2200" dirty="0">
                <a:latin typeface="+mj-lt"/>
              </a:rPr>
              <a:t>Two researchers, Maurice Wilkins and Rosalind Franklin, used X-ray crystallography to make pictures of DNA such as the one shown above. </a:t>
            </a:r>
            <a:r>
              <a:rPr lang="en-US" sz="2200" dirty="0" smtClean="0">
                <a:latin typeface="+mj-lt"/>
              </a:rPr>
              <a:t>This type of image helps show that DNA-</a:t>
            </a:r>
          </a:p>
          <a:p>
            <a:pPr>
              <a:defRPr/>
            </a:pPr>
            <a:endParaRPr lang="en-US" sz="2200" dirty="0" smtClean="0">
              <a:latin typeface="+mj-lt"/>
            </a:endParaRPr>
          </a:p>
          <a:p>
            <a:pPr>
              <a:defRPr/>
            </a:pPr>
            <a:endParaRPr lang="en-US" sz="2200" dirty="0" smtClean="0">
              <a:latin typeface="+mj-lt"/>
            </a:endParaRPr>
          </a:p>
        </p:txBody>
      </p:sp>
      <p:sp>
        <p:nvSpPr>
          <p:cNvPr id="39946" name="AutoShape 2" descr="data:image/jpeg;base64,/9j/4AAQSkZJRgABAQAAAQABAAD/2wCEAAkGBhQSERUUEhQUFBUWFxUaFxgXGBoYGBcaGBcXGBcUFxcXHCYeFx0jGhcYHy8gIycpLCwsGB4xNTAqNSYrLCkBCQoKDgwMFA8PFCkcFBgpKSkpKSkpKSkpKSkpKSspKSkpKSkpKSkpKSkpKTYpKSkpKSkpKSkpKSkpKSkpKSkpKf/AABEIAPEA0QMBIgACEQEDEQH/xAAcAAABBQEBAQAAAAAAAAAAAAADAAECBAUHBgj/xAA6EAABAwIDBQYGAQMEAgMAAAABAAIRAyEEEjEFQVFh8AYHcYGRsRMiocHR4TIUI/FCQ1JiFZIzcoL/xAAWAQEBAQAAAAAAAAAAAAAAAAAAAQL/xAAXEQEBAQEAAAAAAAAAAAAAAAAAAREh/9oADAMBAAIRAxEAPwDsIKcFShQJURLOnD1BqlCCQepZkKFMBUTzKQcoAJwgmHJfEWdtLbNKgwvqPDWjeTHh+FyrtN3902EtwtM1CP8AU7+BveIMkRvU0dk+MoHGDj1yXzFtDvn2hVmHspz/AMG3HmSVgYztxjqs58VXIOozkD0Fk6Pro49v/IJ24sRMr43dt3EHWvWOutRx1OY795v4qzR7X4xn8cTXEAgf3HWB1GqdH2B/VDipCsvk/A95+0KUxiHun/nDo5gkSNF6/s/371g4DFMaW/8AJgg+YJgz5IPoL4icVF43YHeDhsVHw6gkiYNuUeOvovTMxIPD1TRdFRIVFXD5Th6oMXpF6GHJSgnmSlRCeUEgiNQ2orUUoSTwnQUlAqUqMqIYKagkXoJIjUDOk6ruCAtSqB14rF2zt74bRlBcSY5DmbzEwLcfJW8QSQTrpAEDhNzbfKy8bTBOhJmQDpPjuvxnfbcpUrh3eB2gr1yWuf8AJcxpI3SOIkeGY8wufvaRqu87f7CGrTLWHM4xLjb+My/LNpBEAcOcjzNLucL8sVP/ALEggEzq072kTz81JcSVyuEy7vs/uLoi9So820gfyuCbajQ6/haDO4rBmL1ABAPzCTrMmLE/Ra1rXzwkvo6l3G4AG7ahteXW5kQBB68K1buHwhFnVM062jW8Ddayaa+ek8LuOO7jKIsyoQYEEnlMkbj56H08xtbupdSbIJmCZ3C1hcg3daQDqE014HZuJfTe1zCZDgbFdZ7D94dZzgyqS+RrEAZQBM+A0J5k3XkafYaoA0v+QZgwib5vls2ZDjJAi0b+K91sXYWVrRkLTmaXB0RIpgAXaBIfoYkAHwWbWLXTcDtQP0Mxr+fVaQqLyeyqEXbF5LiBMkCNQflInnvWzTruETGn6G+ysqytZrlIOVSlWnf+kdtQKtDBydClTlUECM1BaUVhRU5STJIKUobipZghOKiEHKDqig6oOSFvv15oJvdpBSY7l+/NQndyHU9aqZcDzRCq1ALn1+t+CzsXiABJ1JtPKd5toD0UevVix6tv8pWHUBeSWucf5EEZdwAInfdrtZ1KzqWoU9uS8sHGLNMuIgR80dcZVvAYs5tLuykm94FoB5Hh6aKeE2GHkmqASRFp0m7dY8o4arcw2zmtMwJiJ3mJTAqDncN2qtMaiU2Ii00iGlMWnr9ooKRVGbiWGLALym3MU8AwL5XcQARAjNuvbTiTovcuYFRxezmuBBAM8fbnZZsSxyNmNOfKWu+WHPbMgEVC3M2B/E6wbjNvghb2zcWKkhufgJ+Ug3BAm5MtPzC0HmtbHdlwKmZthbgACMzb/L8wh7td/iVgjD/CeWwQAZbJzTmF5MzF3O3fZYYewoOA9N409LXVpsW4W5ze0rH2bim8ZnjG60W1MjXn4LapiYj09lqNQzHXj6b+tfRW6brdXVUUwEeI/wALSrLXIzXKk13X1VhhRVppRWqvTKOwqqIkmlJBmZvuhOKWYC6iSoyg5Jo4yl1ojNCARaqtWrG79aHQnrRWcXWDbbzMCdeazXMJdJ1ueQHAbt0g3PhugqVqbqhDdATBmxgC0b9b6bhotHCYPKTdokyBB5ATKVCjLg7fEeESPcm/itMMEC2n060TEidFghHBQQ5L4irQ+ZOHquHpxVQWMyWZBzpZ1QbMhlygKiY1VAqjAVjbS2Y2oIIiL21B1m4WxnUKjfBErytDBfDeTredNDYfWTfx8tbDYibHj7aEDzUsXh7zpuveYv5KthXRf3vpp4+P4URq02zHX+VP4Xkh4dysAKqGGojeuvJIhM0oqwwqxTKqSj03ILEJkr8kyqseOvNRA6+icHrTl14KLQssiNapkqLUJ1WVQDG1yRE/rqUChSJj3VhjC7n/AIv/AJVmhQi34uoGY2LeyrYvajWQN50+isYgxp1zWPicCXk3dv8ACIgDTh90SrGG2wHmAdNw8t+lpHFaFOrIF1SwWzw3TXU6xe+/T9rQypFSJUPieqTx11ZAe76qiwavsiNd1wVRh4o9JyAjkCrUIRsyjUpg80GYNrADqeatUtpNdqfFNVwIJFuQ8+Hsq7cJF9PeOHXNROr7rjx681Tdh4PXUW+p4q5hx49bkZ1JVVag7j1+FbbdVXNjrRHY9BIhJmqkCnIRTEdblYpOG48vygZ0ekUBM4Tp5TqqyALJ2hOzRMSoyhUPlp1yQfz1AUnVZPgUWnSlAWjTRXJARqhVXIqDyoGnaeuCK1qFj3FtMlokgExxsfuiA4nFBglxj/IF/VUm9oaeaM7bzYnhY+nXLiHbra+0n1Xtf8QUxIinmDeJkwJ8ejj7E7LbSqu/s06zZP8AIk0x4kkg7jdRH0ozEhwt+veyIaMnlw89VgdhtjYqhQa3F1W1HDhJIFrZjE+m7mvVAIqq3DcTKK2hA/c+6NlKkFVVzbVQ+OOPRVPtFsyvWpObh6wovIMOImDuXJ8d2T2+wkf1AqD/AJNeL3I3tDhqT5qI7QXjr0hDe2eua5j2VpbXZUAxTg5kTfK7fNi2CDJ37hC6VQqEjn6appqdL0VlrlXJ4qdJ/UKidVqADHXKevBWpQKjfZFSpvRoVNltNLBWaZQJw39dflHoFAcUenb7oD5uSSb4nj6JlVZrXWQ6j+Scv0UMqyylTCtNCFSZCOAqpqjrKu2T9OvojVCmptQTps668EQ05TgJpQY216QY0uy5v/zm609lxTtP3vVxVfTwrGUmtcRmLZcSJBI3AHgQfqvoF9MR1z/K8ri+7bBVqz6tWi173RJMn6TB3XUTOuPbC719p5w1g/qdPlFMl2sf7Yka+y7J2R7R4nFH+9gMRhWwTnqloBPANcGvPiGwPfP7QdssBsfJSyQ5wBFOlTAhpkZzo0C2kzyWj2Y7ysHjqnwqD3F8E5TTeLDfOWB5kKq9aGLxvavtRjaD3MobMr1xHy1GPa5rueVgLm+Bg+69lpdeO273tYDC1HUqr6mduoFGprwBc0A+IMIOR7X71dr03RUb/TkOmDRIjX5f7kyPx4r0nYbvexGKrChXoh5IcS+nPygSZLb20E8YXQuyvbfDbUpPNIOhpDXsqNiJBjQlpBvv3aK7Q2BQpPL6dJjHHUtaBMWv5IiVF2cCQQTrPNHpMuiAKTSgi9lurKs4Hw68FecEFzUE6brKTmodMozUVWcy/XJSY+3XBFezy1QsuqII1yLS8OuKAHeqNRKKNHXRTqE8vqUkVlz57vbj1ZEY0DRQDugp0xpPkoyO1qm5MxTKqq7zffv69kWmovZdTpBAQmyAa0RzP2P4RyqtXDAuaTq0yNd4I9iUFliK1iryjU3oOL9/236E08OxjH4iJdUgE0mEyGA7i4gHkB/2XSO7t9J2z8O+i1rWuptkNAAzAQ4HLaQQRxXKu/PsSGVjjaOXK/8A+ZkkuzTHxQCdDYEDSBxXTe7LYrMNs6i1ga172MfUI/1Pc0GTOuseAQeuaF5HvU2xSobOrl5Y5+QNY0wTncYY4NNxBOaf+q9cwnkvBd6/YrD4jBYmu2jT/qQ1r/iBvzn4cWka/ICPIcLBn9z3bGni6DqbhTZiGGaga1rPiiIFbK3UwAHc40kBdCeFzLuX7CDD0Tiqw/v1gMrTrTpm4BG5z7O5DKOIXTHoBOVXDYsPzRfK4tOmosfr1ZWnFV8Nhw2YGpJ8yZRFtqFWKM0IdZqAFOpdXKarMp8erq0wIpOQSEZ4QnIIuEwrNE9eKrsF+PXNWaZ6hASPBJTjkfokisloSzXspgT1y+qYhGRWIoVembqy1FD1+qkxJ7bKAsUB5UXNT0zKTigr13QOuaxX9rsO2p8N1am1wsQXtBk2ywbzINkXtN8R1MiiQDvm9o4AibxvG8L5y7Q9j8bSe+pUpve3M4moz5myfmMlumsqI7D257t//J1GVqWLc0tGXKfnaBJJywQWm4tvha/Yzu5fgSCMdi3tH+2S0Uv/AEIdHkQuHdlMVtWm4NwX9QNbZSWC4zSHjKLxK732L/8AK2OPfhXMI0Y1wqg2iS2KfGbblR7ACy8H2t7rv657nVMbjMpkimXtNNpM/wAW5RA9TzXvQ5eJ7ZUNsOeTga2Fp0twcwmpoJLnPa5us6AW9UU3YXsG3ZdOoPjPquqEF5Pyt+WYhkmDB1kn6LWr7bpZsoqNJGokGPS64J2lo7ce7Lif6t2a0MJ+G7WwFL5OO5WOyHdljvisrPBw7WmfmALjBFizSD/29NFEd+p1JARwsvZrHNaA50u3nTr9rUb1+1QQFBe5TfZVyST7deKA1MIyjSYpOMIqD3ckObbvNJ5mVKk3r/CITQbdQrFONFFrURlyiifE5JkTL1dJFZVIfjXVELVGnoitKMgHr2RaZTPaoNCCwovCdj1JFNT0Q8Uw5Tl1UvZSDrIOBd4XaXaGHxTqZlrNWEXBacwBkeYj/rvhYmw+9PGUX3DazYI+G4WkkOzSLk299919HY3Z7KohzQfG49D1ZZNLshhmmW0abeMADfe48T66KYgPZDtKMXSFQ4d9CYs7KJ5iDMTOoH1Xpc0KrSohogDrr2UviRvVFn4pUs8aqq3EJnPRWF2y7YvwVPOzDPr6g5XAZeBO+JjQc1xjanfFtCqTlbTpNJiGsJOukuJk7vwu+VsKHWMHr9n1VKp2bpON2NN50HGeCiOU9iO0+0sTWGcZqe8uGW87oGtoXaME0hozRO+NPKVHDYBlOzWgcgB6o7nIE8qVNl9Px4dflRp3VlqoYFCqPUqtSAgG5RSa1WmDkoMYizCBFEphDlTphAeE6jPL6/tJVWU0IgKZqcKMpobmojevNScEVWa+OKsNcq1UeijQq7kRZqFV/jx7fhWAZQKmGnrrgip06877dfaFNVm4cjr8owaiJQgVW6lWCFEt6/CCsApU6VtJ669EYNTgIINba4jW3+VI2UlCqLIK9bHATfS561QWY2fWPbSPVNW2bmN5EGRqNN8jmjUNngXUFqhojPeELPH3QKlY8euR3ftVRHGfX7KdJqFRF/19JVtqIm3RJQzJw5FOWo9MIAKsUtEEoSU4SVVlZevsmbafG27cOd7ze27xM9yRCjJ5ThRBSBRUK2m/gqvXRV1yqVxwRBqdT7Kw1ZNOsQbi/L7/AJ5K5RxIKC0QmypNcpIpiEsidOggAk5qlCRQRlRIUnFNKCICTjCi4ws+vtJoJE6RO6xBi5sRY3E6IgtavYqtTq3E62HH8x+1i4jawc7K0jORIa6xIEEu3mASL6XaLFa+y6ENE+/PcCTCzqa1aGiMHILXck+ZaUYPSahtRAii01ZphAaFYYqJQknhJFZjevROUgmCiEUPMpuUHhEOXdBAqlJ3hMIfxPp9+ggqYunmEDdBv79clVFUtNtDG+bcr8votKBqSIi2n063qpi6JcLTawvA65/dZRcoY4TH35fRXmVQV5wUXN5wQPYDWJvfyO9XaBcGgnz+1vFWUbQKUqrSrEiUUVFWhSUiVDOovqIJOchVcQAFVxGIIWJtJ73AgEzFr+RA/O5S1NG2v2iYwC833AmBreJItHHUWXka223VnZbs+aD8wEa5QcpNtHC0ws/akuIFSBlAG4HUXdbUFzTIMCNDdWMFggHNuJvmcTckm7bm5AjcIk+AxrGvR7Mol1nb4zROtwCQeXuvTYdwgcuvusPZrQGtaNOEXi+tlqsqfby9VYsXs/XXmkxw0CDTdOis028tFpoRiMxDa1FaqowR2KuEZhQFlJRlJVWeEiFKEpURBNCmkgDVZ1+fyqVSkWzBWoVGpTlBhYjF5QSXBoFyTIA4nNpx81Sq7bYyA5wvpBF9OOhMEXWzjdkB4uSI4amxETznqFzvtbsCvTZUrVHPcxskfD/kXxDRBs1uvPxuDmsXWhj+3dGk0PeflkaAzoHcweEkgT4WHQ72cJmIc7IOcHdNiNSdB4ea4dtPabnuMyIkAHcJ/jzvvWcXKyLI+lcJ3m4N3+60SYE6nyFxfy5rWHa/CRJxFHdPzttIkA34BfKgeUjUPFXFx9UO7cYMNzfHpgbpcL6aDzVXGd4GCZriKc6fyHAGediL6fVfMGZIlMMd2x/fLhB/DO7gQ3XjM8J4arzG0u+IuBDKY3idxEED5dZvrNuBXL0kwx7HE94dR7y4tEG5FxfWcwMgg7xFty1uy3aV7nFp/wBbh8wMZcogW56zrLW+XOQvc9g+xtfEODy0ikdXSASA4fx3zbhpKlkSyOsYG5tqZOkAzeYP8SSY8o3QvQ4bDO3j19im2XsYUmgDz4SfHyvyWqxqkhIHSo2RmtSUgVpSaERoUAptKKK0IzEBpR2KicJ0pSRWfKSYlKVESSCSQQOnTBSCB4QK2Ba8EOEi/oZHsrACkEHN+1HcrhsSXPpk0ajjMgAtnecttT4Ll22u5jH0SclP4zdxZExEyQdN+/d4T9NqUJg+N8b2bxNIxUw9Zhib03C2k6cSPVZ7mEagjxX2q6gDqAqWI2BQqDK+jScCIOZjTbeLjmUHxqkvr6r2JwbonDULRH9tu7TdyCk3sfhA4uGHognf8NvACNOSD5EoYR7zDGOceDQSfQL0myO7TH4gjLh3sbN3VBkA1kw6CdNwX1FQ2TSZ/BjGxpAAgcBHmitw4FgABwAhBxzs33FtY4PxTxUt/Bohs8ySZ9Ny6hgNlMotDGANa3QAWG72WmWJi1EwENhSyqeVLIihkJwpOakAgQTgJk6AjUVhQAiByA2ZJClOgrqKdJBJuqSSSByphJJA7FJv5+6SSodnXopDr6JJIJcE4SSQQH2SKZJAx0UDqkkggevROU6Sgh+1IaJJIGUDqkkgQ69FJMkgdqkkkggkkkg//9k="/>
          <p:cNvSpPr>
            <a:spLocks noChangeAspect="1" noChangeArrowheads="1"/>
          </p:cNvSpPr>
          <p:nvPr/>
        </p:nvSpPr>
        <p:spPr bwMode="auto">
          <a:xfrm>
            <a:off x="0" y="-1335088"/>
            <a:ext cx="1990725" cy="2295526"/>
          </a:xfrm>
          <a:prstGeom prst="rect">
            <a:avLst/>
          </a:prstGeom>
          <a:noFill/>
          <a:ln w="9525">
            <a:noFill/>
            <a:miter lim="800000"/>
            <a:headEnd/>
            <a:tailEnd/>
          </a:ln>
        </p:spPr>
        <p:txBody>
          <a:bodyPr>
            <a:prstTxWarp prst="textNoShape">
              <a:avLst/>
            </a:prstTxWarp>
          </a:bodyPr>
          <a:lstStyle/>
          <a:p>
            <a:endParaRPr lang="en-US" sz="1800"/>
          </a:p>
        </p:txBody>
      </p:sp>
      <p:sp>
        <p:nvSpPr>
          <p:cNvPr id="39947" name="AutoShape 4" descr="data:image/jpeg;base64,/9j/4AAQSkZJRgABAQAAAQABAAD/2wCEAAkGBhQSERUUEhQUFBUWFxUaFxgXGBoYGBcaGBcXGBcUFxcXHCYeFx0jGhcYHy8gIycpLCwsGB4xNTAqNSYrLCkBCQoKDgwMFA8PFCkcFBgpKSkpKSkpKSkpKSkpKSspKSkpKSkpKSkpKSkpKTYpKSkpKSkpKSkpKSkpKSkpKSkpKf/AABEIAPEA0QMBIgACEQEDEQH/xAAcAAABBQEBAQAAAAAAAAAAAAADAAECBAUHBgj/xAA6EAABAwIDBQYGAQMEAgMAAAABAAIRAyEEEjEFQVFh8AYHcYGRsRMiocHR4TIUI/FCQ1JiFZIzcoL/xAAWAQEBAQAAAAAAAAAAAAAAAAAAAQL/xAAXEQEBAQEAAAAAAAAAAAAAAAAAAREh/9oADAMBAAIRAxEAPwDsIKcFShQJURLOnD1BqlCCQepZkKFMBUTzKQcoAJwgmHJfEWdtLbNKgwvqPDWjeTHh+FyrtN3902EtwtM1CP8AU7+BveIMkRvU0dk+MoHGDj1yXzFtDvn2hVmHspz/AMG3HmSVgYztxjqs58VXIOozkD0Fk6Pro49v/IJ24sRMr43dt3EHWvWOutRx1OY795v4qzR7X4xn8cTXEAgf3HWB1GqdH2B/VDipCsvk/A95+0KUxiHun/nDo5gkSNF6/s/371g4DFMaW/8AJgg+YJgz5IPoL4icVF43YHeDhsVHw6gkiYNuUeOvovTMxIPD1TRdFRIVFXD5Th6oMXpF6GHJSgnmSlRCeUEgiNQ2orUUoSTwnQUlAqUqMqIYKagkXoJIjUDOk6ruCAtSqB14rF2zt74bRlBcSY5DmbzEwLcfJW8QSQTrpAEDhNzbfKy8bTBOhJmQDpPjuvxnfbcpUrh3eB2gr1yWuf8AJcxpI3SOIkeGY8wufvaRqu87f7CGrTLWHM4xLjb+My/LNpBEAcOcjzNLucL8sVP/ALEggEzq072kTz81JcSVyuEy7vs/uLoi9So820gfyuCbajQ6/haDO4rBmL1ABAPzCTrMmLE/Ra1rXzwkvo6l3G4AG7ahteXW5kQBB68K1buHwhFnVM062jW8Ddayaa+ek8LuOO7jKIsyoQYEEnlMkbj56H08xtbupdSbIJmCZ3C1hcg3daQDqE014HZuJfTe1zCZDgbFdZ7D94dZzgyqS+RrEAZQBM+A0J5k3XkafYaoA0v+QZgwib5vls2ZDjJAi0b+K91sXYWVrRkLTmaXB0RIpgAXaBIfoYkAHwWbWLXTcDtQP0Mxr+fVaQqLyeyqEXbF5LiBMkCNQflInnvWzTruETGn6G+ysqytZrlIOVSlWnf+kdtQKtDBydClTlUECM1BaUVhRU5STJIKUobipZghOKiEHKDqig6oOSFvv15oJvdpBSY7l+/NQndyHU9aqZcDzRCq1ALn1+t+CzsXiABJ1JtPKd5toD0UevVix6tv8pWHUBeSWucf5EEZdwAInfdrtZ1KzqWoU9uS8sHGLNMuIgR80dcZVvAYs5tLuykm94FoB5Hh6aKeE2GHkmqASRFp0m7dY8o4arcw2zmtMwJiJ3mJTAqDncN2qtMaiU2Ii00iGlMWnr9ooKRVGbiWGLALym3MU8AwL5XcQARAjNuvbTiTovcuYFRxezmuBBAM8fbnZZsSxyNmNOfKWu+WHPbMgEVC3M2B/E6wbjNvghb2zcWKkhufgJ+Ug3BAm5MtPzC0HmtbHdlwKmZthbgACMzb/L8wh7td/iVgjD/CeWwQAZbJzTmF5MzF3O3fZYYewoOA9N409LXVpsW4W5ze0rH2bim8ZnjG60W1MjXn4LapiYj09lqNQzHXj6b+tfRW6brdXVUUwEeI/wALSrLXIzXKk13X1VhhRVppRWqvTKOwqqIkmlJBmZvuhOKWYC6iSoyg5Jo4yl1ojNCARaqtWrG79aHQnrRWcXWDbbzMCdeazXMJdJ1ueQHAbt0g3PhugqVqbqhDdATBmxgC0b9b6bhotHCYPKTdokyBB5ATKVCjLg7fEeESPcm/itMMEC2n060TEidFghHBQQ5L4irQ+ZOHquHpxVQWMyWZBzpZ1QbMhlygKiY1VAqjAVjbS2Y2oIIiL21B1m4WxnUKjfBErytDBfDeTredNDYfWTfx8tbDYibHj7aEDzUsXh7zpuveYv5KthXRf3vpp4+P4URq02zHX+VP4Xkh4dysAKqGGojeuvJIhM0oqwwqxTKqSj03ILEJkr8kyqseOvNRA6+icHrTl14KLQssiNapkqLUJ1WVQDG1yRE/rqUChSJj3VhjC7n/AIv/AJVmhQi34uoGY2LeyrYvajWQN50+isYgxp1zWPicCXk3dv8ACIgDTh90SrGG2wHmAdNw8t+lpHFaFOrIF1SwWzw3TXU6xe+/T9rQypFSJUPieqTx11ZAe76qiwavsiNd1wVRh4o9JyAjkCrUIRsyjUpg80GYNrADqeatUtpNdqfFNVwIJFuQ8+Hsq7cJF9PeOHXNROr7rjx681Tdh4PXUW+p4q5hx49bkZ1JVVag7j1+FbbdVXNjrRHY9BIhJmqkCnIRTEdblYpOG48vygZ0ekUBM4Tp5TqqyALJ2hOzRMSoyhUPlp1yQfz1AUnVZPgUWnSlAWjTRXJARqhVXIqDyoGnaeuCK1qFj3FtMlokgExxsfuiA4nFBglxj/IF/VUm9oaeaM7bzYnhY+nXLiHbra+0n1Xtf8QUxIinmDeJkwJ8ejj7E7LbSqu/s06zZP8AIk0x4kkg7jdRH0ozEhwt+veyIaMnlw89VgdhtjYqhQa3F1W1HDhJIFrZjE+m7mvVAIqq3DcTKK2hA/c+6NlKkFVVzbVQ+OOPRVPtFsyvWpObh6wovIMOImDuXJ8d2T2+wkf1AqD/AJNeL3I3tDhqT5qI7QXjr0hDe2eua5j2VpbXZUAxTg5kTfK7fNi2CDJ37hC6VQqEjn6appqdL0VlrlXJ4qdJ/UKidVqADHXKevBWpQKjfZFSpvRoVNltNLBWaZQJw39dflHoFAcUenb7oD5uSSb4nj6JlVZrXWQ6j+Scv0UMqyylTCtNCFSZCOAqpqjrKu2T9OvojVCmptQTps668EQ05TgJpQY216QY0uy5v/zm609lxTtP3vVxVfTwrGUmtcRmLZcSJBI3AHgQfqvoF9MR1z/K8ri+7bBVqz6tWi173RJMn6TB3XUTOuPbC719p5w1g/qdPlFMl2sf7Yka+y7J2R7R4nFH+9gMRhWwTnqloBPANcGvPiGwPfP7QdssBsfJSyQ5wBFOlTAhpkZzo0C2kzyWj2Y7ysHjqnwqD3F8E5TTeLDfOWB5kKq9aGLxvavtRjaD3MobMr1xHy1GPa5rueVgLm+Bg+69lpdeO273tYDC1HUqr6mduoFGprwBc0A+IMIOR7X71dr03RUb/TkOmDRIjX5f7kyPx4r0nYbvexGKrChXoh5IcS+nPygSZLb20E8YXQuyvbfDbUpPNIOhpDXsqNiJBjQlpBvv3aK7Q2BQpPL6dJjHHUtaBMWv5IiVF2cCQQTrPNHpMuiAKTSgi9lurKs4Hw68FecEFzUE6brKTmodMozUVWcy/XJSY+3XBFezy1QsuqII1yLS8OuKAHeqNRKKNHXRTqE8vqUkVlz57vbj1ZEY0DRQDugp0xpPkoyO1qm5MxTKqq7zffv69kWmovZdTpBAQmyAa0RzP2P4RyqtXDAuaTq0yNd4I9iUFliK1iryjU3oOL9/236E08OxjH4iJdUgE0mEyGA7i4gHkB/2XSO7t9J2z8O+i1rWuptkNAAzAQ4HLaQQRxXKu/PsSGVjjaOXK/8A+ZkkuzTHxQCdDYEDSBxXTe7LYrMNs6i1ga172MfUI/1Pc0GTOuseAQeuaF5HvU2xSobOrl5Y5+QNY0wTncYY4NNxBOaf+q9cwnkvBd6/YrD4jBYmu2jT/qQ1r/iBvzn4cWka/ICPIcLBn9z3bGni6DqbhTZiGGaga1rPiiIFbK3UwAHc40kBdCeFzLuX7CDD0Tiqw/v1gMrTrTpm4BG5z7O5DKOIXTHoBOVXDYsPzRfK4tOmosfr1ZWnFV8Nhw2YGpJ8yZRFtqFWKM0IdZqAFOpdXKarMp8erq0wIpOQSEZ4QnIIuEwrNE9eKrsF+PXNWaZ6hASPBJTjkfokisloSzXspgT1y+qYhGRWIoVembqy1FD1+qkxJ7bKAsUB5UXNT0zKTigr13QOuaxX9rsO2p8N1am1wsQXtBk2ywbzINkXtN8R1MiiQDvm9o4AibxvG8L5y7Q9j8bSe+pUpve3M4moz5myfmMlumsqI7D257t//J1GVqWLc0tGXKfnaBJJywQWm4tvha/Yzu5fgSCMdi3tH+2S0Uv/AEIdHkQuHdlMVtWm4NwX9QNbZSWC4zSHjKLxK732L/8AK2OPfhXMI0Y1wqg2iS2KfGbblR7ACy8H2t7rv657nVMbjMpkimXtNNpM/wAW5RA9TzXvQ5eJ7ZUNsOeTga2Fp0twcwmpoJLnPa5us6AW9UU3YXsG3ZdOoPjPquqEF5Pyt+WYhkmDB1kn6LWr7bpZsoqNJGokGPS64J2lo7ce7Lif6t2a0MJ+G7WwFL5OO5WOyHdljvisrPBw7WmfmALjBFizSD/29NFEd+p1JARwsvZrHNaA50u3nTr9rUb1+1QQFBe5TfZVyST7deKA1MIyjSYpOMIqD3ckObbvNJ5mVKk3r/CITQbdQrFONFFrURlyiifE5JkTL1dJFZVIfjXVELVGnoitKMgHr2RaZTPaoNCCwovCdj1JFNT0Q8Uw5Tl1UvZSDrIOBd4XaXaGHxTqZlrNWEXBacwBkeYj/rvhYmw+9PGUX3DazYI+G4WkkOzSLk299919HY3Z7KohzQfG49D1ZZNLshhmmW0abeMADfe48T66KYgPZDtKMXSFQ4d9CYs7KJ5iDMTOoH1Xpc0KrSohogDrr2UviRvVFn4pUs8aqq3EJnPRWF2y7YvwVPOzDPr6g5XAZeBO+JjQc1xjanfFtCqTlbTpNJiGsJOukuJk7vwu+VsKHWMHr9n1VKp2bpON2NN50HGeCiOU9iO0+0sTWGcZqe8uGW87oGtoXaME0hozRO+NPKVHDYBlOzWgcgB6o7nIE8qVNl9Px4dflRp3VlqoYFCqPUqtSAgG5RSa1WmDkoMYizCBFEphDlTphAeE6jPL6/tJVWU0IgKZqcKMpobmojevNScEVWa+OKsNcq1UeijQq7kRZqFV/jx7fhWAZQKmGnrrgip06877dfaFNVm4cjr8owaiJQgVW6lWCFEt6/CCsApU6VtJ669EYNTgIINba4jW3+VI2UlCqLIK9bHATfS561QWY2fWPbSPVNW2bmN5EGRqNN8jmjUNngXUFqhojPeELPH3QKlY8euR3ftVRHGfX7KdJqFRF/19JVtqIm3RJQzJw5FOWo9MIAKsUtEEoSU4SVVlZevsmbafG27cOd7ze27xM9yRCjJ5ThRBSBRUK2m/gqvXRV1yqVxwRBqdT7Kw1ZNOsQbi/L7/AJ5K5RxIKC0QmypNcpIpiEsidOggAk5qlCRQRlRIUnFNKCICTjCi4ws+vtJoJE6RO6xBi5sRY3E6IgtavYqtTq3E62HH8x+1i4jawc7K0jORIa6xIEEu3mASL6XaLFa+y6ENE+/PcCTCzqa1aGiMHILXck+ZaUYPSahtRAii01ZphAaFYYqJQknhJFZjevROUgmCiEUPMpuUHhEOXdBAqlJ3hMIfxPp9+ggqYunmEDdBv79clVFUtNtDG+bcr8votKBqSIi2n063qpi6JcLTawvA65/dZRcoY4TH35fRXmVQV5wUXN5wQPYDWJvfyO9XaBcGgnz+1vFWUbQKUqrSrEiUUVFWhSUiVDOovqIJOchVcQAFVxGIIWJtJ73AgEzFr+RA/O5S1NG2v2iYwC833AmBreJItHHUWXka223VnZbs+aD8wEa5QcpNtHC0ws/akuIFSBlAG4HUXdbUFzTIMCNDdWMFggHNuJvmcTckm7bm5AjcIk+AxrGvR7Mol1nb4zROtwCQeXuvTYdwgcuvusPZrQGtaNOEXi+tlqsqfby9VYsXs/XXmkxw0CDTdOis028tFpoRiMxDa1FaqowR2KuEZhQFlJRlJVWeEiFKEpURBNCmkgDVZ1+fyqVSkWzBWoVGpTlBhYjF5QSXBoFyTIA4nNpx81Sq7bYyA5wvpBF9OOhMEXWzjdkB4uSI4amxETznqFzvtbsCvTZUrVHPcxskfD/kXxDRBs1uvPxuDmsXWhj+3dGk0PeflkaAzoHcweEkgT4WHQ72cJmIc7IOcHdNiNSdB4ea4dtPabnuMyIkAHcJ/jzvvWcXKyLI+lcJ3m4N3+60SYE6nyFxfy5rWHa/CRJxFHdPzttIkA34BfKgeUjUPFXFx9UO7cYMNzfHpgbpcL6aDzVXGd4GCZriKc6fyHAGediL6fVfMGZIlMMd2x/fLhB/DO7gQ3XjM8J4arzG0u+IuBDKY3idxEED5dZvrNuBXL0kwx7HE94dR7y4tEG5FxfWcwMgg7xFty1uy3aV7nFp/wBbh8wMZcogW56zrLW+XOQvc9g+xtfEODy0ikdXSASA4fx3zbhpKlkSyOsYG5tqZOkAzeYP8SSY8o3QvQ4bDO3j19im2XsYUmgDz4SfHyvyWqxqkhIHSo2RmtSUgVpSaERoUAptKKK0IzEBpR2KicJ0pSRWfKSYlKVESSCSQQOnTBSCB4QK2Ba8EOEi/oZHsrACkEHN+1HcrhsSXPpk0ajjMgAtnecttT4Ll22u5jH0SclP4zdxZExEyQdN+/d4T9NqUJg+N8b2bxNIxUw9Zhib03C2k6cSPVZ7mEagjxX2q6gDqAqWI2BQqDK+jScCIOZjTbeLjmUHxqkvr6r2JwbonDULRH9tu7TdyCk3sfhA4uGHognf8NvACNOSD5EoYR7zDGOceDQSfQL0myO7TH4gjLh3sbN3VBkA1kw6CdNwX1FQ2TSZ/BjGxpAAgcBHmitw4FgABwAhBxzs33FtY4PxTxUt/Bohs8ySZ9Ny6hgNlMotDGANa3QAWG72WmWJi1EwENhSyqeVLIihkJwpOakAgQTgJk6AjUVhQAiByA2ZJClOgrqKdJBJuqSSSByphJJA7FJv5+6SSodnXopDr6JJIJcE4SSQQH2SKZJAx0UDqkkggevROU6Sgh+1IaJJIGUDqkkgQ69FJMkgdqkkkggkkkg//9k="/>
          <p:cNvSpPr>
            <a:spLocks noChangeAspect="1" noChangeArrowheads="1"/>
          </p:cNvSpPr>
          <p:nvPr/>
        </p:nvSpPr>
        <p:spPr bwMode="auto">
          <a:xfrm>
            <a:off x="0" y="-1335088"/>
            <a:ext cx="1990725" cy="2295526"/>
          </a:xfrm>
          <a:prstGeom prst="rect">
            <a:avLst/>
          </a:prstGeom>
          <a:noFill/>
          <a:ln w="9525">
            <a:noFill/>
            <a:miter lim="800000"/>
            <a:headEnd/>
            <a:tailEnd/>
          </a:ln>
        </p:spPr>
        <p:txBody>
          <a:bodyPr>
            <a:prstTxWarp prst="textNoShape">
              <a:avLst/>
            </a:prstTxWarp>
          </a:bodyPr>
          <a:lstStyle/>
          <a:p>
            <a:endParaRPr lang="en-US" sz="1800"/>
          </a:p>
        </p:txBody>
      </p:sp>
      <p:pic>
        <p:nvPicPr>
          <p:cNvPr id="39948" name="Picture 5"/>
          <p:cNvPicPr>
            <a:picLocks noChangeAspect="1" noChangeArrowheads="1"/>
          </p:cNvPicPr>
          <p:nvPr/>
        </p:nvPicPr>
        <p:blipFill>
          <a:blip r:embed="rId7" cstate="print"/>
          <a:srcRect/>
          <a:stretch>
            <a:fillRect/>
          </a:stretch>
        </p:blipFill>
        <p:spPr bwMode="auto">
          <a:xfrm>
            <a:off x="762000" y="2271712"/>
            <a:ext cx="3559175" cy="3976688"/>
          </a:xfrm>
          <a:prstGeom prst="rect">
            <a:avLst/>
          </a:prstGeom>
          <a:noFill/>
          <a:ln w="9525">
            <a:noFill/>
            <a:miter lim="800000"/>
            <a:headEnd/>
            <a:tailEnd/>
          </a:ln>
        </p:spPr>
      </p:pic>
      <p:cxnSp>
        <p:nvCxnSpPr>
          <p:cNvPr id="14" name="Straight Connector 13"/>
          <p:cNvCxnSpPr/>
          <p:nvPr/>
        </p:nvCxnSpPr>
        <p:spPr>
          <a:xfrm>
            <a:off x="0" y="407988"/>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95400" y="6324600"/>
            <a:ext cx="2351926" cy="246221"/>
          </a:xfrm>
          <a:prstGeom prst="rect">
            <a:avLst/>
          </a:prstGeom>
          <a:noFill/>
        </p:spPr>
        <p:txBody>
          <a:bodyPr wrap="none" rtlCol="0">
            <a:spAutoFit/>
          </a:bodyPr>
          <a:lstStyle/>
          <a:p>
            <a:r>
              <a:rPr lang="en-US" sz="1000" i="1" dirty="0" smtClean="0"/>
              <a:t>Rosalind Franklin and Maurice Wilkins</a:t>
            </a:r>
            <a:endParaRPr lang="en-US" sz="1000" i="1" dirty="0"/>
          </a:p>
        </p:txBody>
      </p:sp>
      <p:sp>
        <p:nvSpPr>
          <p:cNvPr id="15" name="TextBox 14"/>
          <p:cNvSpPr txBox="1"/>
          <p:nvPr/>
        </p:nvSpPr>
        <p:spPr>
          <a:xfrm>
            <a:off x="4800600" y="4724400"/>
            <a:ext cx="3657600" cy="1107996"/>
          </a:xfrm>
          <a:prstGeom prst="rect">
            <a:avLst/>
          </a:prstGeom>
          <a:noFill/>
        </p:spPr>
        <p:txBody>
          <a:bodyPr wrap="square" rtlCol="0">
            <a:spAutoFit/>
          </a:bodyPr>
          <a:lstStyle/>
          <a:p>
            <a:r>
              <a:rPr lang="en-US" sz="2200" b="1" dirty="0" smtClean="0">
                <a:solidFill>
                  <a:srgbClr val="C00000"/>
                </a:solidFill>
                <a:latin typeface="+mn-lt"/>
              </a:rPr>
              <a:t>Sample Answer: </a:t>
            </a:r>
          </a:p>
          <a:p>
            <a:r>
              <a:rPr lang="en-US" sz="2200" b="1" dirty="0" smtClean="0">
                <a:solidFill>
                  <a:srgbClr val="C00000"/>
                </a:solidFill>
                <a:latin typeface="+mn-lt"/>
              </a:rPr>
              <a:t>This image helps show that DNA has a helical shape.</a:t>
            </a:r>
            <a:endParaRPr lang="en-US" sz="2200" b="1" dirty="0">
              <a:solidFill>
                <a:srgbClr val="C00000"/>
              </a:solidFill>
              <a:latin typeface="+mn-lt"/>
            </a:endParaRPr>
          </a:p>
        </p:txBody>
      </p:sp>
      <p:sp>
        <p:nvSpPr>
          <p:cNvPr id="18" name="Slide Number Placeholder 53"/>
          <p:cNvSpPr>
            <a:spLocks noGrp="1"/>
          </p:cNvSpPr>
          <p:nvPr>
            <p:ph type="sldNum" sz="quarter" idx="12"/>
          </p:nvPr>
        </p:nvSpPr>
        <p:spPr>
          <a:xfrm>
            <a:off x="457200" y="6302375"/>
            <a:ext cx="431800" cy="365125"/>
          </a:xfrm>
        </p:spPr>
        <p:txBody>
          <a:bodyPr/>
          <a:lstStyle/>
          <a:p>
            <a:pPr>
              <a:defRPr/>
            </a:pPr>
            <a:fld id="{3A958E7F-F2CE-4013-8E7C-D4FF21256298}" type="slidenum">
              <a:rPr lang="en-US" smtClean="0"/>
              <a:pPr>
                <a:defRPr/>
              </a:pPr>
              <a:t>10</a:t>
            </a:fld>
            <a:endParaRPr lang="en-US" dirty="0"/>
          </a:p>
        </p:txBody>
      </p:sp>
      <p:sp>
        <p:nvSpPr>
          <p:cNvPr id="2" name="TextBox 1"/>
          <p:cNvSpPr txBox="1"/>
          <p:nvPr/>
        </p:nvSpPr>
        <p:spPr>
          <a:xfrm>
            <a:off x="2133600" y="1981200"/>
            <a:ext cx="1371600" cy="338554"/>
          </a:xfrm>
          <a:prstGeom prst="rect">
            <a:avLst/>
          </a:prstGeom>
          <a:noFill/>
        </p:spPr>
        <p:txBody>
          <a:bodyPr wrap="square" rtlCol="0">
            <a:spAutoFit/>
          </a:bodyPr>
          <a:lstStyle/>
          <a:p>
            <a:r>
              <a:rPr lang="en-US" sz="1600" b="1" dirty="0" smtClean="0">
                <a:latin typeface="+mn-lt"/>
              </a:rPr>
              <a:t>B-Form</a:t>
            </a:r>
            <a:endParaRPr lang="en-US" sz="1600" b="1" dirty="0">
              <a:latin typeface="+mn-lt"/>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814797894"/>
      </p:ext>
    </p:extLst>
  </p:cSld>
  <p:clrMapOvr>
    <a:masterClrMapping/>
  </p:clrMapOvr>
  <p:transition spd="slow" advTm="759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6"/>
          <p:cNvSpPr>
            <a:spLocks noGrp="1"/>
          </p:cNvSpPr>
          <p:nvPr>
            <p:ph type="title" idx="4294967295"/>
          </p:nvPr>
        </p:nvSpPr>
        <p:spPr>
          <a:xfrm>
            <a:off x="304800" y="685800"/>
            <a:ext cx="8839200" cy="1143000"/>
          </a:xfrm>
        </p:spPr>
        <p:txBody>
          <a:bodyPr/>
          <a:lstStyle/>
          <a:p>
            <a:r>
              <a:rPr lang="en-US" sz="3200" dirty="0" smtClean="0"/>
              <a:t/>
            </a:r>
            <a:br>
              <a:rPr lang="en-US" sz="3200" dirty="0" smtClean="0"/>
            </a:br>
            <a:r>
              <a:rPr lang="en-US" sz="3200" b="1" dirty="0" smtClean="0"/>
              <a:t>Instructional Guidance BIO.5e</a:t>
            </a:r>
            <a:r>
              <a:rPr lang="en-US" sz="3200" b="1" dirty="0" smtClean="0">
                <a:solidFill>
                  <a:srgbClr val="0033CC"/>
                </a:solidFill>
              </a:rPr>
              <a:t/>
            </a:r>
            <a:br>
              <a:rPr lang="en-US" sz="3200" b="1" dirty="0" smtClean="0">
                <a:solidFill>
                  <a:srgbClr val="0033CC"/>
                </a:solidFill>
              </a:rPr>
            </a:br>
            <a:r>
              <a:rPr lang="en-US" sz="2800" b="1" dirty="0" smtClean="0">
                <a:solidFill>
                  <a:srgbClr val="0033CC"/>
                </a:solidFill>
              </a:rPr>
              <a:t>Connect </a:t>
            </a:r>
            <a:r>
              <a:rPr lang="en-US" sz="2800" b="1" dirty="0">
                <a:solidFill>
                  <a:srgbClr val="0033CC"/>
                </a:solidFill>
              </a:rPr>
              <a:t>and </a:t>
            </a:r>
            <a:r>
              <a:rPr lang="en-US" sz="2800" b="1" dirty="0" smtClean="0">
                <a:solidFill>
                  <a:srgbClr val="0033CC"/>
                </a:solidFill>
              </a:rPr>
              <a:t>Apply Concepts: </a:t>
            </a:r>
            <a:r>
              <a:rPr lang="en-US" sz="2800" dirty="0">
                <a:solidFill>
                  <a:srgbClr val="0033CC"/>
                </a:solidFill>
              </a:rPr>
              <a:t/>
            </a:r>
            <a:br>
              <a:rPr lang="en-US" sz="2800" dirty="0">
                <a:solidFill>
                  <a:srgbClr val="0033CC"/>
                </a:solidFill>
              </a:rPr>
            </a:br>
            <a:r>
              <a:rPr lang="en-US" sz="2800" b="1" dirty="0" smtClean="0">
                <a:solidFill>
                  <a:srgbClr val="0033CC"/>
                </a:solidFill>
              </a:rPr>
              <a:t>Historical development of the structural model of DNA</a:t>
            </a:r>
            <a:r>
              <a:rPr lang="en-US" sz="2800" dirty="0" smtClean="0"/>
              <a:t/>
            </a:r>
            <a:br>
              <a:rPr lang="en-US" sz="2800" dirty="0" smtClean="0"/>
            </a:br>
            <a:endParaRPr lang="en-US" sz="2800" b="1" dirty="0" smtClean="0">
              <a:solidFill>
                <a:srgbClr val="0000FF"/>
              </a:solidFill>
            </a:endParaRPr>
          </a:p>
        </p:txBody>
      </p:sp>
      <p:sp>
        <p:nvSpPr>
          <p:cNvPr id="39938" name="Rectangle 4"/>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39939" name="Rectangle 7"/>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39940" name="Rectangle 8"/>
          <p:cNvSpPr>
            <a:spLocks noChangeArrowheads="1"/>
          </p:cNvSpPr>
          <p:nvPr/>
        </p:nvSpPr>
        <p:spPr bwMode="auto">
          <a:xfrm>
            <a:off x="0" y="9588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39941" name="Rectangle 10"/>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pic>
        <p:nvPicPr>
          <p:cNvPr id="3994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8059737" y="6083300"/>
            <a:ext cx="1008063" cy="685800"/>
          </a:xfrm>
          <a:prstGeom prst="rect">
            <a:avLst/>
          </a:prstGeom>
          <a:noFill/>
          <a:ln w="9525">
            <a:noFill/>
            <a:miter lim="800000"/>
            <a:headEnd/>
            <a:tailEnd/>
          </a:ln>
        </p:spPr>
      </p:pic>
      <p:cxnSp>
        <p:nvCxnSpPr>
          <p:cNvPr id="16" name="Straight Connector 15"/>
          <p:cNvCxnSpPr/>
          <p:nvPr/>
        </p:nvCxnSpPr>
        <p:spPr>
          <a:xfrm>
            <a:off x="3810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41993" name="TextBox 10"/>
          <p:cNvSpPr txBox="1">
            <a:spLocks noChangeArrowheads="1"/>
          </p:cNvSpPr>
          <p:nvPr/>
        </p:nvSpPr>
        <p:spPr bwMode="auto">
          <a:xfrm>
            <a:off x="4724400" y="2209800"/>
            <a:ext cx="3810000" cy="1785104"/>
          </a:xfrm>
          <a:prstGeom prst="rect">
            <a:avLst/>
          </a:prstGeom>
          <a:noFill/>
          <a:ln w="9525">
            <a:noFill/>
            <a:miter lim="800000"/>
            <a:headEnd/>
            <a:tailEnd/>
          </a:ln>
        </p:spPr>
        <p:txBody>
          <a:bodyPr wrap="square">
            <a:prstTxWarp prst="textNoShape">
              <a:avLst/>
            </a:prstTxWarp>
            <a:spAutoFit/>
          </a:bodyPr>
          <a:lstStyle/>
          <a:p>
            <a:pPr>
              <a:defRPr/>
            </a:pPr>
            <a:r>
              <a:rPr lang="en-US" sz="2200" dirty="0" smtClean="0">
                <a:latin typeface="+mj-lt"/>
              </a:rPr>
              <a:t>How did scientists determine the shape of DNA from this image?  Point to the structures in the image that provide evidence.</a:t>
            </a:r>
            <a:endParaRPr lang="en-US" sz="2200" dirty="0">
              <a:latin typeface="+mj-lt"/>
            </a:endParaRPr>
          </a:p>
        </p:txBody>
      </p:sp>
      <p:sp>
        <p:nvSpPr>
          <p:cNvPr id="39946" name="AutoShape 2" descr="data:image/jpeg;base64,/9j/4AAQSkZJRgABAQAAAQABAAD/2wCEAAkGBhQSERUUEhQUFBUWFxUaFxgXGBoYGBcaGBcXGBcUFxcXHCYeFx0jGhcYHy8gIycpLCwsGB4xNTAqNSYrLCkBCQoKDgwMFA8PFCkcFBgpKSkpKSkpKSkpKSkpKSspKSkpKSkpKSkpKSkpKTYpKSkpKSkpKSkpKSkpKSkpKSkpKf/AABEIAPEA0QMBIgACEQEDEQH/xAAcAAABBQEBAQAAAAAAAAAAAAADAAECBAUHBgj/xAA6EAABAwIDBQYGAQMEAgMAAAABAAIRAyEEEjEFQVFh8AYHcYGRsRMiocHR4TIUI/FCQ1JiFZIzcoL/xAAWAQEBAQAAAAAAAAAAAAAAAAAAAQL/xAAXEQEBAQEAAAAAAAAAAAAAAAAAAREh/9oADAMBAAIRAxEAPwDsIKcFShQJURLOnD1BqlCCQepZkKFMBUTzKQcoAJwgmHJfEWdtLbNKgwvqPDWjeTHh+FyrtN3902EtwtM1CP8AU7+BveIMkRvU0dk+MoHGDj1yXzFtDvn2hVmHspz/AMG3HmSVgYztxjqs58VXIOozkD0Fk6Pro49v/IJ24sRMr43dt3EHWvWOutRx1OY795v4qzR7X4xn8cTXEAgf3HWB1GqdH2B/VDipCsvk/A95+0KUxiHun/nDo5gkSNF6/s/371g4DFMaW/8AJgg+YJgz5IPoL4icVF43YHeDhsVHw6gkiYNuUeOvovTMxIPD1TRdFRIVFXD5Th6oMXpF6GHJSgnmSlRCeUEgiNQ2orUUoSTwnQUlAqUqMqIYKagkXoJIjUDOk6ruCAtSqB14rF2zt74bRlBcSY5DmbzEwLcfJW8QSQTrpAEDhNzbfKy8bTBOhJmQDpPjuvxnfbcpUrh3eB2gr1yWuf8AJcxpI3SOIkeGY8wufvaRqu87f7CGrTLWHM4xLjb+My/LNpBEAcOcjzNLucL8sVP/ALEggEzq072kTz81JcSVyuEy7vs/uLoi9So820gfyuCbajQ6/haDO4rBmL1ABAPzCTrMmLE/Ra1rXzwkvo6l3G4AG7ahteXW5kQBB68K1buHwhFnVM062jW8Ddayaa+ek8LuOO7jKIsyoQYEEnlMkbj56H08xtbupdSbIJmCZ3C1hcg3daQDqE014HZuJfTe1zCZDgbFdZ7D94dZzgyqS+RrEAZQBM+A0J5k3XkafYaoA0v+QZgwib5vls2ZDjJAi0b+K91sXYWVrRkLTmaXB0RIpgAXaBIfoYkAHwWbWLXTcDtQP0Mxr+fVaQqLyeyqEXbF5LiBMkCNQflInnvWzTruETGn6G+ysqytZrlIOVSlWnf+kdtQKtDBydClTlUECM1BaUVhRU5STJIKUobipZghOKiEHKDqig6oOSFvv15oJvdpBSY7l+/NQndyHU9aqZcDzRCq1ALn1+t+CzsXiABJ1JtPKd5toD0UevVix6tv8pWHUBeSWucf5EEZdwAInfdrtZ1KzqWoU9uS8sHGLNMuIgR80dcZVvAYs5tLuykm94FoB5Hh6aKeE2GHkmqASRFp0m7dY8o4arcw2zmtMwJiJ3mJTAqDncN2qtMaiU2Ii00iGlMWnr9ooKRVGbiWGLALym3MU8AwL5XcQARAjNuvbTiTovcuYFRxezmuBBAM8fbnZZsSxyNmNOfKWu+WHPbMgEVC3M2B/E6wbjNvghb2zcWKkhufgJ+Ug3BAm5MtPzC0HmtbHdlwKmZthbgACMzb/L8wh7td/iVgjD/CeWwQAZbJzTmF5MzF3O3fZYYewoOA9N409LXVpsW4W5ze0rH2bim8ZnjG60W1MjXn4LapiYj09lqNQzHXj6b+tfRW6brdXVUUwEeI/wALSrLXIzXKk13X1VhhRVppRWqvTKOwqqIkmlJBmZvuhOKWYC6iSoyg5Jo4yl1ojNCARaqtWrG79aHQnrRWcXWDbbzMCdeazXMJdJ1ueQHAbt0g3PhugqVqbqhDdATBmxgC0b9b6bhotHCYPKTdokyBB5ATKVCjLg7fEeESPcm/itMMEC2n060TEidFghHBQQ5L4irQ+ZOHquHpxVQWMyWZBzpZ1QbMhlygKiY1VAqjAVjbS2Y2oIIiL21B1m4WxnUKjfBErytDBfDeTredNDYfWTfx8tbDYibHj7aEDzUsXh7zpuveYv5KthXRf3vpp4+P4URq02zHX+VP4Xkh4dysAKqGGojeuvJIhM0oqwwqxTKqSj03ILEJkr8kyqseOvNRA6+icHrTl14KLQssiNapkqLUJ1WVQDG1yRE/rqUChSJj3VhjC7n/AIv/AJVmhQi34uoGY2LeyrYvajWQN50+isYgxp1zWPicCXk3dv8ACIgDTh90SrGG2wHmAdNw8t+lpHFaFOrIF1SwWzw3TXU6xe+/T9rQypFSJUPieqTx11ZAe76qiwavsiNd1wVRh4o9JyAjkCrUIRsyjUpg80GYNrADqeatUtpNdqfFNVwIJFuQ8+Hsq7cJF9PeOHXNROr7rjx681Tdh4PXUW+p4q5hx49bkZ1JVVag7j1+FbbdVXNjrRHY9BIhJmqkCnIRTEdblYpOG48vygZ0ekUBM4Tp5TqqyALJ2hOzRMSoyhUPlp1yQfz1AUnVZPgUWnSlAWjTRXJARqhVXIqDyoGnaeuCK1qFj3FtMlokgExxsfuiA4nFBglxj/IF/VUm9oaeaM7bzYnhY+nXLiHbra+0n1Xtf8QUxIinmDeJkwJ8ejj7E7LbSqu/s06zZP8AIk0x4kkg7jdRH0ozEhwt+veyIaMnlw89VgdhtjYqhQa3F1W1HDhJIFrZjE+m7mvVAIqq3DcTKK2hA/c+6NlKkFVVzbVQ+OOPRVPtFsyvWpObh6wovIMOImDuXJ8d2T2+wkf1AqD/AJNeL3I3tDhqT5qI7QXjr0hDe2eua5j2VpbXZUAxTg5kTfK7fNi2CDJ37hC6VQqEjn6appqdL0VlrlXJ4qdJ/UKidVqADHXKevBWpQKjfZFSpvRoVNltNLBWaZQJw39dflHoFAcUenb7oD5uSSb4nj6JlVZrXWQ6j+Scv0UMqyylTCtNCFSZCOAqpqjrKu2T9OvojVCmptQTps668EQ05TgJpQY216QY0uy5v/zm609lxTtP3vVxVfTwrGUmtcRmLZcSJBI3AHgQfqvoF9MR1z/K8ri+7bBVqz6tWi173RJMn6TB3XUTOuPbC719p5w1g/qdPlFMl2sf7Yka+y7J2R7R4nFH+9gMRhWwTnqloBPANcGvPiGwPfP7QdssBsfJSyQ5wBFOlTAhpkZzo0C2kzyWj2Y7ysHjqnwqD3F8E5TTeLDfOWB5kKq9aGLxvavtRjaD3MobMr1xHy1GPa5rueVgLm+Bg+69lpdeO273tYDC1HUqr6mduoFGprwBc0A+IMIOR7X71dr03RUb/TkOmDRIjX5f7kyPx4r0nYbvexGKrChXoh5IcS+nPygSZLb20E8YXQuyvbfDbUpPNIOhpDXsqNiJBjQlpBvv3aK7Q2BQpPL6dJjHHUtaBMWv5IiVF2cCQQTrPNHpMuiAKTSgi9lurKs4Hw68FecEFzUE6brKTmodMozUVWcy/XJSY+3XBFezy1QsuqII1yLS8OuKAHeqNRKKNHXRTqE8vqUkVlz57vbj1ZEY0DRQDugp0xpPkoyO1qm5MxTKqq7zffv69kWmovZdTpBAQmyAa0RzP2P4RyqtXDAuaTq0yNd4I9iUFliK1iryjU3oOL9/236E08OxjH4iJdUgE0mEyGA7i4gHkB/2XSO7t9J2z8O+i1rWuptkNAAzAQ4HLaQQRxXKu/PsSGVjjaOXK/8A+ZkkuzTHxQCdDYEDSBxXTe7LYrMNs6i1ga172MfUI/1Pc0GTOuseAQeuaF5HvU2xSobOrl5Y5+QNY0wTncYY4NNxBOaf+q9cwnkvBd6/YrD4jBYmu2jT/qQ1r/iBvzn4cWka/ICPIcLBn9z3bGni6DqbhTZiGGaga1rPiiIFbK3UwAHc40kBdCeFzLuX7CDD0Tiqw/v1gMrTrTpm4BG5z7O5DKOIXTHoBOVXDYsPzRfK4tOmosfr1ZWnFV8Nhw2YGpJ8yZRFtqFWKM0IdZqAFOpdXKarMp8erq0wIpOQSEZ4QnIIuEwrNE9eKrsF+PXNWaZ6hASPBJTjkfokisloSzXspgT1y+qYhGRWIoVembqy1FD1+qkxJ7bKAsUB5UXNT0zKTigr13QOuaxX9rsO2p8N1am1wsQXtBk2ywbzINkXtN8R1MiiQDvm9o4AibxvG8L5y7Q9j8bSe+pUpve3M4moz5myfmMlumsqI7D257t//J1GVqWLc0tGXKfnaBJJywQWm4tvha/Yzu5fgSCMdi3tH+2S0Uv/AEIdHkQuHdlMVtWm4NwX9QNbZSWC4zSHjKLxK732L/8AK2OPfhXMI0Y1wqg2iS2KfGbblR7ACy8H2t7rv657nVMbjMpkimXtNNpM/wAW5RA9TzXvQ5eJ7ZUNsOeTga2Fp0twcwmpoJLnPa5us6AW9UU3YXsG3ZdOoPjPquqEF5Pyt+WYhkmDB1kn6LWr7bpZsoqNJGokGPS64J2lo7ce7Lif6t2a0MJ+G7WwFL5OO5WOyHdljvisrPBw7WmfmALjBFizSD/29NFEd+p1JARwsvZrHNaA50u3nTr9rUb1+1QQFBe5TfZVyST7deKA1MIyjSYpOMIqD3ckObbvNJ5mVKk3r/CITQbdQrFONFFrURlyiifE5JkTL1dJFZVIfjXVELVGnoitKMgHr2RaZTPaoNCCwovCdj1JFNT0Q8Uw5Tl1UvZSDrIOBd4XaXaGHxTqZlrNWEXBacwBkeYj/rvhYmw+9PGUX3DazYI+G4WkkOzSLk299919HY3Z7KohzQfG49D1ZZNLshhmmW0abeMADfe48T66KYgPZDtKMXSFQ4d9CYs7KJ5iDMTOoH1Xpc0KrSohogDrr2UviRvVFn4pUs8aqq3EJnPRWF2y7YvwVPOzDPr6g5XAZeBO+JjQc1xjanfFtCqTlbTpNJiGsJOukuJk7vwu+VsKHWMHr9n1VKp2bpON2NN50HGeCiOU9iO0+0sTWGcZqe8uGW87oGtoXaME0hozRO+NPKVHDYBlOzWgcgB6o7nIE8qVNl9Px4dflRp3VlqoYFCqPUqtSAgG5RSa1WmDkoMYizCBFEphDlTphAeE6jPL6/tJVWU0IgKZqcKMpobmojevNScEVWa+OKsNcq1UeijQq7kRZqFV/jx7fhWAZQKmGnrrgip06877dfaFNVm4cjr8owaiJQgVW6lWCFEt6/CCsApU6VtJ669EYNTgIINba4jW3+VI2UlCqLIK9bHATfS561QWY2fWPbSPVNW2bmN5EGRqNN8jmjUNngXUFqhojPeELPH3QKlY8euR3ftVRHGfX7KdJqFRF/19JVtqIm3RJQzJw5FOWo9MIAKsUtEEoSU4SVVlZevsmbafG27cOd7ze27xM9yRCjJ5ThRBSBRUK2m/gqvXRV1yqVxwRBqdT7Kw1ZNOsQbi/L7/AJ5K5RxIKC0QmypNcpIpiEsidOggAk5qlCRQRlRIUnFNKCICTjCi4ws+vtJoJE6RO6xBi5sRY3E6IgtavYqtTq3E62HH8x+1i4jawc7K0jORIa6xIEEu3mASL6XaLFa+y6ENE+/PcCTCzqa1aGiMHILXck+ZaUYPSahtRAii01ZphAaFYYqJQknhJFZjevROUgmCiEUPMpuUHhEOXdBAqlJ3hMIfxPp9+ggqYunmEDdBv79clVFUtNtDG+bcr8votKBqSIi2n063qpi6JcLTawvA65/dZRcoY4TH35fRXmVQV5wUXN5wQPYDWJvfyO9XaBcGgnz+1vFWUbQKUqrSrEiUUVFWhSUiVDOovqIJOchVcQAFVxGIIWJtJ73AgEzFr+RA/O5S1NG2v2iYwC833AmBreJItHHUWXka223VnZbs+aD8wEa5QcpNtHC0ws/akuIFSBlAG4HUXdbUFzTIMCNDdWMFggHNuJvmcTckm7bm5AjcIk+AxrGvR7Mol1nb4zROtwCQeXuvTYdwgcuvusPZrQGtaNOEXi+tlqsqfby9VYsXs/XXmkxw0CDTdOis028tFpoRiMxDa1FaqowR2KuEZhQFlJRlJVWeEiFKEpURBNCmkgDVZ1+fyqVSkWzBWoVGpTlBhYjF5QSXBoFyTIA4nNpx81Sq7bYyA5wvpBF9OOhMEXWzjdkB4uSI4amxETznqFzvtbsCvTZUrVHPcxskfD/kXxDRBs1uvPxuDmsXWhj+3dGk0PeflkaAzoHcweEkgT4WHQ72cJmIc7IOcHdNiNSdB4ea4dtPabnuMyIkAHcJ/jzvvWcXKyLI+lcJ3m4N3+60SYE6nyFxfy5rWHa/CRJxFHdPzttIkA34BfKgeUjUPFXFx9UO7cYMNzfHpgbpcL6aDzVXGd4GCZriKc6fyHAGediL6fVfMGZIlMMd2x/fLhB/DO7gQ3XjM8J4arzG0u+IuBDKY3idxEED5dZvrNuBXL0kwx7HE94dR7y4tEG5FxfWcwMgg7xFty1uy3aV7nFp/wBbh8wMZcogW56zrLW+XOQvc9g+xtfEODy0ikdXSASA4fx3zbhpKlkSyOsYG5tqZOkAzeYP8SSY8o3QvQ4bDO3j19im2XsYUmgDz4SfHyvyWqxqkhIHSo2RmtSUgVpSaERoUAptKKK0IzEBpR2KicJ0pSRWfKSYlKVESSCSQQOnTBSCB4QK2Ba8EOEi/oZHsrACkEHN+1HcrhsSXPpk0ajjMgAtnecttT4Ll22u5jH0SclP4zdxZExEyQdN+/d4T9NqUJg+N8b2bxNIxUw9Zhib03C2k6cSPVZ7mEagjxX2q6gDqAqWI2BQqDK+jScCIOZjTbeLjmUHxqkvr6r2JwbonDULRH9tu7TdyCk3sfhA4uGHognf8NvACNOSD5EoYR7zDGOceDQSfQL0myO7TH4gjLh3sbN3VBkA1kw6CdNwX1FQ2TSZ/BjGxpAAgcBHmitw4FgABwAhBxzs33FtY4PxTxUt/Bohs8ySZ9Ny6hgNlMotDGANa3QAWG72WmWJi1EwENhSyqeVLIihkJwpOakAgQTgJk6AjUVhQAiByA2ZJClOgrqKdJBJuqSSSByphJJA7FJv5+6SSodnXopDr6JJIJcE4SSQQH2SKZJAx0UDqkkggevROU6Sgh+1IaJJIGUDqkkgQ69FJMkgdqkkkggkkkg//9k="/>
          <p:cNvSpPr>
            <a:spLocks noChangeAspect="1" noChangeArrowheads="1"/>
          </p:cNvSpPr>
          <p:nvPr/>
        </p:nvSpPr>
        <p:spPr bwMode="auto">
          <a:xfrm>
            <a:off x="0" y="-1335088"/>
            <a:ext cx="1990725" cy="2295526"/>
          </a:xfrm>
          <a:prstGeom prst="rect">
            <a:avLst/>
          </a:prstGeom>
          <a:noFill/>
          <a:ln w="9525">
            <a:noFill/>
            <a:miter lim="800000"/>
            <a:headEnd/>
            <a:tailEnd/>
          </a:ln>
        </p:spPr>
        <p:txBody>
          <a:bodyPr>
            <a:prstTxWarp prst="textNoShape">
              <a:avLst/>
            </a:prstTxWarp>
          </a:bodyPr>
          <a:lstStyle/>
          <a:p>
            <a:endParaRPr lang="en-US" sz="1800"/>
          </a:p>
        </p:txBody>
      </p:sp>
      <p:sp>
        <p:nvSpPr>
          <p:cNvPr id="39947" name="AutoShape 4" descr="data:image/jpeg;base64,/9j/4AAQSkZJRgABAQAAAQABAAD/2wCEAAkGBhQSERUUEhQUFBUWFxUaFxgXGBoYGBcaGBcXGBcUFxcXHCYeFx0jGhcYHy8gIycpLCwsGB4xNTAqNSYrLCkBCQoKDgwMFA8PFCkcFBgpKSkpKSkpKSkpKSkpKSspKSkpKSkpKSkpKSkpKTYpKSkpKSkpKSkpKSkpKSkpKSkpKf/AABEIAPEA0QMBIgACEQEDEQH/xAAcAAABBQEBAQAAAAAAAAAAAAADAAECBAUHBgj/xAA6EAABAwIDBQYGAQMEAgMAAAABAAIRAyEEEjEFQVFh8AYHcYGRsRMiocHR4TIUI/FCQ1JiFZIzcoL/xAAWAQEBAQAAAAAAAAAAAAAAAAAAAQL/xAAXEQEBAQEAAAAAAAAAAAAAAAAAAREh/9oADAMBAAIRAxEAPwDsIKcFShQJURLOnD1BqlCCQepZkKFMBUTzKQcoAJwgmHJfEWdtLbNKgwvqPDWjeTHh+FyrtN3902EtwtM1CP8AU7+BveIMkRvU0dk+MoHGDj1yXzFtDvn2hVmHspz/AMG3HmSVgYztxjqs58VXIOozkD0Fk6Pro49v/IJ24sRMr43dt3EHWvWOutRx1OY795v4qzR7X4xn8cTXEAgf3HWB1GqdH2B/VDipCsvk/A95+0KUxiHun/nDo5gkSNF6/s/371g4DFMaW/8AJgg+YJgz5IPoL4icVF43YHeDhsVHw6gkiYNuUeOvovTMxIPD1TRdFRIVFXD5Th6oMXpF6GHJSgnmSlRCeUEgiNQ2orUUoSTwnQUlAqUqMqIYKagkXoJIjUDOk6ruCAtSqB14rF2zt74bRlBcSY5DmbzEwLcfJW8QSQTrpAEDhNzbfKy8bTBOhJmQDpPjuvxnfbcpUrh3eB2gr1yWuf8AJcxpI3SOIkeGY8wufvaRqu87f7CGrTLWHM4xLjb+My/LNpBEAcOcjzNLucL8sVP/ALEggEzq072kTz81JcSVyuEy7vs/uLoi9So820gfyuCbajQ6/haDO4rBmL1ABAPzCTrMmLE/Ra1rXzwkvo6l3G4AG7ahteXW5kQBB68K1buHwhFnVM062jW8Ddayaa+ek8LuOO7jKIsyoQYEEnlMkbj56H08xtbupdSbIJmCZ3C1hcg3daQDqE014HZuJfTe1zCZDgbFdZ7D94dZzgyqS+RrEAZQBM+A0J5k3XkafYaoA0v+QZgwib5vls2ZDjJAi0b+K91sXYWVrRkLTmaXB0RIpgAXaBIfoYkAHwWbWLXTcDtQP0Mxr+fVaQqLyeyqEXbF5LiBMkCNQflInnvWzTruETGn6G+ysqytZrlIOVSlWnf+kdtQKtDBydClTlUECM1BaUVhRU5STJIKUobipZghOKiEHKDqig6oOSFvv15oJvdpBSY7l+/NQndyHU9aqZcDzRCq1ALn1+t+CzsXiABJ1JtPKd5toD0UevVix6tv8pWHUBeSWucf5EEZdwAInfdrtZ1KzqWoU9uS8sHGLNMuIgR80dcZVvAYs5tLuykm94FoB5Hh6aKeE2GHkmqASRFp0m7dY8o4arcw2zmtMwJiJ3mJTAqDncN2qtMaiU2Ii00iGlMWnr9ooKRVGbiWGLALym3MU8AwL5XcQARAjNuvbTiTovcuYFRxezmuBBAM8fbnZZsSxyNmNOfKWu+WHPbMgEVC3M2B/E6wbjNvghb2zcWKkhufgJ+Ug3BAm5MtPzC0HmtbHdlwKmZthbgACMzb/L8wh7td/iVgjD/CeWwQAZbJzTmF5MzF3O3fZYYewoOA9N409LXVpsW4W5ze0rH2bim8ZnjG60W1MjXn4LapiYj09lqNQzHXj6b+tfRW6brdXVUUwEeI/wALSrLXIzXKk13X1VhhRVppRWqvTKOwqqIkmlJBmZvuhOKWYC6iSoyg5Jo4yl1ojNCARaqtWrG79aHQnrRWcXWDbbzMCdeazXMJdJ1ueQHAbt0g3PhugqVqbqhDdATBmxgC0b9b6bhotHCYPKTdokyBB5ATKVCjLg7fEeESPcm/itMMEC2n060TEidFghHBQQ5L4irQ+ZOHquHpxVQWMyWZBzpZ1QbMhlygKiY1VAqjAVjbS2Y2oIIiL21B1m4WxnUKjfBErytDBfDeTredNDYfWTfx8tbDYibHj7aEDzUsXh7zpuveYv5KthXRf3vpp4+P4URq02zHX+VP4Xkh4dysAKqGGojeuvJIhM0oqwwqxTKqSj03ILEJkr8kyqseOvNRA6+icHrTl14KLQssiNapkqLUJ1WVQDG1yRE/rqUChSJj3VhjC7n/AIv/AJVmhQi34uoGY2LeyrYvajWQN50+isYgxp1zWPicCXk3dv8ACIgDTh90SrGG2wHmAdNw8t+lpHFaFOrIF1SwWzw3TXU6xe+/T9rQypFSJUPieqTx11ZAe76qiwavsiNd1wVRh4o9JyAjkCrUIRsyjUpg80GYNrADqeatUtpNdqfFNVwIJFuQ8+Hsq7cJF9PeOHXNROr7rjx681Tdh4PXUW+p4q5hx49bkZ1JVVag7j1+FbbdVXNjrRHY9BIhJmqkCnIRTEdblYpOG48vygZ0ekUBM4Tp5TqqyALJ2hOzRMSoyhUPlp1yQfz1AUnVZPgUWnSlAWjTRXJARqhVXIqDyoGnaeuCK1qFj3FtMlokgExxsfuiA4nFBglxj/IF/VUm9oaeaM7bzYnhY+nXLiHbra+0n1Xtf8QUxIinmDeJkwJ8ejj7E7LbSqu/s06zZP8AIk0x4kkg7jdRH0ozEhwt+veyIaMnlw89VgdhtjYqhQa3F1W1HDhJIFrZjE+m7mvVAIqq3DcTKK2hA/c+6NlKkFVVzbVQ+OOPRVPtFsyvWpObh6wovIMOImDuXJ8d2T2+wkf1AqD/AJNeL3I3tDhqT5qI7QXjr0hDe2eua5j2VpbXZUAxTg5kTfK7fNi2CDJ37hC6VQqEjn6appqdL0VlrlXJ4qdJ/UKidVqADHXKevBWpQKjfZFSpvRoVNltNLBWaZQJw39dflHoFAcUenb7oD5uSSb4nj6JlVZrXWQ6j+Scv0UMqyylTCtNCFSZCOAqpqjrKu2T9OvojVCmptQTps668EQ05TgJpQY216QY0uy5v/zm609lxTtP3vVxVfTwrGUmtcRmLZcSJBI3AHgQfqvoF9MR1z/K8ri+7bBVqz6tWi173RJMn6TB3XUTOuPbC719p5w1g/qdPlFMl2sf7Yka+y7J2R7R4nFH+9gMRhWwTnqloBPANcGvPiGwPfP7QdssBsfJSyQ5wBFOlTAhpkZzo0C2kzyWj2Y7ysHjqnwqD3F8E5TTeLDfOWB5kKq9aGLxvavtRjaD3MobMr1xHy1GPa5rueVgLm+Bg+69lpdeO273tYDC1HUqr6mduoFGprwBc0A+IMIOR7X71dr03RUb/TkOmDRIjX5f7kyPx4r0nYbvexGKrChXoh5IcS+nPygSZLb20E8YXQuyvbfDbUpPNIOhpDXsqNiJBjQlpBvv3aK7Q2BQpPL6dJjHHUtaBMWv5IiVF2cCQQTrPNHpMuiAKTSgi9lurKs4Hw68FecEFzUE6brKTmodMozUVWcy/XJSY+3XBFezy1QsuqII1yLS8OuKAHeqNRKKNHXRTqE8vqUkVlz57vbj1ZEY0DRQDugp0xpPkoyO1qm5MxTKqq7zffv69kWmovZdTpBAQmyAa0RzP2P4RyqtXDAuaTq0yNd4I9iUFliK1iryjU3oOL9/236E08OxjH4iJdUgE0mEyGA7i4gHkB/2XSO7t9J2z8O+i1rWuptkNAAzAQ4HLaQQRxXKu/PsSGVjjaOXK/8A+ZkkuzTHxQCdDYEDSBxXTe7LYrMNs6i1ga172MfUI/1Pc0GTOuseAQeuaF5HvU2xSobOrl5Y5+QNY0wTncYY4NNxBOaf+q9cwnkvBd6/YrD4jBYmu2jT/qQ1r/iBvzn4cWka/ICPIcLBn9z3bGni6DqbhTZiGGaga1rPiiIFbK3UwAHc40kBdCeFzLuX7CDD0Tiqw/v1gMrTrTpm4BG5z7O5DKOIXTHoBOVXDYsPzRfK4tOmosfr1ZWnFV8Nhw2YGpJ8yZRFtqFWKM0IdZqAFOpdXKarMp8erq0wIpOQSEZ4QnIIuEwrNE9eKrsF+PXNWaZ6hASPBJTjkfokisloSzXspgT1y+qYhGRWIoVembqy1FD1+qkxJ7bKAsUB5UXNT0zKTigr13QOuaxX9rsO2p8N1am1wsQXtBk2ywbzINkXtN8R1MiiQDvm9o4AibxvG8L5y7Q9j8bSe+pUpve3M4moz5myfmMlumsqI7D257t//J1GVqWLc0tGXKfnaBJJywQWm4tvha/Yzu5fgSCMdi3tH+2S0Uv/AEIdHkQuHdlMVtWm4NwX9QNbZSWC4zSHjKLxK732L/8AK2OPfhXMI0Y1wqg2iS2KfGbblR7ACy8H2t7rv657nVMbjMpkimXtNNpM/wAW5RA9TzXvQ5eJ7ZUNsOeTga2Fp0twcwmpoJLnPa5us6AW9UU3YXsG3ZdOoPjPquqEF5Pyt+WYhkmDB1kn6LWr7bpZsoqNJGokGPS64J2lo7ce7Lif6t2a0MJ+G7WwFL5OO5WOyHdljvisrPBw7WmfmALjBFizSD/29NFEd+p1JARwsvZrHNaA50u3nTr9rUb1+1QQFBe5TfZVyST7deKA1MIyjSYpOMIqD3ckObbvNJ5mVKk3r/CITQbdQrFONFFrURlyiifE5JkTL1dJFZVIfjXVELVGnoitKMgHr2RaZTPaoNCCwovCdj1JFNT0Q8Uw5Tl1UvZSDrIOBd4XaXaGHxTqZlrNWEXBacwBkeYj/rvhYmw+9PGUX3DazYI+G4WkkOzSLk299919HY3Z7KohzQfG49D1ZZNLshhmmW0abeMADfe48T66KYgPZDtKMXSFQ4d9CYs7KJ5iDMTOoH1Xpc0KrSohogDrr2UviRvVFn4pUs8aqq3EJnPRWF2y7YvwVPOzDPr6g5XAZeBO+JjQc1xjanfFtCqTlbTpNJiGsJOukuJk7vwu+VsKHWMHr9n1VKp2bpON2NN50HGeCiOU9iO0+0sTWGcZqe8uGW87oGtoXaME0hozRO+NPKVHDYBlOzWgcgB6o7nIE8qVNl9Px4dflRp3VlqoYFCqPUqtSAgG5RSa1WmDkoMYizCBFEphDlTphAeE6jPL6/tJVWU0IgKZqcKMpobmojevNScEVWa+OKsNcq1UeijQq7kRZqFV/jx7fhWAZQKmGnrrgip06877dfaFNVm4cjr8owaiJQgVW6lWCFEt6/CCsApU6VtJ669EYNTgIINba4jW3+VI2UlCqLIK9bHATfS561QWY2fWPbSPVNW2bmN5EGRqNN8jmjUNngXUFqhojPeELPH3QKlY8euR3ftVRHGfX7KdJqFRF/19JVtqIm3RJQzJw5FOWo9MIAKsUtEEoSU4SVVlZevsmbafG27cOd7ze27xM9yRCjJ5ThRBSBRUK2m/gqvXRV1yqVxwRBqdT7Kw1ZNOsQbi/L7/AJ5K5RxIKC0QmypNcpIpiEsidOggAk5qlCRQRlRIUnFNKCICTjCi4ws+vtJoJE6RO6xBi5sRY3E6IgtavYqtTq3E62HH8x+1i4jawc7K0jORIa6xIEEu3mASL6XaLFa+y6ENE+/PcCTCzqa1aGiMHILXck+ZaUYPSahtRAii01ZphAaFYYqJQknhJFZjevROUgmCiEUPMpuUHhEOXdBAqlJ3hMIfxPp9+ggqYunmEDdBv79clVFUtNtDG+bcr8votKBqSIi2n063qpi6JcLTawvA65/dZRcoY4TH35fRXmVQV5wUXN5wQPYDWJvfyO9XaBcGgnz+1vFWUbQKUqrSrEiUUVFWhSUiVDOovqIJOchVcQAFVxGIIWJtJ73AgEzFr+RA/O5S1NG2v2iYwC833AmBreJItHHUWXka223VnZbs+aD8wEa5QcpNtHC0ws/akuIFSBlAG4HUXdbUFzTIMCNDdWMFggHNuJvmcTckm7bm5AjcIk+AxrGvR7Mol1nb4zROtwCQeXuvTYdwgcuvusPZrQGtaNOEXi+tlqsqfby9VYsXs/XXmkxw0CDTdOis028tFpoRiMxDa1FaqowR2KuEZhQFlJRlJVWeEiFKEpURBNCmkgDVZ1+fyqVSkWzBWoVGpTlBhYjF5QSXBoFyTIA4nNpx81Sq7bYyA5wvpBF9OOhMEXWzjdkB4uSI4amxETznqFzvtbsCvTZUrVHPcxskfD/kXxDRBs1uvPxuDmsXWhj+3dGk0PeflkaAzoHcweEkgT4WHQ72cJmIc7IOcHdNiNSdB4ea4dtPabnuMyIkAHcJ/jzvvWcXKyLI+lcJ3m4N3+60SYE6nyFxfy5rWHa/CRJxFHdPzttIkA34BfKgeUjUPFXFx9UO7cYMNzfHpgbpcL6aDzVXGd4GCZriKc6fyHAGediL6fVfMGZIlMMd2x/fLhB/DO7gQ3XjM8J4arzG0u+IuBDKY3idxEED5dZvrNuBXL0kwx7HE94dR7y4tEG5FxfWcwMgg7xFty1uy3aV7nFp/wBbh8wMZcogW56zrLW+XOQvc9g+xtfEODy0ikdXSASA4fx3zbhpKlkSyOsYG5tqZOkAzeYP8SSY8o3QvQ4bDO3j19im2XsYUmgDz4SfHyvyWqxqkhIHSo2RmtSUgVpSaERoUAptKKK0IzEBpR2KicJ0pSRWfKSYlKVESSCSQQOnTBSCB4QK2Ba8EOEi/oZHsrACkEHN+1HcrhsSXPpk0ajjMgAtnecttT4Ll22u5jH0SclP4zdxZExEyQdN+/d4T9NqUJg+N8b2bxNIxUw9Zhib03C2k6cSPVZ7mEagjxX2q6gDqAqWI2BQqDK+jScCIOZjTbeLjmUHxqkvr6r2JwbonDULRH9tu7TdyCk3sfhA4uGHognf8NvACNOSD5EoYR7zDGOceDQSfQL0myO7TH4gjLh3sbN3VBkA1kw6CdNwX1FQ2TSZ/BjGxpAAgcBHmitw4FgABwAhBxzs33FtY4PxTxUt/Bohs8ySZ9Ny6hgNlMotDGANa3QAWG72WmWJi1EwENhSyqeVLIihkJwpOakAgQTgJk6AjUVhQAiByA2ZJClOgrqKdJBJuqSSSByphJJA7FJv5+6SSodnXopDr6JJIJcE4SSQQH2SKZJAx0UDqkkggevROU6Sgh+1IaJJIGUDqkkgQ69FJMkgdqkkkggkkkg//9k="/>
          <p:cNvSpPr>
            <a:spLocks noChangeAspect="1" noChangeArrowheads="1"/>
          </p:cNvSpPr>
          <p:nvPr/>
        </p:nvSpPr>
        <p:spPr bwMode="auto">
          <a:xfrm>
            <a:off x="0" y="-1335088"/>
            <a:ext cx="1990725" cy="2295526"/>
          </a:xfrm>
          <a:prstGeom prst="rect">
            <a:avLst/>
          </a:prstGeom>
          <a:noFill/>
          <a:ln w="9525">
            <a:noFill/>
            <a:miter lim="800000"/>
            <a:headEnd/>
            <a:tailEnd/>
          </a:ln>
        </p:spPr>
        <p:txBody>
          <a:bodyPr>
            <a:prstTxWarp prst="textNoShape">
              <a:avLst/>
            </a:prstTxWarp>
          </a:bodyPr>
          <a:lstStyle/>
          <a:p>
            <a:endParaRPr lang="en-US" sz="1800"/>
          </a:p>
        </p:txBody>
      </p:sp>
      <p:pic>
        <p:nvPicPr>
          <p:cNvPr id="39948" name="Picture 5"/>
          <p:cNvPicPr>
            <a:picLocks noChangeAspect="1" noChangeArrowheads="1"/>
          </p:cNvPicPr>
          <p:nvPr/>
        </p:nvPicPr>
        <p:blipFill>
          <a:blip r:embed="rId7" cstate="print"/>
          <a:srcRect/>
          <a:stretch>
            <a:fillRect/>
          </a:stretch>
        </p:blipFill>
        <p:spPr bwMode="auto">
          <a:xfrm>
            <a:off x="762000" y="2271712"/>
            <a:ext cx="3559175" cy="3976688"/>
          </a:xfrm>
          <a:prstGeom prst="rect">
            <a:avLst/>
          </a:prstGeom>
          <a:noFill/>
          <a:ln w="9525">
            <a:noFill/>
            <a:miter lim="800000"/>
            <a:headEnd/>
            <a:tailEnd/>
          </a:ln>
        </p:spPr>
      </p:pic>
      <p:cxnSp>
        <p:nvCxnSpPr>
          <p:cNvPr id="14" name="Straight Connector 13"/>
          <p:cNvCxnSpPr/>
          <p:nvPr/>
        </p:nvCxnSpPr>
        <p:spPr>
          <a:xfrm>
            <a:off x="0" y="407988"/>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95400" y="6324600"/>
            <a:ext cx="2351926" cy="246221"/>
          </a:xfrm>
          <a:prstGeom prst="rect">
            <a:avLst/>
          </a:prstGeom>
          <a:noFill/>
        </p:spPr>
        <p:txBody>
          <a:bodyPr wrap="none" rtlCol="0">
            <a:spAutoFit/>
          </a:bodyPr>
          <a:lstStyle/>
          <a:p>
            <a:r>
              <a:rPr lang="en-US" sz="1000" i="1" dirty="0" smtClean="0"/>
              <a:t>Rosalind Franklin and Maurice Wilkins</a:t>
            </a:r>
            <a:endParaRPr lang="en-US" sz="1000" i="1" dirty="0"/>
          </a:p>
        </p:txBody>
      </p:sp>
      <p:sp>
        <p:nvSpPr>
          <p:cNvPr id="15" name="TextBox 14"/>
          <p:cNvSpPr txBox="1"/>
          <p:nvPr/>
        </p:nvSpPr>
        <p:spPr>
          <a:xfrm>
            <a:off x="5029200" y="3962400"/>
            <a:ext cx="3657600" cy="2462213"/>
          </a:xfrm>
          <a:prstGeom prst="rect">
            <a:avLst/>
          </a:prstGeom>
          <a:noFill/>
        </p:spPr>
        <p:txBody>
          <a:bodyPr wrap="square" rtlCol="0">
            <a:spAutoFit/>
          </a:bodyPr>
          <a:lstStyle/>
          <a:p>
            <a:r>
              <a:rPr lang="en-US" sz="2200" b="1" dirty="0" smtClean="0">
                <a:solidFill>
                  <a:srgbClr val="C00000"/>
                </a:solidFill>
                <a:latin typeface="+mn-lt"/>
              </a:rPr>
              <a:t>Sample Answer:  The </a:t>
            </a:r>
            <a:r>
              <a:rPr lang="en-US" sz="2200" b="1" dirty="0">
                <a:solidFill>
                  <a:srgbClr val="C00000"/>
                </a:solidFill>
                <a:latin typeface="+mn-lt"/>
              </a:rPr>
              <a:t>distinctive "X" in this X-ray photo is the telltale pattern of a helix. Because the X-ray pattern is so regular, the dimensions of the helix must also be consistent. </a:t>
            </a:r>
          </a:p>
        </p:txBody>
      </p:sp>
      <p:cxnSp>
        <p:nvCxnSpPr>
          <p:cNvPr id="3" name="Straight Arrow Connector 2"/>
          <p:cNvCxnSpPr/>
          <p:nvPr/>
        </p:nvCxnSpPr>
        <p:spPr>
          <a:xfrm flipH="1" flipV="1">
            <a:off x="2895600" y="4267200"/>
            <a:ext cx="1981200" cy="304800"/>
          </a:xfrm>
          <a:prstGeom prst="straightConnector1">
            <a:avLst/>
          </a:prstGeom>
          <a:ln w="28575" cmpd="sng">
            <a:solidFill>
              <a:srgbClr val="C00000"/>
            </a:solidFill>
            <a:tailEnd type="arrow"/>
          </a:ln>
        </p:spPr>
        <p:style>
          <a:lnRef idx="2">
            <a:schemeClr val="accent3"/>
          </a:lnRef>
          <a:fillRef idx="0">
            <a:schemeClr val="accent3"/>
          </a:fillRef>
          <a:effectRef idx="1">
            <a:schemeClr val="accent3"/>
          </a:effectRef>
          <a:fontRef idx="minor">
            <a:schemeClr val="tx1"/>
          </a:fontRef>
        </p:style>
      </p:cxnSp>
      <p:cxnSp>
        <p:nvCxnSpPr>
          <p:cNvPr id="18" name="Straight Arrow Connector 17"/>
          <p:cNvCxnSpPr/>
          <p:nvPr/>
        </p:nvCxnSpPr>
        <p:spPr>
          <a:xfrm flipH="1" flipV="1">
            <a:off x="3048000" y="4800600"/>
            <a:ext cx="1828800" cy="838200"/>
          </a:xfrm>
          <a:prstGeom prst="straightConnector1">
            <a:avLst/>
          </a:prstGeom>
          <a:ln w="28575" cmpd="sng">
            <a:solidFill>
              <a:srgbClr val="C00000"/>
            </a:solidFill>
            <a:tailEnd type="arrow"/>
          </a:ln>
        </p:spPr>
        <p:style>
          <a:lnRef idx="2">
            <a:schemeClr val="accent3"/>
          </a:lnRef>
          <a:fillRef idx="0">
            <a:schemeClr val="accent3"/>
          </a:fillRef>
          <a:effectRef idx="1">
            <a:schemeClr val="accent3"/>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
        <p:nvSpPr>
          <p:cNvPr id="19" name="Slide Number Placeholder 53"/>
          <p:cNvSpPr>
            <a:spLocks noGrp="1"/>
          </p:cNvSpPr>
          <p:nvPr>
            <p:ph type="sldNum" sz="quarter" idx="12"/>
          </p:nvPr>
        </p:nvSpPr>
        <p:spPr>
          <a:xfrm>
            <a:off x="457200" y="6302375"/>
            <a:ext cx="431800" cy="365125"/>
          </a:xfrm>
        </p:spPr>
        <p:txBody>
          <a:bodyPr/>
          <a:lstStyle/>
          <a:p>
            <a:pPr>
              <a:defRPr/>
            </a:pPr>
            <a:fld id="{3A958E7F-F2CE-4013-8E7C-D4FF21256298}" type="slidenum">
              <a:rPr lang="en-US" smtClean="0"/>
              <a:pPr>
                <a:defRPr/>
              </a:pPr>
              <a:t>11</a:t>
            </a:fld>
            <a:endParaRPr lang="en-US" dirty="0"/>
          </a:p>
        </p:txBody>
      </p:sp>
      <p:sp>
        <p:nvSpPr>
          <p:cNvPr id="21" name="TextBox 20"/>
          <p:cNvSpPr txBox="1"/>
          <p:nvPr/>
        </p:nvSpPr>
        <p:spPr>
          <a:xfrm>
            <a:off x="2133600" y="1981200"/>
            <a:ext cx="1371600" cy="338554"/>
          </a:xfrm>
          <a:prstGeom prst="rect">
            <a:avLst/>
          </a:prstGeom>
          <a:noFill/>
        </p:spPr>
        <p:txBody>
          <a:bodyPr wrap="square" rtlCol="0">
            <a:spAutoFit/>
          </a:bodyPr>
          <a:lstStyle/>
          <a:p>
            <a:r>
              <a:rPr lang="en-US" sz="1600" b="1" dirty="0" smtClean="0">
                <a:latin typeface="+mn-lt"/>
              </a:rPr>
              <a:t>B-Form</a:t>
            </a:r>
            <a:endParaRPr lang="en-US" sz="1600" b="1" dirty="0">
              <a:latin typeface="+mn-lt"/>
            </a:endParaRPr>
          </a:p>
        </p:txBody>
      </p:sp>
    </p:spTree>
    <p:custDataLst>
      <p:tags r:id="rId1"/>
    </p:custDataLst>
    <p:extLst>
      <p:ext uri="{BB962C8B-B14F-4D97-AF65-F5344CB8AC3E}">
        <p14:creationId xmlns:p14="http://schemas.microsoft.com/office/powerpoint/2010/main" val="2814797894"/>
      </p:ext>
    </p:extLst>
  </p:cSld>
  <p:clrMapOvr>
    <a:masterClrMapping/>
  </p:clrMapOvr>
  <p:transition spd="slow" advTm="2264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752600"/>
            <a:ext cx="8291513" cy="3840162"/>
          </a:xfrm>
        </p:spPr>
        <p:txBody>
          <a:bodyPr/>
          <a:lstStyle/>
          <a:p>
            <a:pPr marL="0" indent="0">
              <a:spcBef>
                <a:spcPts val="0"/>
              </a:spcBef>
              <a:buFont typeface="Arial" pitchFamily="127" charset="0"/>
              <a:buNone/>
              <a:defRPr/>
            </a:pPr>
            <a:r>
              <a:rPr lang="en-US" sz="2400" b="1" dirty="0"/>
              <a:t>BIO.6	The student will investigate and understand bases for </a:t>
            </a:r>
            <a:r>
              <a:rPr lang="en-US" sz="2400" b="1" dirty="0" smtClean="0"/>
              <a:t>modern classification </a:t>
            </a:r>
            <a:r>
              <a:rPr lang="en-US" sz="2400" b="1" dirty="0"/>
              <a:t>systems. Key concepts </a:t>
            </a:r>
            <a:r>
              <a:rPr lang="en-US" sz="2400" b="1" dirty="0" smtClean="0"/>
              <a:t>include</a:t>
            </a:r>
          </a:p>
          <a:p>
            <a:pPr marL="0" indent="-455613">
              <a:buFont typeface="+mj-lt"/>
              <a:buAutoNum type="alphaLcParenR"/>
              <a:defRPr/>
            </a:pPr>
            <a:r>
              <a:rPr lang="en-US" sz="2400" b="1" dirty="0" smtClean="0"/>
              <a:t>structural </a:t>
            </a:r>
            <a:r>
              <a:rPr lang="en-US" sz="2400" b="1" dirty="0"/>
              <a:t>similarities among organisms;</a:t>
            </a:r>
          </a:p>
          <a:p>
            <a:pPr marL="0" indent="-455613">
              <a:buFont typeface="+mj-lt"/>
              <a:buAutoNum type="alphaLcParenR"/>
              <a:defRPr/>
            </a:pPr>
            <a:r>
              <a:rPr lang="en-US" sz="2400" b="1" dirty="0"/>
              <a:t>fossil record interpretation;</a:t>
            </a:r>
          </a:p>
          <a:p>
            <a:pPr marL="0" indent="-455613">
              <a:buFont typeface="+mj-lt"/>
              <a:buAutoNum type="alphaLcParenR"/>
              <a:defRPr/>
            </a:pPr>
            <a:r>
              <a:rPr lang="en-US" sz="2400" b="1" dirty="0">
                <a:solidFill>
                  <a:srgbClr val="0070C0"/>
                </a:solidFill>
              </a:rPr>
              <a:t>comparison of developmental stages in different organisms;</a:t>
            </a:r>
          </a:p>
          <a:p>
            <a:pPr marL="0" indent="-455613">
              <a:buNone/>
              <a:defRPr/>
            </a:pPr>
            <a:endParaRPr lang="en-US" sz="2400" b="1" dirty="0" smtClean="0"/>
          </a:p>
          <a:p>
            <a:pPr eaLnBrk="1" fontAlgn="auto" hangingPunct="1">
              <a:spcAft>
                <a:spcPts val="0"/>
              </a:spcAft>
              <a:buClr>
                <a:schemeClr val="accent3"/>
              </a:buClr>
              <a:buFont typeface="Arial" pitchFamily="127" charset="0"/>
              <a:buNone/>
              <a:defRPr/>
            </a:pPr>
            <a:endParaRPr lang="en-US" sz="2400" b="1" dirty="0" smtClean="0">
              <a:solidFill>
                <a:srgbClr val="6600FF"/>
              </a:solidFill>
              <a:latin typeface="+mj-lt"/>
            </a:endParaRPr>
          </a:p>
          <a:p>
            <a:pPr>
              <a:buFont typeface="Arial" pitchFamily="127" charset="0"/>
              <a:buNone/>
              <a:defRPr/>
            </a:pPr>
            <a:endParaRPr lang="en-US" sz="2400" b="1" dirty="0" smtClean="0">
              <a:solidFill>
                <a:srgbClr val="002060"/>
              </a:solidFill>
              <a:latin typeface="+mj-lt"/>
            </a:endParaRPr>
          </a:p>
        </p:txBody>
      </p:sp>
      <p:sp>
        <p:nvSpPr>
          <p:cNvPr id="41986" name="Title 6"/>
          <p:cNvSpPr>
            <a:spLocks noGrp="1"/>
          </p:cNvSpPr>
          <p:nvPr>
            <p:ph type="title"/>
          </p:nvPr>
        </p:nvSpPr>
        <p:spPr>
          <a:xfrm>
            <a:off x="304800" y="457200"/>
            <a:ext cx="8839200" cy="1143000"/>
          </a:xfrm>
        </p:spPr>
        <p:txBody>
          <a:bodyPr/>
          <a:lstStyle/>
          <a:p>
            <a:r>
              <a:rPr lang="en-US" sz="3200" b="1" dirty="0" smtClean="0">
                <a:solidFill>
                  <a:srgbClr val="0033CC"/>
                </a:solidFill>
              </a:rPr>
              <a:t>Connect </a:t>
            </a:r>
            <a:r>
              <a:rPr lang="en-US" sz="3200" b="1" dirty="0">
                <a:solidFill>
                  <a:srgbClr val="0033CC"/>
                </a:solidFill>
              </a:rPr>
              <a:t>and </a:t>
            </a:r>
            <a:r>
              <a:rPr lang="en-US" sz="3200" b="1" dirty="0" smtClean="0">
                <a:solidFill>
                  <a:srgbClr val="0033CC"/>
                </a:solidFill>
              </a:rPr>
              <a:t>Apply Concepts: </a:t>
            </a:r>
            <a:br>
              <a:rPr lang="en-US" sz="3200" b="1" dirty="0" smtClean="0">
                <a:solidFill>
                  <a:srgbClr val="0033CC"/>
                </a:solidFill>
              </a:rPr>
            </a:br>
            <a:r>
              <a:rPr lang="en-US" sz="3200" b="1" dirty="0" smtClean="0">
                <a:solidFill>
                  <a:srgbClr val="0033CC"/>
                </a:solidFill>
              </a:rPr>
              <a:t>Comparison of Developmental Stages</a:t>
            </a:r>
            <a:endParaRPr lang="en-US" sz="3200" b="1" dirty="0" smtClean="0">
              <a:solidFill>
                <a:srgbClr val="0000FF"/>
              </a:solidFill>
            </a:endParaRPr>
          </a:p>
        </p:txBody>
      </p:sp>
      <p:sp>
        <p:nvSpPr>
          <p:cNvPr id="41987" name="Rectangle 4"/>
          <p:cNvSpPr>
            <a:spLocks noChangeArrowheads="1"/>
          </p:cNvSpPr>
          <p:nvPr/>
        </p:nvSpPr>
        <p:spPr bwMode="auto">
          <a:xfrm>
            <a:off x="0" y="0"/>
            <a:ext cx="184150" cy="45720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41988" name="Rectangle 7"/>
          <p:cNvSpPr>
            <a:spLocks noChangeArrowheads="1"/>
          </p:cNvSpPr>
          <p:nvPr/>
        </p:nvSpPr>
        <p:spPr bwMode="auto">
          <a:xfrm>
            <a:off x="0" y="0"/>
            <a:ext cx="184150" cy="45720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41989" name="Rectangle 8"/>
          <p:cNvSpPr>
            <a:spLocks noChangeArrowheads="1"/>
          </p:cNvSpPr>
          <p:nvPr/>
        </p:nvSpPr>
        <p:spPr bwMode="auto">
          <a:xfrm>
            <a:off x="0" y="9588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41990" name="Rectangle 10"/>
          <p:cNvSpPr>
            <a:spLocks noChangeArrowheads="1"/>
          </p:cNvSpPr>
          <p:nvPr/>
        </p:nvSpPr>
        <p:spPr bwMode="auto">
          <a:xfrm>
            <a:off x="0" y="0"/>
            <a:ext cx="184150" cy="457200"/>
          </a:xfrm>
          <a:prstGeom prst="rect">
            <a:avLst/>
          </a:prstGeom>
          <a:noFill/>
          <a:ln w="9525">
            <a:noFill/>
            <a:miter lim="800000"/>
            <a:headEnd/>
            <a:tailEnd/>
          </a:ln>
        </p:spPr>
        <p:txBody>
          <a:bodyPr wrap="none" anchor="ctr">
            <a:prstTxWarp prst="textNoShape">
              <a:avLst/>
            </a:prstTxWarp>
            <a:spAutoFit/>
          </a:bodyPr>
          <a:lstStyle/>
          <a:p>
            <a:endParaRPr lang="en-US"/>
          </a:p>
        </p:txBody>
      </p:sp>
      <p:pic>
        <p:nvPicPr>
          <p:cNvPr id="41991"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8063" cy="685800"/>
          </a:xfrm>
          <a:prstGeom prst="rect">
            <a:avLst/>
          </a:prstGeom>
          <a:noFill/>
          <a:ln w="9525">
            <a:noFill/>
            <a:miter lim="800000"/>
            <a:headEnd/>
            <a:tailEnd/>
          </a:ln>
        </p:spPr>
      </p:pic>
      <p:cxnSp>
        <p:nvCxnSpPr>
          <p:cNvPr id="15" name="Straight Connector 14"/>
          <p:cNvCxnSpPr/>
          <p:nvPr/>
        </p:nvCxnSpPr>
        <p:spPr>
          <a:xfrm>
            <a:off x="0" y="407988"/>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385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10200" y="4191000"/>
            <a:ext cx="5410200" cy="369332"/>
          </a:xfrm>
          <a:prstGeom prst="rect">
            <a:avLst/>
          </a:prstGeom>
          <a:noFill/>
        </p:spPr>
        <p:txBody>
          <a:bodyPr wrap="square" rtlCol="0">
            <a:spAutoFit/>
          </a:bodyPr>
          <a:lstStyle/>
          <a:p>
            <a:r>
              <a:rPr lang="en-US" dirty="0" smtClean="0"/>
              <a:t> </a:t>
            </a:r>
            <a:endParaRPr lang="en-US" dirty="0"/>
          </a:p>
        </p:txBody>
      </p:sp>
      <p:sp>
        <p:nvSpPr>
          <p:cNvPr id="12" name="TextBox 11"/>
          <p:cNvSpPr txBox="1"/>
          <p:nvPr/>
        </p:nvSpPr>
        <p:spPr>
          <a:xfrm>
            <a:off x="533400" y="4495800"/>
            <a:ext cx="7924800" cy="1200329"/>
          </a:xfrm>
          <a:prstGeom prst="rect">
            <a:avLst/>
          </a:prstGeom>
          <a:noFill/>
        </p:spPr>
        <p:txBody>
          <a:bodyPr wrap="square" rtlCol="0">
            <a:spAutoFit/>
          </a:bodyPr>
          <a:lstStyle/>
          <a:p>
            <a:pPr marL="0">
              <a:spcBef>
                <a:spcPts val="0"/>
              </a:spcBef>
              <a:buFont typeface="Arial" pitchFamily="127" charset="0"/>
              <a:buNone/>
              <a:defRPr/>
            </a:pPr>
            <a:r>
              <a:rPr lang="en-US" sz="2400" b="1" dirty="0" smtClean="0">
                <a:solidFill>
                  <a:srgbClr val="6600FF"/>
                </a:solidFill>
                <a:latin typeface="+mn-lt"/>
              </a:rPr>
              <a:t>Students should have experiences comparing structural characteristics of an extinct organism, as evidenced by its fossil record, with present, familiar organisms.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4" name="Slide Number Placeholder 53"/>
          <p:cNvSpPr>
            <a:spLocks noGrp="1"/>
          </p:cNvSpPr>
          <p:nvPr>
            <p:ph type="sldNum" sz="quarter" idx="12"/>
          </p:nvPr>
        </p:nvSpPr>
        <p:spPr>
          <a:xfrm>
            <a:off x="457200" y="6302375"/>
            <a:ext cx="431800" cy="365125"/>
          </a:xfrm>
        </p:spPr>
        <p:txBody>
          <a:bodyPr/>
          <a:lstStyle/>
          <a:p>
            <a:pPr>
              <a:defRPr/>
            </a:pPr>
            <a:fld id="{3A958E7F-F2CE-4013-8E7C-D4FF21256298}" type="slidenum">
              <a:rPr lang="en-US" smtClean="0"/>
              <a:pPr>
                <a:defRPr/>
              </a:pPr>
              <a:t>12</a:t>
            </a:fld>
            <a:endParaRPr lang="en-US" dirty="0"/>
          </a:p>
        </p:txBody>
      </p:sp>
    </p:spTree>
    <p:extLst>
      <p:ext uri="{BB962C8B-B14F-4D97-AF65-F5344CB8AC3E}">
        <p14:creationId xmlns:p14="http://schemas.microsoft.com/office/powerpoint/2010/main" val="1600417588"/>
      </p:ext>
    </p:extLst>
  </p:cSld>
  <p:clrMapOvr>
    <a:masterClrMapping/>
  </p:clrMapOvr>
  <p:transition spd="slow" advTm="3536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idx="1"/>
          </p:nvPr>
        </p:nvSpPr>
        <p:spPr>
          <a:xfrm>
            <a:off x="508000" y="1905000"/>
            <a:ext cx="8077200" cy="4191000"/>
          </a:xfrm>
        </p:spPr>
        <p:txBody>
          <a:bodyPr/>
          <a:lstStyle/>
          <a:p>
            <a:pPr>
              <a:buNone/>
            </a:pPr>
            <a:r>
              <a:rPr lang="en-US" dirty="0" smtClean="0"/>
              <a:t>	</a:t>
            </a:r>
            <a:r>
              <a:rPr lang="en-US" sz="2400" dirty="0" smtClean="0"/>
              <a:t>Ascidians are sac-like marine organisms.  Their larvae have well-developed brains and dorsal nerve cords.  This suggests that ascidians should be classified with the-</a:t>
            </a:r>
          </a:p>
          <a:p>
            <a:pPr>
              <a:buNone/>
            </a:pPr>
            <a:endParaRPr lang="en-US" sz="2400" dirty="0" smtClean="0"/>
          </a:p>
          <a:p>
            <a:pPr marL="857250" lvl="1" indent="-457200">
              <a:buFont typeface="+mj-lt"/>
              <a:buAutoNum type="alphaUcPeriod"/>
            </a:pPr>
            <a:r>
              <a:rPr lang="en-US" sz="2400" dirty="0" smtClean="0"/>
              <a:t>chordates</a:t>
            </a:r>
          </a:p>
          <a:p>
            <a:pPr marL="857250" lvl="1" indent="-457200">
              <a:buFont typeface="+mj-lt"/>
              <a:buAutoNum type="alphaUcPeriod"/>
            </a:pPr>
            <a:r>
              <a:rPr lang="en-US" sz="2400" dirty="0" smtClean="0"/>
              <a:t>annelids</a:t>
            </a:r>
          </a:p>
          <a:p>
            <a:pPr marL="857250" lvl="1" indent="-457200">
              <a:buFont typeface="+mj-lt"/>
              <a:buAutoNum type="alphaUcPeriod"/>
            </a:pPr>
            <a:r>
              <a:rPr lang="en-US" sz="2400" dirty="0" smtClean="0"/>
              <a:t>cnidarians</a:t>
            </a:r>
          </a:p>
          <a:p>
            <a:pPr marL="857250" lvl="1" indent="-457200">
              <a:buFont typeface="+mj-lt"/>
              <a:buAutoNum type="alphaUcPeriod"/>
            </a:pPr>
            <a:r>
              <a:rPr lang="en-US" sz="2400" dirty="0" smtClean="0"/>
              <a:t>sponges</a:t>
            </a:r>
          </a:p>
          <a:p>
            <a:endParaRPr lang="en-US" dirty="0"/>
          </a:p>
        </p:txBody>
      </p:sp>
      <p:sp>
        <p:nvSpPr>
          <p:cNvPr id="13" name="Title 12"/>
          <p:cNvSpPr>
            <a:spLocks noGrp="1"/>
          </p:cNvSpPr>
          <p:nvPr>
            <p:ph type="title"/>
          </p:nvPr>
        </p:nvSpPr>
        <p:spPr>
          <a:xfrm>
            <a:off x="457200" y="609600"/>
            <a:ext cx="8229600" cy="1143000"/>
          </a:xfrm>
        </p:spPr>
        <p:txBody>
          <a:bodyPr/>
          <a:lstStyle/>
          <a:p>
            <a:pPr lvl="0"/>
            <a:r>
              <a:rPr lang="en-US" sz="3200" b="1" dirty="0" smtClean="0">
                <a:solidFill>
                  <a:srgbClr val="0033CC"/>
                </a:solidFill>
              </a:rPr>
              <a:t>Connect and Apply Concepts: </a:t>
            </a:r>
            <a:br>
              <a:rPr lang="en-US" sz="3200" b="1" dirty="0" smtClean="0">
                <a:solidFill>
                  <a:srgbClr val="0033CC"/>
                </a:solidFill>
              </a:rPr>
            </a:br>
            <a:r>
              <a:rPr lang="en-US" sz="3200" b="1" dirty="0" smtClean="0">
                <a:solidFill>
                  <a:srgbClr val="0033CC"/>
                </a:solidFill>
              </a:rPr>
              <a:t>Comparison of Developmental Stages (BIO.6c)</a:t>
            </a:r>
            <a:r>
              <a:rPr lang="en-US" sz="3200" b="1" dirty="0" smtClean="0">
                <a:solidFill>
                  <a:srgbClr val="0000FF"/>
                </a:solidFill>
              </a:rPr>
              <a:t/>
            </a:r>
            <a:br>
              <a:rPr lang="en-US" sz="3200" b="1" dirty="0" smtClean="0">
                <a:solidFill>
                  <a:srgbClr val="0000FF"/>
                </a:solidFill>
              </a:rPr>
            </a:br>
            <a:endParaRPr lang="en-US" sz="3200" dirty="0"/>
          </a:p>
        </p:txBody>
      </p:sp>
      <p:sp>
        <p:nvSpPr>
          <p:cNvPr id="17" name="Rounded Rectangle 16"/>
          <p:cNvSpPr/>
          <p:nvPr/>
        </p:nvSpPr>
        <p:spPr>
          <a:xfrm>
            <a:off x="787400" y="3581400"/>
            <a:ext cx="2133600" cy="5334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
        <p:nvSpPr>
          <p:cNvPr id="18" name="Slide Number Placeholder 53"/>
          <p:cNvSpPr>
            <a:spLocks noGrp="1"/>
          </p:cNvSpPr>
          <p:nvPr>
            <p:ph type="sldNum" sz="quarter" idx="12"/>
          </p:nvPr>
        </p:nvSpPr>
        <p:spPr>
          <a:xfrm>
            <a:off x="457200" y="6302375"/>
            <a:ext cx="431800" cy="365125"/>
          </a:xfrm>
        </p:spPr>
        <p:txBody>
          <a:bodyPr/>
          <a:lstStyle/>
          <a:p>
            <a:pPr>
              <a:defRPr/>
            </a:pPr>
            <a:fld id="{3A958E7F-F2CE-4013-8E7C-D4FF21256298}" type="slidenum">
              <a:rPr lang="en-US" smtClean="0"/>
              <a:pPr>
                <a:defRPr/>
              </a:pPr>
              <a:t>13</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8571"/>
    </mc:Choice>
    <mc:Fallback xmlns="">
      <p:transition spd="slow" advTm="485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0" y="0"/>
            <a:ext cx="184150" cy="45720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44035" name="Rectangle 7"/>
          <p:cNvSpPr>
            <a:spLocks noChangeArrowheads="1"/>
          </p:cNvSpPr>
          <p:nvPr/>
        </p:nvSpPr>
        <p:spPr bwMode="auto">
          <a:xfrm>
            <a:off x="0" y="0"/>
            <a:ext cx="184150" cy="45720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44036" name="Rectangle 8"/>
          <p:cNvSpPr>
            <a:spLocks noChangeArrowheads="1"/>
          </p:cNvSpPr>
          <p:nvPr/>
        </p:nvSpPr>
        <p:spPr bwMode="auto">
          <a:xfrm>
            <a:off x="0" y="9588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44037" name="Rectangle 10"/>
          <p:cNvSpPr>
            <a:spLocks noChangeArrowheads="1"/>
          </p:cNvSpPr>
          <p:nvPr/>
        </p:nvSpPr>
        <p:spPr bwMode="auto">
          <a:xfrm>
            <a:off x="0" y="0"/>
            <a:ext cx="184150" cy="457200"/>
          </a:xfrm>
          <a:prstGeom prst="rect">
            <a:avLst/>
          </a:prstGeom>
          <a:noFill/>
          <a:ln w="9525">
            <a:noFill/>
            <a:miter lim="800000"/>
            <a:headEnd/>
            <a:tailEnd/>
          </a:ln>
        </p:spPr>
        <p:txBody>
          <a:bodyPr wrap="none" anchor="ctr">
            <a:prstTxWarp prst="textNoShape">
              <a:avLst/>
            </a:prstTxWarp>
            <a:spAutoFit/>
          </a:bodyPr>
          <a:lstStyle/>
          <a:p>
            <a:endParaRPr lang="en-US"/>
          </a:p>
        </p:txBody>
      </p:sp>
      <p:pic>
        <p:nvPicPr>
          <p:cNvPr id="4403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8063" cy="685800"/>
          </a:xfrm>
          <a:prstGeom prst="rect">
            <a:avLst/>
          </a:prstGeom>
          <a:noFill/>
          <a:ln w="9525">
            <a:noFill/>
            <a:miter lim="800000"/>
            <a:headEnd/>
            <a:tailEnd/>
          </a:ln>
        </p:spPr>
      </p:pic>
      <p:cxnSp>
        <p:nvCxnSpPr>
          <p:cNvPr id="16" name="Straight Connector 15"/>
          <p:cNvCxnSpPr/>
          <p:nvPr/>
        </p:nvCxnSpPr>
        <p:spPr>
          <a:xfrm>
            <a:off x="4572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407988"/>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4" name="Title 6"/>
          <p:cNvSpPr>
            <a:spLocks noGrp="1"/>
          </p:cNvSpPr>
          <p:nvPr>
            <p:ph type="title"/>
          </p:nvPr>
        </p:nvSpPr>
        <p:spPr>
          <a:xfrm>
            <a:off x="304800" y="723900"/>
            <a:ext cx="8839200" cy="1143000"/>
          </a:xfrm>
        </p:spPr>
        <p:txBody>
          <a:bodyPr/>
          <a:lstStyle/>
          <a:p>
            <a:r>
              <a:rPr lang="en-US" sz="3200" b="1" dirty="0" smtClean="0"/>
              <a:t>Instructional Guidance BIO.6c</a:t>
            </a:r>
            <a:r>
              <a:rPr lang="en-US" sz="3200" b="1" dirty="0" smtClean="0">
                <a:solidFill>
                  <a:srgbClr val="0033CC"/>
                </a:solidFill>
              </a:rPr>
              <a:t/>
            </a:r>
            <a:br>
              <a:rPr lang="en-US" sz="3200" b="1" dirty="0" smtClean="0">
                <a:solidFill>
                  <a:srgbClr val="0033CC"/>
                </a:solidFill>
              </a:rPr>
            </a:br>
            <a:r>
              <a:rPr lang="en-US" sz="2800" b="1" dirty="0" smtClean="0">
                <a:solidFill>
                  <a:srgbClr val="0033CC"/>
                </a:solidFill>
              </a:rPr>
              <a:t>Connect </a:t>
            </a:r>
            <a:r>
              <a:rPr lang="en-US" sz="2800" b="1" dirty="0">
                <a:solidFill>
                  <a:srgbClr val="0033CC"/>
                </a:solidFill>
              </a:rPr>
              <a:t>and </a:t>
            </a:r>
            <a:r>
              <a:rPr lang="en-US" sz="2800" b="1" dirty="0" smtClean="0">
                <a:solidFill>
                  <a:srgbClr val="0033CC"/>
                </a:solidFill>
              </a:rPr>
              <a:t>Apply Concepts: </a:t>
            </a:r>
            <a:br>
              <a:rPr lang="en-US" sz="2800" b="1" dirty="0" smtClean="0">
                <a:solidFill>
                  <a:srgbClr val="0033CC"/>
                </a:solidFill>
              </a:rPr>
            </a:br>
            <a:r>
              <a:rPr lang="en-US" sz="2800" b="1" dirty="0" smtClean="0">
                <a:solidFill>
                  <a:srgbClr val="0033CC"/>
                </a:solidFill>
              </a:rPr>
              <a:t>Comparison of Developmental Stages</a:t>
            </a:r>
          </a:p>
        </p:txBody>
      </p:sp>
      <p:sp>
        <p:nvSpPr>
          <p:cNvPr id="13" name="Content Placeholder 12"/>
          <p:cNvSpPr>
            <a:spLocks noGrp="1"/>
          </p:cNvSpPr>
          <p:nvPr>
            <p:ph idx="1"/>
          </p:nvPr>
        </p:nvSpPr>
        <p:spPr>
          <a:xfrm>
            <a:off x="685800" y="1905000"/>
            <a:ext cx="8229600" cy="4525963"/>
          </a:xfrm>
        </p:spPr>
        <p:txBody>
          <a:bodyPr/>
          <a:lstStyle/>
          <a:p>
            <a:pPr marL="0">
              <a:spcBef>
                <a:spcPts val="0"/>
              </a:spcBef>
              <a:buNone/>
            </a:pPr>
            <a:endParaRPr lang="en-US" sz="2400" b="1" dirty="0" smtClean="0"/>
          </a:p>
          <a:p>
            <a:pPr marL="0">
              <a:spcBef>
                <a:spcPts val="0"/>
              </a:spcBef>
              <a:buNone/>
            </a:pPr>
            <a:r>
              <a:rPr lang="en-US" sz="2400" b="1" dirty="0" smtClean="0"/>
              <a:t>Students should be asked to make inferences from their observations.</a:t>
            </a:r>
          </a:p>
          <a:p>
            <a:pPr>
              <a:buNone/>
            </a:pPr>
            <a:endParaRPr lang="en-US" dirty="0"/>
          </a:p>
        </p:txBody>
      </p:sp>
      <p:sp>
        <p:nvSpPr>
          <p:cNvPr id="12" name="TextBox 11"/>
          <p:cNvSpPr txBox="1"/>
          <p:nvPr/>
        </p:nvSpPr>
        <p:spPr>
          <a:xfrm>
            <a:off x="838200" y="5836920"/>
            <a:ext cx="7162800" cy="769441"/>
          </a:xfrm>
          <a:prstGeom prst="rect">
            <a:avLst/>
          </a:prstGeom>
          <a:noFill/>
        </p:spPr>
        <p:txBody>
          <a:bodyPr wrap="square" rtlCol="0">
            <a:spAutoFit/>
          </a:bodyPr>
          <a:lstStyle/>
          <a:p>
            <a:r>
              <a:rPr lang="en-US" sz="2200" b="1" dirty="0" smtClean="0">
                <a:solidFill>
                  <a:srgbClr val="C00000"/>
                </a:solidFill>
                <a:latin typeface="+mn-lt"/>
              </a:rPr>
              <a:t>Sample Inference:  Organisms with common ancestors have similar structures during development.</a:t>
            </a:r>
            <a:endParaRPr lang="en-US" sz="2200" b="1" dirty="0">
              <a:solidFill>
                <a:srgbClr val="C00000"/>
              </a:solidFill>
              <a:latin typeface="+mn-lt"/>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
        <p:nvSpPr>
          <p:cNvPr id="15" name="Slide Number Placeholder 53"/>
          <p:cNvSpPr>
            <a:spLocks noGrp="1"/>
          </p:cNvSpPr>
          <p:nvPr>
            <p:ph type="sldNum" sz="quarter" idx="12"/>
          </p:nvPr>
        </p:nvSpPr>
        <p:spPr>
          <a:xfrm>
            <a:off x="457200" y="6302375"/>
            <a:ext cx="431800" cy="365125"/>
          </a:xfrm>
        </p:spPr>
        <p:txBody>
          <a:bodyPr/>
          <a:lstStyle/>
          <a:p>
            <a:pPr>
              <a:defRPr/>
            </a:pPr>
            <a:fld id="{3A958E7F-F2CE-4013-8E7C-D4FF21256298}" type="slidenum">
              <a:rPr lang="en-US" smtClean="0"/>
              <a:pPr>
                <a:defRPr/>
              </a:pPr>
              <a:t>14</a:t>
            </a:fld>
            <a:endParaRPr lang="en-US" dirty="0"/>
          </a:p>
        </p:txBody>
      </p:sp>
      <p:pic>
        <p:nvPicPr>
          <p:cNvPr id="17" name="Picture 2"/>
          <p:cNvPicPr>
            <a:picLocks noChangeAspect="1" noChangeArrowheads="1"/>
          </p:cNvPicPr>
          <p:nvPr/>
        </p:nvPicPr>
        <p:blipFill>
          <a:blip r:embed="rId8" cstate="print"/>
          <a:srcRect l="25397" t="1695" b="42373"/>
          <a:stretch>
            <a:fillRect/>
          </a:stretch>
        </p:blipFill>
        <p:spPr bwMode="auto">
          <a:xfrm>
            <a:off x="2438400" y="3124200"/>
            <a:ext cx="4252912" cy="25146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481657722"/>
      </p:ext>
    </p:extLst>
  </p:cSld>
  <p:clrMapOvr>
    <a:masterClrMapping/>
  </p:clrMapOvr>
  <p:transition spd="slow" advTm="307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4294967295"/>
          </p:nvPr>
        </p:nvSpPr>
        <p:spPr>
          <a:xfrm>
            <a:off x="457200" y="1371600"/>
            <a:ext cx="8229600" cy="5105400"/>
          </a:xfrm>
        </p:spPr>
        <p:txBody>
          <a:bodyPr/>
          <a:lstStyle/>
          <a:p>
            <a:pPr marL="0" indent="0">
              <a:spcBef>
                <a:spcPts val="0"/>
              </a:spcBef>
              <a:buFont typeface="Arial" pitchFamily="127" charset="0"/>
              <a:buNone/>
              <a:defRPr/>
            </a:pPr>
            <a:r>
              <a:rPr lang="en-US" sz="2400" b="1" dirty="0"/>
              <a:t>BIO.7	The student will investigate and understand how </a:t>
            </a:r>
            <a:r>
              <a:rPr lang="en-US" sz="2400" b="1" dirty="0" smtClean="0"/>
              <a:t>populations change </a:t>
            </a:r>
            <a:r>
              <a:rPr lang="en-US" sz="2400" b="1" dirty="0"/>
              <a:t>through time. Key concepts </a:t>
            </a:r>
            <a:r>
              <a:rPr lang="en-US" sz="2400" b="1" dirty="0" smtClean="0"/>
              <a:t>include</a:t>
            </a:r>
          </a:p>
          <a:p>
            <a:pPr marL="0" indent="-455613">
              <a:spcBef>
                <a:spcPts val="0"/>
              </a:spcBef>
              <a:buFont typeface="+mj-lt"/>
              <a:buAutoNum type="alphaLcParenR"/>
              <a:defRPr/>
            </a:pPr>
            <a:r>
              <a:rPr lang="en-US" sz="2400" b="1" dirty="0" smtClean="0"/>
              <a:t>evidence </a:t>
            </a:r>
            <a:r>
              <a:rPr lang="en-US" sz="2400" b="1" dirty="0"/>
              <a:t>found in fossil records;</a:t>
            </a:r>
          </a:p>
          <a:p>
            <a:pPr marL="0" indent="-455613">
              <a:spcBef>
                <a:spcPts val="0"/>
              </a:spcBef>
              <a:buFont typeface="+mj-lt"/>
              <a:buAutoNum type="alphaLcParenR"/>
              <a:defRPr/>
            </a:pPr>
            <a:r>
              <a:rPr lang="en-US" sz="2400" b="1" dirty="0"/>
              <a:t>how genetic variation, reproductive strategies, and environmental pressures impact the survival of populations;</a:t>
            </a:r>
          </a:p>
          <a:p>
            <a:pPr marL="0" indent="-455613">
              <a:spcBef>
                <a:spcPts val="0"/>
              </a:spcBef>
              <a:buFont typeface="+mj-lt"/>
              <a:buAutoNum type="alphaLcParenR"/>
              <a:defRPr/>
            </a:pPr>
            <a:r>
              <a:rPr lang="en-US" sz="2400" b="1" dirty="0"/>
              <a:t>how natural selection leads to adaptations;</a:t>
            </a:r>
          </a:p>
          <a:p>
            <a:pPr marL="0" indent="-455613">
              <a:spcBef>
                <a:spcPts val="0"/>
              </a:spcBef>
              <a:buFont typeface="+mj-lt"/>
              <a:buAutoNum type="alphaLcParenR"/>
              <a:defRPr/>
            </a:pPr>
            <a:r>
              <a:rPr lang="en-US" sz="2400" b="1" dirty="0"/>
              <a:t>emergence of new species; and</a:t>
            </a:r>
          </a:p>
          <a:p>
            <a:pPr marL="0" indent="-455613">
              <a:spcBef>
                <a:spcPts val="0"/>
              </a:spcBef>
              <a:buFont typeface="+mj-lt"/>
              <a:buAutoNum type="alphaLcParenR"/>
              <a:defRPr/>
            </a:pPr>
            <a:r>
              <a:rPr lang="en-US" sz="2400" b="1" dirty="0">
                <a:solidFill>
                  <a:srgbClr val="0070C0"/>
                </a:solidFill>
              </a:rPr>
              <a:t>scientific evidence and explanations for biological evolution</a:t>
            </a:r>
            <a:r>
              <a:rPr lang="en-US" sz="2400" b="1" dirty="0" smtClean="0">
                <a:solidFill>
                  <a:srgbClr val="0070C0"/>
                </a:solidFill>
              </a:rPr>
              <a:t>.</a:t>
            </a:r>
          </a:p>
          <a:p>
            <a:pPr>
              <a:spcBef>
                <a:spcPts val="0"/>
              </a:spcBef>
              <a:buFont typeface="Arial" charset="0"/>
              <a:buNone/>
              <a:defRPr/>
            </a:pPr>
            <a:r>
              <a:rPr lang="en-US" sz="2400" b="1" dirty="0" smtClean="0">
                <a:ea typeface="+mn-ea"/>
                <a:cs typeface="+mn-cs"/>
              </a:rPr>
              <a:t>	</a:t>
            </a:r>
          </a:p>
          <a:p>
            <a:pPr marL="0" indent="0">
              <a:spcBef>
                <a:spcPts val="0"/>
              </a:spcBef>
              <a:buFont typeface="Arial" charset="0"/>
              <a:buNone/>
              <a:defRPr/>
            </a:pPr>
            <a:r>
              <a:rPr lang="en-US" sz="2400" b="1" dirty="0" smtClean="0">
                <a:solidFill>
                  <a:srgbClr val="6600FF"/>
                </a:solidFill>
                <a:ea typeface="+mn-ea"/>
                <a:cs typeface="+mn-cs"/>
              </a:rPr>
              <a:t>Students need more practice analyzing how populations change through time by investigating evidence for biological evolution.</a:t>
            </a:r>
            <a:endParaRPr lang="en-US" sz="2400" b="1" dirty="0" smtClean="0">
              <a:solidFill>
                <a:srgbClr val="6600FF"/>
              </a:solidFill>
              <a:latin typeface="+mj-lt"/>
              <a:ea typeface="+mn-ea"/>
              <a:cs typeface="+mn-cs"/>
            </a:endParaRPr>
          </a:p>
          <a:p>
            <a:pPr>
              <a:buFont typeface="Arial" charset="0"/>
              <a:buNone/>
              <a:defRPr/>
            </a:pPr>
            <a:endParaRPr lang="en-US" sz="2400" b="1" dirty="0" smtClean="0">
              <a:solidFill>
                <a:srgbClr val="002060"/>
              </a:solidFill>
              <a:latin typeface="+mj-lt"/>
              <a:ea typeface="+mn-ea"/>
              <a:cs typeface="+mn-cs"/>
            </a:endParaRPr>
          </a:p>
        </p:txBody>
      </p:sp>
      <p:sp>
        <p:nvSpPr>
          <p:cNvPr id="48130" name="Title 6"/>
          <p:cNvSpPr>
            <a:spLocks noGrp="1"/>
          </p:cNvSpPr>
          <p:nvPr>
            <p:ph type="title" idx="4294967295"/>
          </p:nvPr>
        </p:nvSpPr>
        <p:spPr>
          <a:xfrm>
            <a:off x="304800" y="457200"/>
            <a:ext cx="8839200" cy="1143000"/>
          </a:xfrm>
        </p:spPr>
        <p:txBody>
          <a:bodyPr/>
          <a:lstStyle/>
          <a:p>
            <a:r>
              <a:rPr lang="en-US" sz="3200" b="1" dirty="0" smtClean="0">
                <a:solidFill>
                  <a:srgbClr val="0033CC"/>
                </a:solidFill>
              </a:rPr>
              <a:t>Aspects of evolution through time</a:t>
            </a:r>
            <a:endParaRPr lang="en-US" sz="3200" b="1" dirty="0" smtClean="0">
              <a:solidFill>
                <a:srgbClr val="0000FF"/>
              </a:solidFill>
            </a:endParaRPr>
          </a:p>
        </p:txBody>
      </p:sp>
      <p:sp>
        <p:nvSpPr>
          <p:cNvPr id="48131" name="Rectangle 4"/>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48132" name="Rectangle 7"/>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48133" name="Rectangle 8"/>
          <p:cNvSpPr>
            <a:spLocks noChangeArrowheads="1"/>
          </p:cNvSpPr>
          <p:nvPr/>
        </p:nvSpPr>
        <p:spPr bwMode="auto">
          <a:xfrm>
            <a:off x="0" y="9588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48134" name="Rectangle 10"/>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pic>
        <p:nvPicPr>
          <p:cNvPr id="48135"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8063" cy="685800"/>
          </a:xfrm>
          <a:prstGeom prst="rect">
            <a:avLst/>
          </a:prstGeom>
          <a:noFill/>
          <a:ln w="9525">
            <a:noFill/>
            <a:miter lim="800000"/>
            <a:headEnd/>
            <a:tailEnd/>
          </a:ln>
        </p:spPr>
      </p:pic>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407988"/>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2" name="Slide Number Placeholder 53"/>
          <p:cNvSpPr>
            <a:spLocks noGrp="1"/>
          </p:cNvSpPr>
          <p:nvPr>
            <p:ph type="sldNum" sz="quarter" idx="12"/>
          </p:nvPr>
        </p:nvSpPr>
        <p:spPr>
          <a:xfrm>
            <a:off x="457200" y="6302375"/>
            <a:ext cx="431800" cy="365125"/>
          </a:xfrm>
        </p:spPr>
        <p:txBody>
          <a:bodyPr/>
          <a:lstStyle/>
          <a:p>
            <a:pPr>
              <a:defRPr/>
            </a:pPr>
            <a:fld id="{3A958E7F-F2CE-4013-8E7C-D4FF21256298}" type="slidenum">
              <a:rPr lang="en-US" smtClean="0"/>
              <a:pPr>
                <a:defRPr/>
              </a:pPr>
              <a:t>15</a:t>
            </a:fld>
            <a:endParaRPr lang="en-US" dirty="0"/>
          </a:p>
        </p:txBody>
      </p:sp>
    </p:spTree>
    <p:extLst>
      <p:ext uri="{BB962C8B-B14F-4D97-AF65-F5344CB8AC3E}">
        <p14:creationId xmlns:p14="http://schemas.microsoft.com/office/powerpoint/2010/main" val="1606188440"/>
      </p:ext>
    </p:extLst>
  </p:cSld>
  <p:clrMapOvr>
    <a:masterClrMapping/>
  </p:clrMapOvr>
  <p:transition spd="slow" advTm="367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6"/>
          <p:cNvSpPr>
            <a:spLocks noGrp="1"/>
          </p:cNvSpPr>
          <p:nvPr>
            <p:ph type="title" idx="4294967295"/>
          </p:nvPr>
        </p:nvSpPr>
        <p:spPr>
          <a:xfrm>
            <a:off x="304800" y="457200"/>
            <a:ext cx="8839200" cy="1143000"/>
          </a:xfrm>
        </p:spPr>
        <p:txBody>
          <a:bodyPr/>
          <a:lstStyle/>
          <a:p>
            <a:r>
              <a:rPr lang="en-US" sz="3200" b="1" dirty="0" smtClean="0">
                <a:solidFill>
                  <a:srgbClr val="0033CC"/>
                </a:solidFill>
              </a:rPr>
              <a:t>Aspects of evolution through time (BIO.7e)</a:t>
            </a:r>
          </a:p>
        </p:txBody>
      </p:sp>
      <p:sp>
        <p:nvSpPr>
          <p:cNvPr id="50178" name="Rectangle 4"/>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50179" name="Rectangle 7"/>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50180" name="Rectangle 8"/>
          <p:cNvSpPr>
            <a:spLocks noChangeArrowheads="1"/>
          </p:cNvSpPr>
          <p:nvPr/>
        </p:nvSpPr>
        <p:spPr bwMode="auto">
          <a:xfrm>
            <a:off x="0" y="9588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50181" name="Rectangle 10"/>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pic>
        <p:nvPicPr>
          <p:cNvPr id="5018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8063" cy="685800"/>
          </a:xfrm>
          <a:prstGeom prst="rect">
            <a:avLst/>
          </a:prstGeom>
          <a:noFill/>
          <a:ln w="9525">
            <a:noFill/>
            <a:miter lim="800000"/>
            <a:headEnd/>
            <a:tailEnd/>
          </a:ln>
        </p:spPr>
      </p:pic>
      <p:cxnSp>
        <p:nvCxnSpPr>
          <p:cNvPr id="16" name="Straight Connector 15"/>
          <p:cNvCxnSpPr/>
          <p:nvPr/>
        </p:nvCxnSpPr>
        <p:spPr>
          <a:xfrm>
            <a:off x="396875"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407988"/>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3400" y="1752600"/>
            <a:ext cx="8153400" cy="1785104"/>
          </a:xfrm>
          <a:prstGeom prst="rect">
            <a:avLst/>
          </a:prstGeom>
          <a:noFill/>
        </p:spPr>
        <p:txBody>
          <a:bodyPr wrap="square" rtlCol="0">
            <a:spAutoFit/>
          </a:bodyPr>
          <a:lstStyle/>
          <a:p>
            <a:r>
              <a:rPr lang="en-US" sz="2400" b="1" dirty="0" smtClean="0">
                <a:latin typeface="+mn-lt"/>
              </a:rPr>
              <a:t>Scientists hypothesize that oxygen began to accumulate in Earth’s atmosphere after the appearance of living things that photosynthesize. </a:t>
            </a:r>
          </a:p>
          <a:p>
            <a:endParaRPr lang="en-US" sz="2000" b="1" dirty="0" smtClean="0">
              <a:latin typeface="+mn-lt"/>
            </a:endParaRPr>
          </a:p>
          <a:p>
            <a:endParaRPr lang="en-US" dirty="0"/>
          </a:p>
        </p:txBody>
      </p:sp>
      <p:sp>
        <p:nvSpPr>
          <p:cNvPr id="4" name="TextBox 3"/>
          <p:cNvSpPr txBox="1"/>
          <p:nvPr/>
        </p:nvSpPr>
        <p:spPr>
          <a:xfrm>
            <a:off x="533400" y="3124200"/>
            <a:ext cx="7772400" cy="3046988"/>
          </a:xfrm>
          <a:prstGeom prst="rect">
            <a:avLst/>
          </a:prstGeom>
          <a:noFill/>
        </p:spPr>
        <p:txBody>
          <a:bodyPr wrap="square" rtlCol="0">
            <a:spAutoFit/>
          </a:bodyPr>
          <a:lstStyle/>
          <a:p>
            <a:r>
              <a:rPr lang="en-US" sz="2400" dirty="0" smtClean="0">
                <a:latin typeface="+mn-lt"/>
              </a:rPr>
              <a:t>Which element in Earth’s atmosphere is essential for human life and is extremely rare or nonexistent in the atmospheres of other planets in our solar system?</a:t>
            </a:r>
          </a:p>
          <a:p>
            <a:endParaRPr lang="en-US" sz="2400" dirty="0">
              <a:latin typeface="+mn-lt"/>
            </a:endParaRPr>
          </a:p>
          <a:p>
            <a:pPr marL="457200" indent="-457200">
              <a:buFont typeface="+mj-lt"/>
              <a:buAutoNum type="alphaUcPeriod"/>
            </a:pPr>
            <a:r>
              <a:rPr lang="en-US" sz="2400" dirty="0" smtClean="0">
                <a:latin typeface="+mn-lt"/>
              </a:rPr>
              <a:t>Carbon Dioxide</a:t>
            </a:r>
          </a:p>
          <a:p>
            <a:pPr marL="457200" indent="-457200">
              <a:buFont typeface="+mj-lt"/>
              <a:buAutoNum type="alphaUcPeriod"/>
            </a:pPr>
            <a:r>
              <a:rPr lang="en-US" sz="2400" dirty="0" smtClean="0">
                <a:latin typeface="+mn-lt"/>
              </a:rPr>
              <a:t>Hydrogen</a:t>
            </a:r>
          </a:p>
          <a:p>
            <a:pPr marL="457200" indent="-457200">
              <a:buFont typeface="+mj-lt"/>
              <a:buAutoNum type="alphaUcPeriod"/>
            </a:pPr>
            <a:r>
              <a:rPr lang="en-US" sz="2400" dirty="0" smtClean="0">
                <a:latin typeface="+mn-lt"/>
              </a:rPr>
              <a:t>Nitrogen</a:t>
            </a:r>
          </a:p>
          <a:p>
            <a:pPr marL="457200" indent="-457200">
              <a:buFont typeface="+mj-lt"/>
              <a:buAutoNum type="alphaUcPeriod"/>
            </a:pPr>
            <a:r>
              <a:rPr lang="en-US" sz="2400" dirty="0" smtClean="0">
                <a:latin typeface="+mn-lt"/>
              </a:rPr>
              <a:t>Oxygen</a:t>
            </a:r>
            <a:endParaRPr lang="en-US" sz="2400" dirty="0">
              <a:latin typeface="+mn-lt"/>
            </a:endParaRPr>
          </a:p>
        </p:txBody>
      </p:sp>
      <p:sp>
        <p:nvSpPr>
          <p:cNvPr id="13" name="Rounded Rectangle 12"/>
          <p:cNvSpPr/>
          <p:nvPr/>
        </p:nvSpPr>
        <p:spPr>
          <a:xfrm>
            <a:off x="533400" y="5740400"/>
            <a:ext cx="19050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3"/>
          <p:cNvSpPr>
            <a:spLocks noGrp="1"/>
          </p:cNvSpPr>
          <p:nvPr>
            <p:ph type="sldNum" sz="quarter" idx="12"/>
          </p:nvPr>
        </p:nvSpPr>
        <p:spPr>
          <a:xfrm>
            <a:off x="457200" y="6302375"/>
            <a:ext cx="431800" cy="365125"/>
          </a:xfrm>
        </p:spPr>
        <p:txBody>
          <a:bodyPr/>
          <a:lstStyle/>
          <a:p>
            <a:pPr>
              <a:defRPr/>
            </a:pPr>
            <a:fld id="{3A958E7F-F2CE-4013-8E7C-D4FF21256298}" type="slidenum">
              <a:rPr lang="en-US" smtClean="0"/>
              <a:pPr>
                <a:defRPr/>
              </a:pPr>
              <a:t>16</a:t>
            </a:fld>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934089722"/>
      </p:ext>
    </p:extLst>
  </p:cSld>
  <p:clrMapOvr>
    <a:masterClrMapping/>
  </p:clrMapOvr>
  <p:transition spd="slow" advTm="400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12"/>
          <p:cNvSpPr>
            <a:spLocks noGrp="1"/>
          </p:cNvSpPr>
          <p:nvPr>
            <p:ph idx="4294967295"/>
          </p:nvPr>
        </p:nvSpPr>
        <p:spPr>
          <a:xfrm>
            <a:off x="457200" y="1447800"/>
            <a:ext cx="8229600" cy="3581400"/>
          </a:xfrm>
        </p:spPr>
        <p:txBody>
          <a:bodyPr/>
          <a:lstStyle/>
          <a:p>
            <a:pPr marL="0" indent="0">
              <a:spcBef>
                <a:spcPts val="0"/>
              </a:spcBef>
              <a:buNone/>
            </a:pPr>
            <a:r>
              <a:rPr lang="en-US" sz="2400" b="1" dirty="0" smtClean="0"/>
              <a:t>BIO.8	The student will investigate and understand dynamic </a:t>
            </a:r>
            <a:r>
              <a:rPr lang="en-US" sz="2400" b="1" dirty="0" err="1" smtClean="0"/>
              <a:t>equilibria</a:t>
            </a:r>
            <a:r>
              <a:rPr lang="en-US" sz="2400" b="1" dirty="0" smtClean="0"/>
              <a:t> within populations, communities, and ecosystems. Key concepts include </a:t>
            </a:r>
          </a:p>
          <a:p>
            <a:pPr marL="457200" indent="-457200">
              <a:spcBef>
                <a:spcPts val="0"/>
              </a:spcBef>
              <a:buAutoNum type="alphaLcParenR"/>
            </a:pPr>
            <a:r>
              <a:rPr lang="en-US" sz="2400" b="1" dirty="0" smtClean="0">
                <a:solidFill>
                  <a:srgbClr val="0070C0"/>
                </a:solidFill>
              </a:rPr>
              <a:t>interactions within and among populations including carrying capacities, limiting factors, and growth curves; </a:t>
            </a:r>
          </a:p>
          <a:p>
            <a:pPr marL="1374775" lvl="2" indent="-457200">
              <a:buNone/>
            </a:pPr>
            <a:endParaRPr lang="en-US" sz="2400" b="1" dirty="0" smtClean="0"/>
          </a:p>
          <a:p>
            <a:pPr marL="0">
              <a:spcBef>
                <a:spcPct val="0"/>
              </a:spcBef>
              <a:buFont typeface="Arial" pitchFamily="127" charset="0"/>
              <a:buNone/>
            </a:pPr>
            <a:r>
              <a:rPr lang="en-US" sz="2400" b="1" dirty="0" smtClean="0">
                <a:solidFill>
                  <a:srgbClr val="6600FF"/>
                </a:solidFill>
              </a:rPr>
              <a:t>Students need more practice analyzing factors that affect populations, communities, and ecosystems. </a:t>
            </a:r>
          </a:p>
          <a:p>
            <a:pPr eaLnBrk="1" hangingPunct="1">
              <a:buClr>
                <a:srgbClr val="9BBB59"/>
              </a:buClr>
              <a:buFont typeface="Arial" pitchFamily="127" charset="0"/>
              <a:buNone/>
            </a:pPr>
            <a:endParaRPr lang="en-US" sz="2400" b="1" dirty="0" smtClean="0">
              <a:solidFill>
                <a:srgbClr val="6600FF"/>
              </a:solidFill>
            </a:endParaRPr>
          </a:p>
          <a:p>
            <a:pPr>
              <a:buFont typeface="Arial" pitchFamily="127" charset="0"/>
              <a:buNone/>
            </a:pPr>
            <a:endParaRPr lang="en-US" sz="2400" b="1" dirty="0" smtClean="0">
              <a:solidFill>
                <a:srgbClr val="002060"/>
              </a:solidFill>
            </a:endParaRPr>
          </a:p>
        </p:txBody>
      </p:sp>
      <p:sp>
        <p:nvSpPr>
          <p:cNvPr id="56322" name="Title 6"/>
          <p:cNvSpPr>
            <a:spLocks noGrp="1"/>
          </p:cNvSpPr>
          <p:nvPr>
            <p:ph type="title" idx="4294967295"/>
          </p:nvPr>
        </p:nvSpPr>
        <p:spPr>
          <a:xfrm>
            <a:off x="304800" y="457200"/>
            <a:ext cx="8839200" cy="1143000"/>
          </a:xfrm>
        </p:spPr>
        <p:txBody>
          <a:bodyPr/>
          <a:lstStyle/>
          <a:p>
            <a:r>
              <a:rPr lang="en-US" sz="3200" b="1" dirty="0" smtClean="0">
                <a:solidFill>
                  <a:srgbClr val="0033CC"/>
                </a:solidFill>
              </a:rPr>
              <a:t>Population dynamics</a:t>
            </a:r>
          </a:p>
        </p:txBody>
      </p:sp>
      <p:sp>
        <p:nvSpPr>
          <p:cNvPr id="56323" name="Rectangle 4"/>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56324" name="Rectangle 7"/>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56325" name="Rectangle 8"/>
          <p:cNvSpPr>
            <a:spLocks noChangeArrowheads="1"/>
          </p:cNvSpPr>
          <p:nvPr/>
        </p:nvSpPr>
        <p:spPr bwMode="auto">
          <a:xfrm>
            <a:off x="0" y="9588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56326" name="Rectangle 10"/>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pic>
        <p:nvPicPr>
          <p:cNvPr id="56327"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887272" y="6011840"/>
            <a:ext cx="1008063" cy="685800"/>
          </a:xfrm>
          <a:prstGeom prst="rect">
            <a:avLst/>
          </a:prstGeom>
          <a:noFill/>
          <a:ln w="9525">
            <a:noFill/>
            <a:miter lim="800000"/>
            <a:headEnd/>
            <a:tailEnd/>
          </a:ln>
        </p:spPr>
      </p:pic>
      <p:cxnSp>
        <p:nvCxnSpPr>
          <p:cNvPr id="15" name="Straight Connector 14"/>
          <p:cNvCxnSpPr/>
          <p:nvPr/>
        </p:nvCxnSpPr>
        <p:spPr>
          <a:xfrm>
            <a:off x="0" y="4572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10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2" name="Slide Number Placeholder 53"/>
          <p:cNvSpPr>
            <a:spLocks noGrp="1"/>
          </p:cNvSpPr>
          <p:nvPr>
            <p:ph type="sldNum" sz="quarter" idx="12"/>
          </p:nvPr>
        </p:nvSpPr>
        <p:spPr>
          <a:xfrm>
            <a:off x="457200" y="6302375"/>
            <a:ext cx="431800" cy="365125"/>
          </a:xfrm>
        </p:spPr>
        <p:txBody>
          <a:bodyPr/>
          <a:lstStyle/>
          <a:p>
            <a:pPr>
              <a:defRPr/>
            </a:pPr>
            <a:fld id="{3A958E7F-F2CE-4013-8E7C-D4FF21256298}" type="slidenum">
              <a:rPr lang="en-US" smtClean="0"/>
              <a:pPr>
                <a:defRPr/>
              </a:pPr>
              <a:t>17</a:t>
            </a:fld>
            <a:endParaRPr lang="en-US" dirty="0"/>
          </a:p>
        </p:txBody>
      </p:sp>
    </p:spTree>
    <p:extLst>
      <p:ext uri="{BB962C8B-B14F-4D97-AF65-F5344CB8AC3E}">
        <p14:creationId xmlns:p14="http://schemas.microsoft.com/office/powerpoint/2010/main" val="3159801459"/>
      </p:ext>
    </p:extLst>
  </p:cSld>
  <p:clrMapOvr>
    <a:masterClrMapping/>
  </p:clrMapOvr>
  <p:transition spd="slow" advTm="5970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6"/>
          <p:cNvSpPr>
            <a:spLocks noGrp="1"/>
          </p:cNvSpPr>
          <p:nvPr>
            <p:ph type="title" idx="4294967295"/>
          </p:nvPr>
        </p:nvSpPr>
        <p:spPr>
          <a:xfrm>
            <a:off x="304800" y="457200"/>
            <a:ext cx="8839200" cy="1143000"/>
          </a:xfrm>
        </p:spPr>
        <p:txBody>
          <a:bodyPr/>
          <a:lstStyle/>
          <a:p>
            <a:r>
              <a:rPr lang="en-US" sz="3200" b="1" dirty="0" smtClean="0">
                <a:solidFill>
                  <a:srgbClr val="0033CC"/>
                </a:solidFill>
              </a:rPr>
              <a:t>Population dynamics (BIO.8a)</a:t>
            </a:r>
          </a:p>
        </p:txBody>
      </p:sp>
      <p:sp>
        <p:nvSpPr>
          <p:cNvPr id="54274" name="Rectangle 4"/>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54275" name="Rectangle 7"/>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54276" name="Rectangle 8"/>
          <p:cNvSpPr>
            <a:spLocks noChangeArrowheads="1"/>
          </p:cNvSpPr>
          <p:nvPr/>
        </p:nvSpPr>
        <p:spPr bwMode="auto">
          <a:xfrm>
            <a:off x="0" y="9588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54277" name="Rectangle 10"/>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pic>
        <p:nvPicPr>
          <p:cNvPr id="5427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8063" cy="685800"/>
          </a:xfrm>
          <a:prstGeom prst="rect">
            <a:avLst/>
          </a:prstGeom>
          <a:noFill/>
          <a:ln w="9525">
            <a:noFill/>
            <a:miter lim="800000"/>
            <a:headEnd/>
            <a:tailEnd/>
          </a:ln>
        </p:spPr>
      </p:pic>
      <p:cxnSp>
        <p:nvCxnSpPr>
          <p:cNvPr id="16" name="Straight Connector 15"/>
          <p:cNvCxnSpPr/>
          <p:nvPr/>
        </p:nvCxnSpPr>
        <p:spPr>
          <a:xfrm>
            <a:off x="5334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407988"/>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38200" y="1676400"/>
            <a:ext cx="7848600" cy="3416320"/>
          </a:xfrm>
          <a:prstGeom prst="rect">
            <a:avLst/>
          </a:prstGeom>
        </p:spPr>
        <p:txBody>
          <a:bodyPr wrap="square">
            <a:spAutoFit/>
          </a:bodyPr>
          <a:lstStyle/>
          <a:p>
            <a:r>
              <a:rPr lang="en-US" sz="2400" dirty="0" smtClean="0">
                <a:latin typeface="+mn-lt"/>
              </a:rPr>
              <a:t>Wild cats such as cheetahs, lions, and tigers experience decreased genetic diversity as their populations decline and become fragmented due to habitat destruction.  Decreased genetic diversity leads to populations with-</a:t>
            </a:r>
          </a:p>
          <a:p>
            <a:endParaRPr lang="en-US" sz="2400" dirty="0" smtClean="0">
              <a:latin typeface="+mn-lt"/>
            </a:endParaRPr>
          </a:p>
          <a:p>
            <a:pPr marL="457200" indent="-457200">
              <a:buFont typeface="+mj-lt"/>
              <a:buAutoNum type="alphaUcPeriod"/>
            </a:pPr>
            <a:r>
              <a:rPr lang="en-US" sz="2400" dirty="0" smtClean="0">
                <a:latin typeface="+mn-lt"/>
              </a:rPr>
              <a:t>disproportionate gender ratios</a:t>
            </a:r>
          </a:p>
          <a:p>
            <a:pPr marL="457200" indent="-457200">
              <a:buFont typeface="+mj-lt"/>
              <a:buAutoNum type="alphaUcPeriod"/>
            </a:pPr>
            <a:r>
              <a:rPr lang="en-US" sz="2400" dirty="0" smtClean="0">
                <a:latin typeface="+mn-lt"/>
              </a:rPr>
              <a:t>decreased disease resistance</a:t>
            </a:r>
          </a:p>
          <a:p>
            <a:pPr marL="457200" indent="-457200">
              <a:buFont typeface="+mj-lt"/>
              <a:buAutoNum type="alphaUcPeriod"/>
            </a:pPr>
            <a:r>
              <a:rPr lang="en-US" sz="2400" dirty="0" smtClean="0">
                <a:latin typeface="+mn-lt"/>
              </a:rPr>
              <a:t>increased immigration rates</a:t>
            </a:r>
          </a:p>
          <a:p>
            <a:pPr marL="457200" indent="-457200">
              <a:buFont typeface="+mj-lt"/>
              <a:buAutoNum type="alphaUcPeriod"/>
            </a:pPr>
            <a:r>
              <a:rPr lang="en-US" sz="2400" dirty="0" smtClean="0">
                <a:latin typeface="+mn-lt"/>
              </a:rPr>
              <a:t>increased birthrates</a:t>
            </a:r>
            <a:endParaRPr lang="en-US" sz="2400" dirty="0">
              <a:latin typeface="+mn-lt"/>
            </a:endParaRPr>
          </a:p>
        </p:txBody>
      </p:sp>
      <p:sp>
        <p:nvSpPr>
          <p:cNvPr id="13" name="Rounded Rectangle 12"/>
          <p:cNvSpPr/>
          <p:nvPr/>
        </p:nvSpPr>
        <p:spPr>
          <a:xfrm>
            <a:off x="685800" y="3924300"/>
            <a:ext cx="54864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
        <p:nvSpPr>
          <p:cNvPr id="14" name="Slide Number Placeholder 53"/>
          <p:cNvSpPr>
            <a:spLocks noGrp="1"/>
          </p:cNvSpPr>
          <p:nvPr>
            <p:ph type="sldNum" sz="quarter" idx="12"/>
          </p:nvPr>
        </p:nvSpPr>
        <p:spPr>
          <a:xfrm>
            <a:off x="635000" y="6302375"/>
            <a:ext cx="431800" cy="365125"/>
          </a:xfrm>
        </p:spPr>
        <p:txBody>
          <a:bodyPr/>
          <a:lstStyle/>
          <a:p>
            <a:pPr>
              <a:defRPr/>
            </a:pPr>
            <a:fld id="{3A958E7F-F2CE-4013-8E7C-D4FF21256298}" type="slidenum">
              <a:rPr lang="en-US" smtClean="0"/>
              <a:pPr>
                <a:defRPr/>
              </a:pPr>
              <a:t>18</a:t>
            </a:fld>
            <a:endParaRPr lang="en-US" dirty="0"/>
          </a:p>
        </p:txBody>
      </p:sp>
    </p:spTree>
    <p:custDataLst>
      <p:tags r:id="rId1"/>
    </p:custDataLst>
    <p:extLst>
      <p:ext uri="{BB962C8B-B14F-4D97-AF65-F5344CB8AC3E}">
        <p14:creationId xmlns:p14="http://schemas.microsoft.com/office/powerpoint/2010/main" val="1118731263"/>
      </p:ext>
    </p:extLst>
  </p:cSld>
  <p:clrMapOvr>
    <a:masterClrMapping/>
  </p:clrMapOvr>
  <p:transition spd="slow" advTm="338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6"/>
          <p:cNvSpPr>
            <a:spLocks noGrp="1"/>
          </p:cNvSpPr>
          <p:nvPr>
            <p:ph type="title" idx="4294967295"/>
          </p:nvPr>
        </p:nvSpPr>
        <p:spPr>
          <a:xfrm>
            <a:off x="304800" y="228600"/>
            <a:ext cx="8839200" cy="1143000"/>
          </a:xfrm>
        </p:spPr>
        <p:txBody>
          <a:bodyPr/>
          <a:lstStyle/>
          <a:p>
            <a:r>
              <a:rPr lang="en-US" sz="3200" b="1" dirty="0" smtClean="0">
                <a:solidFill>
                  <a:srgbClr val="0033CC"/>
                </a:solidFill>
              </a:rPr>
              <a:t>Population dynamics (BIO.8a)</a:t>
            </a:r>
          </a:p>
        </p:txBody>
      </p:sp>
      <p:sp>
        <p:nvSpPr>
          <p:cNvPr id="56322" name="Rectangle 4"/>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56323" name="Rectangle 7"/>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56324" name="Rectangle 8"/>
          <p:cNvSpPr>
            <a:spLocks noChangeArrowheads="1"/>
          </p:cNvSpPr>
          <p:nvPr/>
        </p:nvSpPr>
        <p:spPr bwMode="auto">
          <a:xfrm>
            <a:off x="0" y="9588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56325" name="Rectangle 10"/>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pic>
        <p:nvPicPr>
          <p:cNvPr id="5632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8063" cy="685800"/>
          </a:xfrm>
          <a:prstGeom prst="rect">
            <a:avLst/>
          </a:prstGeom>
          <a:noFill/>
          <a:ln w="9525">
            <a:noFill/>
            <a:miter lim="800000"/>
            <a:headEnd/>
            <a:tailEnd/>
          </a:ln>
        </p:spPr>
      </p:pic>
      <p:cxnSp>
        <p:nvCxnSpPr>
          <p:cNvPr id="16" name="Straight Connector 15"/>
          <p:cNvCxnSpPr/>
          <p:nvPr/>
        </p:nvCxnSpPr>
        <p:spPr>
          <a:xfrm>
            <a:off x="4572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56328" name="Rectangle 11"/>
          <p:cNvSpPr>
            <a:spLocks noChangeArrowheads="1"/>
          </p:cNvSpPr>
          <p:nvPr/>
        </p:nvSpPr>
        <p:spPr bwMode="auto">
          <a:xfrm>
            <a:off x="381000" y="4940300"/>
            <a:ext cx="184150" cy="1187450"/>
          </a:xfrm>
          <a:prstGeom prst="rect">
            <a:avLst/>
          </a:prstGeom>
          <a:noFill/>
          <a:ln w="9525">
            <a:noFill/>
            <a:miter lim="800000"/>
            <a:headEnd/>
            <a:tailEnd/>
          </a:ln>
        </p:spPr>
        <p:txBody>
          <a:bodyPr wrap="none">
            <a:prstTxWarp prst="textNoShape">
              <a:avLst/>
            </a:prstTxWarp>
            <a:spAutoFit/>
          </a:bodyPr>
          <a:lstStyle/>
          <a:p>
            <a:endParaRPr lang="en-US">
              <a:solidFill>
                <a:schemeClr val="accent2"/>
              </a:solidFill>
            </a:endParaRPr>
          </a:p>
          <a:p>
            <a:endParaRPr lang="en-US">
              <a:solidFill>
                <a:schemeClr val="accent2"/>
              </a:solidFill>
            </a:endParaRPr>
          </a:p>
          <a:p>
            <a:endParaRPr lang="en-US" b="1">
              <a:solidFill>
                <a:srgbClr val="0070C0"/>
              </a:solidFill>
              <a:latin typeface="Calibri" pitchFamily="127" charset="0"/>
            </a:endParaRPr>
          </a:p>
        </p:txBody>
      </p:sp>
      <p:sp>
        <p:nvSpPr>
          <p:cNvPr id="56330" name="Rectangle 13"/>
          <p:cNvSpPr>
            <a:spLocks noChangeArrowheads="1"/>
          </p:cNvSpPr>
          <p:nvPr/>
        </p:nvSpPr>
        <p:spPr bwMode="auto">
          <a:xfrm>
            <a:off x="635000" y="3981033"/>
            <a:ext cx="8382000" cy="2800767"/>
          </a:xfrm>
          <a:prstGeom prst="rect">
            <a:avLst/>
          </a:prstGeom>
          <a:noFill/>
          <a:ln w="9525">
            <a:noFill/>
            <a:miter lim="800000"/>
            <a:headEnd/>
            <a:tailEnd/>
          </a:ln>
        </p:spPr>
        <p:txBody>
          <a:bodyPr wrap="square">
            <a:prstTxWarp prst="textNoShape">
              <a:avLst/>
            </a:prstTxWarp>
            <a:spAutoFit/>
          </a:bodyPr>
          <a:lstStyle/>
          <a:p>
            <a:pPr marL="457200" indent="-457200"/>
            <a:r>
              <a:rPr lang="en-US" sz="2200" dirty="0" smtClean="0">
                <a:latin typeface="+mn-lt"/>
              </a:rPr>
              <a:t>If </a:t>
            </a:r>
            <a:r>
              <a:rPr lang="en-US" sz="2200" dirty="0">
                <a:latin typeface="+mn-lt"/>
              </a:rPr>
              <a:t>this population of deer had exhibited a higher degree </a:t>
            </a:r>
            <a:r>
              <a:rPr lang="en-US" sz="2200" dirty="0" smtClean="0">
                <a:latin typeface="+mn-lt"/>
              </a:rPr>
              <a:t>of exponential</a:t>
            </a:r>
            <a:endParaRPr lang="en-US" sz="2200" dirty="0">
              <a:latin typeface="+mn-lt"/>
            </a:endParaRPr>
          </a:p>
          <a:p>
            <a:pPr marL="457200" indent="-457200"/>
            <a:r>
              <a:rPr lang="en-US" sz="2200" dirty="0">
                <a:latin typeface="+mn-lt"/>
              </a:rPr>
              <a:t>growth than the curve shown here, which of these would be most</a:t>
            </a:r>
          </a:p>
          <a:p>
            <a:pPr marL="457200" indent="-457200"/>
            <a:r>
              <a:rPr lang="en-US" sz="2200" dirty="0">
                <a:latin typeface="+mn-lt"/>
              </a:rPr>
              <a:t>likely?</a:t>
            </a:r>
          </a:p>
          <a:p>
            <a:pPr marL="457200" indent="-457200"/>
            <a:endParaRPr lang="en-US" sz="2200" dirty="0">
              <a:latin typeface="+mn-lt"/>
            </a:endParaRPr>
          </a:p>
          <a:p>
            <a:pPr marL="457200" indent="-457200">
              <a:buFont typeface="Arial" pitchFamily="127" charset="0"/>
              <a:buAutoNum type="alphaUcPeriod"/>
            </a:pPr>
            <a:r>
              <a:rPr lang="en-US" sz="2200" dirty="0">
                <a:latin typeface="+mn-lt"/>
              </a:rPr>
              <a:t>Plants for foraging would increase</a:t>
            </a:r>
          </a:p>
          <a:p>
            <a:pPr marL="457200" indent="-457200">
              <a:buFont typeface="Arial" pitchFamily="127" charset="0"/>
              <a:buAutoNum type="alphaUcPeriod"/>
            </a:pPr>
            <a:r>
              <a:rPr lang="en-US" sz="2200" dirty="0">
                <a:latin typeface="+mn-lt"/>
              </a:rPr>
              <a:t>The deer would face a decreased chance of disease</a:t>
            </a:r>
          </a:p>
          <a:p>
            <a:pPr marL="457200" indent="-457200">
              <a:buFont typeface="Arial" pitchFamily="127" charset="0"/>
              <a:buAutoNum type="alphaUcPeriod"/>
            </a:pPr>
            <a:r>
              <a:rPr lang="en-US" sz="2200" dirty="0">
                <a:latin typeface="+mn-lt"/>
              </a:rPr>
              <a:t>The population would reach carrying capacity sooner</a:t>
            </a:r>
          </a:p>
          <a:p>
            <a:pPr marL="457200" indent="-457200">
              <a:buFont typeface="Arial" pitchFamily="127" charset="0"/>
              <a:buAutoNum type="alphaUcPeriod"/>
            </a:pPr>
            <a:r>
              <a:rPr lang="en-US" sz="2200" dirty="0">
                <a:latin typeface="+mn-lt"/>
              </a:rPr>
              <a:t>Predators would </a:t>
            </a:r>
            <a:r>
              <a:rPr lang="en-US" sz="2200" dirty="0" smtClean="0">
                <a:latin typeface="+mn-lt"/>
              </a:rPr>
              <a:t>decrease</a:t>
            </a:r>
            <a:endParaRPr lang="en-US" sz="2200" dirty="0"/>
          </a:p>
        </p:txBody>
      </p:sp>
      <p:cxnSp>
        <p:nvCxnSpPr>
          <p:cNvPr id="13" name="Straight Connector 12"/>
          <p:cNvCxnSpPr/>
          <p:nvPr/>
        </p:nvCxnSpPr>
        <p:spPr>
          <a:xfrm>
            <a:off x="0" y="407988"/>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60400" y="6032500"/>
            <a:ext cx="6629400" cy="3810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69" name="Picture 1"/>
          <p:cNvPicPr>
            <a:picLocks noChangeAspect="1" noChangeArrowheads="1"/>
          </p:cNvPicPr>
          <p:nvPr/>
        </p:nvPicPr>
        <p:blipFill>
          <a:blip r:embed="rId7" cstate="print"/>
          <a:srcRect/>
          <a:stretch>
            <a:fillRect/>
          </a:stretch>
        </p:blipFill>
        <p:spPr bwMode="auto">
          <a:xfrm>
            <a:off x="1905000" y="1020973"/>
            <a:ext cx="5257800" cy="2989847"/>
          </a:xfrm>
          <a:prstGeom prst="rect">
            <a:avLst/>
          </a:prstGeom>
          <a:noFill/>
          <a:ln w="9525">
            <a:noFill/>
            <a:miter lim="800000"/>
            <a:headEnd/>
            <a:tailEnd/>
          </a:ln>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4192701348"/>
      </p:ext>
    </p:extLst>
  </p:cSld>
  <p:clrMapOvr>
    <a:masterClrMapping/>
  </p:clrMapOvr>
  <p:transition spd="slow" advTm="237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066800"/>
            <a:ext cx="8458200" cy="5410200"/>
          </a:xfrm>
        </p:spPr>
        <p:txBody>
          <a:bodyPr/>
          <a:lstStyle/>
          <a:p>
            <a:pPr marL="0" indent="0">
              <a:buNone/>
            </a:pPr>
            <a:r>
              <a:rPr lang="en-US" sz="2000" b="1" dirty="0">
                <a:ea typeface="ＭＳ Ｐゴシック" pitchFamily="127" charset="-128"/>
                <a:cs typeface="ＭＳ Ｐゴシック" pitchFamily="127" charset="-128"/>
              </a:rPr>
              <a:t>BIO.1	The student will demonstrate an understanding of scientific reasoning, logic, and the nature of science by planning and conducting investigations in which</a:t>
            </a:r>
          </a:p>
          <a:p>
            <a:pPr marL="457200" lvl="0" indent="-457200">
              <a:buFont typeface="+mj-lt"/>
              <a:buAutoNum type="alphaLcParenR"/>
            </a:pPr>
            <a:r>
              <a:rPr lang="en-US" sz="1800" b="1" dirty="0">
                <a:ea typeface="ＭＳ Ｐゴシック" pitchFamily="127" charset="-128"/>
                <a:cs typeface="ＭＳ Ｐゴシック" pitchFamily="127" charset="-128"/>
              </a:rPr>
              <a:t>observations of living organisms are recorded in the lab and in the field;</a:t>
            </a:r>
          </a:p>
          <a:p>
            <a:pPr marL="457200" lvl="0" indent="-457200">
              <a:buFont typeface="+mj-lt"/>
              <a:buAutoNum type="alphaLcParenR"/>
            </a:pPr>
            <a:r>
              <a:rPr lang="en-US" sz="1800" b="1" dirty="0">
                <a:ea typeface="ＭＳ Ｐゴシック" pitchFamily="127" charset="-128"/>
                <a:cs typeface="ＭＳ Ｐゴシック" pitchFamily="127" charset="-128"/>
              </a:rPr>
              <a:t>hypotheses are formulated based on direct observations and information from scientific literature;</a:t>
            </a:r>
          </a:p>
          <a:p>
            <a:pPr marL="457200" lvl="0" indent="-457200">
              <a:buFont typeface="+mj-lt"/>
              <a:buAutoNum type="alphaLcParenR"/>
            </a:pPr>
            <a:r>
              <a:rPr lang="en-US" sz="1800" b="1" dirty="0">
                <a:ea typeface="ＭＳ Ｐゴシック" pitchFamily="127" charset="-128"/>
                <a:cs typeface="ＭＳ Ｐゴシック" pitchFamily="127" charset="-128"/>
              </a:rPr>
              <a:t>variables are defined and investigations are designed to test hypotheses;</a:t>
            </a:r>
          </a:p>
          <a:p>
            <a:pPr marL="457200" lvl="0" indent="-457200">
              <a:buFont typeface="+mj-lt"/>
              <a:buAutoNum type="alphaLcParenR"/>
            </a:pPr>
            <a:r>
              <a:rPr lang="en-US" sz="1800" b="1" dirty="0">
                <a:solidFill>
                  <a:srgbClr val="0070C0"/>
                </a:solidFill>
                <a:ea typeface="ＭＳ Ｐゴシック" pitchFamily="127" charset="-128"/>
                <a:cs typeface="ＭＳ Ｐゴシック" pitchFamily="127" charset="-128"/>
              </a:rPr>
              <a:t>graphing and arithmetic calculations are used as tools in data analysis;</a:t>
            </a:r>
          </a:p>
          <a:p>
            <a:pPr marL="457200" lvl="0" indent="-457200">
              <a:buFont typeface="+mj-lt"/>
              <a:buAutoNum type="alphaLcParenR"/>
            </a:pPr>
            <a:r>
              <a:rPr lang="en-US" sz="1800" b="1" dirty="0">
                <a:ea typeface="ＭＳ Ｐゴシック" pitchFamily="127" charset="-128"/>
                <a:cs typeface="ＭＳ Ｐゴシック" pitchFamily="127" charset="-128"/>
              </a:rPr>
              <a:t>conclusions are formed based on recorded quantitative and qualitative data;</a:t>
            </a:r>
          </a:p>
          <a:p>
            <a:pPr marL="457200" lvl="0" indent="-457200">
              <a:buFont typeface="+mj-lt"/>
              <a:buAutoNum type="alphaLcParenR"/>
            </a:pPr>
            <a:r>
              <a:rPr lang="en-US" sz="1800" b="1" dirty="0">
                <a:ea typeface="ＭＳ Ｐゴシック" pitchFamily="127" charset="-128"/>
                <a:cs typeface="ＭＳ Ｐゴシック" pitchFamily="127" charset="-128"/>
              </a:rPr>
              <a:t>sources of error inherent in experimental design are identified and discussed;</a:t>
            </a:r>
          </a:p>
          <a:p>
            <a:pPr marL="457200" lvl="0" indent="-457200">
              <a:buFont typeface="+mj-lt"/>
              <a:buAutoNum type="alphaLcParenR"/>
            </a:pPr>
            <a:r>
              <a:rPr lang="en-US" sz="1800" b="1" dirty="0">
                <a:ea typeface="ＭＳ Ｐゴシック" pitchFamily="127" charset="-128"/>
                <a:cs typeface="ＭＳ Ｐゴシック" pitchFamily="127" charset="-128"/>
              </a:rPr>
              <a:t>validity of data is determined;</a:t>
            </a:r>
          </a:p>
          <a:p>
            <a:pPr marL="457200" lvl="0" indent="-457200">
              <a:buFont typeface="+mj-lt"/>
              <a:buAutoNum type="alphaLcParenR"/>
            </a:pPr>
            <a:r>
              <a:rPr lang="en-US" sz="1800" b="1" dirty="0">
                <a:solidFill>
                  <a:srgbClr val="0070C0"/>
                </a:solidFill>
                <a:ea typeface="ＭＳ Ｐゴシック" pitchFamily="127" charset="-128"/>
                <a:cs typeface="ＭＳ Ｐゴシック" pitchFamily="127" charset="-128"/>
              </a:rPr>
              <a:t>chemicals and equipment are used in a safe manner;</a:t>
            </a:r>
          </a:p>
          <a:p>
            <a:pPr>
              <a:spcBef>
                <a:spcPts val="0"/>
              </a:spcBef>
              <a:buNone/>
            </a:pPr>
            <a:endParaRPr lang="en-US" sz="2000" b="1" dirty="0"/>
          </a:p>
          <a:p>
            <a:pPr marL="0" indent="0">
              <a:spcBef>
                <a:spcPts val="0"/>
              </a:spcBef>
              <a:buNone/>
            </a:pPr>
            <a:r>
              <a:rPr lang="en-US" sz="2000" b="1" dirty="0" smtClean="0">
                <a:solidFill>
                  <a:srgbClr val="6600FF"/>
                </a:solidFill>
              </a:rPr>
              <a:t>Students need more experience with basic and integrated investigative practices and skills, such as graphing and performing arithmetic calculations, using the context of biological concepts.</a:t>
            </a:r>
          </a:p>
          <a:p>
            <a:pPr eaLnBrk="1" fontAlgn="auto" hangingPunct="1">
              <a:spcAft>
                <a:spcPts val="0"/>
              </a:spcAft>
              <a:buClr>
                <a:schemeClr val="accent3"/>
              </a:buClr>
              <a:buNone/>
              <a:defRPr/>
            </a:pPr>
            <a:endParaRPr lang="en-US" sz="2000" b="1" dirty="0" smtClean="0">
              <a:solidFill>
                <a:srgbClr val="6600FF"/>
              </a:solidFill>
              <a:latin typeface="+mj-lt"/>
            </a:endParaRPr>
          </a:p>
          <a:p>
            <a:pPr>
              <a:buNone/>
            </a:pPr>
            <a:endParaRPr lang="en-US" sz="2000" b="1" dirty="0" smtClean="0">
              <a:solidFill>
                <a:srgbClr val="002060"/>
              </a:solidFill>
              <a:latin typeface="+mj-lt"/>
            </a:endParaRPr>
          </a:p>
        </p:txBody>
      </p:sp>
      <p:sp>
        <p:nvSpPr>
          <p:cNvPr id="7" name="Title 6"/>
          <p:cNvSpPr>
            <a:spLocks noGrp="1"/>
          </p:cNvSpPr>
          <p:nvPr>
            <p:ph type="title"/>
          </p:nvPr>
        </p:nvSpPr>
        <p:spPr>
          <a:xfrm>
            <a:off x="304800" y="457200"/>
            <a:ext cx="8839200" cy="609600"/>
          </a:xfrm>
        </p:spPr>
        <p:txBody>
          <a:bodyPr/>
          <a:lstStyle/>
          <a:p>
            <a:r>
              <a:rPr lang="en-US" sz="3200" b="1" dirty="0" smtClean="0">
                <a:solidFill>
                  <a:srgbClr val="0033CC"/>
                </a:solidFill>
              </a:rPr>
              <a:t>Investigation Practices and Skills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Slide Number Placeholder 53"/>
          <p:cNvSpPr>
            <a:spLocks noGrp="1"/>
          </p:cNvSpPr>
          <p:nvPr>
            <p:ph type="sldNum" sz="quarter" idx="12"/>
          </p:nvPr>
        </p:nvSpPr>
        <p:spPr>
          <a:xfrm>
            <a:off x="457200" y="6302375"/>
            <a:ext cx="431800" cy="365125"/>
          </a:xfrm>
        </p:spPr>
        <p:txBody>
          <a:bodyPr/>
          <a:lstStyle/>
          <a:p>
            <a:pPr>
              <a:defRPr/>
            </a:pPr>
            <a:fld id="{3A958E7F-F2CE-4013-8E7C-D4FF21256298}" type="slidenum">
              <a:rPr lang="en-US" smtClean="0"/>
              <a:pPr>
                <a:defRPr/>
              </a:pPr>
              <a:t>2</a:t>
            </a:fld>
            <a:endParaRPr lang="en-US"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7334"/>
    </mc:Choice>
    <mc:Fallback xmlns="">
      <p:transition spd="slow" advTm="673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6"/>
          <p:cNvSpPr>
            <a:spLocks noGrp="1"/>
          </p:cNvSpPr>
          <p:nvPr>
            <p:ph type="title" idx="4294967295"/>
          </p:nvPr>
        </p:nvSpPr>
        <p:spPr>
          <a:xfrm>
            <a:off x="304800" y="457200"/>
            <a:ext cx="8839200" cy="1143000"/>
          </a:xfrm>
        </p:spPr>
        <p:txBody>
          <a:bodyPr/>
          <a:lstStyle/>
          <a:p>
            <a:r>
              <a:rPr lang="en-US" sz="3600" b="1" dirty="0" smtClean="0">
                <a:solidFill>
                  <a:srgbClr val="0033CC"/>
                </a:solidFill>
              </a:rPr>
              <a:t>Population dynamics</a:t>
            </a:r>
          </a:p>
        </p:txBody>
      </p:sp>
      <p:sp>
        <p:nvSpPr>
          <p:cNvPr id="58370" name="Rectangle 4"/>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58371" name="Rectangle 7"/>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58372" name="Rectangle 8"/>
          <p:cNvSpPr>
            <a:spLocks noChangeArrowheads="1"/>
          </p:cNvSpPr>
          <p:nvPr/>
        </p:nvSpPr>
        <p:spPr bwMode="auto">
          <a:xfrm>
            <a:off x="0" y="9588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58373" name="Rectangle 10"/>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pic>
        <p:nvPicPr>
          <p:cNvPr id="5837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8063" cy="685800"/>
          </a:xfrm>
          <a:prstGeom prst="rect">
            <a:avLst/>
          </a:prstGeom>
          <a:noFill/>
          <a:ln w="9525">
            <a:noFill/>
            <a:miter lim="800000"/>
            <a:headEnd/>
            <a:tailEnd/>
          </a:ln>
        </p:spPr>
      </p:pic>
      <p:cxnSp>
        <p:nvCxnSpPr>
          <p:cNvPr id="16" name="Straight Connector 15"/>
          <p:cNvCxnSpPr/>
          <p:nvPr/>
        </p:nvCxnSpPr>
        <p:spPr>
          <a:xfrm>
            <a:off x="3810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407988"/>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9600" y="1600200"/>
            <a:ext cx="7924800" cy="4893647"/>
          </a:xfrm>
          <a:prstGeom prst="rect">
            <a:avLst/>
          </a:prstGeom>
          <a:noFill/>
        </p:spPr>
        <p:txBody>
          <a:bodyPr wrap="square" rtlCol="0">
            <a:spAutoFit/>
          </a:bodyPr>
          <a:lstStyle/>
          <a:p>
            <a:pPr marL="457200" indent="-457200">
              <a:buFont typeface="+mj-lt"/>
              <a:buAutoNum type="arabicPeriod"/>
            </a:pPr>
            <a:r>
              <a:rPr lang="en-US" sz="2400" dirty="0" smtClean="0">
                <a:latin typeface="+mn-lt"/>
              </a:rPr>
              <a:t>A biology class studies the concept of carrying capacity.  On a field trip, the students measure a pond and calculate the surface area to be 240 m</a:t>
            </a:r>
            <a:r>
              <a:rPr lang="en-US" sz="2400" baseline="30000" dirty="0" smtClean="0">
                <a:latin typeface="+mn-lt"/>
              </a:rPr>
              <a:t>2</a:t>
            </a:r>
            <a:r>
              <a:rPr lang="en-US" sz="2400" dirty="0" smtClean="0">
                <a:latin typeface="+mn-lt"/>
              </a:rPr>
              <a:t>.  Previous research shows that each frog in a pond requires about 2 m</a:t>
            </a:r>
            <a:r>
              <a:rPr lang="en-US" sz="2400" baseline="30000" dirty="0" smtClean="0">
                <a:latin typeface="+mn-lt"/>
              </a:rPr>
              <a:t>2</a:t>
            </a:r>
            <a:r>
              <a:rPr lang="en-US" sz="2400" dirty="0" smtClean="0">
                <a:latin typeface="+mn-lt"/>
              </a:rPr>
              <a:t> of space to survive.  Approximately how many frogs can this pond support?  </a:t>
            </a:r>
          </a:p>
          <a:p>
            <a:pPr marL="457200" indent="-457200">
              <a:buFont typeface="+mj-lt"/>
              <a:buAutoNum type="arabicPeriod"/>
            </a:pPr>
            <a:endParaRPr lang="en-US" sz="2400" dirty="0">
              <a:latin typeface="+mn-lt"/>
            </a:endParaRPr>
          </a:p>
          <a:p>
            <a:pPr marL="457200" indent="-457200">
              <a:buFont typeface="+mj-lt"/>
              <a:buAutoNum type="arabicPeriod"/>
            </a:pPr>
            <a:endParaRPr lang="en-US" sz="2400" dirty="0" smtClean="0">
              <a:latin typeface="+mn-lt"/>
            </a:endParaRPr>
          </a:p>
          <a:p>
            <a:pPr marL="457200" indent="-457200">
              <a:buFont typeface="+mj-lt"/>
              <a:buAutoNum type="arabicPeriod"/>
            </a:pPr>
            <a:r>
              <a:rPr lang="en-US" sz="2400" dirty="0" smtClean="0">
                <a:latin typeface="+mn-lt"/>
              </a:rPr>
              <a:t>Draw a graph to show a prediction of what happens to the population over time as the number of frogs increase in the pond.</a:t>
            </a:r>
          </a:p>
          <a:p>
            <a:endParaRPr lang="en-US" sz="2400" b="1" dirty="0">
              <a:latin typeface="+mn-lt"/>
            </a:endParaRPr>
          </a:p>
          <a:p>
            <a:endParaRPr lang="en-US" sz="2400" b="1" dirty="0" smtClean="0"/>
          </a:p>
        </p:txBody>
      </p:sp>
      <p:sp>
        <p:nvSpPr>
          <p:cNvPr id="12" name="TextBox 11"/>
          <p:cNvSpPr txBox="1"/>
          <p:nvPr/>
        </p:nvSpPr>
        <p:spPr>
          <a:xfrm>
            <a:off x="2057400" y="3949700"/>
            <a:ext cx="4800600" cy="461665"/>
          </a:xfrm>
          <a:prstGeom prst="rect">
            <a:avLst/>
          </a:prstGeom>
          <a:noFill/>
        </p:spPr>
        <p:txBody>
          <a:bodyPr wrap="square" rtlCol="0">
            <a:spAutoFit/>
          </a:bodyPr>
          <a:lstStyle/>
          <a:p>
            <a:r>
              <a:rPr lang="en-US" sz="2400" b="1" dirty="0" smtClean="0">
                <a:solidFill>
                  <a:srgbClr val="C00000"/>
                </a:solidFill>
                <a:latin typeface="+mn-lt"/>
              </a:rPr>
              <a:t>Answer: Approximately  120 frogs</a:t>
            </a:r>
            <a:endParaRPr lang="en-US" sz="2400" b="1" dirty="0">
              <a:solidFill>
                <a:srgbClr val="C00000"/>
              </a:solidFill>
              <a:latin typeface="+mn-lt"/>
            </a:endParaRPr>
          </a:p>
        </p:txBody>
      </p:sp>
      <p:sp>
        <p:nvSpPr>
          <p:cNvPr id="13" name="TextBox 12"/>
          <p:cNvSpPr txBox="1"/>
          <p:nvPr/>
        </p:nvSpPr>
        <p:spPr>
          <a:xfrm>
            <a:off x="762000" y="5626100"/>
            <a:ext cx="8001000" cy="830997"/>
          </a:xfrm>
          <a:prstGeom prst="rect">
            <a:avLst/>
          </a:prstGeom>
          <a:noFill/>
        </p:spPr>
        <p:txBody>
          <a:bodyPr wrap="square" rtlCol="0">
            <a:spAutoFit/>
          </a:bodyPr>
          <a:lstStyle/>
          <a:p>
            <a:r>
              <a:rPr lang="en-US" sz="2400" b="1" dirty="0" smtClean="0">
                <a:solidFill>
                  <a:srgbClr val="C00000"/>
                </a:solidFill>
                <a:latin typeface="+mn-lt"/>
              </a:rPr>
              <a:t>Answer:  The graph should show that the frog population increases until it stabilizes at  carrying capacity.</a:t>
            </a:r>
            <a:endParaRPr lang="en-US" sz="2400" b="1" dirty="0">
              <a:solidFill>
                <a:srgbClr val="C00000"/>
              </a:solidFill>
              <a:latin typeface="+mn-lt"/>
            </a:endParaRP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
        <p:nvSpPr>
          <p:cNvPr id="14" name="Slide Number Placeholder 53"/>
          <p:cNvSpPr>
            <a:spLocks noGrp="1"/>
          </p:cNvSpPr>
          <p:nvPr>
            <p:ph type="sldNum" sz="quarter" idx="12"/>
          </p:nvPr>
        </p:nvSpPr>
        <p:spPr>
          <a:xfrm>
            <a:off x="457200" y="6302375"/>
            <a:ext cx="431800" cy="365125"/>
          </a:xfrm>
        </p:spPr>
        <p:txBody>
          <a:bodyPr/>
          <a:lstStyle/>
          <a:p>
            <a:pPr>
              <a:defRPr/>
            </a:pPr>
            <a:fld id="{3A958E7F-F2CE-4013-8E7C-D4FF21256298}" type="slidenum">
              <a:rPr lang="en-US" smtClean="0"/>
              <a:pPr>
                <a:defRPr/>
              </a:pPr>
              <a:t>20</a:t>
            </a:fld>
            <a:endParaRPr lang="en-US" dirty="0"/>
          </a:p>
        </p:txBody>
      </p:sp>
    </p:spTree>
    <p:custDataLst>
      <p:tags r:id="rId1"/>
    </p:custDataLst>
    <p:extLst>
      <p:ext uri="{BB962C8B-B14F-4D97-AF65-F5344CB8AC3E}">
        <p14:creationId xmlns:p14="http://schemas.microsoft.com/office/powerpoint/2010/main" val="3108300461"/>
      </p:ext>
    </p:extLst>
  </p:cSld>
  <p:clrMapOvr>
    <a:masterClrMapping/>
  </p:clrMapOvr>
  <p:transition spd="slow" advTm="3431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7"/>
                </p:tgtEl>
              </p:cMediaNode>
            </p:audio>
          </p:childTnLst>
        </p:cTn>
      </p:par>
    </p:tnLst>
    <p:bldLst>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6"/>
          <p:cNvSpPr>
            <a:spLocks noGrp="1"/>
          </p:cNvSpPr>
          <p:nvPr>
            <p:ph type="title" idx="4294967295"/>
          </p:nvPr>
        </p:nvSpPr>
        <p:spPr>
          <a:xfrm>
            <a:off x="304800" y="228600"/>
            <a:ext cx="8839200" cy="1143000"/>
          </a:xfrm>
        </p:spPr>
        <p:txBody>
          <a:bodyPr/>
          <a:lstStyle/>
          <a:p>
            <a:r>
              <a:rPr lang="en-US" sz="3600" b="1" dirty="0" smtClean="0"/>
              <a:t>Instructional Guidance BIO.8a</a:t>
            </a:r>
            <a:r>
              <a:rPr lang="en-US" sz="3600" b="1" dirty="0" smtClean="0">
                <a:solidFill>
                  <a:srgbClr val="0033CC"/>
                </a:solidFill>
              </a:rPr>
              <a:t/>
            </a:r>
            <a:br>
              <a:rPr lang="en-US" sz="3600" b="1" dirty="0" smtClean="0">
                <a:solidFill>
                  <a:srgbClr val="0033CC"/>
                </a:solidFill>
              </a:rPr>
            </a:br>
            <a:r>
              <a:rPr lang="en-US" sz="3600" b="1" dirty="0" smtClean="0">
                <a:solidFill>
                  <a:srgbClr val="0033CC"/>
                </a:solidFill>
              </a:rPr>
              <a:t>Population dynamics</a:t>
            </a:r>
          </a:p>
        </p:txBody>
      </p:sp>
      <p:sp>
        <p:nvSpPr>
          <p:cNvPr id="56322" name="Rectangle 4"/>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56323" name="Rectangle 7"/>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56324" name="Rectangle 8"/>
          <p:cNvSpPr>
            <a:spLocks noChangeArrowheads="1"/>
          </p:cNvSpPr>
          <p:nvPr/>
        </p:nvSpPr>
        <p:spPr bwMode="auto">
          <a:xfrm>
            <a:off x="0" y="9588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56325" name="Rectangle 10"/>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pic>
        <p:nvPicPr>
          <p:cNvPr id="5632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874000" y="6032500"/>
            <a:ext cx="1008063" cy="685800"/>
          </a:xfrm>
          <a:prstGeom prst="rect">
            <a:avLst/>
          </a:prstGeom>
          <a:noFill/>
          <a:ln w="9525">
            <a:noFill/>
            <a:miter lim="800000"/>
            <a:headEnd/>
            <a:tailEnd/>
          </a:ln>
        </p:spPr>
      </p:pic>
      <p:cxnSp>
        <p:nvCxnSpPr>
          <p:cNvPr id="16" name="Straight Connector 15"/>
          <p:cNvCxnSpPr/>
          <p:nvPr/>
        </p:nvCxnSpPr>
        <p:spPr>
          <a:xfrm>
            <a:off x="4572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56328" name="Rectangle 11"/>
          <p:cNvSpPr>
            <a:spLocks noChangeArrowheads="1"/>
          </p:cNvSpPr>
          <p:nvPr/>
        </p:nvSpPr>
        <p:spPr bwMode="auto">
          <a:xfrm>
            <a:off x="381000" y="4940300"/>
            <a:ext cx="184150" cy="1187450"/>
          </a:xfrm>
          <a:prstGeom prst="rect">
            <a:avLst/>
          </a:prstGeom>
          <a:noFill/>
          <a:ln w="9525">
            <a:noFill/>
            <a:miter lim="800000"/>
            <a:headEnd/>
            <a:tailEnd/>
          </a:ln>
        </p:spPr>
        <p:txBody>
          <a:bodyPr wrap="none">
            <a:prstTxWarp prst="textNoShape">
              <a:avLst/>
            </a:prstTxWarp>
            <a:spAutoFit/>
          </a:bodyPr>
          <a:lstStyle/>
          <a:p>
            <a:endParaRPr lang="en-US">
              <a:solidFill>
                <a:schemeClr val="accent2"/>
              </a:solidFill>
            </a:endParaRPr>
          </a:p>
          <a:p>
            <a:endParaRPr lang="en-US">
              <a:solidFill>
                <a:schemeClr val="accent2"/>
              </a:solidFill>
            </a:endParaRPr>
          </a:p>
          <a:p>
            <a:endParaRPr lang="en-US" b="1">
              <a:solidFill>
                <a:srgbClr val="0070C0"/>
              </a:solidFill>
              <a:latin typeface="Calibri" pitchFamily="127" charset="0"/>
            </a:endParaRPr>
          </a:p>
        </p:txBody>
      </p:sp>
      <p:cxnSp>
        <p:nvCxnSpPr>
          <p:cNvPr id="13" name="Straight Connector 12"/>
          <p:cNvCxnSpPr/>
          <p:nvPr/>
        </p:nvCxnSpPr>
        <p:spPr>
          <a:xfrm>
            <a:off x="0" y="2286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cstate="print"/>
          <a:stretch>
            <a:fillRect/>
          </a:stretch>
        </p:blipFill>
        <p:spPr>
          <a:xfrm>
            <a:off x="685800" y="1447800"/>
            <a:ext cx="3886200" cy="1538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7" cstate="print"/>
          <a:stretch>
            <a:fillRect/>
          </a:stretch>
        </p:blipFill>
        <p:spPr>
          <a:xfrm>
            <a:off x="3276600" y="2743200"/>
            <a:ext cx="5105400" cy="3192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Box 14"/>
          <p:cNvSpPr txBox="1"/>
          <p:nvPr/>
        </p:nvSpPr>
        <p:spPr>
          <a:xfrm>
            <a:off x="685800" y="6324600"/>
            <a:ext cx="6934200" cy="369332"/>
          </a:xfrm>
          <a:prstGeom prst="rect">
            <a:avLst/>
          </a:prstGeom>
          <a:noFill/>
        </p:spPr>
        <p:txBody>
          <a:bodyPr wrap="square" rtlCol="0">
            <a:spAutoFit/>
          </a:bodyPr>
          <a:lstStyle/>
          <a:p>
            <a:r>
              <a:rPr lang="en-US" dirty="0" smtClean="0">
                <a:latin typeface="+mn-lt"/>
                <a:hlinkClick r:id="rId8"/>
              </a:rPr>
              <a:t>http://concord.org/stem-resources/african-lions-modeling-populations</a:t>
            </a:r>
            <a:r>
              <a:rPr lang="en-US" dirty="0" smtClean="0">
                <a:latin typeface="+mn-lt"/>
              </a:rPr>
              <a:t> </a:t>
            </a:r>
            <a:endParaRPr lang="en-US" dirty="0">
              <a:latin typeface="+mn-lt"/>
            </a:endParaRPr>
          </a:p>
        </p:txBody>
      </p:sp>
      <p:sp>
        <p:nvSpPr>
          <p:cNvPr id="17" name="TextBox 16"/>
          <p:cNvSpPr txBox="1"/>
          <p:nvPr/>
        </p:nvSpPr>
        <p:spPr>
          <a:xfrm>
            <a:off x="685800" y="5943600"/>
            <a:ext cx="7848600" cy="369332"/>
          </a:xfrm>
          <a:prstGeom prst="rect">
            <a:avLst/>
          </a:prstGeom>
          <a:noFill/>
        </p:spPr>
        <p:txBody>
          <a:bodyPr wrap="square" rtlCol="0">
            <a:spAutoFit/>
          </a:bodyPr>
          <a:lstStyle/>
          <a:p>
            <a:r>
              <a:rPr lang="en-US" dirty="0" smtClean="0">
                <a:latin typeface="+mn-lt"/>
                <a:hlinkClick r:id="rId9"/>
              </a:rPr>
              <a:t>http://www.doe.virginia.gov/instruction/science/resources/sams/index.shtml</a:t>
            </a:r>
            <a:r>
              <a:rPr lang="en-US" dirty="0" smtClean="0">
                <a:latin typeface="+mn-lt"/>
              </a:rPr>
              <a:t> </a:t>
            </a:r>
            <a:endParaRPr lang="en-US" dirty="0">
              <a:latin typeface="+mn-lt"/>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98493901"/>
      </p:ext>
    </p:extLst>
  </p:cSld>
  <p:clrMapOvr>
    <a:masterClrMapping/>
  </p:clrMapOvr>
  <p:transition spd="slow" advTm="4235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1793630" y="4613030"/>
            <a:ext cx="762000" cy="76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53" name="Equation" r:id="rId7" imgW="114151" imgH="215619" progId="Equation.3">
                  <p:embed/>
                </p:oleObj>
              </mc:Choice>
              <mc:Fallback>
                <p:oleObj name="Equation" r:id="rId7" imgW="114151" imgH="215619" progId="Equation.3">
                  <p:embed/>
                  <p:pic>
                    <p:nvPicPr>
                      <p:cNvPr id="0" name="Picture 1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54" name="Equation" r:id="rId9" imgW="114151" imgH="215619" progId="Equation.3">
                  <p:embed/>
                </p:oleObj>
              </mc:Choice>
              <mc:Fallback>
                <p:oleObj name="Equation" r:id="rId9" imgW="114151" imgH="215619" progId="Equation.3">
                  <p:embed/>
                  <p:pic>
                    <p:nvPicPr>
                      <p:cNvPr id="0" name="Picture 1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155" name="Equation" r:id="rId10" imgW="114151" imgH="215619" progId="Equation.3">
                  <p:embed/>
                </p:oleObj>
              </mc:Choice>
              <mc:Fallback>
                <p:oleObj name="Equation" r:id="rId10" imgW="114151" imgH="215619" progId="Equation.3">
                  <p:embed/>
                  <p:pic>
                    <p:nvPicPr>
                      <p:cNvPr id="0" name="Picture 1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 name="TextBox 18"/>
          <p:cNvSpPr txBox="1"/>
          <p:nvPr/>
        </p:nvSpPr>
        <p:spPr>
          <a:xfrm>
            <a:off x="762000" y="1143000"/>
            <a:ext cx="7696200" cy="369332"/>
          </a:xfrm>
          <a:prstGeom prst="rect">
            <a:avLst/>
          </a:prstGeom>
          <a:noFill/>
        </p:spPr>
        <p:txBody>
          <a:bodyPr wrap="square" rtlCol="0">
            <a:spAutoFit/>
          </a:bodyPr>
          <a:lstStyle/>
          <a:p>
            <a:endParaRPr lang="en-US" dirty="0"/>
          </a:p>
        </p:txBody>
      </p:sp>
      <p:sp>
        <p:nvSpPr>
          <p:cNvPr id="44" name="Rectangle 43"/>
          <p:cNvSpPr/>
          <p:nvPr/>
        </p:nvSpPr>
        <p:spPr>
          <a:xfrm>
            <a:off x="6172200" y="464820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5" name="Rectangle 44"/>
          <p:cNvSpPr/>
          <p:nvPr/>
        </p:nvSpPr>
        <p:spPr>
          <a:xfrm>
            <a:off x="8153400" y="464820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6" name="Rectangle 45"/>
          <p:cNvSpPr/>
          <p:nvPr/>
        </p:nvSpPr>
        <p:spPr>
          <a:xfrm>
            <a:off x="4038600" y="464820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1" name="TextBox 40"/>
          <p:cNvSpPr txBox="1"/>
          <p:nvPr/>
        </p:nvSpPr>
        <p:spPr>
          <a:xfrm>
            <a:off x="4032740" y="4589585"/>
            <a:ext cx="685800" cy="369332"/>
          </a:xfrm>
          <a:prstGeom prst="rect">
            <a:avLst/>
          </a:prstGeom>
          <a:solidFill>
            <a:schemeClr val="bg1"/>
          </a:solidFill>
        </p:spPr>
        <p:txBody>
          <a:bodyPr wrap="square" rtlCol="0">
            <a:spAutoFit/>
          </a:bodyPr>
          <a:lstStyle/>
          <a:p>
            <a:endParaRPr lang="en-US" dirty="0"/>
          </a:p>
        </p:txBody>
      </p:sp>
      <p:sp>
        <p:nvSpPr>
          <p:cNvPr id="48" name="Rounded Rectangle 47"/>
          <p:cNvSpPr/>
          <p:nvPr/>
        </p:nvSpPr>
        <p:spPr>
          <a:xfrm>
            <a:off x="6131175" y="4630615"/>
            <a:ext cx="762000" cy="76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8288215" y="4630615"/>
            <a:ext cx="762000" cy="76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752600" y="4630615"/>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7" name="Title 1"/>
          <p:cNvSpPr>
            <a:spLocks noGrp="1"/>
          </p:cNvSpPr>
          <p:nvPr>
            <p:ph type="title"/>
          </p:nvPr>
        </p:nvSpPr>
        <p:spPr/>
        <p:txBody>
          <a:bodyPr/>
          <a:lstStyle/>
          <a:p>
            <a:r>
              <a:rPr lang="en-US" b="1" dirty="0" smtClean="0">
                <a:solidFill>
                  <a:srgbClr val="0033CC"/>
                </a:solidFill>
              </a:rPr>
              <a:t>Practice Items</a:t>
            </a:r>
            <a:endParaRPr lang="en-US" dirty="0"/>
          </a:p>
        </p:txBody>
      </p:sp>
      <p:sp>
        <p:nvSpPr>
          <p:cNvPr id="29" name="Content Placeholder 2"/>
          <p:cNvSpPr>
            <a:spLocks noGrp="1"/>
          </p:cNvSpPr>
          <p:nvPr>
            <p:ph idx="1"/>
          </p:nvPr>
        </p:nvSpPr>
        <p:spPr>
          <a:xfrm>
            <a:off x="457200" y="1371600"/>
            <a:ext cx="8229600" cy="4525963"/>
          </a:xfrm>
        </p:spPr>
        <p:txBody>
          <a:bodyPr/>
          <a:lstStyle/>
          <a:p>
            <a:pPr marL="0">
              <a:spcBef>
                <a:spcPts val="0"/>
              </a:spcBef>
              <a:buNone/>
            </a:pPr>
            <a:r>
              <a:rPr lang="en-US" sz="2800" dirty="0" smtClean="0">
                <a:solidFill>
                  <a:schemeClr val="tx1"/>
                </a:solidFill>
              </a:rPr>
              <a:t>This concludes the student performance information for the spring 2013 Biology SOL test.</a:t>
            </a:r>
          </a:p>
          <a:p>
            <a:pPr>
              <a:spcBef>
                <a:spcPts val="0"/>
              </a:spcBef>
              <a:buNone/>
            </a:pPr>
            <a:endParaRPr lang="en-US" sz="2800" dirty="0" smtClean="0">
              <a:solidFill>
                <a:schemeClr val="tx1"/>
              </a:solidFill>
            </a:endParaRPr>
          </a:p>
          <a:p>
            <a:pPr marL="0" indent="0">
              <a:spcBef>
                <a:spcPts val="0"/>
              </a:spcBef>
              <a:buNone/>
            </a:pPr>
            <a:r>
              <a:rPr lang="en-US" sz="2800" dirty="0" smtClean="0">
                <a:solidFill>
                  <a:schemeClr val="tx1"/>
                </a:solidFill>
              </a:rPr>
              <a:t>Additionally, test preparation practice items for Biology can be found on the Virginia Department of Education Web site at:</a:t>
            </a:r>
          </a:p>
          <a:p>
            <a:pPr marL="0" indent="0">
              <a:spcBef>
                <a:spcPts val="0"/>
              </a:spcBef>
              <a:buNone/>
            </a:pPr>
            <a:endParaRPr lang="en-US" sz="2800" b="1" dirty="0" smtClean="0">
              <a:solidFill>
                <a:srgbClr val="002060"/>
              </a:solidFill>
            </a:endParaRPr>
          </a:p>
          <a:p>
            <a:pPr marL="0" indent="0">
              <a:spcBef>
                <a:spcPts val="0"/>
              </a:spcBef>
              <a:buNone/>
            </a:pPr>
            <a:r>
              <a:rPr lang="en-US" sz="2800" b="1" dirty="0" smtClean="0">
                <a:solidFill>
                  <a:srgbClr val="6600FF"/>
                </a:solidFill>
                <a:hlinkClick r:id="rId11"/>
              </a:rPr>
              <a:t>http://www.doe.virginia.gov/testing/sol/practice_items/index.shtml#science</a:t>
            </a:r>
            <a:r>
              <a:rPr lang="en-US" sz="2800" b="1" dirty="0" smtClean="0">
                <a:solidFill>
                  <a:srgbClr val="6600FF"/>
                </a:solidFill>
              </a:rPr>
              <a:t> </a:t>
            </a:r>
            <a:endParaRPr lang="en-US" sz="2800" b="1" dirty="0" smtClean="0"/>
          </a:p>
          <a:p>
            <a:pPr marL="114300" indent="-457200" eaLnBrk="1" hangingPunct="1">
              <a:buNone/>
            </a:pPr>
            <a:endParaRPr lang="en-US" sz="2800" b="1" dirty="0" smtClean="0"/>
          </a:p>
          <a:p>
            <a:pPr>
              <a:buNone/>
            </a:pPr>
            <a:endParaRPr lang="en-US" dirty="0"/>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cstate="print"/>
          <a:stretch>
            <a:fillRect/>
          </a:stretch>
        </p:blipFill>
        <p:spPr>
          <a:xfrm>
            <a:off x="8382000" y="6096000"/>
            <a:ext cx="609600" cy="609600"/>
          </a:xfrm>
          <a:prstGeom prst="rect">
            <a:avLst/>
          </a:prstGeom>
        </p:spPr>
      </p:pic>
      <p:sp>
        <p:nvSpPr>
          <p:cNvPr id="28" name="Slide Number Placeholder 53"/>
          <p:cNvSpPr txBox="1">
            <a:spLocks/>
          </p:cNvSpPr>
          <p:nvPr/>
        </p:nvSpPr>
        <p:spPr>
          <a:xfrm>
            <a:off x="457200" y="6302375"/>
            <a:ext cx="4318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3A958E7F-F2CE-4013-8E7C-D4FF21256298}" type="slidenum">
              <a:rPr lang="en-US" smtClean="0"/>
              <a:pPr>
                <a:defRPr/>
              </a:pPr>
              <a:t>22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23192"/>
    </mc:Choice>
    <mc:Fallback xmlns="">
      <p:transition spd="slow" advTm="231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0" algn="ctr">
              <a:spcBef>
                <a:spcPts val="0"/>
              </a:spcBef>
              <a:buNone/>
            </a:pPr>
            <a:r>
              <a:rPr lang="en-US" sz="2800" b="1" dirty="0" smtClean="0">
                <a:solidFill>
                  <a:schemeClr val="tx1"/>
                </a:solidFill>
              </a:rPr>
              <a:t>For questions regarding assessment, please contact</a:t>
            </a:r>
          </a:p>
          <a:p>
            <a:pPr marL="0" algn="ctr">
              <a:spcBef>
                <a:spcPts val="0"/>
              </a:spcBef>
              <a:buNone/>
            </a:pPr>
            <a:r>
              <a:rPr lang="en-US" sz="2800" b="1" dirty="0" smtClean="0">
                <a:hlinkClick r:id="rId4"/>
              </a:rPr>
              <a:t>Student_assessment@doe.virginia.gov</a:t>
            </a:r>
            <a:endParaRPr lang="en-US" sz="2800" b="1" dirty="0" smtClean="0"/>
          </a:p>
          <a:p>
            <a:pPr marL="0" algn="ctr">
              <a:spcBef>
                <a:spcPts val="0"/>
              </a:spcBef>
              <a:buNone/>
            </a:pPr>
            <a:endParaRPr lang="en-US" sz="2800" b="1" dirty="0"/>
          </a:p>
          <a:p>
            <a:pPr marL="0" algn="ctr">
              <a:spcBef>
                <a:spcPts val="0"/>
              </a:spcBef>
              <a:buNone/>
            </a:pPr>
            <a:r>
              <a:rPr lang="en-US" sz="2800" b="1" dirty="0" smtClean="0">
                <a:solidFill>
                  <a:schemeClr val="tx1"/>
                </a:solidFill>
              </a:rPr>
              <a:t>For questions regarding instruction, please contact</a:t>
            </a:r>
          </a:p>
          <a:p>
            <a:pPr marL="0" algn="ctr">
              <a:spcBef>
                <a:spcPts val="0"/>
              </a:spcBef>
              <a:buNone/>
            </a:pPr>
            <a:r>
              <a:rPr lang="en-US" sz="2800" b="1" dirty="0" smtClean="0">
                <a:solidFill>
                  <a:schemeClr val="tx1"/>
                </a:solidFill>
                <a:hlinkClick r:id="rId5"/>
              </a:rPr>
              <a:t>Instruction</a:t>
            </a:r>
            <a:r>
              <a:rPr lang="en-US" sz="2800" b="1" dirty="0" smtClean="0">
                <a:hlinkClick r:id="rId5"/>
              </a:rPr>
              <a:t>@doe.virginia.gov</a:t>
            </a:r>
            <a:r>
              <a:rPr lang="en-US" sz="2800" b="1" dirty="0" smtClean="0"/>
              <a:t> </a:t>
            </a:r>
          </a:p>
          <a:p>
            <a:pPr>
              <a:spcBef>
                <a:spcPts val="0"/>
              </a:spcBef>
              <a:buNone/>
            </a:pPr>
            <a:endParaRPr lang="en-US" sz="2800" dirty="0" smtClean="0"/>
          </a:p>
          <a:p>
            <a:pPr marL="114300" indent="-457200" eaLnBrk="1" hangingPunct="1">
              <a:buNone/>
            </a:pPr>
            <a:endParaRPr lang="en-US" sz="2000" b="1" dirty="0" smtClean="0"/>
          </a:p>
          <a:p>
            <a:pPr marL="114300" indent="-457200" eaLnBrk="1" hangingPunct="1">
              <a:buFont typeface="Wingdings 2" pitchFamily="18" charset="2"/>
              <a:buAutoNum type="alphaLcParenR"/>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smtClean="0">
                <a:solidFill>
                  <a:srgbClr val="0033CC"/>
                </a:solidFill>
              </a:rPr>
              <a:t>Contact Information</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514600"/>
            <a:ext cx="7391400" cy="3139321"/>
          </a:xfrm>
          <a:prstGeom prst="rect">
            <a:avLst/>
          </a:prstGeom>
        </p:spPr>
        <p:txBody>
          <a:bodyPr wrap="square">
            <a:spAutoFit/>
          </a:bodyPr>
          <a:lstStyle/>
          <a:p>
            <a:endParaRPr lang="en-US" b="1" dirty="0" smtClean="0">
              <a:solidFill>
                <a:prstClr val="black"/>
              </a:solidFill>
            </a:endParaRPr>
          </a:p>
          <a:p>
            <a:r>
              <a:rPr lang="en-US" b="1" dirty="0" smtClean="0">
                <a:solidFill>
                  <a:prstClr val="black"/>
                </a:solidFill>
              </a:rPr>
              <a:t> </a:t>
            </a: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a:solidFill>
                <a:prstClr val="black"/>
              </a:solidFill>
            </a:endParaRPr>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74" name="Equation" r:id="rId7" imgW="114151" imgH="215619" progId="Equation.3">
                  <p:embed/>
                </p:oleObj>
              </mc:Choice>
              <mc:Fallback>
                <p:oleObj name="Equation" r:id="rId7" imgW="114151" imgH="215619" progId="Equation.3">
                  <p:embed/>
                  <p:pic>
                    <p:nvPicPr>
                      <p:cNvPr id="0" name="Picture 1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75" name="Equation" r:id="rId9" imgW="114151" imgH="215619" progId="Equation.3">
                  <p:embed/>
                </p:oleObj>
              </mc:Choice>
              <mc:Fallback>
                <p:oleObj name="Equation" r:id="rId9" imgW="114151" imgH="215619" progId="Equation.3">
                  <p:embed/>
                  <p:pic>
                    <p:nvPicPr>
                      <p:cNvPr id="0" name="Picture 1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76" name="Equation" r:id="rId10" imgW="114151" imgH="215619" progId="Equation.3">
                  <p:embed/>
                </p:oleObj>
              </mc:Choice>
              <mc:Fallback>
                <p:oleObj name="Equation" r:id="rId10" imgW="114151" imgH="215619" progId="Equation.3">
                  <p:embed/>
                  <p:pic>
                    <p:nvPicPr>
                      <p:cNvPr id="0" name="Picture 1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54" name="Slide Number Placeholder 53"/>
          <p:cNvSpPr>
            <a:spLocks noGrp="1"/>
          </p:cNvSpPr>
          <p:nvPr>
            <p:ph type="sldNum" sz="quarter" idx="12"/>
          </p:nvPr>
        </p:nvSpPr>
        <p:spPr>
          <a:xfrm>
            <a:off x="457200" y="6302375"/>
            <a:ext cx="431800" cy="365125"/>
          </a:xfrm>
        </p:spPr>
        <p:txBody>
          <a:bodyPr/>
          <a:lstStyle/>
          <a:p>
            <a:pPr>
              <a:defRPr/>
            </a:pPr>
            <a:fld id="{3A958E7F-F2CE-4013-8E7C-D4FF21256298}" type="slidenum">
              <a:rPr lang="en-US" smtClean="0"/>
              <a:pPr>
                <a:defRPr/>
              </a:pPr>
              <a:t>23</a:t>
            </a:fld>
            <a:endParaRPr lang="en-US" dirty="0"/>
          </a:p>
        </p:txBody>
      </p:sp>
    </p:spTree>
    <p:extLst>
      <p:ext uri="{BB962C8B-B14F-4D97-AF65-F5344CB8AC3E}">
        <p14:creationId xmlns:p14="http://schemas.microsoft.com/office/powerpoint/2010/main" val="566363938"/>
      </p:ext>
    </p:extLst>
  </p:cSld>
  <p:clrMapOvr>
    <a:masterClrMapping/>
  </p:clrMapOvr>
  <mc:AlternateContent xmlns:mc="http://schemas.openxmlformats.org/markup-compatibility/2006" xmlns:p14="http://schemas.microsoft.com/office/powerpoint/2010/main">
    <mc:Choice Requires="p14">
      <p:transition spd="slow" p14:dur="2000" advTm="23182"/>
    </mc:Choice>
    <mc:Fallback xmlns="">
      <p:transition spd="slow" advTm="2318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
            </a:r>
            <a:br>
              <a:rPr lang="en-US" sz="3200" b="1" dirty="0" smtClean="0">
                <a:solidFill>
                  <a:srgbClr val="0033CC"/>
                </a:solidFill>
              </a:rPr>
            </a:b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1411802672"/>
              </p:ext>
            </p:extLst>
          </p:nvPr>
        </p:nvGraphicFramePr>
        <p:xfrm>
          <a:off x="609600" y="2920997"/>
          <a:ext cx="2438400" cy="3276603"/>
        </p:xfrm>
        <a:graphic>
          <a:graphicData uri="http://schemas.openxmlformats.org/drawingml/2006/table">
            <a:tbl>
              <a:tblPr/>
              <a:tblGrid>
                <a:gridCol w="1151466"/>
                <a:gridCol w="1286934"/>
              </a:tblGrid>
              <a:tr h="641631">
                <a:tc>
                  <a:txBody>
                    <a:bodyPr/>
                    <a:lstStyle/>
                    <a:p>
                      <a:pPr algn="ctr" fontAlgn="ctr"/>
                      <a:r>
                        <a:rPr lang="en-US" sz="1200" b="1" i="0" u="none" strike="noStrike" dirty="0">
                          <a:solidFill>
                            <a:srgbClr val="FFFFFF"/>
                          </a:solidFill>
                          <a:effectLst/>
                          <a:latin typeface="Calibri"/>
                        </a:rPr>
                        <a:t>Time (months)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064A2"/>
                    </a:solidFill>
                  </a:tcPr>
                </a:tc>
                <a:tc>
                  <a:txBody>
                    <a:bodyPr/>
                    <a:lstStyle/>
                    <a:p>
                      <a:pPr algn="ctr" fontAlgn="ctr"/>
                      <a:r>
                        <a:rPr lang="en-US" sz="1200" b="1" i="0" u="none" strike="noStrike" dirty="0">
                          <a:solidFill>
                            <a:srgbClr val="FFFFFF"/>
                          </a:solidFill>
                          <a:effectLst/>
                          <a:latin typeface="Calibri"/>
                        </a:rPr>
                        <a:t>Population (number of grasshoppers)</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064A2"/>
                    </a:solidFill>
                  </a:tcPr>
                </a:tc>
              </a:tr>
              <a:tr h="219581">
                <a:tc>
                  <a:txBody>
                    <a:bodyPr/>
                    <a:lstStyle/>
                    <a:p>
                      <a:pPr algn="ctr" fontAlgn="ctr"/>
                      <a:r>
                        <a:rPr lang="en-US" sz="1200" b="0" i="0" u="none" strike="noStrike">
                          <a:solidFill>
                            <a:srgbClr val="000000"/>
                          </a:solidFill>
                          <a:effectLst/>
                          <a:latin typeface="Calibri"/>
                        </a:rPr>
                        <a:t>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9581">
                <a:tc>
                  <a:txBody>
                    <a:bodyPr/>
                    <a:lstStyle/>
                    <a:p>
                      <a:pPr algn="ctr" fontAlgn="ctr"/>
                      <a:r>
                        <a:rPr lang="en-US" sz="1200" b="0" i="0" u="none" strike="noStrike">
                          <a:solidFill>
                            <a:srgbClr val="000000"/>
                          </a:solidFill>
                          <a:effectLst/>
                          <a:latin typeface="Calibri"/>
                        </a:rPr>
                        <a:t>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3</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9581">
                <a:tc>
                  <a:txBody>
                    <a:bodyPr/>
                    <a:lstStyle/>
                    <a:p>
                      <a:pPr algn="ctr" fontAlgn="ctr"/>
                      <a:r>
                        <a:rPr lang="en-US" sz="1200" b="0" i="0" u="none" strike="noStrike">
                          <a:solidFill>
                            <a:srgbClr val="000000"/>
                          </a:solidFill>
                          <a:effectLst/>
                          <a:latin typeface="Calibri"/>
                        </a:rPr>
                        <a:t>3</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6</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9581">
                <a:tc>
                  <a:txBody>
                    <a:bodyPr/>
                    <a:lstStyle/>
                    <a:p>
                      <a:pPr algn="ctr" fontAlgn="ctr"/>
                      <a:r>
                        <a:rPr lang="en-US" sz="1200" b="0" i="0" u="none" strike="noStrike" dirty="0">
                          <a:solidFill>
                            <a:srgbClr val="000000"/>
                          </a:solidFill>
                          <a:effectLst/>
                          <a:latin typeface="Calibri"/>
                        </a:rPr>
                        <a:t>4</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12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9581">
                <a:tc>
                  <a:txBody>
                    <a:bodyPr/>
                    <a:lstStyle/>
                    <a:p>
                      <a:pPr algn="ctr" fontAlgn="ctr"/>
                      <a:r>
                        <a:rPr lang="en-US" sz="1200" b="0" i="0" u="none" strike="noStrike">
                          <a:solidFill>
                            <a:srgbClr val="000000"/>
                          </a:solidFill>
                          <a:effectLst/>
                          <a:latin typeface="Calibri"/>
                        </a:rPr>
                        <a:t>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9581">
                <a:tc>
                  <a:txBody>
                    <a:bodyPr/>
                    <a:lstStyle/>
                    <a:p>
                      <a:pPr algn="ctr" fontAlgn="ctr"/>
                      <a:r>
                        <a:rPr lang="en-US" sz="1200" b="0" i="0" u="none" strike="noStrike">
                          <a:solidFill>
                            <a:srgbClr val="000000"/>
                          </a:solidFill>
                          <a:effectLst/>
                          <a:latin typeface="Calibri"/>
                        </a:rPr>
                        <a:t>6</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35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9581">
                <a:tc>
                  <a:txBody>
                    <a:bodyPr/>
                    <a:lstStyle/>
                    <a:p>
                      <a:pPr algn="ctr" fontAlgn="ctr"/>
                      <a:r>
                        <a:rPr lang="en-US" sz="1200" b="0" i="0" u="none" strike="noStrike">
                          <a:solidFill>
                            <a:srgbClr val="000000"/>
                          </a:solidFill>
                          <a:effectLst/>
                          <a:latin typeface="Calibri"/>
                        </a:rPr>
                        <a:t>7</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38</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9581">
                <a:tc>
                  <a:txBody>
                    <a:bodyPr/>
                    <a:lstStyle/>
                    <a:p>
                      <a:pPr algn="ctr" fontAlgn="ctr"/>
                      <a:r>
                        <a:rPr lang="en-US" sz="1200" b="0" i="0" u="none" strike="noStrike">
                          <a:solidFill>
                            <a:srgbClr val="000000"/>
                          </a:solidFill>
                          <a:effectLst/>
                          <a:latin typeface="Calibri"/>
                        </a:rPr>
                        <a:t>8</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38</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9581">
                <a:tc>
                  <a:txBody>
                    <a:bodyPr/>
                    <a:lstStyle/>
                    <a:p>
                      <a:pPr algn="ctr" fontAlgn="ctr"/>
                      <a:r>
                        <a:rPr lang="en-US" sz="1200" b="0" i="0" u="none" strike="noStrike" dirty="0">
                          <a:solidFill>
                            <a:srgbClr val="000000"/>
                          </a:solidFill>
                          <a:effectLst/>
                          <a:latin typeface="Calibri"/>
                        </a:rPr>
                        <a:t>9</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35</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9581">
                <a:tc>
                  <a:txBody>
                    <a:bodyPr/>
                    <a:lstStyle/>
                    <a:p>
                      <a:pPr algn="ctr" fontAlgn="ctr"/>
                      <a:r>
                        <a:rPr lang="en-US" sz="1200" b="0" i="0" u="none" strike="noStrike">
                          <a:solidFill>
                            <a:srgbClr val="000000"/>
                          </a:solidFill>
                          <a:effectLst/>
                          <a:latin typeface="Calibri"/>
                        </a:rPr>
                        <a:t>10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20</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9581">
                <a:tc>
                  <a:txBody>
                    <a:bodyPr/>
                    <a:lstStyle/>
                    <a:p>
                      <a:pPr algn="ctr" fontAlgn="ctr"/>
                      <a:r>
                        <a:rPr lang="en-US" sz="1200" b="0" i="0" u="none" strike="noStrike">
                          <a:solidFill>
                            <a:srgbClr val="000000"/>
                          </a:solidFill>
                          <a:effectLst/>
                          <a:latin typeface="Calibri"/>
                        </a:rPr>
                        <a:t>11</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a:rPr>
                        <a:t>12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9581">
                <a:tc>
                  <a:txBody>
                    <a:bodyPr/>
                    <a:lstStyle/>
                    <a:p>
                      <a:pPr algn="ctr" fontAlgn="ctr"/>
                      <a:r>
                        <a:rPr lang="en-US" sz="1200" b="0" i="0" u="none" strike="noStrike">
                          <a:solidFill>
                            <a:srgbClr val="000000"/>
                          </a:solidFill>
                          <a:effectLst/>
                          <a:latin typeface="Calibri"/>
                        </a:rPr>
                        <a:t>12</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6</a:t>
                      </a: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17" name="Chart 16"/>
          <p:cNvGraphicFramePr>
            <a:graphicFrameLocks/>
          </p:cNvGraphicFramePr>
          <p:nvPr>
            <p:extLst>
              <p:ext uri="{D42A27DB-BD31-4B8C-83A1-F6EECF244321}">
                <p14:modId xmlns:p14="http://schemas.microsoft.com/office/powerpoint/2010/main" val="477412190"/>
              </p:ext>
            </p:extLst>
          </p:nvPr>
        </p:nvGraphicFramePr>
        <p:xfrm>
          <a:off x="3733800" y="2667000"/>
          <a:ext cx="4876800" cy="3276600"/>
        </p:xfrm>
        <a:graphic>
          <a:graphicData uri="http://schemas.openxmlformats.org/drawingml/2006/chart">
            <c:chart xmlns:c="http://schemas.openxmlformats.org/drawingml/2006/chart" xmlns:r="http://schemas.openxmlformats.org/officeDocument/2006/relationships" r:id="rId7"/>
          </a:graphicData>
        </a:graphic>
      </p:graphicFrame>
      <p:sp>
        <p:nvSpPr>
          <p:cNvPr id="13" name="Title 6"/>
          <p:cNvSpPr txBox="1">
            <a:spLocks/>
          </p:cNvSpPr>
          <p:nvPr/>
        </p:nvSpPr>
        <p:spPr bwMode="auto">
          <a:xfrm>
            <a:off x="304800" y="660400"/>
            <a:ext cx="88392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t>Instructional Guidance BIO. 1d </a:t>
            </a:r>
          </a:p>
          <a:p>
            <a:r>
              <a:rPr lang="en-US" sz="3200" b="1" dirty="0" smtClean="0">
                <a:solidFill>
                  <a:srgbClr val="0033CC"/>
                </a:solidFill>
              </a:rPr>
              <a:t>Investigation Practices and Skills: </a:t>
            </a:r>
          </a:p>
          <a:p>
            <a:r>
              <a:rPr lang="en-US" sz="3200" b="1" dirty="0" smtClean="0">
                <a:solidFill>
                  <a:srgbClr val="0033CC"/>
                </a:solidFill>
              </a:rPr>
              <a:t>Use graphing </a:t>
            </a:r>
            <a:r>
              <a:rPr lang="en-US" sz="3200" b="1" dirty="0">
                <a:solidFill>
                  <a:srgbClr val="0033CC"/>
                </a:solidFill>
              </a:rPr>
              <a:t>and </a:t>
            </a:r>
            <a:r>
              <a:rPr lang="en-US" sz="3200" b="1" dirty="0" smtClean="0">
                <a:solidFill>
                  <a:srgbClr val="0033CC"/>
                </a:solidFill>
              </a:rPr>
              <a:t>arithmetic</a:t>
            </a:r>
          </a:p>
          <a:p>
            <a:r>
              <a:rPr lang="en-US" sz="3200" b="1" dirty="0" smtClean="0">
                <a:solidFill>
                  <a:srgbClr val="0033CC"/>
                </a:solidFill>
              </a:rPr>
              <a:t>calculations in </a:t>
            </a:r>
            <a:r>
              <a:rPr lang="en-US" sz="3200" b="1" dirty="0">
                <a:solidFill>
                  <a:srgbClr val="0033CC"/>
                </a:solidFill>
              </a:rPr>
              <a:t>data </a:t>
            </a:r>
            <a:r>
              <a:rPr lang="en-US" sz="3200" b="1" dirty="0" smtClean="0">
                <a:solidFill>
                  <a:srgbClr val="0033CC"/>
                </a:solidFill>
              </a:rPr>
              <a:t>analysis</a:t>
            </a:r>
            <a:endParaRPr lang="en-US" sz="3200" b="1" dirty="0">
              <a:solidFill>
                <a:srgbClr val="0033CC"/>
              </a:solidFill>
            </a:endParaRPr>
          </a:p>
        </p:txBody>
      </p:sp>
      <p:sp>
        <p:nvSpPr>
          <p:cNvPr id="2" name="TextBox 1"/>
          <p:cNvSpPr txBox="1"/>
          <p:nvPr/>
        </p:nvSpPr>
        <p:spPr>
          <a:xfrm>
            <a:off x="4920346" y="5870512"/>
            <a:ext cx="2438400" cy="307777"/>
          </a:xfrm>
          <a:prstGeom prst="rect">
            <a:avLst/>
          </a:prstGeom>
          <a:noFill/>
        </p:spPr>
        <p:txBody>
          <a:bodyPr wrap="square" rtlCol="0">
            <a:spAutoFit/>
          </a:bodyPr>
          <a:lstStyle/>
          <a:p>
            <a:pPr algn="ctr"/>
            <a:r>
              <a:rPr lang="en-US" sz="1400" dirty="0" smtClean="0"/>
              <a:t>Time (months)</a:t>
            </a:r>
            <a:endParaRPr lang="en-US" sz="1400" dirty="0"/>
          </a:p>
        </p:txBody>
      </p:sp>
      <p:sp>
        <p:nvSpPr>
          <p:cNvPr id="3" name="TextBox 2"/>
          <p:cNvSpPr txBox="1"/>
          <p:nvPr/>
        </p:nvSpPr>
        <p:spPr>
          <a:xfrm>
            <a:off x="3429000" y="2889376"/>
            <a:ext cx="400110" cy="3124200"/>
          </a:xfrm>
          <a:prstGeom prst="rect">
            <a:avLst/>
          </a:prstGeom>
          <a:noFill/>
        </p:spPr>
        <p:txBody>
          <a:bodyPr vert="vert270" wrap="square" rtlCol="0">
            <a:spAutoFit/>
          </a:bodyPr>
          <a:lstStyle/>
          <a:p>
            <a:pPr algn="ctr"/>
            <a:r>
              <a:rPr lang="en-US" sz="1400" dirty="0" smtClean="0"/>
              <a:t>Population (number of grasshoppers)</a:t>
            </a:r>
            <a:endParaRPr lang="en-US" sz="1400" dirty="0"/>
          </a:p>
        </p:txBody>
      </p:sp>
      <p:sp>
        <p:nvSpPr>
          <p:cNvPr id="18" name="TextBox 17"/>
          <p:cNvSpPr txBox="1"/>
          <p:nvPr/>
        </p:nvSpPr>
        <p:spPr>
          <a:xfrm>
            <a:off x="457200" y="2286000"/>
            <a:ext cx="6248400" cy="461665"/>
          </a:xfrm>
          <a:prstGeom prst="rect">
            <a:avLst/>
          </a:prstGeom>
          <a:noFill/>
        </p:spPr>
        <p:txBody>
          <a:bodyPr wrap="square" rtlCol="0">
            <a:spAutoFit/>
          </a:bodyPr>
          <a:lstStyle/>
          <a:p>
            <a:r>
              <a:rPr lang="en-US" sz="2400" b="1" dirty="0" smtClean="0">
                <a:latin typeface="+mn-lt"/>
              </a:rPr>
              <a:t>Graph the information presented in the table.</a:t>
            </a:r>
            <a:endParaRPr lang="en-US" sz="2400" b="1" dirty="0">
              <a:latin typeface="+mn-lt"/>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
        <p:nvSpPr>
          <p:cNvPr id="19" name="Slide Number Placeholder 53"/>
          <p:cNvSpPr>
            <a:spLocks noGrp="1"/>
          </p:cNvSpPr>
          <p:nvPr>
            <p:ph type="sldNum" sz="quarter" idx="12"/>
          </p:nvPr>
        </p:nvSpPr>
        <p:spPr>
          <a:xfrm>
            <a:off x="457200" y="6302375"/>
            <a:ext cx="431800" cy="365125"/>
          </a:xfrm>
        </p:spPr>
        <p:txBody>
          <a:bodyPr/>
          <a:lstStyle/>
          <a:p>
            <a:pPr>
              <a:defRPr/>
            </a:pPr>
            <a:fld id="{3A958E7F-F2CE-4013-8E7C-D4FF21256298}" type="slidenum">
              <a:rPr lang="en-US" smtClean="0"/>
              <a:pPr>
                <a:defRPr/>
              </a:pPr>
              <a:t>3</a:t>
            </a:fld>
            <a:endParaRPr lang="en-US" dirty="0"/>
          </a:p>
        </p:txBody>
      </p:sp>
    </p:spTree>
    <p:custDataLst>
      <p:tags r:id="rId1"/>
    </p:custDataLst>
    <p:extLst>
      <p:ext uri="{BB962C8B-B14F-4D97-AF65-F5344CB8AC3E}">
        <p14:creationId xmlns:p14="http://schemas.microsoft.com/office/powerpoint/2010/main" val="1027578754"/>
      </p:ext>
    </p:extLst>
  </p:cSld>
  <p:clrMapOvr>
    <a:masterClrMapping/>
  </p:clrMapOvr>
  <mc:AlternateContent xmlns:mc="http://schemas.openxmlformats.org/markup-compatibility/2006" xmlns:p14="http://schemas.microsoft.com/office/powerpoint/2010/main">
    <mc:Choice Requires="p14">
      <p:transition spd="slow" p14:dur="2000" advTm="46965"/>
    </mc:Choice>
    <mc:Fallback xmlns="">
      <p:transition spd="slow" advTm="469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bldLst>
      <p:bldGraphic spid="17" grpId="0">
        <p:bldAsOne/>
      </p:bldGraphic>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533400"/>
            <a:ext cx="8839200" cy="1143000"/>
          </a:xfrm>
        </p:spPr>
        <p:txBody>
          <a:bodyPr/>
          <a:lstStyle/>
          <a:p>
            <a:r>
              <a:rPr lang="en-US" sz="3200" b="1" dirty="0" smtClean="0"/>
              <a:t>Instructional Guidance BIO.1h </a:t>
            </a:r>
            <a:br>
              <a:rPr lang="en-US" sz="3200" b="1" dirty="0" smtClean="0"/>
            </a:br>
            <a:r>
              <a:rPr lang="en-US" sz="3200" b="1" dirty="0" smtClean="0">
                <a:solidFill>
                  <a:srgbClr val="0033CC"/>
                </a:solidFill>
              </a:rPr>
              <a:t>Investigation </a:t>
            </a:r>
            <a:r>
              <a:rPr lang="en-US" sz="3200" b="1" dirty="0">
                <a:solidFill>
                  <a:srgbClr val="0033CC"/>
                </a:solidFill>
              </a:rPr>
              <a:t>Practices and </a:t>
            </a:r>
            <a:r>
              <a:rPr lang="en-US" sz="3200" b="1" dirty="0" smtClean="0">
                <a:solidFill>
                  <a:srgbClr val="0033CC"/>
                </a:solidFill>
              </a:rPr>
              <a:t>Skills: </a:t>
            </a:r>
            <a:br>
              <a:rPr lang="en-US" sz="3200" b="1" dirty="0" smtClean="0">
                <a:solidFill>
                  <a:srgbClr val="0033CC"/>
                </a:solidFill>
              </a:rPr>
            </a:br>
            <a:r>
              <a:rPr lang="en-US" sz="3200" b="1" dirty="0" smtClean="0">
                <a:solidFill>
                  <a:srgbClr val="0033CC"/>
                </a:solidFill>
              </a:rPr>
              <a:t>Use chemicals and equipment in a safe manner </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9600" y="1930400"/>
            <a:ext cx="8305800" cy="1200329"/>
          </a:xfrm>
          <a:prstGeom prst="rect">
            <a:avLst/>
          </a:prstGeom>
          <a:noFill/>
        </p:spPr>
        <p:txBody>
          <a:bodyPr wrap="square" rtlCol="0">
            <a:spAutoFit/>
          </a:bodyPr>
          <a:lstStyle/>
          <a:p>
            <a:r>
              <a:rPr lang="en-US" sz="2400" b="1" dirty="0" smtClean="0">
                <a:latin typeface="+mn-lt"/>
              </a:rPr>
              <a:t>Ask the student to describe the safe use of chemicals and equipment prior to the laboratory.</a:t>
            </a:r>
          </a:p>
          <a:p>
            <a:endParaRPr lang="en-US" sz="2400" b="1" dirty="0">
              <a:latin typeface="+mn-lt"/>
            </a:endParaRPr>
          </a:p>
        </p:txBody>
      </p:sp>
      <p:sp>
        <p:nvSpPr>
          <p:cNvPr id="3" name="TextBox 2"/>
          <p:cNvSpPr txBox="1"/>
          <p:nvPr/>
        </p:nvSpPr>
        <p:spPr>
          <a:xfrm>
            <a:off x="596900" y="2908300"/>
            <a:ext cx="8458200" cy="1569660"/>
          </a:xfrm>
          <a:prstGeom prst="rect">
            <a:avLst/>
          </a:prstGeom>
          <a:noFill/>
        </p:spPr>
        <p:txBody>
          <a:bodyPr wrap="square" rtlCol="0">
            <a:spAutoFit/>
          </a:bodyPr>
          <a:lstStyle/>
          <a:p>
            <a:pPr indent="-457200"/>
            <a:r>
              <a:rPr lang="en-US" sz="2400" dirty="0" smtClean="0">
                <a:latin typeface="+mn-lt"/>
              </a:rPr>
              <a:t>A lab activity requires students to insert potassium hydroxide (KOH) pellets into a narrow tube to absorb carbon dioxide (CO</a:t>
            </a:r>
            <a:r>
              <a:rPr lang="en-US" sz="2400" baseline="-25000" dirty="0" smtClean="0">
                <a:latin typeface="+mn-lt"/>
              </a:rPr>
              <a:t>2</a:t>
            </a:r>
            <a:r>
              <a:rPr lang="en-US" sz="2400" dirty="0" smtClean="0">
                <a:latin typeface="+mn-lt"/>
              </a:rPr>
              <a:t>).  Pellets of KOH are very caustic and alkaline.  How would you do this safely?</a:t>
            </a:r>
            <a:endParaRPr lang="en-US" sz="2400" dirty="0">
              <a:latin typeface="+mn-lt"/>
            </a:endParaRPr>
          </a:p>
        </p:txBody>
      </p:sp>
      <p:sp>
        <p:nvSpPr>
          <p:cNvPr id="19" name="TextBox 18"/>
          <p:cNvSpPr txBox="1"/>
          <p:nvPr/>
        </p:nvSpPr>
        <p:spPr>
          <a:xfrm>
            <a:off x="533400" y="4572000"/>
            <a:ext cx="8229600" cy="1569660"/>
          </a:xfrm>
          <a:prstGeom prst="rect">
            <a:avLst/>
          </a:prstGeom>
          <a:noFill/>
        </p:spPr>
        <p:txBody>
          <a:bodyPr wrap="square" rtlCol="0">
            <a:spAutoFit/>
          </a:bodyPr>
          <a:lstStyle/>
          <a:p>
            <a:r>
              <a:rPr lang="en-US" sz="2400" b="1" dirty="0" smtClean="0">
                <a:solidFill>
                  <a:srgbClr val="C00000"/>
                </a:solidFill>
                <a:latin typeface="+mn-lt"/>
              </a:rPr>
              <a:t>Sample Answer: With goggles, lab apron, and latex gloves;  use large tweezers to remove pellet from container of KOH provided by the teacher and place in a weight boat.  Then use tweezers to insert pellets into the tube.</a:t>
            </a:r>
            <a:endParaRPr lang="en-US" sz="2400" b="1" dirty="0">
              <a:solidFill>
                <a:srgbClr val="C00000"/>
              </a:solidFill>
              <a:latin typeface="+mn-lt"/>
            </a:endParaRPr>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8382000" y="6096000"/>
            <a:ext cx="609600" cy="609600"/>
          </a:xfrm>
          <a:prstGeom prst="rect">
            <a:avLst/>
          </a:prstGeom>
        </p:spPr>
      </p:pic>
      <p:sp>
        <p:nvSpPr>
          <p:cNvPr id="13" name="Slide Number Placeholder 53"/>
          <p:cNvSpPr>
            <a:spLocks noGrp="1"/>
          </p:cNvSpPr>
          <p:nvPr>
            <p:ph type="sldNum" sz="quarter" idx="12"/>
          </p:nvPr>
        </p:nvSpPr>
        <p:spPr>
          <a:xfrm>
            <a:off x="457200" y="6302375"/>
            <a:ext cx="431800" cy="365125"/>
          </a:xfrm>
        </p:spPr>
        <p:txBody>
          <a:bodyPr/>
          <a:lstStyle/>
          <a:p>
            <a:pPr>
              <a:defRPr/>
            </a:pPr>
            <a:fld id="{3A958E7F-F2CE-4013-8E7C-D4FF21256298}" type="slidenum">
              <a:rPr lang="en-US" smtClean="0"/>
              <a:pPr>
                <a:defRPr/>
              </a:pPr>
              <a:t>4</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0899"/>
    </mc:Choice>
    <mc:Fallback xmlns="">
      <p:transition spd="slow" advTm="408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596900"/>
            <a:ext cx="8839200" cy="1143000"/>
          </a:xfrm>
        </p:spPr>
        <p:txBody>
          <a:bodyPr/>
          <a:lstStyle/>
          <a:p>
            <a:r>
              <a:rPr lang="en-US" sz="3200" b="1" dirty="0" smtClean="0"/>
              <a:t>Instructional Guidance BIO.1h </a:t>
            </a:r>
            <a:br>
              <a:rPr lang="en-US" sz="3200" b="1" dirty="0" smtClean="0"/>
            </a:br>
            <a:r>
              <a:rPr lang="en-US" sz="3200" b="1" dirty="0" smtClean="0">
                <a:solidFill>
                  <a:srgbClr val="0033CC"/>
                </a:solidFill>
              </a:rPr>
              <a:t>Investigation </a:t>
            </a:r>
            <a:r>
              <a:rPr lang="en-US" sz="3200" b="1" dirty="0">
                <a:solidFill>
                  <a:srgbClr val="0033CC"/>
                </a:solidFill>
              </a:rPr>
              <a:t>Practices and </a:t>
            </a:r>
            <a:r>
              <a:rPr lang="en-US" sz="3200" b="1" dirty="0" smtClean="0">
                <a:solidFill>
                  <a:srgbClr val="0033CC"/>
                </a:solidFill>
              </a:rPr>
              <a:t>Skills: </a:t>
            </a:r>
            <a:br>
              <a:rPr lang="en-US" sz="3200" b="1" dirty="0" smtClean="0">
                <a:solidFill>
                  <a:srgbClr val="0033CC"/>
                </a:solidFill>
              </a:rPr>
            </a:br>
            <a:r>
              <a:rPr lang="en-US" sz="3200" b="1" dirty="0" smtClean="0">
                <a:solidFill>
                  <a:srgbClr val="0033CC"/>
                </a:solidFill>
              </a:rPr>
              <a:t>Use chemicals and equipment in a safe manner</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9600" y="2286000"/>
            <a:ext cx="8077200" cy="830997"/>
          </a:xfrm>
          <a:prstGeom prst="rect">
            <a:avLst/>
          </a:prstGeom>
          <a:noFill/>
        </p:spPr>
        <p:txBody>
          <a:bodyPr wrap="square" rtlCol="0">
            <a:spAutoFit/>
          </a:bodyPr>
          <a:lstStyle/>
          <a:p>
            <a:r>
              <a:rPr lang="en-US" sz="2400" dirty="0" smtClean="0">
                <a:latin typeface="+mn-lt"/>
              </a:rPr>
              <a:t>What is the safest</a:t>
            </a:r>
            <a:r>
              <a:rPr lang="en-US" sz="2400" dirty="0" smtClean="0">
                <a:solidFill>
                  <a:srgbClr val="6600FF"/>
                </a:solidFill>
                <a:latin typeface="+mn-lt"/>
              </a:rPr>
              <a:t> </a:t>
            </a:r>
            <a:r>
              <a:rPr lang="en-US" sz="2400" dirty="0" smtClean="0">
                <a:latin typeface="+mn-lt"/>
              </a:rPr>
              <a:t>and most correct</a:t>
            </a:r>
            <a:r>
              <a:rPr lang="en-US" sz="2400" dirty="0" smtClean="0">
                <a:solidFill>
                  <a:srgbClr val="6600FF"/>
                </a:solidFill>
                <a:latin typeface="+mn-lt"/>
              </a:rPr>
              <a:t> </a:t>
            </a:r>
            <a:r>
              <a:rPr lang="en-US" sz="2400" dirty="0" smtClean="0">
                <a:latin typeface="+mn-lt"/>
              </a:rPr>
              <a:t>way to apply a cover slip to prepare a slide?  What equipment would you need?</a:t>
            </a:r>
            <a:endParaRPr lang="en-US" sz="2400" dirty="0">
              <a:latin typeface="+mn-lt"/>
            </a:endParaRPr>
          </a:p>
        </p:txBody>
      </p:sp>
      <p:pic>
        <p:nvPicPr>
          <p:cNvPr id="9" name="Picture 8"/>
          <p:cNvPicPr>
            <a:picLocks noChangeAspect="1"/>
          </p:cNvPicPr>
          <p:nvPr/>
        </p:nvPicPr>
        <p:blipFill>
          <a:blip r:embed="rId6" cstate="print"/>
          <a:stretch>
            <a:fillRect/>
          </a:stretch>
        </p:blipFill>
        <p:spPr>
          <a:xfrm>
            <a:off x="3124200" y="3276600"/>
            <a:ext cx="2400300" cy="838200"/>
          </a:xfrm>
          <a:prstGeom prst="rect">
            <a:avLst/>
          </a:prstGeom>
        </p:spPr>
      </p:pic>
      <p:sp>
        <p:nvSpPr>
          <p:cNvPr id="20" name="TextBox 19"/>
          <p:cNvSpPr txBox="1"/>
          <p:nvPr/>
        </p:nvSpPr>
        <p:spPr>
          <a:xfrm>
            <a:off x="596900" y="4876800"/>
            <a:ext cx="8089900" cy="1200329"/>
          </a:xfrm>
          <a:prstGeom prst="rect">
            <a:avLst/>
          </a:prstGeom>
          <a:noFill/>
        </p:spPr>
        <p:txBody>
          <a:bodyPr wrap="square" rtlCol="0">
            <a:spAutoFit/>
          </a:bodyPr>
          <a:lstStyle/>
          <a:p>
            <a:r>
              <a:rPr lang="en-US" sz="2400" b="1" dirty="0" smtClean="0">
                <a:solidFill>
                  <a:srgbClr val="C00000"/>
                </a:solidFill>
                <a:latin typeface="+mn-lt"/>
              </a:rPr>
              <a:t>Sample </a:t>
            </a:r>
            <a:r>
              <a:rPr lang="en-US" sz="2400" b="1" dirty="0">
                <a:solidFill>
                  <a:srgbClr val="C00000"/>
                </a:solidFill>
                <a:latin typeface="+mn-lt"/>
              </a:rPr>
              <a:t>Answer</a:t>
            </a:r>
            <a:r>
              <a:rPr lang="en-US" sz="2400" b="1" dirty="0" smtClean="0">
                <a:solidFill>
                  <a:srgbClr val="C00000"/>
                </a:solidFill>
                <a:latin typeface="+mn-lt"/>
              </a:rPr>
              <a:t>: With goggles</a:t>
            </a:r>
            <a:r>
              <a:rPr lang="en-US" sz="2400" b="1" dirty="0">
                <a:solidFill>
                  <a:srgbClr val="C00000"/>
                </a:solidFill>
                <a:latin typeface="+mn-lt"/>
              </a:rPr>
              <a:t>, lab </a:t>
            </a:r>
            <a:r>
              <a:rPr lang="en-US" sz="2400" b="1" dirty="0" smtClean="0">
                <a:solidFill>
                  <a:srgbClr val="C00000"/>
                </a:solidFill>
                <a:latin typeface="+mn-lt"/>
              </a:rPr>
              <a:t>apron, latex gloves, hold the slide cover by touching only the top and bottom;  place a side of the cover on the slide and drop.</a:t>
            </a:r>
            <a:endParaRPr lang="en-US" sz="2400" b="1" dirty="0">
              <a:solidFill>
                <a:srgbClr val="C00000"/>
              </a:solidFill>
              <a:latin typeface="+mn-lt"/>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
        <p:nvSpPr>
          <p:cNvPr id="12" name="Slide Number Placeholder 53"/>
          <p:cNvSpPr>
            <a:spLocks noGrp="1"/>
          </p:cNvSpPr>
          <p:nvPr>
            <p:ph type="sldNum" sz="quarter" idx="12"/>
          </p:nvPr>
        </p:nvSpPr>
        <p:spPr>
          <a:xfrm>
            <a:off x="457200" y="6302375"/>
            <a:ext cx="431800" cy="365125"/>
          </a:xfrm>
        </p:spPr>
        <p:txBody>
          <a:bodyPr/>
          <a:lstStyle/>
          <a:p>
            <a:pPr>
              <a:defRPr/>
            </a:pPr>
            <a:fld id="{3A958E7F-F2CE-4013-8E7C-D4FF21256298}" type="slidenum">
              <a:rPr lang="en-US" smtClean="0"/>
              <a:pPr>
                <a:defRPr/>
              </a:pPr>
              <a:t>5</a:t>
            </a:fld>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2682"/>
    </mc:Choice>
    <mc:Fallback xmlns="">
      <p:transition spd="slow" advTm="226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2"/>
          <p:cNvSpPr>
            <a:spLocks noGrp="1"/>
          </p:cNvSpPr>
          <p:nvPr>
            <p:ph idx="1"/>
          </p:nvPr>
        </p:nvSpPr>
        <p:spPr>
          <a:xfrm>
            <a:off x="457200" y="1905000"/>
            <a:ext cx="8435975" cy="4038600"/>
          </a:xfrm>
        </p:spPr>
        <p:txBody>
          <a:bodyPr/>
          <a:lstStyle/>
          <a:p>
            <a:pPr marL="0" indent="0">
              <a:buFont typeface="Arial" pitchFamily="127" charset="0"/>
              <a:buNone/>
              <a:defRPr/>
            </a:pPr>
            <a:r>
              <a:rPr lang="en-US" sz="2200" b="1" dirty="0" smtClean="0"/>
              <a:t>BIO.3	The student will investigate and understand relationships between cell structure and function. Key concepts include</a:t>
            </a:r>
          </a:p>
          <a:p>
            <a:pPr marL="566737" indent="-457200">
              <a:spcBef>
                <a:spcPts val="576"/>
              </a:spcBef>
              <a:buFont typeface="+mj-lt"/>
              <a:buAutoNum type="alphaLcParenR"/>
              <a:defRPr/>
            </a:pPr>
            <a:r>
              <a:rPr lang="en-US" sz="2200" b="1" dirty="0" smtClean="0"/>
              <a:t>evidence supporting the cell theory;	</a:t>
            </a:r>
          </a:p>
          <a:p>
            <a:pPr marL="566737" indent="-457200">
              <a:spcBef>
                <a:spcPts val="576"/>
              </a:spcBef>
              <a:buFont typeface="+mj-lt"/>
              <a:buAutoNum type="alphaLcParenR"/>
              <a:defRPr/>
            </a:pPr>
            <a:r>
              <a:rPr lang="en-US" sz="2200" b="1" dirty="0" smtClean="0"/>
              <a:t>characteristics of prokaryotic and eukaryotic cells; </a:t>
            </a:r>
          </a:p>
          <a:p>
            <a:pPr marL="566737" indent="-457200">
              <a:spcBef>
                <a:spcPts val="576"/>
              </a:spcBef>
              <a:buFont typeface="+mj-lt"/>
              <a:buAutoNum type="alphaLcParenR"/>
              <a:defRPr/>
            </a:pPr>
            <a:r>
              <a:rPr lang="en-US" sz="2200" b="1" dirty="0" smtClean="0"/>
              <a:t>similarities between the activities of the organelles in a single cell and a whole organism; </a:t>
            </a:r>
          </a:p>
          <a:p>
            <a:pPr marL="566737" indent="-457200">
              <a:spcBef>
                <a:spcPts val="576"/>
              </a:spcBef>
              <a:buFont typeface="+mj-lt"/>
              <a:buAutoNum type="alphaLcParenR"/>
              <a:defRPr/>
            </a:pPr>
            <a:r>
              <a:rPr lang="en-US" sz="2200" b="1" dirty="0" smtClean="0"/>
              <a:t>the cell membrane model; and</a:t>
            </a:r>
          </a:p>
          <a:p>
            <a:pPr marL="566737" indent="-457200">
              <a:spcBef>
                <a:spcPts val="576"/>
              </a:spcBef>
              <a:buFont typeface="+mj-lt"/>
              <a:buAutoNum type="alphaLcParenR"/>
              <a:defRPr/>
            </a:pPr>
            <a:r>
              <a:rPr lang="en-US" sz="2200" b="1" dirty="0" smtClean="0">
                <a:solidFill>
                  <a:srgbClr val="0070C0"/>
                </a:solidFill>
              </a:rPr>
              <a:t>the impact of surface area to volume ratio on cell division, </a:t>
            </a:r>
            <a:br>
              <a:rPr lang="en-US" sz="2200" b="1" dirty="0" smtClean="0">
                <a:solidFill>
                  <a:srgbClr val="0070C0"/>
                </a:solidFill>
              </a:rPr>
            </a:br>
            <a:r>
              <a:rPr lang="en-US" sz="2200" b="1" dirty="0" smtClean="0">
                <a:solidFill>
                  <a:srgbClr val="0070C0"/>
                </a:solidFill>
              </a:rPr>
              <a:t>material transport, and other life processes. </a:t>
            </a:r>
            <a:r>
              <a:rPr lang="en-US" sz="2200" b="1" dirty="0" smtClean="0">
                <a:solidFill>
                  <a:srgbClr val="0070C0"/>
                </a:solidFill>
                <a:ea typeface="Calibri" pitchFamily="127" charset="0"/>
                <a:cs typeface="Calibri" pitchFamily="127" charset="0"/>
              </a:rPr>
              <a:t>	</a:t>
            </a:r>
            <a:endParaRPr lang="en-US" sz="2200" b="1" dirty="0" smtClean="0">
              <a:solidFill>
                <a:srgbClr val="0070C0"/>
              </a:solidFill>
            </a:endParaRPr>
          </a:p>
          <a:p>
            <a:pPr eaLnBrk="1" hangingPunct="1">
              <a:buClr>
                <a:srgbClr val="9BBB59"/>
              </a:buClr>
              <a:buFont typeface="Arial" pitchFamily="127" charset="0"/>
              <a:buNone/>
              <a:defRPr/>
            </a:pPr>
            <a:endParaRPr lang="en-US" sz="2400" b="1" dirty="0" smtClean="0">
              <a:solidFill>
                <a:srgbClr val="6600FF"/>
              </a:solidFill>
            </a:endParaRPr>
          </a:p>
          <a:p>
            <a:pPr>
              <a:buFont typeface="Arial" pitchFamily="127" charset="0"/>
              <a:buNone/>
              <a:defRPr/>
            </a:pPr>
            <a:endParaRPr lang="en-US" sz="2400" b="1" dirty="0" smtClean="0">
              <a:solidFill>
                <a:srgbClr val="002060"/>
              </a:solidFill>
            </a:endParaRPr>
          </a:p>
        </p:txBody>
      </p:sp>
      <p:sp>
        <p:nvSpPr>
          <p:cNvPr id="25602" name="Title 6"/>
          <p:cNvSpPr>
            <a:spLocks noGrp="1"/>
          </p:cNvSpPr>
          <p:nvPr>
            <p:ph type="title"/>
          </p:nvPr>
        </p:nvSpPr>
        <p:spPr>
          <a:xfrm>
            <a:off x="304800" y="838200"/>
            <a:ext cx="8839200" cy="668338"/>
          </a:xfrm>
        </p:spPr>
        <p:txBody>
          <a:bodyPr/>
          <a:lstStyle/>
          <a:p>
            <a:r>
              <a:rPr lang="en-US" sz="3200" b="1" dirty="0" smtClean="0">
                <a:solidFill>
                  <a:srgbClr val="0033CC"/>
                </a:solidFill>
              </a:rPr>
              <a:t>Connect and Apply Concepts : </a:t>
            </a:r>
            <a:br>
              <a:rPr lang="en-US" sz="3200" b="1" dirty="0" smtClean="0">
                <a:solidFill>
                  <a:srgbClr val="0033CC"/>
                </a:solidFill>
              </a:rPr>
            </a:br>
            <a:r>
              <a:rPr lang="en-US" sz="3200" b="1" dirty="0" smtClean="0">
                <a:solidFill>
                  <a:srgbClr val="0033CC"/>
                </a:solidFill>
              </a:rPr>
              <a:t>Effect of surface area to volume ratio</a:t>
            </a:r>
            <a:br>
              <a:rPr lang="en-US" sz="3200" b="1" dirty="0" smtClean="0">
                <a:solidFill>
                  <a:srgbClr val="0033CC"/>
                </a:solidFill>
              </a:rPr>
            </a:br>
            <a:r>
              <a:rPr lang="en-US" sz="3200" b="1" dirty="0" smtClean="0">
                <a:solidFill>
                  <a:srgbClr val="0033CC"/>
                </a:solidFill>
              </a:rPr>
              <a:t>on life processes </a:t>
            </a:r>
            <a:endParaRPr lang="en-US" sz="3200" b="1" dirty="0" smtClean="0">
              <a:solidFill>
                <a:srgbClr val="0000FF"/>
              </a:solidFill>
            </a:endParaRPr>
          </a:p>
        </p:txBody>
      </p:sp>
      <p:sp>
        <p:nvSpPr>
          <p:cNvPr id="25603" name="Rectangle 4"/>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25604" name="Rectangle 7"/>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25605" name="Rectangle 8"/>
          <p:cNvSpPr>
            <a:spLocks noChangeArrowheads="1"/>
          </p:cNvSpPr>
          <p:nvPr/>
        </p:nvSpPr>
        <p:spPr bwMode="auto">
          <a:xfrm>
            <a:off x="0" y="9588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25606" name="Rectangle 10"/>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407988"/>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1000" y="5600700"/>
            <a:ext cx="8686800" cy="1107996"/>
          </a:xfrm>
          <a:prstGeom prst="rect">
            <a:avLst/>
          </a:prstGeom>
          <a:noFill/>
        </p:spPr>
        <p:txBody>
          <a:bodyPr wrap="square" rtlCol="0">
            <a:spAutoFit/>
          </a:bodyPr>
          <a:lstStyle/>
          <a:p>
            <a:r>
              <a:rPr lang="en-US" sz="2200" b="1" dirty="0" smtClean="0">
                <a:solidFill>
                  <a:srgbClr val="6600FF"/>
                </a:solidFill>
                <a:latin typeface="+mn-lt"/>
              </a:rPr>
              <a:t>Students should be provided opportunities to investigate surface to volume ratio and the rate of movement of materials from the outside to the center of the cell.</a:t>
            </a:r>
            <a:endParaRPr lang="en-US" sz="2200" b="1" dirty="0">
              <a:solidFill>
                <a:srgbClr val="6600FF"/>
              </a:solidFill>
              <a:latin typeface="+mn-l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496328921"/>
      </p:ext>
    </p:extLst>
  </p:cSld>
  <p:clrMapOvr>
    <a:masterClrMapping/>
  </p:clrMapOvr>
  <p:transition spd="slow" advTm="662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27651" name="Rectangle 7"/>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27652" name="Rectangle 8"/>
          <p:cNvSpPr>
            <a:spLocks noChangeArrowheads="1"/>
          </p:cNvSpPr>
          <p:nvPr/>
        </p:nvSpPr>
        <p:spPr bwMode="auto">
          <a:xfrm>
            <a:off x="0" y="9588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27653" name="Rectangle 10"/>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cxnSp>
        <p:nvCxnSpPr>
          <p:cNvPr id="12" name="Straight Connector 11"/>
          <p:cNvCxnSpPr/>
          <p:nvPr/>
        </p:nvCxnSpPr>
        <p:spPr>
          <a:xfrm>
            <a:off x="0" y="407988"/>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3" name="Title 6"/>
          <p:cNvSpPr>
            <a:spLocks noGrp="1"/>
          </p:cNvSpPr>
          <p:nvPr>
            <p:ph type="title"/>
          </p:nvPr>
        </p:nvSpPr>
        <p:spPr>
          <a:xfrm>
            <a:off x="195616" y="812800"/>
            <a:ext cx="8839200" cy="668338"/>
          </a:xfrm>
        </p:spPr>
        <p:txBody>
          <a:bodyPr/>
          <a:lstStyle/>
          <a:p>
            <a:r>
              <a:rPr lang="en-US" sz="3200" b="1" dirty="0" smtClean="0">
                <a:solidFill>
                  <a:srgbClr val="0033CC"/>
                </a:solidFill>
              </a:rPr>
              <a:t>Connect and Apply Concepts: </a:t>
            </a:r>
            <a:br>
              <a:rPr lang="en-US" sz="3200" b="1" dirty="0" smtClean="0">
                <a:solidFill>
                  <a:srgbClr val="0033CC"/>
                </a:solidFill>
              </a:rPr>
            </a:br>
            <a:r>
              <a:rPr lang="en-US" sz="3200" b="1" dirty="0" smtClean="0">
                <a:solidFill>
                  <a:srgbClr val="0033CC"/>
                </a:solidFill>
              </a:rPr>
              <a:t>Effect of surface area to volume ratio</a:t>
            </a:r>
            <a:br>
              <a:rPr lang="en-US" sz="3200" b="1" dirty="0" smtClean="0">
                <a:solidFill>
                  <a:srgbClr val="0033CC"/>
                </a:solidFill>
              </a:rPr>
            </a:br>
            <a:r>
              <a:rPr lang="en-US" sz="3200" b="1" dirty="0" smtClean="0">
                <a:solidFill>
                  <a:srgbClr val="0033CC"/>
                </a:solidFill>
              </a:rPr>
              <a:t>on life processes (BIO.3e)</a:t>
            </a:r>
          </a:p>
        </p:txBody>
      </p:sp>
      <p:sp>
        <p:nvSpPr>
          <p:cNvPr id="14" name="TextBox 13"/>
          <p:cNvSpPr txBox="1"/>
          <p:nvPr/>
        </p:nvSpPr>
        <p:spPr>
          <a:xfrm>
            <a:off x="1447800" y="2514600"/>
            <a:ext cx="4419600" cy="2031325"/>
          </a:xfrm>
          <a:prstGeom prst="rect">
            <a:avLst/>
          </a:prstGeom>
          <a:solidFill>
            <a:schemeClr val="accent1"/>
          </a:solidFill>
        </p:spPr>
        <p:txBody>
          <a:bodyPr wrap="square" rtlCol="0">
            <a:spAutoFit/>
          </a:bodyPr>
          <a:lstStyle/>
          <a:p>
            <a:r>
              <a:rPr lang="en-US" dirty="0" smtClean="0"/>
              <a:t>Tyler:  Look at last sentence in the first paragraph.  I am not sure where commas would go, or where to inflect…meaning, I am not sure whether “change shape to increase surface area or reduce volume” is one, or two things.  See me if this does not make sense.</a:t>
            </a:r>
            <a:endParaRPr lang="en-US" dirty="0"/>
          </a:p>
        </p:txBody>
      </p:sp>
      <p:pic>
        <p:nvPicPr>
          <p:cNvPr id="27657" name="Picture 3"/>
          <p:cNvPicPr>
            <a:picLocks noGrp="1" noChangeAspect="1" noChangeArrowheads="1"/>
          </p:cNvPicPr>
          <p:nvPr>
            <p:ph idx="1"/>
          </p:nvPr>
        </p:nvPicPr>
        <p:blipFill>
          <a:blip r:embed="rId6" cstate="print"/>
          <a:srcRect/>
          <a:stretch>
            <a:fillRect/>
          </a:stretch>
        </p:blipFill>
        <p:spPr>
          <a:xfrm>
            <a:off x="109184" y="1910688"/>
            <a:ext cx="8934450" cy="4810125"/>
          </a:xfrm>
          <a:ln>
            <a:solidFill>
              <a:schemeClr val="tx1"/>
            </a:solidFill>
          </a:ln>
        </p:spPr>
      </p:pic>
      <p:pic>
        <p:nvPicPr>
          <p:cNvPr id="2765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990840" y="6050280"/>
            <a:ext cx="1008063" cy="685800"/>
          </a:xfrm>
          <a:prstGeom prst="rect">
            <a:avLst/>
          </a:prstGeom>
          <a:noFill/>
          <a:ln w="9525">
            <a:noFill/>
            <a:miter lim="800000"/>
            <a:headEnd/>
            <a:tailEnd/>
          </a:ln>
        </p:spPr>
      </p:pic>
      <p:sp>
        <p:nvSpPr>
          <p:cNvPr id="11" name="TextBox 10"/>
          <p:cNvSpPr txBox="1"/>
          <p:nvPr/>
        </p:nvSpPr>
        <p:spPr>
          <a:xfrm>
            <a:off x="190500" y="5410200"/>
            <a:ext cx="6134100" cy="707886"/>
          </a:xfrm>
          <a:prstGeom prst="rect">
            <a:avLst/>
          </a:prstGeom>
          <a:noFill/>
        </p:spPr>
        <p:txBody>
          <a:bodyPr wrap="square" rtlCol="0">
            <a:spAutoFit/>
          </a:bodyPr>
          <a:lstStyle/>
          <a:p>
            <a:r>
              <a:rPr lang="en-US" sz="2000" b="1" dirty="0" smtClean="0">
                <a:solidFill>
                  <a:srgbClr val="C00000"/>
                </a:solidFill>
                <a:latin typeface="+mn-lt"/>
              </a:rPr>
              <a:t>Answer:  From left to right: </a:t>
            </a:r>
            <a:r>
              <a:rPr lang="en-US" sz="2000" b="1" i="1" dirty="0" smtClean="0">
                <a:solidFill>
                  <a:srgbClr val="C00000"/>
                </a:solidFill>
                <a:latin typeface="+mn-lt"/>
              </a:rPr>
              <a:t>20 </a:t>
            </a:r>
            <a:r>
              <a:rPr lang="en-US" sz="2000" b="1" i="1" dirty="0" err="1" smtClean="0">
                <a:solidFill>
                  <a:srgbClr val="C00000"/>
                </a:solidFill>
                <a:latin typeface="+mn-lt"/>
              </a:rPr>
              <a:t>μm</a:t>
            </a:r>
            <a:r>
              <a:rPr lang="en-US" sz="2000" b="1" i="1" dirty="0" smtClean="0">
                <a:solidFill>
                  <a:srgbClr val="C00000"/>
                </a:solidFill>
                <a:latin typeface="+mn-lt"/>
              </a:rPr>
              <a:t> model, 10 </a:t>
            </a:r>
            <a:r>
              <a:rPr lang="en-US" sz="2000" b="1" i="1" dirty="0" err="1" smtClean="0">
                <a:solidFill>
                  <a:srgbClr val="C00000"/>
                </a:solidFill>
                <a:latin typeface="+mn-lt"/>
              </a:rPr>
              <a:t>μm</a:t>
            </a:r>
            <a:r>
              <a:rPr lang="en-US" sz="2000" b="1" i="1" dirty="0" smtClean="0">
                <a:solidFill>
                  <a:srgbClr val="C00000"/>
                </a:solidFill>
                <a:latin typeface="+mn-lt"/>
              </a:rPr>
              <a:t> model, 4 </a:t>
            </a:r>
            <a:r>
              <a:rPr lang="en-US" sz="2000" b="1" i="1" dirty="0" err="1" smtClean="0">
                <a:solidFill>
                  <a:srgbClr val="C00000"/>
                </a:solidFill>
                <a:latin typeface="+mn-lt"/>
              </a:rPr>
              <a:t>μm</a:t>
            </a:r>
            <a:r>
              <a:rPr lang="en-US" sz="2000" b="1" i="1" dirty="0" smtClean="0">
                <a:solidFill>
                  <a:srgbClr val="C00000"/>
                </a:solidFill>
                <a:latin typeface="+mn-lt"/>
              </a:rPr>
              <a:t> model, </a:t>
            </a:r>
            <a:r>
              <a:rPr lang="en-US" sz="2000" b="1" dirty="0" smtClean="0">
                <a:solidFill>
                  <a:srgbClr val="C00000"/>
                </a:solidFill>
                <a:latin typeface="+mn-lt"/>
              </a:rPr>
              <a:t>and</a:t>
            </a:r>
            <a:r>
              <a:rPr lang="en-US" sz="2000" b="1" i="1" dirty="0" smtClean="0">
                <a:solidFill>
                  <a:srgbClr val="C00000"/>
                </a:solidFill>
                <a:latin typeface="+mn-lt"/>
              </a:rPr>
              <a:t> 2 </a:t>
            </a:r>
            <a:r>
              <a:rPr lang="en-US" sz="2000" b="1" i="1" dirty="0" err="1" smtClean="0">
                <a:solidFill>
                  <a:srgbClr val="C00000"/>
                </a:solidFill>
                <a:latin typeface="+mn-lt"/>
              </a:rPr>
              <a:t>μm</a:t>
            </a:r>
            <a:r>
              <a:rPr lang="en-US" sz="2000" b="1" i="1" dirty="0" smtClean="0">
                <a:solidFill>
                  <a:srgbClr val="C00000"/>
                </a:solidFill>
                <a:latin typeface="+mn-lt"/>
              </a:rPr>
              <a:t> model. </a:t>
            </a:r>
            <a:endParaRPr lang="en-US" sz="2000" dirty="0">
              <a:solidFill>
                <a:srgbClr val="C00000"/>
              </a:solidFill>
              <a:latin typeface="+mn-lt"/>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
        <p:nvSpPr>
          <p:cNvPr id="15" name="Slide Number Placeholder 53"/>
          <p:cNvSpPr>
            <a:spLocks noGrp="1"/>
          </p:cNvSpPr>
          <p:nvPr>
            <p:ph type="sldNum" sz="quarter" idx="12"/>
          </p:nvPr>
        </p:nvSpPr>
        <p:spPr>
          <a:xfrm>
            <a:off x="190500" y="6340475"/>
            <a:ext cx="431800" cy="365125"/>
          </a:xfrm>
        </p:spPr>
        <p:txBody>
          <a:bodyPr/>
          <a:lstStyle/>
          <a:p>
            <a:pPr>
              <a:defRPr/>
            </a:pPr>
            <a:fld id="{3A958E7F-F2CE-4013-8E7C-D4FF21256298}"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3871844298"/>
      </p:ext>
    </p:extLst>
  </p:cSld>
  <p:clrMapOvr>
    <a:masterClrMapping/>
  </p:clrMapOvr>
  <p:transition spd="slow" advTm="571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4"/>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29698" name="Rectangle 7"/>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29699" name="Rectangle 8"/>
          <p:cNvSpPr>
            <a:spLocks noChangeArrowheads="1"/>
          </p:cNvSpPr>
          <p:nvPr/>
        </p:nvSpPr>
        <p:spPr bwMode="auto">
          <a:xfrm>
            <a:off x="0" y="9588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29700" name="Rectangle 10"/>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pic>
        <p:nvPicPr>
          <p:cNvPr id="29701"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8063" cy="685800"/>
          </a:xfrm>
          <a:prstGeom prst="rect">
            <a:avLst/>
          </a:prstGeom>
          <a:noFill/>
          <a:ln w="9525">
            <a:noFill/>
            <a:miter lim="800000"/>
            <a:headEnd/>
            <a:tailEnd/>
          </a:ln>
        </p:spPr>
      </p:pic>
      <p:cxnSp>
        <p:nvCxnSpPr>
          <p:cNvPr id="16" name="Straight Connector 15"/>
          <p:cNvCxnSpPr/>
          <p:nvPr/>
        </p:nvCxnSpPr>
        <p:spPr>
          <a:xfrm>
            <a:off x="3810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9704" name="Rectangle 13"/>
          <p:cNvSpPr>
            <a:spLocks noChangeArrowheads="1"/>
          </p:cNvSpPr>
          <p:nvPr/>
        </p:nvSpPr>
        <p:spPr bwMode="auto">
          <a:xfrm>
            <a:off x="533400" y="2133600"/>
            <a:ext cx="4038600" cy="646331"/>
          </a:xfrm>
          <a:prstGeom prst="rect">
            <a:avLst/>
          </a:prstGeom>
          <a:noFill/>
          <a:ln w="9525">
            <a:noFill/>
            <a:miter lim="800000"/>
            <a:headEnd/>
            <a:tailEnd/>
          </a:ln>
        </p:spPr>
        <p:txBody>
          <a:bodyPr>
            <a:prstTxWarp prst="textNoShape">
              <a:avLst/>
            </a:prstTxWarp>
            <a:spAutoFit/>
          </a:bodyPr>
          <a:lstStyle/>
          <a:p>
            <a:pPr algn="ctr"/>
            <a:r>
              <a:rPr lang="en-GB" b="1" dirty="0">
                <a:latin typeface="+mn-lt"/>
              </a:rPr>
              <a:t>Microvilli of small intestine </a:t>
            </a:r>
            <a:r>
              <a:rPr lang="en-GB" b="1" dirty="0" smtClean="0">
                <a:latin typeface="+mn-lt"/>
              </a:rPr>
              <a:t>epithelium</a:t>
            </a:r>
          </a:p>
          <a:p>
            <a:pPr algn="ctr"/>
            <a:r>
              <a:rPr lang="en-GB" b="1" dirty="0" smtClean="0">
                <a:latin typeface="+mn-lt"/>
              </a:rPr>
              <a:t>increase surface area</a:t>
            </a:r>
            <a:endParaRPr lang="en-US" b="1" dirty="0">
              <a:latin typeface="+mn-lt"/>
            </a:endParaRPr>
          </a:p>
        </p:txBody>
      </p:sp>
      <p:sp>
        <p:nvSpPr>
          <p:cNvPr id="29709" name="Rectangle 1039"/>
          <p:cNvSpPr>
            <a:spLocks noChangeArrowheads="1"/>
          </p:cNvSpPr>
          <p:nvPr/>
        </p:nvSpPr>
        <p:spPr bwMode="auto">
          <a:xfrm>
            <a:off x="533400" y="4419600"/>
            <a:ext cx="4058612" cy="369332"/>
          </a:xfrm>
          <a:prstGeom prst="rect">
            <a:avLst/>
          </a:prstGeom>
          <a:noFill/>
          <a:ln w="9525">
            <a:noFill/>
            <a:miter lim="800000"/>
            <a:headEnd/>
            <a:tailEnd/>
          </a:ln>
        </p:spPr>
        <p:txBody>
          <a:bodyPr wrap="none">
            <a:prstTxWarp prst="textNoShape">
              <a:avLst/>
            </a:prstTxWarp>
            <a:spAutoFit/>
          </a:bodyPr>
          <a:lstStyle/>
          <a:p>
            <a:r>
              <a:rPr lang="en-GB" b="1" dirty="0" err="1" smtClean="0">
                <a:latin typeface="Calibri" pitchFamily="127" charset="0"/>
              </a:rPr>
              <a:t>Squamus</a:t>
            </a:r>
            <a:r>
              <a:rPr lang="en-GB" b="1" dirty="0" smtClean="0">
                <a:latin typeface="Calibri" pitchFamily="127" charset="0"/>
              </a:rPr>
              <a:t> cells </a:t>
            </a:r>
            <a:r>
              <a:rPr lang="en-GB" b="1" dirty="0">
                <a:latin typeface="Calibri" pitchFamily="127" charset="0"/>
              </a:rPr>
              <a:t>can flatten into a thin film</a:t>
            </a:r>
            <a:endParaRPr lang="en-US" b="1" dirty="0">
              <a:latin typeface="Calibri" pitchFamily="127" charset="0"/>
            </a:endParaRPr>
          </a:p>
        </p:txBody>
      </p:sp>
      <p:cxnSp>
        <p:nvCxnSpPr>
          <p:cNvPr id="17" name="Straight Connector 16"/>
          <p:cNvCxnSpPr/>
          <p:nvPr/>
        </p:nvCxnSpPr>
        <p:spPr>
          <a:xfrm>
            <a:off x="0" y="407988"/>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18" name="Title 6"/>
          <p:cNvSpPr txBox="1">
            <a:spLocks/>
          </p:cNvSpPr>
          <p:nvPr/>
        </p:nvSpPr>
        <p:spPr>
          <a:xfrm>
            <a:off x="304800" y="533400"/>
            <a:ext cx="8839200" cy="66833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t>Instructional Guidance BIO.3e</a:t>
            </a:r>
          </a:p>
          <a:p>
            <a:r>
              <a:rPr lang="en-US" sz="2800" b="1" dirty="0" smtClean="0">
                <a:solidFill>
                  <a:srgbClr val="0033CC"/>
                </a:solidFill>
              </a:rPr>
              <a:t>Connect and Apply Concepts: </a:t>
            </a:r>
            <a:br>
              <a:rPr lang="en-US" sz="2800" b="1" dirty="0" smtClean="0">
                <a:solidFill>
                  <a:srgbClr val="0033CC"/>
                </a:solidFill>
              </a:rPr>
            </a:br>
            <a:r>
              <a:rPr lang="en-US" sz="2800" b="1" dirty="0" smtClean="0">
                <a:solidFill>
                  <a:srgbClr val="0033CC"/>
                </a:solidFill>
              </a:rPr>
              <a:t>Effect of surface to volume ratio on life processes</a:t>
            </a:r>
          </a:p>
        </p:txBody>
      </p:sp>
      <p:sp>
        <p:nvSpPr>
          <p:cNvPr id="22" name="TextBox 21"/>
          <p:cNvSpPr txBox="1"/>
          <p:nvPr/>
        </p:nvSpPr>
        <p:spPr>
          <a:xfrm>
            <a:off x="533400" y="5562600"/>
            <a:ext cx="7696200" cy="1107996"/>
          </a:xfrm>
          <a:prstGeom prst="rect">
            <a:avLst/>
          </a:prstGeom>
          <a:noFill/>
        </p:spPr>
        <p:txBody>
          <a:bodyPr wrap="square" rtlCol="0">
            <a:spAutoFit/>
          </a:bodyPr>
          <a:lstStyle/>
          <a:p>
            <a:r>
              <a:rPr lang="en-US" sz="2200" dirty="0" smtClean="0">
                <a:latin typeface="+mn-lt"/>
              </a:rPr>
              <a:t>Writing prompt:  </a:t>
            </a:r>
            <a:r>
              <a:rPr lang="en-US" sz="2200" i="1" dirty="0" smtClean="0">
                <a:latin typeface="+mn-lt"/>
              </a:rPr>
              <a:t>“Why is the </a:t>
            </a:r>
            <a:r>
              <a:rPr lang="en-US" sz="2200" i="1" dirty="0" err="1" smtClean="0">
                <a:latin typeface="+mn-lt"/>
              </a:rPr>
              <a:t>Xenopus</a:t>
            </a:r>
            <a:r>
              <a:rPr lang="en-US" sz="2200" i="1" dirty="0" smtClean="0">
                <a:latin typeface="+mn-lt"/>
              </a:rPr>
              <a:t> zygote so large? How does the subsequent rapid mitosis take place in such a small portion of the cell?</a:t>
            </a:r>
            <a:endParaRPr lang="en-US" sz="2400" dirty="0"/>
          </a:p>
        </p:txBody>
      </p:sp>
      <p:sp>
        <p:nvSpPr>
          <p:cNvPr id="24" name="TextBox 23"/>
          <p:cNvSpPr txBox="1"/>
          <p:nvPr/>
        </p:nvSpPr>
        <p:spPr>
          <a:xfrm>
            <a:off x="5334000" y="3352800"/>
            <a:ext cx="2282420" cy="369332"/>
          </a:xfrm>
          <a:prstGeom prst="rect">
            <a:avLst/>
          </a:prstGeom>
          <a:noFill/>
        </p:spPr>
        <p:txBody>
          <a:bodyPr wrap="none" rtlCol="0">
            <a:spAutoFit/>
          </a:bodyPr>
          <a:lstStyle/>
          <a:p>
            <a:r>
              <a:rPr lang="en-US" b="1" i="1" dirty="0" err="1" smtClean="0">
                <a:latin typeface="+mn-lt"/>
              </a:rPr>
              <a:t>Xenopus</a:t>
            </a:r>
            <a:r>
              <a:rPr lang="en-US" b="1" dirty="0" smtClean="0">
                <a:latin typeface="+mn-lt"/>
              </a:rPr>
              <a:t> rapid mitosis</a:t>
            </a:r>
            <a:endParaRPr lang="en-US" b="1" dirty="0">
              <a:latin typeface="+mn-lt"/>
            </a:endParaRPr>
          </a:p>
        </p:txBody>
      </p:sp>
      <p:pic>
        <p:nvPicPr>
          <p:cNvPr id="20" name="Picture 19" descr="squamous.JPG"/>
          <p:cNvPicPr>
            <a:picLocks noChangeAspect="1"/>
          </p:cNvPicPr>
          <p:nvPr/>
        </p:nvPicPr>
        <p:blipFill>
          <a:blip r:embed="rId6" cstate="print"/>
          <a:stretch>
            <a:fillRect/>
          </a:stretch>
        </p:blipFill>
        <p:spPr>
          <a:xfrm>
            <a:off x="6157430" y="3881374"/>
            <a:ext cx="1920181" cy="1445783"/>
          </a:xfrm>
          <a:prstGeom prst="rect">
            <a:avLst/>
          </a:prstGeom>
        </p:spPr>
      </p:pic>
      <p:pic>
        <p:nvPicPr>
          <p:cNvPr id="25" name="Picture 24" descr="epithethial.jpg"/>
          <p:cNvPicPr>
            <a:picLocks noChangeAspect="1"/>
          </p:cNvPicPr>
          <p:nvPr/>
        </p:nvPicPr>
        <p:blipFill>
          <a:blip r:embed="rId7" cstate="print"/>
          <a:stretch>
            <a:fillRect/>
          </a:stretch>
        </p:blipFill>
        <p:spPr>
          <a:xfrm>
            <a:off x="6157430" y="1955410"/>
            <a:ext cx="1828800" cy="1201057"/>
          </a:xfrm>
          <a:prstGeom prst="rect">
            <a:avLst/>
          </a:prstGeom>
        </p:spPr>
      </p:pic>
      <p:cxnSp>
        <p:nvCxnSpPr>
          <p:cNvPr id="5" name="Straight Arrow Connector 4"/>
          <p:cNvCxnSpPr/>
          <p:nvPr/>
        </p:nvCxnSpPr>
        <p:spPr>
          <a:xfrm>
            <a:off x="4724400" y="2438400"/>
            <a:ext cx="124970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9709" idx="3"/>
          </p:cNvCxnSpPr>
          <p:nvPr/>
        </p:nvCxnSpPr>
        <p:spPr>
          <a:xfrm flipV="1">
            <a:off x="4592012" y="4604265"/>
            <a:ext cx="1382096"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191000" y="3581400"/>
            <a:ext cx="1066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Slide Number Placeholder 53"/>
          <p:cNvSpPr>
            <a:spLocks noGrp="1"/>
          </p:cNvSpPr>
          <p:nvPr>
            <p:ph type="sldNum" sz="quarter" idx="12"/>
          </p:nvPr>
        </p:nvSpPr>
        <p:spPr>
          <a:xfrm>
            <a:off x="444500" y="6467475"/>
            <a:ext cx="431800" cy="365125"/>
          </a:xfrm>
        </p:spPr>
        <p:txBody>
          <a:bodyPr/>
          <a:lstStyle/>
          <a:p>
            <a:pPr>
              <a:defRPr/>
            </a:pPr>
            <a:fld id="{3A958E7F-F2CE-4013-8E7C-D4FF21256298}" type="slidenum">
              <a:rPr lang="en-US" smtClean="0"/>
              <a:pPr>
                <a:defRPr/>
              </a:pPr>
              <a:t>8</a:t>
            </a:fld>
            <a:endParaRPr lang="en-US" dirty="0"/>
          </a:p>
        </p:txBody>
      </p:sp>
      <p:pic>
        <p:nvPicPr>
          <p:cNvPr id="3" name="Picture 1"/>
          <p:cNvPicPr>
            <a:picLocks noChangeAspect="1" noChangeArrowheads="1"/>
          </p:cNvPicPr>
          <p:nvPr/>
        </p:nvPicPr>
        <p:blipFill>
          <a:blip r:embed="rId8" cstate="print"/>
          <a:srcRect/>
          <a:stretch>
            <a:fillRect/>
          </a:stretch>
        </p:blipFill>
        <p:spPr bwMode="auto">
          <a:xfrm>
            <a:off x="990600" y="2819400"/>
            <a:ext cx="2971800" cy="1478508"/>
          </a:xfrm>
          <a:prstGeom prst="rect">
            <a:avLst/>
          </a:prstGeom>
          <a:noFill/>
          <a:ln w="9525">
            <a:noFill/>
            <a:miter lim="800000"/>
            <a:headEnd/>
            <a:tailEnd/>
          </a:ln>
        </p:spPr>
      </p:pic>
      <p:pic>
        <p:nvPicPr>
          <p:cNvPr id="27" name="Audio 2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609464120"/>
      </p:ext>
    </p:extLst>
  </p:cSld>
  <p:clrMapOvr>
    <a:masterClrMapping/>
  </p:clrMapOvr>
  <p:transition spd="slow" advTm="900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4294967295"/>
          </p:nvPr>
        </p:nvSpPr>
        <p:spPr>
          <a:xfrm>
            <a:off x="520700" y="1879601"/>
            <a:ext cx="8534400" cy="5105399"/>
          </a:xfrm>
        </p:spPr>
        <p:txBody>
          <a:bodyPr/>
          <a:lstStyle/>
          <a:p>
            <a:pPr marL="0" indent="0">
              <a:buFont typeface="Arial" pitchFamily="127" charset="0"/>
              <a:buNone/>
              <a:defRPr/>
            </a:pPr>
            <a:r>
              <a:rPr lang="en-US" sz="2200" b="1" dirty="0"/>
              <a:t>BIO.5	The student will investigate and understand common mechanisms </a:t>
            </a:r>
            <a:r>
              <a:rPr lang="en-US" sz="2200" b="1" dirty="0" smtClean="0"/>
              <a:t>of  inheritance </a:t>
            </a:r>
            <a:r>
              <a:rPr lang="en-US" sz="2200" b="1" dirty="0"/>
              <a:t>and protein synthesis. Key concepts include</a:t>
            </a:r>
          </a:p>
          <a:p>
            <a:pPr marL="576263" indent="-512763">
              <a:buFont typeface="+mj-lt"/>
              <a:buAutoNum type="alphaLcParenR"/>
              <a:defRPr/>
            </a:pPr>
            <a:r>
              <a:rPr lang="en-US" sz="2200" b="1" dirty="0"/>
              <a:t>cell growth and division;</a:t>
            </a:r>
          </a:p>
          <a:p>
            <a:pPr marL="576263" indent="-512763">
              <a:buFont typeface="+mj-lt"/>
              <a:buAutoNum type="alphaLcParenR"/>
              <a:defRPr/>
            </a:pPr>
            <a:r>
              <a:rPr lang="en-US" sz="2200" b="1" dirty="0"/>
              <a:t>gamete formation;</a:t>
            </a:r>
          </a:p>
          <a:p>
            <a:pPr marL="576263" indent="-512763">
              <a:buFont typeface="+mj-lt"/>
              <a:buAutoNum type="alphaLcParenR"/>
              <a:defRPr/>
            </a:pPr>
            <a:r>
              <a:rPr lang="en-US" sz="2200" b="1" dirty="0"/>
              <a:t>cell specialization;</a:t>
            </a:r>
          </a:p>
          <a:p>
            <a:pPr marL="576263" indent="-512763">
              <a:buFont typeface="+mj-lt"/>
              <a:buAutoNum type="alphaLcParenR"/>
              <a:defRPr/>
            </a:pPr>
            <a:r>
              <a:rPr lang="en-US" sz="2200" b="1" dirty="0"/>
              <a:t>prediction of inheritance of traits based on the </a:t>
            </a:r>
            <a:r>
              <a:rPr lang="en-US" sz="2200" b="1" dirty="0" err="1"/>
              <a:t>Mendelian</a:t>
            </a:r>
            <a:r>
              <a:rPr lang="en-US" sz="2200" b="1" dirty="0"/>
              <a:t> laws of heredity;</a:t>
            </a:r>
          </a:p>
          <a:p>
            <a:pPr marL="576263" indent="-512763">
              <a:buFont typeface="+mj-lt"/>
              <a:buAutoNum type="alphaLcParenR"/>
              <a:defRPr/>
            </a:pPr>
            <a:r>
              <a:rPr lang="en-US" sz="2200" b="1" dirty="0">
                <a:solidFill>
                  <a:srgbClr val="0070C0"/>
                </a:solidFill>
              </a:rPr>
              <a:t>historical development of the structural model of DNA; </a:t>
            </a:r>
          </a:p>
          <a:p>
            <a:pPr marL="576263" indent="-512763">
              <a:buNone/>
              <a:defRPr/>
            </a:pPr>
            <a:endParaRPr lang="en-US" sz="1800" b="1" dirty="0" smtClean="0"/>
          </a:p>
          <a:p>
            <a:pPr marL="0">
              <a:spcBef>
                <a:spcPts val="0"/>
              </a:spcBef>
              <a:buNone/>
              <a:defRPr/>
            </a:pPr>
            <a:r>
              <a:rPr lang="en-US" sz="2200" b="1" dirty="0" smtClean="0">
                <a:solidFill>
                  <a:srgbClr val="6600FF"/>
                </a:solidFill>
              </a:rPr>
              <a:t>Students need more practice understanding the scientists and technologies that enhanced our knowledge of DNA.</a:t>
            </a:r>
            <a:endParaRPr lang="en-US" sz="2200" b="1" dirty="0" smtClean="0">
              <a:ea typeface="+mn-ea"/>
              <a:cs typeface="+mn-cs"/>
            </a:endParaRPr>
          </a:p>
          <a:p>
            <a:pPr>
              <a:spcBef>
                <a:spcPts val="0"/>
              </a:spcBef>
              <a:buFont typeface="Arial" charset="0"/>
              <a:buNone/>
              <a:defRPr/>
            </a:pPr>
            <a:r>
              <a:rPr lang="en-US" sz="2400" b="1" dirty="0" smtClean="0">
                <a:ea typeface="+mn-ea"/>
                <a:cs typeface="+mn-cs"/>
              </a:rPr>
              <a:t>	</a:t>
            </a:r>
            <a:endParaRPr lang="en-US" sz="2400" b="1" dirty="0" smtClean="0">
              <a:solidFill>
                <a:srgbClr val="6600FF"/>
              </a:solidFill>
              <a:ea typeface="+mn-ea"/>
              <a:cs typeface="+mn-cs"/>
            </a:endParaRPr>
          </a:p>
          <a:p>
            <a:pPr eaLnBrk="1" fontAlgn="auto" hangingPunct="1">
              <a:spcAft>
                <a:spcPts val="0"/>
              </a:spcAft>
              <a:buClr>
                <a:schemeClr val="accent3"/>
              </a:buClr>
              <a:buFont typeface="Arial" charset="0"/>
              <a:buNone/>
              <a:defRPr/>
            </a:pPr>
            <a:endParaRPr lang="en-US" sz="2400" b="1" dirty="0" smtClean="0">
              <a:solidFill>
                <a:srgbClr val="6600FF"/>
              </a:solidFill>
              <a:latin typeface="+mj-lt"/>
              <a:ea typeface="+mn-ea"/>
              <a:cs typeface="+mn-cs"/>
            </a:endParaRPr>
          </a:p>
          <a:p>
            <a:pPr>
              <a:buFont typeface="Arial" charset="0"/>
              <a:buNone/>
              <a:defRPr/>
            </a:pPr>
            <a:endParaRPr lang="en-US" sz="2400" b="1" dirty="0" smtClean="0">
              <a:solidFill>
                <a:srgbClr val="002060"/>
              </a:solidFill>
              <a:latin typeface="+mj-lt"/>
              <a:ea typeface="+mn-ea"/>
              <a:cs typeface="+mn-cs"/>
            </a:endParaRPr>
          </a:p>
        </p:txBody>
      </p:sp>
      <p:sp>
        <p:nvSpPr>
          <p:cNvPr id="37890" name="Title 6"/>
          <p:cNvSpPr>
            <a:spLocks noGrp="1"/>
          </p:cNvSpPr>
          <p:nvPr>
            <p:ph type="title" idx="4294967295"/>
          </p:nvPr>
        </p:nvSpPr>
        <p:spPr>
          <a:xfrm>
            <a:off x="304800" y="508000"/>
            <a:ext cx="8839200" cy="1143000"/>
          </a:xfrm>
        </p:spPr>
        <p:txBody>
          <a:bodyPr/>
          <a:lstStyle/>
          <a:p>
            <a:r>
              <a:rPr lang="en-US" sz="3200" dirty="0" smtClean="0"/>
              <a:t/>
            </a:r>
            <a:br>
              <a:rPr lang="en-US" sz="3200" dirty="0" smtClean="0"/>
            </a:br>
            <a:r>
              <a:rPr lang="en-US" sz="3200" b="1" dirty="0">
                <a:solidFill>
                  <a:srgbClr val="0033CC"/>
                </a:solidFill>
              </a:rPr>
              <a:t>Connecting and Applying </a:t>
            </a:r>
            <a:r>
              <a:rPr lang="en-US" sz="3200" b="1" dirty="0" smtClean="0">
                <a:solidFill>
                  <a:srgbClr val="0033CC"/>
                </a:solidFill>
              </a:rPr>
              <a:t>Concepts: </a:t>
            </a:r>
            <a:r>
              <a:rPr lang="en-US" sz="3200" dirty="0" smtClean="0">
                <a:solidFill>
                  <a:srgbClr val="0033CC"/>
                </a:solidFill>
              </a:rPr>
              <a:t/>
            </a:r>
            <a:br>
              <a:rPr lang="en-US" sz="3200" dirty="0" smtClean="0">
                <a:solidFill>
                  <a:srgbClr val="0033CC"/>
                </a:solidFill>
              </a:rPr>
            </a:br>
            <a:r>
              <a:rPr lang="en-US" sz="3200" b="1" dirty="0" smtClean="0">
                <a:solidFill>
                  <a:srgbClr val="0033CC"/>
                </a:solidFill>
              </a:rPr>
              <a:t>Historical development of the</a:t>
            </a:r>
            <a:br>
              <a:rPr lang="en-US" sz="3200" b="1" dirty="0" smtClean="0">
                <a:solidFill>
                  <a:srgbClr val="0033CC"/>
                </a:solidFill>
              </a:rPr>
            </a:br>
            <a:r>
              <a:rPr lang="en-US" sz="3200" b="1" dirty="0" smtClean="0">
                <a:solidFill>
                  <a:srgbClr val="0033CC"/>
                </a:solidFill>
              </a:rPr>
              <a:t>structural model of DNA</a:t>
            </a:r>
            <a:r>
              <a:rPr lang="en-US" sz="3200" dirty="0" smtClean="0">
                <a:solidFill>
                  <a:srgbClr val="0033CC"/>
                </a:solidFill>
              </a:rPr>
              <a:t/>
            </a:r>
            <a:br>
              <a:rPr lang="en-US" sz="3200" dirty="0" smtClean="0">
                <a:solidFill>
                  <a:srgbClr val="0033CC"/>
                </a:solidFill>
              </a:rPr>
            </a:br>
            <a:endParaRPr lang="en-US" sz="3200" b="1" dirty="0" smtClean="0">
              <a:solidFill>
                <a:srgbClr val="0033CC"/>
              </a:solidFill>
            </a:endParaRPr>
          </a:p>
        </p:txBody>
      </p:sp>
      <p:sp>
        <p:nvSpPr>
          <p:cNvPr id="37891" name="Rectangle 4"/>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37892" name="Rectangle 7"/>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37893" name="Rectangle 8"/>
          <p:cNvSpPr>
            <a:spLocks noChangeArrowheads="1"/>
          </p:cNvSpPr>
          <p:nvPr/>
        </p:nvSpPr>
        <p:spPr bwMode="auto">
          <a:xfrm>
            <a:off x="0" y="9588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sp>
        <p:nvSpPr>
          <p:cNvPr id="37894" name="Rectangle 10"/>
          <p:cNvSpPr>
            <a:spLocks noChangeArrowheads="1"/>
          </p:cNvSpPr>
          <p:nvPr/>
        </p:nvSpPr>
        <p:spPr bwMode="auto">
          <a:xfrm>
            <a:off x="0" y="4445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cxnSp>
        <p:nvCxnSpPr>
          <p:cNvPr id="15" name="Straight Connector 14"/>
          <p:cNvCxnSpPr/>
          <p:nvPr/>
        </p:nvCxnSpPr>
        <p:spPr>
          <a:xfrm>
            <a:off x="0" y="334963"/>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385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82000" y="6096000"/>
            <a:ext cx="609600" cy="609600"/>
          </a:xfrm>
          <a:prstGeom prst="rect">
            <a:avLst/>
          </a:prstGeom>
        </p:spPr>
      </p:pic>
      <p:sp>
        <p:nvSpPr>
          <p:cNvPr id="11" name="Slide Number Placeholder 53"/>
          <p:cNvSpPr>
            <a:spLocks noGrp="1"/>
          </p:cNvSpPr>
          <p:nvPr>
            <p:ph type="sldNum" sz="quarter" idx="12"/>
          </p:nvPr>
        </p:nvSpPr>
        <p:spPr>
          <a:xfrm>
            <a:off x="457200" y="6302375"/>
            <a:ext cx="431800" cy="365125"/>
          </a:xfrm>
        </p:spPr>
        <p:txBody>
          <a:bodyPr/>
          <a:lstStyle/>
          <a:p>
            <a:pPr>
              <a:defRPr/>
            </a:pPr>
            <a:fld id="{3A958E7F-F2CE-4013-8E7C-D4FF21256298}" type="slidenum">
              <a:rPr lang="en-US" smtClean="0"/>
              <a:pPr>
                <a:defRPr/>
              </a:pPr>
              <a:t>9</a:t>
            </a:fld>
            <a:endParaRPr lang="en-US" dirty="0"/>
          </a:p>
        </p:txBody>
      </p:sp>
    </p:spTree>
    <p:extLst>
      <p:ext uri="{BB962C8B-B14F-4D97-AF65-F5344CB8AC3E}">
        <p14:creationId xmlns:p14="http://schemas.microsoft.com/office/powerpoint/2010/main" val="1574255738"/>
      </p:ext>
    </p:extLst>
  </p:cSld>
  <p:clrMapOvr>
    <a:masterClrMapping/>
  </p:clrMapOvr>
  <p:transition spd="slow" advTm="475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9.3"/>
</p:tagLst>
</file>

<file path=ppt/tags/tag10.xml><?xml version="1.0" encoding="utf-8"?>
<p:tagLst xmlns:a="http://schemas.openxmlformats.org/drawingml/2006/main" xmlns:r="http://schemas.openxmlformats.org/officeDocument/2006/relationships" xmlns:p="http://schemas.openxmlformats.org/presentationml/2006/main">
  <p:tag name="TIMING" val="|27.6"/>
</p:tagLst>
</file>

<file path=ppt/tags/tag11.xml><?xml version="1.0" encoding="utf-8"?>
<p:tagLst xmlns:a="http://schemas.openxmlformats.org/drawingml/2006/main" xmlns:r="http://schemas.openxmlformats.org/officeDocument/2006/relationships" xmlns:p="http://schemas.openxmlformats.org/presentationml/2006/main">
  <p:tag name="TIMING" val="|16.2"/>
</p:tagLst>
</file>

<file path=ppt/tags/tag12.xml><?xml version="1.0" encoding="utf-8"?>
<p:tagLst xmlns:a="http://schemas.openxmlformats.org/drawingml/2006/main" xmlns:r="http://schemas.openxmlformats.org/officeDocument/2006/relationships" xmlns:p="http://schemas.openxmlformats.org/presentationml/2006/main">
  <p:tag name="TIMING" val="|26"/>
</p:tagLst>
</file>

<file path=ppt/tags/tag2.xml><?xml version="1.0" encoding="utf-8"?>
<p:tagLst xmlns:a="http://schemas.openxmlformats.org/drawingml/2006/main" xmlns:r="http://schemas.openxmlformats.org/officeDocument/2006/relationships" xmlns:p="http://schemas.openxmlformats.org/presentationml/2006/main">
  <p:tag name="TIMING" val="|30.9"/>
</p:tagLst>
</file>

<file path=ppt/tags/tag3.xml><?xml version="1.0" encoding="utf-8"?>
<p:tagLst xmlns:a="http://schemas.openxmlformats.org/drawingml/2006/main" xmlns:r="http://schemas.openxmlformats.org/officeDocument/2006/relationships" xmlns:p="http://schemas.openxmlformats.org/presentationml/2006/main">
  <p:tag name="TIMING" val="|12.7"/>
</p:tagLst>
</file>

<file path=ppt/tags/tag4.xml><?xml version="1.0" encoding="utf-8"?>
<p:tagLst xmlns:a="http://schemas.openxmlformats.org/drawingml/2006/main" xmlns:r="http://schemas.openxmlformats.org/officeDocument/2006/relationships" xmlns:p="http://schemas.openxmlformats.org/presentationml/2006/main">
  <p:tag name="TIMING" val="|32.5"/>
</p:tagLst>
</file>

<file path=ppt/tags/tag5.xml><?xml version="1.0" encoding="utf-8"?>
<p:tagLst xmlns:a="http://schemas.openxmlformats.org/drawingml/2006/main" xmlns:r="http://schemas.openxmlformats.org/officeDocument/2006/relationships" xmlns:p="http://schemas.openxmlformats.org/presentationml/2006/main">
  <p:tag name="TIMING" val="|68.2"/>
</p:tagLst>
</file>

<file path=ppt/tags/tag6.xml><?xml version="1.0" encoding="utf-8"?>
<p:tagLst xmlns:a="http://schemas.openxmlformats.org/drawingml/2006/main" xmlns:r="http://schemas.openxmlformats.org/officeDocument/2006/relationships" xmlns:p="http://schemas.openxmlformats.org/presentationml/2006/main">
  <p:tag name="TIMING" val="|11.1"/>
</p:tagLst>
</file>

<file path=ppt/tags/tag7.xml><?xml version="1.0" encoding="utf-8"?>
<p:tagLst xmlns:a="http://schemas.openxmlformats.org/drawingml/2006/main" xmlns:r="http://schemas.openxmlformats.org/officeDocument/2006/relationships" xmlns:p="http://schemas.openxmlformats.org/presentationml/2006/main">
  <p:tag name="TIMING" val="|41.5"/>
</p:tagLst>
</file>

<file path=ppt/tags/tag8.xml><?xml version="1.0" encoding="utf-8"?>
<p:tagLst xmlns:a="http://schemas.openxmlformats.org/drawingml/2006/main" xmlns:r="http://schemas.openxmlformats.org/officeDocument/2006/relationships" xmlns:p="http://schemas.openxmlformats.org/presentationml/2006/main">
  <p:tag name="TIMING" val="|21.8"/>
</p:tagLst>
</file>

<file path=ppt/tags/tag9.xml><?xml version="1.0" encoding="utf-8"?>
<p:tagLst xmlns:a="http://schemas.openxmlformats.org/drawingml/2006/main" xmlns:r="http://schemas.openxmlformats.org/officeDocument/2006/relationships" xmlns:p="http://schemas.openxmlformats.org/presentationml/2006/main">
  <p:tag name="TIMING" val="|33.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2983</Words>
  <Application>Microsoft Office PowerPoint</Application>
  <PresentationFormat>On-screen Show (4:3)</PresentationFormat>
  <Paragraphs>320</Paragraphs>
  <Slides>23</Slides>
  <Notes>23</Notes>
  <HiddenSlides>0</HiddenSlides>
  <MMClips>22</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26" baseType="lpstr">
      <vt:lpstr>Office Theme</vt:lpstr>
      <vt:lpstr>Custom Design</vt:lpstr>
      <vt:lpstr>Equation</vt:lpstr>
      <vt:lpstr>PowerPoint Presentation</vt:lpstr>
      <vt:lpstr>Investigation Practices and Skills</vt:lpstr>
      <vt:lpstr> </vt:lpstr>
      <vt:lpstr>Instructional Guidance BIO.1h  Investigation Practices and Skills:  Use chemicals and equipment in a safe manner </vt:lpstr>
      <vt:lpstr>Instructional Guidance BIO.1h  Investigation Practices and Skills:  Use chemicals and equipment in a safe manner</vt:lpstr>
      <vt:lpstr>Connect and Apply Concepts :  Effect of surface area to volume ratio on life processes </vt:lpstr>
      <vt:lpstr>Connect and Apply Concepts:  Effect of surface area to volume ratio on life processes (BIO.3e)</vt:lpstr>
      <vt:lpstr>PowerPoint Presentation</vt:lpstr>
      <vt:lpstr> Connecting and Applying Concepts:  Historical development of the structural model of DNA </vt:lpstr>
      <vt:lpstr> Instructional Guidance BIO.5e Connect and Apply Concepts:  Historical development of the structural model of DNA </vt:lpstr>
      <vt:lpstr> Instructional Guidance BIO.5e Connect and Apply Concepts:  Historical development of the structural model of DNA </vt:lpstr>
      <vt:lpstr>Connect and Apply Concepts:  Comparison of Developmental Stages</vt:lpstr>
      <vt:lpstr>Connect and Apply Concepts:  Comparison of Developmental Stages (BIO.6c) </vt:lpstr>
      <vt:lpstr>Instructional Guidance BIO.6c Connect and Apply Concepts:  Comparison of Developmental Stages</vt:lpstr>
      <vt:lpstr>Aspects of evolution through time</vt:lpstr>
      <vt:lpstr>Aspects of evolution through time (BIO.7e)</vt:lpstr>
      <vt:lpstr>Population dynamics</vt:lpstr>
      <vt:lpstr>Population dynamics (BIO.8a)</vt:lpstr>
      <vt:lpstr>Population dynamics (BIO.8a)</vt:lpstr>
      <vt:lpstr>Population dynamics</vt:lpstr>
      <vt:lpstr>Instructional Guidance BIO.8a Population dynamics</vt:lpstr>
      <vt:lpstr>Practice Items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2014-04-24T22:22:48Z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