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78" r:id="rId2"/>
    <p:sldId id="534" r:id="rId3"/>
    <p:sldId id="535" r:id="rId4"/>
    <p:sldId id="536" r:id="rId5"/>
    <p:sldId id="546" r:id="rId6"/>
    <p:sldId id="547" r:id="rId7"/>
    <p:sldId id="552" r:id="rId8"/>
    <p:sldId id="544" r:id="rId9"/>
    <p:sldId id="553" r:id="rId10"/>
    <p:sldId id="548" r:id="rId11"/>
    <p:sldId id="549" r:id="rId12"/>
    <p:sldId id="545" r:id="rId13"/>
    <p:sldId id="550" r:id="rId14"/>
    <p:sldId id="551" r:id="rId15"/>
    <p:sldId id="554" r:id="rId16"/>
    <p:sldId id="4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070DFF"/>
    <a:srgbClr val="390BFB"/>
    <a:srgbClr val="77933C"/>
    <a:srgbClr val="9B9B71"/>
    <a:srgbClr val="0033CC"/>
    <a:srgbClr val="151553"/>
    <a:srgbClr val="101040"/>
    <a:srgbClr val="0070C0"/>
    <a:srgbClr val="193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2" autoAdjust="0"/>
    <p:restoredTop sz="82115" autoAdjust="0"/>
  </p:normalViewPr>
  <p:slideViewPr>
    <p:cSldViewPr>
      <p:cViewPr varScale="1">
        <p:scale>
          <a:sx n="72" d="100"/>
          <a:sy n="72" d="100"/>
        </p:scale>
        <p:origin x="336" y="6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57740"/>
          </a:xfrm>
          <a:prstGeom prst="rect">
            <a:avLst/>
          </a:prstGeom>
        </p:spPr>
        <p:txBody>
          <a:bodyPr vert="horz" lIns="89893" tIns="44946" rIns="89893" bIns="44946" rtlCol="0"/>
          <a:lstStyle>
            <a:lvl1pPr algn="r">
              <a:defRPr sz="1100"/>
            </a:lvl1pPr>
          </a:lstStyle>
          <a:p>
            <a:fld id="{79E7B58C-ED4B-49CC-ACF9-09ED57345F19}" type="datetimeFigureOut">
              <a:rPr lang="en-US" smtClean="0"/>
              <a:pPr/>
              <a:t>8/2/2023</a:t>
            </a:fld>
            <a:endParaRPr lang="en-US"/>
          </a:p>
        </p:txBody>
      </p:sp>
      <p:sp>
        <p:nvSpPr>
          <p:cNvPr id="4" name="Footer Placeholder 3"/>
          <p:cNvSpPr>
            <a:spLocks noGrp="1"/>
          </p:cNvSpPr>
          <p:nvPr>
            <p:ph type="ftr" sz="quarter" idx="2"/>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684720"/>
            <a:ext cx="2971800" cy="457739"/>
          </a:xfrm>
          <a:prstGeom prst="rect">
            <a:avLst/>
          </a:prstGeom>
        </p:spPr>
        <p:txBody>
          <a:bodyPr vert="horz" lIns="89893" tIns="44946" rIns="89893" bIns="44946" rtlCol="0" anchor="b"/>
          <a:lstStyle>
            <a:lvl1pPr algn="r">
              <a:defRPr sz="11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740"/>
          </a:xfrm>
          <a:prstGeom prst="rect">
            <a:avLst/>
          </a:prstGeom>
        </p:spPr>
        <p:txBody>
          <a:bodyPr vert="horz" lIns="89893" tIns="44946" rIns="89893" bIns="44946" rtlCol="0"/>
          <a:lstStyle>
            <a:lvl1pPr algn="l">
              <a:defRPr sz="1100"/>
            </a:lvl1pPr>
          </a:lstStyle>
          <a:p>
            <a:endParaRPr lang="en-US"/>
          </a:p>
        </p:txBody>
      </p:sp>
      <p:sp>
        <p:nvSpPr>
          <p:cNvPr id="3" name="Date Placeholder 2"/>
          <p:cNvSpPr>
            <a:spLocks noGrp="1"/>
          </p:cNvSpPr>
          <p:nvPr>
            <p:ph type="dt" idx="1"/>
          </p:nvPr>
        </p:nvSpPr>
        <p:spPr>
          <a:xfrm>
            <a:off x="3884613" y="0"/>
            <a:ext cx="2971800" cy="457740"/>
          </a:xfrm>
          <a:prstGeom prst="rect">
            <a:avLst/>
          </a:prstGeom>
        </p:spPr>
        <p:txBody>
          <a:bodyPr vert="horz" lIns="89893" tIns="44946" rIns="89893" bIns="44946" rtlCol="0"/>
          <a:lstStyle>
            <a:lvl1pPr algn="r">
              <a:defRPr sz="1100"/>
            </a:lvl1pPr>
          </a:lstStyle>
          <a:p>
            <a:fld id="{FF3187B8-9621-482E-BCA9-88E01E1E5FBF}" type="datetimeFigureOut">
              <a:rPr lang="en-US" smtClean="0"/>
              <a:pPr/>
              <a:t>8/2/2023</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9893" tIns="44946" rIns="89893" bIns="44946" rtlCol="0" anchor="ctr"/>
          <a:lstStyle/>
          <a:p>
            <a:endParaRPr lang="en-US"/>
          </a:p>
        </p:txBody>
      </p:sp>
      <p:sp>
        <p:nvSpPr>
          <p:cNvPr id="5" name="Notes Placeholder 4"/>
          <p:cNvSpPr>
            <a:spLocks noGrp="1"/>
          </p:cNvSpPr>
          <p:nvPr>
            <p:ph type="body" sz="quarter" idx="3"/>
          </p:nvPr>
        </p:nvSpPr>
        <p:spPr>
          <a:xfrm>
            <a:off x="685800" y="4343131"/>
            <a:ext cx="5486400" cy="4115031"/>
          </a:xfrm>
          <a:prstGeom prst="rect">
            <a:avLst/>
          </a:prstGeom>
        </p:spPr>
        <p:txBody>
          <a:bodyPr vert="horz" lIns="89893" tIns="44946" rIns="89893" bIns="44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720"/>
            <a:ext cx="2971800" cy="457739"/>
          </a:xfrm>
          <a:prstGeom prst="rect">
            <a:avLst/>
          </a:prstGeom>
        </p:spPr>
        <p:txBody>
          <a:bodyPr vert="horz" lIns="89893" tIns="44946" rIns="89893" bIns="44946"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4720"/>
            <a:ext cx="2971800" cy="457739"/>
          </a:xfrm>
          <a:prstGeom prst="rect">
            <a:avLst/>
          </a:prstGeom>
        </p:spPr>
        <p:txBody>
          <a:bodyPr vert="horz" lIns="89893" tIns="44946" rIns="89893" bIns="44946" rtlCol="0" anchor="b"/>
          <a:lstStyle>
            <a:lvl1pPr algn="r">
              <a:defRPr sz="11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Statewide results for the spring 2014 Standards</a:t>
            </a:r>
            <a:r>
              <a:rPr lang="en-US" sz="1200" baseline="0" dirty="0"/>
              <a:t> of Learning Grade 8 Science assessment</a:t>
            </a:r>
            <a:r>
              <a:rPr lang="en-US" sz="1200" dirty="0"/>
              <a:t> have been analyzed to determine specific concepts that may have challenged students.</a:t>
            </a:r>
            <a:r>
              <a:rPr lang="en-US" sz="1200" baseline="0" dirty="0"/>
              <a:t>  </a:t>
            </a:r>
            <a:r>
              <a:rPr lang="en-US" sz="1200" dirty="0"/>
              <a:t>This PowerPoint presentation has been developed to provide insight into the concepts that challenged students statewide.</a:t>
            </a:r>
            <a:r>
              <a:rPr lang="en-US" sz="1200" baseline="0" dirty="0"/>
              <a:t>  </a:t>
            </a:r>
            <a:r>
              <a:rPr lang="en-US" sz="1200" dirty="0"/>
              <a:t>In collaboration with the Division of Student Assessment and School Improvement, the Division of Instruction has provided guidance for teachers and school divisions as they implement science curricula in the middle grades.  </a:t>
            </a:r>
            <a:r>
              <a:rPr lang="en-US" sz="1200" baseline="0" dirty="0"/>
              <a:t> </a:t>
            </a:r>
            <a:endParaRPr lang="en-US" sz="1200" dirty="0"/>
          </a:p>
          <a:p>
            <a:endParaRPr lang="en-US" sz="1200" dirty="0"/>
          </a:p>
          <a:p>
            <a:r>
              <a:rPr lang="en-US" sz="1200" dirty="0"/>
              <a:t>It is important to keep the content of this statewide analysis in perspective.  The information provided here should be used as a supplemental </a:t>
            </a:r>
            <a:r>
              <a:rPr lang="en-US" sz="1200" u="none" dirty="0">
                <a:solidFill>
                  <a:schemeClr val="tx1"/>
                </a:solidFill>
              </a:rPr>
              <a:t>resource</a:t>
            </a:r>
            <a:r>
              <a:rPr lang="en-US" sz="1200" u="none" strike="noStrike" dirty="0">
                <a:solidFill>
                  <a:schemeClr val="tx1"/>
                </a:solidFill>
              </a:rPr>
              <a:t>,</a:t>
            </a:r>
            <a:r>
              <a:rPr lang="en-US" sz="1200" strike="noStrike" baseline="0" dirty="0">
                <a:solidFill>
                  <a:schemeClr val="tx1"/>
                </a:solidFill>
              </a:rPr>
              <a:t> and the i</a:t>
            </a:r>
            <a:r>
              <a:rPr lang="en-US" sz="1200" u="none" strike="noStrike" dirty="0">
                <a:solidFill>
                  <a:schemeClr val="tx1"/>
                </a:solidFill>
              </a:rPr>
              <a:t>nstructional focus should remain on the standards as a whole.</a:t>
            </a:r>
            <a:endParaRPr lang="en-US" sz="1200" u="none" strike="sngStrike" dirty="0">
              <a:solidFill>
                <a:schemeClr val="tx1"/>
              </a:solidFill>
            </a:endParaRP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analysis will consist of some general observations on student performance that appear to indicate the need for improvement, some specific released Standards of Learning (SOL) assessment items from the 2014 assessment, and some example items that are representative of the observations and </a:t>
            </a:r>
            <a:r>
              <a:rPr lang="en-US" sz="1200" strike="noStrike" baseline="0" dirty="0"/>
              <a:t>the standards</a:t>
            </a:r>
            <a:r>
              <a:rPr lang="en-US" sz="1200" baseline="0" dirty="0"/>
              <a:t>.  Please note that the items in this presentation are representative of the concepts that students had the most difficulty with on the Grade 8 SOL Science assessment.</a:t>
            </a:r>
            <a:endParaRPr lang="en-US" sz="1200" dirty="0"/>
          </a:p>
          <a:p>
            <a:endParaRPr lang="en-US" sz="1200" baseline="0" dirty="0"/>
          </a:p>
          <a:p>
            <a:endParaRPr lang="en-US" sz="9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sz="1200" kern="1200" dirty="0">
                <a:solidFill>
                  <a:schemeClr val="tx1"/>
                </a:solidFill>
                <a:latin typeface="+mn-lt"/>
                <a:ea typeface="+mn-ea"/>
                <a:cs typeface="+mn-cs"/>
              </a:rPr>
              <a:t>Students</a:t>
            </a:r>
            <a:r>
              <a:rPr lang="en-US" sz="1200" kern="1200" baseline="0" dirty="0">
                <a:solidFill>
                  <a:schemeClr val="tx1"/>
                </a:solidFill>
                <a:latin typeface="+mn-lt"/>
                <a:ea typeface="+mn-ea"/>
                <a:cs typeface="+mn-cs"/>
              </a:rPr>
              <a:t> had difficulty with comprehension of certain background information related to key historical development in genetics.</a:t>
            </a:r>
            <a:endParaRPr lang="en-US" sz="1200" kern="1200" dirty="0">
              <a:solidFill>
                <a:schemeClr val="tx1"/>
              </a:solidFill>
              <a:latin typeface="+mn-lt"/>
              <a:ea typeface="+mn-ea"/>
              <a:cs typeface="+mn-cs"/>
            </a:endParaRPr>
          </a:p>
          <a:p>
            <a:pPr defTabSz="864931">
              <a:defRPr/>
            </a:pPr>
            <a:endParaRPr lang="en-US" sz="1200" kern="1200" dirty="0">
              <a:solidFill>
                <a:schemeClr val="tx1"/>
              </a:solidFill>
              <a:latin typeface="+mn-lt"/>
              <a:ea typeface="+mn-ea"/>
              <a:cs typeface="+mn-cs"/>
            </a:endParaRPr>
          </a:p>
          <a:p>
            <a:pPr defTabSz="864931">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correct answer for this example item is “C.”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released item from the 2014 SOL assessment looks</a:t>
            </a:r>
            <a:r>
              <a:rPr lang="en-US" baseline="0" dirty="0"/>
              <a:t> at genetic engineering, a significant contribution of understanding gained by the field of genetics.  Students should experience a range of rich and engaging instructional activities related to these important and current topics.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correct answer for this released item is “D.”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dirty="0">
                <a:solidFill>
                  <a:srgbClr val="77933C"/>
                </a:solidFill>
              </a:rPr>
              <a:t>The third area in which students</a:t>
            </a:r>
            <a:r>
              <a:rPr lang="en-US" sz="1200" b="0" baseline="0" dirty="0">
                <a:solidFill>
                  <a:srgbClr val="77933C"/>
                </a:solidFill>
              </a:rPr>
              <a:t> had difficulty was with items that required balancing simple chemical equations.</a:t>
            </a:r>
            <a:endParaRPr lang="en-US" sz="1200" b="0" dirty="0">
              <a:solidFill>
                <a:srgbClr val="77933C"/>
              </a:solidFill>
            </a:endParaRPr>
          </a:p>
          <a:p>
            <a:pPr defTabSz="864931">
              <a:defRPr/>
            </a:pP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example</a:t>
            </a:r>
            <a:r>
              <a:rPr lang="en-US" baseline="0" dirty="0"/>
              <a:t> </a:t>
            </a:r>
            <a:r>
              <a:rPr lang="en-US" dirty="0"/>
              <a:t>item measures Physical Science standard PS.4</a:t>
            </a:r>
            <a:r>
              <a:rPr lang="en-US" baseline="0" dirty="0"/>
              <a:t>.  The example involves a limited number of elements. </a:t>
            </a:r>
            <a:endParaRPr lang="en-US" dirty="0"/>
          </a:p>
          <a:p>
            <a:endParaRPr lang="en-US" dirty="0"/>
          </a:p>
          <a:p>
            <a:r>
              <a:rPr lang="en-US" dirty="0"/>
              <a:t>Note that</a:t>
            </a:r>
            <a:r>
              <a:rPr lang="en-US" baseline="0" dirty="0"/>
              <a:t> foundational concepts about chemical equations are included in the </a:t>
            </a:r>
            <a:r>
              <a:rPr lang="en-US" b="0" baseline="0" dirty="0"/>
              <a:t>Grade 6 standards.  </a:t>
            </a:r>
            <a:r>
              <a:rPr lang="en-US" baseline="0" dirty="0"/>
              <a:t>The critical concepts are found in standard 6.4, which states in part:</a:t>
            </a:r>
          </a:p>
          <a:p>
            <a:endParaRPr lang="en-US" baseline="0" dirty="0"/>
          </a:p>
          <a:p>
            <a:r>
              <a:rPr lang="en-US" sz="1200" kern="1200" dirty="0">
                <a:solidFill>
                  <a:schemeClr val="tx1"/>
                </a:solidFill>
                <a:effectLst/>
                <a:latin typeface="+mn-lt"/>
                <a:ea typeface="+mn-ea"/>
                <a:cs typeface="+mn-cs"/>
              </a:rPr>
              <a:t>The student will investigate and understand that all matter is made up of atoms. Key concepts include: bullet </a:t>
            </a:r>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compounds may be represented by chemical formulas; and bullet f) chemical equations can be used to model chemical changes.</a:t>
            </a:r>
          </a:p>
          <a:p>
            <a:endParaRPr lang="en-US" dirty="0"/>
          </a:p>
          <a:p>
            <a:r>
              <a:rPr lang="en-US" baseline="0" dirty="0"/>
              <a:t>Simple chemical equations can be reinforced in numerous places across the middle grades, including the Life Science standards.  For example, LS.5, which includes the raw materials and products of photosynthesis, is a universal and useful example.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correct answer for this example item is “2.”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released item from</a:t>
            </a:r>
            <a:r>
              <a:rPr lang="en-US" baseline="0" dirty="0"/>
              <a:t> the </a:t>
            </a:r>
            <a:r>
              <a:rPr lang="en-US" dirty="0"/>
              <a:t>2014 SOL assessment also measures</a:t>
            </a:r>
            <a:r>
              <a:rPr lang="en-US" baseline="0" dirty="0"/>
              <a:t> PS.4 and focuses on using a periodic table to identify elements of compounds. Applying the law of conservation of matter applies the mathematical concept of equality.  The correct answer for this example item is “3.”</a:t>
            </a:r>
          </a:p>
          <a:p>
            <a:endParaRPr lang="en-US" baseline="0" dirty="0"/>
          </a:p>
          <a:p>
            <a:r>
              <a:rPr lang="en-US" baseline="0" dirty="0"/>
              <a:t>Enhanced connections among a school’s mathematics  and science teachers and their respective middle curricula could further reinforce the “real-world” applications of this basic algebraic idea.</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the same time, an articulated middle-science program that weaves the common elements of the three sets of middle science standards could improve student mastery of all of these key ideas.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conclusion: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state that there is a clear need to reinforce the critical concepts presented in the three sets of middle-level science standards.  The local curriculum should deliberately “spiral” when developing this content, especially those concepts and ideas with which students have had notable difficulty.  Sixth-grade, life science and physical science teachers, along with middle mathematics teachers, should plan together closely and map out the middle curriculum to ensure that there is a meaningfully connected sixth through eighth grade instructional program.</a:t>
            </a:r>
            <a:endParaRPr lang="en-US" dirty="0"/>
          </a:p>
          <a:p>
            <a:r>
              <a:rPr lang="en-US" baseline="0" dirty="0"/>
              <a:t> </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This concludes the student performance information for the spring 2014 Grade 8 Science test.</a:t>
            </a:r>
          </a:p>
          <a:p>
            <a:endParaRPr lang="en-US" sz="1200" dirty="0"/>
          </a:p>
          <a:p>
            <a:r>
              <a:rPr lang="en-US" sz="1200" dirty="0"/>
              <a:t>Additionally, test preparation practice items for this test 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questions regarding</a:t>
            </a:r>
            <a:r>
              <a:rPr lang="en-US" sz="1100" baseline="0" dirty="0"/>
              <a:t> assessment, please contact student_assessment@doe.virginia.gov.  </a:t>
            </a:r>
          </a:p>
          <a:p>
            <a:endParaRPr lang="en-US" sz="1100" baseline="0" dirty="0"/>
          </a:p>
          <a:p>
            <a:r>
              <a:rPr lang="en-US" sz="1100" baseline="0" dirty="0"/>
              <a:t>For questions regarding instruction, please contact instruction@doe.virginia.gov.</a:t>
            </a:r>
            <a:endParaRPr lang="en-US" sz="1100"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100" b="0" i="0" dirty="0">
                <a:latin typeface="Arial" panose="020B0604020202020204" pitchFamily="34" charset="0"/>
              </a:rPr>
              <a:t>In Grade 8 science, statewide</a:t>
            </a:r>
            <a:r>
              <a:rPr lang="en-US" sz="1100" b="0" i="0" baseline="0" dirty="0">
                <a:latin typeface="Arial" panose="020B0604020202020204" pitchFamily="34" charset="0"/>
              </a:rPr>
              <a:t> SOL assessment data indicate that there were three areas where students had particular difficulty with middle grades science content.</a:t>
            </a:r>
          </a:p>
          <a:p>
            <a:pPr>
              <a:buNone/>
            </a:pPr>
            <a:endParaRPr lang="en-US" sz="1100" b="0" i="0" baseline="0" dirty="0">
              <a:solidFill>
                <a:srgbClr val="77933C"/>
              </a:solidFill>
              <a:latin typeface="Arial" panose="020B0604020202020204" pitchFamily="34" charset="0"/>
            </a:endParaRPr>
          </a:p>
          <a:p>
            <a:pPr marL="0">
              <a:spcBef>
                <a:spcPts val="0"/>
              </a:spcBef>
              <a:buNone/>
            </a:pPr>
            <a:r>
              <a:rPr lang="en-US" sz="1200" b="0" i="0" baseline="0" dirty="0">
                <a:solidFill>
                  <a:schemeClr val="tx1"/>
                </a:solidFill>
                <a:latin typeface="+mn-lt"/>
              </a:rPr>
              <a:t>These were items r</a:t>
            </a:r>
            <a:r>
              <a:rPr lang="en-US" sz="1200" b="0" dirty="0">
                <a:solidFill>
                  <a:schemeClr val="tx1"/>
                </a:solidFill>
                <a:latin typeface="+mn-lt"/>
              </a:rPr>
              <a:t>elated to certain weather and atmosphere concepts;</a:t>
            </a:r>
            <a:r>
              <a:rPr lang="en-US" sz="1200" b="0" baseline="0" dirty="0">
                <a:solidFill>
                  <a:schemeClr val="tx1"/>
                </a:solidFill>
                <a:latin typeface="+mn-lt"/>
              </a:rPr>
              <a:t> certain concepts and background in genetics; and concepts involved in basic chemical equations.</a:t>
            </a:r>
            <a:endParaRPr lang="en-US" sz="1200" b="0" dirty="0">
              <a:solidFill>
                <a:schemeClr val="tx1"/>
              </a:solidFill>
              <a:latin typeface="+mn-lt"/>
            </a:endParaRPr>
          </a:p>
          <a:p>
            <a:pPr marL="0">
              <a:spcBef>
                <a:spcPts val="0"/>
              </a:spcBef>
              <a:buNone/>
            </a:pPr>
            <a:endParaRPr lang="en-US" sz="1200" b="0" dirty="0">
              <a:solidFill>
                <a:schemeClr val="tx1"/>
              </a:solidFill>
              <a:latin typeface="+mn-lt"/>
            </a:endParaRPr>
          </a:p>
          <a:p>
            <a:pPr>
              <a:buNone/>
            </a:pPr>
            <a:endParaRPr lang="en-US" sz="1100" b="0" i="0" dirty="0">
              <a:solidFill>
                <a:srgbClr val="77933C"/>
              </a:solidFill>
              <a:latin typeface="Arial" panose="020B0604020202020204" pitchFamily="34" charset="0"/>
            </a:endParaRPr>
          </a:p>
          <a:p>
            <a:pPr defTabSz="864931">
              <a:defRPr/>
            </a:pP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dirty="0">
                <a:solidFill>
                  <a:schemeClr val="tx1"/>
                </a:solidFill>
              </a:rPr>
              <a:t>The first area where students</a:t>
            </a:r>
            <a:r>
              <a:rPr lang="en-US" sz="1200" b="0" baseline="0" dirty="0">
                <a:solidFill>
                  <a:schemeClr val="tx1"/>
                </a:solidFill>
              </a:rPr>
              <a:t> showed the need for improvement was with items related to weather and atmosphere concepts.  These concepts predominantly occur in the Grade 6 science standards, but they also relate to content found in the Physical Science standards.  The nature of the items and the level of analysis required by the student varied across items, but the topics with which students had some difficulty included air masses, characteristics and composition of the atmosphere, weather maps, air pressure, and water vapor.</a:t>
            </a:r>
            <a:br>
              <a:rPr lang="en-US" sz="1200" b="0" dirty="0">
                <a:solidFill>
                  <a:schemeClr val="tx1"/>
                </a:solidFill>
              </a:rPr>
            </a:br>
            <a:endParaRPr lang="en-US" sz="1200" b="0" dirty="0">
              <a:solidFill>
                <a:schemeClr val="tx1"/>
              </a:solidFill>
            </a:endParaRPr>
          </a:p>
          <a:p>
            <a:pPr defTabSz="864931">
              <a:defRPr/>
            </a:pPr>
            <a:endParaRPr lang="en-US" sz="1100" dirty="0">
              <a:solidFill>
                <a:schemeClr val="tx1"/>
              </a:solidFill>
            </a:endParaRPr>
          </a:p>
          <a:p>
            <a:pPr>
              <a:buNone/>
            </a:pPr>
            <a:r>
              <a:rPr lang="en-US" sz="1100" b="1" dirty="0">
                <a:solidFill>
                  <a:schemeClr val="tx1"/>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Throughout this presentation, you</a:t>
            </a:r>
            <a:r>
              <a:rPr lang="en-US" i="0" baseline="0" dirty="0"/>
              <a:t> may use the back arrow to pause the presentation while you read an item on the screen.  When you are finished reading, you can use the forward arrow to resume the presentation.</a:t>
            </a:r>
            <a:endParaRPr lang="en-US" i="0" dirty="0"/>
          </a:p>
          <a:p>
            <a:endParaRPr lang="en-US" dirty="0"/>
          </a:p>
          <a:p>
            <a:r>
              <a:rPr lang="en-US" dirty="0"/>
              <a:t>In this item,</a:t>
            </a:r>
            <a:r>
              <a:rPr lang="en-US" baseline="0" dirty="0"/>
              <a:t> </a:t>
            </a:r>
            <a:r>
              <a:rPr lang="en-US" dirty="0"/>
              <a:t>concepts from standard 6.6 are the</a:t>
            </a:r>
            <a:r>
              <a:rPr lang="en-US" baseline="0" dirty="0"/>
              <a:t> central focus.  The standard states:</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The student will investigate and understand the properties of air and the structure and dynamics of Earth’s atmosphere.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key concept measured in this item is </a:t>
            </a:r>
            <a:r>
              <a:rPr lang="en-US" sz="1200" kern="1200" dirty="0">
                <a:solidFill>
                  <a:schemeClr val="tx1"/>
                </a:solidFill>
                <a:latin typeface="+mn-lt"/>
                <a:ea typeface="+mn-ea"/>
                <a:cs typeface="+mn-cs"/>
              </a:rPr>
              <a:t>bullet 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atmospheric changes with altitude.</a:t>
            </a:r>
            <a:r>
              <a:rPr lang="en-US" sz="1200" kern="1200" baseline="0" dirty="0">
                <a:solidFill>
                  <a:schemeClr val="tx1"/>
                </a:solidFill>
                <a:latin typeface="+mn-lt"/>
                <a:ea typeface="+mn-ea"/>
                <a:cs typeface="+mn-cs"/>
              </a:rPr>
              <a:t>  Concepts from bullet b) </a:t>
            </a:r>
            <a:r>
              <a:rPr lang="en-US" sz="1200" kern="1200" dirty="0">
                <a:solidFill>
                  <a:schemeClr val="tx1"/>
                </a:solidFill>
                <a:latin typeface="+mn-lt"/>
                <a:ea typeface="+mn-ea"/>
                <a:cs typeface="+mn-cs"/>
              </a:rPr>
              <a:t>pressure, temperature, and humidity are</a:t>
            </a:r>
            <a:r>
              <a:rPr lang="en-US" sz="1200" kern="1200" baseline="0" dirty="0">
                <a:solidFill>
                  <a:schemeClr val="tx1"/>
                </a:solidFill>
                <a:latin typeface="+mn-lt"/>
                <a:ea typeface="+mn-ea"/>
                <a:cs typeface="+mn-cs"/>
              </a:rPr>
              <a:t> supporting concepts.</a:t>
            </a:r>
            <a:r>
              <a:rPr lang="en-US" sz="1200" kern="1200" dirty="0">
                <a:solidFill>
                  <a:schemeClr val="tx1"/>
                </a:solidFill>
                <a:latin typeface="+mn-lt"/>
                <a:ea typeface="+mn-ea"/>
                <a:cs typeface="+mn-cs"/>
              </a:rPr>
              <a:t> </a:t>
            </a:r>
          </a:p>
          <a:p>
            <a:endParaRPr lang="en-US" dirty="0"/>
          </a:p>
          <a:p>
            <a:r>
              <a:rPr lang="en-US" dirty="0"/>
              <a:t>The correct answer for this example item is “D.”  </a:t>
            </a:r>
          </a:p>
          <a:p>
            <a:endParaRPr lang="en-US" i="1" dirty="0">
              <a:solidFill>
                <a:schemeClr val="tx1"/>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 item,</a:t>
            </a:r>
            <a:r>
              <a:rPr lang="en-US" baseline="0" dirty="0"/>
              <a:t> </a:t>
            </a:r>
            <a:r>
              <a:rPr lang="en-US" dirty="0"/>
              <a:t>concepts from standard 6.6 are also the</a:t>
            </a:r>
            <a:r>
              <a:rPr lang="en-US" baseline="0" dirty="0"/>
              <a:t> central focus.  Standards 6.3 and 6.5 are related.  Depending on how the local science curriculum is organized and sequenced, those concepts should further reinforce learning about water in the atmosphere and foundational ideas about Earth’s environment.</a:t>
            </a:r>
          </a:p>
          <a:p>
            <a:r>
              <a:rPr lang="en-US" baseline="0" dirty="0"/>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Bullet b of standard 6.6</a:t>
            </a:r>
            <a:r>
              <a:rPr lang="en-US" sz="1200" kern="1200" baseline="0" dirty="0">
                <a:solidFill>
                  <a:schemeClr val="tx1"/>
                </a:solidFill>
                <a:latin typeface="+mn-lt"/>
                <a:ea typeface="+mn-ea"/>
                <a:cs typeface="+mn-cs"/>
              </a:rPr>
              <a:t> relates  to “</a:t>
            </a:r>
            <a:r>
              <a:rPr lang="en-US" sz="1200" kern="1200" dirty="0">
                <a:solidFill>
                  <a:schemeClr val="tx1"/>
                </a:solidFill>
                <a:latin typeface="+mn-lt"/>
                <a:ea typeface="+mn-ea"/>
                <a:cs typeface="+mn-cs"/>
              </a:rPr>
              <a:t>pressure, temperature, and</a:t>
            </a:r>
            <a:r>
              <a:rPr lang="en-US" sz="1200" b="1" kern="1200" dirty="0">
                <a:solidFill>
                  <a:schemeClr val="tx1"/>
                </a:solidFill>
                <a:latin typeface="+mn-lt"/>
                <a:ea typeface="+mn-ea"/>
                <a:cs typeface="+mn-cs"/>
              </a:rPr>
              <a:t> </a:t>
            </a:r>
            <a:r>
              <a:rPr lang="en-US" sz="1200" b="0" i="0" kern="1200" dirty="0">
                <a:solidFill>
                  <a:schemeClr val="tx1"/>
                </a:solidFill>
                <a:latin typeface="+mn-lt"/>
                <a:ea typeface="+mn-ea"/>
                <a:cs typeface="+mn-cs"/>
              </a:rPr>
              <a:t>humidity.</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Please note that standard 6.5 b</a:t>
            </a:r>
            <a:r>
              <a:rPr lang="en-US" sz="1200" kern="1200" baseline="0" dirty="0">
                <a:solidFill>
                  <a:schemeClr val="tx1"/>
                </a:solidFill>
                <a:latin typeface="+mn-lt"/>
                <a:ea typeface="+mn-ea"/>
                <a:cs typeface="+mn-cs"/>
              </a:rPr>
              <a:t> states, “</a:t>
            </a:r>
            <a:r>
              <a:rPr lang="en-US" sz="1200" kern="1200" dirty="0">
                <a:solidFill>
                  <a:schemeClr val="tx1"/>
                </a:solidFill>
                <a:latin typeface="+mn-lt"/>
                <a:ea typeface="+mn-ea"/>
                <a:cs typeface="+mn-cs"/>
              </a:rPr>
              <a:t>the properties of water in all three phases,” </a:t>
            </a:r>
            <a:r>
              <a:rPr lang="en-US" sz="1200" u="sng" kern="1200" dirty="0">
                <a:solidFill>
                  <a:schemeClr val="tx1"/>
                </a:solidFill>
                <a:latin typeface="+mn-lt"/>
                <a:ea typeface="+mn-ea"/>
                <a:cs typeface="+mn-cs"/>
              </a:rPr>
              <a:t>and</a:t>
            </a:r>
            <a:r>
              <a:rPr lang="en-US" sz="1200" u="none" kern="1200" dirty="0">
                <a:solidFill>
                  <a:schemeClr val="tx1"/>
                </a:solidFill>
                <a:latin typeface="+mn-lt"/>
                <a:ea typeface="+mn-ea"/>
                <a:cs typeface="+mn-cs"/>
              </a:rPr>
              <a:t> </a:t>
            </a:r>
            <a:r>
              <a:rPr lang="en-US" sz="1200" kern="1200" dirty="0">
                <a:solidFill>
                  <a:schemeClr val="tx1"/>
                </a:solidFill>
                <a:latin typeface="+mn-lt"/>
                <a:ea typeface="+mn-ea"/>
                <a:cs typeface="+mn-cs"/>
              </a:rPr>
              <a:t>6.3 d is “cloud formation.” </a:t>
            </a:r>
            <a:r>
              <a:rPr lang="en-US" sz="120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a:t>
            </a:r>
            <a:r>
              <a:rPr lang="en-US" sz="1200" b="0" kern="1200" dirty="0">
                <a:solidFill>
                  <a:schemeClr val="tx1"/>
                </a:solidFill>
                <a:latin typeface="+mn-lt"/>
                <a:ea typeface="+mn-ea"/>
                <a:cs typeface="+mn-cs"/>
              </a:rPr>
              <a:t>ll are highly related ideas.</a:t>
            </a:r>
          </a:p>
          <a:p>
            <a:endParaRPr lang="en-US" dirty="0"/>
          </a:p>
          <a:p>
            <a:r>
              <a:rPr lang="en-US" dirty="0"/>
              <a:t>The correct answer for this </a:t>
            </a:r>
            <a:r>
              <a:rPr lang="en-US" b="0" dirty="0"/>
              <a:t>example</a:t>
            </a:r>
            <a:r>
              <a:rPr lang="en-US" b="0" baseline="0" dirty="0"/>
              <a:t> item </a:t>
            </a:r>
            <a:r>
              <a:rPr lang="en-US" dirty="0"/>
              <a:t>is “A.”</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released item from the 2014 SOL assessment measures</a:t>
            </a:r>
            <a:r>
              <a:rPr lang="en-US" baseline="0" dirty="0"/>
              <a:t> standard</a:t>
            </a:r>
            <a:r>
              <a:rPr lang="en-US" dirty="0"/>
              <a:t> 6.6</a:t>
            </a:r>
            <a:r>
              <a:rPr lang="en-US" baseline="0" dirty="0"/>
              <a:t> and focuses on types of fronts.  Note that </a:t>
            </a:r>
            <a:r>
              <a:rPr lang="en-US" b="0" baseline="0" dirty="0"/>
              <a:t>density</a:t>
            </a:r>
            <a:r>
              <a:rPr lang="en-US" b="1" baseline="0" dirty="0"/>
              <a:t> </a:t>
            </a:r>
            <a:r>
              <a:rPr lang="en-US" baseline="0" dirty="0"/>
              <a:t>is an embedded concept.  Also, note that the item relates to concepts in standard 6.3 including cloud formation and thunderstorms.</a:t>
            </a:r>
          </a:p>
          <a:p>
            <a:endParaRPr lang="en-US" baseline="0" dirty="0"/>
          </a:p>
          <a:p>
            <a:r>
              <a:rPr lang="en-US" baseline="0" dirty="0"/>
              <a:t>The critically important property of “density” will continue to play a key role in all sciences that come during and after middle school.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correct answer for this released item is “A.”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released item from the 2014</a:t>
            </a:r>
            <a:r>
              <a:rPr lang="en-US" baseline="0" dirty="0"/>
              <a:t> </a:t>
            </a:r>
            <a:r>
              <a:rPr lang="en-US" dirty="0"/>
              <a:t>assessment measures</a:t>
            </a:r>
            <a:r>
              <a:rPr lang="en-US" baseline="0" dirty="0"/>
              <a:t> standard</a:t>
            </a:r>
            <a:r>
              <a:rPr lang="en-US" dirty="0"/>
              <a:t> 6.6</a:t>
            </a:r>
            <a:r>
              <a:rPr lang="en-US" baseline="0" dirty="0"/>
              <a:t>.  It applies basic concepts of matter, pressure, and density to the structure of the atmosphere.   The foundations of these ideas are introduced in the elementary grades, are broadly applied to the environment concepts in grade six, and are more deeply developed in Physical Science standards.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this example, students can reason a correct answer by applying their knowledge of decreasing </a:t>
            </a:r>
            <a:r>
              <a:rPr lang="en-US" b="0" baseline="0" dirty="0"/>
              <a:t>density</a:t>
            </a:r>
            <a:r>
              <a:rPr lang="en-US" baseline="0" dirty="0"/>
              <a:t> of atmospheric gases with altitude.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correct answer for this released item is “B.”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dirty="0">
                <a:solidFill>
                  <a:srgbClr val="77933C"/>
                </a:solidFill>
              </a:rPr>
              <a:t>The second area in which students</a:t>
            </a:r>
            <a:r>
              <a:rPr lang="en-US" sz="1200" b="0" baseline="0" dirty="0">
                <a:solidFill>
                  <a:srgbClr val="77933C"/>
                </a:solidFill>
              </a:rPr>
              <a:t> had difficulty was with items that were related to genetics content, including elements of historical development.  </a:t>
            </a:r>
          </a:p>
          <a:p>
            <a:pPr>
              <a:buNone/>
            </a:pPr>
            <a:endParaRPr lang="en-US" sz="1200" b="0" baseline="0" dirty="0">
              <a:solidFill>
                <a:srgbClr val="77933C"/>
              </a:solidFill>
            </a:endParaRPr>
          </a:p>
          <a:p>
            <a:pPr>
              <a:buNone/>
            </a:pPr>
            <a:r>
              <a:rPr lang="en-US" sz="1200" b="0" baseline="0" dirty="0">
                <a:solidFill>
                  <a:srgbClr val="77933C"/>
                </a:solidFill>
              </a:rPr>
              <a:t>Standard LS.12 states:   </a:t>
            </a:r>
            <a:r>
              <a:rPr lang="en-US" sz="1200" kern="1200" dirty="0">
                <a:solidFill>
                  <a:schemeClr val="tx1"/>
                </a:solidFill>
                <a:latin typeface="+mn-lt"/>
                <a:ea typeface="+mn-ea"/>
                <a:cs typeface="+mn-cs"/>
              </a:rPr>
              <a:t>“The student will investigate and understand that organisms reproduce and transmit genetic information to new generations.”</a:t>
            </a:r>
          </a:p>
          <a:p>
            <a:pPr>
              <a:buNone/>
            </a:pPr>
            <a:endParaRPr lang="en-US" sz="1200" b="0" baseline="0" dirty="0">
              <a:solidFill>
                <a:srgbClr val="77933C"/>
              </a:solidFill>
            </a:endParaRPr>
          </a:p>
          <a:p>
            <a:pPr>
              <a:buNone/>
            </a:pPr>
            <a:r>
              <a:rPr lang="en-US" sz="1200" b="0" baseline="0" dirty="0">
                <a:solidFill>
                  <a:srgbClr val="77933C"/>
                </a:solidFill>
              </a:rPr>
              <a:t>In some items, it appeared that students had difficulty discriminating among certain key terminology.</a:t>
            </a:r>
            <a:endParaRPr lang="en-US" sz="1200" b="0" dirty="0">
              <a:solidFill>
                <a:srgbClr val="77933C"/>
              </a:solidFill>
            </a:endParaRPr>
          </a:p>
          <a:p>
            <a:pPr defTabSz="864931">
              <a:defRPr/>
            </a:pP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dirty="0">
                <a:solidFill>
                  <a:srgbClr val="77933C"/>
                </a:solidFill>
              </a:rPr>
              <a:t>In this example item, </a:t>
            </a:r>
            <a:r>
              <a:rPr lang="en-US" sz="1200" b="0" baseline="0" dirty="0">
                <a:solidFill>
                  <a:srgbClr val="77933C"/>
                </a:solidFill>
              </a:rPr>
              <a:t>students must distinguish among related terminology and find the best answer for the specific context.  The item measures comprehension of the key vocabulary, but students must discriminate what is pertinent to the question.</a:t>
            </a:r>
          </a:p>
          <a:p>
            <a:pPr>
              <a:buNone/>
            </a:pPr>
            <a:endParaRPr lang="en-US" sz="1200" b="0" baseline="0" dirty="0">
              <a:solidFill>
                <a:srgbClr val="77933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correct answer for this example item is “D.”  </a:t>
            </a:r>
          </a:p>
          <a:p>
            <a:pPr>
              <a:buNone/>
            </a:pPr>
            <a:r>
              <a:rPr lang="en-US" sz="1200" b="0" baseline="0" dirty="0">
                <a:solidFill>
                  <a:srgbClr val="77933C"/>
                </a:solidFill>
              </a:rPr>
              <a:t> </a:t>
            </a:r>
            <a:endParaRPr lang="en-US" sz="1100" dirty="0">
              <a:solidFill>
                <a:srgbClr val="0070C0"/>
              </a:solidFill>
            </a:endParaRPr>
          </a:p>
          <a:p>
            <a:pPr>
              <a:buNone/>
            </a:pPr>
            <a:r>
              <a:rPr lang="en-US" sz="1100" b="1" dirty="0">
                <a:solidFill>
                  <a:srgbClr val="0070C0"/>
                </a:solidFill>
              </a:rPr>
              <a:t> </a:t>
            </a:r>
          </a:p>
          <a:p>
            <a:pPr defTabSz="864931">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91B7C22-53EE-4141-95CE-D8EC4C8CE96B}"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3810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21A425-783C-4C9D-AF86-55B56C99009F}"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1BD7BB-84ED-4E2E-A119-95841ABAD7F2}"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180AA1-8C0D-40B9-874B-AA85D4E92C1F}"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4"/>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6FC7D2-E856-4C62-9477-B5C82EFF942E}" type="datetime1">
              <a:rPr lang="en-US" smtClean="0"/>
              <a:pPr>
                <a:defRPr/>
              </a:pPr>
              <a:t>8/2/2023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4"/>
          </p:nvPr>
        </p:nvSpPr>
        <p:spPr>
          <a:xfrm>
            <a:off x="304800" y="62484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8B7D0E-787A-4AFD-A885-E843FC56840C}"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13C21B-78CE-4464-B6B6-F6782BA19B4B}" type="datetime1">
              <a:rPr lang="en-US" smtClean="0"/>
              <a:pPr>
                <a:defRPr/>
              </a:pPr>
              <a:t>8/2/2023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2286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FBFF82-2EEE-4EB7-BF2A-75C57067B947}" type="datetime1">
              <a:rPr lang="en-US" smtClean="0"/>
              <a:pPr>
                <a:defRPr/>
              </a:pPr>
              <a:t>8/2/2023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3CBF79-389F-4884-A518-48E9D0B7E157}" type="datetime1">
              <a:rPr lang="en-US" smtClean="0"/>
              <a:pPr>
                <a:defRPr/>
              </a:pPr>
              <a:t>8/2/2023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B1FD4F-C65E-433A-8AFE-CC4580C8EC96}"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9D8454-9422-4151-B163-CA274D71A1B7}" type="datetime1">
              <a:rPr lang="en-US" smtClean="0"/>
              <a:pPr>
                <a:defRPr/>
              </a:pPr>
              <a:t>8/2/2023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txBox="1">
            <a:spLocks/>
          </p:cNvSpPr>
          <p:nvPr userDrawn="1"/>
        </p:nvSpPr>
        <p:spPr>
          <a:xfrm>
            <a:off x="4572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5158B-59F5-4681-9063-378CB2E808E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24600" y="6248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57C672-80A7-482A-948C-3F5474E7AFAC}" type="datetime1">
              <a:rPr lang="en-US" smtClean="0"/>
              <a:pPr>
                <a:defRPr/>
              </a:pPr>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7" name="Slide Number Placeholder 5"/>
          <p:cNvSpPr>
            <a:spLocks noGrp="1"/>
          </p:cNvSpPr>
          <p:nvPr>
            <p:ph type="sldNum" sz="quarter" idx="4"/>
          </p:nvPr>
        </p:nvSpPr>
        <p:spPr>
          <a:xfrm>
            <a:off x="2209800" y="63246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10.wma"/><Relationship Id="rId7" Type="http://schemas.openxmlformats.org/officeDocument/2006/relationships/oleObject" Target="../embeddings/oleObject13.bin"/><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0.xml"/><Relationship Id="rId10" Type="http://schemas.openxmlformats.org/officeDocument/2006/relationships/oleObject" Target="../embeddings/oleObject15.bin"/><Relationship Id="rId4" Type="http://schemas.openxmlformats.org/officeDocument/2006/relationships/slideLayout" Target="../slideLayouts/slideLayout2.xml"/><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11.wma"/><Relationship Id="rId7" Type="http://schemas.openxmlformats.org/officeDocument/2006/relationships/oleObject" Target="../embeddings/oleObject16.bin"/><Relationship Id="rId12" Type="http://schemas.openxmlformats.org/officeDocument/2006/relationships/image" Target="../media/image3.png"/><Relationship Id="rId2" Type="http://schemas.microsoft.com/office/2007/relationships/media" Target="../media/media11.wma"/><Relationship Id="rId1" Type="http://schemas.openxmlformats.org/officeDocument/2006/relationships/tags" Target="../tags/tag7.xml"/><Relationship Id="rId6" Type="http://schemas.openxmlformats.org/officeDocument/2006/relationships/image" Target="../media/image1.jpeg"/><Relationship Id="rId11" Type="http://schemas.openxmlformats.org/officeDocument/2006/relationships/image" Target="../media/image7.png"/><Relationship Id="rId5" Type="http://schemas.openxmlformats.org/officeDocument/2006/relationships/notesSlide" Target="../notesSlides/notesSlide11.xml"/><Relationship Id="rId10" Type="http://schemas.openxmlformats.org/officeDocument/2006/relationships/oleObject" Target="../embeddings/oleObject18.bin"/><Relationship Id="rId4" Type="http://schemas.openxmlformats.org/officeDocument/2006/relationships/slideLayout" Target="../slideLayouts/slideLayout2.xml"/><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13.wma"/><Relationship Id="rId7" Type="http://schemas.openxmlformats.org/officeDocument/2006/relationships/oleObject" Target="../embeddings/oleObject19.bin"/><Relationship Id="rId2" Type="http://schemas.microsoft.com/office/2007/relationships/media" Target="../media/media13.wma"/><Relationship Id="rId1" Type="http://schemas.openxmlformats.org/officeDocument/2006/relationships/tags" Target="../tags/tag8.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13.xml"/><Relationship Id="rId10" Type="http://schemas.openxmlformats.org/officeDocument/2006/relationships/oleObject" Target="../embeddings/oleObject21.bin"/><Relationship Id="rId4" Type="http://schemas.openxmlformats.org/officeDocument/2006/relationships/slideLayout" Target="../slideLayouts/slideLayout2.xml"/><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14.wma"/><Relationship Id="rId7" Type="http://schemas.openxmlformats.org/officeDocument/2006/relationships/oleObject" Target="../embeddings/oleObject22.bin"/><Relationship Id="rId12" Type="http://schemas.openxmlformats.org/officeDocument/2006/relationships/image" Target="../media/image3.png"/><Relationship Id="rId2" Type="http://schemas.microsoft.com/office/2007/relationships/media" Target="../media/media14.wma"/><Relationship Id="rId1" Type="http://schemas.openxmlformats.org/officeDocument/2006/relationships/tags" Target="../tags/tag9.xml"/><Relationship Id="rId6" Type="http://schemas.openxmlformats.org/officeDocument/2006/relationships/image" Target="../media/image1.jpeg"/><Relationship Id="rId11" Type="http://schemas.openxmlformats.org/officeDocument/2006/relationships/image" Target="../media/image8.png"/><Relationship Id="rId5" Type="http://schemas.openxmlformats.org/officeDocument/2006/relationships/notesSlide" Target="../notesSlides/notesSlide14.xml"/><Relationship Id="rId10" Type="http://schemas.openxmlformats.org/officeDocument/2006/relationships/oleObject" Target="../embeddings/oleObject24.bin"/><Relationship Id="rId4" Type="http://schemas.openxmlformats.org/officeDocument/2006/relationships/slideLayout" Target="../slideLayouts/slideLayout2.xml"/><Relationship Id="rId9"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image" Target="../media/image1.jpeg"/><Relationship Id="rId12" Type="http://schemas.openxmlformats.org/officeDocument/2006/relationships/image" Target="../media/image3.pn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hyperlink" Target="https://www.doe.virginia.gov/teaching-learning-assessment/student-assessment/sol-practice-items-all-subjects/released-tests-item-sets-all-subjects" TargetMode="External"/><Relationship Id="rId11" Type="http://schemas.openxmlformats.org/officeDocument/2006/relationships/oleObject" Target="../embeddings/oleObject27.bin"/><Relationship Id="rId5" Type="http://schemas.openxmlformats.org/officeDocument/2006/relationships/hyperlink" Target="https://www.doe.virginia.gov/teaching-learning-assessment/student-assessment/sol-practice-items-all-subjects" TargetMode="External"/><Relationship Id="rId10" Type="http://schemas.openxmlformats.org/officeDocument/2006/relationships/oleObject" Target="../embeddings/oleObject26.bin"/><Relationship Id="rId4" Type="http://schemas.openxmlformats.org/officeDocument/2006/relationships/notesSlide" Target="../notesSlides/notesSlide15.xml"/><Relationship Id="rId9" Type="http://schemas.openxmlformats.org/officeDocument/2006/relationships/image" Target="../media/image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slideLayout" Target="../slideLayouts/slideLayout2.xml"/><Relationship Id="rId7" Type="http://schemas.openxmlformats.org/officeDocument/2006/relationships/image" Target="../media/image1.jpeg"/><Relationship Id="rId12" Type="http://schemas.openxmlformats.org/officeDocument/2006/relationships/image" Target="../media/image3.png"/><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hyperlink" Target="mailto:Instruction@doe.virginia.gov" TargetMode="External"/><Relationship Id="rId11" Type="http://schemas.openxmlformats.org/officeDocument/2006/relationships/oleObject" Target="../embeddings/oleObject30.bin"/><Relationship Id="rId5" Type="http://schemas.openxmlformats.org/officeDocument/2006/relationships/hyperlink" Target="mailto:Student_assessment@doe.virginia.gov" TargetMode="External"/><Relationship Id="rId10" Type="http://schemas.openxmlformats.org/officeDocument/2006/relationships/oleObject" Target="../embeddings/oleObject29.bin"/><Relationship Id="rId4" Type="http://schemas.openxmlformats.org/officeDocument/2006/relationships/notesSlide" Target="../notesSlides/notesSlide16.xml"/><Relationship Id="rId9"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4.wma"/><Relationship Id="rId7" Type="http://schemas.openxmlformats.org/officeDocument/2006/relationships/oleObject" Target="../embeddings/oleObject1.bin"/><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4.xml"/><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5.wma"/><Relationship Id="rId7" Type="http://schemas.openxmlformats.org/officeDocument/2006/relationships/oleObject" Target="../embeddings/oleObject4.bin"/><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5.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6.wma"/><Relationship Id="rId7" Type="http://schemas.openxmlformats.org/officeDocument/2006/relationships/oleObject" Target="../embeddings/oleObject7.bin"/><Relationship Id="rId12" Type="http://schemas.openxmlformats.org/officeDocument/2006/relationships/image" Target="../media/image3.png"/><Relationship Id="rId2" Type="http://schemas.microsoft.com/office/2007/relationships/media" Target="../media/media6.wma"/><Relationship Id="rId1" Type="http://schemas.openxmlformats.org/officeDocument/2006/relationships/tags" Target="../tags/tag3.xml"/><Relationship Id="rId6" Type="http://schemas.openxmlformats.org/officeDocument/2006/relationships/image" Target="../media/image1.jpeg"/><Relationship Id="rId11" Type="http://schemas.openxmlformats.org/officeDocument/2006/relationships/image" Target="../media/image5.png"/><Relationship Id="rId5" Type="http://schemas.openxmlformats.org/officeDocument/2006/relationships/notesSlide" Target="../notesSlides/notesSlide6.xml"/><Relationship Id="rId10"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7.wma"/><Relationship Id="rId7" Type="http://schemas.openxmlformats.org/officeDocument/2006/relationships/oleObject" Target="../embeddings/oleObject10.bin"/><Relationship Id="rId12" Type="http://schemas.openxmlformats.org/officeDocument/2006/relationships/image" Target="../media/image3.png"/><Relationship Id="rId2" Type="http://schemas.microsoft.com/office/2007/relationships/media" Target="../media/media7.wma"/><Relationship Id="rId1" Type="http://schemas.openxmlformats.org/officeDocument/2006/relationships/tags" Target="../tags/tag4.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oleObject" Target="../embeddings/oleObject12.bin"/><Relationship Id="rId4" Type="http://schemas.openxmlformats.org/officeDocument/2006/relationships/slideLayout" Target="../slideLayouts/slideLayout2.xml"/><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3.png"/><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685800"/>
            <a:ext cx="8991600" cy="1569660"/>
          </a:xfrm>
          <a:prstGeom prst="rect">
            <a:avLst/>
          </a:prstGeom>
          <a:noFill/>
        </p:spPr>
        <p:txBody>
          <a:bodyPr wrap="square">
            <a:spAutoFit/>
          </a:bodyPr>
          <a:lstStyle/>
          <a:p>
            <a:pPr algn="ctr">
              <a:defRPr/>
            </a:pPr>
            <a:r>
              <a:rPr lang="en-US" sz="3200" b="1" dirty="0">
                <a:solidFill>
                  <a:srgbClr val="4F6228"/>
                </a:solidFill>
                <a:latin typeface="Arial" pitchFamily="34" charset="0"/>
                <a:cs typeface="Arial" pitchFamily="34" charset="0"/>
              </a:rPr>
              <a:t>Instructional Guidance based on Student Performance on the</a:t>
            </a:r>
          </a:p>
          <a:p>
            <a:pPr algn="ctr">
              <a:defRPr/>
            </a:pPr>
            <a:r>
              <a:rPr lang="en-US" sz="3200" b="1" dirty="0">
                <a:solidFill>
                  <a:srgbClr val="4F6228"/>
                </a:solidFill>
                <a:latin typeface="Arial" pitchFamily="34" charset="0"/>
                <a:cs typeface="Arial" pitchFamily="34" charset="0"/>
              </a:rPr>
              <a:t>Spring 2014 Science Tests </a:t>
            </a:r>
          </a:p>
        </p:txBody>
      </p:sp>
      <p:sp>
        <p:nvSpPr>
          <p:cNvPr id="19" name="TextBox 18"/>
          <p:cNvSpPr txBox="1"/>
          <p:nvPr/>
        </p:nvSpPr>
        <p:spPr>
          <a:xfrm>
            <a:off x="228600" y="2514600"/>
            <a:ext cx="4800600" cy="1815882"/>
          </a:xfrm>
          <a:prstGeom prst="rect">
            <a:avLst/>
          </a:prstGeom>
          <a:noFill/>
        </p:spPr>
        <p:txBody>
          <a:bodyPr wrap="square" rtlCol="0">
            <a:spAutoFit/>
          </a:bodyPr>
          <a:lstStyle/>
          <a:p>
            <a:r>
              <a:rPr lang="en-US" sz="2800" b="1" dirty="0">
                <a:solidFill>
                  <a:srgbClr val="77933C"/>
                </a:solidFill>
                <a:latin typeface="Arial" pitchFamily="34" charset="0"/>
                <a:cs typeface="Arial" pitchFamily="34" charset="0"/>
              </a:rPr>
              <a:t>Science</a:t>
            </a:r>
          </a:p>
          <a:p>
            <a:r>
              <a:rPr lang="en-US" sz="2800" b="1" dirty="0">
                <a:solidFill>
                  <a:srgbClr val="77933C"/>
                </a:solidFill>
                <a:latin typeface="Arial" pitchFamily="34" charset="0"/>
                <a:cs typeface="Arial" pitchFamily="34" charset="0"/>
              </a:rPr>
              <a:t>Standards of Learning</a:t>
            </a:r>
          </a:p>
          <a:p>
            <a:endParaRPr lang="en-US" sz="2800" b="1" dirty="0">
              <a:solidFill>
                <a:srgbClr val="77933C"/>
              </a:solidFill>
              <a:latin typeface="Arial" pitchFamily="34" charset="0"/>
              <a:cs typeface="Arial" pitchFamily="34" charset="0"/>
            </a:endParaRPr>
          </a:p>
          <a:p>
            <a:r>
              <a:rPr lang="en-US" sz="2800" b="1" dirty="0">
                <a:solidFill>
                  <a:srgbClr val="77933C"/>
                </a:solidFill>
                <a:latin typeface="Arial" pitchFamily="34" charset="0"/>
                <a:cs typeface="Arial" pitchFamily="34" charset="0"/>
              </a:rPr>
              <a:t>Grade 8 Science</a:t>
            </a:r>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a:solidFill>
                  <a:srgbClr val="4F6228"/>
                </a:solidFill>
              </a:rPr>
              <a:t>Presentation may be paused and resumed using the arrow keys or the mouse.</a:t>
            </a: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4" name="Picture 13" descr="Science GRFX.eps"/>
          <p:cNvPicPr>
            <a:picLocks noChangeAspect="1"/>
          </p:cNvPicPr>
          <p:nvPr/>
        </p:nvPicPr>
        <p:blipFill>
          <a:blip r:embed="rId6" cstate="print"/>
          <a:srcRect t="22876"/>
          <a:stretch>
            <a:fillRect/>
          </a:stretch>
        </p:blipFill>
        <p:spPr>
          <a:xfrm>
            <a:off x="5083792" y="2646536"/>
            <a:ext cx="3577501" cy="257256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p:transition advTm="81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10</a:t>
            </a:fld>
            <a:endParaRPr lang="en-US" dirty="0"/>
          </a:p>
        </p:txBody>
      </p:sp>
      <p:sp>
        <p:nvSpPr>
          <p:cNvPr id="113" name="TextBox 112"/>
          <p:cNvSpPr txBox="1"/>
          <p:nvPr/>
        </p:nvSpPr>
        <p:spPr>
          <a:xfrm>
            <a:off x="685800" y="1676400"/>
            <a:ext cx="7848600" cy="3785652"/>
          </a:xfrm>
          <a:prstGeom prst="rect">
            <a:avLst/>
          </a:prstGeom>
          <a:noFill/>
        </p:spPr>
        <p:txBody>
          <a:bodyPr wrap="square" rtlCol="0">
            <a:spAutoFit/>
          </a:bodyPr>
          <a:lstStyle/>
          <a:p>
            <a:r>
              <a:rPr lang="en-US" sz="2400" b="1" dirty="0">
                <a:latin typeface="+mn-lt"/>
              </a:rPr>
              <a:t>The work of Franklin, Watson, and Crick contributed most to which of the following areas in the field of genetics?</a:t>
            </a:r>
          </a:p>
          <a:p>
            <a:endParaRPr lang="en-US" sz="2400" b="1" dirty="0">
              <a:latin typeface="+mn-lt"/>
            </a:endParaRPr>
          </a:p>
          <a:p>
            <a:pPr lvl="0">
              <a:lnSpc>
                <a:spcPct val="150000"/>
              </a:lnSpc>
            </a:pPr>
            <a:r>
              <a:rPr lang="en-US" sz="2400" b="1" dirty="0">
                <a:latin typeface="+mn-lt"/>
              </a:rPr>
              <a:t>A  the idea of recessive traits</a:t>
            </a:r>
          </a:p>
          <a:p>
            <a:pPr lvl="0">
              <a:lnSpc>
                <a:spcPct val="150000"/>
              </a:lnSpc>
            </a:pPr>
            <a:r>
              <a:rPr lang="en-US" sz="2400" b="1" dirty="0">
                <a:latin typeface="+mn-lt"/>
              </a:rPr>
              <a:t>B  selective breeding of hybrid plants</a:t>
            </a:r>
          </a:p>
          <a:p>
            <a:pPr lvl="0">
              <a:lnSpc>
                <a:spcPct val="150000"/>
              </a:lnSpc>
            </a:pPr>
            <a:r>
              <a:rPr lang="en-US" sz="2400" b="1" dirty="0">
                <a:latin typeface="+mn-lt"/>
              </a:rPr>
              <a:t>C  the structure of the DNA molecule</a:t>
            </a:r>
          </a:p>
          <a:p>
            <a:pPr lvl="0">
              <a:lnSpc>
                <a:spcPct val="150000"/>
              </a:lnSpc>
            </a:pPr>
            <a:r>
              <a:rPr lang="en-US" sz="2400" b="1" dirty="0">
                <a:latin typeface="+mn-lt"/>
              </a:rPr>
              <a:t>D  the discovery of the role of chromosome pairs</a:t>
            </a:r>
          </a:p>
          <a:p>
            <a:endParaRPr lang="en-US" sz="2400" b="1" dirty="0">
              <a:latin typeface="+mn-lt"/>
            </a:endParaRPr>
          </a:p>
        </p:txBody>
      </p:sp>
      <p:sp>
        <p:nvSpPr>
          <p:cNvPr id="110" name="Rectangle 109"/>
          <p:cNvSpPr/>
          <p:nvPr/>
        </p:nvSpPr>
        <p:spPr>
          <a:xfrm>
            <a:off x="609600" y="4038600"/>
            <a:ext cx="4953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667"/>
    </mc:Choice>
    <mc:Fallback xmlns="">
      <p:transition spd="slow" advTm="19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Released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11</a:t>
            </a:fld>
            <a:endParaRPr lang="en-US" dirty="0"/>
          </a:p>
        </p:txBody>
      </p:sp>
      <p:pic>
        <p:nvPicPr>
          <p:cNvPr id="1006598" name="Picture 6"/>
          <p:cNvPicPr>
            <a:picLocks noChangeAspect="1" noChangeArrowheads="1"/>
          </p:cNvPicPr>
          <p:nvPr/>
        </p:nvPicPr>
        <p:blipFill>
          <a:blip r:embed="rId11" cstate="print"/>
          <a:srcRect/>
          <a:stretch>
            <a:fillRect/>
          </a:stretch>
        </p:blipFill>
        <p:spPr bwMode="auto">
          <a:xfrm>
            <a:off x="457200" y="1752600"/>
            <a:ext cx="7610475" cy="2752725"/>
          </a:xfrm>
          <a:prstGeom prst="rect">
            <a:avLst/>
          </a:prstGeom>
          <a:noFill/>
          <a:ln w="9525">
            <a:solidFill>
              <a:schemeClr val="tx1"/>
            </a:solidFill>
            <a:miter lim="800000"/>
            <a:headEnd/>
            <a:tailEnd/>
          </a:ln>
        </p:spPr>
      </p:pic>
      <p:sp>
        <p:nvSpPr>
          <p:cNvPr id="112" name="Rectangle 111"/>
          <p:cNvSpPr/>
          <p:nvPr/>
        </p:nvSpPr>
        <p:spPr>
          <a:xfrm>
            <a:off x="552736" y="4003344"/>
            <a:ext cx="5257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799"/>
    </mc:Choice>
    <mc:Fallback xmlns="">
      <p:transition spd="slow" advTm="29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bldLst>
      <p:bldP spid="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800" b="1" dirty="0"/>
              <a:t>Basic Chemistry</a:t>
            </a:r>
          </a:p>
          <a:p>
            <a:pPr>
              <a:buNone/>
            </a:pPr>
            <a:r>
              <a:rPr lang="en-US" sz="2800" b="1" dirty="0">
                <a:solidFill>
                  <a:srgbClr val="4F6228"/>
                </a:solidFill>
              </a:rPr>
              <a:t>(SOL  PS.4,  concepts introduced in SOL 6.4)</a:t>
            </a:r>
          </a:p>
          <a:p>
            <a:pPr>
              <a:buNone/>
            </a:pPr>
            <a:endParaRPr lang="en-US" sz="2800" b="1" dirty="0"/>
          </a:p>
          <a:p>
            <a:r>
              <a:rPr lang="en-US" sz="2800" b="1" dirty="0">
                <a:solidFill>
                  <a:srgbClr val="4F6228"/>
                </a:solidFill>
              </a:rPr>
              <a:t>balancing chemical equations (conservation of matter)</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8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12</a:t>
            </a:fld>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061"/>
    </mc:Choice>
    <mc:Fallback xmlns="">
      <p:transition spd="slow" advTm="12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10236" y="7449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13</a:t>
            </a:fld>
            <a:endParaRPr lang="en-US" dirty="0"/>
          </a:p>
        </p:txBody>
      </p:sp>
      <p:sp>
        <p:nvSpPr>
          <p:cNvPr id="113" name="TextBox 112"/>
          <p:cNvSpPr txBox="1"/>
          <p:nvPr/>
        </p:nvSpPr>
        <p:spPr>
          <a:xfrm>
            <a:off x="609600" y="2057400"/>
            <a:ext cx="8077200" cy="1477328"/>
          </a:xfrm>
          <a:prstGeom prst="rect">
            <a:avLst/>
          </a:prstGeom>
          <a:noFill/>
        </p:spPr>
        <p:txBody>
          <a:bodyPr wrap="square" rtlCol="0">
            <a:spAutoFit/>
          </a:bodyPr>
          <a:lstStyle/>
          <a:p>
            <a:r>
              <a:rPr lang="en-US" sz="2400" b="1" dirty="0">
                <a:latin typeface="+mn-lt"/>
              </a:rPr>
              <a:t>What number is needed to balance the following equation?</a:t>
            </a:r>
          </a:p>
          <a:p>
            <a:r>
              <a:rPr lang="en-US" sz="2400" dirty="0">
                <a:latin typeface="+mn-lt"/>
              </a:rPr>
              <a:t> </a:t>
            </a:r>
          </a:p>
          <a:p>
            <a:pPr algn="ctr"/>
            <a:r>
              <a:rPr lang="en-US" sz="2400" b="1" dirty="0">
                <a:latin typeface="+mn-lt"/>
              </a:rPr>
              <a:t>CH</a:t>
            </a:r>
            <a:r>
              <a:rPr lang="en-US" sz="2400" b="1" baseline="-25000" dirty="0">
                <a:latin typeface="+mn-lt"/>
              </a:rPr>
              <a:t>4</a:t>
            </a:r>
            <a:r>
              <a:rPr lang="en-US" sz="2400" b="1" dirty="0">
                <a:latin typeface="+mn-lt"/>
              </a:rPr>
              <a:t> + 20</a:t>
            </a:r>
            <a:r>
              <a:rPr lang="en-US" sz="2400" b="1" baseline="-25000" dirty="0">
                <a:latin typeface="+mn-lt"/>
              </a:rPr>
              <a:t>2</a:t>
            </a:r>
            <a:r>
              <a:rPr lang="en-US" sz="2400" b="1" dirty="0">
                <a:latin typeface="+mn-lt"/>
              </a:rPr>
              <a:t> </a:t>
            </a:r>
            <a:r>
              <a:rPr lang="en-US" sz="2400" b="1" dirty="0">
                <a:latin typeface="+mn-lt"/>
                <a:sym typeface="Wingdings"/>
              </a:rPr>
              <a:t></a:t>
            </a:r>
            <a:r>
              <a:rPr lang="en-US" sz="2400" b="1" dirty="0">
                <a:latin typeface="+mn-lt"/>
              </a:rPr>
              <a:t> CO</a:t>
            </a:r>
            <a:r>
              <a:rPr lang="en-US" sz="2400" b="1" baseline="-25000" dirty="0">
                <a:latin typeface="+mn-lt"/>
              </a:rPr>
              <a:t>2</a:t>
            </a:r>
            <a:r>
              <a:rPr lang="en-US" sz="2400" b="1" dirty="0">
                <a:latin typeface="+mn-lt"/>
              </a:rPr>
              <a:t>  + ___ H</a:t>
            </a:r>
            <a:r>
              <a:rPr lang="en-US" sz="2400" b="1" baseline="-25000" dirty="0">
                <a:latin typeface="+mn-lt"/>
              </a:rPr>
              <a:t>2</a:t>
            </a:r>
            <a:r>
              <a:rPr lang="en-US" sz="2400" b="1" dirty="0">
                <a:latin typeface="+mn-lt"/>
              </a:rPr>
              <a:t>O</a:t>
            </a:r>
            <a:endParaRPr lang="en-US" sz="2400" dirty="0">
              <a:latin typeface="+mn-lt"/>
            </a:endParaRPr>
          </a:p>
          <a:p>
            <a:endParaRPr lang="en-US" dirty="0"/>
          </a:p>
        </p:txBody>
      </p:sp>
      <p:sp>
        <p:nvSpPr>
          <p:cNvPr id="109" name="TextBox 108"/>
          <p:cNvSpPr txBox="1"/>
          <p:nvPr/>
        </p:nvSpPr>
        <p:spPr>
          <a:xfrm>
            <a:off x="5380632" y="2781872"/>
            <a:ext cx="457200" cy="461665"/>
          </a:xfrm>
          <a:prstGeom prst="rect">
            <a:avLst/>
          </a:prstGeom>
          <a:noFill/>
        </p:spPr>
        <p:txBody>
          <a:bodyPr wrap="square" rtlCol="0">
            <a:spAutoFit/>
          </a:bodyPr>
          <a:lstStyle/>
          <a:p>
            <a:r>
              <a:rPr lang="en-US" sz="2400" b="1" dirty="0">
                <a:solidFill>
                  <a:srgbClr val="C00000"/>
                </a:solidFill>
                <a:latin typeface="+mn-lt"/>
              </a:rPr>
              <a:t>2</a:t>
            </a: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5327"/>
    </mc:Choice>
    <mc:Fallback xmlns="">
      <p:transition spd="slow" advTm="65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Released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14</a:t>
            </a:fld>
            <a:endParaRPr lang="en-US" dirty="0"/>
          </a:p>
        </p:txBody>
      </p:sp>
      <p:pic>
        <p:nvPicPr>
          <p:cNvPr id="1008646" name="Picture 6"/>
          <p:cNvPicPr>
            <a:picLocks noChangeAspect="1" noChangeArrowheads="1"/>
          </p:cNvPicPr>
          <p:nvPr/>
        </p:nvPicPr>
        <p:blipFill>
          <a:blip r:embed="rId11" cstate="print"/>
          <a:srcRect/>
          <a:stretch>
            <a:fillRect/>
          </a:stretch>
        </p:blipFill>
        <p:spPr bwMode="auto">
          <a:xfrm>
            <a:off x="407956" y="1676400"/>
            <a:ext cx="8610791" cy="2630043"/>
          </a:xfrm>
          <a:prstGeom prst="rect">
            <a:avLst/>
          </a:prstGeom>
          <a:noFill/>
          <a:ln w="9525">
            <a:solidFill>
              <a:schemeClr val="tx1"/>
            </a:solidFill>
            <a:miter lim="800000"/>
            <a:headEnd/>
            <a:tailEnd/>
          </a:ln>
        </p:spPr>
      </p:pic>
      <p:sp>
        <p:nvSpPr>
          <p:cNvPr id="113" name="TextBox 112"/>
          <p:cNvSpPr txBox="1"/>
          <p:nvPr/>
        </p:nvSpPr>
        <p:spPr>
          <a:xfrm>
            <a:off x="4953000" y="3581400"/>
            <a:ext cx="381000" cy="400110"/>
          </a:xfrm>
          <a:prstGeom prst="rect">
            <a:avLst/>
          </a:prstGeom>
          <a:noFill/>
        </p:spPr>
        <p:txBody>
          <a:bodyPr wrap="square" rtlCol="0">
            <a:spAutoFit/>
          </a:bodyPr>
          <a:lstStyle/>
          <a:p>
            <a:r>
              <a:rPr lang="en-US" sz="2000" b="1" dirty="0">
                <a:solidFill>
                  <a:srgbClr val="C00000"/>
                </a:solidFill>
                <a:latin typeface="+mn-lt"/>
              </a:rPr>
              <a:t>3</a:t>
            </a:r>
          </a:p>
        </p:txBody>
      </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7077"/>
    </mc:Choice>
    <mc:Fallback xmlns="">
      <p:transition spd="slow" advTm="870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0"/>
                </p:tgtEl>
              </p:cMediaNode>
            </p:audio>
          </p:childTnLst>
        </p:cTn>
      </p:par>
    </p:tnLst>
    <p:bldLst>
      <p:bldP spid="1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534400" cy="4572000"/>
          </a:xfrm>
          <a:ln>
            <a:noFill/>
          </a:ln>
        </p:spPr>
        <p:txBody>
          <a:bodyPr/>
          <a:lstStyle/>
          <a:p>
            <a:pPr marL="0">
              <a:spcBef>
                <a:spcPts val="0"/>
              </a:spcBef>
              <a:buNone/>
            </a:pPr>
            <a:r>
              <a:rPr lang="en-US" sz="2800" dirty="0"/>
              <a:t>This concludes the student performance information for the  spring 2014 Grade 8 Science test.</a:t>
            </a:r>
          </a:p>
          <a:p>
            <a:pPr>
              <a:spcBef>
                <a:spcPts val="0"/>
              </a:spcBef>
              <a:buNone/>
            </a:pPr>
            <a:endParaRPr lang="en-US" sz="2800" dirty="0"/>
          </a:p>
          <a:p>
            <a:pPr marL="0">
              <a:spcBef>
                <a:spcPts val="0"/>
              </a:spcBef>
              <a:buNone/>
            </a:pPr>
            <a:r>
              <a:rPr lang="en-US" sz="2800" dirty="0"/>
              <a:t>Additionally, test preparation practice items for</a:t>
            </a:r>
          </a:p>
          <a:p>
            <a:pPr marL="0">
              <a:spcBef>
                <a:spcPts val="0"/>
              </a:spcBef>
              <a:buNone/>
            </a:pPr>
            <a:r>
              <a:rPr lang="en-US" sz="2800" dirty="0"/>
              <a:t>this test can be found on the Virginia Department of Education Web site at:</a:t>
            </a:r>
          </a:p>
          <a:p>
            <a:pPr>
              <a:spcBef>
                <a:spcPts val="0"/>
              </a:spcBef>
              <a:buNone/>
            </a:pPr>
            <a:endParaRPr lang="en-US" sz="2000" b="1" dirty="0">
              <a:solidFill>
                <a:srgbClr val="002060"/>
              </a:solidFill>
            </a:endParaRPr>
          </a:p>
          <a:p>
            <a:pPr marL="0" indent="0" eaLnBrk="1" hangingPunct="1">
              <a:buNone/>
            </a:pPr>
            <a:r>
              <a:rPr lang="en-US" sz="2000" b="1" dirty="0">
                <a:solidFill>
                  <a:srgbClr val="0033CC"/>
                </a:solidFill>
                <a:hlinkClick r:id="rId5"/>
              </a:rPr>
              <a:t>https://www.doe.virginia.gov/teaching-learning-assessment/student-assessment/sol-practice-items-all-subjects</a:t>
            </a:r>
            <a:r>
              <a:rPr lang="en-US" sz="2000" b="1" dirty="0">
                <a:hlinkClick r:id="rId6"/>
              </a:rPr>
              <a:t> </a:t>
            </a:r>
            <a:endParaRPr lang="en-US" sz="2000" b="1" dirty="0"/>
          </a:p>
          <a:p>
            <a:pPr marL="114300" indent="-457200" eaLnBrk="1" hangingPunct="1">
              <a:buNone/>
            </a:pPr>
            <a:endParaRPr lang="en-US" sz="2000" b="1"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Practice Items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4"/>
          </p:nvPr>
        </p:nvSpPr>
        <p:spPr/>
        <p:txBody>
          <a:bodyPr/>
          <a:lstStyle/>
          <a:p>
            <a:pPr>
              <a:defRPr/>
            </a:pPr>
            <a:fld id="{A9A5158B-59F5-4681-9063-378CB2E808EA}" type="slidenum">
              <a:rPr lang="en-US" smtClean="0"/>
              <a:pPr>
                <a:defRPr/>
              </a:pPr>
              <a:t>15</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683"/>
    </mc:Choice>
    <mc:Fallback xmlns="">
      <p:transition spd="slow" advTm="20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a:t>For questions regarding assessment, please contact</a:t>
            </a:r>
          </a:p>
          <a:p>
            <a:pPr marL="0" algn="ctr">
              <a:spcBef>
                <a:spcPts val="0"/>
              </a:spcBef>
              <a:buNone/>
            </a:pPr>
            <a:r>
              <a:rPr lang="en-US" sz="2800" b="1" dirty="0">
                <a:solidFill>
                  <a:srgbClr val="77933C"/>
                </a:solidFill>
                <a:hlinkClick r:id="rId5"/>
              </a:rPr>
              <a:t>Student_assessment@doe.virginia.gov</a:t>
            </a:r>
            <a:endParaRPr lang="en-US" sz="2800" b="1" dirty="0">
              <a:solidFill>
                <a:srgbClr val="77933C"/>
              </a:solidFill>
            </a:endParaRPr>
          </a:p>
          <a:p>
            <a:pPr marL="0" algn="ctr">
              <a:spcBef>
                <a:spcPts val="0"/>
              </a:spcBef>
              <a:buNone/>
            </a:pPr>
            <a:endParaRPr lang="en-US" sz="2800" b="1" dirty="0"/>
          </a:p>
          <a:p>
            <a:pPr marL="0" algn="ctr">
              <a:spcBef>
                <a:spcPts val="0"/>
              </a:spcBef>
              <a:buNone/>
            </a:pPr>
            <a:r>
              <a:rPr lang="en-US" sz="2800" b="1" dirty="0"/>
              <a:t>For questions regarding instruction, please contact </a:t>
            </a:r>
            <a:r>
              <a:rPr lang="en-US" sz="2800" b="1" dirty="0">
                <a:hlinkClick r:id="rId6"/>
              </a:rPr>
              <a:t>Instruction@doe.virginia.gov</a:t>
            </a:r>
            <a:endParaRPr lang="en-US" sz="2800" b="1" dirty="0"/>
          </a:p>
          <a:p>
            <a:pPr>
              <a:spcBef>
                <a:spcPts val="0"/>
              </a:spcBef>
              <a:buNone/>
            </a:pPr>
            <a:endParaRPr lang="en-US" sz="2800"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4F6228"/>
                </a:solidFill>
              </a:rPr>
              <a:t>Contact Information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solidFill>
                <a:prstClr val="black"/>
              </a:solidFill>
            </a:endParaRPr>
          </a:p>
          <a:p>
            <a:r>
              <a:rPr lang="en-US" b="1" dirty="0">
                <a:solidFill>
                  <a:prstClr val="black"/>
                </a:solidFill>
              </a:rPr>
              <a:t> </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8" imgW="114151" imgH="215619" progId="Equation.3">
                  <p:embed/>
                </p:oleObj>
              </mc:Choice>
              <mc:Fallback>
                <p:oleObj name="Equation" r:id="rId8" imgW="114151" imgH="215619" progId="Equation.3">
                  <p:embed/>
                  <p:pic>
                    <p:nvPicPr>
                      <p:cNvPr id="0" name="Picture 5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5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1" imgW="114151" imgH="215619" progId="Equation.3">
                  <p:embed/>
                </p:oleObj>
              </mc:Choice>
              <mc:Fallback>
                <p:oleObj name="Equation" r:id="rId11" imgW="114151" imgH="215619" progId="Equation.3">
                  <p:embed/>
                  <p:pic>
                    <p:nvPicPr>
                      <p:cNvPr id="0" name="Picture 5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cxnSp>
        <p:nvCxnSpPr>
          <p:cNvPr id="54" name="Straight Connector 5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6" name="Slide Number Placeholder 55"/>
          <p:cNvSpPr>
            <a:spLocks noGrp="1"/>
          </p:cNvSpPr>
          <p:nvPr>
            <p:ph type="sldNum" sz="quarter" idx="4"/>
          </p:nvPr>
        </p:nvSpPr>
        <p:spPr/>
        <p:txBody>
          <a:bodyPr/>
          <a:lstStyle/>
          <a:p>
            <a:pPr>
              <a:defRPr/>
            </a:pPr>
            <a:fld id="{A9A5158B-59F5-4681-9063-378CB2E808EA}" type="slidenum">
              <a:rPr lang="en-US" smtClean="0"/>
              <a:pPr>
                <a:defRPr/>
              </a:pPr>
              <a:t>16</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19661"/>
    </mc:Choice>
    <mc:Fallback xmlns="">
      <p:transition spd="slow" advTm="19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marL="0">
              <a:spcBef>
                <a:spcPts val="0"/>
              </a:spcBef>
              <a:buNone/>
            </a:pPr>
            <a:r>
              <a:rPr lang="en-US" sz="2800" b="1" dirty="0">
                <a:solidFill>
                  <a:srgbClr val="4F6228"/>
                </a:solidFill>
              </a:rPr>
              <a:t>Students had difficulty with items related to – </a:t>
            </a:r>
          </a:p>
          <a:p>
            <a:pPr marL="0">
              <a:spcBef>
                <a:spcPts val="0"/>
              </a:spcBef>
              <a:buNone/>
            </a:pPr>
            <a:endParaRPr lang="en-US" sz="2800" b="1" dirty="0">
              <a:solidFill>
                <a:srgbClr val="4F6228"/>
              </a:solidFill>
            </a:endParaRPr>
          </a:p>
          <a:p>
            <a:pPr marL="0">
              <a:spcBef>
                <a:spcPts val="0"/>
              </a:spcBef>
              <a:buFont typeface="Arial" pitchFamily="34" charset="0"/>
              <a:buChar char="•"/>
            </a:pPr>
            <a:r>
              <a:rPr lang="en-US" sz="2800" b="1" dirty="0">
                <a:solidFill>
                  <a:srgbClr val="4F6228"/>
                </a:solidFill>
              </a:rPr>
              <a:t>weather and atmosphere;</a:t>
            </a:r>
          </a:p>
          <a:p>
            <a:pPr marL="0">
              <a:spcBef>
                <a:spcPts val="0"/>
              </a:spcBef>
              <a:buFont typeface="Arial" pitchFamily="34" charset="0"/>
              <a:buChar char="•"/>
            </a:pPr>
            <a:r>
              <a:rPr lang="en-US" sz="2800" b="1" dirty="0">
                <a:solidFill>
                  <a:srgbClr val="4F6228"/>
                </a:solidFill>
              </a:rPr>
              <a:t>genetics; and</a:t>
            </a:r>
          </a:p>
          <a:p>
            <a:pPr marL="0">
              <a:spcBef>
                <a:spcPts val="0"/>
              </a:spcBef>
              <a:buFont typeface="Arial" pitchFamily="34" charset="0"/>
              <a:buChar char="•"/>
            </a:pPr>
            <a:r>
              <a:rPr lang="en-US" sz="2800" b="1" dirty="0">
                <a:solidFill>
                  <a:srgbClr val="4F6228"/>
                </a:solidFill>
              </a:rPr>
              <a:t>basic chemical equations.</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8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2</a:t>
            </a:fld>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820"/>
    </mc:Choice>
    <mc:Fallback xmlns="">
      <p:transition spd="slow" advTm="27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800" b="1" dirty="0"/>
              <a:t>Weather and Atmosphere</a:t>
            </a:r>
          </a:p>
          <a:p>
            <a:pPr>
              <a:buNone/>
            </a:pPr>
            <a:r>
              <a:rPr lang="en-US" sz="2800" b="1" dirty="0">
                <a:solidFill>
                  <a:srgbClr val="4F6228"/>
                </a:solidFill>
              </a:rPr>
              <a:t>(SOL   6.3, 6.5, 6.6.)</a:t>
            </a:r>
          </a:p>
          <a:p>
            <a:pPr>
              <a:buNone/>
            </a:pPr>
            <a:endParaRPr lang="en-US" sz="2800" b="1" dirty="0"/>
          </a:p>
          <a:p>
            <a:r>
              <a:rPr lang="en-US" sz="2800" b="1" dirty="0">
                <a:solidFill>
                  <a:srgbClr val="4F6228"/>
                </a:solidFill>
              </a:rPr>
              <a:t>air masses;</a:t>
            </a:r>
          </a:p>
          <a:p>
            <a:r>
              <a:rPr lang="en-US" sz="2800" b="1" dirty="0">
                <a:solidFill>
                  <a:srgbClr val="4F6228"/>
                </a:solidFill>
              </a:rPr>
              <a:t>characteristics and composition of the atmosphere;</a:t>
            </a:r>
          </a:p>
          <a:p>
            <a:r>
              <a:rPr lang="en-US" sz="2800" b="1" dirty="0">
                <a:solidFill>
                  <a:srgbClr val="4F6228"/>
                </a:solidFill>
              </a:rPr>
              <a:t>weather maps;</a:t>
            </a:r>
          </a:p>
          <a:p>
            <a:r>
              <a:rPr lang="en-US" sz="2800" b="1" dirty="0">
                <a:solidFill>
                  <a:srgbClr val="4F6228"/>
                </a:solidFill>
              </a:rPr>
              <a:t>air pressure; and</a:t>
            </a:r>
          </a:p>
          <a:p>
            <a:r>
              <a:rPr lang="en-US" sz="2800" b="1" dirty="0">
                <a:solidFill>
                  <a:srgbClr val="4F6228"/>
                </a:solidFill>
              </a:rPr>
              <a:t>water vapor</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8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3</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934"/>
    </mc:Choice>
    <mc:Fallback xmlns="">
      <p:transition spd="slow" advTm="379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295400" y="1570037"/>
            <a:ext cx="7239000" cy="43735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4</a:t>
            </a:fld>
            <a:endParaRPr lang="en-US" dirty="0"/>
          </a:p>
        </p:txBody>
      </p:sp>
      <p:sp>
        <p:nvSpPr>
          <p:cNvPr id="113" name="TextBox 112"/>
          <p:cNvSpPr txBox="1"/>
          <p:nvPr/>
        </p:nvSpPr>
        <p:spPr>
          <a:xfrm>
            <a:off x="685800" y="1828800"/>
            <a:ext cx="7924800" cy="3323987"/>
          </a:xfrm>
          <a:prstGeom prst="rect">
            <a:avLst/>
          </a:prstGeom>
          <a:noFill/>
        </p:spPr>
        <p:txBody>
          <a:bodyPr wrap="square" rtlCol="0">
            <a:spAutoFit/>
          </a:bodyPr>
          <a:lstStyle/>
          <a:p>
            <a:pPr eaLnBrk="0" hangingPunct="0">
              <a:spcBef>
                <a:spcPts val="0"/>
              </a:spcBef>
            </a:pPr>
            <a:r>
              <a:rPr lang="en-US" sz="2400" b="1" dirty="0">
                <a:latin typeface="+mn-lt"/>
                <a:cs typeface="Arial" pitchFamily="34" charset="0"/>
              </a:rPr>
              <a:t>In Earth’s atmosphere, as altitude increases –    </a:t>
            </a:r>
          </a:p>
          <a:p>
            <a:pPr eaLnBrk="0" hangingPunct="0">
              <a:spcBef>
                <a:spcPts val="0"/>
              </a:spcBef>
            </a:pPr>
            <a:endParaRPr lang="en-US" sz="2400" b="1" dirty="0">
              <a:latin typeface="+mn-lt"/>
              <a:cs typeface="Arial" pitchFamily="34" charset="0"/>
            </a:endParaRPr>
          </a:p>
          <a:p>
            <a:pPr marL="342900" indent="-342900" eaLnBrk="0" hangingPunct="0">
              <a:lnSpc>
                <a:spcPct val="150000"/>
              </a:lnSpc>
              <a:spcBef>
                <a:spcPts val="0"/>
              </a:spcBef>
            </a:pPr>
            <a:r>
              <a:rPr lang="en-US" sz="2400" b="1" dirty="0">
                <a:latin typeface="+mn-lt"/>
                <a:cs typeface="Arial" pitchFamily="34" charset="0"/>
              </a:rPr>
              <a:t>A  air temperature remains relatively constant</a:t>
            </a:r>
          </a:p>
          <a:p>
            <a:pPr marL="342900" indent="-342900" eaLnBrk="0" hangingPunct="0">
              <a:lnSpc>
                <a:spcPct val="150000"/>
              </a:lnSpc>
              <a:spcBef>
                <a:spcPts val="0"/>
              </a:spcBef>
            </a:pPr>
            <a:r>
              <a:rPr lang="en-US" sz="2400" b="1" dirty="0">
                <a:latin typeface="+mn-lt"/>
                <a:cs typeface="Arial" pitchFamily="34" charset="0"/>
              </a:rPr>
              <a:t>B  the number of gas molecules per unit volume increases</a:t>
            </a:r>
          </a:p>
          <a:p>
            <a:pPr marL="342900" indent="-342900" eaLnBrk="0" hangingPunct="0">
              <a:lnSpc>
                <a:spcPct val="150000"/>
              </a:lnSpc>
              <a:spcBef>
                <a:spcPts val="0"/>
              </a:spcBef>
            </a:pPr>
            <a:r>
              <a:rPr lang="en-US" sz="2400" b="1" dirty="0">
                <a:latin typeface="+mn-lt"/>
                <a:cs typeface="Arial" pitchFamily="34" charset="0"/>
              </a:rPr>
              <a:t>C  air density increases</a:t>
            </a:r>
          </a:p>
          <a:p>
            <a:pPr marL="342900" indent="-342900" eaLnBrk="0" hangingPunct="0">
              <a:lnSpc>
                <a:spcPct val="150000"/>
              </a:lnSpc>
              <a:spcBef>
                <a:spcPts val="0"/>
              </a:spcBef>
            </a:pPr>
            <a:r>
              <a:rPr lang="en-US" sz="2400" b="1" dirty="0">
                <a:latin typeface="+mn-lt"/>
                <a:cs typeface="Arial" pitchFamily="34" charset="0"/>
              </a:rPr>
              <a:t>D  air pressure decreases</a:t>
            </a:r>
          </a:p>
          <a:p>
            <a:endParaRPr lang="en-US" dirty="0"/>
          </a:p>
        </p:txBody>
      </p:sp>
      <p:sp>
        <p:nvSpPr>
          <p:cNvPr id="110" name="Rectangle 109"/>
          <p:cNvSpPr/>
          <p:nvPr/>
        </p:nvSpPr>
        <p:spPr>
          <a:xfrm>
            <a:off x="685800" y="4343400"/>
            <a:ext cx="3276600" cy="457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2095"/>
    </mc:Choice>
    <mc:Fallback xmlns="">
      <p:transition spd="slow" advTm="52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828800"/>
            <a:ext cx="8305800" cy="3505200"/>
          </a:xfrm>
        </p:spPr>
        <p:txBody>
          <a:bodyPr/>
          <a:lstStyle/>
          <a:p>
            <a:pPr marL="0" indent="0">
              <a:buNone/>
            </a:pPr>
            <a:r>
              <a:rPr lang="en-US" sz="2400" b="1" dirty="0">
                <a:cs typeface="Arial" pitchFamily="34" charset="0"/>
              </a:rPr>
              <a:t>Water vapor in the atmosphere will form tiny droplets when the air –  </a:t>
            </a:r>
          </a:p>
          <a:p>
            <a:pPr>
              <a:lnSpc>
                <a:spcPct val="150000"/>
              </a:lnSpc>
              <a:buNone/>
            </a:pPr>
            <a:r>
              <a:rPr lang="en-US" sz="2400" b="1" dirty="0">
                <a:cs typeface="Arial" pitchFamily="34" charset="0"/>
              </a:rPr>
              <a:t>A  reaches 100 percent relative humidity</a:t>
            </a:r>
          </a:p>
          <a:p>
            <a:pPr>
              <a:lnSpc>
                <a:spcPct val="150000"/>
              </a:lnSpc>
              <a:buNone/>
            </a:pPr>
            <a:r>
              <a:rPr lang="en-US" sz="2400" b="1" dirty="0">
                <a:cs typeface="Arial" pitchFamily="34" charset="0"/>
              </a:rPr>
              <a:t>B  warms above 10 degrees Celsius</a:t>
            </a:r>
          </a:p>
          <a:p>
            <a:pPr>
              <a:lnSpc>
                <a:spcPct val="150000"/>
              </a:lnSpc>
              <a:buNone/>
            </a:pPr>
            <a:r>
              <a:rPr lang="en-US" sz="2400" b="1" dirty="0">
                <a:cs typeface="Arial" pitchFamily="34" charset="0"/>
              </a:rPr>
              <a:t>C  descends below an altitude of 1 kilometer (1000 meters) </a:t>
            </a:r>
          </a:p>
          <a:p>
            <a:pPr>
              <a:lnSpc>
                <a:spcPct val="150000"/>
              </a:lnSpc>
              <a:buNone/>
            </a:pPr>
            <a:r>
              <a:rPr lang="en-US" sz="2400" b="1" dirty="0">
                <a:cs typeface="Arial" pitchFamily="34" charset="0"/>
              </a:rPr>
              <a:t>D  pressure increases by 10 percent</a:t>
            </a: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5</a:t>
            </a:fld>
            <a:endParaRPr lang="en-US" dirty="0"/>
          </a:p>
        </p:txBody>
      </p:sp>
      <p:sp>
        <p:nvSpPr>
          <p:cNvPr id="109" name="Rectangle 108"/>
          <p:cNvSpPr/>
          <p:nvPr/>
        </p:nvSpPr>
        <p:spPr>
          <a:xfrm>
            <a:off x="527712" y="2743200"/>
            <a:ext cx="5638800" cy="45720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125"/>
    </mc:Choice>
    <mc:Fallback xmlns="">
      <p:transition spd="slow" advTm="54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bldLst>
      <p:bldP spid="1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Released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6</a:t>
            </a:fld>
            <a:endParaRPr lang="en-US" dirty="0"/>
          </a:p>
        </p:txBody>
      </p:sp>
      <p:pic>
        <p:nvPicPr>
          <p:cNvPr id="10" name="Picture 5"/>
          <p:cNvPicPr>
            <a:picLocks noChangeAspect="1" noChangeArrowheads="1"/>
          </p:cNvPicPr>
          <p:nvPr/>
        </p:nvPicPr>
        <p:blipFill>
          <a:blip r:embed="rId11" cstate="print"/>
          <a:srcRect/>
          <a:stretch>
            <a:fillRect/>
          </a:stretch>
        </p:blipFill>
        <p:spPr bwMode="auto">
          <a:xfrm>
            <a:off x="388960" y="1752600"/>
            <a:ext cx="8686800" cy="2491740"/>
          </a:xfrm>
          <a:prstGeom prst="rect">
            <a:avLst/>
          </a:prstGeom>
          <a:noFill/>
          <a:ln w="9525">
            <a:solidFill>
              <a:schemeClr val="tx1"/>
            </a:solidFill>
            <a:miter lim="800000"/>
            <a:headEnd/>
            <a:tailEnd/>
          </a:ln>
        </p:spPr>
      </p:pic>
      <p:sp>
        <p:nvSpPr>
          <p:cNvPr id="114" name="Rectangle 113"/>
          <p:cNvSpPr/>
          <p:nvPr/>
        </p:nvSpPr>
        <p:spPr>
          <a:xfrm>
            <a:off x="533400" y="2514600"/>
            <a:ext cx="1524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Audio 2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426"/>
    </mc:Choice>
    <mc:Fallback xmlns="">
      <p:transition spd="slow" advTm="36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5"/>
                </p:tgtEl>
              </p:cMediaNode>
            </p:audio>
          </p:childTnLst>
        </p:cTn>
      </p:par>
    </p:tnLst>
    <p:bldLst>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4F6228"/>
              </a:solidFill>
            </a:endParaRPr>
          </a:p>
          <a:p>
            <a:pPr marL="0" eaLnBrk="1" hangingPunct="1">
              <a:buFont typeface="Wingdings 2" pitchFamily="18" charset="2"/>
              <a:buNone/>
            </a:pPr>
            <a:endParaRPr lang="en-US" sz="2400" b="1" dirty="0">
              <a:solidFill>
                <a:srgbClr val="6600FF"/>
              </a:solidFill>
            </a:endParaRPr>
          </a:p>
          <a:p>
            <a:pPr marL="0" eaLnBrk="1" hangingPunct="1">
              <a:buNone/>
            </a:pPr>
            <a:endParaRPr lang="en-US" sz="2400" dirty="0"/>
          </a:p>
          <a:p>
            <a:pPr marL="0" eaLnBrk="1" hangingPunct="1">
              <a:buFont typeface="Wingdings 2" pitchFamily="18" charset="2"/>
              <a:buNone/>
            </a:pPr>
            <a:endParaRPr lang="en-US" sz="2400" b="1" dirty="0"/>
          </a:p>
        </p:txBody>
      </p:sp>
      <p:sp>
        <p:nvSpPr>
          <p:cNvPr id="7" name="Title 6"/>
          <p:cNvSpPr>
            <a:spLocks noGrp="1"/>
          </p:cNvSpPr>
          <p:nvPr>
            <p:ph type="title"/>
          </p:nvPr>
        </p:nvSpPr>
        <p:spPr>
          <a:xfrm>
            <a:off x="304800" y="457200"/>
            <a:ext cx="8839200" cy="1143000"/>
          </a:xfrm>
        </p:spPr>
        <p:txBody>
          <a:bodyPr/>
          <a:lstStyle/>
          <a:p>
            <a:r>
              <a:rPr lang="en-US" sz="3200" b="1" dirty="0"/>
              <a:t>Grade 8 Science Released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51048"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7" imgW="114151" imgH="215619" progId="Equation.3">
                  <p:embed/>
                </p:oleObj>
              </mc:Choice>
              <mc:Fallback>
                <p:oleObj name="Equation" r:id="rId7" imgW="114151" imgH="215619"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9" imgW="114151" imgH="215619" progId="Equation.3">
                  <p:embed/>
                </p:oleObj>
              </mc:Choice>
              <mc:Fallback>
                <p:oleObj name="Equation" r:id="rId9" imgW="114151" imgH="215619"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3" name="Rectangle 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6"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9"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2" name="Rectangle 1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5" name="Rectangle 1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18" name="Rectangle 22"/>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8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0" name="Rectangle 2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3" name="Rectangle 2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6" name="Rectangle 3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9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99" name="Rectangle 3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02" name="Rectangle 38"/>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4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47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91" name="Straight Connector 90"/>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2566"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67" name="Rectangle 10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6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2" name="Rectangle 10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3" name="Rectangle 10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5" name="Rectangle 1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6" name="Rectangle 112"/>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78" name="Rectangle 1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79" name="Rectangle 11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1" name="Rectangle 1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2" name="Rectangle 11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4" name="Rectangle 1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5" name="Rectangle 12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87" name="Rectangle 1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88" name="Rectangle 124"/>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0" name="Rectangle 1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1" name="Rectangle 127"/>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3" name="Rectangle 1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4" name="Rectangle 130"/>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6" name="Rectangle 1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597" name="Rectangle 13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599" name="Rectangle 1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2600" name="Rectangle 13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0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9373" name="Rectangle 20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9374" name="Rectangle 20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1" name="Slide Number Placeholder 110"/>
          <p:cNvSpPr>
            <a:spLocks noGrp="1"/>
          </p:cNvSpPr>
          <p:nvPr>
            <p:ph type="sldNum" sz="quarter" idx="4"/>
          </p:nvPr>
        </p:nvSpPr>
        <p:spPr>
          <a:xfrm>
            <a:off x="609600" y="6324600"/>
            <a:ext cx="533400" cy="365125"/>
          </a:xfrm>
        </p:spPr>
        <p:txBody>
          <a:bodyPr/>
          <a:lstStyle/>
          <a:p>
            <a:pPr>
              <a:defRPr/>
            </a:pPr>
            <a:fld id="{A9A5158B-59F5-4681-9063-378CB2E808EA}" type="slidenum">
              <a:rPr lang="en-US" smtClean="0"/>
              <a:pPr>
                <a:defRPr/>
              </a:pPr>
              <a:t>7</a:t>
            </a:fld>
            <a:endParaRPr lang="en-US" dirty="0"/>
          </a:p>
        </p:txBody>
      </p:sp>
      <p:pic>
        <p:nvPicPr>
          <p:cNvPr id="1021957" name="Picture 5"/>
          <p:cNvPicPr>
            <a:picLocks noChangeAspect="1" noChangeArrowheads="1"/>
          </p:cNvPicPr>
          <p:nvPr/>
        </p:nvPicPr>
        <p:blipFill>
          <a:blip r:embed="rId11" cstate="print"/>
          <a:srcRect/>
          <a:stretch>
            <a:fillRect/>
          </a:stretch>
        </p:blipFill>
        <p:spPr bwMode="auto">
          <a:xfrm>
            <a:off x="609600" y="1295400"/>
            <a:ext cx="7407592" cy="5253990"/>
          </a:xfrm>
          <a:prstGeom prst="rect">
            <a:avLst/>
          </a:prstGeom>
          <a:noFill/>
          <a:ln w="9525">
            <a:solidFill>
              <a:schemeClr val="tx1"/>
            </a:solidFill>
            <a:miter lim="800000"/>
            <a:headEnd/>
            <a:tailEnd/>
          </a:ln>
        </p:spPr>
      </p:pic>
      <p:sp>
        <p:nvSpPr>
          <p:cNvPr id="112" name="Rectangle 111"/>
          <p:cNvSpPr/>
          <p:nvPr/>
        </p:nvSpPr>
        <p:spPr>
          <a:xfrm>
            <a:off x="650544" y="5486400"/>
            <a:ext cx="5257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483"/>
    </mc:Choice>
    <mc:Fallback xmlns="">
      <p:transition spd="slow" advTm="42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5"/>
                </p:tgtEl>
              </p:cMediaNode>
            </p:audio>
          </p:childTnLst>
        </p:cTn>
      </p:par>
    </p:tnLst>
    <p:bldLst>
      <p:bldP spid="1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800" b="1" dirty="0"/>
              <a:t>Genetics</a:t>
            </a:r>
          </a:p>
          <a:p>
            <a:pPr>
              <a:buNone/>
            </a:pPr>
            <a:r>
              <a:rPr lang="en-US" sz="2800" b="1" dirty="0">
                <a:solidFill>
                  <a:srgbClr val="4F6228"/>
                </a:solidFill>
              </a:rPr>
              <a:t>(SOL  LS.12 )</a:t>
            </a:r>
          </a:p>
          <a:p>
            <a:pPr>
              <a:buNone/>
            </a:pPr>
            <a:endParaRPr lang="en-US" sz="2800" b="1" dirty="0"/>
          </a:p>
          <a:p>
            <a:r>
              <a:rPr lang="en-US" sz="2800" b="1" dirty="0">
                <a:solidFill>
                  <a:srgbClr val="4F6228"/>
                </a:solidFill>
              </a:rPr>
              <a:t>elements of historical development; and</a:t>
            </a:r>
          </a:p>
          <a:p>
            <a:r>
              <a:rPr lang="en-US" sz="2800" b="1" dirty="0">
                <a:solidFill>
                  <a:srgbClr val="4F6228"/>
                </a:solidFill>
              </a:rPr>
              <a:t>key terminology</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8 Science:  Areas Needing Improvement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8</a:t>
            </a:fld>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351"/>
    </mc:Choice>
    <mc:Fallback xmlns="">
      <p:transition spd="slow" advTm="33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676400"/>
            <a:ext cx="8229600" cy="3810000"/>
          </a:xfrm>
        </p:spPr>
        <p:txBody>
          <a:bodyPr/>
          <a:lstStyle/>
          <a:p>
            <a:pPr marL="0" indent="0">
              <a:buNone/>
            </a:pPr>
            <a:r>
              <a:rPr lang="en-US" sz="2400" b="1" dirty="0">
                <a:cs typeface="Arial" pitchFamily="34" charset="0"/>
              </a:rPr>
              <a:t>The way a living organism appears as a result of its genetic expression is its – </a:t>
            </a:r>
          </a:p>
          <a:p>
            <a:pPr>
              <a:lnSpc>
                <a:spcPct val="150000"/>
              </a:lnSpc>
              <a:buNone/>
            </a:pPr>
            <a:r>
              <a:rPr lang="en-US" sz="2400" b="1" dirty="0">
                <a:cs typeface="Arial" pitchFamily="34" charset="0"/>
              </a:rPr>
              <a:t>A  genome </a:t>
            </a:r>
          </a:p>
          <a:p>
            <a:pPr>
              <a:lnSpc>
                <a:spcPct val="150000"/>
              </a:lnSpc>
              <a:buNone/>
            </a:pPr>
            <a:r>
              <a:rPr lang="en-US" sz="2400" b="1" dirty="0">
                <a:cs typeface="Arial" pitchFamily="34" charset="0"/>
              </a:rPr>
              <a:t>B  incomplete dominance</a:t>
            </a:r>
          </a:p>
          <a:p>
            <a:pPr>
              <a:lnSpc>
                <a:spcPct val="150000"/>
              </a:lnSpc>
              <a:buNone/>
            </a:pPr>
            <a:r>
              <a:rPr lang="en-US" sz="2400" b="1" dirty="0">
                <a:cs typeface="Arial" pitchFamily="34" charset="0"/>
              </a:rPr>
              <a:t>C  recessive allele</a:t>
            </a:r>
          </a:p>
          <a:p>
            <a:pPr>
              <a:lnSpc>
                <a:spcPct val="150000"/>
              </a:lnSpc>
              <a:buNone/>
            </a:pPr>
            <a:r>
              <a:rPr lang="en-US" sz="2400" b="1" dirty="0">
                <a:cs typeface="Arial" pitchFamily="34" charset="0"/>
              </a:rPr>
              <a:t>D  phenotype </a:t>
            </a: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a:p>
            <a:pPr>
              <a:buNone/>
            </a:pPr>
            <a:endParaRPr lang="en-US" sz="2400" b="1" dirty="0">
              <a:solidFill>
                <a:srgbClr val="77933C"/>
              </a:solidFill>
            </a:endParaRPr>
          </a:p>
        </p:txBody>
      </p:sp>
      <p:sp>
        <p:nvSpPr>
          <p:cNvPr id="7" name="Title 6"/>
          <p:cNvSpPr>
            <a:spLocks noGrp="1"/>
          </p:cNvSpPr>
          <p:nvPr>
            <p:ph type="title"/>
          </p:nvPr>
        </p:nvSpPr>
        <p:spPr>
          <a:xfrm>
            <a:off x="304800" y="457200"/>
            <a:ext cx="8839200" cy="1143000"/>
          </a:xfrm>
        </p:spPr>
        <p:txBody>
          <a:bodyPr/>
          <a:lstStyle/>
          <a:p>
            <a:r>
              <a:rPr lang="en-US" sz="3200" b="1" dirty="0"/>
              <a:t>Grade 8 Science Example Item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1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47632" y="608804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4"/>
          </p:nvPr>
        </p:nvSpPr>
        <p:spPr/>
        <p:txBody>
          <a:bodyPr/>
          <a:lstStyle/>
          <a:p>
            <a:pPr>
              <a:defRPr/>
            </a:pPr>
            <a:fld id="{A9A5158B-59F5-4681-9063-378CB2E808EA}" type="slidenum">
              <a:rPr lang="en-US" smtClean="0"/>
              <a:pPr>
                <a:defRPr/>
              </a:pPr>
              <a:t>9</a:t>
            </a:fld>
            <a:endParaRPr lang="en-US" dirty="0"/>
          </a:p>
        </p:txBody>
      </p:sp>
      <p:sp>
        <p:nvSpPr>
          <p:cNvPr id="14" name="Rectangle 13"/>
          <p:cNvSpPr/>
          <p:nvPr/>
        </p:nvSpPr>
        <p:spPr>
          <a:xfrm>
            <a:off x="560696" y="4536744"/>
            <a:ext cx="2209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305"/>
    </mc:Choice>
    <mc:Fallback xmlns="">
      <p:transition spd="slow" advTm="28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3"/>
</p:tagLst>
</file>

<file path=ppt/tags/tag2.xml><?xml version="1.0" encoding="utf-8"?>
<p:tagLst xmlns:a="http://schemas.openxmlformats.org/drawingml/2006/main" xmlns:r="http://schemas.openxmlformats.org/officeDocument/2006/relationships" xmlns:p="http://schemas.openxmlformats.org/presentationml/2006/main">
  <p:tag name="TIMING" val="|46.8"/>
</p:tagLst>
</file>

<file path=ppt/tags/tag3.xml><?xml version="1.0" encoding="utf-8"?>
<p:tagLst xmlns:a="http://schemas.openxmlformats.org/drawingml/2006/main" xmlns:r="http://schemas.openxmlformats.org/officeDocument/2006/relationships" xmlns:p="http://schemas.openxmlformats.org/presentationml/2006/main">
  <p:tag name="TIMING" val="|30.5"/>
</p:tagLst>
</file>

<file path=ppt/tags/tag4.xml><?xml version="1.0" encoding="utf-8"?>
<p:tagLst xmlns:a="http://schemas.openxmlformats.org/drawingml/2006/main" xmlns:r="http://schemas.openxmlformats.org/officeDocument/2006/relationships" xmlns:p="http://schemas.openxmlformats.org/presentationml/2006/main">
  <p:tag name="TIMING" val="|37.2"/>
</p:tagLst>
</file>

<file path=ppt/tags/tag5.xml><?xml version="1.0" encoding="utf-8"?>
<p:tagLst xmlns:a="http://schemas.openxmlformats.org/drawingml/2006/main" xmlns:r="http://schemas.openxmlformats.org/officeDocument/2006/relationships" xmlns:p="http://schemas.openxmlformats.org/presentationml/2006/main">
  <p:tag name="TIMING" val="|20.8"/>
</p:tagLst>
</file>

<file path=ppt/tags/tag6.xml><?xml version="1.0" encoding="utf-8"?>
<p:tagLst xmlns:a="http://schemas.openxmlformats.org/drawingml/2006/main" xmlns:r="http://schemas.openxmlformats.org/officeDocument/2006/relationships" xmlns:p="http://schemas.openxmlformats.org/presentationml/2006/main">
  <p:tag name="TIMING" val="|12.5"/>
</p:tagLst>
</file>

<file path=ppt/tags/tag7.xml><?xml version="1.0" encoding="utf-8"?>
<p:tagLst xmlns:a="http://schemas.openxmlformats.org/drawingml/2006/main" xmlns:r="http://schemas.openxmlformats.org/officeDocument/2006/relationships" xmlns:p="http://schemas.openxmlformats.org/presentationml/2006/main">
  <p:tag name="TIMING" val="|22.9"/>
</p:tagLst>
</file>

<file path=ppt/tags/tag8.xml><?xml version="1.0" encoding="utf-8"?>
<p:tagLst xmlns:a="http://schemas.openxmlformats.org/drawingml/2006/main" xmlns:r="http://schemas.openxmlformats.org/officeDocument/2006/relationships" xmlns:p="http://schemas.openxmlformats.org/presentationml/2006/main">
  <p:tag name="TIMING" val="|57.7"/>
</p:tagLst>
</file>

<file path=ppt/tags/tag9.xml><?xml version="1.0" encoding="utf-8"?>
<p:tagLst xmlns:a="http://schemas.openxmlformats.org/drawingml/2006/main" xmlns:r="http://schemas.openxmlformats.org/officeDocument/2006/relationships" xmlns:p="http://schemas.openxmlformats.org/presentationml/2006/main">
  <p:tag name="TIMING"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On-screen Show (4:3)</PresentationFormat>
  <Paragraphs>347</Paragraphs>
  <Slides>16</Slides>
  <Notes>16</Notes>
  <HiddenSlides>0</HiddenSlides>
  <MMClips>16</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Wingdings 2</vt:lpstr>
      <vt:lpstr>Office Theme</vt:lpstr>
      <vt:lpstr>Equation</vt:lpstr>
      <vt:lpstr>PowerPoint Presentation</vt:lpstr>
      <vt:lpstr>Grade 8 Science:  Areas Needing Improvement</vt:lpstr>
      <vt:lpstr>Grade 8 Science:  Areas Needing Improvement</vt:lpstr>
      <vt:lpstr>Grade 8 Science Example Item</vt:lpstr>
      <vt:lpstr>Grade 8 Science Example Item</vt:lpstr>
      <vt:lpstr>Grade 8 Science Released Item</vt:lpstr>
      <vt:lpstr>Grade 8 Science Released Item</vt:lpstr>
      <vt:lpstr>Grade 8 Science:  Areas Needing Improvement</vt:lpstr>
      <vt:lpstr>Grade 8 Science Example Item</vt:lpstr>
      <vt:lpstr>Grade 8 Science Example Item</vt:lpstr>
      <vt:lpstr>Grade 8 Science Released Item</vt:lpstr>
      <vt:lpstr>Grade 8 Science:  Areas Needing Improvement</vt:lpstr>
      <vt:lpstr>Grade 8 Science Example Item</vt:lpstr>
      <vt:lpstr>Grade 8 Science Released Item</vt:lpstr>
      <vt:lpstr>Practice Items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2023-08-02T13:17:54Z</dcterms:modified>
  <cp:contentStatus/>
</cp:coreProperties>
</file>