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tags/tag6.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Override PartName="/ppt/notesSlides/notesSlide18.xml" ContentType="application/vnd.openxmlformats-officedocument.presentationml.notesSlide+xml"/>
  <Default Extension="wma" ContentType="audio/x-ms-wma"/>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2"/>
  </p:notesMasterIdLst>
  <p:handoutMasterIdLst>
    <p:handoutMasterId r:id="rId23"/>
  </p:handoutMasterIdLst>
  <p:sldIdLst>
    <p:sldId id="417" r:id="rId2"/>
    <p:sldId id="274" r:id="rId3"/>
    <p:sldId id="418" r:id="rId4"/>
    <p:sldId id="419" r:id="rId5"/>
    <p:sldId id="420" r:id="rId6"/>
    <p:sldId id="421" r:id="rId7"/>
    <p:sldId id="425" r:id="rId8"/>
    <p:sldId id="426" r:id="rId9"/>
    <p:sldId id="439" r:id="rId10"/>
    <p:sldId id="427" r:id="rId11"/>
    <p:sldId id="438" r:id="rId12"/>
    <p:sldId id="428" r:id="rId13"/>
    <p:sldId id="422" r:id="rId14"/>
    <p:sldId id="423" r:id="rId15"/>
    <p:sldId id="424" r:id="rId16"/>
    <p:sldId id="440" r:id="rId17"/>
    <p:sldId id="429" r:id="rId18"/>
    <p:sldId id="430" r:id="rId19"/>
    <p:sldId id="431" r:id="rId20"/>
    <p:sldId id="434" r:id="rId21"/>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6600FF"/>
    <a:srgbClr val="007A00"/>
    <a:srgbClr val="0033CC"/>
    <a:srgbClr val="00CC00"/>
    <a:srgbClr val="0000FF"/>
    <a:srgbClr val="008000"/>
    <a:srgbClr val="005400"/>
    <a:srgbClr val="264E35"/>
    <a:srgbClr val="193323"/>
    <a:srgbClr val="244832"/>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158" autoAdjust="0"/>
  </p:normalViewPr>
  <p:slideViewPr>
    <p:cSldViewPr>
      <p:cViewPr>
        <p:scale>
          <a:sx n="60" d="100"/>
          <a:sy n="60" d="100"/>
        </p:scale>
        <p:origin x="-3072" y="-88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1734" y="1974"/>
      </p:cViewPr>
      <p:guideLst>
        <p:guide orient="horz" pos="3024"/>
        <p:guide pos="2304"/>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627"/>
          </a:xfrm>
          <a:prstGeom prst="rect">
            <a:avLst/>
          </a:prstGeom>
        </p:spPr>
        <p:txBody>
          <a:bodyPr vert="horz" lIns="95034" tIns="47517" rIns="95034" bIns="47517" rtlCol="0"/>
          <a:lstStyle>
            <a:lvl1pPr algn="l">
              <a:defRPr sz="1200"/>
            </a:lvl1pPr>
          </a:lstStyle>
          <a:p>
            <a:endParaRPr lang="en-US"/>
          </a:p>
        </p:txBody>
      </p:sp>
      <p:sp>
        <p:nvSpPr>
          <p:cNvPr id="3" name="Date Placeholder 2"/>
          <p:cNvSpPr>
            <a:spLocks noGrp="1"/>
          </p:cNvSpPr>
          <p:nvPr>
            <p:ph type="dt" sz="quarter" idx="1"/>
          </p:nvPr>
        </p:nvSpPr>
        <p:spPr>
          <a:xfrm>
            <a:off x="4143587" y="0"/>
            <a:ext cx="3169920" cy="480627"/>
          </a:xfrm>
          <a:prstGeom prst="rect">
            <a:avLst/>
          </a:prstGeom>
        </p:spPr>
        <p:txBody>
          <a:bodyPr vert="horz" lIns="95034" tIns="47517" rIns="95034" bIns="47517" rtlCol="0"/>
          <a:lstStyle>
            <a:lvl1pPr algn="r">
              <a:defRPr sz="1200"/>
            </a:lvl1pPr>
          </a:lstStyle>
          <a:p>
            <a:fld id="{79E7B58C-ED4B-49CC-ACF9-09ED57345F19}" type="datetimeFigureOut">
              <a:rPr lang="en-US" smtClean="0"/>
              <a:pPr/>
              <a:t>3/7/2014</a:t>
            </a:fld>
            <a:endParaRPr lang="en-US"/>
          </a:p>
        </p:txBody>
      </p:sp>
      <p:sp>
        <p:nvSpPr>
          <p:cNvPr id="4" name="Footer Placeholder 3"/>
          <p:cNvSpPr>
            <a:spLocks noGrp="1"/>
          </p:cNvSpPr>
          <p:nvPr>
            <p:ph type="ftr" sz="quarter" idx="2"/>
          </p:nvPr>
        </p:nvSpPr>
        <p:spPr>
          <a:xfrm>
            <a:off x="0" y="9118956"/>
            <a:ext cx="3169920" cy="480626"/>
          </a:xfrm>
          <a:prstGeom prst="rect">
            <a:avLst/>
          </a:prstGeom>
        </p:spPr>
        <p:txBody>
          <a:bodyPr vert="horz" lIns="95034" tIns="47517" rIns="95034" bIns="47517" rtlCol="0" anchor="b"/>
          <a:lstStyle>
            <a:lvl1pPr algn="l">
              <a:defRPr sz="1200"/>
            </a:lvl1pPr>
          </a:lstStyle>
          <a:p>
            <a:endParaRPr lang="en-US"/>
          </a:p>
        </p:txBody>
      </p:sp>
      <p:sp>
        <p:nvSpPr>
          <p:cNvPr id="5" name="Slide Number Placeholder 4"/>
          <p:cNvSpPr>
            <a:spLocks noGrp="1"/>
          </p:cNvSpPr>
          <p:nvPr>
            <p:ph type="sldNum" sz="quarter" idx="3"/>
          </p:nvPr>
        </p:nvSpPr>
        <p:spPr>
          <a:xfrm>
            <a:off x="4143587" y="9118956"/>
            <a:ext cx="3169920" cy="480626"/>
          </a:xfrm>
          <a:prstGeom prst="rect">
            <a:avLst/>
          </a:prstGeom>
        </p:spPr>
        <p:txBody>
          <a:bodyPr vert="horz" lIns="95034" tIns="47517" rIns="95034" bIns="47517" rtlCol="0" anchor="b"/>
          <a:lstStyle>
            <a:lvl1pPr algn="r">
              <a:defRPr sz="1200"/>
            </a:lvl1pPr>
          </a:lstStyle>
          <a:p>
            <a:fld id="{975BEE09-5217-4A57-9B2A-DCCB4F0CD4E5}" type="slidenum">
              <a:rPr lang="en-US" smtClean="0"/>
              <a:pPr/>
              <a:t>‹#›</a:t>
            </a:fld>
            <a:endParaRPr lang="en-US"/>
          </a:p>
        </p:txBody>
      </p:sp>
    </p:spTree>
    <p:extLst>
      <p:ext uri="{BB962C8B-B14F-4D97-AF65-F5344CB8AC3E}">
        <p14:creationId xmlns:p14="http://schemas.microsoft.com/office/powerpoint/2010/main" xmlns="" val="35058158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627"/>
          </a:xfrm>
          <a:prstGeom prst="rect">
            <a:avLst/>
          </a:prstGeom>
        </p:spPr>
        <p:txBody>
          <a:bodyPr vert="horz" lIns="95034" tIns="47517" rIns="95034" bIns="47517" rtlCol="0"/>
          <a:lstStyle>
            <a:lvl1pPr algn="l">
              <a:defRPr sz="1200"/>
            </a:lvl1pPr>
          </a:lstStyle>
          <a:p>
            <a:endParaRPr lang="en-US"/>
          </a:p>
        </p:txBody>
      </p:sp>
      <p:sp>
        <p:nvSpPr>
          <p:cNvPr id="3" name="Date Placeholder 2"/>
          <p:cNvSpPr>
            <a:spLocks noGrp="1"/>
          </p:cNvSpPr>
          <p:nvPr>
            <p:ph type="dt" idx="1"/>
          </p:nvPr>
        </p:nvSpPr>
        <p:spPr>
          <a:xfrm>
            <a:off x="4143587" y="0"/>
            <a:ext cx="3169920" cy="480627"/>
          </a:xfrm>
          <a:prstGeom prst="rect">
            <a:avLst/>
          </a:prstGeom>
        </p:spPr>
        <p:txBody>
          <a:bodyPr vert="horz" lIns="95034" tIns="47517" rIns="95034" bIns="47517" rtlCol="0"/>
          <a:lstStyle>
            <a:lvl1pPr algn="r">
              <a:defRPr sz="1200"/>
            </a:lvl1pPr>
          </a:lstStyle>
          <a:p>
            <a:fld id="{FF3187B8-9621-482E-BCA9-88E01E1E5FBF}" type="datetimeFigureOut">
              <a:rPr lang="en-US" smtClean="0"/>
              <a:pPr/>
              <a:t>3/7/2014</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5034" tIns="47517" rIns="95034" bIns="47517" rtlCol="0" anchor="ctr"/>
          <a:lstStyle/>
          <a:p>
            <a:endParaRPr lang="en-US"/>
          </a:p>
        </p:txBody>
      </p:sp>
      <p:sp>
        <p:nvSpPr>
          <p:cNvPr id="5" name="Notes Placeholder 4"/>
          <p:cNvSpPr>
            <a:spLocks noGrp="1"/>
          </p:cNvSpPr>
          <p:nvPr>
            <p:ph type="body" sz="quarter" idx="3"/>
          </p:nvPr>
        </p:nvSpPr>
        <p:spPr>
          <a:xfrm>
            <a:off x="731520" y="4560287"/>
            <a:ext cx="5852160" cy="4320783"/>
          </a:xfrm>
          <a:prstGeom prst="rect">
            <a:avLst/>
          </a:prstGeom>
        </p:spPr>
        <p:txBody>
          <a:bodyPr vert="horz" lIns="95034" tIns="47517" rIns="95034" bIns="4751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8956"/>
            <a:ext cx="3169920" cy="480626"/>
          </a:xfrm>
          <a:prstGeom prst="rect">
            <a:avLst/>
          </a:prstGeom>
        </p:spPr>
        <p:txBody>
          <a:bodyPr vert="horz" lIns="95034" tIns="47517" rIns="95034" bIns="47517"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8956"/>
            <a:ext cx="3169920" cy="480626"/>
          </a:xfrm>
          <a:prstGeom prst="rect">
            <a:avLst/>
          </a:prstGeom>
        </p:spPr>
        <p:txBody>
          <a:bodyPr vert="horz" lIns="95034" tIns="47517" rIns="95034" bIns="47517" rtlCol="0" anchor="b"/>
          <a:lstStyle>
            <a:lvl1pPr algn="r">
              <a:defRPr sz="1200"/>
            </a:lvl1pPr>
          </a:lstStyle>
          <a:p>
            <a:fld id="{4C6C7587-F06F-42F1-B5D5-61C2089C57F2}" type="slidenum">
              <a:rPr lang="en-US" smtClean="0"/>
              <a:pPr/>
              <a:t>‹#›</a:t>
            </a:fld>
            <a:endParaRPr lang="en-US"/>
          </a:p>
        </p:txBody>
      </p:sp>
    </p:spTree>
    <p:extLst>
      <p:ext uri="{BB962C8B-B14F-4D97-AF65-F5344CB8AC3E}">
        <p14:creationId xmlns:p14="http://schemas.microsoft.com/office/powerpoint/2010/main" xmlns="" val="1170709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mailto:Student_assessment@doe.virginia.gov"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mailto:Tracy.Robertson@doe.virginia.gov"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the statewide spring 2013 student performance analysis of the Grade 7 Reading Standards of Learning test.  The data indicate opportunities for student growth in certain reading standards. For that reason, this PowerPoint presentation includes suggestions for additional practices to support instruction in the targeted areas. With the implementation of the </a:t>
            </a:r>
            <a:r>
              <a:rPr lang="en-US" i="1" dirty="0" smtClean="0"/>
              <a:t>2010 English Standards</a:t>
            </a:r>
            <a:r>
              <a:rPr lang="en-US" i="1" baseline="0" dirty="0" smtClean="0"/>
              <a:t> of Learning</a:t>
            </a:r>
            <a:r>
              <a:rPr lang="en-US" baseline="0" dirty="0" smtClean="0"/>
              <a:t>,</a:t>
            </a:r>
            <a:r>
              <a:rPr lang="en-US" dirty="0" smtClean="0"/>
              <a:t> the 7</a:t>
            </a:r>
            <a:r>
              <a:rPr lang="en-US" baseline="30000" dirty="0" smtClean="0"/>
              <a:t>th</a:t>
            </a:r>
            <a:r>
              <a:rPr lang="en-US" dirty="0" smtClean="0"/>
              <a:t> grade reading selections now include poetry, paired reading passages, and more nonfiction texts. Additionally, the reading selections use more complex sentence structure and vocabulary.</a:t>
            </a:r>
          </a:p>
          <a:p>
            <a:endParaRPr lang="en-US" dirty="0" smtClean="0"/>
          </a:p>
          <a:p>
            <a:r>
              <a:rPr lang="en-US" dirty="0" smtClean="0"/>
              <a:t>This presentation contains sample questions to use with</a:t>
            </a:r>
            <a:r>
              <a:rPr lang="en-US" dirty="0" smtClean="0">
                <a:solidFill>
                  <a:srgbClr val="FF0000"/>
                </a:solidFill>
              </a:rPr>
              <a:t> </a:t>
            </a:r>
            <a:r>
              <a:rPr lang="en-US" dirty="0" smtClean="0"/>
              <a:t>appropriate  grade-level reading texts.  The questions support the standards for which student performance was weak or inconsistent and are not meant to mimic SOL test questions. As supports, the examples are intended to provide English educators with further insight into the concepts that challenged students statewide without elaboration on how to teach the reading skills.</a:t>
            </a:r>
          </a:p>
          <a:p>
            <a:endParaRPr lang="en-US" dirty="0" smtClean="0"/>
          </a:p>
          <a:p>
            <a:r>
              <a:rPr lang="en-US" dirty="0" smtClean="0"/>
              <a:t>It is important to note that the SOL and examples highlighted in this presentation should not be the sole focus of instruction, nor should these suggestions replace the data that teachers or school divisions have collected on student performance.  Rather, this information provides supplemental instructional information based on student performance across the Commonwealth of Virginia.</a:t>
            </a:r>
          </a:p>
          <a:p>
            <a:pPr>
              <a:spcBef>
                <a:spcPct val="0"/>
              </a:spcBef>
            </a:pPr>
            <a:endParaRPr lang="en-US" altLang="en-US" dirty="0" smtClean="0"/>
          </a:p>
          <a:p>
            <a:endParaRPr lang="en-US" dirty="0" smtClean="0"/>
          </a:p>
        </p:txBody>
      </p:sp>
      <p:sp>
        <p:nvSpPr>
          <p:cNvPr id="4" name="Slide Number Placeholder 3"/>
          <p:cNvSpPr>
            <a:spLocks noGrp="1"/>
          </p:cNvSpPr>
          <p:nvPr>
            <p:ph type="sldNum" sz="quarter" idx="10"/>
          </p:nvPr>
        </p:nvSpPr>
        <p:spPr/>
        <p:txBody>
          <a:bodyPr/>
          <a:lstStyle/>
          <a:p>
            <a:fld id="{4C6C7587-F06F-42F1-B5D5-61C2089C57F2}"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next three screens offer suggestions for questions to use with fiction and nonfiction texts.  These examples are presented as starting points to be adapted according to the selected genre. </a:t>
            </a:r>
          </a:p>
        </p:txBody>
      </p:sp>
      <p:sp>
        <p:nvSpPr>
          <p:cNvPr id="4" name="Slide Number Placeholder 3"/>
          <p:cNvSpPr>
            <a:spLocks noGrp="1"/>
          </p:cNvSpPr>
          <p:nvPr>
            <p:ph type="sldNum" sz="quarter" idx="10"/>
          </p:nvPr>
        </p:nvSpPr>
        <p:spPr/>
        <p:txBody>
          <a:bodyPr/>
          <a:lstStyle/>
          <a:p>
            <a:fld id="{4C6C7587-F06F-42F1-B5D5-61C2089C57F2}"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 audio.</a:t>
            </a:r>
          </a:p>
          <a:p>
            <a:endParaRPr lang="en-US" dirty="0" smtClean="0"/>
          </a:p>
        </p:txBody>
      </p:sp>
      <p:sp>
        <p:nvSpPr>
          <p:cNvPr id="4" name="Slide Number Placeholder 3"/>
          <p:cNvSpPr>
            <a:spLocks noGrp="1"/>
          </p:cNvSpPr>
          <p:nvPr>
            <p:ph type="sldNum" sz="quarter" idx="10"/>
          </p:nvPr>
        </p:nvSpPr>
        <p:spPr/>
        <p:txBody>
          <a:bodyPr/>
          <a:lstStyle/>
          <a:p>
            <a:fld id="{4C6C7587-F06F-42F1-B5D5-61C2089C57F2}"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is the last slide with suggestions for SOL 7.5g and 7.6d.</a:t>
            </a:r>
          </a:p>
          <a:p>
            <a:endParaRPr lang="en-US" dirty="0" smtClean="0"/>
          </a:p>
        </p:txBody>
      </p:sp>
      <p:sp>
        <p:nvSpPr>
          <p:cNvPr id="4" name="Slide Number Placeholder 3"/>
          <p:cNvSpPr>
            <a:spLocks noGrp="1"/>
          </p:cNvSpPr>
          <p:nvPr>
            <p:ph type="sldNum" sz="quarter" idx="10"/>
          </p:nvPr>
        </p:nvSpPr>
        <p:spPr/>
        <p:txBody>
          <a:bodyPr/>
          <a:lstStyle/>
          <a:p>
            <a:fld id="{4C6C7587-F06F-42F1-B5D5-61C2089C57F2}"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SOL 7. 5i</a:t>
            </a:r>
            <a:r>
              <a:rPr lang="en-US" baseline="0" dirty="0" smtClean="0"/>
              <a:t> a</a:t>
            </a:r>
            <a:r>
              <a:rPr lang="en-US" dirty="0" smtClean="0"/>
              <a:t>nd 7.6i, students focus on the same skill, summarizing text using supporting details. These SOL are therefore grouped together in this presentation. </a:t>
            </a:r>
          </a:p>
          <a:p>
            <a:endParaRPr lang="en-US" dirty="0" smtClean="0"/>
          </a:p>
          <a:p>
            <a:r>
              <a:rPr lang="en-US" dirty="0" smtClean="0"/>
              <a:t>Students would benefit from practicing this skill with texts having more complex sentence structure and vocabulary.</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questions on this screen are intended to help guide students with additional practice in summarizing text and relating</a:t>
            </a:r>
            <a:r>
              <a:rPr lang="en-US" baseline="0" dirty="0" smtClean="0"/>
              <a:t> supporting details </a:t>
            </a:r>
            <a:r>
              <a:rPr lang="en-US" dirty="0" smtClean="0"/>
              <a:t>with fiction and nonfiction texts.  These examples are presented as starting points to be adapted according to the selected genre. </a:t>
            </a:r>
          </a:p>
          <a:p>
            <a:endParaRPr lang="en-US" dirty="0" smtClean="0"/>
          </a:p>
          <a:p>
            <a:r>
              <a:rPr lang="en-US" dirty="0" smtClean="0"/>
              <a:t>The analysis of student data shows that students have difficulty distinguishing between summary and details.  In  some multiple-choice items, students tend to be drawn to answer choices with lengthy details instead of succinct summary statements.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are additional suggestions for questions that may</a:t>
            </a:r>
            <a:r>
              <a:rPr lang="en-US" baseline="0" dirty="0" smtClean="0"/>
              <a:t> be used to assess the skills associated with these SOL.</a:t>
            </a:r>
            <a:endParaRPr lang="en-US"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4C6C7587-F06F-42F1-B5D5-61C2089C57F2}"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example pertains to </a:t>
            </a:r>
            <a:r>
              <a:rPr lang="en-US" baseline="0" dirty="0" smtClean="0"/>
              <a:t>a passage from the 2011 Grade 7 Reading Released Test, on page 20, titled  </a:t>
            </a:r>
            <a:r>
              <a:rPr lang="en-US" sz="1200" b="0" i="1" kern="1200" dirty="0" smtClean="0">
                <a:solidFill>
                  <a:schemeClr val="tx1"/>
                </a:solidFill>
                <a:latin typeface="+mn-lt"/>
                <a:ea typeface="+mn-ea"/>
                <a:cs typeface="+mn-cs"/>
              </a:rPr>
              <a:t>Let’s Go</a:t>
            </a:r>
            <a:r>
              <a:rPr lang="en-US" sz="1200" b="0" i="1" kern="1200" baseline="0" dirty="0" smtClean="0">
                <a:solidFill>
                  <a:schemeClr val="tx1"/>
                </a:solidFill>
                <a:latin typeface="+mn-lt"/>
                <a:ea typeface="+mn-ea"/>
                <a:cs typeface="+mn-cs"/>
              </a:rPr>
              <a:t> Fly a Kite</a:t>
            </a:r>
            <a:r>
              <a:rPr lang="en-US" sz="1200" b="0" i="1" kern="1200" dirty="0" smtClean="0">
                <a:solidFill>
                  <a:schemeClr val="tx1"/>
                </a:solidFill>
                <a:latin typeface="+mn-lt"/>
                <a:ea typeface="+mn-ea"/>
                <a:cs typeface="+mn-cs"/>
              </a:rPr>
              <a:t>.</a:t>
            </a:r>
            <a:endParaRPr lang="en-US" sz="1200" b="0" i="1" kern="1200" baseline="0" dirty="0" smtClean="0">
              <a:solidFill>
                <a:schemeClr val="tx1"/>
              </a:solidFill>
              <a:latin typeface="+mn-lt"/>
              <a:ea typeface="+mn-ea"/>
              <a:cs typeface="+mn-cs"/>
            </a:endParaRPr>
          </a:p>
          <a:p>
            <a:endParaRPr lang="en-US" dirty="0" smtClean="0"/>
          </a:p>
          <a:p>
            <a:r>
              <a:rPr lang="en-US" dirty="0" smtClean="0"/>
              <a:t>The question</a:t>
            </a:r>
            <a:r>
              <a:rPr lang="en-US" baseline="0" dirty="0" smtClean="0"/>
              <a:t> asks which note does NOT belong in a student’s notes about the kite-flying event.  The </a:t>
            </a:r>
            <a:r>
              <a:rPr lang="en-US" dirty="0" smtClean="0"/>
              <a:t>answer that does not belong has been marked with a strikethrough line,</a:t>
            </a:r>
            <a:r>
              <a:rPr lang="en-US" baseline="0" dirty="0" smtClean="0"/>
              <a:t> similar to the way students may see their answers marked on some technology-enhanced items that ask which answer or answers do NOT belong.</a:t>
            </a:r>
            <a:endParaRPr lang="en-US" dirty="0" smtClean="0"/>
          </a:p>
          <a:p>
            <a:endParaRPr lang="en-US" dirty="0" smtClean="0"/>
          </a:p>
          <a:p>
            <a:r>
              <a:rPr lang="en-US" dirty="0" smtClean="0"/>
              <a:t>There are other ways that technology-enhanced</a:t>
            </a:r>
            <a:r>
              <a:rPr lang="en-US" baseline="0" dirty="0" smtClean="0"/>
              <a:t> items can be used to assess this standard.  One way would be to ask students to complete notes by dragging answer choices into a notes box.  Or, students could be asked to select a certain number of details that could be included in a summary.  For example, students could be asked to select three answer choices that would be best to use in a summary of a passage.</a:t>
            </a:r>
            <a:endParaRPr lang="en-US" dirty="0" smtClean="0"/>
          </a:p>
          <a:p>
            <a:r>
              <a:rPr lang="en-US" dirty="0" smtClean="0"/>
              <a:t>  </a:t>
            </a:r>
          </a:p>
          <a:p>
            <a:pPr>
              <a:buClr>
                <a:schemeClr val="accent3"/>
              </a:buClr>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fontAlgn="auto" hangingPunct="1">
              <a:spcAft>
                <a:spcPts val="0"/>
              </a:spcAft>
              <a:buClr>
                <a:schemeClr val="accent3"/>
              </a:buClr>
              <a:buNone/>
              <a:defRPr/>
            </a:pPr>
            <a:r>
              <a:rPr lang="en-US" dirty="0" smtClean="0"/>
              <a:t>A standard that is typically more difficult for students in grade 7 involves describing how an author’s word choice and language convey his or her viewpoint.  SOL 7.6 reads: </a:t>
            </a:r>
            <a:r>
              <a:rPr lang="en-US" sz="1200" b="0" kern="1200" dirty="0" smtClean="0">
                <a:solidFill>
                  <a:schemeClr val="tx1"/>
                </a:solidFill>
                <a:latin typeface="+mn-lt"/>
                <a:ea typeface="+mn-ea"/>
                <a:cs typeface="+mn-cs"/>
              </a:rPr>
              <a:t>The student will read and demonstrate comprehension of a variety of </a:t>
            </a:r>
            <a:r>
              <a:rPr lang="en-US" sz="1200" b="0" kern="1200" dirty="0" smtClean="0">
                <a:solidFill>
                  <a:srgbClr val="0070C0"/>
                </a:solidFill>
                <a:latin typeface="+mn-lt"/>
                <a:ea typeface="+mn-ea"/>
                <a:cs typeface="+mn-cs"/>
              </a:rPr>
              <a:t>nonfiction texts</a:t>
            </a:r>
            <a:r>
              <a:rPr lang="en-US" sz="1200" b="0" kern="1200" dirty="0" smtClean="0">
                <a:solidFill>
                  <a:schemeClr val="tx1"/>
                </a:solidFill>
                <a:latin typeface="+mn-lt"/>
                <a:ea typeface="+mn-ea"/>
                <a:cs typeface="+mn-cs"/>
              </a:rPr>
              <a:t>.  Bullet g:  </a:t>
            </a:r>
            <a:r>
              <a:rPr lang="en-US" sz="1200" b="0" kern="1200" dirty="0" smtClean="0">
                <a:solidFill>
                  <a:srgbClr val="0070C0"/>
                </a:solidFill>
                <a:latin typeface="+mn-lt"/>
                <a:ea typeface="+mn-ea"/>
                <a:cs typeface="+mn-cs"/>
              </a:rPr>
              <a:t>Describe how word choice </a:t>
            </a:r>
            <a:r>
              <a:rPr lang="en-US" sz="1200" b="0" kern="1200" dirty="0" smtClean="0">
                <a:solidFill>
                  <a:schemeClr val="tx1"/>
                </a:solidFill>
                <a:latin typeface="+mn-lt"/>
                <a:ea typeface="+mn-ea"/>
                <a:cs typeface="+mn-cs"/>
              </a:rPr>
              <a:t>and </a:t>
            </a:r>
            <a:r>
              <a:rPr lang="en-US" sz="1200" b="0" kern="1200" dirty="0" smtClean="0">
                <a:solidFill>
                  <a:srgbClr val="0070C0"/>
                </a:solidFill>
                <a:latin typeface="+mn-lt"/>
                <a:ea typeface="+mn-ea"/>
                <a:cs typeface="+mn-cs"/>
              </a:rPr>
              <a:t>language structure convey an author’s viewpoint</a:t>
            </a:r>
            <a:r>
              <a:rPr lang="en-US" sz="1200" b="0" kern="1200" dirty="0" smtClean="0">
                <a:solidFill>
                  <a:schemeClr val="tx1"/>
                </a:solidFill>
                <a:latin typeface="+mn-lt"/>
                <a:ea typeface="+mn-ea"/>
                <a:cs typeface="+mn-cs"/>
              </a:rPr>
              <a:t>.</a:t>
            </a:r>
          </a:p>
          <a:p>
            <a:endParaRPr lang="en-US" dirty="0" smtClean="0"/>
          </a:p>
          <a:p>
            <a:r>
              <a:rPr lang="en-US" dirty="0" smtClean="0"/>
              <a:t>This standard represents multiple components and stretches students to consider a different viewpoint. </a:t>
            </a:r>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Suggested questions to pose to students are shown on the screen.</a:t>
            </a:r>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0"/>
              </a:spcBef>
              <a:defRPr/>
            </a:pPr>
            <a:r>
              <a:rPr lang="en-US" dirty="0" smtClean="0"/>
              <a:t>This concludes the student performance analysis for the 7</a:t>
            </a:r>
            <a:r>
              <a:rPr lang="en-US" baseline="30000" dirty="0" smtClean="0"/>
              <a:t>th</a:t>
            </a:r>
            <a:r>
              <a:rPr lang="en-US" dirty="0" smtClean="0"/>
              <a:t> grade reading tests administered during the spring 2013 test administration.</a:t>
            </a:r>
          </a:p>
          <a:p>
            <a:pPr>
              <a:spcBef>
                <a:spcPts val="0"/>
              </a:spcBef>
              <a:defRPr/>
            </a:pPr>
            <a:endParaRPr lang="en-US" dirty="0" smtClean="0"/>
          </a:p>
          <a:p>
            <a:pPr>
              <a:spcBef>
                <a:spcPts val="0"/>
              </a:spcBef>
              <a:defRPr/>
            </a:pPr>
            <a:r>
              <a:rPr lang="en-US" dirty="0" smtClean="0"/>
              <a:t>There are practice items available on the Virginia Department of Education Web site which will also help students practice the skills associated with the </a:t>
            </a:r>
            <a:r>
              <a:rPr lang="en-US" i="1" dirty="0" smtClean="0"/>
              <a:t>2010 English Standards of Learning</a:t>
            </a:r>
            <a:r>
              <a:rPr lang="en-US" dirty="0" smtClean="0"/>
              <a:t>. The practice items are located at the URL shown on </a:t>
            </a:r>
            <a:r>
              <a:rPr lang="en-US" smtClean="0"/>
              <a:t>the screen.</a:t>
            </a:r>
            <a:endParaRPr lang="en-US" dirty="0" smtClean="0"/>
          </a:p>
          <a:p>
            <a:pPr>
              <a:spcBef>
                <a:spcPct val="0"/>
              </a:spcBef>
            </a:pP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0"/>
              </a:spcBef>
              <a:buNone/>
            </a:pPr>
            <a:r>
              <a:rPr lang="en-US" dirty="0" smtClean="0"/>
              <a:t>The first reading standard being highlighted is SOL 7.4.</a:t>
            </a:r>
            <a:r>
              <a:rPr lang="en-US" baseline="0" dirty="0" smtClean="0"/>
              <a:t>  It reads: </a:t>
            </a:r>
            <a:r>
              <a:rPr lang="en-US" sz="1200" b="0" dirty="0" smtClean="0"/>
              <a:t>The student will read to </a:t>
            </a:r>
            <a:r>
              <a:rPr lang="en-US" sz="1200" b="0" dirty="0" smtClean="0">
                <a:solidFill>
                  <a:srgbClr val="0070C0"/>
                </a:solidFill>
              </a:rPr>
              <a:t>determine the meanings </a:t>
            </a:r>
            <a:r>
              <a:rPr lang="en-US" sz="1200" b="0" dirty="0" smtClean="0"/>
              <a:t>and </a:t>
            </a:r>
            <a:r>
              <a:rPr lang="en-US" sz="1200" b="0" kern="1200" dirty="0" smtClean="0">
                <a:solidFill>
                  <a:schemeClr val="tx1"/>
                </a:solidFill>
                <a:latin typeface="+mn-lt"/>
                <a:ea typeface="+mn-ea"/>
                <a:cs typeface="+mn-cs"/>
              </a:rPr>
              <a:t>pronunciations of </a:t>
            </a:r>
            <a:r>
              <a:rPr lang="en-US" sz="1200" b="0" kern="1200" dirty="0" smtClean="0">
                <a:solidFill>
                  <a:srgbClr val="0070C0"/>
                </a:solidFill>
                <a:latin typeface="+mn-lt"/>
                <a:ea typeface="+mn-ea"/>
                <a:cs typeface="+mn-cs"/>
              </a:rPr>
              <a:t>unfamiliar words </a:t>
            </a:r>
            <a:r>
              <a:rPr lang="en-US" sz="1200" b="0" kern="1200" dirty="0" smtClean="0">
                <a:solidFill>
                  <a:schemeClr val="tx1"/>
                </a:solidFill>
                <a:latin typeface="+mn-lt"/>
                <a:ea typeface="+mn-ea"/>
                <a:cs typeface="+mn-cs"/>
              </a:rPr>
              <a:t>and phrases within authentic texts. Bullet b:  Use </a:t>
            </a:r>
            <a:r>
              <a:rPr lang="en-US" sz="1200" b="0" kern="1200" dirty="0" smtClean="0">
                <a:solidFill>
                  <a:srgbClr val="0070C0"/>
                </a:solidFill>
                <a:latin typeface="+mn-lt"/>
                <a:ea typeface="+mn-ea"/>
                <a:cs typeface="+mn-cs"/>
              </a:rPr>
              <a:t>roots,</a:t>
            </a:r>
            <a:r>
              <a:rPr lang="en-US" sz="1200" b="0" kern="1200" dirty="0" smtClean="0">
                <a:solidFill>
                  <a:schemeClr val="tx1"/>
                </a:solidFill>
                <a:latin typeface="+mn-lt"/>
                <a:ea typeface="+mn-ea"/>
                <a:cs typeface="+mn-cs"/>
              </a:rPr>
              <a:t> cognates, </a:t>
            </a:r>
            <a:r>
              <a:rPr lang="en-US" sz="1200" b="0" kern="1200" dirty="0" smtClean="0">
                <a:solidFill>
                  <a:srgbClr val="0070C0"/>
                </a:solidFill>
                <a:latin typeface="+mn-lt"/>
                <a:ea typeface="+mn-ea"/>
                <a:cs typeface="+mn-cs"/>
              </a:rPr>
              <a:t>affixes,</a:t>
            </a:r>
            <a:r>
              <a:rPr lang="en-US" sz="1200" b="0" kern="1200" dirty="0" smtClean="0">
                <a:solidFill>
                  <a:schemeClr val="tx1"/>
                </a:solidFill>
                <a:latin typeface="+mn-lt"/>
                <a:ea typeface="+mn-ea"/>
                <a:cs typeface="+mn-cs"/>
              </a:rPr>
              <a:t> synonyms, and </a:t>
            </a:r>
            <a:r>
              <a:rPr lang="en-US" sz="1200" b="0" kern="1200" dirty="0" smtClean="0">
                <a:solidFill>
                  <a:srgbClr val="0070C0"/>
                </a:solidFill>
                <a:latin typeface="+mn-lt"/>
                <a:ea typeface="+mn-ea"/>
                <a:cs typeface="+mn-cs"/>
              </a:rPr>
              <a:t>antonyms</a:t>
            </a:r>
            <a:r>
              <a:rPr lang="en-US" sz="1200" b="0" kern="1200" dirty="0" smtClean="0">
                <a:solidFill>
                  <a:schemeClr val="tx1"/>
                </a:solidFill>
                <a:latin typeface="+mn-lt"/>
                <a:ea typeface="+mn-ea"/>
                <a:cs typeface="+mn-cs"/>
              </a:rPr>
              <a:t> to expand vocabulary.</a:t>
            </a:r>
            <a:r>
              <a:rPr lang="en-US" sz="1200" b="0" kern="1200" baseline="0" dirty="0" smtClean="0">
                <a:solidFill>
                  <a:schemeClr val="tx1"/>
                </a:solidFill>
                <a:latin typeface="+mn-lt"/>
                <a:ea typeface="+mn-ea"/>
                <a:cs typeface="+mn-cs"/>
              </a:rPr>
              <a:t>  </a:t>
            </a:r>
            <a:r>
              <a:rPr lang="en-US" b="0" dirty="0" smtClean="0"/>
              <a:t>The highlighted phrases in blue indicate the challenge areas for  students.  </a:t>
            </a:r>
            <a:r>
              <a:rPr lang="en-US" sz="1200" b="0" kern="1200" dirty="0" smtClean="0">
                <a:solidFill>
                  <a:schemeClr val="tx1"/>
                </a:solidFill>
                <a:latin typeface="+mn-lt"/>
                <a:ea typeface="+mn-ea"/>
                <a:cs typeface="+mn-cs"/>
              </a:rPr>
              <a:t>In particular</a:t>
            </a:r>
            <a:r>
              <a:rPr lang="en-US" sz="1200" b="0" kern="1200" baseline="0" dirty="0" smtClean="0">
                <a:solidFill>
                  <a:schemeClr val="tx1"/>
                </a:solidFill>
                <a:latin typeface="+mn-lt"/>
                <a:ea typeface="+mn-ea"/>
                <a:cs typeface="+mn-cs"/>
              </a:rPr>
              <a:t> students need additional practice determining the meanings of unfamiliar words using roots, affixes and antonyms. </a:t>
            </a:r>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a:spcBef>
                <a:spcPts val="0"/>
              </a:spcBef>
              <a:buNone/>
              <a:defRPr/>
            </a:pPr>
            <a:r>
              <a:rPr lang="en-US" sz="1200" b="0" dirty="0" smtClean="0"/>
              <a:t>For questions regarding assessment, please contact </a:t>
            </a:r>
            <a:r>
              <a:rPr lang="en-US" sz="1200" b="0" dirty="0" smtClean="0">
                <a:hlinkClick r:id="rId3"/>
              </a:rPr>
              <a:t>Student_assessment@doe.virginia.gov</a:t>
            </a:r>
            <a:r>
              <a:rPr lang="en-US" sz="1200" b="0" dirty="0" smtClean="0"/>
              <a:t>.</a:t>
            </a:r>
          </a:p>
          <a:p>
            <a:pPr marL="0">
              <a:spcBef>
                <a:spcPts val="0"/>
              </a:spcBef>
              <a:buNone/>
              <a:defRPr/>
            </a:pPr>
            <a:endParaRPr lang="en-US" sz="1200" b="0" dirty="0" smtClean="0"/>
          </a:p>
          <a:p>
            <a:pPr marL="0">
              <a:spcBef>
                <a:spcPts val="0"/>
              </a:spcBef>
              <a:buNone/>
              <a:defRPr/>
            </a:pPr>
            <a:r>
              <a:rPr lang="en-US" sz="1200" b="0" dirty="0" smtClean="0"/>
              <a:t>For questions regarding instruction or the English Standards of Learning, please contact Tracy Fair Robertson, English Coordinator at </a:t>
            </a:r>
            <a:r>
              <a:rPr lang="en-US" sz="1200" b="0" dirty="0" smtClean="0">
                <a:hlinkClick r:id="rId4"/>
              </a:rPr>
              <a:t>Tracy.Robertson@doe.virginia.gov</a:t>
            </a:r>
            <a:r>
              <a:rPr lang="en-US" sz="1200" b="0" dirty="0" smtClean="0"/>
              <a:t>.</a:t>
            </a:r>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20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SOL 7.4b, students need additional practice using roots to develop vocabulary.  Here is an example that demonstrates</a:t>
            </a:r>
            <a:r>
              <a:rPr lang="en-US" baseline="0" dirty="0" smtClean="0"/>
              <a:t> one way to practice this skill.</a:t>
            </a:r>
            <a:endParaRPr lang="en-US" dirty="0" smtClean="0"/>
          </a:p>
          <a:p>
            <a:endParaRPr lang="en-US" dirty="0" smtClean="0"/>
          </a:p>
          <a:p>
            <a:r>
              <a:rPr lang="en-US" dirty="0" smtClean="0"/>
              <a:t>The  answer is shown on the screen.</a:t>
            </a:r>
          </a:p>
          <a:p>
            <a:endParaRPr lang="en-US" dirty="0" smtClean="0"/>
          </a:p>
          <a:p>
            <a:r>
              <a:rPr lang="en-US" dirty="0" smtClean="0"/>
              <a:t>With this skill, students are not expected to know the root origin as Latin, Middle English,</a:t>
            </a:r>
            <a:r>
              <a:rPr lang="en-US" baseline="0" dirty="0" smtClean="0"/>
              <a:t> </a:t>
            </a:r>
            <a:r>
              <a:rPr lang="en-US" dirty="0" smtClean="0"/>
              <a:t>or Greek. The emphasis is on a student’s use of the root in order to understand what a word means. </a:t>
            </a:r>
          </a:p>
          <a:p>
            <a:endParaRPr lang="en-US"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4C6C7587-F06F-42F1-B5D5-61C2089C57F2}"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addition to roots, students in 7</a:t>
            </a:r>
            <a:r>
              <a:rPr lang="en-US" baseline="30000" dirty="0" smtClean="0"/>
              <a:t>th</a:t>
            </a:r>
            <a:r>
              <a:rPr lang="en-US" dirty="0" smtClean="0"/>
              <a:t> grade need more practice using prefixes and suffixes. </a:t>
            </a:r>
          </a:p>
          <a:p>
            <a:endParaRPr lang="en-US" dirty="0" smtClean="0"/>
          </a:p>
          <a:p>
            <a:r>
              <a:rPr lang="en-US" dirty="0" smtClean="0"/>
              <a:t>This screen shows an example of how the skill might be practiced with the emphasis on using the affix to understand what a given word means.</a:t>
            </a:r>
            <a:r>
              <a:rPr lang="en-US" baseline="0" dirty="0" smtClean="0"/>
              <a:t>  </a:t>
            </a:r>
            <a:r>
              <a:rPr lang="en-US" dirty="0" smtClean="0"/>
              <a:t>In middle school, students are building beyond the elementary concept of identifying words with the same affix as in, “Which word uses –</a:t>
            </a:r>
            <a:r>
              <a:rPr lang="en-US" dirty="0" err="1" smtClean="0"/>
              <a:t>ment</a:t>
            </a:r>
            <a:r>
              <a:rPr lang="en-US" dirty="0" smtClean="0"/>
              <a:t> in the same way it is used in arrange</a:t>
            </a:r>
            <a:r>
              <a:rPr lang="en-US" u="sng" dirty="0" smtClean="0"/>
              <a:t>ment</a:t>
            </a:r>
            <a:r>
              <a:rPr lang="en-US" dirty="0" smtClean="0"/>
              <a:t>?”</a:t>
            </a:r>
          </a:p>
          <a:p>
            <a:endParaRPr lang="en-US" dirty="0" smtClean="0"/>
          </a:p>
          <a:p>
            <a:r>
              <a:rPr lang="en-US" dirty="0" smtClean="0"/>
              <a:t>The correct answer to the example is indicated on the screen.</a:t>
            </a:r>
          </a:p>
          <a:p>
            <a:endParaRPr lang="en-US" dirty="0" smtClean="0"/>
          </a:p>
        </p:txBody>
      </p:sp>
      <p:sp>
        <p:nvSpPr>
          <p:cNvPr id="4" name="Slide Number Placeholder 3"/>
          <p:cNvSpPr>
            <a:spLocks noGrp="1"/>
          </p:cNvSpPr>
          <p:nvPr>
            <p:ph type="sldNum" sz="quarter" idx="10"/>
          </p:nvPr>
        </p:nvSpPr>
        <p:spPr/>
        <p:txBody>
          <a:bodyPr/>
          <a:lstStyle/>
          <a:p>
            <a:fld id="{4C6C7587-F06F-42F1-B5D5-61C2089C57F2}"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79744"/>
            <a:r>
              <a:rPr lang="en-US" dirty="0" smtClean="0"/>
              <a:t>For SOL 7.4b, students need additional practice selecting multiple answers for antonyms. Student performance data indicate that students appear to be challenged by the use of antonyms, not synonyms.  Additionally students appear to be challenged when they have to select more than one answer.  Some technology-enhanced</a:t>
            </a:r>
            <a:r>
              <a:rPr lang="en-US" baseline="0" dirty="0" smtClean="0"/>
              <a:t> items specify the number of correct answers, such as</a:t>
            </a:r>
            <a:r>
              <a:rPr lang="en-US" dirty="0" smtClean="0"/>
              <a:t>, “Which two words are antonyms for differentiating?”  Other technology-enhanced</a:t>
            </a:r>
            <a:r>
              <a:rPr lang="en-US" baseline="0" dirty="0" smtClean="0"/>
              <a:t> items</a:t>
            </a:r>
            <a:r>
              <a:rPr lang="en-US" dirty="0" smtClean="0"/>
              <a:t> will NOT indicate the number of correct answers, and students will have to decide how many answer options are correct.  The example shown on the screen does not indicate how many words are correct.  </a:t>
            </a:r>
          </a:p>
          <a:p>
            <a:pPr defTabSz="879744"/>
            <a:endParaRPr lang="en-US" dirty="0" smtClean="0"/>
          </a:p>
          <a:p>
            <a:pPr defTabSz="879744"/>
            <a:r>
              <a:rPr lang="en-US" dirty="0" smtClean="0"/>
              <a:t>On items such as the example shown, common student errors would be to select only one answer, or to select the correct answer as well as some incorrect ones.  It is suggested that students be familiar with the testing format as well as the reading skill.</a:t>
            </a:r>
          </a:p>
          <a:p>
            <a:pPr defTabSz="879744"/>
            <a:endParaRPr lang="en-US" dirty="0" smtClean="0"/>
          </a:p>
          <a:p>
            <a:pPr defTabSz="879744"/>
            <a:r>
              <a:rPr lang="en-US" dirty="0" smtClean="0"/>
              <a:t>Notice the complex vocabulary used in the example, such as  raised impression, differentiating,  intricate,  and tedious. The data indicate that students need additional practice with texts using more rigorous vocabulary.  </a:t>
            </a:r>
          </a:p>
          <a:p>
            <a:endParaRPr lang="en-US" dirty="0" smtClean="0"/>
          </a:p>
          <a:p>
            <a:r>
              <a:rPr lang="en-US" dirty="0" smtClean="0"/>
              <a:t> The answers to the example are shown on the screen.</a:t>
            </a:r>
          </a:p>
          <a:p>
            <a:endParaRPr lang="en-US" dirty="0" smtClean="0">
              <a:solidFill>
                <a:srgbClr val="6600FF"/>
              </a:solidFill>
            </a:endParaRPr>
          </a:p>
          <a:p>
            <a:endParaRPr lang="en-US" dirty="0" smtClean="0">
              <a:solidFill>
                <a:srgbClr val="6600FF"/>
              </a:solidFill>
            </a:endParaRPr>
          </a:p>
          <a:p>
            <a:endParaRPr lang="en-US" dirty="0" smtClean="0"/>
          </a:p>
        </p:txBody>
      </p:sp>
      <p:sp>
        <p:nvSpPr>
          <p:cNvPr id="4" name="Slide Number Placeholder 3"/>
          <p:cNvSpPr>
            <a:spLocks noGrp="1"/>
          </p:cNvSpPr>
          <p:nvPr>
            <p:ph type="sldNum" sz="quarter" idx="10"/>
          </p:nvPr>
        </p:nvSpPr>
        <p:spPr/>
        <p:txBody>
          <a:bodyPr/>
          <a:lstStyle/>
          <a:p>
            <a:fld id="{4C6C7587-F06F-42F1-B5D5-61C2089C57F2}"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screen shows suggested questions to ask when practicing the skills associated with SOL 7.4b. These suggestions are presented as starting points to be adapted according to the passage being used in the classroom. </a:t>
            </a:r>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is another example that</a:t>
            </a:r>
            <a:r>
              <a:rPr lang="en-US" baseline="0" dirty="0" smtClean="0"/>
              <a:t> assesses the skills of SOL 7.4b.  This</a:t>
            </a:r>
            <a:r>
              <a:rPr lang="en-US" dirty="0" smtClean="0"/>
              <a:t> example is a more rigorous</a:t>
            </a:r>
            <a:r>
              <a:rPr lang="en-US" baseline="0" dirty="0" smtClean="0"/>
              <a:t> way to assess this standard, since students are analyzing more than one affix.  If this question were on an SOL test, students would need to complete the entire chart correctly in order to get the item correct.</a:t>
            </a:r>
          </a:p>
          <a:p>
            <a:endParaRPr lang="en-US" baseline="0" dirty="0" smtClean="0"/>
          </a:p>
          <a:p>
            <a:r>
              <a:rPr lang="en-US" baseline="0" dirty="0" smtClean="0"/>
              <a:t>The answers are shown on the screen.</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4C6C7587-F06F-42F1-B5D5-61C2089C57F2}"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Similar skills are found in the  fiction and nonfiction standards of 7.5g and 7.6d; therefore, the standards are grouped together on this slide.   </a:t>
            </a:r>
          </a:p>
          <a:p>
            <a:endParaRPr lang="en-US" dirty="0" smtClean="0"/>
          </a:p>
          <a:p>
            <a:r>
              <a:rPr lang="en-US" dirty="0" smtClean="0"/>
              <a:t>Seventh grade students need additional practice with the higher level comprehension skill,  drawing inferences when the information is explicit and implied. </a:t>
            </a:r>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example pertains to</a:t>
            </a:r>
            <a:r>
              <a:rPr lang="en-US" baseline="0" dirty="0" smtClean="0"/>
              <a:t> a passage from the 2011 Grade 7 Reading Released Test, on page 12, titled </a:t>
            </a:r>
            <a:r>
              <a:rPr lang="en-US" dirty="0" smtClean="0"/>
              <a:t> </a:t>
            </a:r>
            <a:r>
              <a:rPr lang="en-US" sz="1200" b="0" i="1" dirty="0" smtClean="0"/>
              <a:t>Saving Books n’ More</a:t>
            </a:r>
            <a:r>
              <a:rPr lang="en-US" sz="1200" b="0" i="1" kern="1200" dirty="0" smtClean="0">
                <a:solidFill>
                  <a:schemeClr val="tx1"/>
                </a:solidFill>
                <a:latin typeface="+mn-lt"/>
                <a:ea typeface="+mn-ea"/>
                <a:cs typeface="+mn-cs"/>
              </a:rPr>
              <a:t>.</a:t>
            </a:r>
            <a:r>
              <a:rPr lang="en-US" sz="1200" b="0" i="1" kern="1200" baseline="0" dirty="0" smtClean="0">
                <a:solidFill>
                  <a:schemeClr val="tx1"/>
                </a:solidFill>
                <a:latin typeface="+mn-lt"/>
                <a:ea typeface="+mn-ea"/>
                <a:cs typeface="+mn-cs"/>
              </a:rPr>
              <a:t>  </a:t>
            </a:r>
            <a:r>
              <a:rPr lang="en-US" dirty="0" smtClean="0"/>
              <a:t>The first and third choices in this example are strong distractors because the story is about running a bookstore, and paragraph 7 references a college course in advertising. Since</a:t>
            </a:r>
            <a:r>
              <a:rPr lang="en-US" baseline="0" dirty="0" smtClean="0"/>
              <a:t> children are involved in the story, some students will be drawn to the last choice. </a:t>
            </a:r>
            <a:r>
              <a:rPr lang="en-US" dirty="0" smtClean="0"/>
              <a:t>To correctly answer this example, students have to think beyond the explicit information stated in the story.</a:t>
            </a:r>
          </a:p>
          <a:p>
            <a:endParaRPr lang="en-US" dirty="0" smtClean="0"/>
          </a:p>
          <a:p>
            <a:r>
              <a:rPr lang="en-US" dirty="0" smtClean="0"/>
              <a:t>The answer is shown on the screen.</a:t>
            </a:r>
          </a:p>
          <a:p>
            <a:endParaRPr lang="en-US" dirty="0" smtClean="0"/>
          </a:p>
        </p:txBody>
      </p:sp>
      <p:sp>
        <p:nvSpPr>
          <p:cNvPr id="4" name="Slide Number Placeholder 3"/>
          <p:cNvSpPr>
            <a:spLocks noGrp="1"/>
          </p:cNvSpPr>
          <p:nvPr>
            <p:ph type="sldNum" sz="quarter" idx="10"/>
          </p:nvPr>
        </p:nvSpPr>
        <p:spPr/>
        <p:txBody>
          <a:bodyPr/>
          <a:lstStyle/>
          <a:p>
            <a:fld id="{4C6C7587-F06F-42F1-B5D5-61C2089C57F2}"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87955B8-8D78-4ACE-AF04-523F4F9A1F18}" type="datetime1">
              <a:rPr lang="en-US" smtClean="0"/>
              <a:pPr>
                <a:defRPr/>
              </a:pPr>
              <a:t>3/7/2014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5FB5DEA-E4AD-4697-AF3B-BD49DF4A6AB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9F0F5DC-8016-413F-8ECD-F58F86D7787F}" type="datetime1">
              <a:rPr lang="en-US" smtClean="0"/>
              <a:pPr>
                <a:defRPr/>
              </a:pPr>
              <a:t>3/7/2014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4BB92BF-237E-4CE8-A894-39DA225647E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B8C320E-4741-420F-810D-A5608EDA36DC}" type="datetime1">
              <a:rPr lang="en-US" smtClean="0"/>
              <a:pPr>
                <a:defRPr/>
              </a:pPr>
              <a:t>3/7/2014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23882BB-4029-46FA-A834-A826E67287A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B3C741B-8E00-49EF-A5FF-0544BC78B08F}" type="datetime1">
              <a:rPr lang="en-US" smtClean="0"/>
              <a:pPr>
                <a:defRPr/>
              </a:pPr>
              <a:t>3/7/2014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A958E7F-F2CE-4013-8E7C-D4FF2125629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02BC69C-80D2-48EC-9618-AD8E01174676}" type="datetime1">
              <a:rPr lang="en-US" smtClean="0"/>
              <a:pPr>
                <a:defRPr/>
              </a:pPr>
              <a:t>3/7/2014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D4B83F7-3925-4049-AF65-21740061B7E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2FAF21E-569E-4C2C-883E-4E81FB11EDBA}" type="datetime1">
              <a:rPr lang="en-US" smtClean="0"/>
              <a:pPr>
                <a:defRPr/>
              </a:pPr>
              <a:t>3/7/2014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5B0FEA3-F513-419D-AAF2-A026952466C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B35FDA4-E936-4797-90BB-E25AFB297FA8}" type="datetime1">
              <a:rPr lang="en-US" smtClean="0"/>
              <a:pPr>
                <a:defRPr/>
              </a:pPr>
              <a:t>3/7/2014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6F57B00-6F9C-43D9-8610-C5007E9568A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9473614-B049-424E-B97B-659F393D1EBF}" type="datetime1">
              <a:rPr lang="en-US" smtClean="0"/>
              <a:pPr>
                <a:defRPr/>
              </a:pPr>
              <a:t>3/7/2014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C29E0D5-B10C-466F-8ED3-E187C058366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8F68A58-5A09-4E82-9401-E5E0AAF7E7C5}" type="datetime1">
              <a:rPr lang="en-US" smtClean="0"/>
              <a:pPr>
                <a:defRPr/>
              </a:pPr>
              <a:t>3/7/2014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A6620F9-B1E5-4021-ABD9-3B2DA0B0A74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EC83B3E-0DD7-48E2-8E3C-65EE5F2FD0CD}" type="datetime1">
              <a:rPr lang="en-US" smtClean="0"/>
              <a:pPr>
                <a:defRPr/>
              </a:pPr>
              <a:t>3/7/2014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1EFEEF0-74FA-4D47-B44B-AE7C9AE8441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88BF2CA-E7D9-4AC1-AC34-0D2961EAF59C}" type="datetime1">
              <a:rPr lang="en-US" smtClean="0"/>
              <a:pPr>
                <a:defRPr/>
              </a:pPr>
              <a:t>3/7/2014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AF0924A-CFD6-4A2B-BCFA-56463557114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466BA212-AB40-4474-B1B2-C8C00E2BB602}" type="datetime1">
              <a:rPr lang="en-US" smtClean="0"/>
              <a:pPr>
                <a:defRPr/>
              </a:pPr>
              <a:t>3/7/2014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A9A5158B-59F5-4681-9063-378CB2E808E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3.png"/><Relationship Id="rId2" Type="http://schemas.openxmlformats.org/officeDocument/2006/relationships/slideLayout" Target="../slideLayouts/slideLayout6.xml"/><Relationship Id="rId1" Type="http://schemas.openxmlformats.org/officeDocument/2006/relationships/audio" Target="../media/media1.wma"/><Relationship Id="rId6" Type="http://schemas.microsoft.com/office/2007/relationships/media" Target="../media/media1.wma"/><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audio" Target="../media/media10.wma"/><Relationship Id="rId6" Type="http://schemas.openxmlformats.org/officeDocument/2006/relationships/image" Target="../media/image3.png"/><Relationship Id="rId5" Type="http://schemas.microsoft.com/office/2007/relationships/media" Target="../media/media10.wma"/><Relationship Id="rId4" Type="http://schemas.openxmlformats.org/officeDocument/2006/relationships/image" Target="../media/image1.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audio" Target="../media/media11.wma"/><Relationship Id="rId6" Type="http://schemas.openxmlformats.org/officeDocument/2006/relationships/image" Target="../media/image3.png"/><Relationship Id="rId5" Type="http://schemas.microsoft.com/office/2007/relationships/media" Target="../media/media11.wma"/><Relationship Id="rId4" Type="http://schemas.openxmlformats.org/officeDocument/2006/relationships/image" Target="../media/image1.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audio" Target="../media/media12.wma"/><Relationship Id="rId6" Type="http://schemas.openxmlformats.org/officeDocument/2006/relationships/image" Target="../media/image3.png"/><Relationship Id="rId5" Type="http://schemas.microsoft.com/office/2007/relationships/media" Target="../media/media12.wma"/><Relationship Id="rId4" Type="http://schemas.openxmlformats.org/officeDocument/2006/relationships/image" Target="../media/image1.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audio" Target="../media/media13.wma"/><Relationship Id="rId6" Type="http://schemas.openxmlformats.org/officeDocument/2006/relationships/image" Target="../media/image3.png"/><Relationship Id="rId5" Type="http://schemas.microsoft.com/office/2007/relationships/media" Target="../media/media13.wma"/><Relationship Id="rId4" Type="http://schemas.openxmlformats.org/officeDocument/2006/relationships/image" Target="../media/image1.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audio" Target="../media/media14.wma"/><Relationship Id="rId6" Type="http://schemas.openxmlformats.org/officeDocument/2006/relationships/image" Target="../media/image3.png"/><Relationship Id="rId5" Type="http://schemas.microsoft.com/office/2007/relationships/media" Target="../media/media14.wma"/><Relationship Id="rId4" Type="http://schemas.openxmlformats.org/officeDocument/2006/relationships/image" Target="../media/image1.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audio" Target="../media/media15.wma"/><Relationship Id="rId6" Type="http://schemas.openxmlformats.org/officeDocument/2006/relationships/image" Target="../media/image3.png"/><Relationship Id="rId5" Type="http://schemas.microsoft.com/office/2007/relationships/media" Target="../media/media15.wma"/><Relationship Id="rId4" Type="http://schemas.openxmlformats.org/officeDocument/2006/relationships/image" Target="../media/image1.jpeg"/></Relationships>
</file>

<file path=ppt/slides/_rels/slide1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xml"/><Relationship Id="rId7" Type="http://schemas.microsoft.com/office/2007/relationships/media" Target="../media/media16.wma"/><Relationship Id="rId2" Type="http://schemas.openxmlformats.org/officeDocument/2006/relationships/audio" Target="../media/media16.wma"/><Relationship Id="rId1" Type="http://schemas.openxmlformats.org/officeDocument/2006/relationships/tags" Target="../tags/tag6.xml"/><Relationship Id="rId6" Type="http://schemas.openxmlformats.org/officeDocument/2006/relationships/image" Target="../media/image1.jpeg"/><Relationship Id="rId5" Type="http://schemas.openxmlformats.org/officeDocument/2006/relationships/hyperlink" Target="http://www.doe.virginia.gov/testing/sol/released_tests/2011/test11_reading7.pdf" TargetMode="External"/><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audio" Target="../media/media17.wma"/><Relationship Id="rId6" Type="http://schemas.openxmlformats.org/officeDocument/2006/relationships/image" Target="../media/image3.png"/><Relationship Id="rId5" Type="http://schemas.microsoft.com/office/2007/relationships/media" Target="../media/media17.wma"/><Relationship Id="rId4" Type="http://schemas.openxmlformats.org/officeDocument/2006/relationships/image" Target="../media/image1.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audio" Target="../media/media18.wma"/><Relationship Id="rId6" Type="http://schemas.openxmlformats.org/officeDocument/2006/relationships/image" Target="../media/image3.png"/><Relationship Id="rId5" Type="http://schemas.microsoft.com/office/2007/relationships/media" Target="../media/media18.wma"/><Relationship Id="rId4" Type="http://schemas.openxmlformats.org/officeDocument/2006/relationships/image" Target="../media/image1.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audio" Target="../media/media19.wma"/><Relationship Id="rId6" Type="http://schemas.microsoft.com/office/2007/relationships/media" Target="../media/media19.wma"/><Relationship Id="rId5" Type="http://schemas.openxmlformats.org/officeDocument/2006/relationships/image" Target="../media/image1.jpeg"/><Relationship Id="rId4" Type="http://schemas.openxmlformats.org/officeDocument/2006/relationships/hyperlink" Target="http://www.doe.virginia.gov/testing/sol/practice_items/index.shtml"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audio" Target="../media/media2.wma"/><Relationship Id="rId6" Type="http://schemas.openxmlformats.org/officeDocument/2006/relationships/image" Target="../media/image3.png"/><Relationship Id="rId5" Type="http://schemas.microsoft.com/office/2007/relationships/media" Target="../media/media2.wma"/><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notesSlide" Target="../notesSlides/notesSlide20.xml"/><Relationship Id="rId7" Type="http://schemas.microsoft.com/office/2007/relationships/media" Target="../media/media20.wma"/><Relationship Id="rId2" Type="http://schemas.openxmlformats.org/officeDocument/2006/relationships/slideLayout" Target="../slideLayouts/slideLayout2.xml"/><Relationship Id="rId1" Type="http://schemas.openxmlformats.org/officeDocument/2006/relationships/audio" Target="../media/media20.wma"/><Relationship Id="rId6" Type="http://schemas.openxmlformats.org/officeDocument/2006/relationships/image" Target="../media/image1.jpeg"/><Relationship Id="rId5" Type="http://schemas.openxmlformats.org/officeDocument/2006/relationships/hyperlink" Target="mailto:Tracy.Robertson@doe.virginia.gov" TargetMode="External"/><Relationship Id="rId4" Type="http://schemas.openxmlformats.org/officeDocument/2006/relationships/hyperlink" Target="mailto:Student_assessment@doe.virginia.gov" TargetMode="Externa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3.wma"/><Relationship Id="rId1" Type="http://schemas.openxmlformats.org/officeDocument/2006/relationships/tags" Target="../tags/tag1.xml"/><Relationship Id="rId6" Type="http://schemas.microsoft.com/office/2007/relationships/media" Target="../media/media3.wma"/><Relationship Id="rId5" Type="http://schemas.openxmlformats.org/officeDocument/2006/relationships/image" Target="../media/image1.jpe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4.wma"/><Relationship Id="rId1" Type="http://schemas.openxmlformats.org/officeDocument/2006/relationships/tags" Target="../tags/tag2.xml"/><Relationship Id="rId6" Type="http://schemas.microsoft.com/office/2007/relationships/media" Target="../media/media4.wma"/><Relationship Id="rId5" Type="http://schemas.openxmlformats.org/officeDocument/2006/relationships/image" Target="../media/image1.jpe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5.wma"/><Relationship Id="rId1" Type="http://schemas.openxmlformats.org/officeDocument/2006/relationships/tags" Target="../tags/tag3.xml"/><Relationship Id="rId6" Type="http://schemas.microsoft.com/office/2007/relationships/media" Target="../media/media5.wma"/><Relationship Id="rId5" Type="http://schemas.openxmlformats.org/officeDocument/2006/relationships/image" Target="../media/image1.jpe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audio" Target="../media/media6.wma"/><Relationship Id="rId6" Type="http://schemas.openxmlformats.org/officeDocument/2006/relationships/image" Target="../media/image3.png"/><Relationship Id="rId5" Type="http://schemas.microsoft.com/office/2007/relationships/media" Target="../media/media6.wma"/><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7.wma"/><Relationship Id="rId1" Type="http://schemas.openxmlformats.org/officeDocument/2006/relationships/tags" Target="../tags/tag4.xml"/><Relationship Id="rId6" Type="http://schemas.microsoft.com/office/2007/relationships/media" Target="../media/media7.wma"/><Relationship Id="rId5" Type="http://schemas.openxmlformats.org/officeDocument/2006/relationships/image" Target="../media/image1.jpe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audio" Target="../media/media8.wma"/><Relationship Id="rId6" Type="http://schemas.openxmlformats.org/officeDocument/2006/relationships/image" Target="../media/image3.png"/><Relationship Id="rId5" Type="http://schemas.microsoft.com/office/2007/relationships/media" Target="../media/media8.wma"/><Relationship Id="rId4" Type="http://schemas.openxmlformats.org/officeDocument/2006/relationships/image" Target="../media/image1.jpeg"/></Relationships>
</file>

<file path=ppt/slides/_rels/slide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xml"/><Relationship Id="rId7" Type="http://schemas.microsoft.com/office/2007/relationships/media" Target="../media/media9.wma"/><Relationship Id="rId2" Type="http://schemas.openxmlformats.org/officeDocument/2006/relationships/audio" Target="../media/media9.wma"/><Relationship Id="rId1" Type="http://schemas.openxmlformats.org/officeDocument/2006/relationships/tags" Target="../tags/tag5.xml"/><Relationship Id="rId6" Type="http://schemas.openxmlformats.org/officeDocument/2006/relationships/image" Target="../media/image1.jpeg"/><Relationship Id="rId5" Type="http://schemas.openxmlformats.org/officeDocument/2006/relationships/hyperlink" Target="http://www.doe.virginia.gov/testing/sol/released_tests/2011/test11_reading7.pdf" TargetMode="External"/><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0" y="1219200"/>
            <a:ext cx="8991600" cy="584775"/>
          </a:xfrm>
          <a:prstGeom prst="rect">
            <a:avLst/>
          </a:prstGeom>
          <a:noFill/>
        </p:spPr>
        <p:txBody>
          <a:bodyPr wrap="square">
            <a:spAutoFit/>
          </a:bodyPr>
          <a:lstStyle/>
          <a:p>
            <a:pPr algn="ctr">
              <a:defRPr/>
            </a:pPr>
            <a:r>
              <a:rPr lang="en-US" sz="3200" b="1" dirty="0">
                <a:solidFill>
                  <a:srgbClr val="00B050"/>
                </a:solidFill>
                <a:latin typeface="Arial" pitchFamily="34" charset="0"/>
                <a:cs typeface="Arial" pitchFamily="34" charset="0"/>
              </a:rPr>
              <a:t>Spring </a:t>
            </a:r>
            <a:r>
              <a:rPr lang="en-US" sz="3200" b="1" dirty="0" smtClean="0">
                <a:solidFill>
                  <a:srgbClr val="00B050"/>
                </a:solidFill>
                <a:latin typeface="Arial" pitchFamily="34" charset="0"/>
                <a:cs typeface="Arial" pitchFamily="34" charset="0"/>
              </a:rPr>
              <a:t>2013 </a:t>
            </a:r>
            <a:r>
              <a:rPr lang="en-US" sz="3200" b="1" dirty="0">
                <a:solidFill>
                  <a:srgbClr val="00B050"/>
                </a:solidFill>
                <a:latin typeface="Arial" pitchFamily="34" charset="0"/>
                <a:cs typeface="Arial" pitchFamily="34" charset="0"/>
              </a:rPr>
              <a:t>Student Performance </a:t>
            </a:r>
            <a:r>
              <a:rPr lang="en-US" sz="3200" b="1" dirty="0" smtClean="0">
                <a:solidFill>
                  <a:srgbClr val="00B050"/>
                </a:solidFill>
                <a:latin typeface="Arial" pitchFamily="34" charset="0"/>
                <a:cs typeface="Arial" pitchFamily="34" charset="0"/>
              </a:rPr>
              <a:t>Analysis</a:t>
            </a:r>
            <a:endParaRPr lang="en-US" sz="3200" b="1" dirty="0">
              <a:solidFill>
                <a:srgbClr val="00B050"/>
              </a:solidFill>
              <a:latin typeface="Arial" pitchFamily="34" charset="0"/>
              <a:cs typeface="Arial" pitchFamily="34" charset="0"/>
            </a:endParaRPr>
          </a:p>
        </p:txBody>
      </p:sp>
      <p:sp>
        <p:nvSpPr>
          <p:cNvPr id="19" name="TextBox 18"/>
          <p:cNvSpPr txBox="1"/>
          <p:nvPr/>
        </p:nvSpPr>
        <p:spPr>
          <a:xfrm>
            <a:off x="2183514" y="1981200"/>
            <a:ext cx="5105400" cy="954107"/>
          </a:xfrm>
          <a:prstGeom prst="rect">
            <a:avLst/>
          </a:prstGeom>
          <a:noFill/>
        </p:spPr>
        <p:txBody>
          <a:bodyPr wrap="square" rtlCol="0">
            <a:spAutoFit/>
          </a:bodyPr>
          <a:lstStyle/>
          <a:p>
            <a:pPr algn="ctr"/>
            <a:r>
              <a:rPr lang="en-US" sz="2800" b="1" dirty="0" smtClean="0">
                <a:solidFill>
                  <a:srgbClr val="0033CC"/>
                </a:solidFill>
                <a:latin typeface="Arial" pitchFamily="34" charset="0"/>
                <a:cs typeface="Arial" pitchFamily="34" charset="0"/>
              </a:rPr>
              <a:t>Grade 7 Reading</a:t>
            </a:r>
          </a:p>
          <a:p>
            <a:pPr algn="ctr"/>
            <a:r>
              <a:rPr lang="en-US" sz="2800" b="1" dirty="0" smtClean="0">
                <a:solidFill>
                  <a:srgbClr val="0033CC"/>
                </a:solidFill>
                <a:latin typeface="Arial" pitchFamily="34" charset="0"/>
                <a:cs typeface="Arial" pitchFamily="34" charset="0"/>
              </a:rPr>
              <a:t>Standards of Learning Test</a:t>
            </a:r>
            <a:endParaRPr lang="en-US" sz="2800" b="1" dirty="0">
              <a:solidFill>
                <a:srgbClr val="0033CC"/>
              </a:solidFill>
              <a:latin typeface="Arial" pitchFamily="34" charset="0"/>
              <a:cs typeface="Arial" pitchFamily="34" charset="0"/>
            </a:endParaRPr>
          </a:p>
        </p:txBody>
      </p:sp>
      <p:cxnSp>
        <p:nvCxnSpPr>
          <p:cNvPr id="26" name="Straight Connector 25"/>
          <p:cNvCxnSpPr/>
          <p:nvPr/>
        </p:nvCxnSpPr>
        <p:spPr>
          <a:xfrm>
            <a:off x="0" y="3810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pPr>
              <a:defRPr/>
            </a:pPr>
            <a:fld id="{CC29E0D5-B10C-466F-8ED3-E187C058366E}" type="slidenum">
              <a:rPr lang="en-US" smtClean="0"/>
              <a:pPr>
                <a:defRPr/>
              </a:pPr>
              <a:t>1</a:t>
            </a:fld>
            <a:endParaRPr lang="en-US" dirty="0"/>
          </a:p>
        </p:txBody>
      </p:sp>
      <p:sp>
        <p:nvSpPr>
          <p:cNvPr id="10" name="TextBox 9"/>
          <p:cNvSpPr txBox="1"/>
          <p:nvPr/>
        </p:nvSpPr>
        <p:spPr>
          <a:xfrm>
            <a:off x="228600" y="5638800"/>
            <a:ext cx="5029200" cy="646331"/>
          </a:xfrm>
          <a:prstGeom prst="rect">
            <a:avLst/>
          </a:prstGeom>
          <a:noFill/>
        </p:spPr>
        <p:txBody>
          <a:bodyPr wrap="square" rtlCol="0">
            <a:spAutoFit/>
          </a:bodyPr>
          <a:lstStyle/>
          <a:p>
            <a:r>
              <a:rPr lang="en-US" b="1" dirty="0" smtClean="0">
                <a:solidFill>
                  <a:srgbClr val="008000"/>
                </a:solidFill>
              </a:rPr>
              <a:t>Presentation may be paused and resumed using the arrow keys or the mouse.</a:t>
            </a:r>
            <a:endParaRPr lang="en-US" b="1" dirty="0">
              <a:solidFill>
                <a:srgbClr val="008000"/>
              </a:solidFill>
            </a:endParaRPr>
          </a:p>
        </p:txBody>
      </p:sp>
      <p:pic>
        <p:nvPicPr>
          <p:cNvPr id="83970"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4" cstate="print"/>
          <a:srcRect/>
          <a:stretch>
            <a:fillRect/>
          </a:stretch>
        </p:blipFill>
        <p:spPr bwMode="auto">
          <a:xfrm>
            <a:off x="7696200" y="5943600"/>
            <a:ext cx="1007389" cy="685800"/>
          </a:xfrm>
          <a:prstGeom prst="rect">
            <a:avLst/>
          </a:prstGeom>
          <a:noFill/>
        </p:spPr>
      </p:pic>
      <p:cxnSp>
        <p:nvCxnSpPr>
          <p:cNvPr id="15" name="Straight Connector 14"/>
          <p:cNvCxnSpPr/>
          <p:nvPr/>
        </p:nvCxnSpPr>
        <p:spPr>
          <a:xfrm flipH="1">
            <a:off x="0" y="6477000"/>
            <a:ext cx="7391400" cy="0"/>
          </a:xfrm>
          <a:prstGeom prst="line">
            <a:avLst/>
          </a:prstGeom>
          <a:ln w="127000">
            <a:gradFill flip="none" rotWithShape="1">
              <a:gsLst>
                <a:gs pos="100000">
                  <a:srgbClr val="0000FF"/>
                </a:gs>
                <a:gs pos="100000">
                  <a:srgbClr val="0000FF"/>
                </a:gs>
                <a:gs pos="100000">
                  <a:srgbClr val="0000FF"/>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pic>
        <p:nvPicPr>
          <p:cNvPr id="21506" name="Picture 2"/>
          <p:cNvPicPr>
            <a:picLocks noChangeAspect="1" noChangeArrowheads="1"/>
          </p:cNvPicPr>
          <p:nvPr/>
        </p:nvPicPr>
        <p:blipFill>
          <a:blip r:embed="rId5" cstate="print"/>
          <a:srcRect/>
          <a:stretch>
            <a:fillRect/>
          </a:stretch>
        </p:blipFill>
        <p:spPr bwMode="auto">
          <a:xfrm>
            <a:off x="2362200" y="3048000"/>
            <a:ext cx="4780598" cy="2293620"/>
          </a:xfrm>
          <a:prstGeom prst="rect">
            <a:avLst/>
          </a:prstGeom>
          <a:noFill/>
          <a:ln w="9525">
            <a:noFill/>
            <a:miter lim="800000"/>
            <a:headEnd/>
            <a:tailEnd/>
          </a:ln>
        </p:spPr>
      </p:pic>
      <p:pic>
        <p:nvPicPr>
          <p:cNvPr id="5" name="Audio 4">
            <a:hlinkClick r:id="" action="ppaction://media"/>
          </p:cNvPr>
          <p:cNvPicPr>
            <a:picLocks noChangeAspect="1"/>
          </p:cNvPicPr>
          <p:nvPr>
            <a:audioFile r:link="rId1"/>
            <p:extLst>
              <p:ext uri="{DAA4B4D4-6D71-4841-9C94-3DE7FCFB9230}">
                <p14:media xmlns:p14="http://schemas.microsoft.com/office/powerpoint/2010/main" xmlns="" r:embed="rId6"/>
              </p:ext>
            </p:extLst>
          </p:nvPr>
        </p:nvPicPr>
        <p:blipFill>
          <a:blip r:embed="rId7" cstate="print"/>
          <a:stretch>
            <a:fillRect/>
          </a:stretch>
        </p:blipFill>
        <p:spPr>
          <a:xfrm>
            <a:off x="8382000" y="6096000"/>
            <a:ext cx="609600" cy="609600"/>
          </a:xfrm>
          <a:prstGeom prst="rect">
            <a:avLst/>
          </a:prstGeom>
        </p:spPr>
      </p:pic>
      <p:sp>
        <p:nvSpPr>
          <p:cNvPr id="11" name="TextBox 10"/>
          <p:cNvSpPr txBox="1"/>
          <p:nvPr/>
        </p:nvSpPr>
        <p:spPr>
          <a:xfrm>
            <a:off x="304800" y="6477000"/>
            <a:ext cx="457200" cy="276999"/>
          </a:xfrm>
          <a:prstGeom prst="rect">
            <a:avLst/>
          </a:prstGeom>
          <a:noFill/>
        </p:spPr>
        <p:txBody>
          <a:bodyPr wrap="square" rtlCol="0">
            <a:spAutoFit/>
          </a:bodyPr>
          <a:lstStyle/>
          <a:p>
            <a:r>
              <a:rPr lang="en-US" sz="1200" dirty="0" smtClean="0"/>
              <a:t>1</a:t>
            </a:r>
            <a:endParaRPr lang="en-US" sz="1200" dirty="0"/>
          </a:p>
        </p:txBody>
      </p:sp>
    </p:spTree>
  </p:cSld>
  <p:clrMapOvr>
    <a:masterClrMapping/>
  </p:clrMapOvr>
  <p:transition advTm="9473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457200" y="1570037"/>
            <a:ext cx="8229600" cy="4983163"/>
          </a:xfrm>
        </p:spPr>
        <p:txBody>
          <a:bodyPr/>
          <a:lstStyle/>
          <a:p>
            <a:pPr marL="0">
              <a:spcBef>
                <a:spcPts val="0"/>
              </a:spcBef>
              <a:buNone/>
            </a:pPr>
            <a:r>
              <a:rPr lang="en-US" sz="2400" b="1" dirty="0" smtClean="0">
                <a:solidFill>
                  <a:srgbClr val="0070C0"/>
                </a:solidFill>
              </a:rPr>
              <a:t>Students need additional practice making inferences and </a:t>
            </a:r>
          </a:p>
          <a:p>
            <a:pPr marL="0">
              <a:spcBef>
                <a:spcPts val="0"/>
              </a:spcBef>
              <a:buNone/>
            </a:pPr>
            <a:r>
              <a:rPr lang="en-US" sz="2400" b="1" dirty="0" smtClean="0">
                <a:solidFill>
                  <a:srgbClr val="0070C0"/>
                </a:solidFill>
                <a:latin typeface="+mj-lt"/>
              </a:rPr>
              <a:t>drawing conclusions using explicit and implied information</a:t>
            </a:r>
          </a:p>
          <a:p>
            <a:pPr marL="0">
              <a:spcBef>
                <a:spcPts val="0"/>
              </a:spcBef>
              <a:buNone/>
            </a:pPr>
            <a:r>
              <a:rPr lang="en-US" sz="2400" b="1" dirty="0" smtClean="0">
                <a:solidFill>
                  <a:srgbClr val="0070C0"/>
                </a:solidFill>
                <a:latin typeface="+mj-lt"/>
              </a:rPr>
              <a:t>in fiction and nonfiction texts.</a:t>
            </a:r>
          </a:p>
          <a:p>
            <a:pPr>
              <a:buNone/>
            </a:pPr>
            <a:r>
              <a:rPr lang="en-US" sz="2000" b="1" dirty="0" smtClean="0">
                <a:latin typeface="+mj-lt"/>
              </a:rPr>
              <a:t>Suggestions:</a:t>
            </a:r>
          </a:p>
          <a:p>
            <a:r>
              <a:rPr lang="en-US" sz="2000" b="1" dirty="0" smtClean="0">
                <a:latin typeface="+mj-lt"/>
              </a:rPr>
              <a:t>Which sentence from the story best shows that (insert character’s name)</a:t>
            </a:r>
          </a:p>
          <a:p>
            <a:pPr>
              <a:buNone/>
            </a:pPr>
            <a:r>
              <a:rPr lang="en-US" sz="2000" b="1" dirty="0" smtClean="0">
                <a:latin typeface="+mj-lt"/>
              </a:rPr>
              <a:t>	 is (insert emotion)?</a:t>
            </a:r>
          </a:p>
          <a:p>
            <a:r>
              <a:rPr lang="en-US" sz="2000" b="1" dirty="0" smtClean="0">
                <a:latin typeface="+mj-lt"/>
              </a:rPr>
              <a:t>Which sentence from the story (or article) best supports that . . . ?</a:t>
            </a:r>
          </a:p>
          <a:p>
            <a:r>
              <a:rPr lang="en-US" sz="2000" b="1" dirty="0" smtClean="0">
                <a:latin typeface="+mj-lt"/>
              </a:rPr>
              <a:t>Why does the author include the details in paragraph (insert paragraph</a:t>
            </a:r>
          </a:p>
          <a:p>
            <a:pPr>
              <a:buNone/>
            </a:pPr>
            <a:r>
              <a:rPr lang="en-US" sz="2000" b="1" dirty="0" smtClean="0">
                <a:latin typeface="+mj-lt"/>
              </a:rPr>
              <a:t>	 number)?</a:t>
            </a:r>
          </a:p>
          <a:p>
            <a:r>
              <a:rPr lang="en-US" sz="2000" b="1" dirty="0" smtClean="0">
                <a:latin typeface="+mj-lt"/>
              </a:rPr>
              <a:t>How does the situation change when (insert character’s name). . . ?</a:t>
            </a:r>
          </a:p>
          <a:p>
            <a:r>
              <a:rPr lang="en-US" sz="2000" b="1" dirty="0" smtClean="0">
                <a:latin typeface="+mj-lt"/>
              </a:rPr>
              <a:t>At the beginning of the poem, how does the speaker most likely feel about . . .?</a:t>
            </a:r>
          </a:p>
        </p:txBody>
      </p:sp>
      <p:sp>
        <p:nvSpPr>
          <p:cNvPr id="7" name="Title 6"/>
          <p:cNvSpPr>
            <a:spLocks noGrp="1"/>
          </p:cNvSpPr>
          <p:nvPr>
            <p:ph type="title"/>
          </p:nvPr>
        </p:nvSpPr>
        <p:spPr>
          <a:xfrm>
            <a:off x="304800" y="457200"/>
            <a:ext cx="8839200" cy="1143000"/>
          </a:xfrm>
        </p:spPr>
        <p:txBody>
          <a:bodyPr/>
          <a:lstStyle/>
          <a:p>
            <a:r>
              <a:rPr lang="en-US" sz="3200" b="1" dirty="0" smtClean="0">
                <a:solidFill>
                  <a:srgbClr val="0033CC"/>
                </a:solidFill>
              </a:rPr>
              <a:t>Suggested Practice for 7.5g and 7.6d</a:t>
            </a:r>
            <a:endParaRPr lang="en-US" sz="3200" b="1" dirty="0">
              <a:solidFill>
                <a:srgbClr val="0033CC"/>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4" cstate="print"/>
          <a:srcRect/>
          <a:stretch>
            <a:fillRect/>
          </a:stretch>
        </p:blipFill>
        <p:spPr bwMode="auto">
          <a:xfrm>
            <a:off x="7696200" y="5943600"/>
            <a:ext cx="1007389" cy="685800"/>
          </a:xfrm>
          <a:prstGeom prst="rect">
            <a:avLst/>
          </a:prstGeom>
          <a:noFill/>
        </p:spPr>
      </p:pic>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pic>
        <p:nvPicPr>
          <p:cNvPr id="3" name="Audio 2">
            <a:hlinkClick r:id="" action="ppaction://media"/>
          </p:cNvPr>
          <p:cNvPicPr>
            <a:picLocks noChangeAspect="1"/>
          </p:cNvPicPr>
          <p:nvPr>
            <a:audioFile r:link="rId1"/>
            <p:extLst>
              <p:ext uri="{DAA4B4D4-6D71-4841-9C94-3DE7FCFB9230}">
                <p14:media xmlns:p14="http://schemas.microsoft.com/office/powerpoint/2010/main" xmlns="" r:embed="rId5"/>
              </p:ext>
            </p:extLst>
          </p:nvPr>
        </p:nvPicPr>
        <p:blipFill>
          <a:blip r:embed="rId6" cstate="print"/>
          <a:stretch>
            <a:fillRect/>
          </a:stretch>
        </p:blipFill>
        <p:spPr>
          <a:xfrm>
            <a:off x="8382000" y="6096000"/>
            <a:ext cx="609600" cy="609600"/>
          </a:xfrm>
          <a:prstGeom prst="rect">
            <a:avLst/>
          </a:prstGeom>
        </p:spPr>
      </p:pic>
      <p:sp>
        <p:nvSpPr>
          <p:cNvPr id="14" name="Slide Number Placeholder 13"/>
          <p:cNvSpPr>
            <a:spLocks noGrp="1"/>
          </p:cNvSpPr>
          <p:nvPr>
            <p:ph type="sldNum" sz="quarter" idx="12"/>
          </p:nvPr>
        </p:nvSpPr>
        <p:spPr/>
        <p:txBody>
          <a:bodyPr/>
          <a:lstStyle/>
          <a:p>
            <a:pPr>
              <a:defRPr/>
            </a:pPr>
            <a:fld id="{3A958E7F-F2CE-4013-8E7C-D4FF21256298}" type="slidenum">
              <a:rPr lang="en-US" smtClean="0"/>
              <a:pPr>
                <a:defRPr/>
              </a:pPr>
              <a:t>10</a:t>
            </a:fld>
            <a:endParaRPr lang="en-US"/>
          </a:p>
        </p:txBody>
      </p:sp>
      <p:sp>
        <p:nvSpPr>
          <p:cNvPr id="17" name="TextBox 16"/>
          <p:cNvSpPr txBox="1"/>
          <p:nvPr/>
        </p:nvSpPr>
        <p:spPr>
          <a:xfrm>
            <a:off x="304800" y="6477000"/>
            <a:ext cx="457200" cy="276999"/>
          </a:xfrm>
          <a:prstGeom prst="rect">
            <a:avLst/>
          </a:prstGeom>
          <a:noFill/>
        </p:spPr>
        <p:txBody>
          <a:bodyPr wrap="square" rtlCol="0">
            <a:spAutoFit/>
          </a:bodyPr>
          <a:lstStyle/>
          <a:p>
            <a:r>
              <a:rPr lang="en-US" sz="1200" dirty="0" smtClean="0"/>
              <a:t>10</a:t>
            </a:r>
            <a:endParaRPr lang="en-US" sz="1200" dirty="0"/>
          </a:p>
        </p:txBody>
      </p:sp>
    </p:spTree>
  </p:cSld>
  <p:clrMapOvr>
    <a:masterClrMapping/>
  </p:clrMapOvr>
  <mc:AlternateContent xmlns:mc="http://schemas.openxmlformats.org/markup-compatibility/2006">
    <mc:Choice xmlns:p14="http://schemas.microsoft.com/office/powerpoint/2010/main" xmlns="" Requires="p14">
      <p:transition spd="slow" p14:dur="2000" advTm="23183"/>
    </mc:Choice>
    <mc:Fallback>
      <p:transition spd="slow" advTm="2318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457200" y="1570037"/>
            <a:ext cx="8229600" cy="4525963"/>
          </a:xfrm>
        </p:spPr>
        <p:txBody>
          <a:bodyPr/>
          <a:lstStyle/>
          <a:p>
            <a:pPr eaLnBrk="1" fontAlgn="auto" hangingPunct="1">
              <a:spcAft>
                <a:spcPts val="0"/>
              </a:spcAft>
              <a:buClr>
                <a:schemeClr val="accent3"/>
              </a:buClr>
              <a:buNone/>
              <a:defRPr/>
            </a:pPr>
            <a:r>
              <a:rPr lang="en-US" sz="2400" b="1" dirty="0" smtClean="0"/>
              <a:t>Other suggestions:</a:t>
            </a:r>
          </a:p>
          <a:p>
            <a:pPr eaLnBrk="1" fontAlgn="auto" hangingPunct="1">
              <a:lnSpc>
                <a:spcPct val="150000"/>
              </a:lnSpc>
              <a:spcAft>
                <a:spcPts val="0"/>
              </a:spcAft>
              <a:buFont typeface="Arial" pitchFamily="34" charset="0"/>
              <a:buChar char="•"/>
              <a:defRPr/>
            </a:pPr>
            <a:r>
              <a:rPr lang="en-US" sz="2400" b="1" dirty="0" smtClean="0"/>
              <a:t>Why does (insert character’s name) do . . . ?</a:t>
            </a:r>
          </a:p>
          <a:p>
            <a:pPr eaLnBrk="1" fontAlgn="auto" hangingPunct="1">
              <a:lnSpc>
                <a:spcPct val="150000"/>
              </a:lnSpc>
              <a:spcAft>
                <a:spcPts val="0"/>
              </a:spcAft>
              <a:buFont typeface="Arial" pitchFamily="34" charset="0"/>
              <a:buChar char="•"/>
              <a:defRPr/>
            </a:pPr>
            <a:r>
              <a:rPr lang="en-US" sz="2400" b="1" dirty="0" smtClean="0"/>
              <a:t>What may the reader conclude from the description of . . . ?</a:t>
            </a:r>
          </a:p>
          <a:p>
            <a:pPr eaLnBrk="1" fontAlgn="auto" hangingPunct="1">
              <a:lnSpc>
                <a:spcPct val="150000"/>
              </a:lnSpc>
              <a:spcAft>
                <a:spcPts val="0"/>
              </a:spcAft>
              <a:buFont typeface="Arial" pitchFamily="34" charset="0"/>
              <a:buChar char="•"/>
              <a:defRPr/>
            </a:pPr>
            <a:r>
              <a:rPr lang="en-US" sz="2400" b="1" dirty="0" smtClean="0"/>
              <a:t>Which question is answered in (insert paragraph number,</a:t>
            </a:r>
          </a:p>
          <a:p>
            <a:pPr eaLnBrk="1" fontAlgn="auto" hangingPunct="1">
              <a:lnSpc>
                <a:spcPct val="150000"/>
              </a:lnSpc>
              <a:spcAft>
                <a:spcPts val="0"/>
              </a:spcAft>
              <a:buNone/>
              <a:defRPr/>
            </a:pPr>
            <a:r>
              <a:rPr lang="en-US" sz="2400" b="1" dirty="0" smtClean="0"/>
              <a:t>      section name, or heading)?</a:t>
            </a:r>
          </a:p>
          <a:p>
            <a:pPr eaLnBrk="1" fontAlgn="auto" hangingPunct="1">
              <a:lnSpc>
                <a:spcPct val="150000"/>
              </a:lnSpc>
              <a:spcAft>
                <a:spcPts val="0"/>
              </a:spcAft>
              <a:buFont typeface="Arial" pitchFamily="34" charset="0"/>
              <a:buChar char="•"/>
              <a:defRPr/>
            </a:pPr>
            <a:r>
              <a:rPr lang="en-US" sz="2400" b="1" dirty="0" smtClean="0"/>
              <a:t>Based on the article,  the reader should conclude that</a:t>
            </a:r>
            <a:r>
              <a:rPr lang="en-US" sz="2400" b="1" dirty="0" smtClean="0">
                <a:solidFill>
                  <a:srgbClr val="6600FF"/>
                </a:solidFill>
              </a:rPr>
              <a:t> </a:t>
            </a:r>
            <a:r>
              <a:rPr lang="en-US" sz="2400" b="1" dirty="0" smtClean="0"/>
              <a:t>. . . .</a:t>
            </a:r>
          </a:p>
          <a:p>
            <a:pPr eaLnBrk="1" fontAlgn="auto" hangingPunct="1">
              <a:spcAft>
                <a:spcPts val="0"/>
              </a:spcAft>
              <a:buClr>
                <a:schemeClr val="accent3"/>
              </a:buClr>
              <a:defRPr/>
            </a:pPr>
            <a:endParaRPr lang="en-US" sz="2400" b="1" dirty="0" smtClean="0"/>
          </a:p>
          <a:p>
            <a:pPr eaLnBrk="1" fontAlgn="auto" hangingPunct="1">
              <a:spcAft>
                <a:spcPts val="0"/>
              </a:spcAft>
              <a:buClr>
                <a:schemeClr val="accent3"/>
              </a:buClr>
              <a:buNone/>
              <a:defRPr/>
            </a:pPr>
            <a:endParaRPr lang="en-US" sz="2400" b="1" dirty="0" smtClean="0">
              <a:solidFill>
                <a:srgbClr val="6600FF"/>
              </a:solidFill>
            </a:endParaRPr>
          </a:p>
          <a:p>
            <a:pPr>
              <a:buNone/>
            </a:pPr>
            <a:endParaRPr lang="en-US" sz="2400" b="1" dirty="0" smtClean="0">
              <a:solidFill>
                <a:srgbClr val="002060"/>
              </a:solidFill>
            </a:endParaRPr>
          </a:p>
        </p:txBody>
      </p:sp>
      <p:sp>
        <p:nvSpPr>
          <p:cNvPr id="7" name="Title 6"/>
          <p:cNvSpPr>
            <a:spLocks noGrp="1"/>
          </p:cNvSpPr>
          <p:nvPr>
            <p:ph type="title"/>
          </p:nvPr>
        </p:nvSpPr>
        <p:spPr>
          <a:xfrm>
            <a:off x="304800" y="457200"/>
            <a:ext cx="8839200" cy="1143000"/>
          </a:xfrm>
        </p:spPr>
        <p:txBody>
          <a:bodyPr/>
          <a:lstStyle/>
          <a:p>
            <a:r>
              <a:rPr lang="en-US" sz="3200" b="1" dirty="0" smtClean="0">
                <a:solidFill>
                  <a:srgbClr val="0033CC"/>
                </a:solidFill>
              </a:rPr>
              <a:t>Suggested Practice for 7.5g and 7.6d</a:t>
            </a:r>
            <a:endParaRPr lang="en-US" sz="3200" b="1" dirty="0">
              <a:solidFill>
                <a:srgbClr val="0033CC"/>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4" cstate="print"/>
          <a:srcRect/>
          <a:stretch>
            <a:fillRect/>
          </a:stretch>
        </p:blipFill>
        <p:spPr bwMode="auto">
          <a:xfrm>
            <a:off x="7696200" y="5943600"/>
            <a:ext cx="1007389" cy="685800"/>
          </a:xfrm>
          <a:prstGeom prst="rect">
            <a:avLst/>
          </a:prstGeom>
          <a:noFill/>
        </p:spPr>
      </p:pic>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pic>
        <p:nvPicPr>
          <p:cNvPr id="2" name="Audio 1">
            <a:hlinkClick r:id="" action="ppaction://media"/>
          </p:cNvPr>
          <p:cNvPicPr>
            <a:picLocks noChangeAspect="1"/>
          </p:cNvPicPr>
          <p:nvPr>
            <a:audioFile r:link="rId1"/>
            <p:extLst>
              <p:ext uri="{DAA4B4D4-6D71-4841-9C94-3DE7FCFB9230}">
                <p14:media xmlns:p14="http://schemas.microsoft.com/office/powerpoint/2010/main" xmlns="" r:embed="rId5"/>
              </p:ext>
            </p:extLst>
          </p:nvPr>
        </p:nvPicPr>
        <p:blipFill>
          <a:blip r:embed="rId6" cstate="print"/>
          <a:stretch>
            <a:fillRect/>
          </a:stretch>
        </p:blipFill>
        <p:spPr>
          <a:xfrm>
            <a:off x="8382000" y="6096000"/>
            <a:ext cx="609600" cy="609600"/>
          </a:xfrm>
          <a:prstGeom prst="rect">
            <a:avLst/>
          </a:prstGeom>
        </p:spPr>
      </p:pic>
      <p:sp>
        <p:nvSpPr>
          <p:cNvPr id="14" name="Slide Number Placeholder 13"/>
          <p:cNvSpPr>
            <a:spLocks noGrp="1"/>
          </p:cNvSpPr>
          <p:nvPr>
            <p:ph type="sldNum" sz="quarter" idx="12"/>
          </p:nvPr>
        </p:nvSpPr>
        <p:spPr/>
        <p:txBody>
          <a:bodyPr/>
          <a:lstStyle/>
          <a:p>
            <a:pPr>
              <a:defRPr/>
            </a:pPr>
            <a:fld id="{3A958E7F-F2CE-4013-8E7C-D4FF21256298}" type="slidenum">
              <a:rPr lang="en-US" smtClean="0"/>
              <a:pPr>
                <a:defRPr/>
              </a:pPr>
              <a:t>11</a:t>
            </a:fld>
            <a:endParaRPr lang="en-US"/>
          </a:p>
        </p:txBody>
      </p:sp>
      <p:sp>
        <p:nvSpPr>
          <p:cNvPr id="17" name="TextBox 16"/>
          <p:cNvSpPr txBox="1"/>
          <p:nvPr/>
        </p:nvSpPr>
        <p:spPr>
          <a:xfrm>
            <a:off x="304800" y="6477000"/>
            <a:ext cx="457200" cy="276999"/>
          </a:xfrm>
          <a:prstGeom prst="rect">
            <a:avLst/>
          </a:prstGeom>
          <a:noFill/>
        </p:spPr>
        <p:txBody>
          <a:bodyPr wrap="square" rtlCol="0">
            <a:spAutoFit/>
          </a:bodyPr>
          <a:lstStyle/>
          <a:p>
            <a:r>
              <a:rPr lang="en-US" sz="1200" dirty="0" smtClean="0"/>
              <a:t>11</a:t>
            </a:r>
            <a:endParaRPr lang="en-US" sz="1200" dirty="0"/>
          </a:p>
        </p:txBody>
      </p:sp>
    </p:spTree>
  </p:cSld>
  <p:clrMapOvr>
    <a:masterClrMapping/>
  </p:clrMapOvr>
  <mc:AlternateContent xmlns:mc="http://schemas.openxmlformats.org/markup-compatibility/2006">
    <mc:Choice xmlns:p14="http://schemas.microsoft.com/office/powerpoint/2010/main" xmlns="" Requires="p14">
      <p:transition spd="slow" p14:dur="2000" advTm="10996"/>
    </mc:Choice>
    <mc:Fallback>
      <p:transition spd="slow" advTm="1099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457200" y="1570037"/>
            <a:ext cx="8229600" cy="4906963"/>
          </a:xfrm>
        </p:spPr>
        <p:txBody>
          <a:bodyPr/>
          <a:lstStyle/>
          <a:p>
            <a:pPr eaLnBrk="1" fontAlgn="auto" hangingPunct="1">
              <a:spcAft>
                <a:spcPts val="0"/>
              </a:spcAft>
              <a:buClr>
                <a:schemeClr val="accent3"/>
              </a:buClr>
              <a:buNone/>
              <a:defRPr/>
            </a:pPr>
            <a:r>
              <a:rPr lang="en-US" sz="2400" b="1" dirty="0" smtClean="0">
                <a:latin typeface="+mj-lt"/>
              </a:rPr>
              <a:t>Other suggestions:</a:t>
            </a:r>
          </a:p>
          <a:p>
            <a:pPr marL="0" eaLnBrk="1" fontAlgn="auto" hangingPunct="1">
              <a:lnSpc>
                <a:spcPct val="150000"/>
              </a:lnSpc>
              <a:spcBef>
                <a:spcPts val="0"/>
              </a:spcBef>
              <a:spcAft>
                <a:spcPts val="0"/>
              </a:spcAft>
              <a:buFont typeface="Arial" pitchFamily="34" charset="0"/>
              <a:buChar char="•"/>
              <a:defRPr/>
            </a:pPr>
            <a:r>
              <a:rPr lang="en-US" sz="2400" b="1" dirty="0" smtClean="0">
                <a:latin typeface="+mj-lt"/>
              </a:rPr>
              <a:t>Which detail from the story (or article) best indicates . . . ?</a:t>
            </a:r>
          </a:p>
          <a:p>
            <a:pPr marL="0" eaLnBrk="1" fontAlgn="auto" hangingPunct="1">
              <a:lnSpc>
                <a:spcPct val="150000"/>
              </a:lnSpc>
              <a:spcBef>
                <a:spcPts val="0"/>
              </a:spcBef>
              <a:spcAft>
                <a:spcPts val="0"/>
              </a:spcAft>
              <a:buFont typeface="Arial" pitchFamily="34" charset="0"/>
              <a:buChar char="•"/>
              <a:defRPr/>
            </a:pPr>
            <a:r>
              <a:rPr lang="en-US" sz="2400" b="1" dirty="0" smtClean="0">
                <a:latin typeface="+mj-lt"/>
              </a:rPr>
              <a:t>The introduction of the story (or article) supports the idea </a:t>
            </a:r>
          </a:p>
          <a:p>
            <a:pPr marL="0" indent="0" eaLnBrk="1" fontAlgn="auto" hangingPunct="1">
              <a:lnSpc>
                <a:spcPct val="150000"/>
              </a:lnSpc>
              <a:spcBef>
                <a:spcPts val="0"/>
              </a:spcBef>
              <a:spcAft>
                <a:spcPts val="0"/>
              </a:spcAft>
              <a:buNone/>
              <a:defRPr/>
            </a:pPr>
            <a:r>
              <a:rPr lang="en-US" sz="2400" b="1" dirty="0">
                <a:latin typeface="+mj-lt"/>
              </a:rPr>
              <a:t> </a:t>
            </a:r>
            <a:r>
              <a:rPr lang="en-US" sz="2400" b="1" dirty="0" smtClean="0">
                <a:latin typeface="+mj-lt"/>
              </a:rPr>
              <a:t>    that . . . . </a:t>
            </a:r>
          </a:p>
          <a:p>
            <a:pPr marL="0" eaLnBrk="1" fontAlgn="auto" hangingPunct="1">
              <a:lnSpc>
                <a:spcPct val="150000"/>
              </a:lnSpc>
              <a:spcBef>
                <a:spcPts val="0"/>
              </a:spcBef>
              <a:spcAft>
                <a:spcPts val="0"/>
              </a:spcAft>
              <a:buFont typeface="Arial" pitchFamily="34" charset="0"/>
              <a:buChar char="•"/>
              <a:defRPr/>
            </a:pPr>
            <a:r>
              <a:rPr lang="en-US" sz="2400" b="1" dirty="0" smtClean="0">
                <a:latin typeface="+mj-lt"/>
              </a:rPr>
              <a:t>This sentence from the story (or article) implies that. . . . .</a:t>
            </a:r>
          </a:p>
          <a:p>
            <a:pPr marL="0">
              <a:lnSpc>
                <a:spcPct val="150000"/>
              </a:lnSpc>
              <a:spcBef>
                <a:spcPts val="0"/>
              </a:spcBef>
              <a:buFont typeface="Arial" pitchFamily="34" charset="0"/>
              <a:buChar char="•"/>
            </a:pPr>
            <a:r>
              <a:rPr lang="en-US" sz="2400" b="1" dirty="0" smtClean="0">
                <a:latin typeface="+mj-lt"/>
              </a:rPr>
              <a:t>The author’s word choice in this sentence/ </a:t>
            </a:r>
          </a:p>
          <a:p>
            <a:pPr marL="0" indent="0">
              <a:lnSpc>
                <a:spcPct val="150000"/>
              </a:lnSpc>
              <a:spcBef>
                <a:spcPts val="0"/>
              </a:spcBef>
              <a:buNone/>
            </a:pPr>
            <a:r>
              <a:rPr lang="en-US" sz="2400" b="1" dirty="0">
                <a:latin typeface="+mj-lt"/>
              </a:rPr>
              <a:t> </a:t>
            </a:r>
            <a:r>
              <a:rPr lang="en-US" sz="2400" b="1" dirty="0" smtClean="0">
                <a:latin typeface="+mj-lt"/>
              </a:rPr>
              <a:t>    section/stanza/excerpt/article) is meant to imply that . . . .</a:t>
            </a:r>
          </a:p>
          <a:p>
            <a:pPr marL="0">
              <a:lnSpc>
                <a:spcPct val="150000"/>
              </a:lnSpc>
              <a:spcBef>
                <a:spcPts val="0"/>
              </a:spcBef>
              <a:buFont typeface="Arial" pitchFamily="34" charset="0"/>
              <a:buChar char="•"/>
            </a:pPr>
            <a:r>
              <a:rPr lang="en-US" sz="2400" b="1" dirty="0" smtClean="0">
                <a:latin typeface="+mj-lt"/>
              </a:rPr>
              <a:t>Why does the author include the detail about . . . ?</a:t>
            </a:r>
          </a:p>
          <a:p>
            <a:pPr>
              <a:buFont typeface="Arial" pitchFamily="34" charset="0"/>
              <a:buChar char="•"/>
            </a:pPr>
            <a:endParaRPr lang="en-US" sz="2400" b="1" dirty="0" smtClean="0">
              <a:latin typeface="+mj-lt"/>
            </a:endParaRPr>
          </a:p>
        </p:txBody>
      </p:sp>
      <p:sp>
        <p:nvSpPr>
          <p:cNvPr id="7" name="Title 6"/>
          <p:cNvSpPr>
            <a:spLocks noGrp="1"/>
          </p:cNvSpPr>
          <p:nvPr>
            <p:ph type="title"/>
          </p:nvPr>
        </p:nvSpPr>
        <p:spPr>
          <a:xfrm>
            <a:off x="304800" y="457200"/>
            <a:ext cx="8839200" cy="1143000"/>
          </a:xfrm>
        </p:spPr>
        <p:txBody>
          <a:bodyPr/>
          <a:lstStyle/>
          <a:p>
            <a:r>
              <a:rPr lang="en-US" sz="3200" b="1" dirty="0" smtClean="0">
                <a:solidFill>
                  <a:srgbClr val="0033CC"/>
                </a:solidFill>
              </a:rPr>
              <a:t>Suggested Practice for 7.5g and 7.6d</a:t>
            </a:r>
            <a:endParaRPr lang="en-US" sz="3200" b="1" dirty="0">
              <a:solidFill>
                <a:srgbClr val="0033CC"/>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4" cstate="print"/>
          <a:srcRect/>
          <a:stretch>
            <a:fillRect/>
          </a:stretch>
        </p:blipFill>
        <p:spPr bwMode="auto">
          <a:xfrm>
            <a:off x="7696200" y="5943600"/>
            <a:ext cx="1007389" cy="685800"/>
          </a:xfrm>
          <a:prstGeom prst="rect">
            <a:avLst/>
          </a:prstGeom>
          <a:noFill/>
        </p:spPr>
      </p:pic>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pic>
        <p:nvPicPr>
          <p:cNvPr id="2" name="Audio 1">
            <a:hlinkClick r:id="" action="ppaction://media"/>
          </p:cNvPr>
          <p:cNvPicPr>
            <a:picLocks noChangeAspect="1"/>
          </p:cNvPicPr>
          <p:nvPr>
            <a:audioFile r:link="rId1"/>
            <p:extLst>
              <p:ext uri="{DAA4B4D4-6D71-4841-9C94-3DE7FCFB9230}">
                <p14:media xmlns:p14="http://schemas.microsoft.com/office/powerpoint/2010/main" xmlns="" r:embed="rId5"/>
              </p:ext>
            </p:extLst>
          </p:nvPr>
        </p:nvPicPr>
        <p:blipFill>
          <a:blip r:embed="rId6" cstate="print"/>
          <a:stretch>
            <a:fillRect/>
          </a:stretch>
        </p:blipFill>
        <p:spPr>
          <a:xfrm>
            <a:off x="8382000" y="6096000"/>
            <a:ext cx="609600" cy="609600"/>
          </a:xfrm>
          <a:prstGeom prst="rect">
            <a:avLst/>
          </a:prstGeom>
        </p:spPr>
      </p:pic>
      <p:sp>
        <p:nvSpPr>
          <p:cNvPr id="14" name="Slide Number Placeholder 13"/>
          <p:cNvSpPr>
            <a:spLocks noGrp="1"/>
          </p:cNvSpPr>
          <p:nvPr>
            <p:ph type="sldNum" sz="quarter" idx="12"/>
          </p:nvPr>
        </p:nvSpPr>
        <p:spPr/>
        <p:txBody>
          <a:bodyPr/>
          <a:lstStyle/>
          <a:p>
            <a:pPr>
              <a:defRPr/>
            </a:pPr>
            <a:fld id="{3A958E7F-F2CE-4013-8E7C-D4FF21256298}" type="slidenum">
              <a:rPr lang="en-US" smtClean="0"/>
              <a:pPr>
                <a:defRPr/>
              </a:pPr>
              <a:t>12</a:t>
            </a:fld>
            <a:endParaRPr lang="en-US"/>
          </a:p>
        </p:txBody>
      </p:sp>
      <p:sp>
        <p:nvSpPr>
          <p:cNvPr id="17" name="TextBox 16"/>
          <p:cNvSpPr txBox="1"/>
          <p:nvPr/>
        </p:nvSpPr>
        <p:spPr>
          <a:xfrm>
            <a:off x="304800" y="6477000"/>
            <a:ext cx="457200" cy="276999"/>
          </a:xfrm>
          <a:prstGeom prst="rect">
            <a:avLst/>
          </a:prstGeom>
          <a:noFill/>
        </p:spPr>
        <p:txBody>
          <a:bodyPr wrap="square" rtlCol="0">
            <a:spAutoFit/>
          </a:bodyPr>
          <a:lstStyle/>
          <a:p>
            <a:r>
              <a:rPr lang="en-US" sz="1200" dirty="0" smtClean="0"/>
              <a:t>12</a:t>
            </a:r>
            <a:endParaRPr lang="en-US" sz="1200" dirty="0"/>
          </a:p>
        </p:txBody>
      </p:sp>
    </p:spTree>
  </p:cSld>
  <p:clrMapOvr>
    <a:masterClrMapping/>
  </p:clrMapOvr>
  <mc:AlternateContent xmlns:mc="http://schemas.openxmlformats.org/markup-compatibility/2006">
    <mc:Choice xmlns:p14="http://schemas.microsoft.com/office/powerpoint/2010/main" xmlns="" Requires="p14">
      <p:transition spd="slow" p14:dur="2000" advTm="18151"/>
    </mc:Choice>
    <mc:Fallback>
      <p:transition spd="slow" advTm="1815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457200" y="1570037"/>
            <a:ext cx="8229600" cy="4525963"/>
          </a:xfrm>
        </p:spPr>
        <p:txBody>
          <a:bodyPr/>
          <a:lstStyle/>
          <a:p>
            <a:pPr>
              <a:spcBef>
                <a:spcPts val="0"/>
              </a:spcBef>
              <a:buNone/>
            </a:pPr>
            <a:r>
              <a:rPr lang="en-US" sz="2400" b="1" dirty="0" smtClean="0"/>
              <a:t>SOL 7.5</a:t>
            </a:r>
          </a:p>
          <a:p>
            <a:pPr>
              <a:spcBef>
                <a:spcPts val="0"/>
              </a:spcBef>
              <a:buNone/>
            </a:pPr>
            <a:r>
              <a:rPr lang="en-US" sz="2400" b="1" dirty="0" smtClean="0"/>
              <a:t>The student will read and demonstrate comprehension of a </a:t>
            </a:r>
          </a:p>
          <a:p>
            <a:pPr>
              <a:spcBef>
                <a:spcPts val="0"/>
              </a:spcBef>
              <a:buNone/>
            </a:pPr>
            <a:r>
              <a:rPr lang="en-US" sz="2400" b="1" dirty="0" smtClean="0">
                <a:latin typeface="+mj-lt"/>
              </a:rPr>
              <a:t>variety of </a:t>
            </a:r>
            <a:r>
              <a:rPr lang="en-US" sz="2400" b="1" dirty="0" smtClean="0">
                <a:solidFill>
                  <a:srgbClr val="0070C0"/>
                </a:solidFill>
                <a:latin typeface="+mj-lt"/>
              </a:rPr>
              <a:t>fictional texts, narrative nonfiction, and poetry</a:t>
            </a:r>
            <a:r>
              <a:rPr lang="en-US" sz="2400" b="1" dirty="0" smtClean="0">
                <a:latin typeface="+mj-lt"/>
              </a:rPr>
              <a:t>.</a:t>
            </a:r>
          </a:p>
          <a:p>
            <a:pPr marL="514350" indent="-514350">
              <a:spcBef>
                <a:spcPts val="0"/>
              </a:spcBef>
              <a:buAutoNum type="romanLcParenR"/>
            </a:pPr>
            <a:r>
              <a:rPr lang="en-US" sz="2400" b="1" dirty="0" smtClean="0">
                <a:solidFill>
                  <a:srgbClr val="0070C0"/>
                </a:solidFill>
                <a:latin typeface="+mj-lt"/>
              </a:rPr>
              <a:t>Summarize text </a:t>
            </a:r>
            <a:r>
              <a:rPr lang="en-US" sz="2400" b="1" dirty="0" smtClean="0">
                <a:latin typeface="+mj-lt"/>
              </a:rPr>
              <a:t>relating </a:t>
            </a:r>
            <a:r>
              <a:rPr lang="en-US" sz="2400" b="1" dirty="0" smtClean="0">
                <a:solidFill>
                  <a:srgbClr val="0070C0"/>
                </a:solidFill>
                <a:latin typeface="+mj-lt"/>
              </a:rPr>
              <a:t>supporting details.</a:t>
            </a:r>
          </a:p>
          <a:p>
            <a:pPr marL="514350" indent="-514350">
              <a:spcBef>
                <a:spcPts val="0"/>
              </a:spcBef>
              <a:buAutoNum type="romanLcParenR"/>
            </a:pPr>
            <a:endParaRPr lang="en-US" sz="2400" b="1" dirty="0" smtClean="0">
              <a:latin typeface="+mj-lt"/>
            </a:endParaRPr>
          </a:p>
          <a:p>
            <a:pPr marL="514350" indent="-514350">
              <a:spcBef>
                <a:spcPts val="0"/>
              </a:spcBef>
              <a:buNone/>
            </a:pPr>
            <a:r>
              <a:rPr lang="en-US" sz="2400" b="1" dirty="0" smtClean="0">
                <a:latin typeface="+mj-lt"/>
              </a:rPr>
              <a:t>SOL 7.6</a:t>
            </a:r>
          </a:p>
          <a:p>
            <a:pPr marL="514350" indent="-514350">
              <a:spcBef>
                <a:spcPts val="0"/>
              </a:spcBef>
              <a:buNone/>
            </a:pPr>
            <a:r>
              <a:rPr lang="en-US" sz="2400" b="1" dirty="0" smtClean="0">
                <a:latin typeface="+mj-lt"/>
              </a:rPr>
              <a:t>The student will read and demonstrate comprehension of a</a:t>
            </a:r>
          </a:p>
          <a:p>
            <a:pPr marL="514350" indent="-514350">
              <a:spcBef>
                <a:spcPts val="0"/>
              </a:spcBef>
              <a:buNone/>
            </a:pPr>
            <a:r>
              <a:rPr lang="en-US" sz="2400" b="1" dirty="0" smtClean="0">
                <a:latin typeface="+mj-lt"/>
              </a:rPr>
              <a:t>variety of </a:t>
            </a:r>
            <a:r>
              <a:rPr lang="en-US" sz="2400" b="1" dirty="0" smtClean="0">
                <a:solidFill>
                  <a:srgbClr val="0070C0"/>
                </a:solidFill>
                <a:latin typeface="+mj-lt"/>
              </a:rPr>
              <a:t>nonfiction texts</a:t>
            </a:r>
            <a:r>
              <a:rPr lang="en-US" sz="2400" b="1" dirty="0" smtClean="0">
                <a:latin typeface="+mj-lt"/>
              </a:rPr>
              <a:t>.</a:t>
            </a:r>
          </a:p>
          <a:p>
            <a:pPr marL="514350" indent="-514350">
              <a:spcBef>
                <a:spcPts val="0"/>
              </a:spcBef>
              <a:buAutoNum type="romanLcParenR"/>
            </a:pPr>
            <a:r>
              <a:rPr lang="en-US" sz="2400" b="1" dirty="0" smtClean="0">
                <a:solidFill>
                  <a:srgbClr val="0070C0"/>
                </a:solidFill>
                <a:latin typeface="+mj-lt"/>
              </a:rPr>
              <a:t>Summarize text </a:t>
            </a:r>
            <a:r>
              <a:rPr lang="en-US" sz="2400" b="1" dirty="0" smtClean="0">
                <a:latin typeface="+mj-lt"/>
              </a:rPr>
              <a:t>identifying </a:t>
            </a:r>
            <a:r>
              <a:rPr lang="en-US" sz="2400" b="1" dirty="0" smtClean="0">
                <a:solidFill>
                  <a:srgbClr val="0070C0"/>
                </a:solidFill>
                <a:latin typeface="+mj-lt"/>
              </a:rPr>
              <a:t>supporting details.</a:t>
            </a:r>
          </a:p>
          <a:p>
            <a:pPr marL="514350" indent="-514350">
              <a:spcBef>
                <a:spcPts val="0"/>
              </a:spcBef>
              <a:buAutoNum type="romanLcParenR"/>
            </a:pPr>
            <a:endParaRPr lang="en-US" sz="2400" b="1" dirty="0" smtClean="0">
              <a:solidFill>
                <a:srgbClr val="6600FF"/>
              </a:solidFill>
              <a:latin typeface="+mj-lt"/>
            </a:endParaRPr>
          </a:p>
        </p:txBody>
      </p:sp>
      <p:sp>
        <p:nvSpPr>
          <p:cNvPr id="7" name="Title 6"/>
          <p:cNvSpPr>
            <a:spLocks noGrp="1"/>
          </p:cNvSpPr>
          <p:nvPr>
            <p:ph type="title"/>
          </p:nvPr>
        </p:nvSpPr>
        <p:spPr>
          <a:xfrm>
            <a:off x="304800" y="457200"/>
            <a:ext cx="8839200" cy="1143000"/>
          </a:xfrm>
        </p:spPr>
        <p:txBody>
          <a:bodyPr/>
          <a:lstStyle/>
          <a:p>
            <a:r>
              <a:rPr lang="en-US" sz="3200" b="1" dirty="0" smtClean="0">
                <a:solidFill>
                  <a:srgbClr val="0033CC"/>
                </a:solidFill>
              </a:rPr>
              <a:t>Summarizing </a:t>
            </a:r>
            <a:endParaRPr lang="en-US" sz="3200" b="1" dirty="0">
              <a:solidFill>
                <a:srgbClr val="0033CC"/>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4" cstate="print"/>
          <a:srcRect/>
          <a:stretch>
            <a:fillRect/>
          </a:stretch>
        </p:blipFill>
        <p:spPr bwMode="auto">
          <a:xfrm>
            <a:off x="7696200" y="5943600"/>
            <a:ext cx="1007389" cy="685800"/>
          </a:xfrm>
          <a:prstGeom prst="rect">
            <a:avLst/>
          </a:prstGeom>
          <a:noFill/>
        </p:spPr>
      </p:pic>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pic>
        <p:nvPicPr>
          <p:cNvPr id="3" name="Audio 2">
            <a:hlinkClick r:id="" action="ppaction://media"/>
          </p:cNvPr>
          <p:cNvPicPr>
            <a:picLocks noChangeAspect="1"/>
          </p:cNvPicPr>
          <p:nvPr>
            <a:audioFile r:link="rId1"/>
            <p:extLst>
              <p:ext uri="{DAA4B4D4-6D71-4841-9C94-3DE7FCFB9230}">
                <p14:media xmlns:p14="http://schemas.microsoft.com/office/powerpoint/2010/main" xmlns="" r:embed="rId5"/>
              </p:ext>
            </p:extLst>
          </p:nvPr>
        </p:nvPicPr>
        <p:blipFill>
          <a:blip r:embed="rId6" cstate="print"/>
          <a:stretch>
            <a:fillRect/>
          </a:stretch>
        </p:blipFill>
        <p:spPr>
          <a:xfrm>
            <a:off x="8382000" y="6096000"/>
            <a:ext cx="609600" cy="609600"/>
          </a:xfrm>
          <a:prstGeom prst="rect">
            <a:avLst/>
          </a:prstGeom>
        </p:spPr>
      </p:pic>
      <p:sp>
        <p:nvSpPr>
          <p:cNvPr id="14" name="Slide Number Placeholder 13"/>
          <p:cNvSpPr>
            <a:spLocks noGrp="1"/>
          </p:cNvSpPr>
          <p:nvPr>
            <p:ph type="sldNum" sz="quarter" idx="12"/>
          </p:nvPr>
        </p:nvSpPr>
        <p:spPr/>
        <p:txBody>
          <a:bodyPr/>
          <a:lstStyle/>
          <a:p>
            <a:pPr>
              <a:defRPr/>
            </a:pPr>
            <a:fld id="{3A958E7F-F2CE-4013-8E7C-D4FF21256298}" type="slidenum">
              <a:rPr lang="en-US" smtClean="0"/>
              <a:pPr>
                <a:defRPr/>
              </a:pPr>
              <a:t>13</a:t>
            </a:fld>
            <a:endParaRPr lang="en-US"/>
          </a:p>
        </p:txBody>
      </p:sp>
      <p:sp>
        <p:nvSpPr>
          <p:cNvPr id="17" name="TextBox 16"/>
          <p:cNvSpPr txBox="1"/>
          <p:nvPr/>
        </p:nvSpPr>
        <p:spPr>
          <a:xfrm>
            <a:off x="304800" y="6477000"/>
            <a:ext cx="457200" cy="276999"/>
          </a:xfrm>
          <a:prstGeom prst="rect">
            <a:avLst/>
          </a:prstGeom>
          <a:noFill/>
        </p:spPr>
        <p:txBody>
          <a:bodyPr wrap="square" rtlCol="0">
            <a:spAutoFit/>
          </a:bodyPr>
          <a:lstStyle/>
          <a:p>
            <a:r>
              <a:rPr lang="en-US" sz="1200" dirty="0" smtClean="0"/>
              <a:t>13</a:t>
            </a:r>
            <a:endParaRPr lang="en-US" sz="1200" dirty="0"/>
          </a:p>
        </p:txBody>
      </p:sp>
    </p:spTree>
  </p:cSld>
  <p:clrMapOvr>
    <a:masterClrMapping/>
  </p:clrMapOvr>
  <mc:AlternateContent xmlns:mc="http://schemas.openxmlformats.org/markup-compatibility/2006">
    <mc:Choice xmlns:p14="http://schemas.microsoft.com/office/powerpoint/2010/main" xmlns="" Requires="p14">
      <p:transition spd="slow" p14:dur="2000" advTm="30324"/>
    </mc:Choice>
    <mc:Fallback>
      <p:transition spd="slow" advTm="3032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457200" y="1570037"/>
            <a:ext cx="8229600" cy="4830763"/>
          </a:xfrm>
        </p:spPr>
        <p:txBody>
          <a:bodyPr/>
          <a:lstStyle/>
          <a:p>
            <a:pPr eaLnBrk="1" fontAlgn="auto" hangingPunct="1">
              <a:spcAft>
                <a:spcPts val="0"/>
              </a:spcAft>
              <a:buClr>
                <a:schemeClr val="accent3"/>
              </a:buClr>
              <a:buNone/>
              <a:defRPr/>
            </a:pPr>
            <a:r>
              <a:rPr lang="en-US" sz="2400" b="1" dirty="0" smtClean="0">
                <a:solidFill>
                  <a:srgbClr val="0070C0"/>
                </a:solidFill>
              </a:rPr>
              <a:t>Students need additional practice summarizing text and </a:t>
            </a:r>
          </a:p>
          <a:p>
            <a:pPr eaLnBrk="1" fontAlgn="auto" hangingPunct="1">
              <a:spcAft>
                <a:spcPts val="0"/>
              </a:spcAft>
              <a:buClr>
                <a:schemeClr val="accent3"/>
              </a:buClr>
              <a:buNone/>
              <a:defRPr/>
            </a:pPr>
            <a:r>
              <a:rPr lang="en-US" sz="2400" b="1" dirty="0" smtClean="0">
                <a:solidFill>
                  <a:srgbClr val="0070C0"/>
                </a:solidFill>
              </a:rPr>
              <a:t>relating supporting details.</a:t>
            </a:r>
          </a:p>
          <a:p>
            <a:pPr eaLnBrk="1" fontAlgn="auto" hangingPunct="1">
              <a:spcAft>
                <a:spcPts val="0"/>
              </a:spcAft>
              <a:buClr>
                <a:schemeClr val="accent3"/>
              </a:buClr>
              <a:buNone/>
              <a:defRPr/>
            </a:pPr>
            <a:r>
              <a:rPr lang="en-US" sz="2400" b="1" dirty="0" smtClean="0">
                <a:latin typeface="+mj-lt"/>
              </a:rPr>
              <a:t> Suggestions:</a:t>
            </a:r>
          </a:p>
          <a:p>
            <a:pPr eaLnBrk="1" fontAlgn="auto" hangingPunct="1">
              <a:lnSpc>
                <a:spcPct val="150000"/>
              </a:lnSpc>
              <a:spcAft>
                <a:spcPts val="0"/>
              </a:spcAft>
              <a:buFont typeface="Arial" pitchFamily="34" charset="0"/>
              <a:buChar char="•"/>
              <a:defRPr/>
            </a:pPr>
            <a:r>
              <a:rPr lang="en-US" sz="2400" b="1" dirty="0" smtClean="0">
                <a:latin typeface="+mj-lt"/>
              </a:rPr>
              <a:t>Which is the best summary of paragraph (insert number)?</a:t>
            </a:r>
          </a:p>
          <a:p>
            <a:pPr eaLnBrk="1" fontAlgn="auto" hangingPunct="1">
              <a:lnSpc>
                <a:spcPct val="150000"/>
              </a:lnSpc>
              <a:spcAft>
                <a:spcPts val="0"/>
              </a:spcAft>
              <a:buFont typeface="Arial" pitchFamily="34" charset="0"/>
              <a:buChar char="•"/>
              <a:defRPr/>
            </a:pPr>
            <a:r>
              <a:rPr lang="en-US" sz="2400" b="1" dirty="0" smtClean="0">
                <a:latin typeface="+mj-lt"/>
              </a:rPr>
              <a:t>Which is the best summary of the story (or article)?</a:t>
            </a:r>
          </a:p>
          <a:p>
            <a:pPr eaLnBrk="1" fontAlgn="auto" hangingPunct="1">
              <a:lnSpc>
                <a:spcPct val="150000"/>
              </a:lnSpc>
              <a:spcAft>
                <a:spcPts val="0"/>
              </a:spcAft>
              <a:buFont typeface="Arial" pitchFamily="34" charset="0"/>
              <a:buChar char="•"/>
              <a:defRPr/>
            </a:pPr>
            <a:r>
              <a:rPr lang="en-US" sz="2400" b="1" dirty="0" smtClean="0">
                <a:latin typeface="+mj-lt"/>
              </a:rPr>
              <a:t>Which information should be included in a summary of the</a:t>
            </a:r>
          </a:p>
          <a:p>
            <a:pPr eaLnBrk="1" fontAlgn="auto" hangingPunct="1">
              <a:lnSpc>
                <a:spcPct val="150000"/>
              </a:lnSpc>
              <a:spcAft>
                <a:spcPts val="0"/>
              </a:spcAft>
              <a:buNone/>
              <a:defRPr/>
            </a:pPr>
            <a:r>
              <a:rPr lang="en-US" sz="2400" b="1" dirty="0" smtClean="0">
                <a:latin typeface="+mj-lt"/>
              </a:rPr>
              <a:t>      story (or article)?</a:t>
            </a:r>
          </a:p>
          <a:p>
            <a:pPr eaLnBrk="1" fontAlgn="auto" hangingPunct="1">
              <a:lnSpc>
                <a:spcPct val="150000"/>
              </a:lnSpc>
              <a:spcAft>
                <a:spcPts val="0"/>
              </a:spcAft>
              <a:buFont typeface="Arial" pitchFamily="34" charset="0"/>
              <a:buChar char="•"/>
              <a:defRPr/>
            </a:pPr>
            <a:r>
              <a:rPr lang="en-US" sz="2400" b="1" dirty="0" smtClean="0">
                <a:latin typeface="+mj-lt"/>
              </a:rPr>
              <a:t>Which detail is most important to include in a summary of </a:t>
            </a:r>
          </a:p>
          <a:p>
            <a:pPr eaLnBrk="1" fontAlgn="auto" hangingPunct="1">
              <a:lnSpc>
                <a:spcPct val="150000"/>
              </a:lnSpc>
              <a:spcAft>
                <a:spcPts val="0"/>
              </a:spcAft>
              <a:buNone/>
              <a:defRPr/>
            </a:pPr>
            <a:r>
              <a:rPr lang="en-US" sz="2400" b="1" dirty="0" smtClean="0">
                <a:latin typeface="+mj-lt"/>
              </a:rPr>
              <a:t>     the story (or article)?</a:t>
            </a:r>
          </a:p>
          <a:p>
            <a:pPr eaLnBrk="1" fontAlgn="auto" hangingPunct="1">
              <a:spcAft>
                <a:spcPts val="0"/>
              </a:spcAft>
              <a:buClr>
                <a:schemeClr val="accent3"/>
              </a:buClr>
              <a:buNone/>
              <a:defRPr/>
            </a:pPr>
            <a:endParaRPr lang="en-US" sz="2400" b="1" dirty="0" smtClean="0">
              <a:solidFill>
                <a:srgbClr val="6600FF"/>
              </a:solidFill>
              <a:latin typeface="+mj-lt"/>
            </a:endParaRPr>
          </a:p>
        </p:txBody>
      </p:sp>
      <p:sp>
        <p:nvSpPr>
          <p:cNvPr id="7" name="Title 6"/>
          <p:cNvSpPr>
            <a:spLocks noGrp="1"/>
          </p:cNvSpPr>
          <p:nvPr>
            <p:ph type="title"/>
          </p:nvPr>
        </p:nvSpPr>
        <p:spPr>
          <a:xfrm>
            <a:off x="304800" y="457200"/>
            <a:ext cx="8839200" cy="1143000"/>
          </a:xfrm>
        </p:spPr>
        <p:txBody>
          <a:bodyPr/>
          <a:lstStyle/>
          <a:p>
            <a:r>
              <a:rPr lang="en-US" sz="3200" b="1" dirty="0" smtClean="0">
                <a:solidFill>
                  <a:srgbClr val="0033CC"/>
                </a:solidFill>
              </a:rPr>
              <a:t>Suggested Practice for 7.5i and 7.6i</a:t>
            </a:r>
            <a:endParaRPr lang="en-US" sz="3200" b="1" dirty="0">
              <a:solidFill>
                <a:srgbClr val="0033CC"/>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4" cstate="print"/>
          <a:srcRect/>
          <a:stretch>
            <a:fillRect/>
          </a:stretch>
        </p:blipFill>
        <p:spPr bwMode="auto">
          <a:xfrm>
            <a:off x="7696200" y="5943600"/>
            <a:ext cx="1007389" cy="685800"/>
          </a:xfrm>
          <a:prstGeom prst="rect">
            <a:avLst/>
          </a:prstGeom>
          <a:noFill/>
        </p:spPr>
      </p:pic>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pic>
        <p:nvPicPr>
          <p:cNvPr id="4" name="Audio 3">
            <a:hlinkClick r:id="" action="ppaction://media"/>
          </p:cNvPr>
          <p:cNvPicPr>
            <a:picLocks noChangeAspect="1"/>
          </p:cNvPicPr>
          <p:nvPr>
            <a:audioFile r:link="rId1"/>
            <p:extLst>
              <p:ext uri="{DAA4B4D4-6D71-4841-9C94-3DE7FCFB9230}">
                <p14:media xmlns:p14="http://schemas.microsoft.com/office/powerpoint/2010/main" xmlns="" r:embed="rId5"/>
              </p:ext>
            </p:extLst>
          </p:nvPr>
        </p:nvPicPr>
        <p:blipFill>
          <a:blip r:embed="rId6" cstate="print"/>
          <a:stretch>
            <a:fillRect/>
          </a:stretch>
        </p:blipFill>
        <p:spPr>
          <a:xfrm>
            <a:off x="8382000" y="6096000"/>
            <a:ext cx="609600" cy="609600"/>
          </a:xfrm>
          <a:prstGeom prst="rect">
            <a:avLst/>
          </a:prstGeom>
        </p:spPr>
      </p:pic>
      <p:sp>
        <p:nvSpPr>
          <p:cNvPr id="14" name="Slide Number Placeholder 13"/>
          <p:cNvSpPr>
            <a:spLocks noGrp="1"/>
          </p:cNvSpPr>
          <p:nvPr>
            <p:ph type="sldNum" sz="quarter" idx="12"/>
          </p:nvPr>
        </p:nvSpPr>
        <p:spPr/>
        <p:txBody>
          <a:bodyPr/>
          <a:lstStyle/>
          <a:p>
            <a:pPr>
              <a:defRPr/>
            </a:pPr>
            <a:fld id="{3A958E7F-F2CE-4013-8E7C-D4FF21256298}" type="slidenum">
              <a:rPr lang="en-US" smtClean="0"/>
              <a:pPr>
                <a:defRPr/>
              </a:pPr>
              <a:t>14</a:t>
            </a:fld>
            <a:endParaRPr lang="en-US"/>
          </a:p>
        </p:txBody>
      </p:sp>
      <p:sp>
        <p:nvSpPr>
          <p:cNvPr id="17" name="TextBox 16"/>
          <p:cNvSpPr txBox="1"/>
          <p:nvPr/>
        </p:nvSpPr>
        <p:spPr>
          <a:xfrm>
            <a:off x="304800" y="6477000"/>
            <a:ext cx="457200" cy="276999"/>
          </a:xfrm>
          <a:prstGeom prst="rect">
            <a:avLst/>
          </a:prstGeom>
          <a:noFill/>
        </p:spPr>
        <p:txBody>
          <a:bodyPr wrap="square" rtlCol="0">
            <a:spAutoFit/>
          </a:bodyPr>
          <a:lstStyle/>
          <a:p>
            <a:r>
              <a:rPr lang="en-US" sz="1200" dirty="0" smtClean="0"/>
              <a:t>14</a:t>
            </a:r>
            <a:endParaRPr lang="en-US" sz="1200" dirty="0"/>
          </a:p>
        </p:txBody>
      </p:sp>
    </p:spTree>
  </p:cSld>
  <p:clrMapOvr>
    <a:masterClrMapping/>
  </p:clrMapOvr>
  <mc:AlternateContent xmlns:mc="http://schemas.openxmlformats.org/markup-compatibility/2006">
    <mc:Choice xmlns:p14="http://schemas.microsoft.com/office/powerpoint/2010/main" xmlns="" Requires="p14">
      <p:transition spd="slow" p14:dur="2000" advTm="44494"/>
    </mc:Choice>
    <mc:Fallback>
      <p:transition spd="slow" advTm="4449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457200" y="1570037"/>
            <a:ext cx="8229600" cy="4525963"/>
          </a:xfrm>
        </p:spPr>
        <p:txBody>
          <a:bodyPr/>
          <a:lstStyle/>
          <a:p>
            <a:pPr eaLnBrk="1" fontAlgn="auto" hangingPunct="1">
              <a:spcAft>
                <a:spcPts val="0"/>
              </a:spcAft>
              <a:buClr>
                <a:schemeClr val="accent3"/>
              </a:buClr>
              <a:buNone/>
              <a:defRPr/>
            </a:pPr>
            <a:r>
              <a:rPr lang="en-US" sz="2400" b="1" dirty="0" smtClean="0">
                <a:latin typeface="+mj-lt"/>
              </a:rPr>
              <a:t>Additional suggestions:</a:t>
            </a:r>
          </a:p>
          <a:p>
            <a:pPr eaLnBrk="1" fontAlgn="auto" hangingPunct="1">
              <a:lnSpc>
                <a:spcPct val="150000"/>
              </a:lnSpc>
              <a:spcAft>
                <a:spcPts val="0"/>
              </a:spcAft>
              <a:defRPr/>
            </a:pPr>
            <a:r>
              <a:rPr lang="en-US" sz="2400" b="1" dirty="0" smtClean="0">
                <a:latin typeface="+mj-lt"/>
              </a:rPr>
              <a:t>Which statement best summarizes stanza (insert number)?</a:t>
            </a:r>
          </a:p>
          <a:p>
            <a:pPr eaLnBrk="1" fontAlgn="auto" hangingPunct="1">
              <a:lnSpc>
                <a:spcPct val="150000"/>
              </a:lnSpc>
              <a:spcAft>
                <a:spcPts val="0"/>
              </a:spcAft>
              <a:defRPr/>
            </a:pPr>
            <a:r>
              <a:rPr lang="en-US" sz="2400" b="1" dirty="0" smtClean="0">
                <a:latin typeface="+mj-lt"/>
              </a:rPr>
              <a:t>In the section (insert title), the author discusses . . . . </a:t>
            </a:r>
          </a:p>
          <a:p>
            <a:pPr eaLnBrk="1" fontAlgn="auto" hangingPunct="1">
              <a:lnSpc>
                <a:spcPct val="150000"/>
              </a:lnSpc>
              <a:spcAft>
                <a:spcPts val="0"/>
              </a:spcAft>
              <a:defRPr/>
            </a:pPr>
            <a:r>
              <a:rPr lang="en-US" sz="2400" b="1" dirty="0" smtClean="0">
                <a:latin typeface="+mj-lt"/>
              </a:rPr>
              <a:t>Which important detail should be added to the website (or flier, brochure, etc.)?</a:t>
            </a:r>
          </a:p>
          <a:p>
            <a:pPr eaLnBrk="1" fontAlgn="auto" hangingPunct="1">
              <a:lnSpc>
                <a:spcPct val="150000"/>
              </a:lnSpc>
              <a:spcAft>
                <a:spcPts val="0"/>
              </a:spcAft>
              <a:defRPr/>
            </a:pPr>
            <a:r>
              <a:rPr lang="en-US" sz="2400" b="1" dirty="0" smtClean="0">
                <a:latin typeface="+mj-lt"/>
              </a:rPr>
              <a:t>A summary of the article should include a fact about . . . .</a:t>
            </a:r>
          </a:p>
        </p:txBody>
      </p:sp>
      <p:sp>
        <p:nvSpPr>
          <p:cNvPr id="7" name="Title 6"/>
          <p:cNvSpPr>
            <a:spLocks noGrp="1"/>
          </p:cNvSpPr>
          <p:nvPr>
            <p:ph type="title"/>
          </p:nvPr>
        </p:nvSpPr>
        <p:spPr>
          <a:xfrm>
            <a:off x="304800" y="457200"/>
            <a:ext cx="8839200" cy="1143000"/>
          </a:xfrm>
        </p:spPr>
        <p:txBody>
          <a:bodyPr/>
          <a:lstStyle/>
          <a:p>
            <a:r>
              <a:rPr lang="en-US" sz="3200" b="1" dirty="0" smtClean="0">
                <a:solidFill>
                  <a:srgbClr val="0033CC"/>
                </a:solidFill>
              </a:rPr>
              <a:t>Suggested Practice for 7.5i and 7.6i</a:t>
            </a:r>
            <a:endParaRPr lang="en-US" sz="3200" b="1" dirty="0">
              <a:solidFill>
                <a:srgbClr val="0033CC"/>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4" cstate="print"/>
          <a:srcRect/>
          <a:stretch>
            <a:fillRect/>
          </a:stretch>
        </p:blipFill>
        <p:spPr bwMode="auto">
          <a:xfrm>
            <a:off x="7696200" y="5943600"/>
            <a:ext cx="1007389" cy="685800"/>
          </a:xfrm>
          <a:prstGeom prst="rect">
            <a:avLst/>
          </a:prstGeom>
          <a:noFill/>
        </p:spPr>
      </p:pic>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pic>
        <p:nvPicPr>
          <p:cNvPr id="2" name="Audio 1">
            <a:hlinkClick r:id="" action="ppaction://media"/>
          </p:cNvPr>
          <p:cNvPicPr>
            <a:picLocks noChangeAspect="1"/>
          </p:cNvPicPr>
          <p:nvPr>
            <a:audioFile r:link="rId1"/>
            <p:extLst>
              <p:ext uri="{DAA4B4D4-6D71-4841-9C94-3DE7FCFB9230}">
                <p14:media xmlns:p14="http://schemas.microsoft.com/office/powerpoint/2010/main" xmlns="" r:embed="rId5"/>
              </p:ext>
            </p:extLst>
          </p:nvPr>
        </p:nvPicPr>
        <p:blipFill>
          <a:blip r:embed="rId6" cstate="print"/>
          <a:stretch>
            <a:fillRect/>
          </a:stretch>
        </p:blipFill>
        <p:spPr>
          <a:xfrm>
            <a:off x="8382000" y="6096000"/>
            <a:ext cx="609600" cy="609600"/>
          </a:xfrm>
          <a:prstGeom prst="rect">
            <a:avLst/>
          </a:prstGeom>
        </p:spPr>
      </p:pic>
      <p:sp>
        <p:nvSpPr>
          <p:cNvPr id="11" name="Slide Number Placeholder 10"/>
          <p:cNvSpPr>
            <a:spLocks noGrp="1"/>
          </p:cNvSpPr>
          <p:nvPr>
            <p:ph type="sldNum" sz="quarter" idx="12"/>
          </p:nvPr>
        </p:nvSpPr>
        <p:spPr/>
        <p:txBody>
          <a:bodyPr/>
          <a:lstStyle/>
          <a:p>
            <a:pPr>
              <a:defRPr/>
            </a:pPr>
            <a:fld id="{3A958E7F-F2CE-4013-8E7C-D4FF21256298}" type="slidenum">
              <a:rPr lang="en-US" smtClean="0"/>
              <a:pPr>
                <a:defRPr/>
              </a:pPr>
              <a:t>15</a:t>
            </a:fld>
            <a:endParaRPr lang="en-US"/>
          </a:p>
        </p:txBody>
      </p:sp>
      <p:sp>
        <p:nvSpPr>
          <p:cNvPr id="14" name="TextBox 13"/>
          <p:cNvSpPr txBox="1"/>
          <p:nvPr/>
        </p:nvSpPr>
        <p:spPr>
          <a:xfrm>
            <a:off x="304800" y="6477000"/>
            <a:ext cx="457200" cy="276999"/>
          </a:xfrm>
          <a:prstGeom prst="rect">
            <a:avLst/>
          </a:prstGeom>
          <a:noFill/>
        </p:spPr>
        <p:txBody>
          <a:bodyPr wrap="square" rtlCol="0">
            <a:spAutoFit/>
          </a:bodyPr>
          <a:lstStyle/>
          <a:p>
            <a:r>
              <a:rPr lang="en-US" sz="1200" dirty="0" smtClean="0"/>
              <a:t>15</a:t>
            </a:r>
            <a:endParaRPr lang="en-US" sz="1200" dirty="0"/>
          </a:p>
        </p:txBody>
      </p:sp>
    </p:spTree>
  </p:cSld>
  <p:clrMapOvr>
    <a:masterClrMapping/>
  </p:clrMapOvr>
  <mc:AlternateContent xmlns:mc="http://schemas.openxmlformats.org/markup-compatibility/2006">
    <mc:Choice xmlns:p14="http://schemas.microsoft.com/office/powerpoint/2010/main" xmlns="" Requires="p14">
      <p:transition spd="slow" p14:dur="2000" advTm="17633"/>
    </mc:Choice>
    <mc:Fallback>
      <p:transition spd="slow" advTm="1763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457200" y="1295400"/>
            <a:ext cx="8229600" cy="5029200"/>
          </a:xfrm>
        </p:spPr>
        <p:txBody>
          <a:bodyPr/>
          <a:lstStyle/>
          <a:p>
            <a:pPr marL="0" eaLnBrk="1" fontAlgn="auto" hangingPunct="1">
              <a:spcBef>
                <a:spcPts val="0"/>
              </a:spcBef>
              <a:spcAft>
                <a:spcPts val="0"/>
              </a:spcAft>
              <a:buClr>
                <a:schemeClr val="accent3"/>
              </a:buClr>
              <a:buNone/>
              <a:defRPr/>
            </a:pPr>
            <a:r>
              <a:rPr lang="en-US" sz="2000" b="1" dirty="0" smtClean="0"/>
              <a:t>For this example, reference the 2011 Grade 7 Reading Released Test, page 20, to view the passage,  </a:t>
            </a:r>
            <a:r>
              <a:rPr lang="en-US" sz="2000" b="1" i="1" dirty="0" smtClean="0"/>
              <a:t>Let’s Go Fly a Kite</a:t>
            </a:r>
            <a:r>
              <a:rPr lang="en-US" sz="2000" b="1" dirty="0" smtClean="0"/>
              <a:t>:  </a:t>
            </a:r>
          </a:p>
          <a:p>
            <a:pPr marL="0" eaLnBrk="1" fontAlgn="auto" hangingPunct="1">
              <a:spcBef>
                <a:spcPts val="0"/>
              </a:spcBef>
              <a:spcAft>
                <a:spcPts val="0"/>
              </a:spcAft>
              <a:buClr>
                <a:schemeClr val="accent3"/>
              </a:buClr>
              <a:buNone/>
              <a:defRPr/>
            </a:pPr>
            <a:r>
              <a:rPr lang="en-US" sz="2000" b="1" dirty="0" smtClean="0">
                <a:solidFill>
                  <a:srgbClr val="FF0000"/>
                </a:solidFill>
                <a:hlinkClick r:id="rId5"/>
              </a:rPr>
              <a:t>http://www.doe.virginia.gov/testing/sol/released_tests/2011/test11_reading7.pdf</a:t>
            </a:r>
            <a:endParaRPr lang="en-US" sz="2000" b="1" dirty="0" smtClean="0">
              <a:solidFill>
                <a:srgbClr val="FF0000"/>
              </a:solidFill>
            </a:endParaRPr>
          </a:p>
          <a:p>
            <a:pPr eaLnBrk="1" fontAlgn="auto" hangingPunct="1">
              <a:spcAft>
                <a:spcPts val="0"/>
              </a:spcAft>
              <a:buClr>
                <a:schemeClr val="accent3"/>
              </a:buClr>
              <a:buNone/>
              <a:defRPr/>
            </a:pPr>
            <a:endParaRPr lang="en-US" sz="2400" b="1" dirty="0" smtClean="0">
              <a:solidFill>
                <a:srgbClr val="6600FF"/>
              </a:solidFill>
              <a:latin typeface="+mj-lt"/>
            </a:endParaRPr>
          </a:p>
        </p:txBody>
      </p:sp>
      <p:sp>
        <p:nvSpPr>
          <p:cNvPr id="7" name="Title 6"/>
          <p:cNvSpPr>
            <a:spLocks noGrp="1"/>
          </p:cNvSpPr>
          <p:nvPr>
            <p:ph type="title"/>
          </p:nvPr>
        </p:nvSpPr>
        <p:spPr>
          <a:xfrm>
            <a:off x="304800" y="457200"/>
            <a:ext cx="8839200" cy="914400"/>
          </a:xfrm>
        </p:spPr>
        <p:txBody>
          <a:bodyPr/>
          <a:lstStyle/>
          <a:p>
            <a:r>
              <a:rPr lang="en-US" sz="3200" b="1" dirty="0" smtClean="0">
                <a:solidFill>
                  <a:srgbClr val="0033CC"/>
                </a:solidFill>
              </a:rPr>
              <a:t>Suggested Practice for 7.5i and 7.6i</a:t>
            </a:r>
            <a:endParaRPr lang="en-US" sz="3200" b="1" dirty="0">
              <a:solidFill>
                <a:srgbClr val="0033CC"/>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6" cstate="print"/>
          <a:srcRect/>
          <a:stretch>
            <a:fillRect/>
          </a:stretch>
        </p:blipFill>
        <p:spPr bwMode="auto">
          <a:xfrm>
            <a:off x="8007096" y="5943600"/>
            <a:ext cx="1007389" cy="685800"/>
          </a:xfrm>
          <a:prstGeom prst="rect">
            <a:avLst/>
          </a:prstGeom>
          <a:noFill/>
        </p:spPr>
      </p:pic>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914400" y="2743200"/>
            <a:ext cx="7010400" cy="36576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endParaRPr lang="en-US" sz="2400" b="1" dirty="0" smtClean="0"/>
          </a:p>
          <a:p>
            <a:r>
              <a:rPr lang="en-US" sz="2400" b="1" dirty="0" smtClean="0"/>
              <a:t>Which note does NOT belong in these student’s notes about the kite-flying event?</a:t>
            </a:r>
          </a:p>
          <a:p>
            <a:endParaRPr lang="en-US" sz="2400" b="1" dirty="0" smtClean="0"/>
          </a:p>
          <a:p>
            <a:pPr algn="ctr"/>
            <a:r>
              <a:rPr lang="en-US" sz="2400" b="1" dirty="0" smtClean="0"/>
              <a:t>Kite-Flying Event</a:t>
            </a:r>
          </a:p>
          <a:p>
            <a:pPr lvl="2">
              <a:buFont typeface="Arial" pitchFamily="34" charset="0"/>
              <a:buChar char="•"/>
            </a:pPr>
            <a:r>
              <a:rPr lang="en-US" sz="2400" b="1" dirty="0" smtClean="0"/>
              <a:t>Watch the kite-flying demonstrations</a:t>
            </a:r>
          </a:p>
          <a:p>
            <a:pPr lvl="2">
              <a:buFont typeface="Arial" pitchFamily="34" charset="0"/>
              <a:buChar char="•"/>
            </a:pPr>
            <a:r>
              <a:rPr lang="en-US" sz="2400" b="1" dirty="0" smtClean="0"/>
              <a:t>Participate in kite-flying competitions</a:t>
            </a:r>
          </a:p>
          <a:p>
            <a:pPr lvl="2">
              <a:buFont typeface="Arial" pitchFamily="34" charset="0"/>
              <a:buChar char="•"/>
            </a:pPr>
            <a:r>
              <a:rPr lang="en-US" sz="2400" b="1" dirty="0" smtClean="0"/>
              <a:t>Join the PTO in order to participate</a:t>
            </a:r>
          </a:p>
          <a:p>
            <a:pPr lvl="2">
              <a:buFont typeface="Arial" pitchFamily="34" charset="0"/>
              <a:buChar char="•"/>
            </a:pPr>
            <a:r>
              <a:rPr lang="en-US" sz="2400" b="1" dirty="0" smtClean="0"/>
              <a:t>Listen to a kite presentation</a:t>
            </a:r>
          </a:p>
          <a:p>
            <a:pPr lvl="2">
              <a:buFont typeface="Arial" pitchFamily="34" charset="0"/>
              <a:buChar char="•"/>
            </a:pPr>
            <a:r>
              <a:rPr lang="en-US" sz="2400" b="1" dirty="0" smtClean="0"/>
              <a:t>Learn how to build a box kite</a:t>
            </a:r>
          </a:p>
          <a:p>
            <a:endParaRPr lang="en-US" dirty="0" smtClean="0"/>
          </a:p>
          <a:p>
            <a:endParaRPr lang="en-US" dirty="0" smtClean="0"/>
          </a:p>
        </p:txBody>
      </p:sp>
      <p:cxnSp>
        <p:nvCxnSpPr>
          <p:cNvPr id="17" name="Straight Connector 16"/>
          <p:cNvCxnSpPr/>
          <p:nvPr/>
        </p:nvCxnSpPr>
        <p:spPr>
          <a:xfrm>
            <a:off x="2057400" y="4495800"/>
            <a:ext cx="48006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5" name="Audio 4">
            <a:hlinkClick r:id="" action="ppaction://media"/>
          </p:cNvPr>
          <p:cNvPicPr>
            <a:picLocks noChangeAspect="1"/>
          </p:cNvPicPr>
          <p:nvPr>
            <a:audioFile r:link="rId2"/>
            <p:extLst>
              <p:ext uri="{DAA4B4D4-6D71-4841-9C94-3DE7FCFB9230}">
                <p14:media xmlns:p14="http://schemas.microsoft.com/office/powerpoint/2010/main" xmlns="" r:embed="rId7"/>
              </p:ext>
            </p:extLst>
          </p:nvPr>
        </p:nvPicPr>
        <p:blipFill>
          <a:blip r:embed="rId8" cstate="print"/>
          <a:stretch>
            <a:fillRect/>
          </a:stretch>
        </p:blipFill>
        <p:spPr>
          <a:xfrm>
            <a:off x="8382000" y="6096000"/>
            <a:ext cx="609600" cy="609600"/>
          </a:xfrm>
          <a:prstGeom prst="rect">
            <a:avLst/>
          </a:prstGeom>
        </p:spPr>
      </p:pic>
      <p:sp>
        <p:nvSpPr>
          <p:cNvPr id="14" name="Slide Number Placeholder 13"/>
          <p:cNvSpPr>
            <a:spLocks noGrp="1"/>
          </p:cNvSpPr>
          <p:nvPr>
            <p:ph type="sldNum" sz="quarter" idx="12"/>
          </p:nvPr>
        </p:nvSpPr>
        <p:spPr/>
        <p:txBody>
          <a:bodyPr/>
          <a:lstStyle/>
          <a:p>
            <a:pPr>
              <a:defRPr/>
            </a:pPr>
            <a:fld id="{3A958E7F-F2CE-4013-8E7C-D4FF21256298}" type="slidenum">
              <a:rPr lang="en-US" smtClean="0"/>
              <a:pPr>
                <a:defRPr/>
              </a:pPr>
              <a:t>16</a:t>
            </a:fld>
            <a:endParaRPr lang="en-US"/>
          </a:p>
        </p:txBody>
      </p:sp>
      <p:sp>
        <p:nvSpPr>
          <p:cNvPr id="18" name="TextBox 17"/>
          <p:cNvSpPr txBox="1"/>
          <p:nvPr/>
        </p:nvSpPr>
        <p:spPr>
          <a:xfrm>
            <a:off x="304800" y="6477000"/>
            <a:ext cx="457200" cy="276999"/>
          </a:xfrm>
          <a:prstGeom prst="rect">
            <a:avLst/>
          </a:prstGeom>
          <a:noFill/>
        </p:spPr>
        <p:txBody>
          <a:bodyPr wrap="square" rtlCol="0">
            <a:spAutoFit/>
          </a:bodyPr>
          <a:lstStyle/>
          <a:p>
            <a:r>
              <a:rPr lang="en-US" sz="1200" dirty="0" smtClean="0"/>
              <a:t>16</a:t>
            </a:r>
            <a:endParaRPr lang="en-US" sz="1200" dirty="0"/>
          </a:p>
        </p:txBody>
      </p:sp>
    </p:spTree>
    <p:custDataLst>
      <p:tags r:id="rId1"/>
    </p:custDataLst>
  </p:cSld>
  <p:clrMapOvr>
    <a:masterClrMapping/>
  </p:clrMapOvr>
  <mc:AlternateContent xmlns:mc="http://schemas.openxmlformats.org/markup-compatibility/2006">
    <mc:Choice xmlns:p14="http://schemas.microsoft.com/office/powerpoint/2010/main" xmlns="" Requires="p14">
      <p:transition spd="slow" p14:dur="2000" advTm="67248"/>
    </mc:Choice>
    <mc:Fallback>
      <p:transition spd="slow" advTm="6724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5"/>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457200" y="1570037"/>
            <a:ext cx="8229600" cy="4525963"/>
          </a:xfrm>
        </p:spPr>
        <p:txBody>
          <a:bodyPr/>
          <a:lstStyle/>
          <a:p>
            <a:pPr eaLnBrk="1" fontAlgn="auto" hangingPunct="1">
              <a:spcAft>
                <a:spcPts val="0"/>
              </a:spcAft>
              <a:buClr>
                <a:schemeClr val="accent3"/>
              </a:buClr>
              <a:buNone/>
              <a:defRPr/>
            </a:pPr>
            <a:r>
              <a:rPr lang="en-US" sz="2400" b="1" dirty="0" smtClean="0">
                <a:latin typeface="+mj-lt"/>
              </a:rPr>
              <a:t>SOL 7.6</a:t>
            </a:r>
          </a:p>
          <a:p>
            <a:pPr eaLnBrk="1" fontAlgn="auto" hangingPunct="1">
              <a:spcAft>
                <a:spcPts val="0"/>
              </a:spcAft>
              <a:buClr>
                <a:schemeClr val="accent3"/>
              </a:buClr>
              <a:buNone/>
              <a:defRPr/>
            </a:pPr>
            <a:r>
              <a:rPr lang="en-US" sz="2400" b="1" dirty="0" smtClean="0">
                <a:latin typeface="+mj-lt"/>
              </a:rPr>
              <a:t>The student will read and demonstrate comprehension of a </a:t>
            </a:r>
          </a:p>
          <a:p>
            <a:pPr eaLnBrk="1" fontAlgn="auto" hangingPunct="1">
              <a:spcAft>
                <a:spcPts val="0"/>
              </a:spcAft>
              <a:buClr>
                <a:schemeClr val="accent3"/>
              </a:buClr>
              <a:buNone/>
              <a:defRPr/>
            </a:pPr>
            <a:r>
              <a:rPr lang="en-US" sz="2400" b="1" dirty="0" smtClean="0">
                <a:latin typeface="+mj-lt"/>
              </a:rPr>
              <a:t>variety of </a:t>
            </a:r>
            <a:r>
              <a:rPr lang="en-US" sz="2400" b="1" dirty="0" smtClean="0">
                <a:solidFill>
                  <a:srgbClr val="0070C0"/>
                </a:solidFill>
                <a:latin typeface="+mj-lt"/>
              </a:rPr>
              <a:t>nonfiction texts</a:t>
            </a:r>
            <a:r>
              <a:rPr lang="en-US" sz="2400" b="1" dirty="0" smtClean="0">
                <a:latin typeface="+mj-lt"/>
              </a:rPr>
              <a:t>.</a:t>
            </a:r>
          </a:p>
          <a:p>
            <a:pPr marL="457200" indent="-457200" eaLnBrk="1" fontAlgn="auto" hangingPunct="1">
              <a:spcAft>
                <a:spcPts val="0"/>
              </a:spcAft>
              <a:buClr>
                <a:schemeClr val="accent3"/>
              </a:buClr>
              <a:buNone/>
              <a:defRPr/>
            </a:pPr>
            <a:r>
              <a:rPr lang="en-US" sz="2400" b="1" dirty="0" smtClean="0">
                <a:solidFill>
                  <a:srgbClr val="0070C0"/>
                </a:solidFill>
                <a:latin typeface="+mj-lt"/>
              </a:rPr>
              <a:t>g)	Describe how word choice </a:t>
            </a:r>
            <a:r>
              <a:rPr lang="en-US" sz="2400" b="1" dirty="0" smtClean="0">
                <a:latin typeface="+mj-lt"/>
              </a:rPr>
              <a:t>and </a:t>
            </a:r>
            <a:r>
              <a:rPr lang="en-US" sz="2400" b="1" dirty="0" smtClean="0">
                <a:solidFill>
                  <a:srgbClr val="0070C0"/>
                </a:solidFill>
                <a:latin typeface="+mj-lt"/>
              </a:rPr>
              <a:t>language structure convey</a:t>
            </a:r>
          </a:p>
          <a:p>
            <a:pPr marL="457200" indent="-457200" eaLnBrk="1" fontAlgn="auto" hangingPunct="1">
              <a:spcAft>
                <a:spcPts val="0"/>
              </a:spcAft>
              <a:buClr>
                <a:schemeClr val="accent3"/>
              </a:buClr>
              <a:buNone/>
              <a:defRPr/>
            </a:pPr>
            <a:r>
              <a:rPr lang="en-US" sz="2400" b="1" dirty="0" smtClean="0">
                <a:latin typeface="+mj-lt"/>
              </a:rPr>
              <a:t>	</a:t>
            </a:r>
            <a:r>
              <a:rPr lang="en-US" sz="2400" b="1" dirty="0" smtClean="0">
                <a:solidFill>
                  <a:srgbClr val="0070C0"/>
                </a:solidFill>
                <a:latin typeface="+mj-lt"/>
              </a:rPr>
              <a:t>an author’s viewpoint.</a:t>
            </a:r>
          </a:p>
          <a:p>
            <a:pPr marL="457200" indent="-457200" eaLnBrk="1" fontAlgn="auto" hangingPunct="1">
              <a:spcAft>
                <a:spcPts val="0"/>
              </a:spcAft>
              <a:buClr>
                <a:schemeClr val="accent3"/>
              </a:buClr>
              <a:buAutoNum type="alphaLcParenR" startAt="7"/>
              <a:defRPr/>
            </a:pPr>
            <a:endParaRPr lang="en-US" sz="2400" b="1" dirty="0" smtClean="0">
              <a:latin typeface="+mj-lt"/>
            </a:endParaRPr>
          </a:p>
        </p:txBody>
      </p:sp>
      <p:sp>
        <p:nvSpPr>
          <p:cNvPr id="7" name="Title 6"/>
          <p:cNvSpPr>
            <a:spLocks noGrp="1"/>
          </p:cNvSpPr>
          <p:nvPr>
            <p:ph type="title"/>
          </p:nvPr>
        </p:nvSpPr>
        <p:spPr>
          <a:xfrm>
            <a:off x="304800" y="457200"/>
            <a:ext cx="8839200" cy="1143000"/>
          </a:xfrm>
        </p:spPr>
        <p:txBody>
          <a:bodyPr/>
          <a:lstStyle/>
          <a:p>
            <a:r>
              <a:rPr lang="en-US" sz="3200" b="1" dirty="0" smtClean="0">
                <a:solidFill>
                  <a:srgbClr val="0033CC"/>
                </a:solidFill>
              </a:rPr>
              <a:t>Describing how word choice and language convey author’s viewpoint</a:t>
            </a:r>
            <a:endParaRPr lang="en-US" sz="3200" b="1" dirty="0">
              <a:solidFill>
                <a:srgbClr val="0033CC"/>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4" cstate="print"/>
          <a:srcRect/>
          <a:stretch>
            <a:fillRect/>
          </a:stretch>
        </p:blipFill>
        <p:spPr bwMode="auto">
          <a:xfrm>
            <a:off x="7696200" y="5943600"/>
            <a:ext cx="1007389" cy="685800"/>
          </a:xfrm>
          <a:prstGeom prst="rect">
            <a:avLst/>
          </a:prstGeom>
          <a:noFill/>
        </p:spPr>
      </p:pic>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pic>
        <p:nvPicPr>
          <p:cNvPr id="4" name="Audio 3">
            <a:hlinkClick r:id="" action="ppaction://media"/>
          </p:cNvPr>
          <p:cNvPicPr>
            <a:picLocks noChangeAspect="1"/>
          </p:cNvPicPr>
          <p:nvPr>
            <a:audioFile r:link="rId1"/>
            <p:extLst>
              <p:ext uri="{DAA4B4D4-6D71-4841-9C94-3DE7FCFB9230}">
                <p14:media xmlns:p14="http://schemas.microsoft.com/office/powerpoint/2010/main" xmlns="" r:embed="rId5"/>
              </p:ext>
            </p:extLst>
          </p:nvPr>
        </p:nvPicPr>
        <p:blipFill>
          <a:blip r:embed="rId6" cstate="print"/>
          <a:stretch>
            <a:fillRect/>
          </a:stretch>
        </p:blipFill>
        <p:spPr>
          <a:xfrm>
            <a:off x="8382000" y="6096000"/>
            <a:ext cx="609600" cy="609600"/>
          </a:xfrm>
          <a:prstGeom prst="rect">
            <a:avLst/>
          </a:prstGeom>
        </p:spPr>
      </p:pic>
      <p:sp>
        <p:nvSpPr>
          <p:cNvPr id="14" name="Slide Number Placeholder 13"/>
          <p:cNvSpPr>
            <a:spLocks noGrp="1"/>
          </p:cNvSpPr>
          <p:nvPr>
            <p:ph type="sldNum" sz="quarter" idx="12"/>
          </p:nvPr>
        </p:nvSpPr>
        <p:spPr/>
        <p:txBody>
          <a:bodyPr/>
          <a:lstStyle/>
          <a:p>
            <a:pPr>
              <a:defRPr/>
            </a:pPr>
            <a:fld id="{3A958E7F-F2CE-4013-8E7C-D4FF21256298}" type="slidenum">
              <a:rPr lang="en-US" smtClean="0"/>
              <a:pPr>
                <a:defRPr/>
              </a:pPr>
              <a:t>17</a:t>
            </a:fld>
            <a:endParaRPr lang="en-US"/>
          </a:p>
        </p:txBody>
      </p:sp>
      <p:sp>
        <p:nvSpPr>
          <p:cNvPr id="17" name="TextBox 16"/>
          <p:cNvSpPr txBox="1"/>
          <p:nvPr/>
        </p:nvSpPr>
        <p:spPr>
          <a:xfrm>
            <a:off x="304800" y="6477000"/>
            <a:ext cx="457200" cy="276999"/>
          </a:xfrm>
          <a:prstGeom prst="rect">
            <a:avLst/>
          </a:prstGeom>
          <a:noFill/>
        </p:spPr>
        <p:txBody>
          <a:bodyPr wrap="square" rtlCol="0">
            <a:spAutoFit/>
          </a:bodyPr>
          <a:lstStyle/>
          <a:p>
            <a:r>
              <a:rPr lang="en-US" sz="1200" dirty="0" smtClean="0"/>
              <a:t>17</a:t>
            </a:r>
            <a:endParaRPr lang="en-US" sz="1200" dirty="0"/>
          </a:p>
        </p:txBody>
      </p:sp>
    </p:spTree>
  </p:cSld>
  <p:clrMapOvr>
    <a:masterClrMapping/>
  </p:clrMapOvr>
  <mc:AlternateContent xmlns:mc="http://schemas.openxmlformats.org/markup-compatibility/2006">
    <mc:Choice xmlns:p14="http://schemas.microsoft.com/office/powerpoint/2010/main" xmlns="" Requires="p14">
      <p:transition spd="slow" p14:dur="2000" advTm="37390"/>
    </mc:Choice>
    <mc:Fallback>
      <p:transition spd="slow" advTm="3739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457200" y="1570037"/>
            <a:ext cx="8229600" cy="4525963"/>
          </a:xfrm>
        </p:spPr>
        <p:txBody>
          <a:bodyPr/>
          <a:lstStyle/>
          <a:p>
            <a:pPr eaLnBrk="1" fontAlgn="auto" hangingPunct="1">
              <a:spcAft>
                <a:spcPts val="0"/>
              </a:spcAft>
              <a:buClr>
                <a:schemeClr val="accent3"/>
              </a:buClr>
              <a:buNone/>
              <a:defRPr/>
            </a:pPr>
            <a:r>
              <a:rPr lang="en-US" sz="2400" b="1" dirty="0" smtClean="0">
                <a:solidFill>
                  <a:srgbClr val="0070C0"/>
                </a:solidFill>
              </a:rPr>
              <a:t>Students need additional practice describing how word choice</a:t>
            </a:r>
          </a:p>
          <a:p>
            <a:pPr eaLnBrk="1" fontAlgn="auto" hangingPunct="1">
              <a:spcAft>
                <a:spcPts val="0"/>
              </a:spcAft>
              <a:buClr>
                <a:schemeClr val="accent3"/>
              </a:buClr>
              <a:buNone/>
              <a:defRPr/>
            </a:pPr>
            <a:r>
              <a:rPr lang="en-US" sz="2400" b="1" dirty="0" smtClean="0">
                <a:solidFill>
                  <a:srgbClr val="0070C0"/>
                </a:solidFill>
                <a:latin typeface="+mj-lt"/>
              </a:rPr>
              <a:t>and language structure convey an author’s viewpoint.</a:t>
            </a:r>
          </a:p>
          <a:p>
            <a:pPr eaLnBrk="1" fontAlgn="auto" hangingPunct="1">
              <a:spcAft>
                <a:spcPts val="0"/>
              </a:spcAft>
              <a:buClr>
                <a:schemeClr val="accent3"/>
              </a:buClr>
              <a:buNone/>
              <a:defRPr/>
            </a:pPr>
            <a:r>
              <a:rPr lang="en-US" sz="2400" b="1" dirty="0" smtClean="0">
                <a:latin typeface="+mj-lt"/>
              </a:rPr>
              <a:t>Suggestions:</a:t>
            </a:r>
          </a:p>
          <a:p>
            <a:pPr eaLnBrk="1" fontAlgn="auto" hangingPunct="1">
              <a:spcAft>
                <a:spcPts val="0"/>
              </a:spcAft>
              <a:buFont typeface="Arial" pitchFamily="34" charset="0"/>
              <a:buChar char="•"/>
              <a:defRPr/>
            </a:pPr>
            <a:r>
              <a:rPr lang="en-US" sz="2400" b="1" dirty="0" smtClean="0">
                <a:latin typeface="+mj-lt"/>
              </a:rPr>
              <a:t>Which phrases from the article best demonstrate the</a:t>
            </a:r>
          </a:p>
          <a:p>
            <a:pPr eaLnBrk="1" fontAlgn="auto" hangingPunct="1">
              <a:spcAft>
                <a:spcPts val="0"/>
              </a:spcAft>
              <a:buNone/>
              <a:defRPr/>
            </a:pPr>
            <a:r>
              <a:rPr lang="en-US" sz="2400" b="1" dirty="0" smtClean="0">
                <a:latin typeface="+mj-lt"/>
              </a:rPr>
              <a:t>      author’s attitude toward . . . ?</a:t>
            </a:r>
          </a:p>
          <a:p>
            <a:pPr eaLnBrk="1" fontAlgn="auto" hangingPunct="1">
              <a:spcAft>
                <a:spcPts val="0"/>
              </a:spcAft>
              <a:buFont typeface="Arial" pitchFamily="34" charset="0"/>
              <a:buChar char="•"/>
              <a:defRPr/>
            </a:pPr>
            <a:r>
              <a:rPr lang="en-US" sz="2400" b="1" dirty="0" smtClean="0">
                <a:latin typeface="+mj-lt"/>
              </a:rPr>
              <a:t>Which set of words from the webpage   </a:t>
            </a:r>
          </a:p>
          <a:p>
            <a:pPr eaLnBrk="1" fontAlgn="auto" hangingPunct="1">
              <a:spcAft>
                <a:spcPts val="0"/>
              </a:spcAft>
              <a:buNone/>
              <a:defRPr/>
            </a:pPr>
            <a:r>
              <a:rPr lang="en-US" sz="2400" b="1" dirty="0" smtClean="0">
                <a:latin typeface="+mj-lt"/>
              </a:rPr>
              <a:t>      (article/brochure/flier) best implies that . . . ?</a:t>
            </a:r>
          </a:p>
          <a:p>
            <a:pPr eaLnBrk="1" fontAlgn="auto" hangingPunct="1">
              <a:spcAft>
                <a:spcPts val="0"/>
              </a:spcAft>
              <a:buFont typeface="Arial" pitchFamily="34" charset="0"/>
              <a:buChar char="•"/>
              <a:defRPr/>
            </a:pPr>
            <a:r>
              <a:rPr lang="en-US" sz="2400" b="1" dirty="0" smtClean="0">
                <a:latin typeface="+mj-lt"/>
              </a:rPr>
              <a:t>The author’s word choice in the section (insert title) is </a:t>
            </a:r>
          </a:p>
          <a:p>
            <a:pPr eaLnBrk="1" fontAlgn="auto" hangingPunct="1">
              <a:spcAft>
                <a:spcPts val="0"/>
              </a:spcAft>
              <a:buNone/>
              <a:defRPr/>
            </a:pPr>
            <a:r>
              <a:rPr lang="en-US" sz="2400" b="1" dirty="0" smtClean="0">
                <a:latin typeface="+mj-lt"/>
              </a:rPr>
              <a:t>      best described as . . . .</a:t>
            </a:r>
          </a:p>
          <a:p>
            <a:pPr eaLnBrk="1" fontAlgn="auto" hangingPunct="1">
              <a:spcAft>
                <a:spcPts val="0"/>
              </a:spcAft>
              <a:buFont typeface="Arial" pitchFamily="34" charset="0"/>
              <a:buChar char="•"/>
              <a:defRPr/>
            </a:pPr>
            <a:r>
              <a:rPr lang="en-US" sz="2400" b="1" dirty="0" smtClean="0">
                <a:latin typeface="+mj-lt"/>
              </a:rPr>
              <a:t>Which words in the excerpt show that  the author is  . . . ?</a:t>
            </a:r>
          </a:p>
          <a:p>
            <a:pPr>
              <a:buNone/>
            </a:pPr>
            <a:endParaRPr lang="en-US" sz="2400" b="1" dirty="0" smtClean="0">
              <a:solidFill>
                <a:srgbClr val="002060"/>
              </a:solidFill>
              <a:latin typeface="+mj-lt"/>
            </a:endParaRPr>
          </a:p>
        </p:txBody>
      </p:sp>
      <p:sp>
        <p:nvSpPr>
          <p:cNvPr id="7" name="Title 6"/>
          <p:cNvSpPr>
            <a:spLocks noGrp="1"/>
          </p:cNvSpPr>
          <p:nvPr>
            <p:ph type="title"/>
          </p:nvPr>
        </p:nvSpPr>
        <p:spPr>
          <a:xfrm>
            <a:off x="304800" y="457200"/>
            <a:ext cx="8839200" cy="1143000"/>
          </a:xfrm>
        </p:spPr>
        <p:txBody>
          <a:bodyPr/>
          <a:lstStyle/>
          <a:p>
            <a:r>
              <a:rPr lang="en-US" sz="3200" b="1" dirty="0" smtClean="0">
                <a:solidFill>
                  <a:srgbClr val="0033CC"/>
                </a:solidFill>
              </a:rPr>
              <a:t>Suggested Practice for 7.6g</a:t>
            </a:r>
            <a:endParaRPr lang="en-US" sz="3200" b="1" dirty="0">
              <a:solidFill>
                <a:srgbClr val="0033CC"/>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4" cstate="print"/>
          <a:srcRect/>
          <a:stretch>
            <a:fillRect/>
          </a:stretch>
        </p:blipFill>
        <p:spPr bwMode="auto">
          <a:xfrm>
            <a:off x="7696200" y="5943600"/>
            <a:ext cx="1007389" cy="685800"/>
          </a:xfrm>
          <a:prstGeom prst="rect">
            <a:avLst/>
          </a:prstGeom>
          <a:noFill/>
        </p:spPr>
      </p:pic>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pic>
        <p:nvPicPr>
          <p:cNvPr id="2" name="Audio 1">
            <a:hlinkClick r:id="" action="ppaction://media"/>
          </p:cNvPr>
          <p:cNvPicPr>
            <a:picLocks noChangeAspect="1"/>
          </p:cNvPicPr>
          <p:nvPr>
            <a:audioFile r:link="rId1"/>
            <p:extLst>
              <p:ext uri="{DAA4B4D4-6D71-4841-9C94-3DE7FCFB9230}">
                <p14:media xmlns:p14="http://schemas.microsoft.com/office/powerpoint/2010/main" xmlns="" r:embed="rId5"/>
              </p:ext>
            </p:extLst>
          </p:nvPr>
        </p:nvPicPr>
        <p:blipFill>
          <a:blip r:embed="rId6" cstate="print"/>
          <a:stretch>
            <a:fillRect/>
          </a:stretch>
        </p:blipFill>
        <p:spPr>
          <a:xfrm>
            <a:off x="8382000" y="6096000"/>
            <a:ext cx="609600" cy="609600"/>
          </a:xfrm>
          <a:prstGeom prst="rect">
            <a:avLst/>
          </a:prstGeom>
        </p:spPr>
      </p:pic>
      <p:sp>
        <p:nvSpPr>
          <p:cNvPr id="14" name="Slide Number Placeholder 13"/>
          <p:cNvSpPr>
            <a:spLocks noGrp="1"/>
          </p:cNvSpPr>
          <p:nvPr>
            <p:ph type="sldNum" sz="quarter" idx="12"/>
          </p:nvPr>
        </p:nvSpPr>
        <p:spPr/>
        <p:txBody>
          <a:bodyPr/>
          <a:lstStyle/>
          <a:p>
            <a:pPr>
              <a:defRPr/>
            </a:pPr>
            <a:fld id="{3A958E7F-F2CE-4013-8E7C-D4FF21256298}" type="slidenum">
              <a:rPr lang="en-US" smtClean="0"/>
              <a:pPr>
                <a:defRPr/>
              </a:pPr>
              <a:t>18</a:t>
            </a:fld>
            <a:endParaRPr lang="en-US"/>
          </a:p>
        </p:txBody>
      </p:sp>
      <p:sp>
        <p:nvSpPr>
          <p:cNvPr id="17" name="TextBox 16"/>
          <p:cNvSpPr txBox="1"/>
          <p:nvPr/>
        </p:nvSpPr>
        <p:spPr>
          <a:xfrm>
            <a:off x="304800" y="6477000"/>
            <a:ext cx="457200" cy="276999"/>
          </a:xfrm>
          <a:prstGeom prst="rect">
            <a:avLst/>
          </a:prstGeom>
          <a:noFill/>
        </p:spPr>
        <p:txBody>
          <a:bodyPr wrap="square" rtlCol="0">
            <a:spAutoFit/>
          </a:bodyPr>
          <a:lstStyle/>
          <a:p>
            <a:r>
              <a:rPr lang="en-US" sz="1200" dirty="0" smtClean="0"/>
              <a:t>18</a:t>
            </a:r>
            <a:endParaRPr lang="en-US" sz="1200" dirty="0"/>
          </a:p>
        </p:txBody>
      </p:sp>
    </p:spTree>
  </p:cSld>
  <p:clrMapOvr>
    <a:masterClrMapping/>
  </p:clrMapOvr>
  <mc:AlternateContent xmlns:mc="http://schemas.openxmlformats.org/markup-compatibility/2006">
    <mc:Choice xmlns:p14="http://schemas.microsoft.com/office/powerpoint/2010/main" xmlns="" Requires="p14">
      <p:transition spd="slow" p14:dur="2000" advTm="14567"/>
    </mc:Choice>
    <mc:Fallback>
      <p:transition spd="slow" advTm="1456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457200" y="1570037"/>
            <a:ext cx="8229600" cy="4525963"/>
          </a:xfrm>
        </p:spPr>
        <p:txBody>
          <a:bodyPr/>
          <a:lstStyle/>
          <a:p>
            <a:pPr>
              <a:spcBef>
                <a:spcPts val="0"/>
              </a:spcBef>
              <a:buNone/>
              <a:defRPr/>
            </a:pPr>
            <a:r>
              <a:rPr lang="en-US" sz="2400" b="1" dirty="0" smtClean="0"/>
              <a:t>This concludes the student performance analysis for the </a:t>
            </a:r>
          </a:p>
          <a:p>
            <a:pPr>
              <a:spcBef>
                <a:spcPts val="0"/>
              </a:spcBef>
              <a:buNone/>
              <a:defRPr/>
            </a:pPr>
            <a:r>
              <a:rPr lang="en-US" sz="2400" b="1" dirty="0" smtClean="0"/>
              <a:t>seventh grade reading tests administered during the spring </a:t>
            </a:r>
          </a:p>
          <a:p>
            <a:pPr>
              <a:spcBef>
                <a:spcPts val="0"/>
              </a:spcBef>
              <a:buNone/>
              <a:defRPr/>
            </a:pPr>
            <a:r>
              <a:rPr lang="en-US" sz="2400" b="1" dirty="0" smtClean="0"/>
              <a:t>2013 test administration.</a:t>
            </a:r>
          </a:p>
          <a:p>
            <a:pPr>
              <a:spcBef>
                <a:spcPts val="0"/>
              </a:spcBef>
              <a:defRPr/>
            </a:pPr>
            <a:endParaRPr lang="en-US" sz="2400" b="1" dirty="0" smtClean="0"/>
          </a:p>
          <a:p>
            <a:pPr>
              <a:spcBef>
                <a:spcPts val="0"/>
              </a:spcBef>
              <a:buNone/>
              <a:defRPr/>
            </a:pPr>
            <a:r>
              <a:rPr lang="en-US" sz="2400" b="1" dirty="0" smtClean="0"/>
              <a:t>There are practice items available on the Virginia Department</a:t>
            </a:r>
          </a:p>
          <a:p>
            <a:pPr>
              <a:spcBef>
                <a:spcPts val="0"/>
              </a:spcBef>
              <a:buNone/>
              <a:defRPr/>
            </a:pPr>
            <a:r>
              <a:rPr lang="en-US" sz="2400" b="1" dirty="0" smtClean="0"/>
              <a:t> of Education Web site which will also help students practice</a:t>
            </a:r>
          </a:p>
          <a:p>
            <a:pPr>
              <a:spcBef>
                <a:spcPts val="0"/>
              </a:spcBef>
              <a:buNone/>
              <a:defRPr/>
            </a:pPr>
            <a:r>
              <a:rPr lang="en-US" sz="2400" b="1" dirty="0" smtClean="0"/>
              <a:t> the skills associated with the </a:t>
            </a:r>
            <a:r>
              <a:rPr lang="en-US" sz="2400" b="1" i="1" dirty="0" smtClean="0"/>
              <a:t>2010 English Standards of </a:t>
            </a:r>
          </a:p>
          <a:p>
            <a:pPr>
              <a:spcBef>
                <a:spcPts val="0"/>
              </a:spcBef>
              <a:buNone/>
              <a:defRPr/>
            </a:pPr>
            <a:r>
              <a:rPr lang="en-US" sz="2400" b="1" i="1" dirty="0" smtClean="0"/>
              <a:t>Learning</a:t>
            </a:r>
            <a:r>
              <a:rPr lang="en-US" sz="2400" b="1" dirty="0" smtClean="0"/>
              <a:t>.  The practice items are located at:</a:t>
            </a:r>
          </a:p>
          <a:p>
            <a:pPr>
              <a:spcBef>
                <a:spcPts val="0"/>
              </a:spcBef>
              <a:buNone/>
              <a:defRPr/>
            </a:pPr>
            <a:endParaRPr lang="en-US" sz="2400" dirty="0" smtClean="0"/>
          </a:p>
          <a:p>
            <a:pPr marL="0">
              <a:spcBef>
                <a:spcPts val="0"/>
              </a:spcBef>
              <a:buNone/>
              <a:defRPr/>
            </a:pPr>
            <a:r>
              <a:rPr lang="en-US" sz="2400" b="1" dirty="0" smtClean="0">
                <a:hlinkClick r:id="rId4"/>
              </a:rPr>
              <a:t>http://www.doe.virginia.gov/testing/sol/practice_items/index.shtml#reading</a:t>
            </a:r>
            <a:r>
              <a:rPr lang="en-US" sz="2400" b="1" dirty="0" smtClean="0"/>
              <a:t> </a:t>
            </a:r>
          </a:p>
          <a:p>
            <a:pPr>
              <a:spcBef>
                <a:spcPts val="0"/>
              </a:spcBef>
              <a:buNone/>
              <a:defRPr/>
            </a:pPr>
            <a:endParaRPr lang="en-US" sz="2400" dirty="0" smtClean="0"/>
          </a:p>
        </p:txBody>
      </p:sp>
      <p:sp>
        <p:nvSpPr>
          <p:cNvPr id="7" name="Title 6"/>
          <p:cNvSpPr>
            <a:spLocks noGrp="1"/>
          </p:cNvSpPr>
          <p:nvPr>
            <p:ph type="title"/>
          </p:nvPr>
        </p:nvSpPr>
        <p:spPr>
          <a:xfrm>
            <a:off x="304800" y="457200"/>
            <a:ext cx="8839200" cy="1143000"/>
          </a:xfrm>
        </p:spPr>
        <p:txBody>
          <a:bodyPr/>
          <a:lstStyle/>
          <a:p>
            <a:r>
              <a:rPr lang="en-US" sz="3200" b="1" dirty="0" smtClean="0">
                <a:solidFill>
                  <a:srgbClr val="0033CC"/>
                </a:solidFill>
              </a:rPr>
              <a:t>Practice  Items</a:t>
            </a:r>
            <a:endParaRPr lang="en-US" sz="3200" b="1" dirty="0">
              <a:solidFill>
                <a:srgbClr val="0033CC"/>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5" cstate="print"/>
          <a:srcRect/>
          <a:stretch>
            <a:fillRect/>
          </a:stretch>
        </p:blipFill>
        <p:spPr bwMode="auto">
          <a:xfrm>
            <a:off x="7696200" y="5943600"/>
            <a:ext cx="1007389" cy="685800"/>
          </a:xfrm>
          <a:prstGeom prst="rect">
            <a:avLst/>
          </a:prstGeom>
          <a:noFill/>
        </p:spPr>
      </p:pic>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pic>
        <p:nvPicPr>
          <p:cNvPr id="3" name="Audio 2">
            <a:hlinkClick r:id="" action="ppaction://media"/>
          </p:cNvPr>
          <p:cNvPicPr>
            <a:picLocks noChangeAspect="1"/>
          </p:cNvPicPr>
          <p:nvPr>
            <a:audioFile r:link="rId1"/>
            <p:extLst>
              <p:ext uri="{DAA4B4D4-6D71-4841-9C94-3DE7FCFB9230}">
                <p14:media xmlns:p14="http://schemas.microsoft.com/office/powerpoint/2010/main" xmlns="" r:embed="rId6"/>
              </p:ext>
            </p:extLst>
          </p:nvPr>
        </p:nvPicPr>
        <p:blipFill>
          <a:blip r:embed="rId7" cstate="print"/>
          <a:stretch>
            <a:fillRect/>
          </a:stretch>
        </p:blipFill>
        <p:spPr>
          <a:xfrm>
            <a:off x="8382000" y="6096000"/>
            <a:ext cx="609600" cy="609600"/>
          </a:xfrm>
          <a:prstGeom prst="rect">
            <a:avLst/>
          </a:prstGeom>
        </p:spPr>
      </p:pic>
      <p:sp>
        <p:nvSpPr>
          <p:cNvPr id="14" name="Slide Number Placeholder 13"/>
          <p:cNvSpPr>
            <a:spLocks noGrp="1"/>
          </p:cNvSpPr>
          <p:nvPr>
            <p:ph type="sldNum" sz="quarter" idx="12"/>
          </p:nvPr>
        </p:nvSpPr>
        <p:spPr/>
        <p:txBody>
          <a:bodyPr/>
          <a:lstStyle/>
          <a:p>
            <a:pPr>
              <a:defRPr/>
            </a:pPr>
            <a:fld id="{3A958E7F-F2CE-4013-8E7C-D4FF21256298}" type="slidenum">
              <a:rPr lang="en-US" smtClean="0"/>
              <a:pPr>
                <a:defRPr/>
              </a:pPr>
              <a:t>19</a:t>
            </a:fld>
            <a:endParaRPr lang="en-US"/>
          </a:p>
        </p:txBody>
      </p:sp>
      <p:sp>
        <p:nvSpPr>
          <p:cNvPr id="17" name="TextBox 16"/>
          <p:cNvSpPr txBox="1"/>
          <p:nvPr/>
        </p:nvSpPr>
        <p:spPr>
          <a:xfrm>
            <a:off x="304800" y="6477000"/>
            <a:ext cx="457200" cy="276999"/>
          </a:xfrm>
          <a:prstGeom prst="rect">
            <a:avLst/>
          </a:prstGeom>
          <a:noFill/>
        </p:spPr>
        <p:txBody>
          <a:bodyPr wrap="square" rtlCol="0">
            <a:spAutoFit/>
          </a:bodyPr>
          <a:lstStyle/>
          <a:p>
            <a:r>
              <a:rPr lang="en-US" sz="1200" dirty="0" smtClean="0"/>
              <a:t>19</a:t>
            </a:r>
            <a:endParaRPr lang="en-US" sz="1200" dirty="0"/>
          </a:p>
        </p:txBody>
      </p:sp>
    </p:spTree>
  </p:cSld>
  <p:clrMapOvr>
    <a:masterClrMapping/>
  </p:clrMapOvr>
  <mc:AlternateContent xmlns:mc="http://schemas.openxmlformats.org/markup-compatibility/2006">
    <mc:Choice xmlns:p14="http://schemas.microsoft.com/office/powerpoint/2010/main" xmlns="" Requires="p14">
      <p:transition spd="slow" p14:dur="2000" advTm="30281"/>
    </mc:Choice>
    <mc:Fallback>
      <p:transition spd="slow" advTm="3028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457200" y="1570037"/>
            <a:ext cx="8229600" cy="4525963"/>
          </a:xfrm>
        </p:spPr>
        <p:txBody>
          <a:bodyPr/>
          <a:lstStyle/>
          <a:p>
            <a:pPr>
              <a:spcBef>
                <a:spcPts val="0"/>
              </a:spcBef>
              <a:buNone/>
            </a:pPr>
            <a:r>
              <a:rPr lang="en-US" sz="2400" b="1" dirty="0" smtClean="0"/>
              <a:t>SOL 7.4</a:t>
            </a:r>
          </a:p>
          <a:p>
            <a:pPr>
              <a:spcBef>
                <a:spcPts val="0"/>
              </a:spcBef>
              <a:buNone/>
            </a:pPr>
            <a:r>
              <a:rPr lang="en-US" sz="2400" b="1" dirty="0" smtClean="0"/>
              <a:t>The student will read to </a:t>
            </a:r>
            <a:r>
              <a:rPr lang="en-US" sz="2400" b="1" dirty="0" smtClean="0">
                <a:solidFill>
                  <a:srgbClr val="0070C0"/>
                </a:solidFill>
              </a:rPr>
              <a:t>determine the meanings </a:t>
            </a:r>
            <a:r>
              <a:rPr lang="en-US" sz="2400" b="1" dirty="0" smtClean="0"/>
              <a:t>and </a:t>
            </a:r>
          </a:p>
          <a:p>
            <a:pPr>
              <a:spcBef>
                <a:spcPts val="0"/>
              </a:spcBef>
              <a:buNone/>
            </a:pPr>
            <a:r>
              <a:rPr lang="en-US" sz="2400" b="1" dirty="0" smtClean="0">
                <a:latin typeface="+mj-lt"/>
              </a:rPr>
              <a:t>pronunciations of </a:t>
            </a:r>
            <a:r>
              <a:rPr lang="en-US" sz="2400" b="1" dirty="0" smtClean="0">
                <a:solidFill>
                  <a:srgbClr val="0070C0"/>
                </a:solidFill>
                <a:latin typeface="+mj-lt"/>
              </a:rPr>
              <a:t>unfamiliar words </a:t>
            </a:r>
            <a:r>
              <a:rPr lang="en-US" sz="2400" b="1" dirty="0" smtClean="0">
                <a:latin typeface="+mj-lt"/>
              </a:rPr>
              <a:t>and phrases within</a:t>
            </a:r>
          </a:p>
          <a:p>
            <a:pPr>
              <a:spcBef>
                <a:spcPts val="0"/>
              </a:spcBef>
              <a:buNone/>
            </a:pPr>
            <a:r>
              <a:rPr lang="en-US" sz="2400" b="1" dirty="0" smtClean="0">
                <a:latin typeface="+mj-lt"/>
              </a:rPr>
              <a:t>authentic texts.</a:t>
            </a:r>
          </a:p>
          <a:p>
            <a:pPr marL="457200" indent="-457200">
              <a:spcBef>
                <a:spcPts val="0"/>
              </a:spcBef>
              <a:buAutoNum type="alphaLcParenR" startAt="2"/>
            </a:pPr>
            <a:r>
              <a:rPr lang="en-US" sz="2400" b="1" dirty="0" smtClean="0">
                <a:latin typeface="+mj-lt"/>
              </a:rPr>
              <a:t>Use </a:t>
            </a:r>
            <a:r>
              <a:rPr lang="en-US" sz="2400" b="1" dirty="0" smtClean="0">
                <a:solidFill>
                  <a:srgbClr val="0070C0"/>
                </a:solidFill>
                <a:latin typeface="+mj-lt"/>
              </a:rPr>
              <a:t>roots,</a:t>
            </a:r>
            <a:r>
              <a:rPr lang="en-US" sz="2400" b="1" dirty="0" smtClean="0">
                <a:latin typeface="+mj-lt"/>
              </a:rPr>
              <a:t> cognates, </a:t>
            </a:r>
            <a:r>
              <a:rPr lang="en-US" sz="2400" b="1" dirty="0" smtClean="0">
                <a:solidFill>
                  <a:srgbClr val="0070C0"/>
                </a:solidFill>
                <a:latin typeface="+mj-lt"/>
              </a:rPr>
              <a:t>affixes,</a:t>
            </a:r>
            <a:r>
              <a:rPr lang="en-US" sz="2400" b="1" dirty="0" smtClean="0">
                <a:latin typeface="+mj-lt"/>
              </a:rPr>
              <a:t> synonyms, and </a:t>
            </a:r>
            <a:r>
              <a:rPr lang="en-US" sz="2400" b="1" dirty="0" smtClean="0">
                <a:solidFill>
                  <a:srgbClr val="0070C0"/>
                </a:solidFill>
                <a:latin typeface="+mj-lt"/>
              </a:rPr>
              <a:t>antonyms</a:t>
            </a:r>
            <a:r>
              <a:rPr lang="en-US" sz="2400" b="1" dirty="0" smtClean="0">
                <a:latin typeface="+mj-lt"/>
              </a:rPr>
              <a:t> to</a:t>
            </a:r>
          </a:p>
          <a:p>
            <a:pPr marL="457200" indent="-457200">
              <a:spcBef>
                <a:spcPts val="0"/>
              </a:spcBef>
              <a:buNone/>
            </a:pPr>
            <a:r>
              <a:rPr lang="en-US" sz="2400" b="1" dirty="0" smtClean="0">
                <a:latin typeface="+mj-lt"/>
              </a:rPr>
              <a:t>	expand vocabulary.</a:t>
            </a:r>
          </a:p>
          <a:p>
            <a:pPr>
              <a:buNone/>
            </a:pPr>
            <a:endParaRPr lang="en-US" sz="2400" b="1" dirty="0" smtClean="0">
              <a:solidFill>
                <a:srgbClr val="002060"/>
              </a:solidFill>
              <a:latin typeface="+mj-lt"/>
            </a:endParaRPr>
          </a:p>
        </p:txBody>
      </p:sp>
      <p:sp>
        <p:nvSpPr>
          <p:cNvPr id="7" name="Title 6"/>
          <p:cNvSpPr>
            <a:spLocks noGrp="1"/>
          </p:cNvSpPr>
          <p:nvPr>
            <p:ph type="title"/>
          </p:nvPr>
        </p:nvSpPr>
        <p:spPr>
          <a:xfrm>
            <a:off x="304800" y="457200"/>
            <a:ext cx="8839200" cy="1143000"/>
          </a:xfrm>
        </p:spPr>
        <p:txBody>
          <a:bodyPr/>
          <a:lstStyle/>
          <a:p>
            <a:r>
              <a:rPr lang="en-US" sz="3200" b="1" dirty="0" smtClean="0">
                <a:solidFill>
                  <a:srgbClr val="0033CC"/>
                </a:solidFill>
              </a:rPr>
              <a:t>Using Roots, Affixes, and Antonyms</a:t>
            </a:r>
            <a:endParaRPr lang="en-US" sz="3200" b="1" dirty="0">
              <a:solidFill>
                <a:srgbClr val="0033CC"/>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4" cstate="print"/>
          <a:srcRect/>
          <a:stretch>
            <a:fillRect/>
          </a:stretch>
        </p:blipFill>
        <p:spPr bwMode="auto">
          <a:xfrm>
            <a:off x="7696200" y="5943600"/>
            <a:ext cx="1007389" cy="685800"/>
          </a:xfrm>
          <a:prstGeom prst="rect">
            <a:avLst/>
          </a:prstGeom>
          <a:noFill/>
        </p:spPr>
      </p:pic>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14" name="Slide Number Placeholder 13"/>
          <p:cNvSpPr>
            <a:spLocks noGrp="1"/>
          </p:cNvSpPr>
          <p:nvPr>
            <p:ph type="sldNum" sz="quarter" idx="12"/>
          </p:nvPr>
        </p:nvSpPr>
        <p:spPr/>
        <p:txBody>
          <a:bodyPr/>
          <a:lstStyle/>
          <a:p>
            <a:pPr>
              <a:defRPr/>
            </a:pPr>
            <a:fld id="{3A958E7F-F2CE-4013-8E7C-D4FF21256298}" type="slidenum">
              <a:rPr lang="en-US" smtClean="0"/>
              <a:pPr>
                <a:defRPr/>
              </a:pPr>
              <a:t>2</a:t>
            </a:fld>
            <a:endParaRPr lang="en-US"/>
          </a:p>
        </p:txBody>
      </p:sp>
      <p:sp>
        <p:nvSpPr>
          <p:cNvPr id="18" name="TextBox 17"/>
          <p:cNvSpPr txBox="1"/>
          <p:nvPr/>
        </p:nvSpPr>
        <p:spPr>
          <a:xfrm>
            <a:off x="304800" y="6477000"/>
            <a:ext cx="457200" cy="276999"/>
          </a:xfrm>
          <a:prstGeom prst="rect">
            <a:avLst/>
          </a:prstGeom>
          <a:noFill/>
        </p:spPr>
        <p:txBody>
          <a:bodyPr wrap="square" rtlCol="0">
            <a:spAutoFit/>
          </a:bodyPr>
          <a:lstStyle/>
          <a:p>
            <a:r>
              <a:rPr lang="en-US" sz="1200" dirty="0" smtClean="0"/>
              <a:t>2</a:t>
            </a:r>
            <a:endParaRPr lang="en-US" sz="1200" dirty="0"/>
          </a:p>
        </p:txBody>
      </p:sp>
      <p:pic>
        <p:nvPicPr>
          <p:cNvPr id="8" name="Audio 7">
            <a:hlinkClick r:id="" action="ppaction://media"/>
          </p:cNvPr>
          <p:cNvPicPr>
            <a:picLocks noChangeAspect="1"/>
          </p:cNvPicPr>
          <p:nvPr>
            <a:audioFile r:link="rId1"/>
            <p:extLst>
              <p:ext uri="{DAA4B4D4-6D71-4841-9C94-3DE7FCFB9230}">
                <p14:media xmlns:p14="http://schemas.microsoft.com/office/powerpoint/2010/main" xmlns="" r:embed="rId5"/>
              </p:ext>
            </p:extLst>
          </p:nvPr>
        </p:nvPicPr>
        <p:blipFill>
          <a:blip r:embed="rId6" cstate="print"/>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advTm="40416"/>
    </mc:Choice>
    <mc:Fallback>
      <p:transition spd="slow" advTm="4041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457200" y="1570037"/>
            <a:ext cx="8229600" cy="4525963"/>
          </a:xfrm>
        </p:spPr>
        <p:txBody>
          <a:bodyPr/>
          <a:lstStyle/>
          <a:p>
            <a:pPr marL="0">
              <a:spcBef>
                <a:spcPts val="0"/>
              </a:spcBef>
              <a:buNone/>
              <a:defRPr/>
            </a:pPr>
            <a:r>
              <a:rPr lang="en-US" sz="2400" b="1" dirty="0" smtClean="0"/>
              <a:t>For questions regarding assessment, please contact</a:t>
            </a:r>
          </a:p>
          <a:p>
            <a:pPr marL="0">
              <a:spcBef>
                <a:spcPts val="0"/>
              </a:spcBef>
              <a:buNone/>
              <a:defRPr/>
            </a:pPr>
            <a:r>
              <a:rPr lang="en-US" sz="2400" b="1" dirty="0" smtClean="0">
                <a:hlinkClick r:id="rId4"/>
              </a:rPr>
              <a:t>Student_assessment@doe.virginia.gov</a:t>
            </a:r>
            <a:endParaRPr lang="en-US" sz="2400" b="1" dirty="0" smtClean="0"/>
          </a:p>
          <a:p>
            <a:pPr marL="0">
              <a:spcBef>
                <a:spcPts val="0"/>
              </a:spcBef>
              <a:buNone/>
              <a:defRPr/>
            </a:pPr>
            <a:endParaRPr lang="en-US" sz="2400" b="1" dirty="0" smtClean="0"/>
          </a:p>
          <a:p>
            <a:pPr marL="0">
              <a:spcBef>
                <a:spcPts val="0"/>
              </a:spcBef>
              <a:buNone/>
              <a:defRPr/>
            </a:pPr>
            <a:r>
              <a:rPr lang="en-US" sz="2400" b="1" dirty="0" smtClean="0"/>
              <a:t>For questions regarding instruction or the English Standards of Learning, please contact</a:t>
            </a:r>
          </a:p>
          <a:p>
            <a:pPr marL="0">
              <a:spcBef>
                <a:spcPts val="0"/>
              </a:spcBef>
              <a:buNone/>
              <a:defRPr/>
            </a:pPr>
            <a:r>
              <a:rPr lang="en-US" sz="2400" b="1" dirty="0" smtClean="0"/>
              <a:t>Tracy Fair Robertson, English Coordinator</a:t>
            </a:r>
          </a:p>
          <a:p>
            <a:pPr marL="0">
              <a:spcBef>
                <a:spcPts val="0"/>
              </a:spcBef>
              <a:buNone/>
              <a:defRPr/>
            </a:pPr>
            <a:r>
              <a:rPr lang="en-US" sz="2400" b="1" dirty="0" smtClean="0">
                <a:hlinkClick r:id="rId5"/>
              </a:rPr>
              <a:t>Tracy.Robertson@doe.virginia.gov</a:t>
            </a:r>
            <a:endParaRPr lang="en-US" sz="2400" b="1" dirty="0" smtClean="0"/>
          </a:p>
          <a:p>
            <a:pPr marL="0">
              <a:spcBef>
                <a:spcPts val="0"/>
              </a:spcBef>
              <a:buNone/>
              <a:defRPr/>
            </a:pPr>
            <a:r>
              <a:rPr lang="en-US" sz="2400" b="1" dirty="0" smtClean="0"/>
              <a:t>804-371-7585</a:t>
            </a:r>
          </a:p>
          <a:p>
            <a:pPr eaLnBrk="1" fontAlgn="auto" hangingPunct="1">
              <a:spcAft>
                <a:spcPts val="0"/>
              </a:spcAft>
              <a:buClr>
                <a:schemeClr val="accent3"/>
              </a:buClr>
              <a:buNone/>
              <a:defRPr/>
            </a:pPr>
            <a:endParaRPr lang="en-US" sz="2400" b="1" dirty="0" smtClean="0">
              <a:solidFill>
                <a:srgbClr val="6600FF"/>
              </a:solidFill>
              <a:latin typeface="+mj-lt"/>
            </a:endParaRPr>
          </a:p>
        </p:txBody>
      </p:sp>
      <p:sp>
        <p:nvSpPr>
          <p:cNvPr id="7" name="Title 6"/>
          <p:cNvSpPr>
            <a:spLocks noGrp="1"/>
          </p:cNvSpPr>
          <p:nvPr>
            <p:ph type="title"/>
          </p:nvPr>
        </p:nvSpPr>
        <p:spPr>
          <a:xfrm>
            <a:off x="304800" y="457200"/>
            <a:ext cx="8839200" cy="1143000"/>
          </a:xfrm>
        </p:spPr>
        <p:txBody>
          <a:bodyPr/>
          <a:lstStyle/>
          <a:p>
            <a:r>
              <a:rPr lang="en-US" altLang="en-US" sz="3200" b="1" dirty="0" smtClean="0">
                <a:solidFill>
                  <a:srgbClr val="0033CC"/>
                </a:solidFill>
              </a:rPr>
              <a:t>Contact Information </a:t>
            </a:r>
            <a:endParaRPr lang="en-US" sz="3200" b="1" dirty="0">
              <a:solidFill>
                <a:srgbClr val="0033CC"/>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6" cstate="print"/>
          <a:srcRect/>
          <a:stretch>
            <a:fillRect/>
          </a:stretch>
        </p:blipFill>
        <p:spPr bwMode="auto">
          <a:xfrm>
            <a:off x="7696200" y="5943600"/>
            <a:ext cx="1007389" cy="685800"/>
          </a:xfrm>
          <a:prstGeom prst="rect">
            <a:avLst/>
          </a:prstGeom>
          <a:noFill/>
        </p:spPr>
      </p:pic>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pic>
        <p:nvPicPr>
          <p:cNvPr id="2" name="Audio 1">
            <a:hlinkClick r:id="" action="ppaction://media"/>
          </p:cNvPr>
          <p:cNvPicPr>
            <a:picLocks noChangeAspect="1"/>
          </p:cNvPicPr>
          <p:nvPr>
            <a:audioFile r:link="rId1"/>
            <p:extLst>
              <p:ext uri="{DAA4B4D4-6D71-4841-9C94-3DE7FCFB9230}">
                <p14:media xmlns:p14="http://schemas.microsoft.com/office/powerpoint/2010/main" xmlns="" r:embed="rId7"/>
              </p:ext>
            </p:extLst>
          </p:nvPr>
        </p:nvPicPr>
        <p:blipFill>
          <a:blip r:embed="rId8" cstate="print"/>
          <a:stretch>
            <a:fillRect/>
          </a:stretch>
        </p:blipFill>
        <p:spPr>
          <a:xfrm>
            <a:off x="8382000" y="6096000"/>
            <a:ext cx="609600" cy="609600"/>
          </a:xfrm>
          <a:prstGeom prst="rect">
            <a:avLst/>
          </a:prstGeom>
        </p:spPr>
      </p:pic>
      <p:sp>
        <p:nvSpPr>
          <p:cNvPr id="14" name="Slide Number Placeholder 13"/>
          <p:cNvSpPr>
            <a:spLocks noGrp="1"/>
          </p:cNvSpPr>
          <p:nvPr>
            <p:ph type="sldNum" sz="quarter" idx="12"/>
          </p:nvPr>
        </p:nvSpPr>
        <p:spPr/>
        <p:txBody>
          <a:bodyPr/>
          <a:lstStyle/>
          <a:p>
            <a:pPr>
              <a:defRPr/>
            </a:pPr>
            <a:fld id="{3A958E7F-F2CE-4013-8E7C-D4FF21256298}" type="slidenum">
              <a:rPr lang="en-US" smtClean="0"/>
              <a:pPr>
                <a:defRPr/>
              </a:pPr>
              <a:t>20</a:t>
            </a:fld>
            <a:endParaRPr lang="en-US"/>
          </a:p>
        </p:txBody>
      </p:sp>
      <p:sp>
        <p:nvSpPr>
          <p:cNvPr id="17" name="TextBox 16"/>
          <p:cNvSpPr txBox="1"/>
          <p:nvPr/>
        </p:nvSpPr>
        <p:spPr>
          <a:xfrm>
            <a:off x="304800" y="6477000"/>
            <a:ext cx="457200" cy="276999"/>
          </a:xfrm>
          <a:prstGeom prst="rect">
            <a:avLst/>
          </a:prstGeom>
          <a:noFill/>
        </p:spPr>
        <p:txBody>
          <a:bodyPr wrap="square" rtlCol="0">
            <a:spAutoFit/>
          </a:bodyPr>
          <a:lstStyle/>
          <a:p>
            <a:r>
              <a:rPr lang="en-US" sz="1200" dirty="0" smtClean="0"/>
              <a:t>20</a:t>
            </a:r>
            <a:endParaRPr lang="en-US" sz="1200" dirty="0"/>
          </a:p>
        </p:txBody>
      </p:sp>
    </p:spTree>
  </p:cSld>
  <p:clrMapOvr>
    <a:masterClrMapping/>
  </p:clrMapOvr>
  <mc:AlternateContent xmlns:mc="http://schemas.openxmlformats.org/markup-compatibility/2006">
    <mc:Choice xmlns:p14="http://schemas.microsoft.com/office/powerpoint/2010/main" xmlns="" Requires="p14">
      <p:transition spd="slow" p14:dur="2000" advTm="31312"/>
    </mc:Choice>
    <mc:Fallback>
      <p:transition spd="slow" advTm="3131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457200" y="1570037"/>
            <a:ext cx="8229600" cy="4525963"/>
          </a:xfrm>
        </p:spPr>
        <p:txBody>
          <a:bodyPr/>
          <a:lstStyle/>
          <a:p>
            <a:pPr eaLnBrk="1" fontAlgn="auto" hangingPunct="1">
              <a:spcAft>
                <a:spcPts val="0"/>
              </a:spcAft>
              <a:buClr>
                <a:schemeClr val="accent3"/>
              </a:buClr>
              <a:buNone/>
              <a:defRPr/>
            </a:pPr>
            <a:r>
              <a:rPr lang="en-US" sz="2400" b="1" dirty="0" smtClean="0">
                <a:solidFill>
                  <a:srgbClr val="0070C0"/>
                </a:solidFill>
              </a:rPr>
              <a:t>Students need additional practice using roots to develop</a:t>
            </a:r>
          </a:p>
          <a:p>
            <a:pPr eaLnBrk="1" fontAlgn="auto" hangingPunct="1">
              <a:spcAft>
                <a:spcPts val="0"/>
              </a:spcAft>
              <a:buClr>
                <a:schemeClr val="accent3"/>
              </a:buClr>
              <a:buNone/>
              <a:defRPr/>
            </a:pPr>
            <a:r>
              <a:rPr lang="en-US" sz="2400" b="1" dirty="0" smtClean="0">
                <a:solidFill>
                  <a:srgbClr val="0070C0"/>
                </a:solidFill>
              </a:rPr>
              <a:t>vocabulary.</a:t>
            </a:r>
          </a:p>
          <a:p>
            <a:pPr eaLnBrk="1" fontAlgn="auto" hangingPunct="1">
              <a:spcAft>
                <a:spcPts val="0"/>
              </a:spcAft>
              <a:buClr>
                <a:schemeClr val="accent3"/>
              </a:buClr>
              <a:buNone/>
              <a:defRPr/>
            </a:pPr>
            <a:endParaRPr lang="en-US" sz="2400" b="1" dirty="0" smtClean="0">
              <a:solidFill>
                <a:srgbClr val="0070C0"/>
              </a:solidFill>
            </a:endParaRPr>
          </a:p>
          <a:p>
            <a:pPr eaLnBrk="1" fontAlgn="auto" hangingPunct="1">
              <a:spcAft>
                <a:spcPts val="0"/>
              </a:spcAft>
              <a:buClr>
                <a:schemeClr val="accent3"/>
              </a:buClr>
              <a:buNone/>
              <a:defRPr/>
            </a:pPr>
            <a:endParaRPr lang="en-US" sz="2400" b="1" dirty="0" smtClean="0">
              <a:solidFill>
                <a:srgbClr val="0070C0"/>
              </a:solidFill>
            </a:endParaRPr>
          </a:p>
          <a:p>
            <a:pPr eaLnBrk="1" fontAlgn="auto" hangingPunct="1">
              <a:spcAft>
                <a:spcPts val="0"/>
              </a:spcAft>
              <a:buClr>
                <a:schemeClr val="accent3"/>
              </a:buClr>
              <a:buNone/>
              <a:defRPr/>
            </a:pPr>
            <a:endParaRPr lang="en-US" sz="2400" b="1" dirty="0" smtClean="0">
              <a:solidFill>
                <a:srgbClr val="0070C0"/>
              </a:solidFill>
            </a:endParaRPr>
          </a:p>
          <a:p>
            <a:pPr eaLnBrk="1" fontAlgn="auto" hangingPunct="1">
              <a:spcAft>
                <a:spcPts val="0"/>
              </a:spcAft>
              <a:buClr>
                <a:schemeClr val="accent3"/>
              </a:buClr>
              <a:buNone/>
              <a:defRPr/>
            </a:pPr>
            <a:endParaRPr lang="en-US" sz="2400" b="1" dirty="0" smtClean="0">
              <a:solidFill>
                <a:srgbClr val="0070C0"/>
              </a:solidFill>
            </a:endParaRPr>
          </a:p>
          <a:p>
            <a:pPr eaLnBrk="1" fontAlgn="auto" hangingPunct="1">
              <a:spcAft>
                <a:spcPts val="0"/>
              </a:spcAft>
              <a:buClr>
                <a:schemeClr val="accent3"/>
              </a:buClr>
              <a:buNone/>
              <a:defRPr/>
            </a:pPr>
            <a:endParaRPr lang="en-US" sz="2400" b="1" dirty="0" smtClean="0">
              <a:latin typeface="+mj-lt"/>
            </a:endParaRPr>
          </a:p>
          <a:p>
            <a:pPr eaLnBrk="1" fontAlgn="auto" hangingPunct="1">
              <a:spcAft>
                <a:spcPts val="0"/>
              </a:spcAft>
              <a:buClr>
                <a:schemeClr val="accent3"/>
              </a:buClr>
              <a:buNone/>
              <a:defRPr/>
            </a:pPr>
            <a:endParaRPr lang="en-US" sz="2400" b="1" dirty="0" smtClean="0">
              <a:latin typeface="+mj-lt"/>
            </a:endParaRPr>
          </a:p>
          <a:p>
            <a:pPr eaLnBrk="1" fontAlgn="auto" hangingPunct="1">
              <a:spcAft>
                <a:spcPts val="0"/>
              </a:spcAft>
              <a:buClr>
                <a:schemeClr val="accent3"/>
              </a:buClr>
              <a:buNone/>
              <a:defRPr/>
            </a:pPr>
            <a:endParaRPr lang="en-US" sz="2400" b="1" dirty="0" smtClean="0">
              <a:latin typeface="+mj-lt"/>
            </a:endParaRPr>
          </a:p>
        </p:txBody>
      </p:sp>
      <p:sp>
        <p:nvSpPr>
          <p:cNvPr id="7" name="Title 6"/>
          <p:cNvSpPr>
            <a:spLocks noGrp="1"/>
          </p:cNvSpPr>
          <p:nvPr>
            <p:ph type="title"/>
          </p:nvPr>
        </p:nvSpPr>
        <p:spPr>
          <a:xfrm>
            <a:off x="304800" y="457200"/>
            <a:ext cx="8839200" cy="1143000"/>
          </a:xfrm>
        </p:spPr>
        <p:txBody>
          <a:bodyPr/>
          <a:lstStyle/>
          <a:p>
            <a:r>
              <a:rPr lang="en-US" sz="3200" b="1" dirty="0" smtClean="0">
                <a:solidFill>
                  <a:srgbClr val="0033CC"/>
                </a:solidFill>
              </a:rPr>
              <a:t>Suggested Practice for 7.4b</a:t>
            </a:r>
            <a:endParaRPr lang="en-US" sz="3200" b="1" dirty="0">
              <a:solidFill>
                <a:srgbClr val="0033CC"/>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5" cstate="print"/>
          <a:srcRect/>
          <a:stretch>
            <a:fillRect/>
          </a:stretch>
        </p:blipFill>
        <p:spPr bwMode="auto">
          <a:xfrm>
            <a:off x="7696200" y="5943600"/>
            <a:ext cx="1007389" cy="685800"/>
          </a:xfrm>
          <a:prstGeom prst="rect">
            <a:avLst/>
          </a:prstGeom>
          <a:noFill/>
        </p:spPr>
      </p:pic>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14" name="Rounded Rectangle 13"/>
          <p:cNvSpPr/>
          <p:nvPr/>
        </p:nvSpPr>
        <p:spPr>
          <a:xfrm>
            <a:off x="609600" y="2514600"/>
            <a:ext cx="7696200" cy="37338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marL="457200" indent="-457200" eaLnBrk="1" fontAlgn="auto" hangingPunct="1">
              <a:spcAft>
                <a:spcPts val="0"/>
              </a:spcAft>
              <a:defRPr/>
            </a:pPr>
            <a:endParaRPr lang="en-US" sz="2400" b="1" dirty="0" smtClean="0"/>
          </a:p>
          <a:p>
            <a:pPr marL="457200" indent="-457200" eaLnBrk="1" fontAlgn="auto" hangingPunct="1">
              <a:spcAft>
                <a:spcPts val="0"/>
              </a:spcAft>
              <a:defRPr/>
            </a:pPr>
            <a:endParaRPr lang="en-US" sz="2400" b="1" dirty="0" smtClean="0"/>
          </a:p>
          <a:p>
            <a:pPr marL="457200" indent="-457200" eaLnBrk="1" fontAlgn="auto" hangingPunct="1">
              <a:spcAft>
                <a:spcPts val="0"/>
              </a:spcAft>
              <a:defRPr/>
            </a:pPr>
            <a:endParaRPr lang="en-US" sz="2400" b="1" dirty="0" smtClean="0"/>
          </a:p>
          <a:p>
            <a:pPr indent="-457200" fontAlgn="auto">
              <a:spcAft>
                <a:spcPts val="0"/>
              </a:spcAft>
              <a:defRPr/>
            </a:pPr>
            <a:r>
              <a:rPr lang="en-US" sz="2400" b="1" dirty="0" smtClean="0"/>
              <a:t>The word </a:t>
            </a:r>
            <a:r>
              <a:rPr lang="en-US" sz="2400" b="1" u="sng" dirty="0" smtClean="0"/>
              <a:t>neutral</a:t>
            </a:r>
            <a:r>
              <a:rPr lang="en-US" sz="2400" b="1" dirty="0" smtClean="0"/>
              <a:t> comes from a Latin root meaning “neither.”  In which statement are Amy’s actions most accurately called </a:t>
            </a:r>
            <a:r>
              <a:rPr lang="en-US" sz="2400" b="1" u="sng" dirty="0" smtClean="0"/>
              <a:t>neutral</a:t>
            </a:r>
            <a:r>
              <a:rPr lang="en-US" sz="2400" b="1" dirty="0" smtClean="0"/>
              <a:t>?</a:t>
            </a:r>
          </a:p>
          <a:p>
            <a:pPr marL="457200" indent="-457200" eaLnBrk="1" fontAlgn="auto" hangingPunct="1">
              <a:spcAft>
                <a:spcPts val="0"/>
              </a:spcAft>
              <a:defRPr/>
            </a:pPr>
            <a:endParaRPr lang="en-US" sz="2400" b="1" dirty="0" smtClean="0"/>
          </a:p>
          <a:p>
            <a:pPr marL="457200" indent="-457200" eaLnBrk="1" fontAlgn="auto" hangingPunct="1">
              <a:spcAft>
                <a:spcPts val="0"/>
              </a:spcAft>
              <a:buFont typeface="+mj-lt"/>
              <a:buAutoNum type="alphaLcParenR"/>
              <a:defRPr/>
            </a:pPr>
            <a:r>
              <a:rPr lang="en-US" sz="2400" b="1" dirty="0" smtClean="0"/>
              <a:t>Amy wants her friend’s favorite team to win.</a:t>
            </a:r>
          </a:p>
          <a:p>
            <a:pPr marL="457200" indent="-457200" eaLnBrk="1" fontAlgn="auto" hangingPunct="1">
              <a:spcAft>
                <a:spcPts val="0"/>
              </a:spcAft>
              <a:buFont typeface="+mj-lt"/>
              <a:buAutoNum type="alphaLcParenR"/>
              <a:defRPr/>
            </a:pPr>
            <a:r>
              <a:rPr lang="en-US" sz="2400" b="1" dirty="0" smtClean="0"/>
              <a:t>Amy cheers whenever the losing team scores a point.</a:t>
            </a:r>
          </a:p>
          <a:p>
            <a:pPr marL="457200" indent="-457200" eaLnBrk="1" fontAlgn="auto" hangingPunct="1">
              <a:spcAft>
                <a:spcPts val="0"/>
              </a:spcAft>
              <a:buFont typeface="+mj-lt"/>
              <a:buAutoNum type="alphaLcParenR"/>
              <a:defRPr/>
            </a:pPr>
            <a:r>
              <a:rPr lang="en-US" sz="2400" b="1" dirty="0" smtClean="0"/>
              <a:t>Amy hopes the most talented team wins.  </a:t>
            </a:r>
          </a:p>
          <a:p>
            <a:pPr marL="457200" indent="-457200" eaLnBrk="1" fontAlgn="auto" hangingPunct="1">
              <a:spcAft>
                <a:spcPts val="0"/>
              </a:spcAft>
              <a:buFont typeface="+mj-lt"/>
              <a:buAutoNum type="alphaLcParenR"/>
              <a:defRPr/>
            </a:pPr>
            <a:r>
              <a:rPr lang="en-US" sz="2400" b="1" dirty="0" smtClean="0">
                <a:solidFill>
                  <a:schemeClr val="tx1"/>
                </a:solidFill>
              </a:rPr>
              <a:t>Amy supports the home team.</a:t>
            </a:r>
          </a:p>
          <a:p>
            <a:pPr eaLnBrk="1" fontAlgn="auto" hangingPunct="1">
              <a:spcAft>
                <a:spcPts val="0"/>
              </a:spcAft>
              <a:buClr>
                <a:schemeClr val="accent3"/>
              </a:buClr>
              <a:buNone/>
              <a:defRPr/>
            </a:pPr>
            <a:endParaRPr lang="en-US" sz="2400" b="1" dirty="0" smtClean="0"/>
          </a:p>
          <a:p>
            <a:pPr eaLnBrk="1" fontAlgn="auto" hangingPunct="1">
              <a:spcAft>
                <a:spcPts val="0"/>
              </a:spcAft>
              <a:buClr>
                <a:schemeClr val="accent3"/>
              </a:buClr>
              <a:buNone/>
              <a:defRPr/>
            </a:pPr>
            <a:endParaRPr lang="en-US" sz="2400" b="1" dirty="0" smtClean="0"/>
          </a:p>
          <a:p>
            <a:pPr eaLnBrk="1" fontAlgn="auto" hangingPunct="1">
              <a:spcAft>
                <a:spcPts val="0"/>
              </a:spcAft>
              <a:buClr>
                <a:schemeClr val="accent3"/>
              </a:buClr>
              <a:buNone/>
              <a:defRPr/>
            </a:pPr>
            <a:endParaRPr lang="en-US" sz="2400" b="1" dirty="0" smtClean="0"/>
          </a:p>
        </p:txBody>
      </p:sp>
      <p:sp>
        <p:nvSpPr>
          <p:cNvPr id="17" name="Rounded Rectangle 16"/>
          <p:cNvSpPr/>
          <p:nvPr/>
        </p:nvSpPr>
        <p:spPr>
          <a:xfrm>
            <a:off x="1295400" y="5257800"/>
            <a:ext cx="5334000" cy="381000"/>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xmlns="" r:embed="rId6"/>
              </p:ext>
            </p:extLst>
          </p:nvPr>
        </p:nvPicPr>
        <p:blipFill>
          <a:blip r:embed="rId7" cstate="print"/>
          <a:stretch>
            <a:fillRect/>
          </a:stretch>
        </p:blipFill>
        <p:spPr>
          <a:xfrm>
            <a:off x="8382000" y="6096000"/>
            <a:ext cx="609600" cy="609600"/>
          </a:xfrm>
          <a:prstGeom prst="rect">
            <a:avLst/>
          </a:prstGeom>
        </p:spPr>
      </p:pic>
      <p:sp>
        <p:nvSpPr>
          <p:cNvPr id="18" name="Slide Number Placeholder 17"/>
          <p:cNvSpPr>
            <a:spLocks noGrp="1"/>
          </p:cNvSpPr>
          <p:nvPr>
            <p:ph type="sldNum" sz="quarter" idx="12"/>
          </p:nvPr>
        </p:nvSpPr>
        <p:spPr/>
        <p:txBody>
          <a:bodyPr/>
          <a:lstStyle/>
          <a:p>
            <a:pPr>
              <a:defRPr/>
            </a:pPr>
            <a:fld id="{3A958E7F-F2CE-4013-8E7C-D4FF21256298}" type="slidenum">
              <a:rPr lang="en-US" smtClean="0"/>
              <a:pPr>
                <a:defRPr/>
              </a:pPr>
              <a:t>3</a:t>
            </a:fld>
            <a:endParaRPr lang="en-US"/>
          </a:p>
        </p:txBody>
      </p:sp>
      <p:sp>
        <p:nvSpPr>
          <p:cNvPr id="19" name="TextBox 18"/>
          <p:cNvSpPr txBox="1"/>
          <p:nvPr/>
        </p:nvSpPr>
        <p:spPr>
          <a:xfrm>
            <a:off x="304800" y="6477000"/>
            <a:ext cx="457200" cy="276999"/>
          </a:xfrm>
          <a:prstGeom prst="rect">
            <a:avLst/>
          </a:prstGeom>
          <a:noFill/>
        </p:spPr>
        <p:txBody>
          <a:bodyPr wrap="square" rtlCol="0">
            <a:spAutoFit/>
          </a:bodyPr>
          <a:lstStyle/>
          <a:p>
            <a:r>
              <a:rPr lang="en-US" sz="1200" dirty="0" smtClean="0"/>
              <a:t>3</a:t>
            </a:r>
            <a:endParaRPr lang="en-US" sz="1200" dirty="0"/>
          </a:p>
        </p:txBody>
      </p:sp>
    </p:spTree>
    <p:custDataLst>
      <p:tags r:id="rId1"/>
    </p:custDataLst>
  </p:cSld>
  <p:clrMapOvr>
    <a:masterClrMapping/>
  </p:clrMapOvr>
  <mc:AlternateContent xmlns:mc="http://schemas.openxmlformats.org/markup-compatibility/2006">
    <mc:Choice xmlns:p14="http://schemas.microsoft.com/office/powerpoint/2010/main" xmlns="" Requires="p14">
      <p:transition spd="slow" p14:dur="2000" advTm="34787"/>
    </mc:Choice>
    <mc:Fallback>
      <p:transition spd="slow" advTm="3478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4"/>
                </p:tgtEl>
              </p:cMediaNode>
            </p:audio>
          </p:childTnLst>
        </p:cTn>
      </p:par>
    </p:tnLst>
    <p:bldLst>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457200" y="1371601"/>
            <a:ext cx="8229600" cy="5257800"/>
          </a:xfrm>
        </p:spPr>
        <p:txBody>
          <a:bodyPr/>
          <a:lstStyle/>
          <a:p>
            <a:pPr eaLnBrk="1" fontAlgn="auto" hangingPunct="1">
              <a:spcAft>
                <a:spcPts val="0"/>
              </a:spcAft>
              <a:buClr>
                <a:schemeClr val="accent3"/>
              </a:buClr>
              <a:buNone/>
              <a:defRPr/>
            </a:pPr>
            <a:r>
              <a:rPr lang="en-US" sz="2400" b="1" dirty="0" smtClean="0">
                <a:solidFill>
                  <a:srgbClr val="0070C0"/>
                </a:solidFill>
              </a:rPr>
              <a:t>Students need additional practice using affixes to expand</a:t>
            </a:r>
          </a:p>
          <a:p>
            <a:pPr eaLnBrk="1" fontAlgn="auto" hangingPunct="1">
              <a:spcAft>
                <a:spcPts val="0"/>
              </a:spcAft>
              <a:buClr>
                <a:schemeClr val="accent3"/>
              </a:buClr>
              <a:buNone/>
              <a:defRPr/>
            </a:pPr>
            <a:r>
              <a:rPr lang="en-US" sz="2400" b="1" dirty="0" smtClean="0">
                <a:solidFill>
                  <a:srgbClr val="0070C0"/>
                </a:solidFill>
                <a:latin typeface="+mj-lt"/>
              </a:rPr>
              <a:t>vocabulary.</a:t>
            </a:r>
          </a:p>
          <a:p>
            <a:pPr eaLnBrk="1" fontAlgn="auto" hangingPunct="1">
              <a:spcAft>
                <a:spcPts val="0"/>
              </a:spcAft>
              <a:buClr>
                <a:schemeClr val="accent3"/>
              </a:buClr>
              <a:buNone/>
              <a:defRPr/>
            </a:pPr>
            <a:endParaRPr lang="en-US" sz="2400" b="1" dirty="0" smtClean="0">
              <a:solidFill>
                <a:srgbClr val="0070C0"/>
              </a:solidFill>
              <a:latin typeface="+mj-lt"/>
            </a:endParaRPr>
          </a:p>
          <a:p>
            <a:pPr eaLnBrk="1" fontAlgn="auto" hangingPunct="1">
              <a:spcAft>
                <a:spcPts val="0"/>
              </a:spcAft>
              <a:buClr>
                <a:schemeClr val="accent3"/>
              </a:buClr>
              <a:buNone/>
              <a:defRPr/>
            </a:pPr>
            <a:endParaRPr lang="en-US" sz="2000" b="1" dirty="0" smtClean="0">
              <a:latin typeface="+mj-lt"/>
            </a:endParaRPr>
          </a:p>
          <a:p>
            <a:pPr eaLnBrk="1" fontAlgn="auto" hangingPunct="1">
              <a:spcAft>
                <a:spcPts val="0"/>
              </a:spcAft>
              <a:buClr>
                <a:schemeClr val="accent3"/>
              </a:buClr>
              <a:buNone/>
              <a:defRPr/>
            </a:pPr>
            <a:endParaRPr lang="en-US" sz="2000" b="1" dirty="0" smtClean="0">
              <a:latin typeface="+mj-lt"/>
            </a:endParaRPr>
          </a:p>
          <a:p>
            <a:pPr eaLnBrk="1" fontAlgn="auto" hangingPunct="1">
              <a:spcAft>
                <a:spcPts val="0"/>
              </a:spcAft>
              <a:buClr>
                <a:schemeClr val="accent3"/>
              </a:buClr>
              <a:buNone/>
              <a:defRPr/>
            </a:pPr>
            <a:endParaRPr lang="en-US" sz="2000" b="1" dirty="0" smtClean="0">
              <a:latin typeface="+mj-lt"/>
            </a:endParaRPr>
          </a:p>
          <a:p>
            <a:pPr marL="0" eaLnBrk="1" fontAlgn="auto" hangingPunct="1">
              <a:spcBef>
                <a:spcPts val="0"/>
              </a:spcBef>
              <a:spcAft>
                <a:spcPts val="0"/>
              </a:spcAft>
              <a:buClr>
                <a:schemeClr val="accent3"/>
              </a:buClr>
              <a:buNone/>
              <a:defRPr/>
            </a:pPr>
            <a:endParaRPr lang="en-US" sz="2400" b="1" dirty="0" smtClean="0">
              <a:latin typeface="+mj-lt"/>
            </a:endParaRPr>
          </a:p>
          <a:p>
            <a:pPr marL="0" eaLnBrk="1" fontAlgn="auto" hangingPunct="1">
              <a:spcBef>
                <a:spcPts val="0"/>
              </a:spcBef>
              <a:spcAft>
                <a:spcPts val="0"/>
              </a:spcAft>
              <a:buClr>
                <a:schemeClr val="accent3"/>
              </a:buClr>
              <a:buNone/>
              <a:defRPr/>
            </a:pPr>
            <a:r>
              <a:rPr lang="en-US" sz="2400" b="1" dirty="0" smtClean="0">
                <a:latin typeface="+mj-lt"/>
              </a:rPr>
              <a:t>Adding the suffix –</a:t>
            </a:r>
            <a:r>
              <a:rPr lang="en-US" sz="2400" b="1" u="sng" dirty="0" err="1" smtClean="0">
                <a:latin typeface="+mj-lt"/>
              </a:rPr>
              <a:t>ment</a:t>
            </a:r>
            <a:r>
              <a:rPr lang="en-US" sz="2400" b="1" dirty="0" smtClean="0">
                <a:latin typeface="+mj-lt"/>
              </a:rPr>
              <a:t> to the word </a:t>
            </a:r>
            <a:r>
              <a:rPr lang="en-US" sz="2400" b="1" u="sng" dirty="0" smtClean="0">
                <a:latin typeface="+mj-lt"/>
              </a:rPr>
              <a:t>arrange</a:t>
            </a:r>
            <a:r>
              <a:rPr lang="en-US" sz="2400" b="1" dirty="0" smtClean="0">
                <a:latin typeface="+mj-lt"/>
              </a:rPr>
              <a:t> creates the</a:t>
            </a:r>
          </a:p>
          <a:p>
            <a:pPr marL="0" eaLnBrk="1" fontAlgn="auto" hangingPunct="1">
              <a:spcBef>
                <a:spcPts val="0"/>
              </a:spcBef>
              <a:spcAft>
                <a:spcPts val="0"/>
              </a:spcAft>
              <a:buClr>
                <a:schemeClr val="accent3"/>
              </a:buClr>
              <a:buNone/>
              <a:defRPr/>
            </a:pPr>
            <a:r>
              <a:rPr lang="en-US" sz="2400" b="1" dirty="0" smtClean="0">
                <a:latin typeface="+mj-lt"/>
              </a:rPr>
              <a:t>meaning-</a:t>
            </a:r>
          </a:p>
          <a:p>
            <a:pPr marL="457200" indent="-457200" eaLnBrk="1" fontAlgn="auto" hangingPunct="1">
              <a:spcAft>
                <a:spcPts val="0"/>
              </a:spcAft>
              <a:buFont typeface="+mj-lt"/>
              <a:buAutoNum type="alphaLcParenR"/>
              <a:defRPr/>
            </a:pPr>
            <a:r>
              <a:rPr lang="en-US" sz="2400" b="1" dirty="0" smtClean="0">
                <a:latin typeface="+mj-lt"/>
              </a:rPr>
              <a:t>one who will arrange</a:t>
            </a:r>
          </a:p>
          <a:p>
            <a:pPr marL="457200" indent="-457200" eaLnBrk="1" fontAlgn="auto" hangingPunct="1">
              <a:spcAft>
                <a:spcPts val="0"/>
              </a:spcAft>
              <a:buFont typeface="+mj-lt"/>
              <a:buAutoNum type="alphaLcParenR"/>
              <a:defRPr/>
            </a:pPr>
            <a:r>
              <a:rPr lang="en-US" sz="2400" b="1" dirty="0" smtClean="0">
                <a:latin typeface="+mj-lt"/>
              </a:rPr>
              <a:t> the process of being arranged </a:t>
            </a:r>
            <a:endParaRPr lang="en-US" sz="2400" b="1" dirty="0" smtClean="0">
              <a:solidFill>
                <a:srgbClr val="FF0000"/>
              </a:solidFill>
              <a:latin typeface="+mj-lt"/>
            </a:endParaRPr>
          </a:p>
          <a:p>
            <a:pPr marL="457200" indent="-457200" eaLnBrk="1" fontAlgn="auto" hangingPunct="1">
              <a:spcAft>
                <a:spcPts val="0"/>
              </a:spcAft>
              <a:buFont typeface="+mj-lt"/>
              <a:buAutoNum type="alphaLcParenR"/>
              <a:defRPr/>
            </a:pPr>
            <a:r>
              <a:rPr lang="en-US" sz="2400" b="1" dirty="0" smtClean="0">
                <a:latin typeface="+mj-lt"/>
              </a:rPr>
              <a:t>the ability to arrange</a:t>
            </a:r>
          </a:p>
          <a:p>
            <a:pPr marL="457200" indent="-457200" eaLnBrk="1" fontAlgn="auto" hangingPunct="1">
              <a:spcAft>
                <a:spcPts val="0"/>
              </a:spcAft>
              <a:buNone/>
              <a:defRPr/>
            </a:pPr>
            <a:r>
              <a:rPr lang="en-US" sz="2400" b="1" dirty="0" smtClean="0">
                <a:latin typeface="+mj-lt"/>
              </a:rPr>
              <a:t>d)   a place for arranging items</a:t>
            </a:r>
          </a:p>
          <a:p>
            <a:pPr>
              <a:buNone/>
            </a:pPr>
            <a:endParaRPr lang="en-US" sz="2400" b="1" dirty="0" smtClean="0">
              <a:solidFill>
                <a:srgbClr val="002060"/>
              </a:solidFill>
              <a:latin typeface="+mj-lt"/>
            </a:endParaRPr>
          </a:p>
        </p:txBody>
      </p:sp>
      <p:sp>
        <p:nvSpPr>
          <p:cNvPr id="7" name="Title 6"/>
          <p:cNvSpPr>
            <a:spLocks noGrp="1"/>
          </p:cNvSpPr>
          <p:nvPr>
            <p:ph type="title"/>
          </p:nvPr>
        </p:nvSpPr>
        <p:spPr>
          <a:xfrm>
            <a:off x="304800" y="457200"/>
            <a:ext cx="8839200" cy="1143000"/>
          </a:xfrm>
        </p:spPr>
        <p:txBody>
          <a:bodyPr/>
          <a:lstStyle/>
          <a:p>
            <a:r>
              <a:rPr lang="en-US" sz="3200" b="1" dirty="0" smtClean="0">
                <a:solidFill>
                  <a:srgbClr val="0033CC"/>
                </a:solidFill>
              </a:rPr>
              <a:t>Suggested Practice for 7.4b</a:t>
            </a:r>
            <a:endParaRPr lang="en-US" sz="3200" b="1" dirty="0">
              <a:solidFill>
                <a:srgbClr val="0033CC"/>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5" cstate="print"/>
          <a:srcRect/>
          <a:stretch>
            <a:fillRect/>
          </a:stretch>
        </p:blipFill>
        <p:spPr bwMode="auto">
          <a:xfrm>
            <a:off x="7696200" y="5943600"/>
            <a:ext cx="1007389" cy="685800"/>
          </a:xfrm>
          <a:prstGeom prst="rect">
            <a:avLst/>
          </a:prstGeom>
          <a:noFill/>
        </p:spPr>
      </p:pic>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11" name="Rounded Rectangle 10"/>
          <p:cNvSpPr/>
          <p:nvPr/>
        </p:nvSpPr>
        <p:spPr>
          <a:xfrm>
            <a:off x="914400" y="2362200"/>
            <a:ext cx="7239000" cy="13716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eaLnBrk="1" fontAlgn="auto" hangingPunct="1">
              <a:spcAft>
                <a:spcPts val="0"/>
              </a:spcAft>
              <a:buClr>
                <a:schemeClr val="accent3"/>
              </a:buClr>
              <a:buNone/>
              <a:defRPr/>
            </a:pPr>
            <a:r>
              <a:rPr lang="en-US" sz="2400" b="1" dirty="0" smtClean="0"/>
              <a:t>If  Don does not ride the bus home, I understand that I must make </a:t>
            </a:r>
            <a:r>
              <a:rPr lang="en-US" sz="2400" b="1" u="sng" dirty="0" smtClean="0"/>
              <a:t>arrangements</a:t>
            </a:r>
            <a:r>
              <a:rPr lang="en-US" sz="2400" b="1" dirty="0" smtClean="0"/>
              <a:t> to have him picked up from school by 5:00 PM.</a:t>
            </a:r>
          </a:p>
        </p:txBody>
      </p:sp>
      <p:sp>
        <p:nvSpPr>
          <p:cNvPr id="14" name="Rounded Rectangle 13"/>
          <p:cNvSpPr/>
          <p:nvPr/>
        </p:nvSpPr>
        <p:spPr>
          <a:xfrm>
            <a:off x="914400" y="5399677"/>
            <a:ext cx="4038600" cy="381000"/>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Audio 5">
            <a:hlinkClick r:id="" action="ppaction://media"/>
          </p:cNvPr>
          <p:cNvPicPr>
            <a:picLocks noChangeAspect="1"/>
          </p:cNvPicPr>
          <p:nvPr>
            <a:audioFile r:link="rId2"/>
            <p:extLst>
              <p:ext uri="{DAA4B4D4-6D71-4841-9C94-3DE7FCFB9230}">
                <p14:media xmlns:p14="http://schemas.microsoft.com/office/powerpoint/2010/main" xmlns="" r:embed="rId6"/>
              </p:ext>
            </p:extLst>
          </p:nvPr>
        </p:nvPicPr>
        <p:blipFill>
          <a:blip r:embed="rId7" cstate="print"/>
          <a:stretch>
            <a:fillRect/>
          </a:stretch>
        </p:blipFill>
        <p:spPr>
          <a:xfrm>
            <a:off x="8382000" y="6096000"/>
            <a:ext cx="609600" cy="609600"/>
          </a:xfrm>
          <a:prstGeom prst="rect">
            <a:avLst/>
          </a:prstGeom>
        </p:spPr>
      </p:pic>
      <p:sp>
        <p:nvSpPr>
          <p:cNvPr id="17" name="Slide Number Placeholder 16"/>
          <p:cNvSpPr>
            <a:spLocks noGrp="1"/>
          </p:cNvSpPr>
          <p:nvPr>
            <p:ph type="sldNum" sz="quarter" idx="12"/>
          </p:nvPr>
        </p:nvSpPr>
        <p:spPr/>
        <p:txBody>
          <a:bodyPr/>
          <a:lstStyle/>
          <a:p>
            <a:pPr>
              <a:defRPr/>
            </a:pPr>
            <a:fld id="{3A958E7F-F2CE-4013-8E7C-D4FF21256298}" type="slidenum">
              <a:rPr lang="en-US" smtClean="0"/>
              <a:pPr>
                <a:defRPr/>
              </a:pPr>
              <a:t>4</a:t>
            </a:fld>
            <a:endParaRPr lang="en-US"/>
          </a:p>
        </p:txBody>
      </p:sp>
      <p:sp>
        <p:nvSpPr>
          <p:cNvPr id="18" name="TextBox 17"/>
          <p:cNvSpPr txBox="1"/>
          <p:nvPr/>
        </p:nvSpPr>
        <p:spPr>
          <a:xfrm>
            <a:off x="304800" y="6477000"/>
            <a:ext cx="457200" cy="276999"/>
          </a:xfrm>
          <a:prstGeom prst="rect">
            <a:avLst/>
          </a:prstGeom>
          <a:noFill/>
        </p:spPr>
        <p:txBody>
          <a:bodyPr wrap="square" rtlCol="0">
            <a:spAutoFit/>
          </a:bodyPr>
          <a:lstStyle/>
          <a:p>
            <a:r>
              <a:rPr lang="en-US" sz="1200" dirty="0" smtClean="0"/>
              <a:t>4</a:t>
            </a:r>
            <a:endParaRPr lang="en-US" sz="1200" dirty="0"/>
          </a:p>
        </p:txBody>
      </p:sp>
      <p:sp>
        <p:nvSpPr>
          <p:cNvPr id="19" name="TextBox 18"/>
          <p:cNvSpPr txBox="1"/>
          <p:nvPr/>
        </p:nvSpPr>
        <p:spPr>
          <a:xfrm>
            <a:off x="7162800" y="6537434"/>
            <a:ext cx="1965434" cy="276999"/>
          </a:xfrm>
          <a:prstGeom prst="rect">
            <a:avLst/>
          </a:prstGeom>
          <a:noFill/>
        </p:spPr>
        <p:txBody>
          <a:bodyPr wrap="square" rtlCol="0">
            <a:spAutoFit/>
          </a:bodyPr>
          <a:lstStyle/>
          <a:p>
            <a:r>
              <a:rPr lang="en-US" sz="1200" dirty="0" smtClean="0">
                <a:latin typeface="+mn-lt"/>
              </a:rPr>
              <a:t>Slide Revised March 7, 2014</a:t>
            </a:r>
            <a:endParaRPr lang="en-US" sz="1200" dirty="0">
              <a:latin typeface="+mn-lt"/>
            </a:endParaRPr>
          </a:p>
        </p:txBody>
      </p:sp>
    </p:spTree>
    <p:custDataLst>
      <p:tags r:id="rId1"/>
    </p:custDataLst>
  </p:cSld>
  <p:clrMapOvr>
    <a:masterClrMapping/>
  </p:clrMapOvr>
  <mc:AlternateContent xmlns:mc="http://schemas.openxmlformats.org/markup-compatibility/2006">
    <mc:Choice xmlns:p14="http://schemas.microsoft.com/office/powerpoint/2010/main" xmlns="" Requires="p14">
      <p:transition spd="slow" p14:dur="2000" advTm="39390"/>
    </mc:Choice>
    <mc:Fallback>
      <p:transition spd="slow" advTm="3939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6"/>
                </p:tgtEl>
              </p:cMediaNode>
            </p:audio>
          </p:childTnLst>
        </p:cTn>
      </p:par>
    </p:tnLst>
    <p:bldLst>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457200" y="1570037"/>
            <a:ext cx="8229600" cy="4525963"/>
          </a:xfrm>
        </p:spPr>
        <p:txBody>
          <a:bodyPr/>
          <a:lstStyle/>
          <a:p>
            <a:pPr marL="0">
              <a:spcBef>
                <a:spcPts val="0"/>
              </a:spcBef>
              <a:buNone/>
            </a:pPr>
            <a:r>
              <a:rPr lang="en-US" sz="2200" b="1" dirty="0" smtClean="0">
                <a:solidFill>
                  <a:srgbClr val="0070C0"/>
                </a:solidFill>
              </a:rPr>
              <a:t>Students need additional practice using antonyms to expand vocabulary.</a:t>
            </a:r>
          </a:p>
          <a:p>
            <a:pPr>
              <a:buNone/>
            </a:pPr>
            <a:endParaRPr lang="en-US" sz="2000" b="1" dirty="0" smtClean="0">
              <a:solidFill>
                <a:srgbClr val="0070C0"/>
              </a:solidFill>
              <a:latin typeface="+mj-lt"/>
            </a:endParaRPr>
          </a:p>
          <a:p>
            <a:pPr>
              <a:buNone/>
            </a:pPr>
            <a:endParaRPr lang="en-US" sz="2000" b="1" dirty="0" smtClean="0"/>
          </a:p>
        </p:txBody>
      </p:sp>
      <p:sp>
        <p:nvSpPr>
          <p:cNvPr id="7" name="Title 6"/>
          <p:cNvSpPr>
            <a:spLocks noGrp="1"/>
          </p:cNvSpPr>
          <p:nvPr>
            <p:ph type="title"/>
          </p:nvPr>
        </p:nvSpPr>
        <p:spPr>
          <a:xfrm>
            <a:off x="304800" y="457200"/>
            <a:ext cx="8839200" cy="1143000"/>
          </a:xfrm>
        </p:spPr>
        <p:txBody>
          <a:bodyPr/>
          <a:lstStyle/>
          <a:p>
            <a:r>
              <a:rPr lang="en-US" sz="3200" b="1" dirty="0" smtClean="0">
                <a:solidFill>
                  <a:srgbClr val="0033CC"/>
                </a:solidFill>
              </a:rPr>
              <a:t>Suggested Practice for 7.4b</a:t>
            </a:r>
            <a:endParaRPr lang="en-US" sz="3200" b="1" dirty="0">
              <a:solidFill>
                <a:srgbClr val="0033CC"/>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5" cstate="print"/>
          <a:srcRect/>
          <a:stretch>
            <a:fillRect/>
          </a:stretch>
        </p:blipFill>
        <p:spPr bwMode="auto">
          <a:xfrm>
            <a:off x="7696200" y="5943600"/>
            <a:ext cx="1007389" cy="685800"/>
          </a:xfrm>
          <a:prstGeom prst="rect">
            <a:avLst/>
          </a:prstGeom>
          <a:noFill/>
        </p:spPr>
      </p:pic>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533400" y="2362200"/>
            <a:ext cx="7924800" cy="28194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buNone/>
            </a:pPr>
            <a:r>
              <a:rPr lang="en-US" b="1" dirty="0" smtClean="0"/>
              <a:t>Although he was eager,  Louis Braille found the reading system for the blind a real</a:t>
            </a:r>
          </a:p>
          <a:p>
            <a:pPr>
              <a:buNone/>
            </a:pPr>
            <a:r>
              <a:rPr lang="en-US" b="1" dirty="0" smtClean="0"/>
              <a:t>challenge. At the time, books for the blind were made by forming the letters of the alphabet from copper wire. These letters were pressed into the paper, leaving a raised impression of the letter on the paper’s other side. The blind student could then read by feeling the raised letters. But even though they were raised, </a:t>
            </a:r>
          </a:p>
          <a:p>
            <a:pPr>
              <a:buNone/>
            </a:pPr>
            <a:r>
              <a:rPr lang="en-US" b="1" u="sng" dirty="0" smtClean="0"/>
              <a:t>differentiating</a:t>
            </a:r>
            <a:r>
              <a:rPr lang="en-US" b="1" dirty="0" smtClean="0"/>
              <a:t> between the letters was intricate and time-consuming. Consequently very few raised-print books were available because they were tedious to make.</a:t>
            </a:r>
          </a:p>
          <a:p>
            <a:pPr>
              <a:buNone/>
            </a:pPr>
            <a:endParaRPr lang="en-US" b="1" dirty="0" smtClean="0"/>
          </a:p>
        </p:txBody>
      </p:sp>
      <p:sp>
        <p:nvSpPr>
          <p:cNvPr id="17" name="TextBox 16"/>
          <p:cNvSpPr txBox="1"/>
          <p:nvPr/>
        </p:nvSpPr>
        <p:spPr>
          <a:xfrm>
            <a:off x="838200" y="5792776"/>
            <a:ext cx="6629400" cy="923330"/>
          </a:xfrm>
          <a:prstGeom prst="rect">
            <a:avLst/>
          </a:prstGeom>
          <a:noFill/>
          <a:ln>
            <a:solidFill>
              <a:schemeClr val="tx1"/>
            </a:solidFill>
          </a:ln>
        </p:spPr>
        <p:txBody>
          <a:bodyPr wrap="square" rtlCol="0">
            <a:spAutoFit/>
          </a:bodyPr>
          <a:lstStyle/>
          <a:p>
            <a:r>
              <a:rPr lang="en-US" b="1" dirty="0" smtClean="0">
                <a:latin typeface="+mn-lt"/>
              </a:rPr>
              <a:t>Integrating         	 Perceiving 	   Associating</a:t>
            </a:r>
          </a:p>
          <a:p>
            <a:endParaRPr lang="en-US" b="1" dirty="0" smtClean="0">
              <a:latin typeface="+mn-lt"/>
            </a:endParaRPr>
          </a:p>
          <a:p>
            <a:r>
              <a:rPr lang="en-US" b="1" dirty="0" smtClean="0">
                <a:latin typeface="+mn-lt"/>
              </a:rPr>
              <a:t>Distorting </a:t>
            </a:r>
            <a:r>
              <a:rPr lang="en-US" b="1" dirty="0" smtClean="0"/>
              <a:t>	 </a:t>
            </a:r>
            <a:r>
              <a:rPr lang="en-US" b="1" dirty="0" smtClean="0">
                <a:latin typeface="+mn-lt"/>
              </a:rPr>
              <a:t>Distinguishing           Composing       </a:t>
            </a:r>
            <a:endParaRPr lang="en-US" b="1" dirty="0">
              <a:latin typeface="+mn-lt"/>
            </a:endParaRPr>
          </a:p>
        </p:txBody>
      </p:sp>
      <p:sp>
        <p:nvSpPr>
          <p:cNvPr id="18" name="Rounded Rectangle 17"/>
          <p:cNvSpPr/>
          <p:nvPr/>
        </p:nvSpPr>
        <p:spPr>
          <a:xfrm>
            <a:off x="840830" y="5778064"/>
            <a:ext cx="1295400" cy="381000"/>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4572000" y="5791200"/>
            <a:ext cx="1295400" cy="381000"/>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762000" y="5334000"/>
            <a:ext cx="6705600" cy="646331"/>
          </a:xfrm>
          <a:prstGeom prst="rect">
            <a:avLst/>
          </a:prstGeom>
          <a:noFill/>
        </p:spPr>
        <p:txBody>
          <a:bodyPr wrap="square" rtlCol="0">
            <a:spAutoFit/>
          </a:bodyPr>
          <a:lstStyle/>
          <a:p>
            <a:r>
              <a:rPr lang="en-US" b="1" dirty="0" smtClean="0">
                <a:latin typeface="+mn-lt"/>
              </a:rPr>
              <a:t>Which words are antonyms for </a:t>
            </a:r>
            <a:r>
              <a:rPr lang="en-US" b="1" u="sng" dirty="0" smtClean="0">
                <a:latin typeface="+mn-lt"/>
              </a:rPr>
              <a:t>differentiating</a:t>
            </a:r>
            <a:r>
              <a:rPr lang="en-US" b="1" dirty="0" smtClean="0">
                <a:latin typeface="+mn-lt"/>
              </a:rPr>
              <a:t>? </a:t>
            </a:r>
          </a:p>
          <a:p>
            <a:endParaRPr lang="en-US" dirty="0"/>
          </a:p>
        </p:txBody>
      </p:sp>
      <p:pic>
        <p:nvPicPr>
          <p:cNvPr id="22" name="Audio 21">
            <a:hlinkClick r:id="" action="ppaction://media"/>
          </p:cNvPr>
          <p:cNvPicPr>
            <a:picLocks noChangeAspect="1"/>
          </p:cNvPicPr>
          <p:nvPr>
            <a:audioFile r:link="rId2"/>
            <p:extLst>
              <p:ext uri="{DAA4B4D4-6D71-4841-9C94-3DE7FCFB9230}">
                <p14:media xmlns:p14="http://schemas.microsoft.com/office/powerpoint/2010/main" xmlns="" r:embed="rId6"/>
              </p:ext>
            </p:extLst>
          </p:nvPr>
        </p:nvPicPr>
        <p:blipFill>
          <a:blip r:embed="rId7" cstate="print"/>
          <a:stretch>
            <a:fillRect/>
          </a:stretch>
        </p:blipFill>
        <p:spPr>
          <a:xfrm>
            <a:off x="8382000" y="6096000"/>
            <a:ext cx="609600" cy="609600"/>
          </a:xfrm>
          <a:prstGeom prst="rect">
            <a:avLst/>
          </a:prstGeom>
        </p:spPr>
      </p:pic>
      <p:sp>
        <p:nvSpPr>
          <p:cNvPr id="24" name="Rounded Rectangle 23"/>
          <p:cNvSpPr/>
          <p:nvPr/>
        </p:nvSpPr>
        <p:spPr>
          <a:xfrm>
            <a:off x="851336" y="6311464"/>
            <a:ext cx="1295400" cy="381000"/>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lide Number Placeholder 20"/>
          <p:cNvSpPr>
            <a:spLocks noGrp="1"/>
          </p:cNvSpPr>
          <p:nvPr>
            <p:ph type="sldNum" sz="quarter" idx="12"/>
          </p:nvPr>
        </p:nvSpPr>
        <p:spPr/>
        <p:txBody>
          <a:bodyPr/>
          <a:lstStyle/>
          <a:p>
            <a:pPr>
              <a:defRPr/>
            </a:pPr>
            <a:fld id="{3A958E7F-F2CE-4013-8E7C-D4FF21256298}" type="slidenum">
              <a:rPr lang="en-US" smtClean="0"/>
              <a:pPr>
                <a:defRPr/>
              </a:pPr>
              <a:t>5</a:t>
            </a:fld>
            <a:endParaRPr lang="en-US"/>
          </a:p>
        </p:txBody>
      </p:sp>
      <p:sp>
        <p:nvSpPr>
          <p:cNvPr id="23" name="TextBox 22"/>
          <p:cNvSpPr txBox="1"/>
          <p:nvPr/>
        </p:nvSpPr>
        <p:spPr>
          <a:xfrm>
            <a:off x="304800" y="6477000"/>
            <a:ext cx="457200" cy="276999"/>
          </a:xfrm>
          <a:prstGeom prst="rect">
            <a:avLst/>
          </a:prstGeom>
          <a:noFill/>
        </p:spPr>
        <p:txBody>
          <a:bodyPr wrap="square" rtlCol="0">
            <a:spAutoFit/>
          </a:bodyPr>
          <a:lstStyle/>
          <a:p>
            <a:r>
              <a:rPr lang="en-US" sz="1200" dirty="0" smtClean="0"/>
              <a:t>5</a:t>
            </a:r>
            <a:endParaRPr lang="en-US" sz="1200" dirty="0"/>
          </a:p>
        </p:txBody>
      </p:sp>
    </p:spTree>
    <p:custDataLst>
      <p:tags r:id="rId1"/>
    </p:custDataLst>
  </p:cSld>
  <p:clrMapOvr>
    <a:masterClrMapping/>
  </p:clrMapOvr>
  <mc:AlternateContent xmlns:mc="http://schemas.openxmlformats.org/markup-compatibility/2006">
    <mc:Choice xmlns:p14="http://schemas.microsoft.com/office/powerpoint/2010/main" xmlns="" Requires="p14">
      <p:transition spd="slow" p14:dur="2000" advTm="89485"/>
    </mc:Choice>
    <mc:Fallback>
      <p:transition spd="slow" advTm="8948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2"/>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5" fill="hold" display="0">
                  <p:stCondLst>
                    <p:cond delay="indefinite"/>
                  </p:stCondLst>
                  <p:endCondLst>
                    <p:cond evt="onStopAudio" delay="0">
                      <p:tgtEl>
                        <p:sldTgt/>
                      </p:tgtEl>
                    </p:cond>
                  </p:endCondLst>
                </p:cTn>
                <p:tgtEl>
                  <p:spTgt spid="22"/>
                </p:tgtEl>
              </p:cMediaNode>
            </p:audio>
          </p:childTnLst>
        </p:cTn>
      </p:par>
    </p:tnLst>
    <p:bldLst>
      <p:bldP spid="18" grpId="0" animBg="1"/>
      <p:bldP spid="19" grpId="0" animBg="1"/>
      <p:bldP spid="2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457200" y="1570037"/>
            <a:ext cx="8229600" cy="4754563"/>
          </a:xfrm>
        </p:spPr>
        <p:txBody>
          <a:bodyPr/>
          <a:lstStyle/>
          <a:p>
            <a:pPr eaLnBrk="1" fontAlgn="auto" hangingPunct="1">
              <a:spcAft>
                <a:spcPts val="0"/>
              </a:spcAft>
              <a:buClr>
                <a:schemeClr val="accent3"/>
              </a:buClr>
              <a:buNone/>
              <a:defRPr/>
            </a:pPr>
            <a:r>
              <a:rPr lang="en-US" sz="2400" b="1" dirty="0" smtClean="0">
                <a:latin typeface="+mj-lt"/>
              </a:rPr>
              <a:t>Suggestions:</a:t>
            </a:r>
          </a:p>
          <a:p>
            <a:pPr eaLnBrk="1" fontAlgn="auto" hangingPunct="1">
              <a:spcAft>
                <a:spcPts val="0"/>
              </a:spcAft>
              <a:buClr>
                <a:schemeClr val="accent3"/>
              </a:buClr>
              <a:buNone/>
              <a:defRPr/>
            </a:pPr>
            <a:endParaRPr lang="en-US" sz="2400" b="1" dirty="0" smtClean="0">
              <a:latin typeface="+mj-lt"/>
            </a:endParaRPr>
          </a:p>
          <a:p>
            <a:r>
              <a:rPr lang="en-US" sz="2400" b="1" dirty="0" smtClean="0">
                <a:latin typeface="+mj-lt"/>
              </a:rPr>
              <a:t>The root word in ___ means . . . .</a:t>
            </a:r>
          </a:p>
          <a:p>
            <a:r>
              <a:rPr lang="en-US" sz="2400" b="1" dirty="0" smtClean="0">
                <a:latin typeface="+mj-lt"/>
              </a:rPr>
              <a:t>The word ___ comes from the root meaning. . . .</a:t>
            </a:r>
          </a:p>
          <a:p>
            <a:r>
              <a:rPr lang="en-US" sz="2400" b="1" dirty="0" smtClean="0">
                <a:latin typeface="+mj-lt"/>
              </a:rPr>
              <a:t>In which word does the prefix (___) have the same </a:t>
            </a:r>
          </a:p>
          <a:p>
            <a:pPr>
              <a:buNone/>
            </a:pPr>
            <a:r>
              <a:rPr lang="en-US" sz="2400" b="1" dirty="0" smtClean="0">
                <a:latin typeface="+mj-lt"/>
              </a:rPr>
              <a:t>	meaning as it does in ___?</a:t>
            </a:r>
          </a:p>
          <a:p>
            <a:r>
              <a:rPr lang="en-US" sz="2400" b="1" dirty="0" smtClean="0">
                <a:latin typeface="+mj-lt"/>
              </a:rPr>
              <a:t>Which suffix, when added to the root word (___ ), means ____?</a:t>
            </a:r>
          </a:p>
        </p:txBody>
      </p:sp>
      <p:sp>
        <p:nvSpPr>
          <p:cNvPr id="7" name="Title 6"/>
          <p:cNvSpPr>
            <a:spLocks noGrp="1"/>
          </p:cNvSpPr>
          <p:nvPr>
            <p:ph type="title"/>
          </p:nvPr>
        </p:nvSpPr>
        <p:spPr>
          <a:xfrm>
            <a:off x="304800" y="457200"/>
            <a:ext cx="8839200" cy="1143000"/>
          </a:xfrm>
        </p:spPr>
        <p:txBody>
          <a:bodyPr/>
          <a:lstStyle/>
          <a:p>
            <a:r>
              <a:rPr lang="en-US" sz="3200" b="1" dirty="0" smtClean="0">
                <a:solidFill>
                  <a:srgbClr val="0033CC"/>
                </a:solidFill>
              </a:rPr>
              <a:t>Suggested Practice for 7.4b</a:t>
            </a:r>
            <a:endParaRPr lang="en-US" sz="3200" b="1" dirty="0">
              <a:solidFill>
                <a:srgbClr val="0033CC"/>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4" cstate="print"/>
          <a:srcRect/>
          <a:stretch>
            <a:fillRect/>
          </a:stretch>
        </p:blipFill>
        <p:spPr bwMode="auto">
          <a:xfrm>
            <a:off x="7696200" y="5943600"/>
            <a:ext cx="1007389" cy="685800"/>
          </a:xfrm>
          <a:prstGeom prst="rect">
            <a:avLst/>
          </a:prstGeom>
          <a:noFill/>
        </p:spPr>
      </p:pic>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pic>
        <p:nvPicPr>
          <p:cNvPr id="3" name="Audio 2">
            <a:hlinkClick r:id="" action="ppaction://media"/>
          </p:cNvPr>
          <p:cNvPicPr>
            <a:picLocks noChangeAspect="1"/>
          </p:cNvPicPr>
          <p:nvPr>
            <a:audioFile r:link="rId1"/>
            <p:extLst>
              <p:ext uri="{DAA4B4D4-6D71-4841-9C94-3DE7FCFB9230}">
                <p14:media xmlns:p14="http://schemas.microsoft.com/office/powerpoint/2010/main" xmlns="" r:embed="rId5"/>
              </p:ext>
            </p:extLst>
          </p:nvPr>
        </p:nvPicPr>
        <p:blipFill>
          <a:blip r:embed="rId6" cstate="print"/>
          <a:stretch>
            <a:fillRect/>
          </a:stretch>
        </p:blipFill>
        <p:spPr>
          <a:xfrm>
            <a:off x="8382000" y="6096000"/>
            <a:ext cx="609600" cy="609600"/>
          </a:xfrm>
          <a:prstGeom prst="rect">
            <a:avLst/>
          </a:prstGeom>
        </p:spPr>
      </p:pic>
      <p:sp>
        <p:nvSpPr>
          <p:cNvPr id="14" name="Slide Number Placeholder 13"/>
          <p:cNvSpPr>
            <a:spLocks noGrp="1"/>
          </p:cNvSpPr>
          <p:nvPr>
            <p:ph type="sldNum" sz="quarter" idx="12"/>
          </p:nvPr>
        </p:nvSpPr>
        <p:spPr/>
        <p:txBody>
          <a:bodyPr/>
          <a:lstStyle/>
          <a:p>
            <a:pPr>
              <a:defRPr/>
            </a:pPr>
            <a:fld id="{3A958E7F-F2CE-4013-8E7C-D4FF21256298}" type="slidenum">
              <a:rPr lang="en-US" smtClean="0"/>
              <a:pPr>
                <a:defRPr/>
              </a:pPr>
              <a:t>6</a:t>
            </a:fld>
            <a:endParaRPr lang="en-US"/>
          </a:p>
        </p:txBody>
      </p:sp>
      <p:sp>
        <p:nvSpPr>
          <p:cNvPr id="17" name="TextBox 16"/>
          <p:cNvSpPr txBox="1"/>
          <p:nvPr/>
        </p:nvSpPr>
        <p:spPr>
          <a:xfrm>
            <a:off x="304800" y="6477000"/>
            <a:ext cx="457200" cy="276999"/>
          </a:xfrm>
          <a:prstGeom prst="rect">
            <a:avLst/>
          </a:prstGeom>
          <a:noFill/>
        </p:spPr>
        <p:txBody>
          <a:bodyPr wrap="square" rtlCol="0">
            <a:spAutoFit/>
          </a:bodyPr>
          <a:lstStyle/>
          <a:p>
            <a:r>
              <a:rPr lang="en-US" sz="1200" dirty="0" smtClean="0"/>
              <a:t>6</a:t>
            </a:r>
            <a:endParaRPr lang="en-US" sz="1200" dirty="0"/>
          </a:p>
        </p:txBody>
      </p:sp>
    </p:spTree>
  </p:cSld>
  <p:clrMapOvr>
    <a:masterClrMapping/>
  </p:clrMapOvr>
  <mc:AlternateContent xmlns:mc="http://schemas.openxmlformats.org/markup-compatibility/2006">
    <mc:Choice xmlns:p14="http://schemas.microsoft.com/office/powerpoint/2010/main" xmlns="" Requires="p14">
      <p:transition spd="slow" p14:dur="2000" advTm="21234"/>
    </mc:Choice>
    <mc:Fallback>
      <p:transition spd="slow" advTm="2123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381000" y="1371600"/>
            <a:ext cx="8229600" cy="4876800"/>
          </a:xfrm>
        </p:spPr>
        <p:txBody>
          <a:bodyPr/>
          <a:lstStyle/>
          <a:p>
            <a:pPr eaLnBrk="1" fontAlgn="auto" hangingPunct="1">
              <a:spcAft>
                <a:spcPts val="0"/>
              </a:spcAft>
              <a:buClr>
                <a:schemeClr val="accent3"/>
              </a:buClr>
              <a:buNone/>
              <a:defRPr/>
            </a:pPr>
            <a:endParaRPr lang="en-US" sz="2400" b="1" dirty="0" smtClean="0">
              <a:latin typeface="+mj-lt"/>
            </a:endParaRPr>
          </a:p>
          <a:p>
            <a:pPr eaLnBrk="1" fontAlgn="auto" hangingPunct="1">
              <a:spcAft>
                <a:spcPts val="0"/>
              </a:spcAft>
              <a:buClr>
                <a:schemeClr val="accent3"/>
              </a:buClr>
              <a:buNone/>
              <a:defRPr/>
            </a:pPr>
            <a:r>
              <a:rPr lang="en-US" sz="2000" b="1" dirty="0" smtClean="0"/>
              <a:t>	Using words or phrases from the list, complete the chart to match the word and the meaning of the affix.</a:t>
            </a:r>
          </a:p>
          <a:p>
            <a:pPr eaLnBrk="1" fontAlgn="auto" hangingPunct="1">
              <a:spcAft>
                <a:spcPts val="0"/>
              </a:spcAft>
              <a:buClr>
                <a:schemeClr val="accent3"/>
              </a:buClr>
              <a:buNone/>
              <a:defRPr/>
            </a:pPr>
            <a:endParaRPr lang="en-US" sz="2000" b="1" dirty="0" smtClean="0">
              <a:latin typeface="+mj-lt"/>
            </a:endParaRPr>
          </a:p>
          <a:p>
            <a:pPr eaLnBrk="1" fontAlgn="auto" hangingPunct="1">
              <a:spcAft>
                <a:spcPts val="0"/>
              </a:spcAft>
              <a:buClr>
                <a:schemeClr val="accent3"/>
              </a:buClr>
              <a:buNone/>
              <a:defRPr/>
            </a:pPr>
            <a:endParaRPr lang="en-US" sz="2000" b="1" dirty="0" smtClean="0">
              <a:latin typeface="+mj-lt"/>
            </a:endParaRPr>
          </a:p>
          <a:p>
            <a:pPr eaLnBrk="1" fontAlgn="auto" hangingPunct="1">
              <a:spcAft>
                <a:spcPts val="0"/>
              </a:spcAft>
              <a:buClr>
                <a:schemeClr val="accent3"/>
              </a:buClr>
              <a:buNone/>
              <a:defRPr/>
            </a:pPr>
            <a:endParaRPr lang="en-US" sz="2000" b="1" dirty="0" smtClean="0">
              <a:latin typeface="+mj-lt"/>
            </a:endParaRPr>
          </a:p>
          <a:p>
            <a:pPr eaLnBrk="1" fontAlgn="auto" hangingPunct="1">
              <a:spcAft>
                <a:spcPts val="0"/>
              </a:spcAft>
              <a:buClr>
                <a:schemeClr val="accent3"/>
              </a:buClr>
              <a:buNone/>
              <a:defRPr/>
            </a:pPr>
            <a:endParaRPr lang="en-US" sz="2000" b="1" dirty="0" smtClean="0">
              <a:latin typeface="+mj-lt"/>
            </a:endParaRPr>
          </a:p>
          <a:p>
            <a:pPr eaLnBrk="1" fontAlgn="auto" hangingPunct="1">
              <a:spcAft>
                <a:spcPts val="0"/>
              </a:spcAft>
              <a:buClr>
                <a:schemeClr val="accent3"/>
              </a:buClr>
              <a:buNone/>
              <a:defRPr/>
            </a:pPr>
            <a:endParaRPr lang="en-US" sz="2000" b="1" dirty="0" smtClean="0">
              <a:latin typeface="+mj-lt"/>
            </a:endParaRPr>
          </a:p>
          <a:p>
            <a:pPr eaLnBrk="1" fontAlgn="auto" hangingPunct="1">
              <a:spcAft>
                <a:spcPts val="0"/>
              </a:spcAft>
              <a:buClr>
                <a:schemeClr val="accent3"/>
              </a:buClr>
              <a:buNone/>
              <a:defRPr/>
            </a:pPr>
            <a:endParaRPr lang="en-US" sz="2000" b="1" dirty="0" smtClean="0">
              <a:latin typeface="+mj-lt"/>
            </a:endParaRPr>
          </a:p>
          <a:p>
            <a:pPr eaLnBrk="1" fontAlgn="auto" hangingPunct="1">
              <a:spcAft>
                <a:spcPts val="0"/>
              </a:spcAft>
              <a:buClr>
                <a:schemeClr val="accent3"/>
              </a:buClr>
              <a:buNone/>
              <a:defRPr/>
            </a:pPr>
            <a:endParaRPr lang="en-US" sz="2000" b="1" dirty="0" smtClean="0">
              <a:latin typeface="+mj-lt"/>
            </a:endParaRPr>
          </a:p>
          <a:p>
            <a:pPr algn="ctr" eaLnBrk="1" fontAlgn="auto" hangingPunct="1">
              <a:spcAft>
                <a:spcPts val="0"/>
              </a:spcAft>
              <a:buClr>
                <a:schemeClr val="accent3"/>
              </a:buClr>
              <a:buNone/>
              <a:defRPr/>
            </a:pPr>
            <a:endParaRPr lang="en-US" sz="2000" b="1" dirty="0" smtClean="0">
              <a:latin typeface="+mj-lt"/>
            </a:endParaRPr>
          </a:p>
          <a:p>
            <a:pPr>
              <a:buNone/>
            </a:pPr>
            <a:endParaRPr lang="en-US" sz="2400" b="1" dirty="0" smtClean="0">
              <a:solidFill>
                <a:srgbClr val="002060"/>
              </a:solidFill>
              <a:latin typeface="+mj-lt"/>
            </a:endParaRPr>
          </a:p>
        </p:txBody>
      </p:sp>
      <p:sp>
        <p:nvSpPr>
          <p:cNvPr id="7" name="Title 6"/>
          <p:cNvSpPr>
            <a:spLocks noGrp="1"/>
          </p:cNvSpPr>
          <p:nvPr>
            <p:ph type="title"/>
          </p:nvPr>
        </p:nvSpPr>
        <p:spPr>
          <a:xfrm>
            <a:off x="304800" y="457200"/>
            <a:ext cx="8839200" cy="1143000"/>
          </a:xfrm>
        </p:spPr>
        <p:txBody>
          <a:bodyPr/>
          <a:lstStyle/>
          <a:p>
            <a:r>
              <a:rPr lang="en-US" sz="3200" b="1" dirty="0" smtClean="0">
                <a:solidFill>
                  <a:srgbClr val="0033CC"/>
                </a:solidFill>
              </a:rPr>
              <a:t>Suggested Practice for 7.4b</a:t>
            </a:r>
            <a:endParaRPr lang="en-US" sz="3200" b="1" dirty="0">
              <a:solidFill>
                <a:srgbClr val="0033CC"/>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5" cstate="print"/>
          <a:srcRect/>
          <a:stretch>
            <a:fillRect/>
          </a:stretch>
        </p:blipFill>
        <p:spPr bwMode="auto">
          <a:xfrm>
            <a:off x="7696200" y="5943600"/>
            <a:ext cx="1007389" cy="685800"/>
          </a:xfrm>
          <a:prstGeom prst="rect">
            <a:avLst/>
          </a:prstGeom>
          <a:noFill/>
        </p:spPr>
      </p:pic>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graphicFrame>
        <p:nvGraphicFramePr>
          <p:cNvPr id="22" name="Table 21"/>
          <p:cNvGraphicFramePr>
            <a:graphicFrameLocks noGrp="1"/>
          </p:cNvGraphicFramePr>
          <p:nvPr>
            <p:extLst>
              <p:ext uri="{D42A27DB-BD31-4B8C-83A1-F6EECF244321}">
                <p14:modId xmlns:p14="http://schemas.microsoft.com/office/powerpoint/2010/main" xmlns="" val="869933391"/>
              </p:ext>
            </p:extLst>
          </p:nvPr>
        </p:nvGraphicFramePr>
        <p:xfrm>
          <a:off x="1546339" y="2776303"/>
          <a:ext cx="3581400" cy="2320290"/>
        </p:xfrm>
        <a:graphic>
          <a:graphicData uri="http://schemas.openxmlformats.org/drawingml/2006/table">
            <a:tbl>
              <a:tblPr firstRow="1" bandRow="1">
                <a:tableStyleId>{5C22544A-7EE6-4342-B048-85BDC9FD1C3A}</a:tableStyleId>
              </a:tblPr>
              <a:tblGrid>
                <a:gridCol w="1447799"/>
                <a:gridCol w="2133601"/>
              </a:tblGrid>
              <a:tr h="400050">
                <a:tc>
                  <a:txBody>
                    <a:bodyPr/>
                    <a:lstStyle/>
                    <a:p>
                      <a:r>
                        <a:rPr lang="en-US" dirty="0" smtClean="0">
                          <a:solidFill>
                            <a:schemeClr val="tx1"/>
                          </a:solidFill>
                        </a:rPr>
                        <a:t>     WORD</a:t>
                      </a:r>
                      <a:endParaRPr lang="en-US" dirty="0">
                        <a:solidFill>
                          <a:schemeClr val="tx1"/>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lang="en-US" dirty="0" smtClean="0">
                          <a:solidFill>
                            <a:schemeClr val="tx1"/>
                          </a:solidFill>
                        </a:rPr>
                        <a:t>MEANING OF AFFIX</a:t>
                      </a:r>
                      <a:endParaRPr lang="en-US" dirty="0">
                        <a:solidFill>
                          <a:schemeClr val="tx1"/>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r>
              <a:tr h="640080">
                <a:tc>
                  <a:txBody>
                    <a:bodyPr/>
                    <a:lstStyle/>
                    <a:p>
                      <a:pPr algn="ctr"/>
                      <a:r>
                        <a:rPr lang="en-US" b="1" dirty="0" smtClean="0">
                          <a:solidFill>
                            <a:schemeClr val="tx1"/>
                          </a:solidFill>
                        </a:rPr>
                        <a:t>childish</a:t>
                      </a:r>
                      <a:endParaRPr lang="en-US" b="1" dirty="0">
                        <a:solidFill>
                          <a:schemeClr val="tx1"/>
                        </a:solidFill>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r>
              <a:tr h="6400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b="1" dirty="0" smtClean="0">
                          <a:solidFill>
                            <a:schemeClr val="tx1"/>
                          </a:solidFill>
                        </a:rPr>
                        <a:t>state or quality</a:t>
                      </a:r>
                      <a:endParaRPr lang="en-US" b="1" dirty="0">
                        <a:solidFill>
                          <a:schemeClr val="tx1"/>
                        </a:solidFill>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r>
              <a:tr h="640080">
                <a:tc>
                  <a:txBody>
                    <a:bodyPr/>
                    <a:lstStyle/>
                    <a:p>
                      <a:pPr algn="ctr"/>
                      <a:r>
                        <a:rPr lang="en-US" b="1" dirty="0" smtClean="0">
                          <a:solidFill>
                            <a:schemeClr val="tx1"/>
                          </a:solidFill>
                        </a:rPr>
                        <a:t>malpractice</a:t>
                      </a:r>
                      <a:endParaRPr lang="en-US" b="1" dirty="0">
                        <a:solidFill>
                          <a:schemeClr val="tx1"/>
                        </a:solidFill>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solidFill>
                            <a:schemeClr val="tx1"/>
                          </a:solidFill>
                        </a:rPr>
                        <a:t> </a:t>
                      </a:r>
                    </a:p>
                    <a:p>
                      <a:pPr algn="ctr"/>
                      <a:endParaRPr lang="en-US" dirty="0">
                        <a:solidFill>
                          <a:schemeClr val="tx1"/>
                        </a:solidFill>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r>
            </a:tbl>
          </a:graphicData>
        </a:graphic>
      </p:graphicFrame>
      <p:sp>
        <p:nvSpPr>
          <p:cNvPr id="18" name="TextBox 17"/>
          <p:cNvSpPr txBox="1"/>
          <p:nvPr/>
        </p:nvSpPr>
        <p:spPr>
          <a:xfrm>
            <a:off x="2971800" y="3318998"/>
            <a:ext cx="2133600" cy="369332"/>
          </a:xfrm>
          <a:prstGeom prst="rect">
            <a:avLst/>
          </a:prstGeom>
          <a:noFill/>
        </p:spPr>
        <p:txBody>
          <a:bodyPr wrap="square" rtlCol="0">
            <a:spAutoFit/>
          </a:bodyPr>
          <a:lstStyle/>
          <a:p>
            <a:r>
              <a:rPr lang="en-US" b="1" dirty="0" smtClean="0">
                <a:solidFill>
                  <a:srgbClr val="C00000"/>
                </a:solidFill>
                <a:latin typeface="+mn-lt"/>
              </a:rPr>
              <a:t>having the character</a:t>
            </a:r>
            <a:endParaRPr lang="en-US" b="1" dirty="0">
              <a:solidFill>
                <a:srgbClr val="C00000"/>
              </a:solidFill>
              <a:latin typeface="+mn-lt"/>
            </a:endParaRPr>
          </a:p>
        </p:txBody>
      </p:sp>
      <p:sp>
        <p:nvSpPr>
          <p:cNvPr id="19" name="TextBox 18"/>
          <p:cNvSpPr txBox="1"/>
          <p:nvPr/>
        </p:nvSpPr>
        <p:spPr>
          <a:xfrm>
            <a:off x="1794638" y="3931507"/>
            <a:ext cx="2133600" cy="369332"/>
          </a:xfrm>
          <a:prstGeom prst="rect">
            <a:avLst/>
          </a:prstGeom>
          <a:noFill/>
        </p:spPr>
        <p:txBody>
          <a:bodyPr wrap="square" rtlCol="0">
            <a:spAutoFit/>
          </a:bodyPr>
          <a:lstStyle/>
          <a:p>
            <a:r>
              <a:rPr lang="en-US" b="1" dirty="0" smtClean="0">
                <a:solidFill>
                  <a:srgbClr val="C00000"/>
                </a:solidFill>
                <a:latin typeface="+mn-lt"/>
              </a:rPr>
              <a:t>novelty</a:t>
            </a:r>
            <a:endParaRPr lang="en-US" b="1" dirty="0">
              <a:solidFill>
                <a:srgbClr val="C00000"/>
              </a:solidFill>
              <a:latin typeface="+mn-lt"/>
            </a:endParaRPr>
          </a:p>
        </p:txBody>
      </p:sp>
      <p:sp>
        <p:nvSpPr>
          <p:cNvPr id="20" name="TextBox 19"/>
          <p:cNvSpPr txBox="1"/>
          <p:nvPr/>
        </p:nvSpPr>
        <p:spPr>
          <a:xfrm>
            <a:off x="3547266" y="4585804"/>
            <a:ext cx="2133600" cy="369332"/>
          </a:xfrm>
          <a:prstGeom prst="rect">
            <a:avLst/>
          </a:prstGeom>
          <a:noFill/>
        </p:spPr>
        <p:txBody>
          <a:bodyPr wrap="square" rtlCol="0">
            <a:spAutoFit/>
          </a:bodyPr>
          <a:lstStyle/>
          <a:p>
            <a:r>
              <a:rPr lang="en-US" b="1" dirty="0" smtClean="0">
                <a:solidFill>
                  <a:srgbClr val="C00000"/>
                </a:solidFill>
                <a:latin typeface="+mn-lt"/>
              </a:rPr>
              <a:t>badly</a:t>
            </a:r>
            <a:endParaRPr lang="en-US" b="1" dirty="0">
              <a:solidFill>
                <a:srgbClr val="C00000"/>
              </a:solidFill>
              <a:latin typeface="+mn-lt"/>
            </a:endParaRP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xmlns="" r:embed="rId6"/>
              </p:ext>
            </p:extLst>
          </p:nvPr>
        </p:nvPicPr>
        <p:blipFill>
          <a:blip r:embed="rId7" cstate="print"/>
          <a:stretch>
            <a:fillRect/>
          </a:stretch>
        </p:blipFill>
        <p:spPr>
          <a:xfrm>
            <a:off x="8382000" y="6096000"/>
            <a:ext cx="609600" cy="609600"/>
          </a:xfrm>
          <a:prstGeom prst="rect">
            <a:avLst/>
          </a:prstGeom>
        </p:spPr>
      </p:pic>
      <p:sp>
        <p:nvSpPr>
          <p:cNvPr id="17" name="Slide Number Placeholder 16"/>
          <p:cNvSpPr>
            <a:spLocks noGrp="1"/>
          </p:cNvSpPr>
          <p:nvPr>
            <p:ph type="sldNum" sz="quarter" idx="12"/>
          </p:nvPr>
        </p:nvSpPr>
        <p:spPr/>
        <p:txBody>
          <a:bodyPr/>
          <a:lstStyle/>
          <a:p>
            <a:pPr>
              <a:defRPr/>
            </a:pPr>
            <a:fld id="{3A958E7F-F2CE-4013-8E7C-D4FF21256298}" type="slidenum">
              <a:rPr lang="en-US" smtClean="0"/>
              <a:pPr>
                <a:defRPr/>
              </a:pPr>
              <a:t>7</a:t>
            </a:fld>
            <a:endParaRPr lang="en-US"/>
          </a:p>
        </p:txBody>
      </p:sp>
      <p:sp>
        <p:nvSpPr>
          <p:cNvPr id="23" name="TextBox 22"/>
          <p:cNvSpPr txBox="1"/>
          <p:nvPr/>
        </p:nvSpPr>
        <p:spPr>
          <a:xfrm>
            <a:off x="304800" y="6477000"/>
            <a:ext cx="457200" cy="276999"/>
          </a:xfrm>
          <a:prstGeom prst="rect">
            <a:avLst/>
          </a:prstGeom>
          <a:noFill/>
        </p:spPr>
        <p:txBody>
          <a:bodyPr wrap="square" rtlCol="0">
            <a:spAutoFit/>
          </a:bodyPr>
          <a:lstStyle/>
          <a:p>
            <a:r>
              <a:rPr lang="en-US" sz="1200" dirty="0" smtClean="0"/>
              <a:t>7</a:t>
            </a:r>
            <a:endParaRPr lang="en-US" sz="1200" dirty="0"/>
          </a:p>
        </p:txBody>
      </p:sp>
      <p:sp>
        <p:nvSpPr>
          <p:cNvPr id="2" name="Rounded Rectangle 1"/>
          <p:cNvSpPr/>
          <p:nvPr/>
        </p:nvSpPr>
        <p:spPr>
          <a:xfrm>
            <a:off x="5725547" y="2480317"/>
            <a:ext cx="2359548" cy="3280764"/>
          </a:xfrm>
          <a:prstGeom prst="roundRect">
            <a:avLst/>
          </a:prstGeom>
          <a:solidFill>
            <a:schemeClr val="bg1">
              <a:lumMod val="75000"/>
              <a:alpha val="2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b="1" dirty="0">
                <a:solidFill>
                  <a:schemeClr val="tx1"/>
                </a:solidFill>
              </a:rPr>
              <a:t>novelty</a:t>
            </a:r>
          </a:p>
          <a:p>
            <a:pPr>
              <a:lnSpc>
                <a:spcPct val="150000"/>
              </a:lnSpc>
            </a:pPr>
            <a:r>
              <a:rPr lang="en-US" b="1" dirty="0">
                <a:solidFill>
                  <a:schemeClr val="tx1"/>
                </a:solidFill>
              </a:rPr>
              <a:t>badly</a:t>
            </a:r>
          </a:p>
          <a:p>
            <a:pPr>
              <a:lnSpc>
                <a:spcPct val="150000"/>
              </a:lnSpc>
            </a:pPr>
            <a:r>
              <a:rPr lang="en-US" b="1" dirty="0">
                <a:solidFill>
                  <a:schemeClr val="tx1"/>
                </a:solidFill>
              </a:rPr>
              <a:t>having the character</a:t>
            </a:r>
          </a:p>
          <a:p>
            <a:pPr>
              <a:lnSpc>
                <a:spcPct val="150000"/>
              </a:lnSpc>
            </a:pPr>
            <a:r>
              <a:rPr lang="en-US" b="1" dirty="0">
                <a:solidFill>
                  <a:schemeClr val="tx1"/>
                </a:solidFill>
              </a:rPr>
              <a:t>a person who</a:t>
            </a:r>
          </a:p>
          <a:p>
            <a:pPr>
              <a:lnSpc>
                <a:spcPct val="150000"/>
              </a:lnSpc>
            </a:pPr>
            <a:r>
              <a:rPr lang="en-US" b="1" dirty="0">
                <a:solidFill>
                  <a:schemeClr val="tx1"/>
                </a:solidFill>
              </a:rPr>
              <a:t>hospitable</a:t>
            </a:r>
          </a:p>
          <a:p>
            <a:pPr>
              <a:lnSpc>
                <a:spcPct val="150000"/>
              </a:lnSpc>
            </a:pPr>
            <a:r>
              <a:rPr lang="en-US" b="1" dirty="0">
                <a:solidFill>
                  <a:schemeClr val="tx1"/>
                </a:solidFill>
              </a:rPr>
              <a:t>apart</a:t>
            </a:r>
          </a:p>
        </p:txBody>
      </p:sp>
    </p:spTree>
    <p:custDataLst>
      <p:tags r:id="rId1"/>
    </p:custDataLst>
  </p:cSld>
  <p:clrMapOvr>
    <a:masterClrMapping/>
  </p:clrMapOvr>
  <mc:AlternateContent xmlns:mc="http://schemas.openxmlformats.org/markup-compatibility/2006">
    <mc:Choice xmlns:p14="http://schemas.microsoft.com/office/powerpoint/2010/main" xmlns="" Requires="p14">
      <p:transition spd="slow" p14:dur="2000" advTm="30811"/>
    </mc:Choice>
    <mc:Fallback>
      <p:transition spd="slow" advTm="3081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5" fill="hold" display="0">
                  <p:stCondLst>
                    <p:cond delay="indefinite"/>
                  </p:stCondLst>
                  <p:endCondLst>
                    <p:cond evt="onStopAudio" delay="0">
                      <p:tgtEl>
                        <p:sldTgt/>
                      </p:tgtEl>
                    </p:cond>
                  </p:endCondLst>
                </p:cTn>
                <p:tgtEl>
                  <p:spTgt spid="3"/>
                </p:tgtEl>
              </p:cMediaNode>
            </p:audio>
          </p:childTnLst>
        </p:cTn>
      </p:par>
    </p:tnLst>
    <p:bldLst>
      <p:bldP spid="18" grpId="0"/>
      <p:bldP spid="19" grpId="0"/>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457200" y="1570037"/>
            <a:ext cx="8229600" cy="4525963"/>
          </a:xfrm>
        </p:spPr>
        <p:txBody>
          <a:bodyPr/>
          <a:lstStyle/>
          <a:p>
            <a:pPr>
              <a:spcBef>
                <a:spcPts val="0"/>
              </a:spcBef>
              <a:buNone/>
            </a:pPr>
            <a:r>
              <a:rPr lang="en-US" sz="2400" b="1" dirty="0" smtClean="0"/>
              <a:t>SOL 7.5</a:t>
            </a:r>
          </a:p>
          <a:p>
            <a:pPr>
              <a:spcBef>
                <a:spcPts val="0"/>
              </a:spcBef>
              <a:buNone/>
            </a:pPr>
            <a:r>
              <a:rPr lang="en-US" sz="2400" b="1" dirty="0" smtClean="0"/>
              <a:t>The student will read and demonstrate comprehension of a</a:t>
            </a:r>
          </a:p>
          <a:p>
            <a:pPr>
              <a:spcBef>
                <a:spcPts val="0"/>
              </a:spcBef>
              <a:buNone/>
            </a:pPr>
            <a:r>
              <a:rPr lang="en-US" sz="2400" b="1" dirty="0" smtClean="0">
                <a:latin typeface="+mj-lt"/>
              </a:rPr>
              <a:t>variety of </a:t>
            </a:r>
            <a:r>
              <a:rPr lang="en-US" sz="2400" b="1" dirty="0" smtClean="0">
                <a:solidFill>
                  <a:srgbClr val="0070C0"/>
                </a:solidFill>
                <a:latin typeface="+mj-lt"/>
              </a:rPr>
              <a:t>fictional texts, narrative nonfiction, and poetry</a:t>
            </a:r>
            <a:r>
              <a:rPr lang="en-US" sz="2400" b="1" dirty="0" smtClean="0">
                <a:latin typeface="+mj-lt"/>
              </a:rPr>
              <a:t>.</a:t>
            </a:r>
          </a:p>
          <a:p>
            <a:pPr marL="457200" indent="-457200">
              <a:spcBef>
                <a:spcPts val="0"/>
              </a:spcBef>
              <a:buAutoNum type="alphaLcParenR" startAt="7"/>
            </a:pPr>
            <a:r>
              <a:rPr lang="en-US" sz="2400" b="1" dirty="0" smtClean="0">
                <a:solidFill>
                  <a:srgbClr val="0070C0"/>
                </a:solidFill>
                <a:latin typeface="+mj-lt"/>
              </a:rPr>
              <a:t>Make inferences </a:t>
            </a:r>
            <a:r>
              <a:rPr lang="en-US" sz="2400" b="1" dirty="0" smtClean="0">
                <a:latin typeface="+mj-lt"/>
              </a:rPr>
              <a:t>and </a:t>
            </a:r>
            <a:r>
              <a:rPr lang="en-US" sz="2400" b="1" dirty="0" smtClean="0">
                <a:solidFill>
                  <a:srgbClr val="0070C0"/>
                </a:solidFill>
                <a:latin typeface="+mj-lt"/>
              </a:rPr>
              <a:t>draw conclusions </a:t>
            </a:r>
            <a:r>
              <a:rPr lang="en-US" sz="2400" b="1" dirty="0" smtClean="0">
                <a:latin typeface="+mj-lt"/>
              </a:rPr>
              <a:t>based on the text.</a:t>
            </a:r>
          </a:p>
          <a:p>
            <a:pPr marL="457200" indent="-457200">
              <a:spcBef>
                <a:spcPts val="0"/>
              </a:spcBef>
              <a:buNone/>
            </a:pPr>
            <a:endParaRPr lang="en-US" sz="2400" b="1" dirty="0" smtClean="0">
              <a:latin typeface="+mj-lt"/>
            </a:endParaRPr>
          </a:p>
          <a:p>
            <a:pPr marL="457200" indent="-457200">
              <a:spcBef>
                <a:spcPts val="0"/>
              </a:spcBef>
              <a:buNone/>
            </a:pPr>
            <a:r>
              <a:rPr lang="en-US" sz="2400" b="1" dirty="0" smtClean="0">
                <a:latin typeface="+mj-lt"/>
              </a:rPr>
              <a:t>SOL 7.6</a:t>
            </a:r>
          </a:p>
          <a:p>
            <a:pPr marL="457200" indent="-457200">
              <a:spcBef>
                <a:spcPts val="0"/>
              </a:spcBef>
              <a:buNone/>
            </a:pPr>
            <a:r>
              <a:rPr lang="en-US" sz="2400" b="1" dirty="0" smtClean="0">
                <a:latin typeface="+mj-lt"/>
              </a:rPr>
              <a:t>The student will read and demonstrate comprehension of a</a:t>
            </a:r>
          </a:p>
          <a:p>
            <a:pPr marL="457200" indent="-457200">
              <a:spcBef>
                <a:spcPts val="0"/>
              </a:spcBef>
              <a:buNone/>
            </a:pPr>
            <a:r>
              <a:rPr lang="en-US" sz="2400" b="1" dirty="0" smtClean="0">
                <a:latin typeface="+mj-lt"/>
              </a:rPr>
              <a:t>variety of </a:t>
            </a:r>
            <a:r>
              <a:rPr lang="en-US" sz="2400" b="1" dirty="0" smtClean="0">
                <a:solidFill>
                  <a:srgbClr val="0070C0"/>
                </a:solidFill>
                <a:latin typeface="+mj-lt"/>
              </a:rPr>
              <a:t>nonfiction texts.</a:t>
            </a:r>
          </a:p>
          <a:p>
            <a:pPr marL="457200" indent="-457200">
              <a:spcBef>
                <a:spcPts val="0"/>
              </a:spcBef>
              <a:buNone/>
            </a:pPr>
            <a:endParaRPr lang="en-US" sz="2400" b="1" dirty="0" smtClean="0">
              <a:latin typeface="+mj-lt"/>
            </a:endParaRPr>
          </a:p>
          <a:p>
            <a:pPr marL="457200" indent="-457200">
              <a:spcBef>
                <a:spcPts val="0"/>
              </a:spcBef>
              <a:buAutoNum type="alphaLcParenR" startAt="4"/>
            </a:pPr>
            <a:r>
              <a:rPr lang="en-US" sz="2400" b="1" dirty="0" smtClean="0">
                <a:solidFill>
                  <a:srgbClr val="0070C0"/>
                </a:solidFill>
                <a:latin typeface="+mj-lt"/>
              </a:rPr>
              <a:t>Draw conclusions </a:t>
            </a:r>
            <a:r>
              <a:rPr lang="en-US" sz="2400" b="1" dirty="0" smtClean="0">
                <a:latin typeface="+mj-lt"/>
              </a:rPr>
              <a:t>and </a:t>
            </a:r>
            <a:r>
              <a:rPr lang="en-US" sz="2400" b="1" dirty="0" smtClean="0">
                <a:solidFill>
                  <a:srgbClr val="0070C0"/>
                </a:solidFill>
                <a:latin typeface="+mj-lt"/>
              </a:rPr>
              <a:t>make inferences </a:t>
            </a:r>
            <a:r>
              <a:rPr lang="en-US" sz="2400" b="1" dirty="0" smtClean="0">
                <a:latin typeface="+mj-lt"/>
              </a:rPr>
              <a:t>on</a:t>
            </a:r>
            <a:r>
              <a:rPr lang="en-US" sz="2400" b="1" dirty="0" smtClean="0">
                <a:solidFill>
                  <a:srgbClr val="0070C0"/>
                </a:solidFill>
                <a:latin typeface="+mj-lt"/>
              </a:rPr>
              <a:t> explicit and</a:t>
            </a:r>
          </a:p>
          <a:p>
            <a:pPr marL="457200" indent="-457200">
              <a:spcBef>
                <a:spcPts val="0"/>
              </a:spcBef>
              <a:buNone/>
            </a:pPr>
            <a:r>
              <a:rPr lang="en-US" sz="2400" b="1" dirty="0" smtClean="0">
                <a:latin typeface="+mj-lt"/>
              </a:rPr>
              <a:t>	</a:t>
            </a:r>
            <a:r>
              <a:rPr lang="en-US" sz="2400" b="1" dirty="0" smtClean="0">
                <a:solidFill>
                  <a:srgbClr val="0070C0"/>
                </a:solidFill>
                <a:latin typeface="+mj-lt"/>
              </a:rPr>
              <a:t>implied</a:t>
            </a:r>
            <a:r>
              <a:rPr lang="en-US" sz="2400" b="1" dirty="0" smtClean="0">
                <a:latin typeface="+mj-lt"/>
              </a:rPr>
              <a:t> </a:t>
            </a:r>
            <a:r>
              <a:rPr lang="en-US" sz="2400" b="1" dirty="0" smtClean="0">
                <a:solidFill>
                  <a:srgbClr val="0070C0"/>
                </a:solidFill>
                <a:latin typeface="+mj-lt"/>
              </a:rPr>
              <a:t>information. </a:t>
            </a:r>
          </a:p>
          <a:p>
            <a:pPr marL="457200" indent="-457200">
              <a:spcBef>
                <a:spcPts val="0"/>
              </a:spcBef>
              <a:buNone/>
            </a:pPr>
            <a:endParaRPr lang="en-US" sz="2400" b="1" dirty="0" smtClean="0">
              <a:latin typeface="+mj-lt"/>
            </a:endParaRPr>
          </a:p>
          <a:p>
            <a:pPr>
              <a:buNone/>
            </a:pPr>
            <a:endParaRPr lang="en-US" sz="2400" b="1" dirty="0" smtClean="0">
              <a:solidFill>
                <a:srgbClr val="002060"/>
              </a:solidFill>
              <a:latin typeface="+mj-lt"/>
            </a:endParaRPr>
          </a:p>
        </p:txBody>
      </p:sp>
      <p:sp>
        <p:nvSpPr>
          <p:cNvPr id="7" name="Title 6"/>
          <p:cNvSpPr>
            <a:spLocks noGrp="1"/>
          </p:cNvSpPr>
          <p:nvPr>
            <p:ph type="title"/>
          </p:nvPr>
        </p:nvSpPr>
        <p:spPr>
          <a:xfrm>
            <a:off x="304800" y="457200"/>
            <a:ext cx="8839200" cy="1143000"/>
          </a:xfrm>
        </p:spPr>
        <p:txBody>
          <a:bodyPr/>
          <a:lstStyle/>
          <a:p>
            <a:r>
              <a:rPr lang="en-US" altLang="en-US" sz="3200" b="1" dirty="0" smtClean="0">
                <a:solidFill>
                  <a:srgbClr val="0033CC"/>
                </a:solidFill>
              </a:rPr>
              <a:t>Making Inferences/</a:t>
            </a:r>
            <a:br>
              <a:rPr lang="en-US" altLang="en-US" sz="3200" b="1" dirty="0" smtClean="0">
                <a:solidFill>
                  <a:srgbClr val="0033CC"/>
                </a:solidFill>
              </a:rPr>
            </a:br>
            <a:r>
              <a:rPr lang="en-US" altLang="en-US" sz="3200" b="1" dirty="0" smtClean="0">
                <a:solidFill>
                  <a:srgbClr val="0033CC"/>
                </a:solidFill>
              </a:rPr>
              <a:t>Drawing Conclusions</a:t>
            </a:r>
            <a:endParaRPr lang="en-US" sz="3200" b="1" dirty="0">
              <a:solidFill>
                <a:srgbClr val="0033CC"/>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4" cstate="print"/>
          <a:srcRect/>
          <a:stretch>
            <a:fillRect/>
          </a:stretch>
        </p:blipFill>
        <p:spPr bwMode="auto">
          <a:xfrm>
            <a:off x="7696200" y="5943600"/>
            <a:ext cx="1007389" cy="685800"/>
          </a:xfrm>
          <a:prstGeom prst="rect">
            <a:avLst/>
          </a:prstGeom>
          <a:noFill/>
        </p:spPr>
      </p:pic>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pic>
        <p:nvPicPr>
          <p:cNvPr id="2" name="Audio 1">
            <a:hlinkClick r:id="" action="ppaction://media"/>
          </p:cNvPr>
          <p:cNvPicPr>
            <a:picLocks noChangeAspect="1"/>
          </p:cNvPicPr>
          <p:nvPr>
            <a:audioFile r:link="rId1"/>
            <p:extLst>
              <p:ext uri="{DAA4B4D4-6D71-4841-9C94-3DE7FCFB9230}">
                <p14:media xmlns:p14="http://schemas.microsoft.com/office/powerpoint/2010/main" xmlns="" r:embed="rId5"/>
              </p:ext>
            </p:extLst>
          </p:nvPr>
        </p:nvPicPr>
        <p:blipFill>
          <a:blip r:embed="rId6" cstate="print"/>
          <a:stretch>
            <a:fillRect/>
          </a:stretch>
        </p:blipFill>
        <p:spPr>
          <a:xfrm>
            <a:off x="8382000" y="6096000"/>
            <a:ext cx="609600" cy="609600"/>
          </a:xfrm>
          <a:prstGeom prst="rect">
            <a:avLst/>
          </a:prstGeom>
        </p:spPr>
      </p:pic>
      <p:sp>
        <p:nvSpPr>
          <p:cNvPr id="14" name="Slide Number Placeholder 13"/>
          <p:cNvSpPr>
            <a:spLocks noGrp="1"/>
          </p:cNvSpPr>
          <p:nvPr>
            <p:ph type="sldNum" sz="quarter" idx="12"/>
          </p:nvPr>
        </p:nvSpPr>
        <p:spPr/>
        <p:txBody>
          <a:bodyPr/>
          <a:lstStyle/>
          <a:p>
            <a:pPr>
              <a:defRPr/>
            </a:pPr>
            <a:fld id="{3A958E7F-F2CE-4013-8E7C-D4FF21256298}" type="slidenum">
              <a:rPr lang="en-US" smtClean="0"/>
              <a:pPr>
                <a:defRPr/>
              </a:pPr>
              <a:t>8</a:t>
            </a:fld>
            <a:endParaRPr lang="en-US"/>
          </a:p>
        </p:txBody>
      </p:sp>
      <p:sp>
        <p:nvSpPr>
          <p:cNvPr id="17" name="TextBox 16"/>
          <p:cNvSpPr txBox="1"/>
          <p:nvPr/>
        </p:nvSpPr>
        <p:spPr>
          <a:xfrm>
            <a:off x="304800" y="6477000"/>
            <a:ext cx="457200" cy="276999"/>
          </a:xfrm>
          <a:prstGeom prst="rect">
            <a:avLst/>
          </a:prstGeom>
          <a:noFill/>
        </p:spPr>
        <p:txBody>
          <a:bodyPr wrap="square" rtlCol="0">
            <a:spAutoFit/>
          </a:bodyPr>
          <a:lstStyle/>
          <a:p>
            <a:r>
              <a:rPr lang="en-US" sz="1200" dirty="0" smtClean="0"/>
              <a:t>8</a:t>
            </a:r>
            <a:endParaRPr lang="en-US" sz="1200" dirty="0"/>
          </a:p>
        </p:txBody>
      </p:sp>
    </p:spTree>
  </p:cSld>
  <p:clrMapOvr>
    <a:masterClrMapping/>
  </p:clrMapOvr>
  <mc:AlternateContent xmlns:mc="http://schemas.openxmlformats.org/markup-compatibility/2006">
    <mc:Choice xmlns:p14="http://schemas.microsoft.com/office/powerpoint/2010/main" xmlns="" Requires="p14">
      <p:transition spd="slow" p14:dur="2000" advTm="29317"/>
    </mc:Choice>
    <mc:Fallback>
      <p:transition spd="slow" advTm="2931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457200" y="1570037"/>
            <a:ext cx="8229600" cy="4297363"/>
          </a:xfrm>
          <a:noFill/>
          <a:ln>
            <a:noFill/>
          </a:ln>
        </p:spPr>
        <p:style>
          <a:lnRef idx="2">
            <a:schemeClr val="dk1"/>
          </a:lnRef>
          <a:fillRef idx="1">
            <a:schemeClr val="lt1"/>
          </a:fillRef>
          <a:effectRef idx="0">
            <a:schemeClr val="dk1"/>
          </a:effectRef>
          <a:fontRef idx="minor">
            <a:schemeClr val="dk1"/>
          </a:fontRef>
        </p:style>
        <p:txBody>
          <a:bodyPr/>
          <a:lstStyle/>
          <a:p>
            <a:pPr eaLnBrk="1" fontAlgn="auto" hangingPunct="1">
              <a:spcAft>
                <a:spcPts val="0"/>
              </a:spcAft>
              <a:buClr>
                <a:schemeClr val="accent3"/>
              </a:buClr>
              <a:buNone/>
              <a:defRPr/>
            </a:pPr>
            <a:r>
              <a:rPr lang="en-US" sz="2400" b="1" dirty="0" smtClean="0">
                <a:solidFill>
                  <a:srgbClr val="0070C0"/>
                </a:solidFill>
              </a:rPr>
              <a:t>Students need additional practice making inferences. </a:t>
            </a:r>
          </a:p>
          <a:p>
            <a:pPr marL="0" eaLnBrk="1" fontAlgn="auto" hangingPunct="1">
              <a:spcBef>
                <a:spcPts val="0"/>
              </a:spcBef>
              <a:spcAft>
                <a:spcPts val="0"/>
              </a:spcAft>
              <a:buClr>
                <a:schemeClr val="accent3"/>
              </a:buClr>
              <a:buNone/>
              <a:defRPr/>
            </a:pPr>
            <a:endParaRPr lang="en-US" sz="2000" b="1" dirty="0" smtClean="0"/>
          </a:p>
          <a:p>
            <a:pPr marL="0" eaLnBrk="1" fontAlgn="auto" hangingPunct="1">
              <a:spcBef>
                <a:spcPts val="0"/>
              </a:spcBef>
              <a:spcAft>
                <a:spcPts val="0"/>
              </a:spcAft>
              <a:buClr>
                <a:schemeClr val="accent3"/>
              </a:buClr>
              <a:buNone/>
              <a:defRPr/>
            </a:pPr>
            <a:r>
              <a:rPr lang="en-US" sz="2200" b="1" dirty="0" smtClean="0"/>
              <a:t>For this example, reference the 2011 Grade 7 Reading Released Test, page 12, to view the passage,  </a:t>
            </a:r>
            <a:r>
              <a:rPr lang="en-US" sz="2200" b="1" i="1" dirty="0" smtClean="0"/>
              <a:t>Saving Books n’ More</a:t>
            </a:r>
            <a:r>
              <a:rPr lang="en-US" sz="2200" b="1" dirty="0" smtClean="0"/>
              <a:t>:  </a:t>
            </a:r>
          </a:p>
          <a:p>
            <a:pPr marL="0" eaLnBrk="1" fontAlgn="auto" hangingPunct="1">
              <a:spcBef>
                <a:spcPts val="0"/>
              </a:spcBef>
              <a:spcAft>
                <a:spcPts val="0"/>
              </a:spcAft>
              <a:buClr>
                <a:schemeClr val="accent3"/>
              </a:buClr>
              <a:buNone/>
              <a:defRPr/>
            </a:pPr>
            <a:r>
              <a:rPr lang="en-US" sz="2200" b="1" dirty="0" smtClean="0">
                <a:solidFill>
                  <a:srgbClr val="FF0000"/>
                </a:solidFill>
                <a:hlinkClick r:id="rId5"/>
              </a:rPr>
              <a:t>http://www.doe.virginia.gov/testing/sol/released_tests/2011/test11_reading7.pdf</a:t>
            </a:r>
            <a:endParaRPr lang="en-US" sz="2200" b="1" dirty="0" smtClean="0">
              <a:solidFill>
                <a:srgbClr val="FF0000"/>
              </a:solidFill>
            </a:endParaRPr>
          </a:p>
          <a:p>
            <a:pPr eaLnBrk="1" fontAlgn="auto" hangingPunct="1">
              <a:spcAft>
                <a:spcPts val="0"/>
              </a:spcAft>
              <a:buClr>
                <a:schemeClr val="accent3"/>
              </a:buClr>
              <a:buNone/>
              <a:defRPr/>
            </a:pPr>
            <a:endParaRPr lang="en-US" sz="1600" b="1" dirty="0" smtClean="0">
              <a:solidFill>
                <a:srgbClr val="FF0000"/>
              </a:solidFill>
              <a:latin typeface="+mj-lt"/>
            </a:endParaRPr>
          </a:p>
          <a:p>
            <a:pPr eaLnBrk="1" fontAlgn="auto" hangingPunct="1">
              <a:spcAft>
                <a:spcPts val="0"/>
              </a:spcAft>
              <a:buClr>
                <a:schemeClr val="accent3"/>
              </a:buClr>
              <a:buNone/>
              <a:defRPr/>
            </a:pPr>
            <a:endParaRPr lang="en-US" sz="1600" b="1" dirty="0" smtClean="0">
              <a:solidFill>
                <a:srgbClr val="FF0000"/>
              </a:solidFill>
              <a:latin typeface="+mj-lt"/>
            </a:endParaRPr>
          </a:p>
          <a:p>
            <a:pPr eaLnBrk="1" fontAlgn="auto" hangingPunct="1">
              <a:spcAft>
                <a:spcPts val="0"/>
              </a:spcAft>
              <a:buClr>
                <a:schemeClr val="accent3"/>
              </a:buClr>
              <a:buNone/>
              <a:defRPr/>
            </a:pPr>
            <a:endParaRPr lang="en-US" sz="1600" b="1" dirty="0" smtClean="0">
              <a:solidFill>
                <a:srgbClr val="FF0000"/>
              </a:solidFill>
              <a:latin typeface="+mj-lt"/>
            </a:endParaRPr>
          </a:p>
          <a:p>
            <a:pPr eaLnBrk="1" fontAlgn="auto" hangingPunct="1">
              <a:spcAft>
                <a:spcPts val="0"/>
              </a:spcAft>
              <a:buClr>
                <a:schemeClr val="accent3"/>
              </a:buClr>
              <a:buNone/>
              <a:defRPr/>
            </a:pPr>
            <a:endParaRPr lang="en-US" sz="2400" b="1" dirty="0" smtClean="0">
              <a:solidFill>
                <a:srgbClr val="FF0000"/>
              </a:solidFill>
              <a:latin typeface="+mj-lt"/>
            </a:endParaRPr>
          </a:p>
        </p:txBody>
      </p:sp>
      <p:sp>
        <p:nvSpPr>
          <p:cNvPr id="7" name="Title 6"/>
          <p:cNvSpPr>
            <a:spLocks noGrp="1"/>
          </p:cNvSpPr>
          <p:nvPr>
            <p:ph type="title"/>
          </p:nvPr>
        </p:nvSpPr>
        <p:spPr>
          <a:xfrm>
            <a:off x="304800" y="457200"/>
            <a:ext cx="8839200" cy="1143000"/>
          </a:xfrm>
        </p:spPr>
        <p:txBody>
          <a:bodyPr/>
          <a:lstStyle/>
          <a:p>
            <a:r>
              <a:rPr lang="en-US" sz="3200" b="1" dirty="0" smtClean="0">
                <a:solidFill>
                  <a:srgbClr val="0033CC"/>
                </a:solidFill>
              </a:rPr>
              <a:t>Suggested Practice for 7.5g</a:t>
            </a:r>
            <a:endParaRPr lang="en-US" sz="3200" b="1" dirty="0">
              <a:solidFill>
                <a:srgbClr val="0033CC"/>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729734"/>
            <a:ext cx="91440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6" cstate="print"/>
          <a:srcRect/>
          <a:stretch>
            <a:fillRect/>
          </a:stretch>
        </p:blipFill>
        <p:spPr bwMode="auto">
          <a:xfrm>
            <a:off x="7924800" y="6038196"/>
            <a:ext cx="1007389" cy="685800"/>
          </a:xfrm>
          <a:prstGeom prst="rect">
            <a:avLst/>
          </a:prstGeom>
          <a:noFill/>
        </p:spPr>
      </p:pic>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685800" y="3810000"/>
            <a:ext cx="7315200" cy="24384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eaLnBrk="1" fontAlgn="auto" hangingPunct="1">
              <a:spcAft>
                <a:spcPts val="0"/>
              </a:spcAft>
              <a:buClr>
                <a:schemeClr val="accent3"/>
              </a:buClr>
              <a:buNone/>
              <a:defRPr/>
            </a:pPr>
            <a:r>
              <a:rPr lang="en-US" sz="2000" b="1" dirty="0" smtClean="0"/>
              <a:t>The author assumes the reader already knows that--</a:t>
            </a:r>
          </a:p>
          <a:p>
            <a:pPr eaLnBrk="1" fontAlgn="auto" hangingPunct="1">
              <a:spcAft>
                <a:spcPts val="0"/>
              </a:spcAft>
              <a:buClr>
                <a:schemeClr val="accent3"/>
              </a:buClr>
              <a:buNone/>
              <a:defRPr/>
            </a:pPr>
            <a:endParaRPr lang="en-US" sz="2000" b="1" dirty="0" smtClean="0"/>
          </a:p>
          <a:p>
            <a:pPr marL="457200" indent="-457200" eaLnBrk="1" fontAlgn="auto" hangingPunct="1">
              <a:spcAft>
                <a:spcPts val="0"/>
              </a:spcAft>
              <a:buFont typeface="+mj-lt"/>
              <a:buAutoNum type="alphaLcParenR"/>
              <a:defRPr/>
            </a:pPr>
            <a:r>
              <a:rPr lang="en-US" sz="2000" b="1" dirty="0" smtClean="0"/>
              <a:t>running a successful bookstore should be easy</a:t>
            </a:r>
          </a:p>
          <a:p>
            <a:pPr marL="457200" indent="-457200" eaLnBrk="1" fontAlgn="auto" hangingPunct="1">
              <a:spcAft>
                <a:spcPts val="0"/>
              </a:spcAft>
              <a:buFont typeface="+mj-lt"/>
              <a:buAutoNum type="alphaLcParenR"/>
              <a:defRPr/>
            </a:pPr>
            <a:r>
              <a:rPr lang="en-US" sz="2000" b="1" dirty="0" smtClean="0"/>
              <a:t>authors frequently sign their work</a:t>
            </a:r>
            <a:endParaRPr lang="en-US" sz="2000" b="1" dirty="0" smtClean="0">
              <a:solidFill>
                <a:srgbClr val="FF0000"/>
              </a:solidFill>
            </a:endParaRPr>
          </a:p>
          <a:p>
            <a:pPr marL="457200" indent="-457200" eaLnBrk="1" fontAlgn="auto" hangingPunct="1">
              <a:spcAft>
                <a:spcPts val="0"/>
              </a:spcAft>
              <a:buFont typeface="+mj-lt"/>
              <a:buAutoNum type="alphaLcParenR"/>
              <a:defRPr/>
            </a:pPr>
            <a:r>
              <a:rPr lang="en-US" sz="2000" b="1" dirty="0" smtClean="0"/>
              <a:t>many college students take advertising courses in college</a:t>
            </a:r>
          </a:p>
          <a:p>
            <a:pPr marL="457200" indent="-457200" eaLnBrk="1" fontAlgn="auto" hangingPunct="1">
              <a:spcAft>
                <a:spcPts val="0"/>
              </a:spcAft>
              <a:defRPr/>
            </a:pPr>
            <a:r>
              <a:rPr lang="en-US" sz="2000" b="1" dirty="0" smtClean="0"/>
              <a:t>d)	store owners rely on children to help them</a:t>
            </a:r>
            <a:endParaRPr lang="en-US" sz="2000" b="1" dirty="0"/>
          </a:p>
        </p:txBody>
      </p:sp>
      <p:sp>
        <p:nvSpPr>
          <p:cNvPr id="14" name="Rounded Rectangle 13"/>
          <p:cNvSpPr/>
          <p:nvPr/>
        </p:nvSpPr>
        <p:spPr>
          <a:xfrm>
            <a:off x="1143000" y="5029200"/>
            <a:ext cx="3886200" cy="304800"/>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lide Number Placeholder 16"/>
          <p:cNvSpPr>
            <a:spLocks noGrp="1"/>
          </p:cNvSpPr>
          <p:nvPr>
            <p:ph type="sldNum" sz="quarter" idx="12"/>
          </p:nvPr>
        </p:nvSpPr>
        <p:spPr/>
        <p:txBody>
          <a:bodyPr/>
          <a:lstStyle/>
          <a:p>
            <a:pPr>
              <a:defRPr/>
            </a:pPr>
            <a:fld id="{3A958E7F-F2CE-4013-8E7C-D4FF21256298}" type="slidenum">
              <a:rPr lang="en-US" smtClean="0"/>
              <a:pPr>
                <a:defRPr/>
              </a:pPr>
              <a:t>9</a:t>
            </a:fld>
            <a:endParaRPr lang="en-US"/>
          </a:p>
        </p:txBody>
      </p:sp>
      <p:sp>
        <p:nvSpPr>
          <p:cNvPr id="19" name="TextBox 18"/>
          <p:cNvSpPr txBox="1"/>
          <p:nvPr/>
        </p:nvSpPr>
        <p:spPr>
          <a:xfrm>
            <a:off x="304800" y="6477000"/>
            <a:ext cx="457200" cy="276999"/>
          </a:xfrm>
          <a:prstGeom prst="rect">
            <a:avLst/>
          </a:prstGeom>
          <a:noFill/>
        </p:spPr>
        <p:txBody>
          <a:bodyPr wrap="square" rtlCol="0">
            <a:spAutoFit/>
          </a:bodyPr>
          <a:lstStyle/>
          <a:p>
            <a:r>
              <a:rPr lang="en-US" sz="1200" dirty="0" smtClean="0"/>
              <a:t>9</a:t>
            </a:r>
            <a:endParaRPr lang="en-US" sz="1200" dirty="0"/>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xmlns="" r:embed="rId7"/>
              </p:ext>
            </p:extLst>
          </p:nvPr>
        </p:nvPicPr>
        <p:blipFill>
          <a:blip r:embed="rId8" cstate="print"/>
          <a:stretch>
            <a:fillRect/>
          </a:stretch>
        </p:blipFill>
        <p:spPr>
          <a:xfrm>
            <a:off x="8382000" y="6096000"/>
            <a:ext cx="609600" cy="609600"/>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xmlns="" Requires="p14">
      <p:transition spd="slow" p14:dur="2000" advTm="41903"/>
    </mc:Choice>
    <mc:Fallback>
      <p:transition spd="slow" advTm="4190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3"/>
                </p:tgtEl>
              </p:cMediaNode>
            </p:audio>
          </p:childTnLst>
        </p:cTn>
      </p:par>
    </p:tnLst>
    <p:bldLst>
      <p:bldP spid="1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4.7"/>
</p:tagLst>
</file>

<file path=ppt/tags/tag2.xml><?xml version="1.0" encoding="utf-8"?>
<p:tagLst xmlns:a="http://schemas.openxmlformats.org/drawingml/2006/main" xmlns:r="http://schemas.openxmlformats.org/officeDocument/2006/relationships" xmlns:p="http://schemas.openxmlformats.org/presentationml/2006/main">
  <p:tag name="TIMING" val="|32.9"/>
</p:tagLst>
</file>

<file path=ppt/tags/tag3.xml><?xml version="1.0" encoding="utf-8"?>
<p:tagLst xmlns:a="http://schemas.openxmlformats.org/drawingml/2006/main" xmlns:r="http://schemas.openxmlformats.org/officeDocument/2006/relationships" xmlns:p="http://schemas.openxmlformats.org/presentationml/2006/main">
  <p:tag name="TIMING" val="|82"/>
</p:tagLst>
</file>

<file path=ppt/tags/tag4.xml><?xml version="1.0" encoding="utf-8"?>
<p:tagLst xmlns:a="http://schemas.openxmlformats.org/drawingml/2006/main" xmlns:r="http://schemas.openxmlformats.org/officeDocument/2006/relationships" xmlns:p="http://schemas.openxmlformats.org/presentationml/2006/main">
  <p:tag name="TIMING" val="|23.2"/>
</p:tagLst>
</file>

<file path=ppt/tags/tag5.xml><?xml version="1.0" encoding="utf-8"?>
<p:tagLst xmlns:a="http://schemas.openxmlformats.org/drawingml/2006/main" xmlns:r="http://schemas.openxmlformats.org/officeDocument/2006/relationships" xmlns:p="http://schemas.openxmlformats.org/presentationml/2006/main">
  <p:tag name="TIMING" val="|35.3"/>
</p:tagLst>
</file>

<file path=ppt/tags/tag6.xml><?xml version="1.0" encoding="utf-8"?>
<p:tagLst xmlns:a="http://schemas.openxmlformats.org/drawingml/2006/main" xmlns:r="http://schemas.openxmlformats.org/officeDocument/2006/relationships" xmlns:p="http://schemas.openxmlformats.org/presentationml/2006/main">
  <p:tag name="TIMING" val="|22.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2746</Words>
  <Application>Microsoft Office PowerPoint</Application>
  <PresentationFormat>On-screen Show (4:3)</PresentationFormat>
  <Paragraphs>336</Paragraphs>
  <Slides>20</Slides>
  <Notes>20</Notes>
  <HiddenSlides>0</HiddenSlides>
  <MMClips>20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Slide 1</vt:lpstr>
      <vt:lpstr>Using Roots, Affixes, and Antonyms</vt:lpstr>
      <vt:lpstr>Suggested Practice for 7.4b</vt:lpstr>
      <vt:lpstr>Suggested Practice for 7.4b</vt:lpstr>
      <vt:lpstr>Suggested Practice for 7.4b</vt:lpstr>
      <vt:lpstr>Suggested Practice for 7.4b</vt:lpstr>
      <vt:lpstr>Suggested Practice for 7.4b</vt:lpstr>
      <vt:lpstr>Making Inferences/ Drawing Conclusions</vt:lpstr>
      <vt:lpstr>Suggested Practice for 7.5g</vt:lpstr>
      <vt:lpstr>Suggested Practice for 7.5g and 7.6d</vt:lpstr>
      <vt:lpstr>Suggested Practice for 7.5g and 7.6d</vt:lpstr>
      <vt:lpstr>Suggested Practice for 7.5g and 7.6d</vt:lpstr>
      <vt:lpstr>Summarizing </vt:lpstr>
      <vt:lpstr>Suggested Practice for 7.5i and 7.6i</vt:lpstr>
      <vt:lpstr>Suggested Practice for 7.5i and 7.6i</vt:lpstr>
      <vt:lpstr>Suggested Practice for 7.5i and 7.6i</vt:lpstr>
      <vt:lpstr>Describing how word choice and language convey author’s viewpoint</vt:lpstr>
      <vt:lpstr>Suggested Practice for 7.6g</vt:lpstr>
      <vt:lpstr>Practice  Items</vt:lpstr>
      <vt:lpstr>Contact Information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2012-10-29T06:22:57Z</dcterms:created>
  <dcterms:modified xsi:type="dcterms:W3CDTF">2014-03-07T20:30:17Z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