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a" ContentType="audio/x-ms-wma"/>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Lst>
  <p:notesMasterIdLst>
    <p:notesMasterId r:id="rId30"/>
  </p:notesMasterIdLst>
  <p:handoutMasterIdLst>
    <p:handoutMasterId r:id="rId31"/>
  </p:handoutMasterIdLst>
  <p:sldIdLst>
    <p:sldId id="417" r:id="rId3"/>
    <p:sldId id="274" r:id="rId4"/>
    <p:sldId id="462" r:id="rId5"/>
    <p:sldId id="522" r:id="rId6"/>
    <p:sldId id="471" r:id="rId7"/>
    <p:sldId id="463" r:id="rId8"/>
    <p:sldId id="464" r:id="rId9"/>
    <p:sldId id="466" r:id="rId10"/>
    <p:sldId id="512" r:id="rId11"/>
    <p:sldId id="465" r:id="rId12"/>
    <p:sldId id="513" r:id="rId13"/>
    <p:sldId id="514" r:id="rId14"/>
    <p:sldId id="515" r:id="rId15"/>
    <p:sldId id="516" r:id="rId16"/>
    <p:sldId id="517" r:id="rId17"/>
    <p:sldId id="481" r:id="rId18"/>
    <p:sldId id="483" r:id="rId19"/>
    <p:sldId id="518" r:id="rId20"/>
    <p:sldId id="484" r:id="rId21"/>
    <p:sldId id="485" r:id="rId22"/>
    <p:sldId id="519" r:id="rId23"/>
    <p:sldId id="520" r:id="rId24"/>
    <p:sldId id="486" r:id="rId25"/>
    <p:sldId id="502" r:id="rId26"/>
    <p:sldId id="521" r:id="rId27"/>
    <p:sldId id="510" r:id="rId28"/>
    <p:sldId id="511"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33CC"/>
    <a:srgbClr val="00CC00"/>
    <a:srgbClr val="008000"/>
    <a:srgbClr val="007A00"/>
    <a:srgbClr val="005400"/>
    <a:srgbClr val="264E35"/>
    <a:srgbClr val="1933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2" autoAdjust="0"/>
    <p:restoredTop sz="81875" autoAdjust="0"/>
  </p:normalViewPr>
  <p:slideViewPr>
    <p:cSldViewPr>
      <p:cViewPr varScale="1">
        <p:scale>
          <a:sx n="105" d="100"/>
          <a:sy n="105" d="100"/>
        </p:scale>
        <p:origin x="-1782" y="-8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372"/>
    </p:cViewPr>
  </p:sorterViewPr>
  <p:notesViewPr>
    <p:cSldViewPr>
      <p:cViewPr>
        <p:scale>
          <a:sx n="100" d="100"/>
          <a:sy n="100" d="100"/>
        </p:scale>
        <p:origin x="-90" y="93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2A0DB-CA56-4D23-98B7-BFCEA6685416}" type="doc">
      <dgm:prSet loTypeId="urn:microsoft.com/office/officeart/2005/8/layout/radial5" loCatId="relationship" qsTypeId="urn:microsoft.com/office/officeart/2005/8/quickstyle/simple1" qsCatId="simple" csTypeId="urn:microsoft.com/office/officeart/2005/8/colors/accent0_1" csCatId="mainScheme" phldr="1"/>
      <dgm:spPr/>
      <dgm:t>
        <a:bodyPr/>
        <a:lstStyle/>
        <a:p>
          <a:endParaRPr lang="en-US"/>
        </a:p>
      </dgm:t>
    </dgm:pt>
    <dgm:pt modelId="{B02B2496-7770-42A2-A912-BC2894D02F19}">
      <dgm:prSet phldrT="[Text]"/>
      <dgm:spPr/>
      <dgm:t>
        <a:bodyPr/>
        <a:lstStyle/>
        <a:p>
          <a:r>
            <a:rPr lang="en-US" b="1" dirty="0" smtClean="0"/>
            <a:t>Ways to Participate in Field Day</a:t>
          </a:r>
          <a:endParaRPr lang="en-US" b="1" dirty="0"/>
        </a:p>
      </dgm:t>
    </dgm:pt>
    <dgm:pt modelId="{3BB7FBC8-847B-4DE6-AE55-DBA3302C9601}" type="parTrans" cxnId="{8FFDD269-2B5C-4BF8-83C8-6C1658DAE8DE}">
      <dgm:prSet/>
      <dgm:spPr/>
      <dgm:t>
        <a:bodyPr/>
        <a:lstStyle/>
        <a:p>
          <a:endParaRPr lang="en-US"/>
        </a:p>
      </dgm:t>
    </dgm:pt>
    <dgm:pt modelId="{44A9545F-E4C6-4B88-B065-8AFB9F4D0AB2}" type="sibTrans" cxnId="{8FFDD269-2B5C-4BF8-83C8-6C1658DAE8DE}">
      <dgm:prSet/>
      <dgm:spPr/>
      <dgm:t>
        <a:bodyPr/>
        <a:lstStyle/>
        <a:p>
          <a:endParaRPr lang="en-US"/>
        </a:p>
      </dgm:t>
    </dgm:pt>
    <dgm:pt modelId="{4C405A20-AC69-483D-B808-C587D96648AA}">
      <dgm:prSet phldrT="[Text]" custT="1">
        <dgm:style>
          <a:lnRef idx="2">
            <a:schemeClr val="dk1"/>
          </a:lnRef>
          <a:fillRef idx="1">
            <a:schemeClr val="lt1"/>
          </a:fillRef>
          <a:effectRef idx="0">
            <a:schemeClr val="dk1"/>
          </a:effectRef>
          <a:fontRef idx="minor">
            <a:schemeClr val="dk1"/>
          </a:fontRef>
        </dgm:style>
      </dgm:prSet>
      <dgm:spPr/>
      <dgm:t>
        <a:bodyPr/>
        <a:lstStyle/>
        <a:p>
          <a:r>
            <a:rPr lang="en-US" sz="1600" dirty="0" smtClean="0"/>
            <a:t>Relay Races </a:t>
          </a:r>
          <a:endParaRPr lang="en-US" sz="1600" dirty="0"/>
        </a:p>
      </dgm:t>
    </dgm:pt>
    <dgm:pt modelId="{492E841C-5ECC-432D-BE21-0FC9073825BC}" type="parTrans" cxnId="{E428AFFB-6126-4C41-9DFE-A163243070FC}">
      <dgm:prSet/>
      <dgm:spPr/>
      <dgm:t>
        <a:bodyPr/>
        <a:lstStyle/>
        <a:p>
          <a:endParaRPr lang="en-US"/>
        </a:p>
      </dgm:t>
    </dgm:pt>
    <dgm:pt modelId="{5AFE89E9-5369-4377-82FE-20CA51A846E3}" type="sibTrans" cxnId="{E428AFFB-6126-4C41-9DFE-A163243070FC}">
      <dgm:prSet/>
      <dgm:spPr/>
      <dgm:t>
        <a:bodyPr/>
        <a:lstStyle/>
        <a:p>
          <a:endParaRPr lang="en-US"/>
        </a:p>
      </dgm:t>
    </dgm:pt>
    <dgm:pt modelId="{3B227DF8-ACEA-4A05-8C82-50F5B313BFE3}">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a:t>
          </a:r>
          <a:endParaRPr lang="en-US" dirty="0"/>
        </a:p>
      </dgm:t>
    </dgm:pt>
    <dgm:pt modelId="{A47329E2-CFCB-4B23-84EC-1C6D6B7BB277}" type="parTrans" cxnId="{05FE9F42-CB36-4A86-9230-857C690E9D65}">
      <dgm:prSet/>
      <dgm:spPr/>
      <dgm:t>
        <a:bodyPr/>
        <a:lstStyle/>
        <a:p>
          <a:endParaRPr lang="en-US"/>
        </a:p>
      </dgm:t>
    </dgm:pt>
    <dgm:pt modelId="{BF4B7FC0-489A-470A-97D4-7A3003ABA1E9}" type="sibTrans" cxnId="{05FE9F42-CB36-4A86-9230-857C690E9D65}">
      <dgm:prSet/>
      <dgm:spPr/>
      <dgm:t>
        <a:bodyPr/>
        <a:lstStyle/>
        <a:p>
          <a:endParaRPr lang="en-US"/>
        </a:p>
      </dgm:t>
    </dgm:pt>
    <dgm:pt modelId="{6AF03FCB-3DE3-487F-97C5-1B822C450B22}">
      <dgm:prSet phldrT="[Text]" custT="1"/>
      <dgm:spPr/>
      <dgm:t>
        <a:bodyPr/>
        <a:lstStyle/>
        <a:p>
          <a:r>
            <a:rPr lang="en-US" sz="1600" dirty="0" smtClean="0"/>
            <a:t>Flag Football</a:t>
          </a:r>
          <a:endParaRPr lang="en-US" sz="1600" dirty="0"/>
        </a:p>
      </dgm:t>
    </dgm:pt>
    <dgm:pt modelId="{2784A562-30CC-4144-8A18-478E3C13DEA4}" type="parTrans" cxnId="{BB51FEEA-C749-494A-A11A-C52CD6F15185}">
      <dgm:prSet/>
      <dgm:spPr/>
      <dgm:t>
        <a:bodyPr/>
        <a:lstStyle/>
        <a:p>
          <a:endParaRPr lang="en-US"/>
        </a:p>
      </dgm:t>
    </dgm:pt>
    <dgm:pt modelId="{1040E36D-571B-4A84-8D0D-017B76BCB5D5}" type="sibTrans" cxnId="{BB51FEEA-C749-494A-A11A-C52CD6F15185}">
      <dgm:prSet/>
      <dgm:spPr/>
      <dgm:t>
        <a:bodyPr/>
        <a:lstStyle/>
        <a:p>
          <a:endParaRPr lang="en-US"/>
        </a:p>
      </dgm:t>
    </dgm:pt>
    <dgm:pt modelId="{AC437B1E-C5CD-4D7F-B429-8340634D9D69}">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a:t>
          </a:r>
          <a:endParaRPr lang="en-US" dirty="0"/>
        </a:p>
      </dgm:t>
    </dgm:pt>
    <dgm:pt modelId="{434DE374-BE50-4186-8A86-1DC16FC7AC30}" type="parTrans" cxnId="{69DB988F-7FB4-4114-A51E-3DDAA00094D6}">
      <dgm:prSet/>
      <dgm:spPr/>
      <dgm:t>
        <a:bodyPr/>
        <a:lstStyle/>
        <a:p>
          <a:endParaRPr lang="en-US"/>
        </a:p>
      </dgm:t>
    </dgm:pt>
    <dgm:pt modelId="{200A14AD-C202-4164-9AE2-FFCD52C89B10}" type="sibTrans" cxnId="{69DB988F-7FB4-4114-A51E-3DDAA00094D6}">
      <dgm:prSet/>
      <dgm:spPr/>
      <dgm:t>
        <a:bodyPr/>
        <a:lstStyle/>
        <a:p>
          <a:endParaRPr lang="en-US"/>
        </a:p>
      </dgm:t>
    </dgm:pt>
    <dgm:pt modelId="{EC7B04CD-DAAC-4E2E-920D-D874E73E81ED}" type="pres">
      <dgm:prSet presAssocID="{A1C2A0DB-CA56-4D23-98B7-BFCEA6685416}" presName="Name0" presStyleCnt="0">
        <dgm:presLayoutVars>
          <dgm:chMax val="1"/>
          <dgm:dir/>
          <dgm:animLvl val="ctr"/>
          <dgm:resizeHandles val="exact"/>
        </dgm:presLayoutVars>
      </dgm:prSet>
      <dgm:spPr/>
      <dgm:t>
        <a:bodyPr/>
        <a:lstStyle/>
        <a:p>
          <a:endParaRPr lang="en-US"/>
        </a:p>
      </dgm:t>
    </dgm:pt>
    <dgm:pt modelId="{88AD6F2C-5136-4690-8259-C7FE97473E56}" type="pres">
      <dgm:prSet presAssocID="{B02B2496-7770-42A2-A912-BC2894D02F19}" presName="centerShape" presStyleLbl="node0" presStyleIdx="0" presStyleCnt="1" custScaleX="159944" custScaleY="106458"/>
      <dgm:spPr/>
      <dgm:t>
        <a:bodyPr/>
        <a:lstStyle/>
        <a:p>
          <a:endParaRPr lang="en-US"/>
        </a:p>
      </dgm:t>
    </dgm:pt>
    <dgm:pt modelId="{DC0E89BD-9EA9-4E03-AA14-B8DC8B43A3C9}" type="pres">
      <dgm:prSet presAssocID="{492E841C-5ECC-432D-BE21-0FC9073825BC}" presName="parTrans" presStyleLbl="sibTrans2D1" presStyleIdx="0" presStyleCnt="4"/>
      <dgm:spPr/>
      <dgm:t>
        <a:bodyPr/>
        <a:lstStyle/>
        <a:p>
          <a:endParaRPr lang="en-US"/>
        </a:p>
      </dgm:t>
    </dgm:pt>
    <dgm:pt modelId="{0C30851F-518A-4030-B8F7-EAB03BFF729D}" type="pres">
      <dgm:prSet presAssocID="{492E841C-5ECC-432D-BE21-0FC9073825BC}" presName="connectorText" presStyleLbl="sibTrans2D1" presStyleIdx="0" presStyleCnt="4"/>
      <dgm:spPr/>
      <dgm:t>
        <a:bodyPr/>
        <a:lstStyle/>
        <a:p>
          <a:endParaRPr lang="en-US"/>
        </a:p>
      </dgm:t>
    </dgm:pt>
    <dgm:pt modelId="{76AC2256-C8F7-4D95-9536-E1932E6A6EB6}" type="pres">
      <dgm:prSet presAssocID="{4C405A20-AC69-483D-B808-C587D96648AA}" presName="node" presStyleLbl="node1" presStyleIdx="0" presStyleCnt="4" custScaleX="131577" custScaleY="109370" custRadScaleRad="101535" custRadScaleInc="-169">
        <dgm:presLayoutVars>
          <dgm:bulletEnabled val="1"/>
        </dgm:presLayoutVars>
      </dgm:prSet>
      <dgm:spPr/>
      <dgm:t>
        <a:bodyPr/>
        <a:lstStyle/>
        <a:p>
          <a:endParaRPr lang="en-US"/>
        </a:p>
      </dgm:t>
    </dgm:pt>
    <dgm:pt modelId="{46DA6262-6182-48D0-B7BF-E6AAAC8751A7}" type="pres">
      <dgm:prSet presAssocID="{A47329E2-CFCB-4B23-84EC-1C6D6B7BB277}" presName="parTrans" presStyleLbl="sibTrans2D1" presStyleIdx="1" presStyleCnt="4"/>
      <dgm:spPr/>
      <dgm:t>
        <a:bodyPr/>
        <a:lstStyle/>
        <a:p>
          <a:endParaRPr lang="en-US"/>
        </a:p>
      </dgm:t>
    </dgm:pt>
    <dgm:pt modelId="{B5960B06-8D2E-4161-AEA7-3811C962B0ED}" type="pres">
      <dgm:prSet presAssocID="{A47329E2-CFCB-4B23-84EC-1C6D6B7BB277}" presName="connectorText" presStyleLbl="sibTrans2D1" presStyleIdx="1" presStyleCnt="4"/>
      <dgm:spPr/>
      <dgm:t>
        <a:bodyPr/>
        <a:lstStyle/>
        <a:p>
          <a:endParaRPr lang="en-US"/>
        </a:p>
      </dgm:t>
    </dgm:pt>
    <dgm:pt modelId="{DB41AAC0-C326-493C-A741-60BD32FD7964}" type="pres">
      <dgm:prSet presAssocID="{3B227DF8-ACEA-4A05-8C82-50F5B313BFE3}" presName="node" presStyleLbl="node1" presStyleIdx="1" presStyleCnt="4" custScaleX="126892" custScaleY="105006" custRadScaleRad="118377" custRadScaleInc="2425">
        <dgm:presLayoutVars>
          <dgm:bulletEnabled val="1"/>
        </dgm:presLayoutVars>
      </dgm:prSet>
      <dgm:spPr/>
      <dgm:t>
        <a:bodyPr/>
        <a:lstStyle/>
        <a:p>
          <a:endParaRPr lang="en-US"/>
        </a:p>
      </dgm:t>
    </dgm:pt>
    <dgm:pt modelId="{18FE0BB1-36D9-4690-9A61-1816DBB1C8F0}" type="pres">
      <dgm:prSet presAssocID="{2784A562-30CC-4144-8A18-478E3C13DEA4}" presName="parTrans" presStyleLbl="sibTrans2D1" presStyleIdx="2" presStyleCnt="4"/>
      <dgm:spPr/>
      <dgm:t>
        <a:bodyPr/>
        <a:lstStyle/>
        <a:p>
          <a:endParaRPr lang="en-US"/>
        </a:p>
      </dgm:t>
    </dgm:pt>
    <dgm:pt modelId="{7BF0E82B-042E-4A5B-A279-752DB1EF24CA}" type="pres">
      <dgm:prSet presAssocID="{2784A562-30CC-4144-8A18-478E3C13DEA4}" presName="connectorText" presStyleLbl="sibTrans2D1" presStyleIdx="2" presStyleCnt="4"/>
      <dgm:spPr/>
      <dgm:t>
        <a:bodyPr/>
        <a:lstStyle/>
        <a:p>
          <a:endParaRPr lang="en-US"/>
        </a:p>
      </dgm:t>
    </dgm:pt>
    <dgm:pt modelId="{C59D8D83-29C9-4873-91CE-A3DFD5F2ACD7}" type="pres">
      <dgm:prSet presAssocID="{6AF03FCB-3DE3-487F-97C5-1B822C450B22}" presName="node" presStyleLbl="node1" presStyleIdx="2" presStyleCnt="4" custScaleX="133994" custScaleY="114055" custRadScaleRad="99743" custRadScaleInc="-929">
        <dgm:presLayoutVars>
          <dgm:bulletEnabled val="1"/>
        </dgm:presLayoutVars>
      </dgm:prSet>
      <dgm:spPr/>
      <dgm:t>
        <a:bodyPr/>
        <a:lstStyle/>
        <a:p>
          <a:endParaRPr lang="en-US"/>
        </a:p>
      </dgm:t>
    </dgm:pt>
    <dgm:pt modelId="{C14FCD4F-1340-456D-AA3B-2A7077AA248C}" type="pres">
      <dgm:prSet presAssocID="{434DE374-BE50-4186-8A86-1DC16FC7AC30}" presName="parTrans" presStyleLbl="sibTrans2D1" presStyleIdx="3" presStyleCnt="4"/>
      <dgm:spPr/>
      <dgm:t>
        <a:bodyPr/>
        <a:lstStyle/>
        <a:p>
          <a:endParaRPr lang="en-US"/>
        </a:p>
      </dgm:t>
    </dgm:pt>
    <dgm:pt modelId="{368A2920-516F-4614-866E-25F1D5FF16A1}" type="pres">
      <dgm:prSet presAssocID="{434DE374-BE50-4186-8A86-1DC16FC7AC30}" presName="connectorText" presStyleLbl="sibTrans2D1" presStyleIdx="3" presStyleCnt="4"/>
      <dgm:spPr/>
      <dgm:t>
        <a:bodyPr/>
        <a:lstStyle/>
        <a:p>
          <a:endParaRPr lang="en-US"/>
        </a:p>
      </dgm:t>
    </dgm:pt>
    <dgm:pt modelId="{F6B9EC7F-9C78-480B-940D-65CBE5E2691C}" type="pres">
      <dgm:prSet presAssocID="{AC437B1E-C5CD-4D7F-B429-8340634D9D69}" presName="node" presStyleLbl="node1" presStyleIdx="3" presStyleCnt="4" custScaleX="126572" custScaleY="107348" custRadScaleRad="118381" custRadScaleInc="2640">
        <dgm:presLayoutVars>
          <dgm:bulletEnabled val="1"/>
        </dgm:presLayoutVars>
      </dgm:prSet>
      <dgm:spPr/>
      <dgm:t>
        <a:bodyPr/>
        <a:lstStyle/>
        <a:p>
          <a:endParaRPr lang="en-US"/>
        </a:p>
      </dgm:t>
    </dgm:pt>
  </dgm:ptLst>
  <dgm:cxnLst>
    <dgm:cxn modelId="{1EE8E49E-44C1-4A7F-A5E2-4DE4CD8157D7}" type="presOf" srcId="{492E841C-5ECC-432D-BE21-0FC9073825BC}" destId="{DC0E89BD-9EA9-4E03-AA14-B8DC8B43A3C9}" srcOrd="0" destOrd="0" presId="urn:microsoft.com/office/officeart/2005/8/layout/radial5"/>
    <dgm:cxn modelId="{3E54E437-9B2D-4D31-B6EE-5352761DD070}" type="presOf" srcId="{492E841C-5ECC-432D-BE21-0FC9073825BC}" destId="{0C30851F-518A-4030-B8F7-EAB03BFF729D}" srcOrd="1" destOrd="0" presId="urn:microsoft.com/office/officeart/2005/8/layout/radial5"/>
    <dgm:cxn modelId="{7D0C2AED-D6E8-422C-A218-02FAF0C647AB}" type="presOf" srcId="{AC437B1E-C5CD-4D7F-B429-8340634D9D69}" destId="{F6B9EC7F-9C78-480B-940D-65CBE5E2691C}" srcOrd="0" destOrd="0" presId="urn:microsoft.com/office/officeart/2005/8/layout/radial5"/>
    <dgm:cxn modelId="{51FFBDB8-D9A1-40AF-ACD5-834ADDB76898}" type="presOf" srcId="{A47329E2-CFCB-4B23-84EC-1C6D6B7BB277}" destId="{B5960B06-8D2E-4161-AEA7-3811C962B0ED}" srcOrd="1" destOrd="0" presId="urn:microsoft.com/office/officeart/2005/8/layout/radial5"/>
    <dgm:cxn modelId="{39DC691E-5877-444D-9355-767A11E8F53B}" type="presOf" srcId="{B02B2496-7770-42A2-A912-BC2894D02F19}" destId="{88AD6F2C-5136-4690-8259-C7FE97473E56}" srcOrd="0" destOrd="0" presId="urn:microsoft.com/office/officeart/2005/8/layout/radial5"/>
    <dgm:cxn modelId="{1ACDAF60-C2A7-4AAD-A78E-93E88A70C4F3}" type="presOf" srcId="{434DE374-BE50-4186-8A86-1DC16FC7AC30}" destId="{C14FCD4F-1340-456D-AA3B-2A7077AA248C}" srcOrd="0" destOrd="0" presId="urn:microsoft.com/office/officeart/2005/8/layout/radial5"/>
    <dgm:cxn modelId="{BB51FEEA-C749-494A-A11A-C52CD6F15185}" srcId="{B02B2496-7770-42A2-A912-BC2894D02F19}" destId="{6AF03FCB-3DE3-487F-97C5-1B822C450B22}" srcOrd="2" destOrd="0" parTransId="{2784A562-30CC-4144-8A18-478E3C13DEA4}" sibTransId="{1040E36D-571B-4A84-8D0D-017B76BCB5D5}"/>
    <dgm:cxn modelId="{6B145FB8-9722-442D-843A-7565394BECCF}" type="presOf" srcId="{A1C2A0DB-CA56-4D23-98B7-BFCEA6685416}" destId="{EC7B04CD-DAAC-4E2E-920D-D874E73E81ED}" srcOrd="0" destOrd="0" presId="urn:microsoft.com/office/officeart/2005/8/layout/radial5"/>
    <dgm:cxn modelId="{AF5C9650-3F47-4B76-8CB6-D17B50811C2E}" type="presOf" srcId="{2784A562-30CC-4144-8A18-478E3C13DEA4}" destId="{7BF0E82B-042E-4A5B-A279-752DB1EF24CA}" srcOrd="1" destOrd="0" presId="urn:microsoft.com/office/officeart/2005/8/layout/radial5"/>
    <dgm:cxn modelId="{97940463-1580-4750-A594-7C6670107664}" type="presOf" srcId="{4C405A20-AC69-483D-B808-C587D96648AA}" destId="{76AC2256-C8F7-4D95-9536-E1932E6A6EB6}" srcOrd="0" destOrd="0" presId="urn:microsoft.com/office/officeart/2005/8/layout/radial5"/>
    <dgm:cxn modelId="{E428AFFB-6126-4C41-9DFE-A163243070FC}" srcId="{B02B2496-7770-42A2-A912-BC2894D02F19}" destId="{4C405A20-AC69-483D-B808-C587D96648AA}" srcOrd="0" destOrd="0" parTransId="{492E841C-5ECC-432D-BE21-0FC9073825BC}" sibTransId="{5AFE89E9-5369-4377-82FE-20CA51A846E3}"/>
    <dgm:cxn modelId="{8CD8A4A2-8D30-4B17-AF15-C39CA873BE17}" type="presOf" srcId="{3B227DF8-ACEA-4A05-8C82-50F5B313BFE3}" destId="{DB41AAC0-C326-493C-A741-60BD32FD7964}" srcOrd="0" destOrd="0" presId="urn:microsoft.com/office/officeart/2005/8/layout/radial5"/>
    <dgm:cxn modelId="{F2F4ACF2-8564-47F6-9EC9-32E172E2989D}" type="presOf" srcId="{434DE374-BE50-4186-8A86-1DC16FC7AC30}" destId="{368A2920-516F-4614-866E-25F1D5FF16A1}" srcOrd="1" destOrd="0" presId="urn:microsoft.com/office/officeart/2005/8/layout/radial5"/>
    <dgm:cxn modelId="{494B8EDF-AC1D-4CE5-9B8A-E56B377C9378}" type="presOf" srcId="{A47329E2-CFCB-4B23-84EC-1C6D6B7BB277}" destId="{46DA6262-6182-48D0-B7BF-E6AAAC8751A7}" srcOrd="0" destOrd="0" presId="urn:microsoft.com/office/officeart/2005/8/layout/radial5"/>
    <dgm:cxn modelId="{B59F85C4-2D1E-40CE-8392-1AC9199D4FAC}" type="presOf" srcId="{6AF03FCB-3DE3-487F-97C5-1B822C450B22}" destId="{C59D8D83-29C9-4873-91CE-A3DFD5F2ACD7}" srcOrd="0" destOrd="0" presId="urn:microsoft.com/office/officeart/2005/8/layout/radial5"/>
    <dgm:cxn modelId="{8FFDD269-2B5C-4BF8-83C8-6C1658DAE8DE}" srcId="{A1C2A0DB-CA56-4D23-98B7-BFCEA6685416}" destId="{B02B2496-7770-42A2-A912-BC2894D02F19}" srcOrd="0" destOrd="0" parTransId="{3BB7FBC8-847B-4DE6-AE55-DBA3302C9601}" sibTransId="{44A9545F-E4C6-4B88-B065-8AFB9F4D0AB2}"/>
    <dgm:cxn modelId="{69DB988F-7FB4-4114-A51E-3DDAA00094D6}" srcId="{B02B2496-7770-42A2-A912-BC2894D02F19}" destId="{AC437B1E-C5CD-4D7F-B429-8340634D9D69}" srcOrd="3" destOrd="0" parTransId="{434DE374-BE50-4186-8A86-1DC16FC7AC30}" sibTransId="{200A14AD-C202-4164-9AE2-FFCD52C89B10}"/>
    <dgm:cxn modelId="{2ED3D201-549F-4BBA-B421-AA8A659DF2D3}" type="presOf" srcId="{2784A562-30CC-4144-8A18-478E3C13DEA4}" destId="{18FE0BB1-36D9-4690-9A61-1816DBB1C8F0}" srcOrd="0" destOrd="0" presId="urn:microsoft.com/office/officeart/2005/8/layout/radial5"/>
    <dgm:cxn modelId="{05FE9F42-CB36-4A86-9230-857C690E9D65}" srcId="{B02B2496-7770-42A2-A912-BC2894D02F19}" destId="{3B227DF8-ACEA-4A05-8C82-50F5B313BFE3}" srcOrd="1" destOrd="0" parTransId="{A47329E2-CFCB-4B23-84EC-1C6D6B7BB277}" sibTransId="{BF4B7FC0-489A-470A-97D4-7A3003ABA1E9}"/>
    <dgm:cxn modelId="{E37A9F6E-B2D3-4F06-B336-9B4CEDE447CD}" type="presParOf" srcId="{EC7B04CD-DAAC-4E2E-920D-D874E73E81ED}" destId="{88AD6F2C-5136-4690-8259-C7FE97473E56}" srcOrd="0" destOrd="0" presId="urn:microsoft.com/office/officeart/2005/8/layout/radial5"/>
    <dgm:cxn modelId="{2051552C-DC13-4599-A0D0-EBD638498716}" type="presParOf" srcId="{EC7B04CD-DAAC-4E2E-920D-D874E73E81ED}" destId="{DC0E89BD-9EA9-4E03-AA14-B8DC8B43A3C9}" srcOrd="1" destOrd="0" presId="urn:microsoft.com/office/officeart/2005/8/layout/radial5"/>
    <dgm:cxn modelId="{2231ECB0-8F97-4B59-A014-20A30599CBAC}" type="presParOf" srcId="{DC0E89BD-9EA9-4E03-AA14-B8DC8B43A3C9}" destId="{0C30851F-518A-4030-B8F7-EAB03BFF729D}" srcOrd="0" destOrd="0" presId="urn:microsoft.com/office/officeart/2005/8/layout/radial5"/>
    <dgm:cxn modelId="{B40A243C-6378-463C-9A1A-467432E4EDE9}" type="presParOf" srcId="{EC7B04CD-DAAC-4E2E-920D-D874E73E81ED}" destId="{76AC2256-C8F7-4D95-9536-E1932E6A6EB6}" srcOrd="2" destOrd="0" presId="urn:microsoft.com/office/officeart/2005/8/layout/radial5"/>
    <dgm:cxn modelId="{F188FF70-1EFA-4626-89FB-3EB3D29D8B25}" type="presParOf" srcId="{EC7B04CD-DAAC-4E2E-920D-D874E73E81ED}" destId="{46DA6262-6182-48D0-B7BF-E6AAAC8751A7}" srcOrd="3" destOrd="0" presId="urn:microsoft.com/office/officeart/2005/8/layout/radial5"/>
    <dgm:cxn modelId="{D0FF8D00-9523-4B26-900B-F0EDA2294904}" type="presParOf" srcId="{46DA6262-6182-48D0-B7BF-E6AAAC8751A7}" destId="{B5960B06-8D2E-4161-AEA7-3811C962B0ED}" srcOrd="0" destOrd="0" presId="urn:microsoft.com/office/officeart/2005/8/layout/radial5"/>
    <dgm:cxn modelId="{C7670F89-1003-411F-8A0E-9C32E635DEB6}" type="presParOf" srcId="{EC7B04CD-DAAC-4E2E-920D-D874E73E81ED}" destId="{DB41AAC0-C326-493C-A741-60BD32FD7964}" srcOrd="4" destOrd="0" presId="urn:microsoft.com/office/officeart/2005/8/layout/radial5"/>
    <dgm:cxn modelId="{12214985-3397-4804-9B73-E33BE440335E}" type="presParOf" srcId="{EC7B04CD-DAAC-4E2E-920D-D874E73E81ED}" destId="{18FE0BB1-36D9-4690-9A61-1816DBB1C8F0}" srcOrd="5" destOrd="0" presId="urn:microsoft.com/office/officeart/2005/8/layout/radial5"/>
    <dgm:cxn modelId="{AB106223-D559-44C4-8869-A507625419E5}" type="presParOf" srcId="{18FE0BB1-36D9-4690-9A61-1816DBB1C8F0}" destId="{7BF0E82B-042E-4A5B-A279-752DB1EF24CA}" srcOrd="0" destOrd="0" presId="urn:microsoft.com/office/officeart/2005/8/layout/radial5"/>
    <dgm:cxn modelId="{5DC20246-9FC6-4979-BC5B-E6DA0FD0F50A}" type="presParOf" srcId="{EC7B04CD-DAAC-4E2E-920D-D874E73E81ED}" destId="{C59D8D83-29C9-4873-91CE-A3DFD5F2ACD7}" srcOrd="6" destOrd="0" presId="urn:microsoft.com/office/officeart/2005/8/layout/radial5"/>
    <dgm:cxn modelId="{5F7B3CE1-4736-43A9-88A5-CDF2E0A60A4F}" type="presParOf" srcId="{EC7B04CD-DAAC-4E2E-920D-D874E73E81ED}" destId="{C14FCD4F-1340-456D-AA3B-2A7077AA248C}" srcOrd="7" destOrd="0" presId="urn:microsoft.com/office/officeart/2005/8/layout/radial5"/>
    <dgm:cxn modelId="{A50F652E-C3DF-4B09-96E7-B8343F74EB78}" type="presParOf" srcId="{C14FCD4F-1340-456D-AA3B-2A7077AA248C}" destId="{368A2920-516F-4614-866E-25F1D5FF16A1}" srcOrd="0" destOrd="0" presId="urn:microsoft.com/office/officeart/2005/8/layout/radial5"/>
    <dgm:cxn modelId="{7A2D050E-F537-441C-A251-BC2A41351A50}" type="presParOf" srcId="{EC7B04CD-DAAC-4E2E-920D-D874E73E81ED}" destId="{F6B9EC7F-9C78-480B-940D-65CBE5E2691C}" srcOrd="8" destOrd="0" presId="urn:microsoft.com/office/officeart/2005/8/layout/radial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034" tIns="47517" rIns="95034" bIns="47517"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5034" tIns="47517" rIns="95034" bIns="47517" rtlCol="0"/>
          <a:lstStyle>
            <a:lvl1pPr algn="r">
              <a:defRPr sz="1200"/>
            </a:lvl1pPr>
          </a:lstStyle>
          <a:p>
            <a:pPr>
              <a:defRPr/>
            </a:pPr>
            <a:fld id="{FDE39287-CC3A-4CC7-B4E8-41F7F3F3741E}" type="datetimeFigureOut">
              <a:rPr lang="en-US"/>
              <a:pPr>
                <a:defRPr/>
              </a:pPr>
              <a:t>2/27/2014</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5034" tIns="47517" rIns="95034" bIns="4751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lIns="95034" tIns="47517" rIns="95034" bIns="47517" rtlCol="0" anchor="b"/>
          <a:lstStyle>
            <a:lvl1pPr algn="r">
              <a:defRPr sz="1200"/>
            </a:lvl1pPr>
          </a:lstStyle>
          <a:p>
            <a:pPr>
              <a:defRPr/>
            </a:pPr>
            <a:fld id="{9DC03736-D7CA-4D68-9F25-5CE38209DD85}" type="slidenum">
              <a:rPr lang="en-US"/>
              <a:pPr>
                <a:defRPr/>
              </a:pPr>
              <a:t>‹#›</a:t>
            </a:fld>
            <a:endParaRPr lang="en-US"/>
          </a:p>
        </p:txBody>
      </p:sp>
    </p:spTree>
    <p:extLst>
      <p:ext uri="{BB962C8B-B14F-4D97-AF65-F5344CB8AC3E}">
        <p14:creationId xmlns="" xmlns:p14="http://schemas.microsoft.com/office/powerpoint/2010/main" val="10370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034" tIns="47517" rIns="95034" bIns="47517"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034" tIns="47517" rIns="95034" bIns="47517" rtlCol="0"/>
          <a:lstStyle>
            <a:lvl1pPr algn="r">
              <a:defRPr sz="1200"/>
            </a:lvl1pPr>
          </a:lstStyle>
          <a:p>
            <a:pPr>
              <a:defRPr/>
            </a:pPr>
            <a:fld id="{E260DCA8-72DB-4EF5-ABC7-F343E66E8AAB}" type="datetimeFigureOut">
              <a:rPr lang="en-US"/>
              <a:pPr>
                <a:defRPr/>
              </a:pPr>
              <a:t>2/27/2014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034" tIns="47517" rIns="95034" bIns="475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5034" tIns="47517" rIns="95034" bIns="4751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5034" tIns="47517" rIns="95034" bIns="47517" rtlCol="0" anchor="b"/>
          <a:lstStyle>
            <a:lvl1pPr algn="r">
              <a:defRPr sz="1200"/>
            </a:lvl1pPr>
          </a:lstStyle>
          <a:p>
            <a:pPr>
              <a:defRPr/>
            </a:pPr>
            <a:fld id="{8204340B-1F6B-4D79-BFE6-F31CFB72C8FA}" type="slidenum">
              <a:rPr lang="en-US"/>
              <a:pPr>
                <a:defRPr/>
              </a:pPr>
              <a:t>‹#›</a:t>
            </a:fld>
            <a:endParaRPr lang="en-US"/>
          </a:p>
        </p:txBody>
      </p:sp>
    </p:spTree>
    <p:extLst>
      <p:ext uri="{BB962C8B-B14F-4D97-AF65-F5344CB8AC3E}">
        <p14:creationId xmlns="" xmlns:p14="http://schemas.microsoft.com/office/powerpoint/2010/main" val="3595925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student-assessment@doe.virginia.gov"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mailto:Tracy.Robertson@doe.virgini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This is the statewide spring 2013 student performance analysis of the grade 6 Reading Standards of Learning test.  The data indicate opportunities for student growth in reading standards. For that reason, this PowerPoint presentation includes suggestions for additional practices to support instruction in the targeted areas. With the implementation of the </a:t>
            </a:r>
            <a:r>
              <a:rPr lang="en-US" sz="1200" i="1" kern="1200" dirty="0" smtClean="0">
                <a:solidFill>
                  <a:schemeClr val="tx1"/>
                </a:solidFill>
                <a:latin typeface="+mn-lt"/>
                <a:ea typeface="+mn-ea"/>
                <a:cs typeface="+mn-cs"/>
              </a:rPr>
              <a:t>2010 English Standards</a:t>
            </a:r>
            <a:r>
              <a:rPr lang="en-US" sz="1200" i="1" kern="1200" baseline="0" dirty="0" smtClean="0">
                <a:solidFill>
                  <a:schemeClr val="tx1"/>
                </a:solidFill>
                <a:latin typeface="+mn-lt"/>
                <a:ea typeface="+mn-ea"/>
                <a:cs typeface="+mn-cs"/>
              </a:rPr>
              <a:t> of Learning</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a:t>
            </a:r>
            <a:r>
              <a:rPr lang="en-US" sz="1200" kern="1200" smtClean="0">
                <a:solidFill>
                  <a:schemeClr val="tx1"/>
                </a:solidFill>
                <a:latin typeface="+mn-lt"/>
                <a:ea typeface="+mn-ea"/>
                <a:cs typeface="+mn-cs"/>
              </a:rPr>
              <a:t>grade 6 </a:t>
            </a:r>
            <a:r>
              <a:rPr lang="en-US" sz="1200" kern="1200" dirty="0" smtClean="0">
                <a:solidFill>
                  <a:schemeClr val="tx1"/>
                </a:solidFill>
                <a:latin typeface="+mn-lt"/>
                <a:ea typeface="+mn-ea"/>
                <a:cs typeface="+mn-cs"/>
              </a:rPr>
              <a:t>reading selections now include poetry, paired reading passages, and more nonfiction texts. Additionally,  many of the reading selections use more complex sentence structure and vocabulary.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presentation contains sample questions to use with appropriate grade-level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reading texts. The questions support the standards for which student performance was weak or inconsistent and are not meant to mimic SOL test questions. As supports, the examples are intended to provide English educators with further insight into the concepts that challenged students statewide without elaboration on how to teach the reading skills.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BAEF3B-0BB1-4208-A8F9-2723F68E6289}" type="slidenum">
              <a:rPr lang="en-US" altLang="en-US" smtClean="0">
                <a:latin typeface="Arial" charset="0"/>
              </a:rPr>
              <a:pPr eaLnBrk="1" hangingPunct="1">
                <a:spcBef>
                  <a:spcPct val="0"/>
                </a:spcBef>
              </a:pPr>
              <a:t>1</a:t>
            </a:fld>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SOL 6.5c, students need additional practice describing how word choice and imagery</a:t>
            </a:r>
            <a:r>
              <a:rPr lang="en-US" altLang="en-US" baseline="0" dirty="0" smtClean="0"/>
              <a:t> contribute to the meaning of a fictional text. When a student is asked, “Which sentence best shows that Aaron is hesitant to return Bailey’s homework pass,” he or she should look for the clues deliberately left by an author to help the reader make meaning of the text. The highlighted sentence best illustrates the hesitation that the character feels. </a:t>
            </a: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455206-00C0-4A3E-89F5-1918960C3041}" type="slidenum">
              <a:rPr lang="en-US" altLang="en-US" smtClean="0">
                <a:latin typeface="Arial" charset="0"/>
              </a:rPr>
              <a:pPr eaLnBrk="1" hangingPunct="1">
                <a:spcBef>
                  <a:spcPct val="0"/>
                </a:spcBef>
              </a:pPr>
              <a:t>10</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slide</a:t>
            </a:r>
            <a:r>
              <a:rPr lang="en-US" altLang="en-US" baseline="0" dirty="0" smtClean="0"/>
              <a:t> shows additional questions, with answers, that could be used when practicing this skill. </a:t>
            </a: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455206-00C0-4A3E-89F5-1918960C3041}" type="slidenum">
              <a:rPr lang="en-US" altLang="en-US" smtClean="0">
                <a:latin typeface="Arial" charset="0"/>
              </a:rPr>
              <a:pPr eaLnBrk="1" hangingPunct="1">
                <a:spcBef>
                  <a:spcPct val="0"/>
                </a:spcBef>
              </a:pPr>
              <a:t>11</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slide gives additional suggestions for</a:t>
            </a:r>
            <a:r>
              <a:rPr lang="en-US" altLang="en-US" baseline="0" dirty="0" smtClean="0"/>
              <a:t> student practice when using a grade-level appropriate text.</a:t>
            </a: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455206-00C0-4A3E-89F5-1918960C3041}" type="slidenum">
              <a:rPr lang="en-US" altLang="en-US" smtClean="0">
                <a:latin typeface="Arial" charset="0"/>
              </a:rPr>
              <a:pPr eaLnBrk="1" hangingPunct="1">
                <a:spcBef>
                  <a:spcPct val="0"/>
                </a:spcBef>
              </a:pPr>
              <a:t>12</a:t>
            </a:fld>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57200" indent="-457200" eaLnBrk="1" fontAlgn="auto" hangingPunct="1">
              <a:spcBef>
                <a:spcPts val="0"/>
              </a:spcBef>
              <a:spcAft>
                <a:spcPts val="0"/>
              </a:spcAft>
              <a:defRPr/>
            </a:pPr>
            <a:r>
              <a:rPr lang="en-US" dirty="0" smtClean="0"/>
              <a:t>For SOL 6.5j, students need additional</a:t>
            </a:r>
            <a:r>
              <a:rPr lang="en-US" baseline="0" dirty="0" smtClean="0"/>
              <a:t> practice identifying and analyzing an author’s use of figurative language. </a:t>
            </a:r>
          </a:p>
          <a:p>
            <a:pPr marL="457200" indent="-457200" eaLnBrk="1" fontAlgn="auto" hangingPunct="1">
              <a:spcBef>
                <a:spcPts val="0"/>
              </a:spcBef>
              <a:spcAft>
                <a:spcPts val="0"/>
              </a:spcAft>
              <a:defRPr/>
            </a:pPr>
            <a:endParaRPr lang="en-US" baseline="0" dirty="0" smtClean="0"/>
          </a:p>
          <a:p>
            <a:pPr marL="0" indent="-457200" eaLnBrk="1" fontAlgn="auto" hangingPunct="1">
              <a:spcBef>
                <a:spcPts val="0"/>
              </a:spcBef>
              <a:spcAft>
                <a:spcPts val="0"/>
              </a:spcAft>
              <a:defRPr/>
            </a:pPr>
            <a:r>
              <a:rPr lang="en-US" baseline="0" dirty="0" smtClean="0"/>
              <a:t>The example shown is a stanza from a poem by Henry Wadsworth Longfellow. Though the poem in its entirety may not be fitting for a 6</a:t>
            </a:r>
            <a:r>
              <a:rPr lang="en-US" baseline="30000" dirty="0" smtClean="0"/>
              <a:t>th</a:t>
            </a:r>
            <a:r>
              <a:rPr lang="en-US" baseline="0" dirty="0" smtClean="0"/>
              <a:t> grade lesson, the selected stanza is used here to illustrate a few examples. Even so, students may benefit from increased exposure to more difficult fiction, narrative nonfiction, and poetry, as the complexity of this selected stanza may suggest.</a:t>
            </a:r>
          </a:p>
          <a:p>
            <a:pPr marL="0" indent="-457200" eaLnBrk="1" fontAlgn="auto" hangingPunct="1">
              <a:spcBef>
                <a:spcPts val="0"/>
              </a:spcBef>
              <a:spcAft>
                <a:spcPts val="0"/>
              </a:spcAft>
              <a:defRPr/>
            </a:pPr>
            <a:endParaRPr lang="en-US" baseline="0" dirty="0" smtClean="0"/>
          </a:p>
          <a:p>
            <a:pPr marL="0" indent="-457200" eaLnBrk="1" fontAlgn="auto" hangingPunct="1">
              <a:spcBef>
                <a:spcPts val="0"/>
              </a:spcBef>
              <a:spcAft>
                <a:spcPts val="0"/>
              </a:spcAft>
              <a:defRPr/>
            </a:pPr>
            <a:r>
              <a:rPr lang="en-US" baseline="0" dirty="0" smtClean="0"/>
              <a:t>The question presented on this slide, “In the simile in this stanza, which two items are being compared?”, may be more challenging to students because they must first identify the figurative language and then decide what is being compared. </a:t>
            </a:r>
          </a:p>
          <a:p>
            <a:pPr marL="457200" indent="-457200" eaLnBrk="1" fontAlgn="auto" hangingPunct="1">
              <a:spcBef>
                <a:spcPts val="0"/>
              </a:spcBef>
              <a:spcAft>
                <a:spcPts val="0"/>
              </a:spcAft>
              <a:defRPr/>
            </a:pPr>
            <a:endParaRPr lang="en-US" baseline="0" dirty="0" smtClean="0"/>
          </a:p>
          <a:p>
            <a:pPr marL="457200" indent="-457200" eaLnBrk="1" fontAlgn="auto" hangingPunct="1">
              <a:spcBef>
                <a:spcPts val="0"/>
              </a:spcBef>
              <a:spcAft>
                <a:spcPts val="0"/>
              </a:spcAft>
              <a:defRPr/>
            </a:pPr>
            <a:r>
              <a:rPr lang="en-US" baseline="0" dirty="0" smtClean="0"/>
              <a:t>The answer to the question is provided on the screen.</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13</a:t>
            </a:fld>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457200" algn="l" defTabSz="914400" rtl="0" eaLnBrk="1" fontAlgn="auto" latinLnBrk="0" hangingPunct="1">
              <a:lnSpc>
                <a:spcPct val="100000"/>
              </a:lnSpc>
              <a:spcBef>
                <a:spcPts val="0"/>
              </a:spcBef>
              <a:spcAft>
                <a:spcPts val="0"/>
              </a:spcAft>
              <a:buClrTx/>
              <a:buSzTx/>
              <a:buFontTx/>
              <a:buNone/>
              <a:tabLst/>
              <a:defRPr/>
            </a:pPr>
            <a:r>
              <a:rPr lang="en-US" dirty="0" smtClean="0"/>
              <a:t>This question</a:t>
            </a:r>
            <a:r>
              <a:rPr lang="en-US" baseline="0" dirty="0" smtClean="0"/>
              <a:t> is a more rigorous example of how SOL 6.5j may be tested.  The question presented on this slide, “How are the waters and thoughts alike?”, may be more challenging to students because they must decide why an author compared two items using a simile. Some sample answers are provided on the screen. </a:t>
            </a:r>
            <a:endParaRPr lang="en-US" dirty="0" smtClean="0"/>
          </a:p>
          <a:p>
            <a:pPr marL="457200" indent="-457200" eaLnBrk="1" fontAlgn="auto" hangingPunct="1">
              <a:spcBef>
                <a:spcPts val="0"/>
              </a:spcBef>
              <a:spcAft>
                <a:spcPts val="0"/>
              </a:spcAft>
              <a:defRPr/>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14</a:t>
            </a:fld>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57200" indent="-457200" eaLnBrk="1" fontAlgn="auto" hangingPunct="1">
              <a:spcBef>
                <a:spcPts val="0"/>
              </a:spcBef>
              <a:spcAft>
                <a:spcPts val="0"/>
              </a:spcAft>
              <a:defRPr/>
            </a:pPr>
            <a:r>
              <a:rPr lang="en-US" dirty="0" smtClean="0"/>
              <a:t>This slide gives</a:t>
            </a:r>
            <a:r>
              <a:rPr lang="en-US" baseline="0" dirty="0" smtClean="0"/>
              <a:t> additional suggestions for practicing the skills associated with SOL 6.5j.</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15</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Finally, students need</a:t>
            </a:r>
            <a:r>
              <a:rPr lang="en-US" altLang="en-US" baseline="0" dirty="0" smtClean="0"/>
              <a:t> additional practice with SOL 6.6, where they must read and demonstrate comprehension of a variety of nonfiction texts. While students certainly need practice reading informational nonfiction, especially with a scientific or historical focus, they also may benefit from practice with nonfiction pieces such as brochures, fliers, recipes, directions, and web pages, among others. </a:t>
            </a:r>
          </a:p>
          <a:p>
            <a:pPr eaLnBrk="1" hangingPunct="1">
              <a:spcBef>
                <a:spcPct val="0"/>
              </a:spcBef>
            </a:pPr>
            <a:endParaRPr lang="en-US" altLang="en-US" baseline="0" dirty="0" smtClean="0"/>
          </a:p>
          <a:p>
            <a:pPr eaLnBrk="1" hangingPunct="1">
              <a:spcBef>
                <a:spcPct val="0"/>
              </a:spcBef>
            </a:pPr>
            <a:r>
              <a:rPr lang="en-US" altLang="en-US" baseline="0" dirty="0" smtClean="0"/>
              <a:t>The specific skills highlighted here are:</a:t>
            </a:r>
          </a:p>
          <a:p>
            <a:pPr marL="228600" indent="-228600" eaLnBrk="1" hangingPunct="1">
              <a:spcBef>
                <a:spcPct val="0"/>
              </a:spcBef>
              <a:buAutoNum type="alphaLcParenR"/>
            </a:pPr>
            <a:r>
              <a:rPr lang="en-US" altLang="en-US" baseline="0" dirty="0" smtClean="0"/>
              <a:t>Use text structures such as type, headings, and graphics to predict and categorize information in both print and digital texts.</a:t>
            </a:r>
          </a:p>
          <a:p>
            <a:pPr marL="228600" indent="-228600" eaLnBrk="1" hangingPunct="1">
              <a:spcBef>
                <a:spcPct val="0"/>
              </a:spcBef>
              <a:buAutoNum type="alphaLcParenR" startAt="5"/>
            </a:pPr>
            <a:r>
              <a:rPr lang="en-US" altLang="en-US" baseline="0" dirty="0" smtClean="0"/>
              <a:t>Draw conclusions and make inferences based on explicit and implied information.</a:t>
            </a:r>
          </a:p>
          <a:p>
            <a:pPr marL="228600" indent="-228600" eaLnBrk="1" hangingPunct="1">
              <a:spcBef>
                <a:spcPct val="0"/>
              </a:spcBef>
              <a:buAutoNum type="alphaLcParenR" startAt="5"/>
            </a:pPr>
            <a:r>
              <a:rPr lang="en-US" altLang="en-US" baseline="0" dirty="0" smtClean="0"/>
              <a:t>Differentiate between fact and opinion.</a:t>
            </a:r>
          </a:p>
          <a:p>
            <a:pPr marL="228600" indent="-228600" eaLnBrk="1" hangingPunct="1">
              <a:spcBef>
                <a:spcPct val="0"/>
              </a:spcBef>
              <a:buNone/>
            </a:pPr>
            <a:r>
              <a:rPr lang="en-US" altLang="en-US" baseline="0" dirty="0" smtClean="0"/>
              <a:t>h) 	Summarize supporting details. </a:t>
            </a: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9BA11B-9DEF-46BF-9622-AAB7C20A4E5A}" type="slidenum">
              <a:rPr lang="en-US" altLang="en-US" smtClean="0">
                <a:latin typeface="Arial" charset="0"/>
              </a:rPr>
              <a:pPr eaLnBrk="1" hangingPunct="1">
                <a:spcBef>
                  <a:spcPct val="0"/>
                </a:spcBef>
              </a:pPr>
              <a:t>16</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a:t>
            </a:r>
            <a:r>
              <a:rPr lang="en-US" baseline="0" dirty="0" smtClean="0"/>
              <a:t> is an excerpt from a nonfiction piece by Rachel M. Barker. The selected paragraphs in this and additional slides are used to illustrate the complexity of a text as well as the specific skills with which students need more practice.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In this slide, a grey box appears in place of a heading. Please read the paragraph on the screen. </a:t>
            </a:r>
            <a:r>
              <a:rPr lang="en-US" sz="1200" kern="1200" dirty="0" smtClean="0">
                <a:solidFill>
                  <a:schemeClr val="tx1"/>
                </a:solidFill>
                <a:latin typeface="+mn-lt"/>
                <a:ea typeface="+mn-ea"/>
                <a:cs typeface="+mn-cs"/>
              </a:rPr>
              <a:t>You may use the back arrow to pause this presentation while you read the selection and the forward arrow to resume the presentation when you are finished. </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17</a:t>
            </a:fld>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a:t>
            </a:r>
            <a:r>
              <a:rPr lang="en-US" baseline="0" dirty="0" smtClean="0"/>
              <a:t> example shows a student using text structures to categorize information and aid in comprehension, SOL 6.6a, by choosing the appropriate heading for a given paragraph. The answer is indicated on the screen. </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aseline="0" dirty="0" smtClean="0"/>
              <a:t>Suggestions for practicing SOL 6.6a are provided on this screen. </a:t>
            </a: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C9DF5D6-76C4-4CC8-89C5-93B903D2C6ED}" type="slidenum">
              <a:rPr lang="en-US" altLang="en-US" smtClean="0">
                <a:latin typeface="Arial" charset="0"/>
              </a:rPr>
              <a:pPr eaLnBrk="1" hangingPunct="1">
                <a:spcBef>
                  <a:spcPct val="0"/>
                </a:spcBef>
              </a:pPr>
              <a:t>19</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first reading standard being highlighted is SOL 6.4.</a:t>
            </a:r>
            <a:r>
              <a:rPr lang="en-US" baseline="0" dirty="0" smtClean="0"/>
              <a:t>  The parts of the standard showing inconsistent student performance are highlighted in blue.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The first reading standard with which students need additional practice requires students to use word analysis strategies and word reference materials. SOL 6.4 states:  The student will read and learn the meanings of unfamiliar words and phrases within authentic texts.   The highlighted sections are:</a:t>
            </a:r>
          </a:p>
          <a:p>
            <a:pPr eaLnBrk="1" fontAlgn="auto" hangingPunct="1">
              <a:spcBef>
                <a:spcPts val="0"/>
              </a:spcBef>
              <a:spcAft>
                <a:spcPts val="0"/>
              </a:spcAft>
              <a:defRPr/>
            </a:pPr>
            <a:r>
              <a:rPr lang="en-US" baseline="0" dirty="0" smtClean="0"/>
              <a:t>b) Use roots, cognates, affixes, synonyms, and antonyms to expand vocabulary.</a:t>
            </a:r>
          </a:p>
          <a:p>
            <a:pPr eaLnBrk="1" fontAlgn="auto" hangingPunct="1">
              <a:spcBef>
                <a:spcPts val="0"/>
              </a:spcBef>
              <a:spcAft>
                <a:spcPts val="0"/>
              </a:spcAft>
              <a:defRPr/>
            </a:pPr>
            <a:r>
              <a:rPr lang="en-US" baseline="0" dirty="0" smtClean="0"/>
              <a:t>c)  Use context and sentence structure to determine meanings and differentiate between multiple meanings of words. </a:t>
            </a: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2</a:t>
            </a:fld>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SOL 6.6e asks students to draw conclusions and make inferences</a:t>
            </a:r>
            <a:r>
              <a:rPr lang="en-US" altLang="en-US" baseline="0" dirty="0" smtClean="0"/>
              <a:t> based on explicit and implied information. </a:t>
            </a:r>
          </a:p>
          <a:p>
            <a:pPr eaLnBrk="1" hangingPunct="1">
              <a:spcBef>
                <a:spcPct val="0"/>
              </a:spcBef>
            </a:pPr>
            <a:endParaRPr lang="en-US" altLang="en-US" baseline="0" dirty="0" smtClean="0"/>
          </a:p>
          <a:p>
            <a:pPr eaLnBrk="1" hangingPunct="1">
              <a:spcBef>
                <a:spcPct val="0"/>
              </a:spcBef>
            </a:pPr>
            <a:r>
              <a:rPr lang="en-US" altLang="en-US" baseline="0" dirty="0" smtClean="0"/>
              <a:t>A sample inference for each sentence of this excerpt is provided on the screen. </a:t>
            </a: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20</a:t>
            </a:fld>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a:t>
            </a:r>
            <a:r>
              <a:rPr lang="en-US" altLang="en-US" baseline="0" dirty="0" smtClean="0"/>
              <a:t> are additional example questions that could be used with this selection to test the skills in SOL 6.6e.</a:t>
            </a: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21</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slide provides </a:t>
            </a:r>
            <a:r>
              <a:rPr lang="en-US" altLang="en-US" baseline="0" dirty="0" smtClean="0"/>
              <a:t>suggestions for practice with drawing conclusions and making inferences based on explicit and implied information.</a:t>
            </a: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22</a:t>
            </a:fld>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t>The student performance data show that students need additional practice with </a:t>
            </a:r>
            <a:r>
              <a:rPr lang="en-US" altLang="en-US" dirty="0" smtClean="0"/>
              <a:t>SOL 6.6f, which asks students to differentiate </a:t>
            </a:r>
            <a:r>
              <a:rPr lang="en-US" altLang="en-US" baseline="0" dirty="0" smtClean="0"/>
              <a:t>between fact and opinion.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smtClean="0"/>
          </a:p>
          <a:p>
            <a:pPr eaLnBrk="1" hangingPunct="1">
              <a:spcBef>
                <a:spcPct val="0"/>
              </a:spcBef>
            </a:pPr>
            <a:r>
              <a:rPr lang="en-US" altLang="en-US" baseline="0" dirty="0" smtClean="0"/>
              <a:t>On this slide, you will see questions and answers that do not have associated text excerpts; instead, the following explanations should give more insight into the specific difficulties students may have with this standard. </a:t>
            </a:r>
          </a:p>
          <a:p>
            <a:pPr eaLnBrk="1" hangingPunct="1">
              <a:spcBef>
                <a:spcPct val="0"/>
              </a:spcBef>
            </a:pPr>
            <a:endParaRPr lang="en-US" altLang="en-US" baseline="0" dirty="0" smtClean="0"/>
          </a:p>
          <a:p>
            <a:pPr eaLnBrk="1" hangingPunct="1">
              <a:spcBef>
                <a:spcPct val="0"/>
              </a:spcBef>
            </a:pPr>
            <a:r>
              <a:rPr lang="en-US" altLang="en-US" baseline="0" dirty="0" smtClean="0"/>
              <a:t>For the first example, suppose that students have just read a recipe for cinnamon sugar cookies. The students are then presented with four or more sentences about the recipe and must choose the fact. In the example answer provided on the screen, students may find it difficult to recognize that this statement can be proven, and that the words “less” and “least” do not make it an opinion.</a:t>
            </a:r>
          </a:p>
          <a:p>
            <a:pPr eaLnBrk="1" hangingPunct="1">
              <a:spcBef>
                <a:spcPct val="0"/>
              </a:spcBef>
            </a:pPr>
            <a:endParaRPr lang="en-US" altLang="en-US" baseline="0" dirty="0" smtClean="0"/>
          </a:p>
          <a:p>
            <a:pPr eaLnBrk="1" hangingPunct="1">
              <a:spcBef>
                <a:spcPct val="0"/>
              </a:spcBef>
            </a:pPr>
            <a:r>
              <a:rPr lang="en-US" altLang="en-US" baseline="0" dirty="0" smtClean="0"/>
              <a:t>For the second example question, assume that students have just read a flier encouraging participation in an upcoming Read-a-thon. The students are then presented with several sentences taken directly from the flier and must choose the sentence that is an opinion. In the example answer provided on the screen, students may notice the statistic and consider the sentence to be a fact, when the sentence as a whole is an opinion because of the phrase “not impressive enough.”</a:t>
            </a:r>
          </a:p>
          <a:p>
            <a:pPr eaLnBrk="1" hangingPunct="1">
              <a:spcBef>
                <a:spcPct val="0"/>
              </a:spcBef>
            </a:pPr>
            <a:endParaRPr lang="en-US" alt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t>For these item types, students should not be distracted by the words or phrases that </a:t>
            </a:r>
            <a:r>
              <a:rPr lang="en-US" altLang="en-US" i="1" baseline="0" dirty="0" smtClean="0"/>
              <a:t>typically</a:t>
            </a:r>
            <a:r>
              <a:rPr lang="en-US" altLang="en-US" i="0" baseline="0" dirty="0" smtClean="0"/>
              <a:t> </a:t>
            </a:r>
            <a:r>
              <a:rPr lang="en-US" altLang="en-US" baseline="0" dirty="0" smtClean="0"/>
              <a:t>indicate a statement is a fact or opinion; instead they should determine whether or not the entire statement can be proven as a fact. </a:t>
            </a:r>
          </a:p>
          <a:p>
            <a:pPr eaLnBrk="1" hangingPunct="1">
              <a:spcBef>
                <a:spcPct val="0"/>
              </a:spcBef>
            </a:pP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1EFCDA-2DD8-4A1E-9ABE-C805263A305C}" type="slidenum">
              <a:rPr lang="en-US" altLang="en-US" smtClean="0">
                <a:latin typeface="Arial" charset="0"/>
              </a:rPr>
              <a:pPr eaLnBrk="1" hangingPunct="1">
                <a:spcBef>
                  <a:spcPct val="0"/>
                </a:spcBef>
              </a:pPr>
              <a:t>23</a:t>
            </a:fld>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final skill covered in this</a:t>
            </a:r>
            <a:r>
              <a:rPr lang="en-US" altLang="en-US" baseline="0" dirty="0" smtClean="0"/>
              <a:t> presentation is SOL 6.6h, where students are asked to summarize supporting details in a nonfiction selection.</a:t>
            </a:r>
          </a:p>
          <a:p>
            <a:pPr eaLnBrk="1" hangingPunct="1">
              <a:spcBef>
                <a:spcPct val="0"/>
              </a:spcBef>
            </a:pPr>
            <a:endParaRPr lang="en-US" altLang="en-US" baseline="0" dirty="0" smtClean="0"/>
          </a:p>
          <a:p>
            <a:pPr eaLnBrk="1" hangingPunct="1">
              <a:spcBef>
                <a:spcPct val="0"/>
              </a:spcBef>
            </a:pPr>
            <a:r>
              <a:rPr lang="en-US" altLang="en-US" baseline="0" dirty="0" smtClean="0"/>
              <a:t>The example provided does not have an associated text excerpt; it is meant as an illustration of a format that students found challenging. The example shows SOL 6.6h as tested by a drag-and-drop technology-enhanced item. Students would click and drag the appropriate circles to the graphic organizer. </a:t>
            </a:r>
          </a:p>
          <a:p>
            <a:pPr eaLnBrk="1" hangingPunct="1">
              <a:spcBef>
                <a:spcPct val="0"/>
              </a:spcBef>
            </a:pPr>
            <a:endParaRPr lang="en-US" altLang="en-US" baseline="0" dirty="0" smtClean="0"/>
          </a:p>
          <a:p>
            <a:pPr eaLnBrk="1" hangingPunct="1">
              <a:spcBef>
                <a:spcPct val="0"/>
              </a:spcBef>
            </a:pPr>
            <a:r>
              <a:rPr lang="en-US" altLang="en-US" baseline="0" dirty="0" smtClean="0"/>
              <a:t>In the example, students should not be distracted by the choices that are </a:t>
            </a:r>
            <a:r>
              <a:rPr lang="en-US" altLang="en-US" i="1" baseline="0" dirty="0" smtClean="0"/>
              <a:t>a</a:t>
            </a:r>
            <a:r>
              <a:rPr lang="en-US" altLang="en-US" baseline="0" dirty="0" smtClean="0"/>
              <a:t> </a:t>
            </a:r>
            <a:r>
              <a:rPr lang="en-US" altLang="en-US" i="1" baseline="0" dirty="0" smtClean="0"/>
              <a:t>part</a:t>
            </a:r>
            <a:r>
              <a:rPr lang="en-US" altLang="en-US" i="0" baseline="0" dirty="0" smtClean="0"/>
              <a:t> of Field Day but are not </a:t>
            </a:r>
            <a:r>
              <a:rPr lang="en-US" altLang="en-US" i="1" baseline="0" dirty="0" smtClean="0"/>
              <a:t>ways to participate in</a:t>
            </a:r>
            <a:r>
              <a:rPr lang="en-US" altLang="en-US" i="0" baseline="0" dirty="0" smtClean="0"/>
              <a:t> Field Day. </a:t>
            </a:r>
            <a:endParaRPr lang="en-US" altLang="en-US" baseline="0" dirty="0" smtClean="0"/>
          </a:p>
          <a:p>
            <a:pPr eaLnBrk="1" hangingPunct="1">
              <a:spcBef>
                <a:spcPct val="0"/>
              </a:spcBef>
            </a:pPr>
            <a:endParaRPr lang="en-US" altLang="en-US" baseline="0" dirty="0" smtClean="0"/>
          </a:p>
          <a:p>
            <a:pPr eaLnBrk="1" hangingPunct="1">
              <a:spcBef>
                <a:spcPct val="0"/>
              </a:spcBef>
            </a:pPr>
            <a:r>
              <a:rPr lang="en-US" altLang="en-US" baseline="0" dirty="0" smtClean="0"/>
              <a:t>Students need additional practice summarizing supporting details that may span multiple paragraphs, especially in a more rigorous nonfiction text. </a:t>
            </a:r>
          </a:p>
          <a:p>
            <a:pPr eaLnBrk="1" hangingPunct="1">
              <a:spcBef>
                <a:spcPct val="0"/>
              </a:spcBef>
            </a:pPr>
            <a:endParaRPr lang="en-US" altLang="en-US" baseline="0" dirty="0" smtClean="0"/>
          </a:p>
          <a:p>
            <a:pPr eaLnBrk="1" hangingPunct="1">
              <a:spcBef>
                <a:spcPct val="0"/>
              </a:spcBef>
            </a:pPr>
            <a:r>
              <a:rPr lang="en-US" altLang="en-US" baseline="0" dirty="0" smtClean="0"/>
              <a:t>The answers are shown on the screen.</a:t>
            </a: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24</a:t>
            </a:fld>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slide gives suggestions for</a:t>
            </a:r>
            <a:r>
              <a:rPr lang="en-US" altLang="en-US" baseline="0" dirty="0" smtClean="0"/>
              <a:t> student practice when using a grade-level appropriate text.</a:t>
            </a: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1EFCDA-2DD8-4A1E-9ABE-C805263A305C}" type="slidenum">
              <a:rPr lang="en-US" altLang="en-US" smtClean="0">
                <a:latin typeface="Arial" charset="0"/>
              </a:rPr>
              <a:pPr eaLnBrk="1" hangingPunct="1">
                <a:spcBef>
                  <a:spcPct val="0"/>
                </a:spcBef>
              </a:pPr>
              <a:t>25</a:t>
            </a:fld>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smtClean="0"/>
              <a:t>This concludes the student performance analysis for the 6</a:t>
            </a:r>
            <a:r>
              <a:rPr lang="en-US" baseline="30000" dirty="0" smtClean="0"/>
              <a:t>th</a:t>
            </a:r>
            <a:r>
              <a:rPr lang="en-US" dirty="0" smtClean="0"/>
              <a:t> grade reading tests administered during the spring 2013 test administration.</a:t>
            </a:r>
          </a:p>
          <a:p>
            <a:pPr>
              <a:spcBef>
                <a:spcPts val="0"/>
              </a:spcBef>
              <a:defRPr/>
            </a:pPr>
            <a:endParaRPr lang="en-US" dirty="0" smtClean="0"/>
          </a:p>
          <a:p>
            <a:pPr>
              <a:spcBef>
                <a:spcPts val="0"/>
              </a:spcBef>
              <a:defRPr/>
            </a:pPr>
            <a:r>
              <a:rPr lang="en-US" dirty="0" smtClean="0"/>
              <a:t>There are practice items available on the Virginia Department of Education Web site which will also help students practice the skills associated with the </a:t>
            </a:r>
            <a:r>
              <a:rPr lang="en-US" i="1" dirty="0" smtClean="0"/>
              <a:t>2010 English Standards of Learning</a:t>
            </a:r>
            <a:r>
              <a:rPr lang="en-US" dirty="0" smtClean="0"/>
              <a:t>.  The practice items are located at the URL shown on the screen.</a:t>
            </a:r>
          </a:p>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26</a:t>
            </a:fld>
            <a:endParaRPr lang="en-US" altLang="en-US" smtClean="0">
              <a:solidFill>
                <a:prstClr val="black"/>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a:spcBef>
                <a:spcPts val="0"/>
              </a:spcBef>
              <a:buFont typeface="Arial" charset="0"/>
              <a:buNone/>
              <a:defRPr/>
            </a:pPr>
            <a:r>
              <a:rPr lang="en-US" sz="1200" b="0" kern="1200" dirty="0" smtClean="0">
                <a:solidFill>
                  <a:schemeClr val="tx1"/>
                </a:solidFill>
                <a:latin typeface="+mn-lt"/>
                <a:ea typeface="+mn-ea"/>
                <a:cs typeface="+mn-cs"/>
              </a:rPr>
              <a:t>For questions regarding assessment, please contact </a:t>
            </a:r>
            <a:r>
              <a:rPr lang="en-US" sz="1200" b="0" kern="1200" dirty="0" smtClean="0">
                <a:solidFill>
                  <a:schemeClr val="tx1"/>
                </a:solidFill>
                <a:latin typeface="+mn-lt"/>
                <a:ea typeface="+mn-ea"/>
                <a:cs typeface="+mn-cs"/>
                <a:hlinkClick r:id="rId3"/>
              </a:rPr>
              <a:t>Student_assessment@doe.virginia.gov</a:t>
            </a:r>
            <a:r>
              <a:rPr lang="en-US" sz="1200" b="0" kern="1200" dirty="0" smtClean="0">
                <a:solidFill>
                  <a:schemeClr val="tx1"/>
                </a:solidFill>
                <a:latin typeface="+mn-lt"/>
                <a:ea typeface="+mn-ea"/>
                <a:cs typeface="+mn-cs"/>
              </a:rPr>
              <a:t>.</a:t>
            </a:r>
          </a:p>
          <a:p>
            <a:pPr marL="0">
              <a:spcBef>
                <a:spcPts val="0"/>
              </a:spcBef>
              <a:buFont typeface="Arial" charset="0"/>
              <a:buNone/>
              <a:defRPr/>
            </a:pPr>
            <a:endParaRPr lang="en-US" sz="1200" b="0" kern="1200" dirty="0" smtClean="0">
              <a:solidFill>
                <a:schemeClr val="tx1"/>
              </a:solidFill>
              <a:latin typeface="+mn-lt"/>
              <a:ea typeface="+mn-ea"/>
              <a:cs typeface="+mn-cs"/>
            </a:endParaRPr>
          </a:p>
          <a:p>
            <a:pPr marL="0">
              <a:spcBef>
                <a:spcPts val="0"/>
              </a:spcBef>
              <a:buFont typeface="Arial" charset="0"/>
              <a:buNone/>
              <a:defRPr/>
            </a:pPr>
            <a:r>
              <a:rPr lang="en-US" sz="1200" b="0" kern="1200" dirty="0" smtClean="0">
                <a:solidFill>
                  <a:schemeClr val="tx1"/>
                </a:solidFill>
                <a:latin typeface="+mn-lt"/>
                <a:ea typeface="+mn-ea"/>
                <a:cs typeface="+mn-cs"/>
              </a:rPr>
              <a:t>For questions regarding instruction or the English Standards of Learning, please contact Tracy Fair Robertson, English Coordinator</a:t>
            </a:r>
          </a:p>
          <a:p>
            <a:pPr marL="0">
              <a:spcBef>
                <a:spcPts val="0"/>
              </a:spcBef>
              <a:buFont typeface="Arial" charset="0"/>
              <a:buNone/>
              <a:defRPr/>
            </a:pPr>
            <a:r>
              <a:rPr lang="en-US" sz="1200" b="0" kern="1200" dirty="0" smtClean="0">
                <a:solidFill>
                  <a:schemeClr val="tx1"/>
                </a:solidFill>
                <a:latin typeface="+mn-lt"/>
                <a:ea typeface="+mn-ea"/>
                <a:cs typeface="+mn-cs"/>
                <a:hlinkClick r:id="rId4"/>
              </a:rPr>
              <a:t>Tracy.Robertson@doe.virginia.gov</a:t>
            </a:r>
            <a:r>
              <a:rPr lang="en-US" sz="1200" b="0" kern="1200" dirty="0" smtClean="0">
                <a:solidFill>
                  <a:schemeClr val="tx1"/>
                </a:solidFill>
                <a:latin typeface="+mn-lt"/>
                <a:ea typeface="+mn-ea"/>
                <a:cs typeface="+mn-cs"/>
              </a:rPr>
              <a:t>.</a:t>
            </a:r>
          </a:p>
          <a:p>
            <a:pPr eaLnBrk="1" hangingPunct="1">
              <a:spcBef>
                <a:spcPct val="0"/>
              </a:spcBef>
            </a:pPr>
            <a:endParaRPr lang="en-US" altLang="en-US" b="0" dirty="0" smtClean="0"/>
          </a:p>
        </p:txBody>
      </p:sp>
      <p:sp>
        <p:nvSpPr>
          <p:cNvPr id="849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27</a:t>
            </a:fld>
            <a:endParaRPr lang="en-US" altLang="en-US"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For SOL 6.4b, students need additional practice selecting multiple answers when asked for synonyms or antonyms.</a:t>
            </a:r>
          </a:p>
          <a:p>
            <a:r>
              <a:rPr lang="en-US" sz="1200" kern="1200" dirty="0" smtClean="0">
                <a:solidFill>
                  <a:schemeClr val="tx1"/>
                </a:solidFill>
                <a:latin typeface="+mn-lt"/>
                <a:ea typeface="+mn-ea"/>
                <a:cs typeface="+mn-cs"/>
              </a:rPr>
              <a:t>Such practice will benefit students with hot spot technology-enhanced items (TEIs) on the SOL assessment.  Some TEI</a:t>
            </a:r>
            <a:r>
              <a:rPr lang="en-US" sz="1200" kern="1200" baseline="0" dirty="0" smtClean="0">
                <a:solidFill>
                  <a:schemeClr val="tx1"/>
                </a:solidFill>
                <a:latin typeface="+mn-lt"/>
                <a:ea typeface="+mn-ea"/>
                <a:cs typeface="+mn-cs"/>
              </a:rPr>
              <a:t> items</a:t>
            </a:r>
            <a:r>
              <a:rPr lang="en-US" sz="1200" kern="1200" dirty="0" smtClean="0">
                <a:solidFill>
                  <a:schemeClr val="tx1"/>
                </a:solidFill>
                <a:latin typeface="+mn-lt"/>
                <a:ea typeface="+mn-ea"/>
                <a:cs typeface="+mn-cs"/>
              </a:rPr>
              <a:t> specify the number of correct answers, such as, “Which two words are synonyms of cultivate as it is used in this sentence?”  Other TEI</a:t>
            </a:r>
            <a:r>
              <a:rPr lang="en-US" sz="1200" kern="1200" baseline="0" dirty="0" smtClean="0">
                <a:solidFill>
                  <a:schemeClr val="tx1"/>
                </a:solidFill>
                <a:latin typeface="+mn-lt"/>
                <a:ea typeface="+mn-ea"/>
                <a:cs typeface="+mn-cs"/>
              </a:rPr>
              <a:t> items</a:t>
            </a:r>
            <a:r>
              <a:rPr lang="en-US" sz="1200" kern="1200" dirty="0" smtClean="0">
                <a:solidFill>
                  <a:schemeClr val="tx1"/>
                </a:solidFill>
                <a:latin typeface="+mn-lt"/>
                <a:ea typeface="+mn-ea"/>
                <a:cs typeface="+mn-cs"/>
              </a:rPr>
              <a:t> will NOT indicate the number of correct answers, and students will have to decide how many answer options to select.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two correct answers are indicated on the screen. </a:t>
            </a: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548080-CFD4-4007-8F0C-9ABE8DBC0231}" type="slidenum">
              <a:rPr lang="en-US" altLang="en-US" smtClean="0">
                <a:latin typeface="Arial" charset="0"/>
              </a:rPr>
              <a:pPr eaLnBrk="1" hangingPunct="1">
                <a:spcBef>
                  <a:spcPct val="0"/>
                </a:spcBef>
              </a:pPr>
              <a:t>3</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a:t>
            </a:r>
            <a:r>
              <a:rPr lang="en-US" altLang="en-US" baseline="0" dirty="0" smtClean="0"/>
              <a:t> SOL 6.4b, s</a:t>
            </a:r>
            <a:r>
              <a:rPr lang="en-US" altLang="en-US" dirty="0" smtClean="0"/>
              <a:t>tudents also need </a:t>
            </a:r>
            <a:r>
              <a:rPr lang="en-US" altLang="en-US" baseline="0" dirty="0" smtClean="0"/>
              <a:t>practice using prefixes and suffixes to expand vocabulary. Some suggested questions are provided on the screen. </a:t>
            </a: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548080-CFD4-4007-8F0C-9ABE8DBC0231}" type="slidenum">
              <a:rPr lang="en-US" altLang="en-US" smtClean="0">
                <a:latin typeface="Arial" charset="0"/>
              </a:rPr>
              <a:pPr eaLnBrk="1" hangingPunct="1">
                <a:spcBef>
                  <a:spcPct val="0"/>
                </a:spcBef>
              </a:pPr>
              <a:t>4</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kern="1200" dirty="0" smtClean="0">
                <a:solidFill>
                  <a:schemeClr val="tx1"/>
                </a:solidFill>
                <a:latin typeface="+mn-lt"/>
                <a:ea typeface="+mn-ea"/>
                <a:cs typeface="+mn-cs"/>
              </a:rPr>
              <a:t>Students</a:t>
            </a:r>
            <a:r>
              <a:rPr lang="en-US" sz="1200" kern="1200" baseline="0" dirty="0" smtClean="0">
                <a:solidFill>
                  <a:schemeClr val="tx1"/>
                </a:solidFill>
                <a:latin typeface="+mn-lt"/>
                <a:ea typeface="+mn-ea"/>
                <a:cs typeface="+mn-cs"/>
              </a:rPr>
              <a:t> need additional practice with SOL 6.4c – using context clues to determine meanings of words.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a:t>
            </a:r>
            <a:r>
              <a:rPr lang="en-US" sz="1200" kern="1200" baseline="0" dirty="0" smtClean="0">
                <a:solidFill>
                  <a:schemeClr val="tx1"/>
                </a:solidFill>
                <a:latin typeface="+mn-lt"/>
                <a:ea typeface="+mn-ea"/>
                <a:cs typeface="+mn-cs"/>
              </a:rPr>
              <a:t> standard</a:t>
            </a:r>
            <a:r>
              <a:rPr lang="en-US" sz="1200" kern="1200" dirty="0" smtClean="0">
                <a:solidFill>
                  <a:schemeClr val="tx1"/>
                </a:solidFill>
                <a:latin typeface="+mn-lt"/>
                <a:ea typeface="+mn-ea"/>
                <a:cs typeface="+mn-cs"/>
              </a:rPr>
              <a:t>, students may be asked to </a:t>
            </a:r>
            <a:r>
              <a:rPr lang="en-US" sz="1200" kern="1200" baseline="0" dirty="0" smtClean="0">
                <a:solidFill>
                  <a:schemeClr val="tx1"/>
                </a:solidFill>
                <a:latin typeface="+mn-lt"/>
                <a:ea typeface="+mn-ea"/>
                <a:cs typeface="+mn-cs"/>
              </a:rPr>
              <a:t>identify the meaning of a vocabulary word or to </a:t>
            </a:r>
            <a:r>
              <a:rPr lang="en-US" sz="1200" kern="1200" dirty="0" smtClean="0">
                <a:solidFill>
                  <a:schemeClr val="tx1"/>
                </a:solidFill>
                <a:latin typeface="+mn-lt"/>
                <a:ea typeface="+mn-ea"/>
                <a:cs typeface="+mn-cs"/>
              </a:rPr>
              <a:t>identify the contextual words or phrases used to help define that word. The example provided shows</a:t>
            </a:r>
            <a:r>
              <a:rPr lang="en-US" sz="1200" kern="1200" baseline="0" dirty="0" smtClean="0">
                <a:solidFill>
                  <a:schemeClr val="tx1"/>
                </a:solidFill>
                <a:latin typeface="+mn-lt"/>
                <a:ea typeface="+mn-ea"/>
                <a:cs typeface="+mn-cs"/>
              </a:rPr>
              <a:t> how a student could be asked to identify the context clues that would aid in defining a term.</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Students may be challenged by this type of item because it is a more rigorous way of testing vocabulary.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several aspects of this type of item.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First, the sample item on this slide asks the student to identify the context that helps define </a:t>
            </a:r>
            <a:r>
              <a:rPr lang="en-US" sz="1200" u="sng" kern="1200" dirty="0" smtClean="0">
                <a:solidFill>
                  <a:schemeClr val="tx1"/>
                </a:solidFill>
                <a:latin typeface="+mn-lt"/>
                <a:ea typeface="+mn-ea"/>
                <a:cs typeface="+mn-cs"/>
              </a:rPr>
              <a:t>immersed</a:t>
            </a:r>
            <a:r>
              <a:rPr lang="en-US" sz="1200" kern="1200" dirty="0" smtClean="0">
                <a:solidFill>
                  <a:schemeClr val="tx1"/>
                </a:solidFill>
                <a:latin typeface="+mn-lt"/>
                <a:ea typeface="+mn-ea"/>
                <a:cs typeface="+mn-cs"/>
              </a:rPr>
              <a:t>.  Notice the sample item is not asking a lower level question, “What is the definition of </a:t>
            </a:r>
            <a:r>
              <a:rPr lang="en-US" sz="1200" u="sng" kern="1200" dirty="0" smtClean="0">
                <a:solidFill>
                  <a:schemeClr val="tx1"/>
                </a:solidFill>
                <a:latin typeface="+mn-lt"/>
                <a:ea typeface="+mn-ea"/>
                <a:cs typeface="+mn-cs"/>
              </a:rPr>
              <a:t>immersed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Next, the question asks for students to identify words </a:t>
            </a:r>
            <a:r>
              <a:rPr lang="en-US" sz="1200" i="1" kern="1200" dirty="0" smtClean="0">
                <a:solidFill>
                  <a:schemeClr val="tx1"/>
                </a:solidFill>
                <a:latin typeface="+mn-lt"/>
                <a:ea typeface="+mn-ea"/>
                <a:cs typeface="+mn-cs"/>
              </a:rPr>
              <a:t>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phrases. Students would benefit from practice where they identify the context clues that are phrases, not just single words.</a:t>
            </a:r>
          </a:p>
          <a:p>
            <a:endParaRPr lang="en-US" dirty="0" smtClean="0"/>
          </a:p>
          <a:p>
            <a:r>
              <a:rPr lang="en-US" sz="1200" kern="1200" dirty="0" smtClean="0">
                <a:solidFill>
                  <a:schemeClr val="tx1"/>
                </a:solidFill>
                <a:latin typeface="+mn-lt"/>
                <a:ea typeface="+mn-ea"/>
                <a:cs typeface="+mn-cs"/>
              </a:rPr>
              <a:t>Students should be asked to</a:t>
            </a:r>
            <a:r>
              <a:rPr lang="en-US" sz="1200" kern="1200" baseline="0" dirty="0" smtClean="0">
                <a:solidFill>
                  <a:schemeClr val="tx1"/>
                </a:solidFill>
                <a:latin typeface="+mn-lt"/>
                <a:ea typeface="+mn-ea"/>
                <a:cs typeface="+mn-cs"/>
              </a:rPr>
              <a:t> provide the definition  or identify the context clues for increasingly rigorous vocabulary words, such as</a:t>
            </a:r>
            <a:r>
              <a:rPr lang="en-US" sz="1200" kern="1200" dirty="0" smtClean="0">
                <a:solidFill>
                  <a:schemeClr val="tx1"/>
                </a:solidFill>
                <a:latin typeface="+mn-lt"/>
                <a:ea typeface="+mn-ea"/>
                <a:cs typeface="+mn-cs"/>
              </a:rPr>
              <a:t> the word “immersed” in this example</a:t>
            </a:r>
            <a:r>
              <a:rPr lang="en-US" sz="1200" kern="1200" baseline="0" dirty="0" smtClean="0">
                <a:solidFill>
                  <a:schemeClr val="tx1"/>
                </a:solidFill>
                <a:latin typeface="+mn-lt"/>
                <a:ea typeface="+mn-ea"/>
                <a:cs typeface="+mn-cs"/>
              </a:rPr>
              <a:t>. Students</a:t>
            </a:r>
            <a:r>
              <a:rPr lang="en-US" sz="1200" kern="1200" dirty="0" smtClean="0">
                <a:solidFill>
                  <a:schemeClr val="tx1"/>
                </a:solidFill>
                <a:latin typeface="+mn-lt"/>
                <a:ea typeface="+mn-ea"/>
                <a:cs typeface="+mn-cs"/>
              </a:rPr>
              <a:t> may benefit from exposure to increasingly rigorous and unfamiliar vocabulary terms so that they are </a:t>
            </a:r>
            <a:r>
              <a:rPr lang="en-US" sz="1200" i="1" kern="1200" dirty="0" smtClean="0">
                <a:solidFill>
                  <a:schemeClr val="tx1"/>
                </a:solidFill>
                <a:latin typeface="+mn-lt"/>
                <a:ea typeface="+mn-ea"/>
                <a:cs typeface="+mn-cs"/>
              </a:rPr>
              <a:t>truly </a:t>
            </a:r>
            <a:r>
              <a:rPr lang="en-US" sz="1200" kern="1200" dirty="0" smtClean="0">
                <a:solidFill>
                  <a:schemeClr val="tx1"/>
                </a:solidFill>
                <a:latin typeface="+mn-lt"/>
                <a:ea typeface="+mn-ea"/>
                <a:cs typeface="+mn-cs"/>
              </a:rPr>
              <a:t>practicing using context  clues to make meaning.</a:t>
            </a:r>
          </a:p>
          <a:p>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Finally, by identifying multiple answers the student is practicing the format of a hot spot technology-enhanced item.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answers to the question are shown on the screen. </a:t>
            </a:r>
          </a:p>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859301-A4FB-4CFB-AE34-BB161D51A19E}" type="slidenum">
              <a:rPr lang="en-US" altLang="en-US" smtClean="0">
                <a:latin typeface="Arial" charset="0"/>
              </a:rPr>
              <a:pPr eaLnBrk="1" hangingPunct="1">
                <a:spcBef>
                  <a:spcPct val="0"/>
                </a:spcBef>
              </a:pPr>
              <a:t>5</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more examples for</a:t>
            </a:r>
            <a:r>
              <a:rPr lang="en-US" sz="1200" kern="1200" baseline="0" dirty="0" smtClean="0">
                <a:solidFill>
                  <a:schemeClr val="tx1"/>
                </a:solidFill>
                <a:latin typeface="+mn-lt"/>
                <a:ea typeface="+mn-ea"/>
                <a:cs typeface="+mn-cs"/>
              </a:rPr>
              <a:t> students to practice using context clues to determine meanings and differentiate between multiple meanings of words. </a:t>
            </a:r>
            <a:endParaRPr lang="en-US" sz="1200" kern="1200" dirty="0" smtClean="0">
              <a:solidFill>
                <a:schemeClr val="tx1"/>
              </a:solidFill>
              <a:latin typeface="+mn-lt"/>
              <a:ea typeface="+mn-ea"/>
              <a:cs typeface="+mn-cs"/>
            </a:endParaRPr>
          </a:p>
          <a:p>
            <a:pPr eaLnBrk="1" fontAlgn="auto" hangingPunct="1">
              <a:spcBef>
                <a:spcPts val="0"/>
              </a:spcBef>
              <a:spcAft>
                <a:spcPts val="0"/>
              </a:spcAft>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E41720-4794-416D-B890-C0E78FC6D862}" type="slidenum">
              <a:rPr lang="en-US" altLang="en-US" smtClean="0">
                <a:latin typeface="Arial" charset="0"/>
              </a:rPr>
              <a:pPr eaLnBrk="1" hangingPunct="1">
                <a:spcBef>
                  <a:spcPct val="0"/>
                </a:spcBef>
              </a:pPr>
              <a:t>6</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This screen highlights the standard where students are asked to demonstrate comprehension</a:t>
            </a:r>
            <a:r>
              <a:rPr lang="en-US" sz="1200" kern="1200" baseline="0" dirty="0" smtClean="0">
                <a:solidFill>
                  <a:schemeClr val="tx1"/>
                </a:solidFill>
                <a:latin typeface="+mn-lt"/>
                <a:ea typeface="+mn-ea"/>
                <a:cs typeface="+mn-cs"/>
              </a:rPr>
              <a:t> of fictional texts</a:t>
            </a:r>
            <a:r>
              <a:rPr lang="en-US" sz="1200" kern="1200" dirty="0" smtClean="0">
                <a:solidFill>
                  <a:schemeClr val="tx1"/>
                </a:solidFill>
                <a:latin typeface="+mn-lt"/>
                <a:ea typeface="+mn-ea"/>
                <a:cs typeface="+mn-cs"/>
              </a:rPr>
              <a:t>. For</a:t>
            </a:r>
            <a:r>
              <a:rPr lang="en-US" sz="1200" kern="1200" baseline="0" dirty="0" smtClean="0">
                <a:solidFill>
                  <a:schemeClr val="tx1"/>
                </a:solidFill>
                <a:latin typeface="+mn-lt"/>
                <a:ea typeface="+mn-ea"/>
                <a:cs typeface="+mn-cs"/>
              </a:rPr>
              <a:t> SOL 6.5, the student will read and demonstrate comprehension of a variety of fictional texts, narrative nonfiction, and poetry. Within this standard, students need additional practice with the following: </a:t>
            </a:r>
          </a:p>
          <a:p>
            <a:pPr marL="457200" indent="-457200" eaLnBrk="1" hangingPunct="1">
              <a:spcBef>
                <a:spcPct val="0"/>
              </a:spcBef>
              <a:buAutoNum type="alphaLcParenR"/>
            </a:pPr>
            <a:r>
              <a:rPr lang="en-US" altLang="en-US" sz="1200" kern="1200" baseline="0" dirty="0" smtClean="0">
                <a:solidFill>
                  <a:schemeClr val="tx1"/>
                </a:solidFill>
                <a:latin typeface="+mn-lt"/>
                <a:ea typeface="+mn-ea"/>
                <a:cs typeface="+mn-cs"/>
              </a:rPr>
              <a:t>Identify the elements of narrative structure, including setting, character, plot, conflict, and theme. </a:t>
            </a:r>
          </a:p>
          <a:p>
            <a:pPr marL="457200" indent="-457200" eaLnBrk="1" hangingPunct="1">
              <a:spcBef>
                <a:spcPct val="0"/>
              </a:spcBef>
              <a:buAutoNum type="alphaLcParenR" startAt="3"/>
            </a:pPr>
            <a:r>
              <a:rPr lang="en-US" altLang="en-US" sz="1200" kern="1200" baseline="0" dirty="0" smtClean="0">
                <a:solidFill>
                  <a:schemeClr val="tx1"/>
                </a:solidFill>
                <a:latin typeface="+mn-lt"/>
                <a:ea typeface="+mn-ea"/>
                <a:cs typeface="+mn-cs"/>
              </a:rPr>
              <a:t>Describe how word choice and imagery contribute to the meaning of a text.</a:t>
            </a:r>
          </a:p>
          <a:p>
            <a:pPr marL="457200" indent="-457200" eaLnBrk="1" hangingPunct="1">
              <a:spcBef>
                <a:spcPct val="0"/>
              </a:spcBef>
              <a:buNone/>
            </a:pPr>
            <a:r>
              <a:rPr lang="en-US" altLang="en-US" sz="1200" kern="1200" baseline="0" dirty="0" smtClean="0">
                <a:solidFill>
                  <a:schemeClr val="tx1"/>
                </a:solidFill>
                <a:latin typeface="+mn-lt"/>
                <a:ea typeface="+mn-ea"/>
                <a:cs typeface="+mn-cs"/>
              </a:rPr>
              <a:t>j ) 	Identify and analyze author’s use of figurative language.</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7</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algn="l" eaLnBrk="1" fontAlgn="auto" hangingPunct="1">
              <a:spcBef>
                <a:spcPts val="0"/>
              </a:spcBef>
              <a:spcAft>
                <a:spcPts val="0"/>
              </a:spcAft>
              <a:defRPr/>
            </a:pPr>
            <a:r>
              <a:rPr lang="en-US" dirty="0" smtClean="0"/>
              <a:t>For SOL 6.5a, students</a:t>
            </a:r>
            <a:r>
              <a:rPr lang="en-US" baseline="0" dirty="0" smtClean="0"/>
              <a:t> need practice identifying the main conflict in a selection. Please read the example paragraph provided on the screen. </a:t>
            </a:r>
            <a:r>
              <a:rPr lang="en-US" sz="1200" kern="1200" dirty="0" smtClean="0">
                <a:solidFill>
                  <a:schemeClr val="tx1"/>
                </a:solidFill>
                <a:latin typeface="+mn-lt"/>
                <a:ea typeface="+mn-ea"/>
                <a:cs typeface="+mn-cs"/>
              </a:rPr>
              <a:t>You may use the back arrow to pause this presentation while you read the selection and the forward arrow to resume the presentation when you are finished. </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8</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457200" eaLnBrk="1" fontAlgn="auto" hangingPunct="1">
              <a:spcBef>
                <a:spcPts val="0"/>
              </a:spcBef>
              <a:spcAft>
                <a:spcPts val="0"/>
              </a:spcAft>
              <a:defRPr/>
            </a:pPr>
            <a:r>
              <a:rPr lang="en-US" dirty="0" smtClean="0"/>
              <a:t>Students</a:t>
            </a:r>
            <a:r>
              <a:rPr lang="en-US" baseline="0" dirty="0" smtClean="0"/>
              <a:t> may find it more difficult to identify the main conflict when they are presented with a selection containing several problems. Although all of the choices here are problems in the passage, only one is the most important to the plot. The answer is provided on the screen.</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9</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0CFF2-E168-4BAE-91CD-B19A28CE3C05}" type="slidenum">
              <a:rPr lang="en-US"/>
              <a:pPr>
                <a:defRPr/>
              </a:pPr>
              <a:t>‹#›</a:t>
            </a:fld>
            <a:endParaRPr lang="en-US"/>
          </a:p>
        </p:txBody>
      </p:sp>
    </p:spTree>
    <p:extLst>
      <p:ext uri="{BB962C8B-B14F-4D97-AF65-F5344CB8AC3E}">
        <p14:creationId xmlns="" xmlns:p14="http://schemas.microsoft.com/office/powerpoint/2010/main" val="36851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00700A-12A9-4320-A146-D347642D7C34}" type="slidenum">
              <a:rPr lang="en-US"/>
              <a:pPr>
                <a:defRPr/>
              </a:pPr>
              <a:t>‹#›</a:t>
            </a:fld>
            <a:endParaRPr lang="en-US"/>
          </a:p>
        </p:txBody>
      </p:sp>
    </p:spTree>
    <p:extLst>
      <p:ext uri="{BB962C8B-B14F-4D97-AF65-F5344CB8AC3E}">
        <p14:creationId xmlns="" xmlns:p14="http://schemas.microsoft.com/office/powerpoint/2010/main" val="11861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E90DEF-1255-471D-B28B-A339806DD899}" type="slidenum">
              <a:rPr lang="en-US"/>
              <a:pPr>
                <a:defRPr/>
              </a:pPr>
              <a:t>‹#›</a:t>
            </a:fld>
            <a:endParaRPr lang="en-US"/>
          </a:p>
        </p:txBody>
      </p:sp>
    </p:spTree>
    <p:extLst>
      <p:ext uri="{BB962C8B-B14F-4D97-AF65-F5344CB8AC3E}">
        <p14:creationId xmlns="" xmlns:p14="http://schemas.microsoft.com/office/powerpoint/2010/main" val="35815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C1636A-4FF5-4086-926C-802B37975DE9}" type="slidenum">
              <a:rPr lang="en-US"/>
              <a:pPr>
                <a:defRPr/>
              </a:pPr>
              <a:t>‹#›</a:t>
            </a:fld>
            <a:endParaRPr lang="en-US"/>
          </a:p>
        </p:txBody>
      </p:sp>
    </p:spTree>
    <p:extLst>
      <p:ext uri="{BB962C8B-B14F-4D97-AF65-F5344CB8AC3E}">
        <p14:creationId xmlns="" xmlns:p14="http://schemas.microsoft.com/office/powerpoint/2010/main" val="423493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10397B-DBA7-45C2-9E72-C05196D6E1C3}" type="slidenum">
              <a:rPr lang="en-US"/>
              <a:pPr>
                <a:defRPr/>
              </a:pPr>
              <a:t>‹#›</a:t>
            </a:fld>
            <a:endParaRPr lang="en-US"/>
          </a:p>
        </p:txBody>
      </p:sp>
    </p:spTree>
    <p:extLst>
      <p:ext uri="{BB962C8B-B14F-4D97-AF65-F5344CB8AC3E}">
        <p14:creationId xmlns="" xmlns:p14="http://schemas.microsoft.com/office/powerpoint/2010/main" val="381990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D0D839-952D-4ABD-B491-3ACFFC5B1FB7}" type="slidenum">
              <a:rPr lang="en-US"/>
              <a:pPr>
                <a:defRPr/>
              </a:pPr>
              <a:t>‹#›</a:t>
            </a:fld>
            <a:endParaRPr lang="en-US"/>
          </a:p>
        </p:txBody>
      </p:sp>
    </p:spTree>
    <p:extLst>
      <p:ext uri="{BB962C8B-B14F-4D97-AF65-F5344CB8AC3E}">
        <p14:creationId xmlns="" xmlns:p14="http://schemas.microsoft.com/office/powerpoint/2010/main" val="285132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6CAF9-DB12-4955-A651-02D0F63164BD}" type="slidenum">
              <a:rPr lang="en-US"/>
              <a:pPr>
                <a:defRPr/>
              </a:pPr>
              <a:t>‹#›</a:t>
            </a:fld>
            <a:endParaRPr lang="en-US"/>
          </a:p>
        </p:txBody>
      </p:sp>
    </p:spTree>
    <p:extLst>
      <p:ext uri="{BB962C8B-B14F-4D97-AF65-F5344CB8AC3E}">
        <p14:creationId xmlns="" xmlns:p14="http://schemas.microsoft.com/office/powerpoint/2010/main" val="138293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9C7921-A0DE-4CFA-8153-3F3BD7B7F63A}" type="slidenum">
              <a:rPr lang="en-US"/>
              <a:pPr>
                <a:defRPr/>
              </a:pPr>
              <a:t>‹#›</a:t>
            </a:fld>
            <a:endParaRPr lang="en-US"/>
          </a:p>
        </p:txBody>
      </p:sp>
    </p:spTree>
    <p:extLst>
      <p:ext uri="{BB962C8B-B14F-4D97-AF65-F5344CB8AC3E}">
        <p14:creationId xmlns="" xmlns:p14="http://schemas.microsoft.com/office/powerpoint/2010/main" val="423139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4E9B46-46B2-4F0A-9933-374C3A885DAD}" type="slidenum">
              <a:rPr lang="en-US"/>
              <a:pPr>
                <a:defRPr/>
              </a:pPr>
              <a:t>‹#›</a:t>
            </a:fld>
            <a:endParaRPr lang="en-US"/>
          </a:p>
        </p:txBody>
      </p:sp>
    </p:spTree>
    <p:extLst>
      <p:ext uri="{BB962C8B-B14F-4D97-AF65-F5344CB8AC3E}">
        <p14:creationId xmlns="" xmlns:p14="http://schemas.microsoft.com/office/powerpoint/2010/main" val="245130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494212-07DE-403A-ABD2-5A3FEAC2CC8C}" type="slidenum">
              <a:rPr lang="en-US"/>
              <a:pPr>
                <a:defRPr/>
              </a:pPr>
              <a:t>‹#›</a:t>
            </a:fld>
            <a:endParaRPr lang="en-US"/>
          </a:p>
        </p:txBody>
      </p:sp>
    </p:spTree>
    <p:extLst>
      <p:ext uri="{BB962C8B-B14F-4D97-AF65-F5344CB8AC3E}">
        <p14:creationId xmlns="" xmlns:p14="http://schemas.microsoft.com/office/powerpoint/2010/main" val="15174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5F557C-0C88-4B29-AF0A-D8F9B627D502}" type="slidenum">
              <a:rPr lang="en-US"/>
              <a:pPr>
                <a:defRPr/>
              </a:pPr>
              <a:t>‹#›</a:t>
            </a:fld>
            <a:endParaRPr lang="en-US"/>
          </a:p>
        </p:txBody>
      </p:sp>
    </p:spTree>
    <p:extLst>
      <p:ext uri="{BB962C8B-B14F-4D97-AF65-F5344CB8AC3E}">
        <p14:creationId xmlns="" xmlns:p14="http://schemas.microsoft.com/office/powerpoint/2010/main" val="412460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57200" y="6324600"/>
            <a:ext cx="457200" cy="365125"/>
          </a:xfrm>
        </p:spPr>
        <p:txBody>
          <a:bodyPr/>
          <a:lstStyle>
            <a:lvl1pPr>
              <a:defRPr/>
            </a:lvl1pPr>
          </a:lstStyle>
          <a:p>
            <a:pPr>
              <a:defRPr/>
            </a:pPr>
            <a:fld id="{2CC57E17-E4EB-4F52-9365-D42702EA3465}" type="slidenum">
              <a:rPr lang="en-US"/>
              <a:pPr>
                <a:defRPr/>
              </a:pPr>
              <a:t>‹#›</a:t>
            </a:fld>
            <a:endParaRPr lang="en-US"/>
          </a:p>
        </p:txBody>
      </p:sp>
    </p:spTree>
    <p:extLst>
      <p:ext uri="{BB962C8B-B14F-4D97-AF65-F5344CB8AC3E}">
        <p14:creationId xmlns="" xmlns:p14="http://schemas.microsoft.com/office/powerpoint/2010/main" val="57907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D31765-79B5-4F05-845C-0E8727EB347F}" type="slidenum">
              <a:rPr lang="en-US"/>
              <a:pPr>
                <a:defRPr/>
              </a:pPr>
              <a:t>‹#›</a:t>
            </a:fld>
            <a:endParaRPr lang="en-US"/>
          </a:p>
        </p:txBody>
      </p:sp>
    </p:spTree>
    <p:extLst>
      <p:ext uri="{BB962C8B-B14F-4D97-AF65-F5344CB8AC3E}">
        <p14:creationId xmlns="" xmlns:p14="http://schemas.microsoft.com/office/powerpoint/2010/main" val="66208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5FD932-6559-418E-AA69-EF25B7C88E2E}" type="slidenum">
              <a:rPr lang="en-US"/>
              <a:pPr>
                <a:defRPr/>
              </a:pPr>
              <a:t>‹#›</a:t>
            </a:fld>
            <a:endParaRPr lang="en-US"/>
          </a:p>
        </p:txBody>
      </p:sp>
    </p:spTree>
    <p:extLst>
      <p:ext uri="{BB962C8B-B14F-4D97-AF65-F5344CB8AC3E}">
        <p14:creationId xmlns="" xmlns:p14="http://schemas.microsoft.com/office/powerpoint/2010/main" val="987026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A61E68-A3B2-481D-8438-7C4A8292570E}" type="slidenum">
              <a:rPr lang="en-US"/>
              <a:pPr>
                <a:defRPr/>
              </a:pPr>
              <a:t>‹#›</a:t>
            </a:fld>
            <a:endParaRPr lang="en-US"/>
          </a:p>
        </p:txBody>
      </p:sp>
    </p:spTree>
    <p:extLst>
      <p:ext uri="{BB962C8B-B14F-4D97-AF65-F5344CB8AC3E}">
        <p14:creationId xmlns="" xmlns:p14="http://schemas.microsoft.com/office/powerpoint/2010/main" val="76187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B14320-8FD6-4ED1-9645-B6945EDBA940}" type="slidenum">
              <a:rPr lang="en-US"/>
              <a:pPr>
                <a:defRPr/>
              </a:pPr>
              <a:t>‹#›</a:t>
            </a:fld>
            <a:endParaRPr lang="en-US"/>
          </a:p>
        </p:txBody>
      </p:sp>
    </p:spTree>
    <p:extLst>
      <p:ext uri="{BB962C8B-B14F-4D97-AF65-F5344CB8AC3E}">
        <p14:creationId xmlns="" xmlns:p14="http://schemas.microsoft.com/office/powerpoint/2010/main" val="137625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03A238-A4BE-4774-BEC8-87B0AE005030}" type="slidenum">
              <a:rPr lang="en-US"/>
              <a:pPr>
                <a:defRPr/>
              </a:pPr>
              <a:t>‹#›</a:t>
            </a:fld>
            <a:endParaRPr lang="en-US"/>
          </a:p>
        </p:txBody>
      </p:sp>
    </p:spTree>
    <p:extLst>
      <p:ext uri="{BB962C8B-B14F-4D97-AF65-F5344CB8AC3E}">
        <p14:creationId xmlns="" xmlns:p14="http://schemas.microsoft.com/office/powerpoint/2010/main" val="38864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43F650-88DA-471A-8484-BB590F8CD636}" type="slidenum">
              <a:rPr lang="en-US"/>
              <a:pPr>
                <a:defRPr/>
              </a:pPr>
              <a:t>‹#›</a:t>
            </a:fld>
            <a:endParaRPr lang="en-US"/>
          </a:p>
        </p:txBody>
      </p:sp>
    </p:spTree>
    <p:extLst>
      <p:ext uri="{BB962C8B-B14F-4D97-AF65-F5344CB8AC3E}">
        <p14:creationId xmlns="" xmlns:p14="http://schemas.microsoft.com/office/powerpoint/2010/main" val="173586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txBox="1">
            <a:spLocks/>
          </p:cNvSpPr>
          <p:nvPr userDrawn="1"/>
        </p:nvSpPr>
        <p:spPr>
          <a:xfrm>
            <a:off x="533400" y="6324600"/>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F56E77-F058-4589-BC0F-E17214D565F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 xmlns:p14="http://schemas.microsoft.com/office/powerpoint/2010/main" val="39524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270A9-B042-4D26-AE83-9A82C0582EA2}" type="slidenum">
              <a:rPr lang="en-US"/>
              <a:pPr>
                <a:defRPr/>
              </a:pPr>
              <a:t>‹#›</a:t>
            </a:fld>
            <a:endParaRPr lang="en-US"/>
          </a:p>
        </p:txBody>
      </p:sp>
    </p:spTree>
    <p:extLst>
      <p:ext uri="{BB962C8B-B14F-4D97-AF65-F5344CB8AC3E}">
        <p14:creationId xmlns="" xmlns:p14="http://schemas.microsoft.com/office/powerpoint/2010/main" val="132896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F15E8B-7DEF-4183-B5F9-2C96C6C63C70}" type="slidenum">
              <a:rPr lang="en-US"/>
              <a:pPr>
                <a:defRPr/>
              </a:pPr>
              <a:t>‹#›</a:t>
            </a:fld>
            <a:endParaRPr lang="en-US"/>
          </a:p>
        </p:txBody>
      </p:sp>
    </p:spTree>
    <p:extLst>
      <p:ext uri="{BB962C8B-B14F-4D97-AF65-F5344CB8AC3E}">
        <p14:creationId xmlns="" xmlns:p14="http://schemas.microsoft.com/office/powerpoint/2010/main" val="180522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D170E6-CD92-40A6-9171-FDAFFCC1CC5B}" type="slidenum">
              <a:rPr lang="en-US"/>
              <a:pPr>
                <a:defRPr/>
              </a:pPr>
              <a:t>‹#›</a:t>
            </a:fld>
            <a:endParaRPr lang="en-US"/>
          </a:p>
        </p:txBody>
      </p:sp>
    </p:spTree>
    <p:extLst>
      <p:ext uri="{BB962C8B-B14F-4D97-AF65-F5344CB8AC3E}">
        <p14:creationId xmlns="" xmlns:p14="http://schemas.microsoft.com/office/powerpoint/2010/main" val="368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16F571-1525-4782-9DF3-91A33BD793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0810239-E1D6-48A4-BA4D-CD18097769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0.wma"/><Relationship Id="rId1" Type="http://schemas.openxmlformats.org/officeDocument/2006/relationships/tags" Target="../tags/tag6.xml"/><Relationship Id="rId6" Type="http://schemas.microsoft.com/office/2007/relationships/media" Target="../media/media10.wma"/><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ma"/><Relationship Id="rId6" Type="http://schemas.openxmlformats.org/officeDocument/2006/relationships/image" Target="../media/image3.png"/><Relationship Id="rId5" Type="http://schemas.microsoft.com/office/2007/relationships/media" Target="../media/media11.wma"/><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ma"/><Relationship Id="rId6" Type="http://schemas.openxmlformats.org/officeDocument/2006/relationships/image" Target="../media/image3.png"/><Relationship Id="rId5" Type="http://schemas.microsoft.com/office/2007/relationships/media" Target="../media/media12.wma"/><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3.wma"/><Relationship Id="rId1" Type="http://schemas.openxmlformats.org/officeDocument/2006/relationships/tags" Target="../tags/tag7.xml"/><Relationship Id="rId6" Type="http://schemas.microsoft.com/office/2007/relationships/media" Target="../media/media13.wma"/><Relationship Id="rId5" Type="http://schemas.openxmlformats.org/officeDocument/2006/relationships/image" Target="../media/image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4.wma"/><Relationship Id="rId1" Type="http://schemas.openxmlformats.org/officeDocument/2006/relationships/tags" Target="../tags/tag8.xml"/><Relationship Id="rId6" Type="http://schemas.microsoft.com/office/2007/relationships/media" Target="../media/media14.wma"/><Relationship Id="rId5" Type="http://schemas.openxmlformats.org/officeDocument/2006/relationships/image" Target="../media/image1.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media15.wma"/><Relationship Id="rId6" Type="http://schemas.openxmlformats.org/officeDocument/2006/relationships/image" Target="../media/image3.png"/><Relationship Id="rId5" Type="http://schemas.microsoft.com/office/2007/relationships/media" Target="../media/media15.wma"/><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6.wma"/><Relationship Id="rId1" Type="http://schemas.openxmlformats.org/officeDocument/2006/relationships/tags" Target="../tags/tag9.xml"/><Relationship Id="rId6" Type="http://schemas.microsoft.com/office/2007/relationships/media" Target="../media/media16.wma"/><Relationship Id="rId5" Type="http://schemas.openxmlformats.org/officeDocument/2006/relationships/image" Target="../media/image1.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media17.wma"/><Relationship Id="rId6" Type="http://schemas.openxmlformats.org/officeDocument/2006/relationships/image" Target="../media/image3.png"/><Relationship Id="rId5" Type="http://schemas.microsoft.com/office/2007/relationships/media" Target="../media/media17.wma"/><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8.wma"/><Relationship Id="rId1" Type="http://schemas.openxmlformats.org/officeDocument/2006/relationships/tags" Target="../tags/tag10.xml"/><Relationship Id="rId6" Type="http://schemas.microsoft.com/office/2007/relationships/media" Target="../media/media18.wma"/><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media19.wma"/><Relationship Id="rId6" Type="http://schemas.openxmlformats.org/officeDocument/2006/relationships/image" Target="../media/image3.png"/><Relationship Id="rId5" Type="http://schemas.microsoft.com/office/2007/relationships/media" Target="../media/media19.wma"/><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6" Type="http://schemas.openxmlformats.org/officeDocument/2006/relationships/image" Target="../media/image3.png"/><Relationship Id="rId5" Type="http://schemas.microsoft.com/office/2007/relationships/media" Target="../media/media2.wma"/><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0.wma"/><Relationship Id="rId1" Type="http://schemas.openxmlformats.org/officeDocument/2006/relationships/tags" Target="../tags/tag11.xml"/><Relationship Id="rId6" Type="http://schemas.microsoft.com/office/2007/relationships/media" Target="../media/media20.wma"/><Relationship Id="rId5" Type="http://schemas.openxmlformats.org/officeDocument/2006/relationships/image" Target="../media/image1.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1.wma"/><Relationship Id="rId1" Type="http://schemas.openxmlformats.org/officeDocument/2006/relationships/tags" Target="../tags/tag12.xml"/><Relationship Id="rId6" Type="http://schemas.microsoft.com/office/2007/relationships/media" Target="../media/media21.wma"/><Relationship Id="rId5" Type="http://schemas.openxmlformats.org/officeDocument/2006/relationships/image" Target="../media/image1.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2.wma"/><Relationship Id="rId1" Type="http://schemas.openxmlformats.org/officeDocument/2006/relationships/tags" Target="../tags/tag13.xml"/><Relationship Id="rId6" Type="http://schemas.microsoft.com/office/2007/relationships/media" Target="../media/media22.wma"/><Relationship Id="rId5" Type="http://schemas.openxmlformats.org/officeDocument/2006/relationships/image" Target="../media/image1.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media23.wma"/><Relationship Id="rId6" Type="http://schemas.openxmlformats.org/officeDocument/2006/relationships/image" Target="../media/image3.png"/><Relationship Id="rId5" Type="http://schemas.microsoft.com/office/2007/relationships/media" Target="../media/media23.wma"/><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12" Type="http://schemas.openxmlformats.org/officeDocument/2006/relationships/image" Target="../media/image3.png"/><Relationship Id="rId2" Type="http://schemas.openxmlformats.org/officeDocument/2006/relationships/audio" Target="../media/media24.wma"/><Relationship Id="rId1" Type="http://schemas.openxmlformats.org/officeDocument/2006/relationships/tags" Target="../tags/tag14.xml"/><Relationship Id="rId6" Type="http://schemas.openxmlformats.org/officeDocument/2006/relationships/diagramData" Target="../diagrams/data1.xml"/><Relationship Id="rId11" Type="http://schemas.microsoft.com/office/2007/relationships/media" Target="../media/media24.wma"/><Relationship Id="rId5" Type="http://schemas.openxmlformats.org/officeDocument/2006/relationships/image" Target="../media/image1.jpeg"/><Relationship Id="rId10" Type="http://schemas.microsoft.com/office/2007/relationships/diagramDrawing" Target="../diagrams/drawing1.xml"/><Relationship Id="rId4" Type="http://schemas.openxmlformats.org/officeDocument/2006/relationships/notesSlide" Target="../notesSlides/notesSlide24.xml"/><Relationship Id="rId9" Type="http://schemas.openxmlformats.org/officeDocument/2006/relationships/diagramColors" Target="../diagrams/colors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media25.wma"/><Relationship Id="rId6" Type="http://schemas.openxmlformats.org/officeDocument/2006/relationships/image" Target="../media/image3.png"/><Relationship Id="rId5" Type="http://schemas.microsoft.com/office/2007/relationships/media" Target="../media/media25.wma"/><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26.wma"/><Relationship Id="rId6" Type="http://schemas.microsoft.com/office/2007/relationships/media" Target="../media/media26.wma"/><Relationship Id="rId5" Type="http://schemas.openxmlformats.org/officeDocument/2006/relationships/image" Target="../media/image1.jpeg"/><Relationship Id="rId4" Type="http://schemas.openxmlformats.org/officeDocument/2006/relationships/hyperlink" Target="http://www.doe.virginia.gov/testing/sol/practice_items/index.shtm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7.xml"/><Relationship Id="rId7" Type="http://schemas.microsoft.com/office/2007/relationships/media" Target="../media/media27.wma"/><Relationship Id="rId2" Type="http://schemas.openxmlformats.org/officeDocument/2006/relationships/slideLayout" Target="../slideLayouts/slideLayout2.xml"/><Relationship Id="rId1" Type="http://schemas.openxmlformats.org/officeDocument/2006/relationships/audio" Target="../media/media27.wma"/><Relationship Id="rId6" Type="http://schemas.openxmlformats.org/officeDocument/2006/relationships/image" Target="../media/image1.jpeg"/><Relationship Id="rId5" Type="http://schemas.openxmlformats.org/officeDocument/2006/relationships/hyperlink" Target="mailto:Tracy.Robertson@doe.virginia.gov" TargetMode="External"/><Relationship Id="rId4" Type="http://schemas.openxmlformats.org/officeDocument/2006/relationships/hyperlink" Target="mailto:student-assessment@doe.virginia.gov"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wma"/><Relationship Id="rId1" Type="http://schemas.openxmlformats.org/officeDocument/2006/relationships/tags" Target="../tags/tag1.xml"/><Relationship Id="rId6" Type="http://schemas.microsoft.com/office/2007/relationships/media" Target="../media/media3.wma"/><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ma"/><Relationship Id="rId1" Type="http://schemas.openxmlformats.org/officeDocument/2006/relationships/tags" Target="../tags/tag2.xml"/><Relationship Id="rId6" Type="http://schemas.microsoft.com/office/2007/relationships/media" Target="../media/media4.wma"/><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wma"/><Relationship Id="rId1" Type="http://schemas.openxmlformats.org/officeDocument/2006/relationships/tags" Target="../tags/tag3.xml"/><Relationship Id="rId6" Type="http://schemas.microsoft.com/office/2007/relationships/media" Target="../media/media5.wma"/><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wma"/><Relationship Id="rId1" Type="http://schemas.openxmlformats.org/officeDocument/2006/relationships/tags" Target="../tags/tag4.xml"/><Relationship Id="rId6" Type="http://schemas.microsoft.com/office/2007/relationships/media" Target="../media/media6.wma"/><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media7.wma"/><Relationship Id="rId6" Type="http://schemas.openxmlformats.org/officeDocument/2006/relationships/image" Target="../media/image3.png"/><Relationship Id="rId5" Type="http://schemas.microsoft.com/office/2007/relationships/media" Target="../media/media7.wma"/><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8.wma"/><Relationship Id="rId6" Type="http://schemas.openxmlformats.org/officeDocument/2006/relationships/image" Target="../media/image3.png"/><Relationship Id="rId5" Type="http://schemas.microsoft.com/office/2007/relationships/media" Target="../media/media8.wma"/><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wma"/><Relationship Id="rId1" Type="http://schemas.openxmlformats.org/officeDocument/2006/relationships/tags" Target="../tags/tag5.xml"/><Relationship Id="rId6" Type="http://schemas.microsoft.com/office/2007/relationships/media" Target="../media/media9.wma"/><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7"/>
          <p:cNvSpPr txBox="1">
            <a:spLocks noChangeArrowheads="1"/>
          </p:cNvSpPr>
          <p:nvPr/>
        </p:nvSpPr>
        <p:spPr bwMode="auto">
          <a:xfrm>
            <a:off x="0" y="1219200"/>
            <a:ext cx="89916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00B050"/>
                </a:solidFill>
                <a:latin typeface="Arial" charset="0"/>
                <a:cs typeface="Arial" charset="0"/>
              </a:rPr>
              <a:t>Spring 2013 Student Performance Analysis</a:t>
            </a:r>
          </a:p>
        </p:txBody>
      </p:sp>
      <p:sp>
        <p:nvSpPr>
          <p:cNvPr id="3075" name="TextBox 18"/>
          <p:cNvSpPr txBox="1">
            <a:spLocks noChangeArrowheads="1"/>
          </p:cNvSpPr>
          <p:nvPr/>
        </p:nvSpPr>
        <p:spPr bwMode="auto">
          <a:xfrm>
            <a:off x="2333625" y="2000250"/>
            <a:ext cx="4800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smtClean="0">
                <a:solidFill>
                  <a:srgbClr val="0033CC"/>
                </a:solidFill>
                <a:latin typeface="Arial" charset="0"/>
                <a:cs typeface="Arial" charset="0"/>
              </a:rPr>
              <a:t>Grade 6 </a:t>
            </a:r>
            <a:r>
              <a:rPr lang="en-US" altLang="en-US" sz="2800" b="1" dirty="0">
                <a:solidFill>
                  <a:srgbClr val="0033CC"/>
                </a:solidFill>
                <a:latin typeface="Arial" charset="0"/>
                <a:cs typeface="Arial" charset="0"/>
              </a:rPr>
              <a:t>Reading</a:t>
            </a:r>
          </a:p>
          <a:p>
            <a:pPr algn="ctr" eaLnBrk="1" hangingPunct="1">
              <a:spcBef>
                <a:spcPct val="0"/>
              </a:spcBef>
              <a:buFontTx/>
              <a:buNone/>
            </a:pPr>
            <a:r>
              <a:rPr lang="en-US" altLang="en-US" sz="2800" b="1" dirty="0">
                <a:solidFill>
                  <a:srgbClr val="0033CC"/>
                </a:solidFill>
                <a:latin typeface="Arial" charset="0"/>
                <a:cs typeface="Arial" charset="0"/>
              </a:rPr>
              <a:t>Standards of </a:t>
            </a:r>
            <a:r>
              <a:rPr lang="en-US" altLang="en-US" sz="2800" b="1" dirty="0" smtClean="0">
                <a:solidFill>
                  <a:srgbClr val="0033CC"/>
                </a:solidFill>
                <a:latin typeface="Arial" charset="0"/>
                <a:cs typeface="Arial" charset="0"/>
              </a:rPr>
              <a:t>Learning Test</a:t>
            </a:r>
            <a:endParaRPr lang="en-US" altLang="en-US" sz="2800" b="1" dirty="0">
              <a:solidFill>
                <a:srgbClr val="0033CC"/>
              </a:solidFill>
              <a:latin typeface="Arial" charset="0"/>
              <a:cs typeface="Arial" charset="0"/>
            </a:endParaRPr>
          </a:p>
        </p:txBody>
      </p:sp>
      <p:cxnSp>
        <p:nvCxnSpPr>
          <p:cNvPr id="26" name="Straight Connector 25"/>
          <p:cNvCxnSpPr/>
          <p:nvPr/>
        </p:nvCxnSpPr>
        <p:spPr>
          <a:xfrm>
            <a:off x="0" y="4572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294967295"/>
          </p:nvPr>
        </p:nvSpPr>
        <p:spPr>
          <a:xfrm>
            <a:off x="6553200" y="6356350"/>
            <a:ext cx="2133600" cy="365125"/>
          </a:xfrm>
        </p:spPr>
        <p:txBody>
          <a:bodyPr/>
          <a:lstStyle/>
          <a:p>
            <a:pPr>
              <a:defRPr/>
            </a:pPr>
            <a:fld id="{E70575C0-D166-4C62-95AB-30299E73D2A5}" type="slidenum">
              <a:rPr lang="en-US" smtClean="0"/>
              <a:pPr>
                <a:defRPr/>
              </a:pPr>
              <a:t>1</a:t>
            </a:fld>
            <a:endParaRPr lang="en-US"/>
          </a:p>
        </p:txBody>
      </p:sp>
      <p:sp>
        <p:nvSpPr>
          <p:cNvPr id="3078" name="TextBox 9"/>
          <p:cNvSpPr txBox="1">
            <a:spLocks noChangeArrowheads="1"/>
          </p:cNvSpPr>
          <p:nvPr/>
        </p:nvSpPr>
        <p:spPr bwMode="auto">
          <a:xfrm>
            <a:off x="228600" y="5410200"/>
            <a:ext cx="50292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8000"/>
                </a:solidFill>
                <a:latin typeface="Arial" charset="0"/>
              </a:rPr>
              <a:t>Presentation may be paused and resumed using the arrow keys or the mouse.</a:t>
            </a:r>
          </a:p>
        </p:txBody>
      </p:sp>
      <p:pic>
        <p:nvPicPr>
          <p:cNvPr id="307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6251286"/>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08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62200" y="3048000"/>
            <a:ext cx="4779963" cy="2293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Audio 9">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992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6" name="Title 6"/>
          <p:cNvSpPr>
            <a:spLocks noGrp="1"/>
          </p:cNvSpPr>
          <p:nvPr>
            <p:ph type="title"/>
          </p:nvPr>
        </p:nvSpPr>
        <p:spPr>
          <a:xfrm>
            <a:off x="304800" y="381000"/>
            <a:ext cx="8839200" cy="990600"/>
          </a:xfrm>
        </p:spPr>
        <p:txBody>
          <a:bodyPr/>
          <a:lstStyle/>
          <a:p>
            <a:r>
              <a:rPr lang="en-US" altLang="en-US" sz="3200" b="1" dirty="0" smtClean="0">
                <a:solidFill>
                  <a:srgbClr val="0033CC"/>
                </a:solidFill>
              </a:rPr>
              <a:t>Suggested Practice for SOL 6.5c</a:t>
            </a:r>
          </a:p>
        </p:txBody>
      </p:sp>
      <p:sp>
        <p:nvSpPr>
          <p:cNvPr id="13" name="Content Placeholder 12"/>
          <p:cNvSpPr>
            <a:spLocks noGrp="1"/>
          </p:cNvSpPr>
          <p:nvPr>
            <p:ph idx="1"/>
          </p:nvPr>
        </p:nvSpPr>
        <p:spPr>
          <a:xfrm>
            <a:off x="381000" y="1219200"/>
            <a:ext cx="8534400" cy="5181600"/>
          </a:xfrm>
        </p:spPr>
        <p:txBody>
          <a:bodyPr/>
          <a:lstStyle/>
          <a:p>
            <a:pPr marL="182880" indent="0">
              <a:buNone/>
            </a:pPr>
            <a:r>
              <a:rPr lang="en-US" altLang="en-US" sz="2400" b="1" dirty="0" smtClean="0">
                <a:solidFill>
                  <a:srgbClr val="0070C0"/>
                </a:solidFill>
              </a:rPr>
              <a:t>Students need additional practice describing how word choice and imagery contribute to the meaning of a text. </a:t>
            </a:r>
          </a:p>
          <a:p>
            <a:pPr marL="182880" indent="0">
              <a:buNone/>
            </a:pPr>
            <a:endParaRPr lang="en-US" sz="2000" b="1" dirty="0" smtClean="0"/>
          </a:p>
          <a:p>
            <a:pPr marL="182880" indent="0">
              <a:buNone/>
              <a:defRPr/>
            </a:pPr>
            <a:r>
              <a:rPr lang="en-US" altLang="en-US" sz="2000" b="1" dirty="0" smtClean="0"/>
              <a:t>Aaron looked at the homework pass in his hand, then at Bailey quickly walking away. Bailey stopped a few times to get a better grip on the lunchbox and instrument case she carried and to adjust her backpack, which was hanging open. Aaron thought Bailey would not notice the missing homework pass until she was already on the bus. As Aaron moved the crumpled paper he held in his fist toward his pocket, he sighed like a deflating balloon. He looked at Bailey again. She had dropped her lunchbox and was collecting the empty containers that had rolled out. Aaron felt his grip on the homework pass loosen as he began walking toward her.</a:t>
            </a:r>
            <a:endParaRPr lang="en-US" sz="1800" b="1" dirty="0" smtClean="0"/>
          </a:p>
          <a:p>
            <a:pPr>
              <a:buNone/>
              <a:defRPr/>
            </a:pPr>
            <a:endParaRPr lang="en-US" sz="1800" b="1" dirty="0" smtClean="0"/>
          </a:p>
          <a:p>
            <a:pPr marL="0">
              <a:spcBef>
                <a:spcPts val="0"/>
              </a:spcBef>
              <a:buNone/>
              <a:defRPr/>
            </a:pPr>
            <a:r>
              <a:rPr lang="en-US" sz="2400" b="1" dirty="0" smtClean="0"/>
              <a:t>Which sentence best shows that Aaron is hesitant to return Bailey’s homework pass?</a:t>
            </a:r>
            <a:endParaRPr lang="en-US" sz="2400" b="1" dirty="0" smtClean="0">
              <a:solidFill>
                <a:srgbClr val="C00000"/>
              </a:solidFill>
            </a:endParaRPr>
          </a:p>
        </p:txBody>
      </p:sp>
      <p:sp>
        <p:nvSpPr>
          <p:cNvPr id="1126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6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7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7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2286000"/>
            <a:ext cx="83820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pPr>
              <a:defRPr/>
            </a:pPr>
            <a:fld id="{2CC57E17-E4EB-4F52-9365-D42702EA3465}" type="slidenum">
              <a:rPr lang="en-US" smtClean="0"/>
              <a:pPr>
                <a:defRPr/>
              </a:pPr>
              <a:t>10</a:t>
            </a:fld>
            <a:endParaRPr lang="en-US"/>
          </a:p>
        </p:txBody>
      </p:sp>
      <p:sp>
        <p:nvSpPr>
          <p:cNvPr id="3" name="Rectangle 2"/>
          <p:cNvSpPr/>
          <p:nvPr/>
        </p:nvSpPr>
        <p:spPr>
          <a:xfrm>
            <a:off x="4681552" y="3657600"/>
            <a:ext cx="3929048" cy="304800"/>
          </a:xfrm>
          <a:prstGeom prst="rect">
            <a:avLst/>
          </a:prstGeom>
          <a:solidFill>
            <a:srgbClr val="C0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897" y="3962400"/>
            <a:ext cx="7485063" cy="304800"/>
          </a:xfrm>
          <a:prstGeom prst="rect">
            <a:avLst/>
          </a:prstGeom>
          <a:solidFill>
            <a:srgbClr val="C0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89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6" name="Title 6"/>
          <p:cNvSpPr>
            <a:spLocks noGrp="1"/>
          </p:cNvSpPr>
          <p:nvPr>
            <p:ph type="title"/>
          </p:nvPr>
        </p:nvSpPr>
        <p:spPr>
          <a:xfrm>
            <a:off x="304800" y="381000"/>
            <a:ext cx="8839200" cy="990600"/>
          </a:xfrm>
        </p:spPr>
        <p:txBody>
          <a:bodyPr/>
          <a:lstStyle/>
          <a:p>
            <a:r>
              <a:rPr lang="en-US" altLang="en-US" sz="3200" b="1" dirty="0" smtClean="0">
                <a:solidFill>
                  <a:srgbClr val="0033CC"/>
                </a:solidFill>
              </a:rPr>
              <a:t>More Suggested Practice for SOL 6.5c</a:t>
            </a:r>
          </a:p>
        </p:txBody>
      </p:sp>
      <p:sp>
        <p:nvSpPr>
          <p:cNvPr id="13" name="Content Placeholder 12"/>
          <p:cNvSpPr>
            <a:spLocks noGrp="1"/>
          </p:cNvSpPr>
          <p:nvPr>
            <p:ph idx="1"/>
          </p:nvPr>
        </p:nvSpPr>
        <p:spPr>
          <a:xfrm>
            <a:off x="381000" y="1219200"/>
            <a:ext cx="8534400" cy="5334000"/>
          </a:xfrm>
        </p:spPr>
        <p:txBody>
          <a:bodyPr/>
          <a:lstStyle/>
          <a:p>
            <a:pPr marL="0" indent="0">
              <a:buNone/>
            </a:pPr>
            <a:r>
              <a:rPr lang="en-US" altLang="en-US" sz="2400" b="1" dirty="0" smtClean="0">
                <a:solidFill>
                  <a:srgbClr val="0070C0"/>
                </a:solidFill>
              </a:rPr>
              <a:t>Students need additional practice describing how word choice and imagery contribute to the meaning of a text. </a:t>
            </a:r>
            <a:endParaRPr lang="en-US" sz="2400" b="1" dirty="0" smtClean="0">
              <a:solidFill>
                <a:srgbClr val="0070C0"/>
              </a:solidFill>
            </a:endParaRPr>
          </a:p>
          <a:p>
            <a:pPr>
              <a:buNone/>
              <a:defRPr/>
            </a:pPr>
            <a:endParaRPr lang="en-US" sz="2000" b="1" dirty="0" smtClean="0"/>
          </a:p>
          <a:p>
            <a:pPr>
              <a:buNone/>
              <a:defRPr/>
            </a:pPr>
            <a:r>
              <a:rPr lang="en-US" sz="2000" b="1" dirty="0" smtClean="0"/>
              <a:t>Additional suggestions: </a:t>
            </a:r>
          </a:p>
          <a:p>
            <a:pPr>
              <a:buFont typeface="Arial" charset="0"/>
              <a:buNone/>
              <a:defRPr/>
            </a:pPr>
            <a:endParaRPr lang="en-US" sz="2000" b="1" dirty="0" smtClean="0"/>
          </a:p>
          <a:p>
            <a:pPr marL="0">
              <a:spcBef>
                <a:spcPts val="0"/>
              </a:spcBef>
              <a:buFont typeface="Arial" charset="0"/>
              <a:buNone/>
              <a:defRPr/>
            </a:pPr>
            <a:r>
              <a:rPr lang="en-US" sz="2000" b="1" dirty="0" smtClean="0"/>
              <a:t>How does the author show that Aaron finally decides to return Bailey’s homework pass?</a:t>
            </a:r>
          </a:p>
          <a:p>
            <a:pPr marL="0">
              <a:spcBef>
                <a:spcPts val="0"/>
              </a:spcBef>
              <a:buFont typeface="Arial" charset="0"/>
              <a:buNone/>
              <a:defRPr/>
            </a:pPr>
            <a:r>
              <a:rPr lang="en-US" sz="1900" b="1" dirty="0" smtClean="0">
                <a:solidFill>
                  <a:srgbClr val="C00000"/>
                </a:solidFill>
              </a:rPr>
              <a:t>Possible answers: he sighs, he loosens his grip on the paper, he begins walking toward her</a:t>
            </a:r>
          </a:p>
          <a:p>
            <a:pPr>
              <a:buNone/>
              <a:defRPr/>
            </a:pPr>
            <a:endParaRPr lang="en-US" sz="2000" b="1" dirty="0" smtClean="0"/>
          </a:p>
          <a:p>
            <a:pPr>
              <a:buNone/>
              <a:defRPr/>
            </a:pPr>
            <a:r>
              <a:rPr lang="en-US" sz="2000" b="1" dirty="0" smtClean="0"/>
              <a:t>Which sentences show that Bailey is distracted? </a:t>
            </a:r>
          </a:p>
          <a:p>
            <a:pPr marL="0">
              <a:spcBef>
                <a:spcPts val="0"/>
              </a:spcBef>
              <a:buNone/>
              <a:defRPr/>
            </a:pPr>
            <a:r>
              <a:rPr lang="en-US" altLang="en-US" sz="1900" b="1" dirty="0" smtClean="0">
                <a:solidFill>
                  <a:srgbClr val="C00000"/>
                </a:solidFill>
              </a:rPr>
              <a:t>Bailey stopped a few times to get a better grip on the lunchbox and instrument case she carried and to adjust her backpack, which was hanging open. </a:t>
            </a:r>
          </a:p>
          <a:p>
            <a:pPr marL="0">
              <a:spcBef>
                <a:spcPts val="0"/>
              </a:spcBef>
              <a:buNone/>
              <a:defRPr/>
            </a:pPr>
            <a:endParaRPr lang="en-US" altLang="en-US" sz="1900" b="1" dirty="0" smtClean="0">
              <a:solidFill>
                <a:srgbClr val="C00000"/>
              </a:solidFill>
            </a:endParaRPr>
          </a:p>
          <a:p>
            <a:pPr marL="0">
              <a:spcBef>
                <a:spcPts val="0"/>
              </a:spcBef>
              <a:buNone/>
              <a:defRPr/>
            </a:pPr>
            <a:r>
              <a:rPr lang="en-US" altLang="en-US" sz="1900" b="1" dirty="0" smtClean="0">
                <a:solidFill>
                  <a:srgbClr val="C00000"/>
                </a:solidFill>
              </a:rPr>
              <a:t>She had dropped her lunchbox and was collecting the empty containers </a:t>
            </a:r>
          </a:p>
          <a:p>
            <a:pPr marL="0">
              <a:spcBef>
                <a:spcPts val="0"/>
              </a:spcBef>
              <a:buNone/>
              <a:defRPr/>
            </a:pPr>
            <a:r>
              <a:rPr lang="en-US" altLang="en-US" sz="1900" b="1" dirty="0" smtClean="0">
                <a:solidFill>
                  <a:srgbClr val="C00000"/>
                </a:solidFill>
              </a:rPr>
              <a:t>that  had rolled out. </a:t>
            </a:r>
            <a:endParaRPr lang="en-US" sz="1900" b="1" dirty="0" smtClean="0">
              <a:solidFill>
                <a:srgbClr val="C00000"/>
              </a:solidFill>
            </a:endParaRPr>
          </a:p>
        </p:txBody>
      </p:sp>
      <p:sp>
        <p:nvSpPr>
          <p:cNvPr id="1126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6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7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7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11</a:t>
            </a:fld>
            <a:endParaRPr lang="en-US"/>
          </a:p>
        </p:txBody>
      </p: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155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6" name="Title 6"/>
          <p:cNvSpPr>
            <a:spLocks noGrp="1"/>
          </p:cNvSpPr>
          <p:nvPr>
            <p:ph type="title"/>
          </p:nvPr>
        </p:nvSpPr>
        <p:spPr>
          <a:xfrm>
            <a:off x="304800" y="381000"/>
            <a:ext cx="8839200" cy="990600"/>
          </a:xfrm>
        </p:spPr>
        <p:txBody>
          <a:bodyPr/>
          <a:lstStyle/>
          <a:p>
            <a:r>
              <a:rPr lang="en-US" altLang="en-US" sz="3200" b="1" dirty="0" smtClean="0">
                <a:solidFill>
                  <a:srgbClr val="0033CC"/>
                </a:solidFill>
              </a:rPr>
              <a:t>More Suggested Practice for SOL 6.5c</a:t>
            </a:r>
          </a:p>
        </p:txBody>
      </p:sp>
      <p:sp>
        <p:nvSpPr>
          <p:cNvPr id="13" name="Content Placeholder 12"/>
          <p:cNvSpPr>
            <a:spLocks noGrp="1"/>
          </p:cNvSpPr>
          <p:nvPr>
            <p:ph idx="1"/>
          </p:nvPr>
        </p:nvSpPr>
        <p:spPr>
          <a:xfrm>
            <a:off x="381000" y="1219200"/>
            <a:ext cx="8534400" cy="5181600"/>
          </a:xfrm>
        </p:spPr>
        <p:txBody>
          <a:bodyPr/>
          <a:lstStyle/>
          <a:p>
            <a:pPr marL="0" indent="0">
              <a:buNone/>
            </a:pPr>
            <a:r>
              <a:rPr lang="en-US" altLang="en-US" sz="2400" b="1" dirty="0" smtClean="0">
                <a:solidFill>
                  <a:srgbClr val="0070C0"/>
                </a:solidFill>
              </a:rPr>
              <a:t>Students need additional practice describing how word choice and imagery contribute to the meaning of a text. </a:t>
            </a:r>
            <a:endParaRPr lang="en-US" sz="2400" b="1" dirty="0" smtClean="0">
              <a:solidFill>
                <a:srgbClr val="0070C0"/>
              </a:solidFill>
            </a:endParaRPr>
          </a:p>
          <a:p>
            <a:pPr>
              <a:buNone/>
              <a:defRPr/>
            </a:pPr>
            <a:endParaRPr lang="en-US" sz="2400" b="1" dirty="0" smtClean="0"/>
          </a:p>
          <a:p>
            <a:pPr>
              <a:buNone/>
              <a:defRPr/>
            </a:pPr>
            <a:r>
              <a:rPr lang="en-US" sz="2400" b="1" dirty="0" smtClean="0"/>
              <a:t>Additional suggestions:</a:t>
            </a:r>
          </a:p>
          <a:p>
            <a:pPr>
              <a:buNone/>
              <a:defRPr/>
            </a:pPr>
            <a:endParaRPr lang="en-US" sz="2400" b="1" dirty="0" smtClean="0"/>
          </a:p>
          <a:p>
            <a:pPr marL="0">
              <a:spcBef>
                <a:spcPts val="0"/>
              </a:spcBef>
              <a:defRPr/>
            </a:pPr>
            <a:r>
              <a:rPr lang="en-US" sz="2400" b="1" dirty="0" smtClean="0"/>
              <a:t>The author includes this sentence to show –</a:t>
            </a:r>
          </a:p>
          <a:p>
            <a:pPr marL="0">
              <a:spcBef>
                <a:spcPts val="0"/>
              </a:spcBef>
              <a:defRPr/>
            </a:pPr>
            <a:endParaRPr lang="en-US" sz="2400" b="1" dirty="0" smtClean="0"/>
          </a:p>
          <a:p>
            <a:pPr marL="0">
              <a:spcBef>
                <a:spcPts val="0"/>
              </a:spcBef>
              <a:defRPr/>
            </a:pPr>
            <a:r>
              <a:rPr lang="en-US" sz="2400" b="1" dirty="0" smtClean="0"/>
              <a:t>Select the phrases the poet uses to create a sense of _____ .</a:t>
            </a:r>
          </a:p>
          <a:p>
            <a:pPr marL="0">
              <a:spcBef>
                <a:spcPts val="0"/>
              </a:spcBef>
              <a:defRPr/>
            </a:pPr>
            <a:endParaRPr lang="en-US" sz="2400" b="1" dirty="0" smtClean="0"/>
          </a:p>
          <a:p>
            <a:pPr marL="0">
              <a:spcBef>
                <a:spcPts val="0"/>
              </a:spcBef>
              <a:defRPr/>
            </a:pPr>
            <a:r>
              <a:rPr lang="en-US" sz="2400" b="1" dirty="0" smtClean="0"/>
              <a:t>Which word in paragraph </a:t>
            </a:r>
            <a:r>
              <a:rPr lang="en-US" sz="2400" b="1" i="1" dirty="0" smtClean="0"/>
              <a:t>___</a:t>
            </a:r>
            <a:r>
              <a:rPr lang="en-US" sz="2400" b="1" dirty="0" smtClean="0"/>
              <a:t> suggests that _____ feels _____ ?</a:t>
            </a:r>
          </a:p>
          <a:p>
            <a:pPr marL="0">
              <a:spcBef>
                <a:spcPts val="0"/>
              </a:spcBef>
              <a:defRPr/>
            </a:pPr>
            <a:endParaRPr lang="en-US" sz="2400" b="1" dirty="0" smtClean="0"/>
          </a:p>
          <a:p>
            <a:pPr marL="0">
              <a:spcBef>
                <a:spcPts val="0"/>
              </a:spcBef>
              <a:defRPr/>
            </a:pPr>
            <a:r>
              <a:rPr lang="en-US" sz="2400" b="1" dirty="0" smtClean="0"/>
              <a:t>Why does the main character say “_____” ?</a:t>
            </a:r>
          </a:p>
          <a:p>
            <a:pPr>
              <a:buNone/>
              <a:defRPr/>
            </a:pPr>
            <a:endParaRPr lang="en-US" sz="2400" b="1" dirty="0" smtClean="0"/>
          </a:p>
        </p:txBody>
      </p:sp>
      <p:sp>
        <p:nvSpPr>
          <p:cNvPr id="1126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6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7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127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12</a:t>
            </a:fld>
            <a:endParaRPr lang="en-US"/>
          </a:p>
        </p:txBody>
      </p: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155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6.5j</a:t>
            </a:r>
          </a:p>
        </p:txBody>
      </p:sp>
      <p:sp>
        <p:nvSpPr>
          <p:cNvPr id="10243" name="Content Placeholder 12"/>
          <p:cNvSpPr>
            <a:spLocks noGrp="1"/>
          </p:cNvSpPr>
          <p:nvPr>
            <p:ph idx="1"/>
          </p:nvPr>
        </p:nvSpPr>
        <p:spPr>
          <a:xfrm>
            <a:off x="533400" y="1447800"/>
            <a:ext cx="8153400" cy="4876800"/>
          </a:xfrm>
        </p:spPr>
        <p:txBody>
          <a:bodyPr/>
          <a:lstStyle/>
          <a:p>
            <a:pPr marL="0" indent="0">
              <a:spcBef>
                <a:spcPts val="0"/>
              </a:spcBef>
              <a:buFont typeface="Arial" charset="0"/>
              <a:buNone/>
            </a:pPr>
            <a:r>
              <a:rPr lang="en-US" altLang="en-US" sz="2400" b="1" dirty="0" smtClean="0">
                <a:solidFill>
                  <a:srgbClr val="0070C0"/>
                </a:solidFill>
              </a:rPr>
              <a:t>Students need additional practice identifying and analyzing the author’s use of figurative language.</a:t>
            </a:r>
          </a:p>
          <a:p>
            <a:pPr marL="182880" indent="0">
              <a:buFont typeface="Arial" charset="0"/>
              <a:buNone/>
            </a:pPr>
            <a:r>
              <a:rPr lang="en-US" altLang="en-US" sz="2400" b="1" dirty="0" smtClean="0">
                <a:solidFill>
                  <a:srgbClr val="0070C0"/>
                </a:solidFill>
              </a:rPr>
              <a:t> </a:t>
            </a:r>
            <a:r>
              <a:rPr lang="en-US" altLang="en-US" sz="1600" b="1" dirty="0" smtClean="0"/>
              <a:t>from </a:t>
            </a:r>
            <a:r>
              <a:rPr lang="en-US" altLang="en-US" sz="1600" b="1" i="1" dirty="0" smtClean="0"/>
              <a:t>The Bridge </a:t>
            </a:r>
            <a:r>
              <a:rPr lang="en-US" altLang="en-US" sz="1600" b="1" dirty="0" smtClean="0"/>
              <a:t>by Henry Wadsworth Longfellow*</a:t>
            </a:r>
          </a:p>
          <a:p>
            <a:pPr marL="182880" indent="0">
              <a:buFont typeface="Arial" charset="0"/>
              <a:buNone/>
            </a:pPr>
            <a:endParaRPr lang="en-US" altLang="en-US" sz="1600" b="1" dirty="0" smtClean="0"/>
          </a:p>
          <a:p>
            <a:pPr marL="182880" indent="0">
              <a:buNone/>
            </a:pPr>
            <a:r>
              <a:rPr lang="en-US" sz="2400" b="1" dirty="0" smtClean="0"/>
              <a:t>And like those waters rushing</a:t>
            </a:r>
            <a:br>
              <a:rPr lang="en-US" sz="2400" b="1" dirty="0" smtClean="0"/>
            </a:br>
            <a:r>
              <a:rPr lang="en-US" sz="2400" b="1" dirty="0" smtClean="0"/>
              <a:t>   Among the wooden piers,</a:t>
            </a:r>
            <a:br>
              <a:rPr lang="en-US" sz="2400" b="1" dirty="0" smtClean="0"/>
            </a:br>
            <a:r>
              <a:rPr lang="en-US" sz="2400" b="1" dirty="0" smtClean="0"/>
              <a:t>A flood of thoughts came o’er me</a:t>
            </a:r>
            <a:br>
              <a:rPr lang="en-US" sz="2400" b="1" dirty="0" smtClean="0"/>
            </a:br>
            <a:r>
              <a:rPr lang="en-US" sz="2400" b="1" dirty="0" smtClean="0"/>
              <a:t>   That filled my eyes with tears.</a:t>
            </a:r>
          </a:p>
          <a:p>
            <a:pPr marL="182880" indent="0">
              <a:buNone/>
            </a:pPr>
            <a:r>
              <a:rPr lang="en-US" altLang="en-US" sz="1000" b="1" dirty="0" smtClean="0"/>
              <a:t>*</a:t>
            </a:r>
            <a:r>
              <a:rPr lang="en-US" altLang="en-US" sz="1000" b="1" i="1" dirty="0" smtClean="0"/>
              <a:t>Public Domain</a:t>
            </a:r>
          </a:p>
          <a:p>
            <a:pPr marL="0" indent="0">
              <a:spcBef>
                <a:spcPts val="0"/>
              </a:spcBef>
              <a:buNone/>
            </a:pPr>
            <a:endParaRPr lang="en-US" altLang="en-US" sz="2400" b="1" dirty="0" smtClean="0"/>
          </a:p>
          <a:p>
            <a:pPr marL="0" indent="0">
              <a:spcBef>
                <a:spcPts val="0"/>
              </a:spcBef>
              <a:buNone/>
            </a:pPr>
            <a:r>
              <a:rPr lang="en-US" altLang="en-US" sz="2400" b="1" dirty="0" smtClean="0"/>
              <a:t>In the simile in this stanza, which two items are being  </a:t>
            </a:r>
          </a:p>
          <a:p>
            <a:pPr marL="0" indent="0">
              <a:spcBef>
                <a:spcPts val="0"/>
              </a:spcBef>
              <a:buNone/>
            </a:pPr>
            <a:r>
              <a:rPr lang="en-US" altLang="en-US" sz="2400" b="1" dirty="0" smtClean="0"/>
              <a:t>compared? </a:t>
            </a:r>
          </a:p>
          <a:p>
            <a:pPr marL="182880" indent="0">
              <a:buNone/>
            </a:pPr>
            <a:r>
              <a:rPr lang="en-US" altLang="en-US" sz="2400" b="1" dirty="0" smtClean="0"/>
              <a:t>	</a:t>
            </a:r>
          </a:p>
          <a:p>
            <a:pPr marL="182880" indent="0">
              <a:buNone/>
            </a:pPr>
            <a:endParaRPr lang="en-US" altLang="en-US" sz="2400" b="1" dirty="0" smtClean="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2362200"/>
            <a:ext cx="77724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9600" y="5791200"/>
            <a:ext cx="5105400" cy="738664"/>
          </a:xfrm>
          <a:prstGeom prst="rect">
            <a:avLst/>
          </a:prstGeom>
          <a:noFill/>
        </p:spPr>
        <p:txBody>
          <a:bodyPr wrap="square" rtlCol="0">
            <a:spAutoFit/>
          </a:bodyPr>
          <a:lstStyle/>
          <a:p>
            <a:r>
              <a:rPr lang="en-US" altLang="en-US" sz="2400" b="1" dirty="0" smtClean="0">
                <a:solidFill>
                  <a:srgbClr val="C00000"/>
                </a:solidFill>
                <a:latin typeface="+mn-lt"/>
              </a:rPr>
              <a:t>rushing waters, a flood of thoughts</a:t>
            </a:r>
          </a:p>
          <a:p>
            <a:endParaRPr lang="en-US" dirty="0"/>
          </a:p>
        </p:txBody>
      </p:sp>
      <p:sp>
        <p:nvSpPr>
          <p:cNvPr id="17" name="Slide Number Placeholder 16"/>
          <p:cNvSpPr>
            <a:spLocks noGrp="1"/>
          </p:cNvSpPr>
          <p:nvPr>
            <p:ph type="sldNum" sz="quarter" idx="12"/>
          </p:nvPr>
        </p:nvSpPr>
        <p:spPr/>
        <p:txBody>
          <a:bodyPr/>
          <a:lstStyle/>
          <a:p>
            <a:pPr>
              <a:defRPr/>
            </a:pPr>
            <a:fld id="{2CC57E17-E4EB-4F52-9365-D42702EA3465}" type="slidenum">
              <a:rPr lang="en-US" smtClean="0"/>
              <a:pPr>
                <a:defRPr/>
              </a:pPr>
              <a:t>13</a:t>
            </a:fld>
            <a:endParaRPr lang="en-US"/>
          </a:p>
        </p:txBody>
      </p:sp>
      <p:pic>
        <p:nvPicPr>
          <p:cNvPr id="10" name="Audio 9">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642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More Suggested Practice for SOL 6.5j</a:t>
            </a:r>
          </a:p>
        </p:txBody>
      </p:sp>
      <p:sp>
        <p:nvSpPr>
          <p:cNvPr id="10243" name="Content Placeholder 12"/>
          <p:cNvSpPr>
            <a:spLocks noGrp="1"/>
          </p:cNvSpPr>
          <p:nvPr>
            <p:ph idx="1"/>
          </p:nvPr>
        </p:nvSpPr>
        <p:spPr>
          <a:xfrm>
            <a:off x="533400" y="1447800"/>
            <a:ext cx="8153400" cy="4953000"/>
          </a:xfrm>
        </p:spPr>
        <p:txBody>
          <a:bodyPr/>
          <a:lstStyle/>
          <a:p>
            <a:pPr marL="182880" indent="0">
              <a:buFont typeface="Arial" charset="0"/>
              <a:buNone/>
            </a:pPr>
            <a:r>
              <a:rPr lang="en-US" altLang="en-US" sz="2400" b="1" dirty="0" smtClean="0">
                <a:solidFill>
                  <a:srgbClr val="0070C0"/>
                </a:solidFill>
              </a:rPr>
              <a:t>Students need additional practice identifying and analyzing the author’s use of figurative language.</a:t>
            </a:r>
          </a:p>
          <a:p>
            <a:pPr marL="182880" indent="0">
              <a:buFont typeface="Arial" charset="0"/>
              <a:buNone/>
            </a:pPr>
            <a:r>
              <a:rPr lang="en-US" altLang="en-US" sz="2400" b="1" dirty="0" smtClean="0">
                <a:solidFill>
                  <a:srgbClr val="0070C0"/>
                </a:solidFill>
              </a:rPr>
              <a:t> </a:t>
            </a:r>
            <a:r>
              <a:rPr lang="en-US" altLang="en-US" sz="1600" b="1" dirty="0" smtClean="0"/>
              <a:t>from </a:t>
            </a:r>
            <a:r>
              <a:rPr lang="en-US" altLang="en-US" sz="1600" b="1" i="1" dirty="0" smtClean="0"/>
              <a:t>The Bridge </a:t>
            </a:r>
            <a:r>
              <a:rPr lang="en-US" altLang="en-US" sz="1600" b="1" dirty="0" smtClean="0"/>
              <a:t>by Henry Wadsworth Longfellow*</a:t>
            </a:r>
          </a:p>
          <a:p>
            <a:pPr marL="182880" indent="0">
              <a:buFont typeface="Arial" charset="0"/>
              <a:buNone/>
            </a:pPr>
            <a:endParaRPr lang="en-US" altLang="en-US" sz="1600" b="1" dirty="0" smtClean="0"/>
          </a:p>
          <a:p>
            <a:pPr marL="182880" indent="0">
              <a:buNone/>
            </a:pPr>
            <a:r>
              <a:rPr lang="en-US" sz="2400" b="1" dirty="0" smtClean="0"/>
              <a:t>And like those waters rushing</a:t>
            </a:r>
            <a:br>
              <a:rPr lang="en-US" sz="2400" b="1" dirty="0" smtClean="0"/>
            </a:br>
            <a:r>
              <a:rPr lang="en-US" sz="2400" b="1" dirty="0" smtClean="0"/>
              <a:t>   Among the wooden piers,</a:t>
            </a:r>
            <a:br>
              <a:rPr lang="en-US" sz="2400" b="1" dirty="0" smtClean="0"/>
            </a:br>
            <a:r>
              <a:rPr lang="en-US" sz="2400" b="1" dirty="0" smtClean="0"/>
              <a:t>A flood of thoughts came o’er me</a:t>
            </a:r>
            <a:br>
              <a:rPr lang="en-US" sz="2400" b="1" dirty="0" smtClean="0"/>
            </a:br>
            <a:r>
              <a:rPr lang="en-US" sz="2400" b="1" dirty="0" smtClean="0"/>
              <a:t>   That filled my eyes with tears.</a:t>
            </a:r>
          </a:p>
          <a:p>
            <a:pPr marL="182880" indent="0">
              <a:buNone/>
            </a:pPr>
            <a:r>
              <a:rPr lang="en-US" altLang="en-US" sz="1000" b="1" dirty="0" smtClean="0"/>
              <a:t>*</a:t>
            </a:r>
            <a:r>
              <a:rPr lang="en-US" altLang="en-US" sz="1000" b="1" i="1" dirty="0" smtClean="0"/>
              <a:t>Public Domain</a:t>
            </a:r>
          </a:p>
          <a:p>
            <a:pPr marL="182880" indent="0">
              <a:buNone/>
            </a:pPr>
            <a:endParaRPr lang="en-US" altLang="en-US" sz="2400" b="1" dirty="0" smtClean="0"/>
          </a:p>
          <a:p>
            <a:pPr marL="182880" indent="0">
              <a:buNone/>
            </a:pPr>
            <a:r>
              <a:rPr lang="en-US" altLang="en-US" sz="2400" b="1" dirty="0" smtClean="0"/>
              <a:t>In this stanza, how are the waters and thoughts alike?</a:t>
            </a:r>
          </a:p>
          <a:p>
            <a:pPr marL="182880" indent="0">
              <a:buNone/>
            </a:pPr>
            <a:r>
              <a:rPr lang="en-US" altLang="en-US" sz="2400" b="1" dirty="0" smtClean="0">
                <a:solidFill>
                  <a:srgbClr val="C00000"/>
                </a:solidFill>
              </a:rPr>
              <a:t>Sample answers: they can’t be controlled, they move quickly, they are powerful</a:t>
            </a:r>
          </a:p>
          <a:p>
            <a:pPr marL="182880" indent="0">
              <a:buNone/>
            </a:pPr>
            <a:endParaRPr lang="en-US" altLang="en-US" sz="2400" b="1" dirty="0" smtClean="0">
              <a:solidFill>
                <a:srgbClr val="C00000"/>
              </a:solidFill>
            </a:endParaRPr>
          </a:p>
          <a:p>
            <a:pPr marL="182880" indent="0">
              <a:buNone/>
            </a:pPr>
            <a:endParaRPr lang="en-US" altLang="en-US" sz="2400" b="1" dirty="0" smtClean="0">
              <a:solidFill>
                <a:srgbClr val="C00000"/>
              </a:solidFill>
            </a:endParaRPr>
          </a:p>
          <a:p>
            <a:pPr marL="182880" indent="0">
              <a:buNone/>
            </a:pPr>
            <a:r>
              <a:rPr lang="en-US" altLang="en-US" sz="2400" b="1" dirty="0" smtClean="0"/>
              <a:t>	</a:t>
            </a:r>
          </a:p>
          <a:p>
            <a:pPr marL="182880" indent="0">
              <a:buNone/>
            </a:pPr>
            <a:endParaRPr lang="en-US" altLang="en-US" sz="2400" b="1" dirty="0" smtClean="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2362200"/>
            <a:ext cx="77724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pPr>
              <a:defRPr/>
            </a:pPr>
            <a:fld id="{2CC57E17-E4EB-4F52-9365-D42702EA3465}" type="slidenum">
              <a:rPr lang="en-US" smtClean="0"/>
              <a:pPr>
                <a:defRPr/>
              </a:pPr>
              <a:t>14</a:t>
            </a:fld>
            <a:endParaRPr lang="en-US"/>
          </a:p>
        </p:txBody>
      </p:sp>
      <p:pic>
        <p:nvPicPr>
          <p:cNvPr id="4" name="Audio 3">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92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More Suggested Practice for SOL 6.5j</a:t>
            </a:r>
          </a:p>
        </p:txBody>
      </p:sp>
      <p:sp>
        <p:nvSpPr>
          <p:cNvPr id="10243" name="Content Placeholder 12"/>
          <p:cNvSpPr>
            <a:spLocks noGrp="1"/>
          </p:cNvSpPr>
          <p:nvPr>
            <p:ph idx="1"/>
          </p:nvPr>
        </p:nvSpPr>
        <p:spPr>
          <a:xfrm>
            <a:off x="533400" y="1447800"/>
            <a:ext cx="8153400" cy="4953000"/>
          </a:xfrm>
        </p:spPr>
        <p:txBody>
          <a:bodyPr/>
          <a:lstStyle/>
          <a:p>
            <a:pPr marL="182880" indent="0">
              <a:buFont typeface="Arial" charset="0"/>
              <a:buNone/>
            </a:pPr>
            <a:r>
              <a:rPr lang="en-US" altLang="en-US" sz="2400" b="1" dirty="0" smtClean="0">
                <a:solidFill>
                  <a:srgbClr val="0070C0"/>
                </a:solidFill>
              </a:rPr>
              <a:t>Students need additional practice identifying and analyzing the author’s use of figurative language.</a:t>
            </a:r>
          </a:p>
          <a:p>
            <a:pPr marL="182880" indent="0">
              <a:buNone/>
            </a:pPr>
            <a:endParaRPr lang="en-US" altLang="en-US" sz="2400" b="1" dirty="0" smtClean="0">
              <a:solidFill>
                <a:srgbClr val="C00000"/>
              </a:solidFill>
            </a:endParaRPr>
          </a:p>
          <a:p>
            <a:pPr marL="182880" indent="0">
              <a:buNone/>
            </a:pPr>
            <a:r>
              <a:rPr lang="en-US" altLang="en-US" sz="2400" b="1" dirty="0" smtClean="0"/>
              <a:t>Additional suggestions: </a:t>
            </a:r>
          </a:p>
          <a:p>
            <a:pPr marL="182880" indent="0">
              <a:buNone/>
            </a:pPr>
            <a:endParaRPr lang="en-US" altLang="en-US" sz="2400" b="1" dirty="0" smtClean="0"/>
          </a:p>
          <a:p>
            <a:pPr marL="0">
              <a:spcBef>
                <a:spcPts val="0"/>
              </a:spcBef>
              <a:defRPr/>
            </a:pPr>
            <a:r>
              <a:rPr lang="en-US" sz="2400" b="1" dirty="0" smtClean="0"/>
              <a:t>The purpose of this metaphor is to emphasize _____.</a:t>
            </a:r>
          </a:p>
          <a:p>
            <a:pPr marL="0">
              <a:spcBef>
                <a:spcPts val="0"/>
              </a:spcBef>
              <a:defRPr/>
            </a:pPr>
            <a:endParaRPr lang="en-US" sz="2400" b="1" dirty="0" smtClean="0"/>
          </a:p>
          <a:p>
            <a:pPr marL="0">
              <a:spcBef>
                <a:spcPts val="0"/>
              </a:spcBef>
              <a:defRPr/>
            </a:pPr>
            <a:r>
              <a:rPr lang="en-US" sz="2400" b="1" dirty="0" smtClean="0"/>
              <a:t>Which word in this sentence is used figuratively?</a:t>
            </a:r>
          </a:p>
          <a:p>
            <a:pPr marL="0">
              <a:spcBef>
                <a:spcPts val="0"/>
              </a:spcBef>
              <a:defRPr/>
            </a:pPr>
            <a:endParaRPr lang="en-US" sz="2400" b="1" dirty="0" smtClean="0"/>
          </a:p>
          <a:p>
            <a:pPr marL="0">
              <a:spcBef>
                <a:spcPts val="0"/>
              </a:spcBef>
              <a:defRPr/>
            </a:pPr>
            <a:r>
              <a:rPr lang="en-US" sz="2400" b="1" dirty="0" smtClean="0"/>
              <a:t>Why does the author use hyperbole in paragraph ___?</a:t>
            </a:r>
          </a:p>
          <a:p>
            <a:pPr marL="0">
              <a:spcBef>
                <a:spcPts val="0"/>
              </a:spcBef>
              <a:defRPr/>
            </a:pPr>
            <a:endParaRPr lang="en-US" altLang="en-US" sz="2400" b="1" dirty="0" smtClean="0"/>
          </a:p>
          <a:p>
            <a:pPr marL="0">
              <a:spcBef>
                <a:spcPts val="0"/>
              </a:spcBef>
              <a:defRPr/>
            </a:pPr>
            <a:r>
              <a:rPr lang="en-US" altLang="en-US" sz="2400" b="1" dirty="0" smtClean="0"/>
              <a:t>The speaker says the _____ is like a _____ because –</a:t>
            </a:r>
          </a:p>
          <a:p>
            <a:pPr marL="0">
              <a:spcBef>
                <a:spcPts val="0"/>
              </a:spcBef>
              <a:buNone/>
              <a:defRPr/>
            </a:pPr>
            <a:endParaRPr lang="en-US" altLang="en-US" sz="2400" b="1" dirty="0" smtClean="0"/>
          </a:p>
          <a:p>
            <a:pPr marL="182880" indent="0">
              <a:buNone/>
            </a:pPr>
            <a:endParaRPr lang="en-US" altLang="en-US" sz="2400" b="1" dirty="0" smtClean="0"/>
          </a:p>
          <a:p>
            <a:pPr marL="182880" indent="0">
              <a:buNone/>
            </a:pPr>
            <a:r>
              <a:rPr lang="en-US" altLang="en-US" sz="2400" b="1" dirty="0" smtClean="0"/>
              <a:t>	</a:t>
            </a:r>
          </a:p>
          <a:p>
            <a:pPr marL="182880" indent="0">
              <a:buNone/>
            </a:pPr>
            <a:endParaRPr lang="en-US" altLang="en-US" sz="2400" b="1" dirty="0" smtClean="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15</a:t>
            </a:fld>
            <a:endParaRPr lang="en-US"/>
          </a:p>
        </p:txBody>
      </p:sp>
      <p:pic>
        <p:nvPicPr>
          <p:cNvPr id="4" name="Audio 3">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155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Demonstrating Comprehension of Nonfiction Texts</a:t>
            </a:r>
          </a:p>
        </p:txBody>
      </p:sp>
      <p:sp>
        <p:nvSpPr>
          <p:cNvPr id="13" name="Content Placeholder 12"/>
          <p:cNvSpPr>
            <a:spLocks noGrp="1"/>
          </p:cNvSpPr>
          <p:nvPr>
            <p:ph idx="1"/>
          </p:nvPr>
        </p:nvSpPr>
        <p:spPr>
          <a:xfrm>
            <a:off x="381000" y="1371600"/>
            <a:ext cx="8534400" cy="4572000"/>
          </a:xfrm>
        </p:spPr>
        <p:txBody>
          <a:bodyPr/>
          <a:lstStyle/>
          <a:p>
            <a:pPr marL="0">
              <a:spcBef>
                <a:spcPts val="0"/>
              </a:spcBef>
              <a:buNone/>
              <a:defRPr/>
            </a:pPr>
            <a:r>
              <a:rPr lang="en-US" sz="2400" b="1" spc="20" dirty="0" smtClean="0"/>
              <a:t>SOL  6.6 - The student will read and demonstrate comprehension of a variety of nonfiction texts.</a:t>
            </a:r>
          </a:p>
          <a:p>
            <a:pPr marL="0" indent="-457200">
              <a:spcBef>
                <a:spcPts val="0"/>
              </a:spcBef>
              <a:buNone/>
              <a:defRPr/>
            </a:pPr>
            <a:endParaRPr lang="en-US" sz="2400" b="1" spc="20" dirty="0" smtClean="0">
              <a:solidFill>
                <a:srgbClr val="0070C0"/>
              </a:solidFill>
            </a:endParaRPr>
          </a:p>
          <a:p>
            <a:pPr marL="0" indent="-457200">
              <a:spcBef>
                <a:spcPts val="0"/>
              </a:spcBef>
              <a:buNone/>
              <a:defRPr/>
            </a:pPr>
            <a:r>
              <a:rPr lang="en-US" sz="1800" b="1" spc="20" dirty="0" smtClean="0">
                <a:solidFill>
                  <a:srgbClr val="0070C0"/>
                </a:solidFill>
              </a:rPr>
              <a:t>a)    Use text structures such as type, headings, and graphics to predict and </a:t>
            </a:r>
          </a:p>
          <a:p>
            <a:pPr marL="0" indent="-457200">
              <a:spcBef>
                <a:spcPts val="0"/>
              </a:spcBef>
              <a:buNone/>
              <a:defRPr/>
            </a:pPr>
            <a:r>
              <a:rPr lang="en-US" sz="1800" b="1" spc="20" dirty="0" smtClean="0">
                <a:solidFill>
                  <a:srgbClr val="0070C0"/>
                </a:solidFill>
              </a:rPr>
              <a:t>           categorize information in both print and digital texts.</a:t>
            </a:r>
          </a:p>
          <a:p>
            <a:pPr marL="0" indent="-457200">
              <a:spcBef>
                <a:spcPts val="0"/>
              </a:spcBef>
              <a:buNone/>
              <a:defRPr/>
            </a:pPr>
            <a:r>
              <a:rPr lang="en-US" sz="1800" b="1" spc="20" dirty="0" smtClean="0"/>
              <a:t>c )    Identify questions to be answered. </a:t>
            </a:r>
          </a:p>
          <a:p>
            <a:pPr marL="0" indent="-457200">
              <a:spcBef>
                <a:spcPts val="0"/>
              </a:spcBef>
              <a:buNone/>
              <a:defRPr/>
            </a:pPr>
            <a:r>
              <a:rPr lang="en-US" sz="1800" b="1" spc="20" dirty="0" smtClean="0"/>
              <a:t>d)    Make, confirm, or revise predictions. </a:t>
            </a:r>
          </a:p>
          <a:p>
            <a:pPr marL="0" indent="-457200">
              <a:spcBef>
                <a:spcPts val="0"/>
              </a:spcBef>
              <a:buNone/>
              <a:defRPr/>
            </a:pPr>
            <a:r>
              <a:rPr lang="en-US" sz="1800" b="1" spc="20" dirty="0" smtClean="0">
                <a:solidFill>
                  <a:srgbClr val="0070C0"/>
                </a:solidFill>
              </a:rPr>
              <a:t>e)    Draw conclusions and make inferences based on explicit and implied </a:t>
            </a:r>
          </a:p>
          <a:p>
            <a:pPr marL="0" indent="-457200">
              <a:spcBef>
                <a:spcPts val="0"/>
              </a:spcBef>
              <a:buNone/>
              <a:defRPr/>
            </a:pPr>
            <a:r>
              <a:rPr lang="en-US" sz="1800" b="1" spc="20" dirty="0" smtClean="0">
                <a:solidFill>
                  <a:srgbClr val="0070C0"/>
                </a:solidFill>
              </a:rPr>
              <a:t>           information.</a:t>
            </a:r>
          </a:p>
          <a:p>
            <a:pPr marL="0" indent="-457200">
              <a:spcBef>
                <a:spcPts val="0"/>
              </a:spcBef>
              <a:buNone/>
              <a:defRPr/>
            </a:pPr>
            <a:r>
              <a:rPr lang="en-US" sz="1800" b="1" spc="20" dirty="0" smtClean="0">
                <a:solidFill>
                  <a:srgbClr val="0070C0"/>
                </a:solidFill>
              </a:rPr>
              <a:t>f )    Differentiate between fact and opinion.</a:t>
            </a:r>
          </a:p>
          <a:p>
            <a:pPr marL="0" indent="-457200">
              <a:spcBef>
                <a:spcPts val="0"/>
              </a:spcBef>
              <a:buNone/>
              <a:defRPr/>
            </a:pPr>
            <a:r>
              <a:rPr lang="en-US" sz="1800" b="1" spc="20" dirty="0" smtClean="0"/>
              <a:t>g)     Identify main idea.</a:t>
            </a:r>
          </a:p>
          <a:p>
            <a:pPr marL="0" indent="-457200">
              <a:spcBef>
                <a:spcPts val="0"/>
              </a:spcBef>
              <a:buNone/>
              <a:defRPr/>
            </a:pPr>
            <a:r>
              <a:rPr lang="en-US" sz="1800" b="1" spc="20" dirty="0" smtClean="0">
                <a:solidFill>
                  <a:srgbClr val="0070C0"/>
                </a:solidFill>
              </a:rPr>
              <a:t>h)    Summarize supporting details.</a:t>
            </a:r>
          </a:p>
          <a:p>
            <a:pPr marL="0" indent="-457200">
              <a:spcBef>
                <a:spcPts val="0"/>
              </a:spcBef>
              <a:buNone/>
              <a:defRPr/>
            </a:pPr>
            <a:r>
              <a:rPr lang="en-US" sz="1800" b="1" spc="20" dirty="0" err="1" smtClean="0"/>
              <a:t>i</a:t>
            </a:r>
            <a:r>
              <a:rPr lang="en-US" sz="1800" b="1" spc="20" dirty="0" smtClean="0"/>
              <a:t> )    Compare and contrast information about one topic, which may be contained in </a:t>
            </a:r>
          </a:p>
          <a:p>
            <a:pPr marL="0" indent="-457200">
              <a:spcBef>
                <a:spcPts val="0"/>
              </a:spcBef>
              <a:buNone/>
              <a:defRPr/>
            </a:pPr>
            <a:r>
              <a:rPr lang="en-US" sz="1800" b="1" spc="20" dirty="0" smtClean="0"/>
              <a:t>           different selections.</a:t>
            </a:r>
          </a:p>
          <a:p>
            <a:pPr marL="0" indent="-457200">
              <a:spcBef>
                <a:spcPts val="0"/>
              </a:spcBef>
              <a:buNone/>
              <a:defRPr/>
            </a:pPr>
            <a:r>
              <a:rPr lang="en-US" sz="1800" b="1" spc="20" dirty="0" smtClean="0"/>
              <a:t>j )    Identify the author’s organizational pattern.</a:t>
            </a:r>
          </a:p>
          <a:p>
            <a:pPr marL="0" indent="-457200">
              <a:spcBef>
                <a:spcPts val="0"/>
              </a:spcBef>
              <a:buNone/>
              <a:defRPr/>
            </a:pPr>
            <a:r>
              <a:rPr lang="en-US" sz="1800" b="1" spc="20" dirty="0" smtClean="0"/>
              <a:t>k)    Identify cause and effect relationships. </a:t>
            </a:r>
          </a:p>
          <a:p>
            <a:pPr>
              <a:spcBef>
                <a:spcPts val="0"/>
              </a:spcBef>
              <a:buFont typeface="Arial" charset="0"/>
              <a:buNone/>
              <a:defRPr/>
            </a:pPr>
            <a:endParaRPr lang="en-US" sz="2400" b="1" spc="20" dirty="0" smtClean="0"/>
          </a:p>
          <a:p>
            <a:pPr>
              <a:spcBef>
                <a:spcPts val="0"/>
              </a:spcBef>
              <a:buFont typeface="Arial" charset="0"/>
              <a:buNone/>
              <a:defRPr/>
            </a:pPr>
            <a:endParaRPr lang="en-US" sz="2400" b="1" spc="20" dirty="0" smtClean="0">
              <a:solidFill>
                <a:srgbClr val="002060"/>
              </a:solidFill>
              <a:latin typeface="+mj-lt"/>
            </a:endParaRPr>
          </a:p>
        </p:txBody>
      </p:sp>
      <p:sp>
        <p:nvSpPr>
          <p:cNvPr id="1536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6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66"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536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536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16</a:t>
            </a:fld>
            <a:endParaRPr lang="en-US"/>
          </a:p>
        </p:txBody>
      </p:sp>
      <p:pic>
        <p:nvPicPr>
          <p:cNvPr id="2" name="Audio 1">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62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04800" y="381000"/>
            <a:ext cx="8839200" cy="1143000"/>
          </a:xfrm>
        </p:spPr>
        <p:txBody>
          <a:bodyPr/>
          <a:lstStyle/>
          <a:p>
            <a:r>
              <a:rPr lang="en-US" altLang="en-US" sz="3200" b="1" dirty="0" smtClean="0">
                <a:solidFill>
                  <a:srgbClr val="0033CC"/>
                </a:solidFill>
              </a:rPr>
              <a:t>Suggested Practice for SOL 6.6a</a:t>
            </a:r>
          </a:p>
        </p:txBody>
      </p:sp>
      <p:sp>
        <p:nvSpPr>
          <p:cNvPr id="13" name="Content Placeholder 12"/>
          <p:cNvSpPr>
            <a:spLocks noGrp="1"/>
          </p:cNvSpPr>
          <p:nvPr>
            <p:ph idx="1"/>
          </p:nvPr>
        </p:nvSpPr>
        <p:spPr>
          <a:xfrm>
            <a:off x="457200" y="1219200"/>
            <a:ext cx="8229600" cy="4419600"/>
          </a:xfrm>
        </p:spPr>
        <p:txBody>
          <a:bodyPr/>
          <a:lstStyle/>
          <a:p>
            <a:pPr marL="182880" indent="0">
              <a:buNone/>
            </a:pPr>
            <a:r>
              <a:rPr lang="en-US" altLang="en-US" sz="2400" b="1" dirty="0" smtClean="0">
                <a:solidFill>
                  <a:srgbClr val="0070C0"/>
                </a:solidFill>
              </a:rPr>
              <a:t>Students need additional practice using text structures to categorize information and aid in comprehension.</a:t>
            </a:r>
          </a:p>
          <a:p>
            <a:pPr marL="182880" indent="0">
              <a:buNone/>
            </a:pPr>
            <a:endParaRPr lang="en-US" sz="1800" b="1" dirty="0" smtClean="0"/>
          </a:p>
          <a:p>
            <a:pPr marL="182880" indent="0">
              <a:lnSpc>
                <a:spcPct val="150000"/>
              </a:lnSpc>
              <a:buNone/>
            </a:pPr>
            <a:r>
              <a:rPr lang="en-US" sz="1600" b="1" dirty="0" smtClean="0"/>
              <a:t>from </a:t>
            </a:r>
            <a:r>
              <a:rPr lang="en-US" sz="1600" b="1" i="1" dirty="0" smtClean="0"/>
              <a:t>Collecting Rocks</a:t>
            </a:r>
            <a:r>
              <a:rPr lang="en-US" sz="1600" b="1" dirty="0" smtClean="0"/>
              <a:t> by Rachel M. Barker</a:t>
            </a:r>
          </a:p>
          <a:p>
            <a:pPr marL="182880" indent="0" algn="ctr">
              <a:lnSpc>
                <a:spcPct val="150000"/>
              </a:lnSpc>
              <a:buNone/>
            </a:pPr>
            <a:r>
              <a:rPr lang="en-US" sz="2200" b="1" dirty="0" smtClean="0"/>
              <a:t> </a:t>
            </a:r>
          </a:p>
          <a:p>
            <a:pPr marL="182880" indent="0">
              <a:buNone/>
            </a:pPr>
            <a:r>
              <a:rPr lang="en-US" sz="2000" b="1" dirty="0" smtClean="0"/>
              <a:t>Rocks are continually changing. Wind and water wear them down and carry bits of rock away; the tiny particles accumulate in a lake or ocean and harden into rock again. The oldest rock that has ever been found is more than 3.9 billion years old. The Earth itself is at least 4.5 billion years old, but rocks from the beginning of Earth’s history have changed so much from their original form that they have become new kinds of rock. By studying how rocks form and change, scientists have built a solid understanding of the Earth we live on and its long history.</a:t>
            </a:r>
            <a:endParaRPr lang="en-US" altLang="en-US" sz="2000" b="1" dirty="0" smtClean="0">
              <a:solidFill>
                <a:srgbClr val="0070C0"/>
              </a:solidFill>
            </a:endParaRP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2133600"/>
            <a:ext cx="81534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24200" y="2819400"/>
            <a:ext cx="2971800" cy="4572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pPr>
              <a:defRPr/>
            </a:pPr>
            <a:fld id="{2CC57E17-E4EB-4F52-9365-D42702EA3465}" type="slidenum">
              <a:rPr lang="en-US" smtClean="0"/>
              <a:pPr>
                <a:defRPr/>
              </a:pPr>
              <a:t>17</a:t>
            </a:fld>
            <a:endParaRPr lang="en-US"/>
          </a:p>
        </p:txBody>
      </p: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404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3"/>
                </p:tgtEl>
              </p:cMediaNode>
            </p:audio>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04800" y="381000"/>
            <a:ext cx="8839200" cy="1143000"/>
          </a:xfrm>
        </p:spPr>
        <p:txBody>
          <a:bodyPr/>
          <a:lstStyle/>
          <a:p>
            <a:r>
              <a:rPr lang="en-US" altLang="en-US" sz="3200" b="1" dirty="0" smtClean="0">
                <a:solidFill>
                  <a:srgbClr val="0033CC"/>
                </a:solidFill>
              </a:rPr>
              <a:t>Suggested Practice for SOL 6.6a</a:t>
            </a:r>
          </a:p>
        </p:txBody>
      </p:sp>
      <p:sp>
        <p:nvSpPr>
          <p:cNvPr id="13" name="Content Placeholder 12"/>
          <p:cNvSpPr>
            <a:spLocks noGrp="1"/>
          </p:cNvSpPr>
          <p:nvPr>
            <p:ph idx="1"/>
          </p:nvPr>
        </p:nvSpPr>
        <p:spPr>
          <a:xfrm>
            <a:off x="457200" y="1219200"/>
            <a:ext cx="8229600" cy="5029200"/>
          </a:xfrm>
        </p:spPr>
        <p:txBody>
          <a:bodyPr/>
          <a:lstStyle/>
          <a:p>
            <a:pPr marL="182880" indent="0">
              <a:buNone/>
            </a:pPr>
            <a:r>
              <a:rPr lang="en-US" altLang="en-US" sz="2400" b="1" dirty="0" smtClean="0">
                <a:solidFill>
                  <a:srgbClr val="0070C0"/>
                </a:solidFill>
              </a:rPr>
              <a:t>Students need additional practice using text structures to categorize information and aid in comprehension.</a:t>
            </a:r>
          </a:p>
          <a:p>
            <a:pPr marL="182880" indent="0">
              <a:buNone/>
            </a:pPr>
            <a:endParaRPr lang="en-US" sz="1800" b="1" dirty="0" smtClean="0"/>
          </a:p>
          <a:p>
            <a:pPr marL="182880" indent="0">
              <a:buNone/>
            </a:pPr>
            <a:endParaRPr lang="en-US" sz="2000" b="1" dirty="0" smtClean="0"/>
          </a:p>
          <a:p>
            <a:pPr marL="182880" indent="0">
              <a:buNone/>
            </a:pPr>
            <a:r>
              <a:rPr lang="en-US" sz="1800" b="1" dirty="0" smtClean="0"/>
              <a:t>Rocks are continually changing. Wind and water wear them down and carry bits of rock away; the tiny particles accumulate in a lake or ocean and harden into rock again. The oldest rock that has ever been found is more than 3.9 billion years old... </a:t>
            </a:r>
          </a:p>
          <a:p>
            <a:pPr marL="182880" indent="0">
              <a:buNone/>
            </a:pPr>
            <a:endParaRPr lang="en-US" altLang="en-US" sz="1800" b="1" dirty="0" smtClean="0">
              <a:solidFill>
                <a:srgbClr val="0070C0"/>
              </a:solidFill>
            </a:endParaRPr>
          </a:p>
          <a:p>
            <a:pPr marL="182880" indent="0">
              <a:buNone/>
            </a:pPr>
            <a:r>
              <a:rPr lang="en-US" altLang="en-US" sz="2600" b="1" dirty="0" smtClean="0"/>
              <a:t>Which is the best heading for this paragraph?</a:t>
            </a:r>
          </a:p>
          <a:p>
            <a:pPr marL="182880" indent="0">
              <a:lnSpc>
                <a:spcPct val="150000"/>
              </a:lnSpc>
              <a:buNone/>
            </a:pPr>
            <a:r>
              <a:rPr lang="en-US" altLang="en-US" sz="2200" b="1" dirty="0" smtClean="0"/>
              <a:t>Rocks Tell the Story of the Earth	     Types of Rocks that Change</a:t>
            </a:r>
          </a:p>
          <a:p>
            <a:pPr marL="182880" indent="0">
              <a:lnSpc>
                <a:spcPct val="150000"/>
              </a:lnSpc>
              <a:buNone/>
            </a:pPr>
            <a:r>
              <a:rPr lang="en-US" altLang="en-US" sz="2200" b="1" dirty="0" smtClean="0"/>
              <a:t>Tiny Particles Make the Earth 	     	     Identifying a Rock’s Age		Why Scientists Study Earth’s Rocks</a:t>
            </a: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2133600"/>
            <a:ext cx="81534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 y="4495800"/>
            <a:ext cx="4038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95600" y="2257425"/>
            <a:ext cx="2971800" cy="4572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pPr>
              <a:defRPr/>
            </a:pPr>
            <a:fld id="{2CC57E17-E4EB-4F52-9365-D42702EA3465}" type="slidenum">
              <a:rPr lang="en-US" smtClean="0"/>
              <a:pPr>
                <a:defRPr/>
              </a:pPr>
              <a:t>18</a:t>
            </a:fld>
            <a:endParaRPr lang="en-US"/>
          </a:p>
        </p:txBody>
      </p:sp>
      <p:pic>
        <p:nvPicPr>
          <p:cNvPr id="3" name="Audio 2">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46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04800" y="342900"/>
            <a:ext cx="8839200" cy="1143000"/>
          </a:xfrm>
        </p:spPr>
        <p:txBody>
          <a:bodyPr/>
          <a:lstStyle/>
          <a:p>
            <a:r>
              <a:rPr lang="en-US" altLang="en-US" sz="3200" b="1" dirty="0" smtClean="0">
                <a:solidFill>
                  <a:srgbClr val="0033CC"/>
                </a:solidFill>
              </a:rPr>
              <a:t>More Suggested Practice for 6.6a</a:t>
            </a:r>
          </a:p>
        </p:txBody>
      </p:sp>
      <p:sp>
        <p:nvSpPr>
          <p:cNvPr id="13" name="Content Placeholder 12"/>
          <p:cNvSpPr>
            <a:spLocks noGrp="1"/>
          </p:cNvSpPr>
          <p:nvPr>
            <p:ph idx="1"/>
          </p:nvPr>
        </p:nvSpPr>
        <p:spPr>
          <a:xfrm>
            <a:off x="457200" y="1143000"/>
            <a:ext cx="8229600" cy="4800600"/>
          </a:xfrm>
        </p:spPr>
        <p:txBody>
          <a:bodyPr/>
          <a:lstStyle/>
          <a:p>
            <a:pPr marL="182880" indent="0">
              <a:buNone/>
            </a:pPr>
            <a:r>
              <a:rPr lang="en-US" altLang="en-US" sz="2400" b="1" dirty="0" smtClean="0">
                <a:solidFill>
                  <a:srgbClr val="0070C0"/>
                </a:solidFill>
              </a:rPr>
              <a:t>Students need additional practice using text structures to categorize information and aid in comprehension.</a:t>
            </a:r>
          </a:p>
          <a:p>
            <a:pPr>
              <a:spcBef>
                <a:spcPts val="0"/>
              </a:spcBef>
              <a:buFont typeface="Arial" charset="0"/>
              <a:buNone/>
              <a:defRPr/>
            </a:pPr>
            <a:endParaRPr lang="en-US" sz="2400" b="1" dirty="0" smtClean="0">
              <a:solidFill>
                <a:srgbClr val="0070C0"/>
              </a:solidFill>
              <a:latin typeface="+mj-lt"/>
            </a:endParaRPr>
          </a:p>
          <a:p>
            <a:pPr>
              <a:spcBef>
                <a:spcPts val="0"/>
              </a:spcBef>
              <a:buFont typeface="Arial" charset="0"/>
              <a:buNone/>
              <a:defRPr/>
            </a:pPr>
            <a:r>
              <a:rPr lang="en-US" sz="2400" b="1" dirty="0" smtClean="0">
                <a:latin typeface="+mj-lt"/>
              </a:rPr>
              <a:t>Suggestions:</a:t>
            </a:r>
          </a:p>
          <a:p>
            <a:pPr>
              <a:spcBef>
                <a:spcPts val="0"/>
              </a:spcBef>
              <a:buFont typeface="Arial" charset="0"/>
              <a:buNone/>
              <a:defRPr/>
            </a:pPr>
            <a:endParaRPr lang="en-US" sz="2400" b="1" dirty="0" smtClean="0">
              <a:latin typeface="+mj-lt"/>
            </a:endParaRPr>
          </a:p>
          <a:p>
            <a:pPr marL="0">
              <a:spcBef>
                <a:spcPts val="0"/>
              </a:spcBef>
              <a:defRPr/>
            </a:pPr>
            <a:r>
              <a:rPr lang="en-US" sz="2100" b="1" dirty="0" smtClean="0"/>
              <a:t>If the author wanted to add information about _____, to  </a:t>
            </a:r>
          </a:p>
          <a:p>
            <a:pPr marL="0">
              <a:spcBef>
                <a:spcPts val="0"/>
              </a:spcBef>
              <a:buNone/>
              <a:defRPr/>
            </a:pPr>
            <a:r>
              <a:rPr lang="en-US" sz="2100" b="1" dirty="0" smtClean="0"/>
              <a:t>      which section should it be added?</a:t>
            </a:r>
          </a:p>
          <a:p>
            <a:pPr marL="0">
              <a:spcBef>
                <a:spcPts val="0"/>
              </a:spcBef>
              <a:buNone/>
              <a:defRPr/>
            </a:pPr>
            <a:endParaRPr lang="en-US" sz="2100" b="1" dirty="0" smtClean="0"/>
          </a:p>
          <a:p>
            <a:pPr marL="0">
              <a:spcBef>
                <a:spcPts val="0"/>
              </a:spcBef>
              <a:defRPr/>
            </a:pPr>
            <a:r>
              <a:rPr lang="en-US" sz="2100" b="1" dirty="0" smtClean="0"/>
              <a:t>Select the information that would best fit in the section </a:t>
            </a:r>
          </a:p>
          <a:p>
            <a:pPr marL="0">
              <a:spcBef>
                <a:spcPts val="0"/>
              </a:spcBef>
              <a:buNone/>
              <a:defRPr/>
            </a:pPr>
            <a:r>
              <a:rPr lang="en-US" sz="2100" b="1" dirty="0" smtClean="0"/>
              <a:t>      titled “_____.”</a:t>
            </a:r>
          </a:p>
          <a:p>
            <a:pPr marL="0">
              <a:spcBef>
                <a:spcPts val="0"/>
              </a:spcBef>
              <a:defRPr/>
            </a:pPr>
            <a:endParaRPr lang="en-US" sz="2100" b="1" dirty="0" smtClean="0"/>
          </a:p>
          <a:p>
            <a:pPr marL="0">
              <a:spcBef>
                <a:spcPts val="0"/>
              </a:spcBef>
              <a:defRPr/>
            </a:pPr>
            <a:r>
              <a:rPr lang="en-US" sz="2100" b="1" dirty="0" smtClean="0"/>
              <a:t>Which paragraph would best be supported by this diagram?</a:t>
            </a:r>
          </a:p>
          <a:p>
            <a:pPr marL="0">
              <a:spcBef>
                <a:spcPts val="0"/>
              </a:spcBef>
              <a:defRPr/>
            </a:pPr>
            <a:endParaRPr lang="en-US" sz="2100" b="1" dirty="0" smtClean="0"/>
          </a:p>
          <a:p>
            <a:pPr marL="0">
              <a:spcBef>
                <a:spcPts val="0"/>
              </a:spcBef>
              <a:defRPr/>
            </a:pPr>
            <a:r>
              <a:rPr lang="en-US" sz="2100" b="1" dirty="0" smtClean="0"/>
              <a:t>The author uses boldface and italics type in this selection </a:t>
            </a:r>
          </a:p>
          <a:p>
            <a:pPr marL="0">
              <a:spcBef>
                <a:spcPts val="0"/>
              </a:spcBef>
              <a:buNone/>
              <a:defRPr/>
            </a:pPr>
            <a:r>
              <a:rPr lang="en-US" sz="2100" b="1" dirty="0" smtClean="0"/>
              <a:t>      in order to –</a:t>
            </a:r>
          </a:p>
          <a:p>
            <a:pPr marL="0">
              <a:spcBef>
                <a:spcPts val="0"/>
              </a:spcBef>
              <a:defRPr/>
            </a:pPr>
            <a:endParaRPr lang="en-US" sz="2400" b="1" dirty="0" smtClean="0"/>
          </a:p>
          <a:p>
            <a:pPr marL="0">
              <a:spcBef>
                <a:spcPts val="0"/>
              </a:spcBef>
              <a:buNone/>
              <a:defRPr/>
            </a:pPr>
            <a:endParaRPr lang="en-US" altLang="en-US" sz="2400" b="1" dirty="0" smtClean="0"/>
          </a:p>
          <a:p>
            <a:pPr>
              <a:spcBef>
                <a:spcPts val="0"/>
              </a:spcBef>
              <a:buFont typeface="Arial" charset="0"/>
              <a:buNone/>
              <a:defRPr/>
            </a:pPr>
            <a:endParaRPr lang="en-US" sz="2400" b="1" dirty="0" smtClean="0">
              <a:latin typeface="+mj-lt"/>
            </a:endParaRPr>
          </a:p>
        </p:txBody>
      </p:sp>
      <p:sp>
        <p:nvSpPr>
          <p:cNvPr id="18436"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7"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8"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8439"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844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19</a:t>
            </a:fld>
            <a:endParaRPr lang="en-US"/>
          </a:p>
        </p:txBody>
      </p: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160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Using Word Analysis Strategies </a:t>
            </a:r>
            <a:br>
              <a:rPr lang="en-US" altLang="en-US" sz="3200" b="1" dirty="0" smtClean="0">
                <a:solidFill>
                  <a:srgbClr val="0033CC"/>
                </a:solidFill>
              </a:rPr>
            </a:br>
            <a:r>
              <a:rPr lang="en-US" altLang="en-US" sz="3200" b="1" dirty="0" smtClean="0">
                <a:solidFill>
                  <a:srgbClr val="0033CC"/>
                </a:solidFill>
              </a:rPr>
              <a:t>and Word Reference Materials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smtClean="0"/>
              <a:t>SOL  6.4 - The student will read and learn the meanings of unfamiliar words and phrases within authentic texts.</a:t>
            </a:r>
          </a:p>
          <a:p>
            <a:pPr marL="0">
              <a:spcBef>
                <a:spcPts val="0"/>
              </a:spcBef>
              <a:buFont typeface="Arial" charset="0"/>
              <a:buNone/>
              <a:defRPr/>
            </a:pPr>
            <a:endParaRPr lang="en-US" sz="2400" b="1" dirty="0" smtClean="0"/>
          </a:p>
          <a:p>
            <a:pPr marL="0" indent="-457200">
              <a:spcBef>
                <a:spcPts val="0"/>
              </a:spcBef>
              <a:buNone/>
              <a:defRPr/>
            </a:pPr>
            <a:r>
              <a:rPr lang="en-US" sz="2400" b="1" dirty="0" smtClean="0"/>
              <a:t>a)    Identify word origins and derivations.</a:t>
            </a:r>
          </a:p>
          <a:p>
            <a:pPr marL="0" indent="-457200">
              <a:spcBef>
                <a:spcPts val="0"/>
              </a:spcBef>
              <a:buNone/>
              <a:defRPr/>
            </a:pPr>
            <a:r>
              <a:rPr lang="en-US" sz="2400" b="1" dirty="0" smtClean="0">
                <a:solidFill>
                  <a:srgbClr val="0070C0"/>
                </a:solidFill>
              </a:rPr>
              <a:t>b)    Use roots, cognates, affixes, synonyms, and antonyms to  </a:t>
            </a:r>
          </a:p>
          <a:p>
            <a:pPr marL="0" indent="-457200">
              <a:spcBef>
                <a:spcPts val="0"/>
              </a:spcBef>
              <a:buNone/>
              <a:defRPr/>
            </a:pPr>
            <a:r>
              <a:rPr lang="en-US" sz="2400" b="1" dirty="0" smtClean="0">
                <a:solidFill>
                  <a:srgbClr val="0070C0"/>
                </a:solidFill>
              </a:rPr>
              <a:t>           expand vocabulary.</a:t>
            </a:r>
          </a:p>
          <a:p>
            <a:pPr marL="0" indent="-457200">
              <a:spcBef>
                <a:spcPts val="0"/>
              </a:spcBef>
              <a:buNone/>
              <a:defRPr/>
            </a:pPr>
            <a:r>
              <a:rPr lang="en-US" sz="2400" b="1" dirty="0" smtClean="0">
                <a:solidFill>
                  <a:srgbClr val="0070C0"/>
                </a:solidFill>
                <a:latin typeface="+mj-lt"/>
              </a:rPr>
              <a:t>c)    Use context and sentence structure to determine meanings </a:t>
            </a:r>
          </a:p>
          <a:p>
            <a:pPr marL="0" indent="-457200">
              <a:spcBef>
                <a:spcPts val="0"/>
              </a:spcBef>
              <a:buNone/>
              <a:defRPr/>
            </a:pPr>
            <a:r>
              <a:rPr lang="en-US" sz="2400" b="1" dirty="0" smtClean="0">
                <a:solidFill>
                  <a:srgbClr val="0070C0"/>
                </a:solidFill>
                <a:latin typeface="+mj-lt"/>
              </a:rPr>
              <a:t>           and differentiate between multiple meanings of words.</a:t>
            </a:r>
          </a:p>
          <a:p>
            <a:pPr marL="0" indent="-457200">
              <a:spcBef>
                <a:spcPts val="0"/>
              </a:spcBef>
              <a:buNone/>
              <a:defRPr/>
            </a:pPr>
            <a:r>
              <a:rPr lang="en-US" sz="2400" b="1" dirty="0" smtClean="0">
                <a:latin typeface="+mj-lt"/>
              </a:rPr>
              <a:t>d)    Identify and analyze figurative language.</a:t>
            </a:r>
          </a:p>
          <a:p>
            <a:pPr marL="0" indent="-457200">
              <a:spcBef>
                <a:spcPts val="0"/>
              </a:spcBef>
              <a:buNone/>
              <a:defRPr/>
            </a:pPr>
            <a:r>
              <a:rPr lang="en-US" sz="2400" b="1" dirty="0" smtClean="0">
                <a:latin typeface="+mj-lt"/>
              </a:rPr>
              <a:t>e)    Use word-reference materials. </a:t>
            </a:r>
          </a:p>
          <a:p>
            <a:pPr>
              <a:buFont typeface="Arial" charset="0"/>
              <a:buNone/>
              <a:defRPr/>
            </a:pPr>
            <a:endParaRPr lang="en-US" sz="2400" b="1" dirty="0" smtClean="0">
              <a:solidFill>
                <a:srgbClr val="002060"/>
              </a:solidFill>
              <a:latin typeface="+mj-lt"/>
            </a:endParaRPr>
          </a:p>
        </p:txBody>
      </p:sp>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2"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36512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4475"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2</a:t>
            </a:fld>
            <a:endParaRPr lang="en-US"/>
          </a:p>
        </p:txBody>
      </p:sp>
      <p:pic>
        <p:nvPicPr>
          <p:cNvPr id="5" name="Audio 4">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520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304800" y="0"/>
            <a:ext cx="8839200" cy="1143000"/>
          </a:xfrm>
        </p:spPr>
        <p:txBody>
          <a:bodyPr/>
          <a:lstStyle/>
          <a:p>
            <a:r>
              <a:rPr lang="en-US" altLang="en-US" sz="3200" b="1" dirty="0" smtClean="0">
                <a:solidFill>
                  <a:srgbClr val="0033CC"/>
                </a:solidFill>
              </a:rPr>
              <a:t>Suggested Practice for SOL 6.6e</a:t>
            </a:r>
          </a:p>
        </p:txBody>
      </p:sp>
      <p:sp>
        <p:nvSpPr>
          <p:cNvPr id="13" name="Content Placeholder 12"/>
          <p:cNvSpPr>
            <a:spLocks noGrp="1"/>
          </p:cNvSpPr>
          <p:nvPr>
            <p:ph idx="1"/>
          </p:nvPr>
        </p:nvSpPr>
        <p:spPr>
          <a:xfrm>
            <a:off x="381000" y="838200"/>
            <a:ext cx="8382000" cy="5715000"/>
          </a:xfrm>
        </p:spPr>
        <p:txBody>
          <a:bodyPr/>
          <a:lstStyle/>
          <a:p>
            <a:pPr marL="0">
              <a:spcBef>
                <a:spcPts val="0"/>
              </a:spcBef>
              <a:buFont typeface="Arial" charset="0"/>
              <a:buNone/>
              <a:defRPr/>
            </a:pPr>
            <a:r>
              <a:rPr lang="en-US" sz="2400" b="1" dirty="0" smtClean="0">
                <a:solidFill>
                  <a:srgbClr val="0070C0"/>
                </a:solidFill>
              </a:rPr>
              <a:t>Students need additional practice drawing conclusions and making inferences based on explicit and implied information.</a:t>
            </a:r>
          </a:p>
          <a:p>
            <a:pPr marL="182880" indent="0">
              <a:lnSpc>
                <a:spcPct val="150000"/>
              </a:lnSpc>
              <a:buNone/>
            </a:pPr>
            <a:r>
              <a:rPr lang="en-US" sz="1600" b="1" dirty="0" smtClean="0"/>
              <a:t>from </a:t>
            </a:r>
            <a:r>
              <a:rPr lang="en-US" sz="1600" b="1" i="1" dirty="0" smtClean="0"/>
              <a:t>Collecting Rocks</a:t>
            </a:r>
            <a:r>
              <a:rPr lang="en-US" sz="1600" b="1" dirty="0" smtClean="0"/>
              <a:t> by Rachel M. Barker*</a:t>
            </a:r>
          </a:p>
          <a:p>
            <a:pPr marL="182880" indent="0" algn="ctr">
              <a:lnSpc>
                <a:spcPct val="150000"/>
              </a:lnSpc>
              <a:buNone/>
            </a:pPr>
            <a:r>
              <a:rPr lang="en-US" sz="2400" b="1" dirty="0" smtClean="0"/>
              <a:t>Starting a Collection</a:t>
            </a:r>
          </a:p>
          <a:p>
            <a:pPr>
              <a:buNone/>
            </a:pPr>
            <a:r>
              <a:rPr lang="en-US" sz="2400" b="1" dirty="0" smtClean="0"/>
              <a:t>	</a:t>
            </a:r>
            <a:r>
              <a:rPr lang="en-US" sz="2000" b="1" dirty="0" smtClean="0"/>
              <a:t>…The collection can be as large or as small as its owner wishes…A rock collection might begin with stones picked up from the ground near your home. These stones may have limited variety and can be replaced later by better specimens. </a:t>
            </a:r>
          </a:p>
          <a:p>
            <a:pPr>
              <a:buNone/>
            </a:pPr>
            <a:r>
              <a:rPr lang="en-US" sz="1000" b="1" i="1" dirty="0" smtClean="0"/>
              <a:t>        *Public Domain</a:t>
            </a:r>
          </a:p>
          <a:p>
            <a:pPr>
              <a:buNone/>
            </a:pPr>
            <a:endParaRPr lang="en-US" sz="2000" b="1" dirty="0" smtClean="0"/>
          </a:p>
          <a:p>
            <a:pPr marL="0">
              <a:spcBef>
                <a:spcPts val="0"/>
              </a:spcBef>
              <a:buNone/>
            </a:pPr>
            <a:r>
              <a:rPr lang="en-US" sz="2400" b="1" dirty="0" smtClean="0"/>
              <a:t>Based on this paragraph, what may the reader infer about a rock collection? </a:t>
            </a:r>
          </a:p>
          <a:p>
            <a:pPr>
              <a:buNone/>
            </a:pPr>
            <a:endParaRPr lang="en-US" sz="2400" dirty="0"/>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200" y="1676400"/>
            <a:ext cx="83058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0" y="5943600"/>
            <a:ext cx="5715000" cy="369332"/>
          </a:xfrm>
          <a:prstGeom prst="rect">
            <a:avLst/>
          </a:prstGeom>
          <a:noFill/>
        </p:spPr>
        <p:txBody>
          <a:bodyPr wrap="square" rtlCol="0">
            <a:spAutoFit/>
          </a:bodyPr>
          <a:lstStyle/>
          <a:p>
            <a:r>
              <a:rPr lang="en-US" dirty="0" smtClean="0"/>
              <a:t> </a:t>
            </a:r>
            <a:endParaRPr lang="en-US" dirty="0"/>
          </a:p>
        </p:txBody>
      </p:sp>
      <p:sp>
        <p:nvSpPr>
          <p:cNvPr id="18" name="TextBox 17"/>
          <p:cNvSpPr txBox="1"/>
          <p:nvPr/>
        </p:nvSpPr>
        <p:spPr>
          <a:xfrm>
            <a:off x="457200" y="5181600"/>
            <a:ext cx="7391400" cy="1200329"/>
          </a:xfrm>
          <a:prstGeom prst="rect">
            <a:avLst/>
          </a:prstGeom>
          <a:noFill/>
        </p:spPr>
        <p:txBody>
          <a:bodyPr wrap="square" rtlCol="0">
            <a:spAutoFit/>
          </a:bodyPr>
          <a:lstStyle/>
          <a:p>
            <a:pPr>
              <a:buNone/>
            </a:pPr>
            <a:r>
              <a:rPr lang="en-US" b="1" dirty="0" smtClean="0">
                <a:solidFill>
                  <a:srgbClr val="C00000"/>
                </a:solidFill>
              </a:rPr>
              <a:t>Sample answers: it can be built to fit the owner’s preference,</a:t>
            </a:r>
          </a:p>
          <a:p>
            <a:pPr marL="0">
              <a:spcBef>
                <a:spcPts val="0"/>
              </a:spcBef>
              <a:buNone/>
            </a:pPr>
            <a:r>
              <a:rPr lang="en-US" b="1" dirty="0" smtClean="0">
                <a:solidFill>
                  <a:srgbClr val="C00000"/>
                </a:solidFill>
              </a:rPr>
              <a:t>it does not cost money to begin, it may change as the owner finds new rocks</a:t>
            </a:r>
          </a:p>
          <a:p>
            <a:endParaRPr lang="en-US" dirty="0"/>
          </a:p>
        </p:txBody>
      </p:sp>
      <p:sp>
        <p:nvSpPr>
          <p:cNvPr id="19" name="Slide Number Placeholder 18"/>
          <p:cNvSpPr>
            <a:spLocks noGrp="1"/>
          </p:cNvSpPr>
          <p:nvPr>
            <p:ph type="sldNum" sz="quarter" idx="12"/>
          </p:nvPr>
        </p:nvSpPr>
        <p:spPr/>
        <p:txBody>
          <a:bodyPr/>
          <a:lstStyle/>
          <a:p>
            <a:pPr>
              <a:defRPr/>
            </a:pPr>
            <a:fld id="{2CC57E17-E4EB-4F52-9365-D42702EA3465}" type="slidenum">
              <a:rPr lang="en-US" smtClean="0"/>
              <a:pPr>
                <a:defRPr/>
              </a:pPr>
              <a:t>20</a:t>
            </a:fld>
            <a:endParaRPr lang="en-US"/>
          </a:p>
        </p:txBody>
      </p:sp>
      <p:pic>
        <p:nvPicPr>
          <p:cNvPr id="2" name="Audio 1">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13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304800" y="304800"/>
            <a:ext cx="8839200" cy="1143000"/>
          </a:xfrm>
        </p:spPr>
        <p:txBody>
          <a:bodyPr/>
          <a:lstStyle/>
          <a:p>
            <a:r>
              <a:rPr lang="en-US" altLang="en-US" sz="3200" b="1" dirty="0" smtClean="0">
                <a:solidFill>
                  <a:srgbClr val="0033CC"/>
                </a:solidFill>
              </a:rPr>
              <a:t>More Suggested Practice for SOL 6.6e</a:t>
            </a:r>
          </a:p>
        </p:txBody>
      </p:sp>
      <p:sp>
        <p:nvSpPr>
          <p:cNvPr id="13" name="Content Placeholder 12"/>
          <p:cNvSpPr>
            <a:spLocks noGrp="1"/>
          </p:cNvSpPr>
          <p:nvPr>
            <p:ph idx="1"/>
          </p:nvPr>
        </p:nvSpPr>
        <p:spPr>
          <a:xfrm>
            <a:off x="381000" y="1219200"/>
            <a:ext cx="8382000" cy="5410200"/>
          </a:xfrm>
        </p:spPr>
        <p:txBody>
          <a:bodyPr/>
          <a:lstStyle/>
          <a:p>
            <a:pPr marL="182880" indent="0">
              <a:lnSpc>
                <a:spcPct val="150000"/>
              </a:lnSpc>
              <a:buNone/>
            </a:pPr>
            <a:r>
              <a:rPr lang="en-US" sz="1600" b="1" dirty="0" smtClean="0"/>
              <a:t>from </a:t>
            </a:r>
            <a:r>
              <a:rPr lang="en-US" sz="1600" b="1" i="1" dirty="0" smtClean="0"/>
              <a:t>Collecting Rocks</a:t>
            </a:r>
            <a:r>
              <a:rPr lang="en-US" sz="1600" b="1" dirty="0" smtClean="0"/>
              <a:t> by Rachel M. Barker*</a:t>
            </a:r>
          </a:p>
          <a:p>
            <a:pPr marL="182880" indent="0" algn="ctr">
              <a:lnSpc>
                <a:spcPct val="150000"/>
              </a:lnSpc>
              <a:buNone/>
            </a:pPr>
            <a:r>
              <a:rPr lang="en-US" sz="2400" b="1" dirty="0" smtClean="0"/>
              <a:t>Types of Rocks</a:t>
            </a:r>
          </a:p>
          <a:p>
            <a:pPr>
              <a:buNone/>
            </a:pPr>
            <a:r>
              <a:rPr lang="en-US" sz="2400" b="1" dirty="0" smtClean="0"/>
              <a:t>	</a:t>
            </a:r>
            <a:r>
              <a:rPr lang="en-US" sz="2000" dirty="0" smtClean="0"/>
              <a:t> </a:t>
            </a:r>
            <a:r>
              <a:rPr lang="en-US" sz="1800" b="1" dirty="0" smtClean="0"/>
              <a:t>Geologists classify rocks in three groups, according to the major Earth processes that formed them. The three rock groups are igneous, sedimentary, and metamorphic rocks. Anyone who wishes to collect rocks should become familiar with the characteristics of these three rock groups. Knowing how a geologist classifies rocks is important if you want to transform a random group of rock specimens into a true collection.</a:t>
            </a:r>
            <a:r>
              <a:rPr lang="en-US" sz="1800" b="1" i="1" dirty="0" smtClean="0"/>
              <a:t> </a:t>
            </a:r>
          </a:p>
          <a:p>
            <a:pPr>
              <a:buNone/>
            </a:pPr>
            <a:r>
              <a:rPr lang="en-US" sz="1000" b="1" i="1" dirty="0" smtClean="0"/>
              <a:t>          *Public Domain</a:t>
            </a:r>
            <a:r>
              <a:rPr lang="en-US" sz="1000" b="1" dirty="0" smtClean="0"/>
              <a:t> </a:t>
            </a:r>
          </a:p>
          <a:p>
            <a:pPr>
              <a:buNone/>
            </a:pPr>
            <a:endParaRPr lang="en-US" sz="2000" b="1" dirty="0" smtClean="0"/>
          </a:p>
          <a:p>
            <a:pPr>
              <a:buNone/>
            </a:pPr>
            <a:r>
              <a:rPr lang="en-US" sz="2200" b="1" dirty="0" smtClean="0"/>
              <a:t>How can a collector become familiar with the characteristics of </a:t>
            </a:r>
          </a:p>
          <a:p>
            <a:pPr>
              <a:buNone/>
            </a:pPr>
            <a:r>
              <a:rPr lang="en-US" sz="2200" b="1" dirty="0" smtClean="0"/>
              <a:t>igneous, sedimentary, and metamorphic rocks?</a:t>
            </a:r>
          </a:p>
          <a:p>
            <a:pPr>
              <a:buNone/>
            </a:pPr>
            <a:endParaRPr lang="en-US" sz="2200" b="1" dirty="0" smtClean="0"/>
          </a:p>
          <a:p>
            <a:pPr>
              <a:buNone/>
            </a:pPr>
            <a:r>
              <a:rPr lang="en-US" sz="2200" b="1" dirty="0" smtClean="0"/>
              <a:t>Using this paragraph, what may a reader infer about the </a:t>
            </a:r>
          </a:p>
          <a:p>
            <a:pPr>
              <a:buNone/>
            </a:pPr>
            <a:r>
              <a:rPr lang="en-US" sz="2200" b="1" dirty="0" smtClean="0"/>
              <a:t>author’s position on rock collections?</a:t>
            </a:r>
            <a:endParaRPr lang="en-US" sz="2000" b="1" dirty="0" smtClean="0"/>
          </a:p>
          <a:p>
            <a:pPr>
              <a:buNone/>
            </a:pPr>
            <a:endParaRPr lang="en-US" sz="2000" b="1" dirty="0" smtClean="0"/>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200" y="1295400"/>
            <a:ext cx="83058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pPr>
              <a:defRPr/>
            </a:pPr>
            <a:fld id="{2CC57E17-E4EB-4F52-9365-D42702EA3465}" type="slidenum">
              <a:rPr lang="en-US" smtClean="0"/>
              <a:pPr>
                <a:defRPr/>
              </a:pPr>
              <a:t>21</a:t>
            </a:fld>
            <a:endParaRPr lang="en-US"/>
          </a:p>
        </p:txBody>
      </p:sp>
      <p:pic>
        <p:nvPicPr>
          <p:cNvPr id="2" name="Audio 1">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91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304800" y="304800"/>
            <a:ext cx="8839200" cy="1143000"/>
          </a:xfrm>
        </p:spPr>
        <p:txBody>
          <a:bodyPr/>
          <a:lstStyle/>
          <a:p>
            <a:r>
              <a:rPr lang="en-US" altLang="en-US" sz="3200" b="1" dirty="0" smtClean="0">
                <a:solidFill>
                  <a:srgbClr val="0033CC"/>
                </a:solidFill>
              </a:rPr>
              <a:t>More Suggested Practice for SOL 6.6e</a:t>
            </a:r>
          </a:p>
        </p:txBody>
      </p:sp>
      <p:sp>
        <p:nvSpPr>
          <p:cNvPr id="13" name="Content Placeholder 12"/>
          <p:cNvSpPr>
            <a:spLocks noGrp="1"/>
          </p:cNvSpPr>
          <p:nvPr>
            <p:ph idx="1"/>
          </p:nvPr>
        </p:nvSpPr>
        <p:spPr>
          <a:xfrm>
            <a:off x="381000" y="1219200"/>
            <a:ext cx="8382000" cy="4800600"/>
          </a:xfrm>
        </p:spPr>
        <p:txBody>
          <a:bodyPr/>
          <a:lstStyle/>
          <a:p>
            <a:pPr marL="0">
              <a:spcBef>
                <a:spcPts val="0"/>
              </a:spcBef>
              <a:buFont typeface="Arial" charset="0"/>
              <a:buNone/>
              <a:defRPr/>
            </a:pPr>
            <a:r>
              <a:rPr lang="en-US" sz="2400" b="1" dirty="0" smtClean="0">
                <a:solidFill>
                  <a:srgbClr val="0070C0"/>
                </a:solidFill>
              </a:rPr>
              <a:t>Students need additional practice drawing conclusions and making inferences based on explicit and implied information.</a:t>
            </a:r>
          </a:p>
          <a:p>
            <a:pPr marL="0" indent="0">
              <a:lnSpc>
                <a:spcPct val="150000"/>
              </a:lnSpc>
              <a:spcBef>
                <a:spcPts val="0"/>
              </a:spcBef>
              <a:buNone/>
            </a:pPr>
            <a:r>
              <a:rPr lang="en-US" sz="2400" b="1" dirty="0" smtClean="0"/>
              <a:t>Suggestions:</a:t>
            </a:r>
          </a:p>
          <a:p>
            <a:pPr marL="0">
              <a:spcBef>
                <a:spcPts val="0"/>
              </a:spcBef>
              <a:defRPr/>
            </a:pPr>
            <a:r>
              <a:rPr lang="en-US" sz="2400" b="1" dirty="0" smtClean="0"/>
              <a:t>How would this event have been different if _____ ?</a:t>
            </a:r>
          </a:p>
          <a:p>
            <a:pPr marL="0">
              <a:spcBef>
                <a:spcPts val="0"/>
              </a:spcBef>
              <a:defRPr/>
            </a:pPr>
            <a:endParaRPr lang="en-US" sz="2400" b="1" dirty="0" smtClean="0"/>
          </a:p>
          <a:p>
            <a:pPr marL="0">
              <a:spcBef>
                <a:spcPts val="0"/>
              </a:spcBef>
              <a:defRPr/>
            </a:pPr>
            <a:r>
              <a:rPr lang="en-US" sz="2400" b="1" dirty="0" smtClean="0"/>
              <a:t>The reader may best conclude that –</a:t>
            </a:r>
          </a:p>
          <a:p>
            <a:pPr marL="0">
              <a:spcBef>
                <a:spcPts val="0"/>
              </a:spcBef>
              <a:defRPr/>
            </a:pPr>
            <a:endParaRPr lang="en-US" sz="2400" b="1" dirty="0" smtClean="0"/>
          </a:p>
          <a:p>
            <a:pPr marL="0">
              <a:spcBef>
                <a:spcPts val="0"/>
              </a:spcBef>
              <a:defRPr/>
            </a:pPr>
            <a:r>
              <a:rPr lang="en-US" sz="2400" b="1" dirty="0" smtClean="0"/>
              <a:t>This webpage would most benefit someone who –</a:t>
            </a:r>
          </a:p>
          <a:p>
            <a:pPr marL="0">
              <a:spcBef>
                <a:spcPts val="0"/>
              </a:spcBef>
              <a:defRPr/>
            </a:pPr>
            <a:endParaRPr lang="en-US" sz="2400" b="1" dirty="0" smtClean="0"/>
          </a:p>
          <a:p>
            <a:pPr marL="0">
              <a:spcBef>
                <a:spcPts val="0"/>
              </a:spcBef>
              <a:defRPr/>
            </a:pPr>
            <a:r>
              <a:rPr lang="en-US" sz="2400" b="1" dirty="0" smtClean="0"/>
              <a:t>What does the author most likely believe about this  </a:t>
            </a:r>
          </a:p>
          <a:p>
            <a:pPr marL="0">
              <a:spcBef>
                <a:spcPts val="0"/>
              </a:spcBef>
              <a:buNone/>
              <a:defRPr/>
            </a:pPr>
            <a:r>
              <a:rPr lang="en-US" sz="2400" b="1" dirty="0" smtClean="0"/>
              <a:t>      topic/subject?</a:t>
            </a:r>
          </a:p>
          <a:p>
            <a:pPr marL="0">
              <a:spcBef>
                <a:spcPts val="0"/>
              </a:spcBef>
              <a:defRPr/>
            </a:pPr>
            <a:endParaRPr lang="en-US" sz="2400" b="1" dirty="0" smtClean="0"/>
          </a:p>
          <a:p>
            <a:pPr marL="0">
              <a:spcBef>
                <a:spcPts val="0"/>
              </a:spcBef>
              <a:defRPr/>
            </a:pPr>
            <a:endParaRPr lang="en-US" sz="2400" b="1" dirty="0" smtClean="0"/>
          </a:p>
          <a:p>
            <a:pPr marL="182880" indent="0">
              <a:lnSpc>
                <a:spcPct val="150000"/>
              </a:lnSpc>
              <a:buNone/>
            </a:pPr>
            <a:endParaRPr lang="en-US" sz="2000" b="1" dirty="0" smtClean="0"/>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22</a:t>
            </a:fld>
            <a:endParaRPr lang="en-US"/>
          </a:p>
        </p:txBody>
      </p:sp>
      <p:pic>
        <p:nvPicPr>
          <p:cNvPr id="3" name="Audio 2">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70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a:xfrm>
            <a:off x="304800" y="304800"/>
            <a:ext cx="8839200" cy="1295400"/>
          </a:xfrm>
        </p:spPr>
        <p:txBody>
          <a:bodyPr/>
          <a:lstStyle/>
          <a:p>
            <a:r>
              <a:rPr lang="en-US" altLang="en-US" sz="3200" b="1" dirty="0" smtClean="0">
                <a:solidFill>
                  <a:srgbClr val="0033CC"/>
                </a:solidFill>
              </a:rPr>
              <a:t>Suggested Practice for SOL 6.6f</a:t>
            </a:r>
          </a:p>
        </p:txBody>
      </p:sp>
      <p:sp>
        <p:nvSpPr>
          <p:cNvPr id="13" name="Content Placeholder 12"/>
          <p:cNvSpPr>
            <a:spLocks noGrp="1"/>
          </p:cNvSpPr>
          <p:nvPr>
            <p:ph idx="1"/>
          </p:nvPr>
        </p:nvSpPr>
        <p:spPr>
          <a:xfrm>
            <a:off x="457200" y="1600200"/>
            <a:ext cx="8229600" cy="4267200"/>
          </a:xfrm>
        </p:spPr>
        <p:txBody>
          <a:bodyPr/>
          <a:lstStyle/>
          <a:p>
            <a:pPr marL="0">
              <a:spcBef>
                <a:spcPts val="0"/>
              </a:spcBef>
              <a:buFont typeface="Arial" charset="0"/>
              <a:buNone/>
              <a:defRPr/>
            </a:pPr>
            <a:r>
              <a:rPr lang="en-US" sz="2400" b="1" dirty="0" smtClean="0">
                <a:solidFill>
                  <a:srgbClr val="0070C0"/>
                </a:solidFill>
              </a:rPr>
              <a:t>Students need additional practice differentiating between fact and opinion.</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Which statement based on the recipe presents a fact about the dessert? </a:t>
            </a:r>
            <a:r>
              <a:rPr lang="en-US" sz="2400" b="1" dirty="0" smtClean="0">
                <a:solidFill>
                  <a:srgbClr val="C00000"/>
                </a:solidFill>
              </a:rPr>
              <a:t>The recipe calls for less cinnamon than sugar, and salt is used the least. </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Which sentence from the flier is an opinion? </a:t>
            </a:r>
            <a:r>
              <a:rPr lang="en-US" sz="2400" b="1" dirty="0" smtClean="0">
                <a:solidFill>
                  <a:srgbClr val="C00000"/>
                </a:solidFill>
              </a:rPr>
              <a:t>The 87% student participation in our Read-a-thon last year was not impressive enough.</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 </a:t>
            </a:r>
          </a:p>
          <a:p>
            <a:pPr>
              <a:buFont typeface="Arial" charset="0"/>
              <a:buNone/>
              <a:defRPr/>
            </a:pPr>
            <a:endParaRPr lang="en-US" sz="2400" b="1" dirty="0" smtClean="0"/>
          </a:p>
          <a:p>
            <a:pPr>
              <a:spcBef>
                <a:spcPts val="0"/>
              </a:spcBef>
              <a:buFont typeface="Arial" charset="0"/>
              <a:buNone/>
              <a:defRPr/>
            </a:pPr>
            <a:endParaRPr lang="en-US" sz="2400" b="1" dirty="0" smtClean="0">
              <a:solidFill>
                <a:srgbClr val="0070C0"/>
              </a:solidFill>
              <a:latin typeface="+mj-lt"/>
            </a:endParaRPr>
          </a:p>
        </p:txBody>
      </p:sp>
      <p:sp>
        <p:nvSpPr>
          <p:cNvPr id="2048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48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486" name="Rectangle 8"/>
          <p:cNvSpPr>
            <a:spLocks noChangeArrowheads="1"/>
          </p:cNvSpPr>
          <p:nvPr/>
        </p:nvSpPr>
        <p:spPr bwMode="auto">
          <a:xfrm>
            <a:off x="0" y="1057275"/>
            <a:ext cx="9144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solidFill>
                <a:srgbClr val="0033CC"/>
              </a:solidFill>
              <a:latin typeface="Arial" charset="0"/>
            </a:endParaRPr>
          </a:p>
        </p:txBody>
      </p:sp>
      <p:sp>
        <p:nvSpPr>
          <p:cNvPr id="2048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048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23</a:t>
            </a:fld>
            <a:endParaRPr lang="en-US"/>
          </a:p>
        </p:txBody>
      </p:sp>
      <p:pic>
        <p:nvPicPr>
          <p:cNvPr id="8" name="Audio 7">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1012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6.6h</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smtClean="0">
                <a:solidFill>
                  <a:srgbClr val="0070C0"/>
                </a:solidFill>
              </a:rPr>
              <a:t>Students need additional practice summarizing supporting details in a selection.</a:t>
            </a:r>
          </a:p>
          <a:p>
            <a:pPr marL="0">
              <a:spcBef>
                <a:spcPts val="0"/>
              </a:spcBef>
              <a:buFont typeface="Arial" charset="0"/>
              <a:buNone/>
              <a:defRPr/>
            </a:pPr>
            <a:endParaRPr lang="en-US" sz="2400" b="1" dirty="0" smtClean="0">
              <a:solidFill>
                <a:srgbClr val="0070C0"/>
              </a:solidFill>
            </a:endParaRPr>
          </a:p>
          <a:p>
            <a:pPr marL="0">
              <a:spcBef>
                <a:spcPts val="0"/>
              </a:spcBef>
              <a:buFont typeface="Arial" charset="0"/>
              <a:buNone/>
              <a:defRPr/>
            </a:pPr>
            <a:r>
              <a:rPr lang="en-US" sz="2400" b="1" dirty="0" smtClean="0">
                <a:solidFill>
                  <a:srgbClr val="0070C0"/>
                </a:solidFill>
              </a:rPr>
              <a:t>			</a:t>
            </a:r>
            <a:r>
              <a:rPr lang="en-US" sz="2400" b="1" dirty="0" smtClean="0"/>
              <a:t>Complete this web.</a:t>
            </a:r>
          </a:p>
          <a:p>
            <a:pPr marL="0" lvl="0">
              <a:spcBef>
                <a:spcPts val="0"/>
              </a:spcBef>
              <a:buNone/>
              <a:defRPr/>
            </a:pPr>
            <a:endParaRPr lang="en-US" sz="2400" dirty="0" smtClean="0"/>
          </a:p>
          <a:p>
            <a:pPr marL="0">
              <a:spcBef>
                <a:spcPts val="0"/>
              </a:spcBef>
              <a:buFont typeface="Arial" charset="0"/>
              <a:buNone/>
              <a:defRPr/>
            </a:pPr>
            <a:endParaRPr lang="en-US" sz="2400" b="1" dirty="0" smtClean="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2" name="Diagram 11"/>
          <p:cNvGraphicFramePr/>
          <p:nvPr/>
        </p:nvGraphicFramePr>
        <p:xfrm>
          <a:off x="3962400" y="2743200"/>
          <a:ext cx="5562600" cy="3733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Rectangle 27"/>
          <p:cNvSpPr/>
          <p:nvPr/>
        </p:nvSpPr>
        <p:spPr>
          <a:xfrm>
            <a:off x="304800" y="4343400"/>
            <a:ext cx="1524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828800" y="4343400"/>
            <a:ext cx="1524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04800" y="4343400"/>
            <a:ext cx="1527717" cy="1143000"/>
            <a:chOff x="2435612" y="-64276"/>
            <a:chExt cx="1527717" cy="1269876"/>
          </a:xfrm>
        </p:grpSpPr>
        <p:sp>
          <p:nvSpPr>
            <p:cNvPr id="40" name="Oval 39"/>
            <p:cNvSpPr/>
            <p:nvPr/>
          </p:nvSpPr>
          <p:spPr>
            <a:xfrm>
              <a:off x="2435612" y="-64276"/>
              <a:ext cx="1527717" cy="1269876"/>
            </a:xfrm>
            <a:prstGeom prst="ellipse">
              <a:avLst/>
            </a:prstGeom>
          </p:spPr>
          <p:style>
            <a:lnRef idx="1">
              <a:schemeClr val="dk1"/>
            </a:lnRef>
            <a:fillRef idx="2">
              <a:schemeClr val="dk1"/>
            </a:fillRef>
            <a:effectRef idx="1">
              <a:schemeClr val="dk1"/>
            </a:effectRef>
            <a:fontRef idx="minor">
              <a:schemeClr val="dk1">
                <a:hueOff val="0"/>
                <a:satOff val="0"/>
                <a:lumOff val="0"/>
                <a:alphaOff val="0"/>
              </a:schemeClr>
            </a:fontRef>
          </p:style>
        </p:sp>
        <p:sp>
          <p:nvSpPr>
            <p:cNvPr id="41" name="Oval 4"/>
            <p:cNvSpPr/>
            <p:nvPr/>
          </p:nvSpPr>
          <p:spPr>
            <a:xfrm>
              <a:off x="2659341" y="121693"/>
              <a:ext cx="1080259" cy="8979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dirty="0" smtClean="0"/>
                <a:t>Dunking Booth</a:t>
              </a:r>
              <a:endParaRPr lang="en-US" sz="1600" kern="1200" dirty="0"/>
            </a:p>
          </p:txBody>
        </p:sp>
      </p:grpSp>
      <p:grpSp>
        <p:nvGrpSpPr>
          <p:cNvPr id="48" name="Group 47"/>
          <p:cNvGrpSpPr/>
          <p:nvPr/>
        </p:nvGrpSpPr>
        <p:grpSpPr>
          <a:xfrm>
            <a:off x="304800" y="5486400"/>
            <a:ext cx="1527717" cy="1143000"/>
            <a:chOff x="2435612" y="-64276"/>
            <a:chExt cx="1527717" cy="1269876"/>
          </a:xfrm>
        </p:grpSpPr>
        <p:sp>
          <p:nvSpPr>
            <p:cNvPr id="49" name="Oval 48"/>
            <p:cNvSpPr/>
            <p:nvPr/>
          </p:nvSpPr>
          <p:spPr>
            <a:xfrm>
              <a:off x="2435612" y="-64276"/>
              <a:ext cx="1527717" cy="1269876"/>
            </a:xfrm>
            <a:prstGeom prst="ellipse">
              <a:avLst/>
            </a:prstGeom>
          </p:spPr>
          <p:style>
            <a:lnRef idx="1">
              <a:schemeClr val="dk1"/>
            </a:lnRef>
            <a:fillRef idx="2">
              <a:schemeClr val="dk1"/>
            </a:fillRef>
            <a:effectRef idx="1">
              <a:schemeClr val="dk1"/>
            </a:effectRef>
            <a:fontRef idx="minor">
              <a:schemeClr val="dk1">
                <a:hueOff val="0"/>
                <a:satOff val="0"/>
                <a:lumOff val="0"/>
                <a:alphaOff val="0"/>
              </a:schemeClr>
            </a:fontRef>
          </p:style>
        </p:sp>
        <p:sp>
          <p:nvSpPr>
            <p:cNvPr id="50" name="Oval 4"/>
            <p:cNvSpPr/>
            <p:nvPr/>
          </p:nvSpPr>
          <p:spPr>
            <a:xfrm>
              <a:off x="2659341" y="121693"/>
              <a:ext cx="1080259" cy="8979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dirty="0" smtClean="0"/>
                <a:t>Early Dismissal</a:t>
              </a:r>
              <a:endParaRPr lang="en-US" sz="1600" kern="1200" dirty="0"/>
            </a:p>
          </p:txBody>
        </p:sp>
      </p:grpSp>
      <p:grpSp>
        <p:nvGrpSpPr>
          <p:cNvPr id="51" name="Group 50"/>
          <p:cNvGrpSpPr/>
          <p:nvPr/>
        </p:nvGrpSpPr>
        <p:grpSpPr>
          <a:xfrm>
            <a:off x="304800" y="3200400"/>
            <a:ext cx="1527717" cy="1143000"/>
            <a:chOff x="2435612" y="-64276"/>
            <a:chExt cx="1527717" cy="1269876"/>
          </a:xfrm>
        </p:grpSpPr>
        <p:sp>
          <p:nvSpPr>
            <p:cNvPr id="52" name="Oval 51"/>
            <p:cNvSpPr/>
            <p:nvPr/>
          </p:nvSpPr>
          <p:spPr>
            <a:xfrm>
              <a:off x="2435612" y="-64276"/>
              <a:ext cx="1527717" cy="1269876"/>
            </a:xfrm>
            <a:prstGeom prst="ellipse">
              <a:avLst/>
            </a:prstGeom>
          </p:spPr>
          <p:style>
            <a:lnRef idx="1">
              <a:schemeClr val="dk1"/>
            </a:lnRef>
            <a:fillRef idx="2">
              <a:schemeClr val="dk1"/>
            </a:fillRef>
            <a:effectRef idx="1">
              <a:schemeClr val="dk1"/>
            </a:effectRef>
            <a:fontRef idx="minor">
              <a:schemeClr val="dk1">
                <a:hueOff val="0"/>
                <a:satOff val="0"/>
                <a:lumOff val="0"/>
                <a:alphaOff val="0"/>
              </a:schemeClr>
            </a:fontRef>
          </p:style>
        </p:sp>
        <p:sp>
          <p:nvSpPr>
            <p:cNvPr id="53" name="Oval 4"/>
            <p:cNvSpPr/>
            <p:nvPr/>
          </p:nvSpPr>
          <p:spPr>
            <a:xfrm>
              <a:off x="2659341" y="121693"/>
              <a:ext cx="1080259" cy="8979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dirty="0" smtClean="0"/>
                <a:t>Comfortable Clothing</a:t>
              </a:r>
              <a:endParaRPr lang="en-US" sz="1600" kern="1200" dirty="0"/>
            </a:p>
          </p:txBody>
        </p:sp>
      </p:grpSp>
      <p:grpSp>
        <p:nvGrpSpPr>
          <p:cNvPr id="54" name="Group 53"/>
          <p:cNvGrpSpPr/>
          <p:nvPr/>
        </p:nvGrpSpPr>
        <p:grpSpPr>
          <a:xfrm>
            <a:off x="1828800" y="5486400"/>
            <a:ext cx="1527717" cy="1143000"/>
            <a:chOff x="2435612" y="-64276"/>
            <a:chExt cx="1527717" cy="1269876"/>
          </a:xfrm>
        </p:grpSpPr>
        <p:sp>
          <p:nvSpPr>
            <p:cNvPr id="55" name="Oval 54"/>
            <p:cNvSpPr/>
            <p:nvPr/>
          </p:nvSpPr>
          <p:spPr>
            <a:xfrm>
              <a:off x="2435612" y="-64276"/>
              <a:ext cx="1527717" cy="1269876"/>
            </a:xfrm>
            <a:prstGeom prst="ellipse">
              <a:avLst/>
            </a:prstGeom>
          </p:spPr>
          <p:style>
            <a:lnRef idx="1">
              <a:schemeClr val="dk1"/>
            </a:lnRef>
            <a:fillRef idx="2">
              <a:schemeClr val="dk1"/>
            </a:fillRef>
            <a:effectRef idx="1">
              <a:schemeClr val="dk1"/>
            </a:effectRef>
            <a:fontRef idx="minor">
              <a:schemeClr val="dk1">
                <a:hueOff val="0"/>
                <a:satOff val="0"/>
                <a:lumOff val="0"/>
                <a:alphaOff val="0"/>
              </a:schemeClr>
            </a:fontRef>
          </p:style>
        </p:sp>
        <p:sp>
          <p:nvSpPr>
            <p:cNvPr id="56" name="Oval 4"/>
            <p:cNvSpPr/>
            <p:nvPr/>
          </p:nvSpPr>
          <p:spPr>
            <a:xfrm>
              <a:off x="2659341" y="121693"/>
              <a:ext cx="1080259" cy="8979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dirty="0" smtClean="0"/>
                <a:t>Ribbons Awarded for First - Third Place </a:t>
              </a:r>
              <a:endParaRPr lang="en-US" sz="1600" kern="1200" dirty="0"/>
            </a:p>
          </p:txBody>
        </p:sp>
      </p:grpSp>
      <p:grpSp>
        <p:nvGrpSpPr>
          <p:cNvPr id="57" name="Group 56"/>
          <p:cNvGrpSpPr/>
          <p:nvPr/>
        </p:nvGrpSpPr>
        <p:grpSpPr>
          <a:xfrm>
            <a:off x="1828800" y="4343400"/>
            <a:ext cx="1527717" cy="1143000"/>
            <a:chOff x="2435612" y="-64276"/>
            <a:chExt cx="1527717" cy="1269876"/>
          </a:xfrm>
        </p:grpSpPr>
        <p:sp>
          <p:nvSpPr>
            <p:cNvPr id="58" name="Oval 57"/>
            <p:cNvSpPr/>
            <p:nvPr/>
          </p:nvSpPr>
          <p:spPr>
            <a:xfrm>
              <a:off x="2435612" y="-64276"/>
              <a:ext cx="1527717" cy="1269876"/>
            </a:xfrm>
            <a:prstGeom prst="ellipse">
              <a:avLst/>
            </a:prstGeom>
          </p:spPr>
          <p:style>
            <a:lnRef idx="1">
              <a:schemeClr val="dk1"/>
            </a:lnRef>
            <a:fillRef idx="2">
              <a:schemeClr val="dk1"/>
            </a:fillRef>
            <a:effectRef idx="1">
              <a:schemeClr val="dk1"/>
            </a:effectRef>
            <a:fontRef idx="minor">
              <a:schemeClr val="dk1">
                <a:hueOff val="0"/>
                <a:satOff val="0"/>
                <a:lumOff val="0"/>
                <a:alphaOff val="0"/>
              </a:schemeClr>
            </a:fontRef>
          </p:style>
        </p:sp>
        <p:sp>
          <p:nvSpPr>
            <p:cNvPr id="59" name="Oval 4"/>
            <p:cNvSpPr/>
            <p:nvPr/>
          </p:nvSpPr>
          <p:spPr>
            <a:xfrm>
              <a:off x="2659341" y="121693"/>
              <a:ext cx="1080259" cy="8979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dirty="0" smtClean="0"/>
                <a:t>Scavenger Hunt</a:t>
              </a:r>
              <a:endParaRPr lang="en-US" sz="1600" kern="1200" dirty="0"/>
            </a:p>
          </p:txBody>
        </p:sp>
      </p:grpSp>
      <p:grpSp>
        <p:nvGrpSpPr>
          <p:cNvPr id="60" name="Group 59"/>
          <p:cNvGrpSpPr/>
          <p:nvPr/>
        </p:nvGrpSpPr>
        <p:grpSpPr>
          <a:xfrm>
            <a:off x="1828800" y="3200400"/>
            <a:ext cx="1527717" cy="1143000"/>
            <a:chOff x="2435612" y="-64276"/>
            <a:chExt cx="1527717" cy="1269876"/>
          </a:xfrm>
        </p:grpSpPr>
        <p:sp>
          <p:nvSpPr>
            <p:cNvPr id="61" name="Oval 60"/>
            <p:cNvSpPr/>
            <p:nvPr/>
          </p:nvSpPr>
          <p:spPr>
            <a:xfrm>
              <a:off x="2435612" y="-64276"/>
              <a:ext cx="1527717" cy="1269876"/>
            </a:xfrm>
            <a:prstGeom prst="ellipse">
              <a:avLst/>
            </a:prstGeom>
          </p:spPr>
          <p:style>
            <a:lnRef idx="1">
              <a:schemeClr val="dk1"/>
            </a:lnRef>
            <a:fillRef idx="2">
              <a:schemeClr val="dk1"/>
            </a:fillRef>
            <a:effectRef idx="1">
              <a:schemeClr val="dk1"/>
            </a:effectRef>
            <a:fontRef idx="minor">
              <a:schemeClr val="dk1">
                <a:hueOff val="0"/>
                <a:satOff val="0"/>
                <a:lumOff val="0"/>
                <a:alphaOff val="0"/>
              </a:schemeClr>
            </a:fontRef>
          </p:style>
        </p:sp>
        <p:sp>
          <p:nvSpPr>
            <p:cNvPr id="62" name="Oval 4"/>
            <p:cNvSpPr/>
            <p:nvPr/>
          </p:nvSpPr>
          <p:spPr>
            <a:xfrm>
              <a:off x="2659341" y="121693"/>
              <a:ext cx="1080259" cy="8979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dirty="0" smtClean="0"/>
                <a:t>Bagged Lunch Provided</a:t>
              </a:r>
              <a:endParaRPr lang="en-US" sz="1600" kern="1200" dirty="0"/>
            </a:p>
          </p:txBody>
        </p:sp>
      </p:grpSp>
      <p:sp>
        <p:nvSpPr>
          <p:cNvPr id="33" name="Slide Number Placeholder 32"/>
          <p:cNvSpPr>
            <a:spLocks noGrp="1"/>
          </p:cNvSpPr>
          <p:nvPr>
            <p:ph type="sldNum" sz="quarter" idx="12"/>
          </p:nvPr>
        </p:nvSpPr>
        <p:spPr/>
        <p:txBody>
          <a:bodyPr/>
          <a:lstStyle/>
          <a:p>
            <a:pPr>
              <a:defRPr/>
            </a:pPr>
            <a:fld id="{2CC57E17-E4EB-4F52-9365-D42702EA3465}" type="slidenum">
              <a:rPr lang="en-US" smtClean="0"/>
              <a:pPr>
                <a:defRPr/>
              </a:pPr>
              <a:t>24</a:t>
            </a:fld>
            <a:endParaRPr lang="en-US"/>
          </a:p>
        </p:txBody>
      </p:sp>
      <p:pic>
        <p:nvPicPr>
          <p:cNvPr id="8" name="Audio 7">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621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bldLst>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a:xfrm>
            <a:off x="304800" y="304800"/>
            <a:ext cx="8839200" cy="1295400"/>
          </a:xfrm>
        </p:spPr>
        <p:txBody>
          <a:bodyPr/>
          <a:lstStyle/>
          <a:p>
            <a:r>
              <a:rPr lang="en-US" altLang="en-US" sz="3200" b="1" dirty="0" smtClean="0">
                <a:solidFill>
                  <a:srgbClr val="0033CC"/>
                </a:solidFill>
              </a:rPr>
              <a:t>More Suggested Practice for SOL 6.6h</a:t>
            </a:r>
          </a:p>
        </p:txBody>
      </p:sp>
      <p:sp>
        <p:nvSpPr>
          <p:cNvPr id="13" name="Content Placeholder 12"/>
          <p:cNvSpPr>
            <a:spLocks noGrp="1"/>
          </p:cNvSpPr>
          <p:nvPr>
            <p:ph idx="1"/>
          </p:nvPr>
        </p:nvSpPr>
        <p:spPr>
          <a:xfrm>
            <a:off x="457200" y="1600200"/>
            <a:ext cx="8229600" cy="4267200"/>
          </a:xfrm>
        </p:spPr>
        <p:txBody>
          <a:bodyPr/>
          <a:lstStyle/>
          <a:p>
            <a:pPr marL="0">
              <a:spcBef>
                <a:spcPts val="0"/>
              </a:spcBef>
              <a:buNone/>
              <a:defRPr/>
            </a:pPr>
            <a:r>
              <a:rPr lang="en-US" sz="2400" b="1" dirty="0" smtClean="0">
                <a:solidFill>
                  <a:srgbClr val="0070C0"/>
                </a:solidFill>
              </a:rPr>
              <a:t>Students need additional practice summarizing supporting details in a selection.</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Suggestions:</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Which sentence best summarizes the information in paragraphs </a:t>
            </a:r>
            <a:r>
              <a:rPr lang="en-US" sz="2400" b="1" i="1" dirty="0" smtClean="0"/>
              <a:t>___</a:t>
            </a:r>
            <a:r>
              <a:rPr lang="en-US" sz="2400" b="1" dirty="0" smtClean="0"/>
              <a:t> and </a:t>
            </a:r>
            <a:r>
              <a:rPr lang="en-US" sz="2400" b="1" i="1" dirty="0" smtClean="0"/>
              <a:t>___</a:t>
            </a:r>
            <a:r>
              <a:rPr lang="en-US" sz="2400" b="1" dirty="0" smtClean="0"/>
              <a:t>?</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Select the statements most important to include in a summary.</a:t>
            </a:r>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What is the best summary of the bulleted list? </a:t>
            </a:r>
          </a:p>
          <a:p>
            <a:pPr>
              <a:buFont typeface="Arial" charset="0"/>
              <a:buNone/>
              <a:defRPr/>
            </a:pPr>
            <a:endParaRPr lang="en-US" sz="2400" b="1" dirty="0" smtClean="0"/>
          </a:p>
          <a:p>
            <a:pPr>
              <a:spcBef>
                <a:spcPts val="0"/>
              </a:spcBef>
              <a:buFont typeface="Arial" charset="0"/>
              <a:buNone/>
              <a:defRPr/>
            </a:pPr>
            <a:endParaRPr lang="en-US" sz="2400" b="1" dirty="0" smtClean="0">
              <a:solidFill>
                <a:srgbClr val="0070C0"/>
              </a:solidFill>
              <a:latin typeface="+mj-lt"/>
            </a:endParaRPr>
          </a:p>
        </p:txBody>
      </p:sp>
      <p:sp>
        <p:nvSpPr>
          <p:cNvPr id="2048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48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486" name="Rectangle 8"/>
          <p:cNvSpPr>
            <a:spLocks noChangeArrowheads="1"/>
          </p:cNvSpPr>
          <p:nvPr/>
        </p:nvSpPr>
        <p:spPr bwMode="auto">
          <a:xfrm>
            <a:off x="0" y="1057275"/>
            <a:ext cx="9144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solidFill>
                <a:srgbClr val="0033CC"/>
              </a:solidFill>
              <a:latin typeface="Arial" charset="0"/>
            </a:endParaRPr>
          </a:p>
        </p:txBody>
      </p:sp>
      <p:sp>
        <p:nvSpPr>
          <p:cNvPr id="2048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048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25</a:t>
            </a:fld>
            <a:endParaRPr lang="en-US"/>
          </a:p>
        </p:txBody>
      </p: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155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Practice Items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smtClean="0">
                <a:latin typeface="+mj-lt"/>
              </a:rPr>
              <a:t>This concludes the student performance analysis for the</a:t>
            </a:r>
          </a:p>
          <a:p>
            <a:pPr marL="0">
              <a:spcBef>
                <a:spcPts val="0"/>
              </a:spcBef>
              <a:buFont typeface="Arial" charset="0"/>
              <a:buNone/>
              <a:defRPr/>
            </a:pPr>
            <a:r>
              <a:rPr lang="en-US" sz="2400" b="1" dirty="0" smtClean="0">
                <a:latin typeface="+mj-lt"/>
              </a:rPr>
              <a:t>6</a:t>
            </a:r>
            <a:r>
              <a:rPr lang="en-US" sz="2400" b="1" baseline="30000" dirty="0" smtClean="0">
                <a:latin typeface="+mj-lt"/>
              </a:rPr>
              <a:t>th</a:t>
            </a:r>
            <a:r>
              <a:rPr lang="en-US" sz="2400" b="1" dirty="0" smtClean="0">
                <a:latin typeface="+mj-lt"/>
              </a:rPr>
              <a:t> grade reading tests administered during the spring 2013 test administration.</a:t>
            </a: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smtClean="0">
                <a:latin typeface="+mj-lt"/>
              </a:rPr>
              <a:t>There are practice items available on the Virginia Department of Education Web site which will also help students practice the skills associated with the </a:t>
            </a:r>
            <a:r>
              <a:rPr lang="en-US" sz="2400" b="1" i="1" dirty="0" smtClean="0">
                <a:latin typeface="+mj-lt"/>
              </a:rPr>
              <a:t>2010 English Standards of Learning</a:t>
            </a:r>
            <a:r>
              <a:rPr lang="en-US" sz="2400" b="1" dirty="0" smtClean="0">
                <a:latin typeface="+mj-lt"/>
              </a:rPr>
              <a:t>.  The practice items are located at:</a:t>
            </a:r>
          </a:p>
          <a:p>
            <a:pPr marL="0">
              <a:spcBef>
                <a:spcPts val="0"/>
              </a:spcBef>
              <a:buFont typeface="Arial" charset="0"/>
              <a:buNone/>
              <a:defRPr/>
            </a:pPr>
            <a:endParaRPr lang="en-US" sz="2400" b="1" dirty="0" smtClean="0">
              <a:latin typeface="+mj-lt"/>
            </a:endParaRPr>
          </a:p>
          <a:p>
            <a:pPr marL="0">
              <a:spcBef>
                <a:spcPts val="0"/>
              </a:spcBef>
              <a:buNone/>
              <a:defRPr/>
            </a:pPr>
            <a:r>
              <a:rPr lang="en-US" sz="2400" b="1" dirty="0">
                <a:latin typeface="+mj-lt"/>
                <a:hlinkClick r:id="rId4"/>
              </a:rPr>
              <a:t>http://</a:t>
            </a:r>
            <a:r>
              <a:rPr lang="en-US" sz="2400" b="1" dirty="0" smtClean="0">
                <a:latin typeface="+mj-lt"/>
                <a:hlinkClick r:id="rId4"/>
              </a:rPr>
              <a:t>www.doe.virginia.gov/testing/sol/practice_items/index.shtml#reading</a:t>
            </a:r>
            <a:r>
              <a:rPr lang="en-US" sz="2400" b="1" dirty="0" smtClean="0">
                <a:latin typeface="+mj-lt"/>
              </a:rPr>
              <a:t> </a:t>
            </a:r>
          </a:p>
          <a:p>
            <a:pPr>
              <a:spcBef>
                <a:spcPts val="0"/>
              </a:spcBef>
              <a:buFont typeface="Arial" charset="0"/>
              <a:buNone/>
              <a:defRPr/>
            </a:pPr>
            <a:endParaRPr lang="en-US" sz="2400" b="1" dirty="0" smtClean="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26</a:t>
            </a:fld>
            <a:endParaRPr lang="en-US"/>
          </a:p>
        </p:txBody>
      </p: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 xmlns:p14="http://schemas.microsoft.com/office/powerpoint/2010/main" val="4277422901"/>
      </p:ext>
    </p:extLst>
  </p:cSld>
  <p:clrMapOvr>
    <a:masterClrMapping/>
  </p:clrMapOvr>
  <p:transition spd="slow" advTm="313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Contact Information </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smtClean="0">
                <a:latin typeface="+mj-lt"/>
              </a:rPr>
              <a:t>For questions regarding assessment, please contact</a:t>
            </a:r>
          </a:p>
          <a:p>
            <a:pPr marL="0">
              <a:spcBef>
                <a:spcPts val="0"/>
              </a:spcBef>
              <a:buFont typeface="Arial" charset="0"/>
              <a:buNone/>
              <a:defRPr/>
            </a:pPr>
            <a:r>
              <a:rPr lang="en-US" sz="2400" b="1" dirty="0" smtClean="0">
                <a:latin typeface="+mj-lt"/>
                <a:hlinkClick r:id="rId4"/>
              </a:rPr>
              <a:t>Student_assessment@doe.virginia.gov</a:t>
            </a:r>
            <a:endParaRPr lang="en-US" sz="2400" b="1" dirty="0" smtClean="0">
              <a:latin typeface="+mj-lt"/>
            </a:endParaRP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smtClean="0">
                <a:latin typeface="+mj-lt"/>
              </a:rPr>
              <a:t>For questions regarding instruction or the English Standards of Learning, please contact</a:t>
            </a:r>
          </a:p>
          <a:p>
            <a:pPr marL="0">
              <a:spcBef>
                <a:spcPts val="0"/>
              </a:spcBef>
              <a:buFont typeface="Arial" charset="0"/>
              <a:buNone/>
              <a:defRPr/>
            </a:pPr>
            <a:r>
              <a:rPr lang="en-US" sz="2400" b="1" dirty="0" smtClean="0">
                <a:latin typeface="+mj-lt"/>
              </a:rPr>
              <a:t>Tracy Fair Robertson, English Coordinator</a:t>
            </a:r>
          </a:p>
          <a:p>
            <a:pPr marL="0">
              <a:spcBef>
                <a:spcPts val="0"/>
              </a:spcBef>
              <a:buFont typeface="Arial" charset="0"/>
              <a:buNone/>
              <a:defRPr/>
            </a:pPr>
            <a:r>
              <a:rPr lang="en-US" sz="2400" b="1" dirty="0" smtClean="0">
                <a:latin typeface="+mj-lt"/>
                <a:hlinkClick r:id="rId5"/>
              </a:rPr>
              <a:t>Tracy.Robertson@doe.virginia.gov</a:t>
            </a:r>
            <a:endParaRPr lang="en-US" sz="2400" b="1" dirty="0" smtClean="0">
              <a:latin typeface="+mj-lt"/>
            </a:endParaRPr>
          </a:p>
          <a:p>
            <a:pPr marL="0">
              <a:spcBef>
                <a:spcPts val="0"/>
              </a:spcBef>
              <a:buFont typeface="Arial" charset="0"/>
              <a:buNone/>
              <a:defRPr/>
            </a:pPr>
            <a:r>
              <a:rPr lang="en-US" sz="2400" b="1" dirty="0" smtClean="0">
                <a:latin typeface="+mj-lt"/>
              </a:rPr>
              <a:t>804-371-7585</a:t>
            </a:r>
          </a:p>
          <a:p>
            <a:pPr marL="0">
              <a:spcBef>
                <a:spcPts val="0"/>
              </a:spcBef>
              <a:buFont typeface="Arial" charset="0"/>
              <a:buNone/>
              <a:defRPr/>
            </a:pPr>
            <a:endParaRPr lang="en-US" sz="2400" b="1" dirty="0" smtClean="0">
              <a:latin typeface="+mj-lt"/>
            </a:endParaRPr>
          </a:p>
          <a:p>
            <a:pPr marL="0">
              <a:spcBef>
                <a:spcPts val="0"/>
              </a:spcBef>
              <a:buFont typeface="Arial" charset="0"/>
              <a:buNone/>
              <a:defRPr/>
            </a:pPr>
            <a:endParaRPr lang="en-US" sz="2400" b="1" dirty="0">
              <a:latin typeface="+mj-lt"/>
            </a:endParaRPr>
          </a:p>
          <a:p>
            <a:pPr marL="0">
              <a:spcBef>
                <a:spcPts val="0"/>
              </a:spcBef>
              <a:buFont typeface="Arial" charset="0"/>
              <a:buNone/>
              <a:defRPr/>
            </a:pPr>
            <a:endParaRPr lang="en-US" sz="2400" b="1" dirty="0" smtClean="0">
              <a:latin typeface="+mj-lt"/>
            </a:endParaRPr>
          </a:p>
          <a:p>
            <a:pPr>
              <a:spcBef>
                <a:spcPts val="0"/>
              </a:spcBef>
              <a:buFont typeface="Arial" charset="0"/>
              <a:buNone/>
              <a:defRPr/>
            </a:pPr>
            <a:endParaRPr lang="en-US" sz="2400" b="1" dirty="0" smtClean="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27</a:t>
            </a:fld>
            <a:endParaRPr lang="en-US"/>
          </a:p>
        </p:txBody>
      </p: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7"/>
              </p:ext>
            </p:extLst>
          </p:nvPr>
        </p:nvPicPr>
        <p:blipFill>
          <a:blip r:embed="rId8" cstate="print"/>
          <a:stretch>
            <a:fillRect/>
          </a:stretch>
        </p:blipFill>
        <p:spPr>
          <a:xfrm>
            <a:off x="8382000" y="6096000"/>
            <a:ext cx="609600" cy="609600"/>
          </a:xfrm>
          <a:prstGeom prst="rect">
            <a:avLst/>
          </a:prstGeom>
        </p:spPr>
      </p:pic>
    </p:spTree>
    <p:extLst>
      <p:ext uri="{BB962C8B-B14F-4D97-AF65-F5344CB8AC3E}">
        <p14:creationId xmlns="" xmlns:p14="http://schemas.microsoft.com/office/powerpoint/2010/main" val="1576379196"/>
      </p:ext>
    </p:extLst>
  </p:cSld>
  <p:clrMapOvr>
    <a:masterClrMapping/>
  </p:clrMapOvr>
  <p:transition spd="slow" advTm="333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6.4b</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smtClean="0">
                <a:solidFill>
                  <a:srgbClr val="0070C0"/>
                </a:solidFill>
              </a:rPr>
              <a:t>Students need additional practice selecting multiple synonyms or antonyms.</a:t>
            </a:r>
          </a:p>
          <a:p>
            <a:pPr>
              <a:buFont typeface="Arial" charset="0"/>
              <a:buNone/>
              <a:defRPr/>
            </a:pPr>
            <a:endParaRPr lang="en-US" sz="2400" b="1" dirty="0" smtClean="0">
              <a:solidFill>
                <a:srgbClr val="0070C0"/>
              </a:solidFill>
            </a:endParaRPr>
          </a:p>
          <a:p>
            <a:pPr algn="ctr">
              <a:buFont typeface="Arial" charset="0"/>
              <a:buNone/>
              <a:defRPr/>
            </a:pPr>
            <a:r>
              <a:rPr lang="en-US" sz="2400" b="1" dirty="0" err="1" smtClean="0"/>
              <a:t>Darrian</a:t>
            </a:r>
            <a:r>
              <a:rPr lang="en-US" sz="2400" b="1" dirty="0" smtClean="0"/>
              <a:t> decided to </a:t>
            </a:r>
            <a:r>
              <a:rPr lang="en-US" sz="2400" b="1" u="sng" dirty="0" smtClean="0"/>
              <a:t>cultivate</a:t>
            </a:r>
            <a:r>
              <a:rPr lang="en-US" sz="2400" b="1" dirty="0" smtClean="0"/>
              <a:t> his musical ability by practicing </a:t>
            </a:r>
          </a:p>
          <a:p>
            <a:pPr algn="ctr">
              <a:buFont typeface="Arial" charset="0"/>
              <a:buNone/>
              <a:defRPr/>
            </a:pPr>
            <a:r>
              <a:rPr lang="en-US" sz="2400" b="1" dirty="0" smtClean="0"/>
              <a:t>his trumpet each night and trying to play more difficult songs.</a:t>
            </a:r>
          </a:p>
          <a:p>
            <a:pPr>
              <a:buFont typeface="Arial" charset="0"/>
              <a:buNone/>
              <a:defRPr/>
            </a:pPr>
            <a:endParaRPr lang="en-US" sz="2400" b="1" dirty="0" smtClean="0"/>
          </a:p>
          <a:p>
            <a:pPr marL="0">
              <a:spcBef>
                <a:spcPts val="0"/>
              </a:spcBef>
              <a:buFont typeface="Arial" charset="0"/>
              <a:buNone/>
              <a:defRPr/>
            </a:pPr>
            <a:r>
              <a:rPr lang="en-US" sz="2400" b="1" dirty="0" smtClean="0"/>
              <a:t>Which two words are synonyms of </a:t>
            </a:r>
            <a:r>
              <a:rPr lang="en-US" sz="2400" b="1" u="sng" dirty="0" smtClean="0"/>
              <a:t>cultivate</a:t>
            </a:r>
            <a:r>
              <a:rPr lang="en-US" sz="2400" b="1" dirty="0" smtClean="0"/>
              <a:t> as it is used in this sentence?</a:t>
            </a:r>
          </a:p>
          <a:p>
            <a:pPr>
              <a:buFont typeface="Arial" charset="0"/>
              <a:buNone/>
              <a:defRPr/>
            </a:pPr>
            <a:endParaRPr lang="en-US" sz="2400" b="1" dirty="0" smtClean="0">
              <a:solidFill>
                <a:srgbClr val="7030A0"/>
              </a:solidFill>
            </a:endParaRPr>
          </a:p>
          <a:p>
            <a:pPr>
              <a:buFont typeface="Arial" charset="0"/>
              <a:buNone/>
              <a:defRPr/>
            </a:pPr>
            <a:r>
              <a:rPr lang="en-US" sz="2400" b="1" dirty="0" smtClean="0"/>
              <a:t>	ponder 		contact		document</a:t>
            </a:r>
            <a:endParaRPr lang="en-US" sz="2400" b="1" dirty="0" smtClean="0">
              <a:solidFill>
                <a:srgbClr val="FF0000"/>
              </a:solidFill>
            </a:endParaRPr>
          </a:p>
          <a:p>
            <a:pPr>
              <a:buFont typeface="Arial" charset="0"/>
              <a:buNone/>
              <a:defRPr/>
            </a:pPr>
            <a:r>
              <a:rPr lang="en-US" sz="2400" b="1" dirty="0" smtClean="0"/>
              <a:t>	submit		improve 		refine</a:t>
            </a:r>
          </a:p>
          <a:p>
            <a:pPr>
              <a:buFont typeface="Arial" charset="0"/>
              <a:buNone/>
              <a:defRPr/>
            </a:pPr>
            <a:endParaRPr lang="en-US" sz="2400" b="1" dirty="0" smtClean="0">
              <a:solidFill>
                <a:srgbClr val="002060"/>
              </a:solidFill>
              <a:latin typeface="+mj-lt"/>
            </a:endParaRPr>
          </a:p>
        </p:txBody>
      </p:sp>
      <p:sp>
        <p:nvSpPr>
          <p:cNvPr id="512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6" name="Rectangle 8"/>
          <p:cNvSpPr>
            <a:spLocks noChangeArrowheads="1"/>
          </p:cNvSpPr>
          <p:nvPr/>
        </p:nvSpPr>
        <p:spPr bwMode="auto">
          <a:xfrm>
            <a:off x="0" y="805934"/>
            <a:ext cx="9144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512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17145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563"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124200" y="5791200"/>
            <a:ext cx="1752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867400" y="5791200"/>
            <a:ext cx="1752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533400" y="2590800"/>
            <a:ext cx="8153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pPr>
              <a:defRPr/>
            </a:pPr>
            <a:fld id="{2CC57E17-E4EB-4F52-9365-D42702EA3465}" type="slidenum">
              <a:rPr lang="en-US" smtClean="0"/>
              <a:pPr>
                <a:defRPr/>
              </a:pPr>
              <a:t>3</a:t>
            </a:fld>
            <a:endParaRPr lang="en-US"/>
          </a:p>
        </p:txBody>
      </p:sp>
      <p:pic>
        <p:nvPicPr>
          <p:cNvPr id="2" name="Audio 1">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470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6.4b</a:t>
            </a:r>
          </a:p>
        </p:txBody>
      </p:sp>
      <p:sp>
        <p:nvSpPr>
          <p:cNvPr id="13" name="Content Placeholder 12"/>
          <p:cNvSpPr>
            <a:spLocks noGrp="1"/>
          </p:cNvSpPr>
          <p:nvPr>
            <p:ph idx="1"/>
          </p:nvPr>
        </p:nvSpPr>
        <p:spPr>
          <a:xfrm>
            <a:off x="457200" y="1371600"/>
            <a:ext cx="8229600" cy="4525962"/>
          </a:xfrm>
        </p:spPr>
        <p:txBody>
          <a:bodyPr/>
          <a:lstStyle/>
          <a:p>
            <a:pPr marL="0">
              <a:spcBef>
                <a:spcPts val="0"/>
              </a:spcBef>
              <a:buFont typeface="Arial" charset="0"/>
              <a:buNone/>
              <a:defRPr/>
            </a:pPr>
            <a:r>
              <a:rPr lang="en-US" sz="2400" b="1" dirty="0" smtClean="0">
                <a:solidFill>
                  <a:srgbClr val="0070C0"/>
                </a:solidFill>
              </a:rPr>
              <a:t>Students need additional practice using affixes to expand vocabulary.</a:t>
            </a:r>
          </a:p>
          <a:p>
            <a:pPr>
              <a:buFont typeface="Arial" charset="0"/>
              <a:buNone/>
              <a:defRPr/>
            </a:pPr>
            <a:endParaRPr lang="en-US" sz="2400" b="1" dirty="0" smtClean="0">
              <a:solidFill>
                <a:srgbClr val="0070C0"/>
              </a:solidFill>
            </a:endParaRPr>
          </a:p>
          <a:p>
            <a:pPr>
              <a:buFont typeface="Arial" charset="0"/>
              <a:buNone/>
              <a:defRPr/>
            </a:pPr>
            <a:r>
              <a:rPr lang="en-US" sz="2400" b="1" dirty="0" smtClean="0"/>
              <a:t>Suggestions: </a:t>
            </a:r>
          </a:p>
          <a:p>
            <a:pPr>
              <a:buFont typeface="Arial" charset="0"/>
              <a:buNone/>
              <a:defRPr/>
            </a:pPr>
            <a:endParaRPr lang="en-US" sz="2400" b="1" dirty="0" smtClean="0"/>
          </a:p>
          <a:p>
            <a:pPr marL="0">
              <a:spcBef>
                <a:spcPts val="0"/>
              </a:spcBef>
              <a:defRPr/>
            </a:pPr>
            <a:r>
              <a:rPr lang="en-US" sz="2400" b="1" dirty="0" smtClean="0"/>
              <a:t>What does the suffix (-</a:t>
            </a:r>
            <a:r>
              <a:rPr lang="en-US" sz="2400" b="1" i="1" dirty="0" smtClean="0"/>
              <a:t>x</a:t>
            </a:r>
            <a:r>
              <a:rPr lang="en-US" sz="2400" b="1" dirty="0" smtClean="0"/>
              <a:t>) mean in the word _____ ?</a:t>
            </a:r>
          </a:p>
          <a:p>
            <a:pPr marL="0">
              <a:spcBef>
                <a:spcPts val="0"/>
              </a:spcBef>
              <a:buNone/>
              <a:defRPr/>
            </a:pPr>
            <a:endParaRPr lang="en-US" sz="2400" b="1" dirty="0" smtClean="0"/>
          </a:p>
          <a:p>
            <a:pPr marL="0">
              <a:spcBef>
                <a:spcPts val="0"/>
              </a:spcBef>
              <a:defRPr/>
            </a:pPr>
            <a:r>
              <a:rPr lang="en-US" sz="2400" b="1" dirty="0" smtClean="0"/>
              <a:t>In which word does the prefix (</a:t>
            </a:r>
            <a:r>
              <a:rPr lang="en-US" sz="2400" b="1" i="1" dirty="0" smtClean="0"/>
              <a:t>x</a:t>
            </a:r>
            <a:r>
              <a:rPr lang="en-US" sz="2400" b="1" dirty="0" smtClean="0"/>
              <a:t>-) have the same meaning </a:t>
            </a:r>
          </a:p>
          <a:p>
            <a:pPr marL="0">
              <a:spcBef>
                <a:spcPts val="0"/>
              </a:spcBef>
              <a:buNone/>
              <a:defRPr/>
            </a:pPr>
            <a:r>
              <a:rPr lang="en-US" sz="2400" b="1" dirty="0" smtClean="0"/>
              <a:t>     as it does in the word _____ ?</a:t>
            </a:r>
          </a:p>
          <a:p>
            <a:pPr marL="0">
              <a:spcBef>
                <a:spcPts val="0"/>
              </a:spcBef>
              <a:buNone/>
              <a:defRPr/>
            </a:pPr>
            <a:endParaRPr lang="en-US" sz="2400" b="1" dirty="0" smtClean="0"/>
          </a:p>
          <a:p>
            <a:pPr marL="0">
              <a:spcBef>
                <a:spcPts val="0"/>
              </a:spcBef>
              <a:defRPr/>
            </a:pPr>
            <a:r>
              <a:rPr lang="en-US" sz="2400" b="1" dirty="0" smtClean="0"/>
              <a:t>Select the words that use the prefix (</a:t>
            </a:r>
            <a:r>
              <a:rPr lang="en-US" sz="2400" b="1" i="1" dirty="0" smtClean="0"/>
              <a:t>x-</a:t>
            </a:r>
            <a:r>
              <a:rPr lang="en-US" sz="2400" b="1" dirty="0" smtClean="0"/>
              <a:t>) in the same way that </a:t>
            </a:r>
          </a:p>
          <a:p>
            <a:pPr marL="0">
              <a:spcBef>
                <a:spcPts val="0"/>
              </a:spcBef>
              <a:buNone/>
              <a:defRPr/>
            </a:pPr>
            <a:r>
              <a:rPr lang="en-US" sz="2400" b="1" dirty="0" smtClean="0"/>
              <a:t>     it is used in the word _____ .</a:t>
            </a:r>
          </a:p>
          <a:p>
            <a:pPr marL="0">
              <a:spcBef>
                <a:spcPts val="0"/>
              </a:spcBef>
              <a:buNone/>
              <a:defRPr/>
            </a:pPr>
            <a:endParaRPr lang="en-US" sz="2400" b="1" dirty="0" smtClean="0"/>
          </a:p>
          <a:p>
            <a:pPr marL="0">
              <a:spcBef>
                <a:spcPts val="0"/>
              </a:spcBef>
              <a:buNone/>
              <a:defRPr/>
            </a:pPr>
            <a:endParaRPr lang="en-US" sz="2400" b="1" dirty="0" smtClean="0"/>
          </a:p>
          <a:p>
            <a:pPr>
              <a:buFont typeface="Arial" charset="0"/>
              <a:buNone/>
              <a:defRPr/>
            </a:pPr>
            <a:endParaRPr lang="en-US" sz="2400" b="1" dirty="0" smtClean="0"/>
          </a:p>
          <a:p>
            <a:pPr>
              <a:buFont typeface="Arial" charset="0"/>
              <a:buNone/>
              <a:defRPr/>
            </a:pPr>
            <a:endParaRPr lang="en-US" sz="2400" b="1" dirty="0" smtClean="0">
              <a:solidFill>
                <a:srgbClr val="002060"/>
              </a:solidFill>
              <a:latin typeface="+mj-lt"/>
            </a:endParaRPr>
          </a:p>
        </p:txBody>
      </p:sp>
      <p:sp>
        <p:nvSpPr>
          <p:cNvPr id="512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6" name="Rectangle 8"/>
          <p:cNvSpPr>
            <a:spLocks noChangeArrowheads="1"/>
          </p:cNvSpPr>
          <p:nvPr/>
        </p:nvSpPr>
        <p:spPr bwMode="auto">
          <a:xfrm>
            <a:off x="0" y="805934"/>
            <a:ext cx="9144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12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512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17145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563"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4</a:t>
            </a:fld>
            <a:endParaRPr lang="en-US"/>
          </a:p>
        </p:txBody>
      </p:sp>
      <p:pic>
        <p:nvPicPr>
          <p:cNvPr id="3" name="Audio 2">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71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a:xfrm>
            <a:off x="304800" y="304800"/>
            <a:ext cx="8839200" cy="1066800"/>
          </a:xfrm>
        </p:spPr>
        <p:txBody>
          <a:bodyPr/>
          <a:lstStyle/>
          <a:p>
            <a:r>
              <a:rPr lang="en-US" altLang="en-US" sz="3200" b="1" dirty="0" smtClean="0">
                <a:solidFill>
                  <a:srgbClr val="0033CC"/>
                </a:solidFill>
              </a:rPr>
              <a:t>Suggested Practice for SOL 6.4c</a:t>
            </a:r>
          </a:p>
        </p:txBody>
      </p:sp>
      <p:sp>
        <p:nvSpPr>
          <p:cNvPr id="13" name="Content Placeholder 12"/>
          <p:cNvSpPr>
            <a:spLocks noGrp="1"/>
          </p:cNvSpPr>
          <p:nvPr>
            <p:ph idx="1"/>
          </p:nvPr>
        </p:nvSpPr>
        <p:spPr>
          <a:xfrm>
            <a:off x="457200" y="1295400"/>
            <a:ext cx="8229600" cy="5334000"/>
          </a:xfrm>
        </p:spPr>
        <p:txBody>
          <a:bodyPr/>
          <a:lstStyle/>
          <a:p>
            <a:pPr marL="0">
              <a:spcBef>
                <a:spcPts val="0"/>
              </a:spcBef>
              <a:buFont typeface="Arial" charset="0"/>
              <a:buNone/>
              <a:defRPr/>
            </a:pPr>
            <a:r>
              <a:rPr lang="en-US" sz="2400" b="1" dirty="0" smtClean="0">
                <a:solidFill>
                  <a:srgbClr val="0070C0"/>
                </a:solidFill>
              </a:rPr>
              <a:t>Students need additional practice using context clues to determine meanings of words.</a:t>
            </a:r>
          </a:p>
          <a:p>
            <a:pPr marL="0">
              <a:spcBef>
                <a:spcPts val="0"/>
              </a:spcBef>
              <a:buFont typeface="Arial" charset="0"/>
              <a:buNone/>
              <a:defRPr/>
            </a:pPr>
            <a:endParaRPr lang="en-US" sz="2400" b="1" dirty="0" smtClean="0">
              <a:solidFill>
                <a:srgbClr val="0070C0"/>
              </a:solidFill>
            </a:endParaRPr>
          </a:p>
          <a:p>
            <a:pPr marL="0" algn="ctr">
              <a:spcBef>
                <a:spcPts val="0"/>
              </a:spcBef>
              <a:buFont typeface="Arial" charset="0"/>
              <a:buNone/>
              <a:defRPr/>
            </a:pPr>
            <a:r>
              <a:rPr lang="en-US" sz="2400" b="1" dirty="0" smtClean="0"/>
              <a:t>Louise seemed </a:t>
            </a:r>
            <a:r>
              <a:rPr lang="en-US" sz="2400" b="1" u="sng" dirty="0" smtClean="0"/>
              <a:t>immersed</a:t>
            </a:r>
            <a:r>
              <a:rPr lang="en-US" sz="2400" b="1" dirty="0" smtClean="0"/>
              <a:t> in the lesson, taking notes while her teacher explained the topic and asking questions when she wanted more information.</a:t>
            </a:r>
          </a:p>
          <a:p>
            <a:pPr marL="0">
              <a:spcBef>
                <a:spcPts val="0"/>
              </a:spcBef>
              <a:buFont typeface="Arial" charset="0"/>
              <a:buNone/>
              <a:defRPr/>
            </a:pPr>
            <a:endParaRPr lang="en-US" sz="2400" b="1" dirty="0" smtClean="0">
              <a:solidFill>
                <a:srgbClr val="0070C0"/>
              </a:solidFill>
            </a:endParaRPr>
          </a:p>
          <a:p>
            <a:pPr marL="0">
              <a:spcBef>
                <a:spcPts val="0"/>
              </a:spcBef>
              <a:buFont typeface="Arial" charset="0"/>
              <a:buNone/>
              <a:defRPr/>
            </a:pPr>
            <a:r>
              <a:rPr lang="en-US" sz="2800" b="1" dirty="0" smtClean="0"/>
              <a:t>In this sentence, which words or phrases help define the word </a:t>
            </a:r>
            <a:r>
              <a:rPr lang="en-US" sz="2800" b="1" u="sng" dirty="0" smtClean="0"/>
              <a:t>immersed</a:t>
            </a:r>
            <a:r>
              <a:rPr lang="en-US" sz="2800" b="1" dirty="0" smtClean="0"/>
              <a:t>?</a:t>
            </a:r>
          </a:p>
          <a:p>
            <a:pPr marL="0">
              <a:spcBef>
                <a:spcPts val="0"/>
              </a:spcBef>
              <a:buFont typeface="Arial" charset="0"/>
              <a:buNone/>
              <a:defRPr/>
            </a:pPr>
            <a:endParaRPr lang="en-US" sz="2800" b="1" dirty="0" smtClean="0">
              <a:solidFill>
                <a:srgbClr val="002060"/>
              </a:solidFill>
              <a:latin typeface="+mj-lt"/>
            </a:endParaRPr>
          </a:p>
          <a:p>
            <a:pPr marL="0">
              <a:spcBef>
                <a:spcPts val="0"/>
              </a:spcBef>
              <a:buFont typeface="Arial" charset="0"/>
              <a:buNone/>
              <a:defRPr/>
            </a:pPr>
            <a:r>
              <a:rPr lang="en-US" sz="2400" b="1" dirty="0" smtClean="0">
                <a:latin typeface="+mj-lt"/>
              </a:rPr>
              <a:t> seemed 		the lesson 		taking notes </a:t>
            </a:r>
          </a:p>
          <a:p>
            <a:pPr marL="0">
              <a:spcBef>
                <a:spcPts val="0"/>
              </a:spcBef>
              <a:buFont typeface="Arial" charset="0"/>
              <a:buNone/>
              <a:defRPr/>
            </a:pPr>
            <a:r>
              <a:rPr lang="en-US" sz="2400" b="1" dirty="0" smtClean="0">
                <a:latin typeface="+mj-lt"/>
              </a:rPr>
              <a:t>   </a:t>
            </a:r>
          </a:p>
          <a:p>
            <a:pPr marL="0">
              <a:spcBef>
                <a:spcPts val="0"/>
              </a:spcBef>
              <a:buFont typeface="Arial" charset="0"/>
              <a:buNone/>
              <a:defRPr/>
            </a:pPr>
            <a:r>
              <a:rPr lang="en-US" sz="2400" b="1" dirty="0" smtClean="0">
                <a:latin typeface="+mj-lt"/>
              </a:rPr>
              <a:t>explained the topic     asking questions 	information</a:t>
            </a:r>
          </a:p>
        </p:txBody>
      </p:sp>
      <p:sp>
        <p:nvSpPr>
          <p:cNvPr id="614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4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615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2209800"/>
            <a:ext cx="80772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00400" y="5867400"/>
            <a:ext cx="2286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67400" y="5105400"/>
            <a:ext cx="18288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pPr>
              <a:defRPr/>
            </a:pPr>
            <a:fld id="{2CC57E17-E4EB-4F52-9365-D42702EA3465}" type="slidenum">
              <a:rPr lang="en-US" smtClean="0"/>
              <a:pPr>
                <a:defRPr/>
              </a:pPr>
              <a:t>5</a:t>
            </a:fld>
            <a:endParaRPr lang="en-US"/>
          </a:p>
        </p:txBody>
      </p:sp>
      <p:pic>
        <p:nvPicPr>
          <p:cNvPr id="12" name="Audio 11">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129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2"/>
                </p:tgtEl>
              </p:cMediaNode>
            </p:audio>
          </p:childTnLst>
        </p:cTn>
      </p:par>
    </p:tnLst>
    <p:bldLst>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a:xfrm>
            <a:off x="304800" y="381000"/>
            <a:ext cx="8839200" cy="990600"/>
          </a:xfrm>
        </p:spPr>
        <p:txBody>
          <a:bodyPr/>
          <a:lstStyle/>
          <a:p>
            <a:r>
              <a:rPr lang="en-US" altLang="en-US" sz="3200" b="1" dirty="0" smtClean="0">
                <a:solidFill>
                  <a:srgbClr val="0033CC"/>
                </a:solidFill>
              </a:rPr>
              <a:t>More Suggested Practice for SOL 6.4c</a:t>
            </a:r>
          </a:p>
        </p:txBody>
      </p:sp>
      <p:sp>
        <p:nvSpPr>
          <p:cNvPr id="13" name="Content Placeholder 12"/>
          <p:cNvSpPr>
            <a:spLocks noGrp="1"/>
          </p:cNvSpPr>
          <p:nvPr>
            <p:ph idx="1"/>
          </p:nvPr>
        </p:nvSpPr>
        <p:spPr>
          <a:xfrm>
            <a:off x="457200" y="1295400"/>
            <a:ext cx="8229600" cy="5334000"/>
          </a:xfrm>
        </p:spPr>
        <p:txBody>
          <a:bodyPr/>
          <a:lstStyle/>
          <a:p>
            <a:pPr marL="0">
              <a:spcBef>
                <a:spcPts val="0"/>
              </a:spcBef>
              <a:buFont typeface="Arial" charset="0"/>
              <a:buNone/>
              <a:defRPr/>
            </a:pPr>
            <a:r>
              <a:rPr lang="en-US" sz="2400" b="1" dirty="0" smtClean="0">
                <a:solidFill>
                  <a:srgbClr val="0070C0"/>
                </a:solidFill>
              </a:rPr>
              <a:t>Students need additional practice using context clues to </a:t>
            </a:r>
          </a:p>
          <a:p>
            <a:pPr marL="0">
              <a:spcBef>
                <a:spcPts val="0"/>
              </a:spcBef>
              <a:buFont typeface="Arial" charset="0"/>
              <a:buNone/>
              <a:defRPr/>
            </a:pPr>
            <a:r>
              <a:rPr lang="en-US" sz="2400" b="1" dirty="0" smtClean="0">
                <a:solidFill>
                  <a:srgbClr val="0070C0"/>
                </a:solidFill>
              </a:rPr>
              <a:t>differentiate between multiple meanings of a word.</a:t>
            </a:r>
          </a:p>
          <a:p>
            <a:pPr>
              <a:buFont typeface="Arial" charset="0"/>
              <a:buNone/>
              <a:defRPr/>
            </a:pPr>
            <a:endParaRPr lang="en-US" sz="2400" b="1" dirty="0" smtClean="0">
              <a:solidFill>
                <a:srgbClr val="0070C0"/>
              </a:solidFill>
            </a:endParaRPr>
          </a:p>
          <a:p>
            <a:pPr marL="0">
              <a:spcBef>
                <a:spcPts val="0"/>
              </a:spcBef>
              <a:buFont typeface="Arial" charset="0"/>
              <a:buNone/>
              <a:defRPr/>
            </a:pPr>
            <a:r>
              <a:rPr lang="en-US" sz="2800" b="1" dirty="0" smtClean="0"/>
              <a:t>Suggestions:</a:t>
            </a:r>
          </a:p>
          <a:p>
            <a:pPr>
              <a:buFont typeface="Arial" charset="0"/>
              <a:buNone/>
              <a:defRPr/>
            </a:pPr>
            <a:endParaRPr lang="en-US" sz="2400" b="1" dirty="0" smtClean="0"/>
          </a:p>
          <a:p>
            <a:pPr marL="0">
              <a:spcBef>
                <a:spcPts val="0"/>
              </a:spcBef>
              <a:defRPr/>
            </a:pPr>
            <a:r>
              <a:rPr lang="en-US" sz="2800" b="1" dirty="0" smtClean="0"/>
              <a:t>Which meaning of _____ is used in paragraph </a:t>
            </a:r>
            <a:r>
              <a:rPr lang="en-US" sz="2800" b="1" i="1" dirty="0" smtClean="0"/>
              <a:t>___</a:t>
            </a:r>
            <a:r>
              <a:rPr lang="en-US" sz="2800" b="1" dirty="0" smtClean="0"/>
              <a:t>?</a:t>
            </a:r>
          </a:p>
          <a:p>
            <a:pPr marL="0">
              <a:spcBef>
                <a:spcPts val="0"/>
              </a:spcBef>
              <a:defRPr/>
            </a:pPr>
            <a:endParaRPr lang="en-US" sz="2800" b="1" dirty="0" smtClean="0"/>
          </a:p>
          <a:p>
            <a:pPr marL="0">
              <a:spcBef>
                <a:spcPts val="0"/>
              </a:spcBef>
              <a:defRPr/>
            </a:pPr>
            <a:r>
              <a:rPr lang="en-US" sz="2800" b="1" dirty="0" smtClean="0"/>
              <a:t>Select the sentence that uses the word _____ in the </a:t>
            </a:r>
          </a:p>
          <a:p>
            <a:pPr marL="0">
              <a:spcBef>
                <a:spcPts val="0"/>
              </a:spcBef>
              <a:buNone/>
              <a:defRPr/>
            </a:pPr>
            <a:r>
              <a:rPr lang="en-US" sz="2800" b="1" dirty="0" smtClean="0"/>
              <a:t>     same way as it is used in paragraph </a:t>
            </a:r>
            <a:r>
              <a:rPr lang="en-US" sz="2800" b="1" i="1" dirty="0" smtClean="0"/>
              <a:t>___</a:t>
            </a:r>
            <a:r>
              <a:rPr lang="en-US" sz="2800" b="1" dirty="0" smtClean="0"/>
              <a:t>.</a:t>
            </a:r>
          </a:p>
          <a:p>
            <a:pPr marL="0">
              <a:spcBef>
                <a:spcPts val="0"/>
              </a:spcBef>
              <a:defRPr/>
            </a:pPr>
            <a:endParaRPr lang="en-US" sz="2800" b="1" dirty="0" smtClean="0"/>
          </a:p>
          <a:p>
            <a:pPr marL="0">
              <a:spcBef>
                <a:spcPts val="0"/>
              </a:spcBef>
              <a:defRPr/>
            </a:pPr>
            <a:r>
              <a:rPr lang="en-US" sz="2800" b="1" dirty="0" smtClean="0"/>
              <a:t>In the “_____” section, the word _____ means –</a:t>
            </a:r>
          </a:p>
          <a:p>
            <a:pPr marL="457200" indent="-457200">
              <a:spcBef>
                <a:spcPts val="0"/>
              </a:spcBef>
              <a:buFont typeface="Arial" charset="0"/>
              <a:buNone/>
              <a:defRPr/>
            </a:pPr>
            <a:endParaRPr lang="en-US" sz="2400" b="1" dirty="0" smtClean="0">
              <a:solidFill>
                <a:srgbClr val="0070C0"/>
              </a:solidFill>
              <a:latin typeface="+mj-lt"/>
            </a:endParaRPr>
          </a:p>
          <a:p>
            <a:pPr>
              <a:buFont typeface="Arial" charset="0"/>
              <a:buNone/>
              <a:defRPr/>
            </a:pPr>
            <a:endParaRPr lang="en-US" sz="2400" b="1" dirty="0" smtClean="0">
              <a:solidFill>
                <a:srgbClr val="002060"/>
              </a:solidFill>
              <a:latin typeface="+mj-lt"/>
            </a:endParaRPr>
          </a:p>
        </p:txBody>
      </p:sp>
      <p:sp>
        <p:nvSpPr>
          <p:cNvPr id="7172"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3"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4"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5"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717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867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07963"/>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CC57E17-E4EB-4F52-9365-D42702EA3465}" type="slidenum">
              <a:rPr lang="en-US" smtClean="0"/>
              <a:pPr>
                <a:defRPr/>
              </a:pPr>
              <a:t>6</a:t>
            </a:fld>
            <a:endParaRPr lang="en-US"/>
          </a:p>
        </p:txBody>
      </p:sp>
      <p:pic>
        <p:nvPicPr>
          <p:cNvPr id="6" name="Audio 5">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86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Demonstrating Comprehension of Fictional Texts</a:t>
            </a:r>
          </a:p>
        </p:txBody>
      </p:sp>
      <p:sp>
        <p:nvSpPr>
          <p:cNvPr id="13" name="Content Placeholder 12"/>
          <p:cNvSpPr>
            <a:spLocks noGrp="1"/>
          </p:cNvSpPr>
          <p:nvPr>
            <p:ph idx="1"/>
          </p:nvPr>
        </p:nvSpPr>
        <p:spPr>
          <a:xfrm>
            <a:off x="228600" y="1295400"/>
            <a:ext cx="8915400" cy="4191000"/>
          </a:xfrm>
        </p:spPr>
        <p:txBody>
          <a:bodyPr/>
          <a:lstStyle/>
          <a:p>
            <a:pPr indent="0">
              <a:spcBef>
                <a:spcPts val="0"/>
              </a:spcBef>
              <a:buFont typeface="Arial" charset="0"/>
              <a:buNone/>
              <a:defRPr/>
            </a:pPr>
            <a:r>
              <a:rPr lang="en-US" sz="2400" b="1" spc="20" dirty="0" smtClean="0"/>
              <a:t>SOL 6.5 - The student will read and demonstrate comprehension of a variety of fictional texts, narrative nonfiction, and poetry.</a:t>
            </a:r>
          </a:p>
          <a:p>
            <a:pPr indent="0">
              <a:spcBef>
                <a:spcPts val="0"/>
              </a:spcBef>
              <a:buFont typeface="Arial" charset="0"/>
              <a:buNone/>
              <a:defRPr/>
            </a:pPr>
            <a:endParaRPr lang="en-US" sz="2050" b="1" spc="20" dirty="0" smtClean="0"/>
          </a:p>
          <a:p>
            <a:pPr indent="0">
              <a:spcBef>
                <a:spcPts val="0"/>
              </a:spcBef>
              <a:buFont typeface="Arial" charset="0"/>
              <a:buNone/>
              <a:defRPr/>
            </a:pPr>
            <a:r>
              <a:rPr lang="en-US" sz="1800" b="1" spc="20" dirty="0" smtClean="0">
                <a:solidFill>
                  <a:srgbClr val="0070C0"/>
                </a:solidFill>
              </a:rPr>
              <a:t>a)    Identify the elements of narrative structure, including </a:t>
            </a:r>
            <a:r>
              <a:rPr lang="en-US" sz="1800" b="1" spc="20" dirty="0" smtClean="0"/>
              <a:t>setting, character, </a:t>
            </a:r>
          </a:p>
          <a:p>
            <a:pPr indent="0">
              <a:spcBef>
                <a:spcPts val="0"/>
              </a:spcBef>
              <a:buFont typeface="Arial" charset="0"/>
              <a:buNone/>
              <a:defRPr/>
            </a:pPr>
            <a:r>
              <a:rPr lang="en-US" sz="1800" b="1" spc="20" dirty="0" smtClean="0"/>
              <a:t>           plot, </a:t>
            </a:r>
            <a:r>
              <a:rPr lang="en-US" sz="1800" b="1" spc="20" dirty="0" smtClean="0">
                <a:solidFill>
                  <a:srgbClr val="0070C0"/>
                </a:solidFill>
              </a:rPr>
              <a:t>conflict, </a:t>
            </a:r>
            <a:r>
              <a:rPr lang="en-US" sz="1800" b="1" spc="20" dirty="0" smtClean="0"/>
              <a:t>and theme.</a:t>
            </a:r>
          </a:p>
          <a:p>
            <a:pPr indent="0">
              <a:spcBef>
                <a:spcPts val="0"/>
              </a:spcBef>
              <a:buFont typeface="Arial" charset="0"/>
              <a:buNone/>
              <a:defRPr/>
            </a:pPr>
            <a:r>
              <a:rPr lang="en-US" sz="1800" b="1" spc="20" dirty="0" smtClean="0"/>
              <a:t>b)    Make, confirm, and revise predictions.</a:t>
            </a:r>
            <a:endParaRPr lang="en-US" sz="1800" b="1" spc="20" dirty="0" smtClean="0">
              <a:solidFill>
                <a:srgbClr val="0070C0"/>
              </a:solidFill>
            </a:endParaRPr>
          </a:p>
          <a:p>
            <a:pPr indent="0">
              <a:spcBef>
                <a:spcPts val="0"/>
              </a:spcBef>
              <a:buFont typeface="Arial" charset="0"/>
              <a:buNone/>
              <a:defRPr/>
            </a:pPr>
            <a:r>
              <a:rPr lang="en-US" sz="1800" b="1" spc="20" dirty="0" smtClean="0">
                <a:solidFill>
                  <a:srgbClr val="0070C0"/>
                </a:solidFill>
              </a:rPr>
              <a:t>c )   Describe how word choice and imagery contribute to the meaning of a text.</a:t>
            </a:r>
          </a:p>
          <a:p>
            <a:pPr indent="0">
              <a:spcBef>
                <a:spcPts val="0"/>
              </a:spcBef>
              <a:buFont typeface="Arial" charset="0"/>
              <a:buNone/>
              <a:defRPr/>
            </a:pPr>
            <a:r>
              <a:rPr lang="en-US" sz="1800" b="1" spc="20" dirty="0" smtClean="0"/>
              <a:t>d)    Describe cause and effect relationships and their impact on plot.</a:t>
            </a:r>
          </a:p>
          <a:p>
            <a:pPr indent="0">
              <a:spcBef>
                <a:spcPts val="0"/>
              </a:spcBef>
              <a:buFont typeface="Arial" charset="0"/>
              <a:buNone/>
              <a:defRPr/>
            </a:pPr>
            <a:r>
              <a:rPr lang="en-US" sz="1800" b="1" spc="20" dirty="0" smtClean="0"/>
              <a:t>f )    Use information in the text to draw conclusions and make inferences. </a:t>
            </a:r>
          </a:p>
          <a:p>
            <a:pPr indent="0">
              <a:spcBef>
                <a:spcPts val="0"/>
              </a:spcBef>
              <a:buFont typeface="Arial" charset="0"/>
              <a:buNone/>
              <a:defRPr/>
            </a:pPr>
            <a:r>
              <a:rPr lang="en-US" sz="1800" b="1" spc="20" dirty="0" smtClean="0"/>
              <a:t>g)    Explain how character and plot development are used in a selection to support a </a:t>
            </a:r>
          </a:p>
          <a:p>
            <a:pPr indent="0">
              <a:spcBef>
                <a:spcPts val="0"/>
              </a:spcBef>
              <a:buFont typeface="Arial" charset="0"/>
              <a:buNone/>
              <a:defRPr/>
            </a:pPr>
            <a:r>
              <a:rPr lang="en-US" sz="1800" b="1" spc="20" dirty="0" smtClean="0"/>
              <a:t>           central conflict or story line.</a:t>
            </a:r>
          </a:p>
          <a:p>
            <a:pPr indent="0">
              <a:spcBef>
                <a:spcPts val="0"/>
              </a:spcBef>
              <a:buFont typeface="Arial" charset="0"/>
              <a:buNone/>
              <a:defRPr/>
            </a:pPr>
            <a:r>
              <a:rPr lang="en-US" sz="1800" b="1" spc="20" dirty="0" smtClean="0"/>
              <a:t>h)    Identify the main idea.</a:t>
            </a:r>
          </a:p>
          <a:p>
            <a:pPr indent="0">
              <a:spcBef>
                <a:spcPts val="0"/>
              </a:spcBef>
              <a:buFont typeface="Arial" charset="0"/>
              <a:buNone/>
              <a:defRPr/>
            </a:pPr>
            <a:r>
              <a:rPr lang="en-US" sz="1800" b="1" spc="20" dirty="0" err="1" smtClean="0"/>
              <a:t>i</a:t>
            </a:r>
            <a:r>
              <a:rPr lang="en-US" sz="1800" b="1" spc="20" dirty="0" smtClean="0"/>
              <a:t> )    Identify and summarize supporting details.</a:t>
            </a:r>
          </a:p>
          <a:p>
            <a:pPr indent="0">
              <a:spcBef>
                <a:spcPts val="0"/>
              </a:spcBef>
              <a:buFont typeface="Arial" charset="0"/>
              <a:buNone/>
              <a:defRPr/>
            </a:pPr>
            <a:r>
              <a:rPr lang="en-US" sz="1800" b="1" spc="20" dirty="0" smtClean="0">
                <a:solidFill>
                  <a:srgbClr val="0070C0"/>
                </a:solidFill>
              </a:rPr>
              <a:t>j )    Identify and analyze author’s use of figurative language.</a:t>
            </a:r>
          </a:p>
          <a:p>
            <a:pPr indent="0">
              <a:spcBef>
                <a:spcPts val="0"/>
              </a:spcBef>
              <a:buFont typeface="Arial" charset="0"/>
              <a:buNone/>
              <a:defRPr/>
            </a:pPr>
            <a:r>
              <a:rPr lang="en-US" sz="1800" b="1" spc="20" dirty="0" smtClean="0"/>
              <a:t>k)    Identify transitional words and phrases that signal an author’s organizational </a:t>
            </a:r>
          </a:p>
          <a:p>
            <a:pPr indent="0">
              <a:spcBef>
                <a:spcPts val="0"/>
              </a:spcBef>
              <a:buFont typeface="Arial" charset="0"/>
              <a:buNone/>
              <a:defRPr/>
            </a:pPr>
            <a:r>
              <a:rPr lang="en-US" sz="1800" b="1" spc="20" dirty="0" smtClean="0"/>
              <a:t>          pattern. </a:t>
            </a:r>
          </a:p>
          <a:p>
            <a:pPr>
              <a:buFont typeface="Arial" charset="0"/>
              <a:buNone/>
              <a:defRPr/>
            </a:pPr>
            <a:endParaRPr lang="en-US" sz="2400" b="1" spc="20" dirty="0" smtClean="0">
              <a:solidFill>
                <a:srgbClr val="00206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2CC57E17-E4EB-4F52-9365-D42702EA3465}" type="slidenum">
              <a:rPr lang="en-US" smtClean="0"/>
              <a:pPr>
                <a:defRPr/>
              </a:pPr>
              <a:t>7</a:t>
            </a:fld>
            <a:endParaRPr lang="en-US"/>
          </a:p>
        </p:txBody>
      </p: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500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6.5a</a:t>
            </a:r>
          </a:p>
        </p:txBody>
      </p:sp>
      <p:sp>
        <p:nvSpPr>
          <p:cNvPr id="10243" name="Content Placeholder 12"/>
          <p:cNvSpPr>
            <a:spLocks noGrp="1"/>
          </p:cNvSpPr>
          <p:nvPr>
            <p:ph idx="1"/>
          </p:nvPr>
        </p:nvSpPr>
        <p:spPr>
          <a:xfrm>
            <a:off x="533400" y="1371600"/>
            <a:ext cx="8153400" cy="4525962"/>
          </a:xfrm>
        </p:spPr>
        <p:txBody>
          <a:bodyPr/>
          <a:lstStyle/>
          <a:p>
            <a:pPr marL="182880" indent="0">
              <a:buFont typeface="Arial" charset="0"/>
              <a:buNone/>
            </a:pPr>
            <a:r>
              <a:rPr lang="en-US" altLang="en-US" sz="2400" b="1" dirty="0" smtClean="0">
                <a:solidFill>
                  <a:srgbClr val="0070C0"/>
                </a:solidFill>
              </a:rPr>
              <a:t>Students need additional practice identifying the main conflict in a selection.</a:t>
            </a:r>
          </a:p>
          <a:p>
            <a:pPr marL="182880" indent="0">
              <a:buNone/>
            </a:pPr>
            <a:endParaRPr lang="en-US" altLang="en-US" sz="2100" b="1" dirty="0" smtClean="0"/>
          </a:p>
          <a:p>
            <a:pPr marL="182880" indent="0">
              <a:buNone/>
            </a:pPr>
            <a:r>
              <a:rPr lang="en-US" altLang="en-US" sz="2100" b="1" dirty="0" smtClean="0"/>
              <a:t>Aaron looked at the homework pass in his hand, then at Bailey  quickly walking away. Bailey stopped a few times to get a better grip on the lunchbox and instrument case she carried and to adjust her backpack, which she must not have noticed was open. Aaron thought Bailey would not notice the missing homework pass until she was already on the bus. As Aaron moved the crumpled paper he held in his fist toward his pocket, he sighed like a deflating balloon. He looked at Bailey again. She had dropped her lunchbox and was collecting the empty containers that had rolled out. Aaron felt his grip on the homework pass loosen as he began walking toward her.</a:t>
            </a:r>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2438400"/>
            <a:ext cx="8229600"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pPr>
              <a:defRPr/>
            </a:pPr>
            <a:fld id="{2CC57E17-E4EB-4F52-9365-D42702EA3465}" type="slidenum">
              <a:rPr lang="en-US" smtClean="0"/>
              <a:pPr>
                <a:defRPr/>
              </a:pPr>
              <a:t>8</a:t>
            </a:fld>
            <a:endParaRPr lang="en-US"/>
          </a:p>
        </p:txBody>
      </p: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92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6.5a</a:t>
            </a:r>
          </a:p>
        </p:txBody>
      </p:sp>
      <p:sp>
        <p:nvSpPr>
          <p:cNvPr id="10243" name="Content Placeholder 12"/>
          <p:cNvSpPr>
            <a:spLocks noGrp="1"/>
          </p:cNvSpPr>
          <p:nvPr>
            <p:ph idx="1"/>
          </p:nvPr>
        </p:nvSpPr>
        <p:spPr>
          <a:xfrm>
            <a:off x="533400" y="1570038"/>
            <a:ext cx="8153400" cy="4525962"/>
          </a:xfrm>
        </p:spPr>
        <p:txBody>
          <a:bodyPr/>
          <a:lstStyle/>
          <a:p>
            <a:pPr marL="0" indent="0">
              <a:buFont typeface="Arial" charset="0"/>
              <a:buNone/>
            </a:pPr>
            <a:r>
              <a:rPr lang="en-US" altLang="en-US" sz="2400" b="1" dirty="0" smtClean="0">
                <a:solidFill>
                  <a:srgbClr val="0070C0"/>
                </a:solidFill>
              </a:rPr>
              <a:t>Students need additional practice identifying the main </a:t>
            </a:r>
          </a:p>
          <a:p>
            <a:pPr marL="0" indent="0">
              <a:buFont typeface="Arial" charset="0"/>
              <a:buNone/>
            </a:pPr>
            <a:r>
              <a:rPr lang="en-US" altLang="en-US" sz="2400" b="1" dirty="0" smtClean="0">
                <a:solidFill>
                  <a:srgbClr val="0070C0"/>
                </a:solidFill>
              </a:rPr>
              <a:t>conflict in a selection.</a:t>
            </a:r>
          </a:p>
          <a:p>
            <a:pPr marL="0" indent="0">
              <a:buFont typeface="Arial" charset="0"/>
              <a:buNone/>
            </a:pPr>
            <a:endParaRPr lang="en-US" altLang="en-US" sz="2400" b="1" dirty="0" smtClean="0">
              <a:solidFill>
                <a:srgbClr val="0070C0"/>
              </a:solidFill>
            </a:endParaRPr>
          </a:p>
          <a:p>
            <a:pPr marL="0" indent="0">
              <a:buFont typeface="Arial" charset="0"/>
              <a:buNone/>
            </a:pPr>
            <a:r>
              <a:rPr lang="en-US" altLang="en-US" sz="2400" b="1" dirty="0" smtClean="0"/>
              <a:t>What is the main conflict in this paragraph? </a:t>
            </a:r>
          </a:p>
          <a:p>
            <a:pPr marL="0" indent="0">
              <a:buFont typeface="Arial" charset="0"/>
              <a:buNone/>
            </a:pPr>
            <a:endParaRPr lang="en-US" altLang="en-US" sz="2400" b="1" dirty="0" smtClean="0"/>
          </a:p>
          <a:p>
            <a:pPr marL="0" indent="0">
              <a:buFont typeface="Arial" charset="0"/>
              <a:buNone/>
            </a:pPr>
            <a:r>
              <a:rPr lang="en-US" altLang="en-US" sz="1800" b="1" dirty="0" smtClean="0"/>
              <a:t>Aaron has to decide whether to return the homework pass or keep it for himself.</a:t>
            </a:r>
          </a:p>
          <a:p>
            <a:pPr marL="0" indent="0">
              <a:buFont typeface="Arial" charset="0"/>
              <a:buNone/>
            </a:pPr>
            <a:endParaRPr lang="en-US" altLang="en-US" sz="1800" b="1" dirty="0" smtClean="0"/>
          </a:p>
          <a:p>
            <a:pPr marL="0" indent="0">
              <a:buFont typeface="Arial" charset="0"/>
              <a:buNone/>
            </a:pPr>
            <a:r>
              <a:rPr lang="en-US" altLang="en-US" sz="1800" b="1" dirty="0" smtClean="0"/>
              <a:t>Bailey loses her homework pass because she is distracted walking to the bus. </a:t>
            </a:r>
          </a:p>
          <a:p>
            <a:pPr marL="0" indent="0">
              <a:buFont typeface="Arial" charset="0"/>
              <a:buNone/>
            </a:pPr>
            <a:endParaRPr lang="en-US" altLang="en-US" sz="1800" b="1" dirty="0" smtClean="0"/>
          </a:p>
          <a:p>
            <a:pPr marL="0" indent="0">
              <a:buFont typeface="Arial" charset="0"/>
              <a:buNone/>
            </a:pPr>
            <a:r>
              <a:rPr lang="en-US" altLang="en-US" sz="1800" b="1" dirty="0" smtClean="0"/>
              <a:t>Aaron has to return the homework pass, although Bailey was not careful with it.</a:t>
            </a:r>
          </a:p>
          <a:p>
            <a:pPr marL="0" indent="0">
              <a:buFont typeface="Arial" charset="0"/>
              <a:buNone/>
            </a:pPr>
            <a:endParaRPr lang="en-US" altLang="en-US" sz="1800" b="1" dirty="0" smtClean="0"/>
          </a:p>
          <a:p>
            <a:pPr marL="0" indent="0">
              <a:buFont typeface="Arial" charset="0"/>
              <a:buNone/>
            </a:pPr>
            <a:r>
              <a:rPr lang="en-US" altLang="en-US" sz="1800" b="1" dirty="0" smtClean="0"/>
              <a:t>Bailey loses her homework pass, and then she drops her lunchbox. </a:t>
            </a:r>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3128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3657600"/>
            <a:ext cx="79248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pPr>
              <a:defRPr/>
            </a:pPr>
            <a:fld id="{2CC57E17-E4EB-4F52-9365-D42702EA3465}" type="slidenum">
              <a:rPr lang="en-US" smtClean="0"/>
              <a:pPr>
                <a:defRPr/>
              </a:pPr>
              <a:t>9</a:t>
            </a:fld>
            <a:endParaRPr lang="en-US"/>
          </a:p>
        </p:txBody>
      </p:sp>
      <p:pic>
        <p:nvPicPr>
          <p:cNvPr id="4" name="Audio 3">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47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5"/>
</p:tagLst>
</file>

<file path=ppt/tags/tag10.xml><?xml version="1.0" encoding="utf-8"?>
<p:tagLst xmlns:a="http://schemas.openxmlformats.org/drawingml/2006/main" xmlns:r="http://schemas.openxmlformats.org/officeDocument/2006/relationships" xmlns:p="http://schemas.openxmlformats.org/presentationml/2006/main">
  <p:tag name="TIMING" val="|16.3"/>
</p:tagLst>
</file>

<file path=ppt/tags/tag11.xml><?xml version="1.0" encoding="utf-8"?>
<p:tagLst xmlns:a="http://schemas.openxmlformats.org/drawingml/2006/main" xmlns:r="http://schemas.openxmlformats.org/officeDocument/2006/relationships" xmlns:p="http://schemas.openxmlformats.org/presentationml/2006/main">
  <p:tag name="TIMING" val="|16.8"/>
</p:tagLst>
</file>

<file path=ppt/tags/tag12.xml><?xml version="1.0" encoding="utf-8"?>
<p:tagLst xmlns:a="http://schemas.openxmlformats.org/drawingml/2006/main" xmlns:r="http://schemas.openxmlformats.org/officeDocument/2006/relationships" xmlns:p="http://schemas.openxmlformats.org/presentationml/2006/main">
  <p:tag name="TIMING" val="|33.2"/>
</p:tagLst>
</file>

<file path=ppt/tags/tag13.xml><?xml version="1.0" encoding="utf-8"?>
<p:tagLst xmlns:a="http://schemas.openxmlformats.org/drawingml/2006/main" xmlns:r="http://schemas.openxmlformats.org/officeDocument/2006/relationships" xmlns:p="http://schemas.openxmlformats.org/presentationml/2006/main">
  <p:tag name="TIMING" val="|33.2"/>
</p:tagLst>
</file>

<file path=ppt/tags/tag14.xml><?xml version="1.0" encoding="utf-8"?>
<p:tagLst xmlns:a="http://schemas.openxmlformats.org/drawingml/2006/main" xmlns:r="http://schemas.openxmlformats.org/officeDocument/2006/relationships" xmlns:p="http://schemas.openxmlformats.org/presentationml/2006/main">
  <p:tag name="TIMING" val="|55.6"/>
</p:tagLst>
</file>

<file path=ppt/tags/tag2.xml><?xml version="1.0" encoding="utf-8"?>
<p:tagLst xmlns:a="http://schemas.openxmlformats.org/drawingml/2006/main" xmlns:r="http://schemas.openxmlformats.org/officeDocument/2006/relationships" xmlns:p="http://schemas.openxmlformats.org/presentationml/2006/main">
  <p:tag name="TIMING" val="|49.8"/>
</p:tagLst>
</file>

<file path=ppt/tags/tag3.xml><?xml version="1.0" encoding="utf-8"?>
<p:tagLst xmlns:a="http://schemas.openxmlformats.org/drawingml/2006/main" xmlns:r="http://schemas.openxmlformats.org/officeDocument/2006/relationships" xmlns:p="http://schemas.openxmlformats.org/presentationml/2006/main">
  <p:tag name="TIMING" val="|104.9"/>
</p:tagLst>
</file>

<file path=ppt/tags/tag4.xml><?xml version="1.0" encoding="utf-8"?>
<p:tagLst xmlns:a="http://schemas.openxmlformats.org/drawingml/2006/main" xmlns:r="http://schemas.openxmlformats.org/officeDocument/2006/relationships" xmlns:p="http://schemas.openxmlformats.org/presentationml/2006/main">
  <p:tag name="TIMING" val="|104.5"/>
</p:tagLst>
</file>

<file path=ppt/tags/tag5.xml><?xml version="1.0" encoding="utf-8"?>
<p:tagLst xmlns:a="http://schemas.openxmlformats.org/drawingml/2006/main" xmlns:r="http://schemas.openxmlformats.org/officeDocument/2006/relationships" xmlns:p="http://schemas.openxmlformats.org/presentationml/2006/main">
  <p:tag name="TIMING" val="|17.5"/>
</p:tagLst>
</file>

<file path=ppt/tags/tag6.xml><?xml version="1.0" encoding="utf-8"?>
<p:tagLst xmlns:a="http://schemas.openxmlformats.org/drawingml/2006/main" xmlns:r="http://schemas.openxmlformats.org/officeDocument/2006/relationships" xmlns:p="http://schemas.openxmlformats.org/presentationml/2006/main">
  <p:tag name="TIMING" val="|31"/>
</p:tagLst>
</file>

<file path=ppt/tags/tag7.xml><?xml version="1.0" encoding="utf-8"?>
<p:tagLst xmlns:a="http://schemas.openxmlformats.org/drawingml/2006/main" xmlns:r="http://schemas.openxmlformats.org/officeDocument/2006/relationships" xmlns:p="http://schemas.openxmlformats.org/presentationml/2006/main">
  <p:tag name="TIMING" val="|56.6"/>
</p:tagLst>
</file>

<file path=ppt/tags/tag8.xml><?xml version="1.0" encoding="utf-8"?>
<p:tagLst xmlns:a="http://schemas.openxmlformats.org/drawingml/2006/main" xmlns:r="http://schemas.openxmlformats.org/officeDocument/2006/relationships" xmlns:p="http://schemas.openxmlformats.org/presentationml/2006/main">
  <p:tag name="TIMING" val="|21.9"/>
</p:tagLst>
</file>

<file path=ppt/tags/tag9.xml><?xml version="1.0" encoding="utf-8"?>
<p:tagLst xmlns:a="http://schemas.openxmlformats.org/drawingml/2006/main" xmlns:r="http://schemas.openxmlformats.org/officeDocument/2006/relationships" xmlns:p="http://schemas.openxmlformats.org/presentationml/2006/main">
  <p:tag name="TIMING" val="|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4220</Words>
  <Application>Microsoft Office PowerPoint</Application>
  <PresentationFormat>On-screen Show (4:3)</PresentationFormat>
  <Paragraphs>439</Paragraphs>
  <Slides>27</Slides>
  <Notes>27</Notes>
  <HiddenSlides>0</HiddenSlides>
  <MMClips>27</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Custom Design</vt:lpstr>
      <vt:lpstr>Slide 1</vt:lpstr>
      <vt:lpstr>Using Word Analysis Strategies  and Word Reference Materials</vt:lpstr>
      <vt:lpstr>Suggested Practice for SOL 6.4b</vt:lpstr>
      <vt:lpstr>Suggested Practice for SOL 6.4b</vt:lpstr>
      <vt:lpstr>Suggested Practice for SOL 6.4c</vt:lpstr>
      <vt:lpstr>More Suggested Practice for SOL 6.4c</vt:lpstr>
      <vt:lpstr>Demonstrating Comprehension of Fictional Texts</vt:lpstr>
      <vt:lpstr>Suggested Practice for SOL 6.5a</vt:lpstr>
      <vt:lpstr>Suggested Practice for SOL 6.5a</vt:lpstr>
      <vt:lpstr>Suggested Practice for SOL 6.5c</vt:lpstr>
      <vt:lpstr>More Suggested Practice for SOL 6.5c</vt:lpstr>
      <vt:lpstr>More Suggested Practice for SOL 6.5c</vt:lpstr>
      <vt:lpstr>Suggested Practice for SOL 6.5j</vt:lpstr>
      <vt:lpstr>More Suggested Practice for SOL 6.5j</vt:lpstr>
      <vt:lpstr>More Suggested Practice for SOL 6.5j</vt:lpstr>
      <vt:lpstr>Demonstrating Comprehension of Nonfiction Texts</vt:lpstr>
      <vt:lpstr>Suggested Practice for SOL 6.6a</vt:lpstr>
      <vt:lpstr>Suggested Practice for SOL 6.6a</vt:lpstr>
      <vt:lpstr>More Suggested Practice for 6.6a</vt:lpstr>
      <vt:lpstr>Suggested Practice for SOL 6.6e</vt:lpstr>
      <vt:lpstr>More Suggested Practice for SOL 6.6e</vt:lpstr>
      <vt:lpstr>More Suggested Practice for SOL 6.6e</vt:lpstr>
      <vt:lpstr>Suggested Practice for SOL 6.6f</vt:lpstr>
      <vt:lpstr>Suggested Practice for SOL 6.6h</vt:lpstr>
      <vt:lpstr>More Suggested Practice for SOL 6.6h</vt:lpstr>
      <vt:lpstr>Practice Items</vt:lpstr>
      <vt:lpstr>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2014-02-27T18:29:36Z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