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0" r:id="rId2"/>
  </p:sldMasterIdLst>
  <p:notesMasterIdLst>
    <p:notesMasterId r:id="rId43"/>
  </p:notesMasterIdLst>
  <p:handoutMasterIdLst>
    <p:handoutMasterId r:id="rId44"/>
  </p:handoutMasterIdLst>
  <p:sldIdLst>
    <p:sldId id="417" r:id="rId3"/>
    <p:sldId id="274" r:id="rId4"/>
    <p:sldId id="462" r:id="rId5"/>
    <p:sldId id="471" r:id="rId6"/>
    <p:sldId id="463" r:id="rId7"/>
    <p:sldId id="467" r:id="rId8"/>
    <p:sldId id="464" r:id="rId9"/>
    <p:sldId id="466" r:id="rId10"/>
    <p:sldId id="465" r:id="rId11"/>
    <p:sldId id="468" r:id="rId12"/>
    <p:sldId id="469" r:id="rId13"/>
    <p:sldId id="481" r:id="rId14"/>
    <p:sldId id="482" r:id="rId15"/>
    <p:sldId id="483" r:id="rId16"/>
    <p:sldId id="484" r:id="rId17"/>
    <p:sldId id="485" r:id="rId18"/>
    <p:sldId id="486" r:id="rId19"/>
    <p:sldId id="502" r:id="rId20"/>
    <p:sldId id="487" r:id="rId21"/>
    <p:sldId id="488" r:id="rId22"/>
    <p:sldId id="489" r:id="rId23"/>
    <p:sldId id="490" r:id="rId24"/>
    <p:sldId id="505" r:id="rId25"/>
    <p:sldId id="503" r:id="rId26"/>
    <p:sldId id="491" r:id="rId27"/>
    <p:sldId id="492" r:id="rId28"/>
    <p:sldId id="493" r:id="rId29"/>
    <p:sldId id="506" r:id="rId30"/>
    <p:sldId id="494" r:id="rId31"/>
    <p:sldId id="495" r:id="rId32"/>
    <p:sldId id="496" r:id="rId33"/>
    <p:sldId id="497" r:id="rId34"/>
    <p:sldId id="498" r:id="rId35"/>
    <p:sldId id="499" r:id="rId36"/>
    <p:sldId id="507" r:id="rId37"/>
    <p:sldId id="500" r:id="rId38"/>
    <p:sldId id="501" r:id="rId39"/>
    <p:sldId id="504" r:id="rId40"/>
    <p:sldId id="510" r:id="rId41"/>
    <p:sldId id="511" r:id="rId42"/>
  </p:sldIdLst>
  <p:sldSz cx="9144000" cy="6858000" type="screen4x3"/>
  <p:notesSz cx="6858000" cy="9418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00CC00"/>
    <a:srgbClr val="008000"/>
    <a:srgbClr val="007A00"/>
    <a:srgbClr val="005400"/>
    <a:srgbClr val="264E35"/>
    <a:srgbClr val="193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2" autoAdjust="0"/>
    <p:restoredTop sz="65938" autoAdjust="0"/>
  </p:normalViewPr>
  <p:slideViewPr>
    <p:cSldViewPr>
      <p:cViewPr varScale="1">
        <p:scale>
          <a:sx n="38" d="100"/>
          <a:sy n="38" d="100"/>
        </p:scale>
        <p:origin x="2032" y="4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152" y="450"/>
      </p:cViewPr>
      <p:guideLst>
        <p:guide orient="horz" pos="296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98" cy="471867"/>
          </a:xfrm>
          <a:prstGeom prst="rect">
            <a:avLst/>
          </a:prstGeom>
        </p:spPr>
        <p:txBody>
          <a:bodyPr vert="horz" lIns="91432" tIns="45716" rIns="91432" bIns="45716" rtlCol="0"/>
          <a:lstStyle>
            <a:lvl1pPr algn="l">
              <a:defRPr sz="1200"/>
            </a:lvl1pPr>
          </a:lstStyle>
          <a:p>
            <a:pPr>
              <a:defRPr/>
            </a:pPr>
            <a:endParaRPr lang="en-US"/>
          </a:p>
        </p:txBody>
      </p:sp>
      <p:sp>
        <p:nvSpPr>
          <p:cNvPr id="3" name="Date Placeholder 2"/>
          <p:cNvSpPr>
            <a:spLocks noGrp="1"/>
          </p:cNvSpPr>
          <p:nvPr>
            <p:ph type="dt" sz="quarter" idx="1"/>
          </p:nvPr>
        </p:nvSpPr>
        <p:spPr>
          <a:xfrm>
            <a:off x="3884414" y="0"/>
            <a:ext cx="2972098" cy="471867"/>
          </a:xfrm>
          <a:prstGeom prst="rect">
            <a:avLst/>
          </a:prstGeom>
        </p:spPr>
        <p:txBody>
          <a:bodyPr vert="horz" lIns="91432" tIns="45716" rIns="91432" bIns="45716" rtlCol="0"/>
          <a:lstStyle>
            <a:lvl1pPr algn="r">
              <a:defRPr sz="1200"/>
            </a:lvl1pPr>
          </a:lstStyle>
          <a:p>
            <a:pPr>
              <a:defRPr/>
            </a:pPr>
            <a:fld id="{FDE39287-CC3A-4CC7-B4E8-41F7F3F3741E}" type="datetimeFigureOut">
              <a:rPr lang="en-US"/>
              <a:pPr>
                <a:defRPr/>
              </a:pPr>
              <a:t>7/26/2023</a:t>
            </a:fld>
            <a:endParaRPr lang="en-US"/>
          </a:p>
        </p:txBody>
      </p:sp>
      <p:sp>
        <p:nvSpPr>
          <p:cNvPr id="4" name="Footer Placeholder 3"/>
          <p:cNvSpPr>
            <a:spLocks noGrp="1"/>
          </p:cNvSpPr>
          <p:nvPr>
            <p:ph type="ftr" sz="quarter" idx="2"/>
          </p:nvPr>
        </p:nvSpPr>
        <p:spPr>
          <a:xfrm>
            <a:off x="0" y="8945215"/>
            <a:ext cx="2972098" cy="471867"/>
          </a:xfrm>
          <a:prstGeom prst="rect">
            <a:avLst/>
          </a:prstGeom>
        </p:spPr>
        <p:txBody>
          <a:bodyPr vert="horz" lIns="91432" tIns="45716" rIns="91432" bIns="45716"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414" y="8945215"/>
            <a:ext cx="2972098" cy="471867"/>
          </a:xfrm>
          <a:prstGeom prst="rect">
            <a:avLst/>
          </a:prstGeom>
        </p:spPr>
        <p:txBody>
          <a:bodyPr vert="horz" lIns="91432" tIns="45716" rIns="91432" bIns="45716" rtlCol="0" anchor="b"/>
          <a:lstStyle>
            <a:lvl1pPr algn="r">
              <a:defRPr sz="1200"/>
            </a:lvl1pPr>
          </a:lstStyle>
          <a:p>
            <a:pPr>
              <a:defRPr/>
            </a:pPr>
            <a:fld id="{9DC03736-D7CA-4D68-9F25-5CE38209DD85}" type="slidenum">
              <a:rPr lang="en-US"/>
              <a:pPr>
                <a:defRPr/>
              </a:pPr>
              <a:t>‹#›</a:t>
            </a:fld>
            <a:endParaRPr lang="en-US"/>
          </a:p>
        </p:txBody>
      </p:sp>
    </p:spTree>
    <p:extLst>
      <p:ext uri="{BB962C8B-B14F-4D97-AF65-F5344CB8AC3E}">
        <p14:creationId xmlns:p14="http://schemas.microsoft.com/office/powerpoint/2010/main" val="10370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98" cy="471867"/>
          </a:xfrm>
          <a:prstGeom prst="rect">
            <a:avLst/>
          </a:prstGeom>
        </p:spPr>
        <p:txBody>
          <a:bodyPr vert="horz" lIns="91432" tIns="45716" rIns="91432" bIns="45716" rtlCol="0"/>
          <a:lstStyle>
            <a:lvl1pPr algn="l">
              <a:defRPr sz="1200"/>
            </a:lvl1pPr>
          </a:lstStyle>
          <a:p>
            <a:pPr>
              <a:defRPr/>
            </a:pPr>
            <a:endParaRPr lang="en-US"/>
          </a:p>
        </p:txBody>
      </p:sp>
      <p:sp>
        <p:nvSpPr>
          <p:cNvPr id="3" name="Date Placeholder 2"/>
          <p:cNvSpPr>
            <a:spLocks noGrp="1"/>
          </p:cNvSpPr>
          <p:nvPr>
            <p:ph type="dt" idx="1"/>
          </p:nvPr>
        </p:nvSpPr>
        <p:spPr>
          <a:xfrm>
            <a:off x="3884414" y="0"/>
            <a:ext cx="2972098" cy="471867"/>
          </a:xfrm>
          <a:prstGeom prst="rect">
            <a:avLst/>
          </a:prstGeom>
        </p:spPr>
        <p:txBody>
          <a:bodyPr vert="horz" lIns="91432" tIns="45716" rIns="91432" bIns="45716" rtlCol="0"/>
          <a:lstStyle>
            <a:lvl1pPr algn="r">
              <a:defRPr sz="1200"/>
            </a:lvl1pPr>
          </a:lstStyle>
          <a:p>
            <a:pPr>
              <a:defRPr/>
            </a:pPr>
            <a:fld id="{E260DCA8-72DB-4EF5-ABC7-F343E66E8AAB}" type="datetimeFigureOut">
              <a:rPr lang="en-US"/>
              <a:pPr>
                <a:defRPr/>
              </a:pPr>
              <a:t>7/26/2023</a:t>
            </a:fld>
            <a:endParaRPr lang="en-US"/>
          </a:p>
        </p:txBody>
      </p:sp>
      <p:sp>
        <p:nvSpPr>
          <p:cNvPr id="4" name="Slide Image Placeholder 3"/>
          <p:cNvSpPr>
            <a:spLocks noGrp="1" noRot="1" noChangeAspect="1"/>
          </p:cNvSpPr>
          <p:nvPr>
            <p:ph type="sldImg" idx="2"/>
          </p:nvPr>
        </p:nvSpPr>
        <p:spPr>
          <a:xfrm>
            <a:off x="1076325" y="706438"/>
            <a:ext cx="4706938" cy="3532187"/>
          </a:xfrm>
          <a:prstGeom prst="rect">
            <a:avLst/>
          </a:prstGeom>
          <a:noFill/>
          <a:ln w="12700">
            <a:solidFill>
              <a:prstClr val="black"/>
            </a:solidFill>
          </a:ln>
        </p:spPr>
        <p:txBody>
          <a:bodyPr vert="horz" lIns="91432" tIns="45716" rIns="91432" bIns="45716" rtlCol="0" anchor="ctr"/>
          <a:lstStyle/>
          <a:p>
            <a:pPr lvl="0"/>
            <a:endParaRPr lang="en-US" noProof="0"/>
          </a:p>
        </p:txBody>
      </p:sp>
      <p:sp>
        <p:nvSpPr>
          <p:cNvPr id="5" name="Notes Placeholder 4"/>
          <p:cNvSpPr>
            <a:spLocks noGrp="1"/>
          </p:cNvSpPr>
          <p:nvPr>
            <p:ph type="body" sz="quarter" idx="3"/>
          </p:nvPr>
        </p:nvSpPr>
        <p:spPr>
          <a:xfrm>
            <a:off x="686098" y="4474166"/>
            <a:ext cx="5485805" cy="4237452"/>
          </a:xfrm>
          <a:prstGeom prst="rect">
            <a:avLst/>
          </a:prstGeom>
        </p:spPr>
        <p:txBody>
          <a:bodyPr vert="horz" lIns="91432" tIns="45716" rIns="91432" bIns="457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45215"/>
            <a:ext cx="2972098" cy="471867"/>
          </a:xfrm>
          <a:prstGeom prst="rect">
            <a:avLst/>
          </a:prstGeom>
        </p:spPr>
        <p:txBody>
          <a:bodyPr vert="horz" lIns="91432" tIns="45716" rIns="91432" bIns="4571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414" y="8945215"/>
            <a:ext cx="2972098" cy="471867"/>
          </a:xfrm>
          <a:prstGeom prst="rect">
            <a:avLst/>
          </a:prstGeom>
        </p:spPr>
        <p:txBody>
          <a:bodyPr vert="horz" lIns="91432" tIns="45716" rIns="91432" bIns="45716" rtlCol="0" anchor="b"/>
          <a:lstStyle>
            <a:lvl1pPr algn="r">
              <a:defRPr sz="1200"/>
            </a:lvl1pPr>
          </a:lstStyle>
          <a:p>
            <a:pPr>
              <a:defRPr/>
            </a:pPr>
            <a:fld id="{8204340B-1F6B-4D79-BFE6-F31CFB72C8FA}" type="slidenum">
              <a:rPr lang="en-US"/>
              <a:pPr>
                <a:defRPr/>
              </a:pPr>
              <a:t>‹#›</a:t>
            </a:fld>
            <a:endParaRPr lang="en-US"/>
          </a:p>
        </p:txBody>
      </p:sp>
    </p:spTree>
    <p:extLst>
      <p:ext uri="{BB962C8B-B14F-4D97-AF65-F5344CB8AC3E}">
        <p14:creationId xmlns:p14="http://schemas.microsoft.com/office/powerpoint/2010/main" val="3595925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This is the statewide spring 2013 student performance analysis of </a:t>
            </a:r>
            <a:r>
              <a:rPr lang="en-US" sz="1200" kern="1200">
                <a:solidFill>
                  <a:schemeClr val="tx1"/>
                </a:solidFill>
                <a:latin typeface="+mn-lt"/>
                <a:ea typeface="+mn-ea"/>
                <a:cs typeface="+mn-cs"/>
              </a:rPr>
              <a:t>the End-of-Course </a:t>
            </a:r>
            <a:r>
              <a:rPr lang="en-US" sz="1200" kern="1200" dirty="0">
                <a:solidFill>
                  <a:schemeClr val="tx1"/>
                </a:solidFill>
                <a:latin typeface="+mn-lt"/>
                <a:ea typeface="+mn-ea"/>
                <a:cs typeface="+mn-cs"/>
              </a:rPr>
              <a:t>Reading Standards of Learning test.  The data indicate opportunities for student growth in certain reading standards. For that reason, this Power Point presentation includes suggestions for additional practices to support instruction in the targeted areas. With the implementation of the 2010 standards, the End-of-Course reading selections now include poetry, paired reading passages, and more nonfiction texts. Additionally, the reading selections use more complex sentence structure and vocabulary indicative of that which is appropriate for career and college-bound students.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PowerPoint presentation contains sample questions to use with teacher-selected reading texts. The questions support the standards for which student performance was weak or inconsistent and are not meant to mimic SOL test questions. Instead, they are intended to provide English educators with further insight into the concepts that challenged students statewide.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It is important to note that the SOL and examples highlighted in this presentation should not be the sole focus of instruction, nor should these suggestions replace the data that teachers or school divisions have collected on student performance.  Rather, this information provides supplemental instructional information based on student performance across the Commonwealth of Virginia.</a:t>
            </a:r>
          </a:p>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ABAEF3B-0BB1-4208-A8F9-2723F68E6289}" type="slidenum">
              <a:rPr lang="en-US" altLang="en-US" smtClean="0">
                <a:latin typeface="Arial" charset="0"/>
              </a:rPr>
              <a:pPr eaLnBrk="1" hangingPunct="1">
                <a:spcBef>
                  <a:spcPct val="0"/>
                </a:spcBef>
              </a:pPr>
              <a:t>1</a:t>
            </a:fld>
            <a:endParaRPr lang="en-US"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9744" eaLnBrk="1" hangingPunct="1">
              <a:spcBef>
                <a:spcPct val="0"/>
              </a:spcBef>
            </a:pPr>
            <a:r>
              <a:rPr lang="en-US" b="0" dirty="0"/>
              <a:t>Here is a</a:t>
            </a:r>
            <a:r>
              <a:rPr lang="en-US" b="0" baseline="0" dirty="0"/>
              <a:t> sample from a narrative nonfiction selection.  To pause this presentation while you read the selection, click the back arrow on the keyboard.  When you are done reading the selection, click the forward arrow to resume the presentation.</a:t>
            </a:r>
            <a:endParaRPr lang="en-US" altLang="en-US" b="0" dirty="0"/>
          </a:p>
          <a:p>
            <a:pPr eaLnBrk="1" hangingPunct="1">
              <a:spcBef>
                <a:spcPct val="0"/>
              </a:spcBef>
            </a:pPr>
            <a:endParaRPr lang="en-US" dirty="0"/>
          </a:p>
          <a:p>
            <a:pPr eaLnBrk="1" hangingPunct="1">
              <a:spcBef>
                <a:spcPct val="0"/>
              </a:spcBef>
            </a:pPr>
            <a:r>
              <a:rPr lang="en-US" dirty="0"/>
              <a:t>The question states, “What is the main idea of this excerpt?” </a:t>
            </a:r>
          </a:p>
          <a:p>
            <a:pPr eaLnBrk="1" hangingPunct="1">
              <a:spcBef>
                <a:spcPct val="0"/>
              </a:spcBef>
            </a:pPr>
            <a:endParaRPr lang="en-US" dirty="0"/>
          </a:p>
          <a:p>
            <a:pPr eaLnBrk="1" hangingPunct="1">
              <a:spcBef>
                <a:spcPct val="0"/>
              </a:spcBef>
            </a:pPr>
            <a:r>
              <a:rPr lang="en-US" dirty="0"/>
              <a:t>The answer is shown</a:t>
            </a:r>
            <a:r>
              <a:rPr lang="en-US" baseline="0" dirty="0"/>
              <a:t> </a:t>
            </a:r>
            <a:r>
              <a:rPr lang="en-US" dirty="0"/>
              <a:t>on the screen.</a:t>
            </a:r>
          </a:p>
          <a:p>
            <a:pPr eaLnBrk="1" hangingPunct="1">
              <a:spcBef>
                <a:spcPct val="0"/>
              </a:spcBef>
            </a:pPr>
            <a:endParaRPr lang="en-US" dirty="0"/>
          </a:p>
          <a:p>
            <a:pPr eaLnBrk="1" hangingPunct="1">
              <a:spcBef>
                <a:spcPct val="0"/>
              </a:spcBef>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259274-4CE8-4E9D-A3B5-2C51D1DEEC57}" type="slidenum">
              <a:rPr lang="en-US" altLang="en-US" smtClean="0">
                <a:latin typeface="Arial" charset="0"/>
              </a:rPr>
              <a:pPr eaLnBrk="1" hangingPunct="1">
                <a:spcBef>
                  <a:spcPct val="0"/>
                </a:spcBef>
              </a:pPr>
              <a:t>10</a:t>
            </a:fld>
            <a:endParaRPr lang="en-US"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Here is a sample of an excerpt from a nonfiction selection. You may use the back arrow to pause this presentation while you read the selection and the forward</a:t>
            </a:r>
            <a:r>
              <a:rPr lang="en-US" baseline="0" dirty="0"/>
              <a:t> arrow to resume the presentation when you are finished.</a:t>
            </a:r>
            <a:endParaRPr lang="en-US" dirty="0"/>
          </a:p>
          <a:p>
            <a:pPr eaLnBrk="1" hangingPunct="1">
              <a:spcBef>
                <a:spcPct val="0"/>
              </a:spcBef>
            </a:pPr>
            <a:endParaRPr lang="en-US" dirty="0"/>
          </a:p>
          <a:p>
            <a:pPr eaLnBrk="1" hangingPunct="1">
              <a:spcBef>
                <a:spcPct val="0"/>
              </a:spcBef>
            </a:pPr>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AE6B863-A225-443B-ADA2-949523BADA43}" type="slidenum">
              <a:rPr lang="en-US" altLang="en-US" smtClean="0">
                <a:latin typeface="Arial" charset="0"/>
              </a:rPr>
              <a:pPr eaLnBrk="1" hangingPunct="1">
                <a:spcBef>
                  <a:spcPct val="0"/>
                </a:spcBef>
              </a:pPr>
              <a:t>11</a:t>
            </a:fld>
            <a:endParaRPr lang="en-US"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Here</a:t>
            </a:r>
            <a:r>
              <a:rPr lang="en-US" baseline="0" dirty="0"/>
              <a:t> is a multiple-choice question that goes with the selection. </a:t>
            </a:r>
            <a:r>
              <a:rPr lang="en-US" dirty="0"/>
              <a:t>The answer is shown on the screen.</a:t>
            </a:r>
          </a:p>
          <a:p>
            <a:pPr eaLnBrk="1" hangingPunct="1">
              <a:spcBef>
                <a:spcPct val="0"/>
              </a:spcBef>
            </a:pPr>
            <a:endParaRPr lang="en-US" dirty="0"/>
          </a:p>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19BA11B-9DEF-46BF-9622-AAB7C20A4E5A}" type="slidenum">
              <a:rPr lang="en-US" altLang="en-US" smtClean="0">
                <a:latin typeface="Arial" charset="0"/>
              </a:rPr>
              <a:pPr eaLnBrk="1" hangingPunct="1">
                <a:spcBef>
                  <a:spcPct val="0"/>
                </a:spcBef>
              </a:pPr>
              <a:t>12</a:t>
            </a:fld>
            <a:endParaRPr lang="en-US" alt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Other questions to use for these</a:t>
            </a:r>
            <a:r>
              <a:rPr lang="en-US" baseline="0" dirty="0"/>
              <a:t> </a:t>
            </a:r>
            <a:r>
              <a:rPr lang="en-US" dirty="0"/>
              <a:t>standards include:</a:t>
            </a:r>
          </a:p>
          <a:p>
            <a:endParaRPr lang="en-US" dirty="0"/>
          </a:p>
          <a:p>
            <a:pPr>
              <a:spcBef>
                <a:spcPts val="0"/>
              </a:spcBef>
              <a:defRPr/>
            </a:pPr>
            <a:r>
              <a:rPr lang="en-US" dirty="0"/>
              <a:t>The focus of paragraph (blank) is mostly on . . . .</a:t>
            </a:r>
          </a:p>
          <a:p>
            <a:pPr>
              <a:spcBef>
                <a:spcPts val="0"/>
              </a:spcBef>
              <a:defRPr/>
            </a:pPr>
            <a:endParaRPr lang="en-US" dirty="0"/>
          </a:p>
          <a:p>
            <a:pPr>
              <a:spcBef>
                <a:spcPts val="0"/>
              </a:spcBef>
              <a:defRPr/>
            </a:pPr>
            <a:r>
              <a:rPr lang="en-US" dirty="0"/>
              <a:t>Which idea from the selection best reflects the author’s main point?</a:t>
            </a:r>
          </a:p>
          <a:p>
            <a:pPr>
              <a:spcBef>
                <a:spcPts val="0"/>
              </a:spcBef>
              <a:defRPr/>
            </a:pPr>
            <a:endParaRPr lang="en-US" dirty="0"/>
          </a:p>
          <a:p>
            <a:pPr>
              <a:spcBef>
                <a:spcPts val="0"/>
              </a:spcBef>
              <a:defRPr/>
            </a:pPr>
            <a:r>
              <a:rPr lang="en-US" dirty="0"/>
              <a:t>Which sentence best expresses the main idea of . . . ?</a:t>
            </a:r>
          </a:p>
          <a:p>
            <a:pPr>
              <a:spcBef>
                <a:spcPts val="0"/>
              </a:spcBef>
              <a:defRPr/>
            </a:pPr>
            <a:endParaRPr lang="en-US" dirty="0"/>
          </a:p>
          <a:p>
            <a:pPr>
              <a:spcBef>
                <a:spcPts val="0"/>
              </a:spcBef>
              <a:defRPr/>
            </a:pPr>
            <a:r>
              <a:rPr lang="en-US" dirty="0"/>
              <a:t>This section is mainly about . . . .; and </a:t>
            </a:r>
          </a:p>
          <a:p>
            <a:pPr>
              <a:spcBef>
                <a:spcPts val="0"/>
              </a:spcBef>
              <a:defRPr/>
            </a:pPr>
            <a:endParaRPr lang="en-US" dirty="0"/>
          </a:p>
          <a:p>
            <a:pPr>
              <a:spcBef>
                <a:spcPts val="0"/>
              </a:spcBef>
              <a:defRPr/>
            </a:pPr>
            <a:r>
              <a:rPr lang="en-US" dirty="0"/>
              <a:t>What is the purpose of paragraph (blank)?</a:t>
            </a:r>
          </a:p>
          <a:p>
            <a:endParaRPr lang="en-US" dirty="0"/>
          </a:p>
          <a:p>
            <a:pPr eaLnBrk="1" hangingPunct="1">
              <a:spcBef>
                <a:spcPct val="0"/>
              </a:spcBef>
            </a:pPr>
            <a:endParaRPr lang="en-US" dirty="0"/>
          </a:p>
          <a:p>
            <a:pPr eaLnBrk="1" hangingPunct="1">
              <a:spcBef>
                <a:spcPct val="0"/>
              </a:spcBef>
            </a:pPr>
            <a:endParaRPr lang="en-US"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6433153-0A84-4B64-BC22-455C4064492F}" type="slidenum">
              <a:rPr lang="en-US" altLang="en-US" smtClean="0">
                <a:latin typeface="Arial" charset="0"/>
              </a:rPr>
              <a:pPr eaLnBrk="1" hangingPunct="1">
                <a:spcBef>
                  <a:spcPct val="0"/>
                </a:spcBef>
              </a:pPr>
              <a:t>13</a:t>
            </a:fld>
            <a:endParaRPr lang="en-US" alt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0" dirty="0"/>
              <a:t>The next standard being highlighted is SOL 10.4b. It reads:</a:t>
            </a:r>
          </a:p>
          <a:p>
            <a:pPr>
              <a:defRPr/>
            </a:pPr>
            <a:endParaRPr lang="en-US" b="0" dirty="0"/>
          </a:p>
          <a:p>
            <a:pPr>
              <a:defRPr/>
            </a:pPr>
            <a:r>
              <a:rPr lang="en-US" b="0" dirty="0"/>
              <a:t>The student will read, comprehend, and analyze </a:t>
            </a:r>
            <a:r>
              <a:rPr lang="en-US" b="0" dirty="0">
                <a:solidFill>
                  <a:srgbClr val="0070C0"/>
                </a:solidFill>
              </a:rPr>
              <a:t>literary texts </a:t>
            </a:r>
            <a:r>
              <a:rPr lang="en-US" b="0" dirty="0"/>
              <a:t>of different cultures and eras.</a:t>
            </a:r>
          </a:p>
          <a:p>
            <a:pPr marL="439872" indent="-439872">
              <a:defRPr/>
            </a:pPr>
            <a:r>
              <a:rPr lang="en-US" b="0" dirty="0"/>
              <a:t>b)  Make predictions, </a:t>
            </a:r>
            <a:r>
              <a:rPr lang="en-US" b="0" dirty="0">
                <a:solidFill>
                  <a:srgbClr val="0070C0"/>
                </a:solidFill>
              </a:rPr>
              <a:t>draw inferences</a:t>
            </a:r>
            <a:r>
              <a:rPr lang="en-US" b="0" dirty="0"/>
              <a:t>, and connect prior knowledge to support reading comprehension.</a:t>
            </a:r>
          </a:p>
          <a:p>
            <a:pPr marL="439872" indent="-439872">
              <a:defRPr/>
            </a:pPr>
            <a:endParaRPr lang="en-US" b="0" dirty="0"/>
          </a:p>
          <a:p>
            <a:pPr marL="439872" indent="-439872">
              <a:defRPr/>
            </a:pPr>
            <a:r>
              <a:rPr lang="en-US" b="0" dirty="0"/>
              <a:t>High school students need additional practice with the higher level comprehension skill,  drawing inference, when the information</a:t>
            </a:r>
            <a:r>
              <a:rPr lang="en-US" b="0" baseline="0" dirty="0"/>
              <a:t> </a:t>
            </a:r>
            <a:r>
              <a:rPr lang="en-US" b="0" dirty="0"/>
              <a:t>is implied.</a:t>
            </a:r>
          </a:p>
          <a:p>
            <a:pPr eaLnBrk="1" fontAlgn="auto" hangingPunct="1">
              <a:spcBef>
                <a:spcPts val="0"/>
              </a:spcBef>
              <a:spcAft>
                <a:spcPts val="0"/>
              </a:spcAft>
              <a:defRPr/>
            </a:pPr>
            <a:endParaRPr lang="en-US" b="0"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842D4E-1ED6-4AF5-916A-431D7C85A36F}" type="slidenum">
              <a:rPr lang="en-US" altLang="en-US" smtClean="0">
                <a:latin typeface="Arial" charset="0"/>
              </a:rPr>
              <a:pPr eaLnBrk="1" hangingPunct="1">
                <a:spcBef>
                  <a:spcPct val="0"/>
                </a:spcBef>
              </a:pPr>
              <a:t>14</a:t>
            </a:fld>
            <a:endParaRPr lang="en-US" alt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0" dirty="0"/>
              <a:t>Other similar nonfiction standards include:</a:t>
            </a:r>
          </a:p>
          <a:p>
            <a:pPr>
              <a:defRPr/>
            </a:pPr>
            <a:endParaRPr lang="en-US" b="0" dirty="0"/>
          </a:p>
          <a:p>
            <a:pPr marL="439872" indent="-439872">
              <a:defRPr/>
            </a:pPr>
            <a:r>
              <a:rPr lang="en-US" b="0" dirty="0"/>
              <a:t>10.5</a:t>
            </a:r>
          </a:p>
          <a:p>
            <a:pPr marL="439872" indent="-439872">
              <a:defRPr/>
            </a:pPr>
            <a:r>
              <a:rPr lang="en-US" b="0" dirty="0"/>
              <a:t>The student will read, interpret, analyze, and evaluate </a:t>
            </a:r>
            <a:r>
              <a:rPr lang="en-US" b="0" dirty="0">
                <a:solidFill>
                  <a:srgbClr val="0070C0"/>
                </a:solidFill>
              </a:rPr>
              <a:t>nonfiction texts</a:t>
            </a:r>
            <a:r>
              <a:rPr lang="en-US" b="0" dirty="0"/>
              <a:t>.</a:t>
            </a:r>
          </a:p>
          <a:p>
            <a:pPr marL="439872" indent="-439872">
              <a:defRPr/>
            </a:pPr>
            <a:r>
              <a:rPr lang="en-US" b="0" dirty="0"/>
              <a:t>f)  Draw conclusions and </a:t>
            </a:r>
            <a:r>
              <a:rPr lang="en-US" b="0" dirty="0">
                <a:solidFill>
                  <a:srgbClr val="0070C0"/>
                </a:solidFill>
              </a:rPr>
              <a:t>make inferences </a:t>
            </a:r>
            <a:r>
              <a:rPr lang="en-US" b="0" dirty="0"/>
              <a:t>on explicit and </a:t>
            </a:r>
            <a:r>
              <a:rPr lang="en-US" b="0" dirty="0">
                <a:solidFill>
                  <a:srgbClr val="0070C0"/>
                </a:solidFill>
              </a:rPr>
              <a:t>implied information </a:t>
            </a:r>
            <a:r>
              <a:rPr lang="en-US" b="0" dirty="0"/>
              <a:t>using textual support as evidence.</a:t>
            </a:r>
          </a:p>
          <a:p>
            <a:pPr marL="439872" indent="-439872">
              <a:defRPr/>
            </a:pPr>
            <a:endParaRPr lang="en-US" b="0" dirty="0"/>
          </a:p>
          <a:p>
            <a:pPr marL="439872" indent="-439872">
              <a:defRPr/>
            </a:pPr>
            <a:r>
              <a:rPr lang="en-US" b="0" dirty="0"/>
              <a:t>and </a:t>
            </a:r>
          </a:p>
          <a:p>
            <a:pPr marL="439872" indent="-439872">
              <a:defRPr/>
            </a:pPr>
            <a:endParaRPr lang="en-US" b="0" dirty="0"/>
          </a:p>
          <a:p>
            <a:pPr marL="439872" indent="-439872">
              <a:defRPr/>
            </a:pPr>
            <a:r>
              <a:rPr lang="en-US" b="0" dirty="0"/>
              <a:t>SOL 11.5</a:t>
            </a:r>
          </a:p>
          <a:p>
            <a:pPr marL="439872" indent="-439872">
              <a:defRPr/>
            </a:pPr>
            <a:r>
              <a:rPr lang="en-US" b="0" dirty="0"/>
              <a:t>The student will read and analyze a variety of </a:t>
            </a:r>
            <a:r>
              <a:rPr lang="en-US" b="0" dirty="0">
                <a:solidFill>
                  <a:srgbClr val="0070C0"/>
                </a:solidFill>
              </a:rPr>
              <a:t>nonfiction texts</a:t>
            </a:r>
            <a:r>
              <a:rPr lang="en-US" b="0" dirty="0"/>
              <a:t>.</a:t>
            </a:r>
          </a:p>
          <a:p>
            <a:pPr marL="439872" indent="-439872">
              <a:defRPr/>
            </a:pPr>
            <a:r>
              <a:rPr lang="en-US" b="0" dirty="0"/>
              <a:t>d)  Draw conclusions and </a:t>
            </a:r>
            <a:r>
              <a:rPr lang="en-US" b="0" dirty="0">
                <a:solidFill>
                  <a:srgbClr val="0070C0"/>
                </a:solidFill>
              </a:rPr>
              <a:t>make inferences </a:t>
            </a:r>
            <a:r>
              <a:rPr lang="en-US" b="0" dirty="0"/>
              <a:t>on explicit and </a:t>
            </a:r>
            <a:r>
              <a:rPr lang="en-US" b="0" dirty="0">
                <a:solidFill>
                  <a:srgbClr val="0070C0"/>
                </a:solidFill>
              </a:rPr>
              <a:t>implied information </a:t>
            </a:r>
            <a:r>
              <a:rPr lang="en-US" b="0" dirty="0"/>
              <a:t>using textual support.</a:t>
            </a:r>
          </a:p>
          <a:p>
            <a:pPr eaLnBrk="1" fontAlgn="auto" hangingPunct="1">
              <a:spcBef>
                <a:spcPts val="0"/>
              </a:spcBef>
              <a:spcAft>
                <a:spcPts val="0"/>
              </a:spcAft>
              <a:defRPr/>
            </a:pPr>
            <a:endParaRPr 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C9DF5D6-76C4-4CC8-89C5-93B903D2C6ED}" type="slidenum">
              <a:rPr lang="en-US" altLang="en-US" smtClean="0">
                <a:latin typeface="Arial" charset="0"/>
              </a:rPr>
              <a:pPr eaLnBrk="1" hangingPunct="1">
                <a:spcBef>
                  <a:spcPct val="0"/>
                </a:spcBef>
              </a:pPr>
              <a:t>15</a:t>
            </a:fld>
            <a:endParaRPr lang="en-US" alt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r>
              <a:rPr lang="en-US" dirty="0"/>
              <a:t>For SOL </a:t>
            </a:r>
            <a:r>
              <a:rPr lang="en-US" altLang="en-US" dirty="0">
                <a:solidFill>
                  <a:srgbClr val="0033CC"/>
                </a:solidFill>
              </a:rPr>
              <a:t>10.4b, 10.5f, and 11.5d, s</a:t>
            </a:r>
            <a:r>
              <a:rPr lang="en-US" dirty="0">
                <a:solidFill>
                  <a:srgbClr val="0070C0"/>
                </a:solidFill>
              </a:rPr>
              <a:t>tudents need additional practice drawing inferences using implied and explicit information in fiction and nonfiction texts.</a:t>
            </a:r>
          </a:p>
          <a:p>
            <a:endParaRPr lang="en-US" dirty="0"/>
          </a:p>
          <a:p>
            <a:r>
              <a:rPr lang="en-US" dirty="0"/>
              <a:t>Students also need additional practice with this standard when there is more than one correct answer, and the number of answers is not indicated. This sample item mimics a hot spot technology-enhanced</a:t>
            </a:r>
            <a:r>
              <a:rPr lang="en-US" baseline="0" dirty="0"/>
              <a:t> item</a:t>
            </a:r>
            <a:r>
              <a:rPr lang="en-US" dirty="0"/>
              <a:t>. </a:t>
            </a:r>
          </a:p>
          <a:p>
            <a:endParaRPr lang="en-US" dirty="0"/>
          </a:p>
          <a:p>
            <a:r>
              <a:rPr lang="en-US" dirty="0"/>
              <a:t>The answers</a:t>
            </a:r>
            <a:r>
              <a:rPr lang="en-US" baseline="0" dirty="0"/>
              <a:t> are shown on the screen.</a:t>
            </a:r>
            <a:endParaRPr 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CBB89F-85DE-45D8-8378-B3D4F09DFE53}" type="slidenum">
              <a:rPr lang="en-US" altLang="en-US" smtClean="0">
                <a:latin typeface="Arial" charset="0"/>
              </a:rPr>
              <a:pPr eaLnBrk="1" hangingPunct="1">
                <a:spcBef>
                  <a:spcPct val="0"/>
                </a:spcBef>
              </a:pPr>
              <a:t>16</a:t>
            </a:fld>
            <a:endParaRPr lang="en-US" alt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Here are other questions supporting these standards.</a:t>
            </a:r>
          </a:p>
          <a:p>
            <a:endParaRPr lang="en-US" dirty="0"/>
          </a:p>
          <a:p>
            <a:pPr>
              <a:spcBef>
                <a:spcPts val="0"/>
              </a:spcBef>
              <a:defRPr/>
            </a:pPr>
            <a:r>
              <a:rPr lang="en-US" dirty="0"/>
              <a:t>The first question reads,</a:t>
            </a:r>
            <a:r>
              <a:rPr lang="en-US" baseline="0" dirty="0"/>
              <a:t> “</a:t>
            </a:r>
            <a:r>
              <a:rPr lang="en-US" dirty="0"/>
              <a:t>Looking at both selections, what may the reader infer</a:t>
            </a:r>
            <a:r>
              <a:rPr lang="en-US" baseline="0" dirty="0"/>
              <a:t> </a:t>
            </a:r>
            <a:r>
              <a:rPr lang="en-US" dirty="0"/>
              <a:t>or conclude about . . . ?”</a:t>
            </a:r>
          </a:p>
          <a:p>
            <a:endParaRPr lang="en-US" dirty="0"/>
          </a:p>
          <a:p>
            <a:r>
              <a:rPr lang="en-US" dirty="0"/>
              <a:t>The  first question indicates that students need practice with a variety of </a:t>
            </a:r>
            <a:r>
              <a:rPr lang="en-US" b="0" dirty="0"/>
              <a:t>paired </a:t>
            </a:r>
            <a:r>
              <a:rPr lang="en-US" b="0" dirty="0">
                <a:solidFill>
                  <a:srgbClr val="FF0000"/>
                </a:solidFill>
              </a:rPr>
              <a:t>passages.  </a:t>
            </a:r>
            <a:r>
              <a:rPr lang="en-US" dirty="0"/>
              <a:t>This is a new format in which to test the standards. Some possibilities of paired passages to practice include: a nonfiction article paired with a poem or a functional piece, such as a website, paired with a nonfiction selection.</a:t>
            </a:r>
          </a:p>
          <a:p>
            <a:endParaRPr lang="en-US" dirty="0"/>
          </a:p>
          <a:p>
            <a:pPr>
              <a:spcBef>
                <a:spcPts val="0"/>
              </a:spcBef>
              <a:defRPr/>
            </a:pPr>
            <a:r>
              <a:rPr lang="en-US" dirty="0"/>
              <a:t>Look at the second question. It reads, “Based on the selection, the relationship between (blank)  and (blank) could best be described as . . . .”</a:t>
            </a:r>
          </a:p>
          <a:p>
            <a:pPr>
              <a:spcBef>
                <a:spcPts val="0"/>
              </a:spcBef>
              <a:defRPr/>
            </a:pPr>
            <a:endParaRPr lang="en-US" dirty="0"/>
          </a:p>
          <a:p>
            <a:r>
              <a:rPr lang="en-US" dirty="0"/>
              <a:t>Even though the question asks only about one reading selection, the student is asked to examine the relationship between two components and then describe the relationship.  This is also a new way of testing these standards.</a:t>
            </a:r>
          </a:p>
          <a:p>
            <a:pPr eaLnBrk="1" hangingPunct="1">
              <a:spcBef>
                <a:spcPct val="0"/>
              </a:spcBef>
            </a:pPr>
            <a:endParaRPr lang="en-US" dirty="0"/>
          </a:p>
          <a:p>
            <a:pPr eaLnBrk="1" hangingPunct="1">
              <a:spcBef>
                <a:spcPct val="0"/>
              </a:spcBef>
            </a:pPr>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1EFCDA-2DD8-4A1E-9ABE-C805263A305C}" type="slidenum">
              <a:rPr lang="en-US" altLang="en-US" smtClean="0">
                <a:latin typeface="Arial" charset="0"/>
              </a:rPr>
              <a:pPr eaLnBrk="1" hangingPunct="1">
                <a:spcBef>
                  <a:spcPct val="0"/>
                </a:spcBef>
              </a:pPr>
              <a:t>17</a:t>
            </a:fld>
            <a:endParaRPr lang="en-US" alt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9744" eaLnBrk="1" hangingPunct="1">
              <a:spcBef>
                <a:spcPct val="0"/>
              </a:spcBef>
            </a:pPr>
            <a:r>
              <a:rPr lang="en-US" dirty="0"/>
              <a:t>Here are additional questions to help students with this standard. </a:t>
            </a:r>
          </a:p>
          <a:p>
            <a:pPr defTabSz="879744" eaLnBrk="1" hangingPunct="1">
              <a:spcBef>
                <a:spcPct val="0"/>
              </a:spcBef>
            </a:pPr>
            <a:endParaRPr lang="en-US" dirty="0"/>
          </a:p>
          <a:p>
            <a:pPr defTabSz="879744" eaLnBrk="1" hangingPunct="1">
              <a:spcBef>
                <a:spcPct val="0"/>
              </a:spcBef>
            </a:pPr>
            <a:r>
              <a:rPr lang="en-US" dirty="0"/>
              <a:t>The first suggestion is, “The reader can conclude or infer that . . .” </a:t>
            </a:r>
          </a:p>
          <a:p>
            <a:pPr eaLnBrk="1" hangingPunct="1">
              <a:spcBef>
                <a:spcPct val="0"/>
              </a:spcBef>
            </a:pPr>
            <a:endParaRPr lang="en-US" dirty="0">
              <a:solidFill>
                <a:srgbClr val="FF0000"/>
              </a:solidFill>
            </a:endParaRPr>
          </a:p>
          <a:p>
            <a:pPr eaLnBrk="1" hangingPunct="1">
              <a:spcBef>
                <a:spcPct val="0"/>
              </a:spcBef>
            </a:pPr>
            <a:r>
              <a:rPr lang="en-US" dirty="0">
                <a:solidFill>
                  <a:srgbClr val="FF0000"/>
                </a:solidFill>
              </a:rPr>
              <a:t>And the second suggestion, “Why did (blank) most likely happen?”</a:t>
            </a:r>
          </a:p>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18</a:t>
            </a:fld>
            <a:endParaRPr lang="en-US" alt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next standard being highlighted is SOL 9.4d. This standard states: The students will read, comprehend, and analyze a variety of literary texts including narratives, narrative nonfiction, poetry, and drama. d)Use literary terms in describing and analyzing selections.</a:t>
            </a:r>
          </a:p>
          <a:p>
            <a:pPr eaLnBrk="1" hangingPunct="1">
              <a:spcBef>
                <a:spcPct val="0"/>
              </a:spcBef>
            </a:pPr>
            <a:endParaRPr lang="en-US" dirty="0"/>
          </a:p>
          <a:p>
            <a:pPr eaLnBrk="1" hangingPunct="1">
              <a:spcBef>
                <a:spcPct val="0"/>
              </a:spcBef>
            </a:pPr>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FE600F-A51C-4084-AE41-8B3E990CBC27}" type="slidenum">
              <a:rPr lang="en-US" altLang="en-US" smtClean="0">
                <a:latin typeface="Arial" charset="0"/>
              </a:rPr>
              <a:pPr eaLnBrk="1" hangingPunct="1">
                <a:spcBef>
                  <a:spcPct val="0"/>
                </a:spcBef>
              </a:pPr>
              <a:t>19</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0" dirty="0"/>
              <a:t>The cumulative</a:t>
            </a:r>
            <a:r>
              <a:rPr lang="en-US" b="0" baseline="0" dirty="0"/>
              <a:t> </a:t>
            </a:r>
            <a:r>
              <a:rPr lang="en-US" b="0" dirty="0"/>
              <a:t>EOC</a:t>
            </a:r>
            <a:r>
              <a:rPr lang="en-US" b="0" baseline="0" dirty="0"/>
              <a:t> reading test assesses standards for grades 9, 10 and 11.  In this presentation, similar standards across grade levels are grouped together. </a:t>
            </a:r>
            <a:r>
              <a:rPr lang="en-US" b="0" dirty="0"/>
              <a:t>The parts of the standards showing inconsistent student performance are highlighted in blue. </a:t>
            </a:r>
          </a:p>
          <a:p>
            <a:pPr eaLnBrk="1" fontAlgn="auto" hangingPunct="1">
              <a:spcBef>
                <a:spcPts val="0"/>
              </a:spcBef>
              <a:spcAft>
                <a:spcPts val="0"/>
              </a:spcAft>
              <a:defRPr/>
            </a:pPr>
            <a:endParaRPr lang="en-US" b="0" dirty="0"/>
          </a:p>
          <a:p>
            <a:pPr eaLnBrk="1" fontAlgn="auto" hangingPunct="1">
              <a:spcBef>
                <a:spcPts val="0"/>
              </a:spcBef>
              <a:spcAft>
                <a:spcPts val="0"/>
              </a:spcAft>
              <a:defRPr/>
            </a:pPr>
            <a:r>
              <a:rPr lang="en-US" b="0" dirty="0"/>
              <a:t>The first reading standard in which students need additional practice deals with vocabulary development.  The SOLs 9.3, 10.3, and 11.3 are the same and state: </a:t>
            </a:r>
          </a:p>
          <a:p>
            <a:pPr eaLnBrk="1" fontAlgn="auto" hangingPunct="1">
              <a:spcBef>
                <a:spcPts val="0"/>
              </a:spcBef>
              <a:spcAft>
                <a:spcPts val="0"/>
              </a:spcAft>
              <a:defRPr/>
            </a:pPr>
            <a:endParaRPr lang="en-US" b="0" dirty="0"/>
          </a:p>
          <a:p>
            <a:pPr eaLnBrk="1" fontAlgn="auto" hangingPunct="1">
              <a:spcBef>
                <a:spcPts val="0"/>
              </a:spcBef>
              <a:spcAft>
                <a:spcPts val="0"/>
              </a:spcAft>
              <a:defRPr/>
            </a:pPr>
            <a:r>
              <a:rPr lang="en-US" b="0" dirty="0"/>
              <a:t>The student will apply knowledge of word origins, derivations, and figurative language to extend vocabulary development in authentic texts.</a:t>
            </a:r>
          </a:p>
          <a:p>
            <a:pPr eaLnBrk="1" fontAlgn="auto" hangingPunct="1">
              <a:spcBef>
                <a:spcPts val="0"/>
              </a:spcBef>
              <a:spcAft>
                <a:spcPts val="0"/>
              </a:spcAft>
              <a:defRPr/>
            </a:pPr>
            <a:endParaRPr lang="en-US" b="0" dirty="0">
              <a:solidFill>
                <a:srgbClr val="0070C0"/>
              </a:solidFill>
            </a:endParaRPr>
          </a:p>
          <a:p>
            <a:pPr marL="439872" indent="-439872" eaLnBrk="1" fontAlgn="auto" hangingPunct="1">
              <a:spcBef>
                <a:spcPts val="0"/>
              </a:spcBef>
              <a:spcAft>
                <a:spcPts val="0"/>
              </a:spcAft>
              <a:buFontTx/>
              <a:buNone/>
              <a:defRPr/>
            </a:pPr>
            <a:r>
              <a:rPr lang="en-US" b="0" dirty="0">
                <a:solidFill>
                  <a:srgbClr val="0070C0"/>
                </a:solidFill>
              </a:rPr>
              <a:t>a)  Use structural analysis of </a:t>
            </a:r>
            <a:r>
              <a:rPr lang="en-US" b="0" dirty="0"/>
              <a:t>roots, </a:t>
            </a:r>
            <a:r>
              <a:rPr lang="en-US" b="0" dirty="0">
                <a:solidFill>
                  <a:srgbClr val="0070C0"/>
                </a:solidFill>
              </a:rPr>
              <a:t>affixes, synonyms, antonyms, </a:t>
            </a:r>
            <a:r>
              <a:rPr lang="en-US" b="0" dirty="0"/>
              <a:t>and cognates </a:t>
            </a:r>
            <a:r>
              <a:rPr lang="en-US" b="0" dirty="0">
                <a:solidFill>
                  <a:srgbClr val="0070C0"/>
                </a:solidFill>
              </a:rPr>
              <a:t>to understand complex words. </a:t>
            </a:r>
          </a:p>
          <a:p>
            <a:pPr marL="439872" indent="-439872" eaLnBrk="1" fontAlgn="auto" hangingPunct="1">
              <a:spcBef>
                <a:spcPts val="0"/>
              </a:spcBef>
              <a:spcAft>
                <a:spcPts val="0"/>
              </a:spcAft>
              <a:buFontTx/>
              <a:buNone/>
              <a:defRPr/>
            </a:pPr>
            <a:r>
              <a:rPr lang="en-US" b="0" dirty="0">
                <a:solidFill>
                  <a:srgbClr val="0070C0"/>
                </a:solidFill>
              </a:rPr>
              <a:t>b)  Use context, </a:t>
            </a:r>
            <a:r>
              <a:rPr lang="en-US" b="0" dirty="0"/>
              <a:t>structure, and connotations </a:t>
            </a:r>
            <a:r>
              <a:rPr lang="en-US" b="0" dirty="0">
                <a:solidFill>
                  <a:srgbClr val="0070C0"/>
                </a:solidFill>
              </a:rPr>
              <a:t>to determine meanings of words and phrases. </a:t>
            </a:r>
          </a:p>
          <a:p>
            <a:pPr marL="439872" indent="-439872" eaLnBrk="1" fontAlgn="auto" hangingPunct="1">
              <a:spcBef>
                <a:spcPts val="0"/>
              </a:spcBef>
              <a:spcAft>
                <a:spcPts val="0"/>
              </a:spcAft>
              <a:buFontTx/>
              <a:buAutoNum type="alphaLcParenR" startAt="2"/>
              <a:defRPr/>
            </a:pPr>
            <a:endParaRPr lang="en-US" b="0" dirty="0">
              <a:solidFill>
                <a:srgbClr val="0070C0"/>
              </a:solidFill>
            </a:endParaRPr>
          </a:p>
          <a:p>
            <a:pPr eaLnBrk="1" fontAlgn="auto" hangingPunct="1">
              <a:spcBef>
                <a:spcPts val="0"/>
              </a:spcBef>
              <a:spcAft>
                <a:spcPts val="0"/>
              </a:spcAft>
              <a:defRPr/>
            </a:pPr>
            <a:endParaRPr lang="en-US" b="0"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A5E0453-7944-496C-B99A-BA6F7C54AD94}" type="slidenum">
              <a:rPr lang="en-US" altLang="en-US" smtClean="0">
                <a:latin typeface="Arial" charset="0"/>
              </a:rPr>
              <a:pPr eaLnBrk="1" hangingPunct="1">
                <a:spcBef>
                  <a:spcPct val="0"/>
                </a:spcBef>
              </a:pPr>
              <a:t>2</a:t>
            </a:fld>
            <a:endParaRPr lang="en-US"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For SOL 9.4d, students need additional practice moving beyond the identification of literary terms to using them to describe and analyze literary texts.  </a:t>
            </a:r>
          </a:p>
          <a:p>
            <a:endParaRPr lang="en-US" dirty="0"/>
          </a:p>
          <a:p>
            <a:r>
              <a:rPr lang="en-US" dirty="0"/>
              <a:t>The first suggested question for this standard</a:t>
            </a:r>
            <a:r>
              <a:rPr lang="en-US" baseline="0" dirty="0"/>
              <a:t> is, “T</a:t>
            </a:r>
            <a:r>
              <a:rPr lang="en-US" dirty="0"/>
              <a:t>he author uses sensory language in this paragraph to .</a:t>
            </a:r>
            <a:r>
              <a:rPr lang="en-US" baseline="0" dirty="0"/>
              <a:t> . .”</a:t>
            </a:r>
            <a:r>
              <a:rPr lang="en-US" dirty="0"/>
              <a:t> </a:t>
            </a:r>
          </a:p>
          <a:p>
            <a:endParaRPr lang="en-US" dirty="0"/>
          </a:p>
          <a:p>
            <a:r>
              <a:rPr lang="en-US" dirty="0"/>
              <a:t>The first suggestion is a new way to test the standard. Previous assessments likely focused on having the students identify the sensory language in a particular paragraph. Now the students advance to analyzing the use of that same sensory language. </a:t>
            </a:r>
          </a:p>
          <a:p>
            <a:endParaRPr lang="en-US" dirty="0"/>
          </a:p>
          <a:p>
            <a:r>
              <a:rPr lang="en-US" dirty="0"/>
              <a:t>In the second question, students again practice a higher level of thinking. Instead of asking students to only identify the point of view in a story, students need practice analyzing that specific point of view  as it is used in </a:t>
            </a:r>
            <a:r>
              <a:rPr lang="en-US" dirty="0">
                <a:solidFill>
                  <a:srgbClr val="FF0000"/>
                </a:solidFill>
              </a:rPr>
              <a:t>the literary selection</a:t>
            </a:r>
            <a:r>
              <a:rPr lang="en-US" dirty="0"/>
              <a:t>.</a:t>
            </a:r>
          </a:p>
          <a:p>
            <a:pPr eaLnBrk="1" hangingPunct="1">
              <a:spcBef>
                <a:spcPct val="0"/>
              </a:spcBef>
            </a:pP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5C74177-A91B-41D5-8AA5-7DA077929D4A}" type="slidenum">
              <a:rPr lang="en-US" altLang="en-US" smtClean="0">
                <a:latin typeface="Arial" charset="0"/>
              </a:rPr>
              <a:pPr eaLnBrk="1" hangingPunct="1">
                <a:spcBef>
                  <a:spcPct val="0"/>
                </a:spcBef>
              </a:pPr>
              <a:t>20</a:t>
            </a:fld>
            <a:endParaRPr lang="en-US" alt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The focus of the next standard, 9.4h, is on the relationship of the writer’s style and its literary effect. The complete standard reads:</a:t>
            </a:r>
          </a:p>
          <a:p>
            <a:pPr>
              <a:defRPr/>
            </a:pPr>
            <a:endParaRPr lang="en-US" dirty="0"/>
          </a:p>
          <a:p>
            <a:pPr>
              <a:defRPr/>
            </a:pPr>
            <a:r>
              <a:rPr lang="en-US" b="0" dirty="0"/>
              <a:t>The student will read, comprehend, and analyze a variety of </a:t>
            </a:r>
            <a:r>
              <a:rPr lang="en-US" b="0" dirty="0">
                <a:solidFill>
                  <a:srgbClr val="0070C0"/>
                </a:solidFill>
              </a:rPr>
              <a:t>literary texts </a:t>
            </a:r>
            <a:r>
              <a:rPr lang="en-US" b="0" dirty="0"/>
              <a:t>including narratives, narrative nonfiction, poetry, and drama.</a:t>
            </a:r>
          </a:p>
          <a:p>
            <a:pPr marL="439872" indent="-439872">
              <a:defRPr/>
            </a:pPr>
            <a:r>
              <a:rPr lang="en-US" b="0" dirty="0"/>
              <a:t>h)  Explain the </a:t>
            </a:r>
            <a:r>
              <a:rPr lang="en-US" b="0" dirty="0">
                <a:solidFill>
                  <a:srgbClr val="0070C0"/>
                </a:solidFill>
              </a:rPr>
              <a:t>relationship between the author’s style and literary effect.</a:t>
            </a:r>
          </a:p>
          <a:p>
            <a:pPr eaLnBrk="1" fontAlgn="auto" hangingPunct="1">
              <a:spcBef>
                <a:spcPts val="0"/>
              </a:spcBef>
              <a:spcAft>
                <a:spcPts val="0"/>
              </a:spcAft>
              <a:defRPr/>
            </a:pPr>
            <a:endParaRPr lang="en-US" b="0" dirty="0"/>
          </a:p>
          <a:p>
            <a:pPr eaLnBrk="1" fontAlgn="auto" hangingPunct="1">
              <a:spcBef>
                <a:spcPts val="0"/>
              </a:spcBef>
              <a:spcAft>
                <a:spcPts val="0"/>
              </a:spcAft>
              <a:defRPr/>
            </a:pPr>
            <a:endParaRPr 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64288E2-8BC9-4C47-B667-BE0C585CC977}" type="slidenum">
              <a:rPr lang="en-US" altLang="en-US" smtClean="0">
                <a:latin typeface="Arial" charset="0"/>
              </a:rPr>
              <a:pPr eaLnBrk="1" hangingPunct="1">
                <a:spcBef>
                  <a:spcPct val="0"/>
                </a:spcBef>
              </a:pPr>
              <a:t>21</a:t>
            </a:fld>
            <a:endParaRPr lang="en-US" alt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9744" eaLnBrk="1" hangingPunct="1">
              <a:spcBef>
                <a:spcPct val="0"/>
              </a:spcBef>
            </a:pPr>
            <a:r>
              <a:rPr lang="en-US" dirty="0"/>
              <a:t>This slide presents some questions to use when practicing this standard. As a higher level skill, this standard involves multiple components: the author’s style, its literary effect, and the relationship between these components. The questions on the screen are intended to help guide the students with additional practice of these components</a:t>
            </a:r>
          </a:p>
          <a:p>
            <a:pPr eaLnBrk="1" hangingPunct="1">
              <a:spcBef>
                <a:spcPct val="0"/>
              </a:spcBef>
            </a:pP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CB6CBAE-B182-4E1A-9A44-0A72F91424F6}" type="slidenum">
              <a:rPr lang="en-US" altLang="en-US" smtClean="0">
                <a:latin typeface="Arial" charset="0"/>
              </a:rPr>
              <a:pPr eaLnBrk="1" hangingPunct="1">
                <a:spcBef>
                  <a:spcPct val="0"/>
                </a:spcBef>
              </a:pPr>
              <a:t>22</a:t>
            </a:fld>
            <a:endParaRPr lang="en-US"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This screen and the next screen contain additional questions to help students with SOL</a:t>
            </a:r>
            <a:r>
              <a:rPr lang="en-US" baseline="0" dirty="0"/>
              <a:t> 9.4h.</a:t>
            </a:r>
            <a:endParaRPr lang="en-US" dirty="0"/>
          </a:p>
          <a:p>
            <a:pPr eaLnBrk="1" hangingPunct="1">
              <a:spcBef>
                <a:spcPct val="0"/>
              </a:spcBef>
            </a:pPr>
            <a:endParaRPr lang="en-US" dirty="0"/>
          </a:p>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BD7FB8-2F97-44AD-A89A-AF39E97F9A34}" type="slidenum">
              <a:rPr lang="en-US" altLang="en-US" smtClean="0">
                <a:latin typeface="Arial" charset="0"/>
              </a:rPr>
              <a:pPr eaLnBrk="1" hangingPunct="1">
                <a:spcBef>
                  <a:spcPct val="0"/>
                </a:spcBef>
              </a:pPr>
              <a:t>23</a:t>
            </a:fld>
            <a:endParaRPr lang="en-US" alt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(No audio.)</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967BFA8-6C11-43DA-B92C-B155CA9EFB92}" type="slidenum">
              <a:rPr lang="en-US" altLang="en-US" smtClean="0">
                <a:latin typeface="Arial" charset="0"/>
              </a:rPr>
              <a:pPr eaLnBrk="1" hangingPunct="1">
                <a:spcBef>
                  <a:spcPct val="0"/>
                </a:spcBef>
              </a:pPr>
              <a:t>24</a:t>
            </a:fld>
            <a:endParaRPr lang="en-US" alt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0" dirty="0"/>
              <a:t>The next standard</a:t>
            </a:r>
            <a:r>
              <a:rPr lang="en-US" b="0" baseline="0" dirty="0"/>
              <a:t> being highlighted is SOL 11.4. T</a:t>
            </a:r>
            <a:r>
              <a:rPr lang="en-US" b="0" dirty="0"/>
              <a:t>his standard states:</a:t>
            </a:r>
          </a:p>
          <a:p>
            <a:pPr>
              <a:defRPr/>
            </a:pPr>
            <a:endParaRPr lang="en-US" b="0" dirty="0"/>
          </a:p>
          <a:p>
            <a:pPr>
              <a:defRPr/>
            </a:pPr>
            <a:r>
              <a:rPr lang="en-US" b="0" dirty="0"/>
              <a:t>The student will read, comprehend, and analyze relationships among </a:t>
            </a:r>
            <a:r>
              <a:rPr lang="en-US" b="0" dirty="0">
                <a:solidFill>
                  <a:srgbClr val="0070C0"/>
                </a:solidFill>
              </a:rPr>
              <a:t>American literature, </a:t>
            </a:r>
            <a:r>
              <a:rPr lang="en-US" b="0" dirty="0"/>
              <a:t>history, and culture.</a:t>
            </a:r>
          </a:p>
          <a:p>
            <a:pPr marL="439872" indent="-439872">
              <a:defRPr/>
            </a:pPr>
            <a:r>
              <a:rPr lang="en-US" b="0" dirty="0"/>
              <a:t>g) Explain how </a:t>
            </a:r>
            <a:r>
              <a:rPr lang="en-US" b="0" dirty="0">
                <a:solidFill>
                  <a:srgbClr val="0070C0"/>
                </a:solidFill>
              </a:rPr>
              <a:t>imagery and figures of speech </a:t>
            </a:r>
            <a:r>
              <a:rPr lang="en-US" b="0" dirty="0"/>
              <a:t>appeal to the reader’s senses and experience.</a:t>
            </a:r>
          </a:p>
          <a:p>
            <a:pPr marL="439872" indent="-439872">
              <a:defRPr/>
            </a:pPr>
            <a:endParaRPr lang="en-US" b="0" dirty="0"/>
          </a:p>
          <a:p>
            <a:pPr>
              <a:defRPr/>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C022C9E-2367-43A2-A098-3234B44C81A7}" type="slidenum">
              <a:rPr lang="en-US" altLang="en-US" smtClean="0">
                <a:latin typeface="Arial" charset="0"/>
              </a:rPr>
              <a:pPr eaLnBrk="1" hangingPunct="1">
                <a:spcBef>
                  <a:spcPct val="0"/>
                </a:spcBef>
              </a:pPr>
              <a:t>25</a:t>
            </a:fld>
            <a:endParaRPr lang="en-US" alt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For SOL 11.4g, students need</a:t>
            </a:r>
            <a:r>
              <a:rPr lang="en-US" baseline="0" dirty="0"/>
              <a:t> additional practice explaining how imagery and figures of speech used in literature appeal to the reader’s senses and experience.</a:t>
            </a:r>
            <a:endParaRPr lang="en-US" dirty="0"/>
          </a:p>
          <a:p>
            <a:pPr eaLnBrk="1" hangingPunct="1">
              <a:spcBef>
                <a:spcPct val="0"/>
              </a:spcBef>
            </a:pPr>
            <a:endParaRPr lang="en-US" dirty="0"/>
          </a:p>
          <a:p>
            <a:pPr eaLnBrk="1" hangingPunct="1">
              <a:spcBef>
                <a:spcPct val="0"/>
              </a:spcBef>
            </a:pPr>
            <a:r>
              <a:rPr lang="en-US" dirty="0"/>
              <a:t>Students need additional practice with the multiple components represented in this standard: 1) identifying the imagery or figurative language, and 2) explaining the use of the identified imagery or figurative language.</a:t>
            </a:r>
          </a:p>
          <a:p>
            <a:pPr eaLnBrk="1" hangingPunct="1">
              <a:spcBef>
                <a:spcPct val="0"/>
              </a:spcBef>
            </a:pPr>
            <a:endParaRPr lang="en-US" dirty="0"/>
          </a:p>
          <a:p>
            <a:pPr eaLnBrk="1" hangingPunct="1">
              <a:spcBef>
                <a:spcPct val="0"/>
              </a:spcBef>
            </a:pPr>
            <a:r>
              <a:rPr lang="en-US" dirty="0"/>
              <a:t>The questions shown expand upon the identification of the imagery or figurative language and ask students to apply or analyze the literary element.</a:t>
            </a: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535EB86-D81D-46F8-9DEA-AC9B0330DF9C}" type="slidenum">
              <a:rPr lang="en-US" altLang="en-US" smtClean="0">
                <a:latin typeface="Arial" charset="0"/>
              </a:rPr>
              <a:pPr eaLnBrk="1" hangingPunct="1">
                <a:spcBef>
                  <a:spcPct val="0"/>
                </a:spcBef>
              </a:pPr>
              <a:t>26</a:t>
            </a:fld>
            <a:endParaRPr lang="en-US" alt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9744" eaLnBrk="1" hangingPunct="1">
              <a:spcBef>
                <a:spcPct val="0"/>
              </a:spcBef>
            </a:pPr>
            <a:r>
              <a:rPr lang="en-US" dirty="0"/>
              <a:t>This screen shows more questions to help students with this skill.</a:t>
            </a:r>
          </a:p>
          <a:p>
            <a:pPr eaLnBrk="1" hangingPunct="1">
              <a:spcBef>
                <a:spcPct val="0"/>
              </a:spcBef>
            </a:pPr>
            <a:endParaRPr lang="en-US"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E240F8B-49A2-4CD4-984F-21C9D673A8C1}" type="slidenum">
              <a:rPr lang="en-US" altLang="en-US" smtClean="0">
                <a:latin typeface="Arial" charset="0"/>
              </a:rPr>
              <a:pPr eaLnBrk="1" hangingPunct="1">
                <a:spcBef>
                  <a:spcPct val="0"/>
                </a:spcBef>
              </a:pPr>
              <a:t>27</a:t>
            </a:fld>
            <a:endParaRPr lang="en-US" alt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This screen contains more suggestions for questions</a:t>
            </a:r>
            <a:r>
              <a:rPr lang="en-US" baseline="0" dirty="0"/>
              <a:t> that will help students with the skills associated with SOL 11.4g.</a:t>
            </a:r>
            <a:r>
              <a:rPr lang="en-US" dirty="0"/>
              <a:t> </a:t>
            </a:r>
          </a:p>
          <a:p>
            <a:pPr eaLnBrk="1" hangingPunct="1">
              <a:spcBef>
                <a:spcPct val="0"/>
              </a:spcBef>
            </a:pPr>
            <a:endParaRPr lang="en-US" dirty="0"/>
          </a:p>
          <a:p>
            <a:pPr eaLnBrk="1" hangingPunct="1">
              <a:spcBef>
                <a:spcPct val="0"/>
              </a:spcBef>
            </a:pPr>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D39B144-CC2A-4AB7-BD51-5C2B25FF5492}" type="slidenum">
              <a:rPr lang="en-US" altLang="en-US" smtClean="0">
                <a:latin typeface="Arial" charset="0"/>
              </a:rPr>
              <a:pPr eaLnBrk="1" hangingPunct="1">
                <a:spcBef>
                  <a:spcPct val="0"/>
                </a:spcBef>
              </a:pPr>
              <a:t>28</a:t>
            </a:fld>
            <a:endParaRPr lang="en-US" alt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0" dirty="0"/>
              <a:t>The last literary comprehension standard is 11.4j. The standard states:</a:t>
            </a:r>
          </a:p>
          <a:p>
            <a:pPr>
              <a:defRPr/>
            </a:pPr>
            <a:endParaRPr lang="en-US" b="0" dirty="0"/>
          </a:p>
          <a:p>
            <a:pPr>
              <a:defRPr/>
            </a:pPr>
            <a:r>
              <a:rPr lang="en-US" b="0" dirty="0"/>
              <a:t>The student will read, comprehend, and analyze relationships among American literature, history, and culture.</a:t>
            </a:r>
          </a:p>
          <a:p>
            <a:pPr marL="0" indent="-439872">
              <a:defRPr/>
            </a:pPr>
            <a:r>
              <a:rPr lang="en-US" b="0" dirty="0">
                <a:solidFill>
                  <a:srgbClr val="0070C0"/>
                </a:solidFill>
              </a:rPr>
              <a:t>j) Analyze the use of literary elements and dramatic conventions including verbal, situation and dramatic irony used in American literature.</a:t>
            </a:r>
          </a:p>
          <a:p>
            <a:pPr eaLnBrk="1" fontAlgn="auto" hangingPunct="1">
              <a:spcBef>
                <a:spcPts val="0"/>
              </a:spcBef>
              <a:spcAft>
                <a:spcPts val="0"/>
              </a:spcAft>
              <a:defRPr/>
            </a:pPr>
            <a:endParaRPr 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2143105-E1E0-4283-81E8-87A010FCB95B}" type="slidenum">
              <a:rPr lang="en-US" altLang="en-US" smtClean="0">
                <a:latin typeface="Arial" charset="0"/>
              </a:rPr>
              <a:pPr eaLnBrk="1" hangingPunct="1">
                <a:spcBef>
                  <a:spcPct val="0"/>
                </a:spcBef>
              </a:pPr>
              <a:t>29</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9744"/>
            <a:r>
              <a:rPr lang="en-US" dirty="0"/>
              <a:t>For SOL 9.3a, 10.3a and 11.3a, students need additional practice selecting multiple answers for words using similar affixes.</a:t>
            </a:r>
          </a:p>
          <a:p>
            <a:pPr defTabSz="879744"/>
            <a:endParaRPr lang="en-US" dirty="0"/>
          </a:p>
          <a:p>
            <a:pPr defTabSz="879744"/>
            <a:r>
              <a:rPr lang="en-US" dirty="0"/>
              <a:t>Such practice will benefit students with hot spot technology-enhanced items (TEIs) on the SOL assessment.  Some TEIs specify the number of correct answers, such as, “Which two words have a suffix meaning state or quality?”  </a:t>
            </a:r>
            <a:r>
              <a:rPr lang="en-US" dirty="0">
                <a:solidFill>
                  <a:srgbClr val="FF0000"/>
                </a:solidFill>
              </a:rPr>
              <a:t>Other TEIs will NOT indicate the number of correct answers, and students will have to decide how many answer options are correct.  The example shown on the screen does not indicate how many words are correct.  There are two correct answers, and they are indicated on the screen.</a:t>
            </a:r>
            <a:endParaRPr lang="en-US" dirty="0"/>
          </a:p>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548080-CFD4-4007-8F0C-9ABE8DBC0231}" type="slidenum">
              <a:rPr lang="en-US" altLang="en-US" smtClean="0">
                <a:latin typeface="Arial" charset="0"/>
              </a:rPr>
              <a:pPr eaLnBrk="1" hangingPunct="1">
                <a:spcBef>
                  <a:spcPct val="0"/>
                </a:spcBef>
              </a:pPr>
              <a:t>3</a:t>
            </a:fld>
            <a:endParaRPr lang="en-US" alt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9744" eaLnBrk="1" hangingPunct="1">
              <a:spcBef>
                <a:spcPct val="0"/>
              </a:spcBef>
            </a:pPr>
            <a:r>
              <a:rPr lang="en-US" dirty="0"/>
              <a:t>For SOL 11.4j, students need additional practice analyzing</a:t>
            </a:r>
            <a:r>
              <a:rPr lang="en-US" baseline="0" dirty="0"/>
              <a:t> the use of literary elements and dramatic conventions.</a:t>
            </a:r>
            <a:endParaRPr lang="en-US" dirty="0"/>
          </a:p>
          <a:p>
            <a:pPr defTabSz="879744" eaLnBrk="1" hangingPunct="1">
              <a:spcBef>
                <a:spcPct val="0"/>
              </a:spcBef>
            </a:pPr>
            <a:endParaRPr lang="en-US" dirty="0"/>
          </a:p>
          <a:p>
            <a:pPr defTabSz="879744" eaLnBrk="1" hangingPunct="1">
              <a:spcBef>
                <a:spcPct val="0"/>
              </a:spcBef>
            </a:pPr>
            <a:r>
              <a:rPr lang="en-US" dirty="0"/>
              <a:t>For this standard, students need additional practice identifying the various kinds of irony: verbal, situational and dramatic.  Before classifying the kind of irony,  this higher order skill first requires students to identify the discrepancy or contrast of reality and appearance. Suggested questions to pose to students are shown on the screen.</a:t>
            </a:r>
          </a:p>
          <a:p>
            <a:pPr eaLnBrk="1" hangingPunct="1">
              <a:spcBef>
                <a:spcPct val="0"/>
              </a:spcBef>
            </a:pPr>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7316B16-5FD0-4079-A30A-1B6217F17466}" type="slidenum">
              <a:rPr lang="en-US" altLang="en-US" smtClean="0">
                <a:latin typeface="Arial" charset="0"/>
              </a:rPr>
              <a:pPr eaLnBrk="1" hangingPunct="1">
                <a:spcBef>
                  <a:spcPct val="0"/>
                </a:spcBef>
              </a:pPr>
              <a:t>30</a:t>
            </a:fld>
            <a:endParaRPr lang="en-US" alt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charset="0"/>
              <a:buNone/>
              <a:defRPr/>
            </a:pPr>
            <a:r>
              <a:rPr lang="en-US" dirty="0"/>
              <a:t>The next standard being highlighted is SOL</a:t>
            </a:r>
            <a:r>
              <a:rPr lang="en-US" baseline="0" dirty="0"/>
              <a:t> 9.5d. This standard states:</a:t>
            </a:r>
          </a:p>
          <a:p>
            <a:pPr>
              <a:buFont typeface="Arial" charset="0"/>
              <a:buNone/>
              <a:defRPr/>
            </a:pPr>
            <a:endParaRPr lang="en-US" baseline="0" dirty="0"/>
          </a:p>
          <a:p>
            <a:pPr>
              <a:buFont typeface="Arial" charset="0"/>
              <a:buNone/>
              <a:defRPr/>
            </a:pPr>
            <a:r>
              <a:rPr lang="en-US" dirty="0"/>
              <a:t>The student will read and analyze a variety of </a:t>
            </a:r>
            <a:r>
              <a:rPr lang="en-US" dirty="0">
                <a:solidFill>
                  <a:srgbClr val="0070C0"/>
                </a:solidFill>
              </a:rPr>
              <a:t>nonfiction texts.</a:t>
            </a:r>
          </a:p>
          <a:p>
            <a:pPr marL="439872" indent="-439872">
              <a:defRPr/>
            </a:pPr>
            <a:r>
              <a:rPr lang="en-US" dirty="0">
                <a:solidFill>
                  <a:srgbClr val="0070C0"/>
                </a:solidFill>
              </a:rPr>
              <a:t>d) Identify characteristics of expository, technical, and persuasive texts.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F4812E0-028C-4518-927E-E782C9D93BC8}" type="slidenum">
              <a:rPr lang="en-US" altLang="en-US" smtClean="0">
                <a:latin typeface="Arial" charset="0"/>
              </a:rPr>
              <a:pPr eaLnBrk="1" hangingPunct="1">
                <a:spcBef>
                  <a:spcPct val="0"/>
                </a:spcBef>
              </a:pPr>
              <a:t>31</a:t>
            </a:fld>
            <a:endParaRPr lang="en-US" alt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For SOL 9.5d, students need additional practice identifying the characteristics</a:t>
            </a:r>
            <a:r>
              <a:rPr lang="en-US" baseline="0" dirty="0"/>
              <a:t> of expository, technical, and persuasive texts.</a:t>
            </a:r>
            <a:endParaRPr lang="en-US" dirty="0"/>
          </a:p>
          <a:p>
            <a:pPr eaLnBrk="1" hangingPunct="1">
              <a:spcBef>
                <a:spcPct val="0"/>
              </a:spcBef>
            </a:pPr>
            <a:endParaRPr lang="en-US" dirty="0"/>
          </a:p>
          <a:p>
            <a:pPr eaLnBrk="1" hangingPunct="1">
              <a:spcBef>
                <a:spcPct val="0"/>
              </a:spcBef>
            </a:pPr>
            <a:r>
              <a:rPr lang="en-US" dirty="0"/>
              <a:t>This slide suggests some questions to help students with the skills associated with this new standard.</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3FE39FF-B483-4953-9213-364DF7E31EF8}" type="slidenum">
              <a:rPr lang="en-US" altLang="en-US" smtClean="0">
                <a:latin typeface="Arial" charset="0"/>
              </a:rPr>
              <a:pPr eaLnBrk="1" hangingPunct="1">
                <a:spcBef>
                  <a:spcPct val="0"/>
                </a:spcBef>
              </a:pPr>
              <a:t>32</a:t>
            </a:fld>
            <a:endParaRPr lang="en-US" alt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r>
              <a:rPr lang="en-US" dirty="0"/>
              <a:t>The next</a:t>
            </a:r>
            <a:r>
              <a:rPr lang="en-US" baseline="0" dirty="0"/>
              <a:t> standard being highlighted is SOL 9.5f. This standard states:</a:t>
            </a:r>
          </a:p>
          <a:p>
            <a:pPr>
              <a:spcBef>
                <a:spcPts val="0"/>
              </a:spcBef>
              <a:defRPr/>
            </a:pPr>
            <a:endParaRPr lang="en-US" baseline="0" dirty="0"/>
          </a:p>
          <a:p>
            <a:pPr>
              <a:spcBef>
                <a:spcPts val="0"/>
              </a:spcBef>
              <a:defRPr/>
            </a:pPr>
            <a:r>
              <a:rPr lang="en-US" dirty="0"/>
              <a:t>The student will read and analyze a variety of </a:t>
            </a:r>
            <a:r>
              <a:rPr lang="en-US" dirty="0">
                <a:solidFill>
                  <a:srgbClr val="0070C0"/>
                </a:solidFill>
              </a:rPr>
              <a:t>nonfiction texts.</a:t>
            </a:r>
          </a:p>
          <a:p>
            <a:pPr indent="-439872">
              <a:spcBef>
                <a:spcPts val="0"/>
              </a:spcBef>
              <a:defRPr/>
            </a:pPr>
            <a:r>
              <a:rPr lang="en-US" dirty="0">
                <a:solidFill>
                  <a:srgbClr val="0070C0"/>
                </a:solidFill>
              </a:rPr>
              <a:t>f)  Evaluate clarity and accuracy of information.</a:t>
            </a:r>
          </a:p>
          <a:p>
            <a:pPr eaLnBrk="1" hangingPunct="1">
              <a:spcBef>
                <a:spcPct val="0"/>
              </a:spcBef>
            </a:pPr>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BAD32D-86BD-4225-8681-A55E12A0E723}" type="slidenum">
              <a:rPr lang="en-US" altLang="en-US" smtClean="0">
                <a:latin typeface="Arial" charset="0"/>
              </a:rPr>
              <a:pPr eaLnBrk="1" hangingPunct="1">
                <a:spcBef>
                  <a:spcPct val="0"/>
                </a:spcBef>
              </a:pPr>
              <a:t>33</a:t>
            </a:fld>
            <a:endParaRPr lang="en-US" alt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9744" eaLnBrk="1" hangingPunct="1">
              <a:spcBef>
                <a:spcPct val="0"/>
              </a:spcBef>
            </a:pPr>
            <a:r>
              <a:rPr lang="en-US" dirty="0"/>
              <a:t>For SOL 9.5f, students need additional practice evaluating the clarity and accuracy of information found in nonfiction</a:t>
            </a:r>
            <a:r>
              <a:rPr lang="en-US" baseline="0" dirty="0"/>
              <a:t> texts.</a:t>
            </a:r>
            <a:endParaRPr lang="en-US" dirty="0"/>
          </a:p>
          <a:p>
            <a:pPr defTabSz="879744" eaLnBrk="1" hangingPunct="1">
              <a:spcBef>
                <a:spcPct val="0"/>
              </a:spcBef>
            </a:pPr>
            <a:endParaRPr lang="en-US" dirty="0"/>
          </a:p>
          <a:p>
            <a:pPr defTabSz="879744" eaLnBrk="1" hangingPunct="1">
              <a:spcBef>
                <a:spcPct val="0"/>
              </a:spcBef>
            </a:pPr>
            <a:r>
              <a:rPr lang="en-US" dirty="0"/>
              <a:t>This screen includes several questions related to the standard. Students need additional practice answering similar questions using informational texts with a science or history basis. </a:t>
            </a:r>
          </a:p>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857C10A-1388-4F9F-AE97-00EAD8941B68}" type="slidenum">
              <a:rPr lang="en-US" altLang="en-US" smtClean="0">
                <a:latin typeface="Arial" charset="0"/>
              </a:rPr>
              <a:pPr eaLnBrk="1" hangingPunct="1">
                <a:spcBef>
                  <a:spcPct val="0"/>
                </a:spcBef>
              </a:pPr>
              <a:t>34</a:t>
            </a:fld>
            <a:endParaRPr lang="en-US" alt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9744" eaLnBrk="1" hangingPunct="1">
              <a:spcBef>
                <a:spcPct val="0"/>
              </a:spcBef>
            </a:pPr>
            <a:r>
              <a:rPr lang="en-US" dirty="0"/>
              <a:t>Here are additional suggested</a:t>
            </a:r>
            <a:r>
              <a:rPr lang="en-US" baseline="0" dirty="0"/>
              <a:t> questions for SOL 9.5f that will help students practice the skills associated with this standard.</a:t>
            </a:r>
            <a:endParaRPr lang="en-US" dirty="0"/>
          </a:p>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B6691A8-DB59-412D-98DC-0F5701BFA910}" type="slidenum">
              <a:rPr lang="en-US" altLang="en-US" smtClean="0">
                <a:latin typeface="Arial" charset="0"/>
              </a:rPr>
              <a:pPr eaLnBrk="1" hangingPunct="1">
                <a:spcBef>
                  <a:spcPct val="0"/>
                </a:spcBef>
              </a:pPr>
              <a:t>35</a:t>
            </a:fld>
            <a:endParaRPr lang="en-US" alt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r>
              <a:rPr lang="en-US" dirty="0"/>
              <a:t>The last standard</a:t>
            </a:r>
            <a:r>
              <a:rPr lang="en-US" baseline="0" dirty="0"/>
              <a:t> being highlighted is SOL 9.5j. This standard states:</a:t>
            </a:r>
            <a:endParaRPr lang="en-US" dirty="0"/>
          </a:p>
          <a:p>
            <a:pPr>
              <a:spcBef>
                <a:spcPts val="0"/>
              </a:spcBef>
              <a:defRPr/>
            </a:pPr>
            <a:endParaRPr lang="en-US" dirty="0"/>
          </a:p>
          <a:p>
            <a:pPr>
              <a:spcBef>
                <a:spcPts val="0"/>
              </a:spcBef>
              <a:defRPr/>
            </a:pPr>
            <a:r>
              <a:rPr lang="en-US" dirty="0"/>
              <a:t>The student will read and analyze a variety of </a:t>
            </a:r>
            <a:r>
              <a:rPr lang="en-US" dirty="0">
                <a:solidFill>
                  <a:srgbClr val="0070C0"/>
                </a:solidFill>
              </a:rPr>
              <a:t>nonfiction texts.</a:t>
            </a:r>
          </a:p>
          <a:p>
            <a:pPr marL="439872" indent="-439872">
              <a:spcBef>
                <a:spcPts val="0"/>
              </a:spcBef>
              <a:defRPr/>
            </a:pPr>
            <a:r>
              <a:rPr lang="en-US" dirty="0">
                <a:solidFill>
                  <a:srgbClr val="0070C0"/>
                </a:solidFill>
              </a:rPr>
              <a:t>j) Organize and synthesize information from sources for use in written and oral presentations.</a:t>
            </a:r>
          </a:p>
          <a:p>
            <a:pPr eaLnBrk="1" hangingPunct="1">
              <a:spcBef>
                <a:spcPct val="0"/>
              </a:spcBef>
            </a:pPr>
            <a:endParaRPr lang="en-US"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0D668E-C774-408E-BF96-B5474BDE867D}" type="slidenum">
              <a:rPr lang="en-US" altLang="en-US" smtClean="0">
                <a:latin typeface="Arial" charset="0"/>
              </a:rPr>
              <a:pPr eaLnBrk="1" hangingPunct="1">
                <a:spcBef>
                  <a:spcPct val="0"/>
                </a:spcBef>
              </a:pPr>
              <a:t>36</a:t>
            </a:fld>
            <a:endParaRPr lang="en-US" alt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r>
              <a:rPr lang="en-US" dirty="0"/>
              <a:t>For SOL 9.5j, students </a:t>
            </a:r>
            <a:r>
              <a:rPr lang="en-US" dirty="0">
                <a:solidFill>
                  <a:srgbClr val="0070C0"/>
                </a:solidFill>
              </a:rPr>
              <a:t>need additional practice organizing and synthesizing information from sources to use in written and oral presentations.</a:t>
            </a:r>
          </a:p>
          <a:p>
            <a:pPr eaLnBrk="1" hangingPunct="1">
              <a:spcBef>
                <a:spcPct val="0"/>
              </a:spcBef>
            </a:pPr>
            <a:endParaRPr lang="en-US" dirty="0"/>
          </a:p>
          <a:p>
            <a:pPr eaLnBrk="1" hangingPunct="1">
              <a:spcBef>
                <a:spcPct val="0"/>
              </a:spcBef>
            </a:pPr>
            <a:r>
              <a:rPr lang="en-US" dirty="0"/>
              <a:t>This screen shows some questions to help students with these skills.  </a:t>
            </a:r>
          </a:p>
          <a:p>
            <a:pPr eaLnBrk="1" hangingPunct="1">
              <a:spcBef>
                <a:spcPct val="0"/>
              </a:spcBef>
            </a:pPr>
            <a:endParaRPr lang="en-US" dirty="0"/>
          </a:p>
          <a:p>
            <a:pPr eaLnBrk="1" hangingPunct="1">
              <a:spcBef>
                <a:spcPct val="0"/>
              </a:spcBef>
            </a:pPr>
            <a:endParaRPr lang="en-US" alt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E59D0BA-D0C3-4A68-ABA5-053FB9A0C450}" type="slidenum">
              <a:rPr lang="en-US" altLang="en-US" smtClean="0">
                <a:latin typeface="Arial" charset="0"/>
              </a:rPr>
              <a:pPr eaLnBrk="1" hangingPunct="1">
                <a:spcBef>
                  <a:spcPct val="0"/>
                </a:spcBef>
              </a:pPr>
              <a:t>37</a:t>
            </a:fld>
            <a:endParaRPr lang="en-US" alt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Here is an additional question to</a:t>
            </a:r>
            <a:r>
              <a:rPr lang="en-US" baseline="0" dirty="0"/>
              <a:t> assess the skills of standard 9.5j</a:t>
            </a:r>
            <a:r>
              <a:rPr lang="en-US" dirty="0"/>
              <a:t>. This question shows some new phrases that have been introduced in the test, “most effective” and “least effective.”</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A634A-1F44-4A5C-AC60-CA19DF81C12D}" type="slidenum">
              <a:rPr lang="en-US" altLang="en-US" smtClean="0">
                <a:latin typeface="Arial" charset="0"/>
              </a:rPr>
              <a:pPr eaLnBrk="1" hangingPunct="1">
                <a:spcBef>
                  <a:spcPct val="0"/>
                </a:spcBef>
              </a:pPr>
              <a:t>38</a:t>
            </a:fld>
            <a:endParaRPr lang="en-US" alt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r>
              <a:rPr lang="en-US" dirty="0"/>
              <a:t>This concludes the student performance analysis for the End-of-Course reading tests administered during the spring 2013 test administration.</a:t>
            </a:r>
          </a:p>
          <a:p>
            <a:pPr>
              <a:spcBef>
                <a:spcPts val="0"/>
              </a:spcBef>
              <a:defRPr/>
            </a:pPr>
            <a:endParaRPr lang="en-US" dirty="0"/>
          </a:p>
          <a:p>
            <a:pPr>
              <a:spcBef>
                <a:spcPts val="0"/>
              </a:spcBef>
              <a:defRPr/>
            </a:pPr>
            <a:r>
              <a:rPr lang="en-US" dirty="0"/>
              <a:t>There are practice items available on the Virginia Department of Education Web site which will also help students practice the skills associated with the </a:t>
            </a:r>
            <a:r>
              <a:rPr lang="en-US" i="1" dirty="0"/>
              <a:t>2010 English Standards of Learning</a:t>
            </a:r>
            <a:r>
              <a:rPr lang="en-US" dirty="0"/>
              <a:t>.  The practice items are located at the URL shown on the screen.</a:t>
            </a:r>
          </a:p>
          <a:p>
            <a:pPr eaLnBrk="1" hangingPunct="1">
              <a:spcBef>
                <a:spcPct val="0"/>
              </a:spcBef>
            </a:pPr>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A634A-1F44-4A5C-AC60-CA19DF81C12D}" type="slidenum">
              <a:rPr lang="en-US" altLang="en-US" smtClean="0">
                <a:solidFill>
                  <a:prstClr val="black"/>
                </a:solidFill>
                <a:latin typeface="Arial" charset="0"/>
              </a:rPr>
              <a:pPr eaLnBrk="1" hangingPunct="1">
                <a:spcBef>
                  <a:spcPct val="0"/>
                </a:spcBef>
              </a:pPr>
              <a:t>39</a:t>
            </a:fld>
            <a:endParaRPr lang="en-US" altLang="en-US">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For these SOL, students need </a:t>
            </a:r>
            <a:r>
              <a:rPr lang="en-US" dirty="0">
                <a:solidFill>
                  <a:srgbClr val="0070C0"/>
                </a:solidFill>
              </a:rPr>
              <a:t>additional practice selecting more than one correct synonym for a given word using informational reading selections</a:t>
            </a:r>
            <a:r>
              <a:rPr lang="en-US" dirty="0"/>
              <a:t>.</a:t>
            </a:r>
          </a:p>
          <a:p>
            <a:endParaRPr lang="en-US" dirty="0"/>
          </a:p>
          <a:p>
            <a:r>
              <a:rPr lang="en-US" dirty="0"/>
              <a:t>The data indicate that students need additional practice with more rigorous vocabulary as it is found in nonfiction texts.  As the  EOC reading blueprint indicates, the majority of the standards are in the nonfiction reporting category. Using an excerpt from an informational selection, this sample item asks the student to identify synonyms for obliterated. </a:t>
            </a:r>
          </a:p>
          <a:p>
            <a:endParaRPr lang="en-US" dirty="0"/>
          </a:p>
          <a:p>
            <a:r>
              <a:rPr lang="en-US" dirty="0"/>
              <a:t>Some possible answers are provided on the screen.</a:t>
            </a:r>
          </a:p>
          <a:p>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859301-A4FB-4CFB-AE34-BB161D51A19E}" type="slidenum">
              <a:rPr lang="en-US" altLang="en-US" smtClean="0">
                <a:latin typeface="Arial" charset="0"/>
              </a:rPr>
              <a:pPr eaLnBrk="1" hangingPunct="1">
                <a:spcBef>
                  <a:spcPct val="0"/>
                </a:spcBef>
              </a:pPr>
              <a:t>4</a:t>
            </a:fld>
            <a:endParaRPr lang="en-US" alt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t>
            </a:r>
            <a:r>
              <a:rPr lang="en-US" altLang="en-US"/>
              <a:t>No</a:t>
            </a:r>
            <a:r>
              <a:rPr lang="en-US" altLang="en-US" baseline="0"/>
              <a:t> audio.)</a:t>
            </a:r>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A634A-1F44-4A5C-AC60-CA19DF81C12D}" type="slidenum">
              <a:rPr lang="en-US" altLang="en-US" smtClean="0">
                <a:solidFill>
                  <a:prstClr val="black"/>
                </a:solidFill>
                <a:latin typeface="Arial" charset="0"/>
              </a:rPr>
              <a:pPr eaLnBrk="1" hangingPunct="1">
                <a:spcBef>
                  <a:spcPct val="0"/>
                </a:spcBef>
              </a:pPr>
              <a:t>40</a:t>
            </a:fld>
            <a:endParaRPr lang="en-US" altLang="en-US">
              <a:solidFill>
                <a:prstClr val="black"/>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a:defRPr/>
            </a:pPr>
            <a:r>
              <a:rPr lang="en-US" b="0" dirty="0"/>
              <a:t>The standards 9.3 b, 10.3b  and 11.3b are the same.</a:t>
            </a:r>
            <a:r>
              <a:rPr lang="en-US" b="0" dirty="0">
                <a:solidFill>
                  <a:srgbClr val="0070C0"/>
                </a:solidFill>
              </a:rPr>
              <a:t> The student will use context, </a:t>
            </a:r>
            <a:r>
              <a:rPr lang="en-US" b="0" dirty="0"/>
              <a:t>structure, and connotations </a:t>
            </a:r>
            <a:r>
              <a:rPr lang="en-US" b="0" dirty="0">
                <a:solidFill>
                  <a:srgbClr val="0070C0"/>
                </a:solidFill>
              </a:rPr>
              <a:t>to determine meanings of words and phrases. </a:t>
            </a:r>
          </a:p>
          <a:p>
            <a:pPr>
              <a:defRPr/>
            </a:pPr>
            <a:endParaRPr lang="en-US" b="0" dirty="0">
              <a:solidFill>
                <a:srgbClr val="0070C0"/>
              </a:solidFill>
            </a:endParaRPr>
          </a:p>
          <a:p>
            <a:pPr>
              <a:defRPr/>
            </a:pPr>
            <a:r>
              <a:rPr lang="en-US" b="0" dirty="0"/>
              <a:t>In these standards, students identify the contextual words or phrases used to help define a vocabulary </a:t>
            </a:r>
            <a:r>
              <a:rPr lang="en-US" b="0" dirty="0">
                <a:solidFill>
                  <a:srgbClr val="FF0000"/>
                </a:solidFill>
              </a:rPr>
              <a:t>word</a:t>
            </a:r>
            <a:r>
              <a:rPr lang="en-US" b="0" dirty="0"/>
              <a:t>. Students </a:t>
            </a:r>
            <a:r>
              <a:rPr lang="en-US" b="0" dirty="0">
                <a:solidFill>
                  <a:srgbClr val="FF0000"/>
                </a:solidFill>
              </a:rPr>
              <a:t>may be </a:t>
            </a:r>
            <a:r>
              <a:rPr lang="en-US" b="0" dirty="0"/>
              <a:t>challenged by this type of item because it is a new way of testing vocabulary.  </a:t>
            </a:r>
          </a:p>
          <a:p>
            <a:pPr>
              <a:defRPr/>
            </a:pPr>
            <a:endParaRPr lang="en-US" b="1" dirty="0"/>
          </a:p>
          <a:p>
            <a:pPr>
              <a:defRPr/>
            </a:pPr>
            <a:r>
              <a:rPr lang="en-US" b="0" dirty="0"/>
              <a:t>There are several new aspects of this type of item. First, the sample item on this slide asks the student to identify the phrases within the excerpt which help define </a:t>
            </a:r>
            <a:r>
              <a:rPr lang="en-US" b="0" u="sng" dirty="0"/>
              <a:t>lithe</a:t>
            </a:r>
            <a:r>
              <a:rPr lang="en-US" b="0" dirty="0"/>
              <a:t>.  Notice that the sample item is not asking the usual question, “What is the definition of </a:t>
            </a:r>
            <a:r>
              <a:rPr lang="en-US" b="0" u="sng" dirty="0"/>
              <a:t>lithe</a:t>
            </a:r>
            <a:r>
              <a:rPr lang="en-US" b="0" dirty="0"/>
              <a:t>?” Instead, the question  is going a step beyond to ask a student to identify the context clues which helped identify the correct answer.  Secondly, the question uses the word “phrases.” Students would benefit from practice whereby they identify the context clues which are phrases, not just single words.</a:t>
            </a:r>
          </a:p>
          <a:p>
            <a:pPr>
              <a:defRPr/>
            </a:pPr>
            <a:endParaRPr lang="en-US" b="0" dirty="0"/>
          </a:p>
          <a:p>
            <a:pPr>
              <a:defRPr/>
            </a:pPr>
            <a:r>
              <a:rPr lang="en-US" b="0" dirty="0"/>
              <a:t>Here the word </a:t>
            </a:r>
            <a:r>
              <a:rPr lang="en-US" b="0" u="sng" dirty="0"/>
              <a:t>lithe</a:t>
            </a:r>
            <a:r>
              <a:rPr lang="en-US" b="0" dirty="0"/>
              <a:t> is tested because it is considered to be a </a:t>
            </a:r>
            <a:r>
              <a:rPr lang="en-US" b="0" dirty="0">
                <a:solidFill>
                  <a:srgbClr val="FF0000"/>
                </a:solidFill>
              </a:rPr>
              <a:t>word</a:t>
            </a:r>
            <a:r>
              <a:rPr lang="en-US" b="0" dirty="0"/>
              <a:t> above grade level for 10</a:t>
            </a:r>
            <a:r>
              <a:rPr lang="en-US" b="0" baseline="30000" dirty="0"/>
              <a:t>th</a:t>
            </a:r>
            <a:r>
              <a:rPr lang="en-US" b="0" dirty="0"/>
              <a:t> and 11</a:t>
            </a:r>
            <a:r>
              <a:rPr lang="en-US" b="0" baseline="30000" dirty="0"/>
              <a:t>th</a:t>
            </a:r>
            <a:r>
              <a:rPr lang="en-US" b="0" dirty="0"/>
              <a:t> graders. It is important to have students practice this </a:t>
            </a:r>
            <a:r>
              <a:rPr lang="en-US" b="0" dirty="0">
                <a:solidFill>
                  <a:srgbClr val="FF0000"/>
                </a:solidFill>
              </a:rPr>
              <a:t>skill </a:t>
            </a:r>
            <a:r>
              <a:rPr lang="en-US" b="0" dirty="0"/>
              <a:t>using unfamiliar vocabulary terms. If students already know the meaning of the word, they may not be practicing the use of context clues. </a:t>
            </a:r>
          </a:p>
          <a:p>
            <a:pPr>
              <a:defRPr/>
            </a:pPr>
            <a:endParaRPr lang="en-US" b="0" dirty="0"/>
          </a:p>
          <a:p>
            <a:pPr>
              <a:defRPr/>
            </a:pPr>
            <a:r>
              <a:rPr lang="en-US" b="0" dirty="0"/>
              <a:t>Lastly, by asking for multiple answers the student is practicing the format of a hot spot technology-enhanced item.  The answers to the question</a:t>
            </a:r>
            <a:r>
              <a:rPr lang="en-US" b="0" baseline="0" dirty="0"/>
              <a:t> are shown on the screen.</a:t>
            </a:r>
            <a:endParaRPr lang="en-US" b="0" dirty="0"/>
          </a:p>
          <a:p>
            <a:pPr>
              <a:defRPr/>
            </a:pPr>
            <a:endParaRPr lang="en-US" b="0" dirty="0"/>
          </a:p>
          <a:p>
            <a:pPr>
              <a:defRPr/>
            </a:pPr>
            <a:endParaRPr lang="en-US" b="0"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E41720-4794-416D-B890-C0E78FC6D862}" type="slidenum">
              <a:rPr lang="en-US" altLang="en-US" smtClean="0">
                <a:latin typeface="Arial" charset="0"/>
              </a:rPr>
              <a:pPr eaLnBrk="1" hangingPunct="1">
                <a:spcBef>
                  <a:spcPct val="0"/>
                </a:spcBef>
              </a:pPr>
              <a:t>5</a:t>
            </a:fld>
            <a:endParaRPr lang="en-US"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This slide shows other questions to ask when practicing this </a:t>
            </a:r>
            <a:r>
              <a:rPr lang="en-US" dirty="0">
                <a:solidFill>
                  <a:srgbClr val="FF0000"/>
                </a:solidFill>
              </a:rPr>
              <a:t>skill.</a:t>
            </a:r>
          </a:p>
          <a:p>
            <a:pPr eaLnBrk="1" hangingPunct="1">
              <a:spcBef>
                <a:spcPct val="0"/>
              </a:spcBef>
            </a:pPr>
            <a:endParaRPr lang="en-US" dirty="0"/>
          </a:p>
          <a:p>
            <a:pPr eaLnBrk="1" hangingPunct="1">
              <a:spcBef>
                <a:spcPct val="0"/>
              </a:spcBef>
            </a:pPr>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01E5FAC-69AF-4DD9-BC3F-428E37AADF19}" type="slidenum">
              <a:rPr lang="en-US" altLang="en-US" smtClean="0">
                <a:latin typeface="Arial" charset="0"/>
              </a:rPr>
              <a:pPr eaLnBrk="1" hangingPunct="1">
                <a:spcBef>
                  <a:spcPct val="0"/>
                </a:spcBef>
              </a:pPr>
              <a:t>6</a:t>
            </a:fld>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439872" defTabSz="879744" eaLnBrk="1" hangingPunct="1">
              <a:spcBef>
                <a:spcPct val="0"/>
              </a:spcBef>
            </a:pPr>
            <a:r>
              <a:rPr lang="en-US" dirty="0"/>
              <a:t>This screen highlights another comprehension standard, determining main idea and author’s purpose, found in SOL 9.4, 9.5 and 10.5. Students need additional practice in determining main idea and author’s purpose using more complex reading texts.  This skill is found in several standards, including 9.4. The student will read, comprehend, and analyze a variety of literary texts including narratives, narrative nonfiction, poetry, and drama. a) Identify author’s main idea and purpose. </a:t>
            </a:r>
          </a:p>
          <a:p>
            <a:pPr indent="-439872" defTabSz="879744" eaLnBrk="1" hangingPunct="1">
              <a:spcBef>
                <a:spcPct val="0"/>
              </a:spcBef>
            </a:pPr>
            <a:endParaRPr lang="en-US" dirty="0"/>
          </a:p>
          <a:p>
            <a:pPr indent="-439872" defTabSz="879744" eaLnBrk="1" hangingPunct="1">
              <a:spcBef>
                <a:spcPct val="0"/>
              </a:spcBef>
            </a:pPr>
            <a:r>
              <a:rPr lang="en-US" dirty="0"/>
              <a:t>The focus on this standard is identifying the main idea and author’s purpose as found in literary texts.</a:t>
            </a:r>
            <a:endParaRPr lang="en-US" b="1" dirty="0">
              <a:solidFill>
                <a:srgbClr val="0070C0"/>
              </a:solidFill>
            </a:endParaRPr>
          </a:p>
          <a:p>
            <a:pPr marL="439872" indent="-439872"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7</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0" dirty="0"/>
              <a:t>Similar skills are found in the nonfiction standards of 9.5a and 10.5b.   Those standards are shown on the screen. </a:t>
            </a:r>
          </a:p>
          <a:p>
            <a:pPr marL="439872" indent="-439872" eaLnBrk="1" fontAlgn="auto" hangingPunct="1">
              <a:spcBef>
                <a:spcPts val="0"/>
              </a:spcBef>
              <a:spcAft>
                <a:spcPts val="0"/>
              </a:spcAft>
              <a:defRPr/>
            </a:pPr>
            <a:endParaRPr lang="en-US" b="1" dirty="0">
              <a:solidFill>
                <a:srgbClr val="0070C0"/>
              </a:solidFill>
            </a:endParaRPr>
          </a:p>
          <a:p>
            <a:pPr marL="439872" indent="-439872" eaLnBrk="1" fontAlgn="auto" hangingPunct="1">
              <a:spcBef>
                <a:spcPts val="0"/>
              </a:spcBef>
              <a:spcAft>
                <a:spcPts val="0"/>
              </a:spcAft>
              <a:defRPr/>
            </a:pP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8</a:t>
            </a:fld>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dirty="0"/>
              <a:t>For standards 9.4a, 9.5a, and 10.5b, students need additional practice identifying the main idea and author’s purpose when using texts with more complex  sentence structure and vocabulary. On the next screen is a sample from a narrative nonfiction selection. Notice the sentence complexity as well as the detailed description. </a:t>
            </a:r>
          </a:p>
          <a:p>
            <a:pPr eaLnBrk="1" hangingPunct="1">
              <a:spcBef>
                <a:spcPct val="0"/>
              </a:spcBef>
            </a:pPr>
            <a:endParaRPr lang="en-US" b="0"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4792" indent="-274920" eaLnBrk="0" hangingPunct="0">
              <a:spcBef>
                <a:spcPct val="30000"/>
              </a:spcBef>
              <a:defRPr sz="1200">
                <a:solidFill>
                  <a:schemeClr val="tx1"/>
                </a:solidFill>
                <a:latin typeface="Calibri" pitchFamily="34" charset="0"/>
              </a:defRPr>
            </a:lvl2pPr>
            <a:lvl3pPr marL="1099680" indent="-219936" eaLnBrk="0" hangingPunct="0">
              <a:spcBef>
                <a:spcPct val="30000"/>
              </a:spcBef>
              <a:defRPr sz="1200">
                <a:solidFill>
                  <a:schemeClr val="tx1"/>
                </a:solidFill>
                <a:latin typeface="Calibri" pitchFamily="34" charset="0"/>
              </a:defRPr>
            </a:lvl3pPr>
            <a:lvl4pPr marL="1539552" indent="-219936" eaLnBrk="0" hangingPunct="0">
              <a:spcBef>
                <a:spcPct val="30000"/>
              </a:spcBef>
              <a:defRPr sz="1200">
                <a:solidFill>
                  <a:schemeClr val="tx1"/>
                </a:solidFill>
                <a:latin typeface="Calibri" pitchFamily="34" charset="0"/>
              </a:defRPr>
            </a:lvl4pPr>
            <a:lvl5pPr marL="1979425" indent="-219936" eaLnBrk="0" hangingPunct="0">
              <a:spcBef>
                <a:spcPct val="30000"/>
              </a:spcBef>
              <a:defRPr sz="1200">
                <a:solidFill>
                  <a:schemeClr val="tx1"/>
                </a:solidFill>
                <a:latin typeface="Calibri" pitchFamily="34" charset="0"/>
              </a:defRPr>
            </a:lvl5pPr>
            <a:lvl6pPr marL="2419297" indent="-219936" eaLnBrk="0" fontAlgn="base" hangingPunct="0">
              <a:spcBef>
                <a:spcPct val="30000"/>
              </a:spcBef>
              <a:spcAft>
                <a:spcPct val="0"/>
              </a:spcAft>
              <a:defRPr sz="1200">
                <a:solidFill>
                  <a:schemeClr val="tx1"/>
                </a:solidFill>
                <a:latin typeface="Calibri" pitchFamily="34" charset="0"/>
              </a:defRPr>
            </a:lvl6pPr>
            <a:lvl7pPr marL="2859169" indent="-219936" eaLnBrk="0" fontAlgn="base" hangingPunct="0">
              <a:spcBef>
                <a:spcPct val="30000"/>
              </a:spcBef>
              <a:spcAft>
                <a:spcPct val="0"/>
              </a:spcAft>
              <a:defRPr sz="1200">
                <a:solidFill>
                  <a:schemeClr val="tx1"/>
                </a:solidFill>
                <a:latin typeface="Calibri" pitchFamily="34" charset="0"/>
              </a:defRPr>
            </a:lvl7pPr>
            <a:lvl8pPr marL="3299041" indent="-219936" eaLnBrk="0" fontAlgn="base" hangingPunct="0">
              <a:spcBef>
                <a:spcPct val="30000"/>
              </a:spcBef>
              <a:spcAft>
                <a:spcPct val="0"/>
              </a:spcAft>
              <a:defRPr sz="1200">
                <a:solidFill>
                  <a:schemeClr val="tx1"/>
                </a:solidFill>
                <a:latin typeface="Calibri" pitchFamily="34" charset="0"/>
              </a:defRPr>
            </a:lvl8pPr>
            <a:lvl9pPr marL="3738913" indent="-21993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5455206-00C0-4A3E-89F5-1918960C3041}" type="slidenum">
              <a:rPr lang="en-US" altLang="en-US" smtClean="0">
                <a:latin typeface="Arial" charset="0"/>
              </a:rPr>
              <a:pPr eaLnBrk="1" hangingPunct="1">
                <a:spcBef>
                  <a:spcPct val="0"/>
                </a:spcBef>
              </a:pPr>
              <a:t>9</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424DBF1-5189-4CDD-B3EF-A67E6EF3029B}" type="datetime1">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0CFF2-E168-4BAE-91CD-B19A28CE3C05}" type="slidenum">
              <a:rPr lang="en-US"/>
              <a:pPr>
                <a:defRPr/>
              </a:pPr>
              <a:t>‹#›</a:t>
            </a:fld>
            <a:endParaRPr lang="en-US"/>
          </a:p>
        </p:txBody>
      </p:sp>
    </p:spTree>
    <p:extLst>
      <p:ext uri="{BB962C8B-B14F-4D97-AF65-F5344CB8AC3E}">
        <p14:creationId xmlns:p14="http://schemas.microsoft.com/office/powerpoint/2010/main" val="368510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77000" y="6324600"/>
            <a:ext cx="2133600" cy="365125"/>
          </a:xfrm>
        </p:spPr>
        <p:txBody>
          <a:bodyPr/>
          <a:lstStyle>
            <a:lvl1pPr>
              <a:defRPr/>
            </a:lvl1pPr>
          </a:lstStyle>
          <a:p>
            <a:pPr>
              <a:defRPr/>
            </a:pPr>
            <a:fld id="{EA36226A-C51E-4D71-A2BF-E4D462ADE15C}" type="datetime1">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85800" y="6324600"/>
            <a:ext cx="2133600" cy="365125"/>
          </a:xfrm>
        </p:spPr>
        <p:txBody>
          <a:bodyPr/>
          <a:lstStyle>
            <a:lvl1pPr>
              <a:defRPr/>
            </a:lvl1pPr>
          </a:lstStyle>
          <a:p>
            <a:pPr>
              <a:defRPr/>
            </a:pPr>
            <a:fld id="{4C00700A-12A9-4320-A146-D347642D7C34}" type="slidenum">
              <a:rPr lang="en-US"/>
              <a:pPr>
                <a:defRPr/>
              </a:pPr>
              <a:t>‹#›</a:t>
            </a:fld>
            <a:endParaRPr lang="en-US"/>
          </a:p>
        </p:txBody>
      </p:sp>
    </p:spTree>
    <p:extLst>
      <p:ext uri="{BB962C8B-B14F-4D97-AF65-F5344CB8AC3E}">
        <p14:creationId xmlns:p14="http://schemas.microsoft.com/office/powerpoint/2010/main" val="11861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00800" y="6324600"/>
            <a:ext cx="2133600" cy="365125"/>
          </a:xfrm>
        </p:spPr>
        <p:txBody>
          <a:bodyPr/>
          <a:lstStyle>
            <a:lvl1pPr>
              <a:defRPr/>
            </a:lvl1pPr>
          </a:lstStyle>
          <a:p>
            <a:pPr>
              <a:defRPr/>
            </a:pPr>
            <a:fld id="{4F32F183-26F6-4D9C-A110-2A8FDCFC417A}" type="datetime1">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533400" y="6324600"/>
            <a:ext cx="2133600" cy="365125"/>
          </a:xfrm>
        </p:spPr>
        <p:txBody>
          <a:bodyPr/>
          <a:lstStyle>
            <a:lvl1pPr>
              <a:defRPr/>
            </a:lvl1pPr>
          </a:lstStyle>
          <a:p>
            <a:pPr>
              <a:defRPr/>
            </a:pPr>
            <a:fld id="{99E90DEF-1255-471D-B28B-A339806DD899}" type="slidenum">
              <a:rPr lang="en-US"/>
              <a:pPr>
                <a:defRPr/>
              </a:pPr>
              <a:t>‹#›</a:t>
            </a:fld>
            <a:endParaRPr lang="en-US"/>
          </a:p>
        </p:txBody>
      </p:sp>
    </p:spTree>
    <p:extLst>
      <p:ext uri="{BB962C8B-B14F-4D97-AF65-F5344CB8AC3E}">
        <p14:creationId xmlns:p14="http://schemas.microsoft.com/office/powerpoint/2010/main" val="358156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0262A4E-7530-4F42-9D9B-92A5D1E7B34E}" type="datetimeFigureOut">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C1636A-4FF5-4086-926C-802B37975DE9}" type="slidenum">
              <a:rPr lang="en-US"/>
              <a:pPr>
                <a:defRPr/>
              </a:pPr>
              <a:t>‹#›</a:t>
            </a:fld>
            <a:endParaRPr lang="en-US"/>
          </a:p>
        </p:txBody>
      </p:sp>
    </p:spTree>
    <p:extLst>
      <p:ext uri="{BB962C8B-B14F-4D97-AF65-F5344CB8AC3E}">
        <p14:creationId xmlns:p14="http://schemas.microsoft.com/office/powerpoint/2010/main" val="4234934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262A4E-7530-4F42-9D9B-92A5D1E7B34E}" type="datetimeFigureOut">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10397B-DBA7-45C2-9E72-C05196D6E1C3}" type="slidenum">
              <a:rPr lang="en-US"/>
              <a:pPr>
                <a:defRPr/>
              </a:pPr>
              <a:t>‹#›</a:t>
            </a:fld>
            <a:endParaRPr lang="en-US"/>
          </a:p>
        </p:txBody>
      </p:sp>
    </p:spTree>
    <p:extLst>
      <p:ext uri="{BB962C8B-B14F-4D97-AF65-F5344CB8AC3E}">
        <p14:creationId xmlns:p14="http://schemas.microsoft.com/office/powerpoint/2010/main" val="3819901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0262A4E-7530-4F42-9D9B-92A5D1E7B34E}" type="datetimeFigureOut">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D0D839-952D-4ABD-B491-3ACFFC5B1FB7}" type="slidenum">
              <a:rPr lang="en-US"/>
              <a:pPr>
                <a:defRPr/>
              </a:pPr>
              <a:t>‹#›</a:t>
            </a:fld>
            <a:endParaRPr lang="en-US"/>
          </a:p>
        </p:txBody>
      </p:sp>
    </p:spTree>
    <p:extLst>
      <p:ext uri="{BB962C8B-B14F-4D97-AF65-F5344CB8AC3E}">
        <p14:creationId xmlns:p14="http://schemas.microsoft.com/office/powerpoint/2010/main" val="2851324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262A4E-7530-4F42-9D9B-92A5D1E7B34E}" type="datetimeFigureOut">
              <a:rPr lang="en-US" smtClean="0"/>
              <a:pPr>
                <a:defRPr/>
              </a:pPr>
              <a:t>7/26/2023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D6CAF9-DB12-4955-A651-02D0F63164BD}" type="slidenum">
              <a:rPr lang="en-US"/>
              <a:pPr>
                <a:defRPr/>
              </a:pPr>
              <a:t>‹#›</a:t>
            </a:fld>
            <a:endParaRPr lang="en-US"/>
          </a:p>
        </p:txBody>
      </p:sp>
    </p:spTree>
    <p:extLst>
      <p:ext uri="{BB962C8B-B14F-4D97-AF65-F5344CB8AC3E}">
        <p14:creationId xmlns:p14="http://schemas.microsoft.com/office/powerpoint/2010/main" val="1382931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0262A4E-7530-4F42-9D9B-92A5D1E7B34E}" type="datetimeFigureOut">
              <a:rPr lang="en-US" smtClean="0"/>
              <a:pPr>
                <a:defRPr/>
              </a:pPr>
              <a:t>7/26/2023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9C7921-A0DE-4CFA-8153-3F3BD7B7F63A}" type="slidenum">
              <a:rPr lang="en-US"/>
              <a:pPr>
                <a:defRPr/>
              </a:pPr>
              <a:t>‹#›</a:t>
            </a:fld>
            <a:endParaRPr lang="en-US"/>
          </a:p>
        </p:txBody>
      </p:sp>
    </p:spTree>
    <p:extLst>
      <p:ext uri="{BB962C8B-B14F-4D97-AF65-F5344CB8AC3E}">
        <p14:creationId xmlns:p14="http://schemas.microsoft.com/office/powerpoint/2010/main" val="4231398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0262A4E-7530-4F42-9D9B-92A5D1E7B34E}" type="datetimeFigureOut">
              <a:rPr lang="en-US" smtClean="0"/>
              <a:pPr>
                <a:defRPr/>
              </a:pPr>
              <a:t>7/26/2023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4E9B46-46B2-4F0A-9933-374C3A885DAD}" type="slidenum">
              <a:rPr lang="en-US"/>
              <a:pPr>
                <a:defRPr/>
              </a:pPr>
              <a:t>‹#›</a:t>
            </a:fld>
            <a:endParaRPr lang="en-US"/>
          </a:p>
        </p:txBody>
      </p:sp>
    </p:spTree>
    <p:extLst>
      <p:ext uri="{BB962C8B-B14F-4D97-AF65-F5344CB8AC3E}">
        <p14:creationId xmlns:p14="http://schemas.microsoft.com/office/powerpoint/2010/main" val="245130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262A4E-7530-4F42-9D9B-92A5D1E7B34E}" type="datetimeFigureOut">
              <a:rPr lang="en-US" smtClean="0"/>
              <a:pPr>
                <a:defRPr/>
              </a:pPr>
              <a:t>7/26/2023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7494212-07DE-403A-ABD2-5A3FEAC2CC8C}" type="slidenum">
              <a:rPr lang="en-US"/>
              <a:pPr>
                <a:defRPr/>
              </a:pPr>
              <a:t>‹#›</a:t>
            </a:fld>
            <a:endParaRPr lang="en-US"/>
          </a:p>
        </p:txBody>
      </p:sp>
    </p:spTree>
    <p:extLst>
      <p:ext uri="{BB962C8B-B14F-4D97-AF65-F5344CB8AC3E}">
        <p14:creationId xmlns:p14="http://schemas.microsoft.com/office/powerpoint/2010/main" val="151745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0262A4E-7530-4F42-9D9B-92A5D1E7B34E}" type="datetimeFigureOut">
              <a:rPr lang="en-US" smtClean="0"/>
              <a:pPr>
                <a:defRPr/>
              </a:pPr>
              <a:t>7/26/2023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5F557C-0C88-4B29-AF0A-D8F9B627D502}" type="slidenum">
              <a:rPr lang="en-US"/>
              <a:pPr>
                <a:defRPr/>
              </a:pPr>
              <a:t>‹#›</a:t>
            </a:fld>
            <a:endParaRPr lang="en-US"/>
          </a:p>
        </p:txBody>
      </p:sp>
    </p:spTree>
    <p:extLst>
      <p:ext uri="{BB962C8B-B14F-4D97-AF65-F5344CB8AC3E}">
        <p14:creationId xmlns:p14="http://schemas.microsoft.com/office/powerpoint/2010/main" val="412460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BD17C25-3975-48B8-907C-DEEEFE77629A}" type="datetime1">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C57E17-E4EB-4F52-9365-D42702EA3465}" type="slidenum">
              <a:rPr lang="en-US"/>
              <a:pPr>
                <a:defRPr/>
              </a:pPr>
              <a:t>‹#›</a:t>
            </a:fld>
            <a:endParaRPr lang="en-US"/>
          </a:p>
        </p:txBody>
      </p:sp>
    </p:spTree>
    <p:extLst>
      <p:ext uri="{BB962C8B-B14F-4D97-AF65-F5344CB8AC3E}">
        <p14:creationId xmlns:p14="http://schemas.microsoft.com/office/powerpoint/2010/main" val="57907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0262A4E-7530-4F42-9D9B-92A5D1E7B34E}" type="datetimeFigureOut">
              <a:rPr lang="en-US" smtClean="0"/>
              <a:pPr>
                <a:defRPr/>
              </a:pPr>
              <a:t>7/26/2023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D31765-79B5-4F05-845C-0E8727EB347F}" type="slidenum">
              <a:rPr lang="en-US"/>
              <a:pPr>
                <a:defRPr/>
              </a:pPr>
              <a:t>‹#›</a:t>
            </a:fld>
            <a:endParaRPr lang="en-US"/>
          </a:p>
        </p:txBody>
      </p:sp>
    </p:spTree>
    <p:extLst>
      <p:ext uri="{BB962C8B-B14F-4D97-AF65-F5344CB8AC3E}">
        <p14:creationId xmlns:p14="http://schemas.microsoft.com/office/powerpoint/2010/main" val="662088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262A4E-7530-4F42-9D9B-92A5D1E7B34E}" type="datetimeFigureOut">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5FD932-6559-418E-AA69-EF25B7C88E2E}" type="slidenum">
              <a:rPr lang="en-US"/>
              <a:pPr>
                <a:defRPr/>
              </a:pPr>
              <a:t>‹#›</a:t>
            </a:fld>
            <a:endParaRPr lang="en-US"/>
          </a:p>
        </p:txBody>
      </p:sp>
    </p:spTree>
    <p:extLst>
      <p:ext uri="{BB962C8B-B14F-4D97-AF65-F5344CB8AC3E}">
        <p14:creationId xmlns:p14="http://schemas.microsoft.com/office/powerpoint/2010/main" val="987026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262A4E-7530-4F42-9D9B-92A5D1E7B34E}" type="datetimeFigureOut">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A61E68-A3B2-481D-8438-7C4A8292570E}" type="slidenum">
              <a:rPr lang="en-US"/>
              <a:pPr>
                <a:defRPr/>
              </a:pPr>
              <a:t>‹#›</a:t>
            </a:fld>
            <a:endParaRPr lang="en-US"/>
          </a:p>
        </p:txBody>
      </p:sp>
    </p:spTree>
    <p:extLst>
      <p:ext uri="{BB962C8B-B14F-4D97-AF65-F5344CB8AC3E}">
        <p14:creationId xmlns:p14="http://schemas.microsoft.com/office/powerpoint/2010/main" val="76187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24BA568-F6CD-4F07-BC88-B17D40EF49AA}" type="datetime1">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B14320-8FD6-4ED1-9645-B6945EDBA940}" type="slidenum">
              <a:rPr lang="en-US"/>
              <a:pPr>
                <a:defRPr/>
              </a:pPr>
              <a:t>‹#›</a:t>
            </a:fld>
            <a:endParaRPr lang="en-US"/>
          </a:p>
        </p:txBody>
      </p:sp>
    </p:spTree>
    <p:extLst>
      <p:ext uri="{BB962C8B-B14F-4D97-AF65-F5344CB8AC3E}">
        <p14:creationId xmlns:p14="http://schemas.microsoft.com/office/powerpoint/2010/main" val="137625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4AFC291-C0DD-4D7C-91E0-1E61EE2FD02E}" type="datetime1">
              <a:rPr lang="en-US" smtClean="0"/>
              <a:pPr>
                <a:defRPr/>
              </a:pPr>
              <a:t>7/26/2023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03A238-A4BE-4774-BEC8-87B0AE005030}" type="slidenum">
              <a:rPr lang="en-US"/>
              <a:pPr>
                <a:defRPr/>
              </a:pPr>
              <a:t>‹#›</a:t>
            </a:fld>
            <a:endParaRPr lang="en-US"/>
          </a:p>
        </p:txBody>
      </p:sp>
    </p:spTree>
    <p:extLst>
      <p:ext uri="{BB962C8B-B14F-4D97-AF65-F5344CB8AC3E}">
        <p14:creationId xmlns:p14="http://schemas.microsoft.com/office/powerpoint/2010/main" val="38864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2D125D0-20C2-4E4E-965C-4B713F1C063C}" type="datetime1">
              <a:rPr lang="en-US" smtClean="0"/>
              <a:pPr>
                <a:defRPr/>
              </a:pPr>
              <a:t>7/26/2023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43F650-88DA-471A-8484-BB590F8CD636}" type="slidenum">
              <a:rPr lang="en-US"/>
              <a:pPr>
                <a:defRPr/>
              </a:pPr>
              <a:t>‹#›</a:t>
            </a:fld>
            <a:endParaRPr lang="en-US"/>
          </a:p>
        </p:txBody>
      </p:sp>
    </p:spTree>
    <p:extLst>
      <p:ext uri="{BB962C8B-B14F-4D97-AF65-F5344CB8AC3E}">
        <p14:creationId xmlns:p14="http://schemas.microsoft.com/office/powerpoint/2010/main" val="173586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553200" y="6324600"/>
            <a:ext cx="2133600" cy="365125"/>
          </a:xfrm>
        </p:spPr>
        <p:txBody>
          <a:bodyPr/>
          <a:lstStyle>
            <a:lvl1pPr>
              <a:defRPr/>
            </a:lvl1pPr>
          </a:lstStyle>
          <a:p>
            <a:pPr>
              <a:defRPr/>
            </a:pPr>
            <a:fld id="{6C0C5A29-15E1-42A1-9B4D-EAE03A21D581}" type="datetime1">
              <a:rPr lang="en-US" smtClean="0"/>
              <a:pPr>
                <a:defRPr/>
              </a:pPr>
              <a:t>7/26/2023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381000" y="6248400"/>
            <a:ext cx="2133600" cy="365125"/>
          </a:xfrm>
        </p:spPr>
        <p:txBody>
          <a:bodyPr/>
          <a:lstStyle>
            <a:lvl1pPr>
              <a:defRPr/>
            </a:lvl1pPr>
          </a:lstStyle>
          <a:p>
            <a:pPr>
              <a:defRPr/>
            </a:pPr>
            <a:fld id="{79F56E77-F058-4589-BC0F-E17214D565FE}" type="slidenum">
              <a:rPr lang="en-US"/>
              <a:pPr>
                <a:defRPr/>
              </a:pPr>
              <a:t>‹#›</a:t>
            </a:fld>
            <a:endParaRPr lang="en-US"/>
          </a:p>
        </p:txBody>
      </p:sp>
    </p:spTree>
    <p:extLst>
      <p:ext uri="{BB962C8B-B14F-4D97-AF65-F5344CB8AC3E}">
        <p14:creationId xmlns:p14="http://schemas.microsoft.com/office/powerpoint/2010/main" val="39524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705600" y="6248400"/>
            <a:ext cx="2133600" cy="365125"/>
          </a:xfrm>
        </p:spPr>
        <p:txBody>
          <a:bodyPr/>
          <a:lstStyle>
            <a:lvl1pPr>
              <a:defRPr/>
            </a:lvl1pPr>
          </a:lstStyle>
          <a:p>
            <a:pPr>
              <a:defRPr/>
            </a:pPr>
            <a:fld id="{7CE3796E-4B3E-495E-A177-FAAD6BB021DE}" type="datetime1">
              <a:rPr lang="en-US" smtClean="0"/>
              <a:pPr>
                <a:defRPr/>
              </a:pPr>
              <a:t>7/26/2023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381000" y="6324600"/>
            <a:ext cx="2133600" cy="365125"/>
          </a:xfrm>
        </p:spPr>
        <p:txBody>
          <a:bodyPr/>
          <a:lstStyle>
            <a:lvl1pPr>
              <a:defRPr/>
            </a:lvl1pPr>
          </a:lstStyle>
          <a:p>
            <a:pPr>
              <a:defRPr/>
            </a:pPr>
            <a:fld id="{DBE270A9-B042-4D26-AE83-9A82C0582EA2}" type="slidenum">
              <a:rPr lang="en-US"/>
              <a:pPr>
                <a:defRPr/>
              </a:pPr>
              <a:t>‹#›</a:t>
            </a:fld>
            <a:endParaRPr lang="en-US"/>
          </a:p>
        </p:txBody>
      </p:sp>
    </p:spTree>
    <p:extLst>
      <p:ext uri="{BB962C8B-B14F-4D97-AF65-F5344CB8AC3E}">
        <p14:creationId xmlns:p14="http://schemas.microsoft.com/office/powerpoint/2010/main" val="132896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477000" y="6324600"/>
            <a:ext cx="2133600" cy="365125"/>
          </a:xfrm>
        </p:spPr>
        <p:txBody>
          <a:bodyPr/>
          <a:lstStyle>
            <a:lvl1pPr>
              <a:defRPr/>
            </a:lvl1pPr>
          </a:lstStyle>
          <a:p>
            <a:pPr>
              <a:defRPr/>
            </a:pPr>
            <a:fld id="{A52B1A28-6BC5-4124-B278-4C53C8194229}" type="datetime1">
              <a:rPr lang="en-US" smtClean="0"/>
              <a:pPr>
                <a:defRPr/>
              </a:pPr>
              <a:t>7/26/2023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57200" y="6400800"/>
            <a:ext cx="2133600" cy="365125"/>
          </a:xfrm>
        </p:spPr>
        <p:txBody>
          <a:bodyPr/>
          <a:lstStyle>
            <a:lvl1pPr>
              <a:defRPr/>
            </a:lvl1pPr>
          </a:lstStyle>
          <a:p>
            <a:pPr>
              <a:defRPr/>
            </a:pPr>
            <a:fld id="{AFF15E8B-7DEF-4183-B5F9-2C96C6C63C70}" type="slidenum">
              <a:rPr lang="en-US"/>
              <a:pPr>
                <a:defRPr/>
              </a:pPr>
              <a:t>‹#›</a:t>
            </a:fld>
            <a:endParaRPr lang="en-US"/>
          </a:p>
        </p:txBody>
      </p:sp>
    </p:spTree>
    <p:extLst>
      <p:ext uri="{BB962C8B-B14F-4D97-AF65-F5344CB8AC3E}">
        <p14:creationId xmlns:p14="http://schemas.microsoft.com/office/powerpoint/2010/main" val="180522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553200" y="6248400"/>
            <a:ext cx="2133600" cy="365125"/>
          </a:xfrm>
        </p:spPr>
        <p:txBody>
          <a:bodyPr/>
          <a:lstStyle>
            <a:lvl1pPr>
              <a:defRPr/>
            </a:lvl1pPr>
          </a:lstStyle>
          <a:p>
            <a:pPr>
              <a:defRPr/>
            </a:pPr>
            <a:fld id="{731400F7-82D9-43B7-817C-C1D2CB5E5C97}" type="datetime1">
              <a:rPr lang="en-US" smtClean="0"/>
              <a:pPr>
                <a:defRPr/>
              </a:pPr>
              <a:t>7/26/2023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57200" y="6324600"/>
            <a:ext cx="2133600" cy="365125"/>
          </a:xfrm>
        </p:spPr>
        <p:txBody>
          <a:bodyPr/>
          <a:lstStyle>
            <a:lvl1pPr>
              <a:defRPr/>
            </a:lvl1pPr>
          </a:lstStyle>
          <a:p>
            <a:pPr>
              <a:defRPr/>
            </a:pPr>
            <a:fld id="{BBD170E6-CD92-40A6-9171-FDAFFCC1CC5B}" type="slidenum">
              <a:rPr lang="en-US"/>
              <a:pPr>
                <a:defRPr/>
              </a:pPr>
              <a:t>‹#›</a:t>
            </a:fld>
            <a:endParaRPr lang="en-US"/>
          </a:p>
        </p:txBody>
      </p:sp>
    </p:spTree>
    <p:extLst>
      <p:ext uri="{BB962C8B-B14F-4D97-AF65-F5344CB8AC3E}">
        <p14:creationId xmlns:p14="http://schemas.microsoft.com/office/powerpoint/2010/main" val="368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DD27888-822E-4F97-ACDA-577133161D78}" type="datetime1">
              <a:rPr lang="en-US" smtClean="0"/>
              <a:pPr>
                <a:defRPr/>
              </a:pPr>
              <a:t>7/26/2023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16F571-1525-4782-9DF3-91A33BD793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5532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0262A4E-7530-4F42-9D9B-92A5D1E7B34E}" type="datetimeFigureOut">
              <a:rPr lang="en-US" smtClean="0"/>
              <a:pPr>
                <a:defRPr/>
              </a:pPr>
              <a:t>7/26/2023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533400" y="64008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0810239-E1D6-48A4-BA4D-CD18097769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media10.wma"/><Relationship Id="rId7" Type="http://schemas.openxmlformats.org/officeDocument/2006/relationships/image" Target="../media/image3.png"/><Relationship Id="rId2" Type="http://schemas.microsoft.com/office/2007/relationships/media" Target="../media/media10.wma"/><Relationship Id="rId1" Type="http://schemas.openxmlformats.org/officeDocument/2006/relationships/tags" Target="../tags/tag4.xml"/><Relationship Id="rId6" Type="http://schemas.openxmlformats.org/officeDocument/2006/relationships/image" Target="../media/image1.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3.png"/><Relationship Id="rId2" Type="http://schemas.microsoft.com/office/2007/relationships/media" Target="../media/media12.wma"/><Relationship Id="rId1" Type="http://schemas.openxmlformats.org/officeDocument/2006/relationships/tags" Target="../tags/tag5.xml"/><Relationship Id="rId6" Type="http://schemas.openxmlformats.org/officeDocument/2006/relationships/image" Target="../media/image1.jpe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audio" Target="../media/media16.wma"/><Relationship Id="rId7" Type="http://schemas.openxmlformats.org/officeDocument/2006/relationships/image" Target="../media/image3.png"/><Relationship Id="rId2" Type="http://schemas.microsoft.com/office/2007/relationships/media" Target="../media/media16.wma"/><Relationship Id="rId1" Type="http://schemas.openxmlformats.org/officeDocument/2006/relationships/tags" Target="../tags/tag6.xml"/><Relationship Id="rId6" Type="http://schemas.openxmlformats.org/officeDocument/2006/relationships/image" Target="../media/image1.jpe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ma"/><Relationship Id="rId1" Type="http://schemas.microsoft.com/office/2007/relationships/media" Target="../media/media24.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ma"/><Relationship Id="rId1" Type="http://schemas.microsoft.com/office/2007/relationships/media" Target="../media/media25.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ma"/><Relationship Id="rId1" Type="http://schemas.microsoft.com/office/2007/relationships/media" Target="../media/media26.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wma"/><Relationship Id="rId1" Type="http://schemas.microsoft.com/office/2007/relationships/media" Target="../media/media27.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wma"/><Relationship Id="rId1" Type="http://schemas.microsoft.com/office/2007/relationships/media" Target="../media/media28.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wma"/><Relationship Id="rId1" Type="http://schemas.microsoft.com/office/2007/relationships/media" Target="../media/media29.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7" Type="http://schemas.openxmlformats.org/officeDocument/2006/relationships/image" Target="../media/image3.png"/><Relationship Id="rId2" Type="http://schemas.microsoft.com/office/2007/relationships/media" Target="../media/media3.wma"/><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wma"/><Relationship Id="rId1" Type="http://schemas.microsoft.com/office/2007/relationships/media" Target="../media/media30.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wma"/><Relationship Id="rId1" Type="http://schemas.microsoft.com/office/2007/relationships/media" Target="../media/media31.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wma"/><Relationship Id="rId1" Type="http://schemas.microsoft.com/office/2007/relationships/media" Target="../media/media32.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wma"/><Relationship Id="rId1" Type="http://schemas.microsoft.com/office/2007/relationships/media" Target="../media/media33.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4.wma"/><Relationship Id="rId1" Type="http://schemas.microsoft.com/office/2007/relationships/media" Target="../media/media34.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wma"/><Relationship Id="rId1" Type="http://schemas.microsoft.com/office/2007/relationships/media" Target="../media/media35.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wma"/><Relationship Id="rId1" Type="http://schemas.microsoft.com/office/2007/relationships/media" Target="../media/media36.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wma"/><Relationship Id="rId1" Type="http://schemas.microsoft.com/office/2007/relationships/media" Target="../media/media37.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8.wma"/><Relationship Id="rId1" Type="http://schemas.microsoft.com/office/2007/relationships/media" Target="../media/media38.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9.wma"/><Relationship Id="rId1" Type="http://schemas.microsoft.com/office/2007/relationships/media" Target="../media/media39.wma"/><Relationship Id="rId6" Type="http://schemas.openxmlformats.org/officeDocument/2006/relationships/image" Target="../media/image1.jpeg"/><Relationship Id="rId5" Type="http://schemas.openxmlformats.org/officeDocument/2006/relationships/hyperlink" Target="https://www.doe.virginia.gov/teaching-learning-assessment/student-assessment/sol-practice-items-all-subjects" TargetMode="External"/><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7" Type="http://schemas.openxmlformats.org/officeDocument/2006/relationships/image" Target="../media/image3.png"/><Relationship Id="rId2" Type="http://schemas.microsoft.com/office/2007/relationships/media" Target="../media/media4.wma"/><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jpeg"/><Relationship Id="rId2" Type="http://schemas.openxmlformats.org/officeDocument/2006/relationships/audio" Target="../media/media40.wma"/><Relationship Id="rId1" Type="http://schemas.microsoft.com/office/2007/relationships/media" Target="../media/media40.wma"/><Relationship Id="rId6" Type="http://schemas.openxmlformats.org/officeDocument/2006/relationships/hyperlink" Target="mailto:Tracy.Robertson@doe.virginia.gov" TargetMode="External"/><Relationship Id="rId5" Type="http://schemas.openxmlformats.org/officeDocument/2006/relationships/hyperlink" Target="mailto:student-assessment@doe.virginia.gov" TargetMode="External"/><Relationship Id="rId4"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7" Type="http://schemas.openxmlformats.org/officeDocument/2006/relationships/image" Target="../media/image3.png"/><Relationship Id="rId2" Type="http://schemas.microsoft.com/office/2007/relationships/media" Target="../media/media5.wma"/><Relationship Id="rId1" Type="http://schemas.openxmlformats.org/officeDocument/2006/relationships/tags" Target="../tags/tag3.xml"/><Relationship Id="rId6" Type="http://schemas.openxmlformats.org/officeDocument/2006/relationships/image" Target="../media/image1.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7"/>
          <p:cNvSpPr txBox="1">
            <a:spLocks noChangeArrowheads="1"/>
          </p:cNvSpPr>
          <p:nvPr/>
        </p:nvSpPr>
        <p:spPr bwMode="auto">
          <a:xfrm>
            <a:off x="0" y="12192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solidFill>
                  <a:srgbClr val="00B050"/>
                </a:solidFill>
                <a:latin typeface="Arial" charset="0"/>
                <a:cs typeface="Arial" charset="0"/>
              </a:rPr>
              <a:t>Spring 2013 Student Performance Analysis</a:t>
            </a:r>
          </a:p>
        </p:txBody>
      </p:sp>
      <p:sp>
        <p:nvSpPr>
          <p:cNvPr id="3075" name="TextBox 18"/>
          <p:cNvSpPr txBox="1">
            <a:spLocks noChangeArrowheads="1"/>
          </p:cNvSpPr>
          <p:nvPr/>
        </p:nvSpPr>
        <p:spPr bwMode="auto">
          <a:xfrm>
            <a:off x="2514600" y="1981200"/>
            <a:ext cx="441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solidFill>
                  <a:srgbClr val="0033CC"/>
                </a:solidFill>
                <a:latin typeface="Arial" charset="0"/>
                <a:cs typeface="Arial" charset="0"/>
              </a:rPr>
              <a:t>End-of-Course Reading</a:t>
            </a:r>
          </a:p>
          <a:p>
            <a:pPr algn="ctr" eaLnBrk="1" hangingPunct="1">
              <a:spcBef>
                <a:spcPct val="0"/>
              </a:spcBef>
              <a:buFontTx/>
              <a:buNone/>
            </a:pPr>
            <a:r>
              <a:rPr lang="en-US" altLang="en-US" sz="2800" b="1" dirty="0">
                <a:solidFill>
                  <a:srgbClr val="0033CC"/>
                </a:solidFill>
                <a:latin typeface="Arial" charset="0"/>
                <a:cs typeface="Arial" charset="0"/>
              </a:rPr>
              <a:t>Standards of Learning</a:t>
            </a:r>
          </a:p>
        </p:txBody>
      </p:sp>
      <p:cxnSp>
        <p:nvCxnSpPr>
          <p:cNvPr id="26" name="Straight Connector 25"/>
          <p:cNvCxnSpPr/>
          <p:nvPr/>
        </p:nvCxnSpPr>
        <p:spPr>
          <a:xfrm>
            <a:off x="0" y="4572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E70575C0-D166-4C62-95AB-30299E73D2A5}" type="slidenum">
              <a:rPr lang="en-US" smtClean="0"/>
              <a:pPr>
                <a:defRPr/>
              </a:pPr>
              <a:t>1</a:t>
            </a:fld>
            <a:endParaRPr lang="en-US"/>
          </a:p>
        </p:txBody>
      </p:sp>
      <p:sp>
        <p:nvSpPr>
          <p:cNvPr id="3078" name="TextBox 9"/>
          <p:cNvSpPr txBox="1">
            <a:spLocks noChangeArrowheads="1"/>
          </p:cNvSpPr>
          <p:nvPr/>
        </p:nvSpPr>
        <p:spPr bwMode="auto">
          <a:xfrm>
            <a:off x="228600" y="5410200"/>
            <a:ext cx="502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8000"/>
                </a:solidFill>
                <a:latin typeface="Arial" charset="0"/>
              </a:rPr>
              <a:t>Presentation may be paused and resumed using the arrow keys or the mouse.</a:t>
            </a:r>
          </a:p>
        </p:txBody>
      </p:sp>
      <p:pic>
        <p:nvPicPr>
          <p:cNvPr id="307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6251286"/>
            <a:ext cx="7391400" cy="0"/>
          </a:xfrm>
          <a:prstGeom prst="line">
            <a:avLst/>
          </a:prstGeom>
          <a:ln w="127000">
            <a:gradFill flip="none" rotWithShape="1">
              <a:gsLst>
                <a:gs pos="100000">
                  <a:srgbClr val="0000FF"/>
                </a:gs>
                <a:gs pos="100000">
                  <a:srgbClr val="0000FF"/>
                </a:gs>
                <a:gs pos="100000">
                  <a:srgbClr val="0000FF"/>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308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200" y="3048000"/>
            <a:ext cx="4779963"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22BC282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132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128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6"/>
          <p:cNvSpPr>
            <a:spLocks noGrp="1"/>
          </p:cNvSpPr>
          <p:nvPr>
            <p:ph type="title"/>
          </p:nvPr>
        </p:nvSpPr>
        <p:spPr>
          <a:xfrm>
            <a:off x="304800" y="228600"/>
            <a:ext cx="8839200" cy="1143000"/>
          </a:xfrm>
        </p:spPr>
        <p:txBody>
          <a:bodyPr/>
          <a:lstStyle/>
          <a:p>
            <a:r>
              <a:rPr lang="en-US" altLang="en-US" sz="3200" b="1" dirty="0">
                <a:solidFill>
                  <a:srgbClr val="0033CC"/>
                </a:solidFill>
              </a:rPr>
              <a:t>Suggested Practice for SOL 9.4a, 9.5a, and 10.5b</a:t>
            </a:r>
          </a:p>
        </p:txBody>
      </p:sp>
      <p:sp>
        <p:nvSpPr>
          <p:cNvPr id="13" name="Content Placeholder 12"/>
          <p:cNvSpPr>
            <a:spLocks noGrp="1"/>
          </p:cNvSpPr>
          <p:nvPr>
            <p:ph idx="1"/>
          </p:nvPr>
        </p:nvSpPr>
        <p:spPr>
          <a:xfrm>
            <a:off x="474663" y="1265238"/>
            <a:ext cx="8229600" cy="4678362"/>
          </a:xfrm>
        </p:spPr>
        <p:txBody>
          <a:bodyPr/>
          <a:lstStyle/>
          <a:p>
            <a:pPr>
              <a:spcBef>
                <a:spcPts val="0"/>
              </a:spcBef>
              <a:buNone/>
              <a:defRPr/>
            </a:pPr>
            <a:r>
              <a:rPr lang="en-US" sz="2000" b="1" dirty="0"/>
              <a:t>In a flat country stretches of water are doubly welcome. They take the </a:t>
            </a:r>
          </a:p>
          <a:p>
            <a:pPr marL="0">
              <a:spcBef>
                <a:spcPts val="0"/>
              </a:spcBef>
              <a:buNone/>
              <a:defRPr/>
            </a:pPr>
            <a:r>
              <a:rPr lang="en-US" sz="2000" b="1" dirty="0"/>
              <a:t>place of hills, and give the eye what it craves, distance; which softens angles, conceals details, and heightens colors, in short, transfigures the world with its romancer’s touch, and blesses us with illusion. So, as I loitered along the south road, I never tired of looking across the river to the long, wooded island, and over that to the line of sand-hills that marked the eastern rim of the East Peninsula, beyond which was the Atlantic. The white crests of the hills made the sharper points of the horizon line. Elsewhere clumps of nearer pine-trees intervened, while here and there a tall palmetto stood, or seemed to stand, on the highest and farthest ridge looking seaward.  But particulars mattered little. (from essay “A Florida Sketch-Book” by Bradford Torrey)</a:t>
            </a:r>
          </a:p>
          <a:p>
            <a:pPr>
              <a:buFont typeface="Arial" charset="0"/>
              <a:buNone/>
              <a:defRPr/>
            </a:pPr>
            <a:r>
              <a:rPr lang="en-US" sz="2400" b="1" dirty="0"/>
              <a:t>What is the main idea of this excerpt?</a:t>
            </a:r>
          </a:p>
          <a:p>
            <a:pPr marL="0">
              <a:buFont typeface="Arial" charset="0"/>
              <a:buNone/>
              <a:defRPr/>
            </a:pPr>
            <a:r>
              <a:rPr lang="en-US" sz="2400" b="1" dirty="0">
                <a:solidFill>
                  <a:srgbClr val="FF0000"/>
                </a:solidFill>
              </a:rPr>
              <a:t>Possible answers relate to the sentence, “In a flat country stretches of water are doubly welcome.”</a:t>
            </a:r>
          </a:p>
          <a:p>
            <a:pPr>
              <a:buFont typeface="Arial" charset="0"/>
              <a:buNone/>
              <a:defRPr/>
            </a:pPr>
            <a:endParaRPr lang="en-US" sz="2400" b="1" dirty="0">
              <a:solidFill>
                <a:srgbClr val="002060"/>
              </a:solidFill>
              <a:latin typeface="+mj-lt"/>
            </a:endParaRPr>
          </a:p>
        </p:txBody>
      </p:sp>
      <p:sp>
        <p:nvSpPr>
          <p:cNvPr id="1229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229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229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229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229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10</a:t>
            </a:r>
          </a:p>
        </p:txBody>
      </p:sp>
    </p:spTree>
    <p:custDataLst>
      <p:tags r:id="rId1"/>
    </p:custDataLst>
  </p:cSld>
  <p:clrMapOvr>
    <a:masterClrMapping/>
  </p:clrMapOvr>
  <p:transition spd="slow" advTm="3179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a:xfrm>
            <a:off x="304800" y="457200"/>
            <a:ext cx="8839200" cy="1143000"/>
          </a:xfrm>
        </p:spPr>
        <p:txBody>
          <a:bodyPr/>
          <a:lstStyle/>
          <a:p>
            <a:r>
              <a:rPr lang="en-US" altLang="en-US" sz="3200" b="1">
                <a:solidFill>
                  <a:srgbClr val="0033CC"/>
                </a:solidFill>
              </a:rPr>
              <a:t>Suggested Practice for SOL 9.4a, 9.5a, and 10.5b</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000" b="1" dirty="0"/>
              <a:t>Tibet is a vast area in Central Asia full of towering, majestic mountains and home to many monasteries where monks live and work together.  Tibetan monks practice Buddhism, a religion founded on principles of peace and understanding. For these Buddhist monks, sand painting represents an</a:t>
            </a:r>
          </a:p>
          <a:p>
            <a:pPr marL="0">
              <a:spcBef>
                <a:spcPts val="0"/>
              </a:spcBef>
              <a:buNone/>
              <a:defRPr/>
            </a:pPr>
            <a:r>
              <a:rPr lang="en-US" sz="2000" b="1" dirty="0"/>
              <a:t>important part of the core of their lives and works. They create these designs in an effort to bring about healing for both their bodies and minds. Using colored sand and sometimes small stones and powdered flowers, the monks work in collaboration to craft their paintings. They spend up to several weeks carefully forming millions of grains of sand into complex, </a:t>
            </a:r>
          </a:p>
          <a:p>
            <a:pPr marL="0">
              <a:spcBef>
                <a:spcPts val="0"/>
              </a:spcBef>
              <a:buNone/>
              <a:defRPr/>
            </a:pPr>
            <a:r>
              <a:rPr lang="en-US" sz="2000" b="1" dirty="0"/>
              <a:t>intricate patterns. When a painting is finished, it looks similar to a woven tapestry. The boldly colorful patterns include precise common shapes such as squares and triangles with amazingly detailed figures of people and natural objects within them</a:t>
            </a:r>
            <a:r>
              <a:rPr lang="en-US" sz="2400" b="1" dirty="0"/>
              <a:t>.</a:t>
            </a:r>
          </a:p>
          <a:p>
            <a:pPr>
              <a:buFont typeface="Arial" charset="0"/>
              <a:buNone/>
              <a:defRPr/>
            </a:pPr>
            <a:endParaRPr lang="en-US" sz="2400" b="1" dirty="0"/>
          </a:p>
          <a:p>
            <a:pPr>
              <a:spcBef>
                <a:spcPts val="0"/>
              </a:spcBef>
              <a:buFont typeface="Arial" charset="0"/>
              <a:buNone/>
              <a:defRPr/>
            </a:pPr>
            <a:endParaRPr lang="en-US" sz="2400" b="1" dirty="0">
              <a:solidFill>
                <a:srgbClr val="0070C0"/>
              </a:solidFill>
              <a:latin typeface="+mj-lt"/>
            </a:endParaRPr>
          </a:p>
        </p:txBody>
      </p:sp>
      <p:sp>
        <p:nvSpPr>
          <p:cNvPr id="13316"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3317"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3318"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3319"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332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39803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11</a:t>
            </a:r>
          </a:p>
        </p:txBody>
      </p:sp>
    </p:spTree>
  </p:cSld>
  <p:clrMapOvr>
    <a:masterClrMapping/>
  </p:clrMapOvr>
  <p:transition spd="slow" advTm="2116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a:xfrm>
            <a:off x="304800" y="457200"/>
            <a:ext cx="8839200" cy="1143000"/>
          </a:xfrm>
        </p:spPr>
        <p:txBody>
          <a:bodyPr/>
          <a:lstStyle/>
          <a:p>
            <a:r>
              <a:rPr lang="en-US" altLang="en-US" sz="3200" b="1">
                <a:solidFill>
                  <a:srgbClr val="0033CC"/>
                </a:solidFill>
              </a:rPr>
              <a:t>Suggested Practice for SOL 9.4a, 9.5a, and 10.5b</a:t>
            </a:r>
          </a:p>
        </p:txBody>
      </p:sp>
      <p:sp>
        <p:nvSpPr>
          <p:cNvPr id="13" name="Content Placeholder 12"/>
          <p:cNvSpPr>
            <a:spLocks noGrp="1"/>
          </p:cNvSpPr>
          <p:nvPr>
            <p:ph idx="1"/>
          </p:nvPr>
        </p:nvSpPr>
        <p:spPr>
          <a:xfrm>
            <a:off x="457200" y="1570038"/>
            <a:ext cx="8229600" cy="4525962"/>
          </a:xfrm>
        </p:spPr>
        <p:txBody>
          <a:bodyPr/>
          <a:lstStyle/>
          <a:p>
            <a:pPr>
              <a:spcBef>
                <a:spcPts val="0"/>
              </a:spcBef>
              <a:buFont typeface="Arial" charset="0"/>
              <a:buNone/>
              <a:defRPr/>
            </a:pPr>
            <a:r>
              <a:rPr lang="en-US" sz="2400" b="1" dirty="0"/>
              <a:t>What is the main purpose of this paragraph?</a:t>
            </a:r>
          </a:p>
          <a:p>
            <a:pPr>
              <a:spcBef>
                <a:spcPts val="0"/>
              </a:spcBef>
              <a:buFont typeface="Arial" charset="0"/>
              <a:buNone/>
              <a:defRPr/>
            </a:pPr>
            <a:endParaRPr lang="en-US" sz="2400" b="1" dirty="0"/>
          </a:p>
          <a:p>
            <a:pPr marL="457200" indent="-457200">
              <a:spcBef>
                <a:spcPts val="0"/>
              </a:spcBef>
              <a:buFont typeface="Arial" charset="0"/>
              <a:buAutoNum type="alphaLcParenR"/>
              <a:defRPr/>
            </a:pPr>
            <a:r>
              <a:rPr lang="en-US" sz="2400" b="1" dirty="0"/>
              <a:t>To summarize the process of creating sand paintings and</a:t>
            </a:r>
          </a:p>
          <a:p>
            <a:pPr marL="457200" indent="-457200">
              <a:spcBef>
                <a:spcPts val="0"/>
              </a:spcBef>
              <a:buFont typeface="Arial" charset="0"/>
              <a:buNone/>
              <a:defRPr/>
            </a:pPr>
            <a:r>
              <a:rPr lang="en-US" sz="2400" b="1" dirty="0"/>
              <a:t>its religious significance to the monks  </a:t>
            </a:r>
          </a:p>
          <a:p>
            <a:pPr marL="457200" indent="-457200">
              <a:spcBef>
                <a:spcPts val="0"/>
              </a:spcBef>
              <a:buFont typeface="Arial" charset="0"/>
              <a:buNone/>
              <a:defRPr/>
            </a:pPr>
            <a:endParaRPr lang="en-US" sz="2400" b="1" dirty="0">
              <a:solidFill>
                <a:srgbClr val="FF0000"/>
              </a:solidFill>
            </a:endParaRPr>
          </a:p>
          <a:p>
            <a:pPr marL="457200" indent="-457200">
              <a:spcBef>
                <a:spcPts val="0"/>
              </a:spcBef>
              <a:buFont typeface="Arial" charset="0"/>
              <a:buAutoNum type="alphaLcParenR" startAt="2"/>
              <a:defRPr/>
            </a:pPr>
            <a:r>
              <a:rPr lang="en-US" sz="2400" b="1" dirty="0"/>
              <a:t>To explain the principles of peace and understanding on</a:t>
            </a:r>
          </a:p>
          <a:p>
            <a:pPr marL="457200" indent="-457200">
              <a:spcBef>
                <a:spcPts val="0"/>
              </a:spcBef>
              <a:buFont typeface="Arial" charset="0"/>
              <a:buNone/>
              <a:defRPr/>
            </a:pPr>
            <a:r>
              <a:rPr lang="en-US" sz="2400" b="1" dirty="0"/>
              <a:t>which Buddhism is founded</a:t>
            </a:r>
          </a:p>
          <a:p>
            <a:pPr marL="457200" indent="-457200">
              <a:spcBef>
                <a:spcPts val="0"/>
              </a:spcBef>
              <a:buFont typeface="Arial" charset="0"/>
              <a:buNone/>
              <a:defRPr/>
            </a:pPr>
            <a:endParaRPr lang="en-US" sz="2400" b="1" dirty="0"/>
          </a:p>
          <a:p>
            <a:pPr marL="457200" indent="-457200">
              <a:spcBef>
                <a:spcPts val="0"/>
              </a:spcBef>
              <a:buFont typeface="Arial" charset="0"/>
              <a:buAutoNum type="alphaLcParenR" startAt="3"/>
              <a:defRPr/>
            </a:pPr>
            <a:r>
              <a:rPr lang="en-US" sz="2400" b="1" dirty="0"/>
              <a:t>To describe the various characteristics and overall</a:t>
            </a:r>
          </a:p>
          <a:p>
            <a:pPr marL="457200" indent="-457200">
              <a:spcBef>
                <a:spcPts val="0"/>
              </a:spcBef>
              <a:buFont typeface="Arial" charset="0"/>
              <a:buNone/>
              <a:defRPr/>
            </a:pPr>
            <a:r>
              <a:rPr lang="en-US" sz="2400" b="1" dirty="0"/>
              <a:t>appearance of Tibetan sand paintings</a:t>
            </a:r>
          </a:p>
          <a:p>
            <a:pPr marL="457200" indent="-457200">
              <a:spcBef>
                <a:spcPts val="0"/>
              </a:spcBef>
              <a:buFont typeface="Arial" charset="0"/>
              <a:buNone/>
              <a:defRPr/>
            </a:pPr>
            <a:endParaRPr lang="en-US" sz="2400" b="1" dirty="0"/>
          </a:p>
          <a:p>
            <a:pPr marL="457200" indent="-457200">
              <a:spcBef>
                <a:spcPts val="0"/>
              </a:spcBef>
              <a:buFont typeface="Arial" charset="0"/>
              <a:buAutoNum type="alphaLcParenR" startAt="4"/>
              <a:defRPr/>
            </a:pPr>
            <a:r>
              <a:rPr lang="en-US" sz="2400" b="1" dirty="0"/>
              <a:t>To emphasize the collaborative aspect of the process that</a:t>
            </a:r>
          </a:p>
          <a:p>
            <a:pPr marL="457200" indent="-457200">
              <a:spcBef>
                <a:spcPts val="0"/>
              </a:spcBef>
              <a:buFont typeface="Arial" charset="0"/>
              <a:buNone/>
              <a:defRPr/>
            </a:pPr>
            <a:r>
              <a:rPr lang="en-US" sz="2400" b="1" dirty="0"/>
              <a:t>the monks have developed</a:t>
            </a:r>
          </a:p>
          <a:p>
            <a:pPr>
              <a:spcBef>
                <a:spcPts val="0"/>
              </a:spcBef>
              <a:buFont typeface="Arial" charset="0"/>
              <a:buNone/>
              <a:defRPr/>
            </a:pPr>
            <a:endParaRPr lang="en-US" sz="2400" b="1" dirty="0">
              <a:solidFill>
                <a:srgbClr val="002060"/>
              </a:solidFill>
              <a:latin typeface="+mj-lt"/>
            </a:endParaRPr>
          </a:p>
        </p:txBody>
      </p:sp>
      <p:sp>
        <p:nvSpPr>
          <p:cNvPr id="1536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536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536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536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536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81000" y="2362200"/>
            <a:ext cx="80010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17" name="TextBox 16"/>
          <p:cNvSpPr txBox="1"/>
          <p:nvPr/>
        </p:nvSpPr>
        <p:spPr>
          <a:xfrm>
            <a:off x="381000" y="6418528"/>
            <a:ext cx="685800" cy="276999"/>
          </a:xfrm>
          <a:prstGeom prst="rect">
            <a:avLst/>
          </a:prstGeom>
          <a:noFill/>
        </p:spPr>
        <p:txBody>
          <a:bodyPr wrap="square" rtlCol="0">
            <a:spAutoFit/>
          </a:bodyPr>
          <a:lstStyle/>
          <a:p>
            <a:r>
              <a:rPr lang="en-US" sz="1200" dirty="0"/>
              <a:t>12</a:t>
            </a:r>
          </a:p>
        </p:txBody>
      </p:sp>
    </p:spTree>
    <p:custDataLst>
      <p:tags r:id="rId1"/>
    </p:custDataLst>
  </p:cSld>
  <p:clrMapOvr>
    <a:masterClrMapping/>
  </p:clrMapOvr>
  <p:transition spd="slow" advTm="150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a:xfrm>
            <a:off x="304800" y="457200"/>
            <a:ext cx="8839200" cy="1143000"/>
          </a:xfrm>
        </p:spPr>
        <p:txBody>
          <a:bodyPr/>
          <a:lstStyle/>
          <a:p>
            <a:r>
              <a:rPr lang="en-US" altLang="en-US" sz="3200" b="1" dirty="0">
                <a:solidFill>
                  <a:srgbClr val="0033CC"/>
                </a:solidFill>
              </a:rPr>
              <a:t>Suggested Practice for SOL 9.4a, 9.5a, and 10.5b</a:t>
            </a:r>
          </a:p>
        </p:txBody>
      </p:sp>
      <p:sp>
        <p:nvSpPr>
          <p:cNvPr id="13" name="Content Placeholder 12"/>
          <p:cNvSpPr>
            <a:spLocks noGrp="1"/>
          </p:cNvSpPr>
          <p:nvPr>
            <p:ph idx="1"/>
          </p:nvPr>
        </p:nvSpPr>
        <p:spPr>
          <a:xfrm>
            <a:off x="457200" y="1371600"/>
            <a:ext cx="8229600" cy="5257800"/>
          </a:xfrm>
        </p:spPr>
        <p:txBody>
          <a:bodyPr/>
          <a:lstStyle/>
          <a:p>
            <a:pPr>
              <a:buFont typeface="Arial" charset="0"/>
              <a:buNone/>
              <a:defRPr/>
            </a:pPr>
            <a:r>
              <a:rPr lang="en-US" sz="2400" b="1" dirty="0"/>
              <a:t>Other suggestions:</a:t>
            </a:r>
          </a:p>
          <a:p>
            <a:pPr marL="0">
              <a:spcBef>
                <a:spcPts val="0"/>
              </a:spcBef>
              <a:buFont typeface="Arial" charset="0"/>
              <a:buNone/>
              <a:defRPr/>
            </a:pPr>
            <a:endParaRPr lang="en-US" sz="2400" b="1" dirty="0"/>
          </a:p>
          <a:p>
            <a:pPr marL="0">
              <a:spcBef>
                <a:spcPts val="0"/>
              </a:spcBef>
              <a:buFont typeface="Arial" charset="0"/>
              <a:buNone/>
              <a:defRPr/>
            </a:pPr>
            <a:r>
              <a:rPr lang="en-US" sz="2400" b="1" dirty="0"/>
              <a:t>The focus of paragraph (insert number) is mostly on . . . .</a:t>
            </a:r>
          </a:p>
          <a:p>
            <a:pPr marL="0">
              <a:spcBef>
                <a:spcPts val="0"/>
              </a:spcBef>
              <a:buFont typeface="Arial" charset="0"/>
              <a:buNone/>
              <a:defRPr/>
            </a:pPr>
            <a:endParaRPr lang="en-US" sz="2400" b="1" dirty="0"/>
          </a:p>
          <a:p>
            <a:pPr marL="0">
              <a:spcBef>
                <a:spcPts val="0"/>
              </a:spcBef>
              <a:buFont typeface="Arial" charset="0"/>
              <a:buNone/>
              <a:defRPr/>
            </a:pPr>
            <a:r>
              <a:rPr lang="en-US" sz="2400" b="1" dirty="0"/>
              <a:t>Which idea from the selection best reflects the author’s main </a:t>
            </a:r>
          </a:p>
          <a:p>
            <a:pPr marL="0">
              <a:spcBef>
                <a:spcPts val="0"/>
              </a:spcBef>
              <a:buFont typeface="Arial" charset="0"/>
              <a:buNone/>
              <a:defRPr/>
            </a:pPr>
            <a:r>
              <a:rPr lang="en-US" sz="2400" b="1" dirty="0"/>
              <a:t>point?</a:t>
            </a:r>
          </a:p>
          <a:p>
            <a:pPr marL="0">
              <a:spcBef>
                <a:spcPts val="0"/>
              </a:spcBef>
              <a:buFont typeface="Arial" charset="0"/>
              <a:buNone/>
              <a:defRPr/>
            </a:pPr>
            <a:endParaRPr lang="en-US" sz="2400" b="1" dirty="0"/>
          </a:p>
          <a:p>
            <a:pPr marL="0">
              <a:spcBef>
                <a:spcPts val="0"/>
              </a:spcBef>
              <a:buFont typeface="Arial" charset="0"/>
              <a:buNone/>
              <a:defRPr/>
            </a:pPr>
            <a:r>
              <a:rPr lang="en-US" sz="2400" b="1" dirty="0"/>
              <a:t>Which sentence best expresses the main idea of . . . ?</a:t>
            </a:r>
          </a:p>
          <a:p>
            <a:pPr marL="0">
              <a:spcBef>
                <a:spcPts val="0"/>
              </a:spcBef>
              <a:buFont typeface="Arial" charset="0"/>
              <a:buNone/>
              <a:defRPr/>
            </a:pPr>
            <a:endParaRPr lang="en-US" sz="2400" b="1" dirty="0"/>
          </a:p>
          <a:p>
            <a:pPr marL="0">
              <a:spcBef>
                <a:spcPts val="0"/>
              </a:spcBef>
              <a:buFont typeface="Arial" charset="0"/>
              <a:buNone/>
              <a:defRPr/>
            </a:pPr>
            <a:r>
              <a:rPr lang="en-US" sz="2400" b="1" dirty="0"/>
              <a:t>This section is mainly about . . . .</a:t>
            </a:r>
          </a:p>
          <a:p>
            <a:pPr marL="0">
              <a:spcBef>
                <a:spcPts val="0"/>
              </a:spcBef>
              <a:buFont typeface="Arial" charset="0"/>
              <a:buNone/>
              <a:defRPr/>
            </a:pPr>
            <a:endParaRPr lang="en-US" sz="2400" b="1" dirty="0"/>
          </a:p>
          <a:p>
            <a:pPr marL="0">
              <a:spcBef>
                <a:spcPts val="0"/>
              </a:spcBef>
              <a:buFont typeface="Arial" charset="0"/>
              <a:buNone/>
              <a:defRPr/>
            </a:pPr>
            <a:r>
              <a:rPr lang="en-US" sz="2400" b="1" dirty="0"/>
              <a:t>What is the purpose of paragraph (insert number)?</a:t>
            </a:r>
          </a:p>
          <a:p>
            <a:pPr marL="0">
              <a:spcBef>
                <a:spcPts val="0"/>
              </a:spcBef>
              <a:buFont typeface="Arial" charset="0"/>
              <a:buNone/>
              <a:defRPr/>
            </a:pPr>
            <a:endParaRPr lang="en-US" sz="2400" b="1" dirty="0"/>
          </a:p>
          <a:p>
            <a:pPr>
              <a:spcBef>
                <a:spcPts val="0"/>
              </a:spcBef>
              <a:buFont typeface="Arial" charset="0"/>
              <a:buNone/>
              <a:defRPr/>
            </a:pPr>
            <a:endParaRPr lang="en-US" sz="2400" b="1" dirty="0">
              <a:solidFill>
                <a:srgbClr val="0070C0"/>
              </a:solidFill>
              <a:latin typeface="+mj-lt"/>
            </a:endParaRPr>
          </a:p>
        </p:txBody>
      </p:sp>
      <p:sp>
        <p:nvSpPr>
          <p:cNvPr id="1638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638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639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639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63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13</a:t>
            </a:r>
          </a:p>
        </p:txBody>
      </p:sp>
    </p:spTree>
  </p:cSld>
  <p:clrMapOvr>
    <a:masterClrMapping/>
  </p:clrMapOvr>
  <p:transition spd="slow" advTm="363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304800" y="457200"/>
            <a:ext cx="8839200" cy="1143000"/>
          </a:xfrm>
        </p:spPr>
        <p:txBody>
          <a:bodyPr/>
          <a:lstStyle/>
          <a:p>
            <a:r>
              <a:rPr lang="en-US" altLang="en-US" sz="3200" b="1" dirty="0">
                <a:solidFill>
                  <a:srgbClr val="0033CC"/>
                </a:solidFill>
              </a:rPr>
              <a:t>Drawing Inferences</a:t>
            </a:r>
          </a:p>
        </p:txBody>
      </p:sp>
      <p:sp>
        <p:nvSpPr>
          <p:cNvPr id="13" name="Content Placeholder 12"/>
          <p:cNvSpPr>
            <a:spLocks noGrp="1"/>
          </p:cNvSpPr>
          <p:nvPr>
            <p:ph idx="1"/>
          </p:nvPr>
        </p:nvSpPr>
        <p:spPr>
          <a:xfrm>
            <a:off x="457200" y="1570038"/>
            <a:ext cx="8229600" cy="4525962"/>
          </a:xfrm>
        </p:spPr>
        <p:txBody>
          <a:bodyPr/>
          <a:lstStyle/>
          <a:p>
            <a:pPr>
              <a:spcBef>
                <a:spcPts val="0"/>
              </a:spcBef>
              <a:buFont typeface="Arial" charset="0"/>
              <a:buNone/>
              <a:defRPr/>
            </a:pPr>
            <a:r>
              <a:rPr lang="en-US" sz="2400" b="1" dirty="0"/>
              <a:t>SOL 10.4</a:t>
            </a:r>
          </a:p>
          <a:p>
            <a:pPr>
              <a:spcBef>
                <a:spcPts val="0"/>
              </a:spcBef>
              <a:buFont typeface="Arial" charset="0"/>
              <a:buNone/>
              <a:defRPr/>
            </a:pPr>
            <a:r>
              <a:rPr lang="en-US" sz="2400" b="1" dirty="0"/>
              <a:t>The student will read, comprehend, and analyze </a:t>
            </a:r>
            <a:r>
              <a:rPr lang="en-US" sz="2400" b="1" dirty="0">
                <a:solidFill>
                  <a:srgbClr val="0070C0"/>
                </a:solidFill>
              </a:rPr>
              <a:t>literary</a:t>
            </a:r>
          </a:p>
          <a:p>
            <a:pPr>
              <a:spcBef>
                <a:spcPts val="0"/>
              </a:spcBef>
              <a:buFont typeface="Arial" charset="0"/>
              <a:buNone/>
              <a:defRPr/>
            </a:pPr>
            <a:r>
              <a:rPr lang="en-US" sz="2400" b="1" dirty="0">
                <a:solidFill>
                  <a:srgbClr val="0070C0"/>
                </a:solidFill>
              </a:rPr>
              <a:t>texts</a:t>
            </a:r>
            <a:r>
              <a:rPr lang="en-US" sz="2400" b="1" dirty="0"/>
              <a:t> of different cultures and eras.</a:t>
            </a:r>
          </a:p>
          <a:p>
            <a:pPr marL="457200" indent="-457200">
              <a:spcBef>
                <a:spcPts val="0"/>
              </a:spcBef>
              <a:buNone/>
              <a:defRPr/>
            </a:pPr>
            <a:r>
              <a:rPr lang="en-US" sz="2400" b="1" dirty="0">
                <a:solidFill>
                  <a:srgbClr val="0070C0"/>
                </a:solidFill>
              </a:rPr>
              <a:t>b)  </a:t>
            </a:r>
            <a:r>
              <a:rPr lang="en-US" sz="2400" b="1" dirty="0"/>
              <a:t>Make predictions, </a:t>
            </a:r>
            <a:r>
              <a:rPr lang="en-US" sz="2400" b="1" dirty="0">
                <a:solidFill>
                  <a:srgbClr val="0070C0"/>
                </a:solidFill>
              </a:rPr>
              <a:t>draw inferences</a:t>
            </a:r>
            <a:r>
              <a:rPr lang="en-US" sz="2400" b="1" dirty="0"/>
              <a:t>, and connect prior</a:t>
            </a:r>
          </a:p>
          <a:p>
            <a:pPr marL="457200" indent="-457200">
              <a:spcBef>
                <a:spcPts val="0"/>
              </a:spcBef>
              <a:buFont typeface="Arial" charset="0"/>
              <a:buNone/>
              <a:defRPr/>
            </a:pPr>
            <a:r>
              <a:rPr lang="en-US" sz="2400" b="1" dirty="0"/>
              <a:t>knowledge to support reading comprehension.</a:t>
            </a:r>
            <a:endParaRPr lang="en-US" sz="2400" b="1" dirty="0">
              <a:solidFill>
                <a:srgbClr val="0070C0"/>
              </a:solidFill>
              <a:latin typeface="+mj-lt"/>
            </a:endParaRPr>
          </a:p>
        </p:txBody>
      </p:sp>
      <p:sp>
        <p:nvSpPr>
          <p:cNvPr id="1741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741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14</a:t>
            </a:r>
          </a:p>
        </p:txBody>
      </p:sp>
    </p:spTree>
  </p:cSld>
  <p:clrMapOvr>
    <a:masterClrMapping/>
  </p:clrMapOvr>
  <p:transition spd="slow" advTm="359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a:xfrm>
            <a:off x="304800" y="342900"/>
            <a:ext cx="8839200" cy="1143000"/>
          </a:xfrm>
        </p:spPr>
        <p:txBody>
          <a:bodyPr/>
          <a:lstStyle/>
          <a:p>
            <a:r>
              <a:rPr lang="en-US" altLang="en-US" sz="3200" b="1">
                <a:solidFill>
                  <a:srgbClr val="0033CC"/>
                </a:solidFill>
              </a:rPr>
              <a:t>Drawing Inferences</a:t>
            </a:r>
          </a:p>
        </p:txBody>
      </p:sp>
      <p:sp>
        <p:nvSpPr>
          <p:cNvPr id="13" name="Content Placeholder 12"/>
          <p:cNvSpPr>
            <a:spLocks noGrp="1"/>
          </p:cNvSpPr>
          <p:nvPr>
            <p:ph idx="1"/>
          </p:nvPr>
        </p:nvSpPr>
        <p:spPr>
          <a:xfrm>
            <a:off x="457200" y="1570038"/>
            <a:ext cx="8229600" cy="4525962"/>
          </a:xfrm>
        </p:spPr>
        <p:txBody>
          <a:bodyPr/>
          <a:lstStyle/>
          <a:p>
            <a:pPr marL="0" indent="-457200">
              <a:spcBef>
                <a:spcPts val="0"/>
              </a:spcBef>
              <a:buFont typeface="Arial" charset="0"/>
              <a:buNone/>
              <a:defRPr/>
            </a:pPr>
            <a:r>
              <a:rPr lang="en-US" sz="2400" b="1" dirty="0"/>
              <a:t>SOL 10.5</a:t>
            </a:r>
          </a:p>
          <a:p>
            <a:pPr marL="0" indent="-457200">
              <a:spcBef>
                <a:spcPts val="0"/>
              </a:spcBef>
              <a:buFont typeface="Arial" charset="0"/>
              <a:buNone/>
              <a:defRPr/>
            </a:pPr>
            <a:r>
              <a:rPr lang="en-US" sz="2400" b="1" dirty="0"/>
              <a:t>The student will read, interpret, analyze, and evaluate </a:t>
            </a:r>
          </a:p>
          <a:p>
            <a:pPr marL="0" indent="-457200">
              <a:spcBef>
                <a:spcPts val="0"/>
              </a:spcBef>
              <a:buFont typeface="Arial" charset="0"/>
              <a:buNone/>
              <a:defRPr/>
            </a:pPr>
            <a:r>
              <a:rPr lang="en-US" sz="2400" b="1" dirty="0">
                <a:solidFill>
                  <a:srgbClr val="0070C0"/>
                </a:solidFill>
              </a:rPr>
              <a:t>nonfiction texts</a:t>
            </a:r>
            <a:r>
              <a:rPr lang="en-US" sz="2400" b="1" dirty="0">
                <a:solidFill>
                  <a:srgbClr val="0033CC"/>
                </a:solidFill>
              </a:rPr>
              <a:t>.</a:t>
            </a:r>
          </a:p>
          <a:p>
            <a:pPr marL="0" indent="-457200">
              <a:spcBef>
                <a:spcPts val="0"/>
              </a:spcBef>
              <a:buNone/>
              <a:defRPr/>
            </a:pPr>
            <a:r>
              <a:rPr lang="en-US" sz="2400" b="1" dirty="0">
                <a:solidFill>
                  <a:srgbClr val="0070C0"/>
                </a:solidFill>
              </a:rPr>
              <a:t>f)  </a:t>
            </a:r>
            <a:r>
              <a:rPr lang="en-US" sz="2400" b="1" dirty="0"/>
              <a:t>Draw conclusions and </a:t>
            </a:r>
            <a:r>
              <a:rPr lang="en-US" sz="2400" b="1" dirty="0">
                <a:solidFill>
                  <a:srgbClr val="0070C0"/>
                </a:solidFill>
              </a:rPr>
              <a:t>make inferences </a:t>
            </a:r>
            <a:r>
              <a:rPr lang="en-US" sz="2400" b="1" dirty="0"/>
              <a:t>on explicit and</a:t>
            </a:r>
          </a:p>
          <a:p>
            <a:pPr marL="0" indent="-457200">
              <a:spcBef>
                <a:spcPts val="0"/>
              </a:spcBef>
              <a:buFont typeface="Arial" charset="0"/>
              <a:buNone/>
              <a:defRPr/>
            </a:pPr>
            <a:r>
              <a:rPr lang="en-US" sz="2400" b="1" dirty="0">
                <a:solidFill>
                  <a:srgbClr val="0070C0"/>
                </a:solidFill>
              </a:rPr>
              <a:t>implied information </a:t>
            </a:r>
            <a:r>
              <a:rPr lang="en-US" sz="2400" b="1" dirty="0"/>
              <a:t>using textual support as evidence.</a:t>
            </a:r>
          </a:p>
          <a:p>
            <a:pPr marL="0" indent="-457200">
              <a:spcBef>
                <a:spcPts val="0"/>
              </a:spcBef>
              <a:buFont typeface="Arial" charset="0"/>
              <a:buNone/>
              <a:defRPr/>
            </a:pPr>
            <a:endParaRPr lang="en-US" sz="2400" b="1" dirty="0"/>
          </a:p>
          <a:p>
            <a:pPr marL="0" indent="-457200">
              <a:spcBef>
                <a:spcPts val="0"/>
              </a:spcBef>
              <a:buFont typeface="Arial" charset="0"/>
              <a:buNone/>
              <a:defRPr/>
            </a:pPr>
            <a:r>
              <a:rPr lang="en-US" sz="2400" b="1" dirty="0"/>
              <a:t>SOL 11.5</a:t>
            </a:r>
          </a:p>
          <a:p>
            <a:pPr marL="0" indent="-457200">
              <a:spcBef>
                <a:spcPts val="0"/>
              </a:spcBef>
              <a:buFont typeface="Arial" charset="0"/>
              <a:buNone/>
              <a:defRPr/>
            </a:pPr>
            <a:r>
              <a:rPr lang="en-US" sz="2400" b="1" dirty="0"/>
              <a:t>The student will read and analyze a variety of </a:t>
            </a:r>
            <a:r>
              <a:rPr lang="en-US" sz="2400" b="1" dirty="0">
                <a:solidFill>
                  <a:srgbClr val="0070C0"/>
                </a:solidFill>
              </a:rPr>
              <a:t>nonfiction texts</a:t>
            </a:r>
            <a:r>
              <a:rPr lang="en-US" sz="2400" b="1" dirty="0"/>
              <a:t>.</a:t>
            </a:r>
          </a:p>
          <a:p>
            <a:pPr marL="0" indent="-457200">
              <a:spcBef>
                <a:spcPts val="0"/>
              </a:spcBef>
              <a:buNone/>
              <a:defRPr/>
            </a:pPr>
            <a:r>
              <a:rPr lang="en-US" sz="2400" b="1" dirty="0">
                <a:solidFill>
                  <a:srgbClr val="0070C0"/>
                </a:solidFill>
              </a:rPr>
              <a:t>d)  </a:t>
            </a:r>
            <a:r>
              <a:rPr lang="en-US" sz="2400" b="1" dirty="0"/>
              <a:t>Draw conclusions and </a:t>
            </a:r>
            <a:r>
              <a:rPr lang="en-US" sz="2400" b="1" dirty="0">
                <a:solidFill>
                  <a:srgbClr val="0070C0"/>
                </a:solidFill>
              </a:rPr>
              <a:t>make inferences </a:t>
            </a:r>
            <a:r>
              <a:rPr lang="en-US" sz="2400" b="1" dirty="0"/>
              <a:t>on explicit and</a:t>
            </a:r>
          </a:p>
          <a:p>
            <a:pPr marL="0" indent="-457200">
              <a:spcBef>
                <a:spcPts val="0"/>
              </a:spcBef>
              <a:buFont typeface="Arial" charset="0"/>
              <a:buNone/>
              <a:defRPr/>
            </a:pPr>
            <a:r>
              <a:rPr lang="en-US" sz="2400" b="1" dirty="0">
                <a:solidFill>
                  <a:srgbClr val="0070C0"/>
                </a:solidFill>
              </a:rPr>
              <a:t>implied information </a:t>
            </a:r>
            <a:r>
              <a:rPr lang="en-US" sz="2400" b="1" dirty="0"/>
              <a:t>using textual support.</a:t>
            </a:r>
          </a:p>
          <a:p>
            <a:pPr>
              <a:spcBef>
                <a:spcPts val="0"/>
              </a:spcBef>
              <a:buFont typeface="Arial" charset="0"/>
              <a:buNone/>
              <a:defRPr/>
            </a:pPr>
            <a:endParaRPr lang="en-US" sz="2400" b="1" dirty="0">
              <a:solidFill>
                <a:srgbClr val="0070C0"/>
              </a:solidFill>
              <a:latin typeface="+mj-lt"/>
            </a:endParaRPr>
          </a:p>
        </p:txBody>
      </p:sp>
      <p:sp>
        <p:nvSpPr>
          <p:cNvPr id="18436"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8437"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8438"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8439"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844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15</a:t>
            </a:r>
          </a:p>
        </p:txBody>
      </p:sp>
    </p:spTree>
  </p:cSld>
  <p:clrMapOvr>
    <a:masterClrMapping/>
  </p:clrMapOvr>
  <p:transition spd="slow" advTm="3944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304800" y="457200"/>
            <a:ext cx="8839200" cy="1143000"/>
          </a:xfrm>
        </p:spPr>
        <p:txBody>
          <a:bodyPr/>
          <a:lstStyle/>
          <a:p>
            <a:r>
              <a:rPr lang="en-US" altLang="en-US" sz="3200" b="1" dirty="0">
                <a:solidFill>
                  <a:srgbClr val="0033CC"/>
                </a:solidFill>
              </a:rPr>
              <a:t>Suggested Practice for SOL 10.4b, 10.5f, and 11.5d</a:t>
            </a:r>
          </a:p>
        </p:txBody>
      </p:sp>
      <p:sp>
        <p:nvSpPr>
          <p:cNvPr id="13" name="Content Placeholder 12"/>
          <p:cNvSpPr>
            <a:spLocks noGrp="1"/>
          </p:cNvSpPr>
          <p:nvPr>
            <p:ph idx="1"/>
          </p:nvPr>
        </p:nvSpPr>
        <p:spPr>
          <a:xfrm>
            <a:off x="457200" y="1371600"/>
            <a:ext cx="8382000" cy="5181600"/>
          </a:xfrm>
        </p:spPr>
        <p:txBody>
          <a:bodyPr/>
          <a:lstStyle/>
          <a:p>
            <a:pPr marL="0">
              <a:spcBef>
                <a:spcPts val="0"/>
              </a:spcBef>
              <a:buFont typeface="Arial" charset="0"/>
              <a:buNone/>
              <a:defRPr/>
            </a:pPr>
            <a:r>
              <a:rPr lang="en-US" sz="2400" b="1" dirty="0">
                <a:solidFill>
                  <a:srgbClr val="0070C0"/>
                </a:solidFill>
              </a:rPr>
              <a:t>Students need additional practice drawing inferences using </a:t>
            </a:r>
          </a:p>
          <a:p>
            <a:pPr marL="0">
              <a:spcBef>
                <a:spcPts val="0"/>
              </a:spcBef>
              <a:buFont typeface="Arial" charset="0"/>
              <a:buNone/>
              <a:defRPr/>
            </a:pPr>
            <a:r>
              <a:rPr lang="en-US" sz="2400" b="1" dirty="0">
                <a:solidFill>
                  <a:srgbClr val="0070C0"/>
                </a:solidFill>
              </a:rPr>
              <a:t>implied and explicit information in fiction and nonfiction</a:t>
            </a:r>
          </a:p>
          <a:p>
            <a:pPr marL="0">
              <a:spcBef>
                <a:spcPts val="0"/>
              </a:spcBef>
              <a:buFont typeface="Arial" charset="0"/>
              <a:buNone/>
              <a:defRPr/>
            </a:pPr>
            <a:r>
              <a:rPr lang="en-US" sz="2400" b="1" dirty="0">
                <a:solidFill>
                  <a:srgbClr val="0070C0"/>
                </a:solidFill>
              </a:rPr>
              <a:t>texts.</a:t>
            </a:r>
          </a:p>
          <a:p>
            <a:pPr>
              <a:buFont typeface="Arial" charset="0"/>
              <a:buNone/>
              <a:defRPr/>
            </a:pPr>
            <a:endParaRPr lang="en-US" sz="2400" b="1" dirty="0">
              <a:solidFill>
                <a:srgbClr val="0070C0"/>
              </a:solidFill>
            </a:endParaRPr>
          </a:p>
          <a:p>
            <a:pPr marL="0">
              <a:spcBef>
                <a:spcPts val="0"/>
              </a:spcBef>
              <a:buFont typeface="Arial" charset="0"/>
              <a:buNone/>
              <a:defRPr/>
            </a:pPr>
            <a:r>
              <a:rPr lang="en-US" sz="2400" b="1" dirty="0"/>
              <a:t>Before the Arctic surveyors could continue their work, they</a:t>
            </a:r>
          </a:p>
          <a:p>
            <a:pPr marL="0">
              <a:spcBef>
                <a:spcPts val="0"/>
              </a:spcBef>
              <a:buFont typeface="Arial" charset="0"/>
              <a:buNone/>
              <a:defRPr/>
            </a:pPr>
            <a:r>
              <a:rPr lang="en-US" sz="2400" b="1" dirty="0"/>
              <a:t>had to ensure the safety of the dogs and agree to the terms</a:t>
            </a:r>
          </a:p>
          <a:p>
            <a:pPr marL="0">
              <a:spcBef>
                <a:spcPts val="0"/>
              </a:spcBef>
              <a:buFont typeface="Arial" charset="0"/>
              <a:buNone/>
              <a:defRPr/>
            </a:pPr>
            <a:r>
              <a:rPr lang="en-US" sz="2400" b="1" dirty="0"/>
              <a:t>of exploring unknown, possibly dangerous areas of the tundra.</a:t>
            </a:r>
          </a:p>
          <a:p>
            <a:pPr marL="0">
              <a:spcBef>
                <a:spcPts val="0"/>
              </a:spcBef>
              <a:buFont typeface="Arial" charset="0"/>
              <a:buNone/>
              <a:defRPr/>
            </a:pPr>
            <a:endParaRPr lang="en-US" sz="2400" b="1" dirty="0"/>
          </a:p>
          <a:p>
            <a:pPr>
              <a:buFont typeface="Arial" charset="0"/>
              <a:buNone/>
              <a:defRPr/>
            </a:pPr>
            <a:r>
              <a:rPr lang="en-US" sz="2400" b="1" dirty="0"/>
              <a:t>Which feelings are conveyed in this excerpt?</a:t>
            </a:r>
          </a:p>
          <a:p>
            <a:pPr>
              <a:buFont typeface="Arial" charset="0"/>
              <a:buNone/>
              <a:defRPr/>
            </a:pPr>
            <a:r>
              <a:rPr lang="en-US" sz="2400" b="1" dirty="0"/>
              <a:t>	consideration        optimism 	indifference</a:t>
            </a:r>
          </a:p>
          <a:p>
            <a:pPr>
              <a:buFont typeface="Arial" charset="0"/>
              <a:buNone/>
              <a:defRPr/>
            </a:pPr>
            <a:r>
              <a:rPr lang="en-US" sz="2400" b="1" dirty="0"/>
              <a:t>			fright		caution</a:t>
            </a:r>
            <a:endParaRPr lang="en-US" sz="2400" b="1" dirty="0">
              <a:solidFill>
                <a:srgbClr val="0070C0"/>
              </a:solidFill>
              <a:latin typeface="+mj-lt"/>
            </a:endParaRPr>
          </a:p>
        </p:txBody>
      </p:sp>
      <p:sp>
        <p:nvSpPr>
          <p:cNvPr id="1946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2"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946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46760" y="4962700"/>
            <a:ext cx="1981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86200" y="5410200"/>
            <a:ext cx="1981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17" name="TextBox 16"/>
          <p:cNvSpPr txBox="1"/>
          <p:nvPr/>
        </p:nvSpPr>
        <p:spPr>
          <a:xfrm>
            <a:off x="381000" y="6418528"/>
            <a:ext cx="685800" cy="276999"/>
          </a:xfrm>
          <a:prstGeom prst="rect">
            <a:avLst/>
          </a:prstGeom>
          <a:noFill/>
        </p:spPr>
        <p:txBody>
          <a:bodyPr wrap="square" rtlCol="0">
            <a:spAutoFit/>
          </a:bodyPr>
          <a:lstStyle/>
          <a:p>
            <a:r>
              <a:rPr lang="en-US" sz="1200" dirty="0"/>
              <a:t>16</a:t>
            </a:r>
          </a:p>
        </p:txBody>
      </p:sp>
    </p:spTree>
    <p:custDataLst>
      <p:tags r:id="rId1"/>
    </p:custDataLst>
  </p:cSld>
  <p:clrMapOvr>
    <a:masterClrMapping/>
  </p:clrMapOvr>
  <p:transition spd="slow" advTm="429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2"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a:xfrm>
            <a:off x="304800" y="304800"/>
            <a:ext cx="8839200" cy="1295400"/>
          </a:xfrm>
        </p:spPr>
        <p:txBody>
          <a:bodyPr/>
          <a:lstStyle/>
          <a:p>
            <a:r>
              <a:rPr lang="en-US" altLang="en-US" sz="3200" b="1" dirty="0">
                <a:solidFill>
                  <a:srgbClr val="0033CC"/>
                </a:solidFill>
              </a:rPr>
              <a:t>Suggested Practice for SOL 10.4b, 10.5f, and 11.5d</a:t>
            </a:r>
          </a:p>
        </p:txBody>
      </p:sp>
      <p:sp>
        <p:nvSpPr>
          <p:cNvPr id="13" name="Content Placeholder 12"/>
          <p:cNvSpPr>
            <a:spLocks noGrp="1"/>
          </p:cNvSpPr>
          <p:nvPr>
            <p:ph idx="1"/>
          </p:nvPr>
        </p:nvSpPr>
        <p:spPr>
          <a:xfrm>
            <a:off x="457200" y="1600200"/>
            <a:ext cx="8229600" cy="4267200"/>
          </a:xfrm>
        </p:spPr>
        <p:txBody>
          <a:bodyPr/>
          <a:lstStyle/>
          <a:p>
            <a:pPr marL="0">
              <a:spcBef>
                <a:spcPts val="0"/>
              </a:spcBef>
              <a:buFont typeface="Arial" charset="0"/>
              <a:buNone/>
              <a:defRPr/>
            </a:pPr>
            <a:r>
              <a:rPr lang="en-US" sz="2400" b="1" dirty="0"/>
              <a:t>Other suggestions:</a:t>
            </a:r>
          </a:p>
          <a:p>
            <a:pPr marL="0">
              <a:spcBef>
                <a:spcPts val="0"/>
              </a:spcBef>
              <a:buFont typeface="Arial" charset="0"/>
              <a:buNone/>
              <a:defRPr/>
            </a:pPr>
            <a:endParaRPr lang="en-US" sz="2400" b="1" dirty="0"/>
          </a:p>
          <a:p>
            <a:pPr marL="0">
              <a:spcBef>
                <a:spcPts val="0"/>
              </a:spcBef>
              <a:buFont typeface="Arial" charset="0"/>
              <a:buNone/>
              <a:defRPr/>
            </a:pPr>
            <a:r>
              <a:rPr lang="en-US" sz="2400" b="1" dirty="0"/>
              <a:t>Looking at both selections, what may the reader infer/conclude</a:t>
            </a:r>
          </a:p>
          <a:p>
            <a:pPr marL="0">
              <a:spcBef>
                <a:spcPts val="0"/>
              </a:spcBef>
              <a:buFont typeface="Arial" charset="0"/>
              <a:buNone/>
              <a:defRPr/>
            </a:pPr>
            <a:r>
              <a:rPr lang="en-US" sz="2400" b="1" dirty="0"/>
              <a:t>about . . . ?</a:t>
            </a:r>
          </a:p>
          <a:p>
            <a:pPr marL="0">
              <a:spcBef>
                <a:spcPts val="0"/>
              </a:spcBef>
              <a:buFont typeface="Arial" charset="0"/>
              <a:buNone/>
              <a:defRPr/>
            </a:pPr>
            <a:endParaRPr lang="en-US" sz="2400" b="1" dirty="0"/>
          </a:p>
          <a:p>
            <a:pPr marL="0">
              <a:spcBef>
                <a:spcPts val="0"/>
              </a:spcBef>
              <a:buFont typeface="Arial" charset="0"/>
              <a:buNone/>
              <a:defRPr/>
            </a:pPr>
            <a:r>
              <a:rPr lang="en-US" sz="2400" b="1" dirty="0"/>
              <a:t>Based on the selection, the relationship between (insert </a:t>
            </a:r>
          </a:p>
          <a:p>
            <a:pPr marL="0">
              <a:spcBef>
                <a:spcPts val="0"/>
              </a:spcBef>
              <a:buFont typeface="Arial" charset="0"/>
              <a:buNone/>
              <a:defRPr/>
            </a:pPr>
            <a:r>
              <a:rPr lang="en-US" sz="2400" b="1" dirty="0"/>
              <a:t>character’s name)  and (insert second character’s name)</a:t>
            </a:r>
          </a:p>
          <a:p>
            <a:pPr marL="0">
              <a:spcBef>
                <a:spcPts val="0"/>
              </a:spcBef>
              <a:buFont typeface="Arial" charset="0"/>
              <a:buNone/>
              <a:defRPr/>
            </a:pPr>
            <a:r>
              <a:rPr lang="en-US" sz="2400" b="1" dirty="0"/>
              <a:t>could best be described as . . . . </a:t>
            </a:r>
          </a:p>
          <a:p>
            <a:pPr>
              <a:buFont typeface="Arial" charset="0"/>
              <a:buNone/>
              <a:defRPr/>
            </a:pPr>
            <a:endParaRPr lang="en-US" sz="2400" b="1" dirty="0"/>
          </a:p>
          <a:p>
            <a:pPr>
              <a:spcBef>
                <a:spcPts val="0"/>
              </a:spcBef>
              <a:buFont typeface="Arial" charset="0"/>
              <a:buNone/>
              <a:defRPr/>
            </a:pPr>
            <a:endParaRPr lang="en-US" sz="2400" b="1" dirty="0">
              <a:solidFill>
                <a:srgbClr val="0070C0"/>
              </a:solidFill>
              <a:latin typeface="+mj-lt"/>
            </a:endParaRPr>
          </a:p>
        </p:txBody>
      </p:sp>
      <p:sp>
        <p:nvSpPr>
          <p:cNvPr id="2048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048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0486" name="Rectangle 8"/>
          <p:cNvSpPr>
            <a:spLocks noChangeArrowheads="1"/>
          </p:cNvSpPr>
          <p:nvPr/>
        </p:nvSpPr>
        <p:spPr bwMode="auto">
          <a:xfrm>
            <a:off x="0" y="1057275"/>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solidFill>
                <a:srgbClr val="0033CC"/>
              </a:solidFill>
              <a:latin typeface="Arial" charset="0"/>
            </a:endParaRPr>
          </a:p>
        </p:txBody>
      </p:sp>
      <p:sp>
        <p:nvSpPr>
          <p:cNvPr id="2048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048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1465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17</a:t>
            </a:r>
          </a:p>
        </p:txBody>
      </p:sp>
    </p:spTree>
  </p:cSld>
  <p:clrMapOvr>
    <a:masterClrMapping/>
  </p:clrMapOvr>
  <p:transition spd="slow" advTm="718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304800" y="457200"/>
            <a:ext cx="8839200" cy="1143000"/>
          </a:xfrm>
        </p:spPr>
        <p:txBody>
          <a:bodyPr/>
          <a:lstStyle/>
          <a:p>
            <a:r>
              <a:rPr lang="en-US" altLang="en-US" sz="3200" b="1">
                <a:solidFill>
                  <a:srgbClr val="0033CC"/>
                </a:solidFill>
              </a:rPr>
              <a:t>Suggested Practice for SOL 10.4b, 10.5f, and 11.5d</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t>Additional suggestions:</a:t>
            </a:r>
          </a:p>
          <a:p>
            <a:pPr marL="0">
              <a:spcBef>
                <a:spcPts val="0"/>
              </a:spcBef>
              <a:buFont typeface="Arial" charset="0"/>
              <a:buNone/>
              <a:defRPr/>
            </a:pPr>
            <a:endParaRPr lang="en-US" sz="2400" b="1" dirty="0"/>
          </a:p>
          <a:p>
            <a:pPr marL="0">
              <a:spcBef>
                <a:spcPts val="0"/>
              </a:spcBef>
              <a:buFont typeface="Arial" charset="0"/>
              <a:buNone/>
              <a:defRPr/>
            </a:pPr>
            <a:r>
              <a:rPr lang="en-US" sz="2400" b="1" dirty="0"/>
              <a:t>The reader can conclude/infer that . . . .</a:t>
            </a:r>
          </a:p>
          <a:p>
            <a:pPr marL="0">
              <a:spcBef>
                <a:spcPts val="0"/>
              </a:spcBef>
              <a:buFont typeface="Arial" charset="0"/>
              <a:buNone/>
              <a:defRPr/>
            </a:pPr>
            <a:endParaRPr lang="en-US" sz="2400" b="1" dirty="0"/>
          </a:p>
          <a:p>
            <a:pPr marL="0">
              <a:spcBef>
                <a:spcPts val="0"/>
              </a:spcBef>
              <a:buFont typeface="Arial" charset="0"/>
              <a:buNone/>
              <a:defRPr/>
            </a:pPr>
            <a:r>
              <a:rPr lang="en-US" sz="2400" b="1" dirty="0"/>
              <a:t>Why did ____  most likely happen?</a:t>
            </a:r>
          </a:p>
          <a:p>
            <a:pPr marL="0">
              <a:spcBef>
                <a:spcPts val="0"/>
              </a:spcBef>
              <a:buFont typeface="Arial" charset="0"/>
              <a:buNone/>
              <a:defRPr/>
            </a:pPr>
            <a:endParaRPr lang="en-US" sz="2400" b="1" dirty="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18</a:t>
            </a:r>
          </a:p>
        </p:txBody>
      </p:sp>
    </p:spTree>
  </p:cSld>
  <p:clrMapOvr>
    <a:masterClrMapping/>
  </p:clrMapOvr>
  <p:transition spd="slow" advTm="227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p:cNvSpPr>
            <a:spLocks noGrp="1"/>
          </p:cNvSpPr>
          <p:nvPr>
            <p:ph type="title"/>
          </p:nvPr>
        </p:nvSpPr>
        <p:spPr>
          <a:xfrm>
            <a:off x="304800" y="457200"/>
            <a:ext cx="8839200" cy="1143000"/>
          </a:xfrm>
        </p:spPr>
        <p:txBody>
          <a:bodyPr/>
          <a:lstStyle/>
          <a:p>
            <a:r>
              <a:rPr lang="en-US" altLang="en-US" sz="3200" b="1" dirty="0">
                <a:solidFill>
                  <a:srgbClr val="0033CC"/>
                </a:solidFill>
              </a:rPr>
              <a:t>Using Literary Terms</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t>SOL 9.4</a:t>
            </a:r>
          </a:p>
          <a:p>
            <a:pPr marL="0">
              <a:spcBef>
                <a:spcPts val="0"/>
              </a:spcBef>
              <a:buFont typeface="Arial" charset="0"/>
              <a:buNone/>
              <a:defRPr/>
            </a:pPr>
            <a:r>
              <a:rPr lang="en-US" sz="2400" b="1" dirty="0"/>
              <a:t>The student will read, comprehend, and analyze a variety of</a:t>
            </a:r>
          </a:p>
          <a:p>
            <a:pPr marL="0">
              <a:spcBef>
                <a:spcPts val="0"/>
              </a:spcBef>
              <a:buFont typeface="Arial" charset="0"/>
              <a:buNone/>
              <a:defRPr/>
            </a:pPr>
            <a:r>
              <a:rPr lang="en-US" sz="2400" b="1" dirty="0">
                <a:solidFill>
                  <a:srgbClr val="0070C0"/>
                </a:solidFill>
              </a:rPr>
              <a:t>literary texts </a:t>
            </a:r>
            <a:r>
              <a:rPr lang="en-US" sz="2400" b="1" dirty="0"/>
              <a:t>including narratives, narrative nonfiction,</a:t>
            </a:r>
          </a:p>
          <a:p>
            <a:pPr marL="0">
              <a:spcBef>
                <a:spcPts val="0"/>
              </a:spcBef>
              <a:buFont typeface="Arial" charset="0"/>
              <a:buNone/>
              <a:defRPr/>
            </a:pPr>
            <a:r>
              <a:rPr lang="en-US" sz="2400" b="1" dirty="0"/>
              <a:t>poetry, and drama.</a:t>
            </a:r>
          </a:p>
          <a:p>
            <a:pPr marL="0">
              <a:spcBef>
                <a:spcPts val="0"/>
              </a:spcBef>
              <a:buFont typeface="Arial" charset="0"/>
              <a:buNone/>
              <a:defRPr/>
            </a:pPr>
            <a:r>
              <a:rPr lang="en-US" sz="2400" b="1" dirty="0">
                <a:solidFill>
                  <a:srgbClr val="0070C0"/>
                </a:solidFill>
              </a:rPr>
              <a:t>d)  Use literary terms in describing and analyzing selections.</a:t>
            </a:r>
          </a:p>
          <a:p>
            <a:pPr marL="0">
              <a:spcBef>
                <a:spcPts val="0"/>
              </a:spcBef>
              <a:buFont typeface="Arial" charset="0"/>
              <a:buNone/>
              <a:defRPr/>
            </a:pPr>
            <a:endParaRPr lang="en-US" sz="2400" b="1" dirty="0">
              <a:solidFill>
                <a:srgbClr val="0070C0"/>
              </a:solidFill>
              <a:latin typeface="+mj-lt"/>
            </a:endParaRPr>
          </a:p>
        </p:txBody>
      </p:sp>
      <p:sp>
        <p:nvSpPr>
          <p:cNvPr id="2253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253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253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253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253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1" name="TextBox 10"/>
          <p:cNvSpPr txBox="1"/>
          <p:nvPr/>
        </p:nvSpPr>
        <p:spPr>
          <a:xfrm>
            <a:off x="381000" y="6418528"/>
            <a:ext cx="685800" cy="276999"/>
          </a:xfrm>
          <a:prstGeom prst="rect">
            <a:avLst/>
          </a:prstGeom>
          <a:noFill/>
        </p:spPr>
        <p:txBody>
          <a:bodyPr wrap="square" rtlCol="0">
            <a:spAutoFit/>
          </a:bodyPr>
          <a:lstStyle/>
          <a:p>
            <a:r>
              <a:rPr lang="en-US" sz="1200" dirty="0"/>
              <a:t>19</a:t>
            </a:r>
          </a:p>
        </p:txBody>
      </p:sp>
      <p:cxnSp>
        <p:nvCxnSpPr>
          <p:cNvPr id="12" name="Straight Connector 11"/>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52556"/>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831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a:xfrm>
            <a:off x="304800" y="457200"/>
            <a:ext cx="8839200" cy="1143000"/>
          </a:xfrm>
        </p:spPr>
        <p:txBody>
          <a:bodyPr/>
          <a:lstStyle/>
          <a:p>
            <a:r>
              <a:rPr lang="en-US" altLang="en-US" sz="3200" b="1" dirty="0">
                <a:solidFill>
                  <a:srgbClr val="0033CC"/>
                </a:solidFill>
              </a:rPr>
              <a:t>Using Word Analysis Strategies</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t>SOL  9.3, 10.3, and 11.3</a:t>
            </a:r>
          </a:p>
          <a:p>
            <a:pPr marL="0">
              <a:spcBef>
                <a:spcPts val="0"/>
              </a:spcBef>
              <a:buFont typeface="Arial" charset="0"/>
              <a:buNone/>
              <a:defRPr/>
            </a:pPr>
            <a:r>
              <a:rPr lang="en-US" sz="2400" b="1" dirty="0"/>
              <a:t>The student will apply knowledge of word origins, derivations, </a:t>
            </a:r>
          </a:p>
          <a:p>
            <a:pPr marL="0">
              <a:spcBef>
                <a:spcPts val="0"/>
              </a:spcBef>
              <a:buFont typeface="Arial" charset="0"/>
              <a:buNone/>
              <a:defRPr/>
            </a:pPr>
            <a:r>
              <a:rPr lang="en-US" sz="2400" b="1" dirty="0"/>
              <a:t>and figurative language to extend vocabulary development in</a:t>
            </a:r>
          </a:p>
          <a:p>
            <a:pPr marL="0">
              <a:spcBef>
                <a:spcPts val="0"/>
              </a:spcBef>
              <a:buFont typeface="Arial" charset="0"/>
              <a:buNone/>
              <a:defRPr/>
            </a:pPr>
            <a:r>
              <a:rPr lang="en-US" sz="2400" b="1" dirty="0"/>
              <a:t>authentic texts.</a:t>
            </a:r>
          </a:p>
          <a:p>
            <a:pPr marL="0" indent="-457200">
              <a:spcBef>
                <a:spcPts val="0"/>
              </a:spcBef>
              <a:buFont typeface="Arial" charset="0"/>
              <a:buAutoNum type="alphaLcParenR"/>
              <a:defRPr/>
            </a:pPr>
            <a:r>
              <a:rPr lang="en-US" sz="2400" b="1" dirty="0">
                <a:solidFill>
                  <a:srgbClr val="0070C0"/>
                </a:solidFill>
              </a:rPr>
              <a:t>Use structural analysis of </a:t>
            </a:r>
            <a:r>
              <a:rPr lang="en-US" sz="2400" b="1" dirty="0"/>
              <a:t>roots, </a:t>
            </a:r>
            <a:r>
              <a:rPr lang="en-US" sz="2400" b="1" dirty="0">
                <a:solidFill>
                  <a:srgbClr val="0070C0"/>
                </a:solidFill>
              </a:rPr>
              <a:t>affixes, synonyms, antonyms, </a:t>
            </a:r>
            <a:r>
              <a:rPr lang="en-US" sz="2400" b="1" dirty="0"/>
              <a:t>and cognates </a:t>
            </a:r>
            <a:r>
              <a:rPr lang="en-US" sz="2400" b="1" dirty="0">
                <a:solidFill>
                  <a:srgbClr val="0070C0"/>
                </a:solidFill>
              </a:rPr>
              <a:t>to understand complex words. </a:t>
            </a:r>
          </a:p>
          <a:p>
            <a:pPr marL="0" indent="-457200">
              <a:spcBef>
                <a:spcPts val="0"/>
              </a:spcBef>
              <a:buFont typeface="Arial" charset="0"/>
              <a:buAutoNum type="alphaLcParenR" startAt="2"/>
              <a:defRPr/>
            </a:pPr>
            <a:r>
              <a:rPr lang="en-US" sz="2400" b="1" dirty="0">
                <a:solidFill>
                  <a:srgbClr val="0070C0"/>
                </a:solidFill>
                <a:latin typeface="+mj-lt"/>
              </a:rPr>
              <a:t>Use context, </a:t>
            </a:r>
            <a:r>
              <a:rPr lang="en-US" sz="2400" b="1" dirty="0">
                <a:latin typeface="+mj-lt"/>
              </a:rPr>
              <a:t>structure, and connotations </a:t>
            </a:r>
            <a:r>
              <a:rPr lang="en-US" sz="2400" b="1" dirty="0">
                <a:solidFill>
                  <a:srgbClr val="0070C0"/>
                </a:solidFill>
                <a:latin typeface="+mj-lt"/>
              </a:rPr>
              <a:t>to determine meanings of words and phrases.</a:t>
            </a:r>
          </a:p>
          <a:p>
            <a:pPr marL="457200" indent="-457200">
              <a:spcBef>
                <a:spcPts val="0"/>
              </a:spcBef>
              <a:buFont typeface="Arial" charset="0"/>
              <a:buNone/>
              <a:defRPr/>
            </a:pPr>
            <a:r>
              <a:rPr lang="en-US" sz="2400" b="1" dirty="0">
                <a:solidFill>
                  <a:srgbClr val="0070C0"/>
                </a:solidFill>
                <a:latin typeface="+mj-lt"/>
              </a:rPr>
              <a:t> </a:t>
            </a:r>
          </a:p>
          <a:p>
            <a:pPr>
              <a:buFont typeface="Arial" charset="0"/>
              <a:buNone/>
              <a:defRPr/>
            </a:pPr>
            <a:endParaRPr lang="en-US" sz="2400" b="1" dirty="0">
              <a:solidFill>
                <a:srgbClr val="002060"/>
              </a:solidFill>
              <a:latin typeface="+mj-lt"/>
            </a:endParaRPr>
          </a:p>
        </p:txBody>
      </p:sp>
      <p:sp>
        <p:nvSpPr>
          <p:cNvPr id="410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2"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410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36512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4475"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000" y="6418528"/>
            <a:ext cx="685800" cy="276999"/>
          </a:xfrm>
          <a:prstGeom prst="rect">
            <a:avLst/>
          </a:prstGeom>
          <a:noFill/>
        </p:spPr>
        <p:txBody>
          <a:bodyPr wrap="square" rtlCol="0">
            <a:spAutoFit/>
          </a:bodyPr>
          <a:lstStyle/>
          <a:p>
            <a:r>
              <a:rPr lang="en-US" sz="1200" dirty="0"/>
              <a:t>2</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678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p:cNvSpPr>
            <a:spLocks noGrp="1"/>
          </p:cNvSpPr>
          <p:nvPr>
            <p:ph type="title"/>
          </p:nvPr>
        </p:nvSpPr>
        <p:spPr>
          <a:xfrm>
            <a:off x="304800" y="457200"/>
            <a:ext cx="8839200" cy="1143000"/>
          </a:xfrm>
        </p:spPr>
        <p:txBody>
          <a:bodyPr/>
          <a:lstStyle/>
          <a:p>
            <a:r>
              <a:rPr lang="en-US" altLang="en-US" sz="3200" b="1" dirty="0">
                <a:solidFill>
                  <a:srgbClr val="0033CC"/>
                </a:solidFill>
              </a:rPr>
              <a:t>Suggested Practice for SOL 9.4d</a:t>
            </a:r>
          </a:p>
        </p:txBody>
      </p:sp>
      <p:sp>
        <p:nvSpPr>
          <p:cNvPr id="23555" name="Content Placeholder 12"/>
          <p:cNvSpPr>
            <a:spLocks noGrp="1"/>
          </p:cNvSpPr>
          <p:nvPr>
            <p:ph idx="1"/>
          </p:nvPr>
        </p:nvSpPr>
        <p:spPr>
          <a:xfrm>
            <a:off x="457200" y="1570038"/>
            <a:ext cx="8229600" cy="4525962"/>
          </a:xfrm>
        </p:spPr>
        <p:txBody>
          <a:bodyPr/>
          <a:lstStyle/>
          <a:p>
            <a:pPr marL="0">
              <a:spcBef>
                <a:spcPts val="0"/>
              </a:spcBef>
              <a:buFont typeface="Arial" charset="0"/>
              <a:buNone/>
            </a:pPr>
            <a:r>
              <a:rPr lang="en-US" altLang="en-US" sz="2400" b="1" dirty="0">
                <a:solidFill>
                  <a:srgbClr val="0070C0"/>
                </a:solidFill>
              </a:rPr>
              <a:t>Students need additional practice using literary terms to </a:t>
            </a:r>
          </a:p>
          <a:p>
            <a:pPr marL="0">
              <a:spcBef>
                <a:spcPts val="0"/>
              </a:spcBef>
              <a:buFont typeface="Arial" charset="0"/>
              <a:buNone/>
            </a:pPr>
            <a:r>
              <a:rPr lang="en-US" altLang="en-US" sz="2400" b="1" dirty="0">
                <a:solidFill>
                  <a:srgbClr val="0070C0"/>
                </a:solidFill>
              </a:rPr>
              <a:t>describe and analyze literary texts.</a:t>
            </a:r>
          </a:p>
          <a:p>
            <a:pPr marL="0">
              <a:spcBef>
                <a:spcPts val="0"/>
              </a:spcBef>
              <a:buFont typeface="Arial" charset="0"/>
              <a:buNone/>
            </a:pPr>
            <a:endParaRPr lang="en-US" altLang="en-US" sz="2400" b="1" dirty="0">
              <a:solidFill>
                <a:srgbClr val="0070C0"/>
              </a:solidFill>
            </a:endParaRPr>
          </a:p>
          <a:p>
            <a:pPr marL="0">
              <a:spcBef>
                <a:spcPts val="0"/>
              </a:spcBef>
              <a:buFont typeface="Arial" charset="0"/>
              <a:buNone/>
            </a:pPr>
            <a:r>
              <a:rPr lang="en-US" altLang="en-US" sz="2400" b="1" dirty="0"/>
              <a:t>Other suggestions:</a:t>
            </a:r>
          </a:p>
          <a:p>
            <a:pPr marL="0">
              <a:spcBef>
                <a:spcPts val="0"/>
              </a:spcBef>
              <a:buFont typeface="Arial" charset="0"/>
              <a:buNone/>
            </a:pPr>
            <a:endParaRPr lang="en-US" altLang="en-US" sz="2400" b="1" dirty="0"/>
          </a:p>
          <a:p>
            <a:pPr marL="0">
              <a:spcBef>
                <a:spcPts val="0"/>
              </a:spcBef>
              <a:buFont typeface="Arial" charset="0"/>
              <a:buNone/>
            </a:pPr>
            <a:r>
              <a:rPr lang="en-US" altLang="en-US" sz="2400" b="1" dirty="0"/>
              <a:t>The author uses sensory language in this paragraph to . . . .</a:t>
            </a:r>
          </a:p>
          <a:p>
            <a:pPr marL="0">
              <a:spcBef>
                <a:spcPts val="0"/>
              </a:spcBef>
              <a:buFont typeface="Arial" charset="0"/>
              <a:buNone/>
            </a:pPr>
            <a:endParaRPr lang="en-US" altLang="en-US" sz="2400" b="1" dirty="0"/>
          </a:p>
          <a:p>
            <a:pPr marL="0">
              <a:spcBef>
                <a:spcPts val="0"/>
              </a:spcBef>
              <a:buFont typeface="Arial" charset="0"/>
              <a:buNone/>
            </a:pPr>
            <a:r>
              <a:rPr lang="en-US" altLang="en-US" sz="2400" b="1" dirty="0"/>
              <a:t>The selection is told from (insert character’s name) point </a:t>
            </a:r>
          </a:p>
          <a:p>
            <a:pPr marL="0">
              <a:spcBef>
                <a:spcPts val="0"/>
              </a:spcBef>
              <a:buFont typeface="Arial" charset="0"/>
              <a:buNone/>
            </a:pPr>
            <a:r>
              <a:rPr lang="en-US" altLang="en-US" sz="2400" b="1" dirty="0"/>
              <a:t>of view in order to . . . .</a:t>
            </a:r>
          </a:p>
        </p:txBody>
      </p:sp>
      <p:sp>
        <p:nvSpPr>
          <p:cNvPr id="23556"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557"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558"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559"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356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52556"/>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3" name="TextBox 12"/>
          <p:cNvSpPr txBox="1"/>
          <p:nvPr/>
        </p:nvSpPr>
        <p:spPr>
          <a:xfrm>
            <a:off x="381000" y="6418528"/>
            <a:ext cx="685800" cy="276999"/>
          </a:xfrm>
          <a:prstGeom prst="rect">
            <a:avLst/>
          </a:prstGeom>
          <a:noFill/>
        </p:spPr>
        <p:txBody>
          <a:bodyPr wrap="square" rtlCol="0">
            <a:spAutoFit/>
          </a:bodyPr>
          <a:lstStyle/>
          <a:p>
            <a:r>
              <a:rPr lang="en-US" sz="1200" dirty="0"/>
              <a:t>20</a:t>
            </a:r>
          </a:p>
        </p:txBody>
      </p:sp>
    </p:spTree>
  </p:cSld>
  <p:clrMapOvr>
    <a:masterClrMapping/>
  </p:clrMapOvr>
  <p:transition spd="slow" advTm="637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title"/>
          </p:nvPr>
        </p:nvSpPr>
        <p:spPr>
          <a:xfrm>
            <a:off x="304800" y="457200"/>
            <a:ext cx="8839200" cy="1143000"/>
          </a:xfrm>
        </p:spPr>
        <p:txBody>
          <a:bodyPr/>
          <a:lstStyle/>
          <a:p>
            <a:r>
              <a:rPr lang="en-US" altLang="en-US" sz="3200" b="1" dirty="0">
                <a:solidFill>
                  <a:srgbClr val="0033CC"/>
                </a:solidFill>
              </a:rPr>
              <a:t>Relating the author’s style and its literary effect</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t>SOL 9.4</a:t>
            </a:r>
          </a:p>
          <a:p>
            <a:pPr marL="0">
              <a:spcBef>
                <a:spcPts val="0"/>
              </a:spcBef>
              <a:buFont typeface="Arial" charset="0"/>
              <a:buNone/>
              <a:defRPr/>
            </a:pPr>
            <a:r>
              <a:rPr lang="en-US" sz="2400" b="1" dirty="0"/>
              <a:t>The student will read, comprehend, and analyze a variety of</a:t>
            </a:r>
          </a:p>
          <a:p>
            <a:pPr marL="0">
              <a:spcBef>
                <a:spcPts val="0"/>
              </a:spcBef>
              <a:buFont typeface="Arial" charset="0"/>
              <a:buNone/>
              <a:defRPr/>
            </a:pPr>
            <a:r>
              <a:rPr lang="en-US" sz="2400" b="1" dirty="0">
                <a:solidFill>
                  <a:srgbClr val="0070C0"/>
                </a:solidFill>
              </a:rPr>
              <a:t>literary texts </a:t>
            </a:r>
            <a:r>
              <a:rPr lang="en-US" sz="2400" b="1" dirty="0"/>
              <a:t>including narratives, narrative nonfiction,</a:t>
            </a:r>
          </a:p>
          <a:p>
            <a:pPr marL="0">
              <a:spcBef>
                <a:spcPts val="0"/>
              </a:spcBef>
              <a:buFont typeface="Arial" charset="0"/>
              <a:buNone/>
              <a:defRPr/>
            </a:pPr>
            <a:r>
              <a:rPr lang="en-US" sz="2400" b="1" dirty="0"/>
              <a:t>poetry, and drama.</a:t>
            </a:r>
          </a:p>
          <a:p>
            <a:pPr marL="0" indent="-457200">
              <a:spcBef>
                <a:spcPts val="0"/>
              </a:spcBef>
              <a:buNone/>
              <a:defRPr/>
            </a:pPr>
            <a:r>
              <a:rPr lang="en-US" sz="2400" b="1" dirty="0">
                <a:solidFill>
                  <a:srgbClr val="0070C0"/>
                </a:solidFill>
              </a:rPr>
              <a:t>h)</a:t>
            </a:r>
            <a:r>
              <a:rPr lang="en-US" sz="2400" b="1" dirty="0"/>
              <a:t>  Explain the </a:t>
            </a:r>
            <a:r>
              <a:rPr lang="en-US" sz="2400" b="1" dirty="0">
                <a:solidFill>
                  <a:srgbClr val="0070C0"/>
                </a:solidFill>
              </a:rPr>
              <a:t>relationship between the author’s style and</a:t>
            </a:r>
          </a:p>
          <a:p>
            <a:pPr marL="0" indent="-457200">
              <a:spcBef>
                <a:spcPts val="0"/>
              </a:spcBef>
              <a:buFont typeface="Arial" charset="0"/>
              <a:buNone/>
              <a:defRPr/>
            </a:pPr>
            <a:r>
              <a:rPr lang="en-US" sz="2400" b="1" dirty="0">
                <a:solidFill>
                  <a:srgbClr val="0070C0"/>
                </a:solidFill>
              </a:rPr>
              <a:t>literary effect.</a:t>
            </a:r>
          </a:p>
          <a:p>
            <a:pPr>
              <a:spcBef>
                <a:spcPts val="0"/>
              </a:spcBef>
              <a:buFont typeface="Arial" charset="0"/>
              <a:buNone/>
              <a:defRPr/>
            </a:pPr>
            <a:endParaRPr lang="en-US" sz="2400" b="1" dirty="0">
              <a:solidFill>
                <a:srgbClr val="0070C0"/>
              </a:solidFill>
              <a:latin typeface="+mj-lt"/>
            </a:endParaRPr>
          </a:p>
        </p:txBody>
      </p:sp>
      <p:sp>
        <p:nvSpPr>
          <p:cNvPr id="2458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458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4582"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458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458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21</a:t>
            </a:r>
          </a:p>
        </p:txBody>
      </p:sp>
    </p:spTree>
  </p:cSld>
  <p:clrMapOvr>
    <a:masterClrMapping/>
  </p:clrMapOvr>
  <p:transition spd="slow" advTm="348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a:xfrm>
            <a:off x="304800" y="304800"/>
            <a:ext cx="8839200" cy="990600"/>
          </a:xfrm>
        </p:spPr>
        <p:txBody>
          <a:bodyPr/>
          <a:lstStyle/>
          <a:p>
            <a:r>
              <a:rPr lang="en-US" altLang="en-US" sz="3200" b="1">
                <a:solidFill>
                  <a:srgbClr val="0033CC"/>
                </a:solidFill>
              </a:rPr>
              <a:t>Suggested Practice for SOL 9.4h</a:t>
            </a:r>
          </a:p>
        </p:txBody>
      </p:sp>
      <p:sp>
        <p:nvSpPr>
          <p:cNvPr id="25603" name="Content Placeholder 12"/>
          <p:cNvSpPr>
            <a:spLocks noGrp="1"/>
          </p:cNvSpPr>
          <p:nvPr>
            <p:ph idx="1"/>
          </p:nvPr>
        </p:nvSpPr>
        <p:spPr>
          <a:xfrm>
            <a:off x="457200" y="1219200"/>
            <a:ext cx="8229600" cy="5334000"/>
          </a:xfrm>
        </p:spPr>
        <p:txBody>
          <a:bodyPr/>
          <a:lstStyle/>
          <a:p>
            <a:pPr marL="0">
              <a:spcBef>
                <a:spcPts val="0"/>
              </a:spcBef>
              <a:buFont typeface="Arial" charset="0"/>
              <a:buNone/>
            </a:pPr>
            <a:r>
              <a:rPr lang="en-US" altLang="en-US" sz="2400" b="1" dirty="0">
                <a:solidFill>
                  <a:srgbClr val="0070C0"/>
                </a:solidFill>
              </a:rPr>
              <a:t>Students need additional practice relating the author’s style</a:t>
            </a:r>
          </a:p>
          <a:p>
            <a:pPr marL="0">
              <a:spcBef>
                <a:spcPts val="0"/>
              </a:spcBef>
              <a:buFont typeface="Arial" charset="0"/>
              <a:buNone/>
            </a:pPr>
            <a:r>
              <a:rPr lang="en-US" altLang="en-US" sz="2400" b="1" dirty="0">
                <a:solidFill>
                  <a:srgbClr val="0070C0"/>
                </a:solidFill>
              </a:rPr>
              <a:t>and its literary effect.</a:t>
            </a:r>
          </a:p>
          <a:p>
            <a:pPr marL="0">
              <a:spcBef>
                <a:spcPts val="0"/>
              </a:spcBef>
              <a:buFont typeface="Arial" charset="0"/>
              <a:buNone/>
            </a:pPr>
            <a:endParaRPr lang="en-US" altLang="en-US" sz="2400" b="1" dirty="0"/>
          </a:p>
          <a:p>
            <a:pPr marL="0">
              <a:spcBef>
                <a:spcPts val="0"/>
              </a:spcBef>
              <a:buFont typeface="Arial" charset="0"/>
              <a:buNone/>
            </a:pPr>
            <a:r>
              <a:rPr lang="en-US" altLang="en-US" sz="2400" b="1" dirty="0"/>
              <a:t>Suggestions:</a:t>
            </a:r>
          </a:p>
          <a:p>
            <a:pPr marL="0">
              <a:spcBef>
                <a:spcPts val="0"/>
              </a:spcBef>
              <a:buFont typeface="Arial" charset="0"/>
              <a:buNone/>
            </a:pPr>
            <a:endParaRPr lang="en-US" altLang="en-US" sz="2400" b="1" dirty="0"/>
          </a:p>
          <a:p>
            <a:pPr marL="0">
              <a:spcBef>
                <a:spcPts val="0"/>
              </a:spcBef>
              <a:buFont typeface="Arial" charset="0"/>
              <a:buNone/>
            </a:pPr>
            <a:r>
              <a:rPr lang="en-US" altLang="en-US" sz="2400" b="1" dirty="0"/>
              <a:t>The language in this sentence suggests that the author . . . .</a:t>
            </a:r>
          </a:p>
          <a:p>
            <a:pPr marL="0">
              <a:spcBef>
                <a:spcPts val="0"/>
              </a:spcBef>
              <a:buFont typeface="Arial" charset="0"/>
              <a:buNone/>
            </a:pPr>
            <a:endParaRPr lang="en-US" altLang="en-US" sz="2400" b="1" dirty="0"/>
          </a:p>
          <a:p>
            <a:pPr marL="0">
              <a:spcBef>
                <a:spcPts val="0"/>
              </a:spcBef>
              <a:buFont typeface="Arial" charset="0"/>
              <a:buNone/>
            </a:pPr>
            <a:r>
              <a:rPr lang="en-US" altLang="en-US" sz="2400" b="1" dirty="0"/>
              <a:t>Which emotion is conveyed at the beginning of paragraph (insert number)?</a:t>
            </a:r>
          </a:p>
          <a:p>
            <a:pPr>
              <a:buFont typeface="Arial" charset="0"/>
              <a:buNone/>
            </a:pPr>
            <a:endParaRPr lang="en-US" altLang="en-US" sz="2400" b="1" dirty="0"/>
          </a:p>
        </p:txBody>
      </p:sp>
      <p:sp>
        <p:nvSpPr>
          <p:cNvPr id="2560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560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560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560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560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3" name="TextBox 12"/>
          <p:cNvSpPr txBox="1"/>
          <p:nvPr/>
        </p:nvSpPr>
        <p:spPr>
          <a:xfrm>
            <a:off x="381000" y="6418528"/>
            <a:ext cx="685800" cy="276999"/>
          </a:xfrm>
          <a:prstGeom prst="rect">
            <a:avLst/>
          </a:prstGeom>
          <a:noFill/>
        </p:spPr>
        <p:txBody>
          <a:bodyPr wrap="square" rtlCol="0">
            <a:spAutoFit/>
          </a:bodyPr>
          <a:lstStyle/>
          <a:p>
            <a:r>
              <a:rPr lang="en-US" sz="1200" dirty="0"/>
              <a:t>22</a:t>
            </a:r>
          </a:p>
        </p:txBody>
      </p:sp>
    </p:spTree>
  </p:cSld>
  <p:clrMapOvr>
    <a:masterClrMapping/>
  </p:clrMapOvr>
  <p:transition spd="slow" advTm="3134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p:cNvSpPr>
            <a:spLocks noGrp="1"/>
          </p:cNvSpPr>
          <p:nvPr>
            <p:ph type="title"/>
          </p:nvPr>
        </p:nvSpPr>
        <p:spPr>
          <a:xfrm>
            <a:off x="304800" y="457200"/>
            <a:ext cx="8839200" cy="1143000"/>
          </a:xfrm>
        </p:spPr>
        <p:txBody>
          <a:bodyPr/>
          <a:lstStyle/>
          <a:p>
            <a:r>
              <a:rPr lang="en-US" altLang="en-US" sz="3200" b="1">
                <a:solidFill>
                  <a:srgbClr val="0033CC"/>
                </a:solidFill>
              </a:rPr>
              <a:t>Suggested Practice for SOL 9.4h</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t>Additional suggestions:</a:t>
            </a:r>
          </a:p>
          <a:p>
            <a:pPr marL="0">
              <a:spcBef>
                <a:spcPts val="0"/>
              </a:spcBef>
              <a:buFont typeface="Arial" charset="0"/>
              <a:buNone/>
              <a:defRPr/>
            </a:pPr>
            <a:endParaRPr lang="en-US" sz="2400" b="1" dirty="0"/>
          </a:p>
          <a:p>
            <a:pPr marL="0">
              <a:spcBef>
                <a:spcPts val="0"/>
              </a:spcBef>
              <a:buFont typeface="Arial" charset="0"/>
              <a:buNone/>
              <a:defRPr/>
            </a:pPr>
            <a:r>
              <a:rPr lang="en-US" sz="2400" b="1" dirty="0"/>
              <a:t>The purpose of the images in paragraphs (insert number) and (insert number) is . . . .</a:t>
            </a:r>
          </a:p>
          <a:p>
            <a:pPr marL="0">
              <a:spcBef>
                <a:spcPts val="0"/>
              </a:spcBef>
              <a:buFont typeface="Arial" charset="0"/>
              <a:buNone/>
              <a:defRPr/>
            </a:pPr>
            <a:endParaRPr lang="en-US" sz="2400" b="1" dirty="0"/>
          </a:p>
          <a:p>
            <a:pPr marL="0">
              <a:spcBef>
                <a:spcPts val="0"/>
              </a:spcBef>
              <a:buFont typeface="Arial" charset="0"/>
              <a:buNone/>
              <a:defRPr/>
            </a:pPr>
            <a:r>
              <a:rPr lang="en-US" sz="2400" b="1" dirty="0"/>
              <a:t>Which word best describes the tone of the selection?</a:t>
            </a:r>
          </a:p>
          <a:p>
            <a:pPr>
              <a:spcBef>
                <a:spcPts val="0"/>
              </a:spcBef>
              <a:buFont typeface="Arial" charset="0"/>
              <a:buNone/>
              <a:defRPr/>
            </a:pPr>
            <a:endParaRPr lang="en-US" sz="2400" b="1" dirty="0">
              <a:solidFill>
                <a:srgbClr val="0070C0"/>
              </a:solidFill>
              <a:latin typeface="+mj-lt"/>
            </a:endParaRPr>
          </a:p>
        </p:txBody>
      </p:sp>
      <p:sp>
        <p:nvSpPr>
          <p:cNvPr id="2662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662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663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663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663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23</a:t>
            </a:r>
          </a:p>
        </p:txBody>
      </p:sp>
    </p:spTree>
  </p:cSld>
  <p:clrMapOvr>
    <a:masterClrMapping/>
  </p:clrMapOvr>
  <p:transition spd="slow" advTm="171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p:cNvSpPr>
            <a:spLocks noGrp="1"/>
          </p:cNvSpPr>
          <p:nvPr>
            <p:ph type="title"/>
          </p:nvPr>
        </p:nvSpPr>
        <p:spPr>
          <a:xfrm>
            <a:off x="304800" y="457200"/>
            <a:ext cx="8839200" cy="1143000"/>
          </a:xfrm>
        </p:spPr>
        <p:txBody>
          <a:bodyPr/>
          <a:lstStyle/>
          <a:p>
            <a:r>
              <a:rPr lang="en-US" altLang="en-US" sz="3200" b="1" dirty="0">
                <a:solidFill>
                  <a:srgbClr val="0033CC"/>
                </a:solidFill>
              </a:rPr>
              <a:t>Suggested Practice for SOL 9.4h</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t>Other suggestions:</a:t>
            </a:r>
          </a:p>
          <a:p>
            <a:pPr marL="0">
              <a:spcBef>
                <a:spcPts val="0"/>
              </a:spcBef>
              <a:buFont typeface="Arial" charset="0"/>
              <a:buNone/>
              <a:defRPr/>
            </a:pPr>
            <a:endParaRPr lang="en-US" sz="2400" b="1" dirty="0"/>
          </a:p>
          <a:p>
            <a:pPr marL="0">
              <a:spcBef>
                <a:spcPts val="0"/>
              </a:spcBef>
              <a:buFont typeface="Arial" charset="0"/>
              <a:buNone/>
              <a:defRPr/>
            </a:pPr>
            <a:r>
              <a:rPr lang="en-US" sz="2400" b="1" dirty="0"/>
              <a:t>How does the author’s word choice affect the tone of the</a:t>
            </a:r>
          </a:p>
          <a:p>
            <a:pPr marL="0">
              <a:spcBef>
                <a:spcPts val="0"/>
              </a:spcBef>
              <a:buFont typeface="Arial" charset="0"/>
              <a:buNone/>
              <a:defRPr/>
            </a:pPr>
            <a:r>
              <a:rPr lang="en-US" sz="2400" b="1" dirty="0"/>
              <a:t>story?</a:t>
            </a:r>
          </a:p>
          <a:p>
            <a:pPr marL="0">
              <a:spcBef>
                <a:spcPts val="0"/>
              </a:spcBef>
              <a:buFont typeface="Arial" charset="0"/>
              <a:buNone/>
              <a:defRPr/>
            </a:pPr>
            <a:endParaRPr lang="en-US" sz="2400" b="1" dirty="0"/>
          </a:p>
          <a:p>
            <a:pPr marL="0">
              <a:spcBef>
                <a:spcPts val="0"/>
              </a:spcBef>
              <a:buFont typeface="Arial" charset="0"/>
              <a:buNone/>
              <a:defRPr/>
            </a:pPr>
            <a:r>
              <a:rPr lang="en-US" sz="2400" b="1" dirty="0"/>
              <a:t>This paragraph conveys the narrator’s feelings of . . . .</a:t>
            </a:r>
          </a:p>
          <a:p>
            <a:pPr marL="0">
              <a:spcBef>
                <a:spcPts val="0"/>
              </a:spcBef>
              <a:buFont typeface="Arial" charset="0"/>
              <a:buNone/>
              <a:defRPr/>
            </a:pPr>
            <a:endParaRPr lang="en-US" sz="2400" b="1" dirty="0"/>
          </a:p>
          <a:p>
            <a:pPr marL="0">
              <a:spcBef>
                <a:spcPts val="0"/>
              </a:spcBef>
              <a:buFont typeface="Arial" charset="0"/>
              <a:buNone/>
              <a:defRPr/>
            </a:pPr>
            <a:r>
              <a:rPr lang="en-US" sz="2400" b="1" dirty="0"/>
              <a:t>In this paragraph, what are some of the effects of the author’s</a:t>
            </a:r>
          </a:p>
          <a:p>
            <a:pPr marL="0">
              <a:spcBef>
                <a:spcPts val="0"/>
              </a:spcBef>
              <a:buFont typeface="Arial" charset="0"/>
              <a:buNone/>
              <a:defRPr/>
            </a:pPr>
            <a:r>
              <a:rPr lang="en-US" sz="2400" b="1" dirty="0"/>
              <a:t>use of imagery?</a:t>
            </a:r>
          </a:p>
          <a:p>
            <a:pPr marL="0">
              <a:spcBef>
                <a:spcPts val="0"/>
              </a:spcBef>
              <a:buFont typeface="Arial" charset="0"/>
              <a:buNone/>
              <a:defRPr/>
            </a:pPr>
            <a:endParaRPr lang="en-US" sz="2400" b="1" dirty="0">
              <a:solidFill>
                <a:srgbClr val="0070C0"/>
              </a:solidFill>
            </a:endParaRPr>
          </a:p>
          <a:p>
            <a:pPr marL="0">
              <a:spcBef>
                <a:spcPts val="0"/>
              </a:spcBef>
              <a:buFont typeface="Arial" charset="0"/>
              <a:buNone/>
              <a:defRPr/>
            </a:pPr>
            <a:endParaRPr lang="en-US" sz="2400" b="1" dirty="0">
              <a:solidFill>
                <a:srgbClr val="0070C0"/>
              </a:solidFill>
            </a:endParaRPr>
          </a:p>
          <a:p>
            <a:pPr>
              <a:spcBef>
                <a:spcPts val="0"/>
              </a:spcBef>
              <a:buFont typeface="Arial" charset="0"/>
              <a:buNone/>
              <a:defRPr/>
            </a:pPr>
            <a:endParaRPr lang="en-US" sz="2400" b="1" dirty="0">
              <a:solidFill>
                <a:srgbClr val="0070C0"/>
              </a:solidFill>
              <a:latin typeface="+mj-lt"/>
            </a:endParaRPr>
          </a:p>
        </p:txBody>
      </p:sp>
      <p:sp>
        <p:nvSpPr>
          <p:cNvPr id="2765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765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765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765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765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24</a:t>
            </a:r>
          </a:p>
        </p:txBody>
      </p:sp>
    </p:spTree>
  </p:cSld>
  <p:clrMapOvr>
    <a:masterClrMapping/>
  </p:clrMapOvr>
  <p:transition spd="slow" advTm="136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a:xfrm>
            <a:off x="304800" y="457200"/>
            <a:ext cx="8839200" cy="1143000"/>
          </a:xfrm>
        </p:spPr>
        <p:txBody>
          <a:bodyPr/>
          <a:lstStyle/>
          <a:p>
            <a:r>
              <a:rPr lang="en-US" altLang="en-US" sz="3200" b="1" dirty="0">
                <a:solidFill>
                  <a:srgbClr val="0033CC"/>
                </a:solidFill>
              </a:rPr>
              <a:t>Using Imagery and Figures of Speech</a:t>
            </a:r>
          </a:p>
        </p:txBody>
      </p:sp>
      <p:sp>
        <p:nvSpPr>
          <p:cNvPr id="13" name="Content Placeholder 12"/>
          <p:cNvSpPr>
            <a:spLocks noGrp="1"/>
          </p:cNvSpPr>
          <p:nvPr>
            <p:ph idx="1"/>
          </p:nvPr>
        </p:nvSpPr>
        <p:spPr>
          <a:xfrm>
            <a:off x="457200" y="1570038"/>
            <a:ext cx="8229600" cy="4525962"/>
          </a:xfrm>
        </p:spPr>
        <p:txBody>
          <a:bodyPr/>
          <a:lstStyle/>
          <a:p>
            <a:pPr>
              <a:buFont typeface="Arial" charset="0"/>
              <a:buNone/>
              <a:defRPr/>
            </a:pPr>
            <a:r>
              <a:rPr lang="en-US" sz="2400" b="1" dirty="0"/>
              <a:t>SOL 11.4</a:t>
            </a:r>
          </a:p>
          <a:p>
            <a:pPr>
              <a:spcBef>
                <a:spcPts val="0"/>
              </a:spcBef>
              <a:buFont typeface="Arial" charset="0"/>
              <a:buNone/>
              <a:defRPr/>
            </a:pPr>
            <a:r>
              <a:rPr lang="en-US" sz="2400" b="1" dirty="0"/>
              <a:t>The student will read, comprehend, and analyze</a:t>
            </a:r>
          </a:p>
          <a:p>
            <a:pPr>
              <a:spcBef>
                <a:spcPts val="0"/>
              </a:spcBef>
              <a:buFont typeface="Arial" charset="0"/>
              <a:buNone/>
              <a:defRPr/>
            </a:pPr>
            <a:r>
              <a:rPr lang="en-US" sz="2400" b="1" dirty="0"/>
              <a:t>relationships among American</a:t>
            </a:r>
            <a:r>
              <a:rPr lang="en-US" sz="2400" b="1" dirty="0">
                <a:solidFill>
                  <a:srgbClr val="0070C0"/>
                </a:solidFill>
              </a:rPr>
              <a:t> literature, </a:t>
            </a:r>
            <a:r>
              <a:rPr lang="en-US" sz="2400" b="1" dirty="0"/>
              <a:t>history, and </a:t>
            </a:r>
          </a:p>
          <a:p>
            <a:pPr>
              <a:spcBef>
                <a:spcPts val="0"/>
              </a:spcBef>
              <a:buFont typeface="Arial" charset="0"/>
              <a:buNone/>
              <a:defRPr/>
            </a:pPr>
            <a:r>
              <a:rPr lang="en-US" sz="2400" b="1" dirty="0"/>
              <a:t>culture.</a:t>
            </a:r>
          </a:p>
          <a:p>
            <a:pPr marL="457200" indent="-457200">
              <a:spcBef>
                <a:spcPts val="0"/>
              </a:spcBef>
              <a:buNone/>
              <a:defRPr/>
            </a:pPr>
            <a:r>
              <a:rPr lang="en-US" sz="2400" b="1" dirty="0">
                <a:solidFill>
                  <a:srgbClr val="0070C0"/>
                </a:solidFill>
              </a:rPr>
              <a:t>g)  </a:t>
            </a:r>
            <a:r>
              <a:rPr lang="en-US" sz="2400" b="1" dirty="0"/>
              <a:t>Explain how </a:t>
            </a:r>
            <a:r>
              <a:rPr lang="en-US" sz="2400" b="1" dirty="0">
                <a:solidFill>
                  <a:srgbClr val="0070C0"/>
                </a:solidFill>
              </a:rPr>
              <a:t>imagery and figures of speech </a:t>
            </a:r>
            <a:r>
              <a:rPr lang="en-US" sz="2400" b="1" dirty="0"/>
              <a:t>appeal to the</a:t>
            </a:r>
          </a:p>
          <a:p>
            <a:pPr marL="457200" indent="-457200">
              <a:spcBef>
                <a:spcPts val="0"/>
              </a:spcBef>
              <a:buFont typeface="Arial" charset="0"/>
              <a:buNone/>
              <a:defRPr/>
            </a:pPr>
            <a:r>
              <a:rPr lang="en-US" sz="2400" b="1" dirty="0"/>
              <a:t>reader’s senses and experience.</a:t>
            </a:r>
          </a:p>
          <a:p>
            <a:pPr>
              <a:spcBef>
                <a:spcPts val="0"/>
              </a:spcBef>
              <a:buFont typeface="Arial" charset="0"/>
              <a:buNone/>
              <a:defRPr/>
            </a:pPr>
            <a:endParaRPr lang="en-US" sz="2400" b="1" dirty="0">
              <a:solidFill>
                <a:srgbClr val="0070C0"/>
              </a:solidFill>
              <a:latin typeface="+mj-lt"/>
            </a:endParaRPr>
          </a:p>
        </p:txBody>
      </p:sp>
      <p:sp>
        <p:nvSpPr>
          <p:cNvPr id="28676"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8677"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8678"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8679"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868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25</a:t>
            </a:r>
          </a:p>
        </p:txBody>
      </p:sp>
    </p:spTree>
  </p:cSld>
  <p:clrMapOvr>
    <a:masterClrMapping/>
  </p:clrMapOvr>
  <p:transition spd="slow" advTm="2674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p:nvPr>
        </p:nvSpPr>
        <p:spPr>
          <a:xfrm>
            <a:off x="304800" y="457200"/>
            <a:ext cx="8839200" cy="838200"/>
          </a:xfrm>
        </p:spPr>
        <p:txBody>
          <a:bodyPr/>
          <a:lstStyle/>
          <a:p>
            <a:r>
              <a:rPr lang="en-US" altLang="en-US" sz="3200" b="1">
                <a:solidFill>
                  <a:srgbClr val="0033CC"/>
                </a:solidFill>
              </a:rPr>
              <a:t>Suggested Practice for SOL 11.4g</a:t>
            </a:r>
          </a:p>
        </p:txBody>
      </p:sp>
      <p:sp>
        <p:nvSpPr>
          <p:cNvPr id="29699" name="Content Placeholder 12"/>
          <p:cNvSpPr>
            <a:spLocks noGrp="1"/>
          </p:cNvSpPr>
          <p:nvPr>
            <p:ph idx="1"/>
          </p:nvPr>
        </p:nvSpPr>
        <p:spPr>
          <a:xfrm>
            <a:off x="457200" y="1295400"/>
            <a:ext cx="8534400" cy="4800600"/>
          </a:xfrm>
        </p:spPr>
        <p:txBody>
          <a:bodyPr/>
          <a:lstStyle/>
          <a:p>
            <a:pPr marL="0">
              <a:spcBef>
                <a:spcPts val="0"/>
              </a:spcBef>
              <a:buFont typeface="Arial" charset="0"/>
              <a:buNone/>
            </a:pPr>
            <a:r>
              <a:rPr lang="en-US" altLang="en-US" sz="2400" b="1" dirty="0">
                <a:solidFill>
                  <a:srgbClr val="0070C0"/>
                </a:solidFill>
              </a:rPr>
              <a:t>Students need additional practice explaining how imagery and </a:t>
            </a:r>
          </a:p>
          <a:p>
            <a:pPr marL="0">
              <a:spcBef>
                <a:spcPts val="0"/>
              </a:spcBef>
              <a:buFont typeface="Arial" charset="0"/>
              <a:buNone/>
            </a:pPr>
            <a:r>
              <a:rPr lang="en-US" altLang="en-US" sz="2400" b="1" dirty="0">
                <a:solidFill>
                  <a:srgbClr val="0070C0"/>
                </a:solidFill>
              </a:rPr>
              <a:t>figures of speech used in literature appeal to the reader’s senses and experience.</a:t>
            </a:r>
          </a:p>
          <a:p>
            <a:pPr marL="0">
              <a:spcBef>
                <a:spcPts val="0"/>
              </a:spcBef>
              <a:buFont typeface="Arial" charset="0"/>
              <a:buNone/>
            </a:pPr>
            <a:endParaRPr lang="en-US" altLang="en-US" sz="2400" b="1" dirty="0"/>
          </a:p>
          <a:p>
            <a:pPr marL="0">
              <a:spcBef>
                <a:spcPts val="0"/>
              </a:spcBef>
              <a:buFont typeface="Arial" charset="0"/>
              <a:buNone/>
            </a:pPr>
            <a:r>
              <a:rPr lang="en-US" altLang="en-US" sz="2400" b="1" dirty="0"/>
              <a:t>Suggestions:</a:t>
            </a:r>
          </a:p>
          <a:p>
            <a:pPr marL="0">
              <a:spcBef>
                <a:spcPts val="0"/>
              </a:spcBef>
              <a:buFont typeface="Arial" charset="0"/>
              <a:buNone/>
            </a:pPr>
            <a:endParaRPr lang="en-US" altLang="en-US" sz="2400" b="1" dirty="0"/>
          </a:p>
          <a:p>
            <a:pPr marL="0">
              <a:spcBef>
                <a:spcPts val="0"/>
              </a:spcBef>
              <a:buFont typeface="Arial" charset="0"/>
              <a:buNone/>
            </a:pPr>
            <a:r>
              <a:rPr lang="en-US" altLang="en-US" sz="2400" b="1" dirty="0"/>
              <a:t>The purpose of the figurative language in these sentences</a:t>
            </a:r>
          </a:p>
          <a:p>
            <a:pPr marL="0">
              <a:spcBef>
                <a:spcPts val="0"/>
              </a:spcBef>
              <a:buFont typeface="Arial" charset="0"/>
              <a:buNone/>
            </a:pPr>
            <a:r>
              <a:rPr lang="en-US" altLang="en-US" sz="2400" b="1" dirty="0"/>
              <a:t>is to . . . .</a:t>
            </a:r>
            <a:r>
              <a:rPr lang="en-US" altLang="en-US" sz="2400" b="1" dirty="0">
                <a:solidFill>
                  <a:srgbClr val="0070C0"/>
                </a:solidFill>
              </a:rPr>
              <a:t> </a:t>
            </a:r>
          </a:p>
          <a:p>
            <a:pPr marL="0">
              <a:spcBef>
                <a:spcPts val="0"/>
              </a:spcBef>
              <a:buFont typeface="Arial" charset="0"/>
              <a:buNone/>
            </a:pPr>
            <a:endParaRPr lang="en-US" altLang="en-US" sz="2400" b="1" dirty="0">
              <a:solidFill>
                <a:srgbClr val="0070C0"/>
              </a:solidFill>
            </a:endParaRPr>
          </a:p>
          <a:p>
            <a:pPr marL="0">
              <a:spcBef>
                <a:spcPts val="0"/>
              </a:spcBef>
              <a:buFont typeface="Arial" charset="0"/>
              <a:buNone/>
            </a:pPr>
            <a:r>
              <a:rPr lang="en-US" altLang="en-US" sz="2400" b="1" dirty="0"/>
              <a:t>What does the figurative language suggest?</a:t>
            </a:r>
          </a:p>
          <a:p>
            <a:pPr marL="0">
              <a:spcBef>
                <a:spcPts val="0"/>
              </a:spcBef>
              <a:buFont typeface="Arial" charset="0"/>
              <a:buNone/>
            </a:pPr>
            <a:endParaRPr lang="en-US" altLang="en-US" sz="2400" b="1" dirty="0"/>
          </a:p>
          <a:p>
            <a:pPr marL="0">
              <a:spcBef>
                <a:spcPts val="0"/>
              </a:spcBef>
              <a:buFont typeface="Arial" charset="0"/>
              <a:buNone/>
            </a:pPr>
            <a:r>
              <a:rPr lang="en-US" altLang="en-US" sz="2400" b="1" dirty="0"/>
              <a:t>The imagery in this sentence helps to . . . .</a:t>
            </a:r>
          </a:p>
        </p:txBody>
      </p:sp>
      <p:sp>
        <p:nvSpPr>
          <p:cNvPr id="2970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970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9702"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970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970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3" name="TextBox 12"/>
          <p:cNvSpPr txBox="1"/>
          <p:nvPr/>
        </p:nvSpPr>
        <p:spPr>
          <a:xfrm>
            <a:off x="381000" y="6418528"/>
            <a:ext cx="685800" cy="276999"/>
          </a:xfrm>
          <a:prstGeom prst="rect">
            <a:avLst/>
          </a:prstGeom>
          <a:noFill/>
        </p:spPr>
        <p:txBody>
          <a:bodyPr wrap="square" rtlCol="0">
            <a:spAutoFit/>
          </a:bodyPr>
          <a:lstStyle/>
          <a:p>
            <a:r>
              <a:rPr lang="en-US" sz="1200" dirty="0"/>
              <a:t>26</a:t>
            </a:r>
          </a:p>
        </p:txBody>
      </p:sp>
    </p:spTree>
  </p:cSld>
  <p:clrMapOvr>
    <a:masterClrMapping/>
  </p:clrMapOvr>
  <p:transition spd="slow" advTm="480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a:xfrm>
            <a:off x="304800" y="457200"/>
            <a:ext cx="8839200" cy="914400"/>
          </a:xfrm>
        </p:spPr>
        <p:txBody>
          <a:bodyPr/>
          <a:lstStyle/>
          <a:p>
            <a:r>
              <a:rPr lang="en-US" altLang="en-US" sz="3200" b="1">
                <a:solidFill>
                  <a:srgbClr val="0033CC"/>
                </a:solidFill>
              </a:rPr>
              <a:t>Suggested Practice for SOL 11.4g</a:t>
            </a:r>
          </a:p>
        </p:txBody>
      </p:sp>
      <p:sp>
        <p:nvSpPr>
          <p:cNvPr id="13" name="Content Placeholder 12"/>
          <p:cNvSpPr>
            <a:spLocks noGrp="1"/>
          </p:cNvSpPr>
          <p:nvPr>
            <p:ph idx="1"/>
          </p:nvPr>
        </p:nvSpPr>
        <p:spPr>
          <a:xfrm>
            <a:off x="457200" y="1676400"/>
            <a:ext cx="8229600" cy="4419600"/>
          </a:xfrm>
        </p:spPr>
        <p:txBody>
          <a:bodyPr/>
          <a:lstStyle/>
          <a:p>
            <a:pPr>
              <a:buFont typeface="Arial" charset="0"/>
              <a:buNone/>
              <a:defRPr/>
            </a:pPr>
            <a:r>
              <a:rPr lang="en-US" sz="2400" b="1" dirty="0"/>
              <a:t>Other suggestions:</a:t>
            </a:r>
          </a:p>
          <a:p>
            <a:pPr>
              <a:buFont typeface="Arial" charset="0"/>
              <a:buNone/>
              <a:defRPr/>
            </a:pPr>
            <a:endParaRPr lang="en-US" sz="2400" b="1" dirty="0"/>
          </a:p>
          <a:p>
            <a:pPr>
              <a:buFont typeface="Arial" charset="0"/>
              <a:buNone/>
              <a:defRPr/>
            </a:pPr>
            <a:r>
              <a:rPr lang="en-US" sz="2400" b="1" dirty="0"/>
              <a:t>The author uses imagery in this selection to . . . .</a:t>
            </a:r>
          </a:p>
          <a:p>
            <a:pPr>
              <a:buFont typeface="Arial" charset="0"/>
              <a:buNone/>
              <a:defRPr/>
            </a:pPr>
            <a:endParaRPr lang="en-US" sz="2400" b="1" dirty="0"/>
          </a:p>
          <a:p>
            <a:pPr>
              <a:buFont typeface="Arial" charset="0"/>
              <a:buNone/>
              <a:defRPr/>
            </a:pPr>
            <a:r>
              <a:rPr lang="en-US" sz="2400" b="1" dirty="0"/>
              <a:t>The author uses figurative language in this paragraph to </a:t>
            </a:r>
          </a:p>
          <a:p>
            <a:pPr>
              <a:buFont typeface="Arial" charset="0"/>
              <a:buNone/>
              <a:defRPr/>
            </a:pPr>
            <a:r>
              <a:rPr lang="en-US" sz="2400" b="1" dirty="0"/>
              <a:t>show that . . . .</a:t>
            </a:r>
          </a:p>
          <a:p>
            <a:pPr>
              <a:buFont typeface="Arial" charset="0"/>
              <a:buNone/>
              <a:defRPr/>
            </a:pPr>
            <a:endParaRPr lang="en-US" sz="2400" b="1" dirty="0"/>
          </a:p>
          <a:p>
            <a:pPr>
              <a:buFont typeface="Arial" charset="0"/>
              <a:buNone/>
              <a:defRPr/>
            </a:pPr>
            <a:r>
              <a:rPr lang="en-US" sz="2400" b="1" dirty="0"/>
              <a:t>What does the author’s use of imagery in the story suggest? </a:t>
            </a:r>
          </a:p>
          <a:p>
            <a:pPr>
              <a:spcBef>
                <a:spcPts val="0"/>
              </a:spcBef>
              <a:buFont typeface="Arial" charset="0"/>
              <a:buNone/>
              <a:defRPr/>
            </a:pPr>
            <a:endParaRPr lang="en-US" sz="2400" b="1" dirty="0">
              <a:solidFill>
                <a:srgbClr val="0070C0"/>
              </a:solidFill>
              <a:latin typeface="+mj-lt"/>
            </a:endParaRPr>
          </a:p>
        </p:txBody>
      </p:sp>
      <p:sp>
        <p:nvSpPr>
          <p:cNvPr id="3072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072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0726" name="Rectangle 8"/>
          <p:cNvSpPr>
            <a:spLocks noChangeArrowheads="1"/>
          </p:cNvSpPr>
          <p:nvPr/>
        </p:nvSpPr>
        <p:spPr bwMode="auto">
          <a:xfrm>
            <a:off x="0" y="766763"/>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072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3072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27</a:t>
            </a:r>
          </a:p>
        </p:txBody>
      </p:sp>
    </p:spTree>
  </p:cSld>
  <p:clrMapOvr>
    <a:masterClrMapping/>
  </p:clrMapOvr>
  <p:transition spd="slow" advTm="1862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6"/>
          <p:cNvSpPr>
            <a:spLocks noGrp="1"/>
          </p:cNvSpPr>
          <p:nvPr>
            <p:ph type="title"/>
          </p:nvPr>
        </p:nvSpPr>
        <p:spPr>
          <a:xfrm>
            <a:off x="304800" y="457200"/>
            <a:ext cx="8839200" cy="1143000"/>
          </a:xfrm>
        </p:spPr>
        <p:txBody>
          <a:bodyPr/>
          <a:lstStyle/>
          <a:p>
            <a:r>
              <a:rPr lang="en-US" altLang="en-US" sz="3200" b="1">
                <a:solidFill>
                  <a:srgbClr val="0033CC"/>
                </a:solidFill>
              </a:rPr>
              <a:t>Suggested Practice for SOL 11.4g</a:t>
            </a:r>
          </a:p>
        </p:txBody>
      </p:sp>
      <p:sp>
        <p:nvSpPr>
          <p:cNvPr id="13" name="Content Placeholder 12"/>
          <p:cNvSpPr>
            <a:spLocks noGrp="1"/>
          </p:cNvSpPr>
          <p:nvPr>
            <p:ph idx="1"/>
          </p:nvPr>
        </p:nvSpPr>
        <p:spPr>
          <a:xfrm>
            <a:off x="457200" y="1570038"/>
            <a:ext cx="8229600" cy="4525962"/>
          </a:xfrm>
        </p:spPr>
        <p:txBody>
          <a:bodyPr/>
          <a:lstStyle/>
          <a:p>
            <a:pPr>
              <a:buFont typeface="Arial" charset="0"/>
              <a:buNone/>
              <a:defRPr/>
            </a:pPr>
            <a:r>
              <a:rPr lang="en-US" sz="2400" b="1" dirty="0"/>
              <a:t>Additional suggestions:</a:t>
            </a:r>
          </a:p>
          <a:p>
            <a:pPr>
              <a:buFont typeface="Arial" charset="0"/>
              <a:buNone/>
              <a:defRPr/>
            </a:pPr>
            <a:endParaRPr lang="en-US" sz="2400" b="1" dirty="0"/>
          </a:p>
          <a:p>
            <a:pPr marL="0">
              <a:spcBef>
                <a:spcPts val="0"/>
              </a:spcBef>
              <a:buFont typeface="Arial" charset="0"/>
              <a:buNone/>
              <a:defRPr/>
            </a:pPr>
            <a:r>
              <a:rPr lang="en-US" sz="2400" b="1" dirty="0"/>
              <a:t>At the end of the selection, the narrator conveys a sense of</a:t>
            </a:r>
          </a:p>
          <a:p>
            <a:pPr marL="0">
              <a:spcBef>
                <a:spcPts val="0"/>
              </a:spcBef>
              <a:buFont typeface="Arial" charset="0"/>
              <a:buNone/>
              <a:defRPr/>
            </a:pPr>
            <a:r>
              <a:rPr lang="en-US" sz="2400" b="1" dirty="0"/>
              <a:t>anticipation through the image of . . . .</a:t>
            </a:r>
          </a:p>
          <a:p>
            <a:pPr marL="0">
              <a:spcBef>
                <a:spcPts val="0"/>
              </a:spcBef>
              <a:buFont typeface="Arial" charset="0"/>
              <a:buNone/>
              <a:defRPr/>
            </a:pPr>
            <a:endParaRPr lang="en-US" sz="2400" b="1" dirty="0"/>
          </a:p>
          <a:p>
            <a:pPr marL="0">
              <a:spcBef>
                <a:spcPts val="0"/>
              </a:spcBef>
              <a:buFont typeface="Arial" charset="0"/>
              <a:buNone/>
              <a:defRPr/>
            </a:pPr>
            <a:r>
              <a:rPr lang="en-US" sz="2400" b="1" dirty="0"/>
              <a:t>Why did the author include a description of ___ in the story?</a:t>
            </a:r>
          </a:p>
          <a:p>
            <a:pPr marL="0">
              <a:spcBef>
                <a:spcPts val="0"/>
              </a:spcBef>
              <a:buFont typeface="Arial" charset="0"/>
              <a:buNone/>
              <a:defRPr/>
            </a:pPr>
            <a:endParaRPr lang="en-US" sz="2400" b="1" dirty="0"/>
          </a:p>
          <a:p>
            <a:pPr marL="0">
              <a:spcBef>
                <a:spcPts val="0"/>
              </a:spcBef>
              <a:buFont typeface="Arial" charset="0"/>
              <a:buNone/>
              <a:defRPr/>
            </a:pPr>
            <a:r>
              <a:rPr lang="en-US" sz="2400" b="1" dirty="0"/>
              <a:t>How does the author’s use of imagery affect the reader?</a:t>
            </a:r>
          </a:p>
          <a:p>
            <a:pPr marL="0">
              <a:spcBef>
                <a:spcPts val="0"/>
              </a:spcBef>
              <a:buFont typeface="Arial" charset="0"/>
              <a:buNone/>
              <a:defRPr/>
            </a:pPr>
            <a:endParaRPr lang="en-US" sz="2400" b="1" dirty="0"/>
          </a:p>
          <a:p>
            <a:pPr marL="0">
              <a:spcBef>
                <a:spcPts val="0"/>
              </a:spcBef>
              <a:buFont typeface="Arial" charset="0"/>
              <a:buNone/>
              <a:defRPr/>
            </a:pPr>
            <a:r>
              <a:rPr lang="en-US" sz="2400" b="1" dirty="0"/>
              <a:t>How is imagery used in this stanza?</a:t>
            </a:r>
          </a:p>
          <a:p>
            <a:pPr>
              <a:buFont typeface="Arial" charset="0"/>
              <a:buNone/>
              <a:defRPr/>
            </a:pPr>
            <a:endParaRPr lang="en-US" sz="2400" b="1" dirty="0">
              <a:solidFill>
                <a:srgbClr val="0070C0"/>
              </a:solidFill>
              <a:latin typeface="+mj-lt"/>
            </a:endParaRPr>
          </a:p>
        </p:txBody>
      </p:sp>
      <p:sp>
        <p:nvSpPr>
          <p:cNvPr id="3174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174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175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175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3175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39803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28</a:t>
            </a:r>
          </a:p>
        </p:txBody>
      </p:sp>
    </p:spTree>
  </p:cSld>
  <p:clrMapOvr>
    <a:masterClrMapping/>
  </p:clrMapOvr>
  <p:transition spd="slow" advTm="206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a:xfrm>
            <a:off x="304800" y="457200"/>
            <a:ext cx="8839200" cy="1143000"/>
          </a:xfrm>
        </p:spPr>
        <p:txBody>
          <a:bodyPr/>
          <a:lstStyle/>
          <a:p>
            <a:r>
              <a:rPr lang="en-US" altLang="en-US" sz="3200" b="1" dirty="0">
                <a:solidFill>
                  <a:srgbClr val="0033CC"/>
                </a:solidFill>
              </a:rPr>
              <a:t>Analyzing the Use of Literary Elements and Dramatic Conventions</a:t>
            </a:r>
          </a:p>
        </p:txBody>
      </p:sp>
      <p:sp>
        <p:nvSpPr>
          <p:cNvPr id="13" name="Content Placeholder 12"/>
          <p:cNvSpPr>
            <a:spLocks noGrp="1"/>
          </p:cNvSpPr>
          <p:nvPr>
            <p:ph idx="1"/>
          </p:nvPr>
        </p:nvSpPr>
        <p:spPr>
          <a:xfrm>
            <a:off x="457200" y="1570038"/>
            <a:ext cx="8229600" cy="4525962"/>
          </a:xfrm>
        </p:spPr>
        <p:txBody>
          <a:bodyPr/>
          <a:lstStyle/>
          <a:p>
            <a:pPr>
              <a:buFont typeface="Arial" charset="0"/>
              <a:buNone/>
              <a:defRPr/>
            </a:pPr>
            <a:r>
              <a:rPr lang="en-US" sz="2400" b="1" dirty="0"/>
              <a:t>SOL 11.4</a:t>
            </a:r>
          </a:p>
          <a:p>
            <a:pPr>
              <a:buFont typeface="Arial" charset="0"/>
              <a:buNone/>
              <a:defRPr/>
            </a:pPr>
            <a:r>
              <a:rPr lang="en-US" sz="2400" b="1" dirty="0"/>
              <a:t>The student will read, comprehend, and analyze relationships</a:t>
            </a:r>
          </a:p>
          <a:p>
            <a:pPr>
              <a:buFont typeface="Arial" charset="0"/>
              <a:buNone/>
              <a:defRPr/>
            </a:pPr>
            <a:r>
              <a:rPr lang="en-US" sz="2400" b="1" dirty="0"/>
              <a:t>among American literature, history, and culture.</a:t>
            </a:r>
          </a:p>
          <a:p>
            <a:pPr marL="457200" indent="-457200">
              <a:buFont typeface="Arial" charset="0"/>
              <a:buAutoNum type="alphaLcParenR" startAt="10"/>
              <a:defRPr/>
            </a:pPr>
            <a:r>
              <a:rPr lang="en-US" sz="2400" b="1" dirty="0">
                <a:solidFill>
                  <a:srgbClr val="0070C0"/>
                </a:solidFill>
              </a:rPr>
              <a:t>Analyze the use of literary elements and dramatic </a:t>
            </a:r>
          </a:p>
          <a:p>
            <a:pPr marL="457200" indent="-457200">
              <a:buFont typeface="Arial" charset="0"/>
              <a:buNone/>
              <a:defRPr/>
            </a:pPr>
            <a:r>
              <a:rPr lang="en-US" sz="2400" b="1" dirty="0">
                <a:solidFill>
                  <a:srgbClr val="0070C0"/>
                </a:solidFill>
              </a:rPr>
              <a:t>conventions including verbal, situational and dramatic irony</a:t>
            </a:r>
          </a:p>
          <a:p>
            <a:pPr marL="457200" indent="-457200">
              <a:buFont typeface="Arial" charset="0"/>
              <a:buNone/>
              <a:defRPr/>
            </a:pPr>
            <a:r>
              <a:rPr lang="en-US" sz="2400" b="1" dirty="0">
                <a:solidFill>
                  <a:srgbClr val="0070C0"/>
                </a:solidFill>
              </a:rPr>
              <a:t>used in American literature.</a:t>
            </a:r>
          </a:p>
          <a:p>
            <a:pPr>
              <a:spcBef>
                <a:spcPts val="0"/>
              </a:spcBef>
              <a:buFont typeface="Arial" charset="0"/>
              <a:buNone/>
              <a:defRPr/>
            </a:pPr>
            <a:endParaRPr lang="en-US" sz="2400" b="1" dirty="0">
              <a:solidFill>
                <a:srgbClr val="0070C0"/>
              </a:solidFill>
              <a:latin typeface="+mj-lt"/>
            </a:endParaRPr>
          </a:p>
        </p:txBody>
      </p:sp>
      <p:sp>
        <p:nvSpPr>
          <p:cNvPr id="3277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277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277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277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3277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29</a:t>
            </a:r>
          </a:p>
        </p:txBody>
      </p:sp>
    </p:spTree>
  </p:cSld>
  <p:clrMapOvr>
    <a:masterClrMapping/>
  </p:clrMapOvr>
  <p:transition spd="slow" advTm="313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a:xfrm>
            <a:off x="304800" y="457200"/>
            <a:ext cx="8839200" cy="1143000"/>
          </a:xfrm>
        </p:spPr>
        <p:txBody>
          <a:bodyPr/>
          <a:lstStyle/>
          <a:p>
            <a:r>
              <a:rPr lang="en-US" altLang="en-US" sz="3200" b="1" dirty="0">
                <a:solidFill>
                  <a:srgbClr val="0033CC"/>
                </a:solidFill>
              </a:rPr>
              <a:t>Suggested Practice for SOL 9.3a, 10.3a, and 11.3a</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solidFill>
                  <a:srgbClr val="0070C0"/>
                </a:solidFill>
              </a:rPr>
              <a:t>Students need additional practice selecting multiple answers</a:t>
            </a:r>
          </a:p>
          <a:p>
            <a:pPr marL="0">
              <a:spcBef>
                <a:spcPts val="0"/>
              </a:spcBef>
              <a:buFont typeface="Arial" charset="0"/>
              <a:buNone/>
              <a:defRPr/>
            </a:pPr>
            <a:r>
              <a:rPr lang="en-US" sz="2400" b="1" dirty="0">
                <a:solidFill>
                  <a:srgbClr val="0070C0"/>
                </a:solidFill>
              </a:rPr>
              <a:t>for words using similar affixes.</a:t>
            </a:r>
          </a:p>
          <a:p>
            <a:pPr>
              <a:buFont typeface="Arial" charset="0"/>
              <a:buNone/>
              <a:defRPr/>
            </a:pPr>
            <a:endParaRPr lang="en-US" sz="2400" b="1" dirty="0">
              <a:solidFill>
                <a:srgbClr val="0070C0"/>
              </a:solidFill>
            </a:endParaRPr>
          </a:p>
          <a:p>
            <a:pPr>
              <a:buFont typeface="Arial" charset="0"/>
              <a:buNone/>
              <a:defRPr/>
            </a:pPr>
            <a:r>
              <a:rPr lang="en-US" sz="2400" b="1" dirty="0"/>
              <a:t>Which words have a suffix meaning </a:t>
            </a:r>
            <a:r>
              <a:rPr lang="en-US" sz="2400" b="1" i="1" dirty="0"/>
              <a:t>state </a:t>
            </a:r>
            <a:r>
              <a:rPr lang="en-US" sz="2400" b="1" dirty="0"/>
              <a:t>or </a:t>
            </a:r>
            <a:r>
              <a:rPr lang="en-US" sz="2400" b="1" i="1" dirty="0"/>
              <a:t>quality</a:t>
            </a:r>
            <a:r>
              <a:rPr lang="en-US" sz="2400" b="1" dirty="0"/>
              <a:t>?</a:t>
            </a:r>
          </a:p>
          <a:p>
            <a:pPr>
              <a:buFont typeface="Arial" charset="0"/>
              <a:buNone/>
              <a:defRPr/>
            </a:pPr>
            <a:endParaRPr lang="en-US" sz="2400" b="1" dirty="0">
              <a:solidFill>
                <a:srgbClr val="7030A0"/>
              </a:solidFill>
            </a:endParaRPr>
          </a:p>
          <a:p>
            <a:pPr>
              <a:buFont typeface="Arial" charset="0"/>
              <a:buNone/>
              <a:defRPr/>
            </a:pPr>
            <a:r>
              <a:rPr lang="en-US" sz="2400" b="1" dirty="0"/>
              <a:t>	antiquated 		composure		detriment</a:t>
            </a:r>
            <a:endParaRPr lang="en-US" sz="2400" b="1" dirty="0">
              <a:solidFill>
                <a:srgbClr val="FF0000"/>
              </a:solidFill>
            </a:endParaRPr>
          </a:p>
          <a:p>
            <a:pPr>
              <a:buFont typeface="Arial" charset="0"/>
              <a:buNone/>
              <a:defRPr/>
            </a:pPr>
            <a:r>
              <a:rPr lang="en-US" sz="2400" b="1" dirty="0"/>
              <a:t>	irrelevant		obstinate 		precarious</a:t>
            </a:r>
          </a:p>
          <a:p>
            <a:pPr>
              <a:buFont typeface="Arial" charset="0"/>
              <a:buNone/>
              <a:defRPr/>
            </a:pPr>
            <a:endParaRPr lang="en-US" sz="2400" b="1" dirty="0">
              <a:solidFill>
                <a:srgbClr val="002060"/>
              </a:solidFill>
              <a:latin typeface="+mj-lt"/>
            </a:endParaRPr>
          </a:p>
        </p:txBody>
      </p:sp>
      <p:sp>
        <p:nvSpPr>
          <p:cNvPr id="512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12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126" name="Rectangle 8"/>
          <p:cNvSpPr>
            <a:spLocks noChangeArrowheads="1"/>
          </p:cNvSpPr>
          <p:nvPr/>
        </p:nvSpPr>
        <p:spPr bwMode="auto">
          <a:xfrm>
            <a:off x="0" y="805934"/>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12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512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17145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2563"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3721909"/>
            <a:ext cx="17526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3190700" y="4182700"/>
            <a:ext cx="17526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18" name="TextBox 17"/>
          <p:cNvSpPr txBox="1"/>
          <p:nvPr/>
        </p:nvSpPr>
        <p:spPr>
          <a:xfrm>
            <a:off x="381000" y="6418528"/>
            <a:ext cx="685800" cy="276999"/>
          </a:xfrm>
          <a:prstGeom prst="rect">
            <a:avLst/>
          </a:prstGeom>
          <a:noFill/>
        </p:spPr>
        <p:txBody>
          <a:bodyPr wrap="square" rtlCol="0">
            <a:spAutoFit/>
          </a:bodyPr>
          <a:lstStyle/>
          <a:p>
            <a:r>
              <a:rPr lang="en-US" sz="1200" dirty="0"/>
              <a:t>3</a:t>
            </a:r>
          </a:p>
        </p:txBody>
      </p:sp>
    </p:spTree>
    <p:custDataLst>
      <p:tags r:id="rId1"/>
    </p:custDataLst>
  </p:cSld>
  <p:clrMapOvr>
    <a:masterClrMapping/>
  </p:clrMapOvr>
  <p:transition spd="slow" advTm="566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6"/>
          <p:cNvSpPr>
            <a:spLocks noGrp="1"/>
          </p:cNvSpPr>
          <p:nvPr>
            <p:ph type="title"/>
          </p:nvPr>
        </p:nvSpPr>
        <p:spPr>
          <a:xfrm>
            <a:off x="304800" y="457200"/>
            <a:ext cx="8839200" cy="1143000"/>
          </a:xfrm>
        </p:spPr>
        <p:txBody>
          <a:bodyPr/>
          <a:lstStyle/>
          <a:p>
            <a:r>
              <a:rPr lang="en-US" altLang="en-US" sz="3200" b="1" dirty="0">
                <a:solidFill>
                  <a:srgbClr val="0033CC"/>
                </a:solidFill>
              </a:rPr>
              <a:t>Suggested Practice for SOL 11.4j</a:t>
            </a:r>
          </a:p>
        </p:txBody>
      </p:sp>
      <p:sp>
        <p:nvSpPr>
          <p:cNvPr id="13" name="Content Placeholder 12"/>
          <p:cNvSpPr>
            <a:spLocks noGrp="1"/>
          </p:cNvSpPr>
          <p:nvPr>
            <p:ph idx="1"/>
          </p:nvPr>
        </p:nvSpPr>
        <p:spPr>
          <a:xfrm>
            <a:off x="457200" y="1570038"/>
            <a:ext cx="8229600" cy="4525962"/>
          </a:xfrm>
        </p:spPr>
        <p:txBody>
          <a:bodyPr/>
          <a:lstStyle/>
          <a:p>
            <a:pPr>
              <a:buFont typeface="Arial" charset="0"/>
              <a:buNone/>
              <a:defRPr/>
            </a:pPr>
            <a:r>
              <a:rPr lang="en-US" sz="2400" b="1" dirty="0">
                <a:solidFill>
                  <a:srgbClr val="0070C0"/>
                </a:solidFill>
              </a:rPr>
              <a:t>Students need additional practice analyzing the use of literary</a:t>
            </a:r>
          </a:p>
          <a:p>
            <a:pPr>
              <a:buFont typeface="Arial" charset="0"/>
              <a:buNone/>
              <a:defRPr/>
            </a:pPr>
            <a:r>
              <a:rPr lang="en-US" sz="2400" b="1" dirty="0">
                <a:solidFill>
                  <a:srgbClr val="0070C0"/>
                </a:solidFill>
              </a:rPr>
              <a:t>elements and dramatic conventions.</a:t>
            </a:r>
          </a:p>
          <a:p>
            <a:pPr marL="0">
              <a:spcBef>
                <a:spcPts val="1200"/>
              </a:spcBef>
              <a:buFont typeface="Arial" charset="0"/>
              <a:buNone/>
              <a:defRPr/>
            </a:pPr>
            <a:r>
              <a:rPr lang="en-US" sz="2400" b="1" dirty="0"/>
              <a:t>Other suggestions:</a:t>
            </a:r>
          </a:p>
          <a:p>
            <a:pPr>
              <a:buFont typeface="Arial" charset="0"/>
              <a:buNone/>
              <a:defRPr/>
            </a:pPr>
            <a:endParaRPr lang="en-US" sz="2400" b="1" dirty="0"/>
          </a:p>
          <a:p>
            <a:pPr marL="0">
              <a:spcBef>
                <a:spcPts val="0"/>
              </a:spcBef>
              <a:buFont typeface="Arial" charset="0"/>
              <a:buNone/>
              <a:defRPr/>
            </a:pPr>
            <a:r>
              <a:rPr lang="en-US" sz="2400" b="1" dirty="0"/>
              <a:t>Based on the poem, the reader may best conclude that ___</a:t>
            </a:r>
          </a:p>
          <a:p>
            <a:pPr marL="0">
              <a:spcBef>
                <a:spcPts val="0"/>
              </a:spcBef>
              <a:buFont typeface="Arial" charset="0"/>
              <a:buNone/>
              <a:defRPr/>
            </a:pPr>
            <a:r>
              <a:rPr lang="en-US" sz="2400" b="1" dirty="0"/>
              <a:t>represents the speaker’s . . . .</a:t>
            </a:r>
          </a:p>
          <a:p>
            <a:pPr marL="0">
              <a:spcBef>
                <a:spcPts val="0"/>
              </a:spcBef>
              <a:buFont typeface="Arial" charset="0"/>
              <a:buNone/>
              <a:defRPr/>
            </a:pPr>
            <a:endParaRPr lang="en-US" sz="2400" b="1" dirty="0"/>
          </a:p>
          <a:p>
            <a:pPr marL="0">
              <a:spcBef>
                <a:spcPts val="0"/>
              </a:spcBef>
              <a:buFont typeface="Arial" charset="0"/>
              <a:buNone/>
              <a:defRPr/>
            </a:pPr>
            <a:r>
              <a:rPr lang="en-US" sz="2400" b="1" dirty="0"/>
              <a:t>In the two selections, which image symbolizes . . . ?</a:t>
            </a:r>
          </a:p>
          <a:p>
            <a:pPr marL="0">
              <a:spcBef>
                <a:spcPts val="0"/>
              </a:spcBef>
              <a:buFont typeface="Arial" charset="0"/>
              <a:buNone/>
              <a:defRPr/>
            </a:pPr>
            <a:r>
              <a:rPr lang="en-US" sz="2400" b="1" dirty="0"/>
              <a:t>Which is an example of situational irony in this selection?</a:t>
            </a:r>
          </a:p>
          <a:p>
            <a:pPr marL="0">
              <a:spcBef>
                <a:spcPts val="0"/>
              </a:spcBef>
              <a:buFont typeface="Arial" charset="0"/>
              <a:buNone/>
              <a:defRPr/>
            </a:pPr>
            <a:r>
              <a:rPr lang="en-US" sz="2400" b="1" dirty="0"/>
              <a:t>Which words show that (insert character’s name)  is ironic?</a:t>
            </a:r>
          </a:p>
          <a:p>
            <a:pPr>
              <a:spcBef>
                <a:spcPts val="0"/>
              </a:spcBef>
              <a:buFont typeface="Arial" charset="0"/>
              <a:buNone/>
              <a:defRPr/>
            </a:pPr>
            <a:endParaRPr lang="en-US" sz="2400" b="1" dirty="0">
              <a:solidFill>
                <a:srgbClr val="0070C0"/>
              </a:solidFill>
              <a:latin typeface="+mj-lt"/>
            </a:endParaRPr>
          </a:p>
        </p:txBody>
      </p:sp>
      <p:sp>
        <p:nvSpPr>
          <p:cNvPr id="33796"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3797"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3798"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3799"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3380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572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30</a:t>
            </a:r>
          </a:p>
        </p:txBody>
      </p:sp>
    </p:spTree>
  </p:cSld>
  <p:clrMapOvr>
    <a:masterClrMapping/>
  </p:clrMapOvr>
  <p:transition spd="slow" advTm="455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6"/>
          <p:cNvSpPr>
            <a:spLocks noGrp="1"/>
          </p:cNvSpPr>
          <p:nvPr>
            <p:ph type="title"/>
          </p:nvPr>
        </p:nvSpPr>
        <p:spPr>
          <a:xfrm>
            <a:off x="304800" y="457200"/>
            <a:ext cx="8839200" cy="1143000"/>
          </a:xfrm>
        </p:spPr>
        <p:txBody>
          <a:bodyPr/>
          <a:lstStyle/>
          <a:p>
            <a:r>
              <a:rPr lang="en-US" altLang="en-US" sz="3200" b="1" dirty="0">
                <a:solidFill>
                  <a:srgbClr val="0033CC"/>
                </a:solidFill>
              </a:rPr>
              <a:t>Identifying Characteristics of Texts</a:t>
            </a:r>
          </a:p>
        </p:txBody>
      </p:sp>
      <p:sp>
        <p:nvSpPr>
          <p:cNvPr id="13" name="Content Placeholder 12"/>
          <p:cNvSpPr>
            <a:spLocks noGrp="1"/>
          </p:cNvSpPr>
          <p:nvPr>
            <p:ph idx="1"/>
          </p:nvPr>
        </p:nvSpPr>
        <p:spPr>
          <a:xfrm>
            <a:off x="457200" y="1570038"/>
            <a:ext cx="8229600" cy="4525962"/>
          </a:xfrm>
        </p:spPr>
        <p:txBody>
          <a:bodyPr/>
          <a:lstStyle/>
          <a:p>
            <a:pPr>
              <a:buFont typeface="Arial" charset="0"/>
              <a:buNone/>
              <a:defRPr/>
            </a:pPr>
            <a:r>
              <a:rPr lang="en-US" sz="2400" b="1" dirty="0"/>
              <a:t>SOL 9.5</a:t>
            </a:r>
          </a:p>
          <a:p>
            <a:pPr>
              <a:buFont typeface="Arial" charset="0"/>
              <a:buNone/>
              <a:defRPr/>
            </a:pPr>
            <a:r>
              <a:rPr lang="en-US" sz="2400" b="1" dirty="0"/>
              <a:t>The student will read and analyze a variety of </a:t>
            </a:r>
            <a:r>
              <a:rPr lang="en-US" sz="2400" b="1" dirty="0">
                <a:solidFill>
                  <a:srgbClr val="0070C0"/>
                </a:solidFill>
              </a:rPr>
              <a:t>nonfiction texts.</a:t>
            </a:r>
          </a:p>
          <a:p>
            <a:pPr marL="457200" indent="-457200">
              <a:buFont typeface="Arial" charset="0"/>
              <a:buAutoNum type="alphaLcParenR" startAt="4"/>
              <a:defRPr/>
            </a:pPr>
            <a:r>
              <a:rPr lang="en-US" sz="2400" b="1" dirty="0">
                <a:solidFill>
                  <a:srgbClr val="0070C0"/>
                </a:solidFill>
              </a:rPr>
              <a:t>Identify characteristics of expository, technical, and</a:t>
            </a:r>
          </a:p>
          <a:p>
            <a:pPr marL="457200" indent="-457200">
              <a:buFont typeface="Arial" charset="0"/>
              <a:buNone/>
              <a:defRPr/>
            </a:pPr>
            <a:r>
              <a:rPr lang="en-US" sz="2400" b="1" dirty="0">
                <a:solidFill>
                  <a:srgbClr val="0070C0"/>
                </a:solidFill>
              </a:rPr>
              <a:t>persuasive texts.</a:t>
            </a:r>
            <a:endParaRPr lang="en-US" sz="2400" b="1" dirty="0">
              <a:solidFill>
                <a:srgbClr val="0070C0"/>
              </a:solidFill>
              <a:latin typeface="+mj-lt"/>
            </a:endParaRPr>
          </a:p>
        </p:txBody>
      </p:sp>
      <p:sp>
        <p:nvSpPr>
          <p:cNvPr id="348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48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4822"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48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348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31</a:t>
            </a:r>
          </a:p>
        </p:txBody>
      </p:sp>
    </p:spTree>
  </p:cSld>
  <p:clrMapOvr>
    <a:masterClrMapping/>
  </p:clrMapOvr>
  <p:transition spd="slow" advTm="247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6"/>
          <p:cNvSpPr>
            <a:spLocks noGrp="1"/>
          </p:cNvSpPr>
          <p:nvPr>
            <p:ph type="title"/>
          </p:nvPr>
        </p:nvSpPr>
        <p:spPr>
          <a:xfrm>
            <a:off x="304800" y="457200"/>
            <a:ext cx="8839200" cy="1143000"/>
          </a:xfrm>
        </p:spPr>
        <p:txBody>
          <a:bodyPr/>
          <a:lstStyle/>
          <a:p>
            <a:r>
              <a:rPr lang="en-US" altLang="en-US" sz="3200" b="1" dirty="0">
                <a:solidFill>
                  <a:srgbClr val="0033CC"/>
                </a:solidFill>
              </a:rPr>
              <a:t>Suggested Practice for 9.5d</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solidFill>
                  <a:srgbClr val="0070C0"/>
                </a:solidFill>
              </a:rPr>
              <a:t>Students need additional practice identifying the </a:t>
            </a:r>
          </a:p>
          <a:p>
            <a:pPr marL="0">
              <a:spcBef>
                <a:spcPts val="0"/>
              </a:spcBef>
              <a:buFont typeface="Arial" charset="0"/>
              <a:buNone/>
              <a:defRPr/>
            </a:pPr>
            <a:r>
              <a:rPr lang="en-US" sz="2400" b="1" dirty="0">
                <a:solidFill>
                  <a:srgbClr val="0070C0"/>
                </a:solidFill>
              </a:rPr>
              <a:t>characteristics of expository, technical, and persuasive texts.</a:t>
            </a:r>
          </a:p>
          <a:p>
            <a:pPr marL="0">
              <a:spcBef>
                <a:spcPts val="0"/>
              </a:spcBef>
              <a:buFont typeface="Arial" charset="0"/>
              <a:buNone/>
              <a:defRPr/>
            </a:pPr>
            <a:endParaRPr lang="en-US" sz="2400" b="1" dirty="0"/>
          </a:p>
          <a:p>
            <a:pPr marL="0">
              <a:spcBef>
                <a:spcPts val="0"/>
              </a:spcBef>
              <a:buFont typeface="Arial" charset="0"/>
              <a:buNone/>
              <a:defRPr/>
            </a:pPr>
            <a:r>
              <a:rPr lang="en-US" sz="2400" b="1" dirty="0"/>
              <a:t>Suggestions:</a:t>
            </a:r>
          </a:p>
          <a:p>
            <a:pPr marL="0">
              <a:spcBef>
                <a:spcPts val="0"/>
              </a:spcBef>
              <a:buFont typeface="Arial" charset="0"/>
              <a:buNone/>
              <a:defRPr/>
            </a:pPr>
            <a:endParaRPr lang="en-US" sz="2400" b="1" dirty="0"/>
          </a:p>
          <a:p>
            <a:pPr marL="0">
              <a:spcBef>
                <a:spcPts val="0"/>
              </a:spcBef>
              <a:buFont typeface="Arial" charset="0"/>
              <a:buNone/>
              <a:defRPr/>
            </a:pPr>
            <a:r>
              <a:rPr lang="en-US" sz="2400" b="1" dirty="0"/>
              <a:t>How can the reader tell that this a technical (expository or</a:t>
            </a:r>
          </a:p>
          <a:p>
            <a:pPr marL="0">
              <a:spcBef>
                <a:spcPts val="0"/>
              </a:spcBef>
              <a:buFont typeface="Arial" charset="0"/>
              <a:buNone/>
              <a:defRPr/>
            </a:pPr>
            <a:r>
              <a:rPr lang="en-US" sz="2400" b="1" dirty="0"/>
              <a:t>persuasive) text? </a:t>
            </a:r>
          </a:p>
          <a:p>
            <a:pPr marL="0">
              <a:spcBef>
                <a:spcPts val="0"/>
              </a:spcBef>
              <a:buFont typeface="Arial" charset="0"/>
              <a:buNone/>
              <a:defRPr/>
            </a:pPr>
            <a:endParaRPr lang="en-US" sz="2400" b="1" dirty="0"/>
          </a:p>
          <a:p>
            <a:pPr marL="0">
              <a:spcBef>
                <a:spcPts val="0"/>
              </a:spcBef>
              <a:buFont typeface="Arial" charset="0"/>
              <a:buNone/>
              <a:defRPr/>
            </a:pPr>
            <a:r>
              <a:rPr lang="en-US" sz="2400" b="1" dirty="0"/>
              <a:t>What is the purpose of expository (technical or persuasive) </a:t>
            </a:r>
          </a:p>
          <a:p>
            <a:pPr marL="0">
              <a:spcBef>
                <a:spcPts val="0"/>
              </a:spcBef>
              <a:buFont typeface="Arial" charset="0"/>
              <a:buNone/>
              <a:defRPr/>
            </a:pPr>
            <a:r>
              <a:rPr lang="en-US" sz="2400" b="1" dirty="0"/>
              <a:t>text?</a:t>
            </a:r>
            <a:endParaRPr lang="en-US" sz="2400" b="1" dirty="0">
              <a:solidFill>
                <a:srgbClr val="0070C0"/>
              </a:solidFill>
              <a:latin typeface="+mj-lt"/>
            </a:endParaRPr>
          </a:p>
        </p:txBody>
      </p:sp>
      <p:sp>
        <p:nvSpPr>
          <p:cNvPr id="3584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584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584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584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358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32</a:t>
            </a:r>
          </a:p>
        </p:txBody>
      </p:sp>
    </p:spTree>
  </p:cSld>
  <p:clrMapOvr>
    <a:masterClrMapping/>
  </p:clrMapOvr>
  <p:transition spd="slow" advTm="282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a:xfrm>
            <a:off x="304800" y="457200"/>
            <a:ext cx="8839200" cy="1143000"/>
          </a:xfrm>
        </p:spPr>
        <p:txBody>
          <a:bodyPr/>
          <a:lstStyle/>
          <a:p>
            <a:r>
              <a:rPr lang="en-US" altLang="en-US" sz="3200" b="1" dirty="0">
                <a:solidFill>
                  <a:srgbClr val="0033CC"/>
                </a:solidFill>
              </a:rPr>
              <a:t>Evaluating Clarity and Accuracy of Information</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t>SOL 9.5</a:t>
            </a:r>
          </a:p>
          <a:p>
            <a:pPr marL="0">
              <a:spcBef>
                <a:spcPts val="0"/>
              </a:spcBef>
              <a:buFont typeface="Arial" charset="0"/>
              <a:buNone/>
              <a:defRPr/>
            </a:pPr>
            <a:r>
              <a:rPr lang="en-US" sz="2400" b="1" dirty="0"/>
              <a:t>The student will read and analyze a variety of </a:t>
            </a:r>
            <a:r>
              <a:rPr lang="en-US" sz="2400" b="1" dirty="0">
                <a:solidFill>
                  <a:srgbClr val="0070C0"/>
                </a:solidFill>
              </a:rPr>
              <a:t>nonfiction</a:t>
            </a:r>
          </a:p>
          <a:p>
            <a:pPr marL="0">
              <a:spcBef>
                <a:spcPts val="0"/>
              </a:spcBef>
              <a:buFont typeface="Arial" charset="0"/>
              <a:buNone/>
              <a:defRPr/>
            </a:pPr>
            <a:r>
              <a:rPr lang="en-US" sz="2400" b="1" dirty="0">
                <a:solidFill>
                  <a:srgbClr val="0070C0"/>
                </a:solidFill>
              </a:rPr>
              <a:t>texts.</a:t>
            </a:r>
          </a:p>
          <a:p>
            <a:pPr marL="0" indent="-457200">
              <a:spcBef>
                <a:spcPts val="0"/>
              </a:spcBef>
              <a:buFont typeface="Arial" charset="0"/>
              <a:buAutoNum type="alphaLcParenR" startAt="6"/>
              <a:defRPr/>
            </a:pPr>
            <a:r>
              <a:rPr lang="en-US" sz="2400" b="1" dirty="0">
                <a:solidFill>
                  <a:srgbClr val="0070C0"/>
                </a:solidFill>
              </a:rPr>
              <a:t>Evaluate clarity and accuracy of information.</a:t>
            </a:r>
          </a:p>
          <a:p>
            <a:pPr marL="0">
              <a:spcBef>
                <a:spcPts val="0"/>
              </a:spcBef>
              <a:buFont typeface="Arial" charset="0"/>
              <a:buNone/>
              <a:defRPr/>
            </a:pPr>
            <a:endParaRPr lang="en-US" sz="2400" b="1" dirty="0">
              <a:solidFill>
                <a:srgbClr val="0070C0"/>
              </a:solidFill>
              <a:latin typeface="+mj-lt"/>
            </a:endParaRPr>
          </a:p>
        </p:txBody>
      </p:sp>
      <p:sp>
        <p:nvSpPr>
          <p:cNvPr id="3686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686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687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687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3687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33</a:t>
            </a:r>
          </a:p>
        </p:txBody>
      </p:sp>
    </p:spTree>
  </p:cSld>
  <p:clrMapOvr>
    <a:masterClrMapping/>
  </p:clrMapOvr>
  <p:transition spd="slow" advTm="2474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6"/>
          <p:cNvSpPr>
            <a:spLocks noGrp="1"/>
          </p:cNvSpPr>
          <p:nvPr>
            <p:ph type="title"/>
          </p:nvPr>
        </p:nvSpPr>
        <p:spPr>
          <a:xfrm>
            <a:off x="304800" y="457200"/>
            <a:ext cx="8839200" cy="1143000"/>
          </a:xfrm>
        </p:spPr>
        <p:txBody>
          <a:bodyPr/>
          <a:lstStyle/>
          <a:p>
            <a:r>
              <a:rPr lang="en-US" altLang="en-US" sz="3200" b="1" dirty="0">
                <a:solidFill>
                  <a:srgbClr val="0033CC"/>
                </a:solidFill>
              </a:rPr>
              <a:t>Suggested Practice for 9.5f</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solidFill>
                  <a:srgbClr val="0070C0"/>
                </a:solidFill>
              </a:rPr>
              <a:t>Students need additional practice evaluating the clarity and</a:t>
            </a:r>
          </a:p>
          <a:p>
            <a:pPr marL="0">
              <a:spcBef>
                <a:spcPts val="0"/>
              </a:spcBef>
              <a:buFont typeface="Arial" charset="0"/>
              <a:buNone/>
              <a:defRPr/>
            </a:pPr>
            <a:r>
              <a:rPr lang="en-US" sz="2400" b="1" dirty="0">
                <a:solidFill>
                  <a:srgbClr val="0070C0"/>
                </a:solidFill>
              </a:rPr>
              <a:t>accuracy of information found in nonfiction texts.</a:t>
            </a:r>
          </a:p>
          <a:p>
            <a:pPr marL="0">
              <a:spcBef>
                <a:spcPts val="0"/>
              </a:spcBef>
              <a:buFont typeface="Arial" charset="0"/>
              <a:buNone/>
              <a:defRPr/>
            </a:pPr>
            <a:endParaRPr lang="en-US" sz="2400" b="1" dirty="0">
              <a:solidFill>
                <a:srgbClr val="0070C0"/>
              </a:solidFill>
            </a:endParaRPr>
          </a:p>
          <a:p>
            <a:pPr marL="0">
              <a:spcBef>
                <a:spcPts val="0"/>
              </a:spcBef>
              <a:buFont typeface="Arial" charset="0"/>
              <a:buNone/>
              <a:defRPr/>
            </a:pPr>
            <a:r>
              <a:rPr lang="en-US" sz="2400" b="1" dirty="0"/>
              <a:t>Suggestions:</a:t>
            </a:r>
          </a:p>
          <a:p>
            <a:pPr marL="0">
              <a:spcBef>
                <a:spcPts val="0"/>
              </a:spcBef>
              <a:buFont typeface="Arial" charset="0"/>
              <a:buNone/>
              <a:defRPr/>
            </a:pPr>
            <a:endParaRPr lang="en-US" sz="2400" b="1" dirty="0"/>
          </a:p>
          <a:p>
            <a:pPr marL="0">
              <a:spcBef>
                <a:spcPts val="0"/>
              </a:spcBef>
              <a:buFont typeface="Arial" charset="0"/>
              <a:buNone/>
              <a:defRPr/>
            </a:pPr>
            <a:r>
              <a:rPr lang="en-US" sz="2400" b="1" dirty="0"/>
              <a:t>Which idea from the selection would be hardest to verify as a </a:t>
            </a:r>
          </a:p>
          <a:p>
            <a:pPr marL="0">
              <a:spcBef>
                <a:spcPts val="0"/>
              </a:spcBef>
              <a:buFont typeface="Arial" charset="0"/>
              <a:buNone/>
              <a:defRPr/>
            </a:pPr>
            <a:r>
              <a:rPr lang="en-US" sz="2400" b="1" dirty="0"/>
              <a:t>fact?</a:t>
            </a:r>
          </a:p>
          <a:p>
            <a:pPr marL="0">
              <a:spcBef>
                <a:spcPts val="0"/>
              </a:spcBef>
              <a:buFont typeface="Arial" charset="0"/>
              <a:buNone/>
              <a:defRPr/>
            </a:pPr>
            <a:endParaRPr lang="en-US" sz="2400" b="1" dirty="0"/>
          </a:p>
          <a:p>
            <a:pPr marL="0">
              <a:spcBef>
                <a:spcPts val="0"/>
              </a:spcBef>
              <a:buFont typeface="Arial" charset="0"/>
              <a:buNone/>
              <a:defRPr/>
            </a:pPr>
            <a:r>
              <a:rPr lang="en-US" sz="2400" b="1" dirty="0"/>
              <a:t>Which ideas would be the easiest to verify?</a:t>
            </a:r>
          </a:p>
          <a:p>
            <a:pPr marL="0">
              <a:spcBef>
                <a:spcPts val="0"/>
              </a:spcBef>
              <a:buFont typeface="Arial" charset="0"/>
              <a:buNone/>
              <a:defRPr/>
            </a:pPr>
            <a:endParaRPr lang="en-US" sz="2400" b="1" dirty="0">
              <a:solidFill>
                <a:srgbClr val="0070C0"/>
              </a:solidFill>
              <a:latin typeface="+mj-lt"/>
            </a:endParaRPr>
          </a:p>
        </p:txBody>
      </p:sp>
      <p:sp>
        <p:nvSpPr>
          <p:cNvPr id="3789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789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789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789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3789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34</a:t>
            </a:r>
          </a:p>
        </p:txBody>
      </p:sp>
    </p:spTree>
  </p:cSld>
  <p:clrMapOvr>
    <a:masterClrMapping/>
  </p:clrMapOvr>
  <p:transition spd="slow" advTm="3234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6"/>
          <p:cNvSpPr>
            <a:spLocks noGrp="1"/>
          </p:cNvSpPr>
          <p:nvPr>
            <p:ph type="title"/>
          </p:nvPr>
        </p:nvSpPr>
        <p:spPr>
          <a:xfrm>
            <a:off x="304800" y="457200"/>
            <a:ext cx="8839200" cy="1143000"/>
          </a:xfrm>
        </p:spPr>
        <p:txBody>
          <a:bodyPr/>
          <a:lstStyle/>
          <a:p>
            <a:r>
              <a:rPr lang="en-US" altLang="en-US" sz="3200" b="1" dirty="0">
                <a:solidFill>
                  <a:srgbClr val="0033CC"/>
                </a:solidFill>
              </a:rPr>
              <a:t>Suggested Practice for 9.5f</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t>Additional suggestions:</a:t>
            </a:r>
          </a:p>
          <a:p>
            <a:pPr marL="0">
              <a:spcBef>
                <a:spcPts val="0"/>
              </a:spcBef>
              <a:buFont typeface="Arial" charset="0"/>
              <a:buNone/>
              <a:defRPr/>
            </a:pPr>
            <a:endParaRPr lang="en-US" sz="2400" b="1" dirty="0"/>
          </a:p>
          <a:p>
            <a:pPr marL="0">
              <a:spcBef>
                <a:spcPts val="0"/>
              </a:spcBef>
              <a:buFont typeface="Arial" charset="0"/>
              <a:buNone/>
              <a:defRPr/>
            </a:pPr>
            <a:r>
              <a:rPr lang="en-US" sz="2400" b="1" dirty="0"/>
              <a:t>Which would help evaluate the accuracy of the information</a:t>
            </a:r>
          </a:p>
          <a:p>
            <a:pPr marL="0">
              <a:spcBef>
                <a:spcPts val="0"/>
              </a:spcBef>
              <a:buFont typeface="Arial" charset="0"/>
              <a:buNone/>
              <a:defRPr/>
            </a:pPr>
            <a:r>
              <a:rPr lang="en-US" sz="2400" b="1" dirty="0"/>
              <a:t>used in this article? </a:t>
            </a:r>
          </a:p>
          <a:p>
            <a:pPr marL="0">
              <a:spcBef>
                <a:spcPts val="0"/>
              </a:spcBef>
              <a:buFont typeface="Arial" charset="0"/>
              <a:buNone/>
              <a:defRPr/>
            </a:pPr>
            <a:endParaRPr lang="en-US" sz="2400" b="1" dirty="0"/>
          </a:p>
          <a:p>
            <a:pPr marL="0">
              <a:spcBef>
                <a:spcPts val="0"/>
              </a:spcBef>
              <a:buFont typeface="Arial" charset="0"/>
              <a:buNone/>
              <a:defRPr/>
            </a:pPr>
            <a:endParaRPr lang="en-US" sz="2400" b="1" dirty="0"/>
          </a:p>
          <a:p>
            <a:pPr marL="0">
              <a:spcBef>
                <a:spcPts val="0"/>
              </a:spcBef>
              <a:buFont typeface="Arial" charset="0"/>
              <a:buNone/>
              <a:defRPr/>
            </a:pPr>
            <a:r>
              <a:rPr lang="en-US" sz="2400" b="1" dirty="0"/>
              <a:t>In this selection, which information in the ___ section is</a:t>
            </a:r>
          </a:p>
          <a:p>
            <a:pPr marL="0">
              <a:spcBef>
                <a:spcPts val="0"/>
              </a:spcBef>
              <a:buFont typeface="Arial" charset="0"/>
              <a:buNone/>
              <a:defRPr/>
            </a:pPr>
            <a:r>
              <a:rPr lang="en-US" sz="2400" b="1" dirty="0"/>
              <a:t>verified by the ____ section?</a:t>
            </a:r>
          </a:p>
          <a:p>
            <a:pPr>
              <a:spcBef>
                <a:spcPts val="0"/>
              </a:spcBef>
              <a:buFont typeface="Arial" charset="0"/>
              <a:buNone/>
              <a:defRPr/>
            </a:pPr>
            <a:endParaRPr lang="en-US" sz="2400" b="1" dirty="0">
              <a:solidFill>
                <a:srgbClr val="0070C0"/>
              </a:solidFill>
              <a:latin typeface="+mj-lt"/>
            </a:endParaRPr>
          </a:p>
        </p:txBody>
      </p:sp>
      <p:sp>
        <p:nvSpPr>
          <p:cNvPr id="38916"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8917"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8918"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8919"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3892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35</a:t>
            </a:r>
          </a:p>
        </p:txBody>
      </p:sp>
    </p:spTree>
  </p:cSld>
  <p:clrMapOvr>
    <a:masterClrMapping/>
  </p:clrMapOvr>
  <p:transition spd="slow" advTm="186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6"/>
          <p:cNvSpPr>
            <a:spLocks noGrp="1"/>
          </p:cNvSpPr>
          <p:nvPr>
            <p:ph type="title"/>
          </p:nvPr>
        </p:nvSpPr>
        <p:spPr>
          <a:xfrm>
            <a:off x="304800" y="457200"/>
            <a:ext cx="8839200" cy="1143000"/>
          </a:xfrm>
        </p:spPr>
        <p:txBody>
          <a:bodyPr/>
          <a:lstStyle/>
          <a:p>
            <a:r>
              <a:rPr lang="en-US" altLang="en-US" sz="3200" b="1" dirty="0">
                <a:solidFill>
                  <a:srgbClr val="0033CC"/>
                </a:solidFill>
              </a:rPr>
              <a:t>Organizing and Synthesizing Information</a:t>
            </a:r>
            <a:br>
              <a:rPr lang="en-US" altLang="en-US" sz="3200" b="1" dirty="0">
                <a:solidFill>
                  <a:srgbClr val="0033CC"/>
                </a:solidFill>
              </a:rPr>
            </a:br>
            <a:r>
              <a:rPr lang="en-US" altLang="en-US" sz="3200" b="1" dirty="0">
                <a:solidFill>
                  <a:srgbClr val="0033CC"/>
                </a:solidFill>
              </a:rPr>
              <a:t>for Use in Presentations</a:t>
            </a:r>
          </a:p>
        </p:txBody>
      </p:sp>
      <p:sp>
        <p:nvSpPr>
          <p:cNvPr id="13" name="Content Placeholder 12"/>
          <p:cNvSpPr>
            <a:spLocks noGrp="1"/>
          </p:cNvSpPr>
          <p:nvPr>
            <p:ph idx="1"/>
          </p:nvPr>
        </p:nvSpPr>
        <p:spPr>
          <a:xfrm>
            <a:off x="496830" y="1760538"/>
            <a:ext cx="8229600" cy="4525962"/>
          </a:xfrm>
        </p:spPr>
        <p:txBody>
          <a:bodyPr/>
          <a:lstStyle/>
          <a:p>
            <a:pPr>
              <a:spcBef>
                <a:spcPts val="0"/>
              </a:spcBef>
              <a:buFont typeface="Arial" charset="0"/>
              <a:buNone/>
              <a:defRPr/>
            </a:pPr>
            <a:r>
              <a:rPr lang="en-US" sz="2400" b="1" dirty="0"/>
              <a:t>SOL 9.5</a:t>
            </a:r>
          </a:p>
          <a:p>
            <a:pPr>
              <a:spcBef>
                <a:spcPts val="0"/>
              </a:spcBef>
              <a:buFont typeface="Arial" charset="0"/>
              <a:buNone/>
              <a:defRPr/>
            </a:pPr>
            <a:r>
              <a:rPr lang="en-US" sz="2400" b="1" dirty="0"/>
              <a:t>The student will read and analyze a variety of </a:t>
            </a:r>
            <a:r>
              <a:rPr lang="en-US" sz="2400" b="1" dirty="0">
                <a:solidFill>
                  <a:srgbClr val="0070C0"/>
                </a:solidFill>
              </a:rPr>
              <a:t>nonfiction</a:t>
            </a:r>
          </a:p>
          <a:p>
            <a:pPr>
              <a:spcBef>
                <a:spcPts val="0"/>
              </a:spcBef>
              <a:buFont typeface="Arial" charset="0"/>
              <a:buNone/>
              <a:defRPr/>
            </a:pPr>
            <a:r>
              <a:rPr lang="en-US" sz="2400" b="1" dirty="0">
                <a:solidFill>
                  <a:srgbClr val="0070C0"/>
                </a:solidFill>
              </a:rPr>
              <a:t>texts.</a:t>
            </a:r>
          </a:p>
          <a:p>
            <a:pPr marL="457200" indent="-457200">
              <a:spcBef>
                <a:spcPts val="0"/>
              </a:spcBef>
              <a:buFont typeface="Arial" charset="0"/>
              <a:buAutoNum type="alphaLcParenR" startAt="10"/>
              <a:defRPr/>
            </a:pPr>
            <a:r>
              <a:rPr lang="en-US" sz="2400" b="1" dirty="0">
                <a:solidFill>
                  <a:srgbClr val="0070C0"/>
                </a:solidFill>
              </a:rPr>
              <a:t>Organize and synthesize information from sources for use</a:t>
            </a:r>
          </a:p>
          <a:p>
            <a:pPr marL="457200" indent="-457200">
              <a:spcBef>
                <a:spcPts val="0"/>
              </a:spcBef>
              <a:buFont typeface="Arial" charset="0"/>
              <a:buNone/>
              <a:defRPr/>
            </a:pPr>
            <a:r>
              <a:rPr lang="en-US" sz="2400" b="1" dirty="0">
                <a:solidFill>
                  <a:srgbClr val="0070C0"/>
                </a:solidFill>
              </a:rPr>
              <a:t>in written and oral presentations.</a:t>
            </a:r>
          </a:p>
          <a:p>
            <a:pPr>
              <a:spcBef>
                <a:spcPts val="0"/>
              </a:spcBef>
              <a:buFont typeface="Arial" charset="0"/>
              <a:buNone/>
              <a:defRPr/>
            </a:pPr>
            <a:endParaRPr lang="en-US" sz="2400" b="1" dirty="0">
              <a:solidFill>
                <a:srgbClr val="0070C0"/>
              </a:solidFill>
              <a:latin typeface="+mj-lt"/>
            </a:endParaRPr>
          </a:p>
        </p:txBody>
      </p:sp>
      <p:sp>
        <p:nvSpPr>
          <p:cNvPr id="3994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994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9942"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994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3994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36</a:t>
            </a:r>
          </a:p>
        </p:txBody>
      </p:sp>
    </p:spTree>
  </p:cSld>
  <p:clrMapOvr>
    <a:masterClrMapping/>
  </p:clrMapOvr>
  <p:transition spd="slow" advTm="257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6"/>
          <p:cNvSpPr>
            <a:spLocks noGrp="1"/>
          </p:cNvSpPr>
          <p:nvPr>
            <p:ph type="title"/>
          </p:nvPr>
        </p:nvSpPr>
        <p:spPr>
          <a:xfrm>
            <a:off x="304800" y="457200"/>
            <a:ext cx="8839200" cy="1143000"/>
          </a:xfrm>
        </p:spPr>
        <p:txBody>
          <a:bodyPr/>
          <a:lstStyle/>
          <a:p>
            <a:r>
              <a:rPr lang="en-US" altLang="en-US" sz="3200" b="1" dirty="0">
                <a:solidFill>
                  <a:srgbClr val="0033CC"/>
                </a:solidFill>
              </a:rPr>
              <a:t>Suggested Practice for 9.5j</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solidFill>
                  <a:srgbClr val="0070C0"/>
                </a:solidFill>
              </a:rPr>
              <a:t>Students need additional practice organizing and synthesizing</a:t>
            </a:r>
          </a:p>
          <a:p>
            <a:pPr marL="0">
              <a:spcBef>
                <a:spcPts val="0"/>
              </a:spcBef>
              <a:buFont typeface="Arial" charset="0"/>
              <a:buNone/>
              <a:defRPr/>
            </a:pPr>
            <a:r>
              <a:rPr lang="en-US" sz="2400" b="1" dirty="0">
                <a:solidFill>
                  <a:srgbClr val="0070C0"/>
                </a:solidFill>
              </a:rPr>
              <a:t>information from sources to use in written and oral</a:t>
            </a:r>
          </a:p>
          <a:p>
            <a:pPr marL="0">
              <a:spcBef>
                <a:spcPts val="0"/>
              </a:spcBef>
              <a:buFont typeface="Arial" charset="0"/>
              <a:buNone/>
              <a:defRPr/>
            </a:pPr>
            <a:r>
              <a:rPr lang="en-US" sz="2400" b="1" dirty="0">
                <a:solidFill>
                  <a:srgbClr val="0070C0"/>
                </a:solidFill>
              </a:rPr>
              <a:t>presentations.</a:t>
            </a:r>
          </a:p>
          <a:p>
            <a:pPr marL="0">
              <a:spcBef>
                <a:spcPts val="0"/>
              </a:spcBef>
              <a:buFont typeface="Arial" charset="0"/>
              <a:buNone/>
              <a:defRPr/>
            </a:pPr>
            <a:endParaRPr lang="en-US" sz="2400" b="1" dirty="0"/>
          </a:p>
          <a:p>
            <a:pPr marL="0">
              <a:spcBef>
                <a:spcPts val="0"/>
              </a:spcBef>
              <a:buFont typeface="Arial" charset="0"/>
              <a:buNone/>
              <a:defRPr/>
            </a:pPr>
            <a:r>
              <a:rPr lang="en-US" sz="2400" b="1" dirty="0"/>
              <a:t>Suggestions:</a:t>
            </a:r>
          </a:p>
          <a:p>
            <a:pPr marL="0">
              <a:spcBef>
                <a:spcPts val="0"/>
              </a:spcBef>
              <a:buFont typeface="Arial" charset="0"/>
              <a:buNone/>
              <a:defRPr/>
            </a:pPr>
            <a:endParaRPr lang="en-US" sz="2400" b="1" dirty="0"/>
          </a:p>
          <a:p>
            <a:pPr marL="0">
              <a:spcBef>
                <a:spcPts val="0"/>
              </a:spcBef>
              <a:buFont typeface="Arial" charset="0"/>
              <a:buNone/>
              <a:defRPr/>
            </a:pPr>
            <a:r>
              <a:rPr lang="en-US" sz="2400" b="1" dirty="0"/>
              <a:t>Which is the best source of information about ___?</a:t>
            </a:r>
          </a:p>
          <a:p>
            <a:pPr marL="0">
              <a:spcBef>
                <a:spcPts val="0"/>
              </a:spcBef>
              <a:buFont typeface="Arial" charset="0"/>
              <a:buNone/>
              <a:defRPr/>
            </a:pPr>
            <a:endParaRPr lang="en-US" sz="2400" b="1" dirty="0"/>
          </a:p>
          <a:p>
            <a:pPr marL="0">
              <a:spcBef>
                <a:spcPts val="0"/>
              </a:spcBef>
              <a:buFont typeface="Arial" charset="0"/>
              <a:buNone/>
              <a:defRPr/>
            </a:pPr>
            <a:r>
              <a:rPr lang="en-US" sz="2400" b="1" dirty="0"/>
              <a:t>Becky is preparing a speech about seat belt laws. Which</a:t>
            </a:r>
          </a:p>
          <a:p>
            <a:pPr marL="0">
              <a:spcBef>
                <a:spcPts val="0"/>
              </a:spcBef>
              <a:buFont typeface="Arial" charset="0"/>
              <a:buNone/>
              <a:defRPr/>
            </a:pPr>
            <a:r>
              <a:rPr lang="en-US" sz="2400" b="1" dirty="0"/>
              <a:t>information would be best to include in her </a:t>
            </a:r>
          </a:p>
          <a:p>
            <a:pPr marL="0">
              <a:spcBef>
                <a:spcPts val="0"/>
              </a:spcBef>
              <a:buFont typeface="Arial" charset="0"/>
              <a:buNone/>
              <a:defRPr/>
            </a:pPr>
            <a:r>
              <a:rPr lang="en-US" sz="2400" b="1" dirty="0"/>
              <a:t>speech? Why?</a:t>
            </a:r>
          </a:p>
          <a:p>
            <a:pPr>
              <a:buFont typeface="Arial" charset="0"/>
              <a:buNone/>
              <a:defRPr/>
            </a:pPr>
            <a:endParaRPr lang="en-US" sz="2400" b="1" dirty="0"/>
          </a:p>
          <a:p>
            <a:pPr>
              <a:spcBef>
                <a:spcPts val="0"/>
              </a:spcBef>
              <a:buFont typeface="Arial" charset="0"/>
              <a:buNone/>
              <a:defRPr/>
            </a:pPr>
            <a:endParaRPr lang="en-US" sz="2400" b="1" dirty="0">
              <a:solidFill>
                <a:srgbClr val="0070C0"/>
              </a:solidFill>
              <a:latin typeface="+mj-lt"/>
            </a:endParaRPr>
          </a:p>
        </p:txBody>
      </p:sp>
      <p:sp>
        <p:nvSpPr>
          <p:cNvPr id="4096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096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096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096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4096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37</a:t>
            </a:r>
          </a:p>
        </p:txBody>
      </p:sp>
    </p:spTree>
  </p:cSld>
  <p:clrMapOvr>
    <a:masterClrMapping/>
  </p:clrMapOvr>
  <p:transition spd="slow" advTm="257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304800" y="457200"/>
            <a:ext cx="8839200" cy="1143000"/>
          </a:xfrm>
        </p:spPr>
        <p:txBody>
          <a:bodyPr/>
          <a:lstStyle/>
          <a:p>
            <a:r>
              <a:rPr lang="en-US" altLang="en-US" sz="3200" b="1" dirty="0">
                <a:solidFill>
                  <a:srgbClr val="0033CC"/>
                </a:solidFill>
              </a:rPr>
              <a:t>Suggested Practice for 9.5j</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t>Additional suggestion:</a:t>
            </a:r>
          </a:p>
          <a:p>
            <a:pPr marL="0">
              <a:spcBef>
                <a:spcPts val="0"/>
              </a:spcBef>
              <a:buFont typeface="Arial" charset="0"/>
              <a:buNone/>
              <a:defRPr/>
            </a:pPr>
            <a:endParaRPr lang="en-US" sz="2400" b="1" i="1" dirty="0"/>
          </a:p>
          <a:p>
            <a:pPr marL="0">
              <a:spcBef>
                <a:spcPts val="0"/>
              </a:spcBef>
              <a:buFont typeface="Arial" charset="0"/>
              <a:buNone/>
              <a:defRPr/>
            </a:pPr>
            <a:r>
              <a:rPr lang="en-US" sz="2400" b="1" dirty="0"/>
              <a:t>Which aid would be most effective (or least effective)</a:t>
            </a:r>
          </a:p>
          <a:p>
            <a:pPr marL="0">
              <a:spcBef>
                <a:spcPts val="0"/>
              </a:spcBef>
              <a:buFont typeface="Arial" charset="0"/>
              <a:buNone/>
              <a:defRPr/>
            </a:pPr>
            <a:r>
              <a:rPr lang="en-US" sz="2400" b="1" dirty="0"/>
              <a:t>for a presentation about __?</a:t>
            </a:r>
          </a:p>
          <a:p>
            <a:pPr marL="0">
              <a:spcBef>
                <a:spcPts val="0"/>
              </a:spcBef>
              <a:buFont typeface="Arial" charset="0"/>
              <a:buNone/>
              <a:defRPr/>
            </a:pPr>
            <a:endParaRPr lang="en-US" sz="2400" b="1" dirty="0"/>
          </a:p>
          <a:p>
            <a:pPr>
              <a:spcBef>
                <a:spcPts val="0"/>
              </a:spcBef>
              <a:buFont typeface="Arial" charset="0"/>
              <a:buNone/>
              <a:defRPr/>
            </a:pPr>
            <a:endParaRPr lang="en-US" sz="2400" b="1" dirty="0">
              <a:solidFill>
                <a:srgbClr val="0070C0"/>
              </a:solidFill>
              <a:latin typeface="+mj-lt"/>
            </a:endParaRPr>
          </a:p>
        </p:txBody>
      </p:sp>
      <p:sp>
        <p:nvSpPr>
          <p:cNvPr id="4198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98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99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99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419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1465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38</a:t>
            </a:r>
          </a:p>
        </p:txBody>
      </p:sp>
    </p:spTree>
  </p:cSld>
  <p:clrMapOvr>
    <a:masterClrMapping/>
  </p:clrMapOvr>
  <p:transition spd="slow" advTm="242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304800" y="457200"/>
            <a:ext cx="8839200" cy="1143000"/>
          </a:xfrm>
        </p:spPr>
        <p:txBody>
          <a:bodyPr/>
          <a:lstStyle/>
          <a:p>
            <a:r>
              <a:rPr lang="en-US" altLang="en-US" sz="3200" b="1" dirty="0">
                <a:solidFill>
                  <a:srgbClr val="0033CC"/>
                </a:solidFill>
              </a:rPr>
              <a:t>Practice Items</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latin typeface="+mj-lt"/>
              </a:rPr>
              <a:t>This concludes the student performance analysis for the</a:t>
            </a:r>
          </a:p>
          <a:p>
            <a:pPr marL="0">
              <a:spcBef>
                <a:spcPts val="0"/>
              </a:spcBef>
              <a:buFont typeface="Arial" charset="0"/>
              <a:buNone/>
              <a:defRPr/>
            </a:pPr>
            <a:r>
              <a:rPr lang="en-US" sz="2400" b="1" dirty="0">
                <a:latin typeface="+mj-lt"/>
              </a:rPr>
              <a:t>End-of-Course reading tests administered during the spring 2013 test administration.</a:t>
            </a:r>
          </a:p>
          <a:p>
            <a:pPr marL="0">
              <a:spcBef>
                <a:spcPts val="0"/>
              </a:spcBef>
              <a:buFont typeface="Arial" charset="0"/>
              <a:buNone/>
              <a:defRPr/>
            </a:pPr>
            <a:endParaRPr lang="en-US" sz="2400" b="1" dirty="0">
              <a:latin typeface="+mj-lt"/>
            </a:endParaRPr>
          </a:p>
          <a:p>
            <a:pPr marL="0">
              <a:spcBef>
                <a:spcPts val="0"/>
              </a:spcBef>
              <a:buFont typeface="Arial" charset="0"/>
              <a:buNone/>
              <a:defRPr/>
            </a:pPr>
            <a:r>
              <a:rPr lang="en-US" sz="2400" b="1" dirty="0">
                <a:latin typeface="+mj-lt"/>
              </a:rPr>
              <a:t>There are practice items available on the Virginia Department of Education Web site which will also help students practice the skills associated with the </a:t>
            </a:r>
            <a:r>
              <a:rPr lang="en-US" sz="2400" b="1" i="1" dirty="0">
                <a:latin typeface="+mj-lt"/>
              </a:rPr>
              <a:t>2010 English Standards of Learning</a:t>
            </a:r>
            <a:r>
              <a:rPr lang="en-US" sz="2400" b="1" dirty="0">
                <a:latin typeface="+mj-lt"/>
              </a:rPr>
              <a:t>.  The practice items are located at:</a:t>
            </a:r>
          </a:p>
          <a:p>
            <a:pPr marL="0">
              <a:spcBef>
                <a:spcPts val="0"/>
              </a:spcBef>
              <a:buFont typeface="Arial" charset="0"/>
              <a:buNone/>
              <a:defRPr/>
            </a:pPr>
            <a:endParaRPr lang="en-US" sz="2400" b="1" dirty="0">
              <a:latin typeface="+mj-lt"/>
            </a:endParaRPr>
          </a:p>
          <a:p>
            <a:pPr marL="0">
              <a:spcBef>
                <a:spcPts val="0"/>
              </a:spcBef>
              <a:buNone/>
              <a:defRPr/>
            </a:pPr>
            <a:r>
              <a:rPr lang="en-US" sz="2400" b="1" dirty="0">
                <a:latin typeface="+mj-lt"/>
                <a:hlinkClick r:id="rId5"/>
              </a:rPr>
              <a:t>https://www.doe.virginia.gov/teaching-learning-assessment/student-assessment/sol-practice-items-all-subjects</a:t>
            </a:r>
            <a:endParaRPr lang="en-US" sz="2400" b="1" dirty="0">
              <a:solidFill>
                <a:srgbClr val="0070C0"/>
              </a:solidFill>
              <a:latin typeface="+mj-lt"/>
            </a:endParaRPr>
          </a:p>
        </p:txBody>
      </p:sp>
      <p:sp>
        <p:nvSpPr>
          <p:cNvPr id="4198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8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pic>
        <p:nvPicPr>
          <p:cNvPr id="419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1465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39</a:t>
            </a:r>
          </a:p>
        </p:txBody>
      </p:sp>
    </p:spTree>
    <p:extLst>
      <p:ext uri="{BB962C8B-B14F-4D97-AF65-F5344CB8AC3E}">
        <p14:creationId xmlns:p14="http://schemas.microsoft.com/office/powerpoint/2010/main" val="4277422901"/>
      </p:ext>
    </p:extLst>
  </p:cSld>
  <p:clrMapOvr>
    <a:masterClrMapping/>
  </p:clrMapOvr>
  <p:transition spd="slow" advTm="318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a:xfrm>
            <a:off x="304800" y="304800"/>
            <a:ext cx="8839200" cy="1066800"/>
          </a:xfrm>
        </p:spPr>
        <p:txBody>
          <a:bodyPr/>
          <a:lstStyle/>
          <a:p>
            <a:r>
              <a:rPr lang="en-US" altLang="en-US" sz="3200" b="1">
                <a:solidFill>
                  <a:srgbClr val="0033CC"/>
                </a:solidFill>
              </a:rPr>
              <a:t>Suggested Practice for SOL 9.3a, 10.3a, and 11.3a</a:t>
            </a:r>
          </a:p>
        </p:txBody>
      </p:sp>
      <p:sp>
        <p:nvSpPr>
          <p:cNvPr id="13" name="Content Placeholder 12"/>
          <p:cNvSpPr>
            <a:spLocks noGrp="1"/>
          </p:cNvSpPr>
          <p:nvPr>
            <p:ph idx="1"/>
          </p:nvPr>
        </p:nvSpPr>
        <p:spPr>
          <a:xfrm>
            <a:off x="457200" y="1295400"/>
            <a:ext cx="8229600" cy="4800600"/>
          </a:xfrm>
        </p:spPr>
        <p:txBody>
          <a:bodyPr/>
          <a:lstStyle/>
          <a:p>
            <a:pPr marL="0">
              <a:spcBef>
                <a:spcPts val="0"/>
              </a:spcBef>
              <a:buFont typeface="Arial" charset="0"/>
              <a:buNone/>
              <a:defRPr/>
            </a:pPr>
            <a:r>
              <a:rPr lang="en-US" sz="2400" b="1" dirty="0">
                <a:solidFill>
                  <a:srgbClr val="0070C0"/>
                </a:solidFill>
              </a:rPr>
              <a:t>Students need additional practice selecting more than one correct synonym for a given word using informational reading selections.</a:t>
            </a:r>
          </a:p>
          <a:p>
            <a:pPr marL="0">
              <a:spcBef>
                <a:spcPts val="0"/>
              </a:spcBef>
              <a:buFont typeface="Arial" charset="0"/>
              <a:buNone/>
              <a:defRPr/>
            </a:pPr>
            <a:endParaRPr lang="en-US" sz="2400" b="1" dirty="0">
              <a:solidFill>
                <a:srgbClr val="0070C0"/>
              </a:solidFill>
            </a:endParaRPr>
          </a:p>
          <a:p>
            <a:pPr marL="0">
              <a:spcBef>
                <a:spcPts val="0"/>
              </a:spcBef>
              <a:buFont typeface="Arial" charset="0"/>
              <a:buNone/>
              <a:defRPr/>
            </a:pPr>
            <a:r>
              <a:rPr lang="en-US" sz="2400" b="1" dirty="0"/>
              <a:t>In 1813 the famous naturalist John Audubon observed a vast flock of passenger pigeons as he traveled through Kentucky. The flock took three days to pass above; in such a black cloud, they </a:t>
            </a:r>
            <a:r>
              <a:rPr lang="en-US" sz="2400" b="1" u="sng" dirty="0"/>
              <a:t>obliterated</a:t>
            </a:r>
            <a:r>
              <a:rPr lang="en-US" sz="2400" b="1" dirty="0"/>
              <a:t> the sun at times. Conservatively, he estimated their numbers at 1.1 billion birds.  How could a bird that was the most prolific in North America become extinct?  </a:t>
            </a:r>
          </a:p>
          <a:p>
            <a:pPr marL="0">
              <a:spcBef>
                <a:spcPts val="0"/>
              </a:spcBef>
              <a:buFont typeface="Arial" charset="0"/>
              <a:buNone/>
              <a:defRPr/>
            </a:pPr>
            <a:endParaRPr lang="en-US" sz="2400" b="1" dirty="0">
              <a:solidFill>
                <a:srgbClr val="0070C0"/>
              </a:solidFill>
            </a:endParaRPr>
          </a:p>
          <a:p>
            <a:pPr marL="0">
              <a:spcBef>
                <a:spcPts val="0"/>
              </a:spcBef>
              <a:buFont typeface="Arial" charset="0"/>
              <a:buNone/>
              <a:defRPr/>
            </a:pPr>
            <a:r>
              <a:rPr lang="en-US" sz="2800" b="1" dirty="0"/>
              <a:t>Identify synonyms for </a:t>
            </a:r>
            <a:r>
              <a:rPr lang="en-US" sz="2800" b="1" u="sng" dirty="0"/>
              <a:t>obliterated</a:t>
            </a:r>
            <a:r>
              <a:rPr lang="en-US" sz="2800" b="1" dirty="0"/>
              <a:t>.  </a:t>
            </a:r>
            <a:endParaRPr lang="en-US" sz="2800" b="1" dirty="0">
              <a:solidFill>
                <a:srgbClr val="002060"/>
              </a:solidFill>
              <a:latin typeface="+mj-lt"/>
            </a:endParaRPr>
          </a:p>
        </p:txBody>
      </p:sp>
      <p:sp>
        <p:nvSpPr>
          <p:cNvPr id="614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614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615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615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615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5870575"/>
            <a:ext cx="7239000" cy="461963"/>
          </a:xfrm>
          <a:prstGeom prst="rect">
            <a:avLst/>
          </a:prstGeom>
          <a:noFill/>
        </p:spPr>
        <p:txBody>
          <a:bodyPr>
            <a:spAutoFit/>
          </a:bodyPr>
          <a:lstStyle/>
          <a:p>
            <a:pPr>
              <a:spcBef>
                <a:spcPts val="0"/>
              </a:spcBef>
              <a:buFont typeface="Arial" charset="0"/>
              <a:buNone/>
              <a:defRPr/>
            </a:pPr>
            <a:r>
              <a:rPr lang="en-US" sz="2400" b="1" dirty="0">
                <a:solidFill>
                  <a:srgbClr val="FF0000"/>
                </a:solidFill>
                <a:latin typeface="+mn-lt"/>
              </a:rPr>
              <a:t>Possible  answers: concealed, eliminated, obscured </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17" name="TextBox 16"/>
          <p:cNvSpPr txBox="1"/>
          <p:nvPr/>
        </p:nvSpPr>
        <p:spPr>
          <a:xfrm>
            <a:off x="381000" y="6418528"/>
            <a:ext cx="685800" cy="276999"/>
          </a:xfrm>
          <a:prstGeom prst="rect">
            <a:avLst/>
          </a:prstGeom>
          <a:noFill/>
        </p:spPr>
        <p:txBody>
          <a:bodyPr wrap="square" rtlCol="0">
            <a:spAutoFit/>
          </a:bodyPr>
          <a:lstStyle/>
          <a:p>
            <a:r>
              <a:rPr lang="en-US" sz="1200" dirty="0"/>
              <a:t>4</a:t>
            </a:r>
          </a:p>
        </p:txBody>
      </p:sp>
    </p:spTree>
    <p:custDataLst>
      <p:tags r:id="rId1"/>
    </p:custDataLst>
  </p:cSld>
  <p:clrMapOvr>
    <a:masterClrMapping/>
  </p:clrMapOvr>
  <p:transition spd="slow" advTm="500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304800" y="457200"/>
            <a:ext cx="8839200" cy="1143000"/>
          </a:xfrm>
        </p:spPr>
        <p:txBody>
          <a:bodyPr/>
          <a:lstStyle/>
          <a:p>
            <a:r>
              <a:rPr lang="en-US" altLang="en-US" sz="3200" b="1" dirty="0">
                <a:solidFill>
                  <a:srgbClr val="0033CC"/>
                </a:solidFill>
              </a:rPr>
              <a:t>Contact Information </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latin typeface="+mj-lt"/>
              </a:rPr>
              <a:t>For questions regarding assessment, please contact</a:t>
            </a:r>
          </a:p>
          <a:p>
            <a:pPr marL="0">
              <a:spcBef>
                <a:spcPts val="0"/>
              </a:spcBef>
              <a:buFont typeface="Arial" charset="0"/>
              <a:buNone/>
              <a:defRPr/>
            </a:pPr>
            <a:r>
              <a:rPr lang="en-US" sz="2400" b="1" dirty="0">
                <a:latin typeface="+mj-lt"/>
                <a:hlinkClick r:id="rId5"/>
              </a:rPr>
              <a:t>Student_assessment@doe.virginia.gov</a:t>
            </a:r>
            <a:endParaRPr lang="en-US" sz="2400" b="1" dirty="0">
              <a:latin typeface="+mj-lt"/>
            </a:endParaRPr>
          </a:p>
          <a:p>
            <a:pPr marL="0">
              <a:spcBef>
                <a:spcPts val="0"/>
              </a:spcBef>
              <a:buFont typeface="Arial" charset="0"/>
              <a:buNone/>
              <a:defRPr/>
            </a:pPr>
            <a:endParaRPr lang="en-US" sz="2400" b="1" dirty="0">
              <a:latin typeface="+mj-lt"/>
            </a:endParaRPr>
          </a:p>
          <a:p>
            <a:pPr marL="0">
              <a:spcBef>
                <a:spcPts val="0"/>
              </a:spcBef>
              <a:buFont typeface="Arial" charset="0"/>
              <a:buNone/>
              <a:defRPr/>
            </a:pPr>
            <a:r>
              <a:rPr lang="en-US" sz="2400" b="1" dirty="0">
                <a:latin typeface="+mj-lt"/>
              </a:rPr>
              <a:t>For questions regarding instruction or the English Standards of Learning, please contact</a:t>
            </a:r>
          </a:p>
          <a:p>
            <a:pPr marL="0">
              <a:spcBef>
                <a:spcPts val="0"/>
              </a:spcBef>
              <a:buFont typeface="Arial" charset="0"/>
              <a:buNone/>
              <a:defRPr/>
            </a:pPr>
            <a:r>
              <a:rPr lang="en-US" sz="2400" b="1" dirty="0">
                <a:latin typeface="+mj-lt"/>
              </a:rPr>
              <a:t>Tracy Fair Robertson, English Coordinator</a:t>
            </a:r>
          </a:p>
          <a:p>
            <a:pPr marL="0">
              <a:spcBef>
                <a:spcPts val="0"/>
              </a:spcBef>
              <a:buFont typeface="Arial" charset="0"/>
              <a:buNone/>
              <a:defRPr/>
            </a:pPr>
            <a:r>
              <a:rPr lang="en-US" sz="2400" b="1" dirty="0">
                <a:latin typeface="+mj-lt"/>
                <a:hlinkClick r:id="rId6"/>
              </a:rPr>
              <a:t>Tracy.Robertson@doe.virginia.gov</a:t>
            </a:r>
            <a:endParaRPr lang="en-US" sz="2400" b="1" dirty="0">
              <a:latin typeface="+mj-lt"/>
            </a:endParaRPr>
          </a:p>
          <a:p>
            <a:pPr marL="0">
              <a:spcBef>
                <a:spcPts val="0"/>
              </a:spcBef>
              <a:buFont typeface="Arial" charset="0"/>
              <a:buNone/>
              <a:defRPr/>
            </a:pPr>
            <a:r>
              <a:rPr lang="en-US" sz="2400" b="1" dirty="0">
                <a:latin typeface="+mj-lt"/>
              </a:rPr>
              <a:t>804-371-7585</a:t>
            </a:r>
          </a:p>
          <a:p>
            <a:pPr marL="0">
              <a:spcBef>
                <a:spcPts val="0"/>
              </a:spcBef>
              <a:buFont typeface="Arial" charset="0"/>
              <a:buNone/>
              <a:defRPr/>
            </a:pPr>
            <a:endParaRPr lang="en-US" sz="2400" b="1" dirty="0">
              <a:latin typeface="+mj-lt"/>
            </a:endParaRPr>
          </a:p>
          <a:p>
            <a:pPr marL="0">
              <a:spcBef>
                <a:spcPts val="0"/>
              </a:spcBef>
              <a:buFont typeface="Arial" charset="0"/>
              <a:buNone/>
              <a:defRPr/>
            </a:pPr>
            <a:endParaRPr lang="en-US" sz="2400" b="1" dirty="0">
              <a:latin typeface="+mj-lt"/>
            </a:endParaRPr>
          </a:p>
          <a:p>
            <a:pPr>
              <a:spcBef>
                <a:spcPts val="0"/>
              </a:spcBef>
              <a:buFont typeface="Arial" charset="0"/>
              <a:buNone/>
              <a:defRPr/>
            </a:pPr>
            <a:endParaRPr lang="en-US" sz="2400" b="1" dirty="0">
              <a:solidFill>
                <a:srgbClr val="0070C0"/>
              </a:solidFill>
              <a:latin typeface="+mj-lt"/>
            </a:endParaRPr>
          </a:p>
        </p:txBody>
      </p:sp>
      <p:sp>
        <p:nvSpPr>
          <p:cNvPr id="4198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8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pic>
        <p:nvPicPr>
          <p:cNvPr id="419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1465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40</a:t>
            </a:r>
          </a:p>
        </p:txBody>
      </p:sp>
    </p:spTree>
    <p:extLst>
      <p:ext uri="{BB962C8B-B14F-4D97-AF65-F5344CB8AC3E}">
        <p14:creationId xmlns:p14="http://schemas.microsoft.com/office/powerpoint/2010/main" val="1576379196"/>
      </p:ext>
    </p:extLst>
  </p:cSld>
  <p:clrMapOvr>
    <a:masterClrMapping/>
  </p:clrMapOvr>
  <p:transition spd="slow" advTm="954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6"/>
          <p:cNvSpPr>
            <a:spLocks noGrp="1"/>
          </p:cNvSpPr>
          <p:nvPr>
            <p:ph type="title"/>
          </p:nvPr>
        </p:nvSpPr>
        <p:spPr>
          <a:xfrm>
            <a:off x="304800" y="381000"/>
            <a:ext cx="8839200" cy="990600"/>
          </a:xfrm>
        </p:spPr>
        <p:txBody>
          <a:bodyPr/>
          <a:lstStyle/>
          <a:p>
            <a:r>
              <a:rPr lang="en-US" altLang="en-US" sz="3200" b="1">
                <a:solidFill>
                  <a:srgbClr val="0033CC"/>
                </a:solidFill>
              </a:rPr>
              <a:t>Suggested Practice for SOL 9.3b, 10.3b and 11.3b</a:t>
            </a:r>
          </a:p>
        </p:txBody>
      </p:sp>
      <p:sp>
        <p:nvSpPr>
          <p:cNvPr id="13" name="Content Placeholder 12"/>
          <p:cNvSpPr>
            <a:spLocks noGrp="1"/>
          </p:cNvSpPr>
          <p:nvPr>
            <p:ph idx="1"/>
          </p:nvPr>
        </p:nvSpPr>
        <p:spPr>
          <a:xfrm>
            <a:off x="457200" y="1295400"/>
            <a:ext cx="8229600" cy="5334000"/>
          </a:xfrm>
        </p:spPr>
        <p:txBody>
          <a:bodyPr/>
          <a:lstStyle/>
          <a:p>
            <a:pPr marL="0">
              <a:spcBef>
                <a:spcPts val="0"/>
              </a:spcBef>
              <a:buFont typeface="Arial" charset="0"/>
              <a:buNone/>
              <a:defRPr/>
            </a:pPr>
            <a:r>
              <a:rPr lang="en-US" sz="2400" b="1" dirty="0">
                <a:solidFill>
                  <a:srgbClr val="0070C0"/>
                </a:solidFill>
              </a:rPr>
              <a:t>Students need additional practice using context clues to </a:t>
            </a:r>
          </a:p>
          <a:p>
            <a:pPr marL="0">
              <a:spcBef>
                <a:spcPts val="0"/>
              </a:spcBef>
              <a:buFont typeface="Arial" charset="0"/>
              <a:buNone/>
              <a:defRPr/>
            </a:pPr>
            <a:r>
              <a:rPr lang="en-US" sz="2400" b="1" dirty="0">
                <a:solidFill>
                  <a:srgbClr val="0070C0"/>
                </a:solidFill>
              </a:rPr>
              <a:t>determine word meaning.</a:t>
            </a:r>
          </a:p>
          <a:p>
            <a:pPr>
              <a:buFont typeface="Arial" charset="0"/>
              <a:buNone/>
              <a:defRPr/>
            </a:pPr>
            <a:endParaRPr lang="en-US" sz="2400" b="1" dirty="0">
              <a:solidFill>
                <a:srgbClr val="0070C0"/>
              </a:solidFill>
            </a:endParaRPr>
          </a:p>
          <a:p>
            <a:pPr marL="0">
              <a:spcBef>
                <a:spcPts val="0"/>
              </a:spcBef>
              <a:buFont typeface="Arial" charset="0"/>
              <a:buNone/>
              <a:defRPr/>
            </a:pPr>
            <a:r>
              <a:rPr lang="en-US" sz="2400" b="1" dirty="0"/>
              <a:t>During the competition, the </a:t>
            </a:r>
            <a:r>
              <a:rPr lang="en-US" sz="2400" b="1" u="sng" dirty="0"/>
              <a:t>lithe</a:t>
            </a:r>
            <a:r>
              <a:rPr lang="en-US" sz="2400" b="1" dirty="0"/>
              <a:t> gymnast rolled and tumbled</a:t>
            </a:r>
          </a:p>
          <a:p>
            <a:pPr marL="0">
              <a:spcBef>
                <a:spcPts val="0"/>
              </a:spcBef>
              <a:buFont typeface="Arial" charset="0"/>
              <a:buNone/>
              <a:defRPr/>
            </a:pPr>
            <a:r>
              <a:rPr lang="en-US" sz="2400" b="1" dirty="0"/>
              <a:t>across the mat on the gym floor.  Her graceful bends and</a:t>
            </a:r>
          </a:p>
          <a:p>
            <a:pPr marL="0">
              <a:spcBef>
                <a:spcPts val="0"/>
              </a:spcBef>
              <a:buFont typeface="Arial" charset="0"/>
              <a:buNone/>
              <a:defRPr/>
            </a:pPr>
            <a:r>
              <a:rPr lang="en-US" sz="2400" b="1" dirty="0"/>
              <a:t>nimble acrobatics displayed her exceptional abilities.  She</a:t>
            </a:r>
          </a:p>
          <a:p>
            <a:pPr marL="0">
              <a:spcBef>
                <a:spcPts val="0"/>
              </a:spcBef>
              <a:buFont typeface="Arial" charset="0"/>
              <a:buNone/>
              <a:defRPr/>
            </a:pPr>
            <a:r>
              <a:rPr lang="en-US" sz="2400" b="1" dirty="0"/>
              <a:t>had clearly spent countless hours practicing her rigorous </a:t>
            </a:r>
          </a:p>
          <a:p>
            <a:pPr marL="0">
              <a:spcBef>
                <a:spcPts val="0"/>
              </a:spcBef>
              <a:buFont typeface="Arial" charset="0"/>
              <a:buNone/>
              <a:defRPr/>
            </a:pPr>
            <a:r>
              <a:rPr lang="en-US" sz="2400" b="1" dirty="0"/>
              <a:t>routine. The result was a polished performance that won her</a:t>
            </a:r>
          </a:p>
          <a:p>
            <a:pPr marL="0">
              <a:spcBef>
                <a:spcPts val="0"/>
              </a:spcBef>
              <a:buFont typeface="Arial" charset="0"/>
              <a:buNone/>
              <a:defRPr/>
            </a:pPr>
            <a:r>
              <a:rPr lang="en-US" sz="2400" b="1" dirty="0"/>
              <a:t>first place. </a:t>
            </a:r>
          </a:p>
          <a:p>
            <a:pPr>
              <a:buFont typeface="Arial" charset="0"/>
              <a:buNone/>
              <a:defRPr/>
            </a:pPr>
            <a:endParaRPr lang="en-US" sz="2400" b="1" dirty="0"/>
          </a:p>
          <a:p>
            <a:pPr marL="0">
              <a:spcBef>
                <a:spcPts val="0"/>
              </a:spcBef>
              <a:buFont typeface="Arial" charset="0"/>
              <a:buNone/>
              <a:defRPr/>
            </a:pPr>
            <a:r>
              <a:rPr lang="en-US" sz="2800" b="1" dirty="0"/>
              <a:t>Which phrases help you understand the meaning of </a:t>
            </a:r>
            <a:r>
              <a:rPr lang="en-US" sz="2800" b="1" u="sng" dirty="0"/>
              <a:t>lithe</a:t>
            </a:r>
            <a:r>
              <a:rPr lang="en-US" sz="2800" b="1" dirty="0"/>
              <a:t>?</a:t>
            </a:r>
          </a:p>
          <a:p>
            <a:pPr>
              <a:buFont typeface="Arial" charset="0"/>
              <a:buNone/>
              <a:defRPr/>
            </a:pPr>
            <a:r>
              <a:rPr lang="en-US" sz="2800" b="1" dirty="0">
                <a:solidFill>
                  <a:srgbClr val="FF0000"/>
                </a:solidFill>
              </a:rPr>
              <a:t>graceful bends, nimble acrobatics</a:t>
            </a:r>
          </a:p>
          <a:p>
            <a:pPr marL="457200" indent="-457200">
              <a:spcBef>
                <a:spcPts val="0"/>
              </a:spcBef>
              <a:buFont typeface="Arial" charset="0"/>
              <a:buNone/>
              <a:defRPr/>
            </a:pPr>
            <a:endParaRPr lang="en-US" sz="2400" b="1" dirty="0">
              <a:solidFill>
                <a:srgbClr val="0070C0"/>
              </a:solidFill>
              <a:latin typeface="+mj-lt"/>
            </a:endParaRPr>
          </a:p>
          <a:p>
            <a:pPr>
              <a:buFont typeface="Arial" charset="0"/>
              <a:buNone/>
              <a:defRPr/>
            </a:pPr>
            <a:endParaRPr lang="en-US" sz="2400" b="1" dirty="0">
              <a:solidFill>
                <a:srgbClr val="002060"/>
              </a:solidFill>
              <a:latin typeface="+mj-lt"/>
            </a:endParaRPr>
          </a:p>
        </p:txBody>
      </p:sp>
      <p:sp>
        <p:nvSpPr>
          <p:cNvPr id="717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717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717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717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717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67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07963"/>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1" name="Audio 2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5</a:t>
            </a:r>
          </a:p>
        </p:txBody>
      </p:sp>
    </p:spTree>
    <p:custDataLst>
      <p:tags r:id="rId1"/>
    </p:custDataLst>
  </p:cSld>
  <p:clrMapOvr>
    <a:masterClrMapping/>
  </p:clrMapOvr>
  <p:transition spd="slow" advTm="1129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a:xfrm>
            <a:off x="304800" y="457200"/>
            <a:ext cx="8839200" cy="1143000"/>
          </a:xfrm>
        </p:spPr>
        <p:txBody>
          <a:bodyPr/>
          <a:lstStyle/>
          <a:p>
            <a:r>
              <a:rPr lang="en-US" altLang="en-US" sz="3200" b="1">
                <a:solidFill>
                  <a:srgbClr val="0033CC"/>
                </a:solidFill>
              </a:rPr>
              <a:t>Suggested Practice for SOL 9.3b, 10.3b and 11.3b</a:t>
            </a:r>
          </a:p>
        </p:txBody>
      </p:sp>
      <p:sp>
        <p:nvSpPr>
          <p:cNvPr id="13" name="Content Placeholder 12"/>
          <p:cNvSpPr>
            <a:spLocks noGrp="1"/>
          </p:cNvSpPr>
          <p:nvPr>
            <p:ph idx="1"/>
          </p:nvPr>
        </p:nvSpPr>
        <p:spPr>
          <a:xfrm>
            <a:off x="457200" y="1570038"/>
            <a:ext cx="8229600" cy="4525962"/>
          </a:xfrm>
        </p:spPr>
        <p:txBody>
          <a:bodyPr/>
          <a:lstStyle/>
          <a:p>
            <a:pPr marL="457200" indent="-457200">
              <a:spcBef>
                <a:spcPts val="0"/>
              </a:spcBef>
              <a:buFont typeface="Arial" charset="0"/>
              <a:buNone/>
              <a:defRPr/>
            </a:pPr>
            <a:r>
              <a:rPr lang="en-US" sz="2400" b="1" dirty="0"/>
              <a:t>Other suggestions:</a:t>
            </a:r>
          </a:p>
          <a:p>
            <a:pPr>
              <a:buFont typeface="Arial" charset="0"/>
              <a:buNone/>
              <a:defRPr/>
            </a:pPr>
            <a:endParaRPr lang="en-US" sz="2400" b="1" dirty="0"/>
          </a:p>
          <a:p>
            <a:pPr marL="0">
              <a:spcBef>
                <a:spcPts val="0"/>
              </a:spcBef>
              <a:buFont typeface="Arial" charset="0"/>
              <a:buNone/>
              <a:defRPr/>
            </a:pPr>
            <a:r>
              <a:rPr lang="en-US" sz="2400" b="1" dirty="0"/>
              <a:t>What are the context clues in this paragraph which help </a:t>
            </a:r>
          </a:p>
          <a:p>
            <a:pPr marL="0">
              <a:spcBef>
                <a:spcPts val="0"/>
              </a:spcBef>
              <a:buFont typeface="Arial" charset="0"/>
              <a:buNone/>
              <a:defRPr/>
            </a:pPr>
            <a:r>
              <a:rPr lang="en-US" sz="2400" b="1" dirty="0"/>
              <a:t>determine the meaning of (insert tested word)?</a:t>
            </a:r>
          </a:p>
          <a:p>
            <a:pPr marL="0">
              <a:spcBef>
                <a:spcPts val="0"/>
              </a:spcBef>
              <a:buFont typeface="Arial" charset="0"/>
              <a:buNone/>
              <a:defRPr/>
            </a:pPr>
            <a:endParaRPr lang="en-US" sz="2400" b="1" dirty="0"/>
          </a:p>
          <a:p>
            <a:pPr marL="0">
              <a:spcBef>
                <a:spcPts val="0"/>
              </a:spcBef>
              <a:buFont typeface="Arial" charset="0"/>
              <a:buNone/>
              <a:defRPr/>
            </a:pPr>
            <a:r>
              <a:rPr lang="en-US" sz="2400" b="1" dirty="0"/>
              <a:t>Which words help the reader understand the meaning of </a:t>
            </a:r>
          </a:p>
          <a:p>
            <a:pPr marL="0">
              <a:spcBef>
                <a:spcPts val="0"/>
              </a:spcBef>
              <a:buFont typeface="Arial" charset="0"/>
              <a:buNone/>
              <a:defRPr/>
            </a:pPr>
            <a:r>
              <a:rPr lang="en-US" sz="2400" b="1" dirty="0"/>
              <a:t>(insert tested word)?</a:t>
            </a:r>
          </a:p>
          <a:p>
            <a:pPr>
              <a:buFont typeface="Arial" charset="0"/>
              <a:buNone/>
              <a:defRPr/>
            </a:pPr>
            <a:endParaRPr lang="en-US" sz="2400" b="1" dirty="0">
              <a:solidFill>
                <a:srgbClr val="002060"/>
              </a:solidFill>
              <a:latin typeface="+mj-lt"/>
            </a:endParaRPr>
          </a:p>
        </p:txBody>
      </p:sp>
      <p:sp>
        <p:nvSpPr>
          <p:cNvPr id="8196"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8197"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8198" name="Rectangle 8"/>
          <p:cNvSpPr>
            <a:spLocks noChangeArrowheads="1"/>
          </p:cNvSpPr>
          <p:nvPr/>
        </p:nvSpPr>
        <p:spPr bwMode="auto">
          <a:xfrm>
            <a:off x="0" y="9588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8199"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820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7674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5263"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381000" y="6418528"/>
            <a:ext cx="685800" cy="276999"/>
          </a:xfrm>
          <a:prstGeom prst="rect">
            <a:avLst/>
          </a:prstGeom>
          <a:noFill/>
        </p:spPr>
        <p:txBody>
          <a:bodyPr wrap="square" rtlCol="0">
            <a:spAutoFit/>
          </a:bodyPr>
          <a:lstStyle/>
          <a:p>
            <a:r>
              <a:rPr lang="en-US" sz="1200" dirty="0"/>
              <a:t>6</a:t>
            </a:r>
          </a:p>
        </p:txBody>
      </p:sp>
    </p:spTree>
  </p:cSld>
  <p:clrMapOvr>
    <a:masterClrMapping/>
  </p:clrMapOvr>
  <p:transition spd="slow" advTm="1455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304800" y="457200"/>
            <a:ext cx="8839200" cy="1143000"/>
          </a:xfrm>
        </p:spPr>
        <p:txBody>
          <a:bodyPr/>
          <a:lstStyle/>
          <a:p>
            <a:r>
              <a:rPr lang="en-US" altLang="en-US" sz="3200" b="1">
                <a:solidFill>
                  <a:srgbClr val="0033CC"/>
                </a:solidFill>
              </a:rPr>
              <a:t>Determining Main Idea and Author’s Purpose</a:t>
            </a:r>
          </a:p>
        </p:txBody>
      </p:sp>
      <p:sp>
        <p:nvSpPr>
          <p:cNvPr id="13" name="Content Placeholder 12"/>
          <p:cNvSpPr>
            <a:spLocks noGrp="1"/>
          </p:cNvSpPr>
          <p:nvPr>
            <p:ph idx="1"/>
          </p:nvPr>
        </p:nvSpPr>
        <p:spPr>
          <a:xfrm>
            <a:off x="474663" y="1570038"/>
            <a:ext cx="8229600" cy="4525962"/>
          </a:xfrm>
        </p:spPr>
        <p:txBody>
          <a:bodyPr/>
          <a:lstStyle/>
          <a:p>
            <a:pPr>
              <a:buFont typeface="Arial" charset="0"/>
              <a:buNone/>
              <a:defRPr/>
            </a:pPr>
            <a:r>
              <a:rPr lang="en-US" sz="2400" b="1" dirty="0"/>
              <a:t>SOL 9.4, 9.5, and 10.5</a:t>
            </a:r>
          </a:p>
          <a:p>
            <a:pPr>
              <a:buFont typeface="Arial" charset="0"/>
              <a:buNone/>
              <a:defRPr/>
            </a:pPr>
            <a:endParaRPr lang="en-US" sz="2400" b="1" dirty="0"/>
          </a:p>
          <a:p>
            <a:pPr>
              <a:buFont typeface="Arial" charset="0"/>
              <a:buNone/>
              <a:defRPr/>
            </a:pPr>
            <a:r>
              <a:rPr lang="en-US" sz="2400" b="1" dirty="0"/>
              <a:t>SOL 9.4</a:t>
            </a:r>
          </a:p>
          <a:p>
            <a:pPr>
              <a:spcBef>
                <a:spcPts val="0"/>
              </a:spcBef>
              <a:buFont typeface="Arial" charset="0"/>
              <a:buNone/>
              <a:defRPr/>
            </a:pPr>
            <a:r>
              <a:rPr lang="en-US" sz="2400" b="1" dirty="0"/>
              <a:t>The student will read, comprehend, and analyze a variety</a:t>
            </a:r>
          </a:p>
          <a:p>
            <a:pPr>
              <a:spcBef>
                <a:spcPts val="0"/>
              </a:spcBef>
              <a:buFont typeface="Arial" charset="0"/>
              <a:buNone/>
              <a:defRPr/>
            </a:pPr>
            <a:r>
              <a:rPr lang="en-US" sz="2400" b="1" dirty="0"/>
              <a:t>of </a:t>
            </a:r>
            <a:r>
              <a:rPr lang="en-US" sz="2400" b="1" dirty="0">
                <a:solidFill>
                  <a:srgbClr val="0070C0"/>
                </a:solidFill>
              </a:rPr>
              <a:t>literary texts</a:t>
            </a:r>
            <a:r>
              <a:rPr lang="en-US" sz="2400" b="1" dirty="0"/>
              <a:t> including narratives, narrative nonfiction,</a:t>
            </a:r>
          </a:p>
          <a:p>
            <a:pPr>
              <a:spcBef>
                <a:spcPts val="0"/>
              </a:spcBef>
              <a:buFont typeface="Arial" charset="0"/>
              <a:buNone/>
              <a:defRPr/>
            </a:pPr>
            <a:r>
              <a:rPr lang="en-US" sz="2400" b="1" dirty="0"/>
              <a:t>poetry, and drama.</a:t>
            </a:r>
          </a:p>
          <a:p>
            <a:pPr marL="457200" indent="-457200">
              <a:spcBef>
                <a:spcPts val="0"/>
              </a:spcBef>
              <a:buNone/>
              <a:defRPr/>
            </a:pPr>
            <a:r>
              <a:rPr lang="en-US" sz="2400" b="1" dirty="0">
                <a:solidFill>
                  <a:srgbClr val="0070C0"/>
                </a:solidFill>
              </a:rPr>
              <a:t>a)  </a:t>
            </a:r>
            <a:r>
              <a:rPr lang="en-US" sz="2400" b="1" dirty="0"/>
              <a:t>Identify author’s </a:t>
            </a:r>
            <a:r>
              <a:rPr lang="en-US" sz="2400" b="1" dirty="0">
                <a:solidFill>
                  <a:srgbClr val="0070C0"/>
                </a:solidFill>
              </a:rPr>
              <a:t>main idea </a:t>
            </a:r>
            <a:r>
              <a:rPr lang="en-US" sz="2400" b="1" dirty="0"/>
              <a:t>and </a:t>
            </a:r>
            <a:r>
              <a:rPr lang="en-US" sz="2400" b="1" dirty="0">
                <a:solidFill>
                  <a:srgbClr val="0070C0"/>
                </a:solidFill>
              </a:rPr>
              <a:t>purpose</a:t>
            </a:r>
            <a:r>
              <a:rPr lang="en-US" sz="2400" b="1" dirty="0">
                <a:solidFill>
                  <a:srgbClr val="0033CC"/>
                </a:solidFill>
              </a:rPr>
              <a:t>.</a:t>
            </a:r>
          </a:p>
          <a:p>
            <a:pPr>
              <a:buFont typeface="Arial" charset="0"/>
              <a:buNone/>
              <a:defRPr/>
            </a:pPr>
            <a:endParaRPr lang="en-US" sz="2400" b="1" dirty="0">
              <a:solidFill>
                <a:srgbClr val="00206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2" name="TextBox 11"/>
          <p:cNvSpPr txBox="1"/>
          <p:nvPr/>
        </p:nvSpPr>
        <p:spPr>
          <a:xfrm>
            <a:off x="381000" y="6418528"/>
            <a:ext cx="685800" cy="276999"/>
          </a:xfrm>
          <a:prstGeom prst="rect">
            <a:avLst/>
          </a:prstGeom>
          <a:noFill/>
        </p:spPr>
        <p:txBody>
          <a:bodyPr wrap="square" rtlCol="0">
            <a:spAutoFit/>
          </a:bodyPr>
          <a:lstStyle/>
          <a:p>
            <a:r>
              <a:rPr lang="en-US" sz="1200" dirty="0"/>
              <a:t>7</a:t>
            </a:r>
          </a:p>
        </p:txBody>
      </p:sp>
    </p:spTree>
  </p:cSld>
  <p:clrMapOvr>
    <a:masterClrMapping/>
  </p:clrMapOvr>
  <p:transition spd="slow" advTm="571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457200"/>
            <a:ext cx="8839200" cy="1143000"/>
          </a:xfrm>
        </p:spPr>
        <p:txBody>
          <a:bodyPr/>
          <a:lstStyle/>
          <a:p>
            <a:r>
              <a:rPr lang="en-US" altLang="en-US" sz="3200" b="1">
                <a:solidFill>
                  <a:srgbClr val="0033CC"/>
                </a:solidFill>
              </a:rPr>
              <a:t>Determining Main Idea and Author’s Purpose</a:t>
            </a:r>
          </a:p>
        </p:txBody>
      </p:sp>
      <p:sp>
        <p:nvSpPr>
          <p:cNvPr id="10243" name="Content Placeholder 12"/>
          <p:cNvSpPr>
            <a:spLocks noGrp="1"/>
          </p:cNvSpPr>
          <p:nvPr>
            <p:ph idx="1"/>
          </p:nvPr>
        </p:nvSpPr>
        <p:spPr>
          <a:xfrm>
            <a:off x="457200" y="1570038"/>
            <a:ext cx="8229600" cy="4525962"/>
          </a:xfrm>
        </p:spPr>
        <p:txBody>
          <a:bodyPr/>
          <a:lstStyle/>
          <a:p>
            <a:pPr marL="457200" indent="-457200">
              <a:buFont typeface="Arial" charset="0"/>
              <a:buNone/>
            </a:pPr>
            <a:r>
              <a:rPr lang="en-US" altLang="en-US" sz="2400" b="1" dirty="0"/>
              <a:t>SOL 9.5</a:t>
            </a:r>
          </a:p>
          <a:p>
            <a:pPr marL="0" indent="-457200">
              <a:spcBef>
                <a:spcPts val="0"/>
              </a:spcBef>
              <a:buFont typeface="Arial" charset="0"/>
              <a:buNone/>
            </a:pPr>
            <a:r>
              <a:rPr lang="en-US" altLang="en-US" sz="2400" b="1" dirty="0"/>
              <a:t>The student will read and analyze a variety of </a:t>
            </a:r>
            <a:r>
              <a:rPr lang="en-US" altLang="en-US" sz="2400" b="1" dirty="0">
                <a:solidFill>
                  <a:srgbClr val="0070C0"/>
                </a:solidFill>
              </a:rPr>
              <a:t>nonfiction texts. </a:t>
            </a:r>
            <a:endParaRPr lang="en-US" altLang="en-US" sz="2400" b="1" dirty="0"/>
          </a:p>
          <a:p>
            <a:pPr marL="0" indent="-457200">
              <a:spcBef>
                <a:spcPts val="0"/>
              </a:spcBef>
              <a:buNone/>
            </a:pPr>
            <a:r>
              <a:rPr lang="en-US" altLang="en-US" sz="2400" b="1" dirty="0">
                <a:solidFill>
                  <a:srgbClr val="0070C0"/>
                </a:solidFill>
              </a:rPr>
              <a:t>a)  </a:t>
            </a:r>
            <a:r>
              <a:rPr lang="en-US" altLang="en-US" sz="2400" b="1" dirty="0"/>
              <a:t>Recognize an </a:t>
            </a:r>
            <a:r>
              <a:rPr lang="en-US" altLang="en-US" sz="2400" b="1" dirty="0">
                <a:solidFill>
                  <a:srgbClr val="0070C0"/>
                </a:solidFill>
              </a:rPr>
              <a:t>author’s</a:t>
            </a:r>
            <a:r>
              <a:rPr lang="en-US" altLang="en-US" sz="2400" b="1" dirty="0"/>
              <a:t> intended </a:t>
            </a:r>
            <a:r>
              <a:rPr lang="en-US" altLang="en-US" sz="2400" b="1" dirty="0">
                <a:solidFill>
                  <a:srgbClr val="0070C0"/>
                </a:solidFill>
              </a:rPr>
              <a:t>purpose</a:t>
            </a:r>
            <a:r>
              <a:rPr lang="en-US" altLang="en-US" sz="2400" b="1" dirty="0"/>
              <a:t> for writing and identify the </a:t>
            </a:r>
            <a:r>
              <a:rPr lang="en-US" altLang="en-US" sz="2400" b="1" dirty="0">
                <a:solidFill>
                  <a:srgbClr val="0070C0"/>
                </a:solidFill>
              </a:rPr>
              <a:t>main idea</a:t>
            </a:r>
            <a:r>
              <a:rPr lang="en-US" altLang="en-US" sz="2400" b="1" dirty="0"/>
              <a:t>.</a:t>
            </a:r>
          </a:p>
          <a:p>
            <a:pPr marL="0" indent="-457200">
              <a:spcBef>
                <a:spcPts val="0"/>
              </a:spcBef>
              <a:buFont typeface="Arial" charset="0"/>
              <a:buAutoNum type="alphaLcParenR"/>
            </a:pPr>
            <a:endParaRPr lang="en-US" altLang="en-US" sz="2400" b="1" dirty="0"/>
          </a:p>
          <a:p>
            <a:pPr marL="0" indent="-457200">
              <a:spcBef>
                <a:spcPts val="0"/>
              </a:spcBef>
              <a:buFont typeface="Arial" charset="0"/>
              <a:buNone/>
            </a:pPr>
            <a:r>
              <a:rPr lang="en-US" altLang="en-US" sz="2400" b="1" dirty="0"/>
              <a:t>SOL 10.5</a:t>
            </a:r>
          </a:p>
          <a:p>
            <a:pPr marL="0" indent="-457200">
              <a:spcBef>
                <a:spcPts val="0"/>
              </a:spcBef>
              <a:buFont typeface="Arial" charset="0"/>
              <a:buNone/>
            </a:pPr>
            <a:r>
              <a:rPr lang="en-US" altLang="en-US" sz="2400" b="1" dirty="0"/>
              <a:t>The student will read and analyze a variety of </a:t>
            </a:r>
            <a:r>
              <a:rPr lang="en-US" altLang="en-US" sz="2400" b="1" dirty="0">
                <a:solidFill>
                  <a:srgbClr val="0070C0"/>
                </a:solidFill>
              </a:rPr>
              <a:t>nonfiction texts. </a:t>
            </a:r>
            <a:endParaRPr lang="en-US" altLang="en-US" sz="2400" b="1" dirty="0"/>
          </a:p>
          <a:p>
            <a:pPr marL="0" indent="-457200">
              <a:spcBef>
                <a:spcPts val="0"/>
              </a:spcBef>
              <a:buFont typeface="Arial" charset="0"/>
              <a:buNone/>
            </a:pPr>
            <a:r>
              <a:rPr lang="en-US" altLang="en-US" sz="2400" b="1" dirty="0">
                <a:solidFill>
                  <a:srgbClr val="0070C0"/>
                </a:solidFill>
              </a:rPr>
              <a:t>b)  </a:t>
            </a:r>
            <a:r>
              <a:rPr lang="en-US" altLang="en-US" sz="2400" b="1" dirty="0"/>
              <a:t>Recognize an </a:t>
            </a:r>
            <a:r>
              <a:rPr lang="en-US" altLang="en-US" sz="2400" b="1" dirty="0">
                <a:solidFill>
                  <a:srgbClr val="0070C0"/>
                </a:solidFill>
              </a:rPr>
              <a:t>author’s</a:t>
            </a:r>
            <a:r>
              <a:rPr lang="en-US" altLang="en-US" sz="2400" b="1" dirty="0"/>
              <a:t> intended audience and </a:t>
            </a:r>
            <a:r>
              <a:rPr lang="en-US" altLang="en-US" sz="2400" b="1" dirty="0">
                <a:solidFill>
                  <a:srgbClr val="0070C0"/>
                </a:solidFill>
              </a:rPr>
              <a:t>purpose</a:t>
            </a:r>
            <a:r>
              <a:rPr lang="en-US" altLang="en-US" sz="2400" b="1" dirty="0"/>
              <a:t> for writing.</a:t>
            </a:r>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3" name="TextBox 12"/>
          <p:cNvSpPr txBox="1"/>
          <p:nvPr/>
        </p:nvSpPr>
        <p:spPr>
          <a:xfrm>
            <a:off x="381000" y="6418528"/>
            <a:ext cx="685800" cy="276999"/>
          </a:xfrm>
          <a:prstGeom prst="rect">
            <a:avLst/>
          </a:prstGeom>
          <a:noFill/>
        </p:spPr>
        <p:txBody>
          <a:bodyPr wrap="square" rtlCol="0">
            <a:spAutoFit/>
          </a:bodyPr>
          <a:lstStyle/>
          <a:p>
            <a:r>
              <a:rPr lang="en-US" sz="1200" dirty="0"/>
              <a:t>8</a:t>
            </a:r>
          </a:p>
        </p:txBody>
      </p:sp>
    </p:spTree>
  </p:cSld>
  <p:clrMapOvr>
    <a:masterClrMapping/>
  </p:clrMapOvr>
  <p:transition spd="slow" advTm="221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6"/>
          <p:cNvSpPr>
            <a:spLocks noGrp="1"/>
          </p:cNvSpPr>
          <p:nvPr>
            <p:ph type="title"/>
          </p:nvPr>
        </p:nvSpPr>
        <p:spPr>
          <a:xfrm>
            <a:off x="304800" y="381000"/>
            <a:ext cx="8839200" cy="990600"/>
          </a:xfrm>
        </p:spPr>
        <p:txBody>
          <a:bodyPr/>
          <a:lstStyle/>
          <a:p>
            <a:r>
              <a:rPr lang="en-US" altLang="en-US" sz="3200" b="1">
                <a:solidFill>
                  <a:srgbClr val="0033CC"/>
                </a:solidFill>
              </a:rPr>
              <a:t>Suggested Practice for SOL 9.4a, 9.5a, and 10.5b</a:t>
            </a:r>
          </a:p>
        </p:txBody>
      </p:sp>
      <p:sp>
        <p:nvSpPr>
          <p:cNvPr id="13" name="Content Placeholder 12"/>
          <p:cNvSpPr>
            <a:spLocks noGrp="1"/>
          </p:cNvSpPr>
          <p:nvPr>
            <p:ph idx="1"/>
          </p:nvPr>
        </p:nvSpPr>
        <p:spPr>
          <a:xfrm>
            <a:off x="609600" y="1524000"/>
            <a:ext cx="8534400" cy="3810000"/>
          </a:xfrm>
        </p:spPr>
        <p:txBody>
          <a:bodyPr/>
          <a:lstStyle/>
          <a:p>
            <a:pPr marL="0">
              <a:spcBef>
                <a:spcPts val="0"/>
              </a:spcBef>
              <a:buFont typeface="Arial" charset="0"/>
              <a:buNone/>
              <a:defRPr/>
            </a:pPr>
            <a:r>
              <a:rPr lang="en-US" sz="2400" b="1" dirty="0">
                <a:solidFill>
                  <a:srgbClr val="0070C0"/>
                </a:solidFill>
              </a:rPr>
              <a:t>Students need additional practice identifying the main idea and </a:t>
            </a:r>
          </a:p>
          <a:p>
            <a:pPr marL="0">
              <a:spcBef>
                <a:spcPts val="0"/>
              </a:spcBef>
              <a:buFont typeface="Arial" charset="0"/>
              <a:buNone/>
              <a:defRPr/>
            </a:pPr>
            <a:r>
              <a:rPr lang="en-US" sz="2400" b="1" dirty="0">
                <a:solidFill>
                  <a:srgbClr val="0070C0"/>
                </a:solidFill>
              </a:rPr>
              <a:t>author’s purpose when using texts with more complex </a:t>
            </a:r>
          </a:p>
          <a:p>
            <a:pPr marL="0">
              <a:spcBef>
                <a:spcPts val="0"/>
              </a:spcBef>
              <a:buFont typeface="Arial" charset="0"/>
              <a:buNone/>
              <a:defRPr/>
            </a:pPr>
            <a:r>
              <a:rPr lang="en-US" sz="2400" b="1" dirty="0">
                <a:solidFill>
                  <a:srgbClr val="0070C0"/>
                </a:solidFill>
              </a:rPr>
              <a:t>sentence structure and vocabulary.</a:t>
            </a:r>
          </a:p>
          <a:p>
            <a:pPr marL="0">
              <a:spcBef>
                <a:spcPts val="0"/>
              </a:spcBef>
              <a:buFont typeface="Arial" charset="0"/>
              <a:buNone/>
              <a:defRPr/>
            </a:pPr>
            <a:endParaRPr lang="en-US" sz="2400" b="1" dirty="0">
              <a:solidFill>
                <a:srgbClr val="0070C0"/>
              </a:solidFill>
            </a:endParaRPr>
          </a:p>
          <a:p>
            <a:pPr>
              <a:buFont typeface="Arial" charset="0"/>
              <a:buNone/>
              <a:defRPr/>
            </a:pPr>
            <a:endParaRPr lang="en-US" sz="2400" b="1" dirty="0">
              <a:solidFill>
                <a:srgbClr val="0070C0"/>
              </a:solidFill>
            </a:endParaRPr>
          </a:p>
          <a:p>
            <a:pPr>
              <a:buFont typeface="Arial" charset="0"/>
              <a:buNone/>
              <a:defRPr/>
            </a:pPr>
            <a:endParaRPr lang="en-US" sz="1800" b="1" dirty="0">
              <a:solidFill>
                <a:srgbClr val="002060"/>
              </a:solidFill>
              <a:latin typeface="+mj-lt"/>
            </a:endParaRPr>
          </a:p>
        </p:txBody>
      </p:sp>
      <p:sp>
        <p:nvSpPr>
          <p:cNvPr id="1126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126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127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127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 y="6418528"/>
            <a:ext cx="685800" cy="276999"/>
          </a:xfrm>
          <a:prstGeom prst="rect">
            <a:avLst/>
          </a:prstGeom>
          <a:noFill/>
        </p:spPr>
        <p:txBody>
          <a:bodyPr wrap="square" rtlCol="0">
            <a:spAutoFit/>
          </a:bodyPr>
          <a:lstStyle/>
          <a:p>
            <a:r>
              <a:rPr lang="en-US" sz="1200" dirty="0"/>
              <a:t>9</a:t>
            </a:r>
          </a:p>
        </p:txBody>
      </p:sp>
      <p:pic>
        <p:nvPicPr>
          <p:cNvPr id="1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323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9.8"/>
</p:tagLst>
</file>

<file path=ppt/tags/tag2.xml><?xml version="1.0" encoding="utf-8"?>
<p:tagLst xmlns:a="http://schemas.openxmlformats.org/drawingml/2006/main" xmlns:r="http://schemas.openxmlformats.org/officeDocument/2006/relationships" xmlns:p="http://schemas.openxmlformats.org/presentationml/2006/main">
  <p:tag name="TIMING" val="|40"/>
</p:tagLst>
</file>

<file path=ppt/tags/tag3.xml><?xml version="1.0" encoding="utf-8"?>
<p:tagLst xmlns:a="http://schemas.openxmlformats.org/drawingml/2006/main" xmlns:r="http://schemas.openxmlformats.org/officeDocument/2006/relationships" xmlns:p="http://schemas.openxmlformats.org/presentationml/2006/main">
  <p:tag name="TIMING" val="|104.5"/>
</p:tagLst>
</file>

<file path=ppt/tags/tag4.xml><?xml version="1.0" encoding="utf-8"?>
<p:tagLst xmlns:a="http://schemas.openxmlformats.org/drawingml/2006/main" xmlns:r="http://schemas.openxmlformats.org/officeDocument/2006/relationships" xmlns:p="http://schemas.openxmlformats.org/presentationml/2006/main">
  <p:tag name="TIMING" val="|25.2"/>
</p:tagLst>
</file>

<file path=ppt/tags/tag5.xml><?xml version="1.0" encoding="utf-8"?>
<p:tagLst xmlns:a="http://schemas.openxmlformats.org/drawingml/2006/main" xmlns:r="http://schemas.openxmlformats.org/officeDocument/2006/relationships" xmlns:p="http://schemas.openxmlformats.org/presentationml/2006/main">
  <p:tag name="TIMING" val="|7.4"/>
</p:tagLst>
</file>

<file path=ppt/tags/tag6.xml><?xml version="1.0" encoding="utf-8"?>
<p:tagLst xmlns:a="http://schemas.openxmlformats.org/drawingml/2006/main" xmlns:r="http://schemas.openxmlformats.org/officeDocument/2006/relationships" xmlns:p="http://schemas.openxmlformats.org/presentationml/2006/main">
  <p:tag name="TIMING" val="|3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5036</Words>
  <Application>Microsoft Office PowerPoint</Application>
  <PresentationFormat>On-screen Show (4:3)</PresentationFormat>
  <Paragraphs>565</Paragraphs>
  <Slides>40</Slides>
  <Notes>40</Notes>
  <HiddenSlides>0</HiddenSlides>
  <MMClips>40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40</vt:i4>
      </vt:variant>
    </vt:vector>
  </HeadingPairs>
  <TitlesOfParts>
    <vt:vector size="44" baseType="lpstr">
      <vt:lpstr>Arial</vt:lpstr>
      <vt:lpstr>Calibri</vt:lpstr>
      <vt:lpstr>Office Theme</vt:lpstr>
      <vt:lpstr>Custom Design</vt:lpstr>
      <vt:lpstr>PowerPoint Presentation</vt:lpstr>
      <vt:lpstr>Using Word Analysis Strategies</vt:lpstr>
      <vt:lpstr>Suggested Practice for SOL 9.3a, 10.3a, and 11.3a</vt:lpstr>
      <vt:lpstr>Suggested Practice for SOL 9.3a, 10.3a, and 11.3a</vt:lpstr>
      <vt:lpstr>Suggested Practice for SOL 9.3b, 10.3b and 11.3b</vt:lpstr>
      <vt:lpstr>Suggested Practice for SOL 9.3b, 10.3b and 11.3b</vt:lpstr>
      <vt:lpstr>Determining Main Idea and Author’s Purpose</vt:lpstr>
      <vt:lpstr>Determining Main Idea and Author’s Purpose</vt:lpstr>
      <vt:lpstr>Suggested Practice for SOL 9.4a, 9.5a, and 10.5b</vt:lpstr>
      <vt:lpstr>Suggested Practice for SOL 9.4a, 9.5a, and 10.5b</vt:lpstr>
      <vt:lpstr>Suggested Practice for SOL 9.4a, 9.5a, and 10.5b</vt:lpstr>
      <vt:lpstr>Suggested Practice for SOL 9.4a, 9.5a, and 10.5b</vt:lpstr>
      <vt:lpstr>Suggested Practice for SOL 9.4a, 9.5a, and 10.5b</vt:lpstr>
      <vt:lpstr>Drawing Inferences</vt:lpstr>
      <vt:lpstr>Drawing Inferences</vt:lpstr>
      <vt:lpstr>Suggested Practice for SOL 10.4b, 10.5f, and 11.5d</vt:lpstr>
      <vt:lpstr>Suggested Practice for SOL 10.4b, 10.5f, and 11.5d</vt:lpstr>
      <vt:lpstr>Suggested Practice for SOL 10.4b, 10.5f, and 11.5d</vt:lpstr>
      <vt:lpstr>Using Literary Terms</vt:lpstr>
      <vt:lpstr>Suggested Practice for SOL 9.4d</vt:lpstr>
      <vt:lpstr>Relating the author’s style and its literary effect</vt:lpstr>
      <vt:lpstr>Suggested Practice for SOL 9.4h</vt:lpstr>
      <vt:lpstr>Suggested Practice for SOL 9.4h</vt:lpstr>
      <vt:lpstr>Suggested Practice for SOL 9.4h</vt:lpstr>
      <vt:lpstr>Using Imagery and Figures of Speech</vt:lpstr>
      <vt:lpstr>Suggested Practice for SOL 11.4g</vt:lpstr>
      <vt:lpstr>Suggested Practice for SOL 11.4g</vt:lpstr>
      <vt:lpstr>Suggested Practice for SOL 11.4g</vt:lpstr>
      <vt:lpstr>Analyzing the Use of Literary Elements and Dramatic Conventions</vt:lpstr>
      <vt:lpstr>Suggested Practice for SOL 11.4j</vt:lpstr>
      <vt:lpstr>Identifying Characteristics of Texts</vt:lpstr>
      <vt:lpstr>Suggested Practice for 9.5d</vt:lpstr>
      <vt:lpstr>Evaluating Clarity and Accuracy of Information</vt:lpstr>
      <vt:lpstr>Suggested Practice for 9.5f</vt:lpstr>
      <vt:lpstr>Suggested Practice for 9.5f</vt:lpstr>
      <vt:lpstr>Organizing and Synthesizing Information for Use in Presentations</vt:lpstr>
      <vt:lpstr>Suggested Practice for 9.5j</vt:lpstr>
      <vt:lpstr>Suggested Practice for 9.5j</vt:lpstr>
      <vt:lpstr>Practice Items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2023-07-26T14:42:09Z</dcterms:modified>
  <cp:contentStatus/>
</cp:coreProperties>
</file>