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4.xml" ContentType="application/vnd.openxmlformats-officedocument.presentationml.tags+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8.xml" ContentType="application/vnd.openxmlformats-officedocument.presentationml.tags+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9.xml" ContentType="application/vnd.openxmlformats-officedocument.presentationml.tags+xml"/>
  <Override PartName="/ppt/notesSlides/notesSlide5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0.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Lst>
  <p:notesMasterIdLst>
    <p:notesMasterId r:id="rId62"/>
  </p:notesMasterIdLst>
  <p:handoutMasterIdLst>
    <p:handoutMasterId r:id="rId63"/>
  </p:handoutMasterIdLst>
  <p:sldIdLst>
    <p:sldId id="417" r:id="rId3"/>
    <p:sldId id="614" r:id="rId4"/>
    <p:sldId id="555" r:id="rId5"/>
    <p:sldId id="556" r:id="rId6"/>
    <p:sldId id="483" r:id="rId7"/>
    <p:sldId id="543" r:id="rId8"/>
    <p:sldId id="557" r:id="rId9"/>
    <p:sldId id="594" r:id="rId10"/>
    <p:sldId id="595" r:id="rId11"/>
    <p:sldId id="612" r:id="rId12"/>
    <p:sldId id="572" r:id="rId13"/>
    <p:sldId id="596" r:id="rId14"/>
    <p:sldId id="577" r:id="rId15"/>
    <p:sldId id="573" r:id="rId16"/>
    <p:sldId id="574" r:id="rId17"/>
    <p:sldId id="581" r:id="rId18"/>
    <p:sldId id="582" r:id="rId19"/>
    <p:sldId id="578" r:id="rId20"/>
    <p:sldId id="586" r:id="rId21"/>
    <p:sldId id="523" r:id="rId22"/>
    <p:sldId id="568" r:id="rId23"/>
    <p:sldId id="571" r:id="rId24"/>
    <p:sldId id="564" r:id="rId25"/>
    <p:sldId id="600" r:id="rId26"/>
    <p:sldId id="611" r:id="rId27"/>
    <p:sldId id="610" r:id="rId28"/>
    <p:sldId id="609" r:id="rId29"/>
    <p:sldId id="608" r:id="rId30"/>
    <p:sldId id="606" r:id="rId31"/>
    <p:sldId id="607" r:id="rId32"/>
    <p:sldId id="524" r:id="rId33"/>
    <p:sldId id="565" r:id="rId34"/>
    <p:sldId id="601" r:id="rId35"/>
    <p:sldId id="602" r:id="rId36"/>
    <p:sldId id="603" r:id="rId37"/>
    <p:sldId id="520" r:id="rId38"/>
    <p:sldId id="566" r:id="rId39"/>
    <p:sldId id="537" r:id="rId40"/>
    <p:sldId id="604" r:id="rId41"/>
    <p:sldId id="605" r:id="rId42"/>
    <p:sldId id="546" r:id="rId43"/>
    <p:sldId id="558" r:id="rId44"/>
    <p:sldId id="559" r:id="rId45"/>
    <p:sldId id="560" r:id="rId46"/>
    <p:sldId id="561" r:id="rId47"/>
    <p:sldId id="562" r:id="rId48"/>
    <p:sldId id="563" r:id="rId49"/>
    <p:sldId id="532" r:id="rId50"/>
    <p:sldId id="587" r:id="rId51"/>
    <p:sldId id="590" r:id="rId52"/>
    <p:sldId id="589" r:id="rId53"/>
    <p:sldId id="588" r:id="rId54"/>
    <p:sldId id="536" r:id="rId55"/>
    <p:sldId id="592" r:id="rId56"/>
    <p:sldId id="591" r:id="rId57"/>
    <p:sldId id="615" r:id="rId58"/>
    <p:sldId id="525" r:id="rId59"/>
    <p:sldId id="510" r:id="rId60"/>
    <p:sldId id="511" r:id="rId6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076"/>
    <a:srgbClr val="1800A8"/>
    <a:srgbClr val="A4145C"/>
    <a:srgbClr val="0000FF"/>
    <a:srgbClr val="FF11C1"/>
    <a:srgbClr val="0033CC"/>
    <a:srgbClr val="00CC00"/>
    <a:srgbClr val="008000"/>
    <a:srgbClr val="007A00"/>
    <a:srgbClr val="005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76732" autoAdjust="0"/>
  </p:normalViewPr>
  <p:slideViewPr>
    <p:cSldViewPr>
      <p:cViewPr varScale="1">
        <p:scale>
          <a:sx n="45" d="100"/>
          <a:sy n="45" d="100"/>
        </p:scale>
        <p:origin x="1832" y="4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396" y="32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a:t>.</a:t>
          </a:r>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Less than one foot long</a:t>
          </a: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White skin</a:t>
          </a: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Under-</a:t>
          </a:r>
        </a:p>
        <a:p>
          <a:r>
            <a:rPr lang="en-US" b="1" dirty="0">
              <a:solidFill>
                <a:schemeClr val="tx1"/>
              </a:solidFill>
            </a:rPr>
            <a:t>developed eyes</a:t>
          </a: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Small limbs</a:t>
          </a: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pt>
    <dgm:pt modelId="{D41F0E3B-23F9-43A3-A22A-EE8CE7B904A5}" type="pres">
      <dgm:prSet presAssocID="{5F6E9586-03A1-4EC8-B303-5687A985C423}" presName="centerShape" presStyleLbl="node0" presStyleIdx="0" presStyleCnt="1" custScaleX="136156" custScaleY="118002"/>
      <dgm:spPr/>
    </dgm:pt>
    <dgm:pt modelId="{620E0922-ABFF-49F5-AE61-09289A24BFF4}" type="pres">
      <dgm:prSet presAssocID="{39022A49-7176-4656-BA0D-8FD2585B2B5A}" presName="Name9" presStyleLbl="parChTrans1D2" presStyleIdx="0" presStyleCnt="4"/>
      <dgm:spPr/>
    </dgm:pt>
    <dgm:pt modelId="{B38E9573-1A34-4878-93F4-9BCCAA052215}" type="pres">
      <dgm:prSet presAssocID="{39022A49-7176-4656-BA0D-8FD2585B2B5A}" presName="connTx" presStyleLbl="parChTrans1D2" presStyleIdx="0" presStyleCnt="4"/>
      <dgm:spPr/>
    </dgm:pt>
    <dgm:pt modelId="{FE6483CC-BC34-4EE8-9DC0-7344E79C9148}" type="pres">
      <dgm:prSet presAssocID="{79195F84-5530-4BD3-85A2-C7E6F820F483}" presName="node" presStyleLbl="node1" presStyleIdx="0" presStyleCnt="4" custRadScaleRad="101017" custRadScaleInc="2270">
        <dgm:presLayoutVars>
          <dgm:bulletEnabled val="1"/>
        </dgm:presLayoutVars>
      </dgm:prSet>
      <dgm:spPr/>
    </dgm:pt>
    <dgm:pt modelId="{46311B03-2051-4273-9911-01E0FECE1DCB}" type="pres">
      <dgm:prSet presAssocID="{DA485AE2-F03C-4639-BB4E-43424E1F4ED5}" presName="Name9" presStyleLbl="parChTrans1D2" presStyleIdx="1" presStyleCnt="4"/>
      <dgm:spPr/>
    </dgm:pt>
    <dgm:pt modelId="{EE72118A-B83F-4D4B-BB50-67A08F78FBC0}" type="pres">
      <dgm:prSet presAssocID="{DA485AE2-F03C-4639-BB4E-43424E1F4ED5}" presName="connTx" presStyleLbl="parChTrans1D2" presStyleIdx="1" presStyleCnt="4"/>
      <dgm:spPr/>
    </dgm:pt>
    <dgm:pt modelId="{C59A16FD-9A47-479A-AF85-CDCDEB1F1B53}" type="pres">
      <dgm:prSet presAssocID="{61DC612E-0D32-4C9F-8D07-6FE1CF370C49}" presName="node" presStyleLbl="node1" presStyleIdx="1" presStyleCnt="4" custRadScaleRad="106359" custRadScaleInc="-2016">
        <dgm:presLayoutVars>
          <dgm:bulletEnabled val="1"/>
        </dgm:presLayoutVars>
      </dgm:prSet>
      <dgm:spPr/>
    </dgm:pt>
    <dgm:pt modelId="{E69656E5-4EF2-4AFB-A4F5-DA1FF4B0D855}" type="pres">
      <dgm:prSet presAssocID="{200DD56C-CF9A-4DAD-B177-8388E3CFBE9A}" presName="Name9" presStyleLbl="parChTrans1D2" presStyleIdx="2" presStyleCnt="4"/>
      <dgm:spPr/>
    </dgm:pt>
    <dgm:pt modelId="{5E9D4CC9-438E-43BB-9C45-DABA56866B17}" type="pres">
      <dgm:prSet presAssocID="{200DD56C-CF9A-4DAD-B177-8388E3CFBE9A}" presName="connTx" presStyleLbl="parChTrans1D2" presStyleIdx="2" presStyleCnt="4"/>
      <dgm:spPr/>
    </dgm:pt>
    <dgm:pt modelId="{7C92CA09-1043-4835-A2F2-E95522AFEFEF}" type="pres">
      <dgm:prSet presAssocID="{EF5CDDEE-B462-4DD7-8C34-BBA44F4EF379}" presName="node" presStyleLbl="node1" presStyleIdx="2" presStyleCnt="4" custRadScaleRad="113329" custRadScaleInc="-2023">
        <dgm:presLayoutVars>
          <dgm:bulletEnabled val="1"/>
        </dgm:presLayoutVars>
      </dgm:prSet>
      <dgm:spPr/>
    </dgm:pt>
    <dgm:pt modelId="{4979831F-D793-4127-BB94-345F76A942D5}" type="pres">
      <dgm:prSet presAssocID="{88B57ED2-7FB8-4DAD-8C7B-29856DB14468}" presName="Name9" presStyleLbl="parChTrans1D2" presStyleIdx="3" presStyleCnt="4"/>
      <dgm:spPr/>
    </dgm:pt>
    <dgm:pt modelId="{092C6E6D-EB43-4727-A348-3A61F5E042F1}" type="pres">
      <dgm:prSet presAssocID="{88B57ED2-7FB8-4DAD-8C7B-29856DB14468}" presName="connTx" presStyleLbl="parChTrans1D2" presStyleIdx="3" presStyleCnt="4"/>
      <dgm:spPr/>
    </dgm:pt>
    <dgm:pt modelId="{D6DCA9BC-D4FC-4F1D-BC41-3B7724DC5271}" type="pres">
      <dgm:prSet presAssocID="{B0A3485F-E606-4A19-AE9C-E99708F9717D}" presName="node" presStyleLbl="node1" presStyleIdx="3" presStyleCnt="4" custRadScaleRad="107984" custRadScaleInc="1986">
        <dgm:presLayoutVars>
          <dgm:bulletEnabled val="1"/>
        </dgm:presLayoutVars>
      </dgm:prSet>
      <dgm:spPr/>
    </dgm:pt>
  </dgm:ptLst>
  <dgm:cxnLst>
    <dgm:cxn modelId="{BD6F2203-4BC0-481F-9EE4-42BB28365718}" type="presOf" srcId="{200DD56C-CF9A-4DAD-B177-8388E3CFBE9A}" destId="{5E9D4CC9-438E-43BB-9C45-DABA56866B17}" srcOrd="1" destOrd="0" presId="urn:microsoft.com/office/officeart/2005/8/layout/radial1"/>
    <dgm:cxn modelId="{EB690E11-1CDF-46AB-A30F-C61EA22843D0}" type="presOf" srcId="{5F6E9586-03A1-4EC8-B303-5687A985C423}" destId="{D41F0E3B-23F9-43A3-A22A-EE8CE7B904A5}" srcOrd="0" destOrd="0" presId="urn:microsoft.com/office/officeart/2005/8/layout/radial1"/>
    <dgm:cxn modelId="{6D512A16-D4BC-4B3C-BCAE-AED6EEF2B37D}" type="presOf" srcId="{61DC612E-0D32-4C9F-8D07-6FE1CF370C49}" destId="{C59A16FD-9A47-479A-AF85-CDCDEB1F1B53}" srcOrd="0" destOrd="0" presId="urn:microsoft.com/office/officeart/2005/8/layout/radial1"/>
    <dgm:cxn modelId="{6BE5F124-07B5-459F-AEC6-D055BCD0C463}" type="presOf" srcId="{EF5CDDEE-B462-4DD7-8C34-BBA44F4EF379}" destId="{7C92CA09-1043-4835-A2F2-E95522AFEFEF}" srcOrd="0" destOrd="0" presId="urn:microsoft.com/office/officeart/2005/8/layout/radial1"/>
    <dgm:cxn modelId="{3B43DC28-E1FE-4724-A459-A20963C2AFF9}" type="presOf" srcId="{39022A49-7176-4656-BA0D-8FD2585B2B5A}" destId="{620E0922-ABFF-49F5-AE61-09289A24BFF4}" srcOrd="0"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E33F043B-317B-47B1-9785-34E6AF5A735F}" srcId="{5F6E9586-03A1-4EC8-B303-5687A985C423}" destId="{61DC612E-0D32-4C9F-8D07-6FE1CF370C49}" srcOrd="1" destOrd="0" parTransId="{DA485AE2-F03C-4639-BB4E-43424E1F4ED5}" sibTransId="{928A29A3-7A1F-4505-B0D3-E64CDD10E7A5}"/>
    <dgm:cxn modelId="{EA4D3E5B-3F29-4E5D-ACE8-CF250135825E}" type="presOf" srcId="{88B57ED2-7FB8-4DAD-8C7B-29856DB14468}" destId="{092C6E6D-EB43-4727-A348-3A61F5E042F1}" srcOrd="1" destOrd="0" presId="urn:microsoft.com/office/officeart/2005/8/layout/radial1"/>
    <dgm:cxn modelId="{CB381D6F-A909-4487-9099-EB717157E639}" type="presOf" srcId="{39022A49-7176-4656-BA0D-8FD2585B2B5A}" destId="{B38E9573-1A34-4878-93F4-9BCCAA052215}" srcOrd="1" destOrd="0" presId="urn:microsoft.com/office/officeart/2005/8/layout/radial1"/>
    <dgm:cxn modelId="{36E4B151-212F-4A6A-B4AF-886304852E4F}" type="presOf" srcId="{DA485AE2-F03C-4639-BB4E-43424E1F4ED5}" destId="{EE72118A-B83F-4D4B-BB50-67A08F78FBC0}" srcOrd="1" destOrd="0" presId="urn:microsoft.com/office/officeart/2005/8/layout/radial1"/>
    <dgm:cxn modelId="{CB7A4385-4DBB-4E24-A87D-BCE73A28BFDF}" srcId="{5F6E9586-03A1-4EC8-B303-5687A985C423}" destId="{EF5CDDEE-B462-4DD7-8C34-BBA44F4EF379}" srcOrd="2" destOrd="0" parTransId="{200DD56C-CF9A-4DAD-B177-8388E3CFBE9A}" sibTransId="{74D42BEB-BAA1-447D-A261-22F653DBC8EC}"/>
    <dgm:cxn modelId="{6B7F39A2-65CE-46B2-B16F-49DC5195821D}" type="presOf" srcId="{DA485AE2-F03C-4639-BB4E-43424E1F4ED5}" destId="{46311B03-2051-4273-9911-01E0FECE1DCB}" srcOrd="0" destOrd="0" presId="urn:microsoft.com/office/officeart/2005/8/layout/radial1"/>
    <dgm:cxn modelId="{EB7EA5AB-0E42-4879-AF5A-870F2A402668}" srcId="{762A9974-6364-4586-9867-4479B8735E3C}" destId="{5F6E9586-03A1-4EC8-B303-5687A985C423}" srcOrd="0" destOrd="0" parTransId="{A196935A-6FFE-4A33-9C78-B08031FDDDE5}" sibTransId="{6694EC60-9229-4DC3-9BAB-10710054CD26}"/>
    <dgm:cxn modelId="{6F63E4B0-8D63-4D6C-878A-C38CB6CD8D96}" type="presOf" srcId="{88B57ED2-7FB8-4DAD-8C7B-29856DB14468}" destId="{4979831F-D793-4127-BB94-345F76A942D5}" srcOrd="0" destOrd="0" presId="urn:microsoft.com/office/officeart/2005/8/layout/radial1"/>
    <dgm:cxn modelId="{6EBDC0D5-CEB2-4E52-ACC9-82A9D8416B65}" type="presOf" srcId="{79195F84-5530-4BD3-85A2-C7E6F820F483}" destId="{FE6483CC-BC34-4EE8-9DC0-7344E79C9148}" srcOrd="0" destOrd="0" presId="urn:microsoft.com/office/officeart/2005/8/layout/radial1"/>
    <dgm:cxn modelId="{865AB1D9-921C-4554-9C24-2AAF12D8B95A}" type="presOf" srcId="{762A9974-6364-4586-9867-4479B8735E3C}" destId="{982C5BEE-AC63-493D-AD9D-9775DA2E347E}" srcOrd="0" destOrd="0" presId="urn:microsoft.com/office/officeart/2005/8/layout/radial1"/>
    <dgm:cxn modelId="{2A7A32E0-5279-4F46-B272-0F601A581DF5}" type="presOf" srcId="{200DD56C-CF9A-4DAD-B177-8388E3CFBE9A}" destId="{E69656E5-4EF2-4AFB-A4F5-DA1FF4B0D855}" srcOrd="0" destOrd="0" presId="urn:microsoft.com/office/officeart/2005/8/layout/radial1"/>
    <dgm:cxn modelId="{9CB456E2-DEDB-4316-8703-9DA5E64E2B52}" srcId="{5F6E9586-03A1-4EC8-B303-5687A985C423}" destId="{B0A3485F-E606-4A19-AE9C-E99708F9717D}" srcOrd="3" destOrd="0" parTransId="{88B57ED2-7FB8-4DAD-8C7B-29856DB14468}" sibTransId="{886CA6F8-CD17-449B-B70F-B2196D3096D4}"/>
    <dgm:cxn modelId="{F15D63F9-89CF-4E94-8D8E-1A94710BA9FE}" type="presOf" srcId="{B0A3485F-E606-4A19-AE9C-E99708F9717D}" destId="{D6DCA9BC-D4FC-4F1D-BC41-3B7724DC5271}" srcOrd="0" destOrd="0" presId="urn:microsoft.com/office/officeart/2005/8/layout/radial1"/>
    <dgm:cxn modelId="{A4170953-4E0A-4122-B81D-29360C5AF838}" type="presParOf" srcId="{982C5BEE-AC63-493D-AD9D-9775DA2E347E}" destId="{D41F0E3B-23F9-43A3-A22A-EE8CE7B904A5}" srcOrd="0" destOrd="0" presId="urn:microsoft.com/office/officeart/2005/8/layout/radial1"/>
    <dgm:cxn modelId="{A7785138-7482-466B-AB5B-4D3B4CD3FE7E}" type="presParOf" srcId="{982C5BEE-AC63-493D-AD9D-9775DA2E347E}" destId="{620E0922-ABFF-49F5-AE61-09289A24BFF4}" srcOrd="1" destOrd="0" presId="urn:microsoft.com/office/officeart/2005/8/layout/radial1"/>
    <dgm:cxn modelId="{D9C75D10-7C65-4954-994A-359A5676EC10}" type="presParOf" srcId="{620E0922-ABFF-49F5-AE61-09289A24BFF4}" destId="{B38E9573-1A34-4878-93F4-9BCCAA052215}" srcOrd="0" destOrd="0" presId="urn:microsoft.com/office/officeart/2005/8/layout/radial1"/>
    <dgm:cxn modelId="{B67FA8DF-1539-4C6F-8468-6E7A621D827A}" type="presParOf" srcId="{982C5BEE-AC63-493D-AD9D-9775DA2E347E}" destId="{FE6483CC-BC34-4EE8-9DC0-7344E79C9148}" srcOrd="2" destOrd="0" presId="urn:microsoft.com/office/officeart/2005/8/layout/radial1"/>
    <dgm:cxn modelId="{65D8B575-34E7-4457-A655-92098A1079FB}" type="presParOf" srcId="{982C5BEE-AC63-493D-AD9D-9775DA2E347E}" destId="{46311B03-2051-4273-9911-01E0FECE1DCB}" srcOrd="3" destOrd="0" presId="urn:microsoft.com/office/officeart/2005/8/layout/radial1"/>
    <dgm:cxn modelId="{FF21BDB2-D759-4221-BBF0-EB975122B6BB}" type="presParOf" srcId="{46311B03-2051-4273-9911-01E0FECE1DCB}" destId="{EE72118A-B83F-4D4B-BB50-67A08F78FBC0}" srcOrd="0" destOrd="0" presId="urn:microsoft.com/office/officeart/2005/8/layout/radial1"/>
    <dgm:cxn modelId="{6FD4D997-6743-42FA-BE64-D69694D9FD0D}" type="presParOf" srcId="{982C5BEE-AC63-493D-AD9D-9775DA2E347E}" destId="{C59A16FD-9A47-479A-AF85-CDCDEB1F1B53}" srcOrd="4" destOrd="0" presId="urn:microsoft.com/office/officeart/2005/8/layout/radial1"/>
    <dgm:cxn modelId="{D3FF4C3C-E330-4CA6-AA48-BC370B2D2622}" type="presParOf" srcId="{982C5BEE-AC63-493D-AD9D-9775DA2E347E}" destId="{E69656E5-4EF2-4AFB-A4F5-DA1FF4B0D855}" srcOrd="5" destOrd="0" presId="urn:microsoft.com/office/officeart/2005/8/layout/radial1"/>
    <dgm:cxn modelId="{394E7EEC-DA3B-47E4-8460-684014680199}" type="presParOf" srcId="{E69656E5-4EF2-4AFB-A4F5-DA1FF4B0D855}" destId="{5E9D4CC9-438E-43BB-9C45-DABA56866B17}" srcOrd="0" destOrd="0" presId="urn:microsoft.com/office/officeart/2005/8/layout/radial1"/>
    <dgm:cxn modelId="{D038528F-86B9-4B4F-97E3-F824B2B4752B}" type="presParOf" srcId="{982C5BEE-AC63-493D-AD9D-9775DA2E347E}" destId="{7C92CA09-1043-4835-A2F2-E95522AFEFEF}" srcOrd="6" destOrd="0" presId="urn:microsoft.com/office/officeart/2005/8/layout/radial1"/>
    <dgm:cxn modelId="{09E77750-86C0-4C03-9648-9955E02FDB3B}" type="presParOf" srcId="{982C5BEE-AC63-493D-AD9D-9775DA2E347E}" destId="{4979831F-D793-4127-BB94-345F76A942D5}" srcOrd="7" destOrd="0" presId="urn:microsoft.com/office/officeart/2005/8/layout/radial1"/>
    <dgm:cxn modelId="{D0E00DC0-6F96-433C-AF18-F7D0B40D20EE}" type="presParOf" srcId="{4979831F-D793-4127-BB94-345F76A942D5}" destId="{092C6E6D-EB43-4727-A348-3A61F5E042F1}" srcOrd="0" destOrd="0" presId="urn:microsoft.com/office/officeart/2005/8/layout/radial1"/>
    <dgm:cxn modelId="{9AE18B80-DB80-4489-BD44-9157E46D8756}" type="presParOf" srcId="{982C5BEE-AC63-493D-AD9D-9775DA2E347E}" destId="{D6DCA9BC-D4FC-4F1D-BC41-3B7724DC5271}" srcOrd="8"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a:t>.</a:t>
          </a:r>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Less than one foot long</a:t>
          </a: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White skin</a:t>
          </a: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Under-</a:t>
          </a:r>
        </a:p>
        <a:p>
          <a:r>
            <a:rPr lang="en-US" b="1" dirty="0">
              <a:solidFill>
                <a:schemeClr val="tx1"/>
              </a:solidFill>
            </a:rPr>
            <a:t>developed eyes</a:t>
          </a: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Small limbs</a:t>
          </a: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pt>
    <dgm:pt modelId="{D41F0E3B-23F9-43A3-A22A-EE8CE7B904A5}" type="pres">
      <dgm:prSet presAssocID="{5F6E9586-03A1-4EC8-B303-5687A985C423}" presName="centerShape" presStyleLbl="node0" presStyleIdx="0" presStyleCnt="1" custScaleX="136156" custScaleY="118002"/>
      <dgm:spPr/>
    </dgm:pt>
    <dgm:pt modelId="{620E0922-ABFF-49F5-AE61-09289A24BFF4}" type="pres">
      <dgm:prSet presAssocID="{39022A49-7176-4656-BA0D-8FD2585B2B5A}" presName="Name9" presStyleLbl="parChTrans1D2" presStyleIdx="0" presStyleCnt="4"/>
      <dgm:spPr/>
    </dgm:pt>
    <dgm:pt modelId="{B38E9573-1A34-4878-93F4-9BCCAA052215}" type="pres">
      <dgm:prSet presAssocID="{39022A49-7176-4656-BA0D-8FD2585B2B5A}" presName="connTx" presStyleLbl="parChTrans1D2" presStyleIdx="0" presStyleCnt="4"/>
      <dgm:spPr/>
    </dgm:pt>
    <dgm:pt modelId="{FE6483CC-BC34-4EE8-9DC0-7344E79C9148}" type="pres">
      <dgm:prSet presAssocID="{79195F84-5530-4BD3-85A2-C7E6F820F483}" presName="node" presStyleLbl="node1" presStyleIdx="0" presStyleCnt="4" custRadScaleRad="101017" custRadScaleInc="2270">
        <dgm:presLayoutVars>
          <dgm:bulletEnabled val="1"/>
        </dgm:presLayoutVars>
      </dgm:prSet>
      <dgm:spPr/>
    </dgm:pt>
    <dgm:pt modelId="{46311B03-2051-4273-9911-01E0FECE1DCB}" type="pres">
      <dgm:prSet presAssocID="{DA485AE2-F03C-4639-BB4E-43424E1F4ED5}" presName="Name9" presStyleLbl="parChTrans1D2" presStyleIdx="1" presStyleCnt="4"/>
      <dgm:spPr/>
    </dgm:pt>
    <dgm:pt modelId="{EE72118A-B83F-4D4B-BB50-67A08F78FBC0}" type="pres">
      <dgm:prSet presAssocID="{DA485AE2-F03C-4639-BB4E-43424E1F4ED5}" presName="connTx" presStyleLbl="parChTrans1D2" presStyleIdx="1" presStyleCnt="4"/>
      <dgm:spPr/>
    </dgm:pt>
    <dgm:pt modelId="{C59A16FD-9A47-479A-AF85-CDCDEB1F1B53}" type="pres">
      <dgm:prSet presAssocID="{61DC612E-0D32-4C9F-8D07-6FE1CF370C49}" presName="node" presStyleLbl="node1" presStyleIdx="1" presStyleCnt="4" custRadScaleRad="106359" custRadScaleInc="-2016">
        <dgm:presLayoutVars>
          <dgm:bulletEnabled val="1"/>
        </dgm:presLayoutVars>
      </dgm:prSet>
      <dgm:spPr/>
    </dgm:pt>
    <dgm:pt modelId="{E69656E5-4EF2-4AFB-A4F5-DA1FF4B0D855}" type="pres">
      <dgm:prSet presAssocID="{200DD56C-CF9A-4DAD-B177-8388E3CFBE9A}" presName="Name9" presStyleLbl="parChTrans1D2" presStyleIdx="2" presStyleCnt="4"/>
      <dgm:spPr/>
    </dgm:pt>
    <dgm:pt modelId="{5E9D4CC9-438E-43BB-9C45-DABA56866B17}" type="pres">
      <dgm:prSet presAssocID="{200DD56C-CF9A-4DAD-B177-8388E3CFBE9A}" presName="connTx" presStyleLbl="parChTrans1D2" presStyleIdx="2" presStyleCnt="4"/>
      <dgm:spPr/>
    </dgm:pt>
    <dgm:pt modelId="{7C92CA09-1043-4835-A2F2-E95522AFEFEF}" type="pres">
      <dgm:prSet presAssocID="{EF5CDDEE-B462-4DD7-8C34-BBA44F4EF379}" presName="node" presStyleLbl="node1" presStyleIdx="2" presStyleCnt="4" custRadScaleRad="113329" custRadScaleInc="-2023">
        <dgm:presLayoutVars>
          <dgm:bulletEnabled val="1"/>
        </dgm:presLayoutVars>
      </dgm:prSet>
      <dgm:spPr/>
    </dgm:pt>
    <dgm:pt modelId="{4979831F-D793-4127-BB94-345F76A942D5}" type="pres">
      <dgm:prSet presAssocID="{88B57ED2-7FB8-4DAD-8C7B-29856DB14468}" presName="Name9" presStyleLbl="parChTrans1D2" presStyleIdx="3" presStyleCnt="4"/>
      <dgm:spPr/>
    </dgm:pt>
    <dgm:pt modelId="{092C6E6D-EB43-4727-A348-3A61F5E042F1}" type="pres">
      <dgm:prSet presAssocID="{88B57ED2-7FB8-4DAD-8C7B-29856DB14468}" presName="connTx" presStyleLbl="parChTrans1D2" presStyleIdx="3" presStyleCnt="4"/>
      <dgm:spPr/>
    </dgm:pt>
    <dgm:pt modelId="{D6DCA9BC-D4FC-4F1D-BC41-3B7724DC5271}" type="pres">
      <dgm:prSet presAssocID="{B0A3485F-E606-4A19-AE9C-E99708F9717D}" presName="node" presStyleLbl="node1" presStyleIdx="3" presStyleCnt="4" custRadScaleRad="107984" custRadScaleInc="1986">
        <dgm:presLayoutVars>
          <dgm:bulletEnabled val="1"/>
        </dgm:presLayoutVars>
      </dgm:prSet>
      <dgm:spPr/>
    </dgm:pt>
  </dgm:ptLst>
  <dgm:cxnLst>
    <dgm:cxn modelId="{CC43C009-F4A4-40D4-9C4C-367DA83058F3}" type="presOf" srcId="{B0A3485F-E606-4A19-AE9C-E99708F9717D}" destId="{D6DCA9BC-D4FC-4F1D-BC41-3B7724DC5271}" srcOrd="0"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E33F043B-317B-47B1-9785-34E6AF5A735F}" srcId="{5F6E9586-03A1-4EC8-B303-5687A985C423}" destId="{61DC612E-0D32-4C9F-8D07-6FE1CF370C49}" srcOrd="1" destOrd="0" parTransId="{DA485AE2-F03C-4639-BB4E-43424E1F4ED5}" sibTransId="{928A29A3-7A1F-4505-B0D3-E64CDD10E7A5}"/>
    <dgm:cxn modelId="{20B8F13B-B45D-4649-8C61-E5A96389C9E9}" type="presOf" srcId="{88B57ED2-7FB8-4DAD-8C7B-29856DB14468}" destId="{4979831F-D793-4127-BB94-345F76A942D5}" srcOrd="0" destOrd="0" presId="urn:microsoft.com/office/officeart/2005/8/layout/radial1"/>
    <dgm:cxn modelId="{63DA185E-3646-4219-B161-123D84115ADA}" type="presOf" srcId="{39022A49-7176-4656-BA0D-8FD2585B2B5A}" destId="{B38E9573-1A34-4878-93F4-9BCCAA052215}" srcOrd="1" destOrd="0" presId="urn:microsoft.com/office/officeart/2005/8/layout/radial1"/>
    <dgm:cxn modelId="{6B111841-566A-4C68-B91E-0B7A511553BD}" type="presOf" srcId="{DA485AE2-F03C-4639-BB4E-43424E1F4ED5}" destId="{EE72118A-B83F-4D4B-BB50-67A08F78FBC0}" srcOrd="1" destOrd="0" presId="urn:microsoft.com/office/officeart/2005/8/layout/radial1"/>
    <dgm:cxn modelId="{2EBB5B65-8F1F-409C-A86F-2145B821A92C}" type="presOf" srcId="{5F6E9586-03A1-4EC8-B303-5687A985C423}" destId="{D41F0E3B-23F9-43A3-A22A-EE8CE7B904A5}" srcOrd="0" destOrd="0" presId="urn:microsoft.com/office/officeart/2005/8/layout/radial1"/>
    <dgm:cxn modelId="{645F8E68-F896-4D10-82D7-0168530854DB}" type="presOf" srcId="{61DC612E-0D32-4C9F-8D07-6FE1CF370C49}" destId="{C59A16FD-9A47-479A-AF85-CDCDEB1F1B53}" srcOrd="0" destOrd="0" presId="urn:microsoft.com/office/officeart/2005/8/layout/radial1"/>
    <dgm:cxn modelId="{DFCF624B-FCAA-4603-9C87-823446C7C5F2}" type="presOf" srcId="{EF5CDDEE-B462-4DD7-8C34-BBA44F4EF379}" destId="{7C92CA09-1043-4835-A2F2-E95522AFEFEF}" srcOrd="0" destOrd="0" presId="urn:microsoft.com/office/officeart/2005/8/layout/radial1"/>
    <dgm:cxn modelId="{E98F5975-C5A4-4260-AFAC-6464B16E4859}" type="presOf" srcId="{79195F84-5530-4BD3-85A2-C7E6F820F483}" destId="{FE6483CC-BC34-4EE8-9DC0-7344E79C9148}" srcOrd="0" destOrd="0" presId="urn:microsoft.com/office/officeart/2005/8/layout/radial1"/>
    <dgm:cxn modelId="{FD1B5E58-A81F-4589-B143-234CF0D50870}" type="presOf" srcId="{200DD56C-CF9A-4DAD-B177-8388E3CFBE9A}" destId="{5E9D4CC9-438E-43BB-9C45-DABA56866B17}" srcOrd="1" destOrd="0" presId="urn:microsoft.com/office/officeart/2005/8/layout/radial1"/>
    <dgm:cxn modelId="{CB7A4385-4DBB-4E24-A87D-BCE73A28BFDF}" srcId="{5F6E9586-03A1-4EC8-B303-5687A985C423}" destId="{EF5CDDEE-B462-4DD7-8C34-BBA44F4EF379}" srcOrd="2" destOrd="0" parTransId="{200DD56C-CF9A-4DAD-B177-8388E3CFBE9A}" sibTransId="{74D42BEB-BAA1-447D-A261-22F653DBC8EC}"/>
    <dgm:cxn modelId="{EB7EA5AB-0E42-4879-AF5A-870F2A402668}" srcId="{762A9974-6364-4586-9867-4479B8735E3C}" destId="{5F6E9586-03A1-4EC8-B303-5687A985C423}" srcOrd="0" destOrd="0" parTransId="{A196935A-6FFE-4A33-9C78-B08031FDDDE5}" sibTransId="{6694EC60-9229-4DC3-9BAB-10710054CD26}"/>
    <dgm:cxn modelId="{A34AE3AD-12F6-4595-B301-DD887CC88FFB}" type="presOf" srcId="{DA485AE2-F03C-4639-BB4E-43424E1F4ED5}" destId="{46311B03-2051-4273-9911-01E0FECE1DCB}" srcOrd="0" destOrd="0" presId="urn:microsoft.com/office/officeart/2005/8/layout/radial1"/>
    <dgm:cxn modelId="{C3FF19B4-71F2-495E-9408-467452061C75}" type="presOf" srcId="{88B57ED2-7FB8-4DAD-8C7B-29856DB14468}" destId="{092C6E6D-EB43-4727-A348-3A61F5E042F1}" srcOrd="1" destOrd="0" presId="urn:microsoft.com/office/officeart/2005/8/layout/radial1"/>
    <dgm:cxn modelId="{89D48AB9-6968-4910-8E54-9FCA2CC7A372}" type="presOf" srcId="{762A9974-6364-4586-9867-4479B8735E3C}" destId="{982C5BEE-AC63-493D-AD9D-9775DA2E347E}" srcOrd="0" destOrd="0" presId="urn:microsoft.com/office/officeart/2005/8/layout/radial1"/>
    <dgm:cxn modelId="{D18F08D1-6CE5-4794-98CA-EB116F9B7790}" type="presOf" srcId="{200DD56C-CF9A-4DAD-B177-8388E3CFBE9A}" destId="{E69656E5-4EF2-4AFB-A4F5-DA1FF4B0D855}" srcOrd="0" destOrd="0" presId="urn:microsoft.com/office/officeart/2005/8/layout/radial1"/>
    <dgm:cxn modelId="{31A707E2-2562-479F-BC69-AC0F77E382D6}" type="presOf" srcId="{39022A49-7176-4656-BA0D-8FD2585B2B5A}" destId="{620E0922-ABFF-49F5-AE61-09289A24BFF4}" srcOrd="0" destOrd="0" presId="urn:microsoft.com/office/officeart/2005/8/layout/radial1"/>
    <dgm:cxn modelId="{9CB456E2-DEDB-4316-8703-9DA5E64E2B52}" srcId="{5F6E9586-03A1-4EC8-B303-5687A985C423}" destId="{B0A3485F-E606-4A19-AE9C-E99708F9717D}" srcOrd="3" destOrd="0" parTransId="{88B57ED2-7FB8-4DAD-8C7B-29856DB14468}" sibTransId="{886CA6F8-CD17-449B-B70F-B2196D3096D4}"/>
    <dgm:cxn modelId="{56762E90-D178-4CA5-B5F3-DFDEA124D2C1}" type="presParOf" srcId="{982C5BEE-AC63-493D-AD9D-9775DA2E347E}" destId="{D41F0E3B-23F9-43A3-A22A-EE8CE7B904A5}" srcOrd="0" destOrd="0" presId="urn:microsoft.com/office/officeart/2005/8/layout/radial1"/>
    <dgm:cxn modelId="{17727390-5B1B-4B0D-8042-B81FCDC3899F}" type="presParOf" srcId="{982C5BEE-AC63-493D-AD9D-9775DA2E347E}" destId="{620E0922-ABFF-49F5-AE61-09289A24BFF4}" srcOrd="1" destOrd="0" presId="urn:microsoft.com/office/officeart/2005/8/layout/radial1"/>
    <dgm:cxn modelId="{600D762F-E306-4785-B51F-B70594DA3A94}" type="presParOf" srcId="{620E0922-ABFF-49F5-AE61-09289A24BFF4}" destId="{B38E9573-1A34-4878-93F4-9BCCAA052215}" srcOrd="0" destOrd="0" presId="urn:microsoft.com/office/officeart/2005/8/layout/radial1"/>
    <dgm:cxn modelId="{C88A3C5F-A051-4A17-8F23-B0E8249BC9FE}" type="presParOf" srcId="{982C5BEE-AC63-493D-AD9D-9775DA2E347E}" destId="{FE6483CC-BC34-4EE8-9DC0-7344E79C9148}" srcOrd="2" destOrd="0" presId="urn:microsoft.com/office/officeart/2005/8/layout/radial1"/>
    <dgm:cxn modelId="{BA649614-A68A-4525-AD35-B383EC3B4802}" type="presParOf" srcId="{982C5BEE-AC63-493D-AD9D-9775DA2E347E}" destId="{46311B03-2051-4273-9911-01E0FECE1DCB}" srcOrd="3" destOrd="0" presId="urn:microsoft.com/office/officeart/2005/8/layout/radial1"/>
    <dgm:cxn modelId="{118AE9B9-600B-4543-9607-F70C03EE8D10}" type="presParOf" srcId="{46311B03-2051-4273-9911-01E0FECE1DCB}" destId="{EE72118A-B83F-4D4B-BB50-67A08F78FBC0}" srcOrd="0" destOrd="0" presId="urn:microsoft.com/office/officeart/2005/8/layout/radial1"/>
    <dgm:cxn modelId="{9A287CEF-34D9-4B40-9574-0C520F897AA4}" type="presParOf" srcId="{982C5BEE-AC63-493D-AD9D-9775DA2E347E}" destId="{C59A16FD-9A47-479A-AF85-CDCDEB1F1B53}" srcOrd="4" destOrd="0" presId="urn:microsoft.com/office/officeart/2005/8/layout/radial1"/>
    <dgm:cxn modelId="{AA33BA21-449A-424C-A1C0-2C1FE1D040B5}" type="presParOf" srcId="{982C5BEE-AC63-493D-AD9D-9775DA2E347E}" destId="{E69656E5-4EF2-4AFB-A4F5-DA1FF4B0D855}" srcOrd="5" destOrd="0" presId="urn:microsoft.com/office/officeart/2005/8/layout/radial1"/>
    <dgm:cxn modelId="{ECA44EA5-D67E-4C3F-9EB7-80D48FB1CF42}" type="presParOf" srcId="{E69656E5-4EF2-4AFB-A4F5-DA1FF4B0D855}" destId="{5E9D4CC9-438E-43BB-9C45-DABA56866B17}" srcOrd="0" destOrd="0" presId="urn:microsoft.com/office/officeart/2005/8/layout/radial1"/>
    <dgm:cxn modelId="{F1A2C8B9-3C65-4F16-8290-3E4AD6E1F4EB}" type="presParOf" srcId="{982C5BEE-AC63-493D-AD9D-9775DA2E347E}" destId="{7C92CA09-1043-4835-A2F2-E95522AFEFEF}" srcOrd="6" destOrd="0" presId="urn:microsoft.com/office/officeart/2005/8/layout/radial1"/>
    <dgm:cxn modelId="{6F54DC20-3072-4C45-BB1F-55BD9AD10700}" type="presParOf" srcId="{982C5BEE-AC63-493D-AD9D-9775DA2E347E}" destId="{4979831F-D793-4127-BB94-345F76A942D5}" srcOrd="7" destOrd="0" presId="urn:microsoft.com/office/officeart/2005/8/layout/radial1"/>
    <dgm:cxn modelId="{92FA9DE4-F183-4867-B464-2078FEB2E485}" type="presParOf" srcId="{4979831F-D793-4127-BB94-345F76A942D5}" destId="{092C6E6D-EB43-4727-A348-3A61F5E042F1}" srcOrd="0" destOrd="0" presId="urn:microsoft.com/office/officeart/2005/8/layout/radial1"/>
    <dgm:cxn modelId="{66480636-7E61-411E-9B0D-5FC04AF9D6EE}" type="presParOf" srcId="{982C5BEE-AC63-493D-AD9D-9775DA2E347E}" destId="{D6DCA9BC-D4FC-4F1D-BC41-3B7724DC5271}"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a:t>.</a:t>
          </a:r>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Less than one foot long</a:t>
          </a: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White skin</a:t>
          </a: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Under-</a:t>
          </a:r>
        </a:p>
        <a:p>
          <a:r>
            <a:rPr lang="en-US" b="1" dirty="0">
              <a:solidFill>
                <a:schemeClr val="tx1"/>
              </a:solidFill>
            </a:rPr>
            <a:t>developed eyes</a:t>
          </a: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Small limbs</a:t>
          </a: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pt>
    <dgm:pt modelId="{D41F0E3B-23F9-43A3-A22A-EE8CE7B904A5}" type="pres">
      <dgm:prSet presAssocID="{5F6E9586-03A1-4EC8-B303-5687A985C423}" presName="centerShape" presStyleLbl="node0" presStyleIdx="0" presStyleCnt="1" custScaleX="136156" custScaleY="118002"/>
      <dgm:spPr/>
    </dgm:pt>
    <dgm:pt modelId="{620E0922-ABFF-49F5-AE61-09289A24BFF4}" type="pres">
      <dgm:prSet presAssocID="{39022A49-7176-4656-BA0D-8FD2585B2B5A}" presName="Name9" presStyleLbl="parChTrans1D2" presStyleIdx="0" presStyleCnt="4"/>
      <dgm:spPr/>
    </dgm:pt>
    <dgm:pt modelId="{B38E9573-1A34-4878-93F4-9BCCAA052215}" type="pres">
      <dgm:prSet presAssocID="{39022A49-7176-4656-BA0D-8FD2585B2B5A}" presName="connTx" presStyleLbl="parChTrans1D2" presStyleIdx="0" presStyleCnt="4"/>
      <dgm:spPr/>
    </dgm:pt>
    <dgm:pt modelId="{FE6483CC-BC34-4EE8-9DC0-7344E79C9148}" type="pres">
      <dgm:prSet presAssocID="{79195F84-5530-4BD3-85A2-C7E6F820F483}" presName="node" presStyleLbl="node1" presStyleIdx="0" presStyleCnt="4" custRadScaleRad="101017" custRadScaleInc="2270">
        <dgm:presLayoutVars>
          <dgm:bulletEnabled val="1"/>
        </dgm:presLayoutVars>
      </dgm:prSet>
      <dgm:spPr/>
    </dgm:pt>
    <dgm:pt modelId="{46311B03-2051-4273-9911-01E0FECE1DCB}" type="pres">
      <dgm:prSet presAssocID="{DA485AE2-F03C-4639-BB4E-43424E1F4ED5}" presName="Name9" presStyleLbl="parChTrans1D2" presStyleIdx="1" presStyleCnt="4"/>
      <dgm:spPr/>
    </dgm:pt>
    <dgm:pt modelId="{EE72118A-B83F-4D4B-BB50-67A08F78FBC0}" type="pres">
      <dgm:prSet presAssocID="{DA485AE2-F03C-4639-BB4E-43424E1F4ED5}" presName="connTx" presStyleLbl="parChTrans1D2" presStyleIdx="1" presStyleCnt="4"/>
      <dgm:spPr/>
    </dgm:pt>
    <dgm:pt modelId="{C59A16FD-9A47-479A-AF85-CDCDEB1F1B53}" type="pres">
      <dgm:prSet presAssocID="{61DC612E-0D32-4C9F-8D07-6FE1CF370C49}" presName="node" presStyleLbl="node1" presStyleIdx="1" presStyleCnt="4" custRadScaleRad="106359" custRadScaleInc="-2016">
        <dgm:presLayoutVars>
          <dgm:bulletEnabled val="1"/>
        </dgm:presLayoutVars>
      </dgm:prSet>
      <dgm:spPr/>
    </dgm:pt>
    <dgm:pt modelId="{E69656E5-4EF2-4AFB-A4F5-DA1FF4B0D855}" type="pres">
      <dgm:prSet presAssocID="{200DD56C-CF9A-4DAD-B177-8388E3CFBE9A}" presName="Name9" presStyleLbl="parChTrans1D2" presStyleIdx="2" presStyleCnt="4"/>
      <dgm:spPr/>
    </dgm:pt>
    <dgm:pt modelId="{5E9D4CC9-438E-43BB-9C45-DABA56866B17}" type="pres">
      <dgm:prSet presAssocID="{200DD56C-CF9A-4DAD-B177-8388E3CFBE9A}" presName="connTx" presStyleLbl="parChTrans1D2" presStyleIdx="2" presStyleCnt="4"/>
      <dgm:spPr/>
    </dgm:pt>
    <dgm:pt modelId="{7C92CA09-1043-4835-A2F2-E95522AFEFEF}" type="pres">
      <dgm:prSet presAssocID="{EF5CDDEE-B462-4DD7-8C34-BBA44F4EF379}" presName="node" presStyleLbl="node1" presStyleIdx="2" presStyleCnt="4" custRadScaleRad="113329" custRadScaleInc="-2023">
        <dgm:presLayoutVars>
          <dgm:bulletEnabled val="1"/>
        </dgm:presLayoutVars>
      </dgm:prSet>
      <dgm:spPr/>
    </dgm:pt>
    <dgm:pt modelId="{4979831F-D793-4127-BB94-345F76A942D5}" type="pres">
      <dgm:prSet presAssocID="{88B57ED2-7FB8-4DAD-8C7B-29856DB14468}" presName="Name9" presStyleLbl="parChTrans1D2" presStyleIdx="3" presStyleCnt="4"/>
      <dgm:spPr/>
    </dgm:pt>
    <dgm:pt modelId="{092C6E6D-EB43-4727-A348-3A61F5E042F1}" type="pres">
      <dgm:prSet presAssocID="{88B57ED2-7FB8-4DAD-8C7B-29856DB14468}" presName="connTx" presStyleLbl="parChTrans1D2" presStyleIdx="3" presStyleCnt="4"/>
      <dgm:spPr/>
    </dgm:pt>
    <dgm:pt modelId="{D6DCA9BC-D4FC-4F1D-BC41-3B7724DC5271}" type="pres">
      <dgm:prSet presAssocID="{B0A3485F-E606-4A19-AE9C-E99708F9717D}" presName="node" presStyleLbl="node1" presStyleIdx="3" presStyleCnt="4" custRadScaleRad="107984" custRadScaleInc="1986">
        <dgm:presLayoutVars>
          <dgm:bulletEnabled val="1"/>
        </dgm:presLayoutVars>
      </dgm:prSet>
      <dgm:spPr/>
    </dgm:pt>
  </dgm:ptLst>
  <dgm:cxnLst>
    <dgm:cxn modelId="{05E3FE02-A2A7-402A-93DF-C4B0D4D4D356}" type="presOf" srcId="{5F6E9586-03A1-4EC8-B303-5687A985C423}" destId="{D41F0E3B-23F9-43A3-A22A-EE8CE7B904A5}" srcOrd="0" destOrd="0" presId="urn:microsoft.com/office/officeart/2005/8/layout/radial1"/>
    <dgm:cxn modelId="{A47F8B29-E6D5-4DA2-9380-B97936723192}" type="presOf" srcId="{39022A49-7176-4656-BA0D-8FD2585B2B5A}" destId="{620E0922-ABFF-49F5-AE61-09289A24BFF4}" srcOrd="0" destOrd="0" presId="urn:microsoft.com/office/officeart/2005/8/layout/radial1"/>
    <dgm:cxn modelId="{6F6A572D-8B5C-4C80-BF6D-6E8107DC029C}" type="presOf" srcId="{88B57ED2-7FB8-4DAD-8C7B-29856DB14468}" destId="{4979831F-D793-4127-BB94-345F76A942D5}" srcOrd="0"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E33F043B-317B-47B1-9785-34E6AF5A735F}" srcId="{5F6E9586-03A1-4EC8-B303-5687A985C423}" destId="{61DC612E-0D32-4C9F-8D07-6FE1CF370C49}" srcOrd="1" destOrd="0" parTransId="{DA485AE2-F03C-4639-BB4E-43424E1F4ED5}" sibTransId="{928A29A3-7A1F-4505-B0D3-E64CDD10E7A5}"/>
    <dgm:cxn modelId="{FB81E53E-6CF4-4723-B3DE-D6B0FC7F77C5}" type="presOf" srcId="{200DD56C-CF9A-4DAD-B177-8388E3CFBE9A}" destId="{5E9D4CC9-438E-43BB-9C45-DABA56866B17}" srcOrd="1" destOrd="0" presId="urn:microsoft.com/office/officeart/2005/8/layout/radial1"/>
    <dgm:cxn modelId="{DA01C948-24BD-4ABB-BF1E-7A9FA0110057}" type="presOf" srcId="{39022A49-7176-4656-BA0D-8FD2585B2B5A}" destId="{B38E9573-1A34-4878-93F4-9BCCAA052215}" srcOrd="1" destOrd="0" presId="urn:microsoft.com/office/officeart/2005/8/layout/radial1"/>
    <dgm:cxn modelId="{23DED071-A246-45E2-8BEF-39A8D0784870}" type="presOf" srcId="{88B57ED2-7FB8-4DAD-8C7B-29856DB14468}" destId="{092C6E6D-EB43-4727-A348-3A61F5E042F1}" srcOrd="1" destOrd="0" presId="urn:microsoft.com/office/officeart/2005/8/layout/radial1"/>
    <dgm:cxn modelId="{985AF653-96DB-4CD7-A845-D3A1FD06C8CE}" type="presOf" srcId="{200DD56C-CF9A-4DAD-B177-8388E3CFBE9A}" destId="{E69656E5-4EF2-4AFB-A4F5-DA1FF4B0D855}" srcOrd="0" destOrd="0" presId="urn:microsoft.com/office/officeart/2005/8/layout/radial1"/>
    <dgm:cxn modelId="{A8959C84-0269-4EDA-9AAA-ADDB8E10B845}" type="presOf" srcId="{B0A3485F-E606-4A19-AE9C-E99708F9717D}" destId="{D6DCA9BC-D4FC-4F1D-BC41-3B7724DC5271}" srcOrd="0" destOrd="0" presId="urn:microsoft.com/office/officeart/2005/8/layout/radial1"/>
    <dgm:cxn modelId="{CB7A4385-4DBB-4E24-A87D-BCE73A28BFDF}" srcId="{5F6E9586-03A1-4EC8-B303-5687A985C423}" destId="{EF5CDDEE-B462-4DD7-8C34-BBA44F4EF379}" srcOrd="2" destOrd="0" parTransId="{200DD56C-CF9A-4DAD-B177-8388E3CFBE9A}" sibTransId="{74D42BEB-BAA1-447D-A261-22F653DBC8EC}"/>
    <dgm:cxn modelId="{CA4F4C9E-DEFB-4EE9-A6FA-DE23F71C5058}" type="presOf" srcId="{DA485AE2-F03C-4639-BB4E-43424E1F4ED5}" destId="{46311B03-2051-4273-9911-01E0FECE1DCB}" srcOrd="0" destOrd="0" presId="urn:microsoft.com/office/officeart/2005/8/layout/radial1"/>
    <dgm:cxn modelId="{7850F3A5-77C7-4EF9-8981-23941EA77EFB}" type="presOf" srcId="{79195F84-5530-4BD3-85A2-C7E6F820F483}" destId="{FE6483CC-BC34-4EE8-9DC0-7344E79C9148}" srcOrd="0" destOrd="0" presId="urn:microsoft.com/office/officeart/2005/8/layout/radial1"/>
    <dgm:cxn modelId="{EB7EA5AB-0E42-4879-AF5A-870F2A402668}" srcId="{762A9974-6364-4586-9867-4479B8735E3C}" destId="{5F6E9586-03A1-4EC8-B303-5687A985C423}" srcOrd="0" destOrd="0" parTransId="{A196935A-6FFE-4A33-9C78-B08031FDDDE5}" sibTransId="{6694EC60-9229-4DC3-9BAB-10710054CD26}"/>
    <dgm:cxn modelId="{DFAA18B7-9C2D-4DF5-B4EC-33A282CE89E3}" type="presOf" srcId="{DA485AE2-F03C-4639-BB4E-43424E1F4ED5}" destId="{EE72118A-B83F-4D4B-BB50-67A08F78FBC0}" srcOrd="1" destOrd="0" presId="urn:microsoft.com/office/officeart/2005/8/layout/radial1"/>
    <dgm:cxn modelId="{8DBBECBE-48F1-4D91-BE9E-725A1C4ADB32}" type="presOf" srcId="{762A9974-6364-4586-9867-4479B8735E3C}" destId="{982C5BEE-AC63-493D-AD9D-9775DA2E347E}" srcOrd="0" destOrd="0" presId="urn:microsoft.com/office/officeart/2005/8/layout/radial1"/>
    <dgm:cxn modelId="{C97C09C3-DD6B-400A-8375-0702D0A932C8}" type="presOf" srcId="{61DC612E-0D32-4C9F-8D07-6FE1CF370C49}" destId="{C59A16FD-9A47-479A-AF85-CDCDEB1F1B53}" srcOrd="0" destOrd="0" presId="urn:microsoft.com/office/officeart/2005/8/layout/radial1"/>
    <dgm:cxn modelId="{9CB456E2-DEDB-4316-8703-9DA5E64E2B52}" srcId="{5F6E9586-03A1-4EC8-B303-5687A985C423}" destId="{B0A3485F-E606-4A19-AE9C-E99708F9717D}" srcOrd="3" destOrd="0" parTransId="{88B57ED2-7FB8-4DAD-8C7B-29856DB14468}" sibTransId="{886CA6F8-CD17-449B-B70F-B2196D3096D4}"/>
    <dgm:cxn modelId="{72F2CDE6-52E6-4C06-99CE-A8EC0EB0FC28}" type="presOf" srcId="{EF5CDDEE-B462-4DD7-8C34-BBA44F4EF379}" destId="{7C92CA09-1043-4835-A2F2-E95522AFEFEF}" srcOrd="0" destOrd="0" presId="urn:microsoft.com/office/officeart/2005/8/layout/radial1"/>
    <dgm:cxn modelId="{25BA93CD-7F1B-4916-B404-409B362EA043}" type="presParOf" srcId="{982C5BEE-AC63-493D-AD9D-9775DA2E347E}" destId="{D41F0E3B-23F9-43A3-A22A-EE8CE7B904A5}" srcOrd="0" destOrd="0" presId="urn:microsoft.com/office/officeart/2005/8/layout/radial1"/>
    <dgm:cxn modelId="{21A8EAA9-DCB0-4241-9930-0EC2BAC9921B}" type="presParOf" srcId="{982C5BEE-AC63-493D-AD9D-9775DA2E347E}" destId="{620E0922-ABFF-49F5-AE61-09289A24BFF4}" srcOrd="1" destOrd="0" presId="urn:microsoft.com/office/officeart/2005/8/layout/radial1"/>
    <dgm:cxn modelId="{30F8D0E2-F19B-48C3-9AD7-19B48C57093D}" type="presParOf" srcId="{620E0922-ABFF-49F5-AE61-09289A24BFF4}" destId="{B38E9573-1A34-4878-93F4-9BCCAA052215}" srcOrd="0" destOrd="0" presId="urn:microsoft.com/office/officeart/2005/8/layout/radial1"/>
    <dgm:cxn modelId="{2A4A7FBE-5E1C-4D8B-9BBD-895125724831}" type="presParOf" srcId="{982C5BEE-AC63-493D-AD9D-9775DA2E347E}" destId="{FE6483CC-BC34-4EE8-9DC0-7344E79C9148}" srcOrd="2" destOrd="0" presId="urn:microsoft.com/office/officeart/2005/8/layout/radial1"/>
    <dgm:cxn modelId="{F347D729-66F6-49A0-AA68-A23BFE5102A8}" type="presParOf" srcId="{982C5BEE-AC63-493D-AD9D-9775DA2E347E}" destId="{46311B03-2051-4273-9911-01E0FECE1DCB}" srcOrd="3" destOrd="0" presId="urn:microsoft.com/office/officeart/2005/8/layout/radial1"/>
    <dgm:cxn modelId="{71C49A8E-416C-4177-99F3-4D685BB07826}" type="presParOf" srcId="{46311B03-2051-4273-9911-01E0FECE1DCB}" destId="{EE72118A-B83F-4D4B-BB50-67A08F78FBC0}" srcOrd="0" destOrd="0" presId="urn:microsoft.com/office/officeart/2005/8/layout/radial1"/>
    <dgm:cxn modelId="{4BE811F7-845E-40B9-A2A9-28A18F3CDC64}" type="presParOf" srcId="{982C5BEE-AC63-493D-AD9D-9775DA2E347E}" destId="{C59A16FD-9A47-479A-AF85-CDCDEB1F1B53}" srcOrd="4" destOrd="0" presId="urn:microsoft.com/office/officeart/2005/8/layout/radial1"/>
    <dgm:cxn modelId="{30B4D651-7148-4EE3-AE17-E24A6C1F7944}" type="presParOf" srcId="{982C5BEE-AC63-493D-AD9D-9775DA2E347E}" destId="{E69656E5-4EF2-4AFB-A4F5-DA1FF4B0D855}" srcOrd="5" destOrd="0" presId="urn:microsoft.com/office/officeart/2005/8/layout/radial1"/>
    <dgm:cxn modelId="{46A5D986-FA7E-466F-A936-817E7027DEE3}" type="presParOf" srcId="{E69656E5-4EF2-4AFB-A4F5-DA1FF4B0D855}" destId="{5E9D4CC9-438E-43BB-9C45-DABA56866B17}" srcOrd="0" destOrd="0" presId="urn:microsoft.com/office/officeart/2005/8/layout/radial1"/>
    <dgm:cxn modelId="{964FA1D6-5F2F-4079-9584-8D7D6AE6DD01}" type="presParOf" srcId="{982C5BEE-AC63-493D-AD9D-9775DA2E347E}" destId="{7C92CA09-1043-4835-A2F2-E95522AFEFEF}" srcOrd="6" destOrd="0" presId="urn:microsoft.com/office/officeart/2005/8/layout/radial1"/>
    <dgm:cxn modelId="{6AB3D6E3-7FD4-49CF-AEF3-9BAE240F546F}" type="presParOf" srcId="{982C5BEE-AC63-493D-AD9D-9775DA2E347E}" destId="{4979831F-D793-4127-BB94-345F76A942D5}" srcOrd="7" destOrd="0" presId="urn:microsoft.com/office/officeart/2005/8/layout/radial1"/>
    <dgm:cxn modelId="{FEA11B74-F05E-406F-B075-C8F1A9309605}" type="presParOf" srcId="{4979831F-D793-4127-BB94-345F76A942D5}" destId="{092C6E6D-EB43-4727-A348-3A61F5E042F1}" srcOrd="0" destOrd="0" presId="urn:microsoft.com/office/officeart/2005/8/layout/radial1"/>
    <dgm:cxn modelId="{679D056E-643E-453F-B110-300FD82D55CA}" type="presParOf" srcId="{982C5BEE-AC63-493D-AD9D-9775DA2E347E}" destId="{D6DCA9BC-D4FC-4F1D-BC41-3B7724DC5271}"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a:t>.</a:t>
          </a:r>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Less than one foot long</a:t>
          </a: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White skin</a:t>
          </a: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Under-</a:t>
          </a:r>
        </a:p>
        <a:p>
          <a:r>
            <a:rPr lang="en-US" b="1" dirty="0">
              <a:solidFill>
                <a:schemeClr val="tx1"/>
              </a:solidFill>
            </a:rPr>
            <a:t>developed eyes</a:t>
          </a: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Small limbs</a:t>
          </a: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pt>
    <dgm:pt modelId="{D41F0E3B-23F9-43A3-A22A-EE8CE7B904A5}" type="pres">
      <dgm:prSet presAssocID="{5F6E9586-03A1-4EC8-B303-5687A985C423}" presName="centerShape" presStyleLbl="node0" presStyleIdx="0" presStyleCnt="1" custScaleX="136156" custScaleY="118002"/>
      <dgm:spPr/>
    </dgm:pt>
    <dgm:pt modelId="{620E0922-ABFF-49F5-AE61-09289A24BFF4}" type="pres">
      <dgm:prSet presAssocID="{39022A49-7176-4656-BA0D-8FD2585B2B5A}" presName="Name9" presStyleLbl="parChTrans1D2" presStyleIdx="0" presStyleCnt="4"/>
      <dgm:spPr/>
    </dgm:pt>
    <dgm:pt modelId="{B38E9573-1A34-4878-93F4-9BCCAA052215}" type="pres">
      <dgm:prSet presAssocID="{39022A49-7176-4656-BA0D-8FD2585B2B5A}" presName="connTx" presStyleLbl="parChTrans1D2" presStyleIdx="0" presStyleCnt="4"/>
      <dgm:spPr/>
    </dgm:pt>
    <dgm:pt modelId="{FE6483CC-BC34-4EE8-9DC0-7344E79C9148}" type="pres">
      <dgm:prSet presAssocID="{79195F84-5530-4BD3-85A2-C7E6F820F483}" presName="node" presStyleLbl="node1" presStyleIdx="0" presStyleCnt="4" custRadScaleRad="101017" custRadScaleInc="2270">
        <dgm:presLayoutVars>
          <dgm:bulletEnabled val="1"/>
        </dgm:presLayoutVars>
      </dgm:prSet>
      <dgm:spPr/>
    </dgm:pt>
    <dgm:pt modelId="{46311B03-2051-4273-9911-01E0FECE1DCB}" type="pres">
      <dgm:prSet presAssocID="{DA485AE2-F03C-4639-BB4E-43424E1F4ED5}" presName="Name9" presStyleLbl="parChTrans1D2" presStyleIdx="1" presStyleCnt="4"/>
      <dgm:spPr/>
    </dgm:pt>
    <dgm:pt modelId="{EE72118A-B83F-4D4B-BB50-67A08F78FBC0}" type="pres">
      <dgm:prSet presAssocID="{DA485AE2-F03C-4639-BB4E-43424E1F4ED5}" presName="connTx" presStyleLbl="parChTrans1D2" presStyleIdx="1" presStyleCnt="4"/>
      <dgm:spPr/>
    </dgm:pt>
    <dgm:pt modelId="{C59A16FD-9A47-479A-AF85-CDCDEB1F1B53}" type="pres">
      <dgm:prSet presAssocID="{61DC612E-0D32-4C9F-8D07-6FE1CF370C49}" presName="node" presStyleLbl="node1" presStyleIdx="1" presStyleCnt="4" custRadScaleRad="106359" custRadScaleInc="-2016">
        <dgm:presLayoutVars>
          <dgm:bulletEnabled val="1"/>
        </dgm:presLayoutVars>
      </dgm:prSet>
      <dgm:spPr/>
    </dgm:pt>
    <dgm:pt modelId="{E69656E5-4EF2-4AFB-A4F5-DA1FF4B0D855}" type="pres">
      <dgm:prSet presAssocID="{200DD56C-CF9A-4DAD-B177-8388E3CFBE9A}" presName="Name9" presStyleLbl="parChTrans1D2" presStyleIdx="2" presStyleCnt="4"/>
      <dgm:spPr/>
    </dgm:pt>
    <dgm:pt modelId="{5E9D4CC9-438E-43BB-9C45-DABA56866B17}" type="pres">
      <dgm:prSet presAssocID="{200DD56C-CF9A-4DAD-B177-8388E3CFBE9A}" presName="connTx" presStyleLbl="parChTrans1D2" presStyleIdx="2" presStyleCnt="4"/>
      <dgm:spPr/>
    </dgm:pt>
    <dgm:pt modelId="{7C92CA09-1043-4835-A2F2-E95522AFEFEF}" type="pres">
      <dgm:prSet presAssocID="{EF5CDDEE-B462-4DD7-8C34-BBA44F4EF379}" presName="node" presStyleLbl="node1" presStyleIdx="2" presStyleCnt="4" custRadScaleRad="113329" custRadScaleInc="-2023">
        <dgm:presLayoutVars>
          <dgm:bulletEnabled val="1"/>
        </dgm:presLayoutVars>
      </dgm:prSet>
      <dgm:spPr/>
    </dgm:pt>
    <dgm:pt modelId="{4979831F-D793-4127-BB94-345F76A942D5}" type="pres">
      <dgm:prSet presAssocID="{88B57ED2-7FB8-4DAD-8C7B-29856DB14468}" presName="Name9" presStyleLbl="parChTrans1D2" presStyleIdx="3" presStyleCnt="4"/>
      <dgm:spPr/>
    </dgm:pt>
    <dgm:pt modelId="{092C6E6D-EB43-4727-A348-3A61F5E042F1}" type="pres">
      <dgm:prSet presAssocID="{88B57ED2-7FB8-4DAD-8C7B-29856DB14468}" presName="connTx" presStyleLbl="parChTrans1D2" presStyleIdx="3" presStyleCnt="4"/>
      <dgm:spPr/>
    </dgm:pt>
    <dgm:pt modelId="{D6DCA9BC-D4FC-4F1D-BC41-3B7724DC5271}" type="pres">
      <dgm:prSet presAssocID="{B0A3485F-E606-4A19-AE9C-E99708F9717D}" presName="node" presStyleLbl="node1" presStyleIdx="3" presStyleCnt="4" custRadScaleRad="107984" custRadScaleInc="1986">
        <dgm:presLayoutVars>
          <dgm:bulletEnabled val="1"/>
        </dgm:presLayoutVars>
      </dgm:prSet>
      <dgm:spPr/>
    </dgm:pt>
  </dgm:ptLst>
  <dgm:cxnLst>
    <dgm:cxn modelId="{954C7E03-2AA2-4B9A-9B33-54C8938CEA7A}" type="presOf" srcId="{B0A3485F-E606-4A19-AE9C-E99708F9717D}" destId="{D6DCA9BC-D4FC-4F1D-BC41-3B7724DC5271}" srcOrd="0" destOrd="0" presId="urn:microsoft.com/office/officeart/2005/8/layout/radial1"/>
    <dgm:cxn modelId="{58D60205-F7B2-4179-A1A5-F144C2533552}" type="presOf" srcId="{EF5CDDEE-B462-4DD7-8C34-BBA44F4EF379}" destId="{7C92CA09-1043-4835-A2F2-E95522AFEFEF}" srcOrd="0" destOrd="0" presId="urn:microsoft.com/office/officeart/2005/8/layout/radial1"/>
    <dgm:cxn modelId="{60E4C810-F200-4518-A941-F306FA042F8A}" type="presOf" srcId="{39022A49-7176-4656-BA0D-8FD2585B2B5A}" destId="{B38E9573-1A34-4878-93F4-9BCCAA052215}" srcOrd="1" destOrd="0" presId="urn:microsoft.com/office/officeart/2005/8/layout/radial1"/>
    <dgm:cxn modelId="{94C08A11-28B7-4922-AB0E-78323D2D2625}" type="presOf" srcId="{88B57ED2-7FB8-4DAD-8C7B-29856DB14468}" destId="{092C6E6D-EB43-4727-A348-3A61F5E042F1}" srcOrd="1" destOrd="0" presId="urn:microsoft.com/office/officeart/2005/8/layout/radial1"/>
    <dgm:cxn modelId="{966F971D-CDE9-4DF9-8A5B-A92990E93947}" type="presOf" srcId="{79195F84-5530-4BD3-85A2-C7E6F820F483}" destId="{FE6483CC-BC34-4EE8-9DC0-7344E79C9148}" srcOrd="0" destOrd="0" presId="urn:microsoft.com/office/officeart/2005/8/layout/radial1"/>
    <dgm:cxn modelId="{7C6FBC1E-04CD-43E3-8850-1C0EAF80439B}" type="presOf" srcId="{200DD56C-CF9A-4DAD-B177-8388E3CFBE9A}" destId="{E69656E5-4EF2-4AFB-A4F5-DA1FF4B0D855}" srcOrd="0"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E33F043B-317B-47B1-9785-34E6AF5A735F}" srcId="{5F6E9586-03A1-4EC8-B303-5687A985C423}" destId="{61DC612E-0D32-4C9F-8D07-6FE1CF370C49}" srcOrd="1" destOrd="0" parTransId="{DA485AE2-F03C-4639-BB4E-43424E1F4ED5}" sibTransId="{928A29A3-7A1F-4505-B0D3-E64CDD10E7A5}"/>
    <dgm:cxn modelId="{CB2A3147-8A64-4CDF-A531-D5618B78ABF5}" type="presOf" srcId="{39022A49-7176-4656-BA0D-8FD2585B2B5A}" destId="{620E0922-ABFF-49F5-AE61-09289A24BFF4}" srcOrd="0" destOrd="0" presId="urn:microsoft.com/office/officeart/2005/8/layout/radial1"/>
    <dgm:cxn modelId="{A51AD64F-C176-48B6-8D7E-01AE22C90A98}" type="presOf" srcId="{5F6E9586-03A1-4EC8-B303-5687A985C423}" destId="{D41F0E3B-23F9-43A3-A22A-EE8CE7B904A5}" srcOrd="0" destOrd="0" presId="urn:microsoft.com/office/officeart/2005/8/layout/radial1"/>
    <dgm:cxn modelId="{CB7A4385-4DBB-4E24-A87D-BCE73A28BFDF}" srcId="{5F6E9586-03A1-4EC8-B303-5687A985C423}" destId="{EF5CDDEE-B462-4DD7-8C34-BBA44F4EF379}" srcOrd="2" destOrd="0" parTransId="{200DD56C-CF9A-4DAD-B177-8388E3CFBE9A}" sibTransId="{74D42BEB-BAA1-447D-A261-22F653DBC8EC}"/>
    <dgm:cxn modelId="{03B3418E-7E9E-4236-9302-DCC7CB80469C}" type="presOf" srcId="{200DD56C-CF9A-4DAD-B177-8388E3CFBE9A}" destId="{5E9D4CC9-438E-43BB-9C45-DABA56866B17}" srcOrd="1" destOrd="0" presId="urn:microsoft.com/office/officeart/2005/8/layout/radial1"/>
    <dgm:cxn modelId="{401E4CAB-8B5F-4125-A5F8-E50519EED75F}" type="presOf" srcId="{762A9974-6364-4586-9867-4479B8735E3C}" destId="{982C5BEE-AC63-493D-AD9D-9775DA2E347E}" srcOrd="0" destOrd="0" presId="urn:microsoft.com/office/officeart/2005/8/layout/radial1"/>
    <dgm:cxn modelId="{EB7EA5AB-0E42-4879-AF5A-870F2A402668}" srcId="{762A9974-6364-4586-9867-4479B8735E3C}" destId="{5F6E9586-03A1-4EC8-B303-5687A985C423}" srcOrd="0" destOrd="0" parTransId="{A196935A-6FFE-4A33-9C78-B08031FDDDE5}" sibTransId="{6694EC60-9229-4DC3-9BAB-10710054CD26}"/>
    <dgm:cxn modelId="{5EFADFC6-ED92-4391-BD76-5F9814A453A5}" type="presOf" srcId="{88B57ED2-7FB8-4DAD-8C7B-29856DB14468}" destId="{4979831F-D793-4127-BB94-345F76A942D5}" srcOrd="0" destOrd="0" presId="urn:microsoft.com/office/officeart/2005/8/layout/radial1"/>
    <dgm:cxn modelId="{6ED474CB-815F-48C0-9C61-5627A067E820}" type="presOf" srcId="{DA485AE2-F03C-4639-BB4E-43424E1F4ED5}" destId="{46311B03-2051-4273-9911-01E0FECE1DCB}" srcOrd="0" destOrd="0" presId="urn:microsoft.com/office/officeart/2005/8/layout/radial1"/>
    <dgm:cxn modelId="{18DE8EDF-F95B-447D-89F8-928D72F994DE}" type="presOf" srcId="{DA485AE2-F03C-4639-BB4E-43424E1F4ED5}" destId="{EE72118A-B83F-4D4B-BB50-67A08F78FBC0}" srcOrd="1" destOrd="0" presId="urn:microsoft.com/office/officeart/2005/8/layout/radial1"/>
    <dgm:cxn modelId="{9CB456E2-DEDB-4316-8703-9DA5E64E2B52}" srcId="{5F6E9586-03A1-4EC8-B303-5687A985C423}" destId="{B0A3485F-E606-4A19-AE9C-E99708F9717D}" srcOrd="3" destOrd="0" parTransId="{88B57ED2-7FB8-4DAD-8C7B-29856DB14468}" sibTransId="{886CA6F8-CD17-449B-B70F-B2196D3096D4}"/>
    <dgm:cxn modelId="{9CD391E4-B355-4403-AE54-E936DC9320CC}" type="presOf" srcId="{61DC612E-0D32-4C9F-8D07-6FE1CF370C49}" destId="{C59A16FD-9A47-479A-AF85-CDCDEB1F1B53}" srcOrd="0" destOrd="0" presId="urn:microsoft.com/office/officeart/2005/8/layout/radial1"/>
    <dgm:cxn modelId="{BA3ED5BC-B78A-4AF3-8177-B7EDCBCF7C5E}" type="presParOf" srcId="{982C5BEE-AC63-493D-AD9D-9775DA2E347E}" destId="{D41F0E3B-23F9-43A3-A22A-EE8CE7B904A5}" srcOrd="0" destOrd="0" presId="urn:microsoft.com/office/officeart/2005/8/layout/radial1"/>
    <dgm:cxn modelId="{292342BE-543F-4CA6-B1D7-F8853E04E4AB}" type="presParOf" srcId="{982C5BEE-AC63-493D-AD9D-9775DA2E347E}" destId="{620E0922-ABFF-49F5-AE61-09289A24BFF4}" srcOrd="1" destOrd="0" presId="urn:microsoft.com/office/officeart/2005/8/layout/radial1"/>
    <dgm:cxn modelId="{A5B580B7-86D7-479F-91E7-E4833485DD6E}" type="presParOf" srcId="{620E0922-ABFF-49F5-AE61-09289A24BFF4}" destId="{B38E9573-1A34-4878-93F4-9BCCAA052215}" srcOrd="0" destOrd="0" presId="urn:microsoft.com/office/officeart/2005/8/layout/radial1"/>
    <dgm:cxn modelId="{2CB2C1E1-BD47-4A29-B796-FDF6BEE9C703}" type="presParOf" srcId="{982C5BEE-AC63-493D-AD9D-9775DA2E347E}" destId="{FE6483CC-BC34-4EE8-9DC0-7344E79C9148}" srcOrd="2" destOrd="0" presId="urn:microsoft.com/office/officeart/2005/8/layout/radial1"/>
    <dgm:cxn modelId="{9BB79802-51C6-4295-A529-AAB0C3A3781F}" type="presParOf" srcId="{982C5BEE-AC63-493D-AD9D-9775DA2E347E}" destId="{46311B03-2051-4273-9911-01E0FECE1DCB}" srcOrd="3" destOrd="0" presId="urn:microsoft.com/office/officeart/2005/8/layout/radial1"/>
    <dgm:cxn modelId="{0A67C020-0AC2-4545-86FA-8C8CFBC8C66F}" type="presParOf" srcId="{46311B03-2051-4273-9911-01E0FECE1DCB}" destId="{EE72118A-B83F-4D4B-BB50-67A08F78FBC0}" srcOrd="0" destOrd="0" presId="urn:microsoft.com/office/officeart/2005/8/layout/radial1"/>
    <dgm:cxn modelId="{114A2162-4337-40A0-A4D4-A1E646FC4A0A}" type="presParOf" srcId="{982C5BEE-AC63-493D-AD9D-9775DA2E347E}" destId="{C59A16FD-9A47-479A-AF85-CDCDEB1F1B53}" srcOrd="4" destOrd="0" presId="urn:microsoft.com/office/officeart/2005/8/layout/radial1"/>
    <dgm:cxn modelId="{DBEBCE6A-22A7-4B54-8CED-7A6F13553727}" type="presParOf" srcId="{982C5BEE-AC63-493D-AD9D-9775DA2E347E}" destId="{E69656E5-4EF2-4AFB-A4F5-DA1FF4B0D855}" srcOrd="5" destOrd="0" presId="urn:microsoft.com/office/officeart/2005/8/layout/radial1"/>
    <dgm:cxn modelId="{95D3EC8E-DCF6-43EC-B62F-FF5D5A79661F}" type="presParOf" srcId="{E69656E5-4EF2-4AFB-A4F5-DA1FF4B0D855}" destId="{5E9D4CC9-438E-43BB-9C45-DABA56866B17}" srcOrd="0" destOrd="0" presId="urn:microsoft.com/office/officeart/2005/8/layout/radial1"/>
    <dgm:cxn modelId="{B318F57F-EE48-447A-809A-3732EE232601}" type="presParOf" srcId="{982C5BEE-AC63-493D-AD9D-9775DA2E347E}" destId="{7C92CA09-1043-4835-A2F2-E95522AFEFEF}" srcOrd="6" destOrd="0" presId="urn:microsoft.com/office/officeart/2005/8/layout/radial1"/>
    <dgm:cxn modelId="{3686C9C6-33DB-43B1-8A0C-58072E947425}" type="presParOf" srcId="{982C5BEE-AC63-493D-AD9D-9775DA2E347E}" destId="{4979831F-D793-4127-BB94-345F76A942D5}" srcOrd="7" destOrd="0" presId="urn:microsoft.com/office/officeart/2005/8/layout/radial1"/>
    <dgm:cxn modelId="{1BA26C3E-16D1-4E9A-B61F-F827820E774C}" type="presParOf" srcId="{4979831F-D793-4127-BB94-345F76A942D5}" destId="{092C6E6D-EB43-4727-A348-3A61F5E042F1}" srcOrd="0" destOrd="0" presId="urn:microsoft.com/office/officeart/2005/8/layout/radial1"/>
    <dgm:cxn modelId="{60036AC0-CFC3-4C09-A9DE-E8750D4F888D}" type="presParOf" srcId="{982C5BEE-AC63-493D-AD9D-9775DA2E347E}" destId="{D6DCA9BC-D4FC-4F1D-BC41-3B7724DC5271}"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a:t>.</a:t>
          </a:r>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Less than one foot long</a:t>
          </a: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White skin</a:t>
          </a: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Under-</a:t>
          </a:r>
        </a:p>
        <a:p>
          <a:r>
            <a:rPr lang="en-US" b="1" dirty="0">
              <a:solidFill>
                <a:schemeClr val="tx1"/>
              </a:solidFill>
            </a:rPr>
            <a:t>developed eyes</a:t>
          </a: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Small limbs</a:t>
          </a: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pt>
    <dgm:pt modelId="{D41F0E3B-23F9-43A3-A22A-EE8CE7B904A5}" type="pres">
      <dgm:prSet presAssocID="{5F6E9586-03A1-4EC8-B303-5687A985C423}" presName="centerShape" presStyleLbl="node0" presStyleIdx="0" presStyleCnt="1" custScaleX="136156" custScaleY="118002"/>
      <dgm:spPr/>
    </dgm:pt>
    <dgm:pt modelId="{620E0922-ABFF-49F5-AE61-09289A24BFF4}" type="pres">
      <dgm:prSet presAssocID="{39022A49-7176-4656-BA0D-8FD2585B2B5A}" presName="Name9" presStyleLbl="parChTrans1D2" presStyleIdx="0" presStyleCnt="4"/>
      <dgm:spPr/>
    </dgm:pt>
    <dgm:pt modelId="{B38E9573-1A34-4878-93F4-9BCCAA052215}" type="pres">
      <dgm:prSet presAssocID="{39022A49-7176-4656-BA0D-8FD2585B2B5A}" presName="connTx" presStyleLbl="parChTrans1D2" presStyleIdx="0" presStyleCnt="4"/>
      <dgm:spPr/>
    </dgm:pt>
    <dgm:pt modelId="{FE6483CC-BC34-4EE8-9DC0-7344E79C9148}" type="pres">
      <dgm:prSet presAssocID="{79195F84-5530-4BD3-85A2-C7E6F820F483}" presName="node" presStyleLbl="node1" presStyleIdx="0" presStyleCnt="4" custRadScaleRad="101017" custRadScaleInc="2270">
        <dgm:presLayoutVars>
          <dgm:bulletEnabled val="1"/>
        </dgm:presLayoutVars>
      </dgm:prSet>
      <dgm:spPr/>
    </dgm:pt>
    <dgm:pt modelId="{46311B03-2051-4273-9911-01E0FECE1DCB}" type="pres">
      <dgm:prSet presAssocID="{DA485AE2-F03C-4639-BB4E-43424E1F4ED5}" presName="Name9" presStyleLbl="parChTrans1D2" presStyleIdx="1" presStyleCnt="4"/>
      <dgm:spPr/>
    </dgm:pt>
    <dgm:pt modelId="{EE72118A-B83F-4D4B-BB50-67A08F78FBC0}" type="pres">
      <dgm:prSet presAssocID="{DA485AE2-F03C-4639-BB4E-43424E1F4ED5}" presName="connTx" presStyleLbl="parChTrans1D2" presStyleIdx="1" presStyleCnt="4"/>
      <dgm:spPr/>
    </dgm:pt>
    <dgm:pt modelId="{C59A16FD-9A47-479A-AF85-CDCDEB1F1B53}" type="pres">
      <dgm:prSet presAssocID="{61DC612E-0D32-4C9F-8D07-6FE1CF370C49}" presName="node" presStyleLbl="node1" presStyleIdx="1" presStyleCnt="4" custRadScaleRad="106359" custRadScaleInc="-2016">
        <dgm:presLayoutVars>
          <dgm:bulletEnabled val="1"/>
        </dgm:presLayoutVars>
      </dgm:prSet>
      <dgm:spPr/>
    </dgm:pt>
    <dgm:pt modelId="{E69656E5-4EF2-4AFB-A4F5-DA1FF4B0D855}" type="pres">
      <dgm:prSet presAssocID="{200DD56C-CF9A-4DAD-B177-8388E3CFBE9A}" presName="Name9" presStyleLbl="parChTrans1D2" presStyleIdx="2" presStyleCnt="4"/>
      <dgm:spPr/>
    </dgm:pt>
    <dgm:pt modelId="{5E9D4CC9-438E-43BB-9C45-DABA56866B17}" type="pres">
      <dgm:prSet presAssocID="{200DD56C-CF9A-4DAD-B177-8388E3CFBE9A}" presName="connTx" presStyleLbl="parChTrans1D2" presStyleIdx="2" presStyleCnt="4"/>
      <dgm:spPr/>
    </dgm:pt>
    <dgm:pt modelId="{7C92CA09-1043-4835-A2F2-E95522AFEFEF}" type="pres">
      <dgm:prSet presAssocID="{EF5CDDEE-B462-4DD7-8C34-BBA44F4EF379}" presName="node" presStyleLbl="node1" presStyleIdx="2" presStyleCnt="4" custRadScaleRad="113329" custRadScaleInc="-2023">
        <dgm:presLayoutVars>
          <dgm:bulletEnabled val="1"/>
        </dgm:presLayoutVars>
      </dgm:prSet>
      <dgm:spPr/>
    </dgm:pt>
    <dgm:pt modelId="{4979831F-D793-4127-BB94-345F76A942D5}" type="pres">
      <dgm:prSet presAssocID="{88B57ED2-7FB8-4DAD-8C7B-29856DB14468}" presName="Name9" presStyleLbl="parChTrans1D2" presStyleIdx="3" presStyleCnt="4"/>
      <dgm:spPr/>
    </dgm:pt>
    <dgm:pt modelId="{092C6E6D-EB43-4727-A348-3A61F5E042F1}" type="pres">
      <dgm:prSet presAssocID="{88B57ED2-7FB8-4DAD-8C7B-29856DB14468}" presName="connTx" presStyleLbl="parChTrans1D2" presStyleIdx="3" presStyleCnt="4"/>
      <dgm:spPr/>
    </dgm:pt>
    <dgm:pt modelId="{D6DCA9BC-D4FC-4F1D-BC41-3B7724DC5271}" type="pres">
      <dgm:prSet presAssocID="{B0A3485F-E606-4A19-AE9C-E99708F9717D}" presName="node" presStyleLbl="node1" presStyleIdx="3" presStyleCnt="4" custRadScaleRad="107984" custRadScaleInc="1986">
        <dgm:presLayoutVars>
          <dgm:bulletEnabled val="1"/>
        </dgm:presLayoutVars>
      </dgm:prSet>
      <dgm:spPr/>
    </dgm:pt>
  </dgm:ptLst>
  <dgm:cxnLst>
    <dgm:cxn modelId="{1D461D02-6CAB-4B38-A84B-62633578C912}" type="presOf" srcId="{88B57ED2-7FB8-4DAD-8C7B-29856DB14468}" destId="{092C6E6D-EB43-4727-A348-3A61F5E042F1}" srcOrd="1" destOrd="0" presId="urn:microsoft.com/office/officeart/2005/8/layout/radial1"/>
    <dgm:cxn modelId="{B33B1414-CADB-459C-8946-FA9F1CA5E030}" type="presOf" srcId="{39022A49-7176-4656-BA0D-8FD2585B2B5A}" destId="{620E0922-ABFF-49F5-AE61-09289A24BFF4}" srcOrd="0" destOrd="0" presId="urn:microsoft.com/office/officeart/2005/8/layout/radial1"/>
    <dgm:cxn modelId="{CF93CE22-79F2-416F-927D-F676BBE3762F}" type="presOf" srcId="{79195F84-5530-4BD3-85A2-C7E6F820F483}" destId="{FE6483CC-BC34-4EE8-9DC0-7344E79C9148}" srcOrd="0" destOrd="0" presId="urn:microsoft.com/office/officeart/2005/8/layout/radial1"/>
    <dgm:cxn modelId="{DE1D9C24-A317-4048-BB92-075E5070D521}" type="presOf" srcId="{DA485AE2-F03C-4639-BB4E-43424E1F4ED5}" destId="{EE72118A-B83F-4D4B-BB50-67A08F78FBC0}" srcOrd="1" destOrd="0" presId="urn:microsoft.com/office/officeart/2005/8/layout/radial1"/>
    <dgm:cxn modelId="{9954B124-4687-4BC7-B655-6475A0E063CD}" type="presOf" srcId="{200DD56C-CF9A-4DAD-B177-8388E3CFBE9A}" destId="{E69656E5-4EF2-4AFB-A4F5-DA1FF4B0D855}" srcOrd="0" destOrd="0" presId="urn:microsoft.com/office/officeart/2005/8/layout/radial1"/>
    <dgm:cxn modelId="{C6D7A431-5184-4C00-98A7-4FC9EE3B9841}" type="presOf" srcId="{61DC612E-0D32-4C9F-8D07-6FE1CF370C49}" destId="{C59A16FD-9A47-479A-AF85-CDCDEB1F1B53}" srcOrd="0"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E33F043B-317B-47B1-9785-34E6AF5A735F}" srcId="{5F6E9586-03A1-4EC8-B303-5687A985C423}" destId="{61DC612E-0D32-4C9F-8D07-6FE1CF370C49}" srcOrd="1" destOrd="0" parTransId="{DA485AE2-F03C-4639-BB4E-43424E1F4ED5}" sibTransId="{928A29A3-7A1F-4505-B0D3-E64CDD10E7A5}"/>
    <dgm:cxn modelId="{E5AB8A77-4E4F-4E2B-9ABF-CAF3755323F0}" type="presOf" srcId="{762A9974-6364-4586-9867-4479B8735E3C}" destId="{982C5BEE-AC63-493D-AD9D-9775DA2E347E}" srcOrd="0" destOrd="0" presId="urn:microsoft.com/office/officeart/2005/8/layout/radial1"/>
    <dgm:cxn modelId="{FA53007B-717B-41AF-9624-2FDEB789EEF3}" type="presOf" srcId="{5F6E9586-03A1-4EC8-B303-5687A985C423}" destId="{D41F0E3B-23F9-43A3-A22A-EE8CE7B904A5}" srcOrd="0" destOrd="0" presId="urn:microsoft.com/office/officeart/2005/8/layout/radial1"/>
    <dgm:cxn modelId="{CB7A4385-4DBB-4E24-A87D-BCE73A28BFDF}" srcId="{5F6E9586-03A1-4EC8-B303-5687A985C423}" destId="{EF5CDDEE-B462-4DD7-8C34-BBA44F4EF379}" srcOrd="2" destOrd="0" parTransId="{200DD56C-CF9A-4DAD-B177-8388E3CFBE9A}" sibTransId="{74D42BEB-BAA1-447D-A261-22F653DBC8EC}"/>
    <dgm:cxn modelId="{F0EE4490-5190-429D-BF60-1D4CBCFE8B03}" type="presOf" srcId="{88B57ED2-7FB8-4DAD-8C7B-29856DB14468}" destId="{4979831F-D793-4127-BB94-345F76A942D5}" srcOrd="0" destOrd="0" presId="urn:microsoft.com/office/officeart/2005/8/layout/radial1"/>
    <dgm:cxn modelId="{EB7EA5AB-0E42-4879-AF5A-870F2A402668}" srcId="{762A9974-6364-4586-9867-4479B8735E3C}" destId="{5F6E9586-03A1-4EC8-B303-5687A985C423}" srcOrd="0" destOrd="0" parTransId="{A196935A-6FFE-4A33-9C78-B08031FDDDE5}" sibTransId="{6694EC60-9229-4DC3-9BAB-10710054CD26}"/>
    <dgm:cxn modelId="{957D47C9-17AF-4BD7-BE6E-95ABBB5ECE67}" type="presOf" srcId="{EF5CDDEE-B462-4DD7-8C34-BBA44F4EF379}" destId="{7C92CA09-1043-4835-A2F2-E95522AFEFEF}" srcOrd="0" destOrd="0" presId="urn:microsoft.com/office/officeart/2005/8/layout/radial1"/>
    <dgm:cxn modelId="{F18FA4CA-0496-489C-BC99-FB11BDC8E171}" type="presOf" srcId="{200DD56C-CF9A-4DAD-B177-8388E3CFBE9A}" destId="{5E9D4CC9-438E-43BB-9C45-DABA56866B17}" srcOrd="1" destOrd="0" presId="urn:microsoft.com/office/officeart/2005/8/layout/radial1"/>
    <dgm:cxn modelId="{6C461FCC-C2D2-40D5-99AC-8286EEFF4C26}" type="presOf" srcId="{DA485AE2-F03C-4639-BB4E-43424E1F4ED5}" destId="{46311B03-2051-4273-9911-01E0FECE1DCB}" srcOrd="0" destOrd="0" presId="urn:microsoft.com/office/officeart/2005/8/layout/radial1"/>
    <dgm:cxn modelId="{900969E2-3CAA-45FF-BCD7-AE82508967C7}" type="presOf" srcId="{B0A3485F-E606-4A19-AE9C-E99708F9717D}" destId="{D6DCA9BC-D4FC-4F1D-BC41-3B7724DC5271}" srcOrd="0" destOrd="0" presId="urn:microsoft.com/office/officeart/2005/8/layout/radial1"/>
    <dgm:cxn modelId="{9CB456E2-DEDB-4316-8703-9DA5E64E2B52}" srcId="{5F6E9586-03A1-4EC8-B303-5687A985C423}" destId="{B0A3485F-E606-4A19-AE9C-E99708F9717D}" srcOrd="3" destOrd="0" parTransId="{88B57ED2-7FB8-4DAD-8C7B-29856DB14468}" sibTransId="{886CA6F8-CD17-449B-B70F-B2196D3096D4}"/>
    <dgm:cxn modelId="{1ACFA4FF-E720-4569-97BB-D06C34B88D0A}" type="presOf" srcId="{39022A49-7176-4656-BA0D-8FD2585B2B5A}" destId="{B38E9573-1A34-4878-93F4-9BCCAA052215}" srcOrd="1" destOrd="0" presId="urn:microsoft.com/office/officeart/2005/8/layout/radial1"/>
    <dgm:cxn modelId="{2C04E5AB-CC24-41E5-AAB5-FF2E639688FB}" type="presParOf" srcId="{982C5BEE-AC63-493D-AD9D-9775DA2E347E}" destId="{D41F0E3B-23F9-43A3-A22A-EE8CE7B904A5}" srcOrd="0" destOrd="0" presId="urn:microsoft.com/office/officeart/2005/8/layout/radial1"/>
    <dgm:cxn modelId="{FA1C8F9E-F0CD-443D-8FBF-0DCF6B29F871}" type="presParOf" srcId="{982C5BEE-AC63-493D-AD9D-9775DA2E347E}" destId="{620E0922-ABFF-49F5-AE61-09289A24BFF4}" srcOrd="1" destOrd="0" presId="urn:microsoft.com/office/officeart/2005/8/layout/radial1"/>
    <dgm:cxn modelId="{B4358C35-2493-49EC-9E82-B24B86414F67}" type="presParOf" srcId="{620E0922-ABFF-49F5-AE61-09289A24BFF4}" destId="{B38E9573-1A34-4878-93F4-9BCCAA052215}" srcOrd="0" destOrd="0" presId="urn:microsoft.com/office/officeart/2005/8/layout/radial1"/>
    <dgm:cxn modelId="{E7457EAD-F676-4E8F-8D5A-B80C9E0C3781}" type="presParOf" srcId="{982C5BEE-AC63-493D-AD9D-9775DA2E347E}" destId="{FE6483CC-BC34-4EE8-9DC0-7344E79C9148}" srcOrd="2" destOrd="0" presId="urn:microsoft.com/office/officeart/2005/8/layout/radial1"/>
    <dgm:cxn modelId="{95FE5F9A-700F-4576-ABD8-1E5F9BA1CF13}" type="presParOf" srcId="{982C5BEE-AC63-493D-AD9D-9775DA2E347E}" destId="{46311B03-2051-4273-9911-01E0FECE1DCB}" srcOrd="3" destOrd="0" presId="urn:microsoft.com/office/officeart/2005/8/layout/radial1"/>
    <dgm:cxn modelId="{CD22AE4E-7911-4C97-953A-307FF2D59D63}" type="presParOf" srcId="{46311B03-2051-4273-9911-01E0FECE1DCB}" destId="{EE72118A-B83F-4D4B-BB50-67A08F78FBC0}" srcOrd="0" destOrd="0" presId="urn:microsoft.com/office/officeart/2005/8/layout/radial1"/>
    <dgm:cxn modelId="{B00F04D3-8253-4638-903C-B31CD191E11B}" type="presParOf" srcId="{982C5BEE-AC63-493D-AD9D-9775DA2E347E}" destId="{C59A16FD-9A47-479A-AF85-CDCDEB1F1B53}" srcOrd="4" destOrd="0" presId="urn:microsoft.com/office/officeart/2005/8/layout/radial1"/>
    <dgm:cxn modelId="{C41870EB-3508-43FA-A146-39BB7C2E8378}" type="presParOf" srcId="{982C5BEE-AC63-493D-AD9D-9775DA2E347E}" destId="{E69656E5-4EF2-4AFB-A4F5-DA1FF4B0D855}" srcOrd="5" destOrd="0" presId="urn:microsoft.com/office/officeart/2005/8/layout/radial1"/>
    <dgm:cxn modelId="{AAC5D4DA-78BE-41B0-A3E1-0F214B82FEB8}" type="presParOf" srcId="{E69656E5-4EF2-4AFB-A4F5-DA1FF4B0D855}" destId="{5E9D4CC9-438E-43BB-9C45-DABA56866B17}" srcOrd="0" destOrd="0" presId="urn:microsoft.com/office/officeart/2005/8/layout/radial1"/>
    <dgm:cxn modelId="{9DCE2E9A-ADED-4FFB-B5A9-C130020114A0}" type="presParOf" srcId="{982C5BEE-AC63-493D-AD9D-9775DA2E347E}" destId="{7C92CA09-1043-4835-A2F2-E95522AFEFEF}" srcOrd="6" destOrd="0" presId="urn:microsoft.com/office/officeart/2005/8/layout/radial1"/>
    <dgm:cxn modelId="{7FEAEBB5-67C9-4262-ACE9-5E4C863FC2D9}" type="presParOf" srcId="{982C5BEE-AC63-493D-AD9D-9775DA2E347E}" destId="{4979831F-D793-4127-BB94-345F76A942D5}" srcOrd="7" destOrd="0" presId="urn:microsoft.com/office/officeart/2005/8/layout/radial1"/>
    <dgm:cxn modelId="{4018D1B7-279F-4BBB-85C1-1D7FC63A02F3}" type="presParOf" srcId="{4979831F-D793-4127-BB94-345F76A942D5}" destId="{092C6E6D-EB43-4727-A348-3A61F5E042F1}" srcOrd="0" destOrd="0" presId="urn:microsoft.com/office/officeart/2005/8/layout/radial1"/>
    <dgm:cxn modelId="{8712FBC7-F3DB-4C32-A9B4-B26A570B7FA3}" type="presParOf" srcId="{982C5BEE-AC63-493D-AD9D-9775DA2E347E}" destId="{D6DCA9BC-D4FC-4F1D-BC41-3B7724DC5271}"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b="1" dirty="0">
              <a:solidFill>
                <a:schemeClr val="tx1"/>
              </a:solidFill>
            </a:rPr>
            <a:t>The </a:t>
          </a:r>
          <a:r>
            <a:rPr lang="en-US" sz="1800" b="1" dirty="0" err="1">
              <a:solidFill>
                <a:schemeClr val="tx1"/>
              </a:solidFill>
            </a:rPr>
            <a:t>Olm’s</a:t>
          </a:r>
          <a:r>
            <a:rPr lang="en-US" sz="1800" b="1" dirty="0">
              <a:solidFill>
                <a:schemeClr val="tx1"/>
              </a:solidFill>
            </a:rPr>
            <a:t> Features</a:t>
          </a:r>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Under-</a:t>
          </a:r>
        </a:p>
        <a:p>
          <a:r>
            <a:rPr lang="en-US" b="1" dirty="0">
              <a:solidFill>
                <a:schemeClr val="tx1"/>
              </a:solidFill>
            </a:rPr>
            <a:t>developed eyes</a:t>
          </a: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Small limbs</a:t>
          </a: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60085BDB-6302-4680-B20D-ABE511939954}">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2FF18A5E-D2E0-484A-A8DD-BA4958BBD595}" type="parTrans" cxnId="{57D7239E-1B89-4113-B340-B365281662C3}">
      <dgm:prSet/>
      <dgm:spPr/>
      <dgm:t>
        <a:bodyPr/>
        <a:lstStyle/>
        <a:p>
          <a:endParaRPr lang="en-US"/>
        </a:p>
      </dgm:t>
    </dgm:pt>
    <dgm:pt modelId="{CC24C837-C9C7-4624-A5D6-E90C21042F45}" type="sibTrans" cxnId="{57D7239E-1B89-4113-B340-B365281662C3}">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pt>
    <dgm:pt modelId="{D41F0E3B-23F9-43A3-A22A-EE8CE7B904A5}" type="pres">
      <dgm:prSet presAssocID="{5F6E9586-03A1-4EC8-B303-5687A985C423}" presName="centerShape" presStyleLbl="node0" presStyleIdx="0" presStyleCnt="1" custScaleX="136156" custScaleY="118002"/>
      <dgm:spPr/>
    </dgm:pt>
    <dgm:pt modelId="{620E0922-ABFF-49F5-AE61-09289A24BFF4}" type="pres">
      <dgm:prSet presAssocID="{39022A49-7176-4656-BA0D-8FD2585B2B5A}" presName="Name9" presStyleLbl="parChTrans1D2" presStyleIdx="0" presStyleCnt="5"/>
      <dgm:spPr/>
    </dgm:pt>
    <dgm:pt modelId="{B38E9573-1A34-4878-93F4-9BCCAA052215}" type="pres">
      <dgm:prSet presAssocID="{39022A49-7176-4656-BA0D-8FD2585B2B5A}" presName="connTx" presStyleLbl="parChTrans1D2" presStyleIdx="0" presStyleCnt="5"/>
      <dgm:spPr/>
    </dgm:pt>
    <dgm:pt modelId="{FE6483CC-BC34-4EE8-9DC0-7344E79C9148}" type="pres">
      <dgm:prSet presAssocID="{79195F84-5530-4BD3-85A2-C7E6F820F483}" presName="node" presStyleLbl="node1" presStyleIdx="0" presStyleCnt="5" custRadScaleRad="101059" custRadScaleInc="-4318">
        <dgm:presLayoutVars>
          <dgm:bulletEnabled val="1"/>
        </dgm:presLayoutVars>
      </dgm:prSet>
      <dgm:spPr/>
    </dgm:pt>
    <dgm:pt modelId="{3E3ED5D7-D6CC-4ED4-99CE-E5F32EE5527F}" type="pres">
      <dgm:prSet presAssocID="{2FF18A5E-D2E0-484A-A8DD-BA4958BBD595}" presName="Name9" presStyleLbl="parChTrans1D2" presStyleIdx="1" presStyleCnt="5"/>
      <dgm:spPr/>
    </dgm:pt>
    <dgm:pt modelId="{A01B8680-2BC5-413D-AEF2-F3110CE15A18}" type="pres">
      <dgm:prSet presAssocID="{2FF18A5E-D2E0-484A-A8DD-BA4958BBD595}" presName="connTx" presStyleLbl="parChTrans1D2" presStyleIdx="1" presStyleCnt="5"/>
      <dgm:spPr/>
    </dgm:pt>
    <dgm:pt modelId="{96A289B8-30CC-4E6F-B32E-492260AB42DE}" type="pres">
      <dgm:prSet presAssocID="{60085BDB-6302-4680-B20D-ABE511939954}" presName="node" presStyleLbl="node1" presStyleIdx="1" presStyleCnt="5" custRadScaleRad="101059" custRadScaleInc="-4318">
        <dgm:presLayoutVars>
          <dgm:bulletEnabled val="1"/>
        </dgm:presLayoutVars>
      </dgm:prSet>
      <dgm:spPr/>
    </dgm:pt>
    <dgm:pt modelId="{46311B03-2051-4273-9911-01E0FECE1DCB}" type="pres">
      <dgm:prSet presAssocID="{DA485AE2-F03C-4639-BB4E-43424E1F4ED5}" presName="Name9" presStyleLbl="parChTrans1D2" presStyleIdx="2" presStyleCnt="5"/>
      <dgm:spPr/>
    </dgm:pt>
    <dgm:pt modelId="{EE72118A-B83F-4D4B-BB50-67A08F78FBC0}" type="pres">
      <dgm:prSet presAssocID="{DA485AE2-F03C-4639-BB4E-43424E1F4ED5}" presName="connTx" presStyleLbl="parChTrans1D2" presStyleIdx="2" presStyleCnt="5"/>
      <dgm:spPr/>
    </dgm:pt>
    <dgm:pt modelId="{C59A16FD-9A47-479A-AF85-CDCDEB1F1B53}" type="pres">
      <dgm:prSet presAssocID="{61DC612E-0D32-4C9F-8D07-6FE1CF370C49}" presName="node" presStyleLbl="node1" presStyleIdx="2" presStyleCnt="5" custRadScaleRad="106359" custRadScaleInc="-2016">
        <dgm:presLayoutVars>
          <dgm:bulletEnabled val="1"/>
        </dgm:presLayoutVars>
      </dgm:prSet>
      <dgm:spPr/>
    </dgm:pt>
    <dgm:pt modelId="{E69656E5-4EF2-4AFB-A4F5-DA1FF4B0D855}" type="pres">
      <dgm:prSet presAssocID="{200DD56C-CF9A-4DAD-B177-8388E3CFBE9A}" presName="Name9" presStyleLbl="parChTrans1D2" presStyleIdx="3" presStyleCnt="5"/>
      <dgm:spPr/>
    </dgm:pt>
    <dgm:pt modelId="{5E9D4CC9-438E-43BB-9C45-DABA56866B17}" type="pres">
      <dgm:prSet presAssocID="{200DD56C-CF9A-4DAD-B177-8388E3CFBE9A}" presName="connTx" presStyleLbl="parChTrans1D2" presStyleIdx="3" presStyleCnt="5"/>
      <dgm:spPr/>
    </dgm:pt>
    <dgm:pt modelId="{7C92CA09-1043-4835-A2F2-E95522AFEFEF}" type="pres">
      <dgm:prSet presAssocID="{EF5CDDEE-B462-4DD7-8C34-BBA44F4EF379}" presName="node" presStyleLbl="node1" presStyleIdx="3" presStyleCnt="5" custRadScaleRad="113329" custRadScaleInc="-2023">
        <dgm:presLayoutVars>
          <dgm:bulletEnabled val="1"/>
        </dgm:presLayoutVars>
      </dgm:prSet>
      <dgm:spPr/>
    </dgm:pt>
    <dgm:pt modelId="{4979831F-D793-4127-BB94-345F76A942D5}" type="pres">
      <dgm:prSet presAssocID="{88B57ED2-7FB8-4DAD-8C7B-29856DB14468}" presName="Name9" presStyleLbl="parChTrans1D2" presStyleIdx="4" presStyleCnt="5"/>
      <dgm:spPr/>
    </dgm:pt>
    <dgm:pt modelId="{092C6E6D-EB43-4727-A348-3A61F5E042F1}" type="pres">
      <dgm:prSet presAssocID="{88B57ED2-7FB8-4DAD-8C7B-29856DB14468}" presName="connTx" presStyleLbl="parChTrans1D2" presStyleIdx="4" presStyleCnt="5"/>
      <dgm:spPr/>
    </dgm:pt>
    <dgm:pt modelId="{D6DCA9BC-D4FC-4F1D-BC41-3B7724DC5271}" type="pres">
      <dgm:prSet presAssocID="{B0A3485F-E606-4A19-AE9C-E99708F9717D}" presName="node" presStyleLbl="node1" presStyleIdx="4" presStyleCnt="5" custRadScaleRad="107984" custRadScaleInc="1986">
        <dgm:presLayoutVars>
          <dgm:bulletEnabled val="1"/>
        </dgm:presLayoutVars>
      </dgm:prSet>
      <dgm:spPr/>
    </dgm:pt>
  </dgm:ptLst>
  <dgm:cxnLst>
    <dgm:cxn modelId="{00587714-6ED2-43D1-BFF4-F71FE2512B24}" type="presOf" srcId="{39022A49-7176-4656-BA0D-8FD2585B2B5A}" destId="{B38E9573-1A34-4878-93F4-9BCCAA052215}" srcOrd="1" destOrd="0" presId="urn:microsoft.com/office/officeart/2005/8/layout/radial1"/>
    <dgm:cxn modelId="{3556E414-45A9-4867-914F-C5E54CFCEBED}" type="presOf" srcId="{DA485AE2-F03C-4639-BB4E-43424E1F4ED5}" destId="{EE72118A-B83F-4D4B-BB50-67A08F78FBC0}" srcOrd="1" destOrd="0" presId="urn:microsoft.com/office/officeart/2005/8/layout/radial1"/>
    <dgm:cxn modelId="{CCD77C1C-90A0-4555-A9A5-27D545005DDE}" type="presOf" srcId="{200DD56C-CF9A-4DAD-B177-8388E3CFBE9A}" destId="{5E9D4CC9-438E-43BB-9C45-DABA56866B17}" srcOrd="1" destOrd="0" presId="urn:microsoft.com/office/officeart/2005/8/layout/radial1"/>
    <dgm:cxn modelId="{97A4F22B-5825-4D4A-BF01-EB3B9B3B29CB}" type="presOf" srcId="{88B57ED2-7FB8-4DAD-8C7B-29856DB14468}" destId="{092C6E6D-EB43-4727-A348-3A61F5E042F1}" srcOrd="1"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F8653537-EF8A-4E07-80A5-45F890FE6D7D}" type="presOf" srcId="{DA485AE2-F03C-4639-BB4E-43424E1F4ED5}" destId="{46311B03-2051-4273-9911-01E0FECE1DCB}" srcOrd="0" destOrd="0" presId="urn:microsoft.com/office/officeart/2005/8/layout/radial1"/>
    <dgm:cxn modelId="{E33F043B-317B-47B1-9785-34E6AF5A735F}" srcId="{5F6E9586-03A1-4EC8-B303-5687A985C423}" destId="{61DC612E-0D32-4C9F-8D07-6FE1CF370C49}" srcOrd="2" destOrd="0" parTransId="{DA485AE2-F03C-4639-BB4E-43424E1F4ED5}" sibTransId="{928A29A3-7A1F-4505-B0D3-E64CDD10E7A5}"/>
    <dgm:cxn modelId="{F96FC460-14AE-4F21-9F46-FC626CA60282}" type="presOf" srcId="{5F6E9586-03A1-4EC8-B303-5687A985C423}" destId="{D41F0E3B-23F9-43A3-A22A-EE8CE7B904A5}" srcOrd="0" destOrd="0" presId="urn:microsoft.com/office/officeart/2005/8/layout/radial1"/>
    <dgm:cxn modelId="{03500062-F73B-4151-B21C-8C3FACFF8B32}" type="presOf" srcId="{79195F84-5530-4BD3-85A2-C7E6F820F483}" destId="{FE6483CC-BC34-4EE8-9DC0-7344E79C9148}" srcOrd="0" destOrd="0" presId="urn:microsoft.com/office/officeart/2005/8/layout/radial1"/>
    <dgm:cxn modelId="{B36ABE64-9841-44B4-AD1A-8BC92D8D85F3}" type="presOf" srcId="{B0A3485F-E606-4A19-AE9C-E99708F9717D}" destId="{D6DCA9BC-D4FC-4F1D-BC41-3B7724DC5271}" srcOrd="0" destOrd="0" presId="urn:microsoft.com/office/officeart/2005/8/layout/radial1"/>
    <dgm:cxn modelId="{7032F77E-52EE-4B5C-8ACB-C3AA711501A0}" type="presOf" srcId="{EF5CDDEE-B462-4DD7-8C34-BBA44F4EF379}" destId="{7C92CA09-1043-4835-A2F2-E95522AFEFEF}" srcOrd="0" destOrd="0" presId="urn:microsoft.com/office/officeart/2005/8/layout/radial1"/>
    <dgm:cxn modelId="{CCF4F282-DE18-48B2-B13B-9D1B0B7EB0A1}" type="presOf" srcId="{60085BDB-6302-4680-B20D-ABE511939954}" destId="{96A289B8-30CC-4E6F-B32E-492260AB42DE}" srcOrd="0" destOrd="0" presId="urn:microsoft.com/office/officeart/2005/8/layout/radial1"/>
    <dgm:cxn modelId="{CB7A4385-4DBB-4E24-A87D-BCE73A28BFDF}" srcId="{5F6E9586-03A1-4EC8-B303-5687A985C423}" destId="{EF5CDDEE-B462-4DD7-8C34-BBA44F4EF379}" srcOrd="3" destOrd="0" parTransId="{200DD56C-CF9A-4DAD-B177-8388E3CFBE9A}" sibTransId="{74D42BEB-BAA1-447D-A261-22F653DBC8EC}"/>
    <dgm:cxn modelId="{952CB787-AD9A-4039-9307-F18C8767AC53}" type="presOf" srcId="{2FF18A5E-D2E0-484A-A8DD-BA4958BBD595}" destId="{3E3ED5D7-D6CC-4ED4-99CE-E5F32EE5527F}" srcOrd="0" destOrd="0" presId="urn:microsoft.com/office/officeart/2005/8/layout/radial1"/>
    <dgm:cxn modelId="{27541488-A608-455A-925F-9FF97E1C47B4}" type="presOf" srcId="{200DD56C-CF9A-4DAD-B177-8388E3CFBE9A}" destId="{E69656E5-4EF2-4AFB-A4F5-DA1FF4B0D855}" srcOrd="0" destOrd="0" presId="urn:microsoft.com/office/officeart/2005/8/layout/radial1"/>
    <dgm:cxn modelId="{57D7239E-1B89-4113-B340-B365281662C3}" srcId="{5F6E9586-03A1-4EC8-B303-5687A985C423}" destId="{60085BDB-6302-4680-B20D-ABE511939954}" srcOrd="1" destOrd="0" parTransId="{2FF18A5E-D2E0-484A-A8DD-BA4958BBD595}" sibTransId="{CC24C837-C9C7-4624-A5D6-E90C21042F45}"/>
    <dgm:cxn modelId="{EB7EA5AB-0E42-4879-AF5A-870F2A402668}" srcId="{762A9974-6364-4586-9867-4479B8735E3C}" destId="{5F6E9586-03A1-4EC8-B303-5687A985C423}" srcOrd="0" destOrd="0" parTransId="{A196935A-6FFE-4A33-9C78-B08031FDDDE5}" sibTransId="{6694EC60-9229-4DC3-9BAB-10710054CD26}"/>
    <dgm:cxn modelId="{9076CCB6-37A0-4CF5-9C67-929658DCE1DC}" type="presOf" srcId="{762A9974-6364-4586-9867-4479B8735E3C}" destId="{982C5BEE-AC63-493D-AD9D-9775DA2E347E}" srcOrd="0" destOrd="0" presId="urn:microsoft.com/office/officeart/2005/8/layout/radial1"/>
    <dgm:cxn modelId="{4C0E2CBB-04C8-4507-A7E2-EB79EF51C9BF}" type="presOf" srcId="{61DC612E-0D32-4C9F-8D07-6FE1CF370C49}" destId="{C59A16FD-9A47-479A-AF85-CDCDEB1F1B53}" srcOrd="0" destOrd="0" presId="urn:microsoft.com/office/officeart/2005/8/layout/radial1"/>
    <dgm:cxn modelId="{A2589DC5-3B56-4112-AE0C-254B2433176B}" type="presOf" srcId="{2FF18A5E-D2E0-484A-A8DD-BA4958BBD595}" destId="{A01B8680-2BC5-413D-AEF2-F3110CE15A18}" srcOrd="1" destOrd="0" presId="urn:microsoft.com/office/officeart/2005/8/layout/radial1"/>
    <dgm:cxn modelId="{6E67DFC9-384A-4069-8960-131ACFBF7108}" type="presOf" srcId="{39022A49-7176-4656-BA0D-8FD2585B2B5A}" destId="{620E0922-ABFF-49F5-AE61-09289A24BFF4}" srcOrd="0" destOrd="0" presId="urn:microsoft.com/office/officeart/2005/8/layout/radial1"/>
    <dgm:cxn modelId="{9CB456E2-DEDB-4316-8703-9DA5E64E2B52}" srcId="{5F6E9586-03A1-4EC8-B303-5687A985C423}" destId="{B0A3485F-E606-4A19-AE9C-E99708F9717D}" srcOrd="4" destOrd="0" parTransId="{88B57ED2-7FB8-4DAD-8C7B-29856DB14468}" sibTransId="{886CA6F8-CD17-449B-B70F-B2196D3096D4}"/>
    <dgm:cxn modelId="{E6A02EEB-0CED-4F69-8ABD-921C3842D447}" type="presOf" srcId="{88B57ED2-7FB8-4DAD-8C7B-29856DB14468}" destId="{4979831F-D793-4127-BB94-345F76A942D5}" srcOrd="0" destOrd="0" presId="urn:microsoft.com/office/officeart/2005/8/layout/radial1"/>
    <dgm:cxn modelId="{9310C807-5610-440A-B19F-304F170F4A8A}" type="presParOf" srcId="{982C5BEE-AC63-493D-AD9D-9775DA2E347E}" destId="{D41F0E3B-23F9-43A3-A22A-EE8CE7B904A5}" srcOrd="0" destOrd="0" presId="urn:microsoft.com/office/officeart/2005/8/layout/radial1"/>
    <dgm:cxn modelId="{392A9A44-A915-4C21-BB8D-FB71329CE3B2}" type="presParOf" srcId="{982C5BEE-AC63-493D-AD9D-9775DA2E347E}" destId="{620E0922-ABFF-49F5-AE61-09289A24BFF4}" srcOrd="1" destOrd="0" presId="urn:microsoft.com/office/officeart/2005/8/layout/radial1"/>
    <dgm:cxn modelId="{EB1C955F-AE28-4041-9BEF-4BE36D7672BB}" type="presParOf" srcId="{620E0922-ABFF-49F5-AE61-09289A24BFF4}" destId="{B38E9573-1A34-4878-93F4-9BCCAA052215}" srcOrd="0" destOrd="0" presId="urn:microsoft.com/office/officeart/2005/8/layout/radial1"/>
    <dgm:cxn modelId="{A08A3908-ABC4-4177-A90A-D41BA74D4B21}" type="presParOf" srcId="{982C5BEE-AC63-493D-AD9D-9775DA2E347E}" destId="{FE6483CC-BC34-4EE8-9DC0-7344E79C9148}" srcOrd="2" destOrd="0" presId="urn:microsoft.com/office/officeart/2005/8/layout/radial1"/>
    <dgm:cxn modelId="{11B65B58-D69A-4010-8B3F-4C19A897A2C9}" type="presParOf" srcId="{982C5BEE-AC63-493D-AD9D-9775DA2E347E}" destId="{3E3ED5D7-D6CC-4ED4-99CE-E5F32EE5527F}" srcOrd="3" destOrd="0" presId="urn:microsoft.com/office/officeart/2005/8/layout/radial1"/>
    <dgm:cxn modelId="{9FE51B6B-D600-4B5D-AD41-990DD6C5E6BC}" type="presParOf" srcId="{3E3ED5D7-D6CC-4ED4-99CE-E5F32EE5527F}" destId="{A01B8680-2BC5-413D-AEF2-F3110CE15A18}" srcOrd="0" destOrd="0" presId="urn:microsoft.com/office/officeart/2005/8/layout/radial1"/>
    <dgm:cxn modelId="{CE95BF26-2BF3-4F26-85C6-BF5EF093720F}" type="presParOf" srcId="{982C5BEE-AC63-493D-AD9D-9775DA2E347E}" destId="{96A289B8-30CC-4E6F-B32E-492260AB42DE}" srcOrd="4" destOrd="0" presId="urn:microsoft.com/office/officeart/2005/8/layout/radial1"/>
    <dgm:cxn modelId="{26EDFE7D-7A17-44B6-A68F-A173CA277956}" type="presParOf" srcId="{982C5BEE-AC63-493D-AD9D-9775DA2E347E}" destId="{46311B03-2051-4273-9911-01E0FECE1DCB}" srcOrd="5" destOrd="0" presId="urn:microsoft.com/office/officeart/2005/8/layout/radial1"/>
    <dgm:cxn modelId="{C2B36DB4-745E-410E-B401-AEDE712EA50A}" type="presParOf" srcId="{46311B03-2051-4273-9911-01E0FECE1DCB}" destId="{EE72118A-B83F-4D4B-BB50-67A08F78FBC0}" srcOrd="0" destOrd="0" presId="urn:microsoft.com/office/officeart/2005/8/layout/radial1"/>
    <dgm:cxn modelId="{24D2525F-69AB-4A5F-95E8-F1A02DB16088}" type="presParOf" srcId="{982C5BEE-AC63-493D-AD9D-9775DA2E347E}" destId="{C59A16FD-9A47-479A-AF85-CDCDEB1F1B53}" srcOrd="6" destOrd="0" presId="urn:microsoft.com/office/officeart/2005/8/layout/radial1"/>
    <dgm:cxn modelId="{0ED7783E-DE29-4B69-B8AC-E84D2E8D24B5}" type="presParOf" srcId="{982C5BEE-AC63-493D-AD9D-9775DA2E347E}" destId="{E69656E5-4EF2-4AFB-A4F5-DA1FF4B0D855}" srcOrd="7" destOrd="0" presId="urn:microsoft.com/office/officeart/2005/8/layout/radial1"/>
    <dgm:cxn modelId="{AE76A412-83CB-4EA4-8A28-F8AB85981AF7}" type="presParOf" srcId="{E69656E5-4EF2-4AFB-A4F5-DA1FF4B0D855}" destId="{5E9D4CC9-438E-43BB-9C45-DABA56866B17}" srcOrd="0" destOrd="0" presId="urn:microsoft.com/office/officeart/2005/8/layout/radial1"/>
    <dgm:cxn modelId="{8F323D73-0C6D-4339-9ADB-C1DAAD9F66AB}" type="presParOf" srcId="{982C5BEE-AC63-493D-AD9D-9775DA2E347E}" destId="{7C92CA09-1043-4835-A2F2-E95522AFEFEF}" srcOrd="8" destOrd="0" presId="urn:microsoft.com/office/officeart/2005/8/layout/radial1"/>
    <dgm:cxn modelId="{445F91F8-5DFF-4252-88B5-AFC259640301}" type="presParOf" srcId="{982C5BEE-AC63-493D-AD9D-9775DA2E347E}" destId="{4979831F-D793-4127-BB94-345F76A942D5}" srcOrd="9" destOrd="0" presId="urn:microsoft.com/office/officeart/2005/8/layout/radial1"/>
    <dgm:cxn modelId="{6ABC0910-3E0E-4848-AEA0-273A3AA5EDDB}" type="presParOf" srcId="{4979831F-D793-4127-BB94-345F76A942D5}" destId="{092C6E6D-EB43-4727-A348-3A61F5E042F1}" srcOrd="0" destOrd="0" presId="urn:microsoft.com/office/officeart/2005/8/layout/radial1"/>
    <dgm:cxn modelId="{1512B6BA-0551-4B43-90C9-EB622D2B2576}" type="presParOf" srcId="{982C5BEE-AC63-493D-AD9D-9775DA2E347E}" destId="{D6DCA9BC-D4FC-4F1D-BC41-3B7724DC5271}" srcOrd="10"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b="1" dirty="0">
              <a:solidFill>
                <a:schemeClr val="tx1"/>
              </a:solidFill>
            </a:rPr>
            <a:t>The </a:t>
          </a:r>
          <a:r>
            <a:rPr lang="en-US" sz="1800" b="1" dirty="0" err="1">
              <a:solidFill>
                <a:schemeClr val="tx1"/>
              </a:solidFill>
            </a:rPr>
            <a:t>Olm’s</a:t>
          </a:r>
          <a:r>
            <a:rPr lang="en-US" sz="1800" b="1" dirty="0">
              <a:solidFill>
                <a:schemeClr val="tx1"/>
              </a:solidFill>
            </a:rPr>
            <a:t> Features</a:t>
          </a:r>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Under-</a:t>
          </a:r>
        </a:p>
        <a:p>
          <a:r>
            <a:rPr lang="en-US" b="1" dirty="0">
              <a:solidFill>
                <a:schemeClr val="tx1"/>
              </a:solidFill>
            </a:rPr>
            <a:t>developed eyes</a:t>
          </a: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Small limbs</a:t>
          </a: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60085BDB-6302-4680-B20D-ABE511939954}">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2FF18A5E-D2E0-484A-A8DD-BA4958BBD595}" type="parTrans" cxnId="{57D7239E-1B89-4113-B340-B365281662C3}">
      <dgm:prSet/>
      <dgm:spPr/>
      <dgm:t>
        <a:bodyPr/>
        <a:lstStyle/>
        <a:p>
          <a:endParaRPr lang="en-US"/>
        </a:p>
      </dgm:t>
    </dgm:pt>
    <dgm:pt modelId="{CC24C837-C9C7-4624-A5D6-E90C21042F45}" type="sibTrans" cxnId="{57D7239E-1B89-4113-B340-B365281662C3}">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pt>
    <dgm:pt modelId="{D41F0E3B-23F9-43A3-A22A-EE8CE7B904A5}" type="pres">
      <dgm:prSet presAssocID="{5F6E9586-03A1-4EC8-B303-5687A985C423}" presName="centerShape" presStyleLbl="node0" presStyleIdx="0" presStyleCnt="1" custScaleX="136156" custScaleY="118002"/>
      <dgm:spPr/>
    </dgm:pt>
    <dgm:pt modelId="{620E0922-ABFF-49F5-AE61-09289A24BFF4}" type="pres">
      <dgm:prSet presAssocID="{39022A49-7176-4656-BA0D-8FD2585B2B5A}" presName="Name9" presStyleLbl="parChTrans1D2" presStyleIdx="0" presStyleCnt="5"/>
      <dgm:spPr/>
    </dgm:pt>
    <dgm:pt modelId="{B38E9573-1A34-4878-93F4-9BCCAA052215}" type="pres">
      <dgm:prSet presAssocID="{39022A49-7176-4656-BA0D-8FD2585B2B5A}" presName="connTx" presStyleLbl="parChTrans1D2" presStyleIdx="0" presStyleCnt="5"/>
      <dgm:spPr/>
    </dgm:pt>
    <dgm:pt modelId="{FE6483CC-BC34-4EE8-9DC0-7344E79C9148}" type="pres">
      <dgm:prSet presAssocID="{79195F84-5530-4BD3-85A2-C7E6F820F483}" presName="node" presStyleLbl="node1" presStyleIdx="0" presStyleCnt="5" custRadScaleRad="101059" custRadScaleInc="-4318">
        <dgm:presLayoutVars>
          <dgm:bulletEnabled val="1"/>
        </dgm:presLayoutVars>
      </dgm:prSet>
      <dgm:spPr/>
    </dgm:pt>
    <dgm:pt modelId="{3E3ED5D7-D6CC-4ED4-99CE-E5F32EE5527F}" type="pres">
      <dgm:prSet presAssocID="{2FF18A5E-D2E0-484A-A8DD-BA4958BBD595}" presName="Name9" presStyleLbl="parChTrans1D2" presStyleIdx="1" presStyleCnt="5"/>
      <dgm:spPr/>
    </dgm:pt>
    <dgm:pt modelId="{A01B8680-2BC5-413D-AEF2-F3110CE15A18}" type="pres">
      <dgm:prSet presAssocID="{2FF18A5E-D2E0-484A-A8DD-BA4958BBD595}" presName="connTx" presStyleLbl="parChTrans1D2" presStyleIdx="1" presStyleCnt="5"/>
      <dgm:spPr/>
    </dgm:pt>
    <dgm:pt modelId="{96A289B8-30CC-4E6F-B32E-492260AB42DE}" type="pres">
      <dgm:prSet presAssocID="{60085BDB-6302-4680-B20D-ABE511939954}" presName="node" presStyleLbl="node1" presStyleIdx="1" presStyleCnt="5" custRadScaleRad="101059" custRadScaleInc="-4318">
        <dgm:presLayoutVars>
          <dgm:bulletEnabled val="1"/>
        </dgm:presLayoutVars>
      </dgm:prSet>
      <dgm:spPr/>
    </dgm:pt>
    <dgm:pt modelId="{46311B03-2051-4273-9911-01E0FECE1DCB}" type="pres">
      <dgm:prSet presAssocID="{DA485AE2-F03C-4639-BB4E-43424E1F4ED5}" presName="Name9" presStyleLbl="parChTrans1D2" presStyleIdx="2" presStyleCnt="5"/>
      <dgm:spPr/>
    </dgm:pt>
    <dgm:pt modelId="{EE72118A-B83F-4D4B-BB50-67A08F78FBC0}" type="pres">
      <dgm:prSet presAssocID="{DA485AE2-F03C-4639-BB4E-43424E1F4ED5}" presName="connTx" presStyleLbl="parChTrans1D2" presStyleIdx="2" presStyleCnt="5"/>
      <dgm:spPr/>
    </dgm:pt>
    <dgm:pt modelId="{C59A16FD-9A47-479A-AF85-CDCDEB1F1B53}" type="pres">
      <dgm:prSet presAssocID="{61DC612E-0D32-4C9F-8D07-6FE1CF370C49}" presName="node" presStyleLbl="node1" presStyleIdx="2" presStyleCnt="5" custRadScaleRad="106359" custRadScaleInc="-2016">
        <dgm:presLayoutVars>
          <dgm:bulletEnabled val="1"/>
        </dgm:presLayoutVars>
      </dgm:prSet>
      <dgm:spPr/>
    </dgm:pt>
    <dgm:pt modelId="{E69656E5-4EF2-4AFB-A4F5-DA1FF4B0D855}" type="pres">
      <dgm:prSet presAssocID="{200DD56C-CF9A-4DAD-B177-8388E3CFBE9A}" presName="Name9" presStyleLbl="parChTrans1D2" presStyleIdx="3" presStyleCnt="5"/>
      <dgm:spPr/>
    </dgm:pt>
    <dgm:pt modelId="{5E9D4CC9-438E-43BB-9C45-DABA56866B17}" type="pres">
      <dgm:prSet presAssocID="{200DD56C-CF9A-4DAD-B177-8388E3CFBE9A}" presName="connTx" presStyleLbl="parChTrans1D2" presStyleIdx="3" presStyleCnt="5"/>
      <dgm:spPr/>
    </dgm:pt>
    <dgm:pt modelId="{7C92CA09-1043-4835-A2F2-E95522AFEFEF}" type="pres">
      <dgm:prSet presAssocID="{EF5CDDEE-B462-4DD7-8C34-BBA44F4EF379}" presName="node" presStyleLbl="node1" presStyleIdx="3" presStyleCnt="5" custRadScaleRad="113329" custRadScaleInc="-2023">
        <dgm:presLayoutVars>
          <dgm:bulletEnabled val="1"/>
        </dgm:presLayoutVars>
      </dgm:prSet>
      <dgm:spPr/>
    </dgm:pt>
    <dgm:pt modelId="{4979831F-D793-4127-BB94-345F76A942D5}" type="pres">
      <dgm:prSet presAssocID="{88B57ED2-7FB8-4DAD-8C7B-29856DB14468}" presName="Name9" presStyleLbl="parChTrans1D2" presStyleIdx="4" presStyleCnt="5"/>
      <dgm:spPr/>
    </dgm:pt>
    <dgm:pt modelId="{092C6E6D-EB43-4727-A348-3A61F5E042F1}" type="pres">
      <dgm:prSet presAssocID="{88B57ED2-7FB8-4DAD-8C7B-29856DB14468}" presName="connTx" presStyleLbl="parChTrans1D2" presStyleIdx="4" presStyleCnt="5"/>
      <dgm:spPr/>
    </dgm:pt>
    <dgm:pt modelId="{D6DCA9BC-D4FC-4F1D-BC41-3B7724DC5271}" type="pres">
      <dgm:prSet presAssocID="{B0A3485F-E606-4A19-AE9C-E99708F9717D}" presName="node" presStyleLbl="node1" presStyleIdx="4" presStyleCnt="5" custRadScaleRad="107984" custRadScaleInc="1986">
        <dgm:presLayoutVars>
          <dgm:bulletEnabled val="1"/>
        </dgm:presLayoutVars>
      </dgm:prSet>
      <dgm:spPr/>
    </dgm:pt>
  </dgm:ptLst>
  <dgm:cxnLst>
    <dgm:cxn modelId="{0DDEB60E-2B9F-4205-A98F-A21AEA691BFA}" type="presOf" srcId="{88B57ED2-7FB8-4DAD-8C7B-29856DB14468}" destId="{4979831F-D793-4127-BB94-345F76A942D5}" srcOrd="0" destOrd="0" presId="urn:microsoft.com/office/officeart/2005/8/layout/radial1"/>
    <dgm:cxn modelId="{392DC512-5BDA-4302-8BAF-675985899994}" type="presOf" srcId="{60085BDB-6302-4680-B20D-ABE511939954}" destId="{96A289B8-30CC-4E6F-B32E-492260AB42DE}" srcOrd="0" destOrd="0" presId="urn:microsoft.com/office/officeart/2005/8/layout/radial1"/>
    <dgm:cxn modelId="{F099AC23-D87A-4E58-8899-56F2F75D404D}" type="presOf" srcId="{B0A3485F-E606-4A19-AE9C-E99708F9717D}" destId="{D6DCA9BC-D4FC-4F1D-BC41-3B7724DC5271}" srcOrd="0" destOrd="0" presId="urn:microsoft.com/office/officeart/2005/8/layout/radial1"/>
    <dgm:cxn modelId="{9FE77324-8667-49B1-9436-3FADE1E4D27C}" type="presOf" srcId="{762A9974-6364-4586-9867-4479B8735E3C}" destId="{982C5BEE-AC63-493D-AD9D-9775DA2E347E}" srcOrd="0"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E33F043B-317B-47B1-9785-34E6AF5A735F}" srcId="{5F6E9586-03A1-4EC8-B303-5687A985C423}" destId="{61DC612E-0D32-4C9F-8D07-6FE1CF370C49}" srcOrd="2" destOrd="0" parTransId="{DA485AE2-F03C-4639-BB4E-43424E1F4ED5}" sibTransId="{928A29A3-7A1F-4505-B0D3-E64CDD10E7A5}"/>
    <dgm:cxn modelId="{7536BA5B-DCFD-42B7-92D0-3DC73243B9E3}" type="presOf" srcId="{200DD56C-CF9A-4DAD-B177-8388E3CFBE9A}" destId="{E69656E5-4EF2-4AFB-A4F5-DA1FF4B0D855}" srcOrd="0" destOrd="0" presId="urn:microsoft.com/office/officeart/2005/8/layout/radial1"/>
    <dgm:cxn modelId="{733B3442-303D-42B3-81DD-C9EB9874EFCE}" type="presOf" srcId="{61DC612E-0D32-4C9F-8D07-6FE1CF370C49}" destId="{C59A16FD-9A47-479A-AF85-CDCDEB1F1B53}" srcOrd="0" destOrd="0" presId="urn:microsoft.com/office/officeart/2005/8/layout/radial1"/>
    <dgm:cxn modelId="{9A3EAA67-0750-4425-9CBC-88E86BD719CB}" type="presOf" srcId="{2FF18A5E-D2E0-484A-A8DD-BA4958BBD595}" destId="{3E3ED5D7-D6CC-4ED4-99CE-E5F32EE5527F}" srcOrd="0" destOrd="0" presId="urn:microsoft.com/office/officeart/2005/8/layout/radial1"/>
    <dgm:cxn modelId="{AF04586E-D394-47EA-BA8C-1A1EB7F95A7D}" type="presOf" srcId="{39022A49-7176-4656-BA0D-8FD2585B2B5A}" destId="{B38E9573-1A34-4878-93F4-9BCCAA052215}" srcOrd="1" destOrd="0" presId="urn:microsoft.com/office/officeart/2005/8/layout/radial1"/>
    <dgm:cxn modelId="{C47D4B51-885E-4C9D-ADFE-BF102A19321E}" type="presOf" srcId="{39022A49-7176-4656-BA0D-8FD2585B2B5A}" destId="{620E0922-ABFF-49F5-AE61-09289A24BFF4}" srcOrd="0" destOrd="0" presId="urn:microsoft.com/office/officeart/2005/8/layout/radial1"/>
    <dgm:cxn modelId="{CB7A4385-4DBB-4E24-A87D-BCE73A28BFDF}" srcId="{5F6E9586-03A1-4EC8-B303-5687A985C423}" destId="{EF5CDDEE-B462-4DD7-8C34-BBA44F4EF379}" srcOrd="3" destOrd="0" parTransId="{200DD56C-CF9A-4DAD-B177-8388E3CFBE9A}" sibTransId="{74D42BEB-BAA1-447D-A261-22F653DBC8EC}"/>
    <dgm:cxn modelId="{DAFC709B-E6E0-477F-A97E-E4AA71CBF62E}" type="presOf" srcId="{2FF18A5E-D2E0-484A-A8DD-BA4958BBD595}" destId="{A01B8680-2BC5-413D-AEF2-F3110CE15A18}" srcOrd="1" destOrd="0" presId="urn:microsoft.com/office/officeart/2005/8/layout/radial1"/>
    <dgm:cxn modelId="{57D7239E-1B89-4113-B340-B365281662C3}" srcId="{5F6E9586-03A1-4EC8-B303-5687A985C423}" destId="{60085BDB-6302-4680-B20D-ABE511939954}" srcOrd="1" destOrd="0" parTransId="{2FF18A5E-D2E0-484A-A8DD-BA4958BBD595}" sibTransId="{CC24C837-C9C7-4624-A5D6-E90C21042F45}"/>
    <dgm:cxn modelId="{F9FB03A7-9E52-43F0-89FA-B0179D0A9F25}" type="presOf" srcId="{200DD56C-CF9A-4DAD-B177-8388E3CFBE9A}" destId="{5E9D4CC9-438E-43BB-9C45-DABA56866B17}" srcOrd="1" destOrd="0" presId="urn:microsoft.com/office/officeart/2005/8/layout/radial1"/>
    <dgm:cxn modelId="{EB7EA5AB-0E42-4879-AF5A-870F2A402668}" srcId="{762A9974-6364-4586-9867-4479B8735E3C}" destId="{5F6E9586-03A1-4EC8-B303-5687A985C423}" srcOrd="0" destOrd="0" parTransId="{A196935A-6FFE-4A33-9C78-B08031FDDDE5}" sibTransId="{6694EC60-9229-4DC3-9BAB-10710054CD26}"/>
    <dgm:cxn modelId="{A682A1AD-A338-4C8A-8B93-01930ECCFBAA}" type="presOf" srcId="{EF5CDDEE-B462-4DD7-8C34-BBA44F4EF379}" destId="{7C92CA09-1043-4835-A2F2-E95522AFEFEF}" srcOrd="0" destOrd="0" presId="urn:microsoft.com/office/officeart/2005/8/layout/radial1"/>
    <dgm:cxn modelId="{ED34C3C3-1662-4421-A7D4-C56B1666A303}" type="presOf" srcId="{5F6E9586-03A1-4EC8-B303-5687A985C423}" destId="{D41F0E3B-23F9-43A3-A22A-EE8CE7B904A5}" srcOrd="0" destOrd="0" presId="urn:microsoft.com/office/officeart/2005/8/layout/radial1"/>
    <dgm:cxn modelId="{9CB456E2-DEDB-4316-8703-9DA5E64E2B52}" srcId="{5F6E9586-03A1-4EC8-B303-5687A985C423}" destId="{B0A3485F-E606-4A19-AE9C-E99708F9717D}" srcOrd="4" destOrd="0" parTransId="{88B57ED2-7FB8-4DAD-8C7B-29856DB14468}" sibTransId="{886CA6F8-CD17-449B-B70F-B2196D3096D4}"/>
    <dgm:cxn modelId="{200DBDE5-4DB4-4143-98A9-582D9CC7D8F6}" type="presOf" srcId="{DA485AE2-F03C-4639-BB4E-43424E1F4ED5}" destId="{EE72118A-B83F-4D4B-BB50-67A08F78FBC0}" srcOrd="1" destOrd="0" presId="urn:microsoft.com/office/officeart/2005/8/layout/radial1"/>
    <dgm:cxn modelId="{8E444BE6-E0F0-4AF9-A2E8-7A6963DB4706}" type="presOf" srcId="{DA485AE2-F03C-4639-BB4E-43424E1F4ED5}" destId="{46311B03-2051-4273-9911-01E0FECE1DCB}" srcOrd="0" destOrd="0" presId="urn:microsoft.com/office/officeart/2005/8/layout/radial1"/>
    <dgm:cxn modelId="{E3A82FEC-D487-4288-A436-8DAA850F796D}" type="presOf" srcId="{88B57ED2-7FB8-4DAD-8C7B-29856DB14468}" destId="{092C6E6D-EB43-4727-A348-3A61F5E042F1}" srcOrd="1" destOrd="0" presId="urn:microsoft.com/office/officeart/2005/8/layout/radial1"/>
    <dgm:cxn modelId="{3553BFF9-CC49-42E3-8160-9F45BD0A82F5}" type="presOf" srcId="{79195F84-5530-4BD3-85A2-C7E6F820F483}" destId="{FE6483CC-BC34-4EE8-9DC0-7344E79C9148}" srcOrd="0" destOrd="0" presId="urn:microsoft.com/office/officeart/2005/8/layout/radial1"/>
    <dgm:cxn modelId="{E0E3C7EB-83FF-4CE8-84F8-87F09D6C6CFF}" type="presParOf" srcId="{982C5BEE-AC63-493D-AD9D-9775DA2E347E}" destId="{D41F0E3B-23F9-43A3-A22A-EE8CE7B904A5}" srcOrd="0" destOrd="0" presId="urn:microsoft.com/office/officeart/2005/8/layout/radial1"/>
    <dgm:cxn modelId="{7B04A6BC-9D88-433F-A734-AE3605F478C4}" type="presParOf" srcId="{982C5BEE-AC63-493D-AD9D-9775DA2E347E}" destId="{620E0922-ABFF-49F5-AE61-09289A24BFF4}" srcOrd="1" destOrd="0" presId="urn:microsoft.com/office/officeart/2005/8/layout/radial1"/>
    <dgm:cxn modelId="{03FED0DF-0045-49AB-A002-5CFFD52F1167}" type="presParOf" srcId="{620E0922-ABFF-49F5-AE61-09289A24BFF4}" destId="{B38E9573-1A34-4878-93F4-9BCCAA052215}" srcOrd="0" destOrd="0" presId="urn:microsoft.com/office/officeart/2005/8/layout/radial1"/>
    <dgm:cxn modelId="{66E8D51A-D4DC-4F3E-AF53-32EC01F6D789}" type="presParOf" srcId="{982C5BEE-AC63-493D-AD9D-9775DA2E347E}" destId="{FE6483CC-BC34-4EE8-9DC0-7344E79C9148}" srcOrd="2" destOrd="0" presId="urn:microsoft.com/office/officeart/2005/8/layout/radial1"/>
    <dgm:cxn modelId="{B90A9F60-C3C1-4FFA-A65E-73189CF257E6}" type="presParOf" srcId="{982C5BEE-AC63-493D-AD9D-9775DA2E347E}" destId="{3E3ED5D7-D6CC-4ED4-99CE-E5F32EE5527F}" srcOrd="3" destOrd="0" presId="urn:microsoft.com/office/officeart/2005/8/layout/radial1"/>
    <dgm:cxn modelId="{6DF122C2-06F5-4893-AA02-E2A02DEED1A3}" type="presParOf" srcId="{3E3ED5D7-D6CC-4ED4-99CE-E5F32EE5527F}" destId="{A01B8680-2BC5-413D-AEF2-F3110CE15A18}" srcOrd="0" destOrd="0" presId="urn:microsoft.com/office/officeart/2005/8/layout/radial1"/>
    <dgm:cxn modelId="{34D5A007-B7E8-443C-99A0-A232705A2697}" type="presParOf" srcId="{982C5BEE-AC63-493D-AD9D-9775DA2E347E}" destId="{96A289B8-30CC-4E6F-B32E-492260AB42DE}" srcOrd="4" destOrd="0" presId="urn:microsoft.com/office/officeart/2005/8/layout/radial1"/>
    <dgm:cxn modelId="{0C75D744-9EE3-45FA-A70C-42560690184C}" type="presParOf" srcId="{982C5BEE-AC63-493D-AD9D-9775DA2E347E}" destId="{46311B03-2051-4273-9911-01E0FECE1DCB}" srcOrd="5" destOrd="0" presId="urn:microsoft.com/office/officeart/2005/8/layout/radial1"/>
    <dgm:cxn modelId="{8FCE0245-514E-4434-A5E1-F6284ADFA0DC}" type="presParOf" srcId="{46311B03-2051-4273-9911-01E0FECE1DCB}" destId="{EE72118A-B83F-4D4B-BB50-67A08F78FBC0}" srcOrd="0" destOrd="0" presId="urn:microsoft.com/office/officeart/2005/8/layout/radial1"/>
    <dgm:cxn modelId="{513D36D1-0B95-47D8-BE2E-D1BFDA2891BF}" type="presParOf" srcId="{982C5BEE-AC63-493D-AD9D-9775DA2E347E}" destId="{C59A16FD-9A47-479A-AF85-CDCDEB1F1B53}" srcOrd="6" destOrd="0" presId="urn:microsoft.com/office/officeart/2005/8/layout/radial1"/>
    <dgm:cxn modelId="{9E9D1A14-320C-4A17-9BEE-CE070B9BEA46}" type="presParOf" srcId="{982C5BEE-AC63-493D-AD9D-9775DA2E347E}" destId="{E69656E5-4EF2-4AFB-A4F5-DA1FF4B0D855}" srcOrd="7" destOrd="0" presId="urn:microsoft.com/office/officeart/2005/8/layout/radial1"/>
    <dgm:cxn modelId="{D909C2E5-60A5-42BA-8090-73E85C89A7EA}" type="presParOf" srcId="{E69656E5-4EF2-4AFB-A4F5-DA1FF4B0D855}" destId="{5E9D4CC9-438E-43BB-9C45-DABA56866B17}" srcOrd="0" destOrd="0" presId="urn:microsoft.com/office/officeart/2005/8/layout/radial1"/>
    <dgm:cxn modelId="{3152EBBB-0C25-4735-82B2-20EAFCADAB74}" type="presParOf" srcId="{982C5BEE-AC63-493D-AD9D-9775DA2E347E}" destId="{7C92CA09-1043-4835-A2F2-E95522AFEFEF}" srcOrd="8" destOrd="0" presId="urn:microsoft.com/office/officeart/2005/8/layout/radial1"/>
    <dgm:cxn modelId="{7F650246-08CB-481E-9043-E9ECB7DD18D4}" type="presParOf" srcId="{982C5BEE-AC63-493D-AD9D-9775DA2E347E}" destId="{4979831F-D793-4127-BB94-345F76A942D5}" srcOrd="9" destOrd="0" presId="urn:microsoft.com/office/officeart/2005/8/layout/radial1"/>
    <dgm:cxn modelId="{28CEC726-7451-409A-8DD1-B9F8D35681DC}" type="presParOf" srcId="{4979831F-D793-4127-BB94-345F76A942D5}" destId="{092C6E6D-EB43-4727-A348-3A61F5E042F1}" srcOrd="0" destOrd="0" presId="urn:microsoft.com/office/officeart/2005/8/layout/radial1"/>
    <dgm:cxn modelId="{8A65A1AE-723C-4124-8574-1F16373FC18C}" type="presParOf" srcId="{982C5BEE-AC63-493D-AD9D-9775DA2E347E}" destId="{D6DCA9BC-D4FC-4F1D-BC41-3B7724DC5271}" srcOrd="10"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b="1" dirty="0">
              <a:solidFill>
                <a:schemeClr val="tx1"/>
              </a:solidFill>
            </a:rPr>
            <a:t>The </a:t>
          </a:r>
          <a:r>
            <a:rPr lang="en-US" sz="1800" b="1" dirty="0" err="1">
              <a:solidFill>
                <a:schemeClr val="tx1"/>
              </a:solidFill>
            </a:rPr>
            <a:t>Olm’s</a:t>
          </a:r>
          <a:r>
            <a:rPr lang="en-US" sz="1800" b="1" dirty="0">
              <a:solidFill>
                <a:schemeClr val="tx1"/>
              </a:solidFill>
            </a:rPr>
            <a:t> Features</a:t>
          </a:r>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Under-</a:t>
          </a:r>
        </a:p>
        <a:p>
          <a:r>
            <a:rPr lang="en-US" b="1" dirty="0">
              <a:solidFill>
                <a:schemeClr val="tx1"/>
              </a:solidFill>
            </a:rPr>
            <a:t>developed eyes</a:t>
          </a: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a:solidFill>
                <a:schemeClr val="tx1"/>
              </a:solidFill>
            </a:rPr>
            <a:t>Small limbs</a:t>
          </a: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60085BDB-6302-4680-B20D-ABE511939954}">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2FF18A5E-D2E0-484A-A8DD-BA4958BBD595}" type="parTrans" cxnId="{57D7239E-1B89-4113-B340-B365281662C3}">
      <dgm:prSet/>
      <dgm:spPr/>
      <dgm:t>
        <a:bodyPr/>
        <a:lstStyle/>
        <a:p>
          <a:endParaRPr lang="en-US"/>
        </a:p>
      </dgm:t>
    </dgm:pt>
    <dgm:pt modelId="{CC24C837-C9C7-4624-A5D6-E90C21042F45}" type="sibTrans" cxnId="{57D7239E-1B89-4113-B340-B365281662C3}">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pt>
    <dgm:pt modelId="{D41F0E3B-23F9-43A3-A22A-EE8CE7B904A5}" type="pres">
      <dgm:prSet presAssocID="{5F6E9586-03A1-4EC8-B303-5687A985C423}" presName="centerShape" presStyleLbl="node0" presStyleIdx="0" presStyleCnt="1" custScaleX="136156" custScaleY="118002"/>
      <dgm:spPr/>
    </dgm:pt>
    <dgm:pt modelId="{620E0922-ABFF-49F5-AE61-09289A24BFF4}" type="pres">
      <dgm:prSet presAssocID="{39022A49-7176-4656-BA0D-8FD2585B2B5A}" presName="Name9" presStyleLbl="parChTrans1D2" presStyleIdx="0" presStyleCnt="5"/>
      <dgm:spPr/>
    </dgm:pt>
    <dgm:pt modelId="{B38E9573-1A34-4878-93F4-9BCCAA052215}" type="pres">
      <dgm:prSet presAssocID="{39022A49-7176-4656-BA0D-8FD2585B2B5A}" presName="connTx" presStyleLbl="parChTrans1D2" presStyleIdx="0" presStyleCnt="5"/>
      <dgm:spPr/>
    </dgm:pt>
    <dgm:pt modelId="{FE6483CC-BC34-4EE8-9DC0-7344E79C9148}" type="pres">
      <dgm:prSet presAssocID="{79195F84-5530-4BD3-85A2-C7E6F820F483}" presName="node" presStyleLbl="node1" presStyleIdx="0" presStyleCnt="5" custRadScaleRad="101059" custRadScaleInc="-4318">
        <dgm:presLayoutVars>
          <dgm:bulletEnabled val="1"/>
        </dgm:presLayoutVars>
      </dgm:prSet>
      <dgm:spPr/>
    </dgm:pt>
    <dgm:pt modelId="{3E3ED5D7-D6CC-4ED4-99CE-E5F32EE5527F}" type="pres">
      <dgm:prSet presAssocID="{2FF18A5E-D2E0-484A-A8DD-BA4958BBD595}" presName="Name9" presStyleLbl="parChTrans1D2" presStyleIdx="1" presStyleCnt="5"/>
      <dgm:spPr/>
    </dgm:pt>
    <dgm:pt modelId="{A01B8680-2BC5-413D-AEF2-F3110CE15A18}" type="pres">
      <dgm:prSet presAssocID="{2FF18A5E-D2E0-484A-A8DD-BA4958BBD595}" presName="connTx" presStyleLbl="parChTrans1D2" presStyleIdx="1" presStyleCnt="5"/>
      <dgm:spPr/>
    </dgm:pt>
    <dgm:pt modelId="{96A289B8-30CC-4E6F-B32E-492260AB42DE}" type="pres">
      <dgm:prSet presAssocID="{60085BDB-6302-4680-B20D-ABE511939954}" presName="node" presStyleLbl="node1" presStyleIdx="1" presStyleCnt="5" custRadScaleRad="101059" custRadScaleInc="-4318">
        <dgm:presLayoutVars>
          <dgm:bulletEnabled val="1"/>
        </dgm:presLayoutVars>
      </dgm:prSet>
      <dgm:spPr/>
    </dgm:pt>
    <dgm:pt modelId="{46311B03-2051-4273-9911-01E0FECE1DCB}" type="pres">
      <dgm:prSet presAssocID="{DA485AE2-F03C-4639-BB4E-43424E1F4ED5}" presName="Name9" presStyleLbl="parChTrans1D2" presStyleIdx="2" presStyleCnt="5"/>
      <dgm:spPr/>
    </dgm:pt>
    <dgm:pt modelId="{EE72118A-B83F-4D4B-BB50-67A08F78FBC0}" type="pres">
      <dgm:prSet presAssocID="{DA485AE2-F03C-4639-BB4E-43424E1F4ED5}" presName="connTx" presStyleLbl="parChTrans1D2" presStyleIdx="2" presStyleCnt="5"/>
      <dgm:spPr/>
    </dgm:pt>
    <dgm:pt modelId="{C59A16FD-9A47-479A-AF85-CDCDEB1F1B53}" type="pres">
      <dgm:prSet presAssocID="{61DC612E-0D32-4C9F-8D07-6FE1CF370C49}" presName="node" presStyleLbl="node1" presStyleIdx="2" presStyleCnt="5" custRadScaleRad="106359" custRadScaleInc="-2016">
        <dgm:presLayoutVars>
          <dgm:bulletEnabled val="1"/>
        </dgm:presLayoutVars>
      </dgm:prSet>
      <dgm:spPr/>
    </dgm:pt>
    <dgm:pt modelId="{E69656E5-4EF2-4AFB-A4F5-DA1FF4B0D855}" type="pres">
      <dgm:prSet presAssocID="{200DD56C-CF9A-4DAD-B177-8388E3CFBE9A}" presName="Name9" presStyleLbl="parChTrans1D2" presStyleIdx="3" presStyleCnt="5"/>
      <dgm:spPr/>
    </dgm:pt>
    <dgm:pt modelId="{5E9D4CC9-438E-43BB-9C45-DABA56866B17}" type="pres">
      <dgm:prSet presAssocID="{200DD56C-CF9A-4DAD-B177-8388E3CFBE9A}" presName="connTx" presStyleLbl="parChTrans1D2" presStyleIdx="3" presStyleCnt="5"/>
      <dgm:spPr/>
    </dgm:pt>
    <dgm:pt modelId="{7C92CA09-1043-4835-A2F2-E95522AFEFEF}" type="pres">
      <dgm:prSet presAssocID="{EF5CDDEE-B462-4DD7-8C34-BBA44F4EF379}" presName="node" presStyleLbl="node1" presStyleIdx="3" presStyleCnt="5" custRadScaleRad="113329" custRadScaleInc="-2023">
        <dgm:presLayoutVars>
          <dgm:bulletEnabled val="1"/>
        </dgm:presLayoutVars>
      </dgm:prSet>
      <dgm:spPr/>
    </dgm:pt>
    <dgm:pt modelId="{4979831F-D793-4127-BB94-345F76A942D5}" type="pres">
      <dgm:prSet presAssocID="{88B57ED2-7FB8-4DAD-8C7B-29856DB14468}" presName="Name9" presStyleLbl="parChTrans1D2" presStyleIdx="4" presStyleCnt="5"/>
      <dgm:spPr/>
    </dgm:pt>
    <dgm:pt modelId="{092C6E6D-EB43-4727-A348-3A61F5E042F1}" type="pres">
      <dgm:prSet presAssocID="{88B57ED2-7FB8-4DAD-8C7B-29856DB14468}" presName="connTx" presStyleLbl="parChTrans1D2" presStyleIdx="4" presStyleCnt="5"/>
      <dgm:spPr/>
    </dgm:pt>
    <dgm:pt modelId="{D6DCA9BC-D4FC-4F1D-BC41-3B7724DC5271}" type="pres">
      <dgm:prSet presAssocID="{B0A3485F-E606-4A19-AE9C-E99708F9717D}" presName="node" presStyleLbl="node1" presStyleIdx="4" presStyleCnt="5" custRadScaleRad="107984" custRadScaleInc="1986">
        <dgm:presLayoutVars>
          <dgm:bulletEnabled val="1"/>
        </dgm:presLayoutVars>
      </dgm:prSet>
      <dgm:spPr/>
    </dgm:pt>
  </dgm:ptLst>
  <dgm:cxnLst>
    <dgm:cxn modelId="{0A359022-A585-42AF-920E-DD44DB0EEF81}" type="presOf" srcId="{762A9974-6364-4586-9867-4479B8735E3C}" destId="{982C5BEE-AC63-493D-AD9D-9775DA2E347E}" srcOrd="0" destOrd="0" presId="urn:microsoft.com/office/officeart/2005/8/layout/radial1"/>
    <dgm:cxn modelId="{A9A36A2A-8300-4F3E-AE0C-08F3D3D7770E}" type="presOf" srcId="{B0A3485F-E606-4A19-AE9C-E99708F9717D}" destId="{D6DCA9BC-D4FC-4F1D-BC41-3B7724DC5271}" srcOrd="0"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4637F033-BC7E-45B3-B363-3CF2D4A20D8D}" type="presOf" srcId="{88B57ED2-7FB8-4DAD-8C7B-29856DB14468}" destId="{4979831F-D793-4127-BB94-345F76A942D5}" srcOrd="0" destOrd="0" presId="urn:microsoft.com/office/officeart/2005/8/layout/radial1"/>
    <dgm:cxn modelId="{1B39DA39-488D-4676-A5F4-DAE30B32DDA5}" type="presOf" srcId="{39022A49-7176-4656-BA0D-8FD2585B2B5A}" destId="{620E0922-ABFF-49F5-AE61-09289A24BFF4}" srcOrd="0" destOrd="0" presId="urn:microsoft.com/office/officeart/2005/8/layout/radial1"/>
    <dgm:cxn modelId="{E33F043B-317B-47B1-9785-34E6AF5A735F}" srcId="{5F6E9586-03A1-4EC8-B303-5687A985C423}" destId="{61DC612E-0D32-4C9F-8D07-6FE1CF370C49}" srcOrd="2" destOrd="0" parTransId="{DA485AE2-F03C-4639-BB4E-43424E1F4ED5}" sibTransId="{928A29A3-7A1F-4505-B0D3-E64CDD10E7A5}"/>
    <dgm:cxn modelId="{5F033665-A029-406E-9FB2-317F202A2155}" type="presOf" srcId="{2FF18A5E-D2E0-484A-A8DD-BA4958BBD595}" destId="{A01B8680-2BC5-413D-AEF2-F3110CE15A18}" srcOrd="1" destOrd="0" presId="urn:microsoft.com/office/officeart/2005/8/layout/radial1"/>
    <dgm:cxn modelId="{79A7A968-D08E-4FD3-A98F-87FF97EB0235}" type="presOf" srcId="{60085BDB-6302-4680-B20D-ABE511939954}" destId="{96A289B8-30CC-4E6F-B32E-492260AB42DE}" srcOrd="0" destOrd="0" presId="urn:microsoft.com/office/officeart/2005/8/layout/radial1"/>
    <dgm:cxn modelId="{ABB52657-FBB2-4500-8EEF-C0FD3C8FD306}" type="presOf" srcId="{200DD56C-CF9A-4DAD-B177-8388E3CFBE9A}" destId="{E69656E5-4EF2-4AFB-A4F5-DA1FF4B0D855}" srcOrd="0" destOrd="0" presId="urn:microsoft.com/office/officeart/2005/8/layout/radial1"/>
    <dgm:cxn modelId="{61CAA184-FABE-4EF1-93F4-0ECF4E42CD4E}" type="presOf" srcId="{DA485AE2-F03C-4639-BB4E-43424E1F4ED5}" destId="{EE72118A-B83F-4D4B-BB50-67A08F78FBC0}" srcOrd="1" destOrd="0" presId="urn:microsoft.com/office/officeart/2005/8/layout/radial1"/>
    <dgm:cxn modelId="{CB7A4385-4DBB-4E24-A87D-BCE73A28BFDF}" srcId="{5F6E9586-03A1-4EC8-B303-5687A985C423}" destId="{EF5CDDEE-B462-4DD7-8C34-BBA44F4EF379}" srcOrd="3" destOrd="0" parTransId="{200DD56C-CF9A-4DAD-B177-8388E3CFBE9A}" sibTransId="{74D42BEB-BAA1-447D-A261-22F653DBC8EC}"/>
    <dgm:cxn modelId="{CAB90590-C6FD-4CC8-AB97-52EB73416D0B}" type="presOf" srcId="{EF5CDDEE-B462-4DD7-8C34-BBA44F4EF379}" destId="{7C92CA09-1043-4835-A2F2-E95522AFEFEF}" srcOrd="0" destOrd="0" presId="urn:microsoft.com/office/officeart/2005/8/layout/radial1"/>
    <dgm:cxn modelId="{DC714E92-5AC0-46B4-A9B0-2C61CC30973C}" type="presOf" srcId="{61DC612E-0D32-4C9F-8D07-6FE1CF370C49}" destId="{C59A16FD-9A47-479A-AF85-CDCDEB1F1B53}" srcOrd="0" destOrd="0" presId="urn:microsoft.com/office/officeart/2005/8/layout/radial1"/>
    <dgm:cxn modelId="{25780797-37FA-4259-A122-E7178E56F42C}" type="presOf" srcId="{39022A49-7176-4656-BA0D-8FD2585B2B5A}" destId="{B38E9573-1A34-4878-93F4-9BCCAA052215}" srcOrd="1" destOrd="0" presId="urn:microsoft.com/office/officeart/2005/8/layout/radial1"/>
    <dgm:cxn modelId="{B277FF9B-3EFB-4CC9-8330-8D3F26B50210}" type="presOf" srcId="{DA485AE2-F03C-4639-BB4E-43424E1F4ED5}" destId="{46311B03-2051-4273-9911-01E0FECE1DCB}" srcOrd="0" destOrd="0" presId="urn:microsoft.com/office/officeart/2005/8/layout/radial1"/>
    <dgm:cxn modelId="{57D7239E-1B89-4113-B340-B365281662C3}" srcId="{5F6E9586-03A1-4EC8-B303-5687A985C423}" destId="{60085BDB-6302-4680-B20D-ABE511939954}" srcOrd="1" destOrd="0" parTransId="{2FF18A5E-D2E0-484A-A8DD-BA4958BBD595}" sibTransId="{CC24C837-C9C7-4624-A5D6-E90C21042F45}"/>
    <dgm:cxn modelId="{0EBBB0A1-1B4B-4E02-8B34-1BDA847E529C}" type="presOf" srcId="{200DD56C-CF9A-4DAD-B177-8388E3CFBE9A}" destId="{5E9D4CC9-438E-43BB-9C45-DABA56866B17}" srcOrd="1" destOrd="0" presId="urn:microsoft.com/office/officeart/2005/8/layout/radial1"/>
    <dgm:cxn modelId="{EB7EA5AB-0E42-4879-AF5A-870F2A402668}" srcId="{762A9974-6364-4586-9867-4479B8735E3C}" destId="{5F6E9586-03A1-4EC8-B303-5687A985C423}" srcOrd="0" destOrd="0" parTransId="{A196935A-6FFE-4A33-9C78-B08031FDDDE5}" sibTransId="{6694EC60-9229-4DC3-9BAB-10710054CD26}"/>
    <dgm:cxn modelId="{98EE36B8-5364-4DC5-8517-1A4534A7F812}" type="presOf" srcId="{79195F84-5530-4BD3-85A2-C7E6F820F483}" destId="{FE6483CC-BC34-4EE8-9DC0-7344E79C9148}" srcOrd="0" destOrd="0" presId="urn:microsoft.com/office/officeart/2005/8/layout/radial1"/>
    <dgm:cxn modelId="{BC7514C2-0E1D-4F02-BBEF-B3E835EDA3E0}" type="presOf" srcId="{2FF18A5E-D2E0-484A-A8DD-BA4958BBD595}" destId="{3E3ED5D7-D6CC-4ED4-99CE-E5F32EE5527F}" srcOrd="0" destOrd="0" presId="urn:microsoft.com/office/officeart/2005/8/layout/radial1"/>
    <dgm:cxn modelId="{B621FFCB-5F9D-4795-8FB8-F8A54F7A3277}" type="presOf" srcId="{88B57ED2-7FB8-4DAD-8C7B-29856DB14468}" destId="{092C6E6D-EB43-4727-A348-3A61F5E042F1}" srcOrd="1" destOrd="0" presId="urn:microsoft.com/office/officeart/2005/8/layout/radial1"/>
    <dgm:cxn modelId="{DC6E85D4-DBBE-47E4-967E-E2EB78441160}" type="presOf" srcId="{5F6E9586-03A1-4EC8-B303-5687A985C423}" destId="{D41F0E3B-23F9-43A3-A22A-EE8CE7B904A5}" srcOrd="0" destOrd="0" presId="urn:microsoft.com/office/officeart/2005/8/layout/radial1"/>
    <dgm:cxn modelId="{9CB456E2-DEDB-4316-8703-9DA5E64E2B52}" srcId="{5F6E9586-03A1-4EC8-B303-5687A985C423}" destId="{B0A3485F-E606-4A19-AE9C-E99708F9717D}" srcOrd="4" destOrd="0" parTransId="{88B57ED2-7FB8-4DAD-8C7B-29856DB14468}" sibTransId="{886CA6F8-CD17-449B-B70F-B2196D3096D4}"/>
    <dgm:cxn modelId="{3424E2E5-06B6-4D0B-B82D-A35D206C885D}" type="presParOf" srcId="{982C5BEE-AC63-493D-AD9D-9775DA2E347E}" destId="{D41F0E3B-23F9-43A3-A22A-EE8CE7B904A5}" srcOrd="0" destOrd="0" presId="urn:microsoft.com/office/officeart/2005/8/layout/radial1"/>
    <dgm:cxn modelId="{B59AF800-FA96-4EEE-A6F5-DD7F36F8362D}" type="presParOf" srcId="{982C5BEE-AC63-493D-AD9D-9775DA2E347E}" destId="{620E0922-ABFF-49F5-AE61-09289A24BFF4}" srcOrd="1" destOrd="0" presId="urn:microsoft.com/office/officeart/2005/8/layout/radial1"/>
    <dgm:cxn modelId="{5556E70B-F97A-49C1-A596-C6E0E8FB4A55}" type="presParOf" srcId="{620E0922-ABFF-49F5-AE61-09289A24BFF4}" destId="{B38E9573-1A34-4878-93F4-9BCCAA052215}" srcOrd="0" destOrd="0" presId="urn:microsoft.com/office/officeart/2005/8/layout/radial1"/>
    <dgm:cxn modelId="{C60ED6AA-4F78-4913-8DB6-B119300579FC}" type="presParOf" srcId="{982C5BEE-AC63-493D-AD9D-9775DA2E347E}" destId="{FE6483CC-BC34-4EE8-9DC0-7344E79C9148}" srcOrd="2" destOrd="0" presId="urn:microsoft.com/office/officeart/2005/8/layout/radial1"/>
    <dgm:cxn modelId="{EB30D5A0-BC03-4FEB-B06C-412788961BC2}" type="presParOf" srcId="{982C5BEE-AC63-493D-AD9D-9775DA2E347E}" destId="{3E3ED5D7-D6CC-4ED4-99CE-E5F32EE5527F}" srcOrd="3" destOrd="0" presId="urn:microsoft.com/office/officeart/2005/8/layout/radial1"/>
    <dgm:cxn modelId="{C60C272E-D447-48E4-85DB-96C8ED08574B}" type="presParOf" srcId="{3E3ED5D7-D6CC-4ED4-99CE-E5F32EE5527F}" destId="{A01B8680-2BC5-413D-AEF2-F3110CE15A18}" srcOrd="0" destOrd="0" presId="urn:microsoft.com/office/officeart/2005/8/layout/radial1"/>
    <dgm:cxn modelId="{9F91BA90-AC3F-4FC3-8992-BB643CF02AD4}" type="presParOf" srcId="{982C5BEE-AC63-493D-AD9D-9775DA2E347E}" destId="{96A289B8-30CC-4E6F-B32E-492260AB42DE}" srcOrd="4" destOrd="0" presId="urn:microsoft.com/office/officeart/2005/8/layout/radial1"/>
    <dgm:cxn modelId="{F8917446-7409-47D1-9452-8C8CEECC1435}" type="presParOf" srcId="{982C5BEE-AC63-493D-AD9D-9775DA2E347E}" destId="{46311B03-2051-4273-9911-01E0FECE1DCB}" srcOrd="5" destOrd="0" presId="urn:microsoft.com/office/officeart/2005/8/layout/radial1"/>
    <dgm:cxn modelId="{5757C3AB-DA7C-48A0-B4ED-3DE857B9A5BF}" type="presParOf" srcId="{46311B03-2051-4273-9911-01E0FECE1DCB}" destId="{EE72118A-B83F-4D4B-BB50-67A08F78FBC0}" srcOrd="0" destOrd="0" presId="urn:microsoft.com/office/officeart/2005/8/layout/radial1"/>
    <dgm:cxn modelId="{1A1B4DEC-1031-40B9-A151-9B8C527F90A7}" type="presParOf" srcId="{982C5BEE-AC63-493D-AD9D-9775DA2E347E}" destId="{C59A16FD-9A47-479A-AF85-CDCDEB1F1B53}" srcOrd="6" destOrd="0" presId="urn:microsoft.com/office/officeart/2005/8/layout/radial1"/>
    <dgm:cxn modelId="{357EBF7C-E36D-4244-AB65-751130AE9DE7}" type="presParOf" srcId="{982C5BEE-AC63-493D-AD9D-9775DA2E347E}" destId="{E69656E5-4EF2-4AFB-A4F5-DA1FF4B0D855}" srcOrd="7" destOrd="0" presId="urn:microsoft.com/office/officeart/2005/8/layout/radial1"/>
    <dgm:cxn modelId="{83EC4796-273A-4038-85D4-B2D6295D6CD7}" type="presParOf" srcId="{E69656E5-4EF2-4AFB-A4F5-DA1FF4B0D855}" destId="{5E9D4CC9-438E-43BB-9C45-DABA56866B17}" srcOrd="0" destOrd="0" presId="urn:microsoft.com/office/officeart/2005/8/layout/radial1"/>
    <dgm:cxn modelId="{80C28ACF-CA68-4332-9594-955AE99393F8}" type="presParOf" srcId="{982C5BEE-AC63-493D-AD9D-9775DA2E347E}" destId="{7C92CA09-1043-4835-A2F2-E95522AFEFEF}" srcOrd="8" destOrd="0" presId="urn:microsoft.com/office/officeart/2005/8/layout/radial1"/>
    <dgm:cxn modelId="{E0630827-8F96-4FB2-B1F5-CA07E24FF0FC}" type="presParOf" srcId="{982C5BEE-AC63-493D-AD9D-9775DA2E347E}" destId="{4979831F-D793-4127-BB94-345F76A942D5}" srcOrd="9" destOrd="0" presId="urn:microsoft.com/office/officeart/2005/8/layout/radial1"/>
    <dgm:cxn modelId="{7012DBF9-EFF5-44CB-938A-9001C0D12F79}" type="presParOf" srcId="{4979831F-D793-4127-BB94-345F76A942D5}" destId="{092C6E6D-EB43-4727-A348-3A61F5E042F1}" srcOrd="0" destOrd="0" presId="urn:microsoft.com/office/officeart/2005/8/layout/radial1"/>
    <dgm:cxn modelId="{2884F645-0439-4B14-972E-D620C479C2A5}" type="presParOf" srcId="{982C5BEE-AC63-493D-AD9D-9775DA2E347E}" destId="{D6DCA9BC-D4FC-4F1D-BC41-3B7724DC5271}" srcOrd="10"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F0E3B-23F9-43A3-A22A-EE8CE7B904A5}">
      <dsp:nvSpPr>
        <dsp:cNvPr id="0" name=""/>
        <dsp:cNvSpPr/>
      </dsp:nvSpPr>
      <dsp:spPr>
        <a:xfrm>
          <a:off x="2286000" y="1371599"/>
          <a:ext cx="1523999" cy="1320800"/>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t>
          </a:r>
        </a:p>
      </dsp:txBody>
      <dsp:txXfrm>
        <a:off x="2509184" y="1565026"/>
        <a:ext cx="1077631" cy="933946"/>
      </dsp:txXfrm>
    </dsp:sp>
    <dsp:sp modelId="{620E0922-ABFF-49F5-AE61-09289A24BFF4}">
      <dsp:nvSpPr>
        <dsp:cNvPr id="0" name=""/>
        <dsp:cNvSpPr/>
      </dsp:nvSpPr>
      <dsp:spPr>
        <a:xfrm rot="16261290">
          <a:off x="2935774" y="1228923"/>
          <a:ext cx="252500" cy="33050"/>
        </a:xfrm>
        <a:custGeom>
          <a:avLst/>
          <a:gdLst/>
          <a:ahLst/>
          <a:cxnLst/>
          <a:rect l="0" t="0" r="0" b="0"/>
          <a:pathLst>
            <a:path>
              <a:moveTo>
                <a:pt x="0" y="16525"/>
              </a:moveTo>
              <a:lnTo>
                <a:pt x="252500"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712" y="1239135"/>
        <a:ext cx="12625" cy="12625"/>
      </dsp:txXfrm>
    </dsp:sp>
    <dsp:sp modelId="{FE6483CC-BC34-4EE8-9DC0-7344E79C9148}">
      <dsp:nvSpPr>
        <dsp:cNvPr id="0" name=""/>
        <dsp:cNvSpPr/>
      </dsp:nvSpPr>
      <dsp:spPr>
        <a:xfrm>
          <a:off x="2514600" y="3"/>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Less than one foot long</a:t>
          </a:r>
        </a:p>
      </dsp:txBody>
      <dsp:txXfrm>
        <a:off x="2678518" y="163921"/>
        <a:ext cx="791467" cy="791467"/>
      </dsp:txXfrm>
    </dsp:sp>
    <dsp:sp modelId="{46311B03-2051-4273-9911-01E0FECE1DCB}">
      <dsp:nvSpPr>
        <dsp:cNvPr id="0" name=""/>
        <dsp:cNvSpPr/>
      </dsp:nvSpPr>
      <dsp:spPr>
        <a:xfrm rot="21545568">
          <a:off x="3809858" y="2001599"/>
          <a:ext cx="228832" cy="33050"/>
        </a:xfrm>
        <a:custGeom>
          <a:avLst/>
          <a:gdLst/>
          <a:ahLst/>
          <a:cxnLst/>
          <a:rect l="0" t="0" r="0" b="0"/>
          <a:pathLst>
            <a:path>
              <a:moveTo>
                <a:pt x="0" y="16525"/>
              </a:moveTo>
              <a:lnTo>
                <a:pt x="228832"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553" y="2012403"/>
        <a:ext cx="11441" cy="11441"/>
      </dsp:txXfrm>
    </dsp:sp>
    <dsp:sp modelId="{C59A16FD-9A47-479A-AF85-CDCDEB1F1B53}">
      <dsp:nvSpPr>
        <dsp:cNvPr id="0" name=""/>
        <dsp:cNvSpPr/>
      </dsp:nvSpPr>
      <dsp:spPr>
        <a:xfrm>
          <a:off x="4038605" y="1447799"/>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White skin</a:t>
          </a:r>
        </a:p>
      </dsp:txBody>
      <dsp:txXfrm>
        <a:off x="4202523" y="1611717"/>
        <a:ext cx="791467" cy="791467"/>
      </dsp:txXfrm>
    </dsp:sp>
    <dsp:sp modelId="{E69656E5-4EF2-4AFB-A4F5-DA1FF4B0D855}">
      <dsp:nvSpPr>
        <dsp:cNvPr id="0" name=""/>
        <dsp:cNvSpPr/>
      </dsp:nvSpPr>
      <dsp:spPr>
        <a:xfrm rot="5338721">
          <a:off x="2935770" y="2802028"/>
          <a:ext cx="252503" cy="33050"/>
        </a:xfrm>
        <a:custGeom>
          <a:avLst/>
          <a:gdLst/>
          <a:ahLst/>
          <a:cxnLst/>
          <a:rect l="0" t="0" r="0" b="0"/>
          <a:pathLst>
            <a:path>
              <a:moveTo>
                <a:pt x="0" y="16525"/>
              </a:moveTo>
              <a:lnTo>
                <a:pt x="252503"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709" y="2812240"/>
        <a:ext cx="12625" cy="12625"/>
      </dsp:txXfrm>
    </dsp:sp>
    <dsp:sp modelId="{7C92CA09-1043-4835-A2F2-E95522AFEFEF}">
      <dsp:nvSpPr>
        <dsp:cNvPr id="0" name=""/>
        <dsp:cNvSpPr/>
      </dsp:nvSpPr>
      <dsp:spPr>
        <a:xfrm>
          <a:off x="2514595" y="2944696"/>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Under-</a:t>
          </a:r>
        </a:p>
        <a:p>
          <a:pPr marL="0" lvl="0" indent="0" algn="ctr" defTabSz="577850">
            <a:lnSpc>
              <a:spcPct val="90000"/>
            </a:lnSpc>
            <a:spcBef>
              <a:spcPct val="0"/>
            </a:spcBef>
            <a:spcAft>
              <a:spcPct val="35000"/>
            </a:spcAft>
            <a:buNone/>
          </a:pPr>
          <a:r>
            <a:rPr lang="en-US" sz="1300" b="1" kern="1200" dirty="0">
              <a:solidFill>
                <a:schemeClr val="tx1"/>
              </a:solidFill>
            </a:rPr>
            <a:t>developed eyes</a:t>
          </a:r>
        </a:p>
      </dsp:txBody>
      <dsp:txXfrm>
        <a:off x="2678513" y="3108614"/>
        <a:ext cx="791467" cy="791467"/>
      </dsp:txXfrm>
    </dsp:sp>
    <dsp:sp modelId="{4979831F-D793-4127-BB94-345F76A942D5}">
      <dsp:nvSpPr>
        <dsp:cNvPr id="0" name=""/>
        <dsp:cNvSpPr/>
      </dsp:nvSpPr>
      <dsp:spPr>
        <a:xfrm rot="10853622">
          <a:off x="2033619" y="2001620"/>
          <a:ext cx="252519" cy="33050"/>
        </a:xfrm>
        <a:custGeom>
          <a:avLst/>
          <a:gdLst/>
          <a:ahLst/>
          <a:cxnLst/>
          <a:rect l="0" t="0" r="0" b="0"/>
          <a:pathLst>
            <a:path>
              <a:moveTo>
                <a:pt x="0" y="16525"/>
              </a:moveTo>
              <a:lnTo>
                <a:pt x="252519"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53566" y="2011832"/>
        <a:ext cx="12625" cy="12625"/>
      </dsp:txXfrm>
    </dsp:sp>
    <dsp:sp modelId="{D6DCA9BC-D4FC-4F1D-BC41-3B7724DC5271}">
      <dsp:nvSpPr>
        <dsp:cNvPr id="0" name=""/>
        <dsp:cNvSpPr/>
      </dsp:nvSpPr>
      <dsp:spPr>
        <a:xfrm>
          <a:off x="914398" y="1447795"/>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Small limbs</a:t>
          </a:r>
        </a:p>
      </dsp:txBody>
      <dsp:txXfrm>
        <a:off x="1078316" y="1611713"/>
        <a:ext cx="791467" cy="79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F0E3B-23F9-43A3-A22A-EE8CE7B904A5}">
      <dsp:nvSpPr>
        <dsp:cNvPr id="0" name=""/>
        <dsp:cNvSpPr/>
      </dsp:nvSpPr>
      <dsp:spPr>
        <a:xfrm>
          <a:off x="2286000" y="1371599"/>
          <a:ext cx="1523999" cy="1320800"/>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t>
          </a:r>
        </a:p>
      </dsp:txBody>
      <dsp:txXfrm>
        <a:off x="2509184" y="1565026"/>
        <a:ext cx="1077631" cy="933946"/>
      </dsp:txXfrm>
    </dsp:sp>
    <dsp:sp modelId="{620E0922-ABFF-49F5-AE61-09289A24BFF4}">
      <dsp:nvSpPr>
        <dsp:cNvPr id="0" name=""/>
        <dsp:cNvSpPr/>
      </dsp:nvSpPr>
      <dsp:spPr>
        <a:xfrm rot="16261290">
          <a:off x="2935774" y="1228923"/>
          <a:ext cx="252500" cy="33050"/>
        </a:xfrm>
        <a:custGeom>
          <a:avLst/>
          <a:gdLst/>
          <a:ahLst/>
          <a:cxnLst/>
          <a:rect l="0" t="0" r="0" b="0"/>
          <a:pathLst>
            <a:path>
              <a:moveTo>
                <a:pt x="0" y="16525"/>
              </a:moveTo>
              <a:lnTo>
                <a:pt x="252500"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712" y="1239135"/>
        <a:ext cx="12625" cy="12625"/>
      </dsp:txXfrm>
    </dsp:sp>
    <dsp:sp modelId="{FE6483CC-BC34-4EE8-9DC0-7344E79C9148}">
      <dsp:nvSpPr>
        <dsp:cNvPr id="0" name=""/>
        <dsp:cNvSpPr/>
      </dsp:nvSpPr>
      <dsp:spPr>
        <a:xfrm>
          <a:off x="2514600" y="3"/>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Less than one foot long</a:t>
          </a:r>
        </a:p>
      </dsp:txBody>
      <dsp:txXfrm>
        <a:off x="2678518" y="163921"/>
        <a:ext cx="791467" cy="791467"/>
      </dsp:txXfrm>
    </dsp:sp>
    <dsp:sp modelId="{46311B03-2051-4273-9911-01E0FECE1DCB}">
      <dsp:nvSpPr>
        <dsp:cNvPr id="0" name=""/>
        <dsp:cNvSpPr/>
      </dsp:nvSpPr>
      <dsp:spPr>
        <a:xfrm rot="21545568">
          <a:off x="3809858" y="2001599"/>
          <a:ext cx="228832" cy="33050"/>
        </a:xfrm>
        <a:custGeom>
          <a:avLst/>
          <a:gdLst/>
          <a:ahLst/>
          <a:cxnLst/>
          <a:rect l="0" t="0" r="0" b="0"/>
          <a:pathLst>
            <a:path>
              <a:moveTo>
                <a:pt x="0" y="16525"/>
              </a:moveTo>
              <a:lnTo>
                <a:pt x="228832"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553" y="2012403"/>
        <a:ext cx="11441" cy="11441"/>
      </dsp:txXfrm>
    </dsp:sp>
    <dsp:sp modelId="{C59A16FD-9A47-479A-AF85-CDCDEB1F1B53}">
      <dsp:nvSpPr>
        <dsp:cNvPr id="0" name=""/>
        <dsp:cNvSpPr/>
      </dsp:nvSpPr>
      <dsp:spPr>
        <a:xfrm>
          <a:off x="4038605" y="1447799"/>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White skin</a:t>
          </a:r>
        </a:p>
      </dsp:txBody>
      <dsp:txXfrm>
        <a:off x="4202523" y="1611717"/>
        <a:ext cx="791467" cy="791467"/>
      </dsp:txXfrm>
    </dsp:sp>
    <dsp:sp modelId="{E69656E5-4EF2-4AFB-A4F5-DA1FF4B0D855}">
      <dsp:nvSpPr>
        <dsp:cNvPr id="0" name=""/>
        <dsp:cNvSpPr/>
      </dsp:nvSpPr>
      <dsp:spPr>
        <a:xfrm rot="5338721">
          <a:off x="2935770" y="2802028"/>
          <a:ext cx="252503" cy="33050"/>
        </a:xfrm>
        <a:custGeom>
          <a:avLst/>
          <a:gdLst/>
          <a:ahLst/>
          <a:cxnLst/>
          <a:rect l="0" t="0" r="0" b="0"/>
          <a:pathLst>
            <a:path>
              <a:moveTo>
                <a:pt x="0" y="16525"/>
              </a:moveTo>
              <a:lnTo>
                <a:pt x="252503"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709" y="2812240"/>
        <a:ext cx="12625" cy="12625"/>
      </dsp:txXfrm>
    </dsp:sp>
    <dsp:sp modelId="{7C92CA09-1043-4835-A2F2-E95522AFEFEF}">
      <dsp:nvSpPr>
        <dsp:cNvPr id="0" name=""/>
        <dsp:cNvSpPr/>
      </dsp:nvSpPr>
      <dsp:spPr>
        <a:xfrm>
          <a:off x="2514595" y="2944696"/>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Under-</a:t>
          </a:r>
        </a:p>
        <a:p>
          <a:pPr marL="0" lvl="0" indent="0" algn="ctr" defTabSz="577850">
            <a:lnSpc>
              <a:spcPct val="90000"/>
            </a:lnSpc>
            <a:spcBef>
              <a:spcPct val="0"/>
            </a:spcBef>
            <a:spcAft>
              <a:spcPct val="35000"/>
            </a:spcAft>
            <a:buNone/>
          </a:pPr>
          <a:r>
            <a:rPr lang="en-US" sz="1300" b="1" kern="1200" dirty="0">
              <a:solidFill>
                <a:schemeClr val="tx1"/>
              </a:solidFill>
            </a:rPr>
            <a:t>developed eyes</a:t>
          </a:r>
        </a:p>
      </dsp:txBody>
      <dsp:txXfrm>
        <a:off x="2678513" y="3108614"/>
        <a:ext cx="791467" cy="791467"/>
      </dsp:txXfrm>
    </dsp:sp>
    <dsp:sp modelId="{4979831F-D793-4127-BB94-345F76A942D5}">
      <dsp:nvSpPr>
        <dsp:cNvPr id="0" name=""/>
        <dsp:cNvSpPr/>
      </dsp:nvSpPr>
      <dsp:spPr>
        <a:xfrm rot="10853622">
          <a:off x="2033619" y="2001620"/>
          <a:ext cx="252519" cy="33050"/>
        </a:xfrm>
        <a:custGeom>
          <a:avLst/>
          <a:gdLst/>
          <a:ahLst/>
          <a:cxnLst/>
          <a:rect l="0" t="0" r="0" b="0"/>
          <a:pathLst>
            <a:path>
              <a:moveTo>
                <a:pt x="0" y="16525"/>
              </a:moveTo>
              <a:lnTo>
                <a:pt x="252519"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53566" y="2011832"/>
        <a:ext cx="12625" cy="12625"/>
      </dsp:txXfrm>
    </dsp:sp>
    <dsp:sp modelId="{D6DCA9BC-D4FC-4F1D-BC41-3B7724DC5271}">
      <dsp:nvSpPr>
        <dsp:cNvPr id="0" name=""/>
        <dsp:cNvSpPr/>
      </dsp:nvSpPr>
      <dsp:spPr>
        <a:xfrm>
          <a:off x="914398" y="1447795"/>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Small limbs</a:t>
          </a:r>
        </a:p>
      </dsp:txBody>
      <dsp:txXfrm>
        <a:off x="1078316" y="1611713"/>
        <a:ext cx="791467" cy="791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F0E3B-23F9-43A3-A22A-EE8CE7B904A5}">
      <dsp:nvSpPr>
        <dsp:cNvPr id="0" name=""/>
        <dsp:cNvSpPr/>
      </dsp:nvSpPr>
      <dsp:spPr>
        <a:xfrm>
          <a:off x="2286000" y="1371599"/>
          <a:ext cx="1523999" cy="1320800"/>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t>
          </a:r>
        </a:p>
      </dsp:txBody>
      <dsp:txXfrm>
        <a:off x="2509184" y="1565026"/>
        <a:ext cx="1077631" cy="933946"/>
      </dsp:txXfrm>
    </dsp:sp>
    <dsp:sp modelId="{620E0922-ABFF-49F5-AE61-09289A24BFF4}">
      <dsp:nvSpPr>
        <dsp:cNvPr id="0" name=""/>
        <dsp:cNvSpPr/>
      </dsp:nvSpPr>
      <dsp:spPr>
        <a:xfrm rot="16261290">
          <a:off x="2935774" y="1228923"/>
          <a:ext cx="252500" cy="33050"/>
        </a:xfrm>
        <a:custGeom>
          <a:avLst/>
          <a:gdLst/>
          <a:ahLst/>
          <a:cxnLst/>
          <a:rect l="0" t="0" r="0" b="0"/>
          <a:pathLst>
            <a:path>
              <a:moveTo>
                <a:pt x="0" y="16525"/>
              </a:moveTo>
              <a:lnTo>
                <a:pt x="252500"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712" y="1239135"/>
        <a:ext cx="12625" cy="12625"/>
      </dsp:txXfrm>
    </dsp:sp>
    <dsp:sp modelId="{FE6483CC-BC34-4EE8-9DC0-7344E79C9148}">
      <dsp:nvSpPr>
        <dsp:cNvPr id="0" name=""/>
        <dsp:cNvSpPr/>
      </dsp:nvSpPr>
      <dsp:spPr>
        <a:xfrm>
          <a:off x="2514600" y="3"/>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Less than one foot long</a:t>
          </a:r>
        </a:p>
      </dsp:txBody>
      <dsp:txXfrm>
        <a:off x="2678518" y="163921"/>
        <a:ext cx="791467" cy="791467"/>
      </dsp:txXfrm>
    </dsp:sp>
    <dsp:sp modelId="{46311B03-2051-4273-9911-01E0FECE1DCB}">
      <dsp:nvSpPr>
        <dsp:cNvPr id="0" name=""/>
        <dsp:cNvSpPr/>
      </dsp:nvSpPr>
      <dsp:spPr>
        <a:xfrm rot="21545568">
          <a:off x="3809858" y="2001599"/>
          <a:ext cx="228832" cy="33050"/>
        </a:xfrm>
        <a:custGeom>
          <a:avLst/>
          <a:gdLst/>
          <a:ahLst/>
          <a:cxnLst/>
          <a:rect l="0" t="0" r="0" b="0"/>
          <a:pathLst>
            <a:path>
              <a:moveTo>
                <a:pt x="0" y="16525"/>
              </a:moveTo>
              <a:lnTo>
                <a:pt x="228832"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553" y="2012403"/>
        <a:ext cx="11441" cy="11441"/>
      </dsp:txXfrm>
    </dsp:sp>
    <dsp:sp modelId="{C59A16FD-9A47-479A-AF85-CDCDEB1F1B53}">
      <dsp:nvSpPr>
        <dsp:cNvPr id="0" name=""/>
        <dsp:cNvSpPr/>
      </dsp:nvSpPr>
      <dsp:spPr>
        <a:xfrm>
          <a:off x="4038605" y="1447799"/>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White skin</a:t>
          </a:r>
        </a:p>
      </dsp:txBody>
      <dsp:txXfrm>
        <a:off x="4202523" y="1611717"/>
        <a:ext cx="791467" cy="791467"/>
      </dsp:txXfrm>
    </dsp:sp>
    <dsp:sp modelId="{E69656E5-4EF2-4AFB-A4F5-DA1FF4B0D855}">
      <dsp:nvSpPr>
        <dsp:cNvPr id="0" name=""/>
        <dsp:cNvSpPr/>
      </dsp:nvSpPr>
      <dsp:spPr>
        <a:xfrm rot="5338721">
          <a:off x="2935770" y="2802028"/>
          <a:ext cx="252503" cy="33050"/>
        </a:xfrm>
        <a:custGeom>
          <a:avLst/>
          <a:gdLst/>
          <a:ahLst/>
          <a:cxnLst/>
          <a:rect l="0" t="0" r="0" b="0"/>
          <a:pathLst>
            <a:path>
              <a:moveTo>
                <a:pt x="0" y="16525"/>
              </a:moveTo>
              <a:lnTo>
                <a:pt x="252503"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709" y="2812240"/>
        <a:ext cx="12625" cy="12625"/>
      </dsp:txXfrm>
    </dsp:sp>
    <dsp:sp modelId="{7C92CA09-1043-4835-A2F2-E95522AFEFEF}">
      <dsp:nvSpPr>
        <dsp:cNvPr id="0" name=""/>
        <dsp:cNvSpPr/>
      </dsp:nvSpPr>
      <dsp:spPr>
        <a:xfrm>
          <a:off x="2514595" y="2944696"/>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Under-</a:t>
          </a:r>
        </a:p>
        <a:p>
          <a:pPr marL="0" lvl="0" indent="0" algn="ctr" defTabSz="577850">
            <a:lnSpc>
              <a:spcPct val="90000"/>
            </a:lnSpc>
            <a:spcBef>
              <a:spcPct val="0"/>
            </a:spcBef>
            <a:spcAft>
              <a:spcPct val="35000"/>
            </a:spcAft>
            <a:buNone/>
          </a:pPr>
          <a:r>
            <a:rPr lang="en-US" sz="1300" b="1" kern="1200" dirty="0">
              <a:solidFill>
                <a:schemeClr val="tx1"/>
              </a:solidFill>
            </a:rPr>
            <a:t>developed eyes</a:t>
          </a:r>
        </a:p>
      </dsp:txBody>
      <dsp:txXfrm>
        <a:off x="2678513" y="3108614"/>
        <a:ext cx="791467" cy="791467"/>
      </dsp:txXfrm>
    </dsp:sp>
    <dsp:sp modelId="{4979831F-D793-4127-BB94-345F76A942D5}">
      <dsp:nvSpPr>
        <dsp:cNvPr id="0" name=""/>
        <dsp:cNvSpPr/>
      </dsp:nvSpPr>
      <dsp:spPr>
        <a:xfrm rot="10853622">
          <a:off x="2033619" y="2001620"/>
          <a:ext cx="252519" cy="33050"/>
        </a:xfrm>
        <a:custGeom>
          <a:avLst/>
          <a:gdLst/>
          <a:ahLst/>
          <a:cxnLst/>
          <a:rect l="0" t="0" r="0" b="0"/>
          <a:pathLst>
            <a:path>
              <a:moveTo>
                <a:pt x="0" y="16525"/>
              </a:moveTo>
              <a:lnTo>
                <a:pt x="252519"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53566" y="2011832"/>
        <a:ext cx="12625" cy="12625"/>
      </dsp:txXfrm>
    </dsp:sp>
    <dsp:sp modelId="{D6DCA9BC-D4FC-4F1D-BC41-3B7724DC5271}">
      <dsp:nvSpPr>
        <dsp:cNvPr id="0" name=""/>
        <dsp:cNvSpPr/>
      </dsp:nvSpPr>
      <dsp:spPr>
        <a:xfrm>
          <a:off x="914398" y="1447795"/>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Small limbs</a:t>
          </a:r>
        </a:p>
      </dsp:txBody>
      <dsp:txXfrm>
        <a:off x="1078316" y="1611713"/>
        <a:ext cx="791467" cy="79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F0E3B-23F9-43A3-A22A-EE8CE7B904A5}">
      <dsp:nvSpPr>
        <dsp:cNvPr id="0" name=""/>
        <dsp:cNvSpPr/>
      </dsp:nvSpPr>
      <dsp:spPr>
        <a:xfrm>
          <a:off x="2286000" y="1371599"/>
          <a:ext cx="1523999" cy="1320800"/>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t>
          </a:r>
        </a:p>
      </dsp:txBody>
      <dsp:txXfrm>
        <a:off x="2509184" y="1565026"/>
        <a:ext cx="1077631" cy="933946"/>
      </dsp:txXfrm>
    </dsp:sp>
    <dsp:sp modelId="{620E0922-ABFF-49F5-AE61-09289A24BFF4}">
      <dsp:nvSpPr>
        <dsp:cNvPr id="0" name=""/>
        <dsp:cNvSpPr/>
      </dsp:nvSpPr>
      <dsp:spPr>
        <a:xfrm rot="16261290">
          <a:off x="2935774" y="1228923"/>
          <a:ext cx="252500" cy="33050"/>
        </a:xfrm>
        <a:custGeom>
          <a:avLst/>
          <a:gdLst/>
          <a:ahLst/>
          <a:cxnLst/>
          <a:rect l="0" t="0" r="0" b="0"/>
          <a:pathLst>
            <a:path>
              <a:moveTo>
                <a:pt x="0" y="16525"/>
              </a:moveTo>
              <a:lnTo>
                <a:pt x="252500"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712" y="1239135"/>
        <a:ext cx="12625" cy="12625"/>
      </dsp:txXfrm>
    </dsp:sp>
    <dsp:sp modelId="{FE6483CC-BC34-4EE8-9DC0-7344E79C9148}">
      <dsp:nvSpPr>
        <dsp:cNvPr id="0" name=""/>
        <dsp:cNvSpPr/>
      </dsp:nvSpPr>
      <dsp:spPr>
        <a:xfrm>
          <a:off x="2514600" y="3"/>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Less than one foot long</a:t>
          </a:r>
        </a:p>
      </dsp:txBody>
      <dsp:txXfrm>
        <a:off x="2678518" y="163921"/>
        <a:ext cx="791467" cy="791467"/>
      </dsp:txXfrm>
    </dsp:sp>
    <dsp:sp modelId="{46311B03-2051-4273-9911-01E0FECE1DCB}">
      <dsp:nvSpPr>
        <dsp:cNvPr id="0" name=""/>
        <dsp:cNvSpPr/>
      </dsp:nvSpPr>
      <dsp:spPr>
        <a:xfrm rot="21545568">
          <a:off x="3809858" y="2001599"/>
          <a:ext cx="228832" cy="33050"/>
        </a:xfrm>
        <a:custGeom>
          <a:avLst/>
          <a:gdLst/>
          <a:ahLst/>
          <a:cxnLst/>
          <a:rect l="0" t="0" r="0" b="0"/>
          <a:pathLst>
            <a:path>
              <a:moveTo>
                <a:pt x="0" y="16525"/>
              </a:moveTo>
              <a:lnTo>
                <a:pt x="228832"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553" y="2012403"/>
        <a:ext cx="11441" cy="11441"/>
      </dsp:txXfrm>
    </dsp:sp>
    <dsp:sp modelId="{C59A16FD-9A47-479A-AF85-CDCDEB1F1B53}">
      <dsp:nvSpPr>
        <dsp:cNvPr id="0" name=""/>
        <dsp:cNvSpPr/>
      </dsp:nvSpPr>
      <dsp:spPr>
        <a:xfrm>
          <a:off x="4038605" y="1447799"/>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White skin</a:t>
          </a:r>
        </a:p>
      </dsp:txBody>
      <dsp:txXfrm>
        <a:off x="4202523" y="1611717"/>
        <a:ext cx="791467" cy="791467"/>
      </dsp:txXfrm>
    </dsp:sp>
    <dsp:sp modelId="{E69656E5-4EF2-4AFB-A4F5-DA1FF4B0D855}">
      <dsp:nvSpPr>
        <dsp:cNvPr id="0" name=""/>
        <dsp:cNvSpPr/>
      </dsp:nvSpPr>
      <dsp:spPr>
        <a:xfrm rot="5338721">
          <a:off x="2935770" y="2802028"/>
          <a:ext cx="252503" cy="33050"/>
        </a:xfrm>
        <a:custGeom>
          <a:avLst/>
          <a:gdLst/>
          <a:ahLst/>
          <a:cxnLst/>
          <a:rect l="0" t="0" r="0" b="0"/>
          <a:pathLst>
            <a:path>
              <a:moveTo>
                <a:pt x="0" y="16525"/>
              </a:moveTo>
              <a:lnTo>
                <a:pt x="252503"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709" y="2812240"/>
        <a:ext cx="12625" cy="12625"/>
      </dsp:txXfrm>
    </dsp:sp>
    <dsp:sp modelId="{7C92CA09-1043-4835-A2F2-E95522AFEFEF}">
      <dsp:nvSpPr>
        <dsp:cNvPr id="0" name=""/>
        <dsp:cNvSpPr/>
      </dsp:nvSpPr>
      <dsp:spPr>
        <a:xfrm>
          <a:off x="2514595" y="2944696"/>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Under-</a:t>
          </a:r>
        </a:p>
        <a:p>
          <a:pPr marL="0" lvl="0" indent="0" algn="ctr" defTabSz="577850">
            <a:lnSpc>
              <a:spcPct val="90000"/>
            </a:lnSpc>
            <a:spcBef>
              <a:spcPct val="0"/>
            </a:spcBef>
            <a:spcAft>
              <a:spcPct val="35000"/>
            </a:spcAft>
            <a:buNone/>
          </a:pPr>
          <a:r>
            <a:rPr lang="en-US" sz="1300" b="1" kern="1200" dirty="0">
              <a:solidFill>
                <a:schemeClr val="tx1"/>
              </a:solidFill>
            </a:rPr>
            <a:t>developed eyes</a:t>
          </a:r>
        </a:p>
      </dsp:txBody>
      <dsp:txXfrm>
        <a:off x="2678513" y="3108614"/>
        <a:ext cx="791467" cy="791467"/>
      </dsp:txXfrm>
    </dsp:sp>
    <dsp:sp modelId="{4979831F-D793-4127-BB94-345F76A942D5}">
      <dsp:nvSpPr>
        <dsp:cNvPr id="0" name=""/>
        <dsp:cNvSpPr/>
      </dsp:nvSpPr>
      <dsp:spPr>
        <a:xfrm rot="10853622">
          <a:off x="2033619" y="2001620"/>
          <a:ext cx="252519" cy="33050"/>
        </a:xfrm>
        <a:custGeom>
          <a:avLst/>
          <a:gdLst/>
          <a:ahLst/>
          <a:cxnLst/>
          <a:rect l="0" t="0" r="0" b="0"/>
          <a:pathLst>
            <a:path>
              <a:moveTo>
                <a:pt x="0" y="16525"/>
              </a:moveTo>
              <a:lnTo>
                <a:pt x="252519"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53566" y="2011832"/>
        <a:ext cx="12625" cy="12625"/>
      </dsp:txXfrm>
    </dsp:sp>
    <dsp:sp modelId="{D6DCA9BC-D4FC-4F1D-BC41-3B7724DC5271}">
      <dsp:nvSpPr>
        <dsp:cNvPr id="0" name=""/>
        <dsp:cNvSpPr/>
      </dsp:nvSpPr>
      <dsp:spPr>
        <a:xfrm>
          <a:off x="914398" y="1447795"/>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Small limbs</a:t>
          </a:r>
        </a:p>
      </dsp:txBody>
      <dsp:txXfrm>
        <a:off x="1078316" y="1611713"/>
        <a:ext cx="791467" cy="791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F0E3B-23F9-43A3-A22A-EE8CE7B904A5}">
      <dsp:nvSpPr>
        <dsp:cNvPr id="0" name=""/>
        <dsp:cNvSpPr/>
      </dsp:nvSpPr>
      <dsp:spPr>
        <a:xfrm>
          <a:off x="2286000" y="1371599"/>
          <a:ext cx="1523999" cy="1320800"/>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t>
          </a:r>
        </a:p>
      </dsp:txBody>
      <dsp:txXfrm>
        <a:off x="2509184" y="1565026"/>
        <a:ext cx="1077631" cy="933946"/>
      </dsp:txXfrm>
    </dsp:sp>
    <dsp:sp modelId="{620E0922-ABFF-49F5-AE61-09289A24BFF4}">
      <dsp:nvSpPr>
        <dsp:cNvPr id="0" name=""/>
        <dsp:cNvSpPr/>
      </dsp:nvSpPr>
      <dsp:spPr>
        <a:xfrm rot="16261290">
          <a:off x="2935774" y="1228923"/>
          <a:ext cx="252500" cy="33050"/>
        </a:xfrm>
        <a:custGeom>
          <a:avLst/>
          <a:gdLst/>
          <a:ahLst/>
          <a:cxnLst/>
          <a:rect l="0" t="0" r="0" b="0"/>
          <a:pathLst>
            <a:path>
              <a:moveTo>
                <a:pt x="0" y="16525"/>
              </a:moveTo>
              <a:lnTo>
                <a:pt x="252500"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712" y="1239135"/>
        <a:ext cx="12625" cy="12625"/>
      </dsp:txXfrm>
    </dsp:sp>
    <dsp:sp modelId="{FE6483CC-BC34-4EE8-9DC0-7344E79C9148}">
      <dsp:nvSpPr>
        <dsp:cNvPr id="0" name=""/>
        <dsp:cNvSpPr/>
      </dsp:nvSpPr>
      <dsp:spPr>
        <a:xfrm>
          <a:off x="2514600" y="3"/>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Less than one foot long</a:t>
          </a:r>
        </a:p>
      </dsp:txBody>
      <dsp:txXfrm>
        <a:off x="2678518" y="163921"/>
        <a:ext cx="791467" cy="791467"/>
      </dsp:txXfrm>
    </dsp:sp>
    <dsp:sp modelId="{46311B03-2051-4273-9911-01E0FECE1DCB}">
      <dsp:nvSpPr>
        <dsp:cNvPr id="0" name=""/>
        <dsp:cNvSpPr/>
      </dsp:nvSpPr>
      <dsp:spPr>
        <a:xfrm rot="21545568">
          <a:off x="3809858" y="2001599"/>
          <a:ext cx="228832" cy="33050"/>
        </a:xfrm>
        <a:custGeom>
          <a:avLst/>
          <a:gdLst/>
          <a:ahLst/>
          <a:cxnLst/>
          <a:rect l="0" t="0" r="0" b="0"/>
          <a:pathLst>
            <a:path>
              <a:moveTo>
                <a:pt x="0" y="16525"/>
              </a:moveTo>
              <a:lnTo>
                <a:pt x="228832"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553" y="2012403"/>
        <a:ext cx="11441" cy="11441"/>
      </dsp:txXfrm>
    </dsp:sp>
    <dsp:sp modelId="{C59A16FD-9A47-479A-AF85-CDCDEB1F1B53}">
      <dsp:nvSpPr>
        <dsp:cNvPr id="0" name=""/>
        <dsp:cNvSpPr/>
      </dsp:nvSpPr>
      <dsp:spPr>
        <a:xfrm>
          <a:off x="4038605" y="1447799"/>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White skin</a:t>
          </a:r>
        </a:p>
      </dsp:txBody>
      <dsp:txXfrm>
        <a:off x="4202523" y="1611717"/>
        <a:ext cx="791467" cy="791467"/>
      </dsp:txXfrm>
    </dsp:sp>
    <dsp:sp modelId="{E69656E5-4EF2-4AFB-A4F5-DA1FF4B0D855}">
      <dsp:nvSpPr>
        <dsp:cNvPr id="0" name=""/>
        <dsp:cNvSpPr/>
      </dsp:nvSpPr>
      <dsp:spPr>
        <a:xfrm rot="5338721">
          <a:off x="2935770" y="2802028"/>
          <a:ext cx="252503" cy="33050"/>
        </a:xfrm>
        <a:custGeom>
          <a:avLst/>
          <a:gdLst/>
          <a:ahLst/>
          <a:cxnLst/>
          <a:rect l="0" t="0" r="0" b="0"/>
          <a:pathLst>
            <a:path>
              <a:moveTo>
                <a:pt x="0" y="16525"/>
              </a:moveTo>
              <a:lnTo>
                <a:pt x="252503"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709" y="2812240"/>
        <a:ext cx="12625" cy="12625"/>
      </dsp:txXfrm>
    </dsp:sp>
    <dsp:sp modelId="{7C92CA09-1043-4835-A2F2-E95522AFEFEF}">
      <dsp:nvSpPr>
        <dsp:cNvPr id="0" name=""/>
        <dsp:cNvSpPr/>
      </dsp:nvSpPr>
      <dsp:spPr>
        <a:xfrm>
          <a:off x="2514595" y="2944696"/>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Under-</a:t>
          </a:r>
        </a:p>
        <a:p>
          <a:pPr marL="0" lvl="0" indent="0" algn="ctr" defTabSz="577850">
            <a:lnSpc>
              <a:spcPct val="90000"/>
            </a:lnSpc>
            <a:spcBef>
              <a:spcPct val="0"/>
            </a:spcBef>
            <a:spcAft>
              <a:spcPct val="35000"/>
            </a:spcAft>
            <a:buNone/>
          </a:pPr>
          <a:r>
            <a:rPr lang="en-US" sz="1300" b="1" kern="1200" dirty="0">
              <a:solidFill>
                <a:schemeClr val="tx1"/>
              </a:solidFill>
            </a:rPr>
            <a:t>developed eyes</a:t>
          </a:r>
        </a:p>
      </dsp:txBody>
      <dsp:txXfrm>
        <a:off x="2678513" y="3108614"/>
        <a:ext cx="791467" cy="791467"/>
      </dsp:txXfrm>
    </dsp:sp>
    <dsp:sp modelId="{4979831F-D793-4127-BB94-345F76A942D5}">
      <dsp:nvSpPr>
        <dsp:cNvPr id="0" name=""/>
        <dsp:cNvSpPr/>
      </dsp:nvSpPr>
      <dsp:spPr>
        <a:xfrm rot="10853622">
          <a:off x="2033619" y="2001620"/>
          <a:ext cx="252519" cy="33050"/>
        </a:xfrm>
        <a:custGeom>
          <a:avLst/>
          <a:gdLst/>
          <a:ahLst/>
          <a:cxnLst/>
          <a:rect l="0" t="0" r="0" b="0"/>
          <a:pathLst>
            <a:path>
              <a:moveTo>
                <a:pt x="0" y="16525"/>
              </a:moveTo>
              <a:lnTo>
                <a:pt x="252519" y="165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53566" y="2011832"/>
        <a:ext cx="12625" cy="12625"/>
      </dsp:txXfrm>
    </dsp:sp>
    <dsp:sp modelId="{D6DCA9BC-D4FC-4F1D-BC41-3B7724DC5271}">
      <dsp:nvSpPr>
        <dsp:cNvPr id="0" name=""/>
        <dsp:cNvSpPr/>
      </dsp:nvSpPr>
      <dsp:spPr>
        <a:xfrm>
          <a:off x="914398" y="1447795"/>
          <a:ext cx="1119303" cy="111930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Small limbs</a:t>
          </a:r>
        </a:p>
      </dsp:txBody>
      <dsp:txXfrm>
        <a:off x="1078316" y="1611713"/>
        <a:ext cx="791467" cy="7914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F0E3B-23F9-43A3-A22A-EE8CE7B904A5}">
      <dsp:nvSpPr>
        <dsp:cNvPr id="0" name=""/>
        <dsp:cNvSpPr/>
      </dsp:nvSpPr>
      <dsp:spPr>
        <a:xfrm>
          <a:off x="1778134" y="1325026"/>
          <a:ext cx="1472931" cy="1276541"/>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 </a:t>
          </a:r>
          <a:r>
            <a:rPr lang="en-US" sz="1800" b="1" kern="1200" dirty="0" err="1">
              <a:solidFill>
                <a:schemeClr val="tx1"/>
              </a:solidFill>
            </a:rPr>
            <a:t>Olm’s</a:t>
          </a:r>
          <a:r>
            <a:rPr lang="en-US" sz="1800" b="1" kern="1200" dirty="0">
              <a:solidFill>
                <a:schemeClr val="tx1"/>
              </a:solidFill>
            </a:rPr>
            <a:t> Features</a:t>
          </a:r>
        </a:p>
      </dsp:txBody>
      <dsp:txXfrm>
        <a:off x="1993840" y="1511971"/>
        <a:ext cx="1041519" cy="902651"/>
      </dsp:txXfrm>
    </dsp:sp>
    <dsp:sp modelId="{620E0922-ABFF-49F5-AE61-09289A24BFF4}">
      <dsp:nvSpPr>
        <dsp:cNvPr id="0" name=""/>
        <dsp:cNvSpPr/>
      </dsp:nvSpPr>
      <dsp:spPr>
        <a:xfrm rot="16106700">
          <a:off x="2372123" y="1184041"/>
          <a:ext cx="243695" cy="38718"/>
        </a:xfrm>
        <a:custGeom>
          <a:avLst/>
          <a:gdLst/>
          <a:ahLst/>
          <a:cxnLst/>
          <a:rect l="0" t="0" r="0" b="0"/>
          <a:pathLst>
            <a:path>
              <a:moveTo>
                <a:pt x="0" y="19359"/>
              </a:moveTo>
              <a:lnTo>
                <a:pt x="243695"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487879" y="1197308"/>
        <a:ext cx="12184" cy="12184"/>
      </dsp:txXfrm>
    </dsp:sp>
    <dsp:sp modelId="{FE6483CC-BC34-4EE8-9DC0-7344E79C9148}">
      <dsp:nvSpPr>
        <dsp:cNvPr id="0" name=""/>
        <dsp:cNvSpPr/>
      </dsp:nvSpPr>
      <dsp:spPr>
        <a:xfrm>
          <a:off x="1935088" y="0"/>
          <a:ext cx="1081796" cy="108179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solidFill>
              <a:schemeClr val="tx1"/>
            </a:solidFill>
          </a:endParaRPr>
        </a:p>
      </dsp:txBody>
      <dsp:txXfrm>
        <a:off x="2093513" y="158425"/>
        <a:ext cx="764946" cy="764946"/>
      </dsp:txXfrm>
    </dsp:sp>
    <dsp:sp modelId="{3E3ED5D7-D6CC-4ED4-99CE-E5F32EE5527F}">
      <dsp:nvSpPr>
        <dsp:cNvPr id="0" name=""/>
        <dsp:cNvSpPr/>
      </dsp:nvSpPr>
      <dsp:spPr>
        <a:xfrm rot="20426731">
          <a:off x="3191461" y="1675228"/>
          <a:ext cx="159329" cy="38718"/>
        </a:xfrm>
        <a:custGeom>
          <a:avLst/>
          <a:gdLst/>
          <a:ahLst/>
          <a:cxnLst/>
          <a:rect l="0" t="0" r="0" b="0"/>
          <a:pathLst>
            <a:path>
              <a:moveTo>
                <a:pt x="0" y="19359"/>
              </a:moveTo>
              <a:lnTo>
                <a:pt x="159329"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7142" y="1690604"/>
        <a:ext cx="7966" cy="7966"/>
      </dsp:txXfrm>
    </dsp:sp>
    <dsp:sp modelId="{96A289B8-30CC-4E6F-B32E-492260AB42DE}">
      <dsp:nvSpPr>
        <dsp:cNvPr id="0" name=""/>
        <dsp:cNvSpPr/>
      </dsp:nvSpPr>
      <dsp:spPr>
        <a:xfrm>
          <a:off x="3314998" y="945985"/>
          <a:ext cx="1081796" cy="108179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solidFill>
              <a:schemeClr val="tx1"/>
            </a:solidFill>
          </a:endParaRPr>
        </a:p>
      </dsp:txBody>
      <dsp:txXfrm>
        <a:off x="3473423" y="1104410"/>
        <a:ext cx="764946" cy="764946"/>
      </dsp:txXfrm>
    </dsp:sp>
    <dsp:sp modelId="{46311B03-2051-4273-9911-01E0FECE1DCB}">
      <dsp:nvSpPr>
        <dsp:cNvPr id="0" name=""/>
        <dsp:cNvSpPr/>
      </dsp:nvSpPr>
      <dsp:spPr>
        <a:xfrm rot="3129887">
          <a:off x="2877690" y="2571792"/>
          <a:ext cx="249083" cy="38718"/>
        </a:xfrm>
        <a:custGeom>
          <a:avLst/>
          <a:gdLst/>
          <a:ahLst/>
          <a:cxnLst/>
          <a:rect l="0" t="0" r="0" b="0"/>
          <a:pathLst>
            <a:path>
              <a:moveTo>
                <a:pt x="0" y="19359"/>
              </a:moveTo>
              <a:lnTo>
                <a:pt x="249083"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96004" y="2584924"/>
        <a:ext cx="12454" cy="12454"/>
      </dsp:txXfrm>
    </dsp:sp>
    <dsp:sp modelId="{C59A16FD-9A47-479A-AF85-CDCDEB1F1B53}">
      <dsp:nvSpPr>
        <dsp:cNvPr id="0" name=""/>
        <dsp:cNvSpPr/>
      </dsp:nvSpPr>
      <dsp:spPr>
        <a:xfrm>
          <a:off x="2869509" y="2575803"/>
          <a:ext cx="1081796" cy="108179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solidFill>
              <a:schemeClr val="tx1"/>
            </a:solidFill>
          </a:endParaRPr>
        </a:p>
      </dsp:txBody>
      <dsp:txXfrm>
        <a:off x="3027934" y="2734228"/>
        <a:ext cx="764946" cy="764946"/>
      </dsp:txXfrm>
    </dsp:sp>
    <dsp:sp modelId="{E69656E5-4EF2-4AFB-A4F5-DA1FF4B0D855}">
      <dsp:nvSpPr>
        <dsp:cNvPr id="0" name=""/>
        <dsp:cNvSpPr/>
      </dsp:nvSpPr>
      <dsp:spPr>
        <a:xfrm rot="7717803">
          <a:off x="1880963" y="2571722"/>
          <a:ext cx="263887" cy="38718"/>
        </a:xfrm>
        <a:custGeom>
          <a:avLst/>
          <a:gdLst/>
          <a:ahLst/>
          <a:cxnLst/>
          <a:rect l="0" t="0" r="0" b="0"/>
          <a:pathLst>
            <a:path>
              <a:moveTo>
                <a:pt x="0" y="19359"/>
              </a:moveTo>
              <a:lnTo>
                <a:pt x="263887"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006310" y="2584484"/>
        <a:ext cx="13194" cy="13194"/>
      </dsp:txXfrm>
    </dsp:sp>
    <dsp:sp modelId="{7C92CA09-1043-4835-A2F2-E95522AFEFEF}">
      <dsp:nvSpPr>
        <dsp:cNvPr id="0" name=""/>
        <dsp:cNvSpPr/>
      </dsp:nvSpPr>
      <dsp:spPr>
        <a:xfrm>
          <a:off x="1051960" y="2575803"/>
          <a:ext cx="1081796" cy="108179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Under-</a:t>
          </a:r>
        </a:p>
        <a:p>
          <a:pPr marL="0" lvl="0" indent="0" algn="ctr" defTabSz="577850">
            <a:lnSpc>
              <a:spcPct val="90000"/>
            </a:lnSpc>
            <a:spcBef>
              <a:spcPct val="0"/>
            </a:spcBef>
            <a:spcAft>
              <a:spcPct val="35000"/>
            </a:spcAft>
            <a:buNone/>
          </a:pPr>
          <a:r>
            <a:rPr lang="en-US" sz="1300" b="1" kern="1200" dirty="0">
              <a:solidFill>
                <a:schemeClr val="tx1"/>
              </a:solidFill>
            </a:rPr>
            <a:t>developed eyes</a:t>
          </a:r>
        </a:p>
      </dsp:txBody>
      <dsp:txXfrm>
        <a:off x="1210385" y="2734228"/>
        <a:ext cx="764946" cy="764946"/>
      </dsp:txXfrm>
    </dsp:sp>
    <dsp:sp modelId="{4979831F-D793-4127-BB94-345F76A942D5}">
      <dsp:nvSpPr>
        <dsp:cNvPr id="0" name=""/>
        <dsp:cNvSpPr/>
      </dsp:nvSpPr>
      <dsp:spPr>
        <a:xfrm rot="11922898">
          <a:off x="1579622" y="1670525"/>
          <a:ext cx="255815" cy="38718"/>
        </a:xfrm>
        <a:custGeom>
          <a:avLst/>
          <a:gdLst/>
          <a:ahLst/>
          <a:cxnLst/>
          <a:rect l="0" t="0" r="0" b="0"/>
          <a:pathLst>
            <a:path>
              <a:moveTo>
                <a:pt x="0" y="19359"/>
              </a:moveTo>
              <a:lnTo>
                <a:pt x="255815"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01135" y="1683489"/>
        <a:ext cx="12790" cy="12790"/>
      </dsp:txXfrm>
    </dsp:sp>
    <dsp:sp modelId="{D6DCA9BC-D4FC-4F1D-BC41-3B7724DC5271}">
      <dsp:nvSpPr>
        <dsp:cNvPr id="0" name=""/>
        <dsp:cNvSpPr/>
      </dsp:nvSpPr>
      <dsp:spPr>
        <a:xfrm>
          <a:off x="533188" y="934393"/>
          <a:ext cx="1081796" cy="108179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Small limbs</a:t>
          </a:r>
        </a:p>
      </dsp:txBody>
      <dsp:txXfrm>
        <a:off x="691613" y="1092818"/>
        <a:ext cx="764946" cy="7649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F0E3B-23F9-43A3-A22A-EE8CE7B904A5}">
      <dsp:nvSpPr>
        <dsp:cNvPr id="0" name=""/>
        <dsp:cNvSpPr/>
      </dsp:nvSpPr>
      <dsp:spPr>
        <a:xfrm>
          <a:off x="1778134" y="1325026"/>
          <a:ext cx="1472931" cy="1276541"/>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 </a:t>
          </a:r>
          <a:r>
            <a:rPr lang="en-US" sz="1800" b="1" kern="1200" dirty="0" err="1">
              <a:solidFill>
                <a:schemeClr val="tx1"/>
              </a:solidFill>
            </a:rPr>
            <a:t>Olm’s</a:t>
          </a:r>
          <a:r>
            <a:rPr lang="en-US" sz="1800" b="1" kern="1200" dirty="0">
              <a:solidFill>
                <a:schemeClr val="tx1"/>
              </a:solidFill>
            </a:rPr>
            <a:t> Features</a:t>
          </a:r>
        </a:p>
      </dsp:txBody>
      <dsp:txXfrm>
        <a:off x="1993840" y="1511971"/>
        <a:ext cx="1041519" cy="902651"/>
      </dsp:txXfrm>
    </dsp:sp>
    <dsp:sp modelId="{620E0922-ABFF-49F5-AE61-09289A24BFF4}">
      <dsp:nvSpPr>
        <dsp:cNvPr id="0" name=""/>
        <dsp:cNvSpPr/>
      </dsp:nvSpPr>
      <dsp:spPr>
        <a:xfrm rot="16106700">
          <a:off x="2372123" y="1184041"/>
          <a:ext cx="243695" cy="38718"/>
        </a:xfrm>
        <a:custGeom>
          <a:avLst/>
          <a:gdLst/>
          <a:ahLst/>
          <a:cxnLst/>
          <a:rect l="0" t="0" r="0" b="0"/>
          <a:pathLst>
            <a:path>
              <a:moveTo>
                <a:pt x="0" y="19359"/>
              </a:moveTo>
              <a:lnTo>
                <a:pt x="243695"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487879" y="1197308"/>
        <a:ext cx="12184" cy="12184"/>
      </dsp:txXfrm>
    </dsp:sp>
    <dsp:sp modelId="{FE6483CC-BC34-4EE8-9DC0-7344E79C9148}">
      <dsp:nvSpPr>
        <dsp:cNvPr id="0" name=""/>
        <dsp:cNvSpPr/>
      </dsp:nvSpPr>
      <dsp:spPr>
        <a:xfrm>
          <a:off x="1935088" y="0"/>
          <a:ext cx="1081796" cy="108179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solidFill>
              <a:schemeClr val="tx1"/>
            </a:solidFill>
          </a:endParaRPr>
        </a:p>
      </dsp:txBody>
      <dsp:txXfrm>
        <a:off x="2093513" y="158425"/>
        <a:ext cx="764946" cy="764946"/>
      </dsp:txXfrm>
    </dsp:sp>
    <dsp:sp modelId="{3E3ED5D7-D6CC-4ED4-99CE-E5F32EE5527F}">
      <dsp:nvSpPr>
        <dsp:cNvPr id="0" name=""/>
        <dsp:cNvSpPr/>
      </dsp:nvSpPr>
      <dsp:spPr>
        <a:xfrm rot="20426731">
          <a:off x="3191461" y="1675228"/>
          <a:ext cx="159329" cy="38718"/>
        </a:xfrm>
        <a:custGeom>
          <a:avLst/>
          <a:gdLst/>
          <a:ahLst/>
          <a:cxnLst/>
          <a:rect l="0" t="0" r="0" b="0"/>
          <a:pathLst>
            <a:path>
              <a:moveTo>
                <a:pt x="0" y="19359"/>
              </a:moveTo>
              <a:lnTo>
                <a:pt x="159329"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7142" y="1690604"/>
        <a:ext cx="7966" cy="7966"/>
      </dsp:txXfrm>
    </dsp:sp>
    <dsp:sp modelId="{96A289B8-30CC-4E6F-B32E-492260AB42DE}">
      <dsp:nvSpPr>
        <dsp:cNvPr id="0" name=""/>
        <dsp:cNvSpPr/>
      </dsp:nvSpPr>
      <dsp:spPr>
        <a:xfrm>
          <a:off x="3314998" y="945985"/>
          <a:ext cx="1081796" cy="108179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solidFill>
              <a:schemeClr val="tx1"/>
            </a:solidFill>
          </a:endParaRPr>
        </a:p>
      </dsp:txBody>
      <dsp:txXfrm>
        <a:off x="3473423" y="1104410"/>
        <a:ext cx="764946" cy="764946"/>
      </dsp:txXfrm>
    </dsp:sp>
    <dsp:sp modelId="{46311B03-2051-4273-9911-01E0FECE1DCB}">
      <dsp:nvSpPr>
        <dsp:cNvPr id="0" name=""/>
        <dsp:cNvSpPr/>
      </dsp:nvSpPr>
      <dsp:spPr>
        <a:xfrm rot="3129887">
          <a:off x="2877690" y="2571792"/>
          <a:ext cx="249083" cy="38718"/>
        </a:xfrm>
        <a:custGeom>
          <a:avLst/>
          <a:gdLst/>
          <a:ahLst/>
          <a:cxnLst/>
          <a:rect l="0" t="0" r="0" b="0"/>
          <a:pathLst>
            <a:path>
              <a:moveTo>
                <a:pt x="0" y="19359"/>
              </a:moveTo>
              <a:lnTo>
                <a:pt x="249083"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96004" y="2584924"/>
        <a:ext cx="12454" cy="12454"/>
      </dsp:txXfrm>
    </dsp:sp>
    <dsp:sp modelId="{C59A16FD-9A47-479A-AF85-CDCDEB1F1B53}">
      <dsp:nvSpPr>
        <dsp:cNvPr id="0" name=""/>
        <dsp:cNvSpPr/>
      </dsp:nvSpPr>
      <dsp:spPr>
        <a:xfrm>
          <a:off x="2869509" y="2575803"/>
          <a:ext cx="1081796" cy="108179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solidFill>
              <a:schemeClr val="tx1"/>
            </a:solidFill>
          </a:endParaRPr>
        </a:p>
      </dsp:txBody>
      <dsp:txXfrm>
        <a:off x="3027934" y="2734228"/>
        <a:ext cx="764946" cy="764946"/>
      </dsp:txXfrm>
    </dsp:sp>
    <dsp:sp modelId="{E69656E5-4EF2-4AFB-A4F5-DA1FF4B0D855}">
      <dsp:nvSpPr>
        <dsp:cNvPr id="0" name=""/>
        <dsp:cNvSpPr/>
      </dsp:nvSpPr>
      <dsp:spPr>
        <a:xfrm rot="7717803">
          <a:off x="1880963" y="2571722"/>
          <a:ext cx="263887" cy="38718"/>
        </a:xfrm>
        <a:custGeom>
          <a:avLst/>
          <a:gdLst/>
          <a:ahLst/>
          <a:cxnLst/>
          <a:rect l="0" t="0" r="0" b="0"/>
          <a:pathLst>
            <a:path>
              <a:moveTo>
                <a:pt x="0" y="19359"/>
              </a:moveTo>
              <a:lnTo>
                <a:pt x="263887"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006310" y="2584484"/>
        <a:ext cx="13194" cy="13194"/>
      </dsp:txXfrm>
    </dsp:sp>
    <dsp:sp modelId="{7C92CA09-1043-4835-A2F2-E95522AFEFEF}">
      <dsp:nvSpPr>
        <dsp:cNvPr id="0" name=""/>
        <dsp:cNvSpPr/>
      </dsp:nvSpPr>
      <dsp:spPr>
        <a:xfrm>
          <a:off x="1051960" y="2575803"/>
          <a:ext cx="1081796" cy="108179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Under-</a:t>
          </a:r>
        </a:p>
        <a:p>
          <a:pPr marL="0" lvl="0" indent="0" algn="ctr" defTabSz="577850">
            <a:lnSpc>
              <a:spcPct val="90000"/>
            </a:lnSpc>
            <a:spcBef>
              <a:spcPct val="0"/>
            </a:spcBef>
            <a:spcAft>
              <a:spcPct val="35000"/>
            </a:spcAft>
            <a:buNone/>
          </a:pPr>
          <a:r>
            <a:rPr lang="en-US" sz="1300" b="1" kern="1200" dirty="0">
              <a:solidFill>
                <a:schemeClr val="tx1"/>
              </a:solidFill>
            </a:rPr>
            <a:t>developed eyes</a:t>
          </a:r>
        </a:p>
      </dsp:txBody>
      <dsp:txXfrm>
        <a:off x="1210385" y="2734228"/>
        <a:ext cx="764946" cy="764946"/>
      </dsp:txXfrm>
    </dsp:sp>
    <dsp:sp modelId="{4979831F-D793-4127-BB94-345F76A942D5}">
      <dsp:nvSpPr>
        <dsp:cNvPr id="0" name=""/>
        <dsp:cNvSpPr/>
      </dsp:nvSpPr>
      <dsp:spPr>
        <a:xfrm rot="11922898">
          <a:off x="1579622" y="1670525"/>
          <a:ext cx="255815" cy="38718"/>
        </a:xfrm>
        <a:custGeom>
          <a:avLst/>
          <a:gdLst/>
          <a:ahLst/>
          <a:cxnLst/>
          <a:rect l="0" t="0" r="0" b="0"/>
          <a:pathLst>
            <a:path>
              <a:moveTo>
                <a:pt x="0" y="19359"/>
              </a:moveTo>
              <a:lnTo>
                <a:pt x="255815"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01135" y="1683489"/>
        <a:ext cx="12790" cy="12790"/>
      </dsp:txXfrm>
    </dsp:sp>
    <dsp:sp modelId="{D6DCA9BC-D4FC-4F1D-BC41-3B7724DC5271}">
      <dsp:nvSpPr>
        <dsp:cNvPr id="0" name=""/>
        <dsp:cNvSpPr/>
      </dsp:nvSpPr>
      <dsp:spPr>
        <a:xfrm>
          <a:off x="533188" y="934393"/>
          <a:ext cx="1081796" cy="108179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Small limbs</a:t>
          </a:r>
        </a:p>
      </dsp:txBody>
      <dsp:txXfrm>
        <a:off x="691613" y="1092818"/>
        <a:ext cx="764946" cy="7649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F0E3B-23F9-43A3-A22A-EE8CE7B904A5}">
      <dsp:nvSpPr>
        <dsp:cNvPr id="0" name=""/>
        <dsp:cNvSpPr/>
      </dsp:nvSpPr>
      <dsp:spPr>
        <a:xfrm>
          <a:off x="1778134" y="1325026"/>
          <a:ext cx="1472931" cy="1276541"/>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 </a:t>
          </a:r>
          <a:r>
            <a:rPr lang="en-US" sz="1800" b="1" kern="1200" dirty="0" err="1">
              <a:solidFill>
                <a:schemeClr val="tx1"/>
              </a:solidFill>
            </a:rPr>
            <a:t>Olm’s</a:t>
          </a:r>
          <a:r>
            <a:rPr lang="en-US" sz="1800" b="1" kern="1200" dirty="0">
              <a:solidFill>
                <a:schemeClr val="tx1"/>
              </a:solidFill>
            </a:rPr>
            <a:t> Features</a:t>
          </a:r>
        </a:p>
      </dsp:txBody>
      <dsp:txXfrm>
        <a:off x="1993840" y="1511971"/>
        <a:ext cx="1041519" cy="902651"/>
      </dsp:txXfrm>
    </dsp:sp>
    <dsp:sp modelId="{620E0922-ABFF-49F5-AE61-09289A24BFF4}">
      <dsp:nvSpPr>
        <dsp:cNvPr id="0" name=""/>
        <dsp:cNvSpPr/>
      </dsp:nvSpPr>
      <dsp:spPr>
        <a:xfrm rot="16106700">
          <a:off x="2372123" y="1184041"/>
          <a:ext cx="243695" cy="38718"/>
        </a:xfrm>
        <a:custGeom>
          <a:avLst/>
          <a:gdLst/>
          <a:ahLst/>
          <a:cxnLst/>
          <a:rect l="0" t="0" r="0" b="0"/>
          <a:pathLst>
            <a:path>
              <a:moveTo>
                <a:pt x="0" y="19359"/>
              </a:moveTo>
              <a:lnTo>
                <a:pt x="243695"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487879" y="1197308"/>
        <a:ext cx="12184" cy="12184"/>
      </dsp:txXfrm>
    </dsp:sp>
    <dsp:sp modelId="{FE6483CC-BC34-4EE8-9DC0-7344E79C9148}">
      <dsp:nvSpPr>
        <dsp:cNvPr id="0" name=""/>
        <dsp:cNvSpPr/>
      </dsp:nvSpPr>
      <dsp:spPr>
        <a:xfrm>
          <a:off x="1935088" y="0"/>
          <a:ext cx="1081796" cy="108179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solidFill>
              <a:schemeClr val="tx1"/>
            </a:solidFill>
          </a:endParaRPr>
        </a:p>
      </dsp:txBody>
      <dsp:txXfrm>
        <a:off x="2093513" y="158425"/>
        <a:ext cx="764946" cy="764946"/>
      </dsp:txXfrm>
    </dsp:sp>
    <dsp:sp modelId="{3E3ED5D7-D6CC-4ED4-99CE-E5F32EE5527F}">
      <dsp:nvSpPr>
        <dsp:cNvPr id="0" name=""/>
        <dsp:cNvSpPr/>
      </dsp:nvSpPr>
      <dsp:spPr>
        <a:xfrm rot="20426731">
          <a:off x="3191461" y="1675228"/>
          <a:ext cx="159329" cy="38718"/>
        </a:xfrm>
        <a:custGeom>
          <a:avLst/>
          <a:gdLst/>
          <a:ahLst/>
          <a:cxnLst/>
          <a:rect l="0" t="0" r="0" b="0"/>
          <a:pathLst>
            <a:path>
              <a:moveTo>
                <a:pt x="0" y="19359"/>
              </a:moveTo>
              <a:lnTo>
                <a:pt x="159329"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7142" y="1690604"/>
        <a:ext cx="7966" cy="7966"/>
      </dsp:txXfrm>
    </dsp:sp>
    <dsp:sp modelId="{96A289B8-30CC-4E6F-B32E-492260AB42DE}">
      <dsp:nvSpPr>
        <dsp:cNvPr id="0" name=""/>
        <dsp:cNvSpPr/>
      </dsp:nvSpPr>
      <dsp:spPr>
        <a:xfrm>
          <a:off x="3314998" y="945985"/>
          <a:ext cx="1081796" cy="108179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solidFill>
              <a:schemeClr val="tx1"/>
            </a:solidFill>
          </a:endParaRPr>
        </a:p>
      </dsp:txBody>
      <dsp:txXfrm>
        <a:off x="3473423" y="1104410"/>
        <a:ext cx="764946" cy="764946"/>
      </dsp:txXfrm>
    </dsp:sp>
    <dsp:sp modelId="{46311B03-2051-4273-9911-01E0FECE1DCB}">
      <dsp:nvSpPr>
        <dsp:cNvPr id="0" name=""/>
        <dsp:cNvSpPr/>
      </dsp:nvSpPr>
      <dsp:spPr>
        <a:xfrm rot="3129887">
          <a:off x="2877690" y="2571792"/>
          <a:ext cx="249083" cy="38718"/>
        </a:xfrm>
        <a:custGeom>
          <a:avLst/>
          <a:gdLst/>
          <a:ahLst/>
          <a:cxnLst/>
          <a:rect l="0" t="0" r="0" b="0"/>
          <a:pathLst>
            <a:path>
              <a:moveTo>
                <a:pt x="0" y="19359"/>
              </a:moveTo>
              <a:lnTo>
                <a:pt x="249083"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96004" y="2584924"/>
        <a:ext cx="12454" cy="12454"/>
      </dsp:txXfrm>
    </dsp:sp>
    <dsp:sp modelId="{C59A16FD-9A47-479A-AF85-CDCDEB1F1B53}">
      <dsp:nvSpPr>
        <dsp:cNvPr id="0" name=""/>
        <dsp:cNvSpPr/>
      </dsp:nvSpPr>
      <dsp:spPr>
        <a:xfrm>
          <a:off x="2869509" y="2575803"/>
          <a:ext cx="1081796" cy="108179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solidFill>
              <a:schemeClr val="tx1"/>
            </a:solidFill>
          </a:endParaRPr>
        </a:p>
      </dsp:txBody>
      <dsp:txXfrm>
        <a:off x="3027934" y="2734228"/>
        <a:ext cx="764946" cy="764946"/>
      </dsp:txXfrm>
    </dsp:sp>
    <dsp:sp modelId="{E69656E5-4EF2-4AFB-A4F5-DA1FF4B0D855}">
      <dsp:nvSpPr>
        <dsp:cNvPr id="0" name=""/>
        <dsp:cNvSpPr/>
      </dsp:nvSpPr>
      <dsp:spPr>
        <a:xfrm rot="7717803">
          <a:off x="1880963" y="2571722"/>
          <a:ext cx="263887" cy="38718"/>
        </a:xfrm>
        <a:custGeom>
          <a:avLst/>
          <a:gdLst/>
          <a:ahLst/>
          <a:cxnLst/>
          <a:rect l="0" t="0" r="0" b="0"/>
          <a:pathLst>
            <a:path>
              <a:moveTo>
                <a:pt x="0" y="19359"/>
              </a:moveTo>
              <a:lnTo>
                <a:pt x="263887"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006310" y="2584484"/>
        <a:ext cx="13194" cy="13194"/>
      </dsp:txXfrm>
    </dsp:sp>
    <dsp:sp modelId="{7C92CA09-1043-4835-A2F2-E95522AFEFEF}">
      <dsp:nvSpPr>
        <dsp:cNvPr id="0" name=""/>
        <dsp:cNvSpPr/>
      </dsp:nvSpPr>
      <dsp:spPr>
        <a:xfrm>
          <a:off x="1051960" y="2575803"/>
          <a:ext cx="1081796" cy="108179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Under-</a:t>
          </a:r>
        </a:p>
        <a:p>
          <a:pPr marL="0" lvl="0" indent="0" algn="ctr" defTabSz="577850">
            <a:lnSpc>
              <a:spcPct val="90000"/>
            </a:lnSpc>
            <a:spcBef>
              <a:spcPct val="0"/>
            </a:spcBef>
            <a:spcAft>
              <a:spcPct val="35000"/>
            </a:spcAft>
            <a:buNone/>
          </a:pPr>
          <a:r>
            <a:rPr lang="en-US" sz="1300" b="1" kern="1200" dirty="0">
              <a:solidFill>
                <a:schemeClr val="tx1"/>
              </a:solidFill>
            </a:rPr>
            <a:t>developed eyes</a:t>
          </a:r>
        </a:p>
      </dsp:txBody>
      <dsp:txXfrm>
        <a:off x="1210385" y="2734228"/>
        <a:ext cx="764946" cy="764946"/>
      </dsp:txXfrm>
    </dsp:sp>
    <dsp:sp modelId="{4979831F-D793-4127-BB94-345F76A942D5}">
      <dsp:nvSpPr>
        <dsp:cNvPr id="0" name=""/>
        <dsp:cNvSpPr/>
      </dsp:nvSpPr>
      <dsp:spPr>
        <a:xfrm rot="11922898">
          <a:off x="1579622" y="1670525"/>
          <a:ext cx="255815" cy="38718"/>
        </a:xfrm>
        <a:custGeom>
          <a:avLst/>
          <a:gdLst/>
          <a:ahLst/>
          <a:cxnLst/>
          <a:rect l="0" t="0" r="0" b="0"/>
          <a:pathLst>
            <a:path>
              <a:moveTo>
                <a:pt x="0" y="19359"/>
              </a:moveTo>
              <a:lnTo>
                <a:pt x="255815" y="193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01135" y="1683489"/>
        <a:ext cx="12790" cy="12790"/>
      </dsp:txXfrm>
    </dsp:sp>
    <dsp:sp modelId="{D6DCA9BC-D4FC-4F1D-BC41-3B7724DC5271}">
      <dsp:nvSpPr>
        <dsp:cNvPr id="0" name=""/>
        <dsp:cNvSpPr/>
      </dsp:nvSpPr>
      <dsp:spPr>
        <a:xfrm>
          <a:off x="533188" y="934393"/>
          <a:ext cx="1081796" cy="108179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Small limbs</a:t>
          </a:r>
        </a:p>
      </dsp:txBody>
      <dsp:txXfrm>
        <a:off x="691613" y="1092818"/>
        <a:ext cx="764946" cy="7649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034" tIns="47517" rIns="95034" bIns="47517"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5034" tIns="47517" rIns="95034" bIns="47517" rtlCol="0"/>
          <a:lstStyle>
            <a:lvl1pPr algn="r">
              <a:defRPr sz="1200"/>
            </a:lvl1pPr>
          </a:lstStyle>
          <a:p>
            <a:pPr>
              <a:defRPr/>
            </a:pPr>
            <a:fld id="{FDE39287-CC3A-4CC7-B4E8-41F7F3F3741E}" type="datetimeFigureOut">
              <a:rPr lang="en-US"/>
              <a:pPr>
                <a:defRPr/>
              </a:pPr>
              <a:t>7/26/2023</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5034" tIns="47517" rIns="95034" bIns="4751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lIns="95034" tIns="47517" rIns="95034" bIns="47517" rtlCol="0" anchor="b"/>
          <a:lstStyle>
            <a:lvl1pPr algn="r">
              <a:defRPr sz="1200"/>
            </a:lvl1pPr>
          </a:lstStyle>
          <a:p>
            <a:pPr>
              <a:defRPr/>
            </a:pPr>
            <a:fld id="{9DC03736-D7CA-4D68-9F25-5CE38209DD85}" type="slidenum">
              <a:rPr lang="en-US"/>
              <a:pPr>
                <a:defRPr/>
              </a:pPr>
              <a:t>‹#›</a:t>
            </a:fld>
            <a:endParaRPr lang="en-US"/>
          </a:p>
        </p:txBody>
      </p:sp>
    </p:spTree>
    <p:extLst>
      <p:ext uri="{BB962C8B-B14F-4D97-AF65-F5344CB8AC3E}">
        <p14:creationId xmlns:p14="http://schemas.microsoft.com/office/powerpoint/2010/main" val="10370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034" tIns="47517" rIns="95034" bIns="47517"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034" tIns="47517" rIns="95034" bIns="47517" rtlCol="0"/>
          <a:lstStyle>
            <a:lvl1pPr algn="r">
              <a:defRPr sz="1200"/>
            </a:lvl1pPr>
          </a:lstStyle>
          <a:p>
            <a:pPr>
              <a:defRPr/>
            </a:pPr>
            <a:fld id="{E260DCA8-72DB-4EF5-ABC7-F343E66E8AAB}" type="datetimeFigureOut">
              <a:rPr lang="en-US"/>
              <a:pPr>
                <a:defRPr/>
              </a:pPr>
              <a:t>7/26/2023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034" tIns="47517" rIns="95034" bIns="475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5034" tIns="47517" rIns="95034" bIns="4751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5034" tIns="47517" rIns="95034" bIns="47517" rtlCol="0" anchor="b"/>
          <a:lstStyle>
            <a:lvl1pPr algn="r">
              <a:defRPr sz="1200"/>
            </a:lvl1pPr>
          </a:lstStyle>
          <a:p>
            <a:pPr>
              <a:defRPr/>
            </a:pPr>
            <a:fld id="{8204340B-1F6B-4D79-BFE6-F31CFB72C8FA}" type="slidenum">
              <a:rPr lang="en-US"/>
              <a:pPr>
                <a:defRPr/>
              </a:pPr>
              <a:t>‹#›</a:t>
            </a:fld>
            <a:endParaRPr lang="en-US"/>
          </a:p>
        </p:txBody>
      </p:sp>
    </p:spTree>
    <p:extLst>
      <p:ext uri="{BB962C8B-B14F-4D97-AF65-F5344CB8AC3E}">
        <p14:creationId xmlns:p14="http://schemas.microsoft.com/office/powerpoint/2010/main" val="3595925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This is the statewide spring 2014 student performance analysis of the combined</a:t>
            </a:r>
            <a:r>
              <a:rPr lang="en-US" baseline="0" dirty="0"/>
              <a:t> data for the </a:t>
            </a:r>
            <a:r>
              <a:rPr lang="en-US" dirty="0"/>
              <a:t>Grade 3,</a:t>
            </a:r>
            <a:r>
              <a:rPr lang="en-US" baseline="0" dirty="0"/>
              <a:t> Grade 4, and Grade 5 </a:t>
            </a:r>
            <a:r>
              <a:rPr lang="en-US" dirty="0"/>
              <a:t>Reading Standards of Learning tests. The data indicate opportunities for student growth within certain reading standards. For that reason, this presentation includes suggestions for additional practice in the targeted areas. </a:t>
            </a:r>
          </a:p>
          <a:p>
            <a:endParaRPr lang="en-US" dirty="0"/>
          </a:p>
          <a:p>
            <a:r>
              <a:rPr lang="en-US" dirty="0"/>
              <a:t>Unlike</a:t>
            </a:r>
            <a:r>
              <a:rPr lang="en-US" baseline="0" dirty="0"/>
              <a:t> the Spring 2013 Student Performance Analysis presentations, which break down data for each grade level and standard, this presentation will focus on specific genres and whole skills with which Virginia 3</a:t>
            </a:r>
            <a:r>
              <a:rPr lang="en-US" baseline="30000" dirty="0"/>
              <a:t>rd</a:t>
            </a:r>
            <a:r>
              <a:rPr lang="en-US" baseline="0" dirty="0"/>
              <a:t>, 4</a:t>
            </a:r>
            <a:r>
              <a:rPr lang="en-US" baseline="30000" dirty="0"/>
              <a:t>th</a:t>
            </a:r>
            <a:r>
              <a:rPr lang="en-US" baseline="0" dirty="0"/>
              <a:t>, and 5</a:t>
            </a:r>
            <a:r>
              <a:rPr lang="en-US" baseline="30000" dirty="0"/>
              <a:t>th</a:t>
            </a:r>
            <a:r>
              <a:rPr lang="en-US" baseline="0" dirty="0"/>
              <a:t> grade students demonstrated they need more practice. </a:t>
            </a:r>
          </a:p>
          <a:p>
            <a:endParaRPr lang="en-US" baseline="0" dirty="0"/>
          </a:p>
          <a:p>
            <a:r>
              <a:rPr lang="en-US" dirty="0"/>
              <a:t>As a reminder, with the implementation of the </a:t>
            </a:r>
            <a:r>
              <a:rPr lang="en-US" i="1" dirty="0"/>
              <a:t>2010 English Standards of Learning</a:t>
            </a:r>
            <a:r>
              <a:rPr lang="en-US" dirty="0"/>
              <a:t>, the grades</a:t>
            </a:r>
            <a:r>
              <a:rPr lang="en-US" baseline="0" dirty="0"/>
              <a:t> 3, 4, and 5</a:t>
            </a:r>
            <a:r>
              <a:rPr lang="en-US" dirty="0"/>
              <a:t> reading selections may include more rigorous fiction and nonfiction texts. Additionally, the reading selections may use more complex vocabulary and sentence structures in order to appropriately assess students’ knowledge by the end of their grade level year.</a:t>
            </a:r>
          </a:p>
          <a:p>
            <a:endParaRPr lang="en-US" sz="1200" kern="1200" dirty="0">
              <a:solidFill>
                <a:srgbClr val="FF0000"/>
              </a:solidFill>
              <a:latin typeface="+mn-lt"/>
              <a:ea typeface="+mn-ea"/>
              <a:cs typeface="+mn-cs"/>
            </a:endParaRPr>
          </a:p>
          <a:p>
            <a:r>
              <a:rPr lang="en-US" dirty="0"/>
              <a:t>This presentation contains sample questions that</a:t>
            </a:r>
            <a:r>
              <a:rPr lang="en-US" baseline="0" dirty="0"/>
              <a:t> may be</a:t>
            </a:r>
            <a:r>
              <a:rPr lang="en-US" dirty="0"/>
              <a:t> used with grade-level appropriate reading texts. These sample questions support the standards for which student performance was weak or inconsistent and are not meant to replicate SOL test questions. These examples are intended to provide English educators with further insight into the standards</a:t>
            </a:r>
            <a:r>
              <a:rPr lang="en-US" baseline="0" dirty="0"/>
              <a:t> </a:t>
            </a:r>
            <a:r>
              <a:rPr lang="en-US" dirty="0"/>
              <a:t>that challenged students statewide.</a:t>
            </a:r>
          </a:p>
          <a:p>
            <a:endParaRPr lang="en-US" sz="1200" kern="1200" dirty="0">
              <a:solidFill>
                <a:schemeClr val="tx1"/>
              </a:solidFill>
              <a:latin typeface="+mn-lt"/>
              <a:ea typeface="+mn-ea"/>
              <a:cs typeface="+mn-cs"/>
            </a:endParaRPr>
          </a:p>
          <a:p>
            <a:r>
              <a:rPr lang="en-US" dirty="0"/>
              <a:t>It is important to note that the genres, concepts, standards and examples highlighted in this presentation should not be the sole focus of instruction, nor should these suggestions replace the data that teachers or school divisions have collected on student performance.  Rather, this information provides supplemental information based on student performance across the Commonwealth of Virginia.</a:t>
            </a:r>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BAEF3B-0BB1-4208-A8F9-2723F68E6289}"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457200" algn="l" defTabSz="914400" rtl="0" eaLnBrk="1" fontAlgn="base" latinLnBrk="0" hangingPunct="1">
              <a:lnSpc>
                <a:spcPct val="100000"/>
              </a:lnSpc>
              <a:spcBef>
                <a:spcPct val="0"/>
              </a:spcBef>
              <a:spcAft>
                <a:spcPct val="0"/>
              </a:spcAft>
              <a:buClrTx/>
              <a:buSzTx/>
              <a:buFontTx/>
              <a:buNone/>
              <a:tabLst/>
              <a:defRPr/>
            </a:pPr>
            <a:r>
              <a:rPr lang="en-US" dirty="0"/>
              <a:t>This begins the section of example questions that demonstrate</a:t>
            </a:r>
            <a:r>
              <a:rPr lang="en-US" baseline="0" dirty="0"/>
              <a:t> areas where student performance on the 2013-2014 elementary level Reading tests was weak or inconsistent. As a reminder, hyperlinks appear throughout the presentation to guide in navigating from the example questions to the whole text and then back. </a:t>
            </a:r>
          </a:p>
          <a:p>
            <a:pPr marL="0" indent="-457200" eaLnBrk="1" hangingPunct="1">
              <a:spcBef>
                <a:spcPct val="0"/>
              </a:spcBef>
            </a:pPr>
            <a:endParaRPr lang="en-US" sz="1200" kern="1200" dirty="0">
              <a:solidFill>
                <a:schemeClr val="tx1"/>
              </a:solidFill>
              <a:latin typeface="+mn-lt"/>
              <a:ea typeface="+mn-ea"/>
              <a:cs typeface="+mn-cs"/>
            </a:endParaRPr>
          </a:p>
          <a:p>
            <a:pPr marL="0" indent="-457200" eaLnBrk="1" hangingPunct="1">
              <a:spcBef>
                <a:spcPct val="0"/>
              </a:spcBef>
            </a:pPr>
            <a:r>
              <a:rPr lang="en-US" sz="1200" kern="1200" dirty="0">
                <a:solidFill>
                  <a:schemeClr val="tx1"/>
                </a:solidFill>
                <a:latin typeface="+mn-lt"/>
                <a:ea typeface="+mn-ea"/>
                <a:cs typeface="+mn-cs"/>
              </a:rPr>
              <a:t>This screen highlights the Grade 3, 4, and 5 Reading standards specific to </a:t>
            </a:r>
            <a:r>
              <a:rPr lang="en-US" sz="1200" kern="1200" baseline="0" dirty="0">
                <a:solidFill>
                  <a:schemeClr val="tx1"/>
                </a:solidFill>
                <a:latin typeface="+mn-lt"/>
                <a:ea typeface="+mn-ea"/>
                <a:cs typeface="+mn-cs"/>
              </a:rPr>
              <a:t>identifying affixes and using context clues to identify the meaning of an unfamiliar word or phrase. </a:t>
            </a:r>
          </a:p>
          <a:p>
            <a:pPr marL="0" indent="-457200" eaLnBrk="1" hangingPunct="1">
              <a:spcBef>
                <a:spcPct val="0"/>
              </a:spcBef>
            </a:pPr>
            <a:endParaRPr lang="en-US" sz="1200" kern="1200" baseline="0" dirty="0">
              <a:solidFill>
                <a:schemeClr val="tx1"/>
              </a:solidFill>
              <a:latin typeface="+mn-lt"/>
              <a:ea typeface="+mn-ea"/>
              <a:cs typeface="+mn-cs"/>
            </a:endParaRPr>
          </a:p>
          <a:p>
            <a:pPr marL="0" indent="-457200" eaLnBrk="1" hangingPunct="1">
              <a:spcBef>
                <a:spcPct val="0"/>
              </a:spcBef>
            </a:pPr>
            <a:r>
              <a:rPr lang="en-US" sz="1200" kern="1200" baseline="0" dirty="0">
                <a:solidFill>
                  <a:schemeClr val="tx1"/>
                </a:solidFill>
                <a:latin typeface="+mn-lt"/>
                <a:ea typeface="+mn-ea"/>
                <a:cs typeface="+mn-cs"/>
              </a:rPr>
              <a:t>The standards highlighted in this section are SOL 3.4 b and 3.4 c, SOL 4.4 a and 4.4 b, and SOL 5.4 a, 5.4 b, and 5.4 c.</a:t>
            </a:r>
          </a:p>
          <a:p>
            <a:pPr marL="457200" indent="-457200" eaLnBrk="1" hangingPunct="1">
              <a:spcBef>
                <a:spcPct val="0"/>
              </a:spcBef>
            </a:pPr>
            <a:endParaRPr lang="en-US" sz="1200" kern="1200" baseline="0" dirty="0">
              <a:solidFill>
                <a:schemeClr val="tx1"/>
              </a:solidFill>
              <a:latin typeface="+mn-lt"/>
              <a:ea typeface="+mn-ea"/>
              <a:cs typeface="+mn-cs"/>
            </a:endParaRP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10</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sz="1200" kern="1200" dirty="0">
                <a:solidFill>
                  <a:schemeClr val="tx1"/>
                </a:solidFill>
                <a:latin typeface="+mn-lt"/>
                <a:ea typeface="+mn-ea"/>
                <a:cs typeface="+mn-cs"/>
              </a:rPr>
              <a:t>Students need additional practice identifying a</a:t>
            </a:r>
            <a:r>
              <a:rPr lang="en-US" sz="1200" kern="1200" baseline="0" dirty="0">
                <a:solidFill>
                  <a:schemeClr val="tx1"/>
                </a:solidFill>
                <a:latin typeface="+mn-lt"/>
                <a:ea typeface="+mn-ea"/>
                <a:cs typeface="+mn-cs"/>
              </a:rPr>
              <a:t> word correctly divided into its prefix, root word, and suffix. This example uses words from the nonfiction article.</a:t>
            </a:r>
          </a:p>
          <a:p>
            <a:pPr marL="457200" indent="-457200" eaLnBrk="1" hangingPunct="1">
              <a:spcBef>
                <a:spcPct val="0"/>
              </a:spcBef>
            </a:pPr>
            <a:endParaRPr lang="en-US" sz="1200" kern="1200" baseline="0" dirty="0">
              <a:solidFill>
                <a:schemeClr val="tx1"/>
              </a:solidFill>
              <a:latin typeface="+mn-lt"/>
              <a:ea typeface="+mn-ea"/>
              <a:cs typeface="+mn-cs"/>
            </a:endParaRPr>
          </a:p>
          <a:p>
            <a:pPr marL="457200" indent="-457200" eaLnBrk="1" hangingPunct="1">
              <a:spcBef>
                <a:spcPct val="0"/>
              </a:spcBef>
            </a:pPr>
            <a:r>
              <a:rPr lang="en-US" sz="1200" kern="1200" baseline="0" dirty="0">
                <a:solidFill>
                  <a:schemeClr val="tx1"/>
                </a:solidFill>
                <a:latin typeface="+mn-lt"/>
                <a:ea typeface="+mn-ea"/>
                <a:cs typeface="+mn-cs"/>
              </a:rPr>
              <a:t>The answer is shown on the screen.</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11</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sz="1200" kern="1200" dirty="0">
                <a:solidFill>
                  <a:schemeClr val="tx1"/>
                </a:solidFill>
                <a:latin typeface="+mn-lt"/>
                <a:ea typeface="+mn-ea"/>
                <a:cs typeface="+mn-cs"/>
              </a:rPr>
              <a:t>Students also need practice identifying the meaning of a prefix or suffix.</a:t>
            </a:r>
            <a:r>
              <a:rPr lang="en-US" sz="1200" kern="1200" baseline="0" dirty="0">
                <a:solidFill>
                  <a:schemeClr val="tx1"/>
                </a:solidFill>
                <a:latin typeface="+mn-lt"/>
                <a:ea typeface="+mn-ea"/>
                <a:cs typeface="+mn-cs"/>
              </a:rPr>
              <a:t> In this example, students are given the meaning of the suffix and must apply that information in order to select the word or words that have this meaning.  The answers to the question are shown on the screen.</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12</a:t>
            </a:fld>
            <a:endParaRPr lang="en-US"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eaLnBrk="1" hangingPunct="1">
              <a:spcBef>
                <a:spcPct val="0"/>
              </a:spcBef>
            </a:pPr>
            <a:r>
              <a:rPr lang="en-US" sz="1200" kern="1200" dirty="0">
                <a:solidFill>
                  <a:schemeClr val="tx1"/>
                </a:solidFill>
                <a:latin typeface="+mn-lt"/>
                <a:ea typeface="+mn-ea"/>
                <a:cs typeface="+mn-cs"/>
              </a:rPr>
              <a:t>3</a:t>
            </a:r>
            <a:r>
              <a:rPr lang="en-US" sz="1200" kern="1200" baseline="30000" dirty="0">
                <a:solidFill>
                  <a:schemeClr val="tx1"/>
                </a:solidFill>
                <a:latin typeface="+mn-lt"/>
                <a:ea typeface="+mn-ea"/>
                <a:cs typeface="+mn-cs"/>
              </a:rPr>
              <a:t>rd</a:t>
            </a:r>
            <a:r>
              <a:rPr lang="en-US" sz="1200" kern="1200" dirty="0">
                <a:solidFill>
                  <a:schemeClr val="tx1"/>
                </a:solidFill>
                <a:latin typeface="+mn-lt"/>
                <a:ea typeface="+mn-ea"/>
                <a:cs typeface="+mn-cs"/>
              </a:rPr>
              <a:t>, 4</a:t>
            </a:r>
            <a:r>
              <a:rPr lang="en-US" sz="1200" kern="1200" baseline="30000" dirty="0">
                <a:solidFill>
                  <a:schemeClr val="tx1"/>
                </a:solidFill>
                <a:latin typeface="+mn-lt"/>
                <a:ea typeface="+mn-ea"/>
                <a:cs typeface="+mn-cs"/>
              </a:rPr>
              <a:t>th</a:t>
            </a:r>
            <a:r>
              <a:rPr lang="en-US" sz="1200" kern="1200" dirty="0">
                <a:solidFill>
                  <a:schemeClr val="tx1"/>
                </a:solidFill>
                <a:latin typeface="+mn-lt"/>
                <a:ea typeface="+mn-ea"/>
                <a:cs typeface="+mn-cs"/>
              </a:rPr>
              <a:t>, and 5</a:t>
            </a:r>
            <a:r>
              <a:rPr lang="en-US" sz="1200" kern="1200" baseline="30000" dirty="0">
                <a:solidFill>
                  <a:schemeClr val="tx1"/>
                </a:solidFill>
                <a:latin typeface="+mn-lt"/>
                <a:ea typeface="+mn-ea"/>
                <a:cs typeface="+mn-cs"/>
              </a:rPr>
              <a:t>th</a:t>
            </a:r>
            <a:r>
              <a:rPr lang="en-US" sz="1200" kern="1200" dirty="0">
                <a:solidFill>
                  <a:schemeClr val="tx1"/>
                </a:solidFill>
                <a:latin typeface="+mn-lt"/>
                <a:ea typeface="+mn-ea"/>
                <a:cs typeface="+mn-cs"/>
              </a:rPr>
              <a:t> grade students need additional practice using context clues to identify</a:t>
            </a:r>
            <a:r>
              <a:rPr lang="en-US" sz="1200" kern="1200" baseline="0" dirty="0">
                <a:solidFill>
                  <a:schemeClr val="tx1"/>
                </a:solidFill>
                <a:latin typeface="+mn-lt"/>
                <a:ea typeface="+mn-ea"/>
                <a:cs typeface="+mn-cs"/>
              </a:rPr>
              <a:t> the meaning of unfamiliar words and phrases. </a:t>
            </a:r>
          </a:p>
          <a:p>
            <a:pPr marL="457200" indent="-457200" eaLnBrk="1" hangingPunct="1">
              <a:spcBef>
                <a:spcPct val="0"/>
              </a:spcBef>
            </a:pPr>
            <a:endParaRPr lang="en-US" sz="1200" kern="1200" baseline="0" dirty="0">
              <a:solidFill>
                <a:schemeClr val="tx1"/>
              </a:solidFill>
              <a:latin typeface="+mn-lt"/>
              <a:ea typeface="+mn-ea"/>
              <a:cs typeface="+mn-cs"/>
            </a:endParaRPr>
          </a:p>
          <a:p>
            <a:pPr marL="457200" indent="-457200" eaLnBrk="1" hangingPunct="1">
              <a:spcBef>
                <a:spcPct val="0"/>
              </a:spcBef>
            </a:pPr>
            <a:r>
              <a:rPr lang="en-US" sz="1200" kern="1200" baseline="0" dirty="0">
                <a:solidFill>
                  <a:schemeClr val="tx1"/>
                </a:solidFill>
                <a:latin typeface="+mn-lt"/>
                <a:ea typeface="+mn-ea"/>
                <a:cs typeface="+mn-cs"/>
              </a:rPr>
              <a:t>This example asks students to identify the meaning of the word “lean.” </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13</a:t>
            </a:fld>
            <a:endParaRPr lang="en-US"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sz="1200" kern="1200" baseline="0" dirty="0">
                <a:solidFill>
                  <a:schemeClr val="tx1"/>
                </a:solidFill>
                <a:latin typeface="+mn-lt"/>
                <a:ea typeface="+mn-ea"/>
                <a:cs typeface="+mn-cs"/>
              </a:rPr>
              <a:t>This is another example of using context to identify the meaning of an unfamiliar word or phrase. This is an example of a more rigorous question that may be more appropriate for a fifth grade student. </a:t>
            </a:r>
          </a:p>
          <a:p>
            <a:pPr marL="457200" indent="-457200" eaLnBrk="1" hangingPunct="1">
              <a:spcBef>
                <a:spcPct val="0"/>
              </a:spcBef>
            </a:pPr>
            <a:endParaRPr lang="en-US" sz="1200" kern="1200" baseline="0" dirty="0">
              <a:solidFill>
                <a:schemeClr val="tx1"/>
              </a:solidFill>
              <a:latin typeface="+mn-lt"/>
              <a:ea typeface="+mn-ea"/>
              <a:cs typeface="+mn-cs"/>
            </a:endParaRPr>
          </a:p>
          <a:p>
            <a:pPr marL="0" indent="-457200" eaLnBrk="1" hangingPunct="1">
              <a:spcBef>
                <a:spcPct val="0"/>
              </a:spcBef>
            </a:pPr>
            <a:r>
              <a:rPr lang="en-US" sz="1200" kern="1200" baseline="0" dirty="0">
                <a:solidFill>
                  <a:schemeClr val="tx1"/>
                </a:solidFill>
                <a:latin typeface="+mn-lt"/>
                <a:ea typeface="+mn-ea"/>
                <a:cs typeface="+mn-cs"/>
              </a:rPr>
              <a:t>The next five slides provide the question, options, correct answer, and additional guidance as to why the answer is the best choice. Not all examples will have this additional information.</a:t>
            </a:r>
          </a:p>
          <a:p>
            <a:pPr marL="457200" indent="-457200" eaLnBrk="1" hangingPunct="1">
              <a:spcBef>
                <a:spcPct val="0"/>
              </a:spcBef>
            </a:pPr>
            <a:endParaRPr lang="en-US" altLang="en-US" dirty="0"/>
          </a:p>
          <a:p>
            <a:pPr marL="457200" indent="-457200" eaLnBrk="1" hangingPunct="1">
              <a:spcBef>
                <a:spcPct val="0"/>
              </a:spcBef>
            </a:pPr>
            <a:r>
              <a:rPr lang="en-US" altLang="en-US" dirty="0"/>
              <a:t>Read these sentences from the nonfiction article.</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14</a:t>
            </a:fld>
            <a:endParaRPr lang="en-US"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sz="1200" kern="1200" dirty="0">
                <a:solidFill>
                  <a:schemeClr val="tx1"/>
                </a:solidFill>
                <a:latin typeface="+mn-lt"/>
                <a:ea typeface="+mn-ea"/>
                <a:cs typeface="+mn-cs"/>
              </a:rPr>
              <a:t>The question reads:  As it is used in this selection, the word classified most likely means to- arrange in groups, tell apart easily, keep secret, enjoy family members.</a:t>
            </a:r>
          </a:p>
          <a:p>
            <a:pPr marL="0" indent="-457200" eaLnBrk="1" hangingPunct="1">
              <a:spcBef>
                <a:spcPct val="0"/>
              </a:spcBef>
            </a:pPr>
            <a:endParaRPr lang="en-US" sz="1200" kern="1200" baseline="0" dirty="0">
              <a:solidFill>
                <a:schemeClr val="tx1"/>
              </a:solidFill>
              <a:latin typeface="+mn-lt"/>
              <a:ea typeface="+mn-ea"/>
              <a:cs typeface="+mn-cs"/>
            </a:endParaRPr>
          </a:p>
          <a:p>
            <a:pPr marL="0" indent="-457200" eaLnBrk="1" hangingPunct="1">
              <a:spcBef>
                <a:spcPct val="0"/>
              </a:spcBef>
            </a:pPr>
            <a:r>
              <a:rPr lang="en-US" sz="1200" kern="1200" baseline="0" dirty="0">
                <a:solidFill>
                  <a:schemeClr val="tx1"/>
                </a:solidFill>
                <a:latin typeface="+mn-lt"/>
                <a:ea typeface="+mn-ea"/>
                <a:cs typeface="+mn-cs"/>
              </a:rPr>
              <a:t>The answer is shown on the screen.</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15</a:t>
            </a:fld>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“Arrange in groups” is the best choice. A student should see that </a:t>
            </a:r>
            <a:r>
              <a:rPr lang="en-US" b="1" dirty="0">
                <a:latin typeface="+mn-lt"/>
              </a:rPr>
              <a:t>scientists have a special name</a:t>
            </a:r>
            <a:r>
              <a:rPr lang="en-US" dirty="0">
                <a:latin typeface="+mn-lt"/>
              </a:rPr>
              <a:t> for certain creatures, and these names are for groups that share similar characteristics. The use of </a:t>
            </a:r>
            <a:r>
              <a:rPr lang="en-US" b="1" dirty="0">
                <a:latin typeface="+mn-lt"/>
              </a:rPr>
              <a:t>also</a:t>
            </a:r>
            <a:r>
              <a:rPr lang="en-US" dirty="0">
                <a:latin typeface="+mn-lt"/>
              </a:rPr>
              <a:t> before the word classified should clue students that this additional information corresponds with what they have read in a previous sentence.</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16</a:t>
            </a:fld>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latin typeface="+mn-lt"/>
              </a:rPr>
              <a:t>“Tell apart</a:t>
            </a:r>
            <a:r>
              <a:rPr lang="en-US" baseline="0" dirty="0">
                <a:latin typeface="+mn-lt"/>
              </a:rPr>
              <a:t> easily”</a:t>
            </a:r>
            <a:r>
              <a:rPr lang="en-US" dirty="0">
                <a:latin typeface="+mn-lt"/>
              </a:rPr>
              <a:t> is not the best choice, but it is a strong distractor. A student may be drawn to this option because being able to </a:t>
            </a:r>
            <a:r>
              <a:rPr lang="en-US" b="1" dirty="0">
                <a:latin typeface="+mn-lt"/>
              </a:rPr>
              <a:t>classify</a:t>
            </a:r>
            <a:r>
              <a:rPr lang="en-US" dirty="0">
                <a:latin typeface="+mn-lt"/>
              </a:rPr>
              <a:t> an animal depends on being able to tell it apart from another. The student should carefully consider the context for this word. A scientist can </a:t>
            </a:r>
            <a:r>
              <a:rPr lang="en-US" b="1" dirty="0">
                <a:latin typeface="+mn-lt"/>
              </a:rPr>
              <a:t>arrange animals into groups</a:t>
            </a:r>
            <a:r>
              <a:rPr lang="en-US" dirty="0">
                <a:latin typeface="+mn-lt"/>
              </a:rPr>
              <a:t> after looking at characteristics that </a:t>
            </a:r>
            <a:r>
              <a:rPr lang="en-US" b="1" dirty="0">
                <a:latin typeface="+mn-lt"/>
              </a:rPr>
              <a:t>tell them apart</a:t>
            </a:r>
            <a:r>
              <a:rPr lang="en-US" dirty="0">
                <a:latin typeface="+mn-lt"/>
              </a:rPr>
              <a:t>. Even though these skills work together sometimes, they are not the same. </a:t>
            </a:r>
          </a:p>
          <a:p>
            <a:pPr marL="45720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17</a:t>
            </a:fld>
            <a:endParaRPr lang="en-US"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A student has to remember to look at the context of the word to ensure he or she chooses the best choice. Even though something that is </a:t>
            </a:r>
            <a:r>
              <a:rPr lang="en-US" b="1" dirty="0">
                <a:latin typeface="+mn-lt"/>
              </a:rPr>
              <a:t>classified</a:t>
            </a:r>
            <a:r>
              <a:rPr lang="en-US" dirty="0">
                <a:latin typeface="+mn-lt"/>
              </a:rPr>
              <a:t> may need to be kept secret, the context of the selection does not support this choice. </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18</a:t>
            </a:fld>
            <a:endParaRPr lang="en-US"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Students may be drawn to this choice if they personally identify with enjoying family members. Even though </a:t>
            </a:r>
            <a:r>
              <a:rPr lang="en-US" dirty="0" err="1">
                <a:latin typeface="+mn-lt"/>
              </a:rPr>
              <a:t>olms</a:t>
            </a:r>
            <a:r>
              <a:rPr lang="en-US" dirty="0">
                <a:latin typeface="+mn-lt"/>
              </a:rPr>
              <a:t> might live together with their families, there is not enough support in the text for this option. This is not the correct choice.</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19</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spring 2014</a:t>
            </a:r>
            <a:r>
              <a:rPr lang="en-US" baseline="0" dirty="0"/>
              <a:t>  </a:t>
            </a:r>
            <a:r>
              <a:rPr lang="en-US" dirty="0"/>
              <a:t>3</a:t>
            </a:r>
            <a:r>
              <a:rPr lang="en-US" baseline="30000" dirty="0"/>
              <a:t>rd</a:t>
            </a:r>
            <a:r>
              <a:rPr lang="en-US" dirty="0"/>
              <a:t>, 4</a:t>
            </a:r>
            <a:r>
              <a:rPr lang="en-US" baseline="30000" dirty="0"/>
              <a:t>th</a:t>
            </a:r>
            <a:r>
              <a:rPr lang="en-US" dirty="0"/>
              <a:t>, and 5</a:t>
            </a:r>
            <a:r>
              <a:rPr lang="en-US" baseline="30000" dirty="0"/>
              <a:t>th</a:t>
            </a:r>
            <a:r>
              <a:rPr lang="en-US" dirty="0"/>
              <a:t> grade Reading </a:t>
            </a:r>
            <a:r>
              <a:rPr lang="en-US" baseline="0" dirty="0"/>
              <a:t>test data suggest that students may benefit from additional practice with specific texts and concepts.</a:t>
            </a:r>
          </a:p>
          <a:p>
            <a:pPr eaLnBrk="1" hangingPunct="1">
              <a:spcBef>
                <a:spcPct val="0"/>
              </a:spcBef>
            </a:pPr>
            <a:endParaRPr lang="en-US" baseline="0" dirty="0"/>
          </a:p>
          <a:p>
            <a:pPr eaLnBrk="1" hangingPunct="1">
              <a:spcBef>
                <a:spcPct val="0"/>
              </a:spcBef>
            </a:pPr>
            <a:r>
              <a:rPr lang="en-US" baseline="0" dirty="0"/>
              <a:t>Students may benefit from additional practice with rigorous fiction and nonfiction texts, especially those with scientific or historical content. </a:t>
            </a:r>
          </a:p>
          <a:p>
            <a:pPr eaLnBrk="1" hangingPunct="1">
              <a:spcBef>
                <a:spcPct val="0"/>
              </a:spcBef>
            </a:pPr>
            <a:endParaRPr lang="en-US" baseline="0" dirty="0"/>
          </a:p>
          <a:p>
            <a:pPr eaLnBrk="1" hangingPunct="1">
              <a:spcBef>
                <a:spcPct val="0"/>
              </a:spcBef>
            </a:pPr>
            <a:r>
              <a:rPr lang="en-US" baseline="0" dirty="0"/>
              <a:t>Assessment data also suggest that students may benefit from additional practice with the following skills:</a:t>
            </a:r>
          </a:p>
          <a:p>
            <a:pPr eaLnBrk="1" hangingPunct="1">
              <a:spcBef>
                <a:spcPct val="0"/>
              </a:spcBef>
            </a:pPr>
            <a:endParaRPr lang="en-US" baseline="0" dirty="0"/>
          </a:p>
          <a:p>
            <a:pPr eaLnBrk="1" hangingPunct="1">
              <a:spcBef>
                <a:spcPct val="0"/>
              </a:spcBef>
            </a:pPr>
            <a:r>
              <a:rPr lang="en-US" baseline="0" dirty="0"/>
              <a:t>Using knowledge of affixes and root words,</a:t>
            </a:r>
          </a:p>
          <a:p>
            <a:pPr eaLnBrk="1" hangingPunct="1">
              <a:spcBef>
                <a:spcPct val="0"/>
              </a:spcBef>
            </a:pPr>
            <a:r>
              <a:rPr lang="en-US" baseline="0" dirty="0"/>
              <a:t>Using context to clarify meaning,</a:t>
            </a:r>
          </a:p>
          <a:p>
            <a:pPr eaLnBrk="1" hangingPunct="1">
              <a:spcBef>
                <a:spcPct val="0"/>
              </a:spcBef>
            </a:pPr>
            <a:r>
              <a:rPr lang="en-US" baseline="0" dirty="0"/>
              <a:t>Using dictionary guide words,</a:t>
            </a:r>
          </a:p>
          <a:p>
            <a:pPr eaLnBrk="1" hangingPunct="1">
              <a:spcBef>
                <a:spcPct val="0"/>
              </a:spcBef>
            </a:pPr>
            <a:r>
              <a:rPr lang="en-US" baseline="0" dirty="0"/>
              <a:t>Drawing conclusions and making inferences,</a:t>
            </a:r>
          </a:p>
          <a:p>
            <a:pPr eaLnBrk="1" hangingPunct="1">
              <a:spcBef>
                <a:spcPct val="0"/>
              </a:spcBef>
            </a:pPr>
            <a:r>
              <a:rPr lang="en-US" baseline="0" dirty="0"/>
              <a:t>Identifying and analyzing plot elements,</a:t>
            </a:r>
          </a:p>
          <a:p>
            <a:pPr eaLnBrk="1" hangingPunct="1">
              <a:spcBef>
                <a:spcPct val="0"/>
              </a:spcBef>
            </a:pPr>
            <a:r>
              <a:rPr lang="en-US" baseline="0" dirty="0"/>
              <a:t>Identifying and analyzing cause and effect relationships, and</a:t>
            </a:r>
          </a:p>
          <a:p>
            <a:pPr eaLnBrk="1" hangingPunct="1">
              <a:spcBef>
                <a:spcPct val="0"/>
              </a:spcBef>
            </a:pPr>
            <a:r>
              <a:rPr lang="en-US" baseline="0" dirty="0"/>
              <a:t>Identifying main idea and details. </a:t>
            </a:r>
          </a:p>
          <a:p>
            <a:pPr eaLnBrk="1" hangingPunct="1">
              <a:spcBef>
                <a:spcPct val="0"/>
              </a:spcBef>
            </a:pPr>
            <a:endParaRPr lang="en-US" baseline="0" dirty="0"/>
          </a:p>
          <a:p>
            <a:pPr eaLnBrk="1" hangingPunct="1">
              <a:spcBef>
                <a:spcPct val="0"/>
              </a:spcBef>
            </a:pPr>
            <a:endParaRPr lang="en-US" baseline="0" dirty="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FBD633-ED90-4F1D-BE14-AE9E97901C32}" type="slidenum">
              <a:rPr lang="en-US" altLang="en-US" smtClean="0"/>
              <a:pPr fontAlgn="base">
                <a:spcBef>
                  <a:spcPct val="0"/>
                </a:spcBef>
                <a:spcAft>
                  <a:spcPct val="0"/>
                </a:spcAft>
                <a:defRPr/>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For</a:t>
            </a:r>
            <a:r>
              <a:rPr lang="en-US" sz="1200" kern="1200" baseline="0" dirty="0">
                <a:solidFill>
                  <a:schemeClr val="tx1"/>
                </a:solidFill>
                <a:latin typeface="+mn-lt"/>
                <a:ea typeface="+mn-ea"/>
                <a:cs typeface="+mn-cs"/>
              </a:rPr>
              <a:t> more practice with affixes and context clues, e</a:t>
            </a:r>
            <a:r>
              <a:rPr lang="en-US" sz="1200" kern="1200" dirty="0">
                <a:solidFill>
                  <a:schemeClr val="tx1"/>
                </a:solidFill>
                <a:latin typeface="+mn-lt"/>
                <a:ea typeface="+mn-ea"/>
                <a:cs typeface="+mn-cs"/>
              </a:rPr>
              <a:t>xamples</a:t>
            </a:r>
            <a:r>
              <a:rPr lang="en-US" sz="1200" kern="1200" baseline="0" dirty="0">
                <a:solidFill>
                  <a:schemeClr val="tx1"/>
                </a:solidFill>
                <a:latin typeface="+mn-lt"/>
                <a:ea typeface="+mn-ea"/>
                <a:cs typeface="+mn-cs"/>
              </a:rPr>
              <a:t> of questions that could be used with grade-level appropriate vocabulary are provided on the screen. </a:t>
            </a:r>
            <a:endParaRPr lang="en-US" sz="1200" kern="1200" dirty="0">
              <a:solidFill>
                <a:schemeClr val="tx1"/>
              </a:solidFill>
              <a:latin typeface="+mn-lt"/>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859301-A4FB-4CFB-AE34-BB161D51A19E}" type="slidenum">
              <a:rPr lang="en-US" altLang="en-US" smtClean="0">
                <a:latin typeface="Arial" charset="0"/>
              </a:rPr>
              <a:pPr eaLnBrk="1" hangingPunct="1">
                <a:spcBef>
                  <a:spcPct val="0"/>
                </a:spcBef>
              </a:pPr>
              <a:t>20</a:t>
            </a:fld>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sz="1200" kern="1200" dirty="0">
                <a:solidFill>
                  <a:schemeClr val="tx1"/>
                </a:solidFill>
                <a:latin typeface="+mn-lt"/>
                <a:ea typeface="+mn-ea"/>
                <a:cs typeface="+mn-cs"/>
              </a:rPr>
              <a:t>Student assessment</a:t>
            </a:r>
            <a:r>
              <a:rPr lang="en-US" sz="1200" kern="1200" baseline="0" dirty="0">
                <a:solidFill>
                  <a:schemeClr val="tx1"/>
                </a:solidFill>
                <a:latin typeface="+mn-lt"/>
                <a:ea typeface="+mn-ea"/>
                <a:cs typeface="+mn-cs"/>
              </a:rPr>
              <a:t> data from the 2013-2014 school year suggest that third and fourth grade students need additional practice using dictionary guide words. For additional examples using dictionary guide words, please see the 2012-2013 data presentations for third and fourth grade.</a:t>
            </a:r>
          </a:p>
          <a:p>
            <a:pPr marL="457200" indent="-457200" eaLnBrk="1" hangingPunct="1">
              <a:spcBef>
                <a:spcPct val="0"/>
              </a:spcBef>
            </a:pPr>
            <a:endParaRPr lang="en-US" altLang="en-US" dirty="0"/>
          </a:p>
          <a:p>
            <a:pPr marL="457200" indent="-457200" eaLnBrk="1" hangingPunct="1">
              <a:spcBef>
                <a:spcPct val="0"/>
              </a:spcBef>
            </a:pPr>
            <a:r>
              <a:rPr lang="en-US" altLang="en-US" dirty="0"/>
              <a:t>The</a:t>
            </a:r>
            <a:r>
              <a:rPr lang="en-US" altLang="en-US" baseline="0" dirty="0"/>
              <a:t> 3</a:t>
            </a:r>
            <a:r>
              <a:rPr lang="en-US" altLang="en-US" baseline="30000" dirty="0"/>
              <a:t>rd</a:t>
            </a:r>
            <a:r>
              <a:rPr lang="en-US" altLang="en-US" baseline="0" dirty="0"/>
              <a:t> and 4</a:t>
            </a:r>
            <a:r>
              <a:rPr lang="en-US" altLang="en-US" baseline="30000" dirty="0"/>
              <a:t>th</a:t>
            </a:r>
            <a:r>
              <a:rPr lang="en-US" altLang="en-US" baseline="0" dirty="0"/>
              <a:t> grade standards for dictionary guide words include SOL 3.4 g and SOL 4.4 c.</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21</a:t>
            </a:fld>
            <a:endParaRPr lang="en-US"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 indent="0" eaLnBrk="1" hangingPunct="1">
              <a:spcBef>
                <a:spcPct val="0"/>
              </a:spcBef>
            </a:pPr>
            <a:endParaRPr lang="en-US" sz="1200" kern="1200" baseline="0" dirty="0">
              <a:solidFill>
                <a:schemeClr val="tx1"/>
              </a:solidFill>
              <a:latin typeface="+mn-lt"/>
              <a:ea typeface="+mn-ea"/>
              <a:cs typeface="+mn-cs"/>
            </a:endParaRPr>
          </a:p>
          <a:p>
            <a:pPr marL="91440" indent="0" eaLnBrk="1" hangingPunct="1">
              <a:spcBef>
                <a:spcPct val="0"/>
              </a:spcBef>
            </a:pPr>
            <a:r>
              <a:rPr lang="en-US" sz="1200" kern="1200" baseline="0" dirty="0">
                <a:solidFill>
                  <a:schemeClr val="tx1"/>
                </a:solidFill>
                <a:latin typeface="+mn-lt"/>
                <a:ea typeface="+mn-ea"/>
                <a:cs typeface="+mn-cs"/>
              </a:rPr>
              <a:t>Students need additional practice identifying several words to appear with a given set of guide words. </a:t>
            </a:r>
          </a:p>
          <a:p>
            <a:pPr marL="91440" indent="0" eaLnBrk="1" hangingPunct="1">
              <a:spcBef>
                <a:spcPct val="0"/>
              </a:spcBef>
            </a:pPr>
            <a:endParaRPr lang="en-US" sz="1200" kern="1200" baseline="0" dirty="0">
              <a:solidFill>
                <a:schemeClr val="tx1"/>
              </a:solidFill>
              <a:latin typeface="+mn-lt"/>
              <a:ea typeface="+mn-ea"/>
              <a:cs typeface="+mn-cs"/>
            </a:endParaRPr>
          </a:p>
          <a:p>
            <a:pPr marL="91440" indent="0" eaLnBrk="1" hangingPunct="1">
              <a:spcBef>
                <a:spcPct val="0"/>
              </a:spcBef>
            </a:pPr>
            <a:r>
              <a:rPr lang="en-US" sz="1200" kern="1200" baseline="0" dirty="0">
                <a:solidFill>
                  <a:schemeClr val="tx1"/>
                </a:solidFill>
                <a:latin typeface="+mn-lt"/>
                <a:ea typeface="+mn-ea"/>
                <a:cs typeface="+mn-cs"/>
              </a:rPr>
              <a:t>This example is similar to how students may be tested using a technology-enhanced item, or TEI. For the SOL Reading assessments, a TEI may be a hot-spot, where students click on the correct answer or answers, or a drag-and-drop item, where students click and drag the correct answer or answers to an identified location.</a:t>
            </a:r>
          </a:p>
          <a:p>
            <a:pPr marL="91440" indent="0" eaLnBrk="1" hangingPunct="1">
              <a:spcBef>
                <a:spcPct val="0"/>
              </a:spcBef>
            </a:pPr>
            <a:endParaRPr lang="en-US" sz="1200" kern="1200" baseline="0" dirty="0">
              <a:solidFill>
                <a:schemeClr val="tx1"/>
              </a:solidFill>
              <a:latin typeface="+mn-lt"/>
              <a:ea typeface="+mn-ea"/>
              <a:cs typeface="+mn-cs"/>
            </a:endParaRPr>
          </a:p>
          <a:p>
            <a:pPr marL="91440" indent="0" eaLnBrk="1" hangingPunct="1">
              <a:spcBef>
                <a:spcPct val="0"/>
              </a:spcBef>
            </a:pPr>
            <a:r>
              <a:rPr lang="en-US" sz="1200" kern="1200" baseline="0" dirty="0">
                <a:solidFill>
                  <a:schemeClr val="tx1"/>
                </a:solidFill>
                <a:latin typeface="+mn-lt"/>
                <a:ea typeface="+mn-ea"/>
                <a:cs typeface="+mn-cs"/>
              </a:rPr>
              <a:t>The answers are shown on the screen.</a:t>
            </a:r>
          </a:p>
          <a:p>
            <a:pPr marL="91440" indent="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22</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 indent="0" eaLnBrk="1" hangingPunct="1">
              <a:spcBef>
                <a:spcPct val="0"/>
              </a:spcBef>
            </a:pPr>
            <a:r>
              <a:rPr lang="en-US" sz="1200" kern="1200" baseline="0" dirty="0">
                <a:solidFill>
                  <a:schemeClr val="tx1"/>
                </a:solidFill>
                <a:latin typeface="+mn-lt"/>
                <a:ea typeface="+mn-ea"/>
                <a:cs typeface="+mn-cs"/>
              </a:rPr>
              <a:t>Data from the Spring 2014 Reading tests also indicated areas in reading comprehension where students may benefit from additional practice. </a:t>
            </a:r>
          </a:p>
          <a:p>
            <a:pPr marL="91440" indent="0" eaLnBrk="1" hangingPunct="1">
              <a:spcBef>
                <a:spcPct val="0"/>
              </a:spcBef>
            </a:pPr>
            <a:endParaRPr lang="en-US" sz="1200" kern="1200" baseline="0" dirty="0">
              <a:solidFill>
                <a:schemeClr val="tx1"/>
              </a:solidFill>
              <a:latin typeface="+mn-lt"/>
              <a:ea typeface="+mn-ea"/>
              <a:cs typeface="+mn-cs"/>
            </a:endParaRPr>
          </a:p>
          <a:p>
            <a:pPr marL="91440" indent="0" eaLnBrk="1" hangingPunct="1">
              <a:spcBef>
                <a:spcPct val="0"/>
              </a:spcBef>
            </a:pPr>
            <a:r>
              <a:rPr lang="en-US" sz="1200" kern="1200" baseline="0" dirty="0">
                <a:solidFill>
                  <a:schemeClr val="tx1"/>
                </a:solidFill>
                <a:latin typeface="+mn-lt"/>
                <a:ea typeface="+mn-ea"/>
                <a:cs typeface="+mn-cs"/>
              </a:rPr>
              <a:t>The data suggest that 3</a:t>
            </a:r>
            <a:r>
              <a:rPr lang="en-US" sz="1200" kern="1200" baseline="30000" dirty="0">
                <a:solidFill>
                  <a:schemeClr val="tx1"/>
                </a:solidFill>
                <a:latin typeface="+mn-lt"/>
                <a:ea typeface="+mn-ea"/>
                <a:cs typeface="+mn-cs"/>
              </a:rPr>
              <a:t>rd</a:t>
            </a:r>
            <a:r>
              <a:rPr lang="en-US" sz="1200" kern="1200" baseline="0" dirty="0">
                <a:solidFill>
                  <a:schemeClr val="tx1"/>
                </a:solidFill>
                <a:latin typeface="+mn-lt"/>
                <a:ea typeface="+mn-ea"/>
                <a:cs typeface="+mn-cs"/>
              </a:rPr>
              <a:t>, 4</a:t>
            </a:r>
            <a:r>
              <a:rPr lang="en-US" sz="1200" kern="1200" baseline="30000" dirty="0">
                <a:solidFill>
                  <a:schemeClr val="tx1"/>
                </a:solidFill>
                <a:latin typeface="+mn-lt"/>
                <a:ea typeface="+mn-ea"/>
                <a:cs typeface="+mn-cs"/>
              </a:rPr>
              <a:t>th</a:t>
            </a:r>
            <a:r>
              <a:rPr lang="en-US" sz="1200" kern="1200" baseline="0" dirty="0">
                <a:solidFill>
                  <a:schemeClr val="tx1"/>
                </a:solidFill>
                <a:latin typeface="+mn-lt"/>
                <a:ea typeface="+mn-ea"/>
                <a:cs typeface="+mn-cs"/>
              </a:rPr>
              <a:t>, and 5</a:t>
            </a:r>
            <a:r>
              <a:rPr lang="en-US" sz="1200" kern="1200" baseline="30000" dirty="0">
                <a:solidFill>
                  <a:schemeClr val="tx1"/>
                </a:solidFill>
                <a:latin typeface="+mn-lt"/>
                <a:ea typeface="+mn-ea"/>
                <a:cs typeface="+mn-cs"/>
              </a:rPr>
              <a:t>th</a:t>
            </a:r>
            <a:r>
              <a:rPr lang="en-US" sz="1200" kern="1200" baseline="0" dirty="0">
                <a:solidFill>
                  <a:schemeClr val="tx1"/>
                </a:solidFill>
                <a:latin typeface="+mn-lt"/>
                <a:ea typeface="+mn-ea"/>
                <a:cs typeface="+mn-cs"/>
              </a:rPr>
              <a:t> grade student performance was weak or inconsistent with standards involving drawing conclusions and making inferences using fiction and nonfiction texts. </a:t>
            </a:r>
          </a:p>
          <a:p>
            <a:pPr marL="91440" indent="0" eaLnBrk="1" hangingPunct="1">
              <a:spcBef>
                <a:spcPct val="0"/>
              </a:spcBef>
            </a:pPr>
            <a:endParaRPr lang="en-US" sz="1200" kern="1200" baseline="0" dirty="0">
              <a:solidFill>
                <a:schemeClr val="tx1"/>
              </a:solidFill>
              <a:latin typeface="+mn-lt"/>
              <a:ea typeface="+mn-ea"/>
              <a:cs typeface="+mn-cs"/>
            </a:endParaRPr>
          </a:p>
          <a:p>
            <a:pPr marL="91440" indent="0" eaLnBrk="1" hangingPunct="1">
              <a:spcBef>
                <a:spcPct val="0"/>
              </a:spcBef>
            </a:pPr>
            <a:r>
              <a:rPr lang="en-US" sz="1200" kern="1200" baseline="0" dirty="0">
                <a:solidFill>
                  <a:schemeClr val="tx1"/>
                </a:solidFill>
                <a:latin typeface="+mn-lt"/>
                <a:ea typeface="+mn-ea"/>
                <a:cs typeface="+mn-cs"/>
              </a:rPr>
              <a:t>The standards covered in this section are SOL 3.5 g and 3.6 e, 4.5 h and 4.6 f, and 5.5 </a:t>
            </a:r>
            <a:r>
              <a:rPr lang="en-US" sz="1200" kern="1200" baseline="0" dirty="0" err="1">
                <a:solidFill>
                  <a:schemeClr val="tx1"/>
                </a:solidFill>
                <a:latin typeface="+mn-lt"/>
                <a:ea typeface="+mn-ea"/>
                <a:cs typeface="+mn-cs"/>
              </a:rPr>
              <a:t>i</a:t>
            </a:r>
            <a:r>
              <a:rPr lang="en-US" sz="1200" kern="1200" baseline="0" dirty="0">
                <a:solidFill>
                  <a:schemeClr val="tx1"/>
                </a:solidFill>
                <a:latin typeface="+mn-lt"/>
                <a:ea typeface="+mn-ea"/>
                <a:cs typeface="+mn-cs"/>
              </a:rPr>
              <a:t> and 5.6 g.</a:t>
            </a:r>
          </a:p>
          <a:p>
            <a:pPr marL="9144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23</a:t>
            </a:fld>
            <a:endParaRPr lang="en-US"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altLang="en-US" dirty="0"/>
              <a:t>Students need additional</a:t>
            </a:r>
            <a:r>
              <a:rPr lang="en-US" altLang="en-US" baseline="0" dirty="0"/>
              <a:t> practice drawing conclusions and making inferences using fictional texts. While students also need practice with this standard using stories, this example uses the poetry selection, which can be reviewed by clicking the hyperlinked word “poem.”</a:t>
            </a:r>
          </a:p>
          <a:p>
            <a:pPr marL="0" indent="0" eaLnBrk="1" hangingPunct="1">
              <a:spcBef>
                <a:spcPct val="0"/>
              </a:spcBef>
            </a:pPr>
            <a:endParaRPr lang="en-US" altLang="en-US" dirty="0"/>
          </a:p>
          <a:p>
            <a:pPr marL="0" indent="0" eaLnBrk="1" hangingPunct="1">
              <a:spcBef>
                <a:spcPct val="0"/>
              </a:spcBef>
            </a:pPr>
            <a:r>
              <a:rPr lang="en-US" altLang="en-US" dirty="0"/>
              <a:t>The answer is shown on the screen. </a:t>
            </a:r>
          </a:p>
          <a:p>
            <a:pPr marL="0" indent="0" eaLnBrk="1" hangingPunct="1">
              <a:spcBef>
                <a:spcPct val="0"/>
              </a:spcBef>
            </a:pPr>
            <a:endParaRPr lang="en-US" altLang="en-US" dirty="0"/>
          </a:p>
          <a:p>
            <a:pPr marL="0" indent="0" eaLnBrk="1" hangingPunct="1">
              <a:spcBef>
                <a:spcPct val="0"/>
              </a:spcBef>
            </a:pPr>
            <a:r>
              <a:rPr lang="en-US" altLang="en-US" dirty="0"/>
              <a:t>The next four slides provide</a:t>
            </a:r>
            <a:r>
              <a:rPr lang="en-US" altLang="en-US" baseline="0" dirty="0"/>
              <a:t> additional information about how students should use evidence from the poem to rule out the incorrect options and choose the correct answer.</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24</a:t>
            </a:fld>
            <a:endParaRPr lang="en-US"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The</a:t>
            </a:r>
            <a:r>
              <a:rPr lang="en-US" baseline="0" dirty="0">
                <a:latin typeface="+mn-lt"/>
              </a:rPr>
              <a:t> first option, “to distract the other children from the game”, is </a:t>
            </a:r>
            <a:r>
              <a:rPr lang="en-US" dirty="0">
                <a:latin typeface="+mn-lt"/>
              </a:rPr>
              <a:t>not the correct choice. The speaker of the poem counts quietly at first, so she is not intending to distract the other children. Finally, she counts louder so that her friends know how much time they have left to find a hiding place.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25</a:t>
            </a:fld>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The second</a:t>
            </a:r>
            <a:r>
              <a:rPr lang="en-US" altLang="en-US" baseline="0" dirty="0"/>
              <a:t> option, “to distract herself from being bored,” is also not the correct answer. </a:t>
            </a:r>
            <a:r>
              <a:rPr lang="en-US" dirty="0">
                <a:latin typeface="+mn-lt"/>
              </a:rPr>
              <a:t>There is no evidence in the poem that the speaker is bored. She is actively participating in a game,</a:t>
            </a:r>
            <a:r>
              <a:rPr lang="en-US" baseline="0" dirty="0">
                <a:latin typeface="+mn-lt"/>
              </a:rPr>
              <a:t> so t</a:t>
            </a:r>
            <a:r>
              <a:rPr lang="en-US" dirty="0">
                <a:latin typeface="+mn-lt"/>
              </a:rPr>
              <a:t>his is not the best choice.</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26</a:t>
            </a:fld>
            <a:endParaRPr lang="en-US"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The</a:t>
            </a:r>
            <a:r>
              <a:rPr lang="en-US" baseline="0" dirty="0">
                <a:latin typeface="+mn-lt"/>
              </a:rPr>
              <a:t> third option</a:t>
            </a:r>
            <a:r>
              <a:rPr lang="en-US" dirty="0">
                <a:latin typeface="+mn-lt"/>
              </a:rPr>
              <a:t> may be a more difficult choice for students to rule out. While the speaker is counting, she is also thinking of where she will search for her friends. However, a student should look at other information in the poem. The speaker </a:t>
            </a:r>
            <a:r>
              <a:rPr lang="en-US" b="1" dirty="0">
                <a:latin typeface="+mn-lt"/>
              </a:rPr>
              <a:t>has to</a:t>
            </a:r>
            <a:r>
              <a:rPr lang="en-US" dirty="0">
                <a:latin typeface="+mn-lt"/>
              </a:rPr>
              <a:t> count patiently, and then she counts louder so her friends know </a:t>
            </a:r>
            <a:r>
              <a:rPr lang="en-US" b="1" dirty="0">
                <a:latin typeface="+mn-lt"/>
              </a:rPr>
              <a:t>time is running out</a:t>
            </a:r>
            <a:r>
              <a:rPr lang="en-US" dirty="0">
                <a:latin typeface="+mn-lt"/>
              </a:rPr>
              <a:t>.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27</a:t>
            </a:fld>
            <a:endParaRPr lang="en-US" alt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The last option is the correct answer. Students should use evidence from the poem to draw the conclusion that counting to thirty is a rule of the game, and this rule benefits the children who are hiding.</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28</a:t>
            </a:fld>
            <a:endParaRPr lang="en-US" alt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This screen shows an additional example for</a:t>
            </a:r>
            <a:r>
              <a:rPr lang="en-US" sz="1200" kern="1200" baseline="0" dirty="0">
                <a:solidFill>
                  <a:schemeClr val="tx1"/>
                </a:solidFill>
                <a:latin typeface="+mn-lt"/>
                <a:ea typeface="+mn-ea"/>
                <a:cs typeface="+mn-cs"/>
              </a:rPr>
              <a:t> drawing conclusions and making inferences. This question can be answered using the nonfiction article. Students may draw the correct conclusion by using the sentence on the screen; however, to see the sentence in context, click on the hyperlinked word “article.”</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Additional slides with guidance on how to rule out incorrect options and choose the correct answer are not provided for this example. A student should use evidence from the sentence in order to select the best choice.</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The answer is shown on the screen.</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29</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In this presentation,</a:t>
            </a:r>
            <a:r>
              <a:rPr lang="en-US" baseline="0" dirty="0"/>
              <a:t> the reading selections appear first. Slides containing skills and practice questions appear later and contain hyperlinks that will return to the referenced reading selection. </a:t>
            </a:r>
            <a:r>
              <a:rPr lang="en-US" sz="1200" b="0" i="0" baseline="0" dirty="0"/>
              <a:t>Throughout the presentation, hyperlinks are used to assist in navigating from an example question to the referenced selection and vice versa. </a:t>
            </a:r>
            <a:endParaRPr lang="en-US" baseline="0" dirty="0"/>
          </a:p>
          <a:p>
            <a:pPr eaLnBrk="1" fontAlgn="auto" hangingPunct="1">
              <a:spcBef>
                <a:spcPts val="0"/>
              </a:spcBef>
              <a:spcAft>
                <a:spcPts val="0"/>
              </a:spcAft>
              <a:defRPr/>
            </a:pPr>
            <a:endParaRPr lang="en-US" baseline="0" dirty="0"/>
          </a:p>
          <a:p>
            <a:pPr eaLnBrk="1" fontAlgn="auto" hangingPunct="1">
              <a:spcBef>
                <a:spcPts val="0"/>
              </a:spcBef>
              <a:spcAft>
                <a:spcPts val="0"/>
              </a:spcAft>
              <a:defRPr/>
            </a:pPr>
            <a:r>
              <a:rPr lang="en-US" baseline="0" dirty="0"/>
              <a:t>These example reading selections are meant to provide context for the sample questions and answers, and they are not meant to suggest the specific difficulty or length of selections that appear on grade-level tests. </a:t>
            </a:r>
            <a:r>
              <a:rPr lang="en-US" dirty="0"/>
              <a:t>The 3</a:t>
            </a:r>
            <a:r>
              <a:rPr lang="en-US" baseline="30000" dirty="0"/>
              <a:t>rd</a:t>
            </a:r>
            <a:r>
              <a:rPr lang="en-US" dirty="0"/>
              <a:t>, 4</a:t>
            </a:r>
            <a:r>
              <a:rPr lang="en-US" baseline="30000" dirty="0"/>
              <a:t>th</a:t>
            </a:r>
            <a:r>
              <a:rPr lang="en-US" dirty="0"/>
              <a:t>, and 5</a:t>
            </a:r>
            <a:r>
              <a:rPr lang="en-US" baseline="30000" dirty="0"/>
              <a:t>th</a:t>
            </a:r>
            <a:r>
              <a:rPr lang="en-US" dirty="0"/>
              <a:t> grade reading assessments use selections approved by teacher committees</a:t>
            </a:r>
            <a:r>
              <a:rPr lang="en-US" baseline="0" dirty="0"/>
              <a:t> as appropriate for each specific grade level. Though this presentation groups the elementary grade standards together using a few reading selections, the Standards of Learning tests do not use the same reading selection across grade levels.</a:t>
            </a:r>
          </a:p>
          <a:p>
            <a:pPr eaLnBrk="1" fontAlgn="auto" hangingPunct="1">
              <a:spcBef>
                <a:spcPts val="0"/>
              </a:spcBef>
              <a:spcAft>
                <a:spcPts val="0"/>
              </a:spcAft>
              <a:defRPr/>
            </a:pPr>
            <a:endParaRPr lang="en-US" baseline="0" dirty="0"/>
          </a:p>
          <a:p>
            <a:pPr eaLnBrk="1" fontAlgn="auto" hangingPunct="1">
              <a:spcBef>
                <a:spcPts val="0"/>
              </a:spcBef>
              <a:spcAft>
                <a:spcPts val="0"/>
              </a:spcAft>
              <a:defRPr/>
            </a:pPr>
            <a:r>
              <a:rPr lang="en-US" baseline="0" dirty="0"/>
              <a:t>Please read the poetry selection, which continues on the next slide.</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3</a:t>
            </a:fld>
            <a:endParaRPr lang="en-US" alt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This screen provides an</a:t>
            </a:r>
            <a:r>
              <a:rPr lang="en-US" sz="1200" kern="1200" baseline="0" dirty="0">
                <a:solidFill>
                  <a:schemeClr val="tx1"/>
                </a:solidFill>
                <a:latin typeface="+mn-lt"/>
                <a:ea typeface="+mn-ea"/>
                <a:cs typeface="+mn-cs"/>
              </a:rPr>
              <a:t> example of drawing conclusions and making inferences using the instructions. For the purpose of this presentation, the hyperlink navigates to the last page of the instructions, where the best text evidence for this example is found. On an SOL Reading test, students may be directed to specific sections of a selection, or they may be asked to use an entire selection in order to draw a conclusion or make an inference.</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The answer is shown on the screen.</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30</a:t>
            </a:fld>
            <a:endParaRPr lang="en-US" alt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eaLnBrk="1" fontAlgn="auto" hangingPunct="1">
              <a:spcBef>
                <a:spcPts val="0"/>
              </a:spcBef>
              <a:spcAft>
                <a:spcPts val="0"/>
              </a:spcAft>
              <a:defRPr/>
            </a:pPr>
            <a:r>
              <a:rPr lang="en-US" baseline="0" dirty="0"/>
              <a:t>Here are suggestions for practice with drawing conclusions and making inferences. </a:t>
            </a:r>
          </a:p>
          <a:p>
            <a:pPr marL="0" indent="0" eaLnBrk="1" fontAlgn="auto" hangingPunct="1">
              <a:spcBef>
                <a:spcPts val="0"/>
              </a:spcBef>
              <a:spcAft>
                <a:spcPts val="0"/>
              </a:spcAft>
              <a:defRPr/>
            </a:pPr>
            <a:endParaRPr lang="en-US" baseline="0" dirty="0"/>
          </a:p>
          <a:p>
            <a:pPr marL="0" indent="0" eaLnBrk="1" fontAlgn="auto" hangingPunct="1">
              <a:spcBef>
                <a:spcPts val="0"/>
              </a:spcBef>
              <a:spcAft>
                <a:spcPts val="0"/>
              </a:spcAft>
              <a:defRPr/>
            </a:pPr>
            <a:r>
              <a:rPr lang="en-US" baseline="0" dirty="0"/>
              <a:t>The examples provided can be used with grade-level appropriate texts. This is only a sample of how students may practice drawing conclusions and making inferences.</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31</a:t>
            </a:fld>
            <a:endParaRPr lang="en-US" alt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sz="1200" kern="1200" dirty="0">
                <a:solidFill>
                  <a:schemeClr val="tx1"/>
                </a:solidFill>
                <a:latin typeface="+mn-lt"/>
                <a:ea typeface="+mn-ea"/>
                <a:cs typeface="+mn-cs"/>
              </a:rPr>
              <a:t>This screen highlights the standards where students are asked to demonstrate comprehension</a:t>
            </a:r>
            <a:r>
              <a:rPr lang="en-US" sz="1200" kern="1200" baseline="0" dirty="0">
                <a:solidFill>
                  <a:schemeClr val="tx1"/>
                </a:solidFill>
                <a:latin typeface="+mn-lt"/>
                <a:ea typeface="+mn-ea"/>
                <a:cs typeface="+mn-cs"/>
              </a:rPr>
              <a:t> of fictional texts, including narrative nonfiction and poetry, by identifying and analyzing plot elements.</a:t>
            </a:r>
            <a:endParaRPr lang="en-US" sz="1200" kern="1200" dirty="0">
              <a:solidFill>
                <a:schemeClr val="tx1"/>
              </a:solidFill>
              <a:latin typeface="+mn-lt"/>
              <a:ea typeface="+mn-ea"/>
              <a:cs typeface="+mn-cs"/>
            </a:endParaRPr>
          </a:p>
          <a:p>
            <a:pPr marL="0" indent="-457200" eaLnBrk="1" hangingPunct="1">
              <a:spcBef>
                <a:spcPct val="0"/>
              </a:spcBef>
            </a:pPr>
            <a:endParaRPr lang="en-US" altLang="en-US" dirty="0"/>
          </a:p>
          <a:p>
            <a:pPr marL="0" indent="-457200" eaLnBrk="1" hangingPunct="1">
              <a:spcBef>
                <a:spcPct val="0"/>
              </a:spcBef>
            </a:pPr>
            <a:r>
              <a:rPr lang="en-US" altLang="en-US" dirty="0"/>
              <a:t>Data</a:t>
            </a:r>
            <a:r>
              <a:rPr lang="en-US" altLang="en-US" baseline="0" dirty="0"/>
              <a:t> from the 2013-2014 SOL Reading tests suggest that f</a:t>
            </a:r>
            <a:r>
              <a:rPr lang="en-US" altLang="en-US" dirty="0"/>
              <a:t>ourth</a:t>
            </a:r>
            <a:r>
              <a:rPr lang="en-US" altLang="en-US" baseline="0" dirty="0"/>
              <a:t> and fifth grade students need additional practice describing various plot elements. The examples provided on the following slides use a poem, but students would also benefit from practice using grade-level appropriate stories.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32</a:t>
            </a:fld>
            <a:endParaRPr lang="en-US" alt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This example</a:t>
            </a:r>
            <a:r>
              <a:rPr lang="en-US" sz="1200" kern="1200" baseline="0" dirty="0">
                <a:solidFill>
                  <a:schemeClr val="tx1"/>
                </a:solidFill>
                <a:latin typeface="+mn-lt"/>
                <a:ea typeface="+mn-ea"/>
                <a:cs typeface="+mn-cs"/>
              </a:rPr>
              <a:t> question asks students to use the description of the speaker’s thoughts and actions in order to determine why the poet included the information.</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Lines 2 through 4 offer hints to the reader: The speaker has to be patient and avoid peeking while she counts. The poet includes this information to suggest that the speaker is following the rules of the game.</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33</a:t>
            </a:fld>
            <a:endParaRPr lang="en-US" alt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sz="1200" kern="1200" dirty="0">
                <a:solidFill>
                  <a:schemeClr val="tx1"/>
                </a:solidFill>
                <a:latin typeface="+mn-lt"/>
                <a:ea typeface="+mn-ea"/>
                <a:cs typeface="+mn-cs"/>
              </a:rPr>
              <a:t>Fourth and fifth grade students need additional practice identifying the</a:t>
            </a:r>
            <a:r>
              <a:rPr lang="en-US" sz="1200" kern="1200" baseline="0" dirty="0">
                <a:solidFill>
                  <a:schemeClr val="tx1"/>
                </a:solidFill>
                <a:latin typeface="+mn-lt"/>
                <a:ea typeface="+mn-ea"/>
                <a:cs typeface="+mn-cs"/>
              </a:rPr>
              <a:t> setting in fictional texts. Lines six through eight of the poem give the most details about the setting because several locations are named in these lines. </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34</a:t>
            </a:fld>
            <a:endParaRPr lang="en-US" alt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Additionally, fourth and fifth grade students need practice identifying the conflict in fictional texts. </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This example asks students to use an exact line from the poem to identify the conflict. The main conflict for the speaker is that she has to search for and find her friends during the game. The line from the poem that best expresses this conflict is shown on the screen. </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35</a:t>
            </a:fld>
            <a:endParaRPr lang="en-US" alt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screen provides additional</a:t>
            </a:r>
            <a:r>
              <a:rPr lang="en-US" altLang="en-US" baseline="0" dirty="0"/>
              <a:t> suggestions for practice with plot elements. </a:t>
            </a:r>
          </a:p>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36</a:t>
            </a:fld>
            <a:endParaRPr lang="en-US" alt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altLang="en-US" dirty="0"/>
              <a:t>Fourth</a:t>
            </a:r>
            <a:r>
              <a:rPr lang="en-US" altLang="en-US" baseline="0" dirty="0"/>
              <a:t> and fifth grade students also need additional practice identifying cause and effect relationships within fiction and nonfiction texts.</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37</a:t>
            </a:fld>
            <a:endParaRPr lang="en-US" alt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This and the following screen show examples of cause and effect questions using the nonfiction reading selection titled “Make Your Own Paper!”</a:t>
            </a:r>
          </a:p>
          <a:p>
            <a:pPr eaLnBrk="1" hangingPunct="1">
              <a:spcBef>
                <a:spcPct val="0"/>
              </a:spcBef>
            </a:pPr>
            <a:endParaRPr lang="en-US" altLang="en-US" baseline="0" dirty="0"/>
          </a:p>
          <a:p>
            <a:pPr eaLnBrk="1" hangingPunct="1">
              <a:spcBef>
                <a:spcPct val="0"/>
              </a:spcBef>
            </a:pPr>
            <a:r>
              <a:rPr lang="en-US" altLang="en-US" baseline="0" dirty="0"/>
              <a:t>This example shows this standard as it could be tested using a drag-and-drop technology-enhanced item. Students would click and drag the appropriate circles to the graphic organizer. Notice that this item provides the cause and asks for the two effects.  The answers are shown on the screen.</a:t>
            </a:r>
            <a:endParaRPr lang="en-US" altLang="en-US" b="1" i="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38</a:t>
            </a:fld>
            <a:endParaRPr lang="en-US" alt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screen provides an additional example of</a:t>
            </a:r>
            <a:r>
              <a:rPr lang="en-US" altLang="en-US" baseline="0" dirty="0"/>
              <a:t> a </a:t>
            </a:r>
            <a:r>
              <a:rPr lang="en-US" altLang="en-US" dirty="0"/>
              <a:t>cause</a:t>
            </a:r>
            <a:r>
              <a:rPr lang="en-US" altLang="en-US" baseline="0" dirty="0"/>
              <a:t> and effect question using the instructions titled “Make Your Own Paper!”</a:t>
            </a:r>
          </a:p>
          <a:p>
            <a:pPr eaLnBrk="1" hangingPunct="1">
              <a:spcBef>
                <a:spcPct val="0"/>
              </a:spcBef>
            </a:pPr>
            <a:endParaRPr lang="en-US" altLang="en-US" baseline="0" dirty="0"/>
          </a:p>
          <a:p>
            <a:pPr eaLnBrk="1" hangingPunct="1">
              <a:spcBef>
                <a:spcPct val="0"/>
              </a:spcBef>
            </a:pPr>
            <a:r>
              <a:rPr lang="en-US" altLang="en-US" baseline="0" dirty="0"/>
              <a:t>The answer is shown on the screen.</a:t>
            </a:r>
          </a:p>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39</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No audio.</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4</a:t>
            </a:fld>
            <a:endParaRPr lang="en-US" alt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screen provides additional</a:t>
            </a:r>
            <a:r>
              <a:rPr lang="en-US" altLang="en-US" baseline="0" dirty="0"/>
              <a:t> suggestions for practice with identifying cause and effect relationships.</a:t>
            </a:r>
          </a:p>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40</a:t>
            </a:fld>
            <a:endParaRPr lang="en-US" alt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This screen highlights the elementary</a:t>
            </a:r>
            <a:r>
              <a:rPr lang="en-US" sz="1200" kern="1200" baseline="0" dirty="0">
                <a:solidFill>
                  <a:schemeClr val="tx1"/>
                </a:solidFill>
                <a:latin typeface="+mn-lt"/>
                <a:ea typeface="+mn-ea"/>
                <a:cs typeface="+mn-cs"/>
              </a:rPr>
              <a:t> level </a:t>
            </a:r>
            <a:r>
              <a:rPr lang="en-US" sz="1200" kern="1200" dirty="0">
                <a:solidFill>
                  <a:schemeClr val="tx1"/>
                </a:solidFill>
                <a:latin typeface="+mn-lt"/>
                <a:ea typeface="+mn-ea"/>
                <a:cs typeface="+mn-cs"/>
              </a:rPr>
              <a:t>standards where students are asked to demonstrate comprehension</a:t>
            </a:r>
            <a:r>
              <a:rPr lang="en-US" sz="1200" kern="1200" baseline="0" dirty="0">
                <a:solidFill>
                  <a:schemeClr val="tx1"/>
                </a:solidFill>
                <a:latin typeface="+mn-lt"/>
                <a:ea typeface="+mn-ea"/>
                <a:cs typeface="+mn-cs"/>
              </a:rPr>
              <a:t> of fictional and nonfictional texts by identifying the main idea, identifying supporting details, and summarizing supporting details.</a:t>
            </a:r>
            <a:endParaRPr lang="en-US" sz="1200" kern="1200" dirty="0">
              <a:solidFill>
                <a:schemeClr val="tx1"/>
              </a:solidFill>
              <a:latin typeface="+mn-lt"/>
              <a:ea typeface="+mn-ea"/>
              <a:cs typeface="+mn-cs"/>
            </a:endParaRPr>
          </a:p>
          <a:p>
            <a:pPr marL="457200" indent="-457200" eaLnBrk="1" hangingPunct="1">
              <a:spcBef>
                <a:spcPct val="0"/>
              </a:spcBef>
            </a:pPr>
            <a:endParaRPr lang="en-US" sz="1200" kern="1200" baseline="0" dirty="0">
              <a:solidFill>
                <a:schemeClr val="tx1"/>
              </a:solidFill>
              <a:latin typeface="+mn-lt"/>
              <a:ea typeface="+mn-ea"/>
              <a:cs typeface="+mn-cs"/>
            </a:endParaRP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41</a:t>
            </a:fld>
            <a:endParaRPr lang="en-US" alt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For this example, students are asked to identify</a:t>
            </a:r>
            <a:r>
              <a:rPr lang="en-US" sz="1200" kern="1200" baseline="0" dirty="0">
                <a:solidFill>
                  <a:schemeClr val="tx1"/>
                </a:solidFill>
                <a:latin typeface="+mn-lt"/>
                <a:ea typeface="+mn-ea"/>
                <a:cs typeface="+mn-cs"/>
              </a:rPr>
              <a:t> the main idea of a specific stanza from the poem. The following five screens provide the question, a list of choices, and additional information about the correct answer and incorrect choices.</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Read the second stanza from the poem.</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42</a:t>
            </a:fld>
            <a:endParaRPr lang="en-US" alt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eaLnBrk="1" hangingPunct="1">
              <a:spcBef>
                <a:spcPct val="0"/>
              </a:spcBef>
            </a:pPr>
            <a:r>
              <a:rPr lang="en-US" sz="1200" kern="1200" dirty="0">
                <a:solidFill>
                  <a:schemeClr val="tx1"/>
                </a:solidFill>
                <a:latin typeface="+mn-lt"/>
                <a:ea typeface="+mn-ea"/>
                <a:cs typeface="+mn-cs"/>
              </a:rPr>
              <a:t>The main</a:t>
            </a:r>
            <a:r>
              <a:rPr lang="en-US" sz="1200" kern="1200" baseline="0" dirty="0">
                <a:solidFill>
                  <a:schemeClr val="tx1"/>
                </a:solidFill>
                <a:latin typeface="+mn-lt"/>
                <a:ea typeface="+mn-ea"/>
                <a:cs typeface="+mn-cs"/>
              </a:rPr>
              <a:t> idea of stanza 2 is shown on the screen.</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43</a:t>
            </a:fld>
            <a:endParaRPr lang="en-US" alt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latin typeface="+mn-lt"/>
              </a:rPr>
              <a:t>The first option is the correct answer. In line 5, the speaker admits that she </a:t>
            </a:r>
            <a:r>
              <a:rPr lang="en-US" sz="1200" b="1" dirty="0">
                <a:latin typeface="+mn-lt"/>
              </a:rPr>
              <a:t>starts to rush</a:t>
            </a:r>
            <a:r>
              <a:rPr lang="en-US" sz="1200" dirty="0">
                <a:latin typeface="+mn-lt"/>
              </a:rPr>
              <a:t>. This supports that she feels eager. The remaining lines list possible hiding places. A reader should understand that this information is important to the main idea of the stanza.</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44</a:t>
            </a:fld>
            <a:endParaRPr lang="en-US" alt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latin typeface="+mn-lt"/>
              </a:rPr>
              <a:t>The</a:t>
            </a:r>
            <a:r>
              <a:rPr lang="en-US" sz="1200" baseline="0" dirty="0">
                <a:latin typeface="+mn-lt"/>
              </a:rPr>
              <a:t> second option </a:t>
            </a:r>
            <a:r>
              <a:rPr lang="en-US" sz="1200" dirty="0">
                <a:latin typeface="+mn-lt"/>
              </a:rPr>
              <a:t>is not the best choice. Although the information could be inferred, it is not the main focus of the stanza. The stanza does not mention that the other children are waiting to be found—they might still be looking for a good place to hide! Stanza 2 mostly describes the speaker’s thoughts and feelings.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45</a:t>
            </a:fld>
            <a:endParaRPr lang="en-US" alt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latin typeface="+mn-lt"/>
              </a:rPr>
              <a:t>The third option</a:t>
            </a:r>
            <a:r>
              <a:rPr lang="en-US" sz="1200" baseline="0" dirty="0">
                <a:latin typeface="+mn-lt"/>
              </a:rPr>
              <a:t> is </a:t>
            </a:r>
            <a:r>
              <a:rPr lang="en-US" sz="1200" dirty="0">
                <a:latin typeface="+mn-lt"/>
              </a:rPr>
              <a:t>not the best choice. Even though the speaker mentions that she </a:t>
            </a:r>
            <a:r>
              <a:rPr lang="en-US" sz="1200" b="1" dirty="0">
                <a:latin typeface="+mn-lt"/>
              </a:rPr>
              <a:t>starts to rush</a:t>
            </a:r>
            <a:r>
              <a:rPr lang="en-US" sz="1200" dirty="0">
                <a:latin typeface="+mn-lt"/>
              </a:rPr>
              <a:t>, she does not tell the reader that this is the most difficult part. Also, the second stanza of the poem does not provide many details about counting—only line 5 mentions it. Therefore, this is not the main focus of the stanza.</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46</a:t>
            </a:fld>
            <a:endParaRPr lang="en-US" alt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Students should not be too distracted by the last option. Although it may be a true statement about the game, this information is not included in the second stanza of the poem. A student should be sure to answer a question based on the paragraph, stanza, or other information if it is explicitly referenced.</a:t>
            </a:r>
          </a:p>
          <a:p>
            <a:pPr marL="457200" marR="0" indent="-457200" algn="l" defTabSz="914400" rtl="0" eaLnBrk="1" fontAlgn="base" latinLnBrk="0" hangingPunct="1">
              <a:lnSpc>
                <a:spcPct val="100000"/>
              </a:lnSpc>
              <a:spcBef>
                <a:spcPct val="0"/>
              </a:spcBef>
              <a:spcAft>
                <a:spcPct val="0"/>
              </a:spcAft>
              <a:buClrTx/>
              <a:buSzTx/>
              <a:buFontTx/>
              <a:buNone/>
              <a:tabLst/>
              <a:defRPr/>
            </a:pPr>
            <a:endParaRPr lang="en-US" altLang="en-US" sz="1200"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47</a:t>
            </a:fld>
            <a:endParaRPr lang="en-US" alt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This slide is a duplicate example from the 2012-2013 data presentation for fifth grade. To expand on this example, additional slides are provided for further information about selecting the correct answer and ruling out the incorrect choices.</a:t>
            </a:r>
          </a:p>
          <a:p>
            <a:pPr eaLnBrk="1" hangingPunct="1">
              <a:spcBef>
                <a:spcPct val="0"/>
              </a:spcBef>
            </a:pPr>
            <a:endParaRPr lang="en-US" altLang="en-US" baseline="0" dirty="0"/>
          </a:p>
          <a:p>
            <a:pPr eaLnBrk="1" hangingPunct="1">
              <a:spcBef>
                <a:spcPct val="0"/>
              </a:spcBef>
            </a:pPr>
            <a:r>
              <a:rPr lang="en-US" altLang="en-US" baseline="0" dirty="0"/>
              <a:t>The answer is shown on the screen.</a:t>
            </a:r>
          </a:p>
          <a:p>
            <a:pPr eaLnBrk="1" hangingPunct="1">
              <a:spcBef>
                <a:spcPct val="0"/>
              </a:spcBef>
            </a:pPr>
            <a:endParaRPr lang="en-US" altLang="en-US" baseline="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48</a:t>
            </a:fld>
            <a:endParaRPr lang="en-US" alt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latin typeface="+mn-lt"/>
              </a:rPr>
              <a:t>A student should recall that this selection is about a </a:t>
            </a:r>
            <a:r>
              <a:rPr lang="en-US" b="1" dirty="0">
                <a:latin typeface="+mn-lt"/>
              </a:rPr>
              <a:t>specific </a:t>
            </a:r>
            <a:r>
              <a:rPr lang="en-US" b="1" dirty="0" err="1">
                <a:latin typeface="+mn-lt"/>
              </a:rPr>
              <a:t>troglobite</a:t>
            </a:r>
            <a:r>
              <a:rPr lang="en-US" b="1" dirty="0">
                <a:latin typeface="+mn-lt"/>
              </a:rPr>
              <a:t> called an </a:t>
            </a:r>
            <a:r>
              <a:rPr lang="en-US" b="1" dirty="0" err="1">
                <a:latin typeface="+mn-lt"/>
              </a:rPr>
              <a:t>olm</a:t>
            </a:r>
            <a:r>
              <a:rPr lang="en-US" dirty="0">
                <a:latin typeface="+mn-lt"/>
              </a:rPr>
              <a:t>. Even though it is close, this is not the best answer. </a:t>
            </a:r>
          </a:p>
          <a:p>
            <a:pPr eaLnBrk="1" hangingPunct="1">
              <a:spcBef>
                <a:spcPct val="0"/>
              </a:spcBef>
            </a:pPr>
            <a:endParaRPr lang="en-US" altLang="en-US" baseline="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49</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The data suggests that 3</a:t>
            </a:r>
            <a:r>
              <a:rPr lang="en-US" baseline="30000" dirty="0"/>
              <a:t>rd</a:t>
            </a:r>
            <a:r>
              <a:rPr lang="en-US" dirty="0"/>
              <a:t>, 4</a:t>
            </a:r>
            <a:r>
              <a:rPr lang="en-US" baseline="30000" dirty="0"/>
              <a:t>th</a:t>
            </a:r>
            <a:r>
              <a:rPr lang="en-US" dirty="0"/>
              <a:t>, and 5</a:t>
            </a:r>
            <a:r>
              <a:rPr lang="en-US" baseline="30000" dirty="0"/>
              <a:t>th</a:t>
            </a:r>
            <a:r>
              <a:rPr lang="en-US" dirty="0"/>
              <a:t> grade students need additional practice answering questions using nonfiction texts, especially those with a historical or scientific</a:t>
            </a:r>
            <a:r>
              <a:rPr lang="en-US" baseline="0" dirty="0"/>
              <a:t> focus</a:t>
            </a:r>
            <a:r>
              <a:rPr lang="en-US" dirty="0"/>
              <a:t>.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Please</a:t>
            </a:r>
            <a:r>
              <a:rPr lang="en-US" baseline="0" dirty="0"/>
              <a:t> read the example nonfiction selection on this slide. </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5</a:t>
            </a:fld>
            <a:endParaRPr lang="en-US" alt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a:latin typeface="+mn-lt"/>
              </a:rPr>
              <a:t>Olms</a:t>
            </a:r>
            <a:r>
              <a:rPr lang="en-US" dirty="0">
                <a:latin typeface="+mn-lt"/>
              </a:rPr>
              <a:t> do live in dark caves, but the information in the outer circles does </a:t>
            </a:r>
            <a:r>
              <a:rPr lang="en-US" b="1" dirty="0">
                <a:latin typeface="+mn-lt"/>
              </a:rPr>
              <a:t>not</a:t>
            </a:r>
            <a:r>
              <a:rPr lang="en-US" dirty="0">
                <a:latin typeface="+mn-lt"/>
              </a:rPr>
              <a:t> describe </a:t>
            </a:r>
            <a:r>
              <a:rPr lang="en-US" b="1" dirty="0">
                <a:latin typeface="+mn-lt"/>
              </a:rPr>
              <a:t>how</a:t>
            </a:r>
            <a:r>
              <a:rPr lang="en-US" i="1" dirty="0">
                <a:latin typeface="+mn-lt"/>
              </a:rPr>
              <a:t> </a:t>
            </a:r>
            <a:r>
              <a:rPr lang="en-US" dirty="0">
                <a:latin typeface="+mn-lt"/>
              </a:rPr>
              <a:t>they live. Therefore, this is not the best choice.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50</a:t>
            </a:fld>
            <a:endParaRPr lang="en-US" altLang="en-US">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This option is similar to the previous incorrect choice. </a:t>
            </a:r>
            <a:r>
              <a:rPr lang="en-US" b="1" dirty="0">
                <a:latin typeface="+mn-lt"/>
              </a:rPr>
              <a:t>White skin </a:t>
            </a:r>
            <a:r>
              <a:rPr lang="en-US" dirty="0">
                <a:latin typeface="+mn-lt"/>
              </a:rPr>
              <a:t>and</a:t>
            </a:r>
            <a:r>
              <a:rPr lang="en-US" b="1" dirty="0">
                <a:latin typeface="+mn-lt"/>
              </a:rPr>
              <a:t> underdeveloped eyes </a:t>
            </a:r>
            <a:r>
              <a:rPr lang="en-US" dirty="0">
                <a:latin typeface="+mn-lt"/>
              </a:rPr>
              <a:t>could answer how creatures adapt to cave life, </a:t>
            </a:r>
            <a:r>
              <a:rPr lang="en-US" b="1" dirty="0">
                <a:latin typeface="+mn-lt"/>
              </a:rPr>
              <a:t>but less than one foot long </a:t>
            </a:r>
            <a:r>
              <a:rPr lang="en-US" dirty="0">
                <a:latin typeface="+mn-lt"/>
              </a:rPr>
              <a:t>and </a:t>
            </a:r>
            <a:r>
              <a:rPr lang="en-US" b="1" dirty="0">
                <a:latin typeface="+mn-lt"/>
              </a:rPr>
              <a:t>small limbs</a:t>
            </a:r>
            <a:r>
              <a:rPr lang="en-US" dirty="0">
                <a:latin typeface="+mn-lt"/>
              </a:rPr>
              <a:t> does not necessarily fit. This is not the best choice.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51</a:t>
            </a:fld>
            <a:endParaRPr lang="en-US" altLang="en-US">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This is the best answer. Each of the outer circles contains information that fits with the title of the web: </a:t>
            </a:r>
            <a:r>
              <a:rPr lang="en-US" b="1" dirty="0">
                <a:latin typeface="+mn-lt"/>
              </a:rPr>
              <a:t>The </a:t>
            </a:r>
            <a:r>
              <a:rPr lang="en-US" b="1" dirty="0" err="1">
                <a:latin typeface="+mn-lt"/>
              </a:rPr>
              <a:t>Olm’s</a:t>
            </a:r>
            <a:r>
              <a:rPr lang="en-US" b="1" dirty="0">
                <a:latin typeface="+mn-lt"/>
              </a:rPr>
              <a:t> Features.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52</a:t>
            </a:fld>
            <a:endParaRPr lang="en-US" altLang="en-US">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This slide is a duplicate example from the 2012-2013 data presentation for fifth grade. To expand on this example, additional slides are provided for further guidance with selecting the correct answer and ruling out the incorrect choices.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53</a:t>
            </a:fld>
            <a:endParaRPr lang="en-US" alt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These are the correct choices. A student should use </a:t>
            </a:r>
            <a:r>
              <a:rPr lang="en-US" b="1" dirty="0">
                <a:latin typeface="+mn-lt"/>
              </a:rPr>
              <a:t>small limbs</a:t>
            </a:r>
            <a:r>
              <a:rPr lang="en-US" dirty="0">
                <a:latin typeface="+mn-lt"/>
              </a:rPr>
              <a:t> and </a:t>
            </a:r>
            <a:r>
              <a:rPr lang="en-US" b="1" dirty="0">
                <a:latin typeface="+mn-lt"/>
              </a:rPr>
              <a:t>underdeveloped eyes</a:t>
            </a:r>
            <a:r>
              <a:rPr lang="en-US" dirty="0">
                <a:latin typeface="+mn-lt"/>
              </a:rPr>
              <a:t> from the filled-in circles to understand that this web is about the </a:t>
            </a:r>
            <a:r>
              <a:rPr lang="en-US" dirty="0" err="1">
                <a:latin typeface="+mn-lt"/>
              </a:rPr>
              <a:t>olm’s</a:t>
            </a:r>
            <a:r>
              <a:rPr lang="en-US" dirty="0">
                <a:latin typeface="+mn-lt"/>
              </a:rPr>
              <a:t> </a:t>
            </a:r>
            <a:r>
              <a:rPr lang="en-US" b="1" dirty="0">
                <a:latin typeface="+mn-lt"/>
              </a:rPr>
              <a:t>features.</a:t>
            </a:r>
            <a:endParaRPr lang="en-US" dirty="0">
              <a:latin typeface="+mn-lt"/>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54</a:t>
            </a:fld>
            <a:endParaRPr lang="en-US" altLang="en-US">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These are not the best options. The selection does mention all of these choices, but they do not fit with a web about </a:t>
            </a:r>
            <a:r>
              <a:rPr lang="en-US" b="1" dirty="0">
                <a:latin typeface="+mn-lt"/>
              </a:rPr>
              <a:t>the </a:t>
            </a:r>
            <a:r>
              <a:rPr lang="en-US" b="1" dirty="0" err="1">
                <a:latin typeface="+mn-lt"/>
              </a:rPr>
              <a:t>olm’s</a:t>
            </a:r>
            <a:r>
              <a:rPr lang="en-US" b="1" dirty="0">
                <a:latin typeface="+mn-lt"/>
              </a:rPr>
              <a:t> features</a:t>
            </a:r>
            <a:r>
              <a:rPr lang="en-US" dirty="0">
                <a:latin typeface="+mn-lt"/>
              </a:rPr>
              <a: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55</a:t>
            </a:fld>
            <a:endParaRPr lang="en-US" altLang="en-US">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altLang="en-US" dirty="0"/>
              <a:t>Students may</a:t>
            </a:r>
            <a:r>
              <a:rPr lang="en-US" altLang="en-US" baseline="0" dirty="0"/>
              <a:t> also benefit from additional practice summarizing supporting details. This example asks students to identify the </a:t>
            </a:r>
            <a:r>
              <a:rPr lang="en-US" altLang="en-US" baseline="0"/>
              <a:t>two least </a:t>
            </a:r>
            <a:r>
              <a:rPr lang="en-US" altLang="en-US" baseline="0" dirty="0"/>
              <a:t>important details. The answers are shown on the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56</a:t>
            </a:fld>
            <a:endParaRPr lang="en-US" altLang="en-US">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457200" eaLnBrk="1" fontAlgn="auto" hangingPunct="1">
              <a:spcBef>
                <a:spcPts val="0"/>
              </a:spcBef>
              <a:spcAft>
                <a:spcPts val="0"/>
              </a:spcAft>
              <a:defRPr/>
            </a:pPr>
            <a:r>
              <a:rPr lang="en-US" dirty="0"/>
              <a:t>This screen provides additional examples for</a:t>
            </a:r>
            <a:r>
              <a:rPr lang="en-US" baseline="0" dirty="0"/>
              <a:t> practice identifying main idea and details with grade-level appropriate texts. </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57</a:t>
            </a:fld>
            <a:endParaRPr lang="en-US" altLang="en-US">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dirty="0"/>
              <a:t>This concludes the student performance analysis for the 3</a:t>
            </a:r>
            <a:r>
              <a:rPr lang="en-US" baseline="30000" dirty="0"/>
              <a:t>rd</a:t>
            </a:r>
            <a:r>
              <a:rPr lang="en-US" dirty="0"/>
              <a:t>, 4</a:t>
            </a:r>
            <a:r>
              <a:rPr lang="en-US" baseline="30000" dirty="0"/>
              <a:t>th</a:t>
            </a:r>
            <a:r>
              <a:rPr lang="en-US" dirty="0"/>
              <a:t>, and 5</a:t>
            </a:r>
            <a:r>
              <a:rPr lang="en-US" baseline="30000" dirty="0"/>
              <a:t>th</a:t>
            </a:r>
            <a:r>
              <a:rPr lang="en-US" dirty="0"/>
              <a:t> Grade Reading tests administered during the spring 2014 test administration.</a:t>
            </a:r>
          </a:p>
          <a:p>
            <a:pPr>
              <a:spcBef>
                <a:spcPts val="0"/>
              </a:spcBef>
              <a:defRPr/>
            </a:pPr>
            <a:endParaRPr lang="en-US" dirty="0"/>
          </a:p>
          <a:p>
            <a:pPr>
              <a:spcBef>
                <a:spcPts val="0"/>
              </a:spcBef>
              <a:defRPr/>
            </a:pPr>
            <a:r>
              <a:rPr lang="en-US" dirty="0"/>
              <a:t>There are practice items available on the Virginia Department of Education Web site which will also help students practice the skills associated with the </a:t>
            </a:r>
            <a:r>
              <a:rPr lang="en-US" i="1" dirty="0"/>
              <a:t>2010 English Standards of Learning</a:t>
            </a:r>
            <a:r>
              <a:rPr lang="en-US" dirty="0"/>
              <a:t>.  The practice items are located at the URL shown on the screen.</a:t>
            </a:r>
          </a:p>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58</a:t>
            </a:fld>
            <a:endParaRPr lang="en-US" altLang="en-US">
              <a:solidFill>
                <a:prstClr val="black"/>
              </a:solidFill>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a:t>
            </a:r>
            <a:r>
              <a:rPr lang="en-US" altLang="en-US" baseline="0" dirty="0"/>
              <a:t> questions regarding assessment, please contact Student_assessment@doe.virginia.gov.</a:t>
            </a:r>
          </a:p>
          <a:p>
            <a:pPr eaLnBrk="1" hangingPunct="1">
              <a:spcBef>
                <a:spcPct val="0"/>
              </a:spcBef>
            </a:pPr>
            <a:endParaRPr lang="en-US" altLang="en-US" baseline="0" dirty="0"/>
          </a:p>
          <a:p>
            <a:pPr eaLnBrk="1" hangingPunct="1">
              <a:spcBef>
                <a:spcPct val="0"/>
              </a:spcBef>
            </a:pPr>
            <a:r>
              <a:rPr lang="en-US" altLang="en-US" baseline="0" dirty="0"/>
              <a:t>For questions regarding instruction of the English Standards of Learning, please contact Tracy Fair Robertson, English Coordinator at Tracy.Robertson@doe.virginia.gov, phone number (804) 371-7585.</a:t>
            </a: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59</a:t>
            </a:fld>
            <a:endParaRPr lang="en-US" altLang="en-US">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Students</a:t>
            </a:r>
            <a:r>
              <a:rPr lang="en-US" baseline="0" dirty="0"/>
              <a:t> also need additional practice answering questions using nonfiction texts such as instructions, recipes, fliers, and websites, among others. This is an example of nonfiction instructions similar to what may appear on the reading tests. Clicking the title of the selection will lead to an external website.</a:t>
            </a:r>
          </a:p>
          <a:p>
            <a:pPr eaLnBrk="1" fontAlgn="auto" hangingPunct="1">
              <a:spcBef>
                <a:spcPts val="0"/>
              </a:spcBef>
              <a:spcAft>
                <a:spcPts val="0"/>
              </a:spcAft>
              <a:defRPr/>
            </a:pPr>
            <a:endParaRPr lang="en-US" baseline="0" dirty="0"/>
          </a:p>
          <a:p>
            <a:pPr eaLnBrk="1" fontAlgn="auto" hangingPunct="1">
              <a:spcBef>
                <a:spcPts val="0"/>
              </a:spcBef>
              <a:spcAft>
                <a:spcPts val="0"/>
              </a:spcAft>
              <a:defRPr/>
            </a:pPr>
            <a:r>
              <a:rPr lang="en-US" baseline="0" dirty="0"/>
              <a:t>Please read the example selection, which continues on the next three slides.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6</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No audio.</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7</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No audio.</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8</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No audio.</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9</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424DBF1-5189-4CDD-B3EF-A67E6EF3029B}" type="datetime1">
              <a:rPr lang="en-US"/>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0CFF2-E168-4BAE-91CD-B19A28CE3C05}" type="slidenum">
              <a:rPr lang="en-US"/>
              <a:pPr>
                <a:defRPr/>
              </a:pPr>
              <a:t>‹#›</a:t>
            </a:fld>
            <a:endParaRPr lang="en-US"/>
          </a:p>
        </p:txBody>
      </p:sp>
    </p:spTree>
    <p:extLst>
      <p:ext uri="{BB962C8B-B14F-4D97-AF65-F5344CB8AC3E}">
        <p14:creationId xmlns:p14="http://schemas.microsoft.com/office/powerpoint/2010/main" val="368510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txBox="1">
            <a:spLocks/>
          </p:cNvSpPr>
          <p:nvPr userDrawn="1"/>
        </p:nvSpPr>
        <p:spPr>
          <a:xfrm>
            <a:off x="533400" y="6324600"/>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F56E77-F058-4589-BC0F-E17214D565F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1861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val="35815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423493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381990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2851324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Rectangle 7"/>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138293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10" name="Rectangle 9"/>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423139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Rectangle 5"/>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245130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5" name="Rectangle 4"/>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15174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Rectangle 7"/>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412460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D17C25-3975-48B8-907C-DEEEFE77629A}" type="datetime1">
              <a:rPr lang="en-US"/>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57E17-E4EB-4F52-9365-D42702EA3465}" type="slidenum">
              <a:rPr lang="en-US"/>
              <a:pPr>
                <a:defRPr/>
              </a:pPr>
              <a:t>‹#›</a:t>
            </a:fld>
            <a:endParaRPr lang="en-US"/>
          </a:p>
        </p:txBody>
      </p:sp>
    </p:spTree>
    <p:extLst>
      <p:ext uri="{BB962C8B-B14F-4D97-AF65-F5344CB8AC3E}">
        <p14:creationId xmlns:p14="http://schemas.microsoft.com/office/powerpoint/2010/main" val="57907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Rectangle 7"/>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662088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987026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76187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24BA568-F6CD-4F07-BC88-B17D40EF49AA}" type="datetime1">
              <a:rPr lang="en-US"/>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B14320-8FD6-4ED1-9645-B6945EDBA940}" type="slidenum">
              <a:rPr lang="en-US"/>
              <a:pPr>
                <a:defRPr/>
              </a:pPr>
              <a:t>‹#›</a:t>
            </a:fld>
            <a:endParaRPr lang="en-US"/>
          </a:p>
        </p:txBody>
      </p:sp>
    </p:spTree>
    <p:extLst>
      <p:ext uri="{BB962C8B-B14F-4D97-AF65-F5344CB8AC3E}">
        <p14:creationId xmlns:p14="http://schemas.microsoft.com/office/powerpoint/2010/main" val="137625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AFC291-C0DD-4D7C-91E0-1E61EE2FD02E}" type="datetime1">
              <a:rPr lang="en-US"/>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03A238-A4BE-4774-BEC8-87B0AE005030}" type="slidenum">
              <a:rPr lang="en-US"/>
              <a:pPr>
                <a:defRPr/>
              </a:pPr>
              <a:t>‹#›</a:t>
            </a:fld>
            <a:endParaRPr lang="en-US"/>
          </a:p>
        </p:txBody>
      </p:sp>
    </p:spTree>
    <p:extLst>
      <p:ext uri="{BB962C8B-B14F-4D97-AF65-F5344CB8AC3E}">
        <p14:creationId xmlns:p14="http://schemas.microsoft.com/office/powerpoint/2010/main" val="38864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2D125D0-20C2-4E4E-965C-4B713F1C063C}" type="datetime1">
              <a:rPr lang="en-US"/>
              <a:pPr>
                <a:defRPr/>
              </a:pPr>
              <a:t>7/26/2023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43F650-88DA-471A-8484-BB590F8CD636}" type="slidenum">
              <a:rPr lang="en-US"/>
              <a:pPr>
                <a:defRPr/>
              </a:pPr>
              <a:t>‹#›</a:t>
            </a:fld>
            <a:endParaRPr lang="en-US"/>
          </a:p>
        </p:txBody>
      </p:sp>
    </p:spTree>
    <p:extLst>
      <p:ext uri="{BB962C8B-B14F-4D97-AF65-F5344CB8AC3E}">
        <p14:creationId xmlns:p14="http://schemas.microsoft.com/office/powerpoint/2010/main" val="173586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val="39524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txBox="1">
            <a:spLocks/>
          </p:cNvSpPr>
          <p:nvPr userDrawn="1"/>
        </p:nvSpPr>
        <p:spPr>
          <a:xfrm>
            <a:off x="533400" y="6324600"/>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F56E77-F058-4589-BC0F-E17214D565F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32896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val="180522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val="368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D27888-822E-4F97-ACDA-577133161D78}" type="datetime1">
              <a:rPr lang="en-US"/>
              <a:pPr>
                <a:defRPr/>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16F571-1525-4782-9DF3-91A33BD793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8" name="Slide Number Placeholder 5"/>
          <p:cNvSpPr>
            <a:spLocks noGrp="1"/>
          </p:cNvSpPr>
          <p:nvPr>
            <p:ph type="sldNum" sz="quarter" idx="4"/>
          </p:nvPr>
        </p:nvSpPr>
        <p:spPr>
          <a:xfrm>
            <a:off x="533400" y="6324600"/>
            <a:ext cx="609600" cy="365125"/>
          </a:xfrm>
          <a:prstGeom prst="rect">
            <a:avLst/>
          </a:prstGeom>
        </p:spPr>
        <p:txBody>
          <a:bodyPr/>
          <a:lstStyle>
            <a:lvl1pPr>
              <a:defRPr/>
            </a:lvl1pPr>
          </a:lstStyle>
          <a:p>
            <a:pPr>
              <a:defRPr/>
            </a:pPr>
            <a:fld id="{79F56E77-F058-4589-BC0F-E17214D565F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1.wma"/><Relationship Id="rId7" Type="http://schemas.openxmlformats.org/officeDocument/2006/relationships/slide" Target="slide5.xml"/><Relationship Id="rId2" Type="http://schemas.microsoft.com/office/2007/relationships/media" Target="../media/media11.wm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2.wma"/><Relationship Id="rId7" Type="http://schemas.openxmlformats.org/officeDocument/2006/relationships/slide" Target="slide6.xml"/><Relationship Id="rId2" Type="http://schemas.microsoft.com/office/2007/relationships/media" Target="../media/media12.wma"/><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3.wma"/><Relationship Id="rId7" Type="http://schemas.openxmlformats.org/officeDocument/2006/relationships/slide" Target="slide3.xml"/><Relationship Id="rId2" Type="http://schemas.microsoft.com/office/2007/relationships/media" Target="../media/media13.wma"/><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slide" Target="slide5.xml"/><Relationship Id="rId5" Type="http://schemas.openxmlformats.org/officeDocument/2006/relationships/image" Target="../media/image1.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media15.wma"/><Relationship Id="rId7" Type="http://schemas.openxmlformats.org/officeDocument/2006/relationships/image" Target="../media/image3.png"/><Relationship Id="rId2" Type="http://schemas.microsoft.com/office/2007/relationships/media" Target="../media/media15.wma"/><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media20.wma"/><Relationship Id="rId7" Type="http://schemas.openxmlformats.org/officeDocument/2006/relationships/image" Target="../media/image3.png"/><Relationship Id="rId2" Type="http://schemas.microsoft.com/office/2007/relationships/media" Target="../media/media20.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2.wma"/><Relationship Id="rId7" Type="http://schemas.openxmlformats.org/officeDocument/2006/relationships/slide" Target="slide3.xml"/><Relationship Id="rId2" Type="http://schemas.microsoft.com/office/2007/relationships/media" Target="../media/media22.wma"/><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4.wma"/><Relationship Id="rId7" Type="http://schemas.openxmlformats.org/officeDocument/2006/relationships/slide" Target="slide3.xml"/><Relationship Id="rId2" Type="http://schemas.microsoft.com/office/2007/relationships/media" Target="../media/media24.wma"/><Relationship Id="rId1" Type="http://schemas.openxmlformats.org/officeDocument/2006/relationships/tags" Target="../tags/tag7.xml"/><Relationship Id="rId6" Type="http://schemas.openxmlformats.org/officeDocument/2006/relationships/image" Target="../media/image1.jpe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5.wma"/><Relationship Id="rId1" Type="http://schemas.microsoft.com/office/2007/relationships/media" Target="../media/media25.wma"/><Relationship Id="rId6" Type="http://schemas.openxmlformats.org/officeDocument/2006/relationships/slide" Target="slide3.xml"/><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6.wma"/><Relationship Id="rId1" Type="http://schemas.microsoft.com/office/2007/relationships/media" Target="../media/media26.wma"/><Relationship Id="rId6" Type="http://schemas.openxmlformats.org/officeDocument/2006/relationships/slide" Target="slide3.xml"/><Relationship Id="rId5" Type="http://schemas.openxmlformats.org/officeDocument/2006/relationships/image" Target="../media/image1.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7.wma"/><Relationship Id="rId1" Type="http://schemas.microsoft.com/office/2007/relationships/media" Target="../media/media27.wma"/><Relationship Id="rId6" Type="http://schemas.openxmlformats.org/officeDocument/2006/relationships/slide" Target="slide3.xml"/><Relationship Id="rId5" Type="http://schemas.openxmlformats.org/officeDocument/2006/relationships/image" Target="../media/image1.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8.wma"/><Relationship Id="rId1" Type="http://schemas.microsoft.com/office/2007/relationships/media" Target="../media/media28.wma"/><Relationship Id="rId6" Type="http://schemas.openxmlformats.org/officeDocument/2006/relationships/slide" Target="slide3.xml"/><Relationship Id="rId5" Type="http://schemas.openxmlformats.org/officeDocument/2006/relationships/image" Target="../media/image1.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9.wma"/><Relationship Id="rId7" Type="http://schemas.openxmlformats.org/officeDocument/2006/relationships/slide" Target="slide5.xml"/><Relationship Id="rId2" Type="http://schemas.microsoft.com/office/2007/relationships/media" Target="../media/media29.wma"/><Relationship Id="rId1" Type="http://schemas.openxmlformats.org/officeDocument/2006/relationships/tags" Target="../tags/tag8.xml"/><Relationship Id="rId6" Type="http://schemas.openxmlformats.org/officeDocument/2006/relationships/image" Target="../media/image1.jpe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Layout" Target="../slideLayouts/slideLayout2.xml"/><Relationship Id="rId7" Type="http://schemas.openxmlformats.org/officeDocument/2006/relationships/slide" Target="slide33.xml"/><Relationship Id="rId12" Type="http://schemas.openxmlformats.org/officeDocument/2006/relationships/image" Target="../media/image3.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slide" Target="slide22.xml"/><Relationship Id="rId11" Type="http://schemas.openxmlformats.org/officeDocument/2006/relationships/image" Target="../media/image1.jpeg"/><Relationship Id="rId5" Type="http://schemas.openxmlformats.org/officeDocument/2006/relationships/slide" Target="slide13.xml"/><Relationship Id="rId10" Type="http://schemas.openxmlformats.org/officeDocument/2006/relationships/slide" Target="slide24.xml"/><Relationship Id="rId4" Type="http://schemas.openxmlformats.org/officeDocument/2006/relationships/notesSlide" Target="../notesSlides/notesSlide3.xml"/><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0.wma"/><Relationship Id="rId7" Type="http://schemas.openxmlformats.org/officeDocument/2006/relationships/slide" Target="slide9.xml"/><Relationship Id="rId2" Type="http://schemas.microsoft.com/office/2007/relationships/media" Target="../media/media30.wma"/><Relationship Id="rId1" Type="http://schemas.openxmlformats.org/officeDocument/2006/relationships/tags" Target="../tags/tag9.xml"/><Relationship Id="rId6" Type="http://schemas.openxmlformats.org/officeDocument/2006/relationships/image" Target="../media/image1.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ma"/><Relationship Id="rId1" Type="http://schemas.microsoft.com/office/2007/relationships/media" Target="../media/media31.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wma"/><Relationship Id="rId1" Type="http://schemas.microsoft.com/office/2007/relationships/media" Target="../media/media3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3.wma"/><Relationship Id="rId7" Type="http://schemas.openxmlformats.org/officeDocument/2006/relationships/slide" Target="slide3.xml"/><Relationship Id="rId2" Type="http://schemas.microsoft.com/office/2007/relationships/media" Target="../media/media33.wma"/><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4.wma"/><Relationship Id="rId7" Type="http://schemas.openxmlformats.org/officeDocument/2006/relationships/slide" Target="slide3.xml"/><Relationship Id="rId2" Type="http://schemas.microsoft.com/office/2007/relationships/media" Target="../media/media34.wma"/><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5.wma"/><Relationship Id="rId7" Type="http://schemas.openxmlformats.org/officeDocument/2006/relationships/slide" Target="slide4.xml"/><Relationship Id="rId2" Type="http://schemas.microsoft.com/office/2007/relationships/media" Target="../media/media35.wma"/><Relationship Id="rId1" Type="http://schemas.openxmlformats.org/officeDocument/2006/relationships/tags" Target="../tags/tag12.xml"/><Relationship Id="rId6" Type="http://schemas.openxmlformats.org/officeDocument/2006/relationships/image" Target="../media/image1.jpe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media36.wma"/><Relationship Id="rId7" Type="http://schemas.openxmlformats.org/officeDocument/2006/relationships/image" Target="../media/image3.png"/><Relationship Id="rId2" Type="http://schemas.microsoft.com/office/2007/relationships/media" Target="../media/media36.wma"/><Relationship Id="rId1" Type="http://schemas.openxmlformats.org/officeDocument/2006/relationships/tags" Target="../tags/tag13.xml"/><Relationship Id="rId6" Type="http://schemas.openxmlformats.org/officeDocument/2006/relationships/image" Target="../media/image1.jpe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ma"/><Relationship Id="rId1" Type="http://schemas.microsoft.com/office/2007/relationships/media" Target="../media/media3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8.wma"/><Relationship Id="rId7" Type="http://schemas.openxmlformats.org/officeDocument/2006/relationships/image" Target="../media/image1.jpeg"/><Relationship Id="rId2" Type="http://schemas.microsoft.com/office/2007/relationships/media" Target="../media/media38.wma"/><Relationship Id="rId1" Type="http://schemas.openxmlformats.org/officeDocument/2006/relationships/tags" Target="../tags/tag14.xml"/><Relationship Id="rId6" Type="http://schemas.openxmlformats.org/officeDocument/2006/relationships/slide" Target="slide6.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9.wma"/><Relationship Id="rId7" Type="http://schemas.openxmlformats.org/officeDocument/2006/relationships/slide" Target="slide8.xml"/><Relationship Id="rId2" Type="http://schemas.microsoft.com/office/2007/relationships/media" Target="../media/media39.wma"/><Relationship Id="rId1" Type="http://schemas.openxmlformats.org/officeDocument/2006/relationships/tags" Target="../tags/tag15.xml"/><Relationship Id="rId6" Type="http://schemas.openxmlformats.org/officeDocument/2006/relationships/image" Target="../media/image1.jpeg"/><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jpeg"/><Relationship Id="rId5" Type="http://schemas.openxmlformats.org/officeDocument/2006/relationships/slide" Target="slide35.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audio" Target="../media/media40.wma"/><Relationship Id="rId7" Type="http://schemas.openxmlformats.org/officeDocument/2006/relationships/image" Target="../media/image3.png"/><Relationship Id="rId2" Type="http://schemas.microsoft.com/office/2007/relationships/media" Target="../media/media40.wma"/><Relationship Id="rId1" Type="http://schemas.openxmlformats.org/officeDocument/2006/relationships/tags" Target="../tags/tag16.xml"/><Relationship Id="rId6" Type="http://schemas.openxmlformats.org/officeDocument/2006/relationships/image" Target="../media/image1.jpeg"/><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wma"/><Relationship Id="rId1" Type="http://schemas.microsoft.com/office/2007/relationships/media" Target="../media/media41.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2.wma"/><Relationship Id="rId1" Type="http://schemas.microsoft.com/office/2007/relationships/media" Target="../media/media42.wma"/><Relationship Id="rId6" Type="http://schemas.openxmlformats.org/officeDocument/2006/relationships/image" Target="../media/image1.jpeg"/><Relationship Id="rId5" Type="http://schemas.openxmlformats.org/officeDocument/2006/relationships/slide" Target="slide3.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audio" Target="../media/media43.wma"/><Relationship Id="rId7" Type="http://schemas.openxmlformats.org/officeDocument/2006/relationships/image" Target="../media/image3.png"/><Relationship Id="rId2" Type="http://schemas.microsoft.com/office/2007/relationships/media" Target="../media/media43.wma"/><Relationship Id="rId1" Type="http://schemas.openxmlformats.org/officeDocument/2006/relationships/tags" Target="../tags/tag17.xml"/><Relationship Id="rId6" Type="http://schemas.openxmlformats.org/officeDocument/2006/relationships/image" Target="../media/image1.jpeg"/><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ma"/><Relationship Id="rId1" Type="http://schemas.microsoft.com/office/2007/relationships/media" Target="../media/media44.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5.wma"/><Relationship Id="rId1" Type="http://schemas.microsoft.com/office/2007/relationships/media" Target="../media/media45.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6.wma"/><Relationship Id="rId1" Type="http://schemas.microsoft.com/office/2007/relationships/media" Target="../media/media46.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7.wma"/><Relationship Id="rId1" Type="http://schemas.microsoft.com/office/2007/relationships/media" Target="../media/media4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3.png"/><Relationship Id="rId3" Type="http://schemas.openxmlformats.org/officeDocument/2006/relationships/audio" Target="../media/media48.wma"/><Relationship Id="rId7" Type="http://schemas.openxmlformats.org/officeDocument/2006/relationships/image" Target="../media/image1.jpeg"/><Relationship Id="rId12" Type="http://schemas.microsoft.com/office/2007/relationships/diagramDrawing" Target="../diagrams/drawing1.xml"/><Relationship Id="rId2" Type="http://schemas.microsoft.com/office/2007/relationships/media" Target="../media/media48.wma"/><Relationship Id="rId1" Type="http://schemas.openxmlformats.org/officeDocument/2006/relationships/tags" Target="../tags/tag18.xml"/><Relationship Id="rId6" Type="http://schemas.openxmlformats.org/officeDocument/2006/relationships/slide" Target="slide5.xml"/><Relationship Id="rId11" Type="http://schemas.openxmlformats.org/officeDocument/2006/relationships/diagramColors" Target="../diagrams/colors1.xml"/><Relationship Id="rId5" Type="http://schemas.openxmlformats.org/officeDocument/2006/relationships/notesSlide" Target="../notesSlides/notesSlide48.xml"/><Relationship Id="rId10" Type="http://schemas.openxmlformats.org/officeDocument/2006/relationships/diagramQuickStyle" Target="../diagrams/quickStyle1.xml"/><Relationship Id="rId4" Type="http://schemas.openxmlformats.org/officeDocument/2006/relationships/slideLayout" Target="../slideLayouts/slideLayout2.xml"/><Relationship Id="rId9"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2" Type="http://schemas.openxmlformats.org/officeDocument/2006/relationships/audio" Target="../media/media49.wma"/><Relationship Id="rId1" Type="http://schemas.microsoft.com/office/2007/relationships/media" Target="../media/media49.wma"/><Relationship Id="rId6" Type="http://schemas.openxmlformats.org/officeDocument/2006/relationships/diagramData" Target="../diagrams/data2.xml"/><Relationship Id="rId11" Type="http://schemas.openxmlformats.org/officeDocument/2006/relationships/image" Target="../media/image3.png"/><Relationship Id="rId5" Type="http://schemas.openxmlformats.org/officeDocument/2006/relationships/image" Target="../media/image1.jpeg"/><Relationship Id="rId10" Type="http://schemas.microsoft.com/office/2007/relationships/diagramDrawing" Target="../diagrams/drawing2.xml"/><Relationship Id="rId4" Type="http://schemas.openxmlformats.org/officeDocument/2006/relationships/notesSlide" Target="../notesSlides/notesSlide49.xml"/><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Layout" Target="../slideLayouts/slideLayout2.xml"/><Relationship Id="rId7" Type="http://schemas.openxmlformats.org/officeDocument/2006/relationships/slide" Target="slide53.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slide" Target="slide48.xml"/><Relationship Id="rId11" Type="http://schemas.openxmlformats.org/officeDocument/2006/relationships/image" Target="../media/image3.png"/><Relationship Id="rId5" Type="http://schemas.openxmlformats.org/officeDocument/2006/relationships/slide" Target="slide14.xml"/><Relationship Id="rId10" Type="http://schemas.openxmlformats.org/officeDocument/2006/relationships/image" Target="../media/image1.jpeg"/><Relationship Id="rId4" Type="http://schemas.openxmlformats.org/officeDocument/2006/relationships/notesSlide" Target="../notesSlides/notesSlide5.xml"/><Relationship Id="rId9" Type="http://schemas.openxmlformats.org/officeDocument/2006/relationships/slide" Target="slide11.xml"/></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Layout" Target="../slideLayouts/slideLayout2.xml"/><Relationship Id="rId7" Type="http://schemas.openxmlformats.org/officeDocument/2006/relationships/diagramLayout" Target="../diagrams/layout3.xml"/><Relationship Id="rId2" Type="http://schemas.openxmlformats.org/officeDocument/2006/relationships/audio" Target="../media/media50.wma"/><Relationship Id="rId1" Type="http://schemas.microsoft.com/office/2007/relationships/media" Target="../media/media50.wma"/><Relationship Id="rId6" Type="http://schemas.openxmlformats.org/officeDocument/2006/relationships/diagramData" Target="../diagrams/data3.xml"/><Relationship Id="rId11" Type="http://schemas.openxmlformats.org/officeDocument/2006/relationships/image" Target="../media/image3.png"/><Relationship Id="rId5" Type="http://schemas.openxmlformats.org/officeDocument/2006/relationships/image" Target="../media/image1.jpeg"/><Relationship Id="rId10" Type="http://schemas.microsoft.com/office/2007/relationships/diagramDrawing" Target="../diagrams/drawing3.xml"/><Relationship Id="rId4" Type="http://schemas.openxmlformats.org/officeDocument/2006/relationships/notesSlide" Target="../notesSlides/notesSlide50.xml"/><Relationship Id="rId9" Type="http://schemas.openxmlformats.org/officeDocument/2006/relationships/diagramColors" Target="../diagrams/colors3.xml"/></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slideLayout" Target="../slideLayouts/slideLayout2.xml"/><Relationship Id="rId7" Type="http://schemas.openxmlformats.org/officeDocument/2006/relationships/diagramLayout" Target="../diagrams/layout4.xml"/><Relationship Id="rId2" Type="http://schemas.openxmlformats.org/officeDocument/2006/relationships/audio" Target="../media/media51.wma"/><Relationship Id="rId1" Type="http://schemas.microsoft.com/office/2007/relationships/media" Target="../media/media51.wma"/><Relationship Id="rId6" Type="http://schemas.openxmlformats.org/officeDocument/2006/relationships/diagramData" Target="../diagrams/data4.xml"/><Relationship Id="rId11" Type="http://schemas.openxmlformats.org/officeDocument/2006/relationships/image" Target="../media/image3.png"/><Relationship Id="rId5" Type="http://schemas.openxmlformats.org/officeDocument/2006/relationships/image" Target="../media/image1.jpeg"/><Relationship Id="rId10" Type="http://schemas.microsoft.com/office/2007/relationships/diagramDrawing" Target="../diagrams/drawing4.xml"/><Relationship Id="rId4" Type="http://schemas.openxmlformats.org/officeDocument/2006/relationships/notesSlide" Target="../notesSlides/notesSlide51.xml"/><Relationship Id="rId9" Type="http://schemas.openxmlformats.org/officeDocument/2006/relationships/diagramColors" Target="../diagrams/colors4.xml"/></Relationships>
</file>

<file path=ppt/slides/_rels/slide5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slideLayout" Target="../slideLayouts/slideLayout2.xml"/><Relationship Id="rId7" Type="http://schemas.openxmlformats.org/officeDocument/2006/relationships/diagramLayout" Target="../diagrams/layout5.xml"/><Relationship Id="rId2" Type="http://schemas.openxmlformats.org/officeDocument/2006/relationships/audio" Target="../media/media52.wma"/><Relationship Id="rId1" Type="http://schemas.microsoft.com/office/2007/relationships/media" Target="../media/media52.wma"/><Relationship Id="rId6" Type="http://schemas.openxmlformats.org/officeDocument/2006/relationships/diagramData" Target="../diagrams/data5.xml"/><Relationship Id="rId11" Type="http://schemas.openxmlformats.org/officeDocument/2006/relationships/image" Target="../media/image3.png"/><Relationship Id="rId5" Type="http://schemas.openxmlformats.org/officeDocument/2006/relationships/image" Target="../media/image1.jpeg"/><Relationship Id="rId10" Type="http://schemas.microsoft.com/office/2007/relationships/diagramDrawing" Target="../diagrams/drawing5.xml"/><Relationship Id="rId4" Type="http://schemas.openxmlformats.org/officeDocument/2006/relationships/notesSlide" Target="../notesSlides/notesSlide52.xml"/><Relationship Id="rId9" Type="http://schemas.openxmlformats.org/officeDocument/2006/relationships/diagramColors" Target="../diagrams/colors5.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3.png"/><Relationship Id="rId3" Type="http://schemas.openxmlformats.org/officeDocument/2006/relationships/audio" Target="../media/media53.wma"/><Relationship Id="rId7" Type="http://schemas.openxmlformats.org/officeDocument/2006/relationships/image" Target="../media/image1.jpeg"/><Relationship Id="rId12" Type="http://schemas.microsoft.com/office/2007/relationships/diagramDrawing" Target="../diagrams/drawing6.xml"/><Relationship Id="rId2" Type="http://schemas.microsoft.com/office/2007/relationships/media" Target="../media/media53.wma"/><Relationship Id="rId1" Type="http://schemas.openxmlformats.org/officeDocument/2006/relationships/tags" Target="../tags/tag19.xml"/><Relationship Id="rId6" Type="http://schemas.openxmlformats.org/officeDocument/2006/relationships/slide" Target="slide5.xml"/><Relationship Id="rId11" Type="http://schemas.openxmlformats.org/officeDocument/2006/relationships/diagramColors" Target="../diagrams/colors6.xml"/><Relationship Id="rId5" Type="http://schemas.openxmlformats.org/officeDocument/2006/relationships/notesSlide" Target="../notesSlides/notesSlide53.xml"/><Relationship Id="rId10" Type="http://schemas.openxmlformats.org/officeDocument/2006/relationships/diagramQuickStyle" Target="../diagrams/quickStyle6.xml"/><Relationship Id="rId4" Type="http://schemas.openxmlformats.org/officeDocument/2006/relationships/slideLayout" Target="../slideLayouts/slideLayout2.xml"/><Relationship Id="rId9"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slideLayout" Target="../slideLayouts/slideLayout2.xml"/><Relationship Id="rId7" Type="http://schemas.openxmlformats.org/officeDocument/2006/relationships/diagramLayout" Target="../diagrams/layout7.xml"/><Relationship Id="rId2" Type="http://schemas.openxmlformats.org/officeDocument/2006/relationships/audio" Target="../media/media54.wma"/><Relationship Id="rId1" Type="http://schemas.microsoft.com/office/2007/relationships/media" Target="../media/media54.wma"/><Relationship Id="rId6" Type="http://schemas.openxmlformats.org/officeDocument/2006/relationships/diagramData" Target="../diagrams/data7.xml"/><Relationship Id="rId11" Type="http://schemas.openxmlformats.org/officeDocument/2006/relationships/image" Target="../media/image3.png"/><Relationship Id="rId5" Type="http://schemas.openxmlformats.org/officeDocument/2006/relationships/image" Target="../media/image1.jpeg"/><Relationship Id="rId10" Type="http://schemas.microsoft.com/office/2007/relationships/diagramDrawing" Target="../diagrams/drawing7.xml"/><Relationship Id="rId4" Type="http://schemas.openxmlformats.org/officeDocument/2006/relationships/notesSlide" Target="../notesSlides/notesSlide54.xml"/><Relationship Id="rId9" Type="http://schemas.openxmlformats.org/officeDocument/2006/relationships/diagramColors" Target="../diagrams/colors7.xml"/></Relationships>
</file>

<file path=ppt/slides/_rels/slide5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slideLayout" Target="../slideLayouts/slideLayout2.xml"/><Relationship Id="rId7" Type="http://schemas.openxmlformats.org/officeDocument/2006/relationships/diagramLayout" Target="../diagrams/layout8.xml"/><Relationship Id="rId2" Type="http://schemas.openxmlformats.org/officeDocument/2006/relationships/audio" Target="../media/media55.wma"/><Relationship Id="rId1" Type="http://schemas.microsoft.com/office/2007/relationships/media" Target="../media/media55.wma"/><Relationship Id="rId6" Type="http://schemas.openxmlformats.org/officeDocument/2006/relationships/diagramData" Target="../diagrams/data8.xml"/><Relationship Id="rId11" Type="http://schemas.openxmlformats.org/officeDocument/2006/relationships/image" Target="../media/image3.png"/><Relationship Id="rId5" Type="http://schemas.openxmlformats.org/officeDocument/2006/relationships/image" Target="../media/image1.jpeg"/><Relationship Id="rId10" Type="http://schemas.microsoft.com/office/2007/relationships/diagramDrawing" Target="../diagrams/drawing8.xml"/><Relationship Id="rId4" Type="http://schemas.openxmlformats.org/officeDocument/2006/relationships/notesSlide" Target="../notesSlides/notesSlide55.xml"/><Relationship Id="rId9" Type="http://schemas.openxmlformats.org/officeDocument/2006/relationships/diagramColors" Target="../diagrams/colors8.xml"/></Relationships>
</file>

<file path=ppt/slides/_rels/slide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56.wma"/><Relationship Id="rId7" Type="http://schemas.openxmlformats.org/officeDocument/2006/relationships/image" Target="../media/image1.jpeg"/><Relationship Id="rId2" Type="http://schemas.microsoft.com/office/2007/relationships/media" Target="../media/media56.wma"/><Relationship Id="rId1" Type="http://schemas.openxmlformats.org/officeDocument/2006/relationships/tags" Target="../tags/tag20.xml"/><Relationship Id="rId6" Type="http://schemas.openxmlformats.org/officeDocument/2006/relationships/slide" Target="slide6.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7.wma"/><Relationship Id="rId1" Type="http://schemas.microsoft.com/office/2007/relationships/media" Target="../media/media5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8.wma"/><Relationship Id="rId1" Type="http://schemas.microsoft.com/office/2007/relationships/media" Target="../media/media58.wma"/><Relationship Id="rId6" Type="http://schemas.openxmlformats.org/officeDocument/2006/relationships/image" Target="../media/image1.jpeg"/><Relationship Id="rId5" Type="http://schemas.openxmlformats.org/officeDocument/2006/relationships/hyperlink" Target="https://www.doe.virginia.gov/teaching-learning-assessment/student-assessment/sol-practice-items-all-subjects" TargetMode="External"/><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audio" Target="../media/media59.wma"/><Relationship Id="rId1" Type="http://schemas.microsoft.com/office/2007/relationships/media" Target="../media/media59.wma"/><Relationship Id="rId6" Type="http://schemas.openxmlformats.org/officeDocument/2006/relationships/hyperlink" Target="mailto:Tracy.Robertson@doe.virginia.gov" TargetMode="External"/><Relationship Id="rId5" Type="http://schemas.openxmlformats.org/officeDocument/2006/relationships/hyperlink" Target="mailto:student-assessment@doe.virginia.gov" TargetMode="External"/><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xml"/><Relationship Id="rId7" Type="http://schemas.openxmlformats.org/officeDocument/2006/relationships/slide" Target="slide56.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slide" Target="slide38.xml"/><Relationship Id="rId5" Type="http://schemas.openxmlformats.org/officeDocument/2006/relationships/slide" Target="slide12.xml"/><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hyperlink" Target="http://dnr.wi.gov/org/caer/ce/eek/cool/paper.htm"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jpeg"/><Relationship Id="rId5" Type="http://schemas.openxmlformats.org/officeDocument/2006/relationships/slide" Target="slide39.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jpeg"/><Relationship Id="rId5" Type="http://schemas.openxmlformats.org/officeDocument/2006/relationships/slide" Target="slide3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7"/>
          <p:cNvSpPr txBox="1">
            <a:spLocks noChangeArrowheads="1"/>
          </p:cNvSpPr>
          <p:nvPr/>
        </p:nvSpPr>
        <p:spPr bwMode="auto">
          <a:xfrm>
            <a:off x="228600" y="12192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solidFill>
                  <a:srgbClr val="110076"/>
                </a:solidFill>
                <a:latin typeface="Arial" charset="0"/>
                <a:cs typeface="Arial" charset="0"/>
              </a:rPr>
              <a:t>Spring 2014 Student Performance Analysis</a:t>
            </a:r>
          </a:p>
        </p:txBody>
      </p:sp>
      <p:sp>
        <p:nvSpPr>
          <p:cNvPr id="3075" name="TextBox 18"/>
          <p:cNvSpPr txBox="1">
            <a:spLocks noChangeArrowheads="1"/>
          </p:cNvSpPr>
          <p:nvPr/>
        </p:nvSpPr>
        <p:spPr bwMode="auto">
          <a:xfrm>
            <a:off x="1502569" y="1981200"/>
            <a:ext cx="61388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7030A0"/>
                </a:solidFill>
                <a:latin typeface="Arial" charset="0"/>
                <a:cs typeface="Arial" charset="0"/>
              </a:rPr>
              <a:t>3</a:t>
            </a:r>
            <a:r>
              <a:rPr lang="en-US" altLang="en-US" sz="2800" b="1" baseline="30000" dirty="0">
                <a:solidFill>
                  <a:srgbClr val="7030A0"/>
                </a:solidFill>
                <a:latin typeface="Arial" charset="0"/>
                <a:cs typeface="Arial" charset="0"/>
              </a:rPr>
              <a:t>rd</a:t>
            </a:r>
            <a:r>
              <a:rPr lang="en-US" altLang="en-US" sz="2800" b="1" dirty="0">
                <a:solidFill>
                  <a:srgbClr val="7030A0"/>
                </a:solidFill>
                <a:latin typeface="Arial" charset="0"/>
                <a:cs typeface="Arial" charset="0"/>
              </a:rPr>
              <a:t>,</a:t>
            </a:r>
            <a:r>
              <a:rPr lang="en-US" altLang="en-US" sz="2800" b="1" baseline="30000" dirty="0">
                <a:solidFill>
                  <a:srgbClr val="7030A0"/>
                </a:solidFill>
                <a:latin typeface="Arial" charset="0"/>
                <a:cs typeface="Arial" charset="0"/>
              </a:rPr>
              <a:t> </a:t>
            </a:r>
            <a:r>
              <a:rPr lang="en-US" altLang="en-US" sz="2800" b="1" dirty="0">
                <a:solidFill>
                  <a:srgbClr val="7030A0"/>
                </a:solidFill>
                <a:latin typeface="Arial" charset="0"/>
                <a:cs typeface="Arial" charset="0"/>
              </a:rPr>
              <a:t>4</a:t>
            </a:r>
            <a:r>
              <a:rPr lang="en-US" altLang="en-US" sz="2800" b="1" baseline="30000" dirty="0">
                <a:solidFill>
                  <a:srgbClr val="7030A0"/>
                </a:solidFill>
                <a:latin typeface="Arial" charset="0"/>
                <a:cs typeface="Arial" charset="0"/>
              </a:rPr>
              <a:t>th</a:t>
            </a:r>
            <a:r>
              <a:rPr lang="en-US" altLang="en-US" sz="2800" b="1" dirty="0">
                <a:solidFill>
                  <a:srgbClr val="7030A0"/>
                </a:solidFill>
                <a:latin typeface="Arial" charset="0"/>
                <a:cs typeface="Arial" charset="0"/>
              </a:rPr>
              <a:t>, and 5</a:t>
            </a:r>
            <a:r>
              <a:rPr lang="en-US" altLang="en-US" sz="2800" b="1" baseline="30000" dirty="0">
                <a:solidFill>
                  <a:srgbClr val="7030A0"/>
                </a:solidFill>
                <a:latin typeface="Arial" charset="0"/>
                <a:cs typeface="Arial" charset="0"/>
              </a:rPr>
              <a:t>th</a:t>
            </a:r>
            <a:r>
              <a:rPr lang="en-US" altLang="en-US" sz="2800" b="1" dirty="0">
                <a:solidFill>
                  <a:srgbClr val="7030A0"/>
                </a:solidFill>
                <a:latin typeface="Arial" charset="0"/>
                <a:cs typeface="Arial" charset="0"/>
              </a:rPr>
              <a:t> Grade Reading</a:t>
            </a:r>
          </a:p>
          <a:p>
            <a:pPr algn="ctr" eaLnBrk="1" hangingPunct="1">
              <a:spcBef>
                <a:spcPct val="0"/>
              </a:spcBef>
              <a:buFontTx/>
              <a:buNone/>
            </a:pPr>
            <a:r>
              <a:rPr lang="en-US" altLang="en-US" sz="2800" b="1" dirty="0">
                <a:solidFill>
                  <a:srgbClr val="7030A0"/>
                </a:solidFill>
                <a:latin typeface="Arial" charset="0"/>
                <a:cs typeface="Arial" charset="0"/>
              </a:rPr>
              <a:t>Standards of Learning Tests</a:t>
            </a:r>
          </a:p>
        </p:txBody>
      </p:sp>
      <p:cxnSp>
        <p:nvCxnSpPr>
          <p:cNvPr id="26" name="Straight Connector 25"/>
          <p:cNvCxnSpPr/>
          <p:nvPr/>
        </p:nvCxnSpPr>
        <p:spPr>
          <a:xfrm>
            <a:off x="0" y="4572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E70575C0-D166-4C62-95AB-30299E73D2A5}" type="slidenum">
              <a:rPr lang="en-US" smtClean="0"/>
              <a:pPr>
                <a:defRPr/>
              </a:pPr>
              <a:t>1</a:t>
            </a:fld>
            <a:endParaRPr lang="en-US"/>
          </a:p>
        </p:txBody>
      </p:sp>
      <p:sp>
        <p:nvSpPr>
          <p:cNvPr id="3078" name="TextBox 9"/>
          <p:cNvSpPr txBox="1">
            <a:spLocks noChangeArrowheads="1"/>
          </p:cNvSpPr>
          <p:nvPr/>
        </p:nvSpPr>
        <p:spPr bwMode="auto">
          <a:xfrm>
            <a:off x="457200" y="5410200"/>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7030A0"/>
                </a:solidFill>
                <a:latin typeface="Arial" charset="0"/>
              </a:rPr>
              <a:t>Presentation may be paused and resumed using the arrow keys or the mouse.</a:t>
            </a:r>
          </a:p>
        </p:txBody>
      </p:sp>
      <p:pic>
        <p:nvPicPr>
          <p:cNvPr id="307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6251286"/>
            <a:ext cx="73914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08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2019" y="3048000"/>
            <a:ext cx="47799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1200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Word Analysis – Affixes and Context Clues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10</a:t>
            </a:fld>
            <a:endParaRPr lang="en-US"/>
          </a:p>
        </p:txBody>
      </p:sp>
      <p:sp>
        <p:nvSpPr>
          <p:cNvPr id="10" name="TextBox 9"/>
          <p:cNvSpPr txBox="1"/>
          <p:nvPr/>
        </p:nvSpPr>
        <p:spPr>
          <a:xfrm>
            <a:off x="609600" y="1524000"/>
            <a:ext cx="7924800" cy="1785104"/>
          </a:xfrm>
          <a:prstGeom prst="rect">
            <a:avLst/>
          </a:prstGeom>
          <a:noFill/>
        </p:spPr>
        <p:txBody>
          <a:bodyPr wrap="square" rtlCol="0">
            <a:spAutoFit/>
          </a:bodyPr>
          <a:lstStyle/>
          <a:p>
            <a:r>
              <a:rPr lang="en-US" sz="2200" b="1" dirty="0">
                <a:solidFill>
                  <a:srgbClr val="7030A0"/>
                </a:solidFill>
                <a:latin typeface="Calibri"/>
              </a:rPr>
              <a:t>Students may need additional practice:</a:t>
            </a:r>
            <a:endParaRPr lang="en-US" sz="2200" b="1" dirty="0">
              <a:solidFill>
                <a:srgbClr val="7030A0"/>
              </a:solidFill>
              <a:latin typeface="+mn-lt"/>
            </a:endParaRPr>
          </a:p>
          <a:p>
            <a:pPr>
              <a:buFont typeface="Arial" pitchFamily="34" charset="0"/>
              <a:buChar char="•"/>
            </a:pPr>
            <a:r>
              <a:rPr lang="en-US" sz="2200" b="1" dirty="0">
                <a:solidFill>
                  <a:srgbClr val="7030A0"/>
                </a:solidFill>
                <a:latin typeface="+mn-lt"/>
              </a:rPr>
              <a:t>   using knowledge of roots and affixes,</a:t>
            </a:r>
          </a:p>
          <a:p>
            <a:pPr>
              <a:buFont typeface="Arial" pitchFamily="34" charset="0"/>
              <a:buChar char="•"/>
            </a:pPr>
            <a:r>
              <a:rPr lang="en-US" sz="2200" b="1" dirty="0">
                <a:solidFill>
                  <a:srgbClr val="7030A0"/>
                </a:solidFill>
                <a:latin typeface="+mn-lt"/>
              </a:rPr>
              <a:t>   using context to clarify meaning of unfamiliar words, and</a:t>
            </a:r>
          </a:p>
          <a:p>
            <a:pPr>
              <a:buFont typeface="Arial" pitchFamily="34" charset="0"/>
              <a:buChar char="•"/>
            </a:pPr>
            <a:r>
              <a:rPr lang="en-US" sz="2200" b="1" dirty="0">
                <a:solidFill>
                  <a:srgbClr val="7030A0"/>
                </a:solidFill>
                <a:latin typeface="+mn-lt"/>
              </a:rPr>
              <a:t>   using context and sentence structure to determine meanings</a:t>
            </a:r>
          </a:p>
          <a:p>
            <a:r>
              <a:rPr lang="en-US" sz="2200" b="1" dirty="0">
                <a:solidFill>
                  <a:srgbClr val="7030A0"/>
                </a:solidFill>
                <a:latin typeface="+mn-lt"/>
              </a:rPr>
              <a:t>    and differentiate among multiple meanings of words.</a:t>
            </a:r>
          </a:p>
        </p:txBody>
      </p:sp>
      <p:sp>
        <p:nvSpPr>
          <p:cNvPr id="17" name="TextBox 16"/>
          <p:cNvSpPr txBox="1"/>
          <p:nvPr/>
        </p:nvSpPr>
        <p:spPr>
          <a:xfrm>
            <a:off x="685800" y="3505200"/>
            <a:ext cx="7315200" cy="3139321"/>
          </a:xfrm>
          <a:prstGeom prst="rect">
            <a:avLst/>
          </a:prstGeom>
          <a:noFill/>
        </p:spPr>
        <p:txBody>
          <a:bodyPr wrap="square" rtlCol="0">
            <a:spAutoFit/>
          </a:bodyPr>
          <a:lstStyle/>
          <a:p>
            <a:r>
              <a:rPr lang="en-US" sz="2200" b="1" dirty="0">
                <a:latin typeface="+mn-lt"/>
              </a:rPr>
              <a:t>SOL 3.4b, 4.4b, and 5.4c) Use knowledge of roots, affixes, </a:t>
            </a:r>
          </a:p>
          <a:p>
            <a:r>
              <a:rPr lang="en-US" sz="2200" b="1" dirty="0">
                <a:latin typeface="+mn-lt"/>
              </a:rPr>
              <a:t>   synonyms, and antonyms (and homophones). </a:t>
            </a:r>
          </a:p>
          <a:p>
            <a:r>
              <a:rPr lang="en-US" sz="2200" b="1" dirty="0">
                <a:latin typeface="+mn-lt"/>
              </a:rPr>
              <a:t>SOL 3.4c) Apply meaning clues, language structure, and </a:t>
            </a:r>
          </a:p>
          <a:p>
            <a:r>
              <a:rPr lang="en-US" sz="2200" b="1" dirty="0">
                <a:latin typeface="+mn-lt"/>
              </a:rPr>
              <a:t>   phonetic strategies.</a:t>
            </a:r>
          </a:p>
          <a:p>
            <a:r>
              <a:rPr lang="en-US" sz="2200" b="1" dirty="0">
                <a:latin typeface="+mn-lt"/>
              </a:rPr>
              <a:t>SOL 4.4a and 5.4a) Use context to clarify meanings of </a:t>
            </a:r>
          </a:p>
          <a:p>
            <a:r>
              <a:rPr lang="en-US" sz="2200" b="1" dirty="0">
                <a:latin typeface="+mn-lt"/>
              </a:rPr>
              <a:t>   unfamiliar words (and phrases).</a:t>
            </a:r>
          </a:p>
          <a:p>
            <a:r>
              <a:rPr lang="en-US" sz="2200" b="1" dirty="0">
                <a:latin typeface="+mn-lt"/>
              </a:rPr>
              <a:t>SOL 5.4b) Use context and sentence structure to determine </a:t>
            </a:r>
          </a:p>
          <a:p>
            <a:r>
              <a:rPr lang="en-US" sz="2200" b="1" dirty="0">
                <a:latin typeface="+mn-lt"/>
              </a:rPr>
              <a:t>   meanings and differentiate among multiple meanings of </a:t>
            </a:r>
          </a:p>
          <a:p>
            <a:r>
              <a:rPr lang="en-US" sz="2200" b="1" dirty="0">
                <a:latin typeface="+mn-lt"/>
              </a:rPr>
              <a:t>   words. </a:t>
            </a: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571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93477" y="5257800"/>
            <a:ext cx="28194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Affixes</a:t>
            </a:r>
          </a:p>
        </p:txBody>
      </p:sp>
      <p:sp>
        <p:nvSpPr>
          <p:cNvPr id="13" name="Content Placeholder 12"/>
          <p:cNvSpPr>
            <a:spLocks noGrp="1"/>
          </p:cNvSpPr>
          <p:nvPr>
            <p:ph idx="1"/>
          </p:nvPr>
        </p:nvSpPr>
        <p:spPr>
          <a:xfrm>
            <a:off x="533400" y="1295400"/>
            <a:ext cx="8229600" cy="914400"/>
          </a:xfrm>
        </p:spPr>
        <p:txBody>
          <a:bodyPr/>
          <a:lstStyle/>
          <a:p>
            <a:pPr marL="0" indent="0">
              <a:buFont typeface="Arial" charset="0"/>
              <a:buNone/>
              <a:defRPr/>
            </a:pPr>
            <a:r>
              <a:rPr lang="en-US" sz="2400" b="1" dirty="0">
                <a:solidFill>
                  <a:srgbClr val="7030A0"/>
                </a:solidFill>
              </a:rPr>
              <a:t>Students may need additional practice identifying prefixes, root words, and suffixes. </a:t>
            </a:r>
          </a:p>
          <a:p>
            <a:pPr marL="0" indent="0">
              <a:buFont typeface="Arial" charset="0"/>
              <a:buNone/>
              <a:defRPr/>
            </a:pPr>
            <a:r>
              <a:rPr lang="en-US" sz="2100" b="1" dirty="0">
                <a:solidFill>
                  <a:srgbClr val="7030A0"/>
                </a:solidFill>
              </a:rPr>
              <a:t>	</a:t>
            </a:r>
          </a:p>
          <a:p>
            <a:pPr marL="0" indent="0">
              <a:buFont typeface="Arial" charset="0"/>
              <a:buNone/>
              <a:defRPr/>
            </a:pPr>
            <a:r>
              <a:rPr lang="en-US" sz="2100" b="1" dirty="0">
                <a:solidFill>
                  <a:srgbClr val="7030A0"/>
                </a:solidFill>
              </a:rPr>
              <a:t>	</a:t>
            </a:r>
            <a:r>
              <a:rPr lang="en-US" sz="2400" b="1" dirty="0">
                <a:solidFill>
                  <a:srgbClr val="7030A0"/>
                </a:solidFill>
              </a:rPr>
              <a:t>	</a:t>
            </a:r>
          </a:p>
          <a:p>
            <a:pPr marL="0" indent="0">
              <a:buFont typeface="Arial" charset="0"/>
              <a:buNone/>
              <a:defRPr/>
            </a:pPr>
            <a:endParaRPr lang="en-US" sz="2100" b="1" dirty="0">
              <a:solidFill>
                <a:srgbClr val="7030A0"/>
              </a:solidFill>
            </a:endParaRPr>
          </a:p>
          <a:p>
            <a:pPr marL="0" indent="0">
              <a:buFont typeface="Arial" charset="0"/>
              <a:buNone/>
              <a:defRPr/>
            </a:pPr>
            <a:endParaRPr lang="en-US" sz="2100" b="1" dirty="0">
              <a:solidFill>
                <a:srgbClr val="7030A0"/>
              </a:solidFill>
            </a:endParaRPr>
          </a:p>
          <a:p>
            <a:pPr>
              <a:buFont typeface="Arial" charset="0"/>
              <a:buNone/>
              <a:defRPr/>
            </a:pPr>
            <a:endParaRPr lang="en-US" sz="2400" b="1" dirty="0">
              <a:solidFill>
                <a:srgbClr val="7030A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11</a:t>
            </a:fld>
            <a:endParaRPr lang="en-US"/>
          </a:p>
        </p:txBody>
      </p:sp>
      <p:sp>
        <p:nvSpPr>
          <p:cNvPr id="10" name="TextBox 9"/>
          <p:cNvSpPr txBox="1"/>
          <p:nvPr/>
        </p:nvSpPr>
        <p:spPr>
          <a:xfrm>
            <a:off x="537711" y="2521803"/>
            <a:ext cx="7467600" cy="830997"/>
          </a:xfrm>
          <a:prstGeom prst="rect">
            <a:avLst/>
          </a:prstGeom>
          <a:noFill/>
        </p:spPr>
        <p:txBody>
          <a:bodyPr wrap="square" rtlCol="0">
            <a:spAutoFit/>
          </a:bodyPr>
          <a:lstStyle/>
          <a:p>
            <a:r>
              <a:rPr lang="en-US" sz="2400" b="1" dirty="0">
                <a:latin typeface="+mn-lt"/>
              </a:rPr>
              <a:t>Which word from </a:t>
            </a:r>
            <a:r>
              <a:rPr lang="en-US" sz="2400" b="1" dirty="0">
                <a:latin typeface="+mn-lt"/>
                <a:hlinkClick r:id="rId7" action="ppaction://hlinksldjump"/>
              </a:rPr>
              <a:t>the article</a:t>
            </a:r>
            <a:r>
              <a:rPr lang="en-US" sz="2400" b="1" dirty="0">
                <a:latin typeface="+mn-lt"/>
              </a:rPr>
              <a:t> is correctly divided into its prefix, root word, and suffix?</a:t>
            </a:r>
          </a:p>
        </p:txBody>
      </p:sp>
      <p:sp>
        <p:nvSpPr>
          <p:cNvPr id="12" name="TextBox 11"/>
          <p:cNvSpPr txBox="1"/>
          <p:nvPr/>
        </p:nvSpPr>
        <p:spPr>
          <a:xfrm>
            <a:off x="1069677" y="3733800"/>
            <a:ext cx="7086600" cy="2677656"/>
          </a:xfrm>
          <a:prstGeom prst="rect">
            <a:avLst/>
          </a:prstGeom>
          <a:noFill/>
        </p:spPr>
        <p:txBody>
          <a:bodyPr wrap="square" rtlCol="0">
            <a:spAutoFit/>
          </a:bodyPr>
          <a:lstStyle/>
          <a:p>
            <a:r>
              <a:rPr lang="en-US" sz="2400" b="1" dirty="0" err="1">
                <a:latin typeface="+mn-lt"/>
              </a:rPr>
              <a:t>scien</a:t>
            </a:r>
            <a:r>
              <a:rPr lang="en-US" sz="2400" b="1" dirty="0">
                <a:latin typeface="+mn-lt"/>
              </a:rPr>
              <a:t>/</a:t>
            </a:r>
            <a:r>
              <a:rPr lang="en-US" sz="2400" b="1" dirty="0" err="1">
                <a:latin typeface="+mn-lt"/>
              </a:rPr>
              <a:t>tist</a:t>
            </a:r>
            <a:r>
              <a:rPr lang="en-US" sz="2400" b="1" dirty="0">
                <a:latin typeface="+mn-lt"/>
              </a:rPr>
              <a:t>/s</a:t>
            </a:r>
          </a:p>
          <a:p>
            <a:endParaRPr lang="en-US" sz="2400" b="1" dirty="0">
              <a:latin typeface="+mn-lt"/>
            </a:endParaRPr>
          </a:p>
          <a:p>
            <a:r>
              <a:rPr lang="en-US" sz="2400" b="1" dirty="0">
                <a:latin typeface="+mn-lt"/>
              </a:rPr>
              <a:t>class/if/</a:t>
            </a:r>
            <a:r>
              <a:rPr lang="en-US" sz="2400" b="1" dirty="0" err="1">
                <a:latin typeface="+mn-lt"/>
              </a:rPr>
              <a:t>ied</a:t>
            </a:r>
            <a:endParaRPr lang="en-US" sz="2400" b="1" dirty="0">
              <a:latin typeface="+mn-lt"/>
            </a:endParaRPr>
          </a:p>
          <a:p>
            <a:endParaRPr lang="en-US" sz="2400" b="1" dirty="0">
              <a:latin typeface="+mn-lt"/>
            </a:endParaRPr>
          </a:p>
          <a:p>
            <a:r>
              <a:rPr lang="en-US" sz="2400" b="1" dirty="0">
                <a:latin typeface="+mn-lt"/>
              </a:rPr>
              <a:t>under/develop/</a:t>
            </a:r>
            <a:r>
              <a:rPr lang="en-US" sz="2400" b="1" dirty="0" err="1">
                <a:latin typeface="+mn-lt"/>
              </a:rPr>
              <a:t>ed</a:t>
            </a:r>
            <a:endParaRPr lang="en-US" sz="2400" b="1" dirty="0">
              <a:latin typeface="+mn-lt"/>
            </a:endParaRPr>
          </a:p>
          <a:p>
            <a:endParaRPr lang="en-US" sz="2400" b="1" dirty="0">
              <a:latin typeface="+mn-lt"/>
            </a:endParaRPr>
          </a:p>
          <a:p>
            <a:r>
              <a:rPr lang="en-US" sz="2400" b="1" dirty="0">
                <a:latin typeface="+mn-lt"/>
              </a:rPr>
              <a:t>there/for/e</a:t>
            </a:r>
          </a:p>
        </p:txBody>
      </p:sp>
      <p:sp>
        <p:nvSpPr>
          <p:cNvPr id="16" name="Rectangle 15"/>
          <p:cNvSpPr/>
          <p:nvPr/>
        </p:nvSpPr>
        <p:spPr>
          <a:xfrm>
            <a:off x="2527754" y="2209800"/>
            <a:ext cx="4142994" cy="338554"/>
          </a:xfrm>
          <a:prstGeom prst="rect">
            <a:avLst/>
          </a:prstGeom>
        </p:spPr>
        <p:txBody>
          <a:bodyPr wrap="none">
            <a:spAutoFit/>
          </a:bodyPr>
          <a:lstStyle/>
          <a:p>
            <a:r>
              <a:rPr lang="en-US" sz="1600" b="1" dirty="0">
                <a:solidFill>
                  <a:prstClr val="black"/>
                </a:solidFill>
                <a:latin typeface="Calibri"/>
              </a:rPr>
              <a:t>Click on the hyperlink to return to the full text.</a:t>
            </a:r>
            <a:endParaRPr lang="en-US" sz="1600" dirty="0"/>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12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Affixes</a:t>
            </a:r>
          </a:p>
        </p:txBody>
      </p:sp>
      <p:sp>
        <p:nvSpPr>
          <p:cNvPr id="13" name="Content Placeholder 12"/>
          <p:cNvSpPr>
            <a:spLocks noGrp="1"/>
          </p:cNvSpPr>
          <p:nvPr>
            <p:ph idx="1"/>
          </p:nvPr>
        </p:nvSpPr>
        <p:spPr>
          <a:xfrm>
            <a:off x="533400" y="1295400"/>
            <a:ext cx="8229600" cy="914400"/>
          </a:xfrm>
        </p:spPr>
        <p:txBody>
          <a:bodyPr/>
          <a:lstStyle/>
          <a:p>
            <a:pPr marL="0" indent="0">
              <a:buFont typeface="Arial" charset="0"/>
              <a:buNone/>
              <a:defRPr/>
            </a:pPr>
            <a:r>
              <a:rPr lang="en-US" sz="2400" b="1" dirty="0">
                <a:solidFill>
                  <a:srgbClr val="7030A0"/>
                </a:solidFill>
              </a:rPr>
              <a:t>Students may need additional practice identifying  the meaning of a prefix or suffix. </a:t>
            </a:r>
          </a:p>
          <a:p>
            <a:pPr marL="0" indent="0">
              <a:buFont typeface="Arial" charset="0"/>
              <a:buNone/>
              <a:defRPr/>
            </a:pPr>
            <a:r>
              <a:rPr lang="en-US" sz="2100" b="1" dirty="0">
                <a:solidFill>
                  <a:srgbClr val="7030A0"/>
                </a:solidFill>
              </a:rPr>
              <a:t>	</a:t>
            </a:r>
          </a:p>
          <a:p>
            <a:pPr marL="0" indent="0">
              <a:buFont typeface="Arial" charset="0"/>
              <a:buNone/>
              <a:defRPr/>
            </a:pPr>
            <a:r>
              <a:rPr lang="en-US" sz="2100" b="1" dirty="0">
                <a:solidFill>
                  <a:srgbClr val="7030A0"/>
                </a:solidFill>
              </a:rPr>
              <a:t>	</a:t>
            </a:r>
            <a:r>
              <a:rPr lang="en-US" sz="2400" b="1" dirty="0">
                <a:solidFill>
                  <a:srgbClr val="7030A0"/>
                </a:solidFill>
              </a:rPr>
              <a:t>	</a:t>
            </a:r>
          </a:p>
          <a:p>
            <a:pPr marL="0" indent="0">
              <a:buFont typeface="Arial" charset="0"/>
              <a:buNone/>
              <a:defRPr/>
            </a:pPr>
            <a:endParaRPr lang="en-US" sz="2100" b="1" dirty="0">
              <a:solidFill>
                <a:srgbClr val="7030A0"/>
              </a:solidFill>
            </a:endParaRPr>
          </a:p>
          <a:p>
            <a:pPr marL="0" indent="0">
              <a:buFont typeface="Arial" charset="0"/>
              <a:buNone/>
              <a:defRPr/>
            </a:pPr>
            <a:endParaRPr lang="en-US" sz="2100" b="1" dirty="0">
              <a:solidFill>
                <a:srgbClr val="7030A0"/>
              </a:solidFill>
            </a:endParaRPr>
          </a:p>
          <a:p>
            <a:pPr>
              <a:buFont typeface="Arial" charset="0"/>
              <a:buNone/>
              <a:defRPr/>
            </a:pPr>
            <a:endParaRPr lang="en-US" sz="2400" b="1" dirty="0">
              <a:solidFill>
                <a:srgbClr val="7030A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12</a:t>
            </a:fld>
            <a:endParaRPr lang="en-US"/>
          </a:p>
        </p:txBody>
      </p:sp>
      <p:sp>
        <p:nvSpPr>
          <p:cNvPr id="10" name="TextBox 9"/>
          <p:cNvSpPr txBox="1"/>
          <p:nvPr/>
        </p:nvSpPr>
        <p:spPr>
          <a:xfrm>
            <a:off x="596658" y="2743200"/>
            <a:ext cx="7848600" cy="830997"/>
          </a:xfrm>
          <a:prstGeom prst="rect">
            <a:avLst/>
          </a:prstGeom>
          <a:noFill/>
        </p:spPr>
        <p:txBody>
          <a:bodyPr wrap="square" rtlCol="0">
            <a:spAutoFit/>
          </a:bodyPr>
          <a:lstStyle/>
          <a:p>
            <a:r>
              <a:rPr lang="en-US" sz="2400" b="1" dirty="0">
                <a:latin typeface="+mn-lt"/>
              </a:rPr>
              <a:t>Which words from the </a:t>
            </a:r>
            <a:r>
              <a:rPr lang="en-US" sz="2400" b="1" dirty="0">
                <a:latin typeface="+mn-lt"/>
                <a:hlinkClick r:id="rId7" action="ppaction://hlinksldjump"/>
              </a:rPr>
              <a:t>instructions</a:t>
            </a:r>
            <a:r>
              <a:rPr lang="en-US" sz="2400" b="1" dirty="0">
                <a:latin typeface="+mn-lt"/>
              </a:rPr>
              <a:t> have the suffix  -</a:t>
            </a:r>
            <a:r>
              <a:rPr lang="en-US" sz="2400" b="1" dirty="0" err="1">
                <a:latin typeface="+mn-lt"/>
              </a:rPr>
              <a:t>er</a:t>
            </a:r>
            <a:r>
              <a:rPr lang="en-US" sz="2400" b="1" dirty="0">
                <a:latin typeface="+mn-lt"/>
              </a:rPr>
              <a:t> meaning “more”?</a:t>
            </a:r>
          </a:p>
        </p:txBody>
      </p:sp>
      <p:sp>
        <p:nvSpPr>
          <p:cNvPr id="16" name="Rectangle 15"/>
          <p:cNvSpPr/>
          <p:nvPr/>
        </p:nvSpPr>
        <p:spPr>
          <a:xfrm>
            <a:off x="2527754" y="2362200"/>
            <a:ext cx="4142994" cy="338554"/>
          </a:xfrm>
          <a:prstGeom prst="rect">
            <a:avLst/>
          </a:prstGeom>
        </p:spPr>
        <p:txBody>
          <a:bodyPr wrap="none">
            <a:spAutoFit/>
          </a:bodyPr>
          <a:lstStyle/>
          <a:p>
            <a:r>
              <a:rPr lang="en-US" sz="1600" b="1" dirty="0">
                <a:solidFill>
                  <a:prstClr val="black"/>
                </a:solidFill>
                <a:latin typeface="Calibri"/>
              </a:rPr>
              <a:t>Click on the hyperlink to return to the full text.</a:t>
            </a:r>
            <a:endParaRPr lang="en-US" sz="1600" dirty="0"/>
          </a:p>
        </p:txBody>
      </p:sp>
      <p:sp>
        <p:nvSpPr>
          <p:cNvPr id="21" name="Rectangle 20"/>
          <p:cNvSpPr/>
          <p:nvPr/>
        </p:nvSpPr>
        <p:spPr>
          <a:xfrm>
            <a:off x="2362200" y="4116234"/>
            <a:ext cx="1195584" cy="1200329"/>
          </a:xfrm>
          <a:prstGeom prst="rect">
            <a:avLst/>
          </a:prstGeom>
        </p:spPr>
        <p:txBody>
          <a:bodyPr wrap="none">
            <a:spAutoFit/>
          </a:bodyPr>
          <a:lstStyle/>
          <a:p>
            <a:r>
              <a:rPr lang="en-US" sz="2400" b="1" dirty="0">
                <a:latin typeface="+mn-lt"/>
              </a:rPr>
              <a:t>paper</a:t>
            </a:r>
          </a:p>
          <a:p>
            <a:r>
              <a:rPr lang="en-US" sz="2400" b="1" dirty="0">
                <a:latin typeface="+mn-lt"/>
              </a:rPr>
              <a:t>thicker </a:t>
            </a:r>
          </a:p>
          <a:p>
            <a:r>
              <a:rPr lang="en-US" sz="2400" b="1" dirty="0">
                <a:latin typeface="+mn-lt"/>
              </a:rPr>
              <a:t>rougher</a:t>
            </a:r>
          </a:p>
        </p:txBody>
      </p:sp>
      <p:sp>
        <p:nvSpPr>
          <p:cNvPr id="22" name="Rectangle 21"/>
          <p:cNvSpPr/>
          <p:nvPr/>
        </p:nvSpPr>
        <p:spPr>
          <a:xfrm>
            <a:off x="4648200" y="4116234"/>
            <a:ext cx="1175322" cy="1200329"/>
          </a:xfrm>
          <a:prstGeom prst="rect">
            <a:avLst/>
          </a:prstGeom>
        </p:spPr>
        <p:txBody>
          <a:bodyPr wrap="none">
            <a:spAutoFit/>
          </a:bodyPr>
          <a:lstStyle/>
          <a:p>
            <a:r>
              <a:rPr lang="en-US" sz="2400" b="1" dirty="0">
                <a:latin typeface="+mn-lt"/>
              </a:rPr>
              <a:t>blender</a:t>
            </a:r>
          </a:p>
          <a:p>
            <a:r>
              <a:rPr lang="en-US" sz="2400" b="1" dirty="0">
                <a:latin typeface="+mn-lt"/>
              </a:rPr>
              <a:t>water</a:t>
            </a:r>
          </a:p>
          <a:p>
            <a:r>
              <a:rPr lang="en-US" sz="2400" b="1" dirty="0">
                <a:latin typeface="+mn-lt"/>
              </a:rPr>
              <a:t>flower</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197992" y="4487798"/>
            <a:ext cx="1524000" cy="4572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Rectangle 19"/>
          <p:cNvSpPr/>
          <p:nvPr/>
        </p:nvSpPr>
        <p:spPr>
          <a:xfrm>
            <a:off x="2197992" y="4944998"/>
            <a:ext cx="1524000" cy="4572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72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143000" y="5562600"/>
            <a:ext cx="1524000" cy="45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533400" y="3352800"/>
            <a:ext cx="85344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Context Clues</a:t>
            </a:r>
          </a:p>
        </p:txBody>
      </p:sp>
      <p:sp>
        <p:nvSpPr>
          <p:cNvPr id="13" name="Content Placeholder 12"/>
          <p:cNvSpPr>
            <a:spLocks noGrp="1"/>
          </p:cNvSpPr>
          <p:nvPr>
            <p:ph idx="1"/>
          </p:nvPr>
        </p:nvSpPr>
        <p:spPr>
          <a:xfrm>
            <a:off x="540588" y="1219200"/>
            <a:ext cx="8534400" cy="990600"/>
          </a:xfrm>
        </p:spPr>
        <p:txBody>
          <a:bodyPr/>
          <a:lstStyle/>
          <a:p>
            <a:pPr marL="0" indent="0">
              <a:buFont typeface="Arial" charset="0"/>
              <a:buNone/>
              <a:defRPr/>
            </a:pPr>
            <a:r>
              <a:rPr lang="en-US" sz="2400" b="1" dirty="0">
                <a:solidFill>
                  <a:srgbClr val="7030A0"/>
                </a:solidFill>
              </a:rPr>
              <a:t>Students may need additional practice using context clues to identifying the meaning of unfamiliar words and phrases.</a:t>
            </a:r>
            <a:endParaRPr lang="en-US" sz="2400" b="1" dirty="0">
              <a:solidFill>
                <a:srgbClr val="7030A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13</a:t>
            </a:fld>
            <a:endParaRPr lang="en-US"/>
          </a:p>
        </p:txBody>
      </p:sp>
      <p:sp>
        <p:nvSpPr>
          <p:cNvPr id="10" name="TextBox 9"/>
          <p:cNvSpPr txBox="1"/>
          <p:nvPr/>
        </p:nvSpPr>
        <p:spPr>
          <a:xfrm>
            <a:off x="533400" y="3438537"/>
            <a:ext cx="8534400" cy="904863"/>
          </a:xfrm>
          <a:prstGeom prst="rect">
            <a:avLst/>
          </a:prstGeom>
          <a:noFill/>
        </p:spPr>
        <p:txBody>
          <a:bodyPr wrap="square" rtlCol="0">
            <a:spAutoFit/>
          </a:bodyPr>
          <a:lstStyle/>
          <a:p>
            <a:pPr marL="342900" lvl="0" indent="-342900" eaLnBrk="0" hangingPunct="0">
              <a:spcBef>
                <a:spcPct val="20000"/>
              </a:spcBef>
            </a:pPr>
            <a:r>
              <a:rPr lang="en-US" sz="1200" b="1" dirty="0">
                <a:solidFill>
                  <a:prstClr val="black"/>
                </a:solidFill>
                <a:latin typeface="Calibri"/>
              </a:rPr>
              <a:t>1 </a:t>
            </a:r>
            <a:r>
              <a:rPr lang="en-US" sz="2000" b="1" dirty="0">
                <a:solidFill>
                  <a:prstClr val="black"/>
                </a:solidFill>
                <a:latin typeface="Calibri"/>
              </a:rPr>
              <a:t>    </a:t>
            </a:r>
            <a:r>
              <a:rPr lang="en-US" sz="2400" b="1" dirty="0">
                <a:solidFill>
                  <a:prstClr val="black"/>
                </a:solidFill>
                <a:latin typeface="Calibri"/>
              </a:rPr>
              <a:t>“Ready, set, go!” Lisa yells. I hide my eyes behind my hands</a:t>
            </a:r>
          </a:p>
          <a:p>
            <a:pPr marL="342900" lvl="0" indent="-342900" eaLnBrk="0" hangingPunct="0">
              <a:spcBef>
                <a:spcPct val="20000"/>
              </a:spcBef>
            </a:pPr>
            <a:r>
              <a:rPr lang="en-US" sz="1400" b="1" dirty="0">
                <a:solidFill>
                  <a:prstClr val="black"/>
                </a:solidFill>
                <a:latin typeface="Calibri"/>
              </a:rPr>
              <a:t>2</a:t>
            </a:r>
            <a:r>
              <a:rPr lang="en-US" sz="2000" b="1" dirty="0">
                <a:solidFill>
                  <a:prstClr val="black"/>
                </a:solidFill>
                <a:latin typeface="Calibri"/>
              </a:rPr>
              <a:t>     </a:t>
            </a:r>
            <a:r>
              <a:rPr lang="en-US" sz="2400" b="1" dirty="0">
                <a:solidFill>
                  <a:prstClr val="black"/>
                </a:solidFill>
                <a:latin typeface="Calibri"/>
              </a:rPr>
              <a:t>and </a:t>
            </a:r>
            <a:r>
              <a:rPr lang="en-US" sz="2400" b="1" dirty="0">
                <a:solidFill>
                  <a:prstClr val="black"/>
                </a:solidFill>
                <a:latin typeface="Calibri"/>
                <a:hlinkClick r:id="rId7" action="ppaction://hlinksldjump"/>
              </a:rPr>
              <a:t>lean</a:t>
            </a:r>
            <a:r>
              <a:rPr lang="en-US" sz="2400" b="1" dirty="0">
                <a:solidFill>
                  <a:prstClr val="black"/>
                </a:solidFill>
                <a:latin typeface="Calibri"/>
              </a:rPr>
              <a:t> against a tree. For thirty long seconds I have to stand,</a:t>
            </a:r>
          </a:p>
        </p:txBody>
      </p:sp>
      <p:sp>
        <p:nvSpPr>
          <p:cNvPr id="12" name="Rectangle 11"/>
          <p:cNvSpPr/>
          <p:nvPr/>
        </p:nvSpPr>
        <p:spPr>
          <a:xfrm>
            <a:off x="533400" y="2464713"/>
            <a:ext cx="7924800" cy="461665"/>
          </a:xfrm>
          <a:prstGeom prst="rect">
            <a:avLst/>
          </a:prstGeom>
        </p:spPr>
        <p:txBody>
          <a:bodyPr wrap="square">
            <a:spAutoFit/>
          </a:bodyPr>
          <a:lstStyle/>
          <a:p>
            <a:r>
              <a:rPr lang="en-US" sz="2400" b="1" dirty="0">
                <a:latin typeface="+mn-lt"/>
              </a:rPr>
              <a:t>Read these lines from the poetry selection.</a:t>
            </a:r>
          </a:p>
        </p:txBody>
      </p:sp>
      <p:sp>
        <p:nvSpPr>
          <p:cNvPr id="16" name="Rectangle 15"/>
          <p:cNvSpPr/>
          <p:nvPr/>
        </p:nvSpPr>
        <p:spPr>
          <a:xfrm>
            <a:off x="2514600" y="2861846"/>
            <a:ext cx="4142994" cy="338554"/>
          </a:xfrm>
          <a:prstGeom prst="rect">
            <a:avLst/>
          </a:prstGeom>
        </p:spPr>
        <p:txBody>
          <a:bodyPr wrap="none">
            <a:spAutoFit/>
          </a:bodyPr>
          <a:lstStyle/>
          <a:p>
            <a:r>
              <a:rPr lang="en-US" sz="1600" b="1" dirty="0">
                <a:solidFill>
                  <a:prstClr val="black"/>
                </a:solidFill>
                <a:latin typeface="Calibri"/>
              </a:rPr>
              <a:t>Click on the hyperlink to return to the full text.</a:t>
            </a:r>
            <a:endParaRPr lang="en-US" sz="1600" dirty="0"/>
          </a:p>
        </p:txBody>
      </p:sp>
      <p:sp>
        <p:nvSpPr>
          <p:cNvPr id="17" name="TextBox 16"/>
          <p:cNvSpPr txBox="1"/>
          <p:nvPr/>
        </p:nvSpPr>
        <p:spPr>
          <a:xfrm>
            <a:off x="609600" y="4572000"/>
            <a:ext cx="5410200" cy="457200"/>
          </a:xfrm>
          <a:prstGeom prst="rect">
            <a:avLst/>
          </a:prstGeom>
          <a:noFill/>
        </p:spPr>
        <p:txBody>
          <a:bodyPr wrap="square" rtlCol="0">
            <a:spAutoFit/>
          </a:bodyPr>
          <a:lstStyle/>
          <a:p>
            <a:r>
              <a:rPr lang="en-US" sz="2400" b="1" dirty="0">
                <a:latin typeface="+mn-lt"/>
              </a:rPr>
              <a:t>What does the word </a:t>
            </a:r>
            <a:r>
              <a:rPr lang="en-US" sz="2400" b="1" u="sng" dirty="0">
                <a:latin typeface="+mn-lt"/>
              </a:rPr>
              <a:t>lean</a:t>
            </a:r>
            <a:r>
              <a:rPr lang="en-US" sz="2400" b="1" dirty="0">
                <a:latin typeface="+mn-lt"/>
              </a:rPr>
              <a:t> mean in line 2?</a:t>
            </a:r>
          </a:p>
        </p:txBody>
      </p:sp>
      <p:sp>
        <p:nvSpPr>
          <p:cNvPr id="18" name="TextBox 17"/>
          <p:cNvSpPr txBox="1"/>
          <p:nvPr/>
        </p:nvSpPr>
        <p:spPr>
          <a:xfrm>
            <a:off x="1219200" y="5200471"/>
            <a:ext cx="6629400" cy="1200329"/>
          </a:xfrm>
          <a:prstGeom prst="rect">
            <a:avLst/>
          </a:prstGeom>
          <a:noFill/>
        </p:spPr>
        <p:txBody>
          <a:bodyPr wrap="square" rtlCol="0">
            <a:spAutoFit/>
          </a:bodyPr>
          <a:lstStyle/>
          <a:p>
            <a:r>
              <a:rPr lang="en-US" sz="2400" b="1" dirty="0">
                <a:latin typeface="+mn-lt"/>
              </a:rPr>
              <a:t>to bend away		to climb up</a:t>
            </a:r>
          </a:p>
          <a:p>
            <a:r>
              <a:rPr lang="en-US" sz="2400" b="1" dirty="0">
                <a:latin typeface="+mn-lt"/>
              </a:rPr>
              <a:t>to rest on		to push forward</a:t>
            </a:r>
          </a:p>
          <a:p>
            <a:r>
              <a:rPr lang="en-US" sz="2400" b="1" dirty="0">
                <a:latin typeface="+mn-lt"/>
              </a:rPr>
              <a:t>to sit down		to walk around</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56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3276600"/>
            <a:ext cx="8305800" cy="167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Context Clues</a:t>
            </a:r>
          </a:p>
        </p:txBody>
      </p:sp>
      <p:sp>
        <p:nvSpPr>
          <p:cNvPr id="13" name="Content Placeholder 12"/>
          <p:cNvSpPr>
            <a:spLocks noGrp="1"/>
          </p:cNvSpPr>
          <p:nvPr>
            <p:ph idx="1"/>
          </p:nvPr>
        </p:nvSpPr>
        <p:spPr>
          <a:xfrm>
            <a:off x="533400" y="1143000"/>
            <a:ext cx="8534400" cy="914400"/>
          </a:xfrm>
        </p:spPr>
        <p:txBody>
          <a:bodyPr/>
          <a:lstStyle/>
          <a:p>
            <a:pPr marL="0" indent="0">
              <a:buFont typeface="Arial" charset="0"/>
              <a:buNone/>
              <a:defRPr/>
            </a:pPr>
            <a:r>
              <a:rPr lang="en-US" sz="2400" b="1" dirty="0">
                <a:solidFill>
                  <a:srgbClr val="7030A0"/>
                </a:solidFill>
              </a:rPr>
              <a:t>Students may need additional practice using context clues to identifying the meaning of unfamiliar words and phrases. </a:t>
            </a:r>
          </a:p>
          <a:p>
            <a:pPr marL="0" indent="0">
              <a:buFont typeface="Arial" charset="0"/>
              <a:buNone/>
              <a:defRPr/>
            </a:pPr>
            <a:endParaRPr lang="en-US" sz="2400" b="1" dirty="0">
              <a:solidFill>
                <a:srgbClr val="7030A0"/>
              </a:solidFill>
            </a:endParaRPr>
          </a:p>
          <a:p>
            <a:pPr>
              <a:buFont typeface="Arial" charset="0"/>
              <a:buNone/>
              <a:defRPr/>
            </a:pPr>
            <a:endParaRPr lang="en-US" sz="2400" b="1" dirty="0">
              <a:solidFill>
                <a:srgbClr val="7030A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14</a:t>
            </a:fld>
            <a:endParaRPr lang="en-US"/>
          </a:p>
        </p:txBody>
      </p:sp>
      <p:sp>
        <p:nvSpPr>
          <p:cNvPr id="10" name="TextBox 9"/>
          <p:cNvSpPr txBox="1"/>
          <p:nvPr/>
        </p:nvSpPr>
        <p:spPr>
          <a:xfrm>
            <a:off x="533400" y="3352800"/>
            <a:ext cx="8077200" cy="1569660"/>
          </a:xfrm>
          <a:prstGeom prst="rect">
            <a:avLst/>
          </a:prstGeom>
          <a:noFill/>
        </p:spPr>
        <p:txBody>
          <a:bodyPr wrap="square" rtlCol="0">
            <a:spAutoFit/>
          </a:bodyPr>
          <a:lstStyle/>
          <a:p>
            <a:r>
              <a:rPr lang="en-US" sz="2400" b="1" dirty="0">
                <a:latin typeface="+mn-lt"/>
              </a:rPr>
              <a:t>Did you know that scientists have a special name for creatures that live deep in caves? Named “</a:t>
            </a:r>
            <a:r>
              <a:rPr lang="en-US" sz="2400" b="1" dirty="0" err="1">
                <a:latin typeface="+mn-lt"/>
              </a:rPr>
              <a:t>troglobites</a:t>
            </a:r>
            <a:r>
              <a:rPr lang="en-US" sz="2400" b="1" dirty="0">
                <a:latin typeface="+mn-lt"/>
              </a:rPr>
              <a:t>,” these creatures are very unique and very rare. One example of a </a:t>
            </a:r>
            <a:r>
              <a:rPr lang="en-US" sz="2400" b="1" dirty="0" err="1">
                <a:latin typeface="+mn-lt"/>
              </a:rPr>
              <a:t>troglobite</a:t>
            </a:r>
            <a:r>
              <a:rPr lang="en-US" sz="2400" b="1" dirty="0">
                <a:latin typeface="+mn-lt"/>
              </a:rPr>
              <a:t> is the </a:t>
            </a:r>
            <a:r>
              <a:rPr lang="en-US" sz="2400" b="1" dirty="0" err="1">
                <a:latin typeface="+mn-lt"/>
              </a:rPr>
              <a:t>olm</a:t>
            </a:r>
            <a:r>
              <a:rPr lang="en-US" sz="2400" b="1" dirty="0">
                <a:latin typeface="+mn-lt"/>
              </a:rPr>
              <a:t>. The </a:t>
            </a:r>
            <a:r>
              <a:rPr lang="en-US" sz="2400" b="1" dirty="0" err="1">
                <a:latin typeface="+mn-lt"/>
              </a:rPr>
              <a:t>olm</a:t>
            </a:r>
            <a:r>
              <a:rPr lang="en-US" sz="2400" b="1" dirty="0">
                <a:latin typeface="+mn-lt"/>
              </a:rPr>
              <a:t> is also </a:t>
            </a:r>
            <a:r>
              <a:rPr lang="en-US" sz="2400" b="1" dirty="0">
                <a:latin typeface="+mn-lt"/>
                <a:hlinkClick r:id="rId6" action="ppaction://hlinksldjump"/>
              </a:rPr>
              <a:t>classified</a:t>
            </a:r>
            <a:r>
              <a:rPr lang="en-US" sz="2400" b="1" dirty="0">
                <a:latin typeface="+mn-lt"/>
              </a:rPr>
              <a:t> as an amphibian.</a:t>
            </a:r>
          </a:p>
        </p:txBody>
      </p:sp>
      <p:sp>
        <p:nvSpPr>
          <p:cNvPr id="12" name="Rectangle 11"/>
          <p:cNvSpPr/>
          <p:nvPr/>
        </p:nvSpPr>
        <p:spPr>
          <a:xfrm>
            <a:off x="609600" y="2362200"/>
            <a:ext cx="7924800" cy="461665"/>
          </a:xfrm>
          <a:prstGeom prst="rect">
            <a:avLst/>
          </a:prstGeom>
        </p:spPr>
        <p:txBody>
          <a:bodyPr wrap="square">
            <a:spAutoFit/>
          </a:bodyPr>
          <a:lstStyle/>
          <a:p>
            <a:r>
              <a:rPr lang="en-US" sz="2400" b="1" dirty="0">
                <a:latin typeface="+mn-lt"/>
              </a:rPr>
              <a:t>Read these sentences from the nonfiction article.</a:t>
            </a:r>
          </a:p>
        </p:txBody>
      </p:sp>
      <p:sp>
        <p:nvSpPr>
          <p:cNvPr id="16" name="Rectangle 15"/>
          <p:cNvSpPr/>
          <p:nvPr/>
        </p:nvSpPr>
        <p:spPr>
          <a:xfrm>
            <a:off x="2527754" y="2895600"/>
            <a:ext cx="4142994" cy="338554"/>
          </a:xfrm>
          <a:prstGeom prst="rect">
            <a:avLst/>
          </a:prstGeom>
        </p:spPr>
        <p:txBody>
          <a:bodyPr wrap="none">
            <a:spAutoFit/>
          </a:bodyPr>
          <a:lstStyle/>
          <a:p>
            <a:r>
              <a:rPr lang="en-US" sz="1600" b="1" dirty="0">
                <a:solidFill>
                  <a:prstClr val="black"/>
                </a:solidFill>
                <a:latin typeface="Calibri"/>
              </a:rPr>
              <a:t>Click on the hyperlink to return to the full text.</a:t>
            </a:r>
            <a:endParaRPr lang="en-US" sz="1600" dirty="0"/>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8" name="TextBox 11"/>
          <p:cNvSpPr txBox="1">
            <a:spLocks noChangeArrowheads="1"/>
          </p:cNvSpPr>
          <p:nvPr/>
        </p:nvSpPr>
        <p:spPr bwMode="auto">
          <a:xfrm>
            <a:off x="3295278" y="6501441"/>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spd="slow" advTm="434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58971" y="3886200"/>
            <a:ext cx="2514600" cy="45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Context Clues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15</a:t>
            </a:fld>
            <a:endParaRPr lang="en-US"/>
          </a:p>
        </p:txBody>
      </p:sp>
      <p:cxnSp>
        <p:nvCxnSpPr>
          <p:cNvPr id="20" name="Straight Connector 19"/>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 y="1371600"/>
            <a:ext cx="82296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17"/>
          <p:cNvSpPr txBox="1"/>
          <p:nvPr/>
        </p:nvSpPr>
        <p:spPr>
          <a:xfrm>
            <a:off x="685800" y="1371600"/>
            <a:ext cx="8077200" cy="923330"/>
          </a:xfrm>
          <a:prstGeom prst="rect">
            <a:avLst/>
          </a:prstGeom>
          <a:noFill/>
        </p:spPr>
        <p:txBody>
          <a:bodyPr wrap="square" rtlCol="0">
            <a:spAutoFit/>
          </a:bodyPr>
          <a:lstStyle/>
          <a:p>
            <a:r>
              <a:rPr lang="en-US" b="1" dirty="0">
                <a:latin typeface="+mn-lt"/>
              </a:rPr>
              <a:t>Did you know that scientists have a special name for creatures that live deep in caves? Named “</a:t>
            </a:r>
            <a:r>
              <a:rPr lang="en-US" b="1" dirty="0" err="1">
                <a:latin typeface="+mn-lt"/>
              </a:rPr>
              <a:t>troglobites</a:t>
            </a:r>
            <a:r>
              <a:rPr lang="en-US" b="1" dirty="0">
                <a:latin typeface="+mn-lt"/>
              </a:rPr>
              <a:t>,” these creatures are very unique and very rare. One example of a </a:t>
            </a:r>
            <a:r>
              <a:rPr lang="en-US" b="1" dirty="0" err="1">
                <a:latin typeface="+mn-lt"/>
              </a:rPr>
              <a:t>troglobite</a:t>
            </a:r>
            <a:r>
              <a:rPr lang="en-US" b="1" dirty="0">
                <a:latin typeface="+mn-lt"/>
              </a:rPr>
              <a:t> is the </a:t>
            </a:r>
            <a:r>
              <a:rPr lang="en-US" b="1" dirty="0" err="1">
                <a:latin typeface="+mn-lt"/>
              </a:rPr>
              <a:t>olm</a:t>
            </a:r>
            <a:r>
              <a:rPr lang="en-US" b="1" dirty="0">
                <a:latin typeface="+mn-lt"/>
              </a:rPr>
              <a:t>. The </a:t>
            </a:r>
            <a:r>
              <a:rPr lang="en-US" b="1" dirty="0" err="1">
                <a:latin typeface="+mn-lt"/>
              </a:rPr>
              <a:t>olm</a:t>
            </a:r>
            <a:r>
              <a:rPr lang="en-US" b="1" dirty="0">
                <a:latin typeface="+mn-lt"/>
              </a:rPr>
              <a:t> is also classified as an amphibian.</a:t>
            </a:r>
          </a:p>
        </p:txBody>
      </p:sp>
      <p:sp>
        <p:nvSpPr>
          <p:cNvPr id="22" name="TextBox 21"/>
          <p:cNvSpPr txBox="1"/>
          <p:nvPr/>
        </p:nvSpPr>
        <p:spPr>
          <a:xfrm>
            <a:off x="1035171" y="3886200"/>
            <a:ext cx="3581400" cy="1938992"/>
          </a:xfrm>
          <a:prstGeom prst="rect">
            <a:avLst/>
          </a:prstGeom>
          <a:noFill/>
        </p:spPr>
        <p:txBody>
          <a:bodyPr wrap="square" rtlCol="0">
            <a:spAutoFit/>
          </a:bodyPr>
          <a:lstStyle/>
          <a:p>
            <a:r>
              <a:rPr lang="en-US" sz="2400" b="1" dirty="0">
                <a:latin typeface="+mn-lt"/>
              </a:rPr>
              <a:t>arrange in groups</a:t>
            </a:r>
          </a:p>
          <a:p>
            <a:r>
              <a:rPr lang="en-US" sz="2400" b="1" dirty="0">
                <a:latin typeface="+mn-lt"/>
              </a:rPr>
              <a:t>tell apart easily </a:t>
            </a:r>
          </a:p>
          <a:p>
            <a:pPr lvl="0"/>
            <a:r>
              <a:rPr lang="en-US" sz="2400" b="1" dirty="0">
                <a:latin typeface="Calibri"/>
              </a:rPr>
              <a:t>keep secret</a:t>
            </a:r>
          </a:p>
          <a:p>
            <a:pPr lvl="0"/>
            <a:r>
              <a:rPr lang="en-US" sz="2400" b="1" dirty="0">
                <a:latin typeface="Calibri"/>
              </a:rPr>
              <a:t>enjoy family members</a:t>
            </a:r>
          </a:p>
          <a:p>
            <a:endParaRPr lang="en-US" sz="2400" b="1" dirty="0">
              <a:latin typeface="+mn-lt"/>
            </a:endParaRPr>
          </a:p>
        </p:txBody>
      </p:sp>
      <p:sp>
        <p:nvSpPr>
          <p:cNvPr id="23" name="TextBox 22"/>
          <p:cNvSpPr txBox="1"/>
          <p:nvPr/>
        </p:nvSpPr>
        <p:spPr>
          <a:xfrm>
            <a:off x="687238" y="2600878"/>
            <a:ext cx="6400800" cy="830997"/>
          </a:xfrm>
          <a:prstGeom prst="rect">
            <a:avLst/>
          </a:prstGeom>
          <a:noFill/>
        </p:spPr>
        <p:txBody>
          <a:bodyPr wrap="square" rtlCol="0">
            <a:spAutoFit/>
          </a:bodyPr>
          <a:lstStyle/>
          <a:p>
            <a:r>
              <a:rPr lang="en-US" sz="2400" b="1" dirty="0">
                <a:latin typeface="+mn-lt"/>
              </a:rPr>
              <a:t>As it is used in this selection, the word </a:t>
            </a:r>
            <a:r>
              <a:rPr lang="en-US" sz="2400" b="1" u="sng" dirty="0">
                <a:latin typeface="+mn-lt"/>
              </a:rPr>
              <a:t>classified</a:t>
            </a:r>
            <a:r>
              <a:rPr lang="en-US" sz="2400" b="1" dirty="0">
                <a:latin typeface="+mn-lt"/>
              </a:rPr>
              <a:t> most likely means to—</a:t>
            </a:r>
          </a:p>
        </p:txBody>
      </p:sp>
      <p:sp>
        <p:nvSpPr>
          <p:cNvPr id="24" name="TextBox 11"/>
          <p:cNvSpPr txBox="1">
            <a:spLocks noChangeArrowheads="1"/>
          </p:cNvSpPr>
          <p:nvPr/>
        </p:nvSpPr>
        <p:spPr bwMode="auto">
          <a:xfrm>
            <a:off x="3416049" y="6501441"/>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62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 y="1371600"/>
            <a:ext cx="82296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Context Clues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16</a:t>
            </a:fld>
            <a:endParaRPr lang="en-US"/>
          </a:p>
        </p:txBody>
      </p:sp>
      <p:sp>
        <p:nvSpPr>
          <p:cNvPr id="10" name="TextBox 9"/>
          <p:cNvSpPr txBox="1"/>
          <p:nvPr/>
        </p:nvSpPr>
        <p:spPr>
          <a:xfrm>
            <a:off x="685800" y="1371600"/>
            <a:ext cx="8077200" cy="923330"/>
          </a:xfrm>
          <a:prstGeom prst="rect">
            <a:avLst/>
          </a:prstGeom>
          <a:noFill/>
        </p:spPr>
        <p:txBody>
          <a:bodyPr wrap="square" rtlCol="0">
            <a:spAutoFit/>
          </a:bodyPr>
          <a:lstStyle/>
          <a:p>
            <a:r>
              <a:rPr lang="en-US" b="1" dirty="0">
                <a:latin typeface="+mn-lt"/>
              </a:rPr>
              <a:t>Did you know that scientists have a special name for creatures that live deep in caves? Named “</a:t>
            </a:r>
            <a:r>
              <a:rPr lang="en-US" b="1" dirty="0" err="1">
                <a:latin typeface="+mn-lt"/>
              </a:rPr>
              <a:t>troglobites</a:t>
            </a:r>
            <a:r>
              <a:rPr lang="en-US" b="1" dirty="0">
                <a:latin typeface="+mn-lt"/>
              </a:rPr>
              <a:t>,” these creatures are very unique and very rare. One example of a </a:t>
            </a:r>
            <a:r>
              <a:rPr lang="en-US" b="1" dirty="0" err="1">
                <a:latin typeface="+mn-lt"/>
              </a:rPr>
              <a:t>troglobite</a:t>
            </a:r>
            <a:r>
              <a:rPr lang="en-US" b="1" dirty="0">
                <a:latin typeface="+mn-lt"/>
              </a:rPr>
              <a:t> is the </a:t>
            </a:r>
            <a:r>
              <a:rPr lang="en-US" b="1" dirty="0" err="1">
                <a:latin typeface="+mn-lt"/>
              </a:rPr>
              <a:t>olm</a:t>
            </a:r>
            <a:r>
              <a:rPr lang="en-US" b="1" dirty="0">
                <a:latin typeface="+mn-lt"/>
              </a:rPr>
              <a:t>. The </a:t>
            </a:r>
            <a:r>
              <a:rPr lang="en-US" b="1" dirty="0" err="1">
                <a:latin typeface="+mn-lt"/>
              </a:rPr>
              <a:t>olm</a:t>
            </a:r>
            <a:r>
              <a:rPr lang="en-US" b="1" dirty="0">
                <a:latin typeface="+mn-lt"/>
              </a:rPr>
              <a:t> is also classified as an amphibian.</a:t>
            </a:r>
          </a:p>
        </p:txBody>
      </p:sp>
      <p:sp>
        <p:nvSpPr>
          <p:cNvPr id="22" name="TextBox 21"/>
          <p:cNvSpPr txBox="1"/>
          <p:nvPr/>
        </p:nvSpPr>
        <p:spPr>
          <a:xfrm>
            <a:off x="914400" y="3886200"/>
            <a:ext cx="3581400" cy="1569660"/>
          </a:xfrm>
          <a:prstGeom prst="rect">
            <a:avLst/>
          </a:prstGeom>
          <a:noFill/>
        </p:spPr>
        <p:txBody>
          <a:bodyPr wrap="square" rtlCol="0">
            <a:spAutoFit/>
          </a:bodyPr>
          <a:lstStyle/>
          <a:p>
            <a:r>
              <a:rPr lang="en-US" sz="2400" b="1" dirty="0">
                <a:latin typeface="+mn-lt"/>
              </a:rPr>
              <a:t>arrange in groups</a:t>
            </a:r>
          </a:p>
          <a:p>
            <a:r>
              <a:rPr lang="en-US" b="1" dirty="0">
                <a:solidFill>
                  <a:schemeClr val="bg1">
                    <a:lumMod val="65000"/>
                  </a:schemeClr>
                </a:solidFill>
                <a:latin typeface="+mn-lt"/>
              </a:rPr>
              <a:t>tell apart easily </a:t>
            </a:r>
          </a:p>
          <a:p>
            <a:pPr lvl="0"/>
            <a:r>
              <a:rPr lang="en-US" b="1" dirty="0">
                <a:solidFill>
                  <a:schemeClr val="bg1">
                    <a:lumMod val="65000"/>
                  </a:schemeClr>
                </a:solidFill>
                <a:latin typeface="Calibri"/>
              </a:rPr>
              <a:t>keep secret</a:t>
            </a:r>
          </a:p>
          <a:p>
            <a:pPr lvl="0"/>
            <a:r>
              <a:rPr lang="en-US" b="1" dirty="0">
                <a:solidFill>
                  <a:schemeClr val="bg1">
                    <a:lumMod val="65000"/>
                  </a:schemeClr>
                </a:solidFill>
                <a:latin typeface="Calibri"/>
              </a:rPr>
              <a:t>enjoy family members</a:t>
            </a:r>
          </a:p>
          <a:p>
            <a:endParaRPr lang="en-US" b="1" dirty="0">
              <a:latin typeface="+mn-lt"/>
            </a:endParaRPr>
          </a:p>
        </p:txBody>
      </p:sp>
      <p:sp>
        <p:nvSpPr>
          <p:cNvPr id="23" name="TextBox 22"/>
          <p:cNvSpPr txBox="1"/>
          <p:nvPr/>
        </p:nvSpPr>
        <p:spPr>
          <a:xfrm>
            <a:off x="690111" y="2590800"/>
            <a:ext cx="6400800" cy="830997"/>
          </a:xfrm>
          <a:prstGeom prst="rect">
            <a:avLst/>
          </a:prstGeom>
          <a:noFill/>
        </p:spPr>
        <p:txBody>
          <a:bodyPr wrap="square" rtlCol="0">
            <a:spAutoFit/>
          </a:bodyPr>
          <a:lstStyle/>
          <a:p>
            <a:r>
              <a:rPr lang="en-US" sz="2400" b="1" dirty="0">
                <a:latin typeface="+mn-lt"/>
              </a:rPr>
              <a:t>As it is used in this selection, the word </a:t>
            </a:r>
            <a:r>
              <a:rPr lang="en-US" sz="2400" b="1" u="sng" dirty="0">
                <a:latin typeface="+mn-lt"/>
              </a:rPr>
              <a:t>classified</a:t>
            </a:r>
            <a:r>
              <a:rPr lang="en-US" sz="2400" b="1" dirty="0">
                <a:latin typeface="+mn-lt"/>
              </a:rPr>
              <a:t> most likely  means to—</a:t>
            </a:r>
          </a:p>
        </p:txBody>
      </p:sp>
      <p:sp>
        <p:nvSpPr>
          <p:cNvPr id="18" name="Rectangle 17"/>
          <p:cNvSpPr/>
          <p:nvPr/>
        </p:nvSpPr>
        <p:spPr>
          <a:xfrm>
            <a:off x="3657600" y="3581400"/>
            <a:ext cx="4648200" cy="2438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TextBox 19"/>
          <p:cNvSpPr txBox="1"/>
          <p:nvPr/>
        </p:nvSpPr>
        <p:spPr>
          <a:xfrm>
            <a:off x="3733800" y="3657600"/>
            <a:ext cx="4495800" cy="2308324"/>
          </a:xfrm>
          <a:prstGeom prst="rect">
            <a:avLst/>
          </a:prstGeom>
          <a:noFill/>
        </p:spPr>
        <p:txBody>
          <a:bodyPr wrap="square" rtlCol="0">
            <a:spAutoFit/>
          </a:bodyPr>
          <a:lstStyle/>
          <a:p>
            <a:r>
              <a:rPr lang="en-US" dirty="0">
                <a:latin typeface="+mn-lt"/>
              </a:rPr>
              <a:t>This is the best choice. A student should see that </a:t>
            </a:r>
            <a:r>
              <a:rPr lang="en-US" b="1" dirty="0">
                <a:latin typeface="+mn-lt"/>
              </a:rPr>
              <a:t>scientists have a special name</a:t>
            </a:r>
            <a:r>
              <a:rPr lang="en-US" dirty="0">
                <a:latin typeface="+mn-lt"/>
              </a:rPr>
              <a:t> for certain creatures, and these names are for groups that share similar characteristics. The use of </a:t>
            </a:r>
            <a:r>
              <a:rPr lang="en-US" b="1" dirty="0">
                <a:latin typeface="+mn-lt"/>
              </a:rPr>
              <a:t>also</a:t>
            </a:r>
            <a:r>
              <a:rPr lang="en-US" dirty="0">
                <a:latin typeface="+mn-lt"/>
              </a:rPr>
              <a:t> before the word classified should clue students that this additional information corresponds with what they have read in a previous sentence.</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6" name="TextBox 11"/>
          <p:cNvSpPr txBox="1">
            <a:spLocks noChangeArrowheads="1"/>
          </p:cNvSpPr>
          <p:nvPr/>
        </p:nvSpPr>
        <p:spPr bwMode="auto">
          <a:xfrm>
            <a:off x="4572000" y="6553200"/>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12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2000"/>
                                        <p:tgtEl>
                                          <p:spTgt spid="1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18"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 y="1371600"/>
            <a:ext cx="82296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Context Clues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17</a:t>
            </a:fld>
            <a:endParaRPr lang="en-US"/>
          </a:p>
        </p:txBody>
      </p:sp>
      <p:sp>
        <p:nvSpPr>
          <p:cNvPr id="10" name="TextBox 9"/>
          <p:cNvSpPr txBox="1"/>
          <p:nvPr/>
        </p:nvSpPr>
        <p:spPr>
          <a:xfrm>
            <a:off x="685800" y="1371600"/>
            <a:ext cx="8077200" cy="923330"/>
          </a:xfrm>
          <a:prstGeom prst="rect">
            <a:avLst/>
          </a:prstGeom>
          <a:noFill/>
        </p:spPr>
        <p:txBody>
          <a:bodyPr wrap="square" rtlCol="0">
            <a:spAutoFit/>
          </a:bodyPr>
          <a:lstStyle/>
          <a:p>
            <a:r>
              <a:rPr lang="en-US" b="1" dirty="0">
                <a:latin typeface="+mn-lt"/>
              </a:rPr>
              <a:t>Did you know that scientists have a special name for creatures that live deep in caves? Named “</a:t>
            </a:r>
            <a:r>
              <a:rPr lang="en-US" b="1" dirty="0" err="1">
                <a:latin typeface="+mn-lt"/>
              </a:rPr>
              <a:t>troglobites</a:t>
            </a:r>
            <a:r>
              <a:rPr lang="en-US" b="1" dirty="0">
                <a:latin typeface="+mn-lt"/>
              </a:rPr>
              <a:t>,” these creatures are very unique and very rare. One example of a </a:t>
            </a:r>
            <a:r>
              <a:rPr lang="en-US" b="1" dirty="0" err="1">
                <a:latin typeface="+mn-lt"/>
              </a:rPr>
              <a:t>troglobite</a:t>
            </a:r>
            <a:r>
              <a:rPr lang="en-US" b="1" dirty="0">
                <a:latin typeface="+mn-lt"/>
              </a:rPr>
              <a:t> is the </a:t>
            </a:r>
            <a:r>
              <a:rPr lang="en-US" b="1" dirty="0" err="1">
                <a:latin typeface="+mn-lt"/>
              </a:rPr>
              <a:t>olm</a:t>
            </a:r>
            <a:r>
              <a:rPr lang="en-US" b="1" dirty="0">
                <a:latin typeface="+mn-lt"/>
              </a:rPr>
              <a:t>. The </a:t>
            </a:r>
            <a:r>
              <a:rPr lang="en-US" b="1" dirty="0" err="1">
                <a:latin typeface="+mn-lt"/>
              </a:rPr>
              <a:t>olm</a:t>
            </a:r>
            <a:r>
              <a:rPr lang="en-US" b="1" dirty="0">
                <a:latin typeface="+mn-lt"/>
              </a:rPr>
              <a:t> is also classified as an amphibian.</a:t>
            </a:r>
          </a:p>
        </p:txBody>
      </p:sp>
      <p:sp>
        <p:nvSpPr>
          <p:cNvPr id="17" name="TextBox 16"/>
          <p:cNvSpPr txBox="1"/>
          <p:nvPr/>
        </p:nvSpPr>
        <p:spPr>
          <a:xfrm>
            <a:off x="690111" y="2590800"/>
            <a:ext cx="6400800" cy="830997"/>
          </a:xfrm>
          <a:prstGeom prst="rect">
            <a:avLst/>
          </a:prstGeom>
          <a:noFill/>
        </p:spPr>
        <p:txBody>
          <a:bodyPr wrap="square" rtlCol="0">
            <a:spAutoFit/>
          </a:bodyPr>
          <a:lstStyle/>
          <a:p>
            <a:r>
              <a:rPr lang="en-US" sz="2400" b="1" dirty="0">
                <a:latin typeface="+mn-lt"/>
              </a:rPr>
              <a:t>As it is used in this selection, the word </a:t>
            </a:r>
            <a:r>
              <a:rPr lang="en-US" sz="2400" b="1" u="sng" dirty="0">
                <a:latin typeface="+mn-lt"/>
              </a:rPr>
              <a:t>classified</a:t>
            </a:r>
            <a:r>
              <a:rPr lang="en-US" sz="2400" b="1" dirty="0">
                <a:latin typeface="+mn-lt"/>
              </a:rPr>
              <a:t> most likely  means to—</a:t>
            </a:r>
          </a:p>
        </p:txBody>
      </p:sp>
      <p:sp>
        <p:nvSpPr>
          <p:cNvPr id="16" name="TextBox 15"/>
          <p:cNvSpPr txBox="1"/>
          <p:nvPr/>
        </p:nvSpPr>
        <p:spPr>
          <a:xfrm>
            <a:off x="914400" y="3886200"/>
            <a:ext cx="3581400" cy="1569660"/>
          </a:xfrm>
          <a:prstGeom prst="rect">
            <a:avLst/>
          </a:prstGeom>
          <a:noFill/>
        </p:spPr>
        <p:txBody>
          <a:bodyPr wrap="square" rtlCol="0">
            <a:spAutoFit/>
          </a:bodyPr>
          <a:lstStyle/>
          <a:p>
            <a:r>
              <a:rPr lang="en-US" b="1" dirty="0">
                <a:solidFill>
                  <a:schemeClr val="bg1">
                    <a:lumMod val="65000"/>
                  </a:schemeClr>
                </a:solidFill>
                <a:latin typeface="+mn-lt"/>
              </a:rPr>
              <a:t>arrange in groups</a:t>
            </a:r>
          </a:p>
          <a:p>
            <a:r>
              <a:rPr lang="en-US" sz="2400" b="1" dirty="0">
                <a:latin typeface="+mn-lt"/>
              </a:rPr>
              <a:t>tell apart easily </a:t>
            </a:r>
          </a:p>
          <a:p>
            <a:pPr lvl="0"/>
            <a:r>
              <a:rPr lang="en-US" b="1" dirty="0">
                <a:solidFill>
                  <a:schemeClr val="bg1">
                    <a:lumMod val="65000"/>
                  </a:schemeClr>
                </a:solidFill>
                <a:latin typeface="Calibri"/>
              </a:rPr>
              <a:t>keep secret</a:t>
            </a:r>
          </a:p>
          <a:p>
            <a:pPr lvl="0"/>
            <a:r>
              <a:rPr lang="en-US" b="1" dirty="0">
                <a:solidFill>
                  <a:schemeClr val="bg1">
                    <a:lumMod val="65000"/>
                  </a:schemeClr>
                </a:solidFill>
                <a:latin typeface="Calibri"/>
              </a:rPr>
              <a:t>enjoy family members</a:t>
            </a:r>
          </a:p>
          <a:p>
            <a:endParaRPr lang="en-US" b="1" dirty="0">
              <a:latin typeface="+mn-lt"/>
            </a:endParaRPr>
          </a:p>
        </p:txBody>
      </p:sp>
      <p:sp>
        <p:nvSpPr>
          <p:cNvPr id="18" name="Rectangle 17"/>
          <p:cNvSpPr/>
          <p:nvPr/>
        </p:nvSpPr>
        <p:spPr>
          <a:xfrm>
            <a:off x="3200400" y="3429000"/>
            <a:ext cx="4267200" cy="3200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TextBox 19"/>
          <p:cNvSpPr txBox="1"/>
          <p:nvPr/>
        </p:nvSpPr>
        <p:spPr>
          <a:xfrm>
            <a:off x="3276600" y="3429000"/>
            <a:ext cx="4191000" cy="3139321"/>
          </a:xfrm>
          <a:prstGeom prst="rect">
            <a:avLst/>
          </a:prstGeom>
          <a:noFill/>
        </p:spPr>
        <p:txBody>
          <a:bodyPr wrap="square" rtlCol="0">
            <a:spAutoFit/>
          </a:bodyPr>
          <a:lstStyle/>
          <a:p>
            <a:r>
              <a:rPr lang="en-US" dirty="0">
                <a:latin typeface="+mn-lt"/>
              </a:rPr>
              <a:t>This is not the best choice, but it is a strong </a:t>
            </a:r>
            <a:r>
              <a:rPr lang="en-US" dirty="0" err="1">
                <a:latin typeface="+mn-lt"/>
              </a:rPr>
              <a:t>distractor</a:t>
            </a:r>
            <a:r>
              <a:rPr lang="en-US" dirty="0">
                <a:latin typeface="+mn-lt"/>
              </a:rPr>
              <a:t>. A student may be drawn to this option because being able to </a:t>
            </a:r>
            <a:r>
              <a:rPr lang="en-US" b="1" dirty="0">
                <a:latin typeface="+mn-lt"/>
              </a:rPr>
              <a:t>classify</a:t>
            </a:r>
            <a:r>
              <a:rPr lang="en-US" dirty="0">
                <a:latin typeface="+mn-lt"/>
              </a:rPr>
              <a:t> an animal depends on being able to tell it apart from another. The student should carefully consider the context for this word. A scientist can </a:t>
            </a:r>
            <a:r>
              <a:rPr lang="en-US" b="1" dirty="0">
                <a:latin typeface="+mn-lt"/>
              </a:rPr>
              <a:t>arrange animals into groups</a:t>
            </a:r>
            <a:r>
              <a:rPr lang="en-US" dirty="0">
                <a:latin typeface="+mn-lt"/>
              </a:rPr>
              <a:t> after looking at characteristics that </a:t>
            </a:r>
            <a:r>
              <a:rPr lang="en-US" b="1" dirty="0">
                <a:latin typeface="+mn-lt"/>
              </a:rPr>
              <a:t>tell them apart</a:t>
            </a:r>
            <a:r>
              <a:rPr lang="en-US" dirty="0">
                <a:latin typeface="+mn-lt"/>
              </a:rPr>
              <a:t>. Even though these skills work together sometimes, they are not the same. </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1"/>
          <p:cNvSpPr txBox="1">
            <a:spLocks noChangeArrowheads="1"/>
          </p:cNvSpPr>
          <p:nvPr/>
        </p:nvSpPr>
        <p:spPr bwMode="auto">
          <a:xfrm>
            <a:off x="3433302" y="6553200"/>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8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2000"/>
                                        <p:tgtEl>
                                          <p:spTgt spid="1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8"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 y="1371600"/>
            <a:ext cx="82296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Context Clues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18</a:t>
            </a:fld>
            <a:endParaRPr lang="en-US"/>
          </a:p>
        </p:txBody>
      </p:sp>
      <p:sp>
        <p:nvSpPr>
          <p:cNvPr id="10" name="TextBox 9"/>
          <p:cNvSpPr txBox="1"/>
          <p:nvPr/>
        </p:nvSpPr>
        <p:spPr>
          <a:xfrm>
            <a:off x="685800" y="1371600"/>
            <a:ext cx="8077200" cy="923330"/>
          </a:xfrm>
          <a:prstGeom prst="rect">
            <a:avLst/>
          </a:prstGeom>
          <a:noFill/>
        </p:spPr>
        <p:txBody>
          <a:bodyPr wrap="square" rtlCol="0">
            <a:spAutoFit/>
          </a:bodyPr>
          <a:lstStyle/>
          <a:p>
            <a:r>
              <a:rPr lang="en-US" b="1" dirty="0">
                <a:latin typeface="+mn-lt"/>
              </a:rPr>
              <a:t>Did you know that scientists have a special name for creatures that live deep in caves? Named “</a:t>
            </a:r>
            <a:r>
              <a:rPr lang="en-US" b="1" dirty="0" err="1">
                <a:latin typeface="+mn-lt"/>
              </a:rPr>
              <a:t>troglobites</a:t>
            </a:r>
            <a:r>
              <a:rPr lang="en-US" b="1" dirty="0">
                <a:latin typeface="+mn-lt"/>
              </a:rPr>
              <a:t>,” these creatures are very unique and very rare. One example of a </a:t>
            </a:r>
            <a:r>
              <a:rPr lang="en-US" b="1" dirty="0" err="1">
                <a:latin typeface="+mn-lt"/>
              </a:rPr>
              <a:t>troglobite</a:t>
            </a:r>
            <a:r>
              <a:rPr lang="en-US" b="1" dirty="0">
                <a:latin typeface="+mn-lt"/>
              </a:rPr>
              <a:t> is the </a:t>
            </a:r>
            <a:r>
              <a:rPr lang="en-US" b="1" dirty="0" err="1">
                <a:latin typeface="+mn-lt"/>
              </a:rPr>
              <a:t>olm</a:t>
            </a:r>
            <a:r>
              <a:rPr lang="en-US" b="1" dirty="0">
                <a:latin typeface="+mn-lt"/>
              </a:rPr>
              <a:t>. The </a:t>
            </a:r>
            <a:r>
              <a:rPr lang="en-US" b="1" dirty="0" err="1">
                <a:latin typeface="+mn-lt"/>
              </a:rPr>
              <a:t>olm</a:t>
            </a:r>
            <a:r>
              <a:rPr lang="en-US" b="1" dirty="0">
                <a:latin typeface="+mn-lt"/>
              </a:rPr>
              <a:t> is also classified as an amphibian.</a:t>
            </a:r>
          </a:p>
        </p:txBody>
      </p:sp>
      <p:sp>
        <p:nvSpPr>
          <p:cNvPr id="22" name="TextBox 21"/>
          <p:cNvSpPr txBox="1"/>
          <p:nvPr/>
        </p:nvSpPr>
        <p:spPr>
          <a:xfrm>
            <a:off x="914400" y="3886200"/>
            <a:ext cx="3581400" cy="1569660"/>
          </a:xfrm>
          <a:prstGeom prst="rect">
            <a:avLst/>
          </a:prstGeom>
          <a:noFill/>
        </p:spPr>
        <p:txBody>
          <a:bodyPr wrap="square" rtlCol="0">
            <a:spAutoFit/>
          </a:bodyPr>
          <a:lstStyle/>
          <a:p>
            <a:r>
              <a:rPr lang="en-US" b="1" dirty="0">
                <a:solidFill>
                  <a:schemeClr val="bg1">
                    <a:lumMod val="65000"/>
                  </a:schemeClr>
                </a:solidFill>
                <a:latin typeface="+mn-lt"/>
              </a:rPr>
              <a:t>arrange in groups</a:t>
            </a:r>
          </a:p>
          <a:p>
            <a:r>
              <a:rPr lang="en-US" b="1" dirty="0">
                <a:solidFill>
                  <a:schemeClr val="bg1">
                    <a:lumMod val="65000"/>
                  </a:schemeClr>
                </a:solidFill>
                <a:latin typeface="+mn-lt"/>
              </a:rPr>
              <a:t>tell apart easily </a:t>
            </a:r>
          </a:p>
          <a:p>
            <a:pPr lvl="0"/>
            <a:r>
              <a:rPr lang="en-US" sz="2400" b="1" dirty="0">
                <a:latin typeface="Calibri"/>
              </a:rPr>
              <a:t>keep secret</a:t>
            </a:r>
          </a:p>
          <a:p>
            <a:pPr lvl="0"/>
            <a:r>
              <a:rPr lang="en-US" b="1" dirty="0">
                <a:solidFill>
                  <a:schemeClr val="bg1">
                    <a:lumMod val="65000"/>
                  </a:schemeClr>
                </a:solidFill>
                <a:latin typeface="Calibri"/>
              </a:rPr>
              <a:t>enjoy family members</a:t>
            </a:r>
          </a:p>
          <a:p>
            <a:endParaRPr lang="en-US" b="1" dirty="0">
              <a:latin typeface="+mn-lt"/>
            </a:endParaRPr>
          </a:p>
        </p:txBody>
      </p:sp>
      <p:sp>
        <p:nvSpPr>
          <p:cNvPr id="18" name="Rectangle 17"/>
          <p:cNvSpPr/>
          <p:nvPr/>
        </p:nvSpPr>
        <p:spPr>
          <a:xfrm>
            <a:off x="3733800" y="3810000"/>
            <a:ext cx="4343400" cy="1905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TextBox 22"/>
          <p:cNvSpPr txBox="1"/>
          <p:nvPr/>
        </p:nvSpPr>
        <p:spPr>
          <a:xfrm>
            <a:off x="685800" y="2610928"/>
            <a:ext cx="6400800" cy="830997"/>
          </a:xfrm>
          <a:prstGeom prst="rect">
            <a:avLst/>
          </a:prstGeom>
          <a:noFill/>
        </p:spPr>
        <p:txBody>
          <a:bodyPr wrap="square" rtlCol="0">
            <a:spAutoFit/>
          </a:bodyPr>
          <a:lstStyle/>
          <a:p>
            <a:r>
              <a:rPr lang="en-US" sz="2400" b="1" dirty="0">
                <a:latin typeface="+mn-lt"/>
              </a:rPr>
              <a:t>As it is used in this selection, the word </a:t>
            </a:r>
            <a:r>
              <a:rPr lang="en-US" sz="2400" b="1" u="sng" dirty="0">
                <a:latin typeface="+mn-lt"/>
              </a:rPr>
              <a:t>classified</a:t>
            </a:r>
            <a:r>
              <a:rPr lang="en-US" sz="2400" b="1" dirty="0">
                <a:latin typeface="+mn-lt"/>
              </a:rPr>
              <a:t> most likely  means to—</a:t>
            </a:r>
          </a:p>
        </p:txBody>
      </p:sp>
      <p:sp>
        <p:nvSpPr>
          <p:cNvPr id="24" name="TextBox 23"/>
          <p:cNvSpPr txBox="1"/>
          <p:nvPr/>
        </p:nvSpPr>
        <p:spPr>
          <a:xfrm>
            <a:off x="3886200" y="3886200"/>
            <a:ext cx="4038600" cy="2031325"/>
          </a:xfrm>
          <a:prstGeom prst="rect">
            <a:avLst/>
          </a:prstGeom>
          <a:noFill/>
        </p:spPr>
        <p:txBody>
          <a:bodyPr wrap="square" rtlCol="0">
            <a:spAutoFit/>
          </a:bodyPr>
          <a:lstStyle/>
          <a:p>
            <a:r>
              <a:rPr lang="en-US" dirty="0">
                <a:latin typeface="+mn-lt"/>
              </a:rPr>
              <a:t>A student has to remember to look at the context of the word to ensure he or she chooses the best choice. Even though something that is </a:t>
            </a:r>
            <a:r>
              <a:rPr lang="en-US" b="1" dirty="0">
                <a:latin typeface="+mn-lt"/>
              </a:rPr>
              <a:t>classified</a:t>
            </a:r>
            <a:r>
              <a:rPr lang="en-US" dirty="0">
                <a:latin typeface="+mn-lt"/>
              </a:rPr>
              <a:t> may need to be kept secret, the context of the selection does not support this choice. </a:t>
            </a:r>
          </a:p>
          <a:p>
            <a:endParaRPr lang="en-US" dirty="0">
              <a:latin typeface="+mn-lt"/>
            </a:endParaRP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6" name="TextBox 11"/>
          <p:cNvSpPr txBox="1">
            <a:spLocks noChangeArrowheads="1"/>
          </p:cNvSpPr>
          <p:nvPr/>
        </p:nvSpPr>
        <p:spPr bwMode="auto">
          <a:xfrm>
            <a:off x="3505200" y="6446807"/>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26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2000"/>
                                        <p:tgtEl>
                                          <p:spTgt spid="1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8"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 y="1371600"/>
            <a:ext cx="82296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Context Clues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19</a:t>
            </a:fld>
            <a:endParaRPr lang="en-US"/>
          </a:p>
        </p:txBody>
      </p:sp>
      <p:sp>
        <p:nvSpPr>
          <p:cNvPr id="10" name="TextBox 9"/>
          <p:cNvSpPr txBox="1"/>
          <p:nvPr/>
        </p:nvSpPr>
        <p:spPr>
          <a:xfrm>
            <a:off x="685800" y="1371600"/>
            <a:ext cx="8077200" cy="923330"/>
          </a:xfrm>
          <a:prstGeom prst="rect">
            <a:avLst/>
          </a:prstGeom>
          <a:noFill/>
        </p:spPr>
        <p:txBody>
          <a:bodyPr wrap="square" rtlCol="0">
            <a:spAutoFit/>
          </a:bodyPr>
          <a:lstStyle/>
          <a:p>
            <a:r>
              <a:rPr lang="en-US" b="1" dirty="0">
                <a:latin typeface="+mn-lt"/>
              </a:rPr>
              <a:t>Did you know that scientists have a special name for creatures that live deep in caves? Named “</a:t>
            </a:r>
            <a:r>
              <a:rPr lang="en-US" b="1" dirty="0" err="1">
                <a:latin typeface="+mn-lt"/>
              </a:rPr>
              <a:t>troglobites</a:t>
            </a:r>
            <a:r>
              <a:rPr lang="en-US" b="1" dirty="0">
                <a:latin typeface="+mn-lt"/>
              </a:rPr>
              <a:t>,” these creatures are very unique and very rare. One example of a </a:t>
            </a:r>
            <a:r>
              <a:rPr lang="en-US" b="1" dirty="0" err="1">
                <a:latin typeface="+mn-lt"/>
              </a:rPr>
              <a:t>troglobite</a:t>
            </a:r>
            <a:r>
              <a:rPr lang="en-US" b="1" dirty="0">
                <a:latin typeface="+mn-lt"/>
              </a:rPr>
              <a:t> is the </a:t>
            </a:r>
            <a:r>
              <a:rPr lang="en-US" b="1" dirty="0" err="1">
                <a:latin typeface="+mn-lt"/>
              </a:rPr>
              <a:t>olm</a:t>
            </a:r>
            <a:r>
              <a:rPr lang="en-US" b="1" dirty="0">
                <a:latin typeface="+mn-lt"/>
              </a:rPr>
              <a:t>. The </a:t>
            </a:r>
            <a:r>
              <a:rPr lang="en-US" b="1" dirty="0" err="1">
                <a:latin typeface="+mn-lt"/>
              </a:rPr>
              <a:t>olm</a:t>
            </a:r>
            <a:r>
              <a:rPr lang="en-US" b="1" dirty="0">
                <a:latin typeface="+mn-lt"/>
              </a:rPr>
              <a:t> is also classified as an amphibian.</a:t>
            </a:r>
          </a:p>
        </p:txBody>
      </p:sp>
      <p:sp>
        <p:nvSpPr>
          <p:cNvPr id="23" name="TextBox 22"/>
          <p:cNvSpPr txBox="1"/>
          <p:nvPr/>
        </p:nvSpPr>
        <p:spPr>
          <a:xfrm>
            <a:off x="685800" y="2618131"/>
            <a:ext cx="6400800" cy="830997"/>
          </a:xfrm>
          <a:prstGeom prst="rect">
            <a:avLst/>
          </a:prstGeom>
          <a:noFill/>
        </p:spPr>
        <p:txBody>
          <a:bodyPr wrap="square" rtlCol="0">
            <a:spAutoFit/>
          </a:bodyPr>
          <a:lstStyle/>
          <a:p>
            <a:r>
              <a:rPr lang="en-US" sz="2400" b="1" dirty="0">
                <a:latin typeface="+mn-lt"/>
              </a:rPr>
              <a:t>As it is used in this selection, the word </a:t>
            </a:r>
            <a:r>
              <a:rPr lang="en-US" sz="2400" b="1" u="sng" dirty="0">
                <a:latin typeface="+mn-lt"/>
              </a:rPr>
              <a:t>classified</a:t>
            </a:r>
            <a:r>
              <a:rPr lang="en-US" sz="2400" b="1" dirty="0">
                <a:latin typeface="+mn-lt"/>
              </a:rPr>
              <a:t> most likely  means to—</a:t>
            </a:r>
          </a:p>
        </p:txBody>
      </p:sp>
      <p:sp>
        <p:nvSpPr>
          <p:cNvPr id="24" name="TextBox 23"/>
          <p:cNvSpPr txBox="1"/>
          <p:nvPr/>
        </p:nvSpPr>
        <p:spPr>
          <a:xfrm>
            <a:off x="914400" y="3886200"/>
            <a:ext cx="3581400" cy="1661993"/>
          </a:xfrm>
          <a:prstGeom prst="rect">
            <a:avLst/>
          </a:prstGeom>
          <a:noFill/>
        </p:spPr>
        <p:txBody>
          <a:bodyPr wrap="square" rtlCol="0">
            <a:spAutoFit/>
          </a:bodyPr>
          <a:lstStyle/>
          <a:p>
            <a:r>
              <a:rPr lang="en-US" b="1" dirty="0">
                <a:solidFill>
                  <a:schemeClr val="bg1">
                    <a:lumMod val="65000"/>
                  </a:schemeClr>
                </a:solidFill>
                <a:latin typeface="+mn-lt"/>
              </a:rPr>
              <a:t>arrange in groups</a:t>
            </a:r>
          </a:p>
          <a:p>
            <a:r>
              <a:rPr lang="en-US" b="1" dirty="0">
                <a:solidFill>
                  <a:schemeClr val="bg1">
                    <a:lumMod val="65000"/>
                  </a:schemeClr>
                </a:solidFill>
                <a:latin typeface="+mn-lt"/>
              </a:rPr>
              <a:t>tell apart easily </a:t>
            </a:r>
          </a:p>
          <a:p>
            <a:pPr lvl="0"/>
            <a:r>
              <a:rPr lang="en-US" b="1" dirty="0">
                <a:solidFill>
                  <a:schemeClr val="bg1">
                    <a:lumMod val="65000"/>
                  </a:schemeClr>
                </a:solidFill>
                <a:latin typeface="Calibri"/>
              </a:rPr>
              <a:t>keep secret</a:t>
            </a:r>
          </a:p>
          <a:p>
            <a:pPr lvl="0"/>
            <a:r>
              <a:rPr lang="en-US" sz="2400" b="1" dirty="0">
                <a:latin typeface="Calibri"/>
              </a:rPr>
              <a:t>enjoy family members</a:t>
            </a:r>
          </a:p>
          <a:p>
            <a:endParaRPr lang="en-US" sz="2400" b="1" dirty="0">
              <a:latin typeface="+mn-lt"/>
            </a:endParaRPr>
          </a:p>
        </p:txBody>
      </p:sp>
      <p:sp>
        <p:nvSpPr>
          <p:cNvPr id="18" name="Rectangle 17"/>
          <p:cNvSpPr/>
          <p:nvPr/>
        </p:nvSpPr>
        <p:spPr>
          <a:xfrm>
            <a:off x="4267200" y="3352800"/>
            <a:ext cx="4191000" cy="1905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18"/>
          <p:cNvSpPr txBox="1"/>
          <p:nvPr/>
        </p:nvSpPr>
        <p:spPr>
          <a:xfrm>
            <a:off x="4343400" y="3427274"/>
            <a:ext cx="4191000" cy="1754326"/>
          </a:xfrm>
          <a:prstGeom prst="rect">
            <a:avLst/>
          </a:prstGeom>
          <a:noFill/>
        </p:spPr>
        <p:txBody>
          <a:bodyPr wrap="square" rtlCol="0">
            <a:spAutoFit/>
          </a:bodyPr>
          <a:lstStyle/>
          <a:p>
            <a:r>
              <a:rPr lang="en-US" dirty="0">
                <a:latin typeface="+mn-lt"/>
              </a:rPr>
              <a:t>Students may be drawn to this choice if they personally identify with enjoying family members. Even though </a:t>
            </a:r>
            <a:r>
              <a:rPr lang="en-US" dirty="0" err="1">
                <a:latin typeface="+mn-lt"/>
              </a:rPr>
              <a:t>olms</a:t>
            </a:r>
            <a:r>
              <a:rPr lang="en-US" dirty="0">
                <a:latin typeface="+mn-lt"/>
              </a:rPr>
              <a:t> might live together with their families, there is not enough support in the text for this option. This is not the correct choice.</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21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20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907338" y="5943600"/>
            <a:ext cx="1008062" cy="685800"/>
          </a:xfrm>
          <a:prstGeom prst="rect">
            <a:avLst/>
          </a:prstGeom>
          <a:noFill/>
          <a:ln w="9525">
            <a:noFill/>
            <a:miter lim="800000"/>
            <a:headEnd/>
            <a:tailEnd/>
          </a:ln>
        </p:spPr>
      </p:pic>
      <p:sp>
        <p:nvSpPr>
          <p:cNvPr id="4098" name="Title 6"/>
          <p:cNvSpPr>
            <a:spLocks noGrp="1"/>
          </p:cNvSpPr>
          <p:nvPr>
            <p:ph type="title"/>
          </p:nvPr>
        </p:nvSpPr>
        <p:spPr>
          <a:xfrm>
            <a:off x="457200" y="609600"/>
            <a:ext cx="8305800" cy="1295400"/>
          </a:xfrm>
        </p:spPr>
        <p:txBody>
          <a:bodyPr rtlCol="0">
            <a:normAutofit fontScale="90000"/>
          </a:bodyPr>
          <a:lstStyle/>
          <a:p>
            <a:pPr eaLnBrk="1" fontAlgn="auto" hangingPunct="1">
              <a:spcAft>
                <a:spcPts val="0"/>
              </a:spcAft>
              <a:defRPr/>
            </a:pPr>
            <a:r>
              <a:rPr lang="en-US" altLang="en-US" sz="3200" b="1" dirty="0">
                <a:solidFill>
                  <a:srgbClr val="110076"/>
                </a:solidFill>
              </a:rPr>
              <a:t>The 2013-2014 3</a:t>
            </a:r>
            <a:r>
              <a:rPr lang="en-US" altLang="en-US" sz="3200" b="1" baseline="30000" dirty="0">
                <a:solidFill>
                  <a:srgbClr val="110076"/>
                </a:solidFill>
              </a:rPr>
              <a:t>rd</a:t>
            </a:r>
            <a:r>
              <a:rPr lang="en-US" altLang="en-US" sz="3200" b="1" dirty="0">
                <a:solidFill>
                  <a:srgbClr val="110076"/>
                </a:solidFill>
              </a:rPr>
              <a:t>, 4</a:t>
            </a:r>
            <a:r>
              <a:rPr lang="en-US" altLang="en-US" sz="3200" b="1" baseline="30000" dirty="0">
                <a:solidFill>
                  <a:srgbClr val="110076"/>
                </a:solidFill>
              </a:rPr>
              <a:t>th</a:t>
            </a:r>
            <a:r>
              <a:rPr lang="en-US" altLang="en-US" sz="3200" b="1" dirty="0">
                <a:solidFill>
                  <a:srgbClr val="110076"/>
                </a:solidFill>
              </a:rPr>
              <a:t>, and 5</a:t>
            </a:r>
            <a:r>
              <a:rPr lang="en-US" altLang="en-US" sz="3200" b="1" baseline="30000" dirty="0">
                <a:solidFill>
                  <a:srgbClr val="110076"/>
                </a:solidFill>
              </a:rPr>
              <a:t>th</a:t>
            </a:r>
            <a:r>
              <a:rPr lang="en-US" altLang="en-US" sz="3200" b="1" dirty="0">
                <a:solidFill>
                  <a:srgbClr val="110076"/>
                </a:solidFill>
              </a:rPr>
              <a:t> grade Reading test data show students may benefit from additional practice with the following:</a:t>
            </a:r>
          </a:p>
        </p:txBody>
      </p:sp>
      <p:sp>
        <p:nvSpPr>
          <p:cNvPr id="13" name="Content Placeholder 12"/>
          <p:cNvSpPr>
            <a:spLocks noGrp="1"/>
          </p:cNvSpPr>
          <p:nvPr>
            <p:ph idx="1"/>
          </p:nvPr>
        </p:nvSpPr>
        <p:spPr>
          <a:xfrm>
            <a:off x="495300" y="1981200"/>
            <a:ext cx="8191500" cy="3581400"/>
          </a:xfrm>
        </p:spPr>
        <p:txBody>
          <a:bodyPr rtlCol="0">
            <a:noAutofit/>
          </a:bodyPr>
          <a:lstStyle/>
          <a:p>
            <a:pPr marL="0" eaLnBrk="1" fontAlgn="auto" hangingPunct="1">
              <a:spcBef>
                <a:spcPts val="0"/>
              </a:spcBef>
              <a:spcAft>
                <a:spcPts val="0"/>
              </a:spcAft>
              <a:buFont typeface="Arial" charset="0"/>
              <a:buNone/>
              <a:defRPr/>
            </a:pPr>
            <a:r>
              <a:rPr lang="en-US" sz="2200" b="1" dirty="0">
                <a:solidFill>
                  <a:srgbClr val="7030A0"/>
                </a:solidFill>
              </a:rPr>
              <a:t>Texts:</a:t>
            </a:r>
          </a:p>
          <a:p>
            <a:pPr marL="0" eaLnBrk="1" fontAlgn="auto" hangingPunct="1">
              <a:spcBef>
                <a:spcPts val="0"/>
              </a:spcBef>
              <a:spcAft>
                <a:spcPts val="0"/>
              </a:spcAft>
              <a:buFont typeface="Arial" pitchFamily="34" charset="0"/>
              <a:buChar char="•"/>
              <a:defRPr/>
            </a:pPr>
            <a:r>
              <a:rPr lang="en-US" sz="2200" b="1" dirty="0"/>
              <a:t>more rigorous fiction </a:t>
            </a:r>
          </a:p>
          <a:p>
            <a:pPr marL="0" eaLnBrk="1" fontAlgn="auto" hangingPunct="1">
              <a:spcBef>
                <a:spcPts val="0"/>
              </a:spcBef>
              <a:spcAft>
                <a:spcPts val="0"/>
              </a:spcAft>
              <a:buFont typeface="Arial" pitchFamily="34" charset="0"/>
              <a:buChar char="•"/>
              <a:defRPr/>
            </a:pPr>
            <a:r>
              <a:rPr lang="en-US" sz="2200" b="1" dirty="0"/>
              <a:t>more rigorous nonfiction texts</a:t>
            </a:r>
          </a:p>
          <a:p>
            <a:pPr marL="0" eaLnBrk="1" fontAlgn="auto" hangingPunct="1">
              <a:spcBef>
                <a:spcPts val="0"/>
              </a:spcBef>
              <a:spcAft>
                <a:spcPts val="0"/>
              </a:spcAft>
              <a:buFont typeface="Arial" charset="0"/>
              <a:buNone/>
              <a:defRPr/>
            </a:pPr>
            <a:endParaRPr lang="en-US" sz="2200" b="1" dirty="0"/>
          </a:p>
          <a:p>
            <a:pPr marL="0" eaLnBrk="1" fontAlgn="auto" hangingPunct="1">
              <a:spcBef>
                <a:spcPts val="0"/>
              </a:spcBef>
              <a:spcAft>
                <a:spcPts val="0"/>
              </a:spcAft>
              <a:buFont typeface="Arial" pitchFamily="34" charset="0"/>
              <a:buNone/>
              <a:defRPr/>
            </a:pPr>
            <a:r>
              <a:rPr lang="en-US" sz="2200" b="1" dirty="0">
                <a:solidFill>
                  <a:srgbClr val="7030A0"/>
                </a:solidFill>
              </a:rPr>
              <a:t>Skills:</a:t>
            </a:r>
          </a:p>
          <a:p>
            <a:pPr marL="0" eaLnBrk="1" fontAlgn="auto" hangingPunct="1">
              <a:spcBef>
                <a:spcPts val="0"/>
              </a:spcBef>
              <a:spcAft>
                <a:spcPts val="0"/>
              </a:spcAft>
              <a:buFont typeface="Arial" pitchFamily="34" charset="0"/>
              <a:buChar char="•"/>
              <a:defRPr/>
            </a:pPr>
            <a:r>
              <a:rPr lang="en-US" sz="2200" b="1" dirty="0"/>
              <a:t>using affixes, context clues, and dictionary guide words,</a:t>
            </a:r>
          </a:p>
          <a:p>
            <a:pPr marL="0" eaLnBrk="1" fontAlgn="auto" hangingPunct="1">
              <a:spcBef>
                <a:spcPts val="0"/>
              </a:spcBef>
              <a:spcAft>
                <a:spcPts val="0"/>
              </a:spcAft>
              <a:buFont typeface="Arial" pitchFamily="34" charset="0"/>
              <a:buChar char="•"/>
              <a:defRPr/>
            </a:pPr>
            <a:r>
              <a:rPr lang="en-US" sz="2200" b="1" dirty="0"/>
              <a:t>drawing conclusions and making inferences,</a:t>
            </a:r>
          </a:p>
          <a:p>
            <a:pPr marL="0" eaLnBrk="1" fontAlgn="auto" hangingPunct="1">
              <a:spcBef>
                <a:spcPts val="0"/>
              </a:spcBef>
              <a:spcAft>
                <a:spcPts val="0"/>
              </a:spcAft>
              <a:buFont typeface="Arial" pitchFamily="34" charset="0"/>
              <a:buChar char="•"/>
              <a:defRPr/>
            </a:pPr>
            <a:r>
              <a:rPr lang="en-US" sz="2200" b="1" dirty="0"/>
              <a:t>using plot elements (including character, setting, and conflict),</a:t>
            </a:r>
          </a:p>
          <a:p>
            <a:pPr marL="0" eaLnBrk="1" fontAlgn="auto" hangingPunct="1">
              <a:spcBef>
                <a:spcPts val="0"/>
              </a:spcBef>
              <a:spcAft>
                <a:spcPts val="0"/>
              </a:spcAft>
              <a:buFont typeface="Arial" pitchFamily="34" charset="0"/>
              <a:buChar char="•"/>
              <a:defRPr/>
            </a:pPr>
            <a:r>
              <a:rPr lang="en-US" sz="2200" b="1" dirty="0"/>
              <a:t>analyzing cause and effect relationships, and</a:t>
            </a:r>
          </a:p>
          <a:p>
            <a:pPr marL="0" eaLnBrk="1" fontAlgn="auto" hangingPunct="1">
              <a:spcBef>
                <a:spcPts val="0"/>
              </a:spcBef>
              <a:spcAft>
                <a:spcPts val="0"/>
              </a:spcAft>
              <a:buFont typeface="Arial" pitchFamily="34" charset="0"/>
              <a:buChar char="•"/>
              <a:defRPr/>
            </a:pPr>
            <a:r>
              <a:rPr lang="en-US" sz="2200" b="1" dirty="0"/>
              <a:t>identifying main idea and details</a:t>
            </a:r>
          </a:p>
          <a:p>
            <a:pPr marL="0" eaLnBrk="1" fontAlgn="auto" hangingPunct="1">
              <a:spcBef>
                <a:spcPts val="0"/>
              </a:spcBef>
              <a:spcAft>
                <a:spcPts val="0"/>
              </a:spcAft>
              <a:buNone/>
              <a:defRPr/>
            </a:pPr>
            <a:endParaRPr lang="en-US" sz="2200" b="1" dirty="0"/>
          </a:p>
          <a:p>
            <a:pPr marL="0" eaLnBrk="1" fontAlgn="auto" hangingPunct="1">
              <a:spcBef>
                <a:spcPts val="0"/>
              </a:spcBef>
              <a:spcAft>
                <a:spcPts val="0"/>
              </a:spcAft>
              <a:buFont typeface="Arial" pitchFamily="34" charset="0"/>
              <a:buChar char="•"/>
              <a:defRPr/>
            </a:pPr>
            <a:endParaRPr lang="en-US" sz="1800" b="1" dirty="0"/>
          </a:p>
          <a:p>
            <a:pPr marL="0" eaLnBrk="1" fontAlgn="auto" hangingPunct="1">
              <a:spcBef>
                <a:spcPts val="0"/>
              </a:spcBef>
              <a:spcAft>
                <a:spcPts val="0"/>
              </a:spcAft>
              <a:buFont typeface="Arial" pitchFamily="34" charset="0"/>
              <a:buChar char="•"/>
              <a:defRPr/>
            </a:pPr>
            <a:endParaRPr lang="en-US" sz="2000" b="1" dirty="0"/>
          </a:p>
          <a:p>
            <a:pPr marL="0" eaLnBrk="1" fontAlgn="auto" hangingPunct="1">
              <a:spcBef>
                <a:spcPts val="0"/>
              </a:spcBef>
              <a:spcAft>
                <a:spcPts val="0"/>
              </a:spcAft>
              <a:buFont typeface="Arial" charset="0"/>
              <a:buNone/>
              <a:defRPr/>
            </a:pPr>
            <a:endParaRPr lang="en-US" sz="2000" b="1" dirty="0"/>
          </a:p>
          <a:p>
            <a:pPr marL="457200" indent="-457200" eaLnBrk="1" fontAlgn="auto" hangingPunct="1">
              <a:spcBef>
                <a:spcPts val="0"/>
              </a:spcBef>
              <a:spcAft>
                <a:spcPts val="0"/>
              </a:spcAft>
              <a:buFont typeface="Arial" charset="0"/>
              <a:buNone/>
              <a:defRPr/>
            </a:pPr>
            <a:r>
              <a:rPr lang="en-US" sz="2000" b="1" dirty="0">
                <a:solidFill>
                  <a:srgbClr val="0070C0"/>
                </a:solidFill>
              </a:rPr>
              <a:t> </a:t>
            </a:r>
          </a:p>
          <a:p>
            <a:pPr eaLnBrk="1" fontAlgn="auto" hangingPunct="1">
              <a:spcAft>
                <a:spcPts val="0"/>
              </a:spcAft>
              <a:buFont typeface="Arial" charset="0"/>
              <a:buNone/>
              <a:defRPr/>
            </a:pPr>
            <a:endParaRPr lang="en-US" sz="2000" b="1" dirty="0">
              <a:solidFill>
                <a:srgbClr val="002060"/>
              </a:solidFill>
            </a:endParaRP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07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078"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07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571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a:xfrm>
            <a:off x="304800" y="304800"/>
            <a:ext cx="8839200" cy="1066800"/>
          </a:xfrm>
        </p:spPr>
        <p:txBody>
          <a:bodyPr/>
          <a:lstStyle/>
          <a:p>
            <a:r>
              <a:rPr lang="en-US" altLang="en-US" sz="3200" b="1" dirty="0">
                <a:solidFill>
                  <a:srgbClr val="110076"/>
                </a:solidFill>
              </a:rPr>
              <a:t>More Suggested Practice for </a:t>
            </a:r>
            <a:br>
              <a:rPr lang="en-US" altLang="en-US" sz="3200" b="1" dirty="0">
                <a:solidFill>
                  <a:srgbClr val="110076"/>
                </a:solidFill>
              </a:rPr>
            </a:br>
            <a:r>
              <a:rPr lang="en-US" altLang="en-US" sz="3200" b="1" dirty="0">
                <a:solidFill>
                  <a:srgbClr val="110076"/>
                </a:solidFill>
              </a:rPr>
              <a:t>Affixes and Context Clues</a:t>
            </a:r>
          </a:p>
        </p:txBody>
      </p:sp>
      <p:sp>
        <p:nvSpPr>
          <p:cNvPr id="13" name="Content Placeholder 12"/>
          <p:cNvSpPr>
            <a:spLocks noGrp="1"/>
          </p:cNvSpPr>
          <p:nvPr>
            <p:ph idx="1"/>
          </p:nvPr>
        </p:nvSpPr>
        <p:spPr>
          <a:xfrm>
            <a:off x="457200" y="1295400"/>
            <a:ext cx="8229600" cy="4800600"/>
          </a:xfrm>
        </p:spPr>
        <p:txBody>
          <a:bodyPr/>
          <a:lstStyle/>
          <a:p>
            <a:pPr marL="0">
              <a:spcBef>
                <a:spcPts val="0"/>
              </a:spcBef>
              <a:buFont typeface="Arial" charset="0"/>
              <a:buNone/>
              <a:defRPr/>
            </a:pPr>
            <a:r>
              <a:rPr lang="en-US" sz="2400" b="1" dirty="0">
                <a:latin typeface="+mj-lt"/>
              </a:rPr>
              <a:t>Suggestions:</a:t>
            </a:r>
          </a:p>
          <a:p>
            <a:pPr marL="0">
              <a:spcBef>
                <a:spcPts val="0"/>
              </a:spcBef>
              <a:buFont typeface="Arial" charset="0"/>
              <a:buNone/>
              <a:defRPr/>
            </a:pPr>
            <a:endParaRPr lang="en-US" sz="2400" b="1" dirty="0">
              <a:latin typeface="+mj-lt"/>
            </a:endParaRPr>
          </a:p>
          <a:p>
            <a:pPr marL="0">
              <a:spcBef>
                <a:spcPts val="0"/>
              </a:spcBef>
              <a:defRPr/>
            </a:pPr>
            <a:r>
              <a:rPr lang="en-US" sz="2400" b="1" dirty="0"/>
              <a:t>Select the word(s) with a (prefix/suffix) that means “_____ .”</a:t>
            </a:r>
          </a:p>
          <a:p>
            <a:pPr marL="0">
              <a:spcBef>
                <a:spcPts val="0"/>
              </a:spcBef>
              <a:buNone/>
              <a:defRPr/>
            </a:pPr>
            <a:endParaRPr lang="en-US" sz="2400" b="1" dirty="0"/>
          </a:p>
          <a:p>
            <a:pPr marL="0">
              <a:spcBef>
                <a:spcPts val="0"/>
              </a:spcBef>
              <a:defRPr/>
            </a:pPr>
            <a:r>
              <a:rPr lang="en-US" sz="2400" b="1" dirty="0"/>
              <a:t>What does the suffix (-</a:t>
            </a:r>
            <a:r>
              <a:rPr lang="en-US" sz="2400" b="1" i="1" dirty="0"/>
              <a:t>x</a:t>
            </a:r>
            <a:r>
              <a:rPr lang="en-US" sz="2400" b="1" dirty="0"/>
              <a:t>) mean in the word _____ ?</a:t>
            </a:r>
          </a:p>
          <a:p>
            <a:pPr marL="0">
              <a:spcBef>
                <a:spcPts val="0"/>
              </a:spcBef>
              <a:buNone/>
              <a:defRPr/>
            </a:pPr>
            <a:endParaRPr lang="en-US" sz="2400" b="1" dirty="0"/>
          </a:p>
          <a:p>
            <a:pPr marL="0">
              <a:spcBef>
                <a:spcPts val="0"/>
              </a:spcBef>
              <a:defRPr/>
            </a:pPr>
            <a:r>
              <a:rPr lang="en-US" sz="2400" b="1" dirty="0">
                <a:latin typeface="+mj-lt"/>
              </a:rPr>
              <a:t>In which word does the prefix (</a:t>
            </a:r>
            <a:r>
              <a:rPr lang="en-US" sz="2400" b="1" i="1" dirty="0">
                <a:latin typeface="+mj-lt"/>
              </a:rPr>
              <a:t>x</a:t>
            </a:r>
            <a:r>
              <a:rPr lang="en-US" sz="2400" b="1" dirty="0">
                <a:latin typeface="+mj-lt"/>
              </a:rPr>
              <a:t>-) have the same meaning </a:t>
            </a:r>
          </a:p>
          <a:p>
            <a:pPr marL="0">
              <a:spcBef>
                <a:spcPts val="0"/>
              </a:spcBef>
              <a:buNone/>
              <a:defRPr/>
            </a:pPr>
            <a:r>
              <a:rPr lang="en-US" sz="2400" b="1" dirty="0">
                <a:latin typeface="+mj-lt"/>
              </a:rPr>
              <a:t>     as it does in the word _____ ?</a:t>
            </a:r>
          </a:p>
          <a:p>
            <a:pPr marL="0">
              <a:spcBef>
                <a:spcPts val="0"/>
              </a:spcBef>
              <a:buNone/>
              <a:defRPr/>
            </a:pPr>
            <a:endParaRPr lang="en-US" sz="2400" b="1" dirty="0">
              <a:latin typeface="+mj-lt"/>
            </a:endParaRPr>
          </a:p>
          <a:p>
            <a:pPr marL="0">
              <a:spcBef>
                <a:spcPts val="0"/>
              </a:spcBef>
              <a:defRPr/>
            </a:pPr>
            <a:r>
              <a:rPr lang="en-US" sz="2400" b="1" dirty="0"/>
              <a:t>In paragraph __, what does the word _____ mean?</a:t>
            </a:r>
          </a:p>
          <a:p>
            <a:pPr marL="0">
              <a:spcBef>
                <a:spcPts val="0"/>
              </a:spcBef>
              <a:buNone/>
              <a:defRPr/>
            </a:pPr>
            <a:endParaRPr lang="en-US" sz="2400" b="1" dirty="0"/>
          </a:p>
          <a:p>
            <a:pPr marL="0">
              <a:spcBef>
                <a:spcPts val="0"/>
              </a:spcBef>
              <a:defRPr/>
            </a:pPr>
            <a:r>
              <a:rPr lang="en-US" sz="2400" b="1" dirty="0"/>
              <a:t>The word _____ most likely means—</a:t>
            </a:r>
          </a:p>
          <a:p>
            <a:pPr marL="0">
              <a:spcBef>
                <a:spcPts val="0"/>
              </a:spcBef>
              <a:buNone/>
              <a:defRPr/>
            </a:pPr>
            <a:endParaRPr lang="en-US" sz="2400" b="1" dirty="0">
              <a:latin typeface="+mj-lt"/>
            </a:endParaRPr>
          </a:p>
        </p:txBody>
      </p:sp>
      <p:sp>
        <p:nvSpPr>
          <p:cNvPr id="614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4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5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5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615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20</a:t>
            </a:fld>
            <a:endParaRPr lang="en-US"/>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26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Dictionary Guide Words</a:t>
            </a:r>
          </a:p>
        </p:txBody>
      </p:sp>
      <p:sp>
        <p:nvSpPr>
          <p:cNvPr id="13" name="Content Placeholder 12"/>
          <p:cNvSpPr>
            <a:spLocks noGrp="1"/>
          </p:cNvSpPr>
          <p:nvPr>
            <p:ph idx="1"/>
          </p:nvPr>
        </p:nvSpPr>
        <p:spPr>
          <a:xfrm>
            <a:off x="609600" y="1295400"/>
            <a:ext cx="8229600" cy="3276600"/>
          </a:xfrm>
        </p:spPr>
        <p:txBody>
          <a:bodyPr/>
          <a:lstStyle/>
          <a:p>
            <a:pPr marL="0" indent="0">
              <a:buFont typeface="Arial" charset="0"/>
              <a:buNone/>
              <a:defRPr/>
            </a:pPr>
            <a:r>
              <a:rPr lang="en-US" sz="2400" b="1" dirty="0">
                <a:solidFill>
                  <a:srgbClr val="7030A0"/>
                </a:solidFill>
              </a:rPr>
              <a:t>Third and fourth grade students may need additional practice:</a:t>
            </a:r>
            <a:r>
              <a:rPr lang="en-US" sz="2100" b="1" dirty="0">
                <a:solidFill>
                  <a:srgbClr val="7030A0"/>
                </a:solidFill>
              </a:rPr>
              <a:t>	</a:t>
            </a:r>
          </a:p>
          <a:p>
            <a:pPr marL="0" indent="0">
              <a:buFont typeface="Arial" pitchFamily="34" charset="0"/>
              <a:buChar char="•"/>
              <a:defRPr/>
            </a:pPr>
            <a:r>
              <a:rPr lang="en-US" sz="2400" b="1" dirty="0">
                <a:solidFill>
                  <a:srgbClr val="7030A0"/>
                </a:solidFill>
              </a:rPr>
              <a:t>   identifying words to appear on a page with a given set of guide words,</a:t>
            </a:r>
          </a:p>
          <a:p>
            <a:pPr marL="0" indent="0">
              <a:buFont typeface="Arial" pitchFamily="34" charset="0"/>
              <a:buChar char="•"/>
              <a:defRPr/>
            </a:pPr>
            <a:r>
              <a:rPr lang="en-US" sz="2400" b="1" dirty="0">
                <a:solidFill>
                  <a:srgbClr val="7030A0"/>
                </a:solidFill>
              </a:rPr>
              <a:t>   identifying guide words to appear on a page with another given word, and</a:t>
            </a:r>
          </a:p>
          <a:p>
            <a:pPr marL="0" indent="0">
              <a:buFont typeface="Arial" pitchFamily="34" charset="0"/>
              <a:buChar char="•"/>
              <a:defRPr/>
            </a:pPr>
            <a:r>
              <a:rPr lang="en-US" sz="2400" b="1" dirty="0">
                <a:solidFill>
                  <a:srgbClr val="7030A0"/>
                </a:solidFill>
              </a:rPr>
              <a:t>   placing words in alphabetical order.</a:t>
            </a:r>
          </a:p>
          <a:p>
            <a:pPr marL="0" indent="0">
              <a:buFont typeface="Arial" charset="0"/>
              <a:buNone/>
              <a:defRPr/>
            </a:pPr>
            <a:r>
              <a:rPr lang="en-US" sz="2400" b="1" dirty="0">
                <a:solidFill>
                  <a:srgbClr val="7030A0"/>
                </a:solidFill>
              </a:rPr>
              <a:t>	</a:t>
            </a:r>
          </a:p>
          <a:p>
            <a:pPr marL="0" indent="0">
              <a:buFont typeface="Arial" charset="0"/>
              <a:buNone/>
              <a:defRPr/>
            </a:pPr>
            <a:endParaRPr lang="en-US" sz="2100" b="1" dirty="0">
              <a:solidFill>
                <a:srgbClr val="7030A0"/>
              </a:solidFill>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21</a:t>
            </a:fld>
            <a:endParaRPr lang="en-US"/>
          </a:p>
        </p:txBody>
      </p:sp>
      <p:sp>
        <p:nvSpPr>
          <p:cNvPr id="12" name="TextBox 11"/>
          <p:cNvSpPr txBox="1"/>
          <p:nvPr/>
        </p:nvSpPr>
        <p:spPr>
          <a:xfrm>
            <a:off x="533400" y="4648200"/>
            <a:ext cx="8077200" cy="830997"/>
          </a:xfrm>
          <a:prstGeom prst="rect">
            <a:avLst/>
          </a:prstGeom>
          <a:noFill/>
        </p:spPr>
        <p:txBody>
          <a:bodyPr wrap="square" rtlCol="0">
            <a:spAutoFit/>
          </a:bodyPr>
          <a:lstStyle/>
          <a:p>
            <a:r>
              <a:rPr lang="en-US" sz="2400" b="1" dirty="0">
                <a:latin typeface="+mj-lt"/>
              </a:rPr>
              <a:t>SOL 3.4g and 4.4c) Use word reference resources including the </a:t>
            </a:r>
          </a:p>
          <a:p>
            <a:r>
              <a:rPr lang="en-US" sz="2400" b="1" dirty="0">
                <a:latin typeface="+mj-lt"/>
              </a:rPr>
              <a:t>    glossary, dictionary, and thesaurus. </a:t>
            </a: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89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71600" y="4191000"/>
            <a:ext cx="22098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Dictionary Guide Words</a:t>
            </a:r>
          </a:p>
        </p:txBody>
      </p:sp>
      <p:sp>
        <p:nvSpPr>
          <p:cNvPr id="13" name="Content Placeholder 12"/>
          <p:cNvSpPr>
            <a:spLocks noGrp="1"/>
          </p:cNvSpPr>
          <p:nvPr>
            <p:ph idx="1"/>
          </p:nvPr>
        </p:nvSpPr>
        <p:spPr>
          <a:xfrm>
            <a:off x="381000" y="1219200"/>
            <a:ext cx="8839200" cy="952500"/>
          </a:xfrm>
        </p:spPr>
        <p:txBody>
          <a:bodyPr/>
          <a:lstStyle/>
          <a:p>
            <a:pPr marL="0" indent="0">
              <a:buFont typeface="Arial" charset="0"/>
              <a:buNone/>
              <a:defRPr/>
            </a:pPr>
            <a:r>
              <a:rPr lang="en-US" sz="2400" b="1" dirty="0">
                <a:solidFill>
                  <a:srgbClr val="7030A0"/>
                </a:solidFill>
              </a:rPr>
              <a:t>Third and fourth grade students may need additional practice identifying several words to appear with a given set of guide words.	</a:t>
            </a:r>
          </a:p>
          <a:p>
            <a:pPr marL="0" indent="0">
              <a:buFont typeface="Arial" charset="0"/>
              <a:buNone/>
              <a:defRPr/>
            </a:pPr>
            <a:r>
              <a:rPr lang="en-US" sz="2400" b="1" dirty="0">
                <a:solidFill>
                  <a:srgbClr val="7030A0"/>
                </a:solidFill>
              </a:rPr>
              <a:t>	</a:t>
            </a:r>
          </a:p>
          <a:p>
            <a:pPr marL="0" indent="0">
              <a:buFont typeface="Arial" charset="0"/>
              <a:buNone/>
              <a:defRPr/>
            </a:pPr>
            <a:endParaRPr lang="en-US" sz="2100" b="1" dirty="0">
              <a:solidFill>
                <a:srgbClr val="7030A0"/>
              </a:solidFill>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22</a:t>
            </a:fld>
            <a:endParaRPr lang="en-US"/>
          </a:p>
        </p:txBody>
      </p:sp>
      <p:sp>
        <p:nvSpPr>
          <p:cNvPr id="10" name="TextBox 9"/>
          <p:cNvSpPr txBox="1"/>
          <p:nvPr/>
        </p:nvSpPr>
        <p:spPr>
          <a:xfrm>
            <a:off x="457200" y="2286000"/>
            <a:ext cx="8534400" cy="1077218"/>
          </a:xfrm>
          <a:prstGeom prst="rect">
            <a:avLst/>
          </a:prstGeom>
          <a:noFill/>
        </p:spPr>
        <p:txBody>
          <a:bodyPr wrap="square" rtlCol="0">
            <a:spAutoFit/>
          </a:bodyPr>
          <a:lstStyle/>
          <a:p>
            <a:pPr lvl="0" algn="ctr"/>
            <a:r>
              <a:rPr lang="en-US" sz="1600" b="1" dirty="0">
                <a:solidFill>
                  <a:prstClr val="black"/>
                </a:solidFill>
                <a:latin typeface="Calibri"/>
              </a:rPr>
              <a:t>Click on the hyperlink to return to the full text.</a:t>
            </a:r>
            <a:endParaRPr lang="en-US" sz="2400" b="1" dirty="0">
              <a:latin typeface="+mn-lt"/>
            </a:endParaRPr>
          </a:p>
          <a:p>
            <a:r>
              <a:rPr lang="en-US" sz="2400" b="1" dirty="0">
                <a:latin typeface="+mn-lt"/>
              </a:rPr>
              <a:t>Which three words from the </a:t>
            </a:r>
            <a:r>
              <a:rPr lang="en-US" sz="2400" b="1" dirty="0">
                <a:latin typeface="+mn-lt"/>
                <a:hlinkClick r:id="rId7" action="ppaction://hlinksldjump"/>
              </a:rPr>
              <a:t>poem</a:t>
            </a:r>
            <a:r>
              <a:rPr lang="en-US" sz="2400" b="1" dirty="0">
                <a:latin typeface="+mn-lt"/>
              </a:rPr>
              <a:t> would appear on the same page as the guide words?</a:t>
            </a:r>
          </a:p>
        </p:txBody>
      </p:sp>
      <p:sp>
        <p:nvSpPr>
          <p:cNvPr id="16" name="TextBox 15"/>
          <p:cNvSpPr txBox="1"/>
          <p:nvPr/>
        </p:nvSpPr>
        <p:spPr>
          <a:xfrm>
            <a:off x="838200" y="3657600"/>
            <a:ext cx="3276600" cy="461665"/>
          </a:xfrm>
          <a:prstGeom prst="rect">
            <a:avLst/>
          </a:prstGeom>
          <a:noFill/>
        </p:spPr>
        <p:txBody>
          <a:bodyPr wrap="square" rtlCol="0">
            <a:spAutoFit/>
          </a:bodyPr>
          <a:lstStyle/>
          <a:p>
            <a:r>
              <a:rPr lang="en-US" sz="2400" b="1" dirty="0">
                <a:latin typeface="+mn-lt"/>
              </a:rPr>
              <a:t>Guide words:</a:t>
            </a:r>
          </a:p>
        </p:txBody>
      </p:sp>
      <p:sp>
        <p:nvSpPr>
          <p:cNvPr id="17" name="TextBox 16"/>
          <p:cNvSpPr txBox="1"/>
          <p:nvPr/>
        </p:nvSpPr>
        <p:spPr>
          <a:xfrm>
            <a:off x="4648200" y="3657600"/>
            <a:ext cx="2590800" cy="2308324"/>
          </a:xfrm>
          <a:prstGeom prst="rect">
            <a:avLst/>
          </a:prstGeom>
          <a:noFill/>
        </p:spPr>
        <p:txBody>
          <a:bodyPr wrap="square" rtlCol="0">
            <a:spAutoFit/>
          </a:bodyPr>
          <a:lstStyle/>
          <a:p>
            <a:r>
              <a:rPr lang="en-US" sz="2400" b="1" dirty="0">
                <a:latin typeface="+mn-lt"/>
              </a:rPr>
              <a:t>searching</a:t>
            </a:r>
          </a:p>
          <a:p>
            <a:r>
              <a:rPr lang="en-US" sz="2400" b="1" dirty="0">
                <a:latin typeface="+mn-lt"/>
              </a:rPr>
              <a:t>seconds</a:t>
            </a:r>
          </a:p>
          <a:p>
            <a:r>
              <a:rPr lang="en-US" sz="2400" b="1" dirty="0">
                <a:latin typeface="+mn-lt"/>
              </a:rPr>
              <a:t>seek</a:t>
            </a:r>
          </a:p>
          <a:p>
            <a:r>
              <a:rPr lang="en-US" sz="2400" b="1" dirty="0">
                <a:latin typeface="+mn-lt"/>
              </a:rPr>
              <a:t>spot</a:t>
            </a:r>
          </a:p>
          <a:p>
            <a:r>
              <a:rPr lang="en-US" sz="2400" b="1" dirty="0">
                <a:latin typeface="+mn-lt"/>
              </a:rPr>
              <a:t>stand</a:t>
            </a:r>
          </a:p>
          <a:p>
            <a:r>
              <a:rPr lang="en-US" sz="2400" b="1" dirty="0">
                <a:latin typeface="+mn-lt"/>
              </a:rPr>
              <a:t>start</a:t>
            </a:r>
          </a:p>
        </p:txBody>
      </p:sp>
      <p:sp>
        <p:nvSpPr>
          <p:cNvPr id="18" name="TextBox 17"/>
          <p:cNvSpPr txBox="1"/>
          <p:nvPr/>
        </p:nvSpPr>
        <p:spPr>
          <a:xfrm>
            <a:off x="1600200" y="4343400"/>
            <a:ext cx="1752600" cy="457200"/>
          </a:xfrm>
          <a:prstGeom prst="rect">
            <a:avLst/>
          </a:prstGeom>
          <a:noFill/>
        </p:spPr>
        <p:txBody>
          <a:bodyPr wrap="square" rtlCol="0">
            <a:spAutoFit/>
          </a:bodyPr>
          <a:lstStyle/>
          <a:p>
            <a:r>
              <a:rPr lang="en-US" sz="2400" b="1" dirty="0">
                <a:latin typeface="+mn-lt"/>
              </a:rPr>
              <a:t>scale – sky</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429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0" fill="hold"/>
                                        <p:tgtEl>
                                          <p:spTgt spid="17">
                                            <p:txEl>
                                              <p:pRg st="0" end="0"/>
                                            </p:txEl>
                                          </p:spTgt>
                                        </p:tgtEl>
                                        <p:attrNameLst>
                                          <p:attrName>style.color</p:attrName>
                                        </p:attrNameLst>
                                      </p:cBhvr>
                                      <p:to>
                                        <a:srgbClr val="FD1111"/>
                                      </p:to>
                                    </p:animClr>
                                  </p:childTnLst>
                                </p:cTn>
                              </p:par>
                              <p:par>
                                <p:cTn id="11" presetID="3" presetClass="emph" presetSubtype="2" fill="hold" nodeType="withEffect">
                                  <p:stCondLst>
                                    <p:cond delay="0"/>
                                  </p:stCondLst>
                                  <p:childTnLst>
                                    <p:animClr clrSpc="rgb" dir="cw">
                                      <p:cBhvr override="childStyle">
                                        <p:cTn id="12" dur="1000" fill="hold"/>
                                        <p:tgtEl>
                                          <p:spTgt spid="17">
                                            <p:txEl>
                                              <p:pRg st="1" end="1"/>
                                            </p:txEl>
                                          </p:spTgt>
                                        </p:tgtEl>
                                        <p:attrNameLst>
                                          <p:attrName>style.color</p:attrName>
                                        </p:attrNameLst>
                                      </p:cBhvr>
                                      <p:to>
                                        <a:srgbClr val="FD1111"/>
                                      </p:to>
                                    </p:animClr>
                                  </p:childTnLst>
                                </p:cTn>
                              </p:par>
                              <p:par>
                                <p:cTn id="13" presetID="3" presetClass="emph" presetSubtype="2" fill="hold" nodeType="withEffect">
                                  <p:stCondLst>
                                    <p:cond delay="0"/>
                                  </p:stCondLst>
                                  <p:childTnLst>
                                    <p:animClr clrSpc="rgb" dir="cw">
                                      <p:cBhvr override="childStyle">
                                        <p:cTn id="14" dur="1000" fill="hold"/>
                                        <p:tgtEl>
                                          <p:spTgt spid="17">
                                            <p:txEl>
                                              <p:pRg st="2" end="2"/>
                                            </p:txEl>
                                          </p:spTgt>
                                        </p:tgtEl>
                                        <p:attrNameLst>
                                          <p:attrName>style.color</p:attrName>
                                        </p:attrNameLst>
                                      </p:cBhvr>
                                      <p:to>
                                        <a:srgbClr val="FD1111"/>
                                      </p:to>
                                    </p:animClr>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Drawing Conclusions and Making Inferences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23</a:t>
            </a:fld>
            <a:endParaRPr lang="en-US"/>
          </a:p>
        </p:txBody>
      </p:sp>
      <p:sp>
        <p:nvSpPr>
          <p:cNvPr id="10" name="TextBox 9"/>
          <p:cNvSpPr txBox="1"/>
          <p:nvPr/>
        </p:nvSpPr>
        <p:spPr>
          <a:xfrm>
            <a:off x="533400" y="1219200"/>
            <a:ext cx="8229600" cy="2308324"/>
          </a:xfrm>
          <a:prstGeom prst="rect">
            <a:avLst/>
          </a:prstGeom>
          <a:noFill/>
        </p:spPr>
        <p:txBody>
          <a:bodyPr wrap="square" rtlCol="0">
            <a:spAutoFit/>
          </a:bodyPr>
          <a:lstStyle/>
          <a:p>
            <a:r>
              <a:rPr lang="en-US" sz="2400" b="1" dirty="0">
                <a:solidFill>
                  <a:srgbClr val="7030A0"/>
                </a:solidFill>
                <a:latin typeface="+mn-lt"/>
              </a:rPr>
              <a:t>Students may need additional practice:</a:t>
            </a:r>
          </a:p>
          <a:p>
            <a:pPr>
              <a:buFont typeface="Arial" pitchFamily="34" charset="0"/>
              <a:buChar char="•"/>
            </a:pPr>
            <a:r>
              <a:rPr lang="en-US" sz="2400" b="1" dirty="0">
                <a:solidFill>
                  <a:srgbClr val="7030A0"/>
                </a:solidFill>
                <a:latin typeface="+mn-lt"/>
              </a:rPr>
              <a:t>   drawing conclusions about a text,</a:t>
            </a:r>
          </a:p>
          <a:p>
            <a:pPr>
              <a:buFont typeface="Arial" pitchFamily="34" charset="0"/>
              <a:buChar char="•"/>
            </a:pPr>
            <a:r>
              <a:rPr lang="en-US" sz="2400" b="1" dirty="0">
                <a:solidFill>
                  <a:srgbClr val="7030A0"/>
                </a:solidFill>
                <a:latin typeface="+mn-lt"/>
              </a:rPr>
              <a:t>   making inferences about a text, </a:t>
            </a:r>
          </a:p>
          <a:p>
            <a:pPr>
              <a:buFont typeface="Arial" pitchFamily="34" charset="0"/>
              <a:buChar char="•"/>
            </a:pPr>
            <a:r>
              <a:rPr lang="en-US" sz="2400" b="1" dirty="0">
                <a:solidFill>
                  <a:srgbClr val="7030A0"/>
                </a:solidFill>
                <a:latin typeface="+mn-lt"/>
              </a:rPr>
              <a:t>   making inferences using textual information as support, and</a:t>
            </a:r>
          </a:p>
          <a:p>
            <a:pPr>
              <a:buFont typeface="Arial" pitchFamily="34" charset="0"/>
              <a:buChar char="•"/>
            </a:pPr>
            <a:r>
              <a:rPr lang="en-US" sz="2400" b="1" dirty="0">
                <a:solidFill>
                  <a:srgbClr val="7030A0"/>
                </a:solidFill>
                <a:latin typeface="+mn-lt"/>
              </a:rPr>
              <a:t>   locating information to support opinions, predictions, and </a:t>
            </a:r>
          </a:p>
          <a:p>
            <a:r>
              <a:rPr lang="en-US" sz="2400" b="1" dirty="0">
                <a:solidFill>
                  <a:srgbClr val="7030A0"/>
                </a:solidFill>
                <a:latin typeface="+mn-lt"/>
              </a:rPr>
              <a:t>    conclusions.</a:t>
            </a:r>
          </a:p>
        </p:txBody>
      </p:sp>
      <p:sp>
        <p:nvSpPr>
          <p:cNvPr id="16" name="TextBox 15"/>
          <p:cNvSpPr txBox="1"/>
          <p:nvPr/>
        </p:nvSpPr>
        <p:spPr>
          <a:xfrm>
            <a:off x="685800" y="3535501"/>
            <a:ext cx="7543800" cy="3477875"/>
          </a:xfrm>
          <a:prstGeom prst="rect">
            <a:avLst/>
          </a:prstGeom>
          <a:noFill/>
        </p:spPr>
        <p:txBody>
          <a:bodyPr wrap="square" rtlCol="0">
            <a:spAutoFit/>
          </a:bodyPr>
          <a:lstStyle/>
          <a:p>
            <a:r>
              <a:rPr lang="en-US" sz="2000" b="1" dirty="0">
                <a:latin typeface="+mn-lt"/>
              </a:rPr>
              <a:t>Fiction Texts:</a:t>
            </a:r>
          </a:p>
          <a:p>
            <a:r>
              <a:rPr lang="en-US" sz="2000" b="1" dirty="0">
                <a:latin typeface="+mn-lt"/>
              </a:rPr>
              <a:t>SOL 3.5g, 4.5h, and 5.5i) Draw conclusions (and make inferences) </a:t>
            </a:r>
          </a:p>
          <a:p>
            <a:r>
              <a:rPr lang="en-US" sz="2000" b="1" dirty="0">
                <a:latin typeface="+mn-lt"/>
              </a:rPr>
              <a:t>   about text.</a:t>
            </a:r>
          </a:p>
          <a:p>
            <a:endParaRPr lang="en-US" sz="2000" b="1" dirty="0">
              <a:latin typeface="+mn-lt"/>
            </a:endParaRPr>
          </a:p>
          <a:p>
            <a:r>
              <a:rPr lang="en-US" sz="2000" b="1" dirty="0">
                <a:latin typeface="+mn-lt"/>
              </a:rPr>
              <a:t>Nonfiction Texts:</a:t>
            </a:r>
          </a:p>
          <a:p>
            <a:r>
              <a:rPr lang="en-US" sz="2000" b="1" dirty="0">
                <a:latin typeface="+mn-lt"/>
              </a:rPr>
              <a:t>SOL 3.6e) Draw conclusions about text.</a:t>
            </a:r>
          </a:p>
          <a:p>
            <a:r>
              <a:rPr lang="en-US" sz="2000" b="1" dirty="0">
                <a:latin typeface="+mn-lt"/>
              </a:rPr>
              <a:t>SOL 4.6f) Draw conclusions and make simple inferences using textual </a:t>
            </a:r>
          </a:p>
          <a:p>
            <a:r>
              <a:rPr lang="en-US" sz="2000" b="1" dirty="0">
                <a:latin typeface="+mn-lt"/>
              </a:rPr>
              <a:t>   information as support.</a:t>
            </a:r>
          </a:p>
          <a:p>
            <a:r>
              <a:rPr lang="en-US" sz="2000" b="1" dirty="0">
                <a:latin typeface="+mn-lt"/>
              </a:rPr>
              <a:t>SOL 5.6g) Locate information to support opinions, predictions, </a:t>
            </a:r>
          </a:p>
          <a:p>
            <a:r>
              <a:rPr lang="en-US" sz="2000" b="1" dirty="0">
                <a:latin typeface="+mn-lt"/>
              </a:rPr>
              <a:t>   and conclusions.</a:t>
            </a:r>
          </a:p>
          <a:p>
            <a:endParaRPr lang="en-US" sz="2000" b="1" dirty="0">
              <a:latin typeface="+mn-lt"/>
            </a:endParaRP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423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4876800"/>
            <a:ext cx="79248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602412" y="1499559"/>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a:p>
            <a:pPr marL="0" indent="0">
              <a:buFont typeface="Arial" charset="0"/>
              <a:buNone/>
              <a:defRPr/>
            </a:pPr>
            <a:r>
              <a:rPr lang="en-US" sz="2100" b="1" dirty="0">
                <a:solidFill>
                  <a:srgbClr val="7030A0"/>
                </a:solidFill>
              </a:rPr>
              <a:t>	</a:t>
            </a:r>
          </a:p>
          <a:p>
            <a:pPr marL="0" indent="0">
              <a:buFont typeface="Arial" charset="0"/>
              <a:buNone/>
              <a:defRPr/>
            </a:pPr>
            <a:endParaRPr lang="en-US" sz="2100" b="1" dirty="0">
              <a:solidFill>
                <a:srgbClr val="7030A0"/>
              </a:solidFill>
            </a:endParaRPr>
          </a:p>
          <a:p>
            <a:pPr marL="0" indent="0">
              <a:buFont typeface="Arial" charset="0"/>
              <a:buNone/>
              <a:defRPr/>
            </a:pPr>
            <a:endParaRPr lang="en-US" sz="2100" b="1" dirty="0">
              <a:solidFill>
                <a:srgbClr val="7030A0"/>
              </a:solidFill>
            </a:endParaRPr>
          </a:p>
          <a:p>
            <a:pPr>
              <a:buFont typeface="Arial" charset="0"/>
              <a:buNone/>
              <a:defRPr/>
            </a:pPr>
            <a:endParaRPr lang="en-US" sz="2400" b="1" dirty="0">
              <a:solidFill>
                <a:srgbClr val="7030A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24</a:t>
            </a:fld>
            <a:endParaRPr lang="en-US"/>
          </a:p>
        </p:txBody>
      </p:sp>
      <p:sp>
        <p:nvSpPr>
          <p:cNvPr id="14" name="TextBox 13"/>
          <p:cNvSpPr txBox="1"/>
          <p:nvPr/>
        </p:nvSpPr>
        <p:spPr>
          <a:xfrm>
            <a:off x="609600" y="2590799"/>
            <a:ext cx="7162800" cy="830997"/>
          </a:xfrm>
          <a:prstGeom prst="rect">
            <a:avLst/>
          </a:prstGeom>
          <a:noFill/>
        </p:spPr>
        <p:txBody>
          <a:bodyPr wrap="square" rtlCol="0">
            <a:spAutoFit/>
          </a:bodyPr>
          <a:lstStyle/>
          <a:p>
            <a:r>
              <a:rPr lang="en-US" sz="2400" b="1" dirty="0">
                <a:latin typeface="+mn-lt"/>
              </a:rPr>
              <a:t>Based on the </a:t>
            </a:r>
            <a:r>
              <a:rPr lang="en-US" sz="2400" b="1" dirty="0">
                <a:latin typeface="+mn-lt"/>
                <a:hlinkClick r:id="rId7" action="ppaction://hlinksldjump"/>
              </a:rPr>
              <a:t>poem</a:t>
            </a:r>
            <a:r>
              <a:rPr lang="en-US" sz="2400" b="1" dirty="0">
                <a:latin typeface="+mn-lt"/>
              </a:rPr>
              <a:t>, what is the most likely reason that the speaker counts to thirty?</a:t>
            </a:r>
          </a:p>
        </p:txBody>
      </p:sp>
      <p:sp>
        <p:nvSpPr>
          <p:cNvPr id="16" name="TextBox 15"/>
          <p:cNvSpPr txBox="1"/>
          <p:nvPr/>
        </p:nvSpPr>
        <p:spPr>
          <a:xfrm>
            <a:off x="609600" y="3733800"/>
            <a:ext cx="8001000" cy="1600200"/>
          </a:xfrm>
          <a:prstGeom prst="rect">
            <a:avLst/>
          </a:prstGeom>
          <a:noFill/>
        </p:spPr>
        <p:txBody>
          <a:bodyPr wrap="square" rtlCol="0">
            <a:spAutoFit/>
          </a:bodyPr>
          <a:lstStyle/>
          <a:p>
            <a:r>
              <a:rPr lang="en-US" sz="2400" b="1" dirty="0">
                <a:latin typeface="+mn-lt"/>
              </a:rPr>
              <a:t>To distract the other children from the game</a:t>
            </a:r>
          </a:p>
          <a:p>
            <a:r>
              <a:rPr lang="en-US" sz="2400" b="1" dirty="0">
                <a:latin typeface="+mn-lt"/>
              </a:rPr>
              <a:t>To distract herself from being bored </a:t>
            </a:r>
          </a:p>
          <a:p>
            <a:r>
              <a:rPr lang="en-US" sz="2400" b="1" dirty="0">
                <a:latin typeface="+mn-lt"/>
              </a:rPr>
              <a:t>To allow herself enough time to think of places to search</a:t>
            </a:r>
          </a:p>
          <a:p>
            <a:r>
              <a:rPr lang="en-US" sz="2400" b="1" dirty="0">
                <a:latin typeface="+mn-lt"/>
              </a:rPr>
              <a:t>To allow the other children enough time to find a hiding place</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1"/>
          <p:cNvSpPr txBox="1">
            <a:spLocks noChangeArrowheads="1"/>
          </p:cNvSpPr>
          <p:nvPr/>
        </p:nvSpPr>
        <p:spPr bwMode="auto">
          <a:xfrm>
            <a:off x="3398796" y="6484188"/>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419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533400" y="1447800"/>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a:p>
            <a:pPr marL="0" indent="0">
              <a:buFont typeface="Arial" charset="0"/>
              <a:buNone/>
              <a:defRPr/>
            </a:pPr>
            <a:r>
              <a:rPr lang="en-US" sz="2100" b="1" dirty="0">
                <a:solidFill>
                  <a:srgbClr val="0070C0"/>
                </a:solidFill>
              </a:rPr>
              <a:t>	</a:t>
            </a:r>
          </a:p>
          <a:p>
            <a:pPr marL="0" indent="0">
              <a:buFont typeface="Arial" charset="0"/>
              <a:buNone/>
              <a:defRPr/>
            </a:pPr>
            <a:endParaRPr lang="en-US" sz="2100" b="1" dirty="0">
              <a:solidFill>
                <a:srgbClr val="0070C0"/>
              </a:solidFill>
            </a:endParaRPr>
          </a:p>
          <a:p>
            <a:pPr marL="0" indent="0">
              <a:buFont typeface="Arial" charset="0"/>
              <a:buNone/>
              <a:defRPr/>
            </a:pPr>
            <a:endParaRPr lang="en-US" sz="2100" b="1" dirty="0">
              <a:solidFill>
                <a:srgbClr val="0070C0"/>
              </a:solidFill>
            </a:endParaRP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25</a:t>
            </a:fld>
            <a:endParaRPr lang="en-US"/>
          </a:p>
        </p:txBody>
      </p:sp>
      <p:sp>
        <p:nvSpPr>
          <p:cNvPr id="14" name="TextBox 13"/>
          <p:cNvSpPr txBox="1"/>
          <p:nvPr/>
        </p:nvSpPr>
        <p:spPr>
          <a:xfrm>
            <a:off x="549215" y="2590798"/>
            <a:ext cx="7162800" cy="830997"/>
          </a:xfrm>
          <a:prstGeom prst="rect">
            <a:avLst/>
          </a:prstGeom>
          <a:noFill/>
        </p:spPr>
        <p:txBody>
          <a:bodyPr wrap="square" rtlCol="0">
            <a:spAutoFit/>
          </a:bodyPr>
          <a:lstStyle/>
          <a:p>
            <a:r>
              <a:rPr lang="en-US" sz="2400" b="1" dirty="0">
                <a:latin typeface="+mn-lt"/>
              </a:rPr>
              <a:t>Based on the </a:t>
            </a:r>
            <a:r>
              <a:rPr lang="en-US" sz="2400" b="1" dirty="0">
                <a:latin typeface="+mn-lt"/>
                <a:hlinkClick r:id="rId6" action="ppaction://hlinksldjump"/>
              </a:rPr>
              <a:t>poem</a:t>
            </a:r>
            <a:r>
              <a:rPr lang="en-US" sz="2400" b="1" dirty="0">
                <a:latin typeface="+mn-lt"/>
              </a:rPr>
              <a:t>, what is the most likely reason that the speaker counts to thirty?</a:t>
            </a:r>
          </a:p>
        </p:txBody>
      </p:sp>
      <p:sp>
        <p:nvSpPr>
          <p:cNvPr id="16" name="TextBox 15"/>
          <p:cNvSpPr txBox="1"/>
          <p:nvPr/>
        </p:nvSpPr>
        <p:spPr>
          <a:xfrm>
            <a:off x="533400" y="3733800"/>
            <a:ext cx="8001000" cy="1292662"/>
          </a:xfrm>
          <a:prstGeom prst="rect">
            <a:avLst/>
          </a:prstGeom>
          <a:noFill/>
        </p:spPr>
        <p:txBody>
          <a:bodyPr wrap="square" rtlCol="0">
            <a:spAutoFit/>
          </a:bodyPr>
          <a:lstStyle/>
          <a:p>
            <a:r>
              <a:rPr lang="en-US" sz="2400" b="1" dirty="0">
                <a:latin typeface="+mn-lt"/>
              </a:rPr>
              <a:t>To distract the other children from the game</a:t>
            </a:r>
          </a:p>
          <a:p>
            <a:r>
              <a:rPr lang="en-US" b="1" dirty="0">
                <a:solidFill>
                  <a:schemeClr val="bg1">
                    <a:lumMod val="65000"/>
                  </a:schemeClr>
                </a:solidFill>
                <a:latin typeface="+mn-lt"/>
              </a:rPr>
              <a:t>To distract herself from being bored </a:t>
            </a:r>
          </a:p>
          <a:p>
            <a:r>
              <a:rPr lang="en-US" b="1" dirty="0">
                <a:solidFill>
                  <a:schemeClr val="bg1">
                    <a:lumMod val="65000"/>
                  </a:schemeClr>
                </a:solidFill>
                <a:latin typeface="+mn-lt"/>
              </a:rPr>
              <a:t>To allow herself enough time to think of places to search</a:t>
            </a:r>
          </a:p>
          <a:p>
            <a:r>
              <a:rPr lang="en-US" b="1" dirty="0">
                <a:solidFill>
                  <a:schemeClr val="bg1">
                    <a:lumMod val="65000"/>
                  </a:schemeClr>
                </a:solidFill>
                <a:latin typeface="+mn-lt"/>
              </a:rPr>
              <a:t>To allow the other children enough time to find a hiding place</a:t>
            </a:r>
          </a:p>
        </p:txBody>
      </p:sp>
      <p:sp>
        <p:nvSpPr>
          <p:cNvPr id="2" name="Rectangle 1"/>
          <p:cNvSpPr/>
          <p:nvPr/>
        </p:nvSpPr>
        <p:spPr>
          <a:xfrm>
            <a:off x="2438400" y="4267200"/>
            <a:ext cx="4953000" cy="1676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2514600" y="4343401"/>
            <a:ext cx="4800600" cy="1477328"/>
          </a:xfrm>
          <a:prstGeom prst="rect">
            <a:avLst/>
          </a:prstGeom>
          <a:noFill/>
        </p:spPr>
        <p:txBody>
          <a:bodyPr wrap="square" rtlCol="0">
            <a:spAutoFit/>
          </a:bodyPr>
          <a:lstStyle/>
          <a:p>
            <a:r>
              <a:rPr lang="en-US" dirty="0">
                <a:latin typeface="+mn-lt"/>
              </a:rPr>
              <a:t>This is not the correct choice. The speaker of the poem counts quietly at first, so she is not intending to distract the other children. Finally, she counts louder so that her friends know how much time they have left to find a hiding place. </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1"/>
          <p:cNvSpPr txBox="1">
            <a:spLocks noChangeArrowheads="1"/>
          </p:cNvSpPr>
          <p:nvPr/>
        </p:nvSpPr>
        <p:spPr bwMode="auto">
          <a:xfrm>
            <a:off x="4572000" y="6553200"/>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84687677"/>
      </p:ext>
    </p:extLst>
  </p:cSld>
  <p:clrMapOvr>
    <a:masterClrMapping/>
  </p:clrMapOvr>
  <p:transition spd="slow" advTm="26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533400" y="1447800"/>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a:p>
            <a:pPr marL="0" indent="0">
              <a:buFont typeface="Arial" charset="0"/>
              <a:buNone/>
              <a:defRPr/>
            </a:pPr>
            <a:r>
              <a:rPr lang="en-US" sz="2100" b="1" dirty="0">
                <a:solidFill>
                  <a:srgbClr val="0070C0"/>
                </a:solidFill>
              </a:rPr>
              <a:t>	</a:t>
            </a:r>
          </a:p>
          <a:p>
            <a:pPr marL="0" indent="0">
              <a:buFont typeface="Arial" charset="0"/>
              <a:buNone/>
              <a:defRPr/>
            </a:pPr>
            <a:endParaRPr lang="en-US" sz="2100" b="1" dirty="0">
              <a:solidFill>
                <a:srgbClr val="0070C0"/>
              </a:solidFill>
            </a:endParaRPr>
          </a:p>
          <a:p>
            <a:pPr marL="0" indent="0">
              <a:buFont typeface="Arial" charset="0"/>
              <a:buNone/>
              <a:defRPr/>
            </a:pPr>
            <a:endParaRPr lang="en-US" sz="2100" b="1" dirty="0">
              <a:solidFill>
                <a:srgbClr val="0070C0"/>
              </a:solidFill>
            </a:endParaRP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26</a:t>
            </a:fld>
            <a:endParaRPr lang="en-US"/>
          </a:p>
        </p:txBody>
      </p:sp>
      <p:sp>
        <p:nvSpPr>
          <p:cNvPr id="14" name="TextBox 13"/>
          <p:cNvSpPr txBox="1"/>
          <p:nvPr/>
        </p:nvSpPr>
        <p:spPr>
          <a:xfrm>
            <a:off x="563592" y="2593704"/>
            <a:ext cx="7162800" cy="830997"/>
          </a:xfrm>
          <a:prstGeom prst="rect">
            <a:avLst/>
          </a:prstGeom>
          <a:noFill/>
        </p:spPr>
        <p:txBody>
          <a:bodyPr wrap="square" rtlCol="0">
            <a:spAutoFit/>
          </a:bodyPr>
          <a:lstStyle/>
          <a:p>
            <a:r>
              <a:rPr lang="en-US" sz="2400" b="1" dirty="0">
                <a:latin typeface="+mn-lt"/>
              </a:rPr>
              <a:t>Based on the </a:t>
            </a:r>
            <a:r>
              <a:rPr lang="en-US" sz="2400" b="1" dirty="0">
                <a:latin typeface="+mn-lt"/>
                <a:hlinkClick r:id="rId6" action="ppaction://hlinksldjump"/>
              </a:rPr>
              <a:t>poem</a:t>
            </a:r>
            <a:r>
              <a:rPr lang="en-US" sz="2400" b="1" dirty="0">
                <a:latin typeface="+mn-lt"/>
              </a:rPr>
              <a:t>, what is the most likely reason that the speaker counts to thirty?</a:t>
            </a:r>
          </a:p>
        </p:txBody>
      </p:sp>
      <p:sp>
        <p:nvSpPr>
          <p:cNvPr id="16" name="TextBox 15"/>
          <p:cNvSpPr txBox="1"/>
          <p:nvPr/>
        </p:nvSpPr>
        <p:spPr>
          <a:xfrm>
            <a:off x="533400" y="3733800"/>
            <a:ext cx="8001000" cy="1292662"/>
          </a:xfrm>
          <a:prstGeom prst="rect">
            <a:avLst/>
          </a:prstGeom>
          <a:noFill/>
        </p:spPr>
        <p:txBody>
          <a:bodyPr wrap="square" rtlCol="0">
            <a:spAutoFit/>
          </a:bodyPr>
          <a:lstStyle/>
          <a:p>
            <a:r>
              <a:rPr lang="en-US" b="1" dirty="0">
                <a:solidFill>
                  <a:srgbClr val="A6A6A6"/>
                </a:solidFill>
                <a:latin typeface="+mn-lt"/>
              </a:rPr>
              <a:t>To distract the other children from the game</a:t>
            </a:r>
          </a:p>
          <a:p>
            <a:r>
              <a:rPr lang="en-US" sz="2400" b="1" dirty="0">
                <a:latin typeface="+mn-lt"/>
              </a:rPr>
              <a:t>To distract herself from being bored </a:t>
            </a:r>
          </a:p>
          <a:p>
            <a:r>
              <a:rPr lang="en-US" b="1" dirty="0">
                <a:solidFill>
                  <a:srgbClr val="A6A6A6"/>
                </a:solidFill>
                <a:latin typeface="+mn-lt"/>
              </a:rPr>
              <a:t>To allow herself enough time to think of places to search</a:t>
            </a:r>
          </a:p>
          <a:p>
            <a:r>
              <a:rPr lang="en-US" b="1" dirty="0">
                <a:solidFill>
                  <a:srgbClr val="A6A6A6"/>
                </a:solidFill>
                <a:latin typeface="+mn-lt"/>
              </a:rPr>
              <a:t>To allow the other children enough time to find a hiding place</a:t>
            </a:r>
          </a:p>
        </p:txBody>
      </p:sp>
      <p:sp>
        <p:nvSpPr>
          <p:cNvPr id="2" name="Rectangle 1"/>
          <p:cNvSpPr/>
          <p:nvPr/>
        </p:nvSpPr>
        <p:spPr>
          <a:xfrm>
            <a:off x="2438400" y="4648200"/>
            <a:ext cx="4572000" cy="1143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2514600" y="4724400"/>
            <a:ext cx="4495800" cy="923330"/>
          </a:xfrm>
          <a:prstGeom prst="rect">
            <a:avLst/>
          </a:prstGeom>
          <a:noFill/>
        </p:spPr>
        <p:txBody>
          <a:bodyPr wrap="square" rtlCol="0">
            <a:spAutoFit/>
          </a:bodyPr>
          <a:lstStyle/>
          <a:p>
            <a:r>
              <a:rPr lang="en-US" dirty="0">
                <a:latin typeface="+mn-lt"/>
              </a:rPr>
              <a:t>There is no evidence in the poem that the speaker is bored. She is actively participating in a game. This is not the best choice.</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1"/>
          <p:cNvSpPr txBox="1">
            <a:spLocks noChangeArrowheads="1"/>
          </p:cNvSpPr>
          <p:nvPr/>
        </p:nvSpPr>
        <p:spPr bwMode="auto">
          <a:xfrm>
            <a:off x="3495135" y="6488112"/>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85514677"/>
      </p:ext>
    </p:extLst>
  </p:cSld>
  <p:clrMapOvr>
    <a:masterClrMapping/>
  </p:clrMapOvr>
  <p:transition spd="slow" advTm="23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533400" y="1447800"/>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a:p>
            <a:pPr marL="0" indent="0">
              <a:buFont typeface="Arial" charset="0"/>
              <a:buNone/>
              <a:defRPr/>
            </a:pPr>
            <a:r>
              <a:rPr lang="en-US" sz="2100" b="1" dirty="0">
                <a:solidFill>
                  <a:srgbClr val="0070C0"/>
                </a:solidFill>
              </a:rPr>
              <a:t>	</a:t>
            </a:r>
          </a:p>
          <a:p>
            <a:pPr marL="0" indent="0">
              <a:buFont typeface="Arial" charset="0"/>
              <a:buNone/>
              <a:defRPr/>
            </a:pPr>
            <a:endParaRPr lang="en-US" sz="2100" b="1" dirty="0">
              <a:solidFill>
                <a:srgbClr val="0070C0"/>
              </a:solidFill>
            </a:endParaRPr>
          </a:p>
          <a:p>
            <a:pPr marL="0" indent="0">
              <a:buFont typeface="Arial" charset="0"/>
              <a:buNone/>
              <a:defRPr/>
            </a:pPr>
            <a:endParaRPr lang="en-US" sz="2100" b="1" dirty="0">
              <a:solidFill>
                <a:srgbClr val="0070C0"/>
              </a:solidFill>
            </a:endParaRP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27</a:t>
            </a:fld>
            <a:endParaRPr lang="en-US"/>
          </a:p>
        </p:txBody>
      </p:sp>
      <p:sp>
        <p:nvSpPr>
          <p:cNvPr id="14" name="TextBox 13"/>
          <p:cNvSpPr txBox="1"/>
          <p:nvPr/>
        </p:nvSpPr>
        <p:spPr>
          <a:xfrm>
            <a:off x="557842" y="2590799"/>
            <a:ext cx="7162800" cy="830997"/>
          </a:xfrm>
          <a:prstGeom prst="rect">
            <a:avLst/>
          </a:prstGeom>
          <a:noFill/>
        </p:spPr>
        <p:txBody>
          <a:bodyPr wrap="square" rtlCol="0">
            <a:spAutoFit/>
          </a:bodyPr>
          <a:lstStyle/>
          <a:p>
            <a:r>
              <a:rPr lang="en-US" sz="2400" b="1" dirty="0">
                <a:latin typeface="+mn-lt"/>
              </a:rPr>
              <a:t>Based on the </a:t>
            </a:r>
            <a:r>
              <a:rPr lang="en-US" sz="2400" b="1" dirty="0">
                <a:latin typeface="+mn-lt"/>
                <a:hlinkClick r:id="rId6" action="ppaction://hlinksldjump"/>
              </a:rPr>
              <a:t>poem</a:t>
            </a:r>
            <a:r>
              <a:rPr lang="en-US" sz="2400" b="1" dirty="0">
                <a:latin typeface="+mn-lt"/>
              </a:rPr>
              <a:t>, what is the most likely reason that the speaker counts to thirty?</a:t>
            </a:r>
          </a:p>
        </p:txBody>
      </p:sp>
      <p:sp>
        <p:nvSpPr>
          <p:cNvPr id="16" name="TextBox 15"/>
          <p:cNvSpPr txBox="1"/>
          <p:nvPr/>
        </p:nvSpPr>
        <p:spPr>
          <a:xfrm>
            <a:off x="533400" y="3733800"/>
            <a:ext cx="8001000" cy="1292662"/>
          </a:xfrm>
          <a:prstGeom prst="rect">
            <a:avLst/>
          </a:prstGeom>
          <a:noFill/>
        </p:spPr>
        <p:txBody>
          <a:bodyPr wrap="square" rtlCol="0">
            <a:spAutoFit/>
          </a:bodyPr>
          <a:lstStyle/>
          <a:p>
            <a:r>
              <a:rPr lang="en-US" b="1" dirty="0">
                <a:solidFill>
                  <a:srgbClr val="A6A6A6"/>
                </a:solidFill>
                <a:latin typeface="+mn-lt"/>
              </a:rPr>
              <a:t>To distract the other children from the game</a:t>
            </a:r>
          </a:p>
          <a:p>
            <a:r>
              <a:rPr lang="en-US" b="1" dirty="0">
                <a:solidFill>
                  <a:srgbClr val="A6A6A6"/>
                </a:solidFill>
                <a:latin typeface="+mn-lt"/>
              </a:rPr>
              <a:t>To distract herself from being bored </a:t>
            </a:r>
          </a:p>
          <a:p>
            <a:r>
              <a:rPr lang="en-US" sz="2400" b="1" dirty="0">
                <a:latin typeface="+mn-lt"/>
              </a:rPr>
              <a:t>To allow herself enough time to think of places to search</a:t>
            </a:r>
          </a:p>
          <a:p>
            <a:r>
              <a:rPr lang="en-US" b="1" dirty="0">
                <a:solidFill>
                  <a:srgbClr val="A6A6A6"/>
                </a:solidFill>
                <a:latin typeface="+mn-lt"/>
              </a:rPr>
              <a:t>To allow the other children enough time to find a hiding place</a:t>
            </a:r>
          </a:p>
        </p:txBody>
      </p:sp>
      <p:sp>
        <p:nvSpPr>
          <p:cNvPr id="2" name="Rectangle 1"/>
          <p:cNvSpPr/>
          <p:nvPr/>
        </p:nvSpPr>
        <p:spPr>
          <a:xfrm>
            <a:off x="838200" y="4800600"/>
            <a:ext cx="6705600" cy="1600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914400" y="4876800"/>
            <a:ext cx="6553200" cy="1477328"/>
          </a:xfrm>
          <a:prstGeom prst="rect">
            <a:avLst/>
          </a:prstGeom>
          <a:noFill/>
        </p:spPr>
        <p:txBody>
          <a:bodyPr wrap="square" rtlCol="0">
            <a:spAutoFit/>
          </a:bodyPr>
          <a:lstStyle/>
          <a:p>
            <a:r>
              <a:rPr lang="en-US" dirty="0">
                <a:latin typeface="+mn-lt"/>
              </a:rPr>
              <a:t>This may be a more difficult choice for students to rule out. While the speaker is counting, she is also thinking of where she will search for her friends. However, a student should look at other information in the poem. The speaker </a:t>
            </a:r>
            <a:r>
              <a:rPr lang="en-US" b="1" dirty="0">
                <a:latin typeface="+mn-lt"/>
              </a:rPr>
              <a:t>has to</a:t>
            </a:r>
            <a:r>
              <a:rPr lang="en-US" dirty="0">
                <a:latin typeface="+mn-lt"/>
              </a:rPr>
              <a:t> count patiently, and then she counts louder so her friends know </a:t>
            </a:r>
            <a:r>
              <a:rPr lang="en-US" b="1" dirty="0">
                <a:latin typeface="+mn-lt"/>
              </a:rPr>
              <a:t>time is running out</a:t>
            </a:r>
            <a:r>
              <a:rPr lang="en-US" dirty="0">
                <a:latin typeface="+mn-lt"/>
              </a:rPr>
              <a:t>. </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1"/>
          <p:cNvSpPr txBox="1">
            <a:spLocks noChangeArrowheads="1"/>
          </p:cNvSpPr>
          <p:nvPr/>
        </p:nvSpPr>
        <p:spPr bwMode="auto">
          <a:xfrm>
            <a:off x="3200400" y="6483410"/>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87431124"/>
      </p:ext>
    </p:extLst>
  </p:cSld>
  <p:clrMapOvr>
    <a:masterClrMapping/>
  </p:clrMapOvr>
  <p:transition spd="slow" advTm="297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0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533400" y="1447800"/>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a:p>
            <a:pPr marL="0" indent="0">
              <a:buFont typeface="Arial" charset="0"/>
              <a:buNone/>
              <a:defRPr/>
            </a:pPr>
            <a:r>
              <a:rPr lang="en-US" sz="2100" b="1" dirty="0">
                <a:solidFill>
                  <a:srgbClr val="0070C0"/>
                </a:solidFill>
              </a:rPr>
              <a:t>	</a:t>
            </a:r>
          </a:p>
          <a:p>
            <a:pPr marL="0" indent="0">
              <a:buFont typeface="Arial" charset="0"/>
              <a:buNone/>
              <a:defRPr/>
            </a:pPr>
            <a:endParaRPr lang="en-US" sz="2100" b="1" dirty="0">
              <a:solidFill>
                <a:srgbClr val="0070C0"/>
              </a:solidFill>
            </a:endParaRPr>
          </a:p>
          <a:p>
            <a:pPr marL="0" indent="0">
              <a:buFont typeface="Arial" charset="0"/>
              <a:buNone/>
              <a:defRPr/>
            </a:pPr>
            <a:endParaRPr lang="en-US" sz="2100" b="1" dirty="0">
              <a:solidFill>
                <a:srgbClr val="0070C0"/>
              </a:solidFill>
            </a:endParaRP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28</a:t>
            </a:fld>
            <a:endParaRPr lang="en-US"/>
          </a:p>
        </p:txBody>
      </p:sp>
      <p:sp>
        <p:nvSpPr>
          <p:cNvPr id="14" name="TextBox 13"/>
          <p:cNvSpPr txBox="1"/>
          <p:nvPr/>
        </p:nvSpPr>
        <p:spPr>
          <a:xfrm>
            <a:off x="533400" y="2590799"/>
            <a:ext cx="7162800" cy="830997"/>
          </a:xfrm>
          <a:prstGeom prst="rect">
            <a:avLst/>
          </a:prstGeom>
          <a:noFill/>
        </p:spPr>
        <p:txBody>
          <a:bodyPr wrap="square" rtlCol="0">
            <a:spAutoFit/>
          </a:bodyPr>
          <a:lstStyle/>
          <a:p>
            <a:r>
              <a:rPr lang="en-US" sz="2400" b="1" dirty="0">
                <a:latin typeface="+mn-lt"/>
              </a:rPr>
              <a:t>Based on the </a:t>
            </a:r>
            <a:r>
              <a:rPr lang="en-US" sz="2400" b="1" dirty="0">
                <a:latin typeface="+mn-lt"/>
                <a:hlinkClick r:id="rId6" action="ppaction://hlinksldjump"/>
              </a:rPr>
              <a:t>poem</a:t>
            </a:r>
            <a:r>
              <a:rPr lang="en-US" sz="2400" b="1" dirty="0">
                <a:latin typeface="+mn-lt"/>
              </a:rPr>
              <a:t>, what is the most likely reason that the speaker counts to thirty?</a:t>
            </a:r>
          </a:p>
        </p:txBody>
      </p:sp>
      <p:sp>
        <p:nvSpPr>
          <p:cNvPr id="16" name="TextBox 15"/>
          <p:cNvSpPr txBox="1"/>
          <p:nvPr/>
        </p:nvSpPr>
        <p:spPr>
          <a:xfrm>
            <a:off x="533400" y="3733800"/>
            <a:ext cx="8001000" cy="1292662"/>
          </a:xfrm>
          <a:prstGeom prst="rect">
            <a:avLst/>
          </a:prstGeom>
          <a:noFill/>
        </p:spPr>
        <p:txBody>
          <a:bodyPr wrap="square" rtlCol="0">
            <a:spAutoFit/>
          </a:bodyPr>
          <a:lstStyle/>
          <a:p>
            <a:r>
              <a:rPr lang="en-US" b="1" dirty="0">
                <a:solidFill>
                  <a:srgbClr val="A6A6A6"/>
                </a:solidFill>
                <a:latin typeface="+mn-lt"/>
              </a:rPr>
              <a:t>To distract the other children from the game</a:t>
            </a:r>
          </a:p>
          <a:p>
            <a:r>
              <a:rPr lang="en-US" b="1" dirty="0">
                <a:solidFill>
                  <a:srgbClr val="A6A6A6"/>
                </a:solidFill>
                <a:latin typeface="+mn-lt"/>
              </a:rPr>
              <a:t>To distract herself from being bored </a:t>
            </a:r>
          </a:p>
          <a:p>
            <a:r>
              <a:rPr lang="en-US" b="1" dirty="0">
                <a:solidFill>
                  <a:srgbClr val="A6A6A6"/>
                </a:solidFill>
                <a:latin typeface="+mn-lt"/>
              </a:rPr>
              <a:t>To allow herself enough time to think of places to search</a:t>
            </a:r>
          </a:p>
          <a:p>
            <a:r>
              <a:rPr lang="en-US" sz="2400" b="1" dirty="0">
                <a:latin typeface="+mn-lt"/>
              </a:rPr>
              <a:t>To allow the other children enough time to find a hiding place</a:t>
            </a:r>
          </a:p>
        </p:txBody>
      </p:sp>
      <p:sp>
        <p:nvSpPr>
          <p:cNvPr id="2" name="Rectangle 1"/>
          <p:cNvSpPr/>
          <p:nvPr/>
        </p:nvSpPr>
        <p:spPr>
          <a:xfrm>
            <a:off x="1752600" y="5181600"/>
            <a:ext cx="5105400" cy="1219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1828800" y="5181600"/>
            <a:ext cx="5181600" cy="1200329"/>
          </a:xfrm>
          <a:prstGeom prst="rect">
            <a:avLst/>
          </a:prstGeom>
          <a:noFill/>
        </p:spPr>
        <p:txBody>
          <a:bodyPr wrap="square" rtlCol="0">
            <a:spAutoFit/>
          </a:bodyPr>
          <a:lstStyle/>
          <a:p>
            <a:r>
              <a:rPr lang="en-US" dirty="0">
                <a:latin typeface="+mn-lt"/>
              </a:rPr>
              <a:t>This is the correct answer. Students should use evidence from the poem to draw the conclusion that counting to thirty is a rule of the game, and this rule benefits the children who are hiding.</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50448026"/>
      </p:ext>
    </p:extLst>
  </p:cSld>
  <p:clrMapOvr>
    <a:masterClrMapping/>
  </p:clrMapOvr>
  <p:transition spd="slow" advTm="21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14400" y="2895600"/>
            <a:ext cx="74676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914400" y="5257800"/>
            <a:ext cx="6400800" cy="45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533400" y="1447800"/>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a:p>
            <a:pPr marL="0" indent="0">
              <a:buFont typeface="Arial" charset="0"/>
              <a:buNone/>
              <a:defRPr/>
            </a:pPr>
            <a:r>
              <a:rPr lang="en-US" sz="2100" b="1" dirty="0">
                <a:solidFill>
                  <a:srgbClr val="0070C0"/>
                </a:solidFill>
              </a:rPr>
              <a:t>	</a:t>
            </a:r>
          </a:p>
          <a:p>
            <a:pPr marL="0" indent="0">
              <a:buFont typeface="Arial" charset="0"/>
              <a:buNone/>
              <a:defRPr/>
            </a:pPr>
            <a:endParaRPr lang="en-US" sz="2100" b="1" dirty="0">
              <a:solidFill>
                <a:srgbClr val="0070C0"/>
              </a:solidFill>
            </a:endParaRPr>
          </a:p>
          <a:p>
            <a:pPr marL="0" indent="0">
              <a:buFont typeface="Arial" charset="0"/>
              <a:buNone/>
              <a:defRPr/>
            </a:pPr>
            <a:endParaRPr lang="en-US" sz="2100" b="1" dirty="0">
              <a:solidFill>
                <a:srgbClr val="0070C0"/>
              </a:solidFill>
            </a:endParaRP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29</a:t>
            </a:fld>
            <a:endParaRPr lang="en-US"/>
          </a:p>
        </p:txBody>
      </p:sp>
      <p:sp>
        <p:nvSpPr>
          <p:cNvPr id="14" name="TextBox 13"/>
          <p:cNvSpPr txBox="1"/>
          <p:nvPr/>
        </p:nvSpPr>
        <p:spPr>
          <a:xfrm>
            <a:off x="533400" y="2286000"/>
            <a:ext cx="4876800" cy="457200"/>
          </a:xfrm>
          <a:prstGeom prst="rect">
            <a:avLst/>
          </a:prstGeom>
          <a:noFill/>
        </p:spPr>
        <p:txBody>
          <a:bodyPr wrap="square" rtlCol="0">
            <a:spAutoFit/>
          </a:bodyPr>
          <a:lstStyle/>
          <a:p>
            <a:r>
              <a:rPr lang="en-US" sz="2400" b="1" dirty="0">
                <a:latin typeface="+mn-lt"/>
              </a:rPr>
              <a:t>Read this sentence from the </a:t>
            </a:r>
            <a:r>
              <a:rPr lang="en-US" sz="2400" b="1" dirty="0">
                <a:latin typeface="+mn-lt"/>
                <a:hlinkClick r:id="rId7" action="ppaction://hlinksldjump"/>
              </a:rPr>
              <a:t>article</a:t>
            </a:r>
            <a:r>
              <a:rPr lang="en-US" sz="2400" b="1" dirty="0">
                <a:latin typeface="+mn-lt"/>
              </a:rPr>
              <a:t>.</a:t>
            </a:r>
          </a:p>
        </p:txBody>
      </p:sp>
      <p:sp>
        <p:nvSpPr>
          <p:cNvPr id="16" name="TextBox 15"/>
          <p:cNvSpPr txBox="1"/>
          <p:nvPr/>
        </p:nvSpPr>
        <p:spPr>
          <a:xfrm>
            <a:off x="914400" y="4495800"/>
            <a:ext cx="8001000" cy="1569660"/>
          </a:xfrm>
          <a:prstGeom prst="rect">
            <a:avLst/>
          </a:prstGeom>
          <a:noFill/>
        </p:spPr>
        <p:txBody>
          <a:bodyPr wrap="square" rtlCol="0">
            <a:spAutoFit/>
          </a:bodyPr>
          <a:lstStyle/>
          <a:p>
            <a:r>
              <a:rPr lang="en-US" sz="2400" b="1" dirty="0">
                <a:latin typeface="+mn-lt"/>
              </a:rPr>
              <a:t>the </a:t>
            </a:r>
            <a:r>
              <a:rPr lang="en-US" sz="2400" b="1" dirty="0" err="1">
                <a:latin typeface="+mn-lt"/>
              </a:rPr>
              <a:t>olm</a:t>
            </a:r>
            <a:r>
              <a:rPr lang="en-US" sz="2400" b="1" dirty="0">
                <a:latin typeface="+mn-lt"/>
              </a:rPr>
              <a:t> eats more often than other creatures</a:t>
            </a:r>
          </a:p>
          <a:p>
            <a:r>
              <a:rPr lang="en-US" sz="2400" b="1" dirty="0">
                <a:latin typeface="+mn-lt"/>
              </a:rPr>
              <a:t>some snails are even too small for the </a:t>
            </a:r>
            <a:r>
              <a:rPr lang="en-US" sz="2400" b="1" dirty="0" err="1">
                <a:latin typeface="+mn-lt"/>
              </a:rPr>
              <a:t>olm</a:t>
            </a:r>
            <a:r>
              <a:rPr lang="en-US" sz="2400" b="1" dirty="0">
                <a:latin typeface="+mn-lt"/>
              </a:rPr>
              <a:t> to eat</a:t>
            </a:r>
          </a:p>
          <a:p>
            <a:r>
              <a:rPr lang="en-US" sz="2400" b="1" dirty="0">
                <a:latin typeface="+mn-lt"/>
              </a:rPr>
              <a:t>the </a:t>
            </a:r>
            <a:r>
              <a:rPr lang="en-US" sz="2400" b="1" dirty="0" err="1">
                <a:latin typeface="+mn-lt"/>
              </a:rPr>
              <a:t>olm</a:t>
            </a:r>
            <a:r>
              <a:rPr lang="en-US" sz="2400" b="1" dirty="0">
                <a:latin typeface="+mn-lt"/>
              </a:rPr>
              <a:t> does not need to leave the cave for food</a:t>
            </a:r>
          </a:p>
          <a:p>
            <a:r>
              <a:rPr lang="en-US" sz="2400" b="1" dirty="0">
                <a:latin typeface="+mn-lt"/>
              </a:rPr>
              <a:t>some snails become food only after they grow very large</a:t>
            </a:r>
          </a:p>
        </p:txBody>
      </p:sp>
      <p:sp>
        <p:nvSpPr>
          <p:cNvPr id="19" name="TextBox 18"/>
          <p:cNvSpPr txBox="1"/>
          <p:nvPr/>
        </p:nvSpPr>
        <p:spPr>
          <a:xfrm>
            <a:off x="990600" y="2895600"/>
            <a:ext cx="7239000" cy="830997"/>
          </a:xfrm>
          <a:prstGeom prst="rect">
            <a:avLst/>
          </a:prstGeom>
          <a:noFill/>
        </p:spPr>
        <p:txBody>
          <a:bodyPr wrap="square" rtlCol="0">
            <a:spAutoFit/>
          </a:bodyPr>
          <a:lstStyle/>
          <a:p>
            <a:r>
              <a:rPr lang="en-US" sz="2400" b="1" dirty="0">
                <a:latin typeface="+mn-lt"/>
              </a:rPr>
              <a:t>It eats other cave-dwelling creatures such as tiny snails, which it swallows whole!</a:t>
            </a:r>
            <a:endParaRPr lang="en-US" sz="2400" dirty="0">
              <a:latin typeface="+mn-lt"/>
            </a:endParaRPr>
          </a:p>
        </p:txBody>
      </p:sp>
      <p:sp>
        <p:nvSpPr>
          <p:cNvPr id="21" name="TextBox 20"/>
          <p:cNvSpPr txBox="1"/>
          <p:nvPr/>
        </p:nvSpPr>
        <p:spPr>
          <a:xfrm>
            <a:off x="533400" y="3957935"/>
            <a:ext cx="7086600" cy="461665"/>
          </a:xfrm>
          <a:prstGeom prst="rect">
            <a:avLst/>
          </a:prstGeom>
          <a:noFill/>
        </p:spPr>
        <p:txBody>
          <a:bodyPr wrap="square" rtlCol="0">
            <a:spAutoFit/>
          </a:bodyPr>
          <a:lstStyle/>
          <a:p>
            <a:r>
              <a:rPr lang="en-US" sz="2400" b="1" dirty="0">
                <a:latin typeface="+mn-lt"/>
              </a:rPr>
              <a:t>This sentence lets the reader know that –</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494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04800" y="228600"/>
            <a:ext cx="8839200" cy="1143000"/>
          </a:xfrm>
        </p:spPr>
        <p:txBody>
          <a:bodyPr/>
          <a:lstStyle/>
          <a:p>
            <a:r>
              <a:rPr lang="en-US" altLang="en-US" sz="3200" b="1" dirty="0">
                <a:solidFill>
                  <a:srgbClr val="110076"/>
                </a:solidFill>
              </a:rPr>
              <a:t>Example Poetry Selection</a:t>
            </a:r>
          </a:p>
        </p:txBody>
      </p:sp>
      <p:sp>
        <p:nvSpPr>
          <p:cNvPr id="13" name="Content Placeholder 12"/>
          <p:cNvSpPr>
            <a:spLocks noGrp="1"/>
          </p:cNvSpPr>
          <p:nvPr>
            <p:ph idx="1"/>
          </p:nvPr>
        </p:nvSpPr>
        <p:spPr>
          <a:xfrm>
            <a:off x="609600" y="1219200"/>
            <a:ext cx="7591425" cy="5410200"/>
          </a:xfrm>
        </p:spPr>
        <p:txBody>
          <a:bodyPr/>
          <a:lstStyle/>
          <a:p>
            <a:pPr>
              <a:buNone/>
            </a:pPr>
            <a:r>
              <a:rPr lang="en-US" sz="1200" b="1" dirty="0"/>
              <a:t>1 </a:t>
            </a:r>
            <a:r>
              <a:rPr lang="en-US" sz="2000" b="1" dirty="0"/>
              <a:t>    “Ready, set, go!” Lisa yells. I hide my eyes behind my hands</a:t>
            </a:r>
          </a:p>
          <a:p>
            <a:pPr>
              <a:buNone/>
            </a:pPr>
            <a:r>
              <a:rPr lang="en-US" sz="1400" b="1" dirty="0"/>
              <a:t>2</a:t>
            </a:r>
            <a:r>
              <a:rPr lang="en-US" sz="2000" b="1" dirty="0"/>
              <a:t>     and </a:t>
            </a:r>
            <a:r>
              <a:rPr lang="en-US" sz="2000" b="1" dirty="0">
                <a:hlinkClick r:id="rId5" action="ppaction://hlinksldjump"/>
              </a:rPr>
              <a:t>lean</a:t>
            </a:r>
            <a:r>
              <a:rPr lang="en-US" sz="2000" b="1" dirty="0"/>
              <a:t> against a tree. For thirty long </a:t>
            </a:r>
            <a:r>
              <a:rPr lang="en-US" sz="2000" b="1" dirty="0">
                <a:hlinkClick r:id="rId6" action="ppaction://hlinksldjump"/>
              </a:rPr>
              <a:t>seconds</a:t>
            </a:r>
            <a:r>
              <a:rPr lang="en-US" sz="2000" b="1" dirty="0"/>
              <a:t> I have to stand,</a:t>
            </a:r>
          </a:p>
          <a:p>
            <a:pPr>
              <a:buNone/>
            </a:pPr>
            <a:r>
              <a:rPr lang="en-US" sz="1400" b="1" dirty="0"/>
              <a:t>3</a:t>
            </a:r>
            <a:r>
              <a:rPr lang="en-US" sz="2000" b="1" dirty="0"/>
              <a:t>     patiently counting. </a:t>
            </a:r>
            <a:r>
              <a:rPr lang="en-US" sz="2000" b="1" dirty="0">
                <a:hlinkClick r:id="rId7" action="ppaction://hlinksldjump"/>
              </a:rPr>
              <a:t>I resist the urge to peek</a:t>
            </a:r>
            <a:endParaRPr lang="en-US" sz="2000" b="1" dirty="0"/>
          </a:p>
          <a:p>
            <a:pPr>
              <a:buNone/>
            </a:pPr>
            <a:r>
              <a:rPr lang="en-US" sz="1400" b="1" dirty="0"/>
              <a:t>4</a:t>
            </a:r>
            <a:r>
              <a:rPr lang="en-US" sz="2000" b="1" dirty="0"/>
              <a:t>     and see where everyone is running. The game is Hide-n-Seek.</a:t>
            </a:r>
          </a:p>
          <a:p>
            <a:pPr>
              <a:buNone/>
            </a:pPr>
            <a:r>
              <a:rPr lang="en-US" sz="2000" b="1" dirty="0"/>
              <a:t> </a:t>
            </a:r>
          </a:p>
          <a:p>
            <a:pPr>
              <a:buNone/>
            </a:pPr>
            <a:r>
              <a:rPr lang="en-US" sz="1400" b="1" dirty="0"/>
              <a:t>5</a:t>
            </a:r>
            <a:r>
              <a:rPr lang="en-US" sz="2000" b="1" dirty="0"/>
              <a:t>     </a:t>
            </a:r>
            <a:r>
              <a:rPr lang="en-US" sz="2000" b="1" dirty="0">
                <a:hlinkClick r:id="rId8" action="ppaction://hlinksldjump"/>
              </a:rPr>
              <a:t>One…two…three, four, five—I start to rush,</a:t>
            </a:r>
            <a:endParaRPr lang="en-US" sz="2000" b="1" dirty="0"/>
          </a:p>
          <a:p>
            <a:pPr>
              <a:buNone/>
            </a:pPr>
            <a:r>
              <a:rPr lang="en-US" sz="1400" b="1" dirty="0">
                <a:hlinkClick r:id="rId9" action="ppaction://hlinksldjump"/>
              </a:rPr>
              <a:t>6</a:t>
            </a:r>
            <a:r>
              <a:rPr lang="en-US" sz="2000" b="1" dirty="0"/>
              <a:t>     thinking of where I’ll look first. The rose bush?</a:t>
            </a:r>
          </a:p>
          <a:p>
            <a:pPr>
              <a:buNone/>
            </a:pPr>
            <a:r>
              <a:rPr lang="en-US" sz="1400" b="1" dirty="0">
                <a:hlinkClick r:id="rId9" action="ppaction://hlinksldjump"/>
              </a:rPr>
              <a:t>7</a:t>
            </a:r>
            <a:r>
              <a:rPr lang="en-US" sz="2000" b="1" dirty="0"/>
              <a:t>     Is Lewis in a pile of leaves? Next to Dad’s parked car? </a:t>
            </a:r>
          </a:p>
          <a:p>
            <a:pPr>
              <a:buNone/>
            </a:pPr>
            <a:r>
              <a:rPr lang="en-US" sz="1400" b="1" dirty="0">
                <a:hlinkClick r:id="rId9" action="ppaction://hlinksldjump"/>
              </a:rPr>
              <a:t>8</a:t>
            </a:r>
            <a:r>
              <a:rPr lang="en-US" sz="2000" b="1" dirty="0"/>
              <a:t>     Behind the swing set in the backyard?</a:t>
            </a:r>
          </a:p>
          <a:p>
            <a:pPr>
              <a:buNone/>
            </a:pPr>
            <a:r>
              <a:rPr lang="en-US" sz="2000" b="1" dirty="0"/>
              <a:t> </a:t>
            </a:r>
          </a:p>
          <a:p>
            <a:pPr>
              <a:buNone/>
            </a:pPr>
            <a:r>
              <a:rPr lang="en-US" sz="1400" b="1" dirty="0"/>
              <a:t>9</a:t>
            </a:r>
            <a:r>
              <a:rPr lang="en-US" sz="2000" b="1" dirty="0"/>
              <a:t>     Counting, counting quietly, until I near the end. Finally my voice</a:t>
            </a:r>
          </a:p>
          <a:p>
            <a:pPr>
              <a:buNone/>
            </a:pPr>
            <a:r>
              <a:rPr lang="en-US" sz="1400" b="1" dirty="0"/>
              <a:t>10</a:t>
            </a:r>
            <a:r>
              <a:rPr lang="en-US" sz="2000" b="1" dirty="0"/>
              <a:t>   grows louder so the hiders know they have a choice:</a:t>
            </a:r>
          </a:p>
          <a:p>
            <a:pPr>
              <a:buNone/>
            </a:pPr>
            <a:r>
              <a:rPr lang="en-US" sz="1400" b="1" dirty="0"/>
              <a:t>11</a:t>
            </a:r>
            <a:r>
              <a:rPr lang="en-US" sz="2000" b="1" dirty="0"/>
              <a:t>   Find the best spot now or else be out!</a:t>
            </a:r>
          </a:p>
          <a:p>
            <a:pPr>
              <a:buNone/>
            </a:pPr>
            <a:r>
              <a:rPr lang="en-US" sz="1400" b="1" dirty="0"/>
              <a:t>12</a:t>
            </a:r>
            <a:r>
              <a:rPr lang="en-US" sz="2000" b="1" dirty="0"/>
              <a:t>   “Twenty-eight. Twenty-nine. </a:t>
            </a:r>
            <a:r>
              <a:rPr lang="en-US" sz="2000" b="1" dirty="0">
                <a:hlinkClick r:id="rId10" action="ppaction://hlinksldjump"/>
              </a:rPr>
              <a:t>THIRTY</a:t>
            </a:r>
            <a:r>
              <a:rPr lang="en-US" sz="2000" b="1" dirty="0"/>
              <a:t>!” I shout.</a:t>
            </a:r>
          </a:p>
          <a:p>
            <a:pPr>
              <a:buNone/>
            </a:pPr>
            <a:r>
              <a:rPr lang="en-US" sz="2000" b="1" dirty="0"/>
              <a:t> </a:t>
            </a:r>
          </a:p>
          <a:p>
            <a:pPr marL="182880" indent="0">
              <a:buNone/>
            </a:pPr>
            <a:endParaRPr lang="en-US" sz="2000" b="1" dirty="0"/>
          </a:p>
          <a:p>
            <a:pPr marL="182880" indent="0">
              <a:buNone/>
            </a:pPr>
            <a:endParaRPr lang="en-US" sz="2000" b="1" dirty="0"/>
          </a:p>
          <a:p>
            <a:pPr marL="182880" indent="0">
              <a:buNone/>
            </a:pPr>
            <a:endParaRPr lang="en-US" altLang="en-US" sz="2000" b="1" dirty="0">
              <a:solidFill>
                <a:srgbClr val="0070C0"/>
              </a:solidFill>
            </a:endParaRP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a:t>
            </a:fld>
            <a:endParaRPr lang="en-US"/>
          </a:p>
        </p:txBody>
      </p:sp>
      <p:cxnSp>
        <p:nvCxnSpPr>
          <p:cNvPr id="11" name="Straight Connector 10"/>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3174507" y="6553200"/>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8382000" y="6096000"/>
            <a:ext cx="609600" cy="609600"/>
          </a:xfrm>
          <a:prstGeom prst="rect">
            <a:avLst/>
          </a:prstGeom>
        </p:spPr>
      </p:pic>
    </p:spTree>
  </p:cSld>
  <p:clrMapOvr>
    <a:masterClrMapping/>
  </p:clrMapOvr>
  <p:transition spd="slow" advTm="952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38200" y="3733800"/>
            <a:ext cx="55626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533400" y="1447800"/>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a:p>
            <a:pPr marL="0" indent="0">
              <a:buFont typeface="Arial" charset="0"/>
              <a:buNone/>
              <a:defRPr/>
            </a:pPr>
            <a:r>
              <a:rPr lang="en-US" sz="2100" b="1" dirty="0">
                <a:solidFill>
                  <a:srgbClr val="0070C0"/>
                </a:solidFill>
              </a:rPr>
              <a:t>	</a:t>
            </a:r>
          </a:p>
          <a:p>
            <a:pPr marL="0" indent="0">
              <a:buFont typeface="Arial" charset="0"/>
              <a:buNone/>
              <a:defRPr/>
            </a:pPr>
            <a:endParaRPr lang="en-US" sz="2100" b="1" dirty="0">
              <a:solidFill>
                <a:srgbClr val="0070C0"/>
              </a:solidFill>
            </a:endParaRPr>
          </a:p>
          <a:p>
            <a:pPr marL="0" indent="0">
              <a:buFont typeface="Arial" charset="0"/>
              <a:buNone/>
              <a:defRPr/>
            </a:pPr>
            <a:endParaRPr lang="en-US" sz="2100" b="1" dirty="0">
              <a:solidFill>
                <a:srgbClr val="0070C0"/>
              </a:solidFill>
            </a:endParaRP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30</a:t>
            </a:fld>
            <a:endParaRPr lang="en-US"/>
          </a:p>
        </p:txBody>
      </p:sp>
      <p:sp>
        <p:nvSpPr>
          <p:cNvPr id="14" name="TextBox 13"/>
          <p:cNvSpPr txBox="1"/>
          <p:nvPr/>
        </p:nvSpPr>
        <p:spPr>
          <a:xfrm>
            <a:off x="533400" y="2590800"/>
            <a:ext cx="7467600" cy="830997"/>
          </a:xfrm>
          <a:prstGeom prst="rect">
            <a:avLst/>
          </a:prstGeom>
          <a:noFill/>
        </p:spPr>
        <p:txBody>
          <a:bodyPr wrap="square" rtlCol="0">
            <a:spAutoFit/>
          </a:bodyPr>
          <a:lstStyle/>
          <a:p>
            <a:r>
              <a:rPr lang="en-US" sz="2400" b="1" dirty="0">
                <a:latin typeface="+mn-lt"/>
              </a:rPr>
              <a:t>Based on the </a:t>
            </a:r>
            <a:r>
              <a:rPr lang="en-US" sz="2400" b="1" dirty="0">
                <a:latin typeface="+mn-lt"/>
                <a:hlinkClick r:id="rId7" action="ppaction://hlinksldjump"/>
              </a:rPr>
              <a:t>instructions</a:t>
            </a:r>
            <a:r>
              <a:rPr lang="en-US" sz="2400" b="1" dirty="0">
                <a:latin typeface="+mn-lt"/>
              </a:rPr>
              <a:t>, someone would add decorative elements when creating paper in order to –</a:t>
            </a:r>
          </a:p>
        </p:txBody>
      </p:sp>
      <p:sp>
        <p:nvSpPr>
          <p:cNvPr id="16" name="TextBox 15"/>
          <p:cNvSpPr txBox="1"/>
          <p:nvPr/>
        </p:nvSpPr>
        <p:spPr>
          <a:xfrm>
            <a:off x="838200" y="3657600"/>
            <a:ext cx="8001000" cy="1569660"/>
          </a:xfrm>
          <a:prstGeom prst="rect">
            <a:avLst/>
          </a:prstGeom>
          <a:noFill/>
        </p:spPr>
        <p:txBody>
          <a:bodyPr wrap="square" rtlCol="0">
            <a:spAutoFit/>
          </a:bodyPr>
          <a:lstStyle/>
          <a:p>
            <a:r>
              <a:rPr lang="en-US" sz="2400" b="1" dirty="0">
                <a:latin typeface="+mn-lt"/>
              </a:rPr>
              <a:t>make the homemade paper more unique</a:t>
            </a:r>
          </a:p>
          <a:p>
            <a:r>
              <a:rPr lang="en-US" sz="2400" b="1" dirty="0">
                <a:latin typeface="+mn-lt"/>
              </a:rPr>
              <a:t>identify homemade paper from newspaper</a:t>
            </a:r>
          </a:p>
          <a:p>
            <a:r>
              <a:rPr lang="en-US" sz="2400" b="1" dirty="0">
                <a:latin typeface="+mn-lt"/>
              </a:rPr>
              <a:t>display all of the possible homemade paper designs</a:t>
            </a:r>
          </a:p>
          <a:p>
            <a:r>
              <a:rPr lang="en-US" sz="2400" b="1" dirty="0">
                <a:latin typeface="+mn-lt"/>
              </a:rPr>
              <a:t>show others that homemade paper is wonderful</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94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a:solidFill>
                  <a:srgbClr val="110076"/>
                </a:solidFill>
                <a:latin typeface="+mn-lt"/>
              </a:rPr>
              <a:t>More Suggested Practice for </a:t>
            </a:r>
            <a:br>
              <a:rPr lang="en-US" altLang="en-US" sz="3200" b="1" dirty="0">
                <a:solidFill>
                  <a:srgbClr val="110076"/>
                </a:solidFill>
                <a:latin typeface="+mn-lt"/>
              </a:rPr>
            </a:br>
            <a:r>
              <a:rPr lang="en-US" altLang="en-US" sz="3200" b="1" dirty="0">
                <a:solidFill>
                  <a:srgbClr val="110076"/>
                </a:solidFill>
                <a:latin typeface="+mn-lt"/>
              </a:rPr>
              <a:t>Drawing Conclusions and Making Inferences</a:t>
            </a:r>
          </a:p>
        </p:txBody>
      </p:sp>
      <p:sp>
        <p:nvSpPr>
          <p:cNvPr id="10243" name="Content Placeholder 12"/>
          <p:cNvSpPr>
            <a:spLocks noGrp="1"/>
          </p:cNvSpPr>
          <p:nvPr>
            <p:ph idx="1"/>
          </p:nvPr>
        </p:nvSpPr>
        <p:spPr>
          <a:xfrm>
            <a:off x="381000" y="1600200"/>
            <a:ext cx="8534400" cy="4343400"/>
          </a:xfrm>
        </p:spPr>
        <p:txBody>
          <a:bodyPr/>
          <a:lstStyle/>
          <a:p>
            <a:pPr marL="182880" indent="0">
              <a:buFont typeface="Arial" charset="0"/>
              <a:buNone/>
            </a:pPr>
            <a:r>
              <a:rPr lang="en-US" altLang="en-US" sz="2400" b="1" dirty="0"/>
              <a:t>Suggestions:</a:t>
            </a:r>
          </a:p>
          <a:p>
            <a:pPr marL="182880" indent="0">
              <a:buFont typeface="Arial" pitchFamily="34" charset="0"/>
              <a:buChar char="•"/>
            </a:pPr>
            <a:r>
              <a:rPr lang="en-US" altLang="en-US" sz="2400" b="1" dirty="0"/>
              <a:t>   Based on this information, what can the reader conclude </a:t>
            </a:r>
          </a:p>
          <a:p>
            <a:pPr marL="182880" indent="0">
              <a:buNone/>
            </a:pPr>
            <a:r>
              <a:rPr lang="en-US" altLang="en-US" sz="2400" b="1" dirty="0"/>
              <a:t>     about _____ ?</a:t>
            </a:r>
          </a:p>
          <a:p>
            <a:pPr marL="182880" indent="0">
              <a:buFont typeface="Arial" pitchFamily="34" charset="0"/>
              <a:buChar char="•"/>
            </a:pPr>
            <a:r>
              <a:rPr lang="en-US" altLang="en-US" sz="2400" b="1" dirty="0"/>
              <a:t>   What can the reader assume about _____?</a:t>
            </a:r>
          </a:p>
          <a:p>
            <a:pPr marL="182880" indent="0">
              <a:buFont typeface="Arial" pitchFamily="34" charset="0"/>
              <a:buChar char="•"/>
            </a:pPr>
            <a:r>
              <a:rPr lang="en-US" altLang="en-US" sz="2400" b="1" dirty="0"/>
              <a:t>   After reading paragraph </a:t>
            </a:r>
            <a:r>
              <a:rPr lang="en-US" altLang="en-US" sz="2400" b="1" i="1" dirty="0"/>
              <a:t>___</a:t>
            </a:r>
            <a:r>
              <a:rPr lang="en-US" altLang="en-US" sz="2400" b="1" dirty="0"/>
              <a:t>, the reader can best infer that –</a:t>
            </a:r>
          </a:p>
          <a:p>
            <a:pPr marL="182880" indent="0">
              <a:buFont typeface="Arial" pitchFamily="34" charset="0"/>
              <a:buChar char="•"/>
            </a:pPr>
            <a:r>
              <a:rPr lang="en-US" altLang="en-US" sz="2400" b="1" dirty="0"/>
              <a:t>   What does the author suggest by including this paragraph? </a:t>
            </a:r>
          </a:p>
          <a:p>
            <a:pPr marL="182880" indent="0">
              <a:buFont typeface="Arial" pitchFamily="34" charset="0"/>
              <a:buChar char="•"/>
            </a:pPr>
            <a:r>
              <a:rPr lang="en-US" altLang="en-US" sz="2400" b="1" dirty="0"/>
              <a:t>   The author includes these sentences mainly to help the </a:t>
            </a:r>
          </a:p>
          <a:p>
            <a:pPr marL="182880" indent="0">
              <a:buNone/>
            </a:pPr>
            <a:r>
              <a:rPr lang="en-US" altLang="en-US" sz="2400" b="1" dirty="0"/>
              <a:t>     reader understand that –</a:t>
            </a:r>
          </a:p>
          <a:p>
            <a:pPr marL="182880" indent="0">
              <a:buNone/>
            </a:pPr>
            <a:endParaRPr lang="en-US" altLang="en-US" sz="2400" b="1" dirty="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31</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45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Plot Elements—</a:t>
            </a:r>
            <a:br>
              <a:rPr lang="en-US" altLang="en-US" sz="3200" b="1" dirty="0">
                <a:solidFill>
                  <a:srgbClr val="110076"/>
                </a:solidFill>
              </a:rPr>
            </a:br>
            <a:r>
              <a:rPr lang="en-US" altLang="en-US" sz="3200" b="1" dirty="0">
                <a:solidFill>
                  <a:srgbClr val="110076"/>
                </a:solidFill>
              </a:rPr>
              <a:t>Including Character, Setting, and Conflict</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32</a:t>
            </a:fld>
            <a:endParaRPr lang="en-US"/>
          </a:p>
        </p:txBody>
      </p:sp>
      <p:sp>
        <p:nvSpPr>
          <p:cNvPr id="10" name="TextBox 9"/>
          <p:cNvSpPr txBox="1"/>
          <p:nvPr/>
        </p:nvSpPr>
        <p:spPr>
          <a:xfrm>
            <a:off x="533400" y="1553853"/>
            <a:ext cx="8382000" cy="1908215"/>
          </a:xfrm>
          <a:prstGeom prst="rect">
            <a:avLst/>
          </a:prstGeom>
          <a:noFill/>
        </p:spPr>
        <p:txBody>
          <a:bodyPr wrap="square" rtlCol="0">
            <a:spAutoFit/>
          </a:bodyPr>
          <a:lstStyle/>
          <a:p>
            <a:r>
              <a:rPr lang="en-US" sz="2400" b="1" dirty="0">
                <a:solidFill>
                  <a:srgbClr val="7030A0"/>
                </a:solidFill>
                <a:latin typeface="+mn-lt"/>
              </a:rPr>
              <a:t>Fourth and fifth grade students may need additional practice:</a:t>
            </a:r>
          </a:p>
          <a:p>
            <a:pPr marL="0" lvl="1">
              <a:buFont typeface="Arial"/>
              <a:buChar char="•"/>
            </a:pPr>
            <a:r>
              <a:rPr lang="en-US" sz="2400" b="1" dirty="0">
                <a:solidFill>
                  <a:srgbClr val="7030A0"/>
                </a:solidFill>
                <a:latin typeface="+mn-lt"/>
              </a:rPr>
              <a:t>   describing why an author includes specific plot details,</a:t>
            </a:r>
          </a:p>
          <a:p>
            <a:pPr marL="0" lvl="1">
              <a:buFont typeface="Arial"/>
              <a:buChar char="•"/>
            </a:pPr>
            <a:r>
              <a:rPr lang="en-US" sz="2400" b="1" dirty="0">
                <a:solidFill>
                  <a:srgbClr val="7030A0"/>
                </a:solidFill>
                <a:latin typeface="+mn-lt"/>
              </a:rPr>
              <a:t>   identifying important plot details, and</a:t>
            </a:r>
          </a:p>
          <a:p>
            <a:pPr marL="0" lvl="1">
              <a:buFont typeface="Arial"/>
              <a:buChar char="•"/>
            </a:pPr>
            <a:r>
              <a:rPr lang="en-US" sz="2400" b="1" dirty="0">
                <a:solidFill>
                  <a:srgbClr val="7030A0"/>
                </a:solidFill>
                <a:latin typeface="+mn-lt"/>
              </a:rPr>
              <a:t>   explaining the relationship between plot details.</a:t>
            </a:r>
          </a:p>
          <a:p>
            <a:pPr marL="0" lvl="1"/>
            <a:endParaRPr lang="en-US" sz="2200" b="1" dirty="0">
              <a:solidFill>
                <a:srgbClr val="0070C0"/>
              </a:solidFill>
              <a:latin typeface="+mn-lt"/>
            </a:endParaRPr>
          </a:p>
        </p:txBody>
      </p:sp>
      <p:sp>
        <p:nvSpPr>
          <p:cNvPr id="16" name="TextBox 15"/>
          <p:cNvSpPr txBox="1"/>
          <p:nvPr/>
        </p:nvSpPr>
        <p:spPr>
          <a:xfrm>
            <a:off x="533400" y="3659718"/>
            <a:ext cx="8382000" cy="2308324"/>
          </a:xfrm>
          <a:prstGeom prst="rect">
            <a:avLst/>
          </a:prstGeom>
          <a:noFill/>
        </p:spPr>
        <p:txBody>
          <a:bodyPr wrap="square" rtlCol="0">
            <a:spAutoFit/>
          </a:bodyPr>
          <a:lstStyle/>
          <a:p>
            <a:r>
              <a:rPr lang="en-US" sz="2400" b="1" dirty="0">
                <a:latin typeface="+mn-lt"/>
              </a:rPr>
              <a:t>SOL 4.5 b) Describe how the choice of language, setting, </a:t>
            </a:r>
          </a:p>
          <a:p>
            <a:r>
              <a:rPr lang="en-US" sz="2400" b="1" dirty="0">
                <a:latin typeface="+mn-lt"/>
              </a:rPr>
              <a:t>   characters, and information contributes to the author’s </a:t>
            </a:r>
          </a:p>
          <a:p>
            <a:r>
              <a:rPr lang="en-US" sz="2400" b="1" dirty="0">
                <a:latin typeface="+mn-lt"/>
              </a:rPr>
              <a:t>   purpose.</a:t>
            </a:r>
          </a:p>
          <a:p>
            <a:r>
              <a:rPr lang="en-US" sz="2400" b="1" dirty="0">
                <a:latin typeface="+mn-lt"/>
              </a:rPr>
              <a:t>SOL 5.5 b) Describe character development.</a:t>
            </a:r>
          </a:p>
          <a:p>
            <a:r>
              <a:rPr lang="en-US" sz="2400" b="1" dirty="0">
                <a:latin typeface="+mn-lt"/>
              </a:rPr>
              <a:t>SOL 5.5 c) Describe the development of plot and explain the </a:t>
            </a:r>
          </a:p>
          <a:p>
            <a:r>
              <a:rPr lang="en-US" sz="2400" b="1" dirty="0">
                <a:latin typeface="+mn-lt"/>
              </a:rPr>
              <a:t>   resolution of conflict(s).</a:t>
            </a: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413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5791200"/>
            <a:ext cx="6096000" cy="45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a:off x="1371600" y="2895600"/>
            <a:ext cx="67056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Plot Elements—</a:t>
            </a:r>
            <a:br>
              <a:rPr lang="en-US" altLang="en-US" sz="3200" b="1" dirty="0">
                <a:solidFill>
                  <a:srgbClr val="110076"/>
                </a:solidFill>
              </a:rPr>
            </a:br>
            <a:r>
              <a:rPr lang="en-US" altLang="en-US" sz="3200" b="1" dirty="0">
                <a:solidFill>
                  <a:srgbClr val="110076"/>
                </a:solidFill>
              </a:rPr>
              <a:t>Including Character, Setting, and Conflict</a:t>
            </a:r>
          </a:p>
        </p:txBody>
      </p:sp>
      <p:sp>
        <p:nvSpPr>
          <p:cNvPr id="13" name="Content Placeholder 12"/>
          <p:cNvSpPr>
            <a:spLocks noGrp="1"/>
          </p:cNvSpPr>
          <p:nvPr>
            <p:ph idx="1"/>
          </p:nvPr>
        </p:nvSpPr>
        <p:spPr>
          <a:xfrm>
            <a:off x="533400" y="1447800"/>
            <a:ext cx="8382000" cy="533400"/>
          </a:xfrm>
        </p:spPr>
        <p:txBody>
          <a:bodyPr/>
          <a:lstStyle/>
          <a:p>
            <a:pPr marL="0" indent="0">
              <a:buFont typeface="Arial" charset="0"/>
              <a:buNone/>
              <a:defRPr/>
            </a:pPr>
            <a:r>
              <a:rPr lang="en-US" sz="2400" b="1" dirty="0">
                <a:solidFill>
                  <a:srgbClr val="7030A0"/>
                </a:solidFill>
              </a:rPr>
              <a:t>Fourth and fifth grade students may need additional practice identifying character traits.</a:t>
            </a:r>
          </a:p>
          <a:p>
            <a:pPr marL="0" indent="0">
              <a:buFont typeface="Arial" charset="0"/>
              <a:buNone/>
              <a:defRPr/>
            </a:pPr>
            <a:r>
              <a:rPr lang="en-US" sz="2100" b="1" dirty="0">
                <a:solidFill>
                  <a:srgbClr val="0070C0"/>
                </a:solidFill>
              </a:rPr>
              <a:t>	</a:t>
            </a:r>
          </a:p>
          <a:p>
            <a:pPr marL="0" indent="0">
              <a:buFont typeface="Arial" charset="0"/>
              <a:buNone/>
              <a:defRPr/>
            </a:pPr>
            <a:r>
              <a:rPr lang="en-US" sz="2100" b="1" dirty="0">
                <a:solidFill>
                  <a:srgbClr val="0070C0"/>
                </a:solidFill>
              </a:rPr>
              <a:t>	</a:t>
            </a: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33</a:t>
            </a:fld>
            <a:endParaRPr lang="en-US"/>
          </a:p>
        </p:txBody>
      </p:sp>
      <p:sp>
        <p:nvSpPr>
          <p:cNvPr id="14" name="TextBox 13"/>
          <p:cNvSpPr txBox="1"/>
          <p:nvPr/>
        </p:nvSpPr>
        <p:spPr>
          <a:xfrm>
            <a:off x="609600" y="2286000"/>
            <a:ext cx="6019800" cy="461665"/>
          </a:xfrm>
          <a:prstGeom prst="rect">
            <a:avLst/>
          </a:prstGeom>
          <a:noFill/>
        </p:spPr>
        <p:txBody>
          <a:bodyPr wrap="square" rtlCol="0">
            <a:spAutoFit/>
          </a:bodyPr>
          <a:lstStyle/>
          <a:p>
            <a:r>
              <a:rPr lang="en-US" sz="2400" b="1" dirty="0">
                <a:latin typeface="+mn-lt"/>
              </a:rPr>
              <a:t>Read these lines from the </a:t>
            </a:r>
            <a:r>
              <a:rPr lang="en-US" sz="2400" b="1" dirty="0">
                <a:latin typeface="+mn-lt"/>
                <a:hlinkClick r:id="rId7" action="ppaction://hlinksldjump"/>
              </a:rPr>
              <a:t>poem</a:t>
            </a:r>
            <a:r>
              <a:rPr lang="en-US" sz="2400" b="1" dirty="0">
                <a:latin typeface="+mn-lt"/>
              </a:rPr>
              <a:t>.</a:t>
            </a:r>
          </a:p>
        </p:txBody>
      </p:sp>
      <p:sp>
        <p:nvSpPr>
          <p:cNvPr id="16" name="TextBox 15"/>
          <p:cNvSpPr txBox="1"/>
          <p:nvPr/>
        </p:nvSpPr>
        <p:spPr>
          <a:xfrm>
            <a:off x="1600200" y="2971800"/>
            <a:ext cx="6172200" cy="1219200"/>
          </a:xfrm>
          <a:prstGeom prst="rect">
            <a:avLst/>
          </a:prstGeom>
          <a:noFill/>
        </p:spPr>
        <p:txBody>
          <a:bodyPr wrap="square" rtlCol="0">
            <a:spAutoFit/>
          </a:bodyPr>
          <a:lstStyle/>
          <a:p>
            <a:pPr>
              <a:buNone/>
            </a:pPr>
            <a:r>
              <a:rPr lang="en-US" sz="1200" b="1" dirty="0">
                <a:latin typeface="+mn-lt"/>
              </a:rPr>
              <a:t>2</a:t>
            </a:r>
            <a:r>
              <a:rPr lang="en-US" b="1" dirty="0">
                <a:latin typeface="+mn-lt"/>
              </a:rPr>
              <a:t>     </a:t>
            </a:r>
            <a:r>
              <a:rPr lang="en-US" sz="2400" b="1" dirty="0">
                <a:latin typeface="+mn-lt"/>
              </a:rPr>
              <a:t>…For thirty long seconds I have to stand,</a:t>
            </a:r>
          </a:p>
          <a:p>
            <a:pPr>
              <a:buNone/>
            </a:pPr>
            <a:r>
              <a:rPr lang="en-US" sz="1200" b="1" dirty="0">
                <a:latin typeface="+mn-lt"/>
              </a:rPr>
              <a:t>3</a:t>
            </a:r>
            <a:r>
              <a:rPr lang="en-US" b="1" dirty="0">
                <a:latin typeface="+mn-lt"/>
              </a:rPr>
              <a:t>     </a:t>
            </a:r>
            <a:r>
              <a:rPr lang="en-US" sz="2400" b="1" dirty="0">
                <a:latin typeface="+mn-lt"/>
              </a:rPr>
              <a:t>patiently counting. I resist the urge to peek</a:t>
            </a:r>
          </a:p>
          <a:p>
            <a:pPr>
              <a:buNone/>
            </a:pPr>
            <a:r>
              <a:rPr lang="en-US" sz="1200" b="1" dirty="0">
                <a:latin typeface="+mn-lt"/>
              </a:rPr>
              <a:t>4</a:t>
            </a:r>
            <a:r>
              <a:rPr lang="en-US" b="1" dirty="0">
                <a:latin typeface="+mn-lt"/>
              </a:rPr>
              <a:t>     </a:t>
            </a:r>
            <a:r>
              <a:rPr lang="en-US" sz="2400" b="1" dirty="0">
                <a:latin typeface="+mn-lt"/>
              </a:rPr>
              <a:t>and see where everyone is running…</a:t>
            </a:r>
            <a:endParaRPr lang="en-US" sz="2400" dirty="0">
              <a:latin typeface="+mn-lt"/>
            </a:endParaRPr>
          </a:p>
        </p:txBody>
      </p:sp>
      <p:sp>
        <p:nvSpPr>
          <p:cNvPr id="18" name="TextBox 17"/>
          <p:cNvSpPr txBox="1"/>
          <p:nvPr/>
        </p:nvSpPr>
        <p:spPr>
          <a:xfrm>
            <a:off x="685800" y="4572001"/>
            <a:ext cx="5257800" cy="461665"/>
          </a:xfrm>
          <a:prstGeom prst="rect">
            <a:avLst/>
          </a:prstGeom>
          <a:noFill/>
        </p:spPr>
        <p:txBody>
          <a:bodyPr wrap="square" rtlCol="0">
            <a:spAutoFit/>
          </a:bodyPr>
          <a:lstStyle/>
          <a:p>
            <a:r>
              <a:rPr lang="en-US" sz="2400" b="1" dirty="0">
                <a:latin typeface="+mn-lt"/>
              </a:rPr>
              <a:t>The poet includes these lines to show –</a:t>
            </a:r>
          </a:p>
        </p:txBody>
      </p:sp>
      <p:sp>
        <p:nvSpPr>
          <p:cNvPr id="20" name="TextBox 19"/>
          <p:cNvSpPr txBox="1"/>
          <p:nvPr/>
        </p:nvSpPr>
        <p:spPr>
          <a:xfrm>
            <a:off x="914400" y="5029200"/>
            <a:ext cx="7315200" cy="1569660"/>
          </a:xfrm>
          <a:prstGeom prst="rect">
            <a:avLst/>
          </a:prstGeom>
          <a:noFill/>
        </p:spPr>
        <p:txBody>
          <a:bodyPr wrap="square" rtlCol="0">
            <a:spAutoFit/>
          </a:bodyPr>
          <a:lstStyle/>
          <a:p>
            <a:pPr lvl="0"/>
            <a:r>
              <a:rPr lang="en-US" sz="2400" b="1" dirty="0">
                <a:solidFill>
                  <a:prstClr val="black"/>
                </a:solidFill>
                <a:latin typeface="Calibri"/>
              </a:rPr>
              <a:t>the other children are happy they do not have to count</a:t>
            </a:r>
            <a:endParaRPr lang="en-US" sz="2400" b="1" dirty="0">
              <a:latin typeface="+mn-lt"/>
            </a:endParaRPr>
          </a:p>
          <a:p>
            <a:r>
              <a:rPr lang="en-US" sz="2400" b="1" dirty="0">
                <a:latin typeface="+mn-lt"/>
              </a:rPr>
              <a:t>the speaker does not like to play the game</a:t>
            </a:r>
          </a:p>
          <a:p>
            <a:r>
              <a:rPr lang="en-US" sz="2400" b="1" dirty="0">
                <a:latin typeface="+mn-lt"/>
              </a:rPr>
              <a:t>the speaker is following the rules of the game</a:t>
            </a:r>
          </a:p>
          <a:p>
            <a:r>
              <a:rPr lang="en-US" sz="2400" b="1" dirty="0">
                <a:latin typeface="+mn-lt"/>
              </a:rPr>
              <a:t>the other children know exactly where to hide</a:t>
            </a:r>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17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143000" y="4191000"/>
            <a:ext cx="2743200" cy="45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Plot Elements—</a:t>
            </a:r>
            <a:br>
              <a:rPr lang="en-US" altLang="en-US" sz="3200" b="1" dirty="0">
                <a:solidFill>
                  <a:srgbClr val="110076"/>
                </a:solidFill>
              </a:rPr>
            </a:br>
            <a:r>
              <a:rPr lang="en-US" altLang="en-US" sz="3200" b="1" dirty="0">
                <a:solidFill>
                  <a:srgbClr val="110076"/>
                </a:solidFill>
              </a:rPr>
              <a:t>Including Character, Setting, and Conflict</a:t>
            </a:r>
          </a:p>
        </p:txBody>
      </p:sp>
      <p:sp>
        <p:nvSpPr>
          <p:cNvPr id="13" name="Content Placeholder 12"/>
          <p:cNvSpPr>
            <a:spLocks noGrp="1"/>
          </p:cNvSpPr>
          <p:nvPr>
            <p:ph idx="1"/>
          </p:nvPr>
        </p:nvSpPr>
        <p:spPr>
          <a:xfrm>
            <a:off x="533400" y="1600200"/>
            <a:ext cx="8382000" cy="914400"/>
          </a:xfrm>
        </p:spPr>
        <p:txBody>
          <a:bodyPr/>
          <a:lstStyle/>
          <a:p>
            <a:pPr marL="0" indent="0">
              <a:buFont typeface="Arial" charset="0"/>
              <a:buNone/>
              <a:defRPr/>
            </a:pPr>
            <a:r>
              <a:rPr lang="en-US" sz="2400" b="1" dirty="0">
                <a:solidFill>
                  <a:srgbClr val="7030A0"/>
                </a:solidFill>
              </a:rPr>
              <a:t>Fourth and fifth grade students may need additional practice identifying setting.</a:t>
            </a:r>
          </a:p>
          <a:p>
            <a:pPr marL="0" indent="0">
              <a:buFont typeface="Arial" charset="0"/>
              <a:buNone/>
              <a:defRPr/>
            </a:pPr>
            <a:r>
              <a:rPr lang="en-US" sz="2100" b="1" dirty="0">
                <a:solidFill>
                  <a:srgbClr val="0070C0"/>
                </a:solidFill>
              </a:rPr>
              <a:t>	</a:t>
            </a:r>
          </a:p>
          <a:p>
            <a:pPr marL="0" indent="0">
              <a:buFont typeface="Arial" charset="0"/>
              <a:buNone/>
              <a:defRPr/>
            </a:pPr>
            <a:r>
              <a:rPr lang="en-US" sz="2100" b="1" dirty="0">
                <a:solidFill>
                  <a:srgbClr val="0070C0"/>
                </a:solidFill>
              </a:rPr>
              <a:t>	</a:t>
            </a: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34</a:t>
            </a:fld>
            <a:endParaRPr lang="en-US"/>
          </a:p>
        </p:txBody>
      </p:sp>
      <p:sp>
        <p:nvSpPr>
          <p:cNvPr id="14" name="TextBox 13"/>
          <p:cNvSpPr txBox="1"/>
          <p:nvPr/>
        </p:nvSpPr>
        <p:spPr>
          <a:xfrm>
            <a:off x="533400" y="2625334"/>
            <a:ext cx="6934200" cy="830997"/>
          </a:xfrm>
          <a:prstGeom prst="rect">
            <a:avLst/>
          </a:prstGeom>
          <a:noFill/>
        </p:spPr>
        <p:txBody>
          <a:bodyPr wrap="square" rtlCol="0">
            <a:spAutoFit/>
          </a:bodyPr>
          <a:lstStyle/>
          <a:p>
            <a:r>
              <a:rPr lang="en-US" sz="2400" b="1" dirty="0">
                <a:latin typeface="+mn-lt"/>
              </a:rPr>
              <a:t>Which lines from the </a:t>
            </a:r>
            <a:r>
              <a:rPr lang="en-US" sz="2400" b="1" dirty="0">
                <a:latin typeface="+mn-lt"/>
                <a:hlinkClick r:id="rId7" action="ppaction://hlinksldjump"/>
              </a:rPr>
              <a:t>poem</a:t>
            </a:r>
            <a:r>
              <a:rPr lang="en-US" sz="2400" b="1" dirty="0">
                <a:latin typeface="+mn-lt"/>
              </a:rPr>
              <a:t> give the most details about the setting?</a:t>
            </a:r>
          </a:p>
        </p:txBody>
      </p:sp>
      <p:sp>
        <p:nvSpPr>
          <p:cNvPr id="20" name="TextBox 19"/>
          <p:cNvSpPr txBox="1"/>
          <p:nvPr/>
        </p:nvSpPr>
        <p:spPr>
          <a:xfrm>
            <a:off x="1219200" y="3810000"/>
            <a:ext cx="2971800" cy="1938992"/>
          </a:xfrm>
          <a:prstGeom prst="rect">
            <a:avLst/>
          </a:prstGeom>
          <a:noFill/>
        </p:spPr>
        <p:txBody>
          <a:bodyPr wrap="square" rtlCol="0">
            <a:spAutoFit/>
          </a:bodyPr>
          <a:lstStyle/>
          <a:p>
            <a:pPr lvl="0"/>
            <a:r>
              <a:rPr lang="en-US" sz="2400" b="1" dirty="0">
                <a:solidFill>
                  <a:prstClr val="black"/>
                </a:solidFill>
                <a:latin typeface="Calibri"/>
              </a:rPr>
              <a:t>Lines 1 through 3</a:t>
            </a:r>
          </a:p>
          <a:p>
            <a:pPr lvl="0"/>
            <a:r>
              <a:rPr lang="en-US" sz="2400" b="1" dirty="0">
                <a:solidFill>
                  <a:prstClr val="black"/>
                </a:solidFill>
                <a:latin typeface="Calibri"/>
              </a:rPr>
              <a:t>Lines 6 through 8</a:t>
            </a:r>
          </a:p>
          <a:p>
            <a:pPr lvl="0"/>
            <a:r>
              <a:rPr lang="en-US" sz="2400" b="1" dirty="0">
                <a:solidFill>
                  <a:prstClr val="black"/>
                </a:solidFill>
                <a:latin typeface="Calibri"/>
              </a:rPr>
              <a:t>Lines 10 through 12</a:t>
            </a:r>
          </a:p>
          <a:p>
            <a:pPr lvl="0"/>
            <a:r>
              <a:rPr lang="en-US" sz="2400" b="1" dirty="0">
                <a:solidFill>
                  <a:prstClr val="black"/>
                </a:solidFill>
                <a:latin typeface="Calibri"/>
              </a:rPr>
              <a:t>Lines 14 through 16</a:t>
            </a:r>
          </a:p>
          <a:p>
            <a:pPr lvl="0"/>
            <a:endParaRPr lang="en-US" sz="2400" b="1" dirty="0">
              <a:latin typeface="+mn-lt"/>
            </a:endParaRPr>
          </a:p>
        </p:txBody>
      </p:sp>
      <p:cxnSp>
        <p:nvCxnSpPr>
          <p:cNvPr id="16" name="Straight Connector 15"/>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15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38200" y="4953000"/>
            <a:ext cx="7467600" cy="685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Plot Elements—</a:t>
            </a:r>
            <a:br>
              <a:rPr lang="en-US" altLang="en-US" sz="3200" b="1" dirty="0">
                <a:solidFill>
                  <a:srgbClr val="110076"/>
                </a:solidFill>
              </a:rPr>
            </a:br>
            <a:r>
              <a:rPr lang="en-US" altLang="en-US" sz="3200" b="1" dirty="0">
                <a:solidFill>
                  <a:srgbClr val="110076"/>
                </a:solidFill>
              </a:rPr>
              <a:t>Including Character, Setting, and Conflict</a:t>
            </a:r>
          </a:p>
        </p:txBody>
      </p:sp>
      <p:sp>
        <p:nvSpPr>
          <p:cNvPr id="13" name="Content Placeholder 12"/>
          <p:cNvSpPr>
            <a:spLocks noGrp="1"/>
          </p:cNvSpPr>
          <p:nvPr>
            <p:ph idx="1"/>
          </p:nvPr>
        </p:nvSpPr>
        <p:spPr>
          <a:xfrm>
            <a:off x="533400" y="1447800"/>
            <a:ext cx="8305800" cy="914400"/>
          </a:xfrm>
        </p:spPr>
        <p:txBody>
          <a:bodyPr/>
          <a:lstStyle/>
          <a:p>
            <a:pPr marL="0" indent="0">
              <a:buFont typeface="Arial" charset="0"/>
              <a:buNone/>
              <a:defRPr/>
            </a:pPr>
            <a:r>
              <a:rPr lang="en-US" sz="2400" b="1" dirty="0">
                <a:solidFill>
                  <a:srgbClr val="7030A0"/>
                </a:solidFill>
              </a:rPr>
              <a:t>Fourth and fifth grade students may need additional practice identifying conflict.</a:t>
            </a:r>
          </a:p>
          <a:p>
            <a:pPr marL="0" indent="0">
              <a:buFont typeface="Arial" charset="0"/>
              <a:buNone/>
              <a:defRPr/>
            </a:pPr>
            <a:r>
              <a:rPr lang="en-US" sz="2100" b="1" dirty="0">
                <a:solidFill>
                  <a:srgbClr val="0070C0"/>
                </a:solidFill>
              </a:rPr>
              <a:t>	</a:t>
            </a:r>
          </a:p>
          <a:p>
            <a:pPr marL="0" indent="0">
              <a:buFont typeface="Arial" charset="0"/>
              <a:buNone/>
              <a:defRPr/>
            </a:pPr>
            <a:r>
              <a:rPr lang="en-US" sz="2100" b="1" dirty="0">
                <a:solidFill>
                  <a:srgbClr val="0070C0"/>
                </a:solidFill>
              </a:rPr>
              <a:t>	</a:t>
            </a: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35</a:t>
            </a:fld>
            <a:endParaRPr lang="en-US"/>
          </a:p>
        </p:txBody>
      </p:sp>
      <p:sp>
        <p:nvSpPr>
          <p:cNvPr id="14" name="TextBox 13"/>
          <p:cNvSpPr txBox="1"/>
          <p:nvPr/>
        </p:nvSpPr>
        <p:spPr>
          <a:xfrm>
            <a:off x="457200" y="2819400"/>
            <a:ext cx="8610600" cy="461665"/>
          </a:xfrm>
          <a:prstGeom prst="rect">
            <a:avLst/>
          </a:prstGeom>
          <a:noFill/>
        </p:spPr>
        <p:txBody>
          <a:bodyPr wrap="square" rtlCol="0">
            <a:spAutoFit/>
          </a:bodyPr>
          <a:lstStyle/>
          <a:p>
            <a:pPr algn="ctr"/>
            <a:r>
              <a:rPr lang="en-US" sz="2400" b="1" dirty="0">
                <a:latin typeface="+mn-lt"/>
              </a:rPr>
              <a:t>Which sentence from the </a:t>
            </a:r>
            <a:r>
              <a:rPr lang="en-US" sz="2400" b="1" dirty="0">
                <a:latin typeface="+mn-lt"/>
                <a:hlinkClick r:id="rId7" action="ppaction://hlinksldjump"/>
              </a:rPr>
              <a:t>poem</a:t>
            </a:r>
            <a:r>
              <a:rPr lang="en-US" sz="2400" b="1" dirty="0">
                <a:latin typeface="+mn-lt"/>
              </a:rPr>
              <a:t> best shows the speaker’s conflict?</a:t>
            </a:r>
          </a:p>
        </p:txBody>
      </p:sp>
      <p:sp>
        <p:nvSpPr>
          <p:cNvPr id="16" name="TextBox 15"/>
          <p:cNvSpPr txBox="1"/>
          <p:nvPr/>
        </p:nvSpPr>
        <p:spPr>
          <a:xfrm>
            <a:off x="838200" y="3581400"/>
            <a:ext cx="7696200" cy="3046988"/>
          </a:xfrm>
          <a:prstGeom prst="rect">
            <a:avLst/>
          </a:prstGeom>
          <a:noFill/>
        </p:spPr>
        <p:txBody>
          <a:bodyPr wrap="square" rtlCol="0">
            <a:spAutoFit/>
          </a:bodyPr>
          <a:lstStyle/>
          <a:p>
            <a:r>
              <a:rPr lang="en-US" sz="2400" b="1" dirty="0">
                <a:latin typeface="+mn-lt"/>
              </a:rPr>
              <a:t>I hide my eyes behind my hands and lean against a tree.</a:t>
            </a:r>
          </a:p>
          <a:p>
            <a:endParaRPr lang="en-US" sz="2400" b="1" dirty="0">
              <a:latin typeface="+mn-lt"/>
            </a:endParaRPr>
          </a:p>
          <a:p>
            <a:pPr lvl="0"/>
            <a:r>
              <a:rPr lang="en-US" sz="2400" b="1" dirty="0">
                <a:solidFill>
                  <a:prstClr val="black"/>
                </a:solidFill>
                <a:latin typeface="Calibri"/>
              </a:rPr>
              <a:t>Find the best spot now or else be out!</a:t>
            </a:r>
          </a:p>
          <a:p>
            <a:pPr lvl="0"/>
            <a:endParaRPr lang="en-US" sz="2400" b="1" dirty="0">
              <a:solidFill>
                <a:prstClr val="black"/>
              </a:solidFill>
              <a:latin typeface="Calibri"/>
            </a:endParaRPr>
          </a:p>
          <a:p>
            <a:r>
              <a:rPr lang="en-US" sz="2400" b="1" dirty="0">
                <a:latin typeface="+mn-lt"/>
              </a:rPr>
              <a:t>My friends are expert hiders—they just cannot be found!</a:t>
            </a:r>
          </a:p>
          <a:p>
            <a:endParaRPr lang="en-US" sz="2400" b="1" dirty="0">
              <a:latin typeface="+mn-lt"/>
            </a:endParaRPr>
          </a:p>
          <a:p>
            <a:r>
              <a:rPr lang="en-US" sz="2400" b="1" dirty="0">
                <a:latin typeface="+mn-lt"/>
              </a:rPr>
              <a:t>I tip-toe up and reach down to touch a shoulder.</a:t>
            </a:r>
          </a:p>
          <a:p>
            <a:endParaRPr lang="en-US" sz="2400" b="1" dirty="0">
              <a:latin typeface="+mn-lt"/>
            </a:endParaRP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57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304800" y="304800"/>
            <a:ext cx="8839200" cy="1143000"/>
          </a:xfrm>
        </p:spPr>
        <p:txBody>
          <a:bodyPr/>
          <a:lstStyle/>
          <a:p>
            <a:r>
              <a:rPr lang="en-US" altLang="en-US" sz="3200" b="1" dirty="0">
                <a:solidFill>
                  <a:srgbClr val="110076"/>
                </a:solidFill>
              </a:rPr>
              <a:t>More Suggested Practice for Plot Elements—</a:t>
            </a:r>
            <a:br>
              <a:rPr lang="en-US" altLang="en-US" sz="3200" b="1" dirty="0">
                <a:solidFill>
                  <a:srgbClr val="110076"/>
                </a:solidFill>
              </a:rPr>
            </a:br>
            <a:r>
              <a:rPr lang="en-US" altLang="en-US" sz="3200" b="1" dirty="0">
                <a:solidFill>
                  <a:srgbClr val="110076"/>
                </a:solidFill>
              </a:rPr>
              <a:t>Including Character, Setting, and Conflict</a:t>
            </a:r>
          </a:p>
        </p:txBody>
      </p:sp>
      <p:sp>
        <p:nvSpPr>
          <p:cNvPr id="13" name="Content Placeholder 12"/>
          <p:cNvSpPr>
            <a:spLocks noGrp="1"/>
          </p:cNvSpPr>
          <p:nvPr>
            <p:ph idx="1"/>
          </p:nvPr>
        </p:nvSpPr>
        <p:spPr>
          <a:xfrm>
            <a:off x="381000" y="1676400"/>
            <a:ext cx="8382000" cy="4495800"/>
          </a:xfrm>
        </p:spPr>
        <p:txBody>
          <a:bodyPr/>
          <a:lstStyle/>
          <a:p>
            <a:pPr marL="182880" indent="0">
              <a:spcBef>
                <a:spcPts val="576"/>
              </a:spcBef>
              <a:buNone/>
            </a:pPr>
            <a:r>
              <a:rPr lang="en-US" sz="2400" b="1" dirty="0"/>
              <a:t>Suggestions:</a:t>
            </a:r>
          </a:p>
          <a:p>
            <a:pPr marL="182880">
              <a:spcBef>
                <a:spcPts val="576"/>
              </a:spcBef>
              <a:defRPr/>
            </a:pPr>
            <a:r>
              <a:rPr lang="en-US" sz="2400" b="1" dirty="0"/>
              <a:t>Which detail about the setting is most important to the story?</a:t>
            </a:r>
          </a:p>
          <a:p>
            <a:pPr marL="182880">
              <a:spcBef>
                <a:spcPts val="576"/>
              </a:spcBef>
              <a:defRPr/>
            </a:pPr>
            <a:r>
              <a:rPr lang="en-US" altLang="en-US" sz="2400" b="1" dirty="0"/>
              <a:t>Why does the author include paragraph __ ?</a:t>
            </a:r>
          </a:p>
          <a:p>
            <a:pPr marL="182880">
              <a:spcBef>
                <a:spcPts val="576"/>
              </a:spcBef>
              <a:defRPr/>
            </a:pPr>
            <a:r>
              <a:rPr lang="en-US" altLang="en-US" sz="2400" b="1" dirty="0"/>
              <a:t>Which paragraph best shows the main conflict of the story?</a:t>
            </a:r>
          </a:p>
          <a:p>
            <a:pPr marL="182880">
              <a:spcBef>
                <a:spcPts val="576"/>
              </a:spcBef>
              <a:defRPr/>
            </a:pPr>
            <a:r>
              <a:rPr lang="en-US" altLang="en-US" sz="2400" b="1" dirty="0"/>
              <a:t>The main character’s conflict is mostly with –</a:t>
            </a:r>
          </a:p>
          <a:p>
            <a:pPr marL="182880">
              <a:spcBef>
                <a:spcPts val="576"/>
              </a:spcBef>
              <a:defRPr/>
            </a:pPr>
            <a:r>
              <a:rPr lang="en-US" altLang="en-US" sz="2400" b="1" dirty="0"/>
              <a:t>How does the character most likely feel at the beginning of </a:t>
            </a:r>
          </a:p>
          <a:p>
            <a:pPr marL="182880">
              <a:spcBef>
                <a:spcPts val="576"/>
              </a:spcBef>
              <a:buNone/>
              <a:defRPr/>
            </a:pPr>
            <a:r>
              <a:rPr lang="en-US" altLang="en-US" sz="2400" b="1" dirty="0"/>
              <a:t>      the story?</a:t>
            </a:r>
          </a:p>
          <a:p>
            <a:pPr marL="0">
              <a:lnSpc>
                <a:spcPct val="150000"/>
              </a:lnSpc>
              <a:spcBef>
                <a:spcPts val="0"/>
              </a:spcBef>
              <a:buNone/>
              <a:defRPr/>
            </a:pPr>
            <a:endParaRPr lang="en-US" altLang="en-US" sz="2400" b="1" dirty="0"/>
          </a:p>
          <a:p>
            <a:pPr marL="0">
              <a:lnSpc>
                <a:spcPct val="150000"/>
              </a:lnSpc>
              <a:spcBef>
                <a:spcPts val="0"/>
              </a:spcBef>
              <a:defRPr/>
            </a:pPr>
            <a:endParaRPr lang="en-US" sz="2400" b="1" dirty="0"/>
          </a:p>
          <a:p>
            <a:pPr marL="0">
              <a:spcBef>
                <a:spcPts val="0"/>
              </a:spcBef>
              <a:defRPr/>
            </a:pPr>
            <a:endParaRPr lang="en-US" sz="2400" b="1" dirty="0"/>
          </a:p>
          <a:p>
            <a:pPr marL="0">
              <a:spcBef>
                <a:spcPts val="0"/>
              </a:spcBef>
              <a:defRPr/>
            </a:pPr>
            <a:endParaRPr lang="en-US" sz="2400" b="1" dirty="0"/>
          </a:p>
          <a:p>
            <a:pPr marL="182880" indent="0">
              <a:lnSpc>
                <a:spcPct val="150000"/>
              </a:lnSpc>
              <a:buNone/>
            </a:pPr>
            <a:endParaRPr lang="en-US" sz="2000" b="1" dirty="0"/>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36</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55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Cause and Effect</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37</a:t>
            </a:fld>
            <a:endParaRPr lang="en-US"/>
          </a:p>
        </p:txBody>
      </p:sp>
      <p:sp>
        <p:nvSpPr>
          <p:cNvPr id="10" name="TextBox 9"/>
          <p:cNvSpPr txBox="1"/>
          <p:nvPr/>
        </p:nvSpPr>
        <p:spPr>
          <a:xfrm>
            <a:off x="533400" y="1295400"/>
            <a:ext cx="8382000" cy="1938992"/>
          </a:xfrm>
          <a:prstGeom prst="rect">
            <a:avLst/>
          </a:prstGeom>
          <a:noFill/>
        </p:spPr>
        <p:txBody>
          <a:bodyPr wrap="square" rtlCol="0">
            <a:spAutoFit/>
          </a:bodyPr>
          <a:lstStyle/>
          <a:p>
            <a:r>
              <a:rPr lang="en-US" sz="2400" b="1" dirty="0">
                <a:solidFill>
                  <a:srgbClr val="7030A0"/>
                </a:solidFill>
                <a:latin typeface="+mn-lt"/>
              </a:rPr>
              <a:t>Fourth and fifth grade students may need additional practice: </a:t>
            </a:r>
          </a:p>
          <a:p>
            <a:pPr>
              <a:buFont typeface="Arial" pitchFamily="34" charset="0"/>
              <a:buChar char="•"/>
            </a:pPr>
            <a:r>
              <a:rPr lang="en-US" sz="2400" b="1" dirty="0">
                <a:solidFill>
                  <a:srgbClr val="7030A0"/>
                </a:solidFill>
                <a:latin typeface="+mn-lt"/>
              </a:rPr>
              <a:t>   distinguishing between cause and effect,</a:t>
            </a:r>
          </a:p>
          <a:p>
            <a:pPr>
              <a:buFont typeface="Arial" pitchFamily="34" charset="0"/>
              <a:buChar char="•"/>
            </a:pPr>
            <a:r>
              <a:rPr lang="en-US" sz="2400" b="1" dirty="0">
                <a:solidFill>
                  <a:srgbClr val="7030A0"/>
                </a:solidFill>
                <a:latin typeface="+mn-lt"/>
              </a:rPr>
              <a:t>   identifying cause and effect relationships,</a:t>
            </a:r>
          </a:p>
          <a:p>
            <a:pPr>
              <a:buFont typeface="Arial" pitchFamily="34" charset="0"/>
              <a:buChar char="•"/>
            </a:pPr>
            <a:r>
              <a:rPr lang="en-US" sz="2400" b="1" dirty="0">
                <a:solidFill>
                  <a:srgbClr val="7030A0"/>
                </a:solidFill>
                <a:latin typeface="+mn-lt"/>
              </a:rPr>
              <a:t>   choosing more than one cause for a given effect, and</a:t>
            </a:r>
          </a:p>
          <a:p>
            <a:pPr>
              <a:buFont typeface="Arial" pitchFamily="34" charset="0"/>
              <a:buChar char="•"/>
            </a:pPr>
            <a:r>
              <a:rPr lang="en-US" sz="2400" b="1" dirty="0">
                <a:solidFill>
                  <a:srgbClr val="7030A0"/>
                </a:solidFill>
                <a:latin typeface="+mn-lt"/>
              </a:rPr>
              <a:t>   choosing more than one effect for a given cause.</a:t>
            </a:r>
          </a:p>
        </p:txBody>
      </p:sp>
      <p:sp>
        <p:nvSpPr>
          <p:cNvPr id="16" name="TextBox 15"/>
          <p:cNvSpPr txBox="1"/>
          <p:nvPr/>
        </p:nvSpPr>
        <p:spPr>
          <a:xfrm>
            <a:off x="533400" y="3723144"/>
            <a:ext cx="8382000" cy="2677656"/>
          </a:xfrm>
          <a:prstGeom prst="rect">
            <a:avLst/>
          </a:prstGeom>
          <a:noFill/>
        </p:spPr>
        <p:txBody>
          <a:bodyPr wrap="square" rtlCol="0">
            <a:spAutoFit/>
          </a:bodyPr>
          <a:lstStyle/>
          <a:p>
            <a:r>
              <a:rPr lang="en-US" sz="2400" b="1" dirty="0">
                <a:latin typeface="+mn-lt"/>
              </a:rPr>
              <a:t>Fiction Texts:</a:t>
            </a:r>
          </a:p>
          <a:p>
            <a:r>
              <a:rPr lang="en-US" sz="2400" b="1" dirty="0">
                <a:latin typeface="+mn-lt"/>
              </a:rPr>
              <a:t>SOL 4.5 j)  and 5.5 j) Identify cause and effect relationships.</a:t>
            </a:r>
          </a:p>
          <a:p>
            <a:endParaRPr lang="en-US" sz="2400" b="1" dirty="0">
              <a:latin typeface="+mn-lt"/>
            </a:endParaRPr>
          </a:p>
          <a:p>
            <a:r>
              <a:rPr lang="en-US" sz="2400" b="1" dirty="0">
                <a:latin typeface="+mn-lt"/>
              </a:rPr>
              <a:t>Nonfiction Texts:</a:t>
            </a:r>
          </a:p>
          <a:p>
            <a:r>
              <a:rPr lang="en-US" sz="2400" b="1" dirty="0">
                <a:latin typeface="+mn-lt"/>
              </a:rPr>
              <a:t>SOL 4.6 g) Distinguish between cause and effect.</a:t>
            </a:r>
          </a:p>
          <a:p>
            <a:r>
              <a:rPr lang="en-US" sz="2400" b="1" dirty="0">
                <a:latin typeface="+mn-lt"/>
              </a:rPr>
              <a:t>SOL 5.6 h) Identify cause and effect relationships following </a:t>
            </a:r>
          </a:p>
          <a:p>
            <a:r>
              <a:rPr lang="en-US" sz="2400" b="1" dirty="0">
                <a:latin typeface="+mn-lt"/>
              </a:rPr>
              <a:t>   transition words signaling the pattern.</a:t>
            </a: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00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rot="2372288">
            <a:off x="6384671" y="4777829"/>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506" name="Title 6"/>
          <p:cNvSpPr>
            <a:spLocks noGrp="1"/>
          </p:cNvSpPr>
          <p:nvPr>
            <p:ph type="title"/>
          </p:nvPr>
        </p:nvSpPr>
        <p:spPr>
          <a:xfrm>
            <a:off x="152400" y="228600"/>
            <a:ext cx="8839200" cy="1143000"/>
          </a:xfrm>
        </p:spPr>
        <p:txBody>
          <a:bodyPr/>
          <a:lstStyle/>
          <a:p>
            <a:r>
              <a:rPr lang="en-US" altLang="en-US" sz="3200" b="1" dirty="0">
                <a:solidFill>
                  <a:srgbClr val="110076"/>
                </a:solidFill>
              </a:rPr>
              <a:t>Suggested Practice for Cause and Effect</a:t>
            </a:r>
          </a:p>
        </p:txBody>
      </p:sp>
      <p:sp>
        <p:nvSpPr>
          <p:cNvPr id="13" name="Content Placeholder 12"/>
          <p:cNvSpPr>
            <a:spLocks noGrp="1"/>
          </p:cNvSpPr>
          <p:nvPr>
            <p:ph idx="1"/>
          </p:nvPr>
        </p:nvSpPr>
        <p:spPr>
          <a:xfrm>
            <a:off x="457200" y="1219200"/>
            <a:ext cx="8686800" cy="4572000"/>
          </a:xfrm>
        </p:spPr>
        <p:txBody>
          <a:bodyPr/>
          <a:lstStyle/>
          <a:p>
            <a:pPr marL="0">
              <a:spcBef>
                <a:spcPts val="0"/>
              </a:spcBef>
              <a:buNone/>
              <a:defRPr/>
            </a:pPr>
            <a:r>
              <a:rPr lang="en-US" sz="2400" b="1" dirty="0">
                <a:solidFill>
                  <a:srgbClr val="7030A0"/>
                </a:solidFill>
              </a:rPr>
              <a:t>Students need additional practice identifying more than one effect for a given cause and vice versa.</a:t>
            </a:r>
          </a:p>
          <a:p>
            <a:pPr marL="0">
              <a:spcBef>
                <a:spcPts val="0"/>
              </a:spcBef>
              <a:buFont typeface="Arial" charset="0"/>
              <a:buNone/>
              <a:defRPr/>
            </a:pPr>
            <a:endParaRPr lang="en-US" sz="1800" b="1" dirty="0"/>
          </a:p>
          <a:p>
            <a:pPr marL="0">
              <a:spcBef>
                <a:spcPts val="0"/>
              </a:spcBef>
              <a:buFont typeface="Arial" charset="0"/>
              <a:buNone/>
              <a:defRPr/>
            </a:pPr>
            <a:r>
              <a:rPr lang="en-US" sz="1800" b="1" dirty="0"/>
              <a:t>Click </a:t>
            </a:r>
            <a:r>
              <a:rPr lang="en-US" sz="1800" b="1" dirty="0">
                <a:hlinkClick r:id="rId6" action="ppaction://hlinksldjump"/>
              </a:rPr>
              <a:t>this hyperlink </a:t>
            </a:r>
            <a:r>
              <a:rPr lang="en-US" sz="1800" b="1" dirty="0"/>
              <a:t>to return to the nonfiction instructions.</a:t>
            </a:r>
          </a:p>
          <a:p>
            <a:pPr marL="0">
              <a:spcBef>
                <a:spcPts val="0"/>
              </a:spcBef>
              <a:buFont typeface="Arial" charset="0"/>
              <a:buNone/>
              <a:defRPr/>
            </a:pPr>
            <a:r>
              <a:rPr lang="en-US" sz="2400" b="1" dirty="0"/>
              <a:t>Complete this cause-and-effect chart.</a:t>
            </a:r>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533400" y="4876800"/>
            <a:ext cx="21336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9467372">
            <a:off x="6241831" y="3390719"/>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4876800" y="3505200"/>
            <a:ext cx="1981200" cy="152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p>
          <a:p>
            <a:pPr algn="ctr"/>
            <a:r>
              <a:rPr lang="en-US" b="1" u="sng" dirty="0"/>
              <a:t>Cause:</a:t>
            </a:r>
            <a:r>
              <a:rPr lang="en-US" b="1" dirty="0"/>
              <a:t> </a:t>
            </a:r>
          </a:p>
          <a:p>
            <a:pPr algn="ctr"/>
            <a:r>
              <a:rPr lang="en-US" sz="1400" b="1" dirty="0"/>
              <a:t>Old paper is recycled instead of thrown away or burned.</a:t>
            </a:r>
            <a:endParaRPr lang="en-US" sz="1400" b="1" u="sng" dirty="0"/>
          </a:p>
          <a:p>
            <a:pPr algn="ctr"/>
            <a:endParaRPr lang="en-US" sz="1600" b="1" dirty="0"/>
          </a:p>
        </p:txBody>
      </p:sp>
      <p:sp>
        <p:nvSpPr>
          <p:cNvPr id="22" name="Oval 21"/>
          <p:cNvSpPr/>
          <p:nvPr/>
        </p:nvSpPr>
        <p:spPr>
          <a:xfrm>
            <a:off x="6934200" y="4114800"/>
            <a:ext cx="19812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u="sng" dirty="0"/>
              <a:t>Effect:</a:t>
            </a:r>
          </a:p>
        </p:txBody>
      </p:sp>
      <p:sp>
        <p:nvSpPr>
          <p:cNvPr id="24" name="Oval 23"/>
          <p:cNvSpPr/>
          <p:nvPr/>
        </p:nvSpPr>
        <p:spPr>
          <a:xfrm>
            <a:off x="533400" y="4876800"/>
            <a:ext cx="2133600" cy="1524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Wood fibers are used again.</a:t>
            </a:r>
          </a:p>
        </p:txBody>
      </p:sp>
      <p:sp>
        <p:nvSpPr>
          <p:cNvPr id="25" name="Oval 24"/>
          <p:cNvSpPr/>
          <p:nvPr/>
        </p:nvSpPr>
        <p:spPr>
          <a:xfrm>
            <a:off x="2667000" y="48006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paper mill creates pulp.</a:t>
            </a:r>
          </a:p>
        </p:txBody>
      </p:sp>
      <p:sp>
        <p:nvSpPr>
          <p:cNvPr id="26" name="Oval 25"/>
          <p:cNvSpPr/>
          <p:nvPr/>
        </p:nvSpPr>
        <p:spPr>
          <a:xfrm>
            <a:off x="2667000" y="32004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The paper is always thicker.</a:t>
            </a:r>
          </a:p>
        </p:txBody>
      </p:sp>
      <p:sp>
        <p:nvSpPr>
          <p:cNvPr id="27" name="Oval 26"/>
          <p:cNvSpPr/>
          <p:nvPr/>
        </p:nvSpPr>
        <p:spPr>
          <a:xfrm>
            <a:off x="533400" y="32766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More landfill space is available.</a:t>
            </a:r>
          </a:p>
        </p:txBody>
      </p:sp>
      <p:sp>
        <p:nvSpPr>
          <p:cNvPr id="28" name="Rectangle 27"/>
          <p:cNvSpPr/>
          <p:nvPr/>
        </p:nvSpPr>
        <p:spPr>
          <a:xfrm>
            <a:off x="533400" y="3276600"/>
            <a:ext cx="21336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858000" y="2514600"/>
            <a:ext cx="19812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u="sng" dirty="0"/>
              <a:t>Effect:</a:t>
            </a:r>
          </a:p>
        </p:txBody>
      </p:sp>
      <p:sp>
        <p:nvSpPr>
          <p:cNvPr id="31" name="Slide Number Placeholder 5"/>
          <p:cNvSpPr>
            <a:spLocks noGrp="1"/>
          </p:cNvSpPr>
          <p:nvPr>
            <p:ph type="sldNum" sz="quarter" idx="12"/>
          </p:nvPr>
        </p:nvSpPr>
        <p:spPr>
          <a:xfrm>
            <a:off x="533400" y="6419850"/>
            <a:ext cx="381000" cy="365125"/>
          </a:xfrm>
        </p:spPr>
        <p:txBody>
          <a:bodyPr/>
          <a:lstStyle/>
          <a:p>
            <a:pPr>
              <a:defRPr/>
            </a:pPr>
            <a:fld id="{E70575C0-D166-4C62-95AB-30299E73D2A5}" type="slidenum">
              <a:rPr lang="en-US" smtClean="0"/>
              <a:pPr>
                <a:defRPr/>
              </a:pPr>
              <a:t>38</a:t>
            </a:fld>
            <a:endParaRPr lang="en-US"/>
          </a:p>
        </p:txBody>
      </p:sp>
      <p:cxnSp>
        <p:nvCxnSpPr>
          <p:cNvPr id="34" name="Straight Connector 3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77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29" grpId="0"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62000" y="3629193"/>
            <a:ext cx="55626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458" name="Title 6"/>
          <p:cNvSpPr>
            <a:spLocks noGrp="1"/>
          </p:cNvSpPr>
          <p:nvPr>
            <p:ph type="title"/>
          </p:nvPr>
        </p:nvSpPr>
        <p:spPr>
          <a:xfrm>
            <a:off x="1066800" y="228600"/>
            <a:ext cx="7010400" cy="1143000"/>
          </a:xfrm>
        </p:spPr>
        <p:txBody>
          <a:bodyPr/>
          <a:lstStyle/>
          <a:p>
            <a:r>
              <a:rPr lang="en-US" altLang="en-US" sz="3200" b="1" dirty="0">
                <a:solidFill>
                  <a:srgbClr val="110076"/>
                </a:solidFill>
              </a:rPr>
              <a:t>Suggested Practice for Cause and Effect</a:t>
            </a:r>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39</a:t>
            </a:fld>
            <a:endParaRPr lang="en-US"/>
          </a:p>
        </p:txBody>
      </p:sp>
      <p:sp>
        <p:nvSpPr>
          <p:cNvPr id="20" name="TextBox 19"/>
          <p:cNvSpPr txBox="1"/>
          <p:nvPr/>
        </p:nvSpPr>
        <p:spPr>
          <a:xfrm>
            <a:off x="533400" y="1455003"/>
            <a:ext cx="8610600" cy="830997"/>
          </a:xfrm>
          <a:prstGeom prst="rect">
            <a:avLst/>
          </a:prstGeom>
          <a:noFill/>
        </p:spPr>
        <p:txBody>
          <a:bodyPr wrap="square" rtlCol="0">
            <a:spAutoFit/>
          </a:bodyPr>
          <a:lstStyle/>
          <a:p>
            <a:r>
              <a:rPr lang="en-US" sz="2400" b="1" dirty="0">
                <a:solidFill>
                  <a:srgbClr val="7030A0"/>
                </a:solidFill>
                <a:latin typeface="+mn-lt"/>
              </a:rPr>
              <a:t>Students need additional practice identifying cause and effect relationships. </a:t>
            </a:r>
          </a:p>
        </p:txBody>
      </p:sp>
      <p:sp>
        <p:nvSpPr>
          <p:cNvPr id="21" name="TextBox 20"/>
          <p:cNvSpPr txBox="1"/>
          <p:nvPr/>
        </p:nvSpPr>
        <p:spPr>
          <a:xfrm>
            <a:off x="232913" y="2632523"/>
            <a:ext cx="8382000" cy="830997"/>
          </a:xfrm>
          <a:prstGeom prst="rect">
            <a:avLst/>
          </a:prstGeom>
          <a:noFill/>
        </p:spPr>
        <p:txBody>
          <a:bodyPr wrap="square" rtlCol="0" anchor="t" anchorCtr="1">
            <a:spAutoFit/>
          </a:bodyPr>
          <a:lstStyle/>
          <a:p>
            <a:r>
              <a:rPr lang="en-US" sz="2400" b="1" dirty="0">
                <a:latin typeface="+mn-lt"/>
              </a:rPr>
              <a:t>Based on the </a:t>
            </a:r>
            <a:r>
              <a:rPr lang="en-US" sz="2400" b="1" dirty="0">
                <a:latin typeface="+mn-lt"/>
                <a:hlinkClick r:id="rId7" action="ppaction://hlinksldjump"/>
              </a:rPr>
              <a:t>instructions</a:t>
            </a:r>
            <a:r>
              <a:rPr lang="en-US" sz="2400" b="1" dirty="0">
                <a:latin typeface="+mn-lt"/>
              </a:rPr>
              <a:t>, a blender or egg beater should be used in order to –</a:t>
            </a:r>
          </a:p>
        </p:txBody>
      </p:sp>
      <p:sp>
        <p:nvSpPr>
          <p:cNvPr id="22" name="TextBox 21"/>
          <p:cNvSpPr txBox="1"/>
          <p:nvPr/>
        </p:nvSpPr>
        <p:spPr>
          <a:xfrm>
            <a:off x="780691" y="3611940"/>
            <a:ext cx="7543800" cy="1569660"/>
          </a:xfrm>
          <a:prstGeom prst="rect">
            <a:avLst/>
          </a:prstGeom>
          <a:noFill/>
        </p:spPr>
        <p:txBody>
          <a:bodyPr wrap="square" rtlCol="0">
            <a:spAutoFit/>
          </a:bodyPr>
          <a:lstStyle/>
          <a:p>
            <a:r>
              <a:rPr lang="en-US" sz="2400" b="1" dirty="0">
                <a:latin typeface="+mn-lt"/>
              </a:rPr>
              <a:t>create pulp that will be shaped into paper</a:t>
            </a:r>
          </a:p>
          <a:p>
            <a:r>
              <a:rPr lang="en-US" sz="2400" b="1" dirty="0">
                <a:latin typeface="+mn-lt"/>
              </a:rPr>
              <a:t>ask an adult for help with steps that are too difficult</a:t>
            </a:r>
          </a:p>
          <a:p>
            <a:r>
              <a:rPr lang="en-US" sz="2400" b="1" dirty="0">
                <a:latin typeface="+mn-lt"/>
              </a:rPr>
              <a:t>tear paper into small pieces that will be mixed with water</a:t>
            </a:r>
          </a:p>
          <a:p>
            <a:r>
              <a:rPr lang="en-US" sz="2400" b="1" dirty="0">
                <a:latin typeface="+mn-lt"/>
              </a:rPr>
              <a:t>add decorations such as colored thread or glitter </a:t>
            </a:r>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21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2552700" y="228600"/>
            <a:ext cx="4038600" cy="457200"/>
          </a:xfrm>
        </p:spPr>
        <p:txBody>
          <a:bodyPr/>
          <a:lstStyle/>
          <a:p>
            <a:r>
              <a:rPr lang="en-US" altLang="en-US" sz="1800" b="1" dirty="0">
                <a:solidFill>
                  <a:srgbClr val="7030A0"/>
                </a:solidFill>
              </a:rPr>
              <a:t>Example Poetry Selection, continued</a:t>
            </a:r>
          </a:p>
        </p:txBody>
      </p:sp>
      <p:sp>
        <p:nvSpPr>
          <p:cNvPr id="13" name="Content Placeholder 12"/>
          <p:cNvSpPr>
            <a:spLocks noGrp="1"/>
          </p:cNvSpPr>
          <p:nvPr>
            <p:ph idx="1"/>
          </p:nvPr>
        </p:nvSpPr>
        <p:spPr>
          <a:xfrm>
            <a:off x="533400" y="1676400"/>
            <a:ext cx="7848600" cy="3505200"/>
          </a:xfrm>
        </p:spPr>
        <p:txBody>
          <a:bodyPr/>
          <a:lstStyle/>
          <a:p>
            <a:pPr>
              <a:buNone/>
            </a:pPr>
            <a:r>
              <a:rPr lang="en-US" sz="1400" b="1" dirty="0"/>
              <a:t>13 </a:t>
            </a:r>
            <a:r>
              <a:rPr lang="en-US" sz="2000" b="1" dirty="0"/>
              <a:t>  Searching, searching. High and low. With silent steps I seek around. </a:t>
            </a:r>
          </a:p>
          <a:p>
            <a:pPr>
              <a:buNone/>
            </a:pPr>
            <a:r>
              <a:rPr lang="en-US" sz="1400" b="1" dirty="0"/>
              <a:t>14</a:t>
            </a:r>
            <a:r>
              <a:rPr lang="en-US" sz="2000" b="1" dirty="0"/>
              <a:t>   </a:t>
            </a:r>
            <a:r>
              <a:rPr lang="en-US" sz="2000" b="1" dirty="0">
                <a:hlinkClick r:id="rId5" action="ppaction://hlinksldjump"/>
              </a:rPr>
              <a:t>My friends are expert hiders—they just cannot be found!</a:t>
            </a:r>
            <a:endParaRPr lang="en-US" sz="2000" b="1" dirty="0"/>
          </a:p>
          <a:p>
            <a:pPr>
              <a:buNone/>
            </a:pPr>
            <a:r>
              <a:rPr lang="en-US" sz="1400" b="1" dirty="0"/>
              <a:t>15</a:t>
            </a:r>
            <a:r>
              <a:rPr lang="en-US" sz="2000" b="1" dirty="0"/>
              <a:t>   </a:t>
            </a:r>
            <a:r>
              <a:rPr lang="en-US" sz="2000" b="1" i="1" dirty="0"/>
              <a:t>Crinkle, crinkle, rustle. Crunch, crackle, scratch.</a:t>
            </a:r>
          </a:p>
          <a:p>
            <a:pPr>
              <a:buNone/>
            </a:pPr>
            <a:r>
              <a:rPr lang="en-US" sz="1400" b="1" dirty="0"/>
              <a:t>16</a:t>
            </a:r>
            <a:r>
              <a:rPr lang="en-US" sz="2000" b="1" dirty="0"/>
              <a:t>   I see the leaf pile moving and know I’m going to catch</a:t>
            </a:r>
          </a:p>
          <a:p>
            <a:pPr>
              <a:buNone/>
            </a:pPr>
            <a:r>
              <a:rPr lang="en-US" sz="2000" b="1" dirty="0"/>
              <a:t> </a:t>
            </a:r>
          </a:p>
          <a:p>
            <a:pPr>
              <a:buNone/>
            </a:pPr>
            <a:r>
              <a:rPr lang="en-US" sz="1400" b="1" dirty="0"/>
              <a:t>17</a:t>
            </a:r>
            <a:r>
              <a:rPr lang="en-US" sz="2000" b="1" dirty="0"/>
              <a:t>   someone hiding very soon. I tip-toe up and reach down</a:t>
            </a:r>
          </a:p>
          <a:p>
            <a:pPr>
              <a:buNone/>
            </a:pPr>
            <a:r>
              <a:rPr lang="en-US" sz="1400" b="1" dirty="0"/>
              <a:t>18</a:t>
            </a:r>
            <a:r>
              <a:rPr lang="en-US" sz="2000" b="1" dirty="0"/>
              <a:t>   to touch a shoulder. Teresa has been found!</a:t>
            </a:r>
          </a:p>
          <a:p>
            <a:pPr>
              <a:buNone/>
            </a:pPr>
            <a:r>
              <a:rPr lang="en-US" sz="1400" b="1" dirty="0"/>
              <a:t>19</a:t>
            </a:r>
            <a:r>
              <a:rPr lang="en-US" sz="2000" b="1" dirty="0"/>
              <a:t>   “Teresa, you’re out,” I laugh, and she does too.</a:t>
            </a:r>
          </a:p>
          <a:p>
            <a:pPr>
              <a:buNone/>
            </a:pPr>
            <a:r>
              <a:rPr lang="en-US" sz="1400" b="1" dirty="0"/>
              <a:t>20</a:t>
            </a:r>
            <a:r>
              <a:rPr lang="en-US" sz="2000" b="1" dirty="0"/>
              <a:t>   “Come on, keep looking,” she says, “and now I’ll help you.”</a:t>
            </a:r>
          </a:p>
          <a:p>
            <a:pPr>
              <a:buNone/>
            </a:pPr>
            <a:r>
              <a:rPr lang="en-US" sz="2000" b="1" dirty="0"/>
              <a:t> </a:t>
            </a:r>
          </a:p>
          <a:p>
            <a:pPr marL="182880" indent="0">
              <a:buNone/>
            </a:pPr>
            <a:endParaRPr lang="en-US" sz="2000" b="1" dirty="0"/>
          </a:p>
          <a:p>
            <a:pPr marL="182880" indent="0">
              <a:buNone/>
            </a:pPr>
            <a:endParaRPr lang="en-US" sz="2000" b="1" dirty="0"/>
          </a:p>
          <a:p>
            <a:pPr marL="182880" indent="0">
              <a:buNone/>
            </a:pPr>
            <a:endParaRPr lang="en-US" altLang="en-US" sz="2000" b="1" dirty="0">
              <a:solidFill>
                <a:srgbClr val="0070C0"/>
              </a:solidFill>
            </a:endParaRP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4</a:t>
            </a:fld>
            <a:endParaRPr lang="en-US"/>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spd="slow" advTm="226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838200" y="228600"/>
            <a:ext cx="7848600" cy="1143000"/>
          </a:xfrm>
        </p:spPr>
        <p:txBody>
          <a:bodyPr/>
          <a:lstStyle/>
          <a:p>
            <a:r>
              <a:rPr lang="en-US" altLang="en-US" sz="3200" b="1" dirty="0">
                <a:solidFill>
                  <a:srgbClr val="110076"/>
                </a:solidFill>
              </a:rPr>
              <a:t>More Suggested Practice for Cause and Effect</a:t>
            </a:r>
          </a:p>
        </p:txBody>
      </p:sp>
      <p:sp>
        <p:nvSpPr>
          <p:cNvPr id="13" name="Content Placeholder 12"/>
          <p:cNvSpPr>
            <a:spLocks noGrp="1"/>
          </p:cNvSpPr>
          <p:nvPr>
            <p:ph idx="1"/>
          </p:nvPr>
        </p:nvSpPr>
        <p:spPr>
          <a:xfrm>
            <a:off x="609600" y="1676400"/>
            <a:ext cx="8382000" cy="3581400"/>
          </a:xfrm>
        </p:spPr>
        <p:txBody>
          <a:bodyPr/>
          <a:lstStyle/>
          <a:p>
            <a:pPr marL="0" indent="0">
              <a:spcBef>
                <a:spcPts val="576"/>
              </a:spcBef>
              <a:buNone/>
            </a:pPr>
            <a:r>
              <a:rPr lang="en-US" sz="2400" b="1" dirty="0"/>
              <a:t>Suggestions:</a:t>
            </a:r>
          </a:p>
          <a:p>
            <a:pPr marL="0">
              <a:spcBef>
                <a:spcPts val="576"/>
              </a:spcBef>
              <a:buFont typeface="Arial" pitchFamily="34" charset="0"/>
              <a:buChar char="•"/>
              <a:defRPr/>
            </a:pPr>
            <a:r>
              <a:rPr lang="en-US" sz="2400" b="1" dirty="0"/>
              <a:t>What caused _____ to _____ ?</a:t>
            </a:r>
          </a:p>
          <a:p>
            <a:pPr marL="0">
              <a:spcBef>
                <a:spcPts val="576"/>
              </a:spcBef>
              <a:buFont typeface="Arial" pitchFamily="34" charset="0"/>
              <a:buChar char="•"/>
              <a:defRPr/>
            </a:pPr>
            <a:r>
              <a:rPr lang="en-US" sz="2400" b="1" dirty="0"/>
              <a:t>Which event happened because _____ ?</a:t>
            </a:r>
          </a:p>
          <a:p>
            <a:pPr marL="0">
              <a:spcBef>
                <a:spcPts val="576"/>
              </a:spcBef>
              <a:buFont typeface="Arial" pitchFamily="34" charset="0"/>
              <a:buChar char="•"/>
              <a:defRPr/>
            </a:pPr>
            <a:r>
              <a:rPr lang="en-US" sz="2400" b="1" dirty="0"/>
              <a:t>Why does _____ ?</a:t>
            </a:r>
          </a:p>
          <a:p>
            <a:pPr marL="0">
              <a:spcBef>
                <a:spcPts val="576"/>
              </a:spcBef>
              <a:buFont typeface="Arial" pitchFamily="34" charset="0"/>
              <a:buChar char="•"/>
              <a:defRPr/>
            </a:pPr>
            <a:r>
              <a:rPr lang="en-US" altLang="en-US" sz="2400" b="1" dirty="0"/>
              <a:t>The character chooses to _____ because –</a:t>
            </a:r>
          </a:p>
          <a:p>
            <a:pPr marL="0">
              <a:spcBef>
                <a:spcPts val="576"/>
              </a:spcBef>
              <a:buFont typeface="Arial" pitchFamily="34" charset="0"/>
              <a:buChar char="•"/>
              <a:defRPr/>
            </a:pPr>
            <a:r>
              <a:rPr lang="en-US" altLang="en-US" sz="2400" b="1" dirty="0"/>
              <a:t>What is the reason that _____ ? </a:t>
            </a:r>
          </a:p>
          <a:p>
            <a:pPr marL="0">
              <a:spcBef>
                <a:spcPts val="576"/>
              </a:spcBef>
              <a:buFont typeface="Arial" pitchFamily="34" charset="0"/>
              <a:buChar char="•"/>
              <a:defRPr/>
            </a:pPr>
            <a:r>
              <a:rPr lang="en-US" altLang="en-US" sz="2400" b="1" dirty="0"/>
              <a:t>Why did _____ ?</a:t>
            </a:r>
          </a:p>
          <a:p>
            <a:pPr marL="0">
              <a:lnSpc>
                <a:spcPct val="150000"/>
              </a:lnSpc>
              <a:spcBef>
                <a:spcPts val="0"/>
              </a:spcBef>
              <a:defRPr/>
            </a:pPr>
            <a:endParaRPr lang="en-US" sz="2400" b="1" dirty="0"/>
          </a:p>
          <a:p>
            <a:pPr marL="0">
              <a:spcBef>
                <a:spcPts val="0"/>
              </a:spcBef>
              <a:defRPr/>
            </a:pPr>
            <a:endParaRPr lang="en-US" sz="2400" b="1" dirty="0"/>
          </a:p>
          <a:p>
            <a:pPr marL="0">
              <a:spcBef>
                <a:spcPts val="0"/>
              </a:spcBef>
              <a:defRPr/>
            </a:pPr>
            <a:endParaRPr lang="en-US" sz="2400" b="1" dirty="0"/>
          </a:p>
          <a:p>
            <a:pPr marL="182880" indent="0">
              <a:lnSpc>
                <a:spcPct val="150000"/>
              </a:lnSpc>
              <a:buNone/>
            </a:pPr>
            <a:endParaRPr lang="en-US" sz="2000" b="1" dirty="0"/>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40</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76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304800" y="304800"/>
            <a:ext cx="8839200" cy="1143000"/>
          </a:xfrm>
        </p:spPr>
        <p:txBody>
          <a:bodyPr/>
          <a:lstStyle/>
          <a:p>
            <a:r>
              <a:rPr lang="en-US" altLang="en-US" sz="3200" b="1" dirty="0">
                <a:solidFill>
                  <a:srgbClr val="110076"/>
                </a:solidFill>
              </a:rPr>
              <a:t>Main Idea and Details</a:t>
            </a:r>
          </a:p>
        </p:txBody>
      </p:sp>
      <p:sp>
        <p:nvSpPr>
          <p:cNvPr id="13" name="Content Placeholder 12"/>
          <p:cNvSpPr>
            <a:spLocks noGrp="1"/>
          </p:cNvSpPr>
          <p:nvPr>
            <p:ph idx="1"/>
          </p:nvPr>
        </p:nvSpPr>
        <p:spPr>
          <a:xfrm>
            <a:off x="503418" y="1371600"/>
            <a:ext cx="8229600" cy="2209800"/>
          </a:xfrm>
        </p:spPr>
        <p:txBody>
          <a:bodyPr/>
          <a:lstStyle/>
          <a:p>
            <a:pPr marL="0" indent="0">
              <a:buFont typeface="Arial" charset="0"/>
              <a:buNone/>
              <a:defRPr/>
            </a:pPr>
            <a:r>
              <a:rPr lang="en-US" sz="2400" b="1" dirty="0">
                <a:solidFill>
                  <a:srgbClr val="7030A0"/>
                </a:solidFill>
              </a:rPr>
              <a:t>Students may need additional practice:</a:t>
            </a:r>
          </a:p>
          <a:p>
            <a:pPr marL="0" lvl="0" indent="0" eaLnBrk="1" hangingPunct="1">
              <a:spcBef>
                <a:spcPct val="0"/>
              </a:spcBef>
              <a:buFont typeface="Arial" pitchFamily="34" charset="0"/>
              <a:buChar char="•"/>
              <a:defRPr/>
            </a:pPr>
            <a:r>
              <a:rPr lang="en-US" sz="2400" b="1" dirty="0">
                <a:solidFill>
                  <a:srgbClr val="7030A0"/>
                </a:solidFill>
              </a:rPr>
              <a:t>   identifying main idea,</a:t>
            </a:r>
          </a:p>
          <a:p>
            <a:pPr marL="0" lvl="0" indent="0" eaLnBrk="1" hangingPunct="1">
              <a:spcBef>
                <a:spcPct val="0"/>
              </a:spcBef>
              <a:buFont typeface="Arial" pitchFamily="34" charset="0"/>
              <a:buChar char="•"/>
              <a:defRPr/>
            </a:pPr>
            <a:r>
              <a:rPr lang="en-US" sz="2400" b="1" dirty="0">
                <a:solidFill>
                  <a:srgbClr val="7030A0"/>
                </a:solidFill>
              </a:rPr>
              <a:t>   identifying supporting details, and</a:t>
            </a:r>
          </a:p>
          <a:p>
            <a:pPr marL="0" lvl="0" indent="0" eaLnBrk="1" hangingPunct="1">
              <a:spcBef>
                <a:spcPct val="0"/>
              </a:spcBef>
              <a:buFont typeface="Arial" pitchFamily="34" charset="0"/>
              <a:buChar char="•"/>
              <a:defRPr/>
            </a:pPr>
            <a:r>
              <a:rPr lang="en-US" sz="2400" b="1" dirty="0">
                <a:solidFill>
                  <a:srgbClr val="7030A0"/>
                </a:solidFill>
              </a:rPr>
              <a:t>   summarizing supporting details.</a:t>
            </a:r>
            <a:endParaRPr lang="en-US" sz="2400" dirty="0">
              <a:solidFill>
                <a:srgbClr val="7030A0"/>
              </a:solidFill>
            </a:endParaRPr>
          </a:p>
          <a:p>
            <a:pPr marL="0" indent="0">
              <a:buFont typeface="Arial" charset="0"/>
              <a:buNone/>
              <a:defRPr/>
            </a:pPr>
            <a:endParaRPr lang="en-US" sz="2400" b="1" dirty="0"/>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41</a:t>
            </a:fld>
            <a:endParaRPr lang="en-US"/>
          </a:p>
        </p:txBody>
      </p:sp>
      <p:sp>
        <p:nvSpPr>
          <p:cNvPr id="12" name="TextBox 11"/>
          <p:cNvSpPr txBox="1"/>
          <p:nvPr/>
        </p:nvSpPr>
        <p:spPr>
          <a:xfrm>
            <a:off x="609600" y="3114135"/>
            <a:ext cx="7239000" cy="3416320"/>
          </a:xfrm>
          <a:prstGeom prst="rect">
            <a:avLst/>
          </a:prstGeom>
          <a:noFill/>
        </p:spPr>
        <p:txBody>
          <a:bodyPr wrap="square" rtlCol="0">
            <a:spAutoFit/>
          </a:bodyPr>
          <a:lstStyle/>
          <a:p>
            <a:pPr marL="0" indent="0">
              <a:defRPr/>
            </a:pPr>
            <a:r>
              <a:rPr lang="en-US" sz="2400" b="1" dirty="0">
                <a:latin typeface="+mn-lt"/>
              </a:rPr>
              <a:t>Fiction Texts:</a:t>
            </a:r>
          </a:p>
          <a:p>
            <a:pPr marL="0" indent="0">
              <a:defRPr/>
            </a:pPr>
            <a:r>
              <a:rPr lang="en-US" sz="2400" b="1" dirty="0">
                <a:latin typeface="+mn-lt"/>
              </a:rPr>
              <a:t>SOL 3.5 </a:t>
            </a:r>
            <a:r>
              <a:rPr lang="en-US" sz="2400" b="1" dirty="0" err="1">
                <a:latin typeface="+mn-lt"/>
              </a:rPr>
              <a:t>i</a:t>
            </a:r>
            <a:r>
              <a:rPr lang="en-US" sz="2400" b="1" dirty="0">
                <a:latin typeface="+mn-lt"/>
              </a:rPr>
              <a:t>), 4.5 c), and 5.5 g) Identify the main idea.</a:t>
            </a:r>
          </a:p>
          <a:p>
            <a:pPr marL="0" indent="0">
              <a:defRPr/>
            </a:pPr>
            <a:r>
              <a:rPr lang="en-US" sz="2400" b="1" dirty="0">
                <a:latin typeface="+mn-lt"/>
              </a:rPr>
              <a:t>SOL 3.5 j) Identify supporting details.</a:t>
            </a:r>
          </a:p>
          <a:p>
            <a:pPr marL="0" indent="0">
              <a:defRPr/>
            </a:pPr>
            <a:r>
              <a:rPr lang="en-US" sz="2400" b="1" dirty="0">
                <a:latin typeface="+mn-lt"/>
              </a:rPr>
              <a:t>SOL 4.5 d) and 5.5 h) Summarize supporting details.</a:t>
            </a:r>
          </a:p>
          <a:p>
            <a:pPr marL="0" indent="0">
              <a:defRPr/>
            </a:pPr>
            <a:endParaRPr lang="en-US" sz="2400" b="1" dirty="0">
              <a:latin typeface="+mn-lt"/>
            </a:endParaRPr>
          </a:p>
          <a:p>
            <a:pPr marL="0" indent="0">
              <a:defRPr/>
            </a:pPr>
            <a:r>
              <a:rPr lang="en-US" sz="2400" b="1" dirty="0">
                <a:latin typeface="+mn-lt"/>
              </a:rPr>
              <a:t>Nonfiction Texts:</a:t>
            </a:r>
          </a:p>
          <a:p>
            <a:pPr marL="0" indent="0">
              <a:defRPr/>
            </a:pPr>
            <a:r>
              <a:rPr lang="en-US" sz="2400" b="1" dirty="0">
                <a:latin typeface="+mn-lt"/>
              </a:rPr>
              <a:t>SOL 3.6 g), 4.6 d), and 5.6 d) Identify the main idea.</a:t>
            </a:r>
          </a:p>
          <a:p>
            <a:pPr marL="0" indent="0">
              <a:defRPr/>
            </a:pPr>
            <a:r>
              <a:rPr lang="en-US" sz="2400" b="1" dirty="0">
                <a:latin typeface="+mn-lt"/>
              </a:rPr>
              <a:t>SOL 3.6 h) Identify supporting details.</a:t>
            </a:r>
          </a:p>
          <a:p>
            <a:pPr marL="0" indent="0">
              <a:defRPr/>
            </a:pPr>
            <a:r>
              <a:rPr lang="en-US" sz="2400" b="1" dirty="0">
                <a:latin typeface="+mn-lt"/>
              </a:rPr>
              <a:t>SOL 4.6 e) and 5.6 e) Summarize supporting details.</a:t>
            </a:r>
            <a:endParaRPr lang="en-US" sz="2400" dirty="0">
              <a:latin typeface="+mn-lt"/>
            </a:endParaRP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2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3124200"/>
            <a:ext cx="7848600" cy="1828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Main Idea -- Poetry</a:t>
            </a:r>
          </a:p>
        </p:txBody>
      </p:sp>
      <p:sp>
        <p:nvSpPr>
          <p:cNvPr id="13" name="Content Placeholder 12"/>
          <p:cNvSpPr>
            <a:spLocks noGrp="1"/>
          </p:cNvSpPr>
          <p:nvPr>
            <p:ph idx="1"/>
          </p:nvPr>
        </p:nvSpPr>
        <p:spPr>
          <a:xfrm>
            <a:off x="533400" y="2438400"/>
            <a:ext cx="5257800" cy="533400"/>
          </a:xfrm>
        </p:spPr>
        <p:txBody>
          <a:bodyPr/>
          <a:lstStyle/>
          <a:p>
            <a:pPr marL="0" indent="0">
              <a:buFont typeface="Arial" charset="0"/>
              <a:buNone/>
              <a:defRPr/>
            </a:pPr>
            <a:r>
              <a:rPr lang="en-US" sz="2400" b="1" dirty="0"/>
              <a:t>Read the </a:t>
            </a:r>
            <a:r>
              <a:rPr lang="en-US" sz="2400" b="1" dirty="0">
                <a:hlinkClick r:id="rId5" action="ppaction://hlinksldjump"/>
              </a:rPr>
              <a:t>second stanza </a:t>
            </a:r>
            <a:r>
              <a:rPr lang="en-US" sz="2400" b="1" dirty="0"/>
              <a:t>from the poem.</a:t>
            </a:r>
          </a:p>
          <a:p>
            <a:pPr marL="0" indent="0">
              <a:buFont typeface="Arial" charset="0"/>
              <a:buNone/>
              <a:defRPr/>
            </a:pPr>
            <a:endParaRPr lang="en-US" sz="2100" b="1" dirty="0"/>
          </a:p>
          <a:p>
            <a:pPr>
              <a:buFont typeface="Arial" charset="0"/>
              <a:buNone/>
              <a:defRPr/>
            </a:pPr>
            <a:endParaRPr lang="en-US" sz="2400" b="1" dirty="0">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42</a:t>
            </a:fld>
            <a:endParaRPr lang="en-US"/>
          </a:p>
        </p:txBody>
      </p:sp>
      <p:sp>
        <p:nvSpPr>
          <p:cNvPr id="10" name="TextBox 9"/>
          <p:cNvSpPr txBox="1"/>
          <p:nvPr/>
        </p:nvSpPr>
        <p:spPr>
          <a:xfrm>
            <a:off x="838200" y="3276600"/>
            <a:ext cx="7696200" cy="1569660"/>
          </a:xfrm>
          <a:prstGeom prst="rect">
            <a:avLst/>
          </a:prstGeom>
          <a:noFill/>
        </p:spPr>
        <p:txBody>
          <a:bodyPr wrap="square" rtlCol="0">
            <a:spAutoFit/>
          </a:bodyPr>
          <a:lstStyle/>
          <a:p>
            <a:pPr>
              <a:buNone/>
            </a:pPr>
            <a:r>
              <a:rPr lang="en-US" sz="1400" b="1" dirty="0">
                <a:latin typeface="+mn-lt"/>
              </a:rPr>
              <a:t>5</a:t>
            </a:r>
            <a:r>
              <a:rPr lang="en-US" sz="2400" b="1" dirty="0">
                <a:latin typeface="+mn-lt"/>
              </a:rPr>
              <a:t>    One…two…three, four, five—I start to rush,</a:t>
            </a:r>
          </a:p>
          <a:p>
            <a:pPr>
              <a:buNone/>
            </a:pPr>
            <a:r>
              <a:rPr lang="en-US" sz="1400" b="1" dirty="0">
                <a:latin typeface="+mn-lt"/>
              </a:rPr>
              <a:t>6</a:t>
            </a:r>
            <a:r>
              <a:rPr lang="en-US" sz="2400" b="1" dirty="0">
                <a:latin typeface="+mn-lt"/>
              </a:rPr>
              <a:t>    thinking of where I’ll look first. The rose bush?</a:t>
            </a:r>
          </a:p>
          <a:p>
            <a:pPr>
              <a:buNone/>
            </a:pPr>
            <a:r>
              <a:rPr lang="en-US" sz="1400" b="1" dirty="0">
                <a:latin typeface="+mn-lt"/>
              </a:rPr>
              <a:t>7</a:t>
            </a:r>
            <a:r>
              <a:rPr lang="en-US" sz="2400" b="1" dirty="0">
                <a:latin typeface="+mn-lt"/>
              </a:rPr>
              <a:t>    Is Lewis in a pile of leaves? Next to Dad’s parked car? </a:t>
            </a:r>
          </a:p>
          <a:p>
            <a:pPr>
              <a:buNone/>
            </a:pPr>
            <a:r>
              <a:rPr lang="en-US" sz="1400" b="1" dirty="0">
                <a:latin typeface="+mn-lt"/>
              </a:rPr>
              <a:t>8</a:t>
            </a:r>
            <a:r>
              <a:rPr lang="en-US" sz="2400" b="1" dirty="0">
                <a:latin typeface="+mn-lt"/>
              </a:rPr>
              <a:t>    Behind the swing set in the backyard?</a:t>
            </a:r>
          </a:p>
        </p:txBody>
      </p:sp>
      <p:sp>
        <p:nvSpPr>
          <p:cNvPr id="16" name="Rectangle 15"/>
          <p:cNvSpPr/>
          <p:nvPr/>
        </p:nvSpPr>
        <p:spPr>
          <a:xfrm>
            <a:off x="533400" y="1455003"/>
            <a:ext cx="8534400" cy="830997"/>
          </a:xfrm>
          <a:prstGeom prst="rect">
            <a:avLst/>
          </a:prstGeom>
        </p:spPr>
        <p:txBody>
          <a:bodyPr wrap="square">
            <a:spAutoFit/>
          </a:bodyPr>
          <a:lstStyle/>
          <a:p>
            <a:pPr marL="0" indent="0">
              <a:buFont typeface="Arial" charset="0"/>
              <a:buNone/>
              <a:defRPr/>
            </a:pPr>
            <a:r>
              <a:rPr lang="en-US" sz="2400" b="1" dirty="0">
                <a:solidFill>
                  <a:srgbClr val="7030A0"/>
                </a:solidFill>
                <a:latin typeface="+mn-lt"/>
              </a:rPr>
              <a:t>Students may need additional practice identifying the main idea for a fiction selection.</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1"/>
          <p:cNvSpPr txBox="1">
            <a:spLocks noChangeArrowheads="1"/>
          </p:cNvSpPr>
          <p:nvPr/>
        </p:nvSpPr>
        <p:spPr bwMode="auto">
          <a:xfrm>
            <a:off x="3366459" y="6419101"/>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spd="slow" advTm="327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 y="2743200"/>
            <a:ext cx="8382000" cy="838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43</a:t>
            </a:fld>
            <a:endParaRPr lang="en-US"/>
          </a:p>
        </p:txBody>
      </p:sp>
      <p:sp>
        <p:nvSpPr>
          <p:cNvPr id="14" name="TextBox 13"/>
          <p:cNvSpPr txBox="1"/>
          <p:nvPr/>
        </p:nvSpPr>
        <p:spPr>
          <a:xfrm>
            <a:off x="533400" y="1757839"/>
            <a:ext cx="8534400" cy="4944943"/>
          </a:xfrm>
          <a:prstGeom prst="rect">
            <a:avLst/>
          </a:prstGeom>
          <a:noFill/>
        </p:spPr>
        <p:txBody>
          <a:bodyPr wrap="square" rtlCol="0">
            <a:spAutoFit/>
          </a:bodyPr>
          <a:lstStyle/>
          <a:p>
            <a:pPr>
              <a:spcBef>
                <a:spcPts val="800"/>
              </a:spcBef>
            </a:pPr>
            <a:r>
              <a:rPr lang="en-US" sz="2400" b="1" dirty="0">
                <a:latin typeface="+mn-lt"/>
              </a:rPr>
              <a:t>What is the main idea of this stanza?</a:t>
            </a:r>
          </a:p>
          <a:p>
            <a:pPr>
              <a:spcBef>
                <a:spcPts val="800"/>
              </a:spcBef>
            </a:pPr>
            <a:endParaRPr lang="en-US" sz="2400" b="1" dirty="0">
              <a:latin typeface="+mn-lt"/>
            </a:endParaRPr>
          </a:p>
          <a:p>
            <a:pPr>
              <a:spcBef>
                <a:spcPts val="1200"/>
              </a:spcBef>
            </a:pPr>
            <a:r>
              <a:rPr lang="en-US" sz="2400" b="1" dirty="0">
                <a:latin typeface="+mn-lt"/>
              </a:rPr>
              <a:t>The speaker becomes eager as she thinks of her friends’ possible hiding places.</a:t>
            </a:r>
          </a:p>
          <a:p>
            <a:pPr>
              <a:spcBef>
                <a:spcPts val="1200"/>
              </a:spcBef>
            </a:pPr>
            <a:r>
              <a:rPr lang="en-US" sz="2400" b="1" dirty="0">
                <a:latin typeface="+mn-lt"/>
              </a:rPr>
              <a:t>Several children have chosen hiding places, and they are waiting to be found.</a:t>
            </a:r>
          </a:p>
          <a:p>
            <a:pPr>
              <a:spcBef>
                <a:spcPts val="1200"/>
              </a:spcBef>
            </a:pPr>
            <a:r>
              <a:rPr lang="en-US" sz="2400" b="1" dirty="0">
                <a:latin typeface="+mn-lt"/>
              </a:rPr>
              <a:t>The speaker thinks that counting without peeking is the most difficult part of playing hide-and-seek.</a:t>
            </a:r>
          </a:p>
          <a:p>
            <a:pPr>
              <a:spcBef>
                <a:spcPts val="1200"/>
              </a:spcBef>
            </a:pPr>
            <a:r>
              <a:rPr lang="en-US" sz="2400" b="1" dirty="0">
                <a:latin typeface="+mn-lt"/>
              </a:rPr>
              <a:t>If the children do not hurry to a hiding place, they will be found quickly and then be out of the game.</a:t>
            </a:r>
          </a:p>
          <a:p>
            <a:pPr>
              <a:spcBef>
                <a:spcPts val="800"/>
              </a:spcBef>
            </a:pPr>
            <a:endParaRPr lang="en-US" sz="2200" b="1" dirty="0">
              <a:latin typeface="+mn-lt"/>
            </a:endParaRPr>
          </a:p>
        </p:txBody>
      </p:sp>
      <p:sp>
        <p:nvSpPr>
          <p:cNvPr id="19"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Main Idea -- Poetry</a:t>
            </a: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3429000"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11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3400" y="1757839"/>
            <a:ext cx="8534400" cy="4544834"/>
          </a:xfrm>
          <a:prstGeom prst="rect">
            <a:avLst/>
          </a:prstGeom>
          <a:noFill/>
        </p:spPr>
        <p:txBody>
          <a:bodyPr wrap="square" rtlCol="0">
            <a:spAutoFit/>
          </a:bodyPr>
          <a:lstStyle/>
          <a:p>
            <a:pPr>
              <a:spcBef>
                <a:spcPts val="800"/>
              </a:spcBef>
            </a:pPr>
            <a:r>
              <a:rPr lang="en-US" sz="2400" b="1" dirty="0">
                <a:latin typeface="+mn-lt"/>
              </a:rPr>
              <a:t>What is the main idea of this stanza?</a:t>
            </a:r>
          </a:p>
          <a:p>
            <a:pPr>
              <a:spcBef>
                <a:spcPts val="800"/>
              </a:spcBef>
            </a:pPr>
            <a:endParaRPr lang="en-US" sz="2400" b="1" dirty="0">
              <a:latin typeface="+mn-lt"/>
            </a:endParaRPr>
          </a:p>
          <a:p>
            <a:pPr>
              <a:spcBef>
                <a:spcPts val="1200"/>
              </a:spcBef>
            </a:pPr>
            <a:r>
              <a:rPr lang="en-US" sz="2400" b="1" dirty="0">
                <a:latin typeface="+mn-lt"/>
              </a:rPr>
              <a:t>The speaker becomes eager as she thinks of her friends’ possible hiding places.</a:t>
            </a:r>
          </a:p>
          <a:p>
            <a:pPr>
              <a:spcBef>
                <a:spcPts val="1200"/>
              </a:spcBef>
            </a:pPr>
            <a:endParaRPr lang="en-US" b="1" dirty="0">
              <a:solidFill>
                <a:schemeClr val="bg1">
                  <a:lumMod val="65000"/>
                </a:schemeClr>
              </a:solidFill>
              <a:latin typeface="+mn-lt"/>
            </a:endParaRPr>
          </a:p>
          <a:p>
            <a:pPr>
              <a:spcBef>
                <a:spcPts val="1200"/>
              </a:spcBef>
            </a:pPr>
            <a:r>
              <a:rPr lang="en-US" b="1" dirty="0">
                <a:solidFill>
                  <a:schemeClr val="bg1">
                    <a:lumMod val="65000"/>
                  </a:schemeClr>
                </a:solidFill>
                <a:latin typeface="+mn-lt"/>
              </a:rPr>
              <a:t>Several children have chosen hiding places, and they are waiting to be found.</a:t>
            </a:r>
          </a:p>
          <a:p>
            <a:pPr>
              <a:spcBef>
                <a:spcPts val="1200"/>
              </a:spcBef>
            </a:pPr>
            <a:r>
              <a:rPr lang="en-US" b="1" dirty="0">
                <a:solidFill>
                  <a:schemeClr val="bg1">
                    <a:lumMod val="65000"/>
                  </a:schemeClr>
                </a:solidFill>
                <a:latin typeface="+mn-lt"/>
              </a:rPr>
              <a:t>The speaker thinks that counting without peeking is the most difficult part of playing hide-and-seek.</a:t>
            </a:r>
          </a:p>
          <a:p>
            <a:pPr>
              <a:spcBef>
                <a:spcPts val="1200"/>
              </a:spcBef>
            </a:pPr>
            <a:r>
              <a:rPr lang="en-US" b="1" dirty="0">
                <a:solidFill>
                  <a:schemeClr val="bg1">
                    <a:lumMod val="65000"/>
                  </a:schemeClr>
                </a:solidFill>
                <a:latin typeface="+mn-lt"/>
              </a:rPr>
              <a:t>If the children do not hurry to a hiding place, they will be found quickly and then be out of the game.</a:t>
            </a:r>
          </a:p>
          <a:p>
            <a:pPr>
              <a:spcBef>
                <a:spcPts val="800"/>
              </a:spcBef>
            </a:pPr>
            <a:endParaRPr lang="en-US" sz="2200" b="1" dirty="0">
              <a:latin typeface="+mn-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44</a:t>
            </a:fld>
            <a:endParaRPr lang="en-US"/>
          </a:p>
        </p:txBody>
      </p:sp>
      <p:sp>
        <p:nvSpPr>
          <p:cNvPr id="19"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Main Idea -- Poetry</a:t>
            </a:r>
          </a:p>
        </p:txBody>
      </p:sp>
      <p:sp>
        <p:nvSpPr>
          <p:cNvPr id="10" name="Rectangle 9"/>
          <p:cNvSpPr/>
          <p:nvPr/>
        </p:nvSpPr>
        <p:spPr>
          <a:xfrm>
            <a:off x="2209800" y="3810000"/>
            <a:ext cx="5562600" cy="2133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2286000" y="3886200"/>
            <a:ext cx="5334000" cy="1938992"/>
          </a:xfrm>
          <a:prstGeom prst="rect">
            <a:avLst/>
          </a:prstGeom>
          <a:noFill/>
        </p:spPr>
        <p:txBody>
          <a:bodyPr wrap="square" rtlCol="0">
            <a:spAutoFit/>
          </a:bodyPr>
          <a:lstStyle/>
          <a:p>
            <a:r>
              <a:rPr lang="en-US" sz="2000" dirty="0">
                <a:latin typeface="+mn-lt"/>
              </a:rPr>
              <a:t>This is the correct answer. In line 5, the speaker admits that she </a:t>
            </a:r>
            <a:r>
              <a:rPr lang="en-US" sz="2000" b="1" dirty="0">
                <a:latin typeface="+mn-lt"/>
              </a:rPr>
              <a:t>starts to rush</a:t>
            </a:r>
            <a:r>
              <a:rPr lang="en-US" sz="2000" dirty="0">
                <a:latin typeface="+mn-lt"/>
              </a:rPr>
              <a:t>. This supports that she feels eager. The remaining lines list possible hiding places. A reader should understand that this information is important to the main idea of the stanza.</a:t>
            </a:r>
          </a:p>
        </p:txBody>
      </p:sp>
      <p:cxnSp>
        <p:nvCxnSpPr>
          <p:cNvPr id="16" name="Straight Connector 15"/>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1"/>
          <p:cNvSpPr txBox="1">
            <a:spLocks noChangeArrowheads="1"/>
          </p:cNvSpPr>
          <p:nvPr/>
        </p:nvSpPr>
        <p:spPr bwMode="auto">
          <a:xfrm>
            <a:off x="3239217" y="645360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02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2000"/>
                                        <p:tgtEl>
                                          <p:spTgt spid="1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10" grpId="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3400" y="1757839"/>
            <a:ext cx="8534400" cy="4637167"/>
          </a:xfrm>
          <a:prstGeom prst="rect">
            <a:avLst/>
          </a:prstGeom>
          <a:noFill/>
        </p:spPr>
        <p:txBody>
          <a:bodyPr wrap="square" rtlCol="0">
            <a:spAutoFit/>
          </a:bodyPr>
          <a:lstStyle/>
          <a:p>
            <a:pPr>
              <a:spcBef>
                <a:spcPts val="800"/>
              </a:spcBef>
            </a:pPr>
            <a:r>
              <a:rPr lang="en-US" sz="2400" b="1" dirty="0">
                <a:latin typeface="+mn-lt"/>
              </a:rPr>
              <a:t>What is the main idea of this stanza?</a:t>
            </a:r>
          </a:p>
          <a:p>
            <a:pPr>
              <a:spcBef>
                <a:spcPts val="800"/>
              </a:spcBef>
            </a:pPr>
            <a:endParaRPr lang="en-US" sz="2400" b="1" dirty="0">
              <a:latin typeface="+mn-lt"/>
            </a:endParaRPr>
          </a:p>
          <a:p>
            <a:pPr>
              <a:spcBef>
                <a:spcPts val="1200"/>
              </a:spcBef>
            </a:pPr>
            <a:r>
              <a:rPr lang="en-US" b="1" dirty="0">
                <a:solidFill>
                  <a:schemeClr val="bg1">
                    <a:lumMod val="65000"/>
                  </a:schemeClr>
                </a:solidFill>
                <a:latin typeface="+mn-lt"/>
              </a:rPr>
              <a:t>The speaker becomes eager as she thinks of her friends’ possible hiding places.</a:t>
            </a:r>
          </a:p>
          <a:p>
            <a:pPr>
              <a:spcBef>
                <a:spcPts val="1200"/>
              </a:spcBef>
            </a:pPr>
            <a:r>
              <a:rPr lang="en-US" sz="2400" b="1" dirty="0">
                <a:latin typeface="+mn-lt"/>
              </a:rPr>
              <a:t>Several children have chosen hiding places, and they are waiting to be found.</a:t>
            </a:r>
          </a:p>
          <a:p>
            <a:pPr>
              <a:spcBef>
                <a:spcPts val="1200"/>
              </a:spcBef>
            </a:pPr>
            <a:endParaRPr lang="en-US" sz="2400" b="1" dirty="0">
              <a:latin typeface="+mn-lt"/>
            </a:endParaRPr>
          </a:p>
          <a:p>
            <a:pPr>
              <a:spcBef>
                <a:spcPts val="1200"/>
              </a:spcBef>
            </a:pPr>
            <a:r>
              <a:rPr lang="en-US" b="1" dirty="0">
                <a:solidFill>
                  <a:schemeClr val="bg1">
                    <a:lumMod val="65000"/>
                  </a:schemeClr>
                </a:solidFill>
                <a:latin typeface="+mn-lt"/>
              </a:rPr>
              <a:t>The speaker thinks that counting without peeking is the most difficult part of playing hide-and-seek.</a:t>
            </a:r>
          </a:p>
          <a:p>
            <a:pPr>
              <a:spcBef>
                <a:spcPts val="1200"/>
              </a:spcBef>
            </a:pPr>
            <a:r>
              <a:rPr lang="en-US" b="1" dirty="0">
                <a:solidFill>
                  <a:schemeClr val="bg1">
                    <a:lumMod val="65000"/>
                  </a:schemeClr>
                </a:solidFill>
                <a:latin typeface="+mn-lt"/>
              </a:rPr>
              <a:t>If the children do not hurry to a hiding place, they will be found quickly and then be out of the game.</a:t>
            </a:r>
          </a:p>
          <a:p>
            <a:pPr>
              <a:spcBef>
                <a:spcPts val="800"/>
              </a:spcBef>
            </a:pPr>
            <a:endParaRPr lang="en-US" sz="2200" b="1" dirty="0">
              <a:latin typeface="+mn-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45</a:t>
            </a:fld>
            <a:endParaRPr lang="en-US"/>
          </a:p>
        </p:txBody>
      </p:sp>
      <p:sp>
        <p:nvSpPr>
          <p:cNvPr id="19"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Main Idea -- Poetry</a:t>
            </a:r>
          </a:p>
        </p:txBody>
      </p:sp>
      <p:sp>
        <p:nvSpPr>
          <p:cNvPr id="10" name="Rectangle 9"/>
          <p:cNvSpPr/>
          <p:nvPr/>
        </p:nvSpPr>
        <p:spPr>
          <a:xfrm>
            <a:off x="609600" y="4191000"/>
            <a:ext cx="7315200" cy="1828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TextBox 11"/>
          <p:cNvSpPr txBox="1"/>
          <p:nvPr/>
        </p:nvSpPr>
        <p:spPr>
          <a:xfrm>
            <a:off x="762000" y="4236184"/>
            <a:ext cx="7086600" cy="1631216"/>
          </a:xfrm>
          <a:prstGeom prst="rect">
            <a:avLst/>
          </a:prstGeom>
          <a:noFill/>
        </p:spPr>
        <p:txBody>
          <a:bodyPr wrap="square" rtlCol="0">
            <a:spAutoFit/>
          </a:bodyPr>
          <a:lstStyle/>
          <a:p>
            <a:r>
              <a:rPr lang="en-US" sz="2000" dirty="0">
                <a:latin typeface="+mn-lt"/>
              </a:rPr>
              <a:t>This is not the best choice. Although the information could be inferred, it is not the main focus of the stanza. The stanza does not mention that the other children are waiting to be found—they might still be looking for a good place to hide! Stanza 2 mostly describes the speaker’s thoughts and feelings.</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1"/>
          <p:cNvSpPr txBox="1">
            <a:spLocks noChangeArrowheads="1"/>
          </p:cNvSpPr>
          <p:nvPr/>
        </p:nvSpPr>
        <p:spPr bwMode="auto">
          <a:xfrm>
            <a:off x="3495135"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96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3400" y="1757839"/>
            <a:ext cx="8534400" cy="4883388"/>
          </a:xfrm>
          <a:prstGeom prst="rect">
            <a:avLst/>
          </a:prstGeom>
          <a:noFill/>
        </p:spPr>
        <p:txBody>
          <a:bodyPr wrap="square" rtlCol="0">
            <a:spAutoFit/>
          </a:bodyPr>
          <a:lstStyle/>
          <a:p>
            <a:pPr>
              <a:spcBef>
                <a:spcPts val="800"/>
              </a:spcBef>
            </a:pPr>
            <a:r>
              <a:rPr lang="en-US" sz="2400" b="1" dirty="0">
                <a:latin typeface="+mn-lt"/>
              </a:rPr>
              <a:t>What is the main idea of this stanza?</a:t>
            </a:r>
          </a:p>
          <a:p>
            <a:pPr>
              <a:spcBef>
                <a:spcPts val="800"/>
              </a:spcBef>
            </a:pPr>
            <a:endParaRPr lang="en-US" sz="2400" b="1" dirty="0">
              <a:latin typeface="+mn-lt"/>
            </a:endParaRPr>
          </a:p>
          <a:p>
            <a:pPr>
              <a:spcBef>
                <a:spcPts val="1200"/>
              </a:spcBef>
            </a:pPr>
            <a:r>
              <a:rPr lang="en-US" b="1" dirty="0">
                <a:solidFill>
                  <a:schemeClr val="bg1">
                    <a:lumMod val="65000"/>
                  </a:schemeClr>
                </a:solidFill>
                <a:latin typeface="+mn-lt"/>
              </a:rPr>
              <a:t>The speaker becomes eager as she thinks of her friends’ possible hiding places.</a:t>
            </a:r>
          </a:p>
          <a:p>
            <a:pPr>
              <a:spcBef>
                <a:spcPts val="1200"/>
              </a:spcBef>
            </a:pPr>
            <a:r>
              <a:rPr lang="en-US" b="1" dirty="0">
                <a:solidFill>
                  <a:schemeClr val="bg1">
                    <a:lumMod val="65000"/>
                  </a:schemeClr>
                </a:solidFill>
                <a:latin typeface="+mn-lt"/>
              </a:rPr>
              <a:t>Several children have chosen hiding places, and they are waiting to be found.</a:t>
            </a:r>
          </a:p>
          <a:p>
            <a:pPr>
              <a:spcBef>
                <a:spcPts val="1200"/>
              </a:spcBef>
            </a:pPr>
            <a:endParaRPr lang="en-US" sz="2400" b="1" dirty="0">
              <a:latin typeface="+mn-lt"/>
            </a:endParaRPr>
          </a:p>
          <a:p>
            <a:pPr>
              <a:spcBef>
                <a:spcPts val="1200"/>
              </a:spcBef>
            </a:pPr>
            <a:endParaRPr lang="en-US" sz="2400" b="1" dirty="0">
              <a:latin typeface="+mn-lt"/>
            </a:endParaRPr>
          </a:p>
          <a:p>
            <a:pPr>
              <a:spcBef>
                <a:spcPts val="1200"/>
              </a:spcBef>
            </a:pPr>
            <a:r>
              <a:rPr lang="en-US" sz="2400" b="1" dirty="0">
                <a:latin typeface="+mn-lt"/>
              </a:rPr>
              <a:t>The speaker thinks that counting without peeking is the most difficult part of playing hide-and-seek.</a:t>
            </a:r>
          </a:p>
          <a:p>
            <a:pPr>
              <a:spcBef>
                <a:spcPts val="1200"/>
              </a:spcBef>
            </a:pPr>
            <a:r>
              <a:rPr lang="en-US" b="1" dirty="0">
                <a:solidFill>
                  <a:schemeClr val="bg1">
                    <a:lumMod val="65000"/>
                  </a:schemeClr>
                </a:solidFill>
                <a:latin typeface="+mn-lt"/>
              </a:rPr>
              <a:t>If the children do not hurry to a hiding place, they will be found quickly and then be out of the game.</a:t>
            </a:r>
          </a:p>
          <a:p>
            <a:pPr>
              <a:spcBef>
                <a:spcPts val="800"/>
              </a:spcBef>
            </a:pPr>
            <a:endParaRPr lang="en-US" sz="2200" b="1" dirty="0">
              <a:latin typeface="+mn-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46</a:t>
            </a:fld>
            <a:endParaRPr lang="en-US"/>
          </a:p>
        </p:txBody>
      </p:sp>
      <p:sp>
        <p:nvSpPr>
          <p:cNvPr id="19"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Main Idea -- Poetry</a:t>
            </a:r>
          </a:p>
        </p:txBody>
      </p:sp>
      <p:sp>
        <p:nvSpPr>
          <p:cNvPr id="10" name="Rectangle 9"/>
          <p:cNvSpPr/>
          <p:nvPr/>
        </p:nvSpPr>
        <p:spPr>
          <a:xfrm>
            <a:off x="1371600" y="2438400"/>
            <a:ext cx="6934200" cy="1905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TextBox 11"/>
          <p:cNvSpPr txBox="1"/>
          <p:nvPr/>
        </p:nvSpPr>
        <p:spPr>
          <a:xfrm>
            <a:off x="1447800" y="2559784"/>
            <a:ext cx="6934200" cy="1631216"/>
          </a:xfrm>
          <a:prstGeom prst="rect">
            <a:avLst/>
          </a:prstGeom>
          <a:noFill/>
        </p:spPr>
        <p:txBody>
          <a:bodyPr wrap="square" rtlCol="0">
            <a:spAutoFit/>
          </a:bodyPr>
          <a:lstStyle/>
          <a:p>
            <a:r>
              <a:rPr lang="en-US" sz="2000" dirty="0">
                <a:latin typeface="+mn-lt"/>
              </a:rPr>
              <a:t>This is not the best choice. Even though the speaker mentions that she </a:t>
            </a:r>
            <a:r>
              <a:rPr lang="en-US" sz="2000" b="1" dirty="0">
                <a:latin typeface="+mn-lt"/>
              </a:rPr>
              <a:t>starts to rush</a:t>
            </a:r>
            <a:r>
              <a:rPr lang="en-US" sz="2000" dirty="0">
                <a:latin typeface="+mn-lt"/>
              </a:rPr>
              <a:t>, she does not tell the reader that this is the most difficult part. Also, the second stanza of the poem does not provide many details about counting—only line 5 mentions it. Therefore, this is not the main focus of the stanza.</a:t>
            </a:r>
          </a:p>
        </p:txBody>
      </p:sp>
      <p:cxnSp>
        <p:nvCxnSpPr>
          <p:cNvPr id="16" name="Straight Connector 15"/>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1"/>
          <p:cNvSpPr txBox="1">
            <a:spLocks noChangeArrowheads="1"/>
          </p:cNvSpPr>
          <p:nvPr/>
        </p:nvSpPr>
        <p:spPr bwMode="auto">
          <a:xfrm>
            <a:off x="3200400" y="6488112"/>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23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10" grpId="0" animBg="1"/>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3400" y="1757839"/>
            <a:ext cx="8534400" cy="4360168"/>
          </a:xfrm>
          <a:prstGeom prst="rect">
            <a:avLst/>
          </a:prstGeom>
          <a:noFill/>
        </p:spPr>
        <p:txBody>
          <a:bodyPr wrap="square" rtlCol="0">
            <a:spAutoFit/>
          </a:bodyPr>
          <a:lstStyle/>
          <a:p>
            <a:pPr>
              <a:spcBef>
                <a:spcPts val="800"/>
              </a:spcBef>
            </a:pPr>
            <a:r>
              <a:rPr lang="en-US" sz="2400" b="1" dirty="0">
                <a:latin typeface="+mn-lt"/>
              </a:rPr>
              <a:t>What is the main idea of this stanza?</a:t>
            </a:r>
          </a:p>
          <a:p>
            <a:pPr>
              <a:spcBef>
                <a:spcPts val="800"/>
              </a:spcBef>
            </a:pPr>
            <a:endParaRPr lang="en-US" sz="2400" b="1" dirty="0">
              <a:latin typeface="+mn-lt"/>
            </a:endParaRPr>
          </a:p>
          <a:p>
            <a:pPr>
              <a:spcBef>
                <a:spcPts val="1200"/>
              </a:spcBef>
            </a:pPr>
            <a:r>
              <a:rPr lang="en-US" b="1" dirty="0">
                <a:solidFill>
                  <a:schemeClr val="bg1">
                    <a:lumMod val="65000"/>
                  </a:schemeClr>
                </a:solidFill>
                <a:latin typeface="+mn-lt"/>
              </a:rPr>
              <a:t>The speaker becomes eager as she thinks of her friends’ possible hiding places.</a:t>
            </a:r>
          </a:p>
          <a:p>
            <a:pPr>
              <a:spcBef>
                <a:spcPts val="1200"/>
              </a:spcBef>
            </a:pPr>
            <a:r>
              <a:rPr lang="en-US" b="1" dirty="0">
                <a:solidFill>
                  <a:schemeClr val="bg1">
                    <a:lumMod val="65000"/>
                  </a:schemeClr>
                </a:solidFill>
                <a:latin typeface="+mn-lt"/>
              </a:rPr>
              <a:t>Several children have chosen hiding places, and they are waiting to be found.</a:t>
            </a:r>
          </a:p>
          <a:p>
            <a:pPr>
              <a:spcBef>
                <a:spcPts val="1200"/>
              </a:spcBef>
            </a:pPr>
            <a:r>
              <a:rPr lang="en-US" b="1" dirty="0">
                <a:solidFill>
                  <a:schemeClr val="bg1">
                    <a:lumMod val="65000"/>
                  </a:schemeClr>
                </a:solidFill>
                <a:latin typeface="+mn-lt"/>
              </a:rPr>
              <a:t>The speaker thinks that counting without peeking is the most difficult part of playing hide-and-seek.</a:t>
            </a:r>
          </a:p>
          <a:p>
            <a:pPr>
              <a:spcBef>
                <a:spcPts val="1200"/>
              </a:spcBef>
            </a:pPr>
            <a:endParaRPr lang="en-US" sz="2400" b="1" dirty="0">
              <a:latin typeface="+mn-lt"/>
            </a:endParaRPr>
          </a:p>
          <a:p>
            <a:pPr>
              <a:spcBef>
                <a:spcPts val="1200"/>
              </a:spcBef>
            </a:pPr>
            <a:r>
              <a:rPr lang="en-US" sz="2400" b="1" dirty="0">
                <a:latin typeface="+mn-lt"/>
              </a:rPr>
              <a:t>If the children do not hurry to a hiding place, they will be found quickly and then be out of the game.</a:t>
            </a:r>
          </a:p>
          <a:p>
            <a:pPr>
              <a:spcBef>
                <a:spcPts val="800"/>
              </a:spcBef>
            </a:pPr>
            <a:endParaRPr lang="en-US" sz="2200" b="1" dirty="0">
              <a:latin typeface="+mn-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47</a:t>
            </a:fld>
            <a:endParaRPr lang="en-US"/>
          </a:p>
        </p:txBody>
      </p:sp>
      <p:sp>
        <p:nvSpPr>
          <p:cNvPr id="19"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Main Idea -- Poetry</a:t>
            </a:r>
          </a:p>
        </p:txBody>
      </p:sp>
      <p:sp>
        <p:nvSpPr>
          <p:cNvPr id="12" name="Rectangle 11"/>
          <p:cNvSpPr/>
          <p:nvPr/>
        </p:nvSpPr>
        <p:spPr>
          <a:xfrm>
            <a:off x="1447800" y="2438400"/>
            <a:ext cx="6324600" cy="2133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1524000" y="2514600"/>
            <a:ext cx="6096000" cy="1938992"/>
          </a:xfrm>
          <a:prstGeom prst="rect">
            <a:avLst/>
          </a:prstGeom>
          <a:noFill/>
        </p:spPr>
        <p:txBody>
          <a:bodyPr wrap="square" rtlCol="0">
            <a:spAutoFit/>
          </a:bodyPr>
          <a:lstStyle/>
          <a:p>
            <a:r>
              <a:rPr lang="en-US" sz="2000" dirty="0">
                <a:latin typeface="+mn-lt"/>
              </a:rPr>
              <a:t>Students should not be too distracted by this choice. Although it may be a true statement about the game, this information is not included in the second stanza of the poem. A student should be sure to answer a question based on the paragraph, stanza, or other information if it is explicitly referenced.</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81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2" grpId="0" animBg="1"/>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4800" y="457200"/>
            <a:ext cx="8839200" cy="1143000"/>
          </a:xfrm>
        </p:spPr>
        <p:txBody>
          <a:bodyPr/>
          <a:lstStyle/>
          <a:p>
            <a:r>
              <a:rPr lang="en-US" altLang="en-US" sz="3200" b="1" dirty="0">
                <a:solidFill>
                  <a:srgbClr val="110076"/>
                </a:solidFill>
              </a:rPr>
              <a:t>Suggested Practice for Main Idea – </a:t>
            </a:r>
            <a:br>
              <a:rPr lang="en-US" altLang="en-US" sz="3200" b="1" dirty="0">
                <a:solidFill>
                  <a:srgbClr val="110076"/>
                </a:solidFill>
              </a:rPr>
            </a:br>
            <a:r>
              <a:rPr lang="en-US" altLang="en-US" sz="3200" b="1" dirty="0">
                <a:solidFill>
                  <a:srgbClr val="110076"/>
                </a:solidFill>
              </a:rPr>
              <a:t> Nonfiction Article</a:t>
            </a:r>
          </a:p>
        </p:txBody>
      </p:sp>
      <p:sp>
        <p:nvSpPr>
          <p:cNvPr id="13" name="Content Placeholder 12"/>
          <p:cNvSpPr>
            <a:spLocks noGrp="1"/>
          </p:cNvSpPr>
          <p:nvPr>
            <p:ph idx="1"/>
          </p:nvPr>
        </p:nvSpPr>
        <p:spPr>
          <a:xfrm>
            <a:off x="457200" y="1570038"/>
            <a:ext cx="8229600" cy="4525962"/>
          </a:xfrm>
        </p:spPr>
        <p:txBody>
          <a:bodyPr/>
          <a:lstStyle/>
          <a:p>
            <a:pPr marL="0">
              <a:spcBef>
                <a:spcPts val="0"/>
              </a:spcBef>
              <a:buNone/>
              <a:defRPr/>
            </a:pPr>
            <a:r>
              <a:rPr lang="en-US" sz="2400" b="1" dirty="0">
                <a:solidFill>
                  <a:srgbClr val="7030A0"/>
                </a:solidFill>
              </a:rPr>
              <a:t>Students may need </a:t>
            </a:r>
            <a:r>
              <a:rPr lang="en-US" altLang="en-US" sz="2400" b="1" dirty="0">
                <a:solidFill>
                  <a:srgbClr val="7030A0"/>
                </a:solidFill>
              </a:rPr>
              <a:t>additional practice identifying the main idea of a </a:t>
            </a:r>
            <a:r>
              <a:rPr lang="en-US" altLang="en-US" sz="2400" b="1" dirty="0">
                <a:solidFill>
                  <a:srgbClr val="7030A0"/>
                </a:solidFill>
                <a:hlinkClick r:id="rId6" action="ppaction://hlinksldjump"/>
              </a:rPr>
              <a:t>nonfiction selection</a:t>
            </a:r>
            <a:r>
              <a:rPr lang="en-US" altLang="en-US" sz="2400" b="1" dirty="0">
                <a:solidFill>
                  <a:srgbClr val="7030A0"/>
                </a:solidFill>
              </a:rPr>
              <a:t>.</a:t>
            </a:r>
            <a:endParaRPr lang="en-US" sz="2400" b="1" dirty="0">
              <a:solidFill>
                <a:srgbClr val="7030A0"/>
              </a:solidFill>
            </a:endParaRPr>
          </a:p>
          <a:p>
            <a:pPr marL="0">
              <a:spcBef>
                <a:spcPts val="0"/>
              </a:spcBef>
              <a:buFont typeface="Arial" charset="0"/>
              <a:buNone/>
              <a:defRPr/>
            </a:pPr>
            <a:endParaRPr lang="en-US" sz="2400" b="1" dirty="0"/>
          </a:p>
          <a:p>
            <a:pPr marL="0">
              <a:spcBef>
                <a:spcPts val="0"/>
              </a:spcBef>
              <a:buFont typeface="Arial" charset="0"/>
              <a:buNone/>
              <a:defRPr/>
            </a:pPr>
            <a:endParaRPr lang="en-US" sz="2400" b="1" dirty="0"/>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2057400" y="4953000"/>
            <a:ext cx="16002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57200" y="32766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a:t>A </a:t>
            </a:r>
            <a:r>
              <a:rPr lang="en-US" sz="1600" b="1" dirty="0" err="1"/>
              <a:t>Troglobite’s</a:t>
            </a:r>
            <a:r>
              <a:rPr lang="en-US" sz="1600" b="1" dirty="0"/>
              <a:t> Appearance</a:t>
            </a:r>
          </a:p>
        </p:txBody>
      </p:sp>
      <p:sp>
        <p:nvSpPr>
          <p:cNvPr id="55" name="Oval 54"/>
          <p:cNvSpPr/>
          <p:nvPr/>
        </p:nvSpPr>
        <p:spPr>
          <a:xfrm>
            <a:off x="2057400" y="32766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r>
              <a:rPr lang="en-US" sz="1600" b="1" dirty="0"/>
              <a:t>How to Live in a Dark Cave</a:t>
            </a:r>
          </a:p>
        </p:txBody>
      </p:sp>
      <p:sp>
        <p:nvSpPr>
          <p:cNvPr id="56" name="Oval 55"/>
          <p:cNvSpPr/>
          <p:nvPr/>
        </p:nvSpPr>
        <p:spPr>
          <a:xfrm>
            <a:off x="457200" y="4953000"/>
            <a:ext cx="1600200" cy="1371600"/>
          </a:xfrm>
          <a:prstGeom prst="ellipse">
            <a:avLst/>
          </a:prstGeom>
        </p:spPr>
        <p:style>
          <a:lnRef idx="1">
            <a:schemeClr val="dk1"/>
          </a:lnRef>
          <a:fillRef idx="2">
            <a:schemeClr val="dk1"/>
          </a:fillRef>
          <a:effectRef idx="1">
            <a:schemeClr val="dk1"/>
          </a:effectRef>
          <a:fontRef idx="minor">
            <a:schemeClr val="dk1"/>
          </a:fontRef>
        </p:style>
        <p:txBody>
          <a:bodyPr wrap="square" lIns="0" tIns="0" rIns="0" bIns="0" rtlCol="0" anchor="ctr"/>
          <a:lstStyle/>
          <a:p>
            <a:pPr algn="ctr"/>
            <a:r>
              <a:rPr lang="en-US" sz="1600" b="1" dirty="0"/>
              <a:t>How Creatures Adapt to Cave Life</a:t>
            </a:r>
          </a:p>
        </p:txBody>
      </p:sp>
      <p:sp>
        <p:nvSpPr>
          <p:cNvPr id="57" name="Oval 56"/>
          <p:cNvSpPr/>
          <p:nvPr/>
        </p:nvSpPr>
        <p:spPr>
          <a:xfrm>
            <a:off x="2057400" y="49530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a:t>The </a:t>
            </a:r>
            <a:r>
              <a:rPr lang="en-US" sz="1600" b="1" dirty="0" err="1"/>
              <a:t>Olm’s</a:t>
            </a:r>
            <a:r>
              <a:rPr lang="en-US" sz="1600" b="1" dirty="0"/>
              <a:t> Features</a:t>
            </a:r>
          </a:p>
        </p:txBody>
      </p:sp>
      <p:sp>
        <p:nvSpPr>
          <p:cNvPr id="18"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48</a:t>
            </a:fld>
            <a:endParaRPr lang="en-US"/>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1" name="TextBox 11"/>
          <p:cNvSpPr txBox="1">
            <a:spLocks noChangeArrowheads="1"/>
          </p:cNvSpPr>
          <p:nvPr/>
        </p:nvSpPr>
        <p:spPr bwMode="auto">
          <a:xfrm>
            <a:off x="3200400" y="65206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sp>
        <p:nvSpPr>
          <p:cNvPr id="22" name="TextBox 21"/>
          <p:cNvSpPr txBox="1"/>
          <p:nvPr/>
        </p:nvSpPr>
        <p:spPr>
          <a:xfrm>
            <a:off x="3810000" y="2514600"/>
            <a:ext cx="2895600" cy="461665"/>
          </a:xfrm>
          <a:prstGeom prst="rect">
            <a:avLst/>
          </a:prstGeom>
          <a:noFill/>
        </p:spPr>
        <p:txBody>
          <a:bodyPr wrap="square" rtlCol="0">
            <a:spAutoFit/>
          </a:bodyPr>
          <a:lstStyle/>
          <a:p>
            <a:r>
              <a:rPr lang="en-US" sz="2400" b="1" dirty="0">
                <a:latin typeface="+mn-lt"/>
              </a:rPr>
              <a:t>Complete this web.</a:t>
            </a:r>
          </a:p>
        </p:txBody>
      </p:sp>
      <p:graphicFrame>
        <p:nvGraphicFramePr>
          <p:cNvPr id="24" name="Diagram 23"/>
          <p:cNvGraphicFramePr/>
          <p:nvPr/>
        </p:nvGraphicFramePr>
        <p:xfrm>
          <a:off x="3962400" y="24892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82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4800" y="457200"/>
            <a:ext cx="8839200" cy="1143000"/>
          </a:xfrm>
        </p:spPr>
        <p:txBody>
          <a:bodyPr/>
          <a:lstStyle/>
          <a:p>
            <a:r>
              <a:rPr lang="en-US" altLang="en-US" sz="3200" b="1" dirty="0">
                <a:solidFill>
                  <a:srgbClr val="110076"/>
                </a:solidFill>
              </a:rPr>
              <a:t>Suggested Practice for Main Idea – </a:t>
            </a:r>
            <a:br>
              <a:rPr lang="en-US" altLang="en-US" sz="3200" b="1" dirty="0">
                <a:solidFill>
                  <a:srgbClr val="110076"/>
                </a:solidFill>
              </a:rPr>
            </a:br>
            <a:r>
              <a:rPr lang="en-US" altLang="en-US" sz="3200" b="1" dirty="0">
                <a:solidFill>
                  <a:srgbClr val="110076"/>
                </a:solidFill>
              </a:rPr>
              <a:t> Nonfiction Article</a:t>
            </a:r>
          </a:p>
        </p:txBody>
      </p:sp>
      <p:sp>
        <p:nvSpPr>
          <p:cNvPr id="13" name="Content Placeholder 12"/>
          <p:cNvSpPr>
            <a:spLocks noGrp="1"/>
          </p:cNvSpPr>
          <p:nvPr>
            <p:ph idx="1"/>
          </p:nvPr>
        </p:nvSpPr>
        <p:spPr>
          <a:xfrm>
            <a:off x="457200" y="1570038"/>
            <a:ext cx="8229600" cy="4525962"/>
          </a:xfrm>
        </p:spPr>
        <p:txBody>
          <a:bodyPr/>
          <a:lstStyle/>
          <a:p>
            <a:pPr marL="0">
              <a:spcBef>
                <a:spcPts val="0"/>
              </a:spcBef>
              <a:buNone/>
              <a:defRPr/>
            </a:pPr>
            <a:r>
              <a:rPr lang="en-US" sz="2400" b="1" dirty="0">
                <a:solidFill>
                  <a:srgbClr val="7030A0"/>
                </a:solidFill>
              </a:rPr>
              <a:t>Students may need </a:t>
            </a:r>
            <a:r>
              <a:rPr lang="en-US" altLang="en-US" sz="2400" b="1" dirty="0">
                <a:solidFill>
                  <a:srgbClr val="7030A0"/>
                </a:solidFill>
              </a:rPr>
              <a:t>additional practice identifying the main idea of a nonfiction selection.</a:t>
            </a:r>
            <a:endParaRPr lang="en-US" sz="2400" b="1" dirty="0">
              <a:solidFill>
                <a:srgbClr val="7030A0"/>
              </a:solidFill>
            </a:endParaRPr>
          </a:p>
          <a:p>
            <a:pPr marL="0">
              <a:spcBef>
                <a:spcPts val="0"/>
              </a:spcBef>
              <a:buFont typeface="Arial" charset="0"/>
              <a:buNone/>
              <a:defRPr/>
            </a:pPr>
            <a:endParaRPr lang="en-US" sz="2400" b="1" dirty="0"/>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49"/>
          <p:cNvSpPr/>
          <p:nvPr/>
        </p:nvSpPr>
        <p:spPr>
          <a:xfrm>
            <a:off x="457200" y="32766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a:t>A </a:t>
            </a:r>
            <a:r>
              <a:rPr lang="en-US" sz="1600" b="1" dirty="0" err="1"/>
              <a:t>Troglobite’s</a:t>
            </a:r>
            <a:r>
              <a:rPr lang="en-US" sz="1600" b="1" dirty="0"/>
              <a:t> Appearance</a:t>
            </a:r>
          </a:p>
        </p:txBody>
      </p:sp>
      <p:sp>
        <p:nvSpPr>
          <p:cNvPr id="55" name="Oval 54"/>
          <p:cNvSpPr/>
          <p:nvPr/>
        </p:nvSpPr>
        <p:spPr>
          <a:xfrm>
            <a:off x="2057400" y="32766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r>
              <a:rPr lang="en-US" sz="1600" b="1" dirty="0">
                <a:solidFill>
                  <a:schemeClr val="bg1">
                    <a:lumMod val="65000"/>
                  </a:schemeClr>
                </a:solidFill>
              </a:rPr>
              <a:t>How to Live in a Dark Cave</a:t>
            </a:r>
          </a:p>
        </p:txBody>
      </p:sp>
      <p:sp>
        <p:nvSpPr>
          <p:cNvPr id="56" name="Oval 55"/>
          <p:cNvSpPr/>
          <p:nvPr/>
        </p:nvSpPr>
        <p:spPr>
          <a:xfrm>
            <a:off x="457200" y="49530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lIns="0" tIns="0" rIns="0" bIns="0" rtlCol="0" anchor="ctr"/>
          <a:lstStyle/>
          <a:p>
            <a:pPr algn="ctr"/>
            <a:r>
              <a:rPr lang="en-US" sz="1600" b="1" dirty="0">
                <a:solidFill>
                  <a:schemeClr val="bg1">
                    <a:lumMod val="65000"/>
                  </a:schemeClr>
                </a:solidFill>
              </a:rPr>
              <a:t>How Creatures Adapt to Cave Life</a:t>
            </a:r>
          </a:p>
        </p:txBody>
      </p:sp>
      <p:sp>
        <p:nvSpPr>
          <p:cNvPr id="57" name="Oval 56"/>
          <p:cNvSpPr/>
          <p:nvPr/>
        </p:nvSpPr>
        <p:spPr>
          <a:xfrm>
            <a:off x="2057400" y="49530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a:solidFill>
                  <a:schemeClr val="bg1">
                    <a:lumMod val="65000"/>
                  </a:schemeClr>
                </a:solidFill>
              </a:rPr>
              <a:t>The </a:t>
            </a:r>
            <a:r>
              <a:rPr lang="en-US" sz="1600" b="1" dirty="0" err="1">
                <a:solidFill>
                  <a:schemeClr val="bg1">
                    <a:lumMod val="65000"/>
                  </a:schemeClr>
                </a:solidFill>
              </a:rPr>
              <a:t>Olm’s</a:t>
            </a:r>
            <a:r>
              <a:rPr lang="en-US" sz="1600" b="1" dirty="0">
                <a:solidFill>
                  <a:schemeClr val="bg1">
                    <a:lumMod val="65000"/>
                  </a:schemeClr>
                </a:solidFill>
              </a:rPr>
              <a:t> Features</a:t>
            </a:r>
          </a:p>
        </p:txBody>
      </p:sp>
      <p:graphicFrame>
        <p:nvGraphicFramePr>
          <p:cNvPr id="25" name="Diagram 24"/>
          <p:cNvGraphicFramePr/>
          <p:nvPr/>
        </p:nvGraphicFramePr>
        <p:xfrm>
          <a:off x="3962400" y="24892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49</a:t>
            </a:fld>
            <a:endParaRPr lang="en-US"/>
          </a:p>
        </p:txBody>
      </p:sp>
      <p:sp>
        <p:nvSpPr>
          <p:cNvPr id="33" name="Rectangle 32"/>
          <p:cNvSpPr/>
          <p:nvPr/>
        </p:nvSpPr>
        <p:spPr>
          <a:xfrm>
            <a:off x="2133600" y="4267200"/>
            <a:ext cx="2438400" cy="2133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TextBox 33"/>
          <p:cNvSpPr txBox="1"/>
          <p:nvPr/>
        </p:nvSpPr>
        <p:spPr>
          <a:xfrm>
            <a:off x="2209800" y="4343400"/>
            <a:ext cx="2286000" cy="2031325"/>
          </a:xfrm>
          <a:prstGeom prst="rect">
            <a:avLst/>
          </a:prstGeom>
          <a:noFill/>
        </p:spPr>
        <p:txBody>
          <a:bodyPr wrap="square" rtlCol="0">
            <a:spAutoFit/>
          </a:bodyPr>
          <a:lstStyle/>
          <a:p>
            <a:r>
              <a:rPr lang="en-US" dirty="0">
                <a:latin typeface="+mn-lt"/>
              </a:rPr>
              <a:t>A student should recall that this selection is about a </a:t>
            </a:r>
            <a:r>
              <a:rPr lang="en-US" b="1" dirty="0">
                <a:latin typeface="+mn-lt"/>
              </a:rPr>
              <a:t>specific </a:t>
            </a:r>
            <a:r>
              <a:rPr lang="en-US" b="1" dirty="0" err="1">
                <a:latin typeface="+mn-lt"/>
              </a:rPr>
              <a:t>troglobite</a:t>
            </a:r>
            <a:r>
              <a:rPr lang="en-US" b="1" dirty="0">
                <a:latin typeface="+mn-lt"/>
              </a:rPr>
              <a:t> called an </a:t>
            </a:r>
            <a:r>
              <a:rPr lang="en-US" b="1" dirty="0" err="1">
                <a:latin typeface="+mn-lt"/>
              </a:rPr>
              <a:t>olm</a:t>
            </a:r>
            <a:r>
              <a:rPr lang="en-US" dirty="0">
                <a:latin typeface="+mn-lt"/>
              </a:rPr>
              <a:t>. Even though it is close, this is not the best answer. </a:t>
            </a:r>
          </a:p>
        </p:txBody>
      </p:sp>
      <p:cxnSp>
        <p:nvCxnSpPr>
          <p:cNvPr id="22" name="Straight Connector 2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6" name="TextBox 11"/>
          <p:cNvSpPr txBox="1">
            <a:spLocks noChangeArrowheads="1"/>
          </p:cNvSpPr>
          <p:nvPr/>
        </p:nvSpPr>
        <p:spPr bwMode="auto">
          <a:xfrm>
            <a:off x="3352800" y="6553200"/>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sp>
        <p:nvSpPr>
          <p:cNvPr id="27" name="TextBox 26"/>
          <p:cNvSpPr txBox="1"/>
          <p:nvPr/>
        </p:nvSpPr>
        <p:spPr>
          <a:xfrm>
            <a:off x="3810000" y="2514600"/>
            <a:ext cx="2895600" cy="461665"/>
          </a:xfrm>
          <a:prstGeom prst="rect">
            <a:avLst/>
          </a:prstGeom>
          <a:noFill/>
        </p:spPr>
        <p:txBody>
          <a:bodyPr wrap="square" rtlCol="0">
            <a:spAutoFit/>
          </a:bodyPr>
          <a:lstStyle/>
          <a:p>
            <a:r>
              <a:rPr lang="en-US" sz="2400" b="1" dirty="0">
                <a:latin typeface="+mn-lt"/>
              </a:rPr>
              <a:t>Complete this web.</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154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fade">
                                      <p:cBhvr>
                                        <p:cTn id="9" dur="2000"/>
                                        <p:tgtEl>
                                          <p:spTgt spid="3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04800" y="228600"/>
            <a:ext cx="8839200" cy="1143000"/>
          </a:xfrm>
        </p:spPr>
        <p:txBody>
          <a:bodyPr/>
          <a:lstStyle/>
          <a:p>
            <a:r>
              <a:rPr lang="en-US" altLang="en-US" sz="3200" b="1" dirty="0">
                <a:solidFill>
                  <a:srgbClr val="110076"/>
                </a:solidFill>
              </a:rPr>
              <a:t>Example Nonfiction Article</a:t>
            </a:r>
          </a:p>
        </p:txBody>
      </p:sp>
      <p:sp>
        <p:nvSpPr>
          <p:cNvPr id="13" name="Content Placeholder 12"/>
          <p:cNvSpPr>
            <a:spLocks noGrp="1"/>
          </p:cNvSpPr>
          <p:nvPr>
            <p:ph idx="1"/>
          </p:nvPr>
        </p:nvSpPr>
        <p:spPr>
          <a:xfrm>
            <a:off x="342900" y="1066800"/>
            <a:ext cx="8458200" cy="5410200"/>
          </a:xfrm>
        </p:spPr>
        <p:txBody>
          <a:bodyPr/>
          <a:lstStyle/>
          <a:p>
            <a:pPr marL="182880" indent="0">
              <a:buNone/>
            </a:pPr>
            <a:r>
              <a:rPr lang="en-US" sz="2400" b="1" dirty="0"/>
              <a:t>Did you know that scientists have a special name for creatures that live deep in caves? Named “</a:t>
            </a:r>
            <a:r>
              <a:rPr lang="en-US" sz="2400" b="1" dirty="0" err="1"/>
              <a:t>troglobites</a:t>
            </a:r>
            <a:r>
              <a:rPr lang="en-US" sz="2400" b="1" dirty="0"/>
              <a:t>,” these creatures are very unique and very rare. One example of a </a:t>
            </a:r>
            <a:r>
              <a:rPr lang="en-US" sz="2400" b="1" dirty="0" err="1"/>
              <a:t>troglobite</a:t>
            </a:r>
            <a:r>
              <a:rPr lang="en-US" sz="2400" b="1" dirty="0"/>
              <a:t> is the </a:t>
            </a:r>
            <a:r>
              <a:rPr lang="en-US" sz="2400" b="1" dirty="0" err="1"/>
              <a:t>olm</a:t>
            </a:r>
            <a:r>
              <a:rPr lang="en-US" sz="2400" b="1" dirty="0"/>
              <a:t>. The </a:t>
            </a:r>
            <a:r>
              <a:rPr lang="en-US" sz="2400" b="1" dirty="0" err="1"/>
              <a:t>olm</a:t>
            </a:r>
            <a:r>
              <a:rPr lang="en-US" sz="2400" b="1" dirty="0"/>
              <a:t> is also </a:t>
            </a:r>
            <a:r>
              <a:rPr lang="en-US" sz="2400" b="1" dirty="0">
                <a:hlinkClick r:id="rId5" action="ppaction://hlinksldjump"/>
              </a:rPr>
              <a:t>classified</a:t>
            </a:r>
            <a:r>
              <a:rPr lang="en-US" sz="2400" b="1" dirty="0"/>
              <a:t> as an amphibian. The </a:t>
            </a:r>
            <a:r>
              <a:rPr lang="en-US" sz="2400" b="1" dirty="0" err="1"/>
              <a:t>olm</a:t>
            </a:r>
            <a:r>
              <a:rPr lang="en-US" sz="2400" b="1" dirty="0"/>
              <a:t> resembles a dragon from storybooks, but it is small--</a:t>
            </a:r>
            <a:r>
              <a:rPr lang="en-US" sz="2400" b="1" dirty="0">
                <a:hlinkClick r:id="rId6" action="ppaction://hlinksldjump"/>
              </a:rPr>
              <a:t>less than one foot long</a:t>
            </a:r>
            <a:r>
              <a:rPr lang="en-US" sz="2400" b="1" dirty="0"/>
              <a:t>--and </a:t>
            </a:r>
            <a:r>
              <a:rPr lang="en-US" sz="2400" b="1" dirty="0">
                <a:hlinkClick r:id="rId7" action="ppaction://hlinksldjump"/>
              </a:rPr>
              <a:t>completely white</a:t>
            </a:r>
            <a:r>
              <a:rPr lang="en-US" sz="2400" b="1" dirty="0"/>
              <a:t>. The </a:t>
            </a:r>
            <a:r>
              <a:rPr lang="en-US" sz="2400" b="1" dirty="0" err="1"/>
              <a:t>olm</a:t>
            </a:r>
            <a:r>
              <a:rPr lang="en-US" sz="2400" b="1" dirty="0"/>
              <a:t> has a long, slender head and small limbs. </a:t>
            </a:r>
            <a:r>
              <a:rPr lang="en-US" sz="2400" b="1" dirty="0">
                <a:hlinkClick r:id="rId8" action="ppaction://hlinksldjump"/>
              </a:rPr>
              <a:t>It eats other cave-dwelling creatures such as tiny snails, which it swallows whole!</a:t>
            </a:r>
            <a:r>
              <a:rPr lang="en-US" sz="2400" b="1" dirty="0"/>
              <a:t> There is something else that makes the </a:t>
            </a:r>
            <a:r>
              <a:rPr lang="en-US" sz="2400" b="1" dirty="0" err="1"/>
              <a:t>olm</a:t>
            </a:r>
            <a:r>
              <a:rPr lang="en-US" sz="2400" b="1" dirty="0"/>
              <a:t> an interesting creature. Because the </a:t>
            </a:r>
            <a:r>
              <a:rPr lang="en-US" sz="2400" b="1" dirty="0" err="1"/>
              <a:t>olm</a:t>
            </a:r>
            <a:r>
              <a:rPr lang="en-US" sz="2400" b="1" dirty="0"/>
              <a:t> lives deep in dark caves, it does not necessarily need eyes to see. Even though the </a:t>
            </a:r>
            <a:r>
              <a:rPr lang="en-US" sz="2400" b="1" dirty="0" err="1"/>
              <a:t>olm’s</a:t>
            </a:r>
            <a:r>
              <a:rPr lang="en-US" sz="2400" b="1" dirty="0"/>
              <a:t> eyes are </a:t>
            </a:r>
            <a:r>
              <a:rPr lang="en-US" sz="2400" b="1" dirty="0">
                <a:hlinkClick r:id="rId9" action="ppaction://hlinksldjump"/>
              </a:rPr>
              <a:t>underdeveloped</a:t>
            </a:r>
            <a:r>
              <a:rPr lang="en-US" sz="2400" b="1" dirty="0"/>
              <a:t>, its other senses are very strong; therefore, the unique </a:t>
            </a:r>
            <a:r>
              <a:rPr lang="en-US" sz="2400" b="1" dirty="0" err="1"/>
              <a:t>olm</a:t>
            </a:r>
            <a:r>
              <a:rPr lang="en-US" sz="2400" b="1" dirty="0"/>
              <a:t> uses its senses of hearing and smell to “see” the world around it.</a:t>
            </a:r>
          </a:p>
          <a:p>
            <a:pPr marL="182880" indent="0">
              <a:buNone/>
            </a:pPr>
            <a:endParaRPr lang="en-US" sz="2400" b="1" dirty="0"/>
          </a:p>
          <a:p>
            <a:pPr marL="182880" indent="0">
              <a:buNone/>
            </a:pPr>
            <a:endParaRPr lang="en-US" sz="2400" b="1" dirty="0"/>
          </a:p>
          <a:p>
            <a:pPr marL="182880" indent="0">
              <a:buNone/>
            </a:pPr>
            <a:endParaRPr lang="en-US" altLang="en-US" sz="2400" b="1" dirty="0">
              <a:solidFill>
                <a:srgbClr val="0070C0"/>
              </a:solidFill>
            </a:endParaRP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a:t>
            </a:fld>
            <a:endParaRPr lang="en-US"/>
          </a:p>
        </p:txBody>
      </p:sp>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48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457200" y="49530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lIns="0" tIns="0" rIns="0" bIns="0" rtlCol="0" anchor="ctr"/>
          <a:lstStyle/>
          <a:p>
            <a:pPr algn="ctr"/>
            <a:r>
              <a:rPr lang="en-US" sz="1600" b="1" dirty="0">
                <a:solidFill>
                  <a:schemeClr val="bg1">
                    <a:lumMod val="65000"/>
                  </a:schemeClr>
                </a:solidFill>
              </a:rPr>
              <a:t>How Creatures Adapt to Cave Life</a:t>
            </a:r>
          </a:p>
        </p:txBody>
      </p:sp>
      <p:sp>
        <p:nvSpPr>
          <p:cNvPr id="21506" name="Title 6"/>
          <p:cNvSpPr>
            <a:spLocks noGrp="1"/>
          </p:cNvSpPr>
          <p:nvPr>
            <p:ph type="title"/>
          </p:nvPr>
        </p:nvSpPr>
        <p:spPr>
          <a:xfrm>
            <a:off x="304800" y="457200"/>
            <a:ext cx="8839200" cy="1143000"/>
          </a:xfrm>
        </p:spPr>
        <p:txBody>
          <a:bodyPr/>
          <a:lstStyle/>
          <a:p>
            <a:r>
              <a:rPr lang="en-US" altLang="en-US" sz="3200" b="1" dirty="0">
                <a:solidFill>
                  <a:srgbClr val="110076"/>
                </a:solidFill>
              </a:rPr>
              <a:t>Suggested Practice for Main Idea – </a:t>
            </a:r>
            <a:br>
              <a:rPr lang="en-US" altLang="en-US" sz="3200" b="1" dirty="0">
                <a:solidFill>
                  <a:srgbClr val="110076"/>
                </a:solidFill>
              </a:rPr>
            </a:br>
            <a:r>
              <a:rPr lang="en-US" altLang="en-US" sz="3200" b="1" dirty="0">
                <a:solidFill>
                  <a:srgbClr val="110076"/>
                </a:solidFill>
              </a:rPr>
              <a:t> Nonfiction Article</a:t>
            </a:r>
          </a:p>
        </p:txBody>
      </p:sp>
      <p:sp>
        <p:nvSpPr>
          <p:cNvPr id="13" name="Content Placeholder 12"/>
          <p:cNvSpPr>
            <a:spLocks noGrp="1"/>
          </p:cNvSpPr>
          <p:nvPr>
            <p:ph idx="1"/>
          </p:nvPr>
        </p:nvSpPr>
        <p:spPr>
          <a:xfrm>
            <a:off x="457200" y="1570038"/>
            <a:ext cx="8229600" cy="4525962"/>
          </a:xfrm>
        </p:spPr>
        <p:txBody>
          <a:bodyPr/>
          <a:lstStyle/>
          <a:p>
            <a:pPr marL="0">
              <a:spcBef>
                <a:spcPts val="0"/>
              </a:spcBef>
              <a:buNone/>
              <a:defRPr/>
            </a:pPr>
            <a:r>
              <a:rPr lang="en-US" sz="2400" b="1" dirty="0">
                <a:solidFill>
                  <a:srgbClr val="7030A0"/>
                </a:solidFill>
              </a:rPr>
              <a:t>Students may need </a:t>
            </a:r>
            <a:r>
              <a:rPr lang="en-US" altLang="en-US" sz="2400" b="1" dirty="0">
                <a:solidFill>
                  <a:srgbClr val="7030A0"/>
                </a:solidFill>
              </a:rPr>
              <a:t>additional practice identifying the main idea of a nonfiction selection.</a:t>
            </a:r>
            <a:endParaRPr lang="en-US" sz="2400" b="1" dirty="0">
              <a:solidFill>
                <a:srgbClr val="7030A0"/>
              </a:solidFill>
            </a:endParaRPr>
          </a:p>
          <a:p>
            <a:pPr marL="0">
              <a:spcBef>
                <a:spcPts val="0"/>
              </a:spcBef>
              <a:buFont typeface="Arial" charset="0"/>
              <a:buNone/>
              <a:defRPr/>
            </a:pPr>
            <a:endParaRPr lang="en-US" sz="2400" b="1" dirty="0"/>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49"/>
          <p:cNvSpPr/>
          <p:nvPr/>
        </p:nvSpPr>
        <p:spPr>
          <a:xfrm>
            <a:off x="457200" y="32766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a:solidFill>
                  <a:schemeClr val="bg1">
                    <a:lumMod val="65000"/>
                  </a:schemeClr>
                </a:solidFill>
              </a:rPr>
              <a:t>A </a:t>
            </a:r>
            <a:r>
              <a:rPr lang="en-US" sz="1600" b="1" dirty="0" err="1">
                <a:solidFill>
                  <a:schemeClr val="bg1">
                    <a:lumMod val="65000"/>
                  </a:schemeClr>
                </a:solidFill>
              </a:rPr>
              <a:t>Troglobite’s</a:t>
            </a:r>
            <a:r>
              <a:rPr lang="en-US" sz="1600" b="1" dirty="0">
                <a:solidFill>
                  <a:schemeClr val="bg1">
                    <a:lumMod val="65000"/>
                  </a:schemeClr>
                </a:solidFill>
              </a:rPr>
              <a:t> Appearance</a:t>
            </a:r>
          </a:p>
        </p:txBody>
      </p:sp>
      <p:sp>
        <p:nvSpPr>
          <p:cNvPr id="55" name="Oval 54"/>
          <p:cNvSpPr/>
          <p:nvPr/>
        </p:nvSpPr>
        <p:spPr>
          <a:xfrm>
            <a:off x="2057400" y="32766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r>
              <a:rPr lang="en-US" sz="1600" b="1" dirty="0"/>
              <a:t>How to Live in a Dark Cave</a:t>
            </a:r>
          </a:p>
        </p:txBody>
      </p:sp>
      <p:sp>
        <p:nvSpPr>
          <p:cNvPr id="57" name="Oval 56"/>
          <p:cNvSpPr/>
          <p:nvPr/>
        </p:nvSpPr>
        <p:spPr>
          <a:xfrm>
            <a:off x="2057400" y="49530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a:solidFill>
                  <a:schemeClr val="bg1">
                    <a:lumMod val="65000"/>
                  </a:schemeClr>
                </a:solidFill>
              </a:rPr>
              <a:t>The </a:t>
            </a:r>
            <a:r>
              <a:rPr lang="en-US" sz="1600" b="1" dirty="0" err="1">
                <a:solidFill>
                  <a:schemeClr val="bg1">
                    <a:lumMod val="65000"/>
                  </a:schemeClr>
                </a:solidFill>
              </a:rPr>
              <a:t>Olm’s</a:t>
            </a:r>
            <a:r>
              <a:rPr lang="en-US" sz="1600" b="1" dirty="0">
                <a:solidFill>
                  <a:schemeClr val="bg1">
                    <a:lumMod val="65000"/>
                  </a:schemeClr>
                </a:solidFill>
              </a:rPr>
              <a:t> Features</a:t>
            </a:r>
          </a:p>
        </p:txBody>
      </p:sp>
      <p:graphicFrame>
        <p:nvGraphicFramePr>
          <p:cNvPr id="25" name="Diagram 24"/>
          <p:cNvGraphicFramePr/>
          <p:nvPr/>
        </p:nvGraphicFramePr>
        <p:xfrm>
          <a:off x="3962400" y="24892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50</a:t>
            </a:fld>
            <a:endParaRPr lang="en-US"/>
          </a:p>
        </p:txBody>
      </p:sp>
      <p:sp>
        <p:nvSpPr>
          <p:cNvPr id="19" name="Rectangle 18"/>
          <p:cNvSpPr/>
          <p:nvPr/>
        </p:nvSpPr>
        <p:spPr>
          <a:xfrm>
            <a:off x="1295400" y="5029200"/>
            <a:ext cx="3276600" cy="1600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TextBox 19"/>
          <p:cNvSpPr txBox="1"/>
          <p:nvPr/>
        </p:nvSpPr>
        <p:spPr>
          <a:xfrm>
            <a:off x="1371600" y="5105400"/>
            <a:ext cx="3352800" cy="1477328"/>
          </a:xfrm>
          <a:prstGeom prst="rect">
            <a:avLst/>
          </a:prstGeom>
          <a:noFill/>
        </p:spPr>
        <p:txBody>
          <a:bodyPr wrap="square" rtlCol="0">
            <a:spAutoFit/>
          </a:bodyPr>
          <a:lstStyle/>
          <a:p>
            <a:r>
              <a:rPr lang="en-US" dirty="0" err="1">
                <a:latin typeface="+mn-lt"/>
              </a:rPr>
              <a:t>Olms</a:t>
            </a:r>
            <a:r>
              <a:rPr lang="en-US" dirty="0">
                <a:latin typeface="+mn-lt"/>
              </a:rPr>
              <a:t> do live in dark caves, but the information in the outer circles does </a:t>
            </a:r>
            <a:r>
              <a:rPr lang="en-US" b="1" dirty="0">
                <a:latin typeface="+mn-lt"/>
              </a:rPr>
              <a:t>not</a:t>
            </a:r>
            <a:r>
              <a:rPr lang="en-US" dirty="0">
                <a:latin typeface="+mn-lt"/>
              </a:rPr>
              <a:t> describe </a:t>
            </a:r>
            <a:r>
              <a:rPr lang="en-US" b="1" dirty="0">
                <a:latin typeface="+mn-lt"/>
              </a:rPr>
              <a:t>how</a:t>
            </a:r>
            <a:r>
              <a:rPr lang="en-US" i="1" dirty="0">
                <a:latin typeface="+mn-lt"/>
              </a:rPr>
              <a:t> </a:t>
            </a:r>
            <a:r>
              <a:rPr lang="en-US" dirty="0">
                <a:latin typeface="+mn-lt"/>
              </a:rPr>
              <a:t>they live. Therefore, this is not the best choice.</a:t>
            </a:r>
          </a:p>
        </p:txBody>
      </p:sp>
      <p:cxnSp>
        <p:nvCxnSpPr>
          <p:cNvPr id="24" name="Straight Connector 2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7" name="TextBox 11"/>
          <p:cNvSpPr txBox="1">
            <a:spLocks noChangeArrowheads="1"/>
          </p:cNvSpPr>
          <p:nvPr/>
        </p:nvSpPr>
        <p:spPr bwMode="auto">
          <a:xfrm>
            <a:off x="3200400" y="6571769"/>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sp>
        <p:nvSpPr>
          <p:cNvPr id="28" name="TextBox 27"/>
          <p:cNvSpPr txBox="1"/>
          <p:nvPr/>
        </p:nvSpPr>
        <p:spPr>
          <a:xfrm>
            <a:off x="3810000" y="2514600"/>
            <a:ext cx="2895600" cy="461665"/>
          </a:xfrm>
          <a:prstGeom prst="rect">
            <a:avLst/>
          </a:prstGeom>
          <a:noFill/>
        </p:spPr>
        <p:txBody>
          <a:bodyPr wrap="square" rtlCol="0">
            <a:spAutoFit/>
          </a:bodyPr>
          <a:lstStyle/>
          <a:p>
            <a:r>
              <a:rPr lang="en-US" sz="2400" b="1" dirty="0">
                <a:latin typeface="+mn-lt"/>
              </a:rPr>
              <a:t>Complete this web.</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180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20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19" grpId="0" animBg="1"/>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a:off x="2057400" y="32766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r>
              <a:rPr lang="en-US" sz="1600" b="1" dirty="0">
                <a:solidFill>
                  <a:schemeClr val="bg1">
                    <a:lumMod val="65000"/>
                  </a:schemeClr>
                </a:solidFill>
              </a:rPr>
              <a:t>How to Live in a Dark Cave</a:t>
            </a:r>
          </a:p>
        </p:txBody>
      </p:sp>
      <p:sp>
        <p:nvSpPr>
          <p:cNvPr id="50" name="Oval 49"/>
          <p:cNvSpPr/>
          <p:nvPr/>
        </p:nvSpPr>
        <p:spPr>
          <a:xfrm>
            <a:off x="457200" y="32766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a:solidFill>
                  <a:schemeClr val="bg1">
                    <a:lumMod val="65000"/>
                  </a:schemeClr>
                </a:solidFill>
              </a:rPr>
              <a:t>A </a:t>
            </a:r>
            <a:r>
              <a:rPr lang="en-US" sz="1600" b="1" dirty="0" err="1">
                <a:solidFill>
                  <a:schemeClr val="bg1">
                    <a:lumMod val="65000"/>
                  </a:schemeClr>
                </a:solidFill>
              </a:rPr>
              <a:t>Troglobite’s</a:t>
            </a:r>
            <a:r>
              <a:rPr lang="en-US" sz="1600" b="1" dirty="0">
                <a:solidFill>
                  <a:schemeClr val="bg1">
                    <a:lumMod val="65000"/>
                  </a:schemeClr>
                </a:solidFill>
              </a:rPr>
              <a:t> Appearance</a:t>
            </a:r>
          </a:p>
        </p:txBody>
      </p:sp>
      <p:sp>
        <p:nvSpPr>
          <p:cNvPr id="21506" name="Title 6"/>
          <p:cNvSpPr>
            <a:spLocks noGrp="1"/>
          </p:cNvSpPr>
          <p:nvPr>
            <p:ph type="title"/>
          </p:nvPr>
        </p:nvSpPr>
        <p:spPr>
          <a:xfrm>
            <a:off x="304800" y="457200"/>
            <a:ext cx="8839200" cy="1143000"/>
          </a:xfrm>
        </p:spPr>
        <p:txBody>
          <a:bodyPr/>
          <a:lstStyle/>
          <a:p>
            <a:r>
              <a:rPr lang="en-US" altLang="en-US" sz="3200" b="1" dirty="0">
                <a:solidFill>
                  <a:srgbClr val="110076"/>
                </a:solidFill>
              </a:rPr>
              <a:t>Suggested Practice for Main Idea – </a:t>
            </a:r>
            <a:br>
              <a:rPr lang="en-US" altLang="en-US" sz="3200" b="1" dirty="0">
                <a:solidFill>
                  <a:srgbClr val="110076"/>
                </a:solidFill>
              </a:rPr>
            </a:br>
            <a:r>
              <a:rPr lang="en-US" altLang="en-US" sz="3200" b="1" dirty="0">
                <a:solidFill>
                  <a:srgbClr val="110076"/>
                </a:solidFill>
              </a:rPr>
              <a:t> Nonfiction Article</a:t>
            </a:r>
          </a:p>
        </p:txBody>
      </p:sp>
      <p:sp>
        <p:nvSpPr>
          <p:cNvPr id="13" name="Content Placeholder 12"/>
          <p:cNvSpPr>
            <a:spLocks noGrp="1"/>
          </p:cNvSpPr>
          <p:nvPr>
            <p:ph idx="1"/>
          </p:nvPr>
        </p:nvSpPr>
        <p:spPr>
          <a:xfrm>
            <a:off x="457200" y="1570038"/>
            <a:ext cx="8229600" cy="4525962"/>
          </a:xfrm>
        </p:spPr>
        <p:txBody>
          <a:bodyPr/>
          <a:lstStyle/>
          <a:p>
            <a:pPr marL="0">
              <a:spcBef>
                <a:spcPts val="0"/>
              </a:spcBef>
              <a:buNone/>
              <a:defRPr/>
            </a:pPr>
            <a:r>
              <a:rPr lang="en-US" sz="2400" b="1" dirty="0">
                <a:solidFill>
                  <a:srgbClr val="7030A0"/>
                </a:solidFill>
              </a:rPr>
              <a:t>Students may need </a:t>
            </a:r>
            <a:r>
              <a:rPr lang="en-US" altLang="en-US" sz="2400" b="1" dirty="0">
                <a:solidFill>
                  <a:srgbClr val="7030A0"/>
                </a:solidFill>
              </a:rPr>
              <a:t>additional practice identifying the main idea of a nonfiction selection.</a:t>
            </a:r>
            <a:endParaRPr lang="en-US" sz="2400" b="1" dirty="0">
              <a:solidFill>
                <a:srgbClr val="7030A0"/>
              </a:solidFill>
            </a:endParaRPr>
          </a:p>
          <a:p>
            <a:pPr marL="0">
              <a:spcBef>
                <a:spcPts val="0"/>
              </a:spcBef>
              <a:buFont typeface="Arial" charset="0"/>
              <a:buNone/>
              <a:defRPr/>
            </a:pPr>
            <a:endParaRPr lang="en-US" sz="2400" b="1" dirty="0"/>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55"/>
          <p:cNvSpPr/>
          <p:nvPr/>
        </p:nvSpPr>
        <p:spPr>
          <a:xfrm>
            <a:off x="457200" y="4953000"/>
            <a:ext cx="1600200" cy="1371600"/>
          </a:xfrm>
          <a:prstGeom prst="ellipse">
            <a:avLst/>
          </a:prstGeom>
        </p:spPr>
        <p:style>
          <a:lnRef idx="1">
            <a:schemeClr val="dk1"/>
          </a:lnRef>
          <a:fillRef idx="2">
            <a:schemeClr val="dk1"/>
          </a:fillRef>
          <a:effectRef idx="1">
            <a:schemeClr val="dk1"/>
          </a:effectRef>
          <a:fontRef idx="minor">
            <a:schemeClr val="dk1"/>
          </a:fontRef>
        </p:style>
        <p:txBody>
          <a:bodyPr wrap="square" lIns="0" tIns="0" rIns="0" bIns="0" rtlCol="0" anchor="ctr"/>
          <a:lstStyle/>
          <a:p>
            <a:pPr algn="ctr"/>
            <a:r>
              <a:rPr lang="en-US" sz="1600" b="1" dirty="0"/>
              <a:t>How Creatures Adapt to Cave Life</a:t>
            </a:r>
          </a:p>
        </p:txBody>
      </p:sp>
      <p:sp>
        <p:nvSpPr>
          <p:cNvPr id="57" name="Oval 56"/>
          <p:cNvSpPr/>
          <p:nvPr/>
        </p:nvSpPr>
        <p:spPr>
          <a:xfrm>
            <a:off x="2057400" y="49530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a:solidFill>
                  <a:schemeClr val="bg1">
                    <a:lumMod val="65000"/>
                  </a:schemeClr>
                </a:solidFill>
              </a:rPr>
              <a:t>The </a:t>
            </a:r>
            <a:r>
              <a:rPr lang="en-US" sz="1600" b="1" dirty="0" err="1">
                <a:solidFill>
                  <a:schemeClr val="bg1">
                    <a:lumMod val="65000"/>
                  </a:schemeClr>
                </a:solidFill>
              </a:rPr>
              <a:t>Olm’s</a:t>
            </a:r>
            <a:r>
              <a:rPr lang="en-US" sz="1600" b="1" dirty="0">
                <a:solidFill>
                  <a:schemeClr val="bg1">
                    <a:lumMod val="65000"/>
                  </a:schemeClr>
                </a:solidFill>
              </a:rPr>
              <a:t> Features</a:t>
            </a:r>
          </a:p>
        </p:txBody>
      </p:sp>
      <p:graphicFrame>
        <p:nvGraphicFramePr>
          <p:cNvPr id="25" name="Diagram 24"/>
          <p:cNvGraphicFramePr/>
          <p:nvPr/>
        </p:nvGraphicFramePr>
        <p:xfrm>
          <a:off x="3962400" y="24892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51</a:t>
            </a:fld>
            <a:endParaRPr lang="en-US"/>
          </a:p>
        </p:txBody>
      </p:sp>
      <p:sp>
        <p:nvSpPr>
          <p:cNvPr id="19" name="Rectangle 18"/>
          <p:cNvSpPr/>
          <p:nvPr/>
        </p:nvSpPr>
        <p:spPr>
          <a:xfrm>
            <a:off x="1905000" y="3276600"/>
            <a:ext cx="4114800" cy="1828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2" name="TextBox 11"/>
          <p:cNvSpPr txBox="1">
            <a:spLocks noChangeArrowheads="1"/>
          </p:cNvSpPr>
          <p:nvPr/>
        </p:nvSpPr>
        <p:spPr bwMode="auto">
          <a:xfrm>
            <a:off x="3267974" y="6527322"/>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sp>
        <p:nvSpPr>
          <p:cNvPr id="20" name="TextBox 19"/>
          <p:cNvSpPr txBox="1"/>
          <p:nvPr/>
        </p:nvSpPr>
        <p:spPr>
          <a:xfrm>
            <a:off x="1981200" y="3276600"/>
            <a:ext cx="4114800" cy="1754326"/>
          </a:xfrm>
          <a:prstGeom prst="rect">
            <a:avLst/>
          </a:prstGeom>
          <a:noFill/>
        </p:spPr>
        <p:txBody>
          <a:bodyPr wrap="square" rtlCol="0">
            <a:spAutoFit/>
          </a:bodyPr>
          <a:lstStyle/>
          <a:p>
            <a:r>
              <a:rPr lang="en-US" dirty="0">
                <a:latin typeface="+mn-lt"/>
              </a:rPr>
              <a:t>This option is similar to the previous incorrect choice. </a:t>
            </a:r>
            <a:r>
              <a:rPr lang="en-US" b="1" dirty="0">
                <a:latin typeface="+mn-lt"/>
              </a:rPr>
              <a:t>White skin </a:t>
            </a:r>
            <a:r>
              <a:rPr lang="en-US" dirty="0">
                <a:latin typeface="+mn-lt"/>
              </a:rPr>
              <a:t>and</a:t>
            </a:r>
            <a:r>
              <a:rPr lang="en-US" b="1" dirty="0">
                <a:latin typeface="+mn-lt"/>
              </a:rPr>
              <a:t> underdeveloped eyes </a:t>
            </a:r>
            <a:r>
              <a:rPr lang="en-US" dirty="0">
                <a:latin typeface="+mn-lt"/>
              </a:rPr>
              <a:t>could answer how creatures adapt to cave life, </a:t>
            </a:r>
            <a:r>
              <a:rPr lang="en-US" b="1" dirty="0">
                <a:latin typeface="+mn-lt"/>
              </a:rPr>
              <a:t>but less than one foot long </a:t>
            </a:r>
            <a:r>
              <a:rPr lang="en-US" dirty="0">
                <a:latin typeface="+mn-lt"/>
              </a:rPr>
              <a:t>and </a:t>
            </a:r>
            <a:r>
              <a:rPr lang="en-US" b="1" dirty="0">
                <a:latin typeface="+mn-lt"/>
              </a:rPr>
              <a:t>small limbs</a:t>
            </a:r>
            <a:r>
              <a:rPr lang="en-US" dirty="0">
                <a:latin typeface="+mn-lt"/>
              </a:rPr>
              <a:t> does not necessarily fit. This is not the best choice.</a:t>
            </a:r>
          </a:p>
        </p:txBody>
      </p:sp>
      <p:sp>
        <p:nvSpPr>
          <p:cNvPr id="27" name="TextBox 26"/>
          <p:cNvSpPr txBox="1"/>
          <p:nvPr/>
        </p:nvSpPr>
        <p:spPr>
          <a:xfrm>
            <a:off x="3810000" y="2514600"/>
            <a:ext cx="2895600" cy="461665"/>
          </a:xfrm>
          <a:prstGeom prst="rect">
            <a:avLst/>
          </a:prstGeom>
          <a:noFill/>
        </p:spPr>
        <p:txBody>
          <a:bodyPr wrap="square" rtlCol="0">
            <a:spAutoFit/>
          </a:bodyPr>
          <a:lstStyle/>
          <a:p>
            <a:r>
              <a:rPr lang="en-US" sz="2400" b="1" dirty="0">
                <a:latin typeface="+mn-lt"/>
              </a:rPr>
              <a:t>Complete this web.</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2402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2000"/>
                                        <p:tgtEl>
                                          <p:spTgt spid="2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19" grpId="0" animBg="1"/>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p:cNvSpPr/>
          <p:nvPr/>
        </p:nvSpPr>
        <p:spPr>
          <a:xfrm>
            <a:off x="457200" y="32766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a:solidFill>
                  <a:schemeClr val="bg1">
                    <a:lumMod val="65000"/>
                  </a:schemeClr>
                </a:solidFill>
              </a:rPr>
              <a:t>A </a:t>
            </a:r>
            <a:r>
              <a:rPr lang="en-US" sz="1600" b="1" dirty="0" err="1">
                <a:solidFill>
                  <a:schemeClr val="bg1">
                    <a:lumMod val="65000"/>
                  </a:schemeClr>
                </a:solidFill>
              </a:rPr>
              <a:t>Troglobite’s</a:t>
            </a:r>
            <a:r>
              <a:rPr lang="en-US" sz="1600" b="1" dirty="0">
                <a:solidFill>
                  <a:schemeClr val="bg1">
                    <a:lumMod val="65000"/>
                  </a:schemeClr>
                </a:solidFill>
              </a:rPr>
              <a:t> Appearance</a:t>
            </a:r>
          </a:p>
        </p:txBody>
      </p:sp>
      <p:sp>
        <p:nvSpPr>
          <p:cNvPr id="55" name="Oval 54"/>
          <p:cNvSpPr/>
          <p:nvPr/>
        </p:nvSpPr>
        <p:spPr>
          <a:xfrm>
            <a:off x="2057400" y="32766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r>
              <a:rPr lang="en-US" sz="1600" b="1" dirty="0">
                <a:solidFill>
                  <a:schemeClr val="bg1">
                    <a:lumMod val="65000"/>
                  </a:schemeClr>
                </a:solidFill>
              </a:rPr>
              <a:t>How to Live in a Dark Cave</a:t>
            </a:r>
          </a:p>
        </p:txBody>
      </p:sp>
      <p:sp>
        <p:nvSpPr>
          <p:cNvPr id="21506" name="Title 6"/>
          <p:cNvSpPr>
            <a:spLocks noGrp="1"/>
          </p:cNvSpPr>
          <p:nvPr>
            <p:ph type="title"/>
          </p:nvPr>
        </p:nvSpPr>
        <p:spPr>
          <a:xfrm>
            <a:off x="304800" y="457200"/>
            <a:ext cx="8839200" cy="1143000"/>
          </a:xfrm>
        </p:spPr>
        <p:txBody>
          <a:bodyPr/>
          <a:lstStyle/>
          <a:p>
            <a:r>
              <a:rPr lang="en-US" altLang="en-US" sz="3200" b="1" dirty="0">
                <a:solidFill>
                  <a:srgbClr val="110076"/>
                </a:solidFill>
              </a:rPr>
              <a:t>Suggested Practice for Main Idea – </a:t>
            </a:r>
            <a:br>
              <a:rPr lang="en-US" altLang="en-US" sz="3200" b="1" dirty="0">
                <a:solidFill>
                  <a:srgbClr val="110076"/>
                </a:solidFill>
              </a:rPr>
            </a:br>
            <a:r>
              <a:rPr lang="en-US" altLang="en-US" sz="3200" b="1" dirty="0">
                <a:solidFill>
                  <a:srgbClr val="110076"/>
                </a:solidFill>
              </a:rPr>
              <a:t> Nonfiction Article</a:t>
            </a:r>
          </a:p>
        </p:txBody>
      </p:sp>
      <p:sp>
        <p:nvSpPr>
          <p:cNvPr id="13" name="Content Placeholder 12"/>
          <p:cNvSpPr>
            <a:spLocks noGrp="1"/>
          </p:cNvSpPr>
          <p:nvPr>
            <p:ph idx="1"/>
          </p:nvPr>
        </p:nvSpPr>
        <p:spPr>
          <a:xfrm>
            <a:off x="457200" y="1570038"/>
            <a:ext cx="8229600" cy="4525962"/>
          </a:xfrm>
        </p:spPr>
        <p:txBody>
          <a:bodyPr/>
          <a:lstStyle/>
          <a:p>
            <a:pPr marL="0">
              <a:spcBef>
                <a:spcPts val="0"/>
              </a:spcBef>
              <a:buNone/>
              <a:defRPr/>
            </a:pPr>
            <a:r>
              <a:rPr lang="en-US" sz="2400" b="1" dirty="0">
                <a:solidFill>
                  <a:srgbClr val="7030A0"/>
                </a:solidFill>
              </a:rPr>
              <a:t>Students may need </a:t>
            </a:r>
            <a:r>
              <a:rPr lang="en-US" altLang="en-US" sz="2400" b="1" dirty="0">
                <a:solidFill>
                  <a:srgbClr val="7030A0"/>
                </a:solidFill>
              </a:rPr>
              <a:t>additional practice identifying the main idea of a nonfiction selection.</a:t>
            </a:r>
            <a:endParaRPr lang="en-US" sz="2400" b="1" dirty="0">
              <a:solidFill>
                <a:srgbClr val="7030A0"/>
              </a:solidFill>
            </a:endParaRPr>
          </a:p>
          <a:p>
            <a:pPr marL="0">
              <a:spcBef>
                <a:spcPts val="0"/>
              </a:spcBef>
              <a:buFont typeface="Arial" charset="0"/>
              <a:buNone/>
              <a:defRPr/>
            </a:pPr>
            <a:endParaRPr lang="en-US" sz="2400" b="1" dirty="0"/>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55"/>
          <p:cNvSpPr/>
          <p:nvPr/>
        </p:nvSpPr>
        <p:spPr>
          <a:xfrm>
            <a:off x="457200" y="4953000"/>
            <a:ext cx="16002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lIns="0" tIns="0" rIns="0" bIns="0" rtlCol="0" anchor="ctr"/>
          <a:lstStyle/>
          <a:p>
            <a:pPr algn="ctr"/>
            <a:r>
              <a:rPr lang="en-US" sz="1600" b="1" dirty="0">
                <a:solidFill>
                  <a:schemeClr val="bg1">
                    <a:lumMod val="65000"/>
                  </a:schemeClr>
                </a:solidFill>
              </a:rPr>
              <a:t>How Creatures Adapt to Cave Life</a:t>
            </a:r>
          </a:p>
        </p:txBody>
      </p:sp>
      <p:sp>
        <p:nvSpPr>
          <p:cNvPr id="57" name="Oval 56"/>
          <p:cNvSpPr/>
          <p:nvPr/>
        </p:nvSpPr>
        <p:spPr>
          <a:xfrm>
            <a:off x="2057400" y="49530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a:t>The </a:t>
            </a:r>
            <a:r>
              <a:rPr lang="en-US" sz="1600" b="1" dirty="0" err="1"/>
              <a:t>Olm’s</a:t>
            </a:r>
            <a:r>
              <a:rPr lang="en-US" sz="1600" b="1" dirty="0"/>
              <a:t> Features</a:t>
            </a:r>
          </a:p>
        </p:txBody>
      </p:sp>
      <p:graphicFrame>
        <p:nvGraphicFramePr>
          <p:cNvPr id="25" name="Diagram 24"/>
          <p:cNvGraphicFramePr/>
          <p:nvPr/>
        </p:nvGraphicFramePr>
        <p:xfrm>
          <a:off x="3962400" y="24892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52</a:t>
            </a:fld>
            <a:endParaRPr lang="en-US"/>
          </a:p>
        </p:txBody>
      </p:sp>
      <p:sp>
        <p:nvSpPr>
          <p:cNvPr id="17" name="Rectangle 16"/>
          <p:cNvSpPr/>
          <p:nvPr/>
        </p:nvSpPr>
        <p:spPr>
          <a:xfrm>
            <a:off x="990600" y="3352800"/>
            <a:ext cx="3581400" cy="1371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18"/>
          <p:cNvSpPr txBox="1"/>
          <p:nvPr/>
        </p:nvSpPr>
        <p:spPr>
          <a:xfrm>
            <a:off x="1066800" y="3429000"/>
            <a:ext cx="3505200" cy="1200329"/>
          </a:xfrm>
          <a:prstGeom prst="rect">
            <a:avLst/>
          </a:prstGeom>
          <a:noFill/>
        </p:spPr>
        <p:txBody>
          <a:bodyPr wrap="square" rtlCol="0">
            <a:spAutoFit/>
          </a:bodyPr>
          <a:lstStyle/>
          <a:p>
            <a:r>
              <a:rPr lang="en-US" dirty="0">
                <a:latin typeface="+mn-lt"/>
              </a:rPr>
              <a:t>This is the best answer. Each of the outer circles contains information that fits with the title of the web: </a:t>
            </a:r>
            <a:r>
              <a:rPr lang="en-US" b="1" dirty="0">
                <a:latin typeface="+mn-lt"/>
              </a:rPr>
              <a:t>The </a:t>
            </a:r>
            <a:r>
              <a:rPr lang="en-US" b="1" dirty="0" err="1">
                <a:latin typeface="+mn-lt"/>
              </a:rPr>
              <a:t>Olm’s</a:t>
            </a:r>
            <a:r>
              <a:rPr lang="en-US" b="1" dirty="0">
                <a:latin typeface="+mn-lt"/>
              </a:rPr>
              <a:t> Features. </a:t>
            </a:r>
          </a:p>
        </p:txBody>
      </p:sp>
      <p:cxnSp>
        <p:nvCxnSpPr>
          <p:cNvPr id="22" name="Straight Connector 2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10000" y="2514600"/>
            <a:ext cx="2895600" cy="461665"/>
          </a:xfrm>
          <a:prstGeom prst="rect">
            <a:avLst/>
          </a:prstGeom>
          <a:noFill/>
        </p:spPr>
        <p:txBody>
          <a:bodyPr wrap="square" rtlCol="0">
            <a:spAutoFit/>
          </a:bodyPr>
          <a:lstStyle/>
          <a:p>
            <a:r>
              <a:rPr lang="en-US" sz="2400" b="1" dirty="0">
                <a:latin typeface="+mn-lt"/>
              </a:rPr>
              <a:t>Complete this web.</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159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20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7" grpId="0" animBg="1"/>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200400" y="4953000"/>
            <a:ext cx="1371600" cy="1371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Rectangle 34"/>
          <p:cNvSpPr/>
          <p:nvPr/>
        </p:nvSpPr>
        <p:spPr>
          <a:xfrm>
            <a:off x="457200" y="4953000"/>
            <a:ext cx="1371600" cy="1371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Rectangle 33"/>
          <p:cNvSpPr/>
          <p:nvPr/>
        </p:nvSpPr>
        <p:spPr>
          <a:xfrm>
            <a:off x="457200" y="3429000"/>
            <a:ext cx="1371600" cy="1371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506" name="Title 6"/>
          <p:cNvSpPr>
            <a:spLocks noGrp="1"/>
          </p:cNvSpPr>
          <p:nvPr>
            <p:ph type="title"/>
          </p:nvPr>
        </p:nvSpPr>
        <p:spPr>
          <a:xfrm>
            <a:off x="304800" y="457200"/>
            <a:ext cx="8839200" cy="1143000"/>
          </a:xfrm>
        </p:spPr>
        <p:txBody>
          <a:bodyPr/>
          <a:lstStyle/>
          <a:p>
            <a:r>
              <a:rPr lang="en-US" altLang="en-US" sz="3200" b="1" dirty="0">
                <a:solidFill>
                  <a:srgbClr val="110076"/>
                </a:solidFill>
              </a:rPr>
              <a:t>Suggested Practice for Supporting Details – Nonfiction Article</a:t>
            </a:r>
          </a:p>
        </p:txBody>
      </p:sp>
      <p:sp>
        <p:nvSpPr>
          <p:cNvPr id="13" name="Content Placeholder 12"/>
          <p:cNvSpPr>
            <a:spLocks noGrp="1"/>
          </p:cNvSpPr>
          <p:nvPr>
            <p:ph idx="1"/>
          </p:nvPr>
        </p:nvSpPr>
        <p:spPr>
          <a:xfrm>
            <a:off x="457200" y="1570038"/>
            <a:ext cx="8229600" cy="4525962"/>
          </a:xfrm>
        </p:spPr>
        <p:txBody>
          <a:bodyPr/>
          <a:lstStyle/>
          <a:p>
            <a:pPr marL="182880" indent="0">
              <a:buNone/>
            </a:pPr>
            <a:r>
              <a:rPr lang="en-US" sz="2400" b="1" dirty="0">
                <a:solidFill>
                  <a:srgbClr val="7030A0"/>
                </a:solidFill>
              </a:rPr>
              <a:t>Students may need </a:t>
            </a:r>
            <a:r>
              <a:rPr lang="en-US" altLang="en-US" sz="2400" b="1" dirty="0">
                <a:solidFill>
                  <a:srgbClr val="7030A0"/>
                </a:solidFill>
              </a:rPr>
              <a:t>additional practice identifying supporting details in a </a:t>
            </a:r>
            <a:r>
              <a:rPr lang="en-US" altLang="en-US" sz="2400" b="1" dirty="0">
                <a:solidFill>
                  <a:srgbClr val="7030A0"/>
                </a:solidFill>
                <a:hlinkClick r:id="rId6" action="ppaction://hlinksldjump"/>
              </a:rPr>
              <a:t>nonfiction</a:t>
            </a:r>
            <a:r>
              <a:rPr lang="en-US" altLang="en-US" sz="2400" b="1" dirty="0">
                <a:solidFill>
                  <a:srgbClr val="7030A0"/>
                </a:solidFill>
              </a:rPr>
              <a:t> text.</a:t>
            </a:r>
          </a:p>
          <a:p>
            <a:pPr marL="0">
              <a:spcBef>
                <a:spcPts val="0"/>
              </a:spcBef>
              <a:buFont typeface="Arial" charset="0"/>
              <a:buNone/>
              <a:defRPr/>
            </a:pPr>
            <a:endParaRPr lang="en-US" sz="2400" b="1" dirty="0"/>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nvGraphicFramePr>
        <p:xfrm>
          <a:off x="4648200" y="2362200"/>
          <a:ext cx="50292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 name="Oval 26"/>
          <p:cNvSpPr/>
          <p:nvPr/>
        </p:nvSpPr>
        <p:spPr>
          <a:xfrm>
            <a:off x="3200400" y="4953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Strong sense of smell</a:t>
            </a:r>
          </a:p>
        </p:txBody>
      </p:sp>
      <p:sp>
        <p:nvSpPr>
          <p:cNvPr id="23"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53</a:t>
            </a:fld>
            <a:endParaRPr lang="en-US"/>
          </a:p>
        </p:txBody>
      </p:sp>
      <p:sp>
        <p:nvSpPr>
          <p:cNvPr id="24" name="Oval 23"/>
          <p:cNvSpPr/>
          <p:nvPr/>
        </p:nvSpPr>
        <p:spPr>
          <a:xfrm>
            <a:off x="1828800" y="4953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Dark caves</a:t>
            </a:r>
          </a:p>
        </p:txBody>
      </p:sp>
      <p:sp>
        <p:nvSpPr>
          <p:cNvPr id="26" name="Oval 25"/>
          <p:cNvSpPr/>
          <p:nvPr/>
        </p:nvSpPr>
        <p:spPr>
          <a:xfrm>
            <a:off x="457200" y="4953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White skin</a:t>
            </a:r>
          </a:p>
        </p:txBody>
      </p:sp>
      <p:sp>
        <p:nvSpPr>
          <p:cNvPr id="31" name="Oval 30"/>
          <p:cNvSpPr/>
          <p:nvPr/>
        </p:nvSpPr>
        <p:spPr>
          <a:xfrm>
            <a:off x="3200400" y="3429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A dragon from a storybook</a:t>
            </a:r>
          </a:p>
        </p:txBody>
      </p:sp>
      <p:sp>
        <p:nvSpPr>
          <p:cNvPr id="32" name="Oval 31"/>
          <p:cNvSpPr/>
          <p:nvPr/>
        </p:nvSpPr>
        <p:spPr>
          <a:xfrm>
            <a:off x="1828800" y="3429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Tiny snails</a:t>
            </a:r>
          </a:p>
        </p:txBody>
      </p:sp>
      <p:sp>
        <p:nvSpPr>
          <p:cNvPr id="33" name="Oval 32"/>
          <p:cNvSpPr/>
          <p:nvPr/>
        </p:nvSpPr>
        <p:spPr>
          <a:xfrm>
            <a:off x="457200" y="3429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Less than one foot long</a:t>
            </a:r>
          </a:p>
        </p:txBody>
      </p:sp>
      <p:cxnSp>
        <p:nvCxnSpPr>
          <p:cNvPr id="22" name="Straight Connector 2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9" name="TextBox 11"/>
          <p:cNvSpPr txBox="1">
            <a:spLocks noChangeArrowheads="1"/>
          </p:cNvSpPr>
          <p:nvPr/>
        </p:nvSpPr>
        <p:spPr bwMode="auto">
          <a:xfrm>
            <a:off x="3232030" y="6488112"/>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sp>
        <p:nvSpPr>
          <p:cNvPr id="30" name="TextBox 29"/>
          <p:cNvSpPr txBox="1"/>
          <p:nvPr/>
        </p:nvSpPr>
        <p:spPr>
          <a:xfrm>
            <a:off x="3810000" y="2514600"/>
            <a:ext cx="2895600" cy="461665"/>
          </a:xfrm>
          <a:prstGeom prst="rect">
            <a:avLst/>
          </a:prstGeom>
          <a:noFill/>
        </p:spPr>
        <p:txBody>
          <a:bodyPr wrap="square" rtlCol="0">
            <a:spAutoFit/>
          </a:bodyPr>
          <a:lstStyle/>
          <a:p>
            <a:r>
              <a:rPr lang="en-US" sz="2400" b="1" dirty="0">
                <a:latin typeface="+mn-lt"/>
              </a:rPr>
              <a:t>Complete this web.</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7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20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20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4"/>
                </p:tgtEl>
              </p:cMediaNode>
            </p:audio>
          </p:childTnLst>
        </p:cTn>
      </p:par>
    </p:tnLst>
    <p:bldLst>
      <p:bldP spid="36" grpId="0" animBg="1"/>
      <p:bldP spid="35" grpId="0" animBg="1"/>
      <p:bldP spid="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3200400" y="3429000"/>
            <a:ext cx="13716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bg1">
                    <a:lumMod val="65000"/>
                  </a:schemeClr>
                </a:solidFill>
              </a:rPr>
              <a:t>A dragon from a storybook</a:t>
            </a:r>
          </a:p>
        </p:txBody>
      </p:sp>
      <p:sp>
        <p:nvSpPr>
          <p:cNvPr id="32" name="Oval 31"/>
          <p:cNvSpPr/>
          <p:nvPr/>
        </p:nvSpPr>
        <p:spPr>
          <a:xfrm>
            <a:off x="1828800" y="3429000"/>
            <a:ext cx="13716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bg1">
                    <a:lumMod val="65000"/>
                  </a:schemeClr>
                </a:solidFill>
              </a:rPr>
              <a:t>Tiny snails</a:t>
            </a:r>
          </a:p>
        </p:txBody>
      </p:sp>
      <p:sp>
        <p:nvSpPr>
          <p:cNvPr id="21506" name="Title 6"/>
          <p:cNvSpPr>
            <a:spLocks noGrp="1"/>
          </p:cNvSpPr>
          <p:nvPr>
            <p:ph type="title"/>
          </p:nvPr>
        </p:nvSpPr>
        <p:spPr>
          <a:xfrm>
            <a:off x="304800" y="457200"/>
            <a:ext cx="8839200" cy="1143000"/>
          </a:xfrm>
        </p:spPr>
        <p:txBody>
          <a:bodyPr/>
          <a:lstStyle/>
          <a:p>
            <a:r>
              <a:rPr lang="en-US" altLang="en-US" sz="3200" b="1" dirty="0">
                <a:solidFill>
                  <a:srgbClr val="110076"/>
                </a:solidFill>
              </a:rPr>
              <a:t>Suggested Practice for Supporting Details – Nonfiction Article</a:t>
            </a:r>
          </a:p>
        </p:txBody>
      </p:sp>
      <p:sp>
        <p:nvSpPr>
          <p:cNvPr id="13" name="Content Placeholder 12"/>
          <p:cNvSpPr>
            <a:spLocks noGrp="1"/>
          </p:cNvSpPr>
          <p:nvPr>
            <p:ph idx="1"/>
          </p:nvPr>
        </p:nvSpPr>
        <p:spPr>
          <a:xfrm>
            <a:off x="457200" y="1570038"/>
            <a:ext cx="8229600" cy="4525962"/>
          </a:xfrm>
        </p:spPr>
        <p:txBody>
          <a:bodyPr/>
          <a:lstStyle/>
          <a:p>
            <a:pPr marL="182880" indent="0">
              <a:buNone/>
            </a:pPr>
            <a:r>
              <a:rPr lang="en-US" sz="2400" b="1" dirty="0">
                <a:solidFill>
                  <a:srgbClr val="7030A0"/>
                </a:solidFill>
              </a:rPr>
              <a:t>Students may need </a:t>
            </a:r>
            <a:r>
              <a:rPr lang="en-US" altLang="en-US" sz="2400" b="1" dirty="0">
                <a:solidFill>
                  <a:srgbClr val="7030A0"/>
                </a:solidFill>
              </a:rPr>
              <a:t>additional practice identifying supporting details in a nonfiction text.</a:t>
            </a:r>
          </a:p>
          <a:p>
            <a:pPr marL="0">
              <a:spcBef>
                <a:spcPts val="0"/>
              </a:spcBef>
              <a:buFont typeface="Arial" charset="0"/>
              <a:buNone/>
              <a:defRPr/>
            </a:pPr>
            <a:endParaRPr lang="en-US" sz="2400" b="1" dirty="0"/>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nvGraphicFramePr>
        <p:xfrm>
          <a:off x="4648200" y="2362200"/>
          <a:ext cx="5029200" cy="3657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 name="Oval 26"/>
          <p:cNvSpPr/>
          <p:nvPr/>
        </p:nvSpPr>
        <p:spPr>
          <a:xfrm>
            <a:off x="3200400" y="4953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Strong sense of smell</a:t>
            </a:r>
          </a:p>
        </p:txBody>
      </p:sp>
      <p:sp>
        <p:nvSpPr>
          <p:cNvPr id="23"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54</a:t>
            </a:fld>
            <a:endParaRPr lang="en-US"/>
          </a:p>
        </p:txBody>
      </p:sp>
      <p:sp>
        <p:nvSpPr>
          <p:cNvPr id="24" name="Oval 23"/>
          <p:cNvSpPr/>
          <p:nvPr/>
        </p:nvSpPr>
        <p:spPr>
          <a:xfrm>
            <a:off x="1828800" y="4953000"/>
            <a:ext cx="13716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bg1">
                    <a:lumMod val="65000"/>
                  </a:schemeClr>
                </a:solidFill>
              </a:rPr>
              <a:t>Dark caves</a:t>
            </a:r>
          </a:p>
        </p:txBody>
      </p:sp>
      <p:sp>
        <p:nvSpPr>
          <p:cNvPr id="26" name="Oval 25"/>
          <p:cNvSpPr/>
          <p:nvPr/>
        </p:nvSpPr>
        <p:spPr>
          <a:xfrm>
            <a:off x="457200" y="4953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White skin</a:t>
            </a:r>
          </a:p>
        </p:txBody>
      </p:sp>
      <p:sp>
        <p:nvSpPr>
          <p:cNvPr id="33" name="Oval 32"/>
          <p:cNvSpPr/>
          <p:nvPr/>
        </p:nvSpPr>
        <p:spPr>
          <a:xfrm>
            <a:off x="457200" y="3429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Less than one foot long</a:t>
            </a:r>
          </a:p>
        </p:txBody>
      </p:sp>
      <p:sp>
        <p:nvSpPr>
          <p:cNvPr id="21" name="Rectangle 20"/>
          <p:cNvSpPr/>
          <p:nvPr/>
        </p:nvSpPr>
        <p:spPr>
          <a:xfrm>
            <a:off x="1828800" y="3200400"/>
            <a:ext cx="3505200" cy="1752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TextBox 21"/>
          <p:cNvSpPr txBox="1"/>
          <p:nvPr/>
        </p:nvSpPr>
        <p:spPr>
          <a:xfrm>
            <a:off x="1905000" y="3200400"/>
            <a:ext cx="3429000" cy="1754326"/>
          </a:xfrm>
          <a:prstGeom prst="rect">
            <a:avLst/>
          </a:prstGeom>
          <a:noFill/>
        </p:spPr>
        <p:txBody>
          <a:bodyPr wrap="square" rtlCol="0">
            <a:spAutoFit/>
          </a:bodyPr>
          <a:lstStyle/>
          <a:p>
            <a:r>
              <a:rPr lang="en-US" dirty="0">
                <a:latin typeface="+mn-lt"/>
              </a:rPr>
              <a:t>These are the correct choices. A student should use </a:t>
            </a:r>
            <a:r>
              <a:rPr lang="en-US" b="1" dirty="0">
                <a:latin typeface="+mn-lt"/>
              </a:rPr>
              <a:t>small limbs</a:t>
            </a:r>
            <a:r>
              <a:rPr lang="en-US" dirty="0">
                <a:latin typeface="+mn-lt"/>
              </a:rPr>
              <a:t> and </a:t>
            </a:r>
            <a:r>
              <a:rPr lang="en-US" b="1" dirty="0">
                <a:latin typeface="+mn-lt"/>
              </a:rPr>
              <a:t>underdeveloped eyes</a:t>
            </a:r>
            <a:r>
              <a:rPr lang="en-US" dirty="0">
                <a:latin typeface="+mn-lt"/>
              </a:rPr>
              <a:t> from the filled-in circles to understand that this web is about the </a:t>
            </a:r>
            <a:r>
              <a:rPr lang="en-US" dirty="0" err="1">
                <a:latin typeface="+mn-lt"/>
              </a:rPr>
              <a:t>olm’s</a:t>
            </a:r>
            <a:r>
              <a:rPr lang="en-US" dirty="0">
                <a:latin typeface="+mn-lt"/>
              </a:rPr>
              <a:t> </a:t>
            </a:r>
            <a:r>
              <a:rPr lang="en-US" b="1" dirty="0">
                <a:latin typeface="+mn-lt"/>
              </a:rPr>
              <a:t>features.</a:t>
            </a:r>
            <a:endParaRPr lang="en-US" dirty="0">
              <a:latin typeface="+mn-lt"/>
            </a:endParaRPr>
          </a:p>
        </p:txBody>
      </p:sp>
      <p:cxnSp>
        <p:nvCxnSpPr>
          <p:cNvPr id="29" name="Straight Connector 2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4" name="TextBox 11"/>
          <p:cNvSpPr txBox="1">
            <a:spLocks noChangeArrowheads="1"/>
          </p:cNvSpPr>
          <p:nvPr/>
        </p:nvSpPr>
        <p:spPr bwMode="auto">
          <a:xfrm>
            <a:off x="3234906" y="6488112"/>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sp>
        <p:nvSpPr>
          <p:cNvPr id="35" name="TextBox 34"/>
          <p:cNvSpPr txBox="1"/>
          <p:nvPr/>
        </p:nvSpPr>
        <p:spPr>
          <a:xfrm>
            <a:off x="3810000" y="2514600"/>
            <a:ext cx="2895600" cy="461665"/>
          </a:xfrm>
          <a:prstGeom prst="rect">
            <a:avLst/>
          </a:prstGeom>
          <a:noFill/>
        </p:spPr>
        <p:txBody>
          <a:bodyPr wrap="square" rtlCol="0">
            <a:spAutoFit/>
          </a:bodyPr>
          <a:lstStyle/>
          <a:p>
            <a:r>
              <a:rPr lang="en-US" sz="2400" b="1" dirty="0">
                <a:latin typeface="+mn-lt"/>
              </a:rPr>
              <a:t>Complete this web.</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184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2000"/>
                                        <p:tgtEl>
                                          <p:spTgt spid="2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21" grpId="0" animBg="1"/>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4800" y="457200"/>
            <a:ext cx="8839200" cy="1143000"/>
          </a:xfrm>
        </p:spPr>
        <p:txBody>
          <a:bodyPr/>
          <a:lstStyle/>
          <a:p>
            <a:r>
              <a:rPr lang="en-US" altLang="en-US" sz="3200" b="1" dirty="0">
                <a:solidFill>
                  <a:srgbClr val="110076"/>
                </a:solidFill>
              </a:rPr>
              <a:t>Suggested Practice for Supporting Details –Nonfiction Article</a:t>
            </a:r>
          </a:p>
        </p:txBody>
      </p:sp>
      <p:sp>
        <p:nvSpPr>
          <p:cNvPr id="13" name="Content Placeholder 12"/>
          <p:cNvSpPr>
            <a:spLocks noGrp="1"/>
          </p:cNvSpPr>
          <p:nvPr>
            <p:ph idx="1"/>
          </p:nvPr>
        </p:nvSpPr>
        <p:spPr>
          <a:xfrm>
            <a:off x="457200" y="1570038"/>
            <a:ext cx="8229600" cy="4525962"/>
          </a:xfrm>
        </p:spPr>
        <p:txBody>
          <a:bodyPr/>
          <a:lstStyle/>
          <a:p>
            <a:pPr marL="182880" indent="0">
              <a:buNone/>
            </a:pPr>
            <a:r>
              <a:rPr lang="en-US" sz="2400" b="1" dirty="0">
                <a:solidFill>
                  <a:srgbClr val="7030A0"/>
                </a:solidFill>
              </a:rPr>
              <a:t>Students may need </a:t>
            </a:r>
            <a:r>
              <a:rPr lang="en-US" altLang="en-US" sz="2400" b="1" dirty="0">
                <a:solidFill>
                  <a:srgbClr val="7030A0"/>
                </a:solidFill>
              </a:rPr>
              <a:t>additional practice identifying supporting details in a nonfiction text.</a:t>
            </a:r>
          </a:p>
          <a:p>
            <a:pPr marL="0">
              <a:spcBef>
                <a:spcPts val="0"/>
              </a:spcBef>
              <a:buFont typeface="Arial" charset="0"/>
              <a:buNone/>
              <a:defRPr/>
            </a:pPr>
            <a:endParaRPr lang="en-US" sz="2400" b="1" dirty="0"/>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nvGraphicFramePr>
        <p:xfrm>
          <a:off x="4648200" y="2362200"/>
          <a:ext cx="5029200" cy="3657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 name="Oval 26"/>
          <p:cNvSpPr/>
          <p:nvPr/>
        </p:nvSpPr>
        <p:spPr>
          <a:xfrm>
            <a:off x="3200400" y="4953000"/>
            <a:ext cx="13716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bg1">
                    <a:lumMod val="65000"/>
                  </a:schemeClr>
                </a:solidFill>
              </a:rPr>
              <a:t>Strong sense of smell</a:t>
            </a:r>
          </a:p>
        </p:txBody>
      </p:sp>
      <p:sp>
        <p:nvSpPr>
          <p:cNvPr id="23"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55</a:t>
            </a:fld>
            <a:endParaRPr lang="en-US"/>
          </a:p>
        </p:txBody>
      </p:sp>
      <p:sp>
        <p:nvSpPr>
          <p:cNvPr id="24" name="Oval 23"/>
          <p:cNvSpPr/>
          <p:nvPr/>
        </p:nvSpPr>
        <p:spPr>
          <a:xfrm>
            <a:off x="1828800" y="4953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Dark caves</a:t>
            </a:r>
          </a:p>
        </p:txBody>
      </p:sp>
      <p:sp>
        <p:nvSpPr>
          <p:cNvPr id="26" name="Oval 25"/>
          <p:cNvSpPr/>
          <p:nvPr/>
        </p:nvSpPr>
        <p:spPr>
          <a:xfrm>
            <a:off x="457200" y="4953000"/>
            <a:ext cx="13716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bg1">
                    <a:lumMod val="65000"/>
                  </a:schemeClr>
                </a:solidFill>
              </a:rPr>
              <a:t>White skin</a:t>
            </a:r>
          </a:p>
        </p:txBody>
      </p:sp>
      <p:sp>
        <p:nvSpPr>
          <p:cNvPr id="31" name="Oval 30"/>
          <p:cNvSpPr/>
          <p:nvPr/>
        </p:nvSpPr>
        <p:spPr>
          <a:xfrm>
            <a:off x="3200400" y="3429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A dragon from a storybook</a:t>
            </a:r>
          </a:p>
        </p:txBody>
      </p:sp>
      <p:sp>
        <p:nvSpPr>
          <p:cNvPr id="32" name="Oval 31"/>
          <p:cNvSpPr/>
          <p:nvPr/>
        </p:nvSpPr>
        <p:spPr>
          <a:xfrm>
            <a:off x="1828800" y="3429000"/>
            <a:ext cx="13716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rPr>
              <a:t>Tiny snails</a:t>
            </a:r>
          </a:p>
        </p:txBody>
      </p:sp>
      <p:sp>
        <p:nvSpPr>
          <p:cNvPr id="33" name="Oval 32"/>
          <p:cNvSpPr/>
          <p:nvPr/>
        </p:nvSpPr>
        <p:spPr>
          <a:xfrm>
            <a:off x="457200" y="3429000"/>
            <a:ext cx="1371600" cy="1371600"/>
          </a:xfrm>
          <a:prstGeom prst="ellipse">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bg1">
                    <a:lumMod val="65000"/>
                  </a:schemeClr>
                </a:solidFill>
              </a:rPr>
              <a:t>Less than one foot long</a:t>
            </a:r>
          </a:p>
        </p:txBody>
      </p:sp>
      <p:sp>
        <p:nvSpPr>
          <p:cNvPr id="21" name="Rectangle 20"/>
          <p:cNvSpPr/>
          <p:nvPr/>
        </p:nvSpPr>
        <p:spPr>
          <a:xfrm>
            <a:off x="381000" y="3200400"/>
            <a:ext cx="1447800" cy="3200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TextBox 21"/>
          <p:cNvSpPr txBox="1"/>
          <p:nvPr/>
        </p:nvSpPr>
        <p:spPr>
          <a:xfrm>
            <a:off x="381000" y="3261479"/>
            <a:ext cx="1524000" cy="3139321"/>
          </a:xfrm>
          <a:prstGeom prst="rect">
            <a:avLst/>
          </a:prstGeom>
          <a:noFill/>
        </p:spPr>
        <p:txBody>
          <a:bodyPr wrap="square" rtlCol="0">
            <a:spAutoFit/>
          </a:bodyPr>
          <a:lstStyle/>
          <a:p>
            <a:r>
              <a:rPr lang="en-US" dirty="0">
                <a:latin typeface="+mn-lt"/>
              </a:rPr>
              <a:t>These are not the best options. The selection does mention all of these choices, but they do not fit with a web about </a:t>
            </a:r>
            <a:r>
              <a:rPr lang="en-US" b="1" dirty="0">
                <a:latin typeface="+mn-lt"/>
              </a:rPr>
              <a:t>the </a:t>
            </a:r>
            <a:r>
              <a:rPr lang="en-US" b="1" dirty="0" err="1">
                <a:latin typeface="+mn-lt"/>
              </a:rPr>
              <a:t>olm’s</a:t>
            </a:r>
            <a:r>
              <a:rPr lang="en-US" b="1" dirty="0">
                <a:latin typeface="+mn-lt"/>
              </a:rPr>
              <a:t> features</a:t>
            </a:r>
            <a:r>
              <a:rPr lang="en-US" dirty="0">
                <a:latin typeface="+mn-lt"/>
              </a:rPr>
              <a:t>.</a:t>
            </a:r>
          </a:p>
        </p:txBody>
      </p:sp>
      <p:cxnSp>
        <p:nvCxnSpPr>
          <p:cNvPr id="30" name="Straight Connector 29"/>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10000" y="2514600"/>
            <a:ext cx="2895600" cy="461665"/>
          </a:xfrm>
          <a:prstGeom prst="rect">
            <a:avLst/>
          </a:prstGeom>
          <a:noFill/>
        </p:spPr>
        <p:txBody>
          <a:bodyPr wrap="square" rtlCol="0">
            <a:spAutoFit/>
          </a:bodyPr>
          <a:lstStyle/>
          <a:p>
            <a:r>
              <a:rPr lang="en-US" sz="2400" b="1" dirty="0">
                <a:latin typeface="+mn-lt"/>
              </a:rPr>
              <a:t>Complete this web.</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17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2000"/>
                                        <p:tgtEl>
                                          <p:spTgt spid="2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21" grpId="0" animBg="1"/>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33400" y="5715000"/>
            <a:ext cx="5943600" cy="609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Rectangle 19"/>
          <p:cNvSpPr/>
          <p:nvPr/>
        </p:nvSpPr>
        <p:spPr>
          <a:xfrm>
            <a:off x="533400" y="4343400"/>
            <a:ext cx="5257800" cy="609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Summarizing Details –</a:t>
            </a:r>
            <a:br>
              <a:rPr lang="en-US" altLang="en-US" sz="3200" b="1" dirty="0">
                <a:solidFill>
                  <a:srgbClr val="110076"/>
                </a:solidFill>
              </a:rPr>
            </a:br>
            <a:r>
              <a:rPr lang="en-US" altLang="en-US" sz="3200" b="1" dirty="0">
                <a:solidFill>
                  <a:srgbClr val="110076"/>
                </a:solidFill>
              </a:rPr>
              <a:t>Nonfiction Instructions</a:t>
            </a:r>
          </a:p>
        </p:txBody>
      </p:sp>
      <p:sp>
        <p:nvSpPr>
          <p:cNvPr id="13" name="Content Placeholder 12"/>
          <p:cNvSpPr>
            <a:spLocks noGrp="1"/>
          </p:cNvSpPr>
          <p:nvPr>
            <p:ph idx="1"/>
          </p:nvPr>
        </p:nvSpPr>
        <p:spPr>
          <a:xfrm>
            <a:off x="533400" y="2438400"/>
            <a:ext cx="8382000" cy="533400"/>
          </a:xfrm>
        </p:spPr>
        <p:txBody>
          <a:bodyPr/>
          <a:lstStyle/>
          <a:p>
            <a:pPr marL="0" indent="0">
              <a:buFont typeface="Arial" charset="0"/>
              <a:buNone/>
              <a:defRPr/>
            </a:pPr>
            <a:r>
              <a:rPr lang="en-US" sz="2400" b="1" dirty="0"/>
              <a:t>Select the two details that are least important to include in a summary of paragraphs 1 and 2 of the </a:t>
            </a:r>
            <a:r>
              <a:rPr lang="en-US" sz="2400" b="1" dirty="0">
                <a:hlinkClick r:id="rId6" action="ppaction://hlinksldjump"/>
              </a:rPr>
              <a:t>instructions</a:t>
            </a:r>
            <a:r>
              <a:rPr lang="en-US" sz="2400" b="1" dirty="0"/>
              <a:t>.</a:t>
            </a:r>
          </a:p>
          <a:p>
            <a:pPr marL="0" indent="0">
              <a:buFont typeface="Arial" charset="0"/>
              <a:buNone/>
              <a:defRPr/>
            </a:pPr>
            <a:endParaRPr lang="en-US" sz="2100" b="1" dirty="0"/>
          </a:p>
          <a:p>
            <a:pPr>
              <a:buFont typeface="Arial" charset="0"/>
              <a:buNone/>
              <a:defRPr/>
            </a:pPr>
            <a:endParaRPr lang="en-US" sz="2400" b="1" dirty="0">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56</a:t>
            </a:fld>
            <a:endParaRPr lang="en-US"/>
          </a:p>
        </p:txBody>
      </p:sp>
      <p:sp>
        <p:nvSpPr>
          <p:cNvPr id="16" name="Rectangle 15"/>
          <p:cNvSpPr/>
          <p:nvPr/>
        </p:nvSpPr>
        <p:spPr>
          <a:xfrm>
            <a:off x="533400" y="1455003"/>
            <a:ext cx="8534400" cy="830997"/>
          </a:xfrm>
          <a:prstGeom prst="rect">
            <a:avLst/>
          </a:prstGeom>
        </p:spPr>
        <p:txBody>
          <a:bodyPr wrap="square">
            <a:spAutoFit/>
          </a:bodyPr>
          <a:lstStyle/>
          <a:p>
            <a:pPr marL="0" indent="0">
              <a:buFont typeface="Arial" charset="0"/>
              <a:buNone/>
              <a:defRPr/>
            </a:pPr>
            <a:r>
              <a:rPr lang="en-US" sz="2400" b="1" dirty="0">
                <a:solidFill>
                  <a:srgbClr val="7030A0"/>
                </a:solidFill>
                <a:latin typeface="+mn-lt"/>
              </a:rPr>
              <a:t>Students may need additional practice summarizing supporting details. </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3352800"/>
            <a:ext cx="8382000" cy="3416320"/>
          </a:xfrm>
          <a:prstGeom prst="rect">
            <a:avLst/>
          </a:prstGeom>
          <a:noFill/>
        </p:spPr>
        <p:txBody>
          <a:bodyPr wrap="square" rtlCol="0">
            <a:spAutoFit/>
          </a:bodyPr>
          <a:lstStyle/>
          <a:p>
            <a:r>
              <a:rPr lang="en-US" b="1" dirty="0">
                <a:latin typeface="+mn-lt"/>
              </a:rPr>
              <a:t>Recycling paper has several environmental benefits. </a:t>
            </a:r>
          </a:p>
          <a:p>
            <a:endParaRPr lang="en-US" b="1" dirty="0">
              <a:latin typeface="+mn-lt"/>
            </a:endParaRPr>
          </a:p>
          <a:p>
            <a:r>
              <a:rPr lang="en-US" b="1" dirty="0">
                <a:latin typeface="+mn-lt"/>
              </a:rPr>
              <a:t>Recycled paper can be made from everyday unwanted paper products. </a:t>
            </a:r>
          </a:p>
          <a:p>
            <a:endParaRPr lang="en-US" b="1" dirty="0">
              <a:latin typeface="+mn-lt"/>
            </a:endParaRPr>
          </a:p>
          <a:p>
            <a:r>
              <a:rPr lang="en-US" b="1" dirty="0">
                <a:latin typeface="+mn-lt"/>
              </a:rPr>
              <a:t>Homemade paper can be considered a piece of art.</a:t>
            </a:r>
          </a:p>
          <a:p>
            <a:endParaRPr lang="en-US" b="1" dirty="0">
              <a:latin typeface="+mn-lt"/>
            </a:endParaRPr>
          </a:p>
          <a:p>
            <a:r>
              <a:rPr lang="en-US" b="1" dirty="0">
                <a:latin typeface="+mn-lt"/>
              </a:rPr>
              <a:t>The process to make homemade paper is similar to the process a mill uses to recycle paper. </a:t>
            </a:r>
          </a:p>
          <a:p>
            <a:endParaRPr lang="en-US" b="1" dirty="0">
              <a:latin typeface="+mn-lt"/>
            </a:endParaRPr>
          </a:p>
          <a:p>
            <a:r>
              <a:rPr lang="en-US" b="1" dirty="0">
                <a:latin typeface="+mn-lt"/>
              </a:rPr>
              <a:t>At a paper recycling mill, water drips through a long screen. </a:t>
            </a:r>
          </a:p>
          <a:p>
            <a:endParaRPr lang="en-US" b="1" dirty="0">
              <a:latin typeface="+mn-lt"/>
            </a:endParaRPr>
          </a:p>
          <a:p>
            <a:endParaRPr lang="en-US" dirty="0">
              <a:latin typeface="+mn-lt"/>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36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1"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304800"/>
            <a:ext cx="8839200" cy="914400"/>
          </a:xfrm>
        </p:spPr>
        <p:txBody>
          <a:bodyPr/>
          <a:lstStyle/>
          <a:p>
            <a:r>
              <a:rPr lang="en-US" altLang="en-US" sz="3200" b="1" dirty="0">
                <a:solidFill>
                  <a:srgbClr val="110076"/>
                </a:solidFill>
              </a:rPr>
              <a:t>More Suggested Practice for Main Idea and Details</a:t>
            </a:r>
          </a:p>
        </p:txBody>
      </p:sp>
      <p:sp>
        <p:nvSpPr>
          <p:cNvPr id="10243" name="Content Placeholder 12"/>
          <p:cNvSpPr>
            <a:spLocks noGrp="1"/>
          </p:cNvSpPr>
          <p:nvPr>
            <p:ph idx="1"/>
          </p:nvPr>
        </p:nvSpPr>
        <p:spPr>
          <a:xfrm>
            <a:off x="533400" y="1143000"/>
            <a:ext cx="8153400" cy="4525962"/>
          </a:xfrm>
        </p:spPr>
        <p:txBody>
          <a:bodyPr/>
          <a:lstStyle/>
          <a:p>
            <a:pPr marL="182880" indent="0">
              <a:spcBef>
                <a:spcPts val="576"/>
              </a:spcBef>
              <a:buNone/>
            </a:pPr>
            <a:r>
              <a:rPr lang="en-US" altLang="en-US" sz="2400" b="1" dirty="0"/>
              <a:t>Suggestions:</a:t>
            </a:r>
          </a:p>
          <a:p>
            <a:pPr marL="182880">
              <a:spcBef>
                <a:spcPts val="576"/>
              </a:spcBef>
              <a:defRPr/>
            </a:pPr>
            <a:r>
              <a:rPr lang="en-US" sz="2400" b="1" dirty="0"/>
              <a:t>What is the best summary of this paragraph?</a:t>
            </a:r>
          </a:p>
          <a:p>
            <a:pPr marL="182880">
              <a:spcBef>
                <a:spcPts val="576"/>
              </a:spcBef>
              <a:defRPr/>
            </a:pPr>
            <a:r>
              <a:rPr lang="en-US" sz="2400" b="1" dirty="0"/>
              <a:t>Which is the least important information to include in a </a:t>
            </a:r>
          </a:p>
          <a:p>
            <a:pPr marL="182880">
              <a:spcBef>
                <a:spcPts val="576"/>
              </a:spcBef>
              <a:buNone/>
              <a:defRPr/>
            </a:pPr>
            <a:r>
              <a:rPr lang="en-US" sz="2400" b="1" dirty="0"/>
              <a:t>     summary of this paragraph?</a:t>
            </a:r>
          </a:p>
          <a:p>
            <a:pPr marL="182880">
              <a:spcBef>
                <a:spcPts val="576"/>
              </a:spcBef>
              <a:defRPr/>
            </a:pPr>
            <a:r>
              <a:rPr lang="en-US" altLang="en-US" sz="2400" b="1" dirty="0"/>
              <a:t>Which idea from paragraph </a:t>
            </a:r>
            <a:r>
              <a:rPr lang="en-US" altLang="en-US" sz="2400" b="1" i="1" dirty="0"/>
              <a:t>___</a:t>
            </a:r>
            <a:r>
              <a:rPr lang="en-US" altLang="en-US" sz="2400" b="1" dirty="0"/>
              <a:t> should be added to a </a:t>
            </a:r>
          </a:p>
          <a:p>
            <a:pPr marL="182880">
              <a:spcBef>
                <a:spcPts val="576"/>
              </a:spcBef>
              <a:buNone/>
              <a:defRPr/>
            </a:pPr>
            <a:r>
              <a:rPr lang="en-US" altLang="en-US" sz="2400" b="1" dirty="0"/>
              <a:t>     summary of the story?</a:t>
            </a:r>
          </a:p>
          <a:p>
            <a:pPr marL="182880">
              <a:spcBef>
                <a:spcPts val="576"/>
              </a:spcBef>
              <a:defRPr/>
            </a:pPr>
            <a:r>
              <a:rPr lang="en-US" altLang="en-US" sz="2400" b="1" dirty="0"/>
              <a:t>Select the sentence that is the best summary of </a:t>
            </a:r>
          </a:p>
          <a:p>
            <a:pPr marL="182880">
              <a:spcBef>
                <a:spcPts val="576"/>
              </a:spcBef>
              <a:buNone/>
              <a:defRPr/>
            </a:pPr>
            <a:r>
              <a:rPr lang="en-US" altLang="en-US" sz="2400" b="1" dirty="0"/>
              <a:t>     paragraphs ___</a:t>
            </a:r>
            <a:r>
              <a:rPr lang="en-US" altLang="en-US" sz="2400" b="1" i="1" dirty="0"/>
              <a:t> </a:t>
            </a:r>
            <a:r>
              <a:rPr lang="en-US" altLang="en-US" sz="2400" b="1" dirty="0"/>
              <a:t>– </a:t>
            </a:r>
            <a:r>
              <a:rPr lang="en-US" altLang="en-US" sz="2400" b="1" i="1" dirty="0"/>
              <a:t>___</a:t>
            </a:r>
            <a:r>
              <a:rPr lang="en-US" altLang="en-US" sz="2400" b="1" dirty="0"/>
              <a:t>.</a:t>
            </a:r>
          </a:p>
          <a:p>
            <a:pPr marL="182880">
              <a:spcBef>
                <a:spcPts val="576"/>
              </a:spcBef>
              <a:buFont typeface="Arial" pitchFamily="34" charset="0"/>
              <a:buChar char="•"/>
              <a:defRPr/>
            </a:pPr>
            <a:r>
              <a:rPr lang="en-US" sz="2400" b="1" dirty="0"/>
              <a:t>Select the details that are most important to include in a </a:t>
            </a:r>
          </a:p>
          <a:p>
            <a:pPr marL="182880">
              <a:spcBef>
                <a:spcPts val="576"/>
              </a:spcBef>
              <a:buNone/>
              <a:defRPr/>
            </a:pPr>
            <a:r>
              <a:rPr lang="en-US" sz="2400" b="1" dirty="0"/>
              <a:t>      summary.</a:t>
            </a:r>
          </a:p>
          <a:p>
            <a:pPr marL="182880">
              <a:spcBef>
                <a:spcPts val="576"/>
              </a:spcBef>
              <a:buFont typeface="Arial" pitchFamily="34" charset="0"/>
              <a:buChar char="•"/>
              <a:defRPr/>
            </a:pPr>
            <a:r>
              <a:rPr lang="en-US" sz="2400" b="1" dirty="0"/>
              <a:t>What is the best summary of the bulleted list? </a:t>
            </a:r>
          </a:p>
          <a:p>
            <a:pPr marL="182880">
              <a:spcBef>
                <a:spcPts val="576"/>
              </a:spcBef>
              <a:buFont typeface="Arial" pitchFamily="34" charset="0"/>
              <a:buChar char="•"/>
              <a:defRPr/>
            </a:pPr>
            <a:r>
              <a:rPr lang="en-US" sz="2400" b="1" dirty="0"/>
              <a:t>Paragraph </a:t>
            </a:r>
            <a:r>
              <a:rPr lang="en-US" sz="2400" b="1" i="1" dirty="0"/>
              <a:t>___</a:t>
            </a:r>
            <a:r>
              <a:rPr lang="en-US" sz="2400" b="1" dirty="0"/>
              <a:t> is important to the story because –</a:t>
            </a:r>
          </a:p>
          <a:p>
            <a:pPr marL="182880">
              <a:spcBef>
                <a:spcPts val="576"/>
              </a:spcBef>
              <a:buNone/>
              <a:defRPr/>
            </a:pPr>
            <a:endParaRPr lang="en-US" altLang="en-US" sz="2400" b="1" dirty="0"/>
          </a:p>
          <a:p>
            <a:pPr marL="182880">
              <a:spcBef>
                <a:spcPts val="576"/>
              </a:spcBef>
              <a:defRPr/>
            </a:pPr>
            <a:endParaRPr lang="en-US" sz="2400" b="1" dirty="0"/>
          </a:p>
          <a:p>
            <a:pPr marL="182880">
              <a:spcBef>
                <a:spcPts val="576"/>
              </a:spcBef>
              <a:defRPr/>
            </a:pPr>
            <a:endParaRPr lang="en-US" altLang="en-US" sz="2400" b="1" dirty="0"/>
          </a:p>
          <a:p>
            <a:pPr marL="182880" indent="0">
              <a:spcBef>
                <a:spcPts val="576"/>
              </a:spcBef>
              <a:buFont typeface="Arial" charset="0"/>
              <a:buNone/>
            </a:pPr>
            <a:endParaRPr lang="en-US" altLang="en-US" sz="2400" b="1" dirty="0"/>
          </a:p>
          <a:p>
            <a:pPr marL="182880" indent="0">
              <a:spcBef>
                <a:spcPts val="576"/>
              </a:spcBef>
              <a:buFont typeface="Arial" charset="0"/>
              <a:buNone/>
            </a:pPr>
            <a:endParaRPr lang="en-US" altLang="en-US" sz="2400" b="1" dirty="0"/>
          </a:p>
          <a:p>
            <a:pPr marL="182880" indent="0">
              <a:spcBef>
                <a:spcPts val="576"/>
              </a:spcBef>
              <a:buFont typeface="Arial" charset="0"/>
              <a:buNone/>
            </a:pPr>
            <a:endParaRPr lang="en-US" altLang="en-US" sz="2400" b="1" dirty="0"/>
          </a:p>
          <a:p>
            <a:pPr marL="182880" indent="0">
              <a:spcBef>
                <a:spcPts val="576"/>
              </a:spcBef>
              <a:buFont typeface="Arial" charset="0"/>
              <a:buNone/>
            </a:pPr>
            <a:endParaRPr lang="en-US" altLang="en-US" sz="2400" b="1" dirty="0"/>
          </a:p>
          <a:p>
            <a:pPr marL="182880" indent="0">
              <a:spcBef>
                <a:spcPts val="576"/>
              </a:spcBef>
              <a:buFont typeface="Arial" charset="0"/>
              <a:buNone/>
            </a:pPr>
            <a:endParaRPr lang="en-US" altLang="en-US" sz="2400" b="1" dirty="0"/>
          </a:p>
          <a:p>
            <a:pPr marL="182880" indent="0">
              <a:spcBef>
                <a:spcPts val="576"/>
              </a:spcBef>
              <a:buFont typeface="Arial" charset="0"/>
              <a:buNone/>
            </a:pPr>
            <a:endParaRPr lang="en-US" altLang="en-US" sz="2400" b="1" dirty="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57</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41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a:solidFill>
                  <a:srgbClr val="110076"/>
                </a:solidFill>
              </a:rPr>
              <a:t>Practice Items</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latin typeface="+mj-lt"/>
              </a:rPr>
              <a:t>This concludes the student performance analysis for the</a:t>
            </a:r>
          </a:p>
          <a:p>
            <a:pPr marL="0">
              <a:spcBef>
                <a:spcPts val="0"/>
              </a:spcBef>
              <a:buFont typeface="Arial" charset="0"/>
              <a:buNone/>
              <a:defRPr/>
            </a:pPr>
            <a:r>
              <a:rPr lang="en-US" sz="2400" b="1" dirty="0">
                <a:latin typeface="+mj-lt"/>
              </a:rPr>
              <a:t>elementary grade level reading tests administered during the spring 2014 test administration.</a:t>
            </a: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a:latin typeface="+mj-lt"/>
              </a:rPr>
              <a:t>There are practice items available on the Virginia Department of Education Web site which will also help students practice the skills associated with the </a:t>
            </a:r>
            <a:r>
              <a:rPr lang="en-US" sz="2400" b="1" i="1" dirty="0">
                <a:latin typeface="+mj-lt"/>
              </a:rPr>
              <a:t>2010 English Standards of Learning</a:t>
            </a:r>
            <a:r>
              <a:rPr lang="en-US" sz="2400" b="1" dirty="0">
                <a:latin typeface="+mj-lt"/>
              </a:rPr>
              <a:t>.  The practice items are located at:</a:t>
            </a:r>
          </a:p>
          <a:p>
            <a:pPr marL="0">
              <a:spcBef>
                <a:spcPts val="0"/>
              </a:spcBef>
              <a:buFont typeface="Arial" charset="0"/>
              <a:buNone/>
              <a:defRPr/>
            </a:pPr>
            <a:endParaRPr lang="en-US" sz="2400" b="1" dirty="0">
              <a:latin typeface="+mj-lt"/>
            </a:endParaRPr>
          </a:p>
          <a:p>
            <a:pPr marL="0">
              <a:spcBef>
                <a:spcPts val="0"/>
              </a:spcBef>
              <a:buNone/>
              <a:defRPr/>
            </a:pPr>
            <a:r>
              <a:rPr lang="en-US" sz="2400" b="1" dirty="0">
                <a:latin typeface="+mj-lt"/>
                <a:hlinkClick r:id="rId5"/>
              </a:rPr>
              <a:t>https://www.doe.virginia.gov/teaching-learning-assessment/student-assessment/sol-practice-items-all-subjects</a:t>
            </a:r>
            <a:endParaRPr lang="en-US" sz="2400" b="1" dirty="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58</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7422901"/>
      </p:ext>
    </p:extLst>
  </p:cSld>
  <p:clrMapOvr>
    <a:masterClrMapping/>
  </p:clrMapOvr>
  <p:transition spd="slow" advTm="332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a:solidFill>
                  <a:srgbClr val="110076"/>
                </a:solidFill>
              </a:rPr>
              <a:t>Contact Information </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latin typeface="+mj-lt"/>
              </a:rPr>
              <a:t>For questions regarding assessment, please contact</a:t>
            </a:r>
          </a:p>
          <a:p>
            <a:pPr marL="0">
              <a:spcBef>
                <a:spcPts val="0"/>
              </a:spcBef>
              <a:buFont typeface="Arial" charset="0"/>
              <a:buNone/>
              <a:defRPr/>
            </a:pPr>
            <a:r>
              <a:rPr lang="en-US" sz="2400" b="1" dirty="0">
                <a:latin typeface="+mj-lt"/>
                <a:hlinkClick r:id="rId5"/>
              </a:rPr>
              <a:t>Student_assessment@doe.virginia.gov</a:t>
            </a:r>
            <a:endParaRPr lang="en-US" sz="2400" b="1" dirty="0">
              <a:latin typeface="+mj-lt"/>
            </a:endParaRP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a:latin typeface="+mj-lt"/>
              </a:rPr>
              <a:t>For questions regarding instruction or the English Standards of Learning, please contact</a:t>
            </a:r>
          </a:p>
          <a:p>
            <a:pPr marL="0">
              <a:spcBef>
                <a:spcPts val="0"/>
              </a:spcBef>
              <a:buFont typeface="Arial" charset="0"/>
              <a:buNone/>
              <a:defRPr/>
            </a:pPr>
            <a:r>
              <a:rPr lang="en-US" sz="2400" b="1" dirty="0">
                <a:latin typeface="+mj-lt"/>
              </a:rPr>
              <a:t>Tracy Fair Robertson, English Coordinator</a:t>
            </a:r>
          </a:p>
          <a:p>
            <a:pPr marL="0">
              <a:spcBef>
                <a:spcPts val="0"/>
              </a:spcBef>
              <a:buFont typeface="Arial" charset="0"/>
              <a:buNone/>
              <a:defRPr/>
            </a:pPr>
            <a:r>
              <a:rPr lang="en-US" sz="2400" b="1" dirty="0">
                <a:latin typeface="+mj-lt"/>
                <a:hlinkClick r:id="rId6"/>
              </a:rPr>
              <a:t>Tracy.Robertson@doe.virginia.gov</a:t>
            </a:r>
            <a:endParaRPr lang="en-US" sz="2400" b="1" dirty="0">
              <a:latin typeface="+mj-lt"/>
            </a:endParaRPr>
          </a:p>
          <a:p>
            <a:pPr marL="0">
              <a:spcBef>
                <a:spcPts val="0"/>
              </a:spcBef>
              <a:buFont typeface="Arial" charset="0"/>
              <a:buNone/>
              <a:defRPr/>
            </a:pPr>
            <a:r>
              <a:rPr lang="en-US" sz="2400" b="1" dirty="0">
                <a:latin typeface="+mj-lt"/>
              </a:rPr>
              <a:t>804-371-7585</a:t>
            </a:r>
          </a:p>
          <a:p>
            <a:pPr marL="0">
              <a:spcBef>
                <a:spcPts val="0"/>
              </a:spcBef>
              <a:buFont typeface="Arial" charset="0"/>
              <a:buNone/>
              <a:defRPr/>
            </a:pPr>
            <a:endParaRPr lang="en-US" sz="2400" b="1" dirty="0">
              <a:latin typeface="+mj-lt"/>
            </a:endParaRPr>
          </a:p>
          <a:p>
            <a:pPr marL="0">
              <a:spcBef>
                <a:spcPts val="0"/>
              </a:spcBef>
              <a:buFont typeface="Arial" charset="0"/>
              <a:buNone/>
              <a:defRPr/>
            </a:pPr>
            <a:endParaRPr lang="en-US" sz="2400" b="1" dirty="0">
              <a:latin typeface="+mj-lt"/>
            </a:endParaRPr>
          </a:p>
          <a:p>
            <a:pPr>
              <a:spcBef>
                <a:spcPts val="0"/>
              </a:spcBef>
              <a:buFont typeface="Arial" charset="0"/>
              <a:buNone/>
              <a:defRPr/>
            </a:pPr>
            <a:endParaRPr lang="en-US" sz="2400" b="1" dirty="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59</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76379196"/>
      </p:ext>
    </p:extLst>
  </p:cSld>
  <p:clrMapOvr>
    <a:masterClrMapping/>
  </p:clrMapOvr>
  <p:transition spd="slow" advTm="393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98638"/>
            <a:ext cx="8229600" cy="4525962"/>
          </a:xfrm>
        </p:spPr>
        <p:txBody>
          <a:bodyPr/>
          <a:lstStyle/>
          <a:p>
            <a:pPr marL="0">
              <a:spcBef>
                <a:spcPts val="0"/>
              </a:spcBef>
              <a:buNone/>
              <a:defRPr/>
            </a:pPr>
            <a:r>
              <a:rPr lang="en-US" sz="2400" b="1" dirty="0"/>
              <a:t>What happens to used </a:t>
            </a:r>
            <a:r>
              <a:rPr lang="en-US" sz="2400" b="1" dirty="0">
                <a:hlinkClick r:id="rId5" action="ppaction://hlinksldjump"/>
              </a:rPr>
              <a:t>paper</a:t>
            </a:r>
            <a:r>
              <a:rPr lang="en-US" sz="2400" b="1" dirty="0"/>
              <a:t>? Most paper is thrown away in landfills or is burned. </a:t>
            </a:r>
            <a:r>
              <a:rPr lang="en-US" sz="2400" b="1" dirty="0">
                <a:hlinkClick r:id="rId6" action="ppaction://hlinksldjump"/>
              </a:rPr>
              <a:t>If we recycle paper, we save landfill space and use these valuable wood fibers again</a:t>
            </a:r>
            <a:r>
              <a:rPr lang="en-US" sz="2400" b="1" dirty="0"/>
              <a:t>. Don't throw away that old newspaper, office paper or unwanted wrapping paper, </a:t>
            </a:r>
            <a:r>
              <a:rPr lang="en-US" sz="2400" b="1" dirty="0">
                <a:hlinkClick r:id="rId7" action="ppaction://hlinksldjump"/>
              </a:rPr>
              <a:t>turn it into a piece of art</a:t>
            </a:r>
            <a:r>
              <a:rPr lang="en-US" sz="2400" b="1" dirty="0"/>
              <a:t> by making new paper with it.</a:t>
            </a:r>
          </a:p>
          <a:p>
            <a:pPr marL="0">
              <a:spcBef>
                <a:spcPts val="0"/>
              </a:spcBef>
              <a:buNone/>
              <a:defRPr/>
            </a:pPr>
            <a:endParaRPr lang="en-US" sz="2400" b="1" dirty="0"/>
          </a:p>
          <a:p>
            <a:pPr marL="0">
              <a:spcBef>
                <a:spcPts val="0"/>
              </a:spcBef>
              <a:buNone/>
              <a:defRPr/>
            </a:pPr>
            <a:r>
              <a:rPr lang="en-US" sz="2400" b="1" dirty="0"/>
              <a:t>Making your own paper from old paper is similar to what happens in a paper recycling mill. At a mill, the pulp is put into a machine with a long moving screen. The water drips through the screen. Then the screen moves through part of the machine that presses and dries the pulp. Now you have paper.</a:t>
            </a:r>
          </a:p>
          <a:p>
            <a:pPr marL="457200" indent="-457200">
              <a:spcBef>
                <a:spcPts val="0"/>
              </a:spcBef>
              <a:buFont typeface="Arial" charset="0"/>
              <a:buNone/>
              <a:defRPr/>
            </a:pPr>
            <a:endParaRPr lang="en-US" sz="2400" b="1" dirty="0">
              <a:solidFill>
                <a:srgbClr val="0070C0"/>
              </a:solidFill>
            </a:endParaRPr>
          </a:p>
          <a:p>
            <a:pPr>
              <a:buFont typeface="Arial" charset="0"/>
              <a:buNone/>
              <a:defRPr/>
            </a:pPr>
            <a:endParaRPr lang="en-US" sz="2400" b="1" dirty="0">
              <a:solidFill>
                <a:srgbClr val="002060"/>
              </a:solidFill>
            </a:endParaRPr>
          </a:p>
        </p:txBody>
      </p:sp>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6</a:t>
            </a:fld>
            <a:endParaRPr lang="en-US"/>
          </a:p>
        </p:txBody>
      </p:sp>
      <p:sp>
        <p:nvSpPr>
          <p:cNvPr id="17" name="Title 6"/>
          <p:cNvSpPr>
            <a:spLocks noGrp="1"/>
          </p:cNvSpPr>
          <p:nvPr>
            <p:ph type="title"/>
          </p:nvPr>
        </p:nvSpPr>
        <p:spPr>
          <a:xfrm>
            <a:off x="1143000" y="427038"/>
            <a:ext cx="6858000" cy="944562"/>
          </a:xfrm>
        </p:spPr>
        <p:txBody>
          <a:bodyPr/>
          <a:lstStyle/>
          <a:p>
            <a:r>
              <a:rPr lang="en-US" altLang="en-US" sz="3200" b="1" dirty="0">
                <a:solidFill>
                  <a:srgbClr val="110076"/>
                </a:solidFill>
              </a:rPr>
              <a:t>Example Nonfiction Instructions–</a:t>
            </a:r>
            <a:br>
              <a:rPr lang="en-US" altLang="en-US" sz="3200" b="1" dirty="0">
                <a:solidFill>
                  <a:srgbClr val="110076"/>
                </a:solidFill>
              </a:rPr>
            </a:br>
            <a:r>
              <a:rPr lang="en-US" altLang="en-US" sz="3200" b="1" dirty="0">
                <a:solidFill>
                  <a:srgbClr val="110076"/>
                </a:solidFill>
                <a:hlinkClick r:id="rId9"/>
              </a:rPr>
              <a:t>Make Your Own Paper!</a:t>
            </a:r>
            <a:endParaRPr lang="en-US" altLang="en-US" sz="3200" b="1" dirty="0">
              <a:solidFill>
                <a:srgbClr val="110076"/>
              </a:solidFill>
            </a:endParaRPr>
          </a:p>
        </p:txBody>
      </p:sp>
      <p:sp>
        <p:nvSpPr>
          <p:cNvPr id="11" name="TextBox 11"/>
          <p:cNvSpPr txBox="1">
            <a:spLocks noChangeArrowheads="1"/>
          </p:cNvSpPr>
          <p:nvPr/>
        </p:nvSpPr>
        <p:spPr bwMode="auto">
          <a:xfrm>
            <a:off x="4572000" y="6553200"/>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sp>
        <p:nvSpPr>
          <p:cNvPr id="16" name="TextBox 15"/>
          <p:cNvSpPr txBox="1"/>
          <p:nvPr/>
        </p:nvSpPr>
        <p:spPr>
          <a:xfrm>
            <a:off x="2190750" y="1371600"/>
            <a:ext cx="4762500" cy="338554"/>
          </a:xfrm>
          <a:prstGeom prst="rect">
            <a:avLst/>
          </a:prstGeom>
          <a:noFill/>
        </p:spPr>
        <p:txBody>
          <a:bodyPr wrap="square" rtlCol="0">
            <a:spAutoFit/>
          </a:bodyPr>
          <a:lstStyle/>
          <a:p>
            <a:r>
              <a:rPr lang="en-US" sz="1600" dirty="0">
                <a:latin typeface="+mn-lt"/>
              </a:rPr>
              <a:t>Click the above hyperlink to go to the source’s website.</a:t>
            </a:r>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8382000" y="6096000"/>
            <a:ext cx="609600" cy="609600"/>
          </a:xfrm>
          <a:prstGeom prst="rect">
            <a:avLst/>
          </a:prstGeom>
        </p:spPr>
      </p:pic>
    </p:spTree>
  </p:cSld>
  <p:clrMapOvr>
    <a:masterClrMapping/>
  </p:clrMapOvr>
  <p:transition spd="slow" advTm="541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914400"/>
            <a:ext cx="8610600" cy="4525962"/>
          </a:xfrm>
        </p:spPr>
        <p:txBody>
          <a:bodyPr/>
          <a:lstStyle/>
          <a:p>
            <a:pPr marL="0">
              <a:spcBef>
                <a:spcPts val="0"/>
              </a:spcBef>
              <a:buNone/>
              <a:defRPr/>
            </a:pPr>
            <a:r>
              <a:rPr lang="en-US" sz="2400" b="1" dirty="0"/>
              <a:t>The paper you will be making will be much thicker and rougher than the recycled paper made at a mill. Paper mills have several machines to make the paper smooth and flat. We can't do this at home. Here is what you will need:</a:t>
            </a:r>
          </a:p>
          <a:p>
            <a:pPr marL="0">
              <a:spcBef>
                <a:spcPts val="0"/>
              </a:spcBef>
              <a:buNone/>
              <a:defRPr/>
            </a:pPr>
            <a:endParaRPr lang="en-US" sz="2400" b="1" dirty="0"/>
          </a:p>
          <a:p>
            <a:pPr marL="0">
              <a:spcBef>
                <a:spcPts val="0"/>
              </a:spcBef>
              <a:buFont typeface="Arial" pitchFamily="34" charset="0"/>
              <a:buChar char="•"/>
              <a:defRPr/>
            </a:pPr>
            <a:r>
              <a:rPr lang="en-US" sz="2000" b="1" dirty="0"/>
              <a:t>blender or egg beater</a:t>
            </a:r>
          </a:p>
          <a:p>
            <a:pPr marL="0">
              <a:spcBef>
                <a:spcPts val="0"/>
              </a:spcBef>
              <a:buFont typeface="Arial" pitchFamily="34" charset="0"/>
              <a:buChar char="•"/>
              <a:defRPr/>
            </a:pPr>
            <a:r>
              <a:rPr lang="en-US" sz="2000" b="1" dirty="0"/>
              <a:t>mixing bowl</a:t>
            </a:r>
          </a:p>
          <a:p>
            <a:pPr marL="0">
              <a:spcBef>
                <a:spcPts val="0"/>
              </a:spcBef>
              <a:buFont typeface="Arial" pitchFamily="34" charset="0"/>
              <a:buChar char="•"/>
              <a:defRPr/>
            </a:pPr>
            <a:r>
              <a:rPr lang="en-US" sz="2000" b="1" dirty="0"/>
              <a:t>flat dish or pan </a:t>
            </a:r>
            <a:r>
              <a:rPr lang="en-US" sz="1800" b="1" dirty="0"/>
              <a:t>(9"x13" or a little larger than the screen)</a:t>
            </a:r>
          </a:p>
          <a:p>
            <a:pPr marL="0">
              <a:spcBef>
                <a:spcPts val="0"/>
              </a:spcBef>
              <a:buFont typeface="Arial" pitchFamily="34" charset="0"/>
              <a:buChar char="•"/>
              <a:defRPr/>
            </a:pPr>
            <a:r>
              <a:rPr lang="en-US" sz="2000" b="1" dirty="0"/>
              <a:t>round jar or rolling pin</a:t>
            </a:r>
          </a:p>
          <a:p>
            <a:pPr marL="0">
              <a:spcBef>
                <a:spcPts val="0"/>
              </a:spcBef>
              <a:buFont typeface="Arial" pitchFamily="34" charset="0"/>
              <a:buChar char="•"/>
              <a:defRPr/>
            </a:pPr>
            <a:r>
              <a:rPr lang="en-US" sz="2000" b="1" dirty="0"/>
              <a:t>newsprint, scrap paper or wrapping paper</a:t>
            </a:r>
          </a:p>
          <a:p>
            <a:pPr marL="0">
              <a:spcBef>
                <a:spcPts val="0"/>
              </a:spcBef>
              <a:buFont typeface="Arial" pitchFamily="34" charset="0"/>
              <a:buChar char="•"/>
              <a:defRPr/>
            </a:pPr>
            <a:r>
              <a:rPr lang="en-US" sz="2000" b="1" dirty="0"/>
              <a:t>piece of non-rusting screen </a:t>
            </a:r>
            <a:r>
              <a:rPr lang="en-US" sz="1800" b="1" dirty="0"/>
              <a:t>(about 12" x 8" or the size of paper you want to make)</a:t>
            </a:r>
          </a:p>
          <a:p>
            <a:pPr marL="0">
              <a:spcBef>
                <a:spcPts val="0"/>
              </a:spcBef>
              <a:buFont typeface="Arial" pitchFamily="34" charset="0"/>
              <a:buChar char="•"/>
              <a:defRPr/>
            </a:pPr>
            <a:r>
              <a:rPr lang="en-US" sz="2000" b="1" dirty="0"/>
              <a:t>4 pieces of cloth or felt to use as blotting paper </a:t>
            </a:r>
            <a:r>
              <a:rPr lang="en-US" sz="1800" b="1" dirty="0"/>
              <a:t>(same size as screen)</a:t>
            </a:r>
          </a:p>
          <a:p>
            <a:pPr marL="0">
              <a:spcBef>
                <a:spcPts val="0"/>
              </a:spcBef>
              <a:buFont typeface="Arial" pitchFamily="34" charset="0"/>
              <a:buChar char="•"/>
              <a:defRPr/>
            </a:pPr>
            <a:r>
              <a:rPr lang="en-US" sz="2000" b="1" dirty="0"/>
              <a:t>10 pieces of newspaper for blotting</a:t>
            </a:r>
          </a:p>
          <a:p>
            <a:pPr marL="0">
              <a:spcBef>
                <a:spcPts val="0"/>
              </a:spcBef>
              <a:buFont typeface="Arial" pitchFamily="34" charset="0"/>
              <a:buChar char="•"/>
              <a:defRPr/>
            </a:pPr>
            <a:r>
              <a:rPr lang="en-US" sz="2000" b="1" dirty="0"/>
              <a:t>2 cups of hot water</a:t>
            </a:r>
          </a:p>
          <a:p>
            <a:pPr marL="0">
              <a:spcBef>
                <a:spcPts val="0"/>
              </a:spcBef>
              <a:buFont typeface="Arial" pitchFamily="34" charset="0"/>
              <a:buChar char="•"/>
              <a:defRPr/>
            </a:pPr>
            <a:r>
              <a:rPr lang="en-US" sz="2000" b="1" dirty="0"/>
              <a:t>2 teaspoons of instant starch </a:t>
            </a:r>
            <a:r>
              <a:rPr lang="en-US" sz="1800" b="1" dirty="0"/>
              <a:t>(optional)</a:t>
            </a:r>
          </a:p>
          <a:p>
            <a:pPr marL="457200" indent="-457200">
              <a:spcBef>
                <a:spcPts val="0"/>
              </a:spcBef>
              <a:buFont typeface="Arial" charset="0"/>
              <a:buNone/>
              <a:defRPr/>
            </a:pPr>
            <a:endParaRPr lang="en-US" sz="2400" b="1" dirty="0">
              <a:solidFill>
                <a:srgbClr val="0070C0"/>
              </a:solidFill>
            </a:endParaRPr>
          </a:p>
          <a:p>
            <a:pPr>
              <a:buFont typeface="Arial" charset="0"/>
              <a:buNone/>
              <a:defRPr/>
            </a:pPr>
            <a:endParaRPr lang="en-US" sz="2400" b="1" dirty="0">
              <a:solidFill>
                <a:srgbClr val="002060"/>
              </a:solidFill>
            </a:endParaRPr>
          </a:p>
        </p:txBody>
      </p:sp>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7</a:t>
            </a:fld>
            <a:endParaRPr lang="en-US"/>
          </a:p>
        </p:txBody>
      </p:sp>
      <p:sp>
        <p:nvSpPr>
          <p:cNvPr id="11" name="TextBox 11"/>
          <p:cNvSpPr txBox="1">
            <a:spLocks noChangeArrowheads="1"/>
          </p:cNvSpPr>
          <p:nvPr/>
        </p:nvSpPr>
        <p:spPr bwMode="auto">
          <a:xfrm>
            <a:off x="4572000" y="6553200"/>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8" name="Title 6"/>
          <p:cNvSpPr>
            <a:spLocks noGrp="1"/>
          </p:cNvSpPr>
          <p:nvPr>
            <p:ph type="title"/>
          </p:nvPr>
        </p:nvSpPr>
        <p:spPr>
          <a:xfrm>
            <a:off x="1028700" y="274638"/>
            <a:ext cx="7086600" cy="563562"/>
          </a:xfrm>
        </p:spPr>
        <p:txBody>
          <a:bodyPr/>
          <a:lstStyle/>
          <a:p>
            <a:r>
              <a:rPr lang="en-US" altLang="en-US" sz="1800" b="1" dirty="0">
                <a:solidFill>
                  <a:srgbClr val="7030A0"/>
                </a:solidFill>
              </a:rPr>
              <a:t>Example Nonfiction Instructions – “Make Your Own Paper!” (continued)</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43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838200"/>
            <a:ext cx="8610600" cy="4525962"/>
          </a:xfrm>
        </p:spPr>
        <p:txBody>
          <a:bodyPr/>
          <a:lstStyle/>
          <a:p>
            <a:pPr>
              <a:buNone/>
            </a:pPr>
            <a:r>
              <a:rPr lang="en-US" sz="2400" b="1" dirty="0"/>
              <a:t>What to Do:</a:t>
            </a:r>
          </a:p>
          <a:p>
            <a:pPr marL="457200" indent="-457200">
              <a:buFont typeface="+mj-lt"/>
              <a:buAutoNum type="arabicPeriod"/>
            </a:pPr>
            <a:r>
              <a:rPr lang="en-US" sz="2200" b="1" dirty="0"/>
              <a:t>Tear the newspaper, scrap paper, or wrapping paper into very small bits. Add 2 cups of hot water to ½ cup of shredded paper.</a:t>
            </a:r>
          </a:p>
          <a:p>
            <a:pPr marL="457200" indent="-457200">
              <a:buFont typeface="+mj-lt"/>
              <a:buAutoNum type="arabicPeriod"/>
            </a:pPr>
            <a:r>
              <a:rPr lang="en-US" sz="2200" b="1" dirty="0"/>
              <a:t>[With help from an adult,]</a:t>
            </a:r>
            <a:r>
              <a:rPr lang="en-US" sz="2200" b="1" dirty="0">
                <a:hlinkClick r:id="rId5" action="ppaction://hlinksldjump"/>
              </a:rPr>
              <a:t>Beat the paper and water in the blender, or with the egg beater, to make pulp.</a:t>
            </a:r>
            <a:r>
              <a:rPr lang="en-US" sz="2200" b="1" dirty="0"/>
              <a:t> Mix in the starch (optional). Completed pulp should be the consistency of split pea soup.</a:t>
            </a:r>
          </a:p>
          <a:p>
            <a:pPr marL="457200" indent="-457200">
              <a:buFont typeface="+mj-lt"/>
              <a:buAutoNum type="arabicPeriod"/>
            </a:pPr>
            <a:r>
              <a:rPr lang="en-US" sz="2200" b="1" dirty="0"/>
              <a:t>Pour the pulp into the flat pan.</a:t>
            </a:r>
          </a:p>
          <a:p>
            <a:pPr marL="457200" indent="-457200">
              <a:buFont typeface="+mj-lt"/>
              <a:buAutoNum type="arabicPeriod"/>
            </a:pPr>
            <a:r>
              <a:rPr lang="en-US" sz="2200" b="1" dirty="0"/>
              <a:t>Slide the screen into the bottom of the pan and move it around until it is evenly covered with pulp.</a:t>
            </a:r>
          </a:p>
          <a:p>
            <a:pPr marL="457200" indent="-457200">
              <a:buFont typeface="+mj-lt"/>
              <a:buAutoNum type="arabicPeriod"/>
            </a:pPr>
            <a:r>
              <a:rPr lang="en-US" sz="2200" b="1" dirty="0"/>
              <a:t>Lift the screen out of the pan carefully. Hold it level and let it drain for a minute.</a:t>
            </a:r>
          </a:p>
          <a:p>
            <a:pPr marL="457200" indent="-457200">
              <a:buFont typeface="+mj-lt"/>
              <a:buAutoNum type="arabicPeriod"/>
            </a:pPr>
            <a:r>
              <a:rPr lang="en-US" sz="2200" b="1" dirty="0"/>
              <a:t>Put the screen, pulp-side up, on a blotter that is placed on top of newspaper. Put another blotter over the pulp, and more newspaper over that.</a:t>
            </a:r>
          </a:p>
          <a:p>
            <a:pPr marL="457200" indent="-457200">
              <a:buNone/>
            </a:pPr>
            <a:endParaRPr lang="en-US" sz="2200" b="1" dirty="0"/>
          </a:p>
          <a:p>
            <a:pPr>
              <a:buNone/>
            </a:pPr>
            <a:endParaRPr lang="en-US" sz="2400" b="1" dirty="0"/>
          </a:p>
          <a:p>
            <a:pPr marL="457200" indent="-457200">
              <a:spcBef>
                <a:spcPts val="0"/>
              </a:spcBef>
              <a:buFont typeface="Arial" charset="0"/>
              <a:buNone/>
              <a:defRPr/>
            </a:pPr>
            <a:endParaRPr lang="en-US" sz="2400" b="1" dirty="0">
              <a:solidFill>
                <a:srgbClr val="0070C0"/>
              </a:solidFill>
            </a:endParaRPr>
          </a:p>
          <a:p>
            <a:pPr>
              <a:buFont typeface="Arial" charset="0"/>
              <a:buNone/>
              <a:defRPr/>
            </a:pPr>
            <a:endParaRPr lang="en-US" sz="2400" b="1" dirty="0">
              <a:solidFill>
                <a:srgbClr val="002060"/>
              </a:solidFill>
            </a:endParaRPr>
          </a:p>
        </p:txBody>
      </p:sp>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8</a:t>
            </a:fld>
            <a:endParaRPr lang="en-US"/>
          </a:p>
        </p:txBody>
      </p:sp>
      <p:sp>
        <p:nvSpPr>
          <p:cNvPr id="11" name="TextBox 11"/>
          <p:cNvSpPr txBox="1">
            <a:spLocks noChangeArrowheads="1"/>
          </p:cNvSpPr>
          <p:nvPr/>
        </p:nvSpPr>
        <p:spPr bwMode="auto">
          <a:xfrm>
            <a:off x="4572000" y="6553200"/>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cxnSp>
        <p:nvCxnSpPr>
          <p:cNvPr id="16" name="Straight Connector 15"/>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0" name="Title 6"/>
          <p:cNvSpPr>
            <a:spLocks noGrp="1"/>
          </p:cNvSpPr>
          <p:nvPr>
            <p:ph type="title"/>
          </p:nvPr>
        </p:nvSpPr>
        <p:spPr>
          <a:xfrm>
            <a:off x="1028700" y="274638"/>
            <a:ext cx="7086600" cy="563562"/>
          </a:xfrm>
        </p:spPr>
        <p:txBody>
          <a:bodyPr/>
          <a:lstStyle/>
          <a:p>
            <a:r>
              <a:rPr lang="en-US" altLang="en-US" sz="1800" b="1" dirty="0">
                <a:solidFill>
                  <a:srgbClr val="7030A0"/>
                </a:solidFill>
              </a:rPr>
              <a:t>Example Nonfiction Instructions – “Make Your Own Paper!” (continued)</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spd="slow" advTm="343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610600" cy="3810000"/>
          </a:xfrm>
        </p:spPr>
        <p:txBody>
          <a:bodyPr/>
          <a:lstStyle/>
          <a:p>
            <a:pPr marL="457200" indent="-457200">
              <a:buFont typeface="+mj-lt"/>
              <a:buAutoNum type="arabicPeriod" startAt="7"/>
            </a:pPr>
            <a:r>
              <a:rPr lang="en-US" sz="2200" b="1" dirty="0"/>
              <a:t>Roll a jar or rolling pin over the "sandwich" of blotter paper to squeeze out the rest of the water.</a:t>
            </a:r>
          </a:p>
          <a:p>
            <a:pPr marL="457200" indent="-457200">
              <a:buFont typeface="+mj-lt"/>
              <a:buAutoNum type="arabicPeriod" startAt="7"/>
            </a:pPr>
            <a:r>
              <a:rPr lang="en-US" sz="2200" b="1" dirty="0"/>
              <a:t>Take off the top newspaper. Flip the blotter and the screen very carefully. Do not move the pulp. It will take at least 12 to 24 hours to dry depending on how thick and wet the paper is. Wow!! There is your own hand-made paper! (If you have leftover pulp, don't pour it down the drain--you might clog things up. Put it in the trash.)</a:t>
            </a:r>
          </a:p>
          <a:p>
            <a:pPr marL="457200" indent="-457200">
              <a:buFont typeface="+mj-lt"/>
              <a:buAutoNum type="arabicPeriod" startAt="7"/>
            </a:pPr>
            <a:r>
              <a:rPr lang="en-US" sz="2200" b="1" dirty="0">
                <a:hlinkClick r:id="rId5" action="ppaction://hlinksldjump"/>
              </a:rPr>
              <a:t>Try this again and use some decorative elements such as colored thread, glitter, dried flowers and leaves to add some flair. </a:t>
            </a:r>
            <a:r>
              <a:rPr lang="en-US" sz="2200" b="1" dirty="0"/>
              <a:t>Now you can make cards or note paper out of your newly created paper.</a:t>
            </a:r>
          </a:p>
          <a:p>
            <a:pPr marL="457200" indent="-457200">
              <a:spcBef>
                <a:spcPts val="0"/>
              </a:spcBef>
              <a:buFont typeface="+mj-lt"/>
              <a:buAutoNum type="arabicPeriod" startAt="7"/>
              <a:defRPr/>
            </a:pPr>
            <a:endParaRPr lang="en-US" sz="2200" b="1" dirty="0">
              <a:solidFill>
                <a:srgbClr val="0070C0"/>
              </a:solidFill>
            </a:endParaRPr>
          </a:p>
          <a:p>
            <a:pPr marL="457200" indent="-457200">
              <a:buNone/>
              <a:defRPr/>
            </a:pPr>
            <a:endParaRPr lang="en-US" sz="2200" b="1" dirty="0">
              <a:solidFill>
                <a:srgbClr val="002060"/>
              </a:solidFill>
            </a:endParaRPr>
          </a:p>
        </p:txBody>
      </p:sp>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9</a:t>
            </a:fld>
            <a:endParaRPr lang="en-US" dirty="0"/>
          </a:p>
        </p:txBody>
      </p:sp>
      <p:sp>
        <p:nvSpPr>
          <p:cNvPr id="17" name="Title 6"/>
          <p:cNvSpPr>
            <a:spLocks noGrp="1"/>
          </p:cNvSpPr>
          <p:nvPr>
            <p:ph type="title"/>
          </p:nvPr>
        </p:nvSpPr>
        <p:spPr>
          <a:xfrm>
            <a:off x="1028700" y="274638"/>
            <a:ext cx="7086600" cy="563562"/>
          </a:xfrm>
        </p:spPr>
        <p:txBody>
          <a:bodyPr/>
          <a:lstStyle/>
          <a:p>
            <a:r>
              <a:rPr lang="en-US" altLang="en-US" sz="1800" b="1" dirty="0">
                <a:solidFill>
                  <a:srgbClr val="7030A0"/>
                </a:solidFill>
              </a:rPr>
              <a:t>Example Nonfiction Instructions – “Make Your Own Paper!” (continued)</a:t>
            </a:r>
          </a:p>
        </p:txBody>
      </p:sp>
      <p:sp>
        <p:nvSpPr>
          <p:cNvPr id="11" name="TextBox 10"/>
          <p:cNvSpPr txBox="1"/>
          <p:nvPr/>
        </p:nvSpPr>
        <p:spPr>
          <a:xfrm>
            <a:off x="457200" y="838200"/>
            <a:ext cx="3886200" cy="461665"/>
          </a:xfrm>
          <a:prstGeom prst="rect">
            <a:avLst/>
          </a:prstGeom>
          <a:noFill/>
        </p:spPr>
        <p:txBody>
          <a:bodyPr wrap="square" rtlCol="0">
            <a:spAutoFit/>
          </a:bodyPr>
          <a:lstStyle/>
          <a:p>
            <a:r>
              <a:rPr lang="en-US" sz="2400" b="1" dirty="0">
                <a:latin typeface="+mn-lt"/>
              </a:rPr>
              <a:t>What to Do (continued):</a:t>
            </a:r>
          </a:p>
        </p:txBody>
      </p:sp>
      <p:sp>
        <p:nvSpPr>
          <p:cNvPr id="16" name="TextBox 15"/>
          <p:cNvSpPr txBox="1"/>
          <p:nvPr/>
        </p:nvSpPr>
        <p:spPr>
          <a:xfrm>
            <a:off x="533400" y="6550223"/>
            <a:ext cx="7467600" cy="307777"/>
          </a:xfrm>
          <a:prstGeom prst="rect">
            <a:avLst/>
          </a:prstGeom>
          <a:noFill/>
        </p:spPr>
        <p:txBody>
          <a:bodyPr wrap="square" rtlCol="0">
            <a:spAutoFit/>
          </a:bodyPr>
          <a:lstStyle/>
          <a:p>
            <a:r>
              <a:rPr lang="en-US" sz="1400" dirty="0">
                <a:solidFill>
                  <a:srgbClr val="7030A0"/>
                </a:solidFill>
                <a:latin typeface="+mn-lt"/>
              </a:rPr>
              <a:t>--with permission from: EEK!—Environmental Education for Kids, WI Dept. of Natural Resources</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spd="slow" advTm="241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10.xml><?xml version="1.0" encoding="utf-8"?>
<p:tagLst xmlns:a="http://schemas.openxmlformats.org/drawingml/2006/main" xmlns:r="http://schemas.openxmlformats.org/officeDocument/2006/relationships" xmlns:p="http://schemas.openxmlformats.org/presentationml/2006/main">
  <p:tag name="TIMING" val="|23.3"/>
</p:tagLst>
</file>

<file path=ppt/tags/tag11.xml><?xml version="1.0" encoding="utf-8"?>
<p:tagLst xmlns:a="http://schemas.openxmlformats.org/drawingml/2006/main" xmlns:r="http://schemas.openxmlformats.org/officeDocument/2006/relationships" xmlns:p="http://schemas.openxmlformats.org/presentationml/2006/main">
  <p:tag name="TIMING" val="|9.6"/>
</p:tagLst>
</file>

<file path=ppt/tags/tag12.xml><?xml version="1.0" encoding="utf-8"?>
<p:tagLst xmlns:a="http://schemas.openxmlformats.org/drawingml/2006/main" xmlns:r="http://schemas.openxmlformats.org/officeDocument/2006/relationships" xmlns:p="http://schemas.openxmlformats.org/presentationml/2006/main">
  <p:tag name="TIMING" val="|25.5"/>
</p:tagLst>
</file>

<file path=ppt/tags/tag13.xml><?xml version="1.0" encoding="utf-8"?>
<p:tagLst xmlns:a="http://schemas.openxmlformats.org/drawingml/2006/main" xmlns:r="http://schemas.openxmlformats.org/officeDocument/2006/relationships" xmlns:p="http://schemas.openxmlformats.org/presentationml/2006/main">
  <p:tag name="TIMING" val="|33.2"/>
</p:tagLst>
</file>

<file path=ppt/tags/tag14.xml><?xml version="1.0" encoding="utf-8"?>
<p:tagLst xmlns:a="http://schemas.openxmlformats.org/drawingml/2006/main" xmlns:r="http://schemas.openxmlformats.org/officeDocument/2006/relationships" xmlns:p="http://schemas.openxmlformats.org/presentationml/2006/main">
  <p:tag name="TIMING" val="|29.1"/>
</p:tagLst>
</file>

<file path=ppt/tags/tag15.xml><?xml version="1.0" encoding="utf-8"?>
<p:tagLst xmlns:a="http://schemas.openxmlformats.org/drawingml/2006/main" xmlns:r="http://schemas.openxmlformats.org/officeDocument/2006/relationships" xmlns:p="http://schemas.openxmlformats.org/presentationml/2006/main">
  <p:tag name="TIMING" val="|10.9"/>
</p:tagLst>
</file>

<file path=ppt/tags/tag16.xml><?xml version="1.0" encoding="utf-8"?>
<p:tagLst xmlns:a="http://schemas.openxmlformats.org/drawingml/2006/main" xmlns:r="http://schemas.openxmlformats.org/officeDocument/2006/relationships" xmlns:p="http://schemas.openxmlformats.org/presentationml/2006/main">
  <p:tag name="TIMING" val="|33.2"/>
</p:tagLst>
</file>

<file path=ppt/tags/tag17.xml><?xml version="1.0" encoding="utf-8"?>
<p:tagLst xmlns:a="http://schemas.openxmlformats.org/drawingml/2006/main" xmlns:r="http://schemas.openxmlformats.org/officeDocument/2006/relationships" xmlns:p="http://schemas.openxmlformats.org/presentationml/2006/main">
  <p:tag name="TIMING" val="|8.7"/>
</p:tagLst>
</file>

<file path=ppt/tags/tag18.xml><?xml version="1.0" encoding="utf-8"?>
<p:tagLst xmlns:a="http://schemas.openxmlformats.org/drawingml/2006/main" xmlns:r="http://schemas.openxmlformats.org/officeDocument/2006/relationships" xmlns:p="http://schemas.openxmlformats.org/presentationml/2006/main">
  <p:tag name="TIMING" val="|19"/>
</p:tagLst>
</file>

<file path=ppt/tags/tag19.xml><?xml version="1.0" encoding="utf-8"?>
<p:tagLst xmlns:a="http://schemas.openxmlformats.org/drawingml/2006/main" xmlns:r="http://schemas.openxmlformats.org/officeDocument/2006/relationships" xmlns:p="http://schemas.openxmlformats.org/presentationml/2006/main">
  <p:tag name="TIMING" val="|18.1"/>
</p:tagLst>
</file>

<file path=ppt/tags/tag2.xml><?xml version="1.0" encoding="utf-8"?>
<p:tagLst xmlns:a="http://schemas.openxmlformats.org/drawingml/2006/main" xmlns:r="http://schemas.openxmlformats.org/officeDocument/2006/relationships" xmlns:p="http://schemas.openxmlformats.org/presentationml/2006/main">
  <p:tag name="TIMING" val="|18.7"/>
</p:tagLst>
</file>

<file path=ppt/tags/tag20.xml><?xml version="1.0" encoding="utf-8"?>
<p:tagLst xmlns:a="http://schemas.openxmlformats.org/drawingml/2006/main" xmlns:r="http://schemas.openxmlformats.org/officeDocument/2006/relationships" xmlns:p="http://schemas.openxmlformats.org/presentationml/2006/main">
  <p:tag name="TIMING" val="|13.4"/>
</p:tagLst>
</file>

<file path=ppt/tags/tag3.xml><?xml version="1.0" encoding="utf-8"?>
<p:tagLst xmlns:a="http://schemas.openxmlformats.org/drawingml/2006/main" xmlns:r="http://schemas.openxmlformats.org/officeDocument/2006/relationships" xmlns:p="http://schemas.openxmlformats.org/presentationml/2006/main">
  <p:tag name="TIMING" val="|18.2"/>
</p:tagLst>
</file>

<file path=ppt/tags/tag4.xml><?xml version="1.0" encoding="utf-8"?>
<p:tagLst xmlns:a="http://schemas.openxmlformats.org/drawingml/2006/main" xmlns:r="http://schemas.openxmlformats.org/officeDocument/2006/relationships" xmlns:p="http://schemas.openxmlformats.org/presentationml/2006/main">
  <p:tag name="TIMING" val="|18.3"/>
</p:tagLst>
</file>

<file path=ppt/tags/tag5.xml><?xml version="1.0" encoding="utf-8"?>
<p:tagLst xmlns:a="http://schemas.openxmlformats.org/drawingml/2006/main" xmlns:r="http://schemas.openxmlformats.org/officeDocument/2006/relationships" xmlns:p="http://schemas.openxmlformats.org/presentationml/2006/main">
  <p:tag name="TIMING" val="|40"/>
</p:tagLst>
</file>

<file path=ppt/tags/tag6.xml><?xml version="1.0" encoding="utf-8"?>
<p:tagLst xmlns:a="http://schemas.openxmlformats.org/drawingml/2006/main" xmlns:r="http://schemas.openxmlformats.org/officeDocument/2006/relationships" xmlns:p="http://schemas.openxmlformats.org/presentationml/2006/main">
  <p:tag name="TIMING" val="|32.5"/>
</p:tagLst>
</file>

<file path=ppt/tags/tag7.xml><?xml version="1.0" encoding="utf-8"?>
<p:tagLst xmlns:a="http://schemas.openxmlformats.org/drawingml/2006/main" xmlns:r="http://schemas.openxmlformats.org/officeDocument/2006/relationships" xmlns:p="http://schemas.openxmlformats.org/presentationml/2006/main">
  <p:tag name="TIMING" val="|23.2"/>
</p:tagLst>
</file>

<file path=ppt/tags/tag8.xml><?xml version="1.0" encoding="utf-8"?>
<p:tagLst xmlns:a="http://schemas.openxmlformats.org/drawingml/2006/main" xmlns:r="http://schemas.openxmlformats.org/officeDocument/2006/relationships" xmlns:p="http://schemas.openxmlformats.org/presentationml/2006/main">
  <p:tag name="TIMING" val="|38.9"/>
</p:tagLst>
</file>

<file path=ppt/tags/tag9.xml><?xml version="1.0" encoding="utf-8"?>
<p:tagLst xmlns:a="http://schemas.openxmlformats.org/drawingml/2006/main" xmlns:r="http://schemas.openxmlformats.org/officeDocument/2006/relationships" xmlns:p="http://schemas.openxmlformats.org/presentationml/2006/main">
  <p:tag name="TIMING" val="|3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9414</Words>
  <Application>Microsoft Office PowerPoint</Application>
  <PresentationFormat>On-screen Show (4:3)</PresentationFormat>
  <Paragraphs>926</Paragraphs>
  <Slides>59</Slides>
  <Notes>59</Notes>
  <HiddenSlides>0</HiddenSlides>
  <MMClips>59</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59</vt:i4>
      </vt:variant>
    </vt:vector>
  </HeadingPairs>
  <TitlesOfParts>
    <vt:vector size="63" baseType="lpstr">
      <vt:lpstr>Arial</vt:lpstr>
      <vt:lpstr>Calibri</vt:lpstr>
      <vt:lpstr>Office Theme</vt:lpstr>
      <vt:lpstr>Custom Design</vt:lpstr>
      <vt:lpstr>PowerPoint Presentation</vt:lpstr>
      <vt:lpstr>The 2013-2014 3rd, 4th, and 5th grade Reading test data show students may benefit from additional practice with the following:</vt:lpstr>
      <vt:lpstr>Example Poetry Selection</vt:lpstr>
      <vt:lpstr>Example Poetry Selection, continued</vt:lpstr>
      <vt:lpstr>Example Nonfiction Article</vt:lpstr>
      <vt:lpstr>Example Nonfiction Instructions– Make Your Own Paper!</vt:lpstr>
      <vt:lpstr>Example Nonfiction Instructions – “Make Your Own Paper!” (continued)</vt:lpstr>
      <vt:lpstr>Example Nonfiction Instructions – “Make Your Own Paper!” (continued)</vt:lpstr>
      <vt:lpstr>Example Nonfiction Instructions – “Make Your Own Paper!” (continued)</vt:lpstr>
      <vt:lpstr>Word Analysis – Affixes and Context Clues</vt:lpstr>
      <vt:lpstr>Affixes</vt:lpstr>
      <vt:lpstr>Affixes</vt:lpstr>
      <vt:lpstr>Context Clues</vt:lpstr>
      <vt:lpstr>Context Clues</vt:lpstr>
      <vt:lpstr>Context Clues</vt:lpstr>
      <vt:lpstr>Context Clues</vt:lpstr>
      <vt:lpstr>Context Clues</vt:lpstr>
      <vt:lpstr>Context Clues</vt:lpstr>
      <vt:lpstr>Context Clues</vt:lpstr>
      <vt:lpstr>More Suggested Practice for  Affixes and Context Clues</vt:lpstr>
      <vt:lpstr>Dictionary Guide Words</vt:lpstr>
      <vt:lpstr>Dictionary Guide Words</vt:lpstr>
      <vt:lpstr>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More Suggested Practice for  Drawing Conclusions and Making Inferences</vt:lpstr>
      <vt:lpstr>Plot Elements— Including Character, Setting, and Conflict</vt:lpstr>
      <vt:lpstr>Suggested Practice for Plot Elements— Including Character, Setting, and Conflict</vt:lpstr>
      <vt:lpstr>Suggested Practice for Plot Elements— Including Character, Setting, and Conflict</vt:lpstr>
      <vt:lpstr>Suggested Practice for Plot Elements— Including Character, Setting, and Conflict</vt:lpstr>
      <vt:lpstr>More Suggested Practice for Plot Elements— Including Character, Setting, and Conflict</vt:lpstr>
      <vt:lpstr>Cause and Effect</vt:lpstr>
      <vt:lpstr>Suggested Practice for Cause and Effect</vt:lpstr>
      <vt:lpstr>Suggested Practice for Cause and Effect</vt:lpstr>
      <vt:lpstr>More Suggested Practice for Cause and Effect</vt:lpstr>
      <vt:lpstr>Main Idea and Details</vt:lpstr>
      <vt:lpstr>Suggested Practice for Main Idea -- Poetry</vt:lpstr>
      <vt:lpstr>Suggested Practice for Main Idea -- Poetry</vt:lpstr>
      <vt:lpstr>Suggested Practice for Main Idea -- Poetry</vt:lpstr>
      <vt:lpstr>Suggested Practice for Main Idea -- Poetry</vt:lpstr>
      <vt:lpstr>Suggested Practice for Main Idea -- Poetry</vt:lpstr>
      <vt:lpstr>Suggested Practice for Main Idea -- Poetry</vt:lpstr>
      <vt:lpstr>Suggested Practice for Main Idea –   Nonfiction Article</vt:lpstr>
      <vt:lpstr>Suggested Practice for Main Idea –   Nonfiction Article</vt:lpstr>
      <vt:lpstr>Suggested Practice for Main Idea –   Nonfiction Article</vt:lpstr>
      <vt:lpstr>Suggested Practice for Main Idea –   Nonfiction Article</vt:lpstr>
      <vt:lpstr>Suggested Practice for Main Idea –   Nonfiction Article</vt:lpstr>
      <vt:lpstr>Suggested Practice for Supporting Details – Nonfiction Article</vt:lpstr>
      <vt:lpstr>Suggested Practice for Supporting Details – Nonfiction Article</vt:lpstr>
      <vt:lpstr>Suggested Practice for Supporting Details –Nonfiction Article</vt:lpstr>
      <vt:lpstr>Suggested Practice for Summarizing Details – Nonfiction Instructions</vt:lpstr>
      <vt:lpstr>More Suggested Practice for Main Idea and Details</vt:lpstr>
      <vt:lpstr>Practice Items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2023-07-26T14:30:05Z</dcterms:modified>
  <cp:contentStatus/>
</cp:coreProperties>
</file>