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2"/>
  </p:notesMasterIdLst>
  <p:handoutMasterIdLst>
    <p:handoutMasterId r:id="rId33"/>
  </p:handoutMasterIdLst>
  <p:sldIdLst>
    <p:sldId id="491" r:id="rId2"/>
    <p:sldId id="492" r:id="rId3"/>
    <p:sldId id="493" r:id="rId4"/>
    <p:sldId id="494" r:id="rId5"/>
    <p:sldId id="495" r:id="rId6"/>
    <p:sldId id="496" r:id="rId7"/>
    <p:sldId id="520" r:id="rId8"/>
    <p:sldId id="498" r:id="rId9"/>
    <p:sldId id="499" r:id="rId10"/>
    <p:sldId id="501" r:id="rId11"/>
    <p:sldId id="500" r:id="rId12"/>
    <p:sldId id="503" r:id="rId13"/>
    <p:sldId id="502" r:id="rId14"/>
    <p:sldId id="504" r:id="rId15"/>
    <p:sldId id="505" r:id="rId16"/>
    <p:sldId id="506" r:id="rId17"/>
    <p:sldId id="507" r:id="rId18"/>
    <p:sldId id="513" r:id="rId19"/>
    <p:sldId id="509" r:id="rId20"/>
    <p:sldId id="510" r:id="rId21"/>
    <p:sldId id="511" r:id="rId22"/>
    <p:sldId id="512" r:id="rId23"/>
    <p:sldId id="514" r:id="rId24"/>
    <p:sldId id="521" r:id="rId25"/>
    <p:sldId id="516" r:id="rId26"/>
    <p:sldId id="517" r:id="rId27"/>
    <p:sldId id="518" r:id="rId28"/>
    <p:sldId id="519" r:id="rId29"/>
    <p:sldId id="462" r:id="rId30"/>
    <p:sldId id="473"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4F6228"/>
    <a:srgbClr val="390BFB"/>
    <a:srgbClr val="151553"/>
    <a:srgbClr val="101040"/>
    <a:srgbClr val="0070C0"/>
    <a:srgbClr val="9B9B71"/>
    <a:srgbClr val="193323"/>
    <a:srgbClr val="0033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7034" autoAdjust="0"/>
  </p:normalViewPr>
  <p:slideViewPr>
    <p:cSldViewPr>
      <p:cViewPr varScale="1">
        <p:scale>
          <a:sx n="52" d="100"/>
          <a:sy n="52" d="100"/>
        </p:scale>
        <p:origin x="171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7/26/2023</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7/26/2023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mailto:Michael.Bolling@doe.virginia.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Statewide results for the spring 2014 mathematics SOL tests have been analyzed to determine specific content that may have challenged students.  In order to support preparation of students for the Geometry test, this PowerPoint presentation has been developed to provide examples of SOL content identified by this analysis.  It should be noted that these items are not SOL test questions and are not meant to mimic SOL test questions. Instead, they are intended to provide mathematics educators with further insight into the concepts that challenged students statewide.  </a:t>
            </a:r>
          </a:p>
          <a:p>
            <a:endParaRPr lang="en-US" sz="1200" kern="1200" dirty="0">
              <a:solidFill>
                <a:schemeClr val="tx1"/>
              </a:solidFill>
              <a:latin typeface="+mn-lt"/>
              <a:ea typeface="+mn-ea"/>
              <a:cs typeface="+mn-cs"/>
            </a:endParaRPr>
          </a:p>
          <a:p>
            <a:r>
              <a:rPr lang="en-US" sz="1200" kern="1200" baseline="0" dirty="0">
                <a:solidFill>
                  <a:schemeClr val="tx1"/>
                </a:solidFill>
                <a:latin typeface="+mn-lt"/>
                <a:ea typeface="+mn-ea"/>
                <a:cs typeface="+mn-cs"/>
              </a:rPr>
              <a:t>It is important to keep the content of this statewide analysis in perspective. The information provided here should be used as </a:t>
            </a:r>
            <a:r>
              <a:rPr lang="en-US" sz="1200" kern="1200" dirty="0">
                <a:solidFill>
                  <a:schemeClr val="tx1"/>
                </a:solidFill>
                <a:latin typeface="+mn-lt"/>
                <a:ea typeface="+mn-ea"/>
                <a:cs typeface="+mn-cs"/>
              </a:rPr>
              <a:t>supplemental information.  I</a:t>
            </a:r>
            <a:r>
              <a:rPr lang="en-US" sz="1200" kern="1200" baseline="0" dirty="0">
                <a:solidFill>
                  <a:schemeClr val="tx1"/>
                </a:solidFill>
                <a:latin typeface="+mn-lt"/>
                <a:ea typeface="+mn-ea"/>
                <a:cs typeface="+mn-cs"/>
              </a:rPr>
              <a:t>nstructional focus should remain on the standards as a whole, with school or division level data being used as the focal guiding resource to help improve instruction.  </a:t>
            </a:r>
            <a:endParaRPr lang="en-US" sz="1200" kern="1200" dirty="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standard being highlighted</a:t>
            </a:r>
            <a:r>
              <a:rPr lang="en-US" baseline="0" dirty="0"/>
              <a:t> is SOL G.7.  For this standard, students need additional practice proving two triangles similar using deductive proofs.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For SOL G.7, students need additional practice proving triangles similar when specific measurements are not given.  F</a:t>
            </a:r>
            <a:r>
              <a:rPr lang="en-US" dirty="0"/>
              <a:t>or this type of question some students will select two</a:t>
            </a:r>
            <a:r>
              <a:rPr lang="en-US" baseline="0" dirty="0"/>
              <a:t> sets of congruent angles which satisfies similarity by the Angle-Angle Similarity Theorem, but it doesn’t meet the criteria listed in the question, which in this case, is the Side-Angle-Side Similarity Theorem.  In order to correctly answer this question, students need to recognize that the congruent angles selected must be the included angles between the sides that are proportional.  In this case, angle M is the included angle of sides MN and MO, and angle V is the included angle of sides VT and SV.</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answer is shown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another example for SOL G.7.  For this type of question students need to select each set of numbers</a:t>
            </a:r>
            <a:r>
              <a:rPr lang="en-US" baseline="0" dirty="0"/>
              <a:t> that could be the measures of the sides of triangle MNO to make these two triangles similar.  Students should be able to set up the correct ratios and verify that all three ratios for each set of numbers are equivalent.  The correct answers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standard being highlighted</a:t>
            </a:r>
            <a:r>
              <a:rPr lang="en-US" baseline="0" dirty="0"/>
              <a:t> is SOL G.9.  For this standard, students need additional practice applying properties of quadrilaterals to solve real-world problems.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SOL G.9, students need additional practice with practical problems involving quadrilaterals.  The</a:t>
            </a:r>
            <a:r>
              <a:rPr lang="en-US" baseline="0" dirty="0"/>
              <a:t> example on the screen asks students to determine which option will prove that the figure is a rectangle.  </a:t>
            </a:r>
            <a:r>
              <a:rPr lang="en-US" dirty="0"/>
              <a:t>While options</a:t>
            </a:r>
            <a:r>
              <a:rPr lang="en-US" baseline="0" dirty="0"/>
              <a:t> A, B, and C are true for a rectangle, they are not enough to prove that the window is definitely in the shape of a rectangle.  Only option D will prove that the window is a rectangle.</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this standard, students also need additional</a:t>
            </a:r>
            <a:r>
              <a:rPr lang="en-US" baseline="0" dirty="0"/>
              <a:t> practice identifying the properties of a quadrilateral that is inscribed in a circle.  For questions similar to the one shown on the screen, students should be encouraged to draw the figure with the given description in different ways.  Students should  discuss the relationship that is created when diagonal BD of this quadrilateral is also the diameter of the circle. It may be helpful for them to first draw the circle with diameter BD and then put points on the circle to represent vertices A and C.  They should be able to explain why angles A and C must each measure 90 degrees and then be able to explain why the sum of angles B and D are 180 degrees.  As an extension students should be asked to explain why angles B and D do not have to each measure 90 degrees.</a:t>
            </a:r>
          </a:p>
          <a:p>
            <a:endParaRPr lang="en-US" baseline="0" dirty="0"/>
          </a:p>
          <a:p>
            <a:r>
              <a:rPr lang="en-US" baseline="0" dirty="0"/>
              <a:t>The answers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standard being highlighted is SOL G.11.  For this standard students need additional practice</a:t>
            </a:r>
            <a:r>
              <a:rPr lang="en-US" baseline="0" dirty="0"/>
              <a:t> determining lengths of arcs, chords, tangents, and secants, including real-world problems.</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SOL G.11, students need additional practice solving</a:t>
            </a:r>
            <a:r>
              <a:rPr lang="en-US" baseline="0" dirty="0"/>
              <a:t> practical problems involving chords.  </a:t>
            </a:r>
            <a:r>
              <a:rPr lang="en-US" dirty="0"/>
              <a:t>Students</a:t>
            </a:r>
            <a:r>
              <a:rPr lang="en-US" baseline="0" dirty="0"/>
              <a:t> continue to make a variety of mistakes with these types of questions.  For the questions shown on the screen, some common mistakes would be:  Incorrectly setting up the initial equation for the chords as 10 + 4 = 8 + (</a:t>
            </a:r>
            <a:r>
              <a:rPr lang="en-US" i="1" baseline="0" dirty="0"/>
              <a:t>x </a:t>
            </a:r>
            <a:r>
              <a:rPr lang="en-US" baseline="0" dirty="0"/>
              <a:t>– 4).  Or, setting up the equation correctly but then solving the equation incorrectly for </a:t>
            </a:r>
            <a:r>
              <a:rPr lang="en-US" i="1" baseline="0" dirty="0"/>
              <a:t>x</a:t>
            </a:r>
            <a:r>
              <a:rPr lang="en-US" baseline="0" dirty="0"/>
              <a:t>.</a:t>
            </a:r>
          </a:p>
          <a:p>
            <a:endParaRPr lang="en-US" baseline="0" dirty="0"/>
          </a:p>
          <a:p>
            <a:r>
              <a:rPr lang="en-US" baseline="0" dirty="0"/>
              <a:t>Other errors for computing the length of ST include solving for </a:t>
            </a:r>
            <a:r>
              <a:rPr lang="en-US" i="1" baseline="0" dirty="0"/>
              <a:t>x</a:t>
            </a:r>
            <a:r>
              <a:rPr lang="en-US" baseline="0" dirty="0"/>
              <a:t> correctly but using the value incorrectly.  In the circle shown, the value of </a:t>
            </a:r>
            <a:r>
              <a:rPr lang="en-US" i="1" baseline="0" dirty="0"/>
              <a:t>x</a:t>
            </a:r>
            <a:r>
              <a:rPr lang="en-US" baseline="0" dirty="0"/>
              <a:t> is 9.  The answers that would commonly result from computing ST incorrectly are 5 (computing 9-4 without adding 8) and 40 (the quantity (9-4) times 8).  The correct answer is 13, found by evaluating (9-4)+8.</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this standard, students also need additional practice solving practical</a:t>
            </a:r>
            <a:r>
              <a:rPr lang="en-US" baseline="0" dirty="0"/>
              <a:t> problems using properties of circles.  This question gives students information about the circle that is not indicated on the diagram.  Most students would benefit from labeling the figure with the given measurements before they determine additional information that will assist them in finding the answer.  In this case, the student should determine that the circumference of the circle is needed and not the area.  In addition, the student needs to know the relationship of the measure of the central angle (55 degrees) to the entire circle (360 degrees) to find the fraction of the circle represented by arc AB.</a:t>
            </a:r>
          </a:p>
          <a:p>
            <a:endParaRPr lang="en-US"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standard</a:t>
            </a:r>
            <a:r>
              <a:rPr lang="en-US" baseline="0" dirty="0"/>
              <a:t> being highlighted is SOL G.12.  For this standard students need additional practice writing the equation of a circle from given information and finding the coordinates of points on the circle once they write the equation.</a:t>
            </a:r>
          </a:p>
          <a:p>
            <a:pPr marL="0" lvl="1" algn="l">
              <a:buNone/>
            </a:pPr>
            <a:endParaRPr lang="en-US" sz="1200" baseline="0" dirty="0"/>
          </a:p>
          <a:p>
            <a:pPr marL="0" lvl="1" algn="l">
              <a:buNone/>
            </a:pPr>
            <a:r>
              <a:rPr lang="en-US" sz="1200" baseline="0" dirty="0"/>
              <a:t>Data indicates that students should have experiences that require them to determine any of the following from given information:</a:t>
            </a:r>
          </a:p>
          <a:p>
            <a:pPr marL="0" lvl="1" algn="l">
              <a:buNone/>
            </a:pPr>
            <a:r>
              <a:rPr lang="en-US" sz="1200" b="0" dirty="0"/>
              <a:t>the coordinates of the center; the length of a radius; coordinate endpoints of a radius; the length of a diameter; coordinate endpoints of a diameter; </a:t>
            </a:r>
            <a:r>
              <a:rPr lang="en-US" sz="1200" b="0" dirty="0">
                <a:solidFill>
                  <a:srgbClr val="77933C"/>
                </a:solidFill>
              </a:rPr>
              <a:t>the coordinates of a point on the circle</a:t>
            </a:r>
            <a:r>
              <a:rPr lang="en-US" sz="1200" b="0" dirty="0"/>
              <a:t>;</a:t>
            </a:r>
            <a:r>
              <a:rPr lang="en-US" sz="1200" b="0" dirty="0">
                <a:solidFill>
                  <a:srgbClr val="005EC0"/>
                </a:solidFill>
              </a:rPr>
              <a:t> </a:t>
            </a:r>
            <a:r>
              <a:rPr lang="en-US" sz="1200" b="0" dirty="0"/>
              <a:t>and/or</a:t>
            </a:r>
            <a:r>
              <a:rPr lang="en-US" sz="1200" b="0" dirty="0">
                <a:solidFill>
                  <a:srgbClr val="005EC0"/>
                </a:solidFill>
              </a:rPr>
              <a:t> </a:t>
            </a:r>
            <a:r>
              <a:rPr lang="en-US" sz="1200" b="0" dirty="0">
                <a:solidFill>
                  <a:srgbClr val="77933C"/>
                </a:solidFill>
              </a:rPr>
              <a:t>the equation of a circle</a:t>
            </a:r>
            <a:r>
              <a:rPr lang="en-US" sz="1200" b="0" dirty="0"/>
              <a:t>.  </a:t>
            </a:r>
            <a:r>
              <a:rPr lang="en-US" sz="1200" baseline="0" dirty="0"/>
              <a:t>These bullets were derived from the Geometry curriculum framework.</a:t>
            </a:r>
            <a:endParaRPr lang="en-US" sz="120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a:t>The first standard being highlighted is SOL</a:t>
            </a:r>
            <a:r>
              <a:rPr lang="en-US" baseline="0" dirty="0"/>
              <a:t> G.2, and specifically bullet </a:t>
            </a:r>
            <a:r>
              <a:rPr lang="en-US" i="1" baseline="0" dirty="0"/>
              <a:t>a</a:t>
            </a:r>
            <a:r>
              <a:rPr lang="en-US" baseline="0" dirty="0"/>
              <a:t>.  This standard and bullet read</a:t>
            </a:r>
            <a:r>
              <a:rPr lang="en-US" b="0" baseline="0" dirty="0"/>
              <a:t>:  </a:t>
            </a:r>
            <a:r>
              <a:rPr lang="en-US" sz="1200" b="0" dirty="0"/>
              <a:t>The student will use the relationships between angles formed by two lines cut by a transversal to </a:t>
            </a:r>
            <a:r>
              <a:rPr lang="en-US" sz="1200" b="0" dirty="0">
                <a:solidFill>
                  <a:srgbClr val="005EC0"/>
                </a:solidFill>
              </a:rPr>
              <a:t>determine whether two lines are parallel</a:t>
            </a:r>
            <a:r>
              <a:rPr lang="en-US" sz="1200" b="0" dirty="0">
                <a:solidFill>
                  <a:schemeClr val="tx1"/>
                </a:solidFill>
              </a:rPr>
              <a:t>.</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dirty="0"/>
              <a:t>Generally</a:t>
            </a:r>
            <a:r>
              <a:rPr lang="en-US" baseline="0" dirty="0"/>
              <a:t> students performed well on this standard, but performance was not as strong when students were required to analyze the figure and make decisions from the given information.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SOL G.12, students need additional practice determining the equation of a circle when several steps are necessary.  </a:t>
            </a:r>
            <a:r>
              <a:rPr lang="en-US" dirty="0"/>
              <a:t>For</a:t>
            </a:r>
            <a:r>
              <a:rPr lang="en-US" baseline="0" dirty="0"/>
              <a:t> this question, students need to use the midpoint formula to find the center of the circle (-2, -1) and then use the distance formula to find the distance from the center to a point on the circle, which is the radius.  In the example shown, the length of the radius was calculated using the center (-2, -1) and the point (0, -5).  Students may also use the point (-4, 3) and the center to determine this length.  Students would benefit from a discussion of why both points yield the same distance. In this case the radius is the square root of 20 so in the equation it is written as the radius squared, or 20.</a:t>
            </a:r>
          </a:p>
          <a:p>
            <a:endParaRPr lang="en-US" baseline="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SOL G.12, students also need additional practice determining points that lie on a given circle from the equation.</a:t>
            </a:r>
            <a:r>
              <a:rPr lang="en-US" baseline="0" dirty="0"/>
              <a:t> In addition, they should be able to identify points on a circle when given enough information to first find the equation of the circle.</a:t>
            </a:r>
            <a:r>
              <a:rPr lang="en-US" dirty="0"/>
              <a:t> The</a:t>
            </a:r>
            <a:r>
              <a:rPr lang="en-US" baseline="0" dirty="0"/>
              <a:t> most prevalent mistake made on</a:t>
            </a:r>
            <a:r>
              <a:rPr lang="en-US" dirty="0"/>
              <a:t> this</a:t>
            </a:r>
            <a:r>
              <a:rPr lang="en-US" baseline="0" dirty="0"/>
              <a:t> type of question is that many students select the center of the circle as one of the answers. Answers to the example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standard</a:t>
            </a:r>
            <a:r>
              <a:rPr lang="en-US" baseline="0" dirty="0"/>
              <a:t> being highlighted is SOL G.13.  For this standard students need additional practice finding surface area and volume of three-dimensional objects for which not all dimensions are provided.  They also need additional practice finding surface area and/or volume of composite three-dimensional objects.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SOL G.13, s</a:t>
            </a:r>
            <a:r>
              <a:rPr lang="en-US" dirty="0"/>
              <a:t>tudents need additional practice with composite</a:t>
            </a:r>
            <a:r>
              <a:rPr lang="en-US" baseline="0" dirty="0"/>
              <a:t> three-dimensional figures, particularly with determining what additional information they need in order to find an answer.   For this question students will need to use information provided in the figure to find the slant height of the pyramid [animation 1].  The slant height of the pyramid is used to find the surface area of the triangular faces of the pyramid.  The slant height can be found by using the Pythagorean Theorem [animation 2]. In addition, students need to recognize that the base of the pyramid and the top base of the rectangular prism are not included in the total surface area of this composite figure.  The answer to this question is shown on the screen. [animation 3]</a:t>
            </a:r>
          </a:p>
          <a:p>
            <a:endParaRPr lang="en-US" baseline="0" dirty="0"/>
          </a:p>
          <a:p>
            <a:r>
              <a:rPr lang="en-US" baseline="0" dirty="0"/>
              <a:t>For an additional challenge, students could be asked to find the volume of this figure, which is shown on the next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total volume of this composite figure is the sum of the volume of the pyramid and the volume of the rectangular prism.  In order to determine the volume of the pyramid, the height of the pyramid must be found.  The slant height and half the length of the base of the pyramid should be used to find this height.  The height, </a:t>
            </a:r>
            <a:r>
              <a:rPr lang="en-US" i="1" baseline="0" dirty="0"/>
              <a:t>a</a:t>
            </a:r>
            <a:r>
              <a:rPr lang="en-US" baseline="0" dirty="0"/>
              <a:t>, can be calculated using the Pythagorean Theorem.</a:t>
            </a:r>
          </a:p>
          <a:p>
            <a:endParaRPr lang="en-US" baseline="0" dirty="0"/>
          </a:p>
          <a:p>
            <a:r>
              <a:rPr lang="en-US" baseline="0" dirty="0"/>
              <a:t>The volume of the pyramid rounded to the nearest cubic inch is 32 cubic inches.  The volume of the rectangular prism is 360 cubic inches.  The total volume is shown on the screen. [animation 4]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standard being highlighted is SOL G.14.  For this standard, students</a:t>
            </a:r>
            <a:r>
              <a:rPr lang="en-US" baseline="0" dirty="0"/>
              <a:t> need additional practice using relationships between ratios formed by the attributes of similar objects.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should develop</a:t>
            </a:r>
            <a:r>
              <a:rPr lang="en-US" baseline="0" dirty="0"/>
              <a:t> an understanding of the relationship between the linear, area, and volume ratios of similar geometric objects.  Given any of these relationships they should be able to find the other two relationships.</a:t>
            </a:r>
            <a:r>
              <a:rPr lang="en-US" sz="1200" dirty="0">
                <a:solidFill>
                  <a:schemeClr val="tx1"/>
                </a:solidFill>
              </a:rPr>
              <a:t>  If the ratio of height of object A to the height of object B is </a:t>
            </a:r>
            <a:r>
              <a:rPr lang="en-US" sz="1200" i="1" dirty="0">
                <a:solidFill>
                  <a:schemeClr val="tx1"/>
                </a:solidFill>
              </a:rPr>
              <a:t>x:y</a:t>
            </a:r>
            <a:r>
              <a:rPr lang="en-US" sz="1200" dirty="0">
                <a:solidFill>
                  <a:schemeClr val="tx1"/>
                </a:solidFill>
              </a:rPr>
              <a:t>, then the ratio of their surface areas is </a:t>
            </a:r>
            <a:r>
              <a:rPr lang="en-US" sz="1200" i="1" dirty="0">
                <a:solidFill>
                  <a:schemeClr val="tx1"/>
                </a:solidFill>
              </a:rPr>
              <a:t>x²:y²</a:t>
            </a:r>
            <a:r>
              <a:rPr lang="en-US" sz="1200" dirty="0">
                <a:solidFill>
                  <a:schemeClr val="tx1"/>
                </a:solidFill>
              </a:rPr>
              <a:t> and the ratio of their volumes is </a:t>
            </a:r>
            <a:r>
              <a:rPr lang="en-US" sz="1200" i="1" dirty="0">
                <a:solidFill>
                  <a:schemeClr val="tx1"/>
                </a:solidFill>
              </a:rPr>
              <a:t>x³:y³</a:t>
            </a:r>
            <a:r>
              <a:rPr lang="en-US" sz="1200" dirty="0">
                <a:solidFill>
                  <a:schemeClr val="tx1"/>
                </a:solidFill>
              </a:rPr>
              <a:t>. In the example shown, the linear relationship of objects A and B can be represented by the ratio 2</a:t>
            </a:r>
            <a:r>
              <a:rPr lang="en-US" sz="1200" baseline="0" dirty="0">
                <a:solidFill>
                  <a:schemeClr val="tx1"/>
                </a:solidFill>
              </a:rPr>
              <a:t> to </a:t>
            </a:r>
            <a:r>
              <a:rPr lang="en-US" sz="1200" dirty="0">
                <a:solidFill>
                  <a:schemeClr val="tx1"/>
                </a:solidFill>
              </a:rPr>
              <a:t>3, so the ratio</a:t>
            </a:r>
            <a:r>
              <a:rPr lang="en-US" sz="1200" baseline="0" dirty="0">
                <a:solidFill>
                  <a:schemeClr val="tx1"/>
                </a:solidFill>
              </a:rPr>
              <a:t> of their surface areas is 2 squared to 3 squared or 4 to 9.  The ratio of their volumes is two cubed to three cubed or 8 to 27.  </a:t>
            </a: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need practice</a:t>
            </a:r>
            <a:r>
              <a:rPr lang="en-US" baseline="0" dirty="0"/>
              <a:t> using any given ratio of a pair of similar figures (linear, surface area, or volume)  to determine the other two ratios.</a:t>
            </a:r>
            <a:r>
              <a:rPr lang="en-US" sz="1200" dirty="0">
                <a:solidFill>
                  <a:schemeClr val="tx1"/>
                </a:solidFill>
              </a:rPr>
              <a:t> The example on the screen</a:t>
            </a:r>
            <a:r>
              <a:rPr lang="en-US" sz="1200" baseline="0" dirty="0">
                <a:solidFill>
                  <a:schemeClr val="tx1"/>
                </a:solidFill>
              </a:rPr>
              <a:t> requires students to determine the linear ratio and the surface area ratio, given the volume ratio for a pair of similar figures. W</a:t>
            </a:r>
            <a:r>
              <a:rPr lang="en-US" sz="1200" dirty="0">
                <a:solidFill>
                  <a:schemeClr val="tx1"/>
                </a:solidFill>
              </a:rPr>
              <a:t>hen the ratio of the volumes</a:t>
            </a:r>
            <a:r>
              <a:rPr lang="en-US" sz="1200" baseline="0" dirty="0">
                <a:solidFill>
                  <a:schemeClr val="tx1"/>
                </a:solidFill>
              </a:rPr>
              <a:t> is 64:125, students should be aware that this is a relationship of </a:t>
            </a:r>
            <a:r>
              <a:rPr lang="en-US" sz="1200" i="1" baseline="0" dirty="0">
                <a:solidFill>
                  <a:schemeClr val="tx1"/>
                </a:solidFill>
              </a:rPr>
              <a:t>x³</a:t>
            </a:r>
            <a:r>
              <a:rPr lang="en-US" sz="1200" baseline="0" dirty="0">
                <a:solidFill>
                  <a:schemeClr val="tx1"/>
                </a:solidFill>
              </a:rPr>
              <a:t> to </a:t>
            </a:r>
            <a:r>
              <a:rPr lang="en-US" sz="1200" i="1" baseline="0" dirty="0">
                <a:solidFill>
                  <a:schemeClr val="tx1"/>
                </a:solidFill>
              </a:rPr>
              <a:t>y³</a:t>
            </a:r>
            <a:r>
              <a:rPr lang="en-US" sz="1200" baseline="0" dirty="0">
                <a:solidFill>
                  <a:schemeClr val="tx1"/>
                </a:solidFill>
              </a:rPr>
              <a:t>.  Therefore</a:t>
            </a:r>
            <a:r>
              <a:rPr lang="en-US" sz="1200" dirty="0">
                <a:solidFill>
                  <a:schemeClr val="tx1"/>
                </a:solidFill>
              </a:rPr>
              <a:t>, the ratio of the side lengths will be </a:t>
            </a:r>
            <a:r>
              <a:rPr lang="en-US" sz="1200" i="1" dirty="0">
                <a:solidFill>
                  <a:schemeClr val="tx1"/>
                </a:solidFill>
              </a:rPr>
              <a:t>x</a:t>
            </a:r>
            <a:r>
              <a:rPr lang="en-US" sz="1200" dirty="0">
                <a:solidFill>
                  <a:schemeClr val="tx1"/>
                </a:solidFill>
              </a:rPr>
              <a:t> to </a:t>
            </a:r>
            <a:r>
              <a:rPr lang="en-US" sz="1200" i="1" dirty="0">
                <a:solidFill>
                  <a:schemeClr val="tx1"/>
                </a:solidFill>
              </a:rPr>
              <a:t>y</a:t>
            </a:r>
            <a:r>
              <a:rPr lang="en-US" sz="1200" dirty="0">
                <a:solidFill>
                  <a:schemeClr val="tx1"/>
                </a:solidFill>
              </a:rPr>
              <a:t> </a:t>
            </a:r>
            <a:r>
              <a:rPr lang="en-US" sz="1200" baseline="0" dirty="0">
                <a:solidFill>
                  <a:schemeClr val="tx1"/>
                </a:solidFill>
              </a:rPr>
              <a:t> or </a:t>
            </a:r>
            <a:r>
              <a:rPr lang="en-US" sz="1200" dirty="0">
                <a:solidFill>
                  <a:schemeClr val="tx1"/>
                </a:solidFill>
              </a:rPr>
              <a:t>4:5,</a:t>
            </a:r>
            <a:r>
              <a:rPr lang="en-US" sz="1200" baseline="0" dirty="0">
                <a:solidFill>
                  <a:schemeClr val="tx1"/>
                </a:solidFill>
              </a:rPr>
              <a:t> and the ratio of their </a:t>
            </a:r>
            <a:r>
              <a:rPr lang="en-US" sz="1200" dirty="0">
                <a:solidFill>
                  <a:schemeClr val="tx1"/>
                </a:solidFill>
              </a:rPr>
              <a:t>surface areas will</a:t>
            </a:r>
            <a:r>
              <a:rPr lang="en-US" sz="1200" baseline="0" dirty="0">
                <a:solidFill>
                  <a:schemeClr val="tx1"/>
                </a:solidFill>
              </a:rPr>
              <a:t> be </a:t>
            </a:r>
            <a:r>
              <a:rPr lang="en-US" sz="1200" i="1" baseline="0" dirty="0">
                <a:solidFill>
                  <a:schemeClr val="tx1"/>
                </a:solidFill>
              </a:rPr>
              <a:t>x²</a:t>
            </a:r>
            <a:r>
              <a:rPr lang="en-US" sz="1200" baseline="0" dirty="0">
                <a:solidFill>
                  <a:schemeClr val="tx1"/>
                </a:solidFill>
              </a:rPr>
              <a:t> to </a:t>
            </a:r>
            <a:r>
              <a:rPr lang="en-US" sz="1200" i="1" baseline="0" dirty="0">
                <a:solidFill>
                  <a:schemeClr val="tx1"/>
                </a:solidFill>
              </a:rPr>
              <a:t>y²</a:t>
            </a:r>
            <a:r>
              <a:rPr lang="en-US" sz="1200" baseline="0" dirty="0">
                <a:solidFill>
                  <a:schemeClr val="tx1"/>
                </a:solidFill>
              </a:rPr>
              <a:t> or</a:t>
            </a:r>
            <a:r>
              <a:rPr lang="en-US" sz="1200" dirty="0">
                <a:solidFill>
                  <a:schemeClr val="tx1"/>
                </a:solidFill>
              </a:rPr>
              <a:t> 16:25 .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are two more examples for SOL G.14.  The ratio of the volumes found in question 1 should be used to find the answer to question 2. A proportion such as 1/27 = 64/</a:t>
            </a:r>
            <a:r>
              <a:rPr lang="en-US" i="1" baseline="0" dirty="0"/>
              <a:t>v</a:t>
            </a:r>
            <a:r>
              <a:rPr lang="en-US" i="0" baseline="0" dirty="0"/>
              <a:t> can be used to solve the second question.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dirty="0"/>
              <a:t>This concludes the student performance information for the  spring 2014</a:t>
            </a:r>
            <a:r>
              <a:rPr lang="en-US" sz="1200" baseline="0" dirty="0"/>
              <a:t> Geometry</a:t>
            </a:r>
            <a:r>
              <a:rPr lang="en-US" sz="1200" dirty="0"/>
              <a:t> SOL test.</a:t>
            </a:r>
          </a:p>
          <a:p>
            <a:pPr>
              <a:spcBef>
                <a:spcPts val="0"/>
              </a:spcBef>
              <a:buNone/>
            </a:pPr>
            <a:endParaRPr lang="en-US" sz="1200" dirty="0"/>
          </a:p>
          <a:p>
            <a:pPr marL="0">
              <a:spcBef>
                <a:spcPts val="0"/>
              </a:spcBef>
              <a:buNone/>
            </a:pPr>
            <a:r>
              <a:rPr lang="en-US" sz="1200" dirty="0"/>
              <a:t>Additionally, test preparation </a:t>
            </a:r>
            <a:r>
              <a:rPr lang="en-US" sz="1200" b="0" dirty="0"/>
              <a:t>practice items </a:t>
            </a:r>
            <a:r>
              <a:rPr lang="en-US" sz="1200" dirty="0"/>
              <a:t>for Geometry can be found on the Virginia Department of Education Web site at</a:t>
            </a:r>
            <a:r>
              <a:rPr lang="en-US" sz="1200" baseline="0" dirty="0"/>
              <a:t> the URL shown on the screen.</a:t>
            </a:r>
            <a:endParaRPr lang="en-US" sz="1200" dirty="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on the screen asks students to determine parallel lines given congruent angle markings.  For questions similar to the one shown, a common error would be to select option C because it shows markings at all four intersections.  Other students select</a:t>
            </a:r>
            <a:r>
              <a:rPr lang="en-US" baseline="0" dirty="0"/>
              <a:t> option C because the angles appear to be right angles.</a:t>
            </a:r>
            <a:endParaRPr lang="en-US" dirty="0"/>
          </a:p>
          <a:p>
            <a:endParaRPr lang="en-US" dirty="0"/>
          </a:p>
          <a:p>
            <a:r>
              <a:rPr lang="en-US" dirty="0"/>
              <a:t>The answer to the question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a:spcBef>
                <a:spcPts val="0"/>
              </a:spcBef>
              <a:buNone/>
            </a:pPr>
            <a:r>
              <a:rPr lang="en-US" sz="1200" b="0" dirty="0"/>
              <a:t>For questions regarding assessment, please contact </a:t>
            </a:r>
            <a:r>
              <a:rPr lang="en-US" sz="1200" b="0" dirty="0">
                <a:solidFill>
                  <a:srgbClr val="77933C"/>
                </a:solidFill>
                <a:hlinkClick r:id="rId3"/>
              </a:rPr>
              <a:t>Student_assessment@doe.virginia.gov</a:t>
            </a:r>
            <a:r>
              <a:rPr lang="en-US" sz="1200" b="0" dirty="0">
                <a:solidFill>
                  <a:srgbClr val="77933C"/>
                </a:solidFill>
              </a:rPr>
              <a:t>.</a:t>
            </a:r>
          </a:p>
          <a:p>
            <a:pPr marL="0" algn="l">
              <a:spcBef>
                <a:spcPts val="0"/>
              </a:spcBef>
              <a:buNone/>
            </a:pPr>
            <a:endParaRPr lang="en-US" sz="1200" b="0" dirty="0"/>
          </a:p>
          <a:p>
            <a:pPr marL="0" algn="l">
              <a:spcBef>
                <a:spcPts val="0"/>
              </a:spcBef>
              <a:buNone/>
            </a:pPr>
            <a:r>
              <a:rPr lang="en-US" sz="1200" b="0" dirty="0"/>
              <a:t>For questions regarding instruction, please </a:t>
            </a:r>
            <a:r>
              <a:rPr lang="en-US" sz="1200" b="0"/>
              <a:t>contact </a:t>
            </a:r>
            <a:r>
              <a:rPr lang="en-US" sz="1200" b="0">
                <a:hlinkClick r:id="rId4"/>
              </a:rPr>
              <a:t>Michael.Bolling@doe.virginia.gov</a:t>
            </a:r>
            <a:r>
              <a:rPr lang="en-US" sz="1200" b="0"/>
              <a:t>.</a:t>
            </a:r>
            <a:endParaRPr lang="en-US" sz="1200" b="0" dirty="0"/>
          </a:p>
          <a:p>
            <a:pPr algn="l"/>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a:t>
            </a:r>
            <a:r>
              <a:rPr lang="en-US" baseline="0" dirty="0"/>
              <a:t> there is not enough given information to determine whether any of the lines are parallel.  Many students inaccurately assume the lines are parallel because the two given angles are congruent, and the lines appear to be parallel. </a:t>
            </a:r>
          </a:p>
          <a:p>
            <a:endParaRPr lang="en-US" baseline="0" dirty="0"/>
          </a:p>
          <a:p>
            <a:r>
              <a:rPr lang="en-US" baseline="0" dirty="0"/>
              <a:t>The answer to the question is shown on the screen.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a:t>
            </a:r>
            <a:r>
              <a:rPr lang="en-US" baseline="0" dirty="0"/>
              <a:t> students must first determine the relationship between the angles for which information is given.  For lines </a:t>
            </a:r>
            <a:r>
              <a:rPr lang="en-US" i="1" baseline="0" dirty="0"/>
              <a:t>c</a:t>
            </a:r>
            <a:r>
              <a:rPr lang="en-US" baseline="0" dirty="0"/>
              <a:t> and </a:t>
            </a:r>
            <a:r>
              <a:rPr lang="en-US" i="1" baseline="0" dirty="0"/>
              <a:t>d</a:t>
            </a:r>
            <a:r>
              <a:rPr lang="en-US" baseline="0" dirty="0"/>
              <a:t> to be parallel these angles must be supplementary.  The most common error made on this type of item is to solve for </a:t>
            </a:r>
            <a:r>
              <a:rPr lang="en-US" i="1" baseline="0" dirty="0">
                <a:latin typeface="Times New Roman" pitchFamily="18" charset="0"/>
                <a:cs typeface="Times New Roman" pitchFamily="18" charset="0"/>
              </a:rPr>
              <a:t>x</a:t>
            </a:r>
            <a:r>
              <a:rPr lang="en-US" baseline="0" dirty="0"/>
              <a:t> by setting the two expressions equal to each other.  </a:t>
            </a:r>
          </a:p>
          <a:p>
            <a:endParaRPr lang="en-US" baseline="0" dirty="0"/>
          </a:p>
          <a:p>
            <a:r>
              <a:rPr lang="en-US" baseline="0" dirty="0"/>
              <a:t>The answer to the question is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standard being highlighted is SOL G.3.  Statewide performance indicates that students have difficulty when using coordinate methods to investigate slope and when applying slope to verify and determine whether lines are parallel or perpendicular.</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buNone/>
            </a:pPr>
            <a:r>
              <a:rPr lang="en-US" dirty="0"/>
              <a:t>For SOL G.3, students need additional practice applying the relationship between the slopes of parallel lines and the slopes of perpendicular</a:t>
            </a:r>
            <a:r>
              <a:rPr lang="en-US" baseline="0" dirty="0"/>
              <a:t> lines to given situations, particularly when using coordinates.  Many students forget to use the negative reciprocal of the slope when comparing the slopes of perpendicular lines.  Answers to the questions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standard being highlighted</a:t>
            </a:r>
            <a:r>
              <a:rPr lang="en-US" baseline="0" dirty="0"/>
              <a:t> is SOL G.6.  For this standard students need additional practice proving triangles congruent using algebraic methods.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on the screen requires students to use multiple</a:t>
            </a:r>
            <a:r>
              <a:rPr lang="en-US" baseline="0" dirty="0"/>
              <a:t> pieces of information about two triangles in conjunction with one another to prove that the triangles are congruent. </a:t>
            </a:r>
            <a:r>
              <a:rPr lang="en-US" dirty="0"/>
              <a:t>Many students </a:t>
            </a:r>
            <a:r>
              <a:rPr lang="en-US" baseline="0" dirty="0"/>
              <a:t>select the incorrect answer because they do not think carefully about all parts of the question.  In the example on the screen, information about the sides of the triangles and about one angle from each triangle is given.  Most students realize angle N must be congruent to angle T for the triangles to be congruent and correctly set up the equation 2</a:t>
            </a:r>
            <a:r>
              <a:rPr lang="en-US" i="1" baseline="0" dirty="0"/>
              <a:t>x</a:t>
            </a:r>
            <a:r>
              <a:rPr lang="en-US" baseline="0" dirty="0"/>
              <a:t> – 28 = </a:t>
            </a:r>
            <a:r>
              <a:rPr lang="en-US" i="1" baseline="0" dirty="0"/>
              <a:t>x</a:t>
            </a:r>
            <a:r>
              <a:rPr lang="en-US" baseline="0" dirty="0"/>
              <a:t> + 22.  They are also able to accurately solve for </a:t>
            </a:r>
            <a:r>
              <a:rPr lang="en-US" i="1" baseline="0" dirty="0"/>
              <a:t>x</a:t>
            </a:r>
            <a:r>
              <a:rPr lang="en-US" baseline="0" dirty="0"/>
              <a:t>; in this case </a:t>
            </a:r>
            <a:r>
              <a:rPr lang="en-US" i="1" baseline="0" dirty="0"/>
              <a:t>x</a:t>
            </a:r>
            <a:r>
              <a:rPr lang="en-US" baseline="0" dirty="0"/>
              <a:t> = 50.   From this point, some students select option A because it matches the value of </a:t>
            </a:r>
            <a:r>
              <a:rPr lang="en-US" i="1" baseline="0" dirty="0"/>
              <a:t>x</a:t>
            </a:r>
            <a:r>
              <a:rPr lang="en-US" baseline="0" dirty="0"/>
              <a:t>.  Other students substitute the value of </a:t>
            </a:r>
            <a:r>
              <a:rPr lang="en-US" i="1" baseline="0" dirty="0"/>
              <a:t>x</a:t>
            </a:r>
            <a:r>
              <a:rPr lang="en-US" baseline="0" dirty="0"/>
              <a:t> back into one of the expressions for angle N or angle T to get a measure of 72 degrees causing them to select option D.  Still others will forget to substitute back into the expression and will use 50 as the degree measure for angles N and T and then calculate that each of the other angles is 65 degrees, thus selecting option C.</a:t>
            </a:r>
          </a:p>
          <a:p>
            <a:endParaRPr lang="en-US" baseline="0" dirty="0"/>
          </a:p>
          <a:p>
            <a:r>
              <a:rPr lang="en-US" baseline="0" dirty="0"/>
              <a:t>The correct answer of 54 degrees is found by substituting the value of </a:t>
            </a:r>
            <a:r>
              <a:rPr lang="en-US" i="1" baseline="0" dirty="0"/>
              <a:t>x</a:t>
            </a:r>
            <a:r>
              <a:rPr lang="en-US" baseline="0" dirty="0"/>
              <a:t> = 50 into the expression for either angle N or angle T and determining the measure to be 72 degrees.  The answer of 54 degrees can then be found by subtracting 72 from 180 and dividing by 2.</a:t>
            </a:r>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baseline="0">
                <a:solidFill>
                  <a:srgbClr val="77933C"/>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baseline="0">
                <a:solidFill>
                  <a:srgbClr val="7793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baseline="0">
                <a:solidFill>
                  <a:srgbClr val="7793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990600"/>
            <a:ext cx="8915400" cy="1143000"/>
          </a:xfrm>
        </p:spPr>
        <p:txBody>
          <a:bodyPr/>
          <a:lstStyle>
            <a:lvl1pPr>
              <a:defRPr sz="4400"/>
            </a:lvl1pPr>
          </a:lstStyle>
          <a:p>
            <a:pPr>
              <a:defRPr/>
            </a:pPr>
            <a:r>
              <a:rPr lang="en-US" sz="3200" b="1" dirty="0">
                <a:solidFill>
                  <a:srgbClr val="4F6228"/>
                </a:solidFill>
                <a:latin typeface="Arial" pitchFamily="34" charset="0"/>
                <a:cs typeface="Arial" pitchFamily="34" charset="0"/>
              </a:rPr>
              <a:t>Spring 2014 Student Performance Analysis</a:t>
            </a:r>
          </a:p>
        </p:txBody>
      </p:sp>
      <p:cxnSp>
        <p:nvCxnSpPr>
          <p:cNvPr id="5" name="Straight Connector 4"/>
          <p:cNvCxnSpPr/>
          <p:nvPr userDrawn="1"/>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6" name="Picture 5" descr="SOL Emblem.jpg"/>
          <p:cNvPicPr>
            <a:picLocks noChangeAspect="1"/>
          </p:cNvPicPr>
          <p:nvPr userDrawn="1"/>
        </p:nvPicPr>
        <p:blipFill>
          <a:blip r:embed="rId2" cstate="print"/>
          <a:srcRect l="20833" t="21111" r="40000" b="38889"/>
          <a:stretch>
            <a:fillRect/>
          </a:stretch>
        </p:blipFill>
        <p:spPr>
          <a:xfrm>
            <a:off x="4876800" y="2133600"/>
            <a:ext cx="3581400" cy="2819400"/>
          </a:xfrm>
          <a:prstGeom prst="rect">
            <a:avLst/>
          </a:prstGeom>
        </p:spPr>
      </p:pic>
      <p:sp>
        <p:nvSpPr>
          <p:cNvPr id="7" name="TextBox 6"/>
          <p:cNvSpPr txBox="1"/>
          <p:nvPr userDrawn="1"/>
        </p:nvSpPr>
        <p:spPr>
          <a:xfrm>
            <a:off x="304800" y="3352800"/>
            <a:ext cx="4419600" cy="954107"/>
          </a:xfrm>
          <a:prstGeom prst="rect">
            <a:avLst/>
          </a:prstGeom>
          <a:noFill/>
        </p:spPr>
        <p:txBody>
          <a:bodyPr wrap="square" rtlCol="0">
            <a:spAutoFit/>
          </a:bodyPr>
          <a:lstStyle/>
          <a:p>
            <a:r>
              <a:rPr lang="en-US" sz="2800" b="1" dirty="0">
                <a:solidFill>
                  <a:srgbClr val="77933C"/>
                </a:solidFill>
                <a:latin typeface="Arial" pitchFamily="34" charset="0"/>
                <a:cs typeface="Arial" pitchFamily="34" charset="0"/>
              </a:rPr>
              <a:t>Algebra I</a:t>
            </a:r>
          </a:p>
          <a:p>
            <a:r>
              <a:rPr lang="en-US" sz="2800" b="1" dirty="0">
                <a:solidFill>
                  <a:srgbClr val="77933C"/>
                </a:solidFill>
                <a:latin typeface="Arial" pitchFamily="34" charset="0"/>
                <a:cs typeface="Arial" pitchFamily="34" charset="0"/>
              </a:rPr>
              <a:t>Standards of Learning</a:t>
            </a:r>
          </a:p>
        </p:txBody>
      </p:sp>
      <p:cxnSp>
        <p:nvCxnSpPr>
          <p:cNvPr id="8" name="Straight Connector 7"/>
          <p:cNvCxnSpPr/>
          <p:nvPr userDrawn="1"/>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28600" y="5638800"/>
            <a:ext cx="5029200" cy="646331"/>
          </a:xfrm>
          <a:prstGeom prst="rect">
            <a:avLst/>
          </a:prstGeom>
          <a:noFill/>
        </p:spPr>
        <p:txBody>
          <a:bodyPr wrap="square" rtlCol="0">
            <a:spAutoFit/>
          </a:bodyPr>
          <a:lstStyle/>
          <a:p>
            <a:r>
              <a:rPr lang="en-US" b="1" dirty="0">
                <a:solidFill>
                  <a:srgbClr val="4F6228"/>
                </a:solidFill>
              </a:rPr>
              <a:t>Presentation may be paused and resumed using the arrow keys or the mouse.</a:t>
            </a:r>
          </a:p>
        </p:txBody>
      </p:sp>
      <p:pic>
        <p:nvPicPr>
          <p:cNvPr id="1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userDrawn="1"/>
        </p:nvPicPr>
        <p:blipFill>
          <a:blip r:embed="rId3" cstate="print"/>
          <a:srcRect/>
          <a:stretch>
            <a:fillRect/>
          </a:stretch>
        </p:blipFill>
        <p:spPr bwMode="auto">
          <a:xfrm>
            <a:off x="7696200" y="5943600"/>
            <a:ext cx="1007389" cy="6858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solidFill>
                  <a:srgbClr val="77933C"/>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235CBA55-A982-4B59-A830-792D26E3C4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13" cstate="print"/>
          <a:srcRect/>
          <a:stretch>
            <a:fillRect/>
          </a:stretch>
        </p:blipFill>
        <p:spPr bwMode="auto">
          <a:xfrm>
            <a:off x="7696200" y="5943600"/>
            <a:ext cx="1007389" cy="685800"/>
          </a:xfrm>
          <a:prstGeom prst="rect">
            <a:avLst/>
          </a:prstGeom>
          <a:noFill/>
        </p:spPr>
      </p:pic>
      <p:sp>
        <p:nvSpPr>
          <p:cNvPr id="8" name="Slide Number Placeholder 7"/>
          <p:cNvSpPr>
            <a:spLocks noGrp="1"/>
          </p:cNvSpPr>
          <p:nvPr>
            <p:ph type="sldNum" sz="quarter" idx="4"/>
          </p:nvPr>
        </p:nvSpPr>
        <p:spPr>
          <a:xfrm>
            <a:off x="381000" y="63246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CBA55-A982-4B59-A830-792D26E3C4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b="1" kern="1200">
          <a:solidFill>
            <a:srgbClr val="4F6228"/>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5.wma"/><Relationship Id="rId2" Type="http://schemas.microsoft.com/office/2007/relationships/media" Target="../media/media15.wma"/><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7.wma"/><Relationship Id="rId7" Type="http://schemas.openxmlformats.org/officeDocument/2006/relationships/image" Target="../media/image14.png"/><Relationship Id="rId2" Type="http://schemas.microsoft.com/office/2007/relationships/media" Target="../media/media17.wma"/><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notesSlide" Target="../notesSlides/notesSlide17.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8.wma"/><Relationship Id="rId7" Type="http://schemas.openxmlformats.org/officeDocument/2006/relationships/image" Target="../media/image18.png"/><Relationship Id="rId2" Type="http://schemas.microsoft.com/office/2007/relationships/media" Target="../media/media18.wma"/><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19.wma"/><Relationship Id="rId2" Type="http://schemas.microsoft.com/office/2007/relationships/media" Target="../media/media19.wma"/><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xml"/><Relationship Id="rId7" Type="http://schemas.openxmlformats.org/officeDocument/2006/relationships/image" Target="../media/image4.wmf"/><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oleObject" Target="../embeddings/oleObject1.bin"/><Relationship Id="rId11" Type="http://schemas.openxmlformats.org/officeDocument/2006/relationships/image" Target="../media/image3.png"/><Relationship Id="rId5" Type="http://schemas.openxmlformats.org/officeDocument/2006/relationships/image" Target="../media/image1.jpeg"/><Relationship Id="rId10" Type="http://schemas.openxmlformats.org/officeDocument/2006/relationships/oleObject" Target="../embeddings/oleObject3.bin"/><Relationship Id="rId4" Type="http://schemas.openxmlformats.org/officeDocument/2006/relationships/notesSlide" Target="../notesSlides/notesSlide2.xml"/><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20.wma"/><Relationship Id="rId7" Type="http://schemas.openxmlformats.org/officeDocument/2006/relationships/image" Target="../media/image20.png"/><Relationship Id="rId2" Type="http://schemas.microsoft.com/office/2007/relationships/media" Target="../media/media20.wma"/><Relationship Id="rId1" Type="http://schemas.openxmlformats.org/officeDocument/2006/relationships/tags" Target="../tags/tag13.xml"/><Relationship Id="rId6" Type="http://schemas.openxmlformats.org/officeDocument/2006/relationships/image" Target="../media/image19.png"/><Relationship Id="rId11" Type="http://schemas.openxmlformats.org/officeDocument/2006/relationships/image" Target="../media/image3.png"/><Relationship Id="rId5" Type="http://schemas.openxmlformats.org/officeDocument/2006/relationships/notesSlide" Target="../notesSlides/notesSlide20.xml"/><Relationship Id="rId10" Type="http://schemas.openxmlformats.org/officeDocument/2006/relationships/image" Target="../media/image23.png"/><Relationship Id="rId4" Type="http://schemas.openxmlformats.org/officeDocument/2006/relationships/slideLayout" Target="../slideLayouts/slideLayout2.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media21.wma"/><Relationship Id="rId7" Type="http://schemas.openxmlformats.org/officeDocument/2006/relationships/image" Target="../media/image25.png"/><Relationship Id="rId2" Type="http://schemas.microsoft.com/office/2007/relationships/media" Target="../media/media21.wma"/><Relationship Id="rId1" Type="http://schemas.openxmlformats.org/officeDocument/2006/relationships/tags" Target="../tags/tag14.xml"/><Relationship Id="rId6" Type="http://schemas.openxmlformats.org/officeDocument/2006/relationships/image" Target="../media/image24.png"/><Relationship Id="rId5" Type="http://schemas.openxmlformats.org/officeDocument/2006/relationships/notesSlide" Target="../notesSlides/notesSlide21.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audio" Target="../media/media23.wma"/><Relationship Id="rId2" Type="http://schemas.microsoft.com/office/2007/relationships/media" Target="../media/media23.wma"/><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media24.wma"/><Relationship Id="rId7" Type="http://schemas.openxmlformats.org/officeDocument/2006/relationships/image" Target="../media/image28.png"/><Relationship Id="rId2" Type="http://schemas.microsoft.com/office/2007/relationships/media" Target="../media/media24.wma"/><Relationship Id="rId1" Type="http://schemas.openxmlformats.org/officeDocument/2006/relationships/tags" Target="../tags/tag16.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notesSlide" Target="../notesSlides/notesSlide24.xml"/><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3.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audio" Target="../media/media26.wma"/><Relationship Id="rId2" Type="http://schemas.microsoft.com/office/2007/relationships/media" Target="../media/media26.wma"/><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media27.wma"/><Relationship Id="rId2" Type="http://schemas.microsoft.com/office/2007/relationships/media" Target="../media/media27.wma"/><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media28.wma"/><Relationship Id="rId2" Type="http://schemas.microsoft.com/office/2007/relationships/media" Target="../media/media28.wma"/><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audio" Target="../media/media29.wma"/><Relationship Id="rId1" Type="http://schemas.microsoft.com/office/2007/relationships/media" Target="../media/media29.wma"/><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hyperlink" Target="https://www.doe.virginia.gov/teaching-learning-assessment/student-assessment/sol-practice-items-all-subjects" TargetMode="External"/><Relationship Id="rId10" Type="http://schemas.openxmlformats.org/officeDocument/2006/relationships/oleObject" Target="../embeddings/oleObject21.bin"/><Relationship Id="rId4" Type="http://schemas.openxmlformats.org/officeDocument/2006/relationships/notesSlide" Target="../notesSlides/notesSlide29.xml"/><Relationship Id="rId9"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3.wma"/><Relationship Id="rId7" Type="http://schemas.openxmlformats.org/officeDocument/2006/relationships/oleObject" Target="../embeddings/oleObject4.bin"/><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3.xml"/><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2.xml"/><Relationship Id="rId7" Type="http://schemas.openxmlformats.org/officeDocument/2006/relationships/image" Target="../media/image1.jpeg"/><Relationship Id="rId12" Type="http://schemas.openxmlformats.org/officeDocument/2006/relationships/image" Target="../media/image3.png"/><Relationship Id="rId2" Type="http://schemas.openxmlformats.org/officeDocument/2006/relationships/audio" Target="../media/media30.wma"/><Relationship Id="rId1" Type="http://schemas.microsoft.com/office/2007/relationships/media" Target="../media/media30.wma"/><Relationship Id="rId6" Type="http://schemas.openxmlformats.org/officeDocument/2006/relationships/hyperlink" Target="mailto:Michael.Bolling@doe.virginia.gov" TargetMode="External"/><Relationship Id="rId11" Type="http://schemas.openxmlformats.org/officeDocument/2006/relationships/oleObject" Target="../embeddings/oleObject24.bin"/><Relationship Id="rId5" Type="http://schemas.openxmlformats.org/officeDocument/2006/relationships/hyperlink" Target="mailto:Student_assessment@doe.virginia.gov" TargetMode="External"/><Relationship Id="rId10" Type="http://schemas.openxmlformats.org/officeDocument/2006/relationships/oleObject" Target="../embeddings/oleObject23.bin"/><Relationship Id="rId4" Type="http://schemas.openxmlformats.org/officeDocument/2006/relationships/notesSlide" Target="../notesSlides/notesSlide30.xml"/><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4.wma"/><Relationship Id="rId7" Type="http://schemas.openxmlformats.org/officeDocument/2006/relationships/oleObject" Target="../embeddings/oleObject7.bin"/><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4.xml"/><Relationship Id="rId10" Type="http://schemas.openxmlformats.org/officeDocument/2006/relationships/oleObject" Target="../embeddings/oleObject9.bin"/><Relationship Id="rId4" Type="http://schemas.openxmlformats.org/officeDocument/2006/relationships/slideLayout" Target="../slideLayouts/slideLayout2.xml"/><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media5.wma"/><Relationship Id="rId7" Type="http://schemas.openxmlformats.org/officeDocument/2006/relationships/oleObject" Target="../embeddings/oleObject10.bin"/><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1.jpeg"/><Relationship Id="rId11" Type="http://schemas.openxmlformats.org/officeDocument/2006/relationships/image" Target="../media/image3.png"/><Relationship Id="rId5" Type="http://schemas.openxmlformats.org/officeDocument/2006/relationships/notesSlide" Target="../notesSlides/notesSlide5.xml"/><Relationship Id="rId10" Type="http://schemas.openxmlformats.org/officeDocument/2006/relationships/oleObject" Target="../embeddings/oleObject12.bin"/><Relationship Id="rId4" Type="http://schemas.openxmlformats.org/officeDocument/2006/relationships/slideLayout" Target="../slideLayouts/slideLayout2.xml"/><Relationship Id="rId9"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oleObject" Target="../embeddings/oleObject13.bin"/><Relationship Id="rId5" Type="http://schemas.openxmlformats.org/officeDocument/2006/relationships/image" Target="../media/image1.jpe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9.png"/><Relationship Id="rId3" Type="http://schemas.openxmlformats.org/officeDocument/2006/relationships/audio" Target="../media/media7.wma"/><Relationship Id="rId7" Type="http://schemas.openxmlformats.org/officeDocument/2006/relationships/image" Target="../media/image5.wmf"/><Relationship Id="rId12" Type="http://schemas.openxmlformats.org/officeDocument/2006/relationships/image" Target="../media/image8.png"/><Relationship Id="rId17" Type="http://schemas.openxmlformats.org/officeDocument/2006/relationships/image" Target="../media/image110.png"/><Relationship Id="rId2" Type="http://schemas.microsoft.com/office/2007/relationships/media" Target="../media/media7.wma"/><Relationship Id="rId16" Type="http://schemas.openxmlformats.org/officeDocument/2006/relationships/image" Target="../media/image3.png"/><Relationship Id="rId1" Type="http://schemas.openxmlformats.org/officeDocument/2006/relationships/tags" Target="../tags/tag4.xml"/><Relationship Id="rId6" Type="http://schemas.openxmlformats.org/officeDocument/2006/relationships/oleObject" Target="../embeddings/oleObject16.bin"/><Relationship Id="rId11" Type="http://schemas.openxmlformats.org/officeDocument/2006/relationships/image" Target="../media/image7.png"/><Relationship Id="rId5" Type="http://schemas.openxmlformats.org/officeDocument/2006/relationships/notesSlide" Target="../notesSlides/notesSlide7.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oleObject" Target="../embeddings/oleObject18.bin"/><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3.png"/><Relationship Id="rId2" Type="http://schemas.microsoft.com/office/2007/relationships/media" Target="../media/media9.wma"/><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4F6228"/>
                </a:solidFill>
                <a:latin typeface="Arial" pitchFamily="34" charset="0"/>
                <a:cs typeface="Arial" pitchFamily="34" charset="0"/>
              </a:rPr>
              <a:t>Spring 2014 Student Performance Analysis</a:t>
            </a:r>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a:solidFill>
                  <a:srgbClr val="4F6228"/>
                </a:solidFill>
              </a:rPr>
              <a:t>Presentation may be paused and resumed using the arrow keys or the mouse.</a:t>
            </a:r>
          </a:p>
        </p:txBody>
      </p:sp>
      <p:pic>
        <p:nvPicPr>
          <p:cNvPr id="11" name="Picture 10" descr="SOL Emblem.jpg"/>
          <p:cNvPicPr>
            <a:picLocks noChangeAspect="1"/>
          </p:cNvPicPr>
          <p:nvPr/>
        </p:nvPicPr>
        <p:blipFill>
          <a:blip r:embed="rId5" cstate="print"/>
          <a:srcRect l="20833" t="21111" r="40000" b="38889"/>
          <a:stretch>
            <a:fillRect/>
          </a:stretch>
        </p:blipFill>
        <p:spPr>
          <a:xfrm>
            <a:off x="4876800" y="2133600"/>
            <a:ext cx="3581400" cy="2819400"/>
          </a:xfrm>
          <a:prstGeom prst="rect">
            <a:avLst/>
          </a:prstGeom>
        </p:spPr>
      </p:pic>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2" name="Straight Connector 11"/>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477000"/>
            <a:ext cx="74676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br>
              <a:rPr lang="en-US" dirty="0">
                <a:latin typeface="Arial" pitchFamily="34" charset="0"/>
                <a:cs typeface="Arial" pitchFamily="34" charset="0"/>
              </a:rPr>
            </a:br>
            <a:endParaRPr lang="en-US" dirty="0"/>
          </a:p>
        </p:txBody>
      </p:sp>
      <p:sp>
        <p:nvSpPr>
          <p:cNvPr id="14" name="Content Placeholder 13"/>
          <p:cNvSpPr>
            <a:spLocks noGrp="1"/>
          </p:cNvSpPr>
          <p:nvPr>
            <p:ph idx="1"/>
          </p:nvPr>
        </p:nvSpPr>
        <p:spPr/>
        <p:txBody>
          <a:bodyPr/>
          <a:lstStyle/>
          <a:p>
            <a:pPr>
              <a:buNone/>
            </a:pPr>
            <a:endParaRPr lang="en-US" dirty="0"/>
          </a:p>
          <a:p>
            <a:pPr>
              <a:buNone/>
            </a:pPr>
            <a:endParaRPr lang="en-US" dirty="0"/>
          </a:p>
          <a:p>
            <a:pPr>
              <a:buNone/>
            </a:pPr>
            <a:r>
              <a:rPr lang="en-US" dirty="0"/>
              <a:t>Geometry </a:t>
            </a:r>
          </a:p>
          <a:p>
            <a:pPr>
              <a:buNone/>
            </a:pPr>
            <a:r>
              <a:rPr lang="en-US" dirty="0"/>
              <a:t>Standards of Learning</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662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Proving Triangles Similar</a:t>
            </a:r>
          </a:p>
        </p:txBody>
      </p:sp>
      <p:sp>
        <p:nvSpPr>
          <p:cNvPr id="3" name="Content Placeholder 2"/>
          <p:cNvSpPr>
            <a:spLocks noGrp="1"/>
          </p:cNvSpPr>
          <p:nvPr>
            <p:ph idx="1"/>
          </p:nvPr>
        </p:nvSpPr>
        <p:spPr/>
        <p:txBody>
          <a:bodyPr/>
          <a:lstStyle/>
          <a:p>
            <a:pPr marL="0">
              <a:spcBef>
                <a:spcPts val="0"/>
              </a:spcBef>
              <a:buNone/>
            </a:pPr>
            <a:r>
              <a:rPr lang="en-US" sz="2800" dirty="0">
                <a:solidFill>
                  <a:schemeClr val="tx1"/>
                </a:solidFill>
              </a:rPr>
              <a:t>SOL G.7</a:t>
            </a:r>
          </a:p>
          <a:p>
            <a:pPr marL="0">
              <a:spcBef>
                <a:spcPts val="0"/>
              </a:spcBef>
              <a:buNone/>
            </a:pPr>
            <a:r>
              <a:rPr lang="en-US" sz="2800" dirty="0">
                <a:solidFill>
                  <a:schemeClr val="tx1"/>
                </a:solidFill>
              </a:rPr>
              <a:t>The student, given information in the form of a figure or statement, will </a:t>
            </a:r>
            <a:r>
              <a:rPr lang="en-US" sz="2800" dirty="0"/>
              <a:t>prove two triangles are similar,</a:t>
            </a:r>
            <a:r>
              <a:rPr lang="en-US" sz="2800" dirty="0">
                <a:solidFill>
                  <a:schemeClr val="tx1"/>
                </a:solidFill>
              </a:rPr>
              <a:t> </a:t>
            </a:r>
            <a:r>
              <a:rPr lang="en-US" sz="2800" dirty="0"/>
              <a:t>using</a:t>
            </a:r>
            <a:r>
              <a:rPr lang="en-US" sz="2800" dirty="0">
                <a:solidFill>
                  <a:schemeClr val="tx1"/>
                </a:solidFill>
              </a:rPr>
              <a:t> algebraic and coordinate methods as well as </a:t>
            </a:r>
            <a:r>
              <a:rPr lang="en-US" sz="2800" dirty="0"/>
              <a:t>deductive proofs</a:t>
            </a:r>
            <a:r>
              <a:rPr lang="en-US" sz="2800" dirty="0">
                <a:solidFill>
                  <a:schemeClr val="tx1"/>
                </a:solidFill>
              </a:rPr>
              <a:t>.</a:t>
            </a:r>
          </a:p>
          <a:p>
            <a:pPr>
              <a:buNone/>
            </a:pPr>
            <a:endParaRPr lang="en-US" dirty="0">
              <a:solidFill>
                <a:srgbClr val="002060"/>
              </a:solidFill>
            </a:endParaRPr>
          </a:p>
          <a:p>
            <a:pPr>
              <a:buNone/>
            </a:pPr>
            <a:endParaRPr lang="en-US" dirty="0">
              <a:solidFill>
                <a:srgbClr val="002060"/>
              </a:solidFill>
            </a:endParaRPr>
          </a:p>
          <a:p>
            <a:endParaRPr lang="en-US" dirty="0"/>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10</a:t>
            </a:fld>
            <a:endParaRPr lang="en-U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639"/>
    </mc:Choice>
    <mc:Fallback xmlns="">
      <p:transition spd="slow" advTm="17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G.7</a:t>
            </a:r>
          </a:p>
        </p:txBody>
      </p:sp>
      <p:grpSp>
        <p:nvGrpSpPr>
          <p:cNvPr id="4" name="Content Placeholder 3"/>
          <p:cNvGrpSpPr>
            <a:grpSpLocks noGrp="1"/>
          </p:cNvGrpSpPr>
          <p:nvPr/>
        </p:nvGrpSpPr>
        <p:grpSpPr>
          <a:xfrm>
            <a:off x="533400" y="2971800"/>
            <a:ext cx="1424053" cy="1752598"/>
            <a:chOff x="4165600" y="2537857"/>
            <a:chExt cx="649568" cy="709778"/>
          </a:xfrm>
        </p:grpSpPr>
        <p:sp>
          <p:nvSpPr>
            <p:cNvPr id="5" name="Isosceles Triangle 4"/>
            <p:cNvSpPr/>
            <p:nvPr/>
          </p:nvSpPr>
          <p:spPr>
            <a:xfrm>
              <a:off x="4292600" y="2667000"/>
              <a:ext cx="431800" cy="489051"/>
            </a:xfrm>
            <a:prstGeom prst="triangle">
              <a:avLst>
                <a:gd name="adj" fmla="val 494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65600" y="3133155"/>
              <a:ext cx="127000" cy="114480"/>
            </a:xfrm>
            <a:prstGeom prst="rect">
              <a:avLst/>
            </a:prstGeom>
            <a:noFill/>
          </p:spPr>
          <p:txBody>
            <a:bodyPr wrap="square" rtlCol="0">
              <a:spAutoFit/>
            </a:bodyPr>
            <a:lstStyle/>
            <a:p>
              <a:r>
                <a:rPr lang="en-US" b="1" i="1" dirty="0">
                  <a:latin typeface="Times New Roman" pitchFamily="18" charset="0"/>
                  <a:cs typeface="Times New Roman" pitchFamily="18" charset="0"/>
                </a:rPr>
                <a:t>M</a:t>
              </a:r>
              <a:endParaRPr lang="en-US" b="1" dirty="0"/>
            </a:p>
          </p:txBody>
        </p:sp>
        <p:sp>
          <p:nvSpPr>
            <p:cNvPr id="9" name="TextBox 8"/>
            <p:cNvSpPr txBox="1"/>
            <p:nvPr/>
          </p:nvSpPr>
          <p:spPr>
            <a:xfrm>
              <a:off x="4445000" y="2537857"/>
              <a:ext cx="127000" cy="114480"/>
            </a:xfrm>
            <a:prstGeom prst="rect">
              <a:avLst/>
            </a:prstGeom>
            <a:noFill/>
          </p:spPr>
          <p:txBody>
            <a:bodyPr wrap="square" rtlCol="0">
              <a:spAutoFit/>
            </a:bodyPr>
            <a:lstStyle/>
            <a:p>
              <a:r>
                <a:rPr lang="en-US" b="1" i="1" dirty="0">
                  <a:latin typeface="Times New Roman" pitchFamily="18" charset="0"/>
                  <a:cs typeface="Times New Roman" pitchFamily="18" charset="0"/>
                </a:rPr>
                <a:t>N</a:t>
              </a:r>
              <a:endParaRPr lang="en-US" b="1" dirty="0"/>
            </a:p>
          </p:txBody>
        </p:sp>
        <p:sp>
          <p:nvSpPr>
            <p:cNvPr id="10" name="TextBox 9"/>
            <p:cNvSpPr txBox="1"/>
            <p:nvPr/>
          </p:nvSpPr>
          <p:spPr>
            <a:xfrm>
              <a:off x="4688168" y="3133155"/>
              <a:ext cx="127000" cy="110974"/>
            </a:xfrm>
            <a:prstGeom prst="rect">
              <a:avLst/>
            </a:prstGeom>
            <a:noFill/>
          </p:spPr>
          <p:txBody>
            <a:bodyPr wrap="square" rtlCol="0">
              <a:spAutoFit/>
            </a:bodyPr>
            <a:lstStyle/>
            <a:p>
              <a:r>
                <a:rPr lang="en-US" b="1" i="1" dirty="0">
                  <a:latin typeface="Times New Roman" pitchFamily="18" charset="0"/>
                  <a:cs typeface="Times New Roman" pitchFamily="18" charset="0"/>
                </a:rPr>
                <a:t>O</a:t>
              </a:r>
              <a:endParaRPr lang="en-US" b="1" dirty="0"/>
            </a:p>
          </p:txBody>
        </p:sp>
      </p:grpSp>
      <p:grpSp>
        <p:nvGrpSpPr>
          <p:cNvPr id="12" name="Group 11"/>
          <p:cNvGrpSpPr/>
          <p:nvPr/>
        </p:nvGrpSpPr>
        <p:grpSpPr>
          <a:xfrm>
            <a:off x="1905000" y="3124200"/>
            <a:ext cx="2209800" cy="2579133"/>
            <a:chOff x="5105400" y="2545987"/>
            <a:chExt cx="2438400" cy="896893"/>
          </a:xfrm>
        </p:grpSpPr>
        <p:sp>
          <p:nvSpPr>
            <p:cNvPr id="13" name="Isosceles Triangle 12"/>
            <p:cNvSpPr/>
            <p:nvPr/>
          </p:nvSpPr>
          <p:spPr>
            <a:xfrm>
              <a:off x="5334000" y="2667000"/>
              <a:ext cx="1905000" cy="685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05400" y="3345947"/>
              <a:ext cx="381000" cy="96933"/>
            </a:xfrm>
            <a:prstGeom prst="rect">
              <a:avLst/>
            </a:prstGeom>
            <a:noFill/>
          </p:spPr>
          <p:txBody>
            <a:bodyPr wrap="square" rtlCol="0">
              <a:spAutoFit/>
            </a:bodyPr>
            <a:lstStyle/>
            <a:p>
              <a:r>
                <a:rPr lang="en-US" b="1" i="1" dirty="0">
                  <a:latin typeface="Times New Roman" pitchFamily="18" charset="0"/>
                  <a:cs typeface="Times New Roman" pitchFamily="18" charset="0"/>
                </a:rPr>
                <a:t>S</a:t>
              </a:r>
              <a:endParaRPr lang="en-US" b="1" dirty="0"/>
            </a:p>
          </p:txBody>
        </p:sp>
        <p:sp>
          <p:nvSpPr>
            <p:cNvPr id="17" name="TextBox 16"/>
            <p:cNvSpPr txBox="1"/>
            <p:nvPr/>
          </p:nvSpPr>
          <p:spPr>
            <a:xfrm>
              <a:off x="6096000" y="2545987"/>
              <a:ext cx="304800" cy="99995"/>
            </a:xfrm>
            <a:prstGeom prst="rect">
              <a:avLst/>
            </a:prstGeom>
            <a:noFill/>
          </p:spPr>
          <p:txBody>
            <a:bodyPr wrap="square" rtlCol="0">
              <a:spAutoFit/>
            </a:bodyPr>
            <a:lstStyle/>
            <a:p>
              <a:r>
                <a:rPr lang="en-US" b="1" i="1" dirty="0">
                  <a:latin typeface="Times New Roman" pitchFamily="18" charset="0"/>
                  <a:cs typeface="Times New Roman" pitchFamily="18" charset="0"/>
                </a:rPr>
                <a:t>T</a:t>
              </a:r>
              <a:endParaRPr lang="en-US" b="1" dirty="0"/>
            </a:p>
          </p:txBody>
        </p:sp>
        <p:sp>
          <p:nvSpPr>
            <p:cNvPr id="18" name="TextBox 17"/>
            <p:cNvSpPr txBox="1"/>
            <p:nvPr/>
          </p:nvSpPr>
          <p:spPr>
            <a:xfrm>
              <a:off x="7162800" y="3345947"/>
              <a:ext cx="381000" cy="96933"/>
            </a:xfrm>
            <a:prstGeom prst="rect">
              <a:avLst/>
            </a:prstGeom>
            <a:noFill/>
          </p:spPr>
          <p:txBody>
            <a:bodyPr wrap="square" rtlCol="0">
              <a:spAutoFit/>
            </a:bodyPr>
            <a:lstStyle/>
            <a:p>
              <a:r>
                <a:rPr lang="en-US" b="1" i="1" dirty="0">
                  <a:latin typeface="Times New Roman" pitchFamily="18" charset="0"/>
                  <a:cs typeface="Times New Roman" pitchFamily="18" charset="0"/>
                </a:rPr>
                <a:t>V</a:t>
              </a:r>
              <a:endParaRPr lang="en-US" b="1" dirty="0"/>
            </a:p>
          </p:txBody>
        </p:sp>
      </p:grpSp>
      <p:sp>
        <p:nvSpPr>
          <p:cNvPr id="22" name="TextBox 21"/>
          <p:cNvSpPr txBox="1"/>
          <p:nvPr/>
        </p:nvSpPr>
        <p:spPr>
          <a:xfrm>
            <a:off x="228600" y="1295400"/>
            <a:ext cx="8001000" cy="1138773"/>
          </a:xfrm>
          <a:prstGeom prst="rect">
            <a:avLst/>
          </a:prstGeom>
          <a:noFill/>
        </p:spPr>
        <p:txBody>
          <a:bodyPr wrap="square" rtlCol="0">
            <a:spAutoFit/>
          </a:bodyPr>
          <a:lstStyle/>
          <a:p>
            <a:r>
              <a:rPr lang="en-US" sz="2400" b="1" dirty="0"/>
              <a:t>  </a:t>
            </a:r>
          </a:p>
          <a:p>
            <a:endParaRPr lang="en-US" sz="2400" b="1" dirty="0"/>
          </a:p>
          <a:p>
            <a:r>
              <a:rPr lang="en-US" sz="2000" b="1" dirty="0"/>
              <a:t>    </a:t>
            </a:r>
            <a:r>
              <a:rPr lang="en-US" sz="2000" b="1" dirty="0">
                <a:latin typeface="+mn-lt"/>
              </a:rPr>
              <a:t>Given:</a:t>
            </a:r>
            <a:r>
              <a:rPr lang="en-US" sz="2000" b="1" dirty="0"/>
              <a:t>     </a:t>
            </a:r>
            <a:r>
              <a:rPr lang="en-US" sz="2000" b="1" i="1" dirty="0">
                <a:latin typeface="Times New Roman" pitchFamily="18" charset="0"/>
                <a:cs typeface="Times New Roman" pitchFamily="18" charset="0"/>
              </a:rPr>
              <a:t>MNO</a:t>
            </a:r>
            <a:r>
              <a:rPr lang="en-US" sz="2000" b="1" dirty="0"/>
              <a:t> and     </a:t>
            </a:r>
            <a:r>
              <a:rPr lang="en-US" sz="2000" b="1" i="1" dirty="0">
                <a:latin typeface="Times New Roman" pitchFamily="18" charset="0"/>
                <a:cs typeface="Times New Roman" pitchFamily="18" charset="0"/>
              </a:rPr>
              <a:t>VTS </a:t>
            </a:r>
            <a:r>
              <a:rPr lang="en-US" sz="2000" b="1" dirty="0">
                <a:cs typeface="Times New Roman" pitchFamily="18" charset="0"/>
              </a:rPr>
              <a:t> </a:t>
            </a:r>
            <a:endParaRPr lang="en-US" sz="2000" b="1" dirty="0"/>
          </a:p>
        </p:txBody>
      </p:sp>
      <p:sp>
        <p:nvSpPr>
          <p:cNvPr id="23" name="Isosceles Triangle 22"/>
          <p:cNvSpPr/>
          <p:nvPr/>
        </p:nvSpPr>
        <p:spPr>
          <a:xfrm>
            <a:off x="1362450" y="2150425"/>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2853050" y="2150425"/>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962400" y="437197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00600" y="439102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62400" y="2057400"/>
            <a:ext cx="4953000" cy="3785652"/>
          </a:xfrm>
          <a:prstGeom prst="rect">
            <a:avLst/>
          </a:prstGeom>
          <a:noFill/>
        </p:spPr>
        <p:txBody>
          <a:bodyPr wrap="square" rtlCol="0">
            <a:spAutoFit/>
          </a:bodyPr>
          <a:lstStyle/>
          <a:p>
            <a:r>
              <a:rPr lang="en-US" sz="2000" b="1" dirty="0">
                <a:latin typeface="+mn-lt"/>
              </a:rPr>
              <a:t>Select two relationships that together would prove</a:t>
            </a:r>
            <a:r>
              <a:rPr lang="en-US" sz="2000" b="1" dirty="0"/>
              <a:t>     </a:t>
            </a:r>
            <a:r>
              <a:rPr lang="en-US" sz="2000" b="1" i="1" dirty="0">
                <a:latin typeface="Times New Roman" pitchFamily="18" charset="0"/>
                <a:cs typeface="Times New Roman" pitchFamily="18" charset="0"/>
              </a:rPr>
              <a:t>MNO</a:t>
            </a:r>
            <a:r>
              <a:rPr lang="en-US" sz="2000" b="1" dirty="0"/>
              <a:t>      </a:t>
            </a:r>
            <a:r>
              <a:rPr lang="en-US" sz="2000" b="1" i="1" dirty="0">
                <a:latin typeface="Times New Roman" pitchFamily="18" charset="0"/>
                <a:cs typeface="Times New Roman" pitchFamily="18" charset="0"/>
              </a:rPr>
              <a:t>VTS </a:t>
            </a:r>
            <a:r>
              <a:rPr lang="en-US" sz="2000" b="1" dirty="0">
                <a:latin typeface="+mn-lt"/>
                <a:cs typeface="Arial" pitchFamily="34" charset="0"/>
              </a:rPr>
              <a:t>by the </a:t>
            </a:r>
          </a:p>
          <a:p>
            <a:r>
              <a:rPr lang="en-US" sz="2000" b="1" dirty="0">
                <a:latin typeface="+mn-lt"/>
                <a:cs typeface="Arial" pitchFamily="34" charset="0"/>
              </a:rPr>
              <a:t>Side-Angle-Side (SAS) Similarity Theorem.</a:t>
            </a:r>
          </a:p>
          <a:p>
            <a:endParaRPr lang="en-US" b="1" dirty="0"/>
          </a:p>
          <a:p>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N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T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M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S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M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V</a:t>
            </a:r>
          </a:p>
          <a:p>
            <a:endParaRPr lang="en-US" b="1" i="1" dirty="0">
              <a:latin typeface="Times New Roman" pitchFamily="18" charset="0"/>
              <a:cs typeface="Times New Roman" pitchFamily="18" charset="0"/>
            </a:endParaRPr>
          </a:p>
          <a:p>
            <a:endParaRPr lang="en-US" b="1" i="1" dirty="0">
              <a:latin typeface="Times New Roman" pitchFamily="18" charset="0"/>
              <a:cs typeface="Times New Roman" pitchFamily="18" charset="0"/>
            </a:endParaRPr>
          </a:p>
          <a:p>
            <a:r>
              <a:rPr lang="en-US" b="1" i="1" dirty="0">
                <a:latin typeface="Times New Roman" pitchFamily="18" charset="0"/>
                <a:cs typeface="Times New Roman" pitchFamily="18" charset="0"/>
              </a:rPr>
              <a:t>MN        SV	MN        MO</a:t>
            </a:r>
          </a:p>
          <a:p>
            <a:r>
              <a:rPr lang="en-US" b="1" i="1" dirty="0">
                <a:latin typeface="Times New Roman" pitchFamily="18" charset="0"/>
                <a:cs typeface="Times New Roman" pitchFamily="18" charset="0"/>
              </a:rPr>
              <a:t>ST         MO	VT         VS</a:t>
            </a:r>
            <a:endParaRPr lang="en-US" b="1" dirty="0"/>
          </a:p>
          <a:p>
            <a:endParaRPr lang="en-US" b="1" dirty="0"/>
          </a:p>
          <a:p>
            <a:r>
              <a:rPr lang="en-US" b="1" i="1" dirty="0">
                <a:latin typeface="Times New Roman" pitchFamily="18" charset="0"/>
                <a:cs typeface="Times New Roman" pitchFamily="18" charset="0"/>
              </a:rPr>
              <a:t>	</a:t>
            </a:r>
            <a:endParaRPr lang="en-US" b="1" dirty="0"/>
          </a:p>
          <a:p>
            <a:endParaRPr lang="en-US" b="1" dirty="0"/>
          </a:p>
          <a:p>
            <a:endParaRPr lang="en-US" b="1" dirty="0"/>
          </a:p>
        </p:txBody>
      </p:sp>
      <p:sp>
        <p:nvSpPr>
          <p:cNvPr id="31" name="Isosceles Triangle 30"/>
          <p:cNvSpPr/>
          <p:nvPr/>
        </p:nvSpPr>
        <p:spPr>
          <a:xfrm>
            <a:off x="4755075" y="2478975"/>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5781300" y="2478975"/>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513775" y="2402775"/>
            <a:ext cx="304800" cy="369332"/>
          </a:xfrm>
          <a:prstGeom prst="rect">
            <a:avLst/>
          </a:prstGeom>
          <a:noFill/>
        </p:spPr>
        <p:txBody>
          <a:bodyPr wrap="square" rtlCol="0">
            <a:spAutoFit/>
          </a:bodyPr>
          <a:lstStyle/>
          <a:p>
            <a:r>
              <a:rPr lang="en-US" b="1" dirty="0"/>
              <a:t>~</a:t>
            </a:r>
          </a:p>
        </p:txBody>
      </p:sp>
      <p:sp>
        <p:nvSpPr>
          <p:cNvPr id="25" name="TextBox 24"/>
          <p:cNvSpPr txBox="1"/>
          <p:nvPr/>
        </p:nvSpPr>
        <p:spPr>
          <a:xfrm>
            <a:off x="4419600" y="4114800"/>
            <a:ext cx="609600" cy="461665"/>
          </a:xfrm>
          <a:prstGeom prst="rect">
            <a:avLst/>
          </a:prstGeom>
          <a:noFill/>
        </p:spPr>
        <p:txBody>
          <a:bodyPr wrap="square" rtlCol="0">
            <a:spAutoFit/>
          </a:bodyPr>
          <a:lstStyle/>
          <a:p>
            <a:r>
              <a:rPr lang="en-US" sz="2400" dirty="0"/>
              <a:t>=</a:t>
            </a:r>
          </a:p>
        </p:txBody>
      </p:sp>
      <p:sp>
        <p:nvSpPr>
          <p:cNvPr id="27" name="TextBox 26"/>
          <p:cNvSpPr txBox="1"/>
          <p:nvPr/>
        </p:nvSpPr>
        <p:spPr>
          <a:xfrm>
            <a:off x="6324600" y="4143375"/>
            <a:ext cx="533400" cy="461665"/>
          </a:xfrm>
          <a:prstGeom prst="rect">
            <a:avLst/>
          </a:prstGeom>
          <a:noFill/>
        </p:spPr>
        <p:txBody>
          <a:bodyPr wrap="square" rtlCol="0">
            <a:spAutoFit/>
          </a:bodyPr>
          <a:lstStyle/>
          <a:p>
            <a:r>
              <a:rPr lang="en-US" sz="2400" dirty="0"/>
              <a:t>=</a:t>
            </a:r>
          </a:p>
        </p:txBody>
      </p:sp>
      <p:cxnSp>
        <p:nvCxnSpPr>
          <p:cNvPr id="35" name="Straight Connector 34"/>
          <p:cNvCxnSpPr/>
          <p:nvPr/>
        </p:nvCxnSpPr>
        <p:spPr>
          <a:xfrm>
            <a:off x="5867400" y="43815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05600" y="43815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7620000" y="3200400"/>
            <a:ext cx="11430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715000" y="4038600"/>
            <a:ext cx="1600200" cy="685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3400" y="1219200"/>
            <a:ext cx="8153400" cy="830997"/>
          </a:xfrm>
          <a:prstGeom prst="rect">
            <a:avLst/>
          </a:prstGeom>
          <a:noFill/>
        </p:spPr>
        <p:txBody>
          <a:bodyPr wrap="square" rtlCol="0">
            <a:spAutoFit/>
          </a:bodyPr>
          <a:lstStyle/>
          <a:p>
            <a:r>
              <a:rPr lang="en-US" sz="2400" b="1" dirty="0">
                <a:solidFill>
                  <a:srgbClr val="4F6228"/>
                </a:solidFill>
                <a:latin typeface="+mn-lt"/>
              </a:rPr>
              <a:t>Students need additional practice proving triangles </a:t>
            </a:r>
            <a:r>
              <a:rPr lang="en-US" sz="2400" b="1" dirty="0">
                <a:solidFill>
                  <a:srgbClr val="4F6228"/>
                </a:solidFill>
              </a:rPr>
              <a:t>similar</a:t>
            </a:r>
            <a:r>
              <a:rPr lang="en-US" sz="2400" b="1" dirty="0">
                <a:solidFill>
                  <a:srgbClr val="4F6228"/>
                </a:solidFill>
                <a:latin typeface="+mn-lt"/>
              </a:rPr>
              <a:t> when specific measurements are not given. </a:t>
            </a:r>
          </a:p>
        </p:txBody>
      </p:sp>
      <p:sp>
        <p:nvSpPr>
          <p:cNvPr id="463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3875" name="Rectangle 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Slide Number Placeholder 35"/>
          <p:cNvSpPr>
            <a:spLocks noGrp="1"/>
          </p:cNvSpPr>
          <p:nvPr>
            <p:ph type="sldNum" sz="quarter" idx="10"/>
          </p:nvPr>
        </p:nvSpPr>
        <p:spPr/>
        <p:txBody>
          <a:bodyPr/>
          <a:lstStyle/>
          <a:p>
            <a:fld id="{235CBA55-A982-4B59-A830-792D26E3C409}" type="slidenum">
              <a:rPr lang="en-US" smtClean="0"/>
              <a:pPr/>
              <a:t>11</a:t>
            </a:fld>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
        <p:nvSpPr>
          <p:cNvPr id="38" name="TextBox 37"/>
          <p:cNvSpPr txBox="1"/>
          <p:nvPr/>
        </p:nvSpPr>
        <p:spPr>
          <a:xfrm>
            <a:off x="7629525" y="6623506"/>
            <a:ext cx="1295400" cy="215444"/>
          </a:xfrm>
          <a:prstGeom prst="rect">
            <a:avLst/>
          </a:prstGeom>
          <a:noFill/>
        </p:spPr>
        <p:txBody>
          <a:bodyPr wrap="square" rtlCol="0">
            <a:spAutoFit/>
          </a:bodyPr>
          <a:lstStyle/>
          <a:p>
            <a:r>
              <a:rPr lang="en-US" sz="800" dirty="0">
                <a:latin typeface="+mn-lt"/>
              </a:rPr>
              <a:t>Slide revised 1/22/2015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5276"/>
    </mc:Choice>
    <mc:Fallback xmlns="">
      <p:transition spd="slow" advTm="65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G.7</a:t>
            </a:r>
          </a:p>
        </p:txBody>
      </p:sp>
      <p:grpSp>
        <p:nvGrpSpPr>
          <p:cNvPr id="3" name="Content Placeholder 3"/>
          <p:cNvGrpSpPr>
            <a:grpSpLocks noGrp="1"/>
          </p:cNvGrpSpPr>
          <p:nvPr/>
        </p:nvGrpSpPr>
        <p:grpSpPr>
          <a:xfrm>
            <a:off x="457200" y="3124200"/>
            <a:ext cx="1524000" cy="1904998"/>
            <a:chOff x="4165600" y="2537857"/>
            <a:chExt cx="660400" cy="709778"/>
          </a:xfrm>
        </p:grpSpPr>
        <p:sp>
          <p:nvSpPr>
            <p:cNvPr id="5" name="Isosceles Triangle 4"/>
            <p:cNvSpPr/>
            <p:nvPr/>
          </p:nvSpPr>
          <p:spPr>
            <a:xfrm>
              <a:off x="4292600" y="2667000"/>
              <a:ext cx="431800" cy="489051"/>
            </a:xfrm>
            <a:prstGeom prst="triangle">
              <a:avLst>
                <a:gd name="adj" fmla="val 637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65600" y="3133155"/>
              <a:ext cx="127000" cy="114480"/>
            </a:xfrm>
            <a:prstGeom prst="rect">
              <a:avLst/>
            </a:prstGeom>
            <a:noFill/>
          </p:spPr>
          <p:txBody>
            <a:bodyPr wrap="square" rtlCol="0">
              <a:spAutoFit/>
            </a:bodyPr>
            <a:lstStyle/>
            <a:p>
              <a:r>
                <a:rPr lang="en-US" b="1" i="1" dirty="0">
                  <a:latin typeface="Times New Roman" pitchFamily="18" charset="0"/>
                  <a:cs typeface="Times New Roman" pitchFamily="18" charset="0"/>
                </a:rPr>
                <a:t>M</a:t>
              </a:r>
              <a:endParaRPr lang="en-US" b="1" dirty="0"/>
            </a:p>
          </p:txBody>
        </p:sp>
        <p:sp>
          <p:nvSpPr>
            <p:cNvPr id="9" name="TextBox 8"/>
            <p:cNvSpPr txBox="1"/>
            <p:nvPr/>
          </p:nvSpPr>
          <p:spPr>
            <a:xfrm>
              <a:off x="4495800" y="2537857"/>
              <a:ext cx="127000" cy="114480"/>
            </a:xfrm>
            <a:prstGeom prst="rect">
              <a:avLst/>
            </a:prstGeom>
            <a:noFill/>
          </p:spPr>
          <p:txBody>
            <a:bodyPr wrap="square" rtlCol="0">
              <a:spAutoFit/>
            </a:bodyPr>
            <a:lstStyle/>
            <a:p>
              <a:r>
                <a:rPr lang="en-US" b="1" i="1" dirty="0">
                  <a:latin typeface="Times New Roman" pitchFamily="18" charset="0"/>
                  <a:cs typeface="Times New Roman" pitchFamily="18" charset="0"/>
                </a:rPr>
                <a:t>N</a:t>
              </a:r>
              <a:endParaRPr lang="en-US" b="1" dirty="0"/>
            </a:p>
          </p:txBody>
        </p:sp>
        <p:sp>
          <p:nvSpPr>
            <p:cNvPr id="10" name="TextBox 9"/>
            <p:cNvSpPr txBox="1"/>
            <p:nvPr/>
          </p:nvSpPr>
          <p:spPr>
            <a:xfrm>
              <a:off x="4699000" y="3133155"/>
              <a:ext cx="127000" cy="110974"/>
            </a:xfrm>
            <a:prstGeom prst="rect">
              <a:avLst/>
            </a:prstGeom>
            <a:noFill/>
          </p:spPr>
          <p:txBody>
            <a:bodyPr wrap="square" rtlCol="0">
              <a:spAutoFit/>
            </a:bodyPr>
            <a:lstStyle/>
            <a:p>
              <a:r>
                <a:rPr lang="en-US" b="1" i="1" dirty="0">
                  <a:latin typeface="Times New Roman" pitchFamily="18" charset="0"/>
                  <a:cs typeface="Times New Roman" pitchFamily="18" charset="0"/>
                </a:rPr>
                <a:t>O</a:t>
              </a:r>
              <a:endParaRPr lang="en-US" b="1" dirty="0"/>
            </a:p>
          </p:txBody>
        </p:sp>
      </p:grpSp>
      <p:grpSp>
        <p:nvGrpSpPr>
          <p:cNvPr id="4" name="Group 11"/>
          <p:cNvGrpSpPr/>
          <p:nvPr/>
        </p:nvGrpSpPr>
        <p:grpSpPr>
          <a:xfrm>
            <a:off x="1828800" y="3200400"/>
            <a:ext cx="2286000" cy="2502933"/>
            <a:chOff x="5105400" y="2545987"/>
            <a:chExt cx="2438400" cy="896893"/>
          </a:xfrm>
        </p:grpSpPr>
        <p:sp>
          <p:nvSpPr>
            <p:cNvPr id="13" name="Isosceles Triangle 12"/>
            <p:cNvSpPr/>
            <p:nvPr/>
          </p:nvSpPr>
          <p:spPr>
            <a:xfrm>
              <a:off x="5334001" y="2667000"/>
              <a:ext cx="1905001" cy="685800"/>
            </a:xfrm>
            <a:prstGeom prst="triangle">
              <a:avLst>
                <a:gd name="adj" fmla="val 66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05400" y="3345947"/>
              <a:ext cx="381000" cy="96933"/>
            </a:xfrm>
            <a:prstGeom prst="rect">
              <a:avLst/>
            </a:prstGeom>
            <a:noFill/>
          </p:spPr>
          <p:txBody>
            <a:bodyPr wrap="square" rtlCol="0">
              <a:spAutoFit/>
            </a:bodyPr>
            <a:lstStyle/>
            <a:p>
              <a:r>
                <a:rPr lang="en-US" b="1" i="1" dirty="0">
                  <a:latin typeface="Times New Roman" pitchFamily="18" charset="0"/>
                  <a:cs typeface="Times New Roman" pitchFamily="18" charset="0"/>
                </a:rPr>
                <a:t>S</a:t>
              </a:r>
              <a:endParaRPr lang="en-US" b="1" dirty="0"/>
            </a:p>
          </p:txBody>
        </p:sp>
        <p:sp>
          <p:nvSpPr>
            <p:cNvPr id="17" name="TextBox 16"/>
            <p:cNvSpPr txBox="1"/>
            <p:nvPr/>
          </p:nvSpPr>
          <p:spPr>
            <a:xfrm>
              <a:off x="6405880" y="2545987"/>
              <a:ext cx="304800" cy="99995"/>
            </a:xfrm>
            <a:prstGeom prst="rect">
              <a:avLst/>
            </a:prstGeom>
            <a:noFill/>
          </p:spPr>
          <p:txBody>
            <a:bodyPr wrap="square" rtlCol="0">
              <a:spAutoFit/>
            </a:bodyPr>
            <a:lstStyle/>
            <a:p>
              <a:r>
                <a:rPr lang="en-US" b="1" i="1" dirty="0">
                  <a:latin typeface="Times New Roman" pitchFamily="18" charset="0"/>
                  <a:cs typeface="Times New Roman" pitchFamily="18" charset="0"/>
                </a:rPr>
                <a:t>T</a:t>
              </a:r>
              <a:endParaRPr lang="en-US" b="1" dirty="0"/>
            </a:p>
          </p:txBody>
        </p:sp>
        <p:sp>
          <p:nvSpPr>
            <p:cNvPr id="18" name="TextBox 17"/>
            <p:cNvSpPr txBox="1"/>
            <p:nvPr/>
          </p:nvSpPr>
          <p:spPr>
            <a:xfrm>
              <a:off x="7162800" y="3345947"/>
              <a:ext cx="381000" cy="96933"/>
            </a:xfrm>
            <a:prstGeom prst="rect">
              <a:avLst/>
            </a:prstGeom>
            <a:noFill/>
          </p:spPr>
          <p:txBody>
            <a:bodyPr wrap="square" rtlCol="0">
              <a:spAutoFit/>
            </a:bodyPr>
            <a:lstStyle/>
            <a:p>
              <a:r>
                <a:rPr lang="en-US" b="1" i="1" dirty="0">
                  <a:latin typeface="Times New Roman" pitchFamily="18" charset="0"/>
                  <a:cs typeface="Times New Roman" pitchFamily="18" charset="0"/>
                </a:rPr>
                <a:t>V</a:t>
              </a:r>
              <a:endParaRPr lang="en-US" b="1" dirty="0"/>
            </a:p>
          </p:txBody>
        </p:sp>
      </p:grpSp>
      <p:sp>
        <p:nvSpPr>
          <p:cNvPr id="22" name="TextBox 21"/>
          <p:cNvSpPr txBox="1"/>
          <p:nvPr/>
        </p:nvSpPr>
        <p:spPr>
          <a:xfrm>
            <a:off x="533400" y="2209800"/>
            <a:ext cx="7696200" cy="461665"/>
          </a:xfrm>
          <a:prstGeom prst="rect">
            <a:avLst/>
          </a:prstGeom>
          <a:noFill/>
        </p:spPr>
        <p:txBody>
          <a:bodyPr wrap="square" rtlCol="0">
            <a:spAutoFit/>
          </a:bodyPr>
          <a:lstStyle/>
          <a:p>
            <a:r>
              <a:rPr lang="en-US" sz="2400" b="1" dirty="0">
                <a:latin typeface="+mn-lt"/>
              </a:rPr>
              <a:t>Given:</a:t>
            </a:r>
            <a:r>
              <a:rPr lang="en-US" sz="2000" b="1" dirty="0"/>
              <a:t>     </a:t>
            </a:r>
            <a:r>
              <a:rPr lang="en-US" sz="2400" b="1" i="1" dirty="0">
                <a:latin typeface="Times New Roman" pitchFamily="18" charset="0"/>
                <a:cs typeface="Times New Roman" pitchFamily="18" charset="0"/>
              </a:rPr>
              <a:t>MNO</a:t>
            </a:r>
            <a:r>
              <a:rPr lang="en-US" sz="2400" b="1" dirty="0"/>
              <a:t>        </a:t>
            </a:r>
            <a:r>
              <a:rPr lang="en-US" sz="2400" b="1" i="1" dirty="0">
                <a:latin typeface="Times New Roman" pitchFamily="18" charset="0"/>
                <a:cs typeface="Times New Roman" pitchFamily="18" charset="0"/>
              </a:rPr>
              <a:t>STV </a:t>
            </a:r>
            <a:r>
              <a:rPr lang="en-US" sz="2400" b="1" dirty="0">
                <a:cs typeface="Times New Roman" pitchFamily="18" charset="0"/>
              </a:rPr>
              <a:t> </a:t>
            </a:r>
            <a:endParaRPr lang="en-US" sz="2400" b="1" dirty="0"/>
          </a:p>
        </p:txBody>
      </p:sp>
      <p:sp>
        <p:nvSpPr>
          <p:cNvPr id="23" name="Isosceles Triangle 22"/>
          <p:cNvSpPr>
            <a:spLocks noChangeAspect="1"/>
          </p:cNvSpPr>
          <p:nvPr/>
        </p:nvSpPr>
        <p:spPr>
          <a:xfrm>
            <a:off x="1528699" y="2374074"/>
            <a:ext cx="182878" cy="16002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2133600"/>
            <a:ext cx="4495800" cy="3631763"/>
          </a:xfrm>
          <a:prstGeom prst="rect">
            <a:avLst/>
          </a:prstGeom>
          <a:noFill/>
        </p:spPr>
        <p:txBody>
          <a:bodyPr wrap="square" rtlCol="0">
            <a:spAutoFit/>
          </a:bodyPr>
          <a:lstStyle/>
          <a:p>
            <a:r>
              <a:rPr lang="en-US" sz="2400" b="1" dirty="0">
                <a:latin typeface="+mn-lt"/>
              </a:rPr>
              <a:t>Select each set of numbers that could represent the side lengths of</a:t>
            </a:r>
            <a:r>
              <a:rPr lang="en-US" sz="2400" b="1" dirty="0"/>
              <a:t>     </a:t>
            </a:r>
            <a:r>
              <a:rPr lang="en-US" sz="2400" b="1" i="1" dirty="0">
                <a:latin typeface="Times New Roman" pitchFamily="18" charset="0"/>
                <a:cs typeface="Times New Roman" pitchFamily="18" charset="0"/>
              </a:rPr>
              <a:t>MNO</a:t>
            </a:r>
            <a:r>
              <a:rPr lang="en-US" sz="2400" b="1" dirty="0">
                <a:latin typeface="+mn-lt"/>
              </a:rPr>
              <a:t>.</a:t>
            </a:r>
          </a:p>
          <a:p>
            <a:endParaRPr lang="en-US" b="1" dirty="0"/>
          </a:p>
          <a:p>
            <a:r>
              <a:rPr lang="en-US" sz="2000" dirty="0">
                <a:latin typeface="Cambria Math" pitchFamily="18" charset="0"/>
                <a:ea typeface="Cambria Math" pitchFamily="18" charset="0"/>
              </a:rPr>
              <a:t>     </a:t>
            </a:r>
            <a:r>
              <a:rPr lang="en-US" sz="2000" b="1" dirty="0">
                <a:latin typeface="Cambria Math" pitchFamily="18" charset="0"/>
                <a:ea typeface="Cambria Math" pitchFamily="18" charset="0"/>
              </a:rPr>
              <a:t>7,  6,  2.5		16,  13,  5.5</a:t>
            </a:r>
          </a:p>
          <a:p>
            <a:endParaRPr lang="en-US" sz="2000" b="1" dirty="0">
              <a:latin typeface="Cambria Math" pitchFamily="18" charset="0"/>
              <a:ea typeface="Cambria Math" pitchFamily="18" charset="0"/>
            </a:endParaRPr>
          </a:p>
          <a:p>
            <a:endParaRPr lang="en-US" sz="2000" b="1" dirty="0">
              <a:latin typeface="Cambria Math" pitchFamily="18" charset="0"/>
              <a:ea typeface="Cambria Math" pitchFamily="18" charset="0"/>
            </a:endParaRPr>
          </a:p>
          <a:p>
            <a:r>
              <a:rPr lang="en-US" sz="2000" b="1" dirty="0">
                <a:latin typeface="Cambria Math" pitchFamily="18" charset="0"/>
                <a:ea typeface="Cambria Math" pitchFamily="18" charset="0"/>
              </a:rPr>
              <a:t>    14,  12,  7		2.1,  1.8,  1.05</a:t>
            </a:r>
          </a:p>
          <a:p>
            <a:endParaRPr lang="en-US" sz="2000" b="1" dirty="0">
              <a:latin typeface="Cambria Math" pitchFamily="18" charset="0"/>
              <a:ea typeface="Cambria Math" pitchFamily="18" charset="0"/>
            </a:endParaRPr>
          </a:p>
          <a:p>
            <a:endParaRPr lang="en-US" sz="2000" b="1" dirty="0">
              <a:latin typeface="Cambria Math" pitchFamily="18" charset="0"/>
              <a:ea typeface="Cambria Math" pitchFamily="18" charset="0"/>
            </a:endParaRPr>
          </a:p>
          <a:p>
            <a:r>
              <a:rPr lang="en-US" sz="2000" b="1" dirty="0">
                <a:latin typeface="Cambria Math" pitchFamily="18" charset="0"/>
                <a:ea typeface="Cambria Math" pitchFamily="18" charset="0"/>
              </a:rPr>
              <a:t>  10.5,  9.5,  5.5		4.2,  3.6,  2.1</a:t>
            </a:r>
          </a:p>
        </p:txBody>
      </p:sp>
      <p:sp>
        <p:nvSpPr>
          <p:cNvPr id="34" name="TextBox 33"/>
          <p:cNvSpPr txBox="1"/>
          <p:nvPr/>
        </p:nvSpPr>
        <p:spPr>
          <a:xfrm>
            <a:off x="2514600" y="2184400"/>
            <a:ext cx="304800" cy="523220"/>
          </a:xfrm>
          <a:prstGeom prst="rect">
            <a:avLst/>
          </a:prstGeom>
          <a:noFill/>
        </p:spPr>
        <p:txBody>
          <a:bodyPr wrap="square" rtlCol="0">
            <a:spAutoFit/>
          </a:bodyPr>
          <a:lstStyle/>
          <a:p>
            <a:r>
              <a:rPr lang="en-US" sz="2800" dirty="0"/>
              <a:t>~</a:t>
            </a:r>
          </a:p>
        </p:txBody>
      </p:sp>
      <p:sp>
        <p:nvSpPr>
          <p:cNvPr id="36" name="TextBox 35"/>
          <p:cNvSpPr txBox="1"/>
          <p:nvPr/>
        </p:nvSpPr>
        <p:spPr>
          <a:xfrm>
            <a:off x="2286000" y="4038600"/>
            <a:ext cx="457200" cy="381000"/>
          </a:xfrm>
          <a:prstGeom prst="rect">
            <a:avLst/>
          </a:prstGeom>
          <a:noFill/>
        </p:spPr>
        <p:txBody>
          <a:bodyPr wrap="square" rtlCol="0">
            <a:spAutoFit/>
          </a:bodyPr>
          <a:lstStyle/>
          <a:p>
            <a:r>
              <a:rPr lang="en-US" b="1" dirty="0">
                <a:latin typeface="Cambria Math" pitchFamily="18" charset="0"/>
                <a:ea typeface="Cambria Math" pitchFamily="18" charset="0"/>
              </a:rPr>
              <a:t>21</a:t>
            </a:r>
          </a:p>
        </p:txBody>
      </p:sp>
      <p:sp>
        <p:nvSpPr>
          <p:cNvPr id="38" name="TextBox 37"/>
          <p:cNvSpPr txBox="1"/>
          <p:nvPr/>
        </p:nvSpPr>
        <p:spPr>
          <a:xfrm>
            <a:off x="3581400" y="4191000"/>
            <a:ext cx="457200" cy="369332"/>
          </a:xfrm>
          <a:prstGeom prst="rect">
            <a:avLst/>
          </a:prstGeom>
          <a:noFill/>
        </p:spPr>
        <p:txBody>
          <a:bodyPr wrap="square" rtlCol="0">
            <a:spAutoFit/>
          </a:bodyPr>
          <a:lstStyle/>
          <a:p>
            <a:r>
              <a:rPr lang="en-US" b="1" dirty="0">
                <a:latin typeface="Cambria Math" pitchFamily="18" charset="0"/>
                <a:ea typeface="Cambria Math" pitchFamily="18" charset="0"/>
              </a:rPr>
              <a:t>18</a:t>
            </a:r>
          </a:p>
        </p:txBody>
      </p:sp>
      <p:sp>
        <p:nvSpPr>
          <p:cNvPr id="40" name="TextBox 39"/>
          <p:cNvSpPr txBox="1"/>
          <p:nvPr/>
        </p:nvSpPr>
        <p:spPr>
          <a:xfrm>
            <a:off x="2514600" y="5410200"/>
            <a:ext cx="723900" cy="369332"/>
          </a:xfrm>
          <a:prstGeom prst="rect">
            <a:avLst/>
          </a:prstGeom>
          <a:noFill/>
        </p:spPr>
        <p:txBody>
          <a:bodyPr wrap="square" rtlCol="0">
            <a:spAutoFit/>
          </a:bodyPr>
          <a:lstStyle/>
          <a:p>
            <a:r>
              <a:rPr lang="en-US" b="1" dirty="0">
                <a:latin typeface="Cambria Math" pitchFamily="18" charset="0"/>
                <a:ea typeface="Cambria Math" pitchFamily="18" charset="0"/>
              </a:rPr>
              <a:t>10.5</a:t>
            </a:r>
          </a:p>
        </p:txBody>
      </p:sp>
      <p:sp>
        <p:nvSpPr>
          <p:cNvPr id="44" name="Rounded Rectangle 43"/>
          <p:cNvSpPr/>
          <p:nvPr/>
        </p:nvSpPr>
        <p:spPr>
          <a:xfrm>
            <a:off x="7162800" y="5334000"/>
            <a:ext cx="15240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162800" y="4419600"/>
            <a:ext cx="16764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572000" y="4419600"/>
            <a:ext cx="13716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0" y="1219200"/>
            <a:ext cx="8229600" cy="830997"/>
          </a:xfrm>
          <a:prstGeom prst="rect">
            <a:avLst/>
          </a:prstGeom>
          <a:noFill/>
        </p:spPr>
        <p:txBody>
          <a:bodyPr wrap="square" rtlCol="0">
            <a:spAutoFit/>
          </a:bodyPr>
          <a:lstStyle/>
          <a:p>
            <a:r>
              <a:rPr lang="en-US" sz="2400" b="1" dirty="0">
                <a:solidFill>
                  <a:srgbClr val="4F6228"/>
                </a:solidFill>
                <a:latin typeface="+mn-lt"/>
              </a:rPr>
              <a:t>Students need additional practice using the ratios of the sides of similar triangles.</a:t>
            </a:r>
          </a:p>
        </p:txBody>
      </p:sp>
      <p:sp>
        <p:nvSpPr>
          <p:cNvPr id="27" name="Isosceles Triangle 26"/>
          <p:cNvSpPr>
            <a:spLocks noChangeAspect="1"/>
          </p:cNvSpPr>
          <p:nvPr/>
        </p:nvSpPr>
        <p:spPr>
          <a:xfrm>
            <a:off x="2895600" y="2374075"/>
            <a:ext cx="182878" cy="16002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a:spLocks noChangeAspect="1"/>
          </p:cNvSpPr>
          <p:nvPr/>
        </p:nvSpPr>
        <p:spPr>
          <a:xfrm>
            <a:off x="4912425" y="3036125"/>
            <a:ext cx="182878" cy="16002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27"/>
          <p:cNvSpPr>
            <a:spLocks noGrp="1"/>
          </p:cNvSpPr>
          <p:nvPr>
            <p:ph type="sldNum" sz="quarter" idx="10"/>
          </p:nvPr>
        </p:nvSpPr>
        <p:spPr/>
        <p:txBody>
          <a:bodyPr/>
          <a:lstStyle/>
          <a:p>
            <a:fld id="{235CBA55-A982-4B59-A830-792D26E3C409}" type="slidenum">
              <a:rPr lang="en-US" smtClean="0"/>
              <a:pPr/>
              <a:t>12</a:t>
            </a:fld>
            <a:endParaRPr lang="en-US"/>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887"/>
    </mc:Choice>
    <mc:Fallback xmlns="">
      <p:transition spd="slow" advTm="35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bldLst>
      <p:bldP spid="44" grpId="0" animBg="1"/>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sz="3200" dirty="0">
                <a:solidFill>
                  <a:schemeClr val="tx1"/>
                </a:solidFill>
              </a:rPr>
              <a:t>Verifying Properties of Quadrilaterals</a:t>
            </a:r>
          </a:p>
        </p:txBody>
      </p:sp>
      <p:sp>
        <p:nvSpPr>
          <p:cNvPr id="3" name="Content Placeholder 2"/>
          <p:cNvSpPr>
            <a:spLocks noGrp="1"/>
          </p:cNvSpPr>
          <p:nvPr>
            <p:ph idx="1"/>
          </p:nvPr>
        </p:nvSpPr>
        <p:spPr/>
        <p:txBody>
          <a:bodyPr/>
          <a:lstStyle/>
          <a:p>
            <a:pPr marL="0">
              <a:buNone/>
            </a:pPr>
            <a:r>
              <a:rPr lang="en-US" sz="2800" dirty="0">
                <a:solidFill>
                  <a:schemeClr val="tx1"/>
                </a:solidFill>
              </a:rPr>
              <a:t>SOL G.9</a:t>
            </a:r>
          </a:p>
          <a:p>
            <a:pPr marL="0">
              <a:buNone/>
            </a:pPr>
            <a:r>
              <a:rPr lang="en-US" sz="2800" dirty="0">
                <a:solidFill>
                  <a:schemeClr val="tx1"/>
                </a:solidFill>
              </a:rPr>
              <a:t>The student will verify characteristics of quadrilaterals and </a:t>
            </a:r>
            <a:r>
              <a:rPr lang="en-US" sz="2800" dirty="0"/>
              <a:t>use properties of quadrilaterals to solve real-world problems</a:t>
            </a:r>
            <a:r>
              <a:rPr lang="en-US" sz="2800" dirty="0">
                <a:solidFill>
                  <a:schemeClr val="tx1"/>
                </a:solidFill>
              </a:rPr>
              <a:t>.</a:t>
            </a:r>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13</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667"/>
    </mc:Choice>
    <mc:Fallback xmlns="">
      <p:transition spd="slow" advTm="18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075"/>
            <a:ext cx="8229600" cy="1143000"/>
          </a:xfrm>
        </p:spPr>
        <p:txBody>
          <a:bodyPr/>
          <a:lstStyle/>
          <a:p>
            <a:r>
              <a:rPr lang="en-US" sz="3200" dirty="0">
                <a:solidFill>
                  <a:schemeClr val="tx1"/>
                </a:solidFill>
              </a:rPr>
              <a:t>Suggested Practice for SOL G.9</a:t>
            </a:r>
          </a:p>
        </p:txBody>
      </p:sp>
      <p:sp>
        <p:nvSpPr>
          <p:cNvPr id="3" name="Content Placeholder 2"/>
          <p:cNvSpPr>
            <a:spLocks noGrp="1"/>
          </p:cNvSpPr>
          <p:nvPr>
            <p:ph idx="1"/>
          </p:nvPr>
        </p:nvSpPr>
        <p:spPr>
          <a:xfrm>
            <a:off x="457200" y="1219200"/>
            <a:ext cx="8229600" cy="4906963"/>
          </a:xfrm>
        </p:spPr>
        <p:txBody>
          <a:bodyPr/>
          <a:lstStyle/>
          <a:p>
            <a:pPr marL="0">
              <a:buNone/>
            </a:pPr>
            <a:r>
              <a:rPr lang="en-US" sz="2400" dirty="0">
                <a:solidFill>
                  <a:srgbClr val="4F6228"/>
                </a:solidFill>
              </a:rPr>
              <a:t>Students need additional practice with practical problems involving quadrilaterals.</a:t>
            </a:r>
          </a:p>
          <a:p>
            <a:pPr marL="0">
              <a:buNone/>
            </a:pPr>
            <a:r>
              <a:rPr lang="en-US" sz="2400" dirty="0">
                <a:solidFill>
                  <a:schemeClr val="tx1"/>
                </a:solidFill>
              </a:rPr>
              <a:t>Sasha built a window for her dollhouse in the shape of a quadrilateral.  She knows the opposite sides of the window are parallel but she wants to be sure it is in the shape of a rectangle.  Which of these can she use?</a:t>
            </a:r>
          </a:p>
          <a:p>
            <a:pPr marL="0">
              <a:buNone/>
            </a:pPr>
            <a:endParaRPr lang="en-US" sz="2400" dirty="0">
              <a:solidFill>
                <a:schemeClr val="tx1"/>
              </a:solidFill>
            </a:endParaRPr>
          </a:p>
          <a:p>
            <a:pPr marL="457200" indent="-457200">
              <a:buFont typeface="+mj-lt"/>
              <a:buAutoNum type="alphaUcPeriod"/>
            </a:pPr>
            <a:r>
              <a:rPr lang="en-US" sz="2400" dirty="0">
                <a:solidFill>
                  <a:schemeClr val="tx1"/>
                </a:solidFill>
              </a:rPr>
              <a:t>The consecutive angles of the window are supplementary.</a:t>
            </a:r>
          </a:p>
          <a:p>
            <a:pPr marL="457200" indent="-457200">
              <a:buFont typeface="+mj-lt"/>
              <a:buAutoNum type="alphaUcPeriod"/>
            </a:pPr>
            <a:r>
              <a:rPr lang="en-US" sz="2400" dirty="0">
                <a:solidFill>
                  <a:schemeClr val="tx1"/>
                </a:solidFill>
              </a:rPr>
              <a:t>The opposite sides of the window are congruent.</a:t>
            </a:r>
          </a:p>
          <a:p>
            <a:pPr marL="457200" indent="-457200">
              <a:buFont typeface="+mj-lt"/>
              <a:buAutoNum type="alphaUcPeriod"/>
            </a:pPr>
            <a:r>
              <a:rPr lang="en-US" sz="2400" dirty="0">
                <a:solidFill>
                  <a:schemeClr val="tx1"/>
                </a:solidFill>
              </a:rPr>
              <a:t>The diagonals of the window bisect each other.</a:t>
            </a:r>
          </a:p>
          <a:p>
            <a:pPr marL="457200" indent="-457200">
              <a:buFont typeface="+mj-lt"/>
              <a:buAutoNum type="alphaUcPeriod"/>
            </a:pPr>
            <a:r>
              <a:rPr lang="en-US" sz="2400" dirty="0">
                <a:solidFill>
                  <a:schemeClr val="tx1"/>
                </a:solidFill>
              </a:rPr>
              <a:t>The diagonals of the window are congruent.</a:t>
            </a:r>
          </a:p>
        </p:txBody>
      </p:sp>
      <p:sp>
        <p:nvSpPr>
          <p:cNvPr id="4" name="Rounded Rectangle 3"/>
          <p:cNvSpPr/>
          <p:nvPr/>
        </p:nvSpPr>
        <p:spPr>
          <a:xfrm>
            <a:off x="457200" y="5334000"/>
            <a:ext cx="67056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0"/>
          </p:nvPr>
        </p:nvSpPr>
        <p:spPr/>
        <p:txBody>
          <a:bodyPr/>
          <a:lstStyle/>
          <a:p>
            <a:fld id="{235CBA55-A982-4B59-A830-792D26E3C409}" type="slidenum">
              <a:rPr lang="en-US" smtClean="0"/>
              <a:pPr/>
              <a:t>14</a:t>
            </a:fld>
            <a:endParaRPr lang="en-US"/>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
        <p:nvSpPr>
          <p:cNvPr id="9" name="TextBox 8"/>
          <p:cNvSpPr txBox="1"/>
          <p:nvPr/>
        </p:nvSpPr>
        <p:spPr>
          <a:xfrm>
            <a:off x="7629525" y="6623506"/>
            <a:ext cx="1295400" cy="215444"/>
          </a:xfrm>
          <a:prstGeom prst="rect">
            <a:avLst/>
          </a:prstGeom>
          <a:noFill/>
        </p:spPr>
        <p:txBody>
          <a:bodyPr wrap="square" rtlCol="0">
            <a:spAutoFit/>
          </a:bodyPr>
          <a:lstStyle/>
          <a:p>
            <a:r>
              <a:rPr lang="en-US" sz="800" dirty="0">
                <a:latin typeface="+mn-lt"/>
              </a:rPr>
              <a:t>Slide revised 1/22/2015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911"/>
    </mc:Choice>
    <mc:Fallback xmlns="">
      <p:transition spd="slow" advTm="36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G.9</a:t>
            </a:r>
          </a:p>
        </p:txBody>
      </p:sp>
      <p:sp>
        <p:nvSpPr>
          <p:cNvPr id="3" name="Content Placeholder 2"/>
          <p:cNvSpPr>
            <a:spLocks noGrp="1"/>
          </p:cNvSpPr>
          <p:nvPr>
            <p:ph idx="1"/>
          </p:nvPr>
        </p:nvSpPr>
        <p:spPr>
          <a:xfrm>
            <a:off x="457200" y="1319150"/>
            <a:ext cx="8229600" cy="4525963"/>
          </a:xfrm>
        </p:spPr>
        <p:txBody>
          <a:bodyPr/>
          <a:lstStyle/>
          <a:p>
            <a:pPr marL="0">
              <a:buNone/>
            </a:pPr>
            <a:r>
              <a:rPr lang="en-US" sz="2400" dirty="0">
                <a:solidFill>
                  <a:srgbClr val="4F6228"/>
                </a:solidFill>
              </a:rPr>
              <a:t>Students need additional practice identifying the properties of a quadrilateral that is inscribed in a circle.</a:t>
            </a:r>
          </a:p>
          <a:p>
            <a:pPr marL="0">
              <a:buNone/>
            </a:pPr>
            <a:endParaRPr lang="en-US" sz="2400" dirty="0">
              <a:solidFill>
                <a:schemeClr val="tx1"/>
              </a:solidFill>
            </a:endParaRPr>
          </a:p>
          <a:p>
            <a:pPr marL="0">
              <a:buNone/>
            </a:pPr>
            <a:r>
              <a:rPr lang="en-US" sz="2400" dirty="0">
                <a:solidFill>
                  <a:schemeClr val="tx1"/>
                </a:solidFill>
              </a:rPr>
              <a:t>Andy inscribed quadrilateral </a:t>
            </a:r>
            <a:r>
              <a:rPr lang="en-US" sz="2400" i="1" dirty="0">
                <a:solidFill>
                  <a:schemeClr val="tx1"/>
                </a:solidFill>
                <a:latin typeface="Times New Roman" pitchFamily="18" charset="0"/>
                <a:cs typeface="Times New Roman" pitchFamily="18" charset="0"/>
              </a:rPr>
              <a:t>ABCD</a:t>
            </a:r>
            <a:r>
              <a:rPr lang="en-US" sz="2400" dirty="0">
                <a:solidFill>
                  <a:schemeClr val="tx1"/>
                </a:solidFill>
              </a:rPr>
              <a:t> in a circle. Line segment </a:t>
            </a:r>
            <a:r>
              <a:rPr lang="en-US" sz="2400" i="1" dirty="0">
                <a:solidFill>
                  <a:schemeClr val="tx1"/>
                </a:solidFill>
                <a:latin typeface="Times New Roman" pitchFamily="18" charset="0"/>
                <a:cs typeface="Times New Roman" pitchFamily="18" charset="0"/>
              </a:rPr>
              <a:t>BD</a:t>
            </a:r>
            <a:r>
              <a:rPr lang="en-US" sz="2400" dirty="0">
                <a:solidFill>
                  <a:schemeClr val="tx1"/>
                </a:solidFill>
              </a:rPr>
              <a:t> is a diameter of the circle.</a:t>
            </a:r>
          </a:p>
          <a:p>
            <a:pPr>
              <a:spcBef>
                <a:spcPts val="0"/>
              </a:spcBef>
              <a:buNone/>
            </a:pPr>
            <a:endParaRPr lang="en-US" sz="2400" dirty="0">
              <a:solidFill>
                <a:schemeClr val="tx1"/>
              </a:solidFill>
            </a:endParaRPr>
          </a:p>
          <a:p>
            <a:pPr marL="0">
              <a:spcBef>
                <a:spcPts val="0"/>
              </a:spcBef>
              <a:buNone/>
            </a:pPr>
            <a:r>
              <a:rPr lang="en-US" sz="2400" dirty="0">
                <a:solidFill>
                  <a:schemeClr val="tx1"/>
                </a:solidFill>
              </a:rPr>
              <a:t>Based on this information, select each statement that must be true.</a:t>
            </a:r>
          </a:p>
          <a:p>
            <a:pPr marL="0">
              <a:spcBef>
                <a:spcPts val="0"/>
              </a:spcBef>
              <a:buNone/>
            </a:pPr>
            <a:r>
              <a:rPr lang="en-US" sz="1100" dirty="0">
                <a:solidFill>
                  <a:schemeClr val="tx1"/>
                </a:solidFill>
              </a:rPr>
              <a:t>	</a:t>
            </a:r>
            <a:r>
              <a:rPr lang="en-US" sz="2400" dirty="0">
                <a:solidFill>
                  <a:schemeClr val="tx1"/>
                </a:solidFill>
              </a:rPr>
              <a:t>Line segment </a:t>
            </a:r>
            <a:r>
              <a:rPr lang="en-US" sz="2400" i="1" dirty="0">
                <a:solidFill>
                  <a:schemeClr val="tx1"/>
                </a:solidFill>
                <a:latin typeface="Times New Roman" pitchFamily="18" charset="0"/>
                <a:cs typeface="Times New Roman" pitchFamily="18" charset="0"/>
              </a:rPr>
              <a:t>AC</a:t>
            </a:r>
            <a:r>
              <a:rPr lang="en-US" sz="2400" dirty="0">
                <a:solidFill>
                  <a:schemeClr val="tx1"/>
                </a:solidFill>
              </a:rPr>
              <a:t> is a diameter of the circle.</a:t>
            </a:r>
          </a:p>
          <a:p>
            <a:pPr marL="0">
              <a:lnSpc>
                <a:spcPct val="150000"/>
              </a:lnSpc>
              <a:spcBef>
                <a:spcPts val="0"/>
              </a:spcBef>
              <a:buNone/>
            </a:pPr>
            <a:r>
              <a:rPr lang="en-US" sz="2400" dirty="0">
                <a:solidFill>
                  <a:schemeClr val="tx1"/>
                </a:solidFill>
              </a:rPr>
              <a:t>	Angle </a:t>
            </a:r>
            <a:r>
              <a:rPr lang="en-US" sz="2400" i="1" dirty="0">
                <a:solidFill>
                  <a:schemeClr val="tx1"/>
                </a:solidFill>
                <a:latin typeface="Times New Roman" pitchFamily="18" charset="0"/>
                <a:cs typeface="Times New Roman" pitchFamily="18" charset="0"/>
              </a:rPr>
              <a:t>C</a:t>
            </a:r>
            <a:r>
              <a:rPr lang="en-US" sz="2400" dirty="0">
                <a:solidFill>
                  <a:schemeClr val="tx1"/>
                </a:solidFill>
              </a:rPr>
              <a:t> is a right angle.</a:t>
            </a:r>
          </a:p>
          <a:p>
            <a:pPr marL="0">
              <a:lnSpc>
                <a:spcPct val="150000"/>
              </a:lnSpc>
              <a:spcBef>
                <a:spcPts val="0"/>
              </a:spcBef>
              <a:buNone/>
            </a:pPr>
            <a:r>
              <a:rPr lang="en-US" sz="2400" dirty="0">
                <a:solidFill>
                  <a:schemeClr val="tx1"/>
                </a:solidFill>
              </a:rPr>
              <a:t>	The sum of the measures of </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B</a:t>
            </a:r>
            <a:r>
              <a:rPr lang="en-US" sz="2400" dirty="0">
                <a:solidFill>
                  <a:schemeClr val="tx1"/>
                </a:solidFill>
              </a:rPr>
              <a:t> and </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D</a:t>
            </a:r>
            <a:r>
              <a:rPr lang="en-US" sz="2400" dirty="0">
                <a:solidFill>
                  <a:schemeClr val="tx1"/>
                </a:solidFill>
              </a:rPr>
              <a:t> is </a:t>
            </a:r>
            <a:r>
              <a:rPr lang="en-US" sz="2400" dirty="0">
                <a:solidFill>
                  <a:schemeClr val="tx1"/>
                </a:solidFill>
                <a:latin typeface="Cambria Math" panose="02040503050406030204" pitchFamily="18" charset="0"/>
                <a:ea typeface="Cambria Math" panose="02040503050406030204" pitchFamily="18" charset="0"/>
              </a:rPr>
              <a:t>180°</a:t>
            </a:r>
            <a:r>
              <a:rPr lang="en-US" sz="2400" dirty="0">
                <a:solidFill>
                  <a:schemeClr val="tx1"/>
                </a:solidFill>
              </a:rPr>
              <a:t>.</a:t>
            </a:r>
          </a:p>
          <a:p>
            <a:pPr marL="0">
              <a:lnSpc>
                <a:spcPct val="150000"/>
              </a:lnSpc>
              <a:spcBef>
                <a:spcPts val="0"/>
              </a:spcBef>
              <a:buNone/>
            </a:pPr>
            <a:r>
              <a:rPr lang="en-US" sz="2400" dirty="0">
                <a:solidFill>
                  <a:schemeClr val="tx1"/>
                </a:solidFill>
              </a:rPr>
              <a:t>	The sum of the measures of </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A</a:t>
            </a:r>
            <a:r>
              <a:rPr lang="en-US" sz="2400" dirty="0">
                <a:solidFill>
                  <a:schemeClr val="tx1"/>
                </a:solidFill>
              </a:rPr>
              <a:t> and </a:t>
            </a:r>
            <a:r>
              <a:rPr lang="en-US" sz="2400" dirty="0">
                <a:solidFill>
                  <a:schemeClr val="tx1"/>
                </a:solidFill>
                <a:latin typeface="Times New Roman" pitchFamily="18" charset="0"/>
                <a:cs typeface="Times New Roman" pitchFamily="18" charset="0"/>
              </a:rPr>
              <a:t>∠ </a:t>
            </a:r>
            <a:r>
              <a:rPr lang="en-US" sz="2400" i="1" dirty="0">
                <a:solidFill>
                  <a:schemeClr val="tx1"/>
                </a:solidFill>
                <a:latin typeface="Times New Roman" pitchFamily="18" charset="0"/>
                <a:cs typeface="Times New Roman" pitchFamily="18" charset="0"/>
              </a:rPr>
              <a:t>B</a:t>
            </a:r>
            <a:r>
              <a:rPr lang="en-US" sz="2400" dirty="0">
                <a:solidFill>
                  <a:schemeClr val="tx1"/>
                </a:solidFill>
              </a:rPr>
              <a:t> is </a:t>
            </a:r>
            <a:r>
              <a:rPr lang="en-US" sz="2400" dirty="0">
                <a:solidFill>
                  <a:schemeClr val="tx1"/>
                </a:solidFill>
                <a:latin typeface="Cambria Math" panose="02040503050406030204" pitchFamily="18" charset="0"/>
                <a:ea typeface="Cambria Math" panose="02040503050406030204" pitchFamily="18" charset="0"/>
              </a:rPr>
              <a:t>180°</a:t>
            </a:r>
            <a:r>
              <a:rPr lang="en-US" sz="2400" dirty="0">
                <a:solidFill>
                  <a:schemeClr val="tx1"/>
                </a:solidFill>
              </a:rPr>
              <a:t>.</a:t>
            </a:r>
          </a:p>
          <a:p>
            <a:endParaRPr lang="en-US" sz="2800" dirty="0">
              <a:solidFill>
                <a:schemeClr val="tx1"/>
              </a:solidFill>
            </a:endParaRPr>
          </a:p>
          <a:p>
            <a:pPr>
              <a:buNone/>
            </a:pPr>
            <a:endParaRPr lang="en-US" dirty="0"/>
          </a:p>
        </p:txBody>
      </p:sp>
      <p:sp>
        <p:nvSpPr>
          <p:cNvPr id="4" name="Rounded Rectangle 3"/>
          <p:cNvSpPr/>
          <p:nvPr/>
        </p:nvSpPr>
        <p:spPr>
          <a:xfrm>
            <a:off x="1371600" y="4912425"/>
            <a:ext cx="32766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1600" y="5429000"/>
            <a:ext cx="63246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235CBA55-A982-4B59-A830-792D26E3C409}" type="slidenum">
              <a:rPr lang="en-US" smtClean="0"/>
              <a:pPr/>
              <a:t>15</a:t>
            </a:fld>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1879"/>
    </mc:Choice>
    <mc:Fallback xmlns="">
      <p:transition spd="slow" advTm="71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143000"/>
          </a:xfrm>
        </p:spPr>
        <p:txBody>
          <a:bodyPr/>
          <a:lstStyle/>
          <a:p>
            <a:r>
              <a:rPr lang="en-US" sz="3200" dirty="0">
                <a:solidFill>
                  <a:schemeClr val="tx1"/>
                </a:solidFill>
              </a:rPr>
              <a:t>Finding Arc Lengths and Measures </a:t>
            </a:r>
            <a:br>
              <a:rPr lang="en-US" sz="3200" dirty="0">
                <a:solidFill>
                  <a:schemeClr val="tx1"/>
                </a:solidFill>
              </a:rPr>
            </a:br>
            <a:r>
              <a:rPr lang="en-US" sz="3200" dirty="0">
                <a:solidFill>
                  <a:schemeClr val="tx1"/>
                </a:solidFill>
              </a:rPr>
              <a:t>of Chords, Tangents, and Secants</a:t>
            </a:r>
          </a:p>
        </p:txBody>
      </p:sp>
      <p:sp>
        <p:nvSpPr>
          <p:cNvPr id="3" name="Content Placeholder 2"/>
          <p:cNvSpPr>
            <a:spLocks noGrp="1"/>
          </p:cNvSpPr>
          <p:nvPr>
            <p:ph idx="1"/>
          </p:nvPr>
        </p:nvSpPr>
        <p:spPr/>
        <p:txBody>
          <a:bodyPr/>
          <a:lstStyle/>
          <a:p>
            <a:pPr>
              <a:spcBef>
                <a:spcPts val="0"/>
              </a:spcBef>
              <a:buNone/>
            </a:pPr>
            <a:r>
              <a:rPr lang="en-US" sz="2800" dirty="0">
                <a:solidFill>
                  <a:schemeClr val="tx1"/>
                </a:solidFill>
              </a:rPr>
              <a:t>SOL G.11 </a:t>
            </a:r>
          </a:p>
          <a:p>
            <a:pPr marL="0">
              <a:spcBef>
                <a:spcPts val="0"/>
              </a:spcBef>
              <a:buNone/>
            </a:pPr>
            <a:r>
              <a:rPr lang="en-US" sz="2800" dirty="0">
                <a:solidFill>
                  <a:schemeClr val="tx1"/>
                </a:solidFill>
              </a:rPr>
              <a:t>The student will use angles, </a:t>
            </a:r>
            <a:r>
              <a:rPr lang="en-US" sz="2800" dirty="0"/>
              <a:t>arcs, chords,</a:t>
            </a:r>
            <a:r>
              <a:rPr lang="en-US" sz="2800" dirty="0">
                <a:solidFill>
                  <a:schemeClr val="tx1"/>
                </a:solidFill>
              </a:rPr>
              <a:t> </a:t>
            </a:r>
            <a:r>
              <a:rPr lang="en-US" sz="2800" dirty="0"/>
              <a:t>tangents, and secants</a:t>
            </a:r>
            <a:r>
              <a:rPr lang="en-US" sz="2800" dirty="0">
                <a:solidFill>
                  <a:schemeClr val="tx1"/>
                </a:solidFill>
              </a:rPr>
              <a:t> to </a:t>
            </a:r>
          </a:p>
          <a:p>
            <a:pPr marL="457200" indent="-457200">
              <a:spcBef>
                <a:spcPts val="0"/>
              </a:spcBef>
              <a:buFont typeface="+mj-lt"/>
              <a:buAutoNum type="alphaLcParenR"/>
              <a:defRPr/>
            </a:pPr>
            <a:r>
              <a:rPr lang="en-US" sz="2800" dirty="0">
                <a:solidFill>
                  <a:schemeClr val="tx1"/>
                </a:solidFill>
              </a:rPr>
              <a:t>investigate, verify, and apply properties of circles;</a:t>
            </a:r>
          </a:p>
          <a:p>
            <a:pPr marL="457200" indent="-457200">
              <a:spcBef>
                <a:spcPts val="0"/>
              </a:spcBef>
              <a:buFont typeface="+mj-lt"/>
              <a:buAutoNum type="alphaLcParenR"/>
              <a:defRPr/>
            </a:pPr>
            <a:r>
              <a:rPr lang="en-US" sz="2800" dirty="0"/>
              <a:t>solve real-world problems </a:t>
            </a:r>
            <a:r>
              <a:rPr lang="en-US" sz="2800" dirty="0">
                <a:solidFill>
                  <a:schemeClr val="tx1"/>
                </a:solidFill>
              </a:rPr>
              <a:t>involving properties of circles; and</a:t>
            </a:r>
          </a:p>
          <a:p>
            <a:pPr marL="457200" indent="-457200">
              <a:spcBef>
                <a:spcPts val="0"/>
              </a:spcBef>
              <a:buFont typeface="+mj-lt"/>
              <a:buAutoNum type="alphaLcParenR"/>
              <a:defRPr/>
            </a:pPr>
            <a:r>
              <a:rPr lang="en-US" sz="2800" dirty="0"/>
              <a:t>find arc lengths</a:t>
            </a:r>
            <a:r>
              <a:rPr lang="en-US" sz="2800" dirty="0">
                <a:solidFill>
                  <a:srgbClr val="005EC0"/>
                </a:solidFill>
              </a:rPr>
              <a:t> </a:t>
            </a:r>
            <a:r>
              <a:rPr lang="en-US" sz="2800" dirty="0">
                <a:solidFill>
                  <a:schemeClr val="tx1"/>
                </a:solidFill>
              </a:rPr>
              <a:t>and areas of sectors in circles.</a:t>
            </a:r>
          </a:p>
          <a:p>
            <a:endParaRPr lang="en-US" dirty="0"/>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16</a:t>
            </a:fld>
            <a:endParaRPr lang="en-U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707"/>
    </mc:Choice>
    <mc:Fallback xmlns="">
      <p:transition spd="slow" advTm="22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G.11</a:t>
            </a:r>
          </a:p>
        </p:txBody>
      </p:sp>
      <p:sp>
        <p:nvSpPr>
          <p:cNvPr id="3" name="Content Placeholder 2"/>
          <p:cNvSpPr>
            <a:spLocks noGrp="1"/>
          </p:cNvSpPr>
          <p:nvPr>
            <p:ph idx="1"/>
          </p:nvPr>
        </p:nvSpPr>
        <p:spPr>
          <a:xfrm>
            <a:off x="457200" y="1371600"/>
            <a:ext cx="8229600" cy="4754563"/>
          </a:xfrm>
        </p:spPr>
        <p:txBody>
          <a:bodyPr/>
          <a:lstStyle/>
          <a:p>
            <a:pPr marL="0">
              <a:spcBef>
                <a:spcPts val="0"/>
              </a:spcBef>
              <a:buNone/>
            </a:pPr>
            <a:r>
              <a:rPr lang="en-US" sz="2400" dirty="0">
                <a:solidFill>
                  <a:srgbClr val="4F6228"/>
                </a:solidFill>
              </a:rPr>
              <a:t>Students need additional practice solving real-world problems involving chords</a:t>
            </a:r>
            <a:r>
              <a:rPr lang="en-US" sz="2400" dirty="0"/>
              <a:t>.</a:t>
            </a:r>
          </a:p>
          <a:p>
            <a:pPr marL="0">
              <a:spcBef>
                <a:spcPts val="0"/>
              </a:spcBef>
              <a:buNone/>
            </a:pPr>
            <a:endParaRPr lang="en-US" sz="2400" dirty="0">
              <a:solidFill>
                <a:schemeClr val="tx1"/>
              </a:solidFill>
            </a:endParaRPr>
          </a:p>
          <a:p>
            <a:pPr marL="0">
              <a:spcBef>
                <a:spcPts val="0"/>
              </a:spcBef>
              <a:buNone/>
            </a:pPr>
            <a:r>
              <a:rPr lang="en-US" sz="2400" dirty="0">
                <a:solidFill>
                  <a:schemeClr val="tx1"/>
                </a:solidFill>
              </a:rPr>
              <a:t>This figure represents a design for a stained glass window.  </a:t>
            </a:r>
          </a:p>
          <a:p>
            <a:pPr marL="0">
              <a:spcBef>
                <a:spcPts val="0"/>
              </a:spcBef>
              <a:buNone/>
            </a:pPr>
            <a:r>
              <a:rPr lang="en-US" sz="2400" dirty="0">
                <a:solidFill>
                  <a:schemeClr val="tx1"/>
                </a:solidFill>
              </a:rPr>
              <a:t>The window is divided by chords </a:t>
            </a:r>
            <a:r>
              <a:rPr lang="en-US" sz="2400" i="1" dirty="0">
                <a:solidFill>
                  <a:schemeClr val="tx1"/>
                </a:solidFill>
                <a:latin typeface="Times New Roman" pitchFamily="18" charset="0"/>
                <a:cs typeface="Times New Roman" pitchFamily="18" charset="0"/>
              </a:rPr>
              <a:t>MN</a:t>
            </a:r>
            <a:r>
              <a:rPr lang="en-US" sz="2400" dirty="0">
                <a:solidFill>
                  <a:schemeClr val="tx1"/>
                </a:solidFill>
              </a:rPr>
              <a:t> and </a:t>
            </a:r>
            <a:r>
              <a:rPr lang="en-US" sz="2400" i="1" dirty="0">
                <a:solidFill>
                  <a:schemeClr val="tx1"/>
                </a:solidFill>
                <a:latin typeface="Times New Roman" pitchFamily="18" charset="0"/>
                <a:cs typeface="Times New Roman" pitchFamily="18" charset="0"/>
              </a:rPr>
              <a:t>ST</a:t>
            </a:r>
            <a:r>
              <a:rPr lang="en-US" sz="2400" dirty="0">
                <a:solidFill>
                  <a:schemeClr val="tx1"/>
                </a:solidFill>
              </a:rPr>
              <a:t>. </a:t>
            </a:r>
          </a:p>
          <a:p>
            <a:pPr>
              <a:buNone/>
            </a:pPr>
            <a:r>
              <a:rPr lang="en-US" sz="2800" dirty="0">
                <a:solidFill>
                  <a:schemeClr val="tx1"/>
                </a:solidFill>
              </a:rPr>
              <a:t>					</a:t>
            </a:r>
          </a:p>
          <a:p>
            <a:pPr>
              <a:buNone/>
            </a:pPr>
            <a:r>
              <a:rPr lang="en-US" sz="2400" dirty="0">
                <a:solidFill>
                  <a:schemeClr val="tx1"/>
                </a:solidFill>
                <a:latin typeface="+mj-lt"/>
                <a:cs typeface="Times New Roman" pitchFamily="18" charset="0"/>
              </a:rPr>
              <a:t>					 1.  What is the value of </a:t>
            </a:r>
            <a:r>
              <a:rPr lang="en-US" sz="2400" i="1" dirty="0">
                <a:solidFill>
                  <a:schemeClr val="tx1"/>
                </a:solidFill>
                <a:latin typeface="Times New Roman" pitchFamily="18" charset="0"/>
                <a:cs typeface="Times New Roman" pitchFamily="18" charset="0"/>
              </a:rPr>
              <a:t>x</a:t>
            </a:r>
            <a:r>
              <a:rPr lang="en-US" sz="2400" dirty="0">
                <a:solidFill>
                  <a:schemeClr val="tx1"/>
                </a:solidFill>
                <a:latin typeface="+mj-lt"/>
                <a:cs typeface="Times New Roman" pitchFamily="18" charset="0"/>
              </a:rPr>
              <a:t>?</a:t>
            </a:r>
          </a:p>
          <a:p>
            <a:pPr>
              <a:buNone/>
            </a:pPr>
            <a:endParaRPr lang="en-US" sz="2400" dirty="0">
              <a:solidFill>
                <a:schemeClr val="tx1"/>
              </a:solidFill>
              <a:latin typeface="+mj-lt"/>
              <a:cs typeface="Times New Roman" pitchFamily="18" charset="0"/>
            </a:endParaRPr>
          </a:p>
          <a:p>
            <a:pPr>
              <a:buNone/>
            </a:pPr>
            <a:r>
              <a:rPr lang="en-US" sz="2400" dirty="0">
                <a:solidFill>
                  <a:schemeClr val="tx1"/>
                </a:solidFill>
                <a:latin typeface="+mj-lt"/>
                <a:cs typeface="Times New Roman" pitchFamily="18" charset="0"/>
              </a:rPr>
              <a:t>					</a:t>
            </a:r>
            <a:r>
              <a:rPr lang="en-US" sz="2400" dirty="0">
                <a:solidFill>
                  <a:schemeClr val="tx1"/>
                </a:solidFill>
              </a:rPr>
              <a:t> 2.  What is the length of </a:t>
            </a:r>
            <a:r>
              <a:rPr lang="en-US" sz="2400" i="1" dirty="0">
                <a:solidFill>
                  <a:schemeClr val="tx1"/>
                </a:solidFill>
                <a:latin typeface="Times New Roman" pitchFamily="18" charset="0"/>
                <a:cs typeface="Times New Roman" pitchFamily="18" charset="0"/>
              </a:rPr>
              <a:t>ST</a:t>
            </a:r>
            <a:r>
              <a:rPr lang="en-US" sz="2400" dirty="0">
                <a:solidFill>
                  <a:schemeClr val="tx1"/>
                </a:solidFill>
                <a:latin typeface="Times New Roman" pitchFamily="18" charset="0"/>
                <a:cs typeface="Times New Roman" pitchFamily="18" charset="0"/>
              </a:rPr>
              <a:t> </a:t>
            </a:r>
            <a:r>
              <a:rPr lang="en-US" sz="2400" dirty="0">
                <a:solidFill>
                  <a:schemeClr val="tx1"/>
                </a:solidFill>
                <a:cs typeface="Times New Roman" pitchFamily="18" charset="0"/>
              </a:rPr>
              <a:t>?</a:t>
            </a:r>
            <a:endParaRPr lang="en-US" sz="2400" dirty="0">
              <a:solidFill>
                <a:schemeClr val="tx1"/>
              </a:solidFill>
              <a:latin typeface="+mj-lt"/>
            </a:endParaRPr>
          </a:p>
        </p:txBody>
      </p:sp>
      <p:grpSp>
        <p:nvGrpSpPr>
          <p:cNvPr id="27" name="Group 26"/>
          <p:cNvGrpSpPr/>
          <p:nvPr/>
        </p:nvGrpSpPr>
        <p:grpSpPr>
          <a:xfrm>
            <a:off x="914400" y="3352800"/>
            <a:ext cx="2514600" cy="2667000"/>
            <a:chOff x="914400" y="2438400"/>
            <a:chExt cx="2514600" cy="2667000"/>
          </a:xfrm>
        </p:grpSpPr>
        <p:grpSp>
          <p:nvGrpSpPr>
            <p:cNvPr id="24" name="Group 23"/>
            <p:cNvGrpSpPr/>
            <p:nvPr/>
          </p:nvGrpSpPr>
          <p:grpSpPr>
            <a:xfrm>
              <a:off x="914400" y="2438400"/>
              <a:ext cx="2514600" cy="2667000"/>
              <a:chOff x="914400" y="2438400"/>
              <a:chExt cx="2514600" cy="2667000"/>
            </a:xfrm>
          </p:grpSpPr>
          <p:grpSp>
            <p:nvGrpSpPr>
              <p:cNvPr id="18" name="Group 17"/>
              <p:cNvGrpSpPr/>
              <p:nvPr/>
            </p:nvGrpSpPr>
            <p:grpSpPr>
              <a:xfrm>
                <a:off x="914400" y="2438400"/>
                <a:ext cx="2514600" cy="2667000"/>
                <a:chOff x="1752600" y="2209800"/>
                <a:chExt cx="2514600" cy="2667000"/>
              </a:xfrm>
            </p:grpSpPr>
            <p:grpSp>
              <p:nvGrpSpPr>
                <p:cNvPr id="13" name="Group 12"/>
                <p:cNvGrpSpPr/>
                <p:nvPr/>
              </p:nvGrpSpPr>
              <p:grpSpPr>
                <a:xfrm>
                  <a:off x="1828800" y="2362200"/>
                  <a:ext cx="2133600" cy="2133600"/>
                  <a:chOff x="1828800" y="2362200"/>
                  <a:chExt cx="2133600" cy="2133600"/>
                </a:xfrm>
                <a:solidFill>
                  <a:srgbClr val="00B0F0"/>
                </a:solidFill>
              </p:grpSpPr>
              <p:sp>
                <p:nvSpPr>
                  <p:cNvPr id="4" name="Oval 3"/>
                  <p:cNvSpPr/>
                  <p:nvPr/>
                </p:nvSpPr>
                <p:spPr>
                  <a:xfrm>
                    <a:off x="1828800" y="2362200"/>
                    <a:ext cx="2133600" cy="2133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6" name="Straight Connector 5"/>
                  <p:cNvCxnSpPr/>
                  <p:nvPr/>
                </p:nvCxnSpPr>
                <p:spPr>
                  <a:xfrm>
                    <a:off x="2057400" y="2743200"/>
                    <a:ext cx="1821141" cy="1049617"/>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048000" y="2571750"/>
                    <a:ext cx="457200" cy="19050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752600" y="2438400"/>
                  <a:ext cx="304800" cy="369332"/>
                </a:xfrm>
                <a:prstGeom prst="rect">
                  <a:avLst/>
                </a:prstGeom>
                <a:noFill/>
              </p:spPr>
              <p:txBody>
                <a:bodyPr wrap="square" rtlCol="0">
                  <a:spAutoFit/>
                </a:bodyPr>
                <a:lstStyle/>
                <a:p>
                  <a:r>
                    <a:rPr lang="en-US" b="1" i="1" dirty="0">
                      <a:latin typeface="Times New Roman" pitchFamily="18" charset="0"/>
                      <a:cs typeface="Times New Roman" pitchFamily="18" charset="0"/>
                    </a:rPr>
                    <a:t>M</a:t>
                  </a:r>
                </a:p>
              </p:txBody>
            </p:sp>
            <p:sp>
              <p:nvSpPr>
                <p:cNvPr id="15" name="TextBox 14"/>
                <p:cNvSpPr txBox="1"/>
                <p:nvPr/>
              </p:nvSpPr>
              <p:spPr>
                <a:xfrm>
                  <a:off x="3886200" y="3733800"/>
                  <a:ext cx="381000" cy="369332"/>
                </a:xfrm>
                <a:prstGeom prst="rect">
                  <a:avLst/>
                </a:prstGeom>
                <a:noFill/>
              </p:spPr>
              <p:txBody>
                <a:bodyPr wrap="square" rtlCol="0">
                  <a:spAutoFit/>
                </a:bodyPr>
                <a:lstStyle/>
                <a:p>
                  <a:r>
                    <a:rPr lang="en-US" b="1" i="1" dirty="0">
                      <a:latin typeface="Times New Roman" pitchFamily="18" charset="0"/>
                      <a:cs typeface="Times New Roman" pitchFamily="18" charset="0"/>
                    </a:rPr>
                    <a:t>N</a:t>
                  </a:r>
                </a:p>
              </p:txBody>
            </p:sp>
            <p:sp>
              <p:nvSpPr>
                <p:cNvPr id="16" name="TextBox 15"/>
                <p:cNvSpPr txBox="1"/>
                <p:nvPr/>
              </p:nvSpPr>
              <p:spPr>
                <a:xfrm>
                  <a:off x="3505200" y="2209800"/>
                  <a:ext cx="304800" cy="369332"/>
                </a:xfrm>
                <a:prstGeom prst="rect">
                  <a:avLst/>
                </a:prstGeom>
                <a:noFill/>
              </p:spPr>
              <p:txBody>
                <a:bodyPr wrap="square" rtlCol="0">
                  <a:spAutoFit/>
                </a:bodyPr>
                <a:lstStyle/>
                <a:p>
                  <a:r>
                    <a:rPr lang="en-US" b="1" i="1" dirty="0">
                      <a:latin typeface="Times New Roman" pitchFamily="18" charset="0"/>
                      <a:cs typeface="Times New Roman" pitchFamily="18" charset="0"/>
                    </a:rPr>
                    <a:t>S</a:t>
                  </a:r>
                </a:p>
              </p:txBody>
            </p:sp>
            <p:sp>
              <p:nvSpPr>
                <p:cNvPr id="17" name="TextBox 16"/>
                <p:cNvSpPr txBox="1"/>
                <p:nvPr/>
              </p:nvSpPr>
              <p:spPr>
                <a:xfrm>
                  <a:off x="2895600" y="4495800"/>
                  <a:ext cx="381000" cy="381000"/>
                </a:xfrm>
                <a:prstGeom prst="rect">
                  <a:avLst/>
                </a:prstGeom>
                <a:noFill/>
              </p:spPr>
              <p:txBody>
                <a:bodyPr wrap="square" rtlCol="0">
                  <a:spAutoFit/>
                </a:bodyPr>
                <a:lstStyle/>
                <a:p>
                  <a:r>
                    <a:rPr lang="en-US" b="1" i="1" dirty="0">
                      <a:latin typeface="Times New Roman" pitchFamily="18" charset="0"/>
                      <a:cs typeface="Times New Roman" pitchFamily="18" charset="0"/>
                    </a:rPr>
                    <a:t>T</a:t>
                  </a:r>
                </a:p>
              </p:txBody>
            </p:sp>
          </p:grpSp>
          <p:sp>
            <p:nvSpPr>
              <p:cNvPr id="19" name="TextBox 18"/>
              <p:cNvSpPr txBox="1"/>
              <p:nvPr/>
            </p:nvSpPr>
            <p:spPr>
              <a:xfrm>
                <a:off x="2286000" y="2971800"/>
                <a:ext cx="30480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8</a:t>
                </a:r>
              </a:p>
            </p:txBody>
          </p:sp>
          <p:sp>
            <p:nvSpPr>
              <p:cNvPr id="20" name="TextBox 19"/>
              <p:cNvSpPr txBox="1"/>
              <p:nvPr/>
            </p:nvSpPr>
            <p:spPr>
              <a:xfrm>
                <a:off x="2676525" y="3571875"/>
                <a:ext cx="30480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4</a:t>
                </a:r>
              </a:p>
            </p:txBody>
          </p:sp>
          <p:sp>
            <p:nvSpPr>
              <p:cNvPr id="21" name="TextBox 20"/>
              <p:cNvSpPr txBox="1"/>
              <p:nvPr/>
            </p:nvSpPr>
            <p:spPr>
              <a:xfrm>
                <a:off x="1609725" y="2962275"/>
                <a:ext cx="609600"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10</a:t>
                </a:r>
              </a:p>
            </p:txBody>
          </p:sp>
        </p:grpSp>
        <p:sp>
          <p:nvSpPr>
            <p:cNvPr id="22" name="TextBox 21"/>
            <p:cNvSpPr txBox="1"/>
            <p:nvPr/>
          </p:nvSpPr>
          <p:spPr>
            <a:xfrm>
              <a:off x="1752600" y="3962400"/>
              <a:ext cx="8382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dirty="0">
                  <a:latin typeface="Cambria Math" panose="02040503050406030204" pitchFamily="18" charset="0"/>
                  <a:ea typeface="Cambria Math" panose="02040503050406030204" pitchFamily="18" charset="0"/>
                  <a:cs typeface="Times New Roman" pitchFamily="18" charset="0"/>
                </a:rPr>
                <a:t>4</a:t>
              </a:r>
            </a:p>
          </p:txBody>
        </p:sp>
      </p:grpSp>
      <p:cxnSp>
        <p:nvCxnSpPr>
          <p:cNvPr id="25" name="Straight Connector 24"/>
          <p:cNvCxnSpPr/>
          <p:nvPr/>
        </p:nvCxnSpPr>
        <p:spPr>
          <a:xfrm>
            <a:off x="7062850" y="2895600"/>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52975" y="28956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91400" y="47244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67400" y="2895600"/>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0"/>
          </p:nvPr>
        </p:nvSpPr>
        <p:spPr/>
        <p:txBody>
          <a:bodyPr/>
          <a:lstStyle/>
          <a:p>
            <a:fld id="{235CBA55-A982-4B59-A830-792D26E3C409}" type="slidenum">
              <a:rPr lang="en-US" smtClean="0"/>
              <a:pPr/>
              <a:t>17</a:t>
            </a:fld>
            <a:endParaRPr lang="en-US"/>
          </a:p>
        </p:txBody>
      </p:sp>
      <mc:AlternateContent xmlns:mc="http://schemas.openxmlformats.org/markup-compatibility/2006" xmlns:a14="http://schemas.microsoft.com/office/drawing/2010/main">
        <mc:Choice Requires="a14">
          <p:sp>
            <p:nvSpPr>
              <p:cNvPr id="41" name="Rectangle 40"/>
              <p:cNvSpPr/>
              <p:nvPr/>
            </p:nvSpPr>
            <p:spPr>
              <a:xfrm>
                <a:off x="3981450" y="5063449"/>
                <a:ext cx="4572000" cy="1127488"/>
              </a:xfrm>
              <a:prstGeom prst="rect">
                <a:avLst/>
              </a:prstGeom>
            </p:spPr>
            <p:txBody>
              <a:bodyPr>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d>
                        <m:dPr>
                          <m:ctrlPr>
                            <a:rPr lang="en-US" sz="2200" b="1" i="1">
                              <a:solidFill>
                                <a:srgbClr val="C00000"/>
                              </a:solidFill>
                              <a:latin typeface="Cambria Math" panose="02040503050406030204" pitchFamily="18" charset="0"/>
                              <a:ea typeface="Calibri"/>
                              <a:cs typeface="Times New Roman"/>
                            </a:rPr>
                          </m:ctrlPr>
                        </m:dPr>
                        <m:e>
                          <m:r>
                            <a:rPr lang="en-US" sz="2200" b="1" i="1">
                              <a:solidFill>
                                <a:srgbClr val="C00000"/>
                              </a:solidFill>
                              <a:effectLst/>
                              <a:latin typeface="Cambria Math"/>
                              <a:ea typeface="Calibri"/>
                              <a:cs typeface="Times New Roman"/>
                            </a:rPr>
                            <m:t>𝟗</m:t>
                          </m:r>
                          <m:r>
                            <a:rPr lang="en-US" sz="2200" b="1" i="1">
                              <a:solidFill>
                                <a:srgbClr val="C00000"/>
                              </a:solidFill>
                              <a:effectLst/>
                              <a:latin typeface="Cambria Math"/>
                              <a:ea typeface="Calibri"/>
                              <a:cs typeface="Times New Roman"/>
                            </a:rPr>
                            <m:t>−</m:t>
                          </m:r>
                          <m:r>
                            <a:rPr lang="en-US" sz="2200" b="1" i="1">
                              <a:solidFill>
                                <a:srgbClr val="C00000"/>
                              </a:solidFill>
                              <a:effectLst/>
                              <a:latin typeface="Cambria Math"/>
                              <a:ea typeface="Calibri"/>
                              <a:cs typeface="Times New Roman"/>
                            </a:rPr>
                            <m:t>𝟒</m:t>
                          </m:r>
                        </m:e>
                      </m:d>
                      <m:r>
                        <a:rPr lang="en-US" sz="2200" b="1">
                          <a:solidFill>
                            <a:srgbClr val="C00000"/>
                          </a:solidFill>
                          <a:effectLst/>
                          <a:latin typeface="Cambria Math"/>
                          <a:ea typeface="Calibri"/>
                          <a:cs typeface="Times New Roman"/>
                        </a:rPr>
                        <m:t>+</m:t>
                      </m:r>
                      <m:r>
                        <a:rPr lang="en-US" sz="2200" b="1" i="1">
                          <a:solidFill>
                            <a:srgbClr val="C00000"/>
                          </a:solidFill>
                          <a:effectLst/>
                          <a:latin typeface="Cambria Math"/>
                          <a:ea typeface="Calibri"/>
                          <a:cs typeface="Times New Roman"/>
                        </a:rPr>
                        <m:t>𝟖</m:t>
                      </m:r>
                    </m:oMath>
                  </m:oMathPara>
                </a14:m>
                <a:endParaRPr lang="en-US" sz="2200" dirty="0">
                  <a:effectLst/>
                  <a:latin typeface="Calibri"/>
                  <a:ea typeface="Calibri"/>
                  <a:cs typeface="Times New Roman"/>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2200" b="1" i="1">
                          <a:solidFill>
                            <a:srgbClr val="C00000"/>
                          </a:solidFill>
                          <a:effectLst/>
                          <a:latin typeface="Cambria Math"/>
                          <a:ea typeface="Calibri"/>
                          <a:cs typeface="Times New Roman"/>
                        </a:rPr>
                        <m:t>𝟏𝟑</m:t>
                      </m:r>
                    </m:oMath>
                  </m:oMathPara>
                </a14:m>
                <a:endParaRPr lang="en-US" sz="2200" dirty="0">
                  <a:effectLst/>
                  <a:latin typeface="Calibri"/>
                  <a:ea typeface="Calibri"/>
                  <a:cs typeface="Times New Roman"/>
                </a:endParaRPr>
              </a:p>
            </p:txBody>
          </p:sp>
        </mc:Choice>
        <mc:Fallback xmlns="">
          <p:sp>
            <p:nvSpPr>
              <p:cNvPr id="41" name="Rectangle 40"/>
              <p:cNvSpPr>
                <a:spLocks noRot="1" noChangeAspect="1" noMove="1" noResize="1" noEditPoints="1" noAdjustHandles="1" noChangeArrowheads="1" noChangeShapeType="1" noTextEdit="1"/>
              </p:cNvSpPr>
              <p:nvPr/>
            </p:nvSpPr>
            <p:spPr>
              <a:xfrm>
                <a:off x="3981450" y="5063449"/>
                <a:ext cx="4572000" cy="1127488"/>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5763672" y="4201319"/>
                <a:ext cx="417102" cy="609911"/>
              </a:xfrm>
              <a:prstGeom prst="rect">
                <a:avLst/>
              </a:prstGeom>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2200" b="1" i="1">
                          <a:solidFill>
                            <a:srgbClr val="C00000"/>
                          </a:solidFill>
                          <a:latin typeface="Cambria Math"/>
                          <a:ea typeface="Calibri"/>
                          <a:cs typeface="Times New Roman"/>
                        </a:rPr>
                        <m:t>𝟗</m:t>
                      </m:r>
                    </m:oMath>
                  </m:oMathPara>
                </a14:m>
                <a:endParaRPr lang="en-US" sz="2200" dirty="0">
                  <a:effectLst/>
                  <a:latin typeface="Calibri"/>
                  <a:ea typeface="Calibri"/>
                  <a:cs typeface="Times New Roman"/>
                </a:endParaRPr>
              </a:p>
            </p:txBody>
          </p:sp>
        </mc:Choice>
        <mc:Fallback xmlns="">
          <p:sp>
            <p:nvSpPr>
              <p:cNvPr id="43" name="Rectangle 42"/>
              <p:cNvSpPr>
                <a:spLocks noRot="1" noChangeAspect="1" noMove="1" noResize="1" noEditPoints="1" noAdjustHandles="1" noChangeArrowheads="1" noChangeShapeType="1" noTextEdit="1"/>
              </p:cNvSpPr>
              <p:nvPr/>
            </p:nvSpPr>
            <p:spPr>
              <a:xfrm>
                <a:off x="5763672" y="4201319"/>
                <a:ext cx="417102" cy="609911"/>
              </a:xfrm>
              <a:prstGeom prst="rect">
                <a:avLst/>
              </a:prstGeom>
              <a:blipFill rotWithShape="1">
                <a:blip r:embed="rId7" cstate="print"/>
                <a:stretch>
                  <a:fillRect/>
                </a:stretch>
              </a:blipFill>
            </p:spPr>
            <p:txBody>
              <a:bodyPr/>
              <a:lstStyle/>
              <a:p>
                <a:r>
                  <a:rPr lang="en-US">
                    <a:noFill/>
                  </a:rPr>
                  <a:t> </a:t>
                </a:r>
              </a:p>
            </p:txBody>
          </p:sp>
        </mc:Fallback>
      </mc:AlternateContent>
      <p:pic>
        <p:nvPicPr>
          <p:cNvPr id="45" name="Audio 4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grpSp>
        <p:nvGrpSpPr>
          <p:cNvPr id="38" name="Group 37"/>
          <p:cNvGrpSpPr/>
          <p:nvPr/>
        </p:nvGrpSpPr>
        <p:grpSpPr>
          <a:xfrm>
            <a:off x="4495800" y="5105400"/>
            <a:ext cx="3124200" cy="1384995"/>
            <a:chOff x="3105044" y="5736582"/>
            <a:chExt cx="3351413" cy="1398521"/>
          </a:xfrm>
        </p:grpSpPr>
        <p:sp>
          <p:nvSpPr>
            <p:cNvPr id="37" name="TextBox 36"/>
            <p:cNvSpPr txBox="1">
              <a:spLocks noChangeAspect="1"/>
            </p:cNvSpPr>
            <p:nvPr/>
          </p:nvSpPr>
          <p:spPr>
            <a:xfrm>
              <a:off x="3105044" y="5736582"/>
              <a:ext cx="3351413" cy="1398521"/>
            </a:xfrm>
            <a:prstGeom prst="rect">
              <a:avLst/>
            </a:prstGeom>
            <a:noFill/>
            <a:ln>
              <a:solidFill>
                <a:schemeClr val="tx1"/>
              </a:solidFill>
            </a:ln>
          </p:spPr>
          <p:txBody>
            <a:bodyPr wrap="square" rtlCol="0">
              <a:spAutoFit/>
            </a:bodyPr>
            <a:lstStyle/>
            <a:p>
              <a:r>
                <a:rPr lang="en-US" sz="2200" b="1" dirty="0">
                  <a:solidFill>
                    <a:srgbClr val="FF0000"/>
                  </a:solidFill>
                  <a:latin typeface="+mn-lt"/>
                </a:rPr>
                <a:t>Common Errors</a:t>
              </a:r>
              <a:r>
                <a:rPr lang="en-US" sz="2400" b="1" dirty="0">
                  <a:solidFill>
                    <a:srgbClr val="FF0000"/>
                  </a:solidFill>
                  <a:latin typeface="+mn-lt"/>
                </a:rPr>
                <a:t>:</a:t>
              </a:r>
            </a:p>
            <a:p>
              <a:endParaRPr lang="en-US" sz="2400" b="1" dirty="0">
                <a:solidFill>
                  <a:srgbClr val="FF0000"/>
                </a:solidFill>
                <a:latin typeface="+mn-lt"/>
              </a:endParaRPr>
            </a:p>
            <a:p>
              <a:endParaRPr lang="en-US" dirty="0"/>
            </a:p>
            <a:p>
              <a:endParaRPr lang="en-US" dirty="0"/>
            </a:p>
          </p:txBody>
        </p:sp>
        <p:pic>
          <p:nvPicPr>
            <p:cNvPr id="451586"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27657" y="6198247"/>
              <a:ext cx="1259688" cy="372172"/>
            </a:xfrm>
            <a:prstGeom prst="rect">
              <a:avLst/>
            </a:prstGeom>
            <a:noFill/>
          </p:spPr>
        </p:pic>
        <p:pic>
          <p:nvPicPr>
            <p:cNvPr id="451585"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18133" y="6569721"/>
              <a:ext cx="2059635" cy="372172"/>
            </a:xfrm>
            <a:prstGeom prst="rect">
              <a:avLst/>
            </a:prstGeom>
            <a:noFill/>
          </p:spPr>
        </p:pic>
      </p:grpSp>
      <p:sp>
        <p:nvSpPr>
          <p:cNvPr id="4515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1588" name="Rectangle 4"/>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51589" name="Rectangle 5"/>
          <p:cNvSpPr>
            <a:spLocks noChangeArrowheads="1"/>
          </p:cNvSpPr>
          <p:nvPr/>
        </p:nvSpPr>
        <p:spPr bwMode="auto">
          <a:xfrm>
            <a:off x="0" y="1733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9754"/>
    </mc:Choice>
    <mc:Fallback xmlns="">
      <p:transition spd="slow" advTm="69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5"/>
                </p:tgtEl>
              </p:cMediaNode>
            </p:audio>
          </p:childTnLst>
        </p:cTn>
      </p:par>
    </p:tnLst>
    <p:bldLst>
      <p:bldP spid="41"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G.11</a:t>
            </a:r>
          </a:p>
        </p:txBody>
      </p:sp>
      <p:sp>
        <p:nvSpPr>
          <p:cNvPr id="3" name="Content Placeholder 2"/>
          <p:cNvSpPr>
            <a:spLocks noGrp="1"/>
          </p:cNvSpPr>
          <p:nvPr>
            <p:ph idx="1"/>
          </p:nvPr>
        </p:nvSpPr>
        <p:spPr>
          <a:xfrm>
            <a:off x="457200" y="1219200"/>
            <a:ext cx="8229600" cy="4906963"/>
          </a:xfrm>
        </p:spPr>
        <p:txBody>
          <a:bodyPr/>
          <a:lstStyle/>
          <a:p>
            <a:pPr marL="0">
              <a:buNone/>
            </a:pPr>
            <a:r>
              <a:rPr lang="en-US" sz="2400" dirty="0">
                <a:solidFill>
                  <a:srgbClr val="4F6228"/>
                </a:solidFill>
              </a:rPr>
              <a:t>Students need additional practice solving real-world problems using properties of circles.</a:t>
            </a:r>
          </a:p>
          <a:p>
            <a:pPr marL="0">
              <a:buNone/>
            </a:pPr>
            <a:r>
              <a:rPr lang="en-US" sz="2400" dirty="0">
                <a:solidFill>
                  <a:schemeClr val="tx1"/>
                </a:solidFill>
              </a:rPr>
              <a:t>Circle </a:t>
            </a:r>
            <a:r>
              <a:rPr lang="en-US" sz="2400" i="1" dirty="0">
                <a:solidFill>
                  <a:schemeClr val="tx1"/>
                </a:solidFill>
                <a:latin typeface="Times New Roman" pitchFamily="18" charset="0"/>
                <a:cs typeface="Times New Roman" pitchFamily="18" charset="0"/>
              </a:rPr>
              <a:t>M</a:t>
            </a:r>
            <a:r>
              <a:rPr lang="en-US" sz="2400" dirty="0">
                <a:solidFill>
                  <a:schemeClr val="tx1"/>
                </a:solidFill>
              </a:rPr>
              <a:t> represents a circular race track.  The radius of this race track is </a:t>
            </a:r>
            <a:r>
              <a:rPr lang="en-US" sz="2400" dirty="0">
                <a:solidFill>
                  <a:schemeClr val="tx1"/>
                </a:solidFill>
                <a:latin typeface="Cambria Math" pitchFamily="18" charset="0"/>
                <a:ea typeface="Cambria Math" pitchFamily="18" charset="0"/>
              </a:rPr>
              <a:t>120</a:t>
            </a:r>
            <a:r>
              <a:rPr lang="en-US" sz="2400" dirty="0">
                <a:solidFill>
                  <a:schemeClr val="tx1"/>
                </a:solidFill>
              </a:rPr>
              <a:t> feet.  Juan will start at point </a:t>
            </a:r>
            <a:r>
              <a:rPr lang="en-US" sz="2400" i="1" dirty="0">
                <a:solidFill>
                  <a:schemeClr val="tx1"/>
                </a:solidFill>
                <a:latin typeface="Times New Roman" pitchFamily="18" charset="0"/>
                <a:cs typeface="Times New Roman" pitchFamily="18" charset="0"/>
              </a:rPr>
              <a:t>A</a:t>
            </a:r>
            <a:r>
              <a:rPr lang="en-US" sz="2400" dirty="0">
                <a:solidFill>
                  <a:schemeClr val="tx1"/>
                </a:solidFill>
              </a:rPr>
              <a:t> and run in a clockwise direction to point </a:t>
            </a:r>
            <a:r>
              <a:rPr lang="en-US" sz="2400" i="1" dirty="0">
                <a:solidFill>
                  <a:schemeClr val="tx1"/>
                </a:solidFill>
                <a:latin typeface="Times New Roman" pitchFamily="18" charset="0"/>
                <a:cs typeface="Times New Roman" pitchFamily="18" charset="0"/>
              </a:rPr>
              <a:t>B</a:t>
            </a:r>
            <a:r>
              <a:rPr lang="en-US" sz="2400" dirty="0">
                <a:solidFill>
                  <a:schemeClr val="tx1"/>
                </a:solidFill>
              </a:rPr>
              <a:t>.  Angle </a:t>
            </a:r>
            <a:r>
              <a:rPr lang="en-US" sz="2400" i="1" dirty="0">
                <a:solidFill>
                  <a:schemeClr val="tx1"/>
                </a:solidFill>
                <a:latin typeface="Times New Roman" pitchFamily="18" charset="0"/>
                <a:cs typeface="Times New Roman" pitchFamily="18" charset="0"/>
              </a:rPr>
              <a:t>AMB</a:t>
            </a:r>
            <a:r>
              <a:rPr lang="en-US" sz="2400" dirty="0">
                <a:solidFill>
                  <a:schemeClr val="tx1"/>
                </a:solidFill>
              </a:rPr>
              <a:t> measures </a:t>
            </a:r>
            <a:r>
              <a:rPr lang="en-US" sz="2400" dirty="0">
                <a:solidFill>
                  <a:schemeClr val="tx1"/>
                </a:solidFill>
                <a:latin typeface="Cambria Math" pitchFamily="18" charset="0"/>
                <a:ea typeface="Cambria Math" pitchFamily="18" charset="0"/>
              </a:rPr>
              <a:t>55</a:t>
            </a:r>
            <a:r>
              <a:rPr lang="en-US" sz="2400" dirty="0">
                <a:solidFill>
                  <a:schemeClr val="tx1"/>
                </a:solidFill>
              </a:rPr>
              <a:t>°.</a:t>
            </a:r>
          </a:p>
          <a:p>
            <a:pPr>
              <a:buNone/>
            </a:pPr>
            <a:endParaRPr lang="en-US" sz="2400" dirty="0"/>
          </a:p>
        </p:txBody>
      </p:sp>
      <p:grpSp>
        <p:nvGrpSpPr>
          <p:cNvPr id="16" name="Group 15"/>
          <p:cNvGrpSpPr/>
          <p:nvPr/>
        </p:nvGrpSpPr>
        <p:grpSpPr>
          <a:xfrm>
            <a:off x="609600" y="3276600"/>
            <a:ext cx="2667000" cy="2667000"/>
            <a:chOff x="609600" y="2819400"/>
            <a:chExt cx="2667000" cy="2667000"/>
          </a:xfrm>
        </p:grpSpPr>
        <p:sp>
          <p:nvSpPr>
            <p:cNvPr id="4" name="Oval 3"/>
            <p:cNvSpPr/>
            <p:nvPr/>
          </p:nvSpPr>
          <p:spPr>
            <a:xfrm>
              <a:off x="609600" y="3048000"/>
              <a:ext cx="2438400" cy="2438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noFill/>
              </a:endParaRPr>
            </a:p>
          </p:txBody>
        </p:sp>
        <p:cxnSp>
          <p:nvCxnSpPr>
            <p:cNvPr id="6" name="Straight Connector 5"/>
            <p:cNvCxnSpPr/>
            <p:nvPr/>
          </p:nvCxnSpPr>
          <p:spPr>
            <a:xfrm flipH="1" flipV="1">
              <a:off x="1295400" y="3200400"/>
              <a:ext cx="533400" cy="10668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28800" y="3657600"/>
              <a:ext cx="1066800" cy="6096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2819400"/>
              <a:ext cx="304800" cy="381000"/>
            </a:xfrm>
            <a:prstGeom prst="rect">
              <a:avLst/>
            </a:prstGeom>
            <a:noFill/>
          </p:spPr>
          <p:txBody>
            <a:bodyPr wrap="square" rtlCol="0">
              <a:spAutoFit/>
            </a:bodyPr>
            <a:lstStyle/>
            <a:p>
              <a:r>
                <a:rPr lang="en-US" b="1" i="1" dirty="0">
                  <a:latin typeface="Times New Roman" pitchFamily="18" charset="0"/>
                  <a:cs typeface="Times New Roman" pitchFamily="18" charset="0"/>
                </a:rPr>
                <a:t>A</a:t>
              </a:r>
            </a:p>
          </p:txBody>
        </p:sp>
        <p:sp>
          <p:nvSpPr>
            <p:cNvPr id="11" name="TextBox 10"/>
            <p:cNvSpPr txBox="1"/>
            <p:nvPr/>
          </p:nvSpPr>
          <p:spPr>
            <a:xfrm>
              <a:off x="2895600" y="3429000"/>
              <a:ext cx="381000" cy="381000"/>
            </a:xfrm>
            <a:prstGeom prst="rect">
              <a:avLst/>
            </a:prstGeom>
            <a:noFill/>
          </p:spPr>
          <p:txBody>
            <a:bodyPr wrap="square" rtlCol="0">
              <a:spAutoFit/>
            </a:bodyPr>
            <a:lstStyle/>
            <a:p>
              <a:r>
                <a:rPr lang="en-US" b="1" i="1" dirty="0">
                  <a:latin typeface="Times New Roman" pitchFamily="18" charset="0"/>
                  <a:cs typeface="Times New Roman" pitchFamily="18" charset="0"/>
                </a:rPr>
                <a:t>B</a:t>
              </a:r>
            </a:p>
          </p:txBody>
        </p:sp>
        <p:sp>
          <p:nvSpPr>
            <p:cNvPr id="12" name="TextBox 11"/>
            <p:cNvSpPr txBox="1"/>
            <p:nvPr/>
          </p:nvSpPr>
          <p:spPr>
            <a:xfrm>
              <a:off x="1600200" y="4191000"/>
              <a:ext cx="457200" cy="381000"/>
            </a:xfrm>
            <a:prstGeom prst="rect">
              <a:avLst/>
            </a:prstGeom>
            <a:noFill/>
          </p:spPr>
          <p:txBody>
            <a:bodyPr wrap="square" rtlCol="0">
              <a:spAutoFit/>
            </a:bodyPr>
            <a:lstStyle/>
            <a:p>
              <a:r>
                <a:rPr lang="en-US" b="1" i="1" dirty="0">
                  <a:latin typeface="Times New Roman" pitchFamily="18" charset="0"/>
                  <a:cs typeface="Times New Roman" pitchFamily="18" charset="0"/>
                </a:rPr>
                <a:t>M</a:t>
              </a:r>
            </a:p>
          </p:txBody>
        </p:sp>
      </p:grpSp>
      <p:sp>
        <p:nvSpPr>
          <p:cNvPr id="13" name="TextBox 12"/>
          <p:cNvSpPr txBox="1"/>
          <p:nvPr/>
        </p:nvSpPr>
        <p:spPr>
          <a:xfrm>
            <a:off x="3886200" y="3352800"/>
            <a:ext cx="4724400" cy="2677656"/>
          </a:xfrm>
          <a:prstGeom prst="rect">
            <a:avLst/>
          </a:prstGeom>
          <a:noFill/>
        </p:spPr>
        <p:txBody>
          <a:bodyPr wrap="square" rtlCol="0">
            <a:spAutoFit/>
          </a:bodyPr>
          <a:lstStyle/>
          <a:p>
            <a:r>
              <a:rPr lang="en-US" sz="2400" b="1" dirty="0">
                <a:latin typeface="+mn-lt"/>
              </a:rPr>
              <a:t>Which is closest to the number of feet Juan will run from point </a:t>
            </a:r>
            <a:r>
              <a:rPr lang="en-US" sz="2400" b="1" i="1" dirty="0">
                <a:latin typeface="Times New Roman" pitchFamily="18" charset="0"/>
                <a:cs typeface="Times New Roman" pitchFamily="18" charset="0"/>
              </a:rPr>
              <a:t>A</a:t>
            </a:r>
            <a:r>
              <a:rPr lang="en-US" sz="2400" b="1" dirty="0">
                <a:latin typeface="+mn-lt"/>
              </a:rPr>
              <a:t> to point </a:t>
            </a:r>
            <a:r>
              <a:rPr lang="en-US" sz="2400" b="1" i="1" dirty="0">
                <a:latin typeface="Times New Roman" pitchFamily="18" charset="0"/>
                <a:cs typeface="Times New Roman" pitchFamily="18" charset="0"/>
              </a:rPr>
              <a:t>B</a:t>
            </a:r>
            <a:r>
              <a:rPr lang="en-US" sz="2400" b="1" dirty="0">
                <a:latin typeface="+mn-lt"/>
              </a:rPr>
              <a:t>?</a:t>
            </a:r>
          </a:p>
          <a:p>
            <a:pPr marL="457200" indent="-457200"/>
            <a:r>
              <a:rPr lang="en-US" sz="2400" b="1" dirty="0">
                <a:latin typeface="Cambria Math" pitchFamily="18" charset="0"/>
                <a:ea typeface="Cambria Math" pitchFamily="18" charset="0"/>
              </a:rPr>
              <a:t>	55</a:t>
            </a:r>
            <a:r>
              <a:rPr lang="en-US" sz="2400" b="1" dirty="0">
                <a:latin typeface="+mn-lt"/>
              </a:rPr>
              <a:t> ft</a:t>
            </a:r>
          </a:p>
          <a:p>
            <a:pPr marL="457200" indent="-457200"/>
            <a:r>
              <a:rPr lang="en-US" sz="2400" b="1" dirty="0">
                <a:latin typeface="Cambria Math" pitchFamily="18" charset="0"/>
                <a:ea typeface="Cambria Math" pitchFamily="18" charset="0"/>
              </a:rPr>
              <a:t>	58</a:t>
            </a:r>
            <a:r>
              <a:rPr lang="en-US" sz="2400" b="1" dirty="0">
                <a:latin typeface="+mn-lt"/>
              </a:rPr>
              <a:t> ft</a:t>
            </a:r>
          </a:p>
          <a:p>
            <a:pPr marL="457200" indent="-457200"/>
            <a:r>
              <a:rPr lang="en-US" sz="2400" b="1" dirty="0">
                <a:latin typeface="Cambria Math" pitchFamily="18" charset="0"/>
                <a:ea typeface="Cambria Math" pitchFamily="18" charset="0"/>
              </a:rPr>
              <a:t>	115</a:t>
            </a:r>
            <a:r>
              <a:rPr lang="en-US" sz="2400" b="1" dirty="0">
                <a:latin typeface="+mn-lt"/>
              </a:rPr>
              <a:t> ft</a:t>
            </a:r>
          </a:p>
          <a:p>
            <a:pPr marL="457200" indent="-457200"/>
            <a:r>
              <a:rPr lang="en-US" sz="2400" b="1" dirty="0">
                <a:latin typeface="Cambria Math" pitchFamily="18" charset="0"/>
                <a:ea typeface="Cambria Math" pitchFamily="18" charset="0"/>
              </a:rPr>
              <a:t>	120</a:t>
            </a:r>
            <a:r>
              <a:rPr lang="en-US" sz="2400" b="1" dirty="0">
                <a:latin typeface="+mn-lt"/>
              </a:rPr>
              <a:t> ft</a:t>
            </a:r>
          </a:p>
        </p:txBody>
      </p:sp>
      <p:sp>
        <p:nvSpPr>
          <p:cNvPr id="14" name="Rounded Rectangle 13"/>
          <p:cNvSpPr/>
          <p:nvPr/>
        </p:nvSpPr>
        <p:spPr>
          <a:xfrm>
            <a:off x="3886200" y="5210300"/>
            <a:ext cx="15240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97975" y="4419600"/>
            <a:ext cx="1219200" cy="369332"/>
          </a:xfrm>
          <a:prstGeom prst="rect">
            <a:avLst/>
          </a:prstGeom>
          <a:noFill/>
        </p:spPr>
        <p:txBody>
          <a:bodyPr wrap="square" rtlCol="0">
            <a:spAutoFit/>
          </a:bodyPr>
          <a:lstStyle/>
          <a:p>
            <a:r>
              <a:rPr lang="en-US" b="1" dirty="0">
                <a:solidFill>
                  <a:srgbClr val="C00000"/>
                </a:solidFill>
                <a:latin typeface="Cambria Math" pitchFamily="18" charset="0"/>
                <a:ea typeface="Cambria Math" pitchFamily="18" charset="0"/>
              </a:rPr>
              <a:t>120</a:t>
            </a:r>
            <a:r>
              <a:rPr lang="en-US" b="1" dirty="0">
                <a:solidFill>
                  <a:srgbClr val="C00000"/>
                </a:solidFill>
              </a:rPr>
              <a:t> </a:t>
            </a:r>
            <a:r>
              <a:rPr lang="en-US" b="1" dirty="0">
                <a:solidFill>
                  <a:srgbClr val="C00000"/>
                </a:solidFill>
                <a:latin typeface="+mn-lt"/>
              </a:rPr>
              <a:t>ft</a:t>
            </a:r>
          </a:p>
        </p:txBody>
      </p:sp>
      <p:sp>
        <p:nvSpPr>
          <p:cNvPr id="19" name="TextBox 18"/>
          <p:cNvSpPr txBox="1"/>
          <p:nvPr/>
        </p:nvSpPr>
        <p:spPr>
          <a:xfrm>
            <a:off x="1676400" y="4267200"/>
            <a:ext cx="609600" cy="369332"/>
          </a:xfrm>
          <a:prstGeom prst="rect">
            <a:avLst/>
          </a:prstGeom>
          <a:noFill/>
        </p:spPr>
        <p:txBody>
          <a:bodyPr wrap="square" rtlCol="0">
            <a:spAutoFit/>
          </a:bodyPr>
          <a:lstStyle/>
          <a:p>
            <a:r>
              <a:rPr lang="en-US" b="1" dirty="0">
                <a:solidFill>
                  <a:srgbClr val="C00000"/>
                </a:solidFill>
                <a:latin typeface="Cambria Math" pitchFamily="18" charset="0"/>
                <a:ea typeface="Cambria Math" pitchFamily="18" charset="0"/>
              </a:rPr>
              <a:t>55°</a:t>
            </a:r>
            <a:endParaRPr lang="en-US" b="1" dirty="0">
              <a:solidFill>
                <a:srgbClr val="C00000"/>
              </a:solidFill>
              <a:latin typeface="+mn-lt"/>
            </a:endParaRPr>
          </a:p>
        </p:txBody>
      </p:sp>
      <p:sp>
        <p:nvSpPr>
          <p:cNvPr id="449540" name="Rectangle 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C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954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9544" name="Rectangle 8"/>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33" name="Straight Arrow Connector 32"/>
          <p:cNvCxnSpPr/>
          <p:nvPr/>
        </p:nvCxnSpPr>
        <p:spPr>
          <a:xfrm flipH="1">
            <a:off x="5486400" y="5410200"/>
            <a:ext cx="3048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954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9547" name="Rectangle 11"/>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21" name="Group 20"/>
          <p:cNvGrpSpPr/>
          <p:nvPr/>
        </p:nvGrpSpPr>
        <p:grpSpPr>
          <a:xfrm>
            <a:off x="457200" y="5943600"/>
            <a:ext cx="3316998" cy="714375"/>
            <a:chOff x="457200" y="5943600"/>
            <a:chExt cx="3316998" cy="714375"/>
          </a:xfrm>
        </p:grpSpPr>
        <p:sp>
          <p:nvSpPr>
            <p:cNvPr id="34" name="TextBox 33"/>
            <p:cNvSpPr txBox="1"/>
            <p:nvPr/>
          </p:nvSpPr>
          <p:spPr>
            <a:xfrm>
              <a:off x="2133600" y="6219825"/>
              <a:ext cx="990600" cy="430887"/>
            </a:xfrm>
            <a:prstGeom prst="rect">
              <a:avLst/>
            </a:prstGeom>
            <a:noFill/>
          </p:spPr>
          <p:txBody>
            <a:bodyPr wrap="square" rtlCol="0">
              <a:spAutoFit/>
            </a:bodyPr>
            <a:lstStyle/>
            <a:p>
              <a:r>
                <a:rPr lang="en-US" sz="2200" b="1" dirty="0">
                  <a:solidFill>
                    <a:srgbClr val="C00000"/>
                  </a:solidFill>
                  <a:latin typeface="+mn-lt"/>
                </a:rPr>
                <a:t>ft</a:t>
              </a:r>
            </a:p>
          </p:txBody>
        </p:sp>
        <p:grpSp>
          <p:nvGrpSpPr>
            <p:cNvPr id="17" name="Group 16"/>
            <p:cNvGrpSpPr/>
            <p:nvPr/>
          </p:nvGrpSpPr>
          <p:grpSpPr>
            <a:xfrm>
              <a:off x="457200" y="5943600"/>
              <a:ext cx="3316998" cy="714375"/>
              <a:chOff x="457200" y="5943600"/>
              <a:chExt cx="3316998" cy="714375"/>
            </a:xfrm>
          </p:grpSpPr>
          <p:sp>
            <p:nvSpPr>
              <p:cNvPr id="26" name="TextBox 25"/>
              <p:cNvSpPr txBox="1"/>
              <p:nvPr/>
            </p:nvSpPr>
            <p:spPr>
              <a:xfrm>
                <a:off x="457200" y="5943600"/>
                <a:ext cx="3316998" cy="430887"/>
              </a:xfrm>
              <a:prstGeom prst="rect">
                <a:avLst/>
              </a:prstGeom>
              <a:noFill/>
            </p:spPr>
            <p:txBody>
              <a:bodyPr wrap="none" rtlCol="0">
                <a:spAutoFit/>
              </a:bodyPr>
              <a:lstStyle/>
              <a:p>
                <a:r>
                  <a:rPr lang="en-US" sz="2200" b="1" dirty="0">
                    <a:solidFill>
                      <a:srgbClr val="C00000"/>
                    </a:solidFill>
                    <a:latin typeface="+mn-lt"/>
                  </a:rPr>
                  <a:t>Circumference of the circle</a:t>
                </a:r>
                <a:endParaRPr lang="en-US" sz="2200" dirty="0">
                  <a:solidFill>
                    <a:srgbClr val="C00000"/>
                  </a:solidFill>
                  <a:latin typeface="+mn-lt"/>
                </a:endParaRPr>
              </a:p>
            </p:txBody>
          </p:sp>
          <p:pic>
            <p:nvPicPr>
              <p:cNvPr id="3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85900" y="6248400"/>
                <a:ext cx="228600" cy="409575"/>
              </a:xfrm>
              <a:prstGeom prst="rect">
                <a:avLst/>
              </a:prstGeom>
              <a:noFill/>
            </p:spPr>
          </p:pic>
          <p:sp>
            <p:nvSpPr>
              <p:cNvPr id="28" name="TextBox 27"/>
              <p:cNvSpPr txBox="1"/>
              <p:nvPr/>
            </p:nvSpPr>
            <p:spPr>
              <a:xfrm>
                <a:off x="1676400" y="6229350"/>
                <a:ext cx="685800" cy="400110"/>
              </a:xfrm>
              <a:prstGeom prst="rect">
                <a:avLst/>
              </a:prstGeom>
              <a:noFill/>
            </p:spPr>
            <p:txBody>
              <a:bodyPr wrap="square" rtlCol="0">
                <a:spAutoFit/>
              </a:bodyPr>
              <a:lstStyle/>
              <a:p>
                <a:r>
                  <a:rPr lang="en-US" sz="2000" b="1" dirty="0">
                    <a:solidFill>
                      <a:srgbClr val="C00000"/>
                    </a:solidFill>
                    <a:latin typeface="Times New Roman" pitchFamily="18" charset="0"/>
                    <a:cs typeface="Times New Roman" pitchFamily="18" charset="0"/>
                  </a:rPr>
                  <a:t>754</a:t>
                </a:r>
              </a:p>
            </p:txBody>
          </p:sp>
        </p:grpSp>
      </p:grpSp>
      <p:sp>
        <p:nvSpPr>
          <p:cNvPr id="449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9539" name="Rectangle 3"/>
          <p:cNvSpPr>
            <a:spLocks noChangeArrowheads="1"/>
          </p:cNvSpPr>
          <p:nvPr/>
        </p:nvSpPr>
        <p:spPr bwMode="auto">
          <a:xfrm>
            <a:off x="0" y="1019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Slide Number Placeholder 28"/>
          <p:cNvSpPr>
            <a:spLocks noGrp="1"/>
          </p:cNvSpPr>
          <p:nvPr>
            <p:ph type="sldNum" sz="quarter" idx="10"/>
          </p:nvPr>
        </p:nvSpPr>
        <p:spPr/>
        <p:txBody>
          <a:bodyPr/>
          <a:lstStyle/>
          <a:p>
            <a:fld id="{235CBA55-A982-4B59-A830-792D26E3C409}" type="slidenum">
              <a:rPr lang="en-US" smtClean="0"/>
              <a:pPr/>
              <a:t>18</a:t>
            </a:fld>
            <a:endParaRPr lang="en-US"/>
          </a:p>
        </p:txBody>
      </p:sp>
      <mc:AlternateContent xmlns:mc="http://schemas.openxmlformats.org/markup-compatibility/2006" xmlns:a14="http://schemas.microsoft.com/office/drawing/2010/main">
        <mc:Choice Requires="a14">
          <p:sp>
            <p:nvSpPr>
              <p:cNvPr id="9" name="Rectangle 8"/>
              <p:cNvSpPr/>
              <p:nvPr/>
            </p:nvSpPr>
            <p:spPr>
              <a:xfrm>
                <a:off x="5791200" y="5131598"/>
                <a:ext cx="2246962" cy="557204"/>
              </a:xfrm>
              <a:prstGeom prst="rect">
                <a:avLst/>
              </a:prstGeom>
            </p:spPr>
            <p:txBody>
              <a:bodyPr wrap="none">
                <a:spAutoFit/>
              </a:bodyPr>
              <a:lstStyle/>
              <a:p>
                <a:pPr marL="0" marR="0">
                  <a:lnSpc>
                    <a:spcPct val="115000"/>
                  </a:lnSpc>
                  <a:spcBef>
                    <a:spcPts val="0"/>
                  </a:spcBef>
                  <a:spcAft>
                    <a:spcPts val="1000"/>
                  </a:spcAft>
                </a:pPr>
                <a14:m>
                  <m:oMath xmlns:m="http://schemas.openxmlformats.org/officeDocument/2006/math">
                    <m:f>
                      <m:fPr>
                        <m:ctrlPr>
                          <a:rPr lang="en-US" i="1">
                            <a:solidFill>
                              <a:srgbClr val="C00000"/>
                            </a:solidFill>
                            <a:latin typeface="Cambria Math" panose="02040503050406030204" pitchFamily="18" charset="0"/>
                            <a:ea typeface="Times New Roman"/>
                            <a:cs typeface="Times New Roman"/>
                          </a:rPr>
                        </m:ctrlPr>
                      </m:fPr>
                      <m:num>
                        <m:r>
                          <a:rPr lang="en-US" i="1">
                            <a:solidFill>
                              <a:srgbClr val="C00000"/>
                            </a:solidFill>
                            <a:latin typeface="Cambria Math"/>
                            <a:ea typeface="Times New Roman"/>
                            <a:cs typeface="Times New Roman"/>
                          </a:rPr>
                          <m:t>𝟓𝟓</m:t>
                        </m:r>
                      </m:num>
                      <m:den>
                        <m:r>
                          <a:rPr lang="en-US" i="1">
                            <a:solidFill>
                              <a:srgbClr val="C00000"/>
                            </a:solidFill>
                            <a:latin typeface="Cambria Math"/>
                            <a:ea typeface="Times New Roman"/>
                            <a:cs typeface="Times New Roman"/>
                          </a:rPr>
                          <m:t>𝟑𝟔𝟎</m:t>
                        </m:r>
                      </m:den>
                    </m:f>
                    <m:d>
                      <m:dPr>
                        <m:ctrlPr>
                          <a:rPr lang="en-US" i="1">
                            <a:solidFill>
                              <a:srgbClr val="C00000"/>
                            </a:solidFill>
                            <a:latin typeface="Cambria Math" panose="02040503050406030204" pitchFamily="18" charset="0"/>
                            <a:ea typeface="Times New Roman"/>
                            <a:cs typeface="Times New Roman"/>
                          </a:rPr>
                        </m:ctrlPr>
                      </m:dPr>
                      <m:e>
                        <m:r>
                          <a:rPr lang="en-US" i="1">
                            <a:solidFill>
                              <a:srgbClr val="C00000"/>
                            </a:solidFill>
                            <a:latin typeface="Cambria Math"/>
                            <a:ea typeface="Times New Roman"/>
                            <a:cs typeface="Times New Roman"/>
                          </a:rPr>
                          <m:t>𝟕𝟓𝟒</m:t>
                        </m:r>
                      </m:e>
                    </m:d>
                    <m:r>
                      <a:rPr lang="en-US">
                        <a:solidFill>
                          <a:srgbClr val="C00000"/>
                        </a:solidFill>
                        <a:latin typeface="Cambria Math"/>
                        <a:ea typeface="Times New Roman"/>
                        <a:cs typeface="Times New Roman"/>
                      </a:rPr>
                      <m:t>≈</m:t>
                    </m:r>
                    <m:r>
                      <a:rPr lang="en-US" i="1">
                        <a:solidFill>
                          <a:srgbClr val="C00000"/>
                        </a:solidFill>
                        <a:latin typeface="Cambria Math"/>
                        <a:ea typeface="Times New Roman"/>
                        <a:cs typeface="Times New Roman"/>
                      </a:rPr>
                      <m:t>𝟏𝟏𝟓</m:t>
                    </m:r>
                    <m:r>
                      <a:rPr lang="en-US">
                        <a:solidFill>
                          <a:srgbClr val="C00000"/>
                        </a:solidFill>
                        <a:latin typeface="Cambria Math"/>
                        <a:ea typeface="Times New Roman"/>
                        <a:cs typeface="Times New Roman"/>
                      </a:rPr>
                      <m:t>.</m:t>
                    </m:r>
                    <m:r>
                      <a:rPr lang="en-US" i="1">
                        <a:solidFill>
                          <a:srgbClr val="C00000"/>
                        </a:solidFill>
                        <a:latin typeface="Cambria Math"/>
                        <a:ea typeface="Times New Roman"/>
                        <a:cs typeface="Times New Roman"/>
                      </a:rPr>
                      <m:t>𝟐</m:t>
                    </m:r>
                    <m:r>
                      <a:rPr lang="en-US">
                        <a:solidFill>
                          <a:srgbClr val="C00000"/>
                        </a:solidFill>
                        <a:latin typeface="Cambria Math"/>
                        <a:ea typeface="Times New Roman"/>
                        <a:cs typeface="Times New Roman"/>
                      </a:rPr>
                      <m:t> </m:t>
                    </m:r>
                  </m:oMath>
                </a14:m>
                <a:r>
                  <a:rPr lang="en-US" dirty="0">
                    <a:solidFill>
                      <a:srgbClr val="C00000"/>
                    </a:solidFill>
                    <a:ea typeface="Times New Roman"/>
                    <a:cs typeface="Times New Roman"/>
                  </a:rPr>
                  <a:t>ft</a:t>
                </a:r>
                <a:endParaRPr lang="en-US" sz="1000" dirty="0">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5791200" y="5131598"/>
                <a:ext cx="2246962" cy="557204"/>
              </a:xfrm>
              <a:prstGeom prst="rect">
                <a:avLst/>
              </a:prstGeom>
              <a:blipFill rotWithShape="1">
                <a:blip r:embed="rId7" cstate="print"/>
                <a:stretch>
                  <a:fillRect r="-1355" b="-5495"/>
                </a:stretch>
              </a:blipFill>
            </p:spPr>
            <p:txBody>
              <a:bodyPr/>
              <a:lstStyle/>
              <a:p>
                <a:r>
                  <a:rPr lang="en-US">
                    <a:noFill/>
                  </a:rPr>
                  <a:t> </a:t>
                </a:r>
              </a:p>
            </p:txBody>
          </p:sp>
        </mc:Fallback>
      </mc:AlternateContent>
      <p:pic>
        <p:nvPicPr>
          <p:cNvPr id="22" name="Audio 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36" name="TextBox 35"/>
          <p:cNvSpPr txBox="1"/>
          <p:nvPr/>
        </p:nvSpPr>
        <p:spPr>
          <a:xfrm>
            <a:off x="3886200" y="4457700"/>
            <a:ext cx="838200" cy="1569660"/>
          </a:xfrm>
          <a:prstGeom prst="rect">
            <a:avLst/>
          </a:prstGeom>
          <a:noFill/>
        </p:spPr>
        <p:txBody>
          <a:bodyPr wrap="square" rtlCol="0">
            <a:spAutoFit/>
          </a:bodyPr>
          <a:lstStyle/>
          <a:p>
            <a:r>
              <a:rPr lang="en-US" sz="2400" b="1" dirty="0">
                <a:latin typeface="+mn-lt"/>
              </a:rPr>
              <a:t>A.</a:t>
            </a:r>
          </a:p>
          <a:p>
            <a:r>
              <a:rPr lang="en-US" sz="2400" b="1" dirty="0">
                <a:latin typeface="+mn-lt"/>
              </a:rPr>
              <a:t>B.</a:t>
            </a:r>
          </a:p>
          <a:p>
            <a:r>
              <a:rPr lang="en-US" sz="2400" b="1" dirty="0">
                <a:latin typeface="+mn-lt"/>
              </a:rPr>
              <a:t>C.</a:t>
            </a:r>
          </a:p>
          <a:p>
            <a:r>
              <a:rPr lang="en-US" sz="2400" b="1" dirty="0">
                <a:latin typeface="+mn-lt"/>
              </a:rPr>
              <a:t>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539"/>
    </mc:Choice>
    <mc:Fallback xmlns="">
      <p:transition spd="slow" advTm="55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2"/>
                </p:tgtEl>
              </p:cMediaNode>
            </p:audio>
          </p:childTnLst>
        </p:cTn>
      </p:par>
    </p:tnLst>
    <p:bldLst>
      <p:bldP spid="14" grpId="0" animBg="1"/>
      <p:bldP spid="18" grpId="0"/>
      <p:bldP spid="19"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8229600" cy="1143000"/>
          </a:xfrm>
        </p:spPr>
        <p:txBody>
          <a:bodyPr/>
          <a:lstStyle/>
          <a:p>
            <a:r>
              <a:rPr lang="en-US" sz="3200" dirty="0">
                <a:solidFill>
                  <a:schemeClr val="tx1"/>
                </a:solidFill>
              </a:rPr>
              <a:t>Writing and Using </a:t>
            </a:r>
            <a:br>
              <a:rPr lang="en-US" sz="3200" dirty="0">
                <a:solidFill>
                  <a:schemeClr val="tx1"/>
                </a:solidFill>
              </a:rPr>
            </a:br>
            <a:r>
              <a:rPr lang="en-US" sz="3200" dirty="0">
                <a:solidFill>
                  <a:schemeClr val="tx1"/>
                </a:solidFill>
              </a:rPr>
              <a:t>Equations of Circles</a:t>
            </a:r>
          </a:p>
        </p:txBody>
      </p:sp>
      <p:sp>
        <p:nvSpPr>
          <p:cNvPr id="3" name="Content Placeholder 2"/>
          <p:cNvSpPr>
            <a:spLocks noGrp="1"/>
          </p:cNvSpPr>
          <p:nvPr>
            <p:ph idx="1"/>
          </p:nvPr>
        </p:nvSpPr>
        <p:spPr/>
        <p:txBody>
          <a:bodyPr/>
          <a:lstStyle/>
          <a:p>
            <a:pPr>
              <a:spcBef>
                <a:spcPts val="0"/>
              </a:spcBef>
              <a:buNone/>
            </a:pPr>
            <a:r>
              <a:rPr lang="en-US" sz="2400" dirty="0">
                <a:solidFill>
                  <a:schemeClr val="tx1"/>
                </a:solidFill>
              </a:rPr>
              <a:t>SOL G.12</a:t>
            </a:r>
          </a:p>
          <a:p>
            <a:pPr marL="0">
              <a:spcBef>
                <a:spcPts val="0"/>
              </a:spcBef>
              <a:buNone/>
            </a:pPr>
            <a:r>
              <a:rPr lang="en-US" sz="2400" dirty="0">
                <a:solidFill>
                  <a:schemeClr val="tx1"/>
                </a:solidFill>
              </a:rPr>
              <a:t>The student, given the coordinates of the center of a circle and a point on the circle, </a:t>
            </a:r>
            <a:r>
              <a:rPr lang="en-US" sz="2400" dirty="0"/>
              <a:t>will write the equation of the circle</a:t>
            </a:r>
            <a:r>
              <a:rPr lang="en-US" sz="2400" dirty="0">
                <a:solidFill>
                  <a:schemeClr val="tx1"/>
                </a:solidFill>
              </a:rPr>
              <a:t>.</a:t>
            </a:r>
          </a:p>
          <a:p>
            <a:pPr>
              <a:spcBef>
                <a:spcPts val="0"/>
              </a:spcBef>
              <a:buNone/>
            </a:pPr>
            <a:endParaRPr lang="en-US" sz="1200" dirty="0"/>
          </a:p>
          <a:p>
            <a:pPr marL="0">
              <a:buNone/>
            </a:pPr>
            <a:r>
              <a:rPr lang="en-US" sz="2000" dirty="0">
                <a:solidFill>
                  <a:schemeClr val="tx1"/>
                </a:solidFill>
              </a:rPr>
              <a:t>Students should have experiences that require them to determine any of the following from given information: </a:t>
            </a:r>
          </a:p>
          <a:p>
            <a:pPr lvl="1">
              <a:buNone/>
            </a:pPr>
            <a:r>
              <a:rPr lang="en-US" sz="2000" b="1" dirty="0"/>
              <a:t>• the coordinates of the center; </a:t>
            </a:r>
          </a:p>
          <a:p>
            <a:pPr lvl="1">
              <a:buNone/>
            </a:pPr>
            <a:r>
              <a:rPr lang="en-US" sz="2000" b="1" dirty="0"/>
              <a:t>• the length of a radius; </a:t>
            </a:r>
          </a:p>
          <a:p>
            <a:pPr lvl="1">
              <a:buNone/>
            </a:pPr>
            <a:r>
              <a:rPr lang="en-US" sz="2000" b="1" dirty="0"/>
              <a:t>• coordinate endpoints of a radius; </a:t>
            </a:r>
          </a:p>
          <a:p>
            <a:pPr lvl="1">
              <a:buNone/>
            </a:pPr>
            <a:r>
              <a:rPr lang="en-US" sz="2000" b="1" dirty="0"/>
              <a:t>• the length of a diameter; </a:t>
            </a:r>
          </a:p>
          <a:p>
            <a:pPr lvl="1">
              <a:buNone/>
            </a:pPr>
            <a:r>
              <a:rPr lang="en-US" sz="2000" b="1" dirty="0"/>
              <a:t>• coordinate endpoints of a diameter; </a:t>
            </a:r>
          </a:p>
          <a:p>
            <a:pPr lvl="1">
              <a:buNone/>
            </a:pPr>
            <a:r>
              <a:rPr lang="en-US" sz="2000" b="1" dirty="0"/>
              <a:t>• </a:t>
            </a:r>
            <a:r>
              <a:rPr lang="en-US" sz="2000" b="1" dirty="0">
                <a:solidFill>
                  <a:srgbClr val="77933C"/>
                </a:solidFill>
              </a:rPr>
              <a:t>the coordinates of a point on the circle</a:t>
            </a:r>
            <a:r>
              <a:rPr lang="en-US" sz="2000" b="1" dirty="0"/>
              <a:t>;</a:t>
            </a:r>
            <a:r>
              <a:rPr lang="en-US" sz="2000" b="1" dirty="0">
                <a:solidFill>
                  <a:srgbClr val="005EC0"/>
                </a:solidFill>
              </a:rPr>
              <a:t> </a:t>
            </a:r>
            <a:r>
              <a:rPr lang="en-US" sz="2000" b="1" dirty="0"/>
              <a:t>and/or</a:t>
            </a:r>
            <a:r>
              <a:rPr lang="en-US" sz="2000" b="1" dirty="0">
                <a:solidFill>
                  <a:srgbClr val="005EC0"/>
                </a:solidFill>
              </a:rPr>
              <a:t> </a:t>
            </a:r>
          </a:p>
          <a:p>
            <a:pPr lvl="1">
              <a:buNone/>
            </a:pPr>
            <a:r>
              <a:rPr lang="en-US" sz="2000" b="1" dirty="0"/>
              <a:t>• </a:t>
            </a:r>
            <a:r>
              <a:rPr lang="en-US" sz="2000" b="1" dirty="0">
                <a:solidFill>
                  <a:srgbClr val="77933C"/>
                </a:solidFill>
              </a:rPr>
              <a:t>the equation of a circle</a:t>
            </a:r>
            <a:r>
              <a:rPr lang="en-US" sz="2000" b="1" dirty="0"/>
              <a:t>.</a:t>
            </a:r>
            <a:endParaRPr lang="en-US" dirty="0"/>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19</a:t>
            </a:fld>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7629"/>
    </mc:Choice>
    <mc:Fallback xmlns="">
      <p:transition spd="slow" advTm="57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114300" indent="-457200" eaLnBrk="1" hangingPunct="1">
              <a:buFont typeface="Wingdings 2" pitchFamily="18" charset="2"/>
              <a:buAutoNum type="alphaLcParenR"/>
            </a:pPr>
            <a:endParaRPr lang="en-US" sz="2400" dirty="0"/>
          </a:p>
          <a:p>
            <a:pPr marL="114300" indent="-457200" eaLnBrk="1" hangingPunct="1">
              <a:buNone/>
            </a:pPr>
            <a:endParaRPr lang="en-US" sz="2000" b="1"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dirty="0">
                <a:solidFill>
                  <a:schemeClr val="tx1"/>
                </a:solidFill>
              </a:rPr>
              <a:t>Determining and Verifying Parallelism</a:t>
            </a:r>
            <a:endParaRPr lang="en-US" sz="3200" b="1" dirty="0">
              <a:solidFill>
                <a:schemeClr val="tx1"/>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1324" name="Equation" r:id="rId6" imgW="114151" imgH="215619" progId="Equation.3">
                  <p:embed/>
                </p:oleObj>
              </mc:Choice>
              <mc:Fallback>
                <p:oleObj name="Equation" r:id="rId6" imgW="114151" imgH="215619" progId="Equation.3">
                  <p:embed/>
                  <p:pic>
                    <p:nvPicPr>
                      <p:cNvPr id="0" name="Picture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1325" name="Equation" r:id="rId8" imgW="114151" imgH="215619" progId="Equation.3">
                  <p:embed/>
                </p:oleObj>
              </mc:Choice>
              <mc:Fallback>
                <p:oleObj name="Equation" r:id="rId8" imgW="114151" imgH="215619" progId="Equation.3">
                  <p:embed/>
                  <p:pic>
                    <p:nvPicPr>
                      <p:cNvPr id="0" name="Picture 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1326" name="Equation" r:id="rId10" imgW="114151" imgH="215619" progId="Equation.3">
                  <p:embed/>
                </p:oleObj>
              </mc:Choice>
              <mc:Fallback>
                <p:oleObj name="Equation" r:id="rId10" imgW="114151" imgH="215619" progId="Equation.3">
                  <p:embed/>
                  <p:pic>
                    <p:nvPicPr>
                      <p:cNvPr id="0" name="Picture 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85800" y="1447800"/>
            <a:ext cx="7772400" cy="4401205"/>
          </a:xfrm>
          <a:prstGeom prst="rect">
            <a:avLst/>
          </a:prstGeom>
        </p:spPr>
        <p:txBody>
          <a:bodyPr wrap="square">
            <a:spAutoFit/>
          </a:bodyPr>
          <a:lstStyle/>
          <a:p>
            <a:pPr>
              <a:buNone/>
            </a:pPr>
            <a:r>
              <a:rPr lang="en-US" sz="2800" b="1" dirty="0">
                <a:latin typeface="+mn-lt"/>
              </a:rPr>
              <a:t>SOL G.2</a:t>
            </a:r>
          </a:p>
          <a:p>
            <a:pPr>
              <a:spcBef>
                <a:spcPts val="0"/>
              </a:spcBef>
              <a:buNone/>
            </a:pPr>
            <a:r>
              <a:rPr lang="en-US" sz="2800" b="1" dirty="0">
                <a:latin typeface="+mn-lt"/>
              </a:rPr>
              <a:t>The student will use the relationships between angles formed by two lines cut by a transversal to</a:t>
            </a:r>
          </a:p>
          <a:p>
            <a:pPr marL="514350" indent="-514350" eaLnBrk="1" hangingPunct="1">
              <a:buFont typeface="Wingdings 2" pitchFamily="18" charset="2"/>
              <a:buAutoNum type="alphaLcParenR"/>
            </a:pPr>
            <a:r>
              <a:rPr lang="en-US" sz="2800" b="1" dirty="0">
                <a:solidFill>
                  <a:srgbClr val="77933C"/>
                </a:solidFill>
                <a:latin typeface="+mn-lt"/>
              </a:rPr>
              <a:t>determine whether two lines are parallel;</a:t>
            </a:r>
          </a:p>
          <a:p>
            <a:pPr marL="514350" indent="-514350" eaLnBrk="1" hangingPunct="1">
              <a:buAutoNum type="alphaLcParenR" startAt="2"/>
            </a:pPr>
            <a:r>
              <a:rPr lang="en-US" sz="2800" b="1" dirty="0">
                <a:latin typeface="+mn-lt"/>
              </a:rPr>
              <a:t>verify the parallelism, using algebraic and coordinate methods as well as deductive proofs; and</a:t>
            </a:r>
          </a:p>
          <a:p>
            <a:pPr marL="514350" indent="-514350" eaLnBrk="1" hangingPunct="1">
              <a:buAutoNum type="alphaLcParenR" startAt="2"/>
            </a:pPr>
            <a:r>
              <a:rPr lang="en-US" sz="2800" b="1" dirty="0">
                <a:latin typeface="+mn-lt"/>
              </a:rPr>
              <a:t>solve real-world problems involving angles formed when parallel lines are cut by a transversal.</a:t>
            </a:r>
          </a:p>
        </p:txBody>
      </p:sp>
      <p:sp>
        <p:nvSpPr>
          <p:cNvPr id="52" name="Slide Number Placeholder 51"/>
          <p:cNvSpPr>
            <a:spLocks noGrp="1"/>
          </p:cNvSpPr>
          <p:nvPr>
            <p:ph type="sldNum" sz="quarter" idx="10"/>
          </p:nvPr>
        </p:nvSpPr>
        <p:spPr/>
        <p:txBody>
          <a:bodyPr/>
          <a:lstStyle/>
          <a:p>
            <a:fld id="{235CBA55-A982-4B59-A830-792D26E3C409}" type="slidenum">
              <a:rPr lang="en-US" smtClean="0"/>
              <a:pPr/>
              <a:t>2</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383"/>
    </mc:Choice>
    <mc:Fallback xmlns="">
      <p:transition spd="slow" advTm="36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G.12</a:t>
            </a:r>
          </a:p>
        </p:txBody>
      </p:sp>
      <p:sp>
        <p:nvSpPr>
          <p:cNvPr id="3" name="Content Placeholder 2"/>
          <p:cNvSpPr>
            <a:spLocks noGrp="1"/>
          </p:cNvSpPr>
          <p:nvPr>
            <p:ph idx="1"/>
          </p:nvPr>
        </p:nvSpPr>
        <p:spPr/>
        <p:txBody>
          <a:bodyPr/>
          <a:lstStyle/>
          <a:p>
            <a:pPr marL="0">
              <a:buNone/>
            </a:pPr>
            <a:r>
              <a:rPr lang="en-US" sz="2400" dirty="0">
                <a:solidFill>
                  <a:srgbClr val="4F6228"/>
                </a:solidFill>
              </a:rPr>
              <a:t>Students need additional practice determining the equation of a circle when several steps are necessary.</a:t>
            </a:r>
          </a:p>
          <a:p>
            <a:pPr marL="0">
              <a:buNone/>
            </a:pPr>
            <a:endParaRPr lang="en-US" sz="2400" dirty="0">
              <a:solidFill>
                <a:schemeClr val="tx1"/>
              </a:solidFill>
            </a:endParaRPr>
          </a:p>
          <a:p>
            <a:pPr marL="0">
              <a:buNone/>
            </a:pPr>
            <a:r>
              <a:rPr lang="en-US" sz="2400" dirty="0">
                <a:solidFill>
                  <a:schemeClr val="tx1"/>
                </a:solidFill>
              </a:rPr>
              <a:t>Write the equation of a circle, in standard form, that has a diameter with endpoints at               and              .  </a:t>
            </a:r>
          </a:p>
          <a:p>
            <a:pPr marL="0">
              <a:buNone/>
            </a:pPr>
            <a:r>
              <a:rPr lang="en-US" sz="2400" dirty="0">
                <a:solidFill>
                  <a:schemeClr val="tx1"/>
                </a:solidFill>
              </a:rPr>
              <a:t>	</a:t>
            </a:r>
          </a:p>
          <a:p>
            <a:pPr marL="0">
              <a:buNone/>
            </a:pPr>
            <a:endParaRPr lang="en-US" dirty="0">
              <a:solidFill>
                <a:schemeClr val="tx1"/>
              </a:solidFill>
            </a:endParaRPr>
          </a:p>
          <a:p>
            <a:pPr marL="0">
              <a:buNone/>
            </a:pPr>
            <a:endParaRPr lang="en-US" dirty="0">
              <a:solidFill>
                <a:schemeClr val="tx1"/>
              </a:solidFill>
            </a:endParaRPr>
          </a:p>
          <a:p>
            <a:pPr marL="0">
              <a:buNone/>
            </a:pPr>
            <a:endParaRPr lang="en-US" dirty="0">
              <a:solidFill>
                <a:schemeClr val="tx1"/>
              </a:solidFill>
            </a:endParaRPr>
          </a:p>
          <a:p>
            <a:pPr marL="0">
              <a:buNone/>
            </a:pPr>
            <a:endParaRPr lang="en-US" dirty="0">
              <a:solidFill>
                <a:schemeClr val="tx1"/>
              </a:solidFill>
            </a:endParaRPr>
          </a:p>
          <a:p>
            <a:pPr marL="0">
              <a:buNone/>
            </a:pPr>
            <a:endParaRPr lang="en-US" dirty="0">
              <a:solidFill>
                <a:schemeClr val="tx1"/>
              </a:solidFill>
            </a:endParaRPr>
          </a:p>
        </p:txBody>
      </p:sp>
      <p:sp>
        <p:nvSpPr>
          <p:cNvPr id="405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550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05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5510" name="Rectangle 6"/>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445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544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67000" y="6019800"/>
            <a:ext cx="3371850" cy="428625"/>
          </a:xfrm>
          <a:prstGeom prst="rect">
            <a:avLst/>
          </a:prstGeom>
          <a:noFill/>
        </p:spPr>
      </p:pic>
      <p:sp>
        <p:nvSpPr>
          <p:cNvPr id="445443"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5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5446" name="Rectangle 6"/>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54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5449"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545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5452" name="Rectangle 12"/>
          <p:cNvSpPr>
            <a:spLocks noChangeArrowheads="1"/>
          </p:cNvSpPr>
          <p:nvPr/>
        </p:nvSpPr>
        <p:spPr bwMode="auto">
          <a:xfrm>
            <a:off x="0" y="971520"/>
            <a:ext cx="24237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4545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5455" name="Rectangle 1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545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5458" name="Rectangle 18"/>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546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5459"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62350" y="3276600"/>
            <a:ext cx="876300" cy="381000"/>
          </a:xfrm>
          <a:prstGeom prst="rect">
            <a:avLst/>
          </a:prstGeom>
          <a:noFill/>
        </p:spPr>
      </p:pic>
      <p:sp>
        <p:nvSpPr>
          <p:cNvPr id="44546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5461"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62600" y="3276600"/>
            <a:ext cx="876300" cy="381000"/>
          </a:xfrm>
          <a:prstGeom prst="rect">
            <a:avLst/>
          </a:prstGeom>
          <a:noFill/>
        </p:spPr>
      </p:pic>
      <p:sp>
        <p:nvSpPr>
          <p:cNvPr id="44546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609600" y="3657600"/>
            <a:ext cx="3429000" cy="923330"/>
          </a:xfrm>
          <a:prstGeom prst="rect">
            <a:avLst/>
          </a:prstGeom>
          <a:noFill/>
          <a:ln>
            <a:solidFill>
              <a:schemeClr val="tx1"/>
            </a:solidFill>
          </a:ln>
        </p:spPr>
        <p:txBody>
          <a:bodyPr wrap="square" rtlCol="0">
            <a:spAutoFit/>
          </a:bodyPr>
          <a:lstStyle/>
          <a:p>
            <a:r>
              <a:rPr lang="en-US" dirty="0">
                <a:solidFill>
                  <a:srgbClr val="C00000"/>
                </a:solidFill>
                <a:latin typeface="+mn-lt"/>
              </a:rPr>
              <a:t>First, find the midpoint of the diameter which is the center of the circle.</a:t>
            </a:r>
          </a:p>
        </p:txBody>
      </p:sp>
      <p:sp>
        <p:nvSpPr>
          <p:cNvPr id="44546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546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54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0" y="1123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Slide Number Placeholder 42"/>
          <p:cNvSpPr>
            <a:spLocks noGrp="1"/>
          </p:cNvSpPr>
          <p:nvPr>
            <p:ph type="sldNum" sz="quarter" idx="10"/>
          </p:nvPr>
        </p:nvSpPr>
        <p:spPr/>
        <p:txBody>
          <a:bodyPr/>
          <a:lstStyle/>
          <a:p>
            <a:fld id="{235CBA55-A982-4B59-A830-792D26E3C409}" type="slidenum">
              <a:rPr lang="en-US" smtClean="0"/>
              <a:pPr/>
              <a:t>20</a:t>
            </a:fld>
            <a:endParaRPr lang="en-US"/>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6"/>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TextBox 48"/>
          <p:cNvSpPr txBox="1"/>
          <p:nvPr/>
        </p:nvSpPr>
        <p:spPr>
          <a:xfrm>
            <a:off x="685800" y="4876800"/>
            <a:ext cx="3352800" cy="369332"/>
          </a:xfrm>
          <a:prstGeom prst="rect">
            <a:avLst/>
          </a:prstGeom>
          <a:noFill/>
        </p:spPr>
        <p:txBody>
          <a:bodyPr wrap="square" rtlCol="0">
            <a:spAutoFit/>
          </a:bodyPr>
          <a:lstStyle/>
          <a:p>
            <a:r>
              <a:rPr lang="en-US" dirty="0"/>
              <a:t> </a:t>
            </a:r>
          </a:p>
        </p:txBody>
      </p:sp>
      <p:sp>
        <p:nvSpPr>
          <p:cNvPr id="51" name="TextBox 50"/>
          <p:cNvSpPr txBox="1"/>
          <p:nvPr/>
        </p:nvSpPr>
        <p:spPr>
          <a:xfrm>
            <a:off x="609600" y="4876800"/>
            <a:ext cx="3429000" cy="923330"/>
          </a:xfrm>
          <a:prstGeom prst="rect">
            <a:avLst/>
          </a:prstGeom>
          <a:noFill/>
          <a:ln>
            <a:solidFill>
              <a:schemeClr val="tx1"/>
            </a:solidFill>
          </a:ln>
        </p:spPr>
        <p:txBody>
          <a:bodyPr wrap="square" rtlCol="0">
            <a:spAutoFit/>
          </a:bodyPr>
          <a:lstStyle/>
          <a:p>
            <a:r>
              <a:rPr lang="en-US" dirty="0">
                <a:solidFill>
                  <a:srgbClr val="C00000"/>
                </a:solidFill>
                <a:latin typeface="+mn-lt"/>
              </a:rPr>
              <a:t>Next, find the length of the radius using the center and one of the points on the circle.</a:t>
            </a:r>
          </a:p>
        </p:txBody>
      </p:sp>
      <p:sp>
        <p:nvSpPr>
          <p:cNvPr id="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95800" y="3810000"/>
            <a:ext cx="3752850" cy="695325"/>
          </a:xfrm>
          <a:prstGeom prst="rect">
            <a:avLst/>
          </a:prstGeom>
          <a:noFill/>
        </p:spPr>
      </p:pic>
      <p:sp>
        <p:nvSpPr>
          <p:cNvPr id="18" name="Rectangle 9"/>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5450"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343400" y="4953000"/>
            <a:ext cx="4362450" cy="733425"/>
          </a:xfrm>
          <a:prstGeom prst="rect">
            <a:avLst/>
          </a:prstGeom>
          <a:noFill/>
        </p:spPr>
      </p:pic>
      <p:pic>
        <p:nvPicPr>
          <p:cNvPr id="14" name="Audio 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6816"/>
    </mc:Choice>
    <mc:Fallback xmlns="">
      <p:transition spd="slow" advTm="66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54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5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4"/>
                </p:tgtEl>
              </p:cMediaNode>
            </p:audio>
          </p:childTnLst>
        </p:cTn>
      </p:par>
    </p:tnLst>
    <p:bldLst>
      <p:bldP spid="23"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G.12</a:t>
            </a:r>
          </a:p>
        </p:txBody>
      </p:sp>
      <p:sp>
        <p:nvSpPr>
          <p:cNvPr id="3" name="Content Placeholder 2"/>
          <p:cNvSpPr>
            <a:spLocks noGrp="1"/>
          </p:cNvSpPr>
          <p:nvPr>
            <p:ph idx="1"/>
          </p:nvPr>
        </p:nvSpPr>
        <p:spPr>
          <a:xfrm>
            <a:off x="457200" y="1447800"/>
            <a:ext cx="8077200" cy="4678363"/>
          </a:xfrm>
        </p:spPr>
        <p:txBody>
          <a:bodyPr/>
          <a:lstStyle/>
          <a:p>
            <a:pPr marL="0">
              <a:buNone/>
            </a:pPr>
            <a:r>
              <a:rPr lang="en-US" sz="2400" dirty="0">
                <a:solidFill>
                  <a:srgbClr val="4F6228"/>
                </a:solidFill>
              </a:rPr>
              <a:t>Students need additional practice determining points that lie on a circle when given the equation or enough information to find the equation</a:t>
            </a:r>
            <a:r>
              <a:rPr lang="en-US" sz="2400" dirty="0"/>
              <a:t>.</a:t>
            </a:r>
          </a:p>
          <a:p>
            <a:pPr marL="0">
              <a:buNone/>
            </a:pPr>
            <a:r>
              <a:rPr lang="en-US" sz="2400" dirty="0">
                <a:solidFill>
                  <a:schemeClr val="tx1"/>
                </a:solidFill>
              </a:rPr>
              <a:t>Which of these points lie on the circle represented by this equation? </a:t>
            </a:r>
          </a:p>
        </p:txBody>
      </p:sp>
      <p:sp>
        <p:nvSpPr>
          <p:cNvPr id="410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627" name="Rectangle 3"/>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0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62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05000" y="2971800"/>
            <a:ext cx="4114800" cy="488815"/>
          </a:xfrm>
          <a:prstGeom prst="rect">
            <a:avLst/>
          </a:prstGeom>
          <a:noFill/>
        </p:spPr>
      </p:pic>
      <p:sp>
        <p:nvSpPr>
          <p:cNvPr id="410630" name="Rectangle 6"/>
          <p:cNvSpPr>
            <a:spLocks noChangeArrowheads="1"/>
          </p:cNvSpPr>
          <p:nvPr/>
        </p:nvSpPr>
        <p:spPr bwMode="auto">
          <a:xfrm>
            <a:off x="0" y="1095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990600" y="3810000"/>
            <a:ext cx="7086600" cy="1200329"/>
          </a:xfrm>
          <a:prstGeom prst="rect">
            <a:avLst/>
          </a:prstGeom>
        </p:spPr>
        <p:txBody>
          <a:bodyPr wrap="square">
            <a:spAutoFit/>
          </a:bodyPr>
          <a:lstStyle/>
          <a:p>
            <a:endParaRPr lang="en-US" sz="2400" b="1" dirty="0"/>
          </a:p>
          <a:p>
            <a:r>
              <a:rPr lang="en-US" sz="2400" b="1" dirty="0"/>
              <a:t>	</a:t>
            </a:r>
          </a:p>
          <a:p>
            <a:r>
              <a:rPr lang="en-US" sz="2400" b="1" dirty="0"/>
              <a:t>			       </a:t>
            </a:r>
            <a:endParaRPr lang="en-US" sz="2400" dirty="0"/>
          </a:p>
        </p:txBody>
      </p:sp>
      <p:cxnSp>
        <p:nvCxnSpPr>
          <p:cNvPr id="16" name="Straight Connector 1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443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33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3397" name="Rectangle 5"/>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33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3400" name="Rectangle 8"/>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434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34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3403"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19400" y="5105400"/>
            <a:ext cx="3267075" cy="447675"/>
          </a:xfrm>
          <a:prstGeom prst="rect">
            <a:avLst/>
          </a:prstGeom>
          <a:noFill/>
        </p:spPr>
      </p:pic>
      <p:sp>
        <p:nvSpPr>
          <p:cNvPr id="25" name="Slide Number Placeholder 24"/>
          <p:cNvSpPr>
            <a:spLocks noGrp="1"/>
          </p:cNvSpPr>
          <p:nvPr>
            <p:ph type="sldNum" sz="quarter" idx="10"/>
          </p:nvPr>
        </p:nvSpPr>
        <p:spPr/>
        <p:txBody>
          <a:bodyPr/>
          <a:lstStyle/>
          <a:p>
            <a:fld id="{235CBA55-A982-4B59-A830-792D26E3C409}" type="slidenum">
              <a:rPr lang="en-US" smtClean="0"/>
              <a:pPr/>
              <a:t>21</a:t>
            </a:fld>
            <a:endParaRPr lang="en-US"/>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3395" name="Rectangle 3"/>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676400" y="4343400"/>
            <a:ext cx="5029200" cy="447675"/>
          </a:xfrm>
          <a:prstGeom prst="rect">
            <a:avLst/>
          </a:prstGeom>
          <a:noFill/>
        </p:spPr>
      </p:pic>
      <p:sp>
        <p:nvSpPr>
          <p:cNvPr id="9" name="Rectangle 6"/>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37" name="Group 36"/>
          <p:cNvGrpSpPr/>
          <p:nvPr/>
        </p:nvGrpSpPr>
        <p:grpSpPr>
          <a:xfrm>
            <a:off x="1676400" y="4333875"/>
            <a:ext cx="5143500" cy="1190625"/>
            <a:chOff x="1676400" y="4333875"/>
            <a:chExt cx="5143500" cy="1190625"/>
          </a:xfrm>
        </p:grpSpPr>
        <p:sp>
          <p:nvSpPr>
            <p:cNvPr id="34" name="Rounded Rectangle 33"/>
            <p:cNvSpPr/>
            <p:nvPr/>
          </p:nvSpPr>
          <p:spPr>
            <a:xfrm>
              <a:off x="1676400" y="4333875"/>
              <a:ext cx="12192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753100" y="4333875"/>
              <a:ext cx="10668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953000" y="5067300"/>
              <a:ext cx="12954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399"/>
    </mc:Choice>
    <mc:Fallback xmlns="">
      <p:transition spd="slow" advTm="37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Surface Area and Volume</a:t>
            </a:r>
          </a:p>
        </p:txBody>
      </p:sp>
      <p:sp>
        <p:nvSpPr>
          <p:cNvPr id="3" name="Content Placeholder 2"/>
          <p:cNvSpPr>
            <a:spLocks noGrp="1"/>
          </p:cNvSpPr>
          <p:nvPr>
            <p:ph idx="1"/>
          </p:nvPr>
        </p:nvSpPr>
        <p:spPr/>
        <p:txBody>
          <a:bodyPr/>
          <a:lstStyle/>
          <a:p>
            <a:pPr>
              <a:buNone/>
            </a:pPr>
            <a:r>
              <a:rPr lang="en-US" sz="2800" dirty="0">
                <a:solidFill>
                  <a:schemeClr val="tx1"/>
                </a:solidFill>
              </a:rPr>
              <a:t>SOL G.13</a:t>
            </a:r>
          </a:p>
          <a:p>
            <a:pPr marL="0">
              <a:buNone/>
            </a:pPr>
            <a:r>
              <a:rPr lang="en-US" sz="2800" dirty="0">
                <a:solidFill>
                  <a:schemeClr val="tx1"/>
                </a:solidFill>
              </a:rPr>
              <a:t>The student will use formulas for surface area and volume of </a:t>
            </a:r>
            <a:r>
              <a:rPr lang="en-US" sz="2800" dirty="0"/>
              <a:t>three-dimensional objects </a:t>
            </a:r>
            <a:r>
              <a:rPr lang="en-US" sz="2800" dirty="0">
                <a:solidFill>
                  <a:schemeClr val="tx1"/>
                </a:solidFill>
              </a:rPr>
              <a:t>to solve real-world problems.</a:t>
            </a:r>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22</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696"/>
    </mc:Choice>
    <mc:Fallback xmlns="">
      <p:transition spd="slow" advTm="28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458200" cy="4830763"/>
          </a:xfrm>
        </p:spPr>
        <p:txBody>
          <a:bodyPr/>
          <a:lstStyle/>
          <a:p>
            <a:pPr marL="0">
              <a:spcBef>
                <a:spcPts val="0"/>
              </a:spcBef>
              <a:buNone/>
            </a:pPr>
            <a:r>
              <a:rPr lang="en-US" sz="2400" dirty="0">
                <a:solidFill>
                  <a:srgbClr val="4F6228"/>
                </a:solidFill>
              </a:rPr>
              <a:t>Students need additional practice determining surface area and volume of three dimensional composite figures.</a:t>
            </a:r>
          </a:p>
          <a:p>
            <a:pPr marL="0">
              <a:spcBef>
                <a:spcPts val="0"/>
              </a:spcBef>
              <a:buNone/>
            </a:pPr>
            <a:endParaRPr lang="en-US" sz="1000" dirty="0">
              <a:solidFill>
                <a:schemeClr val="tx1"/>
              </a:solidFill>
            </a:endParaRPr>
          </a:p>
          <a:p>
            <a:pPr marL="0">
              <a:spcBef>
                <a:spcPts val="0"/>
              </a:spcBef>
              <a:buNone/>
            </a:pPr>
            <a:r>
              <a:rPr lang="en-US" sz="2200" dirty="0">
                <a:solidFill>
                  <a:schemeClr val="tx1"/>
                </a:solidFill>
              </a:rPr>
              <a:t>A statue consists of a square pyramid and a rectangular prism with congruent bases.  Specific measurements of the statue are shown in this figure.</a:t>
            </a:r>
          </a:p>
          <a:p>
            <a:pPr marL="0">
              <a:spcBef>
                <a:spcPts val="0"/>
              </a:spcBef>
              <a:buNone/>
            </a:pPr>
            <a:endParaRPr lang="en-US" sz="2200" dirty="0">
              <a:solidFill>
                <a:schemeClr val="tx1"/>
              </a:solidFill>
            </a:endParaRPr>
          </a:p>
          <a:p>
            <a:pPr marL="0">
              <a:spcBef>
                <a:spcPts val="0"/>
              </a:spcBef>
              <a:buNone/>
            </a:pPr>
            <a:endParaRPr lang="en-US" sz="2400" dirty="0">
              <a:solidFill>
                <a:schemeClr val="tx1"/>
              </a:solidFill>
            </a:endParaRPr>
          </a:p>
          <a:p>
            <a:pPr marL="0">
              <a:spcBef>
                <a:spcPts val="0"/>
              </a:spcBef>
              <a:buNone/>
            </a:pPr>
            <a:endParaRPr lang="en-US" sz="2400" dirty="0">
              <a:solidFill>
                <a:schemeClr val="tx1"/>
              </a:solidFill>
            </a:endParaRPr>
          </a:p>
          <a:p>
            <a:pPr marL="0">
              <a:spcBef>
                <a:spcPts val="0"/>
              </a:spcBef>
              <a:buNone/>
            </a:pPr>
            <a:endParaRPr lang="en-US" sz="2400" dirty="0">
              <a:solidFill>
                <a:schemeClr val="tx1"/>
              </a:solidFill>
            </a:endParaRPr>
          </a:p>
          <a:p>
            <a:pPr marL="0">
              <a:spcBef>
                <a:spcPts val="0"/>
              </a:spcBef>
              <a:buNone/>
            </a:pPr>
            <a:endParaRPr lang="en-US" sz="2400" dirty="0">
              <a:solidFill>
                <a:schemeClr val="tx1"/>
              </a:solidFill>
            </a:endParaRPr>
          </a:p>
          <a:p>
            <a:pPr marL="0">
              <a:spcBef>
                <a:spcPts val="0"/>
              </a:spcBef>
              <a:buNone/>
            </a:pPr>
            <a:endParaRPr lang="en-US" sz="2400" dirty="0">
              <a:solidFill>
                <a:schemeClr val="tx1"/>
              </a:solidFill>
            </a:endParaRPr>
          </a:p>
          <a:p>
            <a:pPr marL="0">
              <a:spcBef>
                <a:spcPts val="0"/>
              </a:spcBef>
              <a:buNone/>
            </a:pPr>
            <a:endParaRPr lang="en-US" sz="2400" dirty="0">
              <a:solidFill>
                <a:schemeClr val="tx1"/>
              </a:solidFill>
            </a:endParaRPr>
          </a:p>
          <a:p>
            <a:pPr marL="0">
              <a:spcBef>
                <a:spcPts val="0"/>
              </a:spcBef>
              <a:buNone/>
            </a:pPr>
            <a:r>
              <a:rPr lang="en-US" sz="2200" dirty="0">
                <a:solidFill>
                  <a:schemeClr val="tx1"/>
                </a:solidFill>
              </a:rPr>
              <a:t>What is the total surface area of the statue represented by this composite figure? [Figure is not drawn to scale.]</a:t>
            </a:r>
          </a:p>
          <a:p>
            <a:pPr marL="0">
              <a:spcBef>
                <a:spcPts val="0"/>
              </a:spcBef>
              <a:buNone/>
            </a:pPr>
            <a:endParaRPr lang="en-US" sz="2400" dirty="0">
              <a:solidFill>
                <a:schemeClr val="tx1"/>
              </a:solidFill>
            </a:endParaRPr>
          </a:p>
        </p:txBody>
      </p:sp>
      <p:sp>
        <p:nvSpPr>
          <p:cNvPr id="2" name="Title 1"/>
          <p:cNvSpPr>
            <a:spLocks noGrp="1"/>
          </p:cNvSpPr>
          <p:nvPr>
            <p:ph type="title"/>
          </p:nvPr>
        </p:nvSpPr>
        <p:spPr/>
        <p:txBody>
          <a:bodyPr/>
          <a:lstStyle/>
          <a:p>
            <a:r>
              <a:rPr lang="en-US" sz="3200" dirty="0">
                <a:solidFill>
                  <a:schemeClr val="tx1"/>
                </a:solidFill>
              </a:rPr>
              <a:t>Suggested Practice for SOL G.13</a:t>
            </a:r>
          </a:p>
        </p:txBody>
      </p:sp>
      <p:cxnSp>
        <p:nvCxnSpPr>
          <p:cNvPr id="13" name="Straight Connector 12"/>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0" y="6427113"/>
            <a:ext cx="3200400" cy="430887"/>
          </a:xfrm>
          <a:prstGeom prst="rect">
            <a:avLst/>
          </a:prstGeom>
          <a:noFill/>
        </p:spPr>
        <p:txBody>
          <a:bodyPr wrap="square" rtlCol="0">
            <a:spAutoFit/>
          </a:bodyPr>
          <a:lstStyle/>
          <a:p>
            <a:r>
              <a:rPr lang="en-US" sz="2200" b="1" dirty="0">
                <a:solidFill>
                  <a:srgbClr val="C00000"/>
                </a:solidFill>
                <a:latin typeface="Cambria Math" panose="02040503050406030204" pitchFamily="18" charset="0"/>
                <a:ea typeface="Cambria Math" panose="02040503050406030204" pitchFamily="18" charset="0"/>
                <a:cs typeface="Times New Roman" pitchFamily="18" charset="0"/>
              </a:rPr>
              <a:t>324</a:t>
            </a:r>
            <a:r>
              <a:rPr lang="en-US" sz="2200" b="1" dirty="0">
                <a:solidFill>
                  <a:srgbClr val="C00000"/>
                </a:solidFill>
                <a:latin typeface="+mn-lt"/>
              </a:rPr>
              <a:t> square inches</a:t>
            </a:r>
          </a:p>
        </p:txBody>
      </p:sp>
      <p:sp>
        <p:nvSpPr>
          <p:cNvPr id="27" name="TextBox 26"/>
          <p:cNvSpPr txBox="1"/>
          <p:nvPr/>
        </p:nvSpPr>
        <p:spPr>
          <a:xfrm>
            <a:off x="5334000" y="3276600"/>
            <a:ext cx="3505200" cy="1200329"/>
          </a:xfrm>
          <a:prstGeom prst="rect">
            <a:avLst/>
          </a:prstGeom>
          <a:solidFill>
            <a:schemeClr val="accent3">
              <a:lumMod val="40000"/>
              <a:lumOff val="60000"/>
            </a:schemeClr>
          </a:solidFill>
          <a:ln>
            <a:solidFill>
              <a:schemeClr val="tx1"/>
            </a:solidFill>
          </a:ln>
        </p:spPr>
        <p:txBody>
          <a:bodyPr wrap="square" rtlCol="0">
            <a:spAutoFit/>
          </a:bodyPr>
          <a:lstStyle/>
          <a:p>
            <a:r>
              <a:rPr lang="en-US" dirty="0">
                <a:latin typeface="+mn-lt"/>
              </a:rPr>
              <a:t>Slant height can be found using the Pythagorean Theorem:</a:t>
            </a:r>
          </a:p>
          <a:p>
            <a:r>
              <a:rPr lang="en-US" dirty="0">
                <a:latin typeface="+mn-lt"/>
              </a:rPr>
              <a:t>                      </a:t>
            </a:r>
            <a:r>
              <a:rPr lang="en-US" dirty="0">
                <a:latin typeface="Cambria Math" panose="02040503050406030204" pitchFamily="18" charset="0"/>
                <a:ea typeface="Cambria Math" panose="02040503050406030204" pitchFamily="18" charset="0"/>
              </a:rPr>
              <a:t>3²</a:t>
            </a:r>
            <a:r>
              <a:rPr lang="en-US" dirty="0">
                <a:latin typeface="+mn-lt"/>
              </a:rPr>
              <a:t> + </a:t>
            </a:r>
            <a:r>
              <a:rPr lang="en-US" i="1" dirty="0">
                <a:latin typeface="Times New Roman" pitchFamily="18" charset="0"/>
                <a:cs typeface="Times New Roman" pitchFamily="18" charset="0"/>
              </a:rPr>
              <a:t>x</a:t>
            </a:r>
            <a:r>
              <a:rPr lang="en-US" dirty="0">
                <a:latin typeface="Cambria Math" panose="02040503050406030204" pitchFamily="18" charset="0"/>
                <a:ea typeface="Cambria Math" panose="02040503050406030204" pitchFamily="18" charset="0"/>
              </a:rPr>
              <a:t>²</a:t>
            </a:r>
            <a:r>
              <a:rPr lang="en-US" dirty="0">
                <a:latin typeface="+mn-lt"/>
              </a:rPr>
              <a:t> </a:t>
            </a:r>
            <a:r>
              <a:rPr lang="en-US" dirty="0">
                <a:latin typeface="Cambria Math" panose="02040503050406030204" pitchFamily="18" charset="0"/>
                <a:ea typeface="Cambria Math" panose="02040503050406030204" pitchFamily="18" charset="0"/>
              </a:rPr>
              <a:t>=</a:t>
            </a:r>
            <a:r>
              <a:rPr lang="en-US" dirty="0">
                <a:latin typeface="+mn-lt"/>
              </a:rPr>
              <a:t> </a:t>
            </a:r>
            <a:r>
              <a:rPr lang="en-US" dirty="0">
                <a:latin typeface="Cambria Math" panose="02040503050406030204" pitchFamily="18" charset="0"/>
                <a:ea typeface="Cambria Math" panose="02040503050406030204" pitchFamily="18" charset="0"/>
              </a:rPr>
              <a:t>5²</a:t>
            </a:r>
          </a:p>
          <a:p>
            <a:r>
              <a:rPr lang="en-US" i="1" dirty="0">
                <a:latin typeface="+mn-lt"/>
                <a:cs typeface="Times New Roman" pitchFamily="18" charset="0"/>
              </a:rPr>
              <a:t>                               </a:t>
            </a:r>
            <a:r>
              <a:rPr lang="en-US" i="1" dirty="0">
                <a:latin typeface="Times New Roman" pitchFamily="18" charset="0"/>
                <a:cs typeface="Times New Roman" pitchFamily="18" charset="0"/>
              </a:rPr>
              <a:t>x</a:t>
            </a:r>
            <a:r>
              <a:rPr lang="en-US" dirty="0">
                <a:latin typeface="+mn-lt"/>
              </a:rPr>
              <a:t> </a:t>
            </a:r>
            <a:r>
              <a:rPr lang="en-US" dirty="0">
                <a:latin typeface="Cambria Math" panose="02040503050406030204" pitchFamily="18" charset="0"/>
                <a:ea typeface="Cambria Math" panose="02040503050406030204" pitchFamily="18" charset="0"/>
              </a:rPr>
              <a:t>= 4</a:t>
            </a:r>
          </a:p>
        </p:txBody>
      </p:sp>
      <p:grpSp>
        <p:nvGrpSpPr>
          <p:cNvPr id="14" name="Group 13"/>
          <p:cNvGrpSpPr/>
          <p:nvPr/>
        </p:nvGrpSpPr>
        <p:grpSpPr>
          <a:xfrm>
            <a:off x="3048000" y="3200400"/>
            <a:ext cx="2362200" cy="2621726"/>
            <a:chOff x="5181600" y="2209800"/>
            <a:chExt cx="3070860" cy="3626082"/>
          </a:xfrm>
        </p:grpSpPr>
        <p:sp>
          <p:nvSpPr>
            <p:cNvPr id="5" name="Cube 4"/>
            <p:cNvSpPr/>
            <p:nvPr/>
          </p:nvSpPr>
          <p:spPr>
            <a:xfrm>
              <a:off x="5931218" y="3111025"/>
              <a:ext cx="1828800" cy="2209800"/>
            </a:xfrm>
            <a:prstGeom prst="cub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5943600" y="2209800"/>
              <a:ext cx="1371600" cy="1371600"/>
            </a:xfrm>
            <a:prstGeom prst="triangle">
              <a:avLst>
                <a:gd name="adj" fmla="val 6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8937772">
              <a:off x="6752034" y="2231098"/>
              <a:ext cx="651017" cy="1299163"/>
            </a:xfrm>
            <a:prstGeom prst="triangle">
              <a:avLst>
                <a:gd name="adj" fmla="val 9408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1600" y="4267201"/>
              <a:ext cx="891540" cy="425683"/>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10</a:t>
              </a:r>
              <a:r>
                <a:rPr lang="en-US" sz="1400" b="1" dirty="0">
                  <a:latin typeface="+mn-lt"/>
                </a:rPr>
                <a:t> in</a:t>
              </a:r>
            </a:p>
          </p:txBody>
        </p:sp>
        <p:sp>
          <p:nvSpPr>
            <p:cNvPr id="10" name="TextBox 9"/>
            <p:cNvSpPr txBox="1"/>
            <p:nvPr/>
          </p:nvSpPr>
          <p:spPr>
            <a:xfrm>
              <a:off x="6324600" y="5410199"/>
              <a:ext cx="739140" cy="425683"/>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6</a:t>
              </a:r>
              <a:r>
                <a:rPr lang="en-US" sz="1400" b="1" dirty="0">
                  <a:latin typeface="+mn-lt"/>
                </a:rPr>
                <a:t> in</a:t>
              </a:r>
            </a:p>
          </p:txBody>
        </p:sp>
        <p:sp>
          <p:nvSpPr>
            <p:cNvPr id="11" name="TextBox 10"/>
            <p:cNvSpPr txBox="1"/>
            <p:nvPr/>
          </p:nvSpPr>
          <p:spPr>
            <a:xfrm>
              <a:off x="7543800" y="5105399"/>
              <a:ext cx="708660" cy="425683"/>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6</a:t>
              </a:r>
              <a:r>
                <a:rPr lang="en-US" sz="1400" b="1" dirty="0">
                  <a:latin typeface="+mn-lt"/>
                </a:rPr>
                <a:t> in</a:t>
              </a:r>
            </a:p>
          </p:txBody>
        </p:sp>
        <p:sp>
          <p:nvSpPr>
            <p:cNvPr id="12" name="TextBox 11"/>
            <p:cNvSpPr txBox="1"/>
            <p:nvPr/>
          </p:nvSpPr>
          <p:spPr>
            <a:xfrm>
              <a:off x="5676900" y="2610287"/>
              <a:ext cx="807720" cy="425683"/>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5</a:t>
              </a:r>
              <a:r>
                <a:rPr lang="en-US" sz="1400" b="1" dirty="0">
                  <a:latin typeface="+mn-lt"/>
                </a:rPr>
                <a:t> in</a:t>
              </a:r>
            </a:p>
          </p:txBody>
        </p:sp>
        <p:sp>
          <p:nvSpPr>
            <p:cNvPr id="15" name="Isosceles Triangle 14"/>
            <p:cNvSpPr/>
            <p:nvPr/>
          </p:nvSpPr>
          <p:spPr>
            <a:xfrm>
              <a:off x="5955871" y="2209800"/>
              <a:ext cx="1311088" cy="1371600"/>
            </a:xfrm>
            <a:prstGeom prst="triangle">
              <a:avLst>
                <a:gd name="adj" fmla="val 667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105275" y="3200400"/>
            <a:ext cx="466725" cy="990600"/>
            <a:chOff x="7000875" y="3429000"/>
            <a:chExt cx="466725" cy="1066800"/>
          </a:xfrm>
        </p:grpSpPr>
        <p:cxnSp>
          <p:nvCxnSpPr>
            <p:cNvPr id="25" name="Straight Connector 24"/>
            <p:cNvCxnSpPr>
              <a:stCxn id="15" idx="0"/>
            </p:cNvCxnSpPr>
            <p:nvPr/>
          </p:nvCxnSpPr>
          <p:spPr>
            <a:xfrm flipH="1">
              <a:off x="7000875" y="3429000"/>
              <a:ext cx="211784" cy="1066800"/>
            </a:xfrm>
            <a:prstGeom prst="line">
              <a:avLst/>
            </a:prstGeom>
            <a:ln w="28575">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7086600" y="3886200"/>
              <a:ext cx="381000" cy="369332"/>
            </a:xfrm>
            <a:prstGeom prst="rect">
              <a:avLst/>
            </a:prstGeom>
            <a:noFill/>
          </p:spPr>
          <p:txBody>
            <a:bodyPr wrap="square" rtlCol="0">
              <a:spAutoFit/>
            </a:bodyPr>
            <a:lstStyle/>
            <a:p>
              <a:r>
                <a:rPr lang="en-US" b="1" i="1" dirty="0">
                  <a:latin typeface="Times New Roman" pitchFamily="18" charset="0"/>
                  <a:cs typeface="Times New Roman" pitchFamily="18" charset="0"/>
                </a:rPr>
                <a:t>x</a:t>
              </a:r>
            </a:p>
          </p:txBody>
        </p:sp>
      </p:grpSp>
      <p:cxnSp>
        <p:nvCxnSpPr>
          <p:cNvPr id="24" name="Straight Arrow Connector 23"/>
          <p:cNvCxnSpPr/>
          <p:nvPr/>
        </p:nvCxnSpPr>
        <p:spPr>
          <a:xfrm flipH="1">
            <a:off x="4343400" y="3581400"/>
            <a:ext cx="990600" cy="0"/>
          </a:xfrm>
          <a:prstGeom prst="straightConnector1">
            <a:avLst/>
          </a:prstGeom>
          <a:ln w="22225">
            <a:solidFill>
              <a:srgbClr val="4F6228"/>
            </a:solidFill>
            <a:tailEnd type="arrow"/>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0"/>
          </p:nvPr>
        </p:nvSpPr>
        <p:spPr/>
        <p:txBody>
          <a:bodyPr/>
          <a:lstStyle/>
          <a:p>
            <a:fld id="{235CBA55-A982-4B59-A830-792D26E3C409}" type="slidenum">
              <a:rPr lang="en-US" smtClean="0"/>
              <a:pPr/>
              <a:t>23</a:t>
            </a:fld>
            <a:endParaRPr lang="en-US"/>
          </a:p>
        </p:txBody>
      </p:sp>
      <p:sp>
        <p:nvSpPr>
          <p:cNvPr id="22" name="TextBox 21"/>
          <p:cNvSpPr txBox="1"/>
          <p:nvPr/>
        </p:nvSpPr>
        <p:spPr>
          <a:xfrm>
            <a:off x="7496175" y="6613981"/>
            <a:ext cx="1295400" cy="215444"/>
          </a:xfrm>
          <a:prstGeom prst="rect">
            <a:avLst/>
          </a:prstGeom>
          <a:noFill/>
        </p:spPr>
        <p:txBody>
          <a:bodyPr wrap="square" rtlCol="0">
            <a:spAutoFit/>
          </a:bodyPr>
          <a:lstStyle/>
          <a:p>
            <a:r>
              <a:rPr lang="en-US" sz="800" dirty="0">
                <a:latin typeface="+mn-lt"/>
              </a:rPr>
              <a:t>Slide revised 1/22/2015</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0190"/>
    </mc:Choice>
    <mc:Fallback xmlns="">
      <p:transition spd="slow" advTm="60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bldLst>
      <p:bldP spid="1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SOL G.13</a:t>
            </a:r>
            <a:endParaRPr lang="en-US" sz="3200" dirty="0"/>
          </a:p>
        </p:txBody>
      </p:sp>
      <p:sp>
        <p:nvSpPr>
          <p:cNvPr id="3" name="Content Placeholder 2"/>
          <p:cNvSpPr>
            <a:spLocks noGrp="1"/>
          </p:cNvSpPr>
          <p:nvPr>
            <p:ph idx="1"/>
          </p:nvPr>
        </p:nvSpPr>
        <p:spPr>
          <a:xfrm>
            <a:off x="457200" y="1371600"/>
            <a:ext cx="8229600" cy="4525963"/>
          </a:xfrm>
        </p:spPr>
        <p:txBody>
          <a:bodyPr/>
          <a:lstStyle/>
          <a:p>
            <a:pPr marL="0">
              <a:spcBef>
                <a:spcPts val="0"/>
              </a:spcBef>
              <a:buNone/>
            </a:pPr>
            <a:r>
              <a:rPr lang="en-US" sz="2400" dirty="0">
                <a:solidFill>
                  <a:schemeClr val="tx1"/>
                </a:solidFill>
              </a:rPr>
              <a:t>What is the volume of this figure rounded to the nearest cubic inch?</a:t>
            </a:r>
          </a:p>
          <a:p>
            <a:pPr>
              <a:buNone/>
            </a:pPr>
            <a:endParaRPr lang="en-US" dirty="0"/>
          </a:p>
        </p:txBody>
      </p:sp>
      <p:grpSp>
        <p:nvGrpSpPr>
          <p:cNvPr id="23" name="Group 22"/>
          <p:cNvGrpSpPr/>
          <p:nvPr/>
        </p:nvGrpSpPr>
        <p:grpSpPr>
          <a:xfrm>
            <a:off x="2362200" y="2362201"/>
            <a:ext cx="2362200" cy="2743513"/>
            <a:chOff x="5181600" y="2209800"/>
            <a:chExt cx="3070860" cy="3604798"/>
          </a:xfrm>
        </p:grpSpPr>
        <p:sp>
          <p:nvSpPr>
            <p:cNvPr id="24" name="Cube 23"/>
            <p:cNvSpPr/>
            <p:nvPr/>
          </p:nvSpPr>
          <p:spPr>
            <a:xfrm>
              <a:off x="5940743" y="3124200"/>
              <a:ext cx="1828800" cy="2209800"/>
            </a:xfrm>
            <a:prstGeom prst="cub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5943600" y="2209800"/>
              <a:ext cx="1371600" cy="1371600"/>
            </a:xfrm>
            <a:prstGeom prst="triangle">
              <a:avLst>
                <a:gd name="adj" fmla="val 6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8937772">
              <a:off x="6752034" y="2231098"/>
              <a:ext cx="651017" cy="1299163"/>
            </a:xfrm>
            <a:prstGeom prst="triangle">
              <a:avLst>
                <a:gd name="adj" fmla="val 9408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81600" y="4267201"/>
              <a:ext cx="891540" cy="404399"/>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10</a:t>
              </a:r>
              <a:r>
                <a:rPr lang="en-US" sz="1400" b="1" dirty="0"/>
                <a:t> </a:t>
              </a:r>
              <a:r>
                <a:rPr lang="en-US" sz="1400" b="1" dirty="0">
                  <a:latin typeface="+mn-lt"/>
                </a:rPr>
                <a:t>in</a:t>
              </a:r>
            </a:p>
          </p:txBody>
        </p:sp>
        <p:sp>
          <p:nvSpPr>
            <p:cNvPr id="28" name="TextBox 27"/>
            <p:cNvSpPr txBox="1"/>
            <p:nvPr/>
          </p:nvSpPr>
          <p:spPr>
            <a:xfrm>
              <a:off x="6324600" y="5410199"/>
              <a:ext cx="739140" cy="404399"/>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6</a:t>
              </a:r>
              <a:r>
                <a:rPr lang="en-US" sz="1400" b="1" dirty="0"/>
                <a:t> </a:t>
              </a:r>
              <a:r>
                <a:rPr lang="en-US" sz="1400" b="1" dirty="0">
                  <a:latin typeface="+mn-lt"/>
                </a:rPr>
                <a:t>in</a:t>
              </a:r>
            </a:p>
          </p:txBody>
        </p:sp>
        <p:sp>
          <p:nvSpPr>
            <p:cNvPr id="29" name="TextBox 28"/>
            <p:cNvSpPr txBox="1"/>
            <p:nvPr/>
          </p:nvSpPr>
          <p:spPr>
            <a:xfrm>
              <a:off x="7543800" y="5105399"/>
              <a:ext cx="708660" cy="404399"/>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6</a:t>
              </a:r>
              <a:r>
                <a:rPr lang="en-US" sz="1400" b="1" dirty="0"/>
                <a:t> </a:t>
              </a:r>
              <a:r>
                <a:rPr lang="en-US" sz="1400" b="1" dirty="0">
                  <a:latin typeface="+mn-lt"/>
                </a:rPr>
                <a:t>in</a:t>
              </a:r>
            </a:p>
          </p:txBody>
        </p:sp>
        <p:sp>
          <p:nvSpPr>
            <p:cNvPr id="30" name="TextBox 29"/>
            <p:cNvSpPr txBox="1"/>
            <p:nvPr/>
          </p:nvSpPr>
          <p:spPr>
            <a:xfrm>
              <a:off x="5676900" y="2610287"/>
              <a:ext cx="807720" cy="404399"/>
            </a:xfrm>
            <a:prstGeom prst="rect">
              <a:avLst/>
            </a:prstGeom>
            <a:noFill/>
          </p:spPr>
          <p:txBody>
            <a:bodyPr wrap="square" rtlCol="0">
              <a:spAutoFit/>
            </a:bodyPr>
            <a:lstStyle/>
            <a:p>
              <a:r>
                <a:rPr lang="en-US" sz="1400" b="1" dirty="0">
                  <a:latin typeface="Cambria Math" panose="02040503050406030204" pitchFamily="18" charset="0"/>
                  <a:ea typeface="Cambria Math" panose="02040503050406030204" pitchFamily="18" charset="0"/>
                </a:rPr>
                <a:t>5</a:t>
              </a:r>
              <a:r>
                <a:rPr lang="en-US" sz="1400" b="1" dirty="0"/>
                <a:t> </a:t>
              </a:r>
              <a:r>
                <a:rPr lang="en-US" sz="1400" b="1" dirty="0">
                  <a:latin typeface="+mn-lt"/>
                </a:rPr>
                <a:t>in</a:t>
              </a:r>
            </a:p>
          </p:txBody>
        </p:sp>
        <p:sp>
          <p:nvSpPr>
            <p:cNvPr id="31" name="Isosceles Triangle 30"/>
            <p:cNvSpPr/>
            <p:nvPr/>
          </p:nvSpPr>
          <p:spPr>
            <a:xfrm>
              <a:off x="5955871" y="2209800"/>
              <a:ext cx="1311088" cy="1371600"/>
            </a:xfrm>
            <a:prstGeom prst="triangle">
              <a:avLst>
                <a:gd name="adj" fmla="val 6677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Connector 33"/>
          <p:cNvCxnSpPr>
            <a:stCxn id="31" idx="0"/>
          </p:cNvCxnSpPr>
          <p:nvPr/>
        </p:nvCxnSpPr>
        <p:spPr>
          <a:xfrm>
            <a:off x="3631258" y="2362201"/>
            <a:ext cx="7292" cy="800099"/>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381375" y="2669777"/>
            <a:ext cx="457200" cy="402909"/>
          </a:xfrm>
          <a:prstGeom prst="rect">
            <a:avLst/>
          </a:prstGeom>
          <a:noFill/>
        </p:spPr>
        <p:txBody>
          <a:bodyPr wrap="square" rtlCol="0">
            <a:spAutoFit/>
          </a:bodyPr>
          <a:lstStyle/>
          <a:p>
            <a:r>
              <a:rPr lang="en-US" b="1" i="1" dirty="0">
                <a:latin typeface="Times New Roman" pitchFamily="18" charset="0"/>
                <a:cs typeface="Times New Roman" pitchFamily="18" charset="0"/>
              </a:rPr>
              <a:t>a</a:t>
            </a:r>
          </a:p>
        </p:txBody>
      </p:sp>
      <p:cxnSp>
        <p:nvCxnSpPr>
          <p:cNvPr id="22" name="Straight Connector 21"/>
          <p:cNvCxnSpPr/>
          <p:nvPr/>
        </p:nvCxnSpPr>
        <p:spPr>
          <a:xfrm flipH="1">
            <a:off x="3648075" y="3200401"/>
            <a:ext cx="5334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50309" y="2362200"/>
            <a:ext cx="550216" cy="8382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733800" y="2971800"/>
            <a:ext cx="1600200" cy="0"/>
          </a:xfrm>
          <a:prstGeom prst="straightConnector1">
            <a:avLst/>
          </a:prstGeom>
          <a:ln w="22225">
            <a:solidFill>
              <a:srgbClr val="4F6228"/>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a:spLocks noChangeAspect="1"/>
          </p:cNvSpPr>
          <p:nvPr/>
        </p:nvSpPr>
        <p:spPr>
          <a:xfrm>
            <a:off x="3648075" y="3114675"/>
            <a:ext cx="83820" cy="83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32"/>
          <p:cNvSpPr>
            <a:spLocks noGrp="1"/>
          </p:cNvSpPr>
          <p:nvPr>
            <p:ph type="sldNum" sz="quarter" idx="10"/>
          </p:nvPr>
        </p:nvSpPr>
        <p:spPr/>
        <p:txBody>
          <a:bodyPr/>
          <a:lstStyle/>
          <a:p>
            <a:fld id="{235CBA55-A982-4B59-A830-792D26E3C409}" type="slidenum">
              <a:rPr lang="en-US" smtClean="0"/>
              <a:pPr/>
              <a:t>24</a:t>
            </a:fld>
            <a:endParaRPr lang="en-US"/>
          </a:p>
        </p:txBody>
      </p:sp>
      <p:sp>
        <p:nvSpPr>
          <p:cNvPr id="5" name="Left Brace 4"/>
          <p:cNvSpPr/>
          <p:nvPr/>
        </p:nvSpPr>
        <p:spPr>
          <a:xfrm>
            <a:off x="1981200" y="2330434"/>
            <a:ext cx="304800" cy="1084707"/>
          </a:xfrm>
          <a:prstGeom prst="leftBrace">
            <a:avLst/>
          </a:prstGeom>
          <a:ln>
            <a:solidFill>
              <a:srgbClr val="4F62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a:off x="2000250" y="3435334"/>
            <a:ext cx="304800" cy="1304610"/>
          </a:xfrm>
          <a:prstGeom prst="leftBrace">
            <a:avLst/>
          </a:prstGeom>
          <a:ln>
            <a:solidFill>
              <a:srgbClr val="4F62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304231" y="2646643"/>
                <a:ext cx="1718034" cy="375487"/>
              </a:xfrm>
              <a:prstGeom prst="rect">
                <a:avLst/>
              </a:prstGeom>
            </p:spPr>
            <p:txBody>
              <a:bodyPr wrap="none">
                <a:spAutoFit/>
              </a:bodyPr>
              <a:lstStyle/>
              <a:p>
                <a:pPr marL="0" marR="0">
                  <a:lnSpc>
                    <a:spcPct val="115000"/>
                  </a:lnSpc>
                  <a:spcBef>
                    <a:spcPts val="0"/>
                  </a:spcBef>
                  <a:spcAft>
                    <a:spcPts val="1000"/>
                  </a:spcAft>
                </a:pPr>
                <a14:m>
                  <m:oMath xmlns:m="http://schemas.openxmlformats.org/officeDocument/2006/math">
                    <m:r>
                      <a:rPr lang="en-US" sz="1600" b="1">
                        <a:solidFill>
                          <a:srgbClr val="C00000"/>
                        </a:solidFill>
                        <a:latin typeface="Cambria Math"/>
                        <a:ea typeface="Times New Roman"/>
                        <a:cs typeface="Times New Roman"/>
                      </a:rPr>
                      <m:t>≈</m:t>
                    </m:r>
                    <m:r>
                      <a:rPr lang="en-US" sz="1600" b="1" i="1">
                        <a:solidFill>
                          <a:srgbClr val="C00000"/>
                        </a:solidFill>
                        <a:latin typeface="Cambria Math"/>
                        <a:ea typeface="Times New Roman"/>
                        <a:cs typeface="Times New Roman"/>
                      </a:rPr>
                      <m:t>𝟑𝟐</m:t>
                    </m:r>
                  </m:oMath>
                </a14:m>
                <a:r>
                  <a:rPr lang="en-US" sz="1600" b="1" dirty="0">
                    <a:solidFill>
                      <a:srgbClr val="C00000"/>
                    </a:solidFill>
                    <a:effectLst/>
                    <a:latin typeface="Calibri"/>
                    <a:ea typeface="Times New Roman"/>
                    <a:cs typeface="Times New Roman"/>
                  </a:rPr>
                  <a:t> cubic inches</a:t>
                </a:r>
                <a:endParaRPr lang="en-US" sz="1600" dirty="0">
                  <a:effectLst/>
                  <a:latin typeface="Calibri"/>
                  <a:ea typeface="Calibri"/>
                  <a:cs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304231" y="2646643"/>
                <a:ext cx="1718034" cy="375487"/>
              </a:xfrm>
              <a:prstGeom prst="rect">
                <a:avLst/>
              </a:prstGeom>
              <a:blipFill rotWithShape="1">
                <a:blip r:embed="rId6" cstate="print"/>
                <a:stretch>
                  <a:fillRect r="-709"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80431" y="3882078"/>
                <a:ext cx="1633781" cy="375487"/>
              </a:xfrm>
              <a:prstGeom prst="rect">
                <a:avLst/>
              </a:prstGeom>
            </p:spPr>
            <p:txBody>
              <a:bodyPr wrap="none">
                <a:spAutoFit/>
              </a:bodyPr>
              <a:lstStyle/>
              <a:p>
                <a:pPr marL="0" marR="0">
                  <a:lnSpc>
                    <a:spcPct val="115000"/>
                  </a:lnSpc>
                  <a:spcBef>
                    <a:spcPts val="0"/>
                  </a:spcBef>
                  <a:spcAft>
                    <a:spcPts val="1000"/>
                  </a:spcAft>
                </a:pPr>
                <a14:m>
                  <m:oMath xmlns:m="http://schemas.openxmlformats.org/officeDocument/2006/math">
                    <m:r>
                      <a:rPr lang="en-US" sz="1600" b="1" i="1" smtClean="0">
                        <a:solidFill>
                          <a:srgbClr val="C00000"/>
                        </a:solidFill>
                        <a:latin typeface="Cambria Math"/>
                        <a:ea typeface="Times New Roman"/>
                        <a:cs typeface="Times New Roman"/>
                      </a:rPr>
                      <m:t>𝟑𝟔𝟎</m:t>
                    </m:r>
                  </m:oMath>
                </a14:m>
                <a:r>
                  <a:rPr lang="en-US" sz="1600" b="1" dirty="0">
                    <a:solidFill>
                      <a:srgbClr val="C00000"/>
                    </a:solidFill>
                    <a:effectLst/>
                    <a:latin typeface="Calibri"/>
                    <a:ea typeface="Times New Roman"/>
                    <a:cs typeface="Times New Roman"/>
                  </a:rPr>
                  <a:t> cubic inches</a:t>
                </a:r>
                <a:endParaRPr lang="en-US" sz="1600" dirty="0">
                  <a:effectLst/>
                  <a:latin typeface="Calibri"/>
                  <a:ea typeface="Calibri"/>
                  <a:cs typeface="Times New Roman"/>
                </a:endParaRPr>
              </a:p>
            </p:txBody>
          </p:sp>
        </mc:Choice>
        <mc:Fallback xmlns="">
          <p:sp>
            <p:nvSpPr>
              <p:cNvPr id="39" name="Rectangle 38"/>
              <p:cNvSpPr>
                <a:spLocks noRot="1" noChangeAspect="1" noMove="1" noResize="1" noEditPoints="1" noAdjustHandles="1" noChangeArrowheads="1" noChangeShapeType="1" noTextEdit="1"/>
              </p:cNvSpPr>
              <p:nvPr/>
            </p:nvSpPr>
            <p:spPr>
              <a:xfrm>
                <a:off x="380431" y="3882078"/>
                <a:ext cx="1633781" cy="375487"/>
              </a:xfrm>
              <a:prstGeom prst="rect">
                <a:avLst/>
              </a:prstGeom>
              <a:blipFill rotWithShape="1">
                <a:blip r:embed="rId7" cstate="print"/>
                <a:stretch>
                  <a:fillRect r="-111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5486400"/>
                <a:ext cx="3733800" cy="391454"/>
              </a:xfrm>
              <a:prstGeom prst="rect">
                <a:avLst/>
              </a:prstGeom>
              <a:ln>
                <a:noFill/>
              </a:ln>
            </p:spPr>
            <p:txBody>
              <a:bodyPr wrap="square">
                <a:spAutoFit/>
              </a:bodyPr>
              <a:lstStyle/>
              <a:p>
                <a:pPr marL="0" marR="0">
                  <a:lnSpc>
                    <a:spcPct val="115000"/>
                  </a:lnSpc>
                  <a:spcBef>
                    <a:spcPts val="0"/>
                  </a:spcBef>
                  <a:spcAft>
                    <a:spcPts val="1000"/>
                  </a:spcAft>
                </a:pPr>
                <a:r>
                  <a:rPr lang="en-US" b="1" dirty="0">
                    <a:solidFill>
                      <a:srgbClr val="C00000"/>
                    </a:solidFill>
                    <a:effectLst/>
                    <a:latin typeface="Calibri"/>
                    <a:ea typeface="Times New Roman"/>
                    <a:cs typeface="Times New Roman"/>
                  </a:rPr>
                  <a:t>Total volume</a:t>
                </a:r>
                <a14:m>
                  <m:oMath xmlns:m="http://schemas.openxmlformats.org/officeDocument/2006/math">
                    <m:r>
                      <a:rPr lang="en-US" b="1" i="0" smtClean="0">
                        <a:solidFill>
                          <a:srgbClr val="C00000"/>
                        </a:solidFill>
                        <a:latin typeface="Cambria Math"/>
                        <a:ea typeface="Times New Roman"/>
                        <a:cs typeface="Times New Roman"/>
                      </a:rPr>
                      <m:t> </m:t>
                    </m:r>
                    <m:r>
                      <a:rPr lang="en-US" b="1">
                        <a:solidFill>
                          <a:srgbClr val="C00000"/>
                        </a:solidFill>
                        <a:latin typeface="Cambria Math"/>
                        <a:ea typeface="Times New Roman"/>
                        <a:cs typeface="Times New Roman"/>
                      </a:rPr>
                      <m:t>≈</m:t>
                    </m:r>
                    <m:r>
                      <a:rPr lang="en-US" b="1" i="1">
                        <a:solidFill>
                          <a:srgbClr val="C00000"/>
                        </a:solidFill>
                        <a:latin typeface="Cambria Math"/>
                        <a:ea typeface="Times New Roman"/>
                        <a:cs typeface="Times New Roman"/>
                      </a:rPr>
                      <m:t>𝟑𝟗𝟐</m:t>
                    </m:r>
                  </m:oMath>
                </a14:m>
                <a:r>
                  <a:rPr lang="en-US" b="1" dirty="0">
                    <a:solidFill>
                      <a:srgbClr val="C00000"/>
                    </a:solidFill>
                    <a:effectLst/>
                    <a:latin typeface="Calibri"/>
                    <a:ea typeface="Times New Roman"/>
                    <a:cs typeface="Times New Roman"/>
                  </a:rPr>
                  <a:t> cubic inches</a:t>
                </a:r>
                <a:endParaRPr lang="en-US" sz="1000" dirty="0">
                  <a:effectLst/>
                  <a:latin typeface="Calibri"/>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5486400"/>
                <a:ext cx="3733800" cy="391454"/>
              </a:xfrm>
              <a:prstGeom prst="rect">
                <a:avLst/>
              </a:prstGeom>
              <a:blipFill rotWithShape="1">
                <a:blip r:embed="rId8" cstate="print"/>
                <a:stretch>
                  <a:fillRect l="-1305" t="-1563" b="-25000"/>
                </a:stretch>
              </a:blipFill>
              <a:ln>
                <a:noFill/>
              </a:ln>
            </p:spPr>
            <p:txBody>
              <a:bodyPr/>
              <a:lstStyle/>
              <a:p>
                <a:r>
                  <a:rPr lang="en-US">
                    <a:noFill/>
                  </a:rPr>
                  <a:t> </a:t>
                </a:r>
              </a:p>
            </p:txBody>
          </p:sp>
        </mc:Fallback>
      </mc:AlternateContent>
      <p:pic>
        <p:nvPicPr>
          <p:cNvPr id="18" name="Audio 1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
        <p:nvSpPr>
          <p:cNvPr id="437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7251"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372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2" name="Group 41"/>
          <p:cNvGrpSpPr/>
          <p:nvPr/>
        </p:nvGrpSpPr>
        <p:grpSpPr>
          <a:xfrm>
            <a:off x="5334000" y="2143125"/>
            <a:ext cx="3276600" cy="1775419"/>
            <a:chOff x="5334000" y="4267200"/>
            <a:chExt cx="3276600" cy="1775419"/>
          </a:xfrm>
        </p:grpSpPr>
        <p:sp>
          <p:nvSpPr>
            <p:cNvPr id="32" name="TextBox 31"/>
            <p:cNvSpPr txBox="1"/>
            <p:nvPr/>
          </p:nvSpPr>
          <p:spPr>
            <a:xfrm>
              <a:off x="5334000" y="4267200"/>
              <a:ext cx="3276600" cy="1754326"/>
            </a:xfrm>
            <a:prstGeom prst="rect">
              <a:avLst/>
            </a:prstGeom>
            <a:solidFill>
              <a:schemeClr val="accent3">
                <a:lumMod val="40000"/>
                <a:lumOff val="60000"/>
              </a:schemeClr>
            </a:solidFill>
            <a:ln>
              <a:solidFill>
                <a:schemeClr val="tx1"/>
              </a:solidFill>
            </a:ln>
          </p:spPr>
          <p:txBody>
            <a:bodyPr wrap="square" rtlCol="0">
              <a:spAutoFit/>
            </a:bodyPr>
            <a:lstStyle/>
            <a:p>
              <a:r>
                <a:rPr lang="en-US" dirty="0">
                  <a:latin typeface="+mn-lt"/>
                </a:rPr>
                <a:t>The height, </a:t>
              </a:r>
              <a:r>
                <a:rPr lang="en-US" i="1" dirty="0">
                  <a:latin typeface="Times New Roman" pitchFamily="18" charset="0"/>
                  <a:cs typeface="Times New Roman" pitchFamily="18" charset="0"/>
                </a:rPr>
                <a:t>a</a:t>
              </a:r>
              <a:r>
                <a:rPr lang="en-US" dirty="0">
                  <a:latin typeface="+mn-lt"/>
                </a:rPr>
                <a:t>, can be calculated using the Pythagorean Theorem, where </a:t>
              </a:r>
              <a:r>
                <a:rPr lang="en-US" dirty="0">
                  <a:latin typeface="Cambria Math" pitchFamily="18" charset="0"/>
                  <a:ea typeface="Cambria Math" pitchFamily="18" charset="0"/>
                </a:rPr>
                <a:t>3</a:t>
              </a:r>
              <a:r>
                <a:rPr lang="en-US" dirty="0">
                  <a:latin typeface="+mn-lt"/>
                </a:rPr>
                <a:t> is half the length of the base and </a:t>
              </a:r>
              <a:r>
                <a:rPr lang="en-US" dirty="0">
                  <a:latin typeface="Cambria Math" pitchFamily="18" charset="0"/>
                  <a:ea typeface="Cambria Math" pitchFamily="18" charset="0"/>
                </a:rPr>
                <a:t>4</a:t>
              </a:r>
              <a:r>
                <a:rPr lang="en-US" dirty="0">
                  <a:latin typeface="+mn-lt"/>
                </a:rPr>
                <a:t> is the slant height:</a:t>
              </a:r>
            </a:p>
            <a:p>
              <a:endParaRPr lang="en-US" dirty="0"/>
            </a:p>
            <a:p>
              <a:endParaRPr lang="en-US" dirty="0"/>
            </a:p>
          </p:txBody>
        </p:sp>
        <p:pic>
          <p:nvPicPr>
            <p:cNvPr id="437249"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48400" y="5410200"/>
              <a:ext cx="1401905" cy="342857"/>
            </a:xfrm>
            <a:prstGeom prst="rect">
              <a:avLst/>
            </a:prstGeom>
            <a:noFill/>
          </p:spPr>
        </p:pic>
        <p:pic>
          <p:nvPicPr>
            <p:cNvPr id="437252" name="Picture 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400800" y="5715000"/>
              <a:ext cx="998095" cy="327619"/>
            </a:xfrm>
            <a:prstGeom prst="rect">
              <a:avLst/>
            </a:prstGeom>
            <a:noFill/>
          </p:spPr>
        </p:pic>
      </p:grpSp>
      <p:sp>
        <p:nvSpPr>
          <p:cNvPr id="437254"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569"/>
    </mc:Choice>
    <mc:Fallback xmlns="">
      <p:transition spd="slow" advTm="50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18"/>
                </p:tgtEl>
              </p:cMediaNode>
            </p:audio>
          </p:childTnLst>
        </p:cTn>
      </p:par>
    </p:tnLst>
    <p:bldLst>
      <p:bldP spid="19" grpId="0"/>
      <p:bldP spid="37" grpId="0" animBg="1"/>
      <p:bldP spid="5" grpId="0" animBg="1"/>
      <p:bldP spid="38" grpId="0" animBg="1"/>
      <p:bldP spid="7" grpId="0" animBg="1"/>
      <p:bldP spid="39"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Changes in </a:t>
            </a:r>
            <a:br>
              <a:rPr lang="en-US" sz="3200" dirty="0">
                <a:solidFill>
                  <a:schemeClr val="tx1"/>
                </a:solidFill>
              </a:rPr>
            </a:br>
            <a:r>
              <a:rPr lang="en-US" sz="3200" dirty="0">
                <a:solidFill>
                  <a:schemeClr val="tx1"/>
                </a:solidFill>
              </a:rPr>
              <a:t>Length, Area, and Volume</a:t>
            </a:r>
          </a:p>
        </p:txBody>
      </p:sp>
      <p:sp>
        <p:nvSpPr>
          <p:cNvPr id="3" name="Content Placeholder 2"/>
          <p:cNvSpPr>
            <a:spLocks noGrp="1"/>
          </p:cNvSpPr>
          <p:nvPr>
            <p:ph idx="1"/>
          </p:nvPr>
        </p:nvSpPr>
        <p:spPr/>
        <p:txBody>
          <a:bodyPr/>
          <a:lstStyle/>
          <a:p>
            <a:pPr marL="0">
              <a:buNone/>
            </a:pPr>
            <a:r>
              <a:rPr lang="en-US" sz="2400" dirty="0">
                <a:solidFill>
                  <a:schemeClr val="tx1"/>
                </a:solidFill>
              </a:rPr>
              <a:t>SOL G.14</a:t>
            </a:r>
          </a:p>
          <a:p>
            <a:pPr marL="0">
              <a:buNone/>
            </a:pPr>
            <a:r>
              <a:rPr lang="en-US" sz="2400" dirty="0">
                <a:solidFill>
                  <a:schemeClr val="tx1"/>
                </a:solidFill>
              </a:rPr>
              <a:t>The student will use similar geometric objects in two- or three-dimensions to</a:t>
            </a:r>
          </a:p>
          <a:p>
            <a:pPr>
              <a:buNone/>
            </a:pPr>
            <a:r>
              <a:rPr lang="en-US" sz="2400" dirty="0"/>
              <a:t>a) compare ratios between side lengths, perimeters, areas, and volumes;</a:t>
            </a:r>
          </a:p>
          <a:p>
            <a:pPr>
              <a:buNone/>
            </a:pPr>
            <a:r>
              <a:rPr lang="en-US" sz="2400" dirty="0"/>
              <a:t>b) determine how changes in one or more dimensions of an object affect area and/or volume of the object;</a:t>
            </a:r>
          </a:p>
          <a:p>
            <a:pPr>
              <a:buNone/>
            </a:pPr>
            <a:r>
              <a:rPr lang="en-US" sz="2400" dirty="0"/>
              <a:t>c) determine how changes in area and/or volume of an object affect one or more dimensions of the object; and</a:t>
            </a:r>
          </a:p>
          <a:p>
            <a:pPr>
              <a:buNone/>
            </a:pPr>
            <a:r>
              <a:rPr lang="en-US" sz="2400" dirty="0"/>
              <a:t>d) solve real-world problems about similar geometric objects.</a:t>
            </a:r>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25</a:t>
            </a:fld>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636"/>
    </mc:Choice>
    <mc:Fallback xmlns="">
      <p:transition spd="slow" advTm="20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G.14</a:t>
            </a:r>
          </a:p>
        </p:txBody>
      </p:sp>
      <p:sp>
        <p:nvSpPr>
          <p:cNvPr id="3" name="Content Placeholder 2"/>
          <p:cNvSpPr>
            <a:spLocks noGrp="1"/>
          </p:cNvSpPr>
          <p:nvPr>
            <p:ph idx="1"/>
          </p:nvPr>
        </p:nvSpPr>
        <p:spPr>
          <a:xfrm>
            <a:off x="457200" y="1295400"/>
            <a:ext cx="8229600" cy="4830763"/>
          </a:xfrm>
        </p:spPr>
        <p:txBody>
          <a:bodyPr/>
          <a:lstStyle/>
          <a:p>
            <a:pPr marL="0">
              <a:buNone/>
            </a:pPr>
            <a:r>
              <a:rPr lang="en-US" sz="2400" dirty="0">
                <a:solidFill>
                  <a:srgbClr val="4F6228"/>
                </a:solidFill>
              </a:rPr>
              <a:t>Students need additional practice developing an understanding of the relationship between the linear, area, and volume ratios of similar geometric objects. </a:t>
            </a:r>
            <a:endParaRPr lang="en-US" sz="2800" dirty="0">
              <a:solidFill>
                <a:srgbClr val="4F6228"/>
              </a:solidFill>
            </a:endParaRPr>
          </a:p>
          <a:p>
            <a:pPr marL="0">
              <a:buNone/>
            </a:pPr>
            <a:endParaRPr lang="en-US" sz="1000" dirty="0">
              <a:solidFill>
                <a:schemeClr val="tx1"/>
              </a:solidFill>
            </a:endParaRPr>
          </a:p>
          <a:p>
            <a:pPr marL="0">
              <a:buNone/>
            </a:pPr>
            <a:r>
              <a:rPr lang="en-US" sz="2400" dirty="0">
                <a:solidFill>
                  <a:schemeClr val="tx1"/>
                </a:solidFill>
              </a:rPr>
              <a:t>Given:  Objects A and B are three-dimensional. Object A is similar to object B.  </a:t>
            </a:r>
          </a:p>
          <a:p>
            <a:pPr marL="0">
              <a:buNone/>
            </a:pPr>
            <a:r>
              <a:rPr lang="en-US" sz="2400" dirty="0">
                <a:solidFill>
                  <a:schemeClr val="tx1"/>
                </a:solidFill>
              </a:rPr>
              <a:t>The height of object A is </a:t>
            </a:r>
            <a:r>
              <a:rPr lang="en-US" sz="2400" dirty="0">
                <a:solidFill>
                  <a:schemeClr val="tx1"/>
                </a:solidFill>
                <a:latin typeface="Cambria Math" panose="02040503050406030204" pitchFamily="18" charset="0"/>
                <a:ea typeface="Cambria Math" panose="02040503050406030204" pitchFamily="18" charset="0"/>
              </a:rPr>
              <a:t>24</a:t>
            </a:r>
            <a:r>
              <a:rPr lang="en-US" sz="2400" dirty="0">
                <a:solidFill>
                  <a:schemeClr val="tx1"/>
                </a:solidFill>
              </a:rPr>
              <a:t> inches and the height of object B is </a:t>
            </a:r>
            <a:r>
              <a:rPr lang="en-US" sz="2400" dirty="0">
                <a:solidFill>
                  <a:schemeClr val="tx1"/>
                </a:solidFill>
                <a:latin typeface="Cambria Math" panose="02040503050406030204" pitchFamily="18" charset="0"/>
                <a:ea typeface="Cambria Math" panose="02040503050406030204" pitchFamily="18" charset="0"/>
              </a:rPr>
              <a:t>36</a:t>
            </a:r>
            <a:r>
              <a:rPr lang="en-US" sz="2400" dirty="0">
                <a:solidFill>
                  <a:schemeClr val="tx1"/>
                </a:solidFill>
              </a:rPr>
              <a:t> inches.  </a:t>
            </a:r>
          </a:p>
          <a:p>
            <a:pPr marL="114300" indent="-457200">
              <a:buAutoNum type="arabicPeriod"/>
            </a:pPr>
            <a:r>
              <a:rPr lang="en-US" sz="2400" dirty="0">
                <a:solidFill>
                  <a:schemeClr val="tx1"/>
                </a:solidFill>
              </a:rPr>
              <a:t>What is the ratio of the surface area of object A to the</a:t>
            </a:r>
          </a:p>
          <a:p>
            <a:pPr marL="114300" indent="-457200">
              <a:buNone/>
            </a:pPr>
            <a:r>
              <a:rPr lang="en-US" sz="2400" dirty="0">
                <a:solidFill>
                  <a:schemeClr val="tx1"/>
                </a:solidFill>
              </a:rPr>
              <a:t>       surface area of object B in simplest form?  </a:t>
            </a:r>
          </a:p>
          <a:p>
            <a:pPr marL="0">
              <a:buNone/>
            </a:pPr>
            <a:endParaRPr lang="en-US" sz="2400" dirty="0">
              <a:solidFill>
                <a:schemeClr val="tx1"/>
              </a:solidFill>
            </a:endParaRPr>
          </a:p>
          <a:p>
            <a:pPr marL="0">
              <a:buNone/>
            </a:pPr>
            <a:r>
              <a:rPr lang="en-US" sz="2400" dirty="0">
                <a:solidFill>
                  <a:schemeClr val="tx1"/>
                </a:solidFill>
              </a:rPr>
              <a:t>2.    What is the ratio of their volumes in simplest form?</a:t>
            </a:r>
          </a:p>
          <a:p>
            <a:pPr marL="0">
              <a:buNone/>
            </a:pPr>
            <a:endParaRPr lang="en-US" sz="1000" dirty="0">
              <a:solidFill>
                <a:schemeClr val="tx1"/>
              </a:solidFill>
            </a:endParaRPr>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90800" y="5105400"/>
            <a:ext cx="1676400" cy="461665"/>
          </a:xfrm>
          <a:prstGeom prst="rect">
            <a:avLst/>
          </a:prstGeom>
          <a:noFill/>
        </p:spPr>
        <p:txBody>
          <a:bodyPr wrap="square" rtlCol="0">
            <a:spAutoFit/>
          </a:bodyPr>
          <a:lstStyle/>
          <a:p>
            <a:r>
              <a:rPr lang="en-US" sz="2400" b="1" dirty="0">
                <a:solidFill>
                  <a:srgbClr val="C00000"/>
                </a:solidFill>
                <a:latin typeface="Cambria Math" panose="02040503050406030204" pitchFamily="18" charset="0"/>
                <a:ea typeface="Cambria Math" panose="02040503050406030204" pitchFamily="18" charset="0"/>
              </a:rPr>
              <a:t>4:9</a:t>
            </a:r>
          </a:p>
        </p:txBody>
      </p:sp>
      <p:sp>
        <p:nvSpPr>
          <p:cNvPr id="6" name="TextBox 5"/>
          <p:cNvSpPr txBox="1"/>
          <p:nvPr/>
        </p:nvSpPr>
        <p:spPr>
          <a:xfrm>
            <a:off x="2514600" y="6019800"/>
            <a:ext cx="1219200" cy="461665"/>
          </a:xfrm>
          <a:prstGeom prst="rect">
            <a:avLst/>
          </a:prstGeom>
          <a:noFill/>
        </p:spPr>
        <p:txBody>
          <a:bodyPr wrap="square" rtlCol="0">
            <a:spAutoFit/>
          </a:bodyPr>
          <a:lstStyle/>
          <a:p>
            <a:r>
              <a:rPr lang="en-US" sz="2400" b="1" dirty="0">
                <a:solidFill>
                  <a:srgbClr val="C00000"/>
                </a:solidFill>
                <a:latin typeface="Cambria Math" panose="02040503050406030204" pitchFamily="18" charset="0"/>
                <a:ea typeface="Cambria Math" panose="02040503050406030204" pitchFamily="18" charset="0"/>
              </a:rPr>
              <a:t>8:27</a:t>
            </a:r>
          </a:p>
        </p:txBody>
      </p:sp>
      <p:sp>
        <p:nvSpPr>
          <p:cNvPr id="7" name="Slide Number Placeholder 6"/>
          <p:cNvSpPr>
            <a:spLocks noGrp="1"/>
          </p:cNvSpPr>
          <p:nvPr>
            <p:ph type="sldNum" sz="quarter" idx="10"/>
          </p:nvPr>
        </p:nvSpPr>
        <p:spPr/>
        <p:txBody>
          <a:bodyPr/>
          <a:lstStyle/>
          <a:p>
            <a:fld id="{235CBA55-A982-4B59-A830-792D26E3C409}" type="slidenum">
              <a:rPr lang="en-US" smtClean="0"/>
              <a:pPr/>
              <a:t>26</a:t>
            </a:fld>
            <a:endParaRPr lang="en-US"/>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0713"/>
    </mc:Choice>
    <mc:Fallback xmlns="">
      <p:transition spd="slow" advTm="60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3"/>
                </p:tgtEl>
              </p:cMediaNode>
            </p:audio>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G.14</a:t>
            </a:r>
          </a:p>
        </p:txBody>
      </p:sp>
      <p:sp>
        <p:nvSpPr>
          <p:cNvPr id="3" name="Content Placeholder 2"/>
          <p:cNvSpPr>
            <a:spLocks noGrp="1"/>
          </p:cNvSpPr>
          <p:nvPr>
            <p:ph idx="1"/>
          </p:nvPr>
        </p:nvSpPr>
        <p:spPr>
          <a:xfrm>
            <a:off x="381000" y="1295400"/>
            <a:ext cx="8229600" cy="4983163"/>
          </a:xfrm>
        </p:spPr>
        <p:txBody>
          <a:bodyPr/>
          <a:lstStyle/>
          <a:p>
            <a:pPr marL="0">
              <a:buNone/>
            </a:pPr>
            <a:r>
              <a:rPr lang="en-US" sz="2400" dirty="0">
                <a:solidFill>
                  <a:srgbClr val="4F6228"/>
                </a:solidFill>
              </a:rPr>
              <a:t>Students need additional practice using any given ratio of a pair of similar figures (linear, surface area, or volume)  to determine the other two ratios.</a:t>
            </a:r>
          </a:p>
          <a:p>
            <a:pPr marL="0">
              <a:buNone/>
            </a:pPr>
            <a:r>
              <a:rPr lang="en-US" sz="2400" dirty="0">
                <a:solidFill>
                  <a:schemeClr val="tx1"/>
                </a:solidFill>
              </a:rPr>
              <a:t>Pyramid S is similar to Pyramid T.  If the ratio of the volume of Pyramid S to Pyramid T is </a:t>
            </a:r>
            <a:r>
              <a:rPr lang="en-US" sz="2400" dirty="0">
                <a:solidFill>
                  <a:schemeClr val="tx1"/>
                </a:solidFill>
                <a:latin typeface="Cambria Math" panose="02040503050406030204" pitchFamily="18" charset="0"/>
                <a:ea typeface="Cambria Math" panose="02040503050406030204" pitchFamily="18" charset="0"/>
              </a:rPr>
              <a:t>64:125</a:t>
            </a:r>
            <a:r>
              <a:rPr lang="en-US" sz="2400" dirty="0">
                <a:solidFill>
                  <a:schemeClr val="tx1"/>
                </a:solidFill>
              </a:rPr>
              <a:t>, complete the table by finding the ratio of their side lengths and the ratio of their surface areas.</a:t>
            </a:r>
          </a:p>
          <a:p>
            <a:pPr>
              <a:buNone/>
            </a:pPr>
            <a:endParaRPr lang="en-US" dirty="0">
              <a:solidFill>
                <a:schemeClr val="tx1"/>
              </a:solidFill>
            </a:endParaRPr>
          </a:p>
          <a:p>
            <a:pPr>
              <a:buNone/>
            </a:pP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5782857"/>
              </p:ext>
            </p:extLst>
          </p:nvPr>
        </p:nvGraphicFramePr>
        <p:xfrm>
          <a:off x="1600200" y="3886200"/>
          <a:ext cx="4953001" cy="1828800"/>
        </p:xfrm>
        <a:graphic>
          <a:graphicData uri="http://schemas.openxmlformats.org/drawingml/2006/table">
            <a:tbl>
              <a:tblPr firstRow="1" bandRow="1">
                <a:tableStyleId>{5C22544A-7EE6-4342-B048-85BDC9FD1C3A}</a:tableStyleId>
              </a:tblPr>
              <a:tblGrid>
                <a:gridCol w="1675279">
                  <a:extLst>
                    <a:ext uri="{9D8B030D-6E8A-4147-A177-3AD203B41FA5}">
                      <a16:colId xmlns:a16="http://schemas.microsoft.com/office/drawing/2014/main" val="20000"/>
                    </a:ext>
                  </a:extLst>
                </a:gridCol>
                <a:gridCol w="1421546">
                  <a:extLst>
                    <a:ext uri="{9D8B030D-6E8A-4147-A177-3AD203B41FA5}">
                      <a16:colId xmlns:a16="http://schemas.microsoft.com/office/drawing/2014/main" val="20001"/>
                    </a:ext>
                  </a:extLst>
                </a:gridCol>
                <a:gridCol w="525876">
                  <a:extLst>
                    <a:ext uri="{9D8B030D-6E8A-4147-A177-3AD203B41FA5}">
                      <a16:colId xmlns:a16="http://schemas.microsoft.com/office/drawing/2014/main" val="20002"/>
                    </a:ext>
                  </a:extLst>
                </a:gridCol>
                <a:gridCol w="1330300">
                  <a:extLst>
                    <a:ext uri="{9D8B030D-6E8A-4147-A177-3AD203B41FA5}">
                      <a16:colId xmlns:a16="http://schemas.microsoft.com/office/drawing/2014/main" val="20003"/>
                    </a:ext>
                  </a:extLst>
                </a:gridCol>
              </a:tblGrid>
              <a:tr h="617220">
                <a:tc>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933C"/>
                    </a:solidFill>
                  </a:tcPr>
                </a:tc>
                <a:tc>
                  <a:txBody>
                    <a:bodyPr/>
                    <a:lstStyle/>
                    <a:p>
                      <a:pPr algn="ctr"/>
                      <a:r>
                        <a:rPr lang="en-US" sz="2000" dirty="0"/>
                        <a:t>Pyramid</a:t>
                      </a:r>
                      <a:r>
                        <a:rPr lang="en-US" sz="2000" baseline="0" dirty="0"/>
                        <a:t> 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933C"/>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933C"/>
                    </a:solidFill>
                  </a:tcPr>
                </a:tc>
                <a:tc>
                  <a:txBody>
                    <a:bodyPr/>
                    <a:lstStyle/>
                    <a:p>
                      <a:pPr algn="ctr"/>
                      <a:r>
                        <a:rPr lang="en-US" sz="2000" dirty="0"/>
                        <a:t>Pyramid 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933C"/>
                    </a:solidFill>
                  </a:tcPr>
                </a:tc>
                <a:extLst>
                  <a:ext uri="{0D108BD9-81ED-4DB2-BD59-A6C34878D82A}">
                    <a16:rowId xmlns:a16="http://schemas.microsoft.com/office/drawing/2014/main" val="10000"/>
                  </a:ext>
                </a:extLst>
              </a:tr>
              <a:tr h="452628">
                <a:tc>
                  <a:txBody>
                    <a:bodyPr/>
                    <a:lstStyle/>
                    <a:p>
                      <a:r>
                        <a:rPr lang="en-US" dirty="0"/>
                        <a:t>Side</a:t>
                      </a:r>
                      <a:r>
                        <a:rPr lang="en-US" baseline="0" dirty="0"/>
                        <a:t> Length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rgbClr val="C00000"/>
                          </a:solidFill>
                        </a:rPr>
                        <a:t> </a:t>
                      </a:r>
                      <a:endParaRPr lang="en-US"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952">
                <a:tc>
                  <a:txBody>
                    <a:bodyPr/>
                    <a:lstStyle/>
                    <a:p>
                      <a:r>
                        <a:rPr lang="en-US" dirty="0"/>
                        <a:t>Surface</a:t>
                      </a:r>
                      <a:r>
                        <a:rPr lang="en-US" baseline="0" dirty="0"/>
                        <a:t> Area</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000">
                <a:tc>
                  <a:txBody>
                    <a:bodyPr/>
                    <a:lstStyle/>
                    <a:p>
                      <a:r>
                        <a:rPr lang="en-US" dirty="0"/>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Cambria Math" panose="02040503050406030204" pitchFamily="18" charset="0"/>
                          <a:ea typeface="Cambria Math" panose="02040503050406030204" pitchFamily="18"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latin typeface="Cambria Math" panose="02040503050406030204" pitchFamily="18" charset="0"/>
                          <a:ea typeface="Cambria Math" panose="02040503050406030204" pitchFamily="18" charset="0"/>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6" name="Straight Connector 5"/>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95725" y="4572000"/>
            <a:ext cx="457200" cy="369332"/>
          </a:xfrm>
          <a:prstGeom prst="rect">
            <a:avLst/>
          </a:prstGeom>
          <a:noFill/>
        </p:spPr>
        <p:txBody>
          <a:bodyPr wrap="square" rtlCol="0">
            <a:spAutoFit/>
          </a:bodyPr>
          <a:lstStyle/>
          <a:p>
            <a:r>
              <a:rPr lang="en-US" b="1" dirty="0">
                <a:solidFill>
                  <a:srgbClr val="C00000"/>
                </a:solidFill>
                <a:latin typeface="Cambria Math" panose="02040503050406030204" pitchFamily="18" charset="0"/>
                <a:ea typeface="Cambria Math" panose="02040503050406030204" pitchFamily="18" charset="0"/>
              </a:rPr>
              <a:t>4</a:t>
            </a:r>
          </a:p>
        </p:txBody>
      </p:sp>
      <p:sp>
        <p:nvSpPr>
          <p:cNvPr id="8" name="TextBox 7"/>
          <p:cNvSpPr txBox="1"/>
          <p:nvPr/>
        </p:nvSpPr>
        <p:spPr>
          <a:xfrm>
            <a:off x="5848350" y="4572000"/>
            <a:ext cx="457200" cy="369332"/>
          </a:xfrm>
          <a:prstGeom prst="rect">
            <a:avLst/>
          </a:prstGeom>
          <a:noFill/>
        </p:spPr>
        <p:txBody>
          <a:bodyPr wrap="square" rtlCol="0">
            <a:spAutoFit/>
          </a:bodyPr>
          <a:lstStyle/>
          <a:p>
            <a:r>
              <a:rPr lang="en-US" b="1" dirty="0">
                <a:solidFill>
                  <a:srgbClr val="C00000"/>
                </a:solidFill>
                <a:latin typeface="Cambria Math" panose="02040503050406030204" pitchFamily="18" charset="0"/>
                <a:ea typeface="Cambria Math" panose="02040503050406030204" pitchFamily="18" charset="0"/>
              </a:rPr>
              <a:t>5</a:t>
            </a:r>
          </a:p>
        </p:txBody>
      </p:sp>
      <p:sp>
        <p:nvSpPr>
          <p:cNvPr id="9" name="TextBox 8"/>
          <p:cNvSpPr txBox="1"/>
          <p:nvPr/>
        </p:nvSpPr>
        <p:spPr>
          <a:xfrm>
            <a:off x="3771900" y="4978400"/>
            <a:ext cx="457200" cy="369332"/>
          </a:xfrm>
          <a:prstGeom prst="rect">
            <a:avLst/>
          </a:prstGeom>
          <a:noFill/>
        </p:spPr>
        <p:txBody>
          <a:bodyPr wrap="square" rtlCol="0">
            <a:spAutoFit/>
          </a:bodyPr>
          <a:lstStyle/>
          <a:p>
            <a:r>
              <a:rPr lang="en-US" b="1" dirty="0">
                <a:solidFill>
                  <a:srgbClr val="C00000"/>
                </a:solidFill>
                <a:latin typeface="Cambria Math" panose="02040503050406030204" pitchFamily="18" charset="0"/>
                <a:ea typeface="Cambria Math" panose="02040503050406030204" pitchFamily="18" charset="0"/>
              </a:rPr>
              <a:t>16</a:t>
            </a:r>
          </a:p>
        </p:txBody>
      </p:sp>
      <p:sp>
        <p:nvSpPr>
          <p:cNvPr id="10" name="TextBox 9"/>
          <p:cNvSpPr txBox="1"/>
          <p:nvPr/>
        </p:nvSpPr>
        <p:spPr>
          <a:xfrm>
            <a:off x="5731575" y="4975100"/>
            <a:ext cx="457200" cy="369332"/>
          </a:xfrm>
          <a:prstGeom prst="rect">
            <a:avLst/>
          </a:prstGeom>
          <a:noFill/>
        </p:spPr>
        <p:txBody>
          <a:bodyPr wrap="square" rtlCol="0">
            <a:spAutoFit/>
          </a:bodyPr>
          <a:lstStyle/>
          <a:p>
            <a:r>
              <a:rPr lang="en-US" b="1" dirty="0">
                <a:solidFill>
                  <a:srgbClr val="C00000"/>
                </a:solidFill>
                <a:latin typeface="Cambria Math" panose="02040503050406030204" pitchFamily="18" charset="0"/>
                <a:ea typeface="Cambria Math" panose="02040503050406030204" pitchFamily="18" charset="0"/>
              </a:rPr>
              <a:t>25</a:t>
            </a:r>
          </a:p>
        </p:txBody>
      </p:sp>
      <p:sp>
        <p:nvSpPr>
          <p:cNvPr id="14" name="Rectangle 13"/>
          <p:cNvSpPr/>
          <p:nvPr/>
        </p:nvSpPr>
        <p:spPr>
          <a:xfrm>
            <a:off x="3289300" y="4521200"/>
            <a:ext cx="1371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57800" y="4521200"/>
            <a:ext cx="1295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76600" y="4953000"/>
            <a:ext cx="1371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4953000"/>
            <a:ext cx="1295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0"/>
          </p:nvPr>
        </p:nvSpPr>
        <p:spPr/>
        <p:txBody>
          <a:bodyPr/>
          <a:lstStyle/>
          <a:p>
            <a:fld id="{235CBA55-A982-4B59-A830-792D26E3C409}" type="slidenum">
              <a:rPr lang="en-US" smtClean="0"/>
              <a:pPr/>
              <a:t>27</a:t>
            </a:fld>
            <a:endParaRPr lang="en-US"/>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6216"/>
    </mc:Choice>
    <mc:Fallback xmlns="">
      <p:transition spd="slow" advTm="56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Suggested Practice for G.14</a:t>
            </a:r>
          </a:p>
        </p:txBody>
      </p:sp>
      <p:sp>
        <p:nvSpPr>
          <p:cNvPr id="3" name="Content Placeholder 2"/>
          <p:cNvSpPr>
            <a:spLocks noGrp="1"/>
          </p:cNvSpPr>
          <p:nvPr>
            <p:ph idx="1"/>
          </p:nvPr>
        </p:nvSpPr>
        <p:spPr>
          <a:xfrm>
            <a:off x="457200" y="1219200"/>
            <a:ext cx="8229600" cy="4906963"/>
          </a:xfrm>
        </p:spPr>
        <p:txBody>
          <a:bodyPr/>
          <a:lstStyle/>
          <a:p>
            <a:pPr marL="0">
              <a:buNone/>
            </a:pPr>
            <a:endParaRPr lang="en-US" sz="2400" dirty="0"/>
          </a:p>
          <a:p>
            <a:pPr marL="0">
              <a:buNone/>
            </a:pPr>
            <a:r>
              <a:rPr lang="en-US" sz="2400" dirty="0">
                <a:solidFill>
                  <a:schemeClr val="tx1"/>
                </a:solidFill>
              </a:rPr>
              <a:t>The ratio of the surface areas of two spheres is </a:t>
            </a:r>
            <a:r>
              <a:rPr lang="en-US" sz="2400" dirty="0">
                <a:solidFill>
                  <a:schemeClr val="tx1"/>
                </a:solidFill>
                <a:latin typeface="Cambria Math" panose="02040503050406030204" pitchFamily="18" charset="0"/>
                <a:ea typeface="Cambria Math" panose="02040503050406030204" pitchFamily="18" charset="0"/>
              </a:rPr>
              <a:t>1:9</a:t>
            </a:r>
            <a:r>
              <a:rPr lang="en-US" sz="2400" dirty="0">
                <a:solidFill>
                  <a:schemeClr val="tx1"/>
                </a:solidFill>
              </a:rPr>
              <a:t>.</a:t>
            </a:r>
          </a:p>
          <a:p>
            <a:pPr marL="0">
              <a:buNone/>
            </a:pPr>
            <a:endParaRPr lang="en-US" sz="2400" dirty="0">
              <a:solidFill>
                <a:schemeClr val="tx1"/>
              </a:solidFill>
            </a:endParaRPr>
          </a:p>
          <a:p>
            <a:pPr marL="0" indent="-457200">
              <a:spcBef>
                <a:spcPts val="0"/>
              </a:spcBef>
              <a:buAutoNum type="arabicPeriod"/>
            </a:pPr>
            <a:r>
              <a:rPr lang="en-US" sz="2400" dirty="0">
                <a:solidFill>
                  <a:schemeClr val="tx1"/>
                </a:solidFill>
              </a:rPr>
              <a:t>What is the ratio of the lengths of their radii?  What is the</a:t>
            </a:r>
          </a:p>
          <a:p>
            <a:pPr marL="0" indent="-457200">
              <a:spcBef>
                <a:spcPts val="0"/>
              </a:spcBef>
              <a:buNone/>
            </a:pPr>
            <a:r>
              <a:rPr lang="en-US" sz="2400" dirty="0">
                <a:solidFill>
                  <a:schemeClr val="tx1"/>
                </a:solidFill>
              </a:rPr>
              <a:t>       ratio of their volumes?  </a:t>
            </a:r>
          </a:p>
          <a:p>
            <a:pPr marL="114300" indent="-457200">
              <a:buNone/>
            </a:pPr>
            <a:endParaRPr lang="en-US" sz="2400" dirty="0">
              <a:solidFill>
                <a:schemeClr val="tx1"/>
              </a:solidFill>
            </a:endParaRPr>
          </a:p>
          <a:p>
            <a:pPr marL="365760">
              <a:spcBef>
                <a:spcPts val="0"/>
              </a:spcBef>
              <a:buNone/>
            </a:pPr>
            <a:r>
              <a:rPr lang="en-US" sz="2400" dirty="0">
                <a:solidFill>
                  <a:srgbClr val="C00000"/>
                </a:solidFill>
              </a:rPr>
              <a:t>       The ratio of the lengths of the radii is </a:t>
            </a:r>
            <a:r>
              <a:rPr lang="en-US" sz="2400" dirty="0">
                <a:solidFill>
                  <a:srgbClr val="C00000"/>
                </a:solidFill>
                <a:latin typeface="Cambria Math" panose="02040503050406030204" pitchFamily="18" charset="0"/>
                <a:ea typeface="Cambria Math" panose="02040503050406030204" pitchFamily="18" charset="0"/>
              </a:rPr>
              <a:t>1:3</a:t>
            </a:r>
            <a:r>
              <a:rPr lang="en-US" sz="2400" dirty="0">
                <a:solidFill>
                  <a:srgbClr val="C00000"/>
                </a:solidFill>
              </a:rPr>
              <a:t> and the ratio of  </a:t>
            </a:r>
          </a:p>
          <a:p>
            <a:pPr marL="365760">
              <a:spcBef>
                <a:spcPts val="0"/>
              </a:spcBef>
              <a:buNone/>
            </a:pPr>
            <a:r>
              <a:rPr lang="en-US" sz="2400" dirty="0">
                <a:solidFill>
                  <a:srgbClr val="C00000"/>
                </a:solidFill>
              </a:rPr>
              <a:t>       the volumes is </a:t>
            </a:r>
            <a:r>
              <a:rPr lang="en-US" sz="2400" dirty="0">
                <a:solidFill>
                  <a:srgbClr val="C00000"/>
                </a:solidFill>
                <a:latin typeface="Cambria Math" panose="02040503050406030204" pitchFamily="18" charset="0"/>
                <a:ea typeface="Cambria Math" panose="02040503050406030204" pitchFamily="18" charset="0"/>
              </a:rPr>
              <a:t>1:27</a:t>
            </a:r>
            <a:r>
              <a:rPr lang="en-US" sz="2400" dirty="0">
                <a:solidFill>
                  <a:srgbClr val="C00000"/>
                </a:solidFill>
              </a:rPr>
              <a:t>.</a:t>
            </a:r>
          </a:p>
          <a:p>
            <a:pPr>
              <a:buNone/>
            </a:pPr>
            <a:endParaRPr lang="en-US" sz="2400" dirty="0">
              <a:solidFill>
                <a:srgbClr val="C00000"/>
              </a:solidFill>
            </a:endParaRPr>
          </a:p>
          <a:p>
            <a:pPr marL="0" indent="-457200">
              <a:spcBef>
                <a:spcPts val="0"/>
              </a:spcBef>
              <a:buAutoNum type="arabicPeriod" startAt="2"/>
            </a:pPr>
            <a:r>
              <a:rPr lang="en-US" sz="2400" dirty="0">
                <a:solidFill>
                  <a:schemeClr val="tx1"/>
                </a:solidFill>
              </a:rPr>
              <a:t>If the volume of the smaller sphere is </a:t>
            </a:r>
            <a:r>
              <a:rPr lang="en-US" sz="2400" dirty="0">
                <a:solidFill>
                  <a:schemeClr val="tx1"/>
                </a:solidFill>
                <a:latin typeface="Cambria Math" panose="02040503050406030204" pitchFamily="18" charset="0"/>
                <a:ea typeface="Cambria Math" panose="02040503050406030204" pitchFamily="18" charset="0"/>
              </a:rPr>
              <a:t>64</a:t>
            </a:r>
            <a:r>
              <a:rPr lang="en-US" sz="2400" dirty="0">
                <a:solidFill>
                  <a:schemeClr val="tx1"/>
                </a:solidFill>
              </a:rPr>
              <a:t> cubic inches, what</a:t>
            </a:r>
          </a:p>
          <a:p>
            <a:pPr marL="0" indent="-457200">
              <a:spcBef>
                <a:spcPts val="0"/>
              </a:spcBef>
              <a:buNone/>
            </a:pPr>
            <a:r>
              <a:rPr lang="en-US" sz="2400" dirty="0">
                <a:solidFill>
                  <a:schemeClr val="tx1"/>
                </a:solidFill>
              </a:rPr>
              <a:t>       is the volume of the larger sphere?</a:t>
            </a:r>
          </a:p>
          <a:p>
            <a:pPr marL="0">
              <a:buNone/>
            </a:pPr>
            <a:endParaRPr lang="en-US" sz="2400" dirty="0">
              <a:solidFill>
                <a:srgbClr val="C00000"/>
              </a:solidFill>
            </a:endParaRPr>
          </a:p>
          <a:p>
            <a:pPr marL="365760">
              <a:spcBef>
                <a:spcPts val="0"/>
              </a:spcBef>
              <a:buNone/>
            </a:pPr>
            <a:r>
              <a:rPr lang="en-US" sz="2400" dirty="0">
                <a:solidFill>
                  <a:srgbClr val="C00000"/>
                </a:solidFill>
              </a:rPr>
              <a:t>       The volume of the larger sphere is </a:t>
            </a:r>
            <a:r>
              <a:rPr lang="en-US" sz="2400" dirty="0">
                <a:solidFill>
                  <a:srgbClr val="C00000"/>
                </a:solidFill>
                <a:latin typeface="Cambria Math" panose="02040503050406030204" pitchFamily="18" charset="0"/>
                <a:ea typeface="Cambria Math" panose="02040503050406030204" pitchFamily="18" charset="0"/>
              </a:rPr>
              <a:t>1,728</a:t>
            </a:r>
            <a:r>
              <a:rPr lang="en-US" sz="2400" dirty="0">
                <a:solidFill>
                  <a:srgbClr val="C00000"/>
                </a:solidFill>
              </a:rPr>
              <a:t> cubic inches.</a:t>
            </a:r>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28</a:t>
            </a:fld>
            <a:endParaRPr lang="en-US"/>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671"/>
    </mc:Choice>
    <mc:Fallback xmlns="">
      <p:transition spd="slow" advTm="30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spcBef>
                <a:spcPts val="0"/>
              </a:spcBef>
              <a:buNone/>
            </a:pPr>
            <a:r>
              <a:rPr lang="en-US" sz="2800" dirty="0"/>
              <a:t>This concludes the student performance information for the  spring 2014 Geometry SOL test.</a:t>
            </a:r>
          </a:p>
          <a:p>
            <a:pPr>
              <a:spcBef>
                <a:spcPts val="0"/>
              </a:spcBef>
              <a:buNone/>
            </a:pPr>
            <a:endParaRPr lang="en-US" sz="2800" dirty="0"/>
          </a:p>
          <a:p>
            <a:pPr marL="0">
              <a:spcBef>
                <a:spcPts val="0"/>
              </a:spcBef>
              <a:buNone/>
            </a:pPr>
            <a:r>
              <a:rPr lang="en-US" sz="2800" dirty="0"/>
              <a:t>Additionally, test preparation </a:t>
            </a:r>
            <a:r>
              <a:rPr lang="en-US" sz="2800" b="1" dirty="0"/>
              <a:t>practice items </a:t>
            </a:r>
            <a:r>
              <a:rPr lang="en-US" sz="2800" dirty="0"/>
              <a:t>for</a:t>
            </a:r>
          </a:p>
          <a:p>
            <a:pPr marL="0">
              <a:spcBef>
                <a:spcPts val="0"/>
              </a:spcBef>
              <a:buNone/>
            </a:pPr>
            <a:r>
              <a:rPr lang="en-US" sz="2800" dirty="0"/>
              <a:t>Geometry can be found on the Virginia Department of Education Web site at:</a:t>
            </a:r>
          </a:p>
          <a:p>
            <a:pPr>
              <a:spcBef>
                <a:spcPts val="0"/>
              </a:spcBef>
              <a:buNone/>
            </a:pPr>
            <a:endParaRPr lang="en-US" sz="2000" b="1" dirty="0">
              <a:solidFill>
                <a:srgbClr val="002060"/>
              </a:solidFill>
            </a:endParaRPr>
          </a:p>
          <a:p>
            <a:pPr marL="0">
              <a:spcBef>
                <a:spcPts val="0"/>
              </a:spcBef>
              <a:buNone/>
            </a:pPr>
            <a:r>
              <a:rPr lang="en-US" sz="2400" b="1" dirty="0">
                <a:solidFill>
                  <a:srgbClr val="6600FF"/>
                </a:solidFill>
                <a:hlinkClick r:id="rId5"/>
              </a:rPr>
              <a:t>https://www.doe.virginia.gov/teaching-learning-assessment/student-assessment/sol-practice-items-all-subjects</a:t>
            </a:r>
            <a:endParaRPr lang="en-US" sz="2000" b="1" dirty="0"/>
          </a:p>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chemeClr val="tx1"/>
                </a:solidFill>
              </a:rPr>
              <a:t>Practice Items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084" name="Equation" r:id="rId7" imgW="114151" imgH="215619" progId="Equation.3">
                  <p:embed/>
                </p:oleObj>
              </mc:Choice>
              <mc:Fallback>
                <p:oleObj name="Equation" r:id="rId7" imgW="114151" imgH="215619" progId="Equation.3">
                  <p:embed/>
                  <p:pic>
                    <p:nvPicPr>
                      <p:cNvPr id="0" name="Picture 1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085" name="Equation" r:id="rId9" imgW="114151" imgH="215619" progId="Equation.3">
                  <p:embed/>
                </p:oleObj>
              </mc:Choice>
              <mc:Fallback>
                <p:oleObj name="Equation" r:id="rId9" imgW="114151" imgH="215619" progId="Equation.3">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9086" name="Equation" r:id="rId10" imgW="114151" imgH="215619" progId="Equation.3">
                  <p:embed/>
                </p:oleObj>
              </mc:Choice>
              <mc:Fallback>
                <p:oleObj name="Equation" r:id="rId10" imgW="114151" imgH="215619" progId="Equation.3">
                  <p:embed/>
                  <p:pic>
                    <p:nvPicPr>
                      <p:cNvPr id="0" name="Picture 1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1" name="Slide Number Placeholder 50"/>
          <p:cNvSpPr>
            <a:spLocks noGrp="1"/>
          </p:cNvSpPr>
          <p:nvPr>
            <p:ph type="sldNum" sz="quarter" idx="10"/>
          </p:nvPr>
        </p:nvSpPr>
        <p:spPr/>
        <p:txBody>
          <a:bodyPr/>
          <a:lstStyle/>
          <a:p>
            <a:fld id="{235CBA55-A982-4B59-A830-792D26E3C409}" type="slidenum">
              <a:rPr lang="en-US" smtClean="0"/>
              <a:pPr/>
              <a:t>29</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654"/>
    </mc:Choice>
    <mc:Fallback xmlns="">
      <p:transition spd="slow" advTm="21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219200"/>
            <a:ext cx="8229600" cy="4525963"/>
          </a:xfrm>
        </p:spPr>
        <p:txBody>
          <a:bodyPr/>
          <a:lstStyle/>
          <a:p>
            <a:pPr marL="0" indent="-457200" eaLnBrk="1" hangingPunct="1">
              <a:spcBef>
                <a:spcPts val="0"/>
              </a:spcBef>
              <a:buNone/>
            </a:pPr>
            <a:r>
              <a:rPr lang="en-US" sz="2400" dirty="0">
                <a:solidFill>
                  <a:srgbClr val="4F6228"/>
                </a:solidFill>
              </a:rPr>
              <a:t>Students need additional practice determining and using parallelism from given information on a figure.</a:t>
            </a:r>
          </a:p>
          <a:p>
            <a:pPr marL="114300" indent="-457200" eaLnBrk="1" hangingPunct="1">
              <a:buNone/>
            </a:pPr>
            <a:endParaRPr lang="en-US" sz="2400" dirty="0"/>
          </a:p>
          <a:p>
            <a:pPr marL="0" indent="-457200" eaLnBrk="1" hangingPunct="1">
              <a:spcBef>
                <a:spcPts val="0"/>
              </a:spcBef>
              <a:buNone/>
            </a:pPr>
            <a:r>
              <a:rPr lang="en-US" sz="2400" dirty="0">
                <a:solidFill>
                  <a:schemeClr val="tx1"/>
                </a:solidFill>
              </a:rPr>
              <a:t>This figure has more than one transversal and markings to indicate congruent angles.</a:t>
            </a:r>
          </a:p>
          <a:p>
            <a:pPr marL="114300" indent="-457200" eaLnBrk="1" hangingPunct="1">
              <a:buNone/>
            </a:pPr>
            <a:endParaRPr lang="en-US" sz="2400" b="1" dirty="0"/>
          </a:p>
          <a:p>
            <a:pPr marL="114300" indent="-457200" eaLnBrk="1" hangingPunct="1">
              <a:buNone/>
            </a:pPr>
            <a:endParaRPr lang="en-US" sz="2000" b="1" dirty="0"/>
          </a:p>
        </p:txBody>
      </p:sp>
      <p:sp>
        <p:nvSpPr>
          <p:cNvPr id="7" name="Title 6"/>
          <p:cNvSpPr>
            <a:spLocks noGrp="1"/>
          </p:cNvSpPr>
          <p:nvPr>
            <p:ph type="title"/>
          </p:nvPr>
        </p:nvSpPr>
        <p:spPr>
          <a:xfrm>
            <a:off x="304800" y="457200"/>
            <a:ext cx="8839200" cy="914400"/>
          </a:xfrm>
        </p:spPr>
        <p:txBody>
          <a:bodyPr/>
          <a:lstStyle/>
          <a:p>
            <a:r>
              <a:rPr lang="en-US" sz="3200" dirty="0">
                <a:solidFill>
                  <a:schemeClr val="tx1"/>
                </a:solidFill>
              </a:rPr>
              <a:t>Suggested Practice for SOL G.2</a:t>
            </a:r>
            <a:endParaRPr lang="en-US" sz="3200" b="1" dirty="0">
              <a:solidFill>
                <a:schemeClr val="tx1"/>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2348" name="Equation" r:id="rId7" imgW="114151" imgH="215619" progId="Equation.3">
                  <p:embed/>
                </p:oleObj>
              </mc:Choice>
              <mc:Fallback>
                <p:oleObj name="Equation" r:id="rId7" imgW="114151" imgH="215619" progId="Equation.3">
                  <p:embed/>
                  <p:pic>
                    <p:nvPicPr>
                      <p:cNvPr id="0" name="Picture 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2349" name="Equation" r:id="rId9" imgW="114151" imgH="215619" progId="Equation.3">
                  <p:embed/>
                </p:oleObj>
              </mc:Choice>
              <mc:Fallback>
                <p:oleObj name="Equation" r:id="rId9" imgW="114151" imgH="215619" progId="Equation.3">
                  <p:embed/>
                  <p:pic>
                    <p:nvPicPr>
                      <p:cNvPr id="0" name="Picture 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2350" name="Equation" r:id="rId10" imgW="114151" imgH="215619" progId="Equation.3">
                  <p:embed/>
                </p:oleObj>
              </mc:Choice>
              <mc:Fallback>
                <p:oleObj name="Equation" r:id="rId10" imgW="114151" imgH="215619" progId="Equation.3">
                  <p:embed/>
                  <p:pic>
                    <p:nvPicPr>
                      <p:cNvPr id="0" name="Picture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838200" y="3352800"/>
            <a:ext cx="2971800" cy="2209800"/>
            <a:chOff x="1905000" y="3352800"/>
            <a:chExt cx="2971800" cy="2209800"/>
          </a:xfrm>
        </p:grpSpPr>
        <p:grpSp>
          <p:nvGrpSpPr>
            <p:cNvPr id="67" name="Group 66"/>
            <p:cNvGrpSpPr/>
            <p:nvPr/>
          </p:nvGrpSpPr>
          <p:grpSpPr>
            <a:xfrm>
              <a:off x="2286000" y="3352800"/>
              <a:ext cx="2590800" cy="1828800"/>
              <a:chOff x="2286000" y="3352800"/>
              <a:chExt cx="2590800" cy="1828800"/>
            </a:xfrm>
          </p:grpSpPr>
          <p:cxnSp>
            <p:nvCxnSpPr>
              <p:cNvPr id="60" name="Straight Arrow Connector 59"/>
              <p:cNvCxnSpPr/>
              <p:nvPr/>
            </p:nvCxnSpPr>
            <p:spPr>
              <a:xfrm>
                <a:off x="3048000" y="3352800"/>
                <a:ext cx="0" cy="1828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962400" y="3352800"/>
                <a:ext cx="0" cy="1828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362200" y="3886200"/>
                <a:ext cx="2438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286000" y="4648200"/>
                <a:ext cx="2590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68" name="Freeform 67"/>
            <p:cNvSpPr/>
            <p:nvPr/>
          </p:nvSpPr>
          <p:spPr>
            <a:xfrm>
              <a:off x="2819400" y="3657600"/>
              <a:ext cx="457200" cy="457200"/>
            </a:xfrm>
            <a:custGeom>
              <a:avLst/>
              <a:gdLst>
                <a:gd name="connsiteX0" fmla="*/ 114300 w 228600"/>
                <a:gd name="connsiteY0" fmla="*/ 0 h 304800"/>
                <a:gd name="connsiteX1" fmla="*/ 205740 w 228600"/>
                <a:gd name="connsiteY1" fmla="*/ 60960 h 304800"/>
                <a:gd name="connsiteX2" fmla="*/ 228600 w 228600"/>
                <a:gd name="connsiteY2" fmla="*/ 152400 h 304800"/>
                <a:gd name="connsiteX3" fmla="*/ 114300 w 228600"/>
                <a:gd name="connsiteY3" fmla="*/ 152400 h 304800"/>
                <a:gd name="connsiteX4" fmla="*/ 114300 w 228600"/>
                <a:gd name="connsiteY4" fmla="*/ 0 h 304800"/>
                <a:gd name="connsiteX0" fmla="*/ 114300 w 228600"/>
                <a:gd name="connsiteY0" fmla="*/ 0 h 304800"/>
                <a:gd name="connsiteX1" fmla="*/ 205740 w 228600"/>
                <a:gd name="connsiteY1" fmla="*/ 60960 h 304800"/>
                <a:gd name="connsiteX2" fmla="*/ 228600 w 228600"/>
                <a:gd name="connsiteY2" fmla="*/ 152400 h 304800"/>
              </a:gdLst>
              <a:ahLst/>
              <a:cxnLst>
                <a:cxn ang="0">
                  <a:pos x="connsiteX0" y="connsiteY0"/>
                </a:cxn>
                <a:cxn ang="0">
                  <a:pos x="connsiteX1" y="connsiteY1"/>
                </a:cxn>
                <a:cxn ang="0">
                  <a:pos x="connsiteX2" y="connsiteY2"/>
                </a:cxn>
              </a:cxnLst>
              <a:rect l="l" t="t" r="r" b="b"/>
              <a:pathLst>
                <a:path w="228600" h="304800" stroke="0" extrusionOk="0">
                  <a:moveTo>
                    <a:pt x="114300" y="0"/>
                  </a:moveTo>
                  <a:cubicBezTo>
                    <a:pt x="150277" y="0"/>
                    <a:pt x="184154" y="22585"/>
                    <a:pt x="205740" y="60960"/>
                  </a:cubicBezTo>
                  <a:cubicBezTo>
                    <a:pt x="220579" y="87340"/>
                    <a:pt x="228600" y="119425"/>
                    <a:pt x="228600" y="152400"/>
                  </a:cubicBezTo>
                  <a:lnTo>
                    <a:pt x="114300" y="152400"/>
                  </a:lnTo>
                  <a:lnTo>
                    <a:pt x="114300" y="0"/>
                  </a:lnTo>
                  <a:close/>
                </a:path>
                <a:path w="228600" h="304800" fill="none">
                  <a:moveTo>
                    <a:pt x="114300" y="0"/>
                  </a:moveTo>
                  <a:cubicBezTo>
                    <a:pt x="150277" y="0"/>
                    <a:pt x="184154" y="22585"/>
                    <a:pt x="205740" y="60960"/>
                  </a:cubicBezTo>
                  <a:cubicBezTo>
                    <a:pt x="220579" y="87340"/>
                    <a:pt x="228600" y="119425"/>
                    <a:pt x="228600" y="15240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4" name="Freeform 73"/>
            <p:cNvSpPr/>
            <p:nvPr/>
          </p:nvSpPr>
          <p:spPr>
            <a:xfrm rot="5400000">
              <a:off x="3733800" y="4419600"/>
              <a:ext cx="457200" cy="457200"/>
            </a:xfrm>
            <a:custGeom>
              <a:avLst/>
              <a:gdLst>
                <a:gd name="connsiteX0" fmla="*/ 114300 w 228600"/>
                <a:gd name="connsiteY0" fmla="*/ 0 h 304800"/>
                <a:gd name="connsiteX1" fmla="*/ 205740 w 228600"/>
                <a:gd name="connsiteY1" fmla="*/ 60960 h 304800"/>
                <a:gd name="connsiteX2" fmla="*/ 228600 w 228600"/>
                <a:gd name="connsiteY2" fmla="*/ 152400 h 304800"/>
                <a:gd name="connsiteX3" fmla="*/ 114300 w 228600"/>
                <a:gd name="connsiteY3" fmla="*/ 152400 h 304800"/>
                <a:gd name="connsiteX4" fmla="*/ 114300 w 228600"/>
                <a:gd name="connsiteY4" fmla="*/ 0 h 304800"/>
                <a:gd name="connsiteX0" fmla="*/ 114300 w 228600"/>
                <a:gd name="connsiteY0" fmla="*/ 0 h 304800"/>
                <a:gd name="connsiteX1" fmla="*/ 205740 w 228600"/>
                <a:gd name="connsiteY1" fmla="*/ 60960 h 304800"/>
                <a:gd name="connsiteX2" fmla="*/ 228600 w 228600"/>
                <a:gd name="connsiteY2" fmla="*/ 152400 h 304800"/>
              </a:gdLst>
              <a:ahLst/>
              <a:cxnLst>
                <a:cxn ang="0">
                  <a:pos x="connsiteX0" y="connsiteY0"/>
                </a:cxn>
                <a:cxn ang="0">
                  <a:pos x="connsiteX1" y="connsiteY1"/>
                </a:cxn>
                <a:cxn ang="0">
                  <a:pos x="connsiteX2" y="connsiteY2"/>
                </a:cxn>
              </a:cxnLst>
              <a:rect l="l" t="t" r="r" b="b"/>
              <a:pathLst>
                <a:path w="228600" h="304800" stroke="0" extrusionOk="0">
                  <a:moveTo>
                    <a:pt x="114300" y="0"/>
                  </a:moveTo>
                  <a:cubicBezTo>
                    <a:pt x="150277" y="0"/>
                    <a:pt x="184154" y="22585"/>
                    <a:pt x="205740" y="60960"/>
                  </a:cubicBezTo>
                  <a:cubicBezTo>
                    <a:pt x="220579" y="87340"/>
                    <a:pt x="228600" y="119425"/>
                    <a:pt x="228600" y="152400"/>
                  </a:cubicBezTo>
                  <a:lnTo>
                    <a:pt x="114300" y="152400"/>
                  </a:lnTo>
                  <a:lnTo>
                    <a:pt x="114300" y="0"/>
                  </a:lnTo>
                  <a:close/>
                </a:path>
                <a:path w="228600" h="304800" fill="none">
                  <a:moveTo>
                    <a:pt x="114300" y="0"/>
                  </a:moveTo>
                  <a:cubicBezTo>
                    <a:pt x="150277" y="0"/>
                    <a:pt x="184154" y="22585"/>
                    <a:pt x="205740" y="60960"/>
                  </a:cubicBezTo>
                  <a:cubicBezTo>
                    <a:pt x="220579" y="87340"/>
                    <a:pt x="228600" y="119425"/>
                    <a:pt x="228600" y="15240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5" name="Freeform 74"/>
            <p:cNvSpPr/>
            <p:nvPr/>
          </p:nvSpPr>
          <p:spPr>
            <a:xfrm>
              <a:off x="3733800" y="3657600"/>
              <a:ext cx="457200" cy="457200"/>
            </a:xfrm>
            <a:custGeom>
              <a:avLst/>
              <a:gdLst>
                <a:gd name="connsiteX0" fmla="*/ 114300 w 228600"/>
                <a:gd name="connsiteY0" fmla="*/ 0 h 304800"/>
                <a:gd name="connsiteX1" fmla="*/ 205740 w 228600"/>
                <a:gd name="connsiteY1" fmla="*/ 60960 h 304800"/>
                <a:gd name="connsiteX2" fmla="*/ 228600 w 228600"/>
                <a:gd name="connsiteY2" fmla="*/ 152400 h 304800"/>
                <a:gd name="connsiteX3" fmla="*/ 114300 w 228600"/>
                <a:gd name="connsiteY3" fmla="*/ 152400 h 304800"/>
                <a:gd name="connsiteX4" fmla="*/ 114300 w 228600"/>
                <a:gd name="connsiteY4" fmla="*/ 0 h 304800"/>
                <a:gd name="connsiteX0" fmla="*/ 114300 w 228600"/>
                <a:gd name="connsiteY0" fmla="*/ 0 h 304800"/>
                <a:gd name="connsiteX1" fmla="*/ 205740 w 228600"/>
                <a:gd name="connsiteY1" fmla="*/ 60960 h 304800"/>
                <a:gd name="connsiteX2" fmla="*/ 228600 w 228600"/>
                <a:gd name="connsiteY2" fmla="*/ 152400 h 304800"/>
              </a:gdLst>
              <a:ahLst/>
              <a:cxnLst>
                <a:cxn ang="0">
                  <a:pos x="connsiteX0" y="connsiteY0"/>
                </a:cxn>
                <a:cxn ang="0">
                  <a:pos x="connsiteX1" y="connsiteY1"/>
                </a:cxn>
                <a:cxn ang="0">
                  <a:pos x="connsiteX2" y="connsiteY2"/>
                </a:cxn>
              </a:cxnLst>
              <a:rect l="l" t="t" r="r" b="b"/>
              <a:pathLst>
                <a:path w="228600" h="304800" stroke="0" extrusionOk="0">
                  <a:moveTo>
                    <a:pt x="114300" y="0"/>
                  </a:moveTo>
                  <a:cubicBezTo>
                    <a:pt x="150277" y="0"/>
                    <a:pt x="184154" y="22585"/>
                    <a:pt x="205740" y="60960"/>
                  </a:cubicBezTo>
                  <a:cubicBezTo>
                    <a:pt x="220579" y="87340"/>
                    <a:pt x="228600" y="119425"/>
                    <a:pt x="228600" y="152400"/>
                  </a:cubicBezTo>
                  <a:lnTo>
                    <a:pt x="114300" y="152400"/>
                  </a:lnTo>
                  <a:lnTo>
                    <a:pt x="114300" y="0"/>
                  </a:lnTo>
                  <a:close/>
                </a:path>
                <a:path w="228600" h="304800" fill="none">
                  <a:moveTo>
                    <a:pt x="114300" y="0"/>
                  </a:moveTo>
                  <a:cubicBezTo>
                    <a:pt x="150277" y="0"/>
                    <a:pt x="184154" y="22585"/>
                    <a:pt x="205740" y="60960"/>
                  </a:cubicBezTo>
                  <a:cubicBezTo>
                    <a:pt x="220579" y="87340"/>
                    <a:pt x="228600" y="119425"/>
                    <a:pt x="228600" y="15240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6" name="Freeform 75"/>
            <p:cNvSpPr/>
            <p:nvPr/>
          </p:nvSpPr>
          <p:spPr>
            <a:xfrm rot="16200000">
              <a:off x="2819400" y="4419600"/>
              <a:ext cx="457200" cy="457200"/>
            </a:xfrm>
            <a:custGeom>
              <a:avLst/>
              <a:gdLst>
                <a:gd name="connsiteX0" fmla="*/ 114300 w 228600"/>
                <a:gd name="connsiteY0" fmla="*/ 0 h 304800"/>
                <a:gd name="connsiteX1" fmla="*/ 205740 w 228600"/>
                <a:gd name="connsiteY1" fmla="*/ 60960 h 304800"/>
                <a:gd name="connsiteX2" fmla="*/ 228600 w 228600"/>
                <a:gd name="connsiteY2" fmla="*/ 152400 h 304800"/>
                <a:gd name="connsiteX3" fmla="*/ 114300 w 228600"/>
                <a:gd name="connsiteY3" fmla="*/ 152400 h 304800"/>
                <a:gd name="connsiteX4" fmla="*/ 114300 w 228600"/>
                <a:gd name="connsiteY4" fmla="*/ 0 h 304800"/>
                <a:gd name="connsiteX0" fmla="*/ 114300 w 228600"/>
                <a:gd name="connsiteY0" fmla="*/ 0 h 304800"/>
                <a:gd name="connsiteX1" fmla="*/ 205740 w 228600"/>
                <a:gd name="connsiteY1" fmla="*/ 60960 h 304800"/>
                <a:gd name="connsiteX2" fmla="*/ 228600 w 228600"/>
                <a:gd name="connsiteY2" fmla="*/ 152400 h 304800"/>
              </a:gdLst>
              <a:ahLst/>
              <a:cxnLst>
                <a:cxn ang="0">
                  <a:pos x="connsiteX0" y="connsiteY0"/>
                </a:cxn>
                <a:cxn ang="0">
                  <a:pos x="connsiteX1" y="connsiteY1"/>
                </a:cxn>
                <a:cxn ang="0">
                  <a:pos x="connsiteX2" y="connsiteY2"/>
                </a:cxn>
              </a:cxnLst>
              <a:rect l="l" t="t" r="r" b="b"/>
              <a:pathLst>
                <a:path w="228600" h="304800" stroke="0" extrusionOk="0">
                  <a:moveTo>
                    <a:pt x="114300" y="0"/>
                  </a:moveTo>
                  <a:cubicBezTo>
                    <a:pt x="150277" y="0"/>
                    <a:pt x="184154" y="22585"/>
                    <a:pt x="205740" y="60960"/>
                  </a:cubicBezTo>
                  <a:cubicBezTo>
                    <a:pt x="220579" y="87340"/>
                    <a:pt x="228600" y="119425"/>
                    <a:pt x="228600" y="152400"/>
                  </a:cubicBezTo>
                  <a:lnTo>
                    <a:pt x="114300" y="152400"/>
                  </a:lnTo>
                  <a:lnTo>
                    <a:pt x="114300" y="0"/>
                  </a:lnTo>
                  <a:close/>
                </a:path>
                <a:path w="228600" h="304800" fill="none">
                  <a:moveTo>
                    <a:pt x="114300" y="0"/>
                  </a:moveTo>
                  <a:cubicBezTo>
                    <a:pt x="150277" y="0"/>
                    <a:pt x="184154" y="22585"/>
                    <a:pt x="205740" y="60960"/>
                  </a:cubicBezTo>
                  <a:cubicBezTo>
                    <a:pt x="220579" y="87340"/>
                    <a:pt x="228600" y="119425"/>
                    <a:pt x="228600" y="15240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7" name="TextBox 76"/>
            <p:cNvSpPr txBox="1"/>
            <p:nvPr/>
          </p:nvSpPr>
          <p:spPr>
            <a:xfrm>
              <a:off x="2895600" y="5181600"/>
              <a:ext cx="533400" cy="381000"/>
            </a:xfrm>
            <a:prstGeom prst="rect">
              <a:avLst/>
            </a:prstGeom>
            <a:noFill/>
          </p:spPr>
          <p:txBody>
            <a:bodyPr wrap="square" rtlCol="0">
              <a:spAutoFit/>
            </a:bodyPr>
            <a:lstStyle/>
            <a:p>
              <a:r>
                <a:rPr lang="en-US" b="1" i="1" dirty="0">
                  <a:latin typeface="Times New Roman" pitchFamily="18" charset="0"/>
                  <a:cs typeface="Times New Roman" pitchFamily="18" charset="0"/>
                </a:rPr>
                <a:t>a</a:t>
              </a:r>
            </a:p>
          </p:txBody>
        </p:sp>
        <p:sp>
          <p:nvSpPr>
            <p:cNvPr id="78" name="TextBox 77"/>
            <p:cNvSpPr txBox="1"/>
            <p:nvPr/>
          </p:nvSpPr>
          <p:spPr>
            <a:xfrm>
              <a:off x="3810000" y="5181600"/>
              <a:ext cx="381000" cy="369332"/>
            </a:xfrm>
            <a:prstGeom prst="rect">
              <a:avLst/>
            </a:prstGeom>
            <a:noFill/>
          </p:spPr>
          <p:txBody>
            <a:bodyPr wrap="square" rtlCol="0">
              <a:spAutoFit/>
            </a:bodyPr>
            <a:lstStyle/>
            <a:p>
              <a:r>
                <a:rPr lang="en-US" b="1" i="1" dirty="0">
                  <a:latin typeface="Times New Roman" pitchFamily="18" charset="0"/>
                  <a:cs typeface="Times New Roman" pitchFamily="18" charset="0"/>
                </a:rPr>
                <a:t>b</a:t>
              </a:r>
            </a:p>
          </p:txBody>
        </p:sp>
        <p:sp>
          <p:nvSpPr>
            <p:cNvPr id="79" name="TextBox 78"/>
            <p:cNvSpPr txBox="1"/>
            <p:nvPr/>
          </p:nvSpPr>
          <p:spPr>
            <a:xfrm>
              <a:off x="1981200" y="3733800"/>
              <a:ext cx="381000" cy="381000"/>
            </a:xfrm>
            <a:prstGeom prst="rect">
              <a:avLst/>
            </a:prstGeom>
            <a:noFill/>
          </p:spPr>
          <p:txBody>
            <a:bodyPr wrap="square" rtlCol="0">
              <a:spAutoFit/>
            </a:bodyPr>
            <a:lstStyle/>
            <a:p>
              <a:r>
                <a:rPr lang="en-US" b="1" i="1" dirty="0">
                  <a:latin typeface="Times New Roman" pitchFamily="18" charset="0"/>
                  <a:cs typeface="Times New Roman" pitchFamily="18" charset="0"/>
                </a:rPr>
                <a:t>c</a:t>
              </a:r>
            </a:p>
          </p:txBody>
        </p:sp>
        <p:sp>
          <p:nvSpPr>
            <p:cNvPr id="80" name="TextBox 79"/>
            <p:cNvSpPr txBox="1"/>
            <p:nvPr/>
          </p:nvSpPr>
          <p:spPr>
            <a:xfrm>
              <a:off x="1905000" y="4419600"/>
              <a:ext cx="457200" cy="381000"/>
            </a:xfrm>
            <a:prstGeom prst="rect">
              <a:avLst/>
            </a:prstGeom>
            <a:noFill/>
          </p:spPr>
          <p:txBody>
            <a:bodyPr wrap="square" rtlCol="0">
              <a:spAutoFit/>
            </a:bodyPr>
            <a:lstStyle/>
            <a:p>
              <a:r>
                <a:rPr lang="en-US" b="1" i="1" dirty="0">
                  <a:latin typeface="Times New Roman" pitchFamily="18" charset="0"/>
                  <a:cs typeface="Times New Roman" pitchFamily="18" charset="0"/>
                </a:rPr>
                <a:t>d</a:t>
              </a:r>
            </a:p>
          </p:txBody>
        </p:sp>
      </p:grpSp>
      <p:sp>
        <p:nvSpPr>
          <p:cNvPr id="81" name="TextBox 80"/>
          <p:cNvSpPr txBox="1"/>
          <p:nvPr/>
        </p:nvSpPr>
        <p:spPr>
          <a:xfrm>
            <a:off x="4267200" y="3276600"/>
            <a:ext cx="4572000" cy="2677656"/>
          </a:xfrm>
          <a:prstGeom prst="rect">
            <a:avLst/>
          </a:prstGeom>
          <a:noFill/>
        </p:spPr>
        <p:txBody>
          <a:bodyPr wrap="square" rtlCol="0">
            <a:spAutoFit/>
          </a:bodyPr>
          <a:lstStyle/>
          <a:p>
            <a:r>
              <a:rPr lang="en-US" sz="2400" b="1" dirty="0">
                <a:latin typeface="+mn-lt"/>
              </a:rPr>
              <a:t>Which statement about the figure shown must be true?</a:t>
            </a:r>
          </a:p>
          <a:p>
            <a:endParaRPr lang="en-US" sz="2400" dirty="0">
              <a:latin typeface="+mn-lt"/>
            </a:endParaRPr>
          </a:p>
          <a:p>
            <a:pPr marL="342900" indent="-342900"/>
            <a:r>
              <a:rPr lang="en-US" sz="2400" b="1" dirty="0">
                <a:latin typeface="+mn-lt"/>
                <a:cs typeface="Times New Roman" pitchFamily="18" charset="0"/>
              </a:rPr>
              <a:t>A</a:t>
            </a:r>
            <a:r>
              <a:rPr lang="en-US" sz="2200" b="1" dirty="0">
                <a:latin typeface="Times New Roman" pitchFamily="18" charset="0"/>
                <a:cs typeface="Times New Roman" pitchFamily="18" charset="0"/>
              </a:rPr>
              <a:t>. </a:t>
            </a:r>
            <a:r>
              <a:rPr lang="en-US" sz="2400" dirty="0">
                <a:latin typeface="+mn-lt"/>
              </a:rPr>
              <a:t>Only </a:t>
            </a:r>
            <a:r>
              <a:rPr lang="en-US" sz="2400" b="1" i="1" dirty="0">
                <a:latin typeface="Times New Roman" pitchFamily="18" charset="0"/>
                <a:cs typeface="Times New Roman" pitchFamily="18" charset="0"/>
              </a:rPr>
              <a:t>a</a:t>
            </a:r>
            <a:r>
              <a:rPr lang="en-US" sz="2400" b="1" dirty="0">
                <a:solidFill>
                  <a:srgbClr val="0070C0"/>
                </a:solidFill>
                <a:latin typeface="+mn-lt"/>
              </a:rPr>
              <a:t> </a:t>
            </a:r>
            <a:r>
              <a:rPr lang="en-US" sz="2400" b="1" dirty="0" err="1">
                <a:latin typeface="+mn-lt"/>
              </a:rPr>
              <a:t>ll</a:t>
            </a:r>
            <a:r>
              <a:rPr lang="en-US" sz="2400" b="1" dirty="0">
                <a:latin typeface="+mn-lt"/>
              </a:rPr>
              <a:t> </a:t>
            </a:r>
            <a:r>
              <a:rPr lang="en-US" sz="2400" b="1" i="1" dirty="0">
                <a:latin typeface="Times New Roman" pitchFamily="18" charset="0"/>
                <a:cs typeface="Times New Roman" pitchFamily="18" charset="0"/>
              </a:rPr>
              <a:t>b</a:t>
            </a:r>
            <a:r>
              <a:rPr lang="en-US" sz="2400" b="1" i="1" dirty="0">
                <a:latin typeface="+mn-lt"/>
                <a:cs typeface="Times New Roman" pitchFamily="18" charset="0"/>
              </a:rPr>
              <a:t> </a:t>
            </a:r>
            <a:endParaRPr lang="en-US" sz="2400" i="1" dirty="0">
              <a:latin typeface="+mn-lt"/>
            </a:endParaRPr>
          </a:p>
          <a:p>
            <a:pPr marL="342900" indent="-342900"/>
            <a:r>
              <a:rPr lang="en-US" sz="2400" b="1" dirty="0">
                <a:latin typeface="+mn-lt"/>
                <a:cs typeface="Times New Roman" pitchFamily="18" charset="0"/>
              </a:rPr>
              <a:t>B</a:t>
            </a:r>
            <a:r>
              <a:rPr lang="en-US" sz="2400" b="1" dirty="0">
                <a:latin typeface="Times New Roman" pitchFamily="18" charset="0"/>
                <a:cs typeface="Times New Roman" pitchFamily="18" charset="0"/>
              </a:rPr>
              <a:t>. </a:t>
            </a:r>
            <a:r>
              <a:rPr lang="en-US" sz="2400" dirty="0">
                <a:latin typeface="+mn-lt"/>
              </a:rPr>
              <a:t>Only </a:t>
            </a:r>
            <a:r>
              <a:rPr lang="en-US" sz="2400" b="1" i="1" dirty="0">
                <a:latin typeface="Times New Roman" pitchFamily="18" charset="0"/>
                <a:cs typeface="Times New Roman" pitchFamily="18" charset="0"/>
              </a:rPr>
              <a:t>c</a:t>
            </a:r>
            <a:r>
              <a:rPr lang="en-US" sz="2400" b="1" dirty="0">
                <a:solidFill>
                  <a:srgbClr val="0070C0"/>
                </a:solidFill>
                <a:latin typeface="+mn-lt"/>
              </a:rPr>
              <a:t> </a:t>
            </a:r>
            <a:r>
              <a:rPr lang="en-US" sz="2400" b="1" dirty="0" err="1">
                <a:latin typeface="+mn-lt"/>
              </a:rPr>
              <a:t>ll</a:t>
            </a:r>
            <a:r>
              <a:rPr lang="en-US" sz="2400" b="1" dirty="0">
                <a:latin typeface="+mn-lt"/>
              </a:rPr>
              <a:t> </a:t>
            </a:r>
            <a:r>
              <a:rPr lang="en-US" sz="2400" b="1" i="1" dirty="0">
                <a:latin typeface="Times New Roman" pitchFamily="18" charset="0"/>
                <a:cs typeface="Times New Roman" pitchFamily="18" charset="0"/>
              </a:rPr>
              <a:t>d</a:t>
            </a:r>
            <a:r>
              <a:rPr lang="en-US" sz="2400" b="1" i="1" dirty="0">
                <a:latin typeface="+mn-lt"/>
                <a:cs typeface="Times New Roman" pitchFamily="18" charset="0"/>
              </a:rPr>
              <a:t> </a:t>
            </a:r>
            <a:endParaRPr lang="en-US" sz="2400" dirty="0">
              <a:latin typeface="+mn-lt"/>
            </a:endParaRPr>
          </a:p>
          <a:p>
            <a:pPr marL="342900" indent="-342900"/>
            <a:r>
              <a:rPr lang="en-US" sz="2400" b="1" dirty="0">
                <a:latin typeface="+mn-lt"/>
                <a:cs typeface="Times New Roman" pitchFamily="18" charset="0"/>
              </a:rPr>
              <a:t>C</a:t>
            </a:r>
            <a:r>
              <a:rPr lang="en-US" sz="2200" b="1" dirty="0">
                <a:latin typeface="Times New Roman" pitchFamily="18" charset="0"/>
                <a:cs typeface="Times New Roman" pitchFamily="18" charset="0"/>
              </a:rPr>
              <a:t>. </a:t>
            </a:r>
            <a:r>
              <a:rPr lang="en-US" sz="2400" dirty="0">
                <a:latin typeface="+mn-lt"/>
              </a:rPr>
              <a:t>Both </a:t>
            </a:r>
            <a:r>
              <a:rPr lang="en-US" sz="2400" b="1" i="1" dirty="0">
                <a:latin typeface="Times New Roman" pitchFamily="18" charset="0"/>
                <a:cs typeface="Times New Roman" pitchFamily="18" charset="0"/>
              </a:rPr>
              <a:t>a</a:t>
            </a:r>
            <a:r>
              <a:rPr lang="en-US" sz="2400" b="1" dirty="0">
                <a:solidFill>
                  <a:srgbClr val="0070C0"/>
                </a:solidFill>
                <a:latin typeface="+mn-lt"/>
              </a:rPr>
              <a:t> </a:t>
            </a:r>
            <a:r>
              <a:rPr lang="en-US" sz="2400" b="1" dirty="0" err="1">
                <a:latin typeface="+mn-lt"/>
              </a:rPr>
              <a:t>ll</a:t>
            </a:r>
            <a:r>
              <a:rPr lang="en-US" sz="2400" b="1" dirty="0">
                <a:latin typeface="+mn-lt"/>
              </a:rPr>
              <a:t> </a:t>
            </a:r>
            <a:r>
              <a:rPr lang="en-US" sz="2400" b="1" i="1" dirty="0">
                <a:latin typeface="Times New Roman" pitchFamily="18" charset="0"/>
                <a:cs typeface="Times New Roman" pitchFamily="18" charset="0"/>
              </a:rPr>
              <a:t>b</a:t>
            </a:r>
            <a:r>
              <a:rPr lang="en-US" sz="2400" dirty="0">
                <a:latin typeface="+mn-lt"/>
              </a:rPr>
              <a:t> and </a:t>
            </a:r>
            <a:r>
              <a:rPr lang="en-US" sz="2400" b="1" i="1" dirty="0">
                <a:latin typeface="Times New Roman" pitchFamily="18" charset="0"/>
                <a:cs typeface="Times New Roman" pitchFamily="18" charset="0"/>
              </a:rPr>
              <a:t>c</a:t>
            </a:r>
            <a:r>
              <a:rPr lang="en-US" sz="2400" b="1" dirty="0">
                <a:solidFill>
                  <a:srgbClr val="0070C0"/>
                </a:solidFill>
                <a:latin typeface="+mn-lt"/>
              </a:rPr>
              <a:t> </a:t>
            </a:r>
            <a:r>
              <a:rPr lang="en-US" sz="2400" b="1" dirty="0" err="1">
                <a:latin typeface="+mn-lt"/>
              </a:rPr>
              <a:t>ll</a:t>
            </a:r>
            <a:r>
              <a:rPr lang="en-US" sz="2400" b="1" dirty="0">
                <a:latin typeface="+mn-lt"/>
              </a:rPr>
              <a:t> </a:t>
            </a:r>
            <a:r>
              <a:rPr lang="en-US" sz="2400" b="1" i="1" dirty="0">
                <a:latin typeface="Times New Roman" pitchFamily="18" charset="0"/>
                <a:cs typeface="Times New Roman" pitchFamily="18" charset="0"/>
              </a:rPr>
              <a:t>d</a:t>
            </a:r>
            <a:r>
              <a:rPr lang="en-US" sz="2400" b="1" i="1" dirty="0">
                <a:latin typeface="+mn-lt"/>
                <a:cs typeface="Times New Roman" pitchFamily="18" charset="0"/>
              </a:rPr>
              <a:t> </a:t>
            </a:r>
            <a:endParaRPr lang="en-US" sz="2400" dirty="0">
              <a:latin typeface="+mn-lt"/>
            </a:endParaRPr>
          </a:p>
          <a:p>
            <a:pPr marL="342900" indent="-342900"/>
            <a:r>
              <a:rPr lang="en-US" sz="2400" b="1" dirty="0">
                <a:latin typeface="+mn-lt"/>
                <a:cs typeface="Times New Roman" pitchFamily="18" charset="0"/>
              </a:rPr>
              <a:t>D</a:t>
            </a:r>
            <a:r>
              <a:rPr lang="en-US" sz="2200" b="1" dirty="0">
                <a:latin typeface="Times New Roman" pitchFamily="18" charset="0"/>
                <a:cs typeface="Times New Roman" pitchFamily="18" charset="0"/>
              </a:rPr>
              <a:t>. </a:t>
            </a:r>
            <a:r>
              <a:rPr lang="en-US" sz="2400" dirty="0">
                <a:latin typeface="+mn-lt"/>
              </a:rPr>
              <a:t>No lines are parallel.</a:t>
            </a:r>
          </a:p>
        </p:txBody>
      </p:sp>
      <p:sp>
        <p:nvSpPr>
          <p:cNvPr id="70" name="Rounded Rectangle 69"/>
          <p:cNvSpPr/>
          <p:nvPr/>
        </p:nvSpPr>
        <p:spPr>
          <a:xfrm>
            <a:off x="4267200" y="4419600"/>
            <a:ext cx="17526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lide Number Placeholder 64"/>
          <p:cNvSpPr>
            <a:spLocks noGrp="1"/>
          </p:cNvSpPr>
          <p:nvPr>
            <p:ph type="sldNum" sz="quarter" idx="10"/>
          </p:nvPr>
        </p:nvSpPr>
        <p:spPr/>
        <p:txBody>
          <a:bodyPr/>
          <a:lstStyle/>
          <a:p>
            <a:fld id="{235CBA55-A982-4B59-A830-792D26E3C409}" type="slidenum">
              <a:rPr lang="en-US" smtClean="0"/>
              <a:pPr/>
              <a:t>3</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325"/>
    </mc:Choice>
    <mc:Fallback xmlns="">
      <p:transition spd="slow" advTm="34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a:t>For questions regarding assessment, please contact</a:t>
            </a:r>
          </a:p>
          <a:p>
            <a:pPr marL="0" algn="ctr">
              <a:spcBef>
                <a:spcPts val="0"/>
              </a:spcBef>
              <a:buNone/>
            </a:pPr>
            <a:r>
              <a:rPr lang="en-US" sz="2800" b="1" dirty="0">
                <a:solidFill>
                  <a:srgbClr val="77933C"/>
                </a:solidFill>
                <a:hlinkClick r:id="rId5"/>
              </a:rPr>
              <a:t>Student_assessment@doe.virginia.gov</a:t>
            </a:r>
            <a:endParaRPr lang="en-US" sz="2800" b="1" dirty="0">
              <a:solidFill>
                <a:srgbClr val="77933C"/>
              </a:solidFill>
            </a:endParaRPr>
          </a:p>
          <a:p>
            <a:pPr marL="0" algn="ctr">
              <a:spcBef>
                <a:spcPts val="0"/>
              </a:spcBef>
              <a:buNone/>
            </a:pPr>
            <a:endParaRPr lang="en-US" sz="2800" b="1" dirty="0"/>
          </a:p>
          <a:p>
            <a:pPr marL="0" algn="ctr">
              <a:spcBef>
                <a:spcPts val="0"/>
              </a:spcBef>
              <a:buNone/>
            </a:pPr>
            <a:r>
              <a:rPr lang="en-US" sz="2800" b="1" dirty="0"/>
              <a:t>For questions regarding instruction, please contact </a:t>
            </a:r>
            <a:r>
              <a:rPr lang="en-US" sz="2800" b="1" dirty="0">
                <a:hlinkClick r:id="rId6"/>
              </a:rPr>
              <a:t>Michael.Bolling@doe.virginia.gov</a:t>
            </a:r>
            <a:r>
              <a:rPr lang="en-US" sz="2800" b="1" dirty="0"/>
              <a:t> </a:t>
            </a:r>
          </a:p>
          <a:p>
            <a:pPr>
              <a:spcBef>
                <a:spcPts val="0"/>
              </a:spcBef>
              <a:buNone/>
            </a:pPr>
            <a:endParaRPr lang="en-US" sz="2800" dirty="0"/>
          </a:p>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chemeClr val="tx1"/>
                </a:solidFill>
              </a:rPr>
              <a:t>Contact Information</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solidFill>
                <a:prstClr val="black"/>
              </a:solidFill>
            </a:endParaRPr>
          </a:p>
          <a:p>
            <a:r>
              <a:rPr lang="en-US" b="1" dirty="0">
                <a:solidFill>
                  <a:prstClr val="black"/>
                </a:solidFill>
              </a:rPr>
              <a:t> </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303" name="Equation" r:id="rId8" imgW="114151" imgH="215619" progId="Equation.3">
                  <p:embed/>
                </p:oleObj>
              </mc:Choice>
              <mc:Fallback>
                <p:oleObj name="Equation" r:id="rId8" imgW="114151" imgH="215619" progId="Equation.3">
                  <p:embed/>
                  <p:pic>
                    <p:nvPicPr>
                      <p:cNvPr id="0" name="Picture 1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304" name="Equation" r:id="rId10" imgW="114151" imgH="215619" progId="Equation.3">
                  <p:embed/>
                </p:oleObj>
              </mc:Choice>
              <mc:Fallback>
                <p:oleObj name="Equation" r:id="rId10" imgW="114151" imgH="215619" progId="Equation.3">
                  <p:embed/>
                  <p:pic>
                    <p:nvPicPr>
                      <p:cNvPr id="0" name="Picture 1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9305" name="Equation" r:id="rId11" imgW="114151" imgH="215619" progId="Equation.3">
                  <p:embed/>
                </p:oleObj>
              </mc:Choice>
              <mc:Fallback>
                <p:oleObj name="Equation" r:id="rId11" imgW="114151" imgH="215619" progId="Equation.3">
                  <p:embed/>
                  <p:pic>
                    <p:nvPicPr>
                      <p:cNvPr id="0" name="Picture 1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cs typeface="Arial" pitchFamily="34" charset="0"/>
            </a:endParaRPr>
          </a:p>
        </p:txBody>
      </p:sp>
      <p:cxnSp>
        <p:nvCxnSpPr>
          <p:cNvPr id="54" name="Straight Connector 5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0" y="3810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10"/>
          </p:nvPr>
        </p:nvSpPr>
        <p:spPr/>
        <p:txBody>
          <a:bodyPr/>
          <a:lstStyle/>
          <a:p>
            <a:fld id="{235CBA55-A982-4B59-A830-792D26E3C409}" type="slidenum">
              <a:rPr lang="en-US" smtClean="0"/>
              <a:pPr/>
              <a:t>30</a:t>
            </a:fld>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24587"/>
    </mc:Choice>
    <mc:Fallback xmlns="">
      <p:transition spd="slow" advTm="24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219200"/>
            <a:ext cx="8229600" cy="4525963"/>
          </a:xfrm>
        </p:spPr>
        <p:txBody>
          <a:bodyPr/>
          <a:lstStyle/>
          <a:p>
            <a:pPr marL="114300" indent="-457200" eaLnBrk="1" hangingPunct="1">
              <a:buNone/>
            </a:pPr>
            <a:endParaRPr lang="en-US" sz="2400" dirty="0">
              <a:solidFill>
                <a:schemeClr val="tx1"/>
              </a:solidFill>
            </a:endParaRPr>
          </a:p>
          <a:p>
            <a:pPr marL="0" indent="-457200" eaLnBrk="1" hangingPunct="1">
              <a:spcBef>
                <a:spcPts val="0"/>
              </a:spcBef>
              <a:buNone/>
            </a:pPr>
            <a:r>
              <a:rPr lang="en-US" sz="2400" dirty="0">
                <a:solidFill>
                  <a:schemeClr val="tx1"/>
                </a:solidFill>
              </a:rPr>
              <a:t>This figure has more than one transversal. Two angle measurements are shown. (Figure is not drawn to scale.)</a:t>
            </a:r>
          </a:p>
          <a:p>
            <a:pPr marL="114300" indent="-457200" eaLnBrk="1" hangingPunct="1">
              <a:buNone/>
            </a:pPr>
            <a:endParaRPr lang="en-US" sz="2400" b="1" dirty="0"/>
          </a:p>
          <a:p>
            <a:pPr marL="114300" indent="-457200" eaLnBrk="1" hangingPunct="1">
              <a:buNone/>
            </a:pPr>
            <a:endParaRPr lang="en-US" sz="2000" b="1" dirty="0"/>
          </a:p>
        </p:txBody>
      </p:sp>
      <p:sp>
        <p:nvSpPr>
          <p:cNvPr id="7" name="Title 6"/>
          <p:cNvSpPr>
            <a:spLocks noGrp="1"/>
          </p:cNvSpPr>
          <p:nvPr>
            <p:ph type="title"/>
          </p:nvPr>
        </p:nvSpPr>
        <p:spPr>
          <a:xfrm>
            <a:off x="304800" y="457200"/>
            <a:ext cx="8839200" cy="914400"/>
          </a:xfrm>
        </p:spPr>
        <p:txBody>
          <a:bodyPr/>
          <a:lstStyle/>
          <a:p>
            <a:r>
              <a:rPr lang="en-US" sz="3200" dirty="0">
                <a:solidFill>
                  <a:schemeClr val="tx1"/>
                </a:solidFill>
              </a:rPr>
              <a:t>Suggested Practice for SOL G.2</a:t>
            </a:r>
            <a:endParaRPr lang="en-US" sz="3200" b="1" dirty="0">
              <a:solidFill>
                <a:schemeClr val="tx1"/>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3372" name="Equation" r:id="rId7" imgW="114151" imgH="215619" progId="Equation.3">
                  <p:embed/>
                </p:oleObj>
              </mc:Choice>
              <mc:Fallback>
                <p:oleObj name="Equation" r:id="rId7" imgW="114151" imgH="215619" progId="Equation.3">
                  <p:embed/>
                  <p:pic>
                    <p:nvPicPr>
                      <p:cNvPr id="0" name="Picture 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3373" name="Equation" r:id="rId9" imgW="114151" imgH="215619" progId="Equation.3">
                  <p:embed/>
                </p:oleObj>
              </mc:Choice>
              <mc:Fallback>
                <p:oleObj name="Equation" r:id="rId9" imgW="114151" imgH="215619" progId="Equation.3">
                  <p:embed/>
                  <p:pic>
                    <p:nvPicPr>
                      <p:cNvPr id="0" name="Picture 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3374" name="Equation" r:id="rId10" imgW="114151" imgH="215619" progId="Equation.3">
                  <p:embed/>
                </p:oleObj>
              </mc:Choice>
              <mc:Fallback>
                <p:oleObj name="Equation" r:id="rId10" imgW="114151" imgH="215619" progId="Equation.3">
                  <p:embed/>
                  <p:pic>
                    <p:nvPicPr>
                      <p:cNvPr id="0" name="Picture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191000" y="2590800"/>
            <a:ext cx="4572000" cy="3046988"/>
          </a:xfrm>
          <a:prstGeom prst="rect">
            <a:avLst/>
          </a:prstGeom>
          <a:noFill/>
        </p:spPr>
        <p:txBody>
          <a:bodyPr wrap="square" rtlCol="0">
            <a:spAutoFit/>
          </a:bodyPr>
          <a:lstStyle/>
          <a:p>
            <a:r>
              <a:rPr lang="en-US" sz="2400" b="1" dirty="0">
                <a:latin typeface="+mn-lt"/>
              </a:rPr>
              <a:t>Based only on the information given, which statement about the figure shown must be true?</a:t>
            </a:r>
          </a:p>
          <a:p>
            <a:endParaRPr lang="en-US" sz="2400" dirty="0"/>
          </a:p>
          <a:p>
            <a:pPr marL="342900" indent="-342900"/>
            <a:r>
              <a:rPr lang="en-US" sz="2400" b="1" dirty="0">
                <a:latin typeface="+mn-lt"/>
                <a:cs typeface="Times New Roman" pitchFamily="18" charset="0"/>
              </a:rPr>
              <a:t>A</a:t>
            </a:r>
            <a:r>
              <a:rPr lang="en-US" sz="2200" b="1" dirty="0">
                <a:latin typeface="Times New Roman" pitchFamily="18" charset="0"/>
                <a:cs typeface="Times New Roman" pitchFamily="18" charset="0"/>
              </a:rPr>
              <a:t>. </a:t>
            </a:r>
            <a:r>
              <a:rPr lang="en-US" sz="2400" dirty="0">
                <a:latin typeface="+mn-lt"/>
              </a:rPr>
              <a:t>Only </a:t>
            </a:r>
            <a:r>
              <a:rPr lang="en-US" sz="2400" b="1" i="1" dirty="0">
                <a:latin typeface="Times New Roman" pitchFamily="18" charset="0"/>
                <a:cs typeface="Times New Roman" pitchFamily="18" charset="0"/>
              </a:rPr>
              <a:t>a</a:t>
            </a:r>
            <a:r>
              <a:rPr lang="en-US" sz="2400" b="1" dirty="0">
                <a:solidFill>
                  <a:srgbClr val="0070C0"/>
                </a:solidFill>
              </a:rPr>
              <a:t> </a:t>
            </a:r>
            <a:r>
              <a:rPr lang="en-US" sz="2400" b="1" dirty="0" err="1">
                <a:latin typeface="Agency FB"/>
              </a:rPr>
              <a:t>ll</a:t>
            </a:r>
            <a:r>
              <a:rPr lang="en-US" sz="2400" b="1" dirty="0">
                <a:latin typeface="Agency FB"/>
              </a:rPr>
              <a:t> </a:t>
            </a:r>
            <a:r>
              <a:rPr lang="en-US" sz="2400" b="1" i="1" dirty="0">
                <a:latin typeface="Times New Roman" pitchFamily="18" charset="0"/>
                <a:cs typeface="Times New Roman" pitchFamily="18" charset="0"/>
              </a:rPr>
              <a:t>b </a:t>
            </a:r>
            <a:endParaRPr lang="en-US" sz="2400" i="1" dirty="0"/>
          </a:p>
          <a:p>
            <a:pPr marL="342900" indent="-342900"/>
            <a:r>
              <a:rPr lang="en-US" sz="2400" b="1" dirty="0">
                <a:latin typeface="+mn-lt"/>
                <a:cs typeface="Times New Roman" pitchFamily="18" charset="0"/>
              </a:rPr>
              <a:t>B</a:t>
            </a:r>
            <a:r>
              <a:rPr lang="en-US" sz="2200" b="1" dirty="0">
                <a:latin typeface="Times New Roman" pitchFamily="18" charset="0"/>
                <a:cs typeface="Times New Roman" pitchFamily="18" charset="0"/>
              </a:rPr>
              <a:t>. </a:t>
            </a:r>
            <a:r>
              <a:rPr lang="en-US" sz="2400" dirty="0">
                <a:latin typeface="+mn-lt"/>
              </a:rPr>
              <a:t>Only</a:t>
            </a:r>
            <a:r>
              <a:rPr lang="en-US" sz="2400" dirty="0"/>
              <a:t> </a:t>
            </a:r>
            <a:r>
              <a:rPr lang="en-US" sz="2400" b="1" i="1" dirty="0">
                <a:latin typeface="Times New Roman" pitchFamily="18" charset="0"/>
                <a:cs typeface="Times New Roman" pitchFamily="18" charset="0"/>
              </a:rPr>
              <a:t>c</a:t>
            </a:r>
            <a:r>
              <a:rPr lang="en-US" sz="2400" b="1" dirty="0">
                <a:solidFill>
                  <a:srgbClr val="0070C0"/>
                </a:solidFill>
              </a:rPr>
              <a:t> </a:t>
            </a:r>
            <a:r>
              <a:rPr lang="en-US" sz="2400" b="1" dirty="0" err="1">
                <a:latin typeface="Agency FB"/>
              </a:rPr>
              <a:t>ll</a:t>
            </a:r>
            <a:r>
              <a:rPr lang="en-US" sz="2400" b="1" dirty="0">
                <a:latin typeface="Agency FB"/>
              </a:rPr>
              <a:t> </a:t>
            </a:r>
            <a:r>
              <a:rPr lang="en-US" sz="2400" b="1" i="1" dirty="0">
                <a:latin typeface="Times New Roman" pitchFamily="18" charset="0"/>
                <a:cs typeface="Times New Roman" pitchFamily="18" charset="0"/>
              </a:rPr>
              <a:t>d </a:t>
            </a:r>
            <a:endParaRPr lang="en-US" sz="2400" dirty="0"/>
          </a:p>
          <a:p>
            <a:pPr marL="342900" indent="-342900"/>
            <a:r>
              <a:rPr lang="en-US" sz="2400" b="1" dirty="0">
                <a:latin typeface="+mn-lt"/>
                <a:cs typeface="Times New Roman" pitchFamily="18" charset="0"/>
              </a:rPr>
              <a:t>C</a:t>
            </a:r>
            <a:r>
              <a:rPr lang="en-US" sz="2200" b="1" dirty="0">
                <a:latin typeface="Times New Roman" pitchFamily="18" charset="0"/>
                <a:cs typeface="Times New Roman" pitchFamily="18" charset="0"/>
              </a:rPr>
              <a:t>. </a:t>
            </a:r>
            <a:r>
              <a:rPr lang="en-US" sz="2400" dirty="0">
                <a:latin typeface="+mn-lt"/>
              </a:rPr>
              <a:t>Both</a:t>
            </a:r>
            <a:r>
              <a:rPr lang="en-US" sz="2400" dirty="0"/>
              <a:t> </a:t>
            </a:r>
            <a:r>
              <a:rPr lang="en-US" sz="2400" b="1" i="1" dirty="0">
                <a:latin typeface="Times New Roman" pitchFamily="18" charset="0"/>
                <a:cs typeface="Times New Roman" pitchFamily="18" charset="0"/>
              </a:rPr>
              <a:t>a</a:t>
            </a:r>
            <a:r>
              <a:rPr lang="en-US" sz="2400" b="1" dirty="0">
                <a:solidFill>
                  <a:srgbClr val="0070C0"/>
                </a:solidFill>
              </a:rPr>
              <a:t> </a:t>
            </a:r>
            <a:r>
              <a:rPr lang="en-US" sz="2400" b="1" dirty="0" err="1">
                <a:latin typeface="Agency FB"/>
              </a:rPr>
              <a:t>ll</a:t>
            </a:r>
            <a:r>
              <a:rPr lang="en-US" sz="2400" b="1" dirty="0">
                <a:latin typeface="Agency FB"/>
              </a:rPr>
              <a:t> </a:t>
            </a:r>
            <a:r>
              <a:rPr lang="en-US" sz="2400" b="1" i="1" dirty="0">
                <a:latin typeface="Times New Roman" pitchFamily="18" charset="0"/>
                <a:cs typeface="Times New Roman" pitchFamily="18" charset="0"/>
              </a:rPr>
              <a:t>b</a:t>
            </a:r>
            <a:r>
              <a:rPr lang="en-US" sz="2400" dirty="0"/>
              <a:t> </a:t>
            </a:r>
            <a:r>
              <a:rPr lang="en-US" sz="2400" dirty="0">
                <a:latin typeface="+mn-lt"/>
              </a:rPr>
              <a:t>and</a:t>
            </a:r>
            <a:r>
              <a:rPr lang="en-US" sz="2400" dirty="0"/>
              <a:t> </a:t>
            </a:r>
            <a:r>
              <a:rPr lang="en-US" sz="2400" b="1" i="1" dirty="0">
                <a:latin typeface="Times New Roman" pitchFamily="18" charset="0"/>
                <a:cs typeface="Times New Roman" pitchFamily="18" charset="0"/>
              </a:rPr>
              <a:t>c</a:t>
            </a:r>
            <a:r>
              <a:rPr lang="en-US" sz="2400" b="1" dirty="0">
                <a:solidFill>
                  <a:srgbClr val="0070C0"/>
                </a:solidFill>
              </a:rPr>
              <a:t> </a:t>
            </a:r>
            <a:r>
              <a:rPr lang="en-US" sz="2400" b="1" dirty="0" err="1">
                <a:latin typeface="Agency FB"/>
              </a:rPr>
              <a:t>ll</a:t>
            </a:r>
            <a:r>
              <a:rPr lang="en-US" sz="2400" b="1" dirty="0">
                <a:latin typeface="Agency FB"/>
              </a:rPr>
              <a:t> </a:t>
            </a:r>
            <a:r>
              <a:rPr lang="en-US" sz="2400" b="1" i="1" dirty="0">
                <a:latin typeface="Times New Roman" pitchFamily="18" charset="0"/>
                <a:cs typeface="Times New Roman" pitchFamily="18" charset="0"/>
              </a:rPr>
              <a:t>d </a:t>
            </a:r>
            <a:endParaRPr lang="en-US" sz="2400" dirty="0"/>
          </a:p>
          <a:p>
            <a:pPr marL="342900" indent="-342900"/>
            <a:r>
              <a:rPr lang="en-US" sz="2400" b="1" dirty="0">
                <a:latin typeface="+mn-lt"/>
                <a:cs typeface="Times New Roman" pitchFamily="18" charset="0"/>
              </a:rPr>
              <a:t>D</a:t>
            </a:r>
            <a:r>
              <a:rPr lang="en-US" sz="2200" b="1" dirty="0">
                <a:latin typeface="Times New Roman" pitchFamily="18" charset="0"/>
                <a:cs typeface="Times New Roman" pitchFamily="18" charset="0"/>
              </a:rPr>
              <a:t>. </a:t>
            </a:r>
            <a:r>
              <a:rPr lang="en-US" sz="2400" dirty="0">
                <a:latin typeface="+mn-lt"/>
              </a:rPr>
              <a:t>No lines are parallel.</a:t>
            </a:r>
          </a:p>
        </p:txBody>
      </p:sp>
      <p:sp>
        <p:nvSpPr>
          <p:cNvPr id="3532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91" name="Rectangle 11"/>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32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81"/>
          <p:cNvGrpSpPr/>
          <p:nvPr/>
        </p:nvGrpSpPr>
        <p:grpSpPr>
          <a:xfrm>
            <a:off x="838200" y="2847975"/>
            <a:ext cx="2971800" cy="2209800"/>
            <a:chOff x="1905000" y="3352800"/>
            <a:chExt cx="2971800" cy="2209800"/>
          </a:xfrm>
        </p:grpSpPr>
        <p:grpSp>
          <p:nvGrpSpPr>
            <p:cNvPr id="3" name="Group 66"/>
            <p:cNvGrpSpPr/>
            <p:nvPr/>
          </p:nvGrpSpPr>
          <p:grpSpPr>
            <a:xfrm>
              <a:off x="2286000" y="3352800"/>
              <a:ext cx="2590800" cy="1828800"/>
              <a:chOff x="2286000" y="3352800"/>
              <a:chExt cx="2590800" cy="1828800"/>
            </a:xfrm>
          </p:grpSpPr>
          <p:cxnSp>
            <p:nvCxnSpPr>
              <p:cNvPr id="60" name="Straight Arrow Connector 59"/>
              <p:cNvCxnSpPr/>
              <p:nvPr/>
            </p:nvCxnSpPr>
            <p:spPr>
              <a:xfrm>
                <a:off x="3048000" y="3352800"/>
                <a:ext cx="0" cy="1828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962400" y="3352800"/>
                <a:ext cx="0" cy="1828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362200" y="3886200"/>
                <a:ext cx="2438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286000" y="4648200"/>
                <a:ext cx="2590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2895600" y="5181600"/>
              <a:ext cx="533400" cy="381000"/>
            </a:xfrm>
            <a:prstGeom prst="rect">
              <a:avLst/>
            </a:prstGeom>
            <a:noFill/>
          </p:spPr>
          <p:txBody>
            <a:bodyPr wrap="square" rtlCol="0">
              <a:spAutoFit/>
            </a:bodyPr>
            <a:lstStyle/>
            <a:p>
              <a:r>
                <a:rPr lang="en-US" b="1" i="1" dirty="0">
                  <a:latin typeface="Times New Roman" pitchFamily="18" charset="0"/>
                  <a:cs typeface="Times New Roman" pitchFamily="18" charset="0"/>
                </a:rPr>
                <a:t>a</a:t>
              </a:r>
            </a:p>
          </p:txBody>
        </p:sp>
        <p:sp>
          <p:nvSpPr>
            <p:cNvPr id="78" name="TextBox 77"/>
            <p:cNvSpPr txBox="1"/>
            <p:nvPr/>
          </p:nvSpPr>
          <p:spPr>
            <a:xfrm>
              <a:off x="3810000" y="5181600"/>
              <a:ext cx="381000" cy="369332"/>
            </a:xfrm>
            <a:prstGeom prst="rect">
              <a:avLst/>
            </a:prstGeom>
            <a:noFill/>
          </p:spPr>
          <p:txBody>
            <a:bodyPr wrap="square" rtlCol="0">
              <a:spAutoFit/>
            </a:bodyPr>
            <a:lstStyle/>
            <a:p>
              <a:r>
                <a:rPr lang="en-US" b="1" i="1" dirty="0">
                  <a:latin typeface="Times New Roman" pitchFamily="18" charset="0"/>
                  <a:cs typeface="Times New Roman" pitchFamily="18" charset="0"/>
                </a:rPr>
                <a:t>b</a:t>
              </a:r>
            </a:p>
          </p:txBody>
        </p:sp>
        <p:sp>
          <p:nvSpPr>
            <p:cNvPr id="79" name="TextBox 78"/>
            <p:cNvSpPr txBox="1"/>
            <p:nvPr/>
          </p:nvSpPr>
          <p:spPr>
            <a:xfrm>
              <a:off x="1981200" y="3733800"/>
              <a:ext cx="381000" cy="381000"/>
            </a:xfrm>
            <a:prstGeom prst="rect">
              <a:avLst/>
            </a:prstGeom>
            <a:noFill/>
          </p:spPr>
          <p:txBody>
            <a:bodyPr wrap="square" rtlCol="0">
              <a:spAutoFit/>
            </a:bodyPr>
            <a:lstStyle/>
            <a:p>
              <a:r>
                <a:rPr lang="en-US" b="1" i="1" dirty="0">
                  <a:latin typeface="Times New Roman" pitchFamily="18" charset="0"/>
                  <a:cs typeface="Times New Roman" pitchFamily="18" charset="0"/>
                </a:rPr>
                <a:t>c</a:t>
              </a:r>
            </a:p>
          </p:txBody>
        </p:sp>
        <p:sp>
          <p:nvSpPr>
            <p:cNvPr id="80" name="TextBox 79"/>
            <p:cNvSpPr txBox="1"/>
            <p:nvPr/>
          </p:nvSpPr>
          <p:spPr>
            <a:xfrm>
              <a:off x="1905000" y="4419600"/>
              <a:ext cx="457200" cy="381000"/>
            </a:xfrm>
            <a:prstGeom prst="rect">
              <a:avLst/>
            </a:prstGeom>
            <a:noFill/>
          </p:spPr>
          <p:txBody>
            <a:bodyPr wrap="square" rtlCol="0">
              <a:spAutoFit/>
            </a:bodyPr>
            <a:lstStyle/>
            <a:p>
              <a:r>
                <a:rPr lang="en-US" b="1" i="1" dirty="0">
                  <a:latin typeface="Times New Roman" pitchFamily="18" charset="0"/>
                  <a:cs typeface="Times New Roman" pitchFamily="18" charset="0"/>
                </a:rPr>
                <a:t>d</a:t>
              </a:r>
            </a:p>
          </p:txBody>
        </p:sp>
      </p:grpSp>
      <p:sp>
        <p:nvSpPr>
          <p:cNvPr id="353294" name="Rectangle 14"/>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329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97" name="Rectangle 17"/>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3" name="Rounded Rectangle 82"/>
          <p:cNvSpPr/>
          <p:nvPr/>
        </p:nvSpPr>
        <p:spPr>
          <a:xfrm>
            <a:off x="4191000" y="5181600"/>
            <a:ext cx="33528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1962150" y="3343275"/>
            <a:ext cx="4572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87°</a:t>
            </a:r>
          </a:p>
        </p:txBody>
      </p:sp>
      <p:sp>
        <p:nvSpPr>
          <p:cNvPr id="84" name="TextBox 83"/>
          <p:cNvSpPr txBox="1"/>
          <p:nvPr/>
        </p:nvSpPr>
        <p:spPr>
          <a:xfrm>
            <a:off x="2514600" y="3886200"/>
            <a:ext cx="4572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87°</a:t>
            </a:r>
          </a:p>
        </p:txBody>
      </p:sp>
      <p:sp>
        <p:nvSpPr>
          <p:cNvPr id="73" name="Slide Number Placeholder 72"/>
          <p:cNvSpPr>
            <a:spLocks noGrp="1"/>
          </p:cNvSpPr>
          <p:nvPr>
            <p:ph type="sldNum" sz="quarter" idx="10"/>
          </p:nvPr>
        </p:nvSpPr>
        <p:spPr/>
        <p:txBody>
          <a:bodyPr/>
          <a:lstStyle/>
          <a:p>
            <a:fld id="{235CBA55-A982-4B59-A830-792D26E3C409}" type="slidenum">
              <a:rPr lang="en-US" smtClean="0"/>
              <a:pPr/>
              <a:t>4</a:t>
            </a:fld>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751"/>
    </mc:Choice>
    <mc:Fallback xmlns="">
      <p:transition spd="slow" advTm="29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447800"/>
            <a:ext cx="8229600" cy="4525963"/>
          </a:xfrm>
        </p:spPr>
        <p:txBody>
          <a:bodyPr/>
          <a:lstStyle/>
          <a:p>
            <a:pPr marL="114300" indent="-457200" eaLnBrk="1" hangingPunct="1">
              <a:buNone/>
            </a:pPr>
            <a:r>
              <a:rPr lang="en-US" sz="2400" dirty="0">
                <a:solidFill>
                  <a:schemeClr val="tx1"/>
                </a:solidFill>
              </a:rPr>
              <a:t>In the figure shown, line </a:t>
            </a:r>
            <a:r>
              <a:rPr lang="en-US" sz="2400" i="1" dirty="0">
                <a:solidFill>
                  <a:schemeClr val="tx1"/>
                </a:solidFill>
                <a:latin typeface="Times New Roman" pitchFamily="18" charset="0"/>
                <a:cs typeface="Times New Roman" pitchFamily="18" charset="0"/>
              </a:rPr>
              <a:t>c</a:t>
            </a:r>
            <a:r>
              <a:rPr lang="en-US" sz="2400" dirty="0">
                <a:solidFill>
                  <a:schemeClr val="tx1"/>
                </a:solidFill>
              </a:rPr>
              <a:t> and line </a:t>
            </a:r>
            <a:r>
              <a:rPr lang="en-US" sz="2400" i="1" dirty="0">
                <a:solidFill>
                  <a:schemeClr val="tx1"/>
                </a:solidFill>
                <a:latin typeface="Times New Roman" pitchFamily="18" charset="0"/>
                <a:cs typeface="Times New Roman" pitchFamily="18" charset="0"/>
              </a:rPr>
              <a:t>d</a:t>
            </a:r>
            <a:r>
              <a:rPr lang="en-US" sz="2400" dirty="0">
                <a:solidFill>
                  <a:schemeClr val="tx1"/>
                </a:solidFill>
              </a:rPr>
              <a:t> are cut by a transversal.</a:t>
            </a:r>
          </a:p>
          <a:p>
            <a:pPr marL="114300" indent="-457200" eaLnBrk="1" hangingPunct="1">
              <a:buNone/>
            </a:pPr>
            <a:r>
              <a:rPr lang="en-US" sz="2400" dirty="0">
                <a:solidFill>
                  <a:schemeClr val="tx1"/>
                </a:solidFill>
              </a:rPr>
              <a:t>(Figure is not drawn to scale.)</a:t>
            </a:r>
          </a:p>
          <a:p>
            <a:pPr marL="114300" indent="-457200" eaLnBrk="1" hangingPunct="1">
              <a:buNone/>
            </a:pPr>
            <a:endParaRPr lang="en-US" sz="2400" b="1" dirty="0"/>
          </a:p>
          <a:p>
            <a:pPr marL="114300" indent="-457200" eaLnBrk="1" hangingPunct="1">
              <a:buNone/>
            </a:pPr>
            <a:endParaRPr lang="en-US" sz="2000" b="1" dirty="0"/>
          </a:p>
        </p:txBody>
      </p:sp>
      <p:sp>
        <p:nvSpPr>
          <p:cNvPr id="7" name="Title 6"/>
          <p:cNvSpPr>
            <a:spLocks noGrp="1"/>
          </p:cNvSpPr>
          <p:nvPr>
            <p:ph type="title"/>
          </p:nvPr>
        </p:nvSpPr>
        <p:spPr>
          <a:xfrm>
            <a:off x="304800" y="457200"/>
            <a:ext cx="8839200" cy="914400"/>
          </a:xfrm>
        </p:spPr>
        <p:txBody>
          <a:bodyPr/>
          <a:lstStyle/>
          <a:p>
            <a:r>
              <a:rPr lang="en-US" sz="3200" dirty="0">
                <a:solidFill>
                  <a:schemeClr val="tx1"/>
                </a:solidFill>
              </a:rPr>
              <a:t>Suggested Practice for SOL G.2</a:t>
            </a:r>
            <a:endParaRPr lang="en-US" sz="3200" b="1" dirty="0">
              <a:solidFill>
                <a:schemeClr val="tx1"/>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5900" name="Equation" r:id="rId7" imgW="114151" imgH="215619" progId="Equation.3">
                  <p:embed/>
                </p:oleObj>
              </mc:Choice>
              <mc:Fallback>
                <p:oleObj name="Equation" r:id="rId7" imgW="114151" imgH="215619" progId="Equation.3">
                  <p:embed/>
                  <p:pic>
                    <p:nvPicPr>
                      <p:cNvPr id="0" name="Picture 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5901" name="Equation" r:id="rId9" imgW="114151" imgH="215619" progId="Equation.3">
                  <p:embed/>
                </p:oleObj>
              </mc:Choice>
              <mc:Fallback>
                <p:oleObj name="Equation" r:id="rId9" imgW="114151" imgH="215619" progId="Equation.3">
                  <p:embed/>
                  <p:pic>
                    <p:nvPicPr>
                      <p:cNvPr id="0" name="Picture 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5902" name="Equation" r:id="rId10" imgW="114151" imgH="215619" progId="Equation.3">
                  <p:embed/>
                </p:oleObj>
              </mc:Choice>
              <mc:Fallback>
                <p:oleObj name="Equation" r:id="rId10" imgW="114151" imgH="215619" progId="Equation.3">
                  <p:embed/>
                  <p:pic>
                    <p:nvPicPr>
                      <p:cNvPr id="0" name="Picture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09600" y="4191000"/>
            <a:ext cx="7239000" cy="2215991"/>
          </a:xfrm>
          <a:prstGeom prst="rect">
            <a:avLst/>
          </a:prstGeom>
          <a:noFill/>
        </p:spPr>
        <p:txBody>
          <a:bodyPr wrap="square" rtlCol="0">
            <a:spAutoFit/>
          </a:bodyPr>
          <a:lstStyle/>
          <a:p>
            <a:r>
              <a:rPr lang="en-US" sz="2400" b="1" dirty="0">
                <a:latin typeface="+mn-lt"/>
              </a:rPr>
              <a:t>For what value of </a:t>
            </a:r>
            <a:r>
              <a:rPr lang="en-US" sz="2400" b="1" i="1" dirty="0">
                <a:latin typeface="Times New Roman" pitchFamily="18" charset="0"/>
                <a:cs typeface="Times New Roman" pitchFamily="18" charset="0"/>
              </a:rPr>
              <a:t>x</a:t>
            </a:r>
            <a:r>
              <a:rPr lang="en-US" sz="2400" b="1" dirty="0"/>
              <a:t> </a:t>
            </a:r>
            <a:r>
              <a:rPr lang="en-US" sz="2400" b="1" dirty="0">
                <a:latin typeface="+mn-lt"/>
              </a:rPr>
              <a:t>will line</a:t>
            </a:r>
            <a:r>
              <a:rPr lang="en-US" sz="2400" b="1" dirty="0"/>
              <a:t> </a:t>
            </a:r>
            <a:r>
              <a:rPr lang="en-US" sz="2400" b="1" i="1" dirty="0">
                <a:latin typeface="Times New Roman" pitchFamily="18" charset="0"/>
                <a:cs typeface="Times New Roman" pitchFamily="18" charset="0"/>
              </a:rPr>
              <a:t>c</a:t>
            </a:r>
            <a:r>
              <a:rPr lang="en-US" sz="2400" b="1" dirty="0"/>
              <a:t> be parallel to line </a:t>
            </a:r>
            <a:r>
              <a:rPr lang="en-US" sz="2400" b="1" i="1" dirty="0">
                <a:latin typeface="Times New Roman" pitchFamily="18" charset="0"/>
                <a:cs typeface="Times New Roman" pitchFamily="18" charset="0"/>
              </a:rPr>
              <a:t>d </a:t>
            </a:r>
            <a:r>
              <a:rPr lang="en-US" sz="2400" b="1" dirty="0"/>
              <a:t>?</a:t>
            </a:r>
          </a:p>
          <a:p>
            <a:endParaRPr lang="en-US" dirty="0"/>
          </a:p>
          <a:p>
            <a:pPr marL="457200" indent="-457200"/>
            <a:r>
              <a:rPr lang="en-US" sz="2400" b="1" dirty="0">
                <a:latin typeface="+mn-lt"/>
                <a:ea typeface="Cambria Math" pitchFamily="18" charset="0"/>
              </a:rPr>
              <a:t>A.</a:t>
            </a:r>
          </a:p>
          <a:p>
            <a:pPr marL="457200" indent="-457200"/>
            <a:r>
              <a:rPr lang="en-US" sz="2400" b="1" dirty="0">
                <a:latin typeface="+mn-lt"/>
                <a:ea typeface="Cambria Math" pitchFamily="18" charset="0"/>
              </a:rPr>
              <a:t>B.</a:t>
            </a:r>
          </a:p>
          <a:p>
            <a:pPr marL="457200" indent="-457200"/>
            <a:r>
              <a:rPr lang="en-US" sz="2400" b="1" dirty="0">
                <a:latin typeface="+mn-lt"/>
                <a:ea typeface="Cambria Math" pitchFamily="18" charset="0"/>
              </a:rPr>
              <a:t>C.</a:t>
            </a:r>
          </a:p>
          <a:p>
            <a:pPr marL="457200" indent="-457200"/>
            <a:r>
              <a:rPr lang="en-US" sz="2400" b="1" dirty="0">
                <a:latin typeface="+mn-lt"/>
                <a:ea typeface="Cambria Math" pitchFamily="18" charset="0"/>
              </a:rPr>
              <a:t>D.</a:t>
            </a:r>
          </a:p>
        </p:txBody>
      </p:sp>
      <p:sp>
        <p:nvSpPr>
          <p:cNvPr id="3532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9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91" name="Rectangle 11"/>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329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94" name="Rectangle 14"/>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5329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3297" name="Rectangle 17"/>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758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5815" name="Rectangle 7"/>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758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5818" name="Rectangle 10"/>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7582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5821" name="Rectangle 13"/>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3" name="Group 81"/>
          <p:cNvGrpSpPr/>
          <p:nvPr/>
        </p:nvGrpSpPr>
        <p:grpSpPr>
          <a:xfrm>
            <a:off x="2514600" y="2362200"/>
            <a:ext cx="2971800" cy="1828800"/>
            <a:chOff x="1905000" y="3352800"/>
            <a:chExt cx="2971800" cy="1828800"/>
          </a:xfrm>
        </p:grpSpPr>
        <p:grpSp>
          <p:nvGrpSpPr>
            <p:cNvPr id="5" name="Group 66"/>
            <p:cNvGrpSpPr/>
            <p:nvPr/>
          </p:nvGrpSpPr>
          <p:grpSpPr>
            <a:xfrm>
              <a:off x="2286000" y="3352800"/>
              <a:ext cx="2590800" cy="1828800"/>
              <a:chOff x="2286000" y="3352800"/>
              <a:chExt cx="2590800" cy="1828800"/>
            </a:xfrm>
          </p:grpSpPr>
          <p:cxnSp>
            <p:nvCxnSpPr>
              <p:cNvPr id="60" name="Straight Arrow Connector 59"/>
              <p:cNvCxnSpPr/>
              <p:nvPr/>
            </p:nvCxnSpPr>
            <p:spPr>
              <a:xfrm>
                <a:off x="3429000" y="3352800"/>
                <a:ext cx="0" cy="1828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362200" y="3886200"/>
                <a:ext cx="2438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286000" y="4648200"/>
                <a:ext cx="2590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981200" y="3733800"/>
              <a:ext cx="381000" cy="381000"/>
            </a:xfrm>
            <a:prstGeom prst="rect">
              <a:avLst/>
            </a:prstGeom>
            <a:noFill/>
          </p:spPr>
          <p:txBody>
            <a:bodyPr wrap="square" rtlCol="0">
              <a:spAutoFit/>
            </a:bodyPr>
            <a:lstStyle/>
            <a:p>
              <a:r>
                <a:rPr lang="en-US" b="1" i="1" dirty="0">
                  <a:latin typeface="Times New Roman" pitchFamily="18" charset="0"/>
                  <a:cs typeface="Times New Roman" pitchFamily="18" charset="0"/>
                </a:rPr>
                <a:t>c</a:t>
              </a:r>
            </a:p>
          </p:txBody>
        </p:sp>
        <p:sp>
          <p:nvSpPr>
            <p:cNvPr id="80" name="TextBox 79"/>
            <p:cNvSpPr txBox="1"/>
            <p:nvPr/>
          </p:nvSpPr>
          <p:spPr>
            <a:xfrm>
              <a:off x="1905000" y="4419600"/>
              <a:ext cx="457200" cy="381000"/>
            </a:xfrm>
            <a:prstGeom prst="rect">
              <a:avLst/>
            </a:prstGeom>
            <a:noFill/>
          </p:spPr>
          <p:txBody>
            <a:bodyPr wrap="square" rtlCol="0">
              <a:spAutoFit/>
            </a:bodyPr>
            <a:lstStyle/>
            <a:p>
              <a:r>
                <a:rPr lang="en-US" b="1" i="1" dirty="0">
                  <a:latin typeface="Times New Roman" pitchFamily="18" charset="0"/>
                  <a:cs typeface="Times New Roman" pitchFamily="18" charset="0"/>
                </a:rPr>
                <a:t>d</a:t>
              </a:r>
            </a:p>
          </p:txBody>
        </p:sp>
      </p:grpSp>
      <p:sp>
        <p:nvSpPr>
          <p:cNvPr id="375824" name="Rectangle 16"/>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8" name="Rounded Rectangle 87"/>
          <p:cNvSpPr/>
          <p:nvPr/>
        </p:nvSpPr>
        <p:spPr>
          <a:xfrm>
            <a:off x="609600" y="5257800"/>
            <a:ext cx="8382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lide Number Placeholder 77"/>
          <p:cNvSpPr>
            <a:spLocks noGrp="1"/>
          </p:cNvSpPr>
          <p:nvPr>
            <p:ph type="sldNum" sz="quarter" idx="10"/>
          </p:nvPr>
        </p:nvSpPr>
        <p:spPr/>
        <p:txBody>
          <a:bodyPr/>
          <a:lstStyle/>
          <a:p>
            <a:fld id="{235CBA55-A982-4B59-A830-792D26E3C409}" type="slidenum">
              <a:rPr lang="en-US" smtClean="0"/>
              <a:pPr/>
              <a:t>5</a:t>
            </a:fld>
            <a:endParaRPr lang="en-US"/>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
        <p:nvSpPr>
          <p:cNvPr id="83" name="TextBox 82"/>
          <p:cNvSpPr txBox="1"/>
          <p:nvPr/>
        </p:nvSpPr>
        <p:spPr>
          <a:xfrm>
            <a:off x="3962400" y="2609850"/>
            <a:ext cx="1371600" cy="307777"/>
          </a:xfrm>
          <a:prstGeom prst="rect">
            <a:avLst/>
          </a:prstGeom>
          <a:noFill/>
        </p:spPr>
        <p:txBody>
          <a:bodyPr wrap="square" rtlCol="0">
            <a:spAutoFit/>
          </a:bodyPr>
          <a:lstStyle/>
          <a:p>
            <a:r>
              <a:rPr lang="en-US" sz="1400" b="1" dirty="0">
                <a:latin typeface="Cambria Math" pitchFamily="18" charset="0"/>
                <a:ea typeface="Cambria Math" pitchFamily="18" charset="0"/>
              </a:rPr>
              <a:t>(2</a:t>
            </a:r>
            <a:r>
              <a:rPr lang="en-US" sz="1400" b="1" i="1" dirty="0">
                <a:latin typeface="Times New Roman" pitchFamily="18" charset="0"/>
                <a:ea typeface="Cambria Math" pitchFamily="18" charset="0"/>
                <a:cs typeface="Times New Roman" pitchFamily="18" charset="0"/>
              </a:rPr>
              <a:t>x </a:t>
            </a:r>
            <a:r>
              <a:rPr lang="en-US" sz="1400" b="1" dirty="0">
                <a:latin typeface="Cambria Math" pitchFamily="18" charset="0"/>
                <a:ea typeface="Cambria Math" pitchFamily="18" charset="0"/>
                <a:cs typeface="Times New Roman" pitchFamily="18" charset="0"/>
              </a:rPr>
              <a:t>+ 40)˚</a:t>
            </a:r>
            <a:endParaRPr lang="en-US" sz="1400" b="1" dirty="0">
              <a:latin typeface="Cambria Math" pitchFamily="18" charset="0"/>
              <a:ea typeface="Cambria Math" pitchFamily="18" charset="0"/>
            </a:endParaRPr>
          </a:p>
        </p:txBody>
      </p:sp>
      <p:sp>
        <p:nvSpPr>
          <p:cNvPr id="84" name="TextBox 83"/>
          <p:cNvSpPr txBox="1"/>
          <p:nvPr/>
        </p:nvSpPr>
        <p:spPr>
          <a:xfrm>
            <a:off x="3962400" y="3606998"/>
            <a:ext cx="1371600" cy="307777"/>
          </a:xfrm>
          <a:prstGeom prst="rect">
            <a:avLst/>
          </a:prstGeom>
          <a:noFill/>
        </p:spPr>
        <p:txBody>
          <a:bodyPr wrap="square" rtlCol="0">
            <a:spAutoFit/>
          </a:bodyPr>
          <a:lstStyle/>
          <a:p>
            <a:r>
              <a:rPr lang="en-US" sz="1400" b="1" dirty="0">
                <a:latin typeface="Cambria Math" pitchFamily="18" charset="0"/>
                <a:ea typeface="Cambria Math" pitchFamily="18" charset="0"/>
              </a:rPr>
              <a:t>(6</a:t>
            </a:r>
            <a:r>
              <a:rPr lang="en-US" sz="1400" b="1" i="1" dirty="0">
                <a:latin typeface="Times New Roman" pitchFamily="18" charset="0"/>
                <a:ea typeface="Cambria Math" pitchFamily="18" charset="0"/>
                <a:cs typeface="Times New Roman" pitchFamily="18" charset="0"/>
              </a:rPr>
              <a:t>x </a:t>
            </a:r>
            <a:r>
              <a:rPr lang="en-US" sz="1400" b="1" dirty="0">
                <a:latin typeface="Cambria Math" pitchFamily="18" charset="0"/>
                <a:ea typeface="Cambria Math" pitchFamily="18" charset="0"/>
                <a:cs typeface="Times New Roman" pitchFamily="18" charset="0"/>
              </a:rPr>
              <a:t>+ 20)˚</a:t>
            </a:r>
            <a:endParaRPr lang="en-US" sz="1400" b="1" dirty="0">
              <a:latin typeface="Cambria Math" pitchFamily="18" charset="0"/>
              <a:ea typeface="Cambria Math" pitchFamily="18" charset="0"/>
            </a:endParaRPr>
          </a:p>
        </p:txBody>
      </p:sp>
      <p:sp>
        <p:nvSpPr>
          <p:cNvPr id="85" name="TextBox 84"/>
          <p:cNvSpPr txBox="1"/>
          <p:nvPr/>
        </p:nvSpPr>
        <p:spPr>
          <a:xfrm>
            <a:off x="981075" y="4829175"/>
            <a:ext cx="1219200" cy="1919756"/>
          </a:xfrm>
          <a:prstGeom prst="rect">
            <a:avLst/>
          </a:prstGeom>
          <a:noFill/>
        </p:spPr>
        <p:txBody>
          <a:bodyPr wrap="square" rtlCol="0">
            <a:spAutoFit/>
          </a:bodyPr>
          <a:lstStyle/>
          <a:p>
            <a:r>
              <a:rPr lang="en-US" sz="2375" b="1" dirty="0">
                <a:latin typeface="Cambria Math" pitchFamily="18" charset="0"/>
                <a:ea typeface="Cambria Math" pitchFamily="18" charset="0"/>
              </a:rPr>
              <a:t>5</a:t>
            </a:r>
          </a:p>
          <a:p>
            <a:r>
              <a:rPr lang="en-US" sz="2375" b="1" dirty="0">
                <a:latin typeface="Cambria Math" pitchFamily="18" charset="0"/>
                <a:ea typeface="Cambria Math" pitchFamily="18" charset="0"/>
              </a:rPr>
              <a:t>15</a:t>
            </a:r>
          </a:p>
          <a:p>
            <a:r>
              <a:rPr lang="en-US" sz="2375" b="1" dirty="0">
                <a:latin typeface="Cambria Math" pitchFamily="18" charset="0"/>
                <a:ea typeface="Cambria Math" pitchFamily="18" charset="0"/>
              </a:rPr>
              <a:t>20</a:t>
            </a:r>
          </a:p>
          <a:p>
            <a:r>
              <a:rPr lang="en-US" sz="2375" b="1" dirty="0">
                <a:latin typeface="Cambria Math" pitchFamily="18" charset="0"/>
                <a:ea typeface="Cambria Math" pitchFamily="18" charset="0"/>
              </a:rPr>
              <a:t>30</a:t>
            </a:r>
          </a:p>
          <a:p>
            <a:endParaRPr lang="en-US" sz="2375" b="1" dirty="0">
              <a:latin typeface="Cambria Math" pitchFamily="18" charset="0"/>
              <a:ea typeface="Cambria Math"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379"/>
    </mc:Choice>
    <mc:Fallback xmlns="">
      <p:transition spd="slow" advTm="38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a:solidFill>
                  <a:schemeClr val="tx1"/>
                </a:solidFill>
              </a:rPr>
              <a:t>Identifying Parallel and Perpendicular lines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7948" name="Equation" r:id="rId6" imgW="114151" imgH="215619" progId="Equation.3">
                  <p:embed/>
                </p:oleObj>
              </mc:Choice>
              <mc:Fallback>
                <p:oleObj name="Equation" r:id="rId6" imgW="114151" imgH="215619" progId="Equation.3">
                  <p:embed/>
                  <p:pic>
                    <p:nvPicPr>
                      <p:cNvPr id="0" name="Picture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7949" name="Equation" r:id="rId8" imgW="114151" imgH="215619" progId="Equation.3">
                  <p:embed/>
                </p:oleObj>
              </mc:Choice>
              <mc:Fallback>
                <p:oleObj name="Equation" r:id="rId8" imgW="114151" imgH="215619" progId="Equation.3">
                  <p:embed/>
                  <p:pic>
                    <p:nvPicPr>
                      <p:cNvPr id="0" name="Picture 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7950" name="Equation" r:id="rId9" imgW="114151" imgH="215619" progId="Equation.3">
                  <p:embed/>
                </p:oleObj>
              </mc:Choice>
              <mc:Fallback>
                <p:oleObj name="Equation" r:id="rId9" imgW="114151" imgH="215619" progId="Equation.3">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7200" y="1295400"/>
            <a:ext cx="8229600" cy="4893647"/>
          </a:xfrm>
          <a:prstGeom prst="rect">
            <a:avLst/>
          </a:prstGeom>
        </p:spPr>
        <p:txBody>
          <a:bodyPr wrap="square">
            <a:spAutoFit/>
          </a:bodyPr>
          <a:lstStyle/>
          <a:p>
            <a:pPr>
              <a:buNone/>
            </a:pPr>
            <a:r>
              <a:rPr lang="en-US" sz="2400" b="1" dirty="0">
                <a:latin typeface="+mn-lt"/>
              </a:rPr>
              <a:t>SOL G.3</a:t>
            </a:r>
          </a:p>
          <a:p>
            <a:pPr>
              <a:spcBef>
                <a:spcPts val="0"/>
              </a:spcBef>
              <a:buNone/>
            </a:pPr>
            <a:r>
              <a:rPr lang="en-US" sz="2400" b="1" dirty="0">
                <a:latin typeface="+mn-lt"/>
              </a:rPr>
              <a:t>The student will use pictorial representations, including computer software, constructions, and </a:t>
            </a:r>
            <a:r>
              <a:rPr lang="en-US" sz="2400" b="1" dirty="0">
                <a:solidFill>
                  <a:srgbClr val="77933C"/>
                </a:solidFill>
                <a:latin typeface="+mn-lt"/>
              </a:rPr>
              <a:t>coordinate methods</a:t>
            </a:r>
            <a:r>
              <a:rPr lang="en-US" sz="2400" b="1" dirty="0">
                <a:latin typeface="+mn-lt"/>
              </a:rPr>
              <a:t>, to solve problems involving symmetry and transformation. This will include</a:t>
            </a:r>
          </a:p>
          <a:p>
            <a:pPr marL="457200" indent="-457200" eaLnBrk="1" hangingPunct="1">
              <a:spcAft>
                <a:spcPts val="0"/>
              </a:spcAft>
              <a:buFont typeface="+mj-lt"/>
              <a:buAutoNum type="alphaLcParenR"/>
              <a:defRPr/>
            </a:pPr>
            <a:r>
              <a:rPr lang="en-US" sz="2400" b="1" dirty="0">
                <a:solidFill>
                  <a:srgbClr val="77933C"/>
                </a:solidFill>
                <a:latin typeface="+mn-lt"/>
              </a:rPr>
              <a:t>investigating</a:t>
            </a:r>
            <a:r>
              <a:rPr lang="en-US" sz="2400" b="1" dirty="0">
                <a:solidFill>
                  <a:srgbClr val="005EC0"/>
                </a:solidFill>
                <a:latin typeface="+mn-lt"/>
              </a:rPr>
              <a:t> </a:t>
            </a:r>
            <a:r>
              <a:rPr lang="en-US" sz="2400" b="1" dirty="0">
                <a:latin typeface="+mn-lt"/>
              </a:rPr>
              <a:t>and using formulas for finding distance, midpoint, and</a:t>
            </a:r>
            <a:r>
              <a:rPr lang="en-US" sz="2400" b="1" dirty="0">
                <a:solidFill>
                  <a:srgbClr val="005EC0"/>
                </a:solidFill>
                <a:latin typeface="+mn-lt"/>
              </a:rPr>
              <a:t> </a:t>
            </a:r>
            <a:r>
              <a:rPr lang="en-US" sz="2400" b="1" dirty="0">
                <a:solidFill>
                  <a:srgbClr val="77933C"/>
                </a:solidFill>
                <a:latin typeface="+mn-lt"/>
              </a:rPr>
              <a:t>slope; </a:t>
            </a:r>
          </a:p>
          <a:p>
            <a:pPr marL="457200" indent="-457200" eaLnBrk="1" hangingPunct="1">
              <a:spcAft>
                <a:spcPts val="0"/>
              </a:spcAft>
              <a:buFont typeface="+mj-lt"/>
              <a:buAutoNum type="alphaLcParenR"/>
              <a:defRPr/>
            </a:pPr>
            <a:r>
              <a:rPr lang="en-US" sz="2400" b="1" dirty="0">
                <a:solidFill>
                  <a:srgbClr val="77933C"/>
                </a:solidFill>
                <a:latin typeface="+mn-lt"/>
              </a:rPr>
              <a:t>applying slope to verify and determine whether lines are parallel or perpendicular;</a:t>
            </a:r>
          </a:p>
          <a:p>
            <a:pPr marL="457200" indent="-457200" eaLnBrk="1" hangingPunct="1">
              <a:spcAft>
                <a:spcPts val="0"/>
              </a:spcAft>
              <a:buFont typeface="+mj-lt"/>
              <a:buAutoNum type="alphaLcParenR"/>
              <a:defRPr/>
            </a:pPr>
            <a:r>
              <a:rPr lang="en-US" sz="2400" b="1" dirty="0">
                <a:latin typeface="+mn-lt"/>
              </a:rPr>
              <a:t>investigating symmetry and determining whether a figure is symmetric with respect to a line or a point; and</a:t>
            </a:r>
          </a:p>
          <a:p>
            <a:pPr marL="457200" indent="-457200" eaLnBrk="1" hangingPunct="1">
              <a:spcAft>
                <a:spcPts val="0"/>
              </a:spcAft>
              <a:buFont typeface="+mj-lt"/>
              <a:buAutoNum type="alphaLcParenR"/>
              <a:defRPr/>
            </a:pPr>
            <a:r>
              <a:rPr lang="en-US" sz="2400" b="1" dirty="0">
                <a:latin typeface="+mn-lt"/>
              </a:rPr>
              <a:t>determining whether a figure has been translated, reflected, rotated, or dilated, using coordinate methods.</a:t>
            </a:r>
          </a:p>
        </p:txBody>
      </p:sp>
      <p:sp>
        <p:nvSpPr>
          <p:cNvPr id="51" name="Slide Number Placeholder 50"/>
          <p:cNvSpPr>
            <a:spLocks noGrp="1"/>
          </p:cNvSpPr>
          <p:nvPr>
            <p:ph type="sldNum" sz="quarter" idx="10"/>
          </p:nvPr>
        </p:nvSpPr>
        <p:spPr/>
        <p:txBody>
          <a:bodyPr/>
          <a:lstStyle/>
          <a:p>
            <a:fld id="{235CBA55-A982-4B59-A830-792D26E3C409}" type="slidenum">
              <a:rPr lang="en-US" smtClean="0"/>
              <a:pPr/>
              <a:t>6</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238"/>
    </mc:Choice>
    <mc:Fallback xmlns="">
      <p:transition spd="slow" advTm="28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114300" indent="-457200" eaLnBrk="1" hangingPunct="1">
              <a:buNone/>
            </a:pPr>
            <a:endParaRPr lang="en-US" sz="2000" b="1" dirty="0"/>
          </a:p>
          <a:p>
            <a:pPr marL="114300" indent="-457200" eaLnBrk="1" hangingPunct="1">
              <a:buFont typeface="Wingdings 2" pitchFamily="18" charset="2"/>
              <a:buAutoNum type="alphaLcParenR"/>
            </a:pPr>
            <a:endParaRPr lang="en-US" sz="2400" dirty="0"/>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endParaRPr lang="en-US" sz="2400" b="1" dirty="0">
              <a:solidFill>
                <a:srgbClr val="6600FF"/>
              </a:solidFill>
            </a:endParaRPr>
          </a:p>
        </p:txBody>
      </p:sp>
      <p:sp>
        <p:nvSpPr>
          <p:cNvPr id="7" name="Title 6"/>
          <p:cNvSpPr>
            <a:spLocks noGrp="1"/>
          </p:cNvSpPr>
          <p:nvPr>
            <p:ph type="title"/>
          </p:nvPr>
        </p:nvSpPr>
        <p:spPr>
          <a:xfrm>
            <a:off x="304800" y="228600"/>
            <a:ext cx="8839200" cy="914400"/>
          </a:xfrm>
        </p:spPr>
        <p:txBody>
          <a:bodyPr/>
          <a:lstStyle/>
          <a:p>
            <a:r>
              <a:rPr lang="en-US" sz="3200" b="1" dirty="0">
                <a:solidFill>
                  <a:schemeClr val="tx1"/>
                </a:solidFill>
              </a:rPr>
              <a:t>Suggested Practice for SOL G.3</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609600" y="2514600"/>
            <a:ext cx="7391400" cy="3139321"/>
          </a:xfrm>
          <a:prstGeom prst="rect">
            <a:avLst/>
          </a:prstGeom>
        </p:spPr>
        <p:txBody>
          <a:bodyPr wrap="square">
            <a:spAutoFit/>
          </a:bodyPr>
          <a:lstStyle/>
          <a:p>
            <a:endParaRPr lang="en-US" b="1" dirty="0"/>
          </a:p>
          <a:p>
            <a:r>
              <a:rPr lang="en-US" b="1" dirty="0"/>
              <a:t>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6076" name="Equation" r:id="rId6" imgW="114151" imgH="215619" progId="Equation.3">
                  <p:embed/>
                </p:oleObj>
              </mc:Choice>
              <mc:Fallback>
                <p:oleObj name="Equation" r:id="rId6" imgW="114151" imgH="215619" progId="Equation.3">
                  <p:embed/>
                  <p:pic>
                    <p:nvPicPr>
                      <p:cNvPr id="0" name="Picture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6077" name="Equation" r:id="rId8" imgW="114151" imgH="215619" progId="Equation.3">
                  <p:embed/>
                </p:oleObj>
              </mc:Choice>
              <mc:Fallback>
                <p:oleObj name="Equation" r:id="rId8" imgW="114151" imgH="215619" progId="Equation.3">
                  <p:embed/>
                  <p:pic>
                    <p:nvPicPr>
                      <p:cNvPr id="0" name="Picture 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6078" name="Equation" r:id="rId9" imgW="114151" imgH="215619" progId="Equation.3">
                  <p:embed/>
                </p:oleObj>
              </mc:Choice>
              <mc:Fallback>
                <p:oleObj name="Equation" r:id="rId9" imgW="114151" imgH="215619" progId="Equation.3">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5" name="Straight Connector 54"/>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114800" y="1946435"/>
            <a:ext cx="4914900" cy="923330"/>
          </a:xfrm>
          <a:prstGeom prst="rect">
            <a:avLst/>
          </a:prstGeom>
        </p:spPr>
        <p:txBody>
          <a:bodyPr wrap="square">
            <a:spAutoFit/>
          </a:bodyPr>
          <a:lstStyle/>
          <a:p>
            <a:pPr marL="347472" indent="-347472">
              <a:spcBef>
                <a:spcPts val="0"/>
              </a:spcBef>
              <a:buNone/>
            </a:pPr>
            <a:r>
              <a:rPr lang="en-US" b="1" dirty="0">
                <a:latin typeface="+mn-lt"/>
              </a:rPr>
              <a:t>1.   Find the coordinates of a point on the graph that lies on a line which passes through point</a:t>
            </a:r>
            <a:r>
              <a:rPr lang="en-US" b="1" dirty="0"/>
              <a:t> </a:t>
            </a:r>
            <a:r>
              <a:rPr lang="en-US" b="1" i="1" dirty="0">
                <a:latin typeface="Times New Roman" pitchFamily="18" charset="0"/>
                <a:cs typeface="Times New Roman" pitchFamily="18" charset="0"/>
              </a:rPr>
              <a:t>N</a:t>
            </a:r>
            <a:r>
              <a:rPr lang="en-US" b="1" dirty="0"/>
              <a:t> </a:t>
            </a:r>
            <a:r>
              <a:rPr lang="en-US" b="1" dirty="0">
                <a:latin typeface="+mn-lt"/>
              </a:rPr>
              <a:t>and is parallel to line </a:t>
            </a:r>
            <a:r>
              <a:rPr lang="en-US" b="1" i="1" dirty="0">
                <a:latin typeface="Times New Roman" pitchFamily="18" charset="0"/>
                <a:cs typeface="Times New Roman" pitchFamily="18" charset="0"/>
              </a:rPr>
              <a:t>a</a:t>
            </a:r>
            <a:r>
              <a:rPr lang="en-US" b="1" dirty="0"/>
              <a:t>.</a:t>
            </a:r>
          </a:p>
        </p:txBody>
      </p:sp>
      <p:sp>
        <p:nvSpPr>
          <p:cNvPr id="67" name="Rectangle 66"/>
          <p:cNvSpPr/>
          <p:nvPr/>
        </p:nvSpPr>
        <p:spPr>
          <a:xfrm>
            <a:off x="4095750" y="3733800"/>
            <a:ext cx="4114800" cy="923330"/>
          </a:xfrm>
          <a:prstGeom prst="rect">
            <a:avLst/>
          </a:prstGeom>
        </p:spPr>
        <p:txBody>
          <a:bodyPr wrap="square">
            <a:spAutoFit/>
          </a:bodyPr>
          <a:lstStyle/>
          <a:p>
            <a:pPr marL="342900" indent="-342900">
              <a:spcBef>
                <a:spcPts val="0"/>
              </a:spcBef>
              <a:buAutoNum type="arabicPeriod" startAt="2"/>
            </a:pPr>
            <a:r>
              <a:rPr lang="en-US" b="1" dirty="0">
                <a:latin typeface="+mn-lt"/>
              </a:rPr>
              <a:t>Find the slope of a line which passes </a:t>
            </a:r>
          </a:p>
          <a:p>
            <a:pPr marL="342900" indent="-342900">
              <a:spcBef>
                <a:spcPts val="0"/>
              </a:spcBef>
            </a:pPr>
            <a:r>
              <a:rPr lang="en-US" b="1" dirty="0">
                <a:latin typeface="+mn-lt"/>
              </a:rPr>
              <a:t>       through point </a:t>
            </a:r>
            <a:r>
              <a:rPr lang="en-US" b="1" i="1" dirty="0">
                <a:latin typeface="Times New Roman" pitchFamily="18" charset="0"/>
                <a:cs typeface="Times New Roman" pitchFamily="18" charset="0"/>
              </a:rPr>
              <a:t>N</a:t>
            </a:r>
            <a:r>
              <a:rPr lang="en-US" b="1" dirty="0"/>
              <a:t> </a:t>
            </a:r>
            <a:r>
              <a:rPr lang="en-US" b="1" dirty="0">
                <a:latin typeface="+mn-lt"/>
              </a:rPr>
              <a:t>and is perpendicular to line </a:t>
            </a:r>
            <a:r>
              <a:rPr lang="en-US" b="1" i="1" dirty="0">
                <a:latin typeface="Times New Roman" pitchFamily="18" charset="0"/>
                <a:cs typeface="Times New Roman" pitchFamily="18" charset="0"/>
              </a:rPr>
              <a:t>a</a:t>
            </a:r>
            <a:r>
              <a:rPr lang="en-US" b="1" dirty="0"/>
              <a:t>.</a:t>
            </a:r>
            <a:endParaRPr lang="en-US" dirty="0"/>
          </a:p>
        </p:txBody>
      </p:sp>
      <p:sp>
        <p:nvSpPr>
          <p:cNvPr id="68" name="TextBox 67"/>
          <p:cNvSpPr txBox="1"/>
          <p:nvPr/>
        </p:nvSpPr>
        <p:spPr>
          <a:xfrm>
            <a:off x="4429125" y="2847975"/>
            <a:ext cx="2257426" cy="369332"/>
          </a:xfrm>
          <a:prstGeom prst="rect">
            <a:avLst/>
          </a:prstGeom>
          <a:noFill/>
        </p:spPr>
        <p:txBody>
          <a:bodyPr wrap="square" rtlCol="0">
            <a:spAutoFit/>
          </a:bodyPr>
          <a:lstStyle/>
          <a:p>
            <a:r>
              <a:rPr lang="en-US" b="1" dirty="0">
                <a:solidFill>
                  <a:srgbClr val="C00000"/>
                </a:solidFill>
                <a:latin typeface="+mn-lt"/>
              </a:rPr>
              <a:t>Possible answers:  </a:t>
            </a:r>
          </a:p>
        </p:txBody>
      </p:sp>
      <p:sp>
        <p:nvSpPr>
          <p:cNvPr id="37888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88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888"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362200" y="4343400"/>
            <a:ext cx="304800" cy="552450"/>
          </a:xfrm>
          <a:prstGeom prst="rect">
            <a:avLst/>
          </a:prstGeom>
          <a:noFill/>
        </p:spPr>
      </p:pic>
      <p:sp>
        <p:nvSpPr>
          <p:cNvPr id="72" name="TextBox 71"/>
          <p:cNvSpPr txBox="1"/>
          <p:nvPr/>
        </p:nvSpPr>
        <p:spPr>
          <a:xfrm>
            <a:off x="4067175" y="4953000"/>
            <a:ext cx="4953000" cy="1508105"/>
          </a:xfrm>
          <a:prstGeom prst="rect">
            <a:avLst/>
          </a:prstGeom>
          <a:noFill/>
        </p:spPr>
        <p:txBody>
          <a:bodyPr wrap="square" rtlCol="0">
            <a:spAutoFit/>
          </a:bodyPr>
          <a:lstStyle/>
          <a:p>
            <a:pPr marL="342900" indent="-342900">
              <a:buAutoNum type="arabicPeriod" startAt="3"/>
            </a:pPr>
            <a:r>
              <a:rPr lang="en-US" b="1" dirty="0">
                <a:latin typeface="+mn-lt"/>
              </a:rPr>
              <a:t>The coordinates of a point that lies on a line  </a:t>
            </a:r>
          </a:p>
          <a:p>
            <a:pPr marL="342900" indent="-342900"/>
            <a:r>
              <a:rPr lang="en-US" b="1" dirty="0">
                <a:latin typeface="+mn-lt"/>
              </a:rPr>
              <a:t>       which passes through point</a:t>
            </a:r>
            <a:r>
              <a:rPr lang="en-US" b="1" dirty="0"/>
              <a:t> </a:t>
            </a:r>
            <a:r>
              <a:rPr lang="en-US" b="1" i="1" dirty="0">
                <a:latin typeface="Times New Roman" pitchFamily="18" charset="0"/>
                <a:cs typeface="Times New Roman" pitchFamily="18" charset="0"/>
              </a:rPr>
              <a:t>N</a:t>
            </a:r>
            <a:r>
              <a:rPr lang="en-US" b="1" dirty="0">
                <a:latin typeface="Times New Roman" pitchFamily="18" charset="0"/>
                <a:cs typeface="Times New Roman" pitchFamily="18" charset="0"/>
              </a:rPr>
              <a:t> </a:t>
            </a:r>
            <a:r>
              <a:rPr lang="en-US" b="1" dirty="0">
                <a:latin typeface="+mn-lt"/>
                <a:cs typeface="Arial" pitchFamily="34" charset="0"/>
              </a:rPr>
              <a:t>and is perpendicular to line </a:t>
            </a:r>
            <a:r>
              <a:rPr lang="en-US" sz="2000" b="1" i="1" dirty="0">
                <a:latin typeface="Times New Roman" pitchFamily="18" charset="0"/>
                <a:cs typeface="Times New Roman" pitchFamily="18" charset="0"/>
              </a:rPr>
              <a:t>a</a:t>
            </a:r>
            <a:r>
              <a:rPr lang="en-US" b="1" dirty="0">
                <a:latin typeface="Arial" pitchFamily="34" charset="0"/>
                <a:cs typeface="Arial" pitchFamily="34" charset="0"/>
              </a:rPr>
              <a:t> </a:t>
            </a:r>
            <a:r>
              <a:rPr lang="en-US" b="1" dirty="0">
                <a:latin typeface="+mn-lt"/>
                <a:cs typeface="Arial" pitchFamily="34" charset="0"/>
              </a:rPr>
              <a:t>are represented by </a:t>
            </a:r>
          </a:p>
          <a:p>
            <a:pPr marL="342900" indent="-342900"/>
            <a:r>
              <a:rPr lang="en-US" b="1" dirty="0">
                <a:latin typeface="+mn-lt"/>
                <a:cs typeface="Arial" pitchFamily="34" charset="0"/>
              </a:rPr>
              <a:t>                     </a:t>
            </a:r>
            <a:r>
              <a:rPr lang="en-US" b="1" dirty="0">
                <a:latin typeface="Arial" pitchFamily="34" charset="0"/>
                <a:cs typeface="Arial" pitchFamily="34" charset="0"/>
              </a:rPr>
              <a:t>.  </a:t>
            </a:r>
            <a:r>
              <a:rPr lang="en-US" b="1" dirty="0">
                <a:latin typeface="+mn-lt"/>
                <a:cs typeface="Arial" pitchFamily="34" charset="0"/>
              </a:rPr>
              <a:t>What is the value of the</a:t>
            </a:r>
          </a:p>
          <a:p>
            <a:pPr marL="342900" indent="-342900"/>
            <a:r>
              <a:rPr lang="en-US" b="1" i="1" dirty="0">
                <a:latin typeface="+mn-lt"/>
                <a:cs typeface="Arial" pitchFamily="34" charset="0"/>
              </a:rPr>
              <a:t>       </a:t>
            </a:r>
            <a:r>
              <a:rPr lang="en-US" b="1" i="1" dirty="0">
                <a:latin typeface="Times New Roman" pitchFamily="18" charset="0"/>
                <a:cs typeface="Times New Roman" pitchFamily="18" charset="0"/>
              </a:rPr>
              <a:t>y</a:t>
            </a:r>
            <a:r>
              <a:rPr lang="en-US" b="1" dirty="0">
                <a:latin typeface="+mn-lt"/>
                <a:cs typeface="Arial" pitchFamily="34" charset="0"/>
              </a:rPr>
              <a:t>-coordinate?</a:t>
            </a:r>
            <a:endParaRPr lang="en-US" b="1" dirty="0">
              <a:latin typeface="+mn-lt"/>
            </a:endParaRPr>
          </a:p>
        </p:txBody>
      </p:sp>
      <p:sp>
        <p:nvSpPr>
          <p:cNvPr id="64" name="TextBox 63"/>
          <p:cNvSpPr txBox="1"/>
          <p:nvPr/>
        </p:nvSpPr>
        <p:spPr>
          <a:xfrm>
            <a:off x="533400" y="1066800"/>
            <a:ext cx="7924800" cy="1200329"/>
          </a:xfrm>
          <a:prstGeom prst="rect">
            <a:avLst/>
          </a:prstGeom>
          <a:noFill/>
        </p:spPr>
        <p:txBody>
          <a:bodyPr wrap="square" rtlCol="0">
            <a:spAutoFit/>
          </a:bodyPr>
          <a:lstStyle/>
          <a:p>
            <a:r>
              <a:rPr lang="en-US" sz="2400" b="1" dirty="0">
                <a:solidFill>
                  <a:srgbClr val="4F6228"/>
                </a:solidFill>
                <a:latin typeface="+mn-lt"/>
              </a:rPr>
              <a:t>Students need additional practice applying the relationship between slopes of parallel and perpendicular lines to given situations. </a:t>
            </a:r>
          </a:p>
        </p:txBody>
      </p:sp>
      <p:grpSp>
        <p:nvGrpSpPr>
          <p:cNvPr id="2" name="Group 82"/>
          <p:cNvGrpSpPr/>
          <p:nvPr/>
        </p:nvGrpSpPr>
        <p:grpSpPr>
          <a:xfrm>
            <a:off x="457200" y="3152775"/>
            <a:ext cx="3124200" cy="3248025"/>
            <a:chOff x="5419725" y="1676400"/>
            <a:chExt cx="3124200" cy="3248025"/>
          </a:xfrm>
        </p:grpSpPr>
        <p:grpSp>
          <p:nvGrpSpPr>
            <p:cNvPr id="3" name="Group 81"/>
            <p:cNvGrpSpPr/>
            <p:nvPr/>
          </p:nvGrpSpPr>
          <p:grpSpPr>
            <a:xfrm>
              <a:off x="5419725" y="1676400"/>
              <a:ext cx="3124200" cy="3248025"/>
              <a:chOff x="7086600" y="1895475"/>
              <a:chExt cx="3124200" cy="3248025"/>
            </a:xfrm>
          </p:grpSpPr>
          <p:pic>
            <p:nvPicPr>
              <p:cNvPr id="58" name="Picture 5"/>
              <p:cNvPicPr>
                <a:picLocks noChangeAspect="1" noChangeArrowheads="1"/>
              </p:cNvPicPr>
              <p:nvPr/>
            </p:nvPicPr>
            <p:blipFill>
              <a:blip r:embed="rId11" cstate="print"/>
              <a:srcRect l="4444" t="2292" r="4444"/>
              <a:stretch>
                <a:fillRect/>
              </a:stretch>
            </p:blipFill>
            <p:spPr bwMode="auto">
              <a:xfrm>
                <a:off x="7086600" y="1895475"/>
                <a:ext cx="3124200" cy="3248025"/>
              </a:xfrm>
              <a:prstGeom prst="rect">
                <a:avLst/>
              </a:prstGeom>
              <a:noFill/>
              <a:ln w="9525">
                <a:noFill/>
                <a:miter lim="800000"/>
                <a:headEnd/>
                <a:tailEnd/>
              </a:ln>
            </p:spPr>
          </p:pic>
          <p:sp>
            <p:nvSpPr>
              <p:cNvPr id="378885" name="Rectangle 5"/>
              <p:cNvSpPr>
                <a:spLocks noChangeArrowheads="1"/>
              </p:cNvSpPr>
              <p:nvPr/>
            </p:nvSpPr>
            <p:spPr bwMode="auto">
              <a:xfrm>
                <a:off x="9296400" y="3648075"/>
                <a:ext cx="35137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76" name="Straight Arrow Connector 75"/>
              <p:cNvCxnSpPr/>
              <p:nvPr/>
            </p:nvCxnSpPr>
            <p:spPr>
              <a:xfrm flipV="1">
                <a:off x="7839075" y="2200275"/>
                <a:ext cx="1143000" cy="2362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5876925" y="4238625"/>
              <a:ext cx="312906" cy="400110"/>
            </a:xfrm>
            <a:prstGeom prst="rect">
              <a:avLst/>
            </a:prstGeom>
          </p:spPr>
          <p:txBody>
            <a:bodyPr wrap="none">
              <a:spAutoFit/>
            </a:bodyPr>
            <a:lstStyle/>
            <a:p>
              <a:r>
                <a:rPr lang="en-US" sz="2000" b="1" i="1" dirty="0">
                  <a:latin typeface="Times New Roman" pitchFamily="18" charset="0"/>
                  <a:cs typeface="Times New Roman" pitchFamily="18" charset="0"/>
                </a:rPr>
                <a:t>a</a:t>
              </a:r>
              <a:endParaRPr lang="en-US" sz="2000" dirty="0">
                <a:latin typeface="Times New Roman" pitchFamily="18" charset="0"/>
                <a:cs typeface="Times New Roman" pitchFamily="18" charset="0"/>
              </a:endParaRPr>
            </a:p>
          </p:txBody>
        </p:sp>
      </p:grpSp>
      <p:sp>
        <p:nvSpPr>
          <p:cNvPr id="70" name="TextBox 69"/>
          <p:cNvSpPr txBox="1"/>
          <p:nvPr/>
        </p:nvSpPr>
        <p:spPr>
          <a:xfrm>
            <a:off x="561974" y="2287370"/>
            <a:ext cx="3095625" cy="923330"/>
          </a:xfrm>
          <a:prstGeom prst="rect">
            <a:avLst/>
          </a:prstGeom>
          <a:noFill/>
        </p:spPr>
        <p:txBody>
          <a:bodyPr wrap="square" rtlCol="0">
            <a:spAutoFit/>
          </a:bodyPr>
          <a:lstStyle/>
          <a:p>
            <a:r>
              <a:rPr lang="en-US" b="1" dirty="0">
                <a:latin typeface="+mn-lt"/>
              </a:rPr>
              <a:t>Use this graph to answer the questions</a:t>
            </a:r>
            <a:r>
              <a:rPr lang="en-US" dirty="0"/>
              <a:t>. </a:t>
            </a:r>
            <a:r>
              <a:rPr lang="en-US" b="1" dirty="0">
                <a:latin typeface="+mn-lt"/>
              </a:rPr>
              <a:t>All points have integral coordinates.</a:t>
            </a:r>
            <a:endParaRPr lang="en-US" dirty="0"/>
          </a:p>
        </p:txBody>
      </p:sp>
      <p:sp>
        <p:nvSpPr>
          <p:cNvPr id="4259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25989" name="Picture 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057900" y="6200776"/>
            <a:ext cx="154286" cy="342857"/>
          </a:xfrm>
          <a:prstGeom prst="rect">
            <a:avLst/>
          </a:prstGeom>
          <a:noFill/>
        </p:spPr>
      </p:pic>
      <p:sp>
        <p:nvSpPr>
          <p:cNvPr id="425991" name="Rectangle 7"/>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599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5994" name="Rectangle 10"/>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599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25995"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505325" y="3152776"/>
            <a:ext cx="3271825" cy="304762"/>
          </a:xfrm>
          <a:prstGeom prst="rect">
            <a:avLst/>
          </a:prstGeom>
          <a:noFill/>
        </p:spPr>
      </p:pic>
      <p:sp>
        <p:nvSpPr>
          <p:cNvPr id="425997" name="Rectangle 13"/>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599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25998"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505326" y="3495676"/>
            <a:ext cx="3225635" cy="304762"/>
          </a:xfrm>
          <a:prstGeom prst="rect">
            <a:avLst/>
          </a:prstGeom>
          <a:noFill/>
        </p:spPr>
      </p:pic>
      <p:sp>
        <p:nvSpPr>
          <p:cNvPr id="426000" name="Rectangle 16"/>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80" name="Straight Connector 79"/>
          <p:cNvCxnSpPr/>
          <p:nvPr/>
        </p:nvCxnSpPr>
        <p:spPr>
          <a:xfrm>
            <a:off x="0" y="304800"/>
            <a:ext cx="9144000" cy="0"/>
          </a:xfrm>
          <a:prstGeom prst="line">
            <a:avLst/>
          </a:prstGeom>
          <a:ln w="127000">
            <a:gradFill flip="none" rotWithShape="1">
              <a:gsLst>
                <a:gs pos="0">
                  <a:srgbClr val="DDEBCF"/>
                </a:gs>
                <a:gs pos="50000">
                  <a:srgbClr val="9CB86E"/>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867400" y="4343400"/>
            <a:ext cx="342900" cy="552450"/>
          </a:xfrm>
          <a:prstGeom prst="rect">
            <a:avLst/>
          </a:prstGeom>
          <a:noFill/>
        </p:spPr>
      </p:pic>
      <p:sp>
        <p:nvSpPr>
          <p:cNvPr id="6" name="Rectangle 7"/>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1" name="Slide Number Placeholder 80"/>
          <p:cNvSpPr>
            <a:spLocks noGrp="1"/>
          </p:cNvSpPr>
          <p:nvPr>
            <p:ph type="sldNum" sz="quarter" idx="10"/>
          </p:nvPr>
        </p:nvSpPr>
        <p:spPr/>
        <p:txBody>
          <a:bodyPr/>
          <a:lstStyle/>
          <a:p>
            <a:fld id="{235CBA55-A982-4B59-A830-792D26E3C409}" type="slidenum">
              <a:rPr lang="en-US" smtClean="0"/>
              <a:pPr/>
              <a:t>7</a:t>
            </a:fld>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cstate="print"/>
          <a:stretch>
            <a:fillRect/>
          </a:stretch>
        </p:blipFill>
        <p:spPr>
          <a:xfrm>
            <a:off x="8382000" y="6096000"/>
            <a:ext cx="609600" cy="609600"/>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4381500" y="5793344"/>
                <a:ext cx="9757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en-US" b="1" i="1">
                              <a:latin typeface="Cambria Math"/>
                            </a:rPr>
                            <m:t>−</m:t>
                          </m:r>
                          <m:r>
                            <a:rPr lang="en-US" b="1" i="1">
                              <a:latin typeface="Cambria Math"/>
                            </a:rPr>
                            <m:t>𝟑</m:t>
                          </m:r>
                          <m:r>
                            <a:rPr lang="en-US" b="1" i="1">
                              <a:latin typeface="Cambria Math"/>
                            </a:rPr>
                            <m:t>,</m:t>
                          </m:r>
                          <m:r>
                            <a:rPr lang="en-US" b="1" i="1">
                              <a:latin typeface="Cambria Math"/>
                            </a:rPr>
                            <m:t>𝒚</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381500" y="5793344"/>
                <a:ext cx="975780" cy="369332"/>
              </a:xfrm>
              <a:prstGeom prst="rect">
                <a:avLst/>
              </a:prstGeom>
              <a:blipFill rotWithShape="1">
                <a:blip r:embed="rId17" cstate="print"/>
                <a:stretch>
                  <a:fillRect b="-6557"/>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9911"/>
    </mc:Choice>
    <mc:Fallback xmlns="">
      <p:transition spd="slow" advTm="39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59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59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59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0"/>
                </p:tgtEl>
              </p:cMediaNode>
            </p:audio>
          </p:childTnLst>
        </p:cTn>
      </p:par>
    </p:tnLst>
    <p:bldLst>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Proving Triangles Congruent</a:t>
            </a:r>
          </a:p>
        </p:txBody>
      </p:sp>
      <p:sp>
        <p:nvSpPr>
          <p:cNvPr id="3" name="Content Placeholder 2"/>
          <p:cNvSpPr>
            <a:spLocks noGrp="1"/>
          </p:cNvSpPr>
          <p:nvPr>
            <p:ph idx="1"/>
          </p:nvPr>
        </p:nvSpPr>
        <p:spPr/>
        <p:txBody>
          <a:bodyPr/>
          <a:lstStyle/>
          <a:p>
            <a:pPr>
              <a:spcBef>
                <a:spcPts val="0"/>
              </a:spcBef>
              <a:buNone/>
            </a:pPr>
            <a:r>
              <a:rPr lang="en-US" sz="2800" dirty="0">
                <a:solidFill>
                  <a:schemeClr val="tx1"/>
                </a:solidFill>
              </a:rPr>
              <a:t>SOL G.6</a:t>
            </a:r>
          </a:p>
          <a:p>
            <a:pPr marL="0">
              <a:spcBef>
                <a:spcPts val="0"/>
              </a:spcBef>
              <a:buNone/>
            </a:pPr>
            <a:r>
              <a:rPr lang="en-US" sz="2800" dirty="0">
                <a:solidFill>
                  <a:schemeClr val="tx1"/>
                </a:solidFill>
              </a:rPr>
              <a:t>The student, given information in the form of a figure or statement, will </a:t>
            </a:r>
            <a:r>
              <a:rPr lang="en-US" sz="2800" dirty="0"/>
              <a:t>prove two triangles are congruent, using algebraic </a:t>
            </a:r>
            <a:r>
              <a:rPr lang="en-US" sz="2800" dirty="0">
                <a:solidFill>
                  <a:schemeClr val="tx1"/>
                </a:solidFill>
              </a:rPr>
              <a:t>and coordinate </a:t>
            </a:r>
            <a:r>
              <a:rPr lang="en-US" sz="2800" dirty="0"/>
              <a:t>methods</a:t>
            </a:r>
            <a:r>
              <a:rPr lang="en-US" sz="2800" dirty="0">
                <a:solidFill>
                  <a:schemeClr val="tx1"/>
                </a:solidFill>
              </a:rPr>
              <a:t> as well as deductive proofs.</a:t>
            </a:r>
          </a:p>
          <a:p>
            <a:endParaRPr lang="en-US" dirty="0"/>
          </a:p>
        </p:txBody>
      </p:sp>
      <p:cxnSp>
        <p:nvCxnSpPr>
          <p:cNvPr id="4" name="Straight Connector 3"/>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0"/>
          </p:nvPr>
        </p:nvSpPr>
        <p:spPr/>
        <p:txBody>
          <a:bodyPr/>
          <a:lstStyle/>
          <a:p>
            <a:fld id="{235CBA55-A982-4B59-A830-792D26E3C409}" type="slidenum">
              <a:rPr lang="en-US" smtClean="0"/>
              <a:pPr/>
              <a:t>8</a:t>
            </a:fld>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628"/>
    </mc:Choice>
    <mc:Fallback xmlns="">
      <p:transition spd="slow" advTm="17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a:solidFill>
                  <a:schemeClr val="tx1"/>
                </a:solidFill>
              </a:rPr>
              <a:t>Suggested Practice for SOL G.6</a:t>
            </a:r>
          </a:p>
        </p:txBody>
      </p:sp>
      <p:sp>
        <p:nvSpPr>
          <p:cNvPr id="3" name="Content Placeholder 2"/>
          <p:cNvSpPr>
            <a:spLocks noGrp="1"/>
          </p:cNvSpPr>
          <p:nvPr>
            <p:ph idx="1"/>
          </p:nvPr>
        </p:nvSpPr>
        <p:spPr>
          <a:xfrm>
            <a:off x="457200" y="1219200"/>
            <a:ext cx="8382000" cy="4800600"/>
          </a:xfrm>
        </p:spPr>
        <p:txBody>
          <a:bodyPr/>
          <a:lstStyle/>
          <a:p>
            <a:pPr marL="0">
              <a:buNone/>
            </a:pPr>
            <a:r>
              <a:rPr lang="en-US" sz="2400" dirty="0">
                <a:solidFill>
                  <a:srgbClr val="4F6228"/>
                </a:solidFill>
              </a:rPr>
              <a:t>Students need additional practice proving triangles congruent using algebraic methods.</a:t>
            </a:r>
          </a:p>
          <a:p>
            <a:pPr>
              <a:buNone/>
            </a:pPr>
            <a:r>
              <a:rPr lang="en-US" sz="2000" dirty="0">
                <a:solidFill>
                  <a:schemeClr val="tx1"/>
                </a:solidFill>
              </a:rPr>
              <a:t>Given:     </a:t>
            </a:r>
            <a:r>
              <a:rPr lang="en-US" sz="2000" i="1" dirty="0">
                <a:solidFill>
                  <a:schemeClr val="tx1"/>
                </a:solidFill>
                <a:latin typeface="Times New Roman" pitchFamily="18" charset="0"/>
                <a:cs typeface="Times New Roman" pitchFamily="18" charset="0"/>
              </a:rPr>
              <a:t>MNO</a:t>
            </a:r>
            <a:r>
              <a:rPr lang="en-US" sz="2000" dirty="0">
                <a:solidFill>
                  <a:schemeClr val="tx1"/>
                </a:solidFill>
              </a:rPr>
              <a:t> and     </a:t>
            </a:r>
            <a:r>
              <a:rPr lang="en-US" sz="2000" i="1" dirty="0">
                <a:solidFill>
                  <a:schemeClr val="tx1"/>
                </a:solidFill>
                <a:latin typeface="Times New Roman" pitchFamily="18" charset="0"/>
                <a:cs typeface="Times New Roman" pitchFamily="18" charset="0"/>
              </a:rPr>
              <a:t>STV</a:t>
            </a:r>
            <a:r>
              <a:rPr lang="en-US" sz="2000" dirty="0">
                <a:solidFill>
                  <a:schemeClr val="tx1"/>
                </a:solidFill>
                <a:cs typeface="Times New Roman" pitchFamily="18" charset="0"/>
              </a:rPr>
              <a:t> are isosceles.</a:t>
            </a:r>
            <a:endParaRPr lang="en-US" sz="2000" i="1" dirty="0">
              <a:solidFill>
                <a:schemeClr val="tx1"/>
              </a:solidFill>
              <a:latin typeface="Times New Roman" pitchFamily="18" charset="0"/>
              <a:cs typeface="Times New Roman" pitchFamily="18" charset="0"/>
            </a:endParaRPr>
          </a:p>
          <a:p>
            <a:pPr>
              <a:buNone/>
            </a:pPr>
            <a:r>
              <a:rPr lang="en-US" sz="2400"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a:t>
            </a:r>
            <a:r>
              <a:rPr lang="en-US" sz="2000" dirty="0" err="1">
                <a:solidFill>
                  <a:schemeClr val="tx1"/>
                </a:solidFill>
                <a:latin typeface="Times New Roman" pitchFamily="18" charset="0"/>
                <a:cs typeface="Times New Roman" pitchFamily="18" charset="0"/>
              </a:rPr>
              <a:t>∠</a:t>
            </a:r>
            <a:r>
              <a:rPr lang="en-US" sz="2000" i="1" dirty="0" err="1">
                <a:solidFill>
                  <a:schemeClr val="tx1"/>
                </a:solidFill>
                <a:latin typeface="Times New Roman" pitchFamily="18" charset="0"/>
                <a:cs typeface="Times New Roman" pitchFamily="18" charset="0"/>
              </a:rPr>
              <a:t>N</a:t>
            </a:r>
            <a:r>
              <a:rPr lang="en-US" sz="2000" dirty="0">
                <a:solidFill>
                  <a:schemeClr val="tx1"/>
                </a:solidFill>
                <a:latin typeface="Times New Roman" pitchFamily="18" charset="0"/>
                <a:cs typeface="Times New Roman" pitchFamily="18" charset="0"/>
              </a:rPr>
              <a:t> = (</a:t>
            </a:r>
            <a:r>
              <a:rPr lang="en-US" sz="2000" dirty="0">
                <a:solidFill>
                  <a:schemeClr val="tx1"/>
                </a:solidFill>
                <a:latin typeface="Cambria Math" pitchFamily="18" charset="0"/>
                <a:ea typeface="Cambria Math" pitchFamily="18" charset="0"/>
                <a:cs typeface="Times New Roman" pitchFamily="18" charset="0"/>
              </a:rPr>
              <a:t>2</a:t>
            </a:r>
            <a:r>
              <a:rPr lang="en-US" sz="2000" i="1" dirty="0">
                <a:solidFill>
                  <a:schemeClr val="tx1"/>
                </a:solidFill>
                <a:latin typeface="Times New Roman" pitchFamily="18" charset="0"/>
                <a:cs typeface="Times New Roman" pitchFamily="18" charset="0"/>
              </a:rPr>
              <a:t>x</a:t>
            </a:r>
            <a:r>
              <a:rPr lang="en-US" sz="2000" dirty="0">
                <a:solidFill>
                  <a:schemeClr val="tx1"/>
                </a:solidFill>
                <a:latin typeface="Times New Roman" pitchFamily="18" charset="0"/>
                <a:cs typeface="Times New Roman" pitchFamily="18" charset="0"/>
              </a:rPr>
              <a:t> – </a:t>
            </a:r>
            <a:r>
              <a:rPr lang="en-US" sz="2000" dirty="0">
                <a:solidFill>
                  <a:schemeClr val="tx1"/>
                </a:solidFill>
                <a:latin typeface="Cambria Math" pitchFamily="18" charset="0"/>
                <a:ea typeface="Cambria Math" pitchFamily="18" charset="0"/>
                <a:cs typeface="Times New Roman" pitchFamily="18" charset="0"/>
              </a:rPr>
              <a:t>28</a:t>
            </a:r>
            <a:r>
              <a:rPr lang="en-US" sz="2000" dirty="0">
                <a:solidFill>
                  <a:schemeClr val="tx1"/>
                </a:solidFill>
                <a:latin typeface="Times New Roman" pitchFamily="18" charset="0"/>
                <a:cs typeface="Times New Roman" pitchFamily="18" charset="0"/>
              </a:rPr>
              <a:t>)°</a:t>
            </a:r>
          </a:p>
          <a:p>
            <a:pPr>
              <a:buNone/>
            </a:pPr>
            <a:r>
              <a:rPr lang="en-US" sz="2000" dirty="0">
                <a:solidFill>
                  <a:schemeClr val="tx1"/>
                </a:solidFill>
                <a:latin typeface="Times New Roman" pitchFamily="18" charset="0"/>
                <a:cs typeface="Times New Roman" pitchFamily="18" charset="0"/>
              </a:rPr>
              <a:t>		</a:t>
            </a:r>
            <a:r>
              <a:rPr lang="en-US" sz="2000" b="0" i="1" dirty="0" err="1">
                <a:solidFill>
                  <a:schemeClr val="tx1"/>
                </a:solidFill>
                <a:latin typeface="Times New Roman" pitchFamily="18" charset="0"/>
                <a:cs typeface="Times New Roman" pitchFamily="18" charset="0"/>
              </a:rPr>
              <a:t>m</a:t>
            </a:r>
            <a:r>
              <a:rPr lang="en-US" sz="2000" dirty="0" err="1">
                <a:solidFill>
                  <a:schemeClr val="tx1"/>
                </a:solidFill>
                <a:latin typeface="Times New Roman" pitchFamily="18" charset="0"/>
                <a:cs typeface="Times New Roman" pitchFamily="18" charset="0"/>
              </a:rPr>
              <a:t>∠</a:t>
            </a:r>
            <a:r>
              <a:rPr lang="en-US" sz="2000" i="1" dirty="0" err="1">
                <a:solidFill>
                  <a:schemeClr val="tx1"/>
                </a:solidFill>
                <a:latin typeface="Times New Roman" pitchFamily="18" charset="0"/>
                <a:cs typeface="Times New Roman" pitchFamily="18" charset="0"/>
              </a:rPr>
              <a:t>T</a:t>
            </a:r>
            <a:r>
              <a:rPr lang="en-US" sz="2000" i="1" dirty="0">
                <a:solidFill>
                  <a:schemeClr val="tx1"/>
                </a:solidFill>
                <a:latin typeface="Times New Roman" pitchFamily="18" charset="0"/>
                <a:cs typeface="Times New Roman" pitchFamily="18" charset="0"/>
              </a:rPr>
              <a:t> = </a:t>
            </a:r>
            <a:r>
              <a:rPr lang="en-US" sz="2000" dirty="0">
                <a:solidFill>
                  <a:schemeClr val="tx1"/>
                </a:solidFill>
                <a:latin typeface="Times New Roman" pitchFamily="18" charset="0"/>
                <a:cs typeface="Times New Roman" pitchFamily="18" charset="0"/>
              </a:rPr>
              <a:t>(</a:t>
            </a:r>
            <a:r>
              <a:rPr lang="en-US" sz="2000" i="1" dirty="0">
                <a:solidFill>
                  <a:schemeClr val="tx1"/>
                </a:solidFill>
                <a:latin typeface="Times New Roman" pitchFamily="18" charset="0"/>
                <a:cs typeface="Times New Roman" pitchFamily="18" charset="0"/>
              </a:rPr>
              <a:t>x</a:t>
            </a:r>
            <a:r>
              <a:rPr lang="en-US" sz="2000" dirty="0">
                <a:solidFill>
                  <a:schemeClr val="tx1"/>
                </a:solidFill>
                <a:latin typeface="Times New Roman" pitchFamily="18" charset="0"/>
                <a:cs typeface="Times New Roman" pitchFamily="18" charset="0"/>
              </a:rPr>
              <a:t> + </a:t>
            </a:r>
            <a:r>
              <a:rPr lang="en-US" sz="2000" dirty="0">
                <a:solidFill>
                  <a:schemeClr val="tx1"/>
                </a:solidFill>
                <a:latin typeface="Cambria Math" pitchFamily="18" charset="0"/>
                <a:ea typeface="Cambria Math" pitchFamily="18" charset="0"/>
                <a:cs typeface="Times New Roman" pitchFamily="18" charset="0"/>
              </a:rPr>
              <a:t>22</a:t>
            </a:r>
            <a:r>
              <a:rPr lang="en-US" sz="2000" dirty="0">
                <a:solidFill>
                  <a:schemeClr val="tx1"/>
                </a:solidFill>
                <a:latin typeface="Times New Roman" pitchFamily="18" charset="0"/>
                <a:cs typeface="Times New Roman" pitchFamily="18" charset="0"/>
              </a:rPr>
              <a:t>)°</a:t>
            </a:r>
          </a:p>
          <a:p>
            <a:pPr>
              <a:buNone/>
            </a:pPr>
            <a:endParaRPr lang="en-US" sz="2400" i="1" dirty="0">
              <a:solidFill>
                <a:schemeClr val="tx1"/>
              </a:solidFill>
              <a:latin typeface="Times New Roman" pitchFamily="18" charset="0"/>
              <a:cs typeface="Times New Roman" pitchFamily="18" charset="0"/>
            </a:endParaRPr>
          </a:p>
          <a:p>
            <a:pPr>
              <a:buNone/>
            </a:pPr>
            <a:endParaRPr lang="en-US" sz="2400" i="1" dirty="0">
              <a:solidFill>
                <a:schemeClr val="tx1"/>
              </a:solidFill>
              <a:latin typeface="Times New Roman" pitchFamily="18" charset="0"/>
              <a:cs typeface="Times New Roman" pitchFamily="18" charset="0"/>
            </a:endParaRPr>
          </a:p>
          <a:p>
            <a:pPr>
              <a:buNone/>
            </a:pPr>
            <a:endParaRPr lang="en-US" sz="2400" i="1" dirty="0">
              <a:solidFill>
                <a:schemeClr val="tx1"/>
              </a:solidFill>
              <a:latin typeface="Times New Roman" pitchFamily="18" charset="0"/>
              <a:cs typeface="Times New Roman" pitchFamily="18" charset="0"/>
            </a:endParaRPr>
          </a:p>
          <a:p>
            <a:pPr>
              <a:buNone/>
            </a:pPr>
            <a:r>
              <a:rPr lang="en-US" sz="2000" dirty="0">
                <a:solidFill>
                  <a:schemeClr val="tx1"/>
                </a:solidFill>
                <a:cs typeface="Times New Roman" pitchFamily="18" charset="0"/>
              </a:rPr>
              <a:t>What measure of </a:t>
            </a:r>
            <a:r>
              <a:rPr lang="en-US" sz="2000" dirty="0">
                <a:solidFill>
                  <a:schemeClr val="tx1"/>
                </a:solidFill>
                <a:latin typeface="Times New Roman" pitchFamily="18" charset="0"/>
                <a:cs typeface="Times New Roman" pitchFamily="18" charset="0"/>
              </a:rPr>
              <a:t>∠ </a:t>
            </a:r>
            <a:r>
              <a:rPr lang="en-US" sz="2000" i="1" dirty="0">
                <a:solidFill>
                  <a:schemeClr val="tx1"/>
                </a:solidFill>
                <a:latin typeface="Times New Roman" pitchFamily="18" charset="0"/>
                <a:cs typeface="Times New Roman" pitchFamily="18" charset="0"/>
              </a:rPr>
              <a:t>S </a:t>
            </a:r>
            <a:r>
              <a:rPr lang="en-US" sz="2000" dirty="0">
                <a:solidFill>
                  <a:schemeClr val="tx1"/>
                </a:solidFill>
                <a:cs typeface="Times New Roman" pitchFamily="18" charset="0"/>
              </a:rPr>
              <a:t>could be used to prove </a:t>
            </a:r>
            <a:r>
              <a:rPr lang="en-US" sz="2000" dirty="0">
                <a:solidFill>
                  <a:schemeClr val="tx1"/>
                </a:solidFill>
              </a:rPr>
              <a:t>    </a:t>
            </a:r>
            <a:r>
              <a:rPr lang="en-US" sz="2000" i="1" dirty="0">
                <a:solidFill>
                  <a:schemeClr val="tx1"/>
                </a:solidFill>
                <a:latin typeface="Times New Roman" pitchFamily="18" charset="0"/>
                <a:cs typeface="Times New Roman" pitchFamily="18" charset="0"/>
              </a:rPr>
              <a:t>MNO </a:t>
            </a:r>
            <a:r>
              <a:rPr lang="en-US" sz="2000" dirty="0">
                <a:solidFill>
                  <a:schemeClr val="tx1"/>
                </a:solidFill>
                <a:latin typeface="Times New Roman" pitchFamily="18" charset="0"/>
                <a:cs typeface="Times New Roman" pitchFamily="18" charset="0"/>
              </a:rPr>
              <a:t>≅</a:t>
            </a:r>
            <a:r>
              <a:rPr lang="en-US" sz="2000" dirty="0">
                <a:solidFill>
                  <a:schemeClr val="tx1"/>
                </a:solidFill>
              </a:rPr>
              <a:t>      </a:t>
            </a:r>
            <a:r>
              <a:rPr lang="en-US" sz="2000" i="1" dirty="0">
                <a:solidFill>
                  <a:schemeClr val="tx1"/>
                </a:solidFill>
                <a:latin typeface="Times New Roman" pitchFamily="18" charset="0"/>
                <a:cs typeface="Times New Roman" pitchFamily="18" charset="0"/>
              </a:rPr>
              <a:t>STV </a:t>
            </a:r>
            <a:r>
              <a:rPr lang="en-US" sz="2000" dirty="0">
                <a:solidFill>
                  <a:schemeClr val="tx1"/>
                </a:solidFill>
                <a:cs typeface="Times New Roman" pitchFamily="18" charset="0"/>
              </a:rPr>
              <a:t>?</a:t>
            </a:r>
          </a:p>
          <a:p>
            <a:pPr>
              <a:buNone/>
            </a:pPr>
            <a:r>
              <a:rPr lang="en-US" sz="2200" dirty="0">
                <a:solidFill>
                  <a:schemeClr val="tx1"/>
                </a:solidFill>
                <a:ea typeface="Cambria Math" pitchFamily="18" charset="0"/>
                <a:cs typeface="Times New Roman" pitchFamily="18" charset="0"/>
              </a:rPr>
              <a:t>A</a:t>
            </a:r>
            <a:r>
              <a:rPr lang="en-US" sz="2000" dirty="0">
                <a:solidFill>
                  <a:schemeClr val="tx1"/>
                </a:solidFill>
                <a:cs typeface="Times New Roman" pitchFamily="18" charset="0"/>
              </a:rPr>
              <a:t>	</a:t>
            </a:r>
            <a:r>
              <a:rPr lang="en-US" sz="2000" dirty="0">
                <a:solidFill>
                  <a:schemeClr val="tx1"/>
                </a:solidFill>
                <a:latin typeface="Cambria Math" pitchFamily="18" charset="0"/>
                <a:ea typeface="Cambria Math" pitchFamily="18" charset="0"/>
                <a:cs typeface="Times New Roman" pitchFamily="18" charset="0"/>
              </a:rPr>
              <a:t>50°</a:t>
            </a:r>
          </a:p>
          <a:p>
            <a:pPr>
              <a:buNone/>
            </a:pPr>
            <a:r>
              <a:rPr lang="en-US" sz="2200" dirty="0">
                <a:solidFill>
                  <a:schemeClr val="tx1"/>
                </a:solidFill>
                <a:latin typeface="+mj-lt"/>
                <a:ea typeface="Cambria Math" pitchFamily="18" charset="0"/>
                <a:cs typeface="Times New Roman" pitchFamily="18" charset="0"/>
              </a:rPr>
              <a:t>B</a:t>
            </a:r>
            <a:r>
              <a:rPr lang="en-US" sz="2000" dirty="0">
                <a:solidFill>
                  <a:schemeClr val="tx1"/>
                </a:solidFill>
                <a:latin typeface="Cambria Math" pitchFamily="18" charset="0"/>
                <a:ea typeface="Cambria Math" pitchFamily="18" charset="0"/>
                <a:cs typeface="Times New Roman" pitchFamily="18" charset="0"/>
              </a:rPr>
              <a:t>	54°</a:t>
            </a:r>
          </a:p>
          <a:p>
            <a:pPr>
              <a:buNone/>
            </a:pPr>
            <a:r>
              <a:rPr lang="en-US" sz="2200" dirty="0">
                <a:solidFill>
                  <a:schemeClr val="tx1"/>
                </a:solidFill>
                <a:ea typeface="Cambria Math" pitchFamily="18" charset="0"/>
                <a:cs typeface="Times New Roman" pitchFamily="18" charset="0"/>
              </a:rPr>
              <a:t>C</a:t>
            </a:r>
            <a:r>
              <a:rPr lang="en-US" sz="2000" dirty="0">
                <a:solidFill>
                  <a:schemeClr val="tx1"/>
                </a:solidFill>
                <a:latin typeface="Cambria Math" pitchFamily="18" charset="0"/>
                <a:ea typeface="Cambria Math" pitchFamily="18" charset="0"/>
                <a:cs typeface="Times New Roman" pitchFamily="18" charset="0"/>
              </a:rPr>
              <a:t>	65°</a:t>
            </a:r>
          </a:p>
          <a:p>
            <a:pPr>
              <a:buNone/>
            </a:pPr>
            <a:r>
              <a:rPr lang="en-US" sz="2200" dirty="0">
                <a:solidFill>
                  <a:schemeClr val="tx1"/>
                </a:solidFill>
                <a:ea typeface="Cambria Math" pitchFamily="18" charset="0"/>
                <a:cs typeface="Times New Roman" pitchFamily="18" charset="0"/>
              </a:rPr>
              <a:t>D</a:t>
            </a:r>
            <a:r>
              <a:rPr lang="en-US" sz="2000" dirty="0">
                <a:solidFill>
                  <a:schemeClr val="tx1"/>
                </a:solidFill>
                <a:latin typeface="Cambria Math" pitchFamily="18" charset="0"/>
                <a:ea typeface="Cambria Math" pitchFamily="18" charset="0"/>
                <a:cs typeface="Times New Roman" pitchFamily="18" charset="0"/>
              </a:rPr>
              <a:t>	72°</a:t>
            </a:r>
          </a:p>
        </p:txBody>
      </p:sp>
      <p:sp>
        <p:nvSpPr>
          <p:cNvPr id="18" name="Isosceles Triangle 17"/>
          <p:cNvSpPr/>
          <p:nvPr/>
        </p:nvSpPr>
        <p:spPr>
          <a:xfrm>
            <a:off x="1295400" y="2133600"/>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2643250" y="2133600"/>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362200" y="3060850"/>
            <a:ext cx="2743200" cy="1359932"/>
            <a:chOff x="2362200" y="2286000"/>
            <a:chExt cx="2743200" cy="1359932"/>
          </a:xfrm>
        </p:grpSpPr>
        <p:sp>
          <p:nvSpPr>
            <p:cNvPr id="7" name="Isosceles Triangle 6"/>
            <p:cNvSpPr/>
            <p:nvPr/>
          </p:nvSpPr>
          <p:spPr>
            <a:xfrm>
              <a:off x="2819400" y="2667000"/>
              <a:ext cx="1905000" cy="685800"/>
            </a:xfrm>
            <a:prstGeom prst="triangle">
              <a:avLst>
                <a:gd name="adj" fmla="val 494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00400" y="2895600"/>
              <a:ext cx="228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114800" y="2895600"/>
              <a:ext cx="228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62200" y="3276600"/>
              <a:ext cx="457200" cy="369332"/>
            </a:xfrm>
            <a:prstGeom prst="rect">
              <a:avLst/>
            </a:prstGeom>
            <a:noFill/>
          </p:spPr>
          <p:txBody>
            <a:bodyPr wrap="square" rtlCol="0">
              <a:spAutoFit/>
            </a:bodyPr>
            <a:lstStyle/>
            <a:p>
              <a:r>
                <a:rPr lang="en-US" b="1" i="1" dirty="0">
                  <a:latin typeface="Times New Roman" pitchFamily="18" charset="0"/>
                  <a:cs typeface="Times New Roman" pitchFamily="18" charset="0"/>
                </a:rPr>
                <a:t>M</a:t>
              </a:r>
              <a:endParaRPr lang="en-US" b="1" dirty="0"/>
            </a:p>
          </p:txBody>
        </p:sp>
        <p:sp>
          <p:nvSpPr>
            <p:cNvPr id="21" name="TextBox 20"/>
            <p:cNvSpPr txBox="1"/>
            <p:nvPr/>
          </p:nvSpPr>
          <p:spPr>
            <a:xfrm>
              <a:off x="3581400" y="2286000"/>
              <a:ext cx="381000" cy="369332"/>
            </a:xfrm>
            <a:prstGeom prst="rect">
              <a:avLst/>
            </a:prstGeom>
            <a:noFill/>
          </p:spPr>
          <p:txBody>
            <a:bodyPr wrap="square" rtlCol="0">
              <a:spAutoFit/>
            </a:bodyPr>
            <a:lstStyle/>
            <a:p>
              <a:r>
                <a:rPr lang="en-US" b="1" i="1" dirty="0">
                  <a:latin typeface="Times New Roman" pitchFamily="18" charset="0"/>
                  <a:cs typeface="Times New Roman" pitchFamily="18" charset="0"/>
                </a:rPr>
                <a:t>N</a:t>
              </a:r>
              <a:endParaRPr lang="en-US" b="1" dirty="0"/>
            </a:p>
          </p:txBody>
        </p:sp>
        <p:sp>
          <p:nvSpPr>
            <p:cNvPr id="22" name="TextBox 21"/>
            <p:cNvSpPr txBox="1"/>
            <p:nvPr/>
          </p:nvSpPr>
          <p:spPr>
            <a:xfrm>
              <a:off x="4648200" y="3276600"/>
              <a:ext cx="457200" cy="369332"/>
            </a:xfrm>
            <a:prstGeom prst="rect">
              <a:avLst/>
            </a:prstGeom>
            <a:noFill/>
          </p:spPr>
          <p:txBody>
            <a:bodyPr wrap="square" rtlCol="0">
              <a:spAutoFit/>
            </a:bodyPr>
            <a:lstStyle/>
            <a:p>
              <a:r>
                <a:rPr lang="en-US" b="1" i="1" dirty="0">
                  <a:latin typeface="Times New Roman" pitchFamily="18" charset="0"/>
                  <a:cs typeface="Times New Roman" pitchFamily="18" charset="0"/>
                </a:rPr>
                <a:t>O</a:t>
              </a:r>
              <a:endParaRPr lang="en-US" b="1" dirty="0"/>
            </a:p>
          </p:txBody>
        </p:sp>
      </p:grpSp>
      <p:grpSp>
        <p:nvGrpSpPr>
          <p:cNvPr id="27" name="Group 26"/>
          <p:cNvGrpSpPr/>
          <p:nvPr/>
        </p:nvGrpSpPr>
        <p:grpSpPr>
          <a:xfrm>
            <a:off x="5105400" y="3037100"/>
            <a:ext cx="2514600" cy="1359932"/>
            <a:chOff x="5105400" y="2286000"/>
            <a:chExt cx="2514600" cy="1359932"/>
          </a:xfrm>
        </p:grpSpPr>
        <p:sp>
          <p:nvSpPr>
            <p:cNvPr id="4" name="Isosceles Triangle 3"/>
            <p:cNvSpPr/>
            <p:nvPr/>
          </p:nvSpPr>
          <p:spPr>
            <a:xfrm>
              <a:off x="5334000" y="2667000"/>
              <a:ext cx="1905000" cy="685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715000" y="2819400"/>
              <a:ext cx="228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53200" y="2822375"/>
              <a:ext cx="228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05400" y="3276600"/>
              <a:ext cx="457200" cy="369332"/>
            </a:xfrm>
            <a:prstGeom prst="rect">
              <a:avLst/>
            </a:prstGeom>
            <a:noFill/>
          </p:spPr>
          <p:txBody>
            <a:bodyPr wrap="square" rtlCol="0">
              <a:spAutoFit/>
            </a:bodyPr>
            <a:lstStyle/>
            <a:p>
              <a:r>
                <a:rPr lang="en-US" b="1" i="1" dirty="0">
                  <a:latin typeface="Times New Roman" pitchFamily="18" charset="0"/>
                  <a:cs typeface="Times New Roman" pitchFamily="18" charset="0"/>
                </a:rPr>
                <a:t>S</a:t>
              </a:r>
              <a:endParaRPr lang="en-US" b="1" dirty="0"/>
            </a:p>
          </p:txBody>
        </p:sp>
        <p:sp>
          <p:nvSpPr>
            <p:cNvPr id="24" name="TextBox 23"/>
            <p:cNvSpPr txBox="1"/>
            <p:nvPr/>
          </p:nvSpPr>
          <p:spPr>
            <a:xfrm>
              <a:off x="6172200" y="2286000"/>
              <a:ext cx="533400" cy="369332"/>
            </a:xfrm>
            <a:prstGeom prst="rect">
              <a:avLst/>
            </a:prstGeom>
            <a:noFill/>
          </p:spPr>
          <p:txBody>
            <a:bodyPr wrap="square" rtlCol="0">
              <a:spAutoFit/>
            </a:bodyPr>
            <a:lstStyle/>
            <a:p>
              <a:r>
                <a:rPr lang="en-US" b="1" i="1" dirty="0">
                  <a:latin typeface="Times New Roman" pitchFamily="18" charset="0"/>
                  <a:cs typeface="Times New Roman" pitchFamily="18" charset="0"/>
                </a:rPr>
                <a:t>T</a:t>
              </a:r>
              <a:endParaRPr lang="en-US" b="1" dirty="0"/>
            </a:p>
          </p:txBody>
        </p:sp>
        <p:sp>
          <p:nvSpPr>
            <p:cNvPr id="25" name="TextBox 24"/>
            <p:cNvSpPr txBox="1"/>
            <p:nvPr/>
          </p:nvSpPr>
          <p:spPr>
            <a:xfrm>
              <a:off x="7162800" y="3276600"/>
              <a:ext cx="457200" cy="369332"/>
            </a:xfrm>
            <a:prstGeom prst="rect">
              <a:avLst/>
            </a:prstGeom>
            <a:noFill/>
          </p:spPr>
          <p:txBody>
            <a:bodyPr wrap="square" rtlCol="0">
              <a:spAutoFit/>
            </a:bodyPr>
            <a:lstStyle/>
            <a:p>
              <a:r>
                <a:rPr lang="en-US" b="1" i="1" dirty="0">
                  <a:latin typeface="Times New Roman" pitchFamily="18" charset="0"/>
                  <a:cs typeface="Times New Roman" pitchFamily="18" charset="0"/>
                </a:rPr>
                <a:t>V</a:t>
              </a:r>
              <a:endParaRPr lang="en-US" b="1" dirty="0"/>
            </a:p>
          </p:txBody>
        </p:sp>
      </p:grpSp>
      <p:sp>
        <p:nvSpPr>
          <p:cNvPr id="28" name="Isosceles Triangle 27"/>
          <p:cNvSpPr/>
          <p:nvPr/>
        </p:nvSpPr>
        <p:spPr>
          <a:xfrm>
            <a:off x="5334000" y="4619625"/>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512625" y="4619625"/>
            <a:ext cx="152400" cy="152400"/>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57200" y="5334000"/>
            <a:ext cx="10668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304800" y="0"/>
            <a:ext cx="0" cy="6858000"/>
          </a:xfrm>
          <a:prstGeom prst="line">
            <a:avLst/>
          </a:prstGeom>
          <a:ln w="127000">
            <a:gradFill flip="none" rotWithShape="1">
              <a:gsLst>
                <a:gs pos="0">
                  <a:srgbClr val="DDEBCF"/>
                </a:gs>
                <a:gs pos="50000">
                  <a:srgbClr val="9CB86E"/>
                </a:gs>
                <a:gs pos="100000">
                  <a:srgbClr val="156B13"/>
                </a:gs>
              </a:gsLst>
              <a:lin ang="16200000" scaled="0"/>
              <a:tileRect/>
            </a:gra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371600" y="5057775"/>
            <a:ext cx="609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057400" y="4876800"/>
            <a:ext cx="6172200" cy="307777"/>
          </a:xfrm>
          <a:prstGeom prst="rect">
            <a:avLst/>
          </a:prstGeom>
          <a:noFill/>
          <a:ln>
            <a:solidFill>
              <a:schemeClr val="tx1"/>
            </a:solidFill>
          </a:ln>
        </p:spPr>
        <p:txBody>
          <a:bodyPr wrap="square" rtlCol="0">
            <a:spAutoFit/>
          </a:bodyPr>
          <a:lstStyle/>
          <a:p>
            <a:r>
              <a:rPr lang="en-US" sz="1400" b="1" dirty="0">
                <a:solidFill>
                  <a:srgbClr val="C00000"/>
                </a:solidFill>
                <a:latin typeface="+mn-lt"/>
              </a:rPr>
              <a:t>Some students choose this answer because it is the value of </a:t>
            </a:r>
            <a:r>
              <a:rPr lang="en-US" sz="1400" b="1" i="1" dirty="0">
                <a:solidFill>
                  <a:srgbClr val="C00000"/>
                </a:solidFill>
                <a:latin typeface="Times New Roman" pitchFamily="18" charset="0"/>
                <a:cs typeface="Times New Roman" pitchFamily="18" charset="0"/>
              </a:rPr>
              <a:t>x</a:t>
            </a:r>
            <a:r>
              <a:rPr lang="en-US" sz="1400" b="1" dirty="0">
                <a:solidFill>
                  <a:srgbClr val="C00000"/>
                </a:solidFill>
              </a:rPr>
              <a:t>.</a:t>
            </a:r>
          </a:p>
        </p:txBody>
      </p:sp>
      <p:cxnSp>
        <p:nvCxnSpPr>
          <p:cNvPr id="43" name="Straight Arrow Connector 42"/>
          <p:cNvCxnSpPr/>
          <p:nvPr/>
        </p:nvCxnSpPr>
        <p:spPr>
          <a:xfrm flipH="1">
            <a:off x="1371600" y="6172200"/>
            <a:ext cx="609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2114550" y="6059269"/>
            <a:ext cx="5172075" cy="523220"/>
          </a:xfrm>
          <a:prstGeom prst="rect">
            <a:avLst/>
          </a:prstGeom>
          <a:noFill/>
          <a:ln>
            <a:solidFill>
              <a:schemeClr val="tx1"/>
            </a:solidFill>
          </a:ln>
        </p:spPr>
        <p:txBody>
          <a:bodyPr wrap="square" rtlCol="0">
            <a:spAutoFit/>
          </a:bodyPr>
          <a:lstStyle/>
          <a:p>
            <a:r>
              <a:rPr lang="en-US" sz="1400" b="1" dirty="0">
                <a:solidFill>
                  <a:srgbClr val="C00000"/>
                </a:solidFill>
                <a:latin typeface="+mn-lt"/>
              </a:rPr>
              <a:t>Other students choose this answer because it is the measure of angles </a:t>
            </a:r>
            <a:r>
              <a:rPr lang="en-US" sz="1400" b="1" i="1" dirty="0">
                <a:solidFill>
                  <a:srgbClr val="C00000"/>
                </a:solidFill>
                <a:latin typeface="Times New Roman" pitchFamily="18" charset="0"/>
                <a:cs typeface="Times New Roman" pitchFamily="18" charset="0"/>
              </a:rPr>
              <a:t>N</a:t>
            </a:r>
            <a:r>
              <a:rPr lang="en-US" sz="1400" b="1" dirty="0">
                <a:solidFill>
                  <a:srgbClr val="C00000"/>
                </a:solidFill>
              </a:rPr>
              <a:t> </a:t>
            </a:r>
            <a:r>
              <a:rPr lang="en-US" sz="1400" b="1" dirty="0">
                <a:solidFill>
                  <a:srgbClr val="C00000"/>
                </a:solidFill>
                <a:latin typeface="+mn-lt"/>
              </a:rPr>
              <a:t>and</a:t>
            </a:r>
            <a:r>
              <a:rPr lang="en-US" sz="1400" b="1" dirty="0">
                <a:solidFill>
                  <a:srgbClr val="C00000"/>
                </a:solidFill>
              </a:rPr>
              <a:t> </a:t>
            </a:r>
            <a:r>
              <a:rPr lang="en-US" sz="1400" b="1" i="1" dirty="0">
                <a:solidFill>
                  <a:srgbClr val="C00000"/>
                </a:solidFill>
                <a:latin typeface="Times New Roman" pitchFamily="18" charset="0"/>
                <a:cs typeface="Times New Roman" pitchFamily="18" charset="0"/>
              </a:rPr>
              <a:t>T</a:t>
            </a:r>
            <a:r>
              <a:rPr lang="en-US" sz="1400" b="1" dirty="0">
                <a:solidFill>
                  <a:srgbClr val="C00000"/>
                </a:solidFill>
              </a:rPr>
              <a:t>.</a:t>
            </a:r>
          </a:p>
        </p:txBody>
      </p:sp>
      <p:sp>
        <p:nvSpPr>
          <p:cNvPr id="32" name="Slide Number Placeholder 31"/>
          <p:cNvSpPr>
            <a:spLocks noGrp="1"/>
          </p:cNvSpPr>
          <p:nvPr>
            <p:ph type="sldNum" sz="quarter" idx="10"/>
          </p:nvPr>
        </p:nvSpPr>
        <p:spPr/>
        <p:txBody>
          <a:bodyPr/>
          <a:lstStyle/>
          <a:p>
            <a:fld id="{235CBA55-A982-4B59-A830-792D26E3C409}" type="slidenum">
              <a:rPr lang="en-US" smtClean="0"/>
              <a:pPr/>
              <a:t>9</a:t>
            </a:fld>
            <a:endParaRPr lang="en-US" dirty="0"/>
          </a:p>
        </p:txBody>
      </p:sp>
      <p:sp>
        <p:nvSpPr>
          <p:cNvPr id="38" name="TextBox 37"/>
          <p:cNvSpPr txBox="1"/>
          <p:nvPr/>
        </p:nvSpPr>
        <p:spPr>
          <a:xfrm>
            <a:off x="2105025" y="5450775"/>
            <a:ext cx="6581775" cy="523220"/>
          </a:xfrm>
          <a:prstGeom prst="rect">
            <a:avLst/>
          </a:prstGeom>
          <a:noFill/>
          <a:ln>
            <a:solidFill>
              <a:schemeClr val="tx1"/>
            </a:solidFill>
          </a:ln>
        </p:spPr>
        <p:txBody>
          <a:bodyPr wrap="square" rtlCol="0">
            <a:spAutoFit/>
          </a:bodyPr>
          <a:lstStyle/>
          <a:p>
            <a:r>
              <a:rPr lang="en-US" sz="1400" b="1" dirty="0">
                <a:solidFill>
                  <a:srgbClr val="C00000"/>
                </a:solidFill>
                <a:latin typeface="+mn-lt"/>
              </a:rPr>
              <a:t>Still, other students choose this answer because they use </a:t>
            </a:r>
            <a:r>
              <a:rPr lang="en-US" sz="1400" b="1" dirty="0">
                <a:solidFill>
                  <a:srgbClr val="C00000"/>
                </a:solidFill>
                <a:latin typeface="Cambria Math" panose="02040503050406030204" pitchFamily="18" charset="0"/>
                <a:ea typeface="Cambria Math" panose="02040503050406030204" pitchFamily="18" charset="0"/>
              </a:rPr>
              <a:t>50</a:t>
            </a:r>
            <a:r>
              <a:rPr lang="en-US" sz="1400" b="1" dirty="0">
                <a:solidFill>
                  <a:srgbClr val="C00000"/>
                </a:solidFill>
                <a:latin typeface="+mn-lt"/>
              </a:rPr>
              <a:t> as the degree measure for angles </a:t>
            </a:r>
            <a:r>
              <a:rPr lang="en-US" sz="1400" b="1" i="1" dirty="0">
                <a:solidFill>
                  <a:srgbClr val="C00000"/>
                </a:solidFill>
                <a:latin typeface="Times New Roman" pitchFamily="18" charset="0"/>
                <a:cs typeface="Times New Roman" pitchFamily="18" charset="0"/>
              </a:rPr>
              <a:t>N</a:t>
            </a:r>
            <a:r>
              <a:rPr lang="en-US" sz="1400" b="1" dirty="0">
                <a:solidFill>
                  <a:srgbClr val="C00000"/>
                </a:solidFill>
              </a:rPr>
              <a:t> and </a:t>
            </a:r>
            <a:r>
              <a:rPr lang="en-US" sz="1400" b="1" i="1" dirty="0">
                <a:solidFill>
                  <a:srgbClr val="C00000"/>
                </a:solidFill>
                <a:latin typeface="Times New Roman" pitchFamily="18" charset="0"/>
                <a:cs typeface="Times New Roman" pitchFamily="18" charset="0"/>
              </a:rPr>
              <a:t>T</a:t>
            </a:r>
            <a:r>
              <a:rPr lang="en-US" sz="1400" b="1" dirty="0">
                <a:solidFill>
                  <a:srgbClr val="C00000"/>
                </a:solidFill>
                <a:latin typeface="+mn-lt"/>
              </a:rPr>
              <a:t>, subtract </a:t>
            </a:r>
            <a:r>
              <a:rPr lang="en-US" sz="1400" b="1" dirty="0">
                <a:solidFill>
                  <a:srgbClr val="C00000"/>
                </a:solidFill>
                <a:latin typeface="Cambria Math" panose="02040503050406030204" pitchFamily="18" charset="0"/>
                <a:ea typeface="Cambria Math" panose="02040503050406030204" pitchFamily="18" charset="0"/>
              </a:rPr>
              <a:t>50</a:t>
            </a:r>
            <a:r>
              <a:rPr lang="en-US" sz="1400" b="1" dirty="0">
                <a:solidFill>
                  <a:srgbClr val="C00000"/>
                </a:solidFill>
                <a:latin typeface="+mn-lt"/>
              </a:rPr>
              <a:t> from </a:t>
            </a:r>
            <a:r>
              <a:rPr lang="en-US" sz="1400" b="1" dirty="0">
                <a:solidFill>
                  <a:srgbClr val="C00000"/>
                </a:solidFill>
                <a:latin typeface="Cambria Math" panose="02040503050406030204" pitchFamily="18" charset="0"/>
                <a:ea typeface="Cambria Math" panose="02040503050406030204" pitchFamily="18" charset="0"/>
              </a:rPr>
              <a:t>180</a:t>
            </a:r>
            <a:r>
              <a:rPr lang="en-US" sz="1400" b="1" dirty="0">
                <a:solidFill>
                  <a:srgbClr val="C00000"/>
                </a:solidFill>
                <a:latin typeface="+mn-lt"/>
              </a:rPr>
              <a:t> and divide by </a:t>
            </a:r>
            <a:r>
              <a:rPr lang="en-US" sz="1400" b="1" dirty="0">
                <a:solidFill>
                  <a:srgbClr val="C00000"/>
                </a:solidFill>
                <a:latin typeface="Cambria Math" panose="02040503050406030204" pitchFamily="18" charset="0"/>
                <a:ea typeface="Cambria Math" panose="02040503050406030204" pitchFamily="18" charset="0"/>
              </a:rPr>
              <a:t>2</a:t>
            </a:r>
            <a:r>
              <a:rPr lang="en-US" sz="1400" b="1" dirty="0">
                <a:solidFill>
                  <a:srgbClr val="C00000"/>
                </a:solidFill>
                <a:latin typeface="+mn-lt"/>
              </a:rPr>
              <a:t>.</a:t>
            </a:r>
            <a:endParaRPr lang="en-US" sz="1400" b="1" dirty="0">
              <a:solidFill>
                <a:srgbClr val="C00000"/>
              </a:solidFill>
            </a:endParaRPr>
          </a:p>
        </p:txBody>
      </p:sp>
      <p:cxnSp>
        <p:nvCxnSpPr>
          <p:cNvPr id="40" name="Straight Arrow Connector 39"/>
          <p:cNvCxnSpPr/>
          <p:nvPr/>
        </p:nvCxnSpPr>
        <p:spPr>
          <a:xfrm flipH="1">
            <a:off x="1371600" y="5791200"/>
            <a:ext cx="609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Rectangle 36"/>
              <p:cNvSpPr/>
              <p:nvPr/>
            </p:nvSpPr>
            <p:spPr>
              <a:xfrm>
                <a:off x="2095500" y="5190562"/>
                <a:ext cx="1972014" cy="825226"/>
              </a:xfrm>
              <a:prstGeom prst="rect">
                <a:avLst/>
              </a:prstGeom>
              <a:ln>
                <a:solidFill>
                  <a:schemeClr val="tx1"/>
                </a:solidFill>
              </a:ln>
            </p:spPr>
            <p:txBody>
              <a:bodyPr wrap="none">
                <a:sp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f>
                        <m:fPr>
                          <m:ctrlPr>
                            <a:rPr lang="en-US" b="1" i="1">
                              <a:solidFill>
                                <a:srgbClr val="C00000"/>
                              </a:solidFill>
                              <a:latin typeface="Cambria Math" panose="02040503050406030204" pitchFamily="18" charset="0"/>
                              <a:ea typeface="Calibri"/>
                              <a:cs typeface="Times New Roman"/>
                            </a:rPr>
                          </m:ctrlPr>
                        </m:fPr>
                        <m:num>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𝟏𝟖𝟎</m:t>
                          </m:r>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𝟕𝟐</m:t>
                          </m:r>
                          <m:r>
                            <a:rPr lang="en-US" sz="1800" b="1" i="1">
                              <a:solidFill>
                                <a:srgbClr val="C00000"/>
                              </a:solidFill>
                              <a:effectLst/>
                              <a:latin typeface="Cambria Math"/>
                              <a:ea typeface="Calibri"/>
                              <a:cs typeface="Times New Roman"/>
                            </a:rPr>
                            <m:t>)</m:t>
                          </m:r>
                        </m:num>
                        <m:den>
                          <m:r>
                            <a:rPr lang="en-US" sz="1800" b="1" i="1">
                              <a:solidFill>
                                <a:srgbClr val="C00000"/>
                              </a:solidFill>
                              <a:effectLst/>
                              <a:latin typeface="Cambria Math"/>
                              <a:ea typeface="Calibri"/>
                              <a:cs typeface="Times New Roman"/>
                            </a:rPr>
                            <m:t>𝟐</m:t>
                          </m:r>
                        </m:den>
                      </m:f>
                      <m:r>
                        <a:rPr lang="en-US" sz="1800" b="1" i="1">
                          <a:solidFill>
                            <a:srgbClr val="C00000"/>
                          </a:solidFill>
                          <a:effectLst/>
                          <a:latin typeface="Cambria Math"/>
                          <a:ea typeface="Calibri"/>
                          <a:cs typeface="Times New Roman"/>
                        </a:rPr>
                        <m:t>=</m:t>
                      </m:r>
                      <m:r>
                        <a:rPr lang="en-US" sz="1800" b="1" i="1">
                          <a:solidFill>
                            <a:srgbClr val="C00000"/>
                          </a:solidFill>
                          <a:effectLst/>
                          <a:latin typeface="Cambria Math"/>
                          <a:ea typeface="Calibri"/>
                          <a:cs typeface="Times New Roman"/>
                        </a:rPr>
                        <m:t>𝟓𝟒</m:t>
                      </m:r>
                    </m:oMath>
                  </m:oMathPara>
                </a14:m>
                <a:endParaRPr lang="en-US" sz="1100" dirty="0">
                  <a:effectLst/>
                  <a:latin typeface="Calibri"/>
                  <a:ea typeface="Calibri"/>
                  <a:cs typeface="Times New Roman"/>
                </a:endParaRPr>
              </a:p>
            </p:txBody>
          </p:sp>
        </mc:Choice>
        <mc:Fallback xmlns="">
          <p:sp>
            <p:nvSpPr>
              <p:cNvPr id="37" name="Rectangle 36"/>
              <p:cNvSpPr>
                <a:spLocks noRot="1" noChangeAspect="1" noMove="1" noResize="1" noEditPoints="1" noAdjustHandles="1" noChangeArrowheads="1" noChangeShapeType="1" noTextEdit="1"/>
              </p:cNvSpPr>
              <p:nvPr/>
            </p:nvSpPr>
            <p:spPr>
              <a:xfrm>
                <a:off x="2095500" y="5190562"/>
                <a:ext cx="1972014" cy="825226"/>
              </a:xfrm>
              <a:prstGeom prst="rect">
                <a:avLst/>
              </a:prstGeom>
              <a:blipFill rotWithShape="1">
                <a:blip r:embed="rId6" cstate="print"/>
                <a:stretch>
                  <a:fillRect/>
                </a:stretch>
              </a:blipFill>
              <a:ln>
                <a:solidFill>
                  <a:schemeClr val="tx1"/>
                </a:solidFill>
              </a:ln>
            </p:spPr>
            <p:txBody>
              <a:bodyPr/>
              <a:lstStyle/>
              <a:p>
                <a:r>
                  <a:rPr lang="en-US">
                    <a:noFill/>
                  </a:rPr>
                  <a:t> </a:t>
                </a:r>
              </a:p>
            </p:txBody>
          </p:sp>
        </mc:Fallback>
      </mc:AlternateContent>
      <p:pic>
        <p:nvPicPr>
          <p:cNvPr id="48" name="Audio 4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4972"/>
    </mc:Choice>
    <mc:Fallback xmlns="">
      <p:transition spd="slow" advTm="114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48"/>
                </p:tgtEl>
              </p:cMediaNode>
            </p:audio>
          </p:childTnLst>
        </p:cTn>
      </p:par>
    </p:tnLst>
    <p:bldLst>
      <p:bldP spid="30" grpId="0" animBg="1"/>
      <p:bldP spid="41" grpId="0" animBg="1"/>
      <p:bldP spid="44" grpId="0" animBg="1"/>
      <p:bldP spid="38"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6"/>
</p:tagLst>
</file>

<file path=ppt/tags/tag10.xml><?xml version="1.0" encoding="utf-8"?>
<p:tagLst xmlns:a="http://schemas.openxmlformats.org/drawingml/2006/main" xmlns:r="http://schemas.openxmlformats.org/officeDocument/2006/relationships" xmlns:p="http://schemas.openxmlformats.org/presentationml/2006/main">
  <p:tag name="TIMING" val="|45.3|3.5|8.2"/>
</p:tagLst>
</file>

<file path=ppt/tags/tag11.xml><?xml version="1.0" encoding="utf-8"?>
<p:tagLst xmlns:a="http://schemas.openxmlformats.org/drawingml/2006/main" xmlns:r="http://schemas.openxmlformats.org/officeDocument/2006/relationships" xmlns:p="http://schemas.openxmlformats.org/presentationml/2006/main">
  <p:tag name="TIMING" val="|16|10.6|14.5"/>
</p:tagLst>
</file>

<file path=ppt/tags/tag12.xml><?xml version="1.0" encoding="utf-8"?>
<p:tagLst xmlns:a="http://schemas.openxmlformats.org/drawingml/2006/main" xmlns:r="http://schemas.openxmlformats.org/officeDocument/2006/relationships" xmlns:p="http://schemas.openxmlformats.org/presentationml/2006/main">
  <p:tag name="TIMING" val="|18.3|6.7|2.6|2.7|3.4|2.8|3.1|4.9"/>
</p:tagLst>
</file>

<file path=ppt/tags/tag13.xml><?xml version="1.0" encoding="utf-8"?>
<p:tagLst xmlns:a="http://schemas.openxmlformats.org/drawingml/2006/main" xmlns:r="http://schemas.openxmlformats.org/officeDocument/2006/relationships" xmlns:p="http://schemas.openxmlformats.org/presentationml/2006/main">
  <p:tag name="TIMING" val="|13.4|12.1|29"/>
</p:tagLst>
</file>

<file path=ppt/tags/tag14.xml><?xml version="1.0" encoding="utf-8"?>
<p:tagLst xmlns:a="http://schemas.openxmlformats.org/drawingml/2006/main" xmlns:r="http://schemas.openxmlformats.org/officeDocument/2006/relationships" xmlns:p="http://schemas.openxmlformats.org/presentationml/2006/main">
  <p:tag name="TIMING" val="|30.1"/>
</p:tagLst>
</file>

<file path=ppt/tags/tag15.xml><?xml version="1.0" encoding="utf-8"?>
<p:tagLst xmlns:a="http://schemas.openxmlformats.org/drawingml/2006/main" xmlns:r="http://schemas.openxmlformats.org/officeDocument/2006/relationships" xmlns:p="http://schemas.openxmlformats.org/presentationml/2006/main">
  <p:tag name="TIMING" val="|20.1|11|15"/>
</p:tagLst>
</file>

<file path=ppt/tags/tag16.xml><?xml version="1.0" encoding="utf-8"?>
<p:tagLst xmlns:a="http://schemas.openxmlformats.org/drawingml/2006/main" xmlns:r="http://schemas.openxmlformats.org/officeDocument/2006/relationships" xmlns:p="http://schemas.openxmlformats.org/presentationml/2006/main">
  <p:tag name="TIMING" val="|11.9|4.5|2.7|4|8.7|4.8|3.9"/>
</p:tagLst>
</file>

<file path=ppt/tags/tag17.xml><?xml version="1.0" encoding="utf-8"?>
<p:tagLst xmlns:a="http://schemas.openxmlformats.org/drawingml/2006/main" xmlns:r="http://schemas.openxmlformats.org/officeDocument/2006/relationships" xmlns:p="http://schemas.openxmlformats.org/presentationml/2006/main">
  <p:tag name="TIMING" val="|44.7|6.9"/>
</p:tagLst>
</file>

<file path=ppt/tags/tag18.xml><?xml version="1.0" encoding="utf-8"?>
<p:tagLst xmlns:a="http://schemas.openxmlformats.org/drawingml/2006/main" xmlns:r="http://schemas.openxmlformats.org/officeDocument/2006/relationships" xmlns:p="http://schemas.openxmlformats.org/presentationml/2006/main">
  <p:tag name="TIMING" val="|38.2|7.2"/>
</p:tagLst>
</file>

<file path=ppt/tags/tag19.xml><?xml version="1.0" encoding="utf-8"?>
<p:tagLst xmlns:a="http://schemas.openxmlformats.org/drawingml/2006/main" xmlns:r="http://schemas.openxmlformats.org/officeDocument/2006/relationships" xmlns:p="http://schemas.openxmlformats.org/presentationml/2006/main">
  <p:tag name="TIMING" val="|8.9|11.5"/>
</p:tagLst>
</file>

<file path=ppt/tags/tag2.xml><?xml version="1.0" encoding="utf-8"?>
<p:tagLst xmlns:a="http://schemas.openxmlformats.org/drawingml/2006/main" xmlns:r="http://schemas.openxmlformats.org/officeDocument/2006/relationships" xmlns:p="http://schemas.openxmlformats.org/presentationml/2006/main">
  <p:tag name="TIMING" val="|19.3"/>
</p:tagLst>
</file>

<file path=ppt/tags/tag3.xml><?xml version="1.0" encoding="utf-8"?>
<p:tagLst xmlns:a="http://schemas.openxmlformats.org/drawingml/2006/main" xmlns:r="http://schemas.openxmlformats.org/officeDocument/2006/relationships" xmlns:p="http://schemas.openxmlformats.org/presentationml/2006/main">
  <p:tag name="TIMING" val="|26.7"/>
</p:tagLst>
</file>

<file path=ppt/tags/tag4.xml><?xml version="1.0" encoding="utf-8"?>
<p:tagLst xmlns:a="http://schemas.openxmlformats.org/drawingml/2006/main" xmlns:r="http://schemas.openxmlformats.org/officeDocument/2006/relationships" xmlns:p="http://schemas.openxmlformats.org/presentationml/2006/main">
  <p:tag name="TIMING" val="|28.5"/>
</p:tagLst>
</file>

<file path=ppt/tags/tag5.xml><?xml version="1.0" encoding="utf-8"?>
<p:tagLst xmlns:a="http://schemas.openxmlformats.org/drawingml/2006/main" xmlns:r="http://schemas.openxmlformats.org/officeDocument/2006/relationships" xmlns:p="http://schemas.openxmlformats.org/presentationml/2006/main">
  <p:tag name="TIMING" val="|49.8|13.3|15.2|7.6|14.3"/>
</p:tagLst>
</file>

<file path=ppt/tags/tag6.xml><?xml version="1.0" encoding="utf-8"?>
<p:tagLst xmlns:a="http://schemas.openxmlformats.org/drawingml/2006/main" xmlns:r="http://schemas.openxmlformats.org/officeDocument/2006/relationships" xmlns:p="http://schemas.openxmlformats.org/presentationml/2006/main">
  <p:tag name="TIMING" val="|55.1"/>
</p:tagLst>
</file>

<file path=ppt/tags/tag7.xml><?xml version="1.0" encoding="utf-8"?>
<p:tagLst xmlns:a="http://schemas.openxmlformats.org/drawingml/2006/main" xmlns:r="http://schemas.openxmlformats.org/officeDocument/2006/relationships" xmlns:p="http://schemas.openxmlformats.org/presentationml/2006/main">
  <p:tag name="TIMING" val="|25.8"/>
</p:tagLst>
</file>

<file path=ppt/tags/tag8.xml><?xml version="1.0" encoding="utf-8"?>
<p:tagLst xmlns:a="http://schemas.openxmlformats.org/drawingml/2006/main" xmlns:r="http://schemas.openxmlformats.org/officeDocument/2006/relationships" xmlns:p="http://schemas.openxmlformats.org/presentationml/2006/main">
  <p:tag name="TIMING" val="|25.2"/>
</p:tagLst>
</file>

<file path=ppt/tags/tag9.xml><?xml version="1.0" encoding="utf-8"?>
<p:tagLst xmlns:a="http://schemas.openxmlformats.org/drawingml/2006/main" xmlns:r="http://schemas.openxmlformats.org/officeDocument/2006/relationships" xmlns:p="http://schemas.openxmlformats.org/presentationml/2006/main">
  <p:tag name="TIMING" val="|6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5159</Words>
  <Application>Microsoft Office PowerPoint</Application>
  <PresentationFormat>On-screen Show (4:3)</PresentationFormat>
  <Paragraphs>563</Paragraphs>
  <Slides>30</Slides>
  <Notes>30</Notes>
  <HiddenSlides>0</HiddenSlides>
  <MMClips>30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Agency FB</vt:lpstr>
      <vt:lpstr>Arial</vt:lpstr>
      <vt:lpstr>Calibri</vt:lpstr>
      <vt:lpstr>Cambria Math</vt:lpstr>
      <vt:lpstr>Times New Roman</vt:lpstr>
      <vt:lpstr>Wingdings 2</vt:lpstr>
      <vt:lpstr>Office Theme</vt:lpstr>
      <vt:lpstr>Equation</vt:lpstr>
      <vt:lpstr> </vt:lpstr>
      <vt:lpstr>Determining and Verifying Parallelism</vt:lpstr>
      <vt:lpstr>Suggested Practice for SOL G.2</vt:lpstr>
      <vt:lpstr>Suggested Practice for SOL G.2</vt:lpstr>
      <vt:lpstr>Suggested Practice for SOL G.2</vt:lpstr>
      <vt:lpstr>Identifying Parallel and Perpendicular lines</vt:lpstr>
      <vt:lpstr>Suggested Practice for SOL G.3</vt:lpstr>
      <vt:lpstr>Proving Triangles Congruent</vt:lpstr>
      <vt:lpstr>Suggested Practice for SOL G.6</vt:lpstr>
      <vt:lpstr>Proving Triangles Similar</vt:lpstr>
      <vt:lpstr>Suggested Practice for SOL G.7</vt:lpstr>
      <vt:lpstr>Suggested Practice for SOL G.7</vt:lpstr>
      <vt:lpstr>Verifying Properties of Quadrilaterals</vt:lpstr>
      <vt:lpstr>Suggested Practice for SOL G.9</vt:lpstr>
      <vt:lpstr>Suggested Practice for SOL G.9</vt:lpstr>
      <vt:lpstr>Finding Arc Lengths and Measures  of Chords, Tangents, and Secants</vt:lpstr>
      <vt:lpstr>Suggested Practice for SOL G.11</vt:lpstr>
      <vt:lpstr>Suggested Practice for SOL G.11</vt:lpstr>
      <vt:lpstr>Writing and Using  Equations of Circles</vt:lpstr>
      <vt:lpstr>Suggested Practice for SOL G.12</vt:lpstr>
      <vt:lpstr>Suggested Practice for SOL G.12</vt:lpstr>
      <vt:lpstr>Surface Area and Volume</vt:lpstr>
      <vt:lpstr>Suggested Practice for SOL G.13</vt:lpstr>
      <vt:lpstr>Suggested Practice for SOL G.13</vt:lpstr>
      <vt:lpstr>Changes in  Length, Area, and Volume</vt:lpstr>
      <vt:lpstr>Suggested Practice for G.14</vt:lpstr>
      <vt:lpstr>Suggested Practice for G.14</vt:lpstr>
      <vt:lpstr>Suggested Practice for G.14</vt:lpstr>
      <vt:lpstr>Practice Items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2023-07-26T13:30:01Z</dcterms:modified>
  <cp:contentStatus/>
</cp:coreProperties>
</file>