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a" ContentType="audio/x-ms-wma"/>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tags/tag11.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32"/>
  </p:notesMasterIdLst>
  <p:handoutMasterIdLst>
    <p:handoutMasterId r:id="rId33"/>
  </p:handoutMasterIdLst>
  <p:sldIdLst>
    <p:sldId id="278" r:id="rId3"/>
    <p:sldId id="274" r:id="rId4"/>
    <p:sldId id="412" r:id="rId5"/>
    <p:sldId id="417" r:id="rId6"/>
    <p:sldId id="416" r:id="rId7"/>
    <p:sldId id="418" r:id="rId8"/>
    <p:sldId id="413" r:id="rId9"/>
    <p:sldId id="415" r:id="rId10"/>
    <p:sldId id="419" r:id="rId11"/>
    <p:sldId id="421" r:id="rId12"/>
    <p:sldId id="420" r:id="rId13"/>
    <p:sldId id="423" r:id="rId14"/>
    <p:sldId id="424" r:id="rId15"/>
    <p:sldId id="425" r:id="rId16"/>
    <p:sldId id="426" r:id="rId17"/>
    <p:sldId id="427" r:id="rId18"/>
    <p:sldId id="429" r:id="rId19"/>
    <p:sldId id="428" r:id="rId20"/>
    <p:sldId id="430" r:id="rId21"/>
    <p:sldId id="431" r:id="rId22"/>
    <p:sldId id="432" r:id="rId23"/>
    <p:sldId id="433" r:id="rId24"/>
    <p:sldId id="434" r:id="rId25"/>
    <p:sldId id="435" r:id="rId26"/>
    <p:sldId id="436" r:id="rId27"/>
    <p:sldId id="437" r:id="rId28"/>
    <p:sldId id="438" r:id="rId29"/>
    <p:sldId id="441" r:id="rId30"/>
    <p:sldId id="442"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806"/>
    <a:srgbClr val="005EC0"/>
    <a:srgbClr val="0000FF"/>
    <a:srgbClr val="0033CC"/>
    <a:srgbClr val="000000"/>
    <a:srgbClr val="0070C0"/>
    <a:srgbClr val="40A4FE"/>
    <a:srgbClr val="558ED5"/>
    <a:srgbClr val="00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75" autoAdjust="0"/>
  </p:normalViewPr>
  <p:slideViewPr>
    <p:cSldViewPr>
      <p:cViewPr varScale="1">
        <p:scale>
          <a:sx n="48" d="100"/>
          <a:sy n="48" d="100"/>
        </p:scale>
        <p:origin x="172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3"/>
            <c:bubble3D val="0"/>
            <c:spPr>
              <a:noFill/>
              <a:ln>
                <a:solidFill>
                  <a:schemeClr val="tx1"/>
                </a:solidFill>
              </a:ln>
            </c:spPr>
            <c:extLst>
              <c:ext xmlns:c16="http://schemas.microsoft.com/office/drawing/2014/chart" uri="{C3380CC4-5D6E-409C-BE32-E72D297353CC}">
                <c16:uniqueId val="{00000000-55CC-4A47-80FE-51BAE05DAE7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0.60000000000000064</c:v>
                </c:pt>
                <c:pt idx="3">
                  <c:v>3</c:v>
                </c:pt>
              </c:numCache>
            </c:numRef>
          </c:val>
          <c:extLst>
            <c:ext xmlns:c16="http://schemas.microsoft.com/office/drawing/2014/chart" uri="{C3380CC4-5D6E-409C-BE32-E72D297353CC}">
              <c16:uniqueId val="{00000001-55CC-4A47-80FE-51BAE05DAE77}"/>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7/26/2023</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7/26/2023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is the spring 2013 student performance analysis for the Geometry  Standards of Learning test.  Statewide results for the spring 2013 mathematics SOL tests have been analyzed to determine specific content that may have challenged students.  In order to support preparation of students for the Geometry test, this PowerPoint presentation has been developed to provide examples of SOL content identified by this analysis.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While some of this content was first introduced in the 2009 mathematics SOL, other content is included in both the 2001 and 2009 mathematics SOL.  There are also many similarities between the content identified during this analysis and the content identified during the spring 2012 student performance analysis.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PowerPoint presentation contains concrete examples of the content for which student performance was weak or inconsistent.  These items are not SOL test questions and are not meant to mimic SOL test questions. Instead, they are intended to provide mathematics educators with further insight into the concepts that challenged students statewide.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another example that gives</a:t>
            </a:r>
            <a:r>
              <a:rPr lang="en-US" baseline="0" dirty="0"/>
              <a:t> parallel lines, and asks students to find angle measures.  The answers are shown on the screen.</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next standard being highlighted is SOL G.3.  For this standard students need additional practice with bullets </a:t>
            </a:r>
            <a:r>
              <a:rPr lang="en-US" i="1" baseline="0" dirty="0"/>
              <a:t>a</a:t>
            </a:r>
            <a:r>
              <a:rPr lang="en-US" baseline="0" dirty="0"/>
              <a:t> and </a:t>
            </a:r>
            <a:r>
              <a:rPr lang="en-US" i="1" baseline="0" dirty="0"/>
              <a:t>b</a:t>
            </a:r>
            <a:r>
              <a:rPr lang="en-US" baseline="0" dirty="0"/>
              <a:t>.  In particular, students need more practice using coordinate methods to investigate slope and apply slope to verify and determine whether lines are parallel or perpendicular.</a:t>
            </a:r>
          </a:p>
          <a:p>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342900" algn="l" defTabSz="914400" rtl="0" eaLnBrk="0" fontAlgn="base" latinLnBrk="0" hangingPunct="0">
              <a:lnSpc>
                <a:spcPct val="100000"/>
              </a:lnSpc>
              <a:spcBef>
                <a:spcPts val="0"/>
              </a:spcBef>
              <a:spcAft>
                <a:spcPct val="0"/>
              </a:spcAft>
              <a:buClrTx/>
              <a:buSzTx/>
              <a:buFont typeface="Arial" charset="0"/>
              <a:buNone/>
              <a:tabLst/>
              <a:defRPr/>
            </a:pPr>
            <a:r>
              <a:rPr lang="en-US" dirty="0"/>
              <a:t>For SOL G.3, students need additional practice </a:t>
            </a:r>
            <a:r>
              <a:rPr kumimoji="0" lang="en-US" sz="1200" b="0" i="0" u="none" strike="noStrike" kern="1200" cap="none" spc="0" normalizeH="0" baseline="0" noProof="0" dirty="0">
                <a:ln>
                  <a:noFill/>
                </a:ln>
                <a:solidFill>
                  <a:srgbClr val="0070C0"/>
                </a:solidFill>
                <a:effectLst/>
                <a:uLnTx/>
                <a:uFillTx/>
                <a:latin typeface="+mn-lt"/>
                <a:ea typeface="+mn-ea"/>
                <a:cs typeface="+mn-cs"/>
              </a:rPr>
              <a:t>determining</a:t>
            </a:r>
            <a:r>
              <a:rPr kumimoji="0" lang="en-US" sz="1200" b="0" i="0" u="none" strike="noStrike" kern="1200" cap="none" spc="0" normalizeH="0" noProof="0" dirty="0">
                <a:ln>
                  <a:noFill/>
                </a:ln>
                <a:solidFill>
                  <a:srgbClr val="0070C0"/>
                </a:solidFill>
                <a:effectLst/>
                <a:uLnTx/>
                <a:uFillTx/>
                <a:latin typeface="+mn-lt"/>
                <a:ea typeface="+mn-ea"/>
                <a:cs typeface="+mn-cs"/>
              </a:rPr>
              <a:t> parallel and perpendicular lines on a coordinate grid.</a:t>
            </a:r>
            <a:endParaRPr kumimoji="0" lang="en-US" sz="1200" b="0" i="0" u="none" strike="noStrike" kern="1200" cap="none" spc="0" normalizeH="0" baseline="0" noProof="0" dirty="0">
              <a:ln>
                <a:noFill/>
              </a:ln>
              <a:solidFill>
                <a:srgbClr val="0070C0"/>
              </a:solidFill>
              <a:effectLst/>
              <a:uLnTx/>
              <a:uFillTx/>
              <a:latin typeface="+mn-lt"/>
              <a:ea typeface="+mn-ea"/>
              <a:cs typeface="+mn-cs"/>
            </a:endParaRPr>
          </a:p>
          <a:p>
            <a:endParaRPr lang="en-US" dirty="0"/>
          </a:p>
          <a:p>
            <a:r>
              <a:rPr lang="en-US" dirty="0"/>
              <a:t>The first example requires students to plot a point that lies on a line which passes through a given point, and is parallel to the given</a:t>
            </a:r>
            <a:r>
              <a:rPr lang="en-US" baseline="0" dirty="0"/>
              <a:t> line. The second example </a:t>
            </a:r>
            <a:r>
              <a:rPr lang="en-US" dirty="0"/>
              <a:t>requires students to plot a point that lies on a line which passes through a given point, and is perpendicular to the given</a:t>
            </a:r>
            <a:r>
              <a:rPr lang="en-US" baseline="0" dirty="0"/>
              <a:t> line. Correct answers can be found by applying the relationship between the slopes of two parallel lines and the relationship between the slopes of two perpendicular lines.  Students should understand that there are a number of  correct answers for these problems.  Possible answers are shown on the screen.</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standard being highlighted is SOL G.4.</a:t>
            </a:r>
            <a:r>
              <a:rPr lang="en-US" baseline="0" dirty="0"/>
              <a:t>  </a:t>
            </a:r>
            <a:r>
              <a:rPr lang="en-US" dirty="0"/>
              <a:t>Most</a:t>
            </a:r>
            <a:r>
              <a:rPr lang="en-US" baseline="0" dirty="0"/>
              <a:t> s</a:t>
            </a:r>
            <a:r>
              <a:rPr lang="en-US" dirty="0"/>
              <a:t>tudents</a:t>
            </a:r>
            <a:r>
              <a:rPr lang="en-US" baseline="0" dirty="0"/>
              <a:t> demonstrated proficiency in completing constructions, but many students are not as proficient at justifying the constructions listed in the standard.</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SOL G.4, students need additional practice justifying constructions.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construction </a:t>
            </a:r>
            <a:r>
              <a:rPr lang="en-US" baseline="0" dirty="0"/>
              <a:t>shown on the screen, line segments AW, AX, DY, and DZ are congruent because they were created using the same radius.  The distance from point W to point X is the same as the distance from point Y to point Z.  Since the sides of the triangles formed by points AWX and points DYZ are congruent, the triangles are congruent; therefore, angle A is congruent to angle D because they are corresponding parts of congruent triangles.   </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standard being highlighted is SOL G.6.  In this standard, students had difficulty proving triangles congruent using deductive proofs.</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Wingdings 2" pitchFamily="18" charset="2"/>
              <a:buNone/>
            </a:pPr>
            <a:r>
              <a:rPr lang="en-US" dirty="0"/>
              <a:t>For SOL G.6</a:t>
            </a:r>
            <a:r>
              <a:rPr lang="en-US" b="0" dirty="0"/>
              <a:t>, </a:t>
            </a:r>
            <a:r>
              <a:rPr lang="en-US" sz="1200" b="0" dirty="0">
                <a:solidFill>
                  <a:srgbClr val="005EC0"/>
                </a:solidFill>
              </a:rPr>
              <a:t>Students need additional practice completing the steps and reasons in two-column deductive proofs that prove triangles congruent.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content</a:t>
            </a:r>
            <a:r>
              <a:rPr lang="en-US" baseline="0" dirty="0"/>
              <a:t> was also highlighted in the 2012 student performance analysis as weak or inconsistent.  The example shown requires students to prove two triangles congruent.  One possible answer is shown on the screen.  It is important to note that steps two and three could be switched and the answer would still be correct.</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standard being highlighted is SOL G.7.  In this standard, students need more practice proving two triangles similar using deductive</a:t>
            </a:r>
            <a:r>
              <a:rPr lang="en-US" baseline="0" dirty="0"/>
              <a:t> proofs.</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for SOL G.7.  This example asks students</a:t>
            </a:r>
            <a:r>
              <a:rPr lang="en-US" baseline="0" dirty="0"/>
              <a:t> to prove two triangles similar.  The item requires that the two-column proof be completed.  The answers are shown on the screen.</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standard being highlighted is SOL G.11.  In particular, students need additional practice with Bullet </a:t>
            </a:r>
            <a:r>
              <a:rPr lang="en-US" i="1" baseline="0" dirty="0"/>
              <a:t>c</a:t>
            </a:r>
            <a:r>
              <a:rPr lang="en-US" baseline="0" dirty="0"/>
              <a:t>.  The standard reads:  </a:t>
            </a:r>
            <a:r>
              <a:rPr lang="en-US" sz="1200" b="0" dirty="0"/>
              <a:t>The student will use angles, arcs, chords, tangents, and secants to </a:t>
            </a:r>
            <a:r>
              <a:rPr lang="en-US" sz="1200" b="0" dirty="0">
                <a:solidFill>
                  <a:srgbClr val="005EC0"/>
                </a:solidFill>
              </a:rPr>
              <a:t>find arc lengths and areas of sectors in circles.</a:t>
            </a:r>
          </a:p>
          <a:p>
            <a:pPr>
              <a:spcBef>
                <a:spcPts val="0"/>
              </a:spcBef>
              <a:buNone/>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first standard</a:t>
            </a:r>
            <a:r>
              <a:rPr lang="en-US" baseline="0" dirty="0"/>
              <a:t> being highlighted is SOL G.1  This standard requires students to construct and judge the validity of a logical argument.  In particular, students had difficulty with bullet </a:t>
            </a:r>
            <a:r>
              <a:rPr lang="en-US" i="1" baseline="0" dirty="0"/>
              <a:t>d</a:t>
            </a:r>
            <a:r>
              <a:rPr lang="en-US" baseline="0" dirty="0"/>
              <a:t>.  Bullet </a:t>
            </a:r>
            <a:r>
              <a:rPr lang="en-US" i="1" baseline="0" dirty="0"/>
              <a:t>d</a:t>
            </a:r>
            <a:r>
              <a:rPr lang="en-US" baseline="0" dirty="0"/>
              <a:t> states that students will construct and judge the validity of a logical argument consisting of a set of premises and a conclusion using deductive reasoning.</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Wingdings 2" pitchFamily="18" charset="2"/>
              <a:buNone/>
            </a:pPr>
            <a:r>
              <a:rPr lang="en-US" dirty="0"/>
              <a:t>For SOL G.11, students need </a:t>
            </a:r>
            <a:r>
              <a:rPr lang="en-US" sz="1200" b="0" dirty="0">
                <a:solidFill>
                  <a:srgbClr val="005EC0"/>
                </a:solidFill>
              </a:rPr>
              <a:t>additional practice finding the area of a sector or arc length when given the radius or diameter and a central angle of a circle.</a:t>
            </a:r>
          </a:p>
          <a:p>
            <a:endParaRPr lang="en-US" dirty="0"/>
          </a:p>
          <a:p>
            <a:r>
              <a:rPr lang="en-US" dirty="0"/>
              <a:t>Students</a:t>
            </a:r>
            <a:r>
              <a:rPr lang="en-US" baseline="0" dirty="0"/>
              <a:t> should understand the relationship between a central or inscribed angle and its intercepted arc.  Another understanding is that arcs have degree measures as well as linear measurements.  For the examples shown on the screen, a student must first determine the relationship between the ratio of the central angle to the whole circle, which is 60:360.  Then, this ratio can be used to find the area of the sector by multiplying the area of the entire circle by this ratio.  Similarly, this ratio can be used to find the arc length by multiplying the circumference of the circle by this ratio.</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sz="1200" dirty="0">
                <a:latin typeface="+mn-lt"/>
              </a:rPr>
              <a:t>The next standard being highlighted is SOL G.12.  This</a:t>
            </a:r>
            <a:r>
              <a:rPr lang="en-US" sz="1200" baseline="0" dirty="0">
                <a:latin typeface="+mn-lt"/>
              </a:rPr>
              <a:t> standard reads:  </a:t>
            </a:r>
            <a:r>
              <a:rPr lang="en-US" sz="1200" b="0" dirty="0">
                <a:latin typeface="+mn-lt"/>
              </a:rPr>
              <a:t>The student, given the coordinates of the center of a circle and a point on the circle, will write the equation of the circle.</a:t>
            </a:r>
          </a:p>
          <a:p>
            <a:pPr>
              <a:spcBef>
                <a:spcPts val="0"/>
              </a:spcBef>
              <a:buNone/>
            </a:pPr>
            <a:endParaRPr lang="en-US" sz="1200" b="0" dirty="0">
              <a:latin typeface="+mn-lt"/>
            </a:endParaRPr>
          </a:p>
          <a:p>
            <a:pPr>
              <a:spcBef>
                <a:spcPts val="0"/>
              </a:spcBef>
              <a:buNone/>
            </a:pPr>
            <a:r>
              <a:rPr lang="en-US" sz="1200" baseline="0" dirty="0">
                <a:latin typeface="+mn-lt"/>
              </a:rPr>
              <a:t>To become proficient at this standard, students should have experiences that require them to determine any of the following from given information:  </a:t>
            </a:r>
            <a:r>
              <a:rPr lang="en-US" sz="1200" b="0" dirty="0">
                <a:latin typeface="+mn-lt"/>
              </a:rPr>
              <a:t>the coordinates of the center; the length of a radius; coordinate endpoints of a radius; the length of a diameter; coordinate endpoints of a diameter; </a:t>
            </a:r>
            <a:r>
              <a:rPr lang="en-US" sz="1200" b="0" dirty="0">
                <a:solidFill>
                  <a:srgbClr val="005EC0"/>
                </a:solidFill>
                <a:latin typeface="+mn-lt"/>
              </a:rPr>
              <a:t>the coordinates of a point on the circle</a:t>
            </a:r>
            <a:r>
              <a:rPr lang="en-US" sz="1200" b="0" dirty="0">
                <a:latin typeface="+mn-lt"/>
              </a:rPr>
              <a:t>;</a:t>
            </a:r>
            <a:r>
              <a:rPr lang="en-US" sz="1200" b="0" dirty="0">
                <a:solidFill>
                  <a:srgbClr val="005EC0"/>
                </a:solidFill>
                <a:latin typeface="+mn-lt"/>
              </a:rPr>
              <a:t> </a:t>
            </a:r>
            <a:r>
              <a:rPr lang="en-US" sz="1200" b="0" dirty="0">
                <a:latin typeface="+mn-lt"/>
              </a:rPr>
              <a:t>and/or</a:t>
            </a:r>
            <a:r>
              <a:rPr lang="en-US" sz="1200" b="0" dirty="0">
                <a:solidFill>
                  <a:srgbClr val="005EC0"/>
                </a:solidFill>
                <a:latin typeface="+mn-lt"/>
              </a:rPr>
              <a:t> </a:t>
            </a:r>
            <a:r>
              <a:rPr lang="en-US" sz="1200" b="0" dirty="0">
                <a:latin typeface="+mn-lt"/>
              </a:rPr>
              <a:t>the equation of a circle.</a:t>
            </a:r>
            <a:r>
              <a:rPr lang="en-US" sz="1200" b="0" baseline="0" dirty="0">
                <a:latin typeface="+mn-lt"/>
              </a:rPr>
              <a:t>  </a:t>
            </a:r>
            <a:r>
              <a:rPr lang="en-US" sz="1200" dirty="0">
                <a:latin typeface="+mn-lt"/>
              </a:rPr>
              <a:t>In particular, students need additional practice finding the coordinates of a point on the circle.</a:t>
            </a:r>
          </a:p>
          <a:p>
            <a:endParaRPr lang="en-US" sz="1200" dirty="0">
              <a:latin typeface="+mn-lt"/>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For SOL G.12, students need additional practice </a:t>
            </a:r>
            <a:r>
              <a:rPr lang="en-US" sz="1200" b="0" dirty="0">
                <a:solidFill>
                  <a:srgbClr val="005EC0"/>
                </a:solidFill>
              </a:rPr>
              <a:t>identifying the coordinates of points that lie on a circle when given sufficient information to write the equation of the circle.</a:t>
            </a:r>
          </a:p>
          <a:p>
            <a:endParaRPr lang="en-US" dirty="0"/>
          </a:p>
          <a:p>
            <a:r>
              <a:rPr lang="en-US" baseline="0" dirty="0"/>
              <a:t>In the example shown, the equation of the circle is the quantity x plus one squared plus the quantity y minus four squared equals one hundred.  A common error for this type of problem is for students to incorrectly use the diameter, rather than the radius, when writing the equation.  After writing the equation of the circle, the points listed can be tested, to determine whether they make the equation true.  It is important to note that some students still erroneously believe that the center of the circle is a point on the circle.  The answers to the question are shown on the screen.</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standard being highlighted is SOL G.14.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standard requires students to</a:t>
            </a:r>
            <a:r>
              <a:rPr lang="en-US" baseline="0" dirty="0"/>
              <a:t> compute, reason and solve problems using similar geometric objects.  </a:t>
            </a:r>
            <a:r>
              <a:rPr lang="en-US" dirty="0"/>
              <a:t>This standard</a:t>
            </a:r>
            <a:r>
              <a:rPr lang="en-US" baseline="0" dirty="0"/>
              <a:t> continues to be difficult for many students to demonstrate proficiency.  In general, many students are not making the connection between length (one dimension), area (two dimensions), and volume (three dimensions).</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For SOL G.14,</a:t>
            </a:r>
            <a:r>
              <a:rPr lang="en-US" baseline="0" dirty="0"/>
              <a:t> s</a:t>
            </a:r>
            <a:r>
              <a:rPr lang="en-US" dirty="0"/>
              <a:t>tudents need </a:t>
            </a:r>
            <a:r>
              <a:rPr lang="en-US" sz="1200" b="0" dirty="0">
                <a:solidFill>
                  <a:srgbClr val="005EC0"/>
                </a:solidFill>
              </a:rPr>
              <a:t>additional practice determining how changes in dimensions of a geometric object affect surface area and volume, and how changes in surface area and volume affect its dimensions.  Students also need additional practice determining these relationships for similar geometric objects.</a:t>
            </a:r>
          </a:p>
          <a:p>
            <a:endParaRPr lang="en-US" dirty="0"/>
          </a:p>
          <a:p>
            <a:r>
              <a:rPr lang="en-US" baseline="0" dirty="0"/>
              <a:t>Most students are proficient at finding the surface area and volume of geometric objects and are able to make comparisons when they can first calculate the surface areas or volumes of each of the objects separately.  Many students are not as proficient at making comparisons when figures are not provided or when specific dimensions of the objects are not given.  In this example, students must find the relationships without being able to actually calculate the surface area or volume of each figure.  The answers to the two questions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for SOL G.14 that uses scale factors.</a:t>
            </a:r>
          </a:p>
          <a:p>
            <a:pPr>
              <a:spcBef>
                <a:spcPts val="0"/>
              </a:spcBef>
              <a:buNone/>
            </a:pPr>
            <a:endParaRPr lang="en-US" dirty="0"/>
          </a:p>
          <a:p>
            <a:pPr>
              <a:spcBef>
                <a:spcPts val="0"/>
              </a:spcBef>
              <a:buNone/>
            </a:pPr>
            <a:r>
              <a:rPr lang="en-US" dirty="0"/>
              <a:t>The question reads:  </a:t>
            </a:r>
            <a:r>
              <a:rPr lang="en-US" sz="1200" b="0" dirty="0"/>
              <a:t>The dimensions of a triangular prism with a surface area of  51.46 cm² are multiplied by a scale factor of 2.5 to create a similar triangular prism. What is the surface area of the new triangular prism?</a:t>
            </a:r>
          </a:p>
          <a:p>
            <a:endParaRPr lang="en-US" dirty="0"/>
          </a:p>
          <a:p>
            <a:r>
              <a:rPr lang="en-US" dirty="0"/>
              <a:t>For</a:t>
            </a:r>
            <a:r>
              <a:rPr lang="en-US" baseline="0" dirty="0"/>
              <a:t> this type of question students need to recognize that changing the linear dimensions of the triangular prism by a scale factor of 2.5 will affect the surface area by 2.5 squared, or 6.25.  The new surface area will be 6.25 times larger than the original surface area.  The surface area of the new triangular prism is 321.625 cm squared.</a:t>
            </a:r>
          </a:p>
          <a:p>
            <a:endParaRPr lang="en-US" baseline="0" dirty="0"/>
          </a:p>
          <a:p>
            <a:r>
              <a:rPr lang="en-US" baseline="0" dirty="0"/>
              <a:t>An extension of this question is:  What is the relationship between the volume of the original prism and the volume of the new prism?  The answer is shown on the screen.  The new volume is 15.625 times the volume of the original prism.</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another example for SOL G.14.  The</a:t>
            </a:r>
            <a:r>
              <a:rPr lang="en-US" baseline="0" dirty="0"/>
              <a:t> answer is shown on the screen.</a:t>
            </a:r>
            <a:r>
              <a:rPr lang="en-US" baseline="0" dirty="0">
                <a:solidFill>
                  <a:srgbClr val="C00000"/>
                </a:solidFill>
              </a:rPr>
              <a:t>  </a:t>
            </a:r>
            <a:r>
              <a:rPr lang="en-US" baseline="0" dirty="0"/>
              <a:t>Students may benefit from comparing the answer of this question to the answer of the question that follows on the next slide.</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another</a:t>
            </a:r>
            <a:r>
              <a:rPr lang="en-US" baseline="0" dirty="0"/>
              <a:t> example for SOL G.14.  The answer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b="0" dirty="0">
                <a:solidFill>
                  <a:srgbClr val="002060"/>
                </a:solidFill>
              </a:rPr>
              <a:t>This concludes the student performance information for the Geometry tests administered during the spring 2013 test administration.</a:t>
            </a:r>
          </a:p>
          <a:p>
            <a:pPr>
              <a:spcBef>
                <a:spcPts val="0"/>
              </a:spcBef>
              <a:buNone/>
            </a:pPr>
            <a:endParaRPr lang="en-US" sz="1200" b="0" dirty="0">
              <a:solidFill>
                <a:srgbClr val="002060"/>
              </a:solidFill>
            </a:endParaRPr>
          </a:p>
          <a:p>
            <a:pPr>
              <a:spcBef>
                <a:spcPts val="0"/>
              </a:spcBef>
              <a:buNone/>
            </a:pPr>
            <a:r>
              <a:rPr lang="en-US" sz="1200" b="0" dirty="0">
                <a:solidFill>
                  <a:srgbClr val="002060"/>
                </a:solidFill>
              </a:rPr>
              <a:t>Additionally, test preparation practice items for Geometry can be found on the Virginia Department of Education Web site at</a:t>
            </a:r>
            <a:r>
              <a:rPr lang="en-US" sz="1200" b="0" baseline="0" dirty="0">
                <a:solidFill>
                  <a:srgbClr val="002060"/>
                </a:solidFill>
              </a:rPr>
              <a:t> the URL shown on the screen.</a:t>
            </a:r>
          </a:p>
          <a:p>
            <a:pPr>
              <a:spcBef>
                <a:spcPts val="0"/>
              </a:spcBef>
              <a:buNone/>
            </a:pPr>
            <a:endParaRPr lang="en-US" sz="1200" b="0" dirty="0">
              <a:solidFill>
                <a:srgbClr val="002060"/>
              </a:solidFill>
            </a:endParaRPr>
          </a:p>
          <a:p>
            <a:pPr>
              <a:spcBef>
                <a:spcPts val="0"/>
              </a:spcBef>
              <a:buNone/>
            </a:pPr>
            <a:r>
              <a:rPr lang="en-US" sz="1200" b="0" dirty="0">
                <a:solidFill>
                  <a:srgbClr val="002060"/>
                </a:solidFill>
              </a:rPr>
              <a:t>There is also an End-of-Course Tools Practice located at the same URL that provides students the opportunity to practice with the online tools and provides an interface for students to practice constructions using the online compass.</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SOL G.1, students need additional practice</a:t>
            </a:r>
            <a:r>
              <a:rPr lang="en-US" baseline="0" dirty="0"/>
              <a:t> </a:t>
            </a:r>
            <a:r>
              <a:rPr lang="en-US" sz="1200" b="0" dirty="0">
                <a:solidFill>
                  <a:srgbClr val="0070C0"/>
                </a:solidFill>
              </a:rPr>
              <a:t>judging the validity of a logical argument and using valid forms of deductive reasoning, including the law of syllogism, the law of </a:t>
            </a:r>
            <a:r>
              <a:rPr lang="en-US" sz="1200" b="0" dirty="0" err="1">
                <a:solidFill>
                  <a:srgbClr val="0070C0"/>
                </a:solidFill>
              </a:rPr>
              <a:t>contrapositive</a:t>
            </a:r>
            <a:r>
              <a:rPr lang="en-US" sz="1200" b="0" dirty="0">
                <a:solidFill>
                  <a:srgbClr val="0070C0"/>
                </a:solidFill>
              </a:rPr>
              <a:t>, the law of detachment, and counterexamples.</a:t>
            </a:r>
          </a:p>
          <a:p>
            <a:endParaRPr lang="en-US" b="0" dirty="0"/>
          </a:p>
          <a:p>
            <a:r>
              <a:rPr lang="en-US" dirty="0"/>
              <a:t>Deductive</a:t>
            </a:r>
            <a:r>
              <a:rPr lang="en-US" baseline="0" dirty="0"/>
              <a:t> reasoning uses facts, rules, definitions, or properties to reach logical conclusions. </a:t>
            </a:r>
            <a:r>
              <a:rPr lang="en-US" dirty="0"/>
              <a:t>The example shown uses the law of detachment,</a:t>
            </a:r>
            <a:r>
              <a:rPr lang="en-US" baseline="0" dirty="0"/>
              <a:t> which states:  If p then q is true, and p is true, then q must be true.  In this case, the logical conclusion is that John’s dog gains weight.</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that uses the law of </a:t>
            </a:r>
            <a:r>
              <a:rPr lang="en-US" dirty="0" err="1"/>
              <a:t>contrapositive</a:t>
            </a:r>
            <a:r>
              <a:rPr lang="en-US" baseline="0" dirty="0"/>
              <a:t>, which states that a</a:t>
            </a:r>
            <a:r>
              <a:rPr lang="en-US" dirty="0"/>
              <a:t> conditional statement and its </a:t>
            </a:r>
            <a:r>
              <a:rPr lang="en-US" dirty="0" err="1"/>
              <a:t>contrapositive</a:t>
            </a:r>
            <a:r>
              <a:rPr lang="en-US" dirty="0"/>
              <a:t> are logically equivalent.  This means,</a:t>
            </a:r>
            <a:r>
              <a:rPr lang="en-US" baseline="0" dirty="0"/>
              <a:t> if a conditional statement is true then its </a:t>
            </a:r>
            <a:r>
              <a:rPr lang="en-US" baseline="0" dirty="0" err="1"/>
              <a:t>contrapositive</a:t>
            </a:r>
            <a:r>
              <a:rPr lang="en-US" baseline="0" dirty="0"/>
              <a:t> will also be true. The same cannot be said of the inverse or converse of a conditional statement.  For the example shown, the </a:t>
            </a:r>
            <a:r>
              <a:rPr lang="en-US" baseline="0" dirty="0" err="1"/>
              <a:t>contrapositive</a:t>
            </a:r>
            <a:r>
              <a:rPr lang="en-US" baseline="0" dirty="0"/>
              <a:t> of the conditional statement is, “If the dog does not gain weight, then the dog does not eat bread.”  This is a true statement.</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that uses the law of syllogism.  The law of syllogism allows students to draw conclusions from two true statements when</a:t>
            </a:r>
            <a:r>
              <a:rPr lang="en-US" baseline="0" dirty="0"/>
              <a:t> the conclusion of one statement is the hypothesis of the other.  In this case, “the dog gains weight” is the conclusion of the first conditional statement and the hypothesis of the second conditional statement.  The question asks:  </a:t>
            </a:r>
            <a:r>
              <a:rPr lang="en-US" sz="1200" b="0" kern="1200" dirty="0">
                <a:solidFill>
                  <a:schemeClr val="tx1"/>
                </a:solidFill>
                <a:latin typeface="+mn-lt"/>
                <a:ea typeface="+mn-ea"/>
                <a:cs typeface="+mn-cs"/>
              </a:rPr>
              <a:t>Using the law of syllogism, what is the logical conclusion?</a:t>
            </a:r>
            <a:r>
              <a:rPr lang="en-US" baseline="0" dirty="0"/>
              <a:t> The law of syllogism concludes:  If p then r, which translates to:  “If a dog eats bread, then the dog gets fat.”</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The last example for SOL G.1 uses a counterexample. O</a:t>
            </a:r>
            <a:r>
              <a:rPr lang="en-US" baseline="0" dirty="0"/>
              <a:t>nly one counterexample is required to prove a statement false.  The counterexample makes the hypothesis of the statement true and the conclusion false.</a:t>
            </a:r>
          </a:p>
          <a:p>
            <a:pPr>
              <a:spcBef>
                <a:spcPts val="0"/>
              </a:spcBef>
              <a:buNone/>
            </a:pPr>
            <a:endParaRPr lang="en-US" baseline="0" dirty="0"/>
          </a:p>
          <a:p>
            <a:pPr>
              <a:spcBef>
                <a:spcPts val="0"/>
              </a:spcBef>
              <a:buNone/>
            </a:pPr>
            <a:r>
              <a:rPr lang="en-US" baseline="0" dirty="0"/>
              <a:t>The example on the screen reads:  Let p equal n is an integer and n squared is divisible by four.  Let q equal n is divisible by four.  If p then q means:  If n is an integer and n squared is divisible by four, then n is divisible by four.  Remember, a</a:t>
            </a:r>
            <a:r>
              <a:rPr lang="en-US" sz="1200" b="1" kern="1200" dirty="0">
                <a:solidFill>
                  <a:schemeClr val="tx1"/>
                </a:solidFill>
                <a:latin typeface="+mn-lt"/>
                <a:ea typeface="+mn-ea"/>
                <a:cs typeface="+mn-cs"/>
              </a:rPr>
              <a:t> </a:t>
            </a:r>
            <a:r>
              <a:rPr lang="en-US" sz="1200" b="0" u="none" kern="1200" dirty="0">
                <a:solidFill>
                  <a:schemeClr val="tx1"/>
                </a:solidFill>
                <a:latin typeface="+mn-lt"/>
                <a:ea typeface="+mn-ea"/>
                <a:cs typeface="+mn-cs"/>
              </a:rPr>
              <a:t>counterexample</a:t>
            </a:r>
            <a:r>
              <a:rPr lang="en-US" sz="1200" b="0" kern="1200" dirty="0">
                <a:solidFill>
                  <a:schemeClr val="tx1"/>
                </a:solidFill>
                <a:latin typeface="+mn-lt"/>
                <a:ea typeface="+mn-ea"/>
                <a:cs typeface="+mn-cs"/>
              </a:rPr>
              <a:t> is any example that will prove a statement false.  In this case, a number for which </a:t>
            </a:r>
            <a:r>
              <a:rPr lang="en-US" sz="1200" b="0" i="1" kern="1200" dirty="0">
                <a:solidFill>
                  <a:schemeClr val="tx1"/>
                </a:solidFill>
                <a:latin typeface="+mn-lt"/>
                <a:ea typeface="+mn-ea"/>
                <a:cs typeface="+mn-cs"/>
              </a:rPr>
              <a:t>p</a:t>
            </a:r>
            <a:r>
              <a:rPr lang="en-US" sz="1200" b="0" kern="1200" dirty="0">
                <a:solidFill>
                  <a:schemeClr val="tx1"/>
                </a:solidFill>
                <a:latin typeface="+mn-lt"/>
                <a:ea typeface="+mn-ea"/>
                <a:cs typeface="+mn-cs"/>
              </a:rPr>
              <a:t> is true and </a:t>
            </a:r>
            <a:r>
              <a:rPr lang="en-US" sz="1200" b="0" i="1" kern="1200" dirty="0">
                <a:solidFill>
                  <a:schemeClr val="tx1"/>
                </a:solidFill>
                <a:latin typeface="+mn-lt"/>
                <a:ea typeface="+mn-ea"/>
                <a:cs typeface="+mn-cs"/>
              </a:rPr>
              <a:t>q</a:t>
            </a:r>
            <a:r>
              <a:rPr lang="en-US" sz="1200" b="0" kern="1200" dirty="0">
                <a:solidFill>
                  <a:srgbClr val="00B050"/>
                </a:solidFill>
                <a:latin typeface="+mn-lt"/>
                <a:ea typeface="+mn-ea"/>
                <a:cs typeface="+mn-cs"/>
              </a:rPr>
              <a:t> </a:t>
            </a:r>
            <a:r>
              <a:rPr lang="en-US" sz="1200" b="0" kern="1200" dirty="0">
                <a:solidFill>
                  <a:schemeClr val="tx1"/>
                </a:solidFill>
                <a:latin typeface="+mn-lt"/>
                <a:ea typeface="+mn-ea"/>
                <a:cs typeface="+mn-cs"/>
              </a:rPr>
              <a:t>is false is a counterexample.</a:t>
            </a:r>
          </a:p>
          <a:p>
            <a:pPr>
              <a:spcBef>
                <a:spcPts val="0"/>
              </a:spcBef>
              <a:buNone/>
            </a:pPr>
            <a:endParaRPr lang="en-US" sz="1200" b="0" kern="1200" dirty="0">
              <a:solidFill>
                <a:schemeClr val="tx1"/>
              </a:solidFill>
              <a:latin typeface="+mn-lt"/>
              <a:ea typeface="+mn-ea"/>
              <a:cs typeface="+mn-cs"/>
            </a:endParaRPr>
          </a:p>
          <a:p>
            <a:pPr>
              <a:spcBef>
                <a:spcPts val="0"/>
              </a:spcBef>
              <a:buNone/>
            </a:pPr>
            <a:r>
              <a:rPr lang="en-US" sz="1200" b="0" kern="1200" dirty="0">
                <a:solidFill>
                  <a:schemeClr val="tx1"/>
                </a:solidFill>
                <a:latin typeface="+mn-lt"/>
                <a:ea typeface="+mn-ea"/>
                <a:cs typeface="+mn-cs"/>
              </a:rPr>
              <a:t>The question reads:  What is a counterexample to if p then q?  The answer is provided on the screen.  In this case, n equals ten is a counterexample because ten squared equals one</a:t>
            </a:r>
            <a:r>
              <a:rPr lang="en-US" sz="1200" b="0" kern="1200" baseline="0" dirty="0">
                <a:solidFill>
                  <a:schemeClr val="tx1"/>
                </a:solidFill>
                <a:latin typeface="+mn-lt"/>
                <a:ea typeface="+mn-ea"/>
                <a:cs typeface="+mn-cs"/>
              </a:rPr>
              <a:t> hundred</a:t>
            </a:r>
            <a:r>
              <a:rPr lang="en-US" sz="1200" b="0" kern="1200" dirty="0">
                <a:solidFill>
                  <a:schemeClr val="tx1"/>
                </a:solidFill>
                <a:latin typeface="+mn-lt"/>
                <a:ea typeface="+mn-ea"/>
                <a:cs typeface="+mn-cs"/>
              </a:rPr>
              <a:t> and one hundred is divisible by four, but ten is not divisible by four.  Other possible answers are:</a:t>
            </a:r>
            <a:r>
              <a:rPr lang="en-US" sz="1200" b="0" kern="1200" baseline="0" dirty="0">
                <a:solidFill>
                  <a:schemeClr val="tx1"/>
                </a:solidFill>
                <a:latin typeface="+mn-lt"/>
                <a:ea typeface="+mn-ea"/>
                <a:cs typeface="+mn-cs"/>
              </a:rPr>
              <a:t>  two, six, fourteen, eighteen, etc.</a:t>
            </a: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The next standard being highlighted is SOL</a:t>
            </a:r>
            <a:r>
              <a:rPr lang="en-US" baseline="0" dirty="0"/>
              <a:t> G.2, and specifically bullet </a:t>
            </a:r>
            <a:r>
              <a:rPr lang="en-US" i="1" baseline="0" dirty="0"/>
              <a:t>a</a:t>
            </a:r>
            <a:r>
              <a:rPr lang="en-US" baseline="0" dirty="0"/>
              <a:t>.  This standard and bullet read</a:t>
            </a:r>
            <a:r>
              <a:rPr lang="en-US" b="0" baseline="0" dirty="0"/>
              <a:t>:  </a:t>
            </a:r>
            <a:r>
              <a:rPr lang="en-US" sz="1200" b="0" dirty="0"/>
              <a:t>The student will use the relationships between angles formed by two lines cut by a transversal to </a:t>
            </a:r>
            <a:r>
              <a:rPr lang="en-US" sz="1200" b="0" dirty="0">
                <a:solidFill>
                  <a:srgbClr val="005EC0"/>
                </a:solidFill>
              </a:rPr>
              <a:t>determine whether two lines are parallel</a:t>
            </a:r>
            <a:r>
              <a:rPr lang="en-US" sz="1200" b="0" dirty="0">
                <a:solidFill>
                  <a:schemeClr val="tx1"/>
                </a:solidFill>
              </a:rPr>
              <a:t>.</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this standard, students</a:t>
            </a:r>
            <a:r>
              <a:rPr lang="en-US" baseline="0" dirty="0"/>
              <a:t> need additional practice determining parallelism in complex figures.  This screen shows an example of  a complex figure with more than one transversal.  Students need practice working with figures that require them to determine parallelism of lines or congruent angles.  They need to be able to identify transversals as well as corresponding, alternate interior, alternate exterior, and same-side interior angles on these figures.</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for SOL G.2a asks students to determine the</a:t>
            </a:r>
            <a:r>
              <a:rPr lang="en-US" baseline="0" dirty="0"/>
              <a:t> measure of an angle and to determine whether certain lines are parallel.  The answers to these questions are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this example, it is important for students to recognize that the two eighty five degree angles are not directly related and do not prove any pair of lines parallel.</a:t>
            </a:r>
            <a:endParaRPr lang="en-US"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45385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6610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6E3F34C-ABF7-45B1-B0B9-2D124B88831D}" type="datetime1">
              <a:rPr lang="en-US" smtClean="0">
                <a:solidFill>
                  <a:prstClr val="black">
                    <a:tint val="75000"/>
                  </a:prstClr>
                </a:solidFill>
              </a:rPr>
              <a:pPr>
                <a:def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3515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1B57E14-C3F8-4747-937F-4F0CC1405917}" type="datetime1">
              <a:rPr lang="en-US" smtClean="0">
                <a:solidFill>
                  <a:prstClr val="black">
                    <a:tint val="75000"/>
                  </a:prstClr>
                </a:solidFill>
              </a:rPr>
              <a:pPr>
                <a:defRPr/>
              </a:pPr>
              <a:t>7/26/2023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05975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A54403D-7AA6-4D41-8D03-FF20DEA65FF5}" type="datetime1">
              <a:rPr lang="en-US" smtClean="0">
                <a:solidFill>
                  <a:prstClr val="black">
                    <a:tint val="75000"/>
                  </a:prstClr>
                </a:solidFill>
              </a:rPr>
              <a:pPr>
                <a:defRPr/>
              </a:pPr>
              <a:t>7/26/2023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17901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2DEDB36-9513-40BD-9640-426F25F7F780}" type="datetime1">
              <a:rPr lang="en-US" smtClean="0">
                <a:solidFill>
                  <a:prstClr val="black">
                    <a:tint val="75000"/>
                  </a:prstClr>
                </a:solidFill>
              </a:rPr>
              <a:pPr>
                <a:defRPr/>
              </a:pPr>
              <a:t>7/26/2023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78087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FC58073-E521-41D9-A61B-34474366203A}" type="datetime1">
              <a:rPr lang="en-US" smtClean="0">
                <a:solidFill>
                  <a:prstClr val="black">
                    <a:tint val="75000"/>
                  </a:prstClr>
                </a:solidFill>
              </a:rPr>
              <a:pPr>
                <a:defRPr/>
              </a:pPr>
              <a:t>7/26/2023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71946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0B8E01D-B527-46F7-BB98-9EA04FB9AD22}" type="datetime1">
              <a:rPr lang="en-US" smtClean="0">
                <a:solidFill>
                  <a:prstClr val="black">
                    <a:tint val="75000"/>
                  </a:prstClr>
                </a:solidFill>
              </a:rPr>
              <a:pPr>
                <a:defRPr/>
              </a:pPr>
              <a:t>7/26/2023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12326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C6E6A7-C347-4FFD-ADF5-9ECB8F41E483}" type="datetime1">
              <a:rPr lang="en-US" smtClean="0">
                <a:solidFill>
                  <a:prstClr val="black">
                    <a:tint val="75000"/>
                  </a:prstClr>
                </a:solidFill>
              </a:rPr>
              <a:pPr>
                <a:defRPr/>
              </a:pPr>
              <a:t>7/26/2023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94408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3CBEFF3-F4EF-437E-919E-2D7272628A21}" type="datetime1">
              <a:rPr lang="en-US" smtClean="0">
                <a:solidFill>
                  <a:prstClr val="black">
                    <a:tint val="75000"/>
                  </a:prstClr>
                </a:solidFill>
              </a:rPr>
              <a:pPr>
                <a:def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53507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7A2DA7-D057-49A5-B1A1-448DF7818B17}" type="datetime1">
              <a:rPr lang="en-US" smtClean="0">
                <a:solidFill>
                  <a:prstClr val="black">
                    <a:tint val="75000"/>
                  </a:prstClr>
                </a:solidFill>
              </a:rPr>
              <a:pPr>
                <a:def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33530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txBox="1">
            <a:spLocks/>
          </p:cNvSpPr>
          <p:nvPr userDrawn="1"/>
        </p:nvSpPr>
        <p:spPr>
          <a:xfrm>
            <a:off x="457200" y="6324600"/>
            <a:ext cx="1752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5FB5DEA-E4AD-4697-AF3B-BD49DF4A6AB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40206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0.wma"/><Relationship Id="rId7" Type="http://schemas.openxmlformats.org/officeDocument/2006/relationships/oleObject" Target="../embeddings/oleObject22.bin"/><Relationship Id="rId2" Type="http://schemas.microsoft.com/office/2007/relationships/media" Target="../media/media10.wma"/><Relationship Id="rId1" Type="http://schemas.openxmlformats.org/officeDocument/2006/relationships/tags" Target="../tags/tag6.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10.xml"/><Relationship Id="rId10" Type="http://schemas.openxmlformats.org/officeDocument/2006/relationships/oleObject" Target="../embeddings/oleObject24.bin"/><Relationship Id="rId4" Type="http://schemas.openxmlformats.org/officeDocument/2006/relationships/slideLayout" Target="../slideLayouts/slideLayout2.xml"/><Relationship Id="rId9"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oleObject" Target="../embeddings/oleObject25.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2.xml"/><Relationship Id="rId4" Type="http://schemas.openxmlformats.org/officeDocument/2006/relationships/notesSlide" Target="../notesSlides/notesSlide11.xml"/><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2.wma"/><Relationship Id="rId7" Type="http://schemas.openxmlformats.org/officeDocument/2006/relationships/oleObject" Target="../embeddings/oleObject28.bin"/><Relationship Id="rId12" Type="http://schemas.openxmlformats.org/officeDocument/2006/relationships/image" Target="../media/image3.png"/><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notesSlide" Target="../notesSlides/notesSlide12.xml"/><Relationship Id="rId10" Type="http://schemas.openxmlformats.org/officeDocument/2006/relationships/oleObject" Target="../embeddings/oleObject30.bin"/><Relationship Id="rId4" Type="http://schemas.openxmlformats.org/officeDocument/2006/relationships/slideLayout" Target="../slideLayouts/slideLayout2.xml"/><Relationship Id="rId9"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oleObject" Target="../embeddings/oleObject31.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3.xml"/><Relationship Id="rId4" Type="http://schemas.openxmlformats.org/officeDocument/2006/relationships/notesSlide" Target="../notesSlides/notesSlide13.xml"/><Relationship Id="rId9" Type="http://schemas.openxmlformats.org/officeDocument/2006/relationships/oleObject" Target="../embeddings/oleObject3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audio" Target="../media/media14.wma"/><Relationship Id="rId7" Type="http://schemas.openxmlformats.org/officeDocument/2006/relationships/image" Target="../media/image2.jpeg"/><Relationship Id="rId12" Type="http://schemas.openxmlformats.org/officeDocument/2006/relationships/image" Target="../media/image3.png"/><Relationship Id="rId2" Type="http://schemas.microsoft.com/office/2007/relationships/media" Target="../media/media14.wma"/><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oleObject" Target="../embeddings/oleObject36.bin"/><Relationship Id="rId5" Type="http://schemas.openxmlformats.org/officeDocument/2006/relationships/notesSlide" Target="../notesSlides/notesSlide14.xml"/><Relationship Id="rId10" Type="http://schemas.openxmlformats.org/officeDocument/2006/relationships/oleObject" Target="../embeddings/oleObject35.bin"/><Relationship Id="rId4" Type="http://schemas.openxmlformats.org/officeDocument/2006/relationships/slideLayout" Target="../slideLayouts/slideLayout2.xml"/><Relationship Id="rId9"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oleObject" Target="../embeddings/oleObject37.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4.xml"/><Relationship Id="rId4" Type="http://schemas.openxmlformats.org/officeDocument/2006/relationships/notesSlide" Target="../notesSlides/notesSlide15.xml"/><Relationship Id="rId9"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0.png"/><Relationship Id="rId3" Type="http://schemas.openxmlformats.org/officeDocument/2006/relationships/audio" Target="../media/media16.wma"/><Relationship Id="rId7" Type="http://schemas.openxmlformats.org/officeDocument/2006/relationships/oleObject" Target="../embeddings/oleObject40.bin"/><Relationship Id="rId12" Type="http://schemas.openxmlformats.org/officeDocument/2006/relationships/image" Target="../media/image3.png"/><Relationship Id="rId2" Type="http://schemas.microsoft.com/office/2007/relationships/media" Target="../media/media16.wma"/><Relationship Id="rId1" Type="http://schemas.openxmlformats.org/officeDocument/2006/relationships/tags" Target="../tags/tag9.xml"/><Relationship Id="rId6" Type="http://schemas.openxmlformats.org/officeDocument/2006/relationships/image" Target="../media/image2.jpeg"/><Relationship Id="rId11" Type="http://schemas.openxmlformats.org/officeDocument/2006/relationships/image" Target="../media/image9.png"/><Relationship Id="rId5" Type="http://schemas.openxmlformats.org/officeDocument/2006/relationships/notesSlide" Target="../notesSlides/notesSlide16.xml"/><Relationship Id="rId10" Type="http://schemas.openxmlformats.org/officeDocument/2006/relationships/oleObject" Target="../embeddings/oleObject42.bin"/><Relationship Id="rId4" Type="http://schemas.openxmlformats.org/officeDocument/2006/relationships/slideLayout" Target="../slideLayouts/slideLayout2.xml"/><Relationship Id="rId9" Type="http://schemas.openxmlformats.org/officeDocument/2006/relationships/oleObject" Target="../embeddings/oleObject41.bin"/><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oleObject" Target="../embeddings/oleObject43.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5.xml"/><Relationship Id="rId4" Type="http://schemas.openxmlformats.org/officeDocument/2006/relationships/notesSlide" Target="../notesSlides/notesSlide17.xml"/><Relationship Id="rId9" Type="http://schemas.openxmlformats.org/officeDocument/2006/relationships/oleObject" Target="../embeddings/oleObject45.bin"/></Relationships>
</file>

<file path=ppt/slides/_rels/slide1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18.wma"/><Relationship Id="rId7" Type="http://schemas.openxmlformats.org/officeDocument/2006/relationships/oleObject" Target="../embeddings/oleObject46.bin"/><Relationship Id="rId12" Type="http://schemas.openxmlformats.org/officeDocument/2006/relationships/image" Target="../media/image3.png"/><Relationship Id="rId2" Type="http://schemas.microsoft.com/office/2007/relationships/media" Target="../media/media18.wma"/><Relationship Id="rId1" Type="http://schemas.openxmlformats.org/officeDocument/2006/relationships/tags" Target="../tags/tag10.xml"/><Relationship Id="rId6" Type="http://schemas.openxmlformats.org/officeDocument/2006/relationships/image" Target="../media/image2.jpeg"/><Relationship Id="rId11" Type="http://schemas.openxmlformats.org/officeDocument/2006/relationships/image" Target="../media/image12.png"/><Relationship Id="rId5" Type="http://schemas.openxmlformats.org/officeDocument/2006/relationships/notesSlide" Target="../notesSlides/notesSlide18.xml"/><Relationship Id="rId10" Type="http://schemas.openxmlformats.org/officeDocument/2006/relationships/oleObject" Target="../embeddings/oleObject48.bin"/><Relationship Id="rId4" Type="http://schemas.openxmlformats.org/officeDocument/2006/relationships/slideLayout" Target="../slideLayouts/slideLayout2.xml"/><Relationship Id="rId9"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oleObject" Target="../embeddings/oleObject49.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6.xml"/><Relationship Id="rId4" Type="http://schemas.openxmlformats.org/officeDocument/2006/relationships/notesSlide" Target="../notesSlides/notesSlide19.xml"/><Relationship Id="rId9"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0.wma"/><Relationship Id="rId7" Type="http://schemas.openxmlformats.org/officeDocument/2006/relationships/oleObject" Target="../embeddings/oleObject52.bin"/><Relationship Id="rId12" Type="http://schemas.openxmlformats.org/officeDocument/2006/relationships/image" Target="../media/image3.png"/><Relationship Id="rId2" Type="http://schemas.microsoft.com/office/2007/relationships/media" Target="../media/media20.wma"/><Relationship Id="rId1" Type="http://schemas.openxmlformats.org/officeDocument/2006/relationships/tags" Target="../tags/tag11.xml"/><Relationship Id="rId6" Type="http://schemas.openxmlformats.org/officeDocument/2006/relationships/image" Target="../media/image2.jpeg"/><Relationship Id="rId11" Type="http://schemas.openxmlformats.org/officeDocument/2006/relationships/chart" Target="../charts/chart7.xml"/><Relationship Id="rId5" Type="http://schemas.openxmlformats.org/officeDocument/2006/relationships/notesSlide" Target="../notesSlides/notesSlide20.xml"/><Relationship Id="rId10" Type="http://schemas.openxmlformats.org/officeDocument/2006/relationships/oleObject" Target="../embeddings/oleObject54.bin"/><Relationship Id="rId4" Type="http://schemas.openxmlformats.org/officeDocument/2006/relationships/slideLayout" Target="../slideLayouts/slideLayout2.xml"/><Relationship Id="rId9" Type="http://schemas.openxmlformats.org/officeDocument/2006/relationships/oleObject" Target="../embeddings/oleObject5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oleObject" Target="../embeddings/oleObject55.bin"/><Relationship Id="rId5" Type="http://schemas.openxmlformats.org/officeDocument/2006/relationships/image" Target="../media/image2.jpeg"/><Relationship Id="rId10" Type="http://schemas.openxmlformats.org/officeDocument/2006/relationships/image" Target="../media/image3.png"/><Relationship Id="rId4" Type="http://schemas.openxmlformats.org/officeDocument/2006/relationships/notesSlide" Target="../notesSlides/notesSlide21.xml"/><Relationship Id="rId9" Type="http://schemas.openxmlformats.org/officeDocument/2006/relationships/oleObject" Target="../embeddings/oleObject57.bin"/></Relationships>
</file>

<file path=ppt/slides/_rels/slide2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2.wma"/><Relationship Id="rId7" Type="http://schemas.openxmlformats.org/officeDocument/2006/relationships/oleObject" Target="../embeddings/oleObject58.bin"/><Relationship Id="rId2" Type="http://schemas.microsoft.com/office/2007/relationships/media" Target="../media/media22.wma"/><Relationship Id="rId1" Type="http://schemas.openxmlformats.org/officeDocument/2006/relationships/tags" Target="../tags/tag12.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22.xml"/><Relationship Id="rId10" Type="http://schemas.openxmlformats.org/officeDocument/2006/relationships/oleObject" Target="../embeddings/oleObject60.bin"/><Relationship Id="rId4" Type="http://schemas.openxmlformats.org/officeDocument/2006/relationships/slideLayout" Target="../slideLayouts/slideLayout2.xml"/><Relationship Id="rId9" Type="http://schemas.openxmlformats.org/officeDocument/2006/relationships/oleObject" Target="../embeddings/oleObject5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slideLayout" Target="../slideLayouts/slideLayout2.xml"/><Relationship Id="rId7" Type="http://schemas.openxmlformats.org/officeDocument/2006/relationships/image" Target="../media/image4.wmf"/><Relationship Id="rId12" Type="http://schemas.openxmlformats.org/officeDocument/2006/relationships/image" Target="../media/image3.png"/><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oleObject" Target="../embeddings/oleObject61.bin"/><Relationship Id="rId11" Type="http://schemas.openxmlformats.org/officeDocument/2006/relationships/chart" Target="../charts/chart8.xml"/><Relationship Id="rId5" Type="http://schemas.openxmlformats.org/officeDocument/2006/relationships/image" Target="../media/image2.jpeg"/><Relationship Id="rId10" Type="http://schemas.openxmlformats.org/officeDocument/2006/relationships/oleObject" Target="../embeddings/oleObject63.bin"/><Relationship Id="rId4" Type="http://schemas.openxmlformats.org/officeDocument/2006/relationships/notesSlide" Target="../notesSlides/notesSlide23.xml"/><Relationship Id="rId9" Type="http://schemas.openxmlformats.org/officeDocument/2006/relationships/image" Target="../media/image5.wmf"/></Relationships>
</file>

<file path=ppt/slides/_rels/slide2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4.wma"/><Relationship Id="rId7" Type="http://schemas.openxmlformats.org/officeDocument/2006/relationships/oleObject" Target="../embeddings/oleObject64.bin"/><Relationship Id="rId2" Type="http://schemas.microsoft.com/office/2007/relationships/media" Target="../media/media24.wma"/><Relationship Id="rId1" Type="http://schemas.openxmlformats.org/officeDocument/2006/relationships/tags" Target="../tags/tag13.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24.xml"/><Relationship Id="rId10" Type="http://schemas.openxmlformats.org/officeDocument/2006/relationships/oleObject" Target="../embeddings/oleObject66.bin"/><Relationship Id="rId4" Type="http://schemas.openxmlformats.org/officeDocument/2006/relationships/slideLayout" Target="../slideLayouts/slideLayout2.xml"/><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5.wma"/><Relationship Id="rId7" Type="http://schemas.openxmlformats.org/officeDocument/2006/relationships/oleObject" Target="../embeddings/oleObject67.bin"/><Relationship Id="rId12" Type="http://schemas.openxmlformats.org/officeDocument/2006/relationships/image" Target="../media/image3.png"/><Relationship Id="rId2" Type="http://schemas.microsoft.com/office/2007/relationships/media" Target="../media/media25.wma"/><Relationship Id="rId1" Type="http://schemas.openxmlformats.org/officeDocument/2006/relationships/tags" Target="../tags/tag14.xml"/><Relationship Id="rId6" Type="http://schemas.openxmlformats.org/officeDocument/2006/relationships/image" Target="../media/image2.jpeg"/><Relationship Id="rId11" Type="http://schemas.openxmlformats.org/officeDocument/2006/relationships/image" Target="../media/image13.png"/><Relationship Id="rId5" Type="http://schemas.openxmlformats.org/officeDocument/2006/relationships/notesSlide" Target="../notesSlides/notesSlide25.xml"/><Relationship Id="rId10" Type="http://schemas.openxmlformats.org/officeDocument/2006/relationships/oleObject" Target="../embeddings/oleObject69.bin"/><Relationship Id="rId4" Type="http://schemas.openxmlformats.org/officeDocument/2006/relationships/slideLayout" Target="../slideLayouts/slideLayout2.xml"/><Relationship Id="rId9" Type="http://schemas.openxmlformats.org/officeDocument/2006/relationships/oleObject" Target="../embeddings/oleObject68.bin"/></Relationships>
</file>

<file path=ppt/slides/_rels/slide2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6.wma"/><Relationship Id="rId7" Type="http://schemas.openxmlformats.org/officeDocument/2006/relationships/oleObject" Target="../embeddings/oleObject70.bin"/><Relationship Id="rId2" Type="http://schemas.microsoft.com/office/2007/relationships/media" Target="../media/media26.wma"/><Relationship Id="rId1" Type="http://schemas.openxmlformats.org/officeDocument/2006/relationships/tags" Target="../tags/tag15.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26.xml"/><Relationship Id="rId10" Type="http://schemas.openxmlformats.org/officeDocument/2006/relationships/oleObject" Target="../embeddings/oleObject72.bin"/><Relationship Id="rId4" Type="http://schemas.openxmlformats.org/officeDocument/2006/relationships/slideLayout" Target="../slideLayouts/slideLayout2.xml"/><Relationship Id="rId9" Type="http://schemas.openxmlformats.org/officeDocument/2006/relationships/oleObject" Target="../embeddings/oleObject71.bin"/></Relationships>
</file>

<file path=ppt/slides/_rels/slide2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27.wma"/><Relationship Id="rId7" Type="http://schemas.openxmlformats.org/officeDocument/2006/relationships/oleObject" Target="../embeddings/oleObject73.bin"/><Relationship Id="rId2" Type="http://schemas.microsoft.com/office/2007/relationships/media" Target="../media/media27.wma"/><Relationship Id="rId1" Type="http://schemas.openxmlformats.org/officeDocument/2006/relationships/tags" Target="../tags/tag16.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27.xml"/><Relationship Id="rId10" Type="http://schemas.openxmlformats.org/officeDocument/2006/relationships/oleObject" Target="../embeddings/oleObject75.bin"/><Relationship Id="rId4" Type="http://schemas.openxmlformats.org/officeDocument/2006/relationships/slideLayout" Target="../slideLayouts/slideLayout2.xml"/><Relationship Id="rId9" Type="http://schemas.openxmlformats.org/officeDocument/2006/relationships/oleObject" Target="../embeddings/oleObject74.bin"/></Relationships>
</file>

<file path=ppt/slides/_rels/slide2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oleObject" Target="../embeddings/oleObject76.bin"/><Relationship Id="rId2" Type="http://schemas.openxmlformats.org/officeDocument/2006/relationships/audio" Target="../media/media28.wma"/><Relationship Id="rId1" Type="http://schemas.microsoft.com/office/2007/relationships/media" Target="../media/media28.wma"/><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78.bin"/><Relationship Id="rId4" Type="http://schemas.openxmlformats.org/officeDocument/2006/relationships/notesSlide" Target="../notesSlides/notesSlide28.xml"/><Relationship Id="rId9" Type="http://schemas.openxmlformats.org/officeDocument/2006/relationships/oleObject" Target="../embeddings/oleObject7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slideLayout" Target="../slideLayouts/slideLayout13.xml"/><Relationship Id="rId7" Type="http://schemas.openxmlformats.org/officeDocument/2006/relationships/image" Target="../media/image2.jpeg"/><Relationship Id="rId12" Type="http://schemas.openxmlformats.org/officeDocument/2006/relationships/image" Target="../media/image3.png"/><Relationship Id="rId2" Type="http://schemas.openxmlformats.org/officeDocument/2006/relationships/audio" Target="../media/media29.wma"/><Relationship Id="rId1" Type="http://schemas.microsoft.com/office/2007/relationships/media" Target="../media/media29.wma"/><Relationship Id="rId6" Type="http://schemas.openxmlformats.org/officeDocument/2006/relationships/hyperlink" Target="mailto:Michael.Bolling@doe.virginia.gov" TargetMode="External"/><Relationship Id="rId11" Type="http://schemas.openxmlformats.org/officeDocument/2006/relationships/oleObject" Target="../embeddings/oleObject81.bin"/><Relationship Id="rId5" Type="http://schemas.openxmlformats.org/officeDocument/2006/relationships/hyperlink" Target="mailto:Student_assessment@doe.virginia.gov" TargetMode="External"/><Relationship Id="rId10" Type="http://schemas.openxmlformats.org/officeDocument/2006/relationships/oleObject" Target="../embeddings/oleObject80.bin"/><Relationship Id="rId4" Type="http://schemas.openxmlformats.org/officeDocument/2006/relationships/notesSlide" Target="../notesSlides/notesSlide29.xml"/><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media3.wma"/><Relationship Id="rId7" Type="http://schemas.openxmlformats.org/officeDocument/2006/relationships/oleObject" Target="../embeddings/oleObject1.bin"/><Relationship Id="rId12"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2.jpeg"/><Relationship Id="rId11" Type="http://schemas.openxmlformats.org/officeDocument/2006/relationships/oleObject" Target="../embeddings/oleObject3.bin"/><Relationship Id="rId5" Type="http://schemas.openxmlformats.org/officeDocument/2006/relationships/notesSlide" Target="../notesSlides/notesSlide3.xml"/><Relationship Id="rId10" Type="http://schemas.openxmlformats.org/officeDocument/2006/relationships/image" Target="../media/image5.wmf"/><Relationship Id="rId4" Type="http://schemas.openxmlformats.org/officeDocument/2006/relationships/slideLayout" Target="../slideLayouts/slideLayout2.xm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4.wma"/><Relationship Id="rId7" Type="http://schemas.openxmlformats.org/officeDocument/2006/relationships/oleObject" Target="../embeddings/oleObject4.bin"/><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5.wma"/><Relationship Id="rId7" Type="http://schemas.openxmlformats.org/officeDocument/2006/relationships/oleObject" Target="../embeddings/oleObject7.bin"/><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5.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6.wma"/><Relationship Id="rId7" Type="http://schemas.openxmlformats.org/officeDocument/2006/relationships/oleObject" Target="../embeddings/oleObject10.bin"/><Relationship Id="rId2" Type="http://schemas.microsoft.com/office/2007/relationships/media" Target="../media/media6.wma"/><Relationship Id="rId1" Type="http://schemas.openxmlformats.org/officeDocument/2006/relationships/tags" Target="../tags/tag4.x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6.xml"/><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oleObject" Target="../embeddings/oleObject13.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chart" Target="../charts/chart1.xml"/><Relationship Id="rId4" Type="http://schemas.openxmlformats.org/officeDocument/2006/relationships/notesSlide" Target="../notesSlides/notesSlide7.xml"/><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oleObject" Target="../embeddings/oleObject16.bin"/><Relationship Id="rId11"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9.wma"/><Relationship Id="rId7" Type="http://schemas.openxmlformats.org/officeDocument/2006/relationships/oleObject" Target="../embeddings/oleObject19.bin"/><Relationship Id="rId12" Type="http://schemas.openxmlformats.org/officeDocument/2006/relationships/image" Target="../media/image3.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oleObject" Target="../embeddings/oleObject21.bin"/><Relationship Id="rId4" Type="http://schemas.openxmlformats.org/officeDocument/2006/relationships/slideLayout" Target="../slideLayouts/slideLayout2.xml"/><Relationship Id="rId9"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2013 Student Performance Analysis</a:t>
            </a:r>
          </a:p>
        </p:txBody>
      </p:sp>
      <p:sp>
        <p:nvSpPr>
          <p:cNvPr id="19" name="TextBox 18"/>
          <p:cNvSpPr txBox="1"/>
          <p:nvPr/>
        </p:nvSpPr>
        <p:spPr>
          <a:xfrm>
            <a:off x="304800" y="3200400"/>
            <a:ext cx="4419600" cy="954107"/>
          </a:xfrm>
          <a:prstGeom prst="rect">
            <a:avLst/>
          </a:prstGeom>
          <a:noFill/>
        </p:spPr>
        <p:txBody>
          <a:bodyPr wrap="square" rtlCol="0">
            <a:spAutoFit/>
          </a:bodyPr>
          <a:lstStyle/>
          <a:p>
            <a:r>
              <a:rPr lang="en-US" sz="2800" b="1" dirty="0">
                <a:solidFill>
                  <a:srgbClr val="0033CC"/>
                </a:solidFill>
                <a:latin typeface="Arial" pitchFamily="34" charset="0"/>
                <a:cs typeface="Arial" pitchFamily="34" charset="0"/>
              </a:rPr>
              <a:t>Geometry</a:t>
            </a:r>
          </a:p>
          <a:p>
            <a:r>
              <a:rPr lang="en-US" sz="2800" b="1" dirty="0">
                <a:solidFill>
                  <a:srgbClr val="0033CC"/>
                </a:solidFill>
                <a:latin typeface="Arial" pitchFamily="34" charset="0"/>
                <a:cs typeface="Arial" pitchFamily="34" charset="0"/>
              </a:rPr>
              <a:t>Standards of Learning</a:t>
            </a: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008000"/>
                </a:solidFill>
              </a:rPr>
              <a:t>Presentation may be paused and resumed using the arrow keys or the mouse.</a:t>
            </a:r>
          </a:p>
        </p:txBody>
      </p:sp>
      <p:pic>
        <p:nvPicPr>
          <p:cNvPr id="11" name="Picture 10" descr="SOL Emblem.jpg"/>
          <p:cNvPicPr>
            <a:picLocks noChangeAspect="1"/>
          </p:cNvPicPr>
          <p:nvPr/>
        </p:nvPicPr>
        <p:blipFill>
          <a:blip r:embed="rId5"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grpSp>
        <p:nvGrpSpPr>
          <p:cNvPr id="17" name="Group 16"/>
          <p:cNvGrpSpPr/>
          <p:nvPr/>
        </p:nvGrpSpPr>
        <p:grpSpPr>
          <a:xfrm>
            <a:off x="0" y="6324600"/>
            <a:ext cx="7391400" cy="381000"/>
            <a:chOff x="0" y="6324600"/>
            <a:chExt cx="7391400" cy="381000"/>
          </a:xfrm>
        </p:grpSpPr>
        <p:sp>
          <p:nvSpPr>
            <p:cNvPr id="14" name="TextBox 13"/>
            <p:cNvSpPr txBox="1"/>
            <p:nvPr/>
          </p:nvSpPr>
          <p:spPr>
            <a:xfrm>
              <a:off x="457200" y="6324600"/>
              <a:ext cx="381000" cy="381000"/>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H="1">
              <a:off x="0" y="64008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gr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114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FF0000"/>
              </a:solidFill>
            </a:endParaRPr>
          </a:p>
          <a:p>
            <a:pPr indent="0">
              <a:spcBef>
                <a:spcPts val="0"/>
              </a:spcBef>
              <a:buNone/>
            </a:pPr>
            <a:endParaRPr lang="en-US" sz="2400" b="1" dirty="0">
              <a:solidFill>
                <a:srgbClr val="C00000"/>
              </a:solidFill>
            </a:endParaRPr>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0070C0"/>
              </a:solidFill>
            </a:endParaRP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G.2a</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830"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831"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832" name="Equation" r:id="rId10" imgW="114151" imgH="215619" progId="Equation.3">
                  <p:embed/>
                </p:oleObj>
              </mc:Choice>
              <mc:Fallback>
                <p:oleObj name="Equation" r:id="rId10" imgW="114151" imgH="215619"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512089" y="1066799"/>
            <a:ext cx="8229600" cy="51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lvl="0" indent="-342900" eaLnBrk="0" hangingPunct="0">
              <a:spcBef>
                <a:spcPts val="0"/>
              </a:spcBef>
              <a:defRPr/>
            </a:pPr>
            <a:r>
              <a:rPr kumimoji="0" lang="en-US" sz="2400" b="1" i="0" u="none" strike="noStrike" kern="1200" cap="none" spc="0" normalizeH="0" baseline="0" noProof="0" dirty="0">
                <a:ln>
                  <a:noFill/>
                </a:ln>
                <a:effectLst/>
                <a:uLnTx/>
                <a:uFillTx/>
                <a:latin typeface="+mn-lt"/>
                <a:ea typeface="+mn-ea"/>
                <a:cs typeface="+mn-cs"/>
              </a:rPr>
              <a:t>Given: </a:t>
            </a:r>
            <a:r>
              <a:rPr lang="en-US" sz="2400" b="1" i="1" dirty="0">
                <a:latin typeface="Times New Roman" pitchFamily="18" charset="0"/>
                <a:cs typeface="Times New Roman" pitchFamily="18" charset="0"/>
              </a:rPr>
              <a:t>a</a:t>
            </a:r>
            <a:r>
              <a:rPr lang="en-US" sz="2400" b="1" dirty="0"/>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b</a:t>
            </a:r>
            <a:r>
              <a:rPr lang="en-US" sz="2400" b="1" dirty="0"/>
              <a:t> and </a:t>
            </a:r>
            <a:r>
              <a:rPr lang="en-US" sz="2400" b="1" i="1" dirty="0">
                <a:latin typeface="Times New Roman" pitchFamily="18" charset="0"/>
                <a:cs typeface="Times New Roman" pitchFamily="18" charset="0"/>
              </a:rPr>
              <a:t>d</a:t>
            </a:r>
            <a:r>
              <a:rPr lang="en-US" sz="2400" b="1" dirty="0"/>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e</a:t>
            </a:r>
          </a:p>
          <a:p>
            <a:pPr marL="342900" lvl="0" indent="-342900" eaLnBrk="0" hangingPunct="0">
              <a:spcBef>
                <a:spcPts val="0"/>
              </a:spcBef>
              <a:defRPr/>
            </a:pPr>
            <a:endParaRPr lang="en-US" sz="2400" b="1" dirty="0"/>
          </a:p>
          <a:p>
            <a:pPr>
              <a:spcBef>
                <a:spcPts val="0"/>
              </a:spcBef>
              <a:buNone/>
            </a:pPr>
            <a:r>
              <a:rPr lang="en-US" sz="2400" b="1" dirty="0">
                <a:latin typeface="+mn-lt"/>
              </a:rPr>
              <a:t>Find the values of </a:t>
            </a:r>
          </a:p>
          <a:p>
            <a:pPr>
              <a:spcBef>
                <a:spcPts val="0"/>
              </a:spcBef>
              <a:buNone/>
            </a:pPr>
            <a:r>
              <a:rPr lang="en-US" sz="2400" b="1" i="1" dirty="0">
                <a:latin typeface="Times New Roman" pitchFamily="18" charset="0"/>
                <a:cs typeface="Times New Roman" pitchFamily="18" charset="0"/>
              </a:rPr>
              <a:t>x</a:t>
            </a:r>
            <a:r>
              <a:rPr lang="en-US" sz="2400" b="1" dirty="0"/>
              <a:t>, </a:t>
            </a:r>
            <a:r>
              <a:rPr lang="en-US" sz="2400" b="1" i="1" dirty="0">
                <a:latin typeface="Times New Roman" pitchFamily="18" charset="0"/>
                <a:cs typeface="Times New Roman" pitchFamily="18" charset="0"/>
              </a:rPr>
              <a:t>y</a:t>
            </a:r>
            <a:r>
              <a:rPr lang="en-US" sz="2400" b="1" dirty="0"/>
              <a:t>, </a:t>
            </a:r>
            <a:r>
              <a:rPr lang="en-US" sz="2400" b="1" dirty="0">
                <a:latin typeface="+mn-lt"/>
              </a:rPr>
              <a:t>and</a:t>
            </a:r>
            <a:r>
              <a:rPr lang="en-US" sz="2400" b="1" dirty="0"/>
              <a:t> </a:t>
            </a:r>
            <a:r>
              <a:rPr lang="en-US" sz="2400" b="1" i="1" dirty="0">
                <a:latin typeface="Times New Roman" pitchFamily="18" charset="0"/>
                <a:cs typeface="Times New Roman" pitchFamily="18" charset="0"/>
              </a:rPr>
              <a:t>z</a:t>
            </a:r>
            <a:r>
              <a:rPr lang="en-US" sz="2400" b="1" dirty="0"/>
              <a:t>.</a:t>
            </a:r>
          </a:p>
          <a:p>
            <a:pPr>
              <a:spcBef>
                <a:spcPts val="0"/>
              </a:spcBef>
              <a:buNone/>
            </a:pPr>
            <a:endParaRPr lang="en-US" sz="2400" b="1" dirty="0"/>
          </a:p>
          <a:p>
            <a:pPr>
              <a:spcBef>
                <a:spcPts val="0"/>
              </a:spcBef>
              <a:buNone/>
            </a:pPr>
            <a:r>
              <a:rPr lang="en-US" sz="2400" b="1" i="1" dirty="0">
                <a:solidFill>
                  <a:srgbClr val="FF0000"/>
                </a:solidFill>
                <a:latin typeface="Times New Roman" pitchFamily="18" charset="0"/>
                <a:cs typeface="Times New Roman" pitchFamily="18" charset="0"/>
              </a:rPr>
              <a:t>x = </a:t>
            </a:r>
            <a:r>
              <a:rPr lang="en-US" sz="2400" b="1" dirty="0">
                <a:solidFill>
                  <a:srgbClr val="FF0000"/>
                </a:solidFill>
                <a:latin typeface="+mn-lt"/>
                <a:cs typeface="Times New Roman" pitchFamily="18" charset="0"/>
              </a:rPr>
              <a:t>73</a:t>
            </a:r>
            <a:r>
              <a:rPr lang="en-US" sz="2400" b="1" i="1" dirty="0">
                <a:solidFill>
                  <a:srgbClr val="FF0000"/>
                </a:solidFill>
                <a:latin typeface="+mn-lt"/>
                <a:cs typeface="Times New Roman" pitchFamily="18" charset="0"/>
              </a:rPr>
              <a:t> </a:t>
            </a:r>
            <a:endParaRPr lang="en-US" sz="2400" b="1" dirty="0">
              <a:solidFill>
                <a:srgbClr val="FF0000"/>
              </a:solidFill>
              <a:latin typeface="+mn-lt"/>
            </a:endParaRPr>
          </a:p>
          <a:p>
            <a:pPr>
              <a:spcBef>
                <a:spcPts val="0"/>
              </a:spcBef>
              <a:buNone/>
            </a:pPr>
            <a:r>
              <a:rPr lang="en-US" sz="2400" b="1" i="1" dirty="0">
                <a:solidFill>
                  <a:srgbClr val="FF0000"/>
                </a:solidFill>
                <a:latin typeface="Times New Roman" pitchFamily="18" charset="0"/>
                <a:cs typeface="Times New Roman" pitchFamily="18" charset="0"/>
              </a:rPr>
              <a:t>y = </a:t>
            </a:r>
            <a:r>
              <a:rPr lang="en-US" sz="2400" b="1" dirty="0">
                <a:solidFill>
                  <a:srgbClr val="FF0000"/>
                </a:solidFill>
                <a:latin typeface="+mn-lt"/>
                <a:cs typeface="Times New Roman" pitchFamily="18" charset="0"/>
              </a:rPr>
              <a:t>107</a:t>
            </a:r>
            <a:r>
              <a:rPr lang="en-US" sz="2400" b="1" dirty="0">
                <a:solidFill>
                  <a:srgbClr val="FF0000"/>
                </a:solidFill>
              </a:rPr>
              <a:t> </a:t>
            </a:r>
          </a:p>
          <a:p>
            <a:pPr>
              <a:spcBef>
                <a:spcPts val="0"/>
              </a:spcBef>
              <a:buNone/>
            </a:pPr>
            <a:r>
              <a:rPr lang="en-US" sz="2400" b="1" i="1" dirty="0">
                <a:solidFill>
                  <a:srgbClr val="FF0000"/>
                </a:solidFill>
                <a:latin typeface="Times New Roman" pitchFamily="18" charset="0"/>
                <a:cs typeface="Times New Roman" pitchFamily="18" charset="0"/>
              </a:rPr>
              <a:t>z</a:t>
            </a:r>
            <a:r>
              <a:rPr lang="en-US" sz="2400" b="1" dirty="0">
                <a:solidFill>
                  <a:srgbClr val="FF0000"/>
                </a:solidFill>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rPr>
              <a:t> </a:t>
            </a:r>
            <a:r>
              <a:rPr lang="en-US" sz="2400" b="1" dirty="0">
                <a:solidFill>
                  <a:srgbClr val="FF0000"/>
                </a:solidFill>
                <a:latin typeface="+mn-lt"/>
              </a:rPr>
              <a:t>63</a:t>
            </a:r>
          </a:p>
          <a:p>
            <a:pPr marL="342900" lvl="0" indent="-342900" eaLnBrk="0" hangingPunct="0">
              <a:spcBef>
                <a:spcPts val="0"/>
              </a:spcBef>
              <a:defRPr/>
            </a:pPr>
            <a:endParaRPr lang="en-US" sz="2400" b="1" dirty="0"/>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2060"/>
              </a:solidFill>
              <a:effectLst/>
              <a:uLnTx/>
              <a:uFillTx/>
              <a:latin typeface="+mj-lt"/>
              <a:ea typeface="+mn-ea"/>
              <a:cs typeface="+mn-cs"/>
            </a:endParaRPr>
          </a:p>
        </p:txBody>
      </p:sp>
      <p:grpSp>
        <p:nvGrpSpPr>
          <p:cNvPr id="51" name="Group 50"/>
          <p:cNvGrpSpPr/>
          <p:nvPr/>
        </p:nvGrpSpPr>
        <p:grpSpPr>
          <a:xfrm>
            <a:off x="3788689" y="1293257"/>
            <a:ext cx="5029200" cy="3810000"/>
            <a:chOff x="3505200" y="2362200"/>
            <a:chExt cx="5029200" cy="3810000"/>
          </a:xfrm>
        </p:grpSpPr>
        <p:sp>
          <p:nvSpPr>
            <p:cNvPr id="36" name="TextBox 35"/>
            <p:cNvSpPr txBox="1"/>
            <p:nvPr/>
          </p:nvSpPr>
          <p:spPr>
            <a:xfrm>
              <a:off x="5410200" y="3429000"/>
              <a:ext cx="685800" cy="307777"/>
            </a:xfrm>
            <a:prstGeom prst="rect">
              <a:avLst/>
            </a:prstGeom>
            <a:noFill/>
          </p:spPr>
          <p:txBody>
            <a:bodyPr wrap="square" rtlCol="0">
              <a:spAutoFit/>
            </a:bodyPr>
            <a:lstStyle/>
            <a:p>
              <a:r>
                <a:rPr lang="en-US" sz="1400" dirty="0"/>
                <a:t>107°</a:t>
              </a:r>
            </a:p>
          </p:txBody>
        </p:sp>
        <p:sp>
          <p:nvSpPr>
            <p:cNvPr id="39" name="TextBox 38"/>
            <p:cNvSpPr txBox="1"/>
            <p:nvPr/>
          </p:nvSpPr>
          <p:spPr>
            <a:xfrm>
              <a:off x="4267200" y="3733800"/>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x°</a:t>
              </a:r>
            </a:p>
          </p:txBody>
        </p:sp>
        <p:sp>
          <p:nvSpPr>
            <p:cNvPr id="41" name="TextBox 40"/>
            <p:cNvSpPr txBox="1"/>
            <p:nvPr/>
          </p:nvSpPr>
          <p:spPr>
            <a:xfrm>
              <a:off x="6781800" y="3581400"/>
              <a:ext cx="685800" cy="307777"/>
            </a:xfrm>
            <a:prstGeom prst="rect">
              <a:avLst/>
            </a:prstGeom>
            <a:noFill/>
          </p:spPr>
          <p:txBody>
            <a:bodyPr wrap="square" rtlCol="0">
              <a:spAutoFit/>
            </a:bodyPr>
            <a:lstStyle/>
            <a:p>
              <a:r>
                <a:rPr lang="en-US" sz="1400" dirty="0"/>
                <a:t>117°</a:t>
              </a:r>
            </a:p>
          </p:txBody>
        </p:sp>
        <p:sp>
          <p:nvSpPr>
            <p:cNvPr id="42" name="TextBox 41"/>
            <p:cNvSpPr txBox="1"/>
            <p:nvPr/>
          </p:nvSpPr>
          <p:spPr>
            <a:xfrm>
              <a:off x="5791200" y="46482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y°</a:t>
              </a:r>
            </a:p>
          </p:txBody>
        </p:sp>
        <p:grpSp>
          <p:nvGrpSpPr>
            <p:cNvPr id="50" name="Group 49"/>
            <p:cNvGrpSpPr/>
            <p:nvPr/>
          </p:nvGrpSpPr>
          <p:grpSpPr>
            <a:xfrm>
              <a:off x="3505200" y="2362200"/>
              <a:ext cx="5029200" cy="3810000"/>
              <a:chOff x="3505200" y="2362200"/>
              <a:chExt cx="5029200" cy="3810000"/>
            </a:xfrm>
          </p:grpSpPr>
          <p:grpSp>
            <p:nvGrpSpPr>
              <p:cNvPr id="3" name="Group 47"/>
              <p:cNvGrpSpPr/>
              <p:nvPr/>
            </p:nvGrpSpPr>
            <p:grpSpPr>
              <a:xfrm>
                <a:off x="3505200" y="2362200"/>
                <a:ext cx="5029200" cy="3810000"/>
                <a:chOff x="2057400" y="1524000"/>
                <a:chExt cx="5029200" cy="3810000"/>
              </a:xfrm>
            </p:grpSpPr>
            <p:grpSp>
              <p:nvGrpSpPr>
                <p:cNvPr id="4" name="Group 41"/>
                <p:cNvGrpSpPr/>
                <p:nvPr/>
              </p:nvGrpSpPr>
              <p:grpSpPr>
                <a:xfrm>
                  <a:off x="2057400" y="1905000"/>
                  <a:ext cx="4800600" cy="3429000"/>
                  <a:chOff x="2057400" y="1905000"/>
                  <a:chExt cx="4800600" cy="3429000"/>
                </a:xfrm>
              </p:grpSpPr>
              <p:cxnSp>
                <p:nvCxnSpPr>
                  <p:cNvPr id="29" name="Straight Arrow Connector 28"/>
                  <p:cNvCxnSpPr/>
                  <p:nvPr/>
                </p:nvCxnSpPr>
                <p:spPr>
                  <a:xfrm flipH="1">
                    <a:off x="2895600" y="2057400"/>
                    <a:ext cx="457200" cy="259080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2057400" y="2667000"/>
                    <a:ext cx="4419600" cy="38100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2057400" y="3886200"/>
                    <a:ext cx="4800600"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4191000" y="1981200"/>
                    <a:ext cx="381000" cy="289560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4953000" y="1905000"/>
                    <a:ext cx="609600" cy="342900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grpSp>
            <p:sp>
              <p:nvSpPr>
                <p:cNvPr id="43" name="TextBox 42"/>
                <p:cNvSpPr txBox="1"/>
                <p:nvPr/>
              </p:nvSpPr>
              <p:spPr>
                <a:xfrm>
                  <a:off x="3276600" y="1752600"/>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a</a:t>
                  </a:r>
                </a:p>
              </p:txBody>
            </p:sp>
            <p:sp>
              <p:nvSpPr>
                <p:cNvPr id="44" name="TextBox 43"/>
                <p:cNvSpPr txBox="1"/>
                <p:nvPr/>
              </p:nvSpPr>
              <p:spPr>
                <a:xfrm>
                  <a:off x="4419600" y="1600200"/>
                  <a:ext cx="304800" cy="381000"/>
                </a:xfrm>
                <a:prstGeom prst="rect">
                  <a:avLst/>
                </a:prstGeom>
                <a:noFill/>
              </p:spPr>
              <p:txBody>
                <a:bodyPr wrap="square" rtlCol="0">
                  <a:spAutoFit/>
                </a:bodyPr>
                <a:lstStyle/>
                <a:p>
                  <a:r>
                    <a:rPr lang="en-US" b="1" i="1" dirty="0">
                      <a:latin typeface="Times New Roman" pitchFamily="18" charset="0"/>
                      <a:cs typeface="Times New Roman" pitchFamily="18" charset="0"/>
                    </a:rPr>
                    <a:t>b</a:t>
                  </a:r>
                </a:p>
              </p:txBody>
            </p:sp>
            <p:sp>
              <p:nvSpPr>
                <p:cNvPr id="45" name="TextBox 44"/>
                <p:cNvSpPr txBox="1"/>
                <p:nvPr/>
              </p:nvSpPr>
              <p:spPr>
                <a:xfrm>
                  <a:off x="5486400" y="1524000"/>
                  <a:ext cx="304800" cy="381000"/>
                </a:xfrm>
                <a:prstGeom prst="rect">
                  <a:avLst/>
                </a:prstGeom>
                <a:noFill/>
              </p:spPr>
              <p:txBody>
                <a:bodyPr wrap="square" rtlCol="0">
                  <a:spAutoFit/>
                </a:bodyPr>
                <a:lstStyle/>
                <a:p>
                  <a:r>
                    <a:rPr lang="en-US" b="1" i="1" dirty="0">
                      <a:latin typeface="Times New Roman" pitchFamily="18" charset="0"/>
                      <a:cs typeface="Times New Roman" pitchFamily="18" charset="0"/>
                    </a:rPr>
                    <a:t>c</a:t>
                  </a:r>
                </a:p>
              </p:txBody>
            </p:sp>
            <p:sp>
              <p:nvSpPr>
                <p:cNvPr id="46" name="TextBox 45"/>
                <p:cNvSpPr txBox="1"/>
                <p:nvPr/>
              </p:nvSpPr>
              <p:spPr>
                <a:xfrm>
                  <a:off x="6477000" y="2438400"/>
                  <a:ext cx="304800" cy="381000"/>
                </a:xfrm>
                <a:prstGeom prst="rect">
                  <a:avLst/>
                </a:prstGeom>
                <a:noFill/>
              </p:spPr>
              <p:txBody>
                <a:bodyPr wrap="square" rtlCol="0">
                  <a:spAutoFit/>
                </a:bodyPr>
                <a:lstStyle/>
                <a:p>
                  <a:r>
                    <a:rPr lang="en-US" b="1" i="1" dirty="0">
                      <a:latin typeface="Times New Roman" pitchFamily="18" charset="0"/>
                      <a:cs typeface="Times New Roman" pitchFamily="18" charset="0"/>
                    </a:rPr>
                    <a:t>d</a:t>
                  </a:r>
                </a:p>
              </p:txBody>
            </p:sp>
            <p:sp>
              <p:nvSpPr>
                <p:cNvPr id="47" name="TextBox 46"/>
                <p:cNvSpPr txBox="1"/>
                <p:nvPr/>
              </p:nvSpPr>
              <p:spPr>
                <a:xfrm>
                  <a:off x="6858000" y="3733800"/>
                  <a:ext cx="228600" cy="369332"/>
                </a:xfrm>
                <a:prstGeom prst="rect">
                  <a:avLst/>
                </a:prstGeom>
                <a:noFill/>
              </p:spPr>
              <p:txBody>
                <a:bodyPr wrap="square" rtlCol="0">
                  <a:spAutoFit/>
                </a:bodyPr>
                <a:lstStyle/>
                <a:p>
                  <a:r>
                    <a:rPr lang="en-US" b="1" i="1" dirty="0">
                      <a:latin typeface="Times New Roman" pitchFamily="18" charset="0"/>
                      <a:cs typeface="Times New Roman" pitchFamily="18" charset="0"/>
                    </a:rPr>
                    <a:t>e</a:t>
                  </a:r>
                </a:p>
              </p:txBody>
            </p:sp>
          </p:grpSp>
          <p:sp>
            <p:nvSpPr>
              <p:cNvPr id="49" name="TextBox 48"/>
              <p:cNvSpPr txBox="1"/>
              <p:nvPr/>
            </p:nvSpPr>
            <p:spPr>
              <a:xfrm>
                <a:off x="6781800" y="4343400"/>
                <a:ext cx="367408" cy="369332"/>
              </a:xfrm>
              <a:prstGeom prst="rect">
                <a:avLst/>
              </a:prstGeom>
              <a:noFill/>
            </p:spPr>
            <p:txBody>
              <a:bodyPr wrap="none" rtlCol="0">
                <a:spAutoFit/>
              </a:bodyPr>
              <a:lstStyle/>
              <a:p>
                <a:r>
                  <a:rPr lang="en-US" b="1" i="1" dirty="0">
                    <a:latin typeface="Times New Roman" pitchFamily="18" charset="0"/>
                    <a:cs typeface="Times New Roman" pitchFamily="18" charset="0"/>
                  </a:rPr>
                  <a:t>z°</a:t>
                </a:r>
              </a:p>
            </p:txBody>
          </p:sp>
        </p:grpSp>
      </p:gr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139"/>
    </mc:Choice>
    <mc:Fallback xmlns="">
      <p:transition spd="slow" advTm="21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buNone/>
            </a:pPr>
            <a:r>
              <a:rPr lang="en-US" sz="2800" b="1" dirty="0"/>
              <a:t>SOL G.3</a:t>
            </a:r>
          </a:p>
          <a:p>
            <a:pPr>
              <a:spcBef>
                <a:spcPts val="0"/>
              </a:spcBef>
              <a:buNone/>
            </a:pPr>
            <a:r>
              <a:rPr lang="en-US" sz="2400" b="1" dirty="0"/>
              <a:t>The student will use pictorial representations, including</a:t>
            </a:r>
          </a:p>
          <a:p>
            <a:pPr>
              <a:spcBef>
                <a:spcPts val="0"/>
              </a:spcBef>
              <a:buNone/>
            </a:pPr>
            <a:r>
              <a:rPr lang="en-US" sz="2400" b="1" dirty="0"/>
              <a:t>computer software, constructions, and </a:t>
            </a:r>
            <a:r>
              <a:rPr lang="en-US" sz="2400" b="1" dirty="0">
                <a:solidFill>
                  <a:srgbClr val="005EC0"/>
                </a:solidFill>
              </a:rPr>
              <a:t>coordinate methods</a:t>
            </a:r>
            <a:r>
              <a:rPr lang="en-US" sz="2400" b="1" dirty="0"/>
              <a:t>, to</a:t>
            </a:r>
          </a:p>
          <a:p>
            <a:pPr>
              <a:spcBef>
                <a:spcPts val="0"/>
              </a:spcBef>
              <a:buNone/>
            </a:pPr>
            <a:r>
              <a:rPr lang="en-US" sz="2400" b="1" dirty="0"/>
              <a:t>solve problems involving symmetry and transformation. This will</a:t>
            </a:r>
          </a:p>
          <a:p>
            <a:pPr>
              <a:spcBef>
                <a:spcPts val="0"/>
              </a:spcBef>
              <a:buNone/>
            </a:pPr>
            <a:r>
              <a:rPr lang="en-US" sz="2400" b="1" dirty="0"/>
              <a:t>include</a:t>
            </a:r>
          </a:p>
          <a:p>
            <a:pPr marL="457200" indent="-457200" eaLnBrk="1" hangingPunct="1">
              <a:spcAft>
                <a:spcPts val="0"/>
              </a:spcAft>
              <a:buFont typeface="+mj-lt"/>
              <a:buAutoNum type="alphaLcParenR"/>
              <a:defRPr/>
            </a:pPr>
            <a:r>
              <a:rPr lang="en-US" sz="2400" b="1" dirty="0">
                <a:solidFill>
                  <a:srgbClr val="005EC0"/>
                </a:solidFill>
              </a:rPr>
              <a:t>investigating </a:t>
            </a:r>
            <a:r>
              <a:rPr lang="en-US" sz="2400" b="1" dirty="0"/>
              <a:t>and using formulas for finding distance, midpoint, and</a:t>
            </a:r>
            <a:r>
              <a:rPr lang="en-US" sz="2400" b="1" dirty="0">
                <a:solidFill>
                  <a:srgbClr val="005EC0"/>
                </a:solidFill>
              </a:rPr>
              <a:t> slope; </a:t>
            </a:r>
          </a:p>
          <a:p>
            <a:pPr marL="457200" indent="-457200" eaLnBrk="1" hangingPunct="1">
              <a:spcAft>
                <a:spcPts val="0"/>
              </a:spcAft>
              <a:buFont typeface="+mj-lt"/>
              <a:buAutoNum type="alphaLcParenR"/>
              <a:defRPr/>
            </a:pPr>
            <a:r>
              <a:rPr lang="en-US" sz="2400" b="1" dirty="0">
                <a:solidFill>
                  <a:srgbClr val="005EC0"/>
                </a:solidFill>
              </a:rPr>
              <a:t>applying slope to verify and determine whether lines are parallel or perpendicular;</a:t>
            </a:r>
          </a:p>
          <a:p>
            <a:pPr marL="457200" indent="-457200" eaLnBrk="1" hangingPunct="1">
              <a:spcAft>
                <a:spcPts val="0"/>
              </a:spcAft>
              <a:buFont typeface="+mj-lt"/>
              <a:buAutoNum type="alphaLcParenR"/>
              <a:defRPr/>
            </a:pPr>
            <a:r>
              <a:rPr lang="en-US" sz="2400" b="1" dirty="0"/>
              <a:t>investigating symmetry and determining whether a figure is symmetric with respect to a line or a point; and</a:t>
            </a:r>
          </a:p>
          <a:p>
            <a:pPr marL="457200" indent="-457200" eaLnBrk="1" hangingPunct="1">
              <a:spcAft>
                <a:spcPts val="0"/>
              </a:spcAft>
              <a:buFont typeface="+mj-lt"/>
              <a:buAutoNum type="alphaLcParenR"/>
              <a:defRPr/>
            </a:pPr>
            <a:r>
              <a:rPr lang="en-US" sz="2400" b="1" dirty="0"/>
              <a:t>determining whether a figure has been translated, reflected, rotated, or dilated, using coordinate methods.</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Identifying a Parallel or Perpendicular Line </a:t>
            </a:r>
            <a:br>
              <a:rPr lang="en-US" sz="3200" b="1" dirty="0">
                <a:solidFill>
                  <a:srgbClr val="0033CC"/>
                </a:solidFill>
              </a:rPr>
            </a:br>
            <a:r>
              <a:rPr lang="en-US" sz="3200" b="1" dirty="0">
                <a:solidFill>
                  <a:srgbClr val="0033CC"/>
                </a:solidFill>
              </a:rPr>
              <a:t>to a Given Line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06" name="Equation" r:id="rId6" imgW="114151" imgH="215619" progId="Equation.3">
                  <p:embed/>
                </p:oleObj>
              </mc:Choice>
              <mc:Fallback>
                <p:oleObj name="Equation" r:id="rId6" imgW="114151" imgH="215619" progId="Equation.3">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07" name="Equation" r:id="rId8" imgW="114151" imgH="215619" progId="Equation.3">
                  <p:embed/>
                </p:oleObj>
              </mc:Choice>
              <mc:Fallback>
                <p:oleObj name="Equation" r:id="rId8" imgW="114151" imgH="215619" progId="Equation.3">
                  <p:embed/>
                  <p:pic>
                    <p:nvPicPr>
                      <p:cNvPr id="0"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08" name="Equation" r:id="rId9" imgW="114151" imgH="215619" progId="Equation.3">
                  <p:embed/>
                </p:oleObj>
              </mc:Choice>
              <mc:Fallback>
                <p:oleObj name="Equation" r:id="rId9" imgW="114151" imgH="215619" progId="Equation.3">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292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r>
              <a:rPr lang="en-US" sz="2400" b="1" dirty="0"/>
              <a:t>Find the coordinates of a point that </a:t>
            </a:r>
          </a:p>
          <a:p>
            <a:pPr>
              <a:spcBef>
                <a:spcPts val="0"/>
              </a:spcBef>
              <a:buNone/>
            </a:pPr>
            <a:r>
              <a:rPr lang="en-US" sz="2400" b="1" dirty="0"/>
              <a:t>lies on a line which passes through </a:t>
            </a:r>
          </a:p>
          <a:p>
            <a:pPr>
              <a:spcBef>
                <a:spcPts val="0"/>
              </a:spcBef>
              <a:buNone/>
            </a:pPr>
            <a:r>
              <a:rPr lang="en-US" sz="2400" b="1" dirty="0"/>
              <a:t>point </a:t>
            </a:r>
            <a:r>
              <a:rPr lang="en-US" sz="2400" b="1" i="1" dirty="0">
                <a:latin typeface="Times New Roman" pitchFamily="18" charset="0"/>
                <a:cs typeface="Times New Roman" pitchFamily="18" charset="0"/>
              </a:rPr>
              <a:t>P</a:t>
            </a:r>
            <a:r>
              <a:rPr lang="en-US" sz="2400" b="1" dirty="0"/>
              <a:t> and is parallel to line </a:t>
            </a:r>
            <a:r>
              <a:rPr lang="en-US" sz="2400" b="1" i="1" dirty="0">
                <a:latin typeface="Times New Roman" pitchFamily="18" charset="0"/>
                <a:cs typeface="Times New Roman" pitchFamily="18" charset="0"/>
              </a:rPr>
              <a:t>c</a:t>
            </a:r>
            <a:r>
              <a:rPr lang="en-US" sz="2400" b="1" dirty="0"/>
              <a:t>.</a:t>
            </a:r>
          </a:p>
          <a:p>
            <a:pPr>
              <a:spcBef>
                <a:spcPts val="0"/>
              </a:spcBef>
              <a:buNone/>
            </a:pPr>
            <a:r>
              <a:rPr lang="en-US" sz="1800" b="1" dirty="0">
                <a:solidFill>
                  <a:srgbClr val="FF0000"/>
                </a:solidFill>
              </a:rPr>
              <a:t>Possible answers:</a:t>
            </a:r>
          </a:p>
          <a:p>
            <a:pPr>
              <a:spcBef>
                <a:spcPts val="0"/>
              </a:spcBef>
              <a:buNone/>
            </a:pPr>
            <a:r>
              <a:rPr lang="en-US" sz="1800" b="1" dirty="0">
                <a:solidFill>
                  <a:srgbClr val="FF0000"/>
                </a:solidFill>
              </a:rPr>
              <a:t>(-10,0), (-7,-2), (-1,-6), (2,-8), (5,-10)</a:t>
            </a:r>
          </a:p>
          <a:p>
            <a:pPr>
              <a:spcBef>
                <a:spcPts val="0"/>
              </a:spcBef>
              <a:buNone/>
            </a:pPr>
            <a:endParaRPr lang="en-US" sz="2400" b="1" dirty="0"/>
          </a:p>
          <a:p>
            <a:pPr>
              <a:spcBef>
                <a:spcPts val="0"/>
              </a:spcBef>
              <a:buNone/>
            </a:pPr>
            <a:r>
              <a:rPr lang="en-US" sz="2400" b="1" dirty="0"/>
              <a:t>Find the coordinates of a point that </a:t>
            </a:r>
          </a:p>
          <a:p>
            <a:pPr>
              <a:spcBef>
                <a:spcPts val="0"/>
              </a:spcBef>
              <a:buNone/>
            </a:pPr>
            <a:r>
              <a:rPr lang="en-US" sz="2400" b="1" dirty="0"/>
              <a:t>lies on a line which passes through</a:t>
            </a:r>
          </a:p>
          <a:p>
            <a:pPr>
              <a:spcBef>
                <a:spcPts val="0"/>
              </a:spcBef>
              <a:buNone/>
            </a:pPr>
            <a:r>
              <a:rPr lang="en-US" sz="2400" b="1" dirty="0"/>
              <a:t>point </a:t>
            </a:r>
            <a:r>
              <a:rPr lang="en-US" sz="2400" b="1" i="1" dirty="0">
                <a:latin typeface="Times New Roman" pitchFamily="18" charset="0"/>
                <a:cs typeface="Times New Roman" pitchFamily="18" charset="0"/>
              </a:rPr>
              <a:t>P</a:t>
            </a:r>
            <a:r>
              <a:rPr lang="en-US" sz="2400" b="1" dirty="0"/>
              <a:t> and is perpendicular to </a:t>
            </a:r>
          </a:p>
          <a:p>
            <a:pPr>
              <a:spcBef>
                <a:spcPts val="0"/>
              </a:spcBef>
              <a:buNone/>
            </a:pPr>
            <a:r>
              <a:rPr lang="en-US" sz="2400" b="1" dirty="0"/>
              <a:t>line </a:t>
            </a:r>
            <a:r>
              <a:rPr lang="en-US" sz="2400" b="1" i="1" dirty="0">
                <a:latin typeface="Times New Roman" pitchFamily="18" charset="0"/>
                <a:cs typeface="Times New Roman" pitchFamily="18" charset="0"/>
              </a:rPr>
              <a:t>c</a:t>
            </a:r>
            <a:r>
              <a:rPr lang="en-US" sz="2400" b="1" dirty="0"/>
              <a:t>.</a:t>
            </a:r>
          </a:p>
          <a:p>
            <a:pPr>
              <a:spcBef>
                <a:spcPts val="0"/>
              </a:spcBef>
              <a:buNone/>
            </a:pPr>
            <a:r>
              <a:rPr lang="en-US" sz="1800" b="1" dirty="0">
                <a:solidFill>
                  <a:srgbClr val="FF0000"/>
                </a:solidFill>
              </a:rPr>
              <a:t>Possible answers:</a:t>
            </a:r>
          </a:p>
          <a:p>
            <a:pPr>
              <a:spcBef>
                <a:spcPts val="0"/>
              </a:spcBef>
              <a:buNone/>
            </a:pPr>
            <a:r>
              <a:rPr lang="en-US" sz="1800" b="1" dirty="0">
                <a:solidFill>
                  <a:srgbClr val="FF0000"/>
                </a:solidFill>
              </a:rPr>
              <a:t>(-6,-7), (-2,-1), (0, 2), (2, 5), (4, 8)</a:t>
            </a:r>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FF0000"/>
              </a:solidFill>
            </a:endParaRPr>
          </a:p>
          <a:p>
            <a:pPr indent="0">
              <a:spcBef>
                <a:spcPts val="0"/>
              </a:spcBef>
              <a:buNone/>
            </a:pPr>
            <a:endParaRPr lang="en-US" sz="2400" b="1" dirty="0">
              <a:solidFill>
                <a:srgbClr val="C00000"/>
              </a:solidFill>
            </a:endParaRPr>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0070C0"/>
              </a:solidFill>
            </a:endParaRP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G.3</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81" name="Equation" r:id="rId7" imgW="114151" imgH="215619" progId="Equation.3">
                  <p:embed/>
                </p:oleObj>
              </mc:Choice>
              <mc:Fallback>
                <p:oleObj name="Equation" r:id="rId7" imgW="114151" imgH="215619" progId="Equation.3">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82" name="Equation" r:id="rId9" imgW="114151" imgH="215619" progId="Equation.3">
                  <p:embed/>
                </p:oleObj>
              </mc:Choice>
              <mc:Fallback>
                <p:oleObj name="Equation" r:id="rId9" imgW="114151" imgH="215619" progId="Equation.3">
                  <p:embed/>
                  <p:pic>
                    <p:nvPicPr>
                      <p:cNvPr id="0"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83" name="Equation" r:id="rId10" imgW="114151" imgH="215619" progId="Equation.3">
                  <p:embed/>
                </p:oleObj>
              </mc:Choice>
              <mc:Fallback>
                <p:oleObj name="Equation" r:id="rId10" imgW="114151" imgH="215619" progId="Equation.3">
                  <p:embed/>
                  <p:pic>
                    <p:nvPicPr>
                      <p:cNvPr id="0"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457200" y="1143000"/>
            <a:ext cx="8229600" cy="51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a:ln>
                  <a:noFill/>
                </a:ln>
                <a:solidFill>
                  <a:srgbClr val="0070C0"/>
                </a:solidFill>
                <a:effectLst/>
                <a:uLnTx/>
                <a:uFillTx/>
                <a:latin typeface="+mn-lt"/>
                <a:ea typeface="+mn-ea"/>
                <a:cs typeface="+mn-cs"/>
              </a:rPr>
              <a:t>Students need additional practice determining</a:t>
            </a:r>
            <a:r>
              <a:rPr kumimoji="0" lang="en-US" sz="2400" b="1" i="0" u="none" strike="noStrike" kern="1200" cap="none" spc="0" normalizeH="0" noProof="0" dirty="0">
                <a:ln>
                  <a:noFill/>
                </a:ln>
                <a:solidFill>
                  <a:srgbClr val="0070C0"/>
                </a:solidFill>
                <a:effectLst/>
                <a:uLnTx/>
                <a:uFillTx/>
                <a:latin typeface="+mn-lt"/>
                <a:ea typeface="+mn-ea"/>
                <a:cs typeface="+mn-cs"/>
              </a:rPr>
              <a:t> parallel and</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noProof="0" dirty="0">
                <a:ln>
                  <a:noFill/>
                </a:ln>
                <a:solidFill>
                  <a:srgbClr val="0070C0"/>
                </a:solidFill>
                <a:effectLst/>
                <a:uLnTx/>
                <a:uFillTx/>
                <a:latin typeface="+mn-lt"/>
                <a:ea typeface="+mn-ea"/>
                <a:cs typeface="+mn-cs"/>
              </a:rPr>
              <a:t>perpendicular lines on a coordinate grid.</a:t>
            </a: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lvl="0" indent="-342900" eaLnBrk="0" hangingPunct="0">
              <a:spcBef>
                <a:spcPts val="0"/>
              </a:spcBef>
              <a:defRPr/>
            </a:pPr>
            <a:endParaRPr lang="en-US" sz="2400" b="1" dirty="0"/>
          </a:p>
          <a:p>
            <a:pPr marL="342900" lvl="0" indent="-342900" eaLnBrk="0" hangingPunct="0">
              <a:spcBef>
                <a:spcPts val="0"/>
              </a:spcBef>
              <a:defRPr/>
            </a:pPr>
            <a:endParaRPr lang="en-US" sz="2400" b="1" dirty="0"/>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2060"/>
              </a:solidFill>
              <a:effectLst/>
              <a:uLnTx/>
              <a:uFillTx/>
              <a:latin typeface="+mj-lt"/>
              <a:ea typeface="+mn-ea"/>
              <a:cs typeface="+mn-cs"/>
            </a:endParaRPr>
          </a:p>
        </p:txBody>
      </p:sp>
      <p:grpSp>
        <p:nvGrpSpPr>
          <p:cNvPr id="52" name="Group 51"/>
          <p:cNvGrpSpPr/>
          <p:nvPr/>
        </p:nvGrpSpPr>
        <p:grpSpPr>
          <a:xfrm>
            <a:off x="5334000" y="1981200"/>
            <a:ext cx="3429000" cy="3324225"/>
            <a:chOff x="2362200" y="2133600"/>
            <a:chExt cx="4276725" cy="3857625"/>
          </a:xfrm>
        </p:grpSpPr>
        <p:pic>
          <p:nvPicPr>
            <p:cNvPr id="33797" name="Picture 5"/>
            <p:cNvPicPr>
              <a:picLocks noChangeAspect="1" noChangeArrowheads="1"/>
            </p:cNvPicPr>
            <p:nvPr/>
          </p:nvPicPr>
          <p:blipFill>
            <a:blip r:embed="rId11" cstate="print"/>
            <a:srcRect/>
            <a:stretch>
              <a:fillRect/>
            </a:stretch>
          </p:blipFill>
          <p:spPr bwMode="auto">
            <a:xfrm>
              <a:off x="2362200" y="2133600"/>
              <a:ext cx="4276725" cy="3857625"/>
            </a:xfrm>
            <a:prstGeom prst="rect">
              <a:avLst/>
            </a:prstGeom>
            <a:noFill/>
            <a:ln w="9525">
              <a:noFill/>
              <a:miter lim="800000"/>
              <a:headEnd/>
              <a:tailEnd/>
            </a:ln>
          </p:spPr>
        </p:pic>
        <p:cxnSp>
          <p:nvCxnSpPr>
            <p:cNvPr id="48" name="Straight Arrow Connector 47"/>
            <p:cNvCxnSpPr/>
            <p:nvPr/>
          </p:nvCxnSpPr>
          <p:spPr>
            <a:xfrm>
              <a:off x="3733800" y="3276600"/>
              <a:ext cx="2514600" cy="1600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6400800" y="4191000"/>
            <a:ext cx="228600" cy="369332"/>
          </a:xfrm>
          <a:prstGeom prst="rect">
            <a:avLst/>
          </a:prstGeom>
          <a:noFill/>
        </p:spPr>
        <p:txBody>
          <a:bodyPr wrap="square" rtlCol="0">
            <a:spAutoFit/>
          </a:bodyPr>
          <a:lstStyle/>
          <a:p>
            <a:r>
              <a:rPr lang="en-US" b="1" i="1" dirty="0">
                <a:latin typeface="Times New Roman" pitchFamily="18" charset="0"/>
                <a:cs typeface="Times New Roman" pitchFamily="18" charset="0"/>
              </a:rPr>
              <a:t>P</a:t>
            </a:r>
          </a:p>
        </p:txBody>
      </p:sp>
      <p:sp>
        <p:nvSpPr>
          <p:cNvPr id="54" name="TextBox 53"/>
          <p:cNvSpPr txBox="1"/>
          <p:nvPr/>
        </p:nvSpPr>
        <p:spPr>
          <a:xfrm>
            <a:off x="6191250" y="2667000"/>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c</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560"/>
    </mc:Choice>
    <mc:Fallback xmlns="">
      <p:transition spd="slow" advTm="54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buNone/>
            </a:pPr>
            <a:r>
              <a:rPr lang="en-US" sz="2800" b="1" dirty="0"/>
              <a:t>SOL G.4</a:t>
            </a:r>
          </a:p>
          <a:p>
            <a:pPr>
              <a:buNone/>
            </a:pPr>
            <a:r>
              <a:rPr lang="en-US" sz="2400" b="1" dirty="0"/>
              <a:t>The student will construct and </a:t>
            </a:r>
            <a:r>
              <a:rPr lang="en-US" sz="2400" b="1" dirty="0">
                <a:solidFill>
                  <a:srgbClr val="005EC0"/>
                </a:solidFill>
              </a:rPr>
              <a:t>justify</a:t>
            </a:r>
            <a:r>
              <a:rPr lang="en-US" sz="2400" b="1" dirty="0"/>
              <a:t> </a:t>
            </a:r>
            <a:r>
              <a:rPr lang="en-US" sz="2400" b="1" dirty="0">
                <a:solidFill>
                  <a:srgbClr val="005EC0"/>
                </a:solidFill>
              </a:rPr>
              <a:t>the constructions</a:t>
            </a:r>
            <a:r>
              <a:rPr lang="en-US" sz="2400" b="1" dirty="0"/>
              <a:t> of</a:t>
            </a:r>
          </a:p>
          <a:p>
            <a:pPr marL="457200" indent="-457200" eaLnBrk="1" hangingPunct="1">
              <a:spcAft>
                <a:spcPts val="0"/>
              </a:spcAft>
              <a:buFont typeface="+mj-lt"/>
              <a:buAutoNum type="alphaLcParenR"/>
              <a:defRPr/>
            </a:pPr>
            <a:r>
              <a:rPr lang="en-US" sz="2400" b="1" dirty="0"/>
              <a:t>a line segment congruent to a given line segment;</a:t>
            </a:r>
          </a:p>
          <a:p>
            <a:pPr marL="457200" indent="-457200" eaLnBrk="1" hangingPunct="1">
              <a:spcAft>
                <a:spcPts val="0"/>
              </a:spcAft>
              <a:buFont typeface="+mj-lt"/>
              <a:buAutoNum type="alphaLcParenR"/>
              <a:defRPr/>
            </a:pPr>
            <a:r>
              <a:rPr lang="en-US" sz="2400" b="1" dirty="0"/>
              <a:t>the perpendicular bisector of a line segment;</a:t>
            </a:r>
          </a:p>
          <a:p>
            <a:pPr marL="457200" indent="-457200" eaLnBrk="1" hangingPunct="1">
              <a:spcAft>
                <a:spcPts val="0"/>
              </a:spcAft>
              <a:buFont typeface="+mj-lt"/>
              <a:buAutoNum type="alphaLcParenR"/>
              <a:defRPr/>
            </a:pPr>
            <a:r>
              <a:rPr lang="en-US" sz="2400" b="1" dirty="0"/>
              <a:t>a perpendicular to a given line from a point not on the line;</a:t>
            </a:r>
          </a:p>
          <a:p>
            <a:pPr marL="457200" indent="-457200" eaLnBrk="1" hangingPunct="1">
              <a:spcAft>
                <a:spcPts val="0"/>
              </a:spcAft>
              <a:buFont typeface="+mj-lt"/>
              <a:buAutoNum type="alphaLcParenR"/>
              <a:defRPr/>
            </a:pPr>
            <a:r>
              <a:rPr lang="en-US" sz="2400" b="1" dirty="0"/>
              <a:t>a perpendicular to a given line at a point on the line;</a:t>
            </a:r>
          </a:p>
          <a:p>
            <a:pPr marL="457200" indent="-457200" eaLnBrk="1" hangingPunct="1">
              <a:spcAft>
                <a:spcPts val="0"/>
              </a:spcAft>
              <a:buFont typeface="+mj-lt"/>
              <a:buAutoNum type="alphaLcParenR"/>
              <a:defRPr/>
            </a:pPr>
            <a:r>
              <a:rPr lang="en-US" sz="2400" b="1" dirty="0"/>
              <a:t>the bisector of a given angle;</a:t>
            </a:r>
          </a:p>
          <a:p>
            <a:pPr marL="457200" indent="-457200" eaLnBrk="1" hangingPunct="1">
              <a:spcAft>
                <a:spcPts val="0"/>
              </a:spcAft>
              <a:buFont typeface="+mj-lt"/>
              <a:buAutoNum type="alphaLcParenR"/>
              <a:defRPr/>
            </a:pPr>
            <a:r>
              <a:rPr lang="en-US" sz="2400" b="1" dirty="0"/>
              <a:t>a line parallel to a given line through a point not on the given line.</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Justifying Constructions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02" name="Equation" r:id="rId6" imgW="114151" imgH="215619" progId="Equation.3">
                  <p:embed/>
                </p:oleObj>
              </mc:Choice>
              <mc:Fallback>
                <p:oleObj name="Equation" r:id="rId6" imgW="114151" imgH="215619" progId="Equation.3">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03" name="Equation" r:id="rId8" imgW="114151" imgH="215619" progId="Equation.3">
                  <p:embed/>
                </p:oleObj>
              </mc:Choice>
              <mc:Fallback>
                <p:oleObj name="Equation" r:id="rId8" imgW="114151" imgH="215619" progId="Equation.3">
                  <p:embed/>
                  <p:pic>
                    <p:nvPicPr>
                      <p:cNvPr id="0"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04" name="Equation" r:id="rId9" imgW="114151" imgH="215619" progId="Equation.3">
                  <p:embed/>
                </p:oleObj>
              </mc:Choice>
              <mc:Fallback>
                <p:oleObj name="Equation" r:id="rId9" imgW="114151" imgH="215619" progId="Equation.3">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242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6" cstate="print"/>
          <a:srcRect l="11889"/>
          <a:stretch>
            <a:fillRect/>
          </a:stretch>
        </p:blipFill>
        <p:spPr bwMode="auto">
          <a:xfrm>
            <a:off x="1600200" y="2286000"/>
            <a:ext cx="5512598" cy="2211619"/>
          </a:xfrm>
          <a:prstGeom prst="rect">
            <a:avLst/>
          </a:prstGeom>
          <a:noFill/>
          <a:ln w="9525">
            <a:noFill/>
            <a:miter lim="800000"/>
            <a:headEnd/>
            <a:tailEnd/>
          </a:ln>
        </p:spPr>
      </p:pic>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FF0000"/>
              </a:solidFill>
            </a:endParaRPr>
          </a:p>
          <a:p>
            <a:pPr indent="0">
              <a:spcBef>
                <a:spcPts val="0"/>
              </a:spcBef>
              <a:buNone/>
            </a:pPr>
            <a:endParaRPr lang="en-US" sz="2400" b="1" dirty="0">
              <a:solidFill>
                <a:srgbClr val="C00000"/>
              </a:solidFill>
            </a:endParaRPr>
          </a:p>
          <a:p>
            <a:pPr>
              <a:spcBef>
                <a:spcPts val="0"/>
              </a:spcBef>
              <a:buNone/>
            </a:pPr>
            <a:endParaRPr lang="en-US" sz="2400" b="1" dirty="0"/>
          </a:p>
          <a:p>
            <a:pPr lvl="0">
              <a:spcBef>
                <a:spcPts val="0"/>
              </a:spcBef>
              <a:buNone/>
            </a:pPr>
            <a:r>
              <a:rPr lang="en-US" sz="2200" b="1" dirty="0"/>
              <a:t>Which statement justifies this construction?</a:t>
            </a:r>
          </a:p>
          <a:p>
            <a:pPr>
              <a:spcBef>
                <a:spcPts val="0"/>
              </a:spcBef>
              <a:buNone/>
            </a:pPr>
            <a:r>
              <a:rPr lang="en-US" sz="2200" b="1" dirty="0">
                <a:latin typeface="+mj-lt"/>
                <a:cs typeface="Times New Roman" pitchFamily="18" charset="0"/>
              </a:rPr>
              <a:t>A</a:t>
            </a:r>
            <a:r>
              <a:rPr lang="en-US" sz="2200" b="1" dirty="0">
                <a:latin typeface="Times New Roman" pitchFamily="18" charset="0"/>
                <a:cs typeface="Times New Roman" pitchFamily="18" charset="0"/>
              </a:rPr>
              <a:t>.  ∠</a:t>
            </a:r>
            <a:r>
              <a:rPr lang="en-US" sz="2200" b="1" i="1" dirty="0">
                <a:latin typeface="Times New Roman" pitchFamily="18" charset="0"/>
                <a:cs typeface="Times New Roman" pitchFamily="18" charset="0"/>
              </a:rPr>
              <a:t>A</a:t>
            </a:r>
            <a:r>
              <a:rPr lang="en-US" sz="2200" b="1" dirty="0">
                <a:latin typeface="Times New Roman" pitchFamily="18" charset="0"/>
                <a:cs typeface="Times New Roman" pitchFamily="18" charset="0"/>
              </a:rPr>
              <a:t> ≅ ∠</a:t>
            </a:r>
            <a:r>
              <a:rPr lang="en-US" sz="2200" b="1" i="1" dirty="0">
                <a:latin typeface="Times New Roman" pitchFamily="18" charset="0"/>
                <a:cs typeface="Times New Roman" pitchFamily="18" charset="0"/>
              </a:rPr>
              <a:t>D</a:t>
            </a:r>
            <a:r>
              <a:rPr lang="en-US" sz="2200" b="1" dirty="0">
                <a:latin typeface="Times New Roman" pitchFamily="18" charset="0"/>
                <a:cs typeface="Times New Roman" pitchFamily="18" charset="0"/>
              </a:rPr>
              <a:t> </a:t>
            </a:r>
            <a:r>
              <a:rPr lang="en-US" sz="2200" b="1" dirty="0">
                <a:latin typeface="+mj-lt"/>
                <a:cs typeface="Times New Roman" pitchFamily="18" charset="0"/>
              </a:rPr>
              <a:t>because they are corresponding parts of congruent triangles.  </a:t>
            </a:r>
          </a:p>
          <a:p>
            <a:pPr marL="457200" indent="-457200">
              <a:spcBef>
                <a:spcPts val="0"/>
              </a:spcBef>
              <a:buNone/>
            </a:pPr>
            <a:r>
              <a:rPr lang="en-US" sz="2200" b="1" dirty="0">
                <a:latin typeface="+mj-lt"/>
                <a:cs typeface="Times New Roman" pitchFamily="18" charset="0"/>
              </a:rPr>
              <a:t>B</a:t>
            </a:r>
            <a:r>
              <a:rPr lang="en-US" sz="2200" b="1" dirty="0">
                <a:latin typeface="Times New Roman" pitchFamily="18" charset="0"/>
                <a:cs typeface="Times New Roman" pitchFamily="18" charset="0"/>
              </a:rPr>
              <a:t>.  ∠</a:t>
            </a:r>
            <a:r>
              <a:rPr lang="en-US" sz="2200" b="1" i="1" dirty="0">
                <a:latin typeface="Times New Roman" pitchFamily="18" charset="0"/>
                <a:cs typeface="Times New Roman" pitchFamily="18" charset="0"/>
              </a:rPr>
              <a:t>A</a:t>
            </a:r>
            <a:r>
              <a:rPr lang="en-US" sz="2200" b="1" dirty="0">
                <a:latin typeface="Times New Roman" pitchFamily="18" charset="0"/>
                <a:cs typeface="Times New Roman" pitchFamily="18" charset="0"/>
              </a:rPr>
              <a:t> ≅ ∠</a:t>
            </a:r>
            <a:r>
              <a:rPr lang="en-US" sz="2200" b="1" i="1" dirty="0">
                <a:latin typeface="Times New Roman" pitchFamily="18" charset="0"/>
                <a:cs typeface="Times New Roman" pitchFamily="18" charset="0"/>
              </a:rPr>
              <a:t>D</a:t>
            </a:r>
            <a:r>
              <a:rPr lang="en-US" sz="2200" b="1" dirty="0">
                <a:latin typeface="Times New Roman" pitchFamily="18" charset="0"/>
                <a:cs typeface="Times New Roman" pitchFamily="18" charset="0"/>
              </a:rPr>
              <a:t> </a:t>
            </a:r>
            <a:r>
              <a:rPr lang="en-US" sz="2200" b="1" dirty="0">
                <a:latin typeface="+mj-lt"/>
                <a:cs typeface="Times New Roman" pitchFamily="18" charset="0"/>
              </a:rPr>
              <a:t>because they are alternate interior angles.</a:t>
            </a:r>
          </a:p>
          <a:p>
            <a:pPr eaLnBrk="1" fontAlgn="auto" hangingPunct="1">
              <a:spcAft>
                <a:spcPts val="0"/>
              </a:spcAft>
              <a:buClr>
                <a:schemeClr val="accent3"/>
              </a:buClr>
              <a:buNone/>
              <a:defRPr/>
            </a:pPr>
            <a:r>
              <a:rPr lang="en-US" sz="2200" b="1" dirty="0">
                <a:latin typeface="+mj-lt"/>
              </a:rPr>
              <a:t>C.</a:t>
            </a:r>
            <a:r>
              <a:rPr lang="en-US" sz="2200" b="1" dirty="0">
                <a:solidFill>
                  <a:srgbClr val="0070C0"/>
                </a:solidFill>
                <a:latin typeface="+mj-lt"/>
              </a:rPr>
              <a:t>	</a:t>
            </a:r>
            <a:r>
              <a:rPr lang="en-US" sz="2200" b="1" dirty="0">
                <a:latin typeface="Times New Roman" pitchFamily="18" charset="0"/>
                <a:cs typeface="Times New Roman" pitchFamily="18" charset="0"/>
              </a:rPr>
              <a:t> ∠</a:t>
            </a:r>
            <a:r>
              <a:rPr lang="en-US" sz="2200" b="1" i="1" dirty="0">
                <a:latin typeface="Times New Roman" pitchFamily="18" charset="0"/>
                <a:cs typeface="Times New Roman" pitchFamily="18" charset="0"/>
              </a:rPr>
              <a:t>A</a:t>
            </a:r>
            <a:r>
              <a:rPr lang="en-US" sz="2200" b="1" dirty="0">
                <a:latin typeface="Times New Roman" pitchFamily="18" charset="0"/>
                <a:cs typeface="Times New Roman" pitchFamily="18" charset="0"/>
              </a:rPr>
              <a:t> ≅ ∠</a:t>
            </a:r>
            <a:r>
              <a:rPr lang="en-US" sz="2200" b="1" i="1" dirty="0">
                <a:latin typeface="Times New Roman" pitchFamily="18" charset="0"/>
                <a:cs typeface="Times New Roman" pitchFamily="18" charset="0"/>
              </a:rPr>
              <a:t>D</a:t>
            </a:r>
            <a:r>
              <a:rPr lang="en-US" sz="2200" b="1" dirty="0">
                <a:latin typeface="Times New Roman" pitchFamily="18" charset="0"/>
                <a:cs typeface="Times New Roman" pitchFamily="18" charset="0"/>
              </a:rPr>
              <a:t> </a:t>
            </a:r>
            <a:r>
              <a:rPr lang="en-US" sz="2200" b="1" dirty="0">
                <a:latin typeface="+mj-lt"/>
                <a:cs typeface="Times New Roman" pitchFamily="18" charset="0"/>
              </a:rPr>
              <a:t>because </a:t>
            </a:r>
            <a:r>
              <a:rPr lang="en-US" sz="2200" b="1" i="1" dirty="0">
                <a:latin typeface="Times New Roman" pitchFamily="18" charset="0"/>
                <a:cs typeface="Times New Roman" pitchFamily="18" charset="0"/>
              </a:rPr>
              <a:t>AB</a:t>
            </a:r>
            <a:r>
              <a:rPr lang="en-US" sz="2200" b="1" dirty="0">
                <a:latin typeface="+mj-lt"/>
                <a:cs typeface="Times New Roman" pitchFamily="18" charset="0"/>
              </a:rPr>
              <a:t> = </a:t>
            </a:r>
            <a:r>
              <a:rPr lang="en-US" sz="2200" b="1" i="1" dirty="0">
                <a:latin typeface="Times New Roman" pitchFamily="18" charset="0"/>
                <a:cs typeface="Times New Roman" pitchFamily="18" charset="0"/>
              </a:rPr>
              <a:t>DE</a:t>
            </a:r>
            <a:r>
              <a:rPr lang="en-US" sz="2200" b="1" dirty="0">
                <a:latin typeface="+mj-lt"/>
                <a:cs typeface="Times New Roman" pitchFamily="18" charset="0"/>
              </a:rPr>
              <a:t>.</a:t>
            </a:r>
            <a:endParaRPr lang="en-US" sz="22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0"/>
            <a:ext cx="8839200" cy="1143000"/>
          </a:xfrm>
        </p:spPr>
        <p:txBody>
          <a:bodyPr/>
          <a:lstStyle/>
          <a:p>
            <a:r>
              <a:rPr lang="en-US" sz="3200" b="1" dirty="0">
                <a:solidFill>
                  <a:srgbClr val="0033CC"/>
                </a:solidFill>
              </a:rPr>
              <a:t>Suggested Practice for SOL G.4</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4249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20000" y="58674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935" name="Equation" r:id="rId8" imgW="114151" imgH="215619" progId="Equation.3">
                  <p:embed/>
                </p:oleObj>
              </mc:Choice>
              <mc:Fallback>
                <p:oleObj name="Equation" r:id="rId8" imgW="114151" imgH="215619" progId="Equation.3">
                  <p:embed/>
                  <p:pic>
                    <p:nvPicPr>
                      <p:cNvPr id="0" name="Picture 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936" name="Equation" r:id="rId10" imgW="114151" imgH="215619" progId="Equation.3">
                  <p:embed/>
                </p:oleObj>
              </mc:Choice>
              <mc:Fallback>
                <p:oleObj name="Equation" r:id="rId10" imgW="114151" imgH="215619" progId="Equation.3">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937" name="Equation" r:id="rId11" imgW="114151" imgH="215619" progId="Equation.3">
                  <p:embed/>
                </p:oleObj>
              </mc:Choice>
              <mc:Fallback>
                <p:oleObj name="Equation" r:id="rId11" imgW="114151" imgH="215619" progId="Equation.3">
                  <p:embed/>
                  <p:pic>
                    <p:nvPicPr>
                      <p:cNvPr id="0" name="Picture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457200" y="838200"/>
            <a:ext cx="8170189"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a:ln>
                  <a:noFill/>
                </a:ln>
                <a:solidFill>
                  <a:srgbClr val="0070C0"/>
                </a:solidFill>
                <a:effectLst/>
                <a:uLnTx/>
                <a:uFillTx/>
                <a:latin typeface="+mn-lt"/>
                <a:ea typeface="+mn-ea"/>
                <a:cs typeface="+mn-cs"/>
              </a:rPr>
              <a:t>Students need additional practice justifying constructions.</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1000" b="1" dirty="0">
              <a:solidFill>
                <a:srgbClr val="0070C0"/>
              </a:solidFill>
              <a:latin typeface="+mn-lt"/>
            </a:endParaRPr>
          </a:p>
          <a:p>
            <a:pPr marR="0" lvl="0" algn="l" defTabSz="914400" rtl="0" eaLnBrk="0" fontAlgn="base" latinLnBrk="0" hangingPunct="0">
              <a:lnSpc>
                <a:spcPct val="100000"/>
              </a:lnSpc>
              <a:spcBef>
                <a:spcPts val="0"/>
              </a:spcBef>
              <a:spcAft>
                <a:spcPct val="0"/>
              </a:spcAft>
              <a:buClrTx/>
              <a:buSzTx/>
              <a:buFont typeface="Arial" charset="0"/>
              <a:buNone/>
              <a:tabLst/>
              <a:defRPr/>
            </a:pPr>
            <a:r>
              <a:rPr kumimoji="0" lang="en-US" sz="2200" b="1" i="0" u="none" strike="noStrike" kern="1200" cap="none" spc="0" normalizeH="0" baseline="0" noProof="0" dirty="0">
                <a:ln>
                  <a:noFill/>
                </a:ln>
                <a:effectLst/>
                <a:uLnTx/>
                <a:uFillTx/>
                <a:latin typeface="+mn-lt"/>
                <a:ea typeface="+mn-ea"/>
                <a:cs typeface="+mn-cs"/>
              </a:rPr>
              <a:t>Arcs </a:t>
            </a:r>
            <a:r>
              <a:rPr kumimoji="0" lang="en-US" sz="2200" b="1" i="1" u="none" strike="noStrike" kern="1200" cap="none" spc="0" normalizeH="0" baseline="0" noProof="0" dirty="0">
                <a:ln>
                  <a:noFill/>
                </a:ln>
                <a:effectLst/>
                <a:uLnTx/>
                <a:uFillTx/>
                <a:latin typeface="Times New Roman" pitchFamily="18" charset="0"/>
                <a:cs typeface="Times New Roman" pitchFamily="18" charset="0"/>
              </a:rPr>
              <a:t>WX</a:t>
            </a:r>
            <a:r>
              <a:rPr kumimoji="0" lang="en-US" sz="2200" b="1" i="0" u="none" strike="noStrike" kern="1200" cap="none" spc="0" normalizeH="0" baseline="0" noProof="0" dirty="0">
                <a:ln>
                  <a:noFill/>
                </a:ln>
                <a:effectLst/>
                <a:uLnTx/>
                <a:uFillTx/>
                <a:latin typeface="+mn-lt"/>
                <a:ea typeface="+mn-ea"/>
                <a:cs typeface="+mn-cs"/>
              </a:rPr>
              <a:t> and </a:t>
            </a:r>
            <a:r>
              <a:rPr kumimoji="0" lang="en-US" sz="2200" b="1" i="1" u="none" strike="noStrike" kern="1200" cap="none" spc="0" normalizeH="0" baseline="0" noProof="0" dirty="0">
                <a:ln>
                  <a:noFill/>
                </a:ln>
                <a:effectLst/>
                <a:uLnTx/>
                <a:uFillTx/>
                <a:latin typeface="Times New Roman" pitchFamily="18" charset="0"/>
                <a:cs typeface="Times New Roman" pitchFamily="18" charset="0"/>
              </a:rPr>
              <a:t>YZ</a:t>
            </a:r>
            <a:r>
              <a:rPr kumimoji="0" lang="en-US" sz="2200" b="1" i="0" u="none" strike="noStrike" kern="1200" cap="none" spc="0" normalizeH="0" baseline="0" noProof="0" dirty="0">
                <a:ln>
                  <a:noFill/>
                </a:ln>
                <a:effectLst/>
                <a:uLnTx/>
                <a:uFillTx/>
                <a:latin typeface="+mn-lt"/>
                <a:ea typeface="+mn-ea"/>
                <a:cs typeface="+mn-cs"/>
              </a:rPr>
              <a:t> are drawn </a:t>
            </a:r>
            <a:r>
              <a:rPr lang="en-US" sz="2200" b="1" dirty="0">
                <a:latin typeface="+mn-lt"/>
              </a:rPr>
              <a:t>u</a:t>
            </a:r>
            <a:r>
              <a:rPr kumimoji="0" lang="en-US" sz="2200" b="1" i="0" u="none" strike="noStrike" kern="1200" cap="none" spc="0" normalizeH="0" baseline="0" noProof="0" dirty="0">
                <a:ln>
                  <a:noFill/>
                </a:ln>
                <a:effectLst/>
                <a:uLnTx/>
                <a:uFillTx/>
                <a:latin typeface="+mn-lt"/>
                <a:ea typeface="+mn-ea"/>
                <a:cs typeface="+mn-cs"/>
              </a:rPr>
              <a:t>sing</a:t>
            </a:r>
            <a:r>
              <a:rPr kumimoji="0" lang="en-US" sz="2200" b="1" i="0" u="none" strike="noStrike" kern="1200" cap="none" spc="0" normalizeH="0" noProof="0" dirty="0">
                <a:ln>
                  <a:noFill/>
                </a:ln>
                <a:effectLst/>
                <a:uLnTx/>
                <a:uFillTx/>
                <a:latin typeface="+mn-lt"/>
                <a:ea typeface="+mn-ea"/>
                <a:cs typeface="+mn-cs"/>
              </a:rPr>
              <a:t> the same radius.  An </a:t>
            </a:r>
            <a:r>
              <a:rPr lang="en-US" sz="2200" b="1" dirty="0">
                <a:latin typeface="+mn-lt"/>
              </a:rPr>
              <a:t>arc with radius </a:t>
            </a:r>
            <a:r>
              <a:rPr lang="en-US" sz="2200" b="1" i="1" dirty="0">
                <a:latin typeface="Times New Roman" pitchFamily="18" charset="0"/>
                <a:cs typeface="Times New Roman" pitchFamily="18" charset="0"/>
              </a:rPr>
              <a:t>WX</a:t>
            </a:r>
            <a:r>
              <a:rPr lang="en-US" sz="2200" b="1" dirty="0">
                <a:latin typeface="+mn-lt"/>
              </a:rPr>
              <a:t> is centered o</a:t>
            </a:r>
            <a:r>
              <a:rPr kumimoji="0" lang="en-US" sz="2200" b="1" i="0" u="none" strike="noStrike" kern="1200" cap="none" spc="0" normalizeH="0" noProof="0" dirty="0">
                <a:ln>
                  <a:noFill/>
                </a:ln>
                <a:effectLst/>
                <a:uLnTx/>
                <a:uFillTx/>
                <a:latin typeface="+mn-lt"/>
                <a:ea typeface="+mn-ea"/>
                <a:cs typeface="+mn-cs"/>
              </a:rPr>
              <a:t>n point </a:t>
            </a:r>
            <a:r>
              <a:rPr kumimoji="0" lang="en-US" sz="2200" b="1" i="1" u="none" strike="noStrike" kern="1200" cap="none" spc="0" normalizeH="0" noProof="0" dirty="0">
                <a:ln>
                  <a:noFill/>
                </a:ln>
                <a:effectLst/>
                <a:uLnTx/>
                <a:uFillTx/>
                <a:latin typeface="Times New Roman" pitchFamily="18" charset="0"/>
                <a:cs typeface="Times New Roman" pitchFamily="18" charset="0"/>
              </a:rPr>
              <a:t>Y</a:t>
            </a:r>
            <a:r>
              <a:rPr kumimoji="0" lang="en-US" sz="2200" b="1" i="0" u="none" strike="noStrike" kern="1200" cap="none" spc="0" normalizeH="0" noProof="0" dirty="0">
                <a:ln>
                  <a:noFill/>
                </a:ln>
                <a:effectLst/>
                <a:uLnTx/>
                <a:uFillTx/>
                <a:latin typeface="+mn-lt"/>
                <a:ea typeface="+mn-ea"/>
                <a:cs typeface="+mn-cs"/>
              </a:rPr>
              <a:t> and intersects arc </a:t>
            </a:r>
            <a:r>
              <a:rPr kumimoji="0" lang="en-US" sz="2200" b="1" i="1" u="none" strike="noStrike" kern="1200" cap="none" spc="0" normalizeH="0" noProof="0" dirty="0">
                <a:ln>
                  <a:noFill/>
                </a:ln>
                <a:effectLst/>
                <a:uLnTx/>
                <a:uFillTx/>
                <a:latin typeface="Times New Roman" pitchFamily="18" charset="0"/>
                <a:cs typeface="Times New Roman" pitchFamily="18" charset="0"/>
              </a:rPr>
              <a:t>YZ </a:t>
            </a:r>
            <a:r>
              <a:rPr lang="en-US" sz="2200" b="1" dirty="0">
                <a:latin typeface="+mn-lt"/>
              </a:rPr>
              <a:t>at point </a:t>
            </a:r>
            <a:r>
              <a:rPr lang="en-US" sz="2200" b="1" i="1" dirty="0">
                <a:latin typeface="Times New Roman" pitchFamily="18" charset="0"/>
                <a:cs typeface="Times New Roman" pitchFamily="18" charset="0"/>
              </a:rPr>
              <a:t>Z</a:t>
            </a:r>
            <a:r>
              <a:rPr lang="en-US" sz="2200" b="1" dirty="0">
                <a:latin typeface="+mn-lt"/>
              </a:rPr>
              <a:t>.  A line segment will c</a:t>
            </a:r>
            <a:r>
              <a:rPr kumimoji="0" lang="en-US" sz="2200" b="1" i="0" u="none" strike="noStrike" kern="1200" cap="none" spc="0" normalizeH="0" noProof="0" dirty="0" err="1">
                <a:ln>
                  <a:noFill/>
                </a:ln>
                <a:effectLst/>
                <a:uLnTx/>
                <a:uFillTx/>
                <a:latin typeface="+mn-lt"/>
                <a:ea typeface="+mn-ea"/>
                <a:cs typeface="+mn-cs"/>
              </a:rPr>
              <a:t>onnect</a:t>
            </a:r>
            <a:r>
              <a:rPr kumimoji="0" lang="en-US" sz="2200" b="1" i="0" u="none" strike="noStrike" kern="1200" cap="none" spc="0" normalizeH="0" noProof="0" dirty="0">
                <a:ln>
                  <a:noFill/>
                </a:ln>
                <a:effectLst/>
                <a:uLnTx/>
                <a:uFillTx/>
                <a:latin typeface="+mn-lt"/>
                <a:ea typeface="+mn-ea"/>
                <a:cs typeface="+mn-cs"/>
              </a:rPr>
              <a:t> points </a:t>
            </a:r>
            <a:r>
              <a:rPr kumimoji="0" lang="en-US" sz="2200" b="1" i="1" u="none" strike="noStrike" kern="1200" cap="none" spc="0" normalizeH="0" noProof="0" dirty="0">
                <a:ln>
                  <a:noFill/>
                </a:ln>
                <a:effectLst/>
                <a:uLnTx/>
                <a:uFillTx/>
                <a:latin typeface="Times New Roman" pitchFamily="18" charset="0"/>
                <a:cs typeface="Times New Roman" pitchFamily="18" charset="0"/>
              </a:rPr>
              <a:t>D</a:t>
            </a:r>
            <a:r>
              <a:rPr kumimoji="0" lang="en-US" sz="2200" b="1" i="0" u="none" strike="noStrike" kern="1200" cap="none" spc="0" normalizeH="0" noProof="0" dirty="0">
                <a:ln>
                  <a:noFill/>
                </a:ln>
                <a:effectLst/>
                <a:uLnTx/>
                <a:uFillTx/>
                <a:latin typeface="+mn-lt"/>
                <a:ea typeface="+mn-ea"/>
                <a:cs typeface="+mn-cs"/>
              </a:rPr>
              <a:t> and </a:t>
            </a:r>
            <a:r>
              <a:rPr kumimoji="0" lang="en-US" sz="2200" b="1" i="1" u="none" strike="noStrike" kern="1200" cap="none" spc="0" normalizeH="0" noProof="0" dirty="0">
                <a:ln>
                  <a:noFill/>
                </a:ln>
                <a:effectLst/>
                <a:uLnTx/>
                <a:uFillTx/>
                <a:latin typeface="Times New Roman" pitchFamily="18" charset="0"/>
                <a:cs typeface="Times New Roman" pitchFamily="18" charset="0"/>
              </a:rPr>
              <a:t>Z</a:t>
            </a:r>
            <a:r>
              <a:rPr kumimoji="0" lang="en-US" sz="2200" b="1" i="0" u="none" strike="noStrike" kern="1200" cap="none" spc="0" normalizeH="0" noProof="0" dirty="0">
                <a:ln>
                  <a:noFill/>
                </a:ln>
                <a:effectLst/>
                <a:uLnTx/>
                <a:uFillTx/>
                <a:latin typeface="+mn-lt"/>
                <a:ea typeface="+mn-ea"/>
                <a:cs typeface="+mn-cs"/>
              </a:rPr>
              <a:t>.</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lvl="0" indent="-342900" eaLnBrk="0" hangingPunct="0">
              <a:spcBef>
                <a:spcPts val="0"/>
              </a:spcBef>
              <a:defRPr/>
            </a:pPr>
            <a:endParaRPr lang="en-US" sz="2400" b="1" dirty="0"/>
          </a:p>
          <a:p>
            <a:pPr marL="342900" lvl="0" indent="-342900" eaLnBrk="0" hangingPunct="0">
              <a:spcBef>
                <a:spcPts val="0"/>
              </a:spcBef>
              <a:defRPr/>
            </a:pPr>
            <a:endParaRPr lang="en-US" sz="2400" b="1" dirty="0"/>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lvl="0" indent="-342900" eaLnBrk="0" hangingPunct="0">
              <a:spcBef>
                <a:spcPts val="0"/>
              </a:spcBef>
              <a:defRPr/>
            </a:pPr>
            <a:endParaRPr kumimoji="0" lang="en-US" sz="2400" b="1" i="0" u="none" strike="noStrike" kern="120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2060"/>
              </a:solidFill>
              <a:effectLst/>
              <a:uLnTx/>
              <a:uFillTx/>
              <a:latin typeface="+mj-lt"/>
              <a:ea typeface="+mn-ea"/>
              <a:cs typeface="+mn-cs"/>
            </a:endParaRPr>
          </a:p>
        </p:txBody>
      </p:sp>
      <p:sp>
        <p:nvSpPr>
          <p:cNvPr id="21" name="Rounded Rectangle 20"/>
          <p:cNvSpPr/>
          <p:nvPr/>
        </p:nvSpPr>
        <p:spPr>
          <a:xfrm>
            <a:off x="533400" y="4724400"/>
            <a:ext cx="7772400" cy="6858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903095" y="3200400"/>
            <a:ext cx="939165" cy="998220"/>
            <a:chOff x="1903095" y="3200400"/>
            <a:chExt cx="939165" cy="998220"/>
          </a:xfrm>
        </p:grpSpPr>
        <p:cxnSp>
          <p:nvCxnSpPr>
            <p:cNvPr id="9" name="Straight Connector 8"/>
            <p:cNvCxnSpPr/>
            <p:nvPr/>
          </p:nvCxnSpPr>
          <p:spPr>
            <a:xfrm flipV="1">
              <a:off x="1905000" y="3200400"/>
              <a:ext cx="914400" cy="990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2398160">
            <a:off x="2116050" y="3576861"/>
            <a:ext cx="939165" cy="998220"/>
            <a:chOff x="1903095" y="3200400"/>
            <a:chExt cx="939165" cy="998220"/>
          </a:xfrm>
        </p:grpSpPr>
        <p:cxnSp>
          <p:nvCxnSpPr>
            <p:cNvPr id="33" name="Straight Connector 32"/>
            <p:cNvCxnSpPr/>
            <p:nvPr/>
          </p:nvCxnSpPr>
          <p:spPr>
            <a:xfrm flipV="1">
              <a:off x="1905000" y="3200400"/>
              <a:ext cx="914400" cy="990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rot="283875">
            <a:off x="4953764" y="3098849"/>
            <a:ext cx="921612" cy="1027665"/>
            <a:chOff x="1903095" y="3200400"/>
            <a:chExt cx="939165" cy="998220"/>
          </a:xfrm>
        </p:grpSpPr>
        <p:cxnSp>
          <p:nvCxnSpPr>
            <p:cNvPr id="41" name="Straight Connector 40"/>
            <p:cNvCxnSpPr/>
            <p:nvPr/>
          </p:nvCxnSpPr>
          <p:spPr>
            <a:xfrm flipV="1">
              <a:off x="1905000" y="3200400"/>
              <a:ext cx="914400" cy="990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2432736">
            <a:off x="5114629" y="3492031"/>
            <a:ext cx="962922" cy="981010"/>
            <a:chOff x="1903095" y="3200400"/>
            <a:chExt cx="939165" cy="998220"/>
          </a:xfrm>
        </p:grpSpPr>
        <p:cxnSp>
          <p:nvCxnSpPr>
            <p:cNvPr id="45" name="Straight Connector 44"/>
            <p:cNvCxnSpPr/>
            <p:nvPr/>
          </p:nvCxnSpPr>
          <p:spPr>
            <a:xfrm flipV="1">
              <a:off x="1904999" y="3200400"/>
              <a:ext cx="914400" cy="990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6221110">
            <a:off x="2652811" y="3289750"/>
            <a:ext cx="690476" cy="633912"/>
            <a:chOff x="1903095" y="3200400"/>
            <a:chExt cx="939165" cy="998220"/>
          </a:xfrm>
        </p:grpSpPr>
        <p:cxnSp>
          <p:nvCxnSpPr>
            <p:cNvPr id="49" name="Straight Connector 48"/>
            <p:cNvCxnSpPr/>
            <p:nvPr/>
          </p:nvCxnSpPr>
          <p:spPr>
            <a:xfrm flipV="1">
              <a:off x="1905000" y="3200400"/>
              <a:ext cx="914400" cy="990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6221110">
            <a:off x="5699900" y="3258263"/>
            <a:ext cx="699172" cy="598205"/>
            <a:chOff x="1903095" y="3200400"/>
            <a:chExt cx="939165" cy="998220"/>
          </a:xfrm>
        </p:grpSpPr>
        <p:cxnSp>
          <p:nvCxnSpPr>
            <p:cNvPr id="53" name="Straight Connector 52"/>
            <p:cNvCxnSpPr/>
            <p:nvPr/>
          </p:nvCxnSpPr>
          <p:spPr>
            <a:xfrm flipV="1">
              <a:off x="1905000" y="3200400"/>
              <a:ext cx="914400" cy="990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a:off x="1903095" y="4107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2750820" y="32023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Arc 24"/>
          <p:cNvSpPr/>
          <p:nvPr/>
        </p:nvSpPr>
        <p:spPr>
          <a:xfrm>
            <a:off x="2061209" y="3923043"/>
            <a:ext cx="215265" cy="322529"/>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061585" y="3846843"/>
            <a:ext cx="215265" cy="322529"/>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Audio 2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671"/>
    </mc:Choice>
    <mc:Fallback xmlns="">
      <p:transition spd="slow" advTm="58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8"/>
                </p:tgtEl>
              </p:cMediaNode>
            </p:audio>
          </p:childTnLst>
        </p:cTn>
      </p:par>
    </p:tnLst>
    <p:bldLst>
      <p:bldP spid="21" grpId="0" animBg="1"/>
      <p:bldP spid="25"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066799"/>
            <a:ext cx="8382000" cy="4724401"/>
          </a:xfrm>
        </p:spPr>
        <p:txBody>
          <a:bodyPr/>
          <a:lstStyle/>
          <a:p>
            <a:pPr>
              <a:spcBef>
                <a:spcPts val="0"/>
              </a:spcBef>
              <a:buNone/>
            </a:pPr>
            <a:endParaRPr lang="en-US" sz="2400" b="1" dirty="0"/>
          </a:p>
          <a:p>
            <a:pPr>
              <a:spcBef>
                <a:spcPts val="0"/>
              </a:spcBef>
              <a:buNone/>
            </a:pPr>
            <a:r>
              <a:rPr lang="en-US" sz="2400" b="1" dirty="0"/>
              <a:t>SOL G.6</a:t>
            </a:r>
          </a:p>
          <a:p>
            <a:pPr>
              <a:spcBef>
                <a:spcPts val="0"/>
              </a:spcBef>
              <a:buNone/>
            </a:pPr>
            <a:r>
              <a:rPr lang="en-US" sz="2400" b="1" dirty="0"/>
              <a:t>The student, given information in the form of a figure or </a:t>
            </a:r>
          </a:p>
          <a:p>
            <a:pPr>
              <a:spcBef>
                <a:spcPts val="0"/>
              </a:spcBef>
              <a:buNone/>
            </a:pPr>
            <a:r>
              <a:rPr lang="en-US" sz="2400" b="1" dirty="0"/>
              <a:t>statement, will </a:t>
            </a:r>
            <a:r>
              <a:rPr lang="en-US" sz="2400" b="1" dirty="0">
                <a:solidFill>
                  <a:srgbClr val="005EC0"/>
                </a:solidFill>
              </a:rPr>
              <a:t>prove two triangles are congruent, using </a:t>
            </a:r>
          </a:p>
          <a:p>
            <a:pPr>
              <a:spcBef>
                <a:spcPts val="0"/>
              </a:spcBef>
              <a:buNone/>
            </a:pPr>
            <a:r>
              <a:rPr lang="en-US" sz="2400" b="1" dirty="0"/>
              <a:t>algebraic and coordinate methods as well as </a:t>
            </a:r>
            <a:r>
              <a:rPr lang="en-US" sz="2400" b="1" dirty="0">
                <a:solidFill>
                  <a:srgbClr val="005EC0"/>
                </a:solidFill>
              </a:rPr>
              <a:t>deductive proofs</a:t>
            </a:r>
            <a:r>
              <a:rPr lang="en-US" sz="2400" b="1" dirty="0"/>
              <a:t>.</a:t>
            </a:r>
          </a:p>
          <a:p>
            <a:pPr>
              <a:buNone/>
            </a:pPr>
            <a:endParaRPr lang="en-US" sz="2400" b="1" dirty="0">
              <a:solidFill>
                <a:srgbClr val="002060"/>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Proving Triangles Congruent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953" name="Equation" r:id="rId6" imgW="114151" imgH="215619" progId="Equation.3">
                  <p:embed/>
                </p:oleObj>
              </mc:Choice>
              <mc:Fallback>
                <p:oleObj name="Equation" r:id="rId6" imgW="114151" imgH="215619" progId="Equation.3">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954" name="Equation" r:id="rId8" imgW="114151" imgH="215619" progId="Equation.3">
                  <p:embed/>
                </p:oleObj>
              </mc:Choice>
              <mc:Fallback>
                <p:oleObj name="Equation" r:id="rId8" imgW="114151" imgH="215619" progId="Equation.3">
                  <p:embed/>
                  <p:pic>
                    <p:nvPicPr>
                      <p:cNvPr id="0"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955" name="Equation" r:id="rId9" imgW="114151" imgH="215619" progId="Equation.3">
                  <p:embed/>
                </p:oleObj>
              </mc:Choice>
              <mc:Fallback>
                <p:oleObj name="Equation" r:id="rId9" imgW="114151" imgH="215619" progId="Equation.3">
                  <p:embed/>
                  <p:pic>
                    <p:nvPicPr>
                      <p:cNvPr id="0"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8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686800" cy="4953001"/>
          </a:xfrm>
        </p:spPr>
        <p:txBody>
          <a:bodyPr/>
          <a:lstStyle/>
          <a:p>
            <a:pPr eaLnBrk="1" hangingPunct="1">
              <a:spcBef>
                <a:spcPts val="0"/>
              </a:spcBef>
              <a:buFont typeface="Wingdings 2" pitchFamily="18" charset="2"/>
              <a:buNone/>
            </a:pPr>
            <a:r>
              <a:rPr lang="en-US" sz="2400" b="1" dirty="0">
                <a:solidFill>
                  <a:srgbClr val="005EC0"/>
                </a:solidFill>
              </a:rPr>
              <a:t>Students need additional practice completing the steps and</a:t>
            </a:r>
          </a:p>
          <a:p>
            <a:pPr eaLnBrk="1" hangingPunct="1">
              <a:spcBef>
                <a:spcPts val="0"/>
              </a:spcBef>
              <a:buFont typeface="Wingdings 2" pitchFamily="18" charset="2"/>
              <a:buNone/>
            </a:pPr>
            <a:r>
              <a:rPr lang="en-US" sz="2400" b="1" dirty="0">
                <a:solidFill>
                  <a:srgbClr val="005EC0"/>
                </a:solidFill>
              </a:rPr>
              <a:t>reasons in two-column deductive proofs that prove triangles </a:t>
            </a:r>
          </a:p>
          <a:p>
            <a:pPr eaLnBrk="1" hangingPunct="1">
              <a:spcBef>
                <a:spcPts val="0"/>
              </a:spcBef>
              <a:buFont typeface="Wingdings 2" pitchFamily="18" charset="2"/>
              <a:buNone/>
            </a:pPr>
            <a:r>
              <a:rPr lang="en-US" sz="2400" b="1" dirty="0">
                <a:solidFill>
                  <a:srgbClr val="005EC0"/>
                </a:solidFill>
              </a:rPr>
              <a:t>congruent. </a:t>
            </a:r>
          </a:p>
          <a:p>
            <a:pPr eaLnBrk="1" hangingPunct="1">
              <a:buFont typeface="Wingdings 2" pitchFamily="18" charset="2"/>
              <a:buNone/>
            </a:pPr>
            <a:endParaRPr lang="en-US" sz="1100" b="1" dirty="0">
              <a:solidFill>
                <a:srgbClr val="005EC0"/>
              </a:solidFill>
            </a:endParaRPr>
          </a:p>
          <a:p>
            <a:pPr eaLnBrk="1" hangingPunct="1">
              <a:buFont typeface="Wingdings 2" pitchFamily="18" charset="2"/>
              <a:buNone/>
            </a:pPr>
            <a:r>
              <a:rPr lang="en-US" sz="2000" b="1" dirty="0"/>
              <a:t>Given:  In the figure, line segments </a:t>
            </a:r>
          </a:p>
          <a:p>
            <a:pPr eaLnBrk="1" hangingPunct="1">
              <a:buFont typeface="Wingdings 2" pitchFamily="18" charset="2"/>
              <a:buNone/>
            </a:pPr>
            <a:r>
              <a:rPr lang="en-US" sz="2000" b="1" i="1" dirty="0">
                <a:latin typeface="Times New Roman" pitchFamily="18" charset="0"/>
                <a:cs typeface="Times New Roman" pitchFamily="18" charset="0"/>
              </a:rPr>
              <a:t>		AC</a:t>
            </a:r>
            <a:r>
              <a:rPr lang="en-US" sz="2000" b="1" dirty="0"/>
              <a:t> and </a:t>
            </a:r>
            <a:r>
              <a:rPr lang="en-US" sz="2000" b="1" i="1" dirty="0">
                <a:latin typeface="Times New Roman" pitchFamily="18" charset="0"/>
                <a:cs typeface="Times New Roman" pitchFamily="18" charset="0"/>
              </a:rPr>
              <a:t>BD </a:t>
            </a:r>
            <a:r>
              <a:rPr lang="en-US" sz="2000" b="1" dirty="0"/>
              <a:t>bisect each other</a:t>
            </a:r>
          </a:p>
          <a:p>
            <a:pPr eaLnBrk="1" hangingPunct="1">
              <a:buFont typeface="Wingdings 2" pitchFamily="18" charset="2"/>
              <a:buNone/>
            </a:pPr>
            <a:r>
              <a:rPr lang="en-US" sz="2000" b="1" dirty="0"/>
              <a:t>		 at point </a:t>
            </a:r>
            <a:r>
              <a:rPr lang="en-US" sz="2000" b="1" i="1" dirty="0">
                <a:latin typeface="Times New Roman" pitchFamily="18" charset="0"/>
                <a:cs typeface="Times New Roman" pitchFamily="18" charset="0"/>
              </a:rPr>
              <a:t>E</a:t>
            </a:r>
            <a:r>
              <a:rPr lang="en-US" sz="2000" b="1" dirty="0"/>
              <a:t>.</a:t>
            </a:r>
          </a:p>
          <a:p>
            <a:pPr eaLnBrk="1" hangingPunct="1">
              <a:buFont typeface="Wingdings 2" pitchFamily="18" charset="2"/>
              <a:buNone/>
            </a:pPr>
            <a:r>
              <a:rPr lang="en-US" sz="2000" b="1" dirty="0"/>
              <a:t>Prove:      </a:t>
            </a:r>
            <a:r>
              <a:rPr lang="en-US" sz="2000" b="1" i="1" dirty="0">
                <a:latin typeface="Times New Roman" pitchFamily="18" charset="0"/>
                <a:cs typeface="Times New Roman" pitchFamily="18" charset="0"/>
              </a:rPr>
              <a:t>AED</a:t>
            </a:r>
            <a:r>
              <a:rPr lang="en-US" sz="2000" b="1" dirty="0"/>
              <a:t> ≅      </a:t>
            </a:r>
            <a:r>
              <a:rPr lang="en-US" sz="2000" b="1" i="1" dirty="0">
                <a:latin typeface="Times New Roman" pitchFamily="18" charset="0"/>
                <a:cs typeface="Times New Roman" pitchFamily="18" charset="0"/>
              </a:rPr>
              <a:t>CEB</a:t>
            </a: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G.6</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74"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75"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76" name="Equation" r:id="rId10" imgW="114151" imgH="215619" progId="Equation.3">
                  <p:embed/>
                </p:oleObj>
              </mc:Choice>
              <mc:Fallback>
                <p:oleObj name="Equation" r:id="rId10" imgW="114151" imgH="215619"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Picture 5"/>
          <p:cNvPicPr>
            <a:picLocks noChangeAspect="1" noChangeArrowheads="1"/>
          </p:cNvPicPr>
          <p:nvPr/>
        </p:nvPicPr>
        <p:blipFill>
          <a:blip r:embed="rId11" cstate="print"/>
          <a:srcRect l="12490" r="6364"/>
          <a:stretch>
            <a:fillRect/>
          </a:stretch>
        </p:blipFill>
        <p:spPr bwMode="auto">
          <a:xfrm>
            <a:off x="5257800" y="2438400"/>
            <a:ext cx="3886200" cy="1828800"/>
          </a:xfrm>
          <a:prstGeom prst="rect">
            <a:avLst/>
          </a:prstGeom>
          <a:noFill/>
          <a:ln w="9525">
            <a:noFill/>
            <a:miter lim="800000"/>
            <a:headEnd/>
            <a:tailEnd/>
          </a:ln>
        </p:spPr>
      </p:pic>
      <p:sp>
        <p:nvSpPr>
          <p:cNvPr id="19" name="Isosceles Triangle 18"/>
          <p:cNvSpPr>
            <a:spLocks noChangeAspect="1"/>
          </p:cNvSpPr>
          <p:nvPr/>
        </p:nvSpPr>
        <p:spPr>
          <a:xfrm>
            <a:off x="1295400" y="3667125"/>
            <a:ext cx="205740" cy="20574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ChangeAspect="1"/>
          </p:cNvSpPr>
          <p:nvPr/>
        </p:nvSpPr>
        <p:spPr>
          <a:xfrm>
            <a:off x="2438400" y="3657600"/>
            <a:ext cx="205740" cy="20574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Audio 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graphicFrame>
        <p:nvGraphicFramePr>
          <p:cNvPr id="22" name="Table 21"/>
          <p:cNvGraphicFramePr>
            <a:graphicFrameLocks noGrp="1"/>
          </p:cNvGraphicFramePr>
          <p:nvPr/>
        </p:nvGraphicFramePr>
        <p:xfrm>
          <a:off x="895350" y="3975100"/>
          <a:ext cx="6324600" cy="2768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gridSpan="2">
                  <a:txBody>
                    <a:bodyPr/>
                    <a:lstStyle/>
                    <a:p>
                      <a:r>
                        <a:rPr lang="en-US" i="0" dirty="0">
                          <a:solidFill>
                            <a:srgbClr val="FF0000"/>
                          </a:solidFill>
                        </a:rPr>
                        <a:t>Possible Answer: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i="1"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i="1" dirty="0">
                          <a:solidFill>
                            <a:srgbClr val="FF0000"/>
                          </a:solidFill>
                        </a:rPr>
                        <a:t>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i="1" dirty="0">
                          <a:solidFill>
                            <a:srgbClr val="FF0000"/>
                          </a:solidFill>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marL="342900" indent="-342900">
                        <a:buAutoNum type="arabicPeriod"/>
                      </a:pPr>
                      <a:r>
                        <a:rPr lang="en-US" b="1" i="0" dirty="0">
                          <a:solidFill>
                            <a:srgbClr val="FF0000"/>
                          </a:solidFill>
                          <a:latin typeface="Times New Roman" pitchFamily="18" charset="0"/>
                          <a:cs typeface="Times New Roman" pitchFamily="18" charset="0"/>
                        </a:rPr>
                        <a:t> </a:t>
                      </a:r>
                      <a:r>
                        <a:rPr lang="en-US" b="1" i="1" dirty="0">
                          <a:solidFill>
                            <a:srgbClr val="FF0000"/>
                          </a:solidFill>
                          <a:latin typeface="Times New Roman" pitchFamily="18" charset="0"/>
                          <a:cs typeface="Times New Roman" pitchFamily="18" charset="0"/>
                        </a:rPr>
                        <a:t>AC</a:t>
                      </a:r>
                      <a:r>
                        <a:rPr lang="en-US" b="1" baseline="0" dirty="0">
                          <a:solidFill>
                            <a:srgbClr val="FF0000"/>
                          </a:solidFill>
                        </a:rPr>
                        <a:t> and </a:t>
                      </a:r>
                      <a:r>
                        <a:rPr lang="en-US" b="1" i="1" baseline="0" dirty="0">
                          <a:solidFill>
                            <a:srgbClr val="FF0000"/>
                          </a:solidFill>
                          <a:latin typeface="Times New Roman" pitchFamily="18" charset="0"/>
                          <a:cs typeface="Times New Roman" pitchFamily="18" charset="0"/>
                        </a:rPr>
                        <a:t>BD</a:t>
                      </a:r>
                      <a:r>
                        <a:rPr lang="en-US" b="1" baseline="0" dirty="0">
                          <a:solidFill>
                            <a:srgbClr val="FF0000"/>
                          </a:solidFill>
                        </a:rPr>
                        <a:t> bisect each other at point </a:t>
                      </a:r>
                      <a:r>
                        <a:rPr lang="en-US" b="1" i="1" baseline="0" dirty="0">
                          <a:solidFill>
                            <a:srgbClr val="FF0000"/>
                          </a:solidFill>
                          <a:latin typeface="Times New Roman" pitchFamily="18" charset="0"/>
                          <a:cs typeface="Times New Roman" pitchFamily="18" charset="0"/>
                        </a:rPr>
                        <a:t>E</a:t>
                      </a:r>
                      <a:r>
                        <a:rPr lang="en-US" b="1" baseline="0" dirty="0">
                          <a:solidFill>
                            <a:srgbClr val="FF0000"/>
                          </a:solidFill>
                        </a:rPr>
                        <a:t>.</a:t>
                      </a:r>
                    </a:p>
                    <a:p>
                      <a:pPr marL="342900" indent="-342900">
                        <a:buAutoNum type="arabicPeriod"/>
                      </a:pPr>
                      <a:r>
                        <a:rPr lang="en-US" b="1" i="0" baseline="0" dirty="0">
                          <a:solidFill>
                            <a:srgbClr val="FF0000"/>
                          </a:solidFill>
                          <a:latin typeface="Times New Roman" pitchFamily="18" charset="0"/>
                          <a:cs typeface="Times New Roman" pitchFamily="18" charset="0"/>
                        </a:rPr>
                        <a:t> </a:t>
                      </a:r>
                      <a:r>
                        <a:rPr lang="en-US" b="1" i="1" baseline="0" dirty="0">
                          <a:solidFill>
                            <a:srgbClr val="FF0000"/>
                          </a:solidFill>
                          <a:latin typeface="Times New Roman" pitchFamily="18" charset="0"/>
                          <a:cs typeface="Times New Roman" pitchFamily="18" charset="0"/>
                        </a:rPr>
                        <a:t>AE=EC</a:t>
                      </a:r>
                      <a:r>
                        <a:rPr lang="en-US" b="1" baseline="0" dirty="0">
                          <a:solidFill>
                            <a:srgbClr val="FF0000"/>
                          </a:solidFill>
                        </a:rPr>
                        <a:t> and </a:t>
                      </a:r>
                      <a:r>
                        <a:rPr lang="en-US" b="1" i="1" baseline="0" dirty="0">
                          <a:solidFill>
                            <a:srgbClr val="FF0000"/>
                          </a:solidFill>
                          <a:latin typeface="Times New Roman" pitchFamily="18" charset="0"/>
                          <a:cs typeface="Times New Roman" pitchFamily="18" charset="0"/>
                        </a:rPr>
                        <a:t>DE=EB</a:t>
                      </a:r>
                      <a:endParaRPr lang="en-US" b="1" i="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342900" indent="-342900">
                        <a:buNone/>
                      </a:pPr>
                      <a:r>
                        <a:rPr lang="en-US" b="1" dirty="0">
                          <a:solidFill>
                            <a:srgbClr val="FF0000"/>
                          </a:solidFill>
                        </a:rPr>
                        <a:t>1.  Given</a:t>
                      </a:r>
                    </a:p>
                    <a:p>
                      <a:pPr marL="342900" indent="-342900">
                        <a:buAutoNum type="arabicPeriod"/>
                      </a:pPr>
                      <a:endParaRPr lang="en-US" b="1" dirty="0">
                        <a:solidFill>
                          <a:srgbClr val="FF0000"/>
                        </a:solidFill>
                      </a:endParaRPr>
                    </a:p>
                    <a:p>
                      <a:pPr marL="342900" indent="-342900">
                        <a:buNone/>
                      </a:pPr>
                      <a:r>
                        <a:rPr lang="en-US" b="1" dirty="0">
                          <a:solidFill>
                            <a:srgbClr val="FF0000"/>
                          </a:solidFill>
                        </a:rPr>
                        <a:t>2.  Definition of bisector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3.                     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rgbClr val="FF0000"/>
                          </a:solidFill>
                        </a:rPr>
                        <a:t>3.  Definition of congruence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4.   </a:t>
                      </a:r>
                      <a:r>
                        <a:rPr lang="en-US" sz="1800" b="1" dirty="0">
                          <a:solidFill>
                            <a:srgbClr val="FF0000"/>
                          </a:solidFill>
                          <a:latin typeface="Cambria Math"/>
                          <a:ea typeface="Calibri"/>
                          <a:cs typeface="Cambria Math"/>
                        </a:rPr>
                        <a:t>∠</a:t>
                      </a:r>
                      <a:r>
                        <a:rPr lang="en-US" sz="1800" b="1" i="1" dirty="0">
                          <a:solidFill>
                            <a:srgbClr val="FF0000"/>
                          </a:solidFill>
                          <a:latin typeface="Times New Roman"/>
                          <a:ea typeface="Calibri"/>
                          <a:cs typeface="Times New Roman"/>
                        </a:rPr>
                        <a:t>AED</a:t>
                      </a:r>
                      <a:r>
                        <a:rPr lang="en-US" sz="1800" b="1" dirty="0">
                          <a:solidFill>
                            <a:srgbClr val="FF0000"/>
                          </a:solidFill>
                          <a:latin typeface="+mn-lt"/>
                          <a:ea typeface="Calibri"/>
                          <a:cs typeface="Times New Roman"/>
                        </a:rPr>
                        <a:t> </a:t>
                      </a:r>
                      <a:r>
                        <a:rPr lang="en-US" sz="1800" b="1" dirty="0">
                          <a:solidFill>
                            <a:srgbClr val="FF0000"/>
                          </a:solidFill>
                          <a:latin typeface="Cambria Math"/>
                          <a:ea typeface="Calibri"/>
                          <a:cs typeface="Cambria Math"/>
                        </a:rPr>
                        <a:t>≅</a:t>
                      </a:r>
                      <a:r>
                        <a:rPr lang="en-US" sz="1800" b="1" dirty="0">
                          <a:solidFill>
                            <a:srgbClr val="FF0000"/>
                          </a:solidFill>
                          <a:latin typeface="+mn-lt"/>
                          <a:ea typeface="Calibri"/>
                          <a:cs typeface="Calibri"/>
                        </a:rPr>
                        <a:t> </a:t>
                      </a:r>
                      <a:r>
                        <a:rPr lang="en-US" sz="1800" b="1" dirty="0">
                          <a:solidFill>
                            <a:srgbClr val="FF0000"/>
                          </a:solidFill>
                          <a:latin typeface="Cambria Math"/>
                          <a:ea typeface="Calibri"/>
                          <a:cs typeface="Cambria Math"/>
                        </a:rPr>
                        <a:t>∠</a:t>
                      </a:r>
                      <a:r>
                        <a:rPr lang="en-US" sz="1800" b="1" i="1" dirty="0">
                          <a:solidFill>
                            <a:srgbClr val="FF0000"/>
                          </a:solidFill>
                          <a:latin typeface="Times New Roman"/>
                          <a:ea typeface="Calibri"/>
                          <a:cs typeface="Times New Roman"/>
                        </a:rPr>
                        <a:t>CEB</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rgbClr val="FF0000"/>
                          </a:solidFill>
                        </a:rPr>
                        <a:t>4.  Vertical angles</a:t>
                      </a:r>
                      <a:r>
                        <a:rPr lang="en-US" b="1" baseline="0" dirty="0">
                          <a:solidFill>
                            <a:srgbClr val="FF0000"/>
                          </a:solidFill>
                        </a:rPr>
                        <a:t> are congruent.</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5.        </a:t>
                      </a:r>
                      <a:r>
                        <a:rPr lang="en-US" sz="1800" b="1" i="1" dirty="0">
                          <a:solidFill>
                            <a:srgbClr val="FF0000"/>
                          </a:solidFill>
                          <a:latin typeface="Times New Roman"/>
                          <a:ea typeface="Calibri"/>
                          <a:cs typeface="Times New Roman"/>
                        </a:rPr>
                        <a:t>AED</a:t>
                      </a:r>
                      <a:r>
                        <a:rPr lang="en-US" sz="1800" b="1" dirty="0">
                          <a:solidFill>
                            <a:srgbClr val="FF0000"/>
                          </a:solidFill>
                          <a:latin typeface="Times New Roman"/>
                          <a:ea typeface="Calibri"/>
                          <a:cs typeface="Times New Roman"/>
                        </a:rPr>
                        <a:t> </a:t>
                      </a:r>
                      <a:r>
                        <a:rPr lang="en-US" sz="1800" b="1" dirty="0">
                          <a:solidFill>
                            <a:srgbClr val="FF0000"/>
                          </a:solidFill>
                          <a:latin typeface="Cambria Math"/>
                          <a:ea typeface="Calibri"/>
                          <a:cs typeface="Cambria Math"/>
                        </a:rPr>
                        <a:t>≅</a:t>
                      </a:r>
                      <a:r>
                        <a:rPr lang="en-US" sz="1800" b="1" dirty="0">
                          <a:solidFill>
                            <a:srgbClr val="FF0000"/>
                          </a:solidFill>
                          <a:latin typeface="+mn-lt"/>
                          <a:ea typeface="Calibri"/>
                          <a:cs typeface="Times New Roman"/>
                        </a:rPr>
                        <a:t>      </a:t>
                      </a:r>
                      <a:r>
                        <a:rPr lang="en-US" sz="1800" b="1" i="1" dirty="0">
                          <a:solidFill>
                            <a:srgbClr val="FF0000"/>
                          </a:solidFill>
                          <a:latin typeface="Times New Roman"/>
                          <a:ea typeface="Calibri"/>
                          <a:cs typeface="Times New Roman"/>
                        </a:rPr>
                        <a:t>CEB</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None/>
                      </a:pPr>
                      <a:r>
                        <a:rPr lang="en-US" b="1" dirty="0">
                          <a:solidFill>
                            <a:srgbClr val="FF0000"/>
                          </a:solidFill>
                        </a:rPr>
                        <a:t>5.  SAS (Side-Angle-Side)</a:t>
                      </a:r>
                      <a:r>
                        <a:rPr lang="en-US" b="1" baseline="0" dirty="0">
                          <a:solidFill>
                            <a:srgbClr val="FF0000"/>
                          </a:solidFill>
                        </a:rPr>
                        <a:t> Theorem</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7979" name="Rectangle 9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81" name="Rectangle 93"/>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984" name="Rectangle 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86" name="Rectangle 98"/>
          <p:cNvSpPr>
            <a:spLocks noChangeArrowheads="1"/>
          </p:cNvSpPr>
          <p:nvPr/>
        </p:nvSpPr>
        <p:spPr bwMode="auto">
          <a:xfrm>
            <a:off x="0" y="1466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Isosceles Triangle 28"/>
          <p:cNvSpPr>
            <a:spLocks noChangeAspect="1"/>
          </p:cNvSpPr>
          <p:nvPr/>
        </p:nvSpPr>
        <p:spPr>
          <a:xfrm>
            <a:off x="1323975" y="6436995"/>
            <a:ext cx="182880" cy="182880"/>
          </a:xfrm>
          <a:prstGeom prst="triangle">
            <a:avLst/>
          </a:prstGeom>
          <a:noFill/>
          <a:ln>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a:spLocks noChangeAspect="1"/>
          </p:cNvSpPr>
          <p:nvPr/>
        </p:nvSpPr>
        <p:spPr>
          <a:xfrm>
            <a:off x="2381250" y="6446520"/>
            <a:ext cx="182880" cy="182880"/>
          </a:xfrm>
          <a:prstGeom prst="triangle">
            <a:avLst/>
          </a:prstGeom>
          <a:noFill/>
          <a:ln>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820025" y="6610349"/>
            <a:ext cx="1247775" cy="215444"/>
          </a:xfrm>
          <a:prstGeom prst="rect">
            <a:avLst/>
          </a:prstGeom>
          <a:noFill/>
        </p:spPr>
        <p:txBody>
          <a:bodyPr wrap="square" rtlCol="0">
            <a:spAutoFit/>
          </a:bodyPr>
          <a:lstStyle/>
          <a:p>
            <a:r>
              <a:rPr lang="en-US" sz="800" dirty="0">
                <a:latin typeface="+mn-lt"/>
              </a:rPr>
              <a:t>Slide Revised 3/24/14</a:t>
            </a:r>
          </a:p>
        </p:txBody>
      </p:sp>
      <p:pic>
        <p:nvPicPr>
          <p:cNvPr id="37988" name="Picture 10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343025" y="5657850"/>
            <a:ext cx="895350" cy="314325"/>
          </a:xfrm>
          <a:prstGeom prst="rect">
            <a:avLst/>
          </a:prstGeom>
          <a:noFill/>
        </p:spPr>
      </p:pic>
      <p:pic>
        <p:nvPicPr>
          <p:cNvPr id="37987" name="Picture 9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628900" y="5676900"/>
            <a:ext cx="981075" cy="314325"/>
          </a:xfrm>
          <a:prstGeom prst="rect">
            <a:avLst/>
          </a:prstGeom>
          <a:noFill/>
        </p:spPr>
      </p:pic>
      <p:sp>
        <p:nvSpPr>
          <p:cNvPr id="37989" name="Rectangle 10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91" name="Rectangle 103"/>
          <p:cNvSpPr>
            <a:spLocks noChangeArrowheads="1"/>
          </p:cNvSpPr>
          <p:nvPr/>
        </p:nvSpPr>
        <p:spPr bwMode="auto">
          <a:xfrm>
            <a:off x="0" y="1543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slow" advTm="403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952499"/>
            <a:ext cx="8382000" cy="4953001"/>
          </a:xfrm>
        </p:spPr>
        <p:txBody>
          <a:bodyPr/>
          <a:lstStyle/>
          <a:p>
            <a:pPr>
              <a:spcBef>
                <a:spcPts val="0"/>
              </a:spcBef>
              <a:buNone/>
            </a:pPr>
            <a:endParaRPr lang="en-US" sz="2400" b="1" dirty="0"/>
          </a:p>
          <a:p>
            <a:pPr>
              <a:spcBef>
                <a:spcPts val="0"/>
              </a:spcBef>
              <a:buNone/>
            </a:pPr>
            <a:r>
              <a:rPr lang="en-US" sz="2400" b="1" dirty="0"/>
              <a:t>SOL G.7</a:t>
            </a:r>
          </a:p>
          <a:p>
            <a:pPr>
              <a:spcBef>
                <a:spcPts val="0"/>
              </a:spcBef>
              <a:buNone/>
            </a:pPr>
            <a:r>
              <a:rPr lang="en-US" sz="2400" b="1" dirty="0"/>
              <a:t>The student, given information in the form of a figure or </a:t>
            </a:r>
          </a:p>
          <a:p>
            <a:pPr>
              <a:spcBef>
                <a:spcPts val="0"/>
              </a:spcBef>
              <a:buNone/>
            </a:pPr>
            <a:r>
              <a:rPr lang="en-US" sz="2400" b="1" dirty="0"/>
              <a:t>statement, will </a:t>
            </a:r>
            <a:r>
              <a:rPr lang="en-US" sz="2400" b="1" dirty="0">
                <a:solidFill>
                  <a:srgbClr val="005EC0"/>
                </a:solidFill>
              </a:rPr>
              <a:t>prove two triangles are similar, using </a:t>
            </a:r>
          </a:p>
          <a:p>
            <a:pPr>
              <a:spcBef>
                <a:spcPts val="0"/>
              </a:spcBef>
              <a:buNone/>
            </a:pPr>
            <a:r>
              <a:rPr lang="en-US" sz="2400" b="1" dirty="0"/>
              <a:t>algebraic and coordinate methods as well as </a:t>
            </a:r>
            <a:r>
              <a:rPr lang="en-US" sz="2400" b="1" dirty="0">
                <a:solidFill>
                  <a:srgbClr val="005EC0"/>
                </a:solidFill>
              </a:rPr>
              <a:t>deductive proofs</a:t>
            </a:r>
            <a:r>
              <a:rPr lang="en-US" sz="2400" b="1" dirty="0"/>
              <a:t>.</a:t>
            </a:r>
          </a:p>
          <a:p>
            <a:pPr>
              <a:buNone/>
            </a:pPr>
            <a:endParaRPr lang="en-US" sz="2400" b="1" dirty="0">
              <a:solidFill>
                <a:srgbClr val="002060"/>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Proving Triangles Similar</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025" name="Equation" r:id="rId6" imgW="114151" imgH="215619" progId="Equation.3">
                  <p:embed/>
                </p:oleObj>
              </mc:Choice>
              <mc:Fallback>
                <p:oleObj name="Equation" r:id="rId6" imgW="114151" imgH="215619" progId="Equation.3">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026" name="Equation" r:id="rId8" imgW="114151" imgH="215619" progId="Equation.3">
                  <p:embed/>
                </p:oleObj>
              </mc:Choice>
              <mc:Fallback>
                <p:oleObj name="Equation" r:id="rId8" imgW="114151" imgH="215619" progId="Equation.3">
                  <p:embed/>
                  <p:pic>
                    <p:nvPicPr>
                      <p:cNvPr id="0"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027" name="Equation" r:id="rId9" imgW="114151" imgH="215619" progId="Equation.3">
                  <p:embed/>
                </p:oleObj>
              </mc:Choice>
              <mc:Fallback>
                <p:oleObj name="Equation" r:id="rId9" imgW="114151" imgH="215619" progId="Equation.3">
                  <p:embed/>
                  <p:pic>
                    <p:nvPicPr>
                      <p:cNvPr id="0"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81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G.7</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85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9007" name="Equation" r:id="rId7" imgW="114151" imgH="215619" progId="Equation.3">
                  <p:embed/>
                </p:oleObj>
              </mc:Choice>
              <mc:Fallback>
                <p:oleObj name="Equation" r:id="rId7" imgW="114151" imgH="215619" progId="Equation.3">
                  <p:embed/>
                  <p:pic>
                    <p:nvPicPr>
                      <p:cNvPr id="0" name="Picture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9008" name="Equation" r:id="rId9" imgW="114151" imgH="215619" progId="Equation.3">
                  <p:embed/>
                </p:oleObj>
              </mc:Choice>
              <mc:Fallback>
                <p:oleObj name="Equation" r:id="rId9" imgW="114151" imgH="215619"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9009" name="Equation" r:id="rId10" imgW="114151" imgH="215619" progId="Equation.3">
                  <p:embed/>
                </p:oleObj>
              </mc:Choice>
              <mc:Fallback>
                <p:oleObj name="Equation" r:id="rId10" imgW="114151" imgH="215619" progId="Equation.3">
                  <p:embed/>
                  <p:pic>
                    <p:nvPicPr>
                      <p:cNvPr id="0"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918" name="Picture 6"/>
          <p:cNvPicPr>
            <a:picLocks noGrp="1" noChangeAspect="1" noChangeArrowheads="1"/>
          </p:cNvPicPr>
          <p:nvPr>
            <p:ph idx="1"/>
          </p:nvPr>
        </p:nvPicPr>
        <p:blipFill>
          <a:blip r:embed="rId11" cstate="print"/>
          <a:srcRect/>
          <a:stretch>
            <a:fillRect/>
          </a:stretch>
        </p:blipFill>
        <p:spPr bwMode="auto">
          <a:xfrm>
            <a:off x="457200" y="1066800"/>
            <a:ext cx="5740585" cy="5334000"/>
          </a:xfrm>
          <a:prstGeom prst="rect">
            <a:avLst/>
          </a:prstGeom>
          <a:noFill/>
          <a:ln w="9525">
            <a:noFill/>
            <a:miter lim="800000"/>
            <a:headEnd/>
            <a:tailEnd/>
          </a:ln>
        </p:spPr>
      </p:pic>
      <p:grpSp>
        <p:nvGrpSpPr>
          <p:cNvPr id="24" name="Group 23"/>
          <p:cNvGrpSpPr/>
          <p:nvPr/>
        </p:nvGrpSpPr>
        <p:grpSpPr>
          <a:xfrm>
            <a:off x="3429000" y="4724792"/>
            <a:ext cx="2895600" cy="1392647"/>
            <a:chOff x="6248400" y="4839092"/>
            <a:chExt cx="2895600" cy="1392647"/>
          </a:xfrm>
        </p:grpSpPr>
        <p:sp>
          <p:nvSpPr>
            <p:cNvPr id="21" name="TextBox 20"/>
            <p:cNvSpPr txBox="1"/>
            <p:nvPr/>
          </p:nvSpPr>
          <p:spPr>
            <a:xfrm>
              <a:off x="6248400" y="5334000"/>
              <a:ext cx="2895600" cy="307777"/>
            </a:xfrm>
            <a:prstGeom prst="rect">
              <a:avLst/>
            </a:prstGeom>
            <a:noFill/>
          </p:spPr>
          <p:txBody>
            <a:bodyPr wrap="square" rtlCol="0">
              <a:spAutoFit/>
            </a:bodyPr>
            <a:lstStyle/>
            <a:p>
              <a:r>
                <a:rPr lang="en-US" sz="1400" b="1" dirty="0">
                  <a:solidFill>
                    <a:srgbClr val="FF0000"/>
                  </a:solidFill>
                </a:rPr>
                <a:t>   Division property of equality</a:t>
              </a:r>
            </a:p>
          </p:txBody>
        </p:sp>
        <p:sp>
          <p:nvSpPr>
            <p:cNvPr id="23" name="TextBox 22"/>
            <p:cNvSpPr txBox="1"/>
            <p:nvPr/>
          </p:nvSpPr>
          <p:spPr>
            <a:xfrm>
              <a:off x="6248400" y="5923962"/>
              <a:ext cx="2057400" cy="307777"/>
            </a:xfrm>
            <a:prstGeom prst="rect">
              <a:avLst/>
            </a:prstGeom>
            <a:noFill/>
          </p:spPr>
          <p:txBody>
            <a:bodyPr wrap="square" rtlCol="0">
              <a:spAutoFit/>
            </a:bodyPr>
            <a:lstStyle/>
            <a:p>
              <a:r>
                <a:rPr lang="en-US" sz="1400" b="1" dirty="0">
                  <a:solidFill>
                    <a:srgbClr val="FF0000"/>
                  </a:solidFill>
                </a:rPr>
                <a:t>   SAS Similarity</a:t>
              </a:r>
            </a:p>
          </p:txBody>
        </p:sp>
        <p:sp>
          <p:nvSpPr>
            <p:cNvPr id="20" name="TextBox 19"/>
            <p:cNvSpPr txBox="1"/>
            <p:nvPr/>
          </p:nvSpPr>
          <p:spPr>
            <a:xfrm>
              <a:off x="6248400" y="4839092"/>
              <a:ext cx="2514600" cy="307777"/>
            </a:xfrm>
            <a:prstGeom prst="rect">
              <a:avLst/>
            </a:prstGeom>
            <a:noFill/>
          </p:spPr>
          <p:txBody>
            <a:bodyPr wrap="square" rtlCol="0">
              <a:spAutoFit/>
            </a:bodyPr>
            <a:lstStyle/>
            <a:p>
              <a:r>
                <a:rPr lang="en-US" sz="1400" b="1" dirty="0">
                  <a:solidFill>
                    <a:srgbClr val="FF0000"/>
                  </a:solidFill>
                </a:rPr>
                <a:t>   Definition of congruence</a:t>
              </a:r>
            </a:p>
          </p:txBody>
        </p:sp>
      </p:gr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1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343024"/>
            <a:ext cx="8382000" cy="4953001"/>
          </a:xfrm>
        </p:spPr>
        <p:txBody>
          <a:bodyPr/>
          <a:lstStyle/>
          <a:p>
            <a:pPr>
              <a:spcBef>
                <a:spcPts val="0"/>
              </a:spcBef>
              <a:buNone/>
            </a:pPr>
            <a:r>
              <a:rPr lang="en-US" sz="2400" b="1" dirty="0"/>
              <a:t>SOL G.11 </a:t>
            </a:r>
          </a:p>
          <a:p>
            <a:pPr>
              <a:spcBef>
                <a:spcPts val="0"/>
              </a:spcBef>
              <a:buNone/>
            </a:pPr>
            <a:r>
              <a:rPr lang="en-US" sz="2400" b="1" dirty="0"/>
              <a:t>The student will use angles, arcs, chords, tangents, and</a:t>
            </a:r>
          </a:p>
          <a:p>
            <a:pPr>
              <a:spcBef>
                <a:spcPts val="0"/>
              </a:spcBef>
              <a:buNone/>
            </a:pPr>
            <a:r>
              <a:rPr lang="en-US" sz="2400" b="1" dirty="0"/>
              <a:t>secants to </a:t>
            </a:r>
          </a:p>
          <a:p>
            <a:pPr marL="457200" indent="-457200">
              <a:spcBef>
                <a:spcPts val="0"/>
              </a:spcBef>
              <a:buFont typeface="+mj-lt"/>
              <a:buAutoNum type="alphaLcParenR"/>
              <a:defRPr/>
            </a:pPr>
            <a:r>
              <a:rPr lang="en-US" sz="2400" b="1" dirty="0"/>
              <a:t>investigate, verify, and apply properties of circles;</a:t>
            </a:r>
          </a:p>
          <a:p>
            <a:pPr marL="457200" indent="-457200">
              <a:spcBef>
                <a:spcPts val="0"/>
              </a:spcBef>
              <a:buFont typeface="+mj-lt"/>
              <a:buAutoNum type="alphaLcParenR"/>
              <a:defRPr/>
            </a:pPr>
            <a:r>
              <a:rPr lang="en-US" sz="2400" b="1" dirty="0"/>
              <a:t>solve real-world problems involving properties of circles; and</a:t>
            </a:r>
          </a:p>
          <a:p>
            <a:pPr marL="457200" indent="-457200">
              <a:spcBef>
                <a:spcPts val="0"/>
              </a:spcBef>
              <a:buFont typeface="+mj-lt"/>
              <a:buAutoNum type="alphaLcParenR"/>
              <a:defRPr/>
            </a:pPr>
            <a:r>
              <a:rPr lang="en-US" sz="2400" b="1" dirty="0">
                <a:solidFill>
                  <a:srgbClr val="005EC0"/>
                </a:solidFill>
              </a:rPr>
              <a:t>find arc lengths and areas of sectors in circles.</a:t>
            </a:r>
          </a:p>
          <a:p>
            <a:pPr>
              <a:spcBef>
                <a:spcPts val="0"/>
              </a:spcBef>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Finding Arc Lengths and Areas of Sectors </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049" name="Equation" r:id="rId6" imgW="114151" imgH="215619" progId="Equation.3">
                  <p:embed/>
                </p:oleObj>
              </mc:Choice>
              <mc:Fallback>
                <p:oleObj name="Equation" r:id="rId6" imgW="114151" imgH="215619" progId="Equation.3">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050" name="Equation" r:id="rId8" imgW="114151" imgH="215619" progId="Equation.3">
                  <p:embed/>
                </p:oleObj>
              </mc:Choice>
              <mc:Fallback>
                <p:oleObj name="Equation" r:id="rId8" imgW="114151" imgH="215619" progId="Equation.3">
                  <p:embed/>
                  <p:pic>
                    <p:nvPicPr>
                      <p:cNvPr id="0"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051" name="Equation" r:id="rId9" imgW="114151" imgH="215619" progId="Equation.3">
                  <p:embed/>
                </p:oleObj>
              </mc:Choice>
              <mc:Fallback>
                <p:oleObj name="Equation" r:id="rId9" imgW="114151" imgH="215619" progId="Equation.3">
                  <p:embed/>
                  <p:pic>
                    <p:nvPicPr>
                      <p:cNvPr id="0"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277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a:t>SOL G.1</a:t>
            </a:r>
          </a:p>
          <a:p>
            <a:pPr>
              <a:spcBef>
                <a:spcPts val="0"/>
              </a:spcBef>
              <a:buNone/>
            </a:pPr>
            <a:r>
              <a:rPr lang="en-US" sz="2400" b="1" dirty="0"/>
              <a:t>The student will construct and</a:t>
            </a:r>
            <a:r>
              <a:rPr lang="en-US" sz="2400" b="1" dirty="0">
                <a:solidFill>
                  <a:srgbClr val="0070C0"/>
                </a:solidFill>
              </a:rPr>
              <a:t> judge the validity of a logical</a:t>
            </a:r>
          </a:p>
          <a:p>
            <a:pPr>
              <a:spcBef>
                <a:spcPts val="0"/>
              </a:spcBef>
              <a:buNone/>
            </a:pPr>
            <a:r>
              <a:rPr lang="en-US" sz="2400" b="1" dirty="0">
                <a:solidFill>
                  <a:srgbClr val="0070C0"/>
                </a:solidFill>
              </a:rPr>
              <a:t>argument </a:t>
            </a:r>
            <a:r>
              <a:rPr lang="en-US" sz="2400" b="1" dirty="0"/>
              <a:t>consisting of a set of premises and a conclusion.  </a:t>
            </a:r>
            <a:r>
              <a:rPr lang="en-US" sz="2400" b="1" dirty="0">
                <a:solidFill>
                  <a:srgbClr val="0070C0"/>
                </a:solidFill>
              </a:rPr>
              <a:t>This</a:t>
            </a:r>
          </a:p>
          <a:p>
            <a:pPr>
              <a:spcBef>
                <a:spcPts val="0"/>
              </a:spcBef>
              <a:buNone/>
            </a:pPr>
            <a:r>
              <a:rPr lang="en-US" sz="2400" b="1" dirty="0">
                <a:solidFill>
                  <a:srgbClr val="0070C0"/>
                </a:solidFill>
              </a:rPr>
              <a:t>will include:</a:t>
            </a:r>
          </a:p>
          <a:p>
            <a:pPr marL="457200" indent="-457200">
              <a:spcBef>
                <a:spcPts val="0"/>
              </a:spcBef>
              <a:buAutoNum type="alphaLcParenR"/>
            </a:pPr>
            <a:r>
              <a:rPr lang="en-US" sz="2400" b="1" dirty="0"/>
              <a:t>identifying the converse, inverse, and </a:t>
            </a:r>
            <a:r>
              <a:rPr lang="en-US" sz="2400" b="1" dirty="0" err="1"/>
              <a:t>contrapositive</a:t>
            </a:r>
            <a:r>
              <a:rPr lang="en-US" sz="2400" b="1" dirty="0"/>
              <a:t> of a conditional statement;</a:t>
            </a:r>
          </a:p>
          <a:p>
            <a:pPr marL="457200" indent="-457200">
              <a:spcBef>
                <a:spcPts val="0"/>
              </a:spcBef>
              <a:buAutoNum type="alphaLcParenR"/>
            </a:pPr>
            <a:r>
              <a:rPr lang="en-US" sz="2400" b="1" dirty="0"/>
              <a:t>translating a short verbal argument into symbolic form;</a:t>
            </a:r>
          </a:p>
          <a:p>
            <a:pPr marL="457200" indent="-457200">
              <a:spcBef>
                <a:spcPts val="0"/>
              </a:spcBef>
              <a:buAutoNum type="alphaLcParenR"/>
            </a:pPr>
            <a:r>
              <a:rPr lang="en-US" sz="2400" b="1" dirty="0"/>
              <a:t>using Venn diagrams to represent set relationships; and </a:t>
            </a:r>
          </a:p>
          <a:p>
            <a:pPr marL="457200" indent="-457200">
              <a:spcBef>
                <a:spcPts val="0"/>
              </a:spcBef>
              <a:buAutoNum type="alphaLcParenR"/>
            </a:pPr>
            <a:r>
              <a:rPr lang="en-US" sz="2400" b="1" dirty="0">
                <a:solidFill>
                  <a:srgbClr val="0070C0"/>
                </a:solidFill>
              </a:rPr>
              <a:t>using deductive reasoning</a:t>
            </a:r>
            <a:r>
              <a:rPr lang="en-US" sz="2400" b="1" dirty="0">
                <a:solidFill>
                  <a:srgbClr val="40A4FE"/>
                </a:solidFill>
              </a:rPr>
              <a:t>.</a:t>
            </a: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a:solidFill>
                  <a:srgbClr val="0033CC"/>
                </a:solidFill>
              </a:rPr>
              <a:t>Judging the Validity of a Logical Argument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352"/>
    </mc:Choice>
    <mc:Fallback xmlns="">
      <p:transition spd="slow" advTm="34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eaLnBrk="1" hangingPunct="1">
              <a:spcBef>
                <a:spcPts val="0"/>
              </a:spcBef>
              <a:buFont typeface="Wingdings 2" pitchFamily="18" charset="2"/>
              <a:buNone/>
            </a:pPr>
            <a:r>
              <a:rPr lang="en-US" sz="2400" b="1" dirty="0">
                <a:solidFill>
                  <a:srgbClr val="005EC0"/>
                </a:solidFill>
              </a:rPr>
              <a:t>Students need additional practice finding the area of a sector or</a:t>
            </a:r>
          </a:p>
          <a:p>
            <a:pPr eaLnBrk="1" hangingPunct="1">
              <a:spcBef>
                <a:spcPts val="0"/>
              </a:spcBef>
              <a:buFont typeface="Wingdings 2" pitchFamily="18" charset="2"/>
              <a:buNone/>
            </a:pPr>
            <a:r>
              <a:rPr lang="en-US" sz="2400" b="1" dirty="0">
                <a:solidFill>
                  <a:srgbClr val="005EC0"/>
                </a:solidFill>
              </a:rPr>
              <a:t>arc length when given the radius or diameter and a central angle</a:t>
            </a:r>
          </a:p>
          <a:p>
            <a:pPr eaLnBrk="1" hangingPunct="1">
              <a:spcBef>
                <a:spcPts val="0"/>
              </a:spcBef>
              <a:buFont typeface="Wingdings 2" pitchFamily="18" charset="2"/>
              <a:buNone/>
            </a:pPr>
            <a:r>
              <a:rPr lang="en-US" sz="2400" b="1" dirty="0">
                <a:solidFill>
                  <a:srgbClr val="005EC0"/>
                </a:solidFill>
              </a:rPr>
              <a:t>of a circle.</a:t>
            </a:r>
          </a:p>
          <a:p>
            <a:pPr eaLnBrk="1" hangingPunct="1">
              <a:buFont typeface="Wingdings 2" pitchFamily="18" charset="2"/>
              <a:buNone/>
            </a:pPr>
            <a:endParaRPr lang="en-US" sz="2400" b="1" dirty="0">
              <a:solidFill>
                <a:srgbClr val="005EC0"/>
              </a:solidFill>
            </a:endParaRPr>
          </a:p>
          <a:p>
            <a:pPr eaLnBrk="1" hangingPunct="1">
              <a:spcBef>
                <a:spcPts val="0"/>
              </a:spcBef>
              <a:buFont typeface="Wingdings 2" pitchFamily="18" charset="2"/>
              <a:buNone/>
            </a:pPr>
            <a:r>
              <a:rPr lang="en-US" sz="2400" b="1" dirty="0"/>
              <a:t>Find the area of the shaded </a:t>
            </a:r>
          </a:p>
          <a:p>
            <a:pPr eaLnBrk="1" hangingPunct="1">
              <a:spcBef>
                <a:spcPts val="0"/>
              </a:spcBef>
              <a:buFont typeface="Wingdings 2" pitchFamily="18" charset="2"/>
              <a:buNone/>
            </a:pPr>
            <a:r>
              <a:rPr lang="en-US" sz="2400" b="1" dirty="0"/>
              <a:t>sector of Circle </a:t>
            </a:r>
            <a:r>
              <a:rPr lang="en-US" sz="2400" b="1" i="1" dirty="0">
                <a:latin typeface="Times New Roman" pitchFamily="18" charset="0"/>
                <a:cs typeface="Times New Roman" pitchFamily="18" charset="0"/>
              </a:rPr>
              <a:t>Q</a:t>
            </a:r>
            <a:r>
              <a:rPr lang="en-US" sz="2400" b="1" dirty="0"/>
              <a:t>.</a:t>
            </a:r>
          </a:p>
          <a:p>
            <a:pPr eaLnBrk="1" hangingPunct="1">
              <a:buFont typeface="Wingdings 2" pitchFamily="18" charset="2"/>
              <a:buNone/>
            </a:pPr>
            <a:r>
              <a:rPr lang="en-US" sz="2400" b="1" dirty="0">
                <a:solidFill>
                  <a:srgbClr val="F42806"/>
                </a:solidFill>
              </a:rPr>
              <a:t>	33.5 cm²</a:t>
            </a:r>
          </a:p>
          <a:p>
            <a:pPr eaLnBrk="1" hangingPunct="1">
              <a:buFont typeface="Wingdings 2" pitchFamily="18" charset="2"/>
              <a:buNone/>
            </a:pPr>
            <a:endParaRPr lang="en-US" sz="2400" b="1" dirty="0">
              <a:solidFill>
                <a:srgbClr val="005EC0"/>
              </a:solidFill>
            </a:endParaRPr>
          </a:p>
          <a:p>
            <a:pPr eaLnBrk="1" hangingPunct="1">
              <a:buFont typeface="Wingdings 2" pitchFamily="18" charset="2"/>
              <a:buNone/>
            </a:pPr>
            <a:r>
              <a:rPr lang="en-US" sz="2400" b="1" dirty="0"/>
              <a:t>Find the length of arc </a:t>
            </a:r>
            <a:r>
              <a:rPr lang="en-US" sz="2400" b="1" i="1" dirty="0">
                <a:latin typeface="Times New Roman" pitchFamily="18" charset="0"/>
                <a:cs typeface="Times New Roman" pitchFamily="18" charset="0"/>
              </a:rPr>
              <a:t>AB</a:t>
            </a:r>
            <a:r>
              <a:rPr lang="en-US" sz="2400" b="1" dirty="0"/>
              <a:t>.</a:t>
            </a:r>
          </a:p>
          <a:p>
            <a:pPr eaLnBrk="1" hangingPunct="1">
              <a:buFont typeface="Wingdings 2" pitchFamily="18" charset="2"/>
              <a:buNone/>
            </a:pPr>
            <a:r>
              <a:rPr lang="en-US" sz="2400" b="1" dirty="0">
                <a:solidFill>
                  <a:srgbClr val="005EC0"/>
                </a:solidFill>
              </a:rPr>
              <a:t>	</a:t>
            </a:r>
            <a:r>
              <a:rPr lang="en-US" sz="2400" b="1" dirty="0">
                <a:solidFill>
                  <a:srgbClr val="F42806"/>
                </a:solidFill>
              </a:rPr>
              <a:t>8.4 cm</a:t>
            </a:r>
          </a:p>
          <a:p>
            <a:pPr eaLnBrk="1" hangingPunct="1">
              <a:buFont typeface="Wingdings 2" pitchFamily="18" charset="2"/>
              <a:buNone/>
            </a:pPr>
            <a:endParaRPr lang="en-US" sz="2400" b="1" dirty="0">
              <a:solidFill>
                <a:srgbClr val="005EC0"/>
              </a:solidFill>
            </a:endParaRPr>
          </a:p>
          <a:p>
            <a:pPr eaLnBrk="1" hangingPunct="1">
              <a:buFont typeface="Wingdings 2" pitchFamily="18" charset="2"/>
              <a:buNone/>
            </a:pPr>
            <a:endParaRPr lang="en-US" sz="2400" b="1" dirty="0">
              <a:solidFill>
                <a:srgbClr val="005EC0"/>
              </a:solidFill>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G.11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067" name="Equation" r:id="rId7" imgW="114151" imgH="215619" progId="Equation.3">
                  <p:embed/>
                </p:oleObj>
              </mc:Choice>
              <mc:Fallback>
                <p:oleObj name="Equation" r:id="rId7" imgW="114151" imgH="215619" progId="Equation.3">
                  <p:embed/>
                  <p:pic>
                    <p:nvPicPr>
                      <p:cNvPr id="0"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068" name="Equation" r:id="rId9" imgW="114151" imgH="215619" progId="Equation.3">
                  <p:embed/>
                </p:oleObj>
              </mc:Choice>
              <mc:Fallback>
                <p:oleObj name="Equation" r:id="rId9" imgW="114151" imgH="215619" progId="Equation.3">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069" name="Equation" r:id="rId10" imgW="114151" imgH="215619" progId="Equation.3">
                  <p:embed/>
                </p:oleObj>
              </mc:Choice>
              <mc:Fallback>
                <p:oleObj name="Equation" r:id="rId10" imgW="114151" imgH="215619" progId="Equation.3">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724400" y="2286000"/>
          <a:ext cx="2895600" cy="3175000"/>
        </p:xfrm>
        <a:graphic>
          <a:graphicData uri="http://schemas.openxmlformats.org/drawingml/2006/chart">
            <c:chart xmlns:c="http://schemas.openxmlformats.org/drawingml/2006/chart" xmlns:r="http://schemas.openxmlformats.org/officeDocument/2006/relationships" r:id="rId11"/>
          </a:graphicData>
        </a:graphic>
      </p:graphicFrame>
      <p:sp>
        <p:nvSpPr>
          <p:cNvPr id="23" name="TextBox 22"/>
          <p:cNvSpPr txBox="1"/>
          <p:nvPr/>
        </p:nvSpPr>
        <p:spPr>
          <a:xfrm>
            <a:off x="6705600" y="3505200"/>
            <a:ext cx="762000" cy="307777"/>
          </a:xfrm>
          <a:prstGeom prst="rect">
            <a:avLst/>
          </a:prstGeom>
          <a:noFill/>
        </p:spPr>
        <p:txBody>
          <a:bodyPr wrap="square" rtlCol="0">
            <a:spAutoFit/>
          </a:bodyPr>
          <a:lstStyle/>
          <a:p>
            <a:r>
              <a:rPr lang="en-US" sz="1400" b="1" dirty="0"/>
              <a:t>8 cm</a:t>
            </a:r>
          </a:p>
        </p:txBody>
      </p:sp>
      <p:sp>
        <p:nvSpPr>
          <p:cNvPr id="24" name="TextBox 23"/>
          <p:cNvSpPr txBox="1"/>
          <p:nvPr/>
        </p:nvSpPr>
        <p:spPr>
          <a:xfrm>
            <a:off x="6172200" y="3429000"/>
            <a:ext cx="609600" cy="307777"/>
          </a:xfrm>
          <a:prstGeom prst="rect">
            <a:avLst/>
          </a:prstGeom>
          <a:noFill/>
        </p:spPr>
        <p:txBody>
          <a:bodyPr wrap="square" rtlCol="0">
            <a:spAutoFit/>
          </a:bodyPr>
          <a:lstStyle/>
          <a:p>
            <a:r>
              <a:rPr lang="en-US" sz="1400" b="1" dirty="0"/>
              <a:t>60°</a:t>
            </a:r>
          </a:p>
        </p:txBody>
      </p:sp>
      <p:sp>
        <p:nvSpPr>
          <p:cNvPr id="25" name="TextBox 24"/>
          <p:cNvSpPr txBox="1"/>
          <p:nvPr/>
        </p:nvSpPr>
        <p:spPr>
          <a:xfrm>
            <a:off x="7315200" y="2971800"/>
            <a:ext cx="304800" cy="338554"/>
          </a:xfrm>
          <a:prstGeom prst="rect">
            <a:avLst/>
          </a:prstGeom>
          <a:noFill/>
        </p:spPr>
        <p:txBody>
          <a:bodyPr wrap="square" rtlCol="0">
            <a:spAutoFit/>
          </a:bodyPr>
          <a:lstStyle/>
          <a:p>
            <a:r>
              <a:rPr lang="en-US" sz="1600" b="1" i="1" dirty="0">
                <a:latin typeface="Times New Roman" pitchFamily="18" charset="0"/>
                <a:cs typeface="Times New Roman" pitchFamily="18" charset="0"/>
              </a:rPr>
              <a:t>B</a:t>
            </a:r>
          </a:p>
        </p:txBody>
      </p:sp>
      <p:sp>
        <p:nvSpPr>
          <p:cNvPr id="26" name="TextBox 25"/>
          <p:cNvSpPr txBox="1"/>
          <p:nvPr/>
        </p:nvSpPr>
        <p:spPr>
          <a:xfrm>
            <a:off x="6019800" y="2209800"/>
            <a:ext cx="304800" cy="338554"/>
          </a:xfrm>
          <a:prstGeom prst="rect">
            <a:avLst/>
          </a:prstGeom>
          <a:noFill/>
        </p:spPr>
        <p:txBody>
          <a:bodyPr wrap="square" rtlCol="0">
            <a:spAutoFit/>
          </a:bodyPr>
          <a:lstStyle/>
          <a:p>
            <a:r>
              <a:rPr lang="en-US" sz="1600" b="1" i="1" dirty="0">
                <a:latin typeface="Times New Roman" pitchFamily="18" charset="0"/>
                <a:cs typeface="Times New Roman" pitchFamily="18" charset="0"/>
              </a:rPr>
              <a:t>A</a:t>
            </a:r>
          </a:p>
        </p:txBody>
      </p:sp>
      <p:sp>
        <p:nvSpPr>
          <p:cNvPr id="27" name="TextBox 26"/>
          <p:cNvSpPr txBox="1"/>
          <p:nvPr/>
        </p:nvSpPr>
        <p:spPr>
          <a:xfrm>
            <a:off x="6019800" y="3810000"/>
            <a:ext cx="304800" cy="338554"/>
          </a:xfrm>
          <a:prstGeom prst="rect">
            <a:avLst/>
          </a:prstGeom>
          <a:noFill/>
        </p:spPr>
        <p:txBody>
          <a:bodyPr wrap="square" rtlCol="0">
            <a:spAutoFit/>
          </a:bodyPr>
          <a:lstStyle/>
          <a:p>
            <a:r>
              <a:rPr lang="en-US" sz="1600" b="1" i="1" dirty="0">
                <a:latin typeface="Times New Roman" pitchFamily="18" charset="0"/>
                <a:cs typeface="Times New Roman" pitchFamily="18" charset="0"/>
              </a:rPr>
              <a:t>Q</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83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447799"/>
            <a:ext cx="8382000" cy="4953001"/>
          </a:xfrm>
        </p:spPr>
        <p:txBody>
          <a:bodyPr/>
          <a:lstStyle/>
          <a:p>
            <a:pPr>
              <a:spcBef>
                <a:spcPts val="0"/>
              </a:spcBef>
              <a:buNone/>
            </a:pPr>
            <a:r>
              <a:rPr lang="en-US" sz="2400" b="1" dirty="0"/>
              <a:t>SOL G.12</a:t>
            </a:r>
          </a:p>
          <a:p>
            <a:pPr>
              <a:spcBef>
                <a:spcPts val="0"/>
              </a:spcBef>
              <a:buNone/>
            </a:pPr>
            <a:r>
              <a:rPr lang="en-US" sz="2400" b="1" dirty="0"/>
              <a:t>The student, given the coordinates of the center of a circle and a</a:t>
            </a:r>
          </a:p>
          <a:p>
            <a:pPr>
              <a:spcBef>
                <a:spcPts val="0"/>
              </a:spcBef>
              <a:buNone/>
            </a:pPr>
            <a:r>
              <a:rPr lang="en-US" sz="2400" b="1" dirty="0"/>
              <a:t>point on the circle, will write the equation of the circle.</a:t>
            </a:r>
          </a:p>
          <a:p>
            <a:pPr>
              <a:spcBef>
                <a:spcPts val="0"/>
              </a:spcBef>
              <a:buNone/>
            </a:pPr>
            <a:endParaRPr lang="en-US" sz="2400" b="1" dirty="0"/>
          </a:p>
          <a:p>
            <a:pPr marL="0">
              <a:buNone/>
            </a:pPr>
            <a:r>
              <a:rPr lang="en-US" sz="2000" b="1" dirty="0"/>
              <a:t>Students should have experiences that require them to determine any of the following from given information: </a:t>
            </a:r>
          </a:p>
          <a:p>
            <a:pPr lvl="1">
              <a:buNone/>
            </a:pPr>
            <a:r>
              <a:rPr lang="en-US" sz="2000" b="1" dirty="0"/>
              <a:t>• the coordinates of the center; </a:t>
            </a:r>
          </a:p>
          <a:p>
            <a:pPr lvl="1">
              <a:buNone/>
            </a:pPr>
            <a:r>
              <a:rPr lang="en-US" sz="2000" b="1" dirty="0"/>
              <a:t>• the length of a radius; </a:t>
            </a:r>
          </a:p>
          <a:p>
            <a:pPr lvl="1">
              <a:buNone/>
            </a:pPr>
            <a:r>
              <a:rPr lang="en-US" sz="2000" b="1" dirty="0"/>
              <a:t>• coordinate endpoints of a radius; </a:t>
            </a:r>
          </a:p>
          <a:p>
            <a:pPr lvl="1">
              <a:buNone/>
            </a:pPr>
            <a:r>
              <a:rPr lang="en-US" sz="2000" b="1" dirty="0"/>
              <a:t>• the length of a diameter; </a:t>
            </a:r>
          </a:p>
          <a:p>
            <a:pPr lvl="1">
              <a:buNone/>
            </a:pPr>
            <a:r>
              <a:rPr lang="en-US" sz="2000" b="1" dirty="0"/>
              <a:t>• coordinate endpoints of a diameter; </a:t>
            </a:r>
          </a:p>
          <a:p>
            <a:pPr lvl="1">
              <a:buNone/>
            </a:pPr>
            <a:r>
              <a:rPr lang="en-US" sz="2000" b="1" dirty="0"/>
              <a:t>• </a:t>
            </a:r>
            <a:r>
              <a:rPr lang="en-US" sz="2000" b="1" dirty="0">
                <a:solidFill>
                  <a:srgbClr val="005EC0"/>
                </a:solidFill>
              </a:rPr>
              <a:t>the coordinates of a point on the circle</a:t>
            </a:r>
            <a:r>
              <a:rPr lang="en-US" sz="2000" b="1" dirty="0"/>
              <a:t>;</a:t>
            </a:r>
            <a:r>
              <a:rPr lang="en-US" sz="2000" b="1" dirty="0">
                <a:solidFill>
                  <a:srgbClr val="005EC0"/>
                </a:solidFill>
              </a:rPr>
              <a:t> </a:t>
            </a:r>
            <a:r>
              <a:rPr lang="en-US" sz="2000" b="1" dirty="0"/>
              <a:t>and/or</a:t>
            </a:r>
            <a:r>
              <a:rPr lang="en-US" sz="2000" b="1" dirty="0">
                <a:solidFill>
                  <a:srgbClr val="005EC0"/>
                </a:solidFill>
              </a:rPr>
              <a:t> </a:t>
            </a:r>
          </a:p>
          <a:p>
            <a:pPr lvl="1">
              <a:buNone/>
            </a:pPr>
            <a:r>
              <a:rPr lang="en-US" sz="2000" b="1" dirty="0"/>
              <a:t>• the equation of a circle. </a:t>
            </a:r>
          </a:p>
          <a:p>
            <a:endParaRPr lang="en-US" sz="2400" dirty="0"/>
          </a:p>
          <a:p>
            <a:pPr>
              <a:spcBef>
                <a:spcPts val="0"/>
              </a:spcBef>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Identifying Points on a Circle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23" name="Equation" r:id="rId6" imgW="114151" imgH="215619" progId="Equation.3">
                  <p:embed/>
                </p:oleObj>
              </mc:Choice>
              <mc:Fallback>
                <p:oleObj name="Equation" r:id="rId6" imgW="114151" imgH="215619" progId="Equation.3">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24" name="Equation" r:id="rId8" imgW="114151" imgH="215619" progId="Equation.3">
                  <p:embed/>
                </p:oleObj>
              </mc:Choice>
              <mc:Fallback>
                <p:oleObj name="Equation" r:id="rId8" imgW="114151" imgH="215619" progId="Equation.3">
                  <p:embed/>
                  <p:pic>
                    <p:nvPicPr>
                      <p:cNvPr id="0"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25" name="Equation" r:id="rId9" imgW="114151" imgH="215619" progId="Equation.3">
                  <p:embed/>
                </p:oleObj>
              </mc:Choice>
              <mc:Fallback>
                <p:oleObj name="Equation" r:id="rId9" imgW="114151" imgH="215619" progId="Equation.3">
                  <p:embed/>
                  <p:pic>
                    <p:nvPicPr>
                      <p:cNvPr id="0"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82000" y="6096000"/>
            <a:ext cx="609600" cy="609600"/>
          </a:xfrm>
          <a:prstGeom prst="rect">
            <a:avLst/>
          </a:prstGeom>
        </p:spPr>
      </p:pic>
    </p:spTree>
  </p:cSld>
  <p:clrMapOvr>
    <a:masterClrMapping/>
  </p:clrMapOvr>
  <p:transition spd="slow" advTm="576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spcBef>
                <a:spcPts val="0"/>
              </a:spcBef>
              <a:buNone/>
            </a:pPr>
            <a:r>
              <a:rPr lang="en-US" sz="2400" b="1" dirty="0">
                <a:solidFill>
                  <a:srgbClr val="005EC0"/>
                </a:solidFill>
              </a:rPr>
              <a:t>Students need additional practice identifying the coordinates of</a:t>
            </a:r>
          </a:p>
          <a:p>
            <a:pPr>
              <a:spcBef>
                <a:spcPts val="0"/>
              </a:spcBef>
              <a:buNone/>
            </a:pPr>
            <a:r>
              <a:rPr lang="en-US" sz="2400" b="1" dirty="0">
                <a:solidFill>
                  <a:srgbClr val="005EC0"/>
                </a:solidFill>
              </a:rPr>
              <a:t>points that lie on a circle when given sufficient information to</a:t>
            </a:r>
          </a:p>
          <a:p>
            <a:pPr>
              <a:spcBef>
                <a:spcPts val="0"/>
              </a:spcBef>
              <a:buNone/>
            </a:pPr>
            <a:r>
              <a:rPr lang="en-US" sz="2400" b="1" dirty="0">
                <a:solidFill>
                  <a:srgbClr val="005EC0"/>
                </a:solidFill>
              </a:rPr>
              <a:t>write the equation of the circle.</a:t>
            </a:r>
          </a:p>
          <a:p>
            <a:pPr>
              <a:spcBef>
                <a:spcPts val="0"/>
              </a:spcBef>
              <a:buNone/>
            </a:pPr>
            <a:endParaRPr lang="en-US" sz="2400" b="1" dirty="0">
              <a:solidFill>
                <a:srgbClr val="005EC0"/>
              </a:solidFill>
            </a:endParaRPr>
          </a:p>
          <a:p>
            <a:pPr>
              <a:spcBef>
                <a:spcPts val="0"/>
              </a:spcBef>
              <a:buNone/>
            </a:pPr>
            <a:r>
              <a:rPr lang="en-US" sz="2400" b="1" dirty="0"/>
              <a:t>A circle has a center at (-1, 4) and a diameter of 20.</a:t>
            </a:r>
          </a:p>
          <a:p>
            <a:pPr>
              <a:spcBef>
                <a:spcPts val="0"/>
              </a:spcBef>
              <a:buNone/>
            </a:pPr>
            <a:endParaRPr lang="en-US" sz="2400" b="1" dirty="0"/>
          </a:p>
          <a:p>
            <a:pPr>
              <a:spcBef>
                <a:spcPts val="0"/>
              </a:spcBef>
              <a:buNone/>
            </a:pPr>
            <a:r>
              <a:rPr lang="en-US" sz="2400" b="1" dirty="0"/>
              <a:t>Select each pair of coordinates that represent a point on this</a:t>
            </a:r>
          </a:p>
          <a:p>
            <a:pPr>
              <a:spcBef>
                <a:spcPts val="0"/>
              </a:spcBef>
              <a:buNone/>
            </a:pPr>
            <a:r>
              <a:rPr lang="en-US" sz="2400" b="1" dirty="0"/>
              <a:t>circle.  </a:t>
            </a:r>
          </a:p>
          <a:p>
            <a:pPr>
              <a:spcBef>
                <a:spcPts val="0"/>
              </a:spcBef>
              <a:buNone/>
            </a:pPr>
            <a:endParaRPr lang="en-US" sz="2400" b="1" dirty="0"/>
          </a:p>
          <a:p>
            <a:pPr>
              <a:spcBef>
                <a:spcPts val="0"/>
              </a:spcBef>
              <a:buNone/>
            </a:pPr>
            <a:r>
              <a:rPr lang="en-US" sz="2400" b="1" dirty="0"/>
              <a:t>		(-7, -4) 		   (11, 20)	        (19, 16)</a:t>
            </a:r>
          </a:p>
          <a:p>
            <a:pPr>
              <a:spcBef>
                <a:spcPts val="0"/>
              </a:spcBef>
              <a:buNone/>
            </a:pPr>
            <a:r>
              <a:rPr lang="en-US" sz="2400" b="1" dirty="0"/>
              <a:t>	</a:t>
            </a:r>
          </a:p>
          <a:p>
            <a:pPr>
              <a:spcBef>
                <a:spcPts val="0"/>
              </a:spcBef>
              <a:buNone/>
            </a:pPr>
            <a:r>
              <a:rPr lang="en-US" sz="2400" b="1" dirty="0"/>
              <a:t>			  (5, 12)	       (-9, -2)		(-1, 4)</a:t>
            </a: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G.12</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550"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551"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552" name="Equation" r:id="rId10" imgW="114151" imgH="215619" progId="Equation.3">
                  <p:embed/>
                </p:oleObj>
              </mc:Choice>
              <mc:Fallback>
                <p:oleObj name="Equation" r:id="rId10" imgW="114151" imgH="215619"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ounded Rectangle 18"/>
          <p:cNvSpPr/>
          <p:nvPr/>
        </p:nvSpPr>
        <p:spPr>
          <a:xfrm>
            <a:off x="1371600" y="4343400"/>
            <a:ext cx="1066800" cy="6096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362200" y="5105400"/>
            <a:ext cx="1143000" cy="6096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495800" y="5105400"/>
            <a:ext cx="1143000" cy="6096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72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9" grpId="1"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spcBef>
                <a:spcPts val="0"/>
              </a:spcBef>
              <a:buNone/>
            </a:pPr>
            <a:r>
              <a:rPr lang="en-US" sz="2400" b="1" dirty="0"/>
              <a:t>SOL G.14</a:t>
            </a:r>
          </a:p>
          <a:p>
            <a:pPr>
              <a:spcBef>
                <a:spcPts val="0"/>
              </a:spcBef>
              <a:buNone/>
            </a:pPr>
            <a:r>
              <a:rPr lang="en-US" sz="2400" b="1" dirty="0"/>
              <a:t>The student will use similar geometric objects in two- or three-</a:t>
            </a:r>
          </a:p>
          <a:p>
            <a:pPr>
              <a:spcBef>
                <a:spcPts val="0"/>
              </a:spcBef>
              <a:buNone/>
            </a:pPr>
            <a:r>
              <a:rPr lang="en-US" sz="2400" b="1" dirty="0"/>
              <a:t>dimensions to</a:t>
            </a:r>
          </a:p>
          <a:p>
            <a:pPr marL="457200" indent="-457200">
              <a:spcBef>
                <a:spcPts val="0"/>
              </a:spcBef>
              <a:buAutoNum type="alphaLcParenR"/>
            </a:pPr>
            <a:r>
              <a:rPr lang="en-US" sz="2400" b="1" dirty="0">
                <a:solidFill>
                  <a:srgbClr val="005EC0"/>
                </a:solidFill>
              </a:rPr>
              <a:t>compare ratios between side lengths, perimeters, areas, and volumes;</a:t>
            </a:r>
          </a:p>
          <a:p>
            <a:pPr marL="457200" indent="-457200">
              <a:spcBef>
                <a:spcPts val="0"/>
              </a:spcBef>
              <a:buAutoNum type="alphaLcParenR"/>
            </a:pPr>
            <a:r>
              <a:rPr lang="en-US" sz="2400" b="1" dirty="0">
                <a:solidFill>
                  <a:srgbClr val="005EC0"/>
                </a:solidFill>
              </a:rPr>
              <a:t>determine how changes in one or more dimensions of an object affect area and/or volume of the object;</a:t>
            </a:r>
          </a:p>
          <a:p>
            <a:pPr marL="457200" indent="-457200">
              <a:spcBef>
                <a:spcPts val="0"/>
              </a:spcBef>
              <a:buAutoNum type="alphaLcParenR"/>
            </a:pPr>
            <a:r>
              <a:rPr lang="en-US" sz="2400" b="1" dirty="0">
                <a:solidFill>
                  <a:srgbClr val="005EC0"/>
                </a:solidFill>
              </a:rPr>
              <a:t>determine how changes in area and/or volume of an object affect one or more dimensions of the object;</a:t>
            </a:r>
            <a:r>
              <a:rPr lang="en-US" sz="2400" b="1" dirty="0"/>
              <a:t> </a:t>
            </a:r>
            <a:r>
              <a:rPr lang="en-US" sz="2400" b="1" dirty="0">
                <a:solidFill>
                  <a:srgbClr val="005EC0"/>
                </a:solidFill>
              </a:rPr>
              <a:t>and</a:t>
            </a:r>
          </a:p>
          <a:p>
            <a:pPr marL="457200" indent="-457200">
              <a:spcBef>
                <a:spcPts val="0"/>
              </a:spcBef>
              <a:buAutoNum type="alphaLcParenR"/>
            </a:pPr>
            <a:r>
              <a:rPr lang="en-US" sz="2400" b="1" dirty="0">
                <a:solidFill>
                  <a:srgbClr val="005EC0"/>
                </a:solidFill>
              </a:rPr>
              <a:t>solve real-world problems about similar geometric objects</a:t>
            </a:r>
            <a:r>
              <a:rPr lang="en-US" sz="2400" b="1" dirty="0"/>
              <a:t>.</a:t>
            </a:r>
          </a:p>
          <a:p>
            <a:pPr>
              <a:spcBef>
                <a:spcPts val="0"/>
              </a:spcBef>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Reasoning Using Similar Geometric Objects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577" name="Equation" r:id="rId6" imgW="114151" imgH="215619" progId="Equation.3">
                  <p:embed/>
                </p:oleObj>
              </mc:Choice>
              <mc:Fallback>
                <p:oleObj name="Equation" r:id="rId6" imgW="114151" imgH="215619" progId="Equation.3">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578" name="Equation" r:id="rId8" imgW="114151" imgH="215619" progId="Equation.3">
                  <p:embed/>
                </p:oleObj>
              </mc:Choice>
              <mc:Fallback>
                <p:oleObj name="Equation" r:id="rId8" imgW="114151" imgH="215619" progId="Equation.3">
                  <p:embed/>
                  <p:pic>
                    <p:nvPicPr>
                      <p:cNvPr id="0" name="Picture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579" name="Equation" r:id="rId10" imgW="114151" imgH="215619" progId="Equation.3">
                  <p:embed/>
                </p:oleObj>
              </mc:Choice>
              <mc:Fallback>
                <p:oleObj name="Equation" r:id="rId10" imgW="114151" imgH="215619" progId="Equation.3">
                  <p:embed/>
                  <p:pic>
                    <p:nvPicPr>
                      <p:cNvPr id="0"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1"/>
          </a:graphicData>
        </a:graphic>
      </p:graphicFrame>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cSld>
  <p:clrMapOvr>
    <a:masterClrMapping/>
  </p:clrMapOvr>
  <p:transition spd="slow" advTm="348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143000"/>
            <a:ext cx="8686800" cy="4953001"/>
          </a:xfrm>
        </p:spPr>
        <p:txBody>
          <a:bodyPr/>
          <a:lstStyle/>
          <a:p>
            <a:pPr>
              <a:spcBef>
                <a:spcPts val="0"/>
              </a:spcBef>
              <a:buNone/>
            </a:pPr>
            <a:r>
              <a:rPr lang="en-US" sz="2400" b="1" dirty="0">
                <a:solidFill>
                  <a:srgbClr val="005EC0"/>
                </a:solidFill>
              </a:rPr>
              <a:t>Students need additional practice determining how changes in</a:t>
            </a:r>
          </a:p>
          <a:p>
            <a:pPr>
              <a:spcBef>
                <a:spcPts val="0"/>
              </a:spcBef>
              <a:buNone/>
            </a:pPr>
            <a:r>
              <a:rPr lang="en-US" sz="2400" b="1" dirty="0">
                <a:solidFill>
                  <a:srgbClr val="005EC0"/>
                </a:solidFill>
              </a:rPr>
              <a:t>dimensions of a geometric object affect surface area and volume,</a:t>
            </a:r>
          </a:p>
          <a:p>
            <a:pPr>
              <a:spcBef>
                <a:spcPts val="0"/>
              </a:spcBef>
              <a:buNone/>
            </a:pPr>
            <a:r>
              <a:rPr lang="en-US" sz="2400" b="1" dirty="0">
                <a:solidFill>
                  <a:srgbClr val="005EC0"/>
                </a:solidFill>
              </a:rPr>
              <a:t>and how changes in surface area and volume affect its</a:t>
            </a:r>
          </a:p>
          <a:p>
            <a:pPr>
              <a:spcBef>
                <a:spcPts val="0"/>
              </a:spcBef>
              <a:buNone/>
            </a:pPr>
            <a:r>
              <a:rPr lang="en-US" sz="2400" b="1" dirty="0">
                <a:solidFill>
                  <a:srgbClr val="005EC0"/>
                </a:solidFill>
              </a:rPr>
              <a:t>dimensions.  Students also need additional practice determining</a:t>
            </a:r>
          </a:p>
          <a:p>
            <a:pPr>
              <a:spcBef>
                <a:spcPts val="0"/>
              </a:spcBef>
              <a:buNone/>
            </a:pPr>
            <a:r>
              <a:rPr lang="en-US" sz="2400" b="1" dirty="0">
                <a:solidFill>
                  <a:srgbClr val="005EC0"/>
                </a:solidFill>
              </a:rPr>
              <a:t>these relationships for similar geometric objects.</a:t>
            </a:r>
          </a:p>
          <a:p>
            <a:pPr>
              <a:spcBef>
                <a:spcPts val="0"/>
              </a:spcBef>
              <a:buNone/>
            </a:pPr>
            <a:endParaRPr lang="en-US" sz="2400" b="1" dirty="0">
              <a:solidFill>
                <a:srgbClr val="005EC0"/>
              </a:solidFill>
            </a:endParaRPr>
          </a:p>
          <a:p>
            <a:pPr>
              <a:spcBef>
                <a:spcPts val="0"/>
              </a:spcBef>
              <a:buNone/>
            </a:pPr>
            <a:r>
              <a:rPr lang="en-US" sz="2400" b="1" dirty="0">
                <a:solidFill>
                  <a:srgbClr val="0033CC"/>
                </a:solidFill>
              </a:rPr>
              <a:t>Example Using Ratios:</a:t>
            </a:r>
          </a:p>
          <a:p>
            <a:pPr>
              <a:spcBef>
                <a:spcPts val="0"/>
              </a:spcBef>
              <a:buNone/>
            </a:pPr>
            <a:endParaRPr lang="en-US" sz="2400" b="1" dirty="0">
              <a:solidFill>
                <a:srgbClr val="005EC0"/>
              </a:solidFill>
            </a:endParaRPr>
          </a:p>
          <a:p>
            <a:pPr>
              <a:spcBef>
                <a:spcPts val="0"/>
              </a:spcBef>
              <a:buNone/>
            </a:pPr>
            <a:r>
              <a:rPr lang="en-US" sz="2300" b="1" dirty="0"/>
              <a:t>Two similar rectangular prisms have side lengths with a ratio of 1:3.  </a:t>
            </a:r>
          </a:p>
          <a:p>
            <a:pPr>
              <a:spcBef>
                <a:spcPts val="0"/>
              </a:spcBef>
              <a:buNone/>
            </a:pPr>
            <a:endParaRPr lang="en-US" sz="2300" b="1" dirty="0"/>
          </a:p>
          <a:p>
            <a:pPr>
              <a:spcBef>
                <a:spcPts val="0"/>
              </a:spcBef>
              <a:buNone/>
            </a:pPr>
            <a:r>
              <a:rPr lang="en-US" sz="2300" b="1" dirty="0"/>
              <a:t>What is the ratio of their surface areas?	</a:t>
            </a:r>
          </a:p>
          <a:p>
            <a:pPr>
              <a:spcBef>
                <a:spcPts val="0"/>
              </a:spcBef>
              <a:buNone/>
            </a:pPr>
            <a:r>
              <a:rPr lang="en-US" sz="2300" b="1" dirty="0">
                <a:solidFill>
                  <a:srgbClr val="FF0000"/>
                </a:solidFill>
              </a:rPr>
              <a:t>			1:9</a:t>
            </a:r>
            <a:endParaRPr lang="en-US" sz="2300" b="1" dirty="0"/>
          </a:p>
          <a:p>
            <a:pPr>
              <a:spcBef>
                <a:spcPts val="0"/>
              </a:spcBef>
              <a:buNone/>
            </a:pPr>
            <a:r>
              <a:rPr lang="en-US" sz="2300" b="1" dirty="0"/>
              <a:t>What is the ratio of their volumes?		</a:t>
            </a:r>
          </a:p>
          <a:p>
            <a:pPr>
              <a:spcBef>
                <a:spcPts val="0"/>
              </a:spcBef>
              <a:buNone/>
            </a:pPr>
            <a:r>
              <a:rPr lang="en-US" sz="2300" b="1" dirty="0">
                <a:solidFill>
                  <a:srgbClr val="FF0000"/>
                </a:solidFill>
              </a:rPr>
              <a:t>			1:27</a:t>
            </a:r>
          </a:p>
          <a:p>
            <a:pPr>
              <a:spcBef>
                <a:spcPts val="0"/>
              </a:spcBef>
              <a:buNone/>
            </a:pPr>
            <a:endParaRPr lang="en-US" sz="2400" b="1" dirty="0">
              <a:solidFill>
                <a:srgbClr val="005EC0"/>
              </a:solidFill>
            </a:endParaRPr>
          </a:p>
          <a:p>
            <a:pPr>
              <a:spcBef>
                <a:spcPts val="0"/>
              </a:spcBef>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solidFill>
                  <a:srgbClr val="005EC0"/>
                </a:solidFill>
              </a:rPr>
              <a:t>Suggested</a:t>
            </a:r>
            <a:r>
              <a:rPr lang="en-US" sz="3200" b="1" dirty="0">
                <a:solidFill>
                  <a:srgbClr val="0033CC"/>
                </a:solidFill>
              </a:rPr>
              <a:t> Practice for SOL G.14</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7673" name="Equation" r:id="rId7" imgW="114151" imgH="215619" progId="Equation.3">
                  <p:embed/>
                </p:oleObj>
              </mc:Choice>
              <mc:Fallback>
                <p:oleObj name="Equation" r:id="rId7" imgW="114151" imgH="215619" progId="Equation.3">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7674" name="Equation" r:id="rId9" imgW="114151" imgH="215619" progId="Equation.3">
                  <p:embed/>
                </p:oleObj>
              </mc:Choice>
              <mc:Fallback>
                <p:oleObj name="Equation" r:id="rId9" imgW="114151" imgH="215619" progId="Equation.3">
                  <p:embed/>
                  <p:pic>
                    <p:nvPicPr>
                      <p:cNvPr id="0"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7675" name="Equation" r:id="rId10" imgW="114151" imgH="215619" progId="Equation.3">
                  <p:embed/>
                </p:oleObj>
              </mc:Choice>
              <mc:Fallback>
                <p:oleObj name="Equation" r:id="rId10" imgW="114151" imgH="215619" progId="Equation.3">
                  <p:embed/>
                  <p:pic>
                    <p:nvPicPr>
                      <p:cNvPr id="0"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78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90649"/>
            <a:ext cx="8382000" cy="4953001"/>
          </a:xfrm>
        </p:spPr>
        <p:txBody>
          <a:bodyPr/>
          <a:lstStyle/>
          <a:p>
            <a:pPr>
              <a:spcBef>
                <a:spcPts val="0"/>
              </a:spcBef>
              <a:buNone/>
            </a:pPr>
            <a:r>
              <a:rPr lang="en-US" sz="2400" b="1" dirty="0">
                <a:solidFill>
                  <a:srgbClr val="0033CC"/>
                </a:solidFill>
              </a:rPr>
              <a:t>Example Using Scale Factors:</a:t>
            </a:r>
          </a:p>
          <a:p>
            <a:pPr>
              <a:spcBef>
                <a:spcPts val="0"/>
              </a:spcBef>
              <a:buNone/>
            </a:pPr>
            <a:endParaRPr lang="en-US" sz="2400" b="1" dirty="0">
              <a:solidFill>
                <a:srgbClr val="005EC0"/>
              </a:solidFill>
            </a:endParaRPr>
          </a:p>
          <a:p>
            <a:pPr>
              <a:spcBef>
                <a:spcPts val="0"/>
              </a:spcBef>
              <a:buNone/>
            </a:pPr>
            <a:r>
              <a:rPr lang="en-US" sz="2400" b="1" dirty="0"/>
              <a:t>The dimensions of a triangular prism with a surface area of </a:t>
            </a:r>
          </a:p>
          <a:p>
            <a:pPr>
              <a:spcBef>
                <a:spcPts val="0"/>
              </a:spcBef>
              <a:buNone/>
            </a:pPr>
            <a:r>
              <a:rPr lang="en-US" sz="2400" b="1" dirty="0"/>
              <a:t>51.46 cm² are multiplied by a scale factor of 2.5 to create a</a:t>
            </a:r>
          </a:p>
          <a:p>
            <a:pPr>
              <a:spcBef>
                <a:spcPts val="0"/>
              </a:spcBef>
              <a:buNone/>
            </a:pPr>
            <a:r>
              <a:rPr lang="en-US" sz="2400" b="1" dirty="0"/>
              <a:t>similar triangular prism. </a:t>
            </a:r>
          </a:p>
          <a:p>
            <a:pPr>
              <a:spcBef>
                <a:spcPts val="0"/>
              </a:spcBef>
              <a:buNone/>
            </a:pPr>
            <a:endParaRPr lang="en-US" sz="2400" b="1" dirty="0"/>
          </a:p>
          <a:p>
            <a:pPr>
              <a:spcBef>
                <a:spcPts val="0"/>
              </a:spcBef>
              <a:buNone/>
            </a:pPr>
            <a:r>
              <a:rPr lang="en-US" sz="2400" b="1" dirty="0"/>
              <a:t>What is the surface area of the new triangular prism?</a:t>
            </a:r>
          </a:p>
          <a:p>
            <a:pPr>
              <a:spcBef>
                <a:spcPts val="0"/>
              </a:spcBef>
              <a:buNone/>
            </a:pPr>
            <a:r>
              <a:rPr lang="en-US" sz="2400" b="1" dirty="0">
                <a:solidFill>
                  <a:srgbClr val="FF0000"/>
                </a:solidFill>
              </a:rPr>
              <a:t>   				</a:t>
            </a:r>
          </a:p>
          <a:p>
            <a:pPr>
              <a:spcBef>
                <a:spcPts val="0"/>
              </a:spcBef>
              <a:buNone/>
            </a:pPr>
            <a:r>
              <a:rPr lang="en-US" sz="2400" b="1" dirty="0">
                <a:solidFill>
                  <a:srgbClr val="FF0000"/>
                </a:solidFill>
              </a:rPr>
              <a:t>				</a:t>
            </a:r>
            <a:endParaRPr lang="en-US" sz="2400" b="1" dirty="0"/>
          </a:p>
          <a:p>
            <a:pPr marL="0">
              <a:spcBef>
                <a:spcPts val="0"/>
              </a:spcBef>
              <a:buNone/>
            </a:pPr>
            <a:r>
              <a:rPr lang="en-US" sz="2400" b="1" dirty="0"/>
              <a:t>Extension:  What is the relationship between the volume of the original prism and the volume of the new prism?</a:t>
            </a:r>
          </a:p>
          <a:p>
            <a:pPr marL="0" marR="0" indent="0">
              <a:lnSpc>
                <a:spcPct val="115000"/>
              </a:lnSpc>
              <a:spcBef>
                <a:spcPts val="0"/>
              </a:spcBef>
              <a:spcAft>
                <a:spcPts val="1000"/>
              </a:spcAft>
              <a:buNone/>
            </a:pPr>
            <a:r>
              <a:rPr lang="en-US" sz="2400" b="1" dirty="0">
                <a:solidFill>
                  <a:srgbClr val="FF0000"/>
                </a:solidFill>
                <a:ea typeface="Calibri"/>
                <a:cs typeface="Times New Roman"/>
              </a:rPr>
              <a:t>The new volume is 15.625 times the volume of the original prism.</a:t>
            </a:r>
          </a:p>
          <a:p>
            <a:pPr>
              <a:spcBef>
                <a:spcPts val="0"/>
              </a:spcBef>
              <a:buNone/>
            </a:pPr>
            <a:endParaRPr lang="en-US" sz="2400" b="1" dirty="0">
              <a:solidFill>
                <a:srgbClr val="005EC0"/>
              </a:solidFill>
            </a:endParaRPr>
          </a:p>
          <a:p>
            <a:pPr>
              <a:spcBef>
                <a:spcPts val="0"/>
              </a:spcBef>
              <a:buNone/>
            </a:pPr>
            <a:endParaRPr lang="en-US" sz="2400" b="1" dirty="0"/>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G.14</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91475"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706" name="Equation" r:id="rId7" imgW="114151" imgH="215619" progId="Equation.3">
                  <p:embed/>
                </p:oleObj>
              </mc:Choice>
              <mc:Fallback>
                <p:oleObj name="Equation" r:id="rId7" imgW="114151" imgH="215619" progId="Equation.3">
                  <p:embed/>
                  <p:pic>
                    <p:nvPicPr>
                      <p:cNvPr id="0" name="Picture 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707" name="Equation" r:id="rId9" imgW="114151" imgH="215619" progId="Equation.3">
                  <p:embed/>
                </p:oleObj>
              </mc:Choice>
              <mc:Fallback>
                <p:oleObj name="Equation" r:id="rId9" imgW="114151" imgH="215619" progId="Equation.3">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708" name="Equation" r:id="rId10" imgW="114151" imgH="215619" progId="Equation.3">
                  <p:embed/>
                </p:oleObj>
              </mc:Choice>
              <mc:Fallback>
                <p:oleObj name="Equation" r:id="rId10" imgW="114151" imgH="215619" progId="Equation.3">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77" name="Rectangle 6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78" name="Rectangle 7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680" name="Rectangle 7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81" name="Rectangle 7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8683"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82" name="Picture 7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3000" y="4267200"/>
            <a:ext cx="6067425" cy="390525"/>
          </a:xfrm>
          <a:prstGeom prst="rect">
            <a:avLst/>
          </a:prstGeom>
          <a:noFill/>
        </p:spPr>
      </p:pic>
      <p:sp>
        <p:nvSpPr>
          <p:cNvPr id="68684" name="Rectangle 76"/>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865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spcBef>
                <a:spcPts val="0"/>
              </a:spcBef>
              <a:buNone/>
            </a:pPr>
            <a:endParaRPr lang="en-US" sz="2400" b="1" dirty="0">
              <a:solidFill>
                <a:srgbClr val="005EC0"/>
              </a:solidFill>
            </a:endParaRPr>
          </a:p>
          <a:p>
            <a:pPr>
              <a:spcBef>
                <a:spcPts val="0"/>
              </a:spcBef>
              <a:buNone/>
            </a:pPr>
            <a:r>
              <a:rPr lang="en-US" sz="2400" b="1" dirty="0">
                <a:solidFill>
                  <a:srgbClr val="0033CC"/>
                </a:solidFill>
              </a:rPr>
              <a:t>Relationship Between Volume and Dimensions:</a:t>
            </a:r>
          </a:p>
          <a:p>
            <a:pPr>
              <a:spcBef>
                <a:spcPts val="0"/>
              </a:spcBef>
              <a:buNone/>
            </a:pPr>
            <a:endParaRPr lang="en-US" sz="2400" b="1" dirty="0">
              <a:solidFill>
                <a:srgbClr val="005EC0"/>
              </a:solidFill>
            </a:endParaRPr>
          </a:p>
          <a:p>
            <a:pPr marL="0" indent="0">
              <a:spcBef>
                <a:spcPts val="0"/>
              </a:spcBef>
              <a:buNone/>
            </a:pPr>
            <a:r>
              <a:rPr lang="en-US" sz="2400" b="1" dirty="0"/>
              <a:t>Cathy has two cylinders that are the same height, but the volume of the second cylinder is 16 times the volume of the first cylinder.  The radius of the second cylinder is –</a:t>
            </a:r>
          </a:p>
          <a:p>
            <a:pPr>
              <a:spcBef>
                <a:spcPts val="0"/>
              </a:spcBef>
              <a:buNone/>
            </a:pPr>
            <a:endParaRPr lang="en-US" sz="2400" b="1" dirty="0"/>
          </a:p>
          <a:p>
            <a:pPr marL="457200" indent="-457200">
              <a:spcBef>
                <a:spcPts val="0"/>
              </a:spcBef>
              <a:buAutoNum type="alphaUcPeriod"/>
            </a:pPr>
            <a:r>
              <a:rPr lang="en-US" sz="2400" b="1" dirty="0"/>
              <a:t>2 times the radius of the first cylinder.</a:t>
            </a:r>
          </a:p>
          <a:p>
            <a:pPr marL="457200" indent="-457200">
              <a:spcBef>
                <a:spcPts val="0"/>
              </a:spcBef>
              <a:buAutoNum type="alphaUcPeriod"/>
            </a:pPr>
            <a:r>
              <a:rPr lang="en-US" sz="2400" b="1" dirty="0"/>
              <a:t>4 times the radius of the first cylinder.</a:t>
            </a:r>
          </a:p>
          <a:p>
            <a:pPr marL="457200" indent="-457200">
              <a:spcBef>
                <a:spcPts val="0"/>
              </a:spcBef>
              <a:buAutoNum type="alphaUcPeriod"/>
            </a:pPr>
            <a:r>
              <a:rPr lang="en-US" sz="2400" b="1" dirty="0"/>
              <a:t>8 times the radius of the first cylinder.</a:t>
            </a:r>
          </a:p>
          <a:p>
            <a:pPr marL="457200" indent="-457200">
              <a:spcBef>
                <a:spcPts val="0"/>
              </a:spcBef>
              <a:buAutoNum type="alphaUcPeriod"/>
            </a:pPr>
            <a:r>
              <a:rPr lang="en-US" sz="2400" b="1" dirty="0"/>
              <a:t>16 times the radius of the first cylinder.</a:t>
            </a:r>
          </a:p>
        </p:txBody>
      </p:sp>
      <p:sp>
        <p:nvSpPr>
          <p:cNvPr id="7" name="Title 6"/>
          <p:cNvSpPr>
            <a:spLocks noGrp="1"/>
          </p:cNvSpPr>
          <p:nvPr>
            <p:ph type="title"/>
          </p:nvPr>
        </p:nvSpPr>
        <p:spPr>
          <a:xfrm>
            <a:off x="304800" y="381000"/>
            <a:ext cx="8839200" cy="1143000"/>
          </a:xfrm>
        </p:spPr>
        <p:txBody>
          <a:bodyPr/>
          <a:lstStyle/>
          <a:p>
            <a:r>
              <a:rPr lang="en-US" sz="3200" b="1" dirty="0">
                <a:solidFill>
                  <a:srgbClr val="0033CC"/>
                </a:solidFill>
              </a:rPr>
              <a:t>Suggested Practice for SOL G.14</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9718"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9719"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9720" name="Equation" r:id="rId10" imgW="114151" imgH="215619" progId="Equation.3">
                  <p:embed/>
                </p:oleObj>
              </mc:Choice>
              <mc:Fallback>
                <p:oleObj name="Equation" r:id="rId10" imgW="114151" imgH="215619"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ounded Rectangle 18"/>
          <p:cNvSpPr/>
          <p:nvPr/>
        </p:nvSpPr>
        <p:spPr>
          <a:xfrm>
            <a:off x="457200" y="4114800"/>
            <a:ext cx="5486400" cy="3810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26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a:spcBef>
                <a:spcPts val="0"/>
              </a:spcBef>
              <a:buNone/>
            </a:pPr>
            <a:endParaRPr lang="en-US" sz="2400" b="1" dirty="0">
              <a:solidFill>
                <a:srgbClr val="005EC0"/>
              </a:solidFill>
            </a:endParaRPr>
          </a:p>
          <a:p>
            <a:pPr>
              <a:spcBef>
                <a:spcPts val="0"/>
              </a:spcBef>
              <a:buNone/>
            </a:pPr>
            <a:r>
              <a:rPr lang="en-US" sz="2400" b="1" dirty="0">
                <a:solidFill>
                  <a:srgbClr val="0033CC"/>
                </a:solidFill>
              </a:rPr>
              <a:t>Relationship Between Volume and Dimensions:</a:t>
            </a:r>
          </a:p>
          <a:p>
            <a:pPr>
              <a:spcBef>
                <a:spcPts val="0"/>
              </a:spcBef>
              <a:buNone/>
            </a:pPr>
            <a:endParaRPr lang="en-US" sz="2400" b="1" dirty="0">
              <a:solidFill>
                <a:srgbClr val="005EC0"/>
              </a:solidFill>
            </a:endParaRPr>
          </a:p>
          <a:p>
            <a:pPr>
              <a:spcBef>
                <a:spcPts val="0"/>
              </a:spcBef>
              <a:buNone/>
            </a:pPr>
            <a:r>
              <a:rPr lang="en-US" sz="2400" b="1" dirty="0"/>
              <a:t>Cathy has two cylinders with radii the same length, but the</a:t>
            </a:r>
          </a:p>
          <a:p>
            <a:pPr>
              <a:spcBef>
                <a:spcPts val="0"/>
              </a:spcBef>
              <a:buNone/>
            </a:pPr>
            <a:r>
              <a:rPr lang="en-US" sz="2400" b="1" dirty="0"/>
              <a:t>volume of the second cylinder is 16 times the volume of the first</a:t>
            </a:r>
          </a:p>
          <a:p>
            <a:pPr>
              <a:spcBef>
                <a:spcPts val="0"/>
              </a:spcBef>
              <a:buNone/>
            </a:pPr>
            <a:r>
              <a:rPr lang="en-US" sz="2400" b="1" dirty="0"/>
              <a:t>cylinder.  The height of the second cylinder is –</a:t>
            </a:r>
          </a:p>
          <a:p>
            <a:pPr>
              <a:spcBef>
                <a:spcPts val="0"/>
              </a:spcBef>
              <a:buNone/>
            </a:pPr>
            <a:endParaRPr lang="en-US" sz="2400" b="1" dirty="0"/>
          </a:p>
          <a:p>
            <a:pPr marL="457200" indent="-457200">
              <a:spcBef>
                <a:spcPts val="0"/>
              </a:spcBef>
              <a:buAutoNum type="alphaUcPeriod"/>
            </a:pPr>
            <a:r>
              <a:rPr lang="en-US" sz="2400" b="1" dirty="0"/>
              <a:t>2 times the height of the first cylinder.</a:t>
            </a:r>
          </a:p>
          <a:p>
            <a:pPr marL="457200" indent="-457200">
              <a:spcBef>
                <a:spcPts val="0"/>
              </a:spcBef>
              <a:buAutoNum type="alphaUcPeriod"/>
            </a:pPr>
            <a:r>
              <a:rPr lang="en-US" sz="2400" b="1" dirty="0"/>
              <a:t>4 times the height of the first cylinder.</a:t>
            </a:r>
          </a:p>
          <a:p>
            <a:pPr marL="457200" indent="-457200">
              <a:spcBef>
                <a:spcPts val="0"/>
              </a:spcBef>
              <a:buAutoNum type="alphaUcPeriod"/>
            </a:pPr>
            <a:r>
              <a:rPr lang="en-US" sz="2400" b="1" dirty="0"/>
              <a:t>8 times the height of the first cylinder.</a:t>
            </a:r>
          </a:p>
          <a:p>
            <a:pPr marL="457200" indent="-457200">
              <a:spcBef>
                <a:spcPts val="0"/>
              </a:spcBef>
              <a:buAutoNum type="alphaUcPeriod"/>
            </a:pPr>
            <a:r>
              <a:rPr lang="en-US" sz="2400" b="1" dirty="0"/>
              <a:t>16 times the height of the first cylinder.</a:t>
            </a:r>
          </a:p>
        </p:txBody>
      </p:sp>
      <p:sp>
        <p:nvSpPr>
          <p:cNvPr id="7" name="Title 6"/>
          <p:cNvSpPr>
            <a:spLocks noGrp="1"/>
          </p:cNvSpPr>
          <p:nvPr>
            <p:ph type="title"/>
          </p:nvPr>
        </p:nvSpPr>
        <p:spPr>
          <a:xfrm>
            <a:off x="304800" y="381000"/>
            <a:ext cx="8839200" cy="1143000"/>
          </a:xfrm>
        </p:spPr>
        <p:txBody>
          <a:bodyPr/>
          <a:lstStyle/>
          <a:p>
            <a:r>
              <a:rPr lang="en-US" sz="3200" b="1" dirty="0">
                <a:solidFill>
                  <a:srgbClr val="0033CC"/>
                </a:solidFill>
              </a:rPr>
              <a:t>Suggested Practice for SOL G.14</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0739" name="Equation" r:id="rId7" imgW="114151" imgH="215619" progId="Equation.3">
                  <p:embed/>
                </p:oleObj>
              </mc:Choice>
              <mc:Fallback>
                <p:oleObj name="Equation" r:id="rId7" imgW="114151" imgH="215619" progId="Equation.3">
                  <p:embed/>
                  <p:pic>
                    <p:nvPicPr>
                      <p:cNvPr id="0"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0740" name="Equation" r:id="rId9" imgW="114151" imgH="215619" progId="Equation.3">
                  <p:embed/>
                </p:oleObj>
              </mc:Choice>
              <mc:Fallback>
                <p:oleObj name="Equation" r:id="rId9" imgW="114151" imgH="215619" progId="Equation.3">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0741" name="Equation" r:id="rId10" imgW="114151" imgH="215619" progId="Equation.3">
                  <p:embed/>
                </p:oleObj>
              </mc:Choice>
              <mc:Fallback>
                <p:oleObj name="Equation" r:id="rId10" imgW="114151" imgH="215619" progId="Equation.3">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ounded Rectangle 18"/>
          <p:cNvSpPr/>
          <p:nvPr/>
        </p:nvSpPr>
        <p:spPr>
          <a:xfrm>
            <a:off x="457200" y="4876800"/>
            <a:ext cx="5562600" cy="381000"/>
          </a:xfrm>
          <a:prstGeom prst="roundRect">
            <a:avLst/>
          </a:prstGeom>
          <a:noFill/>
          <a:ln w="38100">
            <a:solidFill>
              <a:srgbClr val="F42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54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3000"/>
            <a:ext cx="8382000" cy="4953001"/>
          </a:xfrm>
        </p:spPr>
        <p:txBody>
          <a:bodyPr/>
          <a:lstStyle/>
          <a:p>
            <a:pPr marL="0">
              <a:spcBef>
                <a:spcPts val="0"/>
              </a:spcBef>
              <a:buNone/>
            </a:pPr>
            <a:r>
              <a:rPr lang="en-US" sz="2400" dirty="0">
                <a:solidFill>
                  <a:srgbClr val="002060"/>
                </a:solidFill>
              </a:rPr>
              <a:t>This concludes the student performance information for the Geometry tests administered during the spring 2013 test administration.</a:t>
            </a:r>
          </a:p>
          <a:p>
            <a:pPr>
              <a:spcBef>
                <a:spcPts val="0"/>
              </a:spcBef>
              <a:buNone/>
            </a:pPr>
            <a:endParaRPr lang="en-US" sz="2400" dirty="0">
              <a:solidFill>
                <a:srgbClr val="002060"/>
              </a:solidFill>
            </a:endParaRPr>
          </a:p>
          <a:p>
            <a:pPr>
              <a:spcBef>
                <a:spcPts val="0"/>
              </a:spcBef>
              <a:buNone/>
            </a:pPr>
            <a:r>
              <a:rPr lang="en-US" sz="2400" dirty="0">
                <a:solidFill>
                  <a:srgbClr val="002060"/>
                </a:solidFill>
              </a:rPr>
              <a:t>Additionally, test preparation </a:t>
            </a:r>
            <a:r>
              <a:rPr lang="en-US" sz="2400" b="1" dirty="0">
                <a:solidFill>
                  <a:srgbClr val="002060"/>
                </a:solidFill>
              </a:rPr>
              <a:t>practice items </a:t>
            </a:r>
            <a:r>
              <a:rPr lang="en-US" sz="2400" dirty="0">
                <a:solidFill>
                  <a:srgbClr val="002060"/>
                </a:solidFill>
              </a:rPr>
              <a:t>for Geometry can be </a:t>
            </a:r>
          </a:p>
          <a:p>
            <a:pPr>
              <a:spcBef>
                <a:spcPts val="0"/>
              </a:spcBef>
              <a:buNone/>
            </a:pPr>
            <a:r>
              <a:rPr lang="en-US" sz="2400" dirty="0">
                <a:solidFill>
                  <a:srgbClr val="002060"/>
                </a:solidFill>
              </a:rPr>
              <a:t>found on the Virginia Department of Education Web site at:</a:t>
            </a:r>
          </a:p>
          <a:p>
            <a:pPr>
              <a:spcBef>
                <a:spcPts val="0"/>
              </a:spcBef>
              <a:buNone/>
            </a:pPr>
            <a:endParaRPr lang="en-US" sz="2400" dirty="0">
              <a:solidFill>
                <a:srgbClr val="002060"/>
              </a:solidFill>
            </a:endParaRPr>
          </a:p>
          <a:p>
            <a:pPr marL="0" indent="0">
              <a:spcBef>
                <a:spcPts val="0"/>
              </a:spcBef>
              <a:buNone/>
            </a:pPr>
            <a:r>
              <a:rPr lang="en-US" sz="2000" dirty="0">
                <a:solidFill>
                  <a:srgbClr val="002060"/>
                </a:solidFill>
                <a:hlinkClick r:id="rId5"/>
              </a:rPr>
              <a:t>https://www.doe.virginia.gov/teaching-learning-assessment/student-assessment/sol-practice-items-all-subjects</a:t>
            </a:r>
            <a:endParaRPr lang="en-US" sz="2000" dirty="0">
              <a:solidFill>
                <a:srgbClr val="002060"/>
              </a:solidFill>
            </a:endParaRPr>
          </a:p>
          <a:p>
            <a:pPr>
              <a:spcBef>
                <a:spcPts val="0"/>
              </a:spcBef>
              <a:buNone/>
            </a:pPr>
            <a:endParaRPr lang="en-US" sz="2000" b="1" dirty="0">
              <a:solidFill>
                <a:srgbClr val="002060"/>
              </a:solidFill>
            </a:endParaRPr>
          </a:p>
          <a:p>
            <a:pPr marL="0">
              <a:spcBef>
                <a:spcPts val="0"/>
              </a:spcBef>
              <a:buNone/>
            </a:pPr>
            <a:r>
              <a:rPr lang="en-US" sz="2400" dirty="0">
                <a:solidFill>
                  <a:srgbClr val="002060"/>
                </a:solidFill>
              </a:rPr>
              <a:t>There is also an </a:t>
            </a:r>
            <a:r>
              <a:rPr lang="en-US" sz="2400" b="1" dirty="0">
                <a:solidFill>
                  <a:srgbClr val="002060"/>
                </a:solidFill>
              </a:rPr>
              <a:t>End-of-Course Tools Practice </a:t>
            </a:r>
            <a:r>
              <a:rPr lang="en-US" sz="2400" dirty="0">
                <a:solidFill>
                  <a:srgbClr val="002060"/>
                </a:solidFill>
              </a:rPr>
              <a:t>located at the same URL that provides students the opportunity to practice with the online tools and provides an interface for students to practice constructions using the online compass.</a:t>
            </a:r>
            <a:endParaRPr lang="en-US" sz="2400" dirty="0"/>
          </a:p>
        </p:txBody>
      </p:sp>
      <p:sp>
        <p:nvSpPr>
          <p:cNvPr id="7" name="Title 6"/>
          <p:cNvSpPr>
            <a:spLocks noGrp="1"/>
          </p:cNvSpPr>
          <p:nvPr>
            <p:ph type="title"/>
          </p:nvPr>
        </p:nvSpPr>
        <p:spPr>
          <a:xfrm>
            <a:off x="304800" y="381000"/>
            <a:ext cx="8839200" cy="1143000"/>
          </a:xfrm>
        </p:spPr>
        <p:txBody>
          <a:bodyPr/>
          <a:lstStyle/>
          <a:p>
            <a:r>
              <a:rPr lang="en-US" sz="3200" b="1" dirty="0">
                <a:solidFill>
                  <a:srgbClr val="0033CC"/>
                </a:solidFill>
              </a:rPr>
              <a:t>Practice Items and Tools Practice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5865" name="Equation" r:id="rId7" imgW="114151" imgH="215619" progId="Equation.3">
                  <p:embed/>
                </p:oleObj>
              </mc:Choice>
              <mc:Fallback>
                <p:oleObj name="Equation" r:id="rId7" imgW="114151" imgH="215619" progId="Equation.3">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5866" name="Equation" r:id="rId9" imgW="114151" imgH="215619" progId="Equation.3">
                  <p:embed/>
                </p:oleObj>
              </mc:Choice>
              <mc:Fallback>
                <p:oleObj name="Equation" r:id="rId9" imgW="114151" imgH="215619" progId="Equation.3">
                  <p:embed/>
                  <p:pic>
                    <p:nvPicPr>
                      <p:cNvPr id="0"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5867" name="Equation" r:id="rId10" imgW="114151" imgH="215619" progId="Equation.3">
                  <p:embed/>
                </p:oleObj>
              </mc:Choice>
              <mc:Fallback>
                <p:oleObj name="Equation" r:id="rId10" imgW="114151" imgH="215619" progId="Equation.3">
                  <p:embed/>
                  <p:pic>
                    <p:nvPicPr>
                      <p:cNvPr id="0"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419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0075" y="1570037"/>
            <a:ext cx="8229600" cy="4525963"/>
          </a:xfrm>
        </p:spPr>
        <p:txBody>
          <a:bodyPr/>
          <a:lstStyle/>
          <a:p>
            <a:pPr marL="0" algn="ctr">
              <a:spcBef>
                <a:spcPts val="0"/>
              </a:spcBef>
              <a:buNone/>
            </a:pPr>
            <a:r>
              <a:rPr lang="en-US" sz="2800" b="1" dirty="0"/>
              <a:t>For assessment questions, please contact</a:t>
            </a:r>
          </a:p>
          <a:p>
            <a:pPr marL="0" algn="ctr">
              <a:spcBef>
                <a:spcPts val="0"/>
              </a:spcBef>
              <a:buNone/>
            </a:pPr>
            <a:r>
              <a:rPr lang="en-US" sz="2800" b="1" dirty="0">
                <a:hlinkClick r:id="rId5"/>
              </a:rPr>
              <a:t>Student_assessment@doe.virginia.gov</a:t>
            </a:r>
            <a:endParaRPr lang="en-US" sz="2800" b="1" dirty="0"/>
          </a:p>
          <a:p>
            <a:pPr marL="0" algn="ctr">
              <a:spcBef>
                <a:spcPts val="0"/>
              </a:spcBef>
              <a:buNone/>
            </a:pPr>
            <a:endParaRPr lang="en-US" sz="2800" b="1" dirty="0"/>
          </a:p>
          <a:p>
            <a:pPr marL="0" algn="ctr">
              <a:spcBef>
                <a:spcPts val="0"/>
              </a:spcBef>
              <a:buNone/>
            </a:pPr>
            <a:r>
              <a:rPr lang="en-US" sz="2800" b="1" dirty="0"/>
              <a:t>For instruction questions, please contact </a:t>
            </a:r>
            <a:r>
              <a:rPr lang="en-US" sz="2800" b="1" dirty="0">
                <a:hlinkClick r:id="rId6"/>
              </a:rPr>
              <a:t>Michael.Bolling@doe.virginia.gov</a:t>
            </a:r>
            <a:r>
              <a:rPr lang="en-US" sz="2800" b="1" dirty="0"/>
              <a:t> </a:t>
            </a:r>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rgbClr val="0033CC"/>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6823" name="Equation" r:id="rId8" imgW="114151" imgH="215619" progId="Equation.3">
                  <p:embed/>
                </p:oleObj>
              </mc:Choice>
              <mc:Fallback>
                <p:oleObj name="Equation" r:id="rId8" imgW="114151" imgH="215619" progId="Equation.3">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6824" name="Equation" r:id="rId10" imgW="114151" imgH="215619" progId="Equation.3">
                  <p:embed/>
                </p:oleObj>
              </mc:Choice>
              <mc:Fallback>
                <p:oleObj name="Equation" r:id="rId10" imgW="114151" imgH="215619" progId="Equation.3">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6825" name="Equation" r:id="rId11" imgW="114151" imgH="215619" progId="Equation.3">
                  <p:embed/>
                </p:oleObj>
              </mc:Choice>
              <mc:Fallback>
                <p:oleObj name="Equation" r:id="rId11" imgW="114151" imgH="215619"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
        <p:nvSpPr>
          <p:cNvPr id="4" name="TextBox 3"/>
          <p:cNvSpPr txBox="1"/>
          <p:nvPr/>
        </p:nvSpPr>
        <p:spPr>
          <a:xfrm>
            <a:off x="457200" y="6336268"/>
            <a:ext cx="685800"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519606980"/>
      </p:ext>
    </p:extLst>
  </p:cSld>
  <p:clrMapOvr>
    <a:masterClrMapping/>
  </p:clrMapOvr>
  <mc:AlternateContent xmlns:mc="http://schemas.openxmlformats.org/markup-compatibility/2006" xmlns:p14="http://schemas.microsoft.com/office/powerpoint/2010/main">
    <mc:Choice Requires="p14">
      <p:transition spd="slow" p14:dur="2000" advTm="5951"/>
    </mc:Choice>
    <mc:Fallback xmlns="">
      <p:transition spd="slow" advTm="5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1"/>
            <a:ext cx="8534400" cy="4724400"/>
          </a:xfrm>
        </p:spPr>
        <p:txBody>
          <a:bodyPr/>
          <a:lstStyle/>
          <a:p>
            <a:pPr marL="0">
              <a:spcBef>
                <a:spcPts val="0"/>
              </a:spcBef>
              <a:buNone/>
            </a:pPr>
            <a:r>
              <a:rPr lang="en-US" sz="2400" b="1" dirty="0">
                <a:solidFill>
                  <a:srgbClr val="0070C0"/>
                </a:solidFill>
              </a:rPr>
              <a:t>Students need additional practice judging the validity of a logical argument and using valid forms of deductive reasoning, including the law of syllogism, the law of </a:t>
            </a:r>
            <a:r>
              <a:rPr lang="en-US" sz="2400" b="1" dirty="0" err="1">
                <a:solidFill>
                  <a:srgbClr val="0070C0"/>
                </a:solidFill>
              </a:rPr>
              <a:t>contrapositive</a:t>
            </a:r>
            <a:r>
              <a:rPr lang="en-US" sz="2400" b="1" dirty="0">
                <a:solidFill>
                  <a:srgbClr val="0070C0"/>
                </a:solidFill>
              </a:rPr>
              <a:t>, the law of detachment, and counterexamples.</a:t>
            </a:r>
          </a:p>
          <a:p>
            <a:pPr marL="0">
              <a:spcBef>
                <a:spcPts val="0"/>
              </a:spcBef>
              <a:buNone/>
            </a:pPr>
            <a:endParaRPr lang="en-US" sz="2400" b="1" dirty="0">
              <a:solidFill>
                <a:srgbClr val="0070C0"/>
              </a:solidFill>
              <a:latin typeface="+mj-lt"/>
            </a:endParaRPr>
          </a:p>
          <a:p>
            <a:pPr marL="0">
              <a:spcBef>
                <a:spcPts val="0"/>
              </a:spcBef>
              <a:buNone/>
            </a:pPr>
            <a:r>
              <a:rPr lang="en-US" sz="2400" b="1" dirty="0">
                <a:solidFill>
                  <a:srgbClr val="0033CC"/>
                </a:solidFill>
                <a:latin typeface="+mj-lt"/>
              </a:rPr>
              <a:t>Example of the law of detachment:</a:t>
            </a:r>
          </a:p>
          <a:p>
            <a:pPr marL="0">
              <a:spcBef>
                <a:spcPts val="0"/>
              </a:spcBef>
              <a:buNone/>
            </a:pPr>
            <a:endParaRPr lang="en-US" sz="2400" b="1" dirty="0">
              <a:latin typeface="+mj-lt"/>
            </a:endParaRPr>
          </a:p>
          <a:p>
            <a:pPr marL="0">
              <a:spcBef>
                <a:spcPts val="0"/>
              </a:spcBef>
              <a:buNone/>
            </a:pPr>
            <a:r>
              <a:rPr lang="en-US" sz="2000" b="1" dirty="0">
                <a:latin typeface="+mj-lt"/>
              </a:rPr>
              <a:t>Let </a:t>
            </a:r>
            <a:r>
              <a:rPr lang="en-US" sz="2000" b="1" i="1" dirty="0">
                <a:latin typeface="+mj-lt"/>
              </a:rPr>
              <a:t>p</a:t>
            </a:r>
            <a:r>
              <a:rPr lang="en-US" sz="2000" b="1" dirty="0">
                <a:latin typeface="+mj-lt"/>
              </a:rPr>
              <a:t> = “a dog eats bread”</a:t>
            </a:r>
          </a:p>
          <a:p>
            <a:pPr marL="0">
              <a:spcBef>
                <a:spcPts val="0"/>
              </a:spcBef>
              <a:buNone/>
            </a:pPr>
            <a:r>
              <a:rPr lang="en-US" sz="2000" b="1" dirty="0">
                <a:latin typeface="+mj-lt"/>
              </a:rPr>
              <a:t>Let </a:t>
            </a:r>
            <a:r>
              <a:rPr lang="en-US" sz="2000" b="1" i="1" dirty="0">
                <a:latin typeface="+mj-lt"/>
              </a:rPr>
              <a:t>q</a:t>
            </a:r>
            <a:r>
              <a:rPr lang="en-US" sz="2000" b="1" dirty="0">
                <a:latin typeface="+mj-lt"/>
              </a:rPr>
              <a:t> = “the dog gains weight”</a:t>
            </a:r>
          </a:p>
          <a:p>
            <a:pPr marL="0">
              <a:spcBef>
                <a:spcPts val="0"/>
              </a:spcBef>
              <a:buNone/>
            </a:pPr>
            <a:endParaRPr lang="en-US" sz="2000" b="1" i="1" dirty="0">
              <a:latin typeface="+mj-lt"/>
            </a:endParaRPr>
          </a:p>
          <a:p>
            <a:pPr marL="0">
              <a:spcBef>
                <a:spcPts val="0"/>
              </a:spcBef>
              <a:buNone/>
            </a:pPr>
            <a:r>
              <a:rPr lang="en-US" sz="2000" b="1" i="1" dirty="0">
                <a:latin typeface="+mj-lt"/>
              </a:rPr>
              <a:t>p</a:t>
            </a:r>
            <a:r>
              <a:rPr lang="en-US" sz="2000" b="1" dirty="0">
                <a:latin typeface="+mj-lt"/>
              </a:rPr>
              <a:t> → </a:t>
            </a:r>
            <a:r>
              <a:rPr lang="en-US" sz="2000" b="1" i="1" dirty="0">
                <a:latin typeface="+mj-lt"/>
              </a:rPr>
              <a:t>q,</a:t>
            </a:r>
            <a:r>
              <a:rPr lang="en-US" sz="2000" b="1" dirty="0">
                <a:latin typeface="+mj-lt"/>
              </a:rPr>
              <a:t>  “If a dog eats bread, then the dog gains weight” is a true statement.</a:t>
            </a:r>
          </a:p>
          <a:p>
            <a:pPr>
              <a:buNone/>
            </a:pPr>
            <a:r>
              <a:rPr lang="en-US" sz="2000" b="1" dirty="0">
                <a:latin typeface="+mj-lt"/>
              </a:rPr>
              <a:t>John’s dog eats bread.  What can be concluded?</a:t>
            </a:r>
          </a:p>
          <a:p>
            <a:pPr>
              <a:buNone/>
            </a:pPr>
            <a:r>
              <a:rPr lang="en-US" sz="2000" b="1" dirty="0">
                <a:solidFill>
                  <a:srgbClr val="FF0000"/>
                </a:solidFill>
                <a:latin typeface="+mj-lt"/>
              </a:rPr>
              <a:t>                                          John’s dog gains weight.</a:t>
            </a:r>
          </a:p>
        </p:txBody>
      </p:sp>
      <p:sp>
        <p:nvSpPr>
          <p:cNvPr id="7" name="Title 6"/>
          <p:cNvSpPr>
            <a:spLocks noGrp="1"/>
          </p:cNvSpPr>
          <p:nvPr>
            <p:ph type="title"/>
          </p:nvPr>
        </p:nvSpPr>
        <p:spPr>
          <a:xfrm>
            <a:off x="304800" y="457200"/>
            <a:ext cx="8839200" cy="1143000"/>
          </a:xfrm>
        </p:spPr>
        <p:txBody>
          <a:bodyPr/>
          <a:lstStyle/>
          <a:p>
            <a:r>
              <a:rPr lang="en-US" sz="3200" b="1" dirty="0">
                <a:solidFill>
                  <a:srgbClr val="0033CC"/>
                </a:solidFill>
              </a:rPr>
              <a:t>Suggested Practice for SOL G.1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10"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11"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3733800" y="3276600"/>
          <a:ext cx="114300" cy="215900"/>
        </p:xfrm>
        <a:graphic>
          <a:graphicData uri="http://schemas.openxmlformats.org/presentationml/2006/ole">
            <mc:AlternateContent xmlns:mc="http://schemas.openxmlformats.org/markup-compatibility/2006">
              <mc:Choice xmlns:v="urn:schemas-microsoft-com:vml" Requires="v">
                <p:oleObj spid="_x0000_s1112" name="Equation" r:id="rId11" imgW="114151" imgH="215619" progId="Equation.3">
                  <p:embed/>
                </p:oleObj>
              </mc:Choice>
              <mc:Fallback>
                <p:oleObj name="Equation" r:id="rId11" imgW="114151" imgH="215619" progId="Equation.3">
                  <p:embed/>
                  <p:pic>
                    <p:nvPicPr>
                      <p:cNvPr id="0" name="Picture 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32766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571"/>
    </mc:Choice>
    <mc:Fallback xmlns="">
      <p:transition spd="slow" advTm="50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a:solidFill>
                  <a:srgbClr val="0033CC"/>
                </a:solidFill>
                <a:latin typeface="+mj-lt"/>
              </a:rPr>
              <a:t>Example of the law of </a:t>
            </a:r>
            <a:r>
              <a:rPr lang="en-US" sz="2400" b="1" dirty="0" err="1">
                <a:solidFill>
                  <a:srgbClr val="0033CC"/>
                </a:solidFill>
                <a:latin typeface="+mj-lt"/>
              </a:rPr>
              <a:t>contrapositive</a:t>
            </a:r>
            <a:r>
              <a:rPr lang="en-US" sz="2400" b="1" dirty="0">
                <a:solidFill>
                  <a:srgbClr val="0033CC"/>
                </a:solidFill>
                <a:latin typeface="+mj-lt"/>
              </a:rPr>
              <a:t>:</a:t>
            </a:r>
          </a:p>
          <a:p>
            <a:pPr marL="0">
              <a:spcBef>
                <a:spcPts val="0"/>
              </a:spcBef>
              <a:buNone/>
            </a:pPr>
            <a:endParaRPr lang="en-US" sz="2400" b="1" dirty="0">
              <a:solidFill>
                <a:srgbClr val="7030A0"/>
              </a:solidFill>
              <a:latin typeface="+mj-lt"/>
            </a:endParaRPr>
          </a:p>
          <a:p>
            <a:pPr marL="0">
              <a:spcBef>
                <a:spcPts val="0"/>
              </a:spcBef>
              <a:buNone/>
            </a:pPr>
            <a:r>
              <a:rPr lang="en-US" sz="2400" b="1" dirty="0">
                <a:latin typeface="+mj-lt"/>
              </a:rPr>
              <a:t>Let </a:t>
            </a:r>
            <a:r>
              <a:rPr lang="en-US" sz="2400" b="1" i="1" dirty="0">
                <a:latin typeface="+mj-lt"/>
              </a:rPr>
              <a:t>p</a:t>
            </a:r>
            <a:r>
              <a:rPr lang="en-US" sz="2400" b="1" dirty="0">
                <a:latin typeface="+mj-lt"/>
              </a:rPr>
              <a:t> = “a dog eats bread”</a:t>
            </a:r>
          </a:p>
          <a:p>
            <a:pPr marL="0">
              <a:spcBef>
                <a:spcPts val="0"/>
              </a:spcBef>
              <a:buNone/>
            </a:pPr>
            <a:r>
              <a:rPr lang="en-US" sz="2400" b="1" dirty="0">
                <a:latin typeface="+mj-lt"/>
              </a:rPr>
              <a:t>Let </a:t>
            </a:r>
            <a:r>
              <a:rPr lang="en-US" sz="2400" b="1" i="1" dirty="0">
                <a:latin typeface="+mj-lt"/>
              </a:rPr>
              <a:t>q</a:t>
            </a:r>
            <a:r>
              <a:rPr lang="en-US" sz="2400" b="1" dirty="0">
                <a:latin typeface="+mj-lt"/>
              </a:rPr>
              <a:t> = “the dog gains weight”</a:t>
            </a:r>
          </a:p>
          <a:p>
            <a:pPr marL="0">
              <a:spcBef>
                <a:spcPts val="0"/>
              </a:spcBef>
              <a:buNone/>
            </a:pPr>
            <a:endParaRPr lang="en-US" sz="2400" b="1" dirty="0">
              <a:latin typeface="+mj-lt"/>
            </a:endParaRPr>
          </a:p>
          <a:p>
            <a:pPr marL="0">
              <a:spcBef>
                <a:spcPts val="0"/>
              </a:spcBef>
              <a:buNone/>
            </a:pPr>
            <a:r>
              <a:rPr lang="en-US" sz="2400" b="1" i="1" dirty="0">
                <a:latin typeface="+mj-lt"/>
              </a:rPr>
              <a:t>p</a:t>
            </a:r>
            <a:r>
              <a:rPr lang="en-US" sz="2400" b="1" dirty="0">
                <a:latin typeface="+mj-lt"/>
              </a:rPr>
              <a:t> → </a:t>
            </a:r>
            <a:r>
              <a:rPr lang="en-US" sz="2400" b="1" i="1" dirty="0">
                <a:latin typeface="+mj-lt"/>
              </a:rPr>
              <a:t>q</a:t>
            </a:r>
            <a:r>
              <a:rPr lang="en-US" sz="2400" b="1" dirty="0">
                <a:latin typeface="+mj-lt"/>
              </a:rPr>
              <a:t> means “If a dog eats bread, then the dog gains weight.”</a:t>
            </a:r>
          </a:p>
          <a:p>
            <a:pPr>
              <a:buNone/>
            </a:pPr>
            <a:r>
              <a:rPr lang="en-US" sz="2400" b="1" i="1" dirty="0"/>
              <a:t>p</a:t>
            </a:r>
            <a:r>
              <a:rPr lang="en-US" sz="2400" b="1" dirty="0"/>
              <a:t> → </a:t>
            </a:r>
            <a:r>
              <a:rPr lang="en-US" sz="2400" b="1" i="1" dirty="0"/>
              <a:t>q</a:t>
            </a:r>
            <a:r>
              <a:rPr lang="en-US" sz="2400" b="1" dirty="0"/>
              <a:t> is a true statement.</a:t>
            </a:r>
          </a:p>
          <a:p>
            <a:pPr>
              <a:buNone/>
            </a:pPr>
            <a:endParaRPr lang="en-US" sz="1100" b="1" dirty="0">
              <a:latin typeface="+mj-lt"/>
            </a:endParaRPr>
          </a:p>
          <a:p>
            <a:pPr marL="0">
              <a:buNone/>
            </a:pPr>
            <a:r>
              <a:rPr lang="en-US" sz="2400" b="1" dirty="0">
                <a:latin typeface="+mj-lt"/>
              </a:rPr>
              <a:t>What is the </a:t>
            </a:r>
            <a:r>
              <a:rPr lang="en-US" sz="2400" b="1" dirty="0" err="1">
                <a:latin typeface="+mj-lt"/>
              </a:rPr>
              <a:t>contrapositive</a:t>
            </a:r>
            <a:r>
              <a:rPr lang="en-US" sz="2400" b="1" dirty="0">
                <a:latin typeface="+mj-lt"/>
              </a:rPr>
              <a:t> of this statement?  Is it a true statement?</a:t>
            </a:r>
          </a:p>
          <a:p>
            <a:pPr>
              <a:buNone/>
            </a:pPr>
            <a:r>
              <a:rPr lang="en-US" sz="2400" b="1" dirty="0">
                <a:solidFill>
                  <a:srgbClr val="FF0000"/>
                </a:solidFill>
                <a:latin typeface="+mj-lt"/>
              </a:rPr>
              <a:t>“If the dog does not gain weight, then the dog does not eat</a:t>
            </a:r>
          </a:p>
          <a:p>
            <a:pPr>
              <a:buNone/>
            </a:pPr>
            <a:r>
              <a:rPr lang="en-US" sz="2400" b="1" dirty="0">
                <a:solidFill>
                  <a:srgbClr val="FF0000"/>
                </a:solidFill>
                <a:latin typeface="+mj-lt"/>
              </a:rPr>
              <a:t>bread” is a true statement.</a:t>
            </a:r>
          </a:p>
        </p:txBody>
      </p:sp>
      <p:sp>
        <p:nvSpPr>
          <p:cNvPr id="7" name="Title 6"/>
          <p:cNvSpPr>
            <a:spLocks noGrp="1"/>
          </p:cNvSpPr>
          <p:nvPr>
            <p:ph type="title"/>
          </p:nvPr>
        </p:nvSpPr>
        <p:spPr>
          <a:xfrm>
            <a:off x="304800" y="457200"/>
            <a:ext cx="8839200" cy="1143000"/>
          </a:xfrm>
        </p:spPr>
        <p:txBody>
          <a:bodyPr/>
          <a:lstStyle/>
          <a:p>
            <a:r>
              <a:rPr lang="en-US" sz="3200" b="1" dirty="0">
                <a:solidFill>
                  <a:srgbClr val="0033CC"/>
                </a:solidFill>
              </a:rPr>
              <a:t>Suggested Practice for SOL G.1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731" name="Equation" r:id="rId7" imgW="114151" imgH="215619" progId="Equation.3">
                  <p:embed/>
                </p:oleObj>
              </mc:Choice>
              <mc:Fallback>
                <p:oleObj name="Equation" r:id="rId7" imgW="114151" imgH="215619" progId="Equation.3">
                  <p:embed/>
                  <p:pic>
                    <p:nvPicPr>
                      <p:cNvPr id="0"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732" name="Equation" r:id="rId9" imgW="114151" imgH="215619" progId="Equation.3">
                  <p:embed/>
                </p:oleObj>
              </mc:Choice>
              <mc:Fallback>
                <p:oleObj name="Equation" r:id="rId9" imgW="114151" imgH="215619" progId="Equation.3">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733" name="Equation" r:id="rId10" imgW="114151" imgH="215619" progId="Equation.3">
                  <p:embed/>
                </p:oleObj>
              </mc:Choice>
              <mc:Fallback>
                <p:oleObj name="Equation" r:id="rId10" imgW="114151" imgH="215619" progId="Equation.3">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986"/>
    </mc:Choice>
    <mc:Fallback xmlns="">
      <p:transition spd="slow" advTm="42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a:solidFill>
                  <a:srgbClr val="0033CC"/>
                </a:solidFill>
                <a:latin typeface="+mj-lt"/>
              </a:rPr>
              <a:t>Example of the law of syllogism:</a:t>
            </a:r>
          </a:p>
          <a:p>
            <a:pPr marL="0">
              <a:spcBef>
                <a:spcPts val="0"/>
              </a:spcBef>
              <a:buNone/>
            </a:pPr>
            <a:endParaRPr lang="en-US" sz="2400" b="1" dirty="0">
              <a:solidFill>
                <a:srgbClr val="FF0000"/>
              </a:solidFill>
              <a:latin typeface="+mj-lt"/>
            </a:endParaRPr>
          </a:p>
          <a:p>
            <a:pPr marL="0">
              <a:spcBef>
                <a:spcPts val="0"/>
              </a:spcBef>
              <a:buNone/>
            </a:pPr>
            <a:r>
              <a:rPr lang="en-US" sz="2400" b="1" dirty="0">
                <a:latin typeface="+mj-lt"/>
              </a:rPr>
              <a:t>Let </a:t>
            </a:r>
            <a:r>
              <a:rPr lang="en-US" sz="2400" b="1" i="1" dirty="0">
                <a:latin typeface="+mj-lt"/>
              </a:rPr>
              <a:t>p</a:t>
            </a:r>
            <a:r>
              <a:rPr lang="en-US" sz="2400" b="1" dirty="0">
                <a:latin typeface="+mj-lt"/>
              </a:rPr>
              <a:t> = “a dog eats bread”</a:t>
            </a:r>
          </a:p>
          <a:p>
            <a:pPr marL="0">
              <a:spcBef>
                <a:spcPts val="0"/>
              </a:spcBef>
              <a:buNone/>
            </a:pPr>
            <a:r>
              <a:rPr lang="en-US" sz="2400" b="1" dirty="0">
                <a:latin typeface="+mj-lt"/>
              </a:rPr>
              <a:t>Let </a:t>
            </a:r>
            <a:r>
              <a:rPr lang="en-US" sz="2400" b="1" i="1" dirty="0">
                <a:latin typeface="+mj-lt"/>
              </a:rPr>
              <a:t>q</a:t>
            </a:r>
            <a:r>
              <a:rPr lang="en-US" sz="2400" b="1" dirty="0">
                <a:latin typeface="+mj-lt"/>
              </a:rPr>
              <a:t> = “the dog gains weight”</a:t>
            </a:r>
          </a:p>
          <a:p>
            <a:pPr marL="0">
              <a:spcBef>
                <a:spcPts val="0"/>
              </a:spcBef>
              <a:buNone/>
            </a:pPr>
            <a:r>
              <a:rPr lang="en-US" sz="2400" b="1" dirty="0">
                <a:latin typeface="+mj-lt"/>
              </a:rPr>
              <a:t>Let </a:t>
            </a:r>
            <a:r>
              <a:rPr lang="en-US" sz="2400" b="1" i="1" dirty="0">
                <a:latin typeface="+mj-lt"/>
              </a:rPr>
              <a:t>r</a:t>
            </a:r>
            <a:r>
              <a:rPr lang="en-US" sz="2400" b="1" dirty="0">
                <a:latin typeface="+mj-lt"/>
              </a:rPr>
              <a:t> = “the dog gets fat”</a:t>
            </a:r>
          </a:p>
          <a:p>
            <a:pPr marL="0">
              <a:spcBef>
                <a:spcPts val="0"/>
              </a:spcBef>
              <a:buNone/>
            </a:pPr>
            <a:endParaRPr lang="en-US" sz="2400" b="1" dirty="0">
              <a:latin typeface="+mj-lt"/>
            </a:endParaRPr>
          </a:p>
          <a:p>
            <a:pPr marL="0">
              <a:spcBef>
                <a:spcPts val="0"/>
              </a:spcBef>
              <a:buNone/>
            </a:pPr>
            <a:r>
              <a:rPr lang="en-US" sz="2400" b="1" i="1" dirty="0">
                <a:latin typeface="+mj-lt"/>
              </a:rPr>
              <a:t>p</a:t>
            </a:r>
            <a:r>
              <a:rPr lang="en-US" sz="2400" b="1" dirty="0">
                <a:latin typeface="+mj-lt"/>
              </a:rPr>
              <a:t> → </a:t>
            </a:r>
            <a:r>
              <a:rPr lang="en-US" sz="2400" b="1" i="1" dirty="0">
                <a:latin typeface="+mj-lt"/>
              </a:rPr>
              <a:t>q</a:t>
            </a:r>
            <a:r>
              <a:rPr lang="en-US" sz="2400" b="1" dirty="0">
                <a:latin typeface="+mj-lt"/>
              </a:rPr>
              <a:t> means “If a dog eats bread, then the dog gains weight.”</a:t>
            </a:r>
          </a:p>
          <a:p>
            <a:pPr marL="0">
              <a:spcBef>
                <a:spcPts val="0"/>
              </a:spcBef>
              <a:buNone/>
            </a:pPr>
            <a:r>
              <a:rPr lang="en-US" sz="2400" b="1" i="1" dirty="0">
                <a:latin typeface="+mj-lt"/>
              </a:rPr>
              <a:t>q</a:t>
            </a:r>
            <a:r>
              <a:rPr lang="en-US" sz="2400" b="1" dirty="0">
                <a:latin typeface="+mj-lt"/>
              </a:rPr>
              <a:t> </a:t>
            </a:r>
            <a:r>
              <a:rPr lang="en-US" sz="2400" b="1" dirty="0"/>
              <a:t>→ </a:t>
            </a:r>
            <a:r>
              <a:rPr lang="en-US" sz="2400" b="1" i="1" dirty="0"/>
              <a:t>r</a:t>
            </a:r>
            <a:r>
              <a:rPr lang="en-US" sz="2400" b="1" dirty="0"/>
              <a:t> means “If the dog gains weight, then the dog gets fat.”</a:t>
            </a:r>
          </a:p>
          <a:p>
            <a:pPr marL="0">
              <a:spcBef>
                <a:spcPts val="0"/>
              </a:spcBef>
              <a:buNone/>
            </a:pPr>
            <a:endParaRPr lang="en-US" sz="2400" b="1" dirty="0">
              <a:latin typeface="+mj-lt"/>
            </a:endParaRPr>
          </a:p>
          <a:p>
            <a:pPr marL="0">
              <a:spcBef>
                <a:spcPts val="0"/>
              </a:spcBef>
              <a:buNone/>
            </a:pPr>
            <a:r>
              <a:rPr lang="en-US" sz="2400" b="1" dirty="0">
                <a:latin typeface="+mj-lt"/>
              </a:rPr>
              <a:t>Using the law of syllogism, what is the logical conclusion?</a:t>
            </a:r>
          </a:p>
          <a:p>
            <a:pPr marL="0">
              <a:spcBef>
                <a:spcPts val="0"/>
              </a:spcBef>
              <a:buNone/>
            </a:pPr>
            <a:r>
              <a:rPr lang="en-US" sz="2400" b="1" dirty="0">
                <a:solidFill>
                  <a:srgbClr val="FF0000"/>
                </a:solidFill>
                <a:latin typeface="+mj-lt"/>
              </a:rPr>
              <a:t>The law of syllogism concludes:</a:t>
            </a:r>
          </a:p>
          <a:p>
            <a:pPr marL="0">
              <a:spcBef>
                <a:spcPts val="0"/>
              </a:spcBef>
              <a:buNone/>
            </a:pPr>
            <a:r>
              <a:rPr lang="en-US" sz="2400" b="1" i="1" dirty="0">
                <a:solidFill>
                  <a:srgbClr val="FF0000"/>
                </a:solidFill>
                <a:latin typeface="+mj-lt"/>
              </a:rPr>
              <a:t>p</a:t>
            </a:r>
            <a:r>
              <a:rPr lang="en-US" sz="2400" b="1" dirty="0">
                <a:solidFill>
                  <a:srgbClr val="FF0000"/>
                </a:solidFill>
                <a:latin typeface="+mj-lt"/>
              </a:rPr>
              <a:t> </a:t>
            </a:r>
            <a:r>
              <a:rPr lang="en-US" sz="2400" b="1" dirty="0">
                <a:solidFill>
                  <a:srgbClr val="FF0000"/>
                </a:solidFill>
              </a:rPr>
              <a:t>→ </a:t>
            </a:r>
            <a:r>
              <a:rPr lang="en-US" sz="2400" b="1" i="1" dirty="0">
                <a:solidFill>
                  <a:srgbClr val="FF0000"/>
                </a:solidFill>
              </a:rPr>
              <a:t>r</a:t>
            </a:r>
            <a:r>
              <a:rPr lang="en-US" sz="2400" b="1" dirty="0">
                <a:solidFill>
                  <a:srgbClr val="FF0000"/>
                </a:solidFill>
              </a:rPr>
              <a:t>, which translates to:  “If a dog eats bread, then the dog gets fat.”</a:t>
            </a:r>
            <a:endParaRPr lang="en-US" sz="2400" b="1" dirty="0">
              <a:solidFill>
                <a:srgbClr val="FF0000"/>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533400"/>
            <a:ext cx="8839200" cy="1143000"/>
          </a:xfrm>
        </p:spPr>
        <p:txBody>
          <a:bodyPr/>
          <a:lstStyle/>
          <a:p>
            <a:r>
              <a:rPr lang="en-US" sz="3200" b="1" dirty="0">
                <a:solidFill>
                  <a:srgbClr val="0033CC"/>
                </a:solidFill>
              </a:rPr>
              <a:t>Suggested Practice for SOL G.1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24800" y="60198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35" name="Equation" r:id="rId7" imgW="114151" imgH="215619" progId="Equation.3">
                  <p:embed/>
                </p:oleObj>
              </mc:Choice>
              <mc:Fallback>
                <p:oleObj name="Equation" r:id="rId7" imgW="114151" imgH="215619" progId="Equation.3">
                  <p:embed/>
                  <p:pic>
                    <p:nvPicPr>
                      <p:cNvPr id="0"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36" name="Equation" r:id="rId9" imgW="114151" imgH="215619" progId="Equation.3">
                  <p:embed/>
                </p:oleObj>
              </mc:Choice>
              <mc:Fallback>
                <p:oleObj name="Equation" r:id="rId9" imgW="114151" imgH="215619" progId="Equation.3">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37" name="Equation" r:id="rId10" imgW="114151" imgH="215619" progId="Equation.3">
                  <p:embed/>
                </p:oleObj>
              </mc:Choice>
              <mc:Fallback>
                <p:oleObj name="Equation" r:id="rId10" imgW="114151" imgH="215619" progId="Equation.3">
                  <p:embed/>
                  <p:pic>
                    <p:nvPicPr>
                      <p:cNvPr id="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1567"/>
    </mc:Choice>
    <mc:Fallback xmlns="">
      <p:transition spd="slow" advTm="51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4525963"/>
          </a:xfrm>
        </p:spPr>
        <p:txBody>
          <a:bodyPr/>
          <a:lstStyle/>
          <a:p>
            <a:pPr marL="0">
              <a:spcBef>
                <a:spcPts val="0"/>
              </a:spcBef>
              <a:buNone/>
            </a:pPr>
            <a:r>
              <a:rPr lang="en-US" sz="2400" b="1" dirty="0">
                <a:solidFill>
                  <a:srgbClr val="0033CC"/>
                </a:solidFill>
                <a:latin typeface="+mj-lt"/>
              </a:rPr>
              <a:t>Example of a counterexample:</a:t>
            </a:r>
          </a:p>
          <a:p>
            <a:pPr marL="0">
              <a:spcBef>
                <a:spcPts val="600"/>
              </a:spcBef>
              <a:buNone/>
            </a:pPr>
            <a:r>
              <a:rPr lang="en-US" sz="2300" b="1" dirty="0">
                <a:latin typeface="+mj-lt"/>
              </a:rPr>
              <a:t>Let </a:t>
            </a:r>
            <a:r>
              <a:rPr lang="en-US" sz="2300" b="1" i="1" dirty="0">
                <a:latin typeface="+mj-lt"/>
              </a:rPr>
              <a:t>p</a:t>
            </a:r>
            <a:r>
              <a:rPr lang="en-US" sz="2300" b="1" dirty="0">
                <a:latin typeface="+mj-lt"/>
              </a:rPr>
              <a:t> = “</a:t>
            </a:r>
            <a:r>
              <a:rPr lang="en-US" sz="2300" b="1" i="1" dirty="0">
                <a:latin typeface="+mj-lt"/>
              </a:rPr>
              <a:t>n</a:t>
            </a:r>
            <a:r>
              <a:rPr lang="en-US" sz="2300" b="1" dirty="0">
                <a:latin typeface="+mj-lt"/>
              </a:rPr>
              <a:t> is an integer and </a:t>
            </a:r>
            <a:r>
              <a:rPr lang="en-US" sz="2300" b="1" i="1" dirty="0">
                <a:latin typeface="+mj-lt"/>
              </a:rPr>
              <a:t>n</a:t>
            </a:r>
            <a:r>
              <a:rPr lang="en-US" sz="2300" b="1" dirty="0">
                <a:latin typeface="+mj-lt"/>
              </a:rPr>
              <a:t>² is divisible by 4”</a:t>
            </a:r>
          </a:p>
          <a:p>
            <a:pPr marL="0">
              <a:spcBef>
                <a:spcPts val="0"/>
              </a:spcBef>
              <a:buNone/>
            </a:pPr>
            <a:r>
              <a:rPr lang="en-US" sz="2300" b="1" dirty="0">
                <a:latin typeface="+mj-lt"/>
              </a:rPr>
              <a:t>Let </a:t>
            </a:r>
            <a:r>
              <a:rPr lang="en-US" sz="2300" b="1" i="1" dirty="0">
                <a:latin typeface="+mj-lt"/>
              </a:rPr>
              <a:t>q</a:t>
            </a:r>
            <a:r>
              <a:rPr lang="en-US" sz="2300" b="1" dirty="0">
                <a:latin typeface="+mj-lt"/>
              </a:rPr>
              <a:t> =</a:t>
            </a:r>
            <a:r>
              <a:rPr lang="en-US" sz="2300" b="1" i="1" dirty="0"/>
              <a:t> “n </a:t>
            </a:r>
            <a:r>
              <a:rPr lang="en-US" sz="2300" b="1" dirty="0"/>
              <a:t>is divisible by 4”</a:t>
            </a:r>
            <a:endParaRPr lang="en-US" sz="2300" b="1" dirty="0">
              <a:latin typeface="+mj-lt"/>
            </a:endParaRPr>
          </a:p>
          <a:p>
            <a:pPr marL="0">
              <a:spcBef>
                <a:spcPts val="0"/>
              </a:spcBef>
              <a:buNone/>
            </a:pPr>
            <a:r>
              <a:rPr lang="en-US" sz="2300" b="1" i="1" dirty="0"/>
              <a:t>p</a:t>
            </a:r>
            <a:r>
              <a:rPr lang="en-US" sz="2300" b="1" dirty="0"/>
              <a:t> → </a:t>
            </a:r>
            <a:r>
              <a:rPr lang="en-US" sz="2300" b="1" i="1" dirty="0"/>
              <a:t>q</a:t>
            </a:r>
            <a:r>
              <a:rPr lang="en-US" sz="2300" b="1" dirty="0"/>
              <a:t> means “If </a:t>
            </a:r>
            <a:r>
              <a:rPr lang="en-US" sz="2300" b="1" i="1" dirty="0"/>
              <a:t>n</a:t>
            </a:r>
            <a:r>
              <a:rPr lang="en-US" sz="2300" b="1" dirty="0"/>
              <a:t> is an integer and </a:t>
            </a:r>
            <a:r>
              <a:rPr lang="en-US" sz="2300" b="1" i="1" dirty="0"/>
              <a:t>n</a:t>
            </a:r>
            <a:r>
              <a:rPr lang="en-US" sz="2300" b="1" dirty="0"/>
              <a:t>² is divisible by 4, then </a:t>
            </a:r>
            <a:r>
              <a:rPr lang="en-US" sz="2300" b="1" i="1" dirty="0"/>
              <a:t>n</a:t>
            </a:r>
            <a:r>
              <a:rPr lang="en-US" sz="2300" b="1" dirty="0"/>
              <a:t> is divisible by 4.”</a:t>
            </a:r>
            <a:endParaRPr lang="en-US" sz="2300" b="1" dirty="0">
              <a:latin typeface="+mj-lt"/>
            </a:endParaRPr>
          </a:p>
          <a:p>
            <a:pPr>
              <a:spcBef>
                <a:spcPts val="0"/>
              </a:spcBef>
              <a:buNone/>
            </a:pPr>
            <a:endParaRPr lang="en-US" sz="2300" b="1" dirty="0">
              <a:latin typeface="+mj-lt"/>
            </a:endParaRPr>
          </a:p>
          <a:p>
            <a:pPr>
              <a:spcBef>
                <a:spcPts val="0"/>
              </a:spcBef>
              <a:buNone/>
            </a:pPr>
            <a:r>
              <a:rPr lang="en-US" sz="2300" b="1" dirty="0">
                <a:latin typeface="+mj-lt"/>
              </a:rPr>
              <a:t>A </a:t>
            </a:r>
            <a:r>
              <a:rPr lang="en-US" sz="2300" b="1" u="sng" dirty="0">
                <a:latin typeface="+mj-lt"/>
              </a:rPr>
              <a:t>counterexample</a:t>
            </a:r>
            <a:r>
              <a:rPr lang="en-US" sz="2300" b="1" dirty="0">
                <a:latin typeface="+mj-lt"/>
              </a:rPr>
              <a:t> is any example that will prove a statement</a:t>
            </a:r>
          </a:p>
          <a:p>
            <a:pPr>
              <a:spcBef>
                <a:spcPts val="0"/>
              </a:spcBef>
              <a:buNone/>
            </a:pPr>
            <a:r>
              <a:rPr lang="en-US" sz="2300" b="1" dirty="0">
                <a:latin typeface="+mj-lt"/>
              </a:rPr>
              <a:t>false.  In this case, a number for which </a:t>
            </a:r>
            <a:r>
              <a:rPr lang="en-US" sz="2300" b="1" i="1" dirty="0">
                <a:latin typeface="+mj-lt"/>
              </a:rPr>
              <a:t>p</a:t>
            </a:r>
            <a:r>
              <a:rPr lang="en-US" sz="2300" b="1" dirty="0">
                <a:latin typeface="+mj-lt"/>
              </a:rPr>
              <a:t> is true and </a:t>
            </a:r>
            <a:r>
              <a:rPr lang="en-US" sz="2300" b="1" i="1" dirty="0">
                <a:latin typeface="+mj-lt"/>
              </a:rPr>
              <a:t>q</a:t>
            </a:r>
            <a:r>
              <a:rPr lang="en-US" sz="2300" b="1" dirty="0">
                <a:solidFill>
                  <a:srgbClr val="00B050"/>
                </a:solidFill>
                <a:latin typeface="+mj-lt"/>
              </a:rPr>
              <a:t> </a:t>
            </a:r>
            <a:r>
              <a:rPr lang="en-US" sz="2300" b="1" dirty="0">
                <a:latin typeface="+mj-lt"/>
              </a:rPr>
              <a:t>is false is</a:t>
            </a:r>
          </a:p>
          <a:p>
            <a:pPr>
              <a:spcBef>
                <a:spcPts val="0"/>
              </a:spcBef>
              <a:buNone/>
            </a:pPr>
            <a:r>
              <a:rPr lang="en-US" sz="2300" b="1" dirty="0">
                <a:latin typeface="+mj-lt"/>
              </a:rPr>
              <a:t>a counterexample.</a:t>
            </a:r>
          </a:p>
          <a:p>
            <a:pPr>
              <a:buNone/>
            </a:pPr>
            <a:r>
              <a:rPr lang="en-US" sz="2300" b="1" dirty="0">
                <a:latin typeface="+mj-lt"/>
              </a:rPr>
              <a:t>What is a counterexample to </a:t>
            </a:r>
            <a:r>
              <a:rPr lang="en-US" sz="2300" b="1" i="1" dirty="0"/>
              <a:t>p</a:t>
            </a:r>
            <a:r>
              <a:rPr lang="en-US" sz="2300" b="1" dirty="0"/>
              <a:t> → </a:t>
            </a:r>
            <a:r>
              <a:rPr lang="en-US" sz="2300" b="1" i="1" dirty="0"/>
              <a:t>q</a:t>
            </a:r>
            <a:r>
              <a:rPr lang="en-US" sz="2300" b="1" dirty="0"/>
              <a:t> ? </a:t>
            </a:r>
          </a:p>
          <a:p>
            <a:pPr>
              <a:spcBef>
                <a:spcPts val="0"/>
              </a:spcBef>
              <a:buNone/>
            </a:pPr>
            <a:r>
              <a:rPr lang="en-US" sz="2300" b="1" dirty="0">
                <a:solidFill>
                  <a:srgbClr val="FF0000"/>
                </a:solidFill>
                <a:latin typeface="+mj-lt"/>
              </a:rPr>
              <a:t>In this case, </a:t>
            </a:r>
            <a:r>
              <a:rPr lang="en-US" sz="2300" b="1" i="1" dirty="0">
                <a:solidFill>
                  <a:srgbClr val="FF0000"/>
                </a:solidFill>
                <a:latin typeface="+mj-lt"/>
              </a:rPr>
              <a:t>n</a:t>
            </a:r>
            <a:r>
              <a:rPr lang="en-US" sz="2300" b="1" dirty="0">
                <a:solidFill>
                  <a:srgbClr val="FF0000"/>
                </a:solidFill>
                <a:latin typeface="+mj-lt"/>
              </a:rPr>
              <a:t> = 10 is a counterexample because 10² = 100 and</a:t>
            </a:r>
          </a:p>
          <a:p>
            <a:pPr>
              <a:spcBef>
                <a:spcPts val="0"/>
              </a:spcBef>
              <a:buNone/>
            </a:pPr>
            <a:r>
              <a:rPr lang="en-US" sz="2300" b="1" dirty="0">
                <a:solidFill>
                  <a:srgbClr val="FF0000"/>
                </a:solidFill>
                <a:latin typeface="+mj-lt"/>
              </a:rPr>
              <a:t>100 is divisible by 4, but 10 is not divisible by 4.  </a:t>
            </a:r>
          </a:p>
          <a:p>
            <a:pPr>
              <a:buNone/>
            </a:pPr>
            <a:r>
              <a:rPr lang="en-US" sz="2300" b="1" dirty="0">
                <a:solidFill>
                  <a:srgbClr val="FF0000"/>
                </a:solidFill>
                <a:latin typeface="+mj-lt"/>
              </a:rPr>
              <a:t>Other possible answers:  2, 6, 14, 18, etc.</a:t>
            </a:r>
          </a:p>
        </p:txBody>
      </p:sp>
      <p:sp>
        <p:nvSpPr>
          <p:cNvPr id="7" name="Title 6"/>
          <p:cNvSpPr>
            <a:spLocks noGrp="1"/>
          </p:cNvSpPr>
          <p:nvPr>
            <p:ph type="title"/>
          </p:nvPr>
        </p:nvSpPr>
        <p:spPr>
          <a:xfrm>
            <a:off x="304800" y="457200"/>
            <a:ext cx="8839200" cy="1143000"/>
          </a:xfrm>
        </p:spPr>
        <p:txBody>
          <a:bodyPr/>
          <a:lstStyle/>
          <a:p>
            <a:r>
              <a:rPr lang="en-US" sz="3200" b="1" dirty="0">
                <a:solidFill>
                  <a:srgbClr val="0033CC"/>
                </a:solidFill>
              </a:rPr>
              <a:t>Suggested Practice for SOL G.1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758" name="Equation" r:id="rId7" imgW="114151" imgH="215619" progId="Equation.3">
                  <p:embed/>
                </p:oleObj>
              </mc:Choice>
              <mc:Fallback>
                <p:oleObj name="Equation" r:id="rId7" imgW="114151" imgH="215619" progId="Equation.3">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759" name="Equation" r:id="rId9" imgW="114151" imgH="215619" progId="Equation.3">
                  <p:embed/>
                </p:oleObj>
              </mc:Choice>
              <mc:Fallback>
                <p:oleObj name="Equation" r:id="rId9" imgW="114151" imgH="215619" progId="Equation.3">
                  <p:embed/>
                  <p:pic>
                    <p:nvPicPr>
                      <p:cNvPr id="0"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760" name="Equation" r:id="rId10" imgW="114151" imgH="215619" progId="Equation.3">
                  <p:embed/>
                </p:oleObj>
              </mc:Choice>
              <mc:Fallback>
                <p:oleObj name="Equation" r:id="rId10" imgW="114151" imgH="215619"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1583"/>
    </mc:Choice>
    <mc:Fallback xmlns="">
      <p:transition spd="slow" advTm="915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382000" cy="4572001"/>
          </a:xfrm>
        </p:spPr>
        <p:txBody>
          <a:bodyPr/>
          <a:lstStyle/>
          <a:p>
            <a:pPr>
              <a:buNone/>
            </a:pPr>
            <a:r>
              <a:rPr lang="en-US" sz="2400" b="1" dirty="0"/>
              <a:t>SOL G.2</a:t>
            </a:r>
          </a:p>
          <a:p>
            <a:pPr>
              <a:spcBef>
                <a:spcPts val="0"/>
              </a:spcBef>
              <a:buNone/>
            </a:pPr>
            <a:r>
              <a:rPr lang="en-US" sz="2400" b="1" dirty="0"/>
              <a:t>The student will use the relationships between angles formed</a:t>
            </a:r>
          </a:p>
          <a:p>
            <a:pPr>
              <a:spcBef>
                <a:spcPts val="0"/>
              </a:spcBef>
              <a:buNone/>
            </a:pPr>
            <a:r>
              <a:rPr lang="en-US" sz="2400" b="1" dirty="0"/>
              <a:t>by two lines cut by a transversal to</a:t>
            </a:r>
            <a:endParaRPr lang="en-US" sz="2400" b="1" dirty="0">
              <a:solidFill>
                <a:srgbClr val="0070C0"/>
              </a:solidFill>
            </a:endParaRPr>
          </a:p>
          <a:p>
            <a:pPr marL="514350" indent="-514350" eaLnBrk="1" hangingPunct="1">
              <a:buFont typeface="Wingdings 2" pitchFamily="18" charset="2"/>
              <a:buAutoNum type="alphaLcParenR"/>
            </a:pPr>
            <a:r>
              <a:rPr lang="en-US" sz="2400" b="1" dirty="0">
                <a:solidFill>
                  <a:srgbClr val="005EC0"/>
                </a:solidFill>
              </a:rPr>
              <a:t>determine whether two lines are parallel</a:t>
            </a:r>
            <a:r>
              <a:rPr lang="en-US" sz="2400" b="1" dirty="0"/>
              <a:t>;</a:t>
            </a:r>
          </a:p>
          <a:p>
            <a:pPr marL="514350" indent="-514350" eaLnBrk="1" hangingPunct="1">
              <a:buAutoNum type="alphaLcParenR" startAt="2"/>
            </a:pPr>
            <a:r>
              <a:rPr lang="en-US" sz="2400" b="1" dirty="0"/>
              <a:t>verify the parallelism, using algebraic and coordinate methods as well as deductive proofs; and</a:t>
            </a:r>
          </a:p>
          <a:p>
            <a:pPr marL="514350" indent="-514350" eaLnBrk="1" hangingPunct="1">
              <a:buAutoNum type="alphaLcParenR" startAt="2"/>
            </a:pPr>
            <a:r>
              <a:rPr lang="en-US" sz="2400" b="1" dirty="0"/>
              <a:t>solve real-world problems involving angles formed when parallel lines are cut by a transversal.</a:t>
            </a:r>
            <a:endParaRPr lang="en-US" sz="2400" b="1" dirty="0">
              <a:solidFill>
                <a:srgbClr val="002060"/>
              </a:solidFill>
            </a:endParaRP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Determining and Verifying Parallelism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536" name="Equation" r:id="rId6" imgW="114151" imgH="215619" progId="Equation.3">
                  <p:embed/>
                </p:oleObj>
              </mc:Choice>
              <mc:Fallback>
                <p:oleObj name="Equation" r:id="rId6" imgW="114151" imgH="215619" progId="Equation.3">
                  <p:embed/>
                  <p:pic>
                    <p:nvPicPr>
                      <p:cNvPr id="0"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537" name="Equation" r:id="rId8" imgW="114151" imgH="215619" progId="Equation.3">
                  <p:embed/>
                </p:oleObj>
              </mc:Choice>
              <mc:Fallback>
                <p:oleObj name="Equation" r:id="rId8" imgW="114151" imgH="215619" progId="Equation.3">
                  <p:embed/>
                  <p:pic>
                    <p:nvPicPr>
                      <p:cNvPr id="0" name="Picture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538" name="Equation" r:id="rId9" imgW="114151" imgH="215619" progId="Equation.3">
                  <p:embed/>
                </p:oleObj>
              </mc:Choice>
              <mc:Fallback>
                <p:oleObj name="Equation" r:id="rId9" imgW="114151" imgH="215619" progId="Equation.3">
                  <p:embed/>
                  <p:pic>
                    <p:nvPicPr>
                      <p:cNvPr id="0" name="Picture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Chart 21"/>
          <p:cNvGraphicFramePr/>
          <p:nvPr/>
        </p:nvGraphicFramePr>
        <p:xfrm>
          <a:off x="4648200" y="4876800"/>
          <a:ext cx="1328844" cy="1700106"/>
        </p:xfrm>
        <a:graphic>
          <a:graphicData uri="http://schemas.openxmlformats.org/drawingml/2006/chart">
            <c:chart xmlns:c="http://schemas.openxmlformats.org/drawingml/2006/chart" xmlns:r="http://schemas.openxmlformats.org/officeDocument/2006/relationships" r:id="rId10"/>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266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0070C0"/>
              </a:solidFill>
            </a:endParaRPr>
          </a:p>
          <a:p>
            <a:pPr indent="0">
              <a:spcBef>
                <a:spcPts val="0"/>
              </a:spcBef>
              <a:buNone/>
            </a:pPr>
            <a:endParaRPr lang="en-US" sz="2400" b="1" dirty="0">
              <a:solidFill>
                <a:srgbClr val="C00000"/>
              </a:solidFill>
            </a:endParaRPr>
          </a:p>
          <a:p>
            <a:pPr>
              <a:spcBef>
                <a:spcPts val="0"/>
              </a:spcBef>
              <a:buNone/>
            </a:pPr>
            <a:endParaRPr lang="en-US" sz="2400" b="1" dirty="0"/>
          </a:p>
          <a:p>
            <a:pPr>
              <a:spcBef>
                <a:spcPts val="0"/>
              </a:spcBef>
              <a:buNone/>
            </a:pPr>
            <a:endParaRPr lang="en-US" sz="2400" b="1" dirty="0"/>
          </a:p>
          <a:p>
            <a:pPr>
              <a:spcBef>
                <a:spcPts val="0"/>
              </a:spcBef>
              <a:buNone/>
            </a:pPr>
            <a:endParaRPr lang="en-US" sz="2400" b="1" dirty="0">
              <a:solidFill>
                <a:srgbClr val="0070C0"/>
              </a:solidFill>
            </a:endParaRPr>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G.2a</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66" name="Equation" r:id="rId6" imgW="114151" imgH="215619" progId="Equation.3">
                  <p:embed/>
                </p:oleObj>
              </mc:Choice>
              <mc:Fallback>
                <p:oleObj name="Equation" r:id="rId6" imgW="114151" imgH="215619" progId="Equation.3">
                  <p:embed/>
                  <p:pic>
                    <p:nvPicPr>
                      <p:cNvPr id="0" name="Picture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67" name="Equation" r:id="rId8" imgW="114151" imgH="215619" progId="Equation.3">
                  <p:embed/>
                </p:oleObj>
              </mc:Choice>
              <mc:Fallback>
                <p:oleObj name="Equation" r:id="rId8" imgW="114151" imgH="215619" progId="Equation.3">
                  <p:embed/>
                  <p:pic>
                    <p:nvPicPr>
                      <p:cNvPr id="0"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68" name="Equation" r:id="rId9" imgW="114151" imgH="215619" progId="Equation.3">
                  <p:embed/>
                </p:oleObj>
              </mc:Choice>
              <mc:Fallback>
                <p:oleObj name="Equation" r:id="rId9" imgW="114151" imgH="215619" progId="Equation.3">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457200" y="1143000"/>
            <a:ext cx="8229600" cy="51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a:ln>
                  <a:noFill/>
                </a:ln>
                <a:solidFill>
                  <a:srgbClr val="0070C0"/>
                </a:solidFill>
                <a:effectLst/>
                <a:uLnTx/>
                <a:uFillTx/>
                <a:latin typeface="+mn-lt"/>
                <a:ea typeface="+mn-ea"/>
                <a:cs typeface="+mn-cs"/>
              </a:rPr>
              <a:t>Students need additional practice determining </a:t>
            </a:r>
            <a:r>
              <a:rPr lang="en-US" sz="2400" b="1" dirty="0">
                <a:solidFill>
                  <a:srgbClr val="0070C0"/>
                </a:solidFill>
                <a:latin typeface="+mn-lt"/>
              </a:rPr>
              <a:t>parallelism in</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lang="en-US" sz="2400" b="1" dirty="0">
                <a:solidFill>
                  <a:srgbClr val="0070C0"/>
                </a:solidFill>
                <a:latin typeface="+mn-lt"/>
              </a:rPr>
              <a:t>complex figures</a:t>
            </a:r>
            <a:r>
              <a:rPr kumimoji="0" lang="en-US" sz="2400" b="1" i="0" u="none" strike="noStrike" kern="1200" cap="none" spc="0" normalizeH="0" baseline="0" noProof="0" dirty="0">
                <a:ln>
                  <a:noFill/>
                </a:ln>
                <a:solidFill>
                  <a:srgbClr val="0070C0"/>
                </a:solidFill>
                <a:effectLst/>
                <a:uLnTx/>
                <a:uFillTx/>
                <a:latin typeface="+mn-lt"/>
                <a:ea typeface="+mn-ea"/>
                <a:cs typeface="+mn-cs"/>
              </a:rPr>
              <a:t>.</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dirty="0">
              <a:solidFill>
                <a:srgbClr val="0070C0"/>
              </a:solidFill>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lang="en-US" sz="2400" b="1" baseline="0" dirty="0">
              <a:latin typeface="+mn-lt"/>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a:ln>
                <a:noFill/>
              </a:ln>
              <a:effectLst/>
              <a:uLnTx/>
              <a:uFillTx/>
              <a:latin typeface="+mn-lt"/>
              <a:ea typeface="+mn-ea"/>
              <a:cs typeface="+mn-cs"/>
            </a:endParaRPr>
          </a:p>
          <a:p>
            <a:pPr eaLnBrk="0" hangingPunct="0">
              <a:spcBef>
                <a:spcPts val="0"/>
              </a:spcBef>
              <a:defRPr/>
            </a:pPr>
            <a:r>
              <a:rPr lang="en-US" sz="2400" b="1" dirty="0">
                <a:latin typeface="+mn-lt"/>
              </a:rPr>
              <a:t>Given information about a figure, determine parallel lines or congruent angles.</a:t>
            </a: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endParaRPr kumimoji="0" lang="en-US" sz="2400" b="1" i="0" u="none" strike="noStrike" kern="1200" cap="none" spc="0" normalizeH="0" baseline="0" noProof="0" dirty="0">
              <a:ln>
                <a:noFill/>
              </a:ln>
              <a:solidFill>
                <a:srgbClr val="6600FF"/>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2060"/>
              </a:solidFill>
              <a:effectLst/>
              <a:uLnTx/>
              <a:uFillTx/>
              <a:latin typeface="+mj-lt"/>
              <a:ea typeface="+mn-ea"/>
              <a:cs typeface="+mn-cs"/>
            </a:endParaRPr>
          </a:p>
        </p:txBody>
      </p:sp>
      <p:pic>
        <p:nvPicPr>
          <p:cNvPr id="20485" name="Picture 5"/>
          <p:cNvPicPr>
            <a:picLocks noChangeAspect="1" noChangeArrowheads="1"/>
          </p:cNvPicPr>
          <p:nvPr/>
        </p:nvPicPr>
        <p:blipFill>
          <a:blip r:embed="rId10" cstate="print"/>
          <a:srcRect/>
          <a:stretch>
            <a:fillRect/>
          </a:stretch>
        </p:blipFill>
        <p:spPr bwMode="auto">
          <a:xfrm>
            <a:off x="2781300" y="2637998"/>
            <a:ext cx="3657600" cy="2839711"/>
          </a:xfrm>
          <a:prstGeom prst="rect">
            <a:avLst/>
          </a:prstGeom>
          <a:noFill/>
          <a:ln w="9525">
            <a:noFill/>
            <a:miter lim="800000"/>
            <a:headEnd/>
            <a:tailEnd/>
          </a:ln>
        </p:spPr>
      </p:pic>
      <p:sp>
        <p:nvSpPr>
          <p:cNvPr id="21" name="TextBox 20"/>
          <p:cNvSpPr txBox="1"/>
          <p:nvPr/>
        </p:nvSpPr>
        <p:spPr>
          <a:xfrm>
            <a:off x="457200" y="2133600"/>
            <a:ext cx="7924800" cy="830997"/>
          </a:xfrm>
          <a:prstGeom prst="rect">
            <a:avLst/>
          </a:prstGeom>
          <a:noFill/>
        </p:spPr>
        <p:txBody>
          <a:bodyPr wrap="square" rtlCol="0">
            <a:spAutoFit/>
          </a:bodyPr>
          <a:lstStyle/>
          <a:p>
            <a:r>
              <a:rPr lang="en-US" sz="2400" b="1" dirty="0">
                <a:latin typeface="+mn-lt"/>
              </a:rPr>
              <a:t>This is an example of a complex figure with more than one transversal.</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877"/>
    </mc:Choice>
    <mc:Fallback xmlns="">
      <p:transition spd="slow" advTm="37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5257800"/>
          </a:xfrm>
        </p:spPr>
        <p:txBody>
          <a:bodyPr/>
          <a:lstStyle/>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2400" b="1" dirty="0"/>
          </a:p>
          <a:p>
            <a:pPr>
              <a:spcBef>
                <a:spcPts val="0"/>
              </a:spcBef>
              <a:buNone/>
            </a:pPr>
            <a:endParaRPr lang="en-US" sz="1100" b="1" dirty="0"/>
          </a:p>
          <a:p>
            <a:pPr>
              <a:spcBef>
                <a:spcPts val="0"/>
              </a:spcBef>
              <a:buNone/>
            </a:pPr>
            <a:endParaRPr lang="en-US" sz="2400" b="1" dirty="0"/>
          </a:p>
          <a:p>
            <a:pPr>
              <a:spcBef>
                <a:spcPts val="0"/>
              </a:spcBef>
              <a:buNone/>
            </a:pPr>
            <a:endParaRPr lang="en-US" sz="2400" b="1" dirty="0"/>
          </a:p>
          <a:p>
            <a:pPr eaLnBrk="1" fontAlgn="auto" hangingPunct="1">
              <a:spcAft>
                <a:spcPts val="0"/>
              </a:spcAft>
              <a:buClr>
                <a:schemeClr val="accent3"/>
              </a:buClr>
              <a:buNone/>
              <a:defRPr/>
            </a:pPr>
            <a:endParaRPr lang="en-US" sz="2400" b="1" dirty="0">
              <a:solidFill>
                <a:srgbClr val="6600FF"/>
              </a:solidFill>
              <a:latin typeface="+mj-lt"/>
            </a:endParaRPr>
          </a:p>
          <a:p>
            <a:pPr>
              <a:buNone/>
            </a:pPr>
            <a:endParaRPr lang="en-US" sz="2400" b="1" dirty="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a:solidFill>
                  <a:srgbClr val="0033CC"/>
                </a:solidFill>
              </a:rPr>
              <a:t>Suggested Practice for SOL G.2a</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85" name="Equation" r:id="rId7" imgW="114151" imgH="215619" progId="Equation.3">
                  <p:embed/>
                </p:oleObj>
              </mc:Choice>
              <mc:Fallback>
                <p:oleObj name="Equation" r:id="rId7" imgW="114151" imgH="215619" progId="Equation.3">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86" name="Equation" r:id="rId9" imgW="114151" imgH="215619" progId="Equation.3">
                  <p:embed/>
                </p:oleObj>
              </mc:Choice>
              <mc:Fallback>
                <p:oleObj name="Equation" r:id="rId9" imgW="114151" imgH="215619" progId="Equation.3">
                  <p:embed/>
                  <p:pic>
                    <p:nvPicPr>
                      <p:cNvPr id="0"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87" name="Equation" r:id="rId10" imgW="114151" imgH="215619" progId="Equation.3">
                  <p:embed/>
                </p:oleObj>
              </mc:Choice>
              <mc:Fallback>
                <p:oleObj name="Equation" r:id="rId10" imgW="114151" imgH="215619" progId="Equation.3">
                  <p:embed/>
                  <p:pic>
                    <p:nvPicPr>
                      <p:cNvPr id="0"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20" name="Content Placeholder 12"/>
          <p:cNvSpPr txBox="1">
            <a:spLocks/>
          </p:cNvSpPr>
          <p:nvPr/>
        </p:nvSpPr>
        <p:spPr bwMode="auto">
          <a:xfrm>
            <a:off x="403375" y="1212788"/>
            <a:ext cx="8229600" cy="1898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r>
              <a:rPr kumimoji="0" lang="en-US" sz="2000" b="1" i="0" u="none" strike="noStrike" kern="1200" cap="none" spc="0" normalizeH="0" baseline="0" noProof="0" dirty="0">
                <a:ln>
                  <a:noFill/>
                </a:ln>
                <a:effectLst/>
                <a:uLnTx/>
                <a:uFillTx/>
                <a:latin typeface="+mn-lt"/>
              </a:rPr>
              <a:t>Given:  </a:t>
            </a:r>
            <a:r>
              <a:rPr kumimoji="0" lang="en-US" sz="2000" b="1" i="1" u="none" strike="noStrike" kern="1200" cap="none" spc="0" normalizeH="0" baseline="0" noProof="0" dirty="0">
                <a:ln>
                  <a:noFill/>
                </a:ln>
                <a:effectLst/>
                <a:uLnTx/>
                <a:uFillTx/>
                <a:latin typeface="Times New Roman" pitchFamily="18" charset="0"/>
                <a:cs typeface="Times New Roman" pitchFamily="18" charset="0"/>
              </a:rPr>
              <a:t>a</a:t>
            </a:r>
            <a:r>
              <a:rPr kumimoji="0" lang="en-US" sz="2000" b="1" i="0" u="none" strike="noStrike" kern="1200" cap="none" spc="0" normalizeH="0" noProof="0" dirty="0">
                <a:ln>
                  <a:noFill/>
                </a:ln>
                <a:effectLst/>
                <a:uLnTx/>
                <a:uFillTx/>
                <a:latin typeface="+mn-lt"/>
              </a:rPr>
              <a:t> </a:t>
            </a:r>
            <a:r>
              <a:rPr kumimoji="0" lang="en-US" sz="2000" b="1" i="0" u="none" strike="noStrike" kern="1200" cap="none" spc="0" normalizeH="0" noProof="0" dirty="0" err="1">
                <a:ln>
                  <a:noFill/>
                </a:ln>
                <a:effectLst/>
                <a:uLnTx/>
                <a:uFillTx/>
                <a:latin typeface="Agency FB"/>
              </a:rPr>
              <a:t>ll</a:t>
            </a:r>
            <a:r>
              <a:rPr kumimoji="0" lang="en-US" sz="2000" b="1" i="0" u="none" strike="noStrike" kern="1200" cap="none" spc="0" normalizeH="0" noProof="0" dirty="0">
                <a:ln>
                  <a:noFill/>
                </a:ln>
                <a:effectLst/>
                <a:uLnTx/>
                <a:uFillTx/>
                <a:latin typeface="Agency FB"/>
              </a:rPr>
              <a:t> </a:t>
            </a:r>
            <a:r>
              <a:rPr lang="en-US" sz="2000" b="1" i="1" dirty="0">
                <a:latin typeface="Times New Roman" pitchFamily="18" charset="0"/>
                <a:cs typeface="Times New Roman" pitchFamily="18" charset="0"/>
              </a:rPr>
              <a:t>c</a:t>
            </a:r>
          </a:p>
          <a:p>
            <a:pPr>
              <a:spcBef>
                <a:spcPts val="0"/>
              </a:spcBef>
              <a:buNone/>
            </a:pPr>
            <a:endParaRPr lang="en-US" sz="2000" b="1" dirty="0">
              <a:latin typeface="+mn-lt"/>
            </a:endParaRPr>
          </a:p>
          <a:p>
            <a:pPr>
              <a:spcBef>
                <a:spcPts val="0"/>
              </a:spcBef>
              <a:buNone/>
            </a:pPr>
            <a:r>
              <a:rPr lang="en-US" sz="2000" b="1" dirty="0">
                <a:latin typeface="+mn-lt"/>
              </a:rPr>
              <a:t>What is the value of </a:t>
            </a:r>
            <a:r>
              <a:rPr lang="en-US" sz="2000" b="1" i="1" dirty="0">
                <a:latin typeface="Times New Roman" pitchFamily="18" charset="0"/>
                <a:cs typeface="Times New Roman" pitchFamily="18" charset="0"/>
              </a:rPr>
              <a:t>x </a:t>
            </a:r>
            <a:r>
              <a:rPr lang="en-US" sz="2000" b="1" dirty="0">
                <a:latin typeface="+mn-lt"/>
                <a:cs typeface="Times New Roman" pitchFamily="18" charset="0"/>
              </a:rPr>
              <a:t>?</a:t>
            </a:r>
            <a:endParaRPr lang="en-US" sz="2000" b="1" i="1" dirty="0">
              <a:latin typeface="+mn-lt"/>
            </a:endParaRPr>
          </a:p>
          <a:p>
            <a:pPr>
              <a:spcBef>
                <a:spcPts val="0"/>
              </a:spcBef>
              <a:buNone/>
            </a:pPr>
            <a:r>
              <a:rPr lang="en-US" sz="2000" b="1" i="1" dirty="0">
                <a:solidFill>
                  <a:srgbClr val="FF0000"/>
                </a:solidFill>
                <a:latin typeface="Times New Roman" pitchFamily="18" charset="0"/>
                <a:cs typeface="Times New Roman" pitchFamily="18" charset="0"/>
              </a:rPr>
              <a:t>x</a:t>
            </a:r>
            <a:r>
              <a:rPr lang="en-US" sz="2000" b="1" dirty="0">
                <a:solidFill>
                  <a:srgbClr val="FF0000"/>
                </a:solidFill>
              </a:rPr>
              <a:t> </a:t>
            </a:r>
            <a:r>
              <a:rPr lang="en-US" sz="2000" b="1" dirty="0">
                <a:solidFill>
                  <a:srgbClr val="FF0000"/>
                </a:solidFill>
                <a:latin typeface="+mn-lt"/>
              </a:rPr>
              <a:t>= 105</a:t>
            </a:r>
          </a:p>
          <a:p>
            <a:pPr>
              <a:spcBef>
                <a:spcPts val="0"/>
              </a:spcBef>
              <a:buNone/>
            </a:pPr>
            <a:endParaRPr lang="en-US" sz="2000" b="1" dirty="0">
              <a:latin typeface="+mn-lt"/>
            </a:endParaRPr>
          </a:p>
          <a:p>
            <a:pPr>
              <a:spcBef>
                <a:spcPts val="0"/>
              </a:spcBef>
              <a:buNone/>
            </a:pPr>
            <a:r>
              <a:rPr lang="en-US" sz="2000" b="1" dirty="0">
                <a:latin typeface="+mn-lt"/>
              </a:rPr>
              <a:t>Is</a:t>
            </a:r>
            <a:r>
              <a:rPr lang="en-US" sz="2000" b="1" dirty="0"/>
              <a:t> </a:t>
            </a:r>
            <a:r>
              <a:rPr lang="en-US" sz="2000" b="1" i="1" dirty="0">
                <a:latin typeface="Times New Roman" pitchFamily="18" charset="0"/>
                <a:cs typeface="Times New Roman" pitchFamily="18" charset="0"/>
              </a:rPr>
              <a:t>b</a:t>
            </a:r>
            <a:r>
              <a:rPr lang="en-US" sz="2000" b="1" dirty="0">
                <a:solidFill>
                  <a:srgbClr val="0070C0"/>
                </a:solidFill>
              </a:rPr>
              <a:t> </a:t>
            </a:r>
            <a:r>
              <a:rPr lang="en-US" sz="2000" b="1" dirty="0" err="1">
                <a:latin typeface="Agency FB"/>
              </a:rPr>
              <a:t>ll</a:t>
            </a:r>
            <a:r>
              <a:rPr lang="en-US" sz="2000" b="1" dirty="0">
                <a:latin typeface="Agency FB"/>
              </a:rPr>
              <a:t> </a:t>
            </a:r>
            <a:r>
              <a:rPr lang="en-US" sz="2000" b="1" i="1" dirty="0">
                <a:latin typeface="Times New Roman" pitchFamily="18" charset="0"/>
                <a:cs typeface="Times New Roman" pitchFamily="18" charset="0"/>
              </a:rPr>
              <a:t>c </a:t>
            </a:r>
            <a:r>
              <a:rPr lang="en-US" sz="2000" b="1" dirty="0">
                <a:latin typeface="+mn-lt"/>
              </a:rPr>
              <a:t>? Why or why not?</a:t>
            </a:r>
          </a:p>
          <a:p>
            <a:pPr>
              <a:spcBef>
                <a:spcPts val="0"/>
              </a:spcBef>
              <a:buNone/>
            </a:pPr>
            <a:r>
              <a:rPr lang="en-US" sz="2000" b="1" dirty="0">
                <a:solidFill>
                  <a:srgbClr val="FF0000"/>
                </a:solidFill>
                <a:latin typeface="+mn-lt"/>
              </a:rPr>
              <a:t>No, because there are no </a:t>
            </a:r>
          </a:p>
          <a:p>
            <a:pPr>
              <a:spcBef>
                <a:spcPts val="0"/>
              </a:spcBef>
              <a:buNone/>
            </a:pPr>
            <a:r>
              <a:rPr lang="en-US" sz="2000" b="1" dirty="0">
                <a:solidFill>
                  <a:srgbClr val="FF0000"/>
                </a:solidFill>
                <a:latin typeface="+mn-lt"/>
              </a:rPr>
              <a:t>congruent corresponding, </a:t>
            </a:r>
          </a:p>
          <a:p>
            <a:pPr>
              <a:spcBef>
                <a:spcPts val="0"/>
              </a:spcBef>
              <a:buNone/>
            </a:pPr>
            <a:r>
              <a:rPr lang="en-US" sz="2000" b="1" dirty="0">
                <a:solidFill>
                  <a:srgbClr val="FF0000"/>
                </a:solidFill>
                <a:latin typeface="+mn-lt"/>
              </a:rPr>
              <a:t>alternate interior, or alternate </a:t>
            </a:r>
          </a:p>
          <a:p>
            <a:pPr>
              <a:spcBef>
                <a:spcPts val="0"/>
              </a:spcBef>
              <a:buNone/>
            </a:pPr>
            <a:r>
              <a:rPr lang="en-US" sz="2000" b="1" dirty="0">
                <a:solidFill>
                  <a:srgbClr val="FF0000"/>
                </a:solidFill>
                <a:latin typeface="+mn-lt"/>
              </a:rPr>
              <a:t>exterior angles.</a:t>
            </a:r>
          </a:p>
          <a:p>
            <a:pPr>
              <a:spcBef>
                <a:spcPts val="0"/>
              </a:spcBef>
              <a:buNone/>
            </a:pPr>
            <a:r>
              <a:rPr lang="en-US" sz="2000" b="1" dirty="0">
                <a:latin typeface="+mn-lt"/>
              </a:rPr>
              <a:t>Is</a:t>
            </a:r>
            <a:r>
              <a:rPr lang="en-US" sz="2000" b="1" dirty="0"/>
              <a:t> </a:t>
            </a:r>
            <a:r>
              <a:rPr lang="en-US" sz="2000" b="1" i="1" dirty="0">
                <a:latin typeface="Times New Roman" pitchFamily="18" charset="0"/>
                <a:cs typeface="Times New Roman" pitchFamily="18" charset="0"/>
              </a:rPr>
              <a:t>d</a:t>
            </a:r>
            <a:r>
              <a:rPr lang="en-US" sz="2000" b="1" dirty="0">
                <a:solidFill>
                  <a:srgbClr val="0070C0"/>
                </a:solidFill>
              </a:rPr>
              <a:t> </a:t>
            </a:r>
            <a:r>
              <a:rPr lang="en-US" sz="2000" b="1" dirty="0" err="1">
                <a:latin typeface="Agency FB"/>
              </a:rPr>
              <a:t>ll</a:t>
            </a:r>
            <a:r>
              <a:rPr lang="en-US" sz="2000" b="1" dirty="0">
                <a:latin typeface="Agency FB"/>
              </a:rPr>
              <a:t> </a:t>
            </a:r>
            <a:r>
              <a:rPr lang="en-US" sz="2000" b="1" i="1" dirty="0">
                <a:latin typeface="Times New Roman" pitchFamily="18" charset="0"/>
                <a:cs typeface="Times New Roman" pitchFamily="18" charset="0"/>
              </a:rPr>
              <a:t>e </a:t>
            </a:r>
            <a:r>
              <a:rPr lang="en-US" sz="2000" b="1" dirty="0">
                <a:latin typeface="+mn-lt"/>
              </a:rPr>
              <a:t>?</a:t>
            </a:r>
            <a:r>
              <a:rPr lang="en-US" sz="2000" b="1" dirty="0"/>
              <a:t> </a:t>
            </a:r>
            <a:r>
              <a:rPr lang="en-US" sz="2000" b="1" dirty="0">
                <a:latin typeface="+mn-lt"/>
              </a:rPr>
              <a:t>Why or why not?</a:t>
            </a:r>
          </a:p>
          <a:p>
            <a:pPr>
              <a:spcBef>
                <a:spcPts val="0"/>
              </a:spcBef>
              <a:buNone/>
            </a:pPr>
            <a:r>
              <a:rPr lang="en-US" sz="2000" b="1" dirty="0">
                <a:solidFill>
                  <a:srgbClr val="FF0000"/>
                </a:solidFill>
                <a:latin typeface="+mn-lt"/>
              </a:rPr>
              <a:t>No, because there are no</a:t>
            </a:r>
          </a:p>
          <a:p>
            <a:pPr>
              <a:spcBef>
                <a:spcPts val="0"/>
              </a:spcBef>
              <a:buNone/>
            </a:pPr>
            <a:r>
              <a:rPr lang="en-US" sz="2000" b="1" dirty="0">
                <a:solidFill>
                  <a:srgbClr val="FF0000"/>
                </a:solidFill>
                <a:latin typeface="+mn-lt"/>
              </a:rPr>
              <a:t>congruent corresponding, </a:t>
            </a:r>
          </a:p>
          <a:p>
            <a:pPr>
              <a:spcBef>
                <a:spcPts val="0"/>
              </a:spcBef>
              <a:buNone/>
            </a:pPr>
            <a:r>
              <a:rPr lang="en-US" sz="2000" b="1" dirty="0">
                <a:solidFill>
                  <a:srgbClr val="FF0000"/>
                </a:solidFill>
                <a:latin typeface="+mn-lt"/>
              </a:rPr>
              <a:t>alternate interior, or alternate</a:t>
            </a:r>
          </a:p>
          <a:p>
            <a:pPr>
              <a:spcBef>
                <a:spcPts val="0"/>
              </a:spcBef>
              <a:buNone/>
            </a:pPr>
            <a:r>
              <a:rPr lang="en-US" sz="2000" b="1" dirty="0">
                <a:solidFill>
                  <a:srgbClr val="FF0000"/>
                </a:solidFill>
                <a:latin typeface="+mn-lt"/>
              </a:rPr>
              <a:t>exterior angles.</a:t>
            </a:r>
          </a:p>
          <a:p>
            <a:pPr marL="342900" marR="0" lvl="0" indent="-3429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2060"/>
              </a:solidFill>
              <a:effectLst/>
              <a:uLnTx/>
              <a:uFillTx/>
              <a:latin typeface="+mj-lt"/>
              <a:ea typeface="+mn-ea"/>
              <a:cs typeface="+mn-cs"/>
            </a:endParaRPr>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824814" y="1295792"/>
            <a:ext cx="4907350" cy="3962400"/>
            <a:chOff x="4114800" y="1676400"/>
            <a:chExt cx="4907350" cy="3962400"/>
          </a:xfrm>
        </p:grpSpPr>
        <p:grpSp>
          <p:nvGrpSpPr>
            <p:cNvPr id="42" name="Group 41"/>
            <p:cNvGrpSpPr/>
            <p:nvPr/>
          </p:nvGrpSpPr>
          <p:grpSpPr>
            <a:xfrm>
              <a:off x="4114800" y="1676400"/>
              <a:ext cx="4907350" cy="3962400"/>
              <a:chOff x="4114800" y="1676400"/>
              <a:chExt cx="4907350" cy="3962400"/>
            </a:xfrm>
          </p:grpSpPr>
          <p:pic>
            <p:nvPicPr>
              <p:cNvPr id="37" name="Picture 5"/>
              <p:cNvPicPr>
                <a:picLocks noChangeAspect="1" noChangeArrowheads="1"/>
              </p:cNvPicPr>
              <p:nvPr/>
            </p:nvPicPr>
            <p:blipFill>
              <a:blip r:embed="rId11" cstate="print"/>
              <a:srcRect/>
              <a:stretch>
                <a:fillRect/>
              </a:stretch>
            </p:blipFill>
            <p:spPr bwMode="auto">
              <a:xfrm>
                <a:off x="4114800" y="1676400"/>
                <a:ext cx="4907350" cy="3962400"/>
              </a:xfrm>
              <a:prstGeom prst="rect">
                <a:avLst/>
              </a:prstGeom>
              <a:noFill/>
              <a:ln w="9525">
                <a:noFill/>
                <a:miter lim="800000"/>
                <a:headEnd/>
                <a:tailEnd/>
              </a:ln>
            </p:spPr>
          </p:pic>
          <p:sp>
            <p:nvSpPr>
              <p:cNvPr id="33" name="TextBox 32"/>
              <p:cNvSpPr txBox="1"/>
              <p:nvPr/>
            </p:nvSpPr>
            <p:spPr>
              <a:xfrm>
                <a:off x="6112502" y="2770697"/>
                <a:ext cx="581891" cy="307777"/>
              </a:xfrm>
              <a:prstGeom prst="rect">
                <a:avLst/>
              </a:prstGeom>
              <a:noFill/>
            </p:spPr>
            <p:txBody>
              <a:bodyPr wrap="square" rtlCol="0">
                <a:spAutoFit/>
              </a:bodyPr>
              <a:lstStyle/>
              <a:p>
                <a:r>
                  <a:rPr lang="en-US" sz="1400" dirty="0"/>
                  <a:t>85°</a:t>
                </a:r>
              </a:p>
            </p:txBody>
          </p:sp>
          <p:sp>
            <p:nvSpPr>
              <p:cNvPr id="41" name="TextBox 40"/>
              <p:cNvSpPr txBox="1"/>
              <p:nvPr/>
            </p:nvSpPr>
            <p:spPr>
              <a:xfrm>
                <a:off x="7191865" y="3771508"/>
                <a:ext cx="581891" cy="307777"/>
              </a:xfrm>
              <a:prstGeom prst="rect">
                <a:avLst/>
              </a:prstGeom>
              <a:noFill/>
            </p:spPr>
            <p:txBody>
              <a:bodyPr wrap="square" rtlCol="0">
                <a:spAutoFit/>
              </a:bodyPr>
              <a:lstStyle/>
              <a:p>
                <a:r>
                  <a:rPr lang="en-US" sz="1400" dirty="0"/>
                  <a:t>85°</a:t>
                </a:r>
              </a:p>
            </p:txBody>
          </p:sp>
          <p:sp>
            <p:nvSpPr>
              <p:cNvPr id="36" name="TextBox 35"/>
              <p:cNvSpPr txBox="1"/>
              <p:nvPr/>
            </p:nvSpPr>
            <p:spPr>
              <a:xfrm>
                <a:off x="7075605" y="2628508"/>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x</a:t>
                </a:r>
                <a:r>
                  <a:rPr lang="en-US" sz="1200" b="1" i="1" dirty="0">
                    <a:latin typeface="Times New Roman" pitchFamily="18" charset="0"/>
                    <a:cs typeface="Times New Roman" pitchFamily="18" charset="0"/>
                  </a:rPr>
                  <a:t>°</a:t>
                </a:r>
              </a:p>
            </p:txBody>
          </p:sp>
        </p:grpSp>
        <p:sp>
          <p:nvSpPr>
            <p:cNvPr id="26" name="TextBox 25"/>
            <p:cNvSpPr txBox="1"/>
            <p:nvPr/>
          </p:nvSpPr>
          <p:spPr>
            <a:xfrm>
              <a:off x="4789967" y="2895600"/>
              <a:ext cx="581891" cy="307777"/>
            </a:xfrm>
            <a:prstGeom prst="rect">
              <a:avLst/>
            </a:prstGeom>
            <a:noFill/>
          </p:spPr>
          <p:txBody>
            <a:bodyPr wrap="square" rtlCol="0">
              <a:spAutoFit/>
            </a:bodyPr>
            <a:lstStyle/>
            <a:p>
              <a:r>
                <a:rPr lang="en-US" sz="1400" dirty="0"/>
                <a:t>105°</a:t>
              </a:r>
            </a:p>
          </p:txBody>
        </p:sp>
      </p:gr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783"/>
    </mc:Choice>
    <mc:Fallback xmlns="">
      <p:transition spd="slow" advTm="35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
</p:tagLst>
</file>

<file path=ppt/tags/tag10.xml><?xml version="1.0" encoding="utf-8"?>
<p:tagLst xmlns:a="http://schemas.openxmlformats.org/drawingml/2006/main" xmlns:r="http://schemas.openxmlformats.org/officeDocument/2006/relationships" xmlns:p="http://schemas.openxmlformats.org/presentationml/2006/main">
  <p:tag name="TIMING" val="|16.3"/>
</p:tagLst>
</file>

<file path=ppt/tags/tag11.xml><?xml version="1.0" encoding="utf-8"?>
<p:tagLst xmlns:a="http://schemas.openxmlformats.org/drawingml/2006/main" xmlns:r="http://schemas.openxmlformats.org/officeDocument/2006/relationships" xmlns:p="http://schemas.openxmlformats.org/presentationml/2006/main">
  <p:tag name="TIMING" val="|59.7"/>
</p:tagLst>
</file>

<file path=ppt/tags/tag12.xml><?xml version="1.0" encoding="utf-8"?>
<p:tagLst xmlns:a="http://schemas.openxmlformats.org/drawingml/2006/main" xmlns:r="http://schemas.openxmlformats.org/officeDocument/2006/relationships" xmlns:p="http://schemas.openxmlformats.org/presentationml/2006/main">
  <p:tag name="TIMING" val="|60.3"/>
</p:tagLst>
</file>

<file path=ppt/tags/tag13.xml><?xml version="1.0" encoding="utf-8"?>
<p:tagLst xmlns:a="http://schemas.openxmlformats.org/drawingml/2006/main" xmlns:r="http://schemas.openxmlformats.org/officeDocument/2006/relationships" xmlns:p="http://schemas.openxmlformats.org/presentationml/2006/main">
  <p:tag name="TIMING" val="|58.6|0.9"/>
</p:tagLst>
</file>

<file path=ppt/tags/tag14.xml><?xml version="1.0" encoding="utf-8"?>
<p:tagLst xmlns:a="http://schemas.openxmlformats.org/drawingml/2006/main" xmlns:r="http://schemas.openxmlformats.org/officeDocument/2006/relationships" xmlns:p="http://schemas.openxmlformats.org/presentationml/2006/main">
  <p:tag name="TIMING" val="|40|22.1|8.2"/>
</p:tagLst>
</file>

<file path=ppt/tags/tag15.xml><?xml version="1.0" encoding="utf-8"?>
<p:tagLst xmlns:a="http://schemas.openxmlformats.org/drawingml/2006/main" xmlns:r="http://schemas.openxmlformats.org/officeDocument/2006/relationships" xmlns:p="http://schemas.openxmlformats.org/presentationml/2006/main">
  <p:tag name="TIMING" val="|6.8"/>
</p:tagLst>
</file>

<file path=ppt/tags/tag16.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30.1"/>
</p:tagLst>
</file>

<file path=ppt/tags/tag3.xml><?xml version="1.0" encoding="utf-8"?>
<p:tagLst xmlns:a="http://schemas.openxmlformats.org/drawingml/2006/main" xmlns:r="http://schemas.openxmlformats.org/officeDocument/2006/relationships" xmlns:p="http://schemas.openxmlformats.org/presentationml/2006/main">
  <p:tag name="TIMING" val="|32.7|2.5"/>
</p:tagLst>
</file>

<file path=ppt/tags/tag4.xml><?xml version="1.0" encoding="utf-8"?>
<p:tagLst xmlns:a="http://schemas.openxmlformats.org/drawingml/2006/main" xmlns:r="http://schemas.openxmlformats.org/officeDocument/2006/relationships" xmlns:p="http://schemas.openxmlformats.org/presentationml/2006/main">
  <p:tag name="TIMING" val="|62"/>
</p:tagLst>
</file>

<file path=ppt/tags/tag5.xml><?xml version="1.0" encoding="utf-8"?>
<p:tagLst xmlns:a="http://schemas.openxmlformats.org/drawingml/2006/main" xmlns:r="http://schemas.openxmlformats.org/officeDocument/2006/relationships" xmlns:p="http://schemas.openxmlformats.org/presentationml/2006/main">
  <p:tag name="TIMING" val="|14.9"/>
</p:tagLst>
</file>

<file path=ppt/tags/tag6.xml><?xml version="1.0" encoding="utf-8"?>
<p:tagLst xmlns:a="http://schemas.openxmlformats.org/drawingml/2006/main" xmlns:r="http://schemas.openxmlformats.org/officeDocument/2006/relationships" xmlns:p="http://schemas.openxmlformats.org/presentationml/2006/main">
  <p:tag name="TIMING" val="|13.9"/>
</p:tagLst>
</file>

<file path=ppt/tags/tag7.xml><?xml version="1.0" encoding="utf-8"?>
<p:tagLst xmlns:a="http://schemas.openxmlformats.org/drawingml/2006/main" xmlns:r="http://schemas.openxmlformats.org/officeDocument/2006/relationships" xmlns:p="http://schemas.openxmlformats.org/presentationml/2006/main">
  <p:tag name="TIMING" val="|46.8"/>
</p:tagLst>
</file>

<file path=ppt/tags/tag8.xml><?xml version="1.0" encoding="utf-8"?>
<p:tagLst xmlns:a="http://schemas.openxmlformats.org/drawingml/2006/main" xmlns:r="http://schemas.openxmlformats.org/officeDocument/2006/relationships" xmlns:p="http://schemas.openxmlformats.org/presentationml/2006/main">
  <p:tag name="TIMING" val="|14.9|14.5|18.5"/>
</p:tagLst>
</file>

<file path=ppt/tags/tag9.xml><?xml version="1.0" encoding="utf-8"?>
<p:tagLst xmlns:a="http://schemas.openxmlformats.org/drawingml/2006/main" xmlns:r="http://schemas.openxmlformats.org/officeDocument/2006/relationships" xmlns:p="http://schemas.openxmlformats.org/presentationml/2006/main">
  <p:tag name="TIMING" val="|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4863</Words>
  <Application>Microsoft Office PowerPoint</Application>
  <PresentationFormat>On-screen Show (4:3)</PresentationFormat>
  <Paragraphs>556</Paragraphs>
  <Slides>29</Slides>
  <Notes>29</Notes>
  <HiddenSlides>0</HiddenSlides>
  <MMClips>29</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Agency FB</vt:lpstr>
      <vt:lpstr>Arial</vt:lpstr>
      <vt:lpstr>Calibri</vt:lpstr>
      <vt:lpstr>Cambria Math</vt:lpstr>
      <vt:lpstr>Times New Roman</vt:lpstr>
      <vt:lpstr>Wingdings 2</vt:lpstr>
      <vt:lpstr>Office Theme</vt:lpstr>
      <vt:lpstr>1_Office Theme</vt:lpstr>
      <vt:lpstr>Equation</vt:lpstr>
      <vt:lpstr>PowerPoint Presentation</vt:lpstr>
      <vt:lpstr>Judging the Validity of a Logical Argument</vt:lpstr>
      <vt:lpstr>Suggested Practice for SOL G.1</vt:lpstr>
      <vt:lpstr>Suggested Practice for SOL G.1</vt:lpstr>
      <vt:lpstr>Suggested Practice for SOL G.1</vt:lpstr>
      <vt:lpstr>Suggested Practice for SOL G.1</vt:lpstr>
      <vt:lpstr>Determining and Verifying Parallelism</vt:lpstr>
      <vt:lpstr>Suggested Practice for SOL G.2a</vt:lpstr>
      <vt:lpstr>Suggested Practice for SOL G.2a</vt:lpstr>
      <vt:lpstr>Suggested Practice for SOL G.2a</vt:lpstr>
      <vt:lpstr>Identifying a Parallel or Perpendicular Line  to a Given Line</vt:lpstr>
      <vt:lpstr>Suggested Practice for SOL G.3</vt:lpstr>
      <vt:lpstr>Justifying Constructions</vt:lpstr>
      <vt:lpstr>Suggested Practice for SOL G.4</vt:lpstr>
      <vt:lpstr>Proving Triangles Congruent</vt:lpstr>
      <vt:lpstr>Suggested Practice for SOL G.6</vt:lpstr>
      <vt:lpstr>Proving Triangles Similar</vt:lpstr>
      <vt:lpstr>Suggested Practice for SOL G.7</vt:lpstr>
      <vt:lpstr>Finding Arc Lengths and Areas of Sectors </vt:lpstr>
      <vt:lpstr>Suggested Practice for SOL G.11</vt:lpstr>
      <vt:lpstr>Identifying Points on a Circle</vt:lpstr>
      <vt:lpstr>Suggested Practice for SOL G.12</vt:lpstr>
      <vt:lpstr>Reasoning Using Similar Geometric Objects</vt:lpstr>
      <vt:lpstr>Suggested Practice for SOL G.14</vt:lpstr>
      <vt:lpstr>Suggested Practice for SOL G.14</vt:lpstr>
      <vt:lpstr>Suggested Practice for SOL G.14</vt:lpstr>
      <vt:lpstr>Suggested Practice for SOL G.14</vt:lpstr>
      <vt:lpstr>Practice Items and Tools Practice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2023-07-26T13:31:54Z</dcterms:modified>
  <cp:contentStatus/>
</cp:coreProperties>
</file>