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wma" ContentType="audio/x-ms-wma"/>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45"/>
  </p:notesMasterIdLst>
  <p:handoutMasterIdLst>
    <p:handoutMasterId r:id="rId46"/>
  </p:handoutMasterIdLst>
  <p:sldIdLst>
    <p:sldId id="278" r:id="rId2"/>
    <p:sldId id="437" r:id="rId3"/>
    <p:sldId id="489" r:id="rId4"/>
    <p:sldId id="479" r:id="rId5"/>
    <p:sldId id="472" r:id="rId6"/>
    <p:sldId id="498" r:id="rId7"/>
    <p:sldId id="435" r:id="rId8"/>
    <p:sldId id="480" r:id="rId9"/>
    <p:sldId id="513" r:id="rId10"/>
    <p:sldId id="424" r:id="rId11"/>
    <p:sldId id="450" r:id="rId12"/>
    <p:sldId id="499" r:id="rId13"/>
    <p:sldId id="426" r:id="rId14"/>
    <p:sldId id="452" r:id="rId15"/>
    <p:sldId id="427" r:id="rId16"/>
    <p:sldId id="453" r:id="rId17"/>
    <p:sldId id="500" r:id="rId18"/>
    <p:sldId id="428" r:id="rId19"/>
    <p:sldId id="506" r:id="rId20"/>
    <p:sldId id="507" r:id="rId21"/>
    <p:sldId id="508" r:id="rId22"/>
    <p:sldId id="509" r:id="rId23"/>
    <p:sldId id="510" r:id="rId24"/>
    <p:sldId id="511" r:id="rId25"/>
    <p:sldId id="456" r:id="rId26"/>
    <p:sldId id="505" r:id="rId27"/>
    <p:sldId id="459" r:id="rId28"/>
    <p:sldId id="460" r:id="rId29"/>
    <p:sldId id="504" r:id="rId30"/>
    <p:sldId id="501" r:id="rId31"/>
    <p:sldId id="514" r:id="rId32"/>
    <p:sldId id="445" r:id="rId33"/>
    <p:sldId id="512" r:id="rId34"/>
    <p:sldId id="430" r:id="rId35"/>
    <p:sldId id="497" r:id="rId36"/>
    <p:sldId id="431" r:id="rId37"/>
    <p:sldId id="491" r:id="rId38"/>
    <p:sldId id="515" r:id="rId39"/>
    <p:sldId id="493" r:id="rId40"/>
    <p:sldId id="494" r:id="rId41"/>
    <p:sldId id="495" r:id="rId42"/>
    <p:sldId id="478" r:id="rId43"/>
    <p:sldId id="496" r:id="rId4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51165"/>
    <a:srgbClr val="0033CC"/>
    <a:srgbClr val="0000FF"/>
    <a:srgbClr val="0070C0"/>
    <a:srgbClr val="DAA600"/>
    <a:srgbClr val="008000"/>
    <a:srgbClr val="FF0066"/>
    <a:srgbClr val="FF99FF"/>
    <a:srgbClr val="FF66FF"/>
    <a:srgbClr val="009B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9" autoAdjust="0"/>
    <p:restoredTop sz="68827" autoAdjust="0"/>
  </p:normalViewPr>
  <p:slideViewPr>
    <p:cSldViewPr>
      <p:cViewPr>
        <p:scale>
          <a:sx n="90" d="100"/>
          <a:sy n="90" d="100"/>
        </p:scale>
        <p:origin x="-2232" y="-9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9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627"/>
          </a:xfrm>
          <a:prstGeom prst="rect">
            <a:avLst/>
          </a:prstGeom>
        </p:spPr>
        <p:txBody>
          <a:bodyPr vert="horz" lIns="95034" tIns="47517" rIns="95034" bIns="47517" rtlCol="0"/>
          <a:lstStyle>
            <a:lvl1pPr algn="r">
              <a:defRPr sz="1200"/>
            </a:lvl1pPr>
          </a:lstStyle>
          <a:p>
            <a:fld id="{79E7B58C-ED4B-49CC-ACF9-09ED57345F19}" type="datetimeFigureOut">
              <a:rPr lang="en-US" smtClean="0"/>
              <a:pPr/>
              <a:t>11/20/2013</a:t>
            </a:fld>
            <a:endParaRPr lang="en-US"/>
          </a:p>
        </p:txBody>
      </p:sp>
      <p:sp>
        <p:nvSpPr>
          <p:cNvPr id="4" name="Footer Placeholder 3"/>
          <p:cNvSpPr>
            <a:spLocks noGrp="1"/>
          </p:cNvSpPr>
          <p:nvPr>
            <p:ph type="ftr" sz="quarter" idx="2"/>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8956"/>
            <a:ext cx="3169920" cy="480626"/>
          </a:xfrm>
          <a:prstGeom prst="rect">
            <a:avLst/>
          </a:prstGeom>
        </p:spPr>
        <p:txBody>
          <a:bodyPr vert="horz" lIns="95034" tIns="47517" rIns="95034" bIns="47517" rtlCol="0" anchor="b"/>
          <a:lstStyle>
            <a:lvl1pPr algn="r">
              <a:defRPr sz="1200"/>
            </a:lvl1pPr>
          </a:lstStyle>
          <a:p>
            <a:fld id="{975BEE09-5217-4A57-9B2A-DCCB4F0CD4E5}" type="slidenum">
              <a:rPr lang="en-US" smtClean="0"/>
              <a:pPr/>
              <a:t>‹#›</a:t>
            </a:fld>
            <a:endParaRPr lang="en-US"/>
          </a:p>
        </p:txBody>
      </p:sp>
    </p:spTree>
    <p:extLst>
      <p:ext uri="{BB962C8B-B14F-4D97-AF65-F5344CB8AC3E}">
        <p14:creationId xmlns:p14="http://schemas.microsoft.com/office/powerpoint/2010/main" xmlns="" val="3505815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627"/>
          </a:xfrm>
          <a:prstGeom prst="rect">
            <a:avLst/>
          </a:prstGeom>
        </p:spPr>
        <p:txBody>
          <a:bodyPr vert="horz" lIns="95034" tIns="47517" rIns="95034" bIns="47517" rtlCol="0"/>
          <a:lstStyle>
            <a:lvl1pPr algn="l">
              <a:defRPr sz="1200"/>
            </a:lvl1pPr>
          </a:lstStyle>
          <a:p>
            <a:endParaRPr lang="en-US"/>
          </a:p>
        </p:txBody>
      </p:sp>
      <p:sp>
        <p:nvSpPr>
          <p:cNvPr id="3" name="Date Placeholder 2"/>
          <p:cNvSpPr>
            <a:spLocks noGrp="1"/>
          </p:cNvSpPr>
          <p:nvPr>
            <p:ph type="dt" idx="1"/>
          </p:nvPr>
        </p:nvSpPr>
        <p:spPr>
          <a:xfrm>
            <a:off x="4143587" y="0"/>
            <a:ext cx="3169920" cy="480627"/>
          </a:xfrm>
          <a:prstGeom prst="rect">
            <a:avLst/>
          </a:prstGeom>
        </p:spPr>
        <p:txBody>
          <a:bodyPr vert="horz" lIns="95034" tIns="47517" rIns="95034" bIns="47517" rtlCol="0"/>
          <a:lstStyle>
            <a:lvl1pPr algn="r">
              <a:defRPr sz="1200"/>
            </a:lvl1pPr>
          </a:lstStyle>
          <a:p>
            <a:fld id="{FF3187B8-9621-482E-BCA9-88E01E1E5FBF}" type="datetimeFigureOut">
              <a:rPr lang="en-US" smtClean="0"/>
              <a:pPr/>
              <a:t>11/20/2013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endParaRPr lang="en-US"/>
          </a:p>
        </p:txBody>
      </p:sp>
      <p:sp>
        <p:nvSpPr>
          <p:cNvPr id="5" name="Notes Placeholder 4"/>
          <p:cNvSpPr>
            <a:spLocks noGrp="1"/>
          </p:cNvSpPr>
          <p:nvPr>
            <p:ph type="body" sz="quarter" idx="3"/>
          </p:nvPr>
        </p:nvSpPr>
        <p:spPr>
          <a:xfrm>
            <a:off x="731520" y="4560287"/>
            <a:ext cx="5852160" cy="4320783"/>
          </a:xfrm>
          <a:prstGeom prst="rect">
            <a:avLst/>
          </a:prstGeom>
        </p:spPr>
        <p:txBody>
          <a:bodyPr vert="horz" lIns="95034" tIns="47517" rIns="95034" bIns="475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8956"/>
            <a:ext cx="3169920" cy="480626"/>
          </a:xfrm>
          <a:prstGeom prst="rect">
            <a:avLst/>
          </a:prstGeom>
        </p:spPr>
        <p:txBody>
          <a:bodyPr vert="horz" lIns="95034" tIns="47517" rIns="95034" bIns="4751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8956"/>
            <a:ext cx="3169920" cy="480626"/>
          </a:xfrm>
          <a:prstGeom prst="rect">
            <a:avLst/>
          </a:prstGeom>
        </p:spPr>
        <p:txBody>
          <a:bodyPr vert="horz" lIns="95034" tIns="47517" rIns="95034" bIns="47517" rtlCol="0" anchor="b"/>
          <a:lstStyle>
            <a:lvl1pPr algn="r">
              <a:defRPr sz="1200"/>
            </a:lvl1pPr>
          </a:lstStyle>
          <a:p>
            <a:fld id="{4C6C7587-F06F-42F1-B5D5-61C2089C57F2}" type="slidenum">
              <a:rPr lang="en-US" smtClean="0"/>
              <a:pPr/>
              <a:t>‹#›</a:t>
            </a:fld>
            <a:endParaRPr lang="en-US"/>
          </a:p>
        </p:txBody>
      </p:sp>
    </p:spTree>
    <p:extLst>
      <p:ext uri="{BB962C8B-B14F-4D97-AF65-F5344CB8AC3E}">
        <p14:creationId xmlns:p14="http://schemas.microsoft.com/office/powerpoint/2010/main" xmlns="" val="1170709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is the spring 2013 student performance analysis for the Algebra II  Standards of Learning test.  Statewide results for the spring 2013 mathematics SOL tests have been analyzed to determine specific content that may have challenged students.  In order to support preparation of students for the Algebra II test, this PowerPoint presentation has been developed to provide examples of SOL content identified by this analysis.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some of this content was first introduced in the 2009 mathematics SOL, other content is included in both the 2001 and 2009 mathematics SOL.  There are also many similarities between the content identified during this analysis and the content identified during the spring 2012 student performance analysis.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PowerPoint presentation contains concrete examples of the content for which student performance was weak or inconsistent.  These items are not SOL test questions and are not meant to mimic SOL test questions. Instead, they are intended to provide mathematics educators with further insight into the concepts that challenged students statewide.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important to note that the SOL and examples highlighted in this presentation should not be the sole focus of instruction, nor should these suggestions replace the data that teachers or school divisions have collected on student performance.  Rather, this information provides supplemental instructional information based on student performance across the Commonwealth of Virginia.</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a:t>
            </a:r>
            <a:r>
              <a:rPr lang="en-US" baseline="0" dirty="0" smtClean="0"/>
              <a:t> being highlighted is SOL A2.3. </a:t>
            </a:r>
            <a:r>
              <a:rPr lang="en-US" dirty="0" smtClean="0"/>
              <a:t>Students did well simplifying</a:t>
            </a:r>
            <a:r>
              <a:rPr lang="en-US" baseline="0" dirty="0" smtClean="0"/>
              <a:t> expressions with powers of</a:t>
            </a:r>
            <a:r>
              <a:rPr lang="en-US" i="1" baseline="0" dirty="0" smtClean="0"/>
              <a:t> </a:t>
            </a:r>
            <a:r>
              <a:rPr lang="en-US" i="1" baseline="0" dirty="0" err="1" smtClean="0"/>
              <a:t>i</a:t>
            </a:r>
            <a:r>
              <a:rPr lang="en-US" baseline="0" dirty="0" smtClean="0"/>
              <a:t>.  They had a more difficult time identifying properties that are valid for the complex numbers.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A2.3,</a:t>
            </a:r>
            <a:r>
              <a:rPr lang="en-US" baseline="0" dirty="0" smtClean="0"/>
              <a:t> students need additional practice identifying the field properties that are valid for complex numbers.</a:t>
            </a:r>
          </a:p>
          <a:p>
            <a:endParaRPr lang="en-US" baseline="0" dirty="0" smtClean="0"/>
          </a:p>
          <a:p>
            <a:r>
              <a:rPr lang="en-US" dirty="0" smtClean="0"/>
              <a:t>Students</a:t>
            </a:r>
            <a:r>
              <a:rPr lang="en-US" baseline="0" dirty="0" smtClean="0"/>
              <a:t> should be able to recognize properties when applied to complex numbers.  They should also recognize the properties as they are used to solve equations or simplify expressions.  The answers to the examples are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that requires</a:t>
            </a:r>
            <a:r>
              <a:rPr lang="en-US" baseline="0" dirty="0" smtClean="0"/>
              <a:t> students to identify the properties used while simplifying an expression.  Students did not perform as well on items like this one, when more than one property needs to be identified.  The answers are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A2.4.  In particular,</a:t>
            </a:r>
            <a:r>
              <a:rPr lang="en-US" baseline="0" dirty="0" smtClean="0"/>
              <a:t> students need additional practice solving quadratic equations over the set of complex numbers algebraically.</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A2.4b, students need additional</a:t>
            </a:r>
            <a:r>
              <a:rPr lang="en-US" baseline="0" dirty="0" smtClean="0"/>
              <a:t> practice solving quadratic equations over the set of complex numbers.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Students had difficulty on questions when the quadratic equation was not in standard form, and the solutions had </a:t>
            </a:r>
            <a:r>
              <a:rPr lang="en-US" dirty="0" smtClean="0"/>
              <a:t>imaginary roots.  Note</a:t>
            </a:r>
            <a:r>
              <a:rPr lang="en-US" baseline="0" dirty="0" smtClean="0"/>
              <a:t> the two different formats for listing the solution set.  Students should be familiar with multiple representations of solutions.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A2.5.  For this particular standard, students had difficulty solving</a:t>
            </a:r>
            <a:r>
              <a:rPr lang="en-US" baseline="0" dirty="0" smtClean="0"/>
              <a:t> nonlinear systems of equations, including linear-quadratic and quadratic-quadratic, algebraically and graphically.</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A2.5, students need additional</a:t>
            </a:r>
            <a:r>
              <a:rPr lang="en-US" baseline="0" dirty="0" smtClean="0"/>
              <a:t> practice plotting the solution to a system of equations graphed on the coordinate plane.</a:t>
            </a:r>
          </a:p>
          <a:p>
            <a:endParaRPr lang="en-US" baseline="0" dirty="0" smtClean="0"/>
          </a:p>
          <a:p>
            <a:r>
              <a:rPr lang="en-US" dirty="0" smtClean="0"/>
              <a:t>When</a:t>
            </a:r>
            <a:r>
              <a:rPr lang="en-US" baseline="0" dirty="0" smtClean="0"/>
              <a:t> asked for the solution to a</a:t>
            </a:r>
            <a:r>
              <a:rPr lang="en-US" dirty="0" smtClean="0"/>
              <a:t> quadratic-quadratic system of equations</a:t>
            </a:r>
            <a:r>
              <a:rPr lang="en-US" baseline="0" dirty="0" smtClean="0"/>
              <a:t> represented on a coordinate plane</a:t>
            </a:r>
            <a:r>
              <a:rPr lang="en-US" dirty="0" smtClean="0"/>
              <a:t> in the traditional</a:t>
            </a:r>
            <a:r>
              <a:rPr lang="en-US" baseline="0" dirty="0" smtClean="0"/>
              <a:t> multiple choice format, students perform well.  However, when they </a:t>
            </a:r>
            <a:r>
              <a:rPr lang="en-US" dirty="0" smtClean="0"/>
              <a:t>are given the system on</a:t>
            </a:r>
            <a:r>
              <a:rPr lang="en-US" baseline="0" dirty="0" smtClean="0"/>
              <a:t> the coordinate plane, and asked to plot the solutions, they have a more difficult time.  Students tend to include additional points that are not solutions, such as the y-intercepts of the quadratics.  The answers to the question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70C0"/>
                </a:solidFill>
              </a:rPr>
              <a:t>For SOL A2.5, students also need additional practice finding the solutions of a system of linear-quadratic equations</a:t>
            </a:r>
            <a:r>
              <a:rPr lang="en-US" sz="1200" b="0" baseline="0" dirty="0" smtClean="0">
                <a:solidFill>
                  <a:srgbClr val="0070C0"/>
                </a:solidFill>
              </a:rPr>
              <a:t> when the equations are given symbolically.  In particular, students have a more difficult time when</a:t>
            </a:r>
            <a:r>
              <a:rPr lang="en-US" sz="1200" b="0" dirty="0" smtClean="0">
                <a:solidFill>
                  <a:srgbClr val="0070C0"/>
                </a:solidFill>
              </a:rPr>
              <a:t> the question is in </a:t>
            </a:r>
            <a:r>
              <a:rPr lang="en-US" sz="1200" b="0" baseline="0" dirty="0" smtClean="0">
                <a:solidFill>
                  <a:srgbClr val="0070C0"/>
                </a:solidFill>
              </a:rPr>
              <a:t>fill-in-the-blank </a:t>
            </a:r>
            <a:r>
              <a:rPr lang="en-US" sz="1200" b="0" dirty="0" smtClean="0">
                <a:solidFill>
                  <a:srgbClr val="0070C0"/>
                </a:solidFill>
              </a:rPr>
              <a:t>format, and they are asked to provide the x or y coordinate of the solution. The</a:t>
            </a:r>
            <a:r>
              <a:rPr lang="en-US" sz="1200" b="0" baseline="0" dirty="0" smtClean="0">
                <a:solidFill>
                  <a:srgbClr val="0070C0"/>
                </a:solidFill>
              </a:rPr>
              <a:t> answers to the examples are shown on the screen.  </a:t>
            </a:r>
            <a:r>
              <a:rPr lang="en-US" sz="1200" b="0" dirty="0" smtClean="0">
                <a:solidFill>
                  <a:srgbClr val="0070C0"/>
                </a:solidFill>
              </a:rPr>
              <a:t>If a question</a:t>
            </a:r>
            <a:r>
              <a:rPr lang="en-US" sz="1200" b="0" baseline="0" dirty="0" smtClean="0">
                <a:solidFill>
                  <a:srgbClr val="0070C0"/>
                </a:solidFill>
              </a:rPr>
              <a:t> similar to question two was a fill-in-the-blank item on an SOL test,  the question would likely be modified to ask for one of the x-coordinates, and either answer would be scored as correct.  </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A2.7,</a:t>
            </a:r>
            <a:r>
              <a:rPr lang="en-US" baseline="0" dirty="0" smtClean="0"/>
              <a:t> which requires students to analyze functions algebraically and graphically.  All of the bullets are highlighted due to inconsistent student performance within each bullet.  The concepts within each bullet that need improvement will be highlighted on the next several screens.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A2.7a students need additional practice finding values that are not in the domain of a rational function, particularly when they have to select from a list of possible values.</a:t>
            </a:r>
          </a:p>
          <a:p>
            <a:endParaRPr lang="en-US" baseline="0" dirty="0" smtClean="0"/>
          </a:p>
          <a:p>
            <a:r>
              <a:rPr lang="en-US" baseline="0" dirty="0" smtClean="0"/>
              <a:t>The example shown on the screen requires students to select all of the values that are NOT in the domain of the function shown.  When presented with a list of values, there is not one common error.  Students seem to have many misconceptions with this skill.  The </a:t>
            </a:r>
            <a:r>
              <a:rPr lang="en-US" baseline="0" dirty="0" err="1" smtClean="0"/>
              <a:t>distractors</a:t>
            </a:r>
            <a:r>
              <a:rPr lang="en-US" baseline="0" dirty="0" smtClean="0"/>
              <a:t> in this question were created using common student errors.  The answers to the question are shown on the screen.</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standard being highlighted is SOL A2.1.  In particular</a:t>
            </a:r>
            <a:r>
              <a:rPr lang="en-US" baseline="0" dirty="0" smtClean="0"/>
              <a:t> students need additional practice with bullets </a:t>
            </a:r>
            <a:r>
              <a:rPr lang="en-US" i="1" baseline="0" dirty="0" smtClean="0"/>
              <a:t>a</a:t>
            </a:r>
            <a:r>
              <a:rPr lang="en-US" baseline="0" dirty="0" smtClean="0"/>
              <a:t> and </a:t>
            </a:r>
            <a:r>
              <a:rPr lang="en-US" i="1" baseline="0" dirty="0" smtClean="0"/>
              <a:t>d</a:t>
            </a:r>
            <a:r>
              <a:rPr lang="en-US" baseline="0" dirty="0" smtClean="0"/>
              <a:t>.  They read:  The student, given rational, radical, or polynomial expressions will, bullet </a:t>
            </a:r>
            <a:r>
              <a:rPr lang="en-US" i="1" baseline="0" dirty="0" smtClean="0"/>
              <a:t>a</a:t>
            </a:r>
            <a:r>
              <a:rPr lang="en-US" baseline="0" dirty="0" smtClean="0"/>
              <a:t>:  add, subtract, multiply, divide, and simplify rational algebraic expressions; and bullet </a:t>
            </a:r>
            <a:r>
              <a:rPr lang="en-US" i="1" baseline="0" dirty="0" smtClean="0"/>
              <a:t>d</a:t>
            </a:r>
            <a:r>
              <a:rPr lang="en-US" baseline="0" dirty="0" smtClean="0"/>
              <a:t>:  factor polynomials completely.</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another example for SOL A2.7a.  Students need additional practice finding the range of functions.</a:t>
            </a:r>
          </a:p>
          <a:p>
            <a:endParaRPr lang="en-US" baseline="0" dirty="0" smtClean="0"/>
          </a:p>
          <a:p>
            <a:r>
              <a:rPr lang="en-US" baseline="0" dirty="0" smtClean="0"/>
              <a:t>This question asks students to find the range of a rational function.  The answer is shown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is one more example for SOL A2.7a.  Students should be able to find the domain and range of any function type presented graphically, including piecewise functions. The answer to this question is shown on the screen.</a:t>
            </a:r>
          </a:p>
          <a:p>
            <a:endParaRPr lang="en-US" baseline="0" dirty="0" smtClean="0"/>
          </a:p>
          <a:p>
            <a:r>
              <a:rPr lang="en-US" baseline="0" dirty="0" smtClean="0"/>
              <a:t>As an extension, ask students to define the apparent domain of this graph.  The answer is shown on the screen.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SOL A2.7b, students need additional practice finding the zero of a logarithmic function.</a:t>
            </a:r>
          </a:p>
          <a:p>
            <a:endParaRPr lang="en-US" baseline="0" dirty="0" smtClean="0"/>
          </a:p>
          <a:p>
            <a:r>
              <a:rPr lang="en-US" baseline="0" dirty="0" smtClean="0"/>
              <a:t>An example for this skill is shown on the screen, along with its answer.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A2.7c, students need additional practice</a:t>
            </a:r>
            <a:r>
              <a:rPr lang="en-US" baseline="0" dirty="0" smtClean="0"/>
              <a:t> determining the x- and y-intercepts of a function.</a:t>
            </a:r>
            <a:endParaRPr lang="en-US" dirty="0" smtClean="0"/>
          </a:p>
          <a:p>
            <a:endParaRPr lang="en-US" dirty="0" smtClean="0"/>
          </a:p>
          <a:p>
            <a:r>
              <a:rPr lang="en-US" dirty="0" smtClean="0"/>
              <a:t>Students</a:t>
            </a:r>
            <a:r>
              <a:rPr lang="en-US" baseline="0" dirty="0" smtClean="0"/>
              <a:t> need more practice selecting all of the intercepts from a list.  A common student error for this type of item is interchanging the coordinates of the ordered pair and selecting, for example, (0,1) from the list, rather than the correct x-intercept of (1,0).</a:t>
            </a:r>
          </a:p>
          <a:p>
            <a:endParaRPr lang="en-US" baseline="0" dirty="0" smtClean="0"/>
          </a:p>
          <a:p>
            <a:r>
              <a:rPr lang="en-US" baseline="0" dirty="0" smtClean="0"/>
              <a:t>The answers to the question are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A2.7d,</a:t>
            </a:r>
            <a:r>
              <a:rPr lang="en-US" baseline="0" dirty="0" smtClean="0"/>
              <a:t> students need additional practice identifying the intervals throughout which a function is increasing or decreasing.</a:t>
            </a:r>
          </a:p>
          <a:p>
            <a:endParaRPr lang="en-US" dirty="0" smtClean="0"/>
          </a:p>
          <a:p>
            <a:r>
              <a:rPr lang="en-US" dirty="0" smtClean="0"/>
              <a:t>An</a:t>
            </a:r>
            <a:r>
              <a:rPr lang="en-US" baseline="0" dirty="0" smtClean="0"/>
              <a:t> example that represents this skill is shown on the screen, along with its answers.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A2.7e, students need additional practice finding asymptotes when the function is represented symbolically.</a:t>
            </a:r>
          </a:p>
          <a:p>
            <a:endParaRPr lang="en-US" baseline="0" dirty="0" smtClean="0"/>
          </a:p>
          <a:p>
            <a:r>
              <a:rPr lang="en-US" baseline="0" dirty="0" smtClean="0"/>
              <a:t>For this example, students do </a:t>
            </a:r>
            <a:r>
              <a:rPr lang="en-US" dirty="0" smtClean="0"/>
              <a:t>not recognize that x equals six</a:t>
            </a:r>
            <a:r>
              <a:rPr lang="en-US" baseline="0" dirty="0" smtClean="0"/>
              <a:t> is not an asymptote since there is a factor of x minus six in the numerator and denominator.  The answer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another example for SOL A2.7e.  Students had mixed performance</a:t>
            </a:r>
            <a:r>
              <a:rPr lang="en-US" baseline="0" dirty="0" smtClean="0"/>
              <a:t> on items that required finding the horizontal asymptote of an exponential function.  For functions such as the one shown, students need to make sure that the power is entered correctly in the graphing calculator.  For instance, in this example, a common student error would be to graph the equation one eighth raised to the x power minus four, rather than one eighth raised to the quantity x minus four.  The answer to the example is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A2.7f, students need additional practice determining the end behavior of a function.</a:t>
            </a:r>
          </a:p>
          <a:p>
            <a:endParaRPr lang="en-US" dirty="0" smtClean="0"/>
          </a:p>
          <a:p>
            <a:r>
              <a:rPr lang="en-US" dirty="0" smtClean="0"/>
              <a:t>Students had a difficult time with end behavior of varied</a:t>
            </a:r>
            <a:r>
              <a:rPr lang="en-US" baseline="0" dirty="0" smtClean="0"/>
              <a:t> function types.  The example shown is a polynomial function, and the</a:t>
            </a:r>
            <a:r>
              <a:rPr lang="en-US" dirty="0" smtClean="0"/>
              <a:t> degree and leading coefficient determine its end behavior.  Students</a:t>
            </a:r>
            <a:r>
              <a:rPr lang="en-US" baseline="0" dirty="0" smtClean="0"/>
              <a:t> need additional practice with both even and odd degree polynomial functions.  An example like this one also asks students to pick out more than one correct answer, which mimics some technology enhanced items students may see on a test.  The answers to the question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A2.7g,</a:t>
            </a:r>
            <a:r>
              <a:rPr lang="en-US" baseline="0" dirty="0" smtClean="0"/>
              <a:t> students need additional practice determining the inverse of a function represented graphically.</a:t>
            </a:r>
          </a:p>
          <a:p>
            <a:endParaRPr lang="en-US" baseline="0" dirty="0" smtClean="0"/>
          </a:p>
          <a:p>
            <a:r>
              <a:rPr lang="en-US" baseline="0" dirty="0" smtClean="0"/>
              <a:t>An example representing this skill is shown on the screen, along with its answer.</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A2.7h, students need additional practice</a:t>
            </a:r>
            <a:r>
              <a:rPr lang="en-US" baseline="0" dirty="0" smtClean="0"/>
              <a:t> finding the composition of functions when both functions are quadratic.</a:t>
            </a:r>
          </a:p>
          <a:p>
            <a:endParaRPr lang="en-US" dirty="0" smtClean="0"/>
          </a:p>
          <a:p>
            <a:r>
              <a:rPr lang="en-US" dirty="0" smtClean="0"/>
              <a:t>An</a:t>
            </a:r>
            <a:r>
              <a:rPr lang="en-US" baseline="0" dirty="0" smtClean="0"/>
              <a:t> example for this skill, and its </a:t>
            </a:r>
            <a:r>
              <a:rPr lang="en-US" dirty="0" smtClean="0"/>
              <a:t>answer,</a:t>
            </a:r>
            <a:r>
              <a:rPr lang="en-US" baseline="0" dirty="0" smtClean="0"/>
              <a:t> are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A2.1a, students need additional</a:t>
            </a:r>
            <a:r>
              <a:rPr lang="en-US" baseline="0" dirty="0" smtClean="0"/>
              <a:t> practice performing operations on rational expressions.</a:t>
            </a:r>
          </a:p>
          <a:p>
            <a:endParaRPr lang="en-US" baseline="0" dirty="0" smtClean="0"/>
          </a:p>
          <a:p>
            <a:r>
              <a:rPr lang="en-US" baseline="0" dirty="0" smtClean="0"/>
              <a:t>In order to simplify many of the expressions, students need to be proficient at factoring polynomials.  Two examples are shown on the screen.  When solving example a, there is a need to factor out a negative one in order to simplify.  This is a skill in which students should be proficient.  The answers to the two examples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A2.8. For</a:t>
            </a:r>
            <a:r>
              <a:rPr lang="en-US" baseline="0" dirty="0" smtClean="0"/>
              <a:t> this standard, students need additional practice describing the relationships among solutions of an equation, zeros of a function, and the x-intercepts of a graph.</a:t>
            </a:r>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A2.8, students need additional practice</a:t>
            </a:r>
            <a:r>
              <a:rPr lang="en-US" baseline="0" dirty="0" smtClean="0"/>
              <a:t> making the connection between a zero, a solution, and the graphical representation of the x-intercept.</a:t>
            </a:r>
            <a:endParaRPr lang="en-US" dirty="0" smtClean="0"/>
          </a:p>
          <a:p>
            <a:endParaRPr lang="en-US" dirty="0" smtClean="0"/>
          </a:p>
          <a:p>
            <a:r>
              <a:rPr lang="en-US" dirty="0" smtClean="0"/>
              <a:t>This screen shows  several ways in which these mathematical terms can be used to ask</a:t>
            </a:r>
            <a:r>
              <a:rPr lang="en-US" baseline="0" dirty="0" smtClean="0"/>
              <a:t> questions.  Students do not seem to understand the meaning of these words as they relate to the graphical representation of the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next standard being highlighted is SOL A2.9.  In this standard, students need additional practice determining the equation of the curve of best fit and making </a:t>
            </a:r>
            <a:r>
              <a:rPr lang="en-US" baseline="0" dirty="0" err="1" smtClean="0"/>
              <a:t>predictictions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SOL A2.9, students need additional practice finding the exponential curve of best fit for a set of data and making predictions using this curve.</a:t>
            </a:r>
          </a:p>
          <a:p>
            <a:endParaRPr lang="en-US" baseline="0" dirty="0" smtClean="0"/>
          </a:p>
          <a:p>
            <a:r>
              <a:rPr lang="en-US" baseline="0" dirty="0" smtClean="0"/>
              <a:t>When the data points are graphed, students do well on choosing the equation of the curve of best fit or predicting a value.  However, students struggle with this skill when they have to determine the curve of best fit and/or make a prediction when the data is represented in a table or in a set.</a:t>
            </a:r>
          </a:p>
          <a:p>
            <a:endParaRPr lang="en-US" baseline="0" dirty="0" smtClean="0"/>
          </a:p>
          <a:p>
            <a:r>
              <a:rPr lang="en-US" baseline="0" dirty="0" smtClean="0"/>
              <a:t>An example that represents this skill, and its answer, are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standard being highlighted is SOL A2.10.  For this standard, students need additional practice solving</a:t>
            </a:r>
            <a:r>
              <a:rPr lang="en-US" baseline="0" dirty="0" smtClean="0"/>
              <a:t> real-world problems involving inverse variation, joint variation, and a combination of direct and inverse variations.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A2.10, students need</a:t>
            </a:r>
            <a:r>
              <a:rPr lang="en-US" baseline="0" dirty="0" smtClean="0"/>
              <a:t> additional practice finding the constant of proportionality and solving real-world problems involving a combination of direct and inverse variations.</a:t>
            </a:r>
          </a:p>
          <a:p>
            <a:endParaRPr lang="en-US" dirty="0" smtClean="0"/>
          </a:p>
          <a:p>
            <a:r>
              <a:rPr lang="en-US" dirty="0" smtClean="0"/>
              <a:t>Two examples to practice these skills, and their answers, are shown on</a:t>
            </a:r>
            <a:r>
              <a:rPr lang="en-US" baseline="0" dirty="0" smtClean="0"/>
              <a:t>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being highlighted is SOL A2.11.  This standard reads,</a:t>
            </a:r>
            <a:r>
              <a:rPr lang="en-US" baseline="0" dirty="0" smtClean="0"/>
              <a:t> the student will identify properties of a normal distribution and apply those properties to determine probabilities associated with areas under the standard normal curve.</a:t>
            </a:r>
          </a:p>
          <a:p>
            <a:endParaRPr lang="en-US" dirty="0" smtClean="0"/>
          </a:p>
          <a:p>
            <a:r>
              <a:rPr lang="en-US" dirty="0" smtClean="0"/>
              <a:t>This content was</a:t>
            </a:r>
            <a:r>
              <a:rPr lang="en-US" baseline="0" dirty="0" smtClean="0"/>
              <a:t> new to the 2009 Mathematics SOL and student performance with much of this content was weak.</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assistance with the content of SOL A2.11, or to find suggestions on types of questions to present to students, please refer to the </a:t>
            </a:r>
            <a:r>
              <a:rPr lang="en-US" i="1" baseline="0" dirty="0" smtClean="0"/>
              <a:t>Technical Assistance Document </a:t>
            </a:r>
            <a:r>
              <a:rPr lang="en-US" baseline="0" dirty="0" smtClean="0"/>
              <a:t>located at the Virginia Department of Education Web site at the URL shown on the screen</a:t>
            </a:r>
          </a:p>
          <a:p>
            <a:endParaRPr lang="en-US" baseline="0" dirty="0" smtClean="0"/>
          </a:p>
          <a:p>
            <a:r>
              <a:rPr lang="en-US" baseline="0" dirty="0" smtClean="0"/>
              <a:t> This document gives specific instructions on how to solve problems that are similar to ones on the screens that follow.</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this standard,</a:t>
            </a:r>
            <a:r>
              <a:rPr lang="en-US" baseline="0" dirty="0" smtClean="0"/>
              <a:t> students need additional practice using properties of the normal </a:t>
            </a:r>
            <a:r>
              <a:rPr lang="en-US" sz="1200" b="0" dirty="0" smtClean="0">
                <a:solidFill>
                  <a:srgbClr val="0070C0"/>
                </a:solidFill>
              </a:rPr>
              <a:t>distribution curve to find the probability of an event, the percent of data that falls within a specified interval, and the number of expected values that fall within a specified interval.</a:t>
            </a:r>
            <a:endParaRPr lang="en-US" b="0" baseline="0" dirty="0" smtClean="0"/>
          </a:p>
          <a:p>
            <a:endParaRPr lang="en-US" baseline="0" dirty="0" smtClean="0"/>
          </a:p>
          <a:p>
            <a:r>
              <a:rPr lang="en-US" dirty="0" smtClean="0"/>
              <a:t>Students should be familiar with using the empirical</a:t>
            </a:r>
            <a:r>
              <a:rPr lang="en-US" baseline="0" dirty="0" smtClean="0"/>
              <a:t> rule to determine</a:t>
            </a:r>
            <a:r>
              <a:rPr lang="en-US" dirty="0" smtClean="0"/>
              <a:t> the approximate</a:t>
            </a:r>
            <a:r>
              <a:rPr lang="en-US" baseline="0" dirty="0" smtClean="0"/>
              <a:t> percentage of data that falls within one, two and three standard deviations of the mean.  Students should also know that the total area under the curve is one.  An example and its answer are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few slides show</a:t>
            </a:r>
            <a:r>
              <a:rPr lang="en-US" baseline="0" dirty="0" smtClean="0"/>
              <a:t> examples of  how this standard may be assessed.</a:t>
            </a:r>
          </a:p>
          <a:p>
            <a:endParaRPr lang="en-US" baseline="0" dirty="0" smtClean="0"/>
          </a:p>
          <a:p>
            <a:r>
              <a:rPr lang="en-US" dirty="0" smtClean="0"/>
              <a:t>Here is another example</a:t>
            </a:r>
            <a:r>
              <a:rPr lang="en-US" baseline="0" dirty="0" smtClean="0"/>
              <a:t> that asks students to find the probability of an event by performing calculations, rather than using the empirical rule as in the previous example.  The answer to this question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two more examples that require addition or</a:t>
            </a:r>
            <a:r>
              <a:rPr lang="en-US" baseline="0" dirty="0" smtClean="0"/>
              <a:t> subtraction with </a:t>
            </a:r>
            <a:r>
              <a:rPr lang="en-US" dirty="0" smtClean="0"/>
              <a:t>rational expressions. T</a:t>
            </a:r>
            <a:r>
              <a:rPr lang="en-US" baseline="0" dirty="0" smtClean="0"/>
              <a:t>he most common student error is adding or subtracting the numerators and adding or subtracting the denominators, when the rational expressions do not contain like denominators.  For example </a:t>
            </a:r>
            <a:r>
              <a:rPr lang="en-US" i="1" baseline="0" dirty="0" smtClean="0"/>
              <a:t>c</a:t>
            </a:r>
            <a:r>
              <a:rPr lang="en-US" baseline="0" dirty="0" smtClean="0"/>
              <a:t>, students can simplify the rational expression on the left so that it has a denominator of two x plus three.  This will make it easier to simplify.  Example </a:t>
            </a:r>
            <a:r>
              <a:rPr lang="en-US" i="1" baseline="0" dirty="0" smtClean="0"/>
              <a:t>d</a:t>
            </a:r>
            <a:r>
              <a:rPr lang="en-US" baseline="0" dirty="0" smtClean="0"/>
              <a:t> is shown because it is similar in rigor to items that had low student performance.  The answers to the examples are shown on the screen.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example asks students to find the probability that a value in the data set will fall between two given values.  The answer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last examples for standard A2.11 ask for</a:t>
            </a:r>
            <a:r>
              <a:rPr lang="en-US" baseline="0" dirty="0" smtClean="0"/>
              <a:t> the approximate number of values in the data set that w</a:t>
            </a:r>
            <a:r>
              <a:rPr lang="en-US" dirty="0" smtClean="0"/>
              <a:t>ill be at or above, at or below or between</a:t>
            </a:r>
            <a:r>
              <a:rPr lang="en-US" baseline="0" dirty="0" smtClean="0"/>
              <a:t> two numbers in a data set.  The answers to the questions are shown on the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spcBef>
                <a:spcPts val="0"/>
              </a:spcBef>
              <a:buNone/>
            </a:pPr>
            <a:r>
              <a:rPr lang="en-US" sz="1200" b="0" dirty="0" smtClean="0"/>
              <a:t>This concludes the student performance information for the  spring 2013 Algebra II SOL test.</a:t>
            </a:r>
          </a:p>
          <a:p>
            <a:pPr>
              <a:spcBef>
                <a:spcPts val="0"/>
              </a:spcBef>
              <a:buNone/>
            </a:pPr>
            <a:endParaRPr lang="en-US" sz="1200" b="0" dirty="0" smtClean="0"/>
          </a:p>
          <a:p>
            <a:pPr marL="0">
              <a:spcBef>
                <a:spcPts val="0"/>
              </a:spcBef>
              <a:buNone/>
            </a:pPr>
            <a:r>
              <a:rPr lang="en-US" sz="1200" b="0" dirty="0" smtClean="0"/>
              <a:t>Additionally, test preparation practice items for Algebra II can be found on the Virginia Department of Education Web site at</a:t>
            </a:r>
            <a:r>
              <a:rPr lang="en-US" sz="1200" b="0" baseline="0" dirty="0" smtClean="0"/>
              <a:t> the URL shown on the screen.</a:t>
            </a:r>
            <a:endParaRPr lang="en-US" sz="1200" b="0" dirty="0" smtClean="0"/>
          </a:p>
          <a:p>
            <a:endParaRPr lang="en-US" b="0"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A2.1d, students need additional</a:t>
            </a:r>
            <a:r>
              <a:rPr lang="en-US" baseline="0" dirty="0" smtClean="0"/>
              <a:t> practice factoring polynomials completely.</a:t>
            </a:r>
          </a:p>
          <a:p>
            <a:endParaRPr lang="en-US" baseline="0" dirty="0" smtClean="0"/>
          </a:p>
          <a:p>
            <a:r>
              <a:rPr lang="en-US" dirty="0" smtClean="0"/>
              <a:t>Students should</a:t>
            </a:r>
            <a:r>
              <a:rPr lang="en-US" baseline="0" dirty="0" smtClean="0"/>
              <a:t> work on recognizing special patterns such as the sum or difference of cubes or the difference of squares.  Possible ways students can be assessed on factoring items include:  selecting the completely factored expression, selecting one factor from the choices given, and selecting all factors from a list of possible factors.  When selecting all factors from a list of possible factors, students should be sure to select only the factors of the completely factored expression.  The  answers for these examples are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where students</a:t>
            </a:r>
            <a:r>
              <a:rPr lang="en-US" baseline="0" dirty="0" smtClean="0"/>
              <a:t> are asked to select one of the factors of this polynomial when it is completely factored.  </a:t>
            </a:r>
            <a:r>
              <a:rPr lang="en-US" dirty="0" smtClean="0"/>
              <a:t>Students</a:t>
            </a:r>
            <a:r>
              <a:rPr lang="en-US" baseline="0" dirty="0" smtClean="0"/>
              <a:t> generally have a more difficult time on items that require selecting one factor versus selecting the completely factored form.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standard being highlighted is SOL A2.2.  This standard reads</a:t>
            </a:r>
            <a:r>
              <a:rPr lang="en-US" baseline="0" dirty="0" smtClean="0"/>
              <a:t>: The student will investigate and apply the properties of arithmetic and geometric sequences and series to solve real-world problems, including writing the first </a:t>
            </a:r>
            <a:r>
              <a:rPr lang="en-US" i="1" baseline="0" dirty="0" smtClean="0"/>
              <a:t>n</a:t>
            </a:r>
            <a:r>
              <a:rPr lang="en-US" baseline="0" dirty="0" smtClean="0"/>
              <a:t> terms, finding the </a:t>
            </a:r>
            <a:r>
              <a:rPr lang="en-US" i="1" baseline="0" dirty="0" smtClean="0"/>
              <a:t>n</a:t>
            </a:r>
            <a:r>
              <a:rPr lang="en-US" baseline="30000" dirty="0" smtClean="0"/>
              <a:t>th </a:t>
            </a:r>
            <a:r>
              <a:rPr lang="en-US" baseline="0" dirty="0" smtClean="0"/>
              <a:t>term, and evaluating summation formulas.  Notation will include sigma and a subscript </a:t>
            </a:r>
            <a:r>
              <a:rPr lang="en-US" i="1" baseline="0" dirty="0" smtClean="0"/>
              <a:t>n</a:t>
            </a:r>
            <a:r>
              <a:rPr lang="en-US" baseline="0" dirty="0" smtClean="0"/>
              <a:t>.</a:t>
            </a:r>
            <a:endParaRPr lang="en-US" dirty="0" smtClean="0"/>
          </a:p>
          <a:p>
            <a:endParaRPr lang="en-US" dirty="0" smtClean="0"/>
          </a:p>
          <a:p>
            <a:r>
              <a:rPr lang="en-US" dirty="0" smtClean="0"/>
              <a:t>Students did very well on most aspects of</a:t>
            </a:r>
            <a:r>
              <a:rPr lang="en-US" baseline="0" dirty="0" smtClean="0"/>
              <a:t> this standard but do need additional practice finding the </a:t>
            </a:r>
            <a:r>
              <a:rPr lang="en-US" i="1" baseline="0" dirty="0" smtClean="0"/>
              <a:t>n</a:t>
            </a:r>
            <a:r>
              <a:rPr lang="en-US" baseline="30000" dirty="0" smtClean="0"/>
              <a:t>th</a:t>
            </a:r>
            <a:r>
              <a:rPr lang="en-US" baseline="0" dirty="0" smtClean="0"/>
              <a:t> term and evaluating summation formulas.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A2.2, students need additional practice finding the </a:t>
            </a:r>
            <a:r>
              <a:rPr lang="en-US" i="1" baseline="0" dirty="0" smtClean="0"/>
              <a:t>n</a:t>
            </a:r>
            <a:r>
              <a:rPr lang="en-US" baseline="30000" dirty="0" smtClean="0"/>
              <a:t>th</a:t>
            </a:r>
            <a:r>
              <a:rPr lang="en-US" dirty="0" smtClean="0"/>
              <a:t> term of a sequence when a written description of the</a:t>
            </a:r>
            <a:r>
              <a:rPr lang="en-US" baseline="0" dirty="0" smtClean="0"/>
              <a:t> sequence is given. </a:t>
            </a:r>
          </a:p>
          <a:p>
            <a:endParaRPr lang="en-US" dirty="0" smtClean="0"/>
          </a:p>
          <a:p>
            <a:r>
              <a:rPr lang="en-US" dirty="0" smtClean="0"/>
              <a:t>Students</a:t>
            </a:r>
            <a:r>
              <a:rPr lang="en-US" baseline="0" dirty="0" smtClean="0"/>
              <a:t> performed better on items when the geometric or arithmetic sequence was written out numerically.  Students may have had a more difficult time selecting the correct formula from the Algebra II formula sheet when the question was presented in the format of this example.  The answer to the example is provided on the screen. </a:t>
            </a:r>
            <a:endParaRPr lang="en-US" dirty="0" smtClean="0"/>
          </a:p>
        </p:txBody>
      </p:sp>
      <p:sp>
        <p:nvSpPr>
          <p:cNvPr id="4" name="Slide Number Placeholder 3"/>
          <p:cNvSpPr>
            <a:spLocks noGrp="1"/>
          </p:cNvSpPr>
          <p:nvPr>
            <p:ph type="sldNum" sz="quarter" idx="10"/>
          </p:nvPr>
        </p:nvSpPr>
        <p:spPr/>
        <p:txBody>
          <a:bodyPr/>
          <a:lstStyle/>
          <a:p>
            <a:fld id="{4C6C7587-F06F-42F1-B5D5-61C2089C57F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SOL A2.2, students also need additional practice</a:t>
            </a:r>
            <a:r>
              <a:rPr lang="en-US" baseline="0" dirty="0" smtClean="0"/>
              <a:t> finding the sum of a geometric series, particularly when the common ratio is negative.</a:t>
            </a:r>
            <a:endParaRPr lang="en-US" dirty="0" smtClean="0"/>
          </a:p>
          <a:p>
            <a:endParaRPr lang="en-US" dirty="0" smtClean="0"/>
          </a:p>
          <a:p>
            <a:r>
              <a:rPr lang="en-US" dirty="0" smtClean="0"/>
              <a:t>Students did well on multiple choice</a:t>
            </a:r>
            <a:r>
              <a:rPr lang="en-US" baseline="0" dirty="0" smtClean="0"/>
              <a:t> and fill-in-the-blank items w</a:t>
            </a:r>
            <a:r>
              <a:rPr lang="en-US" dirty="0" smtClean="0"/>
              <a:t>hen the ratio was positive</a:t>
            </a:r>
            <a:r>
              <a:rPr lang="en-US" baseline="0" dirty="0" smtClean="0"/>
              <a:t>.  Wh</a:t>
            </a:r>
            <a:r>
              <a:rPr lang="en-US" dirty="0" smtClean="0"/>
              <a:t>en the ratio of the series was negative, the most common student error was subtracting the ratio from one incorrectly in the denominator.  The answer to the example is shown on the screen.</a:t>
            </a:r>
          </a:p>
          <a:p>
            <a:endParaRPr lang="en-US" dirty="0"/>
          </a:p>
        </p:txBody>
      </p:sp>
      <p:sp>
        <p:nvSpPr>
          <p:cNvPr id="4" name="Slide Number Placeholder 3"/>
          <p:cNvSpPr>
            <a:spLocks noGrp="1"/>
          </p:cNvSpPr>
          <p:nvPr>
            <p:ph type="sldNum" sz="quarter" idx="10"/>
          </p:nvPr>
        </p:nvSpPr>
        <p:spPr/>
        <p:txBody>
          <a:bodyPr/>
          <a:lstStyle/>
          <a:p>
            <a:fld id="{4C6C7587-F06F-42F1-B5D5-61C2089C57F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B19262-B1AD-4EB7-A093-F22ED65152AE}" type="datetime1">
              <a:rPr lang="en-US" smtClean="0"/>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FB5DEA-E4AD-4697-AF3B-BD49DF4A6AB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B185E-1383-47FF-93DC-069B975C98F5}" type="datetime1">
              <a:rPr lang="en-US" smtClean="0"/>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BB92BF-237E-4CE8-A894-39DA225647E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716F9C-BB95-4CAF-B4A8-20A7D1F7E2D2}" type="datetime1">
              <a:rPr lang="en-US" smtClean="0"/>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3882BB-4029-46FA-A834-A826E6728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ADE26E-D498-43A6-AC70-A96419A7CE3A}" type="datetime1">
              <a:rPr lang="en-US" smtClean="0"/>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58E7F-F2CE-4013-8E7C-D4FF212562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BA2468-DB6F-49CF-B405-0C98C376AD95}" type="datetime1">
              <a:rPr lang="en-US" smtClean="0"/>
              <a:pPr>
                <a:defRPr/>
              </a:pPr>
              <a:t>11/20/2013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B83F7-3925-4049-AF65-21740061B7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FE9E0B-9AD0-4C90-AC6D-55A639E2934D}" type="datetime1">
              <a:rPr lang="en-US" smtClean="0"/>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B0FEA3-F513-419D-AAF2-A026952466C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B4401C-6571-4FC2-8CA6-5FFDAD0C2D25}" type="datetime1">
              <a:rPr lang="en-US" smtClean="0"/>
              <a:pPr>
                <a:defRPr/>
              </a:pPr>
              <a:t>11/20/2013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F57B00-6F9C-43D9-8610-C5007E9568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58C46F1-F1D3-4D51-B66B-A008A7EDBDE3}" type="datetime1">
              <a:rPr lang="en-US" smtClean="0"/>
              <a:pPr>
                <a:defRPr/>
              </a:pPr>
              <a:t>11/20/2013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29E0D5-B10C-466F-8ED3-E187C058366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351B6A-59FA-4195-B43A-2550A0481521}" type="datetime1">
              <a:rPr lang="en-US" smtClean="0"/>
              <a:pPr>
                <a:defRPr/>
              </a:pPr>
              <a:t>11/20/2013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620F9-B1E5-4021-ABD9-3B2DA0B0A7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C472-E0E4-42D7-A9AD-24714DC70652}" type="datetime1">
              <a:rPr lang="en-US" smtClean="0"/>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FEEF0-74FA-4D47-B44B-AE7C9AE844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E7152-E7A5-4EF7-8345-906BE01B1890}" type="datetime1">
              <a:rPr lang="en-US" smtClean="0"/>
              <a:pPr>
                <a:defRPr/>
              </a:pPr>
              <a:t>11/20/2013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F0924A-CFD6-4A2B-BCFA-56463557114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A538F0-BDD8-404D-A054-C814984672B4}" type="datetime1">
              <a:rPr lang="en-US" smtClean="0"/>
              <a:pPr>
                <a:defRPr/>
              </a:pPr>
              <a:t>11/20/2013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9A5158B-59F5-4681-9063-378CB2E808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audio" Target="../media/media1.wma"/><Relationship Id="rId6" Type="http://schemas.microsoft.com/office/2007/relationships/media" Target="../media/media1.wma"/><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audio" Target="../media/media10.wma"/><Relationship Id="rId6" Type="http://schemas.openxmlformats.org/officeDocument/2006/relationships/image" Target="../media/image3.png"/><Relationship Id="rId5" Type="http://schemas.microsoft.com/office/2007/relationships/media" Target="../media/media10.wma"/><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png"/><Relationship Id="rId3" Type="http://schemas.openxmlformats.org/officeDocument/2006/relationships/audio" Target="../media/media11.wma"/><Relationship Id="rId7" Type="http://schemas.openxmlformats.org/officeDocument/2006/relationships/oleObject" Target="../embeddings/oleObject3.bin"/><Relationship Id="rId12" Type="http://schemas.microsoft.com/office/2007/relationships/media" Target="../media/media11.wma"/><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2.jpeg"/><Relationship Id="rId11" Type="http://schemas.openxmlformats.org/officeDocument/2006/relationships/image" Target="../media/image32.png"/><Relationship Id="rId5" Type="http://schemas.openxmlformats.org/officeDocument/2006/relationships/notesSlide" Target="../notesSlides/notesSlide11.xml"/><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34.png"/><Relationship Id="rId12" Type="http://schemas.openxmlformats.org/officeDocument/2006/relationships/image" Target="../media/image3.png"/><Relationship Id="rId2" Type="http://schemas.openxmlformats.org/officeDocument/2006/relationships/audio" Target="../media/media12.wma"/><Relationship Id="rId1" Type="http://schemas.openxmlformats.org/officeDocument/2006/relationships/tags" Target="../tags/tag8.xml"/><Relationship Id="rId6" Type="http://schemas.openxmlformats.org/officeDocument/2006/relationships/image" Target="../media/image33.png"/><Relationship Id="rId11" Type="http://schemas.microsoft.com/office/2007/relationships/media" Target="../media/media12.wma"/><Relationship Id="rId5" Type="http://schemas.openxmlformats.org/officeDocument/2006/relationships/image" Target="../media/image2.jpeg"/><Relationship Id="rId10" Type="http://schemas.openxmlformats.org/officeDocument/2006/relationships/image" Target="../media/image37.png"/><Relationship Id="rId4" Type="http://schemas.openxmlformats.org/officeDocument/2006/relationships/notesSlide" Target="../notesSlides/notesSlide12.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media13.wma"/><Relationship Id="rId6" Type="http://schemas.openxmlformats.org/officeDocument/2006/relationships/image" Target="../media/image3.png"/><Relationship Id="rId5" Type="http://schemas.microsoft.com/office/2007/relationships/media" Target="../media/media13.wma"/><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13" Type="http://schemas.microsoft.com/office/2007/relationships/media" Target="../media/media14.wma"/><Relationship Id="rId3" Type="http://schemas.openxmlformats.org/officeDocument/2006/relationships/audio" Target="../media/media14.wma"/><Relationship Id="rId7" Type="http://schemas.openxmlformats.org/officeDocument/2006/relationships/oleObject" Target="../embeddings/oleObject7.bin"/><Relationship Id="rId12" Type="http://schemas.openxmlformats.org/officeDocument/2006/relationships/image" Target="../media/image43.png"/><Relationship Id="rId2" Type="http://schemas.openxmlformats.org/officeDocument/2006/relationships/tags" Target="../tags/tag9.xml"/><Relationship Id="rId1" Type="http://schemas.openxmlformats.org/officeDocument/2006/relationships/vmlDrawing" Target="../drawings/vmlDrawing3.vml"/><Relationship Id="rId6" Type="http://schemas.openxmlformats.org/officeDocument/2006/relationships/image" Target="../media/image2.jpeg"/><Relationship Id="rId11" Type="http://schemas.openxmlformats.org/officeDocument/2006/relationships/image" Target="../media/image42.png"/><Relationship Id="rId5" Type="http://schemas.openxmlformats.org/officeDocument/2006/relationships/notesSlide" Target="../notesSlides/notesSlide14.xml"/><Relationship Id="rId10" Type="http://schemas.openxmlformats.org/officeDocument/2006/relationships/image" Target="../media/image41.png"/><Relationship Id="rId4" Type="http://schemas.openxmlformats.org/officeDocument/2006/relationships/slideLayout" Target="../slideLayouts/slideLayout2.xml"/><Relationship Id="rId9" Type="http://schemas.openxmlformats.org/officeDocument/2006/relationships/image" Target="../media/image40.png"/><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media15.wma"/><Relationship Id="rId6" Type="http://schemas.openxmlformats.org/officeDocument/2006/relationships/image" Target="../media/image3.png"/><Relationship Id="rId5" Type="http://schemas.microsoft.com/office/2007/relationships/media" Target="../media/media15.wma"/><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microsoft.com/office/2007/relationships/media" Target="../media/media16.wma"/><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audio" Target="../media/media16.wma"/><Relationship Id="rId1" Type="http://schemas.openxmlformats.org/officeDocument/2006/relationships/tags" Target="../tags/tag10.xml"/><Relationship Id="rId6" Type="http://schemas.openxmlformats.org/officeDocument/2006/relationships/image" Target="../media/image44.png"/><Relationship Id="rId5" Type="http://schemas.openxmlformats.org/officeDocument/2006/relationships/image" Target="../media/image2.jpeg"/><Relationship Id="rId4" Type="http://schemas.openxmlformats.org/officeDocument/2006/relationships/notesSlide" Target="../notesSlides/notesSlide16.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13" Type="http://schemas.microsoft.com/office/2007/relationships/media" Target="../media/media17.wma"/><Relationship Id="rId3" Type="http://schemas.openxmlformats.org/officeDocument/2006/relationships/audio" Target="../media/media17.wma"/><Relationship Id="rId7" Type="http://schemas.openxmlformats.org/officeDocument/2006/relationships/image" Target="../media/image49.png"/><Relationship Id="rId12" Type="http://schemas.openxmlformats.org/officeDocument/2006/relationships/image" Target="../media/image50.png"/><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2.jpeg"/><Relationship Id="rId11" Type="http://schemas.openxmlformats.org/officeDocument/2006/relationships/oleObject" Target="../embeddings/oleObject12.bin"/><Relationship Id="rId5" Type="http://schemas.openxmlformats.org/officeDocument/2006/relationships/notesSlide" Target="../notesSlides/notesSlide17.xml"/><Relationship Id="rId10" Type="http://schemas.openxmlformats.org/officeDocument/2006/relationships/oleObject" Target="../embeddings/oleObject11.bin"/><Relationship Id="rId4" Type="http://schemas.openxmlformats.org/officeDocument/2006/relationships/slideLayout" Target="../slideLayouts/slideLayout2.xml"/><Relationship Id="rId9" Type="http://schemas.openxmlformats.org/officeDocument/2006/relationships/oleObject" Target="../embeddings/oleObject10.bin"/><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media18.wma"/><Relationship Id="rId6" Type="http://schemas.openxmlformats.org/officeDocument/2006/relationships/image" Target="../media/image3.png"/><Relationship Id="rId5" Type="http://schemas.microsoft.com/office/2007/relationships/media" Target="../media/media18.wma"/><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microsoft.com/office/2007/relationships/media" Target="../media/media19.wma"/><Relationship Id="rId3" Type="http://schemas.openxmlformats.org/officeDocument/2006/relationships/slideLayout" Target="../slideLayouts/slideLayout2.xml"/><Relationship Id="rId7" Type="http://schemas.openxmlformats.org/officeDocument/2006/relationships/image" Target="../media/image52.png"/><Relationship Id="rId2" Type="http://schemas.openxmlformats.org/officeDocument/2006/relationships/audio" Target="../media/media19.wma"/><Relationship Id="rId1" Type="http://schemas.openxmlformats.org/officeDocument/2006/relationships/tags" Target="../tags/tag12.xml"/><Relationship Id="rId6" Type="http://schemas.openxmlformats.org/officeDocument/2006/relationships/image" Target="../media/image51.png"/><Relationship Id="rId5" Type="http://schemas.openxmlformats.org/officeDocument/2006/relationships/image" Target="../media/image2.jpeg"/><Relationship Id="rId4" Type="http://schemas.openxmlformats.org/officeDocument/2006/relationships/notesSlide" Target="../notesSlides/notesSlide19.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media2.wma"/><Relationship Id="rId6" Type="http://schemas.openxmlformats.org/officeDocument/2006/relationships/image" Target="../media/image3.png"/><Relationship Id="rId5" Type="http://schemas.microsoft.com/office/2007/relationships/media" Target="../media/media2.wma"/><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microsoft.com/office/2007/relationships/media" Target="../media/media20.wma"/><Relationship Id="rId3" Type="http://schemas.openxmlformats.org/officeDocument/2006/relationships/slideLayout" Target="../slideLayouts/slideLayout2.xml"/><Relationship Id="rId7" Type="http://schemas.openxmlformats.org/officeDocument/2006/relationships/image" Target="../media/image54.png"/><Relationship Id="rId2" Type="http://schemas.openxmlformats.org/officeDocument/2006/relationships/audio" Target="../media/media20.wma"/><Relationship Id="rId1" Type="http://schemas.openxmlformats.org/officeDocument/2006/relationships/tags" Target="../tags/tag13.xml"/><Relationship Id="rId6" Type="http://schemas.openxmlformats.org/officeDocument/2006/relationships/image" Target="../media/image53.png"/><Relationship Id="rId5" Type="http://schemas.openxmlformats.org/officeDocument/2006/relationships/image" Target="../media/image2.jpeg"/><Relationship Id="rId4" Type="http://schemas.openxmlformats.org/officeDocument/2006/relationships/notesSlide" Target="../notesSlides/notesSlide20.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slideLayout" Target="../slideLayouts/slideLayout2.xml"/><Relationship Id="rId7" Type="http://schemas.openxmlformats.org/officeDocument/2006/relationships/image" Target="../media/image57.png"/><Relationship Id="rId12" Type="http://schemas.openxmlformats.org/officeDocument/2006/relationships/image" Target="../media/image3.png"/><Relationship Id="rId2" Type="http://schemas.openxmlformats.org/officeDocument/2006/relationships/audio" Target="../media/media21.wma"/><Relationship Id="rId1" Type="http://schemas.openxmlformats.org/officeDocument/2006/relationships/tags" Target="../tags/tag14.xml"/><Relationship Id="rId6" Type="http://schemas.openxmlformats.org/officeDocument/2006/relationships/image" Target="../media/image56.png"/><Relationship Id="rId11" Type="http://schemas.microsoft.com/office/2007/relationships/media" Target="../media/media21.wma"/><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notesSlide" Target="../notesSlides/notesSlide21.xml"/><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slideLayout" Target="../slideLayouts/slideLayout2.xml"/><Relationship Id="rId7" Type="http://schemas.openxmlformats.org/officeDocument/2006/relationships/image" Target="../media/image61.png"/><Relationship Id="rId12" Type="http://schemas.openxmlformats.org/officeDocument/2006/relationships/image" Target="../media/image3.png"/><Relationship Id="rId2" Type="http://schemas.openxmlformats.org/officeDocument/2006/relationships/audio" Target="../media/media22.wma"/><Relationship Id="rId1" Type="http://schemas.openxmlformats.org/officeDocument/2006/relationships/tags" Target="../tags/tag15.xml"/><Relationship Id="rId6" Type="http://schemas.openxmlformats.org/officeDocument/2006/relationships/image" Target="../media/image22.png"/><Relationship Id="rId11" Type="http://schemas.microsoft.com/office/2007/relationships/media" Target="../media/media22.wma"/><Relationship Id="rId5" Type="http://schemas.openxmlformats.org/officeDocument/2006/relationships/image" Target="../media/image2.jpeg"/><Relationship Id="rId10" Type="http://schemas.openxmlformats.org/officeDocument/2006/relationships/image" Target="../media/image64.png"/><Relationship Id="rId4" Type="http://schemas.openxmlformats.org/officeDocument/2006/relationships/notesSlide" Target="../notesSlides/notesSlide22.xml"/><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audio" Target="../media/media23.wma"/><Relationship Id="rId1" Type="http://schemas.openxmlformats.org/officeDocument/2006/relationships/tags" Target="../tags/tag16.xml"/><Relationship Id="rId6" Type="http://schemas.openxmlformats.org/officeDocument/2006/relationships/image" Target="../media/image65.png"/><Relationship Id="rId5" Type="http://schemas.openxmlformats.org/officeDocument/2006/relationships/image" Target="../media/image2.jpeg"/><Relationship Id="rId10" Type="http://schemas.openxmlformats.org/officeDocument/2006/relationships/image" Target="../media/image3.png"/><Relationship Id="rId4" Type="http://schemas.openxmlformats.org/officeDocument/2006/relationships/notesSlide" Target="../notesSlides/notesSlide23.xml"/><Relationship Id="rId9" Type="http://schemas.microsoft.com/office/2007/relationships/media" Target="../media/media23.wma"/></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69.png"/><Relationship Id="rId12" Type="http://schemas.microsoft.com/office/2007/relationships/media" Target="../media/media24.wma"/><Relationship Id="rId2" Type="http://schemas.openxmlformats.org/officeDocument/2006/relationships/audio" Target="../media/media24.wma"/><Relationship Id="rId1" Type="http://schemas.openxmlformats.org/officeDocument/2006/relationships/tags" Target="../tags/tag1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2.jpeg"/><Relationship Id="rId10" Type="http://schemas.openxmlformats.org/officeDocument/2006/relationships/image" Target="../media/image72.png"/><Relationship Id="rId4" Type="http://schemas.openxmlformats.org/officeDocument/2006/relationships/notesSlide" Target="../notesSlides/notesSlide24.xml"/><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13" Type="http://schemas.microsoft.com/office/2007/relationships/media" Target="../media/media25.wma"/><Relationship Id="rId3" Type="http://schemas.openxmlformats.org/officeDocument/2006/relationships/audio" Target="../media/media25.wma"/><Relationship Id="rId7" Type="http://schemas.openxmlformats.org/officeDocument/2006/relationships/oleObject" Target="../embeddings/oleObject13.bin"/><Relationship Id="rId12" Type="http://schemas.openxmlformats.org/officeDocument/2006/relationships/image" Target="../media/image79.png"/><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image" Target="../media/image2.jpeg"/><Relationship Id="rId11" Type="http://schemas.openxmlformats.org/officeDocument/2006/relationships/image" Target="../media/image78.png"/><Relationship Id="rId5" Type="http://schemas.openxmlformats.org/officeDocument/2006/relationships/notesSlide" Target="../notesSlides/notesSlide25.xml"/><Relationship Id="rId10" Type="http://schemas.openxmlformats.org/officeDocument/2006/relationships/image" Target="../media/image77.png"/><Relationship Id="rId4" Type="http://schemas.openxmlformats.org/officeDocument/2006/relationships/slideLayout" Target="../slideLayouts/slideLayout2.xml"/><Relationship Id="rId9" Type="http://schemas.openxmlformats.org/officeDocument/2006/relationships/image" Target="../media/image76.png"/><Relationship Id="rId1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audio" Target="../media/media26.wma"/><Relationship Id="rId7" Type="http://schemas.openxmlformats.org/officeDocument/2006/relationships/oleObject" Target="../embeddings/oleObject14.bin"/><Relationship Id="rId12" Type="http://schemas.openxmlformats.org/officeDocument/2006/relationships/image" Target="../media/image84.png"/><Relationship Id="rId2" Type="http://schemas.openxmlformats.org/officeDocument/2006/relationships/tags" Target="../tags/tag19.xml"/><Relationship Id="rId1" Type="http://schemas.openxmlformats.org/officeDocument/2006/relationships/vmlDrawing" Target="../drawings/vmlDrawing6.vml"/><Relationship Id="rId6" Type="http://schemas.openxmlformats.org/officeDocument/2006/relationships/image" Target="../media/image2.jpeg"/><Relationship Id="rId11" Type="http://schemas.openxmlformats.org/officeDocument/2006/relationships/image" Target="../media/image83.png"/><Relationship Id="rId5" Type="http://schemas.openxmlformats.org/officeDocument/2006/relationships/notesSlide" Target="../notesSlides/notesSlide26.xml"/><Relationship Id="rId15" Type="http://schemas.openxmlformats.org/officeDocument/2006/relationships/image" Target="../media/image3.png"/><Relationship Id="rId10" Type="http://schemas.openxmlformats.org/officeDocument/2006/relationships/image" Target="../media/image82.png"/><Relationship Id="rId4" Type="http://schemas.openxmlformats.org/officeDocument/2006/relationships/slideLayout" Target="../slideLayouts/slideLayout2.xml"/><Relationship Id="rId9" Type="http://schemas.openxmlformats.org/officeDocument/2006/relationships/image" Target="../media/image81.png"/><Relationship Id="rId14" Type="http://schemas.microsoft.com/office/2007/relationships/media" Target="../media/media26.wma"/></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microsoft.com/office/2007/relationships/media" Target="../media/media27.wma"/><Relationship Id="rId2" Type="http://schemas.openxmlformats.org/officeDocument/2006/relationships/audio" Target="../media/media27.wma"/><Relationship Id="rId1" Type="http://schemas.openxmlformats.org/officeDocument/2006/relationships/tags" Target="../tags/tag20.xml"/><Relationship Id="rId6" Type="http://schemas.openxmlformats.org/officeDocument/2006/relationships/image" Target="../media/image86.png"/><Relationship Id="rId5" Type="http://schemas.openxmlformats.org/officeDocument/2006/relationships/image" Target="../media/image2.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slideLayout" Target="../slideLayouts/slideLayout2.xml"/><Relationship Id="rId7" Type="http://schemas.openxmlformats.org/officeDocument/2006/relationships/image" Target="../media/image88.png"/><Relationship Id="rId2" Type="http://schemas.openxmlformats.org/officeDocument/2006/relationships/audio" Target="../media/media28.wma"/><Relationship Id="rId1" Type="http://schemas.openxmlformats.org/officeDocument/2006/relationships/tags" Target="../tags/tag21.xml"/><Relationship Id="rId6" Type="http://schemas.openxmlformats.org/officeDocument/2006/relationships/image" Target="../media/image87.png"/><Relationship Id="rId5" Type="http://schemas.openxmlformats.org/officeDocument/2006/relationships/image" Target="../media/image2.jpeg"/><Relationship Id="rId10" Type="http://schemas.openxmlformats.org/officeDocument/2006/relationships/image" Target="../media/image3.png"/><Relationship Id="rId4" Type="http://schemas.openxmlformats.org/officeDocument/2006/relationships/notesSlide" Target="../notesSlides/notesSlide28.xml"/><Relationship Id="rId9" Type="http://schemas.microsoft.com/office/2007/relationships/media" Target="../media/media28.wma"/></Relationships>
</file>

<file path=ppt/slides/_rels/slide29.xml.rels><?xml version="1.0" encoding="UTF-8" standalone="yes"?>
<Relationships xmlns="http://schemas.openxmlformats.org/package/2006/relationships"><Relationship Id="rId8" Type="http://schemas.openxmlformats.org/officeDocument/2006/relationships/image" Target="../media/image92.png"/><Relationship Id="rId13" Type="http://schemas.microsoft.com/office/2007/relationships/media" Target="../media/media29.wma"/><Relationship Id="rId3" Type="http://schemas.openxmlformats.org/officeDocument/2006/relationships/slideLayout" Target="../slideLayouts/slideLayout2.xml"/><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audio" Target="../media/media29.wma"/><Relationship Id="rId1" Type="http://schemas.openxmlformats.org/officeDocument/2006/relationships/tags" Target="../tags/tag22.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2.jpeg"/><Relationship Id="rId10" Type="http://schemas.openxmlformats.org/officeDocument/2006/relationships/image" Target="../media/image94.png"/><Relationship Id="rId4" Type="http://schemas.openxmlformats.org/officeDocument/2006/relationships/notesSlide" Target="../notesSlides/notesSlide29.xml"/><Relationship Id="rId9" Type="http://schemas.openxmlformats.org/officeDocument/2006/relationships/image" Target="../media/image93.png"/><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ma"/><Relationship Id="rId1" Type="http://schemas.openxmlformats.org/officeDocument/2006/relationships/tags" Target="../tags/tag1.xml"/><Relationship Id="rId6" Type="http://schemas.openxmlformats.org/officeDocument/2006/relationships/image" Target="../media/image4.png"/><Relationship Id="rId11" Type="http://schemas.openxmlformats.org/officeDocument/2006/relationships/image" Target="../media/image3.png"/><Relationship Id="rId5" Type="http://schemas.openxmlformats.org/officeDocument/2006/relationships/image" Target="../media/image2.jpeg"/><Relationship Id="rId10" Type="http://schemas.microsoft.com/office/2007/relationships/media" Target="../media/media3.wma"/><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audio" Target="../media/media30.wma"/><Relationship Id="rId6" Type="http://schemas.openxmlformats.org/officeDocument/2006/relationships/image" Target="../media/image3.png"/><Relationship Id="rId5" Type="http://schemas.microsoft.com/office/2007/relationships/media" Target="../media/media30.wma"/><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slideLayout" Target="../slideLayouts/slideLayout2.xml"/><Relationship Id="rId7" Type="http://schemas.openxmlformats.org/officeDocument/2006/relationships/image" Target="../media/image98.png"/><Relationship Id="rId12" Type="http://schemas.openxmlformats.org/officeDocument/2006/relationships/image" Target="../media/image3.png"/><Relationship Id="rId2" Type="http://schemas.openxmlformats.org/officeDocument/2006/relationships/audio" Target="../media/media31.wma"/><Relationship Id="rId1" Type="http://schemas.openxmlformats.org/officeDocument/2006/relationships/tags" Target="../tags/tag23.xml"/><Relationship Id="rId6" Type="http://schemas.openxmlformats.org/officeDocument/2006/relationships/image" Target="../media/image2.jpeg"/><Relationship Id="rId11" Type="http://schemas.microsoft.com/office/2007/relationships/media" Target="../media/media31.wma"/><Relationship Id="rId5" Type="http://schemas.openxmlformats.org/officeDocument/2006/relationships/image" Target="../media/image97.png"/><Relationship Id="rId10" Type="http://schemas.openxmlformats.org/officeDocument/2006/relationships/image" Target="../media/image101.png"/><Relationship Id="rId4" Type="http://schemas.openxmlformats.org/officeDocument/2006/relationships/notesSlide" Target="../notesSlides/notesSlide31.xml"/><Relationship Id="rId9"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audio" Target="../media/media32.wma"/><Relationship Id="rId6" Type="http://schemas.openxmlformats.org/officeDocument/2006/relationships/image" Target="../media/image3.png"/><Relationship Id="rId5" Type="http://schemas.microsoft.com/office/2007/relationships/media" Target="../media/media32.wma"/><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openxmlformats.org/officeDocument/2006/relationships/tags" Target="../tags/tag24.xml"/><Relationship Id="rId6" Type="http://schemas.openxmlformats.org/officeDocument/2006/relationships/image" Target="../media/image3.png"/><Relationship Id="rId5" Type="http://schemas.microsoft.com/office/2007/relationships/media" Target="../media/media33.wma"/><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media/media34.wma"/><Relationship Id="rId6" Type="http://schemas.openxmlformats.org/officeDocument/2006/relationships/image" Target="../media/image3.png"/><Relationship Id="rId5" Type="http://schemas.microsoft.com/office/2007/relationships/media" Target="../media/media34.wma"/><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ma"/><Relationship Id="rId1" Type="http://schemas.openxmlformats.org/officeDocument/2006/relationships/tags" Target="../tags/tag25.xml"/><Relationship Id="rId6" Type="http://schemas.openxmlformats.org/officeDocument/2006/relationships/image" Target="../media/image3.png"/><Relationship Id="rId5" Type="http://schemas.microsoft.com/office/2007/relationships/media" Target="../media/media35.wma"/><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audio" Target="../media/media36.wma"/><Relationship Id="rId6" Type="http://schemas.openxmlformats.org/officeDocument/2006/relationships/image" Target="../media/image3.png"/><Relationship Id="rId5" Type="http://schemas.microsoft.com/office/2007/relationships/media" Target="../media/media36.wma"/><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slideLayout" Target="../slideLayouts/slideLayout2.xml"/><Relationship Id="rId7" Type="http://schemas.openxmlformats.org/officeDocument/2006/relationships/oleObject" Target="../embeddings/oleObject16.bin"/><Relationship Id="rId2" Type="http://schemas.openxmlformats.org/officeDocument/2006/relationships/audio" Target="../media/media37.wma"/><Relationship Id="rId1" Type="http://schemas.openxmlformats.org/officeDocument/2006/relationships/vmlDrawing" Target="../drawings/vmlDrawing7.vml"/><Relationship Id="rId6" Type="http://schemas.openxmlformats.org/officeDocument/2006/relationships/oleObject" Target="../embeddings/oleObject15.bin"/><Relationship Id="rId11" Type="http://schemas.openxmlformats.org/officeDocument/2006/relationships/image" Target="../media/image3.png"/><Relationship Id="rId5" Type="http://schemas.openxmlformats.org/officeDocument/2006/relationships/image" Target="../media/image2.jpeg"/><Relationship Id="rId10" Type="http://schemas.microsoft.com/office/2007/relationships/media" Target="../media/media37.wma"/><Relationship Id="rId4" Type="http://schemas.openxmlformats.org/officeDocument/2006/relationships/notesSlide" Target="../notesSlides/notesSlide37.xml"/><Relationship Id="rId9" Type="http://schemas.openxmlformats.org/officeDocument/2006/relationships/hyperlink" Target="http://www.doe.virginia.gov/instruction/mathematics/high/technical_assistance_algebra2_aii_11.pdf" TargetMode="Externa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38.wma"/><Relationship Id="rId1" Type="http://schemas.openxmlformats.org/officeDocument/2006/relationships/tags" Target="../tags/tag26.xml"/><Relationship Id="rId6" Type="http://schemas.microsoft.com/office/2007/relationships/media" Target="../media/media38.wma"/><Relationship Id="rId5" Type="http://schemas.openxmlformats.org/officeDocument/2006/relationships/image" Target="../media/image2.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audio" Target="../media/media39.wma"/><Relationship Id="rId7" Type="http://schemas.openxmlformats.org/officeDocument/2006/relationships/oleObject" Target="../embeddings/oleObject18.bin"/><Relationship Id="rId2" Type="http://schemas.openxmlformats.org/officeDocument/2006/relationships/tags" Target="../tags/tag27.xml"/><Relationship Id="rId1" Type="http://schemas.openxmlformats.org/officeDocument/2006/relationships/vmlDrawing" Target="../drawings/vmlDrawing8.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39.xml"/><Relationship Id="rId10" Type="http://schemas.microsoft.com/office/2007/relationships/media" Target="../media/media39.wma"/><Relationship Id="rId4" Type="http://schemas.openxmlformats.org/officeDocument/2006/relationships/slideLayout" Target="../slideLayouts/slideLayout2.xml"/><Relationship Id="rId9"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4.wma"/><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3.png"/><Relationship Id="rId5" Type="http://schemas.openxmlformats.org/officeDocument/2006/relationships/image" Target="../media/image2.jpeg"/><Relationship Id="rId10" Type="http://schemas.microsoft.com/office/2007/relationships/media" Target="../media/media4.wma"/><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audio" Target="../media/media40.wma"/><Relationship Id="rId7" Type="http://schemas.openxmlformats.org/officeDocument/2006/relationships/oleObject" Target="../embeddings/oleObject21.bin"/><Relationship Id="rId2" Type="http://schemas.openxmlformats.org/officeDocument/2006/relationships/tags" Target="../tags/tag28.xml"/><Relationship Id="rId1" Type="http://schemas.openxmlformats.org/officeDocument/2006/relationships/vmlDrawing" Target="../drawings/vmlDrawing9.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40.xml"/><Relationship Id="rId10" Type="http://schemas.microsoft.com/office/2007/relationships/media" Target="../media/media40.wma"/><Relationship Id="rId4" Type="http://schemas.openxmlformats.org/officeDocument/2006/relationships/slideLayout" Target="../slideLayouts/slideLayout2.xml"/><Relationship Id="rId9"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audio" Target="../media/media41.wma"/><Relationship Id="rId7" Type="http://schemas.openxmlformats.org/officeDocument/2006/relationships/oleObject" Target="../embeddings/oleObject24.bin"/><Relationship Id="rId2" Type="http://schemas.openxmlformats.org/officeDocument/2006/relationships/tags" Target="../tags/tag29.xml"/><Relationship Id="rId1" Type="http://schemas.openxmlformats.org/officeDocument/2006/relationships/vmlDrawing" Target="../drawings/vmlDrawing10.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notesSlide" Target="../notesSlides/notesSlide41.xml"/><Relationship Id="rId10" Type="http://schemas.microsoft.com/office/2007/relationships/media" Target="../media/media41.wma"/><Relationship Id="rId4" Type="http://schemas.openxmlformats.org/officeDocument/2006/relationships/slideLayout" Target="../slideLayouts/slideLayout2.xml"/><Relationship Id="rId9" Type="http://schemas.openxmlformats.org/officeDocument/2006/relationships/oleObject" Target="../embeddings/oleObject26.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slideLayout" Target="../slideLayouts/slideLayout2.xml"/><Relationship Id="rId7" Type="http://schemas.openxmlformats.org/officeDocument/2006/relationships/oleObject" Target="../embeddings/oleObject27.bin"/><Relationship Id="rId2" Type="http://schemas.openxmlformats.org/officeDocument/2006/relationships/audio" Target="../media/media42.wma"/><Relationship Id="rId1" Type="http://schemas.openxmlformats.org/officeDocument/2006/relationships/vmlDrawing" Target="../drawings/vmlDrawing11.vml"/><Relationship Id="rId6" Type="http://schemas.openxmlformats.org/officeDocument/2006/relationships/image" Target="../media/image2.jpeg"/><Relationship Id="rId11" Type="http://schemas.openxmlformats.org/officeDocument/2006/relationships/image" Target="../media/image3.png"/><Relationship Id="rId5" Type="http://schemas.openxmlformats.org/officeDocument/2006/relationships/hyperlink" Target="http://www.doe.virginia.gov/testing/sol/practice_items/index.shtml" TargetMode="External"/><Relationship Id="rId10" Type="http://schemas.microsoft.com/office/2007/relationships/media" Target="../media/media42.wma"/><Relationship Id="rId4" Type="http://schemas.openxmlformats.org/officeDocument/2006/relationships/notesSlide" Target="../notesSlides/notesSlide42.xml"/><Relationship Id="rId9"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slideLayout" Target="../slideLayouts/slideLayout2.xml"/><Relationship Id="rId7" Type="http://schemas.openxmlformats.org/officeDocument/2006/relationships/image" Target="../media/image2.jpeg"/><Relationship Id="rId12" Type="http://schemas.openxmlformats.org/officeDocument/2006/relationships/image" Target="../media/image3.png"/><Relationship Id="rId2" Type="http://schemas.openxmlformats.org/officeDocument/2006/relationships/audio" Target="../media/media43.wma"/><Relationship Id="rId1" Type="http://schemas.openxmlformats.org/officeDocument/2006/relationships/vmlDrawing" Target="../drawings/vmlDrawing12.vml"/><Relationship Id="rId6" Type="http://schemas.openxmlformats.org/officeDocument/2006/relationships/hyperlink" Target="mailto:Michael.Bolling@doe.virginia.gov" TargetMode="External"/><Relationship Id="rId11" Type="http://schemas.microsoft.com/office/2007/relationships/media" Target="../media/media43.wma"/><Relationship Id="rId5" Type="http://schemas.openxmlformats.org/officeDocument/2006/relationships/hyperlink" Target="mailto:Student_assessment@doe.virginia.gov" TargetMode="External"/><Relationship Id="rId10" Type="http://schemas.openxmlformats.org/officeDocument/2006/relationships/oleObject" Target="../embeddings/oleObject32.bin"/><Relationship Id="rId4" Type="http://schemas.openxmlformats.org/officeDocument/2006/relationships/notesSlide" Target="../notesSlides/notesSlide43.xml"/><Relationship Id="rId9"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5.wma"/><Relationship Id="rId7" Type="http://schemas.openxmlformats.org/officeDocument/2006/relationships/oleObject" Target="../embeddings/oleObject1.bin"/><Relationship Id="rId12" Type="http://schemas.openxmlformats.org/officeDocument/2006/relationships/image" Target="../media/image3.png"/><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2.jpeg"/><Relationship Id="rId11" Type="http://schemas.microsoft.com/office/2007/relationships/media" Target="../media/media5.wma"/><Relationship Id="rId5" Type="http://schemas.openxmlformats.org/officeDocument/2006/relationships/notesSlide" Target="../notesSlides/notesSlide5.xml"/><Relationship Id="rId10" Type="http://schemas.openxmlformats.org/officeDocument/2006/relationships/image" Target="../media/image15.pn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12" Type="http://schemas.openxmlformats.org/officeDocument/2006/relationships/image" Target="../media/image3.png"/><Relationship Id="rId2" Type="http://schemas.openxmlformats.org/officeDocument/2006/relationships/audio" Target="../media/media6.wma"/><Relationship Id="rId1" Type="http://schemas.openxmlformats.org/officeDocument/2006/relationships/tags" Target="../tags/tag4.xml"/><Relationship Id="rId6" Type="http://schemas.openxmlformats.org/officeDocument/2006/relationships/image" Target="../media/image16.png"/><Relationship Id="rId11" Type="http://schemas.microsoft.com/office/2007/relationships/media" Target="../media/media6.wma"/><Relationship Id="rId5" Type="http://schemas.openxmlformats.org/officeDocument/2006/relationships/image" Target="../media/image2.jpeg"/><Relationship Id="rId10" Type="http://schemas.openxmlformats.org/officeDocument/2006/relationships/image" Target="../media/image20.png"/><Relationship Id="rId4" Type="http://schemas.openxmlformats.org/officeDocument/2006/relationships/notesSlide" Target="../notesSlides/notesSlide6.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media7.wma"/><Relationship Id="rId6" Type="http://schemas.microsoft.com/office/2007/relationships/media" Target="../media/media7.wma"/><Relationship Id="rId5" Type="http://schemas.openxmlformats.org/officeDocument/2006/relationships/image" Target="../media/image21.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audio" Target="../media/media8.wma"/><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jpeg"/><Relationship Id="rId10" Type="http://schemas.openxmlformats.org/officeDocument/2006/relationships/image" Target="../media/image3.png"/><Relationship Id="rId4" Type="http://schemas.openxmlformats.org/officeDocument/2006/relationships/notesSlide" Target="../notesSlides/notesSlide8.xml"/><Relationship Id="rId9" Type="http://schemas.microsoft.com/office/2007/relationships/media" Target="../media/media8.wma"/></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audio" Target="../media/media9.wma"/><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notesSlide" Target="../notesSlides/notesSlide9.xml"/><Relationship Id="rId9" Type="http://schemas.microsoft.com/office/2007/relationships/media" Target="../media/media9.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1219200"/>
            <a:ext cx="8991600" cy="584775"/>
          </a:xfrm>
          <a:prstGeom prst="rect">
            <a:avLst/>
          </a:prstGeom>
          <a:noFill/>
        </p:spPr>
        <p:txBody>
          <a:bodyPr wrap="square">
            <a:spAutoFit/>
          </a:bodyPr>
          <a:lstStyle/>
          <a:p>
            <a:pPr algn="ctr">
              <a:defRPr/>
            </a:pPr>
            <a:r>
              <a:rPr lang="en-US" sz="3200" b="1" dirty="0">
                <a:solidFill>
                  <a:srgbClr val="00B050"/>
                </a:solidFill>
                <a:latin typeface="Arial" pitchFamily="34" charset="0"/>
                <a:cs typeface="Arial" pitchFamily="34" charset="0"/>
              </a:rPr>
              <a:t>Spring </a:t>
            </a:r>
            <a:r>
              <a:rPr lang="en-US" sz="3200" b="1" dirty="0" smtClean="0">
                <a:solidFill>
                  <a:srgbClr val="00B050"/>
                </a:solidFill>
                <a:latin typeface="Arial" pitchFamily="34" charset="0"/>
                <a:cs typeface="Arial" pitchFamily="34" charset="0"/>
              </a:rPr>
              <a:t>2013 </a:t>
            </a:r>
            <a:r>
              <a:rPr lang="en-US" sz="3200" b="1" dirty="0">
                <a:solidFill>
                  <a:srgbClr val="00B050"/>
                </a:solidFill>
                <a:latin typeface="Arial" pitchFamily="34" charset="0"/>
                <a:cs typeface="Arial" pitchFamily="34" charset="0"/>
              </a:rPr>
              <a:t>Student Performance </a:t>
            </a:r>
            <a:r>
              <a:rPr lang="en-US" sz="3200" b="1" dirty="0" smtClean="0">
                <a:solidFill>
                  <a:srgbClr val="00B050"/>
                </a:solidFill>
                <a:latin typeface="Arial" pitchFamily="34" charset="0"/>
                <a:cs typeface="Arial" pitchFamily="34" charset="0"/>
              </a:rPr>
              <a:t>Analysis</a:t>
            </a:r>
            <a:endParaRPr lang="en-US" sz="3200" b="1" dirty="0">
              <a:solidFill>
                <a:srgbClr val="00B050"/>
              </a:solidFill>
              <a:latin typeface="Arial" pitchFamily="34" charset="0"/>
              <a:cs typeface="Arial" pitchFamily="34" charset="0"/>
            </a:endParaRPr>
          </a:p>
        </p:txBody>
      </p:sp>
      <p:sp>
        <p:nvSpPr>
          <p:cNvPr id="19" name="TextBox 18"/>
          <p:cNvSpPr txBox="1"/>
          <p:nvPr/>
        </p:nvSpPr>
        <p:spPr>
          <a:xfrm>
            <a:off x="304800" y="3200400"/>
            <a:ext cx="4419600" cy="954107"/>
          </a:xfrm>
          <a:prstGeom prst="rect">
            <a:avLst/>
          </a:prstGeom>
          <a:noFill/>
        </p:spPr>
        <p:txBody>
          <a:bodyPr wrap="square" rtlCol="0">
            <a:spAutoFit/>
          </a:bodyPr>
          <a:lstStyle/>
          <a:p>
            <a:r>
              <a:rPr lang="en-US" sz="2800" b="1" dirty="0" smtClean="0">
                <a:solidFill>
                  <a:srgbClr val="0033CC"/>
                </a:solidFill>
                <a:latin typeface="Arial" pitchFamily="34" charset="0"/>
                <a:cs typeface="Arial" pitchFamily="34" charset="0"/>
              </a:rPr>
              <a:t>Algebra II</a:t>
            </a:r>
          </a:p>
          <a:p>
            <a:r>
              <a:rPr lang="en-US" sz="2800" b="1" dirty="0" smtClean="0">
                <a:solidFill>
                  <a:srgbClr val="0033CC"/>
                </a:solidFill>
                <a:latin typeface="Arial" pitchFamily="34" charset="0"/>
                <a:cs typeface="Arial" pitchFamily="34" charset="0"/>
              </a:rPr>
              <a:t>Standards of Learning</a:t>
            </a:r>
            <a:endParaRPr lang="en-US" sz="2800" b="1" dirty="0">
              <a:solidFill>
                <a:srgbClr val="0033CC"/>
              </a:solidFill>
              <a:latin typeface="Arial" pitchFamily="34" charset="0"/>
              <a:cs typeface="Arial" pitchFamily="34" charset="0"/>
            </a:endParaRPr>
          </a:p>
        </p:txBody>
      </p:sp>
      <p:cxnSp>
        <p:nvCxnSpPr>
          <p:cNvPr id="26" name="Straight Connector 25"/>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CC29E0D5-B10C-466F-8ED3-E187C058366E}" type="slidenum">
              <a:rPr lang="en-US" smtClean="0"/>
              <a:pPr>
                <a:defRPr/>
              </a:pPr>
              <a:t>1</a:t>
            </a:fld>
            <a:endParaRPr lang="en-US"/>
          </a:p>
        </p:txBody>
      </p:sp>
      <p:sp>
        <p:nvSpPr>
          <p:cNvPr id="10" name="TextBox 9"/>
          <p:cNvSpPr txBox="1"/>
          <p:nvPr/>
        </p:nvSpPr>
        <p:spPr>
          <a:xfrm>
            <a:off x="228600" y="5638800"/>
            <a:ext cx="5029200" cy="646331"/>
          </a:xfrm>
          <a:prstGeom prst="rect">
            <a:avLst/>
          </a:prstGeom>
          <a:noFill/>
        </p:spPr>
        <p:txBody>
          <a:bodyPr wrap="square" rtlCol="0">
            <a:spAutoFit/>
          </a:bodyPr>
          <a:lstStyle/>
          <a:p>
            <a:r>
              <a:rPr lang="en-US" b="1" dirty="0" smtClean="0">
                <a:solidFill>
                  <a:srgbClr val="008000"/>
                </a:solidFill>
              </a:rPr>
              <a:t>Presentation may be paused and resumed using the arrow keys or the mouse.</a:t>
            </a:r>
            <a:endParaRPr lang="en-US" b="1" dirty="0">
              <a:solidFill>
                <a:srgbClr val="008000"/>
              </a:solidFill>
            </a:endParaRPr>
          </a:p>
        </p:txBody>
      </p:sp>
      <p:pic>
        <p:nvPicPr>
          <p:cNvPr id="11" name="Picture 10" descr="SOL Emblem.jpg"/>
          <p:cNvPicPr>
            <a:picLocks noChangeAspect="1"/>
          </p:cNvPicPr>
          <p:nvPr/>
        </p:nvPicPr>
        <p:blipFill>
          <a:blip r:embed="rId4" cstate="print"/>
          <a:srcRect l="20833" t="21111" r="40000" b="38889"/>
          <a:stretch>
            <a:fillRect/>
          </a:stretch>
        </p:blipFill>
        <p:spPr>
          <a:xfrm>
            <a:off x="4876800" y="2133600"/>
            <a:ext cx="3581400" cy="2819400"/>
          </a:xfrm>
          <a:prstGeom prst="rect">
            <a:avLst/>
          </a:prstGeom>
        </p:spPr>
      </p:pic>
      <p:pic>
        <p:nvPicPr>
          <p:cNvPr id="8397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flipH="1">
            <a:off x="0" y="6477000"/>
            <a:ext cx="7391400" cy="0"/>
          </a:xfrm>
          <a:prstGeom prst="line">
            <a:avLst/>
          </a:prstGeom>
          <a:ln w="127000">
            <a:gradFill flip="none" rotWithShape="1">
              <a:gsLst>
                <a:gs pos="100000">
                  <a:srgbClr val="0000FF"/>
                </a:gs>
                <a:gs pos="100000">
                  <a:srgbClr val="0000FF"/>
                </a:gs>
                <a:gs pos="100000">
                  <a:srgbClr val="0000FF"/>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107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AII.3	</a:t>
            </a:r>
          </a:p>
          <a:p>
            <a:pPr marL="0">
              <a:spcBef>
                <a:spcPts val="0"/>
              </a:spcBef>
              <a:buNone/>
            </a:pPr>
            <a:r>
              <a:rPr lang="en-US" sz="2400" b="1" dirty="0" smtClean="0"/>
              <a:t>The student will perform operations on complex numbers,</a:t>
            </a:r>
          </a:p>
          <a:p>
            <a:pPr marL="0">
              <a:spcBef>
                <a:spcPts val="0"/>
              </a:spcBef>
              <a:buNone/>
            </a:pPr>
            <a:r>
              <a:rPr lang="en-US" sz="2400" b="1" dirty="0" smtClean="0"/>
              <a:t>express the results in simplest form using patterns of the</a:t>
            </a:r>
          </a:p>
          <a:p>
            <a:pPr marL="0">
              <a:spcBef>
                <a:spcPts val="0"/>
              </a:spcBef>
              <a:buNone/>
            </a:pPr>
            <a:r>
              <a:rPr lang="en-US" sz="2400" b="1" dirty="0" smtClean="0"/>
              <a:t>powers of </a:t>
            </a:r>
            <a:r>
              <a:rPr lang="en-US" sz="2400" b="1" i="1" dirty="0" err="1" smtClean="0"/>
              <a:t>i</a:t>
            </a:r>
            <a:r>
              <a:rPr lang="en-US" sz="2400" b="1" dirty="0" smtClean="0"/>
              <a:t>, and </a:t>
            </a:r>
            <a:r>
              <a:rPr lang="en-US" sz="2400" b="1" dirty="0" smtClean="0">
                <a:solidFill>
                  <a:srgbClr val="0070C0"/>
                </a:solidFill>
              </a:rPr>
              <a:t>identify field properties that are valid for the</a:t>
            </a:r>
          </a:p>
          <a:p>
            <a:pPr marL="0">
              <a:spcBef>
                <a:spcPts val="0"/>
              </a:spcBef>
              <a:buNone/>
            </a:pPr>
            <a:r>
              <a:rPr lang="en-US" sz="2400" b="1" dirty="0" smtClean="0">
                <a:solidFill>
                  <a:srgbClr val="0070C0"/>
                </a:solidFill>
              </a:rPr>
              <a:t>complex numbers.</a:t>
            </a:r>
          </a:p>
          <a:p>
            <a:pPr marL="457200" indent="-457200">
              <a:spcBef>
                <a:spcPts val="0"/>
              </a:spcBef>
              <a:buNone/>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Identifying the Field Properties of</a:t>
            </a:r>
            <a:br>
              <a:rPr lang="en-US" sz="3200" b="1" dirty="0" smtClean="0">
                <a:solidFill>
                  <a:srgbClr val="0033CC"/>
                </a:solidFill>
              </a:rPr>
            </a:br>
            <a:r>
              <a:rPr lang="en-US" sz="3200" b="1" dirty="0" smtClean="0">
                <a:solidFill>
                  <a:srgbClr val="0033CC"/>
                </a:solidFill>
              </a:rPr>
              <a:t>Complex Numbers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10</a:t>
            </a:r>
            <a:endParaRPr lang="en-US" sz="1200" dirty="0">
              <a:latin typeface="+mn-lt"/>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1160"/>
    </mc:Choice>
    <mc:Fallback>
      <p:transition spd="slow" advTm="211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534400" cy="4525963"/>
          </a:xfrm>
        </p:spPr>
        <p:txBody>
          <a:bodyPr/>
          <a:lstStyle/>
          <a:p>
            <a:pPr marL="457200" indent="-457200">
              <a:spcBef>
                <a:spcPts val="0"/>
              </a:spcBef>
              <a:buNone/>
            </a:pPr>
            <a:r>
              <a:rPr lang="en-US" sz="2400" b="1" dirty="0" smtClean="0">
                <a:solidFill>
                  <a:srgbClr val="0070C0"/>
                </a:solidFill>
              </a:rPr>
              <a:t>Students need additional practice identifying the field</a:t>
            </a:r>
          </a:p>
          <a:p>
            <a:pPr marL="457200" indent="-457200">
              <a:spcBef>
                <a:spcPts val="0"/>
              </a:spcBef>
              <a:buNone/>
            </a:pPr>
            <a:r>
              <a:rPr lang="en-US" sz="2400" b="1" dirty="0" smtClean="0">
                <a:solidFill>
                  <a:srgbClr val="0070C0"/>
                </a:solidFill>
              </a:rPr>
              <a:t>properties that are valid for complex numbers.</a:t>
            </a:r>
          </a:p>
          <a:p>
            <a:pPr marL="457200" indent="-457200">
              <a:spcBef>
                <a:spcPts val="0"/>
              </a:spcBef>
              <a:buNone/>
            </a:pPr>
            <a:endParaRPr lang="en-US" sz="800" b="1" dirty="0" smtClean="0">
              <a:solidFill>
                <a:srgbClr val="0070C0"/>
              </a:solidFill>
            </a:endParaRPr>
          </a:p>
          <a:p>
            <a:pPr marL="457200" indent="-457200">
              <a:spcBef>
                <a:spcPts val="0"/>
              </a:spcBef>
              <a:buNone/>
            </a:pPr>
            <a:r>
              <a:rPr lang="en-US" sz="2400" b="1" dirty="0" smtClean="0"/>
              <a:t>Identify the property represented in each example.</a:t>
            </a:r>
            <a:r>
              <a:rPr lang="en-US" sz="800" b="1" dirty="0" smtClean="0"/>
              <a:t/>
            </a:r>
            <a:br>
              <a:rPr lang="en-US" sz="800" b="1" dirty="0" smtClean="0"/>
            </a:br>
            <a:endParaRPr lang="en-US" sz="2400" b="1" dirty="0" smtClean="0"/>
          </a:p>
          <a:p>
            <a:pPr marL="457200" indent="-457200">
              <a:spcBef>
                <a:spcPts val="0"/>
              </a:spcBef>
              <a:buNone/>
            </a:pPr>
            <a:r>
              <a:rPr lang="en-US" sz="2400" b="1" dirty="0" smtClean="0"/>
              <a:t>a.</a:t>
            </a:r>
            <a:br>
              <a:rPr lang="en-US" sz="2400" b="1" dirty="0" smtClean="0"/>
            </a:br>
            <a:endParaRPr lang="en-US" sz="2400" b="1" dirty="0" smtClean="0"/>
          </a:p>
          <a:p>
            <a:pPr marL="457200" indent="-457200">
              <a:spcBef>
                <a:spcPts val="0"/>
              </a:spcBef>
              <a:buNone/>
            </a:pPr>
            <a:r>
              <a:rPr lang="en-US" sz="2400" b="1" dirty="0" smtClean="0"/>
              <a:t>b.</a:t>
            </a:r>
            <a:br>
              <a:rPr lang="en-US" sz="2400" b="1" dirty="0" smtClean="0"/>
            </a:br>
            <a:endParaRPr lang="en-US" sz="2400" b="1" dirty="0" smtClean="0"/>
          </a:p>
          <a:p>
            <a:pPr marL="457200" indent="-457200">
              <a:spcBef>
                <a:spcPts val="0"/>
              </a:spcBef>
              <a:buNone/>
            </a:pPr>
            <a:r>
              <a:rPr lang="en-US" sz="2400" b="1" dirty="0" smtClean="0"/>
              <a:t>c.</a:t>
            </a:r>
            <a:br>
              <a:rPr lang="en-US" sz="2400" b="1" dirty="0" smtClean="0"/>
            </a:br>
            <a:endParaRPr lang="en-US" sz="2400" b="1" dirty="0" smtClean="0"/>
          </a:p>
          <a:p>
            <a:pPr marL="457200" indent="-457200">
              <a:spcBef>
                <a:spcPts val="0"/>
              </a:spcBef>
              <a:buNone/>
            </a:pPr>
            <a:r>
              <a:rPr lang="en-US" sz="2400" b="1" dirty="0" smtClean="0"/>
              <a:t>d.</a:t>
            </a:r>
            <a:br>
              <a:rPr lang="en-US" sz="2400" b="1" dirty="0" smtClean="0"/>
            </a:br>
            <a:endParaRPr lang="en-US" sz="2400" b="1" dirty="0" smtClean="0"/>
          </a:p>
          <a:p>
            <a:pPr marL="457200" indent="-457200">
              <a:spcBef>
                <a:spcPts val="0"/>
              </a:spcBef>
              <a:buNone/>
            </a:pPr>
            <a:r>
              <a:rPr lang="en-US" sz="2400" b="1" dirty="0" smtClean="0"/>
              <a:t>e.</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smtClean="0">
                <a:solidFill>
                  <a:srgbClr val="0033CC"/>
                </a:solidFill>
              </a:rPr>
              <a:t>Suggested Practice for SOL AII.3</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nvGraphicFramePr>
        <p:xfrm>
          <a:off x="990600" y="5235557"/>
          <a:ext cx="2286000" cy="348343"/>
        </p:xfrm>
        <a:graphic>
          <a:graphicData uri="http://schemas.openxmlformats.org/presentationml/2006/ole">
            <p:oleObj spid="_x0000_s254062" name="Equation" r:id="rId7" imgW="1333500" imgH="203200" progId="">
              <p:embed/>
            </p:oleObj>
          </a:graphicData>
        </a:graphic>
      </p:graphicFrame>
      <p:graphicFrame>
        <p:nvGraphicFramePr>
          <p:cNvPr id="17" name="Object 16"/>
          <p:cNvGraphicFramePr>
            <a:graphicFrameLocks noChangeAspect="1"/>
          </p:cNvGraphicFramePr>
          <p:nvPr/>
        </p:nvGraphicFramePr>
        <p:xfrm>
          <a:off x="990600" y="3759666"/>
          <a:ext cx="2546350" cy="315477"/>
        </p:xfrm>
        <a:graphic>
          <a:graphicData uri="http://schemas.openxmlformats.org/presentationml/2006/ole">
            <p:oleObj spid="_x0000_s254063" name="Equation" r:id="rId8" imgW="1434477" imgH="177723" progId="">
              <p:embed/>
            </p:oleObj>
          </a:graphicData>
        </a:graphic>
      </p:graphicFrame>
      <p:graphicFrame>
        <p:nvGraphicFramePr>
          <p:cNvPr id="18" name="Object 17"/>
          <p:cNvGraphicFramePr>
            <a:graphicFrameLocks noChangeAspect="1"/>
          </p:cNvGraphicFramePr>
          <p:nvPr/>
        </p:nvGraphicFramePr>
        <p:xfrm>
          <a:off x="947738" y="4495800"/>
          <a:ext cx="5843587" cy="317500"/>
        </p:xfrm>
        <a:graphic>
          <a:graphicData uri="http://schemas.openxmlformats.org/presentationml/2006/ole">
            <p:oleObj spid="_x0000_s254064" name="Equation" r:id="rId9" imgW="3505200" imgH="190500" progId="">
              <p:embed/>
            </p:oleObj>
          </a:graphicData>
        </a:graphic>
      </p:graphicFrame>
      <p:graphicFrame>
        <p:nvGraphicFramePr>
          <p:cNvPr id="19" name="Object 18"/>
          <p:cNvGraphicFramePr>
            <a:graphicFrameLocks noChangeAspect="1"/>
          </p:cNvGraphicFramePr>
          <p:nvPr/>
        </p:nvGraphicFramePr>
        <p:xfrm>
          <a:off x="990600" y="5969466"/>
          <a:ext cx="3069167" cy="317500"/>
        </p:xfrm>
        <a:graphic>
          <a:graphicData uri="http://schemas.openxmlformats.org/presentationml/2006/ole">
            <p:oleObj spid="_x0000_s254065" name="Equation" r:id="rId10" imgW="1841500" imgH="190500" progId="">
              <p:embed/>
            </p:oleObj>
          </a:graphicData>
        </a:graphic>
      </p:graphicFrame>
      <p:sp>
        <p:nvSpPr>
          <p:cNvPr id="21" name="TextBox 20"/>
          <p:cNvSpPr txBox="1"/>
          <p:nvPr/>
        </p:nvSpPr>
        <p:spPr>
          <a:xfrm>
            <a:off x="2500448" y="3048000"/>
            <a:ext cx="3505200" cy="369332"/>
          </a:xfrm>
          <a:prstGeom prst="rect">
            <a:avLst/>
          </a:prstGeom>
          <a:noFill/>
        </p:spPr>
        <p:txBody>
          <a:bodyPr wrap="square" rtlCol="0">
            <a:spAutoFit/>
          </a:bodyPr>
          <a:lstStyle/>
          <a:p>
            <a:r>
              <a:rPr lang="en-US" b="1" dirty="0" smtClean="0">
                <a:solidFill>
                  <a:srgbClr val="C00000"/>
                </a:solidFill>
                <a:latin typeface="+mn-lt"/>
                <a:ea typeface="Cambria Math" pitchFamily="18" charset="0"/>
              </a:rPr>
              <a:t>Inverse Property of Multiplication</a:t>
            </a:r>
            <a:endParaRPr lang="en-US" b="1" dirty="0">
              <a:solidFill>
                <a:srgbClr val="C00000"/>
              </a:solidFill>
              <a:latin typeface="+mn-lt"/>
              <a:ea typeface="Cambria Math" pitchFamily="18" charset="0"/>
            </a:endParaRPr>
          </a:p>
        </p:txBody>
      </p:sp>
      <p:sp>
        <p:nvSpPr>
          <p:cNvPr id="22" name="TextBox 21"/>
          <p:cNvSpPr txBox="1"/>
          <p:nvPr/>
        </p:nvSpPr>
        <p:spPr>
          <a:xfrm>
            <a:off x="3657600" y="3726110"/>
            <a:ext cx="3505200" cy="369332"/>
          </a:xfrm>
          <a:prstGeom prst="rect">
            <a:avLst/>
          </a:prstGeom>
          <a:noFill/>
        </p:spPr>
        <p:txBody>
          <a:bodyPr wrap="square" rtlCol="0">
            <a:spAutoFit/>
          </a:bodyPr>
          <a:lstStyle/>
          <a:p>
            <a:r>
              <a:rPr lang="en-US" b="1" dirty="0" smtClean="0">
                <a:solidFill>
                  <a:srgbClr val="C00000"/>
                </a:solidFill>
                <a:latin typeface="+mn-lt"/>
                <a:ea typeface="Cambria Math" pitchFamily="18" charset="0"/>
              </a:rPr>
              <a:t>Commutative Property of Addition</a:t>
            </a:r>
            <a:endParaRPr lang="en-US" b="1" dirty="0">
              <a:solidFill>
                <a:srgbClr val="C00000"/>
              </a:solidFill>
              <a:latin typeface="+mn-lt"/>
              <a:ea typeface="Cambria Math" pitchFamily="18" charset="0"/>
            </a:endParaRPr>
          </a:p>
        </p:txBody>
      </p:sp>
      <p:sp>
        <p:nvSpPr>
          <p:cNvPr id="23" name="TextBox 22"/>
          <p:cNvSpPr txBox="1"/>
          <p:nvPr/>
        </p:nvSpPr>
        <p:spPr>
          <a:xfrm>
            <a:off x="6781800" y="4453156"/>
            <a:ext cx="2057400" cy="369332"/>
          </a:xfrm>
          <a:prstGeom prst="rect">
            <a:avLst/>
          </a:prstGeom>
          <a:noFill/>
        </p:spPr>
        <p:txBody>
          <a:bodyPr wrap="square" rtlCol="0">
            <a:spAutoFit/>
          </a:bodyPr>
          <a:lstStyle/>
          <a:p>
            <a:r>
              <a:rPr lang="en-US" b="1" dirty="0" smtClean="0">
                <a:solidFill>
                  <a:srgbClr val="C00000"/>
                </a:solidFill>
                <a:latin typeface="+mn-lt"/>
                <a:ea typeface="Cambria Math" pitchFamily="18" charset="0"/>
              </a:rPr>
              <a:t>Transitive Property</a:t>
            </a:r>
            <a:endParaRPr lang="en-US" b="1" dirty="0">
              <a:solidFill>
                <a:srgbClr val="C00000"/>
              </a:solidFill>
              <a:latin typeface="+mn-lt"/>
              <a:ea typeface="Cambria Math" pitchFamily="18" charset="0"/>
            </a:endParaRPr>
          </a:p>
        </p:txBody>
      </p:sp>
      <p:sp>
        <p:nvSpPr>
          <p:cNvPr id="24" name="TextBox 23"/>
          <p:cNvSpPr txBox="1"/>
          <p:nvPr/>
        </p:nvSpPr>
        <p:spPr>
          <a:xfrm>
            <a:off x="3733800" y="5182299"/>
            <a:ext cx="3505200" cy="369332"/>
          </a:xfrm>
          <a:prstGeom prst="rect">
            <a:avLst/>
          </a:prstGeom>
          <a:noFill/>
        </p:spPr>
        <p:txBody>
          <a:bodyPr wrap="square" rtlCol="0">
            <a:spAutoFit/>
          </a:bodyPr>
          <a:lstStyle/>
          <a:p>
            <a:r>
              <a:rPr lang="en-US" b="1" dirty="0" smtClean="0">
                <a:solidFill>
                  <a:srgbClr val="C00000"/>
                </a:solidFill>
                <a:latin typeface="+mn-lt"/>
                <a:ea typeface="Cambria Math" pitchFamily="18" charset="0"/>
              </a:rPr>
              <a:t>Distributive Property</a:t>
            </a:r>
            <a:endParaRPr lang="en-US" b="1" dirty="0">
              <a:solidFill>
                <a:srgbClr val="C00000"/>
              </a:solidFill>
              <a:latin typeface="+mn-lt"/>
              <a:ea typeface="Cambria Math" pitchFamily="18" charset="0"/>
            </a:endParaRPr>
          </a:p>
        </p:txBody>
      </p:sp>
      <p:sp>
        <p:nvSpPr>
          <p:cNvPr id="25" name="TextBox 24"/>
          <p:cNvSpPr txBox="1"/>
          <p:nvPr/>
        </p:nvSpPr>
        <p:spPr>
          <a:xfrm>
            <a:off x="4114800" y="5918433"/>
            <a:ext cx="3505200" cy="369332"/>
          </a:xfrm>
          <a:prstGeom prst="rect">
            <a:avLst/>
          </a:prstGeom>
          <a:noFill/>
        </p:spPr>
        <p:txBody>
          <a:bodyPr wrap="square" rtlCol="0">
            <a:spAutoFit/>
          </a:bodyPr>
          <a:lstStyle/>
          <a:p>
            <a:r>
              <a:rPr lang="en-US" b="1" dirty="0" smtClean="0">
                <a:solidFill>
                  <a:srgbClr val="C00000"/>
                </a:solidFill>
                <a:latin typeface="+mn-lt"/>
                <a:ea typeface="Cambria Math" pitchFamily="18" charset="0"/>
              </a:rPr>
              <a:t>Symmetric Property </a:t>
            </a:r>
            <a:endParaRPr lang="en-US" b="1" dirty="0">
              <a:solidFill>
                <a:srgbClr val="C00000"/>
              </a:solidFill>
              <a:latin typeface="+mn-lt"/>
              <a:ea typeface="Cambria Math" pitchFamily="18" charset="0"/>
            </a:endParaRPr>
          </a:p>
        </p:txBody>
      </p:sp>
      <p:sp>
        <p:nvSpPr>
          <p:cNvPr id="2539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3958" name="Picture 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990600" y="2895600"/>
            <a:ext cx="1173809" cy="631428"/>
          </a:xfrm>
          <a:prstGeom prst="rect">
            <a:avLst/>
          </a:prstGeom>
          <a:noFill/>
        </p:spPr>
      </p:pic>
      <p:sp>
        <p:nvSpPr>
          <p:cNvPr id="253960" name="Rectangle 8"/>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11</a:t>
            </a:r>
            <a:endParaRPr lang="en-US" sz="1200" dirty="0">
              <a:latin typeface="+mn-l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xmlns="" r:embed="rId12"/>
              </p:ext>
            </p:extLst>
          </p:nvPr>
        </p:nvPicPr>
        <p:blipFill>
          <a:blip r:embed="rId13"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35863"/>
    </mc:Choice>
    <mc:Fallback>
      <p:transition spd="slow" advTm="358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143000"/>
            <a:ext cx="8534400" cy="4525963"/>
          </a:xfrm>
        </p:spPr>
        <p:txBody>
          <a:bodyPr/>
          <a:lstStyle/>
          <a:p>
            <a:pPr marL="457200" indent="-457200">
              <a:spcBef>
                <a:spcPts val="0"/>
              </a:spcBef>
              <a:buNone/>
            </a:pPr>
            <a:endParaRPr lang="en-US" sz="800" b="1" dirty="0" smtClean="0">
              <a:solidFill>
                <a:srgbClr val="0070C0"/>
              </a:solidFill>
            </a:endParaRPr>
          </a:p>
          <a:p>
            <a:pPr marL="457200" indent="-457200">
              <a:spcBef>
                <a:spcPts val="0"/>
              </a:spcBef>
              <a:buNone/>
            </a:pPr>
            <a:r>
              <a:rPr lang="en-US" sz="2400" b="1" dirty="0" smtClean="0"/>
              <a:t>Identify the property used  between each step:</a:t>
            </a:r>
          </a:p>
          <a:p>
            <a:pPr marL="457200" indent="-457200">
              <a:spcBef>
                <a:spcPts val="0"/>
              </a:spcBef>
              <a:buNone/>
            </a:pPr>
            <a:r>
              <a:rPr lang="en-US" sz="2400" b="1" dirty="0" smtClean="0"/>
              <a:t>Step 1:</a:t>
            </a:r>
          </a:p>
          <a:p>
            <a:pPr marL="457200" indent="-457200">
              <a:spcBef>
                <a:spcPts val="0"/>
              </a:spcBef>
              <a:buNone/>
            </a:pPr>
            <a:endParaRPr lang="en-US" sz="2400" b="1" dirty="0" smtClean="0"/>
          </a:p>
          <a:p>
            <a:pPr marL="457200" indent="-457200">
              <a:spcBef>
                <a:spcPts val="0"/>
              </a:spcBef>
              <a:buNone/>
            </a:pPr>
            <a:r>
              <a:rPr lang="en-US" sz="2400" b="1" dirty="0" smtClean="0"/>
              <a:t>Step 2:</a:t>
            </a:r>
          </a:p>
          <a:p>
            <a:pPr marL="457200" indent="-457200">
              <a:spcBef>
                <a:spcPts val="0"/>
              </a:spcBef>
              <a:buNone/>
            </a:pPr>
            <a:endParaRPr lang="en-US" sz="2400" b="1" dirty="0" smtClean="0"/>
          </a:p>
          <a:p>
            <a:pPr marL="457200" indent="-457200">
              <a:spcBef>
                <a:spcPts val="0"/>
              </a:spcBef>
              <a:buNone/>
            </a:pPr>
            <a:r>
              <a:rPr lang="en-US" sz="2400" b="1" dirty="0" smtClean="0"/>
              <a:t>Step 3:</a:t>
            </a:r>
          </a:p>
          <a:p>
            <a:pPr marL="457200" indent="-457200">
              <a:spcBef>
                <a:spcPts val="0"/>
              </a:spcBef>
              <a:buNone/>
            </a:pPr>
            <a:endParaRPr lang="en-US" sz="2400" b="1" dirty="0" smtClean="0"/>
          </a:p>
          <a:p>
            <a:pPr marL="457200" indent="-457200">
              <a:spcBef>
                <a:spcPts val="0"/>
              </a:spcBef>
              <a:buNone/>
            </a:pPr>
            <a:r>
              <a:rPr lang="en-US" sz="2400" b="1" dirty="0" smtClean="0"/>
              <a:t>Step 4:</a:t>
            </a:r>
          </a:p>
          <a:p>
            <a:pPr marL="457200" indent="-457200">
              <a:spcBef>
                <a:spcPts val="0"/>
              </a:spcBef>
              <a:buNone/>
            </a:pPr>
            <a:endParaRPr lang="en-US" sz="2400" b="1" dirty="0" smtClean="0"/>
          </a:p>
          <a:p>
            <a:pPr marL="457200" indent="-457200">
              <a:spcBef>
                <a:spcPts val="0"/>
              </a:spcBef>
              <a:buNone/>
            </a:pPr>
            <a:r>
              <a:rPr lang="en-US" sz="2400" b="1" dirty="0" smtClean="0"/>
              <a:t>Step 5:</a:t>
            </a:r>
            <a:r>
              <a:rPr lang="en-US" sz="800" b="1" dirty="0" smtClean="0"/>
              <a:t/>
            </a:r>
            <a:br>
              <a:rPr lang="en-US" sz="800" b="1" dirty="0" smtClean="0"/>
            </a:br>
            <a:endParaRPr lang="en-US" sz="2400" b="1" dirty="0" smtClean="0"/>
          </a:p>
          <a:p>
            <a:pPr marL="457200" indent="-457200">
              <a:spcBef>
                <a:spcPts val="0"/>
              </a:spcBef>
              <a:buNone/>
            </a:pPr>
            <a:r>
              <a:rPr lang="en-US" sz="2400" b="1" dirty="0" smtClean="0"/>
              <a:t/>
            </a:r>
            <a:br>
              <a:rPr lang="en-US" sz="2400" b="1" dirty="0" smtClean="0"/>
            </a:br>
            <a:endParaRPr lang="en-US" sz="2400" b="1" dirty="0" smtClean="0"/>
          </a:p>
          <a:p>
            <a:pPr marL="457200" indent="-457200">
              <a:spcBef>
                <a:spcPts val="0"/>
              </a:spcBef>
              <a:buNone/>
            </a:pPr>
            <a:r>
              <a:rPr lang="en-US" sz="2400" b="1" dirty="0" smtClean="0"/>
              <a:t/>
            </a:r>
            <a:br>
              <a:rPr lang="en-US" sz="2400" b="1" dirty="0" smtClean="0"/>
            </a:br>
            <a:endParaRPr lang="en-US" sz="2400" b="1" dirty="0" smtClean="0"/>
          </a:p>
          <a:p>
            <a:pPr marL="457200" indent="-457200">
              <a:spcBef>
                <a:spcPts val="0"/>
              </a:spcBef>
              <a:buNone/>
            </a:pPr>
            <a:r>
              <a:rPr lang="en-US" sz="2400" b="1" dirty="0" smtClean="0"/>
              <a:t/>
            </a:r>
            <a:br>
              <a:rPr lang="en-US" sz="2400" b="1" dirty="0" smtClean="0"/>
            </a:br>
            <a:endParaRPr lang="en-US" sz="2400" b="1" dirty="0" smtClean="0"/>
          </a:p>
          <a:p>
            <a:pPr marL="457200" indent="-457200">
              <a:spcBef>
                <a:spcPts val="0"/>
              </a:spcBef>
              <a:buNone/>
            </a:pPr>
            <a:r>
              <a:rPr lang="en-US" sz="2400" b="1" dirty="0" smtClean="0"/>
              <a:t/>
            </a:r>
            <a:br>
              <a:rPr lang="en-US" sz="2400" b="1" dirty="0" smtClean="0"/>
            </a:b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smtClean="0">
                <a:solidFill>
                  <a:srgbClr val="0033CC"/>
                </a:solidFill>
              </a:rPr>
              <a:t>Suggested Practice for SOL AII.3</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pic>
        <p:nvPicPr>
          <p:cNvPr id="608264"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828800" y="3905697"/>
            <a:ext cx="1390650" cy="409575"/>
          </a:xfrm>
          <a:prstGeom prst="rect">
            <a:avLst/>
          </a:prstGeom>
          <a:noFill/>
        </p:spPr>
      </p:pic>
      <p:pic>
        <p:nvPicPr>
          <p:cNvPr id="608263"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37626" y="4614475"/>
            <a:ext cx="1019175" cy="409575"/>
          </a:xfrm>
          <a:prstGeom prst="rect">
            <a:avLst/>
          </a:prstGeom>
          <a:noFill/>
        </p:spPr>
      </p:pic>
      <p:sp>
        <p:nvSpPr>
          <p:cNvPr id="60826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8271" name="Rectangle 15"/>
          <p:cNvSpPr>
            <a:spLocks noChangeArrowheads="1"/>
          </p:cNvSpPr>
          <p:nvPr/>
        </p:nvSpPr>
        <p:spPr bwMode="auto">
          <a:xfrm>
            <a:off x="0" y="2600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TextBox 35"/>
          <p:cNvSpPr txBox="1"/>
          <p:nvPr/>
        </p:nvSpPr>
        <p:spPr>
          <a:xfrm>
            <a:off x="4469189" y="2417077"/>
            <a:ext cx="2590800" cy="400110"/>
          </a:xfrm>
          <a:prstGeom prst="rect">
            <a:avLst/>
          </a:prstGeom>
          <a:noFill/>
        </p:spPr>
        <p:txBody>
          <a:bodyPr wrap="square" rtlCol="0">
            <a:spAutoFit/>
          </a:bodyPr>
          <a:lstStyle/>
          <a:p>
            <a:r>
              <a:rPr lang="en-US" sz="2000" b="1" dirty="0" smtClean="0">
                <a:solidFill>
                  <a:srgbClr val="C00000"/>
                </a:solidFill>
                <a:latin typeface="+mn-lt"/>
              </a:rPr>
              <a:t>Distributive Property</a:t>
            </a:r>
            <a:endParaRPr lang="en-US" sz="2000" b="1" dirty="0">
              <a:solidFill>
                <a:srgbClr val="C00000"/>
              </a:solidFill>
              <a:latin typeface="+mn-lt"/>
            </a:endParaRPr>
          </a:p>
        </p:txBody>
      </p:sp>
      <p:sp>
        <p:nvSpPr>
          <p:cNvPr id="37" name="TextBox 36"/>
          <p:cNvSpPr txBox="1"/>
          <p:nvPr/>
        </p:nvSpPr>
        <p:spPr>
          <a:xfrm>
            <a:off x="4483360" y="3134776"/>
            <a:ext cx="4660640" cy="400110"/>
          </a:xfrm>
          <a:prstGeom prst="rect">
            <a:avLst/>
          </a:prstGeom>
          <a:noFill/>
        </p:spPr>
        <p:txBody>
          <a:bodyPr wrap="square" rtlCol="0">
            <a:spAutoFit/>
          </a:bodyPr>
          <a:lstStyle/>
          <a:p>
            <a:r>
              <a:rPr lang="en-US" sz="2000" b="1" dirty="0" smtClean="0">
                <a:solidFill>
                  <a:srgbClr val="C00000"/>
                </a:solidFill>
                <a:latin typeface="+mn-lt"/>
              </a:rPr>
              <a:t>Commutative Property of Addition</a:t>
            </a:r>
            <a:endParaRPr lang="en-US" sz="2000" b="1" dirty="0">
              <a:solidFill>
                <a:srgbClr val="C00000"/>
              </a:solidFill>
              <a:latin typeface="+mn-lt"/>
            </a:endParaRPr>
          </a:p>
        </p:txBody>
      </p:sp>
      <p:sp>
        <p:nvSpPr>
          <p:cNvPr id="38" name="TextBox 37"/>
          <p:cNvSpPr txBox="1"/>
          <p:nvPr/>
        </p:nvSpPr>
        <p:spPr>
          <a:xfrm>
            <a:off x="4483360" y="3907409"/>
            <a:ext cx="2590800" cy="400110"/>
          </a:xfrm>
          <a:prstGeom prst="rect">
            <a:avLst/>
          </a:prstGeom>
          <a:noFill/>
        </p:spPr>
        <p:txBody>
          <a:bodyPr wrap="square" rtlCol="0">
            <a:spAutoFit/>
          </a:bodyPr>
          <a:lstStyle/>
          <a:p>
            <a:r>
              <a:rPr lang="en-US" sz="2000" b="1" dirty="0" smtClean="0">
                <a:solidFill>
                  <a:srgbClr val="C00000"/>
                </a:solidFill>
                <a:latin typeface="+mn-lt"/>
              </a:rPr>
              <a:t>Substitution Property</a:t>
            </a:r>
            <a:endParaRPr lang="en-US" sz="2000" b="1" dirty="0">
              <a:solidFill>
                <a:srgbClr val="C00000"/>
              </a:solidFill>
              <a:latin typeface="+mn-lt"/>
            </a:endParaRPr>
          </a:p>
        </p:txBody>
      </p:sp>
      <p:sp>
        <p:nvSpPr>
          <p:cNvPr id="39" name="TextBox 38"/>
          <p:cNvSpPr txBox="1"/>
          <p:nvPr/>
        </p:nvSpPr>
        <p:spPr>
          <a:xfrm>
            <a:off x="4476265" y="4633972"/>
            <a:ext cx="2590800" cy="400110"/>
          </a:xfrm>
          <a:prstGeom prst="rect">
            <a:avLst/>
          </a:prstGeom>
          <a:noFill/>
        </p:spPr>
        <p:txBody>
          <a:bodyPr wrap="square" rtlCol="0">
            <a:spAutoFit/>
          </a:bodyPr>
          <a:lstStyle/>
          <a:p>
            <a:r>
              <a:rPr lang="en-US" sz="2000" b="1" dirty="0" smtClean="0">
                <a:solidFill>
                  <a:srgbClr val="C00000"/>
                </a:solidFill>
                <a:latin typeface="+mn-lt"/>
              </a:rPr>
              <a:t>Substitution Property</a:t>
            </a:r>
            <a:endParaRPr lang="en-US" sz="2000" b="1" dirty="0">
              <a:solidFill>
                <a:srgbClr val="C00000"/>
              </a:solidFill>
              <a:latin typeface="+mn-lt"/>
            </a:endParaRPr>
          </a:p>
        </p:txBody>
      </p:sp>
      <p:sp>
        <p:nvSpPr>
          <p:cNvPr id="40" name="TextBox 39"/>
          <p:cNvSpPr txBox="1"/>
          <p:nvPr/>
        </p:nvSpPr>
        <p:spPr>
          <a:xfrm>
            <a:off x="4460325" y="1720644"/>
            <a:ext cx="2590800" cy="400110"/>
          </a:xfrm>
          <a:prstGeom prst="rect">
            <a:avLst/>
          </a:prstGeom>
          <a:noFill/>
        </p:spPr>
        <p:txBody>
          <a:bodyPr wrap="square" rtlCol="0">
            <a:spAutoFit/>
          </a:bodyPr>
          <a:lstStyle/>
          <a:p>
            <a:r>
              <a:rPr lang="en-US" sz="2000" b="1" dirty="0" smtClean="0">
                <a:latin typeface="+mn-lt"/>
              </a:rPr>
              <a:t>Given</a:t>
            </a:r>
            <a:endParaRPr lang="en-US" sz="2000" b="1" dirty="0">
              <a:latin typeface="+mn-lt"/>
            </a:endParaRPr>
          </a:p>
        </p:txBody>
      </p:sp>
      <p:pic>
        <p:nvPicPr>
          <p:cNvPr id="2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28800" y="1733065"/>
            <a:ext cx="2295525" cy="409575"/>
          </a:xfrm>
          <a:prstGeom prst="rect">
            <a:avLst/>
          </a:prstGeom>
          <a:noFill/>
        </p:spPr>
      </p:pic>
      <p:pic>
        <p:nvPicPr>
          <p:cNvPr id="2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828800" y="2438400"/>
            <a:ext cx="2047875" cy="409575"/>
          </a:xfrm>
          <a:prstGeom prst="rect">
            <a:avLst/>
          </a:prstGeom>
          <a:noFill/>
        </p:spPr>
      </p:pic>
      <p:pic>
        <p:nvPicPr>
          <p:cNvPr id="25"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795132" y="3156099"/>
            <a:ext cx="2047875" cy="409575"/>
          </a:xfrm>
          <a:prstGeom prst="rect">
            <a:avLst/>
          </a:prstGeom>
          <a:noFill/>
        </p:spPr>
      </p:pic>
      <p:sp>
        <p:nvSpPr>
          <p:cNvPr id="26" name="TextBox 25"/>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12</a:t>
            </a:r>
            <a:endParaRPr lang="en-US" sz="1200" dirty="0">
              <a:latin typeface="+mn-l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8251"/>
    </mc:Choice>
    <mc:Fallback>
      <p:transition spd="slow" advTm="282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36" grpId="0"/>
      <p:bldP spid="37" grpId="0"/>
      <p:bldP spid="38"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smtClean="0"/>
              <a:t>SOL AII.4	</a:t>
            </a:r>
          </a:p>
          <a:p>
            <a:pPr marL="0">
              <a:spcBef>
                <a:spcPts val="0"/>
              </a:spcBef>
              <a:buNone/>
            </a:pPr>
            <a:r>
              <a:rPr lang="en-US" sz="2400" b="1" dirty="0" smtClean="0">
                <a:solidFill>
                  <a:srgbClr val="0070C0"/>
                </a:solidFill>
              </a:rPr>
              <a:t>The student will solve, algebraically</a:t>
            </a:r>
            <a:r>
              <a:rPr lang="en-US" sz="2400" b="1" dirty="0" smtClean="0"/>
              <a:t> and graphically,</a:t>
            </a:r>
          </a:p>
          <a:p>
            <a:pPr marL="0">
              <a:spcBef>
                <a:spcPts val="0"/>
              </a:spcBef>
              <a:buNone/>
            </a:pPr>
            <a:r>
              <a:rPr lang="en-US" sz="2400" b="1" dirty="0" smtClean="0"/>
              <a:t>a)  absolute value equations and inequalities;</a:t>
            </a:r>
          </a:p>
          <a:p>
            <a:pPr marL="114300" indent="-457200">
              <a:spcBef>
                <a:spcPts val="0"/>
              </a:spcBef>
              <a:buNone/>
            </a:pPr>
            <a:r>
              <a:rPr lang="en-US" sz="2400" b="1" dirty="0" smtClean="0">
                <a:solidFill>
                  <a:srgbClr val="0070C0"/>
                </a:solidFill>
              </a:rPr>
              <a:t>b)  quadratic equations over the set of complex numbers;</a:t>
            </a:r>
          </a:p>
          <a:p>
            <a:pPr marL="114300" indent="-457200">
              <a:spcBef>
                <a:spcPts val="0"/>
              </a:spcBef>
              <a:buNone/>
            </a:pPr>
            <a:r>
              <a:rPr lang="en-US" sz="2400" b="1" dirty="0" smtClean="0"/>
              <a:t>c)   equations containing rational algebraic expressions; and</a:t>
            </a:r>
          </a:p>
          <a:p>
            <a:pPr marL="114300" indent="-457200">
              <a:spcBef>
                <a:spcPts val="0"/>
              </a:spcBef>
              <a:buAutoNum type="alphaLcParenR" startAt="4"/>
            </a:pPr>
            <a:r>
              <a:rPr lang="en-US" sz="2400" b="1" dirty="0" smtClean="0"/>
              <a:t>equations containing radical expressions.</a:t>
            </a:r>
          </a:p>
          <a:p>
            <a:pPr marL="0" indent="-457200">
              <a:spcBef>
                <a:spcPts val="0"/>
              </a:spcBef>
              <a:buNone/>
            </a:pPr>
            <a:r>
              <a:rPr lang="en-US" sz="2400" b="1" dirty="0" smtClean="0"/>
              <a:t>Graphing calculators will be used for solving and confirming the algebraic solutions.</a:t>
            </a:r>
          </a:p>
          <a:p>
            <a:pPr marL="457200" indent="-457200">
              <a:spcBef>
                <a:spcPts val="0"/>
              </a:spcBef>
              <a:buNone/>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Solving Absolute Value Equations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13</a:t>
            </a:r>
            <a:endParaRPr lang="en-US" sz="1200" dirty="0">
              <a:latin typeface="+mn-lt"/>
            </a:endParaRPr>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19632"/>
    </mc:Choice>
    <mc:Fallback>
      <p:transition spd="slow" advTm="19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indent="-457200">
              <a:spcBef>
                <a:spcPts val="0"/>
              </a:spcBef>
              <a:buNone/>
            </a:pPr>
            <a:r>
              <a:rPr lang="en-US" sz="2400" b="1" dirty="0" smtClean="0">
                <a:solidFill>
                  <a:srgbClr val="0070C0"/>
                </a:solidFill>
              </a:rPr>
              <a:t>Students need additional practice solving quadratic equations over the set of complex numbers.</a:t>
            </a:r>
          </a:p>
          <a:p>
            <a:pPr marL="457200" indent="-457200">
              <a:spcBef>
                <a:spcPts val="0"/>
              </a:spcBef>
              <a:buNone/>
            </a:pPr>
            <a:endParaRPr lang="en-US" sz="2400" b="1" dirty="0" smtClean="0">
              <a:solidFill>
                <a:srgbClr val="0070C0"/>
              </a:solidFill>
            </a:endParaRPr>
          </a:p>
          <a:p>
            <a:pPr marL="457200" indent="-457200">
              <a:spcBef>
                <a:spcPts val="0"/>
              </a:spcBef>
              <a:buNone/>
            </a:pPr>
            <a:r>
              <a:rPr lang="en-US" sz="2400" b="1" dirty="0" smtClean="0"/>
              <a:t>What is the solution set for each equation shown?</a:t>
            </a:r>
          </a:p>
          <a:p>
            <a:pPr marL="457200" indent="-457200">
              <a:spcBef>
                <a:spcPts val="0"/>
              </a:spcBef>
              <a:buNone/>
            </a:pPr>
            <a:endParaRPr lang="en-US" sz="2400" b="1" dirty="0" smtClean="0"/>
          </a:p>
          <a:p>
            <a:pPr marL="457200" indent="-457200">
              <a:spcBef>
                <a:spcPts val="0"/>
              </a:spcBef>
              <a:buNone/>
            </a:pPr>
            <a:r>
              <a:rPr lang="en-US" sz="2400" b="1" dirty="0" smtClean="0"/>
              <a:t>a.</a:t>
            </a:r>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r>
              <a:rPr lang="en-US" sz="2400" b="1" dirty="0" smtClean="0"/>
              <a:t>b.</a:t>
            </a:r>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r>
              <a:rPr lang="en-US" sz="2400" b="1" dirty="0" smtClean="0"/>
              <a:t>c.</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AII.4b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nvGraphicFramePr>
        <p:xfrm>
          <a:off x="914400" y="3429000"/>
          <a:ext cx="1885950" cy="395288"/>
        </p:xfrm>
        <a:graphic>
          <a:graphicData uri="http://schemas.openxmlformats.org/presentationml/2006/ole">
            <p:oleObj spid="_x0000_s245817" name="Equation" r:id="rId7" imgW="1028254" imgH="215806" progId="">
              <p:embed/>
            </p:oleObj>
          </a:graphicData>
        </a:graphic>
      </p:graphicFrame>
      <p:graphicFrame>
        <p:nvGraphicFramePr>
          <p:cNvPr id="245766" name="Object 6"/>
          <p:cNvGraphicFramePr>
            <a:graphicFrameLocks noChangeAspect="1"/>
          </p:cNvGraphicFramePr>
          <p:nvPr/>
        </p:nvGraphicFramePr>
        <p:xfrm>
          <a:off x="914400" y="4336868"/>
          <a:ext cx="2305050" cy="766763"/>
        </p:xfrm>
        <a:graphic>
          <a:graphicData uri="http://schemas.openxmlformats.org/presentationml/2006/ole">
            <p:oleObj spid="_x0000_s245818" name="Equation" r:id="rId8" imgW="1257300" imgH="419100" progId="">
              <p:embed/>
            </p:oleObj>
          </a:graphicData>
        </a:graphic>
      </p:graphicFrame>
      <p:sp>
        <p:nvSpPr>
          <p:cNvPr id="24576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68"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14400" y="5638800"/>
            <a:ext cx="2247900" cy="428625"/>
          </a:xfrm>
          <a:prstGeom prst="rect">
            <a:avLst/>
          </a:prstGeom>
          <a:noFill/>
        </p:spPr>
      </p:pic>
      <p:sp>
        <p:nvSpPr>
          <p:cNvPr id="245770" name="Rectangle 10"/>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3" name="Rectangle 1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774" name="Picture 14"/>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581400" y="4419600"/>
            <a:ext cx="1409700" cy="752475"/>
          </a:xfrm>
          <a:prstGeom prst="rect">
            <a:avLst/>
          </a:prstGeom>
          <a:noFill/>
        </p:spPr>
      </p:pic>
      <p:sp>
        <p:nvSpPr>
          <p:cNvPr id="245776" name="Rectangle 16"/>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5779"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80"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81" name="Rectangle 21"/>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2" name="Picture 22"/>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3581400" y="3429000"/>
            <a:ext cx="2581275" cy="600075"/>
          </a:xfrm>
          <a:prstGeom prst="rect">
            <a:avLst/>
          </a:prstGeom>
          <a:noFill/>
        </p:spPr>
      </p:pic>
      <p:sp>
        <p:nvSpPr>
          <p:cNvPr id="245784"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85" name="Rectangle 2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86" name="Rectangle 26"/>
          <p:cNvSpPr>
            <a:spLocks noChangeArrowheads="1"/>
          </p:cNvSpPr>
          <p:nvPr/>
        </p:nvSpPr>
        <p:spPr bwMode="auto">
          <a:xfrm>
            <a:off x="0" y="10572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771" name="Rectangle 11"/>
          <p:cNvSpPr>
            <a:spLocks noChangeArrowheads="1"/>
          </p:cNvSpPr>
          <p:nvPr/>
        </p:nvSpPr>
        <p:spPr bwMode="auto">
          <a:xfrm>
            <a:off x="0" y="942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7"/>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581400" y="5638800"/>
            <a:ext cx="2495550" cy="485775"/>
          </a:xfrm>
          <a:prstGeom prst="rect">
            <a:avLst/>
          </a:prstGeom>
          <a:noFill/>
        </p:spPr>
      </p:pic>
      <p:sp>
        <p:nvSpPr>
          <p:cNvPr id="6"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1"/>
          <p:cNvSpPr>
            <a:spLocks noChangeArrowheads="1"/>
          </p:cNvSpPr>
          <p:nvPr/>
        </p:nvSpPr>
        <p:spPr bwMode="auto">
          <a:xfrm>
            <a:off x="0" y="9429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TextBox 34"/>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14</a:t>
            </a:r>
            <a:endParaRPr lang="en-US" sz="1200" dirty="0">
              <a:latin typeface="+mn-lt"/>
            </a:endParaRPr>
          </a:p>
        </p:txBody>
      </p:sp>
      <p:pic>
        <p:nvPicPr>
          <p:cNvPr id="14" name="Audio 13">
            <a:hlinkClick r:id="" action="ppaction://media"/>
          </p:cNvPr>
          <p:cNvPicPr>
            <a:picLocks noChangeAspect="1"/>
          </p:cNvPicPr>
          <p:nvPr>
            <a:audioFile r:link="rId3"/>
            <p:extLst>
              <p:ext uri="{DAA4B4D4-6D71-4841-9C94-3DE7FCFB9230}">
                <p14:media xmlns:p14="http://schemas.microsoft.com/office/powerpoint/2010/main" xmlns="" r:embed="rId13"/>
              </p:ext>
            </p:extLst>
          </p:nvPr>
        </p:nvPicPr>
        <p:blipFill>
          <a:blip r:embed="rId14"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35883"/>
    </mc:Choice>
    <mc:Fallback>
      <p:transition spd="slow" advTm="358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a:ln>
            <a:noFill/>
          </a:ln>
        </p:spPr>
        <p:txBody>
          <a:bodyPr/>
          <a:lstStyle/>
          <a:p>
            <a:pPr marL="0">
              <a:spcBef>
                <a:spcPts val="0"/>
              </a:spcBef>
              <a:buNone/>
            </a:pPr>
            <a:r>
              <a:rPr lang="en-US" sz="2400" b="1" dirty="0" smtClean="0"/>
              <a:t>SOL AII.5	</a:t>
            </a:r>
          </a:p>
          <a:p>
            <a:pPr marL="0">
              <a:spcBef>
                <a:spcPts val="0"/>
              </a:spcBef>
              <a:buNone/>
            </a:pPr>
            <a:r>
              <a:rPr lang="en-US" sz="2400" b="1" dirty="0" smtClean="0">
                <a:solidFill>
                  <a:srgbClr val="0070C0"/>
                </a:solidFill>
              </a:rPr>
              <a:t>The student will solve nonlinear systems of equations, </a:t>
            </a:r>
          </a:p>
          <a:p>
            <a:pPr marL="0">
              <a:spcBef>
                <a:spcPts val="0"/>
              </a:spcBef>
              <a:buNone/>
            </a:pPr>
            <a:r>
              <a:rPr lang="en-US" sz="2400" b="1" dirty="0" smtClean="0">
                <a:solidFill>
                  <a:srgbClr val="0070C0"/>
                </a:solidFill>
              </a:rPr>
              <a:t>including linear-quadratic and quadratic-quadratic,</a:t>
            </a:r>
          </a:p>
          <a:p>
            <a:pPr marL="0">
              <a:spcBef>
                <a:spcPts val="0"/>
              </a:spcBef>
              <a:buNone/>
            </a:pPr>
            <a:r>
              <a:rPr lang="en-US" sz="2400" b="1" dirty="0" smtClean="0">
                <a:solidFill>
                  <a:srgbClr val="0070C0"/>
                </a:solidFill>
              </a:rPr>
              <a:t>algebraically and graphically. </a:t>
            </a:r>
            <a:r>
              <a:rPr lang="en-US" sz="2400" b="1" dirty="0" smtClean="0"/>
              <a:t>Graphing calculators will be used </a:t>
            </a:r>
          </a:p>
          <a:p>
            <a:pPr marL="0">
              <a:spcBef>
                <a:spcPts val="0"/>
              </a:spcBef>
              <a:buNone/>
            </a:pPr>
            <a:r>
              <a:rPr lang="en-US" sz="2400" b="1" dirty="0" smtClean="0"/>
              <a:t>as a tool to visualize graphs and predict the number of </a:t>
            </a:r>
          </a:p>
          <a:p>
            <a:pPr marL="0">
              <a:spcBef>
                <a:spcPts val="0"/>
              </a:spcBef>
              <a:buNone/>
            </a:pPr>
            <a:r>
              <a:rPr lang="en-US" sz="2400" b="1" dirty="0" smtClean="0"/>
              <a:t>solutions.</a:t>
            </a:r>
          </a:p>
          <a:p>
            <a:pPr marL="457200" indent="-457200">
              <a:spcBef>
                <a:spcPts val="0"/>
              </a:spcBef>
              <a:buAutoNum type="alphaLcParenR"/>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Determining Solutions for a System of Equations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15</a:t>
            </a:r>
            <a:endParaRPr lang="en-US" sz="1200" dirty="0">
              <a:latin typeface="+mn-lt"/>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5222"/>
    </mc:Choice>
    <mc:Fallback>
      <p:transition spd="slow" advTm="25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indent="-457200">
              <a:spcBef>
                <a:spcPts val="0"/>
              </a:spcBef>
              <a:buNone/>
            </a:pPr>
            <a:r>
              <a:rPr lang="en-US" sz="2400" b="1" dirty="0" smtClean="0">
                <a:solidFill>
                  <a:srgbClr val="0070C0"/>
                </a:solidFill>
              </a:rPr>
              <a:t>Students need additional practice plotting the solution to a system of equations graphed on the coordinate plane.</a:t>
            </a:r>
          </a:p>
          <a:p>
            <a:pPr marL="0" indent="-457200">
              <a:spcBef>
                <a:spcPts val="0"/>
              </a:spcBef>
              <a:buNone/>
            </a:pPr>
            <a:endParaRPr lang="en-US" sz="2400" b="1" dirty="0" smtClean="0">
              <a:solidFill>
                <a:srgbClr val="0070C0"/>
              </a:solidFill>
            </a:endParaRPr>
          </a:p>
          <a:p>
            <a:pPr marL="0" indent="-457200">
              <a:spcBef>
                <a:spcPts val="0"/>
              </a:spcBef>
              <a:buNone/>
            </a:pPr>
            <a:r>
              <a:rPr lang="en-US" sz="2400" b="1" dirty="0" smtClean="0"/>
              <a:t>Plot the apparent solutions to the system of equations shown. </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p>
          <a:p>
            <a:pPr marL="457200" indent="-457200">
              <a:spcBef>
                <a:spcPts val="0"/>
              </a:spcBef>
              <a:buNone/>
            </a:pPr>
            <a:r>
              <a:rPr lang="en-US" sz="2400" b="1" dirty="0" smtClean="0"/>
              <a:t> </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AII.5</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416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7" name="Group 36"/>
          <p:cNvGrpSpPr/>
          <p:nvPr/>
        </p:nvGrpSpPr>
        <p:grpSpPr>
          <a:xfrm>
            <a:off x="2057400" y="3429000"/>
            <a:ext cx="4562475" cy="3058633"/>
            <a:chOff x="2514600" y="3581400"/>
            <a:chExt cx="4562475" cy="3058633"/>
          </a:xfrm>
        </p:grpSpPr>
        <p:grpSp>
          <p:nvGrpSpPr>
            <p:cNvPr id="29" name="Group 28"/>
            <p:cNvGrpSpPr/>
            <p:nvPr/>
          </p:nvGrpSpPr>
          <p:grpSpPr>
            <a:xfrm>
              <a:off x="2514600" y="3581400"/>
              <a:ext cx="4562475" cy="3058633"/>
              <a:chOff x="2514600" y="3581400"/>
              <a:chExt cx="4562475" cy="3058633"/>
            </a:xfrm>
          </p:grpSpPr>
          <p:pic>
            <p:nvPicPr>
              <p:cNvPr id="241679" name="Picture 15"/>
              <p:cNvPicPr>
                <a:picLocks noChangeAspect="1" noChangeArrowheads="1"/>
              </p:cNvPicPr>
              <p:nvPr/>
            </p:nvPicPr>
            <p:blipFill>
              <a:blip r:embed="rId6" cstate="print"/>
              <a:srcRect/>
              <a:stretch>
                <a:fillRect/>
              </a:stretch>
            </p:blipFill>
            <p:spPr bwMode="auto">
              <a:xfrm>
                <a:off x="2514600" y="3581400"/>
                <a:ext cx="4562475" cy="3057525"/>
              </a:xfrm>
              <a:prstGeom prst="rect">
                <a:avLst/>
              </a:prstGeom>
              <a:noFill/>
              <a:ln w="25400">
                <a:solidFill>
                  <a:schemeClr val="tx1"/>
                </a:solidFill>
                <a:miter lim="800000"/>
                <a:headEnd/>
                <a:tailEnd/>
              </a:ln>
            </p:spPr>
          </p:pic>
          <p:cxnSp>
            <p:nvCxnSpPr>
              <p:cNvPr id="22" name="Straight Arrow Connector 21"/>
              <p:cNvCxnSpPr/>
              <p:nvPr/>
            </p:nvCxnSpPr>
            <p:spPr>
              <a:xfrm flipH="1">
                <a:off x="4222899" y="6335233"/>
                <a:ext cx="44301" cy="304800"/>
              </a:xfrm>
              <a:prstGeom prst="straightConnector1">
                <a:avLst/>
              </a:prstGeom>
              <a:ln w="28575">
                <a:solidFill>
                  <a:srgbClr val="DAA6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6248400"/>
                <a:ext cx="31900" cy="381000"/>
              </a:xfrm>
              <a:prstGeom prst="straightConnector1">
                <a:avLst/>
              </a:prstGeom>
              <a:ln w="28575">
                <a:solidFill>
                  <a:srgbClr val="DAA600"/>
                </a:solidFill>
                <a:tailEnd type="arrow"/>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H="1" flipV="1">
              <a:off x="4082901" y="3581401"/>
              <a:ext cx="76200" cy="304799"/>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5029200" y="3581402"/>
              <a:ext cx="31899" cy="15239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pic>
        <p:nvPicPr>
          <p:cNvPr id="241680"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29200" y="3657600"/>
            <a:ext cx="2362200" cy="409575"/>
          </a:xfrm>
          <a:prstGeom prst="rect">
            <a:avLst/>
          </a:prstGeom>
          <a:noFill/>
        </p:spPr>
      </p:pic>
      <p:sp>
        <p:nvSpPr>
          <p:cNvPr id="18" name="Oval 17"/>
          <p:cNvSpPr>
            <a:spLocks noChangeAspect="1"/>
          </p:cNvSpPr>
          <p:nvPr/>
        </p:nvSpPr>
        <p:spPr>
          <a:xfrm>
            <a:off x="4070499" y="4451499"/>
            <a:ext cx="106680" cy="1066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4527680" y="3584938"/>
            <a:ext cx="106680" cy="1066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16</a:t>
            </a:r>
            <a:endParaRPr lang="en-US" sz="1200" dirty="0">
              <a:latin typeface="+mn-lt"/>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50598"/>
    </mc:Choice>
    <mc:Fallback>
      <p:transition spd="slow" advTm="50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indent="-457200">
              <a:spcBef>
                <a:spcPts val="0"/>
              </a:spcBef>
              <a:buNone/>
            </a:pPr>
            <a:r>
              <a:rPr lang="en-US" sz="2400" b="1" dirty="0" smtClean="0">
                <a:solidFill>
                  <a:srgbClr val="0070C0"/>
                </a:solidFill>
              </a:rPr>
              <a:t>Students need additional practice finding the solutions of a system of linear-quadratic equations when the equations are given symbolically.</a:t>
            </a:r>
          </a:p>
          <a:p>
            <a:pPr marL="457200" indent="-457200">
              <a:spcBef>
                <a:spcPts val="0"/>
              </a:spcBef>
              <a:buNone/>
            </a:pPr>
            <a:endParaRPr lang="en-US" sz="2400" b="1" dirty="0" smtClean="0">
              <a:solidFill>
                <a:srgbClr val="0070C0"/>
              </a:solidFill>
            </a:endParaRPr>
          </a:p>
          <a:p>
            <a:pPr marL="0" indent="-457200">
              <a:spcBef>
                <a:spcPts val="0"/>
              </a:spcBef>
              <a:buAutoNum type="arabicPeriod"/>
            </a:pPr>
            <a:r>
              <a:rPr lang="en-US" sz="2400" b="1" dirty="0" smtClean="0"/>
              <a:t>What is the value of the </a:t>
            </a:r>
            <a:r>
              <a:rPr lang="en-US" sz="2400" b="1" i="1" dirty="0" smtClean="0">
                <a:latin typeface="Times New Roman" pitchFamily="18" charset="0"/>
                <a:cs typeface="Times New Roman" pitchFamily="18" charset="0"/>
              </a:rPr>
              <a:t>y</a:t>
            </a:r>
            <a:r>
              <a:rPr lang="en-US" sz="2400" b="1" dirty="0" smtClean="0"/>
              <a:t>-coordinate of the solution to this  </a:t>
            </a:r>
          </a:p>
          <a:p>
            <a:pPr marL="0" indent="0">
              <a:spcBef>
                <a:spcPts val="0"/>
              </a:spcBef>
              <a:buNone/>
            </a:pPr>
            <a:r>
              <a:rPr lang="en-US" sz="2400" b="1" dirty="0"/>
              <a:t> </a:t>
            </a:r>
            <a:r>
              <a:rPr lang="en-US" sz="2400" b="1" dirty="0" smtClean="0"/>
              <a:t>      system of equations?</a:t>
            </a:r>
          </a:p>
          <a:p>
            <a:pPr marL="457200" indent="-457200">
              <a:spcBef>
                <a:spcPts val="0"/>
              </a:spcBef>
              <a:buNone/>
            </a:pPr>
            <a:endParaRPr lang="en-US" sz="2400" b="1" dirty="0" smtClean="0"/>
          </a:p>
          <a:p>
            <a:pPr marL="457200" indent="-457200">
              <a:spcBef>
                <a:spcPts val="0"/>
              </a:spcBef>
              <a:buNone/>
            </a:pPr>
            <a:endParaRPr lang="en-US" sz="2400" b="1" dirty="0" smtClean="0"/>
          </a:p>
          <a:p>
            <a:pPr marL="0" indent="-457200">
              <a:spcBef>
                <a:spcPts val="0"/>
              </a:spcBef>
              <a:buAutoNum type="arabicPeriod" startAt="2"/>
            </a:pPr>
            <a:r>
              <a:rPr lang="en-US" sz="2400" b="1" dirty="0" smtClean="0"/>
              <a:t>What are the values of the </a:t>
            </a:r>
            <a:r>
              <a:rPr lang="en-US" sz="2400" b="1" i="1" dirty="0" smtClean="0">
                <a:latin typeface="Times New Roman" pitchFamily="18" charset="0"/>
                <a:cs typeface="Times New Roman" pitchFamily="18" charset="0"/>
              </a:rPr>
              <a:t>x</a:t>
            </a:r>
            <a:r>
              <a:rPr lang="en-US" sz="2400" b="1" dirty="0" smtClean="0"/>
              <a:t>-coordinates of the solutions to </a:t>
            </a:r>
          </a:p>
          <a:p>
            <a:pPr marL="0" indent="0">
              <a:spcBef>
                <a:spcPts val="0"/>
              </a:spcBef>
              <a:buNone/>
            </a:pPr>
            <a:r>
              <a:rPr lang="en-US" sz="2400" b="1" dirty="0"/>
              <a:t> </a:t>
            </a:r>
            <a:r>
              <a:rPr lang="en-US" sz="2400" b="1" dirty="0" smtClean="0"/>
              <a:t>      this system of equations?</a:t>
            </a:r>
          </a:p>
          <a:p>
            <a:pPr marL="457200" indent="-457200">
              <a:spcBef>
                <a:spcPts val="0"/>
              </a:spcBef>
              <a:buNone/>
            </a:pPr>
            <a:r>
              <a:rPr lang="en-US" sz="2400" b="1" dirty="0" smtClean="0"/>
              <a:t> </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AII.5</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10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031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00775" y="3554843"/>
            <a:ext cx="762000" cy="409575"/>
          </a:xfrm>
          <a:prstGeom prst="rect">
            <a:avLst/>
          </a:prstGeom>
          <a:noFill/>
        </p:spPr>
      </p:pic>
      <p:sp>
        <p:nvSpPr>
          <p:cNvPr id="610314"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7" name="Group 26"/>
          <p:cNvGrpSpPr/>
          <p:nvPr/>
        </p:nvGrpSpPr>
        <p:grpSpPr>
          <a:xfrm>
            <a:off x="3866447" y="5140728"/>
            <a:ext cx="1411106" cy="1128051"/>
            <a:chOff x="3505200" y="4876800"/>
            <a:chExt cx="1411106" cy="1128051"/>
          </a:xfrm>
        </p:grpSpPr>
        <p:graphicFrame>
          <p:nvGraphicFramePr>
            <p:cNvPr id="241667" name="Object 3"/>
            <p:cNvGraphicFramePr>
              <a:graphicFrameLocks noChangeAspect="1"/>
            </p:cNvGraphicFramePr>
            <p:nvPr/>
          </p:nvGraphicFramePr>
          <p:xfrm>
            <a:off x="3732031" y="4961864"/>
            <a:ext cx="1184275" cy="1042987"/>
          </p:xfrm>
          <a:graphic>
            <a:graphicData uri="http://schemas.openxmlformats.org/presentationml/2006/ole">
              <p:oleObj spid="_x0000_s610430" name="Equation" r:id="rId8" imgW="749300" imgH="660400" progId="">
                <p:embed/>
              </p:oleObj>
            </a:graphicData>
          </a:graphic>
        </p:graphicFrame>
        <p:graphicFrame>
          <p:nvGraphicFramePr>
            <p:cNvPr id="610315" name="Object 11"/>
            <p:cNvGraphicFramePr>
              <a:graphicFrameLocks noChangeAspect="1"/>
            </p:cNvGraphicFramePr>
            <p:nvPr/>
          </p:nvGraphicFramePr>
          <p:xfrm>
            <a:off x="3505200" y="4876800"/>
            <a:ext cx="288925" cy="1066800"/>
          </p:xfrm>
          <a:graphic>
            <a:graphicData uri="http://schemas.openxmlformats.org/presentationml/2006/ole">
              <p:oleObj spid="_x0000_s610431" name="Equation" r:id="rId9" imgW="203112" imgH="469696" progId="">
                <p:embed/>
              </p:oleObj>
            </a:graphicData>
          </a:graphic>
        </p:graphicFrame>
      </p:grpSp>
      <p:grpSp>
        <p:nvGrpSpPr>
          <p:cNvPr id="26" name="Group 25"/>
          <p:cNvGrpSpPr/>
          <p:nvPr/>
        </p:nvGrpSpPr>
        <p:grpSpPr>
          <a:xfrm>
            <a:off x="3886200" y="3245711"/>
            <a:ext cx="1743736" cy="1066800"/>
            <a:chOff x="3514064" y="3278369"/>
            <a:chExt cx="1743736" cy="1066800"/>
          </a:xfrm>
        </p:grpSpPr>
        <p:graphicFrame>
          <p:nvGraphicFramePr>
            <p:cNvPr id="11" name="Object 10"/>
            <p:cNvGraphicFramePr>
              <a:graphicFrameLocks noChangeAspect="1"/>
            </p:cNvGraphicFramePr>
            <p:nvPr/>
          </p:nvGraphicFramePr>
          <p:xfrm>
            <a:off x="3733800" y="3429000"/>
            <a:ext cx="1524000" cy="762000"/>
          </p:xfrm>
          <a:graphic>
            <a:graphicData uri="http://schemas.openxmlformats.org/presentationml/2006/ole">
              <p:oleObj spid="_x0000_s610432" name="Equation" r:id="rId10" imgW="965200" imgH="482600" progId="">
                <p:embed/>
              </p:oleObj>
            </a:graphicData>
          </a:graphic>
        </p:graphicFrame>
        <p:graphicFrame>
          <p:nvGraphicFramePr>
            <p:cNvPr id="610317" name="Object 13"/>
            <p:cNvGraphicFramePr>
              <a:graphicFrameLocks noChangeAspect="1"/>
            </p:cNvGraphicFramePr>
            <p:nvPr/>
          </p:nvGraphicFramePr>
          <p:xfrm>
            <a:off x="3514064" y="3278369"/>
            <a:ext cx="288925" cy="1066800"/>
          </p:xfrm>
          <a:graphic>
            <a:graphicData uri="http://schemas.openxmlformats.org/presentationml/2006/ole">
              <p:oleObj spid="_x0000_s610433" name="Equation" r:id="rId11" imgW="203112" imgH="469696" progId="">
                <p:embed/>
              </p:oleObj>
            </a:graphicData>
          </a:graphic>
        </p:graphicFrame>
      </p:grpSp>
      <p:sp>
        <p:nvSpPr>
          <p:cNvPr id="610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0318" name="Picture 14"/>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486400" y="5334000"/>
            <a:ext cx="2190750" cy="409575"/>
          </a:xfrm>
          <a:prstGeom prst="rect">
            <a:avLst/>
          </a:prstGeom>
          <a:noFill/>
        </p:spPr>
      </p:pic>
      <p:sp>
        <p:nvSpPr>
          <p:cNvPr id="610320"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17</a:t>
            </a:r>
            <a:endParaRPr lang="en-US" sz="1200" dirty="0">
              <a:latin typeface="+mn-lt"/>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xmlns="" r:embed="rId13"/>
              </p:ext>
            </p:extLst>
          </p:nvPr>
        </p:nvPicPr>
        <p:blipFill>
          <a:blip r:embed="rId14"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50573"/>
    </mc:Choice>
    <mc:Fallback>
      <p:transition spd="slow" advTm="50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03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0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066800"/>
            <a:ext cx="8229600" cy="4525963"/>
          </a:xfrm>
        </p:spPr>
        <p:txBody>
          <a:bodyPr/>
          <a:lstStyle/>
          <a:p>
            <a:pPr>
              <a:buNone/>
            </a:pPr>
            <a:r>
              <a:rPr lang="en-US" sz="2000" b="1" dirty="0" smtClean="0"/>
              <a:t>SOL AII.7	</a:t>
            </a:r>
          </a:p>
          <a:p>
            <a:pPr>
              <a:buNone/>
            </a:pPr>
            <a:r>
              <a:rPr lang="en-US" sz="2000" b="1" dirty="0" smtClean="0"/>
              <a:t>The student will investigate and analyze functions algebraically </a:t>
            </a:r>
          </a:p>
          <a:p>
            <a:pPr>
              <a:buNone/>
            </a:pPr>
            <a:r>
              <a:rPr lang="en-US" sz="2000" b="1" dirty="0" smtClean="0"/>
              <a:t>and graphically. Key concepts include</a:t>
            </a:r>
          </a:p>
          <a:p>
            <a:pPr>
              <a:buNone/>
            </a:pPr>
            <a:r>
              <a:rPr lang="en-US" sz="2000" b="1" dirty="0" smtClean="0">
                <a:solidFill>
                  <a:srgbClr val="0070C0"/>
                </a:solidFill>
              </a:rPr>
              <a:t>a)	domain and range, including limited and discontinuous domains and ranges;</a:t>
            </a:r>
          </a:p>
          <a:p>
            <a:pPr>
              <a:buNone/>
            </a:pPr>
            <a:r>
              <a:rPr lang="en-US" sz="2000" b="1" dirty="0" smtClean="0">
                <a:solidFill>
                  <a:srgbClr val="0070C0"/>
                </a:solidFill>
              </a:rPr>
              <a:t>b)	zeros;</a:t>
            </a:r>
          </a:p>
          <a:p>
            <a:pPr>
              <a:buNone/>
            </a:pPr>
            <a:r>
              <a:rPr lang="en-US" sz="2000" b="1" dirty="0" smtClean="0">
                <a:solidFill>
                  <a:srgbClr val="0070C0"/>
                </a:solidFill>
              </a:rPr>
              <a:t>c)	</a:t>
            </a:r>
            <a:r>
              <a:rPr lang="en-US" sz="2000" b="1" i="1" dirty="0" smtClean="0">
                <a:solidFill>
                  <a:srgbClr val="0070C0"/>
                </a:solidFill>
                <a:latin typeface="Times New Roman" pitchFamily="18" charset="0"/>
                <a:cs typeface="Times New Roman" pitchFamily="18" charset="0"/>
              </a:rPr>
              <a:t>x</a:t>
            </a:r>
            <a:r>
              <a:rPr lang="en-US" sz="2000" b="1" dirty="0" smtClean="0">
                <a:solidFill>
                  <a:srgbClr val="0070C0"/>
                </a:solidFill>
              </a:rPr>
              <a:t>- and </a:t>
            </a:r>
            <a:r>
              <a:rPr lang="en-US" sz="2000" b="1" i="1" dirty="0" smtClean="0">
                <a:solidFill>
                  <a:srgbClr val="0070C0"/>
                </a:solidFill>
                <a:latin typeface="Times New Roman" pitchFamily="18" charset="0"/>
                <a:cs typeface="Times New Roman" pitchFamily="18" charset="0"/>
              </a:rPr>
              <a:t>y</a:t>
            </a:r>
            <a:r>
              <a:rPr lang="en-US" sz="2000" b="1" dirty="0" smtClean="0">
                <a:solidFill>
                  <a:srgbClr val="0070C0"/>
                </a:solidFill>
              </a:rPr>
              <a:t>-intercepts;</a:t>
            </a:r>
          </a:p>
          <a:p>
            <a:pPr>
              <a:buNone/>
            </a:pPr>
            <a:r>
              <a:rPr lang="en-US" sz="2000" b="1" dirty="0" smtClean="0">
                <a:solidFill>
                  <a:srgbClr val="0070C0"/>
                </a:solidFill>
              </a:rPr>
              <a:t>d)	intervals in which a function is increasing or decreasing;</a:t>
            </a:r>
          </a:p>
          <a:p>
            <a:pPr>
              <a:buNone/>
            </a:pPr>
            <a:r>
              <a:rPr lang="en-US" sz="2000" b="1" dirty="0" smtClean="0">
                <a:solidFill>
                  <a:srgbClr val="0070C0"/>
                </a:solidFill>
              </a:rPr>
              <a:t>e)	asymptotes;</a:t>
            </a:r>
          </a:p>
          <a:p>
            <a:pPr>
              <a:buNone/>
            </a:pPr>
            <a:r>
              <a:rPr lang="en-US" sz="2000" b="1" dirty="0" smtClean="0">
                <a:solidFill>
                  <a:srgbClr val="0070C0"/>
                </a:solidFill>
              </a:rPr>
              <a:t>f)	end behavior;</a:t>
            </a:r>
          </a:p>
          <a:p>
            <a:pPr>
              <a:buNone/>
            </a:pPr>
            <a:r>
              <a:rPr lang="en-US" sz="2000" b="1" dirty="0" smtClean="0">
                <a:solidFill>
                  <a:srgbClr val="0070C0"/>
                </a:solidFill>
              </a:rPr>
              <a:t>g)	inverse of a function;</a:t>
            </a:r>
            <a:r>
              <a:rPr lang="en-US" sz="2000" b="1" dirty="0" smtClean="0"/>
              <a:t> </a:t>
            </a:r>
            <a:r>
              <a:rPr lang="en-US" sz="2000" b="1" dirty="0" smtClean="0">
                <a:solidFill>
                  <a:srgbClr val="0070C0"/>
                </a:solidFill>
              </a:rPr>
              <a:t>and</a:t>
            </a:r>
          </a:p>
          <a:p>
            <a:pPr>
              <a:buNone/>
            </a:pPr>
            <a:r>
              <a:rPr lang="en-US" sz="2000" b="1" dirty="0" smtClean="0">
                <a:solidFill>
                  <a:srgbClr val="0070C0"/>
                </a:solidFill>
              </a:rPr>
              <a:t>h)	composition of multiple functions.</a:t>
            </a:r>
          </a:p>
          <a:p>
            <a:pPr>
              <a:buNone/>
            </a:pPr>
            <a:r>
              <a:rPr lang="en-US" sz="2000" b="1" dirty="0" smtClean="0"/>
              <a:t>Graphing calculators will be used as a tool to assist in investigation of </a:t>
            </a:r>
          </a:p>
          <a:p>
            <a:pPr>
              <a:buNone/>
            </a:pPr>
            <a:r>
              <a:rPr lang="en-US" sz="2000" b="1" dirty="0" smtClean="0"/>
              <a:t>functions.</a:t>
            </a:r>
          </a:p>
          <a:p>
            <a:pPr marL="457200" indent="-457200">
              <a:spcBef>
                <a:spcPts val="0"/>
              </a:spcBef>
              <a:buAutoNum type="alphaLcParenR"/>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152400"/>
            <a:ext cx="8839200" cy="1143000"/>
          </a:xfrm>
        </p:spPr>
        <p:txBody>
          <a:bodyPr/>
          <a:lstStyle/>
          <a:p>
            <a:r>
              <a:rPr lang="en-US" sz="3200" b="1" dirty="0" smtClean="0">
                <a:solidFill>
                  <a:srgbClr val="0033CC"/>
                </a:solidFill>
              </a:rPr>
              <a:t>Analyzing Functions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18</a:t>
            </a:r>
            <a:endParaRPr lang="en-US" sz="1200" dirty="0">
              <a:latin typeface="+mn-lt"/>
            </a:endParaRPr>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9302"/>
    </mc:Choice>
    <mc:Fallback>
      <p:transition spd="slow" advTm="29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indent="-457200">
              <a:spcBef>
                <a:spcPts val="0"/>
              </a:spcBef>
              <a:buNone/>
            </a:pPr>
            <a:r>
              <a:rPr lang="en-US" sz="2400" b="1" dirty="0" smtClean="0">
                <a:solidFill>
                  <a:srgbClr val="0070C0"/>
                </a:solidFill>
              </a:rPr>
              <a:t>Students need additional practice finding  values that are not in the domain of a rational function, particularly when they have to select from a list of possible values.</a:t>
            </a:r>
          </a:p>
          <a:p>
            <a:pPr marL="0" indent="-457200">
              <a:spcBef>
                <a:spcPts val="0"/>
              </a:spcBef>
              <a:buNone/>
            </a:pPr>
            <a:endParaRPr lang="en-US" sz="2400" b="1" dirty="0" smtClean="0">
              <a:solidFill>
                <a:srgbClr val="0070C0"/>
              </a:solidFill>
            </a:endParaRPr>
          </a:p>
          <a:p>
            <a:pPr marL="0" indent="-457200">
              <a:spcBef>
                <a:spcPts val="0"/>
              </a:spcBef>
              <a:buNone/>
            </a:pPr>
            <a:r>
              <a:rPr lang="en-US" sz="2400" b="1" dirty="0" smtClean="0"/>
              <a:t>Select the values that are NOT in the domain of the function shown.</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p>
          <a:p>
            <a:pPr marL="457200" indent="-457200">
              <a:spcBef>
                <a:spcPts val="0"/>
              </a:spcBef>
              <a:buNone/>
            </a:pPr>
            <a:endParaRPr lang="en-US" sz="2400" b="1" dirty="0" smtClean="0"/>
          </a:p>
          <a:p>
            <a:pPr marL="0" indent="-457200">
              <a:spcBef>
                <a:spcPts val="0"/>
              </a:spcBef>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10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14"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20"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0" name="Rectangle 8"/>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3"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a:xfrm>
            <a:off x="6096000" y="4646412"/>
            <a:ext cx="457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80635" y="4637567"/>
            <a:ext cx="533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16437" y="6400800"/>
            <a:ext cx="381000" cy="276999"/>
          </a:xfrm>
          <a:prstGeom prst="rect">
            <a:avLst/>
          </a:prstGeom>
          <a:noFill/>
        </p:spPr>
        <p:txBody>
          <a:bodyPr wrap="square" rtlCol="0">
            <a:spAutoFit/>
          </a:bodyPr>
          <a:lstStyle/>
          <a:p>
            <a:r>
              <a:rPr lang="en-US" sz="1200" dirty="0" smtClean="0">
                <a:latin typeface="+mn-lt"/>
              </a:rPr>
              <a:t>19</a:t>
            </a:r>
            <a:endParaRPr lang="en-US" sz="1200" dirty="0">
              <a:latin typeface="+mn-lt"/>
            </a:endParaRPr>
          </a:p>
        </p:txBody>
      </p:sp>
      <p:sp>
        <p:nvSpPr>
          <p:cNvPr id="6277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771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276600" y="3352800"/>
            <a:ext cx="2322858" cy="677143"/>
          </a:xfrm>
          <a:prstGeom prst="rect">
            <a:avLst/>
          </a:prstGeom>
          <a:noFill/>
        </p:spPr>
      </p:pic>
      <p:sp>
        <p:nvSpPr>
          <p:cNvPr id="627715" name="Rectangle 3"/>
          <p:cNvSpPr>
            <a:spLocks noChangeArrowheads="1"/>
          </p:cNvSpPr>
          <p:nvPr/>
        </p:nvSpPr>
        <p:spPr bwMode="auto">
          <a:xfrm>
            <a:off x="0" y="1209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771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771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676400" y="4648200"/>
            <a:ext cx="5448300" cy="409575"/>
          </a:xfrm>
          <a:prstGeom prst="rect">
            <a:avLst/>
          </a:prstGeom>
          <a:noFill/>
        </p:spPr>
      </p:pic>
      <p:sp>
        <p:nvSpPr>
          <p:cNvPr id="62771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8053"/>
    </mc:Choice>
    <mc:Fallback>
      <p:transition spd="slow" advTm="48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bldLst>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AII.1</a:t>
            </a:r>
          </a:p>
          <a:p>
            <a:pPr marL="0">
              <a:spcBef>
                <a:spcPts val="0"/>
              </a:spcBef>
              <a:buNone/>
            </a:pPr>
            <a:r>
              <a:rPr lang="en-US" sz="2400" b="1" dirty="0" smtClean="0"/>
              <a:t>The student, given rational, radical, or polynomial expressions, will</a:t>
            </a:r>
          </a:p>
          <a:p>
            <a:pPr>
              <a:buNone/>
            </a:pPr>
            <a:r>
              <a:rPr lang="en-US" sz="2400" b="1" dirty="0" smtClean="0">
                <a:solidFill>
                  <a:srgbClr val="0070C0"/>
                </a:solidFill>
              </a:rPr>
              <a:t>a)	add, subtract, multiply, divide, and simplify rational algebraic expressions;</a:t>
            </a:r>
          </a:p>
          <a:p>
            <a:pPr>
              <a:buNone/>
            </a:pPr>
            <a:r>
              <a:rPr lang="en-US" sz="2400" b="1" dirty="0" smtClean="0"/>
              <a:t>b)	add, subtract, multiply, divide, and simplify radical expressions containing rational numbers and variables, and expressions containing rational exponents;</a:t>
            </a:r>
          </a:p>
          <a:p>
            <a:pPr>
              <a:buNone/>
            </a:pPr>
            <a:r>
              <a:rPr lang="en-US" sz="2400" b="1" dirty="0" smtClean="0"/>
              <a:t>c)	write radical expressions as expressions containing rational exponents and vice versa; and</a:t>
            </a:r>
            <a:endParaRPr lang="en-US" sz="2400" b="1" dirty="0" smtClean="0">
              <a:solidFill>
                <a:srgbClr val="0070C0"/>
              </a:solidFill>
            </a:endParaRPr>
          </a:p>
          <a:p>
            <a:pPr>
              <a:buNone/>
            </a:pPr>
            <a:r>
              <a:rPr lang="en-US" sz="2400" b="1" dirty="0" smtClean="0">
                <a:solidFill>
                  <a:srgbClr val="0070C0"/>
                </a:solidFill>
              </a:rPr>
              <a:t>d) factor polynomials completely.</a:t>
            </a:r>
            <a:endParaRPr lang="en-US" sz="2400" b="1" dirty="0" smtClean="0"/>
          </a:p>
          <a:p>
            <a:pPr marL="457200" indent="-457200">
              <a:spcBef>
                <a:spcPts val="0"/>
              </a:spcBef>
              <a:buAutoNum type="alphaLcParenR"/>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Operations on Rational Expressions and</a:t>
            </a:r>
            <a:br>
              <a:rPr lang="en-US" sz="3200" b="1" dirty="0" smtClean="0">
                <a:solidFill>
                  <a:srgbClr val="0033CC"/>
                </a:solidFill>
              </a:rPr>
            </a:br>
            <a:r>
              <a:rPr lang="en-US" sz="3200" b="1" dirty="0" smtClean="0">
                <a:solidFill>
                  <a:srgbClr val="0033CC"/>
                </a:solidFill>
              </a:rPr>
              <a:t>Factoring Polynomial Expressions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a:t>
            </a:r>
            <a:endParaRPr lang="en-US" sz="1200" dirty="0">
              <a:latin typeface="+mn-lt"/>
            </a:endParaRPr>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33816"/>
    </mc:Choice>
    <mc:Fallback>
      <p:transition spd="slow" advTm="33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indent="-457200">
              <a:spcBef>
                <a:spcPts val="0"/>
              </a:spcBef>
              <a:buNone/>
            </a:pPr>
            <a:r>
              <a:rPr lang="en-US" sz="2400" b="1" dirty="0" smtClean="0">
                <a:solidFill>
                  <a:srgbClr val="0070C0"/>
                </a:solidFill>
              </a:rPr>
              <a:t>Students need additional practice finding  the range of functions.</a:t>
            </a:r>
          </a:p>
          <a:p>
            <a:pPr marL="0" indent="-457200">
              <a:spcBef>
                <a:spcPts val="0"/>
              </a:spcBef>
              <a:buNone/>
            </a:pPr>
            <a:endParaRPr lang="en-US" sz="2400" b="1" dirty="0" smtClean="0">
              <a:solidFill>
                <a:srgbClr val="0070C0"/>
              </a:solidFill>
            </a:endParaRPr>
          </a:p>
          <a:p>
            <a:pPr marL="0" indent="-457200">
              <a:spcBef>
                <a:spcPts val="0"/>
              </a:spcBef>
              <a:buNone/>
            </a:pPr>
            <a:r>
              <a:rPr lang="en-US" sz="2400" b="1" dirty="0" smtClean="0"/>
              <a:t>Select the best description for the range of the function shown.</a:t>
            </a:r>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AutoNum type="alphaLcPeriod"/>
            </a:pPr>
            <a:r>
              <a:rPr lang="en-US" sz="2400" b="1" dirty="0" smtClean="0"/>
              <a:t>All real numbers</a:t>
            </a:r>
          </a:p>
          <a:p>
            <a:pPr marL="0" indent="-457200">
              <a:spcBef>
                <a:spcPts val="0"/>
              </a:spcBef>
              <a:buAutoNum type="alphaLcPeriod"/>
            </a:pPr>
            <a:r>
              <a:rPr lang="en-US" sz="2400" b="1" dirty="0" smtClean="0"/>
              <a:t>All real numbers except for </a:t>
            </a:r>
            <a:r>
              <a:rPr lang="en-US" sz="2300" b="1" dirty="0" smtClean="0">
                <a:latin typeface="Cambria Math" pitchFamily="18" charset="0"/>
                <a:ea typeface="Cambria Math" pitchFamily="18" charset="0"/>
              </a:rPr>
              <a:t>2</a:t>
            </a:r>
          </a:p>
          <a:p>
            <a:pPr marL="0" indent="-457200">
              <a:spcBef>
                <a:spcPts val="0"/>
              </a:spcBef>
              <a:buFont typeface="Arial" charset="0"/>
              <a:buAutoNum type="alphaLcPeriod"/>
            </a:pPr>
            <a:r>
              <a:rPr lang="en-US" sz="2400" b="1" dirty="0" smtClean="0"/>
              <a:t>All real numbers except for  </a:t>
            </a:r>
            <a:r>
              <a:rPr lang="en-US" sz="2300" b="1" dirty="0" smtClean="0">
                <a:latin typeface="Cambria Math" pitchFamily="18" charset="0"/>
                <a:ea typeface="Cambria Math" pitchFamily="18" charset="0"/>
              </a:rPr>
              <a:t>  2</a:t>
            </a:r>
            <a:r>
              <a:rPr lang="en-US" sz="2400" b="1" dirty="0" smtClean="0"/>
              <a:t> and </a:t>
            </a:r>
            <a:r>
              <a:rPr lang="en-US" sz="2300" b="1" dirty="0" smtClean="0">
                <a:latin typeface="Cambria Math" pitchFamily="18" charset="0"/>
                <a:ea typeface="Cambria Math" pitchFamily="18" charset="0"/>
              </a:rPr>
              <a:t>5</a:t>
            </a:r>
          </a:p>
          <a:p>
            <a:pPr marL="0" indent="-457200">
              <a:spcBef>
                <a:spcPts val="0"/>
              </a:spcBef>
              <a:buFont typeface="Arial" charset="0"/>
              <a:buAutoNum type="alphaLcPeriod"/>
            </a:pPr>
            <a:r>
              <a:rPr lang="en-US" sz="2400" b="1" dirty="0" smtClean="0"/>
              <a:t>All real numbers between </a:t>
            </a:r>
            <a:r>
              <a:rPr lang="en-US" sz="2300" b="1" dirty="0" smtClean="0">
                <a:latin typeface="Cambria Math" pitchFamily="18" charset="0"/>
                <a:ea typeface="Cambria Math" pitchFamily="18" charset="0"/>
              </a:rPr>
              <a:t>   2</a:t>
            </a:r>
            <a:r>
              <a:rPr lang="en-US" sz="2400" b="1" dirty="0" smtClean="0"/>
              <a:t> and </a:t>
            </a:r>
            <a:r>
              <a:rPr lang="en-US" sz="2300" b="1" dirty="0" smtClean="0">
                <a:latin typeface="Cambria Math" pitchFamily="18" charset="0"/>
                <a:ea typeface="Cambria Math" pitchFamily="18" charset="0"/>
              </a:rPr>
              <a:t>5</a:t>
            </a:r>
          </a:p>
          <a:p>
            <a:pPr marL="0" indent="-457200">
              <a:spcBef>
                <a:spcPts val="0"/>
              </a:spcBef>
              <a:buFont typeface="Arial" charset="0"/>
              <a:buAutoNum type="alphaLcPeriod"/>
            </a:pPr>
            <a:endParaRPr lang="en-US" sz="2400" b="1" dirty="0" smtClean="0"/>
          </a:p>
          <a:p>
            <a:pPr marL="0" indent="-457200">
              <a:spcBef>
                <a:spcPts val="0"/>
              </a:spcBef>
              <a:buAutoNum type="alphaLcPeriod"/>
            </a:pPr>
            <a:endParaRPr lang="en-US" sz="2400" b="1" dirty="0" smtClean="0"/>
          </a:p>
          <a:p>
            <a:pPr marL="0" indent="-457200">
              <a:spcBef>
                <a:spcPts val="0"/>
              </a:spcBef>
              <a:buNone/>
            </a:pPr>
            <a:endParaRPr lang="en-US" sz="2400" b="1" dirty="0" smtClean="0">
              <a:solidFill>
                <a:srgbClr val="0070C0"/>
              </a:solidFill>
            </a:endParaRPr>
          </a:p>
          <a:p>
            <a:pPr marL="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p>
          <a:p>
            <a:pPr marL="457200" indent="-457200">
              <a:spcBef>
                <a:spcPts val="0"/>
              </a:spcBef>
              <a:buNone/>
            </a:pPr>
            <a:endParaRPr lang="en-US" sz="2400" b="1" dirty="0" smtClean="0"/>
          </a:p>
          <a:p>
            <a:pPr marL="0" indent="-457200">
              <a:spcBef>
                <a:spcPts val="0"/>
              </a:spcBef>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10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14"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20"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0" name="Rectangle 8"/>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3"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6323" name="Rectangle 3"/>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5"/>
          <p:cNvSpPr/>
          <p:nvPr/>
        </p:nvSpPr>
        <p:spPr>
          <a:xfrm>
            <a:off x="480235" y="3962400"/>
            <a:ext cx="27432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6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566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895600" y="2971800"/>
            <a:ext cx="2771775" cy="800100"/>
          </a:xfrm>
          <a:prstGeom prst="rect">
            <a:avLst/>
          </a:prstGeom>
          <a:noFill/>
        </p:spPr>
      </p:pic>
      <p:sp>
        <p:nvSpPr>
          <p:cNvPr id="625667" name="Rectangle 3"/>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566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567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1" name="Group 30"/>
          <p:cNvGrpSpPr/>
          <p:nvPr/>
        </p:nvGrpSpPr>
        <p:grpSpPr>
          <a:xfrm>
            <a:off x="4309732" y="4690732"/>
            <a:ext cx="391633" cy="785268"/>
            <a:chOff x="4309732" y="4690732"/>
            <a:chExt cx="391633" cy="785268"/>
          </a:xfrm>
        </p:grpSpPr>
        <p:pic>
          <p:nvPicPr>
            <p:cNvPr id="62567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472765" y="4690732"/>
              <a:ext cx="228600" cy="409575"/>
            </a:xfrm>
            <a:prstGeom prst="rect">
              <a:avLst/>
            </a:prstGeom>
            <a:noFill/>
          </p:spPr>
        </p:pic>
        <p:pic>
          <p:nvPicPr>
            <p:cNvPr id="3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09732" y="5066425"/>
              <a:ext cx="228600" cy="409575"/>
            </a:xfrm>
            <a:prstGeom prst="rect">
              <a:avLst/>
            </a:prstGeom>
            <a:noFill/>
          </p:spPr>
        </p:pic>
      </p:grpSp>
      <p:sp>
        <p:nvSpPr>
          <p:cNvPr id="32" name="TextBox 3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20</a:t>
            </a:r>
            <a:endParaRPr lang="en-US" sz="1200" dirty="0">
              <a:latin typeface="+mn-l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7232"/>
    </mc:Choice>
    <mc:Fallback>
      <p:transition spd="slow" advTm="27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81000"/>
            <a:ext cx="8839200" cy="1143000"/>
          </a:xfrm>
        </p:spPr>
        <p:txBody>
          <a:bodyPr/>
          <a:lstStyle/>
          <a:p>
            <a:r>
              <a:rPr lang="en-US" sz="3200" b="1" dirty="0" smtClean="0">
                <a:solidFill>
                  <a:srgbClr val="0033CC"/>
                </a:solidFill>
              </a:rPr>
              <a:t>Suggested Practice for SOL AII.7a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10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14"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20"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0" name="Rectangle 8"/>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3"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93251" name="Picture 3"/>
          <p:cNvPicPr>
            <a:picLocks noGrp="1" noChangeAspect="1" noChangeArrowheads="1"/>
          </p:cNvPicPr>
          <p:nvPr>
            <p:ph idx="1"/>
          </p:nvPr>
        </p:nvPicPr>
        <p:blipFill>
          <a:blip r:embed="rId5" cstate="print"/>
          <a:srcRect/>
          <a:stretch>
            <a:fillRect/>
          </a:stretch>
        </p:blipFill>
        <p:spPr bwMode="auto">
          <a:xfrm>
            <a:off x="1905000" y="2209800"/>
            <a:ext cx="4562475" cy="3038475"/>
          </a:xfrm>
          <a:prstGeom prst="rect">
            <a:avLst/>
          </a:prstGeom>
          <a:noFill/>
          <a:ln w="9525">
            <a:solidFill>
              <a:schemeClr val="tx1"/>
            </a:solidFill>
            <a:miter lim="800000"/>
            <a:headEnd/>
            <a:tailEnd/>
          </a:ln>
        </p:spPr>
      </p:pic>
      <p:sp>
        <p:nvSpPr>
          <p:cNvPr id="52" name="TextBox 51"/>
          <p:cNvSpPr txBox="1"/>
          <p:nvPr/>
        </p:nvSpPr>
        <p:spPr>
          <a:xfrm>
            <a:off x="457200" y="1295400"/>
            <a:ext cx="8382000" cy="5109091"/>
          </a:xfrm>
          <a:prstGeom prst="rect">
            <a:avLst/>
          </a:prstGeom>
          <a:noFill/>
        </p:spPr>
        <p:txBody>
          <a:bodyPr wrap="square" rtlCol="0">
            <a:spAutoFit/>
          </a:bodyPr>
          <a:lstStyle/>
          <a:p>
            <a:r>
              <a:rPr lang="en-US" sz="2400" b="1" dirty="0" smtClean="0">
                <a:latin typeface="+mn-lt"/>
              </a:rPr>
              <a:t>What is the apparent range of the function shown on the coordinate plane?</a:t>
            </a: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endParaRPr lang="en-US" sz="2400" dirty="0" smtClean="0">
              <a:latin typeface="+mn-lt"/>
            </a:endParaRPr>
          </a:p>
          <a:p>
            <a:r>
              <a:rPr lang="en-US" sz="2400" b="1" dirty="0" smtClean="0">
                <a:latin typeface="+mn-lt"/>
              </a:rPr>
              <a:t>a.                            b.                           c.                         d.    </a:t>
            </a:r>
            <a:endParaRPr lang="en-US" b="1" dirty="0" smtClean="0">
              <a:latin typeface="+mn-lt"/>
            </a:endParaRPr>
          </a:p>
          <a:p>
            <a:endParaRPr lang="en-US" dirty="0" smtClean="0"/>
          </a:p>
          <a:p>
            <a:r>
              <a:rPr lang="en-US" sz="2000" b="1" dirty="0" smtClean="0">
                <a:latin typeface="+mn-lt"/>
              </a:rPr>
              <a:t>Extension:  Name the apparent domain of this graph.</a:t>
            </a:r>
            <a:endParaRPr lang="en-US" sz="2000" b="1" dirty="0">
              <a:latin typeface="+mn-lt"/>
            </a:endParaRPr>
          </a:p>
        </p:txBody>
      </p:sp>
      <p:sp>
        <p:nvSpPr>
          <p:cNvPr id="6932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325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52922" y="5408490"/>
            <a:ext cx="1729524" cy="327619"/>
          </a:xfrm>
          <a:prstGeom prst="rect">
            <a:avLst/>
          </a:prstGeom>
          <a:noFill/>
        </p:spPr>
      </p:pic>
      <p:sp>
        <p:nvSpPr>
          <p:cNvPr id="693254"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32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3255"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055795" y="5425252"/>
            <a:ext cx="1493334" cy="327619"/>
          </a:xfrm>
          <a:prstGeom prst="rect">
            <a:avLst/>
          </a:prstGeom>
          <a:noFill/>
        </p:spPr>
      </p:pic>
      <p:sp>
        <p:nvSpPr>
          <p:cNvPr id="693257"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325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325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028539" y="5421068"/>
            <a:ext cx="1539048" cy="327619"/>
          </a:xfrm>
          <a:prstGeom prst="rect">
            <a:avLst/>
          </a:prstGeom>
          <a:noFill/>
        </p:spPr>
      </p:pic>
      <p:sp>
        <p:nvSpPr>
          <p:cNvPr id="693260"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326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3261"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58701" y="5431701"/>
            <a:ext cx="1539048" cy="327619"/>
          </a:xfrm>
          <a:prstGeom prst="rect">
            <a:avLst/>
          </a:prstGeom>
          <a:noFill/>
        </p:spPr>
      </p:pic>
      <p:sp>
        <p:nvSpPr>
          <p:cNvPr id="693263"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78" name="Group 77"/>
          <p:cNvGrpSpPr/>
          <p:nvPr/>
        </p:nvGrpSpPr>
        <p:grpSpPr>
          <a:xfrm>
            <a:off x="4191000" y="2307266"/>
            <a:ext cx="2092875" cy="1020730"/>
            <a:chOff x="4159101" y="1936899"/>
            <a:chExt cx="2092875" cy="1020730"/>
          </a:xfrm>
        </p:grpSpPr>
        <p:grpSp>
          <p:nvGrpSpPr>
            <p:cNvPr id="69" name="Group 68"/>
            <p:cNvGrpSpPr/>
            <p:nvPr/>
          </p:nvGrpSpPr>
          <p:grpSpPr>
            <a:xfrm>
              <a:off x="4159101" y="2874334"/>
              <a:ext cx="753174" cy="83295"/>
              <a:chOff x="4159101" y="2874334"/>
              <a:chExt cx="753174" cy="83295"/>
            </a:xfrm>
          </p:grpSpPr>
          <p:sp>
            <p:nvSpPr>
              <p:cNvPr id="48" name="Oval 47"/>
              <p:cNvSpPr>
                <a:spLocks noChangeAspect="1"/>
              </p:cNvSpPr>
              <p:nvPr/>
            </p:nvSpPr>
            <p:spPr>
              <a:xfrm>
                <a:off x="4836075" y="2881429"/>
                <a:ext cx="76200" cy="76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4159101" y="2874334"/>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a:stCxn id="49" idx="6"/>
                <a:endCxn id="48" idx="2"/>
              </p:cNvCxnSpPr>
              <p:nvPr/>
            </p:nvCxnSpPr>
            <p:spPr>
              <a:xfrm>
                <a:off x="4235301" y="2912434"/>
                <a:ext cx="600774" cy="709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4823635" y="2385235"/>
              <a:ext cx="753174" cy="83295"/>
              <a:chOff x="4159101" y="2874334"/>
              <a:chExt cx="753174" cy="83295"/>
            </a:xfrm>
          </p:grpSpPr>
          <p:sp>
            <p:nvSpPr>
              <p:cNvPr id="71" name="Oval 70"/>
              <p:cNvSpPr>
                <a:spLocks noChangeAspect="1"/>
              </p:cNvSpPr>
              <p:nvPr/>
            </p:nvSpPr>
            <p:spPr>
              <a:xfrm>
                <a:off x="4836075" y="2881429"/>
                <a:ext cx="76200" cy="76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4159101" y="2874334"/>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72" idx="6"/>
                <a:endCxn id="71" idx="2"/>
              </p:cNvCxnSpPr>
              <p:nvPr/>
            </p:nvCxnSpPr>
            <p:spPr>
              <a:xfrm>
                <a:off x="4235301" y="2912434"/>
                <a:ext cx="600774" cy="709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5498802" y="1936899"/>
              <a:ext cx="753174" cy="83295"/>
              <a:chOff x="4159101" y="2874334"/>
              <a:chExt cx="753174" cy="83295"/>
            </a:xfrm>
          </p:grpSpPr>
          <p:sp>
            <p:nvSpPr>
              <p:cNvPr id="75" name="Oval 74"/>
              <p:cNvSpPr>
                <a:spLocks noChangeAspect="1"/>
              </p:cNvSpPr>
              <p:nvPr/>
            </p:nvSpPr>
            <p:spPr>
              <a:xfrm>
                <a:off x="4836075" y="2881429"/>
                <a:ext cx="76200" cy="76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a:spLocks noChangeAspect="1"/>
              </p:cNvSpPr>
              <p:nvPr/>
            </p:nvSpPr>
            <p:spPr>
              <a:xfrm>
                <a:off x="4159101" y="2874334"/>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a:stCxn id="76" idx="6"/>
                <a:endCxn id="75" idx="2"/>
              </p:cNvCxnSpPr>
              <p:nvPr/>
            </p:nvCxnSpPr>
            <p:spPr>
              <a:xfrm>
                <a:off x="4235301" y="2912434"/>
                <a:ext cx="600774" cy="709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grpSp>
      <p:sp>
        <p:nvSpPr>
          <p:cNvPr id="79" name="Rectangle 78"/>
          <p:cNvSpPr/>
          <p:nvPr/>
        </p:nvSpPr>
        <p:spPr>
          <a:xfrm>
            <a:off x="4664149" y="5377543"/>
            <a:ext cx="1905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6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19"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2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23622"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2362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23623" name="Picture 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299025" y="6028881"/>
            <a:ext cx="1478095" cy="327619"/>
          </a:xfrm>
          <a:prstGeom prst="rect">
            <a:avLst/>
          </a:prstGeom>
          <a:noFill/>
        </p:spPr>
      </p:pic>
      <p:sp>
        <p:nvSpPr>
          <p:cNvPr id="623625"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TextBox 52"/>
          <p:cNvSpPr txBox="1"/>
          <p:nvPr/>
        </p:nvSpPr>
        <p:spPr>
          <a:xfrm>
            <a:off x="457200" y="6581001"/>
            <a:ext cx="381000" cy="276999"/>
          </a:xfrm>
          <a:prstGeom prst="rect">
            <a:avLst/>
          </a:prstGeom>
          <a:noFill/>
        </p:spPr>
        <p:txBody>
          <a:bodyPr wrap="square" rtlCol="0">
            <a:spAutoFit/>
          </a:bodyPr>
          <a:lstStyle/>
          <a:p>
            <a:r>
              <a:rPr lang="en-US" sz="1200" dirty="0" smtClean="0">
                <a:latin typeface="+mn-lt"/>
              </a:rPr>
              <a:t>21</a:t>
            </a:r>
            <a:endParaRPr lang="en-US" sz="1200" dirty="0">
              <a:latin typeface="+mn-lt"/>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4353"/>
    </mc:Choice>
    <mc:Fallback>
      <p:transition spd="slow" advTm="343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3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6"/>
                </p:tgtEl>
              </p:cMediaNode>
            </p:audio>
          </p:childTnLst>
        </p:cTn>
      </p:par>
    </p:tnLst>
    <p:bldLst>
      <p:bldP spid="7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371600"/>
            <a:ext cx="8229600" cy="4525963"/>
          </a:xfrm>
        </p:spPr>
        <p:txBody>
          <a:bodyPr/>
          <a:lstStyle/>
          <a:p>
            <a:pPr marL="0" indent="-457200">
              <a:spcBef>
                <a:spcPts val="0"/>
              </a:spcBef>
              <a:buNone/>
            </a:pPr>
            <a:r>
              <a:rPr lang="en-US" sz="2400" b="1" dirty="0" smtClean="0">
                <a:solidFill>
                  <a:srgbClr val="0070C0"/>
                </a:solidFill>
              </a:rPr>
              <a:t>Students need additional practice finding the zero of a logarithmic function.</a:t>
            </a:r>
          </a:p>
          <a:p>
            <a:pPr marL="0" indent="-457200">
              <a:spcBef>
                <a:spcPts val="0"/>
              </a:spcBef>
              <a:buNone/>
            </a:pPr>
            <a:endParaRPr lang="en-US" sz="2400" b="1" dirty="0" smtClean="0">
              <a:solidFill>
                <a:srgbClr val="0070C0"/>
              </a:solidFill>
            </a:endParaRPr>
          </a:p>
          <a:p>
            <a:pPr marL="0" indent="-457200">
              <a:spcBef>
                <a:spcPts val="0"/>
              </a:spcBef>
              <a:buNone/>
            </a:pPr>
            <a:r>
              <a:rPr lang="en-US" sz="2400" b="1" dirty="0" smtClean="0"/>
              <a:t>Which value is a zero of                                         ?</a:t>
            </a:r>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r>
              <a:rPr lang="en-US" sz="2400" b="1" dirty="0" smtClean="0"/>
              <a:t>a.                                                       b.</a:t>
            </a:r>
          </a:p>
          <a:p>
            <a:pPr marL="0" indent="-457200">
              <a:spcBef>
                <a:spcPts val="0"/>
              </a:spcBef>
              <a:buNone/>
            </a:pPr>
            <a:endParaRPr lang="en-US" sz="2400" b="1" dirty="0" smtClean="0"/>
          </a:p>
          <a:p>
            <a:pPr marL="0" indent="-457200">
              <a:spcBef>
                <a:spcPts val="0"/>
              </a:spcBef>
              <a:buNone/>
            </a:pPr>
            <a:r>
              <a:rPr lang="en-US" sz="2400" b="1" dirty="0" smtClean="0"/>
              <a:t>c.                                                       d.</a:t>
            </a:r>
          </a:p>
          <a:p>
            <a:pPr marL="0" indent="-457200">
              <a:spcBef>
                <a:spcPts val="0"/>
              </a:spcBef>
              <a:buAutoNum type="alphaLcPeriod"/>
            </a:pPr>
            <a:endParaRPr lang="en-US" sz="2400" b="1" dirty="0" smtClean="0"/>
          </a:p>
          <a:p>
            <a:pPr marL="0" indent="-457200">
              <a:spcBef>
                <a:spcPts val="0"/>
              </a:spcBef>
              <a:buAutoNum type="alphaLcPeriod"/>
            </a:pPr>
            <a:endParaRPr lang="en-US" sz="2400" b="1" dirty="0" smtClean="0"/>
          </a:p>
          <a:p>
            <a:pPr marL="0" indent="-457200">
              <a:spcBef>
                <a:spcPts val="0"/>
              </a:spcBef>
              <a:buAutoNum type="alphaLcPeriod"/>
            </a:pPr>
            <a:endParaRPr lang="en-US" sz="2400" b="1" dirty="0" smtClean="0"/>
          </a:p>
          <a:p>
            <a:pPr marL="0" indent="-457200">
              <a:spcBef>
                <a:spcPts val="0"/>
              </a:spcBef>
              <a:buNone/>
            </a:pPr>
            <a:endParaRPr lang="en-US" sz="2400" b="1" dirty="0" smtClean="0">
              <a:solidFill>
                <a:srgbClr val="0070C0"/>
              </a:solidFill>
            </a:endParaRPr>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endParaRPr lang="en-US" sz="2400" b="1" dirty="0" smtClean="0">
              <a:solidFill>
                <a:srgbClr val="0070C0"/>
              </a:solidFill>
            </a:endParaRPr>
          </a:p>
          <a:p>
            <a:pPr marL="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p>
          <a:p>
            <a:pPr marL="457200" indent="-457200">
              <a:spcBef>
                <a:spcPts val="0"/>
              </a:spcBef>
              <a:buNone/>
            </a:pPr>
            <a:endParaRPr lang="en-US" sz="2400" b="1" dirty="0" smtClean="0"/>
          </a:p>
          <a:p>
            <a:pPr marL="0" indent="-457200">
              <a:spcBef>
                <a:spcPts val="0"/>
              </a:spcBef>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AII.7b</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103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14"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03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10320"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8915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89163"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83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8371"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837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837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257800" y="3429000"/>
            <a:ext cx="180975" cy="742950"/>
          </a:xfrm>
          <a:prstGeom prst="rect">
            <a:avLst/>
          </a:prstGeom>
          <a:noFill/>
        </p:spPr>
      </p:pic>
      <p:sp>
        <p:nvSpPr>
          <p:cNvPr id="698374" name="Rectangle 6"/>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837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8375"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43000" y="4343400"/>
            <a:ext cx="180975" cy="409575"/>
          </a:xfrm>
          <a:prstGeom prst="rect">
            <a:avLst/>
          </a:prstGeom>
          <a:noFill/>
        </p:spPr>
      </p:pic>
      <p:sp>
        <p:nvSpPr>
          <p:cNvPr id="698377"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837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8378"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43000" y="3352800"/>
            <a:ext cx="180975" cy="742950"/>
          </a:xfrm>
          <a:prstGeom prst="rect">
            <a:avLst/>
          </a:prstGeom>
          <a:noFill/>
        </p:spPr>
      </p:pic>
      <p:sp>
        <p:nvSpPr>
          <p:cNvPr id="698380" name="Rectangle 12"/>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838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8381"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257800" y="4343400"/>
            <a:ext cx="180975" cy="409575"/>
          </a:xfrm>
          <a:prstGeom prst="rect">
            <a:avLst/>
          </a:prstGeom>
          <a:noFill/>
        </p:spPr>
      </p:pic>
      <p:sp>
        <p:nvSpPr>
          <p:cNvPr id="698383"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7"/>
          <p:cNvSpPr/>
          <p:nvPr/>
        </p:nvSpPr>
        <p:spPr>
          <a:xfrm>
            <a:off x="416437" y="4267200"/>
            <a:ext cx="11430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7473" name="Picture 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3615068" y="2500410"/>
            <a:ext cx="2657475" cy="409575"/>
          </a:xfrm>
          <a:prstGeom prst="rect">
            <a:avLst/>
          </a:prstGeom>
          <a:noFill/>
        </p:spPr>
      </p:pic>
      <p:sp>
        <p:nvSpPr>
          <p:cNvPr id="617475" name="Rectangle 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Box 36"/>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22</a:t>
            </a:r>
            <a:endParaRPr lang="en-US" sz="1200" dirty="0">
              <a:latin typeface="+mn-l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2186"/>
    </mc:Choice>
    <mc:Fallback>
      <p:transition spd="slow" advTm="221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533400" y="1143000"/>
            <a:ext cx="8229600" cy="838200"/>
          </a:xfrm>
        </p:spPr>
        <p:txBody>
          <a:bodyPr/>
          <a:lstStyle/>
          <a:p>
            <a:pPr marL="0" indent="-457200">
              <a:spcBef>
                <a:spcPts val="0"/>
              </a:spcBef>
              <a:buNone/>
            </a:pPr>
            <a:r>
              <a:rPr lang="en-US" sz="2400" b="1" dirty="0" smtClean="0">
                <a:solidFill>
                  <a:srgbClr val="0070C0"/>
                </a:solidFill>
              </a:rPr>
              <a:t>Students need additional practice determining the </a:t>
            </a:r>
            <a:r>
              <a:rPr lang="en-US" sz="2400" b="1" i="1" dirty="0" smtClean="0">
                <a:solidFill>
                  <a:srgbClr val="0070C0"/>
                </a:solidFill>
                <a:latin typeface="Times New Roman" pitchFamily="18" charset="0"/>
                <a:cs typeface="Times New Roman" pitchFamily="18" charset="0"/>
              </a:rPr>
              <a:t>x</a:t>
            </a:r>
            <a:r>
              <a:rPr lang="en-US" sz="2400" b="1" dirty="0" smtClean="0">
                <a:solidFill>
                  <a:srgbClr val="0070C0"/>
                </a:solidFill>
              </a:rPr>
              <a:t>- and</a:t>
            </a:r>
          </a:p>
          <a:p>
            <a:pPr marL="0" indent="-457200">
              <a:spcBef>
                <a:spcPts val="0"/>
              </a:spcBef>
              <a:buNone/>
            </a:pPr>
            <a:r>
              <a:rPr lang="en-US" sz="2400" b="1" i="1" dirty="0" smtClean="0">
                <a:solidFill>
                  <a:srgbClr val="0070C0"/>
                </a:solidFill>
                <a:latin typeface="Times New Roman" pitchFamily="18" charset="0"/>
                <a:cs typeface="Times New Roman" pitchFamily="18" charset="0"/>
              </a:rPr>
              <a:t>y</a:t>
            </a:r>
            <a:r>
              <a:rPr lang="en-US" sz="2400" b="1" dirty="0" smtClean="0">
                <a:solidFill>
                  <a:srgbClr val="0070C0"/>
                </a:solidFill>
              </a:rPr>
              <a:t>-intercepts of a function. </a:t>
            </a:r>
          </a:p>
          <a:p>
            <a:pPr marL="0" indent="-457200">
              <a:spcBef>
                <a:spcPts val="0"/>
              </a:spcBef>
              <a:buNone/>
            </a:pPr>
            <a:endParaRPr lang="en-US" sz="2400" b="1" dirty="0" smtClean="0">
              <a:solidFill>
                <a:srgbClr val="0070C0"/>
              </a:solidFill>
            </a:endParaRPr>
          </a:p>
          <a:p>
            <a:pPr marL="0" indent="-457200">
              <a:spcBef>
                <a:spcPts val="0"/>
              </a:spcBef>
              <a:buNone/>
            </a:pPr>
            <a:r>
              <a:rPr lang="en-US" sz="2400" b="1" dirty="0" smtClean="0"/>
              <a:t>Select all of the </a:t>
            </a:r>
            <a:r>
              <a:rPr lang="en-US" sz="2400" b="1" i="1" dirty="0" smtClean="0">
                <a:latin typeface="Times New Roman" pitchFamily="18" charset="0"/>
                <a:cs typeface="Times New Roman" pitchFamily="18" charset="0"/>
              </a:rPr>
              <a:t>x</a:t>
            </a:r>
            <a:r>
              <a:rPr lang="en-US" sz="2400" b="1" dirty="0" smtClean="0"/>
              <a:t>- and </a:t>
            </a:r>
            <a:r>
              <a:rPr lang="en-US" sz="2400" b="1" i="1" dirty="0" smtClean="0">
                <a:latin typeface="Times New Roman" pitchFamily="18" charset="0"/>
                <a:cs typeface="Times New Roman" pitchFamily="18" charset="0"/>
              </a:rPr>
              <a:t>y</a:t>
            </a:r>
            <a:r>
              <a:rPr lang="en-US" sz="2400" b="1" dirty="0" smtClean="0"/>
              <a:t>-intercepts of the function shown by circling the </a:t>
            </a:r>
            <a:r>
              <a:rPr lang="en-US" sz="2400" b="1" i="1" dirty="0" smtClean="0">
                <a:latin typeface="Times New Roman" pitchFamily="18" charset="0"/>
                <a:cs typeface="Times New Roman" pitchFamily="18" charset="0"/>
              </a:rPr>
              <a:t>x</a:t>
            </a:r>
            <a:r>
              <a:rPr lang="en-US" sz="2400" b="1" dirty="0" smtClean="0"/>
              <a:t>-intercept(s) and boxing the </a:t>
            </a:r>
            <a:r>
              <a:rPr lang="en-US" sz="2400" b="1" i="1" dirty="0" smtClean="0">
                <a:latin typeface="Times New Roman" pitchFamily="18" charset="0"/>
                <a:cs typeface="Times New Roman" pitchFamily="18" charset="0"/>
              </a:rPr>
              <a:t>y</a:t>
            </a:r>
            <a:r>
              <a:rPr lang="en-US" sz="2400" b="1" dirty="0" smtClean="0"/>
              <a:t>-intercept(s).</a:t>
            </a: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304800"/>
            <a:ext cx="8839200" cy="838200"/>
          </a:xfrm>
        </p:spPr>
        <p:txBody>
          <a:bodyPr/>
          <a:lstStyle/>
          <a:p>
            <a:r>
              <a:rPr lang="en-US" sz="3200" b="1" dirty="0" smtClean="0">
                <a:solidFill>
                  <a:srgbClr val="0033CC"/>
                </a:solidFill>
              </a:rPr>
              <a:t>Suggested Practice for SOL AII.7c</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642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4232"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4233" name="Rectangle 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4234"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743200" y="3200400"/>
            <a:ext cx="3448050" cy="428625"/>
          </a:xfrm>
          <a:prstGeom prst="rect">
            <a:avLst/>
          </a:prstGeom>
          <a:noFill/>
        </p:spPr>
      </p:pic>
      <p:sp>
        <p:nvSpPr>
          <p:cNvPr id="564236" name="Rectangle 1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120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12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1207"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28800" y="5199328"/>
            <a:ext cx="4991100" cy="409575"/>
          </a:xfrm>
          <a:prstGeom prst="rect">
            <a:avLst/>
          </a:prstGeom>
          <a:noFill/>
        </p:spPr>
      </p:pic>
      <p:sp>
        <p:nvSpPr>
          <p:cNvPr id="6912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1209"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828800" y="4267200"/>
            <a:ext cx="4667250" cy="409575"/>
          </a:xfrm>
          <a:prstGeom prst="rect">
            <a:avLst/>
          </a:prstGeom>
          <a:noFill/>
        </p:spPr>
      </p:pic>
      <p:sp>
        <p:nvSpPr>
          <p:cNvPr id="691211"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0"/>
          <p:cNvSpPr/>
          <p:nvPr/>
        </p:nvSpPr>
        <p:spPr>
          <a:xfrm>
            <a:off x="5867400" y="5172736"/>
            <a:ext cx="1143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23</a:t>
            </a:r>
            <a:endParaRPr lang="en-US" sz="1200" dirty="0">
              <a:latin typeface="+mn-lt"/>
            </a:endParaRPr>
          </a:p>
        </p:txBody>
      </p:sp>
      <p:sp>
        <p:nvSpPr>
          <p:cNvPr id="36" name="Oval 35"/>
          <p:cNvSpPr>
            <a:spLocks noChangeAspect="1"/>
          </p:cNvSpPr>
          <p:nvPr/>
        </p:nvSpPr>
        <p:spPr>
          <a:xfrm>
            <a:off x="2971800" y="3971264"/>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267200" y="3962400"/>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1828800" y="4910468"/>
            <a:ext cx="9906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9"/>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2975"/>
    </mc:Choice>
    <mc:Fallback>
      <p:transition spd="slow" advTm="429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6"/>
                </p:tgtEl>
              </p:cMediaNode>
            </p:audio>
          </p:childTnLst>
        </p:cTn>
      </p:par>
    </p:tnLst>
    <p:bldLst>
      <p:bldP spid="31" grpId="0" animBg="1"/>
      <p:bldP spid="36" grpId="0" animBg="1"/>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304800"/>
            <a:ext cx="8839200" cy="838200"/>
          </a:xfrm>
        </p:spPr>
        <p:txBody>
          <a:bodyPr/>
          <a:lstStyle/>
          <a:p>
            <a:r>
              <a:rPr lang="en-US" sz="3200" b="1" dirty="0" smtClean="0">
                <a:solidFill>
                  <a:srgbClr val="0033CC"/>
                </a:solidFill>
              </a:rPr>
              <a:t>Suggested Practice for SOL AII.7d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5642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4232" name="Rectangle 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4233" name="Rectangle 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423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64236" name="Rectangle 1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12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1206"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120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121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1211" name="Rectangle 1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Box 27"/>
          <p:cNvSpPr txBox="1"/>
          <p:nvPr/>
        </p:nvSpPr>
        <p:spPr>
          <a:xfrm>
            <a:off x="533400" y="1447800"/>
            <a:ext cx="7696200" cy="3046988"/>
          </a:xfrm>
          <a:prstGeom prst="rect">
            <a:avLst/>
          </a:prstGeom>
          <a:noFill/>
        </p:spPr>
        <p:txBody>
          <a:bodyPr wrap="square" rtlCol="0">
            <a:spAutoFit/>
          </a:bodyPr>
          <a:lstStyle/>
          <a:p>
            <a:r>
              <a:rPr lang="en-US" sz="2400" b="1" dirty="0" smtClean="0">
                <a:solidFill>
                  <a:srgbClr val="0070C0"/>
                </a:solidFill>
                <a:latin typeface="+mn-lt"/>
              </a:rPr>
              <a:t>Students need additional practice identifying the intervals throughout which a function is increasing or decreasing. </a:t>
            </a:r>
          </a:p>
          <a:p>
            <a:endParaRPr lang="en-US" sz="2400" b="1" dirty="0" smtClean="0">
              <a:solidFill>
                <a:srgbClr val="0070C0"/>
              </a:solidFill>
              <a:latin typeface="+mn-lt"/>
            </a:endParaRPr>
          </a:p>
          <a:p>
            <a:r>
              <a:rPr lang="en-US" sz="2400" b="1" dirty="0" smtClean="0">
                <a:latin typeface="+mn-lt"/>
              </a:rPr>
              <a:t>Select the intervals throughout which the function shown is only increasing.</a:t>
            </a:r>
          </a:p>
          <a:p>
            <a:endParaRPr lang="en-US" sz="2400" b="1" dirty="0" smtClean="0">
              <a:latin typeface="+mn-lt"/>
            </a:endParaRPr>
          </a:p>
          <a:p>
            <a:endParaRPr lang="en-US" sz="2400" b="1" dirty="0" smtClean="0">
              <a:latin typeface="+mn-lt"/>
            </a:endParaRPr>
          </a:p>
          <a:p>
            <a:endParaRPr lang="en-US" sz="2400" b="1" dirty="0">
              <a:latin typeface="+mn-lt"/>
            </a:endParaRPr>
          </a:p>
        </p:txBody>
      </p:sp>
      <p:sp>
        <p:nvSpPr>
          <p:cNvPr id="69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427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2800" y="3276600"/>
            <a:ext cx="2219325" cy="428625"/>
          </a:xfrm>
          <a:prstGeom prst="rect">
            <a:avLst/>
          </a:prstGeom>
          <a:noFill/>
        </p:spPr>
      </p:pic>
      <p:sp>
        <p:nvSpPr>
          <p:cNvPr id="694275"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27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427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8400" y="4442654"/>
            <a:ext cx="981075" cy="409575"/>
          </a:xfrm>
          <a:prstGeom prst="rect">
            <a:avLst/>
          </a:prstGeom>
          <a:noFill/>
        </p:spPr>
      </p:pic>
      <p:sp>
        <p:nvSpPr>
          <p:cNvPr id="694278" name="Rectangle 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28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94281" name="Rectangle 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28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4282"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191000" y="4442654"/>
            <a:ext cx="981075" cy="409575"/>
          </a:xfrm>
          <a:prstGeom prst="rect">
            <a:avLst/>
          </a:prstGeom>
          <a:noFill/>
        </p:spPr>
      </p:pic>
      <p:sp>
        <p:nvSpPr>
          <p:cNvPr id="694284"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28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4285"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172200" y="4442654"/>
            <a:ext cx="752475" cy="409575"/>
          </a:xfrm>
          <a:prstGeom prst="rect">
            <a:avLst/>
          </a:prstGeom>
          <a:noFill/>
        </p:spPr>
      </p:pic>
      <p:sp>
        <p:nvSpPr>
          <p:cNvPr id="694287"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28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4288" name="Picture 16"/>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781300" y="5204654"/>
            <a:ext cx="1562100" cy="409575"/>
          </a:xfrm>
          <a:prstGeom prst="rect">
            <a:avLst/>
          </a:prstGeom>
          <a:noFill/>
        </p:spPr>
      </p:pic>
      <p:sp>
        <p:nvSpPr>
          <p:cNvPr id="694290"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9429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4291" name="Picture 1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991100" y="5194021"/>
            <a:ext cx="1562100" cy="409575"/>
          </a:xfrm>
          <a:prstGeom prst="rect">
            <a:avLst/>
          </a:prstGeom>
          <a:noFill/>
        </p:spPr>
      </p:pic>
      <p:sp>
        <p:nvSpPr>
          <p:cNvPr id="694293" name="Rectangle 2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49"/>
          <p:cNvSpPr/>
          <p:nvPr/>
        </p:nvSpPr>
        <p:spPr>
          <a:xfrm>
            <a:off x="5867400" y="4366454"/>
            <a:ext cx="12954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2286000" y="4366454"/>
            <a:ext cx="12954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24</a:t>
            </a:r>
            <a:endParaRPr lang="en-US" sz="1200" dirty="0">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12"/>
              </p:ext>
            </p:extLst>
          </p:nvPr>
        </p:nvPicPr>
        <p:blipFill>
          <a:blip r:embed="rId13"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7795"/>
    </mc:Choice>
    <mc:Fallback>
      <p:transition spd="slow" advTm="277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50"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371600"/>
            <a:ext cx="8229600" cy="944563"/>
          </a:xfrm>
        </p:spPr>
        <p:txBody>
          <a:bodyPr/>
          <a:lstStyle/>
          <a:p>
            <a:pPr marL="0" indent="-457200">
              <a:spcBef>
                <a:spcPts val="0"/>
              </a:spcBef>
              <a:buNone/>
            </a:pPr>
            <a:r>
              <a:rPr lang="en-US" sz="2400" b="1" dirty="0" smtClean="0">
                <a:solidFill>
                  <a:srgbClr val="0070C0"/>
                </a:solidFill>
              </a:rPr>
              <a:t>Students need additional practice finding asymptotes when the function is represented symbolically.</a:t>
            </a:r>
          </a:p>
          <a:p>
            <a:pPr marL="0" indent="-457200">
              <a:spcBef>
                <a:spcPts val="0"/>
              </a:spcBef>
              <a:buNone/>
            </a:pPr>
            <a:r>
              <a:rPr lang="en-US" sz="2400" b="1" dirty="0" smtClean="0"/>
              <a:t>What are the asymptotes of the function shown?</a:t>
            </a:r>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r>
              <a:rPr lang="en-US" sz="2400" b="1" dirty="0" smtClean="0"/>
              <a:t>a.</a:t>
            </a:r>
          </a:p>
          <a:p>
            <a:pPr marL="0" indent="-457200">
              <a:spcBef>
                <a:spcPts val="0"/>
              </a:spcBef>
              <a:buNone/>
            </a:pPr>
            <a:endParaRPr lang="en-US" sz="2400" b="1" dirty="0" smtClean="0"/>
          </a:p>
          <a:p>
            <a:pPr marL="0" indent="-457200">
              <a:spcBef>
                <a:spcPts val="0"/>
              </a:spcBef>
              <a:buNone/>
            </a:pPr>
            <a:r>
              <a:rPr lang="en-US" sz="2400" b="1" dirty="0" smtClean="0"/>
              <a:t>b.</a:t>
            </a:r>
          </a:p>
          <a:p>
            <a:pPr marL="0" indent="-457200">
              <a:spcBef>
                <a:spcPts val="0"/>
              </a:spcBef>
              <a:buNone/>
            </a:pPr>
            <a:endParaRPr lang="en-US" sz="2400" b="1" dirty="0" smtClean="0"/>
          </a:p>
          <a:p>
            <a:pPr marL="0" indent="-457200">
              <a:spcBef>
                <a:spcPts val="0"/>
              </a:spcBef>
              <a:buNone/>
            </a:pPr>
            <a:r>
              <a:rPr lang="en-US" sz="2400" b="1" dirty="0" smtClean="0"/>
              <a:t>c.</a:t>
            </a:r>
          </a:p>
          <a:p>
            <a:pPr marL="0" indent="-457200">
              <a:spcBef>
                <a:spcPts val="0"/>
              </a:spcBef>
              <a:buNone/>
            </a:pPr>
            <a:endParaRPr lang="en-US" sz="2400" b="1" dirty="0" smtClean="0"/>
          </a:p>
          <a:p>
            <a:pPr marL="0" indent="-457200">
              <a:spcBef>
                <a:spcPts val="0"/>
              </a:spcBef>
              <a:buNone/>
            </a:pPr>
            <a:r>
              <a:rPr lang="en-US" sz="2400" b="1" dirty="0" smtClean="0"/>
              <a:t>d.</a:t>
            </a:r>
          </a:p>
          <a:p>
            <a:pPr marL="0" indent="-457200">
              <a:spcBef>
                <a:spcPts val="0"/>
              </a:spcBef>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4114800" y="2032000"/>
          <a:ext cx="914400" cy="198438"/>
        </p:xfrm>
        <a:graphic>
          <a:graphicData uri="http://schemas.openxmlformats.org/presentationml/2006/ole">
            <p:oleObj spid="_x0000_s560160" name="Equation" r:id="rId7" imgW="435285" imgH="677109" progId="">
              <p:embed/>
            </p:oleObj>
          </a:graphicData>
        </a:graphic>
      </p:graphicFrame>
      <p:sp>
        <p:nvSpPr>
          <p:cNvPr id="56013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0135"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0400" y="2567765"/>
            <a:ext cx="2217143" cy="594286"/>
          </a:xfrm>
          <a:prstGeom prst="rect">
            <a:avLst/>
          </a:prstGeom>
          <a:noFill/>
        </p:spPr>
      </p:pic>
      <p:sp>
        <p:nvSpPr>
          <p:cNvPr id="560139"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0138"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98441" y="4763375"/>
            <a:ext cx="1935238" cy="327619"/>
          </a:xfrm>
          <a:prstGeom prst="rect">
            <a:avLst/>
          </a:prstGeom>
          <a:noFill/>
        </p:spPr>
      </p:pic>
      <p:sp>
        <p:nvSpPr>
          <p:cNvPr id="560140" name="Rectangle 1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142"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0141"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905536" y="3315575"/>
            <a:ext cx="2628572" cy="327619"/>
          </a:xfrm>
          <a:prstGeom prst="rect">
            <a:avLst/>
          </a:prstGeom>
          <a:noFill/>
        </p:spPr>
      </p:pic>
      <p:sp>
        <p:nvSpPr>
          <p:cNvPr id="560143"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14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0144" name="Picture 16"/>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45276" y="5473765"/>
            <a:ext cx="1935238" cy="327619"/>
          </a:xfrm>
          <a:prstGeom prst="rect">
            <a:avLst/>
          </a:prstGeom>
          <a:noFill/>
        </p:spPr>
      </p:pic>
      <p:sp>
        <p:nvSpPr>
          <p:cNvPr id="560146"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0148"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60147" name="Picture 19"/>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905536" y="4045676"/>
            <a:ext cx="2628572" cy="327619"/>
          </a:xfrm>
          <a:prstGeom prst="rect">
            <a:avLst/>
          </a:prstGeom>
          <a:noFill/>
        </p:spPr>
      </p:pic>
      <p:sp>
        <p:nvSpPr>
          <p:cNvPr id="560149" name="Rectangle 2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9"/>
          <p:cNvSpPr/>
          <p:nvPr/>
        </p:nvSpPr>
        <p:spPr>
          <a:xfrm>
            <a:off x="381000" y="5410200"/>
            <a:ext cx="25146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25</a:t>
            </a:r>
            <a:endParaRPr lang="en-US" sz="1200" dirty="0">
              <a:latin typeface="+mn-lt"/>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xmlns="" r:embed="rId13"/>
              </p:ext>
            </p:extLst>
          </p:nvPr>
        </p:nvPicPr>
        <p:blipFill>
          <a:blip r:embed="rId14"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32849"/>
    </mc:Choice>
    <mc:Fallback>
      <p:transition spd="slow" advTm="328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AII.7e</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810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22" name="Object 21"/>
          <p:cNvGraphicFramePr>
            <a:graphicFrameLocks noChangeAspect="1"/>
          </p:cNvGraphicFramePr>
          <p:nvPr/>
        </p:nvGraphicFramePr>
        <p:xfrm>
          <a:off x="4114800" y="2032000"/>
          <a:ext cx="914400" cy="198438"/>
        </p:xfrm>
        <a:graphic>
          <a:graphicData uri="http://schemas.openxmlformats.org/presentationml/2006/ole">
            <p:oleObj spid="_x0000_s659487" name="Equation" r:id="rId7" imgW="435285" imgH="677109" progId="">
              <p:embed/>
            </p:oleObj>
          </a:graphicData>
        </a:graphic>
      </p:graphicFrame>
      <p:sp>
        <p:nvSpPr>
          <p:cNvPr id="24" name="Content Placeholder 23"/>
          <p:cNvSpPr>
            <a:spLocks noGrp="1"/>
          </p:cNvSpPr>
          <p:nvPr>
            <p:ph idx="1"/>
          </p:nvPr>
        </p:nvSpPr>
        <p:spPr>
          <a:xfrm>
            <a:off x="533400" y="1676400"/>
            <a:ext cx="8229600" cy="1219200"/>
          </a:xfrm>
        </p:spPr>
        <p:txBody>
          <a:bodyPr/>
          <a:lstStyle/>
          <a:p>
            <a:pPr marL="0">
              <a:buNone/>
            </a:pPr>
            <a:r>
              <a:rPr lang="en-US" sz="2400" b="1" dirty="0" smtClean="0"/>
              <a:t>Name the horizontal asymptote of the function shown.</a:t>
            </a:r>
          </a:p>
          <a:p>
            <a:pPr marL="0">
              <a:buNone/>
            </a:pPr>
            <a:endParaRPr lang="en-US" sz="2400" b="1" dirty="0" smtClean="0"/>
          </a:p>
          <a:p>
            <a:pPr marL="0">
              <a:buNone/>
            </a:pPr>
            <a:endParaRPr lang="en-US" sz="2400" b="1" dirty="0" smtClean="0"/>
          </a:p>
          <a:p>
            <a:pPr marL="0">
              <a:buNone/>
            </a:pPr>
            <a:r>
              <a:rPr lang="en-US" sz="2400" b="1" dirty="0" smtClean="0"/>
              <a:t>a.  </a:t>
            </a:r>
          </a:p>
          <a:p>
            <a:pPr marL="0">
              <a:buNone/>
            </a:pPr>
            <a:endParaRPr lang="en-US" sz="2400" b="1" dirty="0" smtClean="0"/>
          </a:p>
          <a:p>
            <a:pPr marL="0">
              <a:buNone/>
            </a:pPr>
            <a:r>
              <a:rPr lang="en-US" sz="2400" b="1" dirty="0" smtClean="0"/>
              <a:t>b.</a:t>
            </a:r>
          </a:p>
          <a:p>
            <a:pPr marL="0">
              <a:buNone/>
            </a:pPr>
            <a:endParaRPr lang="en-US" sz="2400" b="1" dirty="0" smtClean="0"/>
          </a:p>
          <a:p>
            <a:pPr marL="0">
              <a:buNone/>
            </a:pPr>
            <a:r>
              <a:rPr lang="en-US" sz="2400" b="1" dirty="0" smtClean="0"/>
              <a:t>c.</a:t>
            </a:r>
          </a:p>
          <a:p>
            <a:pPr marL="0">
              <a:buNone/>
            </a:pPr>
            <a:endParaRPr lang="en-US" sz="2400" b="1" dirty="0" smtClean="0"/>
          </a:p>
          <a:p>
            <a:pPr marL="0">
              <a:buNone/>
            </a:pPr>
            <a:r>
              <a:rPr lang="en-US" sz="2400" b="1" dirty="0" smtClean="0"/>
              <a:t>d.</a:t>
            </a:r>
            <a:endParaRPr lang="en-US" sz="2400" b="1" dirty="0"/>
          </a:p>
        </p:txBody>
      </p:sp>
      <p:sp>
        <p:nvSpPr>
          <p:cNvPr id="65946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946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429000" y="2133600"/>
            <a:ext cx="1531429" cy="662857"/>
          </a:xfrm>
          <a:prstGeom prst="rect">
            <a:avLst/>
          </a:prstGeom>
          <a:noFill/>
        </p:spPr>
      </p:pic>
      <p:sp>
        <p:nvSpPr>
          <p:cNvPr id="659463" name="Rectangle 7"/>
          <p:cNvSpPr>
            <a:spLocks noChangeArrowheads="1"/>
          </p:cNvSpPr>
          <p:nvPr/>
        </p:nvSpPr>
        <p:spPr bwMode="auto">
          <a:xfrm>
            <a:off x="0" y="128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6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9464"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3000" y="5638800"/>
            <a:ext cx="762000" cy="409575"/>
          </a:xfrm>
          <a:prstGeom prst="rect">
            <a:avLst/>
          </a:prstGeom>
          <a:noFill/>
        </p:spPr>
      </p:pic>
      <p:sp>
        <p:nvSpPr>
          <p:cNvPr id="659466"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6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9467" name="Picture 11"/>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43000" y="4572000"/>
            <a:ext cx="762000" cy="742950"/>
          </a:xfrm>
          <a:prstGeom prst="rect">
            <a:avLst/>
          </a:prstGeom>
          <a:noFill/>
        </p:spPr>
      </p:pic>
      <p:sp>
        <p:nvSpPr>
          <p:cNvPr id="659469" name="Rectangle 1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7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9472"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7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9473" name="Picture 17"/>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51864" y="3048000"/>
            <a:ext cx="990600" cy="409575"/>
          </a:xfrm>
          <a:prstGeom prst="rect">
            <a:avLst/>
          </a:prstGeom>
          <a:noFill/>
        </p:spPr>
      </p:pic>
      <p:sp>
        <p:nvSpPr>
          <p:cNvPr id="659475" name="Rectangle 19"/>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7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9476" name="Picture 20"/>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143000" y="3886200"/>
            <a:ext cx="990600" cy="409575"/>
          </a:xfrm>
          <a:prstGeom prst="rect">
            <a:avLst/>
          </a:prstGeom>
          <a:noFill/>
        </p:spPr>
      </p:pic>
      <p:sp>
        <p:nvSpPr>
          <p:cNvPr id="659478" name="Rectangle 22"/>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1"/>
          <p:cNvSpPr/>
          <p:nvPr/>
        </p:nvSpPr>
        <p:spPr>
          <a:xfrm>
            <a:off x="533400" y="5562600"/>
            <a:ext cx="18288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48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9481" name="Rectangle 25"/>
          <p:cNvSpPr>
            <a:spLocks noChangeArrowheads="1"/>
          </p:cNvSpPr>
          <p:nvPr/>
        </p:nvSpPr>
        <p:spPr bwMode="auto">
          <a:xfrm>
            <a:off x="0" y="130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9483" name="Rectangle 2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9484" name="Rectangle 28"/>
          <p:cNvSpPr>
            <a:spLocks noChangeArrowheads="1"/>
          </p:cNvSpPr>
          <p:nvPr/>
        </p:nvSpPr>
        <p:spPr bwMode="auto">
          <a:xfrm>
            <a:off x="0" y="1247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1" name="Group 40"/>
          <p:cNvGrpSpPr/>
          <p:nvPr/>
        </p:nvGrpSpPr>
        <p:grpSpPr>
          <a:xfrm>
            <a:off x="6019800" y="2667000"/>
            <a:ext cx="2171700" cy="1171575"/>
            <a:chOff x="6019800" y="2667000"/>
            <a:chExt cx="2171700" cy="1171575"/>
          </a:xfrm>
        </p:grpSpPr>
        <p:pic>
          <p:nvPicPr>
            <p:cNvPr id="659482" name="Picture 26"/>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6019800" y="3048000"/>
              <a:ext cx="2171700" cy="7905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C00000"/>
              </a:solidFill>
            </a:ln>
          </p:spPr>
        </p:pic>
        <p:sp>
          <p:nvSpPr>
            <p:cNvPr id="40" name="TextBox 39"/>
            <p:cNvSpPr txBox="1"/>
            <p:nvPr/>
          </p:nvSpPr>
          <p:spPr>
            <a:xfrm>
              <a:off x="6172200" y="2667000"/>
              <a:ext cx="1752600" cy="381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C00000"/>
              </a:solidFill>
            </a:ln>
          </p:spPr>
          <p:txBody>
            <a:bodyPr wrap="square" rtlCol="0">
              <a:spAutoFit/>
            </a:bodyPr>
            <a:lstStyle/>
            <a:p>
              <a:r>
                <a:rPr lang="en-US" dirty="0" smtClean="0"/>
                <a:t>Common error</a:t>
              </a:r>
              <a:endParaRPr lang="en-US" dirty="0"/>
            </a:p>
          </p:txBody>
        </p:sp>
      </p:grpSp>
      <p:sp>
        <p:nvSpPr>
          <p:cNvPr id="42" name="Oval 41"/>
          <p:cNvSpPr/>
          <p:nvPr/>
        </p:nvSpPr>
        <p:spPr>
          <a:xfrm>
            <a:off x="3200400" y="2057400"/>
            <a:ext cx="213360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26</a:t>
            </a:r>
            <a:endParaRPr lang="en-US" sz="1200" dirty="0">
              <a:latin typeface="+mn-lt"/>
            </a:endParaRPr>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xmlns="" r:embed="rId14"/>
              </p:ext>
            </p:extLst>
          </p:nvPr>
        </p:nvPicPr>
        <p:blipFill>
          <a:blip r:embed="rId15"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55657"/>
    </mc:Choice>
    <mc:Fallback>
      <p:transition spd="slow" advTm="556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subTnLst>
                                    <p:set>
                                      <p:cBhvr override="childStyle">
                                        <p:cTn dur="1" fill="hold" display="0" masterRel="nextClick" afterEffect="1"/>
                                        <p:tgtEl>
                                          <p:spTgt spid="4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1"/>
                </p:tgtEl>
              </p:cMediaNode>
            </p:audio>
          </p:childTnLst>
        </p:cTn>
      </p:par>
    </p:tnLst>
    <p:bldLst>
      <p:bldP spid="32" grpId="1"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457200" indent="-457200">
              <a:spcBef>
                <a:spcPts val="0"/>
              </a:spcBef>
              <a:buNone/>
            </a:pPr>
            <a:r>
              <a:rPr lang="en-US" sz="2400" b="1" dirty="0" smtClean="0">
                <a:solidFill>
                  <a:srgbClr val="0070C0"/>
                </a:solidFill>
              </a:rPr>
              <a:t>Students need additional practice determining the end </a:t>
            </a:r>
          </a:p>
          <a:p>
            <a:pPr marL="457200" indent="-457200">
              <a:spcBef>
                <a:spcPts val="0"/>
              </a:spcBef>
              <a:buNone/>
            </a:pPr>
            <a:r>
              <a:rPr lang="en-US" sz="2400" b="1" dirty="0" smtClean="0">
                <a:solidFill>
                  <a:srgbClr val="0070C0"/>
                </a:solidFill>
              </a:rPr>
              <a:t>behavior of a function.</a:t>
            </a:r>
          </a:p>
          <a:p>
            <a:pPr marL="457200" indent="-457200">
              <a:spcBef>
                <a:spcPts val="0"/>
              </a:spcBef>
              <a:buNone/>
            </a:pPr>
            <a:endParaRPr lang="en-US" sz="2400" b="1" dirty="0" smtClean="0">
              <a:solidFill>
                <a:srgbClr val="0070C0"/>
              </a:solidFill>
            </a:endParaRPr>
          </a:p>
          <a:p>
            <a:pPr marL="457200" indent="-457200">
              <a:spcBef>
                <a:spcPts val="0"/>
              </a:spcBef>
              <a:buNone/>
            </a:pPr>
            <a:r>
              <a:rPr lang="en-US" sz="2000" b="1" dirty="0" smtClean="0"/>
              <a:t>Select two true statements about the graph of                                          </a:t>
            </a:r>
            <a:r>
              <a:rPr lang="en-US" sz="2400" b="1" dirty="0" smtClean="0">
                <a:solidFill>
                  <a:srgbClr val="6600FF"/>
                </a:solidFill>
                <a:latin typeface="+mj-lt"/>
              </a:rPr>
              <a:t> </a:t>
            </a:r>
            <a:r>
              <a:rPr lang="en-US" sz="2400" b="1" dirty="0" smtClean="0">
                <a:latin typeface="+mj-lt"/>
              </a:rPr>
              <a:t>.</a:t>
            </a:r>
          </a:p>
          <a:p>
            <a:pPr eaLnBrk="1" fontAlgn="auto" hangingPunct="1">
              <a:spcAft>
                <a:spcPts val="0"/>
              </a:spcAft>
              <a:buClr>
                <a:schemeClr val="accent3"/>
              </a:buClr>
              <a:buNone/>
              <a:defRPr/>
            </a:pPr>
            <a:endParaRPr lang="en-US" sz="2000" b="1" dirty="0" smtClean="0"/>
          </a:p>
          <a:p>
            <a:pPr eaLnBrk="1" fontAlgn="auto" hangingPunct="1">
              <a:spcAft>
                <a:spcPts val="0"/>
              </a:spcAft>
              <a:buClr>
                <a:schemeClr val="accent3"/>
              </a:buClr>
              <a:buNone/>
              <a:defRPr/>
            </a:pPr>
            <a:r>
              <a:rPr lang="en-US" sz="2000" b="1" dirty="0" smtClean="0"/>
              <a:t>As </a:t>
            </a:r>
            <a:r>
              <a:rPr lang="en-US" sz="2000" b="1" i="1" dirty="0" smtClean="0">
                <a:latin typeface="Times New Roman" pitchFamily="18" charset="0"/>
                <a:cs typeface="Times New Roman" pitchFamily="18" charset="0"/>
              </a:rPr>
              <a:t>x</a:t>
            </a:r>
            <a:r>
              <a:rPr lang="en-US" sz="2000" b="1" dirty="0" smtClean="0"/>
              <a:t> approaches positive infinity,  </a:t>
            </a:r>
            <a:r>
              <a:rPr lang="en-US" sz="2000" b="1" i="1" dirty="0" smtClean="0">
                <a:latin typeface="Times New Roman" pitchFamily="18" charset="0"/>
                <a:cs typeface="Times New Roman" pitchFamily="18" charset="0"/>
              </a:rPr>
              <a:t>f(x)</a:t>
            </a:r>
            <a:r>
              <a:rPr lang="en-US" sz="2000" b="1" dirty="0" smtClean="0"/>
              <a:t> approaches positive infinity.</a:t>
            </a:r>
          </a:p>
          <a:p>
            <a:pPr marL="0" eaLnBrk="1" fontAlgn="auto" hangingPunct="1">
              <a:lnSpc>
                <a:spcPct val="150000"/>
              </a:lnSpc>
              <a:spcAft>
                <a:spcPts val="0"/>
              </a:spcAft>
              <a:buClr>
                <a:schemeClr val="accent3"/>
              </a:buClr>
              <a:buNone/>
              <a:defRPr/>
            </a:pPr>
            <a:r>
              <a:rPr lang="en-US" sz="2000" b="1" dirty="0" smtClean="0">
                <a:latin typeface="+mj-lt"/>
              </a:rPr>
              <a:t>As </a:t>
            </a:r>
            <a:r>
              <a:rPr lang="en-US" sz="2000" b="1" i="1" dirty="0" smtClean="0">
                <a:latin typeface="Times New Roman" pitchFamily="18" charset="0"/>
                <a:cs typeface="Times New Roman" pitchFamily="18" charset="0"/>
              </a:rPr>
              <a:t>x</a:t>
            </a:r>
            <a:r>
              <a:rPr lang="en-US" sz="2000" b="1" dirty="0" smtClean="0">
                <a:latin typeface="+mj-lt"/>
              </a:rPr>
              <a:t> approaches negative infinity,  </a:t>
            </a:r>
            <a:r>
              <a:rPr lang="en-US" sz="2000" b="1" i="1" dirty="0" smtClean="0">
                <a:latin typeface="Times New Roman" pitchFamily="18" charset="0"/>
                <a:cs typeface="Times New Roman" pitchFamily="18" charset="0"/>
              </a:rPr>
              <a:t>f(x)</a:t>
            </a:r>
            <a:r>
              <a:rPr lang="en-US" sz="2000" b="1" dirty="0" smtClean="0">
                <a:latin typeface="+mj-lt"/>
              </a:rPr>
              <a:t> approaches negative infinity.</a:t>
            </a:r>
          </a:p>
          <a:p>
            <a:pPr marL="0" eaLnBrk="1" fontAlgn="auto" hangingPunct="1">
              <a:lnSpc>
                <a:spcPct val="150000"/>
              </a:lnSpc>
              <a:spcAft>
                <a:spcPts val="0"/>
              </a:spcAft>
              <a:buClr>
                <a:schemeClr val="accent3"/>
              </a:buClr>
              <a:buNone/>
              <a:defRPr/>
            </a:pPr>
            <a:r>
              <a:rPr lang="en-US" sz="2000" b="1" dirty="0" smtClean="0"/>
              <a:t>As </a:t>
            </a:r>
            <a:r>
              <a:rPr lang="en-US" sz="2000" b="1" i="1" dirty="0" smtClean="0">
                <a:latin typeface="Times New Roman" pitchFamily="18" charset="0"/>
                <a:cs typeface="Times New Roman" pitchFamily="18" charset="0"/>
              </a:rPr>
              <a:t>x</a:t>
            </a:r>
            <a:r>
              <a:rPr lang="en-US" sz="2000" b="1" dirty="0" smtClean="0"/>
              <a:t> approaches negative infinity, </a:t>
            </a:r>
            <a:r>
              <a:rPr lang="en-US" sz="2000" b="1" i="1" dirty="0" smtClean="0">
                <a:latin typeface="Times New Roman" pitchFamily="18" charset="0"/>
                <a:cs typeface="Times New Roman" pitchFamily="18" charset="0"/>
              </a:rPr>
              <a:t>f(x)</a:t>
            </a:r>
            <a:r>
              <a:rPr lang="en-US" sz="2000" b="1" dirty="0" smtClean="0"/>
              <a:t> approaches positive infinity.</a:t>
            </a:r>
          </a:p>
          <a:p>
            <a:pPr marL="0" eaLnBrk="1" fontAlgn="auto" hangingPunct="1">
              <a:lnSpc>
                <a:spcPct val="150000"/>
              </a:lnSpc>
              <a:spcAft>
                <a:spcPts val="0"/>
              </a:spcAft>
              <a:buClr>
                <a:schemeClr val="accent3"/>
              </a:buClr>
              <a:buNone/>
              <a:defRPr/>
            </a:pPr>
            <a:r>
              <a:rPr lang="en-US" sz="2000" b="1" dirty="0" smtClean="0">
                <a:latin typeface="+mj-lt"/>
              </a:rPr>
              <a:t>As </a:t>
            </a:r>
            <a:r>
              <a:rPr lang="en-US" sz="2000" b="1" i="1" dirty="0" smtClean="0">
                <a:latin typeface="Times New Roman" pitchFamily="18" charset="0"/>
                <a:cs typeface="Times New Roman" pitchFamily="18" charset="0"/>
              </a:rPr>
              <a:t>x</a:t>
            </a:r>
            <a:r>
              <a:rPr lang="en-US" sz="2000" b="1" dirty="0" smtClean="0">
                <a:latin typeface="+mj-lt"/>
              </a:rPr>
              <a:t> approaches positive infinity</a:t>
            </a:r>
            <a:r>
              <a:rPr lang="en-US" sz="2000" b="1" dirty="0" smtClean="0"/>
              <a:t>,  </a:t>
            </a:r>
            <a:r>
              <a:rPr lang="en-US" sz="2000" b="1" i="1" dirty="0" smtClean="0">
                <a:latin typeface="Times New Roman" pitchFamily="18" charset="0"/>
                <a:cs typeface="Times New Roman" pitchFamily="18" charset="0"/>
              </a:rPr>
              <a:t>f(x)</a:t>
            </a:r>
            <a:r>
              <a:rPr lang="en-US" sz="2000" b="1" dirty="0" smtClean="0"/>
              <a:t> </a:t>
            </a:r>
            <a:r>
              <a:rPr lang="en-US" sz="2000" b="1" dirty="0" smtClean="0">
                <a:latin typeface="+mj-lt"/>
              </a:rPr>
              <a:t>approaches negative infinity.</a:t>
            </a: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AII.7f</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32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32835"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328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32836"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465134" y="2743200"/>
            <a:ext cx="2346667" cy="342857"/>
          </a:xfrm>
          <a:prstGeom prst="rect">
            <a:avLst/>
          </a:prstGeom>
          <a:noFill/>
        </p:spPr>
      </p:pic>
      <p:sp>
        <p:nvSpPr>
          <p:cNvPr id="632838" name="Rectangle 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6"/>
          <p:cNvSpPr/>
          <p:nvPr/>
        </p:nvSpPr>
        <p:spPr>
          <a:xfrm>
            <a:off x="457200" y="3916330"/>
            <a:ext cx="7391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7200" y="4926427"/>
            <a:ext cx="73914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27</a:t>
            </a:r>
            <a:endParaRPr lang="en-US" sz="1200" dirty="0">
              <a:latin typeface="+mn-l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50574"/>
    </mc:Choice>
    <mc:Fallback>
      <p:transition spd="slow" advTm="505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bldLst>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686800" cy="2163763"/>
          </a:xfrm>
        </p:spPr>
        <p:txBody>
          <a:bodyPr/>
          <a:lstStyle/>
          <a:p>
            <a:pPr marL="457200" indent="-457200">
              <a:spcBef>
                <a:spcPts val="0"/>
              </a:spcBef>
              <a:buNone/>
            </a:pPr>
            <a:r>
              <a:rPr lang="en-US" sz="2400" b="1" dirty="0" smtClean="0">
                <a:solidFill>
                  <a:srgbClr val="0070C0"/>
                </a:solidFill>
              </a:rPr>
              <a:t>Students need additional practice determining the inverse of a </a:t>
            </a:r>
          </a:p>
          <a:p>
            <a:pPr marL="457200" indent="-457200">
              <a:spcBef>
                <a:spcPts val="0"/>
              </a:spcBef>
              <a:buNone/>
            </a:pPr>
            <a:r>
              <a:rPr lang="en-US" sz="2400" b="1" dirty="0" smtClean="0">
                <a:solidFill>
                  <a:srgbClr val="0070C0"/>
                </a:solidFill>
              </a:rPr>
              <a:t>function represented graphically.</a:t>
            </a:r>
          </a:p>
          <a:p>
            <a:pPr marL="0" indent="-457200">
              <a:spcBef>
                <a:spcPts val="0"/>
              </a:spcBef>
              <a:buNone/>
            </a:pPr>
            <a:r>
              <a:rPr lang="en-US" sz="2400" b="1" dirty="0" smtClean="0"/>
              <a:t>The function                           is shown on the coordinate plane.  Graph the inverse of this function.</a:t>
            </a:r>
          </a:p>
          <a:p>
            <a:pPr marL="457200" indent="-457200">
              <a:spcBef>
                <a:spcPts val="0"/>
              </a:spcBef>
              <a:buNone/>
            </a:pPr>
            <a:endParaRPr lang="en-US" sz="2400" b="1" dirty="0" smtClean="0"/>
          </a:p>
          <a:p>
            <a:pPr marL="457200" indent="-457200">
              <a:spcBef>
                <a:spcPts val="0"/>
              </a:spcBef>
              <a:buNone/>
            </a:pPr>
            <a:r>
              <a:rPr lang="en-US" sz="2400" b="1" dirty="0" smtClean="0"/>
              <a:t> </a:t>
            </a:r>
          </a:p>
          <a:p>
            <a:pPr marL="457200" indent="-457200">
              <a:spcBef>
                <a:spcPts val="0"/>
              </a:spcBef>
              <a:buNone/>
            </a:pPr>
            <a:endParaRPr lang="en-US" sz="2400" b="1" dirty="0" smtClean="0"/>
          </a:p>
          <a:p>
            <a:pPr marL="457200" indent="-457200">
              <a:spcBef>
                <a:spcPts val="0"/>
              </a:spcBef>
              <a:buNone/>
            </a:pPr>
            <a:endParaRPr lang="en-US" sz="2400" b="1" dirty="0" smtClean="0"/>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AII.7g</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4666"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88534" y="2319668"/>
            <a:ext cx="1722857" cy="420000"/>
          </a:xfrm>
          <a:prstGeom prst="rect">
            <a:avLst/>
          </a:prstGeom>
          <a:noFill/>
        </p:spPr>
      </p:pic>
      <p:sp>
        <p:nvSpPr>
          <p:cNvPr id="3" name="Rectangle 12"/>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4" name="Group 23"/>
          <p:cNvGrpSpPr/>
          <p:nvPr/>
        </p:nvGrpSpPr>
        <p:grpSpPr>
          <a:xfrm>
            <a:off x="762000" y="3299635"/>
            <a:ext cx="3668233" cy="2446020"/>
            <a:chOff x="762000" y="3299635"/>
            <a:chExt cx="3668233" cy="2446020"/>
          </a:xfrm>
        </p:grpSpPr>
        <p:pic>
          <p:nvPicPr>
            <p:cNvPr id="680961" name="Picture 1"/>
            <p:cNvPicPr>
              <a:picLocks noChangeAspect="1" noChangeArrowheads="1"/>
            </p:cNvPicPr>
            <p:nvPr/>
          </p:nvPicPr>
          <p:blipFill>
            <a:blip r:embed="rId7" cstate="print"/>
            <a:srcRect/>
            <a:stretch>
              <a:fillRect/>
            </a:stretch>
          </p:blipFill>
          <p:spPr bwMode="auto">
            <a:xfrm>
              <a:off x="762000" y="3299635"/>
              <a:ext cx="3627120" cy="2446020"/>
            </a:xfrm>
            <a:prstGeom prst="rect">
              <a:avLst/>
            </a:prstGeom>
            <a:noFill/>
            <a:ln w="28575">
              <a:solidFill>
                <a:schemeClr val="tx1"/>
              </a:solidFill>
              <a:miter lim="800000"/>
              <a:headEnd/>
              <a:tailEnd/>
            </a:ln>
          </p:spPr>
        </p:pic>
        <p:cxnSp>
          <p:nvCxnSpPr>
            <p:cNvPr id="23" name="Straight Arrow Connector 22"/>
            <p:cNvCxnSpPr/>
            <p:nvPr/>
          </p:nvCxnSpPr>
          <p:spPr>
            <a:xfrm>
              <a:off x="4277833" y="4027967"/>
              <a:ext cx="152400" cy="0"/>
            </a:xfrm>
            <a:prstGeom prst="straightConnector1">
              <a:avLst/>
            </a:prstGeom>
            <a:ln w="28575">
              <a:solidFill>
                <a:srgbClr val="151165"/>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4800600" y="3276600"/>
            <a:ext cx="3642360" cy="2461610"/>
            <a:chOff x="4800600" y="3276600"/>
            <a:chExt cx="3642360" cy="2461610"/>
          </a:xfrm>
        </p:grpSpPr>
        <p:pic>
          <p:nvPicPr>
            <p:cNvPr id="680962" name="Picture 2"/>
            <p:cNvPicPr>
              <a:picLocks noChangeAspect="1" noChangeArrowheads="1"/>
            </p:cNvPicPr>
            <p:nvPr/>
          </p:nvPicPr>
          <p:blipFill>
            <a:blip r:embed="rId8" cstate="print"/>
            <a:srcRect/>
            <a:stretch>
              <a:fillRect/>
            </a:stretch>
          </p:blipFill>
          <p:spPr bwMode="auto">
            <a:xfrm>
              <a:off x="4800600" y="3322670"/>
              <a:ext cx="3642360" cy="2415540"/>
            </a:xfrm>
            <a:prstGeom prst="rect">
              <a:avLst/>
            </a:prstGeom>
            <a:noFill/>
            <a:ln w="28575">
              <a:solidFill>
                <a:schemeClr val="tx1"/>
              </a:solidFill>
              <a:miter lim="800000"/>
              <a:headEnd/>
              <a:tailEnd/>
            </a:ln>
          </p:spPr>
        </p:pic>
        <p:cxnSp>
          <p:nvCxnSpPr>
            <p:cNvPr id="26" name="Straight Arrow Connector 25"/>
            <p:cNvCxnSpPr/>
            <p:nvPr/>
          </p:nvCxnSpPr>
          <p:spPr>
            <a:xfrm flipV="1">
              <a:off x="7010400" y="3276600"/>
              <a:ext cx="76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28</a:t>
            </a:r>
            <a:endParaRPr lang="en-US" sz="1200" dirty="0">
              <a:latin typeface="+mn-lt"/>
            </a:endParaRPr>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xmlns="" r:embed="rId9"/>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3197"/>
    </mc:Choice>
    <mc:Fallback>
      <p:transition spd="slow" advTm="231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indent="-457200">
              <a:spcBef>
                <a:spcPts val="0"/>
              </a:spcBef>
              <a:buNone/>
            </a:pPr>
            <a:r>
              <a:rPr lang="en-US" sz="2400" b="1" dirty="0" smtClean="0">
                <a:solidFill>
                  <a:srgbClr val="0070C0"/>
                </a:solidFill>
              </a:rPr>
              <a:t>Students need additional practice finding the composition of functions when both functions are quadratic.</a:t>
            </a:r>
          </a:p>
          <a:p>
            <a:pPr>
              <a:buNone/>
            </a:pPr>
            <a:r>
              <a:rPr lang="en-US" sz="2400" b="1" dirty="0" smtClean="0">
                <a:latin typeface="+mj-lt"/>
              </a:rPr>
              <a:t>If                    and                                     , what is                ?</a:t>
            </a:r>
          </a:p>
          <a:p>
            <a:pPr>
              <a:buNone/>
            </a:pPr>
            <a:endParaRPr lang="en-US" sz="2400" b="1" dirty="0" smtClean="0">
              <a:latin typeface="+mj-lt"/>
            </a:endParaRPr>
          </a:p>
          <a:p>
            <a:pPr>
              <a:buNone/>
            </a:pPr>
            <a:r>
              <a:rPr lang="en-US" sz="2400" b="1" dirty="0" smtClean="0">
                <a:latin typeface="+mj-lt"/>
              </a:rPr>
              <a:t>a.</a:t>
            </a:r>
          </a:p>
          <a:p>
            <a:pPr>
              <a:buNone/>
            </a:pPr>
            <a:endParaRPr lang="en-US" sz="2400" b="1" dirty="0" smtClean="0">
              <a:latin typeface="+mj-lt"/>
            </a:endParaRPr>
          </a:p>
          <a:p>
            <a:pPr>
              <a:buNone/>
            </a:pPr>
            <a:r>
              <a:rPr lang="en-US" sz="2400" b="1" dirty="0" smtClean="0">
                <a:latin typeface="+mj-lt"/>
              </a:rPr>
              <a:t>b.</a:t>
            </a:r>
          </a:p>
          <a:p>
            <a:pPr>
              <a:buNone/>
            </a:pPr>
            <a:endParaRPr lang="en-US" sz="2400" b="1" dirty="0" smtClean="0">
              <a:latin typeface="+mj-lt"/>
            </a:endParaRPr>
          </a:p>
          <a:p>
            <a:pPr>
              <a:buNone/>
            </a:pPr>
            <a:r>
              <a:rPr lang="en-US" sz="2400" b="1" dirty="0" smtClean="0">
                <a:latin typeface="+mj-lt"/>
              </a:rPr>
              <a:t>c.</a:t>
            </a:r>
          </a:p>
          <a:p>
            <a:pPr>
              <a:buNone/>
            </a:pPr>
            <a:endParaRPr lang="en-US" sz="2400" b="1" dirty="0" smtClean="0">
              <a:latin typeface="+mj-lt"/>
            </a:endParaRPr>
          </a:p>
          <a:p>
            <a:pPr>
              <a:buNone/>
            </a:pPr>
            <a:r>
              <a:rPr lang="en-US" sz="2400" b="1" dirty="0" smtClean="0">
                <a:latin typeface="+mj-lt"/>
              </a:rPr>
              <a:t>d.</a:t>
            </a: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AII.7h</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5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33"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39970" y="2425979"/>
            <a:ext cx="1182857" cy="385714"/>
          </a:xfrm>
          <a:prstGeom prst="rect">
            <a:avLst/>
          </a:prstGeom>
          <a:noFill/>
        </p:spPr>
      </p:pic>
      <p:sp>
        <p:nvSpPr>
          <p:cNvPr id="658435" name="Rectangle 3"/>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3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668769" y="2425979"/>
            <a:ext cx="2357143" cy="385714"/>
          </a:xfrm>
          <a:prstGeom prst="rect">
            <a:avLst/>
          </a:prstGeom>
          <a:noFill/>
        </p:spPr>
      </p:pic>
      <p:sp>
        <p:nvSpPr>
          <p:cNvPr id="658438" name="Rectangle 6"/>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3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227896" y="2404713"/>
            <a:ext cx="968572" cy="420000"/>
          </a:xfrm>
          <a:prstGeom prst="rect">
            <a:avLst/>
          </a:prstGeom>
          <a:noFill/>
        </p:spPr>
      </p:pic>
      <p:sp>
        <p:nvSpPr>
          <p:cNvPr id="658441" name="Rectangle 9"/>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4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66800" y="5062868"/>
            <a:ext cx="1733550" cy="428625"/>
          </a:xfrm>
          <a:prstGeom prst="rect">
            <a:avLst/>
          </a:prstGeom>
          <a:noFill/>
        </p:spPr>
      </p:pic>
      <p:sp>
        <p:nvSpPr>
          <p:cNvPr id="658444" name="Rectangle 1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2"/>
          <p:cNvSpPr/>
          <p:nvPr/>
        </p:nvSpPr>
        <p:spPr>
          <a:xfrm>
            <a:off x="457200" y="4953000"/>
            <a:ext cx="2438400" cy="609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446"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45" name="Picture 1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066800" y="5943600"/>
            <a:ext cx="2057400" cy="428625"/>
          </a:xfrm>
          <a:prstGeom prst="rect">
            <a:avLst/>
          </a:prstGeom>
          <a:noFill/>
        </p:spPr>
      </p:pic>
      <p:sp>
        <p:nvSpPr>
          <p:cNvPr id="658447" name="Rectangle 15"/>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49"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8450"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52"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51" name="Picture 1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036670" y="4093534"/>
            <a:ext cx="2009775" cy="552450"/>
          </a:xfrm>
          <a:prstGeom prst="rect">
            <a:avLst/>
          </a:prstGeom>
          <a:noFill/>
        </p:spPr>
      </p:pic>
      <p:sp>
        <p:nvSpPr>
          <p:cNvPr id="658453" name="Rectangle 21"/>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845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8454" name="Picture 22"/>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1066800" y="3297866"/>
            <a:ext cx="1771650" cy="428625"/>
          </a:xfrm>
          <a:prstGeom prst="rect">
            <a:avLst/>
          </a:prstGeom>
          <a:noFill/>
        </p:spPr>
      </p:pic>
      <p:sp>
        <p:nvSpPr>
          <p:cNvPr id="34" name="TextBox 33"/>
          <p:cNvSpPr txBox="1"/>
          <p:nvPr/>
        </p:nvSpPr>
        <p:spPr>
          <a:xfrm>
            <a:off x="416437" y="6400800"/>
            <a:ext cx="381000" cy="276999"/>
          </a:xfrm>
          <a:prstGeom prst="rect">
            <a:avLst/>
          </a:prstGeom>
          <a:noFill/>
        </p:spPr>
        <p:txBody>
          <a:bodyPr wrap="square" rtlCol="0">
            <a:spAutoFit/>
          </a:bodyPr>
          <a:lstStyle/>
          <a:p>
            <a:r>
              <a:rPr lang="en-US" sz="1200" dirty="0" smtClean="0">
                <a:latin typeface="+mn-lt"/>
              </a:rPr>
              <a:t>29</a:t>
            </a:r>
            <a:endParaRPr lang="en-US" sz="1200" dirty="0">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13"/>
              </p:ext>
            </p:extLst>
          </p:nvPr>
        </p:nvPicPr>
        <p:blipFill>
          <a:blip r:embed="rId14"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7705"/>
    </mc:Choice>
    <mc:Fallback>
      <p:transition spd="slow" advTm="277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3"/>
                </p:tgtEl>
              </p:cMediaNode>
            </p:audio>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2999"/>
            <a:ext cx="8229600" cy="4953001"/>
          </a:xfrm>
        </p:spPr>
        <p:txBody>
          <a:bodyPr/>
          <a:lstStyle/>
          <a:p>
            <a:pPr marL="0" indent="-457200">
              <a:spcBef>
                <a:spcPts val="0"/>
              </a:spcBef>
              <a:buNone/>
            </a:pPr>
            <a:r>
              <a:rPr lang="en-US" sz="2400" b="1" dirty="0" smtClean="0">
                <a:solidFill>
                  <a:srgbClr val="0070C0"/>
                </a:solidFill>
              </a:rPr>
              <a:t>Students need additional practice performing operations on rational expressions.</a:t>
            </a:r>
          </a:p>
          <a:p>
            <a:pPr marL="457200" indent="-457200">
              <a:spcBef>
                <a:spcPts val="0"/>
              </a:spcBef>
              <a:buNone/>
            </a:pPr>
            <a:endParaRPr lang="en-US" sz="800" b="1" dirty="0" smtClean="0"/>
          </a:p>
          <a:p>
            <a:pPr marL="0" indent="-457200">
              <a:spcBef>
                <a:spcPts val="0"/>
              </a:spcBef>
              <a:buNone/>
            </a:pPr>
            <a:r>
              <a:rPr lang="en-US" sz="2400" b="1" dirty="0" smtClean="0"/>
              <a:t>Assuming no denominator equals zero, completely simplify each expression.</a:t>
            </a:r>
          </a:p>
          <a:p>
            <a:pPr marL="457200" indent="-457200">
              <a:spcBef>
                <a:spcPts val="0"/>
              </a:spcBef>
              <a:buNone/>
            </a:pPr>
            <a:endParaRPr lang="en-US" sz="2400" b="1" dirty="0" smtClean="0"/>
          </a:p>
          <a:p>
            <a:pPr marL="457200" indent="-457200">
              <a:spcBef>
                <a:spcPts val="0"/>
              </a:spcBef>
              <a:buNone/>
            </a:pPr>
            <a:r>
              <a:rPr lang="en-US" sz="2400" b="1" dirty="0" smtClean="0"/>
              <a:t>a.					       </a:t>
            </a:r>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r>
              <a:rPr lang="en-US" sz="2400" b="1" dirty="0" smtClean="0"/>
              <a:t>b.</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800" b="1" dirty="0" smtClean="0">
              <a:solidFill>
                <a:srgbClr val="0070C0"/>
              </a:solidFill>
            </a:endParaRPr>
          </a:p>
          <a:p>
            <a:pPr marL="457200" indent="-457200">
              <a:spcBef>
                <a:spcPts val="0"/>
              </a:spcBef>
              <a:buNone/>
            </a:pPr>
            <a:endParaRPr lang="en-US" sz="800" b="1" dirty="0" smtClean="0">
              <a:solidFill>
                <a:srgbClr val="0070C0"/>
              </a:solidFill>
            </a:endParaRPr>
          </a:p>
          <a:p>
            <a:pPr marL="457200" indent="-457200">
              <a:spcBef>
                <a:spcPts val="0"/>
              </a:spcBef>
              <a:buNone/>
            </a:pPr>
            <a:endParaRPr lang="en-US" sz="2400" b="1" dirty="0" smtClean="0"/>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chemeClr val="tx2">
                  <a:lumMod val="75000"/>
                </a:schemeClr>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smtClean="0">
                <a:solidFill>
                  <a:srgbClr val="0033CC"/>
                </a:solidFill>
              </a:rPr>
              <a:t>Suggested Practice for SOL AII.1a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4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4058" name="Rectangle 10"/>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60"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4061" name="Rectangle 13"/>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63"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4062"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2369" y="4809464"/>
            <a:ext cx="2948572" cy="720000"/>
          </a:xfrm>
          <a:prstGeom prst="rect">
            <a:avLst/>
          </a:prstGeom>
          <a:noFill/>
        </p:spPr>
      </p:pic>
      <p:sp>
        <p:nvSpPr>
          <p:cNvPr id="514064" name="Rectangle 16"/>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4066"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406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61367" y="4841363"/>
            <a:ext cx="1037143" cy="711428"/>
          </a:xfrm>
          <a:prstGeom prst="rect">
            <a:avLst/>
          </a:prstGeom>
          <a:noFill/>
        </p:spPr>
      </p:pic>
      <p:sp>
        <p:nvSpPr>
          <p:cNvPr id="514069"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4068"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90600" y="2980645"/>
            <a:ext cx="3162857" cy="720000"/>
          </a:xfrm>
          <a:prstGeom prst="rect">
            <a:avLst/>
          </a:prstGeom>
          <a:noFill/>
        </p:spPr>
      </p:pic>
      <p:sp>
        <p:nvSpPr>
          <p:cNvPr id="514072"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4071" name="Picture 2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724400" y="3022730"/>
            <a:ext cx="180975" cy="742950"/>
          </a:xfrm>
          <a:prstGeom prst="rect">
            <a:avLst/>
          </a:prstGeom>
          <a:noFill/>
        </p:spPr>
      </p:pic>
      <p:sp>
        <p:nvSpPr>
          <p:cNvPr id="514073" name="Rectangle 25"/>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a:t>
            </a:r>
            <a:endParaRPr lang="en-US" sz="1200" dirty="0">
              <a:latin typeface="+mn-lt"/>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1456"/>
    </mc:Choice>
    <mc:Fallback>
      <p:transition spd="slow" advTm="414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40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4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Recognizing the Relationship Among the</a:t>
            </a:r>
            <a:br>
              <a:rPr lang="en-US" sz="3200" b="1" dirty="0" smtClean="0">
                <a:solidFill>
                  <a:srgbClr val="0033CC"/>
                </a:solidFill>
              </a:rPr>
            </a:br>
            <a:r>
              <a:rPr lang="en-US" sz="3200" b="1" dirty="0" smtClean="0">
                <a:solidFill>
                  <a:srgbClr val="0033CC"/>
                </a:solidFill>
              </a:rPr>
              <a:t>Solution, Zero, and  </a:t>
            </a:r>
            <a:r>
              <a:rPr lang="en-US" sz="3200" b="1" i="1" dirty="0" smtClean="0">
                <a:solidFill>
                  <a:srgbClr val="0033CC"/>
                </a:solidFill>
                <a:latin typeface="Times New Roman" pitchFamily="18" charset="0"/>
                <a:cs typeface="Times New Roman" pitchFamily="18" charset="0"/>
              </a:rPr>
              <a:t>x</a:t>
            </a:r>
            <a:r>
              <a:rPr lang="en-US" sz="3200" b="1" dirty="0" smtClean="0">
                <a:solidFill>
                  <a:srgbClr val="0033CC"/>
                </a:solidFill>
              </a:rPr>
              <a:t>-Intercept of a Graph </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Content Placeholder 13"/>
          <p:cNvSpPr>
            <a:spLocks noGrp="1"/>
          </p:cNvSpPr>
          <p:nvPr>
            <p:ph idx="1"/>
          </p:nvPr>
        </p:nvSpPr>
        <p:spPr>
          <a:xfrm>
            <a:off x="457200" y="1905000"/>
            <a:ext cx="8229600" cy="1569660"/>
          </a:xfrm>
          <a:prstGeom prst="rect">
            <a:avLst/>
          </a:prstGeom>
        </p:spPr>
        <p:txBody>
          <a:bodyPr wrap="square">
            <a:spAutoFit/>
          </a:bodyPr>
          <a:lstStyle/>
          <a:p>
            <a:pPr marL="0">
              <a:spcBef>
                <a:spcPts val="0"/>
              </a:spcBef>
              <a:buNone/>
            </a:pPr>
            <a:r>
              <a:rPr lang="en-US" sz="2400" b="1" dirty="0" smtClean="0"/>
              <a:t>SOL AII.8</a:t>
            </a:r>
          </a:p>
          <a:p>
            <a:pPr marL="0">
              <a:spcBef>
                <a:spcPts val="0"/>
              </a:spcBef>
              <a:buNone/>
            </a:pPr>
            <a:r>
              <a:rPr lang="en-US" sz="2400" b="1" dirty="0" smtClean="0"/>
              <a:t>The student will investigate and </a:t>
            </a:r>
            <a:r>
              <a:rPr lang="en-US" sz="2400" b="1" dirty="0" smtClean="0">
                <a:solidFill>
                  <a:srgbClr val="0070C0"/>
                </a:solidFill>
              </a:rPr>
              <a:t>describe the relationships</a:t>
            </a:r>
          </a:p>
          <a:p>
            <a:pPr marL="0">
              <a:spcBef>
                <a:spcPts val="0"/>
              </a:spcBef>
              <a:buNone/>
            </a:pPr>
            <a:r>
              <a:rPr lang="en-US" sz="2400" b="1" dirty="0" smtClean="0">
                <a:solidFill>
                  <a:srgbClr val="0070C0"/>
                </a:solidFill>
              </a:rPr>
              <a:t>among solutions of an equation, zeros of a function, </a:t>
            </a:r>
          </a:p>
          <a:p>
            <a:pPr marL="0">
              <a:spcBef>
                <a:spcPts val="0"/>
              </a:spcBef>
              <a:buNone/>
            </a:pPr>
            <a:r>
              <a:rPr lang="en-US" sz="2400" b="1" i="1" dirty="0" smtClean="0">
                <a:solidFill>
                  <a:srgbClr val="0070C0"/>
                </a:solidFill>
                <a:latin typeface="Times New Roman" pitchFamily="18" charset="0"/>
                <a:cs typeface="Times New Roman" pitchFamily="18" charset="0"/>
              </a:rPr>
              <a:t>x</a:t>
            </a:r>
            <a:r>
              <a:rPr lang="en-US" sz="2400" b="1" dirty="0" smtClean="0">
                <a:solidFill>
                  <a:srgbClr val="0070C0"/>
                </a:solidFill>
              </a:rPr>
              <a:t>-intercepts of a graph,</a:t>
            </a:r>
            <a:r>
              <a:rPr lang="en-US" sz="2400" b="1" dirty="0" smtClean="0"/>
              <a:t> and factors of a polynomial expression.</a:t>
            </a:r>
          </a:p>
        </p:txBody>
      </p:sp>
      <p:sp>
        <p:nvSpPr>
          <p:cNvPr id="10" name="TextBox 9"/>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30</a:t>
            </a:r>
            <a:endParaRPr lang="en-US" sz="1200" dirty="0">
              <a:latin typeface="+mn-lt"/>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5773"/>
    </mc:Choice>
    <mc:Fallback>
      <p:transition spd="slow" advTm="257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a:solidFill>
                  <a:srgbClr val="0033CC"/>
                </a:solidFill>
              </a:rPr>
              <a:t>Suggested Practice for SOL AII.8</a:t>
            </a:r>
            <a:endParaRPr lang="en-US" sz="3200" dirty="0"/>
          </a:p>
        </p:txBody>
      </p:sp>
      <p:sp>
        <p:nvSpPr>
          <p:cNvPr id="4" name="Slide Number Placeholder 3"/>
          <p:cNvSpPr>
            <a:spLocks noGrp="1"/>
          </p:cNvSpPr>
          <p:nvPr>
            <p:ph type="sldNum" sz="quarter" idx="12"/>
          </p:nvPr>
        </p:nvSpPr>
        <p:spPr/>
        <p:txBody>
          <a:bodyPr/>
          <a:lstStyle/>
          <a:p>
            <a:pPr>
              <a:defRPr/>
            </a:pPr>
            <a:fld id="{3A958E7F-F2CE-4013-8E7C-D4FF21256298}" type="slidenum">
              <a:rPr lang="en-US" smtClean="0"/>
              <a:pPr>
                <a:defRPr/>
              </a:pPr>
              <a:t>31</a:t>
            </a:fld>
            <a:endParaRPr lang="en-US"/>
          </a:p>
        </p:txBody>
      </p:sp>
      <p:cxnSp>
        <p:nvCxnSpPr>
          <p:cNvPr id="7" name="Straight Connector 6"/>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5301" y="2456970"/>
            <a:ext cx="34290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wrap="square" rtlCol="0">
            <a:spAutoFit/>
          </a:bodyPr>
          <a:lstStyle/>
          <a:p>
            <a:pPr algn="ctr"/>
            <a:r>
              <a:rPr lang="en-US" b="1" dirty="0" smtClean="0"/>
              <a:t>Multiple ways that these mathematical terms can be used to ask questions</a:t>
            </a:r>
            <a:r>
              <a:rPr lang="en-US" b="1" smtClean="0"/>
              <a:t>	</a:t>
            </a:r>
            <a:endParaRPr lang="en-US" dirty="0"/>
          </a:p>
        </p:txBody>
      </p:sp>
      <p:grpSp>
        <p:nvGrpSpPr>
          <p:cNvPr id="10" name="Group 37"/>
          <p:cNvGrpSpPr/>
          <p:nvPr/>
        </p:nvGrpSpPr>
        <p:grpSpPr>
          <a:xfrm>
            <a:off x="457200" y="3505200"/>
            <a:ext cx="3352800" cy="2916866"/>
            <a:chOff x="457200" y="3026734"/>
            <a:chExt cx="3352800" cy="2916866"/>
          </a:xfrm>
        </p:grpSpPr>
        <p:pic>
          <p:nvPicPr>
            <p:cNvPr id="11" name="Picture 12"/>
            <p:cNvPicPr>
              <a:picLocks noChangeAspect="1" noChangeArrowheads="1"/>
            </p:cNvPicPr>
            <p:nvPr/>
          </p:nvPicPr>
          <p:blipFill>
            <a:blip r:embed="rId5" cstate="print"/>
            <a:srcRect l="2263" t="12842" r="617" b="1913"/>
            <a:stretch>
              <a:fillRect/>
            </a:stretch>
          </p:blipFill>
          <p:spPr bwMode="auto">
            <a:xfrm>
              <a:off x="457200" y="3048000"/>
              <a:ext cx="3352800" cy="2895600"/>
            </a:xfrm>
            <a:prstGeom prst="rect">
              <a:avLst/>
            </a:prstGeom>
            <a:noFill/>
            <a:ln w="9525">
              <a:solidFill>
                <a:schemeClr val="tx1"/>
              </a:solidFill>
              <a:miter lim="800000"/>
              <a:headEnd/>
              <a:tailEnd/>
            </a:ln>
            <a:effectLst/>
          </p:spPr>
        </p:pic>
        <p:cxnSp>
          <p:nvCxnSpPr>
            <p:cNvPr id="12" name="Straight Arrow Connector 11"/>
            <p:cNvCxnSpPr/>
            <p:nvPr/>
          </p:nvCxnSpPr>
          <p:spPr>
            <a:xfrm flipH="1" flipV="1">
              <a:off x="643268" y="3026734"/>
              <a:ext cx="76200" cy="3048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33800" y="3200400"/>
              <a:ext cx="76200" cy="38100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4" name="Content Placeholder 12"/>
          <p:cNvSpPr txBox="1">
            <a:spLocks noGrp="1"/>
          </p:cNvSpPr>
          <p:nvPr>
            <p:ph idx="1"/>
          </p:nvPr>
        </p:nvSpPr>
        <p:spPr bwMode="auto">
          <a:xfrm>
            <a:off x="510362" y="1196144"/>
            <a:ext cx="8123276" cy="10987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4572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smtClean="0">
                <a:ln>
                  <a:noFill/>
                </a:ln>
                <a:solidFill>
                  <a:srgbClr val="0070C0"/>
                </a:solidFill>
                <a:effectLst/>
                <a:uLnTx/>
                <a:uFillTx/>
              </a:rPr>
              <a:t>Students need additional practice making the connection </a:t>
            </a:r>
          </a:p>
          <a:p>
            <a:pPr marL="0" marR="0" lvl="0" indent="-4572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smtClean="0">
                <a:ln>
                  <a:noFill/>
                </a:ln>
                <a:solidFill>
                  <a:srgbClr val="0070C0"/>
                </a:solidFill>
                <a:effectLst/>
                <a:uLnTx/>
                <a:uFillTx/>
              </a:rPr>
              <a:t>between a zero,</a:t>
            </a:r>
            <a:r>
              <a:rPr kumimoji="0" lang="en-US" sz="2400" b="1" i="0" u="none" strike="noStrike" kern="1200" cap="none" spc="0" normalizeH="0" noProof="0" dirty="0" smtClean="0">
                <a:ln>
                  <a:noFill/>
                </a:ln>
                <a:solidFill>
                  <a:srgbClr val="0070C0"/>
                </a:solidFill>
                <a:effectLst/>
                <a:uLnTx/>
                <a:uFillTx/>
              </a:rPr>
              <a:t> a solution, and the graphical representation of the </a:t>
            </a:r>
            <a:r>
              <a:rPr kumimoji="0" lang="en-US" sz="24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x</a:t>
            </a:r>
            <a:r>
              <a:rPr kumimoji="0" lang="en-US" sz="2400" b="1" i="0" u="none" strike="noStrike" kern="1200" cap="none" spc="0" normalizeH="0" noProof="0" dirty="0" smtClean="0">
                <a:ln>
                  <a:noFill/>
                </a:ln>
                <a:solidFill>
                  <a:srgbClr val="0070C0"/>
                </a:solidFill>
                <a:effectLst/>
                <a:uLnTx/>
                <a:uFillTx/>
              </a:rPr>
              <a:t>-intercept</a:t>
            </a:r>
            <a:r>
              <a:rPr kumimoji="0" lang="en-US" sz="2400" b="1" i="0" u="none" strike="noStrike" kern="1200" cap="none" spc="0" normalizeH="0" baseline="0" noProof="0" dirty="0" smtClean="0">
                <a:ln>
                  <a:noFill/>
                </a:ln>
                <a:solidFill>
                  <a:srgbClr val="0070C0"/>
                </a:solidFill>
                <a:effectLst/>
                <a:uLnTx/>
                <a:uFillTx/>
              </a:rPr>
              <a:t>.</a:t>
            </a:r>
            <a:endParaRPr lang="en-US" sz="2400" b="1" dirty="0" smtClean="0">
              <a:solidFill>
                <a:srgbClr val="0070C0"/>
              </a:solidFill>
            </a:endParaRPr>
          </a:p>
          <a:p>
            <a:pPr marL="457200" marR="0" lvl="0" indent="-4572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rPr>
              <a:t>	</a:t>
            </a:r>
            <a:endParaRPr kumimoji="0" lang="en-US" sz="800" b="1" i="0" u="none" strike="noStrike" kern="1200" cap="none" spc="0" normalizeH="0" baseline="0" noProof="0" dirty="0" smtClean="0">
              <a:ln>
                <a:noFill/>
              </a:ln>
              <a:solidFill>
                <a:schemeClr val="tx1"/>
              </a:solidFill>
              <a:effectLst/>
              <a:uLnTx/>
              <a:uFillTx/>
            </a:endParaRPr>
          </a:p>
          <a:p>
            <a:pPr marL="457200" marR="0" lvl="0" indent="-457200" algn="l" defTabSz="914400" rtl="0" eaLnBrk="0" fontAlgn="base" latinLnBrk="0" hangingPunct="0">
              <a:lnSpc>
                <a:spcPct val="100000"/>
              </a:lnSpc>
              <a:spcBef>
                <a:spcPts val="0"/>
              </a:spcBef>
              <a:spcAft>
                <a:spcPct val="0"/>
              </a:spcAft>
              <a:buClrTx/>
              <a:buSzTx/>
              <a:buFont typeface="Arial" charset="0"/>
              <a:buNone/>
              <a:tabLst/>
              <a:defRPr/>
            </a:pPr>
            <a:r>
              <a:rPr kumimoji="0" lang="en-US" sz="2400" b="1" i="0" u="none" strike="noStrike" kern="1200" cap="none" spc="0" normalizeH="0" baseline="0" noProof="0" dirty="0" smtClean="0">
                <a:ln>
                  <a:noFill/>
                </a:ln>
                <a:solidFill>
                  <a:schemeClr val="tx1"/>
                </a:solidFill>
                <a:effectLst/>
                <a:uLnTx/>
                <a:uFillTx/>
              </a:rPr>
              <a:t>	</a:t>
            </a:r>
          </a:p>
          <a:p>
            <a:pPr marL="457200" marR="0" lvl="0" indent="-457200" algn="l" defTabSz="914400" rtl="0" eaLnBrk="0" fontAlgn="base" latinLnBrk="0" hangingPunct="0">
              <a:lnSpc>
                <a:spcPct val="100000"/>
              </a:lnSpc>
              <a:spcBef>
                <a:spcPts val="0"/>
              </a:spcBef>
              <a:spcAft>
                <a:spcPct val="0"/>
              </a:spcAft>
              <a:buClrTx/>
              <a:buSzTx/>
              <a:buFont typeface="Arial" charset="0"/>
              <a:buNone/>
              <a:tabLst/>
              <a:defRPr/>
            </a:pPr>
            <a:r>
              <a:rPr lang="en-US" sz="2400" b="1" noProof="0" dirty="0" smtClean="0"/>
              <a:t>					</a:t>
            </a:r>
            <a:r>
              <a:rPr kumimoji="0" lang="en-US" sz="2400" b="1" i="0" u="none" strike="noStrike" kern="1200" cap="none" spc="0" normalizeH="0" baseline="0" noProof="0" dirty="0" smtClean="0">
                <a:ln>
                  <a:noFill/>
                </a:ln>
                <a:solidFill>
                  <a:schemeClr val="tx1"/>
                </a:solidFill>
                <a:effectLst/>
                <a:uLnTx/>
                <a:uFillTx/>
              </a:rPr>
              <a:t> </a:t>
            </a:r>
          </a:p>
          <a:p>
            <a:pPr marL="457200" marR="0" lvl="0" indent="-457200" algn="l" defTabSz="914400" rtl="0" eaLnBrk="0" fontAlgn="base" latinLnBrk="0" hangingPunct="0">
              <a:lnSpc>
                <a:spcPct val="100000"/>
              </a:lnSpc>
              <a:spcBef>
                <a:spcPts val="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
                <a:schemeClr val="accent3"/>
              </a:buClr>
              <a:buSzTx/>
              <a:buFont typeface="Arial" charset="0"/>
              <a:buNone/>
              <a:tabLst/>
              <a:defRPr/>
            </a:pPr>
            <a:r>
              <a:rPr kumimoji="0" lang="en-US" sz="2400" b="1" i="0" u="none" strike="noStrike" kern="1200" cap="none" spc="0" normalizeH="0" baseline="0" noProof="0" dirty="0" smtClean="0">
                <a:ln>
                  <a:noFill/>
                </a:ln>
                <a:solidFill>
                  <a:srgbClr val="6600FF"/>
                </a:solidFill>
                <a:effectLst/>
                <a:uLnTx/>
                <a:uFillTx/>
              </a:rPr>
              <a:t>					</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400" b="1" i="0" u="none" strike="noStrike" kern="1200" cap="none" spc="0" normalizeH="0" baseline="0" noProof="0" dirty="0" smtClean="0">
              <a:ln>
                <a:noFill/>
              </a:ln>
              <a:solidFill>
                <a:srgbClr val="002060"/>
              </a:solidFill>
              <a:effectLst/>
              <a:uLnTx/>
              <a:uFillTx/>
            </a:endParaRPr>
          </a:p>
        </p:txBody>
      </p:sp>
      <p:sp>
        <p:nvSpPr>
          <p:cNvPr id="17" name="TextBox 16"/>
          <p:cNvSpPr txBox="1"/>
          <p:nvPr/>
        </p:nvSpPr>
        <p:spPr>
          <a:xfrm>
            <a:off x="3886200" y="2286000"/>
            <a:ext cx="5105400" cy="4524315"/>
          </a:xfrm>
          <a:prstGeom prst="rect">
            <a:avLst/>
          </a:prstGeom>
          <a:noFill/>
        </p:spPr>
        <p:txBody>
          <a:bodyPr wrap="square" rtlCol="0">
            <a:spAutoFit/>
          </a:bodyPr>
          <a:lstStyle/>
          <a:p>
            <a:pPr marL="342900" indent="-342900">
              <a:buAutoNum type="alphaLcPeriod"/>
            </a:pPr>
            <a:r>
              <a:rPr lang="en-US" b="1" dirty="0" smtClean="0">
                <a:latin typeface="+mn-lt"/>
              </a:rPr>
              <a:t>What appear to be the zeros of the function</a:t>
            </a:r>
          </a:p>
          <a:p>
            <a:r>
              <a:rPr lang="en-US" b="1" dirty="0">
                <a:latin typeface="+mn-lt"/>
              </a:rPr>
              <a:t> </a:t>
            </a:r>
            <a:r>
              <a:rPr lang="en-US" b="1" dirty="0" smtClean="0">
                <a:latin typeface="+mn-lt"/>
              </a:rPr>
              <a:t>      shown on the coordinate plane? </a:t>
            </a:r>
          </a:p>
          <a:p>
            <a:pPr marL="342900" indent="-342900">
              <a:buFontTx/>
              <a:buAutoNum type="alphaLcParenR"/>
            </a:pPr>
            <a:endParaRPr lang="en-US" b="1" dirty="0" smtClean="0">
              <a:latin typeface="+mn-lt"/>
            </a:endParaRPr>
          </a:p>
          <a:p>
            <a:pPr marL="342900" indent="-342900">
              <a:buFontTx/>
              <a:buAutoNum type="alphaLcParenR"/>
            </a:pPr>
            <a:endParaRPr lang="en-US" b="1" dirty="0" smtClean="0">
              <a:latin typeface="+mn-lt"/>
            </a:endParaRPr>
          </a:p>
          <a:p>
            <a:pPr marL="342900" indent="-342900">
              <a:buFontTx/>
              <a:buAutoNum type="alphaLcParenR"/>
            </a:pPr>
            <a:endParaRPr lang="en-US" b="1" dirty="0" smtClean="0">
              <a:latin typeface="+mn-lt"/>
            </a:endParaRPr>
          </a:p>
          <a:p>
            <a:pPr marL="342900" indent="-342900">
              <a:buFontTx/>
              <a:buAutoNum type="alphaLcParenR"/>
            </a:pPr>
            <a:endParaRPr lang="en-US" b="1" dirty="0" smtClean="0">
              <a:latin typeface="+mn-lt"/>
            </a:endParaRPr>
          </a:p>
          <a:p>
            <a:pPr marL="342900" indent="-342900">
              <a:buAutoNum type="alphaLcPeriod" startAt="2"/>
            </a:pPr>
            <a:r>
              <a:rPr lang="en-US" b="1" dirty="0" smtClean="0">
                <a:latin typeface="+mn-lt"/>
              </a:rPr>
              <a:t>What  appear to be the solutions to the equation represented by the graph when</a:t>
            </a:r>
          </a:p>
          <a:p>
            <a:pPr marL="342900" indent="-342900"/>
            <a:r>
              <a:rPr lang="en-US" b="1" dirty="0" smtClean="0">
                <a:latin typeface="+mn-lt"/>
              </a:rPr>
              <a:t>       </a:t>
            </a:r>
            <a:r>
              <a:rPr lang="en-US" b="1" i="1" dirty="0" smtClean="0">
                <a:latin typeface="+mn-lt"/>
                <a:cs typeface="Times New Roman" pitchFamily="18" charset="0"/>
              </a:rPr>
              <a:t>f(x) </a:t>
            </a:r>
            <a:r>
              <a:rPr lang="en-US" b="1" dirty="0" smtClean="0">
                <a:latin typeface="+mn-lt"/>
                <a:cs typeface="Times New Roman" pitchFamily="18" charset="0"/>
              </a:rPr>
              <a:t>= 0?</a:t>
            </a:r>
          </a:p>
          <a:p>
            <a:pPr marL="342900" indent="-342900">
              <a:buFontTx/>
              <a:buAutoNum type="alphaLcParenR"/>
            </a:pPr>
            <a:endParaRPr lang="en-US" b="1" dirty="0" smtClean="0">
              <a:latin typeface="+mn-lt"/>
              <a:cs typeface="Times New Roman" pitchFamily="18" charset="0"/>
            </a:endParaRPr>
          </a:p>
          <a:p>
            <a:pPr marL="342900" indent="-342900">
              <a:buFontTx/>
              <a:buAutoNum type="alphaLcParenR"/>
            </a:pPr>
            <a:endParaRPr lang="en-US" b="1" dirty="0" smtClean="0">
              <a:latin typeface="+mn-lt"/>
              <a:cs typeface="Times New Roman" pitchFamily="18" charset="0"/>
            </a:endParaRPr>
          </a:p>
          <a:p>
            <a:pPr marL="342900" indent="-342900">
              <a:buFontTx/>
              <a:buAutoNum type="alphaLcParenR"/>
            </a:pPr>
            <a:endParaRPr lang="en-US" b="1" dirty="0" smtClean="0">
              <a:latin typeface="+mn-lt"/>
              <a:cs typeface="Times New Roman" pitchFamily="18" charset="0"/>
            </a:endParaRPr>
          </a:p>
          <a:p>
            <a:pPr marL="342900" indent="-342900"/>
            <a:r>
              <a:rPr lang="en-US" b="1" dirty="0" smtClean="0">
                <a:latin typeface="+mn-lt"/>
                <a:cs typeface="Times New Roman" pitchFamily="18" charset="0"/>
              </a:rPr>
              <a:t>c.   What are the apparent </a:t>
            </a:r>
            <a:r>
              <a:rPr lang="en-US" b="1" i="1" dirty="0" smtClean="0">
                <a:latin typeface="+mn-lt"/>
                <a:cs typeface="Times New Roman" pitchFamily="18" charset="0"/>
              </a:rPr>
              <a:t>x</a:t>
            </a:r>
            <a:r>
              <a:rPr lang="en-US" b="1" dirty="0" smtClean="0">
                <a:latin typeface="+mn-lt"/>
                <a:cs typeface="Times New Roman" pitchFamily="18" charset="0"/>
              </a:rPr>
              <a:t>-intercepts of the function shown on the graph?</a:t>
            </a:r>
          </a:p>
          <a:p>
            <a:pPr marL="342900" indent="-342900">
              <a:buFontTx/>
              <a:buAutoNum type="alphaLcParenR"/>
            </a:pPr>
            <a:endParaRPr lang="en-US" b="1" dirty="0" smtClean="0">
              <a:latin typeface="+mn-lt"/>
              <a:cs typeface="Times New Roman" pitchFamily="18" charset="0"/>
            </a:endParaRPr>
          </a:p>
          <a:p>
            <a:pPr marL="342900" indent="-342900"/>
            <a:endParaRPr lang="en-US" b="1" dirty="0" smtClean="0">
              <a:latin typeface="+mn-lt"/>
              <a:cs typeface="Times New Roman" pitchFamily="18" charset="0"/>
            </a:endParaRPr>
          </a:p>
        </p:txBody>
      </p:sp>
      <p:sp>
        <p:nvSpPr>
          <p:cNvPr id="18" name="TextBox 17"/>
          <p:cNvSpPr txBox="1"/>
          <p:nvPr/>
        </p:nvSpPr>
        <p:spPr>
          <a:xfrm>
            <a:off x="416437" y="6475231"/>
            <a:ext cx="381000" cy="276999"/>
          </a:xfrm>
          <a:prstGeom prst="rect">
            <a:avLst/>
          </a:prstGeom>
          <a:noFill/>
        </p:spPr>
        <p:txBody>
          <a:bodyPr wrap="square" rtlCol="0">
            <a:spAutoFit/>
          </a:bodyPr>
          <a:lstStyle/>
          <a:p>
            <a:r>
              <a:rPr lang="en-US" sz="1200" dirty="0" smtClean="0">
                <a:latin typeface="+mn-lt"/>
              </a:rPr>
              <a:t>31</a:t>
            </a:r>
            <a:endParaRPr lang="en-US" sz="1200" dirty="0">
              <a:latin typeface="+mn-lt"/>
            </a:endParaRPr>
          </a:p>
        </p:txBody>
      </p:sp>
      <p:pic>
        <p:nvPicPr>
          <p:cNvPr id="1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984211" y="5954233"/>
            <a:ext cx="1007389" cy="685800"/>
          </a:xfrm>
          <a:prstGeom prst="rect">
            <a:avLst/>
          </a:prstGeom>
          <a:noFill/>
        </p:spPr>
      </p:pic>
      <p:pic>
        <p:nvPicPr>
          <p:cNvPr id="2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5802" y="2971800"/>
            <a:ext cx="2735238" cy="327619"/>
          </a:xfrm>
          <a:prstGeom prst="rect">
            <a:avLst/>
          </a:prstGeom>
          <a:noFill/>
        </p:spPr>
      </p:pic>
      <p:pic>
        <p:nvPicPr>
          <p:cNvPr id="21"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343400" y="3352800"/>
            <a:ext cx="4594286" cy="327619"/>
          </a:xfrm>
          <a:prstGeom prst="rect">
            <a:avLst/>
          </a:prstGeom>
          <a:noFill/>
        </p:spPr>
      </p:pic>
      <p:pic>
        <p:nvPicPr>
          <p:cNvPr id="22"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405391" y="4876800"/>
            <a:ext cx="2177143" cy="368572"/>
          </a:xfrm>
          <a:prstGeom prst="rect">
            <a:avLst/>
          </a:prstGeom>
          <a:noFill/>
        </p:spPr>
      </p:pic>
      <p:pic>
        <p:nvPicPr>
          <p:cNvPr id="23" name="Picture 12"/>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345150" y="6248400"/>
            <a:ext cx="2125715" cy="368572"/>
          </a:xfrm>
          <a:prstGeom prst="rect">
            <a:avLst/>
          </a:prstGeom>
          <a:noFill/>
        </p:spPr>
      </p:pic>
      <p:pic>
        <p:nvPicPr>
          <p:cNvPr id="25" name="Audio 24">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xmlns="" val="3385772215"/>
      </p:ext>
    </p:extLst>
  </p:cSld>
  <p:clrMapOvr>
    <a:masterClrMapping/>
  </p:clrMapOvr>
  <mc:AlternateContent xmlns:mc="http://schemas.openxmlformats.org/markup-compatibility/2006">
    <mc:Choice xmlns:p14="http://schemas.microsoft.com/office/powerpoint/2010/main" xmlns="" Requires="p14">
      <p:transition spd="slow" p14:dur="2000" advTm="39905"/>
    </mc:Choice>
    <mc:Fallback>
      <p:transition spd="slow" advTm="399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AII.9</a:t>
            </a:r>
          </a:p>
          <a:p>
            <a:pPr>
              <a:buNone/>
            </a:pPr>
            <a:r>
              <a:rPr lang="en-US" sz="2400" b="1" dirty="0" smtClean="0">
                <a:solidFill>
                  <a:srgbClr val="0070C0"/>
                </a:solidFill>
              </a:rPr>
              <a:t>The student will </a:t>
            </a:r>
            <a:r>
              <a:rPr lang="en-US" sz="2400" b="1" dirty="0" smtClean="0"/>
              <a:t>collect and analyze data, </a:t>
            </a:r>
            <a:r>
              <a:rPr lang="en-US" sz="2400" b="1" dirty="0" smtClean="0">
                <a:solidFill>
                  <a:srgbClr val="0070C0"/>
                </a:solidFill>
              </a:rPr>
              <a:t>determine</a:t>
            </a:r>
            <a:r>
              <a:rPr lang="en-US" sz="2400" b="1" dirty="0" smtClean="0"/>
              <a:t> </a:t>
            </a:r>
            <a:r>
              <a:rPr lang="en-US" sz="2400" b="1" dirty="0" smtClean="0">
                <a:solidFill>
                  <a:srgbClr val="0070C0"/>
                </a:solidFill>
              </a:rPr>
              <a:t>the </a:t>
            </a:r>
          </a:p>
          <a:p>
            <a:pPr>
              <a:buNone/>
            </a:pPr>
            <a:r>
              <a:rPr lang="en-US" sz="2400" b="1" dirty="0" smtClean="0">
                <a:solidFill>
                  <a:srgbClr val="0070C0"/>
                </a:solidFill>
              </a:rPr>
              <a:t>equation of the curve of best fit, make predictions</a:t>
            </a:r>
            <a:r>
              <a:rPr lang="en-US" sz="2400" b="1" dirty="0" smtClean="0"/>
              <a:t>, and solve </a:t>
            </a:r>
          </a:p>
          <a:p>
            <a:pPr>
              <a:buNone/>
            </a:pPr>
            <a:r>
              <a:rPr lang="en-US" sz="2400" b="1" dirty="0" smtClean="0"/>
              <a:t>real-world problems, using mathematical models. </a:t>
            </a:r>
          </a:p>
          <a:p>
            <a:pPr>
              <a:buNone/>
            </a:pPr>
            <a:r>
              <a:rPr lang="en-US" sz="2400" b="1" dirty="0" smtClean="0"/>
              <a:t>Mathematical models will include polynomial, exponential, and </a:t>
            </a:r>
          </a:p>
          <a:p>
            <a:pPr>
              <a:buNone/>
            </a:pPr>
            <a:r>
              <a:rPr lang="en-US" sz="2400" b="1" dirty="0" smtClean="0"/>
              <a:t>logarithmic functions.</a:t>
            </a:r>
          </a:p>
          <a:p>
            <a:pPr marL="457200" indent="-457200">
              <a:spcBef>
                <a:spcPts val="0"/>
              </a:spcBef>
              <a:buAutoNum type="alphaLcParenR"/>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Making Predictions with Curves of Best Fit</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32</a:t>
            </a:r>
            <a:endParaRPr lang="en-US" sz="1200" dirty="0">
              <a:latin typeface="+mn-lt"/>
            </a:endParaRPr>
          </a:p>
        </p:txBody>
      </p:sp>
      <p:pic>
        <p:nvPicPr>
          <p:cNvPr id="2" name="Audio 1">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1640"/>
    </mc:Choice>
    <mc:Fallback>
      <p:transition spd="slow" advTm="216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371600"/>
            <a:ext cx="8229600" cy="4525963"/>
          </a:xfrm>
        </p:spPr>
        <p:txBody>
          <a:bodyPr/>
          <a:lstStyle/>
          <a:p>
            <a:pPr marL="0" indent="-457200">
              <a:spcBef>
                <a:spcPts val="0"/>
              </a:spcBef>
              <a:buNone/>
            </a:pPr>
            <a:r>
              <a:rPr lang="en-US" sz="2400" b="1" dirty="0" smtClean="0">
                <a:solidFill>
                  <a:srgbClr val="0070C0"/>
                </a:solidFill>
              </a:rPr>
              <a:t>Students need additional practice finding the exponential curve of best fit for a set of data and making predictions using this curve.</a:t>
            </a:r>
          </a:p>
          <a:p>
            <a:pPr marL="0" indent="-457200">
              <a:spcBef>
                <a:spcPts val="0"/>
              </a:spcBef>
              <a:buNone/>
            </a:pPr>
            <a:r>
              <a:rPr lang="en-US" sz="2000" b="1" dirty="0" smtClean="0"/>
              <a:t>The table provides the value of an account  over time that earned annual compound interest.  There was an initial deposit of $1,500 into the account, and no other deposits were made. </a:t>
            </a:r>
          </a:p>
          <a:p>
            <a:pPr marL="0" indent="-457200">
              <a:spcBef>
                <a:spcPts val="0"/>
              </a:spcBef>
              <a:buNone/>
            </a:pPr>
            <a:endParaRPr lang="en-US" sz="2000" b="1" dirty="0" smtClean="0"/>
          </a:p>
          <a:p>
            <a:pPr marL="0" indent="-457200">
              <a:spcBef>
                <a:spcPts val="0"/>
              </a:spcBef>
              <a:buNone/>
            </a:pPr>
            <a:endParaRPr lang="en-US" sz="2000" b="1" dirty="0" smtClean="0"/>
          </a:p>
          <a:p>
            <a:pPr marL="0" indent="-457200">
              <a:spcBef>
                <a:spcPts val="0"/>
              </a:spcBef>
              <a:buNone/>
            </a:pPr>
            <a:endParaRPr lang="en-US" sz="2000" b="1" dirty="0" smtClean="0"/>
          </a:p>
          <a:p>
            <a:pPr marL="0" indent="-457200">
              <a:spcBef>
                <a:spcPts val="0"/>
              </a:spcBef>
              <a:buNone/>
            </a:pPr>
            <a:endParaRPr lang="en-US" sz="2000" b="1" dirty="0" smtClean="0"/>
          </a:p>
          <a:p>
            <a:pPr marL="0" indent="-457200">
              <a:spcBef>
                <a:spcPts val="0"/>
              </a:spcBef>
              <a:buNone/>
            </a:pPr>
            <a:endParaRPr lang="en-US" sz="2000" b="1" dirty="0" smtClean="0"/>
          </a:p>
          <a:p>
            <a:pPr marL="0" indent="-457200">
              <a:spcBef>
                <a:spcPts val="0"/>
              </a:spcBef>
              <a:buNone/>
            </a:pPr>
            <a:r>
              <a:rPr lang="en-US" sz="2000" b="1" dirty="0" smtClean="0"/>
              <a:t>Assuming the account continues to grow in the same way, use the exponential curve of best fit to find the value of the account at the end of 40 years, rounded to the nearest dollar.</a:t>
            </a:r>
            <a:r>
              <a:rPr lang="en-US" sz="2400" dirty="0" smtClean="0"/>
              <a:t/>
            </a:r>
            <a:br>
              <a:rPr lang="en-US" sz="2400" dirty="0" smtClean="0"/>
            </a:br>
            <a:endParaRPr lang="en-US" sz="2400" dirty="0" smtClean="0"/>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endParaRPr lang="en-US" sz="2400" b="1" dirty="0" smtClean="0"/>
          </a:p>
          <a:p>
            <a:pPr marL="0" indent="-457200">
              <a:spcBef>
                <a:spcPts val="0"/>
              </a:spcBef>
              <a:buNone/>
            </a:pPr>
            <a:r>
              <a:rPr lang="en-US" sz="2400" b="1" dirty="0" smtClean="0"/>
              <a:t> </a:t>
            </a:r>
          </a:p>
          <a:p>
            <a:pPr marL="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eaLnBrk="1" fontAlgn="auto" hangingPunct="1">
              <a:spcAft>
                <a:spcPts val="0"/>
              </a:spcAft>
              <a:buClr>
                <a:schemeClr val="accent3"/>
              </a:buClr>
              <a:buNone/>
              <a:defRPr/>
            </a:pPr>
            <a:endParaRPr lang="en-US" sz="2400" b="1" dirty="0" smtClean="0">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AII.9</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nvGraphicFramePr>
        <p:xfrm>
          <a:off x="1828800" y="3886200"/>
          <a:ext cx="6400800" cy="914400"/>
        </p:xfrm>
        <a:graphic>
          <a:graphicData uri="http://schemas.openxmlformats.org/drawingml/2006/table">
            <a:tbl>
              <a:tblPr firstRow="1" bandRow="1">
                <a:tableStyleId>{5C22544A-7EE6-4342-B048-85BDC9FD1C3A}</a:tableStyleId>
              </a:tblPr>
              <a:tblGrid>
                <a:gridCol w="914400"/>
                <a:gridCol w="914400"/>
                <a:gridCol w="914400"/>
                <a:gridCol w="914400"/>
                <a:gridCol w="914400"/>
                <a:gridCol w="914400"/>
                <a:gridCol w="914400"/>
              </a:tblGrid>
              <a:tr h="457200">
                <a:tc>
                  <a:txBody>
                    <a:bodyPr/>
                    <a:lstStyle/>
                    <a:p>
                      <a:pPr algn="ctr"/>
                      <a:r>
                        <a:rPr lang="en-US" sz="1600" b="1" dirty="0" smtClean="0">
                          <a:solidFill>
                            <a:schemeClr val="tx1"/>
                          </a:solidFill>
                        </a:rPr>
                        <a:t>0</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5</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10</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15</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20</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25</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30</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algn="ctr"/>
                      <a:r>
                        <a:rPr lang="en-US" sz="1600" b="1" dirty="0" smtClean="0">
                          <a:solidFill>
                            <a:schemeClr val="tx1"/>
                          </a:solidFill>
                        </a:rPr>
                        <a:t>1,500.00</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1,914.42</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2,443.34</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3,118.39</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3,979.95</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5,079.53</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b="1" dirty="0" smtClean="0">
                          <a:solidFill>
                            <a:schemeClr val="tx1"/>
                          </a:solidFill>
                        </a:rPr>
                        <a:t>6,482.91</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6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4" name="Group 23"/>
          <p:cNvGrpSpPr/>
          <p:nvPr/>
        </p:nvGrpSpPr>
        <p:grpSpPr>
          <a:xfrm>
            <a:off x="381000" y="3949998"/>
            <a:ext cx="1600200" cy="763855"/>
            <a:chOff x="381000" y="3949998"/>
            <a:chExt cx="1600200" cy="763855"/>
          </a:xfrm>
        </p:grpSpPr>
        <p:sp>
          <p:nvSpPr>
            <p:cNvPr id="19" name="TextBox 18"/>
            <p:cNvSpPr txBox="1"/>
            <p:nvPr/>
          </p:nvSpPr>
          <p:spPr>
            <a:xfrm>
              <a:off x="381000" y="3949998"/>
              <a:ext cx="1524000" cy="338554"/>
            </a:xfrm>
            <a:prstGeom prst="rect">
              <a:avLst/>
            </a:prstGeom>
            <a:noFill/>
          </p:spPr>
          <p:txBody>
            <a:bodyPr wrap="square" rtlCol="0">
              <a:spAutoFit/>
            </a:bodyPr>
            <a:lstStyle/>
            <a:p>
              <a:r>
                <a:rPr lang="en-US" sz="1600" b="1" dirty="0" smtClean="0">
                  <a:latin typeface="+mn-lt"/>
                </a:rPr>
                <a:t>Time in years, </a:t>
              </a:r>
              <a:r>
                <a:rPr lang="en-US" sz="1600" b="1" i="1" dirty="0" smtClean="0">
                  <a:latin typeface="Times New Roman" pitchFamily="18" charset="0"/>
                  <a:cs typeface="Times New Roman" pitchFamily="18" charset="0"/>
                </a:rPr>
                <a:t>x</a:t>
              </a:r>
              <a:endParaRPr lang="en-US" sz="1600" b="1" i="1" dirty="0">
                <a:latin typeface="Times New Roman" pitchFamily="18" charset="0"/>
                <a:cs typeface="Times New Roman" pitchFamily="18" charset="0"/>
              </a:endParaRPr>
            </a:p>
          </p:txBody>
        </p:sp>
        <p:sp>
          <p:nvSpPr>
            <p:cNvPr id="20" name="TextBox 19"/>
            <p:cNvSpPr txBox="1"/>
            <p:nvPr/>
          </p:nvSpPr>
          <p:spPr>
            <a:xfrm>
              <a:off x="381000" y="4375299"/>
              <a:ext cx="1600200" cy="338554"/>
            </a:xfrm>
            <a:prstGeom prst="rect">
              <a:avLst/>
            </a:prstGeom>
            <a:noFill/>
          </p:spPr>
          <p:txBody>
            <a:bodyPr wrap="square" rtlCol="0">
              <a:spAutoFit/>
            </a:bodyPr>
            <a:lstStyle/>
            <a:p>
              <a:r>
                <a:rPr lang="en-US" sz="1600" b="1" dirty="0" smtClean="0">
                  <a:latin typeface="+mn-lt"/>
                </a:rPr>
                <a:t>Value in dollars</a:t>
              </a:r>
              <a:endParaRPr lang="en-US" sz="1600" b="1" dirty="0">
                <a:latin typeface="+mn-lt"/>
              </a:endParaRPr>
            </a:p>
          </p:txBody>
        </p:sp>
      </p:grpSp>
      <p:sp>
        <p:nvSpPr>
          <p:cNvPr id="66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TextBox 21"/>
          <p:cNvSpPr txBox="1"/>
          <p:nvPr/>
        </p:nvSpPr>
        <p:spPr>
          <a:xfrm>
            <a:off x="3429000" y="3429000"/>
            <a:ext cx="3200400" cy="338554"/>
          </a:xfrm>
          <a:prstGeom prst="rect">
            <a:avLst/>
          </a:prstGeom>
          <a:noFill/>
        </p:spPr>
        <p:txBody>
          <a:bodyPr wrap="square" rtlCol="0">
            <a:spAutoFit/>
          </a:bodyPr>
          <a:lstStyle/>
          <a:p>
            <a:r>
              <a:rPr lang="en-US" sz="1600" b="1" dirty="0" smtClean="0">
                <a:latin typeface="+mn-lt"/>
              </a:rPr>
              <a:t>Value of Account Over Time</a:t>
            </a:r>
            <a:endParaRPr lang="en-US" sz="1600" b="1" dirty="0">
              <a:latin typeface="+mn-lt"/>
            </a:endParaRPr>
          </a:p>
        </p:txBody>
      </p:sp>
      <p:sp>
        <p:nvSpPr>
          <p:cNvPr id="23" name="TextBox 22"/>
          <p:cNvSpPr txBox="1"/>
          <p:nvPr/>
        </p:nvSpPr>
        <p:spPr>
          <a:xfrm>
            <a:off x="3810000" y="5943600"/>
            <a:ext cx="1524000" cy="369332"/>
          </a:xfrm>
          <a:prstGeom prst="rect">
            <a:avLst/>
          </a:prstGeom>
          <a:noFill/>
        </p:spPr>
        <p:txBody>
          <a:bodyPr wrap="square" rtlCol="0">
            <a:spAutoFit/>
          </a:bodyPr>
          <a:lstStyle/>
          <a:p>
            <a:r>
              <a:rPr lang="en-US" b="1" dirty="0" smtClean="0">
                <a:solidFill>
                  <a:srgbClr val="C00000"/>
                </a:solidFill>
              </a:rPr>
              <a:t>$10,560</a:t>
            </a:r>
            <a:endParaRPr lang="en-US" b="1" dirty="0">
              <a:solidFill>
                <a:srgbClr val="C00000"/>
              </a:solidFill>
            </a:endParaRPr>
          </a:p>
        </p:txBody>
      </p:sp>
      <p:sp>
        <p:nvSpPr>
          <p:cNvPr id="21" name="TextBox 2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33</a:t>
            </a:r>
            <a:endParaRPr lang="en-US" sz="1200" dirty="0">
              <a:latin typeface="+mn-lt"/>
            </a:endParaRPr>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6514"/>
    </mc:Choice>
    <mc:Fallback>
      <p:transition spd="slow" advTm="465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bldLst>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a:buNone/>
            </a:pPr>
            <a:r>
              <a:rPr lang="en-US" sz="2400" b="1" dirty="0" smtClean="0"/>
              <a:t>SOL AII.10	</a:t>
            </a:r>
          </a:p>
          <a:p>
            <a:pPr>
              <a:buNone/>
            </a:pPr>
            <a:r>
              <a:rPr lang="en-US" sz="2400" b="1" dirty="0" smtClean="0"/>
              <a:t>The student will identify, create, and </a:t>
            </a:r>
            <a:r>
              <a:rPr lang="en-US" sz="2400" b="1" dirty="0" smtClean="0">
                <a:solidFill>
                  <a:srgbClr val="0070C0"/>
                </a:solidFill>
              </a:rPr>
              <a:t>solve real-world problems </a:t>
            </a:r>
          </a:p>
          <a:p>
            <a:pPr>
              <a:buNone/>
            </a:pPr>
            <a:r>
              <a:rPr lang="en-US" sz="2400" b="1" dirty="0" smtClean="0">
                <a:solidFill>
                  <a:srgbClr val="0070C0"/>
                </a:solidFill>
              </a:rPr>
              <a:t>involving inverse variation, joint variation, and a combination </a:t>
            </a:r>
          </a:p>
          <a:p>
            <a:pPr>
              <a:buNone/>
            </a:pPr>
            <a:r>
              <a:rPr lang="en-US" sz="2400" b="1" dirty="0" smtClean="0">
                <a:solidFill>
                  <a:srgbClr val="0070C0"/>
                </a:solidFill>
              </a:rPr>
              <a:t>of direct and inverse variations.</a:t>
            </a:r>
          </a:p>
          <a:p>
            <a:pPr>
              <a:buNone/>
            </a:pPr>
            <a:endParaRPr lang="en-US" sz="2400" b="1" dirty="0" smtClean="0"/>
          </a:p>
          <a:p>
            <a:pPr marL="457200" indent="-457200">
              <a:spcBef>
                <a:spcPts val="0"/>
              </a:spcBef>
              <a:buNone/>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Solving Problems Involving Variation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34</a:t>
            </a:r>
            <a:endParaRPr lang="en-US" sz="1200" dirty="0">
              <a:latin typeface="+mn-lt"/>
            </a:endParaRPr>
          </a:p>
        </p:txBody>
      </p:sp>
      <p:pic>
        <p:nvPicPr>
          <p:cNvPr id="4" name="Audio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3711"/>
    </mc:Choice>
    <mc:Fallback>
      <p:transition spd="slow" advTm="237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24000"/>
            <a:ext cx="8229600" cy="4525963"/>
          </a:xfrm>
        </p:spPr>
        <p:txBody>
          <a:bodyPr/>
          <a:lstStyle/>
          <a:p>
            <a:pPr marL="0" indent="-457200">
              <a:spcBef>
                <a:spcPts val="0"/>
              </a:spcBef>
              <a:buNone/>
            </a:pPr>
            <a:r>
              <a:rPr lang="en-US" sz="2400" b="1" dirty="0" smtClean="0">
                <a:solidFill>
                  <a:srgbClr val="0070C0"/>
                </a:solidFill>
              </a:rPr>
              <a:t>Students need additional practice finding the constant of proportionality and solving real-world problems involving a combination of direct and inverse variations. </a:t>
            </a:r>
          </a:p>
          <a:p>
            <a:pPr marL="457200" indent="-457200">
              <a:spcBef>
                <a:spcPts val="0"/>
              </a:spcBef>
              <a:buAutoNum type="alphaLcPeriod"/>
            </a:pPr>
            <a:r>
              <a:rPr lang="en-US" sz="2400" b="1" dirty="0" smtClean="0"/>
              <a:t>If </a:t>
            </a:r>
            <a:r>
              <a:rPr lang="en-US" sz="2400" b="1" i="1" dirty="0" smtClean="0">
                <a:latin typeface="Times New Roman" pitchFamily="18" charset="0"/>
                <a:cs typeface="Times New Roman" pitchFamily="18" charset="0"/>
              </a:rPr>
              <a:t>y</a:t>
            </a:r>
            <a:r>
              <a:rPr lang="en-US" sz="2400" b="1" dirty="0" smtClean="0"/>
              <a:t> varies inversely with the square of </a:t>
            </a:r>
            <a:r>
              <a:rPr lang="en-US" sz="2400" b="1" i="1" dirty="0" smtClean="0">
                <a:latin typeface="Times New Roman" pitchFamily="18" charset="0"/>
                <a:cs typeface="Times New Roman" pitchFamily="18" charset="0"/>
              </a:rPr>
              <a:t>x</a:t>
            </a:r>
            <a:r>
              <a:rPr lang="en-US" sz="2400" b="1" dirty="0" smtClean="0"/>
              <a:t>, what is the</a:t>
            </a:r>
          </a:p>
          <a:p>
            <a:pPr marL="0" indent="0">
              <a:spcBef>
                <a:spcPts val="0"/>
              </a:spcBef>
              <a:buNone/>
            </a:pPr>
            <a:r>
              <a:rPr lang="en-US" sz="2400" b="1" dirty="0"/>
              <a:t> </a:t>
            </a:r>
            <a:r>
              <a:rPr lang="en-US" sz="2400" b="1" dirty="0" smtClean="0"/>
              <a:t>      constant of proportionality when </a:t>
            </a:r>
            <a:r>
              <a:rPr lang="en-US" sz="2400" b="1" i="1" dirty="0" smtClean="0">
                <a:latin typeface="Times New Roman" pitchFamily="18" charset="0"/>
                <a:cs typeface="Times New Roman" pitchFamily="18" charset="0"/>
              </a:rPr>
              <a:t>y </a:t>
            </a:r>
            <a:r>
              <a:rPr lang="en-US" sz="2400" b="1" dirty="0" smtClean="0"/>
              <a:t>= 10 and </a:t>
            </a:r>
            <a:r>
              <a:rPr lang="en-US" sz="2400" b="1" i="1" dirty="0" smtClean="0">
                <a:latin typeface="Times New Roman" pitchFamily="18" charset="0"/>
                <a:cs typeface="Times New Roman" pitchFamily="18" charset="0"/>
              </a:rPr>
              <a:t>x </a:t>
            </a:r>
            <a:r>
              <a:rPr lang="en-US" sz="2400" b="1" dirty="0" smtClean="0"/>
              <a:t>= 5?</a:t>
            </a:r>
          </a:p>
          <a:p>
            <a:pPr marL="457200" indent="-457200">
              <a:buNone/>
            </a:pPr>
            <a:endParaRPr lang="en-US" sz="2400" b="1" dirty="0" smtClean="0"/>
          </a:p>
          <a:p>
            <a:pPr marL="457200" indent="-457200">
              <a:buNone/>
            </a:pPr>
            <a:r>
              <a:rPr lang="en-US" sz="2400" b="1" dirty="0" smtClean="0"/>
              <a:t>b.   Body mass index (BMI) is directly proportional to a person’s weight in pounds and inversely proportional to the square of a person’s height in inches.  A person with a BMI of 23.91 has a weight of 135 pounds and a height of 63 inches.  Rounded to the nearest hundredth, what is the BMI of a person with a weight of 145 pounds and a height of 65 inches?</a:t>
            </a:r>
            <a:endParaRPr lang="en-US" sz="2400" dirty="0" smtClean="0"/>
          </a:p>
          <a:p>
            <a:pPr marL="457200" indent="-457200">
              <a:buNone/>
            </a:pPr>
            <a:endParaRPr lang="en-US" sz="2400" b="1" dirty="0" smtClean="0"/>
          </a:p>
          <a:p>
            <a:pPr marL="457200" indent="-457200">
              <a:buNone/>
            </a:pPr>
            <a:endParaRPr lang="en-US" sz="2400" b="1" dirty="0" smtClean="0"/>
          </a:p>
          <a:p>
            <a:pPr marL="457200" indent="-457200">
              <a:buAutoNum type="alphaLcParenR"/>
            </a:pPr>
            <a:endParaRPr lang="en-US" sz="2400" b="1" dirty="0" smtClean="0"/>
          </a:p>
          <a:p>
            <a:pPr>
              <a:buNone/>
            </a:pPr>
            <a:endParaRPr lang="en-US" sz="2400" b="1" dirty="0" smtClean="0"/>
          </a:p>
          <a:p>
            <a:pPr marL="457200" indent="-457200">
              <a:spcBef>
                <a:spcPts val="0"/>
              </a:spcBef>
              <a:buNone/>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endParaRPr>
          </a:p>
          <a:p>
            <a:pPr marL="45720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AII.10</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0" y="3429000"/>
            <a:ext cx="1600200" cy="461665"/>
          </a:xfrm>
          <a:prstGeom prst="rect">
            <a:avLst/>
          </a:prstGeom>
          <a:noFill/>
        </p:spPr>
        <p:txBody>
          <a:bodyPr wrap="square" rtlCol="0">
            <a:spAutoFit/>
          </a:bodyPr>
          <a:lstStyle/>
          <a:p>
            <a:r>
              <a:rPr lang="en-US" sz="2400" b="1" dirty="0" smtClean="0">
                <a:solidFill>
                  <a:srgbClr val="C00000"/>
                </a:solidFill>
                <a:latin typeface="+mn-lt"/>
              </a:rPr>
              <a:t>250</a:t>
            </a:r>
            <a:endParaRPr lang="en-US" sz="2400" b="1" dirty="0">
              <a:solidFill>
                <a:srgbClr val="C00000"/>
              </a:solidFill>
              <a:latin typeface="+mn-lt"/>
            </a:endParaRPr>
          </a:p>
        </p:txBody>
      </p:sp>
      <p:sp>
        <p:nvSpPr>
          <p:cNvPr id="12" name="TextBox 1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35</a:t>
            </a:r>
            <a:endParaRPr lang="en-US" sz="1200" dirty="0">
              <a:latin typeface="+mn-lt"/>
            </a:endParaRPr>
          </a:p>
        </p:txBody>
      </p:sp>
      <p:sp>
        <p:nvSpPr>
          <p:cNvPr id="18" name="TextBox 17"/>
          <p:cNvSpPr txBox="1"/>
          <p:nvPr/>
        </p:nvSpPr>
        <p:spPr>
          <a:xfrm>
            <a:off x="2057400" y="6150114"/>
            <a:ext cx="7086600" cy="707886"/>
          </a:xfrm>
          <a:prstGeom prst="rect">
            <a:avLst/>
          </a:prstGeom>
          <a:noFill/>
        </p:spPr>
        <p:txBody>
          <a:bodyPr wrap="square" rtlCol="0">
            <a:spAutoFit/>
          </a:bodyPr>
          <a:lstStyle/>
          <a:p>
            <a:r>
              <a:rPr lang="en-US" sz="2000" b="1" dirty="0" smtClean="0">
                <a:solidFill>
                  <a:srgbClr val="C00000"/>
                </a:solidFill>
                <a:latin typeface="+mn-lt"/>
              </a:rPr>
              <a:t>Answers may vary depending on how the constant was rounded.  BMI should be approximately 24.13.</a:t>
            </a:r>
            <a:endParaRPr lang="en-US" sz="2000" b="1" dirty="0">
              <a:solidFill>
                <a:srgbClr val="C00000"/>
              </a:solidFill>
              <a:latin typeface="+mn-l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30786"/>
    </mc:Choice>
    <mc:Fallback>
      <p:transition spd="slow" advTm="30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14"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381000" y="1600200"/>
            <a:ext cx="8229600" cy="4525963"/>
          </a:xfrm>
        </p:spPr>
        <p:txBody>
          <a:bodyPr/>
          <a:lstStyle/>
          <a:p>
            <a:pPr marL="0">
              <a:spcBef>
                <a:spcPts val="0"/>
              </a:spcBef>
              <a:buNone/>
            </a:pPr>
            <a:r>
              <a:rPr lang="en-US" sz="2400" b="1" dirty="0" smtClean="0"/>
              <a:t>SOL AII.11	</a:t>
            </a:r>
          </a:p>
          <a:p>
            <a:pPr marL="0">
              <a:spcBef>
                <a:spcPts val="0"/>
              </a:spcBef>
              <a:buNone/>
            </a:pPr>
            <a:r>
              <a:rPr lang="en-US" sz="2400" b="1" dirty="0" smtClean="0">
                <a:solidFill>
                  <a:srgbClr val="0070C0"/>
                </a:solidFill>
              </a:rPr>
              <a:t>The student will identify properties of a normal distribution </a:t>
            </a:r>
          </a:p>
          <a:p>
            <a:pPr marL="0">
              <a:spcBef>
                <a:spcPts val="0"/>
              </a:spcBef>
              <a:buNone/>
            </a:pPr>
            <a:r>
              <a:rPr lang="en-US" sz="2400" b="1" dirty="0" smtClean="0">
                <a:solidFill>
                  <a:srgbClr val="0070C0"/>
                </a:solidFill>
              </a:rPr>
              <a:t>and apply those properties to determine probabilities </a:t>
            </a:r>
          </a:p>
          <a:p>
            <a:pPr marL="0">
              <a:spcBef>
                <a:spcPts val="0"/>
              </a:spcBef>
              <a:buNone/>
            </a:pPr>
            <a:r>
              <a:rPr lang="en-US" sz="2400" b="1" dirty="0" smtClean="0">
                <a:solidFill>
                  <a:srgbClr val="0070C0"/>
                </a:solidFill>
              </a:rPr>
              <a:t>associated with areas under the standard normal curve.</a:t>
            </a:r>
          </a:p>
          <a:p>
            <a:pPr marL="457200" indent="-457200">
              <a:spcBef>
                <a:spcPts val="0"/>
              </a:spcBef>
              <a:buAutoNum type="alphaLcParenR"/>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2800" b="1" dirty="0" smtClean="0">
                <a:solidFill>
                  <a:srgbClr val="0033CC"/>
                </a:solidFill>
              </a:rPr>
              <a:t>Applying Properties of the Normal Distribution</a:t>
            </a:r>
            <a:br>
              <a:rPr lang="en-US" sz="2800" b="1" dirty="0" smtClean="0">
                <a:solidFill>
                  <a:srgbClr val="0033CC"/>
                </a:solidFill>
              </a:rPr>
            </a:br>
            <a:r>
              <a:rPr lang="en-US" sz="2800" b="1" dirty="0" smtClean="0">
                <a:solidFill>
                  <a:srgbClr val="0033CC"/>
                </a:solidFill>
              </a:rPr>
              <a:t>to Solve Problems</a:t>
            </a:r>
            <a:endParaRPr lang="en-US" sz="28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36</a:t>
            </a:r>
            <a:endParaRPr lang="en-US" sz="1200" dirty="0">
              <a:latin typeface="+mn-lt"/>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33385"/>
    </mc:Choice>
    <mc:Fallback>
      <p:transition spd="slow" advTm="33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400"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Suggested Practice for SOL AII.11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62000" y="1371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584787" name="Equation" r:id="rId6"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584788" name="Equation" r:id="rId7"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584789" name="Equation" r:id="rId8"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 name="TextBox 59"/>
          <p:cNvSpPr txBox="1"/>
          <p:nvPr/>
        </p:nvSpPr>
        <p:spPr>
          <a:xfrm>
            <a:off x="685800" y="1371600"/>
            <a:ext cx="7924800" cy="3046988"/>
          </a:xfrm>
          <a:prstGeom prst="rect">
            <a:avLst/>
          </a:prstGeom>
          <a:noFill/>
        </p:spPr>
        <p:txBody>
          <a:bodyPr wrap="square" rtlCol="0">
            <a:spAutoFit/>
          </a:bodyPr>
          <a:lstStyle/>
          <a:p>
            <a:r>
              <a:rPr lang="en-US" sz="2400" b="1" dirty="0" smtClean="0">
                <a:latin typeface="+mn-lt"/>
              </a:rPr>
              <a:t>For assistance with this content, or to find suggestions on types of questions to present to students, please refer to the </a:t>
            </a:r>
            <a:r>
              <a:rPr lang="en-US" sz="2400" b="1" i="1" dirty="0" smtClean="0">
                <a:latin typeface="+mn-lt"/>
              </a:rPr>
              <a:t>Technical Assistance Document </a:t>
            </a:r>
            <a:r>
              <a:rPr lang="en-US" sz="2400" b="1" dirty="0" smtClean="0">
                <a:latin typeface="+mn-lt"/>
              </a:rPr>
              <a:t>located at the Virginia Department of Education Web site at:</a:t>
            </a:r>
          </a:p>
          <a:p>
            <a:endParaRPr lang="en-US" sz="2400" dirty="0" smtClean="0">
              <a:latin typeface="+mn-lt"/>
            </a:endParaRPr>
          </a:p>
          <a:p>
            <a:r>
              <a:rPr lang="en-US" sz="2400" dirty="0" smtClean="0">
                <a:latin typeface="+mn-lt"/>
                <a:hlinkClick r:id="rId9"/>
              </a:rPr>
              <a:t>http://www.doe.virginia.gov/instruction/mathematics/high/technical_assistance_algebra2_aii_11.pdf</a:t>
            </a:r>
            <a:r>
              <a:rPr lang="en-US" sz="2400" dirty="0" smtClean="0">
                <a:latin typeface="+mn-lt"/>
              </a:rPr>
              <a:t> </a:t>
            </a:r>
          </a:p>
          <a:p>
            <a:endParaRPr lang="en-US" sz="2400" dirty="0">
              <a:latin typeface="+mn-lt"/>
            </a:endParaRPr>
          </a:p>
        </p:txBody>
      </p:sp>
      <p:sp>
        <p:nvSpPr>
          <p:cNvPr id="52" name="TextBox 5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37</a:t>
            </a:r>
            <a:endParaRPr lang="en-US" sz="1200" dirty="0">
              <a:latin typeface="+mn-lt"/>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5736"/>
    </mc:Choice>
    <mc:Fallback>
      <p:transition spd="slow" advTm="25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33CC"/>
                </a:solidFill>
              </a:rPr>
              <a:t>Suggested Practice for SOL AII.11</a:t>
            </a:r>
            <a:endParaRPr lang="en-US" sz="3200" dirty="0"/>
          </a:p>
        </p:txBody>
      </p:sp>
      <p:sp>
        <p:nvSpPr>
          <p:cNvPr id="3" name="Content Placeholder 2"/>
          <p:cNvSpPr>
            <a:spLocks noGrp="1"/>
          </p:cNvSpPr>
          <p:nvPr>
            <p:ph idx="1"/>
          </p:nvPr>
        </p:nvSpPr>
        <p:spPr/>
        <p:txBody>
          <a:bodyPr/>
          <a:lstStyle/>
          <a:p>
            <a:pPr marL="0" indent="0">
              <a:buNone/>
            </a:pPr>
            <a:r>
              <a:rPr lang="en-US" sz="2400" b="1" dirty="0">
                <a:solidFill>
                  <a:srgbClr val="0070C0"/>
                </a:solidFill>
              </a:rPr>
              <a:t>Students need additional practice using properties of the normal distribution curve to find the probability of an event, the percent of data that falls within a specified interval, and the number of expected values that fall within a specified interval.</a:t>
            </a:r>
          </a:p>
          <a:p>
            <a:pPr marL="0" indent="0">
              <a:buNone/>
            </a:pPr>
            <a:r>
              <a:rPr lang="en-US" sz="2400" b="1" dirty="0"/>
              <a:t>A population of adult males had their heights measured.  The heights were normally distributed.  Approximately what percentage of the heights, rounded to the nearest whole number, are within one standard deviation of the mean?</a:t>
            </a:r>
          </a:p>
          <a:p>
            <a:pPr marL="800100" lvl="1" indent="-342900">
              <a:buAutoNum type="alphaLcPeriod"/>
            </a:pPr>
            <a:r>
              <a:rPr lang="en-US" sz="2400" b="1" dirty="0"/>
              <a:t> 34 %                                 c.  68%</a:t>
            </a:r>
          </a:p>
          <a:p>
            <a:pPr marL="800100" lvl="1" indent="-342900"/>
            <a:endParaRPr lang="en-US" sz="2400" b="1" dirty="0"/>
          </a:p>
          <a:p>
            <a:pPr marL="457200" lvl="1" indent="0">
              <a:buNone/>
            </a:pPr>
            <a:r>
              <a:rPr lang="en-US" sz="2400" b="1" dirty="0"/>
              <a:t>b.  95%	                            d.  99.7%</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3A958E7F-F2CE-4013-8E7C-D4FF21256298}" type="slidenum">
              <a:rPr lang="en-US" smtClean="0"/>
              <a:pPr>
                <a:defRPr/>
              </a:pPr>
              <a:t>38</a:t>
            </a:fld>
            <a:endParaRPr lang="en-US"/>
          </a:p>
        </p:txBody>
      </p:sp>
      <p:cxnSp>
        <p:nvCxnSpPr>
          <p:cNvPr id="5" name="Straight Connector 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191000" y="5073510"/>
            <a:ext cx="1066800" cy="37921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pic>
        <p:nvPicPr>
          <p:cNvPr id="18" name="Audio 17">
            <a:hlinkClick r:id="" action="ppaction://media"/>
          </p:cNvPr>
          <p:cNvPicPr>
            <a:picLocks noChangeAspect="1"/>
          </p:cNvPicPr>
          <p:nvPr>
            <a:audioFile r:link="rId2"/>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xmlns="" val="4185981927"/>
      </p:ext>
    </p:extLst>
  </p:cSld>
  <p:clrMapOvr>
    <a:masterClrMapping/>
  </p:clrMapOvr>
  <mc:AlternateContent xmlns:mc="http://schemas.openxmlformats.org/markup-compatibility/2006">
    <mc:Choice xmlns:p14="http://schemas.microsoft.com/office/powerpoint/2010/main" xmlns="" Requires="p14">
      <p:transition spd="slow" p14:dur="2000" advTm="44493"/>
    </mc:Choice>
    <mc:Fallback>
      <p:transition spd="slow" advTm="44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8"/>
                </p:tgtEl>
              </p:cMediaNode>
            </p:audio>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400"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Suggested Practice for SOL AII.11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3622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586835"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586836"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586837"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457200" y="1219200"/>
            <a:ext cx="8001000" cy="4893647"/>
          </a:xfrm>
          <a:prstGeom prst="rect">
            <a:avLst/>
          </a:prstGeom>
          <a:noFill/>
        </p:spPr>
        <p:txBody>
          <a:bodyPr wrap="square" rtlCol="0">
            <a:spAutoFit/>
          </a:bodyPr>
          <a:lstStyle/>
          <a:p>
            <a:pPr indent="-342900"/>
            <a:r>
              <a:rPr lang="en-US" sz="2400" b="1" dirty="0" smtClean="0">
                <a:latin typeface="+mn-lt"/>
              </a:rPr>
              <a:t>At a company, the data set containing the ages of applicants for a particular job was normally distributed.   The mean age of the applicants was 30 years old, and the standard deviation of the data set was 3.5 years.  Which is closest to the percent of applicants that were 21 years old or younger?</a:t>
            </a:r>
          </a:p>
          <a:p>
            <a:pPr indent="-342900"/>
            <a:endParaRPr lang="en-US" sz="2400" dirty="0" smtClean="0">
              <a:latin typeface="+mn-lt"/>
            </a:endParaRPr>
          </a:p>
          <a:p>
            <a:pPr indent="-342900"/>
            <a:r>
              <a:rPr lang="en-US" sz="2400" b="1" dirty="0" smtClean="0">
                <a:latin typeface="+mn-lt"/>
              </a:rPr>
              <a:t>a.   0.5 %</a:t>
            </a:r>
          </a:p>
          <a:p>
            <a:pPr indent="-342900"/>
            <a:endParaRPr lang="en-US" sz="2400" b="1" dirty="0" smtClean="0">
              <a:latin typeface="+mn-lt"/>
            </a:endParaRPr>
          </a:p>
          <a:p>
            <a:pPr indent="-342900"/>
            <a:r>
              <a:rPr lang="en-US" sz="2400" b="1" dirty="0" smtClean="0">
                <a:latin typeface="+mn-lt"/>
              </a:rPr>
              <a:t>b.   2.0 %</a:t>
            </a:r>
          </a:p>
          <a:p>
            <a:pPr indent="-342900"/>
            <a:endParaRPr lang="en-US" sz="2400" b="1" dirty="0" smtClean="0">
              <a:latin typeface="+mn-lt"/>
            </a:endParaRPr>
          </a:p>
          <a:p>
            <a:pPr indent="-342900"/>
            <a:r>
              <a:rPr lang="en-US" sz="2400" b="1" dirty="0" smtClean="0">
                <a:latin typeface="+mn-lt"/>
              </a:rPr>
              <a:t>c.   2.57 %</a:t>
            </a:r>
          </a:p>
          <a:p>
            <a:pPr indent="-342900"/>
            <a:endParaRPr lang="en-US" sz="2400" b="1" dirty="0" smtClean="0">
              <a:latin typeface="+mn-lt"/>
            </a:endParaRPr>
          </a:p>
          <a:p>
            <a:pPr indent="-342900"/>
            <a:r>
              <a:rPr lang="en-US" sz="2400" b="1" dirty="0" smtClean="0">
                <a:latin typeface="+mn-lt"/>
              </a:rPr>
              <a:t>d.   9.0 %</a:t>
            </a:r>
            <a:endParaRPr lang="en-US" sz="2400" b="1" dirty="0">
              <a:latin typeface="+mn-lt"/>
            </a:endParaRPr>
          </a:p>
        </p:txBody>
      </p:sp>
      <p:sp>
        <p:nvSpPr>
          <p:cNvPr id="55" name="Rectangle 54"/>
          <p:cNvSpPr/>
          <p:nvPr/>
        </p:nvSpPr>
        <p:spPr>
          <a:xfrm>
            <a:off x="457200" y="3429000"/>
            <a:ext cx="1524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39</a:t>
            </a:r>
            <a:endParaRPr lang="en-US" sz="1200" dirty="0">
              <a:latin typeface="+mn-lt"/>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31292"/>
    </mc:Choice>
    <mc:Fallback>
      <p:transition spd="slow" advTm="312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142999"/>
            <a:ext cx="8229600" cy="4953001"/>
          </a:xfrm>
        </p:spPr>
        <p:txBody>
          <a:bodyPr/>
          <a:lstStyle/>
          <a:p>
            <a:pPr marL="457200" indent="-457200">
              <a:spcBef>
                <a:spcPts val="0"/>
              </a:spcBef>
              <a:buNone/>
            </a:pPr>
            <a:endParaRPr lang="en-US" sz="800" b="1" dirty="0" smtClean="0"/>
          </a:p>
          <a:p>
            <a:pPr marL="0" indent="-457200">
              <a:spcBef>
                <a:spcPts val="0"/>
              </a:spcBef>
              <a:buNone/>
            </a:pPr>
            <a:r>
              <a:rPr lang="en-US" sz="2400" b="1" dirty="0" smtClean="0"/>
              <a:t>Assuming no denominator equals zero, completely simplify each expression.</a:t>
            </a:r>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r>
              <a:rPr lang="en-US" sz="2400" b="1" dirty="0" smtClean="0"/>
              <a:t>c.					        </a:t>
            </a:r>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r>
              <a:rPr lang="en-US" sz="2400" b="1" dirty="0" smtClean="0"/>
              <a:t>d.</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chemeClr val="tx2">
                  <a:lumMod val="75000"/>
                </a:schemeClr>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228600"/>
            <a:ext cx="8839200" cy="1143000"/>
          </a:xfrm>
        </p:spPr>
        <p:txBody>
          <a:bodyPr/>
          <a:lstStyle/>
          <a:p>
            <a:r>
              <a:rPr lang="en-US" sz="3200" b="1" dirty="0" smtClean="0">
                <a:solidFill>
                  <a:srgbClr val="0033CC"/>
                </a:solidFill>
              </a:rPr>
              <a:t>Suggested Practice for SOL AII.1a</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4919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49195" name="Rectangle 11"/>
          <p:cNvSpPr>
            <a:spLocks noChangeArrowheads="1"/>
          </p:cNvSpPr>
          <p:nvPr/>
        </p:nvSpPr>
        <p:spPr bwMode="auto">
          <a:xfrm>
            <a:off x="0" y="1247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919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9196"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34000" y="4820116"/>
            <a:ext cx="2631429" cy="720000"/>
          </a:xfrm>
          <a:prstGeom prst="rect">
            <a:avLst/>
          </a:prstGeom>
          <a:noFill/>
        </p:spPr>
      </p:pic>
      <p:sp>
        <p:nvSpPr>
          <p:cNvPr id="349198" name="Rectangle 14"/>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920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9199"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48200" y="2681190"/>
            <a:ext cx="904875" cy="695325"/>
          </a:xfrm>
          <a:prstGeom prst="rect">
            <a:avLst/>
          </a:prstGeom>
          <a:noFill/>
        </p:spPr>
      </p:pic>
      <p:sp>
        <p:nvSpPr>
          <p:cNvPr id="349201" name="Rectangle 17"/>
          <p:cNvSpPr>
            <a:spLocks noChangeArrowheads="1"/>
          </p:cNvSpPr>
          <p:nvPr/>
        </p:nvSpPr>
        <p:spPr bwMode="auto">
          <a:xfrm>
            <a:off x="0" y="11525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920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49202"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2635120"/>
            <a:ext cx="3222858" cy="720000"/>
          </a:xfrm>
          <a:prstGeom prst="rect">
            <a:avLst/>
          </a:prstGeom>
          <a:noFill/>
        </p:spPr>
      </p:pic>
      <p:sp>
        <p:nvSpPr>
          <p:cNvPr id="349204" name="Rectangle 20"/>
          <p:cNvSpPr>
            <a:spLocks noChangeArrowheads="1"/>
          </p:cNvSpPr>
          <p:nvPr/>
        </p:nvSpPr>
        <p:spPr bwMode="auto">
          <a:xfrm>
            <a:off x="0" y="12573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4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61" name="Picture 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22499" y="4800600"/>
            <a:ext cx="3724275" cy="742950"/>
          </a:xfrm>
          <a:prstGeom prst="rect">
            <a:avLst/>
          </a:prstGeom>
          <a:noFill/>
        </p:spPr>
      </p:pic>
      <p:sp>
        <p:nvSpPr>
          <p:cNvPr id="194563" name="Rectangle 3"/>
          <p:cNvSpPr>
            <a:spLocks noChangeArrowheads="1"/>
          </p:cNvSpPr>
          <p:nvPr/>
        </p:nvSpPr>
        <p:spPr bwMode="auto">
          <a:xfrm>
            <a:off x="0" y="1200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p:nvPr/>
        </p:nvSpPr>
        <p:spPr>
          <a:xfrm>
            <a:off x="416437" y="6400800"/>
            <a:ext cx="381000" cy="276999"/>
          </a:xfrm>
          <a:prstGeom prst="rect">
            <a:avLst/>
          </a:prstGeom>
          <a:noFill/>
        </p:spPr>
        <p:txBody>
          <a:bodyPr wrap="square" rtlCol="0">
            <a:spAutoFit/>
          </a:bodyPr>
          <a:lstStyle/>
          <a:p>
            <a:r>
              <a:rPr lang="en-US" sz="1200" dirty="0" smtClean="0">
                <a:latin typeface="+mn-lt"/>
              </a:rPr>
              <a:t>4</a:t>
            </a:r>
            <a:endParaRPr lang="en-US" sz="1200" dirty="0">
              <a:latin typeface="+mn-lt"/>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8584"/>
    </mc:Choice>
    <mc:Fallback>
      <p:transition spd="slow" advTm="485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19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9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400"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Suggested Practice for SOL AII.11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3622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587859"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587860"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587861"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609600" y="1447800"/>
            <a:ext cx="8001000" cy="4524315"/>
          </a:xfrm>
          <a:prstGeom prst="rect">
            <a:avLst/>
          </a:prstGeom>
          <a:noFill/>
        </p:spPr>
        <p:txBody>
          <a:bodyPr wrap="square" rtlCol="0">
            <a:spAutoFit/>
          </a:bodyPr>
          <a:lstStyle/>
          <a:p>
            <a:pPr indent="-342900"/>
            <a:r>
              <a:rPr lang="en-US" sz="2400" b="1" dirty="0" smtClean="0">
                <a:latin typeface="+mn-lt"/>
              </a:rPr>
              <a:t>A normally distributed data set of 500 values has a mean of 35 and a standard deviation of 7.  Which is closest to the </a:t>
            </a:r>
          </a:p>
          <a:p>
            <a:pPr indent="-342900"/>
            <a:r>
              <a:rPr lang="en-US" sz="2400" b="1" dirty="0" smtClean="0">
                <a:latin typeface="+mn-lt"/>
              </a:rPr>
              <a:t>probability that a value in the data set will fall between 42 and 46?</a:t>
            </a:r>
          </a:p>
          <a:p>
            <a:pPr indent="-342900"/>
            <a:endParaRPr lang="en-US" sz="2400" b="1" dirty="0" smtClean="0">
              <a:latin typeface="+mn-lt"/>
            </a:endParaRPr>
          </a:p>
          <a:p>
            <a:pPr indent="-342900"/>
            <a:r>
              <a:rPr lang="en-US" sz="2400" b="1" dirty="0" smtClean="0">
                <a:latin typeface="+mn-lt"/>
              </a:rPr>
              <a:t>a.   0.04</a:t>
            </a:r>
          </a:p>
          <a:p>
            <a:pPr indent="-342900"/>
            <a:endParaRPr lang="en-US" sz="2400" b="1" dirty="0" smtClean="0">
              <a:latin typeface="+mn-lt"/>
            </a:endParaRPr>
          </a:p>
          <a:p>
            <a:pPr indent="-342900"/>
            <a:r>
              <a:rPr lang="en-US" sz="2400" b="1" dirty="0" smtClean="0">
                <a:latin typeface="+mn-lt"/>
              </a:rPr>
              <a:t>b.  0.10</a:t>
            </a:r>
          </a:p>
          <a:p>
            <a:pPr indent="-342900"/>
            <a:endParaRPr lang="en-US" sz="2400" b="1" dirty="0" smtClean="0">
              <a:latin typeface="+mn-lt"/>
            </a:endParaRPr>
          </a:p>
          <a:p>
            <a:pPr indent="-342900"/>
            <a:r>
              <a:rPr lang="en-US" sz="2400" b="1" dirty="0" smtClean="0">
                <a:latin typeface="+mn-lt"/>
              </a:rPr>
              <a:t>c.  10</a:t>
            </a:r>
          </a:p>
          <a:p>
            <a:pPr indent="-342900"/>
            <a:endParaRPr lang="en-US" sz="2400" b="1" dirty="0" smtClean="0">
              <a:latin typeface="+mn-lt"/>
            </a:endParaRPr>
          </a:p>
          <a:p>
            <a:pPr indent="-342900"/>
            <a:r>
              <a:rPr lang="en-US" sz="2400" b="1" dirty="0" smtClean="0">
                <a:latin typeface="+mn-lt"/>
              </a:rPr>
              <a:t>d.  50</a:t>
            </a:r>
            <a:endParaRPr lang="en-US" sz="2400" b="1" dirty="0">
              <a:latin typeface="+mn-lt"/>
            </a:endParaRPr>
          </a:p>
        </p:txBody>
      </p:sp>
      <p:sp>
        <p:nvSpPr>
          <p:cNvPr id="55" name="Rectangle 54"/>
          <p:cNvSpPr/>
          <p:nvPr/>
        </p:nvSpPr>
        <p:spPr>
          <a:xfrm>
            <a:off x="609600" y="4019122"/>
            <a:ext cx="11430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16437" y="6400800"/>
            <a:ext cx="381000" cy="276999"/>
          </a:xfrm>
          <a:prstGeom prst="rect">
            <a:avLst/>
          </a:prstGeom>
          <a:noFill/>
        </p:spPr>
        <p:txBody>
          <a:bodyPr wrap="square" rtlCol="0">
            <a:spAutoFit/>
          </a:bodyPr>
          <a:lstStyle/>
          <a:p>
            <a:r>
              <a:rPr lang="en-US" sz="1200" dirty="0" smtClean="0">
                <a:latin typeface="+mn-lt"/>
              </a:rPr>
              <a:t>40</a:t>
            </a:r>
            <a:endParaRPr lang="en-US" sz="1200" dirty="0">
              <a:latin typeface="+mn-lt"/>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20152"/>
    </mc:Choice>
    <mc:Fallback>
      <p:transition spd="slow" advTm="201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4"/>
                </p:tgtEl>
              </p:cMediaNode>
            </p:audio>
          </p:childTnLst>
        </p:cTn>
      </p:par>
    </p:tnLst>
    <p:bldLst>
      <p:bldP spid="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000" dirty="0" smtClean="0"/>
          </a:p>
          <a:p>
            <a:pPr eaLnBrk="1" hangingPunct="1">
              <a:buFont typeface="Wingdings 2" pitchFamily="18" charset="2"/>
              <a:buNone/>
            </a:pPr>
            <a:endParaRPr lang="en-US" sz="2400" dirty="0" smtClean="0"/>
          </a:p>
          <a:p>
            <a:pPr marL="114300" indent="-457200" eaLnBrk="1" hangingPunct="1">
              <a:buNone/>
            </a:pPr>
            <a:endParaRPr lang="en-US" sz="2400" dirty="0" smtClean="0"/>
          </a:p>
          <a:p>
            <a:pPr marL="114300" indent="-457200" eaLnBrk="1" hangingPunct="1">
              <a:buNone/>
            </a:pPr>
            <a:endParaRPr lang="en-US" sz="2400"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Suggested Practice for SOL AII.11</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3622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588883"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588884"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588885"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TextBox 53"/>
          <p:cNvSpPr txBox="1"/>
          <p:nvPr/>
        </p:nvSpPr>
        <p:spPr>
          <a:xfrm>
            <a:off x="457200" y="1143001"/>
            <a:ext cx="7772400" cy="5262979"/>
          </a:xfrm>
          <a:prstGeom prst="rect">
            <a:avLst/>
          </a:prstGeom>
          <a:noFill/>
        </p:spPr>
        <p:txBody>
          <a:bodyPr wrap="square" rtlCol="0">
            <a:spAutoFit/>
          </a:bodyPr>
          <a:lstStyle/>
          <a:p>
            <a:pPr marL="342900" indent="-342900"/>
            <a:r>
              <a:rPr lang="en-US" sz="2400" b="1" dirty="0" smtClean="0">
                <a:latin typeface="+mn-lt"/>
              </a:rPr>
              <a:t>A normally distributed data set of 600 values has a mean of</a:t>
            </a:r>
          </a:p>
          <a:p>
            <a:pPr marL="342900" indent="-342900"/>
            <a:r>
              <a:rPr lang="en-US" sz="2400" b="1" dirty="0" smtClean="0">
                <a:latin typeface="+mn-lt"/>
              </a:rPr>
              <a:t>18.5 and a standard deviation of 3.25.</a:t>
            </a:r>
          </a:p>
          <a:p>
            <a:pPr marL="342900" indent="-342900"/>
            <a:endParaRPr lang="en-US" sz="2400" b="1" dirty="0" smtClean="0">
              <a:latin typeface="+mn-lt"/>
            </a:endParaRPr>
          </a:p>
          <a:p>
            <a:pPr marL="342900" indent="-342900"/>
            <a:r>
              <a:rPr lang="en-US" sz="2400" b="1" dirty="0" smtClean="0">
                <a:latin typeface="+mn-lt"/>
              </a:rPr>
              <a:t>1.  What is the approximate number of values in the data set expected to be 22 or greater?</a:t>
            </a:r>
          </a:p>
          <a:p>
            <a:pPr marL="342900" indent="-342900"/>
            <a:endParaRPr lang="en-US" sz="2400" b="1" dirty="0" smtClean="0">
              <a:latin typeface="+mn-lt"/>
            </a:endParaRPr>
          </a:p>
          <a:p>
            <a:pPr marL="342900" indent="-342900"/>
            <a:r>
              <a:rPr lang="en-US" sz="2400" b="1" dirty="0" smtClean="0">
                <a:latin typeface="+mn-lt"/>
              </a:rPr>
              <a:t>2.  What is the approximate number of values in the data set expected to be 16 or fewer?</a:t>
            </a:r>
          </a:p>
          <a:p>
            <a:pPr marL="342900" indent="-342900">
              <a:buAutoNum type="alphaLcPeriod" startAt="2"/>
            </a:pPr>
            <a:endParaRPr lang="en-US" sz="2400" b="1" dirty="0" smtClean="0">
              <a:latin typeface="+mn-lt"/>
            </a:endParaRPr>
          </a:p>
          <a:p>
            <a:pPr marL="342900" indent="-342900"/>
            <a:r>
              <a:rPr lang="en-US" sz="2400" b="1" dirty="0" smtClean="0">
                <a:latin typeface="+mn-lt"/>
              </a:rPr>
              <a:t>3. Which is closest to the expected number of values in the data set that lie between 21 and 27?</a:t>
            </a:r>
          </a:p>
          <a:p>
            <a:pPr marL="342900" indent="-342900"/>
            <a:r>
              <a:rPr lang="en-US" sz="2400" b="1" dirty="0" smtClean="0">
                <a:latin typeface="+mn-lt"/>
              </a:rPr>
              <a:t>        	 a.  6        b.  22      c. 130     d.  467</a:t>
            </a:r>
          </a:p>
          <a:p>
            <a:pPr marL="342900" indent="-342900"/>
            <a:endParaRPr lang="en-US" sz="2400" b="1" dirty="0" smtClean="0">
              <a:latin typeface="+mn-lt"/>
            </a:endParaRPr>
          </a:p>
          <a:p>
            <a:pPr marL="342900" indent="-342900">
              <a:buAutoNum type="alphaLcPeriod" startAt="2"/>
            </a:pPr>
            <a:endParaRPr lang="en-US" sz="2400" b="1" dirty="0" smtClean="0">
              <a:latin typeface="+mn-lt"/>
            </a:endParaRPr>
          </a:p>
        </p:txBody>
      </p:sp>
      <p:sp>
        <p:nvSpPr>
          <p:cNvPr id="58" name="TextBox 57"/>
          <p:cNvSpPr txBox="1"/>
          <p:nvPr/>
        </p:nvSpPr>
        <p:spPr>
          <a:xfrm>
            <a:off x="3124200" y="2971800"/>
            <a:ext cx="3962400" cy="369332"/>
          </a:xfrm>
          <a:prstGeom prst="rect">
            <a:avLst/>
          </a:prstGeom>
          <a:noFill/>
        </p:spPr>
        <p:txBody>
          <a:bodyPr wrap="square" rtlCol="0">
            <a:spAutoFit/>
          </a:bodyPr>
          <a:lstStyle/>
          <a:p>
            <a:r>
              <a:rPr lang="en-US" b="1" dirty="0" smtClean="0">
                <a:solidFill>
                  <a:srgbClr val="C00000"/>
                </a:solidFill>
                <a:latin typeface="+mn-lt"/>
              </a:rPr>
              <a:t>Acceptable answers:  84 or 85</a:t>
            </a:r>
            <a:endParaRPr lang="en-US" b="1" dirty="0">
              <a:solidFill>
                <a:srgbClr val="C00000"/>
              </a:solidFill>
              <a:latin typeface="+mn-lt"/>
            </a:endParaRPr>
          </a:p>
        </p:txBody>
      </p:sp>
      <p:sp>
        <p:nvSpPr>
          <p:cNvPr id="60" name="TextBox 59"/>
          <p:cNvSpPr txBox="1"/>
          <p:nvPr/>
        </p:nvSpPr>
        <p:spPr>
          <a:xfrm>
            <a:off x="3124200" y="4114800"/>
            <a:ext cx="3962400" cy="369332"/>
          </a:xfrm>
          <a:prstGeom prst="rect">
            <a:avLst/>
          </a:prstGeom>
          <a:noFill/>
        </p:spPr>
        <p:txBody>
          <a:bodyPr wrap="square" rtlCol="0">
            <a:spAutoFit/>
          </a:bodyPr>
          <a:lstStyle/>
          <a:p>
            <a:r>
              <a:rPr lang="en-US" b="1" dirty="0" smtClean="0">
                <a:solidFill>
                  <a:srgbClr val="C00000"/>
                </a:solidFill>
                <a:latin typeface="+mn-lt"/>
              </a:rPr>
              <a:t>Acceptable answers:  132 or 133</a:t>
            </a:r>
            <a:endParaRPr lang="en-US" b="1" dirty="0">
              <a:solidFill>
                <a:srgbClr val="C00000"/>
              </a:solidFill>
              <a:latin typeface="+mn-lt"/>
            </a:endParaRPr>
          </a:p>
        </p:txBody>
      </p:sp>
      <p:sp>
        <p:nvSpPr>
          <p:cNvPr id="55" name="Rectangle 54"/>
          <p:cNvSpPr/>
          <p:nvPr/>
        </p:nvSpPr>
        <p:spPr>
          <a:xfrm>
            <a:off x="3657600" y="5215268"/>
            <a:ext cx="9144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16437" y="6400800"/>
            <a:ext cx="381000" cy="276999"/>
          </a:xfrm>
          <a:prstGeom prst="rect">
            <a:avLst/>
          </a:prstGeom>
          <a:noFill/>
        </p:spPr>
        <p:txBody>
          <a:bodyPr wrap="square" rtlCol="0">
            <a:spAutoFit/>
          </a:bodyPr>
          <a:lstStyle/>
          <a:p>
            <a:r>
              <a:rPr lang="en-US" sz="1200" dirty="0" smtClean="0">
                <a:latin typeface="+mn-lt"/>
              </a:rPr>
              <a:t>41</a:t>
            </a:r>
            <a:endParaRPr lang="en-US" sz="1200" dirty="0">
              <a:latin typeface="+mn-lt"/>
            </a:endParaRPr>
          </a:p>
        </p:txBody>
      </p:sp>
      <p:pic>
        <p:nvPicPr>
          <p:cNvPr id="5" name="Audio 4">
            <a:hlinkClick r:id="" action="ppaction://media"/>
          </p:cNvPr>
          <p:cNvPicPr>
            <a:picLocks noChangeAspect="1"/>
          </p:cNvPicPr>
          <p:nvPr>
            <a:audioFile r:link="rId3"/>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28241"/>
    </mc:Choice>
    <mc:Fallback>
      <p:transition spd="slow" advTm="28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58" grpId="0"/>
      <p:bldP spid="60" grpId="0"/>
      <p:bldP spid="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spcBef>
                <a:spcPts val="0"/>
              </a:spcBef>
              <a:buNone/>
            </a:pPr>
            <a:r>
              <a:rPr lang="en-US" sz="2400" b="1" dirty="0" smtClean="0"/>
              <a:t>This concludes the student performance information for the  spring 2013 Algebra II SOL test.</a:t>
            </a:r>
          </a:p>
          <a:p>
            <a:pPr>
              <a:spcBef>
                <a:spcPts val="0"/>
              </a:spcBef>
              <a:buNone/>
            </a:pPr>
            <a:endParaRPr lang="en-US" sz="2400" b="1" dirty="0" smtClean="0"/>
          </a:p>
          <a:p>
            <a:pPr marL="0">
              <a:spcBef>
                <a:spcPts val="0"/>
              </a:spcBef>
              <a:buNone/>
            </a:pPr>
            <a:r>
              <a:rPr lang="en-US" sz="2400" b="1" dirty="0" smtClean="0"/>
              <a:t>Additionally, test preparation practice items for Algebra II can be found on the Virginia Department of Education Web site at:</a:t>
            </a:r>
          </a:p>
          <a:p>
            <a:pPr>
              <a:spcBef>
                <a:spcPts val="0"/>
              </a:spcBef>
              <a:buNone/>
            </a:pPr>
            <a:endParaRPr lang="en-US" sz="2000" b="1" dirty="0" smtClean="0">
              <a:solidFill>
                <a:srgbClr val="002060"/>
              </a:solidFill>
            </a:endParaRPr>
          </a:p>
          <a:p>
            <a:pPr>
              <a:spcBef>
                <a:spcPts val="0"/>
              </a:spcBef>
              <a:buNone/>
            </a:pPr>
            <a:r>
              <a:rPr lang="en-US" sz="2000" b="1" dirty="0" smtClean="0">
                <a:solidFill>
                  <a:srgbClr val="6600FF"/>
                </a:solidFill>
                <a:hlinkClick r:id="rId5"/>
              </a:rPr>
              <a:t>http://www.doe.virginia.gov/testing/sol/practice_items/index.shtml#math</a:t>
            </a:r>
            <a:r>
              <a:rPr lang="en-US" sz="2000" b="1" dirty="0" smtClean="0">
                <a:solidFill>
                  <a:srgbClr val="6600FF"/>
                </a:solidFill>
              </a:rPr>
              <a:t> </a:t>
            </a:r>
          </a:p>
          <a:p>
            <a:pPr marL="114300" indent="-457200" eaLnBrk="1" hangingPunct="1">
              <a:buNone/>
            </a:pPr>
            <a:endParaRPr lang="en-US" sz="2000" b="1"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Practice Items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p>
          <a:p>
            <a:r>
              <a:rPr lang="en-US" b="1" dirty="0" smtClean="0"/>
              <a:t> </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343120" name="Equation" r:id="rId7"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343121" name="Equation" r:id="rId8"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343122" name="Equation" r:id="rId9"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TextBox 5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42</a:t>
            </a:r>
            <a:endParaRPr lang="en-US" sz="1200" dirty="0">
              <a:latin typeface="+mn-l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10"/>
              </p:ext>
            </p:extLst>
          </p:nvPr>
        </p:nvPicPr>
        <p:blipFill>
          <a:blip r:embed="rId11"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28800"/>
    </mc:Choice>
    <mc:Fallback>
      <p:transition spd="slow" advTm="28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0" algn="ctr">
              <a:spcBef>
                <a:spcPts val="0"/>
              </a:spcBef>
              <a:buNone/>
            </a:pPr>
            <a:r>
              <a:rPr lang="en-US" sz="2800" b="1" dirty="0" smtClean="0"/>
              <a:t>For assessment questions, please contact</a:t>
            </a:r>
          </a:p>
          <a:p>
            <a:pPr marL="0" algn="ctr">
              <a:spcBef>
                <a:spcPts val="0"/>
              </a:spcBef>
              <a:buNone/>
            </a:pPr>
            <a:r>
              <a:rPr lang="en-US" sz="2800" b="1" dirty="0" smtClean="0">
                <a:hlinkClick r:id="rId5"/>
              </a:rPr>
              <a:t>Student_assessment@doe.virginia.gov</a:t>
            </a:r>
            <a:endParaRPr lang="en-US" sz="2800" b="1" dirty="0" smtClean="0"/>
          </a:p>
          <a:p>
            <a:pPr marL="0" algn="ctr">
              <a:spcBef>
                <a:spcPts val="0"/>
              </a:spcBef>
              <a:buNone/>
            </a:pPr>
            <a:endParaRPr lang="en-US" sz="2800" b="1" dirty="0"/>
          </a:p>
          <a:p>
            <a:pPr marL="0" algn="ctr">
              <a:spcBef>
                <a:spcPts val="0"/>
              </a:spcBef>
              <a:buNone/>
            </a:pPr>
            <a:r>
              <a:rPr lang="en-US" sz="2800" b="1" dirty="0" smtClean="0"/>
              <a:t>For instruction questions, please contact </a:t>
            </a:r>
            <a:r>
              <a:rPr lang="en-US" sz="2800" b="1" dirty="0" smtClean="0">
                <a:hlinkClick r:id="rId6"/>
              </a:rPr>
              <a:t>Michael.Bolling@doe.virginia.gov</a:t>
            </a:r>
            <a:r>
              <a:rPr lang="en-US" sz="2800" b="1" dirty="0" smtClean="0"/>
              <a:t> </a:t>
            </a:r>
          </a:p>
          <a:p>
            <a:pPr>
              <a:spcBef>
                <a:spcPts val="0"/>
              </a:spcBef>
              <a:buNone/>
            </a:pPr>
            <a:endParaRPr lang="en-US" sz="2800" dirty="0" smtClean="0"/>
          </a:p>
          <a:p>
            <a:pPr marL="114300" indent="-457200" eaLnBrk="1" hangingPunct="1">
              <a:buNone/>
            </a:pPr>
            <a:endParaRPr lang="en-US" sz="2000" b="1" dirty="0" smtClean="0"/>
          </a:p>
          <a:p>
            <a:pPr marL="114300" indent="-457200" eaLnBrk="1" hangingPunct="1">
              <a:buFont typeface="Wingdings 2" pitchFamily="18" charset="2"/>
              <a:buAutoNum type="alphaLcParenR"/>
            </a:pPr>
            <a:endParaRPr lang="en-US" sz="2400" dirty="0" smtClean="0"/>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a:p>
            <a:pPr eaLnBrk="1" hangingPunct="1">
              <a:buFont typeface="Wingdings 2" pitchFamily="18" charset="2"/>
              <a:buNone/>
            </a:pPr>
            <a:endParaRPr lang="en-US" sz="2400" b="1" dirty="0" smtClean="0">
              <a:solidFill>
                <a:srgbClr val="6600FF"/>
              </a:solidFill>
            </a:endParaRPr>
          </a:p>
        </p:txBody>
      </p:sp>
      <p:sp>
        <p:nvSpPr>
          <p:cNvPr id="7" name="Title 6"/>
          <p:cNvSpPr>
            <a:spLocks noGrp="1"/>
          </p:cNvSpPr>
          <p:nvPr>
            <p:ph type="title"/>
          </p:nvPr>
        </p:nvSpPr>
        <p:spPr>
          <a:xfrm>
            <a:off x="304800" y="457200"/>
            <a:ext cx="8839200" cy="914400"/>
          </a:xfrm>
        </p:spPr>
        <p:txBody>
          <a:bodyPr/>
          <a:lstStyle/>
          <a:p>
            <a:r>
              <a:rPr lang="en-US" sz="3200" b="1" dirty="0" smtClean="0">
                <a:solidFill>
                  <a:srgbClr val="0033CC"/>
                </a:solidFill>
              </a:rPr>
              <a:t>Contact Information</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 y="2514600"/>
            <a:ext cx="7391400" cy="3139321"/>
          </a:xfrm>
          <a:prstGeom prst="rect">
            <a:avLst/>
          </a:prstGeom>
        </p:spPr>
        <p:txBody>
          <a:bodyPr wrap="square">
            <a:spAutoFit/>
          </a:bodyPr>
          <a:lstStyle/>
          <a:p>
            <a:endParaRPr lang="en-US" b="1" dirty="0" smtClean="0">
              <a:solidFill>
                <a:prstClr val="black"/>
              </a:solidFill>
            </a:endParaRPr>
          </a:p>
          <a:p>
            <a:r>
              <a:rPr lang="en-US" b="1" dirty="0" smtClean="0">
                <a:solidFill>
                  <a:prstClr val="black"/>
                </a:solidFill>
              </a:rPr>
              <a:t> </a:t>
            </a: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smtClean="0">
              <a:solidFill>
                <a:prstClr val="black"/>
              </a:solidFill>
            </a:endParaRPr>
          </a:p>
          <a:p>
            <a:endParaRPr lang="en-US" b="1" dirty="0">
              <a:solidFill>
                <a:prstClr val="black"/>
              </a:solidFill>
            </a:endParaRPr>
          </a:p>
        </p:txBody>
      </p:sp>
      <p:graphicFrame>
        <p:nvGraphicFramePr>
          <p:cNvPr id="14" name="Object 13"/>
          <p:cNvGraphicFramePr>
            <a:graphicFrameLocks noChangeAspect="1"/>
          </p:cNvGraphicFramePr>
          <p:nvPr/>
        </p:nvGraphicFramePr>
        <p:xfrm>
          <a:off x="4514850" y="3321050"/>
          <a:ext cx="114300" cy="215900"/>
        </p:xfrm>
        <a:graphic>
          <a:graphicData uri="http://schemas.openxmlformats.org/presentationml/2006/ole">
            <p:oleObj spid="_x0000_s600144" name="Equation" r:id="rId8" imgW="114151" imgH="215619" progId="Equation.3">
              <p:embed/>
            </p:oleObj>
          </a:graphicData>
        </a:graphic>
      </p:graphicFrame>
      <p:graphicFrame>
        <p:nvGraphicFramePr>
          <p:cNvPr id="17" name="Object 16"/>
          <p:cNvGraphicFramePr>
            <a:graphicFrameLocks noChangeAspect="1"/>
          </p:cNvGraphicFramePr>
          <p:nvPr/>
        </p:nvGraphicFramePr>
        <p:xfrm>
          <a:off x="4514850" y="3321050"/>
          <a:ext cx="114300" cy="215900"/>
        </p:xfrm>
        <a:graphic>
          <a:graphicData uri="http://schemas.openxmlformats.org/presentationml/2006/ole">
            <p:oleObj spid="_x0000_s600145" name="Equation" r:id="rId9" imgW="114151" imgH="215619" progId="Equation.3">
              <p:embed/>
            </p:oleObj>
          </a:graphicData>
        </a:graphic>
      </p:graphicFrame>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p:oleObj spid="_x0000_s600146" name="Equation" r:id="rId10" imgW="114151" imgH="215619" progId="Equation.3">
              <p:embed/>
            </p:oleObj>
          </a:graphicData>
        </a:graphic>
      </p:graphicFrame>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1" name="Rectangle 7"/>
          <p:cNvSpPr>
            <a:spLocks noChangeArrowheads="1"/>
          </p:cNvSpPr>
          <p:nvPr/>
        </p:nvSpPr>
        <p:spPr bwMode="auto">
          <a:xfrm>
            <a:off x="0" y="6477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4" name="Rectangle 10"/>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37" name="Rectangle 13"/>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3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1"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2" name="Rectangle 1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4"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5" name="Rectangle 21"/>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4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48" name="Rectangle 24"/>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2"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3" name="Rectangle 29"/>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5"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6" name="Rectangle 32"/>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58"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59" name="Rectangle 35"/>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1061"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1062" name="Rectangle 38"/>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1" name="Rectangle 7"/>
          <p:cNvSpPr>
            <a:spLocks noChangeArrowheads="1"/>
          </p:cNvSpPr>
          <p:nvPr/>
        </p:nvSpPr>
        <p:spPr bwMode="auto">
          <a:xfrm>
            <a:off x="0" y="7334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4" name="Rectangle 10"/>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17"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151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1520" name="Rectangle 16"/>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07" name="Rectangle 7"/>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0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0" name="Rectangle 10"/>
          <p:cNvSpPr>
            <a:spLocks noChangeArrowheads="1"/>
          </p:cNvSpPr>
          <p:nvPr/>
        </p:nvSpPr>
        <p:spPr bwMode="auto">
          <a:xfrm>
            <a:off x="0" y="7810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sp>
        <p:nvSpPr>
          <p:cNvPr id="2561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sp>
        <p:nvSpPr>
          <p:cNvPr id="25613" name="Rectangle 13"/>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smtClean="0">
              <a:solidFill>
                <a:prstClr val="black"/>
              </a:solidFill>
              <a:latin typeface="Arial" pitchFamily="34" charset="0"/>
              <a:cs typeface="Arial"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
        <p:nvSpPr>
          <p:cNvPr id="52" name="TextBox 5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43</a:t>
            </a:r>
            <a:endParaRPr lang="en-US" sz="1200" dirty="0">
              <a:latin typeface="+mn-lt"/>
            </a:endParaRPr>
          </a:p>
        </p:txBody>
      </p:sp>
    </p:spTree>
    <p:extLst>
      <p:ext uri="{BB962C8B-B14F-4D97-AF65-F5344CB8AC3E}">
        <p14:creationId xmlns:p14="http://schemas.microsoft.com/office/powerpoint/2010/main" xmlns="" val="566363938"/>
      </p:ext>
    </p:extLst>
  </p:cSld>
  <p:clrMapOvr>
    <a:masterClrMapping/>
  </p:clrMapOvr>
  <mc:AlternateContent xmlns:mc="http://schemas.openxmlformats.org/markup-compatibility/2006">
    <mc:Choice xmlns:p14="http://schemas.microsoft.com/office/powerpoint/2010/main" xmlns="" Requires="p14">
      <p:transition spd="slow" p14:dur="2000" advTm="7983"/>
    </mc:Choice>
    <mc:Fallback>
      <p:transition spd="slow" advTm="79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229600" cy="4525963"/>
          </a:xfrm>
        </p:spPr>
        <p:txBody>
          <a:bodyPr/>
          <a:lstStyle/>
          <a:p>
            <a:pPr marL="457200" indent="-457200">
              <a:spcBef>
                <a:spcPts val="0"/>
              </a:spcBef>
              <a:buNone/>
            </a:pPr>
            <a:r>
              <a:rPr lang="en-US" sz="2400" b="1" dirty="0" smtClean="0">
                <a:solidFill>
                  <a:srgbClr val="0070C0"/>
                </a:solidFill>
              </a:rPr>
              <a:t>Students need additional practice factoring polynomials </a:t>
            </a:r>
          </a:p>
          <a:p>
            <a:pPr marL="457200" indent="-457200">
              <a:spcBef>
                <a:spcPts val="0"/>
              </a:spcBef>
              <a:buNone/>
            </a:pPr>
            <a:r>
              <a:rPr lang="en-US" sz="2400" b="1" dirty="0" smtClean="0">
                <a:solidFill>
                  <a:srgbClr val="0070C0"/>
                </a:solidFill>
              </a:rPr>
              <a:t>completely.</a:t>
            </a:r>
          </a:p>
          <a:p>
            <a:pPr marL="457200" indent="-457200">
              <a:spcBef>
                <a:spcPts val="0"/>
              </a:spcBef>
              <a:buNone/>
            </a:pPr>
            <a:endParaRPr lang="en-US" sz="800" b="1" dirty="0" smtClean="0"/>
          </a:p>
          <a:p>
            <a:pPr marL="457200" indent="-457200">
              <a:spcBef>
                <a:spcPts val="0"/>
              </a:spcBef>
              <a:buNone/>
            </a:pPr>
            <a:r>
              <a:rPr lang="en-US" sz="2400" b="1" dirty="0" smtClean="0"/>
              <a:t>Factor each polynomial completely.</a:t>
            </a:r>
          </a:p>
          <a:p>
            <a:pPr marL="457200" indent="-457200">
              <a:spcBef>
                <a:spcPts val="0"/>
              </a:spcBef>
              <a:buNone/>
            </a:pPr>
            <a:endParaRPr lang="en-US" sz="2400" b="1" dirty="0" smtClean="0"/>
          </a:p>
          <a:p>
            <a:pPr marL="457200" indent="-457200">
              <a:spcBef>
                <a:spcPts val="0"/>
              </a:spcBef>
              <a:buNone/>
            </a:pPr>
            <a:r>
              <a:rPr lang="en-US" sz="2400" b="1" dirty="0" smtClean="0"/>
              <a:t>a.						</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marL="457200" indent="-457200">
              <a:spcBef>
                <a:spcPts val="0"/>
              </a:spcBef>
              <a:buNone/>
            </a:pPr>
            <a:r>
              <a:rPr lang="en-US" sz="2400" b="1" dirty="0" smtClean="0"/>
              <a:t>b. </a:t>
            </a:r>
          </a:p>
          <a:p>
            <a:pPr marL="457200" indent="-457200">
              <a:spcBef>
                <a:spcPts val="0"/>
              </a:spcBef>
              <a:buNone/>
            </a:pPr>
            <a:endParaRPr lang="en-US" sz="2400" b="1" dirty="0" smtClean="0"/>
          </a:p>
          <a:p>
            <a:pPr marL="457200" indent="-457200">
              <a:spcBef>
                <a:spcPts val="0"/>
              </a:spcBef>
              <a:buNone/>
            </a:pPr>
            <a:endParaRPr lang="en-US" sz="2400" b="1" dirty="0" smtClean="0"/>
          </a:p>
          <a:p>
            <a:pPr marL="457200" indent="-457200">
              <a:spcBef>
                <a:spcPts val="0"/>
              </a:spcBef>
              <a:buNone/>
            </a:pPr>
            <a:r>
              <a:rPr lang="en-US" sz="2400" b="1" dirty="0" smtClean="0"/>
              <a:t>						</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chemeClr val="tx2">
                  <a:lumMod val="75000"/>
                </a:schemeClr>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AII.1d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nvGraphicFramePr>
        <p:xfrm>
          <a:off x="914400" y="3048000"/>
          <a:ext cx="1075765" cy="406400"/>
        </p:xfrm>
        <a:graphic>
          <a:graphicData uri="http://schemas.openxmlformats.org/presentationml/2006/ole">
            <p:oleObj spid="_x0000_s192570" name="Equation" r:id="rId7" imgW="571252" imgH="215806" progId="">
              <p:embed/>
            </p:oleObj>
          </a:graphicData>
        </a:graphic>
      </p:graphicFrame>
      <p:graphicFrame>
        <p:nvGraphicFramePr>
          <p:cNvPr id="23" name="Object 22"/>
          <p:cNvGraphicFramePr>
            <a:graphicFrameLocks noChangeAspect="1"/>
          </p:cNvGraphicFramePr>
          <p:nvPr/>
        </p:nvGraphicFramePr>
        <p:xfrm>
          <a:off x="884270" y="4137835"/>
          <a:ext cx="1411705" cy="419100"/>
        </p:xfrm>
        <a:graphic>
          <a:graphicData uri="http://schemas.openxmlformats.org/presentationml/2006/ole">
            <p:oleObj spid="_x0000_s192571" name="Equation" r:id="rId8" imgW="812447" imgH="241195" progId="">
              <p:embed/>
            </p:oleObj>
          </a:graphicData>
        </a:graphic>
      </p:graphicFrame>
      <p:sp>
        <p:nvSpPr>
          <p:cNvPr id="192525"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2524" name="Picture 1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38400" y="3081668"/>
            <a:ext cx="3019425" cy="466725"/>
          </a:xfrm>
          <a:prstGeom prst="rect">
            <a:avLst/>
          </a:prstGeom>
          <a:noFill/>
        </p:spPr>
      </p:pic>
      <p:sp>
        <p:nvSpPr>
          <p:cNvPr id="192526" name="Rectangle 14"/>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28"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2527" name="Picture 15"/>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2667000" y="4191000"/>
            <a:ext cx="2676525" cy="409575"/>
          </a:xfrm>
          <a:prstGeom prst="rect">
            <a:avLst/>
          </a:prstGeom>
          <a:noFill/>
        </p:spPr>
      </p:pic>
      <p:sp>
        <p:nvSpPr>
          <p:cNvPr id="192529" name="Rectangle 17"/>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2531"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2532" name="Rectangle 20"/>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416437" y="6400800"/>
            <a:ext cx="381000" cy="276999"/>
          </a:xfrm>
          <a:prstGeom prst="rect">
            <a:avLst/>
          </a:prstGeom>
          <a:noFill/>
        </p:spPr>
        <p:txBody>
          <a:bodyPr wrap="square" rtlCol="0">
            <a:spAutoFit/>
          </a:bodyPr>
          <a:lstStyle/>
          <a:p>
            <a:r>
              <a:rPr lang="en-US" sz="1200" dirty="0" smtClean="0">
                <a:latin typeface="+mn-lt"/>
              </a:rPr>
              <a:t>5</a:t>
            </a:r>
            <a:endParaRPr lang="en-US" sz="1200" dirty="0">
              <a:latin typeface="+mn-lt"/>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2"/>
    </p:custDataLst>
  </p:cSld>
  <p:clrMapOvr>
    <a:masterClrMapping/>
  </p:clrMapOvr>
  <mc:AlternateContent xmlns:mc="http://schemas.openxmlformats.org/markup-compatibility/2006">
    <mc:Choice xmlns:p14="http://schemas.microsoft.com/office/powerpoint/2010/main" xmlns="" Requires="p14">
      <p:transition spd="slow" p14:dur="2000" advTm="56184"/>
    </mc:Choice>
    <mc:Fallback>
      <p:transition spd="slow" advTm="56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5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5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609600" y="1371600"/>
            <a:ext cx="8229600" cy="4525963"/>
          </a:xfrm>
        </p:spPr>
        <p:txBody>
          <a:bodyPr/>
          <a:lstStyle/>
          <a:p>
            <a:pPr marL="457200" indent="-457200">
              <a:spcBef>
                <a:spcPts val="0"/>
              </a:spcBef>
              <a:buNone/>
            </a:pPr>
            <a:endParaRPr lang="en-US" sz="800" b="1" dirty="0" smtClean="0"/>
          </a:p>
          <a:p>
            <a:pPr marL="0" indent="-457200">
              <a:spcBef>
                <a:spcPts val="0"/>
              </a:spcBef>
              <a:buNone/>
            </a:pPr>
            <a:r>
              <a:rPr lang="en-US" sz="2400" b="1" dirty="0" smtClean="0"/>
              <a:t>When completely factored, which is one factor of this polynomial?</a:t>
            </a:r>
          </a:p>
          <a:p>
            <a:pPr marL="0" indent="-457200">
              <a:spcBef>
                <a:spcPts val="0"/>
              </a:spcBef>
              <a:buNone/>
            </a:pPr>
            <a:r>
              <a:rPr lang="en-US" sz="2400" b="1" dirty="0" smtClean="0"/>
              <a:t>                                </a:t>
            </a:r>
          </a:p>
          <a:p>
            <a:pPr marL="457200" indent="-457200">
              <a:spcBef>
                <a:spcPts val="0"/>
              </a:spcBef>
              <a:buNone/>
            </a:pPr>
            <a:endParaRPr lang="en-US" sz="2400" b="1" dirty="0" smtClean="0"/>
          </a:p>
          <a:p>
            <a:pPr marL="457200" indent="-457200">
              <a:spcBef>
                <a:spcPts val="0"/>
              </a:spcBef>
              <a:buNone/>
            </a:pPr>
            <a:r>
              <a:rPr lang="en-US" sz="2400" b="1" dirty="0" smtClean="0"/>
              <a:t>a.</a:t>
            </a:r>
            <a:endParaRPr lang="en-US" sz="2400" b="1" i="1" dirty="0" smtClean="0">
              <a:latin typeface="Times New Roman" pitchFamily="18" charset="0"/>
              <a:cs typeface="Times New Roman" pitchFamily="18" charset="0"/>
            </a:endParaRPr>
          </a:p>
          <a:p>
            <a:pPr marL="457200" indent="-457200">
              <a:spcBef>
                <a:spcPts val="0"/>
              </a:spcBef>
              <a:buNone/>
            </a:pPr>
            <a:endParaRPr lang="en-US" sz="2400" b="1" dirty="0" smtClean="0"/>
          </a:p>
          <a:p>
            <a:pPr marL="457200" indent="-457200">
              <a:spcBef>
                <a:spcPts val="0"/>
              </a:spcBef>
              <a:buNone/>
            </a:pPr>
            <a:r>
              <a:rPr lang="en-US" sz="2400" b="1" dirty="0" smtClean="0"/>
              <a:t>b.</a:t>
            </a:r>
          </a:p>
          <a:p>
            <a:pPr marL="457200" indent="-457200">
              <a:spcBef>
                <a:spcPts val="0"/>
              </a:spcBef>
              <a:buNone/>
            </a:pPr>
            <a:endParaRPr lang="en-US" sz="2400" b="1" dirty="0" smtClean="0"/>
          </a:p>
          <a:p>
            <a:pPr marL="457200" indent="-457200">
              <a:spcBef>
                <a:spcPts val="0"/>
              </a:spcBef>
              <a:buNone/>
            </a:pPr>
            <a:r>
              <a:rPr lang="en-US" sz="2400" b="1" dirty="0" smtClean="0"/>
              <a:t>c.  </a:t>
            </a:r>
          </a:p>
          <a:p>
            <a:pPr marL="457200" indent="-457200">
              <a:spcBef>
                <a:spcPts val="0"/>
              </a:spcBef>
              <a:buNone/>
            </a:pPr>
            <a:endParaRPr lang="en-US" sz="2400" b="1" dirty="0" smtClean="0"/>
          </a:p>
          <a:p>
            <a:pPr marL="457200" indent="-457200">
              <a:spcBef>
                <a:spcPts val="0"/>
              </a:spcBef>
              <a:buNone/>
            </a:pPr>
            <a:r>
              <a:rPr lang="en-US" sz="2400" b="1" dirty="0" smtClean="0"/>
              <a:t>d.</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marL="457200" indent="-457200">
              <a:spcBef>
                <a:spcPts val="0"/>
              </a:spcBef>
              <a:buNone/>
            </a:pPr>
            <a:r>
              <a:rPr lang="en-US" sz="2400" b="1" dirty="0" smtClean="0"/>
              <a:t>					</a:t>
            </a:r>
          </a:p>
          <a:p>
            <a:pPr marL="457200" indent="-457200">
              <a:spcBef>
                <a:spcPts val="0"/>
              </a:spcBef>
              <a:buNone/>
            </a:pPr>
            <a:endParaRPr lang="en-US" sz="2400" b="1" dirty="0" smtClean="0">
              <a:solidFill>
                <a:srgbClr val="0070C0"/>
              </a:solidFill>
            </a:endParaRPr>
          </a:p>
          <a:p>
            <a:pPr marL="45720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chemeClr val="tx2">
                  <a:lumMod val="75000"/>
                </a:schemeClr>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AII.1d</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3"/>
          <p:cNvSpPr/>
          <p:nvPr/>
        </p:nvSpPr>
        <p:spPr>
          <a:xfrm>
            <a:off x="533400" y="3701901"/>
            <a:ext cx="14478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1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3148" name="Rectangle 12"/>
          <p:cNvSpPr>
            <a:spLocks noChangeArrowheads="1"/>
          </p:cNvSpPr>
          <p:nvPr/>
        </p:nvSpPr>
        <p:spPr bwMode="auto">
          <a:xfrm>
            <a:off x="0" y="762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50"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3151" name="Rectangle 15"/>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53"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3154" name="Rectangle 18"/>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5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3157" name="Rectangle 21"/>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5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31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314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352800" y="2209800"/>
            <a:ext cx="1381125" cy="428625"/>
          </a:xfrm>
          <a:prstGeom prst="rect">
            <a:avLst/>
          </a:prstGeom>
          <a:noFill/>
        </p:spPr>
      </p:pic>
      <p:sp>
        <p:nvSpPr>
          <p:cNvPr id="603143" name="Rectangle 7"/>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031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3144"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19200" y="5181600"/>
            <a:ext cx="723900" cy="409575"/>
          </a:xfrm>
          <a:prstGeom prst="rect">
            <a:avLst/>
          </a:prstGeom>
          <a:noFill/>
        </p:spPr>
      </p:pic>
      <p:sp>
        <p:nvSpPr>
          <p:cNvPr id="603146" name="Rectangle 10"/>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 name="Picture 1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143000" y="3733800"/>
            <a:ext cx="723900" cy="409575"/>
          </a:xfrm>
          <a:prstGeom prst="rect">
            <a:avLst/>
          </a:prstGeom>
          <a:noFill/>
        </p:spPr>
      </p:pic>
      <p:sp>
        <p:nvSpPr>
          <p:cNvPr id="4" name="Rectangle 13"/>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1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43000" y="3014332"/>
            <a:ext cx="361950" cy="409575"/>
          </a:xfrm>
          <a:prstGeom prst="rect">
            <a:avLst/>
          </a:prstGeom>
          <a:noFill/>
        </p:spPr>
      </p:pic>
      <p:sp>
        <p:nvSpPr>
          <p:cNvPr id="8" name="Rectangle 16"/>
          <p:cNvSpPr>
            <a:spLocks noChangeArrowheads="1"/>
          </p:cNvSpPr>
          <p:nvPr/>
        </p:nvSpPr>
        <p:spPr bwMode="auto">
          <a:xfrm>
            <a:off x="0" y="866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9"/>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2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1143000" y="4442635"/>
            <a:ext cx="1781175" cy="428625"/>
          </a:xfrm>
          <a:prstGeom prst="rect">
            <a:avLst/>
          </a:prstGeom>
          <a:noFill/>
        </p:spPr>
      </p:pic>
      <p:sp>
        <p:nvSpPr>
          <p:cNvPr id="18" name="Rectangle 22"/>
          <p:cNvSpPr>
            <a:spLocks noChangeArrowheads="1"/>
          </p:cNvSpPr>
          <p:nvPr/>
        </p:nvSpPr>
        <p:spPr bwMode="auto">
          <a:xfrm>
            <a:off x="0" y="8858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TextBox 38"/>
          <p:cNvSpPr txBox="1"/>
          <p:nvPr/>
        </p:nvSpPr>
        <p:spPr>
          <a:xfrm>
            <a:off x="416437" y="6400800"/>
            <a:ext cx="381000" cy="276999"/>
          </a:xfrm>
          <a:prstGeom prst="rect">
            <a:avLst/>
          </a:prstGeom>
          <a:noFill/>
        </p:spPr>
        <p:txBody>
          <a:bodyPr wrap="square" rtlCol="0">
            <a:spAutoFit/>
          </a:bodyPr>
          <a:lstStyle/>
          <a:p>
            <a:r>
              <a:rPr lang="en-US" sz="1200" dirty="0" smtClean="0">
                <a:latin typeface="+mn-lt"/>
              </a:rPr>
              <a:t>6</a:t>
            </a:r>
            <a:endParaRPr lang="en-US" sz="1200" dirty="0">
              <a:latin typeface="+mn-lt"/>
            </a:endParaRPr>
          </a:p>
        </p:txBody>
      </p:sp>
      <p:pic>
        <p:nvPicPr>
          <p:cNvPr id="20" name="Audio 19">
            <a:hlinkClick r:id="" action="ppaction://media"/>
          </p:cNvPr>
          <p:cNvPicPr>
            <a:picLocks noChangeAspect="1"/>
          </p:cNvPicPr>
          <p:nvPr>
            <a:audioFile r:link="rId2"/>
            <p:extLst>
              <p:ext uri="{DAA4B4D4-6D71-4841-9C94-3DE7FCFB9230}">
                <p14:media xmlns:p14="http://schemas.microsoft.com/office/powerpoint/2010/main" xmlns="" r:embed="rId11"/>
              </p:ext>
            </p:extLst>
          </p:nvPr>
        </p:nvPicPr>
        <p:blipFill>
          <a:blip r:embed="rId12"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27812"/>
    </mc:Choice>
    <mc:Fallback>
      <p:transition spd="slow" advTm="278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0"/>
                </p:tgtEl>
              </p:cMediaNode>
            </p:audio>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570037"/>
            <a:ext cx="8229600" cy="4525963"/>
          </a:xfrm>
        </p:spPr>
        <p:txBody>
          <a:bodyPr/>
          <a:lstStyle/>
          <a:p>
            <a:pPr marL="0">
              <a:spcBef>
                <a:spcPts val="0"/>
              </a:spcBef>
              <a:buNone/>
            </a:pPr>
            <a:r>
              <a:rPr lang="en-US" sz="2400" b="1" dirty="0" smtClean="0"/>
              <a:t>SOL AII.2	</a:t>
            </a:r>
          </a:p>
          <a:p>
            <a:pPr marL="0">
              <a:spcBef>
                <a:spcPts val="0"/>
              </a:spcBef>
              <a:buNone/>
            </a:pPr>
            <a:r>
              <a:rPr lang="en-US" sz="2400" b="1" dirty="0" smtClean="0"/>
              <a:t>The student will investigate and </a:t>
            </a:r>
            <a:r>
              <a:rPr lang="en-US" sz="2400" b="1" dirty="0" smtClean="0">
                <a:solidFill>
                  <a:srgbClr val="0070C0"/>
                </a:solidFill>
              </a:rPr>
              <a:t>apply the properties of</a:t>
            </a:r>
          </a:p>
          <a:p>
            <a:pPr marL="0">
              <a:spcBef>
                <a:spcPts val="0"/>
              </a:spcBef>
              <a:buNone/>
            </a:pPr>
            <a:r>
              <a:rPr lang="en-US" sz="2400" b="1" dirty="0" smtClean="0">
                <a:solidFill>
                  <a:srgbClr val="0070C0"/>
                </a:solidFill>
              </a:rPr>
              <a:t>arithmetic and geometric sequences and series </a:t>
            </a:r>
            <a:r>
              <a:rPr lang="en-US" sz="2400" b="1" dirty="0" smtClean="0"/>
              <a:t>to solve real-</a:t>
            </a:r>
          </a:p>
          <a:p>
            <a:pPr marL="0">
              <a:spcBef>
                <a:spcPts val="0"/>
              </a:spcBef>
              <a:buNone/>
            </a:pPr>
            <a:r>
              <a:rPr lang="en-US" sz="2400" b="1" dirty="0" smtClean="0"/>
              <a:t>world problems, including writing the first </a:t>
            </a:r>
            <a:r>
              <a:rPr lang="en-US" sz="2400" b="1" i="1" dirty="0" smtClean="0"/>
              <a:t>n</a:t>
            </a:r>
            <a:r>
              <a:rPr lang="en-US" sz="2400" b="1" dirty="0" smtClean="0"/>
              <a:t> terms, </a:t>
            </a:r>
            <a:r>
              <a:rPr lang="en-US" sz="2400" b="1" dirty="0" smtClean="0">
                <a:solidFill>
                  <a:srgbClr val="0070C0"/>
                </a:solidFill>
              </a:rPr>
              <a:t>finding the</a:t>
            </a:r>
          </a:p>
          <a:p>
            <a:pPr marL="0">
              <a:spcBef>
                <a:spcPts val="0"/>
              </a:spcBef>
              <a:buNone/>
            </a:pPr>
            <a:r>
              <a:rPr lang="en-US" sz="2400" b="1" i="1" dirty="0" smtClean="0">
                <a:solidFill>
                  <a:srgbClr val="0070C0"/>
                </a:solidFill>
              </a:rPr>
              <a:t>n</a:t>
            </a:r>
            <a:r>
              <a:rPr lang="en-US" sz="2400" b="1" baseline="30000" dirty="0" smtClean="0">
                <a:solidFill>
                  <a:srgbClr val="0070C0"/>
                </a:solidFill>
              </a:rPr>
              <a:t>th</a:t>
            </a:r>
            <a:r>
              <a:rPr lang="en-US" sz="2400" b="1" dirty="0" smtClean="0">
                <a:solidFill>
                  <a:srgbClr val="0070C0"/>
                </a:solidFill>
              </a:rPr>
              <a:t> term,</a:t>
            </a:r>
            <a:r>
              <a:rPr lang="en-US" sz="2400" b="1" dirty="0" smtClean="0"/>
              <a:t> </a:t>
            </a:r>
            <a:r>
              <a:rPr lang="en-US" sz="2400" b="1" dirty="0" smtClean="0">
                <a:solidFill>
                  <a:srgbClr val="0070C0"/>
                </a:solidFill>
              </a:rPr>
              <a:t>and evaluating summation formulas. </a:t>
            </a:r>
            <a:r>
              <a:rPr lang="en-US" sz="2400" b="1" dirty="0" smtClean="0"/>
              <a:t>Notation will </a:t>
            </a:r>
          </a:p>
          <a:p>
            <a:pPr marL="0">
              <a:spcBef>
                <a:spcPts val="0"/>
              </a:spcBef>
              <a:buNone/>
            </a:pPr>
            <a:r>
              <a:rPr lang="en-US" sz="2400" b="1" dirty="0" smtClean="0"/>
              <a:t>include     and </a:t>
            </a:r>
            <a:r>
              <a:rPr lang="en-US" sz="2400" b="1" i="1" dirty="0" smtClean="0"/>
              <a:t>a</a:t>
            </a:r>
            <a:r>
              <a:rPr lang="en-US" sz="2400" b="1" i="1" baseline="-25000" dirty="0" smtClean="0"/>
              <a:t>n</a:t>
            </a:r>
            <a:r>
              <a:rPr lang="en-US" sz="2400" b="1" dirty="0" smtClean="0"/>
              <a:t>.</a:t>
            </a:r>
          </a:p>
          <a:p>
            <a:pPr>
              <a:buNone/>
            </a:pPr>
            <a:endParaRPr lang="en-US" sz="2400" b="1" dirty="0" smtClean="0"/>
          </a:p>
          <a:p>
            <a:pPr marL="457200" indent="-457200">
              <a:spcBef>
                <a:spcPts val="0"/>
              </a:spcBef>
              <a:buNone/>
            </a:pPr>
            <a:endParaRPr lang="en-US" sz="2400" b="1" dirty="0" smtClean="0">
              <a:solidFill>
                <a:srgbClr val="007A0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Finding the </a:t>
            </a:r>
            <a:r>
              <a:rPr lang="en-US" sz="3200" b="1" i="1" dirty="0" smtClean="0">
                <a:solidFill>
                  <a:srgbClr val="0033CC"/>
                </a:solidFill>
              </a:rPr>
              <a:t>n</a:t>
            </a:r>
            <a:r>
              <a:rPr lang="en-US" sz="3200" b="1" baseline="30000" dirty="0" smtClean="0">
                <a:solidFill>
                  <a:srgbClr val="0033CC"/>
                </a:solidFill>
              </a:rPr>
              <a:t>th</a:t>
            </a:r>
            <a:r>
              <a:rPr lang="en-US" sz="3200" b="1" dirty="0" smtClean="0">
                <a:solidFill>
                  <a:srgbClr val="0033CC"/>
                </a:solidFill>
              </a:rPr>
              <a:t> Term of a </a:t>
            </a:r>
            <a:br>
              <a:rPr lang="en-US" sz="3200" b="1" dirty="0" smtClean="0">
                <a:solidFill>
                  <a:srgbClr val="0033CC"/>
                </a:solidFill>
              </a:rPr>
            </a:br>
            <a:r>
              <a:rPr lang="en-US" sz="3200" b="1" dirty="0" smtClean="0">
                <a:solidFill>
                  <a:srgbClr val="0033CC"/>
                </a:solidFill>
              </a:rPr>
              <a:t>Sequence or Series</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4"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2621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62145"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77165" y="3492779"/>
            <a:ext cx="209524" cy="270476"/>
          </a:xfrm>
          <a:prstGeom prst="rect">
            <a:avLst/>
          </a:prstGeom>
          <a:noFill/>
        </p:spPr>
      </p:pic>
      <p:sp>
        <p:nvSpPr>
          <p:cNvPr id="262147" name="Rectangle 3"/>
          <p:cNvSpPr>
            <a:spLocks noChangeArrowheads="1"/>
          </p:cNvSpPr>
          <p:nvPr/>
        </p:nvSpPr>
        <p:spPr bwMode="auto">
          <a:xfrm>
            <a:off x="0" y="11334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416437" y="6400800"/>
            <a:ext cx="381000" cy="276999"/>
          </a:xfrm>
          <a:prstGeom prst="rect">
            <a:avLst/>
          </a:prstGeom>
          <a:noFill/>
        </p:spPr>
        <p:txBody>
          <a:bodyPr wrap="square" rtlCol="0">
            <a:spAutoFit/>
          </a:bodyPr>
          <a:lstStyle/>
          <a:p>
            <a:r>
              <a:rPr lang="en-US" sz="1200" dirty="0" smtClean="0">
                <a:latin typeface="+mn-lt"/>
              </a:rPr>
              <a:t>7</a:t>
            </a:r>
            <a:endParaRPr lang="en-US" sz="1200" dirty="0">
              <a:latin typeface="+mn-lt"/>
            </a:endParaRPr>
          </a:p>
        </p:txBody>
      </p:sp>
      <p:pic>
        <p:nvPicPr>
          <p:cNvPr id="3" name="Audio 2">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advTm="43470"/>
    </mc:Choice>
    <mc:Fallback>
      <p:transition spd="slow" advTm="43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idx="1"/>
          </p:nvPr>
        </p:nvSpPr>
        <p:spPr>
          <a:xfrm>
            <a:off x="457200" y="1447800"/>
            <a:ext cx="8229600" cy="4525963"/>
          </a:xfrm>
        </p:spPr>
        <p:txBody>
          <a:bodyPr/>
          <a:lstStyle/>
          <a:p>
            <a:pPr marL="0" indent="-457200">
              <a:spcBef>
                <a:spcPts val="0"/>
              </a:spcBef>
              <a:buNone/>
            </a:pPr>
            <a:r>
              <a:rPr lang="en-US" sz="2400" b="1" dirty="0" smtClean="0">
                <a:solidFill>
                  <a:srgbClr val="0070C0"/>
                </a:solidFill>
              </a:rPr>
              <a:t>Students need additional practice finding the </a:t>
            </a:r>
            <a:r>
              <a:rPr lang="en-US" sz="2400" b="1" i="1" dirty="0" smtClean="0">
                <a:solidFill>
                  <a:srgbClr val="0070C0"/>
                </a:solidFill>
              </a:rPr>
              <a:t>n</a:t>
            </a:r>
            <a:r>
              <a:rPr lang="en-US" sz="2400" b="1" baseline="30000" dirty="0" smtClean="0">
                <a:solidFill>
                  <a:srgbClr val="0070C0"/>
                </a:solidFill>
              </a:rPr>
              <a:t>th</a:t>
            </a:r>
            <a:r>
              <a:rPr lang="en-US" sz="2400" b="1" dirty="0" smtClean="0">
                <a:solidFill>
                  <a:srgbClr val="0070C0"/>
                </a:solidFill>
              </a:rPr>
              <a:t> term of a sequence when a written description of the sequence is given.</a:t>
            </a:r>
          </a:p>
          <a:p>
            <a:pPr marL="0" indent="-457200">
              <a:buNone/>
            </a:pPr>
            <a:endParaRPr lang="en-US" sz="2400" b="1" dirty="0" smtClean="0"/>
          </a:p>
          <a:p>
            <a:pPr marL="0" indent="-457200">
              <a:lnSpc>
                <a:spcPct val="150000"/>
              </a:lnSpc>
              <a:spcBef>
                <a:spcPts val="600"/>
              </a:spcBef>
              <a:buNone/>
            </a:pPr>
            <a:r>
              <a:rPr lang="en-US" sz="2400" b="1" dirty="0" smtClean="0"/>
              <a:t>What is the seventh term of  the geometric sequence with a first term of 729 and a common ratio of     ?</a:t>
            </a:r>
          </a:p>
          <a:p>
            <a:pPr marL="640080" indent="-457200">
              <a:buNone/>
            </a:pPr>
            <a:r>
              <a:rPr lang="en-US" sz="2400" b="1" dirty="0" smtClean="0"/>
              <a:t> </a:t>
            </a:r>
          </a:p>
          <a:p>
            <a:pPr marL="457200" indent="-457200">
              <a:buNone/>
            </a:pPr>
            <a:endParaRPr lang="en-US" sz="2400" b="1" dirty="0" smtClean="0"/>
          </a:p>
          <a:p>
            <a:pPr marL="457200" indent="-457200">
              <a:buNone/>
            </a:pPr>
            <a:endParaRPr lang="en-US" sz="2400" b="1" dirty="0" smtClean="0"/>
          </a:p>
          <a:p>
            <a:pPr marL="457200" indent="-457200">
              <a:buFont typeface="Arial" charset="0"/>
              <a:buAutoNum type="alphaLcParenR"/>
            </a:pPr>
            <a:endParaRPr lang="en-US" sz="2400" dirty="0" smtClean="0"/>
          </a:p>
          <a:p>
            <a:pPr marL="457200" indent="-457200">
              <a:buAutoNum type="alphaLcParenR"/>
            </a:pPr>
            <a:endParaRPr lang="en-US" sz="2400" b="1" dirty="0" smtClean="0"/>
          </a:p>
          <a:p>
            <a:pPr marL="457200" indent="-457200">
              <a:buNone/>
            </a:pPr>
            <a:endParaRPr lang="en-US" sz="2400" dirty="0" smtClean="0"/>
          </a:p>
          <a:p>
            <a:pPr marL="457200" indent="-457200">
              <a:buNone/>
            </a:pPr>
            <a:endParaRPr lang="en-US" sz="2400" b="1" dirty="0" smtClean="0"/>
          </a:p>
          <a:p>
            <a:pPr marL="457200" indent="-457200">
              <a:buAutoNum type="alphaLcParenR"/>
            </a:pPr>
            <a:endParaRPr lang="en-US" sz="2400" b="1" dirty="0" smtClean="0"/>
          </a:p>
          <a:p>
            <a:pPr marL="457200" indent="-457200">
              <a:buNone/>
            </a:pPr>
            <a:endParaRPr lang="en-US" sz="2400" b="1" dirty="0" smtClean="0"/>
          </a:p>
          <a:p>
            <a:pPr marL="457200" indent="-457200">
              <a:buNone/>
            </a:pPr>
            <a:endParaRPr lang="en-US" sz="2400" b="1" dirty="0" smtClean="0"/>
          </a:p>
          <a:p>
            <a:pPr marL="457200" indent="-457200">
              <a:spcBef>
                <a:spcPts val="0"/>
              </a:spcBef>
              <a:buNone/>
            </a:pPr>
            <a:endParaRPr lang="en-US" sz="2400" b="1" dirty="0" smtClean="0">
              <a:solidFill>
                <a:srgbClr val="0070C0"/>
              </a:solidFill>
            </a:endParaRPr>
          </a:p>
          <a:p>
            <a:pPr eaLnBrk="1" fontAlgn="auto" hangingPunct="1">
              <a:spcAft>
                <a:spcPts val="0"/>
              </a:spcAft>
              <a:buClr>
                <a:schemeClr val="accent3"/>
              </a:buClr>
              <a:buNone/>
              <a:defRPr/>
            </a:pPr>
            <a:endParaRPr lang="en-US" sz="2400" b="1" dirty="0" smtClean="0">
              <a:solidFill>
                <a:srgbClr val="6600FF"/>
              </a:solidFill>
              <a:latin typeface="+mj-lt"/>
            </a:endParaRPr>
          </a:p>
          <a:p>
            <a:pPr>
              <a:buNone/>
            </a:pPr>
            <a:endParaRPr lang="en-US" sz="2400" b="1" dirty="0" smtClean="0">
              <a:solidFill>
                <a:srgbClr val="002060"/>
              </a:solidFill>
              <a:latin typeface="+mj-lt"/>
            </a:endParaRPr>
          </a:p>
        </p:txBody>
      </p:sp>
      <p:sp>
        <p:nvSpPr>
          <p:cNvPr id="7" name="Title 6"/>
          <p:cNvSpPr>
            <a:spLocks noGrp="1"/>
          </p:cNvSpPr>
          <p:nvPr>
            <p:ph type="title"/>
          </p:nvPr>
        </p:nvSpPr>
        <p:spPr>
          <a:xfrm>
            <a:off x="304800" y="457200"/>
            <a:ext cx="8839200" cy="1143000"/>
          </a:xfrm>
        </p:spPr>
        <p:txBody>
          <a:bodyPr/>
          <a:lstStyle/>
          <a:p>
            <a:r>
              <a:rPr lang="en-US" sz="3200" b="1" dirty="0" smtClean="0">
                <a:solidFill>
                  <a:srgbClr val="0033CC"/>
                </a:solidFill>
              </a:rPr>
              <a:t>Suggested Practice for SOL AII.2</a:t>
            </a:r>
            <a:endParaRPr lang="en-US" sz="3200" b="1" dirty="0">
              <a:solidFill>
                <a:srgbClr val="0033CC"/>
              </a:solidFill>
            </a:endParaRPr>
          </a:p>
        </p:txBody>
      </p:sp>
      <p:sp>
        <p:nvSpPr>
          <p:cNvPr id="1946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464" name="Rectangle 8"/>
          <p:cNvSpPr>
            <a:spLocks noChangeArrowheads="1"/>
          </p:cNvSpPr>
          <p:nvPr/>
        </p:nvSpPr>
        <p:spPr bwMode="auto">
          <a:xfrm>
            <a:off x="0" y="914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946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696200" y="5943600"/>
            <a:ext cx="1007389" cy="685800"/>
          </a:xfrm>
          <a:prstGeom prst="rect">
            <a:avLst/>
          </a:prstGeom>
          <a:noFill/>
        </p:spPr>
      </p:pic>
      <p:cxnSp>
        <p:nvCxnSpPr>
          <p:cNvPr id="15" name="Straight Connector 14"/>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208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087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638800" y="3274831"/>
            <a:ext cx="163602" cy="671629"/>
          </a:xfrm>
          <a:prstGeom prst="rect">
            <a:avLst/>
          </a:prstGeom>
          <a:noFill/>
        </p:spPr>
      </p:pic>
      <p:sp>
        <p:nvSpPr>
          <p:cNvPr id="42087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877" name="Rectangle 1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878" name="Rectangle 14"/>
          <p:cNvSpPr>
            <a:spLocks noChangeArrowheads="1"/>
          </p:cNvSpPr>
          <p:nvPr/>
        </p:nvSpPr>
        <p:spPr bwMode="auto">
          <a:xfrm>
            <a:off x="0" y="10382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880" name="Rectangle 1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881" name="Rectangle 17"/>
          <p:cNvSpPr>
            <a:spLocks noChangeArrowheads="1"/>
          </p:cNvSpPr>
          <p:nvPr/>
        </p:nvSpPr>
        <p:spPr bwMode="auto">
          <a:xfrm>
            <a:off x="0" y="128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0883" name="Rectangle 1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20886"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57600" y="4191000"/>
            <a:ext cx="1962150" cy="828675"/>
          </a:xfrm>
          <a:prstGeom prst="rect">
            <a:avLst/>
          </a:prstGeom>
          <a:noFill/>
        </p:spPr>
      </p:pic>
      <p:pic>
        <p:nvPicPr>
          <p:cNvPr id="420885"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657600" y="5029200"/>
            <a:ext cx="914400" cy="409575"/>
          </a:xfrm>
          <a:prstGeom prst="rect">
            <a:avLst/>
          </a:prstGeom>
          <a:noFill/>
        </p:spPr>
      </p:pic>
      <p:sp>
        <p:nvSpPr>
          <p:cNvPr id="420887"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889" name="Rectangle 25"/>
          <p:cNvSpPr>
            <a:spLocks noChangeArrowheads="1"/>
          </p:cNvSpPr>
          <p:nvPr/>
        </p:nvSpPr>
        <p:spPr bwMode="auto">
          <a:xfrm>
            <a:off x="0" y="2152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TextBox 25"/>
          <p:cNvSpPr txBox="1"/>
          <p:nvPr/>
        </p:nvSpPr>
        <p:spPr>
          <a:xfrm>
            <a:off x="416437" y="6400800"/>
            <a:ext cx="381000" cy="276999"/>
          </a:xfrm>
          <a:prstGeom prst="rect">
            <a:avLst/>
          </a:prstGeom>
          <a:noFill/>
        </p:spPr>
        <p:txBody>
          <a:bodyPr wrap="square" rtlCol="0">
            <a:spAutoFit/>
          </a:bodyPr>
          <a:lstStyle/>
          <a:p>
            <a:r>
              <a:rPr lang="en-US" sz="1200" dirty="0" smtClean="0">
                <a:latin typeface="+mn-lt"/>
              </a:rPr>
              <a:t>8</a:t>
            </a:r>
            <a:endParaRPr lang="en-US" sz="1200" dirty="0">
              <a:latin typeface="+mn-l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xmlns="" r:embed="rId9"/>
              </p:ext>
            </p:extLst>
          </p:nvPr>
        </p:nvPicPr>
        <p:blipFill>
          <a:blip r:embed="rId10" cstate="print"/>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2452"/>
    </mc:Choice>
    <mc:Fallback>
      <p:transition spd="slow" advTm="42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08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0033CC"/>
                </a:solidFill>
              </a:rPr>
              <a:t>Suggested Practice for SOL AII.2</a:t>
            </a:r>
            <a:endParaRPr lang="en-US" sz="3200" dirty="0"/>
          </a:p>
        </p:txBody>
      </p:sp>
      <p:sp>
        <p:nvSpPr>
          <p:cNvPr id="3" name="Content Placeholder 2"/>
          <p:cNvSpPr>
            <a:spLocks noGrp="1"/>
          </p:cNvSpPr>
          <p:nvPr>
            <p:ph idx="1"/>
          </p:nvPr>
        </p:nvSpPr>
        <p:spPr>
          <a:xfrm>
            <a:off x="492642" y="1433586"/>
            <a:ext cx="8229600" cy="4525963"/>
          </a:xfrm>
        </p:spPr>
        <p:txBody>
          <a:bodyPr/>
          <a:lstStyle/>
          <a:p>
            <a:pPr marL="0" indent="-457200">
              <a:spcBef>
                <a:spcPts val="0"/>
              </a:spcBef>
              <a:buNone/>
            </a:pPr>
            <a:r>
              <a:rPr lang="en-US" sz="2400" b="1" dirty="0">
                <a:solidFill>
                  <a:srgbClr val="0070C0"/>
                </a:solidFill>
              </a:rPr>
              <a:t>Students need additional practice finding the sum of a geometric series, particularly when the common ratio is negative</a:t>
            </a:r>
            <a:r>
              <a:rPr lang="en-US" sz="2400" b="1" dirty="0" smtClean="0">
                <a:solidFill>
                  <a:srgbClr val="0070C0"/>
                </a:solidFill>
              </a:rPr>
              <a:t>.</a:t>
            </a:r>
          </a:p>
          <a:p>
            <a:pPr marL="0" indent="-457200">
              <a:spcBef>
                <a:spcPts val="0"/>
              </a:spcBef>
              <a:buNone/>
            </a:pPr>
            <a:endParaRPr lang="en-US" sz="2400" b="1" dirty="0" smtClean="0"/>
          </a:p>
          <a:p>
            <a:pPr marL="0" indent="-457200">
              <a:spcBef>
                <a:spcPts val="0"/>
              </a:spcBef>
              <a:buNone/>
            </a:pPr>
            <a:r>
              <a:rPr lang="en-US" sz="2400" b="1" dirty="0" smtClean="0"/>
              <a:t>Find </a:t>
            </a:r>
            <a:r>
              <a:rPr lang="en-US" sz="2400" b="1" dirty="0"/>
              <a:t>the sum of this series.</a:t>
            </a:r>
          </a:p>
          <a:p>
            <a:pPr marL="0" indent="-457200">
              <a:spcBef>
                <a:spcPts val="0"/>
              </a:spcBef>
              <a:buNone/>
            </a:pPr>
            <a:endParaRPr lang="en-US" b="1" dirty="0">
              <a:solidFill>
                <a:srgbClr val="0070C0"/>
              </a:solidFill>
            </a:endParaRPr>
          </a:p>
        </p:txBody>
      </p:sp>
      <p:sp>
        <p:nvSpPr>
          <p:cNvPr id="4" name="Slide Number Placeholder 3"/>
          <p:cNvSpPr>
            <a:spLocks noGrp="1"/>
          </p:cNvSpPr>
          <p:nvPr>
            <p:ph type="sldNum" sz="quarter" idx="12"/>
          </p:nvPr>
        </p:nvSpPr>
        <p:spPr/>
        <p:txBody>
          <a:bodyPr/>
          <a:lstStyle/>
          <a:p>
            <a:pPr>
              <a:defRPr/>
            </a:pPr>
            <a:fld id="{3A958E7F-F2CE-4013-8E7C-D4FF21256298}" type="slidenum">
              <a:rPr lang="en-US" smtClean="0"/>
              <a:pPr>
                <a:defRPr/>
              </a:pPr>
              <a:t>9</a:t>
            </a:fld>
            <a:endParaRPr lang="en-US"/>
          </a:p>
        </p:txBody>
      </p:sp>
      <p:cxnSp>
        <p:nvCxnSpPr>
          <p:cNvPr id="5" name="Straight Connector 4"/>
          <p:cNvCxnSpPr/>
          <p:nvPr/>
        </p:nvCxnSpPr>
        <p:spPr>
          <a:xfrm>
            <a:off x="304800" y="0"/>
            <a:ext cx="0" cy="685800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304800"/>
            <a:ext cx="9144000" cy="0"/>
          </a:xfrm>
          <a:prstGeom prst="line">
            <a:avLst/>
          </a:prstGeom>
          <a:ln w="127000">
            <a:gradFill flip="none" rotWithShape="1">
              <a:gsLst>
                <a:gs pos="100000">
                  <a:srgbClr val="0000FF">
                    <a:alpha val="77000"/>
                  </a:srgbClr>
                </a:gs>
                <a:gs pos="36000">
                  <a:srgbClr val="00B050"/>
                </a:gs>
                <a:gs pos="36000">
                  <a:srgbClr val="7030A0">
                    <a:alpha val="52000"/>
                  </a:srgbClr>
                </a:gs>
                <a:gs pos="100000">
                  <a:srgbClr val="156B13"/>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43200" y="3413051"/>
            <a:ext cx="3238500" cy="742950"/>
          </a:xfrm>
          <a:prstGeom prst="rect">
            <a:avLst/>
          </a:prstGeom>
          <a:noFill/>
        </p:spPr>
      </p:pic>
      <p:pic>
        <p:nvPicPr>
          <p:cNvPr id="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95093" y="5544872"/>
            <a:ext cx="1071429" cy="557143"/>
          </a:xfrm>
          <a:prstGeom prst="rect">
            <a:avLst/>
          </a:prstGeom>
          <a:noFill/>
        </p:spPr>
      </p:pic>
      <p:pic>
        <p:nvPicPr>
          <p:cNvPr id="9"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93323" y="4267200"/>
            <a:ext cx="1885715" cy="957143"/>
          </a:xfrm>
          <a:prstGeom prst="rect">
            <a:avLst/>
          </a:prstGeom>
          <a:noFill/>
        </p:spPr>
      </p:pic>
      <p:pic>
        <p:nvPicPr>
          <p:cNvPr id="1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8" cstate="print"/>
          <a:srcRect/>
          <a:stretch>
            <a:fillRect/>
          </a:stretch>
        </p:blipFill>
        <p:spPr bwMode="auto">
          <a:xfrm>
            <a:off x="7696200" y="5943600"/>
            <a:ext cx="1007389" cy="685800"/>
          </a:xfrm>
          <a:prstGeom prst="rect">
            <a:avLst/>
          </a:prstGeom>
          <a:noFill/>
        </p:spPr>
      </p:pic>
      <p:sp>
        <p:nvSpPr>
          <p:cNvPr id="11" name="TextBox 10"/>
          <p:cNvSpPr txBox="1"/>
          <p:nvPr/>
        </p:nvSpPr>
        <p:spPr>
          <a:xfrm>
            <a:off x="416437" y="6400800"/>
            <a:ext cx="381000" cy="276999"/>
          </a:xfrm>
          <a:prstGeom prst="rect">
            <a:avLst/>
          </a:prstGeom>
          <a:noFill/>
        </p:spPr>
        <p:txBody>
          <a:bodyPr wrap="square" rtlCol="0">
            <a:spAutoFit/>
          </a:bodyPr>
          <a:lstStyle/>
          <a:p>
            <a:r>
              <a:rPr lang="en-US" sz="1200" dirty="0" smtClean="0">
                <a:latin typeface="+mn-lt"/>
              </a:rPr>
              <a:t>9</a:t>
            </a:r>
            <a:endParaRPr lang="en-US" sz="1200" dirty="0">
              <a:latin typeface="+mn-lt"/>
            </a:endParaRPr>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xmlns="" r:embed="rId9"/>
              </p:ext>
            </p:extLst>
          </p:nvPr>
        </p:nvPicPr>
        <p:blipFill>
          <a:blip r:embed="rId10"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xmlns="" val="2453461692"/>
      </p:ext>
    </p:extLst>
  </p:cSld>
  <p:clrMapOvr>
    <a:masterClrMapping/>
  </p:clrMapOvr>
  <mc:AlternateContent xmlns:mc="http://schemas.openxmlformats.org/markup-compatibility/2006">
    <mc:Choice xmlns:p14="http://schemas.microsoft.com/office/powerpoint/2010/main" xmlns="" Requires="p14">
      <p:transition spd="slow" p14:dur="2000" advTm="34874"/>
    </mc:Choice>
    <mc:Fallback>
      <p:transition spd="slow" advTm="348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1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5"/>
</p:tagLst>
</file>

<file path=ppt/tags/tag10.xml><?xml version="1.0" encoding="utf-8"?>
<p:tagLst xmlns:a="http://schemas.openxmlformats.org/drawingml/2006/main" xmlns:r="http://schemas.openxmlformats.org/officeDocument/2006/relationships" xmlns:p="http://schemas.openxmlformats.org/presentationml/2006/main">
  <p:tag name="TIMING" val="|39.8"/>
</p:tagLst>
</file>

<file path=ppt/tags/tag11.xml><?xml version="1.0" encoding="utf-8"?>
<p:tagLst xmlns:a="http://schemas.openxmlformats.org/drawingml/2006/main" xmlns:r="http://schemas.openxmlformats.org/officeDocument/2006/relationships" xmlns:p="http://schemas.openxmlformats.org/presentationml/2006/main">
  <p:tag name="TIMING" val="|27.7"/>
</p:tagLst>
</file>

<file path=ppt/tags/tag12.xml><?xml version="1.0" encoding="utf-8"?>
<p:tagLst xmlns:a="http://schemas.openxmlformats.org/drawingml/2006/main" xmlns:r="http://schemas.openxmlformats.org/officeDocument/2006/relationships" xmlns:p="http://schemas.openxmlformats.org/presentationml/2006/main">
  <p:tag name="TIMING" val="|39"/>
</p:tagLst>
</file>

<file path=ppt/tags/tag13.xml><?xml version="1.0" encoding="utf-8"?>
<p:tagLst xmlns:a="http://schemas.openxmlformats.org/drawingml/2006/main" xmlns:r="http://schemas.openxmlformats.org/officeDocument/2006/relationships" xmlns:p="http://schemas.openxmlformats.org/presentationml/2006/main">
  <p:tag name="TIMING" val="|17.8"/>
</p:tagLst>
</file>

<file path=ppt/tags/tag14.xml><?xml version="1.0" encoding="utf-8"?>
<p:tagLst xmlns:a="http://schemas.openxmlformats.org/drawingml/2006/main" xmlns:r="http://schemas.openxmlformats.org/officeDocument/2006/relationships" xmlns:p="http://schemas.openxmlformats.org/presentationml/2006/main">
  <p:tag name="TIMING" val="|16.6|8.9"/>
</p:tagLst>
</file>

<file path=ppt/tags/tag15.xml><?xml version="1.0" encoding="utf-8"?>
<p:tagLst xmlns:a="http://schemas.openxmlformats.org/drawingml/2006/main" xmlns:r="http://schemas.openxmlformats.org/officeDocument/2006/relationships" xmlns:p="http://schemas.openxmlformats.org/presentationml/2006/main">
  <p:tag name="TIMING" val="|13.4"/>
</p:tagLst>
</file>

<file path=ppt/tags/tag16.xml><?xml version="1.0" encoding="utf-8"?>
<p:tagLst xmlns:a="http://schemas.openxmlformats.org/drawingml/2006/main" xmlns:r="http://schemas.openxmlformats.org/officeDocument/2006/relationships" xmlns:p="http://schemas.openxmlformats.org/presentationml/2006/main">
  <p:tag name="TIMING" val="|32.8"/>
</p:tagLst>
</file>

<file path=ppt/tags/tag17.xml><?xml version="1.0" encoding="utf-8"?>
<p:tagLst xmlns:a="http://schemas.openxmlformats.org/drawingml/2006/main" xmlns:r="http://schemas.openxmlformats.org/officeDocument/2006/relationships" xmlns:p="http://schemas.openxmlformats.org/presentationml/2006/main">
  <p:tag name="TIMING" val="|16.5"/>
</p:tagLst>
</file>

<file path=ppt/tags/tag18.xml><?xml version="1.0" encoding="utf-8"?>
<p:tagLst xmlns:a="http://schemas.openxmlformats.org/drawingml/2006/main" xmlns:r="http://schemas.openxmlformats.org/officeDocument/2006/relationships" xmlns:p="http://schemas.openxmlformats.org/presentationml/2006/main">
  <p:tag name="TIMING" val="|24.6"/>
</p:tagLst>
</file>

<file path=ppt/tags/tag19.xml><?xml version="1.0" encoding="utf-8"?>
<p:tagLst xmlns:a="http://schemas.openxmlformats.org/drawingml/2006/main" xmlns:r="http://schemas.openxmlformats.org/officeDocument/2006/relationships" xmlns:p="http://schemas.openxmlformats.org/presentationml/2006/main">
  <p:tag name="TIMING" val="|26.3|10|10.4"/>
</p:tagLst>
</file>

<file path=ppt/tags/tag2.xml><?xml version="1.0" encoding="utf-8"?>
<p:tagLst xmlns:a="http://schemas.openxmlformats.org/drawingml/2006/main" xmlns:r="http://schemas.openxmlformats.org/officeDocument/2006/relationships" xmlns:p="http://schemas.openxmlformats.org/presentationml/2006/main">
  <p:tag name="TIMING" val="|39.7"/>
</p:tagLst>
</file>

<file path=ppt/tags/tag20.xml><?xml version="1.0" encoding="utf-8"?>
<p:tagLst xmlns:a="http://schemas.openxmlformats.org/drawingml/2006/main" xmlns:r="http://schemas.openxmlformats.org/officeDocument/2006/relationships" xmlns:p="http://schemas.openxmlformats.org/presentationml/2006/main">
  <p:tag name="TIMING" val="|41.5"/>
</p:tagLst>
</file>

<file path=ppt/tags/tag21.xml><?xml version="1.0" encoding="utf-8"?>
<p:tagLst xmlns:a="http://schemas.openxmlformats.org/drawingml/2006/main" xmlns:r="http://schemas.openxmlformats.org/officeDocument/2006/relationships" xmlns:p="http://schemas.openxmlformats.org/presentationml/2006/main">
  <p:tag name="TIMING" val="|15.7"/>
</p:tagLst>
</file>

<file path=ppt/tags/tag22.xml><?xml version="1.0" encoding="utf-8"?>
<p:tagLst xmlns:a="http://schemas.openxmlformats.org/drawingml/2006/main" xmlns:r="http://schemas.openxmlformats.org/officeDocument/2006/relationships" xmlns:p="http://schemas.openxmlformats.org/presentationml/2006/main">
  <p:tag name="TIMING" val="|15.9"/>
</p:tagLst>
</file>

<file path=ppt/tags/tag23.xml><?xml version="1.0" encoding="utf-8"?>
<p:tagLst xmlns:a="http://schemas.openxmlformats.org/drawingml/2006/main" xmlns:r="http://schemas.openxmlformats.org/officeDocument/2006/relationships" xmlns:p="http://schemas.openxmlformats.org/presentationml/2006/main">
  <p:tag name="TIMING" val="|31.5"/>
</p:tagLst>
</file>

<file path=ppt/tags/tag24.xml><?xml version="1.0" encoding="utf-8"?>
<p:tagLst xmlns:a="http://schemas.openxmlformats.org/drawingml/2006/main" xmlns:r="http://schemas.openxmlformats.org/officeDocument/2006/relationships" xmlns:p="http://schemas.openxmlformats.org/presentationml/2006/main">
  <p:tag name="TIMING" val="|36.3"/>
</p:tagLst>
</file>

<file path=ppt/tags/tag25.xml><?xml version="1.0" encoding="utf-8"?>
<p:tagLst xmlns:a="http://schemas.openxmlformats.org/drawingml/2006/main" xmlns:r="http://schemas.openxmlformats.org/officeDocument/2006/relationships" xmlns:p="http://schemas.openxmlformats.org/presentationml/2006/main">
  <p:tag name="TIMING" val="|20.6"/>
</p:tagLst>
</file>

<file path=ppt/tags/tag26.xml><?xml version="1.0" encoding="utf-8"?>
<p:tagLst xmlns:a="http://schemas.openxmlformats.org/drawingml/2006/main" xmlns:r="http://schemas.openxmlformats.org/officeDocument/2006/relationships" xmlns:p="http://schemas.openxmlformats.org/presentationml/2006/main">
  <p:tag name="TIMING" val="|37.5"/>
</p:tagLst>
</file>

<file path=ppt/tags/tag27.xml><?xml version="1.0" encoding="utf-8"?>
<p:tagLst xmlns:a="http://schemas.openxmlformats.org/drawingml/2006/main" xmlns:r="http://schemas.openxmlformats.org/officeDocument/2006/relationships" xmlns:p="http://schemas.openxmlformats.org/presentationml/2006/main">
  <p:tag name="TIMING" val="|22"/>
</p:tagLst>
</file>

<file path=ppt/tags/tag28.xml><?xml version="1.0" encoding="utf-8"?>
<p:tagLst xmlns:a="http://schemas.openxmlformats.org/drawingml/2006/main" xmlns:r="http://schemas.openxmlformats.org/officeDocument/2006/relationships" xmlns:p="http://schemas.openxmlformats.org/presentationml/2006/main">
  <p:tag name="TIMING" val="|12.1"/>
</p:tagLst>
</file>

<file path=ppt/tags/tag29.xml><?xml version="1.0" encoding="utf-8"?>
<p:tagLst xmlns:a="http://schemas.openxmlformats.org/drawingml/2006/main" xmlns:r="http://schemas.openxmlformats.org/officeDocument/2006/relationships" xmlns:p="http://schemas.openxmlformats.org/presentationml/2006/main">
  <p:tag name="TIMING" val="|19.1"/>
</p:tagLst>
</file>

<file path=ppt/tags/tag3.xml><?xml version="1.0" encoding="utf-8"?>
<p:tagLst xmlns:a="http://schemas.openxmlformats.org/drawingml/2006/main" xmlns:r="http://schemas.openxmlformats.org/officeDocument/2006/relationships" xmlns:p="http://schemas.openxmlformats.org/presentationml/2006/main">
  <p:tag name="TIMING" val="|46.7"/>
</p:tagLst>
</file>

<file path=ppt/tags/tag4.xml><?xml version="1.0" encoding="utf-8"?>
<p:tagLst xmlns:a="http://schemas.openxmlformats.org/drawingml/2006/main" xmlns:r="http://schemas.openxmlformats.org/officeDocument/2006/relationships" xmlns:p="http://schemas.openxmlformats.org/presentationml/2006/main">
  <p:tag name="TIMING" val="|20"/>
</p:tagLst>
</file>

<file path=ppt/tags/tag5.xml><?xml version="1.0" encoding="utf-8"?>
<p:tagLst xmlns:a="http://schemas.openxmlformats.org/drawingml/2006/main" xmlns:r="http://schemas.openxmlformats.org/officeDocument/2006/relationships" xmlns:p="http://schemas.openxmlformats.org/presentationml/2006/main">
  <p:tag name="TIMING" val="|32.8"/>
</p:tagLst>
</file>

<file path=ppt/tags/tag6.xml><?xml version="1.0" encoding="utf-8"?>
<p:tagLst xmlns:a="http://schemas.openxmlformats.org/drawingml/2006/main" xmlns:r="http://schemas.openxmlformats.org/officeDocument/2006/relationships" xmlns:p="http://schemas.openxmlformats.org/presentationml/2006/main">
  <p:tag name="TIMING" val="|23.3"/>
</p:tagLst>
</file>

<file path=ppt/tags/tag7.xml><?xml version="1.0" encoding="utf-8"?>
<p:tagLst xmlns:a="http://schemas.openxmlformats.org/drawingml/2006/main" xmlns:r="http://schemas.openxmlformats.org/officeDocument/2006/relationships" xmlns:p="http://schemas.openxmlformats.org/presentationml/2006/main">
  <p:tag name="TIMING" val="|24.6"/>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1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4708</Words>
  <Application>Microsoft Office PowerPoint</Application>
  <PresentationFormat>On-screen Show (4:3)</PresentationFormat>
  <Paragraphs>786</Paragraphs>
  <Slides>43</Slides>
  <Notes>43</Notes>
  <HiddenSlides>0</HiddenSlides>
  <MMClips>43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Equation</vt:lpstr>
      <vt:lpstr>Slide 1</vt:lpstr>
      <vt:lpstr>Operations on Rational Expressions and Factoring Polynomial Expressions</vt:lpstr>
      <vt:lpstr>Suggested Practice for SOL AII.1a</vt:lpstr>
      <vt:lpstr>Suggested Practice for SOL AII.1a</vt:lpstr>
      <vt:lpstr>Suggested Practice for SOL AII.1d</vt:lpstr>
      <vt:lpstr>Suggested Practice for SOL AII.1d</vt:lpstr>
      <vt:lpstr>Finding the nth Term of a  Sequence or Series</vt:lpstr>
      <vt:lpstr>Suggested Practice for SOL AII.2</vt:lpstr>
      <vt:lpstr>Suggested Practice for SOL AII.2</vt:lpstr>
      <vt:lpstr>Identifying the Field Properties of Complex Numbers</vt:lpstr>
      <vt:lpstr>Suggested Practice for SOL AII.3</vt:lpstr>
      <vt:lpstr>Suggested Practice for SOL AII.3</vt:lpstr>
      <vt:lpstr>Solving Absolute Value Equations</vt:lpstr>
      <vt:lpstr>Suggested Practice for SOL AII.4b</vt:lpstr>
      <vt:lpstr>Determining Solutions for a System of Equations</vt:lpstr>
      <vt:lpstr>Suggested Practice for SOL AII.5</vt:lpstr>
      <vt:lpstr>Suggested Practice for SOL AII.5</vt:lpstr>
      <vt:lpstr>Analyzing Functions</vt:lpstr>
      <vt:lpstr>Suggested Practice for SOL AII.7a</vt:lpstr>
      <vt:lpstr>Suggested Practice for SOL AII.7a</vt:lpstr>
      <vt:lpstr>Suggested Practice for SOL AII.7a</vt:lpstr>
      <vt:lpstr>Suggested Practice for SOL AII.7b</vt:lpstr>
      <vt:lpstr>Suggested Practice for SOL AII.7c</vt:lpstr>
      <vt:lpstr>Suggested Practice for SOL AII.7d</vt:lpstr>
      <vt:lpstr>Suggested Practice for SOL AII.7e</vt:lpstr>
      <vt:lpstr>Suggested Practice for SOL AII.7e</vt:lpstr>
      <vt:lpstr>Suggested Practice for SOL AII.7f</vt:lpstr>
      <vt:lpstr>Suggested Practice for SOL AII.7g</vt:lpstr>
      <vt:lpstr>Suggested Practice for SOL AII.7h</vt:lpstr>
      <vt:lpstr>Recognizing the Relationship Among the Solution, Zero, and  x-Intercept of a Graph </vt:lpstr>
      <vt:lpstr>Suggested Practice for SOL AII.8</vt:lpstr>
      <vt:lpstr>Making Predictions with Curves of Best Fit</vt:lpstr>
      <vt:lpstr>Suggested Practice for SOL AII.9</vt:lpstr>
      <vt:lpstr>Solving Problems Involving Variation</vt:lpstr>
      <vt:lpstr>Suggested Practice for SOL AII.10</vt:lpstr>
      <vt:lpstr>Applying Properties of the Normal Distribution to Solve Problems</vt:lpstr>
      <vt:lpstr>Suggested Practice for SOL AII.11</vt:lpstr>
      <vt:lpstr>Suggested Practice for SOL AII.11</vt:lpstr>
      <vt:lpstr>Suggested Practice for SOL AII.11</vt:lpstr>
      <vt:lpstr>Suggested Practice for SOL AII.11</vt:lpstr>
      <vt:lpstr>Suggested Practice for SOL AII.11</vt:lpstr>
      <vt:lpstr>Practice Items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2013-11-20T22:59:56Z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