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a" ContentType="audio/x-ms-wma"/>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37.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3"/>
  </p:notesMasterIdLst>
  <p:handoutMasterIdLst>
    <p:handoutMasterId r:id="rId54"/>
  </p:handoutMasterIdLst>
  <p:sldIdLst>
    <p:sldId id="278" r:id="rId2"/>
    <p:sldId id="418" r:id="rId3"/>
    <p:sldId id="424" r:id="rId4"/>
    <p:sldId id="419" r:id="rId5"/>
    <p:sldId id="423" r:id="rId6"/>
    <p:sldId id="420" r:id="rId7"/>
    <p:sldId id="427" r:id="rId8"/>
    <p:sldId id="422" r:id="rId9"/>
    <p:sldId id="440" r:id="rId10"/>
    <p:sldId id="474" r:id="rId11"/>
    <p:sldId id="429" r:id="rId12"/>
    <p:sldId id="430" r:id="rId13"/>
    <p:sldId id="431" r:id="rId14"/>
    <p:sldId id="432" r:id="rId15"/>
    <p:sldId id="463" r:id="rId16"/>
    <p:sldId id="469" r:id="rId17"/>
    <p:sldId id="470" r:id="rId18"/>
    <p:sldId id="471" r:id="rId19"/>
    <p:sldId id="460" r:id="rId20"/>
    <p:sldId id="467" r:id="rId21"/>
    <p:sldId id="465" r:id="rId22"/>
    <p:sldId id="464" r:id="rId23"/>
    <p:sldId id="459" r:id="rId24"/>
    <p:sldId id="454" r:id="rId25"/>
    <p:sldId id="468" r:id="rId26"/>
    <p:sldId id="456" r:id="rId27"/>
    <p:sldId id="457" r:id="rId28"/>
    <p:sldId id="274" r:id="rId29"/>
    <p:sldId id="452" r:id="rId30"/>
    <p:sldId id="453" r:id="rId31"/>
    <p:sldId id="412" r:id="rId32"/>
    <p:sldId id="447" r:id="rId33"/>
    <p:sldId id="449" r:id="rId34"/>
    <p:sldId id="451" r:id="rId35"/>
    <p:sldId id="413" r:id="rId36"/>
    <p:sldId id="475" r:id="rId37"/>
    <p:sldId id="445" r:id="rId38"/>
    <p:sldId id="446" r:id="rId39"/>
    <p:sldId id="442" r:id="rId40"/>
    <p:sldId id="443" r:id="rId41"/>
    <p:sldId id="444" r:id="rId42"/>
    <p:sldId id="435" r:id="rId43"/>
    <p:sldId id="438" r:id="rId44"/>
    <p:sldId id="437" r:id="rId45"/>
    <p:sldId id="439" r:id="rId46"/>
    <p:sldId id="415" r:id="rId47"/>
    <p:sldId id="416" r:id="rId48"/>
    <p:sldId id="421" r:id="rId49"/>
    <p:sldId id="472" r:id="rId50"/>
    <p:sldId id="462" r:id="rId51"/>
    <p:sldId id="473" r:id="rId5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9B9B71"/>
    <a:srgbClr val="193323"/>
    <a:srgbClr val="0033CC"/>
    <a:srgbClr val="6600FF"/>
    <a:srgbClr val="0000FF"/>
    <a:srgbClr val="005400"/>
    <a:srgbClr val="264E35"/>
    <a:srgbClr val="00CC00"/>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8" autoAdjust="0"/>
    <p:restoredTop sz="63958" autoAdjust="0"/>
  </p:normalViewPr>
  <p:slideViewPr>
    <p:cSldViewPr>
      <p:cViewPr>
        <p:scale>
          <a:sx n="80" d="100"/>
          <a:sy n="80" d="100"/>
        </p:scale>
        <p:origin x="-2586" y="-10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22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a:defRPr/>
            </a:pPr>
            <a:r>
              <a:rPr lang="en-US"/>
              <a:t>Heights of Basketball Team Members</a:t>
            </a:r>
          </a:p>
        </c:rich>
      </c:tx>
    </c:title>
    <c:plotArea>
      <c:layout/>
      <c:barChart>
        <c:barDir val="col"/>
        <c:grouping val="clustered"/>
        <c:gapWidth val="0"/>
        <c:axId val="101106048"/>
        <c:axId val="103764736"/>
      </c:barChart>
      <c:catAx>
        <c:axId val="101106048"/>
        <c:scaling>
          <c:orientation val="minMax"/>
        </c:scaling>
        <c:axPos val="b"/>
        <c:title>
          <c:tx>
            <c:rich>
              <a:bodyPr/>
              <a:lstStyle/>
              <a:p>
                <a:pPr>
                  <a:defRPr/>
                </a:pPr>
                <a:r>
                  <a:rPr lang="en-US"/>
                  <a:t>Height in Inches</a:t>
                </a:r>
              </a:p>
            </c:rich>
          </c:tx>
        </c:title>
        <c:numFmt formatCode="General" sourceLinked="1"/>
        <c:tickLblPos val="nextTo"/>
        <c:crossAx val="103764736"/>
        <c:crosses val="autoZero"/>
        <c:auto val="1"/>
        <c:lblAlgn val="ctr"/>
        <c:lblOffset val="100"/>
      </c:catAx>
      <c:valAx>
        <c:axId val="103764736"/>
        <c:scaling>
          <c:orientation val="minMax"/>
        </c:scaling>
        <c:axPos val="l"/>
        <c:majorGridlines/>
        <c:title>
          <c:tx>
            <c:rich>
              <a:bodyPr rot="-5400000" vert="horz"/>
              <a:lstStyle/>
              <a:p>
                <a:pPr>
                  <a:defRPr/>
                </a:pPr>
                <a:r>
                  <a:rPr lang="en-US"/>
                  <a:t>Frequency </a:t>
                </a:r>
              </a:p>
            </c:rich>
          </c:tx>
        </c:title>
        <c:numFmt formatCode="General" sourceLinked="1"/>
        <c:tickLblPos val="nextTo"/>
        <c:crossAx val="101106048"/>
        <c:crosses val="autoZero"/>
        <c:crossBetween val="between"/>
      </c:valAx>
    </c:plotArea>
    <c:plotVisOnly val="1"/>
    <c:dispBlanksAs val="gap"/>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2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drawings/drawing1.xml><?xml version="1.0" encoding="utf-8"?>
<c:userShapes xmlns:c="http://schemas.openxmlformats.org/drawingml/2006/chart">
  <cdr:relSizeAnchor xmlns:cdr="http://schemas.openxmlformats.org/drawingml/2006/chartDrawing">
    <cdr:from>
      <cdr:x>5.89806E-17</cdr:x>
      <cdr:y>9.71445E-17</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200" y="76200"/>
          <a:ext cx="4572000" cy="27432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12/2/2013</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12/2/2013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the spring 2013 student performance analysis for the Algebra I  Standards of Learning test.  Statewide results for the spring 2013 mathematics SOL tests have been analyzed to determine specific content that may have challenged students.  In order to support preparation of students for the Algebra I test, this PowerPoint presentation has been developed to provide examples of SOL content identified by this analysis.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some of this content was first introduced in the 2009 mathematics SOL, other content is included in both the 2001 and 2009 mathematics SOL.  There are also many similarities between the content identified during this analysis and the content identified during the spring 2012 student performance analysis.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PowerPoint presentation contains concrete examples of the content for which student performance was weak or inconsistent.  These items are not SOL test questions and are not meant to mimic SOL test questions. Instead, they are intended to provide mathematics educators with further insight into the concepts that challenged students statewide.</a:t>
            </a:r>
          </a:p>
          <a:p>
            <a:r>
              <a:rPr lang="en-US" sz="1200" kern="1200" dirty="0" smtClean="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endParaRPr lang="en-US" sz="10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for SOL A.2c.  Students</a:t>
            </a:r>
            <a:r>
              <a:rPr lang="en-US" baseline="0" dirty="0" smtClean="0"/>
              <a:t> need additional practice </a:t>
            </a:r>
            <a:r>
              <a:rPr lang="en-US" sz="1200" b="0" dirty="0" smtClean="0">
                <a:solidFill>
                  <a:srgbClr val="0070C0"/>
                </a:solidFill>
                <a:latin typeface="+mn-lt"/>
              </a:rPr>
              <a:t>using the x-intercepts from the graphical representation of the polynomial to determine and confirm its factors.</a:t>
            </a:r>
          </a:p>
          <a:p>
            <a:endParaRPr lang="en-US" b="0" baseline="0" dirty="0" smtClean="0">
              <a:latin typeface="+mn-lt"/>
            </a:endParaRPr>
          </a:p>
          <a:p>
            <a:r>
              <a:rPr lang="en-US" baseline="0" dirty="0" smtClean="0"/>
              <a:t>Most students can answer questions that require selection of a factored equation from a list of answer options to match the given graph.  However, it is more difficult for them to create the equation from a list of factors.  </a:t>
            </a:r>
          </a:p>
          <a:p>
            <a:endParaRPr lang="en-US" baseline="0" dirty="0" smtClean="0"/>
          </a:p>
          <a:p>
            <a:r>
              <a:rPr lang="en-US" baseline="0" dirty="0" smtClean="0"/>
              <a:t>The answer to the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aseline="0" dirty="0" smtClean="0"/>
              <a:t>The next standard being highlighted is SOL A.3.  This standard reads:  </a:t>
            </a:r>
            <a:r>
              <a:rPr lang="en-US" sz="1200" b="0" dirty="0" smtClean="0"/>
              <a:t>The student will express the square roots and cube roots of whole numbers and </a:t>
            </a:r>
            <a:r>
              <a:rPr lang="en-US" sz="1200" b="0" dirty="0" smtClean="0">
                <a:solidFill>
                  <a:srgbClr val="0070C0"/>
                </a:solidFill>
              </a:rPr>
              <a:t>the square root of a monomial algebraic expression in simplest radical form.</a:t>
            </a:r>
            <a:endParaRPr lang="en-US" sz="1200" b="0"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In the spring 2012 student performance analysis, students had difficulty understanding how to calculate or simplify the cube root of a whole number.  Students did much better on those concepts during the spring 2013 test administration.  Students are also doing very well at calculating and simplifying the square root of a whole number.  However, performance on simplifying the square root of a monomial algebraic expression in simplest radical form was inconsistent.</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A.3 students</a:t>
            </a:r>
            <a:r>
              <a:rPr lang="en-US" baseline="0" dirty="0" smtClean="0"/>
              <a:t> need additional practice </a:t>
            </a:r>
            <a:r>
              <a:rPr lang="en-US" sz="1200" b="0" dirty="0" smtClean="0">
                <a:solidFill>
                  <a:srgbClr val="0070C0"/>
                </a:solidFill>
              </a:rPr>
              <a:t>simplifying the square root of a monomial algebraic expression.</a:t>
            </a:r>
            <a:endParaRPr lang="en-US" sz="1200" b="0" baseline="0" dirty="0" smtClean="0">
              <a:solidFill>
                <a:schemeClr val="tx1"/>
              </a:solidFill>
            </a:endParaRPr>
          </a:p>
          <a:p>
            <a:endParaRPr lang="en-US" b="0" baseline="0" dirty="0" smtClean="0"/>
          </a:p>
          <a:p>
            <a:r>
              <a:rPr lang="en-US" baseline="0" dirty="0" smtClean="0"/>
              <a:t>Students would benefit from experiences that require them to </a:t>
            </a:r>
            <a:r>
              <a:rPr lang="en-US" dirty="0" smtClean="0"/>
              <a:t>simplify monomial</a:t>
            </a:r>
            <a:r>
              <a:rPr lang="en-US" baseline="0" dirty="0" smtClean="0"/>
              <a:t> expressions that do not have perfect square coefficients.</a:t>
            </a:r>
          </a:p>
          <a:p>
            <a:endParaRPr lang="en-US" baseline="0" dirty="0" smtClean="0"/>
          </a:p>
          <a:p>
            <a:r>
              <a:rPr lang="en-US" baseline="0" dirty="0" smtClean="0"/>
              <a:t>The answers to the examples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514350" eaLnBrk="1" hangingPunct="1">
              <a:buClrTx/>
              <a:buFont typeface="Wingdings 2" pitchFamily="18" charset="2"/>
              <a:buNone/>
            </a:pPr>
            <a:r>
              <a:rPr lang="en-US" dirty="0" smtClean="0"/>
              <a:t>The next standard being highlighted is SOL A.4.  For this</a:t>
            </a:r>
            <a:r>
              <a:rPr lang="en-US" baseline="0" dirty="0" smtClean="0"/>
              <a:t> standard, students need additional practice with bullet a) solving literal equations (formulas) for a given variable; bullet </a:t>
            </a:r>
            <a:r>
              <a:rPr lang="en-US" i="0" baseline="0" dirty="0" smtClean="0"/>
              <a:t>c) </a:t>
            </a:r>
            <a:r>
              <a:rPr lang="en-US" sz="1200" b="0" dirty="0" smtClean="0">
                <a:solidFill>
                  <a:srgbClr val="0070C0"/>
                </a:solidFill>
              </a:rPr>
              <a:t>solving quadratic equations algebraically and graphically; bullet d) solving multistep linear equations algebraically; and bullet e) solving systems of two linear equations in two</a:t>
            </a:r>
            <a:r>
              <a:rPr lang="en-US" sz="1200" b="0" baseline="0" dirty="0" smtClean="0">
                <a:solidFill>
                  <a:srgbClr val="0070C0"/>
                </a:solidFill>
              </a:rPr>
              <a:t> v</a:t>
            </a:r>
            <a:r>
              <a:rPr lang="en-US" sz="1200" b="0" dirty="0" smtClean="0">
                <a:solidFill>
                  <a:srgbClr val="0070C0"/>
                </a:solidFill>
              </a:rPr>
              <a:t>ariables algebraically.</a:t>
            </a:r>
            <a:endParaRPr lang="en-US" b="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A.4a students need additional practice solving literal equations.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answers to the two questions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A.4c students </a:t>
            </a:r>
            <a:r>
              <a:rPr lang="en-US" b="0" baseline="0" dirty="0" smtClean="0"/>
              <a:t>need </a:t>
            </a:r>
            <a:r>
              <a:rPr lang="en-US" sz="1200" b="0" kern="1200" dirty="0" smtClean="0">
                <a:solidFill>
                  <a:srgbClr val="0070C0"/>
                </a:solidFill>
                <a:latin typeface="+mn-lt"/>
                <a:ea typeface="+mn-ea"/>
                <a:cs typeface="+mn-cs"/>
              </a:rPr>
              <a:t>additional practice finding solutions to quadratic equations presented algebraically and graphically.</a:t>
            </a:r>
            <a:endParaRPr lang="en-US" b="0" baseline="0" dirty="0" smtClean="0"/>
          </a:p>
          <a:p>
            <a:endParaRPr lang="en-US" baseline="0" dirty="0" smtClean="0"/>
          </a:p>
          <a:p>
            <a:r>
              <a:rPr lang="en-US" baseline="0" dirty="0" smtClean="0"/>
              <a:t>The answer to the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A.4c.  Students</a:t>
            </a:r>
            <a:r>
              <a:rPr lang="en-US" baseline="0" dirty="0" smtClean="0"/>
              <a:t> don’t seem to understand that the word “solution” is where the graph of the quadratic equation crosses the </a:t>
            </a:r>
            <a:r>
              <a:rPr lang="en-US" i="1" baseline="0" dirty="0" smtClean="0"/>
              <a:t>x</a:t>
            </a:r>
            <a:r>
              <a:rPr lang="en-US" baseline="0" dirty="0" smtClean="0"/>
              <a:t>-axis.  Students will erroneously plot the </a:t>
            </a:r>
            <a:r>
              <a:rPr lang="en-US" i="1" baseline="0" dirty="0" smtClean="0"/>
              <a:t>y</a:t>
            </a:r>
            <a:r>
              <a:rPr lang="en-US" baseline="0" dirty="0" smtClean="0"/>
              <a:t>-intercept as a solution, and many times, they will also plot the maximum or minimum as the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to this question in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A.4d students need additional practice  </a:t>
            </a:r>
            <a:r>
              <a:rPr lang="en-US" sz="1200" b="0" kern="1200" dirty="0" smtClean="0">
                <a:solidFill>
                  <a:srgbClr val="0070C0"/>
                </a:solidFill>
                <a:latin typeface="+mn-lt"/>
                <a:ea typeface="+mn-ea"/>
                <a:cs typeface="+mn-cs"/>
              </a:rPr>
              <a:t>describing solutions to equations that have the following solutions:  </a:t>
            </a:r>
            <a:r>
              <a:rPr lang="en-US" sz="1200" b="0" i="1" dirty="0" smtClean="0">
                <a:solidFill>
                  <a:srgbClr val="0070C0"/>
                </a:solidFill>
                <a:latin typeface="Times New Roman" pitchFamily="18" charset="0"/>
                <a:ea typeface="Cambria Math" pitchFamily="18" charset="0"/>
                <a:cs typeface="Times New Roman" pitchFamily="18" charset="0"/>
              </a:rPr>
              <a:t>x </a:t>
            </a:r>
            <a:r>
              <a:rPr lang="en-US" sz="1200" b="0" dirty="0" smtClean="0">
                <a:solidFill>
                  <a:srgbClr val="0070C0"/>
                </a:solidFill>
                <a:latin typeface="Cambria Math" pitchFamily="18" charset="0"/>
                <a:ea typeface="Cambria Math" pitchFamily="18" charset="0"/>
              </a:rPr>
              <a:t>=0</a:t>
            </a:r>
            <a:r>
              <a:rPr lang="en-US" sz="1200" b="0" kern="1200" dirty="0" smtClean="0">
                <a:solidFill>
                  <a:srgbClr val="0070C0"/>
                </a:solidFill>
                <a:latin typeface="+mn-lt"/>
                <a:ea typeface="+mn-ea"/>
                <a:cs typeface="+mn-cs"/>
              </a:rPr>
              <a:t>,  an infinite number of real solutions, and no real solutions.</a:t>
            </a:r>
          </a:p>
          <a:p>
            <a:endParaRPr lang="en-US" dirty="0" smtClean="0"/>
          </a:p>
          <a:p>
            <a:r>
              <a:rPr lang="en-US" dirty="0" smtClean="0"/>
              <a:t>The</a:t>
            </a:r>
            <a:r>
              <a:rPr lang="en-US" baseline="0" dirty="0" smtClean="0"/>
              <a:t> answers to the examples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A.4e</a:t>
            </a:r>
            <a:r>
              <a:rPr lang="en-US" baseline="0" dirty="0" smtClean="0"/>
              <a:t> </a:t>
            </a:r>
            <a:r>
              <a:rPr lang="en-US" dirty="0" smtClean="0"/>
              <a:t>students need additional practice  </a:t>
            </a:r>
            <a:r>
              <a:rPr lang="en-US" sz="1200" b="0" kern="1200" dirty="0" smtClean="0">
                <a:solidFill>
                  <a:srgbClr val="0070C0"/>
                </a:solidFill>
                <a:latin typeface="+mn-lt"/>
                <a:ea typeface="+mn-ea"/>
                <a:cs typeface="+mn-cs"/>
              </a:rPr>
              <a:t>finding solutions to systems of equations presented algebraically.</a:t>
            </a:r>
          </a:p>
          <a:p>
            <a:endParaRPr lang="en-US" b="0" dirty="0" smtClean="0"/>
          </a:p>
          <a:p>
            <a:r>
              <a:rPr lang="en-US" dirty="0" smtClean="0"/>
              <a:t>Students</a:t>
            </a:r>
            <a:r>
              <a:rPr lang="en-US" baseline="0" dirty="0" smtClean="0"/>
              <a:t> are better at identifying the solution to a system of equations when the system is presented graphically.  However, when the system is presented algebraically, students have more difficulty.  In the first example, s</a:t>
            </a:r>
            <a:r>
              <a:rPr lang="en-US" baseline="0" dirty="0" smtClean="0">
                <a:solidFill>
                  <a:srgbClr val="FF0000"/>
                </a:solidFill>
              </a:rPr>
              <a:t>tudents are asked to identify a system of equations with no real solution.  Students should be able to compare the slopes of the lines in each system to determine whether the lines are parallel.  The second question asks students to find the </a:t>
            </a:r>
            <a:r>
              <a:rPr lang="en-US" i="1" baseline="0" dirty="0" smtClean="0">
                <a:solidFill>
                  <a:srgbClr val="FF0000"/>
                </a:solidFill>
              </a:rPr>
              <a:t>x</a:t>
            </a:r>
            <a:r>
              <a:rPr lang="en-US" baseline="0" dirty="0" smtClean="0">
                <a:solidFill>
                  <a:srgbClr val="FF0000"/>
                </a:solidFill>
              </a:rPr>
              <a:t>-value of the solution to the system of equations.</a:t>
            </a:r>
          </a:p>
          <a:p>
            <a:endParaRPr lang="en-US" baseline="0" dirty="0" smtClean="0">
              <a:solidFill>
                <a:srgbClr val="FF0000"/>
              </a:solidFill>
            </a:endParaRPr>
          </a:p>
          <a:p>
            <a:r>
              <a:rPr lang="en-US" baseline="0" dirty="0" smtClean="0">
                <a:solidFill>
                  <a:srgbClr val="FF0000"/>
                </a:solidFill>
              </a:rPr>
              <a:t>The answers to both questions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a:t>
            </a:r>
            <a:r>
              <a:rPr lang="en-US" baseline="0" dirty="0" smtClean="0"/>
              <a:t> highlighted is SOL A.5.  This standard requires students to solve multistep inequalities in two variables.  Specifically, students had difficulty with bullet  a)  solving multistep linear inequalities algebraically; bullet b) justifying steps used in solving inequalities, and bullet d) solving systems of inequalities.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standard being highlighted is SOL A.1.  This standard reads: </a:t>
            </a:r>
            <a:r>
              <a:rPr lang="en-US" sz="1200" b="0" dirty="0" smtClean="0">
                <a:solidFill>
                  <a:srgbClr val="0070C0"/>
                </a:solidFill>
              </a:rPr>
              <a:t>The student will represent verbal quantitative situations algebraically and evaluate these expressions for given replacement values of the variables. </a:t>
            </a:r>
            <a:r>
              <a:rPr lang="en-US" sz="1200" b="0" dirty="0" smtClean="0">
                <a:solidFill>
                  <a:srgbClr val="6600FF"/>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A.5a students need additional practice solving multistep</a:t>
            </a:r>
            <a:r>
              <a:rPr lang="en-US" baseline="0" dirty="0" smtClean="0"/>
              <a:t> inequalities.</a:t>
            </a:r>
          </a:p>
          <a:p>
            <a:endParaRPr lang="en-US" baseline="0" dirty="0" smtClean="0"/>
          </a:p>
          <a:p>
            <a:r>
              <a:rPr lang="en-US" baseline="0" dirty="0" smtClean="0"/>
              <a:t>O</a:t>
            </a:r>
            <a:r>
              <a:rPr lang="en-US" dirty="0" smtClean="0"/>
              <a:t>ne way in which this standard is assessed</a:t>
            </a:r>
            <a:r>
              <a:rPr lang="en-US" baseline="0" dirty="0" smtClean="0"/>
              <a:t> is identifying where a mistake has been made in the steps shown for solving.  </a:t>
            </a:r>
            <a:r>
              <a:rPr lang="en-US" dirty="0" smtClean="0"/>
              <a:t>The answer to this example</a:t>
            </a:r>
            <a:r>
              <a:rPr lang="en-US" baseline="0" dirty="0" smtClean="0"/>
              <a:t> is shown on the screen.  An extension could be to incorporate practice for SOL A.5b by asking students which property justifies the work between two consecutive steps.  </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A.5b students</a:t>
            </a:r>
            <a:r>
              <a:rPr lang="en-US" baseline="0" dirty="0" smtClean="0"/>
              <a:t> need additional practice identifying properties of inequality.</a:t>
            </a:r>
          </a:p>
          <a:p>
            <a:endParaRPr lang="en-US" baseline="0" dirty="0" smtClean="0"/>
          </a:p>
          <a:p>
            <a:r>
              <a:rPr lang="en-US" baseline="0" dirty="0" smtClean="0"/>
              <a:t>This question asks students to identify all inequalities that illustrate the subtraction property of inequality.  The answers are shown on the screen.</a:t>
            </a:r>
          </a:p>
          <a:p>
            <a:endParaRPr lang="en-US" baseline="0" dirty="0" smtClean="0"/>
          </a:p>
          <a:p>
            <a:r>
              <a:rPr lang="en-US" baseline="0" dirty="0" smtClean="0"/>
              <a:t>As an extension ask students to identify the property</a:t>
            </a:r>
            <a:r>
              <a:rPr lang="en-US" dirty="0" smtClean="0"/>
              <a:t> illustrated by each of the answer options not selected.</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A.5d students need additional </a:t>
            </a:r>
            <a:r>
              <a:rPr lang="en-US" sz="1200" b="0" kern="1200" dirty="0" smtClean="0">
                <a:solidFill>
                  <a:srgbClr val="0070C0"/>
                </a:solidFill>
                <a:latin typeface="+mn-lt"/>
                <a:ea typeface="+mn-ea"/>
                <a:cs typeface="+mn-cs"/>
              </a:rPr>
              <a:t>practice identifying ordered pairs that are solutions to a system of inequalities.</a:t>
            </a:r>
            <a:endParaRPr lang="en-US" b="0" dirty="0" smtClean="0"/>
          </a:p>
          <a:p>
            <a:endParaRPr lang="en-US" dirty="0" smtClean="0"/>
          </a:p>
          <a:p>
            <a:r>
              <a:rPr lang="en-US" dirty="0" smtClean="0"/>
              <a:t>Students do well when selecting</a:t>
            </a:r>
            <a:r>
              <a:rPr lang="en-US" baseline="0" dirty="0" smtClean="0"/>
              <a:t> solutions</a:t>
            </a:r>
            <a:r>
              <a:rPr lang="en-US" dirty="0" smtClean="0"/>
              <a:t> from a graph, or when asked to shade the region of the graph that is the solution to the system of inequalities.  They do not do as well when they have no</a:t>
            </a:r>
            <a:r>
              <a:rPr lang="en-US" baseline="0" dirty="0" smtClean="0"/>
              <a:t> visual representation of the system.</a:t>
            </a:r>
          </a:p>
          <a:p>
            <a:endParaRPr lang="en-US" baseline="0" dirty="0" smtClean="0"/>
          </a:p>
          <a:p>
            <a:r>
              <a:rPr lang="en-US" baseline="0" dirty="0" smtClean="0"/>
              <a:t>The answers to the example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A.6.  For this standard, students need</a:t>
            </a:r>
            <a:r>
              <a:rPr lang="en-US" baseline="0" dirty="0" smtClean="0"/>
              <a:t> additional practice determining the slope of a line when given an equation of the line, or two points on the line and they also need practice when writing the equation of a line when given the graph of a line.</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A.6a students</a:t>
            </a:r>
            <a:r>
              <a:rPr lang="en-US" baseline="0" dirty="0" smtClean="0"/>
              <a:t> need additional practice finding slope.  Equations should be presented to students in different formats.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to the questions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two more examples for SOL A.6a.  In the second example, students</a:t>
            </a:r>
            <a:r>
              <a:rPr lang="en-US" dirty="0" smtClean="0"/>
              <a:t> will</a:t>
            </a:r>
            <a:r>
              <a:rPr lang="en-US" baseline="0" dirty="0" smtClean="0"/>
              <a:t> need to think about the </a:t>
            </a:r>
            <a:r>
              <a:rPr lang="en-US" i="1" baseline="0" dirty="0" smtClean="0"/>
              <a:t>x</a:t>
            </a:r>
            <a:r>
              <a:rPr lang="en-US" baseline="0" dirty="0" smtClean="0"/>
              <a:t>-intercept as a point in order to find the slope of the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that contains questions</a:t>
            </a:r>
            <a:r>
              <a:rPr lang="en-US" baseline="0" dirty="0" smtClean="0"/>
              <a:t> that are correlated to standards A.6 and A.7.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another example for SOL A.6b.  S</a:t>
            </a:r>
            <a:r>
              <a:rPr lang="en-US" dirty="0" smtClean="0"/>
              <a:t>tudents would benefit from experiences graphing an inequality presented in varied</a:t>
            </a:r>
            <a:r>
              <a:rPr lang="en-US" baseline="0" dirty="0" smtClean="0"/>
              <a:t> formats.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is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a:t>
            </a:r>
            <a:r>
              <a:rPr lang="en-US" baseline="0" dirty="0" smtClean="0"/>
              <a:t> SOL A.7.  In particular, students need additional practice finding domain and range, the zeros of a function and </a:t>
            </a:r>
            <a:r>
              <a:rPr lang="en-US" i="1" baseline="0" dirty="0" smtClean="0"/>
              <a:t>x</a:t>
            </a:r>
            <a:r>
              <a:rPr lang="en-US" baseline="0" dirty="0" smtClean="0"/>
              <a:t>- and </a:t>
            </a:r>
            <a:r>
              <a:rPr lang="en-US" i="1" baseline="0" dirty="0" smtClean="0"/>
              <a:t>y</a:t>
            </a:r>
            <a:r>
              <a:rPr lang="en-US" baseline="0" dirty="0" smtClean="0"/>
              <a:t>-intercepts of a function.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A.7b students need additional</a:t>
            </a:r>
            <a:r>
              <a:rPr lang="en-US" baseline="0" dirty="0" smtClean="0"/>
              <a:t> practice </a:t>
            </a:r>
            <a:r>
              <a:rPr lang="en-US" sz="1200" b="0" dirty="0" smtClean="0">
                <a:solidFill>
                  <a:srgbClr val="0070C0"/>
                </a:solidFill>
              </a:rPr>
              <a:t>identifying the domain and range from a graph.</a:t>
            </a:r>
          </a:p>
          <a:p>
            <a:endParaRPr lang="en-US" b="0" baseline="0" dirty="0" smtClean="0"/>
          </a:p>
          <a:p>
            <a:r>
              <a:rPr lang="en-US" baseline="0" dirty="0" smtClean="0"/>
              <a:t>It is important for students to recognize that the range for this set of points consists of discrete values, as indicated on the screen, and is not a range of values, as indicated in option </a:t>
            </a:r>
            <a:r>
              <a:rPr lang="en-US" i="1" baseline="0" dirty="0" smtClean="0"/>
              <a:t>b</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A.1 students need additional practice translating expressions.  This example asks</a:t>
            </a:r>
            <a:r>
              <a:rPr lang="en-US" baseline="0" dirty="0" smtClean="0"/>
              <a:t> students to select each phrase that represents a verbal translation of the expression shown.  Two of the answer options translate this expression and are boxed in red on the screen.  If</a:t>
            </a:r>
            <a:r>
              <a:rPr lang="en-US" sz="1200" kern="1200" dirty="0" smtClean="0">
                <a:solidFill>
                  <a:schemeClr val="tx1"/>
                </a:solidFill>
                <a:latin typeface="+mn-lt"/>
                <a:ea typeface="+mn-ea"/>
                <a:cs typeface="+mn-cs"/>
              </a:rPr>
              <a:t> students are presented with two options similar to the options highlighted in yellow, they have difficulty recognizing how these options differ and do not recognize the last option as a correct translation.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A.7b.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is shown</a:t>
            </a:r>
            <a:r>
              <a:rPr lang="en-US" baseline="0" dirty="0" smtClean="0"/>
              <a:t>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A.7c students need additional practice finding zeros of linear functions. A common error is for s</a:t>
            </a:r>
            <a:r>
              <a:rPr lang="en-US" baseline="0" dirty="0" smtClean="0"/>
              <a:t>tudents to substitute zero into the equation for the variable </a:t>
            </a:r>
            <a:r>
              <a:rPr lang="en-US" i="1" baseline="0" dirty="0" smtClean="0"/>
              <a:t>x</a:t>
            </a:r>
            <a:r>
              <a:rPr lang="en-US" baseline="0" dirty="0" smtClean="0"/>
              <a:t>, erroneously selecting the </a:t>
            </a:r>
            <a:r>
              <a:rPr lang="en-US" i="1" baseline="0" dirty="0" smtClean="0"/>
              <a:t>y</a:t>
            </a:r>
            <a:r>
              <a:rPr lang="en-US" baseline="0" dirty="0" smtClean="0"/>
              <a:t>-intercept as the location of the zero.</a:t>
            </a:r>
          </a:p>
          <a:p>
            <a:endParaRPr lang="en-US" baseline="0" dirty="0" smtClean="0"/>
          </a:p>
          <a:p>
            <a:r>
              <a:rPr lang="en-US" dirty="0" smtClean="0"/>
              <a:t>The answers to the questions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A.7c students also need additional practice finding zeros of quadratic functions presented algebraically.</a:t>
            </a:r>
          </a:p>
          <a:p>
            <a:endParaRPr lang="en-US" baseline="0" dirty="0" smtClean="0"/>
          </a:p>
          <a:p>
            <a:r>
              <a:rPr lang="en-US" baseline="0" dirty="0" smtClean="0"/>
              <a:t>The answers to the two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A.7d</a:t>
            </a:r>
            <a:r>
              <a:rPr lang="en-US" baseline="0" dirty="0" smtClean="0"/>
              <a:t> students need additional practice identifying the </a:t>
            </a:r>
            <a:r>
              <a:rPr lang="en-US" i="1" baseline="0" dirty="0" smtClean="0"/>
              <a:t>x</a:t>
            </a:r>
            <a:r>
              <a:rPr lang="en-US" baseline="0" dirty="0" smtClean="0"/>
              <a:t>- and </a:t>
            </a:r>
            <a:r>
              <a:rPr lang="en-US" i="1" baseline="0" dirty="0" smtClean="0"/>
              <a:t>y</a:t>
            </a:r>
            <a:r>
              <a:rPr lang="en-US" baseline="0" dirty="0" smtClean="0"/>
              <a:t>-intercepts of a function.</a:t>
            </a:r>
          </a:p>
          <a:p>
            <a:endParaRPr lang="en-US" baseline="0" dirty="0" smtClean="0"/>
          </a:p>
          <a:p>
            <a:r>
              <a:rPr lang="en-US" dirty="0" smtClean="0"/>
              <a:t>For this example, students are asked to find both the </a:t>
            </a:r>
            <a:r>
              <a:rPr lang="en-US" i="1" dirty="0" smtClean="0"/>
              <a:t>x-</a:t>
            </a:r>
            <a:r>
              <a:rPr lang="en-US" dirty="0" smtClean="0"/>
              <a:t> and </a:t>
            </a:r>
            <a:r>
              <a:rPr lang="en-US" i="1" dirty="0" smtClean="0"/>
              <a:t>y-</a:t>
            </a:r>
            <a:r>
              <a:rPr lang="en-US" dirty="0" smtClean="0"/>
              <a:t>intercepts of a linear function. </a:t>
            </a:r>
          </a:p>
          <a:p>
            <a:endParaRPr lang="en-US" dirty="0" smtClean="0"/>
          </a:p>
          <a:p>
            <a:r>
              <a:rPr lang="en-US" dirty="0" smtClean="0"/>
              <a:t>The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for SOL A.7d.  This example asks students to plot the </a:t>
            </a:r>
            <a:r>
              <a:rPr lang="en-US" i="1" dirty="0" smtClean="0"/>
              <a:t>x</a:t>
            </a:r>
            <a:r>
              <a:rPr lang="en-US" i="0" dirty="0" smtClean="0"/>
              <a:t>-</a:t>
            </a:r>
            <a:r>
              <a:rPr lang="en-US" i="0" baseline="0" dirty="0" smtClean="0"/>
              <a:t> </a:t>
            </a:r>
            <a:r>
              <a:rPr lang="en-US" dirty="0" smtClean="0"/>
              <a:t>and </a:t>
            </a:r>
            <a:r>
              <a:rPr lang="en-US" i="1" dirty="0" smtClean="0"/>
              <a:t>y-</a:t>
            </a:r>
            <a:r>
              <a:rPr lang="en-US" dirty="0" smtClean="0"/>
              <a:t> intercepts of a</a:t>
            </a:r>
            <a:r>
              <a:rPr lang="en-US" baseline="0" dirty="0" smtClean="0"/>
              <a:t> relation presented graphically. </a:t>
            </a:r>
          </a:p>
          <a:p>
            <a:endParaRPr lang="en-US" baseline="0" dirty="0" smtClean="0"/>
          </a:p>
          <a:p>
            <a:r>
              <a:rPr lang="en-US" baseline="0" dirty="0" smtClean="0"/>
              <a:t>The answers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standard being highlighted is SOL A.8.  In particular, students need additional practice representing direct and inverse variations algebraically.</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eaLnBrk="1" hangingPunct="1">
              <a:spcBef>
                <a:spcPts val="0"/>
              </a:spcBef>
              <a:buFont typeface="Wingdings 2" pitchFamily="18" charset="2"/>
              <a:buNone/>
            </a:pPr>
            <a:r>
              <a:rPr lang="en-US" dirty="0" smtClean="0"/>
              <a:t>For SOL A.8 students</a:t>
            </a:r>
            <a:r>
              <a:rPr lang="en-US" baseline="0" dirty="0" smtClean="0"/>
              <a:t> need additional practice </a:t>
            </a:r>
            <a:r>
              <a:rPr lang="en-US" sz="1200" b="0" dirty="0" smtClean="0">
                <a:solidFill>
                  <a:srgbClr val="0070C0"/>
                </a:solidFill>
              </a:rPr>
              <a:t>selecting ordered pairs from a list to make a relation that is a direct or inverse variation.</a:t>
            </a:r>
          </a:p>
          <a:p>
            <a:endParaRPr lang="en-US" baseline="0" dirty="0" smtClean="0"/>
          </a:p>
          <a:p>
            <a:r>
              <a:rPr lang="en-US" baseline="0" dirty="0" smtClean="0"/>
              <a:t>The answers to the examples are shown on the screen.  In addition, students need to be able to identify which set of ordered pairs, when presented as answer options, represent a direct or inverse variation.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A.8</a:t>
            </a:r>
            <a:r>
              <a:rPr lang="en-US" baseline="0" dirty="0" smtClean="0"/>
              <a:t> </a:t>
            </a:r>
            <a:r>
              <a:rPr lang="en-US" dirty="0" smtClean="0"/>
              <a:t>students also need additional practice identifying a direct variation equation algebraically and graphically.</a:t>
            </a:r>
          </a:p>
          <a:p>
            <a:endParaRPr lang="en-US" dirty="0" smtClean="0"/>
          </a:p>
          <a:p>
            <a:r>
              <a:rPr lang="en-US" dirty="0" smtClean="0"/>
              <a:t>The answers to the example</a:t>
            </a:r>
            <a:r>
              <a:rPr lang="en-US" baseline="0" dirty="0" smtClean="0"/>
              <a:t>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 example that requires</a:t>
            </a:r>
            <a:r>
              <a:rPr lang="en-US" baseline="0" dirty="0" smtClean="0"/>
              <a:t> identification of a graph of a direct variation.  The answer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The next standard being highlighted</a:t>
            </a:r>
            <a:r>
              <a:rPr lang="en-US" baseline="0" dirty="0" smtClean="0"/>
              <a:t> is SOL A.9.  This standard reads:  </a:t>
            </a:r>
            <a:r>
              <a:rPr lang="en-US" sz="1200" b="0" dirty="0" smtClean="0"/>
              <a:t>The student, given a set of data, will interpret variation in real-world contexts and </a:t>
            </a:r>
            <a:r>
              <a:rPr lang="en-US" sz="1200" b="0" dirty="0" smtClean="0">
                <a:solidFill>
                  <a:srgbClr val="0070C0"/>
                </a:solidFill>
              </a:rPr>
              <a:t>calculate</a:t>
            </a:r>
            <a:r>
              <a:rPr lang="en-US" sz="1200" b="0" dirty="0" smtClean="0"/>
              <a:t> </a:t>
            </a:r>
            <a:r>
              <a:rPr lang="en-US" sz="1200" b="0" dirty="0" smtClean="0">
                <a:solidFill>
                  <a:srgbClr val="0070C0"/>
                </a:solidFill>
              </a:rPr>
              <a:t>and interpret</a:t>
            </a:r>
            <a:r>
              <a:rPr lang="en-US" sz="1200" b="0" dirty="0" smtClean="0"/>
              <a:t> mean absolute deviation, </a:t>
            </a:r>
            <a:r>
              <a:rPr lang="en-US" sz="1200" b="0" dirty="0" smtClean="0">
                <a:solidFill>
                  <a:srgbClr val="0070C0"/>
                </a:solidFill>
              </a:rPr>
              <a:t>standard deviation,</a:t>
            </a:r>
            <a:r>
              <a:rPr lang="en-US" sz="1200" b="0" dirty="0" smtClean="0"/>
              <a:t> </a:t>
            </a:r>
            <a:r>
              <a:rPr lang="en-US" sz="1200" b="0" dirty="0" smtClean="0">
                <a:solidFill>
                  <a:srgbClr val="0070C0"/>
                </a:solidFill>
              </a:rPr>
              <a:t>and</a:t>
            </a:r>
            <a:r>
              <a:rPr lang="en-US" sz="1200" b="0" dirty="0" smtClean="0"/>
              <a:t> </a:t>
            </a:r>
            <a:r>
              <a:rPr lang="en-US" sz="1200" b="0" dirty="0" smtClean="0">
                <a:solidFill>
                  <a:srgbClr val="0070C0"/>
                </a:solidFill>
              </a:rPr>
              <a:t>z-scores.</a:t>
            </a:r>
          </a:p>
          <a:p>
            <a:endParaRPr lang="en-US" baseline="0" dirty="0" smtClean="0"/>
          </a:p>
          <a:p>
            <a:r>
              <a:rPr lang="en-US" baseline="0" dirty="0" smtClean="0"/>
              <a:t>In particular, students need practice calculating and interpreting standard deviation and z-scores.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A.1 students also need additional</a:t>
            </a:r>
            <a:r>
              <a:rPr lang="en-US" baseline="0" dirty="0" smtClean="0"/>
              <a:t> practice </a:t>
            </a:r>
            <a:r>
              <a:rPr lang="en-US" sz="1200" b="0" dirty="0" smtClean="0">
                <a:solidFill>
                  <a:srgbClr val="0070C0"/>
                </a:solidFill>
              </a:rPr>
              <a:t>evaluating expressions with cube roots, square roots, and the square of a number, particularly when the replacement variable has a negative value.</a:t>
            </a:r>
          </a:p>
          <a:p>
            <a:endParaRPr lang="en-US" sz="1200" b="0" baseline="0" dirty="0" smtClean="0">
              <a:solidFill>
                <a:srgbClr val="0070C0"/>
              </a:solidFill>
            </a:endParaRPr>
          </a:p>
          <a:p>
            <a:r>
              <a:rPr lang="en-US" baseline="0" dirty="0" smtClean="0"/>
              <a:t>The answers to the examples are shown on the screen.  For example </a:t>
            </a:r>
            <a:r>
              <a:rPr lang="en-US" i="1" baseline="0" dirty="0" smtClean="0"/>
              <a:t>a</a:t>
            </a:r>
            <a:r>
              <a:rPr lang="en-US" baseline="0" dirty="0" smtClean="0"/>
              <a:t>, a common student error is to add negative thirty six rather than thirty six.  Similarly, a common error for example </a:t>
            </a:r>
            <a:r>
              <a:rPr lang="en-US" i="1" baseline="0" dirty="0" smtClean="0"/>
              <a:t>b</a:t>
            </a:r>
            <a:r>
              <a:rPr lang="en-US" baseline="0" dirty="0" smtClean="0"/>
              <a:t> is to subtract negative nine rather than nine.  For example </a:t>
            </a:r>
            <a:r>
              <a:rPr lang="en-US" i="1" baseline="0" dirty="0" smtClean="0"/>
              <a:t>c</a:t>
            </a:r>
            <a:r>
              <a:rPr lang="en-US" baseline="0" dirty="0" smtClean="0"/>
              <a:t>, a common error would be to calculate the value under the radicand as negative thirty six plus sixty four rather than thirty six plus sixty four. It is important that students recognize the difference between squaring a negative number and squaring a number and taking its opposite.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A.9</a:t>
            </a:r>
            <a:r>
              <a:rPr lang="en-US" baseline="0" dirty="0" smtClean="0"/>
              <a:t> students need additional practice performing calculations with statistical information.</a:t>
            </a:r>
          </a:p>
          <a:p>
            <a:endParaRPr lang="en-US" baseline="0" dirty="0" smtClean="0"/>
          </a:p>
          <a:p>
            <a:r>
              <a:rPr lang="en-US" baseline="0" dirty="0" smtClean="0"/>
              <a:t>The answers to the two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A.9.  This example asks students</a:t>
            </a:r>
            <a:r>
              <a:rPr lang="en-US" baseline="0" dirty="0" smtClean="0"/>
              <a:t> to identify an interval in which a data point lies.  Intervals can be presented graphically, as in this example, or algebraically.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to this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The next standard being highlighted is SOL A.10.  This</a:t>
            </a:r>
            <a:r>
              <a:rPr lang="en-US" baseline="0" dirty="0" smtClean="0"/>
              <a:t> standard reads:  </a:t>
            </a:r>
            <a:r>
              <a:rPr lang="en-US" sz="1200" b="0" dirty="0" smtClean="0"/>
              <a:t>The student will </a:t>
            </a:r>
            <a:r>
              <a:rPr lang="en-US" sz="1200" b="0" dirty="0" smtClean="0">
                <a:solidFill>
                  <a:srgbClr val="0070C0"/>
                </a:solidFill>
              </a:rPr>
              <a:t>compare and contrast </a:t>
            </a:r>
            <a:r>
              <a:rPr lang="en-US" sz="1200" b="0" dirty="0" smtClean="0"/>
              <a:t>multiple </a:t>
            </a:r>
            <a:r>
              <a:rPr lang="en-US" sz="1200" b="0" dirty="0" err="1" smtClean="0"/>
              <a:t>univariate</a:t>
            </a:r>
            <a:r>
              <a:rPr lang="en-US" sz="1200" b="0" dirty="0" smtClean="0"/>
              <a:t> data sets, using </a:t>
            </a:r>
            <a:r>
              <a:rPr lang="en-US" sz="1200" b="0" dirty="0" smtClean="0">
                <a:solidFill>
                  <a:srgbClr val="0070C0"/>
                </a:solidFill>
              </a:rPr>
              <a:t>box-and-whisker plots.  </a:t>
            </a:r>
            <a:r>
              <a:rPr lang="en-US" baseline="0" dirty="0" smtClean="0"/>
              <a:t>Students have difficulty with many aspects of this standard.</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SOL A.10 students </a:t>
            </a:r>
            <a:r>
              <a:rPr lang="en-US" sz="1200" b="0" dirty="0" smtClean="0">
                <a:solidFill>
                  <a:srgbClr val="0070C0"/>
                </a:solidFill>
              </a:rPr>
              <a:t>need additional practice interpreting data plotted in box-and-whisker plots.</a:t>
            </a:r>
            <a:endParaRPr lang="en-US" b="0" baseline="0" dirty="0" smtClean="0"/>
          </a:p>
          <a:p>
            <a:endParaRPr lang="en-US" baseline="0" dirty="0" smtClean="0"/>
          </a:p>
          <a:p>
            <a:r>
              <a:rPr lang="en-US" baseline="0" dirty="0" smtClean="0"/>
              <a:t>Students struggle with vocabulary, such as range and </a:t>
            </a:r>
            <a:r>
              <a:rPr lang="en-US" baseline="0" dirty="0" err="1" smtClean="0"/>
              <a:t>interquartile</a:t>
            </a:r>
            <a:r>
              <a:rPr lang="en-US" baseline="0" dirty="0" smtClean="0"/>
              <a:t> range.  They have difficulty calculating and comparing the range and </a:t>
            </a:r>
            <a:r>
              <a:rPr lang="en-US" baseline="0" dirty="0" err="1" smtClean="0"/>
              <a:t>interquartile</a:t>
            </a:r>
            <a:r>
              <a:rPr lang="en-US" baseline="0" dirty="0" smtClean="0"/>
              <a:t> range of two or more plots. </a:t>
            </a:r>
            <a:r>
              <a:rPr lang="en-US" dirty="0" smtClean="0"/>
              <a:t>Students also need practice comparing plots that have a specified number of elements. For instance, </a:t>
            </a:r>
            <a:r>
              <a:rPr lang="en-US" baseline="0" dirty="0" smtClean="0"/>
              <a:t>the third question requires students to sketch out Plots A and B and determine how many elements of each plot meet a given criteria.</a:t>
            </a:r>
          </a:p>
          <a:p>
            <a:endParaRPr lang="en-US" baseline="0" dirty="0" smtClean="0"/>
          </a:p>
          <a:p>
            <a:r>
              <a:rPr lang="en-US" baseline="0" dirty="0" smtClean="0"/>
              <a:t>The answers to the questions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A.10.  This question requires students to determine how many data points in each plot meet a certain criterion.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a:t>
            </a:r>
            <a:r>
              <a:rPr lang="en-US" baseline="0" dirty="0" smtClean="0"/>
              <a:t> example that requires students to </a:t>
            </a:r>
            <a:r>
              <a:rPr lang="en-US" dirty="0" smtClean="0"/>
              <a:t>determine</a:t>
            </a:r>
            <a:r>
              <a:rPr lang="en-US" baseline="0" dirty="0" smtClean="0"/>
              <a:t> the affect on a box and whisker plot when an element is added to the data set. </a:t>
            </a:r>
            <a:r>
              <a:rPr lang="en-US" sz="1200" kern="1200" dirty="0" smtClean="0">
                <a:solidFill>
                  <a:schemeClr val="tx1"/>
                </a:solidFill>
                <a:latin typeface="+mn-lt"/>
                <a:ea typeface="+mn-ea"/>
                <a:cs typeface="+mn-cs"/>
              </a:rPr>
              <a:t>Paying attention to the location of the new element within the original data set helps students determine whether or not certain conclusions can be drawn.  </a:t>
            </a:r>
            <a:r>
              <a:rPr lang="en-US" baseline="0" dirty="0" smtClean="0"/>
              <a:t>It is very important for students to realize that some statements cannot be proven true using the box and whisker plot, since the elements themselves are not given.  Students must draw conclusions based only on the information that is given. </a:t>
            </a:r>
            <a:endParaRPr lang="en-US" sz="1200" kern="1200" dirty="0" smtClean="0">
              <a:solidFill>
                <a:schemeClr val="tx1"/>
              </a:solidFill>
              <a:latin typeface="+mn-lt"/>
              <a:ea typeface="+mn-ea"/>
              <a:cs typeface="+mn-cs"/>
            </a:endParaRPr>
          </a:p>
          <a:p>
            <a:endParaRPr lang="en-US" baseline="0" dirty="0" smtClean="0"/>
          </a:p>
          <a:p>
            <a:r>
              <a:rPr lang="en-US" baseline="0" dirty="0" smtClean="0"/>
              <a:t>For instance, the statement, “The </a:t>
            </a:r>
            <a:r>
              <a:rPr lang="en-US" baseline="0" dirty="0" err="1" smtClean="0"/>
              <a:t>interquartile</a:t>
            </a:r>
            <a:r>
              <a:rPr lang="en-US" baseline="0" dirty="0" smtClean="0"/>
              <a:t> range of the box-and-whisker plot increases,” may be true or false, depending on the data set.  Likewise the location of the median of the data set will change, but the value of the median may or may not increase.  The only two statements that will always be true are the ones indicated on the screen.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a:t>
            </a:r>
            <a:r>
              <a:rPr lang="en-US" baseline="0" dirty="0" smtClean="0"/>
              <a:t> standard being highlighted is SOL A.11.  In particular, students had inconsistent performance making predications using the curve of best fit.</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2" pitchFamily="18" charset="2"/>
              <a:buNone/>
            </a:pPr>
            <a:r>
              <a:rPr lang="en-US" dirty="0" smtClean="0"/>
              <a:t>For SOL A.11 students need </a:t>
            </a:r>
            <a:r>
              <a:rPr lang="en-US" sz="1200" b="0" dirty="0" smtClean="0">
                <a:solidFill>
                  <a:srgbClr val="0070C0"/>
                </a:solidFill>
              </a:rPr>
              <a:t>additional practice making predictions using the linear or quadratic curve of best fit. </a:t>
            </a:r>
          </a:p>
          <a:p>
            <a:endParaRPr lang="en-US" dirty="0" smtClean="0"/>
          </a:p>
          <a:p>
            <a:r>
              <a:rPr lang="en-US" dirty="0" smtClean="0"/>
              <a:t>Students performed better when they had to predict from a graph</a:t>
            </a:r>
            <a:r>
              <a:rPr lang="en-US" baseline="0" dirty="0" smtClean="0"/>
              <a:t> or find the equation of a line of best fit when the data points were presented on a graph.</a:t>
            </a:r>
            <a:r>
              <a:rPr lang="en-US" dirty="0" smtClean="0"/>
              <a:t> When data was presented in set form or in a table, students</a:t>
            </a:r>
            <a:r>
              <a:rPr lang="en-US" baseline="0" dirty="0" smtClean="0"/>
              <a:t> had more difficulty finding the curve of best fit and making a predication.</a:t>
            </a:r>
          </a:p>
          <a:p>
            <a:endParaRPr lang="en-US" baseline="0" dirty="0" smtClean="0"/>
          </a:p>
          <a:p>
            <a:r>
              <a:rPr lang="en-US" baseline="0" dirty="0" smtClean="0"/>
              <a:t>The answers to the questions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that asks students to predict a value using the quadratic curve of best fit.  Similar to the last example, students should determine the quadratic curve of best fit using</a:t>
            </a:r>
            <a:r>
              <a:rPr lang="en-US" baseline="0" dirty="0" smtClean="0"/>
              <a:t> the graphing calculator, and then use that curve to predict the value of the account at the end of thirteen months.</a:t>
            </a:r>
          </a:p>
          <a:p>
            <a:endParaRPr lang="en-US" baseline="0" dirty="0" smtClean="0"/>
          </a:p>
          <a:p>
            <a:r>
              <a:rPr lang="en-US" baseline="0" dirty="0" smtClean="0"/>
              <a:t>The answer to the question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one last example for SOL A.11.</a:t>
            </a:r>
            <a:r>
              <a:rPr lang="en-US" baseline="0" dirty="0" smtClean="0"/>
              <a:t>  The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A.1 students need additional practice </a:t>
            </a:r>
            <a:r>
              <a:rPr lang="en-US" sz="1200" b="0" dirty="0" smtClean="0">
                <a:solidFill>
                  <a:srgbClr val="0070C0"/>
                </a:solidFill>
              </a:rPr>
              <a:t>evaluating expressions that contain an absolute value.</a:t>
            </a:r>
            <a:endParaRPr lang="en-US" b="0" baseline="0" dirty="0" smtClean="0"/>
          </a:p>
          <a:p>
            <a:endParaRPr lang="en-US" baseline="0" dirty="0" smtClean="0"/>
          </a:p>
          <a:p>
            <a:r>
              <a:rPr lang="en-US" baseline="0" dirty="0" smtClean="0"/>
              <a:t>A c</a:t>
            </a:r>
            <a:r>
              <a:rPr lang="en-US" dirty="0" smtClean="0"/>
              <a:t>ommon student error is not taking</a:t>
            </a:r>
            <a:r>
              <a:rPr lang="en-US" baseline="0" dirty="0" smtClean="0"/>
              <a:t> </a:t>
            </a:r>
            <a:r>
              <a:rPr lang="en-US" dirty="0" smtClean="0"/>
              <a:t>the absolute</a:t>
            </a:r>
            <a:r>
              <a:rPr lang="en-US" baseline="0" dirty="0" smtClean="0"/>
              <a:t> value of the quantity inside the absolute value sign when that value is negative.  For example, in problem </a:t>
            </a:r>
            <a:r>
              <a:rPr lang="en-US" i="1" baseline="0" dirty="0" smtClean="0"/>
              <a:t>a</a:t>
            </a:r>
            <a:r>
              <a:rPr lang="en-US" baseline="0" dirty="0" smtClean="0"/>
              <a:t>, this error would result in multiplying negative two times negative five to get a value of ten, rather than multiplying negative two times five to get a value of negative ten.</a:t>
            </a:r>
          </a:p>
          <a:p>
            <a:endParaRPr lang="en-US" baseline="0" dirty="0" smtClean="0"/>
          </a:p>
          <a:p>
            <a:r>
              <a:rPr lang="en-US" baseline="0" dirty="0" smtClean="0"/>
              <a:t>The answers to the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dirty="0" smtClean="0"/>
              <a:t>This concludes the student performance information for the  spring 2013 Algebra I SOL test.</a:t>
            </a:r>
          </a:p>
          <a:p>
            <a:pPr>
              <a:spcBef>
                <a:spcPts val="0"/>
              </a:spcBef>
              <a:buNone/>
            </a:pPr>
            <a:endParaRPr lang="en-US" sz="1200" dirty="0" smtClean="0"/>
          </a:p>
          <a:p>
            <a:pPr marL="0">
              <a:spcBef>
                <a:spcPts val="0"/>
              </a:spcBef>
              <a:buNone/>
            </a:pPr>
            <a:r>
              <a:rPr lang="en-US" sz="1200" dirty="0" smtClean="0"/>
              <a:t>Additionally, test preparation </a:t>
            </a:r>
            <a:r>
              <a:rPr lang="en-US" sz="1200" b="0" dirty="0" smtClean="0"/>
              <a:t>practice items </a:t>
            </a:r>
            <a:r>
              <a:rPr lang="en-US" sz="1200" dirty="0" smtClean="0"/>
              <a:t>for Algebra I can be found on the Virginia Department of Education Web site at</a:t>
            </a:r>
            <a:r>
              <a:rPr lang="en-US" sz="1200" baseline="0" dirty="0" smtClean="0"/>
              <a:t> the URL shown on </a:t>
            </a:r>
            <a:r>
              <a:rPr lang="en-US" sz="1200" baseline="0" smtClean="0"/>
              <a:t>the screen.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audio.)</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  For this standard there were several areas of inconsistent performance.  Students need additional practice performing</a:t>
            </a:r>
            <a:r>
              <a:rPr lang="en-US" baseline="0" dirty="0" smtClean="0"/>
              <a:t> operations on polynomials including:  a) applying the laws of exponents to perform operations on expressions, b) dividing polynomials, and c) </a:t>
            </a:r>
            <a:r>
              <a:rPr lang="en-US" sz="1200" b="0" dirty="0" smtClean="0">
                <a:solidFill>
                  <a:srgbClr val="0070C0"/>
                </a:solidFill>
              </a:rPr>
              <a:t>factoring completely first- and second-degree binomials and trinomials in one or two variables. Graphing calculators will be used as a tool for factoring and for confirming algebraic factorizations.</a:t>
            </a:r>
            <a:br>
              <a:rPr lang="en-US" sz="1200" b="0" dirty="0" smtClean="0">
                <a:solidFill>
                  <a:srgbClr val="0070C0"/>
                </a:solidFill>
              </a:rPr>
            </a:br>
            <a:endParaRPr lang="en-US" sz="1200" b="0" dirty="0" smtClean="0">
              <a:solidFill>
                <a:srgbClr val="0070C0"/>
              </a:solidFill>
            </a:endParaRPr>
          </a:p>
          <a:p>
            <a:pPr>
              <a:buNone/>
            </a:pPr>
            <a:r>
              <a:rPr lang="en-US" sz="1200" b="1" dirty="0" smtClean="0">
                <a:solidFill>
                  <a:srgbClr val="0070C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a:t>
            </a:r>
            <a:r>
              <a:rPr lang="en-US" baseline="0" dirty="0" smtClean="0"/>
              <a:t> A.2a students need additional practice </a:t>
            </a:r>
            <a:r>
              <a:rPr lang="en-US" sz="1200" b="0" dirty="0" smtClean="0">
                <a:solidFill>
                  <a:srgbClr val="0070C0"/>
                </a:solidFill>
              </a:rPr>
              <a:t>applying the laws of exponents to simplify expressions.</a:t>
            </a:r>
            <a:endParaRPr lang="en-US" b="0" baseline="0" dirty="0" smtClean="0"/>
          </a:p>
          <a:p>
            <a:endParaRPr lang="en-US" baseline="0" dirty="0" smtClean="0"/>
          </a:p>
          <a:p>
            <a:r>
              <a:rPr lang="en-US" baseline="0" dirty="0" smtClean="0"/>
              <a:t>The examples on the screen show some areas of student weakness. For example </a:t>
            </a:r>
            <a:r>
              <a:rPr lang="en-US" i="1" baseline="0" dirty="0" smtClean="0"/>
              <a:t>a</a:t>
            </a:r>
            <a:r>
              <a:rPr lang="en-US" baseline="0" dirty="0" smtClean="0"/>
              <a:t>, many students will calculate the power of the variable correctly, but will incorrectly calculate the coefficient by not raising the two to the fourth power. Similarly in example </a:t>
            </a:r>
            <a:r>
              <a:rPr lang="en-US" i="1" baseline="0" dirty="0" smtClean="0"/>
              <a:t>b</a:t>
            </a:r>
            <a:r>
              <a:rPr lang="en-US" baseline="0" dirty="0" smtClean="0"/>
              <a:t>, many students will incorrectly solve this by dividing thirty by six to get five, and then not square the five.  Example </a:t>
            </a:r>
            <a:r>
              <a:rPr lang="en-US" i="1" baseline="0" dirty="0" smtClean="0"/>
              <a:t>c</a:t>
            </a:r>
            <a:r>
              <a:rPr lang="en-US" baseline="0" dirty="0" smtClean="0"/>
              <a:t> is shown because students need more practice recognizing any value raised to the zero power is one.  And finally, example </a:t>
            </a:r>
            <a:r>
              <a:rPr lang="en-US" i="1" baseline="0" dirty="0" smtClean="0"/>
              <a:t>d</a:t>
            </a:r>
            <a:r>
              <a:rPr lang="en-US" baseline="0" dirty="0" smtClean="0"/>
              <a:t> is shown because students need additional practice simplifying expressions with negative exponents.</a:t>
            </a:r>
          </a:p>
          <a:p>
            <a:endParaRPr lang="en-US" baseline="0" dirty="0" smtClean="0"/>
          </a:p>
          <a:p>
            <a:r>
              <a:rPr lang="en-US" baseline="0" dirty="0" smtClean="0"/>
              <a:t>Students did well on items that required applying the basic rules, such as addition or subtraction of exponents only.  For example, students would perform well on example </a:t>
            </a:r>
            <a:r>
              <a:rPr lang="en-US" i="1" baseline="0" dirty="0" smtClean="0"/>
              <a:t>b</a:t>
            </a:r>
            <a:r>
              <a:rPr lang="en-US" baseline="0" dirty="0" smtClean="0"/>
              <a:t> if the question only asked students to simplify what is inside the parenthesis.</a:t>
            </a:r>
          </a:p>
          <a:p>
            <a:endParaRPr lang="en-US" baseline="0" dirty="0" smtClean="0"/>
          </a:p>
          <a:p>
            <a:r>
              <a:rPr lang="en-US" baseline="0" dirty="0" smtClean="0"/>
              <a:t>The answers to the four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A.2b students need additional practice dividing polynomials.  Students</a:t>
            </a:r>
            <a:r>
              <a:rPr lang="en-US" baseline="0" dirty="0" smtClean="0"/>
              <a:t> perform better on simplifying polynomial expressions that involve addition, subtraction and multiplication, but do need additional practice with dividing polynomials</a:t>
            </a:r>
            <a:r>
              <a:rPr lang="en-US" baseline="0" dirty="0" smtClean="0">
                <a:solidFill>
                  <a:srgbClr val="FF0000"/>
                </a:solidFill>
              </a:rPr>
              <a:t>.  It would be helpful for students to practice this skill in a non-multiple choice format.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The answers to the questions are shown on the screen.</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A.2c students need additional practice </a:t>
            </a:r>
            <a:r>
              <a:rPr lang="en-US" sz="1200" b="0" dirty="0" smtClean="0">
                <a:solidFill>
                  <a:srgbClr val="0070C0"/>
                </a:solidFill>
              </a:rPr>
              <a:t>completely factoring polynomials, particularly when there is a greatest common factor.</a:t>
            </a:r>
            <a:endParaRPr lang="en-US" b="0" baseline="0" dirty="0" smtClean="0"/>
          </a:p>
          <a:p>
            <a:endParaRPr lang="en-US" baseline="0" dirty="0" smtClean="0"/>
          </a:p>
          <a:p>
            <a:r>
              <a:rPr lang="en-US" baseline="0" dirty="0" smtClean="0"/>
              <a:t>For the example shown, many students would not recognize that the greatest common factor of two is indeed a factor.  It is also important to note that four </a:t>
            </a:r>
            <a:r>
              <a:rPr lang="en-US" i="1" baseline="0" dirty="0" smtClean="0"/>
              <a:t>x</a:t>
            </a:r>
            <a:r>
              <a:rPr lang="en-US" baseline="0" dirty="0" smtClean="0"/>
              <a:t> squared minus nine can be factored into the quantity two </a:t>
            </a:r>
            <a:r>
              <a:rPr lang="en-US" i="1" baseline="0" dirty="0" smtClean="0"/>
              <a:t>x</a:t>
            </a:r>
            <a:r>
              <a:rPr lang="en-US" baseline="0" dirty="0" smtClean="0"/>
              <a:t> plus three times the quantity two </a:t>
            </a:r>
            <a:r>
              <a:rPr lang="en-US" i="1" baseline="0" dirty="0" smtClean="0"/>
              <a:t>x</a:t>
            </a:r>
            <a:r>
              <a:rPr lang="en-US" baseline="0" dirty="0" smtClean="0"/>
              <a:t> minus three, and is therefore not a factor of eight </a:t>
            </a:r>
            <a:r>
              <a:rPr lang="en-US" i="1" baseline="0" dirty="0" smtClean="0"/>
              <a:t>x</a:t>
            </a:r>
            <a:r>
              <a:rPr lang="en-US" baseline="0" dirty="0" smtClean="0"/>
              <a:t> squared minus eighteen when it is completely factored.</a:t>
            </a:r>
          </a:p>
          <a:p>
            <a:endParaRPr lang="en-US" baseline="0" dirty="0" smtClean="0"/>
          </a:p>
          <a:p>
            <a:r>
              <a:rPr lang="en-US" baseline="0" dirty="0" smtClean="0"/>
              <a:t>The answer to the example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CAD91F-26C0-489C-B523-5D7C2D85B819}" type="datetime1">
              <a:rPr lang="en-US" smtClean="0"/>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22273-2C65-44CF-8D2F-1E8EF4F3ED26}" type="datetime1">
              <a:rPr lang="en-US" smtClean="0"/>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64850B-6D39-4E74-BFE8-C7AC5A476400}" type="datetime1">
              <a:rPr lang="en-US" smtClean="0"/>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801638-BA62-4BF1-B624-1E7D66B8A7FA}" type="datetime1">
              <a:rPr lang="en-US" smtClean="0"/>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3EBEC8-19AE-462A-9854-4B86E8966351}" type="datetime1">
              <a:rPr lang="en-US" smtClean="0"/>
              <a:pPr>
                <a:defRPr/>
              </a:pPr>
              <a:t>12/2/2013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73E605-37A1-4C63-9606-23DBC643C53E}" type="datetime1">
              <a:rPr lang="en-US" smtClean="0"/>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F6FF-2892-416D-92FA-4FCFB45925CE}" type="datetime1">
              <a:rPr lang="en-US" smtClean="0"/>
              <a:pPr>
                <a:defRPr/>
              </a:pPr>
              <a:t>12/2/2013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FC86E4-F055-4199-99AA-62F1E40A3F72}" type="datetime1">
              <a:rPr lang="en-US" smtClean="0"/>
              <a:pPr>
                <a:defRPr/>
              </a:pPr>
              <a:t>12/2/2013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47716A-436E-409F-8026-C291D62B6577}" type="datetime1">
              <a:rPr lang="en-US" smtClean="0"/>
              <a:pPr>
                <a:defRPr/>
              </a:pPr>
              <a:t>12/2/2013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2B6707-5C0D-4B42-A6F5-8D94D2337C83}" type="datetime1">
              <a:rPr lang="en-US" smtClean="0"/>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E1870E-FCB9-40A5-99DC-6747D27556DE}" type="datetime1">
              <a:rPr lang="en-US" smtClean="0"/>
              <a:pPr>
                <a:defRPr/>
              </a:pPr>
              <a:t>12/2/2013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9AE25C-2379-4E48-92CB-592270D3C4B6}" type="datetime1">
              <a:rPr lang="en-US" smtClean="0"/>
              <a:pPr>
                <a:defRPr/>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334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xml"/><Relationship Id="rId7" Type="http://schemas.openxmlformats.org/officeDocument/2006/relationships/image" Target="../media/image35.png"/><Relationship Id="rId12" Type="http://schemas.openxmlformats.org/officeDocument/2006/relationships/image" Target="../media/image3.png"/><Relationship Id="rId2" Type="http://schemas.openxmlformats.org/officeDocument/2006/relationships/audio" Target="../media/media10.wma"/><Relationship Id="rId1" Type="http://schemas.openxmlformats.org/officeDocument/2006/relationships/tags" Target="../tags/tag7.xml"/><Relationship Id="rId6" Type="http://schemas.openxmlformats.org/officeDocument/2006/relationships/image" Target="../media/image34.png"/><Relationship Id="rId11" Type="http://schemas.microsoft.com/office/2007/relationships/media" Target="../media/media10.wma"/><Relationship Id="rId5" Type="http://schemas.openxmlformats.org/officeDocument/2006/relationships/image" Target="../media/image2.jpeg"/><Relationship Id="rId10" Type="http://schemas.openxmlformats.org/officeDocument/2006/relationships/image" Target="../media/image38.png"/><Relationship Id="rId4" Type="http://schemas.openxmlformats.org/officeDocument/2006/relationships/notesSlide" Target="../notesSlides/notesSlide10.xml"/><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ma"/><Relationship Id="rId6" Type="http://schemas.openxmlformats.org/officeDocument/2006/relationships/image" Target="../media/image3.png"/><Relationship Id="rId5" Type="http://schemas.microsoft.com/office/2007/relationships/media" Target="../media/media11.wma"/><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3.png"/><Relationship Id="rId3" Type="http://schemas.openxmlformats.org/officeDocument/2006/relationships/audio" Target="../media/media12.wma"/><Relationship Id="rId7" Type="http://schemas.openxmlformats.org/officeDocument/2006/relationships/oleObject" Target="../embeddings/oleObject19.bin"/><Relationship Id="rId12" Type="http://schemas.openxmlformats.org/officeDocument/2006/relationships/image" Target="../media/image42.png"/><Relationship Id="rId17" Type="http://schemas.openxmlformats.org/officeDocument/2006/relationships/image" Target="../media/image3.png"/><Relationship Id="rId2" Type="http://schemas.openxmlformats.org/officeDocument/2006/relationships/tags" Target="../tags/tag8.xml"/><Relationship Id="rId16" Type="http://schemas.microsoft.com/office/2007/relationships/media" Target="../media/media12.wma"/><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41.png"/><Relationship Id="rId5" Type="http://schemas.openxmlformats.org/officeDocument/2006/relationships/notesSlide" Target="../notesSlides/notesSlide12.xml"/><Relationship Id="rId15" Type="http://schemas.openxmlformats.org/officeDocument/2006/relationships/image" Target="../media/image2.jpeg"/><Relationship Id="rId10" Type="http://schemas.openxmlformats.org/officeDocument/2006/relationships/image" Target="../media/image40.png"/><Relationship Id="rId4" Type="http://schemas.openxmlformats.org/officeDocument/2006/relationships/slideLayout" Target="../slideLayouts/slideLayout2.xml"/><Relationship Id="rId9" Type="http://schemas.openxmlformats.org/officeDocument/2006/relationships/image" Target="../media/image39.pn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ma"/><Relationship Id="rId6" Type="http://schemas.openxmlformats.org/officeDocument/2006/relationships/image" Target="../media/image3.png"/><Relationship Id="rId5" Type="http://schemas.microsoft.com/office/2007/relationships/media" Target="../media/media13.wma"/><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microsoft.com/office/2007/relationships/media" Target="../media/media14.wma"/><Relationship Id="rId3" Type="http://schemas.openxmlformats.org/officeDocument/2006/relationships/audio" Target="../media/media14.wma"/><Relationship Id="rId7" Type="http://schemas.openxmlformats.org/officeDocument/2006/relationships/oleObject" Target="../embeddings/oleObject21.bin"/><Relationship Id="rId12" Type="http://schemas.openxmlformats.org/officeDocument/2006/relationships/image" Target="../media/image4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jpeg"/><Relationship Id="rId11" Type="http://schemas.openxmlformats.org/officeDocument/2006/relationships/image" Target="../media/image46.png"/><Relationship Id="rId5" Type="http://schemas.openxmlformats.org/officeDocument/2006/relationships/notesSlide" Target="../notesSlides/notesSlide14.xml"/><Relationship Id="rId10" Type="http://schemas.openxmlformats.org/officeDocument/2006/relationships/image" Target="../media/image45.png"/><Relationship Id="rId4" Type="http://schemas.openxmlformats.org/officeDocument/2006/relationships/slideLayout" Target="../slideLayouts/slideLayout2.xml"/><Relationship Id="rId9" Type="http://schemas.openxmlformats.org/officeDocument/2006/relationships/oleObject" Target="../embeddings/oleObject23.bin"/><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51.png"/><Relationship Id="rId3" Type="http://schemas.openxmlformats.org/officeDocument/2006/relationships/audio" Target="../media/media15.wma"/><Relationship Id="rId7" Type="http://schemas.openxmlformats.org/officeDocument/2006/relationships/oleObject" Target="../embeddings/oleObject24.bin"/><Relationship Id="rId12" Type="http://schemas.openxmlformats.org/officeDocument/2006/relationships/image" Target="../media/image50.png"/><Relationship Id="rId2" Type="http://schemas.openxmlformats.org/officeDocument/2006/relationships/tags" Target="../tags/tag10.xml"/><Relationship Id="rId16" Type="http://schemas.openxmlformats.org/officeDocument/2006/relationships/image" Target="../media/image3.png"/><Relationship Id="rId1" Type="http://schemas.openxmlformats.org/officeDocument/2006/relationships/vmlDrawing" Target="../drawings/vmlDrawing9.vml"/><Relationship Id="rId6" Type="http://schemas.openxmlformats.org/officeDocument/2006/relationships/image" Target="../media/image2.jpeg"/><Relationship Id="rId11" Type="http://schemas.openxmlformats.org/officeDocument/2006/relationships/image" Target="../media/image49.png"/><Relationship Id="rId5" Type="http://schemas.openxmlformats.org/officeDocument/2006/relationships/notesSlide" Target="../notesSlides/notesSlide15.xml"/><Relationship Id="rId15" Type="http://schemas.microsoft.com/office/2007/relationships/media" Target="../media/media15.wma"/><Relationship Id="rId10" Type="http://schemas.openxmlformats.org/officeDocument/2006/relationships/image" Target="../media/image48.png"/><Relationship Id="rId4" Type="http://schemas.openxmlformats.org/officeDocument/2006/relationships/slideLayout" Target="../slideLayouts/slideLayout2.xml"/><Relationship Id="rId9" Type="http://schemas.openxmlformats.org/officeDocument/2006/relationships/oleObject" Target="../embeddings/oleObject26.bin"/><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13" Type="http://schemas.microsoft.com/office/2007/relationships/media" Target="../media/media16.wma"/><Relationship Id="rId3" Type="http://schemas.openxmlformats.org/officeDocument/2006/relationships/audio" Target="../media/media16.wma"/><Relationship Id="rId7" Type="http://schemas.openxmlformats.org/officeDocument/2006/relationships/oleObject" Target="../embeddings/oleObject28.bin"/><Relationship Id="rId12"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27.bin"/><Relationship Id="rId11" Type="http://schemas.openxmlformats.org/officeDocument/2006/relationships/image" Target="../media/image55.png"/><Relationship Id="rId5" Type="http://schemas.openxmlformats.org/officeDocument/2006/relationships/notesSlide" Target="../notesSlides/notesSlide16.xml"/><Relationship Id="rId10" Type="http://schemas.openxmlformats.org/officeDocument/2006/relationships/image" Target="../media/image54.png"/><Relationship Id="rId4" Type="http://schemas.openxmlformats.org/officeDocument/2006/relationships/slideLayout" Target="../slideLayouts/slideLayout2.xml"/><Relationship Id="rId9" Type="http://schemas.openxmlformats.org/officeDocument/2006/relationships/image" Target="../media/image53.png"/><Relationship Id="rId1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13" Type="http://schemas.microsoft.com/office/2007/relationships/media" Target="../media/media17.wma"/><Relationship Id="rId3" Type="http://schemas.openxmlformats.org/officeDocument/2006/relationships/audio" Target="../media/media17.wma"/><Relationship Id="rId7" Type="http://schemas.openxmlformats.org/officeDocument/2006/relationships/oleObject" Target="../embeddings/oleObject31.bin"/><Relationship Id="rId12" Type="http://schemas.openxmlformats.org/officeDocument/2006/relationships/image" Target="../media/image2.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58.png"/><Relationship Id="rId5" Type="http://schemas.openxmlformats.org/officeDocument/2006/relationships/notesSlide" Target="../notesSlides/notesSlide17.xml"/><Relationship Id="rId10" Type="http://schemas.openxmlformats.org/officeDocument/2006/relationships/image" Target="../media/image57.png"/><Relationship Id="rId4" Type="http://schemas.openxmlformats.org/officeDocument/2006/relationships/slideLayout" Target="../slideLayouts/slideLayout2.xml"/><Relationship Id="rId9" Type="http://schemas.openxmlformats.org/officeDocument/2006/relationships/image" Target="../media/image56.png"/><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3.png"/><Relationship Id="rId3" Type="http://schemas.openxmlformats.org/officeDocument/2006/relationships/audio" Target="../media/media18.wma"/><Relationship Id="rId7" Type="http://schemas.openxmlformats.org/officeDocument/2006/relationships/oleObject" Target="../embeddings/oleObject34.bin"/><Relationship Id="rId12" Type="http://schemas.openxmlformats.org/officeDocument/2006/relationships/image" Target="../media/image62.png"/><Relationship Id="rId2" Type="http://schemas.openxmlformats.org/officeDocument/2006/relationships/tags" Target="../tags/tag13.xml"/><Relationship Id="rId16" Type="http://schemas.openxmlformats.org/officeDocument/2006/relationships/image" Target="../media/image3.png"/><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61.png"/><Relationship Id="rId5" Type="http://schemas.openxmlformats.org/officeDocument/2006/relationships/notesSlide" Target="../notesSlides/notesSlide18.xml"/><Relationship Id="rId15" Type="http://schemas.microsoft.com/office/2007/relationships/media" Target="../media/media18.wma"/><Relationship Id="rId10" Type="http://schemas.openxmlformats.org/officeDocument/2006/relationships/image" Target="../media/image60.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media19.wma"/><Relationship Id="rId6" Type="http://schemas.openxmlformats.org/officeDocument/2006/relationships/image" Target="../media/image3.png"/><Relationship Id="rId5" Type="http://schemas.microsoft.com/office/2007/relationships/media" Target="../media/media19.wma"/><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audio" Target="../media/media20.wma"/><Relationship Id="rId7" Type="http://schemas.openxmlformats.org/officeDocument/2006/relationships/oleObject" Target="../embeddings/oleObject37.bin"/><Relationship Id="rId12" Type="http://schemas.openxmlformats.org/officeDocument/2006/relationships/image" Target="../media/image3.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microsoft.com/office/2007/relationships/media" Target="../media/media20.wma"/><Relationship Id="rId5" Type="http://schemas.openxmlformats.org/officeDocument/2006/relationships/notesSlide" Target="../notesSlides/notesSlide20.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9.png"/><Relationship Id="rId18" Type="http://schemas.openxmlformats.org/officeDocument/2006/relationships/image" Target="../media/image3.png"/><Relationship Id="rId3" Type="http://schemas.openxmlformats.org/officeDocument/2006/relationships/audio" Target="../media/media21.wma"/><Relationship Id="rId7" Type="http://schemas.openxmlformats.org/officeDocument/2006/relationships/oleObject" Target="../embeddings/oleObject40.bin"/><Relationship Id="rId12" Type="http://schemas.openxmlformats.org/officeDocument/2006/relationships/image" Target="../media/image68.png"/><Relationship Id="rId17" Type="http://schemas.microsoft.com/office/2007/relationships/media" Target="../media/media21.wma"/><Relationship Id="rId2" Type="http://schemas.openxmlformats.org/officeDocument/2006/relationships/tags" Target="../tags/tag15.xml"/><Relationship Id="rId16" Type="http://schemas.openxmlformats.org/officeDocument/2006/relationships/image" Target="../media/image2.jpeg"/><Relationship Id="rId1" Type="http://schemas.openxmlformats.org/officeDocument/2006/relationships/vmlDrawing" Target="../drawings/vmlDrawing14.vml"/><Relationship Id="rId6" Type="http://schemas.openxmlformats.org/officeDocument/2006/relationships/oleObject" Target="../embeddings/oleObject39.bin"/><Relationship Id="rId11" Type="http://schemas.openxmlformats.org/officeDocument/2006/relationships/image" Target="../media/image67.png"/><Relationship Id="rId5" Type="http://schemas.openxmlformats.org/officeDocument/2006/relationships/notesSlide" Target="../notesSlides/notesSlide21.xml"/><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slideLayout" Target="../slideLayouts/slideLayout2.xml"/><Relationship Id="rId9" Type="http://schemas.openxmlformats.org/officeDocument/2006/relationships/image" Target="../media/image65.png"/><Relationship Id="rId14"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3.png"/><Relationship Id="rId3" Type="http://schemas.openxmlformats.org/officeDocument/2006/relationships/audio" Target="../media/media22.wma"/><Relationship Id="rId7" Type="http://schemas.openxmlformats.org/officeDocument/2006/relationships/oleObject" Target="../embeddings/oleObject43.bin"/><Relationship Id="rId12" Type="http://schemas.microsoft.com/office/2007/relationships/media" Target="../media/media22.wma"/><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oleObject" Target="../embeddings/oleObject42.bin"/><Relationship Id="rId11" Type="http://schemas.openxmlformats.org/officeDocument/2006/relationships/image" Target="../media/image73.png"/><Relationship Id="rId5" Type="http://schemas.openxmlformats.org/officeDocument/2006/relationships/notesSlide" Target="../notesSlides/notesSlide22.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media23.wma"/><Relationship Id="rId6" Type="http://schemas.openxmlformats.org/officeDocument/2006/relationships/image" Target="../media/image3.png"/><Relationship Id="rId5" Type="http://schemas.microsoft.com/office/2007/relationships/media" Target="../media/media23.wma"/><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78.png"/><Relationship Id="rId3" Type="http://schemas.openxmlformats.org/officeDocument/2006/relationships/audio" Target="../media/media24.wma"/><Relationship Id="rId7" Type="http://schemas.openxmlformats.org/officeDocument/2006/relationships/oleObject" Target="../embeddings/oleObject46.bin"/><Relationship Id="rId12" Type="http://schemas.openxmlformats.org/officeDocument/2006/relationships/image" Target="../media/image77.png"/><Relationship Id="rId17" Type="http://schemas.openxmlformats.org/officeDocument/2006/relationships/image" Target="../media/image3.png"/><Relationship Id="rId2" Type="http://schemas.openxmlformats.org/officeDocument/2006/relationships/tags" Target="../tags/tag17.xml"/><Relationship Id="rId16" Type="http://schemas.microsoft.com/office/2007/relationships/media" Target="../media/media24.wma"/><Relationship Id="rId1" Type="http://schemas.openxmlformats.org/officeDocument/2006/relationships/vmlDrawing" Target="../drawings/vmlDrawing16.vml"/><Relationship Id="rId6" Type="http://schemas.openxmlformats.org/officeDocument/2006/relationships/oleObject" Target="../embeddings/oleObject45.bin"/><Relationship Id="rId11" Type="http://schemas.openxmlformats.org/officeDocument/2006/relationships/image" Target="../media/image76.png"/><Relationship Id="rId5" Type="http://schemas.openxmlformats.org/officeDocument/2006/relationships/notesSlide" Target="../notesSlides/notesSlide24.xml"/><Relationship Id="rId15" Type="http://schemas.openxmlformats.org/officeDocument/2006/relationships/image" Target="../media/image2.jpeg"/><Relationship Id="rId10" Type="http://schemas.openxmlformats.org/officeDocument/2006/relationships/image" Target="../media/image75.png"/><Relationship Id="rId4" Type="http://schemas.openxmlformats.org/officeDocument/2006/relationships/slideLayout" Target="../slideLayouts/slideLayout2.xml"/><Relationship Id="rId9" Type="http://schemas.openxmlformats.org/officeDocument/2006/relationships/image" Target="../media/image74.png"/><Relationship Id="rId1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3.png"/><Relationship Id="rId3" Type="http://schemas.openxmlformats.org/officeDocument/2006/relationships/audio" Target="../media/media25.wma"/><Relationship Id="rId7" Type="http://schemas.openxmlformats.org/officeDocument/2006/relationships/oleObject" Target="../embeddings/oleObject48.bin"/><Relationship Id="rId12" Type="http://schemas.microsoft.com/office/2007/relationships/media" Target="../media/media25.wma"/><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jpeg"/><Relationship Id="rId11" Type="http://schemas.openxmlformats.org/officeDocument/2006/relationships/image" Target="../media/image81.png"/><Relationship Id="rId5" Type="http://schemas.openxmlformats.org/officeDocument/2006/relationships/notesSlide" Target="../notesSlides/notesSlide25.xml"/><Relationship Id="rId10" Type="http://schemas.openxmlformats.org/officeDocument/2006/relationships/image" Target="../media/image80.png"/><Relationship Id="rId4" Type="http://schemas.openxmlformats.org/officeDocument/2006/relationships/slideLayout" Target="../slideLayouts/slideLayout2.xml"/><Relationship Id="rId9"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3.png"/><Relationship Id="rId3" Type="http://schemas.openxmlformats.org/officeDocument/2006/relationships/audio" Target="../media/media26.wma"/><Relationship Id="rId7" Type="http://schemas.openxmlformats.org/officeDocument/2006/relationships/oleObject" Target="../embeddings/oleObject52.bin"/><Relationship Id="rId12" Type="http://schemas.microsoft.com/office/2007/relationships/media" Target="../media/media26.wma"/><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oleObject" Target="../embeddings/oleObject51.bin"/><Relationship Id="rId11" Type="http://schemas.openxmlformats.org/officeDocument/2006/relationships/image" Target="../media/image2.jpeg"/><Relationship Id="rId5" Type="http://schemas.openxmlformats.org/officeDocument/2006/relationships/notesSlide" Target="../notesSlides/notesSlide26.xml"/><Relationship Id="rId10" Type="http://schemas.openxmlformats.org/officeDocument/2006/relationships/image" Target="../media/image83.png"/><Relationship Id="rId4" Type="http://schemas.openxmlformats.org/officeDocument/2006/relationships/slideLayout" Target="../slideLayouts/slideLayout2.xml"/><Relationship Id="rId9" Type="http://schemas.openxmlformats.org/officeDocument/2006/relationships/image" Target="../media/image82.png"/><Relationship Id="rId14" Type="http://schemas.openxmlformats.org/officeDocument/2006/relationships/image" Target="../media/image84.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88.png"/><Relationship Id="rId3" Type="http://schemas.openxmlformats.org/officeDocument/2006/relationships/audio" Target="../media/media27.wma"/><Relationship Id="rId7" Type="http://schemas.openxmlformats.org/officeDocument/2006/relationships/oleObject" Target="../embeddings/oleObject54.bin"/><Relationship Id="rId12" Type="http://schemas.openxmlformats.org/officeDocument/2006/relationships/image" Target="../media/image87.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85.png"/><Relationship Id="rId11" Type="http://schemas.openxmlformats.org/officeDocument/2006/relationships/image" Target="../media/image86.png"/><Relationship Id="rId5" Type="http://schemas.openxmlformats.org/officeDocument/2006/relationships/notesSlide" Target="../notesSlides/notesSlide27.xml"/><Relationship Id="rId15" Type="http://schemas.openxmlformats.org/officeDocument/2006/relationships/image" Target="../media/image3.png"/><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oleObject" Target="../embeddings/oleObject56.bin"/><Relationship Id="rId14" Type="http://schemas.microsoft.com/office/2007/relationships/media" Target="../media/media27.wma"/></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media28.wma"/><Relationship Id="rId6" Type="http://schemas.openxmlformats.org/officeDocument/2006/relationships/image" Target="../media/image3.png"/><Relationship Id="rId5" Type="http://schemas.microsoft.com/office/2007/relationships/media" Target="../media/media28.wma"/><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91.png"/><Relationship Id="rId3" Type="http://schemas.openxmlformats.org/officeDocument/2006/relationships/audio" Target="../media/media29.wma"/><Relationship Id="rId7" Type="http://schemas.openxmlformats.org/officeDocument/2006/relationships/oleObject" Target="../embeddings/oleObject57.bin"/><Relationship Id="rId12" Type="http://schemas.openxmlformats.org/officeDocument/2006/relationships/image" Target="../media/image90.png"/><Relationship Id="rId2" Type="http://schemas.openxmlformats.org/officeDocument/2006/relationships/tags" Target="../tags/tag21.xml"/><Relationship Id="rId16" Type="http://schemas.openxmlformats.org/officeDocument/2006/relationships/image" Target="../media/image3.png"/><Relationship Id="rId1" Type="http://schemas.openxmlformats.org/officeDocument/2006/relationships/vmlDrawing" Target="../drawings/vmlDrawing20.vml"/><Relationship Id="rId6" Type="http://schemas.openxmlformats.org/officeDocument/2006/relationships/image" Target="../media/image2.jpeg"/><Relationship Id="rId11" Type="http://schemas.openxmlformats.org/officeDocument/2006/relationships/image" Target="../media/image89.png"/><Relationship Id="rId5" Type="http://schemas.openxmlformats.org/officeDocument/2006/relationships/notesSlide" Target="../notesSlides/notesSlide29.xml"/><Relationship Id="rId15" Type="http://schemas.microsoft.com/office/2007/relationships/media" Target="../media/media29.wma"/><Relationship Id="rId10" Type="http://schemas.openxmlformats.org/officeDocument/2006/relationships/image" Target="../media/image82.png"/><Relationship Id="rId4" Type="http://schemas.openxmlformats.org/officeDocument/2006/relationships/slideLayout" Target="../slideLayouts/slideLayout2.xml"/><Relationship Id="rId9" Type="http://schemas.openxmlformats.org/officeDocument/2006/relationships/oleObject" Target="../embeddings/oleObject59.bin"/><Relationship Id="rId14" Type="http://schemas.openxmlformats.org/officeDocument/2006/relationships/image" Target="../media/image92.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3.wma"/><Relationship Id="rId7" Type="http://schemas.openxmlformats.org/officeDocument/2006/relationships/oleObject" Target="../embeddings/oleObject1.bin"/><Relationship Id="rId12"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jpeg"/><Relationship Id="rId11" Type="http://schemas.microsoft.com/office/2007/relationships/media" Target="../media/media3.wma"/><Relationship Id="rId5" Type="http://schemas.openxmlformats.org/officeDocument/2006/relationships/notesSlide" Target="../notesSlides/notesSlide3.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audio" Target="../media/media30.wma"/><Relationship Id="rId7" Type="http://schemas.openxmlformats.org/officeDocument/2006/relationships/oleObject" Target="../embeddings/oleObject60.bin"/><Relationship Id="rId12" Type="http://schemas.openxmlformats.org/officeDocument/2006/relationships/image" Target="../media/image3.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2.jpeg"/><Relationship Id="rId11" Type="http://schemas.microsoft.com/office/2007/relationships/media" Target="../media/media30.wma"/><Relationship Id="rId5" Type="http://schemas.openxmlformats.org/officeDocument/2006/relationships/notesSlide" Target="../notesSlides/notesSlide30.xml"/><Relationship Id="rId10" Type="http://schemas.openxmlformats.org/officeDocument/2006/relationships/image" Target="../media/image82.png"/><Relationship Id="rId4" Type="http://schemas.openxmlformats.org/officeDocument/2006/relationships/slideLayout" Target="../slideLayouts/slideLayout2.xml"/><Relationship Id="rId9" Type="http://schemas.openxmlformats.org/officeDocument/2006/relationships/oleObject" Target="../embeddings/oleObject62.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95.png"/><Relationship Id="rId18" Type="http://schemas.openxmlformats.org/officeDocument/2006/relationships/image" Target="../media/image3.png"/><Relationship Id="rId3" Type="http://schemas.openxmlformats.org/officeDocument/2006/relationships/audio" Target="../media/media31.wma"/><Relationship Id="rId7" Type="http://schemas.openxmlformats.org/officeDocument/2006/relationships/oleObject" Target="../embeddings/oleObject63.bin"/><Relationship Id="rId12" Type="http://schemas.openxmlformats.org/officeDocument/2006/relationships/image" Target="../media/image94.png"/><Relationship Id="rId17" Type="http://schemas.microsoft.com/office/2007/relationships/media" Target="../media/media31.wma"/><Relationship Id="rId2" Type="http://schemas.openxmlformats.org/officeDocument/2006/relationships/tags" Target="../tags/tag23.xml"/><Relationship Id="rId16" Type="http://schemas.openxmlformats.org/officeDocument/2006/relationships/image" Target="../media/image98.png"/><Relationship Id="rId1" Type="http://schemas.openxmlformats.org/officeDocument/2006/relationships/vmlDrawing" Target="../drawings/vmlDrawing22.vml"/><Relationship Id="rId6" Type="http://schemas.openxmlformats.org/officeDocument/2006/relationships/image" Target="../media/image2.jpeg"/><Relationship Id="rId11" Type="http://schemas.openxmlformats.org/officeDocument/2006/relationships/image" Target="../media/image93.png"/><Relationship Id="rId5" Type="http://schemas.openxmlformats.org/officeDocument/2006/relationships/notesSlide" Target="../notesSlides/notesSlide31.xml"/><Relationship Id="rId15" Type="http://schemas.openxmlformats.org/officeDocument/2006/relationships/image" Target="../media/image97.png"/><Relationship Id="rId10" Type="http://schemas.openxmlformats.org/officeDocument/2006/relationships/image" Target="../media/image82.png"/><Relationship Id="rId4" Type="http://schemas.openxmlformats.org/officeDocument/2006/relationships/slideLayout" Target="../slideLayouts/slideLayout2.xml"/><Relationship Id="rId9" Type="http://schemas.openxmlformats.org/officeDocument/2006/relationships/oleObject" Target="../embeddings/oleObject65.bin"/><Relationship Id="rId14" Type="http://schemas.openxmlformats.org/officeDocument/2006/relationships/image" Target="../media/image96.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102.png"/><Relationship Id="rId3" Type="http://schemas.openxmlformats.org/officeDocument/2006/relationships/audio" Target="../media/media32.wma"/><Relationship Id="rId7" Type="http://schemas.openxmlformats.org/officeDocument/2006/relationships/oleObject" Target="../embeddings/oleObject66.bin"/><Relationship Id="rId12" Type="http://schemas.openxmlformats.org/officeDocument/2006/relationships/image" Target="../media/image101.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2.jpeg"/><Relationship Id="rId11" Type="http://schemas.openxmlformats.org/officeDocument/2006/relationships/image" Target="../media/image100.png"/><Relationship Id="rId5" Type="http://schemas.openxmlformats.org/officeDocument/2006/relationships/notesSlide" Target="../notesSlides/notesSlide32.xml"/><Relationship Id="rId15" Type="http://schemas.openxmlformats.org/officeDocument/2006/relationships/image" Target="../media/image3.png"/><Relationship Id="rId10" Type="http://schemas.openxmlformats.org/officeDocument/2006/relationships/image" Target="../media/image99.png"/><Relationship Id="rId4" Type="http://schemas.openxmlformats.org/officeDocument/2006/relationships/slideLayout" Target="../slideLayouts/slideLayout2.xml"/><Relationship Id="rId9" Type="http://schemas.openxmlformats.org/officeDocument/2006/relationships/oleObject" Target="../embeddings/oleObject68.bin"/><Relationship Id="rId14" Type="http://schemas.microsoft.com/office/2007/relationships/media" Target="../media/media32.wma"/></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3.png"/><Relationship Id="rId3" Type="http://schemas.openxmlformats.org/officeDocument/2006/relationships/audio" Target="../media/media33.wma"/><Relationship Id="rId7" Type="http://schemas.openxmlformats.org/officeDocument/2006/relationships/image" Target="../media/image2.jpeg"/><Relationship Id="rId12" Type="http://schemas.microsoft.com/office/2007/relationships/media" Target="../media/media33.wma"/><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03.png"/><Relationship Id="rId11" Type="http://schemas.openxmlformats.org/officeDocument/2006/relationships/image" Target="../media/image104.png"/><Relationship Id="rId5" Type="http://schemas.openxmlformats.org/officeDocument/2006/relationships/notesSlide" Target="../notesSlides/notesSlide33.xml"/><Relationship Id="rId10" Type="http://schemas.openxmlformats.org/officeDocument/2006/relationships/oleObject" Target="../embeddings/oleObject71.bin"/><Relationship Id="rId4" Type="http://schemas.openxmlformats.org/officeDocument/2006/relationships/slideLayout" Target="../slideLayouts/slideLayout2.xml"/><Relationship Id="rId9" Type="http://schemas.openxmlformats.org/officeDocument/2006/relationships/oleObject" Target="../embeddings/oleObject7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audio" Target="../media/media34.wma"/><Relationship Id="rId7" Type="http://schemas.openxmlformats.org/officeDocument/2006/relationships/oleObject" Target="../embeddings/oleObject72.bin"/><Relationship Id="rId12" Type="http://schemas.openxmlformats.org/officeDocument/2006/relationships/image" Target="../media/image3.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2.jpeg"/><Relationship Id="rId11" Type="http://schemas.microsoft.com/office/2007/relationships/media" Target="../media/media34.wma"/><Relationship Id="rId5" Type="http://schemas.openxmlformats.org/officeDocument/2006/relationships/notesSlide" Target="../notesSlides/notesSlide34.xml"/><Relationship Id="rId10" Type="http://schemas.openxmlformats.org/officeDocument/2006/relationships/image" Target="../media/image105.png"/><Relationship Id="rId4" Type="http://schemas.openxmlformats.org/officeDocument/2006/relationships/slideLayout" Target="../slideLayouts/slideLayout2.xml"/><Relationship Id="rId9" Type="http://schemas.openxmlformats.org/officeDocument/2006/relationships/oleObject" Target="../embeddings/oleObject7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audio" Target="../media/media35.wma"/><Relationship Id="rId6" Type="http://schemas.openxmlformats.org/officeDocument/2006/relationships/image" Target="../media/image3.png"/><Relationship Id="rId5" Type="http://schemas.microsoft.com/office/2007/relationships/media" Target="../media/media35.wma"/><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08.png"/><Relationship Id="rId12" Type="http://schemas.microsoft.com/office/2007/relationships/media" Target="../media/media36.wma"/><Relationship Id="rId2" Type="http://schemas.openxmlformats.org/officeDocument/2006/relationships/audio" Target="../media/media36.wma"/><Relationship Id="rId1" Type="http://schemas.openxmlformats.org/officeDocument/2006/relationships/tags" Target="../tags/tag27.xml"/><Relationship Id="rId6" Type="http://schemas.openxmlformats.org/officeDocument/2006/relationships/image" Target="../media/image107.png"/><Relationship Id="rId11" Type="http://schemas.openxmlformats.org/officeDocument/2006/relationships/image" Target="../media/image2.jpe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notesSlide" Target="../notesSlides/notesSlide36.xml"/><Relationship Id="rId9" Type="http://schemas.openxmlformats.org/officeDocument/2006/relationships/image" Target="../media/image110.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115.png"/><Relationship Id="rId18" Type="http://schemas.microsoft.com/office/2007/relationships/media" Target="../media/media37.wma"/><Relationship Id="rId3" Type="http://schemas.openxmlformats.org/officeDocument/2006/relationships/audio" Target="../media/media37.wma"/><Relationship Id="rId7" Type="http://schemas.openxmlformats.org/officeDocument/2006/relationships/oleObject" Target="../embeddings/oleObject75.bin"/><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tags" Target="../tags/tag28.xml"/><Relationship Id="rId16" Type="http://schemas.openxmlformats.org/officeDocument/2006/relationships/image" Target="../media/image118.png"/><Relationship Id="rId1" Type="http://schemas.openxmlformats.org/officeDocument/2006/relationships/vmlDrawing" Target="../drawings/vmlDrawing26.vml"/><Relationship Id="rId6" Type="http://schemas.openxmlformats.org/officeDocument/2006/relationships/image" Target="../media/image2.jpeg"/><Relationship Id="rId11" Type="http://schemas.openxmlformats.org/officeDocument/2006/relationships/image" Target="../media/image113.png"/><Relationship Id="rId5" Type="http://schemas.openxmlformats.org/officeDocument/2006/relationships/notesSlide" Target="../notesSlides/notesSlide37.xml"/><Relationship Id="rId15" Type="http://schemas.openxmlformats.org/officeDocument/2006/relationships/image" Target="../media/image117.png"/><Relationship Id="rId10" Type="http://schemas.openxmlformats.org/officeDocument/2006/relationships/image" Target="../media/image112.png"/><Relationship Id="rId19"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oleObject" Target="../embeddings/oleObject77.bin"/><Relationship Id="rId14" Type="http://schemas.openxmlformats.org/officeDocument/2006/relationships/image" Target="../media/image116.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121.png"/><Relationship Id="rId3" Type="http://schemas.openxmlformats.org/officeDocument/2006/relationships/audio" Target="../media/media38.wma"/><Relationship Id="rId7" Type="http://schemas.openxmlformats.org/officeDocument/2006/relationships/oleObject" Target="../embeddings/oleObject79.bin"/><Relationship Id="rId12" Type="http://schemas.openxmlformats.org/officeDocument/2006/relationships/image" Target="../media/image120.png"/><Relationship Id="rId2" Type="http://schemas.openxmlformats.org/officeDocument/2006/relationships/tags" Target="../tags/tag29.xml"/><Relationship Id="rId1" Type="http://schemas.openxmlformats.org/officeDocument/2006/relationships/vmlDrawing" Target="../drawings/vmlDrawing27.vml"/><Relationship Id="rId6" Type="http://schemas.openxmlformats.org/officeDocument/2006/relationships/oleObject" Target="../embeddings/oleObject78.bin"/><Relationship Id="rId11" Type="http://schemas.openxmlformats.org/officeDocument/2006/relationships/image" Target="../media/image2.jpeg"/><Relationship Id="rId5" Type="http://schemas.openxmlformats.org/officeDocument/2006/relationships/notesSlide" Target="../notesSlides/notesSlide38.xml"/><Relationship Id="rId15" Type="http://schemas.openxmlformats.org/officeDocument/2006/relationships/image" Target="../media/image123.png"/><Relationship Id="rId10" Type="http://schemas.openxmlformats.org/officeDocument/2006/relationships/image" Target="../media/image3.png"/><Relationship Id="rId4" Type="http://schemas.openxmlformats.org/officeDocument/2006/relationships/slideLayout" Target="../slideLayouts/slideLayout2.xml"/><Relationship Id="rId9" Type="http://schemas.microsoft.com/office/2007/relationships/media" Target="../media/media38.wma"/><Relationship Id="rId14" Type="http://schemas.openxmlformats.org/officeDocument/2006/relationships/image" Target="../media/image1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audio" Target="../media/media39.wma"/><Relationship Id="rId6" Type="http://schemas.openxmlformats.org/officeDocument/2006/relationships/image" Target="../media/image3.png"/><Relationship Id="rId5" Type="http://schemas.microsoft.com/office/2007/relationships/media" Target="../media/media39.wma"/><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audio" Target="../media/media4.wma"/><Relationship Id="rId7" Type="http://schemas.openxmlformats.org/officeDocument/2006/relationships/oleObject" Target="../embeddings/oleObject5.bin"/><Relationship Id="rId12" Type="http://schemas.openxmlformats.org/officeDocument/2006/relationships/image" Target="../media/image10.png"/><Relationship Id="rId2" Type="http://schemas.openxmlformats.org/officeDocument/2006/relationships/tags" Target="../tags/tag2.xml"/><Relationship Id="rId16" Type="http://schemas.openxmlformats.org/officeDocument/2006/relationships/image" Target="../media/image3.png"/><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png"/><Relationship Id="rId5" Type="http://schemas.openxmlformats.org/officeDocument/2006/relationships/notesSlide" Target="../notesSlides/notesSlide4.xml"/><Relationship Id="rId15" Type="http://schemas.microsoft.com/office/2007/relationships/media" Target="../media/media4.wma"/><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audio" Target="../media/media40.wma"/><Relationship Id="rId7" Type="http://schemas.openxmlformats.org/officeDocument/2006/relationships/oleObject" Target="../embeddings/oleObject81.bin"/><Relationship Id="rId2" Type="http://schemas.openxmlformats.org/officeDocument/2006/relationships/tags" Target="../tags/tag30.xml"/><Relationship Id="rId1" Type="http://schemas.openxmlformats.org/officeDocument/2006/relationships/vmlDrawing" Target="../drawings/vmlDrawing28.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40.xml"/><Relationship Id="rId10" Type="http://schemas.microsoft.com/office/2007/relationships/media" Target="../media/media40.wma"/><Relationship Id="rId4" Type="http://schemas.openxmlformats.org/officeDocument/2006/relationships/slideLayout" Target="../slideLayouts/slideLayout2.xml"/><Relationship Id="rId9" Type="http://schemas.openxmlformats.org/officeDocument/2006/relationships/oleObject" Target="../embeddings/oleObject8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audio" Target="../media/media41.wma"/><Relationship Id="rId7" Type="http://schemas.openxmlformats.org/officeDocument/2006/relationships/oleObject" Target="../embeddings/oleObject84.bin"/><Relationship Id="rId12" Type="http://schemas.openxmlformats.org/officeDocument/2006/relationships/image" Target="../media/image3.png"/><Relationship Id="rId2" Type="http://schemas.openxmlformats.org/officeDocument/2006/relationships/tags" Target="../tags/tag31.xml"/><Relationship Id="rId1" Type="http://schemas.openxmlformats.org/officeDocument/2006/relationships/vmlDrawing" Target="../drawings/vmlDrawing29.vml"/><Relationship Id="rId6" Type="http://schemas.openxmlformats.org/officeDocument/2006/relationships/image" Target="../media/image2.jpeg"/><Relationship Id="rId11" Type="http://schemas.microsoft.com/office/2007/relationships/media" Target="../media/media41.wma"/><Relationship Id="rId5" Type="http://schemas.openxmlformats.org/officeDocument/2006/relationships/notesSlide" Target="../notesSlides/notesSlide41.xml"/><Relationship Id="rId10" Type="http://schemas.openxmlformats.org/officeDocument/2006/relationships/chart" Target="../charts/chart1.xml"/><Relationship Id="rId4" Type="http://schemas.openxmlformats.org/officeDocument/2006/relationships/slideLayout" Target="../slideLayouts/slideLayout2.xml"/><Relationship Id="rId9" Type="http://schemas.openxmlformats.org/officeDocument/2006/relationships/oleObject" Target="../embeddings/oleObject8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audio" Target="../media/media42.wma"/><Relationship Id="rId6" Type="http://schemas.openxmlformats.org/officeDocument/2006/relationships/image" Target="../media/image3.png"/><Relationship Id="rId5" Type="http://schemas.microsoft.com/office/2007/relationships/media" Target="../media/media42.wma"/><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audio" Target="../media/media43.wma"/><Relationship Id="rId7" Type="http://schemas.openxmlformats.org/officeDocument/2006/relationships/oleObject" Target="../embeddings/oleObject88.bin"/><Relationship Id="rId12" Type="http://schemas.openxmlformats.org/officeDocument/2006/relationships/image" Target="../media/image3.png"/><Relationship Id="rId2" Type="http://schemas.openxmlformats.org/officeDocument/2006/relationships/tags" Target="../tags/tag32.xml"/><Relationship Id="rId1" Type="http://schemas.openxmlformats.org/officeDocument/2006/relationships/vmlDrawing" Target="../drawings/vmlDrawing30.vml"/><Relationship Id="rId6" Type="http://schemas.openxmlformats.org/officeDocument/2006/relationships/oleObject" Target="../embeddings/oleObject87.bin"/><Relationship Id="rId11" Type="http://schemas.microsoft.com/office/2007/relationships/media" Target="../media/media43.wma"/><Relationship Id="rId5" Type="http://schemas.openxmlformats.org/officeDocument/2006/relationships/notesSlide" Target="../notesSlides/notesSlide43.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image" Target="../media/image125.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audio" Target="../media/media44.wma"/><Relationship Id="rId7" Type="http://schemas.openxmlformats.org/officeDocument/2006/relationships/oleObject" Target="../embeddings/oleObject91.bin"/><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vmlDrawing" Target="../drawings/vmlDrawing31.vml"/><Relationship Id="rId6" Type="http://schemas.openxmlformats.org/officeDocument/2006/relationships/oleObject" Target="../embeddings/oleObject90.bin"/><Relationship Id="rId11" Type="http://schemas.microsoft.com/office/2007/relationships/media" Target="../media/media44.wma"/><Relationship Id="rId5" Type="http://schemas.openxmlformats.org/officeDocument/2006/relationships/notesSlide" Target="../notesSlides/notesSlide44.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image" Target="../media/image126.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audio" Target="../media/media45.wma"/><Relationship Id="rId7" Type="http://schemas.openxmlformats.org/officeDocument/2006/relationships/oleObject" Target="../embeddings/oleObject94.bin"/><Relationship Id="rId12" Type="http://schemas.openxmlformats.org/officeDocument/2006/relationships/image" Target="../media/image3.png"/><Relationship Id="rId2" Type="http://schemas.openxmlformats.org/officeDocument/2006/relationships/tags" Target="../tags/tag34.xml"/><Relationship Id="rId1" Type="http://schemas.openxmlformats.org/officeDocument/2006/relationships/vmlDrawing" Target="../drawings/vmlDrawing32.vml"/><Relationship Id="rId6" Type="http://schemas.openxmlformats.org/officeDocument/2006/relationships/oleObject" Target="../embeddings/oleObject93.bin"/><Relationship Id="rId11" Type="http://schemas.microsoft.com/office/2007/relationships/media" Target="../media/media45.wma"/><Relationship Id="rId5" Type="http://schemas.openxmlformats.org/officeDocument/2006/relationships/notesSlide" Target="../notesSlides/notesSlide45.xml"/><Relationship Id="rId10" Type="http://schemas.openxmlformats.org/officeDocument/2006/relationships/image" Target="../media/image2.jpeg"/><Relationship Id="rId4" Type="http://schemas.openxmlformats.org/officeDocument/2006/relationships/slideLayout" Target="../slideLayouts/slideLayout2.xml"/><Relationship Id="rId9" Type="http://schemas.openxmlformats.org/officeDocument/2006/relationships/image" Target="../media/image12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audio" Target="../media/media46.wma"/><Relationship Id="rId6" Type="http://schemas.openxmlformats.org/officeDocument/2006/relationships/image" Target="../media/image3.png"/><Relationship Id="rId5" Type="http://schemas.microsoft.com/office/2007/relationships/media" Target="../media/media46.wma"/><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3.png"/><Relationship Id="rId3" Type="http://schemas.openxmlformats.org/officeDocument/2006/relationships/audio" Target="../media/media47.wma"/><Relationship Id="rId7" Type="http://schemas.openxmlformats.org/officeDocument/2006/relationships/oleObject" Target="../embeddings/oleObject96.bin"/><Relationship Id="rId12" Type="http://schemas.microsoft.com/office/2007/relationships/media" Target="../media/media47.wma"/><Relationship Id="rId2" Type="http://schemas.openxmlformats.org/officeDocument/2006/relationships/tags" Target="../tags/tag35.xml"/><Relationship Id="rId1" Type="http://schemas.openxmlformats.org/officeDocument/2006/relationships/vmlDrawing" Target="../drawings/vmlDrawing33.vml"/><Relationship Id="rId6" Type="http://schemas.openxmlformats.org/officeDocument/2006/relationships/image" Target="../media/image2.jpeg"/><Relationship Id="rId11" Type="http://schemas.openxmlformats.org/officeDocument/2006/relationships/image" Target="../media/image129.png"/><Relationship Id="rId5" Type="http://schemas.openxmlformats.org/officeDocument/2006/relationships/notesSlide" Target="../notesSlides/notesSlide47.xml"/><Relationship Id="rId10" Type="http://schemas.openxmlformats.org/officeDocument/2006/relationships/image" Target="../media/image128.png"/><Relationship Id="rId4" Type="http://schemas.openxmlformats.org/officeDocument/2006/relationships/slideLayout" Target="../slideLayouts/slideLayout2.xml"/><Relationship Id="rId9" Type="http://schemas.openxmlformats.org/officeDocument/2006/relationships/oleObject" Target="../embeddings/oleObject98.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audio" Target="../media/media48.wma"/><Relationship Id="rId7" Type="http://schemas.openxmlformats.org/officeDocument/2006/relationships/oleObject" Target="../embeddings/oleObject99.bin"/><Relationship Id="rId2" Type="http://schemas.openxmlformats.org/officeDocument/2006/relationships/tags" Target="../tags/tag36.xml"/><Relationship Id="rId1" Type="http://schemas.openxmlformats.org/officeDocument/2006/relationships/vmlDrawing" Target="../drawings/vmlDrawing34.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48.xml"/><Relationship Id="rId10" Type="http://schemas.microsoft.com/office/2007/relationships/media" Target="../media/media48.wma"/><Relationship Id="rId4" Type="http://schemas.openxmlformats.org/officeDocument/2006/relationships/slideLayout" Target="../slideLayouts/slideLayout2.xml"/><Relationship Id="rId9" Type="http://schemas.openxmlformats.org/officeDocument/2006/relationships/oleObject" Target="../embeddings/oleObject101.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audio" Target="../media/media49.wma"/><Relationship Id="rId7" Type="http://schemas.openxmlformats.org/officeDocument/2006/relationships/oleObject" Target="../embeddings/oleObject102.bin"/><Relationship Id="rId2" Type="http://schemas.openxmlformats.org/officeDocument/2006/relationships/tags" Target="../tags/tag37.xml"/><Relationship Id="rId1" Type="http://schemas.openxmlformats.org/officeDocument/2006/relationships/vmlDrawing" Target="../drawings/vmlDrawing35.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49.xml"/><Relationship Id="rId10" Type="http://schemas.microsoft.com/office/2007/relationships/media" Target="../media/media49.wma"/><Relationship Id="rId4" Type="http://schemas.openxmlformats.org/officeDocument/2006/relationships/slideLayout" Target="../slideLayouts/slideLayout2.xml"/><Relationship Id="rId9" Type="http://schemas.openxmlformats.org/officeDocument/2006/relationships/oleObject" Target="../embeddings/oleObject10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5.png"/><Relationship Id="rId3" Type="http://schemas.openxmlformats.org/officeDocument/2006/relationships/audio" Target="../media/media5.wma"/><Relationship Id="rId7" Type="http://schemas.openxmlformats.org/officeDocument/2006/relationships/oleObject" Target="../embeddings/oleObject6.bin"/><Relationship Id="rId12" Type="http://schemas.openxmlformats.org/officeDocument/2006/relationships/image" Target="../media/image1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jpeg"/><Relationship Id="rId11" Type="http://schemas.openxmlformats.org/officeDocument/2006/relationships/image" Target="../media/image13.png"/><Relationship Id="rId5" Type="http://schemas.openxmlformats.org/officeDocument/2006/relationships/notesSlide" Target="../notesSlides/notesSlide5.xml"/><Relationship Id="rId1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slideLayout" Target="../slideLayouts/slideLayout2.xml"/><Relationship Id="rId9" Type="http://schemas.openxmlformats.org/officeDocument/2006/relationships/oleObject" Target="../embeddings/oleObject8.bin"/><Relationship Id="rId14" Type="http://schemas.microsoft.com/office/2007/relationships/media" Target="../media/media5.wma"/></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slideLayout" Target="../slideLayouts/slideLayout2.xml"/><Relationship Id="rId7" Type="http://schemas.openxmlformats.org/officeDocument/2006/relationships/oleObject" Target="../embeddings/oleObject105.bin"/><Relationship Id="rId2" Type="http://schemas.openxmlformats.org/officeDocument/2006/relationships/audio" Target="../media/media50.wma"/><Relationship Id="rId1" Type="http://schemas.openxmlformats.org/officeDocument/2006/relationships/vmlDrawing" Target="../drawings/vmlDrawing36.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hyperlink" Target="http://www.doe.virginia.gov/testing/sol/practice_items/index.shtml" TargetMode="External"/><Relationship Id="rId10" Type="http://schemas.microsoft.com/office/2007/relationships/media" Target="../media/media50.wma"/><Relationship Id="rId4" Type="http://schemas.openxmlformats.org/officeDocument/2006/relationships/notesSlide" Target="../notesSlides/notesSlide50.xml"/><Relationship Id="rId9" Type="http://schemas.openxmlformats.org/officeDocument/2006/relationships/oleObject" Target="../embeddings/oleObject107.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slideLayout" Target="../slideLayouts/slideLayout2.xml"/><Relationship Id="rId7" Type="http://schemas.openxmlformats.org/officeDocument/2006/relationships/image" Target="../media/image2.jpeg"/><Relationship Id="rId12" Type="http://schemas.openxmlformats.org/officeDocument/2006/relationships/image" Target="../media/image3.png"/><Relationship Id="rId2" Type="http://schemas.openxmlformats.org/officeDocument/2006/relationships/audio" Target="../media/media51.wma"/><Relationship Id="rId1" Type="http://schemas.openxmlformats.org/officeDocument/2006/relationships/vmlDrawing" Target="../drawings/vmlDrawing37.vml"/><Relationship Id="rId6" Type="http://schemas.openxmlformats.org/officeDocument/2006/relationships/hyperlink" Target="mailto:Michael.Bolling@doe.virginia.gov" TargetMode="External"/><Relationship Id="rId11" Type="http://schemas.microsoft.com/office/2007/relationships/media" Target="../media/media51.wma"/><Relationship Id="rId5" Type="http://schemas.openxmlformats.org/officeDocument/2006/relationships/hyperlink" Target="mailto:Student_assessment@doe.virginia.gov" TargetMode="External"/><Relationship Id="rId10" Type="http://schemas.openxmlformats.org/officeDocument/2006/relationships/oleObject" Target="../embeddings/oleObject110.bin"/><Relationship Id="rId4" Type="http://schemas.openxmlformats.org/officeDocument/2006/relationships/notesSlide" Target="../notesSlides/notesSlide51.xml"/><Relationship Id="rId9" Type="http://schemas.openxmlformats.org/officeDocument/2006/relationships/oleObject" Target="../embeddings/oleObject10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ma"/><Relationship Id="rId6" Type="http://schemas.openxmlformats.org/officeDocument/2006/relationships/image" Target="../media/image3.png"/><Relationship Id="rId5" Type="http://schemas.microsoft.com/office/2007/relationships/media" Target="../media/media6.wma"/><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9.png"/><Relationship Id="rId18" Type="http://schemas.microsoft.com/office/2007/relationships/media" Target="../media/media7.wma"/><Relationship Id="rId3" Type="http://schemas.openxmlformats.org/officeDocument/2006/relationships/audio" Target="../media/media7.wma"/><Relationship Id="rId7" Type="http://schemas.openxmlformats.org/officeDocument/2006/relationships/oleObject" Target="../embeddings/oleObject9.bin"/><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tags" Target="../tags/tag4.xml"/><Relationship Id="rId16" Type="http://schemas.openxmlformats.org/officeDocument/2006/relationships/image" Target="../media/image22.png"/><Relationship Id="rId1" Type="http://schemas.openxmlformats.org/officeDocument/2006/relationships/vmlDrawing" Target="../drawings/vmlDrawing4.vml"/><Relationship Id="rId6" Type="http://schemas.openxmlformats.org/officeDocument/2006/relationships/image" Target="../media/image2.jpeg"/><Relationship Id="rId11" Type="http://schemas.openxmlformats.org/officeDocument/2006/relationships/image" Target="../media/image17.png"/><Relationship Id="rId5" Type="http://schemas.openxmlformats.org/officeDocument/2006/relationships/notesSlide" Target="../notesSlides/notesSlide7.xml"/><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oleObject" Target="../embeddings/oleObject11.bin"/><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7.png"/><Relationship Id="rId18" Type="http://schemas.openxmlformats.org/officeDocument/2006/relationships/image" Target="../media/image3.png"/><Relationship Id="rId3" Type="http://schemas.openxmlformats.org/officeDocument/2006/relationships/audio" Target="../media/media8.wma"/><Relationship Id="rId7" Type="http://schemas.openxmlformats.org/officeDocument/2006/relationships/oleObject" Target="../embeddings/oleObject12.bin"/><Relationship Id="rId12" Type="http://schemas.openxmlformats.org/officeDocument/2006/relationships/image" Target="../media/image26.png"/><Relationship Id="rId17" Type="http://schemas.microsoft.com/office/2007/relationships/media" Target="../media/media8.wma"/><Relationship Id="rId2" Type="http://schemas.openxmlformats.org/officeDocument/2006/relationships/tags" Target="../tags/tag5.xml"/><Relationship Id="rId16" Type="http://schemas.openxmlformats.org/officeDocument/2006/relationships/image" Target="../media/image30.png"/><Relationship Id="rId1" Type="http://schemas.openxmlformats.org/officeDocument/2006/relationships/vmlDrawing" Target="../drawings/vmlDrawing5.vml"/><Relationship Id="rId6" Type="http://schemas.openxmlformats.org/officeDocument/2006/relationships/image" Target="../media/image2.jpeg"/><Relationship Id="rId11" Type="http://schemas.openxmlformats.org/officeDocument/2006/relationships/image" Target="../media/image25.png"/><Relationship Id="rId5" Type="http://schemas.openxmlformats.org/officeDocument/2006/relationships/notesSlide" Target="../notesSlides/notesSlide8.xm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slideLayout" Target="../slideLayouts/slideLayout2.xml"/><Relationship Id="rId9" Type="http://schemas.openxmlformats.org/officeDocument/2006/relationships/oleObject" Target="../embeddings/oleObject14.bin"/><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13" Type="http://schemas.microsoft.com/office/2007/relationships/media" Target="../media/media9.wma"/><Relationship Id="rId3" Type="http://schemas.openxmlformats.org/officeDocument/2006/relationships/audio" Target="../media/media9.wma"/><Relationship Id="rId7" Type="http://schemas.openxmlformats.org/officeDocument/2006/relationships/oleObject" Target="../embeddings/oleObject15.bin"/><Relationship Id="rId12" Type="http://schemas.openxmlformats.org/officeDocument/2006/relationships/image" Target="../media/image33.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jpeg"/><Relationship Id="rId11" Type="http://schemas.openxmlformats.org/officeDocument/2006/relationships/image" Target="../media/image32.png"/><Relationship Id="rId5" Type="http://schemas.openxmlformats.org/officeDocument/2006/relationships/notesSlide" Target="../notesSlides/notesSlide9.xml"/><Relationship Id="rId10" Type="http://schemas.openxmlformats.org/officeDocument/2006/relationships/image" Target="../media/image31.png"/><Relationship Id="rId4" Type="http://schemas.openxmlformats.org/officeDocument/2006/relationships/slideLayout" Target="../slideLayouts/slideLayout2.xml"/><Relationship Id="rId9" Type="http://schemas.openxmlformats.org/officeDocument/2006/relationships/oleObject" Target="../embeddings/oleObject17.bin"/><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304800" y="3200400"/>
            <a:ext cx="4419600" cy="954107"/>
          </a:xfrm>
          <a:prstGeom prst="rect">
            <a:avLst/>
          </a:prstGeom>
          <a:noFill/>
        </p:spPr>
        <p:txBody>
          <a:bodyPr wrap="square" rtlCol="0">
            <a:spAutoFit/>
          </a:bodyPr>
          <a:lstStyle/>
          <a:p>
            <a:r>
              <a:rPr lang="en-US" sz="2800" b="1" dirty="0" smtClean="0">
                <a:solidFill>
                  <a:srgbClr val="0033CC"/>
                </a:solidFill>
                <a:latin typeface="Arial" pitchFamily="34" charset="0"/>
                <a:cs typeface="Arial" pitchFamily="34" charset="0"/>
              </a:rPr>
              <a:t>Algebra I</a:t>
            </a:r>
          </a:p>
          <a:p>
            <a:r>
              <a:rPr lang="en-US" sz="2800" b="1" dirty="0" smtClean="0">
                <a:solidFill>
                  <a:srgbClr val="0033CC"/>
                </a:solidFill>
                <a:latin typeface="Arial" pitchFamily="34" charset="0"/>
                <a:cs typeface="Arial" pitchFamily="34" charset="0"/>
              </a:rPr>
              <a:t>Standards 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11" name="Picture 10" descr="SOL Emblem.jpg"/>
          <p:cNvPicPr>
            <a:picLocks noChangeAspect="1"/>
          </p:cNvPicPr>
          <p:nvPr/>
        </p:nvPicPr>
        <p:blipFill>
          <a:blip r:embed="rId4" cstate="print"/>
          <a:srcRect l="20833" t="21111" r="40000" b="38889"/>
          <a:stretch>
            <a:fillRect/>
          </a:stretch>
        </p:blipFill>
        <p:spPr>
          <a:xfrm>
            <a:off x="4876800" y="2133600"/>
            <a:ext cx="3581400" cy="2819400"/>
          </a:xfrm>
          <a:prstGeom prst="rect">
            <a:avLst/>
          </a:prstGeom>
        </p:spPr>
      </p:pic>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111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2" name="Title 1"/>
          <p:cNvSpPr>
            <a:spLocks noGrp="1"/>
          </p:cNvSpPr>
          <p:nvPr>
            <p:ph type="title"/>
          </p:nvPr>
        </p:nvSpPr>
        <p:spPr>
          <a:xfrm>
            <a:off x="457200" y="381000"/>
            <a:ext cx="8229600" cy="1143000"/>
          </a:xfrm>
        </p:spPr>
        <p:txBody>
          <a:bodyPr/>
          <a:lstStyle/>
          <a:p>
            <a:r>
              <a:rPr lang="en-US" sz="3200" b="1" dirty="0">
                <a:solidFill>
                  <a:srgbClr val="0033CC"/>
                </a:solidFill>
              </a:rPr>
              <a:t>Suggested Practice for SOL A.2c</a:t>
            </a:r>
            <a:endParaRPr lang="en-US" sz="3200" dirty="0"/>
          </a:p>
        </p:txBody>
      </p:sp>
      <p:sp>
        <p:nvSpPr>
          <p:cNvPr id="3" name="Content Placeholder 2"/>
          <p:cNvSpPr>
            <a:spLocks noGrp="1"/>
          </p:cNvSpPr>
          <p:nvPr>
            <p:ph idx="1"/>
          </p:nvPr>
        </p:nvSpPr>
        <p:spPr>
          <a:xfrm>
            <a:off x="468086" y="1371600"/>
            <a:ext cx="8229600" cy="4525963"/>
          </a:xfrm>
        </p:spPr>
        <p:txBody>
          <a:bodyPr/>
          <a:lstStyle/>
          <a:p>
            <a:pPr marL="0" indent="0">
              <a:buNone/>
            </a:pPr>
            <a:r>
              <a:rPr lang="en-US" sz="2400" b="1" dirty="0">
                <a:solidFill>
                  <a:srgbClr val="0070C0"/>
                </a:solidFill>
              </a:rPr>
              <a:t>Students need additional practice using</a:t>
            </a:r>
            <a:r>
              <a:rPr lang="en-US" sz="2400" dirty="0">
                <a:solidFill>
                  <a:srgbClr val="0070C0"/>
                </a:solidFill>
              </a:rPr>
              <a:t> </a:t>
            </a:r>
            <a:r>
              <a:rPr lang="en-US" sz="2400" b="1" dirty="0">
                <a:solidFill>
                  <a:srgbClr val="0070C0"/>
                </a:solidFill>
              </a:rPr>
              <a:t>the </a:t>
            </a:r>
            <a:r>
              <a:rPr lang="en-US" sz="2400" b="1" i="1" dirty="0">
                <a:solidFill>
                  <a:srgbClr val="0070C0"/>
                </a:solidFill>
                <a:latin typeface="Times New Roman" panose="02020603050405020304" pitchFamily="18" charset="0"/>
                <a:cs typeface="Times New Roman" panose="02020603050405020304" pitchFamily="18" charset="0"/>
              </a:rPr>
              <a:t>x</a:t>
            </a:r>
            <a:r>
              <a:rPr lang="en-US" sz="2400" b="1" dirty="0">
                <a:solidFill>
                  <a:srgbClr val="0070C0"/>
                </a:solidFill>
              </a:rPr>
              <a:t>-intercepts from the graphical representation of the polynomial to determine and confirm its factors.</a:t>
            </a:r>
          </a:p>
          <a:p>
            <a:pPr marL="0" indent="0">
              <a:buNone/>
            </a:pPr>
            <a:r>
              <a:rPr lang="en-US" sz="1800" b="1" dirty="0">
                <a:cs typeface="Arial" pitchFamily="34" charset="0"/>
              </a:rPr>
              <a:t>Using two of the factors shown, create a possible equation for the graphed relation.</a:t>
            </a:r>
          </a:p>
          <a:p>
            <a:pPr marL="0" indent="0">
              <a:buNone/>
            </a:pPr>
            <a:endParaRPr lang="en-US" sz="1800" dirty="0"/>
          </a:p>
        </p:txBody>
      </p:sp>
      <p:cxnSp>
        <p:nvCxnSpPr>
          <p:cNvPr id="4" name="Straight Connector 3"/>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4572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6" cstate="print"/>
          <a:srcRect/>
          <a:stretch>
            <a:fillRect/>
          </a:stretch>
        </p:blipFill>
        <p:spPr bwMode="auto">
          <a:xfrm>
            <a:off x="1253358" y="3200400"/>
            <a:ext cx="4397693" cy="2974658"/>
          </a:xfrm>
          <a:prstGeom prst="rect">
            <a:avLst/>
          </a:prstGeom>
          <a:noFill/>
          <a:ln w="9525">
            <a:noFill/>
            <a:miter lim="800000"/>
            <a:headEnd/>
            <a:tailEnd/>
          </a:ln>
        </p:spPr>
      </p:pic>
      <p:pic>
        <p:nvPicPr>
          <p:cNvPr id="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72200" y="3978234"/>
            <a:ext cx="2019300" cy="304800"/>
          </a:xfrm>
          <a:prstGeom prst="rect">
            <a:avLst/>
          </a:prstGeom>
          <a:noFill/>
        </p:spPr>
      </p:pic>
      <p:pic>
        <p:nvPicPr>
          <p:cNvPr id="8"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19200" y="6324600"/>
            <a:ext cx="5343525" cy="304800"/>
          </a:xfrm>
          <a:prstGeom prst="rect">
            <a:avLst/>
          </a:prstGeom>
          <a:noFill/>
        </p:spPr>
      </p:pic>
      <p:sp>
        <p:nvSpPr>
          <p:cNvPr id="9" name="Rectangle 8"/>
          <p:cNvSpPr/>
          <p:nvPr/>
        </p:nvSpPr>
        <p:spPr>
          <a:xfrm>
            <a:off x="2057400" y="6324600"/>
            <a:ext cx="838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6324600"/>
            <a:ext cx="838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702625" y="3965375"/>
            <a:ext cx="542925" cy="304800"/>
          </a:xfrm>
          <a:prstGeom prst="rect">
            <a:avLst/>
          </a:prstGeom>
          <a:noFill/>
        </p:spPr>
      </p:pic>
      <p:pic>
        <p:nvPicPr>
          <p:cNvPr id="12" name="Picture 1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493200" y="3965375"/>
            <a:ext cx="542925" cy="304800"/>
          </a:xfrm>
          <a:prstGeom prst="rect">
            <a:avLst/>
          </a:prstGeom>
          <a:noFill/>
        </p:spPr>
      </p:pic>
      <p:pic>
        <p:nvPicPr>
          <p:cNvPr id="15" name="Audio 14">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10</a:t>
            </a:r>
            <a:endParaRPr lang="en-US" sz="1000" dirty="0">
              <a:latin typeface="+mn-lt"/>
            </a:endParaRPr>
          </a:p>
        </p:txBody>
      </p:sp>
    </p:spTree>
    <p:custDataLst>
      <p:tags r:id="rId1"/>
    </p:custDataLst>
    <p:extLst>
      <p:ext uri="{BB962C8B-B14F-4D97-AF65-F5344CB8AC3E}">
        <p14:creationId xmlns="" xmlns:p14="http://schemas.microsoft.com/office/powerpoint/2010/main" val="2158778306"/>
      </p:ext>
    </p:extLst>
  </p:cSld>
  <p:clrMapOvr>
    <a:masterClrMapping/>
  </p:clrMapOvr>
  <mc:AlternateContent xmlns:mc="http://schemas.openxmlformats.org/markup-compatibility/2006">
    <mc:Choice xmlns="" xmlns:p14="http://schemas.microsoft.com/office/powerpoint/2010/main" Requires="p14">
      <p:transition spd="slow" p14:dur="2000" advTm="42493"/>
    </mc:Choice>
    <mc:Fallback>
      <p:transition spd="slow" advTm="42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5"/>
                </p:tgtEl>
              </p:cMediaNode>
            </p:audio>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400" b="1" dirty="0" smtClean="0"/>
              <a:t>SOL A.3</a:t>
            </a:r>
          </a:p>
          <a:p>
            <a:pPr>
              <a:buNone/>
            </a:pPr>
            <a:r>
              <a:rPr lang="en-US" sz="2400" b="1" dirty="0" smtClean="0"/>
              <a:t>The student will express the square roots and cube roots of </a:t>
            </a:r>
          </a:p>
          <a:p>
            <a:pPr>
              <a:buNone/>
            </a:pPr>
            <a:r>
              <a:rPr lang="en-US" sz="2400" b="1" dirty="0" smtClean="0"/>
              <a:t>whole numbers and </a:t>
            </a:r>
            <a:r>
              <a:rPr lang="en-US" sz="2400" b="1" dirty="0" smtClean="0">
                <a:solidFill>
                  <a:srgbClr val="0070C0"/>
                </a:solidFill>
              </a:rPr>
              <a:t>the square root of a monomial algebraic </a:t>
            </a:r>
          </a:p>
          <a:p>
            <a:pPr>
              <a:buNone/>
            </a:pPr>
            <a:r>
              <a:rPr lang="en-US" sz="2400" b="1" dirty="0" smtClean="0">
                <a:solidFill>
                  <a:srgbClr val="0070C0"/>
                </a:solidFill>
              </a:rPr>
              <a:t>expression in simplest radical form.</a:t>
            </a:r>
            <a:endParaRPr lang="en-US" sz="2400" b="1" dirty="0" smtClean="0">
              <a:solidFill>
                <a:srgbClr val="0070C0"/>
              </a:solidFill>
              <a:latin typeface="+mj-lt"/>
            </a:endParaRPr>
          </a:p>
        </p:txBody>
      </p:sp>
      <p:sp>
        <p:nvSpPr>
          <p:cNvPr id="7" name="Title 6"/>
          <p:cNvSpPr>
            <a:spLocks noGrp="1"/>
          </p:cNvSpPr>
          <p:nvPr>
            <p:ph type="title"/>
          </p:nvPr>
        </p:nvSpPr>
        <p:spPr>
          <a:xfrm>
            <a:off x="304800" y="609600"/>
            <a:ext cx="8839200" cy="1143000"/>
          </a:xfrm>
        </p:spPr>
        <p:txBody>
          <a:bodyPr/>
          <a:lstStyle/>
          <a:p>
            <a:r>
              <a:rPr lang="en-US" sz="2800" b="1" dirty="0" smtClean="0">
                <a:solidFill>
                  <a:srgbClr val="0033CC"/>
                </a:solidFill>
              </a:rPr>
              <a:t>Express Square Roots and Cube Roots</a:t>
            </a:r>
            <a:br>
              <a:rPr lang="en-US" sz="2800" b="1" dirty="0" smtClean="0">
                <a:solidFill>
                  <a:srgbClr val="0033CC"/>
                </a:solidFill>
              </a:rPr>
            </a:br>
            <a:r>
              <a:rPr lang="en-US" sz="2800" b="1" dirty="0" smtClean="0">
                <a:solidFill>
                  <a:srgbClr val="0033CC"/>
                </a:solidFill>
              </a:rPr>
              <a:t>in Simplest Radical Form</a:t>
            </a:r>
            <a:endParaRPr lang="en-US" sz="28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8" name="TextBox 17"/>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11</a:t>
            </a:r>
            <a:endParaRPr lang="en-US" sz="1000" dirty="0">
              <a:latin typeface="+mn-lt"/>
            </a:endParaRPr>
          </a:p>
        </p:txBody>
      </p:sp>
      <p:cxnSp>
        <p:nvCxnSpPr>
          <p:cNvPr id="19" name="Straight Connector 18"/>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2000" advTm="55660"/>
    </mc:Choice>
    <mc:Fallback>
      <p:transition spd="slow" advTm="55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simplifying the square root of a monomial algebraic expression.</a:t>
            </a: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A.3</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22978"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22979"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22980"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Box 60"/>
          <p:cNvSpPr txBox="1"/>
          <p:nvPr/>
        </p:nvSpPr>
        <p:spPr>
          <a:xfrm>
            <a:off x="685800" y="2743200"/>
            <a:ext cx="7772400" cy="2862322"/>
          </a:xfrm>
          <a:prstGeom prst="rect">
            <a:avLst/>
          </a:prstGeom>
          <a:noFill/>
        </p:spPr>
        <p:txBody>
          <a:bodyPr wrap="square" rtlCol="0">
            <a:spAutoFit/>
          </a:bodyPr>
          <a:lstStyle/>
          <a:p>
            <a:r>
              <a:rPr lang="en-US" sz="2000" b="1" dirty="0" smtClean="0">
                <a:latin typeface="+mn-lt"/>
              </a:rPr>
              <a:t>Write each expression in simplest radical form.</a:t>
            </a:r>
          </a:p>
          <a:p>
            <a:endParaRPr lang="en-US" sz="2000" b="1" dirty="0" smtClean="0"/>
          </a:p>
          <a:p>
            <a:r>
              <a:rPr lang="en-US" sz="2000" b="1" dirty="0" smtClean="0">
                <a:latin typeface="+mn-lt"/>
              </a:rPr>
              <a:t>a. </a:t>
            </a:r>
          </a:p>
          <a:p>
            <a:endParaRPr lang="en-US" sz="2000" b="1" dirty="0" smtClean="0">
              <a:latin typeface="+mn-lt"/>
            </a:endParaRPr>
          </a:p>
          <a:p>
            <a:endParaRPr lang="en-US" sz="2000" b="1" dirty="0" smtClean="0">
              <a:latin typeface="+mn-lt"/>
            </a:endParaRPr>
          </a:p>
          <a:p>
            <a:r>
              <a:rPr lang="en-US" sz="2000" b="1" dirty="0" smtClean="0">
                <a:latin typeface="+mn-lt"/>
              </a:rPr>
              <a:t>b. </a:t>
            </a:r>
          </a:p>
          <a:p>
            <a:endParaRPr lang="en-US" sz="2000" b="1" dirty="0" smtClean="0">
              <a:latin typeface="+mn-lt"/>
            </a:endParaRPr>
          </a:p>
          <a:p>
            <a:endParaRPr lang="en-US" sz="2000" b="1" dirty="0" smtClean="0">
              <a:latin typeface="+mn-lt"/>
            </a:endParaRPr>
          </a:p>
          <a:p>
            <a:r>
              <a:rPr lang="en-US" sz="2000" b="1" dirty="0" smtClean="0">
                <a:latin typeface="+mn-lt"/>
              </a:rPr>
              <a:t>c.</a:t>
            </a:r>
            <a:endParaRPr lang="en-US" sz="2000" b="1" dirty="0">
              <a:latin typeface="+mn-lt"/>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3000" y="3362325"/>
            <a:ext cx="819150" cy="381000"/>
          </a:xfrm>
          <a:prstGeom prst="rect">
            <a:avLst/>
          </a:prstGeom>
          <a:noFill/>
        </p:spPr>
      </p:pic>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8"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85850" y="4191000"/>
            <a:ext cx="1123950" cy="600075"/>
          </a:xfrm>
          <a:prstGeom prst="rect">
            <a:avLst/>
          </a:prstGeom>
          <a:noFill/>
        </p:spPr>
      </p:pic>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1"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43000" y="5191125"/>
            <a:ext cx="1028700" cy="371475"/>
          </a:xfrm>
          <a:prstGeom prst="rect">
            <a:avLst/>
          </a:prstGeom>
          <a:noFill/>
        </p:spPr>
      </p:pic>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4"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667000" y="3429000"/>
            <a:ext cx="800100" cy="342900"/>
          </a:xfrm>
          <a:prstGeom prst="rect">
            <a:avLst/>
          </a:prstGeom>
          <a:noFill/>
        </p:spPr>
      </p:pic>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7" name="Picture 1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590800" y="4295775"/>
            <a:ext cx="1066800" cy="371475"/>
          </a:xfrm>
          <a:prstGeom prst="rect">
            <a:avLst/>
          </a:prstGeom>
          <a:noFill/>
        </p:spPr>
      </p:pic>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02" name="Picture 2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590800" y="5210175"/>
            <a:ext cx="904875" cy="342900"/>
          </a:xfrm>
          <a:prstGeom prst="rect">
            <a:avLst/>
          </a:prstGeom>
          <a:noFill/>
        </p:spPr>
      </p:pic>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5" cstate="print"/>
          <a:srcRect/>
          <a:stretch>
            <a:fillRect/>
          </a:stretch>
        </p:blipFill>
        <p:spPr bwMode="auto">
          <a:xfrm>
            <a:off x="7696200" y="5943600"/>
            <a:ext cx="1007389" cy="685800"/>
          </a:xfrm>
          <a:prstGeom prst="rect">
            <a:avLst/>
          </a:prstGeom>
          <a:noFill/>
        </p:spPr>
      </p:pic>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12</a:t>
            </a:r>
            <a:endParaRPr lang="en-US" sz="1000" dirty="0">
              <a:latin typeface="+mn-lt"/>
            </a:endParaRPr>
          </a:p>
        </p:txBody>
      </p:sp>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16"/>
              </p:ext>
            </p:extLst>
          </p:nvPr>
        </p:nvPicPr>
        <p:blipFill>
          <a:blip r:embed="rId17"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7691"/>
    </mc:Choice>
    <mc:Fallback>
      <p:transition spd="slow" advTm="27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43050"/>
            <a:ext cx="8229600" cy="4525963"/>
          </a:xfrm>
        </p:spPr>
        <p:txBody>
          <a:bodyPr/>
          <a:lstStyle/>
          <a:p>
            <a:pPr>
              <a:buNone/>
            </a:pPr>
            <a:r>
              <a:rPr lang="en-US" sz="2400" b="1" dirty="0" smtClean="0"/>
              <a:t>SOL A.4</a:t>
            </a:r>
          </a:p>
          <a:p>
            <a:pPr>
              <a:buNone/>
            </a:pPr>
            <a:r>
              <a:rPr lang="en-US" sz="1800" b="1" dirty="0" smtClean="0"/>
              <a:t>The student will solve multistep linear and quadratic equations</a:t>
            </a:r>
          </a:p>
          <a:p>
            <a:pPr>
              <a:buNone/>
            </a:pPr>
            <a:r>
              <a:rPr lang="en-US" sz="1800" b="1" dirty="0" smtClean="0"/>
              <a:t>in two variables, including</a:t>
            </a:r>
          </a:p>
          <a:p>
            <a:pPr marL="514350" indent="-514350" eaLnBrk="1" hangingPunct="1">
              <a:buClrTx/>
              <a:buFont typeface="Wingdings 2" pitchFamily="18" charset="2"/>
              <a:buAutoNum type="alphaLcParenR"/>
            </a:pPr>
            <a:r>
              <a:rPr lang="en-US" sz="1800" b="1" dirty="0" smtClean="0">
                <a:solidFill>
                  <a:srgbClr val="0070C0"/>
                </a:solidFill>
              </a:rPr>
              <a:t>solving literal equations (formulas) for a given variable;</a:t>
            </a:r>
          </a:p>
          <a:p>
            <a:pPr marL="514350" indent="-514350" eaLnBrk="1" hangingPunct="1">
              <a:buClrTx/>
              <a:buFont typeface="Wingdings 2" pitchFamily="18" charset="2"/>
              <a:buAutoNum type="alphaLcParenR"/>
            </a:pPr>
            <a:r>
              <a:rPr lang="en-US" sz="1800" b="1" dirty="0" smtClean="0"/>
              <a:t>justifying steps used in simplifying expressions and solving equations, using field properties and axioms of equality that are valid for the set of real numbers and its subsets;</a:t>
            </a:r>
          </a:p>
          <a:p>
            <a:pPr marL="514350" indent="-514350" eaLnBrk="1" hangingPunct="1">
              <a:buClrTx/>
              <a:buFont typeface="Wingdings 2" pitchFamily="18" charset="2"/>
              <a:buAutoNum type="alphaLcParenR"/>
            </a:pPr>
            <a:r>
              <a:rPr lang="en-US" sz="1800" b="1" dirty="0" smtClean="0">
                <a:solidFill>
                  <a:srgbClr val="0070C0"/>
                </a:solidFill>
              </a:rPr>
              <a:t>solving quadratic equations algebraically and graphically;</a:t>
            </a:r>
          </a:p>
          <a:p>
            <a:pPr marL="514350" indent="-514350" eaLnBrk="1" hangingPunct="1">
              <a:buClrTx/>
              <a:buFont typeface="Wingdings 2" pitchFamily="18" charset="2"/>
              <a:buAutoNum type="alphaLcParenR"/>
            </a:pPr>
            <a:r>
              <a:rPr lang="en-US" sz="1800" b="1" dirty="0" smtClean="0">
                <a:solidFill>
                  <a:srgbClr val="0070C0"/>
                </a:solidFill>
              </a:rPr>
              <a:t>solving multistep linear equations algebraically </a:t>
            </a:r>
            <a:r>
              <a:rPr lang="en-US" sz="1800" b="1" dirty="0" smtClean="0"/>
              <a:t>and graphically;</a:t>
            </a:r>
          </a:p>
          <a:p>
            <a:pPr marL="514350" indent="-514350" eaLnBrk="1" hangingPunct="1">
              <a:buClrTx/>
              <a:buFont typeface="Wingdings 2" pitchFamily="18" charset="2"/>
              <a:buAutoNum type="alphaLcParenR"/>
            </a:pPr>
            <a:r>
              <a:rPr lang="en-US" sz="1800" b="1" dirty="0" smtClean="0">
                <a:solidFill>
                  <a:srgbClr val="0070C0"/>
                </a:solidFill>
              </a:rPr>
              <a:t>solving systems of two linear equations in two variables algebraically </a:t>
            </a:r>
            <a:r>
              <a:rPr lang="en-US" sz="1800" b="1" dirty="0" smtClean="0"/>
              <a:t>and graphically; and</a:t>
            </a:r>
          </a:p>
          <a:p>
            <a:pPr marL="514350" indent="-514350" eaLnBrk="1" hangingPunct="1">
              <a:buClrTx/>
              <a:buFont typeface="Wingdings 2" pitchFamily="18" charset="2"/>
              <a:buAutoNum type="alphaLcParenR"/>
            </a:pPr>
            <a:r>
              <a:rPr lang="en-US" sz="1800" b="1" dirty="0" smtClean="0"/>
              <a:t>solving real-world problems involving equations and systems of equations.</a:t>
            </a:r>
          </a:p>
          <a:p>
            <a:pPr marL="514350" indent="-514350" eaLnBrk="1" hangingPunct="1">
              <a:buFont typeface="Wingdings 2" pitchFamily="18" charset="2"/>
              <a:buNone/>
            </a:pPr>
            <a:endParaRPr lang="en-US" sz="1800" b="1" dirty="0" smtClean="0"/>
          </a:p>
          <a:p>
            <a:pPr marL="514350" indent="-514350" eaLnBrk="1" hangingPunct="1">
              <a:buFont typeface="Wingdings 2" pitchFamily="18" charset="2"/>
              <a:buNone/>
            </a:pPr>
            <a:r>
              <a:rPr lang="en-US" sz="1800" b="1" dirty="0" smtClean="0"/>
              <a:t>Graphing calculators will be used both as a primary tool in solving problems and to </a:t>
            </a:r>
          </a:p>
          <a:p>
            <a:pPr marL="514350" indent="-514350" eaLnBrk="1" hangingPunct="1">
              <a:buFont typeface="Wingdings 2" pitchFamily="18" charset="2"/>
              <a:buNone/>
            </a:pPr>
            <a:r>
              <a:rPr lang="en-US" sz="1800" b="1" dirty="0" smtClean="0"/>
              <a:t>verify algebraic solutions.</a:t>
            </a:r>
          </a:p>
          <a:p>
            <a:pPr>
              <a:buNone/>
            </a:pPr>
            <a:endParaRPr lang="en-US" sz="2400" b="1" dirty="0" smtClean="0"/>
          </a:p>
          <a:p>
            <a:pPr>
              <a:buNone/>
            </a:pPr>
            <a:endParaRPr lang="en-US" sz="2400" b="1" dirty="0" smtClean="0"/>
          </a:p>
        </p:txBody>
      </p:sp>
      <p:sp>
        <p:nvSpPr>
          <p:cNvPr id="7" name="Title 6"/>
          <p:cNvSpPr>
            <a:spLocks noGrp="1"/>
          </p:cNvSpPr>
          <p:nvPr>
            <p:ph type="title"/>
          </p:nvPr>
        </p:nvSpPr>
        <p:spPr>
          <a:xfrm>
            <a:off x="304800" y="609600"/>
            <a:ext cx="8839200" cy="1143000"/>
          </a:xfrm>
        </p:spPr>
        <p:txBody>
          <a:bodyPr/>
          <a:lstStyle/>
          <a:p>
            <a:r>
              <a:rPr lang="en-US" sz="2800" b="1" dirty="0" smtClean="0">
                <a:solidFill>
                  <a:srgbClr val="0033CC"/>
                </a:solidFill>
              </a:rPr>
              <a:t>Solving Linear and Quadratic Equations</a:t>
            </a:r>
            <a:endParaRPr lang="en-US" sz="28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853860" y="6053962"/>
            <a:ext cx="1007389" cy="685800"/>
          </a:xfrm>
          <a:prstGeom prst="rect">
            <a:avLst/>
          </a:prstGeom>
          <a:noFill/>
        </p:spPr>
      </p:pic>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8" name="TextBox 17"/>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13</a:t>
            </a:r>
            <a:endParaRPr lang="en-US" sz="1000" dirty="0">
              <a:latin typeface="+mn-lt"/>
            </a:endParaRPr>
          </a:p>
        </p:txBody>
      </p:sp>
      <p:cxnSp>
        <p:nvCxnSpPr>
          <p:cNvPr id="17" name="Straight Connector 16"/>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2000" advTm="38941"/>
    </mc:Choice>
    <mc:Fallback>
      <p:transition spd="slow" advTm="38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solving literal equations.</a:t>
            </a: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r>
              <a:rPr lang="en-US" sz="1800" b="1" dirty="0" smtClean="0">
                <a:cs typeface="Arial" pitchFamily="34" charset="0"/>
              </a:rPr>
              <a:t>The formula for the surface area (</a:t>
            </a:r>
            <a:r>
              <a:rPr lang="en-US" sz="1800" b="1" i="1" dirty="0" smtClean="0">
                <a:latin typeface="Times New Roman" pitchFamily="18" charset="0"/>
                <a:cs typeface="Times New Roman" pitchFamily="18" charset="0"/>
              </a:rPr>
              <a:t>S</a:t>
            </a:r>
            <a:r>
              <a:rPr lang="en-US" sz="1800" b="1" dirty="0" smtClean="0">
                <a:cs typeface="Arial" pitchFamily="34" charset="0"/>
              </a:rPr>
              <a:t>) of a triangular prism is </a:t>
            </a:r>
          </a:p>
          <a:p>
            <a:pPr eaLnBrk="1" hangingPunct="1">
              <a:buFont typeface="Wingdings 2" pitchFamily="18" charset="2"/>
              <a:buNone/>
            </a:pPr>
            <a:endParaRPr lang="en-US" sz="1800" b="1" dirty="0" smtClean="0">
              <a:latin typeface="Arial" pitchFamily="34" charset="0"/>
              <a:cs typeface="Arial" pitchFamily="34" charset="0"/>
            </a:endParaRPr>
          </a:p>
          <a:p>
            <a:pPr eaLnBrk="1" hangingPunct="1">
              <a:buFont typeface="Wingdings 2" pitchFamily="18" charset="2"/>
              <a:buNone/>
            </a:pPr>
            <a:endParaRPr lang="en-US" sz="1800" b="1" dirty="0" smtClean="0">
              <a:latin typeface="Arial" pitchFamily="34" charset="0"/>
              <a:cs typeface="Arial" pitchFamily="34" charset="0"/>
            </a:endParaRPr>
          </a:p>
          <a:p>
            <a:pPr marL="0" eaLnBrk="1" hangingPunct="1">
              <a:buFont typeface="Wingdings 2" pitchFamily="18" charset="2"/>
              <a:buNone/>
            </a:pPr>
            <a:r>
              <a:rPr lang="en-US" sz="1800" b="1" dirty="0" smtClean="0">
                <a:cs typeface="Arial" pitchFamily="34" charset="0"/>
              </a:rPr>
              <a:t>where </a:t>
            </a:r>
            <a:r>
              <a:rPr lang="en-US" sz="1800" b="1" i="1" dirty="0" smtClean="0">
                <a:latin typeface="Times New Roman" pitchFamily="18" charset="0"/>
                <a:cs typeface="Times New Roman" pitchFamily="18" charset="0"/>
              </a:rPr>
              <a:t>h</a:t>
            </a:r>
            <a:r>
              <a:rPr lang="en-US" sz="1800" b="1" dirty="0" smtClean="0">
                <a:cs typeface="Arial" pitchFamily="34" charset="0"/>
              </a:rPr>
              <a:t> is the height of the prism, </a:t>
            </a:r>
            <a:r>
              <a:rPr lang="en-US" sz="1800" b="1" i="1" dirty="0" smtClean="0">
                <a:latin typeface="Times New Roman" pitchFamily="18" charset="0"/>
                <a:ea typeface="Cambria Math" pitchFamily="18" charset="0"/>
                <a:cs typeface="Times New Roman" pitchFamily="18" charset="0"/>
              </a:rPr>
              <a:t>p</a:t>
            </a:r>
            <a:r>
              <a:rPr lang="en-US" sz="1800" b="1" dirty="0" smtClean="0">
                <a:cs typeface="Arial" pitchFamily="34" charset="0"/>
              </a:rPr>
              <a:t> is the perimeter of the base, and </a:t>
            </a:r>
            <a:r>
              <a:rPr lang="en-US" sz="1800" b="1" i="1" dirty="0" smtClean="0">
                <a:latin typeface="Times New Roman" pitchFamily="18" charset="0"/>
                <a:cs typeface="Times New Roman" pitchFamily="18" charset="0"/>
              </a:rPr>
              <a:t>B</a:t>
            </a:r>
            <a:r>
              <a:rPr lang="en-US" sz="1800" b="1" dirty="0" smtClean="0">
                <a:cs typeface="Arial" pitchFamily="34" charset="0"/>
              </a:rPr>
              <a:t> is the area of the base. Solve the equation for the given variable:</a:t>
            </a:r>
          </a:p>
          <a:p>
            <a:pPr marL="0" eaLnBrk="1" hangingPunct="1">
              <a:buFont typeface="Wingdings 2" pitchFamily="18" charset="2"/>
              <a:buNone/>
            </a:pPr>
            <a:endParaRPr lang="en-US" sz="1800" b="1" dirty="0" smtClean="0">
              <a:latin typeface="Arial" pitchFamily="34" charset="0"/>
              <a:cs typeface="Arial" pitchFamily="34" charset="0"/>
            </a:endParaRPr>
          </a:p>
          <a:p>
            <a:pPr marL="457200" indent="-457200" eaLnBrk="1" hangingPunct="1">
              <a:buNone/>
            </a:pPr>
            <a:r>
              <a:rPr lang="en-US" sz="1800" b="1" dirty="0" smtClean="0">
                <a:cs typeface="Arial" pitchFamily="34" charset="0"/>
              </a:rPr>
              <a:t>a.  Solve for </a:t>
            </a:r>
            <a:r>
              <a:rPr lang="en-US" sz="1800" b="1" i="1" dirty="0" smtClean="0">
                <a:latin typeface="Times New Roman" pitchFamily="18" charset="0"/>
                <a:cs typeface="Times New Roman" pitchFamily="18" charset="0"/>
              </a:rPr>
              <a:t>h</a:t>
            </a:r>
            <a:r>
              <a:rPr lang="en-US" sz="2400" b="1" dirty="0" smtClean="0"/>
              <a:t>:</a:t>
            </a:r>
          </a:p>
          <a:p>
            <a:pPr marL="457200" indent="-457200" eaLnBrk="1" hangingPunct="1">
              <a:buFont typeface="Wingdings 2" pitchFamily="18" charset="2"/>
              <a:buAutoNum type="alphaLcParenR"/>
            </a:pPr>
            <a:endParaRPr lang="en-US" sz="2400" b="1" dirty="0" smtClean="0"/>
          </a:p>
          <a:p>
            <a:pPr marL="457200" indent="-457200" eaLnBrk="1" hangingPunct="1">
              <a:buNone/>
            </a:pPr>
            <a:r>
              <a:rPr lang="en-US" sz="1800" b="1" dirty="0" smtClean="0">
                <a:cs typeface="Arial" pitchFamily="34" charset="0"/>
              </a:rPr>
              <a:t>b.  Solve for </a:t>
            </a:r>
            <a:r>
              <a:rPr lang="en-US" sz="1800" b="1" i="1" dirty="0" smtClean="0">
                <a:latin typeface="Times New Roman" pitchFamily="18" charset="0"/>
                <a:ea typeface="Cambria Math" pitchFamily="18" charset="0"/>
                <a:cs typeface="Times New Roman" pitchFamily="18" charset="0"/>
              </a:rPr>
              <a:t>B</a:t>
            </a:r>
            <a:r>
              <a:rPr lang="en-US" sz="2400" b="1" dirty="0" smtClean="0"/>
              <a:t>:</a:t>
            </a: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A.4a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27074"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27075"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27076"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698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343275" y="2895600"/>
            <a:ext cx="1285875" cy="304800"/>
          </a:xfrm>
          <a:prstGeom prst="rect">
            <a:avLst/>
          </a:prstGeom>
          <a:noFill/>
        </p:spPr>
      </p:pic>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6990" name="Picture 1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514600" y="4343400"/>
            <a:ext cx="1143000" cy="600075"/>
          </a:xfrm>
          <a:prstGeom prst="rect">
            <a:avLst/>
          </a:prstGeom>
          <a:noFill/>
        </p:spPr>
      </p:pic>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6993" name="Picture 1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438400" y="5257800"/>
            <a:ext cx="1152525" cy="561975"/>
          </a:xfrm>
          <a:prstGeom prst="rect">
            <a:avLst/>
          </a:prstGeom>
          <a:noFill/>
        </p:spPr>
      </p:pic>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13"/>
              </p:ext>
            </p:extLst>
          </p:nvPr>
        </p:nvPicPr>
        <p:blipFill>
          <a:blip r:embed="rId14" cstate="print"/>
          <a:stretch>
            <a:fillRect/>
          </a:stretch>
        </p:blipFill>
        <p:spPr>
          <a:xfrm>
            <a:off x="8382000" y="6096000"/>
            <a:ext cx="609600" cy="609600"/>
          </a:xfrm>
          <a:prstGeom prst="rect">
            <a:avLst/>
          </a:prstGeom>
        </p:spPr>
      </p:pic>
      <p:sp>
        <p:nvSpPr>
          <p:cNvPr id="79" name="TextBox 78"/>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14</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19653"/>
    </mc:Choice>
    <mc:Fallback>
      <p:transition spd="slow" advTm="196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smtClean="0">
                <a:solidFill>
                  <a:srgbClr val="0070C0"/>
                </a:solidFill>
                <a:latin typeface="+mj-lt"/>
              </a:rPr>
              <a:t>Students need additional practice finding solutions to quadratic equations presented algebraically and graphically.</a:t>
            </a:r>
          </a:p>
          <a:p>
            <a:pPr eaLnBrk="1" fontAlgn="auto" hangingPunct="1">
              <a:spcAft>
                <a:spcPts val="0"/>
              </a:spcAft>
              <a:buClr>
                <a:schemeClr val="accent3"/>
              </a:buClr>
              <a:buNone/>
              <a:defRPr/>
            </a:pPr>
            <a:r>
              <a:rPr lang="en-US" sz="2000" b="1" dirty="0" smtClean="0">
                <a:latin typeface="+mj-lt"/>
              </a:rPr>
              <a:t>Identify the solutions to the equation: </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a.  </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b.</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c.</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d.</a:t>
            </a:r>
          </a:p>
          <a:p>
            <a:pPr eaLnBrk="1" fontAlgn="auto" hangingPunct="1">
              <a:spcAft>
                <a:spcPts val="0"/>
              </a:spcAft>
              <a:buClr>
                <a:schemeClr val="accent3"/>
              </a:buClr>
              <a:buNone/>
              <a:defRPr/>
            </a:pPr>
            <a:r>
              <a:rPr lang="en-US" sz="2000" b="1" dirty="0" smtClean="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A.4c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21285"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21286"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21287"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89"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648200" y="2438400"/>
            <a:ext cx="1762125" cy="323850"/>
          </a:xfrm>
          <a:prstGeom prst="rect">
            <a:avLst/>
          </a:prstGeom>
          <a:noFill/>
        </p:spPr>
      </p:pic>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2"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43000" y="5191125"/>
            <a:ext cx="781050" cy="561975"/>
          </a:xfrm>
          <a:prstGeom prst="rect">
            <a:avLst/>
          </a:prstGeom>
          <a:noFill/>
        </p:spPr>
      </p:pic>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4" name="Picture 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143000" y="4486275"/>
            <a:ext cx="742950" cy="561975"/>
          </a:xfrm>
          <a:prstGeom prst="rect">
            <a:avLst/>
          </a:prstGeom>
          <a:noFill/>
        </p:spPr>
      </p:pic>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6" name="Picture 1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143000" y="3038475"/>
            <a:ext cx="571500" cy="561975"/>
          </a:xfrm>
          <a:prstGeom prst="rect">
            <a:avLst/>
          </a:prstGeom>
          <a:noFill/>
        </p:spPr>
      </p:pic>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8"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143000" y="3743325"/>
            <a:ext cx="952500" cy="561975"/>
          </a:xfrm>
          <a:prstGeom prst="rect">
            <a:avLst/>
          </a:prstGeom>
          <a:noFill/>
        </p:spPr>
      </p:pic>
      <p:sp>
        <p:nvSpPr>
          <p:cNvPr id="86" name="Rectangle 85"/>
          <p:cNvSpPr/>
          <p:nvPr/>
        </p:nvSpPr>
        <p:spPr>
          <a:xfrm>
            <a:off x="990600" y="5114925"/>
            <a:ext cx="11430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3"/>
            <p:extLst>
              <p:ext uri="{DAA4B4D4-6D71-4841-9C94-3DE7FCFB9230}">
                <p14:media xmlns="" xmlns:p14="http://schemas.microsoft.com/office/powerpoint/2010/main" r:embed="rId15"/>
              </p:ext>
            </p:extLst>
          </p:nvPr>
        </p:nvPicPr>
        <p:blipFill>
          <a:blip r:embed="rId16" cstate="print"/>
          <a:stretch>
            <a:fillRect/>
          </a:stretch>
        </p:blipFill>
        <p:spPr>
          <a:xfrm>
            <a:off x="8382000" y="6096000"/>
            <a:ext cx="609600" cy="609600"/>
          </a:xfrm>
          <a:prstGeom prst="rect">
            <a:avLst/>
          </a:prstGeom>
        </p:spPr>
      </p:pic>
      <p:sp>
        <p:nvSpPr>
          <p:cNvPr id="85" name="TextBox 8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15</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4722"/>
    </mc:Choice>
    <mc:Fallback>
      <p:transition spd="slow" advTm="24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0"/>
            <a:ext cx="8229600" cy="4525963"/>
          </a:xfrm>
        </p:spPr>
        <p:txBody>
          <a:bodyPr/>
          <a:lstStyle/>
          <a:p>
            <a:pPr eaLnBrk="1" fontAlgn="auto" hangingPunct="1">
              <a:spcAft>
                <a:spcPts val="0"/>
              </a:spcAft>
              <a:buClr>
                <a:schemeClr val="accent3"/>
              </a:buClr>
              <a:buNone/>
              <a:defRPr/>
            </a:pPr>
            <a:r>
              <a:rPr lang="en-US" sz="2000" b="1" dirty="0" smtClean="0">
                <a:latin typeface="+mj-lt"/>
              </a:rPr>
              <a:t>The graph of                                  is shown.</a:t>
            </a:r>
          </a:p>
          <a:p>
            <a:pPr eaLnBrk="1" fontAlgn="auto" hangingPunct="1">
              <a:spcAft>
                <a:spcPts val="0"/>
              </a:spcAft>
              <a:buClr>
                <a:schemeClr val="accent3"/>
              </a:buClr>
              <a:buNone/>
              <a:defRPr/>
            </a:pPr>
            <a:r>
              <a:rPr lang="en-US" sz="2000" b="1" dirty="0" smtClean="0">
                <a:latin typeface="+mj-lt"/>
              </a:rPr>
              <a:t>Plot the solutions to                                  .</a:t>
            </a:r>
          </a:p>
          <a:p>
            <a:pPr eaLnBrk="1" fontAlgn="auto" hangingPunct="1">
              <a:spcAft>
                <a:spcPts val="0"/>
              </a:spcAft>
              <a:buClr>
                <a:schemeClr val="accent3"/>
              </a:buClr>
              <a:buNone/>
              <a:defRPr/>
            </a:pPr>
            <a:endParaRPr lang="en-US" sz="20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A.4c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88869"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88870"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88871"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8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877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62150" y="1657350"/>
            <a:ext cx="1790700" cy="323850"/>
          </a:xfrm>
          <a:prstGeom prst="rect">
            <a:avLst/>
          </a:prstGeom>
          <a:noFill/>
        </p:spPr>
      </p:pic>
      <p:sp>
        <p:nvSpPr>
          <p:cNvPr id="288775"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77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8776"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33675" y="2019300"/>
            <a:ext cx="1790700" cy="323850"/>
          </a:xfrm>
          <a:prstGeom prst="rect">
            <a:avLst/>
          </a:prstGeom>
          <a:noFill/>
        </p:spPr>
      </p:pic>
      <p:sp>
        <p:nvSpPr>
          <p:cNvPr id="28877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5"/>
          <p:cNvPicPr>
            <a:picLocks noChangeAspect="1" noChangeArrowheads="1"/>
          </p:cNvPicPr>
          <p:nvPr/>
        </p:nvPicPr>
        <p:blipFill>
          <a:blip r:embed="rId11" cstate="print"/>
          <a:srcRect/>
          <a:stretch>
            <a:fillRect/>
          </a:stretch>
        </p:blipFill>
        <p:spPr bwMode="auto">
          <a:xfrm>
            <a:off x="1304925" y="2305050"/>
            <a:ext cx="6115050" cy="4124325"/>
          </a:xfrm>
          <a:prstGeom prst="rect">
            <a:avLst/>
          </a:prstGeom>
          <a:noFill/>
          <a:ln w="9525">
            <a:noFill/>
            <a:miter lim="800000"/>
            <a:headEnd/>
            <a:tailEnd/>
          </a:ln>
        </p:spPr>
      </p:pic>
      <p:sp>
        <p:nvSpPr>
          <p:cNvPr id="87" name="Oval 86"/>
          <p:cNvSpPr/>
          <p:nvPr/>
        </p:nvSpPr>
        <p:spPr>
          <a:xfrm>
            <a:off x="3933825" y="4276725"/>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76800" y="4267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2" cstate="print"/>
          <a:srcRect/>
          <a:stretch>
            <a:fillRect/>
          </a:stretch>
        </p:blipFill>
        <p:spPr bwMode="auto">
          <a:xfrm>
            <a:off x="7696200" y="5943600"/>
            <a:ext cx="1007389" cy="685800"/>
          </a:xfrm>
          <a:prstGeom prst="rect">
            <a:avLst/>
          </a:prstGeom>
          <a:noFill/>
        </p:spPr>
      </p:pic>
      <p:pic>
        <p:nvPicPr>
          <p:cNvPr id="6" name="Audio 5">
            <a:hlinkClick r:id="" action="ppaction://media"/>
          </p:cNvPr>
          <p:cNvPicPr>
            <a:picLocks noChangeAspect="1"/>
          </p:cNvPicPr>
          <p:nvPr>
            <a:audioFile r:link="rId3"/>
            <p:extLst>
              <p:ext uri="{DAA4B4D4-6D71-4841-9C94-3DE7FCFB9230}">
                <p14:media xmlns="" xmlns:p14="http://schemas.microsoft.com/office/powerpoint/2010/main" r:embed="rId13"/>
              </p:ext>
            </p:extLst>
          </p:nvPr>
        </p:nvPicPr>
        <p:blipFill>
          <a:blip r:embed="rId14" cstate="print"/>
          <a:stretch>
            <a:fillRect/>
          </a:stretch>
        </p:blipFill>
        <p:spPr>
          <a:xfrm>
            <a:off x="8382000" y="6096000"/>
            <a:ext cx="609600" cy="609600"/>
          </a:xfrm>
          <a:prstGeom prst="rect">
            <a:avLst/>
          </a:prstGeom>
        </p:spPr>
      </p:pic>
      <p:sp>
        <p:nvSpPr>
          <p:cNvPr id="90" name="TextBox 8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16</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4354"/>
    </mc:Choice>
    <mc:Fallback>
      <p:transition spd="slow" advTm="34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87" grpId="0" animBg="1"/>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smtClean="0">
                <a:solidFill>
                  <a:srgbClr val="0070C0"/>
                </a:solidFill>
                <a:latin typeface="+mj-lt"/>
              </a:rPr>
              <a:t>Students need additional practice describing solutions to equations that have the following solutions:  </a:t>
            </a:r>
            <a:r>
              <a:rPr lang="en-US" sz="2400" b="1" i="1" dirty="0" smtClean="0">
                <a:solidFill>
                  <a:srgbClr val="0070C0"/>
                </a:solidFill>
                <a:latin typeface="Times New Roman" pitchFamily="18" charset="0"/>
                <a:ea typeface="Cambria Math" pitchFamily="18" charset="0"/>
                <a:cs typeface="Times New Roman" pitchFamily="18" charset="0"/>
              </a:rPr>
              <a:t>x</a:t>
            </a:r>
            <a:r>
              <a:rPr lang="en-US" sz="2400" b="1" dirty="0" smtClean="0">
                <a:solidFill>
                  <a:srgbClr val="0070C0"/>
                </a:solidFill>
                <a:latin typeface="Cambria Math" pitchFamily="18" charset="0"/>
                <a:ea typeface="Cambria Math" pitchFamily="18" charset="0"/>
              </a:rPr>
              <a:t>=0</a:t>
            </a:r>
            <a:r>
              <a:rPr lang="en-US" sz="2400" b="1" dirty="0" smtClean="0">
                <a:solidFill>
                  <a:srgbClr val="0070C0"/>
                </a:solidFill>
                <a:latin typeface="+mj-lt"/>
              </a:rPr>
              <a:t>,  an infinite number of real solutions, and no real solutions.</a:t>
            </a: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000" b="1" dirty="0" smtClean="0">
                <a:latin typeface="+mj-lt"/>
              </a:rPr>
              <a:t>Describe the solution to each equation.</a:t>
            </a:r>
          </a:p>
          <a:p>
            <a:pPr marL="0" eaLnBrk="1" fontAlgn="auto" hangingPunct="1">
              <a:spcAft>
                <a:spcPts val="0"/>
              </a:spcAft>
              <a:buClr>
                <a:schemeClr val="accent3"/>
              </a:buClr>
              <a:buNone/>
              <a:defRPr/>
            </a:pPr>
            <a:r>
              <a:rPr lang="en-US" sz="2000" b="1" dirty="0" smtClean="0">
                <a:latin typeface="+mj-lt"/>
              </a:rPr>
              <a:t>a.</a:t>
            </a:r>
          </a:p>
          <a:p>
            <a:pPr marL="0" eaLnBrk="1" fontAlgn="auto" hangingPunct="1">
              <a:spcAft>
                <a:spcPts val="0"/>
              </a:spcAft>
              <a:buClr>
                <a:schemeClr val="accent3"/>
              </a:buClr>
              <a:buNone/>
              <a:defRPr/>
            </a:pPr>
            <a:endParaRPr lang="en-US" sz="2000" b="1" dirty="0" smtClean="0">
              <a:solidFill>
                <a:srgbClr val="6600FF"/>
              </a:solidFill>
              <a:latin typeface="+mj-lt"/>
            </a:endParaRPr>
          </a:p>
          <a:p>
            <a:pPr marL="0" eaLnBrk="1" fontAlgn="auto" hangingPunct="1">
              <a:spcAft>
                <a:spcPts val="0"/>
              </a:spcAft>
              <a:buClr>
                <a:schemeClr val="accent3"/>
              </a:buClr>
              <a:buNone/>
              <a:defRPr/>
            </a:pPr>
            <a:r>
              <a:rPr lang="en-US" sz="2000" b="1" dirty="0" smtClean="0">
                <a:latin typeface="+mj-lt"/>
              </a:rPr>
              <a:t>b.</a:t>
            </a:r>
            <a:r>
              <a:rPr lang="en-US" sz="2000" b="1" dirty="0" smtClean="0">
                <a:solidFill>
                  <a:srgbClr val="6600FF"/>
                </a:solidFill>
                <a:latin typeface="+mj-lt"/>
              </a:rPr>
              <a:t>  </a:t>
            </a:r>
          </a:p>
          <a:p>
            <a:pPr marL="0" eaLnBrk="1" fontAlgn="auto" hangingPunct="1">
              <a:spcAft>
                <a:spcPts val="0"/>
              </a:spcAft>
              <a:buClr>
                <a:schemeClr val="accent3"/>
              </a:buClr>
              <a:buNone/>
              <a:defRPr/>
            </a:pPr>
            <a:endParaRPr lang="en-US" sz="2000" b="1" dirty="0" smtClean="0">
              <a:solidFill>
                <a:srgbClr val="6600FF"/>
              </a:solidFill>
              <a:latin typeface="+mj-lt"/>
            </a:endParaRPr>
          </a:p>
          <a:p>
            <a:pPr marL="0" eaLnBrk="1" fontAlgn="auto" hangingPunct="1">
              <a:spcAft>
                <a:spcPts val="0"/>
              </a:spcAft>
              <a:buClr>
                <a:schemeClr val="accent3"/>
              </a:buClr>
              <a:buNone/>
              <a:defRPr/>
            </a:pPr>
            <a:r>
              <a:rPr lang="en-US" sz="2000" b="1" dirty="0" smtClean="0">
                <a:latin typeface="+mj-lt"/>
              </a:rPr>
              <a:t>c.</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A.4d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90917"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90918"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90919"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82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90600" y="4343400"/>
            <a:ext cx="1981200" cy="304800"/>
          </a:xfrm>
          <a:prstGeom prst="rect">
            <a:avLst/>
          </a:prstGeom>
          <a:noFill/>
        </p:spPr>
      </p:pic>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82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90600" y="3581400"/>
            <a:ext cx="2390775" cy="304800"/>
          </a:xfrm>
          <a:prstGeom prst="rect">
            <a:avLst/>
          </a:prstGeom>
          <a:noFill/>
        </p:spPr>
      </p:pic>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82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90600" y="5105400"/>
            <a:ext cx="2714625" cy="304800"/>
          </a:xfrm>
          <a:prstGeom prst="rect">
            <a:avLst/>
          </a:prstGeom>
          <a:noFill/>
        </p:spPr>
      </p:pic>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TextBox 91"/>
          <p:cNvSpPr txBox="1"/>
          <p:nvPr/>
        </p:nvSpPr>
        <p:spPr>
          <a:xfrm>
            <a:off x="3876675" y="5067300"/>
            <a:ext cx="3886200" cy="369332"/>
          </a:xfrm>
          <a:prstGeom prst="rect">
            <a:avLst/>
          </a:prstGeom>
          <a:noFill/>
        </p:spPr>
        <p:txBody>
          <a:bodyPr wrap="square" rtlCol="0">
            <a:spAutoFit/>
          </a:bodyPr>
          <a:lstStyle/>
          <a:p>
            <a:r>
              <a:rPr lang="en-US" b="1" dirty="0" smtClean="0">
                <a:solidFill>
                  <a:srgbClr val="C00000"/>
                </a:solidFill>
                <a:latin typeface="+mn-lt"/>
              </a:rPr>
              <a:t>An infinite number of real solutions</a:t>
            </a:r>
            <a:endParaRPr lang="en-US" b="1" dirty="0">
              <a:solidFill>
                <a:srgbClr val="C00000"/>
              </a:solidFill>
              <a:latin typeface="+mn-lt"/>
            </a:endParaRPr>
          </a:p>
        </p:txBody>
      </p:sp>
      <p:sp>
        <p:nvSpPr>
          <p:cNvPr id="93" name="TextBox 92"/>
          <p:cNvSpPr txBox="1"/>
          <p:nvPr/>
        </p:nvSpPr>
        <p:spPr>
          <a:xfrm>
            <a:off x="3790950" y="3533775"/>
            <a:ext cx="3886200" cy="369332"/>
          </a:xfrm>
          <a:prstGeom prst="rect">
            <a:avLst/>
          </a:prstGeom>
          <a:noFill/>
        </p:spPr>
        <p:txBody>
          <a:bodyPr wrap="square" rtlCol="0">
            <a:spAutoFit/>
          </a:bodyPr>
          <a:lstStyle/>
          <a:p>
            <a:r>
              <a:rPr lang="en-US" b="1" dirty="0" smtClean="0">
                <a:solidFill>
                  <a:srgbClr val="C00000"/>
                </a:solidFill>
                <a:latin typeface="+mn-lt"/>
              </a:rPr>
              <a:t>No real solutions</a:t>
            </a:r>
            <a:endParaRPr lang="en-US" b="1" dirty="0">
              <a:solidFill>
                <a:srgbClr val="C00000"/>
              </a:solidFill>
              <a:latin typeface="+mn-lt"/>
            </a:endParaRPr>
          </a:p>
        </p:txBody>
      </p:sp>
      <p:sp>
        <p:nvSpPr>
          <p:cNvPr id="94" name="TextBox 93"/>
          <p:cNvSpPr txBox="1"/>
          <p:nvPr/>
        </p:nvSpPr>
        <p:spPr>
          <a:xfrm>
            <a:off x="3810000" y="4314825"/>
            <a:ext cx="3886200" cy="369332"/>
          </a:xfrm>
          <a:prstGeom prst="rect">
            <a:avLst/>
          </a:prstGeom>
          <a:noFill/>
        </p:spPr>
        <p:txBody>
          <a:bodyPr wrap="square" rtlCol="0">
            <a:spAutoFit/>
          </a:bodyPr>
          <a:lstStyle/>
          <a:p>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Cambria Math" pitchFamily="18" charset="0"/>
                <a:ea typeface="Cambria Math" pitchFamily="18" charset="0"/>
              </a:rPr>
              <a:t>=0</a:t>
            </a:r>
            <a:endParaRPr lang="en-US" b="1" dirty="0">
              <a:solidFill>
                <a:srgbClr val="C00000"/>
              </a:solidFill>
              <a:latin typeface="Cambria Math" pitchFamily="18" charset="0"/>
              <a:ea typeface="Cambria Math" pitchFamily="18" charset="0"/>
            </a:endParaRPr>
          </a:p>
        </p:txBody>
      </p:sp>
      <p:pic>
        <p:nvPicPr>
          <p:cNvPr id="8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2" cstate="print"/>
          <a:srcRect/>
          <a:stretch>
            <a:fillRect/>
          </a:stretch>
        </p:blipFill>
        <p:spPr bwMode="auto">
          <a:xfrm>
            <a:off x="7696200" y="5943600"/>
            <a:ext cx="1007389" cy="685800"/>
          </a:xfrm>
          <a:prstGeom prst="rect">
            <a:avLst/>
          </a:prstGeom>
          <a:noFill/>
        </p:spPr>
      </p:pic>
      <p:pic>
        <p:nvPicPr>
          <p:cNvPr id="6" name="Audio 5">
            <a:hlinkClick r:id="" action="ppaction://media"/>
          </p:cNvPr>
          <p:cNvPicPr>
            <a:picLocks noChangeAspect="1"/>
          </p:cNvPicPr>
          <p:nvPr>
            <a:audioFile r:link="rId3"/>
            <p:extLst>
              <p:ext uri="{DAA4B4D4-6D71-4841-9C94-3DE7FCFB9230}">
                <p14:media xmlns="" xmlns:p14="http://schemas.microsoft.com/office/powerpoint/2010/main" r:embed="rId13"/>
              </p:ext>
            </p:extLst>
          </p:nvPr>
        </p:nvPicPr>
        <p:blipFill>
          <a:blip r:embed="rId14" cstate="print"/>
          <a:stretch>
            <a:fillRect/>
          </a:stretch>
        </p:blipFill>
        <p:spPr>
          <a:xfrm>
            <a:off x="8382000" y="6096000"/>
            <a:ext cx="609600" cy="609600"/>
          </a:xfrm>
          <a:prstGeom prst="rect">
            <a:avLst/>
          </a:prstGeom>
        </p:spPr>
      </p:pic>
      <p:sp>
        <p:nvSpPr>
          <p:cNvPr id="91" name="TextBox 90"/>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17</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1316"/>
    </mc:Choice>
    <mc:Fallback>
      <p:transition spd="slow" advTm="31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92" grpId="0"/>
      <p:bldP spid="93" grpId="0"/>
      <p:bldP spid="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smtClean="0">
                <a:solidFill>
                  <a:srgbClr val="0070C0"/>
                </a:solidFill>
                <a:latin typeface="+mj-lt"/>
              </a:rPr>
              <a:t>Students need additional practice finding solutions to systems of equations presented algebraically.</a:t>
            </a: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000" b="1" dirty="0" smtClean="0">
                <a:latin typeface="+mj-lt"/>
              </a:rPr>
              <a:t>1.  Which system of equations has no real solution?</a:t>
            </a:r>
          </a:p>
          <a:p>
            <a:pPr marL="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r>
              <a:rPr lang="en-US" sz="2000" b="1" dirty="0" smtClean="0">
                <a:latin typeface="+mj-lt"/>
              </a:rPr>
              <a:t>a.                                                  b.  </a:t>
            </a:r>
          </a:p>
          <a:p>
            <a:pPr marL="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r>
              <a:rPr lang="en-US" sz="2000" b="1" dirty="0" smtClean="0">
                <a:latin typeface="+mj-lt"/>
              </a:rPr>
              <a:t>c.                                                   d. </a:t>
            </a:r>
          </a:p>
          <a:p>
            <a:pPr marL="114300" indent="-457200" eaLnBrk="1" fontAlgn="auto" hangingPunct="1">
              <a:spcAft>
                <a:spcPts val="0"/>
              </a:spcAft>
              <a:buClr>
                <a:schemeClr val="accent3"/>
              </a:buClr>
              <a:buAutoNum type="alphaLcPeriod" startAt="3"/>
              <a:defRPr/>
            </a:pPr>
            <a:endParaRPr lang="en-US" sz="2000" b="1" dirty="0" smtClean="0">
              <a:latin typeface="+mj-lt"/>
            </a:endParaRPr>
          </a:p>
          <a:p>
            <a:pPr marL="114300" indent="-457200" eaLnBrk="1" fontAlgn="auto" hangingPunct="1">
              <a:spcAft>
                <a:spcPts val="0"/>
              </a:spcAft>
              <a:buClr>
                <a:schemeClr val="accent3"/>
              </a:buClr>
              <a:buNone/>
              <a:defRPr/>
            </a:pPr>
            <a:r>
              <a:rPr lang="en-US" sz="2000" b="1" dirty="0" smtClean="0">
                <a:latin typeface="+mj-lt"/>
              </a:rPr>
              <a:t>2.  </a:t>
            </a:r>
            <a:r>
              <a:rPr lang="en-US" sz="2000" b="1" dirty="0" smtClean="0"/>
              <a:t>What is </a:t>
            </a:r>
            <a:r>
              <a:rPr lang="en-US" sz="2000" b="1" i="1" dirty="0" smtClean="0">
                <a:latin typeface="Times New Roman" pitchFamily="18" charset="0"/>
                <a:cs typeface="Times New Roman" pitchFamily="18" charset="0"/>
              </a:rPr>
              <a:t>x</a:t>
            </a:r>
            <a:r>
              <a:rPr lang="en-US" sz="2000" b="1" dirty="0" smtClean="0"/>
              <a:t>-value of the solution to this system of equations?</a:t>
            </a:r>
            <a:endParaRPr lang="en-US" sz="2000" b="1" dirty="0" smtClean="0">
              <a:latin typeface="+mj-lt"/>
            </a:endParaRPr>
          </a:p>
          <a:p>
            <a:pPr marL="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A.4e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92968"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92969"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92970"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94"/>
          <p:cNvSpPr/>
          <p:nvPr/>
        </p:nvSpPr>
        <p:spPr>
          <a:xfrm>
            <a:off x="914400" y="4133850"/>
            <a:ext cx="22860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TextBox 108"/>
          <p:cNvSpPr txBox="1"/>
          <p:nvPr/>
        </p:nvSpPr>
        <p:spPr>
          <a:xfrm>
            <a:off x="5334000" y="5715000"/>
            <a:ext cx="1143000" cy="369332"/>
          </a:xfrm>
          <a:prstGeom prst="rect">
            <a:avLst/>
          </a:prstGeom>
          <a:noFill/>
        </p:spPr>
        <p:txBody>
          <a:bodyPr wrap="square" rtlCol="0">
            <a:spAutoFit/>
          </a:bodyPr>
          <a:lstStyle/>
          <a:p>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Cambria Math" pitchFamily="18" charset="0"/>
                <a:ea typeface="Cambria Math" pitchFamily="18" charset="0"/>
              </a:rPr>
              <a:t>=6</a:t>
            </a:r>
            <a:endParaRPr lang="en-US" b="1" dirty="0">
              <a:solidFill>
                <a:srgbClr val="C00000"/>
              </a:solidFill>
              <a:latin typeface="Cambria Math" pitchFamily="18" charset="0"/>
              <a:ea typeface="Cambria Math" pitchFamily="18"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96" name="Picture 3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029075" y="4229100"/>
            <a:ext cx="1962150" cy="561975"/>
          </a:xfrm>
          <a:prstGeom prst="rect">
            <a:avLst/>
          </a:prstGeom>
          <a:noFill/>
        </p:spPr>
      </p:pic>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99" name="Picture 3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962400" y="3505200"/>
            <a:ext cx="2000250" cy="561975"/>
          </a:xfrm>
          <a:prstGeom prst="rect">
            <a:avLst/>
          </a:prstGeom>
          <a:noFill/>
        </p:spPr>
      </p:pic>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902" name="Picture 3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62025" y="3505200"/>
            <a:ext cx="2000250" cy="552450"/>
          </a:xfrm>
          <a:prstGeom prst="rect">
            <a:avLst/>
          </a:prstGeom>
          <a:noFill/>
        </p:spPr>
      </p:pic>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75"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71550" y="4238625"/>
            <a:ext cx="2019300" cy="552450"/>
          </a:xfrm>
          <a:prstGeom prst="rect">
            <a:avLst/>
          </a:prstGeom>
          <a:noFill/>
        </p:spPr>
      </p:pic>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69"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124200" y="5591175"/>
            <a:ext cx="1571625" cy="561975"/>
          </a:xfrm>
          <a:prstGeom prst="rect">
            <a:avLst/>
          </a:prstGeom>
          <a:noFill/>
        </p:spPr>
      </p:pic>
      <p:sp>
        <p:nvSpPr>
          <p:cNvPr id="20"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4" cstate="print"/>
          <a:srcRect/>
          <a:stretch>
            <a:fillRect/>
          </a:stretch>
        </p:blipFill>
        <p:spPr bwMode="auto">
          <a:xfrm>
            <a:off x="7696200" y="5943600"/>
            <a:ext cx="1007389" cy="685800"/>
          </a:xfrm>
          <a:prstGeom prst="rect">
            <a:avLst/>
          </a:prstGeom>
          <a:noFill/>
        </p:spPr>
      </p:pic>
      <p:pic>
        <p:nvPicPr>
          <p:cNvPr id="22" name="Audio 21">
            <a:hlinkClick r:id="" action="ppaction://media"/>
          </p:cNvPr>
          <p:cNvPicPr>
            <a:picLocks noChangeAspect="1"/>
          </p:cNvPicPr>
          <p:nvPr>
            <a:audioFile r:link="rId3"/>
            <p:extLst>
              <p:ext uri="{DAA4B4D4-6D71-4841-9C94-3DE7FCFB9230}">
                <p14:media xmlns="" xmlns:p14="http://schemas.microsoft.com/office/powerpoint/2010/main" r:embed="rId15"/>
              </p:ext>
            </p:extLst>
          </p:nvPr>
        </p:nvPicPr>
        <p:blipFill>
          <a:blip r:embed="rId16" cstate="print"/>
          <a:stretch>
            <a:fillRect/>
          </a:stretch>
        </p:blipFill>
        <p:spPr>
          <a:xfrm>
            <a:off x="8382000" y="6096000"/>
            <a:ext cx="609600" cy="609600"/>
          </a:xfrm>
          <a:prstGeom prst="rect">
            <a:avLst/>
          </a:prstGeom>
        </p:spPr>
      </p:pic>
      <p:sp>
        <p:nvSpPr>
          <p:cNvPr id="124" name="TextBox 12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18</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57684"/>
    </mc:Choice>
    <mc:Fallback>
      <p:transition spd="slow" advTm="57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2"/>
                </p:tgtEl>
              </p:cMediaNode>
            </p:audio>
          </p:childTnLst>
        </p:cTn>
      </p:par>
    </p:tnLst>
    <p:bldLst>
      <p:bldP spid="95" grpId="0" animBg="1"/>
      <p:bldP spid="1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447800"/>
            <a:ext cx="8229600" cy="4525963"/>
          </a:xfrm>
        </p:spPr>
        <p:txBody>
          <a:bodyPr/>
          <a:lstStyle/>
          <a:p>
            <a:pPr>
              <a:buNone/>
            </a:pPr>
            <a:r>
              <a:rPr lang="en-US" sz="2000" b="1" dirty="0" smtClean="0"/>
              <a:t>SOL A.5</a:t>
            </a:r>
          </a:p>
          <a:p>
            <a:pPr>
              <a:buNone/>
            </a:pPr>
            <a:r>
              <a:rPr lang="en-US" sz="2000" b="1" dirty="0" smtClean="0"/>
              <a:t>The student will solve multistep linear inequalities in two</a:t>
            </a:r>
          </a:p>
          <a:p>
            <a:pPr>
              <a:buNone/>
            </a:pPr>
            <a:r>
              <a:rPr lang="en-US" sz="2000" b="1" dirty="0" smtClean="0"/>
              <a:t> variables, including</a:t>
            </a:r>
          </a:p>
          <a:p>
            <a:pPr marL="457200" indent="-457200" eaLnBrk="1" hangingPunct="1">
              <a:buClrTx/>
              <a:buFont typeface="Wingdings 2" pitchFamily="18" charset="2"/>
              <a:buAutoNum type="alphaLcParenR"/>
            </a:pPr>
            <a:r>
              <a:rPr lang="en-US" sz="2000" b="1" dirty="0" smtClean="0">
                <a:solidFill>
                  <a:srgbClr val="0070C0"/>
                </a:solidFill>
              </a:rPr>
              <a:t>solving multistep linear inequalities algebraically </a:t>
            </a:r>
            <a:r>
              <a:rPr lang="en-US" sz="2000" b="1" dirty="0" smtClean="0"/>
              <a:t>and graphically;</a:t>
            </a:r>
          </a:p>
          <a:p>
            <a:pPr marL="457200" indent="-457200" eaLnBrk="1" hangingPunct="1">
              <a:buClrTx/>
              <a:buFont typeface="Wingdings 2" pitchFamily="18" charset="2"/>
              <a:buAutoNum type="alphaLcParenR"/>
            </a:pPr>
            <a:r>
              <a:rPr lang="en-US" sz="2000" b="1" dirty="0" smtClean="0">
                <a:solidFill>
                  <a:srgbClr val="0070C0"/>
                </a:solidFill>
              </a:rPr>
              <a:t>justifying steps used in solving inequalities,</a:t>
            </a:r>
            <a:r>
              <a:rPr lang="en-US" sz="2000" b="1" dirty="0" smtClean="0"/>
              <a:t> using axioms of inequality and properties of order that are valid for the set of real numbers and its subsets;</a:t>
            </a:r>
          </a:p>
          <a:p>
            <a:pPr marL="457200" indent="-457200" eaLnBrk="1" hangingPunct="1">
              <a:buClrTx/>
              <a:buFont typeface="Wingdings 2" pitchFamily="18" charset="2"/>
              <a:buAutoNum type="alphaLcParenR"/>
            </a:pPr>
            <a:r>
              <a:rPr lang="en-US" sz="2000" b="1" dirty="0" smtClean="0"/>
              <a:t>solving real-world problems involving inequalities; and</a:t>
            </a:r>
          </a:p>
          <a:p>
            <a:pPr marL="457200" indent="-457200" eaLnBrk="1" hangingPunct="1">
              <a:buClrTx/>
              <a:buFont typeface="Wingdings 2" pitchFamily="18" charset="2"/>
              <a:buAutoNum type="alphaLcParenR"/>
            </a:pPr>
            <a:r>
              <a:rPr lang="en-US" sz="2000" b="1" dirty="0" smtClean="0">
                <a:solidFill>
                  <a:srgbClr val="0070C0"/>
                </a:solidFill>
              </a:rPr>
              <a:t>solving systems of inequalities.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762000"/>
          </a:xfrm>
        </p:spPr>
        <p:txBody>
          <a:bodyPr/>
          <a:lstStyle/>
          <a:p>
            <a:r>
              <a:rPr lang="en-US" sz="3200" b="1" dirty="0" smtClean="0">
                <a:solidFill>
                  <a:srgbClr val="0033CC"/>
                </a:solidFill>
              </a:rPr>
              <a:t>Solving Multi-Step Inequalities and</a:t>
            </a:r>
            <a:br>
              <a:rPr lang="en-US" sz="3200" b="1" dirty="0" smtClean="0">
                <a:solidFill>
                  <a:srgbClr val="0033CC"/>
                </a:solidFill>
              </a:rPr>
            </a:br>
            <a:r>
              <a:rPr lang="en-US" sz="3200" b="1" dirty="0" smtClean="0">
                <a:solidFill>
                  <a:srgbClr val="0033CC"/>
                </a:solidFill>
              </a:rPr>
              <a:t>Systems of Inequalities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19</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33849"/>
    </mc:Choice>
    <mc:Fallback>
      <p:transition spd="slow" advTm="33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229600" cy="4525963"/>
          </a:xfrm>
        </p:spPr>
        <p:txBody>
          <a:bodyPr/>
          <a:lstStyle/>
          <a:p>
            <a:pPr>
              <a:spcBef>
                <a:spcPts val="0"/>
              </a:spcBef>
              <a:buNone/>
            </a:pPr>
            <a:r>
              <a:rPr lang="en-US" sz="2400" b="1" dirty="0" smtClean="0"/>
              <a:t>SOL A.1</a:t>
            </a:r>
          </a:p>
          <a:p>
            <a:pPr marL="0">
              <a:spcBef>
                <a:spcPts val="0"/>
              </a:spcBef>
              <a:buNone/>
            </a:pPr>
            <a:r>
              <a:rPr lang="en-US" sz="2400" b="1" dirty="0" smtClean="0">
                <a:solidFill>
                  <a:srgbClr val="0070C0"/>
                </a:solidFill>
              </a:rPr>
              <a:t>The student will represent verbal quantitative situations algebraically and evaluate these expressions for given replacement values of the variables. </a:t>
            </a:r>
            <a:r>
              <a:rPr lang="en-US" sz="2400" b="1" dirty="0" smtClean="0">
                <a:solidFill>
                  <a:srgbClr val="6600FF"/>
                </a:solidFill>
              </a:rPr>
              <a:t>	</a:t>
            </a:r>
          </a:p>
        </p:txBody>
      </p:sp>
      <p:sp>
        <p:nvSpPr>
          <p:cNvPr id="7" name="Title 6"/>
          <p:cNvSpPr>
            <a:spLocks noGrp="1"/>
          </p:cNvSpPr>
          <p:nvPr>
            <p:ph type="title"/>
          </p:nvPr>
        </p:nvSpPr>
        <p:spPr>
          <a:xfrm>
            <a:off x="304800" y="533400"/>
            <a:ext cx="8839200" cy="762000"/>
          </a:xfrm>
        </p:spPr>
        <p:txBody>
          <a:bodyPr/>
          <a:lstStyle/>
          <a:p>
            <a:r>
              <a:rPr lang="en-US" sz="3200" b="1" dirty="0" smtClean="0">
                <a:solidFill>
                  <a:srgbClr val="0033CC"/>
                </a:solidFill>
              </a:rPr>
              <a:t>Representing and Evaluating</a:t>
            </a:r>
            <a:br>
              <a:rPr lang="en-US" sz="3200" b="1" dirty="0" smtClean="0">
                <a:solidFill>
                  <a:srgbClr val="0033CC"/>
                </a:solidFill>
              </a:rPr>
            </a:br>
            <a:r>
              <a:rPr lang="en-US" sz="3200" b="1" dirty="0" smtClean="0">
                <a:solidFill>
                  <a:srgbClr val="0033CC"/>
                </a:solidFill>
              </a:rPr>
              <a:t>Expressions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21142"/>
    </mc:Choice>
    <mc:Fallback>
      <p:transition spd="slow" advTm="21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534400" cy="4525963"/>
          </a:xfrm>
        </p:spPr>
        <p:txBody>
          <a:bodyPr/>
          <a:lstStyle/>
          <a:p>
            <a:pPr marL="0" eaLnBrk="1" fontAlgn="auto" hangingPunct="1">
              <a:spcAft>
                <a:spcPts val="0"/>
              </a:spcAft>
              <a:buClr>
                <a:schemeClr val="accent3"/>
              </a:buClr>
              <a:buNone/>
              <a:defRPr/>
            </a:pPr>
            <a:r>
              <a:rPr lang="en-US" sz="2400" b="1" dirty="0" smtClean="0">
                <a:solidFill>
                  <a:srgbClr val="0070C0"/>
                </a:solidFill>
                <a:latin typeface="+mj-lt"/>
              </a:rPr>
              <a:t>Students need additional practice solving multistep inequalities.</a:t>
            </a:r>
          </a:p>
          <a:p>
            <a:pPr marL="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r>
              <a:rPr lang="en-US" sz="2000" b="1" dirty="0" smtClean="0">
                <a:latin typeface="+mj-lt"/>
              </a:rPr>
              <a:t>An inequality is solved as shown.</a:t>
            </a:r>
          </a:p>
          <a:p>
            <a:pPr marL="0" eaLnBrk="1" fontAlgn="auto" hangingPunct="1">
              <a:spcAft>
                <a:spcPts val="0"/>
              </a:spcAft>
              <a:buClr>
                <a:schemeClr val="accent3"/>
              </a:buClr>
              <a:buNone/>
              <a:defRPr/>
            </a:pPr>
            <a:r>
              <a:rPr lang="en-US" sz="2000" b="1" dirty="0" smtClean="0">
                <a:latin typeface="+mj-lt"/>
              </a:rPr>
              <a:t>Between which two steps is an</a:t>
            </a:r>
          </a:p>
          <a:p>
            <a:pPr marL="0" eaLnBrk="1" fontAlgn="auto" hangingPunct="1">
              <a:spcAft>
                <a:spcPts val="0"/>
              </a:spcAft>
              <a:buClr>
                <a:schemeClr val="accent3"/>
              </a:buClr>
              <a:buNone/>
              <a:defRPr/>
            </a:pPr>
            <a:r>
              <a:rPr lang="en-US" sz="2000" b="1" dirty="0" smtClean="0">
                <a:latin typeface="+mj-lt"/>
              </a:rPr>
              <a:t>error made? Explain the error.</a:t>
            </a: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AutoNum type="alphaLcPeriod"/>
              <a:defRPr/>
            </a:pPr>
            <a:endParaRPr lang="en-US" sz="2000" b="1" dirty="0" smtClean="0">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A.5a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29477"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29478"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29479"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87"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0"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3" name="Rectangle 1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6" name="Rectangle 1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TextBox 97"/>
          <p:cNvSpPr txBox="1"/>
          <p:nvPr/>
        </p:nvSpPr>
        <p:spPr>
          <a:xfrm>
            <a:off x="457200" y="4267200"/>
            <a:ext cx="4038600" cy="646331"/>
          </a:xfrm>
          <a:prstGeom prst="rect">
            <a:avLst/>
          </a:prstGeom>
          <a:noFill/>
        </p:spPr>
        <p:txBody>
          <a:bodyPr wrap="square" rtlCol="0">
            <a:spAutoFit/>
          </a:bodyPr>
          <a:lstStyle/>
          <a:p>
            <a:r>
              <a:rPr lang="en-US" b="1" dirty="0" smtClean="0">
                <a:solidFill>
                  <a:srgbClr val="C00000"/>
                </a:solidFill>
                <a:latin typeface="+mn-lt"/>
              </a:rPr>
              <a:t>The </a:t>
            </a:r>
            <a:r>
              <a:rPr lang="en-US" b="1" dirty="0" smtClean="0">
                <a:solidFill>
                  <a:srgbClr val="C00000"/>
                </a:solidFill>
                <a:latin typeface="Cambria Math" pitchFamily="18" charset="0"/>
                <a:ea typeface="Cambria Math" pitchFamily="18" charset="0"/>
              </a:rPr>
              <a:t>-3</a:t>
            </a:r>
            <a:r>
              <a:rPr lang="en-US" b="1" dirty="0" smtClean="0">
                <a:solidFill>
                  <a:srgbClr val="C00000"/>
                </a:solidFill>
                <a:latin typeface="+mn-lt"/>
              </a:rPr>
              <a:t> was not distributed properly  to the second term.  </a:t>
            </a:r>
            <a:endParaRPr lang="en-US" b="1" dirty="0">
              <a:solidFill>
                <a:srgbClr val="C00000"/>
              </a:solidFill>
              <a:latin typeface="+mn-lt"/>
            </a:endParaRPr>
          </a:p>
        </p:txBody>
      </p:sp>
      <p:pic>
        <p:nvPicPr>
          <p:cNvPr id="229381" name="Picture 5"/>
          <p:cNvPicPr>
            <a:picLocks noChangeAspect="1" noChangeArrowheads="1"/>
          </p:cNvPicPr>
          <p:nvPr/>
        </p:nvPicPr>
        <p:blipFill>
          <a:blip r:embed="rId9" cstate="print"/>
          <a:srcRect/>
          <a:stretch>
            <a:fillRect/>
          </a:stretch>
        </p:blipFill>
        <p:spPr bwMode="auto">
          <a:xfrm>
            <a:off x="4648200" y="2057400"/>
            <a:ext cx="3181350" cy="4581525"/>
          </a:xfrm>
          <a:prstGeom prst="rect">
            <a:avLst/>
          </a:prstGeom>
          <a:noFill/>
          <a:ln w="9525">
            <a:noFill/>
            <a:miter lim="800000"/>
            <a:headEnd/>
            <a:tailEnd/>
          </a:ln>
        </p:spPr>
      </p:pic>
      <p:sp>
        <p:nvSpPr>
          <p:cNvPr id="92" name="Rectangle 91"/>
          <p:cNvSpPr/>
          <p:nvPr/>
        </p:nvSpPr>
        <p:spPr>
          <a:xfrm>
            <a:off x="4733925" y="2133600"/>
            <a:ext cx="24384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pic>
        <p:nvPicPr>
          <p:cNvPr id="8" name="Audio 7">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95" name="TextBox 9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20</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7868"/>
    </mc:Choice>
    <mc:Fallback>
      <p:transition spd="slow" advTm="37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bldLst>
      <p:bldP spid="98" grpId="0"/>
      <p:bldP spid="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534400" cy="4525963"/>
          </a:xfrm>
        </p:spPr>
        <p:txBody>
          <a:bodyPr/>
          <a:lstStyle/>
          <a:p>
            <a:pPr marL="0" eaLnBrk="1" fontAlgn="auto" hangingPunct="1">
              <a:spcAft>
                <a:spcPts val="0"/>
              </a:spcAft>
              <a:buClr>
                <a:schemeClr val="accent3"/>
              </a:buClr>
              <a:buNone/>
              <a:defRPr/>
            </a:pPr>
            <a:r>
              <a:rPr lang="en-US" sz="2400" b="1" dirty="0" smtClean="0">
                <a:solidFill>
                  <a:srgbClr val="0070C0"/>
                </a:solidFill>
                <a:latin typeface="+mj-lt"/>
              </a:rPr>
              <a:t>Students need additional practice identifying properties of inequality.</a:t>
            </a: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000" b="1" dirty="0" smtClean="0">
                <a:latin typeface="+mj-lt"/>
              </a:rPr>
              <a:t>Given:  </a:t>
            </a:r>
          </a:p>
          <a:p>
            <a:pPr marL="0" indent="-457200" eaLnBrk="1" fontAlgn="auto" hangingPunct="1">
              <a:spcAft>
                <a:spcPts val="0"/>
              </a:spcAft>
              <a:buClr>
                <a:schemeClr val="accent3"/>
              </a:buClr>
              <a:buNone/>
              <a:defRPr/>
            </a:pPr>
            <a:r>
              <a:rPr lang="en-US" sz="2000" b="1" dirty="0" smtClean="0">
                <a:latin typeface="+mj-lt"/>
              </a:rPr>
              <a:t>Using the given inequality, select all that illustrate the application of the subtraction property of inequality.</a:t>
            </a: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A.5b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25384"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25385"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25386"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87"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0"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3" name="Rectangle 1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6" name="Rectangle 1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88"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1"/>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8" name="Rectangle 1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9" name="Rectangle 19"/>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00"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409700" y="2857500"/>
            <a:ext cx="1657350" cy="304800"/>
          </a:xfrm>
          <a:prstGeom prst="rect">
            <a:avLst/>
          </a:prstGeom>
          <a:noFill/>
        </p:spPr>
      </p:pic>
      <p:sp>
        <p:nvSpPr>
          <p:cNvPr id="225302" name="Rectangle 2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06"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7" name="Rectangle 27"/>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10" name="Rectangle 3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11" name="Picture 3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14400" y="5029200"/>
            <a:ext cx="2476500" cy="304800"/>
          </a:xfrm>
          <a:prstGeom prst="rect">
            <a:avLst/>
          </a:prstGeom>
          <a:noFill/>
        </p:spPr>
      </p:pic>
      <p:sp>
        <p:nvSpPr>
          <p:cNvPr id="225313" name="Rectangle 3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5"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14" name="Picture 3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572000" y="5029200"/>
            <a:ext cx="2733675" cy="304800"/>
          </a:xfrm>
          <a:prstGeom prst="rect">
            <a:avLst/>
          </a:prstGeom>
          <a:noFill/>
        </p:spPr>
      </p:pic>
      <p:sp>
        <p:nvSpPr>
          <p:cNvPr id="225316" name="Rectangle 3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17" name="Picture 3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14400" y="4114800"/>
            <a:ext cx="2733675" cy="304800"/>
          </a:xfrm>
          <a:prstGeom prst="rect">
            <a:avLst/>
          </a:prstGeom>
          <a:noFill/>
        </p:spPr>
      </p:pic>
      <p:sp>
        <p:nvSpPr>
          <p:cNvPr id="225319" name="Rectangle 3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1"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0" name="Picture 4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14400" y="5915025"/>
            <a:ext cx="1847850" cy="304800"/>
          </a:xfrm>
          <a:prstGeom prst="rect">
            <a:avLst/>
          </a:prstGeom>
          <a:noFill/>
        </p:spPr>
      </p:pic>
      <p:sp>
        <p:nvSpPr>
          <p:cNvPr id="225322" name="Rectangle 4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4" name="Rectangle 4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3" name="Picture 4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572000" y="3962400"/>
            <a:ext cx="2381250" cy="552450"/>
          </a:xfrm>
          <a:prstGeom prst="rect">
            <a:avLst/>
          </a:prstGeom>
          <a:noFill/>
        </p:spPr>
      </p:pic>
      <p:sp>
        <p:nvSpPr>
          <p:cNvPr id="225325" name="Rectangle 4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7"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6" name="Picture 4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572000" y="5924550"/>
            <a:ext cx="2028825" cy="571500"/>
          </a:xfrm>
          <a:prstGeom prst="rect">
            <a:avLst/>
          </a:prstGeom>
          <a:noFill/>
        </p:spPr>
      </p:pic>
      <p:sp>
        <p:nvSpPr>
          <p:cNvPr id="225328" name="Rectangle 48"/>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6"/>
          <p:cNvSpPr/>
          <p:nvPr/>
        </p:nvSpPr>
        <p:spPr>
          <a:xfrm>
            <a:off x="838200" y="3962400"/>
            <a:ext cx="28956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838200" y="4876800"/>
            <a:ext cx="28956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495800" y="4876800"/>
            <a:ext cx="28956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6" cstate="print"/>
          <a:srcRect/>
          <a:stretch>
            <a:fillRect/>
          </a:stretch>
        </p:blipFill>
        <p:spPr bwMode="auto">
          <a:xfrm>
            <a:off x="7696200" y="5943600"/>
            <a:ext cx="1007389" cy="685800"/>
          </a:xfrm>
          <a:prstGeom prst="rect">
            <a:avLst/>
          </a:prstGeom>
          <a:noFill/>
        </p:spPr>
      </p:pic>
      <p:pic>
        <p:nvPicPr>
          <p:cNvPr id="8" name="Audio 7">
            <a:hlinkClick r:id="" action="ppaction://media"/>
          </p:cNvPr>
          <p:cNvPicPr>
            <a:picLocks noChangeAspect="1"/>
          </p:cNvPicPr>
          <p:nvPr>
            <a:audioFile r:link="rId3"/>
            <p:extLst>
              <p:ext uri="{DAA4B4D4-6D71-4841-9C94-3DE7FCFB9230}">
                <p14:media xmlns="" xmlns:p14="http://schemas.microsoft.com/office/powerpoint/2010/main" r:embed="rId17"/>
              </p:ext>
            </p:extLst>
          </p:nvPr>
        </p:nvPicPr>
        <p:blipFill>
          <a:blip r:embed="rId18" cstate="print"/>
          <a:stretch>
            <a:fillRect/>
          </a:stretch>
        </p:blipFill>
        <p:spPr>
          <a:xfrm>
            <a:off x="8382000" y="6096000"/>
            <a:ext cx="609600" cy="609600"/>
          </a:xfrm>
          <a:prstGeom prst="rect">
            <a:avLst/>
          </a:prstGeom>
        </p:spPr>
      </p:pic>
      <p:sp>
        <p:nvSpPr>
          <p:cNvPr id="130" name="TextBox 12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21</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5359"/>
    </mc:Choice>
    <mc:Fallback>
      <p:transition spd="slow" advTm="353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137" grpId="0" animBg="1"/>
      <p:bldP spid="138" grpId="0" animBg="1"/>
      <p:bldP spid="1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smtClean="0">
                <a:solidFill>
                  <a:srgbClr val="0070C0"/>
                </a:solidFill>
                <a:latin typeface="+mj-lt"/>
              </a:rPr>
              <a:t>Students need additional practice identifying ordered pairs that are solutions to a system of inequalities.</a:t>
            </a: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000" b="1" dirty="0" smtClean="0">
                <a:latin typeface="+mj-lt"/>
              </a:rPr>
              <a:t>Which ordered pairs are solutions to this system of inequalities?</a:t>
            </a: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A.5d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22315"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22316"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22317"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80"/>
          <p:cNvSpPr/>
          <p:nvPr/>
        </p:nvSpPr>
        <p:spPr>
          <a:xfrm>
            <a:off x="3168867" y="4318427"/>
            <a:ext cx="609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7"/>
          <p:cNvSpPr/>
          <p:nvPr/>
        </p:nvSpPr>
        <p:spPr>
          <a:xfrm>
            <a:off x="5868385" y="4332222"/>
            <a:ext cx="609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699032" y="4316456"/>
            <a:ext cx="609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867275" y="4327634"/>
            <a:ext cx="78105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21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76600" y="3352800"/>
            <a:ext cx="1571625" cy="561975"/>
          </a:xfrm>
          <a:prstGeom prst="rect">
            <a:avLst/>
          </a:prstGeom>
          <a:noFill/>
        </p:spPr>
      </p:pic>
      <p:sp>
        <p:nvSpPr>
          <p:cNvPr id="6"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mc:AlternateContent xmlns:mc="http://schemas.openxmlformats.org/markup-compatibility/2006">
        <mc:Choice xmlns="" xmlns:a14="http://schemas.microsoft.com/office/drawing/2010/main" Requires="a14">
          <p:sp>
            <p:nvSpPr>
              <p:cNvPr id="20" name="Rectangle 19"/>
              <p:cNvSpPr/>
              <p:nvPr/>
            </p:nvSpPr>
            <p:spPr>
              <a:xfrm>
                <a:off x="826598" y="4310399"/>
                <a:ext cx="66145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1" i="1">
                              <a:latin typeface="Cambria Math"/>
                            </a:rPr>
                          </m:ctrlPr>
                        </m:dPr>
                        <m:e>
                          <m:r>
                            <a:rPr lang="en-US" b="1" i="1">
                              <a:latin typeface="Cambria Math"/>
                            </a:rPr>
                            <m:t>−</m:t>
                          </m:r>
                          <m:r>
                            <a:rPr lang="en-US" b="1" i="1">
                              <a:latin typeface="Cambria Math"/>
                            </a:rPr>
                            <m:t>𝟒</m:t>
                          </m:r>
                          <m:r>
                            <a:rPr lang="en-US" b="1" i="1">
                              <a:latin typeface="Cambria Math"/>
                            </a:rPr>
                            <m:t>,−</m:t>
                          </m:r>
                          <m:r>
                            <a:rPr lang="en-US" b="1" i="1">
                              <a:latin typeface="Cambria Math"/>
                            </a:rPr>
                            <m:t>𝟑</m:t>
                          </m:r>
                        </m:e>
                      </m:d>
                      <m:r>
                        <a:rPr lang="en-US" b="1" i="1">
                          <a:latin typeface="Cambria Math"/>
                        </a:rPr>
                        <m:t>      </m:t>
                      </m:r>
                      <m:d>
                        <m:dPr>
                          <m:ctrlPr>
                            <a:rPr lang="en-US" b="1" i="1">
                              <a:latin typeface="Cambria Math"/>
                            </a:rPr>
                          </m:ctrlPr>
                        </m:dPr>
                        <m:e>
                          <m:r>
                            <a:rPr lang="en-US" b="1" i="1">
                              <a:latin typeface="Cambria Math"/>
                            </a:rPr>
                            <m:t>𝟎</m:t>
                          </m:r>
                          <m:r>
                            <a:rPr lang="en-US" b="1" i="1">
                              <a:latin typeface="Cambria Math"/>
                            </a:rPr>
                            <m:t>,−</m:t>
                          </m:r>
                          <m:r>
                            <a:rPr lang="en-US" b="1" i="1">
                              <a:latin typeface="Cambria Math"/>
                            </a:rPr>
                            <m:t>𝟒</m:t>
                          </m:r>
                        </m:e>
                      </m:d>
                      <m:r>
                        <a:rPr lang="en-US" b="1" i="1">
                          <a:latin typeface="Cambria Math"/>
                        </a:rPr>
                        <m:t>      </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𝟏</m:t>
                          </m:r>
                        </m:e>
                      </m:d>
                      <m:r>
                        <a:rPr lang="en-US" b="1" i="1">
                          <a:latin typeface="Cambria Math"/>
                        </a:rPr>
                        <m:t>      </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𝟑</m:t>
                          </m:r>
                        </m:e>
                      </m:d>
                      <m:r>
                        <a:rPr lang="en-US" b="1" i="1">
                          <a:latin typeface="Cambria Math"/>
                        </a:rPr>
                        <m:t>      </m:t>
                      </m:r>
                      <m:d>
                        <m:dPr>
                          <m:ctrlPr>
                            <a:rPr lang="en-US" b="1" i="1">
                              <a:latin typeface="Cambria Math"/>
                            </a:rPr>
                          </m:ctrlPr>
                        </m:dPr>
                        <m:e>
                          <m:r>
                            <a:rPr lang="en-US" b="1" i="1">
                              <a:latin typeface="Cambria Math"/>
                            </a:rPr>
                            <m:t>𝟑</m:t>
                          </m:r>
                          <m:r>
                            <a:rPr lang="en-US" b="1" i="1">
                              <a:latin typeface="Cambria Math"/>
                            </a:rPr>
                            <m:t>,−</m:t>
                          </m:r>
                          <m:r>
                            <a:rPr lang="en-US" b="1" i="1">
                              <a:latin typeface="Cambria Math"/>
                            </a:rPr>
                            <m:t>𝟏</m:t>
                          </m:r>
                        </m:e>
                      </m:d>
                      <m:r>
                        <a:rPr lang="en-US" b="1" i="1">
                          <a:latin typeface="Cambria Math"/>
                        </a:rPr>
                        <m:t>     </m:t>
                      </m:r>
                      <m:d>
                        <m:dPr>
                          <m:ctrlPr>
                            <a:rPr lang="en-US" b="1" i="1">
                              <a:latin typeface="Cambria Math"/>
                            </a:rPr>
                          </m:ctrlPr>
                        </m:dPr>
                        <m:e>
                          <m:r>
                            <a:rPr lang="en-US" b="1" i="1">
                              <a:latin typeface="Cambria Math"/>
                            </a:rPr>
                            <m:t>𝟒</m:t>
                          </m:r>
                          <m:r>
                            <a:rPr lang="en-US" b="1" i="1">
                              <a:latin typeface="Cambria Math"/>
                            </a:rPr>
                            <m:t>,</m:t>
                          </m:r>
                          <m:r>
                            <a:rPr lang="en-US" b="1" i="1">
                              <a:latin typeface="Cambria Math"/>
                            </a:rPr>
                            <m:t>𝟑</m:t>
                          </m:r>
                        </m:e>
                      </m:d>
                      <m:r>
                        <a:rPr lang="en-US" b="1" i="1">
                          <a:latin typeface="Cambria Math"/>
                        </a:rPr>
                        <m:t>      (</m:t>
                      </m:r>
                      <m:r>
                        <a:rPr lang="en-US" b="1" i="1">
                          <a:latin typeface="Cambria Math"/>
                        </a:rPr>
                        <m:t>𝟔</m:t>
                      </m:r>
                      <m:r>
                        <a:rPr lang="en-US" b="1" i="1">
                          <a:latin typeface="Cambria Math"/>
                        </a:rPr>
                        <m:t>,</m:t>
                      </m:r>
                      <m:r>
                        <a:rPr lang="en-US" b="1" i="1">
                          <a:latin typeface="Cambria Math"/>
                        </a:rPr>
                        <m:t>𝟎</m:t>
                      </m:r>
                      <m:r>
                        <a:rPr lang="en-US" b="1" i="1">
                          <a:latin typeface="Cambria Math"/>
                        </a:rPr>
                        <m:t>)</m:t>
                      </m:r>
                    </m:oMath>
                  </m:oMathPara>
                </a14:m>
                <a:endParaRPr lang="en-US" dirty="0"/>
              </a:p>
            </p:txBody>
          </p:sp>
        </mc:Choice>
        <mc:Fallback>
          <p:sp>
            <p:nvSpPr>
              <p:cNvPr id="20" name="Rectangle 19"/>
              <p:cNvSpPr>
                <a:spLocks noRot="1" noChangeAspect="1" noMove="1" noResize="1" noEditPoints="1" noAdjustHandles="1" noChangeArrowheads="1" noChangeShapeType="1" noTextEdit="1"/>
              </p:cNvSpPr>
              <p:nvPr/>
            </p:nvSpPr>
            <p:spPr>
              <a:xfrm>
                <a:off x="826598" y="4310399"/>
                <a:ext cx="6614503" cy="369332"/>
              </a:xfrm>
              <a:prstGeom prst="rect">
                <a:avLst/>
              </a:prstGeom>
              <a:blipFill rotWithShape="1">
                <a:blip r:embed="rId11" cstate="print"/>
                <a:stretch>
                  <a:fillRect b="-13115"/>
                </a:stretch>
              </a:blipFill>
            </p:spPr>
            <p:txBody>
              <a:bodyPr/>
              <a:lstStyle/>
              <a:p>
                <a:r>
                  <a:rPr lang="en-US">
                    <a:noFill/>
                  </a:rPr>
                  <a:t> </a:t>
                </a:r>
              </a:p>
            </p:txBody>
          </p:sp>
        </mc:Fallback>
      </mc:AlternateContent>
      <p:pic>
        <p:nvPicPr>
          <p:cNvPr id="21" name="Audio 20">
            <a:hlinkClick r:id="" action="ppaction://media"/>
          </p:cNvPr>
          <p:cNvPicPr>
            <a:picLocks noChangeAspect="1"/>
          </p:cNvPicPr>
          <p:nvPr>
            <a:audioFile r:link="rId3"/>
            <p:extLst>
              <p:ext uri="{DAA4B4D4-6D71-4841-9C94-3DE7FCFB9230}">
                <p14:media xmlns="" xmlns:p14="http://schemas.microsoft.com/office/powerpoint/2010/main" r:embed="rId12"/>
              </p:ext>
            </p:extLst>
          </p:nvPr>
        </p:nvPicPr>
        <p:blipFill>
          <a:blip r:embed="rId13" cstate="print"/>
          <a:stretch>
            <a:fillRect/>
          </a:stretch>
        </p:blipFill>
        <p:spPr>
          <a:xfrm>
            <a:off x="8382000" y="6096000"/>
            <a:ext cx="609600" cy="609600"/>
          </a:xfrm>
          <a:prstGeom prst="rect">
            <a:avLst/>
          </a:prstGeom>
        </p:spPr>
      </p:pic>
      <p:sp>
        <p:nvSpPr>
          <p:cNvPr id="95" name="TextBox 9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22</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7338"/>
    </mc:Choice>
    <mc:Fallback>
      <p:transition spd="slow" advTm="37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1"/>
                </p:tgtEl>
              </p:cMediaNode>
            </p:audio>
          </p:childTnLst>
        </p:cTn>
      </p:par>
    </p:tnLst>
    <p:bldLst>
      <p:bldP spid="81" grpId="0" animBg="1"/>
      <p:bldP spid="88" grpId="0" animBg="1"/>
      <p:bldP spid="89" grpId="0" animBg="1"/>
      <p:bldP spid="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229600" cy="4525963"/>
          </a:xfrm>
        </p:spPr>
        <p:txBody>
          <a:bodyPr/>
          <a:lstStyle/>
          <a:p>
            <a:pPr>
              <a:buNone/>
            </a:pPr>
            <a:r>
              <a:rPr lang="en-US" sz="2000" b="1" dirty="0" smtClean="0"/>
              <a:t>SOL A.6</a:t>
            </a:r>
          </a:p>
          <a:p>
            <a:pPr>
              <a:buNone/>
            </a:pPr>
            <a:r>
              <a:rPr lang="en-US" sz="2000" b="1" dirty="0" smtClean="0"/>
              <a:t>The student will graph linear equations and linear inequalities</a:t>
            </a:r>
          </a:p>
          <a:p>
            <a:pPr>
              <a:buNone/>
            </a:pPr>
            <a:r>
              <a:rPr lang="en-US" sz="2000" b="1" dirty="0" smtClean="0"/>
              <a:t> in two variables, including</a:t>
            </a:r>
          </a:p>
          <a:p>
            <a:pPr marL="457200" indent="-457200" eaLnBrk="1" hangingPunct="1">
              <a:buClrTx/>
              <a:buFont typeface="Calibri" pitchFamily="34" charset="0"/>
              <a:buAutoNum type="alphaLcParenR"/>
            </a:pPr>
            <a:r>
              <a:rPr lang="en-US" sz="2000" b="1" dirty="0" smtClean="0">
                <a:solidFill>
                  <a:srgbClr val="0070C0"/>
                </a:solidFill>
              </a:rPr>
              <a:t>determining the slope of a line when given an equation of the line,</a:t>
            </a:r>
            <a:r>
              <a:rPr lang="en-US" sz="2000" b="1" dirty="0" smtClean="0"/>
              <a:t> the graph of the line, </a:t>
            </a:r>
            <a:r>
              <a:rPr lang="en-US" sz="2000" b="1" dirty="0" smtClean="0">
                <a:solidFill>
                  <a:srgbClr val="0070C0"/>
                </a:solidFill>
              </a:rPr>
              <a:t>or</a:t>
            </a:r>
            <a:r>
              <a:rPr lang="en-US" sz="2000" b="1" dirty="0" smtClean="0"/>
              <a:t> </a:t>
            </a:r>
            <a:r>
              <a:rPr lang="en-US" sz="2000" b="1" dirty="0" smtClean="0">
                <a:solidFill>
                  <a:srgbClr val="0070C0"/>
                </a:solidFill>
              </a:rPr>
              <a:t>two points on the line. </a:t>
            </a:r>
            <a:r>
              <a:rPr lang="en-US" sz="2000" b="1" dirty="0" smtClean="0"/>
              <a:t>Slope will be described as rate of change and will be positive, negative, zero, or undefined; and</a:t>
            </a:r>
          </a:p>
          <a:p>
            <a:pPr marL="457200" indent="-457200" eaLnBrk="1" hangingPunct="1">
              <a:buClrTx/>
              <a:buFont typeface="Calibri" pitchFamily="34" charset="0"/>
              <a:buAutoNum type="alphaLcParenR"/>
            </a:pPr>
            <a:r>
              <a:rPr lang="en-US" sz="2000" b="1" dirty="0" smtClean="0">
                <a:solidFill>
                  <a:srgbClr val="0070C0"/>
                </a:solidFill>
              </a:rPr>
              <a:t>writing the equation of a line when given the graph of the line,</a:t>
            </a:r>
            <a:r>
              <a:rPr lang="en-US" sz="2000" b="1" dirty="0" smtClean="0"/>
              <a:t> two points on the line, or the slope and a point on the line. </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smtClean="0">
                <a:solidFill>
                  <a:srgbClr val="0033CC"/>
                </a:solidFill>
              </a:rPr>
              <a:t>Determining Slope of a Line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23</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26226"/>
    </mc:Choice>
    <mc:Fallback>
      <p:transition spd="slow" advTm="26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finding slope.</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t>Find the slope, </a:t>
            </a:r>
            <a:r>
              <a:rPr lang="en-US" sz="2400" b="1" i="1" dirty="0" smtClean="0">
                <a:latin typeface="Times New Roman" pitchFamily="18" charset="0"/>
                <a:cs typeface="Times New Roman" pitchFamily="18" charset="0"/>
              </a:rPr>
              <a:t>m</a:t>
            </a:r>
            <a:r>
              <a:rPr lang="en-US" sz="2400" b="1" dirty="0" smtClean="0"/>
              <a:t>, of the line represented by the given equation.</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t>a.   </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t>b.</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t>c.    </a:t>
            </a:r>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A.6a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04901"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04902"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04903"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0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90600" y="3810000"/>
            <a:ext cx="1381125" cy="304800"/>
          </a:xfrm>
          <a:prstGeom prst="rect">
            <a:avLst/>
          </a:prstGeom>
          <a:noFill/>
        </p:spPr>
      </p:pic>
      <p:sp>
        <p:nvSpPr>
          <p:cNvPr id="2048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08"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90600" y="4724400"/>
            <a:ext cx="1247775" cy="304800"/>
          </a:xfrm>
          <a:prstGeom prst="rect">
            <a:avLst/>
          </a:prstGeom>
          <a:noFill/>
        </p:spPr>
      </p:pic>
      <p:sp>
        <p:nvSpPr>
          <p:cNvPr id="20481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11"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90600" y="5562600"/>
            <a:ext cx="1714500" cy="304800"/>
          </a:xfrm>
          <a:prstGeom prst="rect">
            <a:avLst/>
          </a:prstGeom>
          <a:noFill/>
        </p:spPr>
      </p:pic>
      <p:sp>
        <p:nvSpPr>
          <p:cNvPr id="2048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14"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667000" y="3733800"/>
            <a:ext cx="762000" cy="495300"/>
          </a:xfrm>
          <a:prstGeom prst="rect">
            <a:avLst/>
          </a:prstGeom>
          <a:noFill/>
        </p:spPr>
      </p:pic>
      <p:sp>
        <p:nvSpPr>
          <p:cNvPr id="204816"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17" name="Picture 1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743200" y="4572000"/>
            <a:ext cx="571500" cy="495300"/>
          </a:xfrm>
          <a:prstGeom prst="rect">
            <a:avLst/>
          </a:prstGeom>
          <a:noFill/>
        </p:spPr>
      </p:pic>
      <p:sp>
        <p:nvSpPr>
          <p:cNvPr id="204819" name="Rectangle 1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20" name="Picture 2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971800" y="5562600"/>
            <a:ext cx="571500" cy="276225"/>
          </a:xfrm>
          <a:prstGeom prst="rect">
            <a:avLst/>
          </a:prstGeom>
          <a:noFill/>
        </p:spPr>
      </p:pic>
      <p:sp>
        <p:nvSpPr>
          <p:cNvPr id="204822" name="Rectangle 2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5" cstate="print"/>
          <a:srcRect/>
          <a:stretch>
            <a:fillRect/>
          </a:stretch>
        </p:blipFill>
        <p:spPr bwMode="auto">
          <a:xfrm>
            <a:off x="7696200" y="5943600"/>
            <a:ext cx="1007389" cy="685800"/>
          </a:xfrm>
          <a:prstGeom prst="rect">
            <a:avLst/>
          </a:prstGeom>
          <a:noFill/>
        </p:spPr>
      </p:pic>
      <p:pic>
        <p:nvPicPr>
          <p:cNvPr id="6" name="Audio 5">
            <a:hlinkClick r:id="" action="ppaction://media"/>
          </p:cNvPr>
          <p:cNvPicPr>
            <a:picLocks noChangeAspect="1"/>
          </p:cNvPicPr>
          <p:nvPr>
            <a:audioFile r:link="rId3"/>
            <p:extLst>
              <p:ext uri="{DAA4B4D4-6D71-4841-9C94-3DE7FCFB9230}">
                <p14:media xmlns="" xmlns:p14="http://schemas.microsoft.com/office/powerpoint/2010/main" r:embed="rId16"/>
              </p:ext>
            </p:extLst>
          </p:nvPr>
        </p:nvPicPr>
        <p:blipFill>
          <a:blip r:embed="rId17" cstate="print"/>
          <a:stretch>
            <a:fillRect/>
          </a:stretch>
        </p:blipFill>
        <p:spPr>
          <a:xfrm>
            <a:off x="8382000" y="6096000"/>
            <a:ext cx="609600" cy="609600"/>
          </a:xfrm>
          <a:prstGeom prst="rect">
            <a:avLst/>
          </a:prstGeom>
        </p:spPr>
      </p:pic>
      <p:sp>
        <p:nvSpPr>
          <p:cNvPr id="95" name="TextBox 9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24</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4234"/>
    </mc:Choice>
    <mc:Fallback>
      <p:transition spd="slow" advTm="24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finding slope.</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000" b="1" dirty="0" smtClean="0"/>
              <a:t>a.  Find the slope of the line passing through the points </a:t>
            </a:r>
            <a:r>
              <a:rPr lang="en-US" sz="2000" b="1" dirty="0" smtClean="0">
                <a:latin typeface="Cambria Math" pitchFamily="18" charset="0"/>
                <a:ea typeface="Cambria Math" pitchFamily="18" charset="0"/>
              </a:rPr>
              <a:t>(6,3) </a:t>
            </a:r>
            <a:r>
              <a:rPr lang="en-US" sz="2000" b="1" dirty="0" smtClean="0"/>
              <a:t>and </a:t>
            </a:r>
            <a:r>
              <a:rPr lang="en-US" sz="2000" b="1" dirty="0" smtClean="0">
                <a:latin typeface="Cambria Math" pitchFamily="18" charset="0"/>
                <a:ea typeface="Cambria Math" pitchFamily="18" charset="0"/>
              </a:rPr>
              <a:t>(4,2).</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114300" indent="-457200" eaLnBrk="1" hangingPunct="1">
              <a:buNone/>
            </a:pPr>
            <a:r>
              <a:rPr lang="en-US" sz="2000" b="1" dirty="0" smtClean="0"/>
              <a:t>b.  Find the slope of the line passing through the point </a:t>
            </a:r>
            <a:r>
              <a:rPr lang="en-US" sz="2000" b="1" dirty="0" smtClean="0">
                <a:latin typeface="Cambria Math" pitchFamily="18" charset="0"/>
                <a:ea typeface="Cambria Math" pitchFamily="18" charset="0"/>
              </a:rPr>
              <a:t>(5,1) </a:t>
            </a:r>
            <a:r>
              <a:rPr lang="en-US" sz="2000" b="1" dirty="0" smtClean="0"/>
              <a:t>with an</a:t>
            </a:r>
          </a:p>
          <a:p>
            <a:pPr marL="0" indent="-457200" eaLnBrk="1" hangingPunct="1">
              <a:buNone/>
            </a:pPr>
            <a:r>
              <a:rPr lang="en-US" sz="2000" b="1" i="1" dirty="0" smtClean="0">
                <a:latin typeface="Times New Roman" pitchFamily="18" charset="0"/>
                <a:ea typeface="Cambria Math" pitchFamily="18" charset="0"/>
                <a:cs typeface="Times New Roman" pitchFamily="18" charset="0"/>
              </a:rPr>
              <a:t>     x</a:t>
            </a:r>
            <a:r>
              <a:rPr lang="en-US" sz="2000" b="1" dirty="0" smtClean="0"/>
              <a:t>-intercept of </a:t>
            </a:r>
            <a:r>
              <a:rPr lang="en-US" sz="2000" b="1" dirty="0" smtClean="0">
                <a:latin typeface="Cambria Math" pitchFamily="18" charset="0"/>
                <a:ea typeface="Cambria Math" pitchFamily="18" charset="0"/>
              </a:rPr>
              <a:t>4</a:t>
            </a:r>
            <a:r>
              <a:rPr lang="en-US" sz="2000" b="1" dirty="0" smtClean="0"/>
              <a:t>.</a:t>
            </a:r>
          </a:p>
          <a:p>
            <a:pPr marL="0" eaLnBrk="1" hangingPunct="1">
              <a:buFont typeface="Wingdings 2" pitchFamily="18" charset="2"/>
              <a:buNone/>
            </a:pPr>
            <a:r>
              <a:rPr lang="en-US" sz="2400" b="1" dirty="0" smtClean="0"/>
              <a:t>   </a:t>
            </a:r>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A.6a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30498"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30499"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30500"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6"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9" name="Rectangle 1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2" name="Rectangle 2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6" name="Picture 2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14800" y="3048000"/>
            <a:ext cx="571500" cy="495300"/>
          </a:xfrm>
          <a:prstGeom prst="rect">
            <a:avLst/>
          </a:prstGeom>
          <a:noFill/>
        </p:spPr>
      </p:pic>
      <p:pic>
        <p:nvPicPr>
          <p:cNvPr id="97" name="Picture 2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114800" y="4419600"/>
            <a:ext cx="571500" cy="276225"/>
          </a:xfrm>
          <a:prstGeom prst="rect">
            <a:avLst/>
          </a:prstGeom>
          <a:noFill/>
        </p:spPr>
      </p:pic>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12"/>
              </p:ext>
            </p:extLst>
          </p:nvPr>
        </p:nvPicPr>
        <p:blipFill>
          <a:blip r:embed="rId13" cstate="print"/>
          <a:stretch>
            <a:fillRect/>
          </a:stretch>
        </p:blipFill>
        <p:spPr>
          <a:xfrm>
            <a:off x="8382000" y="6096000"/>
            <a:ext cx="609600" cy="609600"/>
          </a:xfrm>
          <a:prstGeom prst="rect">
            <a:avLst/>
          </a:prstGeom>
        </p:spPr>
      </p:pic>
      <p:sp>
        <p:nvSpPr>
          <p:cNvPr id="91" name="TextBox 90"/>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25</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2679"/>
    </mc:Choice>
    <mc:Fallback>
      <p:transition spd="slow" advTm="22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458200" cy="4525963"/>
          </a:xfrm>
        </p:spPr>
        <p:txBody>
          <a:bodyPr/>
          <a:lstStyle/>
          <a:p>
            <a:pPr marL="0" eaLnBrk="1" hangingPunct="1">
              <a:buFont typeface="Wingdings 2" pitchFamily="18" charset="2"/>
              <a:buNone/>
            </a:pPr>
            <a:r>
              <a:rPr lang="en-US" sz="2000" b="1" dirty="0" smtClean="0"/>
              <a:t>Given:</a:t>
            </a:r>
          </a:p>
          <a:p>
            <a:pPr marL="0" eaLnBrk="1" hangingPunct="1">
              <a:buFont typeface="Wingdings 2" pitchFamily="18" charset="2"/>
              <a:buNone/>
            </a:pPr>
            <a:r>
              <a:rPr lang="en-US" sz="2000" b="1" dirty="0" smtClean="0"/>
              <a:t>a.  What is the slope of the line represented by this equation?</a:t>
            </a:r>
          </a:p>
          <a:p>
            <a:pPr marL="0" eaLnBrk="1" hangingPunct="1">
              <a:buFont typeface="Wingdings 2" pitchFamily="18" charset="2"/>
              <a:buNone/>
            </a:pPr>
            <a:r>
              <a:rPr lang="en-US" sz="2000" b="1" dirty="0" smtClean="0"/>
              <a:t>b.  What is the </a:t>
            </a:r>
            <a:r>
              <a:rPr lang="en-US" sz="2000" b="1" i="1" dirty="0" smtClean="0">
                <a:latin typeface="Times New Roman" pitchFamily="18" charset="0"/>
                <a:cs typeface="Times New Roman" pitchFamily="18" charset="0"/>
              </a:rPr>
              <a:t>y</a:t>
            </a:r>
            <a:r>
              <a:rPr lang="en-US" sz="2000" b="1" dirty="0" smtClean="0"/>
              <a:t>-intercept of the line represented by this equation </a:t>
            </a:r>
            <a:r>
              <a:rPr lang="en-US" sz="1600" b="1" dirty="0" smtClean="0"/>
              <a:t>(SOL A.7)</a:t>
            </a:r>
            <a:r>
              <a:rPr lang="en-US" sz="2000" b="1" dirty="0" smtClean="0"/>
              <a:t>? </a:t>
            </a:r>
          </a:p>
          <a:p>
            <a:pPr marL="0" eaLnBrk="1" hangingPunct="1">
              <a:buFont typeface="Wingdings 2" pitchFamily="18" charset="2"/>
              <a:buNone/>
            </a:pPr>
            <a:r>
              <a:rPr lang="en-US" sz="2000" b="1" dirty="0" smtClean="0"/>
              <a:t>c.  Graph the line represented by this equation.</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A.6</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06949"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06950"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06951"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4"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581400" y="3200400"/>
            <a:ext cx="3324225" cy="3209424"/>
          </a:xfrm>
          <a:prstGeom prst="rect">
            <a:avLst/>
          </a:prstGeom>
          <a:noFill/>
          <a:ln w="9525">
            <a:noFill/>
            <a:miter lim="800000"/>
            <a:headEnd/>
            <a:tailEnd/>
          </a:ln>
        </p:spPr>
      </p:pic>
      <p:sp>
        <p:nvSpPr>
          <p:cNvPr id="77" name="TextBox 76"/>
          <p:cNvSpPr txBox="1"/>
          <p:nvPr/>
        </p:nvSpPr>
        <p:spPr>
          <a:xfrm>
            <a:off x="8381000" y="2322625"/>
            <a:ext cx="714375" cy="369332"/>
          </a:xfrm>
          <a:prstGeom prst="rect">
            <a:avLst/>
          </a:prstGeom>
          <a:noFill/>
        </p:spPr>
        <p:txBody>
          <a:bodyPr wrap="square" rtlCol="0">
            <a:spAutoFit/>
          </a:bodyPr>
          <a:lstStyle/>
          <a:p>
            <a:r>
              <a:rPr lang="en-US" b="1" dirty="0" smtClean="0">
                <a:solidFill>
                  <a:srgbClr val="C00000"/>
                </a:solidFill>
                <a:latin typeface="Cambria Math" pitchFamily="18" charset="0"/>
                <a:ea typeface="Cambria Math" pitchFamily="18" charset="0"/>
              </a:rPr>
              <a:t>(0,5)</a:t>
            </a:r>
            <a:endParaRPr lang="en-US" b="1" dirty="0">
              <a:solidFill>
                <a:srgbClr val="C00000"/>
              </a:solidFill>
              <a:latin typeface="Cambria Math" pitchFamily="18" charset="0"/>
              <a:ea typeface="Cambria Math" pitchFamily="18" charset="0"/>
            </a:endParaRPr>
          </a:p>
        </p:txBody>
      </p:sp>
      <p:cxnSp>
        <p:nvCxnSpPr>
          <p:cNvPr id="79" name="Straight Arrow Connector 78"/>
          <p:cNvCxnSpPr/>
          <p:nvPr/>
        </p:nvCxnSpPr>
        <p:spPr>
          <a:xfrm>
            <a:off x="4800600" y="3409950"/>
            <a:ext cx="1447800" cy="276225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68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853"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371600" y="1638300"/>
            <a:ext cx="1381125" cy="304800"/>
          </a:xfrm>
          <a:prstGeom prst="rect">
            <a:avLst/>
          </a:prstGeom>
          <a:noFill/>
        </p:spPr>
      </p:pic>
      <p:sp>
        <p:nvSpPr>
          <p:cNvPr id="206855"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3"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1" cstate="print"/>
          <a:srcRect/>
          <a:stretch>
            <a:fillRect/>
          </a:stretch>
        </p:blipFill>
        <p:spPr bwMode="auto">
          <a:xfrm>
            <a:off x="7696200" y="5943600"/>
            <a:ext cx="1007389" cy="685800"/>
          </a:xfrm>
          <a:prstGeom prst="rect">
            <a:avLst/>
          </a:prstGeom>
          <a:noFill/>
        </p:spPr>
      </p:pic>
      <p:pic>
        <p:nvPicPr>
          <p:cNvPr id="11" name="Audio 10">
            <a:hlinkClick r:id="" action="ppaction://media"/>
          </p:cNvPr>
          <p:cNvPicPr>
            <a:picLocks noChangeAspect="1"/>
          </p:cNvPicPr>
          <p:nvPr>
            <a:audioFile r:link="rId3"/>
            <p:extLst>
              <p:ext uri="{DAA4B4D4-6D71-4841-9C94-3DE7FCFB9230}">
                <p14:media xmlns="" xmlns:p14="http://schemas.microsoft.com/office/powerpoint/2010/main" r:embed="rId12"/>
              </p:ext>
            </p:extLst>
          </p:nvPr>
        </p:nvPicPr>
        <p:blipFill>
          <a:blip r:embed="rId13" cstate="print"/>
          <a:stretch>
            <a:fillRect/>
          </a:stretch>
        </p:blipFill>
        <p:spPr>
          <a:xfrm>
            <a:off x="8382000" y="6096000"/>
            <a:ext cx="609600" cy="609600"/>
          </a:xfrm>
          <a:prstGeom prst="rect">
            <a:avLst/>
          </a:prstGeom>
        </p:spPr>
      </p:pic>
      <p:sp>
        <p:nvSpPr>
          <p:cNvPr id="206908"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907" name="Picture 5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239000" y="1971675"/>
            <a:ext cx="304800" cy="304800"/>
          </a:xfrm>
          <a:prstGeom prst="rect">
            <a:avLst/>
          </a:prstGeom>
          <a:noFill/>
        </p:spPr>
      </p:pic>
      <p:sp>
        <p:nvSpPr>
          <p:cNvPr id="206909" name="Rectangle 61"/>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TextBox 87"/>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26</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2161"/>
    </mc:Choice>
    <mc:Fallback>
      <p:transition spd="slow" advTm="22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1"/>
                </p:tgtEl>
              </p:cMediaNode>
            </p:audio>
          </p:childTnLst>
        </p:cTn>
      </p:par>
    </p:tnLst>
    <p:bldLst>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916" name="Picture 44"/>
          <p:cNvPicPr>
            <a:picLocks noChangeAspect="1" noChangeArrowheads="1"/>
          </p:cNvPicPr>
          <p:nvPr/>
        </p:nvPicPr>
        <p:blipFill>
          <a:blip r:embed="rId6" cstate="print"/>
          <a:srcRect/>
          <a:stretch>
            <a:fillRect/>
          </a:stretch>
        </p:blipFill>
        <p:spPr bwMode="auto">
          <a:xfrm>
            <a:off x="2057400" y="2362200"/>
            <a:ext cx="4581525" cy="3048000"/>
          </a:xfrm>
          <a:prstGeom prst="rect">
            <a:avLst/>
          </a:prstGeom>
          <a:noFill/>
          <a:ln w="25400">
            <a:solidFill>
              <a:schemeClr val="tx1"/>
            </a:solidFill>
            <a:miter lim="800000"/>
            <a:headEnd/>
            <a:tailEnd/>
          </a:ln>
        </p:spPr>
      </p:pic>
      <p:sp>
        <p:nvSpPr>
          <p:cNvPr id="13" name="Content Placeholder 12"/>
          <p:cNvSpPr>
            <a:spLocks noGrp="1"/>
          </p:cNvSpPr>
          <p:nvPr>
            <p:ph idx="1"/>
          </p:nvPr>
        </p:nvSpPr>
        <p:spPr>
          <a:xfrm>
            <a:off x="457200" y="1570037"/>
            <a:ext cx="8458200" cy="4525963"/>
          </a:xfrm>
        </p:spPr>
        <p:txBody>
          <a:bodyPr/>
          <a:lstStyle/>
          <a:p>
            <a:pPr marL="0" eaLnBrk="1" hangingPunct="1">
              <a:buFont typeface="Wingdings 2" pitchFamily="18" charset="2"/>
              <a:buNone/>
            </a:pPr>
            <a:r>
              <a:rPr lang="en-US" sz="2000" b="1" dirty="0" smtClean="0"/>
              <a:t>Graph the inequality                           .                                        </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A.6b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07973"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07974"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07975"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87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881" name="Rectangle 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88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sp>
        <p:nvSpPr>
          <p:cNvPr id="2079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3" name="Group 92"/>
          <p:cNvGrpSpPr/>
          <p:nvPr/>
        </p:nvGrpSpPr>
        <p:grpSpPr>
          <a:xfrm>
            <a:off x="2057400" y="2362200"/>
            <a:ext cx="4572000" cy="3048000"/>
            <a:chOff x="4572000" y="2743200"/>
            <a:chExt cx="4572000" cy="3048000"/>
          </a:xfrm>
        </p:grpSpPr>
        <p:pic>
          <p:nvPicPr>
            <p:cNvPr id="207917" name="Picture 45"/>
            <p:cNvPicPr>
              <a:picLocks noChangeAspect="1" noChangeArrowheads="1"/>
            </p:cNvPicPr>
            <p:nvPr/>
          </p:nvPicPr>
          <p:blipFill>
            <a:blip r:embed="rId11" cstate="print"/>
            <a:srcRect/>
            <a:stretch>
              <a:fillRect/>
            </a:stretch>
          </p:blipFill>
          <p:spPr bwMode="auto">
            <a:xfrm>
              <a:off x="4572000" y="2743200"/>
              <a:ext cx="4572000" cy="3048000"/>
            </a:xfrm>
            <a:prstGeom prst="rect">
              <a:avLst/>
            </a:prstGeom>
            <a:noFill/>
            <a:ln w="9525">
              <a:noFill/>
              <a:miter lim="800000"/>
              <a:headEnd/>
              <a:tailEnd/>
            </a:ln>
          </p:spPr>
        </p:pic>
        <p:pic>
          <p:nvPicPr>
            <p:cNvPr id="207918" name="Picture 4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239000" y="3352800"/>
              <a:ext cx="1285875" cy="304800"/>
            </a:xfrm>
            <a:prstGeom prst="rect">
              <a:avLst/>
            </a:prstGeom>
            <a:noFill/>
          </p:spPr>
        </p:pic>
      </p:grpSp>
      <p:sp>
        <p:nvSpPr>
          <p:cNvPr id="207920" name="Rectangle 4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22" name="Rectangle 5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7921" name="Picture 4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819400" y="1647825"/>
            <a:ext cx="1390650" cy="304800"/>
          </a:xfrm>
          <a:prstGeom prst="rect">
            <a:avLst/>
          </a:prstGeom>
          <a:noFill/>
        </p:spPr>
      </p:pic>
      <p:sp>
        <p:nvSpPr>
          <p:cNvPr id="207923" name="Rectangle 51"/>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Audio 5">
            <a:hlinkClick r:id="" action="ppaction://media"/>
          </p:cNvPr>
          <p:cNvPicPr>
            <a:picLocks noChangeAspect="1"/>
          </p:cNvPicPr>
          <p:nvPr>
            <a:audioFile r:link="rId3"/>
            <p:extLst>
              <p:ext uri="{DAA4B4D4-6D71-4841-9C94-3DE7FCFB9230}">
                <p14:media xmlns="" xmlns:p14="http://schemas.microsoft.com/office/powerpoint/2010/main" r:embed="rId14"/>
              </p:ext>
            </p:extLst>
          </p:nvPr>
        </p:nvPicPr>
        <p:blipFill>
          <a:blip r:embed="rId15" cstate="print"/>
          <a:stretch>
            <a:fillRect/>
          </a:stretch>
        </p:blipFill>
        <p:spPr>
          <a:xfrm>
            <a:off x="8382000" y="6096000"/>
            <a:ext cx="609600" cy="609600"/>
          </a:xfrm>
          <a:prstGeom prst="rect">
            <a:avLst/>
          </a:prstGeom>
        </p:spPr>
      </p:pic>
      <p:sp>
        <p:nvSpPr>
          <p:cNvPr id="95" name="TextBox 9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27</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3208"/>
    </mc:Choice>
    <mc:Fallback>
      <p:transition spd="slow" advTm="23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066800"/>
            <a:ext cx="8229600" cy="4525963"/>
          </a:xfrm>
        </p:spPr>
        <p:txBody>
          <a:bodyPr/>
          <a:lstStyle/>
          <a:p>
            <a:pPr>
              <a:spcBef>
                <a:spcPts val="0"/>
              </a:spcBef>
              <a:buNone/>
            </a:pPr>
            <a:r>
              <a:rPr lang="en-US" sz="2000" b="1" dirty="0" smtClean="0"/>
              <a:t>SOL A.7</a:t>
            </a:r>
          </a:p>
          <a:p>
            <a:pPr>
              <a:spcBef>
                <a:spcPts val="0"/>
              </a:spcBef>
              <a:buNone/>
            </a:pPr>
            <a:r>
              <a:rPr lang="en-US" sz="2000" b="1" dirty="0" smtClean="0"/>
              <a:t>The student will investigate and analyze function (linear and</a:t>
            </a:r>
          </a:p>
          <a:p>
            <a:pPr>
              <a:spcBef>
                <a:spcPts val="0"/>
              </a:spcBef>
              <a:buNone/>
            </a:pPr>
            <a:r>
              <a:rPr lang="en-US" sz="2000" b="1" dirty="0" smtClean="0"/>
              <a:t> quadratic) families and their characteristics both algebraically </a:t>
            </a:r>
          </a:p>
          <a:p>
            <a:pPr>
              <a:spcBef>
                <a:spcPts val="0"/>
              </a:spcBef>
              <a:buNone/>
            </a:pPr>
            <a:r>
              <a:rPr lang="en-US" sz="2000" b="1" dirty="0" smtClean="0"/>
              <a:t>and graphically, including</a:t>
            </a:r>
          </a:p>
          <a:p>
            <a:pPr marL="457200" indent="-457200">
              <a:buFont typeface="+mj-lt"/>
              <a:buAutoNum type="alphaLcParenR"/>
              <a:defRPr/>
            </a:pPr>
            <a:r>
              <a:rPr lang="en-US" sz="2000" b="1" dirty="0" smtClean="0"/>
              <a:t>determining whether a relation is a function;</a:t>
            </a:r>
          </a:p>
          <a:p>
            <a:pPr marL="457200" indent="-457200">
              <a:buFont typeface="+mj-lt"/>
              <a:buAutoNum type="alphaLcParenR"/>
              <a:defRPr/>
            </a:pPr>
            <a:r>
              <a:rPr lang="en-US" sz="2000" b="1" dirty="0" smtClean="0">
                <a:solidFill>
                  <a:srgbClr val="0070C0"/>
                </a:solidFill>
              </a:rPr>
              <a:t>domain and range;</a:t>
            </a:r>
          </a:p>
          <a:p>
            <a:pPr marL="457200" indent="-457200">
              <a:buFont typeface="+mj-lt"/>
              <a:buAutoNum type="alphaLcParenR"/>
              <a:defRPr/>
            </a:pPr>
            <a:r>
              <a:rPr lang="en-US" sz="2000" b="1" dirty="0" smtClean="0">
                <a:solidFill>
                  <a:srgbClr val="0070C0"/>
                </a:solidFill>
              </a:rPr>
              <a:t>zeros of a function;</a:t>
            </a:r>
          </a:p>
          <a:p>
            <a:pPr marL="457200" indent="-457200">
              <a:buFont typeface="+mj-lt"/>
              <a:buAutoNum type="alphaLcParenR"/>
              <a:defRPr/>
            </a:pPr>
            <a:r>
              <a:rPr lang="en-US" sz="2000" b="1" dirty="0" smtClean="0">
                <a:solidFill>
                  <a:srgbClr val="0070C0"/>
                </a:solidFill>
                <a:cs typeface="Times New Roman" pitchFamily="18" charset="0"/>
              </a:rPr>
              <a:t>x</a:t>
            </a:r>
            <a:r>
              <a:rPr lang="en-US" sz="2000" b="1" dirty="0" smtClean="0">
                <a:solidFill>
                  <a:srgbClr val="0070C0"/>
                </a:solidFill>
              </a:rPr>
              <a:t>- and </a:t>
            </a:r>
            <a:r>
              <a:rPr lang="en-US" sz="2000" b="1" dirty="0" smtClean="0">
                <a:solidFill>
                  <a:srgbClr val="0070C0"/>
                </a:solidFill>
                <a:cs typeface="Times New Roman" pitchFamily="18" charset="0"/>
              </a:rPr>
              <a:t>y</a:t>
            </a:r>
            <a:r>
              <a:rPr lang="en-US" sz="2000" b="1" dirty="0" smtClean="0">
                <a:solidFill>
                  <a:srgbClr val="0070C0"/>
                </a:solidFill>
              </a:rPr>
              <a:t>-intercepts;</a:t>
            </a:r>
          </a:p>
          <a:p>
            <a:pPr marL="457200" indent="-457200">
              <a:buFont typeface="+mj-lt"/>
              <a:buAutoNum type="alphaLcParenR"/>
              <a:defRPr/>
            </a:pPr>
            <a:r>
              <a:rPr lang="en-US" sz="2000" b="1" dirty="0" smtClean="0"/>
              <a:t>finding the values of a function for elements in its domain; and</a:t>
            </a:r>
          </a:p>
          <a:p>
            <a:pPr marL="457200" indent="-457200">
              <a:buFont typeface="+mj-lt"/>
              <a:buAutoNum type="alphaLcParenR"/>
              <a:defRPr/>
            </a:pPr>
            <a:r>
              <a:rPr lang="en-US" sz="2000" b="1" dirty="0" smtClean="0"/>
              <a:t>making connections between and among multiple representations of </a:t>
            </a:r>
          </a:p>
          <a:p>
            <a:pPr marL="457200" indent="-457200">
              <a:buFont typeface="+mj-lt"/>
              <a:buAutoNum type="alphaLcParenR"/>
              <a:defRPr/>
            </a:pPr>
            <a:r>
              <a:rPr lang="en-US" sz="2000" b="1" dirty="0" smtClean="0"/>
              <a:t>functions including concrete, verbal, numeric, graphic, and algebraic.</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smtClean="0">
                <a:solidFill>
                  <a:srgbClr val="0033CC"/>
                </a:solidFill>
              </a:rPr>
              <a:t>Investigating and Analyzing Functions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28</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22142"/>
    </mc:Choice>
    <mc:Fallback>
      <p:transition spd="slow" advTm="22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400" b="1" dirty="0" smtClean="0">
                <a:solidFill>
                  <a:srgbClr val="0070C0"/>
                </a:solidFill>
              </a:rPr>
              <a:t>Students need additional practice identifying the domain and range from a graph.</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A.7b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2514600"/>
            <a:ext cx="7391400" cy="3416320"/>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99781"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99782"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99783"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334000" y="2438400"/>
            <a:ext cx="3324225" cy="3209424"/>
          </a:xfrm>
          <a:prstGeom prst="rect">
            <a:avLst/>
          </a:prstGeom>
          <a:noFill/>
          <a:ln w="9525">
            <a:noFill/>
            <a:miter lim="800000"/>
            <a:headEnd/>
            <a:tailEnd/>
          </a:ln>
        </p:spPr>
      </p:pic>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Box 54"/>
          <p:cNvSpPr txBox="1"/>
          <p:nvPr/>
        </p:nvSpPr>
        <p:spPr>
          <a:xfrm>
            <a:off x="533400" y="2743200"/>
            <a:ext cx="4495800" cy="3477875"/>
          </a:xfrm>
          <a:prstGeom prst="rect">
            <a:avLst/>
          </a:prstGeom>
          <a:noFill/>
        </p:spPr>
        <p:txBody>
          <a:bodyPr wrap="square" rtlCol="0">
            <a:spAutoFit/>
          </a:bodyPr>
          <a:lstStyle/>
          <a:p>
            <a:r>
              <a:rPr lang="en-US" sz="2000" b="1" dirty="0" smtClean="0">
                <a:latin typeface="+mn-lt"/>
              </a:rPr>
              <a:t>What  appears to be the range of the relation shown?</a:t>
            </a:r>
          </a:p>
          <a:p>
            <a:endParaRPr lang="en-US" b="1" dirty="0" smtClean="0">
              <a:latin typeface="+mn-lt"/>
            </a:endParaRPr>
          </a:p>
          <a:p>
            <a:r>
              <a:rPr lang="en-US" b="1" dirty="0" smtClean="0">
                <a:latin typeface="+mn-lt"/>
              </a:rPr>
              <a:t>a.</a:t>
            </a:r>
          </a:p>
          <a:p>
            <a:endParaRPr lang="en-US" b="1" dirty="0" smtClean="0">
              <a:latin typeface="+mn-lt"/>
            </a:endParaRPr>
          </a:p>
          <a:p>
            <a:r>
              <a:rPr lang="en-US" b="1" dirty="0" smtClean="0">
                <a:latin typeface="+mn-lt"/>
              </a:rPr>
              <a:t>b.</a:t>
            </a:r>
          </a:p>
          <a:p>
            <a:endParaRPr lang="en-US" b="1" dirty="0" smtClean="0">
              <a:latin typeface="+mn-lt"/>
            </a:endParaRPr>
          </a:p>
          <a:p>
            <a:r>
              <a:rPr lang="en-US" b="1" dirty="0" smtClean="0">
                <a:latin typeface="+mn-lt"/>
              </a:rPr>
              <a:t>c.</a:t>
            </a:r>
          </a:p>
          <a:p>
            <a:endParaRPr lang="en-US" b="1" dirty="0" smtClean="0">
              <a:latin typeface="+mn-lt"/>
            </a:endParaRPr>
          </a:p>
          <a:p>
            <a:r>
              <a:rPr lang="en-US" b="1" dirty="0" smtClean="0">
                <a:latin typeface="+mn-lt"/>
              </a:rPr>
              <a:t>d.</a:t>
            </a:r>
          </a:p>
          <a:p>
            <a:endParaRPr lang="en-US" b="1" dirty="0" smtClean="0">
              <a:latin typeface="+mn-lt"/>
            </a:endParaRPr>
          </a:p>
          <a:p>
            <a:endParaRPr lang="en-US" b="1" dirty="0">
              <a:latin typeface="+mn-lt"/>
            </a:endParaRPr>
          </a:p>
        </p:txBody>
      </p:sp>
      <p:sp>
        <p:nvSpPr>
          <p:cNvPr id="58" name="Oval 57"/>
          <p:cNvSpPr/>
          <p:nvPr/>
        </p:nvSpPr>
        <p:spPr>
          <a:xfrm>
            <a:off x="7724775" y="31146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448550" y="363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81850" y="4857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657975" y="39243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248400" y="44386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8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88"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23925" y="4762500"/>
            <a:ext cx="2181225" cy="304800"/>
          </a:xfrm>
          <a:prstGeom prst="rect">
            <a:avLst/>
          </a:prstGeom>
          <a:noFill/>
        </p:spPr>
      </p:pic>
      <p:sp>
        <p:nvSpPr>
          <p:cNvPr id="19969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91"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14400" y="5314950"/>
            <a:ext cx="2171700" cy="304800"/>
          </a:xfrm>
          <a:prstGeom prst="rect">
            <a:avLst/>
          </a:prstGeom>
          <a:noFill/>
        </p:spPr>
      </p:pic>
      <p:sp>
        <p:nvSpPr>
          <p:cNvPr id="19969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94" name="Picture 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23925" y="4210050"/>
            <a:ext cx="1562100" cy="304800"/>
          </a:xfrm>
          <a:prstGeom prst="rect">
            <a:avLst/>
          </a:prstGeom>
          <a:noFill/>
        </p:spPr>
      </p:pic>
      <p:sp>
        <p:nvSpPr>
          <p:cNvPr id="199696"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97" name="Picture 1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23925" y="3676650"/>
            <a:ext cx="1552575" cy="304800"/>
          </a:xfrm>
          <a:prstGeom prst="rect">
            <a:avLst/>
          </a:prstGeom>
          <a:noFill/>
        </p:spPr>
      </p:pic>
      <p:sp>
        <p:nvSpPr>
          <p:cNvPr id="199699"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73"/>
          <p:cNvSpPr/>
          <p:nvPr/>
        </p:nvSpPr>
        <p:spPr>
          <a:xfrm>
            <a:off x="838200" y="4686300"/>
            <a:ext cx="2438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 xmlns:p14="http://schemas.microsoft.com/office/powerpoint/2010/main" r:embed="rId15"/>
              </p:ext>
            </p:extLst>
          </p:nvPr>
        </p:nvPicPr>
        <p:blipFill>
          <a:blip r:embed="rId16" cstate="print"/>
          <a:stretch>
            <a:fillRect/>
          </a:stretch>
        </p:blipFill>
        <p:spPr>
          <a:xfrm>
            <a:off x="8382000" y="6096000"/>
            <a:ext cx="609600" cy="609600"/>
          </a:xfrm>
          <a:prstGeom prst="rect">
            <a:avLst/>
          </a:prstGeom>
        </p:spPr>
      </p:pic>
      <p:sp>
        <p:nvSpPr>
          <p:cNvPr id="64" name="TextBox 6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29</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1791"/>
    </mc:Choice>
    <mc:Fallback>
      <p:transition spd="slow" advTm="31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translating expressions.</a:t>
            </a:r>
          </a:p>
          <a:p>
            <a:pPr marL="0" eaLnBrk="1" hangingPunct="1">
              <a:buFont typeface="Wingdings 2" pitchFamily="18" charset="2"/>
              <a:buNone/>
            </a:pPr>
            <a:endParaRPr lang="en-US" sz="1800" b="1" dirty="0" smtClean="0">
              <a:latin typeface="Arial" pitchFamily="34" charset="0"/>
              <a:cs typeface="Arial" pitchFamily="34" charset="0"/>
            </a:endParaRPr>
          </a:p>
          <a:p>
            <a:pPr marL="0" eaLnBrk="1" hangingPunct="1">
              <a:buFont typeface="Wingdings 2" pitchFamily="18" charset="2"/>
              <a:buNone/>
            </a:pPr>
            <a:r>
              <a:rPr lang="en-US" sz="1800" b="1" dirty="0" smtClean="0">
                <a:latin typeface="Arial" pitchFamily="34" charset="0"/>
                <a:cs typeface="Arial" pitchFamily="34" charset="0"/>
              </a:rPr>
              <a:t>Select each phrase that verbally translates this algebraic expression:</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80994"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80995"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80996"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90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676650" y="2743200"/>
            <a:ext cx="885825" cy="552450"/>
          </a:xfrm>
          <a:prstGeom prst="rect">
            <a:avLst/>
          </a:prstGeom>
          <a:noFill/>
        </p:spPr>
      </p:pic>
      <p:sp>
        <p:nvSpPr>
          <p:cNvPr id="80903"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extBox 77"/>
          <p:cNvSpPr txBox="1"/>
          <p:nvPr/>
        </p:nvSpPr>
        <p:spPr>
          <a:xfrm>
            <a:off x="838200" y="3505200"/>
            <a:ext cx="6400800" cy="3139321"/>
          </a:xfrm>
          <a:prstGeom prst="rect">
            <a:avLst/>
          </a:prstGeom>
          <a:noFill/>
        </p:spPr>
        <p:txBody>
          <a:bodyPr wrap="square" rtlCol="0">
            <a:spAutoFit/>
          </a:bodyPr>
          <a:lstStyle/>
          <a:p>
            <a:pPr lvl="1"/>
            <a:r>
              <a:rPr lang="en-US" b="1" dirty="0" smtClean="0">
                <a:latin typeface="Arial" pitchFamily="34" charset="0"/>
                <a:cs typeface="Arial" pitchFamily="34" charset="0"/>
              </a:rPr>
              <a:t>One fourth times the cube root of </a:t>
            </a:r>
            <a:r>
              <a:rPr lang="en-US" b="1" i="1" dirty="0" smtClean="0">
                <a:latin typeface="Times New Roman" pitchFamily="18" charset="0"/>
                <a:ea typeface="Cambria Math" pitchFamily="18" charset="0"/>
                <a:cs typeface="Times New Roman" pitchFamily="18" charset="0"/>
              </a:rPr>
              <a:t>x</a:t>
            </a:r>
            <a:r>
              <a:rPr lang="en-US" b="1" dirty="0" smtClean="0">
                <a:latin typeface="Arial" pitchFamily="34" charset="0"/>
                <a:cs typeface="Arial" pitchFamily="34" charset="0"/>
              </a:rPr>
              <a:t> less five.</a:t>
            </a:r>
          </a:p>
          <a:p>
            <a:pPr lvl="1"/>
            <a:endParaRPr lang="en-US" b="1" dirty="0" smtClean="0">
              <a:latin typeface="+mn-lt"/>
            </a:endParaRPr>
          </a:p>
          <a:p>
            <a:pPr lvl="1"/>
            <a:r>
              <a:rPr lang="en-US" b="1" dirty="0" smtClean="0">
                <a:latin typeface="Arial" pitchFamily="34" charset="0"/>
                <a:cs typeface="Arial" pitchFamily="34" charset="0"/>
              </a:rPr>
              <a:t>One fourth times the cube root of </a:t>
            </a:r>
            <a:r>
              <a:rPr lang="en-US" b="1" i="1" dirty="0" smtClean="0">
                <a:latin typeface="Times New Roman" pitchFamily="18" charset="0"/>
                <a:ea typeface="Cambria Math" pitchFamily="18" charset="0"/>
                <a:cs typeface="Times New Roman" pitchFamily="18" charset="0"/>
              </a:rPr>
              <a:t>x</a:t>
            </a:r>
            <a:r>
              <a:rPr lang="en-US" b="1" dirty="0" smtClean="0">
                <a:latin typeface="Arial" pitchFamily="34" charset="0"/>
                <a:cs typeface="Arial" pitchFamily="34" charset="0"/>
              </a:rPr>
              <a:t> less than five.</a:t>
            </a:r>
          </a:p>
          <a:p>
            <a:pPr lvl="1"/>
            <a:endParaRPr lang="en-US" b="1" dirty="0" smtClean="0">
              <a:latin typeface="+mn-lt"/>
            </a:endParaRPr>
          </a:p>
          <a:p>
            <a:pPr lvl="1"/>
            <a:r>
              <a:rPr lang="en-US" b="1" dirty="0" smtClean="0">
                <a:latin typeface="Arial" pitchFamily="34" charset="0"/>
                <a:cs typeface="Arial" pitchFamily="34" charset="0"/>
              </a:rPr>
              <a:t>Five subtract one fourth times the cube root of </a:t>
            </a:r>
            <a:r>
              <a:rPr lang="en-US" b="1" i="1" dirty="0" smtClean="0">
                <a:latin typeface="Times New Roman" pitchFamily="18" charset="0"/>
                <a:ea typeface="Cambria Math" pitchFamily="18" charset="0"/>
                <a:cs typeface="Times New Roman" pitchFamily="18" charset="0"/>
              </a:rPr>
              <a:t>x</a:t>
            </a:r>
            <a:r>
              <a:rPr lang="en-US" b="1" dirty="0" smtClean="0">
                <a:latin typeface="Arial" pitchFamily="34" charset="0"/>
                <a:cs typeface="Arial" pitchFamily="34" charset="0"/>
              </a:rPr>
              <a:t>.</a:t>
            </a:r>
          </a:p>
          <a:p>
            <a:pPr lvl="1"/>
            <a:endParaRPr lang="en-US" b="1" dirty="0" smtClean="0">
              <a:latin typeface="+mn-lt"/>
            </a:endParaRPr>
          </a:p>
          <a:p>
            <a:pPr lvl="1"/>
            <a:r>
              <a:rPr lang="en-US" b="1" dirty="0" smtClean="0">
                <a:latin typeface="Arial" pitchFamily="34" charset="0"/>
                <a:cs typeface="Arial" pitchFamily="34" charset="0"/>
              </a:rPr>
              <a:t>Five less than one fourth times the cube root of </a:t>
            </a:r>
            <a:r>
              <a:rPr lang="en-US" b="1" i="1" dirty="0" smtClean="0">
                <a:latin typeface="Times New Roman" pitchFamily="18" charset="0"/>
                <a:ea typeface="Cambria Math" pitchFamily="18" charset="0"/>
                <a:cs typeface="Times New Roman" pitchFamily="18" charset="0"/>
              </a:rPr>
              <a:t>x</a:t>
            </a:r>
            <a:r>
              <a:rPr lang="en-US" b="1" dirty="0" smtClean="0">
                <a:latin typeface="Arial" pitchFamily="34" charset="0"/>
                <a:cs typeface="Arial" pitchFamily="34" charset="0"/>
              </a:rPr>
              <a:t>.</a:t>
            </a:r>
          </a:p>
          <a:p>
            <a:endParaRPr lang="en-US" dirty="0" smtClean="0"/>
          </a:p>
          <a:p>
            <a:endParaRPr lang="en-US" dirty="0" smtClean="0"/>
          </a:p>
          <a:p>
            <a:endParaRPr lang="en-US" dirty="0" smtClean="0"/>
          </a:p>
          <a:p>
            <a:endParaRPr lang="en-US" dirty="0"/>
          </a:p>
        </p:txBody>
      </p:sp>
      <p:sp>
        <p:nvSpPr>
          <p:cNvPr id="79" name="Rectangle 78"/>
          <p:cNvSpPr/>
          <p:nvPr/>
        </p:nvSpPr>
        <p:spPr>
          <a:xfrm>
            <a:off x="1295400" y="3505200"/>
            <a:ext cx="51054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295400" y="5029200"/>
            <a:ext cx="54864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295400" y="4095750"/>
            <a:ext cx="5476875" cy="381000"/>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343025" y="5124450"/>
            <a:ext cx="5410200" cy="381000"/>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pic>
        <p:nvPicPr>
          <p:cNvPr id="8" name="Audio 7">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82" name="TextBox 81"/>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41932"/>
    </mc:Choice>
    <mc:Fallback>
      <p:transition spd="slow" advTm="41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bldLst>
      <p:bldP spid="79" grpId="0" animBg="1"/>
      <p:bldP spid="81" grpId="0" animBg="1"/>
      <p:bldP spid="83"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229600" cy="4525963"/>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A.7b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2514600"/>
            <a:ext cx="7391400" cy="3416320"/>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02853"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02854"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02855"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Box 54"/>
          <p:cNvSpPr txBox="1"/>
          <p:nvPr/>
        </p:nvSpPr>
        <p:spPr>
          <a:xfrm>
            <a:off x="457200" y="1752600"/>
            <a:ext cx="4495800" cy="4278094"/>
          </a:xfrm>
          <a:prstGeom prst="rect">
            <a:avLst/>
          </a:prstGeom>
          <a:noFill/>
        </p:spPr>
        <p:txBody>
          <a:bodyPr wrap="square" rtlCol="0">
            <a:spAutoFit/>
          </a:bodyPr>
          <a:lstStyle/>
          <a:p>
            <a:r>
              <a:rPr lang="en-US" sz="2000" b="1" dirty="0" smtClean="0">
                <a:latin typeface="+mn-lt"/>
              </a:rPr>
              <a:t>What  appears to be the domain of the relation shown?</a:t>
            </a:r>
          </a:p>
          <a:p>
            <a:endParaRPr lang="en-US" sz="2000" b="1" dirty="0" smtClean="0">
              <a:latin typeface="+mn-lt"/>
            </a:endParaRPr>
          </a:p>
          <a:p>
            <a:pPr marL="342900" indent="-342900">
              <a:buAutoNum type="alphaLcPeriod"/>
            </a:pPr>
            <a:r>
              <a:rPr lang="en-US" sz="2000" b="1" dirty="0" smtClean="0">
                <a:latin typeface="+mn-lt"/>
              </a:rPr>
              <a:t>All real numbers greater than -1</a:t>
            </a:r>
          </a:p>
          <a:p>
            <a:pPr marL="342900" indent="-342900">
              <a:buAutoNum type="alphaLcPeriod"/>
            </a:pPr>
            <a:endParaRPr lang="en-US" sz="2000" b="1" dirty="0" smtClean="0">
              <a:latin typeface="+mn-lt"/>
            </a:endParaRPr>
          </a:p>
          <a:p>
            <a:pPr marL="342900" indent="-342900">
              <a:buAutoNum type="alphaLcPeriod" startAt="2"/>
            </a:pPr>
            <a:r>
              <a:rPr lang="en-US" sz="2000" b="1" dirty="0" smtClean="0">
                <a:latin typeface="+mn-lt"/>
              </a:rPr>
              <a:t>All real numbers greater than 2</a:t>
            </a:r>
          </a:p>
          <a:p>
            <a:pPr marL="342900" indent="-342900">
              <a:buAutoNum type="alphaLcPeriod" startAt="2"/>
            </a:pPr>
            <a:endParaRPr lang="en-US" sz="2000" b="1" dirty="0" smtClean="0">
              <a:latin typeface="+mn-lt"/>
            </a:endParaRPr>
          </a:p>
          <a:p>
            <a:pPr marL="342900" indent="-342900">
              <a:buAutoNum type="alphaLcPeriod" startAt="2"/>
            </a:pPr>
            <a:r>
              <a:rPr lang="en-US" sz="2000" b="1" dirty="0" smtClean="0">
                <a:latin typeface="+mn-lt"/>
              </a:rPr>
              <a:t>All real numbers less than 10</a:t>
            </a:r>
          </a:p>
          <a:p>
            <a:pPr marL="342900" indent="-342900">
              <a:buAutoNum type="alphaLcPeriod" startAt="2"/>
            </a:pPr>
            <a:endParaRPr lang="en-US" sz="2000" b="1" dirty="0" smtClean="0">
              <a:latin typeface="+mn-lt"/>
            </a:endParaRPr>
          </a:p>
          <a:p>
            <a:pPr marL="342900" indent="-342900">
              <a:buAutoNum type="alphaLcPeriod" startAt="2"/>
            </a:pPr>
            <a:r>
              <a:rPr lang="en-US" sz="2000" b="1" dirty="0" smtClean="0">
                <a:latin typeface="+mn-lt"/>
              </a:rPr>
              <a:t>All real numbers</a:t>
            </a:r>
          </a:p>
          <a:p>
            <a:endParaRPr lang="en-US" b="1" dirty="0" smtClean="0">
              <a:latin typeface="+mn-lt"/>
            </a:endParaRPr>
          </a:p>
          <a:p>
            <a:endParaRPr lang="en-US" b="1" dirty="0" smtClean="0">
              <a:latin typeface="+mn-lt"/>
            </a:endParaRPr>
          </a:p>
          <a:p>
            <a:endParaRPr lang="en-US" b="1" dirty="0" smtClean="0">
              <a:latin typeface="+mn-lt"/>
            </a:endParaRPr>
          </a:p>
          <a:p>
            <a:endParaRPr lang="en-US" b="1" dirty="0">
              <a:latin typeface="+mn-lt"/>
            </a:endParaRPr>
          </a:p>
        </p:txBody>
      </p:sp>
      <p:sp>
        <p:nvSpPr>
          <p:cNvPr id="199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8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6"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9"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5" name="Group 74"/>
          <p:cNvGrpSpPr/>
          <p:nvPr/>
        </p:nvGrpSpPr>
        <p:grpSpPr>
          <a:xfrm>
            <a:off x="5181600" y="1704975"/>
            <a:ext cx="3324225" cy="3209424"/>
            <a:chOff x="5257800" y="2438400"/>
            <a:chExt cx="3324225" cy="3209424"/>
          </a:xfrm>
        </p:grpSpPr>
        <p:pic>
          <p:nvPicPr>
            <p:cNvPr id="29"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257800" y="2438400"/>
              <a:ext cx="3324225" cy="3209424"/>
            </a:xfrm>
            <a:prstGeom prst="rect">
              <a:avLst/>
            </a:prstGeom>
            <a:noFill/>
            <a:ln w="9525">
              <a:noFill/>
              <a:miter lim="800000"/>
              <a:headEnd/>
              <a:tailEnd/>
            </a:ln>
          </p:spPr>
        </p:pic>
        <p:cxnSp>
          <p:nvCxnSpPr>
            <p:cNvPr id="61" name="Straight Arrow Connector 60"/>
            <p:cNvCxnSpPr/>
            <p:nvPr/>
          </p:nvCxnSpPr>
          <p:spPr>
            <a:xfrm flipH="1" flipV="1">
              <a:off x="5410200" y="2743200"/>
              <a:ext cx="1743075" cy="14668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7143750" y="2743200"/>
              <a:ext cx="1152525" cy="14573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27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5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8"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7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71"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7"/>
          <p:cNvSpPr/>
          <p:nvPr/>
        </p:nvSpPr>
        <p:spPr>
          <a:xfrm>
            <a:off x="838200" y="4495800"/>
            <a:ext cx="188595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65" name="TextBox 6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30</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18126"/>
    </mc:Choice>
    <mc:Fallback>
      <p:transition spd="slow" advTm="18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8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47713" y="1417637"/>
            <a:ext cx="8229600" cy="4525963"/>
          </a:xfrm>
        </p:spPr>
        <p:txBody>
          <a:bodyPr/>
          <a:lstStyle/>
          <a:p>
            <a:pPr marL="0">
              <a:spcBef>
                <a:spcPts val="0"/>
              </a:spcBef>
              <a:buNone/>
            </a:pPr>
            <a:r>
              <a:rPr lang="en-US" sz="2400" b="1" dirty="0" smtClean="0">
                <a:solidFill>
                  <a:srgbClr val="0070C0"/>
                </a:solidFill>
              </a:rPr>
              <a:t>Students need additional practice finding zeros of linear functions.</a:t>
            </a:r>
          </a:p>
          <a:p>
            <a:pPr marL="0">
              <a:spcBef>
                <a:spcPts val="0"/>
              </a:spcBef>
              <a:buNone/>
            </a:pPr>
            <a:endParaRPr lang="en-US" sz="2400" b="1" dirty="0">
              <a:solidFill>
                <a:srgbClr val="0070C0"/>
              </a:solidFill>
            </a:endParaRPr>
          </a:p>
          <a:p>
            <a:pPr marL="0">
              <a:spcBef>
                <a:spcPts val="0"/>
              </a:spcBef>
              <a:buNone/>
            </a:pPr>
            <a:r>
              <a:rPr lang="en-US" sz="2000" b="1" dirty="0" smtClean="0"/>
              <a:t>Graph each function and then plot a point at the location of the zero.</a:t>
            </a:r>
          </a:p>
          <a:p>
            <a:pPr marL="0">
              <a:spcBef>
                <a:spcPts val="0"/>
              </a:spcBef>
              <a:buNone/>
            </a:pPr>
            <a:endParaRPr lang="en-US" sz="2000" b="1" dirty="0" smtClean="0"/>
          </a:p>
          <a:p>
            <a:pPr marL="0">
              <a:spcBef>
                <a:spcPts val="0"/>
              </a:spcBef>
              <a:buNone/>
            </a:pPr>
            <a:r>
              <a:rPr lang="en-US" sz="2000" b="1" dirty="0" smtClean="0"/>
              <a:t>a.</a:t>
            </a:r>
          </a:p>
          <a:p>
            <a:pPr marL="0">
              <a:spcBef>
                <a:spcPts val="0"/>
              </a:spcBef>
              <a:buNone/>
            </a:pPr>
            <a:endParaRPr lang="en-US" sz="2000" b="1" dirty="0"/>
          </a:p>
          <a:p>
            <a:pPr marL="0">
              <a:spcBef>
                <a:spcPts val="0"/>
              </a:spcBef>
              <a:buNone/>
            </a:pPr>
            <a:endParaRPr lang="en-US" sz="2000" b="1" dirty="0" smtClean="0"/>
          </a:p>
          <a:p>
            <a:pPr marL="0">
              <a:spcBef>
                <a:spcPts val="0"/>
              </a:spcBef>
              <a:buNone/>
            </a:pPr>
            <a:r>
              <a:rPr lang="en-US" sz="2000" b="1" dirty="0" smtClean="0"/>
              <a:t>b.</a:t>
            </a:r>
          </a:p>
          <a:p>
            <a:pPr marL="0">
              <a:spcBef>
                <a:spcPts val="0"/>
              </a:spcBef>
              <a:buNone/>
            </a:pPr>
            <a:endParaRPr lang="en-US" sz="2000" b="1" dirty="0"/>
          </a:p>
          <a:p>
            <a:pPr marL="0">
              <a:spcBef>
                <a:spcPts val="0"/>
              </a:spcBef>
              <a:buNone/>
            </a:pPr>
            <a:endParaRPr lang="en-US" sz="2000" b="1" dirty="0" smtClean="0"/>
          </a:p>
          <a:p>
            <a:pPr marL="0">
              <a:spcBef>
                <a:spcPts val="0"/>
              </a:spcBef>
              <a:buNone/>
            </a:pPr>
            <a:r>
              <a:rPr lang="en-US" sz="2000" b="1" dirty="0" smtClean="0"/>
              <a:t>c.</a:t>
            </a:r>
          </a:p>
          <a:p>
            <a:pPr marL="0">
              <a:spcBef>
                <a:spcPts val="0"/>
              </a:spcBef>
              <a:buNone/>
            </a:pPr>
            <a:endParaRPr lang="en-US" sz="2400" b="1" dirty="0" smtClean="0">
              <a:solidFill>
                <a:srgbClr val="0070C0"/>
              </a:solidFill>
            </a:endParaRPr>
          </a:p>
          <a:p>
            <a:pPr marL="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A.7c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128"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129"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130"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419600" y="2895600"/>
            <a:ext cx="3324225" cy="3209424"/>
          </a:xfrm>
          <a:prstGeom prst="rect">
            <a:avLst/>
          </a:prstGeom>
          <a:noFill/>
          <a:ln w="9525">
            <a:noFill/>
            <a:miter lim="800000"/>
            <a:headEnd/>
            <a:tailEnd/>
          </a:ln>
        </p:spPr>
      </p:pic>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6" name="Picture 2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42975" y="3255407"/>
            <a:ext cx="1390650" cy="276225"/>
          </a:xfrm>
          <a:prstGeom prst="rect">
            <a:avLst/>
          </a:prstGeom>
          <a:noFill/>
        </p:spPr>
      </p:pic>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1" name="Picture 2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42975" y="4152900"/>
            <a:ext cx="1295400" cy="276225"/>
          </a:xfrm>
          <a:prstGeom prst="rect">
            <a:avLst/>
          </a:prstGeom>
          <a:noFill/>
        </p:spPr>
      </p:pic>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7" name="Picture 3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62025" y="5043487"/>
            <a:ext cx="1257300" cy="276225"/>
          </a:xfrm>
          <a:prstGeom prst="rect">
            <a:avLst/>
          </a:prstGeom>
          <a:noFill/>
        </p:spPr>
      </p:pic>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TextBox 56"/>
          <p:cNvSpPr txBox="1"/>
          <p:nvPr/>
        </p:nvSpPr>
        <p:spPr>
          <a:xfrm>
            <a:off x="6553200" y="3162300"/>
            <a:ext cx="381000" cy="369332"/>
          </a:xfrm>
          <a:prstGeom prst="rect">
            <a:avLst/>
          </a:prstGeom>
          <a:noFill/>
        </p:spPr>
        <p:txBody>
          <a:bodyPr wrap="square" rtlCol="0">
            <a:spAutoFit/>
          </a:bodyPr>
          <a:lstStyle/>
          <a:p>
            <a:r>
              <a:rPr lang="en-US" i="1" dirty="0" smtClean="0"/>
              <a:t>a</a:t>
            </a:r>
            <a:endParaRPr lang="en-US" i="1" dirty="0"/>
          </a:p>
        </p:txBody>
      </p:sp>
      <p:cxnSp>
        <p:nvCxnSpPr>
          <p:cNvPr id="59" name="Straight Arrow Connector 58"/>
          <p:cNvCxnSpPr/>
          <p:nvPr/>
        </p:nvCxnSpPr>
        <p:spPr>
          <a:xfrm flipH="1" flipV="1">
            <a:off x="5423848" y="3124200"/>
            <a:ext cx="2057400" cy="2057400"/>
          </a:xfrm>
          <a:prstGeom prst="straightConnector1">
            <a:avLst/>
          </a:prstGeom>
          <a:ln w="22225">
            <a:solidFill>
              <a:srgbClr val="0054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34000" y="3276600"/>
            <a:ext cx="381000" cy="369332"/>
          </a:xfrm>
          <a:prstGeom prst="rect">
            <a:avLst/>
          </a:prstGeom>
          <a:noFill/>
        </p:spPr>
        <p:txBody>
          <a:bodyPr wrap="square" rtlCol="0">
            <a:spAutoFit/>
          </a:bodyPr>
          <a:lstStyle/>
          <a:p>
            <a:r>
              <a:rPr lang="en-US" i="1" dirty="0" smtClean="0"/>
              <a:t>b</a:t>
            </a:r>
            <a:endParaRPr lang="en-US" i="1" dirty="0"/>
          </a:p>
        </p:txBody>
      </p:sp>
      <p:cxnSp>
        <p:nvCxnSpPr>
          <p:cNvPr id="64" name="Straight Arrow Connector 63"/>
          <p:cNvCxnSpPr/>
          <p:nvPr/>
        </p:nvCxnSpPr>
        <p:spPr>
          <a:xfrm flipH="1">
            <a:off x="5049672" y="2971800"/>
            <a:ext cx="1524000" cy="2971800"/>
          </a:xfrm>
          <a:prstGeom prst="straightConnector1">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914900" y="5334000"/>
            <a:ext cx="381000" cy="369332"/>
          </a:xfrm>
          <a:prstGeom prst="rect">
            <a:avLst/>
          </a:prstGeom>
          <a:noFill/>
        </p:spPr>
        <p:txBody>
          <a:bodyPr wrap="square" rtlCol="0">
            <a:spAutoFit/>
          </a:bodyPr>
          <a:lstStyle/>
          <a:p>
            <a:r>
              <a:rPr lang="en-US" i="1" dirty="0" smtClean="0"/>
              <a:t>c</a:t>
            </a:r>
            <a:endParaRPr lang="en-US" i="1" dirty="0"/>
          </a:p>
        </p:txBody>
      </p:sp>
      <p:sp>
        <p:nvSpPr>
          <p:cNvPr id="51" name="Oval 50"/>
          <p:cNvSpPr>
            <a:spLocks noChangeAspect="1"/>
          </p:cNvSpPr>
          <p:nvPr/>
        </p:nvSpPr>
        <p:spPr>
          <a:xfrm>
            <a:off x="5735472" y="4509448"/>
            <a:ext cx="74676" cy="7467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a:off x="6276975" y="4504148"/>
            <a:ext cx="74676" cy="746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6815920" y="4502624"/>
            <a:ext cx="74676" cy="74676"/>
          </a:xfrm>
          <a:prstGeom prst="ellipse">
            <a:avLst/>
          </a:prstGeom>
          <a:solidFill>
            <a:srgbClr val="193323"/>
          </a:solidFill>
          <a:ln>
            <a:solidFill>
              <a:srgbClr val="193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 name="Rectangle 2"/>
              <p:cNvSpPr/>
              <p:nvPr/>
            </p:nvSpPr>
            <p:spPr>
              <a:xfrm>
                <a:off x="792672" y="3531788"/>
                <a:ext cx="3426771" cy="539122"/>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b="1" i="1">
                          <a:solidFill>
                            <a:srgbClr val="C00000"/>
                          </a:solidFill>
                          <a:latin typeface="Cambria Math"/>
                          <a:ea typeface="Calibri"/>
                          <a:cs typeface="Times New Roman"/>
                        </a:rPr>
                        <m:t>𝐓𝐡𝐞</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𝐳𝐞𝐫𝐨</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𝐢𝐬</m:t>
                      </m:r>
                      <m:r>
                        <a:rPr lang="en-US" sz="1800" b="1" i="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𝟐</m:t>
                      </m:r>
                      <m:r>
                        <a:rPr lang="en-US" sz="1800" b="1" i="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𝐥𝐨𝐜𝐚𝐭𝐞𝐝</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𝐚𝐭</m:t>
                      </m:r>
                      <m:r>
                        <a:rPr lang="en-US" sz="1800" b="1" i="1">
                          <a:solidFill>
                            <a:srgbClr val="C00000"/>
                          </a:solidFill>
                          <a:effectLst/>
                          <a:latin typeface="Cambria Math"/>
                          <a:ea typeface="Calibri"/>
                          <a:cs typeface="Times New Roman"/>
                        </a:rPr>
                        <m:t> </m:t>
                      </m:r>
                      <m:d>
                        <m:dPr>
                          <m:ctrlPr>
                            <a:rPr lang="en-US" sz="1800" b="1" i="1">
                              <a:solidFill>
                                <a:srgbClr val="C00000"/>
                              </a:solidFill>
                              <a:effectLst/>
                              <a:latin typeface="Cambria Math"/>
                              <a:ea typeface="Calibri"/>
                              <a:cs typeface="Times New Roman"/>
                            </a:rPr>
                          </m:ctrlPr>
                        </m:dPr>
                        <m:e>
                          <m:r>
                            <a:rPr lang="en-US" sz="1800" b="1" i="1">
                              <a:solidFill>
                                <a:srgbClr val="C00000"/>
                              </a:solidFill>
                              <a:effectLst/>
                              <a:latin typeface="Cambria Math"/>
                              <a:ea typeface="Calibri"/>
                              <a:cs typeface="Times New Roman"/>
                            </a:rPr>
                            <m:t>𝟐</m:t>
                          </m:r>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𝟎</m:t>
                          </m:r>
                        </m:e>
                      </m:d>
                      <m:r>
                        <a:rPr lang="en-US" sz="1800" b="1" i="1">
                          <a:solidFill>
                            <a:srgbClr val="C00000"/>
                          </a:solidFill>
                          <a:effectLst/>
                          <a:latin typeface="Cambria Math"/>
                          <a:ea typeface="Calibri"/>
                          <a:cs typeface="Times New Roman"/>
                        </a:rPr>
                        <m:t>.</m:t>
                      </m:r>
                    </m:oMath>
                  </m:oMathPara>
                </a14:m>
                <a:endParaRPr lang="en-US" sz="1100" dirty="0">
                  <a:effectLst/>
                  <a:latin typeface="Calibri"/>
                  <a:ea typeface="Calibri"/>
                  <a:cs typeface="Times New Roman"/>
                </a:endParaRPr>
              </a:p>
            </p:txBody>
          </p:sp>
        </mc:Choice>
        <mc:Fallback>
          <p:sp>
            <p:nvSpPr>
              <p:cNvPr id="3" name="Rectangle 2"/>
              <p:cNvSpPr>
                <a:spLocks noRot="1" noChangeAspect="1" noMove="1" noResize="1" noEditPoints="1" noAdjustHandles="1" noChangeArrowheads="1" noChangeShapeType="1" noTextEdit="1"/>
              </p:cNvSpPr>
              <p:nvPr/>
            </p:nvSpPr>
            <p:spPr>
              <a:xfrm>
                <a:off x="792672" y="3531788"/>
                <a:ext cx="3426771" cy="539122"/>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Rectangle 3"/>
              <p:cNvSpPr/>
              <p:nvPr/>
            </p:nvSpPr>
            <p:spPr>
              <a:xfrm>
                <a:off x="792673" y="4427344"/>
                <a:ext cx="3426771" cy="539122"/>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b="1" i="1">
                          <a:solidFill>
                            <a:srgbClr val="C00000"/>
                          </a:solidFill>
                          <a:latin typeface="Cambria Math"/>
                          <a:ea typeface="Calibri"/>
                          <a:cs typeface="Times New Roman"/>
                        </a:rPr>
                        <m:t>𝐓𝐡𝐞</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𝐳𝐞𝐫𝐨</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𝐢𝐬</m:t>
                      </m:r>
                      <m:r>
                        <a:rPr lang="en-US" sz="1800" b="1" i="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𝟔</m:t>
                      </m:r>
                      <m:r>
                        <a:rPr lang="en-US" sz="1800" b="1" i="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𝐥𝐨𝐜𝐚𝐭𝐞𝐝</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𝐚𝐭</m:t>
                      </m:r>
                      <m:r>
                        <a:rPr lang="en-US" sz="1800" b="1" i="1">
                          <a:solidFill>
                            <a:srgbClr val="C00000"/>
                          </a:solidFill>
                          <a:effectLst/>
                          <a:latin typeface="Cambria Math"/>
                          <a:ea typeface="Calibri"/>
                          <a:cs typeface="Times New Roman"/>
                        </a:rPr>
                        <m:t> </m:t>
                      </m:r>
                      <m:d>
                        <m:dPr>
                          <m:ctrlPr>
                            <a:rPr lang="en-US" sz="1800" b="1" i="1">
                              <a:solidFill>
                                <a:srgbClr val="C00000"/>
                              </a:solidFill>
                              <a:effectLst/>
                              <a:latin typeface="Cambria Math"/>
                              <a:ea typeface="Calibri"/>
                              <a:cs typeface="Times New Roman"/>
                            </a:rPr>
                          </m:ctrlPr>
                        </m:dPr>
                        <m:e>
                          <m:r>
                            <a:rPr lang="en-US" sz="1800" b="1" i="1">
                              <a:solidFill>
                                <a:srgbClr val="C00000"/>
                              </a:solidFill>
                              <a:effectLst/>
                              <a:latin typeface="Cambria Math"/>
                              <a:ea typeface="Calibri"/>
                              <a:cs typeface="Times New Roman"/>
                            </a:rPr>
                            <m:t>𝟔</m:t>
                          </m:r>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𝟎</m:t>
                          </m:r>
                        </m:e>
                      </m:d>
                      <m:r>
                        <a:rPr lang="en-US" sz="1800" b="1" i="1">
                          <a:solidFill>
                            <a:srgbClr val="C00000"/>
                          </a:solidFill>
                          <a:effectLst/>
                          <a:latin typeface="Cambria Math"/>
                          <a:ea typeface="Calibri"/>
                          <a:cs typeface="Times New Roman"/>
                        </a:rPr>
                        <m:t>.</m:t>
                      </m:r>
                    </m:oMath>
                  </m:oMathPara>
                </a14:m>
                <a:endParaRPr lang="en-US" sz="1100" dirty="0">
                  <a:effectLst/>
                  <a:latin typeface="Calibri"/>
                  <a:ea typeface="Calibri"/>
                  <a:cs typeface="Times New Roman"/>
                </a:endParaRPr>
              </a:p>
            </p:txBody>
          </p:sp>
        </mc:Choice>
        <mc:Fallback>
          <p:sp>
            <p:nvSpPr>
              <p:cNvPr id="4" name="Rectangle 3"/>
              <p:cNvSpPr>
                <a:spLocks noRot="1" noChangeAspect="1" noMove="1" noResize="1" noEditPoints="1" noAdjustHandles="1" noChangeArrowheads="1" noChangeShapeType="1" noTextEdit="1"/>
              </p:cNvSpPr>
              <p:nvPr/>
            </p:nvSpPr>
            <p:spPr>
              <a:xfrm>
                <a:off x="792673" y="4427344"/>
                <a:ext cx="3426771" cy="539122"/>
              </a:xfrm>
              <a:prstGeom prst="rect">
                <a:avLst/>
              </a:prstGeom>
              <a:blipFill rotWithShape="1">
                <a:blip r:embed="rId1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 name="Rectangle 5"/>
              <p:cNvSpPr/>
              <p:nvPr/>
            </p:nvSpPr>
            <p:spPr>
              <a:xfrm>
                <a:off x="792673" y="5327336"/>
                <a:ext cx="3824316" cy="539122"/>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b="1" i="1">
                          <a:solidFill>
                            <a:srgbClr val="C00000"/>
                          </a:solidFill>
                          <a:latin typeface="Cambria Math"/>
                          <a:ea typeface="Calibri"/>
                          <a:cs typeface="Times New Roman"/>
                        </a:rPr>
                        <m:t>𝐓𝐡𝐞</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𝐳𝐞𝐫𝐨</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𝐢𝐬</m:t>
                      </m:r>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𝟐</m:t>
                      </m:r>
                      <m:r>
                        <a:rPr lang="en-US" sz="1800" b="1" i="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𝐥𝐨𝐜𝐚𝐭𝐞𝐝</m:t>
                      </m:r>
                      <m:r>
                        <a:rPr lang="en-US" sz="1800" b="1">
                          <a:solidFill>
                            <a:srgbClr val="C00000"/>
                          </a:solidFill>
                          <a:effectLst/>
                          <a:latin typeface="Cambria Math"/>
                          <a:ea typeface="Calibri"/>
                          <a:cs typeface="Times New Roman"/>
                        </a:rPr>
                        <m:t> </m:t>
                      </m:r>
                      <m:r>
                        <a:rPr lang="en-US" sz="1800" b="1" i="1">
                          <a:solidFill>
                            <a:srgbClr val="C00000"/>
                          </a:solidFill>
                          <a:effectLst/>
                          <a:latin typeface="Cambria Math"/>
                          <a:ea typeface="Calibri"/>
                          <a:cs typeface="Times New Roman"/>
                        </a:rPr>
                        <m:t>𝐚𝐭</m:t>
                      </m:r>
                      <m:r>
                        <a:rPr lang="en-US" sz="1800" b="1" i="1">
                          <a:solidFill>
                            <a:srgbClr val="C00000"/>
                          </a:solidFill>
                          <a:effectLst/>
                          <a:latin typeface="Cambria Math"/>
                          <a:ea typeface="Calibri"/>
                          <a:cs typeface="Times New Roman"/>
                        </a:rPr>
                        <m:t> </m:t>
                      </m:r>
                      <m:d>
                        <m:dPr>
                          <m:ctrlPr>
                            <a:rPr lang="en-US" sz="1800" b="1" i="1">
                              <a:solidFill>
                                <a:srgbClr val="C00000"/>
                              </a:solidFill>
                              <a:effectLst/>
                              <a:latin typeface="Cambria Math"/>
                              <a:ea typeface="Calibri"/>
                              <a:cs typeface="Times New Roman"/>
                            </a:rPr>
                          </m:ctrlPr>
                        </m:dPr>
                        <m:e>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𝟐</m:t>
                          </m:r>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𝟎</m:t>
                          </m:r>
                        </m:e>
                      </m:d>
                      <m:r>
                        <a:rPr lang="en-US" sz="1800" b="1" i="1">
                          <a:solidFill>
                            <a:srgbClr val="C00000"/>
                          </a:solidFill>
                          <a:effectLst/>
                          <a:latin typeface="Cambria Math"/>
                          <a:ea typeface="Calibri"/>
                          <a:cs typeface="Times New Roman"/>
                        </a:rPr>
                        <m:t>.</m:t>
                      </m:r>
                    </m:oMath>
                  </m:oMathPara>
                </a14:m>
                <a:endParaRPr lang="en-US" sz="1100" dirty="0">
                  <a:effectLst/>
                  <a:latin typeface="Calibri"/>
                  <a:ea typeface="Calibri"/>
                  <a:cs typeface="Times New Roman"/>
                </a:endParaRPr>
              </a:p>
            </p:txBody>
          </p:sp>
        </mc:Choice>
        <mc:Fallback>
          <p:sp>
            <p:nvSpPr>
              <p:cNvPr id="6" name="Rectangle 5"/>
              <p:cNvSpPr>
                <a:spLocks noRot="1" noChangeAspect="1" noMove="1" noResize="1" noEditPoints="1" noAdjustHandles="1" noChangeArrowheads="1" noChangeShapeType="1" noTextEdit="1"/>
              </p:cNvSpPr>
              <p:nvPr/>
            </p:nvSpPr>
            <p:spPr>
              <a:xfrm>
                <a:off x="792673" y="5327336"/>
                <a:ext cx="3824316" cy="539122"/>
              </a:xfrm>
              <a:prstGeom prst="rect">
                <a:avLst/>
              </a:prstGeom>
              <a:blipFill rotWithShape="1">
                <a:blip r:embed="rId16" cstate="print"/>
                <a:stretch>
                  <a:fillRect/>
                </a:stretch>
              </a:blipFill>
            </p:spPr>
            <p:txBody>
              <a:bodyPr/>
              <a:lstStyle/>
              <a:p>
                <a:r>
                  <a:rPr lang="en-US">
                    <a:noFill/>
                  </a:rPr>
                  <a:t> </a:t>
                </a:r>
              </a:p>
            </p:txBody>
          </p:sp>
        </mc:Fallback>
      </mc:AlternateContent>
      <p:pic>
        <p:nvPicPr>
          <p:cNvPr id="9" name="Audio 8">
            <a:hlinkClick r:id="" action="ppaction://media"/>
          </p:cNvPr>
          <p:cNvPicPr>
            <a:picLocks noChangeAspect="1"/>
          </p:cNvPicPr>
          <p:nvPr>
            <a:audioFile r:link="rId3"/>
            <p:extLst>
              <p:ext uri="{DAA4B4D4-6D71-4841-9C94-3DE7FCFB9230}">
                <p14:media xmlns="" xmlns:p14="http://schemas.microsoft.com/office/powerpoint/2010/main" r:embed="rId17"/>
              </p:ext>
            </p:extLst>
          </p:nvPr>
        </p:nvPicPr>
        <p:blipFill>
          <a:blip r:embed="rId18" cstate="print"/>
          <a:stretch>
            <a:fillRect/>
          </a:stretch>
        </p:blipFill>
        <p:spPr>
          <a:xfrm>
            <a:off x="8382000" y="6096000"/>
            <a:ext cx="609600" cy="609600"/>
          </a:xfrm>
          <a:prstGeom prst="rect">
            <a:avLst/>
          </a:prstGeom>
        </p:spPr>
      </p:pic>
      <p:cxnSp>
        <p:nvCxnSpPr>
          <p:cNvPr id="58" name="Straight Arrow Connector 57"/>
          <p:cNvCxnSpPr/>
          <p:nvPr/>
        </p:nvCxnSpPr>
        <p:spPr>
          <a:xfrm flipH="1">
            <a:off x="6019800" y="3276600"/>
            <a:ext cx="533400" cy="2743200"/>
          </a:xfrm>
          <a:prstGeom prst="straightConnector1">
            <a:avLst/>
          </a:prstGeom>
          <a:ln w="2222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31</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3743"/>
    </mc:Choice>
    <mc:Fallback>
      <p:transition spd="slow" advTm="33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9"/>
                </p:tgtEl>
              </p:cMediaNode>
            </p:audio>
          </p:childTnLst>
        </p:cTn>
      </p:par>
    </p:tnLst>
    <p:bldLst>
      <p:bldP spid="61" grpId="0"/>
      <p:bldP spid="67" grpId="0"/>
      <p:bldP spid="51" grpId="0" animBg="1"/>
      <p:bldP spid="54" grpId="0" animBg="1"/>
      <p:bldP spid="3" grpId="0" animBg="1"/>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400" b="1" dirty="0" smtClean="0">
                <a:solidFill>
                  <a:srgbClr val="0070C0"/>
                </a:solidFill>
              </a:rPr>
              <a:t>Students need additional practice finding zeros of quadratic functions presented algebraically.</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A.7c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2514600"/>
            <a:ext cx="7391400" cy="6740307"/>
          </a:xfrm>
          <a:prstGeom prst="rect">
            <a:avLst/>
          </a:prstGeom>
        </p:spPr>
        <p:txBody>
          <a:bodyPr wrap="square">
            <a:spAutoFit/>
          </a:bodyPr>
          <a:lstStyle/>
          <a:p>
            <a:r>
              <a:rPr lang="en-US" b="1" dirty="0" smtClean="0">
                <a:latin typeface="+mn-lt"/>
              </a:rPr>
              <a:t>a.  What are the zeros of the function</a:t>
            </a:r>
            <a:r>
              <a:rPr lang="en-US" b="1" dirty="0" smtClean="0"/>
              <a:t>                                ?</a:t>
            </a:r>
          </a:p>
          <a:p>
            <a:endParaRPr lang="en-US" b="1" dirty="0" smtClean="0"/>
          </a:p>
          <a:p>
            <a:endParaRPr lang="en-US" b="1" dirty="0" smtClean="0"/>
          </a:p>
          <a:p>
            <a:endParaRPr lang="en-US" b="1" dirty="0" smtClean="0"/>
          </a:p>
          <a:p>
            <a:endParaRPr lang="en-US" b="1" dirty="0" smtClean="0"/>
          </a:p>
          <a:p>
            <a:r>
              <a:rPr lang="en-US" b="1" dirty="0" smtClean="0">
                <a:latin typeface="+mn-lt"/>
              </a:rPr>
              <a:t>b.  What are the zeros of the function</a:t>
            </a:r>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89541"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89542"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89543"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9445"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19575" y="2562225"/>
            <a:ext cx="1933575" cy="323850"/>
          </a:xfrm>
          <a:prstGeom prst="rect">
            <a:avLst/>
          </a:prstGeom>
          <a:noFill/>
        </p:spPr>
      </p:pic>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9448"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657600" y="2971800"/>
            <a:ext cx="933450" cy="561975"/>
          </a:xfrm>
          <a:prstGeom prst="rect">
            <a:avLst/>
          </a:prstGeom>
          <a:noFill/>
        </p:spPr>
      </p:pic>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9451"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10050" y="3924300"/>
            <a:ext cx="1809750" cy="323850"/>
          </a:xfrm>
          <a:prstGeom prst="rect">
            <a:avLst/>
          </a:prstGeom>
          <a:noFill/>
        </p:spPr>
      </p:pic>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9454" name="Picture 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657600" y="4419600"/>
            <a:ext cx="933450" cy="561975"/>
          </a:xfrm>
          <a:prstGeom prst="rect">
            <a:avLst/>
          </a:prstGeom>
          <a:noFill/>
        </p:spPr>
      </p:pic>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Audio 2">
            <a:hlinkClick r:id="" action="ppaction://media"/>
          </p:cNvPr>
          <p:cNvPicPr>
            <a:picLocks noChangeAspect="1"/>
          </p:cNvPicPr>
          <p:nvPr>
            <a:audioFile r:link="rId3"/>
            <p:extLst>
              <p:ext uri="{DAA4B4D4-6D71-4841-9C94-3DE7FCFB9230}">
                <p14:media xmlns="" xmlns:p14="http://schemas.microsoft.com/office/powerpoint/2010/main" r:embed="rId14"/>
              </p:ext>
            </p:extLst>
          </p:nvPr>
        </p:nvPicPr>
        <p:blipFill>
          <a:blip r:embed="rId15" cstate="print"/>
          <a:stretch>
            <a:fillRect/>
          </a:stretch>
        </p:blipFill>
        <p:spPr>
          <a:xfrm>
            <a:off x="8382000" y="6096000"/>
            <a:ext cx="609600" cy="609600"/>
          </a:xfrm>
          <a:prstGeom prst="rect">
            <a:avLst/>
          </a:prstGeom>
        </p:spPr>
      </p:pic>
      <p:sp>
        <p:nvSpPr>
          <p:cNvPr id="51" name="TextBox 50"/>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32</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3736"/>
    </mc:Choice>
    <mc:Fallback>
      <p:transition spd="slow" advTm="23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4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400" b="1" dirty="0">
                    <a:solidFill>
                      <a:srgbClr val="0070C0"/>
                    </a:solidFill>
                  </a:rPr>
                  <a:t>Students need additional practice identifying the </a:t>
                </a:r>
                <a:r>
                  <a:rPr lang="en-US" sz="2400" b="1" i="1" dirty="0">
                    <a:solidFill>
                      <a:srgbClr val="0070C0"/>
                    </a:solidFill>
                    <a:latin typeface="Times New Roman" pitchFamily="18" charset="0"/>
                    <a:cs typeface="Times New Roman" pitchFamily="18" charset="0"/>
                  </a:rPr>
                  <a:t>x</a:t>
                </a:r>
                <a:r>
                  <a:rPr lang="en-US" sz="2400" b="1" dirty="0">
                    <a:solidFill>
                      <a:srgbClr val="0070C0"/>
                    </a:solidFill>
                  </a:rPr>
                  <a:t>- </a:t>
                </a:r>
                <a:r>
                  <a:rPr lang="en-US" sz="2400" b="1" dirty="0" smtClean="0">
                    <a:solidFill>
                      <a:srgbClr val="0070C0"/>
                    </a:solidFill>
                  </a:rPr>
                  <a:t>and</a:t>
                </a:r>
              </a:p>
              <a:p>
                <a:pPr marL="0">
                  <a:spcBef>
                    <a:spcPts val="0"/>
                  </a:spcBef>
                  <a:buNone/>
                </a:pPr>
                <a:r>
                  <a:rPr lang="en-US" sz="2400" b="1" i="1" dirty="0" smtClean="0">
                    <a:solidFill>
                      <a:srgbClr val="0070C0"/>
                    </a:solidFill>
                    <a:latin typeface="Times New Roman" pitchFamily="18" charset="0"/>
                    <a:cs typeface="Times New Roman" pitchFamily="18" charset="0"/>
                  </a:rPr>
                  <a:t>y</a:t>
                </a:r>
                <a:r>
                  <a:rPr lang="en-US" sz="2400" b="1" dirty="0" smtClean="0">
                    <a:solidFill>
                      <a:srgbClr val="0070C0"/>
                    </a:solidFill>
                  </a:rPr>
                  <a:t>-intercepts </a:t>
                </a:r>
                <a:r>
                  <a:rPr lang="en-US" sz="2400" b="1" dirty="0">
                    <a:solidFill>
                      <a:srgbClr val="0070C0"/>
                    </a:solidFill>
                  </a:rPr>
                  <a:t>of a function.</a:t>
                </a:r>
              </a:p>
              <a:p>
                <a:pPr marL="0">
                  <a:spcBef>
                    <a:spcPts val="0"/>
                  </a:spcBef>
                  <a:buNone/>
                </a:pPr>
                <a:endParaRPr lang="en-US" sz="2000" b="1" dirty="0" smtClean="0"/>
              </a:p>
              <a:p>
                <a:pPr marL="0">
                  <a:spcBef>
                    <a:spcPts val="0"/>
                  </a:spcBef>
                  <a:buNone/>
                </a:pPr>
                <a:r>
                  <a:rPr lang="en-US" sz="2000" b="1" dirty="0" smtClean="0"/>
                  <a:t>What are the </a:t>
                </a:r>
                <a:r>
                  <a:rPr lang="en-US" sz="2000" b="1" i="1" dirty="0" smtClean="0">
                    <a:latin typeface="Times New Roman" pitchFamily="18" charset="0"/>
                    <a:cs typeface="Times New Roman" pitchFamily="18" charset="0"/>
                  </a:rPr>
                  <a:t>x</a:t>
                </a:r>
                <a:r>
                  <a:rPr lang="en-US" sz="2000" b="1" dirty="0" smtClean="0"/>
                  <a:t>- and </a:t>
                </a:r>
                <a:r>
                  <a:rPr lang="en-US" sz="2000" b="1" i="1" dirty="0" smtClean="0">
                    <a:latin typeface="Times New Roman" pitchFamily="18" charset="0"/>
                    <a:cs typeface="Times New Roman" pitchFamily="18" charset="0"/>
                  </a:rPr>
                  <a:t>y</a:t>
                </a:r>
                <a:r>
                  <a:rPr lang="en-US" sz="2000" b="1" dirty="0" smtClean="0"/>
                  <a:t>- intercepts of the function                          ?</a:t>
                </a:r>
              </a:p>
              <a:p>
                <a:pPr marL="0">
                  <a:spcBef>
                    <a:spcPts val="0"/>
                  </a:spcBef>
                  <a:buNone/>
                </a:pPr>
                <a:endParaRPr lang="en-US" sz="2000" b="1" dirty="0"/>
              </a:p>
              <a:p>
                <a:pPr marL="0">
                  <a:spcBef>
                    <a:spcPts val="0"/>
                  </a:spcBef>
                  <a:buNone/>
                </a:pPr>
                <a:r>
                  <a:rPr lang="en-US" sz="2000" b="1" dirty="0" smtClean="0"/>
                  <a:t>a.    </a:t>
                </a:r>
                <a:r>
                  <a:rPr lang="en-US" sz="2000" b="1" i="1" dirty="0" smtClean="0">
                    <a:latin typeface="Times New Roman" pitchFamily="18" charset="0"/>
                    <a:cs typeface="Times New Roman" pitchFamily="18" charset="0"/>
                  </a:rPr>
                  <a:t>x</a:t>
                </a:r>
                <a:r>
                  <a:rPr lang="en-US" sz="2000" b="1" dirty="0" smtClean="0"/>
                  <a:t>- intercept </a:t>
                </a:r>
                <a:r>
                  <a:rPr lang="en-US" sz="2000" b="1" dirty="0"/>
                  <a:t>of </a:t>
                </a:r>
                <a14:m>
                  <m:oMath xmlns:m="http://schemas.openxmlformats.org/officeDocument/2006/math">
                    <m:d>
                      <m:dPr>
                        <m:ctrlPr>
                          <a:rPr lang="en-US" sz="2000" b="1" i="1">
                            <a:latin typeface="Cambria Math"/>
                          </a:rPr>
                        </m:ctrlPr>
                      </m:dPr>
                      <m:e>
                        <m:r>
                          <a:rPr lang="en-US" sz="2000" b="1" i="1">
                            <a:latin typeface="Cambria Math"/>
                          </a:rPr>
                          <m:t>𝟎</m:t>
                        </m:r>
                        <m:r>
                          <a:rPr lang="en-US" sz="2000" b="1" i="1">
                            <a:latin typeface="Cambria Math"/>
                          </a:rPr>
                          <m:t>,</m:t>
                        </m:r>
                        <m:f>
                          <m:fPr>
                            <m:ctrlPr>
                              <a:rPr lang="en-US" sz="2000" b="1" i="1">
                                <a:latin typeface="Cambria Math"/>
                              </a:rPr>
                            </m:ctrlPr>
                          </m:fPr>
                          <m:num>
                            <m:r>
                              <a:rPr lang="en-US" sz="2000" b="1" i="1">
                                <a:latin typeface="Cambria Math"/>
                              </a:rPr>
                              <m:t>𝟖</m:t>
                            </m:r>
                          </m:num>
                          <m:den>
                            <m:r>
                              <a:rPr lang="en-US" sz="2000" b="1" i="1">
                                <a:latin typeface="Cambria Math"/>
                              </a:rPr>
                              <m:t>𝟑</m:t>
                            </m:r>
                          </m:den>
                        </m:f>
                        <m:r>
                          <a:rPr lang="en-US" sz="2000" b="1" i="1" smtClean="0">
                            <a:latin typeface="Cambria Math"/>
                          </a:rPr>
                          <m:t> </m:t>
                        </m:r>
                      </m:e>
                    </m:d>
                  </m:oMath>
                </a14:m>
                <a:r>
                  <a:rPr lang="en-US" sz="2000" dirty="0" smtClean="0"/>
                  <a:t> </a:t>
                </a:r>
                <a:r>
                  <a:rPr lang="en-US" sz="2000" b="1" dirty="0" smtClean="0"/>
                  <a:t>and </a:t>
                </a:r>
                <a:r>
                  <a:rPr lang="en-US" sz="2000" b="1" i="1" dirty="0">
                    <a:latin typeface="Times New Roman" pitchFamily="18" charset="0"/>
                    <a:cs typeface="Times New Roman" pitchFamily="18" charset="0"/>
                  </a:rPr>
                  <a:t>y</a:t>
                </a:r>
                <a:r>
                  <a:rPr lang="en-US" sz="2000" b="1" dirty="0"/>
                  <a:t>- </a:t>
                </a:r>
                <a:r>
                  <a:rPr lang="en-US" sz="2000" b="1" dirty="0" smtClean="0"/>
                  <a:t>intercept of </a:t>
                </a:r>
                <a14:m>
                  <m:oMath xmlns:m="http://schemas.openxmlformats.org/officeDocument/2006/math">
                    <m:d>
                      <m:dPr>
                        <m:ctrlPr>
                          <a:rPr lang="en-US" sz="2000" b="1" i="1">
                            <a:latin typeface="Cambria Math"/>
                          </a:rPr>
                        </m:ctrlPr>
                      </m:dPr>
                      <m:e>
                        <m:r>
                          <a:rPr lang="en-US" sz="2000" b="1" i="1">
                            <a:latin typeface="Cambria Math"/>
                          </a:rPr>
                          <m:t>−</m:t>
                        </m:r>
                        <m:r>
                          <a:rPr lang="en-US" sz="2000" b="1" i="1">
                            <a:latin typeface="Cambria Math"/>
                          </a:rPr>
                          <m:t>𝟖</m:t>
                        </m:r>
                        <m:r>
                          <a:rPr lang="en-US" sz="2000" b="1" i="1">
                            <a:latin typeface="Cambria Math"/>
                          </a:rPr>
                          <m:t>,</m:t>
                        </m:r>
                        <m:r>
                          <a:rPr lang="en-US" sz="2000" b="1" i="1">
                            <a:latin typeface="Cambria Math"/>
                          </a:rPr>
                          <m:t>𝟎</m:t>
                        </m:r>
                      </m:e>
                    </m:d>
                  </m:oMath>
                </a14:m>
                <a:endParaRPr lang="en-US" sz="2000" dirty="0"/>
              </a:p>
              <a:p>
                <a:pPr marL="0">
                  <a:spcBef>
                    <a:spcPts val="0"/>
                  </a:spcBef>
                  <a:buNone/>
                </a:pPr>
                <a:r>
                  <a:rPr lang="en-US" sz="2000" b="1" dirty="0" smtClean="0"/>
                  <a:t> </a:t>
                </a:r>
                <a:endParaRPr lang="en-US" sz="2000" b="1" dirty="0" smtClean="0">
                  <a:solidFill>
                    <a:srgbClr val="6600FF"/>
                  </a:solidFill>
                  <a:latin typeface="+mj-lt"/>
                </a:endParaRPr>
              </a:p>
              <a:p>
                <a:pPr marL="0">
                  <a:spcBef>
                    <a:spcPts val="0"/>
                  </a:spcBef>
                  <a:buNone/>
                </a:pPr>
                <a:r>
                  <a:rPr lang="en-US" sz="2000" b="1" dirty="0" smtClean="0">
                    <a:latin typeface="+mj-lt"/>
                  </a:rPr>
                  <a:t>b.</a:t>
                </a:r>
                <a:r>
                  <a:rPr lang="en-US" sz="2000" b="1" i="1" dirty="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   x</a:t>
                </a:r>
                <a:r>
                  <a:rPr lang="en-US" sz="2000" b="1" dirty="0" smtClean="0"/>
                  <a:t>- </a:t>
                </a:r>
                <a:r>
                  <a:rPr lang="en-US" sz="2000" b="1" dirty="0"/>
                  <a:t>intercept of </a:t>
                </a:r>
                <a14:m>
                  <m:oMath xmlns:m="http://schemas.openxmlformats.org/officeDocument/2006/math">
                    <m:d>
                      <m:dPr>
                        <m:ctrlPr>
                          <a:rPr lang="en-US" sz="2000" b="1" i="1">
                            <a:latin typeface="Cambria Math"/>
                          </a:rPr>
                        </m:ctrlPr>
                      </m:dPr>
                      <m:e>
                        <m:r>
                          <a:rPr lang="en-US" sz="2000" b="1" i="1">
                            <a:latin typeface="Cambria Math"/>
                          </a:rPr>
                          <m:t>𝟎</m:t>
                        </m:r>
                        <m:r>
                          <a:rPr lang="en-US" sz="2000" b="1" i="1">
                            <a:latin typeface="Cambria Math"/>
                          </a:rPr>
                          <m:t>,−</m:t>
                        </m:r>
                        <m:f>
                          <m:fPr>
                            <m:ctrlPr>
                              <a:rPr lang="en-US" sz="2000" b="1" i="1">
                                <a:latin typeface="Cambria Math"/>
                              </a:rPr>
                            </m:ctrlPr>
                          </m:fPr>
                          <m:num>
                            <m:r>
                              <a:rPr lang="en-US" sz="2000" b="1" i="1">
                                <a:latin typeface="Cambria Math"/>
                              </a:rPr>
                              <m:t>𝟖</m:t>
                            </m:r>
                          </m:num>
                          <m:den>
                            <m:r>
                              <a:rPr lang="en-US" sz="2000" b="1" i="1">
                                <a:latin typeface="Cambria Math"/>
                              </a:rPr>
                              <m:t>𝟑</m:t>
                            </m:r>
                          </m:den>
                        </m:f>
                        <m:r>
                          <a:rPr lang="en-US" sz="2000" b="1" i="1">
                            <a:latin typeface="Cambria Math"/>
                          </a:rPr>
                          <m:t> </m:t>
                        </m:r>
                      </m:e>
                    </m:d>
                  </m:oMath>
                </a14:m>
                <a:r>
                  <a:rPr lang="en-US" sz="2000" dirty="0"/>
                  <a:t> </a:t>
                </a:r>
                <a:r>
                  <a:rPr lang="en-US" sz="2000" b="1" dirty="0"/>
                  <a:t>and </a:t>
                </a:r>
                <a:r>
                  <a:rPr lang="en-US" sz="2000" b="1" i="1" dirty="0">
                    <a:latin typeface="Times New Roman" pitchFamily="18" charset="0"/>
                    <a:cs typeface="Times New Roman" pitchFamily="18" charset="0"/>
                  </a:rPr>
                  <a:t>y</a:t>
                </a:r>
                <a:r>
                  <a:rPr lang="en-US" sz="2000" b="1" dirty="0"/>
                  <a:t>- intercept of </a:t>
                </a:r>
                <a14:m>
                  <m:oMath xmlns:m="http://schemas.openxmlformats.org/officeDocument/2006/math">
                    <m:d>
                      <m:dPr>
                        <m:ctrlPr>
                          <a:rPr lang="en-US" sz="2000" b="1" i="1">
                            <a:latin typeface="Cambria Math"/>
                          </a:rPr>
                        </m:ctrlPr>
                      </m:dPr>
                      <m:e>
                        <m:r>
                          <a:rPr lang="en-US" sz="2000" b="1" i="1">
                            <a:latin typeface="Cambria Math"/>
                          </a:rPr>
                          <m:t>𝟖</m:t>
                        </m:r>
                        <m:r>
                          <a:rPr lang="en-US" sz="2000" b="1" i="1">
                            <a:latin typeface="Cambria Math"/>
                          </a:rPr>
                          <m:t>,</m:t>
                        </m:r>
                        <m:r>
                          <a:rPr lang="en-US" sz="2000" b="1" i="1">
                            <a:latin typeface="Cambria Math"/>
                          </a:rPr>
                          <m:t>𝟎</m:t>
                        </m:r>
                      </m:e>
                    </m:d>
                  </m:oMath>
                </a14:m>
                <a:endParaRPr lang="en-US" sz="2000" b="1" dirty="0" smtClean="0">
                  <a:latin typeface="+mj-lt"/>
                </a:endParaRPr>
              </a:p>
              <a:p>
                <a:pPr marL="0">
                  <a:spcBef>
                    <a:spcPts val="0"/>
                  </a:spcBef>
                  <a:buNone/>
                </a:pPr>
                <a:endParaRPr lang="en-US" sz="2000" b="1" dirty="0" smtClean="0">
                  <a:latin typeface="+mj-lt"/>
                </a:endParaRPr>
              </a:p>
              <a:p>
                <a:pPr marL="0">
                  <a:spcBef>
                    <a:spcPts val="0"/>
                  </a:spcBef>
                  <a:buNone/>
                </a:pPr>
                <a:r>
                  <a:rPr lang="en-US" sz="2000" b="1" dirty="0" smtClean="0">
                    <a:latin typeface="+mj-lt"/>
                  </a:rPr>
                  <a:t>c.    </a:t>
                </a:r>
                <a:r>
                  <a:rPr lang="en-US" sz="2000" b="1" i="1" dirty="0" smtClean="0">
                    <a:latin typeface="Times New Roman" pitchFamily="18" charset="0"/>
                    <a:cs typeface="Times New Roman" pitchFamily="18" charset="0"/>
                  </a:rPr>
                  <a:t>x</a:t>
                </a:r>
                <a:r>
                  <a:rPr lang="en-US" sz="2000" b="1" dirty="0" smtClean="0"/>
                  <a:t>- </a:t>
                </a:r>
                <a:r>
                  <a:rPr lang="en-US" sz="2000" b="1" dirty="0"/>
                  <a:t>intercept of </a:t>
                </a:r>
                <a14:m>
                  <m:oMath xmlns:m="http://schemas.openxmlformats.org/officeDocument/2006/math">
                    <m:d>
                      <m:dPr>
                        <m:ctrlPr>
                          <a:rPr lang="en-US" sz="2000" b="1" i="1">
                            <a:latin typeface="Cambria Math"/>
                          </a:rPr>
                        </m:ctrlPr>
                      </m:dPr>
                      <m:e>
                        <m:r>
                          <a:rPr lang="en-US" sz="2000" b="1" i="1" smtClean="0">
                            <a:latin typeface="Cambria Math"/>
                          </a:rPr>
                          <m:t> </m:t>
                        </m:r>
                        <m:f>
                          <m:fPr>
                            <m:ctrlPr>
                              <a:rPr lang="en-US" sz="2000" b="1" i="1">
                                <a:latin typeface="Cambria Math"/>
                              </a:rPr>
                            </m:ctrlPr>
                          </m:fPr>
                          <m:num>
                            <m:r>
                              <a:rPr lang="en-US" sz="2000" b="1" i="1">
                                <a:latin typeface="Cambria Math"/>
                              </a:rPr>
                              <m:t>𝟖</m:t>
                            </m:r>
                          </m:num>
                          <m:den>
                            <m:r>
                              <a:rPr lang="en-US" sz="2000" b="1" i="1">
                                <a:latin typeface="Cambria Math"/>
                              </a:rPr>
                              <m:t>𝟑</m:t>
                            </m:r>
                          </m:den>
                        </m:f>
                        <m:r>
                          <a:rPr lang="en-US" sz="2000" b="1" i="1">
                            <a:latin typeface="Cambria Math"/>
                          </a:rPr>
                          <m:t> </m:t>
                        </m:r>
                        <m:r>
                          <a:rPr lang="en-US" sz="2000" b="1" i="1" smtClean="0">
                            <a:latin typeface="Cambria Math"/>
                          </a:rPr>
                          <m:t>,</m:t>
                        </m:r>
                        <m:r>
                          <a:rPr lang="en-US" sz="2000" b="1" i="1" smtClean="0">
                            <a:latin typeface="Cambria Math"/>
                          </a:rPr>
                          <m:t>𝟎</m:t>
                        </m:r>
                      </m:e>
                    </m:d>
                  </m:oMath>
                </a14:m>
                <a:r>
                  <a:rPr lang="en-US" sz="2000" dirty="0"/>
                  <a:t> </a:t>
                </a:r>
                <a:r>
                  <a:rPr lang="en-US" sz="2000" b="1" dirty="0"/>
                  <a:t>and </a:t>
                </a:r>
                <a:r>
                  <a:rPr lang="en-US" sz="2000" b="1" i="1" dirty="0">
                    <a:latin typeface="Times New Roman" pitchFamily="18" charset="0"/>
                    <a:cs typeface="Times New Roman" pitchFamily="18" charset="0"/>
                  </a:rPr>
                  <a:t>y</a:t>
                </a:r>
                <a:r>
                  <a:rPr lang="en-US" sz="2000" b="1" dirty="0"/>
                  <a:t>- intercept of </a:t>
                </a:r>
                <a14:m>
                  <m:oMath xmlns:m="http://schemas.openxmlformats.org/officeDocument/2006/math">
                    <m:d>
                      <m:dPr>
                        <m:ctrlPr>
                          <a:rPr lang="en-US" sz="2000" b="1" i="1">
                            <a:latin typeface="Cambria Math"/>
                          </a:rPr>
                        </m:ctrlPr>
                      </m:dPr>
                      <m:e>
                        <m:r>
                          <a:rPr lang="en-US" sz="2000" b="1" i="1" smtClean="0">
                            <a:latin typeface="Cambria Math"/>
                          </a:rPr>
                          <m:t>𝟎</m:t>
                        </m:r>
                        <m:r>
                          <a:rPr lang="en-US" sz="2000" b="1" i="1" smtClean="0">
                            <a:latin typeface="Cambria Math"/>
                          </a:rPr>
                          <m:t>,−</m:t>
                        </m:r>
                        <m:r>
                          <a:rPr lang="en-US" sz="2000" b="1" i="1">
                            <a:latin typeface="Cambria Math"/>
                          </a:rPr>
                          <m:t>𝟖</m:t>
                        </m:r>
                      </m:e>
                    </m:d>
                  </m:oMath>
                </a14:m>
                <a:endParaRPr lang="en-US" sz="2000" b="1" dirty="0" smtClean="0">
                  <a:latin typeface="+mj-lt"/>
                </a:endParaRPr>
              </a:p>
              <a:p>
                <a:pPr marL="0">
                  <a:spcBef>
                    <a:spcPts val="0"/>
                  </a:spcBef>
                  <a:buNone/>
                </a:pPr>
                <a:endParaRPr lang="en-US" sz="2000" b="1" dirty="0" smtClean="0">
                  <a:latin typeface="+mj-lt"/>
                </a:endParaRPr>
              </a:p>
              <a:p>
                <a:pPr marL="0">
                  <a:spcBef>
                    <a:spcPts val="0"/>
                  </a:spcBef>
                  <a:buNone/>
                </a:pPr>
                <a:r>
                  <a:rPr lang="en-US" sz="2000" b="1" dirty="0" smtClean="0">
                    <a:cs typeface="Times New Roman" pitchFamily="18" charset="0"/>
                  </a:rPr>
                  <a:t>d</a:t>
                </a:r>
                <a:r>
                  <a:rPr lang="en-US" sz="2000" b="1" i="1" dirty="0" smtClean="0">
                    <a:cs typeface="Times New Roman" pitchFamily="18" charset="0"/>
                  </a:rPr>
                  <a:t>.</a:t>
                </a:r>
                <a:r>
                  <a:rPr lang="en-US" sz="2000" b="1" i="1" dirty="0" smtClean="0">
                    <a:latin typeface="Times New Roman" pitchFamily="18" charset="0"/>
                    <a:cs typeface="Times New Roman" pitchFamily="18" charset="0"/>
                  </a:rPr>
                  <a:t>   x</a:t>
                </a:r>
                <a:r>
                  <a:rPr lang="en-US" sz="2000" b="1" dirty="0" smtClean="0"/>
                  <a:t>- </a:t>
                </a:r>
                <a:r>
                  <a:rPr lang="en-US" sz="2000" b="1" dirty="0"/>
                  <a:t>intercept of </a:t>
                </a:r>
                <a14:m>
                  <m:oMath xmlns:m="http://schemas.openxmlformats.org/officeDocument/2006/math">
                    <m:d>
                      <m:dPr>
                        <m:ctrlPr>
                          <a:rPr lang="en-US" sz="2000" b="1" i="1">
                            <a:latin typeface="Cambria Math"/>
                          </a:rPr>
                        </m:ctrlPr>
                      </m:dPr>
                      <m:e>
                        <m:r>
                          <a:rPr lang="en-US" sz="2000" b="1" i="1">
                            <a:latin typeface="Cambria Math"/>
                          </a:rPr>
                          <m:t> </m:t>
                        </m:r>
                        <m:r>
                          <a:rPr lang="en-US" sz="2000" b="1" i="1" smtClean="0">
                            <a:latin typeface="Cambria Math"/>
                          </a:rPr>
                          <m:t>−</m:t>
                        </m:r>
                        <m:f>
                          <m:fPr>
                            <m:ctrlPr>
                              <a:rPr lang="en-US" sz="2000" b="1" i="1">
                                <a:latin typeface="Cambria Math"/>
                              </a:rPr>
                            </m:ctrlPr>
                          </m:fPr>
                          <m:num>
                            <m:r>
                              <a:rPr lang="en-US" sz="2000" b="1" i="1">
                                <a:latin typeface="Cambria Math"/>
                              </a:rPr>
                              <m:t>𝟖</m:t>
                            </m:r>
                          </m:num>
                          <m:den>
                            <m:r>
                              <a:rPr lang="en-US" sz="2000" b="1" i="1">
                                <a:latin typeface="Cambria Math"/>
                              </a:rPr>
                              <m:t>𝟑</m:t>
                            </m:r>
                          </m:den>
                        </m:f>
                        <m:r>
                          <a:rPr lang="en-US" sz="2000" b="1" i="1">
                            <a:latin typeface="Cambria Math"/>
                          </a:rPr>
                          <m:t> ,</m:t>
                        </m:r>
                        <m:r>
                          <a:rPr lang="en-US" sz="2000" b="1" i="1">
                            <a:latin typeface="Cambria Math"/>
                          </a:rPr>
                          <m:t>𝟎</m:t>
                        </m:r>
                      </m:e>
                    </m:d>
                  </m:oMath>
                </a14:m>
                <a:r>
                  <a:rPr lang="en-US" sz="2000" dirty="0"/>
                  <a:t> </a:t>
                </a:r>
                <a:r>
                  <a:rPr lang="en-US" sz="2000" b="1" dirty="0"/>
                  <a:t>and </a:t>
                </a:r>
                <a:r>
                  <a:rPr lang="en-US" sz="2000" b="1" i="1" dirty="0">
                    <a:latin typeface="Times New Roman" pitchFamily="18" charset="0"/>
                    <a:cs typeface="Times New Roman" pitchFamily="18" charset="0"/>
                  </a:rPr>
                  <a:t>y</a:t>
                </a:r>
                <a:r>
                  <a:rPr lang="en-US" sz="2000" b="1" dirty="0"/>
                  <a:t>- intercept of </a:t>
                </a:r>
                <a14:m>
                  <m:oMath xmlns:m="http://schemas.openxmlformats.org/officeDocument/2006/math">
                    <m:d>
                      <m:dPr>
                        <m:ctrlPr>
                          <a:rPr lang="en-US" sz="2000" b="1" i="1">
                            <a:latin typeface="Cambria Math"/>
                          </a:rPr>
                        </m:ctrlPr>
                      </m:dPr>
                      <m:e>
                        <m:r>
                          <a:rPr lang="en-US" sz="2000" b="1" i="1">
                            <a:latin typeface="Cambria Math"/>
                          </a:rPr>
                          <m:t>𝟎</m:t>
                        </m:r>
                        <m:r>
                          <a:rPr lang="en-US" sz="2000" b="1" i="1">
                            <a:latin typeface="Cambria Math"/>
                          </a:rPr>
                          <m:t>, </m:t>
                        </m:r>
                        <m:r>
                          <a:rPr lang="en-US" sz="2000" b="1" i="1">
                            <a:latin typeface="Cambria Math"/>
                          </a:rPr>
                          <m:t>𝟖</m:t>
                        </m:r>
                      </m:e>
                    </m:d>
                  </m:oMath>
                </a14:m>
                <a:endParaRPr lang="en-US" sz="2000" b="1" dirty="0" smtClean="0">
                  <a:latin typeface="+mj-lt"/>
                </a:endParaRPr>
              </a:p>
              <a:p>
                <a:pPr marL="0">
                  <a:spcBef>
                    <a:spcPts val="0"/>
                  </a:spcBef>
                  <a:buNone/>
                </a:pPr>
                <a:endParaRPr lang="en-US" sz="2400" b="1" dirty="0" smtClean="0">
                  <a:latin typeface="+mj-lt"/>
                </a:endParaRPr>
              </a:p>
              <a:p>
                <a:pPr>
                  <a:buNone/>
                </a:pPr>
                <a:endParaRPr lang="en-US" sz="2400" b="1" dirty="0" smtClean="0">
                  <a:solidFill>
                    <a:srgbClr val="002060"/>
                  </a:solidFill>
                  <a:latin typeface="+mj-lt"/>
                </a:endParaRPr>
              </a:p>
            </p:txBody>
          </p:sp>
        </mc:Choice>
        <mc:Fallback>
          <p:sp>
            <p:nvSpPr>
              <p:cNvPr id="13" name="Content Placeholder 12"/>
              <p:cNvSpPr>
                <a:spLocks noGrp="1" noRot="1" noChangeAspect="1" noMove="1" noResize="1" noEditPoints="1" noAdjustHandles="1" noChangeArrowheads="1" noChangeShapeType="1" noTextEdit="1"/>
              </p:cNvSpPr>
              <p:nvPr>
                <p:ph idx="1"/>
              </p:nvPr>
            </p:nvSpPr>
            <p:spPr>
              <a:xfrm>
                <a:off x="457200" y="1570037"/>
                <a:ext cx="8229600" cy="4525963"/>
              </a:xfrm>
              <a:blipFill rotWithShape="1">
                <a:blip r:embed="rId6" cstate="print"/>
                <a:stretch>
                  <a:fillRect l="-1111" t="-1213"/>
                </a:stretch>
              </a:blipFill>
            </p:spPr>
            <p:txBody>
              <a:bodyPr/>
              <a:lstStyle/>
              <a:p>
                <a:r>
                  <a:rPr lang="en-US">
                    <a:noFill/>
                  </a:rPr>
                  <a:t> </a:t>
                </a:r>
              </a:p>
            </p:txBody>
          </p:sp>
        </mc:Fallback>
      </mc:AlternateContent>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A.7d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2514600"/>
            <a:ext cx="7391400" cy="6186309"/>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94667" name="Equation" r:id="rId8"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94668" name="Equation" r:id="rId9"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94669" name="Equation" r:id="rId10"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2519"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65"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84075" y="2655125"/>
            <a:ext cx="1428750" cy="304800"/>
          </a:xfrm>
          <a:prstGeom prst="rect">
            <a:avLst/>
          </a:prstGeom>
          <a:noFill/>
        </p:spPr>
      </p:pic>
      <p:sp>
        <p:nvSpPr>
          <p:cNvPr id="19456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0"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3"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p:nvPr/>
        </p:nvSpPr>
        <p:spPr>
          <a:xfrm>
            <a:off x="771525" y="5538850"/>
            <a:ext cx="56388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6"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9" name="Rectangle 19"/>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2"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5" name="Rectangle 25"/>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0" name="Rectangle 3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9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3" name="Rectangle 33"/>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TextBox 71"/>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33</a:t>
            </a:r>
            <a:endParaRPr lang="en-US" sz="1000" dirty="0">
              <a:latin typeface="+mn-lt"/>
            </a:endParaRPr>
          </a:p>
        </p:txBody>
      </p:sp>
      <p:pic>
        <p:nvPicPr>
          <p:cNvPr id="5" name="Audio 4">
            <a:hlinkClick r:id="" action="ppaction://media"/>
          </p:cNvPr>
          <p:cNvPicPr>
            <a:picLocks noChangeAspect="1"/>
          </p:cNvPicPr>
          <p:nvPr>
            <a:audioFile r:link="rId3"/>
            <p:extLst>
              <p:ext uri="{DAA4B4D4-6D71-4841-9C94-3DE7FCFB9230}">
                <p14:media xmlns="" xmlns:p14="http://schemas.microsoft.com/office/powerpoint/2010/main" r:embed="rId12"/>
              </p:ext>
            </p:extLst>
          </p:nvPr>
        </p:nvPicPr>
        <p:blipFill>
          <a:blip r:embed="rId13"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6124"/>
    </mc:Choice>
    <mc:Fallback>
      <p:transition spd="slow" advTm="26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latin typeface="+mj-lt"/>
              </a:rPr>
              <a:t>Plot the </a:t>
            </a:r>
            <a:r>
              <a:rPr lang="en-US" sz="2400" b="1" i="1" dirty="0" smtClean="0">
                <a:latin typeface="Times New Roman" pitchFamily="18" charset="0"/>
                <a:cs typeface="Times New Roman" pitchFamily="18" charset="0"/>
              </a:rPr>
              <a:t>x</a:t>
            </a:r>
            <a:r>
              <a:rPr lang="en-US" sz="2400" b="1" dirty="0" smtClean="0">
                <a:latin typeface="+mj-lt"/>
              </a:rPr>
              <a:t>- and </a:t>
            </a:r>
            <a:r>
              <a:rPr lang="en-US" sz="2400" b="1" i="1" dirty="0" smtClean="0">
                <a:latin typeface="Times New Roman" pitchFamily="18" charset="0"/>
                <a:cs typeface="Times New Roman" pitchFamily="18" charset="0"/>
              </a:rPr>
              <a:t>y</a:t>
            </a:r>
            <a:r>
              <a:rPr lang="en-US" sz="2400" b="1" dirty="0" smtClean="0">
                <a:latin typeface="+mj-lt"/>
              </a:rPr>
              <a:t>-intercepts of the relation shown on the graph.</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A.7d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2514600"/>
            <a:ext cx="7391400" cy="6186309"/>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98757"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98758"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98759"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2519"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6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0"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3"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6"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9" name="Rectangle 19"/>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2"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5" name="Rectangle 25"/>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0" name="Rectangle 3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9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3" name="Rectangle 33"/>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6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5"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4" name="Rectangle 8"/>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7" name="Rectangle 1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extBox 77"/>
          <p:cNvSpPr txBox="1"/>
          <p:nvPr/>
        </p:nvSpPr>
        <p:spPr>
          <a:xfrm>
            <a:off x="1828800" y="5638800"/>
            <a:ext cx="5181600" cy="646331"/>
          </a:xfrm>
          <a:prstGeom prst="rect">
            <a:avLst/>
          </a:prstGeom>
          <a:noFill/>
        </p:spPr>
        <p:txBody>
          <a:bodyPr wrap="square" rtlCol="0">
            <a:spAutoFit/>
          </a:bodyPr>
          <a:lstStyle/>
          <a:p>
            <a:r>
              <a:rPr lang="en-US" b="1" dirty="0" smtClean="0">
                <a:solidFill>
                  <a:srgbClr val="C00000"/>
                </a:solidFill>
                <a:latin typeface="+mn-lt"/>
              </a:rPr>
              <a:t>The </a:t>
            </a:r>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mn-lt"/>
              </a:rPr>
              <a:t>-intercepts are located at </a:t>
            </a:r>
            <a:r>
              <a:rPr lang="en-US" b="1" dirty="0" smtClean="0">
                <a:solidFill>
                  <a:srgbClr val="C00000"/>
                </a:solidFill>
                <a:latin typeface="Cambria Math" pitchFamily="18" charset="0"/>
                <a:ea typeface="Cambria Math" pitchFamily="18" charset="0"/>
              </a:rPr>
              <a:t>(-2,0) </a:t>
            </a:r>
            <a:r>
              <a:rPr lang="en-US" b="1" dirty="0" smtClean="0">
                <a:solidFill>
                  <a:srgbClr val="C00000"/>
                </a:solidFill>
                <a:latin typeface="+mn-lt"/>
              </a:rPr>
              <a:t>and </a:t>
            </a:r>
            <a:r>
              <a:rPr lang="en-US" b="1" dirty="0" smtClean="0">
                <a:solidFill>
                  <a:srgbClr val="C00000"/>
                </a:solidFill>
                <a:latin typeface="Cambria Math" pitchFamily="18" charset="0"/>
                <a:ea typeface="Cambria Math" pitchFamily="18" charset="0"/>
              </a:rPr>
              <a:t>(6,0) </a:t>
            </a:r>
            <a:r>
              <a:rPr lang="en-US" b="1" dirty="0" smtClean="0">
                <a:solidFill>
                  <a:srgbClr val="C00000"/>
                </a:solidFill>
                <a:latin typeface="+mn-lt"/>
              </a:rPr>
              <a:t>and the </a:t>
            </a:r>
            <a:r>
              <a:rPr lang="en-US" b="1" i="1" dirty="0" smtClean="0">
                <a:solidFill>
                  <a:srgbClr val="C00000"/>
                </a:solidFill>
                <a:latin typeface="Times New Roman" pitchFamily="18" charset="0"/>
                <a:cs typeface="Times New Roman" pitchFamily="18" charset="0"/>
              </a:rPr>
              <a:t>y</a:t>
            </a:r>
            <a:r>
              <a:rPr lang="en-US" b="1" dirty="0" smtClean="0">
                <a:solidFill>
                  <a:srgbClr val="C00000"/>
                </a:solidFill>
                <a:latin typeface="+mn-lt"/>
              </a:rPr>
              <a:t>-intercept is located at </a:t>
            </a:r>
            <a:r>
              <a:rPr lang="en-US" b="1" dirty="0" smtClean="0">
                <a:solidFill>
                  <a:srgbClr val="C00000"/>
                </a:solidFill>
                <a:latin typeface="Cambria Math" pitchFamily="18" charset="0"/>
                <a:ea typeface="Cambria Math" pitchFamily="18" charset="0"/>
              </a:rPr>
              <a:t>(0,-3).</a:t>
            </a:r>
            <a:endParaRPr lang="en-US" b="1" dirty="0">
              <a:solidFill>
                <a:srgbClr val="C00000"/>
              </a:solidFill>
              <a:latin typeface="Cambria Math" pitchFamily="18" charset="0"/>
              <a:ea typeface="Cambria Math" pitchFamily="18" charset="0"/>
            </a:endParaRPr>
          </a:p>
        </p:txBody>
      </p:sp>
      <p:pic>
        <p:nvPicPr>
          <p:cNvPr id="2" name="Picture 5"/>
          <p:cNvPicPr>
            <a:picLocks noChangeAspect="1" noChangeArrowheads="1"/>
          </p:cNvPicPr>
          <p:nvPr/>
        </p:nvPicPr>
        <p:blipFill>
          <a:blip r:embed="rId10" cstate="print"/>
          <a:srcRect/>
          <a:stretch>
            <a:fillRect/>
          </a:stretch>
        </p:blipFill>
        <p:spPr bwMode="auto">
          <a:xfrm>
            <a:off x="2057400" y="2209800"/>
            <a:ext cx="4562475" cy="3048000"/>
          </a:xfrm>
          <a:prstGeom prst="rect">
            <a:avLst/>
          </a:prstGeom>
          <a:noFill/>
          <a:ln w="25400">
            <a:solidFill>
              <a:schemeClr val="tx1"/>
            </a:solidFill>
            <a:miter lim="800000"/>
            <a:headEnd/>
            <a:tailEnd/>
          </a:ln>
        </p:spPr>
      </p:pic>
      <p:sp>
        <p:nvSpPr>
          <p:cNvPr id="75" name="Oval 74"/>
          <p:cNvSpPr>
            <a:spLocks noChangeAspect="1"/>
          </p:cNvSpPr>
          <p:nvPr/>
        </p:nvSpPr>
        <p:spPr>
          <a:xfrm>
            <a:off x="3867150" y="369570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4314825" y="437197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5676900" y="369570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80" name="TextBox 7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34</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4725"/>
    </mc:Choice>
    <mc:Fallback>
      <p:transition spd="slow" advTm="24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78" grpId="0"/>
      <p:bldP spid="75" grpId="0" animBg="1"/>
      <p:bldP spid="76" grpId="0" animBg="1"/>
      <p:bldP spid="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229600" cy="4525963"/>
          </a:xfrm>
        </p:spPr>
        <p:txBody>
          <a:bodyPr/>
          <a:lstStyle/>
          <a:p>
            <a:pPr>
              <a:spcBef>
                <a:spcPts val="0"/>
              </a:spcBef>
              <a:buNone/>
            </a:pPr>
            <a:r>
              <a:rPr lang="en-US" sz="2400" b="1" dirty="0" smtClean="0"/>
              <a:t>SOL A.8 </a:t>
            </a:r>
          </a:p>
          <a:p>
            <a:pPr>
              <a:spcBef>
                <a:spcPts val="0"/>
              </a:spcBef>
              <a:buNone/>
            </a:pPr>
            <a:r>
              <a:rPr lang="en-US" sz="2400" b="1" dirty="0" smtClean="0"/>
              <a:t>The student, given a situation, will analyze a relation to </a:t>
            </a:r>
          </a:p>
          <a:p>
            <a:pPr>
              <a:spcBef>
                <a:spcPts val="0"/>
              </a:spcBef>
              <a:buNone/>
            </a:pPr>
            <a:r>
              <a:rPr lang="en-US" sz="2400" b="1" dirty="0" smtClean="0"/>
              <a:t>determine whether a direct or inverse variation exists, and </a:t>
            </a:r>
          </a:p>
          <a:p>
            <a:pPr>
              <a:spcBef>
                <a:spcPts val="0"/>
              </a:spcBef>
              <a:buNone/>
            </a:pPr>
            <a:r>
              <a:rPr lang="en-US" sz="2400" b="1" dirty="0" smtClean="0">
                <a:solidFill>
                  <a:srgbClr val="0070C0"/>
                </a:solidFill>
              </a:rPr>
              <a:t>represent a direct variation algebraically </a:t>
            </a:r>
            <a:r>
              <a:rPr lang="en-US" sz="2400" b="1" dirty="0" smtClean="0"/>
              <a:t>and graphically </a:t>
            </a:r>
            <a:r>
              <a:rPr lang="en-US" sz="2400" b="1" dirty="0" smtClean="0">
                <a:solidFill>
                  <a:srgbClr val="0070C0"/>
                </a:solidFill>
              </a:rPr>
              <a:t>and an </a:t>
            </a:r>
          </a:p>
          <a:p>
            <a:pPr>
              <a:spcBef>
                <a:spcPts val="0"/>
              </a:spcBef>
              <a:buNone/>
            </a:pPr>
            <a:r>
              <a:rPr lang="en-US" sz="2400" b="1" dirty="0" smtClean="0">
                <a:solidFill>
                  <a:srgbClr val="0070C0"/>
                </a:solidFill>
              </a:rPr>
              <a:t>inverse variation algebraically.</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smtClean="0">
                <a:solidFill>
                  <a:srgbClr val="0033CC"/>
                </a:solidFill>
              </a:rPr>
              <a:t>Analyzing Direct and Inverse Variations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35</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18157"/>
    </mc:Choice>
    <mc:Fallback>
      <p:transition spd="slow" advTm="18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33CC"/>
                </a:solidFill>
              </a:rPr>
              <a:t>Suggested Practice for SOL A.8</a:t>
            </a:r>
            <a:endParaRPr lang="en-US" sz="3200" dirty="0"/>
          </a:p>
        </p:txBody>
      </p:sp>
      <p:sp>
        <p:nvSpPr>
          <p:cNvPr id="3" name="Content Placeholder 2"/>
          <p:cNvSpPr>
            <a:spLocks noGrp="1"/>
          </p:cNvSpPr>
          <p:nvPr>
            <p:ph idx="1"/>
          </p:nvPr>
        </p:nvSpPr>
        <p:spPr>
          <a:xfrm>
            <a:off x="457200" y="1371600"/>
            <a:ext cx="8229600" cy="4525963"/>
          </a:xfrm>
        </p:spPr>
        <p:txBody>
          <a:bodyPr/>
          <a:lstStyle/>
          <a:p>
            <a:pPr marL="0" eaLnBrk="1" hangingPunct="1">
              <a:spcBef>
                <a:spcPts val="0"/>
              </a:spcBef>
              <a:buFont typeface="Wingdings 2" pitchFamily="18" charset="2"/>
              <a:buNone/>
            </a:pPr>
            <a:r>
              <a:rPr lang="en-US" sz="2400" b="1" dirty="0">
                <a:solidFill>
                  <a:srgbClr val="0070C0"/>
                </a:solidFill>
              </a:rPr>
              <a:t>Students need additional practice selecting ordered</a:t>
            </a:r>
          </a:p>
          <a:p>
            <a:pPr marL="0" eaLnBrk="1" hangingPunct="1">
              <a:spcBef>
                <a:spcPts val="0"/>
              </a:spcBef>
              <a:buFont typeface="Wingdings 2" pitchFamily="18" charset="2"/>
              <a:buNone/>
            </a:pPr>
            <a:r>
              <a:rPr lang="en-US" sz="2400" b="1" dirty="0">
                <a:solidFill>
                  <a:srgbClr val="0070C0"/>
                </a:solidFill>
              </a:rPr>
              <a:t>pairs from a list to make a relation that is a direct or inverse variation.</a:t>
            </a:r>
          </a:p>
          <a:p>
            <a:pPr eaLnBrk="1" hangingPunct="1">
              <a:buFont typeface="Wingdings 2" pitchFamily="18" charset="2"/>
              <a:buNone/>
            </a:pPr>
            <a:r>
              <a:rPr lang="en-US" sz="2000" b="1" dirty="0">
                <a:cs typeface="Arial" pitchFamily="34" charset="0"/>
              </a:rPr>
              <a:t>Given this set of ordered pairs:</a:t>
            </a:r>
          </a:p>
          <a:p>
            <a:pPr eaLnBrk="1" hangingPunct="1">
              <a:buFont typeface="Wingdings 2" pitchFamily="18" charset="2"/>
              <a:buNone/>
            </a:pPr>
            <a:endParaRPr lang="en-US" sz="2000" b="1" dirty="0"/>
          </a:p>
          <a:p>
            <a:pPr eaLnBrk="1" hangingPunct="1">
              <a:buFont typeface="Wingdings 2" pitchFamily="18" charset="2"/>
              <a:buNone/>
            </a:pPr>
            <a:endParaRPr lang="en-US" sz="2000" b="1" dirty="0"/>
          </a:p>
          <a:p>
            <a:pPr marL="0" eaLnBrk="1" hangingPunct="1">
              <a:buFont typeface="Wingdings 2" pitchFamily="18" charset="2"/>
              <a:buNone/>
            </a:pPr>
            <a:r>
              <a:rPr lang="en-US" sz="2000" b="1" dirty="0">
                <a:cs typeface="Arial" pitchFamily="34" charset="0"/>
              </a:rPr>
              <a:t>a.  Select three points that will create a direct variation relation.</a:t>
            </a:r>
          </a:p>
          <a:p>
            <a:pPr eaLnBrk="1" fontAlgn="auto" hangingPunct="1">
              <a:spcAft>
                <a:spcPts val="0"/>
              </a:spcAft>
              <a:buClr>
                <a:schemeClr val="accent3"/>
              </a:buClr>
              <a:buNone/>
              <a:defRPr/>
            </a:pPr>
            <a:endParaRPr lang="en-US" sz="2000" b="1" dirty="0">
              <a:solidFill>
                <a:srgbClr val="6600FF"/>
              </a:solidFill>
            </a:endParaRPr>
          </a:p>
          <a:p>
            <a:pPr eaLnBrk="1" fontAlgn="auto" hangingPunct="1">
              <a:spcAft>
                <a:spcPts val="0"/>
              </a:spcAft>
              <a:buClr>
                <a:schemeClr val="accent3"/>
              </a:buClr>
              <a:buNone/>
              <a:defRPr/>
            </a:pPr>
            <a:endParaRPr lang="en-US" sz="2000" b="1" dirty="0">
              <a:solidFill>
                <a:srgbClr val="6600FF"/>
              </a:solidFill>
            </a:endParaRPr>
          </a:p>
          <a:p>
            <a:pPr marL="0">
              <a:buNone/>
            </a:pPr>
            <a:r>
              <a:rPr lang="en-US" sz="2000" b="1" dirty="0">
                <a:cs typeface="Arial" pitchFamily="34" charset="0"/>
              </a:rPr>
              <a:t>b.  Select three points that will create an inverse variation relation.</a:t>
            </a:r>
            <a:endParaRPr lang="en-US" sz="2000" b="1" dirty="0">
              <a:solidFill>
                <a:srgbClr val="002060"/>
              </a:solidFill>
              <a:cs typeface="Arial" pitchFamily="34" charset="0"/>
            </a:endParaRPr>
          </a:p>
          <a:p>
            <a:pPr marL="0" indent="0">
              <a:buNone/>
            </a:pPr>
            <a:endParaRPr lang="en-US" dirty="0"/>
          </a:p>
        </p:txBody>
      </p:sp>
      <p:cxnSp>
        <p:nvCxnSpPr>
          <p:cNvPr id="4" name="Straight Connector 3"/>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90599" y="3062094"/>
            <a:ext cx="7060953" cy="335238"/>
          </a:xfrm>
          <a:prstGeom prst="rect">
            <a:avLst/>
          </a:prstGeom>
          <a:noFill/>
        </p:spPr>
      </p:pic>
      <p:pic>
        <p:nvPicPr>
          <p:cNvPr id="7"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65021" y="4028704"/>
            <a:ext cx="2438400" cy="304800"/>
          </a:xfrm>
          <a:prstGeom prst="rect">
            <a:avLst/>
          </a:prstGeom>
          <a:noFill/>
        </p:spPr>
      </p:pic>
      <p:grpSp>
        <p:nvGrpSpPr>
          <p:cNvPr id="8" name="Group 7"/>
          <p:cNvGrpSpPr/>
          <p:nvPr/>
        </p:nvGrpSpPr>
        <p:grpSpPr>
          <a:xfrm>
            <a:off x="912421" y="4295404"/>
            <a:ext cx="6915150" cy="457200"/>
            <a:chOff x="914400" y="4705350"/>
            <a:chExt cx="6915150" cy="457200"/>
          </a:xfrm>
        </p:grpSpPr>
        <p:pic>
          <p:nvPicPr>
            <p:cNvPr id="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14400" y="4800600"/>
              <a:ext cx="5057775" cy="276225"/>
            </a:xfrm>
            <a:prstGeom prst="rect">
              <a:avLst/>
            </a:prstGeom>
            <a:noFill/>
          </p:spPr>
        </p:pic>
        <p:pic>
          <p:nvPicPr>
            <p:cNvPr id="10"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991225" y="4705350"/>
              <a:ext cx="1838325" cy="457200"/>
            </a:xfrm>
            <a:prstGeom prst="rect">
              <a:avLst/>
            </a:prstGeom>
            <a:noFill/>
          </p:spPr>
        </p:pic>
      </p:grpSp>
      <p:pic>
        <p:nvPicPr>
          <p:cNvPr id="11"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579296" y="5230215"/>
            <a:ext cx="2524125" cy="304800"/>
          </a:xfrm>
          <a:prstGeom prst="rect">
            <a:avLst/>
          </a:prstGeom>
          <a:noFill/>
        </p:spPr>
      </p:pic>
      <p:grpSp>
        <p:nvGrpSpPr>
          <p:cNvPr id="12" name="Group 11"/>
          <p:cNvGrpSpPr/>
          <p:nvPr/>
        </p:nvGrpSpPr>
        <p:grpSpPr>
          <a:xfrm>
            <a:off x="845746" y="5554065"/>
            <a:ext cx="7305675" cy="276225"/>
            <a:chOff x="762000" y="6400800"/>
            <a:chExt cx="7305675" cy="276225"/>
          </a:xfrm>
        </p:grpSpPr>
        <p:pic>
          <p:nvPicPr>
            <p:cNvPr id="13"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67400" y="6400800"/>
              <a:ext cx="2200275" cy="276225"/>
            </a:xfrm>
            <a:prstGeom prst="rect">
              <a:avLst/>
            </a:prstGeom>
            <a:noFill/>
          </p:spPr>
        </p:pic>
        <p:pic>
          <p:nvPicPr>
            <p:cNvPr id="14"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 y="6400800"/>
              <a:ext cx="5057775" cy="276225"/>
            </a:xfrm>
            <a:prstGeom prst="rect">
              <a:avLst/>
            </a:prstGeom>
            <a:noFill/>
          </p:spPr>
        </p:pic>
      </p:grpSp>
      <p:sp>
        <p:nvSpPr>
          <p:cNvPr id="15" name="TextBox 1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36</a:t>
            </a:r>
            <a:endParaRPr lang="en-US" sz="1000" dirty="0">
              <a:latin typeface="+mn-lt"/>
            </a:endParaRPr>
          </a:p>
        </p:txBody>
      </p:sp>
      <p:pic>
        <p:nvPicPr>
          <p:cNvPr id="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1" cstate="print"/>
          <a:srcRect/>
          <a:stretch>
            <a:fillRect/>
          </a:stretch>
        </p:blipFill>
        <p:spPr bwMode="auto">
          <a:xfrm>
            <a:off x="7844394" y="5943600"/>
            <a:ext cx="1007389" cy="685800"/>
          </a:xfrm>
          <a:prstGeom prst="rect">
            <a:avLst/>
          </a:prstGeom>
          <a:noFill/>
        </p:spPr>
      </p:pic>
      <p:pic>
        <p:nvPicPr>
          <p:cNvPr id="19" name="Audio 18">
            <a:hlinkClick r:id="" action="ppaction://media"/>
          </p:cNvPr>
          <p:cNvPicPr>
            <a:picLocks noChangeAspect="1"/>
          </p:cNvPicPr>
          <p:nvPr>
            <a:audioFile r:link="rId2"/>
            <p:extLst>
              <p:ext uri="{DAA4B4D4-6D71-4841-9C94-3DE7FCFB9230}">
                <p14:media xmlns="" xmlns:p14="http://schemas.microsoft.com/office/powerpoint/2010/main" r:embed="rId12"/>
              </p:ext>
            </p:extLst>
          </p:nvPr>
        </p:nvPicPr>
        <p:blipFill>
          <a:blip r:embed="rId13" cstate="print"/>
          <a:stretch>
            <a:fillRect/>
          </a:stretch>
        </p:blipFill>
        <p:spPr>
          <a:xfrm>
            <a:off x="8382000" y="6096000"/>
            <a:ext cx="609600" cy="609600"/>
          </a:xfrm>
          <a:prstGeom prst="rect">
            <a:avLst/>
          </a:prstGeom>
        </p:spPr>
      </p:pic>
    </p:spTree>
    <p:custDataLst>
      <p:tags r:id="rId1"/>
    </p:custDataLst>
    <p:extLst>
      <p:ext uri="{BB962C8B-B14F-4D97-AF65-F5344CB8AC3E}">
        <p14:creationId xmlns="" xmlns:p14="http://schemas.microsoft.com/office/powerpoint/2010/main" val="1365599441"/>
      </p:ext>
    </p:extLst>
  </p:cSld>
  <p:clrMapOvr>
    <a:masterClrMapping/>
  </p:clrMapOvr>
  <mc:AlternateContent xmlns:mc="http://schemas.openxmlformats.org/markup-compatibility/2006">
    <mc:Choice xmlns="" xmlns:p14="http://schemas.microsoft.com/office/powerpoint/2010/main" Requires="p14">
      <p:transition spd="slow" p14:dur="2000" advTm="33337"/>
    </mc:Choice>
    <mc:Fallback>
      <p:transition spd="slow" advTm="33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9"/>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853860" y="6053962"/>
            <a:ext cx="1007389" cy="685800"/>
          </a:xfrm>
          <a:prstGeom prst="rect">
            <a:avLst/>
          </a:prstGeom>
          <a:noFill/>
        </p:spPr>
      </p:pic>
      <p:sp>
        <p:nvSpPr>
          <p:cNvPr id="13" name="Content Placeholder 12"/>
          <p:cNvSpPr>
            <a:spLocks noGrp="1"/>
          </p:cNvSpPr>
          <p:nvPr>
            <p:ph idx="1"/>
          </p:nvPr>
        </p:nvSpPr>
        <p:spPr>
          <a:xfrm>
            <a:off x="533400" y="1600200"/>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identifying a direct variation equation algebraically and graphically.</a:t>
            </a:r>
          </a:p>
          <a:p>
            <a:pPr marL="0" eaLnBrk="1" hangingPunct="1">
              <a:buFont typeface="Wingdings 2" pitchFamily="18" charset="2"/>
              <a:buNone/>
            </a:pPr>
            <a:r>
              <a:rPr lang="en-US" sz="2000" b="1" dirty="0" smtClean="0"/>
              <a:t>Identify the equations that represent a direct variation.</a:t>
            </a:r>
          </a:p>
          <a:p>
            <a:pPr marL="0" eaLnBrk="1" hangingPunct="1">
              <a:buNone/>
            </a:pPr>
            <a:endParaRPr lang="en-US" sz="2400"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A.8</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83394"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83395"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83396"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3309"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514725" y="4076700"/>
            <a:ext cx="704850" cy="304800"/>
          </a:xfrm>
          <a:prstGeom prst="rect">
            <a:avLst/>
          </a:prstGeom>
          <a:noFill/>
        </p:spPr>
      </p:pic>
      <p:pic>
        <p:nvPicPr>
          <p:cNvPr id="183308"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505200" y="3162300"/>
            <a:ext cx="1114425" cy="304800"/>
          </a:xfrm>
          <a:prstGeom prst="rect">
            <a:avLst/>
          </a:prstGeom>
          <a:noFill/>
        </p:spPr>
      </p:pic>
      <p:pic>
        <p:nvPicPr>
          <p:cNvPr id="183307"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676400" y="3171825"/>
            <a:ext cx="1085850" cy="323850"/>
          </a:xfrm>
          <a:prstGeom prst="rect">
            <a:avLst/>
          </a:prstGeom>
          <a:noFill/>
        </p:spPr>
      </p:pic>
      <p:pic>
        <p:nvPicPr>
          <p:cNvPr id="183306" name="Picture 1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324475" y="4076700"/>
            <a:ext cx="1095375" cy="304800"/>
          </a:xfrm>
          <a:prstGeom prst="rect">
            <a:avLst/>
          </a:prstGeom>
          <a:noFill/>
        </p:spPr>
      </p:pic>
      <p:pic>
        <p:nvPicPr>
          <p:cNvPr id="183305" name="Picture 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676400" y="3924300"/>
            <a:ext cx="571500" cy="552450"/>
          </a:xfrm>
          <a:prstGeom prst="rect">
            <a:avLst/>
          </a:prstGeom>
          <a:noFill/>
        </p:spPr>
      </p:pic>
      <p:pic>
        <p:nvPicPr>
          <p:cNvPr id="183303" name="Picture 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324475" y="3019425"/>
            <a:ext cx="838200" cy="552450"/>
          </a:xfrm>
          <a:prstGeom prst="rect">
            <a:avLst/>
          </a:prstGeom>
          <a:noFill/>
        </p:spPr>
      </p:pic>
      <p:pic>
        <p:nvPicPr>
          <p:cNvPr id="183302" name="Picture 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685925" y="4924425"/>
            <a:ext cx="981075" cy="514350"/>
          </a:xfrm>
          <a:prstGeom prst="rect">
            <a:avLst/>
          </a:prstGeom>
          <a:noFill/>
        </p:spPr>
      </p:pic>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3320" name="Picture 2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524250" y="5019675"/>
            <a:ext cx="1114425" cy="304800"/>
          </a:xfrm>
          <a:prstGeom prst="rect">
            <a:avLst/>
          </a:prstGeom>
          <a:noFill/>
        </p:spPr>
      </p:pic>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82"/>
          <p:cNvSpPr/>
          <p:nvPr/>
        </p:nvSpPr>
        <p:spPr>
          <a:xfrm>
            <a:off x="5257800" y="2895600"/>
            <a:ext cx="9906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257800" y="3810000"/>
            <a:ext cx="12192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676400" y="4800600"/>
            <a:ext cx="11430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352800" y="3733800"/>
            <a:ext cx="9906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 xmlns:p14="http://schemas.microsoft.com/office/powerpoint/2010/main" r:embed="rId18"/>
              </p:ext>
            </p:extLst>
          </p:nvPr>
        </p:nvPicPr>
        <p:blipFill>
          <a:blip r:embed="rId19" cstate="print"/>
          <a:stretch>
            <a:fillRect/>
          </a:stretch>
        </p:blipFill>
        <p:spPr>
          <a:xfrm>
            <a:off x="8382000" y="6096000"/>
            <a:ext cx="609600" cy="609600"/>
          </a:xfrm>
          <a:prstGeom prst="rect">
            <a:avLst/>
          </a:prstGeom>
        </p:spPr>
      </p:pic>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37</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1155"/>
    </mc:Choice>
    <mc:Fallback>
      <p:transition spd="slow" advTm="21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bldLst>
      <p:bldP spid="83" grpId="0" animBg="1"/>
      <p:bldP spid="84" grpId="0" animBg="1"/>
      <p:bldP spid="85"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600200"/>
            <a:ext cx="8229600" cy="4525963"/>
          </a:xfrm>
        </p:spPr>
        <p:txBody>
          <a:bodyPr/>
          <a:lstStyle/>
          <a:p>
            <a:pPr marL="0" eaLnBrk="1" hangingPunct="1">
              <a:buFont typeface="Wingdings 2" pitchFamily="18" charset="2"/>
              <a:buNone/>
            </a:pPr>
            <a:r>
              <a:rPr lang="en-US" sz="2400" b="1" dirty="0" smtClean="0"/>
              <a:t>Identify the graph of a direct variation.</a:t>
            </a:r>
          </a:p>
          <a:p>
            <a:pPr marL="0" eaLnBrk="1" hangingPunct="1">
              <a:buNone/>
            </a:pPr>
            <a:endParaRPr lang="en-US" sz="2400"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A.8</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88520"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88521"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88522"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8"/>
          <p:cNvSpPr/>
          <p:nvPr/>
        </p:nvSpPr>
        <p:spPr>
          <a:xfrm>
            <a:off x="4162425" y="2381250"/>
            <a:ext cx="2819400" cy="175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9"/>
              </p:ext>
            </p:extLst>
          </p:nvPr>
        </p:nvPicPr>
        <p:blipFill>
          <a:blip r:embed="rId10" cstate="print"/>
          <a:stretch>
            <a:fillRect/>
          </a:stretch>
        </p:blipFill>
        <p:spPr>
          <a:xfrm>
            <a:off x="8382000" y="6096000"/>
            <a:ext cx="609600" cy="609600"/>
          </a:xfrm>
          <a:prstGeom prst="rect">
            <a:avLst/>
          </a:prstGeom>
        </p:spPr>
      </p:pic>
      <p:pic>
        <p:nvPicPr>
          <p:cNvPr id="6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1" cstate="print"/>
          <a:srcRect/>
          <a:stretch>
            <a:fillRect/>
          </a:stretch>
        </p:blipFill>
        <p:spPr bwMode="auto">
          <a:xfrm>
            <a:off x="7696200" y="5943600"/>
            <a:ext cx="1007389" cy="685800"/>
          </a:xfrm>
          <a:prstGeom prst="rect">
            <a:avLst/>
          </a:prstGeom>
          <a:noFill/>
        </p:spPr>
      </p:pic>
      <p:grpSp>
        <p:nvGrpSpPr>
          <p:cNvPr id="12" name="Group 11"/>
          <p:cNvGrpSpPr/>
          <p:nvPr/>
        </p:nvGrpSpPr>
        <p:grpSpPr>
          <a:xfrm>
            <a:off x="1219200" y="2514600"/>
            <a:ext cx="2286000" cy="1509713"/>
            <a:chOff x="1219200" y="2514600"/>
            <a:chExt cx="2286000" cy="1509713"/>
          </a:xfrm>
        </p:grpSpPr>
        <p:pic>
          <p:nvPicPr>
            <p:cNvPr id="188425" name="Picture 9"/>
            <p:cNvPicPr>
              <a:picLocks noChangeAspect="1" noChangeArrowheads="1"/>
            </p:cNvPicPr>
            <p:nvPr/>
          </p:nvPicPr>
          <p:blipFill>
            <a:blip r:embed="rId12" cstate="print"/>
            <a:srcRect/>
            <a:stretch>
              <a:fillRect/>
            </a:stretch>
          </p:blipFill>
          <p:spPr bwMode="auto">
            <a:xfrm>
              <a:off x="1219200" y="2514600"/>
              <a:ext cx="2286000" cy="1509713"/>
            </a:xfrm>
            <a:prstGeom prst="rect">
              <a:avLst/>
            </a:prstGeom>
            <a:noFill/>
            <a:ln w="25400">
              <a:solidFill>
                <a:schemeClr val="tx1"/>
              </a:solidFill>
              <a:miter lim="800000"/>
              <a:headEnd/>
              <a:tailEnd/>
            </a:ln>
          </p:spPr>
        </p:pic>
        <p:sp>
          <p:nvSpPr>
            <p:cNvPr id="6" name="TextBox 5"/>
            <p:cNvSpPr txBox="1"/>
            <p:nvPr/>
          </p:nvSpPr>
          <p:spPr>
            <a:xfrm>
              <a:off x="1238250" y="3635931"/>
              <a:ext cx="533400" cy="369332"/>
            </a:xfrm>
            <a:prstGeom prst="rect">
              <a:avLst/>
            </a:prstGeom>
            <a:solidFill>
              <a:schemeClr val="bg1"/>
            </a:solidFill>
          </p:spPr>
          <p:txBody>
            <a:bodyPr wrap="square" rtlCol="0">
              <a:spAutoFit/>
            </a:bodyPr>
            <a:lstStyle/>
            <a:p>
              <a:endParaRPr lang="en-US" dirty="0"/>
            </a:p>
          </p:txBody>
        </p:sp>
      </p:grpSp>
      <p:grpSp>
        <p:nvGrpSpPr>
          <p:cNvPr id="21" name="Group 20"/>
          <p:cNvGrpSpPr/>
          <p:nvPr/>
        </p:nvGrpSpPr>
        <p:grpSpPr>
          <a:xfrm>
            <a:off x="4495800" y="2514600"/>
            <a:ext cx="2271713" cy="1514475"/>
            <a:chOff x="4495800" y="2514600"/>
            <a:chExt cx="2271713" cy="1514475"/>
          </a:xfrm>
        </p:grpSpPr>
        <p:pic>
          <p:nvPicPr>
            <p:cNvPr id="8" name="Picture 7"/>
            <p:cNvPicPr>
              <a:picLocks noChangeAspect="1" noChangeArrowheads="1"/>
            </p:cNvPicPr>
            <p:nvPr/>
          </p:nvPicPr>
          <p:blipFill>
            <a:blip r:embed="rId13" cstate="print"/>
            <a:srcRect/>
            <a:stretch>
              <a:fillRect/>
            </a:stretch>
          </p:blipFill>
          <p:spPr bwMode="auto">
            <a:xfrm>
              <a:off x="4495800" y="2514600"/>
              <a:ext cx="2271713" cy="1514475"/>
            </a:xfrm>
            <a:prstGeom prst="rect">
              <a:avLst/>
            </a:prstGeom>
            <a:noFill/>
            <a:ln w="25400">
              <a:solidFill>
                <a:schemeClr val="tx1"/>
              </a:solidFill>
              <a:miter lim="800000"/>
              <a:headEnd/>
              <a:tailEnd/>
            </a:ln>
          </p:spPr>
        </p:pic>
        <p:sp>
          <p:nvSpPr>
            <p:cNvPr id="20" name="TextBox 19"/>
            <p:cNvSpPr txBox="1"/>
            <p:nvPr/>
          </p:nvSpPr>
          <p:spPr>
            <a:xfrm>
              <a:off x="4505325" y="3631169"/>
              <a:ext cx="609600" cy="369332"/>
            </a:xfrm>
            <a:prstGeom prst="rect">
              <a:avLst/>
            </a:prstGeom>
            <a:solidFill>
              <a:schemeClr val="bg1"/>
            </a:solidFill>
          </p:spPr>
          <p:txBody>
            <a:bodyPr wrap="square" rtlCol="0">
              <a:spAutoFit/>
            </a:bodyPr>
            <a:lstStyle/>
            <a:p>
              <a:endParaRPr lang="en-US" dirty="0"/>
            </a:p>
          </p:txBody>
        </p:sp>
      </p:grpSp>
      <p:grpSp>
        <p:nvGrpSpPr>
          <p:cNvPr id="23" name="Group 22"/>
          <p:cNvGrpSpPr/>
          <p:nvPr/>
        </p:nvGrpSpPr>
        <p:grpSpPr>
          <a:xfrm>
            <a:off x="1219200" y="4648200"/>
            <a:ext cx="2276475" cy="1509713"/>
            <a:chOff x="1219200" y="4648200"/>
            <a:chExt cx="2276475" cy="1509713"/>
          </a:xfrm>
        </p:grpSpPr>
        <p:pic>
          <p:nvPicPr>
            <p:cNvPr id="11" name="Picture 8"/>
            <p:cNvPicPr>
              <a:picLocks noChangeAspect="1" noChangeArrowheads="1"/>
            </p:cNvPicPr>
            <p:nvPr/>
          </p:nvPicPr>
          <p:blipFill>
            <a:blip r:embed="rId14" cstate="print"/>
            <a:srcRect/>
            <a:stretch>
              <a:fillRect/>
            </a:stretch>
          </p:blipFill>
          <p:spPr bwMode="auto">
            <a:xfrm>
              <a:off x="1219200" y="4648200"/>
              <a:ext cx="2276475" cy="1509713"/>
            </a:xfrm>
            <a:prstGeom prst="rect">
              <a:avLst/>
            </a:prstGeom>
            <a:noFill/>
            <a:ln w="25400">
              <a:solidFill>
                <a:schemeClr val="tx1"/>
              </a:solidFill>
              <a:miter lim="800000"/>
              <a:headEnd/>
              <a:tailEnd/>
            </a:ln>
          </p:spPr>
        </p:pic>
        <p:sp>
          <p:nvSpPr>
            <p:cNvPr id="22" name="TextBox 21"/>
            <p:cNvSpPr txBox="1"/>
            <p:nvPr/>
          </p:nvSpPr>
          <p:spPr>
            <a:xfrm>
              <a:off x="1247775" y="5768459"/>
              <a:ext cx="838200" cy="369332"/>
            </a:xfrm>
            <a:prstGeom prst="rect">
              <a:avLst/>
            </a:prstGeom>
            <a:solidFill>
              <a:schemeClr val="bg1"/>
            </a:solidFill>
          </p:spPr>
          <p:txBody>
            <a:bodyPr wrap="square" rtlCol="0">
              <a:spAutoFit/>
            </a:bodyPr>
            <a:lstStyle/>
            <a:p>
              <a:endParaRPr lang="en-US" dirty="0"/>
            </a:p>
          </p:txBody>
        </p:sp>
      </p:grpSp>
      <p:grpSp>
        <p:nvGrpSpPr>
          <p:cNvPr id="26" name="Group 25"/>
          <p:cNvGrpSpPr/>
          <p:nvPr/>
        </p:nvGrpSpPr>
        <p:grpSpPr>
          <a:xfrm>
            <a:off x="4495800" y="4648200"/>
            <a:ext cx="2266950" cy="1509713"/>
            <a:chOff x="4495800" y="4648200"/>
            <a:chExt cx="2266950" cy="1509713"/>
          </a:xfrm>
        </p:grpSpPr>
        <p:pic>
          <p:nvPicPr>
            <p:cNvPr id="188426" name="Picture 10"/>
            <p:cNvPicPr>
              <a:picLocks noChangeAspect="1" noChangeArrowheads="1"/>
            </p:cNvPicPr>
            <p:nvPr/>
          </p:nvPicPr>
          <p:blipFill>
            <a:blip r:embed="rId15" cstate="print"/>
            <a:srcRect/>
            <a:stretch>
              <a:fillRect/>
            </a:stretch>
          </p:blipFill>
          <p:spPr bwMode="auto">
            <a:xfrm>
              <a:off x="4495800" y="4648200"/>
              <a:ext cx="2266950" cy="1509713"/>
            </a:xfrm>
            <a:prstGeom prst="rect">
              <a:avLst/>
            </a:prstGeom>
            <a:noFill/>
            <a:ln w="25400">
              <a:solidFill>
                <a:schemeClr val="tx1"/>
              </a:solidFill>
              <a:miter lim="800000"/>
              <a:headEnd/>
              <a:tailEnd/>
            </a:ln>
          </p:spPr>
        </p:pic>
        <p:sp>
          <p:nvSpPr>
            <p:cNvPr id="25" name="TextBox 24"/>
            <p:cNvSpPr txBox="1"/>
            <p:nvPr/>
          </p:nvSpPr>
          <p:spPr>
            <a:xfrm>
              <a:off x="4514850" y="5772150"/>
              <a:ext cx="361950" cy="369332"/>
            </a:xfrm>
            <a:prstGeom prst="rect">
              <a:avLst/>
            </a:prstGeom>
            <a:solidFill>
              <a:schemeClr val="bg1"/>
            </a:solidFill>
          </p:spPr>
          <p:txBody>
            <a:bodyPr wrap="square" rtlCol="0">
              <a:spAutoFit/>
            </a:bodyPr>
            <a:lstStyle/>
            <a:p>
              <a:endParaRPr lang="en-US" dirty="0"/>
            </a:p>
          </p:txBody>
        </p:sp>
      </p:grpSp>
      <p:sp>
        <p:nvSpPr>
          <p:cNvPr id="76" name="TextBox 7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38</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16575"/>
    </mc:Choice>
    <mc:Fallback>
      <p:transition spd="slow" advTm="16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7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229600" cy="4525963"/>
          </a:xfrm>
        </p:spPr>
        <p:txBody>
          <a:bodyPr/>
          <a:lstStyle/>
          <a:p>
            <a:pPr>
              <a:spcBef>
                <a:spcPts val="0"/>
              </a:spcBef>
              <a:buNone/>
            </a:pPr>
            <a:r>
              <a:rPr lang="en-US" sz="2400" b="1" dirty="0" smtClean="0"/>
              <a:t>SOL A.9 </a:t>
            </a:r>
          </a:p>
          <a:p>
            <a:pPr>
              <a:spcBef>
                <a:spcPts val="0"/>
              </a:spcBef>
              <a:buNone/>
            </a:pPr>
            <a:r>
              <a:rPr lang="en-US" sz="2400" b="1" dirty="0" smtClean="0"/>
              <a:t>The student, given a set of data, will interpret variation in </a:t>
            </a:r>
          </a:p>
          <a:p>
            <a:pPr>
              <a:spcBef>
                <a:spcPts val="0"/>
              </a:spcBef>
              <a:buNone/>
            </a:pPr>
            <a:r>
              <a:rPr lang="en-US" sz="2400" b="1" dirty="0" smtClean="0"/>
              <a:t>real-world contexts and </a:t>
            </a:r>
            <a:r>
              <a:rPr lang="en-US" sz="2400" b="1" dirty="0" smtClean="0">
                <a:solidFill>
                  <a:srgbClr val="0070C0"/>
                </a:solidFill>
              </a:rPr>
              <a:t>calculate</a:t>
            </a:r>
            <a:r>
              <a:rPr lang="en-US" sz="2400" b="1" dirty="0" smtClean="0"/>
              <a:t> </a:t>
            </a:r>
            <a:r>
              <a:rPr lang="en-US" sz="2400" b="1" dirty="0" smtClean="0">
                <a:solidFill>
                  <a:srgbClr val="0070C0"/>
                </a:solidFill>
              </a:rPr>
              <a:t>and interpret</a:t>
            </a:r>
            <a:r>
              <a:rPr lang="en-US" sz="2400" b="1" dirty="0" smtClean="0"/>
              <a:t> mean absolute</a:t>
            </a:r>
          </a:p>
          <a:p>
            <a:pPr>
              <a:spcBef>
                <a:spcPts val="0"/>
              </a:spcBef>
              <a:buNone/>
            </a:pPr>
            <a:r>
              <a:rPr lang="en-US" sz="2400" b="1" dirty="0" smtClean="0"/>
              <a:t>deviation, </a:t>
            </a:r>
            <a:r>
              <a:rPr lang="en-US" sz="2400" b="1" dirty="0" smtClean="0">
                <a:solidFill>
                  <a:srgbClr val="0070C0"/>
                </a:solidFill>
              </a:rPr>
              <a:t>standard deviation,</a:t>
            </a:r>
            <a:r>
              <a:rPr lang="en-US" sz="2400" b="1" dirty="0" smtClean="0"/>
              <a:t> </a:t>
            </a:r>
            <a:r>
              <a:rPr lang="en-US" sz="2400" b="1" dirty="0" smtClean="0">
                <a:solidFill>
                  <a:srgbClr val="0070C0"/>
                </a:solidFill>
              </a:rPr>
              <a:t>and</a:t>
            </a:r>
            <a:r>
              <a:rPr lang="en-US" sz="2400" b="1" dirty="0" smtClean="0"/>
              <a:t> </a:t>
            </a:r>
            <a:r>
              <a:rPr lang="en-US" sz="2400" b="1" dirty="0" smtClean="0">
                <a:solidFill>
                  <a:srgbClr val="0070C0"/>
                </a:solidFill>
              </a:rPr>
              <a:t>z-scores.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smtClean="0">
                <a:solidFill>
                  <a:srgbClr val="0033CC"/>
                </a:solidFill>
              </a:rPr>
              <a:t>Interpret Standard Deviation and Z-Scores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39</a:t>
            </a:r>
            <a:endParaRPr lang="en-US" sz="1000" dirty="0">
              <a:latin typeface="+mn-lt"/>
            </a:endParaRPr>
          </a:p>
        </p:txBody>
      </p:sp>
      <p:pic>
        <p:nvPicPr>
          <p:cNvPr id="6" name="Audio 5">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32328"/>
    </mc:Choice>
    <mc:Fallback>
      <p:transition spd="slow" advTm="32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534400" cy="4525963"/>
          </a:xfrm>
        </p:spPr>
        <p:txBody>
          <a:bodyPr/>
          <a:lstStyle/>
          <a:p>
            <a:pPr marL="0" eaLnBrk="1" hangingPunct="1">
              <a:buFont typeface="Wingdings 2" pitchFamily="18" charset="2"/>
              <a:buNone/>
            </a:pPr>
            <a:r>
              <a:rPr lang="en-US" sz="2400" b="1" dirty="0" smtClean="0">
                <a:solidFill>
                  <a:srgbClr val="0070C0"/>
                </a:solidFill>
              </a:rPr>
              <a:t>Students need additional practice evaluating expressions with cube roots, square roots, and the square of a number, particularly when the replacement variable has a negative value.</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000" b="1" dirty="0" smtClean="0">
                <a:cs typeface="Arial" pitchFamily="34" charset="0"/>
              </a:rPr>
              <a:t>Evaluate the following expressions:</a:t>
            </a:r>
          </a:p>
          <a:p>
            <a:pPr marL="0" eaLnBrk="1" hangingPunct="1">
              <a:buFont typeface="Wingdings 2" pitchFamily="18" charset="2"/>
              <a:buNone/>
            </a:pPr>
            <a:endParaRPr lang="en-US" sz="2000" b="1" dirty="0" smtClean="0">
              <a:cs typeface="Arial" pitchFamily="34" charset="0"/>
            </a:endParaRPr>
          </a:p>
          <a:p>
            <a:pPr marL="0" eaLnBrk="1" hangingPunct="1">
              <a:buFont typeface="Wingdings 2" pitchFamily="18" charset="2"/>
              <a:buNone/>
            </a:pPr>
            <a:r>
              <a:rPr lang="en-US" sz="2000" b="1" dirty="0" smtClean="0"/>
              <a:t>a. </a:t>
            </a:r>
          </a:p>
          <a:p>
            <a:pPr marL="0" eaLnBrk="1" hangingPunct="1">
              <a:buFont typeface="Wingdings 2" pitchFamily="18" charset="2"/>
              <a:buNone/>
            </a:pPr>
            <a:endParaRPr lang="en-US" sz="2000" b="1" dirty="0" smtClean="0"/>
          </a:p>
          <a:p>
            <a:pPr marL="0" eaLnBrk="1" hangingPunct="1">
              <a:buFont typeface="Wingdings 2" pitchFamily="18" charset="2"/>
              <a:buNone/>
            </a:pPr>
            <a:r>
              <a:rPr lang="en-US" sz="2000" b="1" dirty="0" smtClean="0"/>
              <a:t>b.</a:t>
            </a:r>
          </a:p>
          <a:p>
            <a:pPr marL="0" eaLnBrk="1" hangingPunct="1">
              <a:buFont typeface="Wingdings 2" pitchFamily="18" charset="2"/>
              <a:buNone/>
            </a:pPr>
            <a:endParaRPr lang="en-US" sz="2000" b="1" dirty="0" smtClean="0"/>
          </a:p>
          <a:p>
            <a:pPr marL="0" eaLnBrk="1" hangingPunct="1">
              <a:buFont typeface="Wingdings 2" pitchFamily="18" charset="2"/>
              <a:buNone/>
            </a:pPr>
            <a:r>
              <a:rPr lang="en-US" sz="2000" b="1" dirty="0" smtClean="0"/>
              <a:t>c.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9762"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9763" name="Equation" r:id="rId7"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43000" y="5343525"/>
            <a:ext cx="4048125" cy="381000"/>
          </a:xfrm>
          <a:prstGeom prst="rect">
            <a:avLst/>
          </a:prstGeom>
          <a:noFill/>
        </p:spPr>
      </p:pic>
      <p:sp>
        <p:nvSpPr>
          <p:cNvPr id="22"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6800" y="3962400"/>
            <a:ext cx="3695700" cy="333375"/>
          </a:xfrm>
          <a:prstGeom prst="rect">
            <a:avLst/>
          </a:prstGeom>
          <a:noFill/>
        </p:spPr>
      </p:pic>
      <p:sp>
        <p:nvSpPr>
          <p:cNvPr id="25"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43000" y="4724400"/>
            <a:ext cx="3019425" cy="323850"/>
          </a:xfrm>
          <a:prstGeom prst="rect">
            <a:avLst/>
          </a:prstGeom>
          <a:noFill/>
        </p:spPr>
      </p:pic>
      <p:sp>
        <p:nvSpPr>
          <p:cNvPr id="28"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4" name="Rectangle 8"/>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9"/>
          <p:cNvSpPr>
            <a:spLocks noChangeArrowheads="1"/>
          </p:cNvSpPr>
          <p:nvPr/>
        </p:nvSpPr>
        <p:spPr bwMode="auto">
          <a:xfrm>
            <a:off x="0" y="1562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12"/>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4"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6" name="Rectangle 18"/>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8"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9" name="Rectangle 22"/>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9" name="Rectangle 23"/>
          <p:cNvSpPr>
            <a:spLocks noChangeArrowheads="1"/>
          </p:cNvSpPr>
          <p:nvPr/>
        </p:nvSpPr>
        <p:spPr bwMode="auto">
          <a:xfrm>
            <a:off x="0" y="1562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720" name="Picture 2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495800" y="4724400"/>
            <a:ext cx="447675" cy="304800"/>
          </a:xfrm>
          <a:prstGeom prst="rect">
            <a:avLst/>
          </a:prstGeom>
          <a:noFill/>
        </p:spPr>
      </p:pic>
      <p:sp>
        <p:nvSpPr>
          <p:cNvPr id="297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723" name="Picture 2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486400" y="5412830"/>
            <a:ext cx="447675" cy="304800"/>
          </a:xfrm>
          <a:prstGeom prst="rect">
            <a:avLst/>
          </a:prstGeom>
          <a:noFill/>
        </p:spPr>
      </p:pic>
      <p:sp>
        <p:nvSpPr>
          <p:cNvPr id="29725"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726" name="Picture 3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189462" y="3959770"/>
            <a:ext cx="276225" cy="304800"/>
          </a:xfrm>
          <a:prstGeom prst="rect">
            <a:avLst/>
          </a:prstGeom>
          <a:noFill/>
        </p:spPr>
      </p:pic>
      <p:sp>
        <p:nvSpPr>
          <p:cNvPr id="29728"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4" cstate="print"/>
          <a:srcRect/>
          <a:stretch>
            <a:fillRect/>
          </a:stretch>
        </p:blipFill>
        <p:spPr bwMode="auto">
          <a:xfrm>
            <a:off x="7964222" y="5943600"/>
            <a:ext cx="1007389" cy="685800"/>
          </a:xfrm>
          <a:prstGeom prst="rect">
            <a:avLst/>
          </a:prstGeom>
          <a:noFill/>
        </p:spPr>
      </p:pic>
      <p:sp>
        <p:nvSpPr>
          <p:cNvPr id="96" name="TextBox 9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a:t>
            </a:r>
            <a:endParaRPr lang="en-US" sz="1000" dirty="0">
              <a:latin typeface="+mn-lt"/>
            </a:endParaRPr>
          </a:p>
        </p:txBody>
      </p:sp>
      <p:pic>
        <p:nvPicPr>
          <p:cNvPr id="29" name="Audio 28">
            <a:hlinkClick r:id="" action="ppaction://media"/>
          </p:cNvPr>
          <p:cNvPicPr>
            <a:picLocks noChangeAspect="1"/>
          </p:cNvPicPr>
          <p:nvPr>
            <a:audioFile r:link="rId3"/>
            <p:extLst>
              <p:ext uri="{DAA4B4D4-6D71-4841-9C94-3DE7FCFB9230}">
                <p14:media xmlns="" xmlns:p14="http://schemas.microsoft.com/office/powerpoint/2010/main" r:embed="rId15"/>
              </p:ext>
            </p:extLst>
          </p:nvPr>
        </p:nvPicPr>
        <p:blipFill>
          <a:blip r:embed="rId16"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60686"/>
    </mc:Choice>
    <mc:Fallback>
      <p:transition spd="slow" advTm="60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9"/>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performing calculations with statistical information.</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000" b="1" dirty="0" smtClean="0"/>
              <a:t>a.  A data set has a mean of </a:t>
            </a:r>
            <a:r>
              <a:rPr lang="en-US" sz="2000" b="1" dirty="0" smtClean="0">
                <a:latin typeface="Cambria Math" pitchFamily="18" charset="0"/>
                <a:ea typeface="Cambria Math" pitchFamily="18" charset="0"/>
              </a:rPr>
              <a:t>55</a:t>
            </a:r>
            <a:r>
              <a:rPr lang="en-US" sz="2000" b="1" dirty="0" smtClean="0"/>
              <a:t> and a standard deviation of </a:t>
            </a:r>
            <a:r>
              <a:rPr lang="en-US" sz="2000" b="1" dirty="0" smtClean="0">
                <a:latin typeface="Cambria Math" pitchFamily="18" charset="0"/>
                <a:ea typeface="Cambria Math" pitchFamily="18" charset="0"/>
              </a:rPr>
              <a:t>3.5</a:t>
            </a:r>
            <a:r>
              <a:rPr lang="en-US" sz="2000" b="1" dirty="0" smtClean="0"/>
              <a:t>.  The z-score for a data point is </a:t>
            </a:r>
            <a:r>
              <a:rPr lang="en-US" sz="2000" b="1" dirty="0" smtClean="0">
                <a:latin typeface="Cambria Math" pitchFamily="18" charset="0"/>
                <a:ea typeface="Cambria Math" pitchFamily="18" charset="0"/>
              </a:rPr>
              <a:t>-1.2</a:t>
            </a:r>
            <a:r>
              <a:rPr lang="en-US" sz="2000" b="1" dirty="0" smtClean="0"/>
              <a:t>.  What is the data point?</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000" b="1" dirty="0" smtClean="0"/>
              <a:t>b.  A data set has a standard deviation of </a:t>
            </a:r>
            <a:r>
              <a:rPr lang="en-US" sz="2000" b="1" dirty="0" smtClean="0">
                <a:latin typeface="Cambria Math" pitchFamily="18" charset="0"/>
                <a:ea typeface="Cambria Math" pitchFamily="18" charset="0"/>
              </a:rPr>
              <a:t>3</a:t>
            </a:r>
            <a:r>
              <a:rPr lang="en-US" sz="2000" b="1" dirty="0" smtClean="0"/>
              <a:t>.  The element </a:t>
            </a:r>
            <a:r>
              <a:rPr lang="en-US" sz="2000" b="1" dirty="0" smtClean="0">
                <a:latin typeface="Cambria Math" pitchFamily="18" charset="0"/>
                <a:ea typeface="Cambria Math" pitchFamily="18" charset="0"/>
              </a:rPr>
              <a:t>16</a:t>
            </a:r>
            <a:r>
              <a:rPr lang="en-US" sz="2000" b="1" dirty="0" smtClean="0"/>
              <a:t> is an element of a data set, with a z-score of </a:t>
            </a:r>
            <a:r>
              <a:rPr lang="en-US" sz="2000" b="1" dirty="0" smtClean="0">
                <a:latin typeface="Cambria Math" pitchFamily="18" charset="0"/>
                <a:ea typeface="Cambria Math" pitchFamily="18" charset="0"/>
              </a:rPr>
              <a:t>2.4</a:t>
            </a:r>
            <a:r>
              <a:rPr lang="en-US" sz="2000" b="1" dirty="0" smtClean="0"/>
              <a:t>. What is the mean of the data set?</a:t>
            </a:r>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1800" b="1" dirty="0" smtClean="0">
              <a:solidFill>
                <a:srgbClr val="002060"/>
              </a:solidFill>
              <a:latin typeface="Arial" pitchFamily="34" charset="0"/>
              <a:cs typeface="Arial" pitchFamily="34" charset="0"/>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A.9</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2514600"/>
            <a:ext cx="75438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51650"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51651"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51652"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3733800" y="3505200"/>
            <a:ext cx="1752600" cy="400110"/>
          </a:xfrm>
          <a:prstGeom prst="rect">
            <a:avLst/>
          </a:prstGeom>
          <a:noFill/>
        </p:spPr>
        <p:txBody>
          <a:bodyPr wrap="square" rtlCol="0">
            <a:spAutoFit/>
          </a:bodyPr>
          <a:lstStyle/>
          <a:p>
            <a:r>
              <a:rPr lang="en-US" sz="2000" b="1" dirty="0" smtClean="0">
                <a:solidFill>
                  <a:srgbClr val="C00000"/>
                </a:solidFill>
                <a:latin typeface="Cambria Math" pitchFamily="18" charset="0"/>
                <a:ea typeface="Cambria Math" pitchFamily="18" charset="0"/>
              </a:rPr>
              <a:t>50.8</a:t>
            </a:r>
            <a:endParaRPr lang="en-US" sz="2000" b="1" dirty="0">
              <a:solidFill>
                <a:srgbClr val="C00000"/>
              </a:solidFill>
              <a:latin typeface="Cambria Math" pitchFamily="18" charset="0"/>
              <a:ea typeface="Cambria Math" pitchFamily="18" charset="0"/>
            </a:endParaRPr>
          </a:p>
        </p:txBody>
      </p:sp>
      <p:sp>
        <p:nvSpPr>
          <p:cNvPr id="55" name="TextBox 54"/>
          <p:cNvSpPr txBox="1"/>
          <p:nvPr/>
        </p:nvSpPr>
        <p:spPr>
          <a:xfrm>
            <a:off x="3810000" y="4800600"/>
            <a:ext cx="1752600" cy="400110"/>
          </a:xfrm>
          <a:prstGeom prst="rect">
            <a:avLst/>
          </a:prstGeom>
          <a:noFill/>
        </p:spPr>
        <p:txBody>
          <a:bodyPr wrap="square" rtlCol="0">
            <a:spAutoFit/>
          </a:bodyPr>
          <a:lstStyle/>
          <a:p>
            <a:r>
              <a:rPr lang="en-US" sz="2000" b="1" dirty="0" smtClean="0">
                <a:solidFill>
                  <a:srgbClr val="C00000"/>
                </a:solidFill>
                <a:latin typeface="Cambria Math" pitchFamily="18" charset="0"/>
                <a:ea typeface="Cambria Math" pitchFamily="18" charset="0"/>
              </a:rPr>
              <a:t>8.8</a:t>
            </a:r>
            <a:endParaRPr lang="en-US" sz="2000" b="1" dirty="0">
              <a:solidFill>
                <a:srgbClr val="C00000"/>
              </a:solidFill>
              <a:latin typeface="Cambria Math" pitchFamily="18" charset="0"/>
              <a:ea typeface="Cambria Math" pitchFamily="18" charset="0"/>
            </a:endParaRPr>
          </a:p>
        </p:txBody>
      </p:sp>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10"/>
              </p:ext>
            </p:extLst>
          </p:nvPr>
        </p:nvPicPr>
        <p:blipFill>
          <a:blip r:embed="rId11" cstate="print"/>
          <a:stretch>
            <a:fillRect/>
          </a:stretch>
        </p:blipFill>
        <p:spPr>
          <a:xfrm>
            <a:off x="8382000" y="6096000"/>
            <a:ext cx="609600" cy="609600"/>
          </a:xfrm>
          <a:prstGeom prst="rect">
            <a:avLst/>
          </a:prstGeom>
        </p:spPr>
      </p:pic>
      <p:sp>
        <p:nvSpPr>
          <p:cNvPr id="59" name="TextBox 58"/>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40</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0666"/>
    </mc:Choice>
    <mc:Fallback>
      <p:transition spd="slow" advTm="20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54"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25110" y="6053962"/>
            <a:ext cx="1007389" cy="685800"/>
          </a:xfrm>
          <a:prstGeom prst="rect">
            <a:avLst/>
          </a:prstGeom>
          <a:noFill/>
        </p:spPr>
      </p:pic>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performing calculations with statistical information.</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None/>
            </a:pPr>
            <a:r>
              <a:rPr lang="en-US" sz="2000" b="1" dirty="0" smtClean="0"/>
              <a:t>The number of minutes book club students read on Monday night is displayed by the graph.  The mean number of minutes for this data set is 21.18, and the standard deviation of the data set is 6.5.  The z-score for the data point representing  the number of minutes Tim read is 1.25.   In which interval does this data point lie?</a:t>
            </a:r>
            <a:r>
              <a:rPr lang="en-US" sz="2000" b="1" dirty="0" smtClean="0">
                <a:solidFill>
                  <a:srgbClr val="C00000"/>
                </a:solidFill>
                <a:latin typeface="Cambria Math" pitchFamily="18" charset="0"/>
                <a:ea typeface="Cambria Math" pitchFamily="18" charset="0"/>
              </a:rPr>
              <a:t>         </a:t>
            </a:r>
          </a:p>
          <a:p>
            <a:pPr marL="0" eaLnBrk="1" hangingPunct="1">
              <a:buFont typeface="Wingdings 2" pitchFamily="18" charset="2"/>
              <a:buNone/>
            </a:pPr>
            <a:endParaRPr lang="en-US" sz="2000" b="1" dirty="0" smtClean="0"/>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1800" b="1" dirty="0" smtClean="0">
              <a:solidFill>
                <a:srgbClr val="002060"/>
              </a:solidFill>
              <a:latin typeface="Arial" pitchFamily="34" charset="0"/>
              <a:cs typeface="Arial" pitchFamily="34" charset="0"/>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A.9</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2514600"/>
            <a:ext cx="75438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82370"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82371"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82372"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7" name="Chart 56"/>
          <p:cNvGraphicFramePr/>
          <p:nvPr/>
        </p:nvGraphicFramePr>
        <p:xfrm>
          <a:off x="2209800" y="2286000"/>
          <a:ext cx="4572000"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61" name="TextBox 60"/>
          <p:cNvSpPr txBox="1"/>
          <p:nvPr/>
        </p:nvSpPr>
        <p:spPr>
          <a:xfrm>
            <a:off x="4000500" y="6248400"/>
            <a:ext cx="3068340" cy="369332"/>
          </a:xfrm>
          <a:prstGeom prst="rect">
            <a:avLst/>
          </a:prstGeom>
          <a:noFill/>
        </p:spPr>
        <p:txBody>
          <a:bodyPr wrap="none" rtlCol="0">
            <a:spAutoFit/>
          </a:bodyPr>
          <a:lstStyle/>
          <a:p>
            <a:r>
              <a:rPr lang="en-US" b="1" dirty="0" smtClean="0">
                <a:solidFill>
                  <a:srgbClr val="C00000"/>
                </a:solidFill>
                <a:latin typeface="+mn-lt"/>
              </a:rPr>
              <a:t>The interval </a:t>
            </a:r>
            <a:r>
              <a:rPr lang="en-US" b="1" dirty="0" smtClean="0">
                <a:solidFill>
                  <a:srgbClr val="C00000"/>
                </a:solidFill>
                <a:latin typeface="Cambria Math" pitchFamily="18" charset="0"/>
                <a:ea typeface="Cambria Math" pitchFamily="18" charset="0"/>
              </a:rPr>
              <a:t>25</a:t>
            </a:r>
            <a:r>
              <a:rPr lang="en-US" b="1" dirty="0" smtClean="0">
                <a:solidFill>
                  <a:srgbClr val="C00000"/>
                </a:solidFill>
                <a:latin typeface="+mn-lt"/>
              </a:rPr>
              <a:t> to </a:t>
            </a:r>
            <a:r>
              <a:rPr lang="en-US" b="1" dirty="0" smtClean="0">
                <a:solidFill>
                  <a:srgbClr val="C00000"/>
                </a:solidFill>
                <a:latin typeface="Cambria Math" pitchFamily="18" charset="0"/>
                <a:ea typeface="Cambria Math" pitchFamily="18" charset="0"/>
              </a:rPr>
              <a:t>30</a:t>
            </a:r>
            <a:r>
              <a:rPr lang="en-US" b="1" dirty="0" smtClean="0">
                <a:solidFill>
                  <a:srgbClr val="C00000"/>
                </a:solidFill>
                <a:latin typeface="+mn-lt"/>
              </a:rPr>
              <a:t> minutes.</a:t>
            </a:r>
            <a:endParaRPr lang="en-US" b="1" dirty="0">
              <a:solidFill>
                <a:srgbClr val="C00000"/>
              </a:solidFill>
              <a:latin typeface="+mn-lt"/>
            </a:endParaRPr>
          </a:p>
        </p:txBody>
      </p:sp>
      <p:sp>
        <p:nvSpPr>
          <p:cNvPr id="62" name="Rectangle 61"/>
          <p:cNvSpPr/>
          <p:nvPr/>
        </p:nvSpPr>
        <p:spPr>
          <a:xfrm>
            <a:off x="4600575" y="3562350"/>
            <a:ext cx="266698" cy="8572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59" name="TextBox 58"/>
          <p:cNvSpPr txBox="1"/>
          <p:nvPr/>
        </p:nvSpPr>
        <p:spPr>
          <a:xfrm>
            <a:off x="457200" y="6477000"/>
            <a:ext cx="609600" cy="246221"/>
          </a:xfrm>
          <a:prstGeom prst="rect">
            <a:avLst/>
          </a:prstGeom>
          <a:noFill/>
        </p:spPr>
        <p:txBody>
          <a:bodyPr wrap="square" rtlCol="0">
            <a:spAutoFit/>
          </a:bodyPr>
          <a:lstStyle/>
          <a:p>
            <a:r>
              <a:rPr lang="en-US" sz="1000" dirty="0" smtClean="0">
                <a:latin typeface="+mn-lt"/>
              </a:rPr>
              <a:t>41</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9236"/>
    </mc:Choice>
    <mc:Fallback>
      <p:transition spd="slow" advTm="29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61" grpId="0"/>
      <p:bldP spid="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229600" cy="4525963"/>
          </a:xfrm>
        </p:spPr>
        <p:txBody>
          <a:bodyPr/>
          <a:lstStyle/>
          <a:p>
            <a:pPr>
              <a:spcBef>
                <a:spcPts val="0"/>
              </a:spcBef>
              <a:buNone/>
            </a:pPr>
            <a:r>
              <a:rPr lang="en-US" sz="2400" b="1" dirty="0" smtClean="0"/>
              <a:t>SOL A.10 </a:t>
            </a:r>
          </a:p>
          <a:p>
            <a:pPr>
              <a:spcBef>
                <a:spcPts val="0"/>
              </a:spcBef>
              <a:buNone/>
            </a:pPr>
            <a:r>
              <a:rPr lang="en-US" sz="2400" b="1" dirty="0" smtClean="0"/>
              <a:t>The student will </a:t>
            </a:r>
            <a:r>
              <a:rPr lang="en-US" sz="2400" b="1" dirty="0" smtClean="0">
                <a:solidFill>
                  <a:srgbClr val="0070C0"/>
                </a:solidFill>
              </a:rPr>
              <a:t>compare and contrast </a:t>
            </a:r>
            <a:r>
              <a:rPr lang="en-US" sz="2400" b="1" dirty="0" smtClean="0"/>
              <a:t>multiple </a:t>
            </a:r>
            <a:r>
              <a:rPr lang="en-US" sz="2400" b="1" dirty="0" err="1" smtClean="0"/>
              <a:t>univariate</a:t>
            </a:r>
            <a:r>
              <a:rPr lang="en-US" sz="2400" b="1" dirty="0" smtClean="0"/>
              <a:t> data</a:t>
            </a:r>
          </a:p>
          <a:p>
            <a:pPr>
              <a:spcBef>
                <a:spcPts val="0"/>
              </a:spcBef>
              <a:buNone/>
            </a:pPr>
            <a:r>
              <a:rPr lang="en-US" sz="2400" b="1" dirty="0" smtClean="0"/>
              <a:t>sets, using </a:t>
            </a:r>
            <a:r>
              <a:rPr lang="en-US" sz="2400" b="1" dirty="0" smtClean="0">
                <a:solidFill>
                  <a:srgbClr val="0070C0"/>
                </a:solidFill>
              </a:rPr>
              <a:t>box-and-whisker plots.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smtClean="0">
                <a:solidFill>
                  <a:srgbClr val="0000FF"/>
                </a:solidFill>
              </a:rPr>
              <a:t>Analyzing Box-and-Whisker Plots</a:t>
            </a:r>
            <a:endParaRPr lang="en-US" sz="3200" b="1" dirty="0">
              <a:solidFill>
                <a:srgbClr val="0000FF"/>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42</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26279"/>
    </mc:Choice>
    <mc:Fallback>
      <p:transition spd="slow" advTm="26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interpreting data plotted in  box-and-whisker plots.</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1800" b="1" dirty="0" smtClean="0"/>
          </a:p>
          <a:p>
            <a:pPr marL="0" eaLnBrk="1" hangingPunct="1">
              <a:buFont typeface="Wingdings 2" pitchFamily="18" charset="2"/>
              <a:buNone/>
            </a:pPr>
            <a:r>
              <a:rPr lang="en-US" sz="1800" b="1" dirty="0" smtClean="0"/>
              <a:t>Each of these box-and-whisker plots contain </a:t>
            </a:r>
            <a:r>
              <a:rPr lang="en-US" sz="1800" b="1" dirty="0" smtClean="0">
                <a:latin typeface="Cambria Math" pitchFamily="18" charset="0"/>
                <a:ea typeface="Cambria Math" pitchFamily="18" charset="0"/>
              </a:rPr>
              <a:t>15</a:t>
            </a:r>
            <a:r>
              <a:rPr lang="en-US" sz="1800" b="1" dirty="0" smtClean="0"/>
              <a:t> unique elements.</a:t>
            </a:r>
          </a:p>
          <a:p>
            <a:pPr marL="0" indent="-457200" eaLnBrk="1" hangingPunct="1">
              <a:buNone/>
            </a:pPr>
            <a:r>
              <a:rPr lang="en-US" sz="1800" b="1" dirty="0" smtClean="0"/>
              <a:t>1.  Write a statement comparing the range of both plots.</a:t>
            </a:r>
            <a:br>
              <a:rPr lang="en-US" sz="1800" b="1" dirty="0" smtClean="0"/>
            </a:br>
            <a:endParaRPr lang="en-US" sz="1800" b="1" dirty="0" smtClean="0"/>
          </a:p>
          <a:p>
            <a:pPr marL="0" indent="-457200" eaLnBrk="1" hangingPunct="1">
              <a:buNone/>
            </a:pPr>
            <a:r>
              <a:rPr lang="en-US" sz="1800" b="1" dirty="0" smtClean="0"/>
              <a:t>2.  Which box-and-whisker plot has the greater </a:t>
            </a:r>
            <a:r>
              <a:rPr lang="en-US" sz="1800" b="1" dirty="0" err="1" smtClean="0"/>
              <a:t>interquartile</a:t>
            </a:r>
            <a:r>
              <a:rPr lang="en-US" sz="1800" b="1" dirty="0" smtClean="0"/>
              <a:t> range? </a:t>
            </a:r>
          </a:p>
          <a:p>
            <a:pPr marL="0" eaLnBrk="1" hangingPunct="1">
              <a:buFont typeface="Wingdings 2" pitchFamily="18" charset="2"/>
              <a:buNone/>
            </a:pPr>
            <a:endParaRPr lang="en-US" sz="1800" b="1" dirty="0" smtClean="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A.10</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48578"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48579"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48580"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TextBox 59"/>
          <p:cNvSpPr txBox="1"/>
          <p:nvPr/>
        </p:nvSpPr>
        <p:spPr>
          <a:xfrm>
            <a:off x="1238250" y="4648200"/>
            <a:ext cx="5410200" cy="369332"/>
          </a:xfrm>
          <a:prstGeom prst="rect">
            <a:avLst/>
          </a:prstGeom>
          <a:noFill/>
        </p:spPr>
        <p:txBody>
          <a:bodyPr wrap="square" rtlCol="0">
            <a:spAutoFit/>
          </a:bodyPr>
          <a:lstStyle/>
          <a:p>
            <a:r>
              <a:rPr lang="en-US" b="1" dirty="0" smtClean="0">
                <a:solidFill>
                  <a:srgbClr val="C00000"/>
                </a:solidFill>
                <a:latin typeface="+mn-lt"/>
              </a:rPr>
              <a:t>The value of the range for both plots is equal to </a:t>
            </a:r>
            <a:r>
              <a:rPr lang="en-US" b="1" dirty="0" smtClean="0">
                <a:solidFill>
                  <a:srgbClr val="C00000"/>
                </a:solidFill>
                <a:latin typeface="Cambria Math" pitchFamily="18" charset="0"/>
                <a:ea typeface="Cambria Math" pitchFamily="18" charset="0"/>
              </a:rPr>
              <a:t>17</a:t>
            </a:r>
            <a:r>
              <a:rPr lang="en-US" b="1" dirty="0" smtClean="0">
                <a:solidFill>
                  <a:srgbClr val="C00000"/>
                </a:solidFill>
                <a:latin typeface="+mn-lt"/>
              </a:rPr>
              <a:t>.</a:t>
            </a:r>
            <a:endParaRPr lang="en-US" b="1" dirty="0">
              <a:solidFill>
                <a:srgbClr val="C00000"/>
              </a:solidFill>
              <a:latin typeface="+mn-lt"/>
            </a:endParaRPr>
          </a:p>
        </p:txBody>
      </p:sp>
      <p:sp>
        <p:nvSpPr>
          <p:cNvPr id="63" name="TextBox 62"/>
          <p:cNvSpPr txBox="1"/>
          <p:nvPr/>
        </p:nvSpPr>
        <p:spPr>
          <a:xfrm>
            <a:off x="1219200" y="5248275"/>
            <a:ext cx="6477000" cy="646331"/>
          </a:xfrm>
          <a:prstGeom prst="rect">
            <a:avLst/>
          </a:prstGeom>
          <a:noFill/>
        </p:spPr>
        <p:txBody>
          <a:bodyPr wrap="square" rtlCol="0">
            <a:spAutoFit/>
          </a:bodyPr>
          <a:lstStyle/>
          <a:p>
            <a:r>
              <a:rPr lang="en-US" b="1" dirty="0" smtClean="0">
                <a:solidFill>
                  <a:srgbClr val="C00000"/>
                </a:solidFill>
                <a:latin typeface="+mn-lt"/>
              </a:rPr>
              <a:t>Plot A.  The value of the </a:t>
            </a:r>
            <a:r>
              <a:rPr lang="en-US" b="1" dirty="0" err="1" smtClean="0">
                <a:solidFill>
                  <a:srgbClr val="C00000"/>
                </a:solidFill>
                <a:latin typeface="+mn-lt"/>
              </a:rPr>
              <a:t>interquartile</a:t>
            </a:r>
            <a:r>
              <a:rPr lang="en-US" b="1" dirty="0" smtClean="0">
                <a:solidFill>
                  <a:srgbClr val="C00000"/>
                </a:solidFill>
                <a:latin typeface="+mn-lt"/>
              </a:rPr>
              <a:t> range for Plot A is </a:t>
            </a:r>
            <a:r>
              <a:rPr lang="en-US" b="1" dirty="0" smtClean="0">
                <a:solidFill>
                  <a:srgbClr val="C00000"/>
                </a:solidFill>
                <a:latin typeface="Cambria Math" pitchFamily="18" charset="0"/>
                <a:ea typeface="Cambria Math" pitchFamily="18" charset="0"/>
              </a:rPr>
              <a:t>11</a:t>
            </a:r>
            <a:r>
              <a:rPr lang="en-US" b="1" dirty="0" smtClean="0">
                <a:solidFill>
                  <a:srgbClr val="C00000"/>
                </a:solidFill>
                <a:latin typeface="+mn-lt"/>
              </a:rPr>
              <a:t>, and the value of the </a:t>
            </a:r>
            <a:r>
              <a:rPr lang="en-US" b="1" dirty="0" err="1" smtClean="0">
                <a:solidFill>
                  <a:srgbClr val="C00000"/>
                </a:solidFill>
                <a:latin typeface="+mn-lt"/>
              </a:rPr>
              <a:t>interquartile</a:t>
            </a:r>
            <a:r>
              <a:rPr lang="en-US" b="1" dirty="0" smtClean="0">
                <a:solidFill>
                  <a:srgbClr val="C00000"/>
                </a:solidFill>
                <a:latin typeface="+mn-lt"/>
              </a:rPr>
              <a:t> range for Plot B is </a:t>
            </a:r>
            <a:r>
              <a:rPr lang="en-US" b="1" dirty="0" smtClean="0">
                <a:solidFill>
                  <a:srgbClr val="C00000"/>
                </a:solidFill>
                <a:latin typeface="Cambria Math" pitchFamily="18" charset="0"/>
                <a:ea typeface="Cambria Math" pitchFamily="18" charset="0"/>
              </a:rPr>
              <a:t>10</a:t>
            </a:r>
            <a:r>
              <a:rPr lang="en-US" b="1" dirty="0" smtClean="0">
                <a:solidFill>
                  <a:srgbClr val="C00000"/>
                </a:solidFill>
                <a:latin typeface="+mn-lt"/>
              </a:rPr>
              <a:t>.  </a:t>
            </a:r>
            <a:endParaRPr lang="en-US" dirty="0">
              <a:latin typeface="+mn-lt"/>
            </a:endParaRPr>
          </a:p>
        </p:txBody>
      </p:sp>
      <p:sp>
        <p:nvSpPr>
          <p:cNvPr id="64" name="Rectangle 63"/>
          <p:cNvSpPr/>
          <p:nvPr/>
        </p:nvSpPr>
        <p:spPr>
          <a:xfrm>
            <a:off x="457200" y="5791200"/>
            <a:ext cx="7924800" cy="369332"/>
          </a:xfrm>
          <a:prstGeom prst="rect">
            <a:avLst/>
          </a:prstGeom>
        </p:spPr>
        <p:txBody>
          <a:bodyPr wrap="square">
            <a:spAutoFit/>
          </a:bodyPr>
          <a:lstStyle/>
          <a:p>
            <a:pPr indent="-457200"/>
            <a:r>
              <a:rPr lang="en-US" b="1" dirty="0" smtClean="0">
                <a:latin typeface="+mn-lt"/>
              </a:rPr>
              <a:t>3.  Which data set has more elements with a value of 11 or greater?</a:t>
            </a:r>
            <a:r>
              <a:rPr lang="en-US" b="1" dirty="0" smtClean="0">
                <a:solidFill>
                  <a:srgbClr val="C00000"/>
                </a:solidFill>
                <a:latin typeface="+mn-lt"/>
              </a:rPr>
              <a:t> </a:t>
            </a:r>
            <a:endParaRPr lang="en-US" b="1" dirty="0" smtClean="0">
              <a:latin typeface="+mn-lt"/>
            </a:endParaRPr>
          </a:p>
        </p:txBody>
      </p:sp>
      <p:sp>
        <p:nvSpPr>
          <p:cNvPr id="58" name="TextBox 57"/>
          <p:cNvSpPr txBox="1"/>
          <p:nvPr/>
        </p:nvSpPr>
        <p:spPr>
          <a:xfrm>
            <a:off x="1219200" y="6172200"/>
            <a:ext cx="6705600" cy="646331"/>
          </a:xfrm>
          <a:prstGeom prst="rect">
            <a:avLst/>
          </a:prstGeom>
          <a:noFill/>
        </p:spPr>
        <p:txBody>
          <a:bodyPr wrap="square" rtlCol="0">
            <a:spAutoFit/>
          </a:bodyPr>
          <a:lstStyle/>
          <a:p>
            <a:r>
              <a:rPr lang="en-US" b="1" dirty="0" smtClean="0">
                <a:solidFill>
                  <a:srgbClr val="C00000"/>
                </a:solidFill>
                <a:latin typeface="+mn-lt"/>
              </a:rPr>
              <a:t>Plot B.  There are </a:t>
            </a:r>
            <a:r>
              <a:rPr lang="en-US" b="1" u="sng" dirty="0" smtClean="0">
                <a:solidFill>
                  <a:srgbClr val="C00000"/>
                </a:solidFill>
                <a:latin typeface="Cambria Math" pitchFamily="18" charset="0"/>
                <a:ea typeface="Cambria Math" pitchFamily="18" charset="0"/>
              </a:rPr>
              <a:t>12</a:t>
            </a:r>
            <a:r>
              <a:rPr lang="en-US" b="1" dirty="0" smtClean="0">
                <a:solidFill>
                  <a:srgbClr val="C00000"/>
                </a:solidFill>
              </a:rPr>
              <a:t> </a:t>
            </a:r>
            <a:r>
              <a:rPr lang="en-US" b="1" dirty="0" smtClean="0">
                <a:solidFill>
                  <a:srgbClr val="C00000"/>
                </a:solidFill>
                <a:latin typeface="+mn-lt"/>
              </a:rPr>
              <a:t>elements in Plot B with a value of </a:t>
            </a:r>
            <a:r>
              <a:rPr lang="en-US" b="1" dirty="0" smtClean="0">
                <a:solidFill>
                  <a:srgbClr val="C00000"/>
                </a:solidFill>
                <a:latin typeface="Cambria Math" pitchFamily="18" charset="0"/>
                <a:ea typeface="Cambria Math" pitchFamily="18" charset="0"/>
              </a:rPr>
              <a:t>11 </a:t>
            </a:r>
            <a:r>
              <a:rPr lang="en-US" b="1" dirty="0" smtClean="0">
                <a:solidFill>
                  <a:srgbClr val="C00000"/>
                </a:solidFill>
                <a:latin typeface="+mn-lt"/>
              </a:rPr>
              <a:t>and above and </a:t>
            </a:r>
            <a:r>
              <a:rPr lang="en-US" b="1" u="sng" dirty="0" smtClean="0">
                <a:solidFill>
                  <a:srgbClr val="C00000"/>
                </a:solidFill>
                <a:latin typeface="Cambria Math" pitchFamily="18" charset="0"/>
                <a:ea typeface="Cambria Math" pitchFamily="18" charset="0"/>
              </a:rPr>
              <a:t>8</a:t>
            </a:r>
            <a:r>
              <a:rPr lang="en-US" b="1" dirty="0" smtClean="0">
                <a:solidFill>
                  <a:srgbClr val="C00000"/>
                </a:solidFill>
              </a:rPr>
              <a:t> </a:t>
            </a:r>
            <a:r>
              <a:rPr lang="en-US" b="1" dirty="0" smtClean="0">
                <a:solidFill>
                  <a:srgbClr val="C00000"/>
                </a:solidFill>
                <a:latin typeface="+mn-lt"/>
              </a:rPr>
              <a:t>elements</a:t>
            </a:r>
            <a:r>
              <a:rPr lang="en-US" b="1" dirty="0" smtClean="0">
                <a:solidFill>
                  <a:srgbClr val="C00000"/>
                </a:solidFill>
              </a:rPr>
              <a:t> </a:t>
            </a:r>
            <a:r>
              <a:rPr lang="en-US" b="1" dirty="0" smtClean="0">
                <a:solidFill>
                  <a:srgbClr val="C00000"/>
                </a:solidFill>
                <a:latin typeface="+mn-lt"/>
              </a:rPr>
              <a:t>in Plot A with a value of </a:t>
            </a:r>
            <a:r>
              <a:rPr lang="en-US" b="1" dirty="0" smtClean="0">
                <a:solidFill>
                  <a:srgbClr val="C00000"/>
                </a:solidFill>
                <a:latin typeface="Cambria Math" pitchFamily="18" charset="0"/>
                <a:ea typeface="Cambria Math" pitchFamily="18" charset="0"/>
              </a:rPr>
              <a:t>11</a:t>
            </a:r>
            <a:r>
              <a:rPr lang="en-US" b="1" dirty="0" smtClean="0">
                <a:solidFill>
                  <a:srgbClr val="C00000"/>
                </a:solidFill>
              </a:rPr>
              <a:t> </a:t>
            </a:r>
            <a:r>
              <a:rPr lang="en-US" b="1" dirty="0" smtClean="0">
                <a:solidFill>
                  <a:srgbClr val="C00000"/>
                </a:solidFill>
                <a:latin typeface="+mn-lt"/>
              </a:rPr>
              <a:t>and above</a:t>
            </a:r>
            <a:r>
              <a:rPr lang="en-US" b="1" dirty="0" smtClean="0">
                <a:solidFill>
                  <a:srgbClr val="C00000"/>
                </a:solidFill>
              </a:rPr>
              <a:t>.</a:t>
            </a:r>
            <a:endParaRPr lang="en-US" dirty="0"/>
          </a:p>
        </p:txBody>
      </p:sp>
      <p:pic>
        <p:nvPicPr>
          <p:cNvPr id="148486" name="Picture 6"/>
          <p:cNvPicPr>
            <a:picLocks noChangeAspect="1" noChangeArrowheads="1"/>
          </p:cNvPicPr>
          <p:nvPr/>
        </p:nvPicPr>
        <p:blipFill>
          <a:blip r:embed="rId9" cstate="print"/>
          <a:srcRect/>
          <a:stretch>
            <a:fillRect/>
          </a:stretch>
        </p:blipFill>
        <p:spPr bwMode="auto">
          <a:xfrm>
            <a:off x="1295400" y="2362200"/>
            <a:ext cx="6095048" cy="1654493"/>
          </a:xfrm>
          <a:prstGeom prst="rect">
            <a:avLst/>
          </a:prstGeom>
          <a:noFill/>
          <a:ln w="9525">
            <a:noFill/>
            <a:miter lim="800000"/>
            <a:headEnd/>
            <a:tailEnd/>
          </a:ln>
        </p:spPr>
      </p:pic>
      <p:pic>
        <p:nvPicPr>
          <p:cNvPr id="5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901158" y="6022430"/>
            <a:ext cx="1007389" cy="685800"/>
          </a:xfrm>
          <a:prstGeom prst="rect">
            <a:avLst/>
          </a:prstGeom>
          <a:noFill/>
        </p:spPr>
      </p:pic>
      <p:pic>
        <p:nvPicPr>
          <p:cNvPr id="5" name="Audio 4">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62" name="TextBox 61"/>
          <p:cNvSpPr txBox="1"/>
          <p:nvPr/>
        </p:nvSpPr>
        <p:spPr>
          <a:xfrm>
            <a:off x="457200" y="6553200"/>
            <a:ext cx="609600" cy="246221"/>
          </a:xfrm>
          <a:prstGeom prst="rect">
            <a:avLst/>
          </a:prstGeom>
          <a:noFill/>
        </p:spPr>
        <p:txBody>
          <a:bodyPr wrap="square" rtlCol="0">
            <a:spAutoFit/>
          </a:bodyPr>
          <a:lstStyle/>
          <a:p>
            <a:r>
              <a:rPr lang="en-US" sz="1000" dirty="0" smtClean="0">
                <a:latin typeface="+mn-lt"/>
              </a:rPr>
              <a:t>43</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50556"/>
    </mc:Choice>
    <mc:Fallback>
      <p:transition spd="slow" advTm="50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60" grpId="0"/>
      <p:bldP spid="63" grpId="0"/>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spcBef>
                <a:spcPts val="0"/>
              </a:spcBef>
            </a:pPr>
            <a:r>
              <a:rPr lang="en-US" sz="1800" b="1" dirty="0" smtClean="0"/>
              <a:t>Plot A represents the total number of songs downloaded by each of </a:t>
            </a:r>
            <a:r>
              <a:rPr lang="en-US" sz="1800" b="1" dirty="0" smtClean="0">
                <a:latin typeface="Cambria Math" pitchFamily="18" charset="0"/>
                <a:ea typeface="Cambria Math" pitchFamily="18" charset="0"/>
              </a:rPr>
              <a:t>15</a:t>
            </a:r>
            <a:r>
              <a:rPr lang="en-US" sz="1800" b="1" dirty="0" smtClean="0"/>
              <a:t> students </a:t>
            </a:r>
          </a:p>
          <a:p>
            <a:pPr marL="0" eaLnBrk="1" hangingPunct="1">
              <a:spcBef>
                <a:spcPts val="0"/>
              </a:spcBef>
              <a:buNone/>
            </a:pPr>
            <a:r>
              <a:rPr lang="en-US" sz="1800" b="1" dirty="0" smtClean="0"/>
              <a:t>       in Mr. Archer’s class during October.  Each student in Mr. Archer’s class </a:t>
            </a:r>
          </a:p>
          <a:p>
            <a:pPr marL="0" eaLnBrk="1" hangingPunct="1">
              <a:spcBef>
                <a:spcPts val="0"/>
              </a:spcBef>
              <a:buNone/>
            </a:pPr>
            <a:r>
              <a:rPr lang="en-US" sz="1800" b="1" dirty="0" smtClean="0"/>
              <a:t>      downloaded a different number of songs from the others.</a:t>
            </a:r>
          </a:p>
          <a:p>
            <a:pPr marL="0" eaLnBrk="1" hangingPunct="1">
              <a:spcBef>
                <a:spcPts val="0"/>
              </a:spcBef>
            </a:pPr>
            <a:r>
              <a:rPr lang="en-US" sz="1800" b="1" dirty="0" smtClean="0"/>
              <a:t>Plot B represents the total number of songs downloaded by each of </a:t>
            </a:r>
            <a:r>
              <a:rPr lang="en-US" sz="1800" b="1" dirty="0" smtClean="0">
                <a:latin typeface="Cambria Math" pitchFamily="18" charset="0"/>
                <a:ea typeface="Cambria Math" pitchFamily="18" charset="0"/>
              </a:rPr>
              <a:t>20</a:t>
            </a:r>
            <a:r>
              <a:rPr lang="en-US" sz="1800" b="1" dirty="0" smtClean="0"/>
              <a:t> students</a:t>
            </a:r>
          </a:p>
          <a:p>
            <a:pPr marL="0" eaLnBrk="1" hangingPunct="1">
              <a:spcBef>
                <a:spcPts val="0"/>
              </a:spcBef>
              <a:buNone/>
            </a:pPr>
            <a:r>
              <a:rPr lang="en-US" sz="1800" b="1" dirty="0" smtClean="0"/>
              <a:t>       in Mrs. Baker’s class during October. Each student In Mrs. Baker’s class  </a:t>
            </a:r>
          </a:p>
          <a:p>
            <a:pPr marL="0" eaLnBrk="1" hangingPunct="1">
              <a:spcBef>
                <a:spcPts val="0"/>
              </a:spcBef>
              <a:buNone/>
            </a:pPr>
            <a:r>
              <a:rPr lang="en-US" sz="1800" b="1" dirty="0" smtClean="0"/>
              <a:t>      downloaded a different number of songs from the others.</a:t>
            </a:r>
          </a:p>
          <a:p>
            <a:pPr marL="0" eaLnBrk="1" hangingPunct="1">
              <a:buFont typeface="Wingdings 2" pitchFamily="18" charset="2"/>
              <a:buNone/>
            </a:pPr>
            <a:r>
              <a:rPr lang="en-US" sz="1800" b="1" dirty="0" smtClean="0"/>
              <a:t>During the month of October, what is the difference between the number of students who downloaded more than </a:t>
            </a:r>
            <a:r>
              <a:rPr lang="en-US" sz="1800" b="1" dirty="0" smtClean="0">
                <a:latin typeface="Cambria Math" pitchFamily="18" charset="0"/>
                <a:ea typeface="Cambria Math" pitchFamily="18" charset="0"/>
              </a:rPr>
              <a:t>6</a:t>
            </a:r>
            <a:r>
              <a:rPr lang="en-US" sz="1800" b="1" dirty="0" smtClean="0"/>
              <a:t> songs in Mrs. Baker’s class and the number of students who downloaded more than </a:t>
            </a:r>
            <a:r>
              <a:rPr lang="en-US" sz="1800" b="1" dirty="0" smtClean="0">
                <a:latin typeface="Cambria Math" pitchFamily="18" charset="0"/>
                <a:ea typeface="Cambria Math" pitchFamily="18" charset="0"/>
              </a:rPr>
              <a:t>6</a:t>
            </a:r>
            <a:r>
              <a:rPr lang="en-US" sz="1800" b="1" dirty="0" smtClean="0"/>
              <a:t> songs in Mr. Archer’s class?</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381000"/>
            <a:ext cx="8839200" cy="1143000"/>
          </a:xfrm>
        </p:spPr>
        <p:txBody>
          <a:bodyPr/>
          <a:lstStyle/>
          <a:p>
            <a:r>
              <a:rPr lang="en-US" sz="3200" b="1" dirty="0" smtClean="0">
                <a:solidFill>
                  <a:srgbClr val="0033CC"/>
                </a:solidFill>
              </a:rPr>
              <a:t>Suggested Practice for SOL A.10</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47560"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47561"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47562"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TextBox 56"/>
          <p:cNvSpPr txBox="1"/>
          <p:nvPr/>
        </p:nvSpPr>
        <p:spPr>
          <a:xfrm>
            <a:off x="838200" y="5715000"/>
            <a:ext cx="6629400" cy="830997"/>
          </a:xfrm>
          <a:prstGeom prst="rect">
            <a:avLst/>
          </a:prstGeom>
          <a:noFill/>
        </p:spPr>
        <p:txBody>
          <a:bodyPr wrap="square" rtlCol="0">
            <a:spAutoFit/>
          </a:bodyPr>
          <a:lstStyle/>
          <a:p>
            <a:r>
              <a:rPr lang="en-US" sz="1600" b="1" dirty="0" smtClean="0">
                <a:solidFill>
                  <a:srgbClr val="C00000"/>
                </a:solidFill>
                <a:latin typeface="+mn-lt"/>
              </a:rPr>
              <a:t>The difference is </a:t>
            </a:r>
            <a:r>
              <a:rPr lang="en-US" sz="1600" b="1" dirty="0" smtClean="0">
                <a:solidFill>
                  <a:srgbClr val="C00000"/>
                </a:solidFill>
                <a:latin typeface="Cambria Math" pitchFamily="18" charset="0"/>
                <a:ea typeface="Cambria Math" pitchFamily="18" charset="0"/>
              </a:rPr>
              <a:t>4.</a:t>
            </a:r>
            <a:r>
              <a:rPr lang="en-US" sz="1600" b="1" dirty="0" smtClean="0">
                <a:solidFill>
                  <a:srgbClr val="C00000"/>
                </a:solidFill>
                <a:latin typeface="+mn-lt"/>
              </a:rPr>
              <a:t>  There were </a:t>
            </a:r>
            <a:r>
              <a:rPr lang="en-US" sz="1600" b="1" dirty="0" smtClean="0">
                <a:solidFill>
                  <a:srgbClr val="C00000"/>
                </a:solidFill>
                <a:latin typeface="Cambria Math" pitchFamily="18" charset="0"/>
                <a:ea typeface="Cambria Math" pitchFamily="18" charset="0"/>
              </a:rPr>
              <a:t>15</a:t>
            </a:r>
            <a:r>
              <a:rPr lang="en-US" sz="1600" b="1" dirty="0" smtClean="0">
                <a:solidFill>
                  <a:srgbClr val="C00000"/>
                </a:solidFill>
                <a:latin typeface="+mn-lt"/>
              </a:rPr>
              <a:t> students who downloaded more than </a:t>
            </a:r>
            <a:r>
              <a:rPr lang="en-US" sz="1600" b="1" dirty="0" smtClean="0">
                <a:solidFill>
                  <a:srgbClr val="C00000"/>
                </a:solidFill>
                <a:latin typeface="Cambria Math" pitchFamily="18" charset="0"/>
                <a:ea typeface="Cambria Math" pitchFamily="18" charset="0"/>
              </a:rPr>
              <a:t>6</a:t>
            </a:r>
            <a:r>
              <a:rPr lang="en-US" sz="1600" b="1" dirty="0" smtClean="0">
                <a:solidFill>
                  <a:srgbClr val="C00000"/>
                </a:solidFill>
                <a:latin typeface="+mn-lt"/>
              </a:rPr>
              <a:t> songs in Mrs. Baker’s class, and </a:t>
            </a:r>
            <a:r>
              <a:rPr lang="en-US" sz="1600" b="1" dirty="0" smtClean="0">
                <a:solidFill>
                  <a:srgbClr val="C00000"/>
                </a:solidFill>
                <a:latin typeface="Cambria Math" pitchFamily="18" charset="0"/>
                <a:ea typeface="Cambria Math" pitchFamily="18" charset="0"/>
              </a:rPr>
              <a:t>11</a:t>
            </a:r>
            <a:r>
              <a:rPr lang="en-US" sz="1600" b="1" dirty="0" smtClean="0">
                <a:solidFill>
                  <a:srgbClr val="C00000"/>
                </a:solidFill>
                <a:latin typeface="+mn-lt"/>
              </a:rPr>
              <a:t> students who downloaded more than </a:t>
            </a:r>
            <a:r>
              <a:rPr lang="en-US" sz="1600" b="1" dirty="0" smtClean="0">
                <a:solidFill>
                  <a:srgbClr val="C00000"/>
                </a:solidFill>
                <a:latin typeface="Cambria Math" pitchFamily="18" charset="0"/>
                <a:ea typeface="Cambria Math" pitchFamily="18" charset="0"/>
              </a:rPr>
              <a:t>6</a:t>
            </a:r>
            <a:r>
              <a:rPr lang="en-US" sz="1600" b="1" dirty="0" smtClean="0">
                <a:solidFill>
                  <a:srgbClr val="C00000"/>
                </a:solidFill>
                <a:latin typeface="+mn-lt"/>
              </a:rPr>
              <a:t> songs in Mr. Archer’s class.</a:t>
            </a:r>
            <a:endParaRPr lang="en-US" sz="1600" b="1" dirty="0">
              <a:solidFill>
                <a:srgbClr val="C00000"/>
              </a:solidFill>
              <a:latin typeface="+mn-lt"/>
            </a:endParaRPr>
          </a:p>
        </p:txBody>
      </p:sp>
      <p:pic>
        <p:nvPicPr>
          <p:cNvPr id="147463" name="Picture 7"/>
          <p:cNvPicPr>
            <a:picLocks noChangeAspect="1" noChangeArrowheads="1"/>
          </p:cNvPicPr>
          <p:nvPr/>
        </p:nvPicPr>
        <p:blipFill>
          <a:blip r:embed="rId9" cstate="print"/>
          <a:srcRect/>
          <a:stretch>
            <a:fillRect/>
          </a:stretch>
        </p:blipFill>
        <p:spPr bwMode="auto">
          <a:xfrm>
            <a:off x="1676400" y="1143000"/>
            <a:ext cx="6035040" cy="1973580"/>
          </a:xfrm>
          <a:prstGeom prst="rect">
            <a:avLst/>
          </a:prstGeom>
          <a:noFill/>
          <a:ln w="9525">
            <a:noFill/>
            <a:miter lim="800000"/>
            <a:headEnd/>
            <a:tailEnd/>
          </a:ln>
        </p:spPr>
      </p:pic>
      <p:pic>
        <p:nvPicPr>
          <p:cNvPr id="5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901158" y="5943600"/>
            <a:ext cx="1007389" cy="685800"/>
          </a:xfrm>
          <a:prstGeom prst="rect">
            <a:avLst/>
          </a:prstGeom>
          <a:noFill/>
        </p:spPr>
      </p:pic>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59" name="TextBox 58"/>
          <p:cNvSpPr txBox="1"/>
          <p:nvPr/>
        </p:nvSpPr>
        <p:spPr>
          <a:xfrm>
            <a:off x="457200" y="6525904"/>
            <a:ext cx="609600" cy="246221"/>
          </a:xfrm>
          <a:prstGeom prst="rect">
            <a:avLst/>
          </a:prstGeom>
          <a:noFill/>
        </p:spPr>
        <p:txBody>
          <a:bodyPr wrap="square" rtlCol="0">
            <a:spAutoFit/>
          </a:bodyPr>
          <a:lstStyle/>
          <a:p>
            <a:r>
              <a:rPr lang="en-US" sz="1000" dirty="0" smtClean="0">
                <a:latin typeface="+mn-lt"/>
              </a:rPr>
              <a:t>44</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22178"/>
    </mc:Choice>
    <mc:Fallback>
      <p:transition spd="slow" advTm="22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5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A.10</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49611"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49612"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49613"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TextBox 55"/>
          <p:cNvSpPr txBox="1"/>
          <p:nvPr/>
        </p:nvSpPr>
        <p:spPr>
          <a:xfrm>
            <a:off x="457200" y="2790825"/>
            <a:ext cx="8229600" cy="4493538"/>
          </a:xfrm>
          <a:prstGeom prst="rect">
            <a:avLst/>
          </a:prstGeom>
          <a:noFill/>
        </p:spPr>
        <p:txBody>
          <a:bodyPr wrap="square" rtlCol="0">
            <a:spAutoFit/>
          </a:bodyPr>
          <a:lstStyle/>
          <a:p>
            <a:r>
              <a:rPr lang="en-US" b="1" dirty="0" smtClean="0">
                <a:latin typeface="+mn-lt"/>
              </a:rPr>
              <a:t>This box-and-whisker plot summarizes the number of pieces of pizza each of ten volunteers served at a concession stand one night.</a:t>
            </a:r>
          </a:p>
          <a:p>
            <a:endParaRPr lang="en-US" sz="1600" b="1" dirty="0" smtClean="0">
              <a:latin typeface="+mn-lt"/>
            </a:endParaRPr>
          </a:p>
          <a:p>
            <a:r>
              <a:rPr lang="en-US" b="1" dirty="0" smtClean="0">
                <a:latin typeface="+mn-lt"/>
              </a:rPr>
              <a:t>Another volunteer served </a:t>
            </a:r>
            <a:r>
              <a:rPr lang="en-US" b="1" dirty="0" smtClean="0">
                <a:latin typeface="Cambria Math" pitchFamily="18" charset="0"/>
                <a:ea typeface="Cambria Math" pitchFamily="18" charset="0"/>
              </a:rPr>
              <a:t>16</a:t>
            </a:r>
            <a:r>
              <a:rPr lang="en-US" b="1" dirty="0" smtClean="0">
                <a:latin typeface="+mn-lt"/>
              </a:rPr>
              <a:t> pieces of pizza that night, and </a:t>
            </a:r>
            <a:r>
              <a:rPr lang="en-US" b="1" dirty="0" smtClean="0">
                <a:latin typeface="Cambria Math" pitchFamily="18" charset="0"/>
                <a:ea typeface="Cambria Math" pitchFamily="18" charset="0"/>
              </a:rPr>
              <a:t>16</a:t>
            </a:r>
            <a:r>
              <a:rPr lang="en-US" b="1" dirty="0" smtClean="0">
                <a:latin typeface="+mn-lt"/>
              </a:rPr>
              <a:t> is added to the original data set. A new box-and-whisker plot is drawn. Which two statements comparing the new box-and-whisker plot to the original box-and-whisker plot must be true?</a:t>
            </a:r>
          </a:p>
          <a:p>
            <a:r>
              <a:rPr lang="en-US" sz="1600" b="1" dirty="0" smtClean="0">
                <a:latin typeface="+mn-lt"/>
              </a:rPr>
              <a:t>                       </a:t>
            </a:r>
            <a:r>
              <a:rPr lang="en-US" b="1" dirty="0" smtClean="0">
                <a:latin typeface="+mn-lt"/>
              </a:rPr>
              <a:t>The </a:t>
            </a:r>
            <a:r>
              <a:rPr lang="en-US" b="1" dirty="0" err="1" smtClean="0">
                <a:latin typeface="+mn-lt"/>
              </a:rPr>
              <a:t>interquartile</a:t>
            </a:r>
            <a:r>
              <a:rPr lang="en-US" b="1" dirty="0" smtClean="0">
                <a:latin typeface="+mn-lt"/>
              </a:rPr>
              <a:t> range of the box-and-whisker plot increases.</a:t>
            </a:r>
          </a:p>
          <a:p>
            <a:endParaRPr lang="en-US" b="1" dirty="0" smtClean="0">
              <a:latin typeface="+mn-lt"/>
            </a:endParaRPr>
          </a:p>
          <a:p>
            <a:r>
              <a:rPr lang="en-US" b="1" dirty="0" smtClean="0">
                <a:latin typeface="+mn-lt"/>
              </a:rPr>
              <a:t>                    The range of the box-and-whisker plot increases.</a:t>
            </a:r>
          </a:p>
          <a:p>
            <a:endParaRPr lang="en-US" b="1" dirty="0" smtClean="0">
              <a:latin typeface="+mn-lt"/>
            </a:endParaRPr>
          </a:p>
          <a:p>
            <a:r>
              <a:rPr lang="en-US" b="1" dirty="0" smtClean="0">
                <a:latin typeface="+mn-lt"/>
              </a:rPr>
              <a:t>                    The value of the upper extreme increases.</a:t>
            </a:r>
          </a:p>
          <a:p>
            <a:endParaRPr lang="en-US" b="1" dirty="0" smtClean="0">
              <a:latin typeface="+mn-lt"/>
            </a:endParaRPr>
          </a:p>
          <a:p>
            <a:r>
              <a:rPr lang="en-US" b="1" dirty="0" smtClean="0">
                <a:latin typeface="+mn-lt"/>
              </a:rPr>
              <a:t>                   The value of the median increases.</a:t>
            </a:r>
          </a:p>
          <a:p>
            <a:endParaRPr lang="en-US" dirty="0" smtClean="0"/>
          </a:p>
          <a:p>
            <a:endParaRPr lang="en-US" dirty="0"/>
          </a:p>
        </p:txBody>
      </p:sp>
      <p:sp>
        <p:nvSpPr>
          <p:cNvPr id="58" name="Rectangle 57"/>
          <p:cNvSpPr/>
          <p:nvPr/>
        </p:nvSpPr>
        <p:spPr>
          <a:xfrm>
            <a:off x="1524000" y="5715000"/>
            <a:ext cx="5562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524000" y="5257800"/>
            <a:ext cx="5562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49510" name="Picture 6"/>
          <p:cNvPicPr>
            <a:picLocks noChangeAspect="1" noChangeArrowheads="1"/>
          </p:cNvPicPr>
          <p:nvPr/>
        </p:nvPicPr>
        <p:blipFill>
          <a:blip r:embed="rId9" cstate="print"/>
          <a:srcRect/>
          <a:stretch>
            <a:fillRect/>
          </a:stretch>
        </p:blipFill>
        <p:spPr bwMode="auto">
          <a:xfrm>
            <a:off x="1295400" y="1314450"/>
            <a:ext cx="6724650" cy="1495425"/>
          </a:xfrm>
          <a:prstGeom prst="rect">
            <a:avLst/>
          </a:prstGeom>
          <a:noFill/>
          <a:ln w="9525">
            <a:noFill/>
            <a:miter lim="800000"/>
            <a:headEnd/>
            <a:tailEnd/>
          </a:ln>
        </p:spPr>
      </p:pic>
      <p:sp>
        <p:nvSpPr>
          <p:cNvPr id="60" name="Rectangle 59"/>
          <p:cNvSpPr/>
          <p:nvPr/>
        </p:nvSpPr>
        <p:spPr>
          <a:xfrm>
            <a:off x="1524000" y="4648200"/>
            <a:ext cx="6019800" cy="507128"/>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524000" y="6248400"/>
            <a:ext cx="5549962" cy="507111"/>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0" cstate="print"/>
          <a:srcRect/>
          <a:stretch>
            <a:fillRect/>
          </a:stretch>
        </p:blipFill>
        <p:spPr bwMode="auto">
          <a:xfrm>
            <a:off x="7696200" y="5943600"/>
            <a:ext cx="1007389" cy="685800"/>
          </a:xfrm>
          <a:prstGeom prst="rect">
            <a:avLst/>
          </a:prstGeom>
          <a:noFill/>
        </p:spPr>
      </p:pic>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
        <p:nvSpPr>
          <p:cNvPr id="64" name="TextBox 6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45</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72888"/>
    </mc:Choice>
    <mc:Fallback>
      <p:transition spd="slow" advTm="72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58" grpId="0" animBg="1"/>
      <p:bldP spid="59" grpId="0" animBg="1"/>
      <p:bldP spid="60" grpId="0" animBg="1"/>
      <p:bldP spid="6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295400"/>
            <a:ext cx="8229600" cy="4525963"/>
          </a:xfrm>
        </p:spPr>
        <p:txBody>
          <a:bodyPr/>
          <a:lstStyle/>
          <a:p>
            <a:pPr>
              <a:spcBef>
                <a:spcPts val="0"/>
              </a:spcBef>
              <a:buNone/>
            </a:pPr>
            <a:r>
              <a:rPr lang="en-US" sz="2400" b="1" dirty="0" smtClean="0"/>
              <a:t>SOL A.11</a:t>
            </a:r>
          </a:p>
          <a:p>
            <a:pPr>
              <a:spcBef>
                <a:spcPts val="0"/>
              </a:spcBef>
              <a:buNone/>
            </a:pPr>
            <a:r>
              <a:rPr lang="en-US" sz="2400" b="1" dirty="0" smtClean="0"/>
              <a:t>The student will collect and analyze data, </a:t>
            </a:r>
            <a:r>
              <a:rPr lang="en-US" sz="2400" b="1" dirty="0" smtClean="0">
                <a:solidFill>
                  <a:srgbClr val="0070C0"/>
                </a:solidFill>
              </a:rPr>
              <a:t>determine the </a:t>
            </a:r>
          </a:p>
          <a:p>
            <a:pPr>
              <a:spcBef>
                <a:spcPts val="0"/>
              </a:spcBef>
              <a:buNone/>
            </a:pPr>
            <a:r>
              <a:rPr lang="en-US" sz="2400" b="1" dirty="0" smtClean="0">
                <a:solidFill>
                  <a:srgbClr val="0070C0"/>
                </a:solidFill>
              </a:rPr>
              <a:t>equation of the curve of best fit in order to make predictions,</a:t>
            </a:r>
          </a:p>
          <a:p>
            <a:pPr>
              <a:spcBef>
                <a:spcPts val="0"/>
              </a:spcBef>
              <a:buNone/>
            </a:pPr>
            <a:r>
              <a:rPr lang="en-US" sz="2400" b="1" dirty="0" smtClean="0"/>
              <a:t>and solve real-world problems, using mathematical models. </a:t>
            </a:r>
          </a:p>
          <a:p>
            <a:pPr>
              <a:spcBef>
                <a:spcPts val="0"/>
              </a:spcBef>
              <a:buNone/>
            </a:pPr>
            <a:r>
              <a:rPr lang="en-US" sz="2400" b="1" dirty="0" smtClean="0"/>
              <a:t>Mathematical models will include linear and quadratic </a:t>
            </a:r>
          </a:p>
          <a:p>
            <a:pPr>
              <a:spcBef>
                <a:spcPts val="0"/>
              </a:spcBef>
              <a:buNone/>
            </a:pPr>
            <a:r>
              <a:rPr lang="en-US" sz="2400" b="1" dirty="0" smtClean="0"/>
              <a:t>functions.</a:t>
            </a:r>
            <a:endParaRPr lang="en-US" sz="2400" b="1" dirty="0" smtClean="0">
              <a:solidFill>
                <a:srgbClr val="6600CC"/>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762000"/>
          </a:xfrm>
        </p:spPr>
        <p:txBody>
          <a:bodyPr/>
          <a:lstStyle/>
          <a:p>
            <a:r>
              <a:rPr lang="en-US" sz="3200" b="1" dirty="0" smtClean="0">
                <a:solidFill>
                  <a:srgbClr val="0033CC"/>
                </a:solidFill>
              </a:rPr>
              <a:t>Using the Curve of Best Fit</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46</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18137"/>
    </mc:Choice>
    <mc:Fallback>
      <p:transition spd="slow" advTm="18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hangingPunct="1">
              <a:buFont typeface="Wingdings 2" pitchFamily="18" charset="2"/>
              <a:buNone/>
            </a:pPr>
            <a:r>
              <a:rPr lang="en-US" sz="2400" b="1" dirty="0" smtClean="0">
                <a:solidFill>
                  <a:srgbClr val="0070C0"/>
                </a:solidFill>
              </a:rPr>
              <a:t>Students need additional practice making predictions using the</a:t>
            </a:r>
          </a:p>
          <a:p>
            <a:pPr eaLnBrk="1" hangingPunct="1">
              <a:buFont typeface="Wingdings 2" pitchFamily="18" charset="2"/>
              <a:buNone/>
            </a:pPr>
            <a:r>
              <a:rPr lang="en-US" sz="2400" b="1" dirty="0" smtClean="0">
                <a:solidFill>
                  <a:srgbClr val="0070C0"/>
                </a:solidFill>
              </a:rPr>
              <a:t>linear or quadratic curve of best fit. </a:t>
            </a:r>
          </a:p>
          <a:p>
            <a:pPr eaLnBrk="1" hangingPunct="1">
              <a:buFont typeface="Wingdings 2" pitchFamily="18" charset="2"/>
              <a:buNone/>
            </a:pPr>
            <a:endParaRPr lang="en-US" sz="2400" dirty="0" smtClean="0"/>
          </a:p>
          <a:p>
            <a:pPr eaLnBrk="1" hangingPunct="1">
              <a:buFont typeface="Wingdings 2" pitchFamily="18" charset="2"/>
              <a:buNone/>
            </a:pPr>
            <a:r>
              <a:rPr lang="en-US" sz="1800" b="1" dirty="0" smtClean="0">
                <a:cs typeface="Arial" pitchFamily="34" charset="0"/>
              </a:rPr>
              <a:t>This set of ordered pairs shows a relationship between</a:t>
            </a:r>
            <a:r>
              <a:rPr lang="en-US" sz="1800" b="1" dirty="0" smtClean="0">
                <a:latin typeface="Arial" pitchFamily="34" charset="0"/>
                <a:cs typeface="Arial" pitchFamily="34" charset="0"/>
              </a:rPr>
              <a:t> </a:t>
            </a:r>
            <a:r>
              <a:rPr lang="en-US" sz="1800" b="1" i="1" dirty="0" smtClean="0">
                <a:latin typeface="Times New Roman" pitchFamily="18" charset="0"/>
                <a:cs typeface="Times New Roman" pitchFamily="18" charset="0"/>
              </a:rPr>
              <a:t>x</a:t>
            </a:r>
            <a:r>
              <a:rPr lang="en-US" sz="1800" b="1" dirty="0" smtClean="0"/>
              <a:t> </a:t>
            </a:r>
            <a:r>
              <a:rPr lang="en-US" sz="1800" b="1" dirty="0" smtClean="0">
                <a:cs typeface="Arial" pitchFamily="34" charset="0"/>
              </a:rPr>
              <a:t>and</a:t>
            </a:r>
            <a:r>
              <a:rPr lang="en-US" sz="1800" b="1" dirty="0" smtClean="0"/>
              <a:t> </a:t>
            </a:r>
            <a:r>
              <a:rPr lang="en-US" sz="1800" b="1" i="1" dirty="0" smtClean="0">
                <a:latin typeface="Times New Roman" pitchFamily="18" charset="0"/>
                <a:cs typeface="Times New Roman" pitchFamily="18" charset="0"/>
              </a:rPr>
              <a:t>y</a:t>
            </a:r>
            <a:r>
              <a:rPr lang="en-US" sz="1800" b="1" dirty="0" smtClean="0"/>
              <a:t>.</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marL="114300" indent="-457200" eaLnBrk="1" hangingPunct="1">
              <a:buNone/>
            </a:pPr>
            <a:r>
              <a:rPr lang="en-US" sz="1800" b="1" dirty="0" smtClean="0">
                <a:cs typeface="Arial" pitchFamily="34" charset="0"/>
              </a:rPr>
              <a:t>a.     What is the equation for the quadratic curve of best fit for this set of data?</a:t>
            </a:r>
          </a:p>
          <a:p>
            <a:pPr marL="114300" indent="-457200" eaLnBrk="1" hangingPunct="1">
              <a:buFont typeface="Wingdings 2" pitchFamily="18" charset="2"/>
              <a:buAutoNum type="alphaLcParenR"/>
            </a:pPr>
            <a:endParaRPr lang="en-US" sz="2400" dirty="0" smtClean="0"/>
          </a:p>
          <a:p>
            <a:pPr marL="114300" indent="-457200" eaLnBrk="1" hangingPunct="1">
              <a:buFont typeface="Wingdings 2" pitchFamily="18" charset="2"/>
              <a:buAutoNum type="alphaLcParenR"/>
            </a:pPr>
            <a:endParaRPr lang="en-US" sz="2400" dirty="0" smtClean="0"/>
          </a:p>
          <a:p>
            <a:pPr marL="114300" indent="-457200" eaLnBrk="1" hangingPunct="1">
              <a:buNone/>
            </a:pPr>
            <a:r>
              <a:rPr lang="en-US" sz="1800" b="1" dirty="0" smtClean="0">
                <a:cs typeface="Arial" pitchFamily="34" charset="0"/>
              </a:rPr>
              <a:t>b.     Predict the value of</a:t>
            </a:r>
            <a:r>
              <a:rPr lang="en-US" sz="1800" b="1" dirty="0" smtClean="0"/>
              <a:t> </a:t>
            </a:r>
            <a:r>
              <a:rPr lang="en-US" sz="1800" b="1" i="1" dirty="0" smtClean="0">
                <a:latin typeface="Times New Roman" pitchFamily="18" charset="0"/>
                <a:cs typeface="Times New Roman" pitchFamily="18" charset="0"/>
              </a:rPr>
              <a:t>y</a:t>
            </a:r>
            <a:r>
              <a:rPr lang="en-US" sz="1800" b="1" i="1" dirty="0" smtClean="0"/>
              <a:t> </a:t>
            </a:r>
            <a:r>
              <a:rPr lang="en-US" sz="1800" b="1" dirty="0" smtClean="0">
                <a:cs typeface="Arial" pitchFamily="34" charset="0"/>
              </a:rPr>
              <a:t>when</a:t>
            </a:r>
            <a:r>
              <a:rPr lang="en-US" sz="1800" b="1" dirty="0" smtClean="0">
                <a:latin typeface="Arial" pitchFamily="34" charset="0"/>
                <a:cs typeface="Arial" pitchFamily="34" charset="0"/>
              </a:rPr>
              <a:t> </a:t>
            </a:r>
            <a:r>
              <a:rPr lang="en-US" sz="1800" b="1" i="1" dirty="0" smtClean="0">
                <a:latin typeface="Times New Roman" pitchFamily="18" charset="0"/>
                <a:cs typeface="Times New Roman" pitchFamily="18" charset="0"/>
              </a:rPr>
              <a:t>x</a:t>
            </a:r>
            <a:r>
              <a:rPr lang="en-US" sz="1800" b="1" i="1" dirty="0" smtClean="0"/>
              <a:t> </a:t>
            </a:r>
            <a:r>
              <a:rPr lang="en-US" sz="1800" b="1" dirty="0" smtClean="0">
                <a:latin typeface="Cambria Math" pitchFamily="18" charset="0"/>
                <a:ea typeface="Cambria Math" pitchFamily="18" charset="0"/>
              </a:rPr>
              <a:t>= 8</a:t>
            </a:r>
            <a:r>
              <a:rPr lang="en-US" sz="1800" b="1" dirty="0" smtClean="0"/>
              <a:t>.</a:t>
            </a:r>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marL="114300" indent="-457200" eaLnBrk="1" hangingPunct="1">
              <a:buNone/>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5698"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5699"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5700"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5"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2000" y="3429000"/>
            <a:ext cx="7000875" cy="304800"/>
          </a:xfrm>
          <a:prstGeom prst="rect">
            <a:avLst/>
          </a:prstGeom>
          <a:noFill/>
        </p:spPr>
      </p:pic>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8"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819400" y="4572000"/>
            <a:ext cx="1762125" cy="323850"/>
          </a:xfrm>
          <a:prstGeom prst="rect">
            <a:avLst/>
          </a:prstGeom>
          <a:noFill/>
        </p:spPr>
      </p:pic>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4876800" y="5334000"/>
            <a:ext cx="762000" cy="381000"/>
          </a:xfrm>
          <a:prstGeom prst="rect">
            <a:avLst/>
          </a:prstGeom>
          <a:noFill/>
        </p:spPr>
        <p:txBody>
          <a:bodyPr wrap="square" rtlCol="0">
            <a:spAutoFit/>
          </a:bodyPr>
          <a:lstStyle/>
          <a:p>
            <a:r>
              <a:rPr lang="en-US" b="1" dirty="0" smtClean="0">
                <a:solidFill>
                  <a:srgbClr val="C00000"/>
                </a:solidFill>
                <a:latin typeface="Cambria Math" pitchFamily="18" charset="0"/>
                <a:ea typeface="Cambria Math" pitchFamily="18" charset="0"/>
              </a:rPr>
              <a:t>200</a:t>
            </a:r>
            <a:endParaRPr lang="en-US" b="1" dirty="0">
              <a:solidFill>
                <a:srgbClr val="C00000"/>
              </a:solidFill>
              <a:latin typeface="Cambria Math" pitchFamily="18" charset="0"/>
              <a:ea typeface="Cambria Math" pitchFamily="18" charset="0"/>
            </a:endParaRPr>
          </a:p>
        </p:txBody>
      </p:sp>
      <p:pic>
        <p:nvPicPr>
          <p:cNvPr id="4" name="Audio 3">
            <a:hlinkClick r:id="" action="ppaction://media"/>
          </p:cNvPr>
          <p:cNvPicPr>
            <a:picLocks noChangeAspect="1"/>
          </p:cNvPicPr>
          <p:nvPr>
            <a:audioFile r:link="rId3"/>
            <p:extLst>
              <p:ext uri="{DAA4B4D4-6D71-4841-9C94-3DE7FCFB9230}">
                <p14:media xmlns="" xmlns:p14="http://schemas.microsoft.com/office/powerpoint/2010/main" r:embed="rId12"/>
              </p:ext>
            </p:extLst>
          </p:nvPr>
        </p:nvPicPr>
        <p:blipFill>
          <a:blip r:embed="rId13" cstate="print"/>
          <a:stretch>
            <a:fillRect/>
          </a:stretch>
        </p:blipFill>
        <p:spPr>
          <a:xfrm>
            <a:off x="8382000" y="6096000"/>
            <a:ext cx="609600" cy="609600"/>
          </a:xfrm>
          <a:prstGeom prst="rect">
            <a:avLst/>
          </a:prstGeom>
        </p:spPr>
      </p:pic>
      <p:sp>
        <p:nvSpPr>
          <p:cNvPr id="56" name="TextBox 5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47</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41446"/>
    </mc:Choice>
    <mc:Fallback>
      <p:transition spd="slow" advTm="41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eaLnBrk="1" hangingPunct="1">
              <a:spcBef>
                <a:spcPts val="0"/>
              </a:spcBef>
              <a:buFont typeface="Wingdings 2" pitchFamily="18" charset="2"/>
              <a:buNone/>
            </a:pPr>
            <a:r>
              <a:rPr lang="en-US" sz="1800" b="1" dirty="0" smtClean="0">
                <a:cs typeface="Arial" pitchFamily="34" charset="0"/>
              </a:rPr>
              <a:t>This table shows the value, </a:t>
            </a:r>
            <a:r>
              <a:rPr lang="en-US" sz="1800" b="1" i="1" dirty="0" smtClean="0">
                <a:latin typeface="Times New Roman" panose="02020603050405020304" pitchFamily="18" charset="0"/>
                <a:cs typeface="Times New Roman" panose="02020603050405020304" pitchFamily="18" charset="0"/>
              </a:rPr>
              <a:t>v</a:t>
            </a:r>
            <a:r>
              <a:rPr lang="en-US" sz="1800" b="1" dirty="0" smtClean="0">
                <a:cs typeface="Arial" pitchFamily="34" charset="0"/>
              </a:rPr>
              <a:t>, of an account at the end of </a:t>
            </a:r>
            <a:r>
              <a:rPr lang="en-US" sz="1800" b="1" i="1" dirty="0" smtClean="0">
                <a:latin typeface="Times New Roman" panose="02020603050405020304" pitchFamily="18" charset="0"/>
                <a:cs typeface="Times New Roman" panose="02020603050405020304" pitchFamily="18" charset="0"/>
              </a:rPr>
              <a:t>m </a:t>
            </a:r>
            <a:r>
              <a:rPr lang="en-US" sz="1800" b="1" dirty="0" smtClean="0">
                <a:cs typeface="Arial" pitchFamily="34" charset="0"/>
              </a:rPr>
              <a:t>months.  There was an initial deposit of $50 and no other deposits were made.</a:t>
            </a: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marL="114300" indent="-457200" eaLnBrk="1" hangingPunct="1">
              <a:buNone/>
            </a:pPr>
            <a:endParaRPr lang="en-US" sz="1800" b="1" dirty="0" smtClean="0">
              <a:cs typeface="Arial" pitchFamily="34" charset="0"/>
            </a:endParaRPr>
          </a:p>
          <a:p>
            <a:pPr marL="114300" indent="-457200" eaLnBrk="1" hangingPunct="1">
              <a:buNone/>
            </a:pPr>
            <a:endParaRPr lang="en-US" sz="1800" b="1" dirty="0" smtClean="0">
              <a:cs typeface="Arial" pitchFamily="34" charset="0"/>
            </a:endParaRPr>
          </a:p>
          <a:p>
            <a:pPr marL="0" indent="-457200" eaLnBrk="1" hangingPunct="1">
              <a:spcBef>
                <a:spcPts val="0"/>
              </a:spcBef>
              <a:buNone/>
            </a:pPr>
            <a:r>
              <a:rPr lang="en-US" sz="1800" b="1" dirty="0" smtClean="0">
                <a:cs typeface="Arial" pitchFamily="34" charset="0"/>
              </a:rPr>
              <a:t>If the value of the account continues to increase in the same way, predict the value of the account at the end of 13 months.  Use the quadratic curve of best fit to make the prediction.</a:t>
            </a:r>
          </a:p>
          <a:p>
            <a:pPr marL="114300" indent="-457200" eaLnBrk="1" hangingPunct="1">
              <a:buNone/>
            </a:pPr>
            <a:endParaRPr lang="en-US" sz="2000" b="1" dirty="0" smtClean="0"/>
          </a:p>
          <a:p>
            <a:pPr marL="114300" indent="-457200" eaLnBrk="1" hangingPunct="1">
              <a:buNone/>
            </a:pPr>
            <a:endParaRPr lang="en-US" sz="2000" b="1" dirty="0" smtClean="0"/>
          </a:p>
          <a:p>
            <a:pPr marL="114300" indent="-457200" eaLnBrk="1" hangingPunct="1">
              <a:buNone/>
            </a:pP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61559"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61560"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61561"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 name="Table 50"/>
          <p:cNvGraphicFramePr>
            <a:graphicFrameLocks noGrp="1"/>
          </p:cNvGraphicFramePr>
          <p:nvPr>
            <p:extLst>
              <p:ext uri="{D42A27DB-BD31-4B8C-83A1-F6EECF244321}">
                <p14:modId xmlns="" xmlns:p14="http://schemas.microsoft.com/office/powerpoint/2010/main" val="2815192241"/>
              </p:ext>
            </p:extLst>
          </p:nvPr>
        </p:nvGraphicFramePr>
        <p:xfrm>
          <a:off x="2057400" y="2167128"/>
          <a:ext cx="4038600" cy="2523744"/>
        </p:xfrm>
        <a:graphic>
          <a:graphicData uri="http://schemas.openxmlformats.org/drawingml/2006/table">
            <a:tbl>
              <a:tblPr/>
              <a:tblGrid>
                <a:gridCol w="1853712"/>
                <a:gridCol w="2184888"/>
              </a:tblGrid>
              <a:tr h="630936">
                <a:tc>
                  <a:txBody>
                    <a:bodyPr/>
                    <a:lstStyle/>
                    <a:p>
                      <a:pPr marL="0" marR="0" algn="ctr">
                        <a:lnSpc>
                          <a:spcPct val="115000"/>
                        </a:lnSpc>
                        <a:spcBef>
                          <a:spcPts val="0"/>
                        </a:spcBef>
                        <a:spcAft>
                          <a:spcPts val="0"/>
                        </a:spcAft>
                      </a:pPr>
                      <a:r>
                        <a:rPr lang="en-US" sz="1800" b="1" i="1" dirty="0" smtClean="0">
                          <a:latin typeface="Times New Roman" panose="02020603050405020304" pitchFamily="18" charset="0"/>
                          <a:ea typeface="Calibri"/>
                          <a:cs typeface="Times New Roman" panose="02020603050405020304" pitchFamily="18" charset="0"/>
                        </a:rPr>
                        <a:t>m</a:t>
                      </a:r>
                      <a:r>
                        <a:rPr lang="en-US" sz="1800" b="1" i="0" dirty="0" smtClean="0">
                          <a:latin typeface="+mn-lt"/>
                          <a:ea typeface="Calibri"/>
                          <a:cs typeface="Times New Roman"/>
                        </a:rPr>
                        <a:t>,</a:t>
                      </a:r>
                    </a:p>
                    <a:p>
                      <a:pPr marL="0" marR="0" algn="ctr">
                        <a:lnSpc>
                          <a:spcPct val="115000"/>
                        </a:lnSpc>
                        <a:spcBef>
                          <a:spcPts val="0"/>
                        </a:spcBef>
                        <a:spcAft>
                          <a:spcPts val="0"/>
                        </a:spcAft>
                      </a:pPr>
                      <a:r>
                        <a:rPr lang="en-US" sz="1800" b="1" i="0" dirty="0" smtClean="0">
                          <a:latin typeface="+mn-lt"/>
                          <a:ea typeface="Calibri"/>
                          <a:cs typeface="Times New Roman"/>
                        </a:rPr>
                        <a:t>time in months</a:t>
                      </a:r>
                      <a:endParaRPr lang="en-US" sz="1100" i="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smtClean="0">
                          <a:latin typeface="Times New Roman" panose="02020603050405020304" pitchFamily="18" charset="0"/>
                          <a:ea typeface="Calibri"/>
                          <a:cs typeface="Times New Roman" panose="02020603050405020304" pitchFamily="18" charset="0"/>
                        </a:rPr>
                        <a:t>v</a:t>
                      </a:r>
                      <a:r>
                        <a:rPr lang="en-US" sz="1800" b="1" i="0" dirty="0" smtClean="0">
                          <a:latin typeface="+mn-lt"/>
                          <a:ea typeface="Calibri"/>
                          <a:cs typeface="Times New Roman"/>
                        </a:rPr>
                        <a:t>,</a:t>
                      </a:r>
                    </a:p>
                    <a:p>
                      <a:pPr marL="0" marR="0" algn="ctr">
                        <a:lnSpc>
                          <a:spcPct val="115000"/>
                        </a:lnSpc>
                        <a:spcBef>
                          <a:spcPts val="0"/>
                        </a:spcBef>
                        <a:spcAft>
                          <a:spcPts val="0"/>
                        </a:spcAft>
                      </a:pPr>
                      <a:r>
                        <a:rPr lang="en-US" sz="1800" b="1" i="0" baseline="0" dirty="0" smtClean="0">
                          <a:latin typeface="+mn-lt"/>
                          <a:ea typeface="Calibri"/>
                          <a:cs typeface="Times New Roman"/>
                        </a:rPr>
                        <a:t>value in dollars</a:t>
                      </a:r>
                      <a:endParaRPr lang="en-US" sz="1100" i="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43">
                <a:tc>
                  <a:txBody>
                    <a:bodyPr/>
                    <a:lstStyle/>
                    <a:p>
                      <a:pPr marL="0" marR="0" algn="ctr">
                        <a:lnSpc>
                          <a:spcPct val="115000"/>
                        </a:lnSpc>
                        <a:spcBef>
                          <a:spcPts val="0"/>
                        </a:spcBef>
                        <a:spcAft>
                          <a:spcPts val="0"/>
                        </a:spcAft>
                      </a:pPr>
                      <a:r>
                        <a:rPr lang="en-US" sz="1800" b="1" dirty="0" smtClean="0">
                          <a:latin typeface="Calibri"/>
                          <a:ea typeface="Calibri"/>
                          <a:cs typeface="Times New Roman"/>
                        </a:rPr>
                        <a:t>0</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50</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43">
                <a:tc>
                  <a:txBody>
                    <a:bodyPr/>
                    <a:lstStyle/>
                    <a:p>
                      <a:pPr marL="0" marR="0" algn="ctr">
                        <a:lnSpc>
                          <a:spcPct val="115000"/>
                        </a:lnSpc>
                        <a:spcBef>
                          <a:spcPts val="0"/>
                        </a:spcBef>
                        <a:spcAft>
                          <a:spcPts val="0"/>
                        </a:spcAft>
                      </a:pPr>
                      <a:r>
                        <a:rPr lang="en-US" sz="1800" b="1" dirty="0" smtClean="0">
                          <a:latin typeface="Calibri"/>
                          <a:ea typeface="Calibri"/>
                          <a:cs typeface="Times New Roman"/>
                        </a:rPr>
                        <a:t>1</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129</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43">
                <a:tc>
                  <a:txBody>
                    <a:bodyPr/>
                    <a:lstStyle/>
                    <a:p>
                      <a:pPr marL="0" marR="0" algn="ctr">
                        <a:lnSpc>
                          <a:spcPct val="115000"/>
                        </a:lnSpc>
                        <a:spcBef>
                          <a:spcPts val="0"/>
                        </a:spcBef>
                        <a:spcAft>
                          <a:spcPts val="0"/>
                        </a:spcAft>
                      </a:pPr>
                      <a:r>
                        <a:rPr lang="en-US" sz="1800" b="1" dirty="0" smtClean="0">
                          <a:latin typeface="Calibri"/>
                          <a:ea typeface="Calibri"/>
                          <a:cs typeface="Times New Roman"/>
                        </a:rPr>
                        <a:t>3</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299</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43">
                <a:tc>
                  <a:txBody>
                    <a:bodyPr/>
                    <a:lstStyle/>
                    <a:p>
                      <a:pPr marL="0" marR="0" algn="ctr">
                        <a:lnSpc>
                          <a:spcPct val="115000"/>
                        </a:lnSpc>
                        <a:spcBef>
                          <a:spcPts val="0"/>
                        </a:spcBef>
                        <a:spcAft>
                          <a:spcPts val="0"/>
                        </a:spcAft>
                      </a:pPr>
                      <a:r>
                        <a:rPr lang="en-US" sz="1800" b="1" dirty="0" smtClean="0">
                          <a:latin typeface="Calibri"/>
                          <a:ea typeface="Calibri"/>
                          <a:cs typeface="Times New Roman"/>
                        </a:rPr>
                        <a:t>5</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485</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43">
                <a:tc>
                  <a:txBody>
                    <a:bodyPr/>
                    <a:lstStyle/>
                    <a:p>
                      <a:pPr marL="0" marR="0" algn="ctr">
                        <a:lnSpc>
                          <a:spcPct val="115000"/>
                        </a:lnSpc>
                        <a:spcBef>
                          <a:spcPts val="0"/>
                        </a:spcBef>
                        <a:spcAft>
                          <a:spcPts val="0"/>
                        </a:spcAft>
                      </a:pPr>
                      <a:r>
                        <a:rPr lang="en-US" sz="1800" b="1" dirty="0" smtClean="0">
                          <a:latin typeface="Calibri"/>
                          <a:ea typeface="Calibri"/>
                          <a:cs typeface="Times New Roman"/>
                        </a:rPr>
                        <a:t>7</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687</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43">
                <a:tc>
                  <a:txBody>
                    <a:bodyPr/>
                    <a:lstStyle/>
                    <a:p>
                      <a:pPr marL="0" marR="0" algn="ctr">
                        <a:lnSpc>
                          <a:spcPct val="115000"/>
                        </a:lnSpc>
                        <a:spcBef>
                          <a:spcPts val="0"/>
                        </a:spcBef>
                        <a:spcAft>
                          <a:spcPts val="0"/>
                        </a:spcAft>
                      </a:pPr>
                      <a:r>
                        <a:rPr lang="en-US" sz="1800" b="1" dirty="0" smtClean="0">
                          <a:latin typeface="Calibri"/>
                          <a:ea typeface="Calibri"/>
                          <a:cs typeface="Times New Roman"/>
                        </a:rPr>
                        <a:t>9</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905</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5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Box 60"/>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48</a:t>
            </a:r>
            <a:endParaRPr lang="en-US" sz="1000" dirty="0">
              <a:latin typeface="+mn-lt"/>
            </a:endParaRPr>
          </a:p>
        </p:txBody>
      </p:sp>
      <p:sp>
        <p:nvSpPr>
          <p:cNvPr id="4" name="TextBox 3"/>
          <p:cNvSpPr txBox="1"/>
          <p:nvPr/>
        </p:nvSpPr>
        <p:spPr>
          <a:xfrm>
            <a:off x="3742927" y="5653921"/>
            <a:ext cx="1124026" cy="369332"/>
          </a:xfrm>
          <a:prstGeom prst="rect">
            <a:avLst/>
          </a:prstGeom>
          <a:noFill/>
        </p:spPr>
        <p:txBody>
          <a:bodyPr wrap="none" rtlCol="0">
            <a:spAutoFit/>
          </a:bodyPr>
          <a:lstStyle/>
          <a:p>
            <a:r>
              <a:rPr lang="en-US" b="1" dirty="0" smtClean="0">
                <a:solidFill>
                  <a:srgbClr val="C00000"/>
                </a:solidFill>
                <a:latin typeface="+mn-lt"/>
              </a:rPr>
              <a:t>$1,389.00</a:t>
            </a:r>
            <a:endParaRPr lang="en-US" b="1" dirty="0">
              <a:solidFill>
                <a:srgbClr val="C00000"/>
              </a:solidFill>
              <a:latin typeface="+mn-lt"/>
            </a:endParaRPr>
          </a:p>
        </p:txBody>
      </p:sp>
      <p:pic>
        <p:nvPicPr>
          <p:cNvPr id="10" name="Audio 9">
            <a:hlinkClick r:id="" action="ppaction://media"/>
          </p:cNvPr>
          <p:cNvPicPr>
            <a:picLocks noChangeAspect="1"/>
          </p:cNvPicPr>
          <p:nvPr>
            <a:audioFile r:link="rId3"/>
            <p:extLst>
              <p:ext uri="{DAA4B4D4-6D71-4841-9C94-3DE7FCFB9230}">
                <p14:media xmlns="" xmlns:p14="http://schemas.microsoft.com/office/powerpoint/2010/main" r:embed="rId10"/>
              </p:ext>
            </p:extLst>
          </p:nvPr>
        </p:nvPicPr>
        <p:blipFill>
          <a:blip r:embed="rId11"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0268"/>
    </mc:Choice>
    <mc:Fallback>
      <p:transition spd="slow" advTm="30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95400"/>
            <a:ext cx="8382000" cy="4525963"/>
          </a:xfrm>
        </p:spPr>
        <p:txBody>
          <a:bodyPr/>
          <a:lstStyle/>
          <a:p>
            <a:pPr marL="0" eaLnBrk="1" hangingPunct="1">
              <a:spcBef>
                <a:spcPts val="0"/>
              </a:spcBef>
              <a:buFont typeface="Wingdings 2" pitchFamily="18" charset="2"/>
              <a:buNone/>
            </a:pPr>
            <a:r>
              <a:rPr lang="en-US" sz="1800" b="1" dirty="0" smtClean="0">
                <a:cs typeface="Arial" pitchFamily="34" charset="0"/>
              </a:rPr>
              <a:t>The data in the table shows the average United States farm size, in acres, for the years 2000-2007.</a:t>
            </a:r>
          </a:p>
          <a:p>
            <a:pPr eaLnBrk="1" hangingPunct="1">
              <a:buFont typeface="Wingdings 2" pitchFamily="18" charset="2"/>
              <a:buNone/>
            </a:pPr>
            <a:r>
              <a:rPr lang="en-US" sz="2000" dirty="0" smtClean="0"/>
              <a:t>                                                </a:t>
            </a:r>
            <a:r>
              <a:rPr lang="en-US" sz="1800" b="1" dirty="0" smtClean="0">
                <a:latin typeface="Arial" pitchFamily="34" charset="0"/>
                <a:cs typeface="Arial" pitchFamily="34" charset="0"/>
              </a:rPr>
              <a:t>Average Farm Size</a:t>
            </a:r>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marL="0" indent="-457200" eaLnBrk="1" hangingPunct="1">
              <a:buNone/>
            </a:pPr>
            <a:endParaRPr lang="en-US" sz="1800" b="1" dirty="0" smtClean="0">
              <a:cs typeface="Arial" pitchFamily="34" charset="0"/>
            </a:endParaRPr>
          </a:p>
          <a:p>
            <a:pPr marL="0" indent="-457200" eaLnBrk="1" hangingPunct="1">
              <a:buNone/>
            </a:pPr>
            <a:endParaRPr lang="en-US" sz="1800" b="1" dirty="0" smtClean="0">
              <a:cs typeface="Arial" pitchFamily="34" charset="0"/>
            </a:endParaRPr>
          </a:p>
          <a:p>
            <a:pPr marL="0" indent="-457200" eaLnBrk="1" hangingPunct="1">
              <a:buNone/>
            </a:pPr>
            <a:endParaRPr lang="en-US" sz="1800" b="1" dirty="0" smtClean="0">
              <a:cs typeface="Arial" pitchFamily="34" charset="0"/>
            </a:endParaRPr>
          </a:p>
          <a:p>
            <a:pPr marL="0" indent="-457200" eaLnBrk="1" hangingPunct="1">
              <a:buNone/>
            </a:pPr>
            <a:r>
              <a:rPr lang="en-US" sz="1800" b="1" dirty="0" smtClean="0">
                <a:cs typeface="Arial" pitchFamily="34" charset="0"/>
              </a:rPr>
              <a:t>Using the line of best fit for the data shown in the table, what is the best prediction of the average farm size in the year 2014?</a:t>
            </a:r>
          </a:p>
          <a:p>
            <a:pPr marL="0" indent="-457200" eaLnBrk="1" hangingPunct="1">
              <a:buNone/>
            </a:pPr>
            <a:r>
              <a:rPr lang="en-US" sz="1800" b="1" dirty="0" smtClean="0">
                <a:cs typeface="Arial" pitchFamily="34" charset="0"/>
              </a:rPr>
              <a:t>a.  437 acres        b.   441 acres        c.  447 acres        d.  463 acres</a:t>
            </a:r>
          </a:p>
          <a:p>
            <a:pPr marL="0" indent="-457200" eaLnBrk="1" hangingPunct="1">
              <a:buAutoNum type="alphaLcPeriod"/>
            </a:pPr>
            <a:endParaRPr lang="en-US" sz="1800" b="1" dirty="0" smtClean="0">
              <a:cs typeface="Arial" pitchFamily="34" charset="0"/>
            </a:endParaRPr>
          </a:p>
          <a:p>
            <a:pPr marL="114300" indent="-457200" eaLnBrk="1" hangingPunct="1">
              <a:buNone/>
            </a:pPr>
            <a:endParaRPr lang="en-US" sz="2400" dirty="0" smtClean="0"/>
          </a:p>
          <a:p>
            <a:pPr marL="114300" indent="-457200" eaLnBrk="1" hangingPunct="1">
              <a:buNone/>
            </a:pPr>
            <a:r>
              <a:rPr lang="en-US" sz="2400" dirty="0" smtClean="0"/>
              <a:t/>
            </a:r>
            <a:br>
              <a:rPr lang="en-US" sz="2400" dirty="0" smtClean="0"/>
            </a:br>
            <a:r>
              <a:rPr lang="en-US" sz="2400" dirty="0" smtClean="0"/>
              <a:t/>
            </a:r>
            <a:br>
              <a:rPr lang="en-US" sz="2400" dirty="0" smtClean="0"/>
            </a:b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Suggested Practice for SOL A.11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3622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348258"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348259"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348260"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5" name="Table 54"/>
          <p:cNvGraphicFramePr>
            <a:graphicFrameLocks noGrp="1"/>
          </p:cNvGraphicFramePr>
          <p:nvPr/>
        </p:nvGraphicFramePr>
        <p:xfrm>
          <a:off x="3124200" y="2362200"/>
          <a:ext cx="2400300" cy="2270760"/>
        </p:xfrm>
        <a:graphic>
          <a:graphicData uri="http://schemas.openxmlformats.org/drawingml/2006/table">
            <a:tbl>
              <a:tblPr/>
              <a:tblGrid>
                <a:gridCol w="914400"/>
                <a:gridCol w="1485900"/>
              </a:tblGrid>
              <a:tr h="563880">
                <a:tc>
                  <a:txBody>
                    <a:bodyPr/>
                    <a:lstStyle/>
                    <a:p>
                      <a:pPr marL="0" marR="0" algn="ctr">
                        <a:spcBef>
                          <a:spcPts val="0"/>
                        </a:spcBef>
                        <a:spcAft>
                          <a:spcPts val="0"/>
                        </a:spcAft>
                        <a:tabLst>
                          <a:tab pos="457200" algn="l"/>
                        </a:tabLst>
                      </a:pPr>
                      <a:r>
                        <a:rPr lang="en-US" sz="1400" b="1" dirty="0">
                          <a:latin typeface="Arial" pitchFamily="34" charset="0"/>
                          <a:ea typeface="Times New Roman"/>
                          <a:cs typeface="Arial" pitchFamily="34" charset="0"/>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latin typeface="Arial" pitchFamily="34" charset="0"/>
                          <a:ea typeface="Times New Roman"/>
                          <a:cs typeface="Arial" pitchFamily="34" charset="0"/>
                        </a:rPr>
                        <a:t>Average </a:t>
                      </a:r>
                      <a:r>
                        <a:rPr lang="en-US" sz="1400" b="1" dirty="0" smtClean="0">
                          <a:latin typeface="Arial" pitchFamily="34" charset="0"/>
                          <a:ea typeface="Times New Roman"/>
                          <a:cs typeface="Arial" pitchFamily="34" charset="0"/>
                        </a:rPr>
                        <a:t>Acres </a:t>
                      </a:r>
                      <a:r>
                        <a:rPr lang="en-US" sz="1400" b="1" dirty="0">
                          <a:latin typeface="Arial" pitchFamily="34" charset="0"/>
                          <a:ea typeface="Times New Roman"/>
                          <a:cs typeface="Arial" pitchFamily="34" charset="0"/>
                        </a:rPr>
                        <a:t>Per Farm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2000</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434</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2001</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437</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2002</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436</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2003</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441</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2004</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443</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2005</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444</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2006</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446</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2007</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latin typeface="Arial" pitchFamily="34" charset="0"/>
                          <a:ea typeface="Times New Roman"/>
                          <a:cs typeface="Arial" pitchFamily="34" charset="0"/>
                        </a:rPr>
                        <a:t>449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Audio 1">
            <a:hlinkClick r:id="" action="ppaction://media"/>
          </p:cNvPr>
          <p:cNvPicPr>
            <a:picLocks noChangeAspect="1"/>
          </p:cNvPicPr>
          <p:nvPr>
            <a:audioFile r:link="rId3"/>
            <p:extLst>
              <p:ext uri="{DAA4B4D4-6D71-4841-9C94-3DE7FCFB9230}">
                <p14:media xmlns="" xmlns:p14="http://schemas.microsoft.com/office/powerpoint/2010/main" r:embed="rId10"/>
              </p:ext>
            </p:extLst>
          </p:nvPr>
        </p:nvPicPr>
        <p:blipFill>
          <a:blip r:embed="rId11" cstate="print"/>
          <a:stretch>
            <a:fillRect/>
          </a:stretch>
        </p:blipFill>
        <p:spPr>
          <a:xfrm>
            <a:off x="8382000" y="6096000"/>
            <a:ext cx="609600" cy="609600"/>
          </a:xfrm>
          <a:prstGeom prst="rect">
            <a:avLst/>
          </a:prstGeom>
        </p:spPr>
      </p:pic>
      <p:sp>
        <p:nvSpPr>
          <p:cNvPr id="58" name="TextBox 57"/>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49</a:t>
            </a:r>
            <a:endParaRPr lang="en-US" sz="1000" dirty="0">
              <a:latin typeface="+mn-lt"/>
            </a:endParaRPr>
          </a:p>
        </p:txBody>
      </p:sp>
      <p:sp>
        <p:nvSpPr>
          <p:cNvPr id="60" name="Rectangle 59"/>
          <p:cNvSpPr/>
          <p:nvPr/>
        </p:nvSpPr>
        <p:spPr>
          <a:xfrm>
            <a:off x="5310250" y="5662550"/>
            <a:ext cx="1295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16585"/>
    </mc:Choice>
    <mc:Fallback>
      <p:transition spd="slow" advTm="16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evaluating expressions that contain an absolute value.</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000" b="1" dirty="0" smtClean="0">
                <a:cs typeface="Arial" pitchFamily="34" charset="0"/>
              </a:rPr>
              <a:t>Evaluate the following expressions:</a:t>
            </a:r>
          </a:p>
          <a:p>
            <a:pPr marL="0" eaLnBrk="1" hangingPunct="1">
              <a:buFont typeface="Wingdings 2" pitchFamily="18" charset="2"/>
              <a:buNone/>
            </a:pPr>
            <a:endParaRPr lang="en-US" sz="1800" b="1" dirty="0" smtClean="0">
              <a:cs typeface="Arial" pitchFamily="34" charset="0"/>
            </a:endParaRPr>
          </a:p>
          <a:p>
            <a:pPr marL="0" eaLnBrk="1" hangingPunct="1">
              <a:buFont typeface="Wingdings 2" pitchFamily="18" charset="2"/>
              <a:buNone/>
            </a:pPr>
            <a:r>
              <a:rPr lang="en-US" sz="2000" b="1" dirty="0" smtClean="0">
                <a:cs typeface="Arial" pitchFamily="34" charset="0"/>
              </a:rPr>
              <a:t>a.</a:t>
            </a:r>
          </a:p>
          <a:p>
            <a:pPr marL="0" eaLnBrk="1" hangingPunct="1">
              <a:buFont typeface="Wingdings 2" pitchFamily="18" charset="2"/>
              <a:buNone/>
            </a:pPr>
            <a:endParaRPr lang="en-US" sz="1800" b="1" dirty="0" smtClean="0">
              <a:cs typeface="Arial" pitchFamily="34" charset="0"/>
            </a:endParaRPr>
          </a:p>
          <a:p>
            <a:pPr marL="0" eaLnBrk="1" hangingPunct="1">
              <a:buFont typeface="Wingdings 2" pitchFamily="18" charset="2"/>
              <a:buNone/>
            </a:pPr>
            <a:r>
              <a:rPr lang="en-US" sz="2000" b="1" dirty="0" smtClean="0">
                <a:cs typeface="Arial" pitchFamily="34" charset="0"/>
              </a:rPr>
              <a:t>b.</a:t>
            </a:r>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78946"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78947"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78948"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5"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8"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8859"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14400" y="3552825"/>
            <a:ext cx="2476500" cy="304800"/>
          </a:xfrm>
          <a:prstGeom prst="rect">
            <a:avLst/>
          </a:prstGeom>
          <a:noFill/>
        </p:spPr>
      </p:pic>
      <p:sp>
        <p:nvSpPr>
          <p:cNvPr id="78861"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8853"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038600" y="3543300"/>
            <a:ext cx="447675" cy="304800"/>
          </a:xfrm>
          <a:prstGeom prst="rect">
            <a:avLst/>
          </a:prstGeom>
          <a:noFill/>
        </p:spPr>
      </p:pic>
      <p:sp>
        <p:nvSpPr>
          <p:cNvPr id="10"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343400" y="4248150"/>
            <a:ext cx="276225" cy="304800"/>
          </a:xfrm>
          <a:prstGeom prst="rect">
            <a:avLst/>
          </a:prstGeom>
          <a:noFill/>
        </p:spPr>
      </p:pic>
      <p:sp>
        <p:nvSpPr>
          <p:cNvPr id="2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62025" y="4238625"/>
            <a:ext cx="2676525" cy="304800"/>
          </a:xfrm>
          <a:prstGeom prst="rect">
            <a:avLst/>
          </a:prstGeom>
          <a:noFill/>
        </p:spPr>
      </p:pic>
      <p:sp>
        <p:nvSpPr>
          <p:cNvPr id="30"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8848" name="Audio 78847">
            <a:hlinkClick r:id="" action="ppaction://media"/>
          </p:cNvPr>
          <p:cNvPicPr>
            <a:picLocks noChangeAspect="1"/>
          </p:cNvPicPr>
          <p:nvPr>
            <a:audioFile r:link="rId3"/>
            <p:extLst>
              <p:ext uri="{DAA4B4D4-6D71-4841-9C94-3DE7FCFB9230}">
                <p14:media xmlns="" xmlns:p14="http://schemas.microsoft.com/office/powerpoint/2010/main" r:embed="rId14"/>
              </p:ext>
            </p:extLst>
          </p:nvPr>
        </p:nvPicPr>
        <p:blipFill>
          <a:blip r:embed="rId15" cstate="print"/>
          <a:stretch>
            <a:fillRect/>
          </a:stretch>
        </p:blipFill>
        <p:spPr>
          <a:xfrm>
            <a:off x="8382000" y="6096000"/>
            <a:ext cx="609600" cy="609600"/>
          </a:xfrm>
          <a:prstGeom prst="rect">
            <a:avLst/>
          </a:prstGeom>
        </p:spPr>
      </p:pic>
      <p:sp>
        <p:nvSpPr>
          <p:cNvPr id="87" name="TextBox 8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5</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47060"/>
    </mc:Choice>
    <mc:Fallback>
      <p:transition spd="slow" advTm="47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884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8848"/>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spcBef>
                <a:spcPts val="0"/>
              </a:spcBef>
              <a:buNone/>
            </a:pPr>
            <a:r>
              <a:rPr lang="en-US" sz="2800" dirty="0" smtClean="0"/>
              <a:t>This concludes the student performance information for the  spring 2013 Algebra I SOL test.</a:t>
            </a:r>
          </a:p>
          <a:p>
            <a:pPr>
              <a:spcBef>
                <a:spcPts val="0"/>
              </a:spcBef>
              <a:buNone/>
            </a:pPr>
            <a:endParaRPr lang="en-US" sz="2800" dirty="0" smtClean="0"/>
          </a:p>
          <a:p>
            <a:pPr marL="0">
              <a:spcBef>
                <a:spcPts val="0"/>
              </a:spcBef>
              <a:buNone/>
            </a:pPr>
            <a:r>
              <a:rPr lang="en-US" sz="2800" dirty="0" smtClean="0"/>
              <a:t>Additionally, test preparation </a:t>
            </a:r>
            <a:r>
              <a:rPr lang="en-US" sz="2800" b="1" dirty="0" smtClean="0"/>
              <a:t>practice items </a:t>
            </a:r>
            <a:r>
              <a:rPr lang="en-US" sz="2800" dirty="0" smtClean="0"/>
              <a:t>for</a:t>
            </a:r>
          </a:p>
          <a:p>
            <a:pPr marL="0">
              <a:spcBef>
                <a:spcPts val="0"/>
              </a:spcBef>
              <a:buNone/>
            </a:pPr>
            <a:r>
              <a:rPr lang="en-US" sz="2800" dirty="0" smtClean="0"/>
              <a:t>Algebra I can be found on the Virginia Department of Education Web site at:</a:t>
            </a:r>
          </a:p>
          <a:p>
            <a:pPr>
              <a:spcBef>
                <a:spcPts val="0"/>
              </a:spcBef>
              <a:buNone/>
            </a:pPr>
            <a:endParaRPr lang="en-US" sz="2000" b="1" dirty="0" smtClean="0">
              <a:solidFill>
                <a:srgbClr val="002060"/>
              </a:solidFill>
            </a:endParaRPr>
          </a:p>
          <a:p>
            <a:pPr marL="0">
              <a:spcBef>
                <a:spcPts val="0"/>
              </a:spcBef>
              <a:buNone/>
            </a:pPr>
            <a:r>
              <a:rPr lang="en-US" sz="2400" b="1" dirty="0" smtClean="0">
                <a:solidFill>
                  <a:srgbClr val="6600FF"/>
                </a:solidFill>
                <a:hlinkClick r:id="rId5"/>
              </a:rPr>
              <a:t>http://www.doe.virginia.gov/testing/sol/practice_items/index.shtml#math</a:t>
            </a:r>
            <a:r>
              <a:rPr lang="en-US" sz="2400" b="1" dirty="0" smtClean="0">
                <a:solidFill>
                  <a:srgbClr val="6600FF"/>
                </a:solidFill>
              </a:rPr>
              <a:t> </a:t>
            </a:r>
          </a:p>
          <a:p>
            <a:pPr marL="114300" indent="-457200" eaLnBrk="1" hangingPunct="1">
              <a:buNone/>
            </a:pPr>
            <a:endParaRPr lang="en-US" sz="2000" b="1"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Practice Items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08994"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08995"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08996"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Audio 3">
            <a:hlinkClick r:id="" action="ppaction://media"/>
          </p:cNvPr>
          <p:cNvPicPr>
            <a:picLocks noChangeAspect="1"/>
          </p:cNvPicPr>
          <p:nvPr>
            <a:audioFile r:link="rId2"/>
            <p:extLst>
              <p:ext uri="{DAA4B4D4-6D71-4841-9C94-3DE7FCFB9230}">
                <p14:media xmlns="" xmlns:p14="http://schemas.microsoft.com/office/powerpoint/2010/main" r:embed="rId10"/>
              </p:ext>
            </p:extLst>
          </p:nvPr>
        </p:nvPicPr>
        <p:blipFill>
          <a:blip r:embed="rId11" cstate="print"/>
          <a:stretch>
            <a:fillRect/>
          </a:stretch>
        </p:blipFill>
        <p:spPr>
          <a:xfrm>
            <a:off x="8382000" y="6096000"/>
            <a:ext cx="609600" cy="609600"/>
          </a:xfrm>
          <a:prstGeom prst="rect">
            <a:avLst/>
          </a:prstGeom>
        </p:spPr>
      </p:pic>
      <p:sp>
        <p:nvSpPr>
          <p:cNvPr id="53" name="TextBox 52"/>
          <p:cNvSpPr txBox="1"/>
          <p:nvPr/>
        </p:nvSpPr>
        <p:spPr>
          <a:xfrm>
            <a:off x="457200" y="6400800"/>
            <a:ext cx="609600" cy="246221"/>
          </a:xfrm>
          <a:prstGeom prst="rect">
            <a:avLst/>
          </a:prstGeom>
          <a:noFill/>
        </p:spPr>
        <p:txBody>
          <a:bodyPr wrap="square" rtlCol="0">
            <a:spAutoFit/>
          </a:bodyPr>
          <a:lstStyle/>
          <a:p>
            <a:r>
              <a:rPr lang="en-US" sz="1000" dirty="0" smtClean="0">
                <a:latin typeface="+mn-lt"/>
              </a:rPr>
              <a:t>50</a:t>
            </a:r>
            <a:endParaRPr lang="en-US" sz="1000" dirty="0">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advTm="26730"/>
    </mc:Choice>
    <mc:Fallback>
      <p:transition spd="slow" advTm="26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t>For assessment questions, please contact</a:t>
            </a:r>
          </a:p>
          <a:p>
            <a:pPr marL="0" algn="ctr">
              <a:spcBef>
                <a:spcPts val="0"/>
              </a:spcBef>
              <a:buNone/>
            </a:pPr>
            <a:r>
              <a:rPr lang="en-US" sz="2800" b="1" dirty="0" smtClean="0">
                <a:hlinkClick r:id="rId5"/>
              </a:rPr>
              <a:t>Student_assessment@doe.virginia.gov</a:t>
            </a:r>
            <a:endParaRPr lang="en-US" sz="2800" b="1" dirty="0" smtClean="0"/>
          </a:p>
          <a:p>
            <a:pPr marL="0" algn="ctr">
              <a:spcBef>
                <a:spcPts val="0"/>
              </a:spcBef>
              <a:buNone/>
            </a:pPr>
            <a:endParaRPr lang="en-US" sz="2800" b="1" dirty="0"/>
          </a:p>
          <a:p>
            <a:pPr marL="0" algn="ctr">
              <a:spcBef>
                <a:spcPts val="0"/>
              </a:spcBef>
              <a:buNone/>
            </a:pPr>
            <a:r>
              <a:rPr lang="en-US" sz="2800" b="1" dirty="0" smtClean="0"/>
              <a:t>For instruction questions, please contact </a:t>
            </a:r>
            <a:r>
              <a:rPr lang="en-US" sz="2800" b="1" dirty="0" smtClean="0">
                <a:hlinkClick r:id="rId6"/>
              </a:rPr>
              <a:t>Michael.Bolling@doe.virginia.gov</a:t>
            </a:r>
            <a:r>
              <a:rPr lang="en-US" sz="2800" b="1" dirty="0" smtClean="0"/>
              <a:t> </a:t>
            </a:r>
          </a:p>
          <a:p>
            <a:pPr>
              <a:spcBef>
                <a:spcPts val="0"/>
              </a:spcBef>
              <a:buNone/>
            </a:pP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349213" name="Equation" r:id="rId8"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349214" name="Equation" r:id="rId9"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349215" name="Equation" r:id="rId10"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53" name="TextBox 52"/>
          <p:cNvSpPr txBox="1"/>
          <p:nvPr/>
        </p:nvSpPr>
        <p:spPr>
          <a:xfrm>
            <a:off x="457200" y="6400800"/>
            <a:ext cx="609600" cy="246221"/>
          </a:xfrm>
          <a:prstGeom prst="rect">
            <a:avLst/>
          </a:prstGeom>
          <a:noFill/>
        </p:spPr>
        <p:txBody>
          <a:bodyPr wrap="square" rtlCol="0">
            <a:spAutoFit/>
          </a:bodyPr>
          <a:lstStyle/>
          <a:p>
            <a:r>
              <a:rPr lang="en-US" sz="1000" dirty="0" smtClean="0">
                <a:solidFill>
                  <a:prstClr val="black"/>
                </a:solidFill>
                <a:latin typeface="Calibri"/>
              </a:rPr>
              <a:t>51</a:t>
            </a:r>
            <a:endParaRPr lang="en-US" sz="1000" dirty="0">
              <a:solidFill>
                <a:prstClr val="black"/>
              </a:solidFill>
              <a:latin typeface="Calibri"/>
            </a:endParaRPr>
          </a:p>
        </p:txBody>
      </p:sp>
      <p:pic>
        <p:nvPicPr>
          <p:cNvPr id="2" name="Audio 1">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566363938"/>
      </p:ext>
    </p:extLst>
  </p:cSld>
  <p:clrMapOvr>
    <a:masterClrMapping/>
  </p:clrMapOvr>
  <mc:AlternateContent xmlns:mc="http://schemas.openxmlformats.org/markup-compatibility/2006">
    <mc:Choice xmlns="" xmlns:p14="http://schemas.microsoft.com/office/powerpoint/2010/main" Requires="p14">
      <p:transition spd="slow" p14:dur="2000" advTm="7983"/>
    </mc:Choice>
    <mc:Fallback>
      <p:transition spd="slow" advTm="7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pPr>
              <a:buNone/>
            </a:pPr>
            <a:r>
              <a:rPr lang="en-US" sz="2400" b="1" dirty="0" smtClean="0"/>
              <a:t>SOL A.2</a:t>
            </a:r>
          </a:p>
          <a:p>
            <a:pPr>
              <a:buNone/>
            </a:pPr>
            <a:r>
              <a:rPr lang="en-US" sz="2400" b="1" dirty="0" smtClean="0"/>
              <a:t>The student will perform operations on polynomials, including</a:t>
            </a:r>
            <a:endParaRPr lang="en-US" sz="2400" b="1" dirty="0" smtClean="0">
              <a:solidFill>
                <a:srgbClr val="002060"/>
              </a:solidFill>
            </a:endParaRPr>
          </a:p>
          <a:p>
            <a:pPr marL="514350" indent="-514350" eaLnBrk="1" hangingPunct="1">
              <a:buClrTx/>
              <a:buFont typeface="Calibri" pitchFamily="34" charset="0"/>
              <a:buAutoNum type="alphaLcParenR"/>
            </a:pPr>
            <a:r>
              <a:rPr lang="en-US" sz="2400" b="1" dirty="0" smtClean="0">
                <a:solidFill>
                  <a:srgbClr val="0070C0"/>
                </a:solidFill>
              </a:rPr>
              <a:t>applying the laws of exponents to perform operations on expressions;</a:t>
            </a:r>
          </a:p>
          <a:p>
            <a:pPr marL="514350" indent="-514350" eaLnBrk="1" hangingPunct="1">
              <a:buClrTx/>
              <a:buFont typeface="Calibri" pitchFamily="34" charset="0"/>
              <a:buAutoNum type="alphaLcParenR"/>
            </a:pPr>
            <a:r>
              <a:rPr lang="en-US" sz="2400" b="1" dirty="0" smtClean="0"/>
              <a:t>adding, subtracting, multiplying, and </a:t>
            </a:r>
            <a:r>
              <a:rPr lang="en-US" sz="2400" b="1" dirty="0" smtClean="0">
                <a:solidFill>
                  <a:srgbClr val="0070C0"/>
                </a:solidFill>
              </a:rPr>
              <a:t>dividing polynomials;</a:t>
            </a:r>
            <a:r>
              <a:rPr lang="en-US" sz="2400" b="1" dirty="0" smtClean="0"/>
              <a:t> and</a:t>
            </a:r>
          </a:p>
          <a:p>
            <a:pPr marL="514350" indent="-514350" eaLnBrk="1" hangingPunct="1">
              <a:buClrTx/>
              <a:buFont typeface="Calibri" pitchFamily="34" charset="0"/>
              <a:buAutoNum type="alphaLcParenR"/>
            </a:pPr>
            <a:r>
              <a:rPr lang="en-US" sz="2400" b="1" dirty="0" smtClean="0">
                <a:solidFill>
                  <a:srgbClr val="0070C0"/>
                </a:solidFill>
              </a:rPr>
              <a:t>factoring completely first- and second-degree binomials and trinomials in one or two variables. Graphing calculators will be used as a tool for factoring and for confirming algebraic factorizations.</a:t>
            </a:r>
            <a:br>
              <a:rPr lang="en-US" sz="2400" b="1" dirty="0" smtClean="0">
                <a:solidFill>
                  <a:srgbClr val="0070C0"/>
                </a:solidFill>
              </a:rPr>
            </a:br>
            <a:endParaRPr lang="en-US" sz="2400" dirty="0" smtClean="0">
              <a:solidFill>
                <a:srgbClr val="0070C0"/>
              </a:solidFill>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Performing Operations on Polynomials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TextBox 1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6</a:t>
            </a:r>
            <a:endParaRPr lang="en-US" sz="1000" dirty="0">
              <a:latin typeface="+mn-lt"/>
            </a:endParaRPr>
          </a:p>
        </p:txBody>
      </p:sp>
      <p:cxnSp>
        <p:nvCxnSpPr>
          <p:cNvPr id="18" name="Straight Connector 17"/>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pic>
        <p:nvPicPr>
          <p:cNvPr id="6" name="Audio 5">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47029"/>
    </mc:Choice>
    <mc:Fallback>
      <p:transition spd="slow" advTm="47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applying the laws of exponents to simplify expressions.</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000" b="1" dirty="0" smtClean="0">
                <a:cs typeface="Arial" pitchFamily="34" charset="0"/>
              </a:rPr>
              <a:t>Simplify:</a:t>
            </a:r>
          </a:p>
          <a:p>
            <a:pPr marL="0" eaLnBrk="1" hangingPunct="1">
              <a:buFont typeface="Wingdings 2" pitchFamily="18" charset="2"/>
              <a:buNone/>
            </a:pPr>
            <a:endParaRPr lang="en-US" sz="1800" b="1" dirty="0" smtClean="0">
              <a:latin typeface="Arial" pitchFamily="34" charset="0"/>
              <a:cs typeface="Arial" pitchFamily="34" charset="0"/>
            </a:endParaRPr>
          </a:p>
          <a:p>
            <a:pPr marL="0" eaLnBrk="1" hangingPunct="1">
              <a:buFont typeface="Wingdings 2" pitchFamily="18" charset="2"/>
              <a:buNone/>
            </a:pPr>
            <a:r>
              <a:rPr lang="en-US" sz="2000" b="1" dirty="0" smtClean="0">
                <a:cs typeface="Arial" pitchFamily="34" charset="0"/>
              </a:rPr>
              <a:t>a.                                                            b.    </a:t>
            </a:r>
          </a:p>
          <a:p>
            <a:pPr marL="0" eaLnBrk="1" hangingPunct="1">
              <a:buFont typeface="Wingdings 2" pitchFamily="18" charset="2"/>
              <a:buNone/>
            </a:pPr>
            <a:endParaRPr lang="en-US" sz="2000" b="1" dirty="0" smtClean="0"/>
          </a:p>
          <a:p>
            <a:pPr marL="0" eaLnBrk="1" hangingPunct="1">
              <a:buFont typeface="Wingdings 2" pitchFamily="18" charset="2"/>
              <a:buNone/>
            </a:pPr>
            <a:endParaRPr lang="en-US" sz="2000" b="1" dirty="0" smtClean="0">
              <a:cs typeface="Arial" pitchFamily="34" charset="0"/>
            </a:endParaRPr>
          </a:p>
          <a:p>
            <a:pPr marL="0" eaLnBrk="1" hangingPunct="1">
              <a:buFont typeface="Wingdings 2" pitchFamily="18" charset="2"/>
              <a:buNone/>
            </a:pPr>
            <a:r>
              <a:rPr lang="en-US" sz="2000" b="1" dirty="0" smtClean="0">
                <a:cs typeface="Arial" pitchFamily="34" charset="0"/>
              </a:rPr>
              <a:t>c. 			               d.</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1800" b="1" dirty="0" smtClean="0">
                <a:latin typeface="Arial" pitchFamily="34" charset="0"/>
                <a:cs typeface="Arial" pitchFamily="34" charset="0"/>
              </a:rPr>
              <a:t> </a:t>
            </a:r>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A.2a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86114"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86115"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86116"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2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05400" y="3333750"/>
            <a:ext cx="885825" cy="733425"/>
          </a:xfrm>
          <a:prstGeom prst="rect">
            <a:avLst/>
          </a:prstGeom>
          <a:noFill/>
        </p:spPr>
      </p:pic>
      <p:sp>
        <p:nvSpPr>
          <p:cNvPr id="86023" name="Rectangle 7"/>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24"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43000" y="3505200"/>
            <a:ext cx="819150" cy="323850"/>
          </a:xfrm>
          <a:prstGeom prst="rect">
            <a:avLst/>
          </a:prstGeom>
          <a:noFill/>
        </p:spPr>
      </p:pic>
      <p:sp>
        <p:nvSpPr>
          <p:cNvPr id="86026"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27"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362200" y="3505200"/>
            <a:ext cx="514350" cy="314325"/>
          </a:xfrm>
          <a:prstGeom prst="rect">
            <a:avLst/>
          </a:prstGeom>
          <a:noFill/>
        </p:spPr>
      </p:pic>
      <p:sp>
        <p:nvSpPr>
          <p:cNvPr id="86029" name="Rectangle 13"/>
          <p:cNvSpPr>
            <a:spLocks noChangeArrowheads="1"/>
          </p:cNvSpPr>
          <p:nvPr/>
        </p:nvSpPr>
        <p:spPr bwMode="auto">
          <a:xfrm>
            <a:off x="0" y="771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30" name="Picture 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400800" y="3429000"/>
            <a:ext cx="514350" cy="314325"/>
          </a:xfrm>
          <a:prstGeom prst="rect">
            <a:avLst/>
          </a:prstGeom>
          <a:noFill/>
        </p:spPr>
      </p:pic>
      <p:sp>
        <p:nvSpPr>
          <p:cNvPr id="86032" name="Rectangle 16"/>
          <p:cNvSpPr>
            <a:spLocks noChangeArrowheads="1"/>
          </p:cNvSpPr>
          <p:nvPr/>
        </p:nvSpPr>
        <p:spPr bwMode="auto">
          <a:xfrm>
            <a:off x="0" y="771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33" name="Picture 1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066800" y="4419600"/>
            <a:ext cx="942975" cy="714375"/>
          </a:xfrm>
          <a:prstGeom prst="rect">
            <a:avLst/>
          </a:prstGeom>
          <a:noFill/>
        </p:spPr>
      </p:pic>
      <p:sp>
        <p:nvSpPr>
          <p:cNvPr id="86035" name="Rectangle 19"/>
          <p:cNvSpPr>
            <a:spLocks noChangeArrowheads="1"/>
          </p:cNvSpPr>
          <p:nvPr/>
        </p:nvSpPr>
        <p:spPr bwMode="auto">
          <a:xfrm>
            <a:off x="0" y="1171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36" name="Picture 20"/>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438400" y="4495800"/>
            <a:ext cx="381000" cy="600075"/>
          </a:xfrm>
          <a:prstGeom prst="rect">
            <a:avLst/>
          </a:prstGeom>
          <a:noFill/>
        </p:spPr>
      </p:pic>
      <p:sp>
        <p:nvSpPr>
          <p:cNvPr id="86038" name="Rectangle 22"/>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40"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39" name="Picture 23"/>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181600" y="4419600"/>
            <a:ext cx="800100" cy="704850"/>
          </a:xfrm>
          <a:prstGeom prst="rect">
            <a:avLst/>
          </a:prstGeom>
          <a:noFill/>
        </p:spPr>
      </p:pic>
      <p:sp>
        <p:nvSpPr>
          <p:cNvPr id="86041" name="Rectangle 25"/>
          <p:cNvSpPr>
            <a:spLocks noChangeArrowheads="1"/>
          </p:cNvSpPr>
          <p:nvPr/>
        </p:nvSpPr>
        <p:spPr bwMode="auto">
          <a:xfrm>
            <a:off x="0" y="1162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4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42" name="Picture 2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477000" y="4572000"/>
            <a:ext cx="352425" cy="323850"/>
          </a:xfrm>
          <a:prstGeom prst="rect">
            <a:avLst/>
          </a:prstGeom>
          <a:noFill/>
        </p:spPr>
      </p:pic>
      <p:sp>
        <p:nvSpPr>
          <p:cNvPr id="86044" name="Rectangle 28"/>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Audio 9">
            <a:hlinkClick r:id="" action="ppaction://media"/>
          </p:cNvPr>
          <p:cNvPicPr>
            <a:picLocks noChangeAspect="1"/>
          </p:cNvPicPr>
          <p:nvPr>
            <a:audioFile r:link="rId3"/>
            <p:extLst>
              <p:ext uri="{DAA4B4D4-6D71-4841-9C94-3DE7FCFB9230}">
                <p14:media xmlns="" xmlns:p14="http://schemas.microsoft.com/office/powerpoint/2010/main" r:embed="rId18"/>
              </p:ext>
            </p:extLst>
          </p:nvPr>
        </p:nvPicPr>
        <p:blipFill>
          <a:blip r:embed="rId19" cstate="print"/>
          <a:stretch>
            <a:fillRect/>
          </a:stretch>
        </p:blipFill>
        <p:spPr>
          <a:xfrm>
            <a:off x="8382000" y="6096000"/>
            <a:ext cx="609600" cy="609600"/>
          </a:xfrm>
          <a:prstGeom prst="rect">
            <a:avLst/>
          </a:prstGeom>
        </p:spPr>
      </p:pic>
      <p:sp>
        <p:nvSpPr>
          <p:cNvPr id="89" name="TextBox 88"/>
          <p:cNvSpPr txBox="1"/>
          <p:nvPr/>
        </p:nvSpPr>
        <p:spPr>
          <a:xfrm>
            <a:off x="457200" y="6400800"/>
            <a:ext cx="609600" cy="246221"/>
          </a:xfrm>
          <a:prstGeom prst="rect">
            <a:avLst/>
          </a:prstGeom>
          <a:noFill/>
        </p:spPr>
        <p:txBody>
          <a:bodyPr wrap="square" rtlCol="0">
            <a:spAutoFit/>
          </a:bodyPr>
          <a:lstStyle/>
          <a:p>
            <a:r>
              <a:rPr lang="en-US" sz="1000" dirty="0" smtClean="0">
                <a:latin typeface="+mn-lt"/>
              </a:rPr>
              <a:t>7</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87110"/>
    </mc:Choice>
    <mc:Fallback>
      <p:transition spd="slow" advTm="87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0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dividing polynomials.</a:t>
            </a:r>
          </a:p>
          <a:p>
            <a:pPr marL="0" eaLnBrk="1" hangingPunct="1">
              <a:buFont typeface="Wingdings 2" pitchFamily="18" charset="2"/>
              <a:buNone/>
            </a:pPr>
            <a:endParaRPr lang="en-US" sz="2400" b="1" dirty="0" smtClean="0">
              <a:solidFill>
                <a:srgbClr val="6600FF"/>
              </a:solidFill>
            </a:endParaRPr>
          </a:p>
          <a:p>
            <a:pPr marL="0" eaLnBrk="1" hangingPunct="1">
              <a:buNone/>
            </a:pPr>
            <a:endParaRPr lang="en-US" sz="2400" dirty="0" smtClean="0"/>
          </a:p>
          <a:p>
            <a:pPr marL="0" eaLnBrk="1" hangingPunct="1">
              <a:buNone/>
            </a:pPr>
            <a:endParaRPr lang="en-US" sz="2400"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A.2b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62562"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62563"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62564"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Box 62"/>
          <p:cNvSpPr txBox="1"/>
          <p:nvPr/>
        </p:nvSpPr>
        <p:spPr>
          <a:xfrm>
            <a:off x="457200" y="2209800"/>
            <a:ext cx="7543800" cy="2985433"/>
          </a:xfrm>
          <a:prstGeom prst="rect">
            <a:avLst/>
          </a:prstGeom>
          <a:noFill/>
        </p:spPr>
        <p:txBody>
          <a:bodyPr wrap="square" rtlCol="0">
            <a:spAutoFit/>
          </a:bodyPr>
          <a:lstStyle/>
          <a:p>
            <a:pPr marL="342900" indent="-342900"/>
            <a:r>
              <a:rPr lang="en-US" b="1" dirty="0" smtClean="0">
                <a:latin typeface="+mn-lt"/>
              </a:rPr>
              <a:t>a.  </a:t>
            </a:r>
            <a:r>
              <a:rPr lang="en-US" sz="2000" b="1" dirty="0" smtClean="0">
                <a:latin typeface="+mn-lt"/>
              </a:rPr>
              <a:t>Find the quotient of</a:t>
            </a:r>
            <a:r>
              <a:rPr lang="en-US" b="1" dirty="0" smtClean="0">
                <a:latin typeface="+mn-lt"/>
              </a:rPr>
              <a:t>                                     </a:t>
            </a:r>
            <a:r>
              <a:rPr lang="en-US" sz="2000" b="1" dirty="0" smtClean="0">
                <a:latin typeface="+mn-lt"/>
              </a:rPr>
              <a:t>and</a:t>
            </a:r>
            <a:r>
              <a:rPr lang="en-US" b="1" dirty="0" smtClean="0">
                <a:latin typeface="+mn-lt"/>
              </a:rPr>
              <a:t>                 .  </a:t>
            </a:r>
          </a:p>
          <a:p>
            <a:pPr marL="342900" indent="-342900">
              <a:buAutoNum type="alphaLcParenR"/>
            </a:pPr>
            <a:endParaRPr lang="en-US" b="1" dirty="0" smtClean="0">
              <a:latin typeface="+mn-lt"/>
            </a:endParaRPr>
          </a:p>
          <a:p>
            <a:pPr marL="342900" indent="-342900">
              <a:buAutoNum type="alphaLcParenR"/>
            </a:pPr>
            <a:endParaRPr lang="en-US" b="1" dirty="0" smtClean="0">
              <a:latin typeface="+mn-lt"/>
            </a:endParaRPr>
          </a:p>
          <a:p>
            <a:pPr marL="342900" indent="-342900"/>
            <a:r>
              <a:rPr lang="en-US" b="1" dirty="0" smtClean="0">
                <a:latin typeface="+mn-lt"/>
              </a:rPr>
              <a:t>b.  </a:t>
            </a:r>
            <a:r>
              <a:rPr lang="en-US" sz="2000" b="1" dirty="0" smtClean="0">
                <a:latin typeface="+mn-lt"/>
              </a:rPr>
              <a:t>Simplify the following expression.  Assume the denominator does not equal zero.</a:t>
            </a:r>
          </a:p>
          <a:p>
            <a:pPr marL="342900" indent="-342900">
              <a:buAutoNum type="alphaLcParenR"/>
            </a:pPr>
            <a:endParaRPr lang="en-US" b="1" dirty="0" smtClean="0">
              <a:latin typeface="+mn-lt"/>
            </a:endParaRPr>
          </a:p>
          <a:p>
            <a:pPr marL="342900" indent="-342900">
              <a:buAutoNum type="alphaLcParenR"/>
            </a:pPr>
            <a:endParaRPr lang="en-US" b="1" dirty="0" smtClean="0">
              <a:latin typeface="+mn-lt"/>
            </a:endParaRPr>
          </a:p>
          <a:p>
            <a:pPr marL="342900" indent="-342900">
              <a:buAutoNum type="alphaLcParenR"/>
            </a:pPr>
            <a:endParaRPr lang="en-US" b="1" dirty="0" smtClean="0">
              <a:latin typeface="+mn-lt"/>
            </a:endParaRPr>
          </a:p>
          <a:p>
            <a:pPr marL="342900" indent="-342900">
              <a:buAutoNum type="alphaLcParenR"/>
            </a:pPr>
            <a:endParaRPr lang="en-US" b="1" dirty="0" smtClean="0">
              <a:latin typeface="+mn-lt"/>
            </a:endParaRPr>
          </a:p>
          <a:p>
            <a:pPr marL="342900" indent="-342900"/>
            <a:r>
              <a:rPr lang="en-US" b="1" dirty="0" smtClean="0">
                <a:latin typeface="+mn-lt"/>
              </a:rPr>
              <a:t>c.  </a:t>
            </a:r>
            <a:r>
              <a:rPr lang="en-US" sz="2000" b="1" dirty="0" smtClean="0">
                <a:latin typeface="+mn-lt"/>
              </a:rPr>
              <a:t>Simplify :  </a:t>
            </a:r>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81325" y="2257425"/>
            <a:ext cx="1809750" cy="352425"/>
          </a:xfrm>
          <a:prstGeom prst="rect">
            <a:avLst/>
          </a:prstGeom>
          <a:noFill/>
        </p:spPr>
      </p:pic>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3" name="Picture 1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286375" y="2276475"/>
            <a:ext cx="866775" cy="304800"/>
          </a:xfrm>
          <a:prstGeom prst="rect">
            <a:avLst/>
          </a:prstGeom>
          <a:noFill/>
        </p:spPr>
      </p:pic>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5" name="Picture 2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76600" y="3638550"/>
            <a:ext cx="1466850" cy="600075"/>
          </a:xfrm>
          <a:prstGeom prst="rect">
            <a:avLst/>
          </a:prstGeom>
          <a:noFill/>
        </p:spPr>
      </p:pic>
      <p:sp>
        <p:nvSpPr>
          <p:cNvPr id="62487" name="Rectangle 2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8" name="Picture 2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019300" y="4829175"/>
            <a:ext cx="2400300" cy="352425"/>
          </a:xfrm>
          <a:prstGeom prst="rect">
            <a:avLst/>
          </a:prstGeom>
          <a:noFill/>
        </p:spPr>
      </p:pic>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94" name="Picture 3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410325" y="2266950"/>
            <a:ext cx="866775" cy="304800"/>
          </a:xfrm>
          <a:prstGeom prst="rect">
            <a:avLst/>
          </a:prstGeom>
          <a:noFill/>
        </p:spPr>
      </p:pic>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00" name="Picture 3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724400" y="4838700"/>
            <a:ext cx="733425" cy="304800"/>
          </a:xfrm>
          <a:prstGeom prst="rect">
            <a:avLst/>
          </a:prstGeom>
          <a:noFill/>
        </p:spPr>
      </p:pic>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9" name="Picture 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029200" y="3657600"/>
            <a:ext cx="866775" cy="304800"/>
          </a:xfrm>
          <a:prstGeom prst="rect">
            <a:avLst/>
          </a:prstGeom>
          <a:noFill/>
        </p:spPr>
      </p:pic>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Audio 9">
            <a:hlinkClick r:id="" action="ppaction://media"/>
          </p:cNvPr>
          <p:cNvPicPr>
            <a:picLocks noChangeAspect="1"/>
          </p:cNvPicPr>
          <p:nvPr>
            <a:audioFile r:link="rId3"/>
            <p:extLst>
              <p:ext uri="{DAA4B4D4-6D71-4841-9C94-3DE7FCFB9230}">
                <p14:media xmlns="" xmlns:p14="http://schemas.microsoft.com/office/powerpoint/2010/main" r:embed="rId17"/>
              </p:ext>
            </p:extLst>
          </p:nvPr>
        </p:nvPicPr>
        <p:blipFill>
          <a:blip r:embed="rId18" cstate="print"/>
          <a:stretch>
            <a:fillRect/>
          </a:stretch>
        </p:blipFill>
        <p:spPr>
          <a:xfrm>
            <a:off x="8382000" y="6096000"/>
            <a:ext cx="609600" cy="609600"/>
          </a:xfrm>
          <a:prstGeom prst="rect">
            <a:avLst/>
          </a:prstGeom>
        </p:spPr>
      </p:pic>
      <p:sp>
        <p:nvSpPr>
          <p:cNvPr id="90" name="TextBox 8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8</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35371"/>
    </mc:Choice>
    <mc:Fallback>
      <p:transition spd="slow" advTm="35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5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0070C0"/>
                </a:solidFill>
              </a:rPr>
              <a:t>Students need additional practice completely factoring polynomials, particularly when there is a greatest common factor.</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000" b="1" dirty="0" smtClean="0"/>
              <a:t>Identify all of the factors of                   when it is completely factored.</a:t>
            </a: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1800" b="1" dirty="0" smtClean="0">
              <a:latin typeface="Arial" pitchFamily="34" charset="0"/>
              <a:cs typeface="Arial" pitchFamily="34" charset="0"/>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None/>
            </a:pPr>
            <a:endParaRPr lang="en-US" sz="2400" dirty="0" smtClean="0"/>
          </a:p>
          <a:p>
            <a:pPr marL="0" eaLnBrk="1" hangingPunct="1">
              <a:buNone/>
            </a:pPr>
            <a:endParaRPr lang="en-US" sz="2400"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A.2c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50632"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50633"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50634"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7" name="Rectangle 2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3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5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5" name="Rectangle 7"/>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0536"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486150" y="3228975"/>
            <a:ext cx="923925" cy="323850"/>
          </a:xfrm>
          <a:prstGeom prst="rect">
            <a:avLst/>
          </a:prstGeom>
          <a:noFill/>
        </p:spPr>
      </p:pic>
      <p:sp>
        <p:nvSpPr>
          <p:cNvPr id="15053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1" name="Rectangle 13"/>
          <p:cNvSpPr>
            <a:spLocks noChangeArrowheads="1"/>
          </p:cNvSpPr>
          <p:nvPr/>
        </p:nvSpPr>
        <p:spPr bwMode="auto">
          <a:xfrm>
            <a:off x="0" y="1095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 name="Rectangle 100"/>
          <p:cNvSpPr/>
          <p:nvPr/>
        </p:nvSpPr>
        <p:spPr>
          <a:xfrm>
            <a:off x="2647950" y="3943350"/>
            <a:ext cx="304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10025" y="3924300"/>
            <a:ext cx="990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286000" y="4467225"/>
            <a:ext cx="1066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4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0550" name="Picture 2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209800" y="3962400"/>
            <a:ext cx="3990975" cy="323850"/>
          </a:xfrm>
          <a:prstGeom prst="rect">
            <a:avLst/>
          </a:prstGeom>
          <a:noFill/>
        </p:spPr>
      </p:pic>
      <p:sp>
        <p:nvSpPr>
          <p:cNvPr id="15055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0552" name="Picture 2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362200" y="4495800"/>
            <a:ext cx="3429000" cy="323850"/>
          </a:xfrm>
          <a:prstGeom prst="rect">
            <a:avLst/>
          </a:prstGeom>
          <a:noFill/>
        </p:spPr>
      </p:pic>
      <p:pic>
        <p:nvPicPr>
          <p:cNvPr id="19" name="Audio 18">
            <a:hlinkClick r:id="" action="ppaction://media"/>
          </p:cNvPr>
          <p:cNvPicPr>
            <a:picLocks noChangeAspect="1"/>
          </p:cNvPicPr>
          <p:nvPr>
            <a:audioFile r:link="rId3"/>
            <p:extLst>
              <p:ext uri="{DAA4B4D4-6D71-4841-9C94-3DE7FCFB9230}">
                <p14:media xmlns="" xmlns:p14="http://schemas.microsoft.com/office/powerpoint/2010/main" r:embed="rId13"/>
              </p:ext>
            </p:extLst>
          </p:nvPr>
        </p:nvPicPr>
        <p:blipFill>
          <a:blip r:embed="rId14" cstate="print"/>
          <a:stretch>
            <a:fillRect/>
          </a:stretch>
        </p:blipFill>
        <p:spPr>
          <a:xfrm>
            <a:off x="8382000" y="6096000"/>
            <a:ext cx="609600" cy="609600"/>
          </a:xfrm>
          <a:prstGeom prst="rect">
            <a:avLst/>
          </a:prstGeom>
        </p:spPr>
      </p:pic>
      <p:sp>
        <p:nvSpPr>
          <p:cNvPr id="106" name="TextBox 10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9</a:t>
            </a:r>
            <a:endParaRPr lang="en-US" sz="1000" dirty="0">
              <a:latin typeface="+mn-lt"/>
            </a:endParaRPr>
          </a:p>
        </p:txBody>
      </p:sp>
    </p:spTree>
    <p:custDataLst>
      <p:tags r:id="rId2"/>
    </p:custDataLst>
  </p:cSld>
  <p:clrMapOvr>
    <a:masterClrMapping/>
  </p:clrMapOvr>
  <mc:AlternateContent xmlns:mc="http://schemas.openxmlformats.org/markup-compatibility/2006">
    <mc:Choice xmlns="" xmlns:p14="http://schemas.microsoft.com/office/powerpoint/2010/main" Requires="p14">
      <p:transition spd="slow" p14:dur="2000" advTm="51098"/>
    </mc:Choice>
    <mc:Fallback>
      <p:transition spd="slow" advTm="51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9"/>
                </p:tgtEl>
              </p:cMediaNode>
            </p:audio>
          </p:childTnLst>
        </p:cTn>
      </p:par>
    </p:tnLst>
    <p:bldLst>
      <p:bldP spid="101" grpId="0" animBg="1"/>
      <p:bldP spid="102" grpId="0" animBg="1"/>
      <p:bldP spid="10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9|6.5"/>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11.xml><?xml version="1.0" encoding="utf-8"?>
<p:tagLst xmlns:a="http://schemas.openxmlformats.org/drawingml/2006/main" xmlns:r="http://schemas.openxmlformats.org/officeDocument/2006/relationships" xmlns:p="http://schemas.openxmlformats.org/presentationml/2006/main">
  <p:tag name="TIMING" val="|26.8"/>
</p:tagLst>
</file>

<file path=ppt/tags/tag12.xml><?xml version="1.0" encoding="utf-8"?>
<p:tagLst xmlns:a="http://schemas.openxmlformats.org/drawingml/2006/main" xmlns:r="http://schemas.openxmlformats.org/officeDocument/2006/relationships" xmlns:p="http://schemas.openxmlformats.org/presentationml/2006/main">
  <p:tag name="TIMING" val="|24.1"/>
</p:tagLst>
</file>

<file path=ppt/tags/tag13.xml><?xml version="1.0" encoding="utf-8"?>
<p:tagLst xmlns:a="http://schemas.openxmlformats.org/drawingml/2006/main" xmlns:r="http://schemas.openxmlformats.org/officeDocument/2006/relationships" xmlns:p="http://schemas.openxmlformats.org/presentationml/2006/main">
  <p:tag name="TIMING" val="|49.2"/>
</p:tagLst>
</file>

<file path=ppt/tags/tag14.xml><?xml version="1.0" encoding="utf-8"?>
<p:tagLst xmlns:a="http://schemas.openxmlformats.org/drawingml/2006/main" xmlns:r="http://schemas.openxmlformats.org/officeDocument/2006/relationships" xmlns:p="http://schemas.openxmlformats.org/presentationml/2006/main">
  <p:tag name="TIMING" val="|19.3"/>
</p:tagLst>
</file>

<file path=ppt/tags/tag15.xml><?xml version="1.0" encoding="utf-8"?>
<p:tagLst xmlns:a="http://schemas.openxmlformats.org/drawingml/2006/main" xmlns:r="http://schemas.openxmlformats.org/officeDocument/2006/relationships" xmlns:p="http://schemas.openxmlformats.org/presentationml/2006/main">
  <p:tag name="TIMING" val="|20.2"/>
</p:tagLst>
</file>

<file path=ppt/tags/tag16.xml><?xml version="1.0" encoding="utf-8"?>
<p:tagLst xmlns:a="http://schemas.openxmlformats.org/drawingml/2006/main" xmlns:r="http://schemas.openxmlformats.org/officeDocument/2006/relationships" xmlns:p="http://schemas.openxmlformats.org/presentationml/2006/main">
  <p:tag name="TIMING" val="|29.6"/>
</p:tagLst>
</file>

<file path=ppt/tags/tag17.xml><?xml version="1.0" encoding="utf-8"?>
<p:tagLst xmlns:a="http://schemas.openxmlformats.org/drawingml/2006/main" xmlns:r="http://schemas.openxmlformats.org/officeDocument/2006/relationships" xmlns:p="http://schemas.openxmlformats.org/presentationml/2006/main">
  <p:tag name="TIMING" val="|15.6"/>
</p:tagLst>
</file>

<file path=ppt/tags/tag18.xml><?xml version="1.0" encoding="utf-8"?>
<p:tagLst xmlns:a="http://schemas.openxmlformats.org/drawingml/2006/main" xmlns:r="http://schemas.openxmlformats.org/officeDocument/2006/relationships" xmlns:p="http://schemas.openxmlformats.org/presentationml/2006/main">
  <p:tag name="TIMING" val="|15.5"/>
</p:tagLst>
</file>

<file path=ppt/tags/tag19.xml><?xml version="1.0" encoding="utf-8"?>
<p:tagLst xmlns:a="http://schemas.openxmlformats.org/drawingml/2006/main" xmlns:r="http://schemas.openxmlformats.org/officeDocument/2006/relationships" xmlns:p="http://schemas.openxmlformats.org/presentationml/2006/main">
  <p:tag name="TIMING" val="|12.7"/>
</p:tagLst>
</file>

<file path=ppt/tags/tag2.xml><?xml version="1.0" encoding="utf-8"?>
<p:tagLst xmlns:a="http://schemas.openxmlformats.org/drawingml/2006/main" xmlns:r="http://schemas.openxmlformats.org/officeDocument/2006/relationships" xmlns:p="http://schemas.openxmlformats.org/presentationml/2006/main">
  <p:tag name="TIMING" val="|18.4"/>
</p:tagLst>
</file>

<file path=ppt/tags/tag20.xml><?xml version="1.0" encoding="utf-8"?>
<p:tagLst xmlns:a="http://schemas.openxmlformats.org/drawingml/2006/main" xmlns:r="http://schemas.openxmlformats.org/officeDocument/2006/relationships" xmlns:p="http://schemas.openxmlformats.org/presentationml/2006/main">
  <p:tag name="TIMING" val="|14.8"/>
</p:tagLst>
</file>

<file path=ppt/tags/tag21.xml><?xml version="1.0" encoding="utf-8"?>
<p:tagLst xmlns:a="http://schemas.openxmlformats.org/drawingml/2006/main" xmlns:r="http://schemas.openxmlformats.org/officeDocument/2006/relationships" xmlns:p="http://schemas.openxmlformats.org/presentationml/2006/main">
  <p:tag name="TIMING" val="|18.3"/>
</p:tagLst>
</file>

<file path=ppt/tags/tag22.xml><?xml version="1.0" encoding="utf-8"?>
<p:tagLst xmlns:a="http://schemas.openxmlformats.org/drawingml/2006/main" xmlns:r="http://schemas.openxmlformats.org/officeDocument/2006/relationships" xmlns:p="http://schemas.openxmlformats.org/presentationml/2006/main">
  <p:tag name="TIMING" val="|9"/>
</p:tagLst>
</file>

<file path=ppt/tags/tag23.xml><?xml version="1.0" encoding="utf-8"?>
<p:tagLst xmlns:a="http://schemas.openxmlformats.org/drawingml/2006/main" xmlns:r="http://schemas.openxmlformats.org/officeDocument/2006/relationships" xmlns:p="http://schemas.openxmlformats.org/presentationml/2006/main">
  <p:tag name="TIMING" val="|23.8"/>
</p:tagLst>
</file>

<file path=ppt/tags/tag24.xml><?xml version="1.0" encoding="utf-8"?>
<p:tagLst xmlns:a="http://schemas.openxmlformats.org/drawingml/2006/main" xmlns:r="http://schemas.openxmlformats.org/officeDocument/2006/relationships" xmlns:p="http://schemas.openxmlformats.org/presentationml/2006/main">
  <p:tag name="TIMING" val="|15.5"/>
</p:tagLst>
</file>

<file path=ppt/tags/tag25.xml><?xml version="1.0" encoding="utf-8"?>
<p:tagLst xmlns:a="http://schemas.openxmlformats.org/drawingml/2006/main" xmlns:r="http://schemas.openxmlformats.org/officeDocument/2006/relationships" xmlns:p="http://schemas.openxmlformats.org/presentationml/2006/main">
  <p:tag name="TIMING" val="|19"/>
</p:tagLst>
</file>

<file path=ppt/tags/tag26.xml><?xml version="1.0" encoding="utf-8"?>
<p:tagLst xmlns:a="http://schemas.openxmlformats.org/drawingml/2006/main" xmlns:r="http://schemas.openxmlformats.org/officeDocument/2006/relationships" xmlns:p="http://schemas.openxmlformats.org/presentationml/2006/main">
  <p:tag name="TIMING" val="|15.5"/>
</p:tagLst>
</file>

<file path=ppt/tags/tag27.xml><?xml version="1.0" encoding="utf-8"?>
<p:tagLst xmlns:a="http://schemas.openxmlformats.org/drawingml/2006/main" xmlns:r="http://schemas.openxmlformats.org/officeDocument/2006/relationships" xmlns:p="http://schemas.openxmlformats.org/presentationml/2006/main">
  <p:tag name="TIMING" val="|14"/>
</p:tagLst>
</file>

<file path=ppt/tags/tag28.xml><?xml version="1.0" encoding="utf-8"?>
<p:tagLst xmlns:a="http://schemas.openxmlformats.org/drawingml/2006/main" xmlns:r="http://schemas.openxmlformats.org/officeDocument/2006/relationships" xmlns:p="http://schemas.openxmlformats.org/presentationml/2006/main">
  <p:tag name="TIMING" val="|14.3"/>
</p:tagLst>
</file>

<file path=ppt/tags/tag29.xml><?xml version="1.0" encoding="utf-8"?>
<p:tagLst xmlns:a="http://schemas.openxmlformats.org/drawingml/2006/main" xmlns:r="http://schemas.openxmlformats.org/officeDocument/2006/relationships" xmlns:p="http://schemas.openxmlformats.org/presentationml/2006/main">
  <p:tag name="TIMING" val="|9.2"/>
</p:tagLst>
</file>

<file path=ppt/tags/tag3.xml><?xml version="1.0" encoding="utf-8"?>
<p:tagLst xmlns:a="http://schemas.openxmlformats.org/drawingml/2006/main" xmlns:r="http://schemas.openxmlformats.org/officeDocument/2006/relationships" xmlns:p="http://schemas.openxmlformats.org/presentationml/2006/main">
  <p:tag name="TIMING" val="|39.4"/>
</p:tagLst>
</file>

<file path=ppt/tags/tag30.xml><?xml version="1.0" encoding="utf-8"?>
<p:tagLst xmlns:a="http://schemas.openxmlformats.org/drawingml/2006/main" xmlns:r="http://schemas.openxmlformats.org/officeDocument/2006/relationships" xmlns:p="http://schemas.openxmlformats.org/presentationml/2006/main">
  <p:tag name="TIMING" val="|12.3"/>
</p:tagLst>
</file>

<file path=ppt/tags/tag31.xml><?xml version="1.0" encoding="utf-8"?>
<p:tagLst xmlns:a="http://schemas.openxmlformats.org/drawingml/2006/main" xmlns:r="http://schemas.openxmlformats.org/officeDocument/2006/relationships" xmlns:p="http://schemas.openxmlformats.org/presentationml/2006/main">
  <p:tag name="TIMING" val="|20"/>
</p:tagLst>
</file>

<file path=ppt/tags/tag32.xml><?xml version="1.0" encoding="utf-8"?>
<p:tagLst xmlns:a="http://schemas.openxmlformats.org/drawingml/2006/main" xmlns:r="http://schemas.openxmlformats.org/officeDocument/2006/relationships" xmlns:p="http://schemas.openxmlformats.org/presentationml/2006/main">
  <p:tag name="TIMING" val="|41.1"/>
</p:tagLst>
</file>

<file path=ppt/tags/tag33.xml><?xml version="1.0" encoding="utf-8"?>
<p:tagLst xmlns:a="http://schemas.openxmlformats.org/drawingml/2006/main" xmlns:r="http://schemas.openxmlformats.org/officeDocument/2006/relationships" xmlns:p="http://schemas.openxmlformats.org/presentationml/2006/main">
  <p:tag name="TIMING" val="|14.8"/>
</p:tagLst>
</file>

<file path=ppt/tags/tag34.xml><?xml version="1.0" encoding="utf-8"?>
<p:tagLst xmlns:a="http://schemas.openxmlformats.org/drawingml/2006/main" xmlns:r="http://schemas.openxmlformats.org/officeDocument/2006/relationships" xmlns:p="http://schemas.openxmlformats.org/presentationml/2006/main">
  <p:tag name="TIMING" val="|41.3|13.8|9.9"/>
</p:tagLst>
</file>

<file path=ppt/tags/tag35.xml><?xml version="1.0" encoding="utf-8"?>
<p:tagLst xmlns:a="http://schemas.openxmlformats.org/drawingml/2006/main" xmlns:r="http://schemas.openxmlformats.org/officeDocument/2006/relationships" xmlns:p="http://schemas.openxmlformats.org/presentationml/2006/main">
  <p:tag name="TIMING" val="|34.1"/>
</p:tagLst>
</file>

<file path=ppt/tags/tag36.xml><?xml version="1.0" encoding="utf-8"?>
<p:tagLst xmlns:a="http://schemas.openxmlformats.org/drawingml/2006/main" xmlns:r="http://schemas.openxmlformats.org/officeDocument/2006/relationships" xmlns:p="http://schemas.openxmlformats.org/presentationml/2006/main">
  <p:tag name="TIMING" val="|23.3"/>
</p:tagLst>
</file>

<file path=ppt/tags/tag37.xml><?xml version="1.0" encoding="utf-8"?>
<p:tagLst xmlns:a="http://schemas.openxmlformats.org/drawingml/2006/main" xmlns:r="http://schemas.openxmlformats.org/officeDocument/2006/relationships" xmlns:p="http://schemas.openxmlformats.org/presentationml/2006/main">
  <p:tag name="TIMING" val="|8"/>
</p:tagLst>
</file>

<file path=ppt/tags/tag4.xml><?xml version="1.0" encoding="utf-8"?>
<p:tagLst xmlns:a="http://schemas.openxmlformats.org/drawingml/2006/main" xmlns:r="http://schemas.openxmlformats.org/officeDocument/2006/relationships" xmlns:p="http://schemas.openxmlformats.org/presentationml/2006/main">
  <p:tag name="TIMING" val="|80.9"/>
</p:tagLst>
</file>

<file path=ppt/tags/tag5.xml><?xml version="1.0" encoding="utf-8"?>
<p:tagLst xmlns:a="http://schemas.openxmlformats.org/drawingml/2006/main" xmlns:r="http://schemas.openxmlformats.org/officeDocument/2006/relationships" xmlns:p="http://schemas.openxmlformats.org/presentationml/2006/main">
  <p:tag name="TIMING" val="|28.5"/>
</p:tagLst>
</file>

<file path=ppt/tags/tag6.xml><?xml version="1.0" encoding="utf-8"?>
<p:tagLst xmlns:a="http://schemas.openxmlformats.org/drawingml/2006/main" xmlns:r="http://schemas.openxmlformats.org/officeDocument/2006/relationships" xmlns:p="http://schemas.openxmlformats.org/presentationml/2006/main">
  <p:tag name="TIMING" val="|44"/>
</p:tagLst>
</file>

<file path=ppt/tags/tag7.xml><?xml version="1.0" encoding="utf-8"?>
<p:tagLst xmlns:a="http://schemas.openxmlformats.org/drawingml/2006/main" xmlns:r="http://schemas.openxmlformats.org/officeDocument/2006/relationships" xmlns:p="http://schemas.openxmlformats.org/presentationml/2006/main">
  <p:tag name="TIMING" val="|33.2"/>
</p:tagLst>
</file>

<file path=ppt/tags/tag8.xml><?xml version="1.0" encoding="utf-8"?>
<p:tagLst xmlns:a="http://schemas.openxmlformats.org/drawingml/2006/main" xmlns:r="http://schemas.openxmlformats.org/officeDocument/2006/relationships" xmlns:p="http://schemas.openxmlformats.org/presentationml/2006/main">
  <p:tag name="TIMING" val="|20.9"/>
</p:tagLst>
</file>

<file path=ppt/tags/tag9.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5935</Words>
  <Application>Microsoft Office PowerPoint</Application>
  <PresentationFormat>On-screen Show (4:3)</PresentationFormat>
  <Paragraphs>990</Paragraphs>
  <Slides>51</Slides>
  <Notes>51</Notes>
  <HiddenSlides>0</HiddenSlides>
  <MMClips>51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Slide 1</vt:lpstr>
      <vt:lpstr>Representing and Evaluating Expressions</vt:lpstr>
      <vt:lpstr>Suggested Practice for SOL A.1</vt:lpstr>
      <vt:lpstr>Suggested Practice for SOL A.1</vt:lpstr>
      <vt:lpstr>Suggested Practice for SOL A.1</vt:lpstr>
      <vt:lpstr>Performing Operations on Polynomials</vt:lpstr>
      <vt:lpstr>Suggested Practice for SOL A.2a</vt:lpstr>
      <vt:lpstr>Suggested Practice for SOL A.2b</vt:lpstr>
      <vt:lpstr>Suggested Practice for SOL A.2c</vt:lpstr>
      <vt:lpstr>Suggested Practice for SOL A.2c</vt:lpstr>
      <vt:lpstr>Express Square Roots and Cube Roots in Simplest Radical Form</vt:lpstr>
      <vt:lpstr>Suggested Practice for SOL A.3</vt:lpstr>
      <vt:lpstr>Solving Linear and Quadratic Equations</vt:lpstr>
      <vt:lpstr>Suggested Practice for SOL A.4a</vt:lpstr>
      <vt:lpstr>Suggested Practice for SOL A.4c</vt:lpstr>
      <vt:lpstr>Suggested Practice for SOL A.4c</vt:lpstr>
      <vt:lpstr>Suggested Practice for SOL A.4d</vt:lpstr>
      <vt:lpstr>Suggested Practice for SOL A.4e</vt:lpstr>
      <vt:lpstr>Solving Multi-Step Inequalities and Systems of Inequalities</vt:lpstr>
      <vt:lpstr>Suggested Practice for SOL A.5a</vt:lpstr>
      <vt:lpstr>Suggested Practice for SOL A.5b</vt:lpstr>
      <vt:lpstr>Suggested Practice for SOL A.5d</vt:lpstr>
      <vt:lpstr>Determining Slope of a Line</vt:lpstr>
      <vt:lpstr>Suggested Practice for SOL A.6a</vt:lpstr>
      <vt:lpstr>Suggested Practice for SOL A.6a</vt:lpstr>
      <vt:lpstr>Suggested Practice for SOL A.6</vt:lpstr>
      <vt:lpstr>Suggested Practice for SOL A.6b</vt:lpstr>
      <vt:lpstr>Investigating and Analyzing Functions</vt:lpstr>
      <vt:lpstr>Suggested Practice for SOL A.7b</vt:lpstr>
      <vt:lpstr>Suggested Practice for SOL A.7b</vt:lpstr>
      <vt:lpstr>Suggested Practice for SOL A.7c</vt:lpstr>
      <vt:lpstr>Suggested Practice for SOL A.7c</vt:lpstr>
      <vt:lpstr>Suggested Practice for SOL A.7d</vt:lpstr>
      <vt:lpstr>Suggested Practice for SOL A.7d</vt:lpstr>
      <vt:lpstr>Analyzing Direct and Inverse Variations</vt:lpstr>
      <vt:lpstr>Suggested Practice for SOL A.8</vt:lpstr>
      <vt:lpstr>Suggested Practice for SOL A.8</vt:lpstr>
      <vt:lpstr>Suggested Practice for SOL A.8</vt:lpstr>
      <vt:lpstr>Interpret Standard Deviation and Z-Scores</vt:lpstr>
      <vt:lpstr>Suggested Practice for SOL A.9</vt:lpstr>
      <vt:lpstr>Suggested Practice for SOL A.9</vt:lpstr>
      <vt:lpstr>Analyzing Box-and-Whisker Plots</vt:lpstr>
      <vt:lpstr>Suggested Practice for SOL A.10</vt:lpstr>
      <vt:lpstr>Suggested Practice for SOL A.10</vt:lpstr>
      <vt:lpstr>Suggested Practice for SOL A.10</vt:lpstr>
      <vt:lpstr>Using the Curve of Best Fit</vt:lpstr>
      <vt:lpstr>Suggested Practice for SOL A.11</vt:lpstr>
      <vt:lpstr>Suggested Practice for SOL A.11</vt:lpstr>
      <vt:lpstr>Suggested Practice for SOL A.11</vt:lpstr>
      <vt:lpstr>Practice Items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2013-12-02T21:22:44Z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