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16" r:id="rId2"/>
    <p:sldId id="399" r:id="rId3"/>
    <p:sldId id="400" r:id="rId4"/>
    <p:sldId id="401" r:id="rId5"/>
    <p:sldId id="318" r:id="rId6"/>
    <p:sldId id="308" r:id="rId7"/>
    <p:sldId id="319" r:id="rId8"/>
    <p:sldId id="320" r:id="rId9"/>
    <p:sldId id="321" r:id="rId10"/>
    <p:sldId id="322" r:id="rId11"/>
    <p:sldId id="323" r:id="rId12"/>
    <p:sldId id="324" r:id="rId13"/>
    <p:sldId id="325" r:id="rId14"/>
    <p:sldId id="329" r:id="rId15"/>
    <p:sldId id="328" r:id="rId16"/>
    <p:sldId id="330" r:id="rId17"/>
    <p:sldId id="327" r:id="rId18"/>
    <p:sldId id="326" r:id="rId19"/>
    <p:sldId id="331" r:id="rId20"/>
    <p:sldId id="332" r:id="rId21"/>
    <p:sldId id="333" r:id="rId22"/>
    <p:sldId id="334" r:id="rId23"/>
    <p:sldId id="335" r:id="rId24"/>
    <p:sldId id="337" r:id="rId25"/>
    <p:sldId id="336" r:id="rId26"/>
    <p:sldId id="338" r:id="rId27"/>
    <p:sldId id="339" r:id="rId28"/>
    <p:sldId id="340" r:id="rId29"/>
    <p:sldId id="341" r:id="rId30"/>
    <p:sldId id="344" r:id="rId31"/>
    <p:sldId id="342" r:id="rId32"/>
    <p:sldId id="343" r:id="rId33"/>
    <p:sldId id="345" r:id="rId34"/>
    <p:sldId id="346" r:id="rId35"/>
    <p:sldId id="402" r:id="rId36"/>
    <p:sldId id="347" r:id="rId37"/>
    <p:sldId id="349" r:id="rId38"/>
    <p:sldId id="350" r:id="rId39"/>
    <p:sldId id="352" r:id="rId40"/>
    <p:sldId id="353" r:id="rId41"/>
    <p:sldId id="351" r:id="rId42"/>
    <p:sldId id="354" r:id="rId43"/>
    <p:sldId id="355" r:id="rId44"/>
    <p:sldId id="356" r:id="rId45"/>
    <p:sldId id="357" r:id="rId46"/>
    <p:sldId id="359" r:id="rId47"/>
    <p:sldId id="358" r:id="rId48"/>
    <p:sldId id="360" r:id="rId49"/>
    <p:sldId id="361" r:id="rId50"/>
    <p:sldId id="365" r:id="rId51"/>
    <p:sldId id="362" r:id="rId52"/>
    <p:sldId id="363" r:id="rId53"/>
    <p:sldId id="364" r:id="rId54"/>
    <p:sldId id="366" r:id="rId55"/>
    <p:sldId id="367" r:id="rId56"/>
    <p:sldId id="371" r:id="rId57"/>
    <p:sldId id="368" r:id="rId58"/>
    <p:sldId id="372" r:id="rId59"/>
    <p:sldId id="369" r:id="rId60"/>
    <p:sldId id="373" r:id="rId61"/>
    <p:sldId id="374" r:id="rId62"/>
    <p:sldId id="370" r:id="rId63"/>
    <p:sldId id="376" r:id="rId64"/>
    <p:sldId id="379" r:id="rId65"/>
    <p:sldId id="377" r:id="rId66"/>
    <p:sldId id="378" r:id="rId67"/>
    <p:sldId id="382" r:id="rId68"/>
    <p:sldId id="375" r:id="rId69"/>
    <p:sldId id="381" r:id="rId70"/>
    <p:sldId id="383" r:id="rId71"/>
    <p:sldId id="380" r:id="rId72"/>
    <p:sldId id="384" r:id="rId73"/>
    <p:sldId id="385" r:id="rId74"/>
    <p:sldId id="388" r:id="rId75"/>
    <p:sldId id="386" r:id="rId76"/>
    <p:sldId id="389" r:id="rId77"/>
    <p:sldId id="390" r:id="rId78"/>
    <p:sldId id="387" r:id="rId79"/>
    <p:sldId id="391" r:id="rId80"/>
    <p:sldId id="392" r:id="rId81"/>
    <p:sldId id="393" r:id="rId82"/>
    <p:sldId id="394" r:id="rId83"/>
    <p:sldId id="395" r:id="rId84"/>
    <p:sldId id="398" r:id="rId85"/>
    <p:sldId id="312" r:id="rId86"/>
    <p:sldId id="317"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zacane, Tina (DOE)" initials="MT(" lastIdx="40" clrIdx="0">
    <p:extLst>
      <p:ext uri="{19B8F6BF-5375-455C-9EA6-DF929625EA0E}">
        <p15:presenceInfo xmlns:p15="http://schemas.microsoft.com/office/powerpoint/2012/main" userId="S-1-5-21-3102109963-2641124013-111641105-804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62" d="100"/>
          <a:sy n="62" d="100"/>
        </p:scale>
        <p:origin x="1412" y="32"/>
      </p:cViewPr>
      <p:guideLst>
        <p:guide orient="horz" pos="1620"/>
        <p:guide pos="2880"/>
      </p:guideLst>
    </p:cSldViewPr>
  </p:slideViewPr>
  <p:notesTextViewPr>
    <p:cViewPr>
      <p:scale>
        <a:sx n="1" d="1"/>
        <a:sy n="1" d="1"/>
      </p:scale>
      <p:origin x="0" y="0"/>
    </p:cViewPr>
  </p:notesTextViewPr>
  <p:sorterViewPr>
    <p:cViewPr>
      <p:scale>
        <a:sx n="100" d="100"/>
        <a:sy n="100" d="100"/>
      </p:scale>
      <p:origin x="0" y="-13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7/26/2023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20625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79</a:t>
            </a:fld>
            <a:endParaRPr lang="en-US"/>
          </a:p>
        </p:txBody>
      </p:sp>
    </p:spTree>
    <p:extLst>
      <p:ext uri="{BB962C8B-B14F-4D97-AF65-F5344CB8AC3E}">
        <p14:creationId xmlns:p14="http://schemas.microsoft.com/office/powerpoint/2010/main" val="114561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80</a:t>
            </a:fld>
            <a:endParaRPr lang="en-US"/>
          </a:p>
        </p:txBody>
      </p:sp>
    </p:spTree>
    <p:extLst>
      <p:ext uri="{BB962C8B-B14F-4D97-AF65-F5344CB8AC3E}">
        <p14:creationId xmlns:p14="http://schemas.microsoft.com/office/powerpoint/2010/main" val="209165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85</a:t>
            </a:fld>
            <a:endParaRPr lang="en-US"/>
          </a:p>
        </p:txBody>
      </p:sp>
    </p:spTree>
    <p:extLst>
      <p:ext uri="{BB962C8B-B14F-4D97-AF65-F5344CB8AC3E}">
        <p14:creationId xmlns:p14="http://schemas.microsoft.com/office/powerpoint/2010/main" val="39206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86</a:t>
            </a:fld>
            <a:endParaRPr lang="en-US"/>
          </a:p>
        </p:txBody>
      </p:sp>
    </p:spTree>
    <p:extLst>
      <p:ext uri="{BB962C8B-B14F-4D97-AF65-F5344CB8AC3E}">
        <p14:creationId xmlns:p14="http://schemas.microsoft.com/office/powerpoint/2010/main" val="336390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8</a:t>
            </a:fld>
            <a:endParaRPr lang="en-US"/>
          </a:p>
        </p:txBody>
      </p:sp>
    </p:spTree>
    <p:extLst>
      <p:ext uri="{BB962C8B-B14F-4D97-AF65-F5344CB8AC3E}">
        <p14:creationId xmlns:p14="http://schemas.microsoft.com/office/powerpoint/2010/main" val="39673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119745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34</a:t>
            </a:fld>
            <a:endParaRPr lang="en-US"/>
          </a:p>
        </p:txBody>
      </p:sp>
    </p:spTree>
    <p:extLst>
      <p:ext uri="{BB962C8B-B14F-4D97-AF65-F5344CB8AC3E}">
        <p14:creationId xmlns:p14="http://schemas.microsoft.com/office/powerpoint/2010/main" val="275218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179814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37</a:t>
            </a:fld>
            <a:endParaRPr lang="en-US"/>
          </a:p>
        </p:txBody>
      </p:sp>
    </p:spTree>
    <p:extLst>
      <p:ext uri="{BB962C8B-B14F-4D97-AF65-F5344CB8AC3E}">
        <p14:creationId xmlns:p14="http://schemas.microsoft.com/office/powerpoint/2010/main" val="40165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43</a:t>
            </a:fld>
            <a:endParaRPr lang="en-US"/>
          </a:p>
        </p:txBody>
      </p:sp>
    </p:spTree>
    <p:extLst>
      <p:ext uri="{BB962C8B-B14F-4D97-AF65-F5344CB8AC3E}">
        <p14:creationId xmlns:p14="http://schemas.microsoft.com/office/powerpoint/2010/main" val="120602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74</a:t>
            </a:fld>
            <a:endParaRPr lang="en-US"/>
          </a:p>
        </p:txBody>
      </p:sp>
    </p:spTree>
    <p:extLst>
      <p:ext uri="{BB962C8B-B14F-4D97-AF65-F5344CB8AC3E}">
        <p14:creationId xmlns:p14="http://schemas.microsoft.com/office/powerpoint/2010/main" val="137156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76</a:t>
            </a:fld>
            <a:endParaRPr lang="en-US"/>
          </a:p>
        </p:txBody>
      </p:sp>
    </p:spTree>
    <p:extLst>
      <p:ext uri="{BB962C8B-B14F-4D97-AF65-F5344CB8AC3E}">
        <p14:creationId xmlns:p14="http://schemas.microsoft.com/office/powerpoint/2010/main" val="226513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2"/>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0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0" y="1122"/>
            <a:ext cx="9144000" cy="818027"/>
          </a:xfrm>
          <a:prstGeom prst="rect">
            <a:avLst/>
          </a:prstGeom>
          <a:solidFill>
            <a:srgbClr val="FFFFFF"/>
          </a:solidFill>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5" name="Title 1"/>
          <p:cNvSpPr>
            <a:spLocks noGrp="1"/>
          </p:cNvSpPr>
          <p:nvPr>
            <p:ph type="title"/>
          </p:nvPr>
        </p:nvSpPr>
        <p:spPr>
          <a:xfrm>
            <a:off x="0" y="1122"/>
            <a:ext cx="9144000" cy="818027"/>
          </a:xfrm>
          <a:prstGeom prst="rect">
            <a:avLst/>
          </a:prstGeom>
          <a:solidFill>
            <a:schemeClr val="tx1">
              <a:lumMod val="95000"/>
              <a:lumOff val="5000"/>
            </a:schemeClr>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200" y="895351"/>
            <a:ext cx="8927385" cy="34290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86100"/>
            <a:ext cx="6400800" cy="1314450"/>
          </a:xfrm>
        </p:spPr>
        <p:txBody>
          <a:bodyPr/>
          <a:lstStyle>
            <a:lvl1pPr marL="0" indent="0" algn="l">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
        <p:nvSpPr>
          <p:cNvPr id="11" name="Title 1"/>
          <p:cNvSpPr>
            <a:spLocks noGrp="1"/>
          </p:cNvSpPr>
          <p:nvPr>
            <p:ph type="title"/>
          </p:nvPr>
        </p:nvSpPr>
        <p:spPr>
          <a:xfrm>
            <a:off x="0" y="-19050"/>
            <a:ext cx="9144000" cy="857250"/>
          </a:xfrm>
          <a:prstGeom prst="rect">
            <a:avLst/>
          </a:prstGeom>
          <a:solidFill>
            <a:schemeClr val="tx1"/>
          </a:solidFill>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1"/>
            <a:ext cx="9144000" cy="1371599"/>
          </a:xfrm>
          <a:prstGeom prst="rect">
            <a:avLst/>
          </a:prstGeom>
          <a:noFill/>
        </p:spPr>
        <p:txBody>
          <a:bodyPr anchor="b"/>
          <a:lstStyle>
            <a:lvl1pPr>
              <a:defRPr b="1">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8"/>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b="1">
                <a:solidFill>
                  <a:schemeClr val="bg1"/>
                </a:solidFill>
              </a:defRPr>
            </a:lvl1pPr>
          </a:lstStyle>
          <a:p>
            <a:r>
              <a:rPr lang="en-US" dirty="0"/>
              <a:t>Click to edit Master title style</a:t>
            </a:r>
          </a:p>
        </p:txBody>
      </p:sp>
      <p:sp>
        <p:nvSpPr>
          <p:cNvPr id="6" name="Content Placeholder 5"/>
          <p:cNvSpPr>
            <a:spLocks noGrp="1"/>
          </p:cNvSpPr>
          <p:nvPr>
            <p:ph sz="quarter" idx="4"/>
          </p:nvPr>
        </p:nvSpPr>
        <p:spPr>
          <a:xfrm>
            <a:off x="381000" y="971550"/>
            <a:ext cx="4343400"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4033212"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895351"/>
            <a:ext cx="4033212" cy="34832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38862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047750"/>
            <a:ext cx="38100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895351"/>
            <a:ext cx="8454351" cy="3483264"/>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77355"/>
            <a:ext cx="9144000" cy="857250"/>
          </a:xfrm>
          <a:prstGeom prst="rect">
            <a:avLst/>
          </a:prstGeom>
          <a:noFill/>
        </p:spPr>
        <p:txBody>
          <a:bodyPr/>
          <a:lstStyle>
            <a:lvl1pPr>
              <a:defRPr b="1">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047750"/>
            <a:ext cx="8153400" cy="3200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8"/>
            <a:ext cx="1517012" cy="654875"/>
          </a:xfrm>
          <a:prstGeom prst="rect">
            <a:avLst/>
          </a:prstGeom>
        </p:spPr>
      </p:pic>
    </p:spTree>
    <p:extLst>
      <p:ext uri="{BB962C8B-B14F-4D97-AF65-F5344CB8AC3E}">
        <p14:creationId xmlns:p14="http://schemas.microsoft.com/office/powerpoint/2010/main" val="176936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902" y="895350"/>
            <a:ext cx="8825697" cy="3429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7619062" y="4495087"/>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777698" y="4654698"/>
            <a:ext cx="470702"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A3BA662-FE18-4FD4-9A53-B2CA0A2E752A}" type="slidenum">
              <a:rPr lang="en-US" sz="1600" smtClean="0">
                <a:solidFill>
                  <a:schemeClr val="bg1"/>
                </a:solidFill>
              </a:rPr>
              <a:pPr algn="ctr"/>
              <a:t>‹#›</a:t>
            </a:fld>
            <a:endParaRPr lang="en-US" sz="2000" dirty="0">
              <a:solidFill>
                <a:schemeClr val="bg1"/>
              </a:solidFill>
            </a:endParaRPr>
          </a:p>
        </p:txBody>
      </p:sp>
      <p:sp>
        <p:nvSpPr>
          <p:cNvPr id="2" name="Title Placeholder 1"/>
          <p:cNvSpPr>
            <a:spLocks noGrp="1"/>
          </p:cNvSpPr>
          <p:nvPr>
            <p:ph type="title"/>
          </p:nvPr>
        </p:nvSpPr>
        <p:spPr>
          <a:xfrm>
            <a:off x="0" y="6350"/>
            <a:ext cx="9143999" cy="762000"/>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25400" y="4561185"/>
            <a:ext cx="4775200" cy="461665"/>
          </a:xfrm>
          <a:prstGeom prst="rect">
            <a:avLst/>
          </a:prstGeom>
          <a:noFill/>
        </p:spPr>
        <p:txBody>
          <a:bodyPr wrap="square" rtlCol="0">
            <a:spAutoFit/>
          </a:bodyPr>
          <a:lstStyle/>
          <a:p>
            <a:r>
              <a:rPr lang="en-US" sz="1200" baseline="0" dirty="0">
                <a:solidFill>
                  <a:srgbClr val="FFFFFF"/>
                </a:solidFill>
              </a:rPr>
              <a:t>Department of Student Assessment, Accountability &amp; ESEA Programs</a:t>
            </a:r>
          </a:p>
          <a:p>
            <a:r>
              <a:rPr lang="en-US" sz="1200" baseline="0" dirty="0">
                <a:solidFill>
                  <a:srgbClr val="FFFFFF"/>
                </a:solidFill>
              </a:rPr>
              <a:t>Department of Learning and Innovation</a:t>
            </a: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95" r:id="rId4"/>
    <p:sldLayoutId id="2147483649" r:id="rId5"/>
    <p:sldLayoutId id="2147483661" r:id="rId6"/>
    <p:sldLayoutId id="2147483662" r:id="rId7"/>
    <p:sldLayoutId id="2147483686" r:id="rId8"/>
    <p:sldLayoutId id="2147483699" r:id="rId9"/>
    <p:sldLayoutId id="2147483652" r:id="rId10"/>
  </p:sldLayoutIdLst>
  <p:txStyles>
    <p:titleStyle>
      <a:lvl1pPr algn="l" defTabSz="914400" rtl="0" eaLnBrk="1" latinLnBrk="0" hangingPunct="1">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0"/>
        </a:spcBef>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90.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2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32.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mathematics@doe.virgini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5250"/>
            <a:ext cx="9144000" cy="857250"/>
          </a:xfrm>
        </p:spPr>
        <p:txBody>
          <a:bodyPr>
            <a:noAutofit/>
          </a:bodyPr>
          <a:lstStyle/>
          <a:p>
            <a:r>
              <a:rPr lang="en-US" sz="2800" dirty="0"/>
              <a:t>Student Performance Analysis</a:t>
            </a:r>
            <a:br>
              <a:rPr lang="en-US" sz="2800" dirty="0"/>
            </a:br>
            <a:r>
              <a:rPr lang="en-US" sz="2800" dirty="0"/>
              <a:t>Spring 2019</a:t>
            </a:r>
          </a:p>
        </p:txBody>
      </p:sp>
      <p:sp>
        <p:nvSpPr>
          <p:cNvPr id="5" name="Subtitle 4"/>
          <p:cNvSpPr>
            <a:spLocks noGrp="1"/>
          </p:cNvSpPr>
          <p:nvPr>
            <p:ph type="subTitle" idx="1"/>
          </p:nvPr>
        </p:nvSpPr>
        <p:spPr/>
        <p:txBody>
          <a:bodyPr/>
          <a:lstStyle/>
          <a:p>
            <a:pPr algn="l"/>
            <a:r>
              <a:rPr lang="en-US" dirty="0"/>
              <a:t>Geometry</a:t>
            </a:r>
          </a:p>
          <a:p>
            <a:pPr algn="l"/>
            <a:r>
              <a:rPr lang="en-US" dirty="0"/>
              <a:t>Mathematics Standards of Learning</a:t>
            </a:r>
          </a:p>
        </p:txBody>
      </p:sp>
      <p:pic>
        <p:nvPicPr>
          <p:cNvPr id="6" name="Picture 2" descr="Image of math symbols" title="Image of math symb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64699"/>
            <a:ext cx="3932176" cy="26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7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a:solidFill>
            <a:schemeClr val="tx1"/>
          </a:solidFill>
        </p:spPr>
        <p:txBody>
          <a:bodyPr>
            <a:noAutofit/>
          </a:bodyPr>
          <a:lstStyle/>
          <a:p>
            <a:r>
              <a:rPr lang="en-US" sz="2800" dirty="0">
                <a:solidFill>
                  <a:schemeClr val="bg1"/>
                </a:solidFill>
              </a:rPr>
              <a:t>Suggested Practice with Validity of an Argument (G.1c)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114300" indent="0">
                  <a:buNone/>
                </a:pPr>
                <a:r>
                  <a:rPr lang="en-US" sz="2400" b="1" dirty="0"/>
                  <a:t>Given: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𝒑</m:t>
                    </m:r>
                  </m:oMath>
                </a14:m>
                <a:endParaRPr lang="en-US" sz="2400" b="1" dirty="0"/>
              </a:p>
              <a:p>
                <a:pPr marL="114300" indent="0">
                  <a:buNone/>
                </a:pPr>
                <a:r>
                  <a:rPr lang="en-US" sz="2400" b="1" dirty="0"/>
                  <a:t>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𝒑</m:t>
                    </m:r>
                    <m:r>
                      <a:rPr lang="en-US" sz="2400" b="1" i="1">
                        <a:latin typeface="Cambria Math" panose="02040503050406030204" pitchFamily="18" charset="0"/>
                      </a:rPr>
                      <m:t>→</m:t>
                    </m:r>
                    <m:r>
                      <a:rPr lang="en-US" sz="2400" b="1" i="1">
                        <a:latin typeface="Cambria Math" panose="02040503050406030204" pitchFamily="18" charset="0"/>
                      </a:rPr>
                      <m:t>𝒓</m:t>
                    </m:r>
                  </m:oMath>
                </a14:m>
                <a:endParaRPr lang="en-US" sz="2400" b="1" dirty="0"/>
              </a:p>
              <a:p>
                <a:pPr marL="114300" indent="0">
                  <a:buNone/>
                </a:pPr>
                <a:r>
                  <a:rPr lang="en-US" sz="2400" dirty="0"/>
                  <a:t>Based on the given statements, identify all valid conclusions.</a:t>
                </a:r>
              </a:p>
              <a:p>
                <a:pPr marL="114300" indent="0">
                  <a:buNone/>
                </a:pPr>
                <a:endParaRPr lang="en-US" sz="2400" dirty="0"/>
              </a:p>
              <a:p>
                <a:pPr marL="114300" indent="0">
                  <a:buNone/>
                </a:pPr>
                <a:r>
                  <a:rPr lang="en-US" sz="2400" dirty="0"/>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𝑝</m:t>
                    </m:r>
                  </m:oMath>
                </a14:m>
                <a:r>
                  <a:rPr lang="en-US" sz="2400" dirty="0"/>
                  <a:t> 	</a:t>
                </a: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𝑚</m:t>
                    </m:r>
                  </m:oMath>
                </a14:m>
                <a:r>
                  <a:rPr lang="en-US" sz="2400" dirty="0"/>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𝑚</m:t>
                    </m:r>
                  </m:oMath>
                </a14:m>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𝑟</m:t>
                    </m:r>
                  </m:oMath>
                </a14:m>
                <a:r>
                  <a:rPr lang="en-US" sz="2400" dirty="0"/>
                  <a:t>	</a:t>
                </a:r>
              </a:p>
              <a:p>
                <a:pPr marL="114300" indent="0">
                  <a:buNone/>
                </a:pPr>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𝑚</m:t>
                    </m:r>
                  </m:oMath>
                </a14:m>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𝑝</m:t>
                    </m:r>
                  </m:oMath>
                </a14:m>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601"/>
                </a:stretch>
              </a:blipFill>
            </p:spPr>
            <p:txBody>
              <a:bodyPr/>
              <a:lstStyle/>
              <a:p>
                <a:r>
                  <a:rPr lang="en-US">
                    <a:noFill/>
                  </a:rPr>
                  <a:t> </a:t>
                </a:r>
              </a:p>
            </p:txBody>
          </p:sp>
        </mc:Fallback>
      </mc:AlternateContent>
    </p:spTree>
    <p:extLst>
      <p:ext uri="{BB962C8B-B14F-4D97-AF65-F5344CB8AC3E}">
        <p14:creationId xmlns:p14="http://schemas.microsoft.com/office/powerpoint/2010/main" val="352633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a:solidFill>
            <a:srgbClr val="000000"/>
          </a:solidFill>
        </p:spPr>
        <p:txBody>
          <a:bodyPr>
            <a:noAutofit/>
          </a:bodyPr>
          <a:lstStyle/>
          <a:p>
            <a:r>
              <a:rPr lang="en-US" sz="2800" dirty="0">
                <a:solidFill>
                  <a:schemeClr val="bg1"/>
                </a:solidFill>
              </a:rPr>
              <a:t>Answers to Practice with Validity of an Argument (G.1c)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lnSpcReduction="10000"/>
              </a:bodyPr>
              <a:lstStyle/>
              <a:p>
                <a:pPr marL="114300" indent="0">
                  <a:buNone/>
                </a:pPr>
                <a:r>
                  <a:rPr lang="en-US" sz="2400" b="1" dirty="0"/>
                  <a:t>Given: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𝒑</m:t>
                    </m:r>
                  </m:oMath>
                </a14:m>
                <a:endParaRPr lang="en-US" sz="2400" b="1" dirty="0"/>
              </a:p>
              <a:p>
                <a:pPr marL="114300" indent="0">
                  <a:buNone/>
                </a:pPr>
                <a:r>
                  <a:rPr lang="en-US" sz="2400" b="1" dirty="0"/>
                  <a:t>		</a:t>
                </a:r>
                <a14:m>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𝒑</m:t>
                    </m:r>
                    <m:r>
                      <a:rPr lang="en-US" sz="2400" b="1" i="1">
                        <a:latin typeface="Cambria Math" panose="02040503050406030204" pitchFamily="18" charset="0"/>
                      </a:rPr>
                      <m:t>→</m:t>
                    </m:r>
                    <m:r>
                      <a:rPr lang="en-US" sz="2400" b="1" i="1">
                        <a:latin typeface="Cambria Math" panose="02040503050406030204" pitchFamily="18" charset="0"/>
                      </a:rPr>
                      <m:t>𝒓</m:t>
                    </m:r>
                  </m:oMath>
                </a14:m>
                <a:endParaRPr lang="en-US" sz="2400" b="1" dirty="0"/>
              </a:p>
              <a:p>
                <a:pPr marL="114300" indent="0">
                  <a:buNone/>
                </a:pPr>
                <a:r>
                  <a:rPr lang="en-US" sz="2400" dirty="0"/>
                  <a:t>Based on the given statements, identify all valid conclusions.</a:t>
                </a:r>
              </a:p>
              <a:p>
                <a:pPr marL="114300" indent="0">
                  <a:buNone/>
                </a:pPr>
                <a:endParaRPr lang="en-US" sz="2400" dirty="0"/>
              </a:p>
              <a:p>
                <a:pPr marL="114300" indent="0">
                  <a:buNone/>
                </a:pPr>
                <a:r>
                  <a:rPr lang="en-US" sz="2400" dirty="0"/>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𝑝</m:t>
                    </m:r>
                  </m:oMath>
                </a14:m>
                <a:r>
                  <a:rPr lang="en-US" sz="2400" dirty="0"/>
                  <a:t> 	</a:t>
                </a:r>
                <a14:m>
                  <m:oMath xmlns:m="http://schemas.openxmlformats.org/officeDocument/2006/math">
                    <m:r>
                      <a:rPr lang="en-US" sz="2400" i="1" smtClean="0">
                        <a:solidFill>
                          <a:srgbClr val="C00000"/>
                        </a:solidFill>
                        <a:latin typeface="Cambria Math" panose="02040503050406030204" pitchFamily="18" charset="0"/>
                      </a:rPr>
                      <m:t>𝑝</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𝑚</m:t>
                    </m:r>
                  </m:oMath>
                </a14:m>
                <a:r>
                  <a:rPr lang="en-US" sz="2400" dirty="0"/>
                  <a:t>		</a:t>
                </a:r>
                <a14:m>
                  <m:oMath xmlns:m="http://schemas.openxmlformats.org/officeDocument/2006/math">
                    <m:r>
                      <a:rPr lang="en-US" sz="2400" i="1" smtClean="0">
                        <a:solidFill>
                          <a:schemeClr val="tx1"/>
                        </a:solidFill>
                        <a:latin typeface="Cambria Math" panose="02040503050406030204" pitchFamily="18" charset="0"/>
                      </a:rPr>
                      <m:t>𝑟</m:t>
                    </m:r>
                    <m:r>
                      <a:rPr lang="en-US" sz="2400" i="1" smtClean="0">
                        <a:solidFill>
                          <a:schemeClr val="tx1"/>
                        </a:solidFill>
                        <a:latin typeface="Cambria Math" panose="02040503050406030204" pitchFamily="18" charset="0"/>
                      </a:rPr>
                      <m:t>→~</m:t>
                    </m:r>
                    <m:r>
                      <a:rPr lang="en-US" sz="2400" i="1" smtClean="0">
                        <a:solidFill>
                          <a:schemeClr val="tx1"/>
                        </a:solidFill>
                        <a:latin typeface="Cambria Math" panose="02040503050406030204" pitchFamily="18" charset="0"/>
                      </a:rPr>
                      <m:t>𝑚</m:t>
                    </m:r>
                  </m:oMath>
                </a14:m>
                <a:r>
                  <a:rPr lang="en-US" sz="2400" dirty="0"/>
                  <a:t>	</a:t>
                </a:r>
                <a14:m>
                  <m:oMath xmlns:m="http://schemas.openxmlformats.org/officeDocument/2006/math">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𝑚</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𝑟</m:t>
                    </m:r>
                  </m:oMath>
                </a14:m>
                <a:r>
                  <a:rPr lang="en-US" sz="2400" dirty="0"/>
                  <a:t>	</a:t>
                </a:r>
              </a:p>
              <a:p>
                <a:pPr marL="114300" indent="0">
                  <a:buNone/>
                </a:pPr>
                <a:r>
                  <a:rPr lang="en-US" sz="2400" dirty="0"/>
                  <a:t>		</a:t>
                </a:r>
              </a:p>
              <a:p>
                <a:pPr marL="114300" indent="0">
                  <a:buNone/>
                </a:pPr>
                <a:r>
                  <a:rPr lang="en-US" sz="2400" dirty="0"/>
                  <a:t>		</a:t>
                </a:r>
                <a14:m>
                  <m:oMath xmlns:m="http://schemas.openxmlformats.org/officeDocument/2006/math">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𝑟</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𝑚</m:t>
                    </m:r>
                  </m:oMath>
                </a14:m>
                <a:r>
                  <a:rPr lang="en-US" sz="2400" dirty="0"/>
                  <a:t>			</a:t>
                </a:r>
                <a14:m>
                  <m:oMath xmlns:m="http://schemas.openxmlformats.org/officeDocument/2006/math">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𝑟</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𝑝</m:t>
                    </m:r>
                  </m:oMath>
                </a14:m>
                <a:endParaRPr lang="en-US" sz="2400" dirty="0">
                  <a:solidFill>
                    <a:srgbClr val="C00000"/>
                  </a:solidFill>
                </a:endParaRPr>
              </a:p>
              <a:p>
                <a:pPr marL="114300" indent="0">
                  <a:buNone/>
                </a:pPr>
                <a:endParaRPr lang="en-US" sz="800" dirty="0">
                  <a:solidFill>
                    <a:srgbClr val="C00000"/>
                  </a:solidFill>
                </a:endParaRPr>
              </a:p>
              <a:p>
                <a:pPr marL="114300" indent="0">
                  <a:buNone/>
                </a:pPr>
                <a:r>
                  <a:rPr lang="en-US" sz="2400" dirty="0">
                    <a:solidFill>
                      <a:srgbClr val="C00000"/>
                    </a:solidFill>
                  </a:rPr>
                  <a:t>Common errors on SOL test items include selecting the converse or inverse of the given statements.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t="-2669"/>
                </a:stretch>
              </a:blipFill>
            </p:spPr>
            <p:txBody>
              <a:bodyPr/>
              <a:lstStyle/>
              <a:p>
                <a:r>
                  <a:rPr lang="en-US">
                    <a:noFill/>
                  </a:rPr>
                  <a:t> </a:t>
                </a:r>
              </a:p>
            </p:txBody>
          </p:sp>
        </mc:Fallback>
      </mc:AlternateContent>
      <p:grpSp>
        <p:nvGrpSpPr>
          <p:cNvPr id="3" name="Group 2" descr="artwork"/>
          <p:cNvGrpSpPr/>
          <p:nvPr/>
        </p:nvGrpSpPr>
        <p:grpSpPr>
          <a:xfrm>
            <a:off x="2819400" y="2230738"/>
            <a:ext cx="4876800" cy="1064913"/>
            <a:chOff x="2819400" y="2230738"/>
            <a:chExt cx="4876800" cy="1064913"/>
          </a:xfrm>
        </p:grpSpPr>
        <p:sp>
          <p:nvSpPr>
            <p:cNvPr id="5" name="Rounded Rectangle 4" descr="Rounded rectangles indicate correct answers."/>
            <p:cNvSpPr/>
            <p:nvPr/>
          </p:nvSpPr>
          <p:spPr>
            <a:xfrm>
              <a:off x="2819400" y="2230738"/>
              <a:ext cx="10668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53200" y="2230738"/>
              <a:ext cx="11430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638800" y="2838451"/>
              <a:ext cx="10668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descr="Rounded rectangles indicate correct answers."/>
          <p:cNvSpPr/>
          <p:nvPr/>
        </p:nvSpPr>
        <p:spPr>
          <a:xfrm>
            <a:off x="1981200" y="2864225"/>
            <a:ext cx="11430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72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Lines and Angle Relationships</a:t>
            </a:r>
          </a:p>
        </p:txBody>
      </p:sp>
      <p:sp>
        <p:nvSpPr>
          <p:cNvPr id="4" name="Content Placeholder 3"/>
          <p:cNvSpPr>
            <a:spLocks noGrp="1"/>
          </p:cNvSpPr>
          <p:nvPr>
            <p:ph idx="1"/>
          </p:nvPr>
        </p:nvSpPr>
        <p:spPr/>
        <p:txBody>
          <a:bodyPr>
            <a:normAutofit/>
          </a:bodyPr>
          <a:lstStyle/>
          <a:p>
            <a:pPr marL="114300" indent="0">
              <a:buNone/>
            </a:pPr>
            <a:r>
              <a:rPr lang="en-US" sz="2400" dirty="0"/>
              <a:t>SOL G.2</a:t>
            </a:r>
          </a:p>
          <a:p>
            <a:pPr marL="114300" indent="0">
              <a:buNone/>
            </a:pPr>
            <a:r>
              <a:rPr lang="en-US" sz="2400" dirty="0"/>
              <a:t>The student will use the relationships between angles formed by two lines intersected by a transversal to</a:t>
            </a:r>
            <a:endParaRPr lang="en-US" sz="2400" dirty="0">
              <a:solidFill>
                <a:srgbClr val="C00000"/>
              </a:solidFill>
            </a:endParaRPr>
          </a:p>
          <a:p>
            <a:pPr marL="628650" indent="-514350">
              <a:buClr>
                <a:srgbClr val="C00000"/>
              </a:buClr>
              <a:buAutoNum type="alphaLcParenR"/>
            </a:pPr>
            <a:r>
              <a:rPr lang="en-US" sz="2400" dirty="0">
                <a:solidFill>
                  <a:srgbClr val="C00000"/>
                </a:solidFill>
              </a:rPr>
              <a:t>prove two or more lines are parallel; and </a:t>
            </a:r>
          </a:p>
          <a:p>
            <a:pPr marL="628650" indent="-514350">
              <a:buClr>
                <a:srgbClr val="C00000"/>
              </a:buClr>
              <a:buAutoNum type="alphaLcParenR"/>
            </a:pPr>
            <a:r>
              <a:rPr lang="en-US" sz="2400" dirty="0">
                <a:solidFill>
                  <a:srgbClr val="C00000"/>
                </a:solidFill>
              </a:rPr>
              <a:t>solve problems, including practical problems, involving angles formed when parallel lines are intersected by a transversal.</a:t>
            </a:r>
          </a:p>
        </p:txBody>
      </p:sp>
    </p:spTree>
    <p:extLst>
      <p:ext uri="{BB962C8B-B14F-4D97-AF65-F5344CB8AC3E}">
        <p14:creationId xmlns:p14="http://schemas.microsoft.com/office/powerpoint/2010/main" val="251648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solidFill>
                  <a:schemeClr val="bg1"/>
                </a:solidFill>
              </a:rPr>
              <a:t>Parallel Lines (G.2a)</a:t>
            </a:r>
          </a:p>
        </p:txBody>
      </p:sp>
      <p:sp>
        <p:nvSpPr>
          <p:cNvPr id="4" name="Content Placeholder 3"/>
          <p:cNvSpPr>
            <a:spLocks noGrp="1"/>
          </p:cNvSpPr>
          <p:nvPr>
            <p:ph idx="1"/>
          </p:nvPr>
        </p:nvSpPr>
        <p:spPr/>
        <p:txBody>
          <a:bodyPr>
            <a:normAutofit/>
          </a:bodyPr>
          <a:lstStyle/>
          <a:p>
            <a:pPr marL="114300" indent="0">
              <a:buNone/>
            </a:pPr>
            <a:r>
              <a:rPr lang="en-US" sz="2400" dirty="0"/>
              <a:t>Students need additional practice working with figures in which the given information does not include specific angle measures.  Additionally, students would benefit from additional practice applying algebraic concepts to find angle measures and to determine parallel lines.</a:t>
            </a:r>
          </a:p>
        </p:txBody>
      </p:sp>
    </p:spTree>
    <p:extLst>
      <p:ext uri="{BB962C8B-B14F-4D97-AF65-F5344CB8AC3E}">
        <p14:creationId xmlns:p14="http://schemas.microsoft.com/office/powerpoint/2010/main" val="398521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solidFill>
                  <a:schemeClr val="bg1"/>
                </a:solidFill>
              </a:rPr>
              <a:t>Figure with Parallel Lines (G.2a)</a:t>
            </a:r>
          </a:p>
        </p:txBody>
      </p:sp>
      <p:sp>
        <p:nvSpPr>
          <p:cNvPr id="5" name="TextBox 4"/>
          <p:cNvSpPr txBox="1"/>
          <p:nvPr/>
        </p:nvSpPr>
        <p:spPr>
          <a:xfrm>
            <a:off x="304800" y="971550"/>
            <a:ext cx="3352800" cy="1569660"/>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Use this figure to answer the next three questions.</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descr="A figure with six lines labeled a, b, c, d, e, and f and seven angles labeled as 1, 2, 3, 4, 5, 6, and y."/>
          <p:cNvPicPr>
            <a:picLocks noGrp="1" noChangeAspect="1"/>
          </p:cNvPicPr>
          <p:nvPr>
            <p:ph idx="1"/>
          </p:nvPr>
        </p:nvPicPr>
        <p:blipFill>
          <a:blip r:embed="rId2"/>
          <a:stretch>
            <a:fillRect/>
          </a:stretch>
        </p:blipFill>
        <p:spPr>
          <a:xfrm>
            <a:off x="4343400" y="895350"/>
            <a:ext cx="3664052" cy="3429000"/>
          </a:xfrm>
          <a:prstGeom prst="rect">
            <a:avLst/>
          </a:prstGeom>
          <a:ln>
            <a:solidFill>
              <a:schemeClr val="tx1"/>
            </a:solidFill>
          </a:ln>
        </p:spPr>
      </p:pic>
    </p:spTree>
    <p:extLst>
      <p:ext uri="{BB962C8B-B14F-4D97-AF65-F5344CB8AC3E}">
        <p14:creationId xmlns:p14="http://schemas.microsoft.com/office/powerpoint/2010/main" val="173775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normAutofit/>
          </a:bodyPr>
          <a:lstStyle/>
          <a:p>
            <a:r>
              <a:rPr lang="en-US" sz="2800" dirty="0">
                <a:solidFill>
                  <a:schemeClr val="bg1"/>
                </a:solidFill>
              </a:rPr>
              <a:t>Suggested Practice #1 with Parallel Lines (G.2a)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590551"/>
                <a:ext cx="8927385" cy="3733802"/>
              </a:xfrm>
            </p:spPr>
            <p:txBody>
              <a:bodyPr>
                <a:normAutofit/>
              </a:bodyPr>
              <a:lstStyle/>
              <a:p>
                <a:pPr marL="114300" indent="0">
                  <a:buNone/>
                </a:pPr>
                <a:r>
                  <a:rPr lang="en-US" sz="2400" b="1" dirty="0"/>
                  <a:t>Given:</a:t>
                </a:r>
                <a:r>
                  <a:rPr lang="en-US" sz="2400" dirty="0"/>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m:t>
                    </m:r>
                    <m:r>
                      <a:rPr lang="en-US" sz="2400" b="1" i="1">
                        <a:latin typeface="Cambria Math" panose="02040503050406030204" pitchFamily="18" charset="0"/>
                      </a:rPr>
                      <m:t>𝒃</m:t>
                    </m:r>
                    <m:r>
                      <a:rPr lang="en-US" sz="2400" b="1" i="1">
                        <a:latin typeface="Cambria Math" panose="02040503050406030204" pitchFamily="18" charset="0"/>
                      </a:rPr>
                      <m:t>∥</m:t>
                    </m:r>
                    <m:r>
                      <a:rPr lang="en-US" sz="2400" b="1" i="1">
                        <a:latin typeface="Cambria Math" panose="02040503050406030204" pitchFamily="18" charset="0"/>
                      </a:rPr>
                      <m:t>𝒄</m:t>
                    </m:r>
                  </m:oMath>
                </a14:m>
                <a:endParaRPr lang="en-US" sz="2400" b="1" dirty="0"/>
              </a:p>
              <a:p>
                <a:pPr marL="114300" indent="0">
                  <a:buNone/>
                </a:pPr>
                <a:endParaRPr lang="en-US" sz="2400" dirty="0"/>
              </a:p>
              <a:p>
                <a:pPr marL="114300" indent="0">
                  <a:buNone/>
                </a:pPr>
                <a:r>
                  <a:rPr lang="en-US" sz="2400" b="1" dirty="0"/>
                  <a:t>Select two statements </a:t>
                </a:r>
              </a:p>
              <a:p>
                <a:pPr marL="114300" indent="0">
                  <a:buNone/>
                </a:pPr>
                <a:r>
                  <a:rPr lang="en-US" sz="2400" b="1" dirty="0"/>
                  <a:t>that must be true.	</a:t>
                </a:r>
              </a:p>
              <a:p>
                <a:pPr marL="114300" indent="0">
                  <a:buNone/>
                </a:pPr>
                <a:endParaRPr lang="en-US" sz="8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dirty="0"/>
                  <a:t>		</a:t>
                </a:r>
                <a14:m>
                  <m:oMath xmlns:m="http://schemas.openxmlformats.org/officeDocument/2006/math">
                    <m:r>
                      <a:rPr lang="en-US" sz="2400" i="1">
                        <a:latin typeface="Cambria Math" panose="02040503050406030204" pitchFamily="18" charset="0"/>
                      </a:rPr>
                      <m:t>∠5</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∠1</m:t>
                    </m:r>
                  </m:oMath>
                </a14:m>
                <a:r>
                  <a:rPr lang="en-US" sz="2400" dirty="0"/>
                  <a:t>	</a:t>
                </a:r>
                <a14:m>
                  <m:oMath xmlns:m="http://schemas.openxmlformats.org/officeDocument/2006/math">
                    <m:r>
                      <a:rPr lang="en-US" sz="2400" i="1">
                        <a:latin typeface="Cambria Math" panose="02040503050406030204" pitchFamily="18" charset="0"/>
                      </a:rPr>
                      <m:t>∠4</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∠2</m:t>
                    </m:r>
                  </m:oMath>
                </a14:m>
                <a:r>
                  <a:rPr lang="en-US" sz="2400" dirty="0"/>
                  <a:t>	</a:t>
                </a:r>
                <a14:m>
                  <m:oMath xmlns:m="http://schemas.openxmlformats.org/officeDocument/2006/math">
                    <m:r>
                      <a:rPr lang="en-US" sz="2400" i="1">
                        <a:latin typeface="Cambria Math" panose="02040503050406030204" pitchFamily="18" charset="0"/>
                      </a:rPr>
                      <m:t>∠6</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∠4</m:t>
                    </m:r>
                  </m:oMath>
                </a14:m>
                <a:r>
                  <a:rPr lang="en-US" sz="2400" dirty="0"/>
                  <a:t>	</a:t>
                </a:r>
              </a:p>
              <a:p>
                <a:pPr marL="114300" indent="0">
                  <a:buNone/>
                </a:pPr>
                <a14:m>
                  <m:oMath xmlns:m="http://schemas.openxmlformats.org/officeDocument/2006/math">
                    <m:r>
                      <a:rPr lang="en-US" sz="2400" i="1">
                        <a:latin typeface="Cambria Math" panose="02040503050406030204" pitchFamily="18" charset="0"/>
                      </a:rPr>
                      <m:t>∠1 </m:t>
                    </m:r>
                    <m:r>
                      <m:rPr>
                        <m:sty m:val="p"/>
                      </m:rPr>
                      <a:rPr lang="en-US" sz="2400" i="0">
                        <a:latin typeface="Cambria Math" panose="02040503050406030204" pitchFamily="18" charset="0"/>
                      </a:rPr>
                      <m:t>is</m:t>
                    </m:r>
                    <m:r>
                      <a:rPr lang="en-US" sz="2400" i="0">
                        <a:latin typeface="Cambria Math" panose="02040503050406030204" pitchFamily="18" charset="0"/>
                      </a:rPr>
                      <m:t> </m:t>
                    </m:r>
                    <m:r>
                      <m:rPr>
                        <m:sty m:val="p"/>
                      </m:rPr>
                      <a:rPr lang="en-US" sz="2400" i="0">
                        <a:latin typeface="Cambria Math" panose="02040503050406030204" pitchFamily="18" charset="0"/>
                      </a:rPr>
                      <m:t>supplementary</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0">
                        <a:latin typeface="Cambria Math" panose="02040503050406030204" pitchFamily="18" charset="0"/>
                      </a:rPr>
                      <m:t> </m:t>
                    </m:r>
                    <m:r>
                      <a:rPr lang="en-US" sz="2400" i="1">
                        <a:latin typeface="Cambria Math" panose="02040503050406030204" pitchFamily="18" charset="0"/>
                      </a:rPr>
                      <m:t>∠4</m:t>
                    </m:r>
                  </m:oMath>
                </a14:m>
                <a:r>
                  <a:rPr lang="en-US" sz="2400" dirty="0"/>
                  <a:t> </a:t>
                </a:r>
                <a:r>
                  <a:rPr lang="en-US" sz="2400" i="1" dirty="0"/>
                  <a:t>      </a:t>
                </a:r>
                <a14:m>
                  <m:oMath xmlns:m="http://schemas.openxmlformats.org/officeDocument/2006/math">
                    <m:r>
                      <a:rPr lang="en-US" sz="2400" i="1">
                        <a:latin typeface="Cambria Math" panose="02040503050406030204" pitchFamily="18" charset="0"/>
                      </a:rPr>
                      <m:t>∠5 </m:t>
                    </m:r>
                    <m:r>
                      <m:rPr>
                        <m:sty m:val="p"/>
                      </m:rPr>
                      <a:rPr lang="en-US" sz="2400" i="0">
                        <a:latin typeface="Cambria Math" panose="02040503050406030204" pitchFamily="18" charset="0"/>
                      </a:rPr>
                      <m:t>is</m:t>
                    </m:r>
                    <m:r>
                      <a:rPr lang="en-US" sz="2400" i="0">
                        <a:latin typeface="Cambria Math" panose="02040503050406030204" pitchFamily="18" charset="0"/>
                      </a:rPr>
                      <m:t> </m:t>
                    </m:r>
                    <m:r>
                      <m:rPr>
                        <m:sty m:val="p"/>
                      </m:rPr>
                      <a:rPr lang="en-US" sz="2400" i="0">
                        <a:latin typeface="Cambria Math" panose="02040503050406030204" pitchFamily="18" charset="0"/>
                      </a:rPr>
                      <m:t>supplementary</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0">
                        <a:latin typeface="Cambria Math" panose="02040503050406030204" pitchFamily="18" charset="0"/>
                      </a:rPr>
                      <m:t> </m:t>
                    </m:r>
                    <m:r>
                      <a:rPr lang="en-US" sz="2400" i="1">
                        <a:latin typeface="Cambria Math" panose="02040503050406030204" pitchFamily="18" charset="0"/>
                      </a:rPr>
                      <m:t>∠2</m:t>
                    </m:r>
                  </m:oMath>
                </a14:m>
                <a:r>
                  <a:rPr lang="en-US" sz="2400" dirty="0"/>
                  <a:t> </a:t>
                </a:r>
              </a:p>
              <a:p>
                <a:pPr marL="114300" indent="0">
                  <a:buNone/>
                </a:pPr>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590551"/>
                <a:ext cx="8927385" cy="3733802"/>
              </a:xfrm>
              <a:blipFill>
                <a:blip r:embed="rId2"/>
                <a:stretch>
                  <a:fillRect t="-1471"/>
                </a:stretch>
              </a:blipFill>
            </p:spPr>
            <p:txBody>
              <a:bodyPr/>
              <a:lstStyle/>
              <a:p>
                <a:r>
                  <a:rPr lang="en-US">
                    <a:noFill/>
                  </a:rPr>
                  <a:t> </a:t>
                </a:r>
              </a:p>
            </p:txBody>
          </p:sp>
        </mc:Fallback>
      </mc:AlternateContent>
      <p:pic>
        <p:nvPicPr>
          <p:cNvPr id="3" name="Picture 2" descr="A figure with six lines labeled a, b, c, d, e, and f and seven angles labeled as 1, 2, 3, 4, 5, 6, and y."/>
          <p:cNvPicPr>
            <a:picLocks noChangeAspect="1"/>
          </p:cNvPicPr>
          <p:nvPr/>
        </p:nvPicPr>
        <p:blipFill>
          <a:blip r:embed="rId3"/>
          <a:stretch>
            <a:fillRect/>
          </a:stretch>
        </p:blipFill>
        <p:spPr>
          <a:xfrm>
            <a:off x="5197270" y="622080"/>
            <a:ext cx="2931241" cy="2743199"/>
          </a:xfrm>
          <a:prstGeom prst="rect">
            <a:avLst/>
          </a:prstGeom>
          <a:ln>
            <a:solidFill>
              <a:schemeClr val="tx1"/>
            </a:solidFill>
          </a:ln>
        </p:spPr>
      </p:pic>
    </p:spTree>
    <p:extLst>
      <p:ext uri="{BB962C8B-B14F-4D97-AF65-F5344CB8AC3E}">
        <p14:creationId xmlns:p14="http://schemas.microsoft.com/office/powerpoint/2010/main" val="93057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normAutofit/>
          </a:bodyPr>
          <a:lstStyle/>
          <a:p>
            <a:r>
              <a:rPr lang="en-US" sz="2800" dirty="0">
                <a:solidFill>
                  <a:schemeClr val="bg1"/>
                </a:solidFill>
              </a:rPr>
              <a:t>Answers to Practice #1 with Parallel Lines (G.2a)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590551"/>
                <a:ext cx="8927385" cy="3733802"/>
              </a:xfrm>
            </p:spPr>
            <p:txBody>
              <a:bodyPr>
                <a:normAutofit/>
              </a:bodyPr>
              <a:lstStyle/>
              <a:p>
                <a:pPr marL="114300" indent="0">
                  <a:buNone/>
                </a:pPr>
                <a:r>
                  <a:rPr lang="en-US" sz="2400" b="1" dirty="0"/>
                  <a:t>Given:</a:t>
                </a:r>
                <a:r>
                  <a:rPr lang="en-US" sz="2400" dirty="0"/>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m:t>
                    </m:r>
                    <m:r>
                      <a:rPr lang="en-US" sz="2400" b="1" i="1">
                        <a:latin typeface="Cambria Math" panose="02040503050406030204" pitchFamily="18" charset="0"/>
                      </a:rPr>
                      <m:t>𝒃</m:t>
                    </m:r>
                    <m:r>
                      <a:rPr lang="en-US" sz="2400" b="1" i="1">
                        <a:latin typeface="Cambria Math" panose="02040503050406030204" pitchFamily="18" charset="0"/>
                      </a:rPr>
                      <m:t>∥</m:t>
                    </m:r>
                    <m:r>
                      <a:rPr lang="en-US" sz="2400" b="1" i="1">
                        <a:latin typeface="Cambria Math" panose="02040503050406030204" pitchFamily="18" charset="0"/>
                      </a:rPr>
                      <m:t>𝒄</m:t>
                    </m:r>
                  </m:oMath>
                </a14:m>
                <a:endParaRPr lang="en-US" sz="2400" b="1" dirty="0"/>
              </a:p>
              <a:p>
                <a:pPr marL="114300" indent="0">
                  <a:buNone/>
                </a:pPr>
                <a:endParaRPr lang="en-US" sz="2400" dirty="0"/>
              </a:p>
              <a:p>
                <a:pPr marL="114300" indent="0">
                  <a:buNone/>
                </a:pPr>
                <a:r>
                  <a:rPr lang="en-US" sz="2400" b="1" dirty="0"/>
                  <a:t>Select two statements </a:t>
                </a:r>
              </a:p>
              <a:p>
                <a:pPr marL="114300" indent="0">
                  <a:buNone/>
                </a:pPr>
                <a:r>
                  <a:rPr lang="en-US" sz="2400" b="1" dirty="0"/>
                  <a:t>that must be true.	</a:t>
                </a:r>
              </a:p>
              <a:p>
                <a:pPr marL="114300" indent="0">
                  <a:buNone/>
                </a:pPr>
                <a:endParaRPr lang="en-US" sz="800" dirty="0"/>
              </a:p>
              <a:p>
                <a:pPr marL="114300" indent="0">
                  <a:buNone/>
                </a:pPr>
                <a:endParaRPr lang="en-US" sz="2400" dirty="0"/>
              </a:p>
              <a:p>
                <a:pPr marL="114300" indent="0">
                  <a:buNone/>
                </a:pPr>
                <a:endParaRPr lang="en-US" sz="2400" dirty="0"/>
              </a:p>
              <a:p>
                <a:pPr marL="114300" indent="0">
                  <a:buNone/>
                </a:pPr>
                <a:endParaRPr lang="en-US" sz="2400" dirty="0"/>
              </a:p>
              <a:p>
                <a:pPr marL="114300" indent="0">
                  <a:buNone/>
                </a:pPr>
                <a:r>
                  <a:rPr lang="en-US" sz="2400" dirty="0"/>
                  <a:t>		</a:t>
                </a:r>
                <a14:m>
                  <m:oMath xmlns:m="http://schemas.openxmlformats.org/officeDocument/2006/math">
                    <m:r>
                      <a:rPr lang="en-US" sz="2400" i="1">
                        <a:latin typeface="Cambria Math" panose="02040503050406030204" pitchFamily="18" charset="0"/>
                      </a:rPr>
                      <m:t>∠5</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∠1</m:t>
                    </m:r>
                  </m:oMath>
                </a14:m>
                <a:r>
                  <a:rPr lang="en-US" sz="2400" dirty="0"/>
                  <a:t>	</a:t>
                </a:r>
                <a14:m>
                  <m:oMath xmlns:m="http://schemas.openxmlformats.org/officeDocument/2006/math">
                    <m:r>
                      <a:rPr lang="en-US" sz="2400" i="1" smtClean="0">
                        <a:solidFill>
                          <a:srgbClr val="C00000"/>
                        </a:solidFill>
                        <a:latin typeface="Cambria Math" panose="02040503050406030204" pitchFamily="18" charset="0"/>
                      </a:rPr>
                      <m:t>∠4</m:t>
                    </m:r>
                    <m:r>
                      <a:rPr lang="en-US" sz="2400" i="1" smtClean="0">
                        <a:solidFill>
                          <a:srgbClr val="C00000"/>
                        </a:solidFill>
                        <a:latin typeface="Cambria Math" panose="02040503050406030204" pitchFamily="18" charset="0"/>
                        <a:ea typeface="Cambria Math" panose="02040503050406030204" pitchFamily="18" charset="0"/>
                      </a:rPr>
                      <m:t>≅</m:t>
                    </m:r>
                    <m:r>
                      <a:rPr lang="en-US" sz="2400" i="1">
                        <a:solidFill>
                          <a:srgbClr val="C00000"/>
                        </a:solidFill>
                        <a:latin typeface="Cambria Math" panose="02040503050406030204" pitchFamily="18" charset="0"/>
                      </a:rPr>
                      <m:t>∠2</m:t>
                    </m:r>
                  </m:oMath>
                </a14:m>
                <a:r>
                  <a:rPr lang="en-US" sz="2400" dirty="0"/>
                  <a:t>	</a:t>
                </a:r>
                <a14:m>
                  <m:oMath xmlns:m="http://schemas.openxmlformats.org/officeDocument/2006/math">
                    <m:r>
                      <a:rPr lang="en-US" sz="2400" i="1">
                        <a:latin typeface="Cambria Math" panose="02040503050406030204" pitchFamily="18" charset="0"/>
                      </a:rPr>
                      <m:t>∠6</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∠4</m:t>
                    </m:r>
                  </m:oMath>
                </a14:m>
                <a:r>
                  <a:rPr lang="en-US" sz="2400" dirty="0"/>
                  <a:t>	</a:t>
                </a:r>
              </a:p>
              <a:p>
                <a:pPr marL="114300" indent="0">
                  <a:buNone/>
                </a:pPr>
                <a14:m>
                  <m:oMath xmlns:m="http://schemas.openxmlformats.org/officeDocument/2006/math">
                    <m:r>
                      <a:rPr lang="en-US" sz="2400" i="1" smtClean="0">
                        <a:solidFill>
                          <a:srgbClr val="C00000"/>
                        </a:solidFill>
                        <a:latin typeface="Cambria Math" panose="02040503050406030204" pitchFamily="18" charset="0"/>
                      </a:rPr>
                      <m:t>∠1 </m:t>
                    </m:r>
                    <m:r>
                      <m:rPr>
                        <m:sty m:val="p"/>
                      </m:rPr>
                      <a:rPr lang="en-US" sz="2400" i="0">
                        <a:solidFill>
                          <a:srgbClr val="C00000"/>
                        </a:solidFill>
                        <a:latin typeface="Cambria Math" panose="02040503050406030204" pitchFamily="18" charset="0"/>
                      </a:rPr>
                      <m:t>is</m:t>
                    </m:r>
                    <m:r>
                      <a:rPr lang="en-US" sz="2400" i="0">
                        <a:solidFill>
                          <a:srgbClr val="C00000"/>
                        </a:solidFill>
                        <a:latin typeface="Cambria Math" panose="02040503050406030204" pitchFamily="18" charset="0"/>
                      </a:rPr>
                      <m:t> </m:t>
                    </m:r>
                    <m:r>
                      <m:rPr>
                        <m:sty m:val="p"/>
                      </m:rPr>
                      <a:rPr lang="en-US" sz="2400" i="0">
                        <a:solidFill>
                          <a:srgbClr val="C00000"/>
                        </a:solidFill>
                        <a:latin typeface="Cambria Math" panose="02040503050406030204" pitchFamily="18" charset="0"/>
                      </a:rPr>
                      <m:t>supplementary</m:t>
                    </m:r>
                    <m:r>
                      <a:rPr lang="en-US" sz="2400" i="0">
                        <a:solidFill>
                          <a:srgbClr val="C00000"/>
                        </a:solidFill>
                        <a:latin typeface="Cambria Math" panose="02040503050406030204" pitchFamily="18" charset="0"/>
                      </a:rPr>
                      <m:t> </m:t>
                    </m:r>
                    <m:r>
                      <m:rPr>
                        <m:sty m:val="p"/>
                      </m:rPr>
                      <a:rPr lang="en-US" sz="2400" i="0">
                        <a:solidFill>
                          <a:srgbClr val="C00000"/>
                        </a:solidFill>
                        <a:latin typeface="Cambria Math" panose="02040503050406030204" pitchFamily="18" charset="0"/>
                      </a:rPr>
                      <m:t>to</m:t>
                    </m:r>
                    <m:r>
                      <a:rPr lang="en-US" sz="2400" i="0">
                        <a:solidFill>
                          <a:srgbClr val="C00000"/>
                        </a:solidFill>
                        <a:latin typeface="Cambria Math" panose="02040503050406030204" pitchFamily="18" charset="0"/>
                      </a:rPr>
                      <m:t> </m:t>
                    </m:r>
                    <m:r>
                      <a:rPr lang="en-US" sz="2400" i="1">
                        <a:solidFill>
                          <a:srgbClr val="C00000"/>
                        </a:solidFill>
                        <a:latin typeface="Cambria Math" panose="02040503050406030204" pitchFamily="18" charset="0"/>
                      </a:rPr>
                      <m:t>∠4</m:t>
                    </m:r>
                  </m:oMath>
                </a14:m>
                <a:r>
                  <a:rPr lang="en-US" sz="2400" dirty="0"/>
                  <a:t> </a:t>
                </a:r>
                <a:r>
                  <a:rPr lang="en-US" sz="2400" i="1" dirty="0"/>
                  <a:t>      </a:t>
                </a:r>
                <a14:m>
                  <m:oMath xmlns:m="http://schemas.openxmlformats.org/officeDocument/2006/math">
                    <m:r>
                      <a:rPr lang="en-US" sz="2400" i="1">
                        <a:latin typeface="Cambria Math" panose="02040503050406030204" pitchFamily="18" charset="0"/>
                      </a:rPr>
                      <m:t>∠5 </m:t>
                    </m:r>
                    <m:r>
                      <m:rPr>
                        <m:sty m:val="p"/>
                      </m:rPr>
                      <a:rPr lang="en-US" sz="2400" i="0">
                        <a:latin typeface="Cambria Math" panose="02040503050406030204" pitchFamily="18" charset="0"/>
                      </a:rPr>
                      <m:t>is</m:t>
                    </m:r>
                    <m:r>
                      <a:rPr lang="en-US" sz="2400" i="0">
                        <a:latin typeface="Cambria Math" panose="02040503050406030204" pitchFamily="18" charset="0"/>
                      </a:rPr>
                      <m:t> </m:t>
                    </m:r>
                    <m:r>
                      <m:rPr>
                        <m:sty m:val="p"/>
                      </m:rPr>
                      <a:rPr lang="en-US" sz="2400" i="0">
                        <a:latin typeface="Cambria Math" panose="02040503050406030204" pitchFamily="18" charset="0"/>
                      </a:rPr>
                      <m:t>supplementary</m:t>
                    </m:r>
                    <m:r>
                      <a:rPr lang="en-US" sz="2400" i="0">
                        <a:latin typeface="Cambria Math" panose="02040503050406030204" pitchFamily="18" charset="0"/>
                      </a:rPr>
                      <m:t> </m:t>
                    </m:r>
                    <m:r>
                      <m:rPr>
                        <m:sty m:val="p"/>
                      </m:rPr>
                      <a:rPr lang="en-US" sz="2400" i="0">
                        <a:latin typeface="Cambria Math" panose="02040503050406030204" pitchFamily="18" charset="0"/>
                      </a:rPr>
                      <m:t>to</m:t>
                    </m:r>
                    <m:r>
                      <a:rPr lang="en-US" sz="2400" i="0">
                        <a:latin typeface="Cambria Math" panose="02040503050406030204" pitchFamily="18" charset="0"/>
                      </a:rPr>
                      <m:t> </m:t>
                    </m:r>
                    <m:r>
                      <a:rPr lang="en-US" sz="2400" i="1">
                        <a:latin typeface="Cambria Math" panose="02040503050406030204" pitchFamily="18" charset="0"/>
                      </a:rPr>
                      <m:t>∠2</m:t>
                    </m:r>
                  </m:oMath>
                </a14:m>
                <a:r>
                  <a:rPr lang="en-US" sz="2400" dirty="0"/>
                  <a:t> </a:t>
                </a:r>
              </a:p>
              <a:p>
                <a:pPr marL="114300" indent="0">
                  <a:buNone/>
                </a:pPr>
                <a:endParaRPr lang="en-US" sz="2400" dirty="0"/>
              </a:p>
              <a:p>
                <a:pPr marL="11430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590551"/>
                <a:ext cx="8927385" cy="3733802"/>
              </a:xfrm>
              <a:blipFill>
                <a:blip r:embed="rId2"/>
                <a:stretch>
                  <a:fillRect t="-1471"/>
                </a:stretch>
              </a:blipFill>
            </p:spPr>
            <p:txBody>
              <a:bodyPr/>
              <a:lstStyle/>
              <a:p>
                <a:r>
                  <a:rPr lang="en-US">
                    <a:noFill/>
                  </a:rPr>
                  <a:t> </a:t>
                </a:r>
              </a:p>
            </p:txBody>
          </p:sp>
        </mc:Fallback>
      </mc:AlternateContent>
      <p:grpSp>
        <p:nvGrpSpPr>
          <p:cNvPr id="7" name="Group 6" descr="Rounded rectangles indicate correct answers."/>
          <p:cNvGrpSpPr/>
          <p:nvPr/>
        </p:nvGrpSpPr>
        <p:grpSpPr>
          <a:xfrm>
            <a:off x="228600" y="3278812"/>
            <a:ext cx="4800600" cy="893138"/>
            <a:chOff x="228600" y="3278812"/>
            <a:chExt cx="4800600" cy="893138"/>
          </a:xfrm>
        </p:grpSpPr>
        <p:sp>
          <p:nvSpPr>
            <p:cNvPr id="3" name="Rounded Rectangle 2"/>
            <p:cNvSpPr/>
            <p:nvPr/>
          </p:nvSpPr>
          <p:spPr>
            <a:xfrm>
              <a:off x="3733800" y="3278812"/>
              <a:ext cx="1295400" cy="4178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28600" y="3714750"/>
              <a:ext cx="3581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figure with six lines labeled a, b, c, d, e, and f and seven angles labeled as 1, 2, 3, 4, 5, 6, and y."/>
          <p:cNvPicPr>
            <a:picLocks noChangeAspect="1"/>
          </p:cNvPicPr>
          <p:nvPr/>
        </p:nvPicPr>
        <p:blipFill>
          <a:blip r:embed="rId3"/>
          <a:stretch>
            <a:fillRect/>
          </a:stretch>
        </p:blipFill>
        <p:spPr>
          <a:xfrm>
            <a:off x="5867400" y="636652"/>
            <a:ext cx="2931241" cy="2743199"/>
          </a:xfrm>
          <a:prstGeom prst="rect">
            <a:avLst/>
          </a:prstGeom>
          <a:ln>
            <a:solidFill>
              <a:schemeClr val="tx1"/>
            </a:solidFill>
          </a:ln>
        </p:spPr>
      </p:pic>
    </p:spTree>
    <p:extLst>
      <p:ext uri="{BB962C8B-B14F-4D97-AF65-F5344CB8AC3E}">
        <p14:creationId xmlns:p14="http://schemas.microsoft.com/office/powerpoint/2010/main" val="302522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709627"/>
          </a:xfrm>
          <a:solidFill>
            <a:schemeClr val="tx1"/>
          </a:solidFill>
        </p:spPr>
        <p:txBody>
          <a:bodyPr>
            <a:normAutofit/>
          </a:bodyPr>
          <a:lstStyle/>
          <a:p>
            <a:r>
              <a:rPr lang="en-US" sz="2800" dirty="0">
                <a:solidFill>
                  <a:schemeClr val="bg1"/>
                </a:solidFill>
              </a:rPr>
              <a:t>Suggested Practice #2 with Parallel Lines (G.2a)</a:t>
            </a:r>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p:txBody>
              <a:bodyPr>
                <a:normAutofit/>
              </a:bodyPr>
              <a:lstStyle/>
              <a:p>
                <a:pPr marL="114300" indent="0">
                  <a:buNone/>
                </a:pPr>
                <a:r>
                  <a:rPr lang="en-US" sz="2400" b="1" dirty="0"/>
                  <a:t>Given:  </a:t>
                </a:r>
                <a14:m>
                  <m:oMath xmlns:m="http://schemas.openxmlformats.org/officeDocument/2006/math">
                    <m:r>
                      <a:rPr lang="en-US" sz="2400" b="1" i="1">
                        <a:latin typeface="Cambria Math" panose="02040503050406030204" pitchFamily="18" charset="0"/>
                      </a:rPr>
                      <m:t>𝒅</m:t>
                    </m:r>
                    <m:r>
                      <a:rPr lang="en-US" sz="2400" b="1" i="1">
                        <a:latin typeface="Cambria Math" panose="02040503050406030204" pitchFamily="18" charset="0"/>
                      </a:rPr>
                      <m:t>∥</m:t>
                    </m:r>
                    <m:r>
                      <a:rPr lang="en-US" sz="2400" b="1" i="1">
                        <a:latin typeface="Cambria Math" panose="02040503050406030204" pitchFamily="18" charset="0"/>
                      </a:rPr>
                      <m:t>𝒆</m:t>
                    </m:r>
                  </m:oMath>
                </a14:m>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rPr>
                      <m:t>𝟏𝟎</m:t>
                    </m:r>
                    <m:r>
                      <a:rPr lang="en-US" sz="2400" b="1" i="1">
                        <a:latin typeface="Cambria Math" panose="02040503050406030204" pitchFamily="18" charset="0"/>
                      </a:rPr>
                      <m:t>)°</m:t>
                    </m:r>
                  </m:oMath>
                </a14:m>
                <a:r>
                  <a:rPr lang="en-US" sz="2400" b="1" dirty="0"/>
                  <a:t> </a:t>
                </a:r>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rPr>
                      <m:t>𝟐𝟎</m:t>
                    </m:r>
                    <m:r>
                      <a:rPr lang="en-US" sz="2400" b="1" i="1">
                        <a:latin typeface="Cambria Math" panose="02040503050406030204" pitchFamily="18" charset="0"/>
                      </a:rPr>
                      <m:t>)°</m:t>
                    </m:r>
                  </m:oMath>
                </a14:m>
                <a:r>
                  <a:rPr lang="en-US" sz="2400" b="1" dirty="0"/>
                  <a:t> </a:t>
                </a:r>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𝟔</m:t>
                    </m:r>
                    <m:r>
                      <a:rPr lang="en-US" sz="2400" b="1" i="1">
                        <a:latin typeface="Cambria Math" panose="02040503050406030204" pitchFamily="18" charset="0"/>
                      </a:rPr>
                      <m:t>=</m:t>
                    </m:r>
                    <m:r>
                      <a:rPr lang="en-US" sz="2400" b="1" i="1" smtClean="0">
                        <a:latin typeface="Cambria Math" panose="02040503050406030204" pitchFamily="18" charset="0"/>
                      </a:rPr>
                      <m:t>𝟓</m:t>
                    </m:r>
                    <m:r>
                      <a:rPr lang="en-US" sz="2400" b="1" i="1">
                        <a:latin typeface="Cambria Math" panose="02040503050406030204" pitchFamily="18" charset="0"/>
                      </a:rPr>
                      <m:t>𝟎</m:t>
                    </m:r>
                    <m:r>
                      <a:rPr lang="en-US" sz="2400" b="1" i="1">
                        <a:latin typeface="Cambria Math" panose="02040503050406030204" pitchFamily="18" charset="0"/>
                      </a:rPr>
                      <m:t>°</m:t>
                    </m:r>
                  </m:oMath>
                </a14:m>
                <a:r>
                  <a:rPr lang="en-US" sz="2400" b="1" dirty="0"/>
                  <a:t> </a:t>
                </a:r>
              </a:p>
              <a:p>
                <a:pPr marL="114300" indent="0">
                  <a:buNone/>
                </a:pPr>
                <a:endParaRPr lang="en-US" sz="2400" b="1" dirty="0"/>
              </a:p>
              <a:p>
                <a:pPr marL="114300" indent="0">
                  <a:buNone/>
                </a:pPr>
                <a:r>
                  <a:rPr lang="en-US" sz="2400" b="1" dirty="0"/>
                  <a:t>Find the value of </a:t>
                </a:r>
                <a:r>
                  <a:rPr lang="en-US" b="1" i="1" dirty="0">
                    <a:latin typeface="Times New Roman" panose="02020603050405020304" pitchFamily="18" charset="0"/>
                    <a:cs typeface="Times New Roman" panose="02020603050405020304" pitchFamily="18" charset="0"/>
                  </a:rPr>
                  <a:t>y</a:t>
                </a:r>
                <a:r>
                  <a:rPr lang="en-US" sz="2400" dirty="0"/>
                  <a:t>.</a:t>
                </a:r>
              </a:p>
              <a:p>
                <a:pPr marL="114300" indent="0">
                  <a:buNone/>
                </a:pPr>
                <a:endParaRPr lang="en-US" sz="2400" dirty="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blipFill>
                <a:blip r:embed="rId2"/>
                <a:stretch>
                  <a:fillRect t="-1601"/>
                </a:stretch>
              </a:blipFill>
            </p:spPr>
            <p:txBody>
              <a:bodyPr/>
              <a:lstStyle/>
              <a:p>
                <a:r>
                  <a:rPr lang="en-US">
                    <a:noFill/>
                  </a:rPr>
                  <a:t> </a:t>
                </a:r>
              </a:p>
            </p:txBody>
          </p:sp>
        </mc:Fallback>
      </mc:AlternateContent>
      <p:pic>
        <p:nvPicPr>
          <p:cNvPr id="7" name="Picture 6" descr="A figure with six lines labeled a, b, c, d, e, and f and seven angles labeled as 1, 2, 3, 4, 5, 6, and y."/>
          <p:cNvPicPr>
            <a:picLocks noChangeAspect="1"/>
          </p:cNvPicPr>
          <p:nvPr/>
        </p:nvPicPr>
        <p:blipFill>
          <a:blip r:embed="rId3"/>
          <a:stretch>
            <a:fillRect/>
          </a:stretch>
        </p:blipFill>
        <p:spPr>
          <a:xfrm>
            <a:off x="4267200" y="742950"/>
            <a:ext cx="3861311" cy="3613604"/>
          </a:xfrm>
          <a:prstGeom prst="rect">
            <a:avLst/>
          </a:prstGeom>
          <a:ln>
            <a:solidFill>
              <a:schemeClr val="tx1"/>
            </a:solidFill>
          </a:ln>
        </p:spPr>
      </p:pic>
    </p:spTree>
    <p:extLst>
      <p:ext uri="{BB962C8B-B14F-4D97-AF65-F5344CB8AC3E}">
        <p14:creationId xmlns:p14="http://schemas.microsoft.com/office/powerpoint/2010/main" val="356960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648371"/>
          </a:xfrm>
          <a:solidFill>
            <a:schemeClr val="tx1"/>
          </a:solidFill>
        </p:spPr>
        <p:txBody>
          <a:bodyPr>
            <a:normAutofit/>
          </a:bodyPr>
          <a:lstStyle/>
          <a:p>
            <a:r>
              <a:rPr lang="en-US" sz="2800" dirty="0">
                <a:solidFill>
                  <a:schemeClr val="bg1"/>
                </a:solidFill>
              </a:rPr>
              <a:t>Answers to Practice #2 with Parallel Lines (G.2a)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Given:  </a:t>
                </a:r>
                <a14:m>
                  <m:oMath xmlns:m="http://schemas.openxmlformats.org/officeDocument/2006/math">
                    <m:r>
                      <a:rPr lang="en-US" sz="2400" b="1" i="1">
                        <a:latin typeface="Cambria Math" panose="02040503050406030204" pitchFamily="18" charset="0"/>
                      </a:rPr>
                      <m:t>𝒅</m:t>
                    </m:r>
                    <m:r>
                      <a:rPr lang="en-US" sz="2400" b="1" i="1">
                        <a:latin typeface="Cambria Math" panose="02040503050406030204" pitchFamily="18" charset="0"/>
                      </a:rPr>
                      <m:t>∥</m:t>
                    </m:r>
                    <m:r>
                      <a:rPr lang="en-US" sz="2400" b="1" i="1">
                        <a:latin typeface="Cambria Math" panose="02040503050406030204" pitchFamily="18" charset="0"/>
                      </a:rPr>
                      <m:t>𝒆</m:t>
                    </m:r>
                  </m:oMath>
                </a14:m>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𝟓</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rPr>
                      <m:t>𝟏𝟎</m:t>
                    </m:r>
                    <m:r>
                      <a:rPr lang="en-US" sz="2400" b="1" i="1">
                        <a:latin typeface="Cambria Math" panose="02040503050406030204" pitchFamily="18" charset="0"/>
                      </a:rPr>
                      <m:t>)°</m:t>
                    </m:r>
                  </m:oMath>
                </a14:m>
                <a:r>
                  <a:rPr lang="en-US" sz="2400" b="1" dirty="0"/>
                  <a:t> </a:t>
                </a:r>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rPr>
                      <m:t>𝟐𝟎</m:t>
                    </m:r>
                    <m:r>
                      <a:rPr lang="en-US" sz="2400" b="1" i="1">
                        <a:latin typeface="Cambria Math" panose="02040503050406030204" pitchFamily="18" charset="0"/>
                      </a:rPr>
                      <m:t>)°</m:t>
                    </m:r>
                  </m:oMath>
                </a14:m>
                <a:r>
                  <a:rPr lang="en-US" sz="2400" b="1" dirty="0"/>
                  <a:t> </a:t>
                </a:r>
                <a:endParaRPr lang="en-US" sz="2400" dirty="0"/>
              </a:p>
              <a:p>
                <a:pPr marL="114300" indent="0">
                  <a:buNone/>
                </a:pPr>
                <a14:m>
                  <m:oMath xmlns:m="http://schemas.openxmlformats.org/officeDocument/2006/math">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𝟔</m:t>
                    </m:r>
                    <m:r>
                      <a:rPr lang="en-US" sz="2400" b="1" i="1">
                        <a:latin typeface="Cambria Math" panose="02040503050406030204" pitchFamily="18" charset="0"/>
                      </a:rPr>
                      <m:t>=</m:t>
                    </m:r>
                    <m:r>
                      <a:rPr lang="en-US" sz="2400" b="1" i="1" smtClean="0">
                        <a:latin typeface="Cambria Math" panose="02040503050406030204" pitchFamily="18" charset="0"/>
                      </a:rPr>
                      <m:t>𝟓</m:t>
                    </m:r>
                    <m:r>
                      <a:rPr lang="en-US" sz="2400" b="1" i="1">
                        <a:latin typeface="Cambria Math" panose="02040503050406030204" pitchFamily="18" charset="0"/>
                      </a:rPr>
                      <m:t>𝟎</m:t>
                    </m:r>
                    <m:r>
                      <a:rPr lang="en-US" sz="2400" b="1" i="1">
                        <a:latin typeface="Cambria Math" panose="02040503050406030204" pitchFamily="18" charset="0"/>
                      </a:rPr>
                      <m:t>°</m:t>
                    </m:r>
                  </m:oMath>
                </a14:m>
                <a:r>
                  <a:rPr lang="en-US" sz="2400" b="1" dirty="0"/>
                  <a:t> </a:t>
                </a:r>
              </a:p>
              <a:p>
                <a:pPr marL="114300" indent="0">
                  <a:buNone/>
                </a:pPr>
                <a:endParaRPr lang="en-US" sz="800" b="1" dirty="0"/>
              </a:p>
              <a:p>
                <a:pPr marL="114300" indent="0">
                  <a:buNone/>
                </a:pPr>
                <a:r>
                  <a:rPr lang="en-US" sz="2400" b="1" dirty="0"/>
                  <a:t>Find the value of </a:t>
                </a:r>
                <a:r>
                  <a:rPr lang="en-US" b="1" i="1" dirty="0">
                    <a:latin typeface="Times New Roman" panose="02020603050405020304" pitchFamily="18" charset="0"/>
                    <a:cs typeface="Times New Roman" panose="02020603050405020304" pitchFamily="18" charset="0"/>
                  </a:rPr>
                  <a:t>y</a:t>
                </a:r>
                <a:r>
                  <a:rPr lang="en-US" sz="2400" dirty="0"/>
                  <a:t>.</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601"/>
                </a:stretch>
              </a:blipFill>
            </p:spPr>
            <p:txBody>
              <a:bodyPr/>
              <a:lstStyle/>
              <a:p>
                <a:r>
                  <a:rPr lang="en-US">
                    <a:noFill/>
                  </a:rPr>
                  <a:t> </a:t>
                </a:r>
              </a:p>
            </p:txBody>
          </p:sp>
        </mc:Fallback>
      </mc:AlternateContent>
      <p:pic>
        <p:nvPicPr>
          <p:cNvPr id="9" name="Picture 8" descr="A figure with six lines labeled a, b, c, d, e, and f and seven angles labeled as 1, 2, 3, 4, 5, 6, and y."/>
          <p:cNvPicPr>
            <a:picLocks noChangeAspect="1"/>
          </p:cNvPicPr>
          <p:nvPr/>
        </p:nvPicPr>
        <p:blipFill>
          <a:blip r:embed="rId3"/>
          <a:stretch>
            <a:fillRect/>
          </a:stretch>
        </p:blipFill>
        <p:spPr>
          <a:xfrm>
            <a:off x="4800600" y="708379"/>
            <a:ext cx="3316337" cy="3103591"/>
          </a:xfrm>
          <a:prstGeom prst="rect">
            <a:avLst/>
          </a:prstGeom>
          <a:ln>
            <a:solidFill>
              <a:schemeClr val="tx1"/>
            </a:solidFill>
          </a:ln>
        </p:spPr>
      </p:pic>
      <p:sp>
        <p:nvSpPr>
          <p:cNvPr id="6" name="TextBox 5"/>
          <p:cNvSpPr txBox="1"/>
          <p:nvPr/>
        </p:nvSpPr>
        <p:spPr>
          <a:xfrm>
            <a:off x="246707" y="3001265"/>
            <a:ext cx="2286000" cy="523220"/>
          </a:xfrm>
          <a:prstGeom prst="rect">
            <a:avLst/>
          </a:prstGeom>
          <a:noFill/>
        </p:spPr>
        <p:txBody>
          <a:bodyPr wrap="square" rtlCol="0">
            <a:spAutoFit/>
          </a:bodyPr>
          <a:lstStyle/>
          <a:p>
            <a:r>
              <a:rPr lang="en-US" sz="28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60 degrees</a:t>
            </a:r>
          </a:p>
        </p:txBody>
      </p:sp>
      <p:sp>
        <p:nvSpPr>
          <p:cNvPr id="5" name="Rounded Rectangle 4" descr="artwork"/>
          <p:cNvSpPr/>
          <p:nvPr/>
        </p:nvSpPr>
        <p:spPr>
          <a:xfrm>
            <a:off x="228600" y="3062820"/>
            <a:ext cx="2286000" cy="4616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46707" y="3770343"/>
            <a:ext cx="8351921" cy="1261884"/>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errors on SOL test items include finding the value of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8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(instead of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or thinking angles 2 and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y</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are the same measure.</a:t>
            </a:r>
          </a:p>
        </p:txBody>
      </p:sp>
    </p:spTree>
    <p:extLst>
      <p:ext uri="{BB962C8B-B14F-4D97-AF65-F5344CB8AC3E}">
        <p14:creationId xmlns:p14="http://schemas.microsoft.com/office/powerpoint/2010/main" val="21051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13227"/>
          </a:xfrm>
          <a:solidFill>
            <a:schemeClr val="tx1"/>
          </a:solidFill>
        </p:spPr>
        <p:txBody>
          <a:bodyPr>
            <a:noAutofit/>
          </a:bodyPr>
          <a:lstStyle/>
          <a:p>
            <a:r>
              <a:rPr lang="en-US" sz="2600" dirty="0">
                <a:solidFill>
                  <a:schemeClr val="bg1"/>
                </a:solidFill>
              </a:rPr>
              <a:t>Suggested Practice with Angle Relationships (G.2b)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514350"/>
                <a:ext cx="8927385" cy="3962399"/>
              </a:xfrm>
            </p:spPr>
            <p:txBody>
              <a:bodyPr>
                <a:normAutofit lnSpcReduction="10000"/>
              </a:bodyPr>
              <a:lstStyle/>
              <a:p>
                <a:pPr marL="114300" indent="0">
                  <a:buNone/>
                </a:pPr>
                <a:r>
                  <a:rPr lang="en-US" sz="2400" b="1" dirty="0"/>
                  <a:t>Given: </a:t>
                </a:r>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𝟓</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m:t>
                      </m:r>
                      <m:r>
                        <a:rPr lang="en-US" sz="2400" b="1" i="1">
                          <a:latin typeface="Cambria Math" panose="02040503050406030204" pitchFamily="18" charset="0"/>
                        </a:rPr>
                        <m:t>𝟏</m:t>
                      </m:r>
                    </m:oMath>
                  </m:oMathPara>
                </a14:m>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𝟒</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m:t>
                      </m:r>
                      <m:r>
                        <a:rPr lang="en-US" sz="2400" b="1" i="1">
                          <a:latin typeface="Cambria Math" panose="02040503050406030204" pitchFamily="18" charset="0"/>
                        </a:rPr>
                        <m:t>𝟐</m:t>
                      </m:r>
                    </m:oMath>
                  </m:oMathPara>
                </a14:m>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𝟏</m:t>
                      </m:r>
                      <m:r>
                        <a:rPr lang="en-US" sz="2400" b="1" i="1">
                          <a:latin typeface="Cambria Math" panose="02040503050406030204" pitchFamily="18" charset="0"/>
                        </a:rPr>
                        <m:t> </m:t>
                      </m:r>
                      <m:r>
                        <a:rPr lang="en-US" sz="2400" b="1" i="0">
                          <a:latin typeface="Cambria Math" panose="02040503050406030204" pitchFamily="18" charset="0"/>
                        </a:rPr>
                        <m:t>𝐢𝐬</m:t>
                      </m:r>
                      <m:r>
                        <a:rPr lang="en-US" sz="2400" b="1" i="0">
                          <a:latin typeface="Cambria Math" panose="02040503050406030204" pitchFamily="18" charset="0"/>
                        </a:rPr>
                        <m:t> </m:t>
                      </m:r>
                      <m:r>
                        <a:rPr lang="en-US" sz="2400" b="1" i="0">
                          <a:latin typeface="Cambria Math" panose="02040503050406030204" pitchFamily="18" charset="0"/>
                        </a:rPr>
                        <m:t>𝐬𝐮𝐩𝐩𝐥𝐞𝐦𝐞𝐧𝐭𝐚𝐫𝐲</m:t>
                      </m:r>
                      <m:r>
                        <a:rPr lang="en-US" sz="2400" b="1" i="0" smtClean="0">
                          <a:latin typeface="Cambria Math" panose="02040503050406030204" pitchFamily="18" charset="0"/>
                        </a:rPr>
                        <m:t>  </m:t>
                      </m:r>
                      <m:r>
                        <a:rPr lang="en-US" sz="2400" b="1" i="0">
                          <a:latin typeface="Cambria Math" panose="02040503050406030204" pitchFamily="18" charset="0"/>
                        </a:rPr>
                        <m:t>𝐭𝐨</m:t>
                      </m:r>
                      <m:r>
                        <a:rPr lang="en-US" sz="2400" b="1" i="0">
                          <a:latin typeface="Cambria Math" panose="02040503050406030204" pitchFamily="18" charset="0"/>
                        </a:rPr>
                        <m:t> </m:t>
                      </m:r>
                      <m:r>
                        <a:rPr lang="en-US" sz="2400" b="1" i="1">
                          <a:latin typeface="Cambria Math" panose="02040503050406030204" pitchFamily="18" charset="0"/>
                        </a:rPr>
                        <m:t>∠</m:t>
                      </m:r>
                      <m:r>
                        <a:rPr lang="en-US" sz="2400" b="1" i="1">
                          <a:latin typeface="Cambria Math" panose="02040503050406030204" pitchFamily="18" charset="0"/>
                        </a:rPr>
                        <m:t>𝟐</m:t>
                      </m:r>
                    </m:oMath>
                  </m:oMathPara>
                </a14:m>
                <a:endParaRPr lang="en-US" sz="2400" b="1" dirty="0"/>
              </a:p>
              <a:p>
                <a:pPr marL="114300" indent="0">
                  <a:buNone/>
                </a:pPr>
                <a:endParaRPr lang="en-US" sz="2400" dirty="0"/>
              </a:p>
              <a:p>
                <a:pPr marL="114300" indent="0">
                  <a:buNone/>
                </a:pPr>
                <a:r>
                  <a:rPr lang="en-US" sz="2400" b="1" dirty="0"/>
                  <a:t>Which statement </a:t>
                </a:r>
              </a:p>
              <a:p>
                <a:pPr marL="114300" indent="0">
                  <a:buNone/>
                </a:pPr>
                <a:r>
                  <a:rPr lang="en-US" sz="2400" b="1" dirty="0"/>
                  <a:t>is true?</a:t>
                </a:r>
              </a:p>
              <a:p>
                <a:pPr marL="114300" lvl="0" indent="0">
                  <a:buNone/>
                </a:pPr>
                <a:endParaRPr lang="en-US" sz="800" dirty="0"/>
              </a:p>
              <a:p>
                <a:pPr marL="114300" lvl="0" indent="0">
                  <a:buNone/>
                </a:pPr>
                <a:r>
                  <a:rPr lang="en-US" sz="2400" dirty="0"/>
                  <a:t>A. Only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oMath>
                </a14:m>
                <a:endParaRPr lang="en-US" sz="2400" dirty="0"/>
              </a:p>
              <a:p>
                <a:pPr marL="114300" lvl="0" indent="0">
                  <a:buNone/>
                </a:pPr>
                <a:r>
                  <a:rPr lang="en-US" sz="2400" dirty="0"/>
                  <a:t>B. Only </a:t>
                </a:r>
                <a14:m>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𝑒</m:t>
                    </m:r>
                  </m:oMath>
                </a14:m>
                <a:endParaRPr lang="en-US" sz="2400" dirty="0"/>
              </a:p>
              <a:p>
                <a:pPr marL="114300" lvl="0" indent="0">
                  <a:buNone/>
                </a:pPr>
                <a:r>
                  <a:rPr lang="en-US" sz="2400" dirty="0"/>
                  <a:t>C. Only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oMath>
                </a14:m>
                <a:endParaRPr lang="en-US" sz="2400" dirty="0"/>
              </a:p>
              <a:p>
                <a:pPr marL="114300" lvl="0" indent="0">
                  <a:buNone/>
                </a:pPr>
                <a:r>
                  <a:rPr lang="en-US" sz="2400" dirty="0"/>
                  <a:t>D.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oMath>
                </a14:m>
                <a:r>
                  <a:rPr lang="en-US" sz="2400" dirty="0"/>
                  <a:t> and </a:t>
                </a:r>
                <a14:m>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𝑒</m:t>
                    </m:r>
                  </m:oMath>
                </a14:m>
                <a:endParaRPr lang="en-US" sz="2400" dirty="0"/>
              </a:p>
              <a:p>
                <a:pPr marL="114300" indent="0">
                  <a:buNone/>
                </a:pP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514350"/>
                <a:ext cx="8927385" cy="3962399"/>
              </a:xfrm>
              <a:blipFill>
                <a:blip r:embed="rId2"/>
                <a:stretch>
                  <a:fillRect t="-2154" b="-2615"/>
                </a:stretch>
              </a:blipFill>
            </p:spPr>
            <p:txBody>
              <a:bodyPr/>
              <a:lstStyle/>
              <a:p>
                <a:r>
                  <a:rPr lang="en-US">
                    <a:noFill/>
                  </a:rPr>
                  <a:t> </a:t>
                </a:r>
              </a:p>
            </p:txBody>
          </p:sp>
        </mc:Fallback>
      </mc:AlternateContent>
      <p:pic>
        <p:nvPicPr>
          <p:cNvPr id="6" name="Picture 5" descr="A figure with six lines labeled a, b, c, d, e, and f and seven angles labeled as 1, 2, 3, 4, 5, 6, and y."/>
          <p:cNvPicPr>
            <a:picLocks noChangeAspect="1"/>
          </p:cNvPicPr>
          <p:nvPr/>
        </p:nvPicPr>
        <p:blipFill>
          <a:blip r:embed="rId3"/>
          <a:stretch>
            <a:fillRect/>
          </a:stretch>
        </p:blipFill>
        <p:spPr>
          <a:xfrm>
            <a:off x="4220190" y="590550"/>
            <a:ext cx="3908322" cy="3657600"/>
          </a:xfrm>
          <a:prstGeom prst="rect">
            <a:avLst/>
          </a:prstGeom>
          <a:ln>
            <a:solidFill>
              <a:schemeClr val="tx1"/>
            </a:solidFill>
          </a:ln>
        </p:spPr>
      </p:pic>
    </p:spTree>
    <p:extLst>
      <p:ext uri="{BB962C8B-B14F-4D97-AF65-F5344CB8AC3E}">
        <p14:creationId xmlns:p14="http://schemas.microsoft.com/office/powerpoint/2010/main" val="212112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Student Performance Analysis Spring 2019 </a:t>
            </a:r>
            <a:r>
              <a:rPr lang="en-US" sz="2200" dirty="0">
                <a:solidFill>
                  <a:schemeClr val="bg1"/>
                </a:solidFill>
              </a:rPr>
              <a:t>(1 of 3)</a:t>
            </a:r>
          </a:p>
        </p:txBody>
      </p:sp>
      <p:sp>
        <p:nvSpPr>
          <p:cNvPr id="3" name="Content Placeholder 2"/>
          <p:cNvSpPr>
            <a:spLocks noGrp="1"/>
          </p:cNvSpPr>
          <p:nvPr>
            <p:ph idx="1"/>
          </p:nvPr>
        </p:nvSpPr>
        <p:spPr>
          <a:xfrm>
            <a:off x="108307" y="1047750"/>
            <a:ext cx="8927385" cy="3429002"/>
          </a:xfrm>
        </p:spPr>
        <p:txBody>
          <a:bodyPr>
            <a:normAutofit/>
          </a:bodyPr>
          <a:lstStyle/>
          <a:p>
            <a:pPr marL="0" indent="0">
              <a:buNone/>
            </a:pPr>
            <a:r>
              <a:rPr lang="en-US" sz="2400" dirty="0"/>
              <a:t>Statewide results for the spring 2019 mathematics tests based on the 2016 </a:t>
            </a:r>
            <a:r>
              <a:rPr lang="en-US" sz="2400" i="1" dirty="0"/>
              <a:t>Mathematics Standards of Learning </a:t>
            </a:r>
            <a:r>
              <a:rPr lang="en-US" sz="2400" dirty="0"/>
              <a:t>(SOL) have been analyzed to determine specific content that may have challenged students.  In order to support preparation of students for the Geometry test, this PowerPoint presentation has been developed to provide examples of SOL content identified by this analysis.  </a:t>
            </a:r>
          </a:p>
          <a:p>
            <a:endParaRPr lang="en-US" sz="1800" dirty="0"/>
          </a:p>
          <a:p>
            <a:endParaRPr lang="en-US" dirty="0"/>
          </a:p>
        </p:txBody>
      </p:sp>
    </p:spTree>
    <p:extLst>
      <p:ext uri="{BB962C8B-B14F-4D97-AF65-F5344CB8AC3E}">
        <p14:creationId xmlns:p14="http://schemas.microsoft.com/office/powerpoint/2010/main" val="176978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13227"/>
          </a:xfrm>
          <a:solidFill>
            <a:schemeClr val="tx1"/>
          </a:solidFill>
        </p:spPr>
        <p:txBody>
          <a:bodyPr>
            <a:noAutofit/>
          </a:bodyPr>
          <a:lstStyle/>
          <a:p>
            <a:r>
              <a:rPr lang="en-US" sz="2600" dirty="0">
                <a:solidFill>
                  <a:schemeClr val="bg1"/>
                </a:solidFill>
              </a:rPr>
              <a:t>Answer to Practice with Angle Relationships (G.2b)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514350"/>
                <a:ext cx="8927385" cy="3962399"/>
              </a:xfrm>
            </p:spPr>
            <p:txBody>
              <a:bodyPr>
                <a:normAutofit lnSpcReduction="10000"/>
              </a:bodyPr>
              <a:lstStyle/>
              <a:p>
                <a:pPr marL="114300" indent="0">
                  <a:buNone/>
                </a:pPr>
                <a:r>
                  <a:rPr lang="en-US" sz="2400" b="1" dirty="0"/>
                  <a:t>Given: </a:t>
                </a:r>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𝟓</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m:t>
                      </m:r>
                      <m:r>
                        <a:rPr lang="en-US" sz="2400" b="1" i="1">
                          <a:latin typeface="Cambria Math" panose="02040503050406030204" pitchFamily="18" charset="0"/>
                        </a:rPr>
                        <m:t>𝟏</m:t>
                      </m:r>
                    </m:oMath>
                  </m:oMathPara>
                </a14:m>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𝟒</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m:t>
                      </m:r>
                      <m:r>
                        <a:rPr lang="en-US" sz="2400" b="1" i="1">
                          <a:latin typeface="Cambria Math" panose="02040503050406030204" pitchFamily="18" charset="0"/>
                        </a:rPr>
                        <m:t>𝟐</m:t>
                      </m:r>
                    </m:oMath>
                  </m:oMathPara>
                </a14:m>
                <a:endParaRPr lang="en-US" sz="2400" b="1" i="1" dirty="0"/>
              </a:p>
              <a:p>
                <a:pPr marL="114300" indent="0">
                  <a:buNone/>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m:t>
                      </m:r>
                      <m:r>
                        <a:rPr lang="en-US" sz="2400" b="1" i="1">
                          <a:latin typeface="Cambria Math" panose="02040503050406030204" pitchFamily="18" charset="0"/>
                        </a:rPr>
                        <m:t>𝟏</m:t>
                      </m:r>
                      <m:r>
                        <a:rPr lang="en-US" sz="2400" b="1" i="1">
                          <a:latin typeface="Cambria Math" panose="02040503050406030204" pitchFamily="18" charset="0"/>
                        </a:rPr>
                        <m:t> </m:t>
                      </m:r>
                      <m:r>
                        <a:rPr lang="en-US" sz="2400" b="1" i="0">
                          <a:latin typeface="Cambria Math" panose="02040503050406030204" pitchFamily="18" charset="0"/>
                        </a:rPr>
                        <m:t>𝐢𝐬</m:t>
                      </m:r>
                      <m:r>
                        <a:rPr lang="en-US" sz="2400" b="1" i="0">
                          <a:latin typeface="Cambria Math" panose="02040503050406030204" pitchFamily="18" charset="0"/>
                        </a:rPr>
                        <m:t> </m:t>
                      </m:r>
                      <m:r>
                        <a:rPr lang="en-US" sz="2400" b="1" i="0">
                          <a:latin typeface="Cambria Math" panose="02040503050406030204" pitchFamily="18" charset="0"/>
                        </a:rPr>
                        <m:t>𝐬𝐮𝐩𝐩𝐥𝐞𝐦𝐞𝐧𝐭𝐚𝐫𝐲</m:t>
                      </m:r>
                      <m:r>
                        <a:rPr lang="en-US" sz="2400" b="1" i="0">
                          <a:latin typeface="Cambria Math" panose="02040503050406030204" pitchFamily="18" charset="0"/>
                        </a:rPr>
                        <m:t> </m:t>
                      </m:r>
                      <m:r>
                        <a:rPr lang="en-US" sz="2400" b="1" i="0">
                          <a:latin typeface="Cambria Math" panose="02040503050406030204" pitchFamily="18" charset="0"/>
                        </a:rPr>
                        <m:t>𝐭𝐨</m:t>
                      </m:r>
                      <m:r>
                        <a:rPr lang="en-US" sz="2400" b="1" i="0">
                          <a:latin typeface="Cambria Math" panose="02040503050406030204" pitchFamily="18" charset="0"/>
                        </a:rPr>
                        <m:t> </m:t>
                      </m:r>
                      <m:r>
                        <a:rPr lang="en-US" sz="2400" b="1" i="1">
                          <a:latin typeface="Cambria Math" panose="02040503050406030204" pitchFamily="18" charset="0"/>
                        </a:rPr>
                        <m:t>∠</m:t>
                      </m:r>
                      <m:r>
                        <a:rPr lang="en-US" sz="2400" b="1" i="1">
                          <a:latin typeface="Cambria Math" panose="02040503050406030204" pitchFamily="18" charset="0"/>
                        </a:rPr>
                        <m:t>𝟐</m:t>
                      </m:r>
                    </m:oMath>
                  </m:oMathPara>
                </a14:m>
                <a:endParaRPr lang="en-US" sz="2400" b="1" dirty="0"/>
              </a:p>
              <a:p>
                <a:pPr marL="114300" indent="0">
                  <a:buNone/>
                </a:pPr>
                <a:endParaRPr lang="en-US" sz="2400" dirty="0"/>
              </a:p>
              <a:p>
                <a:pPr marL="114300" indent="0">
                  <a:buNone/>
                </a:pPr>
                <a:r>
                  <a:rPr lang="en-US" sz="2400" b="1" dirty="0"/>
                  <a:t>Which statement </a:t>
                </a:r>
              </a:p>
              <a:p>
                <a:pPr marL="114300" indent="0">
                  <a:buNone/>
                </a:pPr>
                <a:r>
                  <a:rPr lang="en-US" sz="2400" b="1" dirty="0"/>
                  <a:t>is true?</a:t>
                </a:r>
              </a:p>
              <a:p>
                <a:pPr marL="114300" lvl="0" indent="0">
                  <a:buNone/>
                </a:pPr>
                <a:endParaRPr lang="en-US" sz="800" dirty="0"/>
              </a:p>
              <a:p>
                <a:pPr marL="114300" lvl="0" indent="0">
                  <a:buNone/>
                </a:pPr>
                <a:r>
                  <a:rPr lang="en-US" sz="2400" dirty="0"/>
                  <a:t>A. Only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oMath>
                </a14:m>
                <a:endParaRPr lang="en-US" sz="2400" dirty="0"/>
              </a:p>
              <a:p>
                <a:pPr marL="114300" lvl="0" indent="0">
                  <a:buNone/>
                </a:pPr>
                <a:r>
                  <a:rPr lang="en-US" sz="2400" dirty="0"/>
                  <a:t>B. Only </a:t>
                </a:r>
                <a14:m>
                  <m:oMath xmlns:m="http://schemas.openxmlformats.org/officeDocument/2006/math">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𝑒</m:t>
                    </m:r>
                  </m:oMath>
                </a14:m>
                <a:endParaRPr lang="en-US" sz="2400" dirty="0"/>
              </a:p>
              <a:p>
                <a:pPr marL="114300" lvl="0" indent="0">
                  <a:buNone/>
                </a:pPr>
                <a:r>
                  <a:rPr lang="en-US" sz="2400" dirty="0"/>
                  <a:t>C. Only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oMath>
                </a14:m>
                <a:endParaRPr lang="en-US" sz="2400" dirty="0"/>
              </a:p>
              <a:p>
                <a:pPr marL="114300" lvl="0" indent="0">
                  <a:buNone/>
                </a:pPr>
                <a:r>
                  <a:rPr lang="en-US" sz="2400" dirty="0">
                    <a:solidFill>
                      <a:srgbClr val="C00000"/>
                    </a:solidFill>
                  </a:rPr>
                  <a:t>D. </a:t>
                </a:r>
                <a14:m>
                  <m:oMath xmlns:m="http://schemas.openxmlformats.org/officeDocument/2006/math">
                    <m:r>
                      <a:rPr lang="en-US" sz="2400" i="1" smtClean="0">
                        <a:solidFill>
                          <a:srgbClr val="C00000"/>
                        </a:solidFill>
                        <a:latin typeface="Cambria Math" panose="02040503050406030204" pitchFamily="18" charset="0"/>
                      </a:rPr>
                      <m:t>𝑎</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𝑏</m:t>
                    </m:r>
                    <m:r>
                      <a:rPr lang="en-US" sz="2400" i="1" smtClean="0">
                        <a:solidFill>
                          <a:srgbClr val="C00000"/>
                        </a:solidFill>
                        <a:latin typeface="Cambria Math" panose="02040503050406030204" pitchFamily="18" charset="0"/>
                      </a:rPr>
                      <m:t>∥</m:t>
                    </m:r>
                    <m:r>
                      <a:rPr lang="en-US" sz="2400" i="1" smtClean="0">
                        <a:solidFill>
                          <a:srgbClr val="C00000"/>
                        </a:solidFill>
                        <a:latin typeface="Cambria Math" panose="02040503050406030204" pitchFamily="18" charset="0"/>
                      </a:rPr>
                      <m:t>𝑐</m:t>
                    </m:r>
                  </m:oMath>
                </a14:m>
                <a:r>
                  <a:rPr lang="en-US" sz="2400" dirty="0">
                    <a:solidFill>
                      <a:srgbClr val="C00000"/>
                    </a:solidFill>
                  </a:rPr>
                  <a:t> and </a:t>
                </a:r>
                <a14:m>
                  <m:oMath xmlns:m="http://schemas.openxmlformats.org/officeDocument/2006/math">
                    <m:r>
                      <a:rPr lang="en-US" sz="2400" i="1">
                        <a:solidFill>
                          <a:srgbClr val="C00000"/>
                        </a:solidFill>
                        <a:latin typeface="Cambria Math" panose="02040503050406030204" pitchFamily="18" charset="0"/>
                      </a:rPr>
                      <m:t>𝑑</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𝑒</m:t>
                    </m:r>
                  </m:oMath>
                </a14:m>
                <a:endParaRPr lang="en-US" sz="2400" dirty="0">
                  <a:solidFill>
                    <a:srgbClr val="C00000"/>
                  </a:solidFill>
                </a:endParaRPr>
              </a:p>
              <a:p>
                <a:pPr marL="114300" indent="0">
                  <a:buNone/>
                </a:pPr>
                <a:endParaRPr lang="en-US" sz="2400" dirty="0"/>
              </a:p>
              <a:p>
                <a:pPr marL="114300" indent="0">
                  <a:buNone/>
                </a:pPr>
                <a:endParaRPr lang="en-US" sz="2400" dirty="0"/>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514350"/>
                <a:ext cx="8927385" cy="3962399"/>
              </a:xfrm>
              <a:blipFill>
                <a:blip r:embed="rId2"/>
                <a:stretch>
                  <a:fillRect t="-2154" b="-2615"/>
                </a:stretch>
              </a:blipFill>
            </p:spPr>
            <p:txBody>
              <a:bodyPr/>
              <a:lstStyle/>
              <a:p>
                <a:r>
                  <a:rPr lang="en-US">
                    <a:noFill/>
                  </a:rPr>
                  <a:t> </a:t>
                </a:r>
              </a:p>
            </p:txBody>
          </p:sp>
        </mc:Fallback>
      </mc:AlternateContent>
      <p:pic>
        <p:nvPicPr>
          <p:cNvPr id="6" name="Picture 5" descr="A figure with six lines labeled a, b, c, d, e, and f and seven angles labeled as 1, 2, 3, 4, 5, 6, and y."/>
          <p:cNvPicPr>
            <a:picLocks noChangeAspect="1"/>
          </p:cNvPicPr>
          <p:nvPr/>
        </p:nvPicPr>
        <p:blipFill>
          <a:blip r:embed="rId3"/>
          <a:stretch>
            <a:fillRect/>
          </a:stretch>
        </p:blipFill>
        <p:spPr>
          <a:xfrm>
            <a:off x="4138766" y="590550"/>
            <a:ext cx="3989746" cy="3733800"/>
          </a:xfrm>
          <a:prstGeom prst="rect">
            <a:avLst/>
          </a:prstGeom>
          <a:ln>
            <a:solidFill>
              <a:schemeClr val="tx1"/>
            </a:solidFill>
          </a:ln>
        </p:spPr>
      </p:pic>
      <p:sp>
        <p:nvSpPr>
          <p:cNvPr id="3" name="Rounded Rectangle 2" descr="Rounded rectangle indicates correct answer is option D."/>
          <p:cNvSpPr/>
          <p:nvPr/>
        </p:nvSpPr>
        <p:spPr>
          <a:xfrm>
            <a:off x="609600" y="4095750"/>
            <a:ext cx="2667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46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13227"/>
          </a:xfrm>
        </p:spPr>
        <p:txBody>
          <a:bodyPr>
            <a:normAutofit fontScale="90000"/>
          </a:bodyPr>
          <a:lstStyle/>
          <a:p>
            <a:r>
              <a:rPr lang="en-US" dirty="0"/>
              <a:t>Transformations</a:t>
            </a:r>
          </a:p>
        </p:txBody>
      </p:sp>
      <p:sp>
        <p:nvSpPr>
          <p:cNvPr id="4" name="Content Placeholder 3"/>
          <p:cNvSpPr>
            <a:spLocks noGrp="1"/>
          </p:cNvSpPr>
          <p:nvPr>
            <p:ph idx="1"/>
          </p:nvPr>
        </p:nvSpPr>
        <p:spPr>
          <a:xfrm>
            <a:off x="108307" y="535641"/>
            <a:ext cx="8927385" cy="3809999"/>
          </a:xfrm>
        </p:spPr>
        <p:txBody>
          <a:bodyPr>
            <a:normAutofit lnSpcReduction="10000"/>
          </a:bodyPr>
          <a:lstStyle/>
          <a:p>
            <a:pPr marL="114300" indent="0">
              <a:buNone/>
            </a:pPr>
            <a:r>
              <a:rPr lang="en-US" sz="2400" dirty="0"/>
              <a:t>SOL G.3</a:t>
            </a:r>
          </a:p>
          <a:p>
            <a:pPr marL="114300" indent="0">
              <a:buNone/>
            </a:pPr>
            <a:r>
              <a:rPr lang="en-US" sz="2400" dirty="0"/>
              <a:t>The student will solve problems involving symmetry and transformation. This will include</a:t>
            </a:r>
          </a:p>
          <a:p>
            <a:pPr marL="628650" indent="-514350">
              <a:buAutoNum type="alphaLcParenR"/>
            </a:pPr>
            <a:r>
              <a:rPr lang="en-US" sz="2400" dirty="0"/>
              <a:t>investigating and using formulas for determining distance, midpoint, and slope;</a:t>
            </a:r>
          </a:p>
          <a:p>
            <a:pPr marL="628650" indent="-514350">
              <a:buAutoNum type="alphaLcParenR"/>
            </a:pPr>
            <a:r>
              <a:rPr lang="en-US" sz="2400" dirty="0"/>
              <a:t>applying slope to verify and determine whether lines are parallel or perpendicular; </a:t>
            </a:r>
          </a:p>
          <a:p>
            <a:pPr marL="628650" indent="-514350">
              <a:buAutoNum type="alphaLcParenR"/>
            </a:pPr>
            <a:r>
              <a:rPr lang="en-US" sz="2400" dirty="0"/>
              <a:t>investigating symmetry and determining whether a figure is symmetric with respect to a line or a point; and </a:t>
            </a:r>
          </a:p>
          <a:p>
            <a:pPr marL="628650" indent="-514350">
              <a:buClr>
                <a:srgbClr val="C00000"/>
              </a:buClr>
              <a:buAutoNum type="alphaLcParenR"/>
            </a:pPr>
            <a:r>
              <a:rPr lang="en-US" sz="2400" dirty="0">
                <a:solidFill>
                  <a:srgbClr val="C00000"/>
                </a:solidFill>
              </a:rPr>
              <a:t>determining whether a figure has been translated, reflected, rotated, or dilated, using coordinate methods.</a:t>
            </a:r>
          </a:p>
        </p:txBody>
      </p:sp>
    </p:spTree>
    <p:extLst>
      <p:ext uri="{BB962C8B-B14F-4D97-AF65-F5344CB8AC3E}">
        <p14:creationId xmlns:p14="http://schemas.microsoft.com/office/powerpoint/2010/main" val="194367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lstStyle/>
          <a:p>
            <a:r>
              <a:rPr lang="en-US" dirty="0">
                <a:solidFill>
                  <a:schemeClr val="bg1"/>
                </a:solidFill>
              </a:rPr>
              <a:t>Combination of Transformations (G.3d)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616014"/>
                <a:ext cx="8927385" cy="3810003"/>
              </a:xfrm>
            </p:spPr>
            <p:txBody>
              <a:bodyPr>
                <a:normAutofit lnSpcReduction="10000"/>
              </a:bodyPr>
              <a:lstStyle/>
              <a:p>
                <a:pPr marL="114300" indent="0">
                  <a:buNone/>
                </a:pPr>
                <a:r>
                  <a:rPr lang="en-US" sz="2400" dirty="0"/>
                  <a:t>Students need additional practice:</a:t>
                </a:r>
              </a:p>
              <a:p>
                <a:r>
                  <a:rPr lang="en-US" sz="2400" dirty="0"/>
                  <a:t>identifying the result of a combination of two transformations; and </a:t>
                </a:r>
              </a:p>
              <a:p>
                <a:r>
                  <a:rPr lang="en-US" sz="2400" dirty="0"/>
                  <a:t>completing a combination of two transformations to determine the new coordinates of a given figure.</a:t>
                </a:r>
              </a:p>
              <a:p>
                <a:pPr marL="114300" indent="0">
                  <a:buNone/>
                </a:pPr>
                <a:endParaRPr lang="en-US" sz="2400" dirty="0"/>
              </a:p>
              <a:p>
                <a:pPr marL="114300" indent="0">
                  <a:buNone/>
                </a:pPr>
                <a:r>
                  <a:rPr lang="en-US" sz="2400" dirty="0">
                    <a:solidFill>
                      <a:srgbClr val="C00000"/>
                    </a:solidFill>
                  </a:rPr>
                  <a:t>Common errors on SOL test items include:</a:t>
                </a:r>
              </a:p>
              <a:p>
                <a:r>
                  <a:rPr lang="en-US" sz="2400" dirty="0">
                    <a:solidFill>
                      <a:srgbClr val="C00000"/>
                    </a:solidFill>
                  </a:rPr>
                  <a:t>confusing the </a:t>
                </a:r>
                <a:r>
                  <a:rPr lang="en-US"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-axis with the </a:t>
                </a:r>
                <a:r>
                  <a:rPr lang="en-US"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-axis;</a:t>
                </a:r>
              </a:p>
              <a:p>
                <a:r>
                  <a:rPr lang="en-US" sz="2400" dirty="0">
                    <a:solidFill>
                      <a:srgbClr val="C00000"/>
                    </a:solidFill>
                  </a:rPr>
                  <a:t>confusing clockwise and counterclockwise;</a:t>
                </a:r>
              </a:p>
              <a:p>
                <a:r>
                  <a:rPr lang="en-US" sz="2400" dirty="0">
                    <a:solidFill>
                      <a:srgbClr val="C00000"/>
                    </a:solidFill>
                  </a:rPr>
                  <a:t>confusing horizontal with vertical; and</a:t>
                </a:r>
              </a:p>
              <a:p>
                <a:r>
                  <a:rPr lang="en-US" sz="2400" dirty="0">
                    <a:solidFill>
                      <a:srgbClr val="C00000"/>
                    </a:solidFill>
                  </a:rPr>
                  <a:t>incorrectly locating the line </a:t>
                </a:r>
                <a14:m>
                  <m:oMath xmlns:m="http://schemas.openxmlformats.org/officeDocument/2006/math">
                    <m:r>
                      <a:rPr lang="en-US" sz="2400" b="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m:t>
                    </m:r>
                    <m:r>
                      <a:rPr lang="en-US" sz="2400" b="0" i="1">
                        <a:solidFill>
                          <a:srgbClr val="C00000"/>
                        </a:solidFill>
                        <a:latin typeface="Cambria Math" panose="02040503050406030204" pitchFamily="18" charset="0"/>
                      </a:rPr>
                      <m:t>𝑥</m:t>
                    </m:r>
                    <m:r>
                      <a:rPr lang="en-US" sz="2400">
                        <a:solidFill>
                          <a:srgbClr val="C00000"/>
                        </a:solidFill>
                        <a:latin typeface="Cambria Math" panose="02040503050406030204" pitchFamily="18" charset="0"/>
                      </a:rPr>
                      <m:t> </m:t>
                    </m:r>
                  </m:oMath>
                </a14:m>
                <a:r>
                  <a:rPr lang="en-US" sz="2400" dirty="0">
                    <a:solidFill>
                      <a:srgbClr val="C00000"/>
                    </a:solidFill>
                  </a:rPr>
                  <a:t>or </a:t>
                </a:r>
                <a14:m>
                  <m:oMath xmlns:m="http://schemas.openxmlformats.org/officeDocument/2006/math">
                    <m:r>
                      <a:rPr lang="en-US" sz="2400" b="0" i="1">
                        <a:solidFill>
                          <a:srgbClr val="C00000"/>
                        </a:solidFill>
                        <a:latin typeface="Cambria Math" panose="02040503050406030204" pitchFamily="18" charset="0"/>
                      </a:rPr>
                      <m:t>𝑦</m:t>
                    </m:r>
                    <m:r>
                      <a:rPr lang="en-US" sz="2400" i="1">
                        <a:solidFill>
                          <a:srgbClr val="C00000"/>
                        </a:solidFill>
                        <a:latin typeface="Cambria Math" panose="02040503050406030204" pitchFamily="18" charset="0"/>
                      </a:rPr>
                      <m:t>=</m:t>
                    </m:r>
                    <m:r>
                      <a:rPr lang="en-US" sz="2400" b="0" i="1">
                        <a:solidFill>
                          <a:srgbClr val="C00000"/>
                        </a:solidFill>
                        <a:latin typeface="Cambria Math" panose="02040503050406030204" pitchFamily="18" charset="0"/>
                      </a:rPr>
                      <m:t>−</m:t>
                    </m:r>
                    <m:r>
                      <a:rPr lang="en-US" sz="2400" b="0" i="1">
                        <a:solidFill>
                          <a:srgbClr val="C00000"/>
                        </a:solidFill>
                        <a:latin typeface="Cambria Math" panose="02040503050406030204" pitchFamily="18" charset="0"/>
                      </a:rPr>
                      <m:t>𝑥</m:t>
                    </m:r>
                    <m:r>
                      <a:rPr lang="en-US" sz="2400" i="1">
                        <a:solidFill>
                          <a:srgbClr val="C00000"/>
                        </a:solidFill>
                        <a:latin typeface="Cambria Math" panose="02040503050406030204" pitchFamily="18" charset="0"/>
                      </a:rPr>
                      <m:t>.</m:t>
                    </m:r>
                  </m:oMath>
                </a14:m>
                <a:endParaRPr lang="en-US" sz="2400" dirty="0">
                  <a:solidFill>
                    <a:srgbClr val="C00000"/>
                  </a:solidFill>
                </a:endParaRPr>
              </a:p>
              <a:p>
                <a:pPr marL="114300" indent="0">
                  <a:buNone/>
                </a:pPr>
                <a:endParaRPr lang="en-US" sz="2400" dirty="0">
                  <a:solidFill>
                    <a:srgbClr val="C0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616014"/>
                <a:ext cx="8927385" cy="3810003"/>
              </a:xfrm>
              <a:blipFill>
                <a:blip r:embed="rId2"/>
                <a:stretch>
                  <a:fillRect l="-888" t="-2240" r="-1639" b="-2400"/>
                </a:stretch>
              </a:blipFill>
            </p:spPr>
            <p:txBody>
              <a:bodyPr/>
              <a:lstStyle/>
              <a:p>
                <a:r>
                  <a:rPr lang="en-US">
                    <a:noFill/>
                  </a:rPr>
                  <a:t> </a:t>
                </a:r>
              </a:p>
            </p:txBody>
          </p:sp>
        </mc:Fallback>
      </mc:AlternateContent>
    </p:spTree>
    <p:extLst>
      <p:ext uri="{BB962C8B-B14F-4D97-AF65-F5344CB8AC3E}">
        <p14:creationId xmlns:p14="http://schemas.microsoft.com/office/powerpoint/2010/main" val="26677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noAutofit/>
          </a:bodyPr>
          <a:lstStyle/>
          <a:p>
            <a:r>
              <a:rPr lang="en-US" sz="2800" dirty="0">
                <a:solidFill>
                  <a:schemeClr val="bg1"/>
                </a:solidFill>
              </a:rPr>
              <a:t>Suggested Practice #1 with Transformations </a:t>
            </a:r>
            <a:r>
              <a:rPr lang="en-US" sz="2000" dirty="0">
                <a:solidFill>
                  <a:schemeClr val="bg1"/>
                </a:solidFill>
              </a:rPr>
              <a:t>(G.3d)</a:t>
            </a:r>
          </a:p>
        </p:txBody>
      </p:sp>
      <p:sp>
        <p:nvSpPr>
          <p:cNvPr id="5" name="Content Placeholder 4"/>
          <p:cNvSpPr txBox="1">
            <a:spLocks noGrp="1"/>
          </p:cNvSpPr>
          <p:nvPr>
            <p:ph idx="1"/>
          </p:nvPr>
        </p:nvSpPr>
        <p:spPr>
          <a:xfrm>
            <a:off x="36214" y="514350"/>
            <a:ext cx="9260186" cy="830997"/>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Which sequence of two transformations maps </a:t>
            </a:r>
            <a:r>
              <a:rPr lang="en-US" sz="2400" b="1" dirty="0">
                <a:latin typeface="Cambria Math" panose="02040503050406030204" pitchFamily="18" charset="0"/>
                <a:ea typeface="Cambria Math" panose="02040503050406030204" pitchFamily="18" charset="0"/>
                <a:cs typeface="Tahoma" panose="020B0604030504040204" pitchFamily="34" charset="0"/>
              </a:rPr>
              <a:t>△ABC to △A′B′C′?</a:t>
            </a:r>
            <a:r>
              <a:rPr lang="en-US" sz="2400" b="1" dirty="0">
                <a:cs typeface="Tahoma" panose="020B0604030504040204" pitchFamily="34" charset="0"/>
              </a:rPr>
              <a:t> </a:t>
            </a:r>
            <a:r>
              <a:rPr lang="en-US" sz="2400" dirty="0">
                <a:cs typeface="Tahoma" panose="020B0604030504040204" pitchFamily="34" charset="0"/>
              </a:rPr>
              <a:t>(The vertices of the triangles have integral coordinates.) </a:t>
            </a:r>
            <a:endParaRPr lang="en-US" sz="2400" dirty="0">
              <a:latin typeface="Cambria Math" panose="02040503050406030204" pitchFamily="18" charset="0"/>
              <a:ea typeface="Cambria Math" panose="02040503050406030204" pitchFamily="18"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6214" y="1311747"/>
                <a:ext cx="5831186" cy="3600986"/>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A rotation 90° counterclockwise about the origin, then a reflection over the line </a:t>
                </a:r>
                <a14:m>
                  <m:oMath xmlns:m="http://schemas.openxmlformats.org/officeDocument/2006/math">
                    <m:r>
                      <a:rPr lang="en-US" sz="2400" b="0" i="1">
                        <a:latin typeface="Cambria Math" panose="02040503050406030204" pitchFamily="18" charset="0"/>
                      </a:rPr>
                      <m:t>𝑦</m:t>
                    </m:r>
                    <m:r>
                      <a:rPr lang="en-US" sz="2400" i="1">
                        <a:latin typeface="Cambria Math" panose="02040503050406030204" pitchFamily="18" charset="0"/>
                      </a:rPr>
                      <m:t>=</m:t>
                    </m:r>
                    <m:r>
                      <a:rPr lang="en-US" sz="2400" b="0" i="1">
                        <a:latin typeface="Cambria Math" panose="02040503050406030204" pitchFamily="18" charset="0"/>
                      </a:rPr>
                      <m:t>−</m:t>
                    </m:r>
                    <m:r>
                      <a:rPr lang="en-US" sz="2400" b="0" i="1">
                        <a:latin typeface="Cambria Math" panose="02040503050406030204" pitchFamily="18" charset="0"/>
                      </a:rPr>
                      <m:t>𝑥</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B.  A rotation 90° clockwise about the origin, then a reflection over the </a:t>
                </a:r>
                <a:r>
                  <a:rPr lang="en-US" sz="2800" i="1" dirty="0">
                    <a:latin typeface="Times New Roman" panose="02020603050405020304" pitchFamily="18" charset="0"/>
                    <a:ea typeface="Tahoma" panose="020B0604030504040204" pitchFamily="34" charset="0"/>
                    <a:cs typeface="Times New Roman" panose="02020603050405020304" pitchFamily="18" charset="0"/>
                  </a:rPr>
                  <a:t>x</a:t>
                </a:r>
                <a:r>
                  <a:rPr lang="en-US" sz="2400" dirty="0">
                    <a:latin typeface="Tahoma" panose="020B0604030504040204" pitchFamily="34" charset="0"/>
                    <a:ea typeface="Tahoma" panose="020B0604030504040204" pitchFamily="34" charset="0"/>
                    <a:cs typeface="Tahoma" panose="020B0604030504040204" pitchFamily="34" charset="0"/>
                  </a:rPr>
                  <a:t>-axis</a:t>
                </a:r>
              </a:p>
              <a:p>
                <a:r>
                  <a:rPr lang="en-US" sz="2400" dirty="0">
                    <a:latin typeface="Tahoma" panose="020B0604030504040204" pitchFamily="34" charset="0"/>
                    <a:ea typeface="Tahoma" panose="020B0604030504040204" pitchFamily="34" charset="0"/>
                    <a:cs typeface="Tahoma" panose="020B0604030504040204" pitchFamily="34" charset="0"/>
                  </a:rPr>
                  <a:t>C.</a:t>
                </a:r>
                <a:r>
                  <a:rPr lang="en-US"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 translation 7 units to the right, then a reflection over the </a:t>
                </a:r>
                <a:r>
                  <a:rPr lang="en-US" sz="2800" i="1" dirty="0">
                    <a:latin typeface="Times New Roman" panose="02020603050405020304" pitchFamily="18" charset="0"/>
                    <a:ea typeface="Tahoma" panose="020B0604030504040204" pitchFamily="34" charset="0"/>
                    <a:cs typeface="Times New Roman" panose="02020603050405020304" pitchFamily="18" charset="0"/>
                  </a:rPr>
                  <a:t>x</a:t>
                </a:r>
                <a:r>
                  <a:rPr lang="en-US" sz="2400" dirty="0">
                    <a:latin typeface="Tahoma" panose="020B0604030504040204" pitchFamily="34" charset="0"/>
                    <a:ea typeface="Tahoma" panose="020B0604030504040204" pitchFamily="34" charset="0"/>
                    <a:cs typeface="Tahoma" panose="020B0604030504040204" pitchFamily="34" charset="0"/>
                  </a:rPr>
                  <a:t>-axis</a:t>
                </a:r>
              </a:p>
              <a:p>
                <a:r>
                  <a:rPr lang="en-US" sz="2400" dirty="0">
                    <a:latin typeface="Tahoma" panose="020B0604030504040204" pitchFamily="34" charset="0"/>
                    <a:ea typeface="Tahoma" panose="020B0604030504040204" pitchFamily="34" charset="0"/>
                    <a:cs typeface="Tahoma" panose="020B0604030504040204" pitchFamily="34" charset="0"/>
                  </a:rPr>
                  <a:t>D. A reflection over the </a:t>
                </a:r>
                <a:r>
                  <a:rPr lang="en-US" sz="28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-axis, then a translation 8 units down</a:t>
                </a:r>
              </a:p>
            </p:txBody>
          </p:sp>
        </mc:Choice>
        <mc:Fallback xmlns="">
          <p:sp>
            <p:nvSpPr>
              <p:cNvPr id="6" name="TextBox 5"/>
              <p:cNvSpPr txBox="1">
                <a:spLocks noRot="1" noChangeAspect="1" noMove="1" noResize="1" noEditPoints="1" noAdjustHandles="1" noChangeArrowheads="1" noChangeShapeType="1" noTextEdit="1"/>
              </p:cNvSpPr>
              <p:nvPr/>
            </p:nvSpPr>
            <p:spPr>
              <a:xfrm>
                <a:off x="36214" y="1311747"/>
                <a:ext cx="5831186" cy="3600986"/>
              </a:xfrm>
              <a:prstGeom prst="rect">
                <a:avLst/>
              </a:prstGeom>
              <a:blipFill>
                <a:blip r:embed="rId2"/>
                <a:stretch>
                  <a:fillRect l="-1672" t="-1354" r="-2194" b="-2876"/>
                </a:stretch>
              </a:blipFill>
            </p:spPr>
            <p:txBody>
              <a:bodyPr/>
              <a:lstStyle/>
              <a:p>
                <a:r>
                  <a:rPr lang="en-US">
                    <a:noFill/>
                  </a:rPr>
                  <a:t> </a:t>
                </a:r>
              </a:p>
            </p:txBody>
          </p:sp>
        </mc:Fallback>
      </mc:AlternateContent>
      <p:pic>
        <p:nvPicPr>
          <p:cNvPr id="7" name="Content Placeholder 18" descr="A grid with two triangles.  Triangle ABC is located in quadrant 2 and triangle A'B'C' is located in quadrant 4."/>
          <p:cNvPicPr>
            <a:picLocks noChangeAspect="1"/>
          </p:cNvPicPr>
          <p:nvPr/>
        </p:nvPicPr>
        <p:blipFill>
          <a:blip r:embed="rId3"/>
          <a:stretch>
            <a:fillRect/>
          </a:stretch>
        </p:blipFill>
        <p:spPr>
          <a:xfrm>
            <a:off x="5657972" y="1733550"/>
            <a:ext cx="3449814" cy="3360003"/>
          </a:xfrm>
          <a:prstGeom prst="rect">
            <a:avLst/>
          </a:prstGeom>
        </p:spPr>
      </p:pic>
    </p:spTree>
    <p:extLst>
      <p:ext uri="{BB962C8B-B14F-4D97-AF65-F5344CB8AC3E}">
        <p14:creationId xmlns:p14="http://schemas.microsoft.com/office/powerpoint/2010/main" val="3688342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noAutofit/>
          </a:bodyPr>
          <a:lstStyle/>
          <a:p>
            <a:r>
              <a:rPr lang="en-US" sz="2800" dirty="0">
                <a:solidFill>
                  <a:schemeClr val="bg1"/>
                </a:solidFill>
              </a:rPr>
              <a:t>Answer to Practice #1 with Transformations </a:t>
            </a:r>
            <a:r>
              <a:rPr lang="en-US" sz="2000" dirty="0">
                <a:solidFill>
                  <a:schemeClr val="bg1"/>
                </a:solidFill>
              </a:rPr>
              <a:t>(G.3d)</a:t>
            </a:r>
          </a:p>
        </p:txBody>
      </p:sp>
      <p:sp>
        <p:nvSpPr>
          <p:cNvPr id="5" name="Content Placeholder 4"/>
          <p:cNvSpPr txBox="1">
            <a:spLocks noGrp="1"/>
          </p:cNvSpPr>
          <p:nvPr>
            <p:ph idx="1"/>
          </p:nvPr>
        </p:nvSpPr>
        <p:spPr>
          <a:xfrm>
            <a:off x="36214" y="514350"/>
            <a:ext cx="9071572" cy="830997"/>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Which sequence of two transformations maps </a:t>
            </a:r>
            <a:r>
              <a:rPr lang="en-US" sz="2400" b="1" dirty="0">
                <a:latin typeface="Cambria Math" panose="02040503050406030204" pitchFamily="18" charset="0"/>
                <a:ea typeface="Cambria Math" panose="02040503050406030204" pitchFamily="18" charset="0"/>
                <a:cs typeface="Tahoma" panose="020B0604030504040204" pitchFamily="34" charset="0"/>
              </a:rPr>
              <a:t>△ABC to △A′B′C′?</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vertices of the triangles have integral coordinates.) </a:t>
            </a:r>
            <a:endParaRPr lang="en-US" sz="2400" dirty="0">
              <a:latin typeface="Cambria Math" panose="02040503050406030204" pitchFamily="18" charset="0"/>
              <a:ea typeface="Cambria Math" panose="02040503050406030204" pitchFamily="18"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6214" y="1311747"/>
                <a:ext cx="5831186" cy="3600986"/>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A.  A rotation 90° counterclockwise about the origin, then a reflection over the line </a:t>
                </a:r>
                <a14:m>
                  <m:oMath xmlns:m="http://schemas.openxmlformats.org/officeDocument/2006/math">
                    <m:r>
                      <a:rPr lang="en-US" sz="2400" b="0" i="1">
                        <a:latin typeface="Cambria Math" panose="02040503050406030204" pitchFamily="18" charset="0"/>
                      </a:rPr>
                      <m:t>𝑦</m:t>
                    </m:r>
                    <m:r>
                      <a:rPr lang="en-US" sz="2400" i="1">
                        <a:latin typeface="Cambria Math" panose="02040503050406030204" pitchFamily="18" charset="0"/>
                      </a:rPr>
                      <m:t>=−</m:t>
                    </m:r>
                    <m:r>
                      <a:rPr lang="en-US" sz="2400" b="0" i="1">
                        <a:latin typeface="Cambria Math" panose="02040503050406030204" pitchFamily="18" charset="0"/>
                      </a:rPr>
                      <m:t>𝑥</m:t>
                    </m:r>
                  </m:oMath>
                </a14:m>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  A rotation 90° clockwise about the origin, then a reflection over the </a:t>
                </a:r>
                <a:r>
                  <a:rPr lang="en-US" sz="28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-axis</a:t>
                </a:r>
              </a:p>
              <a:p>
                <a:r>
                  <a:rPr lang="en-US" sz="2400" dirty="0">
                    <a:latin typeface="Tahoma" panose="020B0604030504040204" pitchFamily="34" charset="0"/>
                    <a:ea typeface="Tahoma" panose="020B0604030504040204" pitchFamily="34" charset="0"/>
                    <a:cs typeface="Tahoma" panose="020B0604030504040204" pitchFamily="34" charset="0"/>
                  </a:rPr>
                  <a:t>C.</a:t>
                </a:r>
                <a:r>
                  <a:rPr lang="en-US"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 translation 7 units to the right, then a reflection over the </a:t>
                </a:r>
                <a:r>
                  <a:rPr lang="en-US" sz="2800" i="1" dirty="0">
                    <a:latin typeface="Times New Roman" panose="02020603050405020304" pitchFamily="18" charset="0"/>
                    <a:ea typeface="Tahoma" panose="020B0604030504040204" pitchFamily="34" charset="0"/>
                    <a:cs typeface="Times New Roman" panose="02020603050405020304" pitchFamily="18" charset="0"/>
                  </a:rPr>
                  <a:t>x</a:t>
                </a:r>
                <a:r>
                  <a:rPr lang="en-US" sz="2400" dirty="0">
                    <a:latin typeface="Tahoma" panose="020B0604030504040204" pitchFamily="34" charset="0"/>
                    <a:ea typeface="Tahoma" panose="020B0604030504040204" pitchFamily="34" charset="0"/>
                    <a:cs typeface="Tahoma" panose="020B0604030504040204" pitchFamily="34" charset="0"/>
                  </a:rPr>
                  <a:t>-axis</a:t>
                </a:r>
              </a:p>
              <a:p>
                <a:r>
                  <a:rPr lang="en-US" sz="2400" dirty="0">
                    <a:latin typeface="Tahoma" panose="020B0604030504040204" pitchFamily="34" charset="0"/>
                    <a:ea typeface="Tahoma" panose="020B0604030504040204" pitchFamily="34" charset="0"/>
                    <a:cs typeface="Tahoma" panose="020B0604030504040204" pitchFamily="34" charset="0"/>
                  </a:rPr>
                  <a:t>D. A reflection over the </a:t>
                </a:r>
                <a:r>
                  <a:rPr lang="en-US" sz="2800" i="1" dirty="0">
                    <a:latin typeface="Times New Roman" panose="02020603050405020304" pitchFamily="18" charset="0"/>
                    <a:ea typeface="Tahoma" panose="020B0604030504040204" pitchFamily="34" charset="0"/>
                    <a:cs typeface="Times New Roman" panose="02020603050405020304" pitchFamily="18" charset="0"/>
                  </a:rPr>
                  <a:t>y</a:t>
                </a:r>
                <a:r>
                  <a:rPr lang="en-US" sz="2400" dirty="0">
                    <a:latin typeface="Tahoma" panose="020B0604030504040204" pitchFamily="34" charset="0"/>
                    <a:ea typeface="Tahoma" panose="020B0604030504040204" pitchFamily="34" charset="0"/>
                    <a:cs typeface="Tahoma" panose="020B0604030504040204" pitchFamily="34" charset="0"/>
                  </a:rPr>
                  <a:t>-axis, then a translation 8 units down</a:t>
                </a:r>
              </a:p>
            </p:txBody>
          </p:sp>
        </mc:Choice>
        <mc:Fallback xmlns="">
          <p:sp>
            <p:nvSpPr>
              <p:cNvPr id="6" name="TextBox 5"/>
              <p:cNvSpPr txBox="1">
                <a:spLocks noRot="1" noChangeAspect="1" noMove="1" noResize="1" noEditPoints="1" noAdjustHandles="1" noChangeArrowheads="1" noChangeShapeType="1" noTextEdit="1"/>
              </p:cNvSpPr>
              <p:nvPr/>
            </p:nvSpPr>
            <p:spPr>
              <a:xfrm>
                <a:off x="36214" y="1311747"/>
                <a:ext cx="5831186" cy="3600986"/>
              </a:xfrm>
              <a:prstGeom prst="rect">
                <a:avLst/>
              </a:prstGeom>
              <a:blipFill>
                <a:blip r:embed="rId2"/>
                <a:stretch>
                  <a:fillRect l="-1672" t="-1354" r="-2194" b="-2876"/>
                </a:stretch>
              </a:blipFill>
            </p:spPr>
            <p:txBody>
              <a:bodyPr/>
              <a:lstStyle/>
              <a:p>
                <a:r>
                  <a:rPr lang="en-US">
                    <a:noFill/>
                  </a:rPr>
                  <a:t> </a:t>
                </a:r>
              </a:p>
            </p:txBody>
          </p:sp>
        </mc:Fallback>
      </mc:AlternateContent>
      <p:pic>
        <p:nvPicPr>
          <p:cNvPr id="7" name="Content Placeholder 18" descr="A grid with two triangles.  Triangle ABC is located in quadrant 2 and triangle A'B'C' is located in quadrant 4."/>
          <p:cNvPicPr>
            <a:picLocks noChangeAspect="1"/>
          </p:cNvPicPr>
          <p:nvPr/>
        </p:nvPicPr>
        <p:blipFill>
          <a:blip r:embed="rId3"/>
          <a:stretch>
            <a:fillRect/>
          </a:stretch>
        </p:blipFill>
        <p:spPr>
          <a:xfrm>
            <a:off x="5657972" y="1733550"/>
            <a:ext cx="3449814" cy="3360003"/>
          </a:xfrm>
          <a:prstGeom prst="rect">
            <a:avLst/>
          </a:prstGeom>
        </p:spPr>
      </p:pic>
      <p:sp>
        <p:nvSpPr>
          <p:cNvPr id="3" name="Rounded Rectangle 2" descr="Rounded rectangle indicates correct answer is option B."/>
          <p:cNvSpPr/>
          <p:nvPr/>
        </p:nvSpPr>
        <p:spPr>
          <a:xfrm>
            <a:off x="36214" y="2495550"/>
            <a:ext cx="5450186"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5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89428"/>
          </a:xfrm>
          <a:solidFill>
            <a:schemeClr val="tx1"/>
          </a:solidFill>
        </p:spPr>
        <p:txBody>
          <a:bodyPr>
            <a:normAutofit fontScale="90000"/>
          </a:bodyPr>
          <a:lstStyle/>
          <a:p>
            <a:r>
              <a:rPr lang="en-US" sz="3100" dirty="0">
                <a:solidFill>
                  <a:schemeClr val="bg1"/>
                </a:solidFill>
              </a:rPr>
              <a:t>Suggested Practice #2 with Transformations </a:t>
            </a:r>
            <a:r>
              <a:rPr lang="en-US" sz="2200" dirty="0">
                <a:solidFill>
                  <a:schemeClr val="bg1"/>
                </a:solidFill>
              </a:rPr>
              <a:t>(G.3d)</a:t>
            </a:r>
          </a:p>
        </p:txBody>
      </p:sp>
      <p:sp>
        <p:nvSpPr>
          <p:cNvPr id="4" name="Content Placeholder 3"/>
          <p:cNvSpPr txBox="1">
            <a:spLocks noGrp="1"/>
          </p:cNvSpPr>
          <p:nvPr>
            <p:ph idx="1"/>
          </p:nvPr>
        </p:nvSpPr>
        <p:spPr>
          <a:xfrm>
            <a:off x="24142" y="590551"/>
            <a:ext cx="4166857" cy="341632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1. Identify other transformations that would also result in </a:t>
            </a:r>
            <a:r>
              <a:rPr lang="en-US" sz="2400" b="1" dirty="0">
                <a:latin typeface="Cambria Math" panose="02040503050406030204" pitchFamily="18" charset="0"/>
                <a:ea typeface="Cambria Math" panose="02040503050406030204" pitchFamily="18" charset="0"/>
                <a:cs typeface="Tahoma" panose="020B0604030504040204" pitchFamily="34" charset="0"/>
              </a:rPr>
              <a:t>△ABC </a:t>
            </a:r>
            <a:r>
              <a:rPr lang="en-US" sz="2400" b="1" dirty="0">
                <a:latin typeface="Tahoma" panose="020B0604030504040204" pitchFamily="34" charset="0"/>
                <a:ea typeface="Tahoma" panose="020B0604030504040204" pitchFamily="34" charset="0"/>
                <a:cs typeface="Tahoma" panose="020B0604030504040204" pitchFamily="34" charset="0"/>
              </a:rPr>
              <a:t>mapping to </a:t>
            </a:r>
            <a:r>
              <a:rPr lang="en-US" sz="2400" b="1" dirty="0">
                <a:latin typeface="Cambria Math" panose="02040503050406030204" pitchFamily="18" charset="0"/>
                <a:ea typeface="Cambria Math" panose="02040503050406030204" pitchFamily="18" charset="0"/>
                <a:cs typeface="Tahoma" panose="020B0604030504040204" pitchFamily="34" charset="0"/>
              </a:rPr>
              <a:t>△A′B′C′.</a:t>
            </a:r>
          </a:p>
          <a:p>
            <a:endParaRPr lang="en-US" sz="2400" b="1" dirty="0">
              <a:latin typeface="Cambria Math" panose="02040503050406030204" pitchFamily="18" charset="0"/>
              <a:ea typeface="Cambria Math" panose="02040503050406030204" pitchFamily="18"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2. Identify a combination of transformations that would result in mapping </a:t>
            </a:r>
            <a:r>
              <a:rPr lang="en-US" sz="2400" b="1" dirty="0">
                <a:latin typeface="Cambria Math" panose="02040503050406030204" pitchFamily="18" charset="0"/>
                <a:ea typeface="Cambria Math" panose="02040503050406030204" pitchFamily="18" charset="0"/>
                <a:cs typeface="Tahoma" panose="020B0604030504040204" pitchFamily="34" charset="0"/>
              </a:rPr>
              <a:t>△A′B′C′ </a:t>
            </a:r>
            <a:r>
              <a:rPr lang="en-US" sz="2400" b="1" dirty="0">
                <a:latin typeface="Tahoma" panose="020B0604030504040204" pitchFamily="34" charset="0"/>
                <a:ea typeface="Tahoma" panose="020B0604030504040204" pitchFamily="34" charset="0"/>
                <a:cs typeface="Tahoma" panose="020B0604030504040204" pitchFamily="34" charset="0"/>
              </a:rPr>
              <a:t>back</a:t>
            </a:r>
            <a:r>
              <a:rPr lang="en-US" sz="2400" b="1" dirty="0">
                <a:solidFill>
                  <a:srgbClr val="FF0000"/>
                </a:solidFill>
                <a:latin typeface="Cambria Math" panose="02040503050406030204" pitchFamily="18" charset="0"/>
                <a:ea typeface="Cambria Math" panose="02040503050406030204" pitchFamily="18"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to</a:t>
            </a:r>
            <a:r>
              <a:rPr lang="en-US" sz="2400" b="1" dirty="0">
                <a:latin typeface="Cambria Math" panose="02040503050406030204" pitchFamily="18" charset="0"/>
                <a:ea typeface="Cambria Math" panose="02040503050406030204" pitchFamily="18" charset="0"/>
                <a:cs typeface="Tahoma" panose="020B0604030504040204" pitchFamily="34" charset="0"/>
              </a:rPr>
              <a:t> △ABC.</a:t>
            </a:r>
            <a:endParaRPr lang="en-US" sz="2400" dirty="0"/>
          </a:p>
        </p:txBody>
      </p:sp>
      <p:pic>
        <p:nvPicPr>
          <p:cNvPr id="5" name="Content Placeholder 18" descr="A grid with two triangles.  Triangle ABC is located in quadrant 2 and triangle A'B'C' is located in quadrant 4."/>
          <p:cNvPicPr>
            <a:picLocks noChangeAspect="1"/>
          </p:cNvPicPr>
          <p:nvPr/>
        </p:nvPicPr>
        <p:blipFill>
          <a:blip r:embed="rId2"/>
          <a:stretch>
            <a:fillRect/>
          </a:stretch>
        </p:blipFill>
        <p:spPr>
          <a:xfrm>
            <a:off x="4495800" y="653611"/>
            <a:ext cx="3585874" cy="3492521"/>
          </a:xfrm>
          <a:prstGeom prst="rect">
            <a:avLst/>
          </a:prstGeom>
        </p:spPr>
      </p:pic>
    </p:spTree>
    <p:extLst>
      <p:ext uri="{BB962C8B-B14F-4D97-AF65-F5344CB8AC3E}">
        <p14:creationId xmlns:p14="http://schemas.microsoft.com/office/powerpoint/2010/main" val="94129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Answers to Practice #2 (Problem 1) with Transformations </a:t>
            </a:r>
            <a:r>
              <a:rPr lang="en-US" sz="2700" dirty="0">
                <a:solidFill>
                  <a:schemeClr val="bg1"/>
                </a:solidFill>
              </a:rPr>
              <a:t>(G.3d)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Autofit/>
              </a:bodyPr>
              <a:lstStyle/>
              <a:p>
                <a:pPr marL="114300" indent="0">
                  <a:buNone/>
                </a:pPr>
                <a:r>
                  <a:rPr lang="en-US" sz="2400" dirty="0">
                    <a:solidFill>
                      <a:srgbClr val="C00000"/>
                    </a:solidFill>
                  </a:rPr>
                  <a:t>Possible answers to #1:</a:t>
                </a:r>
              </a:p>
              <a:p>
                <a:r>
                  <a:rPr lang="en-US" sz="2400" dirty="0">
                    <a:solidFill>
                      <a:srgbClr val="C00000"/>
                    </a:solidFill>
                  </a:rPr>
                  <a:t>A reflection over the line </a:t>
                </a:r>
                <a14:m>
                  <m:oMath xmlns:m="http://schemas.openxmlformats.org/officeDocument/2006/math">
                    <m:r>
                      <a:rPr lang="en-US" sz="2400" b="0" i="1" smtClean="0">
                        <a:solidFill>
                          <a:srgbClr val="C00000"/>
                        </a:solidFill>
                        <a:latin typeface="Cambria Math" panose="02040503050406030204" pitchFamily="18" charset="0"/>
                      </a:rPr>
                      <m:t>𝑦</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𝑥</m:t>
                    </m:r>
                  </m:oMath>
                </a14:m>
                <a:endParaRPr lang="en-US" sz="2400" dirty="0">
                  <a:solidFill>
                    <a:srgbClr val="C00000"/>
                  </a:solidFill>
                </a:endParaRPr>
              </a:p>
              <a:p>
                <a:r>
                  <a:rPr lang="en-US" sz="2400" dirty="0">
                    <a:solidFill>
                      <a:srgbClr val="C00000"/>
                    </a:solidFill>
                  </a:rPr>
                  <a:t>A reflection over the </a:t>
                </a:r>
                <a14:m>
                  <m:oMath xmlns:m="http://schemas.openxmlformats.org/officeDocument/2006/math">
                    <m:r>
                      <a:rPr lang="en-US" sz="2400" b="0" i="1">
                        <a:solidFill>
                          <a:srgbClr val="C00000"/>
                        </a:solidFill>
                        <a:latin typeface="Cambria Math" panose="02040503050406030204" pitchFamily="18" charset="0"/>
                      </a:rPr>
                      <m:t>𝑦</m:t>
                    </m:r>
                  </m:oMath>
                </a14:m>
                <a:r>
                  <a:rPr lang="en-US" sz="2400" dirty="0">
                    <a:solidFill>
                      <a:srgbClr val="C00000"/>
                    </a:solidFill>
                  </a:rPr>
                  <a:t>-axis, then a rotation 90° clockwise or 270° counterclockwise</a:t>
                </a:r>
              </a:p>
              <a:p>
                <a:r>
                  <a:rPr lang="en-US" sz="2400" dirty="0">
                    <a:solidFill>
                      <a:srgbClr val="C00000"/>
                    </a:solidFill>
                  </a:rPr>
                  <a:t>A rotation 90° counterclockwise, then a reflection over the </a:t>
                </a:r>
                <a14:m>
                  <m:oMath xmlns:m="http://schemas.openxmlformats.org/officeDocument/2006/math">
                    <m:r>
                      <a:rPr lang="en-US" sz="2400" b="0" i="1">
                        <a:solidFill>
                          <a:srgbClr val="C00000"/>
                        </a:solidFill>
                        <a:latin typeface="Cambria Math" panose="02040503050406030204" pitchFamily="18" charset="0"/>
                      </a:rPr>
                      <m:t>𝑦</m:t>
                    </m:r>
                  </m:oMath>
                </a14:m>
                <a:r>
                  <a:rPr lang="en-US" sz="2400" dirty="0">
                    <a:solidFill>
                      <a:srgbClr val="C00000"/>
                    </a:solidFill>
                  </a:rPr>
                  <a:t>-axis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956" t="-1423"/>
                </a:stretch>
              </a:blipFill>
            </p:spPr>
            <p:txBody>
              <a:bodyPr/>
              <a:lstStyle/>
              <a:p>
                <a:r>
                  <a:rPr lang="en-US">
                    <a:noFill/>
                  </a:rPr>
                  <a:t> </a:t>
                </a:r>
              </a:p>
            </p:txBody>
          </p:sp>
        </mc:Fallback>
      </mc:AlternateContent>
    </p:spTree>
    <p:extLst>
      <p:ext uri="{BB962C8B-B14F-4D97-AF65-F5344CB8AC3E}">
        <p14:creationId xmlns:p14="http://schemas.microsoft.com/office/powerpoint/2010/main" val="184250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Answers to Practice #2 (Problem 2) with Transformations (G.3d)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1" y="895351"/>
                <a:ext cx="8610600" cy="3429002"/>
              </a:xfrm>
            </p:spPr>
            <p:txBody>
              <a:bodyPr/>
              <a:lstStyle/>
              <a:p>
                <a:pPr marL="114300" indent="0">
                  <a:buNone/>
                </a:pPr>
                <a:r>
                  <a:rPr lang="en-US" sz="2400" dirty="0">
                    <a:solidFill>
                      <a:srgbClr val="C00000"/>
                    </a:solidFill>
                  </a:rPr>
                  <a:t>Possible answers to #2:</a:t>
                </a:r>
              </a:p>
              <a:p>
                <a:r>
                  <a:rPr lang="en-US" sz="2400" dirty="0">
                    <a:solidFill>
                      <a:srgbClr val="C00000"/>
                    </a:solidFill>
                  </a:rPr>
                  <a:t>A reflection over the </a:t>
                </a:r>
                <a14:m>
                  <m:oMath xmlns:m="http://schemas.openxmlformats.org/officeDocument/2006/math">
                    <m:r>
                      <a:rPr lang="en-US" sz="2400" b="0" i="1">
                        <a:solidFill>
                          <a:srgbClr val="C00000"/>
                        </a:solidFill>
                        <a:latin typeface="Cambria Math" panose="02040503050406030204" pitchFamily="18" charset="0"/>
                      </a:rPr>
                      <m:t>𝑦</m:t>
                    </m:r>
                  </m:oMath>
                </a14:m>
                <a:r>
                  <a:rPr lang="en-US" sz="2400" dirty="0">
                    <a:solidFill>
                      <a:srgbClr val="C00000"/>
                    </a:solidFill>
                  </a:rPr>
                  <a:t>-axis, then a rotation 90° clockwise or 270° counterclockwise</a:t>
                </a:r>
              </a:p>
              <a:p>
                <a:r>
                  <a:rPr lang="en-US" sz="2400" dirty="0">
                    <a:solidFill>
                      <a:srgbClr val="C00000"/>
                    </a:solidFill>
                  </a:rPr>
                  <a:t>A rotation 90° counterclockwise, then a reflection over the </a:t>
                </a:r>
                <a14:m>
                  <m:oMath xmlns:m="http://schemas.openxmlformats.org/officeDocument/2006/math">
                    <m:r>
                      <a:rPr lang="en-US" sz="2400" b="0" i="1">
                        <a:solidFill>
                          <a:srgbClr val="C00000"/>
                        </a:solidFill>
                        <a:latin typeface="Cambria Math" panose="02040503050406030204" pitchFamily="18" charset="0"/>
                      </a:rPr>
                      <m:t>𝑦</m:t>
                    </m:r>
                  </m:oMath>
                </a14:m>
                <a:r>
                  <a:rPr lang="en-US" sz="2400" dirty="0">
                    <a:solidFill>
                      <a:srgbClr val="C00000"/>
                    </a:solidFill>
                  </a:rPr>
                  <a:t>-axis</a:t>
                </a:r>
              </a:p>
              <a:p>
                <a:r>
                  <a:rPr lang="en-US" sz="2400" dirty="0">
                    <a:solidFill>
                      <a:srgbClr val="C00000"/>
                    </a:solidFill>
                  </a:rPr>
                  <a:t>A reflection over the </a:t>
                </a:r>
                <a14:m>
                  <m:oMath xmlns:m="http://schemas.openxmlformats.org/officeDocument/2006/math">
                    <m:r>
                      <a:rPr lang="en-US" sz="2400" b="0" i="1">
                        <a:solidFill>
                          <a:srgbClr val="C00000"/>
                        </a:solidFill>
                        <a:latin typeface="Cambria Math" panose="02040503050406030204" pitchFamily="18" charset="0"/>
                      </a:rPr>
                      <m:t>𝑥</m:t>
                    </m:r>
                  </m:oMath>
                </a14:m>
                <a:r>
                  <a:rPr lang="en-US" sz="2400" dirty="0">
                    <a:solidFill>
                      <a:srgbClr val="C00000"/>
                    </a:solidFill>
                  </a:rPr>
                  <a:t>-axis, then a rotation 90° counterclockwise</a:t>
                </a:r>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1" y="895351"/>
                <a:ext cx="8610600" cy="3429002"/>
              </a:xfrm>
              <a:blipFill>
                <a:blip r:embed="rId2"/>
                <a:stretch>
                  <a:fillRect l="-992" t="-1423"/>
                </a:stretch>
              </a:blipFill>
            </p:spPr>
            <p:txBody>
              <a:bodyPr/>
              <a:lstStyle/>
              <a:p>
                <a:r>
                  <a:rPr lang="en-US">
                    <a:noFill/>
                  </a:rPr>
                  <a:t> </a:t>
                </a:r>
              </a:p>
            </p:txBody>
          </p:sp>
        </mc:Fallback>
      </mc:AlternateContent>
    </p:spTree>
    <p:extLst>
      <p:ext uri="{BB962C8B-B14F-4D97-AF65-F5344CB8AC3E}">
        <p14:creationId xmlns:p14="http://schemas.microsoft.com/office/powerpoint/2010/main" val="407151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sz="3100" dirty="0">
                <a:solidFill>
                  <a:schemeClr val="bg1"/>
                </a:solidFill>
              </a:rPr>
              <a:t>Suggested Practice #3 with Transformations </a:t>
            </a:r>
            <a:r>
              <a:rPr lang="en-US" sz="2700" dirty="0">
                <a:solidFill>
                  <a:schemeClr val="bg1"/>
                </a:solidFill>
              </a:rPr>
              <a:t>(G.3d)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spcBef>
                    <a:spcPts val="0"/>
                  </a:spcBef>
                  <a:buNone/>
                </a:pPr>
                <a:r>
                  <a:rPr lang="en-US" sz="2400" b="1" dirty="0"/>
                  <a:t>Given: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a:t>
                </a:r>
                <a:r>
                  <a:rPr lang="en-US" sz="2400" b="1" dirty="0">
                    <a:latin typeface="Cambria Math" panose="02040503050406030204" pitchFamily="18" charset="0"/>
                    <a:ea typeface="Cambria Math" panose="02040503050406030204" pitchFamily="18" charset="0"/>
                  </a:rPr>
                  <a:t> </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a:t>
                </a:r>
                <a:r>
                  <a:rPr lang="en-US" sz="2400" b="1" dirty="0">
                    <a:latin typeface="Cambria Math" panose="02040503050406030204" pitchFamily="18" charset="0"/>
                    <a:ea typeface="Cambria Math" panose="02040503050406030204" pitchFamily="18" charset="0"/>
                  </a:rPr>
                  <a:t> (2, 3)</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Y</a:t>
                </a:r>
                <a:r>
                  <a:rPr lang="en-US" sz="2400" b="1" dirty="0">
                    <a:latin typeface="Cambria Math" panose="02040503050406030204" pitchFamily="18" charset="0"/>
                    <a:ea typeface="Cambria Math" panose="02040503050406030204" pitchFamily="18" charset="0"/>
                  </a:rPr>
                  <a:t> (-1, -1)</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Z</a:t>
                </a:r>
                <a:r>
                  <a:rPr lang="en-US" sz="2400" b="1" dirty="0">
                    <a:latin typeface="Cambria Math" panose="02040503050406030204" pitchFamily="18" charset="0"/>
                    <a:ea typeface="Cambria Math" panose="02040503050406030204" pitchFamily="18" charset="0"/>
                  </a:rPr>
                  <a:t> (3, -4)</a:t>
                </a:r>
              </a:p>
              <a:p>
                <a:pPr marL="114300" indent="0">
                  <a:spcBef>
                    <a:spcPts val="0"/>
                  </a:spcBef>
                  <a:buNone/>
                </a:pPr>
                <a:r>
                  <a:rPr lang="en-US" sz="2400" b="1" dirty="0"/>
                  <a:t>The given triangle will be reflected over the line </a:t>
                </a:r>
                <a:endParaRPr lang="en-US" sz="2400" b="1" i="1" dirty="0">
                  <a:latin typeface="Cambria Math" panose="02040503050406030204" pitchFamily="18" charset="0"/>
                </a:endParaRPr>
              </a:p>
              <a:p>
                <a:pPr marL="114300" indent="0">
                  <a:spcBef>
                    <a:spcPts val="0"/>
                  </a:spcBef>
                  <a:buNone/>
                </a:pPr>
                <a14:m>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𝒙</m:t>
                    </m:r>
                  </m:oMath>
                </a14:m>
                <a:r>
                  <a:rPr lang="en-US" sz="2400" b="1" dirty="0"/>
                  <a:t> and then translated 6 units to the left to form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a:t>
                </a:r>
                <a:r>
                  <a:rPr lang="en-US" sz="2400" b="1" dirty="0"/>
                  <a:t>.  What are the coordinates of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 </a:t>
                </a:r>
                <a:r>
                  <a:rPr lang="en-US" sz="2400" b="1" dirty="0"/>
                  <a: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601"/>
                </a:stretch>
              </a:blipFill>
            </p:spPr>
            <p:txBody>
              <a:bodyPr/>
              <a:lstStyle/>
              <a:p>
                <a:r>
                  <a:rPr lang="en-US">
                    <a:noFill/>
                  </a:rPr>
                  <a:t> </a:t>
                </a:r>
              </a:p>
            </p:txBody>
          </p:sp>
        </mc:Fallback>
      </mc:AlternateContent>
    </p:spTree>
    <p:extLst>
      <p:ext uri="{BB962C8B-B14F-4D97-AF65-F5344CB8AC3E}">
        <p14:creationId xmlns:p14="http://schemas.microsoft.com/office/powerpoint/2010/main" val="261187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18027"/>
          </a:xfrm>
          <a:solidFill>
            <a:schemeClr val="tx1"/>
          </a:solidFill>
        </p:spPr>
        <p:txBody>
          <a:bodyPr>
            <a:noAutofit/>
          </a:bodyPr>
          <a:lstStyle/>
          <a:p>
            <a:r>
              <a:rPr lang="en-US" sz="2800" dirty="0">
                <a:solidFill>
                  <a:schemeClr val="bg1"/>
                </a:solidFill>
              </a:rPr>
              <a:t>Answers to Practice #3 with Transformations </a:t>
            </a:r>
            <a:r>
              <a:rPr lang="en-US" sz="2400" dirty="0">
                <a:solidFill>
                  <a:schemeClr val="bg1"/>
                </a:solidFill>
              </a:rPr>
              <a:t>(G.3d)</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763970"/>
                <a:ext cx="8927385" cy="3733799"/>
              </a:xfrm>
            </p:spPr>
            <p:txBody>
              <a:bodyPr>
                <a:normAutofit lnSpcReduction="10000"/>
              </a:bodyPr>
              <a:lstStyle/>
              <a:p>
                <a:pPr marL="114300" indent="0">
                  <a:spcBef>
                    <a:spcPts val="0"/>
                  </a:spcBef>
                  <a:buNone/>
                </a:pPr>
                <a:r>
                  <a:rPr lang="en-US" sz="2400" b="1" dirty="0"/>
                  <a:t>Given: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a:t>
                </a:r>
                <a:r>
                  <a:rPr lang="en-US" sz="2400" b="1" dirty="0">
                    <a:latin typeface="Cambria Math" panose="02040503050406030204" pitchFamily="18" charset="0"/>
                    <a:ea typeface="Cambria Math" panose="02040503050406030204" pitchFamily="18" charset="0"/>
                  </a:rPr>
                  <a:t> </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a:t>
                </a:r>
                <a:r>
                  <a:rPr lang="en-US" sz="2400" b="1" dirty="0">
                    <a:latin typeface="Cambria Math" panose="02040503050406030204" pitchFamily="18" charset="0"/>
                    <a:ea typeface="Cambria Math" panose="02040503050406030204" pitchFamily="18" charset="0"/>
                  </a:rPr>
                  <a:t> (2, 3)</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Y</a:t>
                </a:r>
                <a:r>
                  <a:rPr lang="en-US" sz="2400" b="1" dirty="0">
                    <a:latin typeface="Cambria Math" panose="02040503050406030204" pitchFamily="18" charset="0"/>
                    <a:ea typeface="Cambria Math" panose="02040503050406030204" pitchFamily="18" charset="0"/>
                  </a:rPr>
                  <a:t> (-1, -1)</a:t>
                </a:r>
              </a:p>
              <a:p>
                <a:pPr marL="114300" indent="0">
                  <a:spcBef>
                    <a:spcPts val="0"/>
                  </a:spcBef>
                  <a:buNone/>
                </a:pPr>
                <a:r>
                  <a:rPr lang="en-US" sz="2400" b="1" dirty="0">
                    <a:latin typeface="Cambria Math" panose="02040503050406030204" pitchFamily="18" charset="0"/>
                    <a:ea typeface="Cambria Math" panose="02040503050406030204" pitchFamily="18" charset="0"/>
                  </a:rPr>
                  <a:t>		</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Z</a:t>
                </a:r>
                <a:r>
                  <a:rPr lang="en-US" sz="2400" b="1" dirty="0">
                    <a:latin typeface="Cambria Math" panose="02040503050406030204" pitchFamily="18" charset="0"/>
                    <a:ea typeface="Cambria Math" panose="02040503050406030204" pitchFamily="18" charset="0"/>
                  </a:rPr>
                  <a:t> (3, -4)</a:t>
                </a:r>
              </a:p>
              <a:p>
                <a:pPr marL="114300" indent="0">
                  <a:spcBef>
                    <a:spcPts val="0"/>
                  </a:spcBef>
                  <a:buNone/>
                </a:pPr>
                <a:r>
                  <a:rPr lang="en-US" sz="2400" b="1" dirty="0"/>
                  <a:t>The given triangle will be reflected over the line </a:t>
                </a:r>
                <a:endParaRPr lang="en-US" sz="2400" b="1" i="1" dirty="0">
                  <a:latin typeface="Cambria Math" panose="02040503050406030204" pitchFamily="18" charset="0"/>
                </a:endParaRPr>
              </a:p>
              <a:p>
                <a:pPr marL="114300" indent="0">
                  <a:spcBef>
                    <a:spcPts val="0"/>
                  </a:spcBef>
                  <a:buNone/>
                </a:pPr>
                <a14:m>
                  <m:oMath xmlns:m="http://schemas.openxmlformats.org/officeDocument/2006/math">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𝒙</m:t>
                    </m:r>
                  </m:oMath>
                </a14:m>
                <a:r>
                  <a:rPr lang="en-US" sz="2400" b="1" dirty="0"/>
                  <a:t> and then translated 6 units to the left to form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a:t>
                </a:r>
                <a:r>
                  <a:rPr lang="en-US" sz="2400" b="1" dirty="0"/>
                  <a:t>.  What are the coordinates of </a:t>
                </a:r>
                <a:r>
                  <a:rPr lang="en-US" sz="2400" b="1" dirty="0">
                    <a:latin typeface="Cambria Math" panose="02040503050406030204" pitchFamily="18" charset="0"/>
                    <a:ea typeface="Cambria Math" panose="02040503050406030204" pitchFamily="18" charset="0"/>
                  </a:rPr>
                  <a:t>△</a:t>
                </a:r>
                <a:r>
                  <a:rPr lang="en-US" sz="2400" b="1" i="1" dirty="0">
                    <a:latin typeface="Times New Roman" panose="02020603050405020304" pitchFamily="18" charset="0"/>
                    <a:ea typeface="Cambria Math" panose="02040503050406030204" pitchFamily="18" charset="0"/>
                    <a:cs typeface="Times New Roman" panose="02020603050405020304" pitchFamily="18" charset="0"/>
                  </a:rPr>
                  <a:t>X′Y′Z′ </a:t>
                </a:r>
                <a:r>
                  <a:rPr lang="en-US" sz="2400" b="1" dirty="0"/>
                  <a:t>?</a:t>
                </a:r>
              </a:p>
              <a:p>
                <a:pPr marL="114300" indent="0">
                  <a:spcBef>
                    <a:spcPts val="0"/>
                  </a:spcBef>
                  <a:buNone/>
                </a:pPr>
                <a:endParaRPr lang="en-US" sz="900" dirty="0">
                  <a:solidFill>
                    <a:srgbClr val="C00000"/>
                  </a:solidFill>
                </a:endParaRPr>
              </a:p>
              <a:p>
                <a:pPr marL="114300" indent="0">
                  <a:spcBef>
                    <a:spcPts val="0"/>
                  </a:spcBef>
                  <a:buNone/>
                </a:pPr>
                <a:r>
                  <a:rPr lang="en-US" sz="2400" dirty="0">
                    <a:solidFill>
                      <a:srgbClr val="C00000"/>
                    </a:solidFill>
                  </a:rPr>
                  <a:t>The coordinates of </a:t>
                </a:r>
                <a:r>
                  <a:rPr lang="en-US" sz="24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sz="2400" dirty="0">
                    <a:solidFill>
                      <a:srgbClr val="C00000"/>
                    </a:solidFill>
                    <a:latin typeface="Cambria Math" panose="02040503050406030204" pitchFamily="18" charset="0"/>
                    <a:ea typeface="Cambria Math" panose="02040503050406030204" pitchFamily="18" charset="0"/>
                  </a:rPr>
                  <a:t>′ </a:t>
                </a:r>
                <a:r>
                  <a:rPr lang="en-US" sz="2400" dirty="0">
                    <a:solidFill>
                      <a:srgbClr val="C00000"/>
                    </a:solidFill>
                  </a:rPr>
                  <a:t>are (-3, 2).</a:t>
                </a:r>
              </a:p>
              <a:p>
                <a:pPr marL="114300" indent="0">
                  <a:spcBef>
                    <a:spcPts val="0"/>
                  </a:spcBef>
                  <a:buNone/>
                </a:pPr>
                <a:r>
                  <a:rPr lang="en-US" sz="2400" dirty="0">
                    <a:solidFill>
                      <a:srgbClr val="C00000"/>
                    </a:solidFill>
                  </a:rPr>
                  <a:t>The coordinates of </a:t>
                </a:r>
                <a:r>
                  <a:rPr lang="en-US" sz="24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Y</a:t>
                </a:r>
                <a:r>
                  <a:rPr lang="en-US" sz="2400" dirty="0">
                    <a:solidFill>
                      <a:srgbClr val="C00000"/>
                    </a:solidFill>
                    <a:latin typeface="Cambria Math" panose="02040503050406030204" pitchFamily="18" charset="0"/>
                    <a:ea typeface="Cambria Math" panose="02040503050406030204" pitchFamily="18" charset="0"/>
                  </a:rPr>
                  <a:t>′ </a:t>
                </a:r>
                <a:r>
                  <a:rPr lang="en-US" sz="2400" dirty="0">
                    <a:solidFill>
                      <a:srgbClr val="C00000"/>
                    </a:solidFill>
                  </a:rPr>
                  <a:t>are (-7, -1).</a:t>
                </a:r>
                <a:endParaRPr lang="en-US" sz="2400" dirty="0">
                  <a:solidFill>
                    <a:srgbClr val="C00000"/>
                  </a:solidFill>
                  <a:latin typeface="Cambria Math" panose="02040503050406030204" pitchFamily="18" charset="0"/>
                  <a:ea typeface="Cambria Math" panose="02040503050406030204" pitchFamily="18" charset="0"/>
                </a:endParaRPr>
              </a:p>
              <a:p>
                <a:pPr marL="114300" indent="0">
                  <a:spcBef>
                    <a:spcPts val="0"/>
                  </a:spcBef>
                  <a:buNone/>
                </a:pPr>
                <a:r>
                  <a:rPr lang="en-US" sz="2400" dirty="0">
                    <a:solidFill>
                      <a:srgbClr val="C00000"/>
                    </a:solidFill>
                  </a:rPr>
                  <a:t>The coordinates of </a:t>
                </a:r>
                <a:r>
                  <a:rPr lang="en-US" sz="2400"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Z</a:t>
                </a:r>
                <a:r>
                  <a:rPr lang="en-US" sz="2400" dirty="0">
                    <a:solidFill>
                      <a:srgbClr val="C00000"/>
                    </a:solidFill>
                    <a:latin typeface="Cambria Math" panose="02040503050406030204" pitchFamily="18" charset="0"/>
                    <a:ea typeface="Cambria Math" panose="02040503050406030204" pitchFamily="18" charset="0"/>
                  </a:rPr>
                  <a:t>′ </a:t>
                </a:r>
                <a:r>
                  <a:rPr lang="en-US" sz="2400" dirty="0">
                    <a:solidFill>
                      <a:srgbClr val="C00000"/>
                    </a:solidFill>
                  </a:rPr>
                  <a:t>are (-10, 3).</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763970"/>
                <a:ext cx="8927385" cy="3733799"/>
              </a:xfrm>
              <a:blipFill>
                <a:blip r:embed="rId2"/>
                <a:stretch>
                  <a:fillRect t="-2447"/>
                </a:stretch>
              </a:blipFill>
            </p:spPr>
            <p:txBody>
              <a:bodyPr/>
              <a:lstStyle/>
              <a:p>
                <a:r>
                  <a:rPr lang="en-US">
                    <a:noFill/>
                  </a:rPr>
                  <a:t> </a:t>
                </a:r>
              </a:p>
            </p:txBody>
          </p:sp>
        </mc:Fallback>
      </mc:AlternateContent>
      <p:sp>
        <p:nvSpPr>
          <p:cNvPr id="5" name="Rounded Rectangle 4" descr="Rounded rectangle around correct answers."/>
          <p:cNvSpPr/>
          <p:nvPr/>
        </p:nvSpPr>
        <p:spPr>
          <a:xfrm>
            <a:off x="228600" y="3181350"/>
            <a:ext cx="4800600" cy="1066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79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4" y="0"/>
            <a:ext cx="9144000" cy="741826"/>
          </a:xfrm>
          <a:solidFill>
            <a:schemeClr val="tx1"/>
          </a:solidFill>
        </p:spPr>
        <p:txBody>
          <a:bodyPr>
            <a:noAutofit/>
          </a:bodyPr>
          <a:lstStyle/>
          <a:p>
            <a:r>
              <a:rPr lang="en-US" sz="2800" dirty="0">
                <a:solidFill>
                  <a:schemeClr val="bg1"/>
                </a:solidFill>
              </a:rPr>
              <a:t>Student Performance Analysis Spring 2019 </a:t>
            </a:r>
            <a:r>
              <a:rPr lang="en-US" sz="2000" dirty="0">
                <a:solidFill>
                  <a:schemeClr val="bg1"/>
                </a:solidFill>
              </a:rPr>
              <a:t>(2 of 3)</a:t>
            </a:r>
            <a:endParaRPr lang="en-US" sz="2800" dirty="0">
              <a:solidFill>
                <a:schemeClr val="bg1"/>
              </a:solidFill>
            </a:endParaRPr>
          </a:p>
        </p:txBody>
      </p:sp>
      <p:sp>
        <p:nvSpPr>
          <p:cNvPr id="3" name="Content Placeholder 2"/>
          <p:cNvSpPr>
            <a:spLocks noGrp="1"/>
          </p:cNvSpPr>
          <p:nvPr>
            <p:ph idx="1"/>
          </p:nvPr>
        </p:nvSpPr>
        <p:spPr>
          <a:xfrm>
            <a:off x="63500" y="1123950"/>
            <a:ext cx="8927385" cy="3429002"/>
          </a:xfrm>
        </p:spPr>
        <p:txBody>
          <a:bodyPr/>
          <a:lstStyle/>
          <a:p>
            <a:pPr marL="0" indent="0">
              <a:buNone/>
            </a:pPr>
            <a:r>
              <a:rPr lang="en-US" sz="2400" dirty="0"/>
              <a:t>It should be noted that these items are not SOL test questions and are not meant to mimic SOL test questions. Instead, they are intended to provide mathematics educators with further insight into the concepts that challenged students statewide. </a:t>
            </a:r>
          </a:p>
          <a:p>
            <a:pPr marL="0" indent="0">
              <a:buNone/>
            </a:pPr>
            <a:r>
              <a:rPr lang="en-US" sz="2400" dirty="0"/>
              <a:t>Please be aware that figures/images used in these items may not be drawn to scale. </a:t>
            </a:r>
          </a:p>
          <a:p>
            <a:pPr marL="0" indent="0">
              <a:buNone/>
            </a:pPr>
            <a:endParaRPr lang="en-US" dirty="0"/>
          </a:p>
        </p:txBody>
      </p:sp>
    </p:spTree>
    <p:extLst>
      <p:ext uri="{BB962C8B-B14F-4D97-AF65-F5344CB8AC3E}">
        <p14:creationId xmlns:p14="http://schemas.microsoft.com/office/powerpoint/2010/main" val="1071126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7"/>
          </a:xfrm>
          <a:solidFill>
            <a:schemeClr val="tx1"/>
          </a:solidFill>
        </p:spPr>
        <p:txBody>
          <a:bodyPr>
            <a:normAutofit/>
          </a:bodyPr>
          <a:lstStyle/>
          <a:p>
            <a:r>
              <a:rPr lang="en-US" sz="2800" dirty="0">
                <a:solidFill>
                  <a:schemeClr val="bg1"/>
                </a:solidFill>
              </a:rPr>
              <a:t>Constructions</a:t>
            </a:r>
          </a:p>
        </p:txBody>
      </p:sp>
      <p:sp>
        <p:nvSpPr>
          <p:cNvPr id="4" name="Content Placeholder 3"/>
          <p:cNvSpPr>
            <a:spLocks noGrp="1"/>
          </p:cNvSpPr>
          <p:nvPr>
            <p:ph idx="1"/>
          </p:nvPr>
        </p:nvSpPr>
        <p:spPr>
          <a:xfrm>
            <a:off x="0" y="895350"/>
            <a:ext cx="9144000" cy="4248150"/>
          </a:xfrm>
        </p:spPr>
        <p:txBody>
          <a:bodyPr>
            <a:normAutofit lnSpcReduction="10000"/>
          </a:bodyPr>
          <a:lstStyle/>
          <a:p>
            <a:pPr marL="114300" indent="0">
              <a:buNone/>
            </a:pPr>
            <a:r>
              <a:rPr lang="en-US" sz="2400" dirty="0"/>
              <a:t>SOL G.4</a:t>
            </a:r>
          </a:p>
          <a:p>
            <a:pPr marL="114300" indent="0">
              <a:buNone/>
            </a:pPr>
            <a:r>
              <a:rPr lang="en-US" sz="2400" dirty="0"/>
              <a:t>The student will </a:t>
            </a:r>
            <a:r>
              <a:rPr lang="en-US" sz="2400" dirty="0">
                <a:solidFill>
                  <a:srgbClr val="C00000"/>
                </a:solidFill>
              </a:rPr>
              <a:t>construct and justify the constructions </a:t>
            </a:r>
            <a:r>
              <a:rPr lang="en-US" sz="2400" dirty="0"/>
              <a:t>of</a:t>
            </a:r>
          </a:p>
          <a:p>
            <a:pPr marL="114300" indent="0">
              <a:buNone/>
            </a:pPr>
            <a:r>
              <a:rPr lang="en-US" sz="2400" dirty="0"/>
              <a:t>a) a line segment congruent to a given line segment;</a:t>
            </a:r>
          </a:p>
          <a:p>
            <a:pPr marL="114300" indent="0">
              <a:buNone/>
            </a:pPr>
            <a:r>
              <a:rPr lang="en-US" sz="2400" dirty="0"/>
              <a:t>b) the perpendicular bisector of a line segment;</a:t>
            </a:r>
          </a:p>
          <a:p>
            <a:pPr marL="457200" indent="-342900">
              <a:buNone/>
            </a:pPr>
            <a:r>
              <a:rPr lang="en-US" sz="2400" dirty="0"/>
              <a:t>c) a perpendicular to a given line from a point not on the line;</a:t>
            </a:r>
          </a:p>
          <a:p>
            <a:pPr marL="457200" indent="-342900">
              <a:buNone/>
            </a:pPr>
            <a:r>
              <a:rPr lang="en-US" sz="2400" dirty="0"/>
              <a:t>d) a perpendicular to a given line at a given point on the line;</a:t>
            </a:r>
          </a:p>
          <a:p>
            <a:pPr marL="114300" indent="0">
              <a:buNone/>
            </a:pPr>
            <a:r>
              <a:rPr lang="en-US" sz="2400" dirty="0"/>
              <a:t>e) the bisector of a given angle;</a:t>
            </a:r>
          </a:p>
          <a:p>
            <a:pPr marL="114300" indent="0">
              <a:buNone/>
            </a:pPr>
            <a:r>
              <a:rPr lang="en-US" sz="2400" dirty="0"/>
              <a:t>f) an angle congruent to a given angle;</a:t>
            </a:r>
          </a:p>
          <a:p>
            <a:pPr marL="457200" indent="-342900">
              <a:buNone/>
            </a:pPr>
            <a:r>
              <a:rPr lang="en-US" sz="2400" dirty="0"/>
              <a:t>g) a line parallel to a given line through a point not on the line; and </a:t>
            </a:r>
          </a:p>
          <a:p>
            <a:pPr marL="457200" indent="-342900">
              <a:buNone/>
            </a:pPr>
            <a:r>
              <a:rPr lang="en-US" sz="2400" dirty="0"/>
              <a:t>h) an equilateral triangle, a square, and a regular hexagon inscribed in a circle. </a:t>
            </a:r>
          </a:p>
        </p:txBody>
      </p:sp>
    </p:spTree>
    <p:extLst>
      <p:ext uri="{BB962C8B-B14F-4D97-AF65-F5344CB8AC3E}">
        <p14:creationId xmlns:p14="http://schemas.microsoft.com/office/powerpoint/2010/main" val="195210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solidFill>
                  <a:schemeClr val="bg1"/>
                </a:solidFill>
              </a:rPr>
              <a:t>Construction Steps and Justifications (G.4)</a:t>
            </a:r>
          </a:p>
        </p:txBody>
      </p:sp>
      <p:sp>
        <p:nvSpPr>
          <p:cNvPr id="4" name="Content Placeholder 3"/>
          <p:cNvSpPr>
            <a:spLocks noGrp="1"/>
          </p:cNvSpPr>
          <p:nvPr>
            <p:ph idx="1"/>
          </p:nvPr>
        </p:nvSpPr>
        <p:spPr/>
        <p:txBody>
          <a:bodyPr>
            <a:normAutofit/>
          </a:bodyPr>
          <a:lstStyle/>
          <a:p>
            <a:pPr marL="114300" indent="0">
              <a:buNone/>
            </a:pPr>
            <a:r>
              <a:rPr lang="en-US" sz="2400" dirty="0"/>
              <a:t>Students need additional practice with verbal descriptions related to constructions.  This includes:</a:t>
            </a:r>
          </a:p>
          <a:p>
            <a:r>
              <a:rPr lang="en-US" sz="2400" dirty="0"/>
              <a:t>identification of the next step when given an initial step;</a:t>
            </a:r>
          </a:p>
          <a:p>
            <a:r>
              <a:rPr lang="en-US" sz="2400" dirty="0"/>
              <a:t>identification of the construction from a description; and</a:t>
            </a:r>
          </a:p>
          <a:p>
            <a:r>
              <a:rPr lang="en-US" sz="2400" dirty="0"/>
              <a:t>identification of justifications for steps used in a construction. </a:t>
            </a:r>
          </a:p>
          <a:p>
            <a:pPr marL="114300" indent="0">
              <a:buNone/>
            </a:pPr>
            <a:r>
              <a:rPr lang="en-US" sz="2400" dirty="0"/>
              <a:t>There are multiple methods to most geometric constructions and students would benefit from experiences with more than one method. </a:t>
            </a:r>
          </a:p>
        </p:txBody>
      </p:sp>
    </p:spTree>
    <p:extLst>
      <p:ext uri="{BB962C8B-B14F-4D97-AF65-F5344CB8AC3E}">
        <p14:creationId xmlns:p14="http://schemas.microsoft.com/office/powerpoint/2010/main" val="2228613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13227"/>
          </a:xfrm>
          <a:solidFill>
            <a:schemeClr val="tx1"/>
          </a:solidFill>
        </p:spPr>
        <p:txBody>
          <a:bodyPr>
            <a:normAutofit/>
          </a:bodyPr>
          <a:lstStyle/>
          <a:p>
            <a:r>
              <a:rPr lang="en-US" sz="2600" dirty="0">
                <a:solidFill>
                  <a:schemeClr val="bg1"/>
                </a:solidFill>
              </a:rPr>
              <a:t>Suggested Practice #1  with Constructions (G.4b)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656240"/>
                <a:ext cx="9144000" cy="4476749"/>
              </a:xfrm>
            </p:spPr>
            <p:txBody>
              <a:bodyPr>
                <a:normAutofit fontScale="85000" lnSpcReduction="10000"/>
              </a:bodyPr>
              <a:lstStyle/>
              <a:p>
                <a:pPr marL="114300" indent="0">
                  <a:buNone/>
                </a:pPr>
                <a:endParaRPr lang="en-US" b="1" dirty="0"/>
              </a:p>
              <a:p>
                <a:pPr marL="114300" indent="0">
                  <a:buNone/>
                </a:pPr>
                <a:r>
                  <a:rPr lang="en-US" b="1" dirty="0"/>
                  <a:t>Given: 	Line </a:t>
                </a:r>
                <a:r>
                  <a:rPr lang="en-US" b="1" i="1" dirty="0">
                    <a:latin typeface="Times New Roman" panose="02020603050405020304" pitchFamily="18" charset="0"/>
                    <a:cs typeface="Times New Roman" panose="02020603050405020304" pitchFamily="18" charset="0"/>
                  </a:rPr>
                  <a:t>MN</a:t>
                </a:r>
                <a:r>
                  <a:rPr lang="en-US" b="1" dirty="0"/>
                  <a:t> </a:t>
                </a:r>
              </a:p>
              <a:p>
                <a:pPr marL="114300" indent="0">
                  <a:buNone/>
                </a:pPr>
                <a:r>
                  <a:rPr lang="en-US" b="1" dirty="0"/>
                  <a:t>	  	Point </a:t>
                </a:r>
                <a:r>
                  <a:rPr lang="en-US" b="1" i="1" dirty="0">
                    <a:latin typeface="Times New Roman" panose="02020603050405020304" pitchFamily="18" charset="0"/>
                    <a:cs typeface="Times New Roman" panose="02020603050405020304" pitchFamily="18" charset="0"/>
                  </a:rPr>
                  <a:t>P</a:t>
                </a:r>
              </a:p>
              <a:p>
                <a:pPr marL="114300" indent="0">
                  <a:buNone/>
                </a:pPr>
                <a:endParaRPr lang="en-US" sz="2400" dirty="0"/>
              </a:p>
              <a:p>
                <a:pPr marL="114300" indent="0">
                  <a:buNone/>
                </a:pPr>
                <a:r>
                  <a:rPr lang="en-US" b="1" dirty="0"/>
                  <a:t>Juan will construct a perpendicular </a:t>
                </a:r>
              </a:p>
              <a:p>
                <a:pPr marL="114300" indent="0">
                  <a:buNone/>
                </a:pPr>
                <a:r>
                  <a:rPr lang="en-US" b="1" dirty="0"/>
                  <a:t>bisector to </a:t>
                </a:r>
                <a14:m>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𝑴𝑵</m:t>
                        </m:r>
                      </m:e>
                    </m:bar>
                  </m:oMath>
                </a14:m>
                <a:r>
                  <a:rPr lang="en-US" b="1" dirty="0"/>
                  <a:t>.  Which of these </a:t>
                </a:r>
              </a:p>
              <a:p>
                <a:pPr marL="114300" indent="0">
                  <a:buNone/>
                </a:pPr>
                <a:r>
                  <a:rPr lang="en-US" b="1" dirty="0"/>
                  <a:t>could be the first step for completing this construction?</a:t>
                </a:r>
              </a:p>
              <a:p>
                <a:pPr marL="114300" indent="0">
                  <a:buNone/>
                </a:pPr>
                <a:endParaRPr lang="en-US" sz="900" dirty="0"/>
              </a:p>
              <a:p>
                <a:pPr marL="114300" indent="0">
                  <a:buNone/>
                </a:pPr>
                <a:r>
                  <a:rPr lang="en-US" dirty="0"/>
                  <a:t>Juan should place the compass point —</a:t>
                </a:r>
              </a:p>
              <a:p>
                <a:pPr marL="114300" indent="0">
                  <a:buNone/>
                </a:pPr>
                <a:r>
                  <a:rPr lang="en-US" dirty="0"/>
                  <a:t>A. at </a:t>
                </a:r>
                <a:r>
                  <a:rPr lang="en-US" i="1" dirty="0">
                    <a:latin typeface="Times New Roman" panose="02020603050405020304" pitchFamily="18" charset="0"/>
                    <a:cs typeface="Times New Roman" panose="02020603050405020304" pitchFamily="18" charset="0"/>
                  </a:rPr>
                  <a:t>P</a:t>
                </a:r>
                <a:r>
                  <a:rPr lang="en-US" dirty="0"/>
                  <a:t> and draw an arc that intersects point </a:t>
                </a:r>
                <a:r>
                  <a:rPr lang="en-US" i="1" dirty="0">
                    <a:latin typeface="Times New Roman" panose="02020603050405020304" pitchFamily="18" charset="0"/>
                    <a:cs typeface="Times New Roman" panose="02020603050405020304" pitchFamily="18" charset="0"/>
                  </a:rPr>
                  <a:t>M</a:t>
                </a:r>
                <a:r>
                  <a:rPr lang="en-US" dirty="0"/>
                  <a:t>.</a:t>
                </a:r>
              </a:p>
              <a:p>
                <a:pPr marL="114300" indent="0">
                  <a:buNone/>
                </a:pPr>
                <a:r>
                  <a:rPr lang="en-US" dirty="0"/>
                  <a:t>B. at </a:t>
                </a:r>
                <a:r>
                  <a:rPr lang="en-US" i="1" dirty="0">
                    <a:latin typeface="Times New Roman" panose="02020603050405020304" pitchFamily="18" charset="0"/>
                    <a:cs typeface="Times New Roman" panose="02020603050405020304" pitchFamily="18" charset="0"/>
                  </a:rPr>
                  <a:t>M</a:t>
                </a:r>
                <a:r>
                  <a:rPr lang="en-US" dirty="0"/>
                  <a:t> and draw an arc with a radius less than half of </a:t>
                </a:r>
                <a:r>
                  <a:rPr lang="en-US" i="1" dirty="0">
                    <a:latin typeface="Times New Roman" panose="02020603050405020304" pitchFamily="18" charset="0"/>
                    <a:cs typeface="Times New Roman" panose="02020603050405020304" pitchFamily="18" charset="0"/>
                  </a:rPr>
                  <a:t>MN</a:t>
                </a:r>
                <a:r>
                  <a:rPr lang="en-US" dirty="0"/>
                  <a:t>.</a:t>
                </a:r>
              </a:p>
              <a:p>
                <a:pPr marL="114300" indent="0">
                  <a:buNone/>
                </a:pPr>
                <a:r>
                  <a:rPr lang="en-US" dirty="0"/>
                  <a:t>C. at </a:t>
                </a:r>
                <a:r>
                  <a:rPr lang="en-US" i="1" dirty="0">
                    <a:latin typeface="Times New Roman" panose="02020603050405020304" pitchFamily="18" charset="0"/>
                    <a:cs typeface="Times New Roman" panose="02020603050405020304" pitchFamily="18" charset="0"/>
                  </a:rPr>
                  <a:t>N</a:t>
                </a:r>
                <a:r>
                  <a:rPr lang="en-US" dirty="0"/>
                  <a:t> and draw an arc that intersects point </a:t>
                </a:r>
                <a:r>
                  <a:rPr lang="en-US" i="1" dirty="0">
                    <a:latin typeface="Times New Roman" panose="02020603050405020304" pitchFamily="18" charset="0"/>
                    <a:cs typeface="Times New Roman" panose="02020603050405020304" pitchFamily="18" charset="0"/>
                  </a:rPr>
                  <a:t>M</a:t>
                </a:r>
                <a:r>
                  <a:rPr lang="en-US" dirty="0"/>
                  <a:t>.</a:t>
                </a:r>
              </a:p>
              <a:p>
                <a:pPr marL="114300" indent="0">
                  <a:buNone/>
                </a:pPr>
                <a:r>
                  <a:rPr lang="en-US" dirty="0"/>
                  <a:t>D. at </a:t>
                </a:r>
                <a:r>
                  <a:rPr lang="en-US" i="1" dirty="0">
                    <a:latin typeface="Times New Roman" panose="02020603050405020304" pitchFamily="18" charset="0"/>
                    <a:cs typeface="Times New Roman" panose="02020603050405020304" pitchFamily="18" charset="0"/>
                  </a:rPr>
                  <a:t>N</a:t>
                </a:r>
                <a:r>
                  <a:rPr lang="en-US" dirty="0"/>
                  <a:t> and draw an arc with a radius greater than </a:t>
                </a:r>
                <a14:m>
                  <m:oMath xmlns:m="http://schemas.openxmlformats.org/officeDocument/2006/math">
                    <m:f>
                      <m:fPr>
                        <m:ctrlPr>
                          <a:rPr lang="en-US" sz="3300" i="1">
                            <a:latin typeface="Cambria Math" panose="02040503050406030204" pitchFamily="18" charset="0"/>
                          </a:rPr>
                        </m:ctrlPr>
                      </m:fPr>
                      <m:num>
                        <m:r>
                          <a:rPr lang="en-US" sz="3300" b="0" i="1">
                            <a:latin typeface="Cambria Math" panose="02040503050406030204" pitchFamily="18" charset="0"/>
                          </a:rPr>
                          <m:t>1</m:t>
                        </m:r>
                      </m:num>
                      <m:den>
                        <m:r>
                          <a:rPr lang="en-US" sz="3300" b="0" i="1">
                            <a:latin typeface="Cambria Math" panose="02040503050406030204" pitchFamily="18" charset="0"/>
                          </a:rPr>
                          <m:t>2</m:t>
                        </m:r>
                      </m:den>
                    </m:f>
                    <m:r>
                      <a:rPr lang="en-US" sz="3300" b="0" i="1">
                        <a:latin typeface="Cambria Math" panose="02040503050406030204" pitchFamily="18" charset="0"/>
                      </a:rPr>
                      <m:t> </m:t>
                    </m:r>
                  </m:oMath>
                </a14:m>
                <a:r>
                  <a:rPr lang="en-US" i="1" dirty="0">
                    <a:latin typeface="Times New Roman" panose="02020603050405020304" pitchFamily="18" charset="0"/>
                    <a:cs typeface="Times New Roman" panose="02020603050405020304" pitchFamily="18" charset="0"/>
                  </a:rPr>
                  <a:t>MN</a:t>
                </a:r>
                <a:r>
                  <a:rPr lang="en-US" dirty="0"/>
                  <a:t>.</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656240"/>
                <a:ext cx="9144000" cy="4476749"/>
              </a:xfrm>
              <a:blipFill>
                <a:blip r:embed="rId2"/>
                <a:stretch>
                  <a:fillRect/>
                </a:stretch>
              </a:blipFill>
            </p:spPr>
            <p:txBody>
              <a:bodyPr/>
              <a:lstStyle/>
              <a:p>
                <a:r>
                  <a:rPr lang="en-US">
                    <a:noFill/>
                  </a:rPr>
                  <a:t> </a:t>
                </a:r>
              </a:p>
            </p:txBody>
          </p:sp>
        </mc:Fallback>
      </mc:AlternateContent>
      <p:pic>
        <p:nvPicPr>
          <p:cNvPr id="5" name="Picture 4" descr="A figure comprised of line MN and point P."/>
          <p:cNvPicPr>
            <a:picLocks noChangeAspect="1"/>
          </p:cNvPicPr>
          <p:nvPr/>
        </p:nvPicPr>
        <p:blipFill>
          <a:blip r:embed="rId3"/>
          <a:stretch>
            <a:fillRect/>
          </a:stretch>
        </p:blipFill>
        <p:spPr>
          <a:xfrm>
            <a:off x="5943600" y="616019"/>
            <a:ext cx="2877407" cy="2052951"/>
          </a:xfrm>
          <a:prstGeom prst="rect">
            <a:avLst/>
          </a:prstGeom>
          <a:ln>
            <a:solidFill>
              <a:schemeClr val="tx1"/>
            </a:solidFill>
          </a:ln>
        </p:spPr>
      </p:pic>
    </p:spTree>
    <p:extLst>
      <p:ext uri="{BB962C8B-B14F-4D97-AF65-F5344CB8AC3E}">
        <p14:creationId xmlns:p14="http://schemas.microsoft.com/office/powerpoint/2010/main" val="22578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50384"/>
          </a:xfrm>
          <a:solidFill>
            <a:schemeClr val="tx1"/>
          </a:solidFill>
        </p:spPr>
        <p:txBody>
          <a:bodyPr>
            <a:normAutofit/>
          </a:bodyPr>
          <a:lstStyle/>
          <a:p>
            <a:r>
              <a:rPr lang="en-US" sz="2800" dirty="0">
                <a:solidFill>
                  <a:schemeClr val="bg1"/>
                </a:solidFill>
              </a:rPr>
              <a:t>Answer to Practice #1  with Constructions (G.4b)</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666750"/>
                <a:ext cx="9144000" cy="4476749"/>
              </a:xfrm>
            </p:spPr>
            <p:txBody>
              <a:bodyPr>
                <a:normAutofit fontScale="85000" lnSpcReduction="10000"/>
              </a:bodyPr>
              <a:lstStyle/>
              <a:p>
                <a:pPr marL="114300" indent="0">
                  <a:buNone/>
                </a:pPr>
                <a:endParaRPr lang="en-US" b="1" dirty="0"/>
              </a:p>
              <a:p>
                <a:pPr marL="114300" indent="0">
                  <a:buNone/>
                </a:pPr>
                <a:r>
                  <a:rPr lang="en-US" b="1" dirty="0"/>
                  <a:t>Given: 	Line </a:t>
                </a:r>
                <a:r>
                  <a:rPr lang="en-US" b="1" i="1" dirty="0">
                    <a:latin typeface="Times New Roman" panose="02020603050405020304" pitchFamily="18" charset="0"/>
                    <a:cs typeface="Times New Roman" panose="02020603050405020304" pitchFamily="18" charset="0"/>
                  </a:rPr>
                  <a:t>MN</a:t>
                </a:r>
                <a:r>
                  <a:rPr lang="en-US" b="1" dirty="0"/>
                  <a:t> </a:t>
                </a:r>
              </a:p>
              <a:p>
                <a:pPr marL="114300" indent="0">
                  <a:buNone/>
                </a:pPr>
                <a:r>
                  <a:rPr lang="en-US" b="1" dirty="0"/>
                  <a:t>	  	Point </a:t>
                </a:r>
                <a:r>
                  <a:rPr lang="en-US" b="1" i="1" dirty="0">
                    <a:latin typeface="Times New Roman" panose="02020603050405020304" pitchFamily="18" charset="0"/>
                    <a:cs typeface="Times New Roman" panose="02020603050405020304" pitchFamily="18" charset="0"/>
                  </a:rPr>
                  <a:t>P</a:t>
                </a:r>
              </a:p>
              <a:p>
                <a:pPr marL="114300" indent="0">
                  <a:buNone/>
                </a:pPr>
                <a:endParaRPr lang="en-US" sz="2400" dirty="0"/>
              </a:p>
              <a:p>
                <a:pPr marL="114300" indent="0">
                  <a:buNone/>
                </a:pPr>
                <a:r>
                  <a:rPr lang="en-US" b="1" dirty="0"/>
                  <a:t>Juan will construct a perpendicular </a:t>
                </a:r>
              </a:p>
              <a:p>
                <a:pPr marL="114300" indent="0">
                  <a:buNone/>
                </a:pPr>
                <a:r>
                  <a:rPr lang="en-US" b="1" dirty="0"/>
                  <a:t>bisector to </a:t>
                </a:r>
                <a14:m>
                  <m:oMath xmlns:m="http://schemas.openxmlformats.org/officeDocument/2006/math">
                    <m:bar>
                      <m:barPr>
                        <m:pos m:val="top"/>
                        <m:ctrlPr>
                          <a:rPr lang="en-US" b="1" i="1" smtClean="0">
                            <a:latin typeface="Cambria Math" panose="02040503050406030204" pitchFamily="18" charset="0"/>
                          </a:rPr>
                        </m:ctrlPr>
                      </m:barPr>
                      <m:e>
                        <m:r>
                          <a:rPr lang="en-US" b="1" i="1" smtClean="0">
                            <a:latin typeface="Cambria Math" panose="02040503050406030204" pitchFamily="18" charset="0"/>
                          </a:rPr>
                          <m:t>𝑴𝑵</m:t>
                        </m:r>
                      </m:e>
                    </m:bar>
                  </m:oMath>
                </a14:m>
                <a:r>
                  <a:rPr lang="en-US" b="1" dirty="0"/>
                  <a:t>.  Which of these </a:t>
                </a:r>
              </a:p>
              <a:p>
                <a:pPr marL="114300" indent="0">
                  <a:buNone/>
                </a:pPr>
                <a:r>
                  <a:rPr lang="en-US" b="1" dirty="0"/>
                  <a:t>could be the first step for completing this construction?</a:t>
                </a:r>
              </a:p>
              <a:p>
                <a:pPr marL="114300" indent="0">
                  <a:buNone/>
                </a:pPr>
                <a:endParaRPr lang="en-US" sz="900" dirty="0"/>
              </a:p>
              <a:p>
                <a:pPr marL="114300" indent="0">
                  <a:buNone/>
                </a:pPr>
                <a:r>
                  <a:rPr lang="en-US" dirty="0"/>
                  <a:t>Juan should place the compass point —</a:t>
                </a:r>
              </a:p>
              <a:p>
                <a:pPr marL="114300" indent="0">
                  <a:buNone/>
                </a:pPr>
                <a:r>
                  <a:rPr lang="en-US" dirty="0"/>
                  <a:t>A. at </a:t>
                </a:r>
                <a:r>
                  <a:rPr lang="en-US" i="1" dirty="0">
                    <a:latin typeface="Times New Roman" panose="02020603050405020304" pitchFamily="18" charset="0"/>
                    <a:cs typeface="Times New Roman" panose="02020603050405020304" pitchFamily="18" charset="0"/>
                  </a:rPr>
                  <a:t>P</a:t>
                </a:r>
                <a:r>
                  <a:rPr lang="en-US" dirty="0"/>
                  <a:t> and draw an arc that intersects point </a:t>
                </a:r>
                <a:r>
                  <a:rPr lang="en-US" i="1" dirty="0">
                    <a:latin typeface="Times New Roman" panose="02020603050405020304" pitchFamily="18" charset="0"/>
                    <a:cs typeface="Times New Roman" panose="02020603050405020304" pitchFamily="18" charset="0"/>
                  </a:rPr>
                  <a:t>M</a:t>
                </a:r>
                <a:r>
                  <a:rPr lang="en-US" dirty="0"/>
                  <a:t>.</a:t>
                </a:r>
              </a:p>
              <a:p>
                <a:pPr marL="114300" indent="0">
                  <a:buNone/>
                </a:pPr>
                <a:r>
                  <a:rPr lang="en-US" dirty="0"/>
                  <a:t>B. at </a:t>
                </a:r>
                <a:r>
                  <a:rPr lang="en-US" i="1" dirty="0">
                    <a:latin typeface="Times New Roman" panose="02020603050405020304" pitchFamily="18" charset="0"/>
                    <a:cs typeface="Times New Roman" panose="02020603050405020304" pitchFamily="18" charset="0"/>
                  </a:rPr>
                  <a:t>M</a:t>
                </a:r>
                <a:r>
                  <a:rPr lang="en-US" dirty="0"/>
                  <a:t> and draw an arc with a radius less than half of </a:t>
                </a:r>
                <a:r>
                  <a:rPr lang="en-US" i="1" dirty="0">
                    <a:latin typeface="Times New Roman" panose="02020603050405020304" pitchFamily="18" charset="0"/>
                    <a:cs typeface="Times New Roman" panose="02020603050405020304" pitchFamily="18" charset="0"/>
                  </a:rPr>
                  <a:t>MN</a:t>
                </a:r>
                <a:r>
                  <a:rPr lang="en-US" dirty="0"/>
                  <a:t>.</a:t>
                </a:r>
              </a:p>
              <a:p>
                <a:pPr marL="114300" indent="0">
                  <a:buNone/>
                </a:pPr>
                <a:r>
                  <a:rPr lang="en-US" dirty="0"/>
                  <a:t>C. at </a:t>
                </a:r>
                <a:r>
                  <a:rPr lang="en-US" i="1" dirty="0">
                    <a:latin typeface="Times New Roman" panose="02020603050405020304" pitchFamily="18" charset="0"/>
                    <a:cs typeface="Times New Roman" panose="02020603050405020304" pitchFamily="18" charset="0"/>
                  </a:rPr>
                  <a:t>N</a:t>
                </a:r>
                <a:r>
                  <a:rPr lang="en-US" dirty="0"/>
                  <a:t> and draw an arc that intersects point </a:t>
                </a:r>
                <a:r>
                  <a:rPr lang="en-US" i="1" dirty="0">
                    <a:latin typeface="Times New Roman" panose="02020603050405020304" pitchFamily="18" charset="0"/>
                    <a:cs typeface="Times New Roman" panose="02020603050405020304" pitchFamily="18" charset="0"/>
                  </a:rPr>
                  <a:t>M</a:t>
                </a:r>
                <a:r>
                  <a:rPr lang="en-US" dirty="0"/>
                  <a:t>.</a:t>
                </a:r>
              </a:p>
              <a:p>
                <a:pPr marL="114300" indent="0">
                  <a:buNone/>
                </a:pPr>
                <a:r>
                  <a:rPr lang="en-US" dirty="0">
                    <a:solidFill>
                      <a:srgbClr val="C00000"/>
                    </a:solidFill>
                  </a:rPr>
                  <a:t>D. at </a:t>
                </a:r>
                <a:r>
                  <a:rPr lang="en-US" i="1" dirty="0">
                    <a:solidFill>
                      <a:srgbClr val="C00000"/>
                    </a:solidFill>
                    <a:latin typeface="Times New Roman" panose="02020603050405020304" pitchFamily="18" charset="0"/>
                    <a:cs typeface="Times New Roman" panose="02020603050405020304" pitchFamily="18" charset="0"/>
                  </a:rPr>
                  <a:t>N</a:t>
                </a:r>
                <a:r>
                  <a:rPr lang="en-US" dirty="0">
                    <a:solidFill>
                      <a:srgbClr val="C00000"/>
                    </a:solidFill>
                  </a:rPr>
                  <a:t> and draw an arc with a radius greater than </a:t>
                </a:r>
                <a14:m>
                  <m:oMath xmlns:m="http://schemas.openxmlformats.org/officeDocument/2006/math">
                    <m:f>
                      <m:fPr>
                        <m:ctrlPr>
                          <a:rPr lang="en-US" sz="3300" i="1">
                            <a:solidFill>
                              <a:srgbClr val="C00000"/>
                            </a:solidFill>
                            <a:latin typeface="Cambria Math" panose="02040503050406030204" pitchFamily="18" charset="0"/>
                          </a:rPr>
                        </m:ctrlPr>
                      </m:fPr>
                      <m:num>
                        <m:r>
                          <a:rPr lang="en-US" sz="3300" b="0" i="1">
                            <a:solidFill>
                              <a:srgbClr val="C00000"/>
                            </a:solidFill>
                            <a:latin typeface="Cambria Math" panose="02040503050406030204" pitchFamily="18" charset="0"/>
                          </a:rPr>
                          <m:t>1</m:t>
                        </m:r>
                      </m:num>
                      <m:den>
                        <m:r>
                          <a:rPr lang="en-US" sz="3300" b="0" i="1">
                            <a:solidFill>
                              <a:srgbClr val="C00000"/>
                            </a:solidFill>
                            <a:latin typeface="Cambria Math" panose="02040503050406030204" pitchFamily="18" charset="0"/>
                          </a:rPr>
                          <m:t>2</m:t>
                        </m:r>
                      </m:den>
                    </m:f>
                    <m:r>
                      <a:rPr lang="en-US" sz="3300" b="0" i="1">
                        <a:solidFill>
                          <a:srgbClr val="C00000"/>
                        </a:solidFill>
                        <a:latin typeface="Cambria Math" panose="02040503050406030204" pitchFamily="18" charset="0"/>
                      </a:rPr>
                      <m:t> </m:t>
                    </m:r>
                  </m:oMath>
                </a14:m>
                <a:r>
                  <a:rPr lang="en-US" i="1" dirty="0">
                    <a:solidFill>
                      <a:srgbClr val="C00000"/>
                    </a:solidFill>
                    <a:latin typeface="Times New Roman" panose="02020603050405020304" pitchFamily="18" charset="0"/>
                    <a:cs typeface="Times New Roman" panose="02020603050405020304" pitchFamily="18" charset="0"/>
                  </a:rPr>
                  <a:t>MN</a:t>
                </a:r>
                <a:r>
                  <a:rPr lang="en-US" dirty="0">
                    <a:solidFill>
                      <a:srgbClr val="C00000"/>
                    </a:solidFill>
                  </a:rPr>
                  <a:t>.</a:t>
                </a:r>
              </a:p>
              <a:p>
                <a:pPr marL="114300" indent="0">
                  <a:buNone/>
                </a:pPr>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666750"/>
                <a:ext cx="9144000" cy="4476749"/>
              </a:xfrm>
              <a:blipFill>
                <a:blip r:embed="rId2"/>
                <a:stretch>
                  <a:fillRect/>
                </a:stretch>
              </a:blipFill>
            </p:spPr>
            <p:txBody>
              <a:bodyPr/>
              <a:lstStyle/>
              <a:p>
                <a:r>
                  <a:rPr lang="en-US">
                    <a:noFill/>
                  </a:rPr>
                  <a:t> </a:t>
                </a:r>
              </a:p>
            </p:txBody>
          </p:sp>
        </mc:Fallback>
      </mc:AlternateContent>
      <p:pic>
        <p:nvPicPr>
          <p:cNvPr id="5" name="Picture 4" descr="A figure comprised of line MN and point P."/>
          <p:cNvPicPr>
            <a:picLocks noChangeAspect="1"/>
          </p:cNvPicPr>
          <p:nvPr/>
        </p:nvPicPr>
        <p:blipFill>
          <a:blip r:embed="rId3"/>
          <a:stretch>
            <a:fillRect/>
          </a:stretch>
        </p:blipFill>
        <p:spPr>
          <a:xfrm>
            <a:off x="5943600" y="598430"/>
            <a:ext cx="2877407" cy="2052951"/>
          </a:xfrm>
          <a:prstGeom prst="rect">
            <a:avLst/>
          </a:prstGeom>
          <a:ln>
            <a:solidFill>
              <a:schemeClr val="tx1"/>
            </a:solidFill>
          </a:ln>
        </p:spPr>
      </p:pic>
      <p:sp>
        <p:nvSpPr>
          <p:cNvPr id="3" name="Rounded Rectangle 2" descr="Rounded rectangle indicates correct answer is option D."/>
          <p:cNvSpPr/>
          <p:nvPr/>
        </p:nvSpPr>
        <p:spPr>
          <a:xfrm>
            <a:off x="152400" y="4400550"/>
            <a:ext cx="7924800" cy="62770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604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589428"/>
          </a:xfrm>
          <a:solidFill>
            <a:schemeClr val="tx1"/>
          </a:solidFill>
        </p:spPr>
        <p:txBody>
          <a:bodyPr>
            <a:normAutofit/>
          </a:bodyPr>
          <a:lstStyle/>
          <a:p>
            <a:r>
              <a:rPr lang="en-US" sz="2800" dirty="0">
                <a:solidFill>
                  <a:schemeClr val="bg1"/>
                </a:solidFill>
              </a:rPr>
              <a:t>Suggested Practice #2 with Constructions (G.4c)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285750"/>
                <a:ext cx="9220200" cy="4857749"/>
              </a:xfrm>
            </p:spPr>
            <p:txBody>
              <a:bodyPr>
                <a:noAutofit/>
              </a:bodyPr>
              <a:lstStyle/>
              <a:p>
                <a:pPr marL="114300" indent="0">
                  <a:buNone/>
                </a:pPr>
                <a:endParaRPr lang="en-US" sz="2400" b="1" dirty="0"/>
              </a:p>
              <a:p>
                <a:pPr marL="114300" indent="0">
                  <a:buNone/>
                </a:pPr>
                <a:r>
                  <a:rPr lang="en-US" sz="2400" b="1" dirty="0"/>
                  <a:t>Given: 	Line </a:t>
                </a:r>
                <a:r>
                  <a:rPr lang="en-US" sz="2400" b="1" i="1" dirty="0">
                    <a:latin typeface="Times New Roman" panose="02020603050405020304" pitchFamily="18" charset="0"/>
                    <a:cs typeface="Times New Roman" panose="02020603050405020304" pitchFamily="18" charset="0"/>
                  </a:rPr>
                  <a:t>MN</a:t>
                </a:r>
                <a:r>
                  <a:rPr lang="en-US" sz="2400" b="1" dirty="0"/>
                  <a:t> and point </a:t>
                </a:r>
                <a:r>
                  <a:rPr lang="en-US" sz="2400" b="1" i="1" dirty="0">
                    <a:latin typeface="Times New Roman" panose="02020603050405020304" pitchFamily="18" charset="0"/>
                    <a:cs typeface="Times New Roman" panose="02020603050405020304" pitchFamily="18" charset="0"/>
                  </a:rPr>
                  <a:t>P</a:t>
                </a:r>
              </a:p>
              <a:p>
                <a:pPr marL="114300" indent="0">
                  <a:buNone/>
                </a:pPr>
                <a:endParaRPr lang="en-US" sz="800" b="1" dirty="0"/>
              </a:p>
              <a:p>
                <a:pPr marL="114300" indent="0">
                  <a:buNone/>
                </a:pPr>
                <a:r>
                  <a:rPr lang="en-US" sz="2400" b="1" dirty="0"/>
                  <a:t>Which of these could be the first </a:t>
                </a:r>
              </a:p>
              <a:p>
                <a:pPr marL="114300" indent="0">
                  <a:buNone/>
                </a:pPr>
                <a:r>
                  <a:rPr lang="en-US" sz="2400" b="1" dirty="0"/>
                  <a:t>step for constructing a line </a:t>
                </a:r>
              </a:p>
              <a:p>
                <a:pPr marL="114300" indent="0">
                  <a:buNone/>
                </a:pPr>
                <a:r>
                  <a:rPr lang="en-US" sz="2400" b="1" dirty="0"/>
                  <a:t>perpendicular to </a:t>
                </a:r>
                <a14:m>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𝑴𝑵</m:t>
                        </m:r>
                      </m:e>
                    </m:acc>
                  </m:oMath>
                </a14:m>
                <a:r>
                  <a:rPr lang="en-US" sz="2400" b="1" dirty="0"/>
                  <a:t> that passes </a:t>
                </a:r>
              </a:p>
              <a:p>
                <a:pPr marL="114300" indent="0">
                  <a:buNone/>
                </a:pPr>
                <a:r>
                  <a:rPr lang="en-US" sz="2400" b="1" dirty="0"/>
                  <a:t>through point </a:t>
                </a:r>
                <a:r>
                  <a:rPr lang="en-US" sz="2400" b="1" i="1" dirty="0">
                    <a:latin typeface="Times New Roman" panose="02020603050405020304" pitchFamily="18" charset="0"/>
                    <a:cs typeface="Times New Roman" panose="02020603050405020304" pitchFamily="18" charset="0"/>
                  </a:rPr>
                  <a:t>P </a:t>
                </a:r>
                <a:r>
                  <a:rPr lang="en-US" sz="2400" b="1" dirty="0"/>
                  <a:t>?</a:t>
                </a:r>
                <a:endParaRPr lang="en-US" sz="2400" dirty="0"/>
              </a:p>
              <a:p>
                <a:pPr marL="114300" indent="0">
                  <a:buNone/>
                </a:pPr>
                <a:endParaRPr lang="en-US" sz="800" dirty="0"/>
              </a:p>
              <a:p>
                <a:pPr marL="571500" indent="-457200">
                  <a:buAutoNum type="alphaUcPeriod"/>
                </a:pPr>
                <a:r>
                  <a:rPr lang="en-US" sz="2400" dirty="0"/>
                  <a:t>Set the compass at </a:t>
                </a:r>
                <a:r>
                  <a:rPr lang="en-US" sz="2400" i="1" dirty="0">
                    <a:latin typeface="Times New Roman" panose="02020603050405020304" pitchFamily="18" charset="0"/>
                    <a:cs typeface="Times New Roman" panose="02020603050405020304" pitchFamily="18" charset="0"/>
                  </a:rPr>
                  <a:t>P</a:t>
                </a:r>
                <a:r>
                  <a:rPr lang="en-US" sz="2400" dirty="0"/>
                  <a:t> and draw an arc that intersects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𝑀𝑁</m:t>
                        </m:r>
                      </m:e>
                    </m:acc>
                  </m:oMath>
                </a14:m>
                <a:r>
                  <a:rPr lang="en-US" sz="2400" dirty="0"/>
                  <a:t> in two places.</a:t>
                </a:r>
              </a:p>
              <a:p>
                <a:pPr marL="114300" indent="0">
                  <a:buNone/>
                </a:pPr>
                <a:r>
                  <a:rPr lang="en-US" sz="2400" dirty="0"/>
                  <a:t>B. Draw a line that passes through </a:t>
                </a:r>
                <a:r>
                  <a:rPr lang="en-US" sz="2400" i="1" dirty="0">
                    <a:latin typeface="Times New Roman" panose="02020603050405020304" pitchFamily="18" charset="0"/>
                    <a:cs typeface="Times New Roman" panose="02020603050405020304" pitchFamily="18" charset="0"/>
                  </a:rPr>
                  <a:t>P</a:t>
                </a:r>
                <a:r>
                  <a:rPr lang="en-US" sz="2400" dirty="0"/>
                  <a:t> and intersects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𝑀𝑁</m:t>
                        </m:r>
                      </m:e>
                    </m:acc>
                  </m:oMath>
                </a14:m>
                <a:r>
                  <a:rPr lang="en-US" sz="2400" dirty="0"/>
                  <a:t>.</a:t>
                </a:r>
              </a:p>
              <a:p>
                <a:pPr marL="463550" indent="-349250">
                  <a:buNone/>
                </a:pPr>
                <a:r>
                  <a:rPr lang="en-US" sz="2400" dirty="0"/>
                  <a:t>C. Set the compass at </a:t>
                </a:r>
                <a:r>
                  <a:rPr lang="en-US" sz="2400" i="1" dirty="0">
                    <a:latin typeface="Times New Roman" panose="02020603050405020304" pitchFamily="18" charset="0"/>
                    <a:cs typeface="Times New Roman" panose="02020603050405020304" pitchFamily="18" charset="0"/>
                  </a:rPr>
                  <a:t>M</a:t>
                </a:r>
                <a:r>
                  <a:rPr lang="en-US" sz="2400" dirty="0"/>
                  <a:t> and draw an arc with radius less than </a:t>
                </a:r>
                <a:r>
                  <a:rPr lang="en-US" sz="2400" i="1" dirty="0">
                    <a:latin typeface="Times New Roman" panose="02020603050405020304" pitchFamily="18" charset="0"/>
                    <a:cs typeface="Times New Roman" panose="02020603050405020304" pitchFamily="18" charset="0"/>
                  </a:rPr>
                  <a:t>MP</a:t>
                </a:r>
                <a:r>
                  <a:rPr lang="en-US" sz="2400" dirty="0"/>
                  <a:t> below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𝑀𝑁</m:t>
                        </m:r>
                      </m:e>
                    </m:acc>
                  </m:oMath>
                </a14:m>
                <a:r>
                  <a:rPr lang="en-US" sz="2400" dirty="0"/>
                  <a:t>.</a:t>
                </a:r>
              </a:p>
              <a:p>
                <a:pPr marL="114300" indent="0">
                  <a:buNone/>
                </a:pPr>
                <a:r>
                  <a:rPr lang="en-US" sz="2400" dirty="0"/>
                  <a:t>D. Set the compass at </a:t>
                </a:r>
                <a:r>
                  <a:rPr lang="en-US" sz="2400" i="1" dirty="0">
                    <a:latin typeface="Times New Roman" panose="02020603050405020304" pitchFamily="18" charset="0"/>
                    <a:cs typeface="Times New Roman" panose="02020603050405020304" pitchFamily="18" charset="0"/>
                  </a:rPr>
                  <a:t>N</a:t>
                </a:r>
                <a:r>
                  <a:rPr lang="en-US" sz="2400" dirty="0"/>
                  <a:t> and draw an arc through </a:t>
                </a:r>
                <a:r>
                  <a:rPr lang="en-US" sz="2400" i="1" dirty="0">
                    <a:latin typeface="Times New Roman" panose="02020603050405020304" pitchFamily="18" charset="0"/>
                    <a:cs typeface="Times New Roman" panose="02020603050405020304" pitchFamily="18" charset="0"/>
                  </a:rPr>
                  <a:t>M</a:t>
                </a:r>
                <a:r>
                  <a:rPr lang="en-US" sz="2400" dirty="0"/>
                  <a: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285750"/>
                <a:ext cx="9220200" cy="4857749"/>
              </a:xfrm>
              <a:blipFill>
                <a:blip r:embed="rId3"/>
                <a:stretch>
                  <a:fillRect b="-3890"/>
                </a:stretch>
              </a:blipFill>
            </p:spPr>
            <p:txBody>
              <a:bodyPr/>
              <a:lstStyle/>
              <a:p>
                <a:r>
                  <a:rPr lang="en-US">
                    <a:noFill/>
                  </a:rPr>
                  <a:t> </a:t>
                </a:r>
              </a:p>
            </p:txBody>
          </p:sp>
        </mc:Fallback>
      </mc:AlternateContent>
      <p:pic>
        <p:nvPicPr>
          <p:cNvPr id="5" name="Picture 4" descr="A figure comprised of line MN and point P."/>
          <p:cNvPicPr>
            <a:picLocks noChangeAspect="1"/>
          </p:cNvPicPr>
          <p:nvPr/>
        </p:nvPicPr>
        <p:blipFill>
          <a:blip r:embed="rId4"/>
          <a:stretch>
            <a:fillRect/>
          </a:stretch>
        </p:blipFill>
        <p:spPr>
          <a:xfrm>
            <a:off x="5943600" y="590550"/>
            <a:ext cx="3114392" cy="2222033"/>
          </a:xfrm>
          <a:prstGeom prst="rect">
            <a:avLst/>
          </a:prstGeom>
          <a:ln>
            <a:solidFill>
              <a:schemeClr val="tx1"/>
            </a:solidFill>
          </a:ln>
        </p:spPr>
      </p:pic>
    </p:spTree>
    <p:extLst>
      <p:ext uri="{BB962C8B-B14F-4D97-AF65-F5344CB8AC3E}">
        <p14:creationId xmlns:p14="http://schemas.microsoft.com/office/powerpoint/2010/main" val="2719009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589428"/>
          </a:xfrm>
          <a:solidFill>
            <a:schemeClr val="tx1"/>
          </a:solidFill>
        </p:spPr>
        <p:txBody>
          <a:bodyPr>
            <a:normAutofit/>
          </a:bodyPr>
          <a:lstStyle/>
          <a:p>
            <a:r>
              <a:rPr lang="en-US" sz="2800">
                <a:solidFill>
                  <a:schemeClr val="bg1"/>
                </a:solidFill>
              </a:rPr>
              <a:t>Answer</a:t>
            </a:r>
            <a:r>
              <a:rPr lang="en-US" sz="2800" err="1">
                <a:solidFill>
                  <a:schemeClr val="bg1"/>
                </a:solidFill>
              </a:rPr>
              <a:t> </a:t>
            </a:r>
            <a:r>
              <a:rPr lang="en-US" sz="2800">
                <a:solidFill>
                  <a:schemeClr val="bg1"/>
                </a:solidFill>
              </a:rPr>
              <a:t>to </a:t>
            </a:r>
            <a:r>
              <a:rPr lang="en-US" sz="2800" dirty="0">
                <a:solidFill>
                  <a:schemeClr val="bg1"/>
                </a:solidFill>
              </a:rPr>
              <a:t>Practice #2 with Constructions (G.4c)</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6200" y="285750"/>
                <a:ext cx="9220200" cy="4857749"/>
              </a:xfrm>
            </p:spPr>
            <p:txBody>
              <a:bodyPr>
                <a:noAutofit/>
              </a:bodyPr>
              <a:lstStyle/>
              <a:p>
                <a:pPr marL="114300" indent="0">
                  <a:buNone/>
                </a:pPr>
                <a:endParaRPr lang="en-US" sz="2400" dirty="0"/>
              </a:p>
              <a:p>
                <a:pPr marL="114300" indent="0">
                  <a:buNone/>
                </a:pPr>
                <a:r>
                  <a:rPr lang="en-US" sz="2400" b="1" dirty="0"/>
                  <a:t>Given: 	Line </a:t>
                </a:r>
                <a:r>
                  <a:rPr lang="en-US" sz="2400" b="1" i="1" dirty="0">
                    <a:latin typeface="Times New Roman" panose="02020603050405020304" pitchFamily="18" charset="0"/>
                    <a:cs typeface="Times New Roman" panose="02020603050405020304" pitchFamily="18" charset="0"/>
                  </a:rPr>
                  <a:t>MN</a:t>
                </a:r>
                <a:r>
                  <a:rPr lang="en-US" sz="2400" b="1" dirty="0"/>
                  <a:t> and point </a:t>
                </a:r>
                <a:r>
                  <a:rPr lang="en-US" sz="2400" b="1" i="1" dirty="0">
                    <a:latin typeface="Times New Roman" panose="02020603050405020304" pitchFamily="18" charset="0"/>
                    <a:cs typeface="Times New Roman" panose="02020603050405020304" pitchFamily="18" charset="0"/>
                  </a:rPr>
                  <a:t>P</a:t>
                </a:r>
              </a:p>
              <a:p>
                <a:pPr marL="114300" indent="0">
                  <a:buNone/>
                </a:pPr>
                <a:endParaRPr lang="en-US" sz="800" b="1" dirty="0"/>
              </a:p>
              <a:p>
                <a:pPr marL="114300" indent="0">
                  <a:buNone/>
                </a:pPr>
                <a:r>
                  <a:rPr lang="en-US" sz="2400" b="1" dirty="0"/>
                  <a:t>Which of these could be the first </a:t>
                </a:r>
              </a:p>
              <a:p>
                <a:pPr marL="114300" indent="0">
                  <a:buNone/>
                </a:pPr>
                <a:r>
                  <a:rPr lang="en-US" sz="2400" b="1" dirty="0"/>
                  <a:t>step for constructing a line </a:t>
                </a:r>
              </a:p>
              <a:p>
                <a:pPr marL="114300" indent="0">
                  <a:buNone/>
                </a:pPr>
                <a:r>
                  <a:rPr lang="en-US" sz="2400" b="1" dirty="0"/>
                  <a:t>perpendicular to </a:t>
                </a:r>
                <a14:m>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𝑴𝑵</m:t>
                        </m:r>
                      </m:e>
                    </m:acc>
                  </m:oMath>
                </a14:m>
                <a:r>
                  <a:rPr lang="en-US" sz="2400" b="1" dirty="0"/>
                  <a:t> that passes </a:t>
                </a:r>
              </a:p>
              <a:p>
                <a:pPr marL="114300" indent="0">
                  <a:buNone/>
                </a:pPr>
                <a:r>
                  <a:rPr lang="en-US" sz="2400" b="1" dirty="0"/>
                  <a:t>through point </a:t>
                </a:r>
                <a:r>
                  <a:rPr lang="en-US" sz="2400" b="1" i="1" dirty="0">
                    <a:latin typeface="Times New Roman" panose="02020603050405020304" pitchFamily="18" charset="0"/>
                    <a:cs typeface="Times New Roman" panose="02020603050405020304" pitchFamily="18" charset="0"/>
                  </a:rPr>
                  <a:t>P </a:t>
                </a:r>
                <a:r>
                  <a:rPr lang="en-US" sz="2400" b="1" dirty="0"/>
                  <a:t>?</a:t>
                </a:r>
                <a:endParaRPr lang="en-US" sz="2400" dirty="0"/>
              </a:p>
              <a:p>
                <a:pPr marL="114300" indent="0">
                  <a:buNone/>
                </a:pPr>
                <a:endParaRPr lang="en-US" sz="800" dirty="0"/>
              </a:p>
              <a:p>
                <a:pPr marL="571500" indent="-457200">
                  <a:buAutoNum type="alphaUcPeriod"/>
                </a:pPr>
                <a:r>
                  <a:rPr lang="en-US" sz="2400" dirty="0">
                    <a:solidFill>
                      <a:srgbClr val="C00000"/>
                    </a:solidFill>
                  </a:rPr>
                  <a:t>Set the compass at </a:t>
                </a:r>
                <a:r>
                  <a:rPr lang="en-US" sz="2400" i="1" dirty="0">
                    <a:solidFill>
                      <a:srgbClr val="C00000"/>
                    </a:solidFill>
                    <a:latin typeface="Times New Roman" panose="02020603050405020304" pitchFamily="18" charset="0"/>
                    <a:cs typeface="Times New Roman" panose="02020603050405020304" pitchFamily="18" charset="0"/>
                  </a:rPr>
                  <a:t>P</a:t>
                </a:r>
                <a:r>
                  <a:rPr lang="en-US" sz="2400" dirty="0">
                    <a:solidFill>
                      <a:srgbClr val="C00000"/>
                    </a:solidFill>
                  </a:rPr>
                  <a:t> and draw an arc that intersects </a:t>
                </a:r>
                <a14:m>
                  <m:oMath xmlns:m="http://schemas.openxmlformats.org/officeDocument/2006/math">
                    <m:acc>
                      <m:accPr>
                        <m:chr m:val="⃡"/>
                        <m:ctrlPr>
                          <a:rPr lang="en-US" sz="2400" i="1" smtClean="0">
                            <a:solidFill>
                              <a:srgbClr val="C00000"/>
                            </a:solidFill>
                            <a:latin typeface="Cambria Math" panose="02040503050406030204" pitchFamily="18" charset="0"/>
                          </a:rPr>
                        </m:ctrlPr>
                      </m:accPr>
                      <m:e>
                        <m:r>
                          <a:rPr lang="en-US" sz="2400" b="0" i="1" smtClean="0">
                            <a:solidFill>
                              <a:srgbClr val="C00000"/>
                            </a:solidFill>
                            <a:latin typeface="Cambria Math" panose="02040503050406030204" pitchFamily="18" charset="0"/>
                          </a:rPr>
                          <m:t>𝑀𝑁</m:t>
                        </m:r>
                      </m:e>
                    </m:acc>
                  </m:oMath>
                </a14:m>
                <a:r>
                  <a:rPr lang="en-US" sz="2400" dirty="0">
                    <a:solidFill>
                      <a:srgbClr val="C00000"/>
                    </a:solidFill>
                  </a:rPr>
                  <a:t> in two places.</a:t>
                </a:r>
              </a:p>
              <a:p>
                <a:pPr marL="114300" indent="0">
                  <a:buNone/>
                </a:pPr>
                <a:r>
                  <a:rPr lang="en-US" sz="2400" dirty="0"/>
                  <a:t>B. Draw a line that passes through </a:t>
                </a:r>
                <a:r>
                  <a:rPr lang="en-US" sz="2400" i="1" dirty="0">
                    <a:latin typeface="Times New Roman" panose="02020603050405020304" pitchFamily="18" charset="0"/>
                    <a:cs typeface="Times New Roman" panose="02020603050405020304" pitchFamily="18" charset="0"/>
                  </a:rPr>
                  <a:t>P</a:t>
                </a:r>
                <a:r>
                  <a:rPr lang="en-US" sz="2400" dirty="0"/>
                  <a:t> and intersects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𝑀𝑁</m:t>
                        </m:r>
                      </m:e>
                    </m:acc>
                  </m:oMath>
                </a14:m>
                <a:r>
                  <a:rPr lang="en-US" sz="2400" dirty="0"/>
                  <a:t>.</a:t>
                </a:r>
              </a:p>
              <a:p>
                <a:pPr marL="463550" indent="-349250">
                  <a:buNone/>
                </a:pPr>
                <a:r>
                  <a:rPr lang="en-US" sz="2400" dirty="0"/>
                  <a:t>C. Set the compass at </a:t>
                </a:r>
                <a:r>
                  <a:rPr lang="en-US" sz="2400" i="1" dirty="0">
                    <a:latin typeface="Times New Roman" panose="02020603050405020304" pitchFamily="18" charset="0"/>
                    <a:cs typeface="Times New Roman" panose="02020603050405020304" pitchFamily="18" charset="0"/>
                  </a:rPr>
                  <a:t>M</a:t>
                </a:r>
                <a:r>
                  <a:rPr lang="en-US" sz="2400" dirty="0"/>
                  <a:t> and draw an arc with radius less than </a:t>
                </a:r>
                <a:r>
                  <a:rPr lang="en-US" sz="2400" i="1" dirty="0">
                    <a:latin typeface="Times New Roman" panose="02020603050405020304" pitchFamily="18" charset="0"/>
                    <a:cs typeface="Times New Roman" panose="02020603050405020304" pitchFamily="18" charset="0"/>
                  </a:rPr>
                  <a:t>MP</a:t>
                </a:r>
                <a:r>
                  <a:rPr lang="en-US" sz="2400" dirty="0"/>
                  <a:t> below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𝑀𝑁</m:t>
                        </m:r>
                      </m:e>
                    </m:acc>
                  </m:oMath>
                </a14:m>
                <a:r>
                  <a:rPr lang="en-US" sz="2400" dirty="0"/>
                  <a:t>.</a:t>
                </a:r>
              </a:p>
              <a:p>
                <a:pPr marL="114300" indent="0">
                  <a:buNone/>
                </a:pPr>
                <a:r>
                  <a:rPr lang="en-US" sz="2400" dirty="0"/>
                  <a:t>D. Set the compass at </a:t>
                </a:r>
                <a:r>
                  <a:rPr lang="en-US" sz="2400" i="1" dirty="0">
                    <a:latin typeface="Times New Roman" panose="02020603050405020304" pitchFamily="18" charset="0"/>
                    <a:cs typeface="Times New Roman" panose="02020603050405020304" pitchFamily="18" charset="0"/>
                  </a:rPr>
                  <a:t>N</a:t>
                </a:r>
                <a:r>
                  <a:rPr lang="en-US" sz="2400" dirty="0"/>
                  <a:t> and draw an arc through </a:t>
                </a:r>
                <a:r>
                  <a:rPr lang="en-US" sz="2400" i="1" dirty="0">
                    <a:latin typeface="Times New Roman" panose="02020603050405020304" pitchFamily="18" charset="0"/>
                    <a:cs typeface="Times New Roman" panose="02020603050405020304" pitchFamily="18" charset="0"/>
                  </a:rPr>
                  <a:t>M</a:t>
                </a:r>
                <a:r>
                  <a:rPr lang="en-US" sz="2400" dirty="0"/>
                  <a: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6200" y="285750"/>
                <a:ext cx="9220200" cy="4857749"/>
              </a:xfrm>
              <a:blipFill>
                <a:blip r:embed="rId3"/>
                <a:stretch>
                  <a:fillRect b="-3890"/>
                </a:stretch>
              </a:blipFill>
            </p:spPr>
            <p:txBody>
              <a:bodyPr/>
              <a:lstStyle/>
              <a:p>
                <a:r>
                  <a:rPr lang="en-US">
                    <a:noFill/>
                  </a:rPr>
                  <a:t> </a:t>
                </a:r>
              </a:p>
            </p:txBody>
          </p:sp>
        </mc:Fallback>
      </mc:AlternateContent>
      <p:pic>
        <p:nvPicPr>
          <p:cNvPr id="5" name="Picture 4" descr="A figure comprised of line MN and point P."/>
          <p:cNvPicPr>
            <a:picLocks noChangeAspect="1"/>
          </p:cNvPicPr>
          <p:nvPr/>
        </p:nvPicPr>
        <p:blipFill>
          <a:blip r:embed="rId4"/>
          <a:stretch>
            <a:fillRect/>
          </a:stretch>
        </p:blipFill>
        <p:spPr>
          <a:xfrm>
            <a:off x="5943600" y="590550"/>
            <a:ext cx="3114392" cy="2222033"/>
          </a:xfrm>
          <a:prstGeom prst="rect">
            <a:avLst/>
          </a:prstGeom>
          <a:ln>
            <a:solidFill>
              <a:schemeClr val="tx1"/>
            </a:solidFill>
          </a:ln>
        </p:spPr>
      </p:pic>
      <p:sp>
        <p:nvSpPr>
          <p:cNvPr id="3" name="Rounded Rectangle 2" descr="Circle around the correct answer A."/>
          <p:cNvSpPr/>
          <p:nvPr/>
        </p:nvSpPr>
        <p:spPr>
          <a:xfrm>
            <a:off x="76200" y="2850127"/>
            <a:ext cx="8686800" cy="75087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4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Triangle Side Lengths and Angle Measures</a:t>
            </a:r>
          </a:p>
        </p:txBody>
      </p:sp>
      <p:sp>
        <p:nvSpPr>
          <p:cNvPr id="6" name="Content Placeholder 3"/>
          <p:cNvSpPr>
            <a:spLocks noGrp="1"/>
          </p:cNvSpPr>
          <p:nvPr>
            <p:ph idx="1"/>
          </p:nvPr>
        </p:nvSpPr>
        <p:spPr/>
        <p:txBody>
          <a:bodyPr/>
          <a:lstStyle/>
          <a:p>
            <a:pPr marL="114300" indent="0">
              <a:buNone/>
            </a:pPr>
            <a:r>
              <a:rPr lang="en-US" sz="2400" dirty="0"/>
              <a:t>SOL G.5</a:t>
            </a:r>
          </a:p>
          <a:p>
            <a:pPr marL="114300" indent="0">
              <a:buNone/>
            </a:pPr>
            <a:r>
              <a:rPr lang="en-US" sz="2400" dirty="0"/>
              <a:t>The student, given information concerning the lengths of sides and/or measures of angles in triangles, will solve problems, including practical problems.  This will include</a:t>
            </a:r>
          </a:p>
          <a:p>
            <a:pPr marL="628650" indent="-514350">
              <a:buAutoNum type="alphaLcParenR"/>
            </a:pPr>
            <a:r>
              <a:rPr lang="en-US" sz="2400" dirty="0"/>
              <a:t>ordering the sides by length, given angle measures;</a:t>
            </a:r>
          </a:p>
          <a:p>
            <a:pPr marL="628650" indent="-514350">
              <a:buAutoNum type="alphaLcParenR"/>
            </a:pPr>
            <a:r>
              <a:rPr lang="en-US" sz="2400" dirty="0"/>
              <a:t>ordering the angles by degree measure, given side lengths;</a:t>
            </a:r>
          </a:p>
          <a:p>
            <a:pPr marL="628650" indent="-514350">
              <a:buClr>
                <a:srgbClr val="C00000"/>
              </a:buClr>
              <a:buAutoNum type="alphaLcParenR"/>
            </a:pPr>
            <a:r>
              <a:rPr lang="en-US" sz="2400" dirty="0">
                <a:solidFill>
                  <a:srgbClr val="C00000"/>
                </a:solidFill>
              </a:rPr>
              <a:t>determining whether a triangle exists</a:t>
            </a:r>
            <a:r>
              <a:rPr lang="en-US" sz="2400" dirty="0"/>
              <a:t>; and</a:t>
            </a:r>
          </a:p>
          <a:p>
            <a:pPr marL="628650" indent="-514350">
              <a:buAutoNum type="alphaLcParenR"/>
            </a:pPr>
            <a:r>
              <a:rPr lang="en-US" sz="2400" dirty="0"/>
              <a:t>determining the range in which the length of the third side must lie.</a:t>
            </a:r>
          </a:p>
          <a:p>
            <a:pPr marL="114300" indent="0">
              <a:buNone/>
            </a:pPr>
            <a:endParaRPr lang="en-US" dirty="0"/>
          </a:p>
        </p:txBody>
      </p:sp>
    </p:spTree>
    <p:extLst>
      <p:ext uri="{BB962C8B-B14F-4D97-AF65-F5344CB8AC3E}">
        <p14:creationId xmlns:p14="http://schemas.microsoft.com/office/powerpoint/2010/main" val="2357139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normAutofit/>
          </a:bodyPr>
          <a:lstStyle/>
          <a:p>
            <a:r>
              <a:rPr lang="en-US" sz="2800" dirty="0">
                <a:solidFill>
                  <a:schemeClr val="bg1"/>
                </a:solidFill>
              </a:rPr>
              <a:t>Triangle Side Lengths (G.5c)</a:t>
            </a:r>
          </a:p>
        </p:txBody>
      </p:sp>
      <p:sp>
        <p:nvSpPr>
          <p:cNvPr id="6" name="Content Placeholder 3"/>
          <p:cNvSpPr>
            <a:spLocks noGrp="1"/>
          </p:cNvSpPr>
          <p:nvPr>
            <p:ph idx="1"/>
          </p:nvPr>
        </p:nvSpPr>
        <p:spPr/>
        <p:txBody>
          <a:bodyPr>
            <a:normAutofit/>
          </a:bodyPr>
          <a:lstStyle/>
          <a:p>
            <a:pPr marL="114300" indent="0">
              <a:buNone/>
            </a:pPr>
            <a:r>
              <a:rPr lang="en-US" sz="2400" dirty="0"/>
              <a:t>Students need additional practice applying the Triangle Inequality Theorem to practical problems.</a:t>
            </a:r>
          </a:p>
          <a:p>
            <a:pPr marL="114300" indent="0">
              <a:buNone/>
            </a:pPr>
            <a:endParaRPr lang="en-US" sz="2400" dirty="0"/>
          </a:p>
          <a:p>
            <a:pPr marL="114300" indent="0">
              <a:buNone/>
            </a:pPr>
            <a:r>
              <a:rPr lang="en-US" sz="2400" dirty="0">
                <a:solidFill>
                  <a:srgbClr val="C00000"/>
                </a:solidFill>
              </a:rPr>
              <a:t>Common errors on SOL test items include selecting a side length that is one of the correct sides, but ignoring other criteria such as “the longest” side length or total perimeter of the triangle.</a:t>
            </a:r>
          </a:p>
        </p:txBody>
      </p:sp>
    </p:spTree>
    <p:extLst>
      <p:ext uri="{BB962C8B-B14F-4D97-AF65-F5344CB8AC3E}">
        <p14:creationId xmlns:p14="http://schemas.microsoft.com/office/powerpoint/2010/main" val="50995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noAutofit/>
          </a:bodyPr>
          <a:lstStyle/>
          <a:p>
            <a:r>
              <a:rPr lang="en-US" sz="2800" dirty="0">
                <a:solidFill>
                  <a:schemeClr val="bg1"/>
                </a:solidFill>
              </a:rPr>
              <a:t>Suggested Practice with Triangle Side Lengths (G.5c)</a:t>
            </a:r>
          </a:p>
        </p:txBody>
      </p:sp>
      <p:sp>
        <p:nvSpPr>
          <p:cNvPr id="6" name="Content Placeholder 3"/>
          <p:cNvSpPr>
            <a:spLocks noGrp="1"/>
          </p:cNvSpPr>
          <p:nvPr>
            <p:ph idx="1"/>
          </p:nvPr>
        </p:nvSpPr>
        <p:spPr/>
        <p:txBody>
          <a:bodyPr>
            <a:normAutofit/>
          </a:bodyPr>
          <a:lstStyle/>
          <a:p>
            <a:pPr marL="114300" indent="0">
              <a:buNone/>
            </a:pPr>
            <a:r>
              <a:rPr lang="en-US" sz="2400" b="1" dirty="0"/>
              <a:t>Ginger will build a structure in the shape of a scalene triangle.  The perimeter of the triangular structure must be 42 inches. </a:t>
            </a:r>
          </a:p>
          <a:p>
            <a:pPr marL="114300" indent="0">
              <a:buNone/>
            </a:pPr>
            <a:r>
              <a:rPr lang="en-US" sz="2400" dirty="0"/>
              <a:t>Select two numbers that could each represent the length of the longest side, in inches, of this structure.</a:t>
            </a:r>
          </a:p>
          <a:p>
            <a:pPr marL="114300" indent="0">
              <a:buNone/>
            </a:pPr>
            <a:endParaRPr lang="en-US" sz="2400" dirty="0"/>
          </a:p>
          <a:p>
            <a:pPr marL="114300" indent="0">
              <a:buNone/>
            </a:pPr>
            <a:r>
              <a:rPr lang="en-US" sz="2400" dirty="0"/>
              <a:t>		10	14	15	20	21	</a:t>
            </a:r>
          </a:p>
          <a:p>
            <a:pPr marL="114300" indent="0">
              <a:buNone/>
            </a:pPr>
            <a:endParaRPr lang="en-US" sz="2400" dirty="0"/>
          </a:p>
        </p:txBody>
      </p:sp>
    </p:spTree>
    <p:extLst>
      <p:ext uri="{BB962C8B-B14F-4D97-AF65-F5344CB8AC3E}">
        <p14:creationId xmlns:p14="http://schemas.microsoft.com/office/powerpoint/2010/main" val="179039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with Triangle Side Lengths (G.5c)</a:t>
            </a:r>
          </a:p>
        </p:txBody>
      </p:sp>
      <p:sp>
        <p:nvSpPr>
          <p:cNvPr id="4" name="Content Placeholder 3"/>
          <p:cNvSpPr>
            <a:spLocks noGrp="1"/>
          </p:cNvSpPr>
          <p:nvPr>
            <p:ph idx="1"/>
          </p:nvPr>
        </p:nvSpPr>
        <p:spPr>
          <a:xfrm>
            <a:off x="76200" y="895350"/>
            <a:ext cx="8927385" cy="4248149"/>
          </a:xfrm>
        </p:spPr>
        <p:txBody>
          <a:bodyPr>
            <a:noAutofit/>
          </a:bodyPr>
          <a:lstStyle/>
          <a:p>
            <a:pPr marL="114300" indent="0">
              <a:buNone/>
            </a:pPr>
            <a:r>
              <a:rPr lang="en-US" sz="2400" b="1" dirty="0"/>
              <a:t>Ginger will build a structure in the shape of a scalene triangle.  The perimeter of the triangular structure must be 42 inches. </a:t>
            </a:r>
            <a:r>
              <a:rPr lang="en-US" sz="2400" dirty="0"/>
              <a:t> </a:t>
            </a:r>
          </a:p>
          <a:p>
            <a:pPr marL="114300" indent="0">
              <a:buNone/>
            </a:pPr>
            <a:r>
              <a:rPr lang="en-US" sz="2400" dirty="0"/>
              <a:t>Select two numbers that could each represent the length of the longest side, in inches, of this structure.</a:t>
            </a:r>
          </a:p>
          <a:p>
            <a:pPr marL="114300" indent="0">
              <a:buNone/>
            </a:pPr>
            <a:endParaRPr lang="en-US" sz="2400" dirty="0"/>
          </a:p>
          <a:p>
            <a:pPr marL="114300" indent="0">
              <a:buNone/>
            </a:pPr>
            <a:r>
              <a:rPr lang="en-US" sz="2400" dirty="0"/>
              <a:t>		10	14	</a:t>
            </a:r>
            <a:r>
              <a:rPr lang="en-US" sz="2400" dirty="0">
                <a:solidFill>
                  <a:srgbClr val="C00000"/>
                </a:solidFill>
              </a:rPr>
              <a:t>15</a:t>
            </a:r>
            <a:r>
              <a:rPr lang="en-US" sz="2400" dirty="0"/>
              <a:t>	</a:t>
            </a:r>
            <a:r>
              <a:rPr lang="en-US" sz="2400" dirty="0">
                <a:solidFill>
                  <a:srgbClr val="C00000"/>
                </a:solidFill>
              </a:rPr>
              <a:t>20</a:t>
            </a:r>
            <a:r>
              <a:rPr lang="en-US" sz="2400" dirty="0"/>
              <a:t>	21	</a:t>
            </a:r>
          </a:p>
          <a:p>
            <a:pPr marL="114300" indent="0">
              <a:buNone/>
            </a:pPr>
            <a:endParaRPr lang="en-US" sz="800" dirty="0">
              <a:solidFill>
                <a:srgbClr val="C00000"/>
              </a:solidFill>
            </a:endParaRPr>
          </a:p>
          <a:p>
            <a:pPr marL="114300" indent="0">
              <a:buNone/>
            </a:pPr>
            <a:r>
              <a:rPr lang="en-US" sz="2400" dirty="0">
                <a:solidFill>
                  <a:srgbClr val="C00000"/>
                </a:solidFill>
              </a:rPr>
              <a:t>Common error on SOL tests:</a:t>
            </a:r>
          </a:p>
          <a:p>
            <a:r>
              <a:rPr lang="en-US" sz="2400" dirty="0">
                <a:solidFill>
                  <a:srgbClr val="C00000"/>
                </a:solidFill>
              </a:rPr>
              <a:t>selecting 10 or 14 inches</a:t>
            </a:r>
            <a:r>
              <a:rPr lang="en-US" sz="2400" dirty="0"/>
              <a:t> </a:t>
            </a:r>
            <a:r>
              <a:rPr lang="en-US" sz="2400" dirty="0">
                <a:solidFill>
                  <a:srgbClr val="C00000"/>
                </a:solidFill>
              </a:rPr>
              <a:t>as a side length of the triangle and</a:t>
            </a:r>
          </a:p>
          <a:p>
            <a:pPr marL="344488" indent="-344488">
              <a:buNone/>
            </a:pPr>
            <a:r>
              <a:rPr lang="en-US" sz="2400" dirty="0">
                <a:solidFill>
                  <a:srgbClr val="C00000"/>
                </a:solidFill>
              </a:rPr>
              <a:t>	not understanding why those lengths</a:t>
            </a:r>
            <a:r>
              <a:rPr lang="en-US" sz="2400" b="1" dirty="0">
                <a:solidFill>
                  <a:srgbClr val="C00000"/>
                </a:solidFill>
              </a:rPr>
              <a:t> </a:t>
            </a:r>
            <a:r>
              <a:rPr lang="en-US" sz="2400" dirty="0">
                <a:solidFill>
                  <a:srgbClr val="C00000"/>
                </a:solidFill>
              </a:rPr>
              <a:t>could not be the longest side</a:t>
            </a:r>
          </a:p>
        </p:txBody>
      </p:sp>
      <p:grpSp>
        <p:nvGrpSpPr>
          <p:cNvPr id="3" name="Group 2" descr="Rounded rectangles indicate correct answers are 15 and 20."/>
          <p:cNvGrpSpPr/>
          <p:nvPr/>
        </p:nvGrpSpPr>
        <p:grpSpPr>
          <a:xfrm>
            <a:off x="3770012" y="3088545"/>
            <a:ext cx="1367824" cy="474366"/>
            <a:chOff x="3770012" y="3088545"/>
            <a:chExt cx="1367824" cy="474366"/>
          </a:xfrm>
        </p:grpSpPr>
        <p:sp>
          <p:nvSpPr>
            <p:cNvPr id="5" name="Rounded Rectangle 4"/>
            <p:cNvSpPr/>
            <p:nvPr/>
          </p:nvSpPr>
          <p:spPr>
            <a:xfrm>
              <a:off x="3770012" y="3088545"/>
              <a:ext cx="4572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680636" y="3105711"/>
              <a:ext cx="4572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614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Student Performance Analysis Spring 2019 </a:t>
            </a:r>
            <a:r>
              <a:rPr lang="en-US" sz="2000" dirty="0">
                <a:solidFill>
                  <a:schemeClr val="bg1"/>
                </a:solidFill>
              </a:rPr>
              <a:t>(3 of 3)</a:t>
            </a:r>
            <a:endParaRPr lang="en-US" sz="2800" dirty="0">
              <a:solidFill>
                <a:schemeClr val="bg1"/>
              </a:solidFill>
            </a:endParaRPr>
          </a:p>
        </p:txBody>
      </p:sp>
      <p:sp>
        <p:nvSpPr>
          <p:cNvPr id="3" name="Content Placeholder 2"/>
          <p:cNvSpPr>
            <a:spLocks noGrp="1"/>
          </p:cNvSpPr>
          <p:nvPr>
            <p:ph idx="1"/>
          </p:nvPr>
        </p:nvSpPr>
        <p:spPr>
          <a:xfrm>
            <a:off x="108307" y="1123950"/>
            <a:ext cx="8927385" cy="3429002"/>
          </a:xfrm>
        </p:spPr>
        <p:txBody>
          <a:bodyPr/>
          <a:lstStyle/>
          <a:p>
            <a:pPr marL="0" indent="0">
              <a:buNone/>
            </a:pPr>
            <a:r>
              <a:rPr lang="en-US" sz="2400" dirty="0"/>
              <a:t>It is important to keep the content of this statewide analysis in perspective. The information provided here should be used as supplemental information.  </a:t>
            </a:r>
          </a:p>
          <a:p>
            <a:pPr marL="0" indent="0">
              <a:buNone/>
            </a:pPr>
            <a:r>
              <a:rPr lang="en-US" sz="2400" dirty="0"/>
              <a:t>Instructional focus should remain on the standards as a whole, with school- or division-level data being used as the focal guiding resource to help improve instruction.  </a:t>
            </a:r>
          </a:p>
          <a:p>
            <a:endParaRPr lang="en-US" dirty="0"/>
          </a:p>
        </p:txBody>
      </p:sp>
    </p:spTree>
    <p:extLst>
      <p:ext uri="{BB962C8B-B14F-4D97-AF65-F5344CB8AC3E}">
        <p14:creationId xmlns:p14="http://schemas.microsoft.com/office/powerpoint/2010/main" val="563367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Pythagorean Theorem and Special Right Triangles</a:t>
            </a:r>
          </a:p>
        </p:txBody>
      </p:sp>
      <p:sp>
        <p:nvSpPr>
          <p:cNvPr id="6" name="Content Placeholder 3"/>
          <p:cNvSpPr>
            <a:spLocks noGrp="1"/>
          </p:cNvSpPr>
          <p:nvPr>
            <p:ph idx="1"/>
          </p:nvPr>
        </p:nvSpPr>
        <p:spPr/>
        <p:txBody>
          <a:bodyPr/>
          <a:lstStyle/>
          <a:p>
            <a:pPr marL="114300" indent="0">
              <a:buNone/>
            </a:pPr>
            <a:r>
              <a:rPr lang="en-US" sz="2400" dirty="0"/>
              <a:t>SOL G.8</a:t>
            </a:r>
          </a:p>
          <a:p>
            <a:pPr marL="114300" indent="0">
              <a:buNone/>
            </a:pPr>
            <a:r>
              <a:rPr lang="en-US" sz="2400" dirty="0"/>
              <a:t>The student will solve problems, including practical problems, involving right triangles. This will include applying</a:t>
            </a:r>
          </a:p>
          <a:p>
            <a:pPr marL="628650" indent="-514350">
              <a:buClr>
                <a:srgbClr val="C00000"/>
              </a:buClr>
              <a:buAutoNum type="alphaLcParenR"/>
            </a:pPr>
            <a:r>
              <a:rPr lang="en-US" sz="2400" dirty="0">
                <a:solidFill>
                  <a:srgbClr val="C00000"/>
                </a:solidFill>
              </a:rPr>
              <a:t>the Pythagorean Theorem and its converse;</a:t>
            </a:r>
          </a:p>
          <a:p>
            <a:pPr marL="628650" indent="-514350">
              <a:buClr>
                <a:srgbClr val="C00000"/>
              </a:buClr>
              <a:buAutoNum type="alphaLcParenR"/>
            </a:pPr>
            <a:r>
              <a:rPr lang="en-US" sz="2400" dirty="0">
                <a:solidFill>
                  <a:srgbClr val="C00000"/>
                </a:solidFill>
              </a:rPr>
              <a:t>properties of special right triangles; </a:t>
            </a:r>
            <a:r>
              <a:rPr lang="en-US" sz="2400" dirty="0"/>
              <a:t>and</a:t>
            </a:r>
          </a:p>
          <a:p>
            <a:pPr marL="628650" indent="-514350">
              <a:buClrTx/>
              <a:buAutoNum type="alphaLcParenR"/>
            </a:pPr>
            <a:r>
              <a:rPr lang="en-US" sz="2400" dirty="0"/>
              <a:t>trigonometric ratios.</a:t>
            </a:r>
          </a:p>
        </p:txBody>
      </p:sp>
    </p:spTree>
    <p:extLst>
      <p:ext uri="{BB962C8B-B14F-4D97-AF65-F5344CB8AC3E}">
        <p14:creationId xmlns:p14="http://schemas.microsoft.com/office/powerpoint/2010/main" val="224660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normAutofit/>
          </a:bodyPr>
          <a:lstStyle/>
          <a:p>
            <a:r>
              <a:rPr lang="en-US" sz="2800" dirty="0">
                <a:solidFill>
                  <a:schemeClr val="bg1"/>
                </a:solidFill>
              </a:rPr>
              <a:t>Pythagorean Theorem (G.8a)</a:t>
            </a:r>
          </a:p>
        </p:txBody>
      </p:sp>
      <p:sp>
        <p:nvSpPr>
          <p:cNvPr id="6" name="Content Placeholder 3"/>
          <p:cNvSpPr>
            <a:spLocks noGrp="1"/>
          </p:cNvSpPr>
          <p:nvPr>
            <p:ph idx="1"/>
          </p:nvPr>
        </p:nvSpPr>
        <p:spPr/>
        <p:txBody>
          <a:bodyPr>
            <a:normAutofit/>
          </a:bodyPr>
          <a:lstStyle/>
          <a:p>
            <a:pPr marL="114300" indent="0">
              <a:buNone/>
            </a:pPr>
            <a:r>
              <a:rPr lang="en-US" sz="2400" dirty="0"/>
              <a:t>Students need additional practice applying the Pythagorean Theorem to triangles whose side lengths are represented by algebraic expressions. </a:t>
            </a:r>
          </a:p>
          <a:p>
            <a:pPr marL="114300" indent="0">
              <a:buNone/>
            </a:pPr>
            <a:endParaRPr lang="en-US" sz="2400" dirty="0"/>
          </a:p>
          <a:p>
            <a:pPr marL="114300" indent="0">
              <a:buNone/>
            </a:pPr>
            <a:r>
              <a:rPr lang="en-US" sz="2400" dirty="0">
                <a:solidFill>
                  <a:srgbClr val="C00000"/>
                </a:solidFill>
              </a:rPr>
              <a:t>Common errors on SOL test items include:</a:t>
            </a:r>
          </a:p>
          <a:p>
            <a:r>
              <a:rPr lang="en-US" sz="2400" dirty="0">
                <a:solidFill>
                  <a:srgbClr val="C00000"/>
                </a:solidFill>
              </a:rPr>
              <a:t>using the wrong side of the triangle as the hypotenuse; and</a:t>
            </a:r>
          </a:p>
          <a:p>
            <a:r>
              <a:rPr lang="en-US" sz="2400" dirty="0">
                <a:solidFill>
                  <a:srgbClr val="C00000"/>
                </a:solidFill>
              </a:rPr>
              <a:t>failing to square the variable when it is used in the Pythagorean Theorem.</a:t>
            </a:r>
          </a:p>
        </p:txBody>
      </p:sp>
    </p:spTree>
    <p:extLst>
      <p:ext uri="{BB962C8B-B14F-4D97-AF65-F5344CB8AC3E}">
        <p14:creationId xmlns:p14="http://schemas.microsoft.com/office/powerpoint/2010/main" val="67682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a:solidFill>
            <a:schemeClr val="tx1"/>
          </a:solidFill>
        </p:spPr>
        <p:txBody>
          <a:bodyPr>
            <a:noAutofit/>
          </a:bodyPr>
          <a:lstStyle/>
          <a:p>
            <a:r>
              <a:rPr lang="en-US" sz="2800" dirty="0">
                <a:solidFill>
                  <a:schemeClr val="bg1"/>
                </a:solidFill>
              </a:rPr>
              <a:t>Suggested Practice with the Pythagorean Theorem (G.8a)</a:t>
            </a:r>
          </a:p>
        </p:txBody>
      </p:sp>
      <p:sp>
        <p:nvSpPr>
          <p:cNvPr id="4" name="Content Placeholder 3"/>
          <p:cNvSpPr>
            <a:spLocks noGrp="1"/>
          </p:cNvSpPr>
          <p:nvPr>
            <p:ph idx="1"/>
          </p:nvPr>
        </p:nvSpPr>
        <p:spPr/>
        <p:txBody>
          <a:bodyPr>
            <a:normAutofit/>
          </a:bodyPr>
          <a:lstStyle/>
          <a:p>
            <a:pPr marL="114300" indent="0">
              <a:buNone/>
            </a:pPr>
            <a:r>
              <a:rPr lang="en-US" sz="2400" b="1" dirty="0"/>
              <a:t>A triangle has side lengths 10</a:t>
            </a:r>
            <a:r>
              <a:rPr lang="en-US" sz="2400" b="1" i="1" dirty="0">
                <a:latin typeface="Times New Roman" panose="02020603050405020304" pitchFamily="18" charset="0"/>
                <a:cs typeface="Times New Roman" panose="02020603050405020304" pitchFamily="18" charset="0"/>
              </a:rPr>
              <a:t>y</a:t>
            </a:r>
            <a:r>
              <a:rPr lang="en-US" sz="2400" b="1" dirty="0"/>
              <a:t>, 6</a:t>
            </a:r>
            <a:r>
              <a:rPr lang="en-US" sz="2400" b="1" i="1" dirty="0">
                <a:latin typeface="Times New Roman" panose="02020603050405020304" pitchFamily="18" charset="0"/>
                <a:cs typeface="Times New Roman" panose="02020603050405020304" pitchFamily="18" charset="0"/>
              </a:rPr>
              <a:t>y</a:t>
            </a:r>
            <a:r>
              <a:rPr lang="en-US" sz="2400" b="1" dirty="0"/>
              <a:t>, and 64.  The longest side is 10</a:t>
            </a:r>
            <a:r>
              <a:rPr lang="en-US" sz="2400" b="1" i="1" dirty="0">
                <a:latin typeface="Times New Roman" panose="02020603050405020304" pitchFamily="18" charset="0"/>
                <a:cs typeface="Times New Roman" panose="02020603050405020304" pitchFamily="18" charset="0"/>
              </a:rPr>
              <a:t>y</a:t>
            </a:r>
            <a:r>
              <a:rPr lang="en-US" sz="2400" b="1" dirty="0"/>
              <a:t>.  </a:t>
            </a:r>
          </a:p>
          <a:p>
            <a:pPr marL="114300" indent="0">
              <a:buNone/>
            </a:pPr>
            <a:r>
              <a:rPr lang="en-US" sz="2400" dirty="0"/>
              <a:t>What value for </a:t>
            </a:r>
            <a:r>
              <a:rPr lang="en-US" sz="2400" i="1" dirty="0">
                <a:latin typeface="Times New Roman" panose="02020603050405020304" pitchFamily="18" charset="0"/>
                <a:cs typeface="Times New Roman" panose="02020603050405020304" pitchFamily="18" charset="0"/>
              </a:rPr>
              <a:t>y</a:t>
            </a:r>
            <a:r>
              <a:rPr lang="en-US" sz="2400" dirty="0"/>
              <a:t> proves that this triangle is a right triangle?</a:t>
            </a:r>
          </a:p>
          <a:p>
            <a:pPr marL="114300" indent="0">
              <a:buNone/>
            </a:pPr>
            <a:endParaRPr lang="en-US" sz="2400" dirty="0"/>
          </a:p>
          <a:p>
            <a:pPr marL="114300" indent="0">
              <a:buNone/>
            </a:pPr>
            <a:endParaRPr lang="en-US" sz="2400" dirty="0"/>
          </a:p>
          <a:p>
            <a:pPr marL="114300" indent="0">
              <a:buNone/>
            </a:pPr>
            <a:r>
              <a:rPr lang="en-US" sz="2400" b="1" dirty="0"/>
              <a:t>A triangle has side lengths 25, 15</a:t>
            </a:r>
            <a:r>
              <a:rPr lang="en-US" sz="2400" b="1" i="1" dirty="0">
                <a:latin typeface="Times New Roman" panose="02020603050405020304" pitchFamily="18" charset="0"/>
                <a:cs typeface="Times New Roman" panose="02020603050405020304" pitchFamily="18" charset="0"/>
              </a:rPr>
              <a:t>x</a:t>
            </a:r>
            <a:r>
              <a:rPr lang="en-US" sz="2400" b="1" dirty="0"/>
              <a:t> and 20</a:t>
            </a:r>
            <a:r>
              <a:rPr lang="en-US" sz="2400" b="1" i="1" dirty="0">
                <a:latin typeface="Times New Roman" panose="02020603050405020304" pitchFamily="18" charset="0"/>
                <a:cs typeface="Times New Roman" panose="02020603050405020304" pitchFamily="18" charset="0"/>
              </a:rPr>
              <a:t>x</a:t>
            </a:r>
            <a:r>
              <a:rPr lang="en-US" sz="2400" b="1" dirty="0"/>
              <a:t>.  The longest side is 25.  </a:t>
            </a:r>
          </a:p>
          <a:p>
            <a:pPr marL="114300" indent="0">
              <a:buNone/>
            </a:pPr>
            <a:r>
              <a:rPr lang="en-US" sz="2400" dirty="0"/>
              <a:t>What value for </a:t>
            </a:r>
            <a:r>
              <a:rPr lang="en-US" sz="2400" i="1" dirty="0">
                <a:latin typeface="Times New Roman" panose="02020603050405020304" pitchFamily="18" charset="0"/>
                <a:cs typeface="Times New Roman" panose="02020603050405020304" pitchFamily="18" charset="0"/>
              </a:rPr>
              <a:t>x</a:t>
            </a:r>
            <a:r>
              <a:rPr lang="en-US" sz="2400" dirty="0"/>
              <a:t> proves that this triangle is a right triangle?</a:t>
            </a:r>
          </a:p>
        </p:txBody>
      </p:sp>
    </p:spTree>
    <p:extLst>
      <p:ext uri="{BB962C8B-B14F-4D97-AF65-F5344CB8AC3E}">
        <p14:creationId xmlns:p14="http://schemas.microsoft.com/office/powerpoint/2010/main" val="957823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1"/>
          </a:xfrm>
          <a:solidFill>
            <a:schemeClr val="tx1"/>
          </a:solidFill>
        </p:spPr>
        <p:txBody>
          <a:bodyPr>
            <a:noAutofit/>
          </a:bodyPr>
          <a:lstStyle/>
          <a:p>
            <a:r>
              <a:rPr lang="en-US" sz="2700" dirty="0">
                <a:solidFill>
                  <a:schemeClr val="bg1"/>
                </a:solidFill>
              </a:rPr>
              <a:t>Answers to Practice with the Pythagorean Theorem (G.8a)</a:t>
            </a:r>
          </a:p>
        </p:txBody>
      </p:sp>
      <p:sp>
        <p:nvSpPr>
          <p:cNvPr id="4" name="Content Placeholder 3"/>
          <p:cNvSpPr>
            <a:spLocks noGrp="1"/>
          </p:cNvSpPr>
          <p:nvPr>
            <p:ph idx="1"/>
          </p:nvPr>
        </p:nvSpPr>
        <p:spPr>
          <a:xfrm>
            <a:off x="0" y="742951"/>
            <a:ext cx="9144000" cy="3657600"/>
          </a:xfrm>
          <a:ln>
            <a:noFill/>
          </a:ln>
        </p:spPr>
        <p:txBody>
          <a:bodyPr>
            <a:noAutofit/>
          </a:bodyPr>
          <a:lstStyle/>
          <a:p>
            <a:pPr marL="114300" indent="0">
              <a:buNone/>
            </a:pPr>
            <a:r>
              <a:rPr lang="en-US" sz="2400" b="1" dirty="0"/>
              <a:t>A triangle has side lengths 10</a:t>
            </a:r>
            <a:r>
              <a:rPr lang="en-US" sz="2400" b="1" i="1" dirty="0">
                <a:latin typeface="Times New Roman" panose="02020603050405020304" pitchFamily="18" charset="0"/>
                <a:cs typeface="Times New Roman" panose="02020603050405020304" pitchFamily="18" charset="0"/>
              </a:rPr>
              <a:t>y</a:t>
            </a:r>
            <a:r>
              <a:rPr lang="en-US" sz="2400" b="1" dirty="0"/>
              <a:t>, 6</a:t>
            </a:r>
            <a:r>
              <a:rPr lang="en-US" sz="2400" b="1" i="1" dirty="0">
                <a:latin typeface="Times New Roman" panose="02020603050405020304" pitchFamily="18" charset="0"/>
                <a:cs typeface="Times New Roman" panose="02020603050405020304" pitchFamily="18" charset="0"/>
              </a:rPr>
              <a:t>y</a:t>
            </a:r>
            <a:r>
              <a:rPr lang="en-US" sz="2400" b="1" dirty="0"/>
              <a:t>, and 64.  The longest side is 10</a:t>
            </a:r>
            <a:r>
              <a:rPr lang="en-US" sz="2400" b="1" i="1" dirty="0">
                <a:latin typeface="Times New Roman" panose="02020603050405020304" pitchFamily="18" charset="0"/>
                <a:cs typeface="Times New Roman" panose="02020603050405020304" pitchFamily="18" charset="0"/>
              </a:rPr>
              <a:t>y</a:t>
            </a:r>
            <a:r>
              <a:rPr lang="en-US" sz="2400" b="1" dirty="0"/>
              <a:t>. </a:t>
            </a:r>
            <a:r>
              <a:rPr lang="en-US" sz="2400" dirty="0"/>
              <a:t> </a:t>
            </a:r>
          </a:p>
          <a:p>
            <a:pPr marL="114300" indent="0">
              <a:buNone/>
            </a:pPr>
            <a:r>
              <a:rPr lang="en-US" sz="2400" dirty="0"/>
              <a:t>What value for </a:t>
            </a:r>
            <a:r>
              <a:rPr lang="en-US" sz="2400" b="1" i="1" dirty="0">
                <a:latin typeface="Times New Roman" panose="02020603050405020304" pitchFamily="18" charset="0"/>
                <a:cs typeface="Times New Roman" panose="02020603050405020304" pitchFamily="18" charset="0"/>
              </a:rPr>
              <a:t>y</a:t>
            </a:r>
            <a:r>
              <a:rPr lang="en-US" sz="2400" dirty="0"/>
              <a:t> proves that this triangle is a right triangle?</a:t>
            </a:r>
          </a:p>
          <a:p>
            <a:pPr marL="114300" indent="0">
              <a:buNone/>
            </a:pPr>
            <a:r>
              <a:rPr lang="en-US" sz="2400" dirty="0"/>
              <a:t>   			</a:t>
            </a:r>
            <a:r>
              <a:rPr lang="en-US" sz="2400" i="1" dirty="0">
                <a:solidFill>
                  <a:srgbClr val="C00000"/>
                </a:solidFill>
                <a:latin typeface="Times New Roman" panose="02020603050405020304" pitchFamily="18" charset="0"/>
                <a:cs typeface="Times New Roman" panose="02020603050405020304" pitchFamily="18" charset="0"/>
              </a:rPr>
              <a:t>y</a:t>
            </a:r>
            <a:r>
              <a:rPr lang="en-US" sz="2400" dirty="0">
                <a:solidFill>
                  <a:srgbClr val="C00000"/>
                </a:solidFill>
              </a:rPr>
              <a:t> = 8</a:t>
            </a:r>
            <a:endParaRPr lang="en-US" sz="2400" dirty="0"/>
          </a:p>
          <a:p>
            <a:pPr marL="114300" indent="0">
              <a:buNone/>
            </a:pPr>
            <a:r>
              <a:rPr lang="en-US" sz="2400" b="1" dirty="0"/>
              <a:t>A triangle has side lengths 25, 15</a:t>
            </a:r>
            <a:r>
              <a:rPr lang="en-US" sz="2400" b="1" i="1" dirty="0">
                <a:latin typeface="Times New Roman" panose="02020603050405020304" pitchFamily="18" charset="0"/>
                <a:cs typeface="Times New Roman" panose="02020603050405020304" pitchFamily="18" charset="0"/>
              </a:rPr>
              <a:t>x</a:t>
            </a:r>
            <a:r>
              <a:rPr lang="en-US" sz="2400" b="1" dirty="0"/>
              <a:t> and 20</a:t>
            </a:r>
            <a:r>
              <a:rPr lang="en-US" sz="2400" b="1" i="1" dirty="0">
                <a:latin typeface="Times New Roman" panose="02020603050405020304" pitchFamily="18" charset="0"/>
                <a:cs typeface="Times New Roman" panose="02020603050405020304" pitchFamily="18" charset="0"/>
              </a:rPr>
              <a:t>x</a:t>
            </a:r>
            <a:r>
              <a:rPr lang="en-US" sz="2400" b="1" dirty="0"/>
              <a:t>.  The longest side is 25.  </a:t>
            </a:r>
            <a:r>
              <a:rPr lang="en-US" sz="2400" dirty="0"/>
              <a:t>What value for </a:t>
            </a:r>
            <a:r>
              <a:rPr lang="en-US" sz="2400" b="1" i="1" dirty="0">
                <a:latin typeface="Times New Roman" panose="02020603050405020304" pitchFamily="18" charset="0"/>
                <a:cs typeface="Times New Roman" panose="02020603050405020304" pitchFamily="18" charset="0"/>
              </a:rPr>
              <a:t>x</a:t>
            </a:r>
            <a:r>
              <a:rPr lang="en-US" sz="2400" dirty="0"/>
              <a:t> proves that this triangle is a right triangle?		</a:t>
            </a:r>
            <a:r>
              <a:rPr lang="en-US" sz="2400" i="1" dirty="0">
                <a:solidFill>
                  <a:srgbClr val="C00000"/>
                </a:solidFill>
                <a:latin typeface="Times New Roman" panose="02020603050405020304" pitchFamily="18" charset="0"/>
                <a:cs typeface="Times New Roman" panose="02020603050405020304" pitchFamily="18" charset="0"/>
              </a:rPr>
              <a:t>x</a:t>
            </a:r>
            <a:r>
              <a:rPr lang="en-US" sz="2400" dirty="0">
                <a:solidFill>
                  <a:srgbClr val="C00000"/>
                </a:solidFill>
              </a:rPr>
              <a:t> = 1</a:t>
            </a:r>
          </a:p>
          <a:p>
            <a:pPr marL="114300" indent="0">
              <a:buNone/>
            </a:pPr>
            <a:r>
              <a:rPr lang="en-US" sz="2400" dirty="0">
                <a:solidFill>
                  <a:srgbClr val="C00000"/>
                </a:solidFill>
              </a:rPr>
              <a:t>Common errors on SOL tests include:</a:t>
            </a:r>
          </a:p>
          <a:p>
            <a:r>
              <a:rPr lang="en-US" sz="2400" dirty="0">
                <a:solidFill>
                  <a:srgbClr val="C00000"/>
                </a:solidFill>
              </a:rPr>
              <a:t>not squaring all side lengths; and/or </a:t>
            </a:r>
          </a:p>
          <a:p>
            <a:r>
              <a:rPr lang="en-US" sz="2400" dirty="0">
                <a:solidFill>
                  <a:srgbClr val="C00000"/>
                </a:solidFill>
              </a:rPr>
              <a:t>not squaring the variable.</a:t>
            </a:r>
          </a:p>
        </p:txBody>
      </p:sp>
      <p:grpSp>
        <p:nvGrpSpPr>
          <p:cNvPr id="3" name="Group 2" descr="Rounded rectangles indicate correct answers."/>
          <p:cNvGrpSpPr/>
          <p:nvPr/>
        </p:nvGrpSpPr>
        <p:grpSpPr>
          <a:xfrm>
            <a:off x="2667000" y="1875201"/>
            <a:ext cx="1072077" cy="1458549"/>
            <a:chOff x="2667000" y="1875201"/>
            <a:chExt cx="1072077" cy="1458549"/>
          </a:xfrm>
        </p:grpSpPr>
        <p:sp>
          <p:nvSpPr>
            <p:cNvPr id="5" name="Rounded Rectangle 4"/>
            <p:cNvSpPr/>
            <p:nvPr/>
          </p:nvSpPr>
          <p:spPr>
            <a:xfrm>
              <a:off x="2672277" y="1875201"/>
              <a:ext cx="1066800" cy="3917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667000" y="2942001"/>
              <a:ext cx="1066800" cy="3917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78251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513228"/>
          </a:xfrm>
          <a:solidFill>
            <a:schemeClr val="tx1"/>
          </a:solidFill>
        </p:spPr>
        <p:txBody>
          <a:bodyPr>
            <a:noAutofit/>
          </a:bodyPr>
          <a:lstStyle/>
          <a:p>
            <a:r>
              <a:rPr lang="en-US" sz="2800" dirty="0">
                <a:solidFill>
                  <a:schemeClr val="bg1"/>
                </a:solidFill>
              </a:rPr>
              <a:t>Special Right Triangles (G.8b)</a:t>
            </a:r>
          </a:p>
        </p:txBody>
      </p:sp>
      <p:sp>
        <p:nvSpPr>
          <p:cNvPr id="4" name="Content Placeholder 3"/>
          <p:cNvSpPr>
            <a:spLocks noGrp="1"/>
          </p:cNvSpPr>
          <p:nvPr>
            <p:ph idx="1"/>
          </p:nvPr>
        </p:nvSpPr>
        <p:spPr>
          <a:xfrm>
            <a:off x="76200" y="514350"/>
            <a:ext cx="8928100" cy="3810000"/>
          </a:xfrm>
        </p:spPr>
        <p:txBody>
          <a:bodyPr>
            <a:normAutofit/>
          </a:bodyPr>
          <a:lstStyle/>
          <a:p>
            <a:pPr marL="114300" indent="0">
              <a:buNone/>
            </a:pPr>
            <a:r>
              <a:rPr lang="en-US" sz="2400" dirty="0"/>
              <a:t>Students need additional practice applying properties of special right triangles to composite figures to determine unknown side lengths, particularly when radicals are used to represent the given information and/or the final answer.</a:t>
            </a:r>
          </a:p>
          <a:p>
            <a:pPr marL="114300" indent="0">
              <a:buNone/>
            </a:pPr>
            <a:endParaRPr lang="en-US" sz="2400" dirty="0"/>
          </a:p>
          <a:p>
            <a:pPr marL="114300" indent="0">
              <a:buNone/>
            </a:pPr>
            <a:r>
              <a:rPr lang="en-US" sz="2400" dirty="0">
                <a:solidFill>
                  <a:srgbClr val="C00000"/>
                </a:solidFill>
              </a:rPr>
              <a:t>Common errors on SOL test items include:</a:t>
            </a:r>
          </a:p>
          <a:p>
            <a:r>
              <a:rPr lang="en-US" sz="2400" dirty="0">
                <a:solidFill>
                  <a:srgbClr val="C00000"/>
                </a:solidFill>
              </a:rPr>
              <a:t>incorrect application of the rules of special right triangles; and </a:t>
            </a:r>
          </a:p>
          <a:p>
            <a:r>
              <a:rPr lang="en-US" sz="2400" dirty="0">
                <a:solidFill>
                  <a:srgbClr val="C00000"/>
                </a:solidFill>
              </a:rPr>
              <a:t>incorrectly multiplying, dividing, or rationalizing radicals.</a:t>
            </a:r>
          </a:p>
        </p:txBody>
      </p:sp>
    </p:spTree>
    <p:extLst>
      <p:ext uri="{BB962C8B-B14F-4D97-AF65-F5344CB8AC3E}">
        <p14:creationId xmlns:p14="http://schemas.microsoft.com/office/powerpoint/2010/main" val="206944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#1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0" y="895351"/>
                <a:ext cx="8927385" cy="830997"/>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The figure shown is composed of two triangles that share a common side. </a:t>
                </a:r>
                <a:r>
                  <a:rPr lang="en-US" sz="2400" b="1" dirty="0">
                    <a:ea typeface="Tahoma" panose="020B0604030504040204" pitchFamily="34" charset="0"/>
                    <a:cs typeface="Tahoma" panose="020B0604030504040204" pitchFamily="34" charset="0"/>
                  </a:rPr>
                  <a:t>Find the value of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𝒙</m:t>
                    </m:r>
                    <m:r>
                      <a:rPr lang="en-US" sz="2400" b="1" i="1" smtClean="0">
                        <a:latin typeface="Cambria Math" panose="02040503050406030204" pitchFamily="18" charset="0"/>
                        <a:ea typeface="Tahoma" panose="020B0604030504040204" pitchFamily="34" charset="0"/>
                        <a:cs typeface="Tahoma" panose="020B0604030504040204" pitchFamily="34" charset="0"/>
                      </a:rPr>
                      <m:t>.</m:t>
                    </m:r>
                  </m:oMath>
                </a14:m>
                <a:endParaRPr lang="en-US" sz="2400" b="1" dirty="0">
                  <a:ea typeface="Tahoma" panose="020B0604030504040204" pitchFamily="34" charset="0"/>
                  <a:cs typeface="Tahoma" panose="020B0604030504040204" pitchFamily="34" charset="0"/>
                </a:endParaRP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0" y="895351"/>
                <a:ext cx="8927385" cy="830997"/>
              </a:xfrm>
              <a:prstGeom prst="rect">
                <a:avLst/>
              </a:prstGeom>
              <a:blipFill>
                <a:blip r:embed="rId2"/>
                <a:stretch>
                  <a:fillRect l="-1093" t="-5882" b="-15441"/>
                </a:stretch>
              </a:blipFill>
            </p:spPr>
            <p:txBody>
              <a:bodyPr/>
              <a:lstStyle/>
              <a:p>
                <a:r>
                  <a:rPr lang="en-US">
                    <a:noFill/>
                  </a:rPr>
                  <a:t> </a:t>
                </a:r>
              </a:p>
            </p:txBody>
          </p:sp>
        </mc:Fallback>
      </mc:AlternateContent>
      <p:pic>
        <p:nvPicPr>
          <p:cNvPr id="5" name="Content Placeholder 7" descr="A figure with two right triangles that share a common side.  One triangle has an angle labeled 45 degrees and a hypotenuse of 8 times the square root of 2.  The other triangle has an angle labeled 60 degrees and a hypotenuse labeled x."/>
          <p:cNvPicPr>
            <a:picLocks noChangeAspect="1"/>
          </p:cNvPicPr>
          <p:nvPr/>
        </p:nvPicPr>
        <p:blipFill>
          <a:blip r:embed="rId3"/>
          <a:stretch>
            <a:fillRect/>
          </a:stretch>
        </p:blipFill>
        <p:spPr>
          <a:xfrm>
            <a:off x="5743666" y="1634533"/>
            <a:ext cx="3039504" cy="2743200"/>
          </a:xfrm>
          <a:prstGeom prst="rect">
            <a:avLst/>
          </a:prstGeom>
          <a:noFill/>
        </p:spPr>
      </p:pic>
    </p:spTree>
    <p:extLst>
      <p:ext uri="{BB962C8B-B14F-4D97-AF65-F5344CB8AC3E}">
        <p14:creationId xmlns:p14="http://schemas.microsoft.com/office/powerpoint/2010/main" val="763645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#1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The figure shown is composed of two triangles that share a common side. </a:t>
                </a:r>
                <a:r>
                  <a:rPr lang="en-US" sz="2400" b="1" dirty="0">
                    <a:ea typeface="Tahoma" panose="020B0604030504040204" pitchFamily="34" charset="0"/>
                    <a:cs typeface="Tahoma" panose="020B0604030504040204" pitchFamily="34" charset="0"/>
                  </a:rPr>
                  <a:t>Find the value of </a:t>
                </a:r>
                <a14:m>
                  <m:oMath xmlns:m="http://schemas.openxmlformats.org/officeDocument/2006/math">
                    <m:r>
                      <a:rPr lang="en-US" sz="2400" b="1" i="1" smtClean="0">
                        <a:latin typeface="Cambria Math" panose="02040503050406030204" pitchFamily="18" charset="0"/>
                        <a:ea typeface="Tahoma" panose="020B0604030504040204" pitchFamily="34" charset="0"/>
                        <a:cs typeface="Tahoma" panose="020B0604030504040204" pitchFamily="34" charset="0"/>
                      </a:rPr>
                      <m:t>𝒙</m:t>
                    </m:r>
                    <m:r>
                      <a:rPr lang="en-US" sz="2400" b="1" i="1" smtClean="0">
                        <a:latin typeface="Cambria Math" panose="02040503050406030204" pitchFamily="18" charset="0"/>
                        <a:ea typeface="Tahoma" panose="020B0604030504040204" pitchFamily="34" charset="0"/>
                        <a:cs typeface="Tahoma" panose="020B0604030504040204" pitchFamily="34" charset="0"/>
                      </a:rPr>
                      <m:t>.</m:t>
                    </m:r>
                  </m:oMath>
                </a14:m>
                <a:endParaRPr lang="en-US" sz="2400" b="1" dirty="0">
                  <a:ea typeface="Tahoma" panose="020B0604030504040204" pitchFamily="34" charset="0"/>
                  <a:cs typeface="Tahoma" panose="020B0604030504040204" pitchFamily="34" charset="0"/>
                </a:endParaRP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prstGeom prst="rect">
                <a:avLst/>
              </a:prstGeom>
              <a:blipFill>
                <a:blip r:embed="rId2"/>
                <a:stretch>
                  <a:fillRect l="-1093" t="-1423"/>
                </a:stretch>
              </a:blipFill>
            </p:spPr>
            <p:txBody>
              <a:bodyPr/>
              <a:lstStyle/>
              <a:p>
                <a:r>
                  <a:rPr lang="en-US">
                    <a:noFill/>
                  </a:rPr>
                  <a:t> </a:t>
                </a:r>
              </a:p>
            </p:txBody>
          </p:sp>
        </mc:Fallback>
      </mc:AlternateContent>
      <p:pic>
        <p:nvPicPr>
          <p:cNvPr id="9" name="Content Placeholder 7" descr="A figure with two right triangles that share a common side.  One triangle has an angle labeled 45 degrees and a hypotenuse of 8 times the square root of 2.  The other triangle has an angle labeled 60 degrees and a hypotenuse labeled x."/>
          <p:cNvPicPr>
            <a:picLocks noChangeAspect="1"/>
          </p:cNvPicPr>
          <p:nvPr/>
        </p:nvPicPr>
        <p:blipFill>
          <a:blip r:embed="rId3"/>
          <a:stretch>
            <a:fillRect/>
          </a:stretch>
        </p:blipFill>
        <p:spPr>
          <a:xfrm>
            <a:off x="5743666" y="1634533"/>
            <a:ext cx="3039504" cy="2743200"/>
          </a:xfrm>
          <a:prstGeom prst="rect">
            <a:avLst/>
          </a:prstGeom>
          <a:noFill/>
        </p:spPr>
      </p:pic>
      <mc:AlternateContent xmlns:mc="http://schemas.openxmlformats.org/markup-compatibility/2006" xmlns:a14="http://schemas.microsoft.com/office/drawing/2010/main">
        <mc:Choice Requires="a14">
          <p:sp>
            <p:nvSpPr>
              <p:cNvPr id="6" name="TextBox 5"/>
              <p:cNvSpPr txBox="1"/>
              <p:nvPr/>
            </p:nvSpPr>
            <p:spPr>
              <a:xfrm>
                <a:off x="571500" y="1667515"/>
                <a:ext cx="2209800" cy="8840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𝑥</m:t>
                      </m:r>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m:t>
                      </m:r>
                      <m:f>
                        <m:fPr>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fPr>
                        <m:num>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16</m:t>
                          </m:r>
                          <m:rad>
                            <m:radPr>
                              <m:degHide m:val="on"/>
                              <m:ctrlPr>
                                <a:rPr lang="en-US" sz="240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radPr>
                            <m:deg/>
                            <m:e>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e>
                          </m:rad>
                        </m:num>
                        <m:den>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den>
                      </m:f>
                      <m:r>
                        <a:rPr lang="en-US" sz="2400" b="1" i="1" smtClean="0">
                          <a:solidFill>
                            <a:srgbClr val="C00000"/>
                          </a:solidFill>
                          <a:latin typeface="Cambria Math" panose="02040503050406030204" pitchFamily="18" charset="0"/>
                          <a:ea typeface="Tahoma" panose="020B0604030504040204" pitchFamily="34" charset="0"/>
                          <a:cs typeface="Tahoma" panose="020B0604030504040204" pitchFamily="34" charset="0"/>
                        </a:rPr>
                        <m:t> </m:t>
                      </m:r>
                    </m:oMath>
                  </m:oMathPara>
                </a14:m>
                <a:endParaRPr lang="en-US" sz="24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71500" y="1667515"/>
                <a:ext cx="2209800" cy="884088"/>
              </a:xfrm>
              <a:prstGeom prst="rect">
                <a:avLst/>
              </a:prstGeom>
              <a:blipFill>
                <a:blip r:embed="rId4"/>
                <a:stretch>
                  <a:fillRect/>
                </a:stretch>
              </a:blipFill>
            </p:spPr>
            <p:txBody>
              <a:bodyPr/>
              <a:lstStyle/>
              <a:p>
                <a:r>
                  <a:rPr lang="en-US">
                    <a:noFill/>
                  </a:rPr>
                  <a:t> </a:t>
                </a:r>
              </a:p>
            </p:txBody>
          </p:sp>
        </mc:Fallback>
      </mc:AlternateContent>
      <p:sp>
        <p:nvSpPr>
          <p:cNvPr id="7" name="Rounded Rectangle 6" descr="Rounded rectangle indicates correct answer."/>
          <p:cNvSpPr/>
          <p:nvPr/>
        </p:nvSpPr>
        <p:spPr>
          <a:xfrm>
            <a:off x="671512" y="1693371"/>
            <a:ext cx="2209800" cy="8840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2789380"/>
            <a:ext cx="6781800"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appear to know the side relationships but are unable to recognize the answer when the denominator has been rationalized.</a:t>
            </a:r>
          </a:p>
        </p:txBody>
      </p:sp>
    </p:spTree>
    <p:extLst>
      <p:ext uri="{BB962C8B-B14F-4D97-AF65-F5344CB8AC3E}">
        <p14:creationId xmlns:p14="http://schemas.microsoft.com/office/powerpoint/2010/main" val="4109779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#2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152400" y="811589"/>
                <a:ext cx="5867400" cy="124143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 Circle </a:t>
                </a:r>
                <a:r>
                  <a:rPr lang="en-US" sz="2400" b="1" i="1" dirty="0">
                    <a:latin typeface="Times New Roman" panose="02020603050405020304" pitchFamily="18" charset="0"/>
                    <a:ea typeface="Tahoma" panose="020B0604030504040204" pitchFamily="34" charset="0"/>
                    <a:cs typeface="Times New Roman" panose="02020603050405020304" pitchFamily="18" charset="0"/>
                  </a:rPr>
                  <a:t>C</a:t>
                </a:r>
                <a:r>
                  <a:rPr lang="en-US" sz="2400" b="1" dirty="0">
                    <a:latin typeface="Tahoma" panose="020B0604030504040204" pitchFamily="34" charset="0"/>
                    <a:ea typeface="Tahoma" panose="020B0604030504040204" pitchFamily="34" charset="0"/>
                    <a:cs typeface="Tahoma" panose="020B0604030504040204" pitchFamily="34" charset="0"/>
                  </a:rPr>
                  <a:t> with diameter </a:t>
                </a:r>
                <a14:m>
                  <m:oMath xmlns:m="http://schemas.openxmlformats.org/officeDocument/2006/math">
                    <m:bar>
                      <m:barPr>
                        <m:pos m:val="top"/>
                        <m:ctrlPr>
                          <a:rPr lang="en-US" sz="2400" b="1" i="1" smtClean="0">
                            <a:latin typeface="Cambria Math" panose="02040503050406030204" pitchFamily="18" charset="0"/>
                            <a:ea typeface="Tahoma" panose="020B0604030504040204" pitchFamily="34" charset="0"/>
                            <a:cs typeface="Tahoma" panose="020B0604030504040204" pitchFamily="34" charset="0"/>
                          </a:rPr>
                        </m:ctrlPr>
                      </m:barPr>
                      <m:e>
                        <m:r>
                          <a:rPr lang="en-US" sz="2400" b="1" i="1" smtClean="0">
                            <a:latin typeface="Cambria Math" panose="02040503050406030204" pitchFamily="18" charset="0"/>
                            <a:ea typeface="Tahoma" panose="020B0604030504040204" pitchFamily="34" charset="0"/>
                            <a:cs typeface="Tahoma" panose="020B0604030504040204" pitchFamily="34" charset="0"/>
                          </a:rPr>
                          <m:t>𝑫𝑬</m:t>
                        </m:r>
                      </m:e>
                    </m:bar>
                  </m:oMath>
                </a14:m>
                <a:r>
                  <a:rPr lang="en-US" sz="2400"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400" b="1" i="1" dirty="0">
                    <a:latin typeface="Times New Roman" panose="02020603050405020304" pitchFamily="18" charset="0"/>
                    <a:cs typeface="Times New Roman" panose="02020603050405020304" pitchFamily="18" charset="0"/>
                  </a:rPr>
                  <a:t>A </a:t>
                </a:r>
                <a:r>
                  <a:rPr lang="en-US" sz="2400" b="1" dirty="0"/>
                  <a:t>and</a:t>
                </a:r>
                <a:r>
                  <a:rPr lang="en-US" sz="2400" b="1" i="1" dirty="0">
                    <a:latin typeface="Times New Roman" panose="02020603050405020304" pitchFamily="18" charset="0"/>
                    <a:cs typeface="Times New Roman" panose="02020603050405020304" pitchFamily="18" charset="0"/>
                  </a:rPr>
                  <a:t> B </a:t>
                </a:r>
                <a:r>
                  <a:rPr lang="en-US" sz="2400" b="1" dirty="0"/>
                  <a:t>on circle </a:t>
                </a:r>
                <a:r>
                  <a:rPr lang="en-US" sz="2400" b="1" i="1" dirty="0">
                    <a:latin typeface="Times New Roman" panose="02020603050405020304" pitchFamily="18" charset="0"/>
                    <a:cs typeface="Times New Roman" panose="02020603050405020304" pitchFamily="18" charset="0"/>
                  </a:rPr>
                  <a:t>C</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 </a:t>
                </a: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isosceles △</a:t>
                </a:r>
                <a:r>
                  <a:rPr lang="en-US" sz="2400" b="1" i="1" dirty="0">
                    <a:latin typeface="Times New Roman" panose="02020603050405020304" pitchFamily="18" charset="0"/>
                    <a:ea typeface="Tahoma" panose="020B0604030504040204" pitchFamily="34" charset="0"/>
                    <a:cs typeface="Times New Roman" panose="02020603050405020304" pitchFamily="18" charset="0"/>
                  </a:rPr>
                  <a:t>ABC</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152400" y="811589"/>
                <a:ext cx="5867400" cy="1241430"/>
              </a:xfrm>
              <a:prstGeom prst="rect">
                <a:avLst/>
              </a:prstGeom>
              <a:blipFill>
                <a:blip r:embed="rId3"/>
                <a:stretch>
                  <a:fillRect l="-1558" t="-1471" b="-10294"/>
                </a:stretch>
              </a:blipFill>
            </p:spPr>
            <p:txBody>
              <a:bodyPr/>
              <a:lstStyle/>
              <a:p>
                <a:r>
                  <a:rPr lang="en-US">
                    <a:noFill/>
                  </a:rPr>
                  <a:t> </a:t>
                </a:r>
              </a:p>
            </p:txBody>
          </p:sp>
        </mc:Fallback>
      </mc:AlternateContent>
      <p:pic>
        <p:nvPicPr>
          <p:cNvPr id="5" name="Content Placeholder 9" descr="A figure with circle C and central angle DCA labeled 120 degrees."/>
          <p:cNvPicPr>
            <a:picLocks noChangeAspect="1"/>
          </p:cNvPicPr>
          <p:nvPr/>
        </p:nvPicPr>
        <p:blipFill rotWithShape="1">
          <a:blip r:embed="rId4"/>
          <a:srcRect b="4546"/>
          <a:stretch/>
        </p:blipFill>
        <p:spPr>
          <a:xfrm>
            <a:off x="5410200" y="590550"/>
            <a:ext cx="3534901" cy="3200400"/>
          </a:xfrm>
          <a:prstGeom prst="rect">
            <a:avLst/>
          </a:prstGeom>
          <a:noFill/>
        </p:spPr>
      </p:pic>
      <mc:AlternateContent xmlns:mc="http://schemas.openxmlformats.org/markup-compatibility/2006" xmlns:a14="http://schemas.microsoft.com/office/drawing/2010/main">
        <mc:Choice Requires="a14">
          <p:sp>
            <p:nvSpPr>
              <p:cNvPr id="6" name="TextBox 5"/>
              <p:cNvSpPr txBox="1"/>
              <p:nvPr/>
            </p:nvSpPr>
            <p:spPr>
              <a:xfrm>
                <a:off x="152400" y="2013993"/>
                <a:ext cx="4953000" cy="2408736"/>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If </a:t>
                </a:r>
                <a:r>
                  <a:rPr lang="en-US" sz="2400" i="1" dirty="0">
                    <a:latin typeface="Times New Roman" panose="02020603050405020304" pitchFamily="18" charset="0"/>
                    <a:ea typeface="Tahoma" panose="020B0604030504040204" pitchFamily="34" charset="0"/>
                    <a:cs typeface="Times New Roman" panose="02020603050405020304" pitchFamily="18" charset="0"/>
                  </a:rPr>
                  <a:t>DE</a:t>
                </a:r>
                <a:r>
                  <a:rPr lang="en-US" sz="2400" dirty="0">
                    <a:latin typeface="Tahoma" panose="020B0604030504040204" pitchFamily="34" charset="0"/>
                    <a:ea typeface="Tahoma" panose="020B0604030504040204" pitchFamily="34" charset="0"/>
                    <a:cs typeface="Tahoma" panose="020B0604030504040204" pitchFamily="34" charset="0"/>
                  </a:rPr>
                  <a:t> = 20 inches, what is </a:t>
                </a:r>
                <a:r>
                  <a:rPr lang="en-US" sz="2400" i="1" dirty="0">
                    <a:latin typeface="Times New Roman" panose="02020603050405020304" pitchFamily="18" charset="0"/>
                    <a:ea typeface="Tahoma" panose="020B0604030504040204" pitchFamily="34" charset="0"/>
                    <a:cs typeface="Times New Roman" panose="02020603050405020304" pitchFamily="18" charset="0"/>
                  </a:rPr>
                  <a:t>AF </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 inches</a:t>
                </a: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 inches</a:t>
                </a: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2013993"/>
                <a:ext cx="4953000" cy="2408736"/>
              </a:xfrm>
              <a:prstGeom prst="rect">
                <a:avLst/>
              </a:prstGeom>
              <a:blipFill>
                <a:blip r:embed="rId5"/>
                <a:stretch>
                  <a:fillRect l="-1845" t="-2273"/>
                </a:stretch>
              </a:blipFill>
            </p:spPr>
            <p:txBody>
              <a:bodyPr/>
              <a:lstStyle/>
              <a:p>
                <a:r>
                  <a:rPr lang="en-US">
                    <a:noFill/>
                  </a:rPr>
                  <a:t> </a:t>
                </a:r>
              </a:p>
            </p:txBody>
          </p:sp>
        </mc:Fallback>
      </mc:AlternateContent>
    </p:spTree>
    <p:extLst>
      <p:ext uri="{BB962C8B-B14F-4D97-AF65-F5344CB8AC3E}">
        <p14:creationId xmlns:p14="http://schemas.microsoft.com/office/powerpoint/2010/main" val="2283577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#2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152400" y="811589"/>
                <a:ext cx="5334000" cy="1241430"/>
              </a:xfrm>
              <a:prstGeom prst="rect">
                <a:avLst/>
              </a:prstGeom>
              <a:noFill/>
            </p:spPr>
            <p:txBody>
              <a:bodyPr wrap="square" rtlCol="0">
                <a:spAutoFit/>
              </a:bodyPr>
              <a:lstStyle/>
              <a:p>
                <a:pPr marL="0" indent="0">
                  <a:buNone/>
                </a:pPr>
                <a:r>
                  <a:rPr lang="en-US" sz="2400" b="1" dirty="0"/>
                  <a:t>Given: Circle </a:t>
                </a:r>
                <a:r>
                  <a:rPr lang="en-US" sz="2400" b="1" i="1" dirty="0">
                    <a:latin typeface="Times New Roman" panose="02020603050405020304" pitchFamily="18" charset="0"/>
                    <a:cs typeface="Times New Roman" panose="02020603050405020304" pitchFamily="18" charset="0"/>
                  </a:rPr>
                  <a:t>C</a:t>
                </a:r>
                <a:r>
                  <a:rPr lang="en-US" sz="2400" b="1" dirty="0"/>
                  <a:t> with diameter </a:t>
                </a:r>
                <a14:m>
                  <m:oMath xmlns:m="http://schemas.openxmlformats.org/officeDocument/2006/math">
                    <m:bar>
                      <m:barPr>
                        <m:pos m:val="top"/>
                        <m:ctrlPr>
                          <a:rPr lang="en-US" sz="2400" b="1" i="1">
                            <a:latin typeface="Cambria Math" panose="02040503050406030204" pitchFamily="18" charset="0"/>
                          </a:rPr>
                        </m:ctrlPr>
                      </m:barPr>
                      <m:e>
                        <m:r>
                          <a:rPr lang="en-US" sz="2400" b="1" i="1">
                            <a:latin typeface="Cambria Math" panose="02040503050406030204" pitchFamily="18" charset="0"/>
                          </a:rPr>
                          <m:t>𝑫𝑬</m:t>
                        </m:r>
                      </m:e>
                    </m:bar>
                  </m:oMath>
                </a14:m>
                <a:r>
                  <a:rPr lang="en-US" sz="2400" b="1" dirty="0"/>
                  <a:t>,  </a:t>
                </a:r>
              </a:p>
              <a:p>
                <a:pPr marL="0" indent="0">
                  <a:buNone/>
                </a:pPr>
                <a:r>
                  <a:rPr lang="en-US" sz="2400" b="1" i="1" dirty="0">
                    <a:latin typeface="Times New Roman" panose="02020603050405020304" pitchFamily="18" charset="0"/>
                    <a:cs typeface="Times New Roman" panose="02020603050405020304" pitchFamily="18" charset="0"/>
                  </a:rPr>
                  <a:t>A </a:t>
                </a:r>
                <a:r>
                  <a:rPr lang="en-US" sz="2400" b="1" dirty="0"/>
                  <a:t>and</a:t>
                </a:r>
                <a:r>
                  <a:rPr lang="en-US" sz="2400" b="1" i="1" dirty="0">
                    <a:latin typeface="Times New Roman" panose="02020603050405020304" pitchFamily="18" charset="0"/>
                    <a:cs typeface="Times New Roman" panose="02020603050405020304" pitchFamily="18" charset="0"/>
                  </a:rPr>
                  <a:t> B </a:t>
                </a:r>
                <a:r>
                  <a:rPr lang="en-US" sz="2400" b="1" dirty="0"/>
                  <a:t>on circle </a:t>
                </a:r>
                <a:r>
                  <a:rPr lang="en-US" sz="2400" b="1" i="1" dirty="0">
                    <a:latin typeface="Times New Roman" panose="02020603050405020304" pitchFamily="18" charset="0"/>
                    <a:cs typeface="Times New Roman" panose="02020603050405020304" pitchFamily="18" charset="0"/>
                  </a:rPr>
                  <a:t>C</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 </a:t>
                </a:r>
              </a:p>
              <a:p>
                <a:pPr marL="0" indent="0">
                  <a:buNone/>
                </a:pPr>
                <a:r>
                  <a:rPr lang="en-US" sz="2400" b="1" dirty="0"/>
                  <a:t>isosceles △</a:t>
                </a:r>
                <a:r>
                  <a:rPr lang="en-US" sz="2400" b="1" i="1" dirty="0">
                    <a:latin typeface="Times New Roman" panose="02020603050405020304" pitchFamily="18" charset="0"/>
                    <a:cs typeface="Times New Roman" panose="02020603050405020304" pitchFamily="18" charset="0"/>
                  </a:rPr>
                  <a:t>ABC</a:t>
                </a:r>
                <a:endParaRPr lang="en-US" sz="2400" b="1"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152400" y="811589"/>
                <a:ext cx="5334000" cy="1241430"/>
              </a:xfrm>
              <a:prstGeom prst="rect">
                <a:avLst/>
              </a:prstGeom>
              <a:blipFill>
                <a:blip r:embed="rId3"/>
                <a:stretch>
                  <a:fillRect l="-1714" t="-1471" r="-3657" b="-10294"/>
                </a:stretch>
              </a:blipFill>
            </p:spPr>
            <p:txBody>
              <a:bodyPr/>
              <a:lstStyle/>
              <a:p>
                <a:r>
                  <a:rPr lang="en-US">
                    <a:noFill/>
                  </a:rPr>
                  <a:t> </a:t>
                </a:r>
              </a:p>
            </p:txBody>
          </p:sp>
        </mc:Fallback>
      </mc:AlternateContent>
      <p:pic>
        <p:nvPicPr>
          <p:cNvPr id="7" name="Content Placeholder 9" descr="A figure with circle C and central angle DCA labeled 120 degrees."/>
          <p:cNvPicPr>
            <a:picLocks noChangeAspect="1"/>
          </p:cNvPicPr>
          <p:nvPr/>
        </p:nvPicPr>
        <p:blipFill rotWithShape="1">
          <a:blip r:embed="rId4"/>
          <a:srcRect t="6818" b="4546"/>
          <a:stretch/>
        </p:blipFill>
        <p:spPr>
          <a:xfrm>
            <a:off x="5410200" y="819150"/>
            <a:ext cx="3534901" cy="2971800"/>
          </a:xfrm>
          <a:prstGeom prst="rect">
            <a:avLst/>
          </a:prstGeom>
          <a:noFill/>
        </p:spPr>
      </p:pic>
      <mc:AlternateContent xmlns:mc="http://schemas.openxmlformats.org/markup-compatibility/2006" xmlns:a14="http://schemas.microsoft.com/office/drawing/2010/main">
        <mc:Choice Requires="a14">
          <p:sp>
            <p:nvSpPr>
              <p:cNvPr id="6" name="TextBox 5"/>
              <p:cNvSpPr txBox="1"/>
              <p:nvPr/>
            </p:nvSpPr>
            <p:spPr>
              <a:xfrm>
                <a:off x="152400" y="2013993"/>
                <a:ext cx="4495800" cy="2408736"/>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If </a:t>
                </a:r>
                <a:r>
                  <a:rPr lang="en-US" sz="2400" i="1" dirty="0">
                    <a:latin typeface="Times New Roman" panose="02020603050405020304" pitchFamily="18" charset="0"/>
                    <a:ea typeface="Tahoma" panose="020B0604030504040204" pitchFamily="34" charset="0"/>
                    <a:cs typeface="Times New Roman" panose="02020603050405020304" pitchFamily="18" charset="0"/>
                  </a:rPr>
                  <a:t>DE</a:t>
                </a:r>
                <a:r>
                  <a:rPr lang="en-US" sz="2400" dirty="0">
                    <a:latin typeface="Tahoma" panose="020B0604030504040204" pitchFamily="34" charset="0"/>
                    <a:ea typeface="Tahoma" panose="020B0604030504040204" pitchFamily="34" charset="0"/>
                    <a:cs typeface="Tahoma" panose="020B0604030504040204" pitchFamily="34" charset="0"/>
                  </a:rPr>
                  <a:t> = 20 inches, what is </a:t>
                </a:r>
                <a:r>
                  <a:rPr lang="en-US" sz="2400" i="1" dirty="0">
                    <a:latin typeface="Times New Roman" panose="02020603050405020304" pitchFamily="18" charset="0"/>
                    <a:ea typeface="Tahoma" panose="020B0604030504040204" pitchFamily="34" charset="0"/>
                    <a:cs typeface="Times New Roman" panose="02020603050405020304" pitchFamily="18" charset="0"/>
                  </a:rPr>
                  <a:t>AF </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 inches</a:t>
                </a: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 inches</a:t>
                </a:r>
              </a:p>
              <a:p>
                <a:pPr marL="457200" indent="-457200">
                  <a:buFont typeface="+mj-lt"/>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5</a:t>
                </a:r>
                <a14:m>
                  <m:oMath xmlns:m="http://schemas.openxmlformats.org/officeDocument/2006/math">
                    <m:rad>
                      <m:radPr>
                        <m:degHide m:val="on"/>
                        <m:ctrlPr>
                          <a:rPr lang="en-US" sz="2400" i="1">
                            <a:solidFill>
                              <a:srgbClr val="C00000"/>
                            </a:solidFill>
                            <a:latin typeface="Cambria Math" panose="02040503050406030204" pitchFamily="18" charset="0"/>
                          </a:rPr>
                        </m:ctrlPr>
                      </m:radPr>
                      <m:deg/>
                      <m:e>
                        <m:r>
                          <a:rPr lang="en-US" sz="2400" i="1">
                            <a:solidFill>
                              <a:srgbClr val="C00000"/>
                            </a:solidFill>
                            <a:latin typeface="Cambria Math" panose="02040503050406030204" pitchFamily="18" charset="0"/>
                          </a:rPr>
                          <m:t>3</m:t>
                        </m:r>
                      </m:e>
                    </m:rad>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inches</a:t>
                </a:r>
              </a:p>
              <a:p>
                <a:pPr marL="457200" indent="-457200">
                  <a:buFont typeface="+mj-lt"/>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2013993"/>
                <a:ext cx="4495800" cy="2408736"/>
              </a:xfrm>
              <a:prstGeom prst="rect">
                <a:avLst/>
              </a:prstGeom>
              <a:blipFill>
                <a:blip r:embed="rId5"/>
                <a:stretch>
                  <a:fillRect l="-2033" t="-2273" r="-271"/>
                </a:stretch>
              </a:blipFill>
            </p:spPr>
            <p:txBody>
              <a:bodyPr/>
              <a:lstStyle/>
              <a:p>
                <a:r>
                  <a:rPr lang="en-US">
                    <a:noFill/>
                  </a:rPr>
                  <a:t> </a:t>
                </a:r>
              </a:p>
            </p:txBody>
          </p:sp>
        </mc:Fallback>
      </mc:AlternateContent>
      <p:sp>
        <p:nvSpPr>
          <p:cNvPr id="3" name="Rounded Rectangle 2" descr="Rounded rectangle indicates correct answer is option C."/>
          <p:cNvSpPr/>
          <p:nvPr/>
        </p:nvSpPr>
        <p:spPr>
          <a:xfrm>
            <a:off x="152400" y="3288030"/>
            <a:ext cx="2133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66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#3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0" y="895351"/>
                <a:ext cx="5410199" cy="1241430"/>
              </a:xfrm>
              <a:prstGeom prst="rect">
                <a:avLst/>
              </a:prstGeom>
              <a:noFill/>
            </p:spPr>
            <p:txBody>
              <a:bodyPr wrap="square" rtlCol="0">
                <a:spAutoFit/>
              </a:bodyPr>
              <a:lstStyle/>
              <a:p>
                <a:pPr marL="0" indent="0">
                  <a:buNone/>
                </a:pPr>
                <a:r>
                  <a:rPr lang="en-US" sz="2400" b="1" dirty="0"/>
                  <a:t>Given: Circle </a:t>
                </a:r>
                <a:r>
                  <a:rPr lang="en-US" sz="2400" b="1" i="1" dirty="0">
                    <a:latin typeface="Times New Roman" panose="02020603050405020304" pitchFamily="18" charset="0"/>
                    <a:cs typeface="Times New Roman" panose="02020603050405020304" pitchFamily="18" charset="0"/>
                  </a:rPr>
                  <a:t>C</a:t>
                </a:r>
                <a:r>
                  <a:rPr lang="en-US" sz="2400" b="1" dirty="0"/>
                  <a:t> with diameter </a:t>
                </a:r>
                <a14:m>
                  <m:oMath xmlns:m="http://schemas.openxmlformats.org/officeDocument/2006/math">
                    <m:bar>
                      <m:barPr>
                        <m:pos m:val="top"/>
                        <m:ctrlPr>
                          <a:rPr lang="en-US" sz="2400" b="1" i="1">
                            <a:latin typeface="Cambria Math" panose="02040503050406030204" pitchFamily="18" charset="0"/>
                          </a:rPr>
                        </m:ctrlPr>
                      </m:barPr>
                      <m:e>
                        <m:r>
                          <a:rPr lang="en-US" sz="2400" b="1" i="1">
                            <a:latin typeface="Cambria Math" panose="02040503050406030204" pitchFamily="18" charset="0"/>
                          </a:rPr>
                          <m:t>𝑫𝑬</m:t>
                        </m:r>
                      </m:e>
                    </m:bar>
                  </m:oMath>
                </a14:m>
                <a:r>
                  <a:rPr lang="en-US" sz="2400" b="1" dirty="0"/>
                  <a:t>,  </a:t>
                </a:r>
              </a:p>
              <a:p>
                <a:pPr marL="0" indent="0">
                  <a:buNone/>
                </a:pPr>
                <a:r>
                  <a:rPr lang="en-US" sz="2400" b="1" i="1" dirty="0">
                    <a:latin typeface="Times New Roman" panose="02020603050405020304" pitchFamily="18" charset="0"/>
                    <a:cs typeface="Times New Roman" panose="02020603050405020304" pitchFamily="18" charset="0"/>
                  </a:rPr>
                  <a:t>A </a:t>
                </a:r>
                <a:r>
                  <a:rPr lang="en-US" sz="2400" b="1" dirty="0"/>
                  <a:t>and</a:t>
                </a:r>
                <a:r>
                  <a:rPr lang="en-US" sz="2400" b="1" i="1" dirty="0">
                    <a:latin typeface="Times New Roman" panose="02020603050405020304" pitchFamily="18" charset="0"/>
                    <a:cs typeface="Times New Roman" panose="02020603050405020304" pitchFamily="18" charset="0"/>
                  </a:rPr>
                  <a:t> B </a:t>
                </a:r>
                <a:r>
                  <a:rPr lang="en-US" sz="2400" b="1" dirty="0"/>
                  <a:t>on circle </a:t>
                </a:r>
                <a:r>
                  <a:rPr lang="en-US" sz="2400" b="1" i="1" dirty="0">
                    <a:latin typeface="Times New Roman" panose="02020603050405020304" pitchFamily="18" charset="0"/>
                    <a:cs typeface="Times New Roman" panose="02020603050405020304" pitchFamily="18" charset="0"/>
                  </a:rPr>
                  <a:t>C</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 </a:t>
                </a:r>
              </a:p>
              <a:p>
                <a:pPr marL="0" indent="0">
                  <a:buNone/>
                </a:pPr>
                <a:r>
                  <a:rPr lang="en-US" sz="2400" b="1" dirty="0"/>
                  <a:t>isosceles △</a:t>
                </a:r>
                <a:r>
                  <a:rPr lang="en-US" sz="2400" b="1" i="1" dirty="0">
                    <a:latin typeface="Times New Roman" panose="02020603050405020304" pitchFamily="18" charset="0"/>
                    <a:cs typeface="Times New Roman" panose="02020603050405020304" pitchFamily="18" charset="0"/>
                  </a:rPr>
                  <a:t>ABC</a:t>
                </a:r>
                <a:endParaRPr lang="en-US" sz="2400" b="1"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0" y="895351"/>
                <a:ext cx="5410199" cy="1241430"/>
              </a:xfrm>
              <a:prstGeom prst="rect">
                <a:avLst/>
              </a:prstGeom>
              <a:blipFill>
                <a:blip r:embed="rId2"/>
                <a:stretch>
                  <a:fillRect l="-1804" t="-1471" r="-2255" b="-10294"/>
                </a:stretch>
              </a:blipFill>
            </p:spPr>
            <p:txBody>
              <a:bodyPr/>
              <a:lstStyle/>
              <a:p>
                <a:r>
                  <a:rPr lang="en-US">
                    <a:noFill/>
                  </a:rPr>
                  <a:t> </a:t>
                </a:r>
              </a:p>
            </p:txBody>
          </p:sp>
        </mc:Fallback>
      </mc:AlternateContent>
      <p:pic>
        <p:nvPicPr>
          <p:cNvPr id="6" name="Content Placeholder 9" descr="A figure with circle C and central angle DCA labeled 120 degrees."/>
          <p:cNvPicPr>
            <a:picLocks noChangeAspect="1"/>
          </p:cNvPicPr>
          <p:nvPr/>
        </p:nvPicPr>
        <p:blipFill rotWithShape="1">
          <a:blip r:embed="rId3"/>
          <a:srcRect t="6818" b="6818"/>
          <a:stretch/>
        </p:blipFill>
        <p:spPr>
          <a:xfrm>
            <a:off x="5334000" y="895350"/>
            <a:ext cx="3534901" cy="28956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76201" y="2095680"/>
                <a:ext cx="4663151" cy="2131737"/>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If </a:t>
                </a:r>
                <a:r>
                  <a:rPr lang="en-US" sz="2400" i="1" dirty="0">
                    <a:latin typeface="Times New Roman" panose="02020603050405020304" pitchFamily="18" charset="0"/>
                    <a:ea typeface="Tahoma" panose="020B0604030504040204" pitchFamily="34" charset="0"/>
                    <a:cs typeface="Times New Roman" panose="02020603050405020304" pitchFamily="18" charset="0"/>
                  </a:rPr>
                  <a:t>DE</a:t>
                </a:r>
                <a:r>
                  <a:rPr lang="en-US" sz="2400" dirty="0">
                    <a:latin typeface="Tahoma" panose="020B0604030504040204" pitchFamily="34" charset="0"/>
                    <a:ea typeface="Tahoma" panose="020B0604030504040204" pitchFamily="34" charset="0"/>
                    <a:cs typeface="Tahoma" panose="020B0604030504040204" pitchFamily="34" charset="0"/>
                  </a:rPr>
                  <a:t> = 20 inches, what is </a:t>
                </a:r>
                <a:r>
                  <a:rPr lang="en-US" sz="2400" i="1" dirty="0">
                    <a:latin typeface="Times New Roman" panose="02020603050405020304" pitchFamily="18" charset="0"/>
                    <a:ea typeface="Tahoma" panose="020B0604030504040204" pitchFamily="34" charset="0"/>
                    <a:cs typeface="Times New Roman" panose="02020603050405020304" pitchFamily="18" charset="0"/>
                  </a:rPr>
                  <a:t>FE</a:t>
                </a:r>
                <a:r>
                  <a:rPr lang="en-US" sz="2400" b="1" i="1"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  10 inches</a:t>
                </a:r>
              </a:p>
              <a:p>
                <a:r>
                  <a:rPr lang="en-US" sz="2400" dirty="0">
                    <a:latin typeface="Tahoma" panose="020B0604030504040204" pitchFamily="34" charset="0"/>
                    <a:ea typeface="Tahoma" panose="020B0604030504040204" pitchFamily="34" charset="0"/>
                    <a:cs typeface="Tahoma" panose="020B0604030504040204" pitchFamily="34" charset="0"/>
                  </a:rPr>
                  <a:t>B.  5 inches</a:t>
                </a:r>
              </a:p>
              <a:p>
                <a:r>
                  <a:rPr lang="en-US" sz="2400" dirty="0">
                    <a:latin typeface="Tahoma" panose="020B0604030504040204" pitchFamily="34" charset="0"/>
                    <a:ea typeface="Tahoma" panose="020B0604030504040204" pitchFamily="34" charset="0"/>
                    <a:cs typeface="Tahoma" panose="020B0604030504040204" pitchFamily="34" charset="0"/>
                  </a:rPr>
                  <a:t>C.  5</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a:p>
                <a:r>
                  <a:rPr lang="en-US" sz="2400" dirty="0">
                    <a:latin typeface="Tahoma" panose="020B0604030504040204" pitchFamily="34" charset="0"/>
                    <a:ea typeface="Tahoma" panose="020B0604030504040204" pitchFamily="34" charset="0"/>
                    <a:cs typeface="Tahoma" panose="020B0604030504040204" pitchFamily="34" charset="0"/>
                  </a:rPr>
                  <a:t>D.  10</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p:txBody>
          </p:sp>
        </mc:Choice>
        <mc:Fallback xmlns="">
          <p:sp>
            <p:nvSpPr>
              <p:cNvPr id="5" name="TextBox 4"/>
              <p:cNvSpPr txBox="1">
                <a:spLocks noRot="1" noChangeAspect="1" noMove="1" noResize="1" noEditPoints="1" noAdjustHandles="1" noChangeArrowheads="1" noChangeShapeType="1" noTextEdit="1"/>
              </p:cNvSpPr>
              <p:nvPr/>
            </p:nvSpPr>
            <p:spPr>
              <a:xfrm>
                <a:off x="76201" y="2095680"/>
                <a:ext cx="4663151" cy="2131737"/>
              </a:xfrm>
              <a:prstGeom prst="rect">
                <a:avLst/>
              </a:prstGeom>
              <a:blipFill>
                <a:blip r:embed="rId4"/>
                <a:stretch>
                  <a:fillRect l="-2094" t="-2579" b="-5444"/>
                </a:stretch>
              </a:blipFill>
            </p:spPr>
            <p:txBody>
              <a:bodyPr/>
              <a:lstStyle/>
              <a:p>
                <a:r>
                  <a:rPr lang="en-US">
                    <a:noFill/>
                  </a:rPr>
                  <a:t> </a:t>
                </a:r>
              </a:p>
            </p:txBody>
          </p:sp>
        </mc:Fallback>
      </mc:AlternateContent>
    </p:spTree>
    <p:extLst>
      <p:ext uri="{BB962C8B-B14F-4D97-AF65-F5344CB8AC3E}">
        <p14:creationId xmlns:p14="http://schemas.microsoft.com/office/powerpoint/2010/main" val="353056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Counterexamples and Validity</a:t>
            </a:r>
          </a:p>
        </p:txBody>
      </p:sp>
      <p:sp>
        <p:nvSpPr>
          <p:cNvPr id="4" name="Content Placeholder 3"/>
          <p:cNvSpPr>
            <a:spLocks noGrp="1"/>
          </p:cNvSpPr>
          <p:nvPr>
            <p:ph idx="1"/>
          </p:nvPr>
        </p:nvSpPr>
        <p:spPr/>
        <p:txBody>
          <a:bodyPr>
            <a:normAutofit/>
          </a:bodyPr>
          <a:lstStyle/>
          <a:p>
            <a:pPr marL="114300" indent="0">
              <a:buNone/>
            </a:pPr>
            <a:r>
              <a:rPr lang="en-US" sz="2400" dirty="0"/>
              <a:t>SOL G.1</a:t>
            </a:r>
          </a:p>
          <a:p>
            <a:pPr marL="114300" indent="0">
              <a:buNone/>
            </a:pPr>
            <a:r>
              <a:rPr lang="en-US" sz="2400" dirty="0"/>
              <a:t>The student will use deductive reasoning to construct and judge the validity of a logical argument consisting of a set of premises and a conclusion.  This will include</a:t>
            </a:r>
          </a:p>
          <a:p>
            <a:pPr marL="628650" indent="-514350">
              <a:buAutoNum type="alphaLcParenR"/>
            </a:pPr>
            <a:r>
              <a:rPr lang="en-US" sz="2400" dirty="0"/>
              <a:t>identifying the converse, inverse, and contrapositive of a conditional statement;</a:t>
            </a:r>
          </a:p>
          <a:p>
            <a:pPr marL="628650" indent="-514350">
              <a:buAutoNum type="alphaLcParenR"/>
            </a:pPr>
            <a:r>
              <a:rPr lang="en-US" sz="2400" dirty="0"/>
              <a:t>translating a short verbal argument into symbolic form; and</a:t>
            </a:r>
          </a:p>
          <a:p>
            <a:pPr marL="628650" indent="-514350">
              <a:buAutoNum type="alphaLcParenR"/>
            </a:pPr>
            <a:r>
              <a:rPr lang="en-US" sz="2400" dirty="0">
                <a:solidFill>
                  <a:srgbClr val="C00000"/>
                </a:solidFill>
              </a:rPr>
              <a:t>determining the validity of a logical argument.</a:t>
            </a:r>
          </a:p>
        </p:txBody>
      </p:sp>
    </p:spTree>
    <p:extLst>
      <p:ext uri="{BB962C8B-B14F-4D97-AF65-F5344CB8AC3E}">
        <p14:creationId xmlns:p14="http://schemas.microsoft.com/office/powerpoint/2010/main" val="2344874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43"/>
            <a:ext cx="9144000" cy="818027"/>
          </a:xfrm>
          <a:solidFill>
            <a:schemeClr val="tx1"/>
          </a:solidFill>
        </p:spPr>
        <p:txBody>
          <a:bodyPr>
            <a:noAutofit/>
          </a:bodyPr>
          <a:lstStyle/>
          <a:p>
            <a:r>
              <a:rPr lang="en-US" sz="2800" dirty="0">
                <a:solidFill>
                  <a:schemeClr val="bg1"/>
                </a:solidFill>
              </a:rPr>
              <a:t>Answer to Practice #3 with Special Right Triangles (G.8b)</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0" y="895351"/>
                <a:ext cx="5333999" cy="1241430"/>
              </a:xfrm>
              <a:prstGeom prst="rect">
                <a:avLst/>
              </a:prstGeom>
              <a:noFill/>
            </p:spPr>
            <p:txBody>
              <a:bodyPr wrap="square" rtlCol="0">
                <a:spAutoFit/>
              </a:bodyPr>
              <a:lstStyle/>
              <a:p>
                <a:pPr marL="0" indent="0">
                  <a:buNone/>
                </a:pPr>
                <a:r>
                  <a:rPr lang="en-US" sz="2400" b="1" dirty="0"/>
                  <a:t>Given: Circle </a:t>
                </a:r>
                <a:r>
                  <a:rPr lang="en-US" sz="2400" b="1" i="1" dirty="0">
                    <a:latin typeface="Times New Roman" panose="02020603050405020304" pitchFamily="18" charset="0"/>
                    <a:cs typeface="Times New Roman" panose="02020603050405020304" pitchFamily="18" charset="0"/>
                  </a:rPr>
                  <a:t>C</a:t>
                </a:r>
                <a:r>
                  <a:rPr lang="en-US" sz="2400" b="1" dirty="0"/>
                  <a:t> with diameter </a:t>
                </a:r>
                <a14:m>
                  <m:oMath xmlns:m="http://schemas.openxmlformats.org/officeDocument/2006/math">
                    <m:bar>
                      <m:barPr>
                        <m:pos m:val="top"/>
                        <m:ctrlPr>
                          <a:rPr lang="en-US" sz="2400" b="1" i="1">
                            <a:latin typeface="Cambria Math" panose="02040503050406030204" pitchFamily="18" charset="0"/>
                          </a:rPr>
                        </m:ctrlPr>
                      </m:barPr>
                      <m:e>
                        <m:r>
                          <a:rPr lang="en-US" sz="2400" b="1" i="1">
                            <a:latin typeface="Cambria Math" panose="02040503050406030204" pitchFamily="18" charset="0"/>
                          </a:rPr>
                          <m:t>𝑫𝑬</m:t>
                        </m:r>
                      </m:e>
                    </m:bar>
                  </m:oMath>
                </a14:m>
                <a:r>
                  <a:rPr lang="en-US" sz="2400" b="1" dirty="0"/>
                  <a:t>,  </a:t>
                </a:r>
              </a:p>
              <a:p>
                <a:pPr marL="0" indent="0">
                  <a:buNone/>
                </a:pPr>
                <a:r>
                  <a:rPr lang="en-US" sz="2400" b="1" i="1" dirty="0">
                    <a:latin typeface="Times New Roman" panose="02020603050405020304" pitchFamily="18" charset="0"/>
                    <a:cs typeface="Times New Roman" panose="02020603050405020304" pitchFamily="18" charset="0"/>
                  </a:rPr>
                  <a:t>A </a:t>
                </a:r>
                <a:r>
                  <a:rPr lang="en-US" sz="2400" b="1" dirty="0"/>
                  <a:t>and</a:t>
                </a:r>
                <a:r>
                  <a:rPr lang="en-US" sz="2400" b="1" i="1" dirty="0">
                    <a:latin typeface="Times New Roman" panose="02020603050405020304" pitchFamily="18" charset="0"/>
                    <a:cs typeface="Times New Roman" panose="02020603050405020304" pitchFamily="18" charset="0"/>
                  </a:rPr>
                  <a:t> B </a:t>
                </a:r>
                <a:r>
                  <a:rPr lang="en-US" sz="2400" b="1" dirty="0"/>
                  <a:t>on circle </a:t>
                </a:r>
                <a:r>
                  <a:rPr lang="en-US" sz="2400" b="1" i="1" dirty="0">
                    <a:latin typeface="Times New Roman" panose="02020603050405020304" pitchFamily="18" charset="0"/>
                    <a:cs typeface="Times New Roman" panose="02020603050405020304" pitchFamily="18" charset="0"/>
                  </a:rPr>
                  <a:t>C</a:t>
                </a:r>
                <a:r>
                  <a:rPr lang="en-US" sz="2400" b="1" dirty="0"/>
                  <a:t>,</a:t>
                </a:r>
                <a:r>
                  <a:rPr lang="en-US" sz="2400" b="1" i="1" dirty="0">
                    <a:latin typeface="Times New Roman" panose="02020603050405020304" pitchFamily="18" charset="0"/>
                    <a:cs typeface="Times New Roman" panose="02020603050405020304" pitchFamily="18" charset="0"/>
                  </a:rPr>
                  <a:t> </a:t>
                </a:r>
                <a:r>
                  <a:rPr lang="en-US" sz="2400" b="1" dirty="0"/>
                  <a:t>and </a:t>
                </a:r>
              </a:p>
              <a:p>
                <a:pPr marL="0" indent="0">
                  <a:buNone/>
                </a:pPr>
                <a:r>
                  <a:rPr lang="en-US" sz="2400" b="1" dirty="0"/>
                  <a:t>isosceles △</a:t>
                </a:r>
                <a:r>
                  <a:rPr lang="en-US" sz="2400" b="1" i="1" dirty="0">
                    <a:latin typeface="Times New Roman" panose="02020603050405020304" pitchFamily="18" charset="0"/>
                    <a:cs typeface="Times New Roman" panose="02020603050405020304" pitchFamily="18" charset="0"/>
                  </a:rPr>
                  <a:t>ABC</a:t>
                </a:r>
                <a:endParaRPr lang="en-US" sz="2400" b="1" dirty="0"/>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0" y="895351"/>
                <a:ext cx="5333999" cy="1241430"/>
              </a:xfrm>
              <a:prstGeom prst="rect">
                <a:avLst/>
              </a:prstGeom>
              <a:blipFill>
                <a:blip r:embed="rId2"/>
                <a:stretch>
                  <a:fillRect l="-1831" t="-1471" r="-3776" b="-10294"/>
                </a:stretch>
              </a:blipFill>
            </p:spPr>
            <p:txBody>
              <a:bodyPr/>
              <a:lstStyle/>
              <a:p>
                <a:r>
                  <a:rPr lang="en-US">
                    <a:noFill/>
                  </a:rPr>
                  <a:t> </a:t>
                </a:r>
              </a:p>
            </p:txBody>
          </p:sp>
        </mc:Fallback>
      </mc:AlternateContent>
      <p:pic>
        <p:nvPicPr>
          <p:cNvPr id="6" name="Content Placeholder 9" descr="A figure with circle C and central angle DCA labeled 120 degrees."/>
          <p:cNvPicPr>
            <a:picLocks noChangeAspect="1"/>
          </p:cNvPicPr>
          <p:nvPr/>
        </p:nvPicPr>
        <p:blipFill rotWithShape="1">
          <a:blip r:embed="rId3"/>
          <a:srcRect t="6818" b="6818"/>
          <a:stretch/>
        </p:blipFill>
        <p:spPr>
          <a:xfrm>
            <a:off x="5258825" y="895350"/>
            <a:ext cx="3534901" cy="28956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76201" y="2095680"/>
                <a:ext cx="4663151" cy="2131737"/>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If </a:t>
                </a:r>
                <a:r>
                  <a:rPr lang="en-US" sz="2400" i="1" dirty="0">
                    <a:latin typeface="Times New Roman" panose="02020603050405020304" pitchFamily="18" charset="0"/>
                    <a:ea typeface="Tahoma" panose="020B0604030504040204" pitchFamily="34" charset="0"/>
                    <a:cs typeface="Times New Roman" panose="02020603050405020304" pitchFamily="18" charset="0"/>
                  </a:rPr>
                  <a:t>DE</a:t>
                </a:r>
                <a:r>
                  <a:rPr lang="en-US" sz="2400" dirty="0">
                    <a:latin typeface="Tahoma" panose="020B0604030504040204" pitchFamily="34" charset="0"/>
                    <a:ea typeface="Tahoma" panose="020B0604030504040204" pitchFamily="34" charset="0"/>
                    <a:cs typeface="Tahoma" panose="020B0604030504040204" pitchFamily="34" charset="0"/>
                  </a:rPr>
                  <a:t> = 20 inches, what is </a:t>
                </a:r>
                <a:r>
                  <a:rPr lang="en-US" sz="2400" i="1" dirty="0">
                    <a:latin typeface="Times New Roman" panose="02020603050405020304" pitchFamily="18" charset="0"/>
                    <a:ea typeface="Tahoma" panose="020B0604030504040204" pitchFamily="34" charset="0"/>
                    <a:cs typeface="Times New Roman" panose="02020603050405020304" pitchFamily="18" charset="0"/>
                  </a:rPr>
                  <a:t>FE</a:t>
                </a:r>
                <a:r>
                  <a:rPr lang="en-US" sz="2400" b="1" i="1"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  10 inches</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  5 inches</a:t>
                </a:r>
              </a:p>
              <a:p>
                <a:r>
                  <a:rPr lang="en-US" sz="2400" dirty="0">
                    <a:latin typeface="Tahoma" panose="020B0604030504040204" pitchFamily="34" charset="0"/>
                    <a:ea typeface="Tahoma" panose="020B0604030504040204" pitchFamily="34" charset="0"/>
                    <a:cs typeface="Tahoma" panose="020B0604030504040204" pitchFamily="34" charset="0"/>
                  </a:rPr>
                  <a:t>C.  5</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a:p>
                <a:r>
                  <a:rPr lang="en-US" sz="2400" dirty="0">
                    <a:latin typeface="Tahoma" panose="020B0604030504040204" pitchFamily="34" charset="0"/>
                    <a:ea typeface="Tahoma" panose="020B0604030504040204" pitchFamily="34" charset="0"/>
                    <a:cs typeface="Tahoma" panose="020B0604030504040204" pitchFamily="34" charset="0"/>
                  </a:rPr>
                  <a:t>D.  10</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oMath>
                </a14:m>
                <a:r>
                  <a:rPr lang="en-US" sz="2400" dirty="0">
                    <a:latin typeface="Tahoma" panose="020B0604030504040204" pitchFamily="34" charset="0"/>
                    <a:ea typeface="Tahoma" panose="020B0604030504040204" pitchFamily="34" charset="0"/>
                    <a:cs typeface="Tahoma" panose="020B0604030504040204" pitchFamily="34" charset="0"/>
                  </a:rPr>
                  <a:t> inches</a:t>
                </a:r>
              </a:p>
            </p:txBody>
          </p:sp>
        </mc:Choice>
        <mc:Fallback xmlns="">
          <p:sp>
            <p:nvSpPr>
              <p:cNvPr id="5" name="TextBox 4"/>
              <p:cNvSpPr txBox="1">
                <a:spLocks noRot="1" noChangeAspect="1" noMove="1" noResize="1" noEditPoints="1" noAdjustHandles="1" noChangeArrowheads="1" noChangeShapeType="1" noTextEdit="1"/>
              </p:cNvSpPr>
              <p:nvPr/>
            </p:nvSpPr>
            <p:spPr>
              <a:xfrm>
                <a:off x="76201" y="2095680"/>
                <a:ext cx="4663151" cy="2131737"/>
              </a:xfrm>
              <a:prstGeom prst="rect">
                <a:avLst/>
              </a:prstGeom>
              <a:blipFill>
                <a:blip r:embed="rId4"/>
                <a:stretch>
                  <a:fillRect l="-2094" t="-2579" b="-5444"/>
                </a:stretch>
              </a:blipFill>
            </p:spPr>
            <p:txBody>
              <a:bodyPr/>
              <a:lstStyle/>
              <a:p>
                <a:r>
                  <a:rPr lang="en-US">
                    <a:noFill/>
                  </a:rPr>
                  <a:t> </a:t>
                </a:r>
              </a:p>
            </p:txBody>
          </p:sp>
        </mc:Fallback>
      </mc:AlternateContent>
      <p:sp>
        <p:nvSpPr>
          <p:cNvPr id="3" name="Rounded Rectangle 2" descr="Rounded rectangle indicates correct answer is option B."/>
          <p:cNvSpPr/>
          <p:nvPr/>
        </p:nvSpPr>
        <p:spPr>
          <a:xfrm>
            <a:off x="76201" y="3028950"/>
            <a:ext cx="1828799"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84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Chords, Secants, and Tangents in Circles</a:t>
            </a:r>
          </a:p>
        </p:txBody>
      </p:sp>
      <p:sp>
        <p:nvSpPr>
          <p:cNvPr id="6" name="Content Placeholder 3"/>
          <p:cNvSpPr>
            <a:spLocks noGrp="1"/>
          </p:cNvSpPr>
          <p:nvPr>
            <p:ph idx="1"/>
          </p:nvPr>
        </p:nvSpPr>
        <p:spPr/>
        <p:txBody>
          <a:bodyPr/>
          <a:lstStyle/>
          <a:p>
            <a:pPr marL="114300" indent="0">
              <a:buNone/>
            </a:pPr>
            <a:r>
              <a:rPr lang="en-US" sz="2400" dirty="0"/>
              <a:t>SOL G.11</a:t>
            </a:r>
          </a:p>
          <a:p>
            <a:pPr marL="114300" indent="0">
              <a:buNone/>
            </a:pPr>
            <a:r>
              <a:rPr lang="en-US" sz="2400" dirty="0"/>
              <a:t>The student will solve problems, including practical problems, by applying properties of circles.  This will include determining</a:t>
            </a:r>
          </a:p>
          <a:p>
            <a:pPr marL="628650" indent="-514350">
              <a:buClr>
                <a:srgbClr val="C00000"/>
              </a:buClr>
              <a:buAutoNum type="alphaLcParenR"/>
            </a:pPr>
            <a:r>
              <a:rPr lang="en-US" sz="2400" dirty="0">
                <a:solidFill>
                  <a:srgbClr val="C00000"/>
                </a:solidFill>
              </a:rPr>
              <a:t>angle measures formed by intersecting chords, secants, and/or tangents;</a:t>
            </a:r>
          </a:p>
          <a:p>
            <a:pPr marL="628650" indent="-514350">
              <a:buClr>
                <a:srgbClr val="C00000"/>
              </a:buClr>
              <a:buAutoNum type="alphaLcParenR"/>
            </a:pPr>
            <a:r>
              <a:rPr lang="en-US" sz="2400" dirty="0">
                <a:solidFill>
                  <a:srgbClr val="C00000"/>
                </a:solidFill>
              </a:rPr>
              <a:t>lengths of segments formed by intersecting chords, secants, and/or tangents;</a:t>
            </a:r>
          </a:p>
          <a:p>
            <a:pPr marL="628650" indent="-514350">
              <a:buClr>
                <a:srgbClr val="C00000"/>
              </a:buClr>
              <a:buAutoNum type="alphaLcParenR"/>
            </a:pPr>
            <a:r>
              <a:rPr lang="en-US" sz="2400" dirty="0">
                <a:solidFill>
                  <a:srgbClr val="C00000"/>
                </a:solidFill>
              </a:rPr>
              <a:t>arc length; and </a:t>
            </a:r>
          </a:p>
          <a:p>
            <a:pPr marL="628650" indent="-514350">
              <a:buClr>
                <a:schemeClr val="tx1"/>
              </a:buClr>
              <a:buAutoNum type="alphaLcParenR"/>
            </a:pPr>
            <a:r>
              <a:rPr lang="en-US" sz="2400" dirty="0"/>
              <a:t>area of a sector.</a:t>
            </a:r>
          </a:p>
          <a:p>
            <a:pPr marL="114300" indent="0">
              <a:buNone/>
            </a:pPr>
            <a:endParaRPr lang="en-US" dirty="0"/>
          </a:p>
        </p:txBody>
      </p:sp>
    </p:spTree>
    <p:extLst>
      <p:ext uri="{BB962C8B-B14F-4D97-AF65-F5344CB8AC3E}">
        <p14:creationId xmlns:p14="http://schemas.microsoft.com/office/powerpoint/2010/main" val="1603840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Chords, Secants, Tangents, Angles, and Arcs (G.11)</a:t>
            </a:r>
          </a:p>
        </p:txBody>
      </p:sp>
      <p:sp>
        <p:nvSpPr>
          <p:cNvPr id="4" name="Content Placeholder 3"/>
          <p:cNvSpPr>
            <a:spLocks noGrp="1"/>
          </p:cNvSpPr>
          <p:nvPr>
            <p:ph idx="1"/>
          </p:nvPr>
        </p:nvSpPr>
        <p:spPr/>
        <p:txBody>
          <a:bodyPr/>
          <a:lstStyle/>
          <a:p>
            <a:pPr marL="114300" indent="0">
              <a:buNone/>
            </a:pPr>
            <a:r>
              <a:rPr lang="en-US" sz="2400" dirty="0"/>
              <a:t>Students need additional practice finding angle measures, lengths of line segments, and arc lengths.</a:t>
            </a:r>
          </a:p>
          <a:p>
            <a:pPr marL="114300" indent="0">
              <a:buNone/>
            </a:pPr>
            <a:endParaRPr lang="en-US" sz="2400" dirty="0"/>
          </a:p>
          <a:p>
            <a:pPr marL="114300" indent="0">
              <a:buNone/>
            </a:pPr>
            <a:r>
              <a:rPr lang="en-US" sz="2400" dirty="0">
                <a:solidFill>
                  <a:srgbClr val="C00000"/>
                </a:solidFill>
              </a:rPr>
              <a:t>Common errors on SOL test items include:</a:t>
            </a:r>
          </a:p>
          <a:p>
            <a:r>
              <a:rPr lang="en-US" sz="2400" dirty="0">
                <a:solidFill>
                  <a:srgbClr val="C00000"/>
                </a:solidFill>
              </a:rPr>
              <a:t>believing that a non-central angle has the same degree measure as its intercepted arc; and</a:t>
            </a:r>
          </a:p>
          <a:p>
            <a:r>
              <a:rPr lang="en-US" sz="2400" dirty="0">
                <a:solidFill>
                  <a:srgbClr val="C00000"/>
                </a:solidFill>
              </a:rPr>
              <a:t>using incorrect formulas when finding the measure of a line segment resulting from intersecting chords, a chord and a secant, or a tangent and a secant.</a:t>
            </a:r>
          </a:p>
          <a:p>
            <a:endParaRPr lang="en-US" dirty="0"/>
          </a:p>
          <a:p>
            <a:endParaRPr lang="en-US" dirty="0"/>
          </a:p>
        </p:txBody>
      </p:sp>
    </p:spTree>
    <p:extLst>
      <p:ext uri="{BB962C8B-B14F-4D97-AF65-F5344CB8AC3E}">
        <p14:creationId xmlns:p14="http://schemas.microsoft.com/office/powerpoint/2010/main" val="2094753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#1 with Arc and Angle Measures (G.11a)</a:t>
            </a:r>
          </a:p>
        </p:txBody>
      </p:sp>
      <p:sp>
        <p:nvSpPr>
          <p:cNvPr id="4" name="Content Placeholder 3"/>
          <p:cNvSpPr txBox="1">
            <a:spLocks noGrp="1"/>
          </p:cNvSpPr>
          <p:nvPr>
            <p:ph idx="1"/>
          </p:nvPr>
        </p:nvSpPr>
        <p:spPr>
          <a:xfrm>
            <a:off x="76201" y="895351"/>
            <a:ext cx="3200400" cy="156966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 A circle with </a:t>
            </a:r>
            <a:r>
              <a:rPr lang="en-US" sz="2400" b="1" i="1" dirty="0">
                <a:latin typeface="Times New Roman" panose="02020603050405020304" pitchFamily="18" charset="0"/>
                <a:ea typeface="Tahoma" panose="020B0604030504040204" pitchFamily="34" charset="0"/>
                <a:cs typeface="Times New Roman" panose="02020603050405020304" pitchFamily="18" charset="0"/>
              </a:rPr>
              <a:t>SY</a:t>
            </a:r>
            <a:r>
              <a:rPr lang="en-US" sz="2400" b="1" dirty="0">
                <a:latin typeface="Tahoma" panose="020B0604030504040204" pitchFamily="34" charset="0"/>
                <a:ea typeface="Tahoma" panose="020B0604030504040204" pitchFamily="34" charset="0"/>
                <a:cs typeface="Tahoma" panose="020B0604030504040204" pitchFamily="34" charset="0"/>
              </a:rPr>
              <a:t>=90°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TY</a:t>
            </a:r>
            <a:r>
              <a:rPr lang="en-US" sz="2400" b="1" dirty="0">
                <a:latin typeface="Tahoma" panose="020B0604030504040204" pitchFamily="34" charset="0"/>
                <a:ea typeface="Tahoma" panose="020B0604030504040204" pitchFamily="34" charset="0"/>
                <a:cs typeface="Tahoma" panose="020B0604030504040204" pitchFamily="34" charset="0"/>
              </a:rPr>
              <a:t>=40°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SP</a:t>
            </a:r>
            <a:r>
              <a:rPr lang="en-US" sz="2400" b="1" dirty="0">
                <a:latin typeface="Tahoma" panose="020B0604030504040204" pitchFamily="34" charset="0"/>
                <a:ea typeface="Tahoma" panose="020B0604030504040204" pitchFamily="34" charset="0"/>
                <a:cs typeface="Tahoma" panose="020B0604030504040204" pitchFamily="34" charset="0"/>
              </a:rPr>
              <a:t>=160°</a:t>
            </a:r>
          </a:p>
        </p:txBody>
      </p:sp>
      <mc:AlternateContent xmlns:mc="http://schemas.openxmlformats.org/markup-compatibility/2006" xmlns:a14="http://schemas.microsoft.com/office/drawing/2010/main">
        <mc:Choice Requires="a14">
          <p:sp>
            <p:nvSpPr>
              <p:cNvPr id="5" name="TextBox 4"/>
              <p:cNvSpPr txBox="1"/>
              <p:nvPr/>
            </p:nvSpPr>
            <p:spPr>
              <a:xfrm>
                <a:off x="61866" y="2465011"/>
                <a:ext cx="2590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Find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Tahoma" panose="020B0604030504040204" pitchFamily="34" charset="0"/>
                      </a:rPr>
                      <m:t>𝒎</m:t>
                    </m:r>
                    <m:r>
                      <a:rPr lang="en-US" sz="2400" b="1" i="1" smtClean="0">
                        <a:latin typeface="Cambria Math" panose="02040503050406030204" pitchFamily="18" charset="0"/>
                        <a:ea typeface="Cambria Math" panose="02040503050406030204" pitchFamily="18" charset="0"/>
                        <a:cs typeface="Tahoma" panose="020B0604030504040204" pitchFamily="34" charset="0"/>
                      </a:rPr>
                      <m:t>∠</m:t>
                    </m:r>
                    <m:r>
                      <a:rPr lang="en-US" sz="2400" b="1" i="1" smtClean="0">
                        <a:latin typeface="Cambria Math" panose="02040503050406030204" pitchFamily="18" charset="0"/>
                        <a:ea typeface="Cambria Math" panose="02040503050406030204" pitchFamily="18" charset="0"/>
                        <a:cs typeface="Tahoma" panose="020B0604030504040204" pitchFamily="34" charset="0"/>
                      </a:rPr>
                      <m:t>𝑿</m:t>
                    </m:r>
                    <m:r>
                      <a:rPr lang="en-US" sz="2400" b="1" i="1" smtClean="0">
                        <a:latin typeface="Cambria Math" panose="02040503050406030204" pitchFamily="18" charset="0"/>
                        <a:ea typeface="Cambria Math" panose="02040503050406030204" pitchFamily="18" charset="0"/>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866" y="2465011"/>
                <a:ext cx="2590800" cy="461665"/>
              </a:xfrm>
              <a:prstGeom prst="rect">
                <a:avLst/>
              </a:prstGeom>
              <a:blipFill>
                <a:blip r:embed="rId2"/>
                <a:stretch>
                  <a:fillRect l="-3529" t="-11842" b="-27632"/>
                </a:stretch>
              </a:blipFill>
            </p:spPr>
            <p:txBody>
              <a:bodyPr/>
              <a:lstStyle/>
              <a:p>
                <a:r>
                  <a:rPr lang="en-US">
                    <a:noFill/>
                  </a:rPr>
                  <a:t> </a:t>
                </a:r>
              </a:p>
            </p:txBody>
          </p:sp>
        </mc:Fallback>
      </mc:AlternateContent>
      <p:pic>
        <p:nvPicPr>
          <p:cNvPr id="6" name="Picture 5" descr="A figure comprised of a circle, tangent XS, secant XP, and chords TP and YR intersecting at point Z."/>
          <p:cNvPicPr>
            <a:picLocks noChangeAspect="1"/>
          </p:cNvPicPr>
          <p:nvPr/>
        </p:nvPicPr>
        <p:blipFill>
          <a:blip r:embed="rId3"/>
          <a:stretch>
            <a:fillRect/>
          </a:stretch>
        </p:blipFill>
        <p:spPr>
          <a:xfrm>
            <a:off x="4419600" y="666750"/>
            <a:ext cx="3962286" cy="3276600"/>
          </a:xfrm>
          <a:prstGeom prst="rect">
            <a:avLst/>
          </a:prstGeom>
          <a:ln>
            <a:solidFill>
              <a:schemeClr val="tx1"/>
            </a:solidFill>
          </a:ln>
        </p:spPr>
      </p:pic>
      <p:grpSp>
        <p:nvGrpSpPr>
          <p:cNvPr id="3" name="Group 2" descr="Arc symbols above SY, TY, and SP."/>
          <p:cNvGrpSpPr/>
          <p:nvPr/>
        </p:nvGrpSpPr>
        <p:grpSpPr>
          <a:xfrm>
            <a:off x="72194" y="1338628"/>
            <a:ext cx="700554" cy="1276855"/>
            <a:chOff x="72194" y="1338628"/>
            <a:chExt cx="700554" cy="1276855"/>
          </a:xfrm>
        </p:grpSpPr>
        <p:sp>
          <p:nvSpPr>
            <p:cNvPr id="7" name="Arc 6"/>
            <p:cNvSpPr/>
            <p:nvPr/>
          </p:nvSpPr>
          <p:spPr>
            <a:xfrm rot="12916537" flipV="1">
              <a:off x="72194" y="1338628"/>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Arc 7"/>
            <p:cNvSpPr/>
            <p:nvPr/>
          </p:nvSpPr>
          <p:spPr>
            <a:xfrm rot="12916537" flipV="1">
              <a:off x="100862" y="1710571"/>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 name="Arc 8"/>
            <p:cNvSpPr/>
            <p:nvPr/>
          </p:nvSpPr>
          <p:spPr>
            <a:xfrm rot="12916537" flipV="1">
              <a:off x="86528" y="2090629"/>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140135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#1 with Arc and Angle Measures (G.11a)</a:t>
            </a:r>
          </a:p>
        </p:txBody>
      </p:sp>
      <p:sp>
        <p:nvSpPr>
          <p:cNvPr id="4" name="Content Placeholder 3"/>
          <p:cNvSpPr txBox="1">
            <a:spLocks noGrp="1"/>
          </p:cNvSpPr>
          <p:nvPr>
            <p:ph idx="1"/>
          </p:nvPr>
        </p:nvSpPr>
        <p:spPr>
          <a:xfrm>
            <a:off x="76201" y="895351"/>
            <a:ext cx="3200400" cy="156966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 A circle with </a:t>
            </a:r>
            <a:r>
              <a:rPr lang="en-US" sz="2400" b="1" i="1" dirty="0">
                <a:latin typeface="Times New Roman" panose="02020603050405020304" pitchFamily="18" charset="0"/>
                <a:ea typeface="Tahoma" panose="020B0604030504040204" pitchFamily="34" charset="0"/>
                <a:cs typeface="Times New Roman" panose="02020603050405020304" pitchFamily="18" charset="0"/>
              </a:rPr>
              <a:t>SY</a:t>
            </a:r>
            <a:r>
              <a:rPr lang="en-US" sz="2400" b="1" dirty="0">
                <a:latin typeface="Tahoma" panose="020B0604030504040204" pitchFamily="34" charset="0"/>
                <a:ea typeface="Tahoma" panose="020B0604030504040204" pitchFamily="34" charset="0"/>
                <a:cs typeface="Tahoma" panose="020B0604030504040204" pitchFamily="34" charset="0"/>
              </a:rPr>
              <a:t>=90°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TY</a:t>
            </a:r>
            <a:r>
              <a:rPr lang="en-US" sz="2400" b="1" dirty="0">
                <a:latin typeface="Tahoma" panose="020B0604030504040204" pitchFamily="34" charset="0"/>
                <a:ea typeface="Tahoma" panose="020B0604030504040204" pitchFamily="34" charset="0"/>
                <a:cs typeface="Tahoma" panose="020B0604030504040204" pitchFamily="34" charset="0"/>
              </a:rPr>
              <a:t>=40°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SP</a:t>
            </a:r>
            <a:r>
              <a:rPr lang="en-US" sz="2400" b="1" dirty="0">
                <a:latin typeface="Tahoma" panose="020B0604030504040204" pitchFamily="34" charset="0"/>
                <a:ea typeface="Tahoma" panose="020B0604030504040204" pitchFamily="34" charset="0"/>
                <a:cs typeface="Tahoma" panose="020B0604030504040204" pitchFamily="34" charset="0"/>
              </a:rPr>
              <a:t>=160°</a:t>
            </a:r>
          </a:p>
        </p:txBody>
      </p:sp>
      <mc:AlternateContent xmlns:mc="http://schemas.openxmlformats.org/markup-compatibility/2006" xmlns:a14="http://schemas.microsoft.com/office/drawing/2010/main">
        <mc:Choice Requires="a14">
          <p:sp>
            <p:nvSpPr>
              <p:cNvPr id="5" name="TextBox 4"/>
              <p:cNvSpPr txBox="1"/>
              <p:nvPr/>
            </p:nvSpPr>
            <p:spPr>
              <a:xfrm>
                <a:off x="61866" y="2465011"/>
                <a:ext cx="25908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Find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Tahoma" panose="020B0604030504040204" pitchFamily="34" charset="0"/>
                      </a:rPr>
                      <m:t>𝒎</m:t>
                    </m:r>
                    <m:r>
                      <a:rPr lang="en-US" sz="2400" b="1" i="1" smtClean="0">
                        <a:latin typeface="Cambria Math" panose="02040503050406030204" pitchFamily="18" charset="0"/>
                        <a:ea typeface="Cambria Math" panose="02040503050406030204" pitchFamily="18" charset="0"/>
                        <a:cs typeface="Tahoma" panose="020B0604030504040204" pitchFamily="34" charset="0"/>
                      </a:rPr>
                      <m:t>∠</m:t>
                    </m:r>
                    <m:r>
                      <a:rPr lang="en-US" sz="2400" b="1" i="1" smtClean="0">
                        <a:latin typeface="Cambria Math" panose="02040503050406030204" pitchFamily="18" charset="0"/>
                        <a:ea typeface="Cambria Math" panose="02040503050406030204" pitchFamily="18" charset="0"/>
                        <a:cs typeface="Tahoma" panose="020B0604030504040204" pitchFamily="34" charset="0"/>
                      </a:rPr>
                      <m:t>𝑿</m:t>
                    </m:r>
                    <m:r>
                      <a:rPr lang="en-US" sz="2400" b="1" i="1" smtClean="0">
                        <a:latin typeface="Cambria Math" panose="02040503050406030204" pitchFamily="18" charset="0"/>
                        <a:ea typeface="Cambria Math" panose="02040503050406030204" pitchFamily="18" charset="0"/>
                        <a:cs typeface="Tahoma" panose="020B0604030504040204" pitchFamily="34" charset="0"/>
                      </a:rPr>
                      <m:t>.</m:t>
                    </m:r>
                  </m:oMath>
                </a14:m>
                <a:endParaRPr lang="en-US" sz="2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866" y="2465011"/>
                <a:ext cx="2590800" cy="461665"/>
              </a:xfrm>
              <a:prstGeom prst="rect">
                <a:avLst/>
              </a:prstGeom>
              <a:blipFill>
                <a:blip r:embed="rId2"/>
                <a:stretch>
                  <a:fillRect l="-3529" t="-11842" b="-27632"/>
                </a:stretch>
              </a:blipFill>
            </p:spPr>
            <p:txBody>
              <a:bodyPr/>
              <a:lstStyle/>
              <a:p>
                <a:r>
                  <a:rPr lang="en-US">
                    <a:noFill/>
                  </a:rPr>
                  <a:t> </a:t>
                </a:r>
              </a:p>
            </p:txBody>
          </p:sp>
        </mc:Fallback>
      </mc:AlternateContent>
      <p:pic>
        <p:nvPicPr>
          <p:cNvPr id="6" name="Picture 5" descr="A figure comprised of a circle, tangent XS, secant XP, and chords TP and YR intersecting at point Z."/>
          <p:cNvPicPr>
            <a:picLocks noChangeAspect="1"/>
          </p:cNvPicPr>
          <p:nvPr/>
        </p:nvPicPr>
        <p:blipFill>
          <a:blip r:embed="rId3"/>
          <a:stretch>
            <a:fillRect/>
          </a:stretch>
        </p:blipFill>
        <p:spPr>
          <a:xfrm>
            <a:off x="4419600" y="666750"/>
            <a:ext cx="3962286" cy="3276600"/>
          </a:xfrm>
          <a:prstGeom prst="rect">
            <a:avLst/>
          </a:prstGeom>
          <a:ln>
            <a:solidFill>
              <a:schemeClr val="tx1"/>
            </a:solidFill>
          </a:ln>
        </p:spPr>
      </p:pic>
      <mc:AlternateContent xmlns:mc="http://schemas.openxmlformats.org/markup-compatibility/2006" xmlns:a14="http://schemas.microsoft.com/office/drawing/2010/main">
        <mc:Choice Requires="a14">
          <p:sp>
            <p:nvSpPr>
              <p:cNvPr id="7" name="Rectangle 6"/>
              <p:cNvSpPr/>
              <p:nvPr/>
            </p:nvSpPr>
            <p:spPr>
              <a:xfrm>
                <a:off x="1763917" y="2465010"/>
                <a:ext cx="1905000" cy="4616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b="0" i="1">
                          <a:solidFill>
                            <a:srgbClr val="C00000"/>
                          </a:solidFill>
                          <a:latin typeface="Cambria Math" panose="02040503050406030204" pitchFamily="18" charset="0"/>
                          <a:ea typeface="Cambria Math" panose="02040503050406030204" pitchFamily="18" charset="0"/>
                          <a:cs typeface="Tahoma" panose="020B0604030504040204" pitchFamily="34" charset="0"/>
                        </a:rPr>
                        <m:t>𝑚</m:t>
                      </m:r>
                      <m:r>
                        <a:rPr lang="en-US" sz="2400" b="0" i="1">
                          <a:solidFill>
                            <a:srgbClr val="C00000"/>
                          </a:solidFill>
                          <a:latin typeface="Cambria Math" panose="02040503050406030204" pitchFamily="18" charset="0"/>
                          <a:ea typeface="Cambria Math" panose="02040503050406030204" pitchFamily="18" charset="0"/>
                          <a:cs typeface="Tahoma" panose="020B0604030504040204" pitchFamily="34" charset="0"/>
                        </a:rPr>
                        <m:t>∠</m:t>
                      </m:r>
                      <m:r>
                        <a:rPr lang="en-US" sz="2400" b="0" i="1">
                          <a:solidFill>
                            <a:srgbClr val="C00000"/>
                          </a:solidFill>
                          <a:latin typeface="Cambria Math" panose="02040503050406030204" pitchFamily="18" charset="0"/>
                          <a:ea typeface="Cambria Math" panose="02040503050406030204" pitchFamily="18" charset="0"/>
                          <a:cs typeface="Tahoma" panose="020B0604030504040204" pitchFamily="34" charset="0"/>
                        </a:rPr>
                        <m:t>𝑋</m:t>
                      </m:r>
                      <m:r>
                        <a:rPr lang="en-US" sz="2400" b="0" i="1">
                          <a:solidFill>
                            <a:srgbClr val="C00000"/>
                          </a:solidFill>
                          <a:latin typeface="Cambria Math" panose="02040503050406030204" pitchFamily="18" charset="0"/>
                          <a:ea typeface="Cambria Math" panose="02040503050406030204" pitchFamily="18" charset="0"/>
                          <a:cs typeface="Tahoma" panose="020B0604030504040204" pitchFamily="34" charset="0"/>
                        </a:rPr>
                        <m:t>=55</m:t>
                      </m:r>
                      <m:r>
                        <a:rPr lang="en-US" sz="2400" b="1" i="1">
                          <a:solidFill>
                            <a:srgbClr val="C00000"/>
                          </a:solidFill>
                          <a:latin typeface="Cambria Math" panose="02040503050406030204" pitchFamily="18" charset="0"/>
                          <a:ea typeface="Cambria Math" panose="02040503050406030204" pitchFamily="18" charset="0"/>
                          <a:cs typeface="Tahoma" panose="020B0604030504040204" pitchFamily="34" charset="0"/>
                        </a:rPr>
                        <m:t>°</m:t>
                      </m:r>
                    </m:oMath>
                  </m:oMathPara>
                </a14:m>
                <a:endPar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63917" y="2465010"/>
                <a:ext cx="1905000" cy="461665"/>
              </a:xfrm>
              <a:prstGeom prst="rect">
                <a:avLst/>
              </a:prstGeom>
              <a:blipFill>
                <a:blip r:embed="rId4"/>
                <a:stretch>
                  <a:fillRect l="-639"/>
                </a:stretch>
              </a:blipFill>
            </p:spPr>
            <p:txBody>
              <a:bodyPr/>
              <a:lstStyle/>
              <a:p>
                <a:r>
                  <a:rPr lang="en-US">
                    <a:noFill/>
                  </a:rPr>
                  <a:t> </a:t>
                </a:r>
              </a:p>
            </p:txBody>
          </p:sp>
        </mc:Fallback>
      </mc:AlternateContent>
      <p:sp>
        <p:nvSpPr>
          <p:cNvPr id="8" name="Rounded Rectangle 7" descr="Rounded rectangle indicates correct answer."/>
          <p:cNvSpPr/>
          <p:nvPr/>
        </p:nvSpPr>
        <p:spPr>
          <a:xfrm>
            <a:off x="1752601" y="2465009"/>
            <a:ext cx="1828800" cy="4616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30933" y="2927687"/>
                <a:ext cx="3855267" cy="1569660"/>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 common error is to find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ST</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 50</a:t>
                </a:r>
                <a14:m>
                  <m:oMath xmlns:m="http://schemas.openxmlformats.org/officeDocument/2006/math">
                    <m:r>
                      <a:rPr lang="en-US" sz="2400" b="1" i="1">
                        <a:solidFill>
                          <a:srgbClr val="C0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and assume it is also the measure of angle </a:t>
                </a:r>
                <a:r>
                  <a:rPr lang="en-US" sz="2400"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X</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30933" y="2927687"/>
                <a:ext cx="3855267" cy="1569660"/>
              </a:xfrm>
              <a:prstGeom prst="rect">
                <a:avLst/>
              </a:prstGeom>
              <a:blipFill>
                <a:blip r:embed="rId5"/>
                <a:stretch>
                  <a:fillRect l="-2370" t="-3101" r="-158" b="-8140"/>
                </a:stretch>
              </a:blipFill>
            </p:spPr>
            <p:txBody>
              <a:bodyPr/>
              <a:lstStyle/>
              <a:p>
                <a:r>
                  <a:rPr lang="en-US">
                    <a:noFill/>
                  </a:rPr>
                  <a:t> </a:t>
                </a:r>
              </a:p>
            </p:txBody>
          </p:sp>
        </mc:Fallback>
      </mc:AlternateContent>
      <p:grpSp>
        <p:nvGrpSpPr>
          <p:cNvPr id="10" name="Group 9" descr="Arc symbols above SY, TY, and SP."/>
          <p:cNvGrpSpPr/>
          <p:nvPr/>
        </p:nvGrpSpPr>
        <p:grpSpPr>
          <a:xfrm>
            <a:off x="72194" y="1338628"/>
            <a:ext cx="700554" cy="1276855"/>
            <a:chOff x="72194" y="1338628"/>
            <a:chExt cx="700554" cy="1276855"/>
          </a:xfrm>
        </p:grpSpPr>
        <p:sp>
          <p:nvSpPr>
            <p:cNvPr id="11" name="Arc 10"/>
            <p:cNvSpPr/>
            <p:nvPr/>
          </p:nvSpPr>
          <p:spPr>
            <a:xfrm rot="12916537" flipV="1">
              <a:off x="72194" y="1338628"/>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2" name="Arc 11"/>
            <p:cNvSpPr/>
            <p:nvPr/>
          </p:nvSpPr>
          <p:spPr>
            <a:xfrm rot="12916537" flipV="1">
              <a:off x="100862" y="1710571"/>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3" name="Arc 12"/>
            <p:cNvSpPr/>
            <p:nvPr/>
          </p:nvSpPr>
          <p:spPr>
            <a:xfrm rot="12916537" flipV="1">
              <a:off x="86528" y="2090629"/>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297823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Suggested Practice #2 with Arc and Angle Measures (G.11a)</a:t>
            </a:r>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xfrm>
                <a:off x="76201" y="895351"/>
                <a:ext cx="3200400" cy="156966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 A circle with </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ST</a:t>
                </a:r>
                <a:r>
                  <a:rPr lang="en-US" sz="2400" b="1" dirty="0">
                    <a:latin typeface="Tahoma" panose="020B0604030504040204" pitchFamily="34" charset="0"/>
                    <a:ea typeface="Tahoma" panose="020B0604030504040204" pitchFamily="34" charset="0"/>
                    <a:cs typeface="Tahoma" panose="020B0604030504040204" pitchFamily="34" charset="0"/>
                  </a:rPr>
                  <a:t>=70°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RS</a:t>
                </a:r>
                <a:r>
                  <a:rPr lang="en-US" sz="2400" b="1" dirty="0">
                    <a:latin typeface="Tahoma" panose="020B0604030504040204" pitchFamily="34" charset="0"/>
                    <a:ea typeface="Tahoma" panose="020B0604030504040204" pitchFamily="34" charset="0"/>
                    <a:cs typeface="Tahoma" panose="020B0604030504040204" pitchFamily="34" charset="0"/>
                  </a:rPr>
                  <a:t>=96°</a:t>
                </a:r>
              </a:p>
              <a:p>
                <a:pPr marL="0" indent="0">
                  <a:buNone/>
                </a:pPr>
                <a14:m>
                  <m:oMath xmlns:m="http://schemas.openxmlformats.org/officeDocument/2006/math">
                    <m:r>
                      <a:rPr lang="en-US" sz="2400" b="1" i="1">
                        <a:latin typeface="Cambria Math" panose="02040503050406030204" pitchFamily="18" charset="0"/>
                        <a:ea typeface="Cambria Math" panose="02040503050406030204" pitchFamily="18" charset="0"/>
                        <a:cs typeface="Tahoma" panose="020B0604030504040204" pitchFamily="34" charset="0"/>
                      </a:rPr>
                      <m:t>𝒎</m:t>
                    </m:r>
                    <m:r>
                      <a:rPr lang="en-US" sz="2400" b="1" i="1">
                        <a:latin typeface="Cambria Math" panose="02040503050406030204" pitchFamily="18" charset="0"/>
                        <a:ea typeface="Cambria Math" panose="02040503050406030204" pitchFamily="18" charset="0"/>
                        <a:cs typeface="Tahoma" panose="020B0604030504040204" pitchFamily="34" charset="0"/>
                      </a:rPr>
                      <m:t>∠</m:t>
                    </m:r>
                    <m:r>
                      <a:rPr lang="en-US" sz="2400" b="1" i="1" smtClean="0">
                        <a:latin typeface="Cambria Math" panose="02040503050406030204" pitchFamily="18" charset="0"/>
                        <a:ea typeface="Cambria Math" panose="02040503050406030204" pitchFamily="18" charset="0"/>
                        <a:cs typeface="Tahoma" panose="020B0604030504040204" pitchFamily="34" charset="0"/>
                      </a:rPr>
                      <m:t>𝒀𝒁𝑷</m:t>
                    </m:r>
                  </m:oMath>
                </a14:m>
                <a:r>
                  <a:rPr lang="en-US" sz="2400"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128°</a:t>
                </a:r>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xfrm>
                <a:off x="76201" y="895351"/>
                <a:ext cx="3200400" cy="1569660"/>
              </a:xfrm>
              <a:prstGeom prst="rect">
                <a:avLst/>
              </a:prstGeom>
              <a:blipFill>
                <a:blip r:embed="rId2"/>
                <a:stretch>
                  <a:fillRect l="-3048" t="-3113" r="-3810" b="-7782"/>
                </a:stretch>
              </a:blipFill>
            </p:spPr>
            <p:txBody>
              <a:bodyPr/>
              <a:lstStyle/>
              <a:p>
                <a:r>
                  <a:rPr lang="en-US">
                    <a:noFill/>
                  </a:rPr>
                  <a:t> </a:t>
                </a:r>
              </a:p>
            </p:txBody>
          </p:sp>
        </mc:Fallback>
      </mc:AlternateContent>
      <p:sp>
        <p:nvSpPr>
          <p:cNvPr id="7" name="TextBox 6"/>
          <p:cNvSpPr txBox="1"/>
          <p:nvPr/>
        </p:nvSpPr>
        <p:spPr>
          <a:xfrm>
            <a:off x="86009" y="2451242"/>
            <a:ext cx="3352800" cy="1692771"/>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Find the measure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YP</a:t>
            </a:r>
            <a:r>
              <a:rPr lang="en-US" sz="2400" b="1" dirty="0">
                <a:latin typeface="Tahoma" panose="020B0604030504040204" pitchFamily="34" charset="0"/>
                <a:ea typeface="Tahoma" panose="020B0604030504040204" pitchFamily="34" charset="0"/>
                <a:cs typeface="Tahoma" panose="020B0604030504040204" pitchFamily="34" charset="0"/>
              </a:rPr>
              <a:t>, in degrees.</a:t>
            </a:r>
          </a:p>
          <a:p>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90°	C. 147°</a:t>
            </a:r>
          </a:p>
          <a:p>
            <a:pPr marL="457200" indent="-457200">
              <a:buFontTx/>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128°	D. 166°</a:t>
            </a:r>
          </a:p>
        </p:txBody>
      </p:sp>
      <p:pic>
        <p:nvPicPr>
          <p:cNvPr id="8" name="Content Placeholder 5" descr="A figure comprised of a circle, tangent XS, secant XP, and chords TP and YR intersecting at point Z."/>
          <p:cNvPicPr>
            <a:picLocks noChangeAspect="1"/>
          </p:cNvPicPr>
          <p:nvPr/>
        </p:nvPicPr>
        <p:blipFill>
          <a:blip r:embed="rId3"/>
          <a:stretch>
            <a:fillRect/>
          </a:stretch>
        </p:blipFill>
        <p:spPr>
          <a:xfrm>
            <a:off x="4542576" y="470991"/>
            <a:ext cx="3779816" cy="3125707"/>
          </a:xfrm>
          <a:prstGeom prst="rect">
            <a:avLst/>
          </a:prstGeom>
          <a:ln>
            <a:solidFill>
              <a:schemeClr val="tx1"/>
            </a:solidFill>
          </a:ln>
        </p:spPr>
      </p:pic>
      <p:grpSp>
        <p:nvGrpSpPr>
          <p:cNvPr id="2" name="Group 1" descr="Arc symbols above ST, RS, and YP."/>
          <p:cNvGrpSpPr/>
          <p:nvPr/>
        </p:nvGrpSpPr>
        <p:grpSpPr>
          <a:xfrm>
            <a:off x="72193" y="1338629"/>
            <a:ext cx="690292" cy="2080745"/>
            <a:chOff x="72193" y="1338629"/>
            <a:chExt cx="690292" cy="2080745"/>
          </a:xfrm>
        </p:grpSpPr>
        <p:sp>
          <p:nvSpPr>
            <p:cNvPr id="9" name="Arc 8"/>
            <p:cNvSpPr/>
            <p:nvPr/>
          </p:nvSpPr>
          <p:spPr>
            <a:xfrm rot="12916537" flipV="1">
              <a:off x="90599" y="2894520"/>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 name="Arc 9"/>
            <p:cNvSpPr/>
            <p:nvPr/>
          </p:nvSpPr>
          <p:spPr>
            <a:xfrm rot="12916537" flipV="1">
              <a:off x="89870" y="1704361"/>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Arc 10"/>
            <p:cNvSpPr/>
            <p:nvPr/>
          </p:nvSpPr>
          <p:spPr>
            <a:xfrm rot="12916537" flipV="1">
              <a:off x="72193" y="1338629"/>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398750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Answer to Practice #2 with Arc and Angle Measures (G.11a)</a:t>
            </a:r>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 A circle with </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ST</a:t>
                </a:r>
                <a:r>
                  <a:rPr lang="en-US" sz="2400" b="1" dirty="0">
                    <a:latin typeface="Tahoma" panose="020B0604030504040204" pitchFamily="34" charset="0"/>
                    <a:ea typeface="Tahoma" panose="020B0604030504040204" pitchFamily="34" charset="0"/>
                    <a:cs typeface="Tahoma" panose="020B0604030504040204" pitchFamily="34" charset="0"/>
                  </a:rPr>
                  <a:t>=70°</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RS</a:t>
                </a:r>
                <a:r>
                  <a:rPr lang="en-US" sz="2400" b="1" dirty="0">
                    <a:latin typeface="Tahoma" panose="020B0604030504040204" pitchFamily="34" charset="0"/>
                    <a:ea typeface="Tahoma" panose="020B0604030504040204" pitchFamily="34" charset="0"/>
                    <a:cs typeface="Tahoma" panose="020B0604030504040204" pitchFamily="34" charset="0"/>
                  </a:rPr>
                  <a:t>=96°</a:t>
                </a:r>
              </a:p>
              <a:p>
                <a:pPr marL="0" indent="0">
                  <a:buNone/>
                </a:pPr>
                <a14:m>
                  <m:oMath xmlns:m="http://schemas.openxmlformats.org/officeDocument/2006/math">
                    <m:r>
                      <a:rPr lang="en-US" sz="2400" b="1" i="1">
                        <a:latin typeface="Cambria Math" panose="02040503050406030204" pitchFamily="18" charset="0"/>
                        <a:ea typeface="Cambria Math" panose="02040503050406030204" pitchFamily="18" charset="0"/>
                        <a:cs typeface="Tahoma" panose="020B0604030504040204" pitchFamily="34" charset="0"/>
                      </a:rPr>
                      <m:t>𝒎</m:t>
                    </m:r>
                    <m:r>
                      <a:rPr lang="en-US" sz="2400" b="1" i="1">
                        <a:latin typeface="Cambria Math" panose="02040503050406030204" pitchFamily="18" charset="0"/>
                        <a:ea typeface="Cambria Math" panose="02040503050406030204" pitchFamily="18" charset="0"/>
                        <a:cs typeface="Tahoma" panose="020B0604030504040204" pitchFamily="34" charset="0"/>
                      </a:rPr>
                      <m:t>∠</m:t>
                    </m:r>
                    <m:r>
                      <a:rPr lang="en-US" sz="2400" b="1" i="1" smtClean="0">
                        <a:latin typeface="Cambria Math" panose="02040503050406030204" pitchFamily="18" charset="0"/>
                        <a:ea typeface="Cambria Math" panose="02040503050406030204" pitchFamily="18" charset="0"/>
                        <a:cs typeface="Tahoma" panose="020B0604030504040204" pitchFamily="34" charset="0"/>
                      </a:rPr>
                      <m:t>𝒀𝒁𝑷</m:t>
                    </m:r>
                  </m:oMath>
                </a14:m>
                <a:r>
                  <a:rPr lang="en-US" sz="2400" dirty="0">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128°</a:t>
                </a:r>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prstGeom prst="rect">
                <a:avLst/>
              </a:prstGeom>
              <a:blipFill>
                <a:blip r:embed="rId2"/>
                <a:stretch>
                  <a:fillRect l="-1093" t="-1423"/>
                </a:stretch>
              </a:blipFill>
            </p:spPr>
            <p:txBody>
              <a:bodyPr/>
              <a:lstStyle/>
              <a:p>
                <a:r>
                  <a:rPr lang="en-US">
                    <a:noFill/>
                  </a:rPr>
                  <a:t> </a:t>
                </a:r>
              </a:p>
            </p:txBody>
          </p:sp>
        </mc:Fallback>
      </mc:AlternateContent>
      <p:sp>
        <p:nvSpPr>
          <p:cNvPr id="7" name="TextBox 6"/>
          <p:cNvSpPr txBox="1"/>
          <p:nvPr/>
        </p:nvSpPr>
        <p:spPr>
          <a:xfrm>
            <a:off x="86009" y="2451242"/>
            <a:ext cx="3352800" cy="1692771"/>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Find the measure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YP</a:t>
            </a:r>
            <a:r>
              <a:rPr lang="en-US" sz="2400" b="1" dirty="0">
                <a:latin typeface="Tahoma" panose="020B0604030504040204" pitchFamily="34" charset="0"/>
                <a:ea typeface="Tahoma" panose="020B0604030504040204" pitchFamily="34" charset="0"/>
                <a:cs typeface="Tahoma" panose="020B0604030504040204" pitchFamily="34" charset="0"/>
              </a:rPr>
              <a:t>, in degrees.</a:t>
            </a:r>
          </a:p>
          <a:p>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90°</a:t>
            </a:r>
            <a:r>
              <a:rPr lang="en-US" sz="2400" dirty="0">
                <a:latin typeface="Tahoma" panose="020B0604030504040204" pitchFamily="34" charset="0"/>
                <a:ea typeface="Tahoma" panose="020B0604030504040204" pitchFamily="34" charset="0"/>
                <a:cs typeface="Tahoma" panose="020B0604030504040204" pitchFamily="34" charset="0"/>
              </a:rPr>
              <a:t>	C. 147°</a:t>
            </a:r>
          </a:p>
          <a:p>
            <a:pPr marL="457200" indent="-457200">
              <a:buFontTx/>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128°	D. 166°</a:t>
            </a:r>
          </a:p>
        </p:txBody>
      </p:sp>
      <p:pic>
        <p:nvPicPr>
          <p:cNvPr id="8" name="Content Placeholder 5" descr="A figure comprised of a circle, tangent XS, secant XP, and chords TP and YR intersecting at point Z."/>
          <p:cNvPicPr>
            <a:picLocks noChangeAspect="1"/>
          </p:cNvPicPr>
          <p:nvPr/>
        </p:nvPicPr>
        <p:blipFill>
          <a:blip r:embed="rId3"/>
          <a:stretch>
            <a:fillRect/>
          </a:stretch>
        </p:blipFill>
        <p:spPr>
          <a:xfrm>
            <a:off x="4572000" y="474874"/>
            <a:ext cx="3627416" cy="2999680"/>
          </a:xfrm>
          <a:prstGeom prst="rect">
            <a:avLst/>
          </a:prstGeom>
          <a:ln>
            <a:solidFill>
              <a:schemeClr val="tx1"/>
            </a:solidFill>
          </a:ln>
        </p:spPr>
      </p:pic>
      <p:grpSp>
        <p:nvGrpSpPr>
          <p:cNvPr id="5" name="Group 4" descr="Arc symbols above ST, RS, and YP."/>
          <p:cNvGrpSpPr/>
          <p:nvPr/>
        </p:nvGrpSpPr>
        <p:grpSpPr>
          <a:xfrm>
            <a:off x="89870" y="1338629"/>
            <a:ext cx="680592" cy="2088671"/>
            <a:chOff x="89870" y="1338629"/>
            <a:chExt cx="680592" cy="2088671"/>
          </a:xfrm>
        </p:grpSpPr>
        <p:sp>
          <p:nvSpPr>
            <p:cNvPr id="9" name="Arc 8"/>
            <p:cNvSpPr/>
            <p:nvPr/>
          </p:nvSpPr>
          <p:spPr>
            <a:xfrm rot="12916537" flipV="1">
              <a:off x="89870" y="2902446"/>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 name="Arc 9"/>
            <p:cNvSpPr/>
            <p:nvPr/>
          </p:nvSpPr>
          <p:spPr>
            <a:xfrm rot="12916537" flipV="1">
              <a:off x="98576" y="1712286"/>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 name="Arc 10"/>
            <p:cNvSpPr/>
            <p:nvPr/>
          </p:nvSpPr>
          <p:spPr>
            <a:xfrm rot="12916537" flipV="1">
              <a:off x="89871" y="1338629"/>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sp>
        <p:nvSpPr>
          <p:cNvPr id="2" name="Rounded Rectangle 1" descr="Rounded rectangle indicates correct answer is option A."/>
          <p:cNvSpPr/>
          <p:nvPr/>
        </p:nvSpPr>
        <p:spPr>
          <a:xfrm>
            <a:off x="86009" y="3333750"/>
            <a:ext cx="1056991"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3410" y="3493356"/>
            <a:ext cx="61722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select the measure of the angle that intercepts the arc.</a:t>
            </a:r>
          </a:p>
        </p:txBody>
      </p:sp>
    </p:spTree>
    <p:extLst>
      <p:ext uri="{BB962C8B-B14F-4D97-AF65-F5344CB8AC3E}">
        <p14:creationId xmlns:p14="http://schemas.microsoft.com/office/powerpoint/2010/main" val="1036707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Suggested Practice with Chords, Secants, and Tangents (G.11b)</a:t>
            </a:r>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xfrm>
                <a:off x="76200" y="895351"/>
                <a:ext cx="8927385" cy="3583673"/>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a:t>
                </a: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circle with </a:t>
                </a: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Tangent </a:t>
                </a:r>
                <a14:m>
                  <m:oMath xmlns:m="http://schemas.openxmlformats.org/officeDocument/2006/math">
                    <m:acc>
                      <m:accPr>
                        <m:chr m:val="⃗"/>
                        <m:ctrlPr>
                          <a:rPr lang="en-US" sz="2400" b="1" i="1" smtClean="0">
                            <a:latin typeface="Cambria Math" panose="02040503050406030204" pitchFamily="18" charset="0"/>
                            <a:ea typeface="Tahoma" panose="020B0604030504040204" pitchFamily="34" charset="0"/>
                            <a:cs typeface="Tahoma" panose="020B0604030504040204" pitchFamily="34" charset="0"/>
                          </a:rPr>
                        </m:ctrlPr>
                      </m:accPr>
                      <m:e>
                        <m:r>
                          <a:rPr lang="en-US" sz="2400" b="1" i="1" smtClean="0">
                            <a:latin typeface="Cambria Math" panose="02040503050406030204" pitchFamily="18" charset="0"/>
                            <a:ea typeface="Tahoma" panose="020B0604030504040204" pitchFamily="34" charset="0"/>
                            <a:cs typeface="Tahoma" panose="020B0604030504040204" pitchFamily="34" charset="0"/>
                          </a:rPr>
                          <m:t>𝑿𝑺</m:t>
                        </m:r>
                      </m:e>
                    </m:acc>
                  </m:oMath>
                </a14:m>
                <a:endParaRPr lang="en-US" sz="2400" b="1" i="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Secant </a:t>
                </a:r>
                <a14:m>
                  <m:oMath xmlns:m="http://schemas.openxmlformats.org/officeDocument/2006/math">
                    <m:acc>
                      <m:accPr>
                        <m:chr m:val="⃗"/>
                        <m:ctrlPr>
                          <a:rPr lang="en-US" sz="2400" b="1" i="1" dirty="0" smtClean="0">
                            <a:latin typeface="Cambria Math" panose="02040503050406030204" pitchFamily="18" charset="0"/>
                            <a:ea typeface="Tahoma" panose="020B0604030504040204" pitchFamily="34" charset="0"/>
                            <a:cs typeface="Times New Roman" panose="02020603050405020304" pitchFamily="18" charset="0"/>
                          </a:rPr>
                        </m:ctrlPr>
                      </m:accPr>
                      <m:e>
                        <m:r>
                          <a:rPr lang="en-US" sz="2400" b="1" i="1" dirty="0" smtClean="0">
                            <a:latin typeface="Cambria Math" panose="02040503050406030204" pitchFamily="18" charset="0"/>
                            <a:ea typeface="Tahoma" panose="020B0604030504040204" pitchFamily="34" charset="0"/>
                            <a:cs typeface="Times New Roman" panose="02020603050405020304" pitchFamily="18" charset="0"/>
                          </a:rPr>
                          <m:t>𝑿𝑷</m:t>
                        </m:r>
                      </m:e>
                    </m:acc>
                  </m:oMath>
                </a14:m>
                <a:endParaRPr lang="en-US" sz="2400" b="1" i="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Chord </a:t>
                </a:r>
                <a14:m>
                  <m:oMath xmlns:m="http://schemas.openxmlformats.org/officeDocument/2006/math">
                    <m:bar>
                      <m:barPr>
                        <m:pos m:val="top"/>
                        <m:ctrlPr>
                          <a:rPr lang="en-US" sz="2400" b="1" i="1" smtClean="0">
                            <a:latin typeface="Cambria Math" panose="02040503050406030204" pitchFamily="18" charset="0"/>
                            <a:ea typeface="Tahoma" panose="020B0604030504040204" pitchFamily="34" charset="0"/>
                            <a:cs typeface="Tahoma" panose="020B0604030504040204" pitchFamily="34" charset="0"/>
                          </a:rPr>
                        </m:ctrlPr>
                      </m:barPr>
                      <m:e>
                        <m:r>
                          <a:rPr lang="en-US" sz="2400" b="1" i="1" smtClean="0">
                            <a:latin typeface="Cambria Math" panose="02040503050406030204" pitchFamily="18" charset="0"/>
                            <a:ea typeface="Tahoma" panose="020B0604030504040204" pitchFamily="34" charset="0"/>
                            <a:cs typeface="Tahoma" panose="020B0604030504040204" pitchFamily="34" charset="0"/>
                          </a:rPr>
                          <m:t>𝒀𝑹</m:t>
                        </m:r>
                      </m:e>
                    </m:bar>
                  </m:oMath>
                </a14:m>
                <a:endParaRPr lang="en-US" sz="2400" b="1" i="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XT</a:t>
                </a:r>
                <a:r>
                  <a:rPr lang="en-US" sz="2400" b="1" dirty="0">
                    <a:latin typeface="Tahoma" panose="020B0604030504040204" pitchFamily="34" charset="0"/>
                    <a:ea typeface="Tahoma" panose="020B0604030504040204" pitchFamily="34" charset="0"/>
                    <a:cs typeface="Tahoma" panose="020B0604030504040204" pitchFamily="34" charset="0"/>
                  </a:rPr>
                  <a:t> = 8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TP</a:t>
                </a:r>
                <a:r>
                  <a:rPr lang="en-US" sz="2400" b="1" dirty="0">
                    <a:latin typeface="Tahoma" panose="020B0604030504040204" pitchFamily="34" charset="0"/>
                    <a:ea typeface="Tahoma" panose="020B0604030504040204" pitchFamily="34" charset="0"/>
                    <a:cs typeface="Tahoma" panose="020B0604030504040204" pitchFamily="34" charset="0"/>
                  </a:rPr>
                  <a:t> = 16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ZP</a:t>
                </a:r>
                <a:r>
                  <a:rPr lang="en-US" sz="2400" b="1" dirty="0">
                    <a:latin typeface="Tahoma" panose="020B0604030504040204" pitchFamily="34" charset="0"/>
                    <a:ea typeface="Tahoma" panose="020B0604030504040204" pitchFamily="34" charset="0"/>
                    <a:cs typeface="Tahoma" panose="020B0604030504040204" pitchFamily="34" charset="0"/>
                  </a:rPr>
                  <a:t> = 10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ZR</a:t>
                </a:r>
                <a:r>
                  <a:rPr lang="en-US" sz="2400" b="1" dirty="0">
                    <a:latin typeface="Tahoma" panose="020B0604030504040204" pitchFamily="34" charset="0"/>
                    <a:ea typeface="Tahoma" panose="020B0604030504040204" pitchFamily="34" charset="0"/>
                    <a:cs typeface="Tahoma" panose="020B0604030504040204" pitchFamily="34" charset="0"/>
                  </a:rPr>
                  <a:t> = 12 cm</a:t>
                </a:r>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xfrm>
                <a:off x="76200" y="895351"/>
                <a:ext cx="8927385" cy="3583673"/>
              </a:xfrm>
              <a:prstGeom prst="rect">
                <a:avLst/>
              </a:prstGeom>
              <a:blipFill>
                <a:blip r:embed="rId2"/>
                <a:stretch>
                  <a:fillRect l="-1093" t="-1361" b="-2041"/>
                </a:stretch>
              </a:blipFill>
            </p:spPr>
            <p:txBody>
              <a:bodyPr/>
              <a:lstStyle/>
              <a:p>
                <a:r>
                  <a:rPr lang="en-US">
                    <a:noFill/>
                  </a:rPr>
                  <a:t> </a:t>
                </a:r>
              </a:p>
            </p:txBody>
          </p:sp>
        </mc:Fallback>
      </mc:AlternateContent>
      <p:pic>
        <p:nvPicPr>
          <p:cNvPr id="9" name="Content Placeholder 5" descr="A figure comprised of a circle, tangent XS, secant XP, and chords TP and YR intersecting at point Z."/>
          <p:cNvPicPr>
            <a:picLocks noChangeAspect="1"/>
          </p:cNvPicPr>
          <p:nvPr/>
        </p:nvPicPr>
        <p:blipFill>
          <a:blip r:embed="rId3"/>
          <a:stretch>
            <a:fillRect/>
          </a:stretch>
        </p:blipFill>
        <p:spPr>
          <a:xfrm>
            <a:off x="4495800" y="572060"/>
            <a:ext cx="3856016" cy="3188721"/>
          </a:xfrm>
          <a:prstGeom prst="rect">
            <a:avLst/>
          </a:prstGeom>
          <a:ln>
            <a:solidFill>
              <a:schemeClr val="tx1"/>
            </a:solidFill>
          </a:ln>
        </p:spPr>
      </p:pic>
      <p:sp>
        <p:nvSpPr>
          <p:cNvPr id="7" name="TextBox 6"/>
          <p:cNvSpPr txBox="1"/>
          <p:nvPr/>
        </p:nvSpPr>
        <p:spPr>
          <a:xfrm>
            <a:off x="2362200" y="3028950"/>
            <a:ext cx="2057400" cy="1200329"/>
          </a:xfrm>
          <a:prstGeom prst="rect">
            <a:avLst/>
          </a:prstGeom>
          <a:noFill/>
        </p:spPr>
        <p:txBody>
          <a:bodyPr wrap="square" rtlCol="0">
            <a:spAutoFit/>
          </a:bodyPr>
          <a:lstStyle/>
          <a:p>
            <a:r>
              <a:rPr lang="en-US" sz="2400" b="1" i="1" dirty="0">
                <a:latin typeface="Times New Roman" panose="02020603050405020304" pitchFamily="18" charset="0"/>
                <a:ea typeface="Tahoma" panose="020B0604030504040204" pitchFamily="34" charset="0"/>
                <a:cs typeface="Times New Roman" panose="02020603050405020304" pitchFamily="18" charset="0"/>
              </a:rPr>
              <a:t>XS</a:t>
            </a:r>
            <a:r>
              <a:rPr lang="en-US" sz="2400" dirty="0">
                <a:latin typeface="Tahoma" panose="020B0604030504040204" pitchFamily="34" charset="0"/>
                <a:ea typeface="Tahoma" panose="020B0604030504040204" pitchFamily="34" charset="0"/>
                <a:cs typeface="Tahoma" panose="020B0604030504040204" pitchFamily="34" charset="0"/>
              </a:rPr>
              <a:t>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i="1" dirty="0">
                <a:latin typeface="Times New Roman" panose="02020603050405020304" pitchFamily="18" charset="0"/>
                <a:ea typeface="Tahoma" panose="020B0604030504040204" pitchFamily="34" charset="0"/>
                <a:cs typeface="Times New Roman" panose="02020603050405020304" pitchFamily="18" charset="0"/>
              </a:rPr>
              <a:t>YZ</a:t>
            </a:r>
            <a:r>
              <a:rPr lang="en-US" sz="2400" dirty="0">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descr="Empty box"/>
          <p:cNvSpPr/>
          <p:nvPr/>
        </p:nvSpPr>
        <p:spPr>
          <a:xfrm>
            <a:off x="3276600" y="3105150"/>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Empty box"/>
          <p:cNvSpPr/>
          <p:nvPr/>
        </p:nvSpPr>
        <p:spPr>
          <a:xfrm>
            <a:off x="3267547" y="3798692"/>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50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Answer to Practice with Chords, Secants, and Tangents (G.11b)</a:t>
            </a:r>
          </a:p>
        </p:txBody>
      </p:sp>
      <mc:AlternateContent xmlns:mc="http://schemas.openxmlformats.org/markup-compatibility/2006" xmlns:a14="http://schemas.microsoft.com/office/drawing/2010/main">
        <mc:Choice Requires="a14">
          <p:sp>
            <p:nvSpPr>
              <p:cNvPr id="6" name="Content Placeholder 5"/>
              <p:cNvSpPr txBox="1">
                <a:spLocks noGrp="1"/>
              </p:cNvSpPr>
              <p:nvPr>
                <p:ph idx="1"/>
              </p:nvPr>
            </p:nvSpPr>
            <p:spPr>
              <a:xfrm>
                <a:off x="76200" y="895351"/>
                <a:ext cx="8927385" cy="354937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Given:</a:t>
                </a: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circle with </a:t>
                </a:r>
              </a:p>
              <a:p>
                <a:pPr marL="0" indent="0">
                  <a:buNone/>
                </a:pPr>
                <a:r>
                  <a:rPr lang="en-US" sz="2400" b="1" dirty="0"/>
                  <a:t>Tangent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panose="02040503050406030204" pitchFamily="18" charset="0"/>
                          </a:rPr>
                          <m:t>𝑿𝑺</m:t>
                        </m:r>
                      </m:e>
                    </m:acc>
                  </m:oMath>
                </a14:m>
                <a:endParaRPr lang="en-US" sz="2400" b="1" i="1" dirty="0">
                  <a:latin typeface="Times New Roman" panose="02020603050405020304" pitchFamily="18" charset="0"/>
                  <a:cs typeface="Times New Roman" panose="02020603050405020304" pitchFamily="18" charset="0"/>
                </a:endParaRPr>
              </a:p>
              <a:p>
                <a:pPr marL="0" indent="0">
                  <a:buNone/>
                </a:pPr>
                <a:r>
                  <a:rPr lang="en-US" sz="2400" b="1" dirty="0"/>
                  <a:t>Secant </a:t>
                </a:r>
                <a14:m>
                  <m:oMath xmlns:m="http://schemas.openxmlformats.org/officeDocument/2006/math">
                    <m:acc>
                      <m:accPr>
                        <m:chr m:val="⃗"/>
                        <m:ctrlPr>
                          <a:rPr lang="en-US" sz="2400" b="1" i="1" dirty="0">
                            <a:latin typeface="Cambria Math" panose="02040503050406030204" pitchFamily="18" charset="0"/>
                            <a:cs typeface="Times New Roman" panose="02020603050405020304" pitchFamily="18" charset="0"/>
                          </a:rPr>
                        </m:ctrlPr>
                      </m:accPr>
                      <m:e>
                        <m:r>
                          <a:rPr lang="en-US" sz="2400" b="1" i="1" dirty="0">
                            <a:latin typeface="Cambria Math" panose="02040503050406030204" pitchFamily="18" charset="0"/>
                            <a:cs typeface="Times New Roman" panose="02020603050405020304" pitchFamily="18" charset="0"/>
                          </a:rPr>
                          <m:t>𝑿𝑷</m:t>
                        </m:r>
                      </m:e>
                    </m:acc>
                  </m:oMath>
                </a14:m>
                <a:endParaRPr lang="en-US" sz="2400" b="1" i="1" dirty="0">
                  <a:latin typeface="Times New Roman" panose="02020603050405020304" pitchFamily="18" charset="0"/>
                  <a:cs typeface="Times New Roman" panose="02020603050405020304" pitchFamily="18" charset="0"/>
                </a:endParaRPr>
              </a:p>
              <a:p>
                <a:pPr marL="0" indent="0">
                  <a:buNone/>
                </a:pPr>
                <a:r>
                  <a:rPr lang="en-US" sz="2400" b="1" dirty="0"/>
                  <a:t>Chord </a:t>
                </a:r>
                <a14:m>
                  <m:oMath xmlns:m="http://schemas.openxmlformats.org/officeDocument/2006/math">
                    <m:bar>
                      <m:barPr>
                        <m:pos m:val="top"/>
                        <m:ctrlPr>
                          <a:rPr lang="en-US" sz="2400" b="1" i="1">
                            <a:latin typeface="Cambria Math" panose="02040503050406030204" pitchFamily="18" charset="0"/>
                          </a:rPr>
                        </m:ctrlPr>
                      </m:barPr>
                      <m:e>
                        <m:r>
                          <a:rPr lang="en-US" sz="2400" b="1" i="1">
                            <a:latin typeface="Cambria Math" panose="02040503050406030204" pitchFamily="18" charset="0"/>
                          </a:rPr>
                          <m:t>𝒀𝑹</m:t>
                        </m:r>
                      </m:e>
                    </m:bar>
                  </m:oMath>
                </a14:m>
                <a:endParaRPr lang="en-US" sz="2400" b="1" i="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XT</a:t>
                </a:r>
                <a:r>
                  <a:rPr lang="en-US" sz="2400" b="1" dirty="0">
                    <a:latin typeface="Tahoma" panose="020B0604030504040204" pitchFamily="34" charset="0"/>
                    <a:ea typeface="Tahoma" panose="020B0604030504040204" pitchFamily="34" charset="0"/>
                    <a:cs typeface="Tahoma" panose="020B0604030504040204" pitchFamily="34" charset="0"/>
                  </a:rPr>
                  <a:t> = 8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TP</a:t>
                </a:r>
                <a:r>
                  <a:rPr lang="en-US" sz="2400" b="1" dirty="0">
                    <a:latin typeface="Tahoma" panose="020B0604030504040204" pitchFamily="34" charset="0"/>
                    <a:ea typeface="Tahoma" panose="020B0604030504040204" pitchFamily="34" charset="0"/>
                    <a:cs typeface="Tahoma" panose="020B0604030504040204" pitchFamily="34" charset="0"/>
                  </a:rPr>
                  <a:t> = 16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ZP</a:t>
                </a:r>
                <a:r>
                  <a:rPr lang="en-US" sz="2400" b="1" dirty="0">
                    <a:latin typeface="Tahoma" panose="020B0604030504040204" pitchFamily="34" charset="0"/>
                    <a:ea typeface="Tahoma" panose="020B0604030504040204" pitchFamily="34" charset="0"/>
                    <a:cs typeface="Tahoma" panose="020B0604030504040204" pitchFamily="34" charset="0"/>
                  </a:rPr>
                  <a:t> = 10 cm</a:t>
                </a:r>
              </a:p>
              <a:p>
                <a:pPr marL="0" indent="0">
                  <a:buNone/>
                </a:pPr>
                <a:r>
                  <a:rPr lang="en-US" sz="2400" b="1" i="1" dirty="0">
                    <a:latin typeface="Times New Roman" panose="02020603050405020304" pitchFamily="18" charset="0"/>
                    <a:ea typeface="Tahoma" panose="020B0604030504040204" pitchFamily="34" charset="0"/>
                    <a:cs typeface="Times New Roman" panose="02020603050405020304" pitchFamily="18" charset="0"/>
                  </a:rPr>
                  <a:t>ZR</a:t>
                </a:r>
                <a:r>
                  <a:rPr lang="en-US" sz="2400" b="1" dirty="0">
                    <a:latin typeface="Tahoma" panose="020B0604030504040204" pitchFamily="34" charset="0"/>
                    <a:ea typeface="Tahoma" panose="020B0604030504040204" pitchFamily="34" charset="0"/>
                    <a:cs typeface="Tahoma" panose="020B0604030504040204" pitchFamily="34" charset="0"/>
                  </a:rPr>
                  <a:t> = 12 cm</a:t>
                </a:r>
              </a:p>
            </p:txBody>
          </p:sp>
        </mc:Choice>
        <mc:Fallback xmlns="">
          <p:sp>
            <p:nvSpPr>
              <p:cNvPr id="6" name="Content Placeholder 5"/>
              <p:cNvSpPr txBox="1">
                <a:spLocks noGrp="1" noRot="1" noChangeAspect="1" noMove="1" noResize="1" noEditPoints="1" noAdjustHandles="1" noChangeArrowheads="1" noChangeShapeType="1" noTextEdit="1"/>
              </p:cNvSpPr>
              <p:nvPr>
                <p:ph idx="1"/>
              </p:nvPr>
            </p:nvSpPr>
            <p:spPr>
              <a:xfrm>
                <a:off x="76200" y="895351"/>
                <a:ext cx="8927385" cy="3549370"/>
              </a:xfrm>
              <a:prstGeom prst="rect">
                <a:avLst/>
              </a:prstGeom>
              <a:blipFill>
                <a:blip r:embed="rId2"/>
                <a:stretch>
                  <a:fillRect l="-1093" t="-1375" b="-3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62200" y="3028950"/>
                <a:ext cx="2286000" cy="1235146"/>
              </a:xfrm>
              <a:prstGeom prst="rect">
                <a:avLst/>
              </a:prstGeom>
              <a:noFill/>
            </p:spPr>
            <p:txBody>
              <a:bodyPr wrap="square" rtlCol="0">
                <a:spAutoFit/>
              </a:bodyPr>
              <a:lstStyle/>
              <a:p>
                <a:r>
                  <a:rPr lang="en-US" sz="2400" b="1" i="1" dirty="0">
                    <a:latin typeface="Times New Roman" panose="02020603050405020304" pitchFamily="18" charset="0"/>
                    <a:ea typeface="Tahoma" panose="020B0604030504040204" pitchFamily="34" charset="0"/>
                    <a:cs typeface="Times New Roman" panose="02020603050405020304" pitchFamily="18" charset="0"/>
                  </a:rPr>
                  <a:t>XS</a:t>
                </a:r>
                <a:r>
                  <a:rPr lang="en-US" sz="24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8</m:t>
                    </m:r>
                    <m:rad>
                      <m:radPr>
                        <m:degHide m:val="on"/>
                        <m:ctrlP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ctrlPr>
                      </m:radPr>
                      <m:deg/>
                      <m:e>
                        <m:r>
                          <a:rPr lang="en-US" sz="2400" b="0" i="1" smtClean="0">
                            <a:solidFill>
                              <a:srgbClr val="C00000"/>
                            </a:solidFill>
                            <a:latin typeface="Cambria Math" panose="02040503050406030204" pitchFamily="18" charset="0"/>
                            <a:ea typeface="Tahoma" panose="020B0604030504040204" pitchFamily="34" charset="0"/>
                            <a:cs typeface="Tahoma" panose="020B0604030504040204" pitchFamily="34" charset="0"/>
                          </a:rPr>
                          <m:t>3</m:t>
                        </m:r>
                      </m:e>
                    </m:rad>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cm</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i="1" dirty="0">
                    <a:latin typeface="Times New Roman" panose="02020603050405020304" pitchFamily="18" charset="0"/>
                    <a:ea typeface="Tahoma" panose="020B0604030504040204" pitchFamily="34" charset="0"/>
                    <a:cs typeface="Times New Roman" panose="02020603050405020304" pitchFamily="18" charset="0"/>
                  </a:rPr>
                  <a:t>YZ</a:t>
                </a:r>
                <a:r>
                  <a:rPr lang="en-US" sz="2400" dirty="0">
                    <a:latin typeface="Tahoma" panose="020B0604030504040204" pitchFamily="34" charset="0"/>
                    <a:ea typeface="Tahoma" panose="020B0604030504040204" pitchFamily="34" charset="0"/>
                    <a:cs typeface="Tahoma" panose="020B0604030504040204" pitchFamily="34" charset="0"/>
                  </a:rPr>
                  <a:t> =	</a:t>
                </a:r>
                <a:r>
                  <a:rPr lang="en-US" sz="2400" dirty="0">
                    <a:solidFill>
                      <a:srgbClr val="C00000"/>
                    </a:solidFill>
                    <a:latin typeface="Cambria" panose="02040503050406030204" pitchFamily="18" charset="0"/>
                    <a:ea typeface="Tahoma" panose="020B0604030504040204" pitchFamily="34" charset="0"/>
                    <a:cs typeface="Tahoma" panose="020B0604030504040204" pitchFamily="34" charset="0"/>
                  </a:rPr>
                  <a:t>5</a:t>
                </a: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cm  </a:t>
                </a:r>
              </a:p>
            </p:txBody>
          </p:sp>
        </mc:Choice>
        <mc:Fallback xmlns="">
          <p:sp>
            <p:nvSpPr>
              <p:cNvPr id="7" name="TextBox 6"/>
              <p:cNvSpPr txBox="1">
                <a:spLocks noRot="1" noChangeAspect="1" noMove="1" noResize="1" noEditPoints="1" noAdjustHandles="1" noChangeArrowheads="1" noChangeShapeType="1" noTextEdit="1"/>
              </p:cNvSpPr>
              <p:nvPr/>
            </p:nvSpPr>
            <p:spPr>
              <a:xfrm>
                <a:off x="2362200" y="3028950"/>
                <a:ext cx="2286000" cy="1235146"/>
              </a:xfrm>
              <a:prstGeom prst="rect">
                <a:avLst/>
              </a:prstGeom>
              <a:blipFill>
                <a:blip r:embed="rId3"/>
                <a:stretch>
                  <a:fillRect l="-4267" t="-1980" b="-10891"/>
                </a:stretch>
              </a:blipFill>
            </p:spPr>
            <p:txBody>
              <a:bodyPr/>
              <a:lstStyle/>
              <a:p>
                <a:r>
                  <a:rPr lang="en-US">
                    <a:noFill/>
                  </a:rPr>
                  <a:t> </a:t>
                </a:r>
              </a:p>
            </p:txBody>
          </p:sp>
        </mc:Fallback>
      </mc:AlternateContent>
      <p:pic>
        <p:nvPicPr>
          <p:cNvPr id="9" name="Content Placeholder 5" descr="A figure comprised of a circle, tangent XS, secant XP, and chords TP and YR intersecting at point Z."/>
          <p:cNvPicPr>
            <a:picLocks noChangeAspect="1"/>
          </p:cNvPicPr>
          <p:nvPr/>
        </p:nvPicPr>
        <p:blipFill>
          <a:blip r:embed="rId4"/>
          <a:stretch>
            <a:fillRect/>
          </a:stretch>
        </p:blipFill>
        <p:spPr>
          <a:xfrm>
            <a:off x="4495800" y="572060"/>
            <a:ext cx="3856016" cy="3188721"/>
          </a:xfrm>
          <a:prstGeom prst="rect">
            <a:avLst/>
          </a:prstGeom>
          <a:ln>
            <a:solidFill>
              <a:schemeClr val="tx1"/>
            </a:solidFill>
          </a:ln>
        </p:spPr>
      </p:pic>
      <p:sp>
        <p:nvSpPr>
          <p:cNvPr id="2" name="Rectangle 1" descr="Box with answer."/>
          <p:cNvSpPr/>
          <p:nvPr/>
        </p:nvSpPr>
        <p:spPr>
          <a:xfrm>
            <a:off x="3276600" y="3105150"/>
            <a:ext cx="114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Box with answer."/>
          <p:cNvSpPr/>
          <p:nvPr/>
        </p:nvSpPr>
        <p:spPr>
          <a:xfrm>
            <a:off x="3267547" y="3798692"/>
            <a:ext cx="914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13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Suggested Practice with Arc Length (G.11c)</a:t>
            </a:r>
          </a:p>
        </p:txBody>
      </p:sp>
      <p:sp>
        <p:nvSpPr>
          <p:cNvPr id="6" name="Content Placeholder 5"/>
          <p:cNvSpPr txBox="1">
            <a:spLocks noGrp="1"/>
          </p:cNvSpPr>
          <p:nvPr>
            <p:ph idx="1"/>
          </p:nvPr>
        </p:nvSpPr>
        <p:spPr>
          <a:xfrm>
            <a:off x="76201" y="895351"/>
            <a:ext cx="4479955" cy="1983172"/>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In Circle </a:t>
            </a:r>
            <a:r>
              <a:rPr lang="en-US" sz="2400" b="1" i="1" dirty="0">
                <a:latin typeface="Times New Roman" panose="02020603050405020304" pitchFamily="18" charset="0"/>
                <a:ea typeface="Tahoma" panose="020B0604030504040204" pitchFamily="34" charset="0"/>
                <a:cs typeface="Times New Roman" panose="02020603050405020304" pitchFamily="18" charset="0"/>
              </a:rPr>
              <a:t>O</a:t>
            </a:r>
            <a:r>
              <a:rPr lang="en-US" sz="2400" b="1" dirty="0">
                <a:latin typeface="Tahoma" panose="020B0604030504040204" pitchFamily="34" charset="0"/>
                <a:ea typeface="Tahoma" panose="020B0604030504040204" pitchFamily="34" charset="0"/>
                <a:cs typeface="Tahoma" panose="020B0604030504040204" pitchFamily="34" charset="0"/>
              </a:rPr>
              <a:t>, the length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BC</a:t>
            </a:r>
            <a:r>
              <a:rPr lang="en-US" sz="2400" b="1" dirty="0">
                <a:latin typeface="Tahoma" panose="020B0604030504040204" pitchFamily="34" charset="0"/>
                <a:ea typeface="Tahoma" panose="020B0604030504040204" pitchFamily="34" charset="0"/>
                <a:cs typeface="Tahoma" panose="020B0604030504040204" pitchFamily="34" charset="0"/>
              </a:rPr>
              <a:t> is 25.4 cm.</a:t>
            </a:r>
            <a:endParaRPr lang="en-US" sz="2400" b="1"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ea typeface="Tahoma" panose="020B0604030504040204" pitchFamily="34" charset="0"/>
              </a:rPr>
              <a:t>Find the length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BAC</a:t>
            </a:r>
            <a:r>
              <a:rPr lang="en-US" sz="2400" b="1" dirty="0">
                <a:ea typeface="Tahoma" panose="020B0604030504040204" pitchFamily="34" charset="0"/>
              </a:rPr>
              <a:t> to the nearest tenth of a centimeter.</a:t>
            </a:r>
          </a:p>
        </p:txBody>
      </p:sp>
      <p:grpSp>
        <p:nvGrpSpPr>
          <p:cNvPr id="3" name="Group 2" descr="Arc symbols are above BC and BAC"/>
          <p:cNvGrpSpPr/>
          <p:nvPr/>
        </p:nvGrpSpPr>
        <p:grpSpPr>
          <a:xfrm>
            <a:off x="2939357" y="971550"/>
            <a:ext cx="1708599" cy="1359245"/>
            <a:chOff x="2939357" y="971550"/>
            <a:chExt cx="1708599" cy="1359245"/>
          </a:xfrm>
        </p:grpSpPr>
        <p:sp>
          <p:nvSpPr>
            <p:cNvPr id="7" name="Arc 6"/>
            <p:cNvSpPr/>
            <p:nvPr/>
          </p:nvSpPr>
          <p:spPr>
            <a:xfrm rot="13090821" flipV="1">
              <a:off x="2939357" y="1656499"/>
              <a:ext cx="826887" cy="674296"/>
            </a:xfrm>
            <a:prstGeom prst="arc">
              <a:avLst>
                <a:gd name="adj1" fmla="val 16200000"/>
                <a:gd name="adj2" fmla="val 11697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Arc 7"/>
            <p:cNvSpPr/>
            <p:nvPr/>
          </p:nvSpPr>
          <p:spPr>
            <a:xfrm rot="12916537" flipV="1">
              <a:off x="3976070" y="971550"/>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9" name="Content Placeholder 11" descr="Circle O with central angle BOC labeled 54 degrees and point A on circle O."/>
          <p:cNvPicPr>
            <a:picLocks noChangeAspect="1"/>
          </p:cNvPicPr>
          <p:nvPr/>
        </p:nvPicPr>
        <p:blipFill>
          <a:blip r:embed="rId2"/>
          <a:stretch>
            <a:fillRect/>
          </a:stretch>
        </p:blipFill>
        <p:spPr>
          <a:xfrm>
            <a:off x="5025779" y="781993"/>
            <a:ext cx="2986346" cy="2932757"/>
          </a:xfrm>
          <a:prstGeom prst="rect">
            <a:avLst/>
          </a:prstGeom>
        </p:spPr>
      </p:pic>
    </p:spTree>
    <p:extLst>
      <p:ext uri="{BB962C8B-B14F-4D97-AF65-F5344CB8AC3E}">
        <p14:creationId xmlns:p14="http://schemas.microsoft.com/office/powerpoint/2010/main" val="350918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a:solidFill>
                  <a:schemeClr val="bg1"/>
                </a:solidFill>
              </a:rPr>
              <a:t>Counterexamples (G.1c)</a:t>
            </a:r>
          </a:p>
        </p:txBody>
      </p:sp>
      <p:sp>
        <p:nvSpPr>
          <p:cNvPr id="5" name="Content Placeholder 3"/>
          <p:cNvSpPr>
            <a:spLocks noGrp="1"/>
          </p:cNvSpPr>
          <p:nvPr>
            <p:ph idx="1"/>
          </p:nvPr>
        </p:nvSpPr>
        <p:spPr/>
        <p:txBody>
          <a:bodyPr>
            <a:normAutofit/>
          </a:bodyPr>
          <a:lstStyle/>
          <a:p>
            <a:pPr marL="114300" indent="0">
              <a:buNone/>
            </a:pPr>
            <a:r>
              <a:rPr lang="en-US" sz="2400" dirty="0"/>
              <a:t>When determining counterexamples, students need additional practice finding values or examples that will make the first part of a conditional statement true and the second part of the statement false.  </a:t>
            </a:r>
          </a:p>
          <a:p>
            <a:pPr marL="114300" indent="0">
              <a:buNone/>
            </a:pPr>
            <a:endParaRPr lang="en-US" sz="2400" dirty="0"/>
          </a:p>
          <a:p>
            <a:pPr marL="114300" indent="0">
              <a:buNone/>
            </a:pPr>
            <a:r>
              <a:rPr lang="en-US" sz="2400" dirty="0">
                <a:solidFill>
                  <a:srgbClr val="C00000"/>
                </a:solidFill>
              </a:rPr>
              <a:t>The most common error on SOL test items occurs when students select values that make the first part of the conditional statement false.</a:t>
            </a:r>
          </a:p>
        </p:txBody>
      </p:sp>
    </p:spTree>
    <p:extLst>
      <p:ext uri="{BB962C8B-B14F-4D97-AF65-F5344CB8AC3E}">
        <p14:creationId xmlns:p14="http://schemas.microsoft.com/office/powerpoint/2010/main" val="2524345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50"/>
            <a:ext cx="9144000" cy="496053"/>
          </a:xfrm>
        </p:spPr>
        <p:txBody>
          <a:bodyPr>
            <a:normAutofit fontScale="90000"/>
          </a:bodyPr>
          <a:lstStyle/>
          <a:p>
            <a:r>
              <a:rPr lang="en-US" sz="2800" dirty="0"/>
              <a:t>Answer to Practice with Arc Length (G.11c)</a:t>
            </a:r>
          </a:p>
        </p:txBody>
      </p:sp>
      <p:sp>
        <p:nvSpPr>
          <p:cNvPr id="6" name="Content Placeholder 5"/>
          <p:cNvSpPr txBox="1">
            <a:spLocks noGrp="1"/>
          </p:cNvSpPr>
          <p:nvPr>
            <p:ph idx="1"/>
          </p:nvPr>
        </p:nvSpPr>
        <p:spPr>
          <a:xfrm>
            <a:off x="76201" y="438150"/>
            <a:ext cx="4479955" cy="1938992"/>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In Circle </a:t>
            </a:r>
            <a:r>
              <a:rPr lang="en-US" sz="2400" b="1" i="1" dirty="0">
                <a:latin typeface="Times New Roman" panose="02020603050405020304" pitchFamily="18" charset="0"/>
                <a:ea typeface="Tahoma" panose="020B0604030504040204" pitchFamily="34" charset="0"/>
                <a:cs typeface="Times New Roman" panose="02020603050405020304" pitchFamily="18" charset="0"/>
              </a:rPr>
              <a:t>O</a:t>
            </a:r>
            <a:r>
              <a:rPr lang="en-US" sz="2400" b="1" dirty="0">
                <a:latin typeface="Tahoma" panose="020B0604030504040204" pitchFamily="34" charset="0"/>
                <a:ea typeface="Tahoma" panose="020B0604030504040204" pitchFamily="34" charset="0"/>
                <a:cs typeface="Tahoma" panose="020B0604030504040204" pitchFamily="34" charset="0"/>
              </a:rPr>
              <a:t>, the length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BC</a:t>
            </a:r>
            <a:r>
              <a:rPr lang="en-US" sz="2400" b="1" dirty="0">
                <a:latin typeface="Tahoma" panose="020B0604030504040204" pitchFamily="34" charset="0"/>
                <a:ea typeface="Tahoma" panose="020B0604030504040204" pitchFamily="34" charset="0"/>
                <a:cs typeface="Tahoma" panose="020B0604030504040204" pitchFamily="34" charset="0"/>
              </a:rPr>
              <a:t> is 25.4 cm.</a:t>
            </a:r>
            <a:endParaRPr lang="en-US" sz="2400" b="1"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ea typeface="Tahoma" panose="020B0604030504040204" pitchFamily="34" charset="0"/>
              </a:rPr>
              <a:t>Find the length of </a:t>
            </a:r>
            <a:r>
              <a:rPr lang="en-US" sz="2400" b="1" i="1" dirty="0">
                <a:latin typeface="Times New Roman" panose="02020603050405020304" pitchFamily="18" charset="0"/>
                <a:ea typeface="Tahoma" panose="020B0604030504040204" pitchFamily="34" charset="0"/>
                <a:cs typeface="Times New Roman" panose="02020603050405020304" pitchFamily="18" charset="0"/>
              </a:rPr>
              <a:t>BAC</a:t>
            </a:r>
            <a:r>
              <a:rPr lang="en-US" sz="2400" b="1" dirty="0">
                <a:ea typeface="Tahoma" panose="020B0604030504040204" pitchFamily="34" charset="0"/>
              </a:rPr>
              <a:t> to the nearest tenth of a centimeter.</a:t>
            </a:r>
          </a:p>
        </p:txBody>
      </p:sp>
      <p:grpSp>
        <p:nvGrpSpPr>
          <p:cNvPr id="11" name="Group 10" descr="Arc symbols are above BC and BAC"/>
          <p:cNvGrpSpPr/>
          <p:nvPr/>
        </p:nvGrpSpPr>
        <p:grpSpPr>
          <a:xfrm>
            <a:off x="2981145" y="514350"/>
            <a:ext cx="1666811" cy="1359245"/>
            <a:chOff x="2981145" y="949510"/>
            <a:chExt cx="1666811" cy="1359245"/>
          </a:xfrm>
        </p:grpSpPr>
        <p:sp>
          <p:nvSpPr>
            <p:cNvPr id="7" name="Arc 6"/>
            <p:cNvSpPr/>
            <p:nvPr/>
          </p:nvSpPr>
          <p:spPr>
            <a:xfrm rot="13090821" flipV="1">
              <a:off x="2981145" y="1634459"/>
              <a:ext cx="826887" cy="674296"/>
            </a:xfrm>
            <a:prstGeom prst="arc">
              <a:avLst>
                <a:gd name="adj1" fmla="val 16200000"/>
                <a:gd name="adj2" fmla="val 11697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Arc 7"/>
            <p:cNvSpPr/>
            <p:nvPr/>
          </p:nvSpPr>
          <p:spPr>
            <a:xfrm rot="12916537" flipV="1">
              <a:off x="3976070" y="949510"/>
              <a:ext cx="671886" cy="52485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pic>
        <p:nvPicPr>
          <p:cNvPr id="9" name="Content Placeholder 11" descr="Circle O with central angle BOC labeled 54 degrees and point A on circle O."/>
          <p:cNvPicPr>
            <a:picLocks noChangeAspect="1"/>
          </p:cNvPicPr>
          <p:nvPr/>
        </p:nvPicPr>
        <p:blipFill>
          <a:blip r:embed="rId2"/>
          <a:stretch>
            <a:fillRect/>
          </a:stretch>
        </p:blipFill>
        <p:spPr>
          <a:xfrm>
            <a:off x="5196690" y="643255"/>
            <a:ext cx="2956710" cy="2903652"/>
          </a:xfrm>
          <a:prstGeom prst="rect">
            <a:avLst/>
          </a:prstGeom>
        </p:spPr>
      </p:pic>
      <p:sp>
        <p:nvSpPr>
          <p:cNvPr id="10" name="TextBox 9"/>
          <p:cNvSpPr txBox="1"/>
          <p:nvPr/>
        </p:nvSpPr>
        <p:spPr>
          <a:xfrm>
            <a:off x="76200" y="2266950"/>
            <a:ext cx="54864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length of arc BAC, to the nearest tenth of a centimeter, is 143.9 cm.</a:t>
            </a:r>
            <a:endParaRPr lang="en-US" sz="2400" dirty="0"/>
          </a:p>
        </p:txBody>
      </p:sp>
      <p:sp>
        <p:nvSpPr>
          <p:cNvPr id="2" name="Rounded Rectangle 1" descr="Rounded rectangle indicates correct answer."/>
          <p:cNvSpPr/>
          <p:nvPr/>
        </p:nvSpPr>
        <p:spPr>
          <a:xfrm>
            <a:off x="76201" y="2339898"/>
            <a:ext cx="5181599" cy="756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413" y="3352621"/>
            <a:ext cx="8200176" cy="1200329"/>
          </a:xfrm>
          <a:prstGeom prst="rect">
            <a:avLst/>
          </a:prstGeom>
        </p:spPr>
        <p:txBody>
          <a:bodyPr wrap="square">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do not appear to recognize that the ratio of the central angle to the whole circle is equal to the ratio of the arc length to the circumference. </a:t>
            </a:r>
          </a:p>
        </p:txBody>
      </p:sp>
    </p:spTree>
    <p:extLst>
      <p:ext uri="{BB962C8B-B14F-4D97-AF65-F5344CB8AC3E}">
        <p14:creationId xmlns:p14="http://schemas.microsoft.com/office/powerpoint/2010/main" val="423041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Equations of Circles</a:t>
            </a:r>
          </a:p>
        </p:txBody>
      </p:sp>
      <p:sp>
        <p:nvSpPr>
          <p:cNvPr id="5" name="Content Placeholder 4"/>
          <p:cNvSpPr>
            <a:spLocks noGrp="1"/>
          </p:cNvSpPr>
          <p:nvPr>
            <p:ph idx="1"/>
          </p:nvPr>
        </p:nvSpPr>
        <p:spPr/>
        <p:txBody>
          <a:bodyPr/>
          <a:lstStyle/>
          <a:p>
            <a:pPr marL="114300" indent="0">
              <a:buNone/>
            </a:pPr>
            <a:r>
              <a:rPr lang="en-US" dirty="0"/>
              <a:t>SOL G.12</a:t>
            </a:r>
          </a:p>
          <a:p>
            <a:pPr marL="114300" indent="0">
              <a:buNone/>
            </a:pPr>
            <a:r>
              <a:rPr lang="en-US" dirty="0">
                <a:solidFill>
                  <a:srgbClr val="C00000"/>
                </a:solidFill>
              </a:rPr>
              <a:t>The student will solve problems involving equations of circles.</a:t>
            </a:r>
          </a:p>
          <a:p>
            <a:pPr marL="0" indent="0">
              <a:buNone/>
            </a:pPr>
            <a:endParaRPr lang="en-US" dirty="0"/>
          </a:p>
        </p:txBody>
      </p:sp>
    </p:spTree>
    <p:extLst>
      <p:ext uri="{BB962C8B-B14F-4D97-AF65-F5344CB8AC3E}">
        <p14:creationId xmlns:p14="http://schemas.microsoft.com/office/powerpoint/2010/main" val="3504077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1"/>
          </a:solidFill>
        </p:spPr>
        <p:txBody>
          <a:bodyPr/>
          <a:lstStyle/>
          <a:p>
            <a:r>
              <a:rPr lang="en-US" sz="2800" dirty="0">
                <a:solidFill>
                  <a:schemeClr val="bg1"/>
                </a:solidFill>
              </a:rPr>
              <a:t>Equations of Circles and Radicals (G.12)</a:t>
            </a:r>
          </a:p>
        </p:txBody>
      </p:sp>
      <p:sp>
        <p:nvSpPr>
          <p:cNvPr id="6" name="Content Placeholder 3"/>
          <p:cNvSpPr>
            <a:spLocks noGrp="1"/>
          </p:cNvSpPr>
          <p:nvPr>
            <p:ph idx="1"/>
          </p:nvPr>
        </p:nvSpPr>
        <p:spPr/>
        <p:txBody>
          <a:bodyPr>
            <a:normAutofit/>
          </a:bodyPr>
          <a:lstStyle/>
          <a:p>
            <a:pPr marL="114300" indent="0">
              <a:buNone/>
            </a:pPr>
            <a:r>
              <a:rPr lang="en-US" sz="2400" dirty="0"/>
              <a:t>Students need additional practice finding and using radius and diameter measurements that are expressed in radical form. </a:t>
            </a:r>
          </a:p>
          <a:p>
            <a:pPr marL="114300" indent="0">
              <a:buNone/>
            </a:pPr>
            <a:endParaRPr lang="en-US" sz="2400" dirty="0"/>
          </a:p>
          <a:p>
            <a:pPr marL="114300" indent="0">
              <a:buNone/>
            </a:pPr>
            <a:r>
              <a:rPr lang="en-US" sz="2400" dirty="0">
                <a:solidFill>
                  <a:srgbClr val="C00000"/>
                </a:solidFill>
              </a:rPr>
              <a:t>Common errors on SOL test items include:</a:t>
            </a:r>
          </a:p>
          <a:p>
            <a:r>
              <a:rPr lang="en-US" sz="2400" dirty="0">
                <a:solidFill>
                  <a:srgbClr val="C00000"/>
                </a:solidFill>
              </a:rPr>
              <a:t>using the diameter instead of the radius and vice versa; and </a:t>
            </a:r>
          </a:p>
          <a:p>
            <a:r>
              <a:rPr lang="en-US" sz="2400" dirty="0">
                <a:solidFill>
                  <a:srgbClr val="C00000"/>
                </a:solidFill>
              </a:rPr>
              <a:t>not recognizing an answer expressed in radical form. </a:t>
            </a:r>
          </a:p>
        </p:txBody>
      </p:sp>
    </p:spTree>
    <p:extLst>
      <p:ext uri="{BB962C8B-B14F-4D97-AF65-F5344CB8AC3E}">
        <p14:creationId xmlns:p14="http://schemas.microsoft.com/office/powerpoint/2010/main" val="143038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#1 with Equations of Circles (G.12)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Circle </a:t>
                </a:r>
                <a:r>
                  <a:rPr lang="en-US" b="1" i="1" dirty="0">
                    <a:latin typeface="Times New Roman" panose="02020603050405020304" pitchFamily="18" charset="0"/>
                    <a:cs typeface="Times New Roman" panose="02020603050405020304" pitchFamily="18" charset="0"/>
                  </a:rPr>
                  <a:t>P</a:t>
                </a:r>
                <a:r>
                  <a:rPr lang="en-US" sz="2400" b="1" dirty="0"/>
                  <a:t> is represented by this equation:</a:t>
                </a:r>
              </a:p>
              <a:p>
                <a:pPr marL="114300" indent="0">
                  <a:buNone/>
                </a:pPr>
                <a:endParaRPr lang="en-US" sz="900" b="1"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𝟓</m:t>
                              </m:r>
                            </m:e>
                          </m:d>
                        </m:e>
                        <m:sup>
                          <m:r>
                            <a:rPr lang="en-US" sz="2400" b="1" i="1" smtClean="0">
                              <a:latin typeface="Cambria Math" panose="02040503050406030204" pitchFamily="18" charset="0"/>
                            </a:rPr>
                            <m:t>2</m:t>
                          </m:r>
                        </m:sup>
                      </m:sSup>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𝟑</m:t>
                              </m:r>
                            </m:e>
                          </m:d>
                        </m:e>
                        <m:sup>
                          <m:r>
                            <a:rPr lang="en-US" sz="2400" b="1" i="1" smtClean="0">
                              <a:latin typeface="Cambria Math" panose="02040503050406030204" pitchFamily="18" charset="0"/>
                            </a:rPr>
                            <m:t>2</m:t>
                          </m:r>
                        </m:sup>
                      </m:sSup>
                      <m:r>
                        <a:rPr lang="en-US" sz="2400" b="1" i="1" smtClean="0">
                          <a:latin typeface="Cambria Math" panose="02040503050406030204" pitchFamily="18" charset="0"/>
                        </a:rPr>
                        <m:t>=</m:t>
                      </m:r>
                      <m:r>
                        <a:rPr lang="en-US" sz="2400" b="1" i="1" smtClean="0">
                          <a:latin typeface="Cambria Math" panose="02040503050406030204" pitchFamily="18" charset="0"/>
                        </a:rPr>
                        <m:t>𝟒𝟎</m:t>
                      </m:r>
                    </m:oMath>
                  </m:oMathPara>
                </a14:m>
                <a:endParaRPr lang="en-US" sz="2400" b="1" dirty="0"/>
              </a:p>
              <a:p>
                <a:pPr marL="114300" indent="0">
                  <a:buNone/>
                </a:pPr>
                <a:endParaRPr lang="en-US" sz="800" b="1" dirty="0"/>
              </a:p>
              <a:p>
                <a:pPr marL="114300" indent="0">
                  <a:buNone/>
                </a:pPr>
                <a:r>
                  <a:rPr lang="en-US" sz="2400" b="1" dirty="0"/>
                  <a:t>What is the diameter of circle </a:t>
                </a:r>
                <a:r>
                  <a:rPr lang="en-US" b="1" i="1" dirty="0">
                    <a:latin typeface="Times New Roman" panose="02020603050405020304" pitchFamily="18" charset="0"/>
                    <a:cs typeface="Times New Roman" panose="02020603050405020304" pitchFamily="18" charset="0"/>
                  </a:rPr>
                  <a:t>P </a:t>
                </a:r>
                <a:r>
                  <a:rPr lang="en-US" sz="2400" b="1" dirty="0"/>
                  <a:t>?</a:t>
                </a:r>
              </a:p>
              <a:p>
                <a:pPr marL="114300" indent="0">
                  <a:buNone/>
                </a:pPr>
                <a:endParaRPr lang="en-US" sz="800" dirty="0"/>
              </a:p>
              <a:p>
                <a:pPr marL="114300" indent="0">
                  <a:buNone/>
                </a:pPr>
                <a:r>
                  <a:rPr lang="en-US" sz="2400" b="0" dirty="0"/>
                  <a:t> A. </a:t>
                </a:r>
                <a14:m>
                  <m:oMath xmlns:m="http://schemas.openxmlformats.org/officeDocument/2006/math">
                    <m:r>
                      <a:rPr lang="en-US" sz="2400" b="0" i="1" smtClean="0">
                        <a:latin typeface="Cambria Math" panose="02040503050406030204" pitchFamily="18" charset="0"/>
                      </a:rPr>
                      <m:t>2</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m:t>
                        </m:r>
                      </m:e>
                    </m:rad>
                  </m:oMath>
                </a14:m>
                <a:endParaRPr lang="en-US" sz="2400" dirty="0"/>
              </a:p>
              <a:p>
                <a:pPr marL="114300" indent="0">
                  <a:buNone/>
                </a:pPr>
                <a:r>
                  <a:rPr lang="en-US" sz="2400" b="0" dirty="0"/>
                  <a:t> B. </a:t>
                </a:r>
                <a14:m>
                  <m:oMath xmlns:m="http://schemas.openxmlformats.org/officeDocument/2006/math">
                    <m:r>
                      <a:rPr lang="en-US" sz="2400" b="0" i="1" smtClean="0">
                        <a:latin typeface="Cambria Math" panose="02040503050406030204" pitchFamily="18" charset="0"/>
                      </a:rPr>
                      <m:t>4</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m:t>
                        </m:r>
                      </m:e>
                    </m:rad>
                  </m:oMath>
                </a14:m>
                <a:endParaRPr lang="en-US" sz="2400" dirty="0"/>
              </a:p>
              <a:p>
                <a:pPr marL="114300" indent="0">
                  <a:buNone/>
                </a:pPr>
                <a:r>
                  <a:rPr lang="en-US" sz="2400" dirty="0"/>
                  <a:t> C. 40</a:t>
                </a:r>
              </a:p>
              <a:p>
                <a:pPr marL="114300" indent="0">
                  <a:buNone/>
                </a:pPr>
                <a:r>
                  <a:rPr lang="en-US" sz="2400" dirty="0"/>
                  <a:t> D. 80</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957"/>
                </a:stretch>
              </a:blipFill>
            </p:spPr>
            <p:txBody>
              <a:bodyPr/>
              <a:lstStyle/>
              <a:p>
                <a:r>
                  <a:rPr lang="en-US">
                    <a:noFill/>
                  </a:rPr>
                  <a:t> </a:t>
                </a:r>
              </a:p>
            </p:txBody>
          </p:sp>
        </mc:Fallback>
      </mc:AlternateContent>
    </p:spTree>
    <p:extLst>
      <p:ext uri="{BB962C8B-B14F-4D97-AF65-F5344CB8AC3E}">
        <p14:creationId xmlns:p14="http://schemas.microsoft.com/office/powerpoint/2010/main" val="2843115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#1 with Equations of Circles (G.12)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Circle </a:t>
                </a:r>
                <a:r>
                  <a:rPr lang="en-US" b="1" i="1" dirty="0">
                    <a:latin typeface="Times New Roman" panose="02020603050405020304" pitchFamily="18" charset="0"/>
                    <a:cs typeface="Times New Roman" panose="02020603050405020304" pitchFamily="18" charset="0"/>
                  </a:rPr>
                  <a:t>P</a:t>
                </a:r>
                <a:r>
                  <a:rPr lang="en-US" sz="2400" b="1" dirty="0"/>
                  <a:t> is represented by this equation:</a:t>
                </a:r>
              </a:p>
              <a:p>
                <a:pPr marL="114300" indent="0">
                  <a:buNone/>
                </a:pPr>
                <a:endParaRPr lang="en-US" sz="900" b="1" i="1" dirty="0">
                  <a:latin typeface="Cambria Math" panose="02040503050406030204" pitchFamily="18" charset="0"/>
                </a:endParaRPr>
              </a:p>
              <a:p>
                <a:pPr marL="114300" indent="0">
                  <a:buNone/>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𝟓</m:t>
                              </m:r>
                            </m:e>
                          </m:d>
                        </m:e>
                        <m:sup>
                          <m:r>
                            <a:rPr lang="en-US" sz="2400" b="1" i="1" smtClean="0">
                              <a:latin typeface="Cambria Math" panose="02040503050406030204" pitchFamily="18" charset="0"/>
                            </a:rPr>
                            <m:t>2</m:t>
                          </m:r>
                        </m:sup>
                      </m:sSup>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rPr>
                                <m:t>𝟑</m:t>
                              </m:r>
                            </m:e>
                          </m:d>
                        </m:e>
                        <m:sup>
                          <m:r>
                            <a:rPr lang="en-US" sz="2400" b="1" i="1" smtClean="0">
                              <a:latin typeface="Cambria Math" panose="02040503050406030204" pitchFamily="18" charset="0"/>
                            </a:rPr>
                            <m:t>2</m:t>
                          </m:r>
                        </m:sup>
                      </m:sSup>
                      <m:r>
                        <a:rPr lang="en-US" sz="2400" b="1" i="1" smtClean="0">
                          <a:latin typeface="Cambria Math" panose="02040503050406030204" pitchFamily="18" charset="0"/>
                        </a:rPr>
                        <m:t>=</m:t>
                      </m:r>
                      <m:r>
                        <a:rPr lang="en-US" sz="2400" b="1" i="1" smtClean="0">
                          <a:latin typeface="Cambria Math" panose="02040503050406030204" pitchFamily="18" charset="0"/>
                        </a:rPr>
                        <m:t>𝟒𝟎</m:t>
                      </m:r>
                    </m:oMath>
                  </m:oMathPara>
                </a14:m>
                <a:endParaRPr lang="en-US" sz="2400" b="1" dirty="0"/>
              </a:p>
              <a:p>
                <a:pPr marL="114300" indent="0">
                  <a:buNone/>
                </a:pPr>
                <a:endParaRPr lang="en-US" sz="800" b="1" dirty="0"/>
              </a:p>
              <a:p>
                <a:pPr marL="114300" indent="0">
                  <a:buNone/>
                </a:pPr>
                <a:r>
                  <a:rPr lang="en-US" sz="2400" b="1" dirty="0"/>
                  <a:t>What is the diameter of circle </a:t>
                </a:r>
                <a:r>
                  <a:rPr lang="en-US" b="1" i="1" dirty="0">
                    <a:latin typeface="Times New Roman" panose="02020603050405020304" pitchFamily="18" charset="0"/>
                    <a:cs typeface="Times New Roman" panose="02020603050405020304" pitchFamily="18" charset="0"/>
                  </a:rPr>
                  <a:t>P </a:t>
                </a:r>
                <a:r>
                  <a:rPr lang="en-US" sz="2400" b="1" dirty="0"/>
                  <a:t>?</a:t>
                </a:r>
              </a:p>
              <a:p>
                <a:pPr marL="114300" indent="0">
                  <a:buNone/>
                </a:pPr>
                <a:endParaRPr lang="en-US" sz="800" dirty="0"/>
              </a:p>
              <a:p>
                <a:pPr marL="114300" indent="0">
                  <a:buNone/>
                </a:pPr>
                <a:r>
                  <a:rPr lang="en-US" sz="2400" b="0" dirty="0"/>
                  <a:t> A. </a:t>
                </a:r>
                <a14:m>
                  <m:oMath xmlns:m="http://schemas.openxmlformats.org/officeDocument/2006/math">
                    <m:r>
                      <a:rPr lang="en-US" sz="2400" b="0" i="1" smtClean="0">
                        <a:latin typeface="Cambria Math" panose="02040503050406030204" pitchFamily="18" charset="0"/>
                      </a:rPr>
                      <m:t>2</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m:t>
                        </m:r>
                      </m:e>
                    </m:rad>
                  </m:oMath>
                </a14:m>
                <a:endParaRPr lang="en-US" sz="2400" dirty="0"/>
              </a:p>
              <a:p>
                <a:pPr marL="114300" indent="0">
                  <a:buNone/>
                </a:pPr>
                <a:r>
                  <a:rPr lang="en-US" sz="2400" b="0" dirty="0"/>
                  <a:t> </a:t>
                </a:r>
                <a:r>
                  <a:rPr lang="en-US" sz="2400" b="0" dirty="0">
                    <a:solidFill>
                      <a:srgbClr val="C00000"/>
                    </a:solidFill>
                  </a:rPr>
                  <a:t>B. </a:t>
                </a:r>
                <a14:m>
                  <m:oMath xmlns:m="http://schemas.openxmlformats.org/officeDocument/2006/math">
                    <m:r>
                      <a:rPr lang="en-US" sz="2400" b="0" i="1" smtClean="0">
                        <a:solidFill>
                          <a:srgbClr val="C00000"/>
                        </a:solidFill>
                        <a:latin typeface="Cambria Math" panose="02040503050406030204" pitchFamily="18" charset="0"/>
                      </a:rPr>
                      <m:t>4</m:t>
                    </m:r>
                    <m:rad>
                      <m:radPr>
                        <m:degHide m:val="on"/>
                        <m:ctrlPr>
                          <a:rPr lang="en-US" sz="2400" b="0" i="1" smtClean="0">
                            <a:solidFill>
                              <a:srgbClr val="C00000"/>
                            </a:solidFill>
                            <a:latin typeface="Cambria Math" panose="02040503050406030204" pitchFamily="18" charset="0"/>
                          </a:rPr>
                        </m:ctrlPr>
                      </m:radPr>
                      <m:deg/>
                      <m:e>
                        <m:r>
                          <a:rPr lang="en-US" sz="2400" b="0" i="1" smtClean="0">
                            <a:solidFill>
                              <a:srgbClr val="C00000"/>
                            </a:solidFill>
                            <a:latin typeface="Cambria Math" panose="02040503050406030204" pitchFamily="18" charset="0"/>
                          </a:rPr>
                          <m:t>10</m:t>
                        </m:r>
                      </m:e>
                    </m:rad>
                  </m:oMath>
                </a14:m>
                <a:endParaRPr lang="en-US" sz="2400" dirty="0"/>
              </a:p>
              <a:p>
                <a:pPr marL="114300" indent="0">
                  <a:buNone/>
                </a:pPr>
                <a:r>
                  <a:rPr lang="en-US" sz="2400" dirty="0"/>
                  <a:t> C. 40</a:t>
                </a:r>
              </a:p>
              <a:p>
                <a:pPr marL="114300" indent="0">
                  <a:buNone/>
                </a:pPr>
                <a:r>
                  <a:rPr lang="en-US" sz="2400" dirty="0"/>
                  <a:t> D. 80</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1957"/>
                </a:stretch>
              </a:blipFill>
            </p:spPr>
            <p:txBody>
              <a:bodyPr/>
              <a:lstStyle/>
              <a:p>
                <a:r>
                  <a:rPr lang="en-US">
                    <a:noFill/>
                  </a:rPr>
                  <a:t> </a:t>
                </a:r>
              </a:p>
            </p:txBody>
          </p:sp>
        </mc:Fallback>
      </mc:AlternateContent>
      <p:sp>
        <p:nvSpPr>
          <p:cNvPr id="3" name="Rounded Rectangle 2" descr="Rounded rectangle indicates correct answer is option B."/>
          <p:cNvSpPr/>
          <p:nvPr/>
        </p:nvSpPr>
        <p:spPr>
          <a:xfrm>
            <a:off x="304800" y="2952750"/>
            <a:ext cx="12954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descr="Arrow pointing to common error."/>
          <p:cNvCxnSpPr/>
          <p:nvPr/>
        </p:nvCxnSpPr>
        <p:spPr>
          <a:xfrm flipH="1">
            <a:off x="1600200" y="2711321"/>
            <a:ext cx="18288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429000" y="2419350"/>
            <a:ext cx="44958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select the radius of the circle.</a:t>
            </a:r>
          </a:p>
        </p:txBody>
      </p:sp>
    </p:spTree>
    <p:extLst>
      <p:ext uri="{BB962C8B-B14F-4D97-AF65-F5344CB8AC3E}">
        <p14:creationId xmlns:p14="http://schemas.microsoft.com/office/powerpoint/2010/main" val="3273321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#2 with Equations of Circles (G.12)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A circle has a radius of </a:t>
                </a:r>
                <a14:m>
                  <m:oMath xmlns:m="http://schemas.openxmlformats.org/officeDocument/2006/math">
                    <m:r>
                      <a:rPr lang="en-US" sz="2400" b="1" i="0" smtClean="0">
                        <a:latin typeface="Cambria Math" panose="02040503050406030204" pitchFamily="18" charset="0"/>
                      </a:rPr>
                      <m:t>𝟑</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𝟕</m:t>
                        </m:r>
                      </m:e>
                    </m:rad>
                  </m:oMath>
                </a14:m>
                <a:r>
                  <a:rPr lang="en-US" sz="2400" b="1" dirty="0"/>
                  <a:t> and a center at (2, -3).  Determine the equation of this circle.</a:t>
                </a:r>
              </a:p>
              <a:p>
                <a:pPr marL="114300" indent="0">
                  <a:buNone/>
                </a:pPr>
                <a:endParaRPr lang="en-US" sz="2400" b="1" dirty="0"/>
              </a:p>
              <a:p>
                <a:pPr marL="114300" indent="0">
                  <a:buNone/>
                </a:pPr>
                <a:r>
                  <a:rPr lang="en-US" sz="2400" b="1" dirty="0"/>
                  <a:t>			+		    = </a:t>
                </a:r>
              </a:p>
              <a:p>
                <a:pPr marL="114300" indent="0">
                  <a:buNone/>
                </a:pPr>
                <a:endParaRPr lang="en-US" sz="2400" b="1" dirty="0"/>
              </a:p>
              <a:p>
                <a:pPr marL="114300" indent="0">
                  <a:buNone/>
                </a:pPr>
                <a:r>
                  <a:rPr lang="en-US" sz="2400" b="1"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−2)²</m:t>
                    </m:r>
                  </m:oMath>
                </a14:m>
                <a:r>
                  <a:rPr lang="en-US" sz="240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+2)²</m:t>
                    </m:r>
                  </m:oMath>
                </a14:m>
                <a:r>
                  <a:rPr lang="en-US" sz="240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−3)²</m:t>
                    </m:r>
                  </m:oMath>
                </a14:m>
                <a:r>
                  <a:rPr lang="en-US" sz="240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+3)²</m:t>
                    </m:r>
                  </m:oMath>
                </a14:m>
                <a:endParaRPr lang="en-US" sz="2400" dirty="0"/>
              </a:p>
              <a:p>
                <a:pPr marL="114300" indent="0">
                  <a:buNone/>
                </a:pPr>
                <a:endParaRPr lang="en-US" sz="2400" dirty="0"/>
              </a:p>
              <a:p>
                <a:pPr marL="114300" indent="0">
                  <a:buNone/>
                </a:pPr>
                <a:r>
                  <a:rPr lang="en-US" sz="2400" dirty="0"/>
                  <a:t>	</a:t>
                </a:r>
                <a14:m>
                  <m:oMath xmlns:m="http://schemas.openxmlformats.org/officeDocument/2006/math">
                    <m:r>
                      <a:rPr lang="en-US" sz="2400" b="0" i="1" smtClean="0">
                        <a:latin typeface="Cambria Math" panose="02040503050406030204" pitchFamily="18" charset="0"/>
                      </a:rPr>
                      <m:t>21</m:t>
                    </m:r>
                  </m:oMath>
                </a14:m>
                <a:r>
                  <a:rPr lang="en-US" sz="2400" dirty="0"/>
                  <a:t>	  </a:t>
                </a:r>
                <a14:m>
                  <m:oMath xmlns:m="http://schemas.openxmlformats.org/officeDocument/2006/math">
                    <m:r>
                      <a:rPr lang="en-US" sz="2400" b="0" i="1" smtClean="0">
                        <a:latin typeface="Cambria Math" panose="02040503050406030204" pitchFamily="18" charset="0"/>
                      </a:rPr>
                      <m:t>63</m:t>
                    </m:r>
                  </m:oMath>
                </a14:m>
                <a:r>
                  <a:rPr lang="en-US" sz="2400" dirty="0"/>
                  <a:t>	   </a:t>
                </a:r>
                <a14:m>
                  <m:oMath xmlns:m="http://schemas.openxmlformats.org/officeDocument/2006/math">
                    <m:r>
                      <a:rPr lang="en-US" sz="2400" b="0" i="0" smtClean="0">
                        <a:latin typeface="Cambria Math" panose="02040503050406030204" pitchFamily="18" charset="0"/>
                      </a:rPr>
                      <m:t>9</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e>
                    </m:rad>
                  </m:oMath>
                </a14:m>
                <a:r>
                  <a:rPr lang="en-US" sz="2400" dirty="0"/>
                  <a:t>		</a:t>
                </a:r>
                <a14:m>
                  <m:oMath xmlns:m="http://schemas.openxmlformats.org/officeDocument/2006/math">
                    <m:r>
                      <a:rPr lang="en-US" sz="2400" b="0" i="0" smtClean="0">
                        <a:latin typeface="Cambria Math" panose="02040503050406030204" pitchFamily="18" charset="0"/>
                      </a:rPr>
                      <m:t>21</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e>
                    </m:rad>
                  </m:oMath>
                </a14:m>
                <a:r>
                  <a:rPr lang="en-US" sz="2400" dirty="0"/>
                  <a:t>		</a:t>
                </a:r>
                <a14:m>
                  <m:oMath xmlns:m="http://schemas.openxmlformats.org/officeDocument/2006/math">
                    <m:r>
                      <a:rPr lang="en-US" sz="2400" b="0" i="1" smtClean="0">
                        <a:latin typeface="Cambria Math" panose="02040503050406030204" pitchFamily="18" charset="0"/>
                      </a:rPr>
                      <m:t>441</m:t>
                    </m:r>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534"/>
                </a:stretch>
              </a:blipFill>
            </p:spPr>
            <p:txBody>
              <a:bodyPr/>
              <a:lstStyle/>
              <a:p>
                <a:r>
                  <a:rPr lang="en-US">
                    <a:noFill/>
                  </a:rPr>
                  <a:t> </a:t>
                </a:r>
              </a:p>
            </p:txBody>
          </p:sp>
        </mc:Fallback>
      </mc:AlternateContent>
      <p:grpSp>
        <p:nvGrpSpPr>
          <p:cNvPr id="3" name="Group 2" descr="Empty boxes."/>
          <p:cNvGrpSpPr/>
          <p:nvPr/>
        </p:nvGrpSpPr>
        <p:grpSpPr>
          <a:xfrm>
            <a:off x="990600" y="2038350"/>
            <a:ext cx="6477000" cy="457200"/>
            <a:chOff x="990600" y="2038350"/>
            <a:chExt cx="6477000" cy="457200"/>
          </a:xfrm>
        </p:grpSpPr>
        <p:sp>
          <p:nvSpPr>
            <p:cNvPr id="5" name="Rectangle 4"/>
            <p:cNvSpPr/>
            <p:nvPr/>
          </p:nvSpPr>
          <p:spPr>
            <a:xfrm>
              <a:off x="990600" y="2038350"/>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76600" y="2038350"/>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91200" y="2038350"/>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2178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#2 with Equations of Circles (G.12)</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b="1" dirty="0"/>
                  <a:t>A circle has a radius of </a:t>
                </a:r>
                <a14:m>
                  <m:oMath xmlns:m="http://schemas.openxmlformats.org/officeDocument/2006/math">
                    <m:r>
                      <a:rPr lang="en-US" sz="2400" b="1" i="0" smtClean="0">
                        <a:latin typeface="Cambria Math" panose="02040503050406030204" pitchFamily="18" charset="0"/>
                      </a:rPr>
                      <m:t>𝟑</m:t>
                    </m:r>
                    <m:rad>
                      <m:radPr>
                        <m:degHide m:val="on"/>
                        <m:ctrlPr>
                          <a:rPr lang="en-US" sz="2400" b="1" i="1" smtClean="0">
                            <a:latin typeface="Cambria Math" panose="02040503050406030204" pitchFamily="18" charset="0"/>
                          </a:rPr>
                        </m:ctrlPr>
                      </m:radPr>
                      <m:deg/>
                      <m:e>
                        <m:r>
                          <a:rPr lang="en-US" sz="2400" b="1" i="1" smtClean="0">
                            <a:latin typeface="Cambria Math" panose="02040503050406030204" pitchFamily="18" charset="0"/>
                          </a:rPr>
                          <m:t>𝟕</m:t>
                        </m:r>
                      </m:e>
                    </m:rad>
                  </m:oMath>
                </a14:m>
                <a:r>
                  <a:rPr lang="en-US" sz="2400" b="1" dirty="0"/>
                  <a:t> and a center at (2, -3).  Determine the equation of this circle.</a:t>
                </a:r>
              </a:p>
              <a:p>
                <a:pPr marL="114300" indent="0">
                  <a:buNone/>
                </a:pPr>
                <a:endParaRPr lang="en-US" sz="2400" b="1" dirty="0"/>
              </a:p>
              <a:p>
                <a:pPr marL="114300" indent="0">
                  <a:buNone/>
                </a:pPr>
                <a:r>
                  <a:rPr lang="en-US" sz="2400" b="1" dirty="0"/>
                  <a:t>	   </a:t>
                </a:r>
                <a:r>
                  <a:rPr lang="en-US" sz="2400" b="1" dirty="0">
                    <a:solidFill>
                      <a:srgbClr val="C00000"/>
                    </a:solidFill>
                  </a:rPr>
                  <a:t> </a:t>
                </a:r>
                <a14:m>
                  <m:oMath xmlns:m="http://schemas.openxmlformats.org/officeDocument/2006/math">
                    <m:r>
                      <a:rPr lang="en-US" sz="2400" b="0">
                        <a:solidFill>
                          <a:srgbClr val="C00000"/>
                        </a:solidFill>
                        <a:latin typeface="Cambria Math" panose="02040503050406030204" pitchFamily="18" charset="0"/>
                      </a:rPr>
                      <m:t>(</m:t>
                    </m:r>
                    <m:r>
                      <a:rPr lang="en-US" sz="2400" b="0" i="1">
                        <a:solidFill>
                          <a:srgbClr val="C00000"/>
                        </a:solidFill>
                        <a:latin typeface="Cambria Math" panose="02040503050406030204" pitchFamily="18" charset="0"/>
                      </a:rPr>
                      <m:t>𝑥</m:t>
                    </m:r>
                    <m:r>
                      <a:rPr lang="en-US" sz="2400" b="0" i="1">
                        <a:solidFill>
                          <a:srgbClr val="C00000"/>
                        </a:solidFill>
                        <a:latin typeface="Cambria Math" panose="02040503050406030204" pitchFamily="18" charset="0"/>
                      </a:rPr>
                      <m:t>−2)² </m:t>
                    </m:r>
                  </m:oMath>
                </a14:m>
                <a:r>
                  <a:rPr lang="en-US" sz="2400" b="1" dirty="0"/>
                  <a:t>	+    </a:t>
                </a:r>
                <a14:m>
                  <m:oMath xmlns:m="http://schemas.openxmlformats.org/officeDocument/2006/math">
                    <m:r>
                      <a:rPr lang="en-US" sz="2400" b="0">
                        <a:solidFill>
                          <a:srgbClr val="C00000"/>
                        </a:solidFill>
                        <a:latin typeface="Cambria Math" panose="02040503050406030204" pitchFamily="18" charset="0"/>
                      </a:rPr>
                      <m:t>(</m:t>
                    </m:r>
                    <m:r>
                      <a:rPr lang="en-US" sz="2400" b="0" i="1">
                        <a:solidFill>
                          <a:srgbClr val="C00000"/>
                        </a:solidFill>
                        <a:latin typeface="Cambria Math" panose="02040503050406030204" pitchFamily="18" charset="0"/>
                      </a:rPr>
                      <m:t>𝑦</m:t>
                    </m:r>
                    <m:r>
                      <a:rPr lang="en-US" sz="2400" b="0" i="1">
                        <a:solidFill>
                          <a:srgbClr val="C00000"/>
                        </a:solidFill>
                        <a:latin typeface="Cambria Math" panose="02040503050406030204" pitchFamily="18" charset="0"/>
                      </a:rPr>
                      <m:t>+3)²</m:t>
                    </m:r>
                  </m:oMath>
                </a14:m>
                <a:r>
                  <a:rPr lang="en-US" sz="2400" dirty="0"/>
                  <a:t> 	    </a:t>
                </a:r>
                <a:r>
                  <a:rPr lang="en-US" sz="2400" b="1" dirty="0"/>
                  <a:t>= 	      </a:t>
                </a:r>
                <a14:m>
                  <m:oMath xmlns:m="http://schemas.openxmlformats.org/officeDocument/2006/math">
                    <m:r>
                      <a:rPr lang="en-US" sz="2400" b="0" i="1">
                        <a:solidFill>
                          <a:srgbClr val="C00000"/>
                        </a:solidFill>
                        <a:latin typeface="Cambria Math" panose="02040503050406030204" pitchFamily="18" charset="0"/>
                      </a:rPr>
                      <m:t>63</m:t>
                    </m:r>
                  </m:oMath>
                </a14:m>
                <a:endParaRPr lang="en-US" sz="2400" dirty="0"/>
              </a:p>
              <a:p>
                <a:pPr marL="114300" indent="0">
                  <a:buNone/>
                </a:pPr>
                <a:endParaRPr lang="en-US" sz="2400" b="1" dirty="0"/>
              </a:p>
              <a:p>
                <a:pPr marL="114300" indent="0">
                  <a:buNone/>
                </a:pPr>
                <a:r>
                  <a:rPr lang="en-US" sz="2400" b="1"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+2)²</m:t>
                    </m:r>
                  </m:oMath>
                </a14:m>
                <a:r>
                  <a:rPr lang="en-US" sz="240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−3)²</m:t>
                    </m:r>
                  </m:oMath>
                </a14:m>
                <a:r>
                  <a:rPr lang="en-US" sz="2400" dirty="0"/>
                  <a:t>				</a:t>
                </a:r>
              </a:p>
              <a:p>
                <a:pPr marL="114300" indent="0">
                  <a:buNone/>
                </a:pPr>
                <a:r>
                  <a:rPr lang="en-US" sz="2400" dirty="0"/>
                  <a:t>	</a:t>
                </a:r>
                <a14:m>
                  <m:oMath xmlns:m="http://schemas.openxmlformats.org/officeDocument/2006/math">
                    <m:r>
                      <a:rPr lang="en-US" sz="2400" b="0" i="1" smtClean="0">
                        <a:latin typeface="Cambria Math" panose="02040503050406030204" pitchFamily="18" charset="0"/>
                      </a:rPr>
                      <m:t>21</m:t>
                    </m:r>
                  </m:oMath>
                </a14:m>
                <a:r>
                  <a:rPr lang="en-US" sz="2400" dirty="0"/>
                  <a:t>	  		   </a:t>
                </a:r>
                <a14:m>
                  <m:oMath xmlns:m="http://schemas.openxmlformats.org/officeDocument/2006/math">
                    <m:r>
                      <a:rPr lang="en-US" sz="2400" b="0" i="0" smtClean="0">
                        <a:latin typeface="Cambria Math" panose="02040503050406030204" pitchFamily="18" charset="0"/>
                      </a:rPr>
                      <m:t>9</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e>
                    </m:rad>
                  </m:oMath>
                </a14:m>
                <a:r>
                  <a:rPr lang="en-US" sz="2400" dirty="0"/>
                  <a:t>		</a:t>
                </a:r>
                <a14:m>
                  <m:oMath xmlns:m="http://schemas.openxmlformats.org/officeDocument/2006/math">
                    <m:r>
                      <a:rPr lang="en-US" sz="2400" b="0" i="0" smtClean="0">
                        <a:latin typeface="Cambria Math" panose="02040503050406030204" pitchFamily="18" charset="0"/>
                      </a:rPr>
                      <m:t>21</m:t>
                    </m:r>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7</m:t>
                        </m:r>
                      </m:e>
                    </m:rad>
                  </m:oMath>
                </a14:m>
                <a:r>
                  <a:rPr lang="en-US" sz="2400" dirty="0"/>
                  <a:t>		</a:t>
                </a:r>
                <a14:m>
                  <m:oMath xmlns:m="http://schemas.openxmlformats.org/officeDocument/2006/math">
                    <m:r>
                      <a:rPr lang="en-US" sz="2400" b="0" i="1" smtClean="0">
                        <a:latin typeface="Cambria Math" panose="02040503050406030204" pitchFamily="18" charset="0"/>
                      </a:rPr>
                      <m:t>441</m:t>
                    </m:r>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534"/>
                </a:stretch>
              </a:blipFill>
            </p:spPr>
            <p:txBody>
              <a:bodyPr/>
              <a:lstStyle/>
              <a:p>
                <a:r>
                  <a:rPr lang="en-US">
                    <a:noFill/>
                  </a:rPr>
                  <a:t> </a:t>
                </a:r>
              </a:p>
            </p:txBody>
          </p:sp>
        </mc:Fallback>
      </mc:AlternateContent>
      <p:grpSp>
        <p:nvGrpSpPr>
          <p:cNvPr id="3" name="Group 2" descr="Boxes with answers."/>
          <p:cNvGrpSpPr/>
          <p:nvPr/>
        </p:nvGrpSpPr>
        <p:grpSpPr>
          <a:xfrm>
            <a:off x="1171248" y="2041561"/>
            <a:ext cx="6067752" cy="457200"/>
            <a:chOff x="1171248" y="2041561"/>
            <a:chExt cx="6067752" cy="457200"/>
          </a:xfrm>
        </p:grpSpPr>
        <p:sp>
          <p:nvSpPr>
            <p:cNvPr id="6" name="Rectangle 5"/>
            <p:cNvSpPr/>
            <p:nvPr/>
          </p:nvSpPr>
          <p:spPr>
            <a:xfrm>
              <a:off x="5562600" y="2041561"/>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71248" y="2041561"/>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290101" y="2041561"/>
              <a:ext cx="1676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1187092" y="4019550"/>
            <a:ext cx="67056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Note: The addends can be in either order.</a:t>
            </a:r>
          </a:p>
        </p:txBody>
      </p:sp>
    </p:spTree>
    <p:extLst>
      <p:ext uri="{BB962C8B-B14F-4D97-AF65-F5344CB8AC3E}">
        <p14:creationId xmlns:p14="http://schemas.microsoft.com/office/powerpoint/2010/main" val="865453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Surface Area and Volume of Objects</a:t>
            </a:r>
          </a:p>
        </p:txBody>
      </p:sp>
      <p:sp>
        <p:nvSpPr>
          <p:cNvPr id="4" name="Content Placeholder 3"/>
          <p:cNvSpPr>
            <a:spLocks noGrp="1"/>
          </p:cNvSpPr>
          <p:nvPr>
            <p:ph idx="1"/>
          </p:nvPr>
        </p:nvSpPr>
        <p:spPr/>
        <p:txBody>
          <a:bodyPr>
            <a:normAutofit/>
          </a:bodyPr>
          <a:lstStyle/>
          <a:p>
            <a:pPr marL="114300" indent="0">
              <a:buNone/>
            </a:pPr>
            <a:r>
              <a:rPr lang="en-US" sz="2400" dirty="0"/>
              <a:t>SOL G.13</a:t>
            </a:r>
          </a:p>
          <a:p>
            <a:pPr marL="114300" indent="0">
              <a:buNone/>
            </a:pPr>
            <a:r>
              <a:rPr lang="en-US" sz="2400" dirty="0">
                <a:solidFill>
                  <a:srgbClr val="C00000"/>
                </a:solidFill>
              </a:rPr>
              <a:t>The student will use surface area and volume of three-dimensional objects to solve practical problems.</a:t>
            </a:r>
          </a:p>
        </p:txBody>
      </p:sp>
    </p:spTree>
    <p:extLst>
      <p:ext uri="{BB962C8B-B14F-4D97-AF65-F5344CB8AC3E}">
        <p14:creationId xmlns:p14="http://schemas.microsoft.com/office/powerpoint/2010/main" val="4243033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Surface Area and Volume Applications (G.13)</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marL="114300" indent="0">
                  <a:buNone/>
                </a:pPr>
                <a:r>
                  <a:rPr lang="en-US" sz="2400" dirty="0"/>
                  <a:t>Students need additional practice finding surface area and/or volume of three-dimensional figures when some values are not directly provided on the figure and/or when the answer is expressed in terms of pi (</a:t>
                </a:r>
                <a14:m>
                  <m:oMath xmlns:m="http://schemas.openxmlformats.org/officeDocument/2006/math">
                    <m:r>
                      <a:rPr lang="el-GR" sz="2400" b="0" i="1" smtClean="0">
                        <a:latin typeface="Cambria Math" panose="02040503050406030204" pitchFamily="18" charset="0"/>
                      </a:rPr>
                      <m:t>𝜋</m:t>
                    </m:r>
                  </m:oMath>
                </a14:m>
                <a:r>
                  <a:rPr lang="en-US" sz="2400" dirty="0"/>
                  <a:t>).</a:t>
                </a:r>
              </a:p>
              <a:p>
                <a:pPr marL="114300" indent="0">
                  <a:buNone/>
                </a:pPr>
                <a:endParaRPr lang="en-US" sz="2400" dirty="0"/>
              </a:p>
              <a:p>
                <a:pPr marL="114300" indent="0">
                  <a:buNone/>
                </a:pPr>
                <a:r>
                  <a:rPr lang="en-US" sz="2400" dirty="0">
                    <a:solidFill>
                      <a:srgbClr val="C00000"/>
                    </a:solidFill>
                  </a:rPr>
                  <a:t>Common errors on SOL test items include: </a:t>
                </a:r>
              </a:p>
              <a:p>
                <a:r>
                  <a:rPr lang="en-US" sz="2400" dirty="0">
                    <a:solidFill>
                      <a:srgbClr val="C00000"/>
                    </a:solidFill>
                  </a:rPr>
                  <a:t>confusion between height and slant height on a pyramid;</a:t>
                </a:r>
              </a:p>
              <a:p>
                <a:r>
                  <a:rPr lang="en-US" sz="2400" dirty="0">
                    <a:solidFill>
                      <a:srgbClr val="C00000"/>
                    </a:solidFill>
                  </a:rPr>
                  <a:t>not knowing when to apply the Pythagorean Theorem; and</a:t>
                </a:r>
              </a:p>
              <a:p>
                <a:r>
                  <a:rPr lang="en-US" sz="2400" dirty="0">
                    <a:solidFill>
                      <a:srgbClr val="C00000"/>
                    </a:solidFill>
                  </a:rPr>
                  <a:t>confusion about when to use a radius or diameter.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956" t="-1423" r="-273" b="-2847"/>
                </a:stretch>
              </a:blipFill>
            </p:spPr>
            <p:txBody>
              <a:bodyPr/>
              <a:lstStyle/>
              <a:p>
                <a:r>
                  <a:rPr lang="en-US">
                    <a:noFill/>
                  </a:rPr>
                  <a:t> </a:t>
                </a:r>
              </a:p>
            </p:txBody>
          </p:sp>
        </mc:Fallback>
      </mc:AlternateContent>
    </p:spTree>
    <p:extLst>
      <p:ext uri="{BB962C8B-B14F-4D97-AF65-F5344CB8AC3E}">
        <p14:creationId xmlns:p14="http://schemas.microsoft.com/office/powerpoint/2010/main" val="2510392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#1 with Surface Area and Volume (G.13)</a:t>
            </a:r>
          </a:p>
        </p:txBody>
      </p:sp>
      <p:sp>
        <p:nvSpPr>
          <p:cNvPr id="4" name="Content Placeholder 3"/>
          <p:cNvSpPr txBox="1">
            <a:spLocks noGrp="1"/>
          </p:cNvSpPr>
          <p:nvPr>
            <p:ph idx="1"/>
          </p:nvPr>
        </p:nvSpPr>
        <p:spPr>
          <a:xfrm>
            <a:off x="76201" y="895351"/>
            <a:ext cx="3962400" cy="2062103"/>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square pyramid has a height of 15 cm and a base edge of 16 cm.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area of one face of this pyramid?</a:t>
            </a:r>
          </a:p>
        </p:txBody>
      </p:sp>
      <p:pic>
        <p:nvPicPr>
          <p:cNvPr id="5" name="Content Placeholder 6" descr="artwork"/>
          <p:cNvPicPr>
            <a:picLocks noChangeAspect="1"/>
          </p:cNvPicPr>
          <p:nvPr/>
        </p:nvPicPr>
        <p:blipFill>
          <a:blip r:embed="rId2"/>
          <a:stretch>
            <a:fillRect/>
          </a:stretch>
        </p:blipFill>
        <p:spPr>
          <a:xfrm>
            <a:off x="4343400" y="514350"/>
            <a:ext cx="3739573" cy="2730219"/>
          </a:xfrm>
          <a:prstGeom prst="rect">
            <a:avLst/>
          </a:prstGeom>
        </p:spPr>
      </p:pic>
    </p:spTree>
    <p:extLst>
      <p:ext uri="{BB962C8B-B14F-4D97-AF65-F5344CB8AC3E}">
        <p14:creationId xmlns:p14="http://schemas.microsoft.com/office/powerpoint/2010/main" val="4886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2"/>
            <a:ext cx="9144000" cy="894229"/>
          </a:xfrm>
          <a:solidFill>
            <a:schemeClr val="tx1"/>
          </a:solidFill>
        </p:spPr>
        <p:txBody>
          <a:bodyPr>
            <a:normAutofit fontScale="90000"/>
          </a:bodyPr>
          <a:lstStyle/>
          <a:p>
            <a:r>
              <a:rPr lang="en-US" dirty="0">
                <a:solidFill>
                  <a:schemeClr val="bg1"/>
                </a:solidFill>
              </a:rPr>
              <a:t>Suggested Practice with Counterexamples (G.1c)</a:t>
            </a:r>
          </a:p>
        </p:txBody>
      </p:sp>
      <p:sp>
        <p:nvSpPr>
          <p:cNvPr id="4" name="Content Placeholder 3"/>
          <p:cNvSpPr>
            <a:spLocks noGrp="1"/>
          </p:cNvSpPr>
          <p:nvPr>
            <p:ph idx="1"/>
          </p:nvPr>
        </p:nvSpPr>
        <p:spPr/>
        <p:txBody>
          <a:bodyPr/>
          <a:lstStyle/>
          <a:p>
            <a:pPr marL="114300" indent="0">
              <a:buNone/>
            </a:pPr>
            <a:r>
              <a:rPr lang="en-US" sz="2400" b="1" dirty="0"/>
              <a:t>Identify three values for </a:t>
            </a:r>
            <a:r>
              <a:rPr lang="en-US" b="1" i="1" dirty="0">
                <a:latin typeface="Times New Roman" panose="02020603050405020304" pitchFamily="18" charset="0"/>
                <a:cs typeface="Times New Roman" panose="02020603050405020304" pitchFamily="18" charset="0"/>
              </a:rPr>
              <a:t>m</a:t>
            </a:r>
            <a:r>
              <a:rPr lang="en-US" sz="2400" b="1" dirty="0"/>
              <a:t> that are counterexamples to this statement.</a:t>
            </a:r>
          </a:p>
          <a:p>
            <a:pPr marL="114300" indent="0">
              <a:buNone/>
            </a:pPr>
            <a:endParaRPr lang="en-US" sz="2400" b="1" i="1" dirty="0"/>
          </a:p>
          <a:p>
            <a:pPr marL="114300" indent="0">
              <a:buNone/>
            </a:pPr>
            <a:r>
              <a:rPr lang="en-US" sz="2400" b="1" i="1" dirty="0"/>
              <a:t>If </a:t>
            </a:r>
            <a:r>
              <a:rPr lang="en-US" b="1" i="1" dirty="0">
                <a:latin typeface="Times New Roman" panose="02020603050405020304" pitchFamily="18" charset="0"/>
                <a:cs typeface="Times New Roman" panose="02020603050405020304" pitchFamily="18" charset="0"/>
              </a:rPr>
              <a:t>m</a:t>
            </a:r>
            <a:r>
              <a:rPr lang="en-US" sz="2400" b="1" i="1" dirty="0"/>
              <a:t> is a factor of 100, then </a:t>
            </a:r>
            <a:r>
              <a:rPr lang="en-US" b="1" i="1" dirty="0">
                <a:latin typeface="Times New Roman" panose="02020603050405020304" pitchFamily="18" charset="0"/>
                <a:cs typeface="Times New Roman" panose="02020603050405020304" pitchFamily="18" charset="0"/>
              </a:rPr>
              <a:t>m</a:t>
            </a:r>
            <a:r>
              <a:rPr lang="en-US" sz="2400" b="1" i="1" baseline="30000" dirty="0"/>
              <a:t>2</a:t>
            </a:r>
            <a:r>
              <a:rPr lang="en-US" sz="2400" b="1" i="1" dirty="0"/>
              <a:t> is a factor of 100.</a:t>
            </a:r>
            <a:endParaRPr lang="en-US" sz="2400" b="1" dirty="0"/>
          </a:p>
          <a:p>
            <a:pPr marL="114300" indent="0">
              <a:buNone/>
            </a:pPr>
            <a:endParaRPr lang="en-US" sz="2400" dirty="0"/>
          </a:p>
          <a:p>
            <a:pPr marL="114300" indent="0">
              <a:buNone/>
            </a:pPr>
            <a:r>
              <a:rPr lang="en-US" sz="2400" dirty="0"/>
              <a:t>	2	4	5	10	15	20	25</a:t>
            </a:r>
          </a:p>
          <a:p>
            <a:pPr marL="114300" indent="0">
              <a:buNone/>
            </a:pPr>
            <a:endParaRPr lang="en-US" dirty="0"/>
          </a:p>
        </p:txBody>
      </p:sp>
    </p:spTree>
    <p:extLst>
      <p:ext uri="{BB962C8B-B14F-4D97-AF65-F5344CB8AC3E}">
        <p14:creationId xmlns:p14="http://schemas.microsoft.com/office/powerpoint/2010/main" val="1609569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#1 with Surface Area and Volume (G.13)</a:t>
            </a:r>
          </a:p>
        </p:txBody>
      </p:sp>
      <p:sp>
        <p:nvSpPr>
          <p:cNvPr id="4" name="Content Placeholder 3"/>
          <p:cNvSpPr txBox="1">
            <a:spLocks noGrp="1"/>
          </p:cNvSpPr>
          <p:nvPr>
            <p:ph idx="1"/>
          </p:nvPr>
        </p:nvSpPr>
        <p:spPr>
          <a:xfrm>
            <a:off x="30936" y="804821"/>
            <a:ext cx="3962400" cy="2062103"/>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square pyramid has a height of 15 cm and a base edge of 16 cm.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area of one face of this pyramid?</a:t>
            </a:r>
          </a:p>
        </p:txBody>
      </p:sp>
      <p:pic>
        <p:nvPicPr>
          <p:cNvPr id="5" name="Content Placeholder 6" descr="artwork"/>
          <p:cNvPicPr>
            <a:picLocks noChangeAspect="1"/>
          </p:cNvPicPr>
          <p:nvPr/>
        </p:nvPicPr>
        <p:blipFill>
          <a:blip r:embed="rId2"/>
          <a:stretch>
            <a:fillRect/>
          </a:stretch>
        </p:blipFill>
        <p:spPr>
          <a:xfrm>
            <a:off x="4343400" y="514350"/>
            <a:ext cx="3739573" cy="2730219"/>
          </a:xfrm>
          <a:prstGeom prst="rect">
            <a:avLst/>
          </a:prstGeom>
        </p:spPr>
      </p:pic>
      <p:grpSp>
        <p:nvGrpSpPr>
          <p:cNvPr id="6" name="Group 5" descr="Rounded rectangle indicates correct answer."/>
          <p:cNvGrpSpPr/>
          <p:nvPr/>
        </p:nvGrpSpPr>
        <p:grpSpPr>
          <a:xfrm>
            <a:off x="533400" y="2903136"/>
            <a:ext cx="2551253" cy="502582"/>
            <a:chOff x="200628" y="4626933"/>
            <a:chExt cx="2551253" cy="502582"/>
          </a:xfrm>
        </p:grpSpPr>
        <p:sp>
          <p:nvSpPr>
            <p:cNvPr id="7" name="TextBox 6"/>
            <p:cNvSpPr txBox="1"/>
            <p:nvPr/>
          </p:nvSpPr>
          <p:spPr>
            <a:xfrm>
              <a:off x="237281" y="4647188"/>
              <a:ext cx="25146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136 cm²</a:t>
              </a:r>
            </a:p>
          </p:txBody>
        </p:sp>
        <p:sp>
          <p:nvSpPr>
            <p:cNvPr id="8" name="Rounded Rectangle 7"/>
            <p:cNvSpPr/>
            <p:nvPr/>
          </p:nvSpPr>
          <p:spPr>
            <a:xfrm>
              <a:off x="200628" y="4626933"/>
              <a:ext cx="1676400" cy="5025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80728" y="3320771"/>
            <a:ext cx="8274070" cy="1200329"/>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confuse the height with the slant height or they do not know how to use the Pythagorean Theorem to find the slant height.</a:t>
            </a:r>
          </a:p>
        </p:txBody>
      </p:sp>
    </p:spTree>
    <p:extLst>
      <p:ext uri="{BB962C8B-B14F-4D97-AF65-F5344CB8AC3E}">
        <p14:creationId xmlns:p14="http://schemas.microsoft.com/office/powerpoint/2010/main" val="2527361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#2 with Surface Area and Volume (G.13)</a:t>
            </a:r>
          </a:p>
        </p:txBody>
      </p:sp>
      <p:sp>
        <p:nvSpPr>
          <p:cNvPr id="4" name="Content Placeholder 3"/>
          <p:cNvSpPr txBox="1">
            <a:spLocks noGrp="1"/>
          </p:cNvSpPr>
          <p:nvPr>
            <p:ph idx="1"/>
          </p:nvPr>
        </p:nvSpPr>
        <p:spPr>
          <a:xfrm>
            <a:off x="76201" y="895351"/>
            <a:ext cx="3581400" cy="2062103"/>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square pyramid has a height of 15 cm and a base edge of 16 cm.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surface area of this pyramid?</a:t>
            </a:r>
          </a:p>
        </p:txBody>
      </p:sp>
      <p:pic>
        <p:nvPicPr>
          <p:cNvPr id="5" name="Content Placeholder 6" descr="artwork"/>
          <p:cNvPicPr>
            <a:picLocks noChangeAspect="1"/>
          </p:cNvPicPr>
          <p:nvPr/>
        </p:nvPicPr>
        <p:blipFill>
          <a:blip r:embed="rId2"/>
          <a:stretch>
            <a:fillRect/>
          </a:stretch>
        </p:blipFill>
        <p:spPr>
          <a:xfrm>
            <a:off x="3886200" y="514350"/>
            <a:ext cx="4072690" cy="2973424"/>
          </a:xfrm>
          <a:prstGeom prst="rect">
            <a:avLst/>
          </a:prstGeom>
        </p:spPr>
      </p:pic>
    </p:spTree>
    <p:extLst>
      <p:ext uri="{BB962C8B-B14F-4D97-AF65-F5344CB8AC3E}">
        <p14:creationId xmlns:p14="http://schemas.microsoft.com/office/powerpoint/2010/main" val="132076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#2 with Surface Area and Volume (G.13)</a:t>
            </a:r>
          </a:p>
        </p:txBody>
      </p:sp>
      <p:sp>
        <p:nvSpPr>
          <p:cNvPr id="4" name="Content Placeholder 3"/>
          <p:cNvSpPr txBox="1">
            <a:spLocks noGrp="1"/>
          </p:cNvSpPr>
          <p:nvPr>
            <p:ph idx="1"/>
          </p:nvPr>
        </p:nvSpPr>
        <p:spPr>
          <a:xfrm>
            <a:off x="76201" y="895351"/>
            <a:ext cx="3581400" cy="2062103"/>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square pyramid has a height of 15 cm and a base edge of 16 cm.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surface area of this pyramid?</a:t>
            </a:r>
          </a:p>
        </p:txBody>
      </p:sp>
      <p:pic>
        <p:nvPicPr>
          <p:cNvPr id="5" name="Content Placeholder 6" descr="artwork"/>
          <p:cNvPicPr>
            <a:picLocks noChangeAspect="1"/>
          </p:cNvPicPr>
          <p:nvPr/>
        </p:nvPicPr>
        <p:blipFill>
          <a:blip r:embed="rId2"/>
          <a:stretch>
            <a:fillRect/>
          </a:stretch>
        </p:blipFill>
        <p:spPr>
          <a:xfrm>
            <a:off x="3886200" y="514350"/>
            <a:ext cx="4072690" cy="2973424"/>
          </a:xfrm>
          <a:prstGeom prst="rect">
            <a:avLst/>
          </a:prstGeom>
        </p:spPr>
      </p:pic>
      <p:sp>
        <p:nvSpPr>
          <p:cNvPr id="6" name="TextBox 5" descr="Rounded rectangle indicates correct answer."/>
          <p:cNvSpPr txBox="1"/>
          <p:nvPr/>
        </p:nvSpPr>
        <p:spPr>
          <a:xfrm>
            <a:off x="762000" y="2957454"/>
            <a:ext cx="1447800" cy="461665"/>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800 cm²</a:t>
            </a:r>
          </a:p>
        </p:txBody>
      </p:sp>
      <p:sp>
        <p:nvSpPr>
          <p:cNvPr id="7" name="Rounded Rectangle 6" descr="artwork"/>
          <p:cNvSpPr/>
          <p:nvPr/>
        </p:nvSpPr>
        <p:spPr>
          <a:xfrm>
            <a:off x="735594" y="2957454"/>
            <a:ext cx="1371600" cy="4616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201" y="3585503"/>
            <a:ext cx="78867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do not include all four faces and the base.</a:t>
            </a:r>
          </a:p>
        </p:txBody>
      </p:sp>
    </p:spTree>
    <p:extLst>
      <p:ext uri="{BB962C8B-B14F-4D97-AF65-F5344CB8AC3E}">
        <p14:creationId xmlns:p14="http://schemas.microsoft.com/office/powerpoint/2010/main" val="929735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#3 for Surface Area and Volume (G.13)</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1" y="822927"/>
                <a:ext cx="4190999" cy="3662541"/>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This cylinder has a radius of 4 feet and a volume of 208</a:t>
                </a:r>
                <a14:m>
                  <m:oMath xmlns:m="http://schemas.openxmlformats.org/officeDocument/2006/math">
                    <m:r>
                      <a:rPr lang="el-GR" sz="2400" b="1" i="1" smtClean="0">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latin typeface="Tahoma" panose="020B0604030504040204" pitchFamily="34" charset="0"/>
                    <a:ea typeface="Tahoma" panose="020B0604030504040204" pitchFamily="34" charset="0"/>
                    <a:cs typeface="Tahoma" panose="020B0604030504040204" pitchFamily="34" charset="0"/>
                  </a:rPr>
                  <a:t> cubic feet.</a:t>
                </a:r>
              </a:p>
              <a:p>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height of the cylinder?</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52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26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16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13 feet</a:t>
                </a: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1" y="822927"/>
                <a:ext cx="4190999" cy="3662541"/>
              </a:xfrm>
              <a:prstGeom prst="rect">
                <a:avLst/>
              </a:prstGeom>
              <a:blipFill>
                <a:blip r:embed="rId2"/>
                <a:stretch>
                  <a:fillRect l="-2329" t="-1331" r="-1310" b="-2829"/>
                </a:stretch>
              </a:blipFill>
            </p:spPr>
            <p:txBody>
              <a:bodyPr/>
              <a:lstStyle/>
              <a:p>
                <a:r>
                  <a:rPr lang="en-US">
                    <a:noFill/>
                  </a:rPr>
                  <a:t> </a:t>
                </a:r>
              </a:p>
            </p:txBody>
          </p:sp>
        </mc:Fallback>
      </mc:AlternateContent>
      <p:pic>
        <p:nvPicPr>
          <p:cNvPr id="5" name="Content Placeholder 4" descr="artwork"/>
          <p:cNvPicPr>
            <a:picLocks noChangeAspect="1"/>
          </p:cNvPicPr>
          <p:nvPr/>
        </p:nvPicPr>
        <p:blipFill>
          <a:blip r:embed="rId3"/>
          <a:stretch>
            <a:fillRect/>
          </a:stretch>
        </p:blipFill>
        <p:spPr>
          <a:xfrm>
            <a:off x="4369052" y="666750"/>
            <a:ext cx="4403725" cy="2058884"/>
          </a:xfrm>
          <a:prstGeom prst="rect">
            <a:avLst/>
          </a:prstGeom>
        </p:spPr>
      </p:pic>
    </p:spTree>
    <p:extLst>
      <p:ext uri="{BB962C8B-B14F-4D97-AF65-F5344CB8AC3E}">
        <p14:creationId xmlns:p14="http://schemas.microsoft.com/office/powerpoint/2010/main" val="712068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#3 for Surface Area and Volume (G.13)</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1" y="822927"/>
                <a:ext cx="4190999" cy="3662541"/>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This cylinder has a radius of 4 feet and a volume of 208</a:t>
                </a:r>
                <a14:m>
                  <m:oMath xmlns:m="http://schemas.openxmlformats.org/officeDocument/2006/math">
                    <m:r>
                      <a:rPr lang="el-GR" sz="2400" b="1" i="1" smtClean="0">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latin typeface="Tahoma" panose="020B0604030504040204" pitchFamily="34" charset="0"/>
                    <a:ea typeface="Tahoma" panose="020B0604030504040204" pitchFamily="34" charset="0"/>
                    <a:cs typeface="Tahoma" panose="020B0604030504040204" pitchFamily="34" charset="0"/>
                  </a:rPr>
                  <a:t> cubic feet.</a:t>
                </a:r>
              </a:p>
              <a:p>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What is the height of the cylinder?</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52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26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16 feet</a:t>
                </a:r>
              </a:p>
              <a:p>
                <a:pPr marL="457200" indent="-457200">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13 feet</a:t>
                </a: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1" y="822927"/>
                <a:ext cx="4190999" cy="3662541"/>
              </a:xfrm>
              <a:prstGeom prst="rect">
                <a:avLst/>
              </a:prstGeom>
              <a:blipFill>
                <a:blip r:embed="rId3"/>
                <a:stretch>
                  <a:fillRect l="-2329" t="-1331" r="-1310" b="-2829"/>
                </a:stretch>
              </a:blipFill>
            </p:spPr>
            <p:txBody>
              <a:bodyPr/>
              <a:lstStyle/>
              <a:p>
                <a:r>
                  <a:rPr lang="en-US">
                    <a:noFill/>
                  </a:rPr>
                  <a:t> </a:t>
                </a:r>
              </a:p>
            </p:txBody>
          </p:sp>
        </mc:Fallback>
      </mc:AlternateContent>
      <p:pic>
        <p:nvPicPr>
          <p:cNvPr id="5" name="Content Placeholder 4" descr="artwork"/>
          <p:cNvPicPr>
            <a:picLocks noChangeAspect="1"/>
          </p:cNvPicPr>
          <p:nvPr/>
        </p:nvPicPr>
        <p:blipFill>
          <a:blip r:embed="rId4"/>
          <a:stretch>
            <a:fillRect/>
          </a:stretch>
        </p:blipFill>
        <p:spPr>
          <a:xfrm>
            <a:off x="4369052" y="666750"/>
            <a:ext cx="4403725" cy="2058884"/>
          </a:xfrm>
          <a:prstGeom prst="rect">
            <a:avLst/>
          </a:prstGeom>
        </p:spPr>
      </p:pic>
      <p:sp>
        <p:nvSpPr>
          <p:cNvPr id="3" name="Rounded Rectangle 2" descr="Rounded rectangle indicates correct answer is option D."/>
          <p:cNvSpPr/>
          <p:nvPr/>
        </p:nvSpPr>
        <p:spPr>
          <a:xfrm>
            <a:off x="76201" y="4019550"/>
            <a:ext cx="1600199"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3105150"/>
            <a:ext cx="5775324"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divide 208 by 4 (the radius) or by 8 (the diameter).</a:t>
            </a:r>
          </a:p>
        </p:txBody>
      </p:sp>
    </p:spTree>
    <p:extLst>
      <p:ext uri="{BB962C8B-B14F-4D97-AF65-F5344CB8AC3E}">
        <p14:creationId xmlns:p14="http://schemas.microsoft.com/office/powerpoint/2010/main" val="2105445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#4 for Surface Area and Volume (G.13)</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21882" y="831980"/>
                <a:ext cx="4397718" cy="3662541"/>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This cylinder has a radius of 4 feet and a volume of 208</a:t>
                </a:r>
                <a14:m>
                  <m:oMath xmlns:m="http://schemas.openxmlformats.org/officeDocument/2006/math">
                    <m:r>
                      <a:rPr lang="el-GR" sz="2400" b="1" i="1" smtClean="0">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latin typeface="Tahoma" panose="020B0604030504040204" pitchFamily="34" charset="0"/>
                    <a:ea typeface="Tahoma" panose="020B0604030504040204" pitchFamily="34" charset="0"/>
                    <a:cs typeface="Tahoma" panose="020B0604030504040204" pitchFamily="34" charset="0"/>
                  </a:rPr>
                  <a:t> cubic feet.</a:t>
                </a:r>
              </a:p>
              <a:p>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ea typeface="Tahoma" panose="020B0604030504040204" pitchFamily="34" charset="0"/>
                    <a:cs typeface="Tahoma" panose="020B0604030504040204" pitchFamily="34" charset="0"/>
                  </a:rPr>
                  <a:t>What is the surface area of the cylinder, in terms of </a:t>
                </a:r>
                <a14:m>
                  <m:oMath xmlns:m="http://schemas.openxmlformats.org/officeDocument/2006/math">
                    <m:r>
                      <a:rPr lang="el-GR" sz="2400" b="1" i="1">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ea typeface="Tahoma" panose="020B0604030504040204" pitchFamily="34" charset="0"/>
                    <a:cs typeface="Tahoma" panose="020B0604030504040204" pitchFamily="34" charset="0"/>
                  </a:rPr>
                  <a:t>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52</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104</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136</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208</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21882" y="831980"/>
                <a:ext cx="4397718" cy="3662541"/>
              </a:xfrm>
              <a:prstGeom prst="rect">
                <a:avLst/>
              </a:prstGeom>
              <a:blipFill>
                <a:blip r:embed="rId2"/>
                <a:stretch>
                  <a:fillRect l="-2219" t="-1331" r="-2080" b="-2662"/>
                </a:stretch>
              </a:blipFill>
            </p:spPr>
            <p:txBody>
              <a:bodyPr/>
              <a:lstStyle/>
              <a:p>
                <a:r>
                  <a:rPr lang="en-US">
                    <a:noFill/>
                  </a:rPr>
                  <a:t> </a:t>
                </a:r>
              </a:p>
            </p:txBody>
          </p:sp>
        </mc:Fallback>
      </mc:AlternateContent>
      <p:pic>
        <p:nvPicPr>
          <p:cNvPr id="5" name="Content Placeholder 4" descr="artwork"/>
          <p:cNvPicPr>
            <a:picLocks noChangeAspect="1"/>
          </p:cNvPicPr>
          <p:nvPr/>
        </p:nvPicPr>
        <p:blipFill>
          <a:blip r:embed="rId3"/>
          <a:stretch>
            <a:fillRect/>
          </a:stretch>
        </p:blipFill>
        <p:spPr>
          <a:xfrm>
            <a:off x="4419600" y="514350"/>
            <a:ext cx="3743577" cy="1750243"/>
          </a:xfrm>
          <a:prstGeom prst="rect">
            <a:avLst/>
          </a:prstGeom>
        </p:spPr>
      </p:pic>
    </p:spTree>
    <p:extLst>
      <p:ext uri="{BB962C8B-B14F-4D97-AF65-F5344CB8AC3E}">
        <p14:creationId xmlns:p14="http://schemas.microsoft.com/office/powerpoint/2010/main" val="953526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#4 for Surface Area and Volume (G.13)</a:t>
            </a:r>
          </a:p>
        </p:txBody>
      </p:sp>
      <mc:AlternateContent xmlns:mc="http://schemas.openxmlformats.org/markup-compatibility/2006" xmlns:a14="http://schemas.microsoft.com/office/drawing/2010/main">
        <mc:Choice Requires="a14">
          <p:sp>
            <p:nvSpPr>
              <p:cNvPr id="4" name="Content Placeholder 3"/>
              <p:cNvSpPr txBox="1">
                <a:spLocks noGrp="1"/>
              </p:cNvSpPr>
              <p:nvPr>
                <p:ph idx="1"/>
              </p:nvPr>
            </p:nvSpPr>
            <p:spPr>
              <a:xfrm>
                <a:off x="76200" y="786715"/>
                <a:ext cx="4419600" cy="3539430"/>
              </a:xfrm>
              <a:prstGeom prst="rect">
                <a:avLst/>
              </a:prstGeom>
              <a:noFill/>
            </p:spPr>
            <p:txBody>
              <a:bodyPr wrap="square" rtlCol="0">
                <a:spAutoFit/>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This cylinder has a radius of 4 feet and a volume of 208</a:t>
                </a:r>
                <a14:m>
                  <m:oMath xmlns:m="http://schemas.openxmlformats.org/officeDocument/2006/math">
                    <m:r>
                      <a:rPr lang="el-GR" sz="2400" b="1" i="1" smtClean="0">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latin typeface="Tahoma" panose="020B0604030504040204" pitchFamily="34" charset="0"/>
                    <a:ea typeface="Tahoma" panose="020B0604030504040204" pitchFamily="34" charset="0"/>
                    <a:cs typeface="Tahoma" panose="020B0604030504040204" pitchFamily="34" charset="0"/>
                  </a:rPr>
                  <a:t> cubic feet.</a:t>
                </a:r>
              </a:p>
              <a:p>
                <a:pPr marL="0" indent="0">
                  <a:buNone/>
                </a:pPr>
                <a:r>
                  <a:rPr lang="en-US" sz="2400" b="1" dirty="0">
                    <a:ea typeface="Tahoma" panose="020B0604030504040204" pitchFamily="34" charset="0"/>
                    <a:cs typeface="Tahoma" panose="020B0604030504040204" pitchFamily="34" charset="0"/>
                  </a:rPr>
                  <a:t>What is the surface area of the cylinder, in terms of </a:t>
                </a:r>
                <a14:m>
                  <m:oMath xmlns:m="http://schemas.openxmlformats.org/officeDocument/2006/math">
                    <m:r>
                      <a:rPr lang="el-GR" sz="2400" b="1" i="1">
                        <a:latin typeface="Cambria Math" panose="02040503050406030204" pitchFamily="18" charset="0"/>
                        <a:ea typeface="Tahoma" panose="020B0604030504040204" pitchFamily="34" charset="0"/>
                        <a:cs typeface="Tahoma" panose="020B0604030504040204" pitchFamily="34" charset="0"/>
                      </a:rPr>
                      <m:t>𝝅</m:t>
                    </m:r>
                  </m:oMath>
                </a14:m>
                <a:r>
                  <a:rPr lang="en-US" sz="2400" b="1" dirty="0">
                    <a:ea typeface="Tahoma" panose="020B0604030504040204" pitchFamily="34" charset="0"/>
                    <a:cs typeface="Tahoma" panose="020B0604030504040204" pitchFamily="34" charset="0"/>
                  </a:rPr>
                  <a:t> ?</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52</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104</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136</a:t>
                </a:r>
                <a14:m>
                  <m:oMath xmlns:m="http://schemas.openxmlformats.org/officeDocument/2006/math">
                    <m:r>
                      <a:rPr lang="el-GR" sz="2400" b="0" i="1">
                        <a:solidFill>
                          <a:srgbClr val="C00000"/>
                        </a:solidFill>
                        <a:latin typeface="Cambria Math" panose="02040503050406030204" pitchFamily="18" charset="0"/>
                        <a:ea typeface="Tahoma" panose="020B0604030504040204" pitchFamily="34" charset="0"/>
                        <a:cs typeface="Tahoma" panose="020B0604030504040204" pitchFamily="34" charset="0"/>
                      </a:rPr>
                      <m:t>𝜋</m:t>
                    </m:r>
                  </m:oMath>
                </a14:m>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 square feet</a:t>
                </a:r>
              </a:p>
              <a:p>
                <a:pPr marL="457200" indent="-457200">
                  <a:buAutoNum type="alphaUcPeriod"/>
                </a:pPr>
                <a:r>
                  <a:rPr lang="en-US" sz="2400" dirty="0">
                    <a:latin typeface="Tahoma" panose="020B0604030504040204" pitchFamily="34" charset="0"/>
                    <a:ea typeface="Tahoma" panose="020B0604030504040204" pitchFamily="34" charset="0"/>
                    <a:cs typeface="Tahoma" panose="020B0604030504040204" pitchFamily="34" charset="0"/>
                  </a:rPr>
                  <a:t>208</a:t>
                </a:r>
                <a14:m>
                  <m:oMath xmlns:m="http://schemas.openxmlformats.org/officeDocument/2006/math">
                    <m:r>
                      <a:rPr lang="el-GR" sz="2400" b="0" i="1">
                        <a:latin typeface="Cambria Math" panose="02040503050406030204" pitchFamily="18" charset="0"/>
                        <a:ea typeface="Tahoma" panose="020B0604030504040204" pitchFamily="34" charset="0"/>
                        <a:cs typeface="Tahoma" panose="020B0604030504040204" pitchFamily="34" charset="0"/>
                      </a:rPr>
                      <m:t>𝜋</m:t>
                    </m:r>
                  </m:oMath>
                </a14:m>
                <a:r>
                  <a:rPr lang="en-US" sz="2400" dirty="0">
                    <a:latin typeface="Tahoma" panose="020B0604030504040204" pitchFamily="34" charset="0"/>
                    <a:ea typeface="Tahoma" panose="020B0604030504040204" pitchFamily="34" charset="0"/>
                    <a:cs typeface="Tahoma" panose="020B0604030504040204" pitchFamily="34" charset="0"/>
                  </a:rPr>
                  <a:t> square feet</a:t>
                </a:r>
              </a:p>
            </p:txBody>
          </p:sp>
        </mc:Choice>
        <mc:Fallback xmlns="">
          <p:sp>
            <p:nvSpPr>
              <p:cNvPr id="4" name="Content Placeholder 3"/>
              <p:cNvSpPr txBox="1">
                <a:spLocks noGrp="1" noRot="1" noChangeAspect="1" noMove="1" noResize="1" noEditPoints="1" noAdjustHandles="1" noChangeArrowheads="1" noChangeShapeType="1" noTextEdit="1"/>
              </p:cNvSpPr>
              <p:nvPr>
                <p:ph idx="1"/>
              </p:nvPr>
            </p:nvSpPr>
            <p:spPr>
              <a:xfrm>
                <a:off x="76200" y="786715"/>
                <a:ext cx="4419600" cy="3539430"/>
              </a:xfrm>
              <a:prstGeom prst="rect">
                <a:avLst/>
              </a:prstGeom>
              <a:blipFill>
                <a:blip r:embed="rId3"/>
                <a:stretch>
                  <a:fillRect l="-2207" t="-1377" r="-1517" b="-2754"/>
                </a:stretch>
              </a:blipFill>
            </p:spPr>
            <p:txBody>
              <a:bodyPr/>
              <a:lstStyle/>
              <a:p>
                <a:r>
                  <a:rPr lang="en-US">
                    <a:noFill/>
                  </a:rPr>
                  <a:t> </a:t>
                </a:r>
              </a:p>
            </p:txBody>
          </p:sp>
        </mc:Fallback>
      </mc:AlternateContent>
      <p:pic>
        <p:nvPicPr>
          <p:cNvPr id="5" name="Content Placeholder 4" descr="artwork"/>
          <p:cNvPicPr>
            <a:picLocks noChangeAspect="1"/>
          </p:cNvPicPr>
          <p:nvPr/>
        </p:nvPicPr>
        <p:blipFill>
          <a:blip r:embed="rId4"/>
          <a:stretch>
            <a:fillRect/>
          </a:stretch>
        </p:blipFill>
        <p:spPr>
          <a:xfrm>
            <a:off x="4419600" y="469085"/>
            <a:ext cx="3743577" cy="1750243"/>
          </a:xfrm>
          <a:prstGeom prst="rect">
            <a:avLst/>
          </a:prstGeom>
        </p:spPr>
      </p:pic>
      <p:sp>
        <p:nvSpPr>
          <p:cNvPr id="3" name="Rounded Rectangle 2" descr="Rounded rectangle indicates correct answer is option C."/>
          <p:cNvSpPr/>
          <p:nvPr/>
        </p:nvSpPr>
        <p:spPr>
          <a:xfrm>
            <a:off x="76200" y="3516630"/>
            <a:ext cx="29718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0400" y="2592854"/>
            <a:ext cx="58674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There are a variety of errors made when solving this type of problem.  Some students use the volume and 4 to find the height.  Others find the height correctly but do not add the areas of the bases.</a:t>
            </a:r>
          </a:p>
        </p:txBody>
      </p:sp>
    </p:spTree>
    <p:extLst>
      <p:ext uri="{BB962C8B-B14F-4D97-AF65-F5344CB8AC3E}">
        <p14:creationId xmlns:p14="http://schemas.microsoft.com/office/powerpoint/2010/main" val="4289590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sz="2800" dirty="0">
                <a:solidFill>
                  <a:schemeClr val="bg1"/>
                </a:solidFill>
              </a:rPr>
              <a:t>Similar Geometric Figures</a:t>
            </a:r>
          </a:p>
        </p:txBody>
      </p:sp>
      <p:sp>
        <p:nvSpPr>
          <p:cNvPr id="4" name="Content Placeholder 3"/>
          <p:cNvSpPr>
            <a:spLocks noGrp="1"/>
          </p:cNvSpPr>
          <p:nvPr>
            <p:ph idx="1"/>
          </p:nvPr>
        </p:nvSpPr>
        <p:spPr>
          <a:xfrm>
            <a:off x="76200" y="742950"/>
            <a:ext cx="8927385" cy="4400549"/>
          </a:xfrm>
        </p:spPr>
        <p:txBody>
          <a:bodyPr>
            <a:noAutofit/>
          </a:bodyPr>
          <a:lstStyle/>
          <a:p>
            <a:pPr marL="114300" indent="0">
              <a:buNone/>
            </a:pPr>
            <a:r>
              <a:rPr lang="en-US" sz="2400" dirty="0"/>
              <a:t>SOL G.14</a:t>
            </a:r>
          </a:p>
          <a:p>
            <a:pPr marL="114300" indent="0">
              <a:buNone/>
            </a:pPr>
            <a:r>
              <a:rPr lang="en-US" sz="2400" dirty="0"/>
              <a:t>The student will apply the concepts of similarity to two- or three-dimensional geometric figures. This will include</a:t>
            </a:r>
          </a:p>
          <a:p>
            <a:pPr marL="571500" indent="-457200">
              <a:buAutoNum type="alphaLcParenR"/>
            </a:pPr>
            <a:r>
              <a:rPr lang="en-US" sz="2400" dirty="0">
                <a:solidFill>
                  <a:srgbClr val="C00000"/>
                </a:solidFill>
              </a:rPr>
              <a:t>comparing ratios between lengths, perimeters, areas, and volumes of similar figures;</a:t>
            </a:r>
          </a:p>
          <a:p>
            <a:pPr marL="571500" indent="-457200">
              <a:buAutoNum type="alphaLcParenR"/>
            </a:pPr>
            <a:r>
              <a:rPr lang="en-US" sz="2400" dirty="0"/>
              <a:t>determining how changes in one or more dimensions of a figure affect area and/or volume of the figure;</a:t>
            </a:r>
          </a:p>
          <a:p>
            <a:pPr marL="571500" indent="-457200">
              <a:buAutoNum type="alphaLcParenR"/>
            </a:pPr>
            <a:r>
              <a:rPr lang="en-US" sz="2400" dirty="0"/>
              <a:t>determining how changes in area and/or volume of a figure affect one or more dimensions of the figure; and</a:t>
            </a:r>
          </a:p>
          <a:p>
            <a:pPr marL="571500" indent="-457200">
              <a:buAutoNum type="alphaLcParenR"/>
            </a:pPr>
            <a:r>
              <a:rPr lang="en-US" sz="2400" dirty="0">
                <a:solidFill>
                  <a:srgbClr val="C00000"/>
                </a:solidFill>
              </a:rPr>
              <a:t>solving problems, including practical problems, about similar geometric figures.</a:t>
            </a:r>
          </a:p>
        </p:txBody>
      </p:sp>
    </p:spTree>
    <p:extLst>
      <p:ext uri="{BB962C8B-B14F-4D97-AF65-F5344CB8AC3E}">
        <p14:creationId xmlns:p14="http://schemas.microsoft.com/office/powerpoint/2010/main" val="433696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Similarity Comparisons with Geometric Figures (G.14a, d)</a:t>
            </a:r>
          </a:p>
        </p:txBody>
      </p:sp>
      <p:sp>
        <p:nvSpPr>
          <p:cNvPr id="4" name="Content Placeholder 3"/>
          <p:cNvSpPr>
            <a:spLocks noGrp="1"/>
          </p:cNvSpPr>
          <p:nvPr>
            <p:ph idx="1"/>
          </p:nvPr>
        </p:nvSpPr>
        <p:spPr/>
        <p:txBody>
          <a:bodyPr>
            <a:normAutofit/>
          </a:bodyPr>
          <a:lstStyle/>
          <a:p>
            <a:pPr marL="114300" indent="0">
              <a:buNone/>
            </a:pPr>
            <a:r>
              <a:rPr lang="en-US" sz="2400" dirty="0"/>
              <a:t>Students need additional practice comparing the ratios of lengths, areas, and volumes of similar objects and applying this information to practical problems.</a:t>
            </a:r>
          </a:p>
        </p:txBody>
      </p:sp>
    </p:spTree>
    <p:extLst>
      <p:ext uri="{BB962C8B-B14F-4D97-AF65-F5344CB8AC3E}">
        <p14:creationId xmlns:p14="http://schemas.microsoft.com/office/powerpoint/2010/main" val="3639784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Suggested Practice #1 with Similar Figures (G.14a, d)</a:t>
            </a:r>
          </a:p>
        </p:txBody>
      </p:sp>
      <p:sp>
        <p:nvSpPr>
          <p:cNvPr id="4" name="Content Placeholder 3"/>
          <p:cNvSpPr>
            <a:spLocks noGrp="1"/>
          </p:cNvSpPr>
          <p:nvPr>
            <p:ph idx="1"/>
          </p:nvPr>
        </p:nvSpPr>
        <p:spPr/>
        <p:txBody>
          <a:bodyPr>
            <a:normAutofit lnSpcReduction="10000"/>
          </a:bodyPr>
          <a:lstStyle/>
          <a:p>
            <a:pPr marL="114300" indent="0">
              <a:buNone/>
            </a:pPr>
            <a:r>
              <a:rPr lang="en-US" sz="2400" b="1" dirty="0"/>
              <a:t>The ratio of the perimeters of two regular pentagons is 2500:1.  </a:t>
            </a:r>
          </a:p>
          <a:p>
            <a:pPr marL="114300" indent="0">
              <a:buNone/>
            </a:pPr>
            <a:r>
              <a:rPr lang="en-US" sz="2400" b="1" dirty="0"/>
              <a:t>What is the ratio of the length of one side of the larger pentagon to the length of one side of the smaller pentagon?</a:t>
            </a:r>
          </a:p>
          <a:p>
            <a:pPr marL="114300" indent="0">
              <a:buNone/>
            </a:pPr>
            <a:endParaRPr lang="en-US" sz="2400" dirty="0"/>
          </a:p>
          <a:p>
            <a:pPr marL="628650" indent="-514350">
              <a:buClrTx/>
              <a:buAutoNum type="alphaUcPeriod"/>
            </a:pPr>
            <a:r>
              <a:rPr lang="en-US" sz="2400" dirty="0"/>
              <a:t>2500:1</a:t>
            </a:r>
          </a:p>
          <a:p>
            <a:pPr marL="628650" indent="-514350">
              <a:buClrTx/>
              <a:buAutoNum type="alphaUcPeriod"/>
            </a:pPr>
            <a:r>
              <a:rPr lang="en-US" sz="2400" dirty="0"/>
              <a:t>500:1</a:t>
            </a:r>
          </a:p>
          <a:p>
            <a:pPr marL="628650" indent="-514350">
              <a:buClrTx/>
              <a:buAutoNum type="alphaUcPeriod"/>
            </a:pPr>
            <a:r>
              <a:rPr lang="en-US" sz="2400" dirty="0"/>
              <a:t>50:1</a:t>
            </a:r>
          </a:p>
          <a:p>
            <a:pPr marL="628650" indent="-514350">
              <a:buClrTx/>
              <a:buAutoNum type="alphaUcPeriod"/>
            </a:pPr>
            <a:r>
              <a:rPr lang="en-US" sz="2400" dirty="0"/>
              <a:t>25:1</a:t>
            </a:r>
          </a:p>
        </p:txBody>
      </p:sp>
    </p:spTree>
    <p:extLst>
      <p:ext uri="{BB962C8B-B14F-4D97-AF65-F5344CB8AC3E}">
        <p14:creationId xmlns:p14="http://schemas.microsoft.com/office/powerpoint/2010/main" val="163056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
            <a:ext cx="9144000" cy="741828"/>
          </a:xfrm>
          <a:solidFill>
            <a:srgbClr val="000000"/>
          </a:solidFill>
        </p:spPr>
        <p:txBody>
          <a:bodyPr>
            <a:normAutofit/>
          </a:bodyPr>
          <a:lstStyle/>
          <a:p>
            <a:r>
              <a:rPr lang="en-US" sz="2800" dirty="0">
                <a:solidFill>
                  <a:schemeClr val="bg1"/>
                </a:solidFill>
              </a:rPr>
              <a:t>Answers to Practice with Counterexamples (G.1c)</a:t>
            </a:r>
          </a:p>
        </p:txBody>
      </p:sp>
      <p:sp>
        <p:nvSpPr>
          <p:cNvPr id="4" name="Content Placeholder 3"/>
          <p:cNvSpPr>
            <a:spLocks noGrp="1"/>
          </p:cNvSpPr>
          <p:nvPr>
            <p:ph idx="1"/>
          </p:nvPr>
        </p:nvSpPr>
        <p:spPr>
          <a:xfrm>
            <a:off x="0" y="666750"/>
            <a:ext cx="9144000" cy="3657603"/>
          </a:xfrm>
        </p:spPr>
        <p:txBody>
          <a:bodyPr>
            <a:normAutofit lnSpcReduction="10000"/>
          </a:bodyPr>
          <a:lstStyle/>
          <a:p>
            <a:pPr marL="114300" indent="0">
              <a:buNone/>
            </a:pPr>
            <a:r>
              <a:rPr lang="en-US" sz="2400" b="1" dirty="0"/>
              <a:t>Identify three values for </a:t>
            </a:r>
            <a:r>
              <a:rPr lang="en-US" b="1" i="1" dirty="0">
                <a:latin typeface="Times New Roman" panose="02020603050405020304" pitchFamily="18" charset="0"/>
                <a:cs typeface="Times New Roman" panose="02020603050405020304" pitchFamily="18" charset="0"/>
              </a:rPr>
              <a:t>m</a:t>
            </a:r>
            <a:r>
              <a:rPr lang="en-US" sz="2400" b="1" dirty="0"/>
              <a:t> that are counterexamples to this statement.</a:t>
            </a:r>
          </a:p>
          <a:p>
            <a:pPr marL="114300" indent="0">
              <a:buNone/>
            </a:pPr>
            <a:endParaRPr lang="en-US" sz="900" i="1" dirty="0"/>
          </a:p>
          <a:p>
            <a:pPr marL="114300" indent="0">
              <a:buNone/>
            </a:pPr>
            <a:r>
              <a:rPr lang="en-US" sz="2400" b="1" i="1" dirty="0"/>
              <a:t>If </a:t>
            </a:r>
            <a:r>
              <a:rPr lang="en-US" b="1" i="1" dirty="0">
                <a:latin typeface="Times New Roman" panose="02020603050405020304" pitchFamily="18" charset="0"/>
                <a:cs typeface="Times New Roman" panose="02020603050405020304" pitchFamily="18" charset="0"/>
              </a:rPr>
              <a:t>m </a:t>
            </a:r>
            <a:r>
              <a:rPr lang="en-US" sz="2400" b="1" i="1" dirty="0"/>
              <a:t>is a factor of 100, then </a:t>
            </a:r>
            <a:r>
              <a:rPr lang="en-US" b="1" i="1" dirty="0">
                <a:latin typeface="Times New Roman" panose="02020603050405020304" pitchFamily="18" charset="0"/>
                <a:cs typeface="Times New Roman" panose="02020603050405020304" pitchFamily="18" charset="0"/>
              </a:rPr>
              <a:t>m</a:t>
            </a:r>
            <a:r>
              <a:rPr lang="en-US" sz="2400" b="1" i="1" baseline="30000" dirty="0"/>
              <a:t>2</a:t>
            </a:r>
            <a:r>
              <a:rPr lang="en-US" sz="2400" b="1" i="1" dirty="0"/>
              <a:t> is a factor of 100.</a:t>
            </a:r>
            <a:endParaRPr lang="en-US" sz="2400" b="1" dirty="0"/>
          </a:p>
          <a:p>
            <a:pPr marL="114300" indent="0">
              <a:buNone/>
            </a:pPr>
            <a:endParaRPr lang="en-US" sz="900" dirty="0"/>
          </a:p>
          <a:p>
            <a:pPr marL="114300" indent="0">
              <a:buNone/>
            </a:pPr>
            <a:r>
              <a:rPr lang="en-US" sz="2400" dirty="0"/>
              <a:t>	2	</a:t>
            </a:r>
            <a:r>
              <a:rPr lang="en-US" sz="2400" dirty="0">
                <a:solidFill>
                  <a:srgbClr val="C00000"/>
                </a:solidFill>
              </a:rPr>
              <a:t>4</a:t>
            </a:r>
            <a:r>
              <a:rPr lang="en-US" sz="2400" dirty="0"/>
              <a:t>	5	10	15	</a:t>
            </a:r>
            <a:r>
              <a:rPr lang="en-US" sz="2400" dirty="0">
                <a:solidFill>
                  <a:srgbClr val="C00000"/>
                </a:solidFill>
              </a:rPr>
              <a:t>20</a:t>
            </a:r>
            <a:r>
              <a:rPr lang="en-US" sz="2400" dirty="0"/>
              <a:t>	</a:t>
            </a:r>
            <a:r>
              <a:rPr lang="en-US" sz="2400" dirty="0">
                <a:solidFill>
                  <a:srgbClr val="C00000"/>
                </a:solidFill>
              </a:rPr>
              <a:t>25</a:t>
            </a:r>
          </a:p>
          <a:p>
            <a:pPr marL="114300" indent="0">
              <a:buNone/>
            </a:pPr>
            <a:endParaRPr lang="en-US" sz="900" dirty="0">
              <a:solidFill>
                <a:srgbClr val="C00000"/>
              </a:solidFill>
            </a:endParaRPr>
          </a:p>
          <a:p>
            <a:pPr marL="114300" indent="0">
              <a:buNone/>
            </a:pPr>
            <a:r>
              <a:rPr lang="en-US" sz="2400" dirty="0">
                <a:solidFill>
                  <a:srgbClr val="C00000"/>
                </a:solidFill>
              </a:rPr>
              <a:t>Common errors on SOL test items include: </a:t>
            </a:r>
          </a:p>
          <a:p>
            <a:r>
              <a:rPr lang="en-US" sz="2400" dirty="0">
                <a:solidFill>
                  <a:srgbClr val="C00000"/>
                </a:solidFill>
              </a:rPr>
              <a:t>selecting numbers such as 2, 5, and 10 that make both parts of the statement true; and</a:t>
            </a:r>
          </a:p>
          <a:p>
            <a:r>
              <a:rPr lang="en-US" sz="2400" dirty="0">
                <a:solidFill>
                  <a:srgbClr val="C00000"/>
                </a:solidFill>
              </a:rPr>
              <a:t>selecting 15 because it makes the first part of the statement false.</a:t>
            </a:r>
          </a:p>
          <a:p>
            <a:endParaRPr lang="en-US" sz="2400" dirty="0"/>
          </a:p>
        </p:txBody>
      </p:sp>
      <p:grpSp>
        <p:nvGrpSpPr>
          <p:cNvPr id="8" name="Group 7" descr="artwork"/>
          <p:cNvGrpSpPr/>
          <p:nvPr/>
        </p:nvGrpSpPr>
        <p:grpSpPr>
          <a:xfrm>
            <a:off x="1828800" y="1993897"/>
            <a:ext cx="5021516" cy="400984"/>
            <a:chOff x="1828800" y="2000251"/>
            <a:chExt cx="5021516" cy="400984"/>
          </a:xfrm>
        </p:grpSpPr>
        <p:grpSp>
          <p:nvGrpSpPr>
            <p:cNvPr id="3" name="Group 2"/>
            <p:cNvGrpSpPr/>
            <p:nvPr/>
          </p:nvGrpSpPr>
          <p:grpSpPr>
            <a:xfrm>
              <a:off x="1828800" y="2000251"/>
              <a:ext cx="4096694" cy="400984"/>
              <a:chOff x="1828800" y="2000251"/>
              <a:chExt cx="4096694" cy="400984"/>
            </a:xfrm>
          </p:grpSpPr>
          <p:sp>
            <p:nvSpPr>
              <p:cNvPr id="5" name="Rounded Rectangle 4" descr="Rounded rectangles indicate correct answers are 4, 20, and 25."/>
              <p:cNvSpPr/>
              <p:nvPr/>
            </p:nvSpPr>
            <p:spPr>
              <a:xfrm>
                <a:off x="1828800" y="2000251"/>
                <a:ext cx="381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44494" y="2020235"/>
                <a:ext cx="381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p:cNvSpPr/>
            <p:nvPr/>
          </p:nvSpPr>
          <p:spPr>
            <a:xfrm>
              <a:off x="6469316" y="2012551"/>
              <a:ext cx="381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8361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Answer to Practice #1 with Similar Figures (G.14a, d) </a:t>
            </a:r>
          </a:p>
        </p:txBody>
      </p:sp>
      <p:sp>
        <p:nvSpPr>
          <p:cNvPr id="4" name="Content Placeholder 3"/>
          <p:cNvSpPr>
            <a:spLocks noGrp="1"/>
          </p:cNvSpPr>
          <p:nvPr>
            <p:ph idx="1"/>
          </p:nvPr>
        </p:nvSpPr>
        <p:spPr>
          <a:xfrm>
            <a:off x="76200" y="819149"/>
            <a:ext cx="8927385" cy="3505204"/>
          </a:xfrm>
        </p:spPr>
        <p:txBody>
          <a:bodyPr>
            <a:normAutofit/>
          </a:bodyPr>
          <a:lstStyle/>
          <a:p>
            <a:pPr marL="114300" indent="0">
              <a:buNone/>
            </a:pPr>
            <a:r>
              <a:rPr lang="en-US" sz="2400" b="1" dirty="0"/>
              <a:t>The ratio of the perimeters of two regular pentagons is 2500:1.  </a:t>
            </a:r>
          </a:p>
          <a:p>
            <a:pPr marL="114300" indent="0">
              <a:buNone/>
            </a:pPr>
            <a:r>
              <a:rPr lang="en-US" sz="2400" b="1" dirty="0"/>
              <a:t>What is the ratio of the length of one side of the larger pentagon to the length of one side of the smaller pentagon?</a:t>
            </a:r>
          </a:p>
          <a:p>
            <a:pPr marL="114300" indent="0">
              <a:buNone/>
            </a:pPr>
            <a:endParaRPr lang="en-US" sz="800" dirty="0"/>
          </a:p>
          <a:p>
            <a:pPr marL="114300" indent="0">
              <a:buClrTx/>
              <a:buNone/>
            </a:pPr>
            <a:r>
              <a:rPr lang="en-US" sz="2400" dirty="0">
                <a:solidFill>
                  <a:srgbClr val="C00000"/>
                </a:solidFill>
              </a:rPr>
              <a:t>A.  2500:1</a:t>
            </a:r>
          </a:p>
          <a:p>
            <a:pPr marL="114300" indent="0">
              <a:buClrTx/>
              <a:buNone/>
            </a:pPr>
            <a:r>
              <a:rPr lang="en-US" sz="2400" dirty="0"/>
              <a:t>B.  500:1</a:t>
            </a:r>
          </a:p>
          <a:p>
            <a:pPr marL="114300" indent="0">
              <a:buClrTx/>
              <a:buNone/>
            </a:pPr>
            <a:r>
              <a:rPr lang="en-US" sz="2400" dirty="0"/>
              <a:t>C.  50:1</a:t>
            </a:r>
          </a:p>
          <a:p>
            <a:pPr marL="114300" indent="0">
              <a:buClrTx/>
              <a:buNone/>
            </a:pPr>
            <a:r>
              <a:rPr lang="en-US" sz="2400" dirty="0"/>
              <a:t>D.  25:1</a:t>
            </a:r>
          </a:p>
        </p:txBody>
      </p:sp>
      <p:cxnSp>
        <p:nvCxnSpPr>
          <p:cNvPr id="7" name="Straight Arrow Connector 6" descr="Arrow pointing to common error."/>
          <p:cNvCxnSpPr/>
          <p:nvPr/>
        </p:nvCxnSpPr>
        <p:spPr>
          <a:xfrm flipH="1">
            <a:off x="1600200" y="3409950"/>
            <a:ext cx="4572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057400" y="2537758"/>
            <a:ext cx="7086600" cy="1938992"/>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Many students believe they should divide by 5 since a pentagon has 5 sides.  Since perimeter and side length are both linear measurements, students should not divide. </a:t>
            </a:r>
          </a:p>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ratios are equal.</a:t>
            </a:r>
          </a:p>
        </p:txBody>
      </p:sp>
      <p:sp>
        <p:nvSpPr>
          <p:cNvPr id="6" name="Rounded Rectangle 5" descr="Rounded rectangle indicates correct answer is option A."/>
          <p:cNvSpPr/>
          <p:nvPr/>
        </p:nvSpPr>
        <p:spPr>
          <a:xfrm>
            <a:off x="228600" y="2843056"/>
            <a:ext cx="1524000" cy="328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47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#2 with Similar Figures (G.14a, d)</a:t>
            </a:r>
          </a:p>
        </p:txBody>
      </p:sp>
      <p:sp>
        <p:nvSpPr>
          <p:cNvPr id="4" name="Content Placeholder 3"/>
          <p:cNvSpPr>
            <a:spLocks noGrp="1"/>
          </p:cNvSpPr>
          <p:nvPr>
            <p:ph idx="1"/>
          </p:nvPr>
        </p:nvSpPr>
        <p:spPr>
          <a:xfrm>
            <a:off x="0" y="895351"/>
            <a:ext cx="9144000" cy="3429002"/>
          </a:xfrm>
        </p:spPr>
        <p:txBody>
          <a:bodyPr>
            <a:normAutofit/>
          </a:bodyPr>
          <a:lstStyle/>
          <a:p>
            <a:pPr marL="114300" indent="0">
              <a:buNone/>
            </a:pPr>
            <a:r>
              <a:rPr lang="en-US" sz="2400" b="1" dirty="0"/>
              <a:t>The ratio of the surface areas of two cubes is 900:1.  </a:t>
            </a:r>
          </a:p>
          <a:p>
            <a:pPr marL="114300" indent="0">
              <a:buNone/>
            </a:pPr>
            <a:endParaRPr lang="en-US" sz="800" b="1" dirty="0"/>
          </a:p>
          <a:p>
            <a:pPr marL="114300" indent="0">
              <a:buNone/>
            </a:pPr>
            <a:r>
              <a:rPr lang="en-US" sz="2400" b="1" dirty="0"/>
              <a:t>What is the ratio of the area of one face of the larger cube to one face of the smaller cube?  </a:t>
            </a:r>
          </a:p>
          <a:p>
            <a:pPr marL="114300" indent="0">
              <a:buNone/>
            </a:pPr>
            <a:endParaRPr lang="en-US" sz="800" b="1" dirty="0"/>
          </a:p>
          <a:p>
            <a:pPr marL="114300" indent="0">
              <a:buNone/>
            </a:pPr>
            <a:r>
              <a:rPr lang="en-US" sz="2400" b="1" dirty="0"/>
              <a:t>What is the ratio of the side length of the larger cube to the side length of the smaller cube?</a:t>
            </a:r>
          </a:p>
          <a:p>
            <a:pPr marL="114300" indent="0">
              <a:buNone/>
            </a:pPr>
            <a:endParaRPr lang="en-US" sz="800" b="1" dirty="0"/>
          </a:p>
          <a:p>
            <a:pPr marL="114300" indent="0">
              <a:buNone/>
            </a:pPr>
            <a:r>
              <a:rPr lang="en-US" sz="2400" b="1" dirty="0"/>
              <a:t>What is the ratio of the volume of the larger cube to the volume of the smaller cube?</a:t>
            </a:r>
          </a:p>
        </p:txBody>
      </p:sp>
      <p:grpSp>
        <p:nvGrpSpPr>
          <p:cNvPr id="3" name="Group 2" descr="Empty boxes"/>
          <p:cNvGrpSpPr/>
          <p:nvPr/>
        </p:nvGrpSpPr>
        <p:grpSpPr>
          <a:xfrm>
            <a:off x="6553200" y="1833133"/>
            <a:ext cx="1828800" cy="2190193"/>
            <a:chOff x="6553200" y="1833133"/>
            <a:chExt cx="1828800" cy="2190193"/>
          </a:xfrm>
        </p:grpSpPr>
        <p:sp>
          <p:nvSpPr>
            <p:cNvPr id="5" name="Rectangle 4"/>
            <p:cNvSpPr/>
            <p:nvPr/>
          </p:nvSpPr>
          <p:spPr>
            <a:xfrm>
              <a:off x="6553200" y="1833133"/>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553200" y="2702453"/>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53200" y="3566126"/>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790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Answers to Practice #2 with Similar Figures (G.14a, d)</a:t>
            </a:r>
          </a:p>
        </p:txBody>
      </p:sp>
      <p:sp>
        <p:nvSpPr>
          <p:cNvPr id="4" name="Content Placeholder 3"/>
          <p:cNvSpPr>
            <a:spLocks noGrp="1"/>
          </p:cNvSpPr>
          <p:nvPr>
            <p:ph idx="1"/>
          </p:nvPr>
        </p:nvSpPr>
        <p:spPr>
          <a:xfrm>
            <a:off x="0" y="895351"/>
            <a:ext cx="9144000" cy="3429002"/>
          </a:xfrm>
        </p:spPr>
        <p:txBody>
          <a:bodyPr>
            <a:normAutofit/>
          </a:bodyPr>
          <a:lstStyle/>
          <a:p>
            <a:pPr marL="114300" indent="0">
              <a:buNone/>
            </a:pPr>
            <a:r>
              <a:rPr lang="en-US" sz="2400" b="1" dirty="0"/>
              <a:t>The ratio of the surface areas of two cubes is 900:1.  </a:t>
            </a:r>
          </a:p>
          <a:p>
            <a:pPr marL="114300" indent="0">
              <a:buNone/>
            </a:pPr>
            <a:endParaRPr lang="en-US" sz="800" b="1" dirty="0"/>
          </a:p>
          <a:p>
            <a:pPr marL="114300" indent="0">
              <a:buNone/>
            </a:pPr>
            <a:r>
              <a:rPr lang="en-US" sz="2400" b="1" dirty="0"/>
              <a:t>What is the ratio of the area of one face of the larger cube to one face of the smaller cube?  </a:t>
            </a:r>
          </a:p>
          <a:p>
            <a:pPr marL="114300" indent="0">
              <a:buNone/>
            </a:pPr>
            <a:endParaRPr lang="en-US" sz="800" b="1" dirty="0"/>
          </a:p>
          <a:p>
            <a:pPr marL="114300" indent="0">
              <a:buNone/>
            </a:pPr>
            <a:r>
              <a:rPr lang="en-US" sz="2400" b="1" dirty="0"/>
              <a:t>What is the ratio of the side length of the larger cube to the side length of the smaller cube?</a:t>
            </a:r>
          </a:p>
          <a:p>
            <a:pPr marL="114300" indent="0">
              <a:buNone/>
            </a:pPr>
            <a:endParaRPr lang="en-US" sz="800" b="1" dirty="0"/>
          </a:p>
          <a:p>
            <a:pPr marL="114300" indent="0">
              <a:buNone/>
            </a:pPr>
            <a:r>
              <a:rPr lang="en-US" sz="2400" b="1" dirty="0"/>
              <a:t>What is the ratio of the volume of the larger cube to the volume of the smaller cube?</a:t>
            </a:r>
          </a:p>
          <a:p>
            <a:pPr marL="114300" indent="0">
              <a:buNone/>
            </a:pPr>
            <a:endParaRPr lang="en-US" sz="2400" dirty="0"/>
          </a:p>
        </p:txBody>
      </p:sp>
      <p:grpSp>
        <p:nvGrpSpPr>
          <p:cNvPr id="12" name="Group 11" descr="boxes with answers"/>
          <p:cNvGrpSpPr/>
          <p:nvPr/>
        </p:nvGrpSpPr>
        <p:grpSpPr>
          <a:xfrm>
            <a:off x="6362700" y="1833133"/>
            <a:ext cx="2209800" cy="2125861"/>
            <a:chOff x="6362700" y="1833133"/>
            <a:chExt cx="2209800" cy="2125861"/>
          </a:xfrm>
        </p:grpSpPr>
        <p:sp>
          <p:nvSpPr>
            <p:cNvPr id="6" name="Rectangle 5"/>
            <p:cNvSpPr/>
            <p:nvPr/>
          </p:nvSpPr>
          <p:spPr>
            <a:xfrm>
              <a:off x="6553200" y="2667463"/>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descr="boxes with answers"/>
            <p:cNvGrpSpPr/>
            <p:nvPr/>
          </p:nvGrpSpPr>
          <p:grpSpPr>
            <a:xfrm>
              <a:off x="6362700" y="1833133"/>
              <a:ext cx="2209800" cy="2125861"/>
              <a:chOff x="6362700" y="1833133"/>
              <a:chExt cx="2209800" cy="2125861"/>
            </a:xfrm>
          </p:grpSpPr>
          <p:sp>
            <p:nvSpPr>
              <p:cNvPr id="5" name="Rectangle 4"/>
              <p:cNvSpPr/>
              <p:nvPr/>
            </p:nvSpPr>
            <p:spPr>
              <a:xfrm>
                <a:off x="6553200" y="1833133"/>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53200" y="3501794"/>
                <a:ext cx="1828800"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362700" y="2674819"/>
                <a:ext cx="2209800" cy="461665"/>
              </a:xfrm>
              <a:prstGeom prst="rect">
                <a:avLst/>
              </a:prstGeom>
              <a:noFill/>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30: 1</a:t>
                </a:r>
              </a:p>
            </p:txBody>
          </p:sp>
        </p:grpSp>
      </p:grpSp>
      <p:sp>
        <p:nvSpPr>
          <p:cNvPr id="8" name="TextBox 7"/>
          <p:cNvSpPr txBox="1"/>
          <p:nvPr/>
        </p:nvSpPr>
        <p:spPr>
          <a:xfrm>
            <a:off x="0" y="3916653"/>
            <a:ext cx="9144000" cy="830997"/>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believe they should divide by 6 because a cube has 6 faces, but they only divide the large number by 6.  </a:t>
            </a:r>
          </a:p>
        </p:txBody>
      </p:sp>
      <p:sp>
        <p:nvSpPr>
          <p:cNvPr id="10" name="TextBox 9"/>
          <p:cNvSpPr txBox="1"/>
          <p:nvPr/>
        </p:nvSpPr>
        <p:spPr>
          <a:xfrm>
            <a:off x="6362700" y="1839605"/>
            <a:ext cx="2209800" cy="461665"/>
          </a:xfrm>
          <a:prstGeom prst="rect">
            <a:avLst/>
          </a:prstGeom>
          <a:noFill/>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900: 1</a:t>
            </a:r>
          </a:p>
        </p:txBody>
      </p:sp>
      <p:sp>
        <p:nvSpPr>
          <p:cNvPr id="11" name="TextBox 10"/>
          <p:cNvSpPr txBox="1"/>
          <p:nvPr/>
        </p:nvSpPr>
        <p:spPr>
          <a:xfrm>
            <a:off x="6356664" y="3499561"/>
            <a:ext cx="2209800" cy="461665"/>
          </a:xfrm>
          <a:prstGeom prst="rect">
            <a:avLst/>
          </a:prstGeom>
          <a:noFill/>
        </p:spPr>
        <p:txBody>
          <a:bodyPr wrap="square" rtlCol="0">
            <a:spAutoFit/>
          </a:bodyPr>
          <a:lstStyle/>
          <a:p>
            <a:pPr algn="ct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27,000: 1</a:t>
            </a:r>
          </a:p>
        </p:txBody>
      </p:sp>
    </p:spTree>
    <p:extLst>
      <p:ext uri="{BB962C8B-B14F-4D97-AF65-F5344CB8AC3E}">
        <p14:creationId xmlns:p14="http://schemas.microsoft.com/office/powerpoint/2010/main" val="2208794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Suggested Practice #3 with Similar Figures (G.14a, d)</a:t>
            </a:r>
          </a:p>
        </p:txBody>
      </p:sp>
      <p:sp>
        <p:nvSpPr>
          <p:cNvPr id="4" name="Content Placeholder 3"/>
          <p:cNvSpPr>
            <a:spLocks noGrp="1"/>
          </p:cNvSpPr>
          <p:nvPr>
            <p:ph idx="1"/>
          </p:nvPr>
        </p:nvSpPr>
        <p:spPr/>
        <p:txBody>
          <a:bodyPr>
            <a:normAutofit/>
          </a:bodyPr>
          <a:lstStyle/>
          <a:p>
            <a:pPr marL="114300" indent="0">
              <a:buNone/>
            </a:pPr>
            <a:r>
              <a:rPr lang="en-US" sz="2400" b="1" dirty="0"/>
              <a:t>The ratio of the diameters of two spheres is 3:5.  The volume of the smaller sphere is 322.4 cm³.  </a:t>
            </a:r>
          </a:p>
          <a:p>
            <a:pPr marL="114300" indent="0">
              <a:buNone/>
            </a:pPr>
            <a:endParaRPr lang="en-US" sz="800" dirty="0"/>
          </a:p>
          <a:p>
            <a:pPr marL="114300" indent="0">
              <a:buNone/>
            </a:pPr>
            <a:r>
              <a:rPr lang="en-US" sz="2400" b="1" dirty="0"/>
              <a:t>Which is closest to the volume of the larger sphere?</a:t>
            </a:r>
          </a:p>
          <a:p>
            <a:pPr marL="114300" indent="0">
              <a:buNone/>
            </a:pPr>
            <a:endParaRPr lang="en-US" sz="800" b="1" dirty="0"/>
          </a:p>
          <a:p>
            <a:pPr marL="628650" indent="-514350">
              <a:buClrTx/>
              <a:buAutoNum type="alphaUcPeriod"/>
            </a:pPr>
            <a:r>
              <a:rPr lang="en-US" sz="2400" dirty="0"/>
              <a:t>193.4 cm³</a:t>
            </a:r>
          </a:p>
          <a:p>
            <a:pPr marL="628650" indent="-514350">
              <a:buClrTx/>
              <a:buFont typeface="Arial" pitchFamily="34" charset="0"/>
              <a:buAutoNum type="alphaUcPeriod"/>
            </a:pPr>
            <a:r>
              <a:rPr lang="en-US" sz="2400" dirty="0"/>
              <a:t>537.3 cm³</a:t>
            </a:r>
          </a:p>
          <a:p>
            <a:pPr marL="628650" indent="-514350">
              <a:buClrTx/>
              <a:buFont typeface="Arial" pitchFamily="34" charset="0"/>
              <a:buAutoNum type="alphaUcPeriod"/>
            </a:pPr>
            <a:r>
              <a:rPr lang="en-US" sz="2400" dirty="0"/>
              <a:t>895.6 cm³</a:t>
            </a:r>
          </a:p>
          <a:p>
            <a:pPr marL="628650" indent="-514350">
              <a:buClrTx/>
              <a:buFont typeface="Arial" pitchFamily="34" charset="0"/>
              <a:buAutoNum type="alphaUcPeriod"/>
            </a:pPr>
            <a:r>
              <a:rPr lang="en-US" sz="2400" dirty="0"/>
              <a:t>1492.6 cm³</a:t>
            </a:r>
          </a:p>
        </p:txBody>
      </p:sp>
    </p:spTree>
    <p:extLst>
      <p:ext uri="{BB962C8B-B14F-4D97-AF65-F5344CB8AC3E}">
        <p14:creationId xmlns:p14="http://schemas.microsoft.com/office/powerpoint/2010/main" val="35859941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r>
              <a:rPr lang="en-US" sz="2800" dirty="0">
                <a:solidFill>
                  <a:schemeClr val="bg1"/>
                </a:solidFill>
              </a:rPr>
              <a:t>Answer to Practice #3 with Similar Figures (G.14a, d)</a:t>
            </a:r>
          </a:p>
        </p:txBody>
      </p:sp>
      <p:sp>
        <p:nvSpPr>
          <p:cNvPr id="4" name="Content Placeholder 3"/>
          <p:cNvSpPr>
            <a:spLocks noGrp="1"/>
          </p:cNvSpPr>
          <p:nvPr>
            <p:ph idx="1"/>
          </p:nvPr>
        </p:nvSpPr>
        <p:spPr/>
        <p:txBody>
          <a:bodyPr>
            <a:normAutofit/>
          </a:bodyPr>
          <a:lstStyle/>
          <a:p>
            <a:pPr marL="114300" indent="0">
              <a:buNone/>
            </a:pPr>
            <a:r>
              <a:rPr lang="en-US" sz="2400" b="1" dirty="0"/>
              <a:t>The ratio of the diameters of two spheres is 3:5.  The volume of the smaller sphere is 322.4 cm³.  </a:t>
            </a:r>
          </a:p>
          <a:p>
            <a:pPr marL="114300" indent="0">
              <a:buNone/>
            </a:pPr>
            <a:endParaRPr lang="en-US" sz="800" dirty="0"/>
          </a:p>
          <a:p>
            <a:pPr marL="114300" indent="0">
              <a:buNone/>
            </a:pPr>
            <a:r>
              <a:rPr lang="en-US" sz="2400" dirty="0"/>
              <a:t>Which is closest to the volume of the larger sphere?</a:t>
            </a:r>
          </a:p>
          <a:p>
            <a:pPr marL="114300" indent="0">
              <a:buNone/>
            </a:pPr>
            <a:endParaRPr lang="en-US" sz="800" b="1" dirty="0"/>
          </a:p>
          <a:p>
            <a:pPr marL="628650" indent="-514350">
              <a:buClrTx/>
              <a:buAutoNum type="alphaUcPeriod"/>
            </a:pPr>
            <a:r>
              <a:rPr lang="en-US" sz="2400" dirty="0"/>
              <a:t>193.4 cm³</a:t>
            </a:r>
          </a:p>
          <a:p>
            <a:pPr marL="628650" indent="-514350">
              <a:buClrTx/>
              <a:buFont typeface="Arial" pitchFamily="34" charset="0"/>
              <a:buAutoNum type="alphaUcPeriod"/>
            </a:pPr>
            <a:r>
              <a:rPr lang="en-US" sz="2400" dirty="0"/>
              <a:t>537.3 cm³</a:t>
            </a:r>
          </a:p>
          <a:p>
            <a:pPr marL="628650" indent="-514350">
              <a:buClrTx/>
              <a:buFont typeface="Arial" pitchFamily="34" charset="0"/>
              <a:buAutoNum type="alphaUcPeriod"/>
            </a:pPr>
            <a:r>
              <a:rPr lang="en-US" sz="2400" dirty="0"/>
              <a:t>895.6 cm³</a:t>
            </a:r>
          </a:p>
          <a:p>
            <a:pPr marL="628650" indent="-514350">
              <a:buClrTx/>
              <a:buFont typeface="Arial" pitchFamily="34" charset="0"/>
              <a:buAutoNum type="alphaUcPeriod"/>
            </a:pPr>
            <a:r>
              <a:rPr lang="en-US" sz="2400" dirty="0">
                <a:solidFill>
                  <a:srgbClr val="C00000"/>
                </a:solidFill>
              </a:rPr>
              <a:t>1492.6 cm³</a:t>
            </a:r>
          </a:p>
        </p:txBody>
      </p:sp>
      <p:sp>
        <p:nvSpPr>
          <p:cNvPr id="3" name="Rounded Rectangle 2" descr="Rounded rectangle indicates correct answer is option D."/>
          <p:cNvSpPr/>
          <p:nvPr/>
        </p:nvSpPr>
        <p:spPr>
          <a:xfrm>
            <a:off x="228600" y="3409950"/>
            <a:ext cx="2286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886200" y="2266950"/>
                <a:ext cx="3886200" cy="1812291"/>
              </a:xfrm>
              <a:prstGeom prst="rect">
                <a:avLst/>
              </a:prstGeom>
              <a:noFill/>
            </p:spPr>
            <p:txBody>
              <a:bodyPr wrap="squar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Common error: Students create a proportion that uses the original ratio.</a:t>
                </a:r>
              </a:p>
              <a:p>
                <a:r>
                  <a:rPr lang="en-US" sz="2400" dirty="0">
                    <a:solidFill>
                      <a:srgbClr val="C00000"/>
                    </a:solidFill>
                  </a:rPr>
                  <a:t> 	</a:t>
                </a:r>
                <a14:m>
                  <m:oMath xmlns:m="http://schemas.openxmlformats.org/officeDocument/2006/math">
                    <m:f>
                      <m:fPr>
                        <m:ctrlPr>
                          <a:rPr lang="en-US" sz="2800" i="1" smtClean="0">
                            <a:solidFill>
                              <a:srgbClr val="C00000"/>
                            </a:solidFill>
                            <a:latin typeface="Cambria Math" panose="02040503050406030204" pitchFamily="18" charset="0"/>
                          </a:rPr>
                        </m:ctrlPr>
                      </m:fPr>
                      <m:num>
                        <m:r>
                          <a:rPr lang="en-US" sz="2800" b="0" i="1" smtClean="0">
                            <a:solidFill>
                              <a:srgbClr val="C00000"/>
                            </a:solidFill>
                            <a:latin typeface="Cambria Math" panose="02040503050406030204" pitchFamily="18" charset="0"/>
                          </a:rPr>
                          <m:t>3</m:t>
                        </m:r>
                      </m:num>
                      <m:den>
                        <m:r>
                          <a:rPr lang="en-US" sz="2800" b="0" i="1" smtClean="0">
                            <a:solidFill>
                              <a:srgbClr val="C00000"/>
                            </a:solidFill>
                            <a:latin typeface="Cambria Math" panose="02040503050406030204" pitchFamily="18" charset="0"/>
                          </a:rPr>
                          <m:t>5</m:t>
                        </m:r>
                      </m:den>
                    </m:f>
                  </m:oMath>
                </a14:m>
                <a:r>
                  <a:rPr lang="en-US" sz="2800" dirty="0">
                    <a:solidFill>
                      <a:srgbClr val="C00000"/>
                    </a:solidFill>
                  </a:rPr>
                  <a:t> = </a:t>
                </a:r>
                <a14:m>
                  <m:oMath xmlns:m="http://schemas.openxmlformats.org/officeDocument/2006/math">
                    <m:f>
                      <m:fPr>
                        <m:ctrlPr>
                          <a:rPr lang="en-US" sz="2800" i="1" dirty="0" smtClean="0">
                            <a:solidFill>
                              <a:srgbClr val="C00000"/>
                            </a:solidFill>
                            <a:latin typeface="Cambria Math" panose="02040503050406030204" pitchFamily="18" charset="0"/>
                          </a:rPr>
                        </m:ctrlPr>
                      </m:fPr>
                      <m:num>
                        <m:r>
                          <a:rPr lang="en-US" sz="2800" b="0" i="1" dirty="0" smtClean="0">
                            <a:solidFill>
                              <a:srgbClr val="C00000"/>
                            </a:solidFill>
                            <a:latin typeface="Cambria Math" panose="02040503050406030204" pitchFamily="18" charset="0"/>
                          </a:rPr>
                          <m:t>322.4</m:t>
                        </m:r>
                      </m:num>
                      <m:den>
                        <m:r>
                          <a:rPr lang="en-US" sz="2800" b="0" i="1" dirty="0" smtClean="0">
                            <a:solidFill>
                              <a:srgbClr val="C00000"/>
                            </a:solidFill>
                            <a:latin typeface="Cambria Math" panose="02040503050406030204" pitchFamily="18" charset="0"/>
                          </a:rPr>
                          <m:t>𝑥</m:t>
                        </m:r>
                      </m:den>
                    </m:f>
                  </m:oMath>
                </a14:m>
                <a:endParaRPr lang="en-US" sz="28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86200" y="2266950"/>
                <a:ext cx="3886200" cy="1812291"/>
              </a:xfrm>
              <a:prstGeom prst="rect">
                <a:avLst/>
              </a:prstGeom>
              <a:blipFill>
                <a:blip r:embed="rId2"/>
                <a:stretch>
                  <a:fillRect l="-2512" t="-2694" b="-4040"/>
                </a:stretch>
              </a:blipFill>
            </p:spPr>
            <p:txBody>
              <a:bodyPr/>
              <a:lstStyle/>
              <a:p>
                <a:r>
                  <a:rPr lang="en-US">
                    <a:noFill/>
                  </a:rPr>
                  <a:t> </a:t>
                </a:r>
              </a:p>
            </p:txBody>
          </p:sp>
        </mc:Fallback>
      </mc:AlternateContent>
    </p:spTree>
    <p:extLst>
      <p:ext uri="{BB962C8B-B14F-4D97-AF65-F5344CB8AC3E}">
        <p14:creationId xmlns:p14="http://schemas.microsoft.com/office/powerpoint/2010/main" val="183918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Practice Items</a:t>
            </a:r>
          </a:p>
        </p:txBody>
      </p:sp>
      <p:sp>
        <p:nvSpPr>
          <p:cNvPr id="7" name="Content Placeholder 2"/>
          <p:cNvSpPr>
            <a:spLocks noGrp="1"/>
          </p:cNvSpPr>
          <p:nvPr>
            <p:ph idx="1"/>
          </p:nvPr>
        </p:nvSpPr>
        <p:spPr/>
        <p:txBody>
          <a:bodyPr>
            <a:normAutofit/>
          </a:bodyPr>
          <a:lstStyle/>
          <a:p>
            <a:pPr marL="114300" indent="0">
              <a:buNone/>
            </a:pPr>
            <a:endParaRPr lang="en-US" dirty="0"/>
          </a:p>
          <a:p>
            <a:pPr marL="114300" indent="0">
              <a:buNone/>
            </a:pPr>
            <a:r>
              <a:rPr lang="en-US" dirty="0"/>
              <a:t>This concludes the student performance information for the spring 2019 Geometry SOL test.</a:t>
            </a:r>
          </a:p>
          <a:p>
            <a:pPr marL="114300" indent="0">
              <a:buNone/>
            </a:pPr>
            <a:endParaRPr lang="en-US" dirty="0"/>
          </a:p>
          <a:p>
            <a:pPr marL="114300" indent="0">
              <a:buNone/>
            </a:pPr>
            <a:r>
              <a:rPr lang="en-US" dirty="0"/>
              <a:t>Additional information on accessing practice items and the Guided Practice Suggestions can be found on the Virginia Department of Education </a:t>
            </a:r>
            <a:r>
              <a:rPr lang="en-US" dirty="0">
                <a:hlinkClick r:id="rId3"/>
              </a:rPr>
              <a:t>website</a:t>
            </a:r>
            <a:r>
              <a:rPr lang="en-US" dirty="0"/>
              <a:t>.</a:t>
            </a:r>
          </a:p>
        </p:txBody>
      </p:sp>
    </p:spTree>
    <p:extLst>
      <p:ext uri="{BB962C8B-B14F-4D97-AF65-F5344CB8AC3E}">
        <p14:creationId xmlns:p14="http://schemas.microsoft.com/office/powerpoint/2010/main" val="642372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p:txBody>
          <a:bodyPr/>
          <a:lstStyle/>
          <a:p>
            <a:r>
              <a:rPr lang="en-US" dirty="0"/>
              <a:t>For questions regarding assessment, please contact </a:t>
            </a:r>
            <a:r>
              <a:rPr lang="en-US" dirty="0">
                <a:hlinkClick r:id="rId3"/>
              </a:rPr>
              <a:t>student_assessment@doe.virginia.gov</a:t>
            </a:r>
            <a:endParaRPr lang="en-US" dirty="0"/>
          </a:p>
          <a:p>
            <a:endParaRPr lang="en-US" dirty="0"/>
          </a:p>
          <a:p>
            <a:r>
              <a:rPr lang="en-US" dirty="0"/>
              <a:t>For questions regarding instruction, please contact </a:t>
            </a:r>
            <a:r>
              <a:rPr lang="en-US" dirty="0">
                <a:hlinkClick r:id="rId4"/>
              </a:rPr>
              <a:t>vdoe.mathematics@doe.virginia.gov</a:t>
            </a:r>
            <a:endParaRPr lang="en-US" dirty="0"/>
          </a:p>
          <a:p>
            <a:pPr marL="0" indent="0">
              <a:buNone/>
            </a:pPr>
            <a:endParaRPr lang="en-US" dirty="0"/>
          </a:p>
        </p:txBody>
      </p:sp>
    </p:spTree>
    <p:extLst>
      <p:ext uri="{BB962C8B-B14F-4D97-AF65-F5344CB8AC3E}">
        <p14:creationId xmlns:p14="http://schemas.microsoft.com/office/powerpoint/2010/main" val="247908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a:solidFill>
                  <a:schemeClr val="bg1"/>
                </a:solidFill>
              </a:rPr>
              <a:t>Validity (G.1c)</a:t>
            </a:r>
          </a:p>
        </p:txBody>
      </p:sp>
      <p:sp>
        <p:nvSpPr>
          <p:cNvPr id="4" name="Content Placeholder 3"/>
          <p:cNvSpPr>
            <a:spLocks noGrp="1"/>
          </p:cNvSpPr>
          <p:nvPr>
            <p:ph idx="1"/>
          </p:nvPr>
        </p:nvSpPr>
        <p:spPr/>
        <p:txBody>
          <a:bodyPr>
            <a:normAutofit/>
          </a:bodyPr>
          <a:lstStyle/>
          <a:p>
            <a:pPr marL="114300" indent="0">
              <a:buNone/>
            </a:pPr>
            <a:r>
              <a:rPr lang="en-US" sz="2400" dirty="0"/>
              <a:t>When determining the validity of an argument, students need additional practice examining each statement individually and all statements together.</a:t>
            </a:r>
          </a:p>
        </p:txBody>
      </p:sp>
    </p:spTree>
    <p:extLst>
      <p:ext uri="{BB962C8B-B14F-4D97-AF65-F5344CB8AC3E}">
        <p14:creationId xmlns:p14="http://schemas.microsoft.com/office/powerpoint/2010/main" val="2112641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8089</TotalTime>
  <Words>5829</Words>
  <Application>Microsoft Office PowerPoint</Application>
  <PresentationFormat>On-screen Show (16:9)</PresentationFormat>
  <Paragraphs>649</Paragraphs>
  <Slides>86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Cambria</vt:lpstr>
      <vt:lpstr>Cambria Math</vt:lpstr>
      <vt:lpstr>Tahoma</vt:lpstr>
      <vt:lpstr>Times New Roman</vt:lpstr>
      <vt:lpstr>Office Theme</vt:lpstr>
      <vt:lpstr>Student Performance Analysis Spring 2019</vt:lpstr>
      <vt:lpstr>Student Performance Analysis Spring 2019 (1 of 3)</vt:lpstr>
      <vt:lpstr>Student Performance Analysis Spring 2019 (2 of 3)</vt:lpstr>
      <vt:lpstr>Student Performance Analysis Spring 2019 (3 of 3)</vt:lpstr>
      <vt:lpstr>Counterexamples and Validity</vt:lpstr>
      <vt:lpstr>Counterexamples (G.1c)</vt:lpstr>
      <vt:lpstr>Suggested Practice with Counterexamples (G.1c)</vt:lpstr>
      <vt:lpstr>Answers to Practice with Counterexamples (G.1c)</vt:lpstr>
      <vt:lpstr>Validity (G.1c)</vt:lpstr>
      <vt:lpstr>Suggested Practice with Validity of an Argument (G.1c)</vt:lpstr>
      <vt:lpstr>Answers to Practice with Validity of an Argument (G.1c)</vt:lpstr>
      <vt:lpstr>Parallel Lines and Angle Relationships</vt:lpstr>
      <vt:lpstr>Parallel Lines (G.2a)</vt:lpstr>
      <vt:lpstr>Figure with Parallel Lines (G.2a)</vt:lpstr>
      <vt:lpstr>Suggested Practice #1 with Parallel Lines (G.2a)</vt:lpstr>
      <vt:lpstr>Answers to Practice #1 with Parallel Lines (G.2a)</vt:lpstr>
      <vt:lpstr>Suggested Practice #2 with Parallel Lines (G.2a)</vt:lpstr>
      <vt:lpstr>Answers to Practice #2 with Parallel Lines (G.2a)</vt:lpstr>
      <vt:lpstr>Suggested Practice with Angle Relationships (G.2b)</vt:lpstr>
      <vt:lpstr>Answer to Practice with Angle Relationships (G.2b)</vt:lpstr>
      <vt:lpstr>Transformations</vt:lpstr>
      <vt:lpstr>Combination of Transformations (G.3d)</vt:lpstr>
      <vt:lpstr>Suggested Practice #1 with Transformations (G.3d)</vt:lpstr>
      <vt:lpstr>Answer to Practice #1 with Transformations (G.3d)</vt:lpstr>
      <vt:lpstr>Suggested Practice #2 with Transformations (G.3d)</vt:lpstr>
      <vt:lpstr>Answers to Practice #2 (Problem 1) with Transformations (G.3d)</vt:lpstr>
      <vt:lpstr>Answers to Practice #2 (Problem 2) with Transformations (G.3d)</vt:lpstr>
      <vt:lpstr>Suggested Practice #3 with Transformations (G.3d)</vt:lpstr>
      <vt:lpstr>Answers to Practice #3 with Transformations (G.3d)</vt:lpstr>
      <vt:lpstr>Constructions</vt:lpstr>
      <vt:lpstr>Construction Steps and Justifications (G.4)</vt:lpstr>
      <vt:lpstr>Suggested Practice #1  with Constructions (G.4b)</vt:lpstr>
      <vt:lpstr>Answer to Practice #1  with Constructions (G.4b)</vt:lpstr>
      <vt:lpstr>Suggested Practice #2 with Constructions (G.4c)</vt:lpstr>
      <vt:lpstr>Answer to Practice #2 with Constructions (G.4c)</vt:lpstr>
      <vt:lpstr>Triangle Side Lengths and Angle Measures</vt:lpstr>
      <vt:lpstr>Triangle Side Lengths (G.5c)</vt:lpstr>
      <vt:lpstr>Suggested Practice with Triangle Side Lengths (G.5c)</vt:lpstr>
      <vt:lpstr>Answer to Practice with Triangle Side Lengths (G.5c)</vt:lpstr>
      <vt:lpstr>Pythagorean Theorem and Special Right Triangles</vt:lpstr>
      <vt:lpstr>Pythagorean Theorem (G.8a)</vt:lpstr>
      <vt:lpstr>Suggested Practice with the Pythagorean Theorem (G.8a)</vt:lpstr>
      <vt:lpstr>Answers to Practice with the Pythagorean Theorem (G.8a)</vt:lpstr>
      <vt:lpstr>Special Right Triangles (G.8b)</vt:lpstr>
      <vt:lpstr>Suggested Practice #1 with Special Right Triangles (G.8b)</vt:lpstr>
      <vt:lpstr>Answer to Practice #1 with Special Right Triangles (G.8b)</vt:lpstr>
      <vt:lpstr>Suggested Practice #2 with Special Right Triangles (G.8b)</vt:lpstr>
      <vt:lpstr>Answer to Practice #2 with Special Right Triangles (G.8b)</vt:lpstr>
      <vt:lpstr>Suggested Practice #3 with Special Right Triangles (G.8b)</vt:lpstr>
      <vt:lpstr>Answer to Practice #3 with Special Right Triangles (G.8b)</vt:lpstr>
      <vt:lpstr>Chords, Secants, and Tangents in Circles</vt:lpstr>
      <vt:lpstr>Chords, Secants, Tangents, Angles, and Arcs (G.11)</vt:lpstr>
      <vt:lpstr>Suggested Practice #1 with Arc and Angle Measures (G.11a)</vt:lpstr>
      <vt:lpstr>Answer to Practice #1 with Arc and Angle Measures (G.11a)</vt:lpstr>
      <vt:lpstr>Suggested Practice #2 with Arc and Angle Measures (G.11a)</vt:lpstr>
      <vt:lpstr>Answer to Practice #2 with Arc and Angle Measures (G.11a)</vt:lpstr>
      <vt:lpstr>Suggested Practice with Chords, Secants, and Tangents (G.11b)</vt:lpstr>
      <vt:lpstr>Answer to Practice with Chords, Secants, and Tangents (G.11b)</vt:lpstr>
      <vt:lpstr>Suggested Practice with Arc Length (G.11c)</vt:lpstr>
      <vt:lpstr>Answer to Practice with Arc Length (G.11c)</vt:lpstr>
      <vt:lpstr>Equations of Circles</vt:lpstr>
      <vt:lpstr>Equations of Circles and Radicals (G.12)</vt:lpstr>
      <vt:lpstr>Suggested Practice #1 with Equations of Circles (G.12)</vt:lpstr>
      <vt:lpstr>Answer to Practice #1 with Equations of Circles (G.12)</vt:lpstr>
      <vt:lpstr>Suggested Practice #2 with Equations of Circles (G.12)</vt:lpstr>
      <vt:lpstr>Answer to Practice #2 with Equations of Circles (G.12)</vt:lpstr>
      <vt:lpstr>Surface Area and Volume of Objects</vt:lpstr>
      <vt:lpstr>Surface Area and Volume Applications (G.13)</vt:lpstr>
      <vt:lpstr>Suggested Practice #1 with Surface Area and Volume (G.13)</vt:lpstr>
      <vt:lpstr>Answer to Practice #1 with Surface Area and Volume (G.13)</vt:lpstr>
      <vt:lpstr>Suggested Practice #2 with Surface Area and Volume (G.13)</vt:lpstr>
      <vt:lpstr>Answer to Practice #2 with Surface Area and Volume (G.13)</vt:lpstr>
      <vt:lpstr>Suggested Practice #3 for Surface Area and Volume (G.13)</vt:lpstr>
      <vt:lpstr>Answer to Practice #3 for Surface Area and Volume (G.13)</vt:lpstr>
      <vt:lpstr>Suggested Practice #4 for Surface Area and Volume (G.13)</vt:lpstr>
      <vt:lpstr>Answer to Practice #4 for Surface Area and Volume (G.13)</vt:lpstr>
      <vt:lpstr>Similar Geometric Figures</vt:lpstr>
      <vt:lpstr>Similarity Comparisons with Geometric Figures (G.14a, d)</vt:lpstr>
      <vt:lpstr>Suggested Practice #1 with Similar Figures (G.14a, d)</vt:lpstr>
      <vt:lpstr>Answer to Practice #1 with Similar Figures (G.14a, d) </vt:lpstr>
      <vt:lpstr>Suggested Practice #2 with Similar Figures (G.14a, d)</vt:lpstr>
      <vt:lpstr>Answers to Practice #2 with Similar Figures (G.14a, d)</vt:lpstr>
      <vt:lpstr>Suggested Practice #3 with Similar Figures (G.14a, d)</vt:lpstr>
      <vt:lpstr>Answer to Practice #3 with Similar Figures (G.14a, d)</vt:lpstr>
      <vt:lpstr>Practice Items</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keywords>Student Performance Analysis Spring 2019</cp:keywords>
  <cp:lastModifiedBy>Gilhooly, Frank (DOE)</cp:lastModifiedBy>
  <cp:revision>213</cp:revision>
  <dcterms:created xsi:type="dcterms:W3CDTF">2019-02-13T14:37:28Z</dcterms:created>
  <dcterms:modified xsi:type="dcterms:W3CDTF">2023-07-26T11:37:15Z</dcterms:modified>
</cp:coreProperties>
</file>