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316" r:id="rId2"/>
    <p:sldId id="400" r:id="rId3"/>
    <p:sldId id="401" r:id="rId4"/>
    <p:sldId id="402"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41" r:id="rId27"/>
    <p:sldId id="339"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62" r:id="rId46"/>
    <p:sldId id="360" r:id="rId47"/>
    <p:sldId id="363" r:id="rId48"/>
    <p:sldId id="398" r:id="rId49"/>
    <p:sldId id="399" r:id="rId50"/>
    <p:sldId id="364" r:id="rId51"/>
    <p:sldId id="365" r:id="rId52"/>
    <p:sldId id="407" r:id="rId53"/>
    <p:sldId id="406" r:id="rId54"/>
    <p:sldId id="408" r:id="rId55"/>
    <p:sldId id="369" r:id="rId56"/>
    <p:sldId id="370" r:id="rId57"/>
    <p:sldId id="371" r:id="rId58"/>
    <p:sldId id="372" r:id="rId59"/>
    <p:sldId id="374" r:id="rId60"/>
    <p:sldId id="375" r:id="rId61"/>
    <p:sldId id="387" r:id="rId62"/>
    <p:sldId id="403" r:id="rId63"/>
    <p:sldId id="377" r:id="rId64"/>
    <p:sldId id="388" r:id="rId65"/>
    <p:sldId id="404" r:id="rId66"/>
    <p:sldId id="379" r:id="rId67"/>
    <p:sldId id="389" r:id="rId68"/>
    <p:sldId id="381" r:id="rId69"/>
    <p:sldId id="390" r:id="rId70"/>
    <p:sldId id="383" r:id="rId71"/>
    <p:sldId id="391" r:id="rId72"/>
    <p:sldId id="405" r:id="rId73"/>
    <p:sldId id="385" r:id="rId74"/>
    <p:sldId id="392" r:id="rId75"/>
    <p:sldId id="393" r:id="rId76"/>
    <p:sldId id="394" r:id="rId77"/>
    <p:sldId id="395" r:id="rId78"/>
    <p:sldId id="397" r:id="rId79"/>
    <p:sldId id="312" r:id="rId80"/>
    <p:sldId id="317"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s, Kristin (DOE)" initials="WK(" lastIdx="11" clrIdx="0"/>
  <p:cmAuthor id="1" name="Mazzacane, Tina (DOE)" initials="MT(" lastIdx="34" clrIdx="1"/>
  <p:cmAuthor id="2" name="VITA Program" initials="VP" lastIdx="14" clrIdx="2">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343" autoAdjust="0"/>
  </p:normalViewPr>
  <p:slideViewPr>
    <p:cSldViewPr>
      <p:cViewPr varScale="1">
        <p:scale>
          <a:sx n="69" d="100"/>
          <a:sy n="69" d="100"/>
        </p:scale>
        <p:origin x="1212" y="20"/>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7/26/2023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a:p>
        </p:txBody>
      </p:sp>
    </p:spTree>
    <p:extLst>
      <p:ext uri="{BB962C8B-B14F-4D97-AF65-F5344CB8AC3E}">
        <p14:creationId xmlns:p14="http://schemas.microsoft.com/office/powerpoint/2010/main" val="206251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a:t>
            </a:fld>
            <a:endParaRPr lang="en-US"/>
          </a:p>
        </p:txBody>
      </p:sp>
    </p:spTree>
    <p:extLst>
      <p:ext uri="{BB962C8B-B14F-4D97-AF65-F5344CB8AC3E}">
        <p14:creationId xmlns:p14="http://schemas.microsoft.com/office/powerpoint/2010/main" val="267555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24</a:t>
            </a:fld>
            <a:endParaRPr lang="en-US"/>
          </a:p>
        </p:txBody>
      </p:sp>
    </p:spTree>
    <p:extLst>
      <p:ext uri="{BB962C8B-B14F-4D97-AF65-F5344CB8AC3E}">
        <p14:creationId xmlns:p14="http://schemas.microsoft.com/office/powerpoint/2010/main" val="391129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79</a:t>
            </a:fld>
            <a:endParaRPr lang="en-US"/>
          </a:p>
        </p:txBody>
      </p:sp>
    </p:spTree>
    <p:extLst>
      <p:ext uri="{BB962C8B-B14F-4D97-AF65-F5344CB8AC3E}">
        <p14:creationId xmlns:p14="http://schemas.microsoft.com/office/powerpoint/2010/main" val="392061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80</a:t>
            </a:fld>
            <a:endParaRPr lang="en-US"/>
          </a:p>
        </p:txBody>
      </p:sp>
    </p:spTree>
    <p:extLst>
      <p:ext uri="{BB962C8B-B14F-4D97-AF65-F5344CB8AC3E}">
        <p14:creationId xmlns:p14="http://schemas.microsoft.com/office/powerpoint/2010/main" val="3363903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90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204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14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chemeClr val="tx1">
              <a:lumMod val="95000"/>
              <a:lumOff val="5000"/>
            </a:schemeClr>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39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3086100"/>
            <a:ext cx="6400800" cy="1314450"/>
          </a:xfrm>
        </p:spPr>
        <p:txBody>
          <a:bodyPr/>
          <a:lstStyle>
            <a:lvl1pPr marL="0" indent="0" algn="l">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11" name="Title 1"/>
          <p:cNvSpPr>
            <a:spLocks noGrp="1"/>
          </p:cNvSpPr>
          <p:nvPr>
            <p:ph type="title"/>
          </p:nvPr>
        </p:nvSpPr>
        <p:spPr>
          <a:xfrm>
            <a:off x="0" y="-19050"/>
            <a:ext cx="9144000" cy="857250"/>
          </a:xfrm>
          <a:prstGeom prst="rect">
            <a:avLst/>
          </a:prstGeom>
          <a:solidFill>
            <a:schemeClr val="tx1"/>
          </a:solidFill>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270685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title"/>
          </p:nvPr>
        </p:nvSpPr>
        <p:spPr>
          <a:xfrm>
            <a:off x="0" y="971551"/>
            <a:ext cx="9144000" cy="1371599"/>
          </a:xfrm>
          <a:prstGeom prst="rect">
            <a:avLst/>
          </a:prstGeom>
          <a:noFill/>
        </p:spPr>
        <p:txBody>
          <a:bodyPr anchor="b"/>
          <a:lstStyle>
            <a:lvl1pPr>
              <a:defRPr b="1">
                <a:solidFill>
                  <a:schemeClr val="tx1"/>
                </a:solidFill>
              </a:defRPr>
            </a:lvl1pPr>
          </a:lstStyle>
          <a:p>
            <a:r>
              <a:rPr lang="en-US" dirty="0"/>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8"/>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b="1">
                <a:solidFill>
                  <a:schemeClr val="bg1"/>
                </a:solidFill>
              </a:defRPr>
            </a:lvl1pPr>
          </a:lstStyle>
          <a:p>
            <a:r>
              <a:rPr lang="en-US" dirty="0"/>
              <a:t>Click to edit Master title style</a:t>
            </a:r>
          </a:p>
        </p:txBody>
      </p:sp>
      <p:sp>
        <p:nvSpPr>
          <p:cNvPr id="6" name="Content Placeholder 5"/>
          <p:cNvSpPr>
            <a:spLocks noGrp="1"/>
          </p:cNvSpPr>
          <p:nvPr>
            <p:ph sz="quarter" idx="4"/>
          </p:nvPr>
        </p:nvSpPr>
        <p:spPr>
          <a:xfrm>
            <a:off x="381000" y="971550"/>
            <a:ext cx="4343400"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4033212"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895351"/>
            <a:ext cx="4033212" cy="34832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38862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047750"/>
            <a:ext cx="38100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8454351"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81534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76936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902" y="895350"/>
            <a:ext cx="8825697" cy="3429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7619062" y="4495087"/>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5777698" y="4654698"/>
            <a:ext cx="470702"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A3BA662-FE18-4FD4-9A53-B2CA0A2E752A}" type="slidenum">
              <a:rPr lang="en-US" sz="1600" smtClean="0">
                <a:solidFill>
                  <a:schemeClr val="bg1"/>
                </a:solidFill>
              </a:rPr>
              <a:pPr algn="ctr"/>
              <a:t>‹#›</a:t>
            </a:fld>
            <a:endParaRPr lang="en-US" sz="2000" dirty="0">
              <a:solidFill>
                <a:schemeClr val="bg1"/>
              </a:solidFill>
            </a:endParaRPr>
          </a:p>
        </p:txBody>
      </p:sp>
      <p:sp>
        <p:nvSpPr>
          <p:cNvPr id="2" name="Title Placeholder 1"/>
          <p:cNvSpPr>
            <a:spLocks noGrp="1"/>
          </p:cNvSpPr>
          <p:nvPr>
            <p:ph type="title"/>
          </p:nvPr>
        </p:nvSpPr>
        <p:spPr>
          <a:xfrm>
            <a:off x="0" y="6350"/>
            <a:ext cx="9143999" cy="762000"/>
          </a:xfrm>
          <a:prstGeom prst="rect">
            <a:avLst/>
          </a:prstGeom>
        </p:spPr>
        <p:txBody>
          <a:bodyPr vert="horz" lIns="91440" tIns="45720" rIns="91440" bIns="45720" rtlCol="0" anchor="ctr">
            <a:normAutofit/>
          </a:bodyPr>
          <a:lstStyle/>
          <a:p>
            <a:r>
              <a:rPr lang="en-US" dirty="0"/>
              <a:t>Click to edit Master title style</a:t>
            </a:r>
          </a:p>
        </p:txBody>
      </p:sp>
      <p:sp>
        <p:nvSpPr>
          <p:cNvPr id="4" name="TextBox 3"/>
          <p:cNvSpPr txBox="1"/>
          <p:nvPr userDrawn="1"/>
        </p:nvSpPr>
        <p:spPr>
          <a:xfrm>
            <a:off x="25400" y="4561185"/>
            <a:ext cx="4775200" cy="461665"/>
          </a:xfrm>
          <a:prstGeom prst="rect">
            <a:avLst/>
          </a:prstGeom>
          <a:noFill/>
        </p:spPr>
        <p:txBody>
          <a:bodyPr wrap="square" rtlCol="0">
            <a:spAutoFit/>
          </a:bodyPr>
          <a:lstStyle/>
          <a:p>
            <a:r>
              <a:rPr lang="en-US" sz="1200" baseline="0" dirty="0">
                <a:solidFill>
                  <a:srgbClr val="FFFFFF"/>
                </a:solidFill>
              </a:rPr>
              <a:t>Department of Student Assessment, Accountability &amp; ESEA Programs</a:t>
            </a:r>
          </a:p>
          <a:p>
            <a:r>
              <a:rPr lang="en-US" sz="1200" baseline="0" dirty="0">
                <a:solidFill>
                  <a:srgbClr val="FFFFFF"/>
                </a:solidFill>
              </a:rPr>
              <a:t>Department of Learning and Innovation</a:t>
            </a: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84" r:id="rId1"/>
    <p:sldLayoutId id="2147483698" r:id="rId2"/>
    <p:sldLayoutId id="2147483697" r:id="rId3"/>
    <p:sldLayoutId id="2147483695" r:id="rId4"/>
    <p:sldLayoutId id="2147483649" r:id="rId5"/>
    <p:sldLayoutId id="2147483661" r:id="rId6"/>
    <p:sldLayoutId id="2147483662" r:id="rId7"/>
    <p:sldLayoutId id="2147483686" r:id="rId8"/>
    <p:sldLayoutId id="2147483699" r:id="rId9"/>
    <p:sldLayoutId id="2147483652" r:id="rId10"/>
  </p:sldLayoutIdLst>
  <p:txStyles>
    <p:titleStyle>
      <a:lvl1pPr algn="l" defTabSz="914400" rtl="0" eaLnBrk="1" latinLnBrk="0" hangingPunct="1">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doe.virginia.gov/teaching-learning-assessment/student-assessment/sol-practice-items-all-subject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mailto:vdoe.mathematics@doe.virginia.go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
            <a:ext cx="9144000" cy="857250"/>
          </a:xfrm>
        </p:spPr>
        <p:txBody>
          <a:bodyPr>
            <a:noAutofit/>
          </a:bodyPr>
          <a:lstStyle/>
          <a:p>
            <a:r>
              <a:rPr lang="en-US" sz="2800" dirty="0"/>
              <a:t>Student Performance Analysis </a:t>
            </a:r>
            <a:br>
              <a:rPr lang="en-US" sz="2800" dirty="0"/>
            </a:br>
            <a:r>
              <a:rPr lang="en-US" sz="2800" dirty="0"/>
              <a:t>Spring 2019</a:t>
            </a:r>
          </a:p>
        </p:txBody>
      </p:sp>
      <p:sp>
        <p:nvSpPr>
          <p:cNvPr id="5" name="Subtitle 4"/>
          <p:cNvSpPr>
            <a:spLocks noGrp="1"/>
          </p:cNvSpPr>
          <p:nvPr>
            <p:ph type="subTitle" idx="1"/>
          </p:nvPr>
        </p:nvSpPr>
        <p:spPr/>
        <p:txBody>
          <a:bodyPr/>
          <a:lstStyle/>
          <a:p>
            <a:pPr algn="l"/>
            <a:r>
              <a:rPr lang="en-US" dirty="0"/>
              <a:t>Grade 6</a:t>
            </a:r>
          </a:p>
          <a:p>
            <a:pPr algn="l"/>
            <a:r>
              <a:rPr lang="en-US" dirty="0"/>
              <a:t>Mathematics Standards of Learning</a:t>
            </a:r>
          </a:p>
        </p:txBody>
      </p:sp>
      <p:pic>
        <p:nvPicPr>
          <p:cNvPr id="6" name="Picture 2" descr="Image of math symbols" title="Image of math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64699"/>
            <a:ext cx="3932176" cy="267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70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10</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#2 with Representing Relationships Using Ratios (6.1)</a:t>
            </a:r>
          </a:p>
        </p:txBody>
      </p:sp>
      <p:sp>
        <p:nvSpPr>
          <p:cNvPr id="4" name="Content Placeholder 3"/>
          <p:cNvSpPr>
            <a:spLocks noGrp="1"/>
          </p:cNvSpPr>
          <p:nvPr>
            <p:ph idx="1"/>
          </p:nvPr>
        </p:nvSpPr>
        <p:spPr>
          <a:xfrm>
            <a:off x="2561" y="1084079"/>
            <a:ext cx="8927385" cy="3429002"/>
          </a:xfrm>
        </p:spPr>
        <p:txBody>
          <a:bodyPr/>
          <a:lstStyle/>
          <a:p>
            <a:pPr marL="114300" indent="0">
              <a:buNone/>
            </a:pPr>
            <a:r>
              <a:rPr lang="en-US" sz="2400" b="1" dirty="0"/>
              <a:t>Identify each set that has a 1:3 ratio for the number of circles to the number of triangles.</a:t>
            </a:r>
          </a:p>
        </p:txBody>
      </p:sp>
      <p:pic>
        <p:nvPicPr>
          <p:cNvPr id="5" name="Picture 2" descr="Refer to the figure on your screen." title="A figure containing six mod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537" y="2969350"/>
            <a:ext cx="6238875" cy="92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descr="A rectangle indicating a correct answer." title="A rectangle."/>
          <p:cNvSpPr/>
          <p:nvPr/>
        </p:nvSpPr>
        <p:spPr>
          <a:xfrm>
            <a:off x="990600" y="3061058"/>
            <a:ext cx="1905000" cy="3429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descr="A rectangle indicating a correct answer." title="A rectangle."/>
          <p:cNvSpPr/>
          <p:nvPr/>
        </p:nvSpPr>
        <p:spPr>
          <a:xfrm>
            <a:off x="5006788" y="3061058"/>
            <a:ext cx="1905000" cy="3429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1" y="1813462"/>
            <a:ext cx="8001000" cy="830997"/>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Selecting a model that represents the ratio values but it is a 3:1 ratio.</a:t>
            </a:r>
          </a:p>
        </p:txBody>
      </p:sp>
      <p:cxnSp>
        <p:nvCxnSpPr>
          <p:cNvPr id="9" name="Straight Arrow Connector 8" descr="An arrow drawn indicating a common error." title="An arrow."/>
          <p:cNvCxnSpPr/>
          <p:nvPr/>
        </p:nvCxnSpPr>
        <p:spPr>
          <a:xfrm flipH="1">
            <a:off x="3939402" y="2644459"/>
            <a:ext cx="228600" cy="30824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85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1046628"/>
          </a:xfrm>
        </p:spPr>
        <p:txBody>
          <a:bodyPr>
            <a:noAutofit/>
          </a:bodyPr>
          <a:lstStyle/>
          <a:p>
            <a:r>
              <a:rPr lang="en-US" dirty="0"/>
              <a:t>Representing and Determining Equivalencies</a:t>
            </a:r>
          </a:p>
        </p:txBody>
      </p:sp>
      <p:sp>
        <p:nvSpPr>
          <p:cNvPr id="4" name="Content Placeholder 3"/>
          <p:cNvSpPr>
            <a:spLocks noGrp="1"/>
          </p:cNvSpPr>
          <p:nvPr>
            <p:ph idx="1"/>
          </p:nvPr>
        </p:nvSpPr>
        <p:spPr>
          <a:xfrm>
            <a:off x="0" y="1047750"/>
            <a:ext cx="8927385" cy="3429002"/>
          </a:xfrm>
        </p:spPr>
        <p:txBody>
          <a:bodyPr>
            <a:normAutofit/>
          </a:bodyPr>
          <a:lstStyle/>
          <a:p>
            <a:pPr marL="114300" indent="0">
              <a:buNone/>
            </a:pPr>
            <a:r>
              <a:rPr lang="en-US" sz="2400" dirty="0"/>
              <a:t>SOL 6.2</a:t>
            </a:r>
          </a:p>
          <a:p>
            <a:pPr marL="114300" indent="0">
              <a:buNone/>
            </a:pPr>
            <a:r>
              <a:rPr lang="en-US" sz="2400" dirty="0"/>
              <a:t>The student will</a:t>
            </a:r>
          </a:p>
          <a:p>
            <a:pPr marL="571500" indent="-457200">
              <a:buClr>
                <a:srgbClr val="C00000"/>
              </a:buClr>
              <a:buFont typeface="+mj-lt"/>
              <a:buAutoNum type="alphaLcParenR"/>
            </a:pPr>
            <a:r>
              <a:rPr lang="en-US" sz="2400" dirty="0">
                <a:solidFill>
                  <a:srgbClr val="C00000"/>
                </a:solidFill>
              </a:rPr>
              <a:t>represent and determine equivalencies among fractions, mixed numbers, decimals, and percents; </a:t>
            </a:r>
            <a:r>
              <a:rPr lang="en-US" sz="2400" dirty="0"/>
              <a:t>and</a:t>
            </a:r>
          </a:p>
          <a:p>
            <a:pPr marL="114300" indent="0">
              <a:buNone/>
            </a:pPr>
            <a:r>
              <a:rPr lang="en-US" sz="2400" dirty="0"/>
              <a:t>b)  compare and order positive rational numbers.</a:t>
            </a:r>
          </a:p>
        </p:txBody>
      </p:sp>
    </p:spTree>
    <p:extLst>
      <p:ext uri="{BB962C8B-B14F-4D97-AF65-F5344CB8AC3E}">
        <p14:creationId xmlns:p14="http://schemas.microsoft.com/office/powerpoint/2010/main" val="1172761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1046628"/>
          </a:xfrm>
        </p:spPr>
        <p:txBody>
          <a:bodyPr>
            <a:noAutofit/>
          </a:bodyPr>
          <a:lstStyle/>
          <a:p>
            <a:r>
              <a:rPr lang="en-US" dirty="0"/>
              <a:t>Representing and Determining Equivalencies (6.2)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4973" y="1047750"/>
                <a:ext cx="8927385" cy="3581400"/>
              </a:xfrm>
            </p:spPr>
            <p:txBody>
              <a:bodyPr>
                <a:normAutofit fontScale="92500" lnSpcReduction="10000"/>
              </a:bodyPr>
              <a:lstStyle/>
              <a:p>
                <a:pPr marL="114300" indent="0">
                  <a:buNone/>
                </a:pPr>
                <a:r>
                  <a:rPr lang="en-US" sz="2600" dirty="0"/>
                  <a:t>Students would benefit from additional practice with representing and determining equivalencies among fractions, mixed numbers, decimals, and percents.</a:t>
                </a:r>
              </a:p>
              <a:p>
                <a:pPr marL="114300" indent="0">
                  <a:buNone/>
                </a:pPr>
                <a:endParaRPr lang="en-US" sz="2200" dirty="0"/>
              </a:p>
              <a:p>
                <a:pPr marL="114300" indent="0">
                  <a:buNone/>
                </a:pPr>
                <a:r>
                  <a:rPr lang="en-US" sz="2600" dirty="0">
                    <a:solidFill>
                      <a:srgbClr val="C00000"/>
                    </a:solidFill>
                  </a:rPr>
                  <a:t>Common errors on SOL test items include:</a:t>
                </a:r>
              </a:p>
              <a:p>
                <a:pPr>
                  <a:buClrTx/>
                </a:pPr>
                <a:r>
                  <a:rPr lang="en-US" sz="2600" dirty="0">
                    <a:solidFill>
                      <a:srgbClr val="C00000"/>
                    </a:solidFill>
                  </a:rPr>
                  <a:t>placing the decimal incorrectly, particularly when determining equivalencies between repeating decimals and percents; and </a:t>
                </a:r>
              </a:p>
              <a:p>
                <a:pPr>
                  <a:buClrTx/>
                </a:pPr>
                <a:r>
                  <a:rPr lang="en-US" sz="2600" dirty="0">
                    <a:solidFill>
                      <a:srgbClr val="C00000"/>
                    </a:solidFill>
                  </a:rPr>
                  <a:t>representing percentages, decimals, and fractions from models incorrectly </a:t>
                </a:r>
                <a:r>
                  <a:rPr lang="en-US" sz="2400" dirty="0">
                    <a:solidFill>
                      <a:srgbClr val="C00000"/>
                    </a:solidFill>
                  </a:rPr>
                  <a:t> </a:t>
                </a:r>
                <a:r>
                  <a:rPr lang="en-US" sz="2600" dirty="0">
                    <a:solidFill>
                      <a:srgbClr val="C00000"/>
                    </a:solidFill>
                  </a:rPr>
                  <a:t>(i.e., </a:t>
                </a:r>
                <a14:m>
                  <m:oMath xmlns:m="http://schemas.openxmlformats.org/officeDocument/2006/math">
                    <m:r>
                      <a:rPr lang="en-US" sz="2600" b="0" i="1" smtClean="0">
                        <a:solidFill>
                          <a:srgbClr val="C00000"/>
                        </a:solidFill>
                        <a:latin typeface="Cambria Math"/>
                      </a:rPr>
                      <m:t>2</m:t>
                    </m:r>
                    <m:f>
                      <m:fPr>
                        <m:ctrlPr>
                          <a:rPr lang="en-US" sz="2600" b="0" i="1" smtClean="0">
                            <a:solidFill>
                              <a:srgbClr val="C00000"/>
                            </a:solidFill>
                            <a:latin typeface="Cambria Math" panose="02040503050406030204" pitchFamily="18" charset="0"/>
                          </a:rPr>
                        </m:ctrlPr>
                      </m:fPr>
                      <m:num>
                        <m:r>
                          <a:rPr lang="en-US" sz="2600" b="0" i="1" smtClean="0">
                            <a:solidFill>
                              <a:srgbClr val="C00000"/>
                            </a:solidFill>
                            <a:latin typeface="Cambria Math"/>
                          </a:rPr>
                          <m:t>1</m:t>
                        </m:r>
                      </m:num>
                      <m:den>
                        <m:r>
                          <a:rPr lang="en-US" sz="2600" b="0" i="1" smtClean="0">
                            <a:solidFill>
                              <a:srgbClr val="C00000"/>
                            </a:solidFill>
                            <a:latin typeface="Cambria Math"/>
                          </a:rPr>
                          <m:t>4</m:t>
                        </m:r>
                      </m:den>
                    </m:f>
                    <m:r>
                      <a:rPr lang="en-US" sz="2600" b="0" i="1" smtClean="0">
                        <a:solidFill>
                          <a:srgbClr val="C00000"/>
                        </a:solidFill>
                        <a:latin typeface="Cambria Math"/>
                      </a:rPr>
                      <m:t>=214% </m:t>
                    </m:r>
                    <m:r>
                      <m:rPr>
                        <m:sty m:val="p"/>
                      </m:rPr>
                      <a:rPr lang="en-US" sz="2600" b="0" i="0" smtClean="0">
                        <a:solidFill>
                          <a:srgbClr val="C00000"/>
                        </a:solidFill>
                        <a:latin typeface="Cambria Math"/>
                      </a:rPr>
                      <m:t>or</m:t>
                    </m:r>
                    <m:r>
                      <a:rPr lang="en-US" sz="2600" b="0" i="1" smtClean="0">
                        <a:solidFill>
                          <a:srgbClr val="C00000"/>
                        </a:solidFill>
                        <a:latin typeface="Cambria Math"/>
                      </a:rPr>
                      <m:t> 2.14</m:t>
                    </m:r>
                  </m:oMath>
                </a14:m>
                <a:r>
                  <a:rPr lang="en-US" sz="2600" dirty="0">
                    <a:solidFill>
                      <a:srgbClr val="C00000"/>
                    </a:solidFill>
                  </a:rPr>
                  <a:t>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4973" y="1047750"/>
                <a:ext cx="8927385" cy="3581400"/>
              </a:xfrm>
              <a:blipFill>
                <a:blip r:embed="rId2"/>
                <a:stretch>
                  <a:fillRect l="-887" t="-2385" r="-341"/>
                </a:stretch>
              </a:blipFill>
            </p:spPr>
            <p:txBody>
              <a:bodyPr/>
              <a:lstStyle/>
              <a:p>
                <a:r>
                  <a:rPr lang="en-US">
                    <a:noFill/>
                  </a:rPr>
                  <a:t> </a:t>
                </a:r>
              </a:p>
            </p:txBody>
          </p:sp>
        </mc:Fallback>
      </mc:AlternateContent>
    </p:spTree>
    <p:extLst>
      <p:ext uri="{BB962C8B-B14F-4D97-AF65-F5344CB8AC3E}">
        <p14:creationId xmlns:p14="http://schemas.microsoft.com/office/powerpoint/2010/main" val="4149978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13</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Representing and Determining Equivalencies (6.2a) </a:t>
            </a:r>
          </a:p>
        </p:txBody>
      </p:sp>
      <p:sp>
        <p:nvSpPr>
          <p:cNvPr id="4" name="Content Placeholder 3"/>
          <p:cNvSpPr>
            <a:spLocks noGrp="1"/>
          </p:cNvSpPr>
          <p:nvPr>
            <p:ph idx="1"/>
          </p:nvPr>
        </p:nvSpPr>
        <p:spPr>
          <a:xfrm>
            <a:off x="0" y="977859"/>
            <a:ext cx="8927385" cy="3429002"/>
          </a:xfrm>
        </p:spPr>
        <p:txBody>
          <a:bodyPr/>
          <a:lstStyle/>
          <a:p>
            <a:pPr marL="114300" indent="0">
              <a:buNone/>
            </a:pPr>
            <a:r>
              <a:rPr lang="en-US" sz="2400" b="1" dirty="0"/>
              <a:t>This square has been divided into equal parts. Which pair of numbers are equivalent to the shaded portion of the square?</a:t>
            </a:r>
          </a:p>
          <a:p>
            <a:pPr marL="114300" indent="0">
              <a:buNone/>
            </a:pPr>
            <a:endParaRPr lang="en-US" sz="2400" dirty="0"/>
          </a:p>
          <a:p>
            <a:pPr marL="114300" indent="0">
              <a:buNone/>
            </a:pPr>
            <a:endParaRPr lang="en-US" sz="2400" dirty="0"/>
          </a:p>
        </p:txBody>
      </p:sp>
      <p:pic>
        <p:nvPicPr>
          <p:cNvPr id="3074" name="Picture 2" descr="A 10 by 10 square grid with a portion of the square shaded.  Refer to the grid on your screen." title="A square gr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33550"/>
            <a:ext cx="2518747" cy="250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97330" y="4095750"/>
                <a:ext cx="8280779" cy="622222"/>
              </a:xfrm>
              <a:prstGeom prst="rect">
                <a:avLst/>
              </a:prstGeom>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a:t>
                </a:r>
                <a:r>
                  <a:rPr lang="en-US" sz="2400" dirty="0"/>
                  <a:t>  </a:t>
                </a:r>
                <a14:m>
                  <m:oMath xmlns:m="http://schemas.openxmlformats.org/officeDocument/2006/math">
                    <m:r>
                      <a:rPr lang="en-US" sz="2400" i="1">
                        <a:latin typeface="Cambria Math"/>
                      </a:rPr>
                      <m:t>45% , </m:t>
                    </m:r>
                    <m:f>
                      <m:fPr>
                        <m:ctrlPr>
                          <a:rPr lang="en-US" sz="2400" i="1">
                            <a:latin typeface="Cambria Math" panose="02040503050406030204" pitchFamily="18" charset="0"/>
                          </a:rPr>
                        </m:ctrlPr>
                      </m:fPr>
                      <m:num>
                        <m:r>
                          <a:rPr lang="en-US" sz="2400" i="1">
                            <a:latin typeface="Cambria Math"/>
                          </a:rPr>
                          <m:t>45</m:t>
                        </m:r>
                      </m:num>
                      <m:den>
                        <m:r>
                          <a:rPr lang="en-US" sz="2400" i="1">
                            <a:latin typeface="Cambria Math"/>
                          </a:rPr>
                          <m:t>10</m:t>
                        </m:r>
                      </m:den>
                    </m:f>
                    <m:r>
                      <a:rPr lang="en-US" sz="2400" i="1">
                        <a:latin typeface="Cambria Math"/>
                      </a:rPr>
                      <m:t> </m:t>
                    </m:r>
                  </m:oMath>
                </a14:m>
                <a:r>
                  <a:rPr lang="en-US" sz="2400" dirty="0"/>
                  <a:t>	</a:t>
                </a:r>
                <a:r>
                  <a:rPr lang="en-US" sz="2400" dirty="0">
                    <a:latin typeface="Tahoma" panose="020B0604030504040204" pitchFamily="34" charset="0"/>
                    <a:ea typeface="Tahoma" panose="020B0604030504040204" pitchFamily="34" charset="0"/>
                    <a:cs typeface="Tahoma" panose="020B0604030504040204" pitchFamily="34" charset="0"/>
                  </a:rPr>
                  <a:t>B.</a:t>
                </a:r>
                <a:r>
                  <a:rPr lang="en-US" sz="2400" dirty="0"/>
                  <a:t>  </a:t>
                </a:r>
                <a14:m>
                  <m:oMath xmlns:m="http://schemas.openxmlformats.org/officeDocument/2006/math">
                    <m:r>
                      <a:rPr lang="en-US" sz="2400" i="1">
                        <a:latin typeface="Cambria Math"/>
                      </a:rPr>
                      <m:t>4.5% , </m:t>
                    </m:r>
                    <m:f>
                      <m:fPr>
                        <m:ctrlPr>
                          <a:rPr lang="en-US" sz="2400" i="1">
                            <a:latin typeface="Cambria Math" panose="02040503050406030204" pitchFamily="18" charset="0"/>
                          </a:rPr>
                        </m:ctrlPr>
                      </m:fPr>
                      <m:num>
                        <m:r>
                          <a:rPr lang="en-US" sz="2400" i="1">
                            <a:latin typeface="Cambria Math"/>
                          </a:rPr>
                          <m:t>45</m:t>
                        </m:r>
                      </m:num>
                      <m:den>
                        <m:r>
                          <a:rPr lang="en-US" sz="2400" i="1">
                            <a:latin typeface="Cambria Math"/>
                          </a:rPr>
                          <m:t>100</m:t>
                        </m:r>
                      </m:den>
                    </m:f>
                  </m:oMath>
                </a14:m>
                <a:r>
                  <a:rPr lang="en-US" sz="2400" dirty="0"/>
                  <a:t>	   </a:t>
                </a:r>
                <a:r>
                  <a:rPr lang="en-US" sz="2400" dirty="0">
                    <a:latin typeface="Tahoma" panose="020B0604030504040204" pitchFamily="34" charset="0"/>
                    <a:ea typeface="Tahoma" panose="020B0604030504040204" pitchFamily="34" charset="0"/>
                    <a:cs typeface="Tahoma" panose="020B0604030504040204" pitchFamily="34" charset="0"/>
                  </a:rPr>
                  <a:t>C.</a:t>
                </a:r>
                <a:r>
                  <a:rPr lang="en-US" sz="2400" dirty="0"/>
                  <a:t>  </a:t>
                </a:r>
                <a14:m>
                  <m:oMath xmlns:m="http://schemas.openxmlformats.org/officeDocument/2006/math">
                    <m:r>
                      <a:rPr lang="en-US" sz="2400" i="1">
                        <a:latin typeface="Cambria Math"/>
                      </a:rPr>
                      <m:t>45% , </m:t>
                    </m:r>
                    <m:f>
                      <m:fPr>
                        <m:ctrlPr>
                          <a:rPr lang="en-US" sz="2400" i="1">
                            <a:latin typeface="Cambria Math" panose="02040503050406030204" pitchFamily="18" charset="0"/>
                          </a:rPr>
                        </m:ctrlPr>
                      </m:fPr>
                      <m:num>
                        <m:r>
                          <a:rPr lang="en-US" sz="2400" i="1">
                            <a:latin typeface="Cambria Math"/>
                          </a:rPr>
                          <m:t>45</m:t>
                        </m:r>
                      </m:num>
                      <m:den>
                        <m:r>
                          <a:rPr lang="en-US" sz="2400" i="1">
                            <a:latin typeface="Cambria Math"/>
                          </a:rPr>
                          <m:t>100</m:t>
                        </m:r>
                      </m:den>
                    </m:f>
                  </m:oMath>
                </a14:m>
                <a:r>
                  <a:rPr lang="en-US" sz="2400" dirty="0"/>
                  <a:t>	   </a:t>
                </a:r>
                <a:r>
                  <a:rPr lang="en-US" sz="2400" dirty="0">
                    <a:latin typeface="Tahoma" panose="020B0604030504040204" pitchFamily="34" charset="0"/>
                    <a:ea typeface="Tahoma" panose="020B0604030504040204" pitchFamily="34" charset="0"/>
                    <a:cs typeface="Tahoma" panose="020B0604030504040204" pitchFamily="34" charset="0"/>
                  </a:rPr>
                  <a:t>D.</a:t>
                </a:r>
                <a:r>
                  <a:rPr lang="en-US" sz="2400" dirty="0"/>
                  <a:t>  </a:t>
                </a:r>
                <a14:m>
                  <m:oMath xmlns:m="http://schemas.openxmlformats.org/officeDocument/2006/math">
                    <m:r>
                      <a:rPr lang="en-US" sz="2400" i="1">
                        <a:latin typeface="Cambria Math"/>
                      </a:rPr>
                      <m:t>4.5% , </m:t>
                    </m:r>
                    <m:f>
                      <m:fPr>
                        <m:ctrlPr>
                          <a:rPr lang="en-US" sz="2400" i="1">
                            <a:latin typeface="Cambria Math" panose="02040503050406030204" pitchFamily="18" charset="0"/>
                          </a:rPr>
                        </m:ctrlPr>
                      </m:fPr>
                      <m:num>
                        <m:r>
                          <a:rPr lang="en-US" sz="2400" i="1">
                            <a:latin typeface="Cambria Math"/>
                          </a:rPr>
                          <m:t>45</m:t>
                        </m:r>
                      </m:num>
                      <m:den>
                        <m:r>
                          <a:rPr lang="en-US" sz="2400" i="1">
                            <a:latin typeface="Cambria Math"/>
                          </a:rPr>
                          <m:t>10</m:t>
                        </m:r>
                      </m:den>
                    </m:f>
                  </m:oMath>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97330" y="4095750"/>
                <a:ext cx="8280779" cy="622222"/>
              </a:xfrm>
              <a:prstGeom prst="rect">
                <a:avLst/>
              </a:prstGeom>
              <a:blipFill>
                <a:blip r:embed="rId3"/>
                <a:stretch>
                  <a:fillRect l="-1178" b="-6863"/>
                </a:stretch>
              </a:blipFill>
            </p:spPr>
            <p:txBody>
              <a:bodyPr/>
              <a:lstStyle/>
              <a:p>
                <a:r>
                  <a:rPr lang="en-US">
                    <a:noFill/>
                  </a:rPr>
                  <a:t> </a:t>
                </a:r>
              </a:p>
            </p:txBody>
          </p:sp>
        </mc:Fallback>
      </mc:AlternateContent>
    </p:spTree>
    <p:extLst>
      <p:ext uri="{BB962C8B-B14F-4D97-AF65-F5344CB8AC3E}">
        <p14:creationId xmlns:p14="http://schemas.microsoft.com/office/powerpoint/2010/main" val="2755334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14</a:t>
            </a:fld>
            <a:endParaRPr lang="en-US" dirty="0"/>
          </a:p>
        </p:txBody>
      </p:sp>
      <p:sp>
        <p:nvSpPr>
          <p:cNvPr id="3" name="Title 2"/>
          <p:cNvSpPr>
            <a:spLocks noGrp="1"/>
          </p:cNvSpPr>
          <p:nvPr>
            <p:ph type="title"/>
          </p:nvPr>
        </p:nvSpPr>
        <p:spPr>
          <a:xfrm>
            <a:off x="0" y="1122"/>
            <a:ext cx="9144000" cy="970428"/>
          </a:xfrm>
          <a:solidFill>
            <a:schemeClr val="tx1"/>
          </a:solidFill>
        </p:spPr>
        <p:txBody>
          <a:bodyPr>
            <a:normAutofit/>
          </a:bodyPr>
          <a:lstStyle/>
          <a:p>
            <a:r>
              <a:rPr lang="en-US" sz="2800" dirty="0">
                <a:solidFill>
                  <a:schemeClr val="bg1"/>
                </a:solidFill>
              </a:rPr>
              <a:t>Answer to Practice #1  with Representing and Determining Equivalencies (6.2a) </a:t>
            </a:r>
          </a:p>
        </p:txBody>
      </p:sp>
      <p:sp>
        <p:nvSpPr>
          <p:cNvPr id="4" name="Content Placeholder 3"/>
          <p:cNvSpPr>
            <a:spLocks noGrp="1"/>
          </p:cNvSpPr>
          <p:nvPr>
            <p:ph idx="1"/>
          </p:nvPr>
        </p:nvSpPr>
        <p:spPr>
          <a:xfrm>
            <a:off x="0" y="893467"/>
            <a:ext cx="8927385" cy="3429002"/>
          </a:xfrm>
        </p:spPr>
        <p:txBody>
          <a:bodyPr/>
          <a:lstStyle/>
          <a:p>
            <a:pPr marL="114300" indent="0">
              <a:buNone/>
            </a:pPr>
            <a:r>
              <a:rPr lang="en-US" sz="2400" b="1" dirty="0"/>
              <a:t>This square has been divided into equal parts. Which pair of numbers are equivalent to the shaded portion of the square?</a:t>
            </a:r>
          </a:p>
          <a:p>
            <a:pPr marL="114300" indent="0">
              <a:buNone/>
            </a:pPr>
            <a:endParaRPr lang="en-US" sz="2400" dirty="0"/>
          </a:p>
          <a:p>
            <a:pPr marL="114300" indent="0">
              <a:buNone/>
            </a:pPr>
            <a:endParaRPr lang="en-US" sz="2400" dirty="0"/>
          </a:p>
        </p:txBody>
      </p:sp>
      <p:pic>
        <p:nvPicPr>
          <p:cNvPr id="3074" name="Picture 2" descr="A 10 by 10 square grid with a portion of the square shaded.  Refer to the grid on your screen." title="A square gr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657350"/>
            <a:ext cx="2266950" cy="2205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152400" y="3872102"/>
                <a:ext cx="8382000" cy="631263"/>
              </a:xfrm>
              <a:prstGeom prst="rect">
                <a:avLst/>
              </a:prstGeom>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a:t>
                </a:r>
                <a:r>
                  <a:rPr lang="en-US" sz="2400" dirty="0"/>
                  <a:t>  </a:t>
                </a:r>
                <a14:m>
                  <m:oMath xmlns:m="http://schemas.openxmlformats.org/officeDocument/2006/math">
                    <m:r>
                      <a:rPr lang="en-US" sz="2400" i="1">
                        <a:latin typeface="Cambria Math"/>
                      </a:rPr>
                      <m:t>45% , </m:t>
                    </m:r>
                    <m:f>
                      <m:fPr>
                        <m:ctrlPr>
                          <a:rPr lang="en-US" sz="2400" i="1">
                            <a:latin typeface="Cambria Math" panose="02040503050406030204" pitchFamily="18" charset="0"/>
                          </a:rPr>
                        </m:ctrlPr>
                      </m:fPr>
                      <m:num>
                        <m:r>
                          <a:rPr lang="en-US" sz="2400" i="1">
                            <a:latin typeface="Cambria Math"/>
                          </a:rPr>
                          <m:t>45</m:t>
                        </m:r>
                      </m:num>
                      <m:den>
                        <m:r>
                          <a:rPr lang="en-US" sz="2400" i="1">
                            <a:latin typeface="Cambria Math"/>
                          </a:rPr>
                          <m:t>10</m:t>
                        </m:r>
                      </m:den>
                    </m:f>
                    <m:r>
                      <a:rPr lang="en-US" sz="2400" i="1">
                        <a:latin typeface="Cambria Math"/>
                      </a:rPr>
                      <m:t> </m:t>
                    </m:r>
                  </m:oMath>
                </a14:m>
                <a:r>
                  <a:rPr lang="en-US" sz="2400" dirty="0"/>
                  <a:t>	</a:t>
                </a:r>
                <a:r>
                  <a:rPr lang="en-US" sz="2400" dirty="0">
                    <a:latin typeface="Tahoma" panose="020B0604030504040204" pitchFamily="34" charset="0"/>
                    <a:ea typeface="Tahoma" panose="020B0604030504040204" pitchFamily="34" charset="0"/>
                    <a:cs typeface="Tahoma" panose="020B0604030504040204" pitchFamily="34" charset="0"/>
                  </a:rPr>
                  <a:t>B.</a:t>
                </a:r>
                <a:r>
                  <a:rPr lang="en-US" sz="2400" dirty="0"/>
                  <a:t>  </a:t>
                </a:r>
                <a14:m>
                  <m:oMath xmlns:m="http://schemas.openxmlformats.org/officeDocument/2006/math">
                    <m:r>
                      <a:rPr lang="en-US" sz="2400" i="1">
                        <a:latin typeface="Cambria Math"/>
                      </a:rPr>
                      <m:t>4.5% , </m:t>
                    </m:r>
                    <m:f>
                      <m:fPr>
                        <m:ctrlPr>
                          <a:rPr lang="en-US" sz="2400" i="1">
                            <a:latin typeface="Cambria Math" panose="02040503050406030204" pitchFamily="18" charset="0"/>
                          </a:rPr>
                        </m:ctrlPr>
                      </m:fPr>
                      <m:num>
                        <m:r>
                          <a:rPr lang="en-US" sz="2400" i="1">
                            <a:latin typeface="Cambria Math"/>
                          </a:rPr>
                          <m:t>45</m:t>
                        </m:r>
                      </m:num>
                      <m:den>
                        <m:r>
                          <a:rPr lang="en-US" sz="2400" i="1">
                            <a:latin typeface="Cambria Math"/>
                          </a:rPr>
                          <m:t>100</m:t>
                        </m:r>
                      </m:den>
                    </m:f>
                  </m:oMath>
                </a14:m>
                <a:r>
                  <a:rPr lang="en-US" sz="2400" dirty="0"/>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a:t>
                </a:r>
                <a:r>
                  <a:rPr lang="en-US" sz="2400" dirty="0"/>
                  <a:t>  </a:t>
                </a:r>
                <a14:m>
                  <m:oMath xmlns:m="http://schemas.openxmlformats.org/officeDocument/2006/math">
                    <m:r>
                      <a:rPr lang="en-US" sz="2400" b="0" i="1" smtClean="0">
                        <a:solidFill>
                          <a:srgbClr val="C00000"/>
                        </a:solidFill>
                        <a:latin typeface="Cambria Math"/>
                      </a:rPr>
                      <m:t>45</m:t>
                    </m:r>
                    <m:r>
                      <a:rPr lang="en-US" sz="2400" b="1" i="1" smtClean="0">
                        <a:solidFill>
                          <a:srgbClr val="C00000"/>
                        </a:solidFill>
                        <a:latin typeface="Cambria Math"/>
                      </a:rPr>
                      <m:t>% , </m:t>
                    </m:r>
                    <m:f>
                      <m:fPr>
                        <m:ctrlPr>
                          <a:rPr lang="en-US" sz="2400" b="1" i="1">
                            <a:solidFill>
                              <a:srgbClr val="C00000"/>
                            </a:solidFill>
                            <a:latin typeface="Cambria Math" panose="02040503050406030204" pitchFamily="18" charset="0"/>
                          </a:rPr>
                        </m:ctrlPr>
                      </m:fPr>
                      <m:num>
                        <m:r>
                          <a:rPr lang="en-US" sz="2400" b="0" i="1">
                            <a:solidFill>
                              <a:srgbClr val="C00000"/>
                            </a:solidFill>
                            <a:latin typeface="Cambria Math"/>
                          </a:rPr>
                          <m:t>45</m:t>
                        </m:r>
                      </m:num>
                      <m:den>
                        <m:r>
                          <a:rPr lang="en-US" sz="2400" b="0" i="1">
                            <a:solidFill>
                              <a:srgbClr val="C00000"/>
                            </a:solidFill>
                            <a:latin typeface="Cambria Math"/>
                          </a:rPr>
                          <m:t>100</m:t>
                        </m:r>
                      </m:den>
                    </m:f>
                    <m:r>
                      <a:rPr lang="en-US" sz="2400" b="0" i="0" smtClean="0">
                        <a:solidFill>
                          <a:srgbClr val="C00000"/>
                        </a:solidFill>
                        <a:latin typeface="Cambria Math" panose="02040503050406030204" pitchFamily="18" charset="0"/>
                      </a:rPr>
                      <m:t>     </m:t>
                    </m:r>
                  </m:oMath>
                </a14:m>
                <a:r>
                  <a:rPr lang="en-US" sz="2400" dirty="0">
                    <a:latin typeface="Tahoma" panose="020B0604030504040204" pitchFamily="34" charset="0"/>
                    <a:ea typeface="Tahoma" panose="020B0604030504040204" pitchFamily="34" charset="0"/>
                    <a:cs typeface="Tahoma" panose="020B0604030504040204" pitchFamily="34" charset="0"/>
                  </a:rPr>
                  <a:t>D.</a:t>
                </a:r>
                <a:r>
                  <a:rPr lang="en-US" sz="2400" dirty="0"/>
                  <a:t>   </a:t>
                </a:r>
                <a14:m>
                  <m:oMath xmlns:m="http://schemas.openxmlformats.org/officeDocument/2006/math">
                    <m:r>
                      <a:rPr lang="en-US" sz="2400" i="1">
                        <a:latin typeface="Cambria Math"/>
                      </a:rPr>
                      <m:t>4.5% , </m:t>
                    </m:r>
                    <m:f>
                      <m:fPr>
                        <m:ctrlPr>
                          <a:rPr lang="en-US" sz="2400" i="1">
                            <a:latin typeface="Cambria Math" panose="02040503050406030204" pitchFamily="18" charset="0"/>
                          </a:rPr>
                        </m:ctrlPr>
                      </m:fPr>
                      <m:num>
                        <m:r>
                          <a:rPr lang="en-US" sz="2400" i="1">
                            <a:latin typeface="Cambria Math"/>
                          </a:rPr>
                          <m:t>45</m:t>
                        </m:r>
                      </m:num>
                      <m:den>
                        <m:r>
                          <a:rPr lang="en-US" sz="2400" i="1">
                            <a:latin typeface="Cambria Math"/>
                          </a:rPr>
                          <m:t>10</m:t>
                        </m:r>
                      </m:den>
                    </m:f>
                  </m:oMath>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152400" y="3872102"/>
                <a:ext cx="8382000" cy="631263"/>
              </a:xfrm>
              <a:prstGeom prst="rect">
                <a:avLst/>
              </a:prstGeom>
              <a:blipFill>
                <a:blip r:embed="rId3"/>
                <a:stretch>
                  <a:fillRect l="-1091" b="-4808"/>
                </a:stretch>
              </a:blipFill>
            </p:spPr>
            <p:txBody>
              <a:bodyPr/>
              <a:lstStyle/>
              <a:p>
                <a:r>
                  <a:rPr lang="en-US">
                    <a:noFill/>
                  </a:rPr>
                  <a:t> </a:t>
                </a:r>
              </a:p>
            </p:txBody>
          </p:sp>
        </mc:Fallback>
      </mc:AlternateContent>
      <p:sp>
        <p:nvSpPr>
          <p:cNvPr id="6" name="Rounded Rectangle 5" descr="A rectangle indicating a correct answer." title="A rectangle."/>
          <p:cNvSpPr/>
          <p:nvPr/>
        </p:nvSpPr>
        <p:spPr>
          <a:xfrm>
            <a:off x="4038600" y="3872102"/>
            <a:ext cx="1752600" cy="62222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24" y="4583686"/>
            <a:ext cx="9288076" cy="461665"/>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representing 45%, but the incorrect fraction.</a:t>
            </a:r>
          </a:p>
        </p:txBody>
      </p:sp>
      <p:cxnSp>
        <p:nvCxnSpPr>
          <p:cNvPr id="9" name="Straight Arrow Connector 8" descr="An arrow indicating a common error." title="An arrow."/>
          <p:cNvCxnSpPr/>
          <p:nvPr/>
        </p:nvCxnSpPr>
        <p:spPr>
          <a:xfrm flipV="1">
            <a:off x="1295400" y="4473684"/>
            <a:ext cx="76200" cy="25679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42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15</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#2 with Representing and Determining Equivalencies (6.2a) </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962524"/>
                <a:ext cx="8927385" cy="3819025"/>
              </a:xfrm>
            </p:spPr>
            <p:txBody>
              <a:bodyPr>
                <a:normAutofit fontScale="92500" lnSpcReduction="10000"/>
              </a:bodyPr>
              <a:lstStyle/>
              <a:p>
                <a:pPr marL="114300" indent="0">
                  <a:buNone/>
                </a:pPr>
                <a:r>
                  <a:rPr lang="en-US" sz="2600" b="1" dirty="0"/>
                  <a:t>The model is divided into equal sections.</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r>
                  <a:rPr lang="en-US" sz="2600" b="1" dirty="0"/>
                  <a:t>What number represents the shaded part of the model?</a:t>
                </a:r>
              </a:p>
              <a:p>
                <a:pPr marL="114300" indent="0">
                  <a:buNone/>
                </a:pPr>
                <a:r>
                  <a:rPr lang="en-US" sz="2400" dirty="0"/>
                  <a:t>A.  </a:t>
                </a:r>
                <a14:m>
                  <m:oMath xmlns:m="http://schemas.openxmlformats.org/officeDocument/2006/math">
                    <m:r>
                      <a:rPr lang="en-US" sz="2400" b="0" i="1" smtClean="0">
                        <a:latin typeface="Cambria Math" panose="02040503050406030204" pitchFamily="18" charset="0"/>
                      </a:rPr>
                      <m:t>0.</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44</m:t>
                        </m:r>
                      </m:e>
                    </m:acc>
                    <m:r>
                      <a:rPr lang="en-US" sz="2400" b="0" i="1" smtClean="0">
                        <a:latin typeface="Cambria Math" panose="02040503050406030204" pitchFamily="18" charset="0"/>
                      </a:rPr>
                      <m:t>%</m:t>
                    </m:r>
                  </m:oMath>
                </a14:m>
                <a:endParaRPr lang="en-US" sz="2400" dirty="0"/>
              </a:p>
              <a:p>
                <a:pPr marL="114300" indent="0">
                  <a:buNone/>
                </a:pPr>
                <a:r>
                  <a:rPr lang="en-US" sz="2400" dirty="0"/>
                  <a:t>B.  </a:t>
                </a:r>
                <a14:m>
                  <m:oMath xmlns:m="http://schemas.openxmlformats.org/officeDocument/2006/math">
                    <m:r>
                      <a:rPr lang="en-US" sz="2400" b="0" i="1" smtClean="0">
                        <a:latin typeface="Cambria Math" panose="02040503050406030204" pitchFamily="18" charset="0"/>
                      </a:rPr>
                      <m:t>40%</m:t>
                    </m:r>
                  </m:oMath>
                </a14:m>
                <a:endParaRPr lang="en-US" sz="2400" dirty="0"/>
              </a:p>
              <a:p>
                <a:pPr marL="114300" indent="0">
                  <a:buNone/>
                </a:pPr>
                <a:r>
                  <a:rPr lang="en-US" sz="2400" dirty="0"/>
                  <a:t>C.  </a:t>
                </a:r>
                <a14:m>
                  <m:oMath xmlns:m="http://schemas.openxmlformats.org/officeDocument/2006/math">
                    <m:r>
                      <a:rPr lang="en-US" sz="2400" b="0" i="1" smtClean="0">
                        <a:latin typeface="Cambria Math" panose="02040503050406030204" pitchFamily="18" charset="0"/>
                      </a:rPr>
                      <m:t>44.</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44</m:t>
                        </m:r>
                      </m:e>
                    </m:acc>
                    <m:r>
                      <a:rPr lang="en-US" sz="2400" b="0" i="1" smtClean="0">
                        <a:latin typeface="Cambria Math" panose="02040503050406030204" pitchFamily="18" charset="0"/>
                      </a:rPr>
                      <m:t>%</m:t>
                    </m:r>
                  </m:oMath>
                </a14:m>
                <a:endParaRPr lang="en-US" sz="2400" dirty="0"/>
              </a:p>
              <a:p>
                <a:pPr marL="114300" indent="0">
                  <a:buNone/>
                </a:pPr>
                <a:r>
                  <a:rPr lang="en-US" sz="2400" dirty="0"/>
                  <a:t>D.  </a:t>
                </a:r>
                <a14:m>
                  <m:oMath xmlns:m="http://schemas.openxmlformats.org/officeDocument/2006/math">
                    <m:r>
                      <a:rPr lang="en-US" sz="2400" b="0" i="1" smtClean="0">
                        <a:latin typeface="Cambria Math" panose="02040503050406030204" pitchFamily="18" charset="0"/>
                      </a:rPr>
                      <m:t>50%</m:t>
                    </m:r>
                  </m:oMath>
                </a14:m>
                <a:endParaRPr lang="en-US" sz="2400" dirty="0"/>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962524"/>
                <a:ext cx="8927385" cy="3819025"/>
              </a:xfrm>
              <a:blipFill>
                <a:blip r:embed="rId2"/>
                <a:stretch>
                  <a:fillRect t="-2236" b="-2077"/>
                </a:stretch>
              </a:blipFill>
            </p:spPr>
            <p:txBody>
              <a:bodyPr/>
              <a:lstStyle/>
              <a:p>
                <a:r>
                  <a:rPr lang="en-US">
                    <a:noFill/>
                  </a:rPr>
                  <a:t> </a:t>
                </a:r>
              </a:p>
            </p:txBody>
          </p:sp>
        </mc:Fallback>
      </mc:AlternateContent>
      <p:pic>
        <p:nvPicPr>
          <p:cNvPr id="5" name="Picture 4" descr="A model with nine equal parts. 4 parts are shaded."/>
          <p:cNvPicPr>
            <a:picLocks noChangeAspect="1"/>
          </p:cNvPicPr>
          <p:nvPr/>
        </p:nvPicPr>
        <p:blipFill>
          <a:blip r:embed="rId3"/>
          <a:stretch>
            <a:fillRect/>
          </a:stretch>
        </p:blipFill>
        <p:spPr>
          <a:xfrm>
            <a:off x="3614737" y="1428750"/>
            <a:ext cx="1371600" cy="1371600"/>
          </a:xfrm>
          <a:prstGeom prst="rect">
            <a:avLst/>
          </a:prstGeom>
        </p:spPr>
      </p:pic>
    </p:spTree>
    <p:extLst>
      <p:ext uri="{BB962C8B-B14F-4D97-AF65-F5344CB8AC3E}">
        <p14:creationId xmlns:p14="http://schemas.microsoft.com/office/powerpoint/2010/main" val="4082079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16</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#2 with Representing and Determining Equivalencies (6.2a) </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1020250"/>
                <a:ext cx="9067800" cy="4123250"/>
              </a:xfrm>
            </p:spPr>
            <p:txBody>
              <a:bodyPr>
                <a:normAutofit fontScale="85000" lnSpcReduction="20000"/>
              </a:bodyPr>
              <a:lstStyle/>
              <a:p>
                <a:pPr marL="114300" indent="0">
                  <a:buNone/>
                </a:pPr>
                <a:r>
                  <a:rPr lang="en-US" b="1" dirty="0"/>
                  <a:t>The model is divided into equal sections.</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600" b="1" dirty="0"/>
              </a:p>
              <a:p>
                <a:pPr marL="114300" indent="0">
                  <a:buNone/>
                </a:pPr>
                <a:endParaRPr lang="en-US" sz="2600" b="1" dirty="0"/>
              </a:p>
              <a:p>
                <a:pPr marL="114300" indent="0">
                  <a:buNone/>
                </a:pPr>
                <a:r>
                  <a:rPr lang="en-US" b="1" dirty="0"/>
                  <a:t>What number represents the shaded part of the model?</a:t>
                </a:r>
              </a:p>
              <a:p>
                <a:pPr marL="114300" indent="0">
                  <a:buNone/>
                </a:pPr>
                <a:r>
                  <a:rPr lang="en-US" dirty="0"/>
                  <a:t>A.  </a:t>
                </a:r>
                <a14:m>
                  <m:oMath xmlns:m="http://schemas.openxmlformats.org/officeDocument/2006/math">
                    <m:r>
                      <a:rPr lang="en-US" i="1">
                        <a:latin typeface="Cambria Math" panose="02040503050406030204" pitchFamily="18" charset="0"/>
                      </a:rPr>
                      <m:t>0.</m:t>
                    </m:r>
                    <m:acc>
                      <m:accPr>
                        <m:chr m:val="̅"/>
                        <m:ctrlPr>
                          <a:rPr lang="en-US" i="1">
                            <a:latin typeface="Cambria Math" panose="02040503050406030204" pitchFamily="18" charset="0"/>
                          </a:rPr>
                        </m:ctrlPr>
                      </m:accPr>
                      <m:e>
                        <m:r>
                          <a:rPr lang="en-US" i="1">
                            <a:latin typeface="Cambria Math" panose="02040503050406030204" pitchFamily="18" charset="0"/>
                          </a:rPr>
                          <m:t>44</m:t>
                        </m:r>
                      </m:e>
                    </m:acc>
                    <m:r>
                      <a:rPr lang="en-US" i="1">
                        <a:latin typeface="Cambria Math" panose="02040503050406030204" pitchFamily="18" charset="0"/>
                      </a:rPr>
                      <m:t>%</m:t>
                    </m:r>
                  </m:oMath>
                </a14:m>
                <a:endParaRPr lang="en-US" dirty="0"/>
              </a:p>
              <a:p>
                <a:pPr marL="114300" indent="0">
                  <a:buNone/>
                </a:pPr>
                <a:r>
                  <a:rPr lang="en-US" dirty="0"/>
                  <a:t>B.  </a:t>
                </a:r>
                <a14:m>
                  <m:oMath xmlns:m="http://schemas.openxmlformats.org/officeDocument/2006/math">
                    <m:r>
                      <a:rPr lang="en-US" i="1">
                        <a:latin typeface="Cambria Math" panose="02040503050406030204" pitchFamily="18" charset="0"/>
                      </a:rPr>
                      <m:t>40%</m:t>
                    </m:r>
                  </m:oMath>
                </a14:m>
                <a:endParaRPr lang="en-US" dirty="0"/>
              </a:p>
              <a:p>
                <a:pPr marL="114300" indent="0">
                  <a:buNone/>
                </a:pPr>
                <a:r>
                  <a:rPr lang="en-US" dirty="0">
                    <a:solidFill>
                      <a:srgbClr val="C00000"/>
                    </a:solidFill>
                  </a:rPr>
                  <a:t>C.  </a:t>
                </a:r>
                <a14:m>
                  <m:oMath xmlns:m="http://schemas.openxmlformats.org/officeDocument/2006/math">
                    <m:r>
                      <a:rPr lang="en-US" i="1" smtClean="0">
                        <a:solidFill>
                          <a:srgbClr val="C00000"/>
                        </a:solidFill>
                        <a:latin typeface="Cambria Math" panose="02040503050406030204" pitchFamily="18" charset="0"/>
                      </a:rPr>
                      <m:t>44.</m:t>
                    </m:r>
                    <m:acc>
                      <m:accPr>
                        <m:chr m:val="̅"/>
                        <m:ctrlPr>
                          <a:rPr lang="en-US" i="1">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44</m:t>
                        </m:r>
                      </m:e>
                    </m:acc>
                    <m:r>
                      <a:rPr lang="en-US" i="1">
                        <a:solidFill>
                          <a:srgbClr val="C00000"/>
                        </a:solidFill>
                        <a:latin typeface="Cambria Math" panose="02040503050406030204" pitchFamily="18" charset="0"/>
                      </a:rPr>
                      <m:t>%</m:t>
                    </m:r>
                  </m:oMath>
                </a14:m>
                <a:endParaRPr lang="en-US" dirty="0"/>
              </a:p>
              <a:p>
                <a:pPr marL="114300" indent="0">
                  <a:buNone/>
                </a:pPr>
                <a:r>
                  <a:rPr lang="en-US" dirty="0"/>
                  <a:t>D.  </a:t>
                </a:r>
                <a14:m>
                  <m:oMath xmlns:m="http://schemas.openxmlformats.org/officeDocument/2006/math">
                    <m:r>
                      <a:rPr lang="en-US" i="1">
                        <a:latin typeface="Cambria Math" panose="02040503050406030204" pitchFamily="18" charset="0"/>
                      </a:rPr>
                      <m:t>50%</m:t>
                    </m:r>
                  </m:oMath>
                </a14:m>
                <a:endParaRPr lang="en-US" dirty="0"/>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1020250"/>
                <a:ext cx="9067800" cy="4123250"/>
              </a:xfrm>
              <a:blipFill>
                <a:blip r:embed="rId2"/>
                <a:stretch>
                  <a:fillRect t="-2954"/>
                </a:stretch>
              </a:blipFill>
            </p:spPr>
            <p:txBody>
              <a:bodyPr/>
              <a:lstStyle/>
              <a:p>
                <a:r>
                  <a:rPr lang="en-US">
                    <a:noFill/>
                  </a:rPr>
                  <a:t> </a:t>
                </a:r>
              </a:p>
            </p:txBody>
          </p:sp>
        </mc:Fallback>
      </mc:AlternateContent>
      <p:pic>
        <p:nvPicPr>
          <p:cNvPr id="12" name="Picture 11" descr="A model with nine equal parts. 4 parts are shaded."/>
          <p:cNvPicPr>
            <a:picLocks noChangeAspect="1"/>
          </p:cNvPicPr>
          <p:nvPr/>
        </p:nvPicPr>
        <p:blipFill>
          <a:blip r:embed="rId3"/>
          <a:stretch>
            <a:fillRect/>
          </a:stretch>
        </p:blipFill>
        <p:spPr>
          <a:xfrm>
            <a:off x="3614737" y="1428750"/>
            <a:ext cx="1280160" cy="1280160"/>
          </a:xfrm>
          <a:prstGeom prst="rect">
            <a:avLst/>
          </a:prstGeom>
        </p:spPr>
      </p:pic>
      <p:sp>
        <p:nvSpPr>
          <p:cNvPr id="8" name="Rounded Rectangle 7" descr="A rectangle used to indicate a correct answer." title="A rectangle."/>
          <p:cNvSpPr/>
          <p:nvPr/>
        </p:nvSpPr>
        <p:spPr>
          <a:xfrm>
            <a:off x="136685" y="4006672"/>
            <a:ext cx="1634833" cy="42337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62018" y="3264753"/>
            <a:ext cx="7105782" cy="830997"/>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Placing the decimal point incorrectly when converting a decimal to a percent.</a:t>
            </a:r>
          </a:p>
        </p:txBody>
      </p:sp>
      <p:cxnSp>
        <p:nvCxnSpPr>
          <p:cNvPr id="9" name="Straight Arrow Connector 8" descr="An arrow used to indicate a common error." title="An arrow."/>
          <p:cNvCxnSpPr/>
          <p:nvPr/>
        </p:nvCxnSpPr>
        <p:spPr>
          <a:xfrm flipH="1">
            <a:off x="1581018" y="3486150"/>
            <a:ext cx="381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4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17</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#3 with Representing and Determining Equivalencies (6.2a) </a:t>
            </a:r>
          </a:p>
        </p:txBody>
      </p:sp>
      <p:sp>
        <p:nvSpPr>
          <p:cNvPr id="4" name="Content Placeholder 3"/>
          <p:cNvSpPr>
            <a:spLocks noGrp="1"/>
          </p:cNvSpPr>
          <p:nvPr>
            <p:ph idx="1"/>
          </p:nvPr>
        </p:nvSpPr>
        <p:spPr/>
        <p:txBody>
          <a:bodyPr/>
          <a:lstStyle/>
          <a:p>
            <a:pPr marL="114300" indent="0">
              <a:buNone/>
            </a:pPr>
            <a:r>
              <a:rPr lang="en-US" sz="2400" b="1" dirty="0"/>
              <a:t>This model is shaded to represent one whole.</a:t>
            </a:r>
          </a:p>
          <a:p>
            <a:endParaRPr lang="en-US" dirty="0"/>
          </a:p>
          <a:p>
            <a:pPr marL="0" indent="0">
              <a:buNone/>
            </a:pPr>
            <a:endParaRPr lang="en-US" dirty="0"/>
          </a:p>
          <a:p>
            <a:pPr marL="114300" indent="0">
              <a:buNone/>
            </a:pPr>
            <a:r>
              <a:rPr lang="en-US" sz="2400" b="1" dirty="0"/>
              <a:t>What percent is represented by the shaded part of this model?</a:t>
            </a:r>
          </a:p>
        </p:txBody>
      </p:sp>
      <p:pic>
        <p:nvPicPr>
          <p:cNvPr id="3076" name="Picture 4" descr="A model representing one whole." title="A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502" y="1352550"/>
            <a:ext cx="14224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Please refer to the model shown on your screen." title="A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33750"/>
            <a:ext cx="4065771" cy="1339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221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18</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#3 with Representing and Determining Equivalencies (6.2a) </a:t>
            </a:r>
          </a:p>
        </p:txBody>
      </p:sp>
      <p:sp>
        <p:nvSpPr>
          <p:cNvPr id="4" name="Content Placeholder 3"/>
          <p:cNvSpPr>
            <a:spLocks noGrp="1"/>
          </p:cNvSpPr>
          <p:nvPr>
            <p:ph idx="1"/>
          </p:nvPr>
        </p:nvSpPr>
        <p:spPr/>
        <p:txBody>
          <a:bodyPr/>
          <a:lstStyle/>
          <a:p>
            <a:pPr marL="114300" indent="0">
              <a:buNone/>
            </a:pPr>
            <a:r>
              <a:rPr lang="en-US" sz="2400" b="1" dirty="0"/>
              <a:t>This model is shaded to represent one whole.</a:t>
            </a:r>
          </a:p>
          <a:p>
            <a:endParaRPr lang="en-US" dirty="0"/>
          </a:p>
          <a:p>
            <a:pPr marL="0" indent="0">
              <a:buNone/>
            </a:pPr>
            <a:endParaRPr lang="en-US" dirty="0"/>
          </a:p>
          <a:p>
            <a:pPr marL="114300" indent="0">
              <a:buNone/>
            </a:pPr>
            <a:r>
              <a:rPr lang="en-US" sz="2400" b="1" dirty="0"/>
              <a:t>What percent is represented by the shaded part of</a:t>
            </a:r>
            <a:r>
              <a:rPr lang="en-US" sz="2400" b="1" dirty="0">
                <a:solidFill>
                  <a:srgbClr val="C00000"/>
                </a:solidFill>
              </a:rPr>
              <a:t> </a:t>
            </a:r>
            <a:r>
              <a:rPr lang="en-US" sz="2400" b="1" dirty="0"/>
              <a:t>this model?</a:t>
            </a:r>
          </a:p>
        </p:txBody>
      </p:sp>
      <p:pic>
        <p:nvPicPr>
          <p:cNvPr id="10" name="Picture 4" descr="A model representing one whole." title="A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723" y="1397374"/>
            <a:ext cx="14224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descr="Please refer to the model shown on your screen." title="A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12570"/>
            <a:ext cx="3952384" cy="130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181600" y="2910287"/>
            <a:ext cx="10668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225%</a:t>
            </a:r>
          </a:p>
        </p:txBody>
      </p:sp>
      <p:sp>
        <p:nvSpPr>
          <p:cNvPr id="6" name="Rounded Rectangle 5" descr="A rectangle used to indidate a correct  answer." title="A rectangle."/>
          <p:cNvSpPr/>
          <p:nvPr/>
        </p:nvSpPr>
        <p:spPr>
          <a:xfrm>
            <a:off x="5181600" y="2969670"/>
            <a:ext cx="1066800" cy="3429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4572000" y="3486150"/>
                <a:ext cx="4572000" cy="983218"/>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Representing the shaded portion </a:t>
                </a:r>
                <a14:m>
                  <m:oMath xmlns:m="http://schemas.openxmlformats.org/officeDocument/2006/math">
                    <m:r>
                      <a:rPr lang="en-US" sz="2400" b="0" i="1" smtClean="0">
                        <a:solidFill>
                          <a:srgbClr val="C00000"/>
                        </a:solidFill>
                        <a:latin typeface="Cambria Math"/>
                      </a:rPr>
                      <m:t>2</m:t>
                    </m:r>
                    <m:f>
                      <m:fPr>
                        <m:ctrlPr>
                          <a:rPr lang="en-US" sz="2400" b="0" i="1" smtClean="0">
                            <a:solidFill>
                              <a:srgbClr val="C00000"/>
                            </a:solidFill>
                            <a:latin typeface="Cambria Math" panose="02040503050406030204" pitchFamily="18" charset="0"/>
                          </a:rPr>
                        </m:ctrlPr>
                      </m:fPr>
                      <m:num>
                        <m:r>
                          <a:rPr lang="en-US" sz="2400" b="0" i="1" smtClean="0">
                            <a:solidFill>
                              <a:srgbClr val="C00000"/>
                            </a:solidFill>
                            <a:latin typeface="Cambria Math"/>
                          </a:rPr>
                          <m:t>1</m:t>
                        </m:r>
                      </m:num>
                      <m:den>
                        <m:r>
                          <a:rPr lang="en-US" sz="2400" b="0" i="1" smtClean="0">
                            <a:solidFill>
                              <a:srgbClr val="C00000"/>
                            </a:solidFill>
                            <a:latin typeface="Cambria Math"/>
                          </a:rPr>
                          <m:t>4</m:t>
                        </m:r>
                      </m:den>
                    </m:f>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as 214%.</a:t>
                </a:r>
              </a:p>
            </p:txBody>
          </p:sp>
        </mc:Choice>
        <mc:Fallback xmlns="">
          <p:sp>
            <p:nvSpPr>
              <p:cNvPr id="5" name="TextBox 4"/>
              <p:cNvSpPr txBox="1">
                <a:spLocks noRot="1" noChangeAspect="1" noMove="1" noResize="1" noEditPoints="1" noAdjustHandles="1" noChangeArrowheads="1" noChangeShapeType="1" noTextEdit="1"/>
              </p:cNvSpPr>
              <p:nvPr/>
            </p:nvSpPr>
            <p:spPr>
              <a:xfrm>
                <a:off x="4572000" y="3486150"/>
                <a:ext cx="4572000" cy="983218"/>
              </a:xfrm>
              <a:prstGeom prst="rect">
                <a:avLst/>
              </a:prstGeom>
              <a:blipFill rotWithShape="1">
                <a:blip r:embed="rId4"/>
                <a:stretch>
                  <a:fillRect l="-2000" t="-4969" r="-1067" b="-4348"/>
                </a:stretch>
              </a:blipFill>
            </p:spPr>
            <p:txBody>
              <a:bodyPr/>
              <a:lstStyle/>
              <a:p>
                <a:r>
                  <a:rPr lang="en-US">
                    <a:noFill/>
                  </a:rPr>
                  <a:t> </a:t>
                </a:r>
              </a:p>
            </p:txBody>
          </p:sp>
        </mc:Fallback>
      </mc:AlternateContent>
    </p:spTree>
    <p:extLst>
      <p:ext uri="{BB962C8B-B14F-4D97-AF65-F5344CB8AC3E}">
        <p14:creationId xmlns:p14="http://schemas.microsoft.com/office/powerpoint/2010/main" val="3329633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19</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#4 with Representing and Determining Equivalencies (6.2a)</a:t>
            </a:r>
          </a:p>
        </p:txBody>
      </p:sp>
      <p:sp>
        <p:nvSpPr>
          <p:cNvPr id="9" name="Content Placeholder 3"/>
          <p:cNvSpPr txBox="1">
            <a:spLocks/>
          </p:cNvSpPr>
          <p:nvPr/>
        </p:nvSpPr>
        <p:spPr>
          <a:xfrm>
            <a:off x="0" y="895350"/>
            <a:ext cx="9144000" cy="382905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40080" indent="-228600" algn="l" defTabSz="914400" rtl="0" eaLnBrk="1" latinLnBrk="0" hangingPunct="1">
              <a:spcBef>
                <a:spcPct val="20000"/>
              </a:spcBef>
              <a:buClr>
                <a:schemeClr val="accent2"/>
              </a:buClr>
              <a:buFont typeface="Arial"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05840" indent="-228600" algn="l" defTabSz="914400" rtl="0" eaLnBrk="1" latinLnBrk="0" hangingPunct="1">
              <a:spcBef>
                <a:spcPct val="20000"/>
              </a:spcBef>
              <a:buClr>
                <a:schemeClr val="accent3"/>
              </a:buClr>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80160" indent="-228600" algn="l" defTabSz="914400" rtl="0" eaLnBrk="1" latinLnBrk="0" hangingPunct="1">
              <a:spcBef>
                <a:spcPct val="20000"/>
              </a:spcBef>
              <a:buClr>
                <a:schemeClr val="accent4"/>
              </a:buClr>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2400" b="1" dirty="0"/>
              <a:t>This model is shaded to represent one whole.</a:t>
            </a:r>
          </a:p>
          <a:p>
            <a:pPr marL="114300" indent="0">
              <a:buNone/>
            </a:pPr>
            <a:endParaRPr lang="en-US" dirty="0"/>
          </a:p>
          <a:p>
            <a:pPr marL="114300" indent="0">
              <a:buNone/>
            </a:pPr>
            <a:endParaRPr lang="en-US" sz="3200" dirty="0"/>
          </a:p>
          <a:p>
            <a:pPr marL="114300" indent="0">
              <a:buNone/>
            </a:pPr>
            <a:r>
              <a:rPr lang="en-US" sz="2400" b="1" dirty="0"/>
              <a:t>What equivalent improper fraction, percent, and decimal are represented by the shaded part of this model?</a:t>
            </a:r>
          </a:p>
        </p:txBody>
      </p:sp>
      <p:sp>
        <p:nvSpPr>
          <p:cNvPr id="5" name="Oval 4" descr="A model representing one whole." title="A model."/>
          <p:cNvSpPr/>
          <p:nvPr/>
        </p:nvSpPr>
        <p:spPr>
          <a:xfrm>
            <a:off x="914400" y="1276350"/>
            <a:ext cx="1189901" cy="1205991"/>
          </a:xfrm>
          <a:prstGeom prst="ellipse">
            <a:avLst/>
          </a:prstGeom>
          <a:solidFill>
            <a:srgbClr val="4AA8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9" name="Picture 3" descr="A shaded model." title="A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20" y="3333750"/>
            <a:ext cx="1315659" cy="1276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A model with one part shaded." title="A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281" y="3409950"/>
            <a:ext cx="1200148" cy="120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3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sz="3100" dirty="0">
                <a:solidFill>
                  <a:schemeClr val="bg1"/>
                </a:solidFill>
              </a:rPr>
              <a:t>Student Performance Analysis Spring 2019 </a:t>
            </a:r>
            <a:r>
              <a:rPr lang="en-US" sz="2200" dirty="0">
                <a:solidFill>
                  <a:schemeClr val="bg1"/>
                </a:solidFill>
              </a:rPr>
              <a:t>(1 of 3)</a:t>
            </a:r>
          </a:p>
        </p:txBody>
      </p:sp>
      <p:sp>
        <p:nvSpPr>
          <p:cNvPr id="3" name="Content Placeholder 2"/>
          <p:cNvSpPr>
            <a:spLocks noGrp="1"/>
          </p:cNvSpPr>
          <p:nvPr>
            <p:ph idx="1"/>
          </p:nvPr>
        </p:nvSpPr>
        <p:spPr>
          <a:xfrm>
            <a:off x="108307" y="1047750"/>
            <a:ext cx="8927385" cy="3429002"/>
          </a:xfrm>
        </p:spPr>
        <p:txBody>
          <a:bodyPr>
            <a:normAutofit/>
          </a:bodyPr>
          <a:lstStyle/>
          <a:p>
            <a:pPr marL="0" indent="0">
              <a:buNone/>
            </a:pPr>
            <a:r>
              <a:rPr lang="en-US" sz="2400" dirty="0"/>
              <a:t>Statewide results for the spring 2019 mathematics tests based on the 2016 </a:t>
            </a:r>
            <a:r>
              <a:rPr lang="en-US" sz="2400" i="1" dirty="0"/>
              <a:t>Mathematics Standards of Learning </a:t>
            </a:r>
            <a:r>
              <a:rPr lang="en-US" sz="2400" dirty="0"/>
              <a:t>(SOL) have been analyzed to determine specific content that may have challenged students.  In order to support preparation of students for the Grade 6 Mathematics test, this PowerPoint presentation has been developed to provide examples of SOL content identified by this analysis.  </a:t>
            </a:r>
          </a:p>
          <a:p>
            <a:endParaRPr lang="en-US" sz="1800" dirty="0"/>
          </a:p>
          <a:p>
            <a:endParaRPr lang="en-US" dirty="0"/>
          </a:p>
        </p:txBody>
      </p:sp>
    </p:spTree>
    <p:extLst>
      <p:ext uri="{BB962C8B-B14F-4D97-AF65-F5344CB8AC3E}">
        <p14:creationId xmlns:p14="http://schemas.microsoft.com/office/powerpoint/2010/main" val="2560464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20</a:t>
            </a:fld>
            <a:endParaRPr lang="en-US" dirty="0"/>
          </a:p>
        </p:txBody>
      </p:sp>
      <p:sp>
        <p:nvSpPr>
          <p:cNvPr id="3" name="Title 2"/>
          <p:cNvSpPr>
            <a:spLocks noGrp="1"/>
          </p:cNvSpPr>
          <p:nvPr>
            <p:ph type="title"/>
          </p:nvPr>
        </p:nvSpPr>
        <p:spPr>
          <a:xfrm>
            <a:off x="0" y="1122"/>
            <a:ext cx="9144000" cy="913278"/>
          </a:xfrm>
          <a:solidFill>
            <a:schemeClr val="tx1"/>
          </a:solidFill>
        </p:spPr>
        <p:txBody>
          <a:bodyPr>
            <a:noAutofit/>
          </a:bodyPr>
          <a:lstStyle/>
          <a:p>
            <a:r>
              <a:rPr lang="en-US" sz="2800" dirty="0">
                <a:solidFill>
                  <a:schemeClr val="bg1"/>
                </a:solidFill>
              </a:rPr>
              <a:t>Answer to Practice #4 with Representing and Determining Equivalencies (6.2a)</a:t>
            </a:r>
          </a:p>
        </p:txBody>
      </p:sp>
      <p:sp>
        <p:nvSpPr>
          <p:cNvPr id="9" name="Content Placeholder 3"/>
          <p:cNvSpPr txBox="1">
            <a:spLocks/>
          </p:cNvSpPr>
          <p:nvPr/>
        </p:nvSpPr>
        <p:spPr>
          <a:xfrm>
            <a:off x="22412" y="914400"/>
            <a:ext cx="9121588" cy="4114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40080" indent="-228600" algn="l" defTabSz="914400" rtl="0" eaLnBrk="1" latinLnBrk="0" hangingPunct="1">
              <a:spcBef>
                <a:spcPct val="20000"/>
              </a:spcBef>
              <a:buClr>
                <a:schemeClr val="accent2"/>
              </a:buClr>
              <a:buFont typeface="Arial"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05840" indent="-228600" algn="l" defTabSz="914400" rtl="0" eaLnBrk="1" latinLnBrk="0" hangingPunct="1">
              <a:spcBef>
                <a:spcPct val="20000"/>
              </a:spcBef>
              <a:buClr>
                <a:schemeClr val="accent3"/>
              </a:buClr>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80160" indent="-228600" algn="l" defTabSz="914400" rtl="0" eaLnBrk="1" latinLnBrk="0" hangingPunct="1">
              <a:spcBef>
                <a:spcPct val="20000"/>
              </a:spcBef>
              <a:buClr>
                <a:schemeClr val="accent4"/>
              </a:buClr>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2400" b="1" dirty="0"/>
              <a:t>This model is shaded to represent one whole.</a:t>
            </a:r>
          </a:p>
          <a:p>
            <a:endParaRPr lang="en-US" dirty="0"/>
          </a:p>
          <a:p>
            <a:pPr marL="114300" indent="0">
              <a:buNone/>
            </a:pPr>
            <a:endParaRPr lang="en-US" sz="3600" dirty="0"/>
          </a:p>
          <a:p>
            <a:pPr marL="114300" indent="0">
              <a:buNone/>
            </a:pPr>
            <a:r>
              <a:rPr lang="en-US" sz="2400" b="1" dirty="0"/>
              <a:t>What equivalent improper fraction, percent, and decimal are represented by the shaded part of this model?</a:t>
            </a:r>
          </a:p>
        </p:txBody>
      </p:sp>
      <p:sp>
        <p:nvSpPr>
          <p:cNvPr id="11" name="Oval 10" descr="A model representing one whole." title=" A model."/>
          <p:cNvSpPr/>
          <p:nvPr/>
        </p:nvSpPr>
        <p:spPr>
          <a:xfrm>
            <a:off x="609600" y="1428750"/>
            <a:ext cx="1189901" cy="1114423"/>
          </a:xfrm>
          <a:prstGeom prst="ellipse">
            <a:avLst/>
          </a:prstGeom>
          <a:solidFill>
            <a:srgbClr val="4AA8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3" descr="A shaded model." title="A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67" y="3305177"/>
            <a:ext cx="1315659" cy="1276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descr="A model with one part shaded." title="A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930" y="3367646"/>
            <a:ext cx="1185304" cy="11853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4076700" y="3302350"/>
                <a:ext cx="3467100" cy="616387"/>
              </a:xfrm>
              <a:prstGeom prst="rect">
                <a:avLst/>
              </a:prstGeom>
              <a:noFill/>
              <a:ln w="28575">
                <a:noFill/>
              </a:ln>
            </p:spPr>
            <p:txBody>
              <a:bodyPr wrap="square" rtlCol="0">
                <a:spAutoFit/>
              </a:bodyPr>
              <a:lstStyle/>
              <a:p>
                <a14:m>
                  <m:oMath xmlns:m="http://schemas.openxmlformats.org/officeDocument/2006/math">
                    <m:f>
                      <m:fPr>
                        <m:ctrlPr>
                          <a:rPr lang="en-US" sz="240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9</m:t>
                        </m:r>
                      </m:num>
                      <m:den>
                        <m:r>
                          <a:rPr lang="en-US" sz="2400" b="0" i="1" smtClean="0">
                            <a:solidFill>
                              <a:srgbClr val="C00000"/>
                            </a:solidFill>
                            <a:latin typeface="Cambria Math"/>
                          </a:rPr>
                          <m:t>8</m:t>
                        </m:r>
                      </m:den>
                    </m:f>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112.5%, and 1.125</a:t>
                </a:r>
              </a:p>
            </p:txBody>
          </p:sp>
        </mc:Choice>
        <mc:Fallback xmlns="">
          <p:sp>
            <p:nvSpPr>
              <p:cNvPr id="4" name="TextBox 3"/>
              <p:cNvSpPr txBox="1">
                <a:spLocks noRot="1" noChangeAspect="1" noMove="1" noResize="1" noEditPoints="1" noAdjustHandles="1" noChangeArrowheads="1" noChangeShapeType="1" noTextEdit="1"/>
              </p:cNvSpPr>
              <p:nvPr/>
            </p:nvSpPr>
            <p:spPr>
              <a:xfrm>
                <a:off x="4076700" y="3302350"/>
                <a:ext cx="3467100" cy="616387"/>
              </a:xfrm>
              <a:prstGeom prst="rect">
                <a:avLst/>
              </a:prstGeom>
              <a:blipFill>
                <a:blip r:embed="rId4"/>
                <a:stretch>
                  <a:fillRect b="-6931"/>
                </a:stretch>
              </a:blipFill>
              <a:ln w="28575">
                <a:noFill/>
              </a:ln>
            </p:spPr>
            <p:txBody>
              <a:bodyPr/>
              <a:lstStyle/>
              <a:p>
                <a:r>
                  <a:rPr lang="en-US">
                    <a:noFill/>
                  </a:rPr>
                  <a:t> </a:t>
                </a:r>
              </a:p>
            </p:txBody>
          </p:sp>
        </mc:Fallback>
      </mc:AlternateContent>
      <p:sp>
        <p:nvSpPr>
          <p:cNvPr id="6" name="Rounded Rectangle 5" descr="A rectangel representing the solution." title="A rectangle."/>
          <p:cNvSpPr/>
          <p:nvPr/>
        </p:nvSpPr>
        <p:spPr>
          <a:xfrm>
            <a:off x="4038600" y="3339071"/>
            <a:ext cx="3505200" cy="58254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81400" y="3921617"/>
            <a:ext cx="48768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Representing the shaded part as 118% and 1.18.</a:t>
            </a:r>
          </a:p>
        </p:txBody>
      </p:sp>
    </p:spTree>
    <p:extLst>
      <p:ext uri="{BB962C8B-B14F-4D97-AF65-F5344CB8AC3E}">
        <p14:creationId xmlns:p14="http://schemas.microsoft.com/office/powerpoint/2010/main" val="429413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Fractions and Mixed Numbers</a:t>
            </a:r>
          </a:p>
        </p:txBody>
      </p:sp>
      <p:sp>
        <p:nvSpPr>
          <p:cNvPr id="4" name="Content Placeholder 3"/>
          <p:cNvSpPr>
            <a:spLocks noGrp="1"/>
          </p:cNvSpPr>
          <p:nvPr>
            <p:ph idx="1"/>
          </p:nvPr>
        </p:nvSpPr>
        <p:spPr/>
        <p:txBody>
          <a:bodyPr>
            <a:normAutofit/>
          </a:bodyPr>
          <a:lstStyle/>
          <a:p>
            <a:pPr marL="114300" indent="0">
              <a:buNone/>
            </a:pPr>
            <a:r>
              <a:rPr lang="en-US" sz="2400" dirty="0"/>
              <a:t>SOL 6.5</a:t>
            </a:r>
          </a:p>
          <a:p>
            <a:pPr marL="114300" indent="0">
              <a:buNone/>
            </a:pPr>
            <a:r>
              <a:rPr lang="en-US" sz="2400" dirty="0"/>
              <a:t>The student will</a:t>
            </a:r>
          </a:p>
          <a:p>
            <a:pPr marL="571500" indent="-457200">
              <a:buClr>
                <a:srgbClr val="C00000"/>
              </a:buClr>
              <a:buFont typeface="+mj-lt"/>
              <a:buAutoNum type="alphaLcParenR"/>
            </a:pPr>
            <a:r>
              <a:rPr lang="en-US" sz="2400" dirty="0">
                <a:solidFill>
                  <a:srgbClr val="C00000"/>
                </a:solidFill>
              </a:rPr>
              <a:t>multiply and divide fractions and mixed numbers;  </a:t>
            </a:r>
          </a:p>
          <a:p>
            <a:pPr marL="571500" indent="-457200">
              <a:buClr>
                <a:srgbClr val="C00000"/>
              </a:buClr>
              <a:buFont typeface="+mj-lt"/>
              <a:buAutoNum type="alphaLcParenR"/>
            </a:pPr>
            <a:r>
              <a:rPr lang="en-US" sz="2400" dirty="0">
                <a:solidFill>
                  <a:srgbClr val="C00000"/>
                </a:solidFill>
              </a:rPr>
              <a:t>solve single-step and multistep practical problems involving addition, subtraction, multiplication, and division of fractions and mixed numbers; </a:t>
            </a:r>
            <a:r>
              <a:rPr lang="en-US" sz="2400" dirty="0"/>
              <a:t>and</a:t>
            </a:r>
          </a:p>
          <a:p>
            <a:pPr marL="571500" lvl="0" indent="-457200">
              <a:buNone/>
            </a:pPr>
            <a:r>
              <a:rPr lang="en-US" sz="2400" dirty="0"/>
              <a:t>c)  solve multistep practical problems involving addition, subtraction, multiplication, and division of decimals. </a:t>
            </a:r>
          </a:p>
        </p:txBody>
      </p:sp>
    </p:spTree>
    <p:extLst>
      <p:ext uri="{BB962C8B-B14F-4D97-AF65-F5344CB8AC3E}">
        <p14:creationId xmlns:p14="http://schemas.microsoft.com/office/powerpoint/2010/main" val="2102658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22</a:t>
            </a:fld>
            <a:endParaRPr lang="en-US" dirty="0"/>
          </a:p>
        </p:txBody>
      </p:sp>
      <p:sp>
        <p:nvSpPr>
          <p:cNvPr id="3" name="Title 2"/>
          <p:cNvSpPr>
            <a:spLocks noGrp="1"/>
          </p:cNvSpPr>
          <p:nvPr>
            <p:ph type="title"/>
          </p:nvPr>
        </p:nvSpPr>
        <p:spPr/>
        <p:txBody>
          <a:bodyPr>
            <a:normAutofit/>
          </a:bodyPr>
          <a:lstStyle/>
          <a:p>
            <a:r>
              <a:rPr lang="en-US" sz="2800" dirty="0"/>
              <a:t>Modeling Division of Fractions</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with modeling multiplication and division of fractions and mixed numbers.</a:t>
            </a:r>
          </a:p>
          <a:p>
            <a:pPr marL="114300" indent="0">
              <a:buNone/>
            </a:pPr>
            <a:endParaRPr lang="en-US" sz="2400" dirty="0"/>
          </a:p>
          <a:p>
            <a:pPr marL="114300" indent="0">
              <a:buNone/>
            </a:pPr>
            <a:r>
              <a:rPr lang="en-US" sz="2400" dirty="0">
                <a:solidFill>
                  <a:srgbClr val="C00000"/>
                </a:solidFill>
              </a:rPr>
              <a:t>Common errors on SOL test items include:</a:t>
            </a:r>
          </a:p>
          <a:p>
            <a:pPr>
              <a:buClrTx/>
            </a:pPr>
            <a:r>
              <a:rPr lang="en-US" sz="2400" dirty="0">
                <a:solidFill>
                  <a:srgbClr val="C00000"/>
                </a:solidFill>
              </a:rPr>
              <a:t>multiplying the numerator of a fraction (the part) by the whole number to get the number of fractional parts. (See practice problem for example.)</a:t>
            </a:r>
          </a:p>
          <a:p>
            <a:pPr marL="114300" indent="0">
              <a:buClrTx/>
              <a:buNone/>
            </a:pPr>
            <a:endParaRPr lang="en-US" sz="2400" dirty="0"/>
          </a:p>
        </p:txBody>
      </p:sp>
    </p:spTree>
    <p:extLst>
      <p:ext uri="{BB962C8B-B14F-4D97-AF65-F5344CB8AC3E}">
        <p14:creationId xmlns:p14="http://schemas.microsoft.com/office/powerpoint/2010/main" val="2450649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23</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with Modeling Division of Fractions (6.5a)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1123950"/>
                <a:ext cx="8927385" cy="3429002"/>
              </a:xfrm>
            </p:spPr>
            <p:txBody>
              <a:bodyPr/>
              <a:lstStyle/>
              <a:p>
                <a:pPr marL="114300" indent="0">
                  <a:buNone/>
                </a:pPr>
                <a:r>
                  <a:rPr lang="en-US" sz="2400" b="1" dirty="0"/>
                  <a:t>Exactly how many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𝟑</m:t>
                        </m:r>
                      </m:num>
                      <m:den>
                        <m:r>
                          <a:rPr lang="en-US" sz="2400" b="1" i="1">
                            <a:latin typeface="Cambria Math"/>
                          </a:rPr>
                          <m:t>𝟓</m:t>
                        </m:r>
                      </m:den>
                    </m:f>
                  </m:oMath>
                </a14:m>
                <a:r>
                  <a:rPr lang="en-US" sz="2400" b="1" dirty="0"/>
                  <a:t> are in 3?</a:t>
                </a:r>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1123950"/>
                <a:ext cx="8927385" cy="3429002"/>
              </a:xfrm>
              <a:blipFill rotWithShape="1">
                <a:blip r:embed="rId2"/>
                <a:stretch>
                  <a:fillRect/>
                </a:stretch>
              </a:blipFill>
            </p:spPr>
            <p:txBody>
              <a:bodyPr/>
              <a:lstStyle/>
              <a:p>
                <a:r>
                  <a:rPr lang="en-US">
                    <a:noFill/>
                  </a:rPr>
                  <a:t> </a:t>
                </a:r>
              </a:p>
            </p:txBody>
          </p:sp>
        </mc:Fallback>
      </mc:AlternateContent>
      <p:pic>
        <p:nvPicPr>
          <p:cNvPr id="2051" name="Picture 3" descr="A model representing three shaded figures." title="A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00102"/>
            <a:ext cx="4129696" cy="117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1748" y="3105150"/>
            <a:ext cx="6934200" cy="461665"/>
          </a:xfrm>
          <a:prstGeom prst="rect">
            <a:avLst/>
          </a:prstGeom>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  3		B.  5		C.  9		D.  10</a:t>
            </a:r>
          </a:p>
        </p:txBody>
      </p:sp>
    </p:spTree>
    <p:extLst>
      <p:ext uri="{BB962C8B-B14F-4D97-AF65-F5344CB8AC3E}">
        <p14:creationId xmlns:p14="http://schemas.microsoft.com/office/powerpoint/2010/main" val="90368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560888"/>
            <a:ext cx="549275" cy="296862"/>
          </a:xfrm>
          <a:prstGeom prst="bracketPair">
            <a:avLst>
              <a:gd name="adj" fmla="val 17949"/>
            </a:avLst>
          </a:prstGeom>
        </p:spPr>
        <p:txBody>
          <a:bodyPr/>
          <a:lstStyle/>
          <a:p>
            <a:fld id="{43CD8AB1-7AF0-4DFF-A047-6CE4F0A7C691}" type="slidenum">
              <a:rPr lang="en-US" smtClean="0"/>
              <a:t>24</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with Modeling Division of Fractions (6.5a)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8324" y="885912"/>
                <a:ext cx="8927385" cy="3429002"/>
              </a:xfrm>
            </p:spPr>
            <p:txBody>
              <a:bodyPr/>
              <a:lstStyle/>
              <a:p>
                <a:pPr marL="114300" indent="0">
                  <a:buNone/>
                </a:pPr>
                <a:r>
                  <a:rPr lang="en-US" sz="2400" b="1" dirty="0"/>
                  <a:t>Exactly how many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𝟑</m:t>
                        </m:r>
                      </m:num>
                      <m:den>
                        <m:r>
                          <a:rPr lang="en-US" sz="2400" b="1" i="1">
                            <a:latin typeface="Cambria Math"/>
                          </a:rPr>
                          <m:t>𝟓</m:t>
                        </m:r>
                      </m:den>
                    </m:f>
                  </m:oMath>
                </a14:m>
                <a:r>
                  <a:rPr lang="en-US" sz="2400" b="1" dirty="0"/>
                  <a:t> are in 3?</a:t>
                </a:r>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8324" y="885912"/>
                <a:ext cx="8927385" cy="3429002"/>
              </a:xfrm>
              <a:blipFill rotWithShape="1">
                <a:blip r:embed="rId3"/>
                <a:stretch>
                  <a:fillRect/>
                </a:stretch>
              </a:blipFill>
            </p:spPr>
            <p:txBody>
              <a:bodyPr/>
              <a:lstStyle/>
              <a:p>
                <a:r>
                  <a:rPr lang="en-US">
                    <a:noFill/>
                  </a:rPr>
                  <a:t> </a:t>
                </a:r>
              </a:p>
            </p:txBody>
          </p:sp>
        </mc:Fallback>
      </mc:AlternateContent>
      <p:pic>
        <p:nvPicPr>
          <p:cNvPr id="10" name="Picture 3" descr="A model representing three shaded figures." title="A mod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67" y="1720742"/>
            <a:ext cx="4248867"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0" y="2956370"/>
            <a:ext cx="7162800" cy="461665"/>
          </a:xfrm>
          <a:prstGeom prst="rect">
            <a:avLst/>
          </a:prstGeom>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  3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B.</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5</a:t>
            </a:r>
            <a:r>
              <a:rPr lang="en-US" sz="2400" dirty="0">
                <a:latin typeface="Tahoma" panose="020B0604030504040204" pitchFamily="34" charset="0"/>
                <a:ea typeface="Tahoma" panose="020B0604030504040204" pitchFamily="34" charset="0"/>
                <a:cs typeface="Tahoma" panose="020B0604030504040204" pitchFamily="34" charset="0"/>
              </a:rPr>
              <a:t>		C.  9		D.  10</a:t>
            </a:r>
          </a:p>
        </p:txBody>
      </p:sp>
      <p:sp>
        <p:nvSpPr>
          <p:cNvPr id="7" name="Rounded Rectangle 6" descr="A rectangle representing the solution." title="A rectangle."/>
          <p:cNvSpPr/>
          <p:nvPr/>
        </p:nvSpPr>
        <p:spPr>
          <a:xfrm>
            <a:off x="2133600" y="3014077"/>
            <a:ext cx="762000" cy="3462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4200" y="3714750"/>
            <a:ext cx="5486400"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some students appear to multiply the numerator (3) by the whole number (3).</a:t>
            </a:r>
          </a:p>
        </p:txBody>
      </p:sp>
      <p:cxnSp>
        <p:nvCxnSpPr>
          <p:cNvPr id="9" name="Straight Arrow Connector 8" descr="An arrow indicating the common error." title="An arrow."/>
          <p:cNvCxnSpPr/>
          <p:nvPr/>
        </p:nvCxnSpPr>
        <p:spPr>
          <a:xfrm flipV="1">
            <a:off x="4201886" y="3409950"/>
            <a:ext cx="0" cy="4209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897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62"/>
            <a:ext cx="9144000" cy="914400"/>
          </a:xfrm>
        </p:spPr>
        <p:txBody>
          <a:bodyPr>
            <a:noAutofit/>
          </a:bodyPr>
          <a:lstStyle/>
          <a:p>
            <a:r>
              <a:rPr lang="en-US" sz="2800" dirty="0"/>
              <a:t>Practical Problems Involving Operations with Fractions and Mixed Numbers (6.5b)</a:t>
            </a:r>
          </a:p>
        </p:txBody>
      </p:sp>
      <p:sp>
        <p:nvSpPr>
          <p:cNvPr id="4" name="Content Placeholder 3"/>
          <p:cNvSpPr>
            <a:spLocks noGrp="1"/>
          </p:cNvSpPr>
          <p:nvPr>
            <p:ph idx="1"/>
          </p:nvPr>
        </p:nvSpPr>
        <p:spPr>
          <a:xfrm>
            <a:off x="0" y="895350"/>
            <a:ext cx="8927385" cy="3276603"/>
          </a:xfrm>
          <a:ln>
            <a:noFill/>
          </a:ln>
        </p:spPr>
        <p:txBody>
          <a:bodyPr>
            <a:normAutofit/>
          </a:bodyPr>
          <a:lstStyle/>
          <a:p>
            <a:pPr marL="114300" indent="0">
              <a:buNone/>
            </a:pPr>
            <a:r>
              <a:rPr lang="en-US" sz="2400" dirty="0"/>
              <a:t>Students would benefit from additional practice with solving practical problems involving operations of fractions and mixed numbers.</a:t>
            </a:r>
          </a:p>
          <a:p>
            <a:pPr marL="114300" indent="0">
              <a:buNone/>
            </a:pPr>
            <a:endParaRPr lang="en-US" sz="2400" dirty="0"/>
          </a:p>
          <a:p>
            <a:pPr marL="114300" indent="0">
              <a:buNone/>
            </a:pPr>
            <a:r>
              <a:rPr lang="en-US" sz="2400" dirty="0">
                <a:solidFill>
                  <a:srgbClr val="C00000"/>
                </a:solidFill>
              </a:rPr>
              <a:t>Common errors on SOL test items include:</a:t>
            </a:r>
          </a:p>
          <a:p>
            <a:pPr>
              <a:buClrTx/>
            </a:pPr>
            <a:r>
              <a:rPr lang="en-US" sz="2400" dirty="0">
                <a:solidFill>
                  <a:srgbClr val="C00000"/>
                </a:solidFill>
              </a:rPr>
              <a:t>solving problems where the object(s) used in the model change dimensions.</a:t>
            </a:r>
          </a:p>
        </p:txBody>
      </p:sp>
    </p:spTree>
    <p:extLst>
      <p:ext uri="{BB962C8B-B14F-4D97-AF65-F5344CB8AC3E}">
        <p14:creationId xmlns:p14="http://schemas.microsoft.com/office/powerpoint/2010/main" val="1103255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26</a:t>
            </a:fld>
            <a:endParaRPr lang="en-US" dirty="0"/>
          </a:p>
        </p:txBody>
      </p:sp>
      <p:sp>
        <p:nvSpPr>
          <p:cNvPr id="3" name="Title 2"/>
          <p:cNvSpPr>
            <a:spLocks noGrp="1"/>
          </p:cNvSpPr>
          <p:nvPr>
            <p:ph type="title"/>
          </p:nvPr>
        </p:nvSpPr>
        <p:spPr>
          <a:xfrm>
            <a:off x="0" y="0"/>
            <a:ext cx="9144000" cy="1283394"/>
          </a:xfrm>
          <a:solidFill>
            <a:schemeClr val="tx1"/>
          </a:solidFill>
        </p:spPr>
        <p:txBody>
          <a:bodyPr>
            <a:noAutofit/>
          </a:bodyPr>
          <a:lstStyle/>
          <a:p>
            <a:r>
              <a:rPr lang="en-US" sz="2800" dirty="0">
                <a:solidFill>
                  <a:schemeClr val="bg1"/>
                </a:solidFill>
              </a:rPr>
              <a:t>Suggested Practice with Practical Problems Involving Operations with Fractions and Mixed Numbers (6.5b)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1352550"/>
                <a:ext cx="4496440" cy="3429002"/>
              </a:xfrm>
            </p:spPr>
            <p:txBody>
              <a:bodyPr>
                <a:normAutofit fontScale="92500" lnSpcReduction="20000"/>
              </a:bodyPr>
              <a:lstStyle/>
              <a:p>
                <a:pPr marL="114300" indent="0">
                  <a:buNone/>
                </a:pPr>
                <a:r>
                  <a:rPr lang="en-US" sz="2600" b="1" dirty="0"/>
                  <a:t>Tony has a 44 inch shelf. The 2 cups shown on the shelf are each 4 in. wide.  Tony wants to place additional cups that are each </a:t>
                </a:r>
                <a14:m>
                  <m:oMath xmlns:m="http://schemas.openxmlformats.org/officeDocument/2006/math">
                    <m:r>
                      <a:rPr lang="en-US" sz="2600" b="1" i="1">
                        <a:latin typeface="Cambria Math"/>
                      </a:rPr>
                      <m:t>𝟐</m:t>
                    </m:r>
                    <m:f>
                      <m:fPr>
                        <m:ctrlPr>
                          <a:rPr lang="en-US" sz="2600" b="1" i="1">
                            <a:latin typeface="Cambria Math" panose="02040503050406030204" pitchFamily="18" charset="0"/>
                          </a:rPr>
                        </m:ctrlPr>
                      </m:fPr>
                      <m:num>
                        <m:r>
                          <a:rPr lang="en-US" sz="2600" b="1" i="1">
                            <a:latin typeface="Cambria Math"/>
                          </a:rPr>
                          <m:t>𝟏</m:t>
                        </m:r>
                      </m:num>
                      <m:den>
                        <m:r>
                          <a:rPr lang="en-US" sz="2600" b="1" i="1">
                            <a:latin typeface="Cambria Math"/>
                          </a:rPr>
                          <m:t>𝟒</m:t>
                        </m:r>
                      </m:den>
                    </m:f>
                  </m:oMath>
                </a14:m>
                <a:r>
                  <a:rPr lang="en-US" sz="2600" b="1" dirty="0"/>
                  <a:t> in. wide on the remainder of the shelf.</a:t>
                </a:r>
              </a:p>
              <a:p>
                <a:pPr marL="114300" indent="0">
                  <a:buNone/>
                </a:pPr>
                <a:endParaRPr lang="en-US" dirty="0"/>
              </a:p>
              <a:p>
                <a:pPr marL="114300" indent="0">
                  <a:buNone/>
                </a:pPr>
                <a:endParaRPr lang="en-US" sz="2400" b="1" dirty="0"/>
              </a:p>
              <a:p>
                <a:pPr marL="114300" indent="0">
                  <a:buNone/>
                </a:pPr>
                <a:r>
                  <a:rPr lang="en-US" sz="2400" dirty="0"/>
                  <a:t>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1352550"/>
                <a:ext cx="4496440" cy="3429002"/>
              </a:xfrm>
              <a:blipFill>
                <a:blip r:embed="rId2"/>
                <a:stretch>
                  <a:fillRect t="-3559"/>
                </a:stretch>
              </a:blipFill>
            </p:spPr>
            <p:txBody>
              <a:bodyPr/>
              <a:lstStyle/>
              <a:p>
                <a:r>
                  <a:rPr lang="en-US">
                    <a:noFill/>
                  </a:rPr>
                  <a:t> </a:t>
                </a:r>
              </a:p>
            </p:txBody>
          </p:sp>
        </mc:Fallback>
      </mc:AlternateContent>
      <p:pic>
        <p:nvPicPr>
          <p:cNvPr id="5122" name="Picture 2" descr="A figure representing two cups on a shelf." title="A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61162"/>
            <a:ext cx="4276725" cy="87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txBox="1">
            <a:spLocks/>
          </p:cNvSpPr>
          <p:nvPr/>
        </p:nvSpPr>
        <p:spPr>
          <a:xfrm>
            <a:off x="4638596" y="1283394"/>
            <a:ext cx="4496440" cy="34290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Font typeface="Arial" panose="020B0604020202020204" pitchFamily="34" charset="0"/>
              <a:buNone/>
            </a:pPr>
            <a:r>
              <a:rPr lang="en-US" sz="2400" b="1" dirty="0"/>
              <a:t>Approximately how many more cups can Tony place on the remainder of the shelf?</a:t>
            </a:r>
          </a:p>
          <a:p>
            <a:pPr marL="114300" indent="0">
              <a:buFont typeface="Arial" panose="020B0604020202020204" pitchFamily="34" charset="0"/>
              <a:buNone/>
            </a:pPr>
            <a:r>
              <a:rPr lang="en-US" sz="2400" dirty="0"/>
              <a:t>A.  9		B.   11		      C.  16		D.  19	</a:t>
            </a:r>
          </a:p>
        </p:txBody>
      </p:sp>
    </p:spTree>
    <p:extLst>
      <p:ext uri="{BB962C8B-B14F-4D97-AF65-F5344CB8AC3E}">
        <p14:creationId xmlns:p14="http://schemas.microsoft.com/office/powerpoint/2010/main" val="510247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27</a:t>
            </a:fld>
            <a:endParaRPr lang="en-US" dirty="0"/>
          </a:p>
        </p:txBody>
      </p:sp>
      <p:sp>
        <p:nvSpPr>
          <p:cNvPr id="3" name="Title 2"/>
          <p:cNvSpPr>
            <a:spLocks noGrp="1"/>
          </p:cNvSpPr>
          <p:nvPr>
            <p:ph type="title"/>
          </p:nvPr>
        </p:nvSpPr>
        <p:spPr>
          <a:xfrm>
            <a:off x="0" y="0"/>
            <a:ext cx="9144000" cy="1283394"/>
          </a:xfrm>
          <a:solidFill>
            <a:schemeClr val="tx1"/>
          </a:solidFill>
        </p:spPr>
        <p:txBody>
          <a:bodyPr>
            <a:noAutofit/>
          </a:bodyPr>
          <a:lstStyle/>
          <a:p>
            <a:r>
              <a:rPr lang="en-US" sz="2800" dirty="0">
                <a:solidFill>
                  <a:schemeClr val="bg1"/>
                </a:solidFill>
              </a:rPr>
              <a:t>Answer to Practice with Practical Problems Involving Operations with Fractions and Mixed Numbers (6.5b)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1352550"/>
                <a:ext cx="4496440" cy="3429002"/>
              </a:xfrm>
            </p:spPr>
            <p:txBody>
              <a:bodyPr>
                <a:normAutofit fontScale="92500" lnSpcReduction="20000"/>
              </a:bodyPr>
              <a:lstStyle/>
              <a:p>
                <a:pPr marL="114300" indent="0">
                  <a:buNone/>
                </a:pPr>
                <a:r>
                  <a:rPr lang="en-US" sz="2600" b="1" dirty="0"/>
                  <a:t>Tony has a 44 inch shelf. The 2 cups shown on the shelf are each 4 in. wide.  Tony wants to place additional cups that are each </a:t>
                </a:r>
                <a14:m>
                  <m:oMath xmlns:m="http://schemas.openxmlformats.org/officeDocument/2006/math">
                    <m:r>
                      <a:rPr lang="en-US" sz="2600" b="1" i="1">
                        <a:latin typeface="Cambria Math"/>
                      </a:rPr>
                      <m:t>𝟐</m:t>
                    </m:r>
                    <m:f>
                      <m:fPr>
                        <m:ctrlPr>
                          <a:rPr lang="en-US" sz="2600" b="1" i="1">
                            <a:latin typeface="Cambria Math" panose="02040503050406030204" pitchFamily="18" charset="0"/>
                          </a:rPr>
                        </m:ctrlPr>
                      </m:fPr>
                      <m:num>
                        <m:r>
                          <a:rPr lang="en-US" sz="2600" b="1" i="1">
                            <a:latin typeface="Cambria Math"/>
                          </a:rPr>
                          <m:t>𝟏</m:t>
                        </m:r>
                      </m:num>
                      <m:den>
                        <m:r>
                          <a:rPr lang="en-US" sz="2600" b="1" i="1">
                            <a:latin typeface="Cambria Math"/>
                          </a:rPr>
                          <m:t>𝟒</m:t>
                        </m:r>
                      </m:den>
                    </m:f>
                  </m:oMath>
                </a14:m>
                <a:r>
                  <a:rPr lang="en-US" sz="2600" b="1" dirty="0"/>
                  <a:t> in. wide on the remainder of the shelf.</a:t>
                </a:r>
              </a:p>
              <a:p>
                <a:pPr marL="114300" indent="0">
                  <a:buNone/>
                </a:pPr>
                <a:endParaRPr lang="en-US" dirty="0"/>
              </a:p>
              <a:p>
                <a:pPr marL="114300" indent="0">
                  <a:buNone/>
                </a:pPr>
                <a:endParaRPr lang="en-US" sz="2400" b="1" dirty="0"/>
              </a:p>
              <a:p>
                <a:pPr marL="114300" indent="0">
                  <a:buNone/>
                </a:pPr>
                <a:r>
                  <a:rPr lang="en-US" sz="2400" dirty="0"/>
                  <a:t>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1352550"/>
                <a:ext cx="4496440" cy="3429002"/>
              </a:xfrm>
              <a:blipFill>
                <a:blip r:embed="rId2"/>
                <a:stretch>
                  <a:fillRect t="-3559"/>
                </a:stretch>
              </a:blipFill>
            </p:spPr>
            <p:txBody>
              <a:bodyPr/>
              <a:lstStyle/>
              <a:p>
                <a:r>
                  <a:rPr lang="en-US">
                    <a:noFill/>
                  </a:rPr>
                  <a:t> </a:t>
                </a:r>
              </a:p>
            </p:txBody>
          </p:sp>
        </mc:Fallback>
      </mc:AlternateContent>
      <p:pic>
        <p:nvPicPr>
          <p:cNvPr id="5122" name="Picture 2" descr="A figure representing two cups on a shelf." title="A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61163"/>
            <a:ext cx="4276725" cy="75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txBox="1">
            <a:spLocks/>
          </p:cNvSpPr>
          <p:nvPr/>
        </p:nvSpPr>
        <p:spPr>
          <a:xfrm>
            <a:off x="4638596" y="1283394"/>
            <a:ext cx="4496440" cy="34290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Font typeface="Arial" panose="020B0604020202020204" pitchFamily="34" charset="0"/>
              <a:buNone/>
            </a:pPr>
            <a:r>
              <a:rPr lang="en-US" sz="2400" b="1" dirty="0"/>
              <a:t>Approximately how many more cups can Tony place on the remainder of the shelf?</a:t>
            </a:r>
          </a:p>
          <a:p>
            <a:pPr marL="114300" indent="0">
              <a:buFont typeface="Arial" panose="020B0604020202020204" pitchFamily="34" charset="0"/>
              <a:buNone/>
            </a:pPr>
            <a:r>
              <a:rPr lang="en-US" sz="2400" dirty="0"/>
              <a:t>A.  9		B.   11		      </a:t>
            </a:r>
            <a:r>
              <a:rPr lang="en-US" sz="2400" dirty="0">
                <a:solidFill>
                  <a:srgbClr val="C00000"/>
                </a:solidFill>
              </a:rPr>
              <a:t>C.</a:t>
            </a:r>
            <a:r>
              <a:rPr lang="en-US" sz="2400" dirty="0"/>
              <a:t>  </a:t>
            </a:r>
            <a:r>
              <a:rPr lang="en-US" sz="2400" dirty="0">
                <a:solidFill>
                  <a:srgbClr val="C00000"/>
                </a:solidFill>
              </a:rPr>
              <a:t>16</a:t>
            </a:r>
            <a:r>
              <a:rPr lang="en-US" sz="2400" dirty="0"/>
              <a:t>		D.  19	</a:t>
            </a:r>
          </a:p>
        </p:txBody>
      </p:sp>
      <p:sp>
        <p:nvSpPr>
          <p:cNvPr id="7" name="Rounded Rectangle 6" descr="A rectangle representing the correct answer." title="A rectangle."/>
          <p:cNvSpPr/>
          <p:nvPr/>
        </p:nvSpPr>
        <p:spPr>
          <a:xfrm>
            <a:off x="4800600" y="3261113"/>
            <a:ext cx="914400" cy="4000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15253" y="3830010"/>
            <a:ext cx="4648200" cy="1200329"/>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used the original width to determine the number of additional cups. </a:t>
            </a:r>
          </a:p>
        </p:txBody>
      </p:sp>
      <p:cxnSp>
        <p:nvCxnSpPr>
          <p:cNvPr id="9" name="Straight Arrow Connector 8" descr="An arrow indicating the common error." title="An arrow."/>
          <p:cNvCxnSpPr/>
          <p:nvPr/>
        </p:nvCxnSpPr>
        <p:spPr>
          <a:xfrm flipV="1">
            <a:off x="4419600" y="3105150"/>
            <a:ext cx="381000" cy="80405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575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1046628"/>
          </a:xfrm>
        </p:spPr>
        <p:txBody>
          <a:bodyPr>
            <a:noAutofit/>
          </a:bodyPr>
          <a:lstStyle/>
          <a:p>
            <a:r>
              <a:rPr lang="en-US" dirty="0"/>
              <a:t>Operations with Integers and Practical Problems Involving Integers</a:t>
            </a:r>
          </a:p>
        </p:txBody>
      </p:sp>
      <p:sp>
        <p:nvSpPr>
          <p:cNvPr id="4" name="Content Placeholder 3"/>
          <p:cNvSpPr>
            <a:spLocks noGrp="1"/>
          </p:cNvSpPr>
          <p:nvPr>
            <p:ph idx="1"/>
          </p:nvPr>
        </p:nvSpPr>
        <p:spPr>
          <a:xfrm>
            <a:off x="76200" y="1047748"/>
            <a:ext cx="8927385" cy="3429002"/>
          </a:xfrm>
        </p:spPr>
        <p:txBody>
          <a:bodyPr>
            <a:normAutofit/>
          </a:bodyPr>
          <a:lstStyle/>
          <a:p>
            <a:pPr marL="114300" indent="0">
              <a:buNone/>
            </a:pPr>
            <a:r>
              <a:rPr lang="en-US" sz="2400" dirty="0"/>
              <a:t>SOL 6.6</a:t>
            </a:r>
          </a:p>
          <a:p>
            <a:pPr marL="114300" indent="0">
              <a:buNone/>
            </a:pPr>
            <a:r>
              <a:rPr lang="en-US" sz="2400" dirty="0"/>
              <a:t>The student will </a:t>
            </a:r>
          </a:p>
          <a:p>
            <a:pPr marL="571500" lvl="0" indent="-457200">
              <a:buClr>
                <a:srgbClr val="C00000"/>
              </a:buClr>
              <a:buFont typeface="+mj-lt"/>
              <a:buAutoNum type="alphaLcParenR"/>
            </a:pPr>
            <a:r>
              <a:rPr lang="en-US" sz="2400" dirty="0">
                <a:solidFill>
                  <a:srgbClr val="C00000"/>
                </a:solidFill>
              </a:rPr>
              <a:t>add, subtract, multiply, and divide integers;</a:t>
            </a:r>
          </a:p>
          <a:p>
            <a:pPr marL="571500" lvl="0" indent="-457200">
              <a:buClr>
                <a:srgbClr val="C00000"/>
              </a:buClr>
              <a:buFont typeface="+mj-lt"/>
              <a:buAutoNum type="alphaLcParenR"/>
            </a:pPr>
            <a:r>
              <a:rPr lang="en-US" sz="2400" dirty="0">
                <a:solidFill>
                  <a:srgbClr val="C00000"/>
                </a:solidFill>
              </a:rPr>
              <a:t>solve practical problems involving operations with integers; </a:t>
            </a:r>
            <a:r>
              <a:rPr lang="en-US" sz="2400" dirty="0"/>
              <a:t>and </a:t>
            </a:r>
          </a:p>
          <a:p>
            <a:pPr marL="114300" lvl="0" indent="0">
              <a:buNone/>
            </a:pPr>
            <a:r>
              <a:rPr lang="en-US" sz="2400" dirty="0"/>
              <a:t>c)  simplify numerical expressions involving integers. </a:t>
            </a:r>
          </a:p>
        </p:txBody>
      </p:sp>
    </p:spTree>
    <p:extLst>
      <p:ext uri="{BB962C8B-B14F-4D97-AF65-F5344CB8AC3E}">
        <p14:creationId xmlns:p14="http://schemas.microsoft.com/office/powerpoint/2010/main" val="1252812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1046628"/>
          </a:xfrm>
        </p:spPr>
        <p:txBody>
          <a:bodyPr>
            <a:noAutofit/>
          </a:bodyPr>
          <a:lstStyle/>
          <a:p>
            <a:r>
              <a:rPr lang="en-US" dirty="0"/>
              <a:t>Operations with Integers and Practical Problems Involving Integers (6.6)</a:t>
            </a:r>
          </a:p>
        </p:txBody>
      </p:sp>
      <p:sp>
        <p:nvSpPr>
          <p:cNvPr id="4" name="Content Placeholder 3"/>
          <p:cNvSpPr>
            <a:spLocks noGrp="1"/>
          </p:cNvSpPr>
          <p:nvPr>
            <p:ph idx="1"/>
          </p:nvPr>
        </p:nvSpPr>
        <p:spPr>
          <a:xfrm>
            <a:off x="0" y="1047750"/>
            <a:ext cx="8927385" cy="3429002"/>
          </a:xfrm>
        </p:spPr>
        <p:txBody>
          <a:bodyPr>
            <a:normAutofit lnSpcReduction="10000"/>
          </a:bodyPr>
          <a:lstStyle/>
          <a:p>
            <a:pPr marL="114300" indent="0">
              <a:buNone/>
            </a:pPr>
            <a:r>
              <a:rPr lang="en-US" sz="2400" dirty="0"/>
              <a:t>Students would benefit from additional practice modeling operations with integers and solving practical problems involving integers.</a:t>
            </a:r>
          </a:p>
          <a:p>
            <a:pPr marL="114300" indent="0">
              <a:buNone/>
            </a:pPr>
            <a:endParaRPr lang="en-US" sz="2400" dirty="0"/>
          </a:p>
          <a:p>
            <a:pPr marL="114300" indent="0">
              <a:buNone/>
            </a:pPr>
            <a:r>
              <a:rPr lang="en-US" sz="2400" dirty="0">
                <a:solidFill>
                  <a:srgbClr val="C00000"/>
                </a:solidFill>
              </a:rPr>
              <a:t>Common errors on SOL test items include:</a:t>
            </a:r>
          </a:p>
          <a:p>
            <a:pPr>
              <a:buClrTx/>
            </a:pPr>
            <a:r>
              <a:rPr lang="en-US" sz="2400" dirty="0">
                <a:solidFill>
                  <a:srgbClr val="C00000"/>
                </a:solidFill>
              </a:rPr>
              <a:t>representing the number of groups as a negative value when using a pictorial model; and</a:t>
            </a:r>
          </a:p>
          <a:p>
            <a:pPr>
              <a:buClrTx/>
            </a:pPr>
            <a:r>
              <a:rPr lang="en-US" sz="2400" dirty="0">
                <a:solidFill>
                  <a:srgbClr val="C00000"/>
                </a:solidFill>
              </a:rPr>
              <a:t>applying vocabulary inaccurately, such as deposit and withdrawal.</a:t>
            </a:r>
            <a:endParaRPr lang="en-US" dirty="0">
              <a:solidFill>
                <a:srgbClr val="C00000"/>
              </a:solidFill>
            </a:endParaRPr>
          </a:p>
        </p:txBody>
      </p:sp>
    </p:spTree>
    <p:extLst>
      <p:ext uri="{BB962C8B-B14F-4D97-AF65-F5344CB8AC3E}">
        <p14:creationId xmlns:p14="http://schemas.microsoft.com/office/powerpoint/2010/main" val="122177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4" y="0"/>
            <a:ext cx="9144000" cy="741826"/>
          </a:xfrm>
          <a:solidFill>
            <a:schemeClr val="tx1"/>
          </a:solidFill>
        </p:spPr>
        <p:txBody>
          <a:bodyPr>
            <a:noAutofit/>
          </a:bodyPr>
          <a:lstStyle/>
          <a:p>
            <a:r>
              <a:rPr lang="en-US" sz="2800" dirty="0">
                <a:solidFill>
                  <a:schemeClr val="bg1"/>
                </a:solidFill>
              </a:rPr>
              <a:t>Student Performance Analysis Spring 2019 </a:t>
            </a:r>
            <a:r>
              <a:rPr lang="en-US" sz="2000" dirty="0">
                <a:solidFill>
                  <a:schemeClr val="bg1"/>
                </a:solidFill>
              </a:rPr>
              <a:t>(2 of 3)</a:t>
            </a:r>
            <a:endParaRPr lang="en-US" sz="2800" dirty="0">
              <a:solidFill>
                <a:schemeClr val="bg1"/>
              </a:solidFill>
            </a:endParaRPr>
          </a:p>
        </p:txBody>
      </p:sp>
      <p:sp>
        <p:nvSpPr>
          <p:cNvPr id="3" name="Content Placeholder 2"/>
          <p:cNvSpPr>
            <a:spLocks noGrp="1"/>
          </p:cNvSpPr>
          <p:nvPr>
            <p:ph idx="1"/>
          </p:nvPr>
        </p:nvSpPr>
        <p:spPr>
          <a:xfrm>
            <a:off x="63500" y="1123950"/>
            <a:ext cx="8927385" cy="3429002"/>
          </a:xfrm>
        </p:spPr>
        <p:txBody>
          <a:bodyPr/>
          <a:lstStyle/>
          <a:p>
            <a:pPr marL="0" indent="0">
              <a:buNone/>
            </a:pPr>
            <a:r>
              <a:rPr lang="en-US" sz="2400" dirty="0"/>
              <a:t>It should be noted that these items are not SOL test questions and are not meant to mimic SOL test questions. Instead, they are intended to provide mathematics educators with further insight into the concepts that challenged students statewide.  </a:t>
            </a:r>
          </a:p>
          <a:p>
            <a:pPr marL="0" indent="0">
              <a:buNone/>
            </a:pPr>
            <a:endParaRPr lang="en-US" dirty="0"/>
          </a:p>
        </p:txBody>
      </p:sp>
    </p:spTree>
    <p:extLst>
      <p:ext uri="{BB962C8B-B14F-4D97-AF65-F5344CB8AC3E}">
        <p14:creationId xmlns:p14="http://schemas.microsoft.com/office/powerpoint/2010/main" val="2167254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30</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Modeling Operations of Integers (6.6a)</a:t>
            </a:r>
          </a:p>
        </p:txBody>
      </p:sp>
      <p:sp>
        <p:nvSpPr>
          <p:cNvPr id="4" name="Content Placeholder 3"/>
          <p:cNvSpPr>
            <a:spLocks noGrp="1"/>
          </p:cNvSpPr>
          <p:nvPr>
            <p:ph idx="1"/>
          </p:nvPr>
        </p:nvSpPr>
        <p:spPr>
          <a:xfrm>
            <a:off x="20491" y="971550"/>
            <a:ext cx="8927385" cy="3429002"/>
          </a:xfrm>
        </p:spPr>
        <p:txBody>
          <a:bodyPr>
            <a:normAutofit/>
          </a:bodyPr>
          <a:lstStyle/>
          <a:p>
            <a:pPr marL="114300" indent="0">
              <a:buNone/>
            </a:pPr>
            <a:r>
              <a:rPr lang="en-US" sz="2400" b="1" dirty="0"/>
              <a:t>Which equation is best</a:t>
            </a:r>
            <a:r>
              <a:rPr lang="en-US" sz="2400" b="1" dirty="0">
                <a:solidFill>
                  <a:srgbClr val="FF0000"/>
                </a:solidFill>
              </a:rPr>
              <a:t> </a:t>
            </a:r>
            <a:r>
              <a:rPr lang="en-US" sz="2400" b="1" dirty="0"/>
              <a:t>represented by this model?</a:t>
            </a:r>
          </a:p>
        </p:txBody>
      </p:sp>
      <mc:AlternateContent xmlns:mc="http://schemas.openxmlformats.org/markup-compatibility/2006" xmlns:a14="http://schemas.microsoft.com/office/drawing/2010/main">
        <mc:Choice Requires="a14">
          <p:sp>
            <p:nvSpPr>
              <p:cNvPr id="5" name="Rectangle 4"/>
              <p:cNvSpPr/>
              <p:nvPr/>
            </p:nvSpPr>
            <p:spPr>
              <a:xfrm>
                <a:off x="381000" y="3145637"/>
                <a:ext cx="4572000" cy="1569660"/>
              </a:xfrm>
              <a:prstGeom prst="rect">
                <a:avLst/>
              </a:prstGeom>
            </p:spPr>
            <p:txBody>
              <a:bodyPr>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2400" b="0" i="0" smtClean="0">
                        <a:latin typeface="Cambria Math"/>
                      </a:rPr>
                      <m:t> </m:t>
                    </m:r>
                    <m:r>
                      <a:rPr lang="en-US" sz="2400" b="0" i="1" smtClean="0">
                        <a:latin typeface="Cambria Math"/>
                      </a:rPr>
                      <m:t>   </m:t>
                    </m:r>
                    <m:r>
                      <a:rPr lang="en-US" sz="2400" i="1">
                        <a:latin typeface="Cambria Math"/>
                      </a:rPr>
                      <m:t>3</m:t>
                    </m:r>
                    <m:d>
                      <m:dPr>
                        <m:ctrlPr>
                          <a:rPr lang="en-US" sz="2400" i="1">
                            <a:latin typeface="Cambria Math" panose="02040503050406030204" pitchFamily="18" charset="0"/>
                          </a:rPr>
                        </m:ctrlPr>
                      </m:dPr>
                      <m:e>
                        <m:r>
                          <a:rPr lang="en-US" sz="2400" i="1">
                            <a:latin typeface="Cambria Math"/>
                          </a:rPr>
                          <m:t>−4</m:t>
                        </m:r>
                      </m:e>
                    </m:d>
                    <m:r>
                      <a:rPr lang="en-US" sz="2400" i="1">
                        <a:latin typeface="Cambria Math"/>
                      </a:rPr>
                      <m:t>=12</m:t>
                    </m:r>
                  </m:oMath>
                </a14:m>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2400" i="1">
                        <a:latin typeface="Cambria Math"/>
                      </a:rPr>
                      <m:t>3</m:t>
                    </m:r>
                    <m:d>
                      <m:dPr>
                        <m:ctrlPr>
                          <a:rPr lang="en-US" sz="2400" i="1">
                            <a:latin typeface="Cambria Math" panose="02040503050406030204" pitchFamily="18" charset="0"/>
                          </a:rPr>
                        </m:ctrlPr>
                      </m:dPr>
                      <m:e>
                        <m:r>
                          <a:rPr lang="en-US" sz="2400" i="1">
                            <a:latin typeface="Cambria Math"/>
                          </a:rPr>
                          <m:t>−4</m:t>
                        </m:r>
                      </m:e>
                    </m:d>
                    <m:r>
                      <a:rPr lang="en-US" sz="2400" i="1">
                        <a:latin typeface="Cambria Math"/>
                      </a:rPr>
                      <m:t>=−12</m:t>
                    </m:r>
                  </m:oMath>
                </a14:m>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2400" i="1">
                        <a:latin typeface="Cambria Math"/>
                      </a:rPr>
                      <m:t>−3</m:t>
                    </m:r>
                    <m:d>
                      <m:dPr>
                        <m:ctrlPr>
                          <a:rPr lang="en-US" sz="2400" i="1">
                            <a:latin typeface="Cambria Math" panose="02040503050406030204" pitchFamily="18" charset="0"/>
                          </a:rPr>
                        </m:ctrlPr>
                      </m:dPr>
                      <m:e>
                        <m:r>
                          <a:rPr lang="en-US" sz="2400" i="1">
                            <a:latin typeface="Cambria Math"/>
                          </a:rPr>
                          <m:t>−4</m:t>
                        </m:r>
                      </m:e>
                    </m:d>
                    <m:r>
                      <a:rPr lang="en-US" sz="2400" i="1">
                        <a:latin typeface="Cambria Math"/>
                      </a:rPr>
                      <m:t>=12</m:t>
                    </m:r>
                  </m:oMath>
                </a14:m>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2400" i="1">
                        <a:latin typeface="Cambria Math"/>
                      </a:rPr>
                      <m:t>−3</m:t>
                    </m:r>
                    <m:d>
                      <m:dPr>
                        <m:ctrlPr>
                          <a:rPr lang="en-US" sz="2400" i="1">
                            <a:latin typeface="Cambria Math" panose="02040503050406030204" pitchFamily="18" charset="0"/>
                          </a:rPr>
                        </m:ctrlPr>
                      </m:dPr>
                      <m:e>
                        <m:r>
                          <a:rPr lang="en-US" sz="2400" i="1">
                            <a:latin typeface="Cambria Math"/>
                          </a:rPr>
                          <m:t>−4</m:t>
                        </m:r>
                      </m:e>
                    </m:d>
                    <m:r>
                      <a:rPr lang="en-US" sz="2400" i="1">
                        <a:latin typeface="Cambria Math"/>
                      </a:rPr>
                      <m:t>=−12</m:t>
                    </m:r>
                  </m:oMath>
                </a14:m>
                <a:endParaRPr lang="en-US" sz="2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81000" y="3145637"/>
                <a:ext cx="4572000" cy="1569660"/>
              </a:xfrm>
              <a:prstGeom prst="rect">
                <a:avLst/>
              </a:prstGeom>
              <a:blipFill>
                <a:blip r:embed="rId4"/>
                <a:stretch>
                  <a:fillRect l="-2133" t="-3488" b="-7364"/>
                </a:stretch>
              </a:blipFill>
            </p:spPr>
            <p:txBody>
              <a:bodyPr/>
              <a:lstStyle/>
              <a:p>
                <a:r>
                  <a:rPr lang="en-US">
                    <a:noFill/>
                  </a:rPr>
                  <a:t> </a:t>
                </a:r>
              </a:p>
            </p:txBody>
          </p:sp>
        </mc:Fallback>
      </mc:AlternateContent>
      <p:grpSp>
        <p:nvGrpSpPr>
          <p:cNvPr id="9" name="Group 8" descr="Refer to the model on your screen. A key displaying a plus symbol used for positive one and a subtraction symbol used for negative one."/>
          <p:cNvGrpSpPr/>
          <p:nvPr/>
        </p:nvGrpSpPr>
        <p:grpSpPr>
          <a:xfrm>
            <a:off x="3352800" y="1488287"/>
            <a:ext cx="4181475" cy="2514600"/>
            <a:chOff x="3352800" y="1488287"/>
            <a:chExt cx="4181475" cy="2514600"/>
          </a:xfrm>
        </p:grpSpPr>
        <p:pic>
          <p:nvPicPr>
            <p:cNvPr id="7" name="Picture 6" descr="A key displaying a plus symbol used for positive one and a subtraction symbol used for negative one."/>
            <p:cNvPicPr>
              <a:picLocks noChangeAspect="1"/>
            </p:cNvPicPr>
            <p:nvPr/>
          </p:nvPicPr>
          <p:blipFill>
            <a:blip r:embed="rId5"/>
            <a:stretch>
              <a:fillRect/>
            </a:stretch>
          </p:blipFill>
          <p:spPr>
            <a:xfrm>
              <a:off x="4912088" y="3202787"/>
              <a:ext cx="2038350" cy="800100"/>
            </a:xfrm>
            <a:prstGeom prst="rect">
              <a:avLst/>
            </a:prstGeom>
          </p:spPr>
        </p:pic>
        <p:pic>
          <p:nvPicPr>
            <p:cNvPr id="8" name="Picture 7" descr="Refer to the model shown on your screen.  "/>
            <p:cNvPicPr>
              <a:picLocks noChangeAspect="1"/>
            </p:cNvPicPr>
            <p:nvPr/>
          </p:nvPicPr>
          <p:blipFill>
            <a:blip r:embed="rId6"/>
            <a:stretch>
              <a:fillRect/>
            </a:stretch>
          </p:blipFill>
          <p:spPr>
            <a:xfrm>
              <a:off x="3352800" y="1488287"/>
              <a:ext cx="4181475" cy="1714500"/>
            </a:xfrm>
            <a:prstGeom prst="rect">
              <a:avLst/>
            </a:prstGeom>
          </p:spPr>
        </p:pic>
      </p:grpSp>
    </p:spTree>
    <p:extLst>
      <p:ext uri="{BB962C8B-B14F-4D97-AF65-F5344CB8AC3E}">
        <p14:creationId xmlns:p14="http://schemas.microsoft.com/office/powerpoint/2010/main" val="1226466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24450"/>
            <a:ext cx="549275" cy="296862"/>
          </a:xfrm>
          <a:prstGeom prst="bracketPair">
            <a:avLst>
              <a:gd name="adj" fmla="val 17949"/>
            </a:avLst>
          </a:prstGeom>
        </p:spPr>
        <p:txBody>
          <a:bodyPr/>
          <a:lstStyle/>
          <a:p>
            <a:fld id="{43CD8AB1-7AF0-4DFF-A047-6CE4F0A7C691}" type="slidenum">
              <a:rPr lang="en-US" smtClean="0"/>
              <a:t>31</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Modeling Operations of Integers (6.6a)</a:t>
            </a:r>
          </a:p>
        </p:txBody>
      </p:sp>
      <p:sp>
        <p:nvSpPr>
          <p:cNvPr id="4" name="Content Placeholder 3"/>
          <p:cNvSpPr>
            <a:spLocks noGrp="1"/>
          </p:cNvSpPr>
          <p:nvPr>
            <p:ph idx="1"/>
          </p:nvPr>
        </p:nvSpPr>
        <p:spPr>
          <a:xfrm>
            <a:off x="1921" y="885825"/>
            <a:ext cx="8927385" cy="3429002"/>
          </a:xfrm>
        </p:spPr>
        <p:txBody>
          <a:bodyPr>
            <a:normAutofit/>
          </a:bodyPr>
          <a:lstStyle/>
          <a:p>
            <a:pPr marL="114300" indent="0">
              <a:buNone/>
            </a:pPr>
            <a:r>
              <a:rPr lang="en-US" sz="2400" b="1" dirty="0"/>
              <a:t>Which equation is best</a:t>
            </a:r>
            <a:r>
              <a:rPr lang="en-US" sz="2400" b="1" dirty="0">
                <a:solidFill>
                  <a:srgbClr val="FF0000"/>
                </a:solidFill>
              </a:rPr>
              <a:t> </a:t>
            </a:r>
            <a:r>
              <a:rPr lang="en-US" sz="2400" b="1" dirty="0"/>
              <a:t>represented by this model?</a:t>
            </a:r>
          </a:p>
        </p:txBody>
      </p:sp>
      <mc:AlternateContent xmlns:mc="http://schemas.openxmlformats.org/markup-compatibility/2006" xmlns:a14="http://schemas.microsoft.com/office/drawing/2010/main">
        <mc:Choice Requires="a14">
          <p:sp>
            <p:nvSpPr>
              <p:cNvPr id="5" name="Rectangle 4"/>
              <p:cNvSpPr/>
              <p:nvPr/>
            </p:nvSpPr>
            <p:spPr>
              <a:xfrm>
                <a:off x="381000" y="3145637"/>
                <a:ext cx="4572000" cy="1569660"/>
              </a:xfrm>
              <a:prstGeom prst="rect">
                <a:avLst/>
              </a:prstGeom>
            </p:spPr>
            <p:txBody>
              <a:bodyPr>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2400" b="0" i="0" smtClean="0">
                        <a:latin typeface="Cambria Math"/>
                      </a:rPr>
                      <m:t> </m:t>
                    </m:r>
                    <m:r>
                      <a:rPr lang="en-US" sz="2400" b="0" i="1" smtClean="0">
                        <a:latin typeface="Cambria Math"/>
                      </a:rPr>
                      <m:t>   </m:t>
                    </m:r>
                    <m:r>
                      <a:rPr lang="en-US" sz="2400" i="1">
                        <a:latin typeface="Cambria Math"/>
                      </a:rPr>
                      <m:t>3</m:t>
                    </m:r>
                    <m:d>
                      <m:dPr>
                        <m:ctrlPr>
                          <a:rPr lang="en-US" sz="2400" i="1">
                            <a:latin typeface="Cambria Math" panose="02040503050406030204" pitchFamily="18" charset="0"/>
                          </a:rPr>
                        </m:ctrlPr>
                      </m:dPr>
                      <m:e>
                        <m:r>
                          <a:rPr lang="en-US" sz="2400" i="1">
                            <a:latin typeface="Cambria Math"/>
                          </a:rPr>
                          <m:t>−4</m:t>
                        </m:r>
                      </m:e>
                    </m:d>
                    <m:r>
                      <a:rPr lang="en-US" sz="2400" i="1">
                        <a:latin typeface="Cambria Math"/>
                      </a:rPr>
                      <m:t>=12</m:t>
                    </m:r>
                  </m:oMath>
                </a14:m>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B.</a:t>
                </a:r>
                <a:r>
                  <a:rPr lang="en-US" sz="2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i="1" smtClean="0">
                        <a:solidFill>
                          <a:srgbClr val="C00000"/>
                        </a:solidFill>
                        <a:latin typeface="Cambria Math"/>
                      </a:rPr>
                      <m:t>3</m:t>
                    </m:r>
                    <m:d>
                      <m:dPr>
                        <m:ctrlPr>
                          <a:rPr lang="en-US" sz="2400" i="1">
                            <a:solidFill>
                              <a:srgbClr val="C00000"/>
                            </a:solidFill>
                            <a:latin typeface="Cambria Math" panose="02040503050406030204" pitchFamily="18" charset="0"/>
                          </a:rPr>
                        </m:ctrlPr>
                      </m:dPr>
                      <m:e>
                        <m:r>
                          <a:rPr lang="en-US" sz="2400" i="1">
                            <a:solidFill>
                              <a:srgbClr val="C00000"/>
                            </a:solidFill>
                            <a:latin typeface="Cambria Math"/>
                          </a:rPr>
                          <m:t>−4</m:t>
                        </m:r>
                      </m:e>
                    </m:d>
                    <m:r>
                      <a:rPr lang="en-US" sz="2400" i="1">
                        <a:solidFill>
                          <a:srgbClr val="C00000"/>
                        </a:solidFill>
                        <a:latin typeface="Cambria Math"/>
                      </a:rPr>
                      <m:t>=−12</m:t>
                    </m:r>
                  </m:oMath>
                </a14:m>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2400" i="1">
                        <a:latin typeface="Cambria Math"/>
                      </a:rPr>
                      <m:t>−3</m:t>
                    </m:r>
                    <m:d>
                      <m:dPr>
                        <m:ctrlPr>
                          <a:rPr lang="en-US" sz="2400" i="1">
                            <a:latin typeface="Cambria Math" panose="02040503050406030204" pitchFamily="18" charset="0"/>
                          </a:rPr>
                        </m:ctrlPr>
                      </m:dPr>
                      <m:e>
                        <m:r>
                          <a:rPr lang="en-US" sz="2400" i="1">
                            <a:latin typeface="Cambria Math"/>
                          </a:rPr>
                          <m:t>−4</m:t>
                        </m:r>
                      </m:e>
                    </m:d>
                    <m:r>
                      <a:rPr lang="en-US" sz="2400" i="1">
                        <a:latin typeface="Cambria Math"/>
                      </a:rPr>
                      <m:t>=12</m:t>
                    </m:r>
                  </m:oMath>
                </a14:m>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2400" i="1">
                        <a:latin typeface="Cambria Math"/>
                      </a:rPr>
                      <m:t>−3</m:t>
                    </m:r>
                    <m:d>
                      <m:dPr>
                        <m:ctrlPr>
                          <a:rPr lang="en-US" sz="2400" i="1">
                            <a:latin typeface="Cambria Math" panose="02040503050406030204" pitchFamily="18" charset="0"/>
                          </a:rPr>
                        </m:ctrlPr>
                      </m:dPr>
                      <m:e>
                        <m:r>
                          <a:rPr lang="en-US" sz="2400" i="1">
                            <a:latin typeface="Cambria Math"/>
                          </a:rPr>
                          <m:t>−4</m:t>
                        </m:r>
                      </m:e>
                    </m:d>
                    <m:r>
                      <a:rPr lang="en-US" sz="2400" i="1">
                        <a:latin typeface="Cambria Math"/>
                      </a:rPr>
                      <m:t>=−12</m:t>
                    </m:r>
                  </m:oMath>
                </a14:m>
                <a:endParaRPr lang="en-US" sz="2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81000" y="3145637"/>
                <a:ext cx="4572000" cy="1569660"/>
              </a:xfrm>
              <a:prstGeom prst="rect">
                <a:avLst/>
              </a:prstGeom>
              <a:blipFill>
                <a:blip r:embed="rId4"/>
                <a:stretch>
                  <a:fillRect l="-2133" t="-3488" b="-7364"/>
                </a:stretch>
              </a:blipFill>
            </p:spPr>
            <p:txBody>
              <a:bodyPr/>
              <a:lstStyle/>
              <a:p>
                <a:r>
                  <a:rPr lang="en-US">
                    <a:noFill/>
                  </a:rPr>
                  <a:t> </a:t>
                </a:r>
              </a:p>
            </p:txBody>
          </p:sp>
        </mc:Fallback>
      </mc:AlternateContent>
      <p:sp>
        <p:nvSpPr>
          <p:cNvPr id="10" name="Rounded Rectangle 9" descr="A rectangle indicating the correct solution." title="A rectangle."/>
          <p:cNvSpPr/>
          <p:nvPr/>
        </p:nvSpPr>
        <p:spPr>
          <a:xfrm>
            <a:off x="381000" y="3582503"/>
            <a:ext cx="2566988" cy="38607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descr="Refer to the model on your screen. A key displaying a plus symbol used for positive one and a subtraction symbol used for negative one."/>
          <p:cNvGrpSpPr/>
          <p:nvPr/>
        </p:nvGrpSpPr>
        <p:grpSpPr>
          <a:xfrm>
            <a:off x="2057400" y="1352550"/>
            <a:ext cx="4181475" cy="2514600"/>
            <a:chOff x="3352800" y="1488287"/>
            <a:chExt cx="4181475" cy="2514600"/>
          </a:xfrm>
          <a:noFill/>
        </p:grpSpPr>
        <p:pic>
          <p:nvPicPr>
            <p:cNvPr id="15" name="Picture 14" descr="A key displaying a plus symbol used for positive one and a subtraction symbol used for negative one."/>
            <p:cNvPicPr>
              <a:picLocks noChangeAspect="1"/>
            </p:cNvPicPr>
            <p:nvPr/>
          </p:nvPicPr>
          <p:blipFill>
            <a:blip r:embed="rId5"/>
            <a:stretch>
              <a:fillRect/>
            </a:stretch>
          </p:blipFill>
          <p:spPr>
            <a:xfrm>
              <a:off x="4912088" y="3202787"/>
              <a:ext cx="2038350" cy="800100"/>
            </a:xfrm>
            <a:prstGeom prst="rect">
              <a:avLst/>
            </a:prstGeom>
            <a:grpFill/>
          </p:spPr>
        </p:pic>
        <p:pic>
          <p:nvPicPr>
            <p:cNvPr id="16" name="Picture 15" descr="Refer to the model shown on your screen.  "/>
            <p:cNvPicPr>
              <a:picLocks noChangeAspect="1"/>
            </p:cNvPicPr>
            <p:nvPr/>
          </p:nvPicPr>
          <p:blipFill>
            <a:blip r:embed="rId6"/>
            <a:stretch>
              <a:fillRect/>
            </a:stretch>
          </p:blipFill>
          <p:spPr>
            <a:xfrm>
              <a:off x="3352800" y="1488287"/>
              <a:ext cx="4181475" cy="1714500"/>
            </a:xfrm>
            <a:prstGeom prst="rect">
              <a:avLst/>
            </a:prstGeom>
            <a:grpFill/>
          </p:spPr>
        </p:pic>
      </p:grpSp>
      <p:sp>
        <p:nvSpPr>
          <p:cNvPr id="9" name="TextBox 8"/>
          <p:cNvSpPr txBox="1"/>
          <p:nvPr/>
        </p:nvSpPr>
        <p:spPr>
          <a:xfrm>
            <a:off x="5846782" y="2712988"/>
            <a:ext cx="3498486" cy="2308324"/>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assuming that the counters and the number of groups are represented by a negative number. </a:t>
            </a:r>
          </a:p>
        </p:txBody>
      </p:sp>
      <p:cxnSp>
        <p:nvCxnSpPr>
          <p:cNvPr id="14" name="Straight Arrow Connector 13" descr="An arrow indicating a common error." title="An arrow."/>
          <p:cNvCxnSpPr/>
          <p:nvPr/>
        </p:nvCxnSpPr>
        <p:spPr>
          <a:xfrm flipH="1" flipV="1">
            <a:off x="3200400" y="4458273"/>
            <a:ext cx="1828800" cy="90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descr="An arrow indicating a common error." title="An arrow."/>
          <p:cNvCxnSpPr/>
          <p:nvPr/>
        </p:nvCxnSpPr>
        <p:spPr>
          <a:xfrm flipH="1" flipV="1">
            <a:off x="3200400" y="4095750"/>
            <a:ext cx="1828800" cy="90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361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32</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#2 with Modeling Operations of Integers (6.6a) </a:t>
            </a:r>
          </a:p>
        </p:txBody>
      </p:sp>
      <p:sp>
        <p:nvSpPr>
          <p:cNvPr id="4" name="Content Placeholder 3"/>
          <p:cNvSpPr>
            <a:spLocks noGrp="1"/>
          </p:cNvSpPr>
          <p:nvPr>
            <p:ph idx="1"/>
          </p:nvPr>
        </p:nvSpPr>
        <p:spPr/>
        <p:txBody>
          <a:bodyPr>
            <a:normAutofit/>
          </a:bodyPr>
          <a:lstStyle/>
          <a:p>
            <a:pPr marL="114300" indent="0">
              <a:buNone/>
            </a:pPr>
            <a:r>
              <a:rPr lang="en-US" sz="2400" b="1" dirty="0"/>
              <a:t>Directions: Select all the correct answers.</a:t>
            </a:r>
          </a:p>
          <a:p>
            <a:pPr marL="114300" indent="0">
              <a:buNone/>
            </a:pPr>
            <a:r>
              <a:rPr lang="en-US" sz="2400" b="1" dirty="0"/>
              <a:t>Identify each model that best</a:t>
            </a:r>
            <a:r>
              <a:rPr lang="en-US" sz="2400" b="1" dirty="0">
                <a:solidFill>
                  <a:srgbClr val="FF0000"/>
                </a:solidFill>
              </a:rPr>
              <a:t> </a:t>
            </a:r>
            <a:r>
              <a:rPr lang="en-US" sz="2400" b="1" dirty="0"/>
              <a:t>represents the number sentence -3 x 2 = -6.</a:t>
            </a:r>
          </a:p>
        </p:txBody>
      </p:sp>
      <p:grpSp>
        <p:nvGrpSpPr>
          <p:cNvPr id="5" name="Group 4" descr="Please refere to the four models shown on your scrren.&#10;A key displaying a plus symbol used for positive one and a subtraction symbol used for negative one."/>
          <p:cNvGrpSpPr/>
          <p:nvPr/>
        </p:nvGrpSpPr>
        <p:grpSpPr>
          <a:xfrm>
            <a:off x="762001" y="2354580"/>
            <a:ext cx="6798259" cy="2682558"/>
            <a:chOff x="762001" y="2354580"/>
            <a:chExt cx="6798259" cy="2682558"/>
          </a:xfrm>
        </p:grpSpPr>
        <p:pic>
          <p:nvPicPr>
            <p:cNvPr id="1026" name="Picture 2" descr="Please refere to the four models shown on your scrren" title="Four mod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2354580"/>
              <a:ext cx="6798259"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A key displaying a plus symbol used for positive one and a subtraction symbol used for negative one."/>
            <p:cNvPicPr>
              <a:picLocks noChangeAspect="1"/>
            </p:cNvPicPr>
            <p:nvPr/>
          </p:nvPicPr>
          <p:blipFill>
            <a:blip r:embed="rId3"/>
            <a:stretch>
              <a:fillRect/>
            </a:stretch>
          </p:blipFill>
          <p:spPr>
            <a:xfrm>
              <a:off x="3886200" y="4237038"/>
              <a:ext cx="2038350" cy="800100"/>
            </a:xfrm>
            <a:prstGeom prst="rect">
              <a:avLst/>
            </a:prstGeom>
            <a:noFill/>
          </p:spPr>
        </p:pic>
      </p:grpSp>
    </p:spTree>
    <p:extLst>
      <p:ext uri="{BB962C8B-B14F-4D97-AF65-F5344CB8AC3E}">
        <p14:creationId xmlns:p14="http://schemas.microsoft.com/office/powerpoint/2010/main" val="3018155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33</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#2 with Modeling Operations of Integers (6.6a) </a:t>
            </a:r>
          </a:p>
        </p:txBody>
      </p:sp>
      <p:sp>
        <p:nvSpPr>
          <p:cNvPr id="4" name="Content Placeholder 3"/>
          <p:cNvSpPr>
            <a:spLocks noGrp="1"/>
          </p:cNvSpPr>
          <p:nvPr>
            <p:ph idx="1"/>
          </p:nvPr>
        </p:nvSpPr>
        <p:spPr>
          <a:xfrm>
            <a:off x="0" y="863549"/>
            <a:ext cx="8927385" cy="3429002"/>
          </a:xfrm>
        </p:spPr>
        <p:txBody>
          <a:bodyPr>
            <a:normAutofit/>
          </a:bodyPr>
          <a:lstStyle/>
          <a:p>
            <a:pPr marL="114300" indent="0">
              <a:buNone/>
            </a:pPr>
            <a:r>
              <a:rPr lang="en-US" sz="2400" b="1" dirty="0"/>
              <a:t>Directions: Select all the correct answers.</a:t>
            </a:r>
          </a:p>
          <a:p>
            <a:pPr marL="114300" indent="0">
              <a:buNone/>
            </a:pPr>
            <a:r>
              <a:rPr lang="en-US" sz="2400" b="1" dirty="0"/>
              <a:t>Identify each model that best</a:t>
            </a:r>
            <a:r>
              <a:rPr lang="en-US" sz="2400" b="1" dirty="0">
                <a:solidFill>
                  <a:srgbClr val="FF0000"/>
                </a:solidFill>
              </a:rPr>
              <a:t> </a:t>
            </a:r>
            <a:r>
              <a:rPr lang="en-US" sz="2400" b="1" dirty="0"/>
              <a:t>represents the number sentence -3 x 2 = -6.</a:t>
            </a:r>
          </a:p>
        </p:txBody>
      </p:sp>
      <p:pic>
        <p:nvPicPr>
          <p:cNvPr id="1026" name="Picture 2" descr="Please refere to the four models shown on your scrren" title="Four mod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06" y="2899791"/>
            <a:ext cx="6798259"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A key displaying a plus symbol used for positive one and a subtraction symbol used for negative one."/>
          <p:cNvPicPr>
            <a:picLocks noChangeAspect="1"/>
          </p:cNvPicPr>
          <p:nvPr/>
        </p:nvPicPr>
        <p:blipFill rotWithShape="1">
          <a:blip r:embed="rId3"/>
          <a:srcRect r="11215"/>
          <a:stretch/>
        </p:blipFill>
        <p:spPr>
          <a:xfrm>
            <a:off x="7258050" y="3230175"/>
            <a:ext cx="1809750" cy="800100"/>
          </a:xfrm>
          <a:prstGeom prst="rect">
            <a:avLst/>
          </a:prstGeom>
          <a:noFill/>
        </p:spPr>
      </p:pic>
      <p:sp>
        <p:nvSpPr>
          <p:cNvPr id="6" name="Rounded Rectangle 5" descr="A rectangle indicating the correct solution." title="A rectangle."/>
          <p:cNvSpPr/>
          <p:nvPr/>
        </p:nvSpPr>
        <p:spPr>
          <a:xfrm>
            <a:off x="533400" y="2971800"/>
            <a:ext cx="2943328" cy="8001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7" name="Rounded Rectangle 6" descr="A rectangle indicating the correct solution." title="A rectangle."/>
          <p:cNvSpPr/>
          <p:nvPr/>
        </p:nvSpPr>
        <p:spPr>
          <a:xfrm>
            <a:off x="3604452" y="3863926"/>
            <a:ext cx="3441192" cy="8572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8" name="TextBox 7"/>
          <p:cNvSpPr txBox="1"/>
          <p:nvPr/>
        </p:nvSpPr>
        <p:spPr>
          <a:xfrm>
            <a:off x="4038600" y="1699462"/>
            <a:ext cx="4519475"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some students believe the number of groups and counters are both negative.</a:t>
            </a:r>
          </a:p>
        </p:txBody>
      </p:sp>
      <p:cxnSp>
        <p:nvCxnSpPr>
          <p:cNvPr id="9" name="Straight Arrow Connector 8" descr="An arrow indicating a common error." title="An arrow."/>
          <p:cNvCxnSpPr/>
          <p:nvPr/>
        </p:nvCxnSpPr>
        <p:spPr>
          <a:xfrm flipH="1">
            <a:off x="7230465" y="2899791"/>
            <a:ext cx="457200" cy="27554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524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34</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Practical Problems Involving Integers (6.6b)</a:t>
            </a:r>
          </a:p>
        </p:txBody>
      </p:sp>
      <p:sp>
        <p:nvSpPr>
          <p:cNvPr id="4" name="Content Placeholder 3"/>
          <p:cNvSpPr>
            <a:spLocks noGrp="1"/>
          </p:cNvSpPr>
          <p:nvPr>
            <p:ph idx="1"/>
          </p:nvPr>
        </p:nvSpPr>
        <p:spPr>
          <a:xfrm>
            <a:off x="0" y="895350"/>
            <a:ext cx="8927385" cy="3429002"/>
          </a:xfrm>
        </p:spPr>
        <p:txBody>
          <a:bodyPr>
            <a:noAutofit/>
          </a:bodyPr>
          <a:lstStyle/>
          <a:p>
            <a:pPr marL="114300" indent="0">
              <a:buNone/>
            </a:pPr>
            <a:r>
              <a:rPr lang="en-US" sz="2400" b="1" dirty="0"/>
              <a:t>A bank account statement shows these withdrawals and deposits.</a:t>
            </a:r>
          </a:p>
          <a:p>
            <a:pPr lvl="1">
              <a:buClrTx/>
              <a:buFont typeface="Arial" panose="020B0604020202020204" pitchFamily="34" charset="0"/>
              <a:buChar char="•"/>
            </a:pPr>
            <a:r>
              <a:rPr lang="en-US" sz="2400" b="1" dirty="0"/>
              <a:t>Withdrawal, -$58</a:t>
            </a:r>
          </a:p>
          <a:p>
            <a:pPr lvl="1">
              <a:buClrTx/>
              <a:buFont typeface="Arial" panose="020B0604020202020204" pitchFamily="34" charset="0"/>
              <a:buChar char="•"/>
            </a:pPr>
            <a:r>
              <a:rPr lang="en-US" sz="2400" b="1" dirty="0"/>
              <a:t>Deposit, $140</a:t>
            </a:r>
          </a:p>
          <a:p>
            <a:pPr lvl="1">
              <a:buClrTx/>
              <a:buFont typeface="Arial" panose="020B0604020202020204" pitchFamily="34" charset="0"/>
              <a:buChar char="•"/>
            </a:pPr>
            <a:r>
              <a:rPr lang="en-US" sz="2400" b="1" dirty="0"/>
              <a:t>Withdrawal, -$72</a:t>
            </a:r>
          </a:p>
          <a:p>
            <a:pPr lvl="1">
              <a:buClrTx/>
              <a:buFont typeface="Arial" panose="020B0604020202020204" pitchFamily="34" charset="0"/>
              <a:buChar char="•"/>
            </a:pPr>
            <a:r>
              <a:rPr lang="en-US" sz="2400" b="1" dirty="0"/>
              <a:t>Deposit, $65</a:t>
            </a:r>
          </a:p>
          <a:p>
            <a:pPr marL="114300" indent="0">
              <a:buNone/>
            </a:pPr>
            <a:r>
              <a:rPr lang="en-US" sz="2400" b="1" dirty="0"/>
              <a:t>What is the total amount of these withdrawals and deposits?</a:t>
            </a:r>
          </a:p>
          <a:p>
            <a:endParaRPr lang="en-US" sz="2400" dirty="0"/>
          </a:p>
        </p:txBody>
      </p:sp>
    </p:spTree>
    <p:extLst>
      <p:ext uri="{BB962C8B-B14F-4D97-AF65-F5344CB8AC3E}">
        <p14:creationId xmlns:p14="http://schemas.microsoft.com/office/powerpoint/2010/main" val="14481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35</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Practical Problems Involving Integers (6.6b)</a:t>
            </a:r>
          </a:p>
        </p:txBody>
      </p:sp>
      <p:sp>
        <p:nvSpPr>
          <p:cNvPr id="4" name="Content Placeholder 3"/>
          <p:cNvSpPr>
            <a:spLocks noGrp="1"/>
          </p:cNvSpPr>
          <p:nvPr>
            <p:ph idx="1"/>
          </p:nvPr>
        </p:nvSpPr>
        <p:spPr/>
        <p:txBody>
          <a:bodyPr>
            <a:noAutofit/>
          </a:bodyPr>
          <a:lstStyle/>
          <a:p>
            <a:pPr marL="114300" indent="0">
              <a:buNone/>
            </a:pPr>
            <a:r>
              <a:rPr lang="en-US" sz="2400" b="1" dirty="0"/>
              <a:t>A bank statement shows these withdrawals and deposits.</a:t>
            </a:r>
          </a:p>
          <a:p>
            <a:pPr lvl="1">
              <a:buClrTx/>
              <a:buFont typeface="Arial" panose="020B0604020202020204" pitchFamily="34" charset="0"/>
              <a:buChar char="•"/>
            </a:pPr>
            <a:r>
              <a:rPr lang="en-US" sz="2400" b="1" dirty="0"/>
              <a:t>Withdrawal, -$58</a:t>
            </a:r>
          </a:p>
          <a:p>
            <a:pPr lvl="1">
              <a:buClrTx/>
              <a:buFont typeface="Arial" panose="020B0604020202020204" pitchFamily="34" charset="0"/>
              <a:buChar char="•"/>
            </a:pPr>
            <a:r>
              <a:rPr lang="en-US" sz="2400" b="1" dirty="0"/>
              <a:t>Deposit, $140</a:t>
            </a:r>
          </a:p>
          <a:p>
            <a:pPr lvl="1">
              <a:buClrTx/>
              <a:buFont typeface="Arial" panose="020B0604020202020204" pitchFamily="34" charset="0"/>
              <a:buChar char="•"/>
            </a:pPr>
            <a:r>
              <a:rPr lang="en-US" sz="2400" b="1" dirty="0"/>
              <a:t>Withdrawal, -$72</a:t>
            </a:r>
          </a:p>
          <a:p>
            <a:pPr lvl="1">
              <a:buClrTx/>
              <a:buFont typeface="Arial" panose="020B0604020202020204" pitchFamily="34" charset="0"/>
              <a:buChar char="•"/>
            </a:pPr>
            <a:r>
              <a:rPr lang="en-US" sz="2400" b="1"/>
              <a:t>Deposit, </a:t>
            </a:r>
            <a:r>
              <a:rPr lang="en-US" sz="2400" b="1" dirty="0"/>
              <a:t>$65</a:t>
            </a:r>
          </a:p>
          <a:p>
            <a:pPr marL="114300" indent="0">
              <a:buNone/>
            </a:pPr>
            <a:r>
              <a:rPr lang="en-US" sz="2400" b="1" dirty="0"/>
              <a:t>What is the total amount of these withdrawals and deposits?</a:t>
            </a:r>
          </a:p>
          <a:p>
            <a:endParaRPr lang="en-US" sz="2400" dirty="0"/>
          </a:p>
        </p:txBody>
      </p:sp>
      <p:sp>
        <p:nvSpPr>
          <p:cNvPr id="5" name="TextBox 4"/>
          <p:cNvSpPr txBox="1"/>
          <p:nvPr/>
        </p:nvSpPr>
        <p:spPr>
          <a:xfrm>
            <a:off x="1981200" y="3943350"/>
            <a:ext cx="914400" cy="461665"/>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$75</a:t>
            </a:r>
          </a:p>
        </p:txBody>
      </p:sp>
      <p:sp>
        <p:nvSpPr>
          <p:cNvPr id="7" name="Rounded Rectangle 6" descr="A rectangle indicating the correct solution." title="A rectangle."/>
          <p:cNvSpPr/>
          <p:nvPr/>
        </p:nvSpPr>
        <p:spPr>
          <a:xfrm>
            <a:off x="1953025" y="4001057"/>
            <a:ext cx="838200" cy="3462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81400" y="3867150"/>
            <a:ext cx="4908950" cy="1200329"/>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assumed all transactions were withdrawals and obtained  -$335</a:t>
            </a:r>
          </a:p>
        </p:txBody>
      </p:sp>
    </p:spTree>
    <p:extLst>
      <p:ext uri="{BB962C8B-B14F-4D97-AF65-F5344CB8AC3E}">
        <p14:creationId xmlns:p14="http://schemas.microsoft.com/office/powerpoint/2010/main" val="3261009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36</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#2 with Practical Problems Involving Integers (6.6b)</a:t>
            </a:r>
          </a:p>
        </p:txBody>
      </p:sp>
      <p:sp>
        <p:nvSpPr>
          <p:cNvPr id="4" name="Content Placeholder 3"/>
          <p:cNvSpPr>
            <a:spLocks noGrp="1"/>
          </p:cNvSpPr>
          <p:nvPr>
            <p:ph idx="1"/>
          </p:nvPr>
        </p:nvSpPr>
        <p:spPr>
          <a:xfrm>
            <a:off x="0" y="895350"/>
            <a:ext cx="8927385" cy="4248150"/>
          </a:xfrm>
        </p:spPr>
        <p:txBody>
          <a:bodyPr>
            <a:normAutofit fontScale="77500" lnSpcReduction="20000"/>
          </a:bodyPr>
          <a:lstStyle/>
          <a:p>
            <a:pPr marL="114300" indent="0">
              <a:buNone/>
            </a:pPr>
            <a:r>
              <a:rPr lang="en-US" sz="3100" b="1" dirty="0"/>
              <a:t>Chris had $2,145 in his bank account.  He made withdrawals and deposits as shown in the</a:t>
            </a:r>
            <a:r>
              <a:rPr lang="en-US" sz="3100" b="1" dirty="0">
                <a:solidFill>
                  <a:srgbClr val="FF0000"/>
                </a:solidFill>
              </a:rPr>
              <a:t> </a:t>
            </a:r>
            <a:r>
              <a:rPr lang="en-US" sz="3100" b="1" dirty="0"/>
              <a:t>table.</a:t>
            </a:r>
          </a:p>
          <a:p>
            <a:pPr marL="114300" indent="0">
              <a:buNone/>
            </a:pPr>
            <a:r>
              <a:rPr lang="en-US" sz="2400" b="1" dirty="0"/>
              <a:t>                             </a:t>
            </a:r>
            <a:r>
              <a:rPr lang="en-US" sz="3100" b="1" dirty="0"/>
              <a:t>Chris’s Bank Account</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sz="3600" dirty="0"/>
          </a:p>
          <a:p>
            <a:pPr marL="114300" indent="0">
              <a:buNone/>
            </a:pPr>
            <a:r>
              <a:rPr lang="en-US" sz="3100" b="1" dirty="0"/>
              <a:t>Exactly how much money was in Chris’s bank account after these withdrawals and deposits? </a:t>
            </a:r>
          </a:p>
          <a:p>
            <a:pPr marL="114300" indent="0">
              <a:buNone/>
            </a:pPr>
            <a:r>
              <a:rPr lang="en-US" sz="3100" dirty="0"/>
              <a:t>A.  $203	B.  $902	C.  $1,397	 D.  $2,893</a:t>
            </a:r>
          </a:p>
          <a:p>
            <a:pPr marL="114300" indent="0">
              <a:buNone/>
            </a:pPr>
            <a:endParaRPr lang="en-US" dirty="0"/>
          </a:p>
        </p:txBody>
      </p:sp>
      <p:graphicFrame>
        <p:nvGraphicFramePr>
          <p:cNvPr id="5" name="Table 4" descr="A two column table read left to right, top to bottom.  First row, activity, amount dollars. Second row, withdrawal 682. Third row, deposit 348. Fourth row, withdrawal 147.&#10;Fifth row, deposit 249.  Last row, withdrawal 516." title="A two column table."/>
          <p:cNvGraphicFramePr>
            <a:graphicFrameLocks noGrp="1"/>
          </p:cNvGraphicFramePr>
          <p:nvPr>
            <p:extLst>
              <p:ext uri="{D42A27DB-BD31-4B8C-83A1-F6EECF244321}">
                <p14:modId xmlns:p14="http://schemas.microsoft.com/office/powerpoint/2010/main" val="327059878"/>
              </p:ext>
            </p:extLst>
          </p:nvPr>
        </p:nvGraphicFramePr>
        <p:xfrm>
          <a:off x="1524000" y="1908362"/>
          <a:ext cx="5303520" cy="2057400"/>
        </p:xfrm>
        <a:graphic>
          <a:graphicData uri="http://schemas.openxmlformats.org/drawingml/2006/table">
            <a:tbl>
              <a:tblPr firstRow="1" bandRow="1">
                <a:tableStyleId>{5940675A-B579-460E-94D1-54222C63F5DA}</a:tableStyleId>
              </a:tblPr>
              <a:tblGrid>
                <a:gridCol w="2468880">
                  <a:extLst>
                    <a:ext uri="{9D8B030D-6E8A-4147-A177-3AD203B41FA5}">
                      <a16:colId xmlns:a16="http://schemas.microsoft.com/office/drawing/2014/main" val="20000"/>
                    </a:ext>
                  </a:extLst>
                </a:gridCol>
                <a:gridCol w="2834640">
                  <a:extLst>
                    <a:ext uri="{9D8B030D-6E8A-4147-A177-3AD203B41FA5}">
                      <a16:colId xmlns:a16="http://schemas.microsoft.com/office/drawing/2014/main" val="20001"/>
                    </a:ext>
                  </a:extLst>
                </a:gridCol>
              </a:tblGrid>
              <a:tr h="342900">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Activity</a:t>
                      </a:r>
                    </a:p>
                  </a:txBody>
                  <a:tcPr marT="34290" marB="34290"/>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Amount (dollars)</a:t>
                      </a:r>
                    </a:p>
                  </a:txBody>
                  <a:tcPr marT="34290" marB="34290"/>
                </a:tc>
                <a:extLst>
                  <a:ext uri="{0D108BD9-81ED-4DB2-BD59-A6C34878D82A}">
                    <a16:rowId xmlns:a16="http://schemas.microsoft.com/office/drawing/2014/main" val="10000"/>
                  </a:ext>
                </a:extLst>
              </a:tr>
              <a:tr h="342900">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Withdrawal</a:t>
                      </a:r>
                    </a:p>
                  </a:txBody>
                  <a:tcPr marT="34290" marB="34290"/>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682</a:t>
                      </a:r>
                    </a:p>
                  </a:txBody>
                  <a:tcPr marT="34290" marB="34290"/>
                </a:tc>
                <a:extLst>
                  <a:ext uri="{0D108BD9-81ED-4DB2-BD59-A6C34878D82A}">
                    <a16:rowId xmlns:a16="http://schemas.microsoft.com/office/drawing/2014/main" val="10001"/>
                  </a:ext>
                </a:extLst>
              </a:tr>
              <a:tr h="342900">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Deposit</a:t>
                      </a:r>
                    </a:p>
                  </a:txBody>
                  <a:tcPr marT="34290" marB="34290"/>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348</a:t>
                      </a:r>
                    </a:p>
                  </a:txBody>
                  <a:tcPr marT="34290" marB="34290"/>
                </a:tc>
                <a:extLst>
                  <a:ext uri="{0D108BD9-81ED-4DB2-BD59-A6C34878D82A}">
                    <a16:rowId xmlns:a16="http://schemas.microsoft.com/office/drawing/2014/main" val="10002"/>
                  </a:ext>
                </a:extLst>
              </a:tr>
              <a:tr h="3429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ahoma" panose="020B0604030504040204" pitchFamily="34" charset="0"/>
                          <a:ea typeface="Tahoma" panose="020B0604030504040204" pitchFamily="34" charset="0"/>
                          <a:cs typeface="Tahoma" panose="020B0604030504040204" pitchFamily="34" charset="0"/>
                        </a:rPr>
                        <a:t>Withdrawal</a:t>
                      </a:r>
                    </a:p>
                  </a:txBody>
                  <a:tcPr marT="34290" marB="34290"/>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147</a:t>
                      </a:r>
                    </a:p>
                  </a:txBody>
                  <a:tcPr marT="34290" marB="34290"/>
                </a:tc>
                <a:extLst>
                  <a:ext uri="{0D108BD9-81ED-4DB2-BD59-A6C34878D82A}">
                    <a16:rowId xmlns:a16="http://schemas.microsoft.com/office/drawing/2014/main" val="10003"/>
                  </a:ext>
                </a:extLst>
              </a:tr>
              <a:tr h="342900">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Deposit</a:t>
                      </a:r>
                    </a:p>
                  </a:txBody>
                  <a:tcPr marT="34290" marB="34290"/>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249</a:t>
                      </a:r>
                    </a:p>
                  </a:txBody>
                  <a:tcPr marT="34290" marB="34290"/>
                </a:tc>
                <a:extLst>
                  <a:ext uri="{0D108BD9-81ED-4DB2-BD59-A6C34878D82A}">
                    <a16:rowId xmlns:a16="http://schemas.microsoft.com/office/drawing/2014/main" val="10004"/>
                  </a:ext>
                </a:extLst>
              </a:tr>
              <a:tr h="3429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ahoma" panose="020B0604030504040204" pitchFamily="34" charset="0"/>
                          <a:ea typeface="Tahoma" panose="020B0604030504040204" pitchFamily="34" charset="0"/>
                          <a:cs typeface="Tahoma" panose="020B0604030504040204" pitchFamily="34" charset="0"/>
                        </a:rPr>
                        <a:t>Withdrawal</a:t>
                      </a:r>
                    </a:p>
                  </a:txBody>
                  <a:tcPr marT="34290" marB="34290"/>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516</a:t>
                      </a:r>
                    </a:p>
                  </a:txBody>
                  <a:tcPr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32896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89488"/>
            <a:ext cx="549275" cy="296862"/>
          </a:xfrm>
          <a:prstGeom prst="bracketPair">
            <a:avLst>
              <a:gd name="adj" fmla="val 17949"/>
            </a:avLst>
          </a:prstGeom>
        </p:spPr>
        <p:txBody>
          <a:bodyPr/>
          <a:lstStyle/>
          <a:p>
            <a:fld id="{43CD8AB1-7AF0-4DFF-A047-6CE4F0A7C691}" type="slidenum">
              <a:rPr lang="en-US" smtClean="0"/>
              <a:t>37</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#2 with Practical Problems Involving Integers (6.6b) </a:t>
            </a:r>
          </a:p>
        </p:txBody>
      </p:sp>
      <p:sp>
        <p:nvSpPr>
          <p:cNvPr id="4" name="Content Placeholder 3"/>
          <p:cNvSpPr>
            <a:spLocks noGrp="1"/>
          </p:cNvSpPr>
          <p:nvPr>
            <p:ph idx="1"/>
          </p:nvPr>
        </p:nvSpPr>
        <p:spPr>
          <a:xfrm>
            <a:off x="86602" y="971548"/>
            <a:ext cx="8927385" cy="4267202"/>
          </a:xfrm>
        </p:spPr>
        <p:txBody>
          <a:bodyPr>
            <a:normAutofit fontScale="70000" lnSpcReduction="20000"/>
          </a:bodyPr>
          <a:lstStyle/>
          <a:p>
            <a:pPr marL="114300" indent="0">
              <a:buNone/>
            </a:pPr>
            <a:r>
              <a:rPr lang="en-US" sz="3400" b="1" dirty="0"/>
              <a:t>Chris had $2,145 in his bank account.  He made some withdrawals and deposits, as shown in the</a:t>
            </a:r>
            <a:r>
              <a:rPr lang="en-US" sz="3400" b="1" dirty="0">
                <a:solidFill>
                  <a:srgbClr val="FF0000"/>
                </a:solidFill>
              </a:rPr>
              <a:t> </a:t>
            </a:r>
            <a:r>
              <a:rPr lang="en-US" sz="3400" b="1" dirty="0"/>
              <a:t>table.	</a:t>
            </a:r>
          </a:p>
          <a:p>
            <a:pPr marL="114300" indent="0">
              <a:buNone/>
            </a:pPr>
            <a:r>
              <a:rPr lang="en-US" sz="3400" b="1" dirty="0"/>
              <a:t>				Chris’s Bank Account</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sz="2400" dirty="0"/>
          </a:p>
          <a:p>
            <a:pPr marL="114300" indent="0">
              <a:buNone/>
            </a:pPr>
            <a:endParaRPr lang="en-US" sz="3400" b="1" dirty="0"/>
          </a:p>
          <a:p>
            <a:pPr marL="114300" indent="0">
              <a:buNone/>
            </a:pPr>
            <a:r>
              <a:rPr lang="en-US" sz="3400" b="1" dirty="0"/>
              <a:t>Exactly how much money was in Chris’s bank account after these withdrawals and deposits? </a:t>
            </a:r>
          </a:p>
          <a:p>
            <a:pPr marL="114300" indent="0">
              <a:buNone/>
            </a:pPr>
            <a:r>
              <a:rPr lang="en-US" sz="3400" dirty="0"/>
              <a:t>A.  $203	 B.  $902	</a:t>
            </a:r>
            <a:r>
              <a:rPr lang="en-US" sz="3400" dirty="0">
                <a:solidFill>
                  <a:srgbClr val="C00000"/>
                </a:solidFill>
              </a:rPr>
              <a:t>C.  $1,397</a:t>
            </a:r>
            <a:r>
              <a:rPr lang="en-US" sz="3400" dirty="0"/>
              <a:t>	 D.  $2,893</a:t>
            </a:r>
          </a:p>
          <a:p>
            <a:pPr marL="114300" indent="0">
              <a:buNone/>
            </a:pPr>
            <a:endParaRPr lang="en-US" dirty="0"/>
          </a:p>
        </p:txBody>
      </p:sp>
      <p:graphicFrame>
        <p:nvGraphicFramePr>
          <p:cNvPr id="5" name="Table 4" descr="A two column table read left to right, top to bottom.  First row, activity, amount dollars. Second row, withdrawal, 682. Third row, deposit, 348. Fourth row, withdrawal, 147. Fifth row, deposit, 249. Last row, withdrawal, 516." title="Chris's Bank Account"/>
          <p:cNvGraphicFramePr>
            <a:graphicFrameLocks noGrp="1"/>
          </p:cNvGraphicFramePr>
          <p:nvPr>
            <p:extLst>
              <p:ext uri="{D42A27DB-BD31-4B8C-83A1-F6EECF244321}">
                <p14:modId xmlns:p14="http://schemas.microsoft.com/office/powerpoint/2010/main" val="2854129594"/>
              </p:ext>
            </p:extLst>
          </p:nvPr>
        </p:nvGraphicFramePr>
        <p:xfrm>
          <a:off x="2553916" y="1992886"/>
          <a:ext cx="5669280" cy="2057400"/>
        </p:xfrm>
        <a:graphic>
          <a:graphicData uri="http://schemas.openxmlformats.org/drawingml/2006/table">
            <a:tbl>
              <a:tblPr firstRow="1" bandRow="1">
                <a:tableStyleId>{5940675A-B579-460E-94D1-54222C63F5DA}</a:tableStyleId>
              </a:tblPr>
              <a:tblGrid>
                <a:gridCol w="2834640">
                  <a:extLst>
                    <a:ext uri="{9D8B030D-6E8A-4147-A177-3AD203B41FA5}">
                      <a16:colId xmlns:a16="http://schemas.microsoft.com/office/drawing/2014/main" val="20000"/>
                    </a:ext>
                  </a:extLst>
                </a:gridCol>
                <a:gridCol w="2834640">
                  <a:extLst>
                    <a:ext uri="{9D8B030D-6E8A-4147-A177-3AD203B41FA5}">
                      <a16:colId xmlns:a16="http://schemas.microsoft.com/office/drawing/2014/main" val="20001"/>
                    </a:ext>
                  </a:extLst>
                </a:gridCol>
              </a:tblGrid>
              <a:tr h="342900">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Activity</a:t>
                      </a:r>
                    </a:p>
                  </a:txBody>
                  <a:tcPr marT="34290" marB="34290">
                    <a:noFill/>
                  </a:tcP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Amount (dollars)</a:t>
                      </a:r>
                    </a:p>
                  </a:txBody>
                  <a:tcPr marT="34290" marB="34290">
                    <a:noFill/>
                  </a:tcPr>
                </a:tc>
                <a:extLst>
                  <a:ext uri="{0D108BD9-81ED-4DB2-BD59-A6C34878D82A}">
                    <a16:rowId xmlns:a16="http://schemas.microsoft.com/office/drawing/2014/main" val="10000"/>
                  </a:ext>
                </a:extLst>
              </a:tr>
              <a:tr h="342900">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Withdrawal</a:t>
                      </a:r>
                    </a:p>
                  </a:txBody>
                  <a:tcPr marT="34290" marB="34290">
                    <a:noFill/>
                  </a:tcP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682</a:t>
                      </a:r>
                    </a:p>
                  </a:txBody>
                  <a:tcPr marT="34290" marB="34290">
                    <a:noFill/>
                  </a:tcPr>
                </a:tc>
                <a:extLst>
                  <a:ext uri="{0D108BD9-81ED-4DB2-BD59-A6C34878D82A}">
                    <a16:rowId xmlns:a16="http://schemas.microsoft.com/office/drawing/2014/main" val="10001"/>
                  </a:ext>
                </a:extLst>
              </a:tr>
              <a:tr h="342900">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Deposit</a:t>
                      </a:r>
                    </a:p>
                  </a:txBody>
                  <a:tcPr marT="34290" marB="34290">
                    <a:noFill/>
                  </a:tcP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348</a:t>
                      </a:r>
                    </a:p>
                  </a:txBody>
                  <a:tcPr marT="34290" marB="34290">
                    <a:noFill/>
                  </a:tcPr>
                </a:tc>
                <a:extLst>
                  <a:ext uri="{0D108BD9-81ED-4DB2-BD59-A6C34878D82A}">
                    <a16:rowId xmlns:a16="http://schemas.microsoft.com/office/drawing/2014/main" val="10002"/>
                  </a:ext>
                </a:extLst>
              </a:tr>
              <a:tr h="3429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ahoma" panose="020B0604030504040204" pitchFamily="34" charset="0"/>
                          <a:ea typeface="Tahoma" panose="020B0604030504040204" pitchFamily="34" charset="0"/>
                          <a:cs typeface="Tahoma" panose="020B0604030504040204" pitchFamily="34" charset="0"/>
                        </a:rPr>
                        <a:t>Withdrawal</a:t>
                      </a:r>
                    </a:p>
                  </a:txBody>
                  <a:tcPr marT="34290" marB="34290">
                    <a:noFill/>
                  </a:tcP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147</a:t>
                      </a:r>
                    </a:p>
                  </a:txBody>
                  <a:tcPr marT="34290" marB="34290">
                    <a:noFill/>
                  </a:tcPr>
                </a:tc>
                <a:extLst>
                  <a:ext uri="{0D108BD9-81ED-4DB2-BD59-A6C34878D82A}">
                    <a16:rowId xmlns:a16="http://schemas.microsoft.com/office/drawing/2014/main" val="10003"/>
                  </a:ext>
                </a:extLst>
              </a:tr>
              <a:tr h="342900">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Deposit</a:t>
                      </a:r>
                    </a:p>
                  </a:txBody>
                  <a:tcPr marT="34290" marB="34290">
                    <a:noFill/>
                  </a:tcP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249</a:t>
                      </a:r>
                    </a:p>
                  </a:txBody>
                  <a:tcPr marT="34290" marB="34290">
                    <a:noFill/>
                  </a:tcPr>
                </a:tc>
                <a:extLst>
                  <a:ext uri="{0D108BD9-81ED-4DB2-BD59-A6C34878D82A}">
                    <a16:rowId xmlns:a16="http://schemas.microsoft.com/office/drawing/2014/main" val="10004"/>
                  </a:ext>
                </a:extLst>
              </a:tr>
              <a:tr h="3429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ahoma" panose="020B0604030504040204" pitchFamily="34" charset="0"/>
                          <a:ea typeface="Tahoma" panose="020B0604030504040204" pitchFamily="34" charset="0"/>
                          <a:cs typeface="Tahoma" panose="020B0604030504040204" pitchFamily="34" charset="0"/>
                        </a:rPr>
                        <a:t>Withdrawal</a:t>
                      </a:r>
                    </a:p>
                  </a:txBody>
                  <a:tcPr marT="34290" marB="34290">
                    <a:noFill/>
                  </a:tcP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516</a:t>
                      </a:r>
                    </a:p>
                  </a:txBody>
                  <a:tcPr marT="34290" marB="34290">
                    <a:noFill/>
                  </a:tcPr>
                </a:tc>
                <a:extLst>
                  <a:ext uri="{0D108BD9-81ED-4DB2-BD59-A6C34878D82A}">
                    <a16:rowId xmlns:a16="http://schemas.microsoft.com/office/drawing/2014/main" val="10005"/>
                  </a:ext>
                </a:extLst>
              </a:tr>
            </a:tbl>
          </a:graphicData>
        </a:graphic>
      </p:graphicFrame>
      <p:sp>
        <p:nvSpPr>
          <p:cNvPr id="7" name="Rounded Rectangle 6" descr="A rectangle indicating the correct solution." title="A rectangle."/>
          <p:cNvSpPr/>
          <p:nvPr/>
        </p:nvSpPr>
        <p:spPr>
          <a:xfrm>
            <a:off x="3750194" y="4800600"/>
            <a:ext cx="1600200" cy="3429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 y="1634696"/>
            <a:ext cx="2285999" cy="1938992"/>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assumed all values were withdrawals to obtain $203</a:t>
            </a:r>
          </a:p>
        </p:txBody>
      </p:sp>
      <p:cxnSp>
        <p:nvCxnSpPr>
          <p:cNvPr id="10" name="Straight Arrow Connector 9" descr="An arrow indicating a common error." title="An arrow."/>
          <p:cNvCxnSpPr/>
          <p:nvPr/>
        </p:nvCxnSpPr>
        <p:spPr>
          <a:xfrm>
            <a:off x="266380" y="3566004"/>
            <a:ext cx="0" cy="132248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069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38</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#3 with Practical Problems Involving Integers (6.6b)</a:t>
            </a:r>
          </a:p>
        </p:txBody>
      </p:sp>
      <p:sp>
        <p:nvSpPr>
          <p:cNvPr id="4" name="Content Placeholder 3"/>
          <p:cNvSpPr>
            <a:spLocks noGrp="1"/>
          </p:cNvSpPr>
          <p:nvPr>
            <p:ph idx="1"/>
          </p:nvPr>
        </p:nvSpPr>
        <p:spPr>
          <a:xfrm>
            <a:off x="14087" y="895350"/>
            <a:ext cx="8927385" cy="3962400"/>
          </a:xfrm>
        </p:spPr>
        <p:txBody>
          <a:bodyPr>
            <a:normAutofit fontScale="77500" lnSpcReduction="20000"/>
          </a:bodyPr>
          <a:lstStyle/>
          <a:p>
            <a:pPr marL="114300" indent="0">
              <a:buNone/>
            </a:pPr>
            <a:r>
              <a:rPr lang="en-US" sz="3100" b="1" dirty="0"/>
              <a:t>Kenya hiked on a trail.</a:t>
            </a:r>
          </a:p>
          <a:p>
            <a:pPr lvl="1">
              <a:buClrTx/>
            </a:pPr>
            <a:r>
              <a:rPr lang="en-US" sz="3100" b="1" dirty="0"/>
              <a:t>She started her hike at an elevation of -60 feet.</a:t>
            </a:r>
          </a:p>
          <a:p>
            <a:pPr lvl="1">
              <a:buClrTx/>
            </a:pPr>
            <a:r>
              <a:rPr lang="en-US" sz="3100" b="1" dirty="0"/>
              <a:t>She ascended to an elevation of 965 feet.</a:t>
            </a:r>
          </a:p>
          <a:p>
            <a:pPr lvl="1">
              <a:buClrTx/>
            </a:pPr>
            <a:r>
              <a:rPr lang="en-US" sz="3100" b="1" dirty="0"/>
              <a:t>Then she descended 250 feet and stopped for lunch.</a:t>
            </a:r>
          </a:p>
          <a:p>
            <a:pPr marL="114300" indent="0">
              <a:buNone/>
            </a:pPr>
            <a:r>
              <a:rPr lang="en-US" sz="3100" b="1" dirty="0"/>
              <a:t>What is the change in elevation from where Kenya started her hike to where she stopped for lunch?</a:t>
            </a:r>
          </a:p>
          <a:p>
            <a:pPr marL="114300" indent="0">
              <a:buNone/>
            </a:pPr>
            <a:endParaRPr lang="en-US" sz="2400" dirty="0"/>
          </a:p>
          <a:p>
            <a:pPr marL="114300" indent="0">
              <a:buNone/>
            </a:pPr>
            <a:r>
              <a:rPr lang="en-US" sz="3100" dirty="0"/>
              <a:t>A.  655 ft	</a:t>
            </a:r>
          </a:p>
          <a:p>
            <a:pPr marL="114300" indent="0">
              <a:buNone/>
            </a:pPr>
            <a:r>
              <a:rPr lang="en-US" sz="3100" dirty="0"/>
              <a:t>B.  775 ft</a:t>
            </a:r>
          </a:p>
          <a:p>
            <a:pPr marL="114300" indent="0">
              <a:buNone/>
            </a:pPr>
            <a:r>
              <a:rPr lang="en-US" sz="3100" dirty="0"/>
              <a:t>C.  1,155 ft</a:t>
            </a:r>
          </a:p>
          <a:p>
            <a:pPr marL="114300" indent="0">
              <a:buNone/>
            </a:pPr>
            <a:r>
              <a:rPr lang="en-US" sz="3100" dirty="0"/>
              <a:t>D.  1,275 ft</a:t>
            </a:r>
          </a:p>
          <a:p>
            <a:pPr marL="411480" lvl="1" indent="0">
              <a:buNone/>
            </a:pPr>
            <a:endParaRPr lang="en-US" dirty="0"/>
          </a:p>
          <a:p>
            <a:pPr marL="411480" lvl="1" indent="0">
              <a:buNone/>
            </a:pPr>
            <a:endParaRPr lang="en-US" dirty="0"/>
          </a:p>
        </p:txBody>
      </p:sp>
    </p:spTree>
    <p:extLst>
      <p:ext uri="{BB962C8B-B14F-4D97-AF65-F5344CB8AC3E}">
        <p14:creationId xmlns:p14="http://schemas.microsoft.com/office/powerpoint/2010/main" val="2315771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39</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#3 with Practical Problems Involving Integers (6.6b)  </a:t>
            </a:r>
          </a:p>
        </p:txBody>
      </p:sp>
      <p:sp>
        <p:nvSpPr>
          <p:cNvPr id="4" name="Content Placeholder 3"/>
          <p:cNvSpPr>
            <a:spLocks noGrp="1"/>
          </p:cNvSpPr>
          <p:nvPr>
            <p:ph idx="1"/>
          </p:nvPr>
        </p:nvSpPr>
        <p:spPr>
          <a:xfrm>
            <a:off x="0" y="895350"/>
            <a:ext cx="8927385" cy="4248150"/>
          </a:xfrm>
        </p:spPr>
        <p:txBody>
          <a:bodyPr>
            <a:normAutofit fontScale="92500" lnSpcReduction="20000"/>
          </a:bodyPr>
          <a:lstStyle/>
          <a:p>
            <a:pPr marL="114300" indent="0">
              <a:buNone/>
            </a:pPr>
            <a:r>
              <a:rPr lang="en-US" sz="2600" b="1" dirty="0"/>
              <a:t>Kenya hiked on a trail.</a:t>
            </a:r>
          </a:p>
          <a:p>
            <a:pPr lvl="1">
              <a:buClrTx/>
            </a:pPr>
            <a:r>
              <a:rPr lang="en-US" b="1" dirty="0"/>
              <a:t>She started her hike at an elevation of -60 feet.</a:t>
            </a:r>
          </a:p>
          <a:p>
            <a:pPr lvl="1">
              <a:buClrTx/>
            </a:pPr>
            <a:r>
              <a:rPr lang="en-US" b="1" dirty="0"/>
              <a:t>She ascended to an elevation of 965 feet.</a:t>
            </a:r>
          </a:p>
          <a:p>
            <a:pPr lvl="1">
              <a:buClrTx/>
            </a:pPr>
            <a:r>
              <a:rPr lang="en-US" b="1" dirty="0"/>
              <a:t>Then she descended 250 feet and stopped for lunch.</a:t>
            </a:r>
          </a:p>
          <a:p>
            <a:pPr marL="114300" indent="0">
              <a:buNone/>
            </a:pPr>
            <a:r>
              <a:rPr lang="en-US" sz="2600" b="1" dirty="0"/>
              <a:t>What is the change in elevation from where Kenya started her hike to where she stopped for lunch?</a:t>
            </a:r>
          </a:p>
          <a:p>
            <a:pPr marL="114300" indent="0">
              <a:buNone/>
            </a:pPr>
            <a:endParaRPr lang="en-US" sz="2400" dirty="0"/>
          </a:p>
          <a:p>
            <a:pPr marL="114300" indent="0">
              <a:buNone/>
            </a:pPr>
            <a:r>
              <a:rPr lang="en-US" sz="2600" dirty="0"/>
              <a:t>A.  655 ft	</a:t>
            </a:r>
          </a:p>
          <a:p>
            <a:pPr marL="114300" indent="0">
              <a:buNone/>
            </a:pPr>
            <a:r>
              <a:rPr lang="en-US" sz="2600" dirty="0">
                <a:solidFill>
                  <a:srgbClr val="C00000"/>
                </a:solidFill>
              </a:rPr>
              <a:t>B.  775 ft</a:t>
            </a:r>
          </a:p>
          <a:p>
            <a:pPr marL="114300" indent="0">
              <a:buNone/>
            </a:pPr>
            <a:r>
              <a:rPr lang="en-US" sz="2600" dirty="0"/>
              <a:t>C.  1,155 ft</a:t>
            </a:r>
          </a:p>
          <a:p>
            <a:pPr marL="114300" indent="0">
              <a:buNone/>
            </a:pPr>
            <a:r>
              <a:rPr lang="en-US" sz="2600" dirty="0"/>
              <a:t>D.  1,275 ft</a:t>
            </a:r>
          </a:p>
          <a:p>
            <a:pPr marL="411480" lvl="1" indent="0">
              <a:buNone/>
            </a:pPr>
            <a:endParaRPr lang="en-US" dirty="0"/>
          </a:p>
          <a:p>
            <a:pPr marL="411480" lvl="1" indent="0">
              <a:buNone/>
            </a:pPr>
            <a:endParaRPr lang="en-US" dirty="0"/>
          </a:p>
        </p:txBody>
      </p:sp>
      <p:sp>
        <p:nvSpPr>
          <p:cNvPr id="6" name="Rounded Rectangle 5" descr="A rectangle indicating the correct solution." title="A rectangle."/>
          <p:cNvSpPr/>
          <p:nvPr/>
        </p:nvSpPr>
        <p:spPr>
          <a:xfrm>
            <a:off x="109497" y="3714750"/>
            <a:ext cx="1447800" cy="3429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19297" y="3299251"/>
            <a:ext cx="5486400" cy="830997"/>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subtracted 60 and 250 from 965 to obtain 655 feet</a:t>
            </a:r>
          </a:p>
        </p:txBody>
      </p:sp>
      <p:cxnSp>
        <p:nvCxnSpPr>
          <p:cNvPr id="8" name="Straight Arrow Connector 7" descr="An arrow indicating a common error." title="An arrow."/>
          <p:cNvCxnSpPr/>
          <p:nvPr/>
        </p:nvCxnSpPr>
        <p:spPr>
          <a:xfrm flipH="1">
            <a:off x="1557297" y="3543300"/>
            <a:ext cx="762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93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2800" dirty="0">
                <a:solidFill>
                  <a:schemeClr val="bg1"/>
                </a:solidFill>
              </a:rPr>
              <a:t>Student Performance Analysis Spring 2019 </a:t>
            </a:r>
            <a:r>
              <a:rPr lang="en-US" sz="2000" dirty="0">
                <a:solidFill>
                  <a:schemeClr val="bg1"/>
                </a:solidFill>
              </a:rPr>
              <a:t>(3 of 3)</a:t>
            </a:r>
            <a:endParaRPr lang="en-US" sz="2800" dirty="0">
              <a:solidFill>
                <a:schemeClr val="bg1"/>
              </a:solidFill>
            </a:endParaRPr>
          </a:p>
        </p:txBody>
      </p:sp>
      <p:sp>
        <p:nvSpPr>
          <p:cNvPr id="3" name="Content Placeholder 2"/>
          <p:cNvSpPr>
            <a:spLocks noGrp="1"/>
          </p:cNvSpPr>
          <p:nvPr>
            <p:ph idx="1"/>
          </p:nvPr>
        </p:nvSpPr>
        <p:spPr>
          <a:xfrm>
            <a:off x="108307" y="1123950"/>
            <a:ext cx="8927385" cy="3429002"/>
          </a:xfrm>
        </p:spPr>
        <p:txBody>
          <a:bodyPr/>
          <a:lstStyle/>
          <a:p>
            <a:pPr marL="0" indent="0">
              <a:buNone/>
            </a:pPr>
            <a:r>
              <a:rPr lang="en-US" sz="2400" dirty="0"/>
              <a:t>It is important to keep the content of this statewide analysis in perspective. The information provided here should be used as supplemental information.  </a:t>
            </a:r>
          </a:p>
          <a:p>
            <a:pPr marL="0" indent="0">
              <a:buNone/>
            </a:pPr>
            <a:r>
              <a:rPr lang="en-US" sz="2400" dirty="0"/>
              <a:t>Instructional focus should remain on the standards as a whole, </a:t>
            </a:r>
            <a:r>
              <a:rPr lang="en-US" sz="2400"/>
              <a:t>with school- or division-level </a:t>
            </a:r>
            <a:r>
              <a:rPr lang="en-US" sz="2400" dirty="0"/>
              <a:t>data being used as the focal guiding resource to help improve instruction.  </a:t>
            </a:r>
          </a:p>
          <a:p>
            <a:endParaRPr lang="en-US" dirty="0"/>
          </a:p>
        </p:txBody>
      </p:sp>
    </p:spTree>
    <p:extLst>
      <p:ext uri="{BB962C8B-B14F-4D97-AF65-F5344CB8AC3E}">
        <p14:creationId xmlns:p14="http://schemas.microsoft.com/office/powerpoint/2010/main" val="2641022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p:spPr>
        <p:txBody>
          <a:bodyPr>
            <a:noAutofit/>
          </a:bodyPr>
          <a:lstStyle/>
          <a:p>
            <a:r>
              <a:rPr lang="en-US" sz="2800" dirty="0"/>
              <a:t>Area of a Circle and </a:t>
            </a:r>
            <a:br>
              <a:rPr lang="en-US" sz="2800" dirty="0"/>
            </a:br>
            <a:r>
              <a:rPr lang="en-US" sz="2800" dirty="0"/>
              <a:t>Area and Perimeter of Rectangles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dirty="0"/>
                  <a:t>SOL 6.7</a:t>
                </a:r>
              </a:p>
              <a:p>
                <a:pPr marL="114300" indent="0">
                  <a:buNone/>
                </a:pPr>
                <a:r>
                  <a:rPr lang="en-US" sz="2400" dirty="0"/>
                  <a:t>The student will</a:t>
                </a:r>
              </a:p>
              <a:p>
                <a:pPr marL="114300" indent="0">
                  <a:buNone/>
                </a:pPr>
                <a:r>
                  <a:rPr lang="en-US" sz="2400" dirty="0"/>
                  <a:t>a)  derive </a:t>
                </a:r>
                <a14:m>
                  <m:oMath xmlns:m="http://schemas.openxmlformats.org/officeDocument/2006/math">
                    <m:r>
                      <a:rPr lang="en-US" b="1" i="1" smtClean="0">
                        <a:latin typeface="Cambria Math"/>
                        <a:ea typeface="Cambria Math"/>
                      </a:rPr>
                      <m:t>𝝅</m:t>
                    </m:r>
                    <m:r>
                      <a:rPr lang="en-US" b="0" i="1" smtClean="0">
                        <a:latin typeface="Cambria Math"/>
                        <a:ea typeface="Cambria Math"/>
                      </a:rPr>
                      <m:t> </m:t>
                    </m:r>
                  </m:oMath>
                </a14:m>
                <a:r>
                  <a:rPr lang="en-US" sz="2400" dirty="0"/>
                  <a:t>(pi);</a:t>
                </a:r>
              </a:p>
              <a:p>
                <a:pPr marL="114300" indent="0">
                  <a:buNone/>
                </a:pPr>
                <a:r>
                  <a:rPr lang="en-US" sz="2400" dirty="0">
                    <a:solidFill>
                      <a:srgbClr val="C00000"/>
                    </a:solidFill>
                  </a:rPr>
                  <a:t>b)  solve problems, including practical problems, involving circumference and area of a circle; </a:t>
                </a:r>
                <a:r>
                  <a:rPr lang="en-US" sz="2400" dirty="0"/>
                  <a:t>and</a:t>
                </a:r>
              </a:p>
              <a:p>
                <a:pPr marL="114300" indent="0">
                  <a:buNone/>
                </a:pPr>
                <a:r>
                  <a:rPr lang="en-US" sz="2400" dirty="0">
                    <a:solidFill>
                      <a:srgbClr val="C00000"/>
                    </a:solidFill>
                  </a:rPr>
                  <a:t>c)  solve problems, including practical problems, involving area and perimeter of triangles and rectangles.</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423"/>
                </a:stretch>
              </a:blipFill>
            </p:spPr>
            <p:txBody>
              <a:bodyPr/>
              <a:lstStyle/>
              <a:p>
                <a:r>
                  <a:rPr lang="en-US">
                    <a:noFill/>
                  </a:rPr>
                  <a:t> </a:t>
                </a:r>
              </a:p>
            </p:txBody>
          </p:sp>
        </mc:Fallback>
      </mc:AlternateContent>
    </p:spTree>
    <p:extLst>
      <p:ext uri="{BB962C8B-B14F-4D97-AF65-F5344CB8AC3E}">
        <p14:creationId xmlns:p14="http://schemas.microsoft.com/office/powerpoint/2010/main" val="3920615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p:spPr>
        <p:txBody>
          <a:bodyPr>
            <a:noAutofit/>
          </a:bodyPr>
          <a:lstStyle/>
          <a:p>
            <a:r>
              <a:rPr lang="en-US" sz="2800" dirty="0"/>
              <a:t>Area of a Circle and </a:t>
            </a:r>
            <a:br>
              <a:rPr lang="en-US" sz="2800" dirty="0"/>
            </a:br>
            <a:r>
              <a:rPr lang="en-US" sz="2800" dirty="0"/>
              <a:t>Area and Perimeter of Rectangles (6.7)</a:t>
            </a:r>
          </a:p>
        </p:txBody>
      </p:sp>
      <p:sp>
        <p:nvSpPr>
          <p:cNvPr id="4" name="Content Placeholder 3"/>
          <p:cNvSpPr>
            <a:spLocks noGrp="1"/>
          </p:cNvSpPr>
          <p:nvPr>
            <p:ph idx="1"/>
          </p:nvPr>
        </p:nvSpPr>
        <p:spPr>
          <a:xfrm>
            <a:off x="0" y="895350"/>
            <a:ext cx="8927385" cy="3429002"/>
          </a:xfrm>
        </p:spPr>
        <p:txBody>
          <a:bodyPr>
            <a:normAutofit/>
          </a:bodyPr>
          <a:lstStyle/>
          <a:p>
            <a:pPr marL="114300" indent="0">
              <a:buNone/>
            </a:pPr>
            <a:r>
              <a:rPr lang="en-US" sz="2400" dirty="0"/>
              <a:t>Students would benefit from additional practice with solving problems involving the area of a circle and area and perimeter of triangles and rectangles.</a:t>
            </a:r>
          </a:p>
          <a:p>
            <a:pPr marL="114300" indent="0">
              <a:buNone/>
            </a:pPr>
            <a:endParaRPr lang="en-US" sz="2400" dirty="0"/>
          </a:p>
          <a:p>
            <a:pPr marL="114300" indent="0">
              <a:buNone/>
            </a:pPr>
            <a:r>
              <a:rPr lang="en-US" sz="2400" dirty="0">
                <a:solidFill>
                  <a:srgbClr val="C00000"/>
                </a:solidFill>
              </a:rPr>
              <a:t>Common errors on SOL test items include:</a:t>
            </a:r>
          </a:p>
          <a:p>
            <a:pPr>
              <a:buClrTx/>
            </a:pPr>
            <a:r>
              <a:rPr lang="en-US" sz="2400" dirty="0">
                <a:solidFill>
                  <a:srgbClr val="C00000"/>
                </a:solidFill>
              </a:rPr>
              <a:t>using the value of the diameter to find the area of a circle; and</a:t>
            </a:r>
          </a:p>
          <a:p>
            <a:pPr>
              <a:buClrTx/>
            </a:pPr>
            <a:r>
              <a:rPr lang="en-US" sz="2400" dirty="0">
                <a:solidFill>
                  <a:srgbClr val="C00000"/>
                </a:solidFill>
              </a:rPr>
              <a:t>using incorrect units for perimeter and area.</a:t>
            </a:r>
          </a:p>
          <a:p>
            <a:endParaRPr lang="en-US" sz="2400" dirty="0"/>
          </a:p>
          <a:p>
            <a:endParaRPr lang="en-US" dirty="0"/>
          </a:p>
        </p:txBody>
      </p:sp>
    </p:spTree>
    <p:extLst>
      <p:ext uri="{BB962C8B-B14F-4D97-AF65-F5344CB8AC3E}">
        <p14:creationId xmlns:p14="http://schemas.microsoft.com/office/powerpoint/2010/main" val="1010334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42</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with Finding the Area of a Circle (6.7b)  </a:t>
            </a:r>
          </a:p>
        </p:txBody>
      </p:sp>
      <p:sp>
        <p:nvSpPr>
          <p:cNvPr id="4" name="Content Placeholder 3"/>
          <p:cNvSpPr>
            <a:spLocks noGrp="1"/>
          </p:cNvSpPr>
          <p:nvPr>
            <p:ph idx="1"/>
          </p:nvPr>
        </p:nvSpPr>
        <p:spPr>
          <a:xfrm>
            <a:off x="0" y="895350"/>
            <a:ext cx="8927385" cy="3429002"/>
          </a:xfrm>
        </p:spPr>
        <p:txBody>
          <a:bodyPr>
            <a:normAutofit/>
          </a:bodyPr>
          <a:lstStyle/>
          <a:p>
            <a:pPr marL="114300" indent="0">
              <a:buNone/>
            </a:pPr>
            <a:r>
              <a:rPr lang="en-US" sz="2400" b="1" dirty="0"/>
              <a:t>The diameter of a circular tabletop is 6 feet. Which of the following is closest to the area of the tabletop?</a:t>
            </a:r>
          </a:p>
          <a:p>
            <a:endParaRPr lang="en-US" sz="2400" dirty="0"/>
          </a:p>
          <a:p>
            <a:pPr marL="114300" indent="0">
              <a:buNone/>
            </a:pPr>
            <a:r>
              <a:rPr lang="en-US" sz="2400" dirty="0"/>
              <a:t>A.  113.04 square feet</a:t>
            </a:r>
          </a:p>
          <a:p>
            <a:pPr marL="114300" indent="0">
              <a:buNone/>
            </a:pPr>
            <a:r>
              <a:rPr lang="en-US" sz="2400" dirty="0"/>
              <a:t>B.  28.26 square feet</a:t>
            </a:r>
          </a:p>
          <a:p>
            <a:pPr marL="114300" indent="0">
              <a:buNone/>
            </a:pPr>
            <a:r>
              <a:rPr lang="en-US" sz="2400" dirty="0"/>
              <a:t>C.  18.84 square feet</a:t>
            </a:r>
          </a:p>
          <a:p>
            <a:pPr marL="114300" indent="0">
              <a:buNone/>
            </a:pPr>
            <a:r>
              <a:rPr lang="en-US" sz="2400" dirty="0"/>
              <a:t>D.  9.42 square feet</a:t>
            </a:r>
          </a:p>
        </p:txBody>
      </p:sp>
    </p:spTree>
    <p:extLst>
      <p:ext uri="{BB962C8B-B14F-4D97-AF65-F5344CB8AC3E}">
        <p14:creationId xmlns:p14="http://schemas.microsoft.com/office/powerpoint/2010/main" val="303916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43</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with Finding the Area of a Circle (6.7b) </a:t>
            </a:r>
          </a:p>
        </p:txBody>
      </p:sp>
      <p:sp>
        <p:nvSpPr>
          <p:cNvPr id="4" name="Content Placeholder 3"/>
          <p:cNvSpPr>
            <a:spLocks noGrp="1"/>
          </p:cNvSpPr>
          <p:nvPr>
            <p:ph idx="1"/>
          </p:nvPr>
        </p:nvSpPr>
        <p:spPr>
          <a:xfrm>
            <a:off x="0" y="888146"/>
            <a:ext cx="8927385" cy="3429002"/>
          </a:xfrm>
        </p:spPr>
        <p:txBody>
          <a:bodyPr>
            <a:normAutofit/>
          </a:bodyPr>
          <a:lstStyle/>
          <a:p>
            <a:pPr marL="114300" indent="0">
              <a:buNone/>
            </a:pPr>
            <a:r>
              <a:rPr lang="en-US" sz="2400" b="1" dirty="0"/>
              <a:t>The diameter of a circular tabletop is 6 feet. Which of the following is closest to the area of the tabletop?</a:t>
            </a:r>
          </a:p>
          <a:p>
            <a:endParaRPr lang="en-US" sz="2400" dirty="0"/>
          </a:p>
          <a:p>
            <a:pPr marL="114300" indent="0">
              <a:buNone/>
            </a:pPr>
            <a:r>
              <a:rPr lang="en-US" sz="2400" dirty="0"/>
              <a:t>A.  113.04 square feet</a:t>
            </a:r>
          </a:p>
          <a:p>
            <a:pPr marL="114300" indent="0">
              <a:buNone/>
            </a:pPr>
            <a:r>
              <a:rPr lang="en-US" sz="2400" dirty="0">
                <a:solidFill>
                  <a:srgbClr val="C00000"/>
                </a:solidFill>
              </a:rPr>
              <a:t>B.  28.26 square feet</a:t>
            </a:r>
          </a:p>
          <a:p>
            <a:pPr marL="114300" indent="0">
              <a:buNone/>
            </a:pPr>
            <a:r>
              <a:rPr lang="en-US" sz="2400" dirty="0"/>
              <a:t>C.  18.84 square feet</a:t>
            </a:r>
          </a:p>
          <a:p>
            <a:pPr marL="114300" indent="0">
              <a:buNone/>
            </a:pPr>
            <a:r>
              <a:rPr lang="en-US" sz="2400" dirty="0"/>
              <a:t>D.  9.42 square feet</a:t>
            </a:r>
          </a:p>
        </p:txBody>
      </p:sp>
      <p:sp>
        <p:nvSpPr>
          <p:cNvPr id="6" name="Rounded Rectangle 5" descr="A rectangle indicating the correct solution." title="A rectangle."/>
          <p:cNvSpPr/>
          <p:nvPr/>
        </p:nvSpPr>
        <p:spPr>
          <a:xfrm>
            <a:off x="152400" y="2633383"/>
            <a:ext cx="2895600" cy="33955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38600" y="2038350"/>
            <a:ext cx="4367350" cy="830997"/>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used 6 feet as the radius value in the formula</a:t>
            </a:r>
          </a:p>
        </p:txBody>
      </p:sp>
      <p:cxnSp>
        <p:nvCxnSpPr>
          <p:cNvPr id="7" name="Straight Arrow Connector 6" descr="An arrow indicating a common error." title="An arrow."/>
          <p:cNvCxnSpPr/>
          <p:nvPr/>
        </p:nvCxnSpPr>
        <p:spPr>
          <a:xfrm flipH="1">
            <a:off x="3200400" y="2343150"/>
            <a:ext cx="762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072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44</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Finding the Area and Perimeter of  Rectangles (6.7c)</a:t>
            </a:r>
          </a:p>
        </p:txBody>
      </p:sp>
      <p:sp>
        <p:nvSpPr>
          <p:cNvPr id="4" name="Content Placeholder 3"/>
          <p:cNvSpPr>
            <a:spLocks noGrp="1"/>
          </p:cNvSpPr>
          <p:nvPr>
            <p:ph idx="1"/>
          </p:nvPr>
        </p:nvSpPr>
        <p:spPr>
          <a:xfrm>
            <a:off x="0" y="895350"/>
            <a:ext cx="9144000" cy="4114800"/>
          </a:xfrm>
        </p:spPr>
        <p:txBody>
          <a:bodyPr>
            <a:normAutofit lnSpcReduction="10000"/>
          </a:bodyPr>
          <a:lstStyle/>
          <a:p>
            <a:pPr marL="114300" indent="0">
              <a:buNone/>
            </a:pPr>
            <a:r>
              <a:rPr lang="en-US" sz="2400" b="1" dirty="0"/>
              <a:t>The drawing shows the rectangular yard adjacent to a house.</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sz="1200" dirty="0"/>
          </a:p>
          <a:p>
            <a:pPr marL="114300" indent="0">
              <a:buNone/>
            </a:pPr>
            <a:endParaRPr lang="en-US" sz="2400" b="1" dirty="0"/>
          </a:p>
          <a:p>
            <a:pPr marL="114300" indent="0">
              <a:buNone/>
            </a:pPr>
            <a:endParaRPr lang="en-US" sz="2400" b="1" dirty="0"/>
          </a:p>
          <a:p>
            <a:pPr marL="114300" indent="0">
              <a:buNone/>
            </a:pPr>
            <a:r>
              <a:rPr lang="en-US" sz="2400" b="1" dirty="0"/>
              <a:t>What is the distance around the yard? </a:t>
            </a:r>
          </a:p>
          <a:p>
            <a:pPr marL="114300" indent="0">
              <a:buNone/>
            </a:pPr>
            <a:r>
              <a:rPr lang="en-US" sz="2400" b="1" dirty="0"/>
              <a:t>What is the area of the yard?</a:t>
            </a:r>
          </a:p>
          <a:p>
            <a:endParaRPr lang="en-US" dirty="0"/>
          </a:p>
        </p:txBody>
      </p:sp>
      <p:pic>
        <p:nvPicPr>
          <p:cNvPr id="2050" name="Picture 2" descr="A drawing displaying a rectangular yard." title="A 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64236"/>
            <a:ext cx="6957814"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253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45</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Finding the Area and Perimeter of  Rectangles (6.7c)</a:t>
            </a:r>
          </a:p>
        </p:txBody>
      </p:sp>
      <p:sp>
        <p:nvSpPr>
          <p:cNvPr id="4" name="Content Placeholder 3"/>
          <p:cNvSpPr>
            <a:spLocks noGrp="1"/>
          </p:cNvSpPr>
          <p:nvPr>
            <p:ph idx="1"/>
          </p:nvPr>
        </p:nvSpPr>
        <p:spPr>
          <a:xfrm>
            <a:off x="0" y="895350"/>
            <a:ext cx="9144000" cy="3886200"/>
          </a:xfrm>
        </p:spPr>
        <p:txBody>
          <a:bodyPr>
            <a:normAutofit/>
          </a:bodyPr>
          <a:lstStyle/>
          <a:p>
            <a:pPr marL="114300" indent="0">
              <a:buNone/>
            </a:pPr>
            <a:r>
              <a:rPr lang="en-US" sz="2400" b="1" dirty="0"/>
              <a:t>The drawing shows the rectangular yard adjacent to a house.</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sz="1200" dirty="0"/>
          </a:p>
          <a:p>
            <a:pPr marL="114300" indent="0">
              <a:buNone/>
            </a:pPr>
            <a:r>
              <a:rPr lang="en-US" sz="2400" b="1" dirty="0"/>
              <a:t>What is the distance around the yard? </a:t>
            </a:r>
          </a:p>
          <a:p>
            <a:pPr marL="114300" indent="0">
              <a:buNone/>
            </a:pPr>
            <a:r>
              <a:rPr lang="en-US" sz="2400" b="1" dirty="0"/>
              <a:t>What is the area of the yard?</a:t>
            </a:r>
          </a:p>
          <a:p>
            <a:endParaRPr lang="en-US" dirty="0"/>
          </a:p>
        </p:txBody>
      </p:sp>
      <p:pic>
        <p:nvPicPr>
          <p:cNvPr id="2050" name="Picture 2" descr="A drawing displaying a rectangular yard." title="A 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64236"/>
            <a:ext cx="5901719"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129201" y="3471664"/>
            <a:ext cx="1676400" cy="461665"/>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110 yards</a:t>
            </a:r>
          </a:p>
        </p:txBody>
      </p:sp>
      <p:sp>
        <p:nvSpPr>
          <p:cNvPr id="8" name="Rounded Rectangle 7" descr="A rectangle indicating the correct solution." title="A rectangle."/>
          <p:cNvSpPr/>
          <p:nvPr/>
        </p:nvSpPr>
        <p:spPr>
          <a:xfrm>
            <a:off x="6182989" y="3535936"/>
            <a:ext cx="1391972" cy="3462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33554" y="3920234"/>
            <a:ext cx="2743200" cy="461665"/>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600 square yards</a:t>
            </a:r>
          </a:p>
        </p:txBody>
      </p:sp>
      <p:sp>
        <p:nvSpPr>
          <p:cNvPr id="9" name="Rounded Rectangle 8" descr="A rectangle indicating the correct solution." title="A rectangle."/>
          <p:cNvSpPr/>
          <p:nvPr/>
        </p:nvSpPr>
        <p:spPr>
          <a:xfrm>
            <a:off x="4779659" y="3996152"/>
            <a:ext cx="2481943" cy="3462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972" y="4324350"/>
            <a:ext cx="8323228"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Students confuse area and perimeter and answer 110 square yards and 600 yards.</a:t>
            </a:r>
          </a:p>
        </p:txBody>
      </p:sp>
    </p:spTree>
    <p:extLst>
      <p:ext uri="{BB962C8B-B14F-4D97-AF65-F5344CB8AC3E}">
        <p14:creationId xmlns:p14="http://schemas.microsoft.com/office/powerpoint/2010/main" val="3412726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46</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#2 with Finding the Area and Perimeter of  Rectangles (6.7c)</a:t>
            </a:r>
          </a:p>
        </p:txBody>
      </p:sp>
      <p:sp>
        <p:nvSpPr>
          <p:cNvPr id="4" name="Content Placeholder 3"/>
          <p:cNvSpPr>
            <a:spLocks noGrp="1"/>
          </p:cNvSpPr>
          <p:nvPr>
            <p:ph idx="1"/>
          </p:nvPr>
        </p:nvSpPr>
        <p:spPr>
          <a:xfrm>
            <a:off x="0" y="1047750"/>
            <a:ext cx="8927385" cy="2590800"/>
          </a:xfrm>
        </p:spPr>
        <p:txBody>
          <a:bodyPr>
            <a:normAutofit fontScale="85000" lnSpcReduction="20000"/>
          </a:bodyPr>
          <a:lstStyle/>
          <a:p>
            <a:pPr marL="114300" indent="0">
              <a:buNone/>
            </a:pPr>
            <a:r>
              <a:rPr lang="en-US" b="1" dirty="0"/>
              <a:t>Jaquan is buying a rectangular rug that is 4.5 feet wide and 8 feet long.  What is the total area of the rug?</a:t>
            </a:r>
          </a:p>
          <a:p>
            <a:pPr marL="114300" indent="0">
              <a:buNone/>
            </a:pPr>
            <a:endParaRPr lang="en-US" b="1" dirty="0"/>
          </a:p>
          <a:p>
            <a:pPr marL="114300" indent="0">
              <a:buNone/>
            </a:pPr>
            <a:r>
              <a:rPr lang="en-US" dirty="0"/>
              <a:t>A.   25 feet </a:t>
            </a:r>
          </a:p>
          <a:p>
            <a:pPr marL="114300" indent="0">
              <a:buNone/>
            </a:pPr>
            <a:r>
              <a:rPr lang="en-US" dirty="0"/>
              <a:t>B.   25 square feet   </a:t>
            </a:r>
          </a:p>
          <a:p>
            <a:pPr marL="114300" indent="0">
              <a:buNone/>
            </a:pPr>
            <a:r>
              <a:rPr lang="en-US" dirty="0"/>
              <a:t>C.   36 feet</a:t>
            </a:r>
          </a:p>
          <a:p>
            <a:pPr marL="114300" indent="0">
              <a:buNone/>
            </a:pPr>
            <a:r>
              <a:rPr lang="en-US" dirty="0"/>
              <a:t>D.   36 square feet</a:t>
            </a:r>
          </a:p>
          <a:p>
            <a:pPr marL="114300" indent="0">
              <a:buNone/>
            </a:pPr>
            <a:endParaRPr lang="en-US" sz="4200" dirty="0"/>
          </a:p>
          <a:p>
            <a:endParaRPr lang="en-US" dirty="0"/>
          </a:p>
        </p:txBody>
      </p:sp>
    </p:spTree>
    <p:extLst>
      <p:ext uri="{BB962C8B-B14F-4D97-AF65-F5344CB8AC3E}">
        <p14:creationId xmlns:p14="http://schemas.microsoft.com/office/powerpoint/2010/main" val="3386082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47</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#2 with Finding the Area and Perimeter of  Rectangles (6.7c)</a:t>
            </a:r>
          </a:p>
        </p:txBody>
      </p:sp>
      <p:sp>
        <p:nvSpPr>
          <p:cNvPr id="4" name="Content Placeholder 3"/>
          <p:cNvSpPr>
            <a:spLocks noGrp="1"/>
          </p:cNvSpPr>
          <p:nvPr>
            <p:ph idx="1"/>
          </p:nvPr>
        </p:nvSpPr>
        <p:spPr>
          <a:xfrm>
            <a:off x="0" y="1047750"/>
            <a:ext cx="8927385" cy="2971800"/>
          </a:xfrm>
        </p:spPr>
        <p:txBody>
          <a:bodyPr>
            <a:normAutofit fontScale="55000" lnSpcReduction="20000"/>
          </a:bodyPr>
          <a:lstStyle/>
          <a:p>
            <a:pPr marL="114300" indent="0">
              <a:buNone/>
            </a:pPr>
            <a:r>
              <a:rPr lang="en-US" sz="4400" b="1" dirty="0"/>
              <a:t>Jaquan is buying a rectangular rug that is 4.5 feet wide and 8 feet long.  What is the total area of the rug?</a:t>
            </a:r>
          </a:p>
          <a:p>
            <a:pPr marL="114300" indent="0">
              <a:buNone/>
            </a:pPr>
            <a:endParaRPr lang="en-US" sz="4400" b="1" dirty="0"/>
          </a:p>
          <a:p>
            <a:pPr marL="114300" indent="0">
              <a:buNone/>
            </a:pPr>
            <a:r>
              <a:rPr lang="en-US" sz="4400" dirty="0"/>
              <a:t>A.   25 feet </a:t>
            </a:r>
          </a:p>
          <a:p>
            <a:pPr marL="114300" indent="0">
              <a:buNone/>
            </a:pPr>
            <a:r>
              <a:rPr lang="en-US" sz="4400" dirty="0"/>
              <a:t>B.   25 square feet   </a:t>
            </a:r>
          </a:p>
          <a:p>
            <a:pPr marL="114300" indent="0">
              <a:buNone/>
            </a:pPr>
            <a:r>
              <a:rPr lang="en-US" sz="4400" dirty="0"/>
              <a:t>C.   36 feet</a:t>
            </a:r>
          </a:p>
          <a:p>
            <a:pPr marL="114300" indent="0">
              <a:buNone/>
            </a:pPr>
            <a:r>
              <a:rPr lang="en-US" sz="4400" dirty="0">
                <a:solidFill>
                  <a:srgbClr val="C00000"/>
                </a:solidFill>
              </a:rPr>
              <a:t>D.   36 square feet</a:t>
            </a:r>
          </a:p>
          <a:p>
            <a:pPr marL="114300" indent="0">
              <a:buNone/>
            </a:pPr>
            <a:endParaRPr lang="en-US" sz="4200" dirty="0"/>
          </a:p>
          <a:p>
            <a:endParaRPr lang="en-US" dirty="0"/>
          </a:p>
        </p:txBody>
      </p:sp>
      <p:sp>
        <p:nvSpPr>
          <p:cNvPr id="5" name="Rounded Rectangle 4" descr="A rectangle indicating the correct solution." title="A rectangle."/>
          <p:cNvSpPr/>
          <p:nvPr/>
        </p:nvSpPr>
        <p:spPr>
          <a:xfrm>
            <a:off x="183876" y="3119899"/>
            <a:ext cx="2590800" cy="38099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30290" y="2719685"/>
            <a:ext cx="4411980" cy="461665"/>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used linear feet</a:t>
            </a:r>
          </a:p>
        </p:txBody>
      </p:sp>
      <p:cxnSp>
        <p:nvCxnSpPr>
          <p:cNvPr id="7" name="Straight Arrow Connector 6" descr="An arrow indicating the common error made for this type of problem." title="An arrow."/>
          <p:cNvCxnSpPr/>
          <p:nvPr/>
        </p:nvCxnSpPr>
        <p:spPr>
          <a:xfrm flipH="1">
            <a:off x="1828800" y="2952750"/>
            <a:ext cx="17145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628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48</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#3 with Finding the Area and Perimeter of  Rectangles (6.7c)</a:t>
            </a:r>
          </a:p>
        </p:txBody>
      </p:sp>
      <p:sp>
        <p:nvSpPr>
          <p:cNvPr id="4" name="Content Placeholder 3"/>
          <p:cNvSpPr>
            <a:spLocks noGrp="1"/>
          </p:cNvSpPr>
          <p:nvPr>
            <p:ph idx="1"/>
          </p:nvPr>
        </p:nvSpPr>
        <p:spPr>
          <a:xfrm>
            <a:off x="0" y="895350"/>
            <a:ext cx="8927385" cy="3124200"/>
          </a:xfrm>
        </p:spPr>
        <p:txBody>
          <a:bodyPr>
            <a:normAutofit fontScale="47500" lnSpcReduction="20000"/>
          </a:bodyPr>
          <a:lstStyle/>
          <a:p>
            <a:pPr marL="114300" indent="0">
              <a:buNone/>
            </a:pPr>
            <a:r>
              <a:rPr lang="en-US" sz="5100" b="1" dirty="0"/>
              <a:t>Celie is making rectangular place mats that are 10 inches wide and 14 inches long.  What is the least amount of ribbon that she will need to create a ribbon border around 1 place mat?</a:t>
            </a:r>
          </a:p>
          <a:p>
            <a:pPr marL="114300" indent="0">
              <a:buNone/>
            </a:pPr>
            <a:endParaRPr lang="en-US" sz="5100" b="1" dirty="0"/>
          </a:p>
          <a:p>
            <a:pPr marL="114300" indent="0">
              <a:buNone/>
            </a:pPr>
            <a:r>
              <a:rPr lang="en-US" sz="5100" dirty="0"/>
              <a:t>A.  48 inches</a:t>
            </a:r>
          </a:p>
          <a:p>
            <a:pPr marL="114300" indent="0">
              <a:buNone/>
            </a:pPr>
            <a:r>
              <a:rPr lang="en-US" sz="5100" dirty="0"/>
              <a:t>B.  48 square inches</a:t>
            </a:r>
          </a:p>
          <a:p>
            <a:pPr marL="114300" indent="0">
              <a:buNone/>
            </a:pPr>
            <a:r>
              <a:rPr lang="en-US" sz="5100" dirty="0"/>
              <a:t>C.  140 inches</a:t>
            </a:r>
          </a:p>
          <a:p>
            <a:pPr marL="114300" indent="0">
              <a:buNone/>
            </a:pPr>
            <a:r>
              <a:rPr lang="en-US" sz="5100" dirty="0"/>
              <a:t>D.  140 square inches</a:t>
            </a:r>
          </a:p>
          <a:p>
            <a:endParaRPr lang="en-US" dirty="0"/>
          </a:p>
        </p:txBody>
      </p:sp>
    </p:spTree>
    <p:extLst>
      <p:ext uri="{BB962C8B-B14F-4D97-AF65-F5344CB8AC3E}">
        <p14:creationId xmlns:p14="http://schemas.microsoft.com/office/powerpoint/2010/main" val="2100477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49</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#3 with Finding the Area and Perimeter of  Rectangles (6.7c)</a:t>
            </a:r>
          </a:p>
        </p:txBody>
      </p:sp>
      <p:sp>
        <p:nvSpPr>
          <p:cNvPr id="4" name="Content Placeholder 3"/>
          <p:cNvSpPr>
            <a:spLocks noGrp="1"/>
          </p:cNvSpPr>
          <p:nvPr>
            <p:ph idx="1"/>
          </p:nvPr>
        </p:nvSpPr>
        <p:spPr>
          <a:xfrm>
            <a:off x="0" y="895350"/>
            <a:ext cx="8927385" cy="3124200"/>
          </a:xfrm>
        </p:spPr>
        <p:txBody>
          <a:bodyPr>
            <a:normAutofit fontScale="62500" lnSpcReduction="20000"/>
          </a:bodyPr>
          <a:lstStyle/>
          <a:p>
            <a:pPr marL="114300" indent="0">
              <a:buNone/>
            </a:pPr>
            <a:r>
              <a:rPr lang="en-US" sz="3800" b="1" dirty="0"/>
              <a:t>Celie is making rectangular place mats that are 10 inches wide and 14 inches long.  What is the least amount of ribbon that she will need to create a ribbon border around 1 place mat?</a:t>
            </a:r>
          </a:p>
          <a:p>
            <a:pPr marL="114300" indent="0">
              <a:buNone/>
            </a:pPr>
            <a:endParaRPr lang="en-US" sz="3800" b="1" dirty="0"/>
          </a:p>
          <a:p>
            <a:pPr marL="114300" indent="0">
              <a:buNone/>
            </a:pPr>
            <a:r>
              <a:rPr lang="en-US" sz="3800" dirty="0">
                <a:solidFill>
                  <a:srgbClr val="C00000"/>
                </a:solidFill>
              </a:rPr>
              <a:t>A.  48 inches</a:t>
            </a:r>
          </a:p>
          <a:p>
            <a:pPr marL="114300" indent="0">
              <a:buNone/>
            </a:pPr>
            <a:r>
              <a:rPr lang="en-US" sz="3800" dirty="0"/>
              <a:t>B.  48 square inches</a:t>
            </a:r>
          </a:p>
          <a:p>
            <a:pPr marL="114300" indent="0">
              <a:buNone/>
            </a:pPr>
            <a:r>
              <a:rPr lang="en-US" sz="3800" dirty="0"/>
              <a:t>C.  140 inches</a:t>
            </a:r>
          </a:p>
          <a:p>
            <a:pPr marL="114300" indent="0">
              <a:buNone/>
            </a:pPr>
            <a:r>
              <a:rPr lang="en-US" sz="3800" dirty="0"/>
              <a:t>D.  140 square inches</a:t>
            </a:r>
          </a:p>
          <a:p>
            <a:endParaRPr lang="en-US" dirty="0"/>
          </a:p>
        </p:txBody>
      </p:sp>
      <p:sp>
        <p:nvSpPr>
          <p:cNvPr id="11" name="Rounded Rectangle 10" descr="A rectangle indicating the correct solution." title="A rectangle."/>
          <p:cNvSpPr/>
          <p:nvPr/>
        </p:nvSpPr>
        <p:spPr>
          <a:xfrm>
            <a:off x="176207" y="2500313"/>
            <a:ext cx="1957393" cy="33813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14712" y="2817169"/>
            <a:ext cx="4929001" cy="461665"/>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used square inches</a:t>
            </a:r>
          </a:p>
        </p:txBody>
      </p:sp>
      <p:cxnSp>
        <p:nvCxnSpPr>
          <p:cNvPr id="10" name="Straight Arrow Connector 9" descr="An arrow indicating a common error." title="An arrow."/>
          <p:cNvCxnSpPr/>
          <p:nvPr/>
        </p:nvCxnSpPr>
        <p:spPr>
          <a:xfrm flipH="1">
            <a:off x="3048000" y="3048002"/>
            <a:ext cx="3429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25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Ratios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dirty="0"/>
                  <a:t>SOL 6.1</a:t>
                </a:r>
              </a:p>
              <a:p>
                <a:pPr marL="114300" indent="0">
                  <a:buNone/>
                </a:pPr>
                <a:r>
                  <a:rPr lang="en-US" sz="2400" dirty="0">
                    <a:solidFill>
                      <a:srgbClr val="C00000"/>
                    </a:solidFill>
                  </a:rPr>
                  <a:t>The student will represent relationships between quantities using ratios</a:t>
                </a:r>
                <a:r>
                  <a:rPr lang="en-US" sz="2400" dirty="0"/>
                  <a:t>,</a:t>
                </a:r>
                <a:r>
                  <a:rPr lang="en-US" sz="2400" dirty="0">
                    <a:solidFill>
                      <a:srgbClr val="17477D"/>
                    </a:solidFill>
                  </a:rPr>
                  <a:t> </a:t>
                </a:r>
                <a:r>
                  <a:rPr lang="en-US" sz="2400" dirty="0">
                    <a:solidFill>
                      <a:schemeClr val="tx1"/>
                    </a:solidFill>
                  </a:rPr>
                  <a:t>and will use appropriate notations, such as </a:t>
                </a:r>
                <a14:m>
                  <m:oMath xmlns:m="http://schemas.openxmlformats.org/officeDocument/2006/math">
                    <m:f>
                      <m:fPr>
                        <m:ctrlPr>
                          <a:rPr lang="en-US" sz="2400" i="1" smtClean="0">
                            <a:solidFill>
                              <a:schemeClr val="tx1"/>
                            </a:solidFill>
                            <a:latin typeface="Cambria Math" panose="02040503050406030204" pitchFamily="18" charset="0"/>
                          </a:rPr>
                        </m:ctrlPr>
                      </m:fPr>
                      <m:num>
                        <m:r>
                          <a:rPr lang="en-US" sz="2400" b="0" i="1" smtClean="0">
                            <a:solidFill>
                              <a:schemeClr val="tx1"/>
                            </a:solidFill>
                            <a:latin typeface="Cambria Math"/>
                          </a:rPr>
                          <m:t>𝑎</m:t>
                        </m:r>
                      </m:num>
                      <m:den>
                        <m:r>
                          <a:rPr lang="en-US" sz="2400" b="0" i="1" smtClean="0">
                            <a:solidFill>
                              <a:schemeClr val="tx1"/>
                            </a:solidFill>
                            <a:latin typeface="Cambria Math"/>
                          </a:rPr>
                          <m:t>𝑏</m:t>
                        </m:r>
                      </m:den>
                    </m:f>
                  </m:oMath>
                </a14:m>
                <a:r>
                  <a:rPr lang="en-US" sz="2400" dirty="0">
                    <a:solidFill>
                      <a:schemeClr val="tx1"/>
                    </a:solidFill>
                  </a:rPr>
                  <a:t> </a:t>
                </a:r>
                <a:r>
                  <a:rPr lang="en-US" sz="2400" i="1" dirty="0">
                    <a:solidFill>
                      <a:schemeClr val="tx1"/>
                    </a:solidFill>
                  </a:rPr>
                  <a:t>,      </a:t>
                </a:r>
                <a:r>
                  <a:rPr lang="en-US" sz="2400" i="1" dirty="0">
                    <a:solidFill>
                      <a:schemeClr val="tx1"/>
                    </a:solidFill>
                    <a:latin typeface="Times New Roman" panose="02020603050405020304" pitchFamily="18" charset="0"/>
                    <a:cs typeface="Times New Roman" panose="02020603050405020304" pitchFamily="18" charset="0"/>
                  </a:rPr>
                  <a:t>a</a:t>
                </a:r>
                <a:r>
                  <a:rPr lang="en-US" sz="2400" i="1" dirty="0">
                    <a:solidFill>
                      <a:schemeClr val="tx1"/>
                    </a:solidFill>
                  </a:rPr>
                  <a:t> </a:t>
                </a:r>
                <a:r>
                  <a:rPr lang="en-US" sz="2400" dirty="0">
                    <a:solidFill>
                      <a:schemeClr val="tx1"/>
                    </a:solidFill>
                  </a:rPr>
                  <a:t>to</a:t>
                </a:r>
                <a:r>
                  <a:rPr lang="en-US" sz="2400" i="1" dirty="0">
                    <a:solidFill>
                      <a:schemeClr val="tx1"/>
                    </a:solidFill>
                  </a:rPr>
                  <a:t> </a:t>
                </a:r>
                <a:r>
                  <a:rPr lang="en-US" sz="2400" i="1" dirty="0">
                    <a:solidFill>
                      <a:schemeClr val="tx1"/>
                    </a:solidFill>
                    <a:latin typeface="Times New Roman" panose="02020603050405020304" pitchFamily="18" charset="0"/>
                    <a:cs typeface="Times New Roman" panose="02020603050405020304" pitchFamily="18" charset="0"/>
                  </a:rPr>
                  <a:t>b</a:t>
                </a:r>
                <a:r>
                  <a:rPr lang="en-US" sz="2400" dirty="0">
                    <a:solidFill>
                      <a:schemeClr val="tx1"/>
                    </a:solidFill>
                  </a:rPr>
                  <a:t>, and </a:t>
                </a:r>
                <a:r>
                  <a:rPr lang="en-US" sz="2400" i="1" dirty="0">
                    <a:latin typeface="Times New Roman" panose="02020603050405020304" pitchFamily="18" charset="0"/>
                    <a:cs typeface="Times New Roman" panose="02020603050405020304" pitchFamily="18" charset="0"/>
                  </a:rPr>
                  <a:t>a</a:t>
                </a:r>
                <a:r>
                  <a:rPr lang="en-US" sz="2400" b="1" i="1" dirty="0">
                    <a:latin typeface="Times New Roman" panose="02020603050405020304" pitchFamily="18" charset="0"/>
                    <a:cs typeface="Times New Roman" panose="02020603050405020304" pitchFamily="18" charset="0"/>
                  </a:rPr>
                  <a:t> </a:t>
                </a:r>
                <a:r>
                  <a:rPr lang="en-US" sz="2400" dirty="0">
                    <a:solidFill>
                      <a:schemeClr val="tx1"/>
                    </a:solidFill>
                  </a:rPr>
                  <a:t>:</a:t>
                </a:r>
                <a:r>
                  <a:rPr lang="en-US" sz="2400" b="1"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a:t>
                </a:r>
                <a:r>
                  <a:rPr lang="en-US" sz="2400" dirty="0">
                    <a:solidFill>
                      <a:schemeClr val="tx1"/>
                    </a:solidFill>
                  </a:rPr>
                  <a:t>.</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423"/>
                </a:stretch>
              </a:blipFill>
            </p:spPr>
            <p:txBody>
              <a:bodyPr/>
              <a:lstStyle/>
              <a:p>
                <a:r>
                  <a:rPr lang="en-US">
                    <a:noFill/>
                  </a:rPr>
                  <a:t> </a:t>
                </a:r>
              </a:p>
            </p:txBody>
          </p:sp>
        </mc:Fallback>
      </mc:AlternateContent>
    </p:spTree>
    <p:extLst>
      <p:ext uri="{BB962C8B-B14F-4D97-AF65-F5344CB8AC3E}">
        <p14:creationId xmlns:p14="http://schemas.microsoft.com/office/powerpoint/2010/main" val="1232269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Circle Graphs</a:t>
            </a:r>
          </a:p>
        </p:txBody>
      </p:sp>
      <p:sp>
        <p:nvSpPr>
          <p:cNvPr id="4" name="Content Placeholder 3"/>
          <p:cNvSpPr>
            <a:spLocks noGrp="1"/>
          </p:cNvSpPr>
          <p:nvPr>
            <p:ph idx="1"/>
          </p:nvPr>
        </p:nvSpPr>
        <p:spPr/>
        <p:txBody>
          <a:bodyPr>
            <a:normAutofit/>
          </a:bodyPr>
          <a:lstStyle/>
          <a:p>
            <a:pPr marL="114300" indent="0">
              <a:buNone/>
            </a:pPr>
            <a:r>
              <a:rPr lang="en-US" sz="2400" dirty="0"/>
              <a:t>SOL 6.10</a:t>
            </a:r>
          </a:p>
          <a:p>
            <a:pPr marL="114300" indent="0">
              <a:buNone/>
            </a:pPr>
            <a:r>
              <a:rPr lang="en-US" sz="2400" dirty="0"/>
              <a:t>The student, given a practical situation, will</a:t>
            </a:r>
          </a:p>
          <a:p>
            <a:pPr marL="571500" indent="-457200">
              <a:buClr>
                <a:srgbClr val="C00000"/>
              </a:buClr>
              <a:buFont typeface="+mj-lt"/>
              <a:buAutoNum type="alphaLcParenR"/>
            </a:pPr>
            <a:r>
              <a:rPr lang="en-US" sz="2400" dirty="0">
                <a:solidFill>
                  <a:srgbClr val="C00000"/>
                </a:solidFill>
              </a:rPr>
              <a:t>represent data in a circle graph;</a:t>
            </a:r>
          </a:p>
          <a:p>
            <a:pPr marL="684213" indent="-569913">
              <a:buNone/>
            </a:pPr>
            <a:r>
              <a:rPr lang="en-US" sz="2400" dirty="0"/>
              <a:t>b)  make observations and inferences about data represented in a circle graph; and</a:t>
            </a:r>
          </a:p>
          <a:p>
            <a:pPr marL="631825" indent="-517525">
              <a:buNone/>
            </a:pPr>
            <a:r>
              <a:rPr lang="en-US" sz="2400" dirty="0"/>
              <a:t>c)  compare circle graphs with the same data represented in bar graphs, pictographs, and line plots.</a:t>
            </a:r>
          </a:p>
        </p:txBody>
      </p:sp>
    </p:spTree>
    <p:extLst>
      <p:ext uri="{BB962C8B-B14F-4D97-AF65-F5344CB8AC3E}">
        <p14:creationId xmlns:p14="http://schemas.microsoft.com/office/powerpoint/2010/main" val="1512052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Circle Graphs (6.10)</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using rational numbers to represent data in a circle graph.</a:t>
            </a:r>
          </a:p>
          <a:p>
            <a:pPr marL="114300" indent="0">
              <a:buNone/>
            </a:pPr>
            <a:endParaRPr lang="en-US" sz="2400" dirty="0"/>
          </a:p>
          <a:p>
            <a:pPr marL="114300" indent="0">
              <a:buNone/>
            </a:pPr>
            <a:r>
              <a:rPr lang="en-US" sz="2400" dirty="0">
                <a:solidFill>
                  <a:srgbClr val="C00000"/>
                </a:solidFill>
              </a:rPr>
              <a:t>Common errors on SOL test items include:</a:t>
            </a:r>
          </a:p>
          <a:p>
            <a:pPr>
              <a:buClrTx/>
            </a:pPr>
            <a:r>
              <a:rPr lang="en-US" sz="2400" dirty="0">
                <a:solidFill>
                  <a:srgbClr val="C00000"/>
                </a:solidFill>
              </a:rPr>
              <a:t>calculating percentages of data values incorrectly when the data represents more than one whole.</a:t>
            </a:r>
            <a:endParaRPr lang="en-US" dirty="0">
              <a:solidFill>
                <a:srgbClr val="C00000"/>
              </a:solidFill>
            </a:endParaRPr>
          </a:p>
        </p:txBody>
      </p:sp>
    </p:spTree>
    <p:extLst>
      <p:ext uri="{BB962C8B-B14F-4D97-AF65-F5344CB8AC3E}">
        <p14:creationId xmlns:p14="http://schemas.microsoft.com/office/powerpoint/2010/main" val="2532455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52</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with Representing Data in a Circle Graph (6.10a) </a:t>
            </a:r>
            <a:r>
              <a:rPr lang="en-US" sz="2400" dirty="0">
                <a:solidFill>
                  <a:schemeClr val="bg1"/>
                </a:solidFill>
              </a:rPr>
              <a:t>1 of 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1047750"/>
                <a:ext cx="8927385" cy="2438400"/>
              </a:xfrm>
            </p:spPr>
            <p:txBody>
              <a:bodyPr>
                <a:noAutofit/>
              </a:bodyPr>
              <a:lstStyle/>
              <a:p>
                <a:pPr marL="114300" indent="0">
                  <a:spcBef>
                    <a:spcPts val="600"/>
                  </a:spcBef>
                  <a:spcAft>
                    <a:spcPts val="600"/>
                  </a:spcAft>
                  <a:buNone/>
                </a:pPr>
                <a:r>
                  <a:rPr lang="en-US" sz="2400" b="1" dirty="0"/>
                  <a:t>Bethany is training for a triathlon.  On one of her training days, she spends 1 hour running,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𝟐</m:t>
                        </m:r>
                      </m:den>
                    </m:f>
                  </m:oMath>
                </a14:m>
                <a:r>
                  <a:rPr lang="en-US" sz="2400" b="1" dirty="0"/>
                  <a:t> hour biking,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𝟑</m:t>
                        </m:r>
                      </m:den>
                    </m:f>
                  </m:oMath>
                </a14:m>
                <a:r>
                  <a:rPr lang="en-US" sz="2400" b="1" dirty="0"/>
                  <a:t> hour swimming, and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𝟔</m:t>
                        </m:r>
                      </m:den>
                    </m:f>
                  </m:oMath>
                </a14:m>
                <a:r>
                  <a:rPr lang="en-US" sz="2400" b="1" dirty="0"/>
                  <a:t> hour stretching.  Which circle graph best represents her total</a:t>
                </a:r>
                <a:r>
                  <a:rPr lang="en-US" sz="2400" b="1" dirty="0">
                    <a:solidFill>
                      <a:srgbClr val="FF0000"/>
                    </a:solidFill>
                  </a:rPr>
                  <a:t> </a:t>
                </a:r>
                <a:r>
                  <a:rPr lang="en-US" sz="2400" b="1" dirty="0"/>
                  <a:t>time spent training?</a:t>
                </a:r>
              </a:p>
              <a:p>
                <a:pPr marL="114300" indent="0">
                  <a:spcBef>
                    <a:spcPts val="600"/>
                  </a:spcBef>
                  <a:spcAft>
                    <a:spcPts val="600"/>
                  </a:spcAft>
                  <a:buNone/>
                </a:pPr>
                <a:r>
                  <a:rPr lang="en-US" sz="2400" b="1" dirty="0"/>
                  <a:t>(See graphs on next page.)</a:t>
                </a:r>
              </a:p>
              <a:p>
                <a:pPr marL="114300" indent="0">
                  <a:buNone/>
                </a:pPr>
                <a:r>
                  <a:rPr lang="en-US" sz="2400" dirty="0"/>
                  <a:t>				</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r>
                  <a:rPr lang="en-US" sz="2400" dirty="0"/>
                  <a:t>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1047750"/>
                <a:ext cx="8927385" cy="2438400"/>
              </a:xfrm>
              <a:blipFill>
                <a:blip r:embed="rId2"/>
                <a:stretch>
                  <a:fillRect t="-2000" r="-683" b="-4000"/>
                </a:stretch>
              </a:blipFill>
            </p:spPr>
            <p:txBody>
              <a:bodyPr/>
              <a:lstStyle/>
              <a:p>
                <a:r>
                  <a:rPr lang="en-US">
                    <a:noFill/>
                  </a:rPr>
                  <a:t> </a:t>
                </a:r>
              </a:p>
            </p:txBody>
          </p:sp>
        </mc:Fallback>
      </mc:AlternateContent>
    </p:spTree>
    <p:extLst>
      <p:ext uri="{BB962C8B-B14F-4D97-AF65-F5344CB8AC3E}">
        <p14:creationId xmlns:p14="http://schemas.microsoft.com/office/powerpoint/2010/main" val="812580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with Representing Data in a Circle Graph (6.10a) </a:t>
            </a:r>
            <a:r>
              <a:rPr lang="en-US" sz="2400" dirty="0">
                <a:solidFill>
                  <a:schemeClr val="bg1"/>
                </a:solidFill>
              </a:rPr>
              <a:t>2 of 2</a:t>
            </a:r>
            <a:endParaRPr lang="en-US" sz="2800" dirty="0">
              <a:solidFill>
                <a:schemeClr val="bg1"/>
              </a:solidFill>
            </a:endParaRPr>
          </a:p>
        </p:txBody>
      </p:sp>
      <p:sp>
        <p:nvSpPr>
          <p:cNvPr id="16" name="Rectangle 15"/>
          <p:cNvSpPr/>
          <p:nvPr/>
        </p:nvSpPr>
        <p:spPr>
          <a:xfrm>
            <a:off x="-51016" y="895350"/>
            <a:ext cx="317716" cy="461665"/>
          </a:xfrm>
          <a:prstGeom prst="rect">
            <a:avLst/>
          </a:prstGeom>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a:t>
            </a:r>
          </a:p>
        </p:txBody>
      </p:sp>
      <p:pic>
        <p:nvPicPr>
          <p:cNvPr id="10" name="Picture 9" descr="Please refer to the circle graph shown on your screen." title="A circle graph titled Time Spent Training."/>
          <p:cNvPicPr>
            <a:picLocks noChangeAspect="1"/>
          </p:cNvPicPr>
          <p:nvPr/>
        </p:nvPicPr>
        <p:blipFill>
          <a:blip r:embed="rId2"/>
          <a:stretch>
            <a:fillRect/>
          </a:stretch>
        </p:blipFill>
        <p:spPr>
          <a:xfrm>
            <a:off x="257175" y="895350"/>
            <a:ext cx="2790825" cy="2107194"/>
          </a:xfrm>
          <a:prstGeom prst="rect">
            <a:avLst/>
          </a:prstGeom>
        </p:spPr>
      </p:pic>
      <p:sp>
        <p:nvSpPr>
          <p:cNvPr id="14" name="Rectangle 13"/>
          <p:cNvSpPr/>
          <p:nvPr/>
        </p:nvSpPr>
        <p:spPr>
          <a:xfrm>
            <a:off x="4724400" y="895350"/>
            <a:ext cx="317716" cy="461665"/>
          </a:xfrm>
          <a:prstGeom prst="rect">
            <a:avLst/>
          </a:prstGeom>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B</a:t>
            </a:r>
          </a:p>
        </p:txBody>
      </p:sp>
      <p:pic>
        <p:nvPicPr>
          <p:cNvPr id="9" name="Picture 8" descr="Please refer to the circle graph shown on your screen." title="A circle graph titled Time Spent Training."/>
          <p:cNvPicPr>
            <a:picLocks noChangeAspect="1"/>
          </p:cNvPicPr>
          <p:nvPr/>
        </p:nvPicPr>
        <p:blipFill>
          <a:blip r:embed="rId3"/>
          <a:stretch>
            <a:fillRect/>
          </a:stretch>
        </p:blipFill>
        <p:spPr>
          <a:xfrm>
            <a:off x="5222256" y="897982"/>
            <a:ext cx="2778744" cy="2102393"/>
          </a:xfrm>
          <a:prstGeom prst="rect">
            <a:avLst/>
          </a:prstGeom>
        </p:spPr>
      </p:pic>
      <p:sp>
        <p:nvSpPr>
          <p:cNvPr id="7" name="Rectangle 6"/>
          <p:cNvSpPr/>
          <p:nvPr/>
        </p:nvSpPr>
        <p:spPr>
          <a:xfrm>
            <a:off x="-23975" y="3105150"/>
            <a:ext cx="404975" cy="461665"/>
          </a:xfrm>
          <a:prstGeom prst="rect">
            <a:avLst/>
          </a:prstGeom>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C</a:t>
            </a:r>
          </a:p>
        </p:txBody>
      </p:sp>
      <p:pic>
        <p:nvPicPr>
          <p:cNvPr id="11" name="Picture 10" descr="Please refer to the circle graph shown on your screen." title="A circle graph titled Time Spent Training."/>
          <p:cNvPicPr>
            <a:picLocks noChangeAspect="1"/>
          </p:cNvPicPr>
          <p:nvPr/>
        </p:nvPicPr>
        <p:blipFill>
          <a:blip r:embed="rId4"/>
          <a:stretch>
            <a:fillRect/>
          </a:stretch>
        </p:blipFill>
        <p:spPr>
          <a:xfrm>
            <a:off x="371474" y="2990850"/>
            <a:ext cx="3117895" cy="2152650"/>
          </a:xfrm>
          <a:prstGeom prst="rect">
            <a:avLst/>
          </a:prstGeom>
        </p:spPr>
      </p:pic>
      <p:sp>
        <p:nvSpPr>
          <p:cNvPr id="15" name="Rectangle 14"/>
          <p:cNvSpPr/>
          <p:nvPr/>
        </p:nvSpPr>
        <p:spPr>
          <a:xfrm>
            <a:off x="4724400" y="3105150"/>
            <a:ext cx="317716" cy="461665"/>
          </a:xfrm>
          <a:prstGeom prst="rect">
            <a:avLst/>
          </a:prstGeom>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D</a:t>
            </a:r>
          </a:p>
        </p:txBody>
      </p:sp>
      <p:pic>
        <p:nvPicPr>
          <p:cNvPr id="12" name="Picture 11" descr="Please refer to the circle graph shown on your screen." title="A circle graph titled Time Spent Training."/>
          <p:cNvPicPr>
            <a:picLocks noChangeAspect="1"/>
          </p:cNvPicPr>
          <p:nvPr/>
        </p:nvPicPr>
        <p:blipFill>
          <a:blip r:embed="rId5"/>
          <a:stretch>
            <a:fillRect/>
          </a:stretch>
        </p:blipFill>
        <p:spPr>
          <a:xfrm>
            <a:off x="5385016" y="3024063"/>
            <a:ext cx="3073184" cy="2119437"/>
          </a:xfrm>
          <a:prstGeom prst="rect">
            <a:avLst/>
          </a:prstGeom>
        </p:spPr>
      </p:pic>
    </p:spTree>
    <p:extLst>
      <p:ext uri="{BB962C8B-B14F-4D97-AF65-F5344CB8AC3E}">
        <p14:creationId xmlns:p14="http://schemas.microsoft.com/office/powerpoint/2010/main" val="1886973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with Representing Data in a Circle Graph (6.10a)</a:t>
            </a:r>
          </a:p>
        </p:txBody>
      </p:sp>
      <p:sp>
        <p:nvSpPr>
          <p:cNvPr id="16" name="Rectangle 15"/>
          <p:cNvSpPr/>
          <p:nvPr/>
        </p:nvSpPr>
        <p:spPr>
          <a:xfrm>
            <a:off x="-51016" y="895350"/>
            <a:ext cx="317716" cy="461665"/>
          </a:xfrm>
          <a:prstGeom prst="rect">
            <a:avLst/>
          </a:prstGeom>
        </p:spPr>
        <p:txBody>
          <a:bodyPr wrap="square">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a:t>
            </a:r>
          </a:p>
        </p:txBody>
      </p:sp>
      <p:pic>
        <p:nvPicPr>
          <p:cNvPr id="10" name="Picture 9" descr="Please refer to the circle graph shown on your screen." title="A circle graph titled Time Spent Training"/>
          <p:cNvPicPr>
            <a:picLocks noChangeAspect="1"/>
          </p:cNvPicPr>
          <p:nvPr/>
        </p:nvPicPr>
        <p:blipFill>
          <a:blip r:embed="rId2"/>
          <a:stretch>
            <a:fillRect/>
          </a:stretch>
        </p:blipFill>
        <p:spPr>
          <a:xfrm>
            <a:off x="257175" y="895350"/>
            <a:ext cx="2790825" cy="2107194"/>
          </a:xfrm>
          <a:prstGeom prst="rect">
            <a:avLst/>
          </a:prstGeom>
        </p:spPr>
      </p:pic>
      <p:sp>
        <p:nvSpPr>
          <p:cNvPr id="14" name="Rectangle 13"/>
          <p:cNvSpPr/>
          <p:nvPr/>
        </p:nvSpPr>
        <p:spPr>
          <a:xfrm>
            <a:off x="3632243" y="895350"/>
            <a:ext cx="317716" cy="461665"/>
          </a:xfrm>
          <a:prstGeom prst="rect">
            <a:avLst/>
          </a:prstGeom>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B</a:t>
            </a:r>
          </a:p>
        </p:txBody>
      </p:sp>
      <p:pic>
        <p:nvPicPr>
          <p:cNvPr id="9" name="Picture 8" descr="Please refer to the circle graph shown on your screen." title="A circle graph titled Time Spent Training."/>
          <p:cNvPicPr>
            <a:picLocks noChangeAspect="1"/>
          </p:cNvPicPr>
          <p:nvPr/>
        </p:nvPicPr>
        <p:blipFill>
          <a:blip r:embed="rId3"/>
          <a:stretch>
            <a:fillRect/>
          </a:stretch>
        </p:blipFill>
        <p:spPr>
          <a:xfrm>
            <a:off x="4003052" y="897982"/>
            <a:ext cx="2778744" cy="2102393"/>
          </a:xfrm>
          <a:prstGeom prst="rect">
            <a:avLst/>
          </a:prstGeom>
        </p:spPr>
      </p:pic>
      <p:sp>
        <p:nvSpPr>
          <p:cNvPr id="7" name="Rectangle 6"/>
          <p:cNvSpPr/>
          <p:nvPr/>
        </p:nvSpPr>
        <p:spPr>
          <a:xfrm>
            <a:off x="-23975" y="3105150"/>
            <a:ext cx="404975" cy="461665"/>
          </a:xfrm>
          <a:prstGeom prst="rect">
            <a:avLst/>
          </a:prstGeom>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C</a:t>
            </a:r>
          </a:p>
        </p:txBody>
      </p:sp>
      <p:pic>
        <p:nvPicPr>
          <p:cNvPr id="11" name="Picture 10" descr="Please refer to the circle graph shown on your screen." title="A circle graph titled Time Spent Training."/>
          <p:cNvPicPr>
            <a:picLocks noChangeAspect="1"/>
          </p:cNvPicPr>
          <p:nvPr/>
        </p:nvPicPr>
        <p:blipFill>
          <a:blip r:embed="rId4"/>
          <a:stretch>
            <a:fillRect/>
          </a:stretch>
        </p:blipFill>
        <p:spPr>
          <a:xfrm>
            <a:off x="371474" y="2990850"/>
            <a:ext cx="3117895" cy="2152650"/>
          </a:xfrm>
          <a:prstGeom prst="rect">
            <a:avLst/>
          </a:prstGeom>
        </p:spPr>
      </p:pic>
      <p:sp>
        <p:nvSpPr>
          <p:cNvPr id="15" name="Rectangle 14"/>
          <p:cNvSpPr/>
          <p:nvPr/>
        </p:nvSpPr>
        <p:spPr>
          <a:xfrm>
            <a:off x="3632243" y="3105149"/>
            <a:ext cx="317716" cy="461665"/>
          </a:xfrm>
          <a:prstGeom prst="rect">
            <a:avLst/>
          </a:prstGeom>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D</a:t>
            </a:r>
          </a:p>
        </p:txBody>
      </p:sp>
      <p:pic>
        <p:nvPicPr>
          <p:cNvPr id="12" name="Picture 11" descr="Please refer to the circle graph shown on your screen." title="A circle graph titled Time Spent Training."/>
          <p:cNvPicPr>
            <a:picLocks noChangeAspect="1"/>
          </p:cNvPicPr>
          <p:nvPr/>
        </p:nvPicPr>
        <p:blipFill>
          <a:blip r:embed="rId5"/>
          <a:stretch>
            <a:fillRect/>
          </a:stretch>
        </p:blipFill>
        <p:spPr>
          <a:xfrm>
            <a:off x="4140454" y="3024063"/>
            <a:ext cx="3073184" cy="2119437"/>
          </a:xfrm>
          <a:prstGeom prst="rect">
            <a:avLst/>
          </a:prstGeom>
        </p:spPr>
      </p:pic>
      <p:sp>
        <p:nvSpPr>
          <p:cNvPr id="13" name="Rounded Rectangle 12" descr="A rectangle indicating the correct solution." title="A rectangle."/>
          <p:cNvSpPr/>
          <p:nvPr/>
        </p:nvSpPr>
        <p:spPr>
          <a:xfrm>
            <a:off x="0" y="891049"/>
            <a:ext cx="3513344" cy="209980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826402" y="869306"/>
            <a:ext cx="2341935" cy="1938992"/>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combining all of the activities to form one whole (1 hour).  </a:t>
            </a:r>
          </a:p>
        </p:txBody>
      </p:sp>
      <p:cxnSp>
        <p:nvCxnSpPr>
          <p:cNvPr id="17" name="Straight Arrow Connector 16" descr="An arrow indicating a common error." title="An arrow."/>
          <p:cNvCxnSpPr/>
          <p:nvPr/>
        </p:nvCxnSpPr>
        <p:spPr>
          <a:xfrm flipH="1">
            <a:off x="6324600" y="1376065"/>
            <a:ext cx="381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914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Proportional Relationships</a:t>
            </a:r>
          </a:p>
        </p:txBody>
      </p:sp>
      <p:sp>
        <p:nvSpPr>
          <p:cNvPr id="4" name="Content Placeholder 3"/>
          <p:cNvSpPr>
            <a:spLocks noGrp="1"/>
          </p:cNvSpPr>
          <p:nvPr>
            <p:ph idx="1"/>
          </p:nvPr>
        </p:nvSpPr>
        <p:spPr/>
        <p:txBody>
          <a:bodyPr>
            <a:normAutofit fontScale="92500" lnSpcReduction="20000"/>
          </a:bodyPr>
          <a:lstStyle/>
          <a:p>
            <a:pPr marL="114300" indent="0">
              <a:buNone/>
            </a:pPr>
            <a:r>
              <a:rPr lang="en-US" sz="2400" dirty="0"/>
              <a:t>SOL 6.12</a:t>
            </a:r>
          </a:p>
          <a:p>
            <a:pPr marL="114300" indent="0">
              <a:buNone/>
            </a:pPr>
            <a:r>
              <a:rPr lang="en-US" sz="2400" dirty="0"/>
              <a:t>The student will</a:t>
            </a:r>
          </a:p>
          <a:p>
            <a:pPr marL="571500" indent="-457200">
              <a:buClr>
                <a:srgbClr val="C00000"/>
              </a:buClr>
              <a:buAutoNum type="alphaLcParenR"/>
            </a:pPr>
            <a:r>
              <a:rPr lang="en-US" sz="2400" dirty="0">
                <a:solidFill>
                  <a:srgbClr val="C00000"/>
                </a:solidFill>
              </a:rPr>
              <a:t>represent a proportional relationship between two quantities, including those arising from practical situations;</a:t>
            </a:r>
          </a:p>
          <a:p>
            <a:pPr marL="571500" indent="-457200">
              <a:buClr>
                <a:srgbClr val="C00000"/>
              </a:buClr>
              <a:buAutoNum type="alphaLcParenR"/>
            </a:pPr>
            <a:r>
              <a:rPr lang="en-US" sz="2400" dirty="0">
                <a:solidFill>
                  <a:srgbClr val="C00000"/>
                </a:solidFill>
              </a:rPr>
              <a:t>determine the unit rate of a proportional relationship and use it to find a missing value in a ratio table; </a:t>
            </a:r>
          </a:p>
          <a:p>
            <a:pPr marL="571500" indent="-457200">
              <a:buClr>
                <a:srgbClr val="C00000"/>
              </a:buClr>
              <a:buAutoNum type="alphaLcParenR"/>
            </a:pPr>
            <a:r>
              <a:rPr lang="en-US" sz="2400" dirty="0">
                <a:solidFill>
                  <a:srgbClr val="C00000"/>
                </a:solidFill>
              </a:rPr>
              <a:t>determine whether a proportional relationship exists between two quantities; and </a:t>
            </a:r>
          </a:p>
          <a:p>
            <a:pPr marL="571500" indent="-457200">
              <a:buClr>
                <a:srgbClr val="C00000"/>
              </a:buClr>
              <a:buAutoNum type="alphaLcParenR"/>
            </a:pPr>
            <a:r>
              <a:rPr lang="en-US" sz="2400" dirty="0">
                <a:solidFill>
                  <a:srgbClr val="C00000"/>
                </a:solidFill>
              </a:rPr>
              <a:t>make connections between and among representations of a proportional relationship between two quantities using verbal descriptions, ratio tables, and graphs.</a:t>
            </a:r>
          </a:p>
        </p:txBody>
      </p:sp>
    </p:spTree>
    <p:extLst>
      <p:ext uri="{BB962C8B-B14F-4D97-AF65-F5344CB8AC3E}">
        <p14:creationId xmlns:p14="http://schemas.microsoft.com/office/powerpoint/2010/main" val="2089368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665628"/>
          </a:xfrm>
        </p:spPr>
        <p:txBody>
          <a:bodyPr>
            <a:normAutofit/>
          </a:bodyPr>
          <a:lstStyle/>
          <a:p>
            <a:r>
              <a:rPr lang="en-US" sz="2800" dirty="0"/>
              <a:t>Proportional Relationships and Unit Rates</a:t>
            </a:r>
          </a:p>
        </p:txBody>
      </p:sp>
      <p:sp>
        <p:nvSpPr>
          <p:cNvPr id="4" name="Content Placeholder 3"/>
          <p:cNvSpPr>
            <a:spLocks noGrp="1"/>
          </p:cNvSpPr>
          <p:nvPr>
            <p:ph idx="1"/>
          </p:nvPr>
        </p:nvSpPr>
        <p:spPr>
          <a:xfrm>
            <a:off x="0" y="742950"/>
            <a:ext cx="8927385" cy="3733799"/>
          </a:xfrm>
        </p:spPr>
        <p:txBody>
          <a:bodyPr>
            <a:normAutofit fontScale="92500" lnSpcReduction="20000"/>
          </a:bodyPr>
          <a:lstStyle/>
          <a:p>
            <a:pPr marL="114300" indent="0">
              <a:buNone/>
            </a:pPr>
            <a:r>
              <a:rPr lang="en-US" sz="2600" dirty="0"/>
              <a:t>Students would benefit from additional practice with representing proportional relationships and determining unit rates. </a:t>
            </a:r>
          </a:p>
          <a:p>
            <a:pPr marL="114300" indent="0">
              <a:buNone/>
            </a:pPr>
            <a:endParaRPr lang="en-US" sz="900" dirty="0"/>
          </a:p>
          <a:p>
            <a:pPr marL="114300" indent="0">
              <a:buNone/>
            </a:pPr>
            <a:r>
              <a:rPr lang="en-US" sz="2600" dirty="0">
                <a:solidFill>
                  <a:srgbClr val="C00000"/>
                </a:solidFill>
              </a:rPr>
              <a:t>Common errors on SOL test items include:</a:t>
            </a:r>
          </a:p>
          <a:p>
            <a:pPr>
              <a:buClrTx/>
            </a:pPr>
            <a:r>
              <a:rPr lang="en-US" sz="2600" dirty="0">
                <a:solidFill>
                  <a:srgbClr val="C00000"/>
                </a:solidFill>
              </a:rPr>
              <a:t>reversing the order of the ratio of the relationship;</a:t>
            </a:r>
          </a:p>
          <a:p>
            <a:pPr>
              <a:buClrTx/>
            </a:pPr>
            <a:r>
              <a:rPr lang="en-US" sz="2600" dirty="0">
                <a:solidFill>
                  <a:srgbClr val="C00000"/>
                </a:solidFill>
              </a:rPr>
              <a:t>using only two sets of data values in a ratio table to determine an unknown value in a proportional relationship; and</a:t>
            </a:r>
          </a:p>
          <a:p>
            <a:pPr>
              <a:buClrTx/>
            </a:pPr>
            <a:r>
              <a:rPr lang="en-US" sz="2600" dirty="0">
                <a:solidFill>
                  <a:srgbClr val="C00000"/>
                </a:solidFill>
              </a:rPr>
              <a:t>omitting the ordered pair (0, 0) when describing or identifying a proportional relationship from a table or a graph.</a:t>
            </a:r>
          </a:p>
          <a:p>
            <a:pPr marL="114300" indent="0">
              <a:buClrTx/>
              <a:buNone/>
            </a:pPr>
            <a:endParaRPr lang="en-US" sz="2400" dirty="0"/>
          </a:p>
          <a:p>
            <a:endParaRPr lang="en-US" sz="2400" dirty="0"/>
          </a:p>
          <a:p>
            <a:endParaRPr lang="en-US" sz="2400" dirty="0"/>
          </a:p>
          <a:p>
            <a:pPr marL="114300" indent="0">
              <a:buNone/>
            </a:pPr>
            <a:endParaRPr lang="en-US" dirty="0"/>
          </a:p>
        </p:txBody>
      </p:sp>
    </p:spTree>
    <p:extLst>
      <p:ext uri="{BB962C8B-B14F-4D97-AF65-F5344CB8AC3E}">
        <p14:creationId xmlns:p14="http://schemas.microsoft.com/office/powerpoint/2010/main" val="1198402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589427"/>
          </a:xfrm>
        </p:spPr>
        <p:txBody>
          <a:bodyPr>
            <a:normAutofit/>
          </a:bodyPr>
          <a:lstStyle/>
          <a:p>
            <a:r>
              <a:rPr lang="en-US" sz="2800" dirty="0"/>
              <a:t>Connections Among Representations</a:t>
            </a:r>
          </a:p>
        </p:txBody>
      </p:sp>
      <p:sp>
        <p:nvSpPr>
          <p:cNvPr id="4" name="Content Placeholder 3"/>
          <p:cNvSpPr>
            <a:spLocks noGrp="1"/>
          </p:cNvSpPr>
          <p:nvPr>
            <p:ph idx="1"/>
          </p:nvPr>
        </p:nvSpPr>
        <p:spPr>
          <a:xfrm>
            <a:off x="0" y="590550"/>
            <a:ext cx="8927385" cy="3733800"/>
          </a:xfrm>
        </p:spPr>
        <p:txBody>
          <a:bodyPr>
            <a:normAutofit fontScale="92500" lnSpcReduction="20000"/>
          </a:bodyPr>
          <a:lstStyle/>
          <a:p>
            <a:pPr marL="114300" indent="0">
              <a:buNone/>
            </a:pPr>
            <a:r>
              <a:rPr lang="en-US" sz="2600" dirty="0"/>
              <a:t>Students would benefit from additional practice with making connections among different representations of a proportional relationship. </a:t>
            </a:r>
          </a:p>
          <a:p>
            <a:pPr marL="114300" indent="0">
              <a:buNone/>
            </a:pPr>
            <a:endParaRPr lang="en-US" sz="1200" dirty="0"/>
          </a:p>
          <a:p>
            <a:pPr marL="114300" indent="0">
              <a:buNone/>
            </a:pPr>
            <a:r>
              <a:rPr lang="en-US" sz="2600" dirty="0">
                <a:solidFill>
                  <a:srgbClr val="C00000"/>
                </a:solidFill>
              </a:rPr>
              <a:t>Common errors on SOL test items include:</a:t>
            </a:r>
          </a:p>
          <a:p>
            <a:pPr>
              <a:buClr>
                <a:srgbClr val="C00000"/>
              </a:buClr>
            </a:pPr>
            <a:r>
              <a:rPr lang="en-US" sz="2600" dirty="0">
                <a:solidFill>
                  <a:srgbClr val="C00000"/>
                </a:solidFill>
              </a:rPr>
              <a:t>using an additive pattern to determine if a proportional relationship exists between the quantities in a ratio table. </a:t>
            </a:r>
          </a:p>
          <a:p>
            <a:pPr marL="114300" indent="0">
              <a:buClr>
                <a:schemeClr val="tx1"/>
              </a:buClr>
              <a:buNone/>
            </a:pPr>
            <a:r>
              <a:rPr lang="en-US" sz="2600" dirty="0">
                <a:solidFill>
                  <a:srgbClr val="C00000"/>
                </a:solidFill>
              </a:rPr>
              <a:t>(</a:t>
            </a:r>
            <a:r>
              <a:rPr lang="en-US" sz="2600" i="1" dirty="0">
                <a:solidFill>
                  <a:srgbClr val="C00000"/>
                </a:solidFill>
              </a:rPr>
              <a:t>Note: The Grade 6 curriculum framework references that a proportional relationship includes pairs of values where a constant exists that can be multiplied by the measure of one quantity to get the measure of the other quantity for every  ratio pair.)</a:t>
            </a:r>
          </a:p>
          <a:p>
            <a:endParaRPr lang="en-US" sz="2400" dirty="0"/>
          </a:p>
          <a:p>
            <a:pPr marL="114300" indent="0">
              <a:buNone/>
            </a:pPr>
            <a:endParaRPr lang="en-US" sz="2400" dirty="0"/>
          </a:p>
          <a:p>
            <a:pPr marL="114300" indent="0">
              <a:buNone/>
            </a:pPr>
            <a:endParaRPr lang="en-US" dirty="0"/>
          </a:p>
        </p:txBody>
      </p:sp>
    </p:spTree>
    <p:extLst>
      <p:ext uri="{BB962C8B-B14F-4D97-AF65-F5344CB8AC3E}">
        <p14:creationId xmlns:p14="http://schemas.microsoft.com/office/powerpoint/2010/main" val="3526328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58</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Representing Proportional Relationships (6.12a)</a:t>
            </a:r>
          </a:p>
        </p:txBody>
      </p:sp>
      <p:sp>
        <p:nvSpPr>
          <p:cNvPr id="4" name="Content Placeholder 3"/>
          <p:cNvSpPr>
            <a:spLocks noGrp="1"/>
          </p:cNvSpPr>
          <p:nvPr>
            <p:ph idx="1"/>
          </p:nvPr>
        </p:nvSpPr>
        <p:spPr>
          <a:xfrm>
            <a:off x="0" y="955031"/>
            <a:ext cx="8927385" cy="4207519"/>
          </a:xfrm>
        </p:spPr>
        <p:txBody>
          <a:bodyPr>
            <a:normAutofit lnSpcReduction="10000"/>
          </a:bodyPr>
          <a:lstStyle/>
          <a:p>
            <a:pPr marL="114300" indent="0">
              <a:buNone/>
            </a:pPr>
            <a:r>
              <a:rPr lang="en-US" sz="2400" b="1" dirty="0"/>
              <a:t>The ratio of 4 to 2.5 represents the relationship of </a:t>
            </a:r>
            <a:r>
              <a:rPr lang="en-US" sz="2400" b="1" i="1" dirty="0">
                <a:latin typeface="Times New Roman" panose="02020603050405020304" pitchFamily="18" charset="0"/>
                <a:cs typeface="Times New Roman" panose="02020603050405020304" pitchFamily="18" charset="0"/>
              </a:rPr>
              <a:t>y</a:t>
            </a:r>
            <a:r>
              <a:rPr lang="en-US" sz="2400" b="1" dirty="0"/>
              <a:t> to </a:t>
            </a:r>
            <a:r>
              <a:rPr lang="en-US" sz="2400" b="1" i="1" dirty="0">
                <a:latin typeface="Times New Roman" panose="02020603050405020304" pitchFamily="18" charset="0"/>
                <a:cs typeface="Times New Roman" panose="02020603050405020304" pitchFamily="18" charset="0"/>
              </a:rPr>
              <a:t>x</a:t>
            </a:r>
            <a:r>
              <a:rPr lang="en-US" sz="2400" b="1" dirty="0"/>
              <a:t>.  Which table of values best represents this proportional relationship?</a:t>
            </a:r>
          </a:p>
          <a:p>
            <a:pPr marL="114300" indent="0">
              <a:buNone/>
            </a:pPr>
            <a:endParaRPr lang="en-US" dirty="0"/>
          </a:p>
          <a:p>
            <a:pPr marL="114300" indent="0">
              <a:buNone/>
            </a:pPr>
            <a:r>
              <a:rPr lang="en-US" sz="2400" dirty="0"/>
              <a:t>A</a:t>
            </a:r>
            <a:r>
              <a:rPr lang="en-US" dirty="0"/>
              <a:t>				</a:t>
            </a:r>
            <a:r>
              <a:rPr lang="en-US" sz="2400" dirty="0"/>
              <a:t>B</a:t>
            </a:r>
          </a:p>
          <a:p>
            <a:pPr marL="114300" indent="0">
              <a:buNone/>
            </a:pPr>
            <a:endParaRPr lang="en-US" dirty="0"/>
          </a:p>
          <a:p>
            <a:pPr marL="114300" indent="0">
              <a:buNone/>
            </a:pPr>
            <a:endParaRPr lang="en-US" dirty="0"/>
          </a:p>
          <a:p>
            <a:pPr marL="114300" indent="0">
              <a:buNone/>
            </a:pPr>
            <a:endParaRPr lang="en-US" dirty="0"/>
          </a:p>
          <a:p>
            <a:pPr marL="114300" indent="0">
              <a:buNone/>
            </a:pPr>
            <a:r>
              <a:rPr lang="en-US" sz="2400" dirty="0"/>
              <a:t>C</a:t>
            </a:r>
            <a:r>
              <a:rPr lang="en-US" dirty="0"/>
              <a:t>				</a:t>
            </a:r>
            <a:r>
              <a:rPr lang="en-US" sz="2400" dirty="0"/>
              <a:t>D</a:t>
            </a:r>
          </a:p>
          <a:p>
            <a:pPr marL="114300" indent="0">
              <a:buNone/>
            </a:pPr>
            <a:endParaRPr lang="en-US" dirty="0"/>
          </a:p>
        </p:txBody>
      </p:sp>
      <p:graphicFrame>
        <p:nvGraphicFramePr>
          <p:cNvPr id="6" name="Table 5" descr="A two column table read left to right, top ot bottom.  First row, x, y.  Second row, 6, 7. Third row, 8.5, 10. Last row, 14, 15.5."/>
          <p:cNvGraphicFramePr>
            <a:graphicFrameLocks noGrp="1"/>
          </p:cNvGraphicFramePr>
          <p:nvPr>
            <p:extLst>
              <p:ext uri="{D42A27DB-BD31-4B8C-83A1-F6EECF244321}">
                <p14:modId xmlns:p14="http://schemas.microsoft.com/office/powerpoint/2010/main" val="2200112477"/>
              </p:ext>
            </p:extLst>
          </p:nvPr>
        </p:nvGraphicFramePr>
        <p:xfrm>
          <a:off x="573325" y="2038350"/>
          <a:ext cx="1645920" cy="1371600"/>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tblGrid>
              <a:tr h="342900">
                <a:tc>
                  <a:txBody>
                    <a:bodyPr/>
                    <a:lstStyle/>
                    <a:p>
                      <a:pPr algn="ctr"/>
                      <a:r>
                        <a:rPr lang="en-US" sz="1800" i="1" dirty="0">
                          <a:latin typeface="Times New Roman" panose="02020603050405020304" pitchFamily="18" charset="0"/>
                          <a:cs typeface="Times New Roman" panose="02020603050405020304" pitchFamily="18" charset="0"/>
                        </a:rPr>
                        <a:t>x</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i="1" dirty="0">
                          <a:latin typeface="Times New Roman" panose="02020603050405020304" pitchFamily="18" charset="0"/>
                          <a:cs typeface="Times New Roman" panose="02020603050405020304" pitchFamily="18" charset="0"/>
                        </a:rPr>
                        <a:t>y</a:t>
                      </a:r>
                    </a:p>
                  </a:txBody>
                  <a:tcPr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6</a:t>
                      </a:r>
                    </a:p>
                  </a:txBody>
                  <a:tcPr marT="34290" marB="34290">
                    <a:lnT w="12700" cap="flat" cmpd="sng" algn="ctr">
                      <a:solidFill>
                        <a:schemeClr val="tx1"/>
                      </a:solidFill>
                      <a:prstDash val="solid"/>
                      <a:round/>
                      <a:headEnd type="none" w="med" len="med"/>
                      <a:tailEnd type="none" w="med" len="med"/>
                    </a:lnT>
                  </a:tcPr>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7</a:t>
                      </a:r>
                    </a:p>
                  </a:txBody>
                  <a:tcPr marT="34290" marB="34290"/>
                </a:tc>
                <a:extLst>
                  <a:ext uri="{0D108BD9-81ED-4DB2-BD59-A6C34878D82A}">
                    <a16:rowId xmlns:a16="http://schemas.microsoft.com/office/drawing/2014/main" val="10001"/>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8.5</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10</a:t>
                      </a:r>
                    </a:p>
                  </a:txBody>
                  <a:tcPr marT="34290" marB="34290"/>
                </a:tc>
                <a:extLst>
                  <a:ext uri="{0D108BD9-81ED-4DB2-BD59-A6C34878D82A}">
                    <a16:rowId xmlns:a16="http://schemas.microsoft.com/office/drawing/2014/main" val="10002"/>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14</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15.5</a:t>
                      </a:r>
                    </a:p>
                  </a:txBody>
                  <a:tcPr marT="34290" marB="34290"/>
                </a:tc>
                <a:extLst>
                  <a:ext uri="{0D108BD9-81ED-4DB2-BD59-A6C34878D82A}">
                    <a16:rowId xmlns:a16="http://schemas.microsoft.com/office/drawing/2014/main" val="10003"/>
                  </a:ext>
                </a:extLst>
              </a:tr>
            </a:tbl>
          </a:graphicData>
        </a:graphic>
      </p:graphicFrame>
      <p:graphicFrame>
        <p:nvGraphicFramePr>
          <p:cNvPr id="8" name="Table 7" descr="A two column table read left to right, top ot bottom.  First row, x, y.  Second row, 5, 8. Third row, 12.5, 20. Last row, 20, 32."/>
          <p:cNvGraphicFramePr>
            <a:graphicFrameLocks noGrp="1"/>
          </p:cNvGraphicFramePr>
          <p:nvPr>
            <p:extLst>
              <p:ext uri="{D42A27DB-BD31-4B8C-83A1-F6EECF244321}">
                <p14:modId xmlns:p14="http://schemas.microsoft.com/office/powerpoint/2010/main" val="137147854"/>
              </p:ext>
            </p:extLst>
          </p:nvPr>
        </p:nvGraphicFramePr>
        <p:xfrm>
          <a:off x="4191000" y="2040207"/>
          <a:ext cx="1645920" cy="1371600"/>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tblGrid>
              <a:tr h="342900">
                <a:tc>
                  <a:txBody>
                    <a:bodyPr/>
                    <a:lstStyle/>
                    <a:p>
                      <a:pPr algn="ctr"/>
                      <a:r>
                        <a:rPr lang="en-US" sz="1800" i="1" dirty="0">
                          <a:latin typeface="Times New Roman" panose="02020603050405020304" pitchFamily="18" charset="0"/>
                          <a:cs typeface="Times New Roman" panose="02020603050405020304" pitchFamily="18" charset="0"/>
                        </a:rPr>
                        <a:t>x</a:t>
                      </a:r>
                    </a:p>
                  </a:txBody>
                  <a:tcPr marT="34290" marB="34290"/>
                </a:tc>
                <a:tc>
                  <a:txBody>
                    <a:bodyPr/>
                    <a:lstStyle/>
                    <a:p>
                      <a:pPr algn="ctr"/>
                      <a:r>
                        <a:rPr lang="en-US" sz="1800" i="1" dirty="0">
                          <a:latin typeface="Times New Roman" panose="02020603050405020304" pitchFamily="18" charset="0"/>
                          <a:cs typeface="Times New Roman" panose="02020603050405020304" pitchFamily="18" charset="0"/>
                        </a:rPr>
                        <a:t>y</a:t>
                      </a:r>
                    </a:p>
                  </a:txBody>
                  <a:tcPr marT="34290" marB="34290"/>
                </a:tc>
                <a:extLst>
                  <a:ext uri="{0D108BD9-81ED-4DB2-BD59-A6C34878D82A}">
                    <a16:rowId xmlns:a16="http://schemas.microsoft.com/office/drawing/2014/main" val="10000"/>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5</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8</a:t>
                      </a:r>
                    </a:p>
                  </a:txBody>
                  <a:tcPr marT="34290" marB="34290"/>
                </a:tc>
                <a:extLst>
                  <a:ext uri="{0D108BD9-81ED-4DB2-BD59-A6C34878D82A}">
                    <a16:rowId xmlns:a16="http://schemas.microsoft.com/office/drawing/2014/main" val="10001"/>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12.5</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20</a:t>
                      </a:r>
                    </a:p>
                  </a:txBody>
                  <a:tcPr marT="34290" marB="34290"/>
                </a:tc>
                <a:extLst>
                  <a:ext uri="{0D108BD9-81ED-4DB2-BD59-A6C34878D82A}">
                    <a16:rowId xmlns:a16="http://schemas.microsoft.com/office/drawing/2014/main" val="10002"/>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20</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32</a:t>
                      </a:r>
                    </a:p>
                  </a:txBody>
                  <a:tcPr marT="34290" marB="34290"/>
                </a:tc>
                <a:extLst>
                  <a:ext uri="{0D108BD9-81ED-4DB2-BD59-A6C34878D82A}">
                    <a16:rowId xmlns:a16="http://schemas.microsoft.com/office/drawing/2014/main" val="10003"/>
                  </a:ext>
                </a:extLst>
              </a:tr>
            </a:tbl>
          </a:graphicData>
        </a:graphic>
      </p:graphicFrame>
      <p:graphicFrame>
        <p:nvGraphicFramePr>
          <p:cNvPr id="9" name="Table 8" descr="A two column table read left to right, top ot bottom.  First row, x, y.  Second row, 7.5, 6. Third row, 10, 8.5. Last row, 15.5, 14."/>
          <p:cNvGraphicFramePr>
            <a:graphicFrameLocks noGrp="1"/>
          </p:cNvGraphicFramePr>
          <p:nvPr>
            <p:extLst>
              <p:ext uri="{D42A27DB-BD31-4B8C-83A1-F6EECF244321}">
                <p14:modId xmlns:p14="http://schemas.microsoft.com/office/powerpoint/2010/main" val="3354667294"/>
              </p:ext>
            </p:extLst>
          </p:nvPr>
        </p:nvGraphicFramePr>
        <p:xfrm>
          <a:off x="576945" y="3638550"/>
          <a:ext cx="1645920" cy="1371600"/>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tblGrid>
              <a:tr h="342900">
                <a:tc>
                  <a:txBody>
                    <a:bodyPr/>
                    <a:lstStyle/>
                    <a:p>
                      <a:pPr algn="ctr"/>
                      <a:r>
                        <a:rPr lang="en-US" sz="1800" i="1" dirty="0">
                          <a:latin typeface="Times New Roman" panose="02020603050405020304" pitchFamily="18" charset="0"/>
                          <a:cs typeface="Times New Roman" panose="02020603050405020304" pitchFamily="18" charset="0"/>
                        </a:rPr>
                        <a:t>x</a:t>
                      </a:r>
                    </a:p>
                  </a:txBody>
                  <a:tcPr marT="34290" marB="34290"/>
                </a:tc>
                <a:tc>
                  <a:txBody>
                    <a:bodyPr/>
                    <a:lstStyle/>
                    <a:p>
                      <a:pPr algn="ctr"/>
                      <a:r>
                        <a:rPr lang="en-US" sz="1800" i="1" dirty="0">
                          <a:latin typeface="Times New Roman" panose="02020603050405020304" pitchFamily="18" charset="0"/>
                          <a:cs typeface="Times New Roman" panose="02020603050405020304" pitchFamily="18" charset="0"/>
                        </a:rPr>
                        <a:t>y</a:t>
                      </a:r>
                    </a:p>
                  </a:txBody>
                  <a:tcPr marT="34290" marB="34290"/>
                </a:tc>
                <a:extLst>
                  <a:ext uri="{0D108BD9-81ED-4DB2-BD59-A6C34878D82A}">
                    <a16:rowId xmlns:a16="http://schemas.microsoft.com/office/drawing/2014/main" val="10000"/>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7.5</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6</a:t>
                      </a:r>
                    </a:p>
                  </a:txBody>
                  <a:tcPr marT="34290" marB="34290"/>
                </a:tc>
                <a:extLst>
                  <a:ext uri="{0D108BD9-81ED-4DB2-BD59-A6C34878D82A}">
                    <a16:rowId xmlns:a16="http://schemas.microsoft.com/office/drawing/2014/main" val="10001"/>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10</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8.5</a:t>
                      </a:r>
                    </a:p>
                  </a:txBody>
                  <a:tcPr marT="34290" marB="34290"/>
                </a:tc>
                <a:extLst>
                  <a:ext uri="{0D108BD9-81ED-4DB2-BD59-A6C34878D82A}">
                    <a16:rowId xmlns:a16="http://schemas.microsoft.com/office/drawing/2014/main" val="10002"/>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15.5</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14</a:t>
                      </a:r>
                    </a:p>
                  </a:txBody>
                  <a:tcPr marT="34290" marB="34290"/>
                </a:tc>
                <a:extLst>
                  <a:ext uri="{0D108BD9-81ED-4DB2-BD59-A6C34878D82A}">
                    <a16:rowId xmlns:a16="http://schemas.microsoft.com/office/drawing/2014/main" val="10003"/>
                  </a:ext>
                </a:extLst>
              </a:tr>
            </a:tbl>
          </a:graphicData>
        </a:graphic>
      </p:graphicFrame>
      <p:graphicFrame>
        <p:nvGraphicFramePr>
          <p:cNvPr id="11" name="Table 10" descr="A two column table read left to right, top ot bottom.  First row, x, y.  Second row, 8, 5. Third row, 20, 12.5. Last row, 32, 20."/>
          <p:cNvGraphicFramePr>
            <a:graphicFrameLocks noGrp="1"/>
          </p:cNvGraphicFramePr>
          <p:nvPr>
            <p:extLst>
              <p:ext uri="{D42A27DB-BD31-4B8C-83A1-F6EECF244321}">
                <p14:modId xmlns:p14="http://schemas.microsoft.com/office/powerpoint/2010/main" val="1998871196"/>
              </p:ext>
            </p:extLst>
          </p:nvPr>
        </p:nvGraphicFramePr>
        <p:xfrm>
          <a:off x="4156164" y="3638550"/>
          <a:ext cx="1645920" cy="1371600"/>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tblGrid>
              <a:tr h="342900">
                <a:tc>
                  <a:txBody>
                    <a:bodyPr/>
                    <a:lstStyle/>
                    <a:p>
                      <a:pPr algn="ctr"/>
                      <a:r>
                        <a:rPr lang="en-US" sz="1800" dirty="0">
                          <a:latin typeface="Times New Roman" panose="02020603050405020304" pitchFamily="18" charset="0"/>
                          <a:cs typeface="Times New Roman" panose="02020603050405020304" pitchFamily="18" charset="0"/>
                        </a:rPr>
                        <a:t>x</a:t>
                      </a:r>
                    </a:p>
                  </a:txBody>
                  <a:tcPr marT="34290" marB="34290"/>
                </a:tc>
                <a:tc>
                  <a:txBody>
                    <a:bodyPr/>
                    <a:lstStyle/>
                    <a:p>
                      <a:pPr algn="ctr"/>
                      <a:r>
                        <a:rPr lang="en-US" sz="1800" dirty="0">
                          <a:latin typeface="Times New Roman" panose="02020603050405020304" pitchFamily="18" charset="0"/>
                          <a:cs typeface="Times New Roman" panose="02020603050405020304" pitchFamily="18" charset="0"/>
                        </a:rPr>
                        <a:t>y</a:t>
                      </a:r>
                    </a:p>
                  </a:txBody>
                  <a:tcPr marT="34290" marB="34290"/>
                </a:tc>
                <a:extLst>
                  <a:ext uri="{0D108BD9-81ED-4DB2-BD59-A6C34878D82A}">
                    <a16:rowId xmlns:a16="http://schemas.microsoft.com/office/drawing/2014/main" val="10000"/>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8</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5</a:t>
                      </a:r>
                    </a:p>
                  </a:txBody>
                  <a:tcPr marT="34290" marB="34290"/>
                </a:tc>
                <a:extLst>
                  <a:ext uri="{0D108BD9-81ED-4DB2-BD59-A6C34878D82A}">
                    <a16:rowId xmlns:a16="http://schemas.microsoft.com/office/drawing/2014/main" val="10001"/>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20</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12.5</a:t>
                      </a:r>
                    </a:p>
                  </a:txBody>
                  <a:tcPr marT="34290" marB="34290"/>
                </a:tc>
                <a:extLst>
                  <a:ext uri="{0D108BD9-81ED-4DB2-BD59-A6C34878D82A}">
                    <a16:rowId xmlns:a16="http://schemas.microsoft.com/office/drawing/2014/main" val="10002"/>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32</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20</a:t>
                      </a:r>
                    </a:p>
                  </a:txBody>
                  <a:tcPr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07644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59</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Representing Proportional Relationships (6.12a)</a:t>
            </a:r>
          </a:p>
        </p:txBody>
      </p:sp>
      <p:sp>
        <p:nvSpPr>
          <p:cNvPr id="4" name="Content Placeholder 3"/>
          <p:cNvSpPr>
            <a:spLocks noGrp="1"/>
          </p:cNvSpPr>
          <p:nvPr>
            <p:ph idx="1"/>
          </p:nvPr>
        </p:nvSpPr>
        <p:spPr>
          <a:xfrm>
            <a:off x="76200" y="895351"/>
            <a:ext cx="8927385" cy="3341688"/>
          </a:xfrm>
        </p:spPr>
        <p:txBody>
          <a:bodyPr>
            <a:normAutofit fontScale="85000" lnSpcReduction="20000"/>
          </a:bodyPr>
          <a:lstStyle/>
          <a:p>
            <a:pPr marL="114300" indent="0">
              <a:buNone/>
            </a:pPr>
            <a:r>
              <a:rPr lang="en-US" sz="2600" b="1" dirty="0"/>
              <a:t>The ratio of 4 to 2.5 represents the relationship of </a:t>
            </a:r>
            <a:r>
              <a:rPr lang="en-US" sz="2600" b="1" i="1" dirty="0">
                <a:latin typeface="Times New Roman" panose="02020603050405020304" pitchFamily="18" charset="0"/>
                <a:cs typeface="Times New Roman" panose="02020603050405020304" pitchFamily="18" charset="0"/>
              </a:rPr>
              <a:t>y</a:t>
            </a:r>
            <a:r>
              <a:rPr lang="en-US" sz="2600" b="1" dirty="0"/>
              <a:t> to </a:t>
            </a:r>
            <a:r>
              <a:rPr lang="en-US" sz="2600" b="1" i="1" dirty="0">
                <a:latin typeface="Times New Roman" panose="02020603050405020304" pitchFamily="18" charset="0"/>
                <a:cs typeface="Times New Roman" panose="02020603050405020304" pitchFamily="18" charset="0"/>
              </a:rPr>
              <a:t>x</a:t>
            </a:r>
            <a:r>
              <a:rPr lang="en-US" sz="2600" b="1" dirty="0"/>
              <a:t>.  Which table of values best represents this proportional relationship?</a:t>
            </a:r>
          </a:p>
          <a:p>
            <a:pPr marL="114300" indent="0">
              <a:buNone/>
            </a:pPr>
            <a:endParaRPr lang="en-US" dirty="0"/>
          </a:p>
          <a:p>
            <a:pPr marL="114300" indent="0">
              <a:buNone/>
            </a:pPr>
            <a:r>
              <a:rPr lang="en-US" dirty="0"/>
              <a:t>A				</a:t>
            </a:r>
            <a:r>
              <a:rPr lang="en-US" dirty="0">
                <a:solidFill>
                  <a:srgbClr val="C00000"/>
                </a:solidFill>
              </a:rPr>
              <a:t>B</a:t>
            </a:r>
          </a:p>
          <a:p>
            <a:pPr marL="114300" indent="0">
              <a:buNone/>
            </a:pPr>
            <a:endParaRPr lang="en-US" dirty="0"/>
          </a:p>
          <a:p>
            <a:pPr marL="114300" indent="0">
              <a:buNone/>
            </a:pPr>
            <a:endParaRPr lang="en-US" dirty="0"/>
          </a:p>
          <a:p>
            <a:pPr marL="114300" indent="0">
              <a:buNone/>
            </a:pPr>
            <a:endParaRPr lang="en-US" dirty="0"/>
          </a:p>
          <a:p>
            <a:pPr marL="114300" indent="0">
              <a:buNone/>
            </a:pPr>
            <a:r>
              <a:rPr lang="en-US" dirty="0"/>
              <a:t>C				D</a:t>
            </a:r>
          </a:p>
          <a:p>
            <a:pPr marL="114300" indent="0">
              <a:buNone/>
            </a:pPr>
            <a:endParaRPr lang="en-US" dirty="0"/>
          </a:p>
        </p:txBody>
      </p:sp>
      <p:graphicFrame>
        <p:nvGraphicFramePr>
          <p:cNvPr id="6" name="Table 5" descr="A two column table read left to right, top ot bottom.  First row, x, y.  Second row, 6, 7. Third row, 8.5, 10. Last row, 14, 15.5."/>
          <p:cNvGraphicFramePr>
            <a:graphicFrameLocks noGrp="1"/>
          </p:cNvGraphicFramePr>
          <p:nvPr>
            <p:extLst>
              <p:ext uri="{D42A27DB-BD31-4B8C-83A1-F6EECF244321}">
                <p14:modId xmlns:p14="http://schemas.microsoft.com/office/powerpoint/2010/main" val="1622681873"/>
              </p:ext>
            </p:extLst>
          </p:nvPr>
        </p:nvGraphicFramePr>
        <p:xfrm>
          <a:off x="573325" y="1890272"/>
          <a:ext cx="1645920" cy="1371600"/>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tblGrid>
              <a:tr h="342900">
                <a:tc>
                  <a:txBody>
                    <a:bodyPr/>
                    <a:lstStyle/>
                    <a:p>
                      <a:pPr algn="ctr"/>
                      <a:r>
                        <a:rPr lang="en-US" sz="1800" i="1" dirty="0">
                          <a:latin typeface="Times New Roman" panose="02020603050405020304" pitchFamily="18" charset="0"/>
                          <a:cs typeface="Times New Roman" panose="02020603050405020304" pitchFamily="18" charset="0"/>
                        </a:rPr>
                        <a:t>x</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i="1" dirty="0">
                          <a:latin typeface="Times New Roman" panose="02020603050405020304" pitchFamily="18" charset="0"/>
                          <a:cs typeface="Times New Roman" panose="02020603050405020304" pitchFamily="18" charset="0"/>
                        </a:rPr>
                        <a:t>y</a:t>
                      </a:r>
                    </a:p>
                  </a:txBody>
                  <a:tcPr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6</a:t>
                      </a:r>
                    </a:p>
                  </a:txBody>
                  <a:tcPr marT="34290" marB="34290">
                    <a:lnT w="12700" cap="flat" cmpd="sng" algn="ctr">
                      <a:solidFill>
                        <a:schemeClr val="tx1"/>
                      </a:solidFill>
                      <a:prstDash val="solid"/>
                      <a:round/>
                      <a:headEnd type="none" w="med" len="med"/>
                      <a:tailEnd type="none" w="med" len="med"/>
                    </a:lnT>
                  </a:tcPr>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7</a:t>
                      </a:r>
                    </a:p>
                  </a:txBody>
                  <a:tcPr marT="34290" marB="34290"/>
                </a:tc>
                <a:extLst>
                  <a:ext uri="{0D108BD9-81ED-4DB2-BD59-A6C34878D82A}">
                    <a16:rowId xmlns:a16="http://schemas.microsoft.com/office/drawing/2014/main" val="10001"/>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8.5</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10</a:t>
                      </a:r>
                    </a:p>
                  </a:txBody>
                  <a:tcPr marT="34290" marB="34290"/>
                </a:tc>
                <a:extLst>
                  <a:ext uri="{0D108BD9-81ED-4DB2-BD59-A6C34878D82A}">
                    <a16:rowId xmlns:a16="http://schemas.microsoft.com/office/drawing/2014/main" val="10002"/>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14</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15.5</a:t>
                      </a:r>
                    </a:p>
                  </a:txBody>
                  <a:tcPr marT="34290" marB="34290"/>
                </a:tc>
                <a:extLst>
                  <a:ext uri="{0D108BD9-81ED-4DB2-BD59-A6C34878D82A}">
                    <a16:rowId xmlns:a16="http://schemas.microsoft.com/office/drawing/2014/main" val="10003"/>
                  </a:ext>
                </a:extLst>
              </a:tr>
            </a:tbl>
          </a:graphicData>
        </a:graphic>
      </p:graphicFrame>
      <p:graphicFrame>
        <p:nvGraphicFramePr>
          <p:cNvPr id="8" name="Table 7" descr="A two column table read left to right, top ot bottom.  First row, x, y.  Second row, 5, 8. Third row, 12.5, 20. Last row, 20, 32."/>
          <p:cNvGraphicFramePr>
            <a:graphicFrameLocks noGrp="1"/>
          </p:cNvGraphicFramePr>
          <p:nvPr>
            <p:extLst>
              <p:ext uri="{D42A27DB-BD31-4B8C-83A1-F6EECF244321}">
                <p14:modId xmlns:p14="http://schemas.microsoft.com/office/powerpoint/2010/main" val="1558878319"/>
              </p:ext>
            </p:extLst>
          </p:nvPr>
        </p:nvGraphicFramePr>
        <p:xfrm>
          <a:off x="4156136" y="1890272"/>
          <a:ext cx="1645920" cy="1371600"/>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tblGrid>
              <a:tr h="342900">
                <a:tc>
                  <a:txBody>
                    <a:bodyPr/>
                    <a:lstStyle/>
                    <a:p>
                      <a:pPr algn="ctr"/>
                      <a:r>
                        <a:rPr lang="en-US" sz="1800" i="1" dirty="0">
                          <a:solidFill>
                            <a:srgbClr val="C00000"/>
                          </a:solidFill>
                          <a:latin typeface="Times New Roman" panose="02020603050405020304" pitchFamily="18" charset="0"/>
                          <a:cs typeface="Times New Roman" panose="02020603050405020304" pitchFamily="18" charset="0"/>
                        </a:rPr>
                        <a:t>x</a:t>
                      </a:r>
                    </a:p>
                  </a:txBody>
                  <a:tcPr marT="34290" marB="34290"/>
                </a:tc>
                <a:tc>
                  <a:txBody>
                    <a:bodyPr/>
                    <a:lstStyle/>
                    <a:p>
                      <a:pPr algn="ctr"/>
                      <a:r>
                        <a:rPr lang="en-US" sz="1800" i="1" dirty="0">
                          <a:solidFill>
                            <a:srgbClr val="C00000"/>
                          </a:solidFill>
                          <a:latin typeface="Times New Roman" panose="02020603050405020304" pitchFamily="18" charset="0"/>
                          <a:cs typeface="Times New Roman" panose="02020603050405020304" pitchFamily="18" charset="0"/>
                        </a:rPr>
                        <a:t>y</a:t>
                      </a:r>
                    </a:p>
                  </a:txBody>
                  <a:tcPr marT="34290" marB="34290"/>
                </a:tc>
                <a:extLst>
                  <a:ext uri="{0D108BD9-81ED-4DB2-BD59-A6C34878D82A}">
                    <a16:rowId xmlns:a16="http://schemas.microsoft.com/office/drawing/2014/main" val="10000"/>
                  </a:ext>
                </a:extLst>
              </a:tr>
              <a:tr h="342900">
                <a:tc>
                  <a:txBody>
                    <a:bodyPr/>
                    <a:lstStyle/>
                    <a:p>
                      <a:pPr algn="ctr"/>
                      <a:r>
                        <a:rPr lang="en-US" sz="1800" dirty="0">
                          <a:solidFill>
                            <a:srgbClr val="C00000"/>
                          </a:solidFill>
                          <a:latin typeface="Tahoma" panose="020B0604030504040204" pitchFamily="34" charset="0"/>
                          <a:ea typeface="Tahoma" panose="020B0604030504040204" pitchFamily="34" charset="0"/>
                          <a:cs typeface="Tahoma" panose="020B0604030504040204" pitchFamily="34" charset="0"/>
                        </a:rPr>
                        <a:t>5</a:t>
                      </a:r>
                    </a:p>
                  </a:txBody>
                  <a:tcPr marT="34290" marB="34290"/>
                </a:tc>
                <a:tc>
                  <a:txBody>
                    <a:bodyPr/>
                    <a:lstStyle/>
                    <a:p>
                      <a:pPr algn="ctr"/>
                      <a:r>
                        <a:rPr lang="en-US" sz="1800" dirty="0">
                          <a:solidFill>
                            <a:srgbClr val="C00000"/>
                          </a:solidFill>
                          <a:latin typeface="Tahoma" panose="020B0604030504040204" pitchFamily="34" charset="0"/>
                          <a:ea typeface="Tahoma" panose="020B0604030504040204" pitchFamily="34" charset="0"/>
                          <a:cs typeface="Tahoma" panose="020B0604030504040204" pitchFamily="34" charset="0"/>
                        </a:rPr>
                        <a:t>8</a:t>
                      </a:r>
                    </a:p>
                  </a:txBody>
                  <a:tcPr marT="34290" marB="34290"/>
                </a:tc>
                <a:extLst>
                  <a:ext uri="{0D108BD9-81ED-4DB2-BD59-A6C34878D82A}">
                    <a16:rowId xmlns:a16="http://schemas.microsoft.com/office/drawing/2014/main" val="10001"/>
                  </a:ext>
                </a:extLst>
              </a:tr>
              <a:tr h="342900">
                <a:tc>
                  <a:txBody>
                    <a:bodyPr/>
                    <a:lstStyle/>
                    <a:p>
                      <a:pPr algn="ctr"/>
                      <a:r>
                        <a:rPr lang="en-US" sz="1800" dirty="0">
                          <a:solidFill>
                            <a:srgbClr val="C00000"/>
                          </a:solidFill>
                          <a:latin typeface="Tahoma" panose="020B0604030504040204" pitchFamily="34" charset="0"/>
                          <a:ea typeface="Tahoma" panose="020B0604030504040204" pitchFamily="34" charset="0"/>
                          <a:cs typeface="Tahoma" panose="020B0604030504040204" pitchFamily="34" charset="0"/>
                        </a:rPr>
                        <a:t>12.5</a:t>
                      </a:r>
                    </a:p>
                  </a:txBody>
                  <a:tcPr marT="34290" marB="34290"/>
                </a:tc>
                <a:tc>
                  <a:txBody>
                    <a:bodyPr/>
                    <a:lstStyle/>
                    <a:p>
                      <a:pPr algn="ctr"/>
                      <a:r>
                        <a:rPr lang="en-US" sz="1800" dirty="0">
                          <a:solidFill>
                            <a:srgbClr val="C00000"/>
                          </a:solidFill>
                          <a:latin typeface="Tahoma" panose="020B0604030504040204" pitchFamily="34" charset="0"/>
                          <a:ea typeface="Tahoma" panose="020B0604030504040204" pitchFamily="34" charset="0"/>
                          <a:cs typeface="Tahoma" panose="020B0604030504040204" pitchFamily="34" charset="0"/>
                        </a:rPr>
                        <a:t>20</a:t>
                      </a:r>
                    </a:p>
                  </a:txBody>
                  <a:tcPr marT="34290" marB="34290"/>
                </a:tc>
                <a:extLst>
                  <a:ext uri="{0D108BD9-81ED-4DB2-BD59-A6C34878D82A}">
                    <a16:rowId xmlns:a16="http://schemas.microsoft.com/office/drawing/2014/main" val="10002"/>
                  </a:ext>
                </a:extLst>
              </a:tr>
              <a:tr h="342900">
                <a:tc>
                  <a:txBody>
                    <a:bodyPr/>
                    <a:lstStyle/>
                    <a:p>
                      <a:pPr algn="ctr"/>
                      <a:r>
                        <a:rPr lang="en-US" sz="1800" dirty="0">
                          <a:solidFill>
                            <a:srgbClr val="C00000"/>
                          </a:solidFill>
                          <a:latin typeface="Tahoma" panose="020B0604030504040204" pitchFamily="34" charset="0"/>
                          <a:ea typeface="Tahoma" panose="020B0604030504040204" pitchFamily="34" charset="0"/>
                          <a:cs typeface="Tahoma" panose="020B0604030504040204" pitchFamily="34" charset="0"/>
                        </a:rPr>
                        <a:t>20</a:t>
                      </a:r>
                    </a:p>
                  </a:txBody>
                  <a:tcPr marT="34290" marB="34290"/>
                </a:tc>
                <a:tc>
                  <a:txBody>
                    <a:bodyPr/>
                    <a:lstStyle/>
                    <a:p>
                      <a:pPr algn="ctr"/>
                      <a:r>
                        <a:rPr lang="en-US" sz="1800" dirty="0">
                          <a:solidFill>
                            <a:srgbClr val="C00000"/>
                          </a:solidFill>
                          <a:latin typeface="Tahoma" panose="020B0604030504040204" pitchFamily="34" charset="0"/>
                          <a:ea typeface="Tahoma" panose="020B0604030504040204" pitchFamily="34" charset="0"/>
                          <a:cs typeface="Tahoma" panose="020B0604030504040204" pitchFamily="34" charset="0"/>
                        </a:rPr>
                        <a:t>32</a:t>
                      </a:r>
                    </a:p>
                  </a:txBody>
                  <a:tcPr marT="34290" marB="34290"/>
                </a:tc>
                <a:extLst>
                  <a:ext uri="{0D108BD9-81ED-4DB2-BD59-A6C34878D82A}">
                    <a16:rowId xmlns:a16="http://schemas.microsoft.com/office/drawing/2014/main" val="10003"/>
                  </a:ext>
                </a:extLst>
              </a:tr>
            </a:tbl>
          </a:graphicData>
        </a:graphic>
      </p:graphicFrame>
      <p:graphicFrame>
        <p:nvGraphicFramePr>
          <p:cNvPr id="9" name="Table 8" descr="A two column table read left to right, top ot bottom.  First row, x, y.  Second row, 7.5, 6. Third row, 10, 8.5. Last row, 15.5, 14."/>
          <p:cNvGraphicFramePr>
            <a:graphicFrameLocks noGrp="1"/>
          </p:cNvGraphicFramePr>
          <p:nvPr>
            <p:extLst>
              <p:ext uri="{D42A27DB-BD31-4B8C-83A1-F6EECF244321}">
                <p14:modId xmlns:p14="http://schemas.microsoft.com/office/powerpoint/2010/main" val="972213616"/>
              </p:ext>
            </p:extLst>
          </p:nvPr>
        </p:nvGraphicFramePr>
        <p:xfrm>
          <a:off x="576945" y="3477568"/>
          <a:ext cx="1645920" cy="1371600"/>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tblGrid>
              <a:tr h="342900">
                <a:tc>
                  <a:txBody>
                    <a:bodyPr/>
                    <a:lstStyle/>
                    <a:p>
                      <a:pPr algn="ctr"/>
                      <a:r>
                        <a:rPr lang="en-US" sz="1800" i="1" dirty="0">
                          <a:latin typeface="Times New Roman" panose="02020603050405020304" pitchFamily="18" charset="0"/>
                          <a:cs typeface="Times New Roman" panose="02020603050405020304" pitchFamily="18" charset="0"/>
                        </a:rPr>
                        <a:t>x</a:t>
                      </a:r>
                    </a:p>
                  </a:txBody>
                  <a:tcPr marT="34290" marB="34290"/>
                </a:tc>
                <a:tc>
                  <a:txBody>
                    <a:bodyPr/>
                    <a:lstStyle/>
                    <a:p>
                      <a:pPr algn="ctr"/>
                      <a:r>
                        <a:rPr lang="en-US" sz="1800" i="1" dirty="0">
                          <a:latin typeface="Times New Roman" panose="02020603050405020304" pitchFamily="18" charset="0"/>
                          <a:cs typeface="Times New Roman" panose="02020603050405020304" pitchFamily="18" charset="0"/>
                        </a:rPr>
                        <a:t>y</a:t>
                      </a:r>
                    </a:p>
                  </a:txBody>
                  <a:tcPr marT="34290" marB="34290"/>
                </a:tc>
                <a:extLst>
                  <a:ext uri="{0D108BD9-81ED-4DB2-BD59-A6C34878D82A}">
                    <a16:rowId xmlns:a16="http://schemas.microsoft.com/office/drawing/2014/main" val="10000"/>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7.5</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6</a:t>
                      </a:r>
                    </a:p>
                  </a:txBody>
                  <a:tcPr marT="34290" marB="34290"/>
                </a:tc>
                <a:extLst>
                  <a:ext uri="{0D108BD9-81ED-4DB2-BD59-A6C34878D82A}">
                    <a16:rowId xmlns:a16="http://schemas.microsoft.com/office/drawing/2014/main" val="10001"/>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10</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8.5</a:t>
                      </a:r>
                    </a:p>
                  </a:txBody>
                  <a:tcPr marT="34290" marB="34290"/>
                </a:tc>
                <a:extLst>
                  <a:ext uri="{0D108BD9-81ED-4DB2-BD59-A6C34878D82A}">
                    <a16:rowId xmlns:a16="http://schemas.microsoft.com/office/drawing/2014/main" val="10002"/>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15.5</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14</a:t>
                      </a:r>
                    </a:p>
                  </a:txBody>
                  <a:tcPr marT="34290" marB="34290"/>
                </a:tc>
                <a:extLst>
                  <a:ext uri="{0D108BD9-81ED-4DB2-BD59-A6C34878D82A}">
                    <a16:rowId xmlns:a16="http://schemas.microsoft.com/office/drawing/2014/main" val="10003"/>
                  </a:ext>
                </a:extLst>
              </a:tr>
            </a:tbl>
          </a:graphicData>
        </a:graphic>
      </p:graphicFrame>
      <p:graphicFrame>
        <p:nvGraphicFramePr>
          <p:cNvPr id="11" name="Table 10" descr="A two column table read left to right, top ot bottom.  First row, x, y.  Second row, 8, 5. Third row, 20, 12.5. Last row, 32, 20."/>
          <p:cNvGraphicFramePr>
            <a:graphicFrameLocks noGrp="1"/>
          </p:cNvGraphicFramePr>
          <p:nvPr>
            <p:extLst>
              <p:ext uri="{D42A27DB-BD31-4B8C-83A1-F6EECF244321}">
                <p14:modId xmlns:p14="http://schemas.microsoft.com/office/powerpoint/2010/main" val="1478518827"/>
              </p:ext>
            </p:extLst>
          </p:nvPr>
        </p:nvGraphicFramePr>
        <p:xfrm>
          <a:off x="4156164" y="3433322"/>
          <a:ext cx="1645920" cy="1371600"/>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tblGrid>
              <a:tr h="342900">
                <a:tc>
                  <a:txBody>
                    <a:bodyPr/>
                    <a:lstStyle/>
                    <a:p>
                      <a:pPr algn="ctr"/>
                      <a:r>
                        <a:rPr lang="en-US" sz="1800" dirty="0">
                          <a:latin typeface="Times New Roman" panose="02020603050405020304" pitchFamily="18" charset="0"/>
                          <a:cs typeface="Times New Roman" panose="02020603050405020304" pitchFamily="18" charset="0"/>
                        </a:rPr>
                        <a:t>x</a:t>
                      </a:r>
                    </a:p>
                  </a:txBody>
                  <a:tcPr marT="34290" marB="34290"/>
                </a:tc>
                <a:tc>
                  <a:txBody>
                    <a:bodyPr/>
                    <a:lstStyle/>
                    <a:p>
                      <a:pPr algn="ctr"/>
                      <a:r>
                        <a:rPr lang="en-US" sz="1800" dirty="0">
                          <a:latin typeface="Times New Roman" panose="02020603050405020304" pitchFamily="18" charset="0"/>
                          <a:cs typeface="Times New Roman" panose="02020603050405020304" pitchFamily="18" charset="0"/>
                        </a:rPr>
                        <a:t>y</a:t>
                      </a:r>
                    </a:p>
                  </a:txBody>
                  <a:tcPr marT="34290" marB="34290"/>
                </a:tc>
                <a:extLst>
                  <a:ext uri="{0D108BD9-81ED-4DB2-BD59-A6C34878D82A}">
                    <a16:rowId xmlns:a16="http://schemas.microsoft.com/office/drawing/2014/main" val="10000"/>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8</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5</a:t>
                      </a:r>
                    </a:p>
                  </a:txBody>
                  <a:tcPr marT="34290" marB="34290"/>
                </a:tc>
                <a:extLst>
                  <a:ext uri="{0D108BD9-81ED-4DB2-BD59-A6C34878D82A}">
                    <a16:rowId xmlns:a16="http://schemas.microsoft.com/office/drawing/2014/main" val="10001"/>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20</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12.5</a:t>
                      </a:r>
                    </a:p>
                  </a:txBody>
                  <a:tcPr marT="34290" marB="34290"/>
                </a:tc>
                <a:extLst>
                  <a:ext uri="{0D108BD9-81ED-4DB2-BD59-A6C34878D82A}">
                    <a16:rowId xmlns:a16="http://schemas.microsoft.com/office/drawing/2014/main" val="10002"/>
                  </a:ext>
                </a:extLst>
              </a:tr>
              <a:tr h="3429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32</a:t>
                      </a:r>
                    </a:p>
                  </a:txBody>
                  <a:tcPr marT="34290" marB="34290"/>
                </a:tc>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20</a:t>
                      </a:r>
                    </a:p>
                  </a:txBody>
                  <a:tcPr marT="34290" marB="34290"/>
                </a:tc>
                <a:extLst>
                  <a:ext uri="{0D108BD9-81ED-4DB2-BD59-A6C34878D82A}">
                    <a16:rowId xmlns:a16="http://schemas.microsoft.com/office/drawing/2014/main" val="10003"/>
                  </a:ext>
                </a:extLst>
              </a:tr>
            </a:tbl>
          </a:graphicData>
        </a:graphic>
      </p:graphicFrame>
      <p:sp>
        <p:nvSpPr>
          <p:cNvPr id="10" name="Rounded Rectangle 9" descr="A rectangle indicating the correct solution." title="A rectangle."/>
          <p:cNvSpPr/>
          <p:nvPr/>
        </p:nvSpPr>
        <p:spPr>
          <a:xfrm>
            <a:off x="3581400" y="1714500"/>
            <a:ext cx="2552700" cy="16002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67572" y="3543300"/>
            <a:ext cx="2309949" cy="1569660"/>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reversed the order of the relationship</a:t>
            </a:r>
          </a:p>
        </p:txBody>
      </p:sp>
      <p:cxnSp>
        <p:nvCxnSpPr>
          <p:cNvPr id="13" name="Straight Arrow Connector 12" descr="An arrow indicating a common error." title="An arrow."/>
          <p:cNvCxnSpPr/>
          <p:nvPr/>
        </p:nvCxnSpPr>
        <p:spPr>
          <a:xfrm flipH="1">
            <a:off x="5792268" y="3657600"/>
            <a:ext cx="381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95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a:t>
            </a:fld>
            <a:endParaRPr lang="en-US" dirty="0"/>
          </a:p>
        </p:txBody>
      </p:sp>
      <p:sp>
        <p:nvSpPr>
          <p:cNvPr id="3" name="Title 2"/>
          <p:cNvSpPr>
            <a:spLocks noGrp="1"/>
          </p:cNvSpPr>
          <p:nvPr>
            <p:ph type="title"/>
          </p:nvPr>
        </p:nvSpPr>
        <p:spPr/>
        <p:txBody>
          <a:bodyPr>
            <a:noAutofit/>
          </a:bodyPr>
          <a:lstStyle/>
          <a:p>
            <a:r>
              <a:rPr lang="en-US" sz="2800" dirty="0"/>
              <a:t>Represent Relationships Using Ratios</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with representing relationships using ratios.</a:t>
            </a:r>
          </a:p>
          <a:p>
            <a:pPr marL="114300" indent="0">
              <a:buNone/>
            </a:pPr>
            <a:endParaRPr lang="en-US" sz="2400" dirty="0"/>
          </a:p>
          <a:p>
            <a:pPr marL="114300" indent="0">
              <a:buNone/>
            </a:pPr>
            <a:r>
              <a:rPr lang="en-US" sz="2400" dirty="0">
                <a:solidFill>
                  <a:srgbClr val="C00000"/>
                </a:solidFill>
              </a:rPr>
              <a:t>Common errors on SOL test items include:</a:t>
            </a:r>
          </a:p>
          <a:p>
            <a:pPr>
              <a:buClrTx/>
            </a:pPr>
            <a:r>
              <a:rPr lang="en-US" sz="2400" dirty="0">
                <a:solidFill>
                  <a:srgbClr val="C00000"/>
                </a:solidFill>
              </a:rPr>
              <a:t>using the sum of the numbers in the ratio to model a relationship; and</a:t>
            </a:r>
          </a:p>
          <a:p>
            <a:pPr>
              <a:buClrTx/>
            </a:pPr>
            <a:r>
              <a:rPr lang="en-US" sz="2400" dirty="0">
                <a:solidFill>
                  <a:srgbClr val="C00000"/>
                </a:solidFill>
              </a:rPr>
              <a:t>switching the order of the ratio.</a:t>
            </a:r>
          </a:p>
        </p:txBody>
      </p:sp>
    </p:spTree>
    <p:extLst>
      <p:ext uri="{BB962C8B-B14F-4D97-AF65-F5344CB8AC3E}">
        <p14:creationId xmlns:p14="http://schemas.microsoft.com/office/powerpoint/2010/main" val="4235568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60</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#2 with Representing Proportional Relationships (6.12a)</a:t>
            </a:r>
          </a:p>
        </p:txBody>
      </p:sp>
      <p:sp>
        <p:nvSpPr>
          <p:cNvPr id="4" name="Content Placeholder 3"/>
          <p:cNvSpPr>
            <a:spLocks noGrp="1"/>
          </p:cNvSpPr>
          <p:nvPr>
            <p:ph idx="1"/>
          </p:nvPr>
        </p:nvSpPr>
        <p:spPr>
          <a:xfrm>
            <a:off x="0" y="819150"/>
            <a:ext cx="9144000" cy="4191000"/>
          </a:xfrm>
        </p:spPr>
        <p:txBody>
          <a:bodyPr>
            <a:normAutofit/>
          </a:bodyPr>
          <a:lstStyle/>
          <a:p>
            <a:pPr marL="114300" indent="0">
              <a:buNone/>
            </a:pPr>
            <a:r>
              <a:rPr lang="en-US" sz="2600" b="1" dirty="0"/>
              <a:t>The table shows the proportional relationship between the weight, in pounds, and the cost, in dollars, of cherries.</a:t>
            </a:r>
          </a:p>
          <a:p>
            <a:pPr marL="114300" indent="0">
              <a:buNone/>
            </a:pPr>
            <a:endParaRPr lang="en-US" sz="2400" b="1" dirty="0"/>
          </a:p>
          <a:p>
            <a:pPr marL="114300" indent="0">
              <a:buNone/>
            </a:pPr>
            <a:endParaRPr lang="en-US" sz="2400" b="1" dirty="0"/>
          </a:p>
          <a:p>
            <a:pPr marL="114300" indent="0">
              <a:buNone/>
            </a:pPr>
            <a:endParaRPr lang="en-US" sz="1000" b="1" dirty="0"/>
          </a:p>
          <a:p>
            <a:pPr marL="114300" indent="0">
              <a:buNone/>
            </a:pPr>
            <a:r>
              <a:rPr lang="en-US" sz="2400" b="1" dirty="0"/>
              <a:t>What is the ratio of the cost to the weight of these cherries?</a:t>
            </a:r>
          </a:p>
          <a:p>
            <a:pPr marL="114300" indent="0">
              <a:buNone/>
            </a:pPr>
            <a:endParaRPr lang="en-US" sz="2400" dirty="0"/>
          </a:p>
          <a:p>
            <a:endParaRPr lang="en-US" dirty="0"/>
          </a:p>
        </p:txBody>
      </p:sp>
      <p:sp>
        <p:nvSpPr>
          <p:cNvPr id="5" name="TextBox 4"/>
          <p:cNvSpPr txBox="1"/>
          <p:nvPr/>
        </p:nvSpPr>
        <p:spPr>
          <a:xfrm>
            <a:off x="1892191" y="2038350"/>
            <a:ext cx="4495801" cy="830997"/>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Weight and Cost of Cherries</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descr="A five column table read left to right, top to bottom.  First row, weight in pounds, 2.00, 5.00, 6.00, 9.00.  Last row, cost in dollars, 5.00, 12.50, 15.00, 22.50." title="Weight and Cost of Cherries"/>
          <p:cNvGraphicFramePr>
            <a:graphicFrameLocks noGrp="1"/>
          </p:cNvGraphicFramePr>
          <p:nvPr>
            <p:extLst>
              <p:ext uri="{D42A27DB-BD31-4B8C-83A1-F6EECF244321}">
                <p14:modId xmlns:p14="http://schemas.microsoft.com/office/powerpoint/2010/main" val="3928064462"/>
              </p:ext>
            </p:extLst>
          </p:nvPr>
        </p:nvGraphicFramePr>
        <p:xfrm>
          <a:off x="398671" y="2495550"/>
          <a:ext cx="7482840" cy="685800"/>
        </p:xfrm>
        <a:graphic>
          <a:graphicData uri="http://schemas.openxmlformats.org/drawingml/2006/table">
            <a:tbl>
              <a:tblPr firstRow="1" bandRow="1">
                <a:tableStyleId>{5940675A-B579-460E-94D1-54222C63F5DA}</a:tableStyleId>
              </a:tblPr>
              <a:tblGrid>
                <a:gridCol w="283464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42900">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Weight (pounds)</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2.00</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5.00</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6.00</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9.00</a:t>
                      </a:r>
                    </a:p>
                  </a:txBody>
                  <a:tcPr marT="34290" marB="34290" anchor="ctr"/>
                </a:tc>
                <a:extLst>
                  <a:ext uri="{0D108BD9-81ED-4DB2-BD59-A6C34878D82A}">
                    <a16:rowId xmlns:a16="http://schemas.microsoft.com/office/drawing/2014/main" val="10000"/>
                  </a:ext>
                </a:extLst>
              </a:tr>
              <a:tr h="342900">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Cost (dollars)</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5.00</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12.50</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15.00</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22.50</a:t>
                      </a:r>
                    </a:p>
                  </a:txBody>
                  <a:tcPr marT="34290" marB="34290" anchor="ctr"/>
                </a:tc>
                <a:extLst>
                  <a:ext uri="{0D108BD9-81ED-4DB2-BD59-A6C34878D82A}">
                    <a16:rowId xmlns:a16="http://schemas.microsoft.com/office/drawing/2014/main" val="10001"/>
                  </a:ext>
                </a:extLst>
              </a:tr>
            </a:tbl>
          </a:graphicData>
        </a:graphic>
      </p:graphicFrame>
      <p:pic>
        <p:nvPicPr>
          <p:cNvPr id="1026" name="Picture 2" descr="Dollar empty box to empty box pounds.  From left to right.  0.50, 1.00, 1.50, 2.00, 2.50, 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714750"/>
            <a:ext cx="5648325" cy="100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364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#2 with Representing Proportional Relationships (6.12a)</a:t>
            </a:r>
          </a:p>
        </p:txBody>
      </p:sp>
      <p:sp>
        <p:nvSpPr>
          <p:cNvPr id="4" name="Content Placeholder 3"/>
          <p:cNvSpPr>
            <a:spLocks noGrp="1"/>
          </p:cNvSpPr>
          <p:nvPr>
            <p:ph idx="1"/>
          </p:nvPr>
        </p:nvSpPr>
        <p:spPr>
          <a:xfrm>
            <a:off x="0" y="819150"/>
            <a:ext cx="9144000" cy="4191000"/>
          </a:xfrm>
        </p:spPr>
        <p:txBody>
          <a:bodyPr>
            <a:normAutofit/>
          </a:bodyPr>
          <a:lstStyle/>
          <a:p>
            <a:pPr marL="114300" indent="0">
              <a:buNone/>
            </a:pPr>
            <a:r>
              <a:rPr lang="en-US" sz="2600" b="1" dirty="0"/>
              <a:t>The table shows the proportional relationship between the weight, in pounds, and the cost, in dollar, of cherries.</a:t>
            </a:r>
          </a:p>
          <a:p>
            <a:pPr marL="114300" indent="0">
              <a:buNone/>
            </a:pPr>
            <a:endParaRPr lang="en-US" sz="2400" b="1" dirty="0"/>
          </a:p>
          <a:p>
            <a:pPr marL="114300" indent="0">
              <a:buNone/>
            </a:pPr>
            <a:endParaRPr lang="en-US" sz="2400" b="1" dirty="0"/>
          </a:p>
          <a:p>
            <a:pPr marL="114300" indent="0">
              <a:buNone/>
            </a:pPr>
            <a:endParaRPr lang="en-US" sz="1000" b="1" dirty="0"/>
          </a:p>
          <a:p>
            <a:pPr marL="114300" indent="0">
              <a:buNone/>
            </a:pPr>
            <a:r>
              <a:rPr lang="en-US" sz="2400" b="1" dirty="0"/>
              <a:t>What is the ratio of the cost to the weight of these cherries?</a:t>
            </a:r>
          </a:p>
          <a:p>
            <a:pPr marL="114300" indent="0">
              <a:buNone/>
            </a:pPr>
            <a:endParaRPr lang="en-US" sz="2400" dirty="0"/>
          </a:p>
          <a:p>
            <a:endParaRPr lang="en-US" dirty="0"/>
          </a:p>
        </p:txBody>
      </p:sp>
      <p:sp>
        <p:nvSpPr>
          <p:cNvPr id="5" name="TextBox 4"/>
          <p:cNvSpPr txBox="1"/>
          <p:nvPr/>
        </p:nvSpPr>
        <p:spPr>
          <a:xfrm>
            <a:off x="1892191" y="2114550"/>
            <a:ext cx="4495801" cy="830997"/>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Weight and Cost of Cherries</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descr="A five column table read left to right, top to bottom.  First row, weight in pounds, 2.00, 5.00, 6.00, 9.00.  Last row, cost in dollars, 5.00, 12.50, 15.00, 22.50." title="Weight and Cost of Cherries"/>
          <p:cNvGraphicFramePr>
            <a:graphicFrameLocks noGrp="1"/>
          </p:cNvGraphicFramePr>
          <p:nvPr>
            <p:extLst>
              <p:ext uri="{D42A27DB-BD31-4B8C-83A1-F6EECF244321}">
                <p14:modId xmlns:p14="http://schemas.microsoft.com/office/powerpoint/2010/main" val="2242179811"/>
              </p:ext>
            </p:extLst>
          </p:nvPr>
        </p:nvGraphicFramePr>
        <p:xfrm>
          <a:off x="398671" y="2495550"/>
          <a:ext cx="7482840" cy="685800"/>
        </p:xfrm>
        <a:graphic>
          <a:graphicData uri="http://schemas.openxmlformats.org/drawingml/2006/table">
            <a:tbl>
              <a:tblPr firstRow="1" bandRow="1">
                <a:tableStyleId>{5940675A-B579-460E-94D1-54222C63F5DA}</a:tableStyleId>
              </a:tblPr>
              <a:tblGrid>
                <a:gridCol w="283464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42900">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Weight (pounds)</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2.00</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5.00</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6.00</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9.00</a:t>
                      </a:r>
                    </a:p>
                  </a:txBody>
                  <a:tcPr marT="34290" marB="34290" anchor="ctr"/>
                </a:tc>
                <a:extLst>
                  <a:ext uri="{0D108BD9-81ED-4DB2-BD59-A6C34878D82A}">
                    <a16:rowId xmlns:a16="http://schemas.microsoft.com/office/drawing/2014/main" val="10000"/>
                  </a:ext>
                </a:extLst>
              </a:tr>
              <a:tr h="342900">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Cost (dollars)</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5.00</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12.50</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15.00</a:t>
                      </a:r>
                    </a:p>
                  </a:txBody>
                  <a:tcPr marT="34290" marB="34290" anchor="ctr"/>
                </a:tc>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22.50</a:t>
                      </a:r>
                    </a:p>
                  </a:txBody>
                  <a:tcPr marT="34290" marB="34290" anchor="ctr"/>
                </a:tc>
                <a:extLst>
                  <a:ext uri="{0D108BD9-81ED-4DB2-BD59-A6C34878D82A}">
                    <a16:rowId xmlns:a16="http://schemas.microsoft.com/office/drawing/2014/main" val="10001"/>
                  </a:ext>
                </a:extLst>
              </a:tr>
            </a:tbl>
          </a:graphicData>
        </a:graphic>
      </p:graphicFrame>
      <p:pic>
        <p:nvPicPr>
          <p:cNvPr id="1026" name="Picture 2" descr="Dollar empty box to empty box pounds.  From left to right.  0.50, 1.00, 1.50, 2.00, 2.50, 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019550"/>
            <a:ext cx="5648325" cy="100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descr="A rectangle indicating part of a correct solution." title="A rectangle."/>
          <p:cNvSpPr/>
          <p:nvPr/>
        </p:nvSpPr>
        <p:spPr>
          <a:xfrm>
            <a:off x="6649374" y="4608603"/>
            <a:ext cx="838200" cy="37220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14800" y="4013307"/>
            <a:ext cx="812073" cy="461665"/>
          </a:xfrm>
          <a:prstGeom prst="rect">
            <a:avLst/>
          </a:prstGeom>
          <a:noFill/>
          <a:ln w="28575">
            <a:solidFill>
              <a:srgbClr val="C00000"/>
            </a:solid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2.50</a:t>
            </a:r>
          </a:p>
        </p:txBody>
      </p:sp>
      <p:sp>
        <p:nvSpPr>
          <p:cNvPr id="10" name="Rounded Rectangle 9" descr="A rectangle indicating part of a correct solution." title="A rectangle."/>
          <p:cNvSpPr/>
          <p:nvPr/>
        </p:nvSpPr>
        <p:spPr>
          <a:xfrm>
            <a:off x="3962400" y="4614220"/>
            <a:ext cx="914400" cy="37841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05582" y="4013306"/>
            <a:ext cx="828359" cy="461665"/>
          </a:xfrm>
          <a:prstGeom prst="rect">
            <a:avLst/>
          </a:prstGeom>
          <a:noFill/>
          <a:ln w="28575">
            <a:solidFill>
              <a:srgbClr val="C00000"/>
            </a:solid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1.00</a:t>
            </a:r>
          </a:p>
        </p:txBody>
      </p:sp>
      <p:sp>
        <p:nvSpPr>
          <p:cNvPr id="12" name="TextBox 11"/>
          <p:cNvSpPr txBox="1"/>
          <p:nvPr/>
        </p:nvSpPr>
        <p:spPr>
          <a:xfrm>
            <a:off x="0" y="3867150"/>
            <a:ext cx="3729958" cy="830997"/>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placing 1.00 first and 2.50 second</a:t>
            </a:r>
          </a:p>
        </p:txBody>
      </p:sp>
    </p:spTree>
    <p:extLst>
      <p:ext uri="{BB962C8B-B14F-4D97-AF65-F5344CB8AC3E}">
        <p14:creationId xmlns:p14="http://schemas.microsoft.com/office/powerpoint/2010/main" val="13378441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62</a:t>
            </a:fld>
            <a:endParaRPr lang="en-US" dirty="0"/>
          </a:p>
        </p:txBody>
      </p:sp>
      <p:sp>
        <p:nvSpPr>
          <p:cNvPr id="3" name="Title 2"/>
          <p:cNvSpPr>
            <a:spLocks noGrp="1"/>
          </p:cNvSpPr>
          <p:nvPr>
            <p:ph type="title"/>
          </p:nvPr>
        </p:nvSpPr>
        <p:spPr>
          <a:xfrm>
            <a:off x="-16649" y="0"/>
            <a:ext cx="9144000" cy="895350"/>
          </a:xfrm>
          <a:solidFill>
            <a:schemeClr val="tx1"/>
          </a:solidFill>
        </p:spPr>
        <p:txBody>
          <a:bodyPr>
            <a:noAutofit/>
          </a:bodyPr>
          <a:lstStyle/>
          <a:p>
            <a:r>
              <a:rPr lang="en-US" sz="2800" dirty="0">
                <a:solidFill>
                  <a:schemeClr val="bg1"/>
                </a:solidFill>
              </a:rPr>
              <a:t>Suggested Practice with Unit Rates of a Proportional Relationship (6.12b) </a:t>
            </a:r>
            <a:r>
              <a:rPr lang="en-US" sz="2400" dirty="0">
                <a:solidFill>
                  <a:schemeClr val="bg1"/>
                </a:solidFill>
              </a:rPr>
              <a:t>1 of 2</a:t>
            </a:r>
          </a:p>
        </p:txBody>
      </p:sp>
      <p:sp>
        <p:nvSpPr>
          <p:cNvPr id="6" name="Content Placeholder 5"/>
          <p:cNvSpPr>
            <a:spLocks noGrp="1"/>
          </p:cNvSpPr>
          <p:nvPr>
            <p:ph idx="1"/>
          </p:nvPr>
        </p:nvSpPr>
        <p:spPr>
          <a:xfrm>
            <a:off x="9605" y="895351"/>
            <a:ext cx="9134395" cy="4248149"/>
          </a:xfrm>
        </p:spPr>
        <p:txBody>
          <a:bodyPr>
            <a:normAutofit/>
          </a:bodyPr>
          <a:lstStyle/>
          <a:p>
            <a:pPr marL="114300" indent="0">
              <a:buNone/>
            </a:pPr>
            <a:r>
              <a:rPr lang="en-US" sz="2400" b="1" dirty="0"/>
              <a:t>Use this table for the next practice item. </a:t>
            </a: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dirty="0"/>
          </a:p>
        </p:txBody>
      </p:sp>
      <p:sp>
        <p:nvSpPr>
          <p:cNvPr id="4" name="TextBox 3"/>
          <p:cNvSpPr txBox="1"/>
          <p:nvPr/>
        </p:nvSpPr>
        <p:spPr>
          <a:xfrm>
            <a:off x="2209800" y="2057400"/>
            <a:ext cx="63246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Distance Ryan Walked His Dog</a:t>
            </a:r>
          </a:p>
        </p:txBody>
      </p:sp>
      <mc:AlternateContent xmlns:mc="http://schemas.openxmlformats.org/markup-compatibility/2006" xmlns:a14="http://schemas.microsoft.com/office/drawing/2010/main">
        <mc:Choice Requires="a14">
          <p:graphicFrame>
            <p:nvGraphicFramePr>
              <p:cNvPr id="5" name="Table 4" descr="A five column table read left to right, top to bottom.  First row, distance miles, question mark, one-half, one, one and one-fourth.  Last row, number of minutes, 1, 6, 12, 15." title="Distances Ryan Walked His Dog"/>
              <p:cNvGraphicFramePr>
                <a:graphicFrameLocks noGrp="1"/>
              </p:cNvGraphicFramePr>
              <p:nvPr>
                <p:extLst>
                  <p:ext uri="{D42A27DB-BD31-4B8C-83A1-F6EECF244321}">
                    <p14:modId xmlns:p14="http://schemas.microsoft.com/office/powerpoint/2010/main" val="3908399419"/>
                  </p:ext>
                </p:extLst>
              </p:nvPr>
            </p:nvGraphicFramePr>
            <p:xfrm>
              <a:off x="274320" y="2580381"/>
              <a:ext cx="8412480" cy="160020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617220">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Distance (miles)</a:t>
                          </a:r>
                        </a:p>
                      </a:txBody>
                      <a:tcPr marT="34290" marB="34290" anchor="ctr"/>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a:t>
                          </a:r>
                        </a:p>
                      </a:txBody>
                      <a:tcPr marT="34290" marB="34290" anchor="ctr"/>
                    </a:tc>
                    <a:tc>
                      <a:txBody>
                        <a:bodyPr/>
                        <a:lstStyle/>
                        <a:p>
                          <a:pPr algn="ctr"/>
                          <a14:m>
                            <m:oMathPara xmlns:m="http://schemas.openxmlformats.org/officeDocument/2006/math">
                              <m:oMathParaPr>
                                <m:jc m:val="centerGroup"/>
                              </m:oMathParaPr>
                              <m:oMath xmlns:m="http://schemas.openxmlformats.org/officeDocument/2006/math">
                                <m:f>
                                  <m:fPr>
                                    <m:ctrlPr>
                                      <a:rPr lang="en-US" sz="2400" b="1" i="1" smtClean="0">
                                        <a:latin typeface="Cambria Math" panose="02040503050406030204" pitchFamily="18" charset="0"/>
                                        <a:ea typeface="Tahoma" panose="020B0604030504040204" pitchFamily="34" charset="0"/>
                                        <a:cs typeface="Tahoma" panose="020B0604030504040204" pitchFamily="34" charset="0"/>
                                      </a:rPr>
                                    </m:ctrlPr>
                                  </m:fPr>
                                  <m:num>
                                    <m:r>
                                      <a:rPr lang="en-US" sz="2400" b="1" i="1" smtClean="0">
                                        <a:latin typeface="Cambria Math"/>
                                        <a:ea typeface="Tahoma" panose="020B0604030504040204" pitchFamily="34" charset="0"/>
                                        <a:cs typeface="Tahoma" panose="020B0604030504040204" pitchFamily="34" charset="0"/>
                                      </a:rPr>
                                      <m:t>𝟏</m:t>
                                    </m:r>
                                  </m:num>
                                  <m:den>
                                    <m:r>
                                      <a:rPr lang="en-US" sz="2400" b="1" i="1" smtClean="0">
                                        <a:latin typeface="Cambria Math"/>
                                        <a:ea typeface="Tahoma" panose="020B0604030504040204" pitchFamily="34" charset="0"/>
                                        <a:cs typeface="Tahoma" panose="020B0604030504040204" pitchFamily="34" charset="0"/>
                                      </a:rPr>
                                      <m:t>𝟐</m:t>
                                    </m:r>
                                  </m:den>
                                </m:f>
                              </m:oMath>
                            </m:oMathPara>
                          </a14:m>
                          <a:endParaRPr lang="en-US" sz="2400" b="1" dirty="0">
                            <a:latin typeface="Tahoma" panose="020B0604030504040204" pitchFamily="34" charset="0"/>
                            <a:ea typeface="Tahoma" panose="020B0604030504040204" pitchFamily="34" charset="0"/>
                            <a:cs typeface="Tahoma" panose="020B0604030504040204" pitchFamily="34" charset="0"/>
                          </a:endParaRPr>
                        </a:p>
                      </a:txBody>
                      <a:tcPr marT="34290" marB="34290" anchor="ctr"/>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a:t>
                          </a:r>
                        </a:p>
                      </a:txBody>
                      <a:tcPr marT="34290" marB="34290" anchor="ct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a:ea typeface="Tahoma" panose="020B0604030504040204" pitchFamily="34" charset="0"/>
                                    <a:cs typeface="Tahoma" panose="020B0604030504040204" pitchFamily="34" charset="0"/>
                                  </a:rPr>
                                  <m:t>𝟏</m:t>
                                </m:r>
                                <m:f>
                                  <m:fPr>
                                    <m:ctrlPr>
                                      <a:rPr lang="en-US" sz="2400" b="1" i="1" smtClean="0">
                                        <a:latin typeface="Cambria Math" panose="02040503050406030204" pitchFamily="18" charset="0"/>
                                        <a:ea typeface="Tahoma" panose="020B0604030504040204" pitchFamily="34" charset="0"/>
                                        <a:cs typeface="Tahoma" panose="020B0604030504040204" pitchFamily="34" charset="0"/>
                                      </a:rPr>
                                    </m:ctrlPr>
                                  </m:fPr>
                                  <m:num>
                                    <m:r>
                                      <a:rPr lang="en-US" sz="2400" b="1" i="1" smtClean="0">
                                        <a:latin typeface="Cambria Math"/>
                                        <a:ea typeface="Tahoma" panose="020B0604030504040204" pitchFamily="34" charset="0"/>
                                        <a:cs typeface="Tahoma" panose="020B0604030504040204" pitchFamily="34" charset="0"/>
                                      </a:rPr>
                                      <m:t>𝟏</m:t>
                                    </m:r>
                                  </m:num>
                                  <m:den>
                                    <m:r>
                                      <a:rPr lang="en-US" sz="2400" b="1" i="1" smtClean="0">
                                        <a:latin typeface="Cambria Math"/>
                                        <a:ea typeface="Tahoma" panose="020B0604030504040204" pitchFamily="34" charset="0"/>
                                        <a:cs typeface="Tahoma" panose="020B0604030504040204" pitchFamily="34" charset="0"/>
                                      </a:rPr>
                                      <m:t>𝟒</m:t>
                                    </m:r>
                                  </m:den>
                                </m:f>
                              </m:oMath>
                            </m:oMathPara>
                          </a14:m>
                          <a:endParaRPr lang="en-US" sz="2400" b="1" dirty="0">
                            <a:latin typeface="Tahoma" panose="020B0604030504040204" pitchFamily="34" charset="0"/>
                            <a:ea typeface="Tahoma" panose="020B0604030504040204" pitchFamily="34" charset="0"/>
                            <a:cs typeface="Tahoma" panose="020B0604030504040204" pitchFamily="34" charset="0"/>
                          </a:endParaRPr>
                        </a:p>
                      </a:txBody>
                      <a:tcPr marT="34290" marB="34290" anchor="ctr"/>
                    </a:tc>
                    <a:extLst>
                      <a:ext uri="{0D108BD9-81ED-4DB2-BD59-A6C34878D82A}">
                        <a16:rowId xmlns:a16="http://schemas.microsoft.com/office/drawing/2014/main" val="10000"/>
                      </a:ext>
                    </a:extLst>
                  </a:tr>
                  <a:tr h="617220">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Number of Minutes</a:t>
                          </a:r>
                        </a:p>
                      </a:txBody>
                      <a:tcPr marT="34290" marB="34290" anchor="ctr"/>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a:t>
                          </a:r>
                        </a:p>
                      </a:txBody>
                      <a:tcPr marT="34290" marB="34290" anchor="ctr"/>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6</a:t>
                          </a:r>
                        </a:p>
                      </a:txBody>
                      <a:tcPr marT="34290" marB="34290" anchor="ctr"/>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12</a:t>
                          </a:r>
                        </a:p>
                      </a:txBody>
                      <a:tcPr marT="34290" marB="34290" anchor="ctr"/>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15</a:t>
                          </a:r>
                        </a:p>
                      </a:txBody>
                      <a:tcPr marT="34290" marB="34290" anchor="ctr"/>
                    </a:tc>
                    <a:extLst>
                      <a:ext uri="{0D108BD9-81ED-4DB2-BD59-A6C34878D82A}">
                        <a16:rowId xmlns:a16="http://schemas.microsoft.com/office/drawing/2014/main" val="10001"/>
                      </a:ext>
                    </a:extLst>
                  </a:tr>
                </a:tbl>
              </a:graphicData>
            </a:graphic>
          </p:graphicFrame>
        </mc:Choice>
        <mc:Fallback xmlns="">
          <p:graphicFrame>
            <p:nvGraphicFramePr>
              <p:cNvPr id="5" name="Table 4" descr="A five column table read left to right, top to bottom.  First row, distance miles, question mark, one-half, one, one and one-fourth.  Last row, number of minutes, 1, 6, 12, 15." title="Distances Ryan Walked His Dog"/>
              <p:cNvGraphicFramePr>
                <a:graphicFrameLocks noGrp="1"/>
              </p:cNvGraphicFramePr>
              <p:nvPr>
                <p:extLst>
                  <p:ext uri="{D42A27DB-BD31-4B8C-83A1-F6EECF244321}">
                    <p14:modId xmlns:p14="http://schemas.microsoft.com/office/powerpoint/2010/main" val="3908399419"/>
                  </p:ext>
                </p:extLst>
              </p:nvPr>
            </p:nvGraphicFramePr>
            <p:xfrm>
              <a:off x="274320" y="2580381"/>
              <a:ext cx="8412480" cy="160020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800100">
                    <a:tc>
                      <a:txBody>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Distance (miles)</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marT="34290" marB="34290" anchor="ctr"/>
                    </a:tc>
                    <a:tc>
                      <a:txBody>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marT="34290" marB="34290" anchor="ctr"/>
                    </a:tc>
                    <a:tc>
                      <a:txBody>
                        <a:bodyPr/>
                        <a:lstStyle/>
                        <a:p>
                          <a:endParaRPr lang="en-US"/>
                        </a:p>
                      </a:txBody>
                      <a:tcPr marT="34290" marB="34290" anchor="ctr">
                        <a:blipFill>
                          <a:blip r:embed="rId2"/>
                          <a:stretch>
                            <a:fillRect l="-211852" t="-7576" r="-201111" b="-118182"/>
                          </a:stretch>
                        </a:blipFill>
                      </a:tcPr>
                    </a:tc>
                    <a:tc>
                      <a:txBody>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1</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marT="34290" marB="34290" anchor="ctr"/>
                    </a:tc>
                    <a:tc>
                      <a:txBody>
                        <a:bodyPr/>
                        <a:lstStyle/>
                        <a:p>
                          <a:endParaRPr lang="en-US"/>
                        </a:p>
                      </a:txBody>
                      <a:tcPr marT="34290" marB="34290" anchor="ctr">
                        <a:blipFill>
                          <a:blip r:embed="rId2"/>
                          <a:stretch>
                            <a:fillRect l="-411852" t="-7576" r="-1111" b="-118182"/>
                          </a:stretch>
                        </a:blipFill>
                      </a:tcPr>
                    </a:tc>
                    <a:extLst>
                      <a:ext uri="{0D108BD9-81ED-4DB2-BD59-A6C34878D82A}">
                        <a16:rowId xmlns:a16="http://schemas.microsoft.com/office/drawing/2014/main" val="10000"/>
                      </a:ext>
                    </a:extLst>
                  </a:tr>
                  <a:tr h="800100">
                    <a:tc>
                      <a:txBody>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Number of Minutes</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marT="34290" marB="34290" anchor="ctr"/>
                    </a:tc>
                    <a:tc>
                      <a:txBody>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1</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marT="34290" marB="34290" anchor="ctr"/>
                    </a:tc>
                    <a:tc>
                      <a:txBody>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6</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marT="34290" marB="34290" anchor="ctr"/>
                    </a:tc>
                    <a:tc>
                      <a:txBody>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12</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marT="34290" marB="34290" anchor="ctr"/>
                    </a:tc>
                    <a:tc>
                      <a:txBody>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15</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marT="34290" marB="34290" anchor="ct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32137377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63</a:t>
            </a:fld>
            <a:endParaRPr lang="en-US" dirty="0"/>
          </a:p>
        </p:txBody>
      </p:sp>
      <p:sp>
        <p:nvSpPr>
          <p:cNvPr id="3" name="Title 2"/>
          <p:cNvSpPr>
            <a:spLocks noGrp="1"/>
          </p:cNvSpPr>
          <p:nvPr>
            <p:ph type="title"/>
          </p:nvPr>
        </p:nvSpPr>
        <p:spPr>
          <a:xfrm>
            <a:off x="-16649" y="0"/>
            <a:ext cx="9144000" cy="895350"/>
          </a:xfrm>
          <a:solidFill>
            <a:schemeClr val="tx1"/>
          </a:solidFill>
        </p:spPr>
        <p:txBody>
          <a:bodyPr>
            <a:noAutofit/>
          </a:bodyPr>
          <a:lstStyle/>
          <a:p>
            <a:r>
              <a:rPr lang="en-US" sz="2800" dirty="0">
                <a:solidFill>
                  <a:schemeClr val="bg1"/>
                </a:solidFill>
              </a:rPr>
              <a:t>Suggested Practice with Unit Rates of a Proportional Relationship (6.12b) </a:t>
            </a:r>
            <a:r>
              <a:rPr lang="en-US" sz="2400" dirty="0">
                <a:solidFill>
                  <a:schemeClr val="bg1"/>
                </a:solidFill>
              </a:rPr>
              <a:t>2 of 2</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9605" y="895351"/>
                <a:ext cx="9134395" cy="4248149"/>
              </a:xfrm>
            </p:spPr>
            <p:txBody>
              <a:bodyPr>
                <a:normAutofit/>
              </a:bodyPr>
              <a:lstStyle/>
              <a:p>
                <a:pPr marL="114300" indent="0">
                  <a:buNone/>
                </a:pPr>
                <a:r>
                  <a:rPr lang="en-US" sz="2400" b="1" dirty="0"/>
                  <a:t>Ryan recorded the distance, in miles, he walked his dog for different numbers of minutes.  The relationship between the number of miles he walked his dog and the number of minutes he walked his dog is proportional, as shown in the table.</a:t>
                </a:r>
              </a:p>
              <a:p>
                <a:pPr marL="114300" indent="0">
                  <a:buNone/>
                </a:pPr>
                <a:endParaRPr lang="en-US" sz="1400" dirty="0"/>
              </a:p>
              <a:p>
                <a:pPr marL="114300" indent="0">
                  <a:buNone/>
                </a:pPr>
                <a:endParaRPr lang="en-US" sz="2400" dirty="0"/>
              </a:p>
              <a:p>
                <a:pPr marL="114300" indent="0">
                  <a:buNone/>
                </a:pPr>
                <a:r>
                  <a:rPr lang="en-US" sz="2400" b="1" dirty="0"/>
                  <a:t>Based on the proportional relationship, what is the total distance that Ryan walked his dog in 1 minute?</a:t>
                </a:r>
              </a:p>
              <a:p>
                <a:pPr marL="114300" indent="0">
                  <a:buNone/>
                </a:pPr>
                <a:r>
                  <a:rPr lang="en-US" sz="2400" dirty="0"/>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24</m:t>
                        </m:r>
                      </m:den>
                    </m:f>
                  </m:oMath>
                </a14:m>
                <a:r>
                  <a:rPr lang="en-US" sz="2400" dirty="0"/>
                  <a:t> miles	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12</m:t>
                        </m:r>
                      </m:den>
                    </m:f>
                  </m:oMath>
                </a14:m>
                <a:r>
                  <a:rPr lang="en-US" sz="2400" dirty="0"/>
                  <a:t>  miles	C.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6</m:t>
                        </m:r>
                      </m:den>
                    </m:f>
                  </m:oMath>
                </a14:m>
                <a:r>
                  <a:rPr lang="en-US" sz="2400" dirty="0"/>
                  <a:t>  miles	D.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4</m:t>
                        </m:r>
                      </m:den>
                    </m:f>
                  </m:oMath>
                </a14:m>
                <a:r>
                  <a:rPr lang="en-US" sz="2400" dirty="0"/>
                  <a:t>  miles</a:t>
                </a:r>
              </a:p>
              <a:p>
                <a:pPr marL="114300" indent="0">
                  <a:buNone/>
                </a:pPr>
                <a:endParaRPr lang="en-US" sz="2400" dirty="0"/>
              </a:p>
              <a:p>
                <a:pPr marL="114300" indent="0">
                  <a:buNone/>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9605" y="895351"/>
                <a:ext cx="9134395" cy="4248149"/>
              </a:xfrm>
              <a:blipFill>
                <a:blip r:embed="rId2"/>
                <a:stretch>
                  <a:fillRect t="-1148"/>
                </a:stretch>
              </a:blipFill>
            </p:spPr>
            <p:txBody>
              <a:bodyPr/>
              <a:lstStyle/>
              <a:p>
                <a:r>
                  <a:rPr lang="en-US">
                    <a:noFill/>
                  </a:rPr>
                  <a:t> </a:t>
                </a:r>
              </a:p>
            </p:txBody>
          </p:sp>
        </mc:Fallback>
      </mc:AlternateContent>
    </p:spTree>
    <p:extLst>
      <p:ext uri="{BB962C8B-B14F-4D97-AF65-F5344CB8AC3E}">
        <p14:creationId xmlns:p14="http://schemas.microsoft.com/office/powerpoint/2010/main" val="30838958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with Unit Rates of a Proportional Relationship (6.12b)</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9605" y="895351"/>
                <a:ext cx="9134395" cy="3962399"/>
              </a:xfrm>
            </p:spPr>
            <p:txBody>
              <a:bodyPr>
                <a:normAutofit/>
              </a:bodyPr>
              <a:lstStyle/>
              <a:p>
                <a:pPr marL="114300" indent="0">
                  <a:spcBef>
                    <a:spcPts val="0"/>
                  </a:spcBef>
                  <a:buNone/>
                </a:pPr>
                <a:r>
                  <a:rPr lang="en-US" sz="2400" b="1" dirty="0"/>
                  <a:t>Ryan recorded the distance, in miles, he walked his dog for different numbers of minutes.  The relationship between the number of miles he walked his dog and the number of minutes he walked his dog is proportional, as shown in the table.</a:t>
                </a:r>
              </a:p>
              <a:p>
                <a:pPr marL="114300" indent="0">
                  <a:buNone/>
                </a:pPr>
                <a:endParaRPr lang="en-US" sz="1400" dirty="0"/>
              </a:p>
              <a:p>
                <a:pPr marL="114300" indent="0">
                  <a:spcBef>
                    <a:spcPts val="0"/>
                  </a:spcBef>
                  <a:buNone/>
                </a:pPr>
                <a:r>
                  <a:rPr lang="en-US" sz="2400" b="1" dirty="0"/>
                  <a:t>Based on the proportional relationship, what is the total distance that Ryan walked his dog in 1 minute?</a:t>
                </a:r>
              </a:p>
              <a:p>
                <a:pPr marL="114300" indent="0">
                  <a:buNone/>
                </a:pPr>
                <a:r>
                  <a:rPr lang="en-US" sz="2400" dirty="0"/>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24</m:t>
                        </m:r>
                      </m:den>
                    </m:f>
                  </m:oMath>
                </a14:m>
                <a:r>
                  <a:rPr lang="en-US" sz="2400" dirty="0"/>
                  <a:t> miles	</a:t>
                </a:r>
                <a:r>
                  <a:rPr lang="en-US" sz="2400" dirty="0">
                    <a:solidFill>
                      <a:srgbClr val="C00000"/>
                    </a:solidFill>
                  </a:rPr>
                  <a:t>B.  </a:t>
                </a:r>
                <a14:m>
                  <m:oMath xmlns:m="http://schemas.openxmlformats.org/officeDocument/2006/math">
                    <m:f>
                      <m:fPr>
                        <m:ctrlPr>
                          <a:rPr lang="en-US" sz="2400" i="1" smtClean="0">
                            <a:solidFill>
                              <a:srgbClr val="C00000"/>
                            </a:solidFill>
                            <a:latin typeface="Cambria Math" panose="02040503050406030204" pitchFamily="18" charset="0"/>
                          </a:rPr>
                        </m:ctrlPr>
                      </m:fPr>
                      <m:num>
                        <m:r>
                          <a:rPr lang="en-US" sz="2400" b="0" i="1" smtClean="0">
                            <a:solidFill>
                              <a:srgbClr val="C00000"/>
                            </a:solidFill>
                            <a:latin typeface="Cambria Math"/>
                          </a:rPr>
                          <m:t>1</m:t>
                        </m:r>
                      </m:num>
                      <m:den>
                        <m:r>
                          <a:rPr lang="en-US" sz="2400" b="0" i="1" smtClean="0">
                            <a:solidFill>
                              <a:srgbClr val="C00000"/>
                            </a:solidFill>
                            <a:latin typeface="Cambria Math"/>
                          </a:rPr>
                          <m:t>12</m:t>
                        </m:r>
                      </m:den>
                    </m:f>
                  </m:oMath>
                </a14:m>
                <a:r>
                  <a:rPr lang="en-US" sz="2400" dirty="0">
                    <a:solidFill>
                      <a:srgbClr val="C00000"/>
                    </a:solidFill>
                  </a:rPr>
                  <a:t>  miles</a:t>
                </a:r>
                <a:r>
                  <a:rPr lang="en-US" sz="2400" dirty="0"/>
                  <a:t>	C.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6</m:t>
                        </m:r>
                      </m:den>
                    </m:f>
                  </m:oMath>
                </a14:m>
                <a:r>
                  <a:rPr lang="en-US" sz="2400" dirty="0"/>
                  <a:t>  miles	D.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4</m:t>
                        </m:r>
                      </m:den>
                    </m:f>
                  </m:oMath>
                </a14:m>
                <a:r>
                  <a:rPr lang="en-US" sz="2400" dirty="0"/>
                  <a:t>  miles</a:t>
                </a:r>
              </a:p>
              <a:p>
                <a:pPr marL="114300" indent="0">
                  <a:buNone/>
                </a:pPr>
                <a:endParaRPr lang="en-US" sz="2400" dirty="0"/>
              </a:p>
              <a:p>
                <a:pPr marL="114300" indent="0">
                  <a:buNone/>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9605" y="895351"/>
                <a:ext cx="9134395" cy="3962399"/>
              </a:xfrm>
              <a:blipFill>
                <a:blip r:embed="rId2"/>
                <a:stretch>
                  <a:fillRect t="-1231"/>
                </a:stretch>
              </a:blipFill>
            </p:spPr>
            <p:txBody>
              <a:bodyPr/>
              <a:lstStyle/>
              <a:p>
                <a:r>
                  <a:rPr lang="en-US">
                    <a:noFill/>
                  </a:rPr>
                  <a:t> </a:t>
                </a:r>
              </a:p>
            </p:txBody>
          </p:sp>
        </mc:Fallback>
      </mc:AlternateContent>
      <p:sp>
        <p:nvSpPr>
          <p:cNvPr id="7" name="Rounded Rectangle 6" descr="A rectangle indicating the correct solution." title="A rectangle."/>
          <p:cNvSpPr/>
          <p:nvPr/>
        </p:nvSpPr>
        <p:spPr>
          <a:xfrm>
            <a:off x="1828800" y="3819525"/>
            <a:ext cx="1828800" cy="6096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2133600" y="4400550"/>
                <a:ext cx="6735762" cy="613886"/>
              </a:xfrm>
              <a:prstGeom prst="rect">
                <a:avLst/>
              </a:prstGeom>
              <a:noFill/>
              <a:ln w="28575">
                <a:noFill/>
              </a:ln>
            </p:spPr>
            <p:txBody>
              <a:bodyPr wrap="square" rtlCol="0">
                <a:spAutoFit/>
              </a:bodyPr>
              <a:lstStyle/>
              <a:p>
                <a:pPr algn="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Working backwards to obtain </a:t>
                </a:r>
                <a14:m>
                  <m:oMath xmlns:m="http://schemas.openxmlformats.org/officeDocument/2006/math">
                    <m:f>
                      <m:fPr>
                        <m:ctrlPr>
                          <a:rPr lang="en-US" sz="2400" i="1" smtClean="0">
                            <a:solidFill>
                              <a:srgbClr val="C00000"/>
                            </a:solidFill>
                            <a:latin typeface="Cambria Math" panose="02040503050406030204" pitchFamily="18" charset="0"/>
                            <a:ea typeface="Tahoma" panose="020B0604030504040204" pitchFamily="34" charset="0"/>
                            <a:cs typeface="Tahoma" panose="020B0604030504040204" pitchFamily="34" charset="0"/>
                          </a:rPr>
                        </m:ctrlPr>
                      </m:fPr>
                      <m:num>
                        <m:r>
                          <a:rPr lang="en-US" sz="2400" b="0" i="1" smtClean="0">
                            <a:solidFill>
                              <a:srgbClr val="C00000"/>
                            </a:solidFill>
                            <a:latin typeface="Cambria Math"/>
                            <a:ea typeface="Tahoma" panose="020B0604030504040204" pitchFamily="34" charset="0"/>
                            <a:cs typeface="Tahoma" panose="020B0604030504040204" pitchFamily="34" charset="0"/>
                          </a:rPr>
                          <m:t>1</m:t>
                        </m:r>
                      </m:num>
                      <m:den>
                        <m:r>
                          <a:rPr lang="en-US" sz="2400" b="0" i="1" smtClean="0">
                            <a:solidFill>
                              <a:srgbClr val="C00000"/>
                            </a:solidFill>
                            <a:latin typeface="Cambria Math"/>
                            <a:ea typeface="Tahoma" panose="020B0604030504040204" pitchFamily="34" charset="0"/>
                            <a:cs typeface="Tahoma" panose="020B0604030504040204" pitchFamily="34" charset="0"/>
                          </a:rPr>
                          <m:t>4</m:t>
                        </m:r>
                      </m:den>
                    </m:f>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 </a:t>
                </a:r>
              </a:p>
            </p:txBody>
          </p:sp>
        </mc:Choice>
        <mc:Fallback xmlns="">
          <p:sp>
            <p:nvSpPr>
              <p:cNvPr id="8" name="TextBox 7"/>
              <p:cNvSpPr txBox="1">
                <a:spLocks noRot="1" noChangeAspect="1" noMove="1" noResize="1" noEditPoints="1" noAdjustHandles="1" noChangeArrowheads="1" noChangeShapeType="1" noTextEdit="1"/>
              </p:cNvSpPr>
              <p:nvPr/>
            </p:nvSpPr>
            <p:spPr>
              <a:xfrm>
                <a:off x="2133600" y="4400550"/>
                <a:ext cx="6735762" cy="613886"/>
              </a:xfrm>
              <a:prstGeom prst="rect">
                <a:avLst/>
              </a:prstGeom>
              <a:blipFill>
                <a:blip r:embed="rId3"/>
                <a:stretch>
                  <a:fillRect r="-2805" b="-6931"/>
                </a:stretch>
              </a:blipFill>
              <a:ln w="28575">
                <a:noFill/>
              </a:ln>
            </p:spPr>
            <p:txBody>
              <a:bodyPr/>
              <a:lstStyle/>
              <a:p>
                <a:r>
                  <a:rPr lang="en-US">
                    <a:noFill/>
                  </a:rPr>
                  <a:t> </a:t>
                </a:r>
              </a:p>
            </p:txBody>
          </p:sp>
        </mc:Fallback>
      </mc:AlternateContent>
      <p:cxnSp>
        <p:nvCxnSpPr>
          <p:cNvPr id="9" name="Straight Arrow Connector 8" descr="An arrow indicating a common error." title="An arrow."/>
          <p:cNvCxnSpPr/>
          <p:nvPr/>
        </p:nvCxnSpPr>
        <p:spPr>
          <a:xfrm flipV="1">
            <a:off x="6477000" y="4253230"/>
            <a:ext cx="0" cy="381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6866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765"/>
            <a:ext cx="9144000" cy="885585"/>
          </a:xfrm>
          <a:solidFill>
            <a:schemeClr val="tx1"/>
          </a:solidFill>
        </p:spPr>
        <p:txBody>
          <a:bodyPr>
            <a:noAutofit/>
          </a:bodyPr>
          <a:lstStyle/>
          <a:p>
            <a:r>
              <a:rPr lang="en-US" sz="2800" dirty="0">
                <a:solidFill>
                  <a:schemeClr val="bg1"/>
                </a:solidFill>
              </a:rPr>
              <a:t>Suggested Practice #1 with Determining Whether a Proportional Relationship Exists (6.12c) </a:t>
            </a:r>
            <a:r>
              <a:rPr lang="en-US" sz="2400" dirty="0">
                <a:solidFill>
                  <a:schemeClr val="bg1"/>
                </a:solidFill>
              </a:rPr>
              <a:t>(1 of 2)</a:t>
            </a:r>
          </a:p>
        </p:txBody>
      </p:sp>
      <p:sp>
        <p:nvSpPr>
          <p:cNvPr id="4" name="Content Placeholder 3"/>
          <p:cNvSpPr>
            <a:spLocks noGrp="1"/>
          </p:cNvSpPr>
          <p:nvPr>
            <p:ph idx="1"/>
          </p:nvPr>
        </p:nvSpPr>
        <p:spPr>
          <a:xfrm>
            <a:off x="-76200" y="819150"/>
            <a:ext cx="9296400" cy="4648199"/>
          </a:xfrm>
        </p:spPr>
        <p:txBody>
          <a:bodyPr>
            <a:normAutofit/>
          </a:bodyPr>
          <a:lstStyle/>
          <a:p>
            <a:pPr marL="114300" indent="0">
              <a:buNone/>
            </a:pPr>
            <a:endParaRPr lang="en-US" sz="2600" b="1" dirty="0"/>
          </a:p>
          <a:p>
            <a:pPr marL="114300" indent="0">
              <a:buNone/>
            </a:pPr>
            <a:r>
              <a:rPr lang="en-US" sz="2600" b="1" dirty="0"/>
              <a:t>Use this table of values for the next item.</a:t>
            </a:r>
          </a:p>
          <a:p>
            <a:pPr marL="0" indent="0">
              <a:buNone/>
            </a:pPr>
            <a:endParaRPr lang="en-US" b="1" dirty="0"/>
          </a:p>
          <a:p>
            <a:pPr marL="0" indent="0">
              <a:buNone/>
            </a:pPr>
            <a:endParaRPr lang="en-US" dirty="0"/>
          </a:p>
        </p:txBody>
      </p:sp>
      <p:graphicFrame>
        <p:nvGraphicFramePr>
          <p:cNvPr id="7" name="Table 6" descr="A four column table read left to right, top to bottom.  First row, x, 3, 6, 9.  Last row, y, 12, 24, 36."/>
          <p:cNvGraphicFramePr>
            <a:graphicFrameLocks noGrp="1"/>
          </p:cNvGraphicFramePr>
          <p:nvPr>
            <p:extLst>
              <p:ext uri="{D42A27DB-BD31-4B8C-83A1-F6EECF244321}">
                <p14:modId xmlns:p14="http://schemas.microsoft.com/office/powerpoint/2010/main" val="964197889"/>
              </p:ext>
            </p:extLst>
          </p:nvPr>
        </p:nvGraphicFramePr>
        <p:xfrm>
          <a:off x="2900679" y="2647950"/>
          <a:ext cx="2890521" cy="868680"/>
        </p:xfrm>
        <a:graphic>
          <a:graphicData uri="http://schemas.openxmlformats.org/drawingml/2006/table">
            <a:tbl>
              <a:tblPr firstRow="1" bandRow="1">
                <a:tableStyleId>{5940675A-B579-460E-94D1-54222C63F5DA}</a:tableStyleId>
              </a:tblPr>
              <a:tblGrid>
                <a:gridCol w="381001">
                  <a:extLst>
                    <a:ext uri="{9D8B030D-6E8A-4147-A177-3AD203B41FA5}">
                      <a16:colId xmlns:a16="http://schemas.microsoft.com/office/drawing/2014/main" val="20000"/>
                    </a:ext>
                  </a:extLst>
                </a:gridCol>
                <a:gridCol w="771068">
                  <a:extLst>
                    <a:ext uri="{9D8B030D-6E8A-4147-A177-3AD203B41FA5}">
                      <a16:colId xmlns:a16="http://schemas.microsoft.com/office/drawing/2014/main" val="20001"/>
                    </a:ext>
                  </a:extLst>
                </a:gridCol>
                <a:gridCol w="869226">
                  <a:extLst>
                    <a:ext uri="{9D8B030D-6E8A-4147-A177-3AD203B41FA5}">
                      <a16:colId xmlns:a16="http://schemas.microsoft.com/office/drawing/2014/main" val="20002"/>
                    </a:ext>
                  </a:extLst>
                </a:gridCol>
                <a:gridCol w="869226">
                  <a:extLst>
                    <a:ext uri="{9D8B030D-6E8A-4147-A177-3AD203B41FA5}">
                      <a16:colId xmlns:a16="http://schemas.microsoft.com/office/drawing/2014/main" val="20003"/>
                    </a:ext>
                  </a:extLst>
                </a:gridCol>
              </a:tblGrid>
              <a:tr h="342900">
                <a:tc>
                  <a:txBody>
                    <a:bodyPr/>
                    <a:lstStyle/>
                    <a:p>
                      <a:pPr algn="ctr"/>
                      <a:r>
                        <a:rPr lang="en-US" sz="2400" b="1" i="1" dirty="0">
                          <a:latin typeface="Times New Roman" panose="02020603050405020304" pitchFamily="18" charset="0"/>
                          <a:cs typeface="Times New Roman" panose="02020603050405020304" pitchFamily="18" charset="0"/>
                        </a:rPr>
                        <a:t>x</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3</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6</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9</a:t>
                      </a:r>
                    </a:p>
                  </a:txBody>
                  <a:tcPr marT="34290" marB="34290"/>
                </a:tc>
                <a:extLst>
                  <a:ext uri="{0D108BD9-81ED-4DB2-BD59-A6C34878D82A}">
                    <a16:rowId xmlns:a16="http://schemas.microsoft.com/office/drawing/2014/main" val="10000"/>
                  </a:ext>
                </a:extLst>
              </a:tr>
              <a:tr h="342900">
                <a:tc>
                  <a:txBody>
                    <a:bodyPr/>
                    <a:lstStyle/>
                    <a:p>
                      <a:pPr algn="ctr"/>
                      <a:r>
                        <a:rPr lang="en-US" sz="2400" b="1" i="1" dirty="0">
                          <a:latin typeface="Times New Roman" panose="02020603050405020304" pitchFamily="18" charset="0"/>
                          <a:cs typeface="Times New Roman" panose="02020603050405020304" pitchFamily="18" charset="0"/>
                        </a:rPr>
                        <a:t>y</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12</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24</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36</a:t>
                      </a:r>
                    </a:p>
                  </a:txBody>
                  <a:tcPr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44509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765"/>
            <a:ext cx="9144000" cy="885585"/>
          </a:xfrm>
          <a:solidFill>
            <a:schemeClr val="tx1"/>
          </a:solidFill>
        </p:spPr>
        <p:txBody>
          <a:bodyPr>
            <a:noAutofit/>
          </a:bodyPr>
          <a:lstStyle/>
          <a:p>
            <a:r>
              <a:rPr lang="en-US" sz="2800" dirty="0">
                <a:solidFill>
                  <a:schemeClr val="bg1"/>
                </a:solidFill>
              </a:rPr>
              <a:t>Suggested Practice #1 with Determining Whether a Proportional Relationship Exists (6.12c) </a:t>
            </a:r>
            <a:r>
              <a:rPr lang="en-US" sz="2400" dirty="0">
                <a:solidFill>
                  <a:schemeClr val="bg1"/>
                </a:solidFill>
              </a:rPr>
              <a:t>(2 of 2)</a:t>
            </a:r>
          </a:p>
        </p:txBody>
      </p:sp>
      <p:sp>
        <p:nvSpPr>
          <p:cNvPr id="4" name="Content Placeholder 3"/>
          <p:cNvSpPr>
            <a:spLocks noGrp="1"/>
          </p:cNvSpPr>
          <p:nvPr>
            <p:ph idx="1"/>
          </p:nvPr>
        </p:nvSpPr>
        <p:spPr>
          <a:xfrm>
            <a:off x="-76200" y="819150"/>
            <a:ext cx="9296400" cy="4648199"/>
          </a:xfrm>
        </p:spPr>
        <p:txBody>
          <a:bodyPr>
            <a:normAutofit/>
          </a:bodyPr>
          <a:lstStyle/>
          <a:p>
            <a:pPr marL="0" indent="0">
              <a:buNone/>
            </a:pPr>
            <a:endParaRPr lang="en-US" b="1" dirty="0"/>
          </a:p>
          <a:p>
            <a:pPr marL="114300" indent="0">
              <a:lnSpc>
                <a:spcPct val="110000"/>
              </a:lnSpc>
              <a:buNone/>
            </a:pPr>
            <a:r>
              <a:rPr lang="en-US" sz="2400" b="1" dirty="0"/>
              <a:t>The relationship between the </a:t>
            </a:r>
            <a:r>
              <a:rPr lang="en-US" sz="2400" b="1" i="1" dirty="0">
                <a:latin typeface="Times New Roman" panose="02020603050405020304" pitchFamily="18" charset="0"/>
                <a:cs typeface="Times New Roman" panose="02020603050405020304" pitchFamily="18" charset="0"/>
              </a:rPr>
              <a:t>x</a:t>
            </a:r>
            <a:r>
              <a:rPr lang="en-US" sz="2400" b="1" dirty="0"/>
              <a:t>-values and </a:t>
            </a:r>
            <a:r>
              <a:rPr lang="en-US" sz="2400" b="1" i="1" dirty="0">
                <a:latin typeface="Times New Roman" panose="02020603050405020304" pitchFamily="18" charset="0"/>
                <a:cs typeface="Times New Roman" panose="02020603050405020304" pitchFamily="18" charset="0"/>
              </a:rPr>
              <a:t>y</a:t>
            </a:r>
            <a:r>
              <a:rPr lang="en-US" sz="2400" b="1" dirty="0"/>
              <a:t>-values is-</a:t>
            </a:r>
          </a:p>
          <a:p>
            <a:pPr marL="398463" indent="-284163">
              <a:lnSpc>
                <a:spcPct val="110000"/>
              </a:lnSpc>
              <a:spcBef>
                <a:spcPts val="0"/>
              </a:spcBef>
              <a:buNone/>
            </a:pPr>
            <a:r>
              <a:rPr lang="en-US" sz="2400" dirty="0"/>
              <a:t>A. proportional, because the </a:t>
            </a:r>
            <a:r>
              <a:rPr lang="en-US" sz="2400" i="1" dirty="0">
                <a:latin typeface="Times New Roman" panose="02020603050405020304" pitchFamily="18" charset="0"/>
                <a:cs typeface="Times New Roman" panose="02020603050405020304" pitchFamily="18" charset="0"/>
              </a:rPr>
              <a:t>x</a:t>
            </a:r>
            <a:r>
              <a:rPr lang="en-US" sz="2400" dirty="0"/>
              <a:t>-values from left to right increase by three in each column</a:t>
            </a:r>
          </a:p>
          <a:p>
            <a:pPr marL="398463" indent="-284163">
              <a:lnSpc>
                <a:spcPct val="110000"/>
              </a:lnSpc>
              <a:spcBef>
                <a:spcPts val="0"/>
              </a:spcBef>
              <a:buNone/>
            </a:pPr>
            <a:r>
              <a:rPr lang="en-US" sz="2400" dirty="0"/>
              <a:t>B. proportional, because the </a:t>
            </a:r>
            <a:r>
              <a:rPr lang="en-US" sz="2400" i="1" dirty="0">
                <a:latin typeface="Times New Roman" panose="02020603050405020304" pitchFamily="18" charset="0"/>
                <a:cs typeface="Times New Roman" panose="02020603050405020304" pitchFamily="18" charset="0"/>
              </a:rPr>
              <a:t>y</a:t>
            </a:r>
            <a:r>
              <a:rPr lang="en-US" sz="2400" dirty="0"/>
              <a:t>-values from left to right increase by twelve in each column</a:t>
            </a:r>
          </a:p>
          <a:p>
            <a:pPr marL="398463" indent="-284163">
              <a:lnSpc>
                <a:spcPct val="110000"/>
              </a:lnSpc>
              <a:spcBef>
                <a:spcPts val="0"/>
              </a:spcBef>
              <a:buNone/>
            </a:pPr>
            <a:r>
              <a:rPr lang="en-US" sz="2400" dirty="0"/>
              <a:t>C. proportional, because the </a:t>
            </a:r>
            <a:r>
              <a:rPr lang="en-US" sz="2400" i="1" dirty="0">
                <a:latin typeface="Times New Roman" panose="02020603050405020304" pitchFamily="18" charset="0"/>
                <a:cs typeface="Times New Roman" panose="02020603050405020304" pitchFamily="18" charset="0"/>
              </a:rPr>
              <a:t>y</a:t>
            </a:r>
            <a:r>
              <a:rPr lang="en-US" sz="2400" dirty="0"/>
              <a:t>-value is four times the corresponding </a:t>
            </a:r>
            <a:r>
              <a:rPr lang="en-US" sz="2400" i="1" dirty="0">
                <a:latin typeface="Times New Roman" panose="02020603050405020304" pitchFamily="18" charset="0"/>
                <a:cs typeface="Times New Roman" panose="02020603050405020304" pitchFamily="18" charset="0"/>
              </a:rPr>
              <a:t>x</a:t>
            </a:r>
            <a:r>
              <a:rPr lang="en-US" sz="2400" dirty="0"/>
              <a:t>-value in each column</a:t>
            </a:r>
          </a:p>
          <a:p>
            <a:pPr marL="398463" indent="-284163">
              <a:lnSpc>
                <a:spcPct val="110000"/>
              </a:lnSpc>
              <a:spcBef>
                <a:spcPts val="0"/>
              </a:spcBef>
              <a:buNone/>
            </a:pPr>
            <a:r>
              <a:rPr lang="en-US" sz="2400" dirty="0"/>
              <a:t>D. proportional, because the </a:t>
            </a:r>
            <a:r>
              <a:rPr lang="en-US" sz="2400" i="1" dirty="0">
                <a:latin typeface="Times New Roman" panose="02020603050405020304" pitchFamily="18" charset="0"/>
                <a:cs typeface="Times New Roman" panose="02020603050405020304" pitchFamily="18" charset="0"/>
              </a:rPr>
              <a:t>y</a:t>
            </a:r>
            <a:r>
              <a:rPr lang="en-US" sz="2400" dirty="0"/>
              <a:t>-value divided by the corresponding </a:t>
            </a:r>
            <a:r>
              <a:rPr lang="en-US" sz="2400" i="1" dirty="0">
                <a:latin typeface="Times New Roman" panose="02020603050405020304" pitchFamily="18" charset="0"/>
                <a:cs typeface="Times New Roman" panose="02020603050405020304" pitchFamily="18" charset="0"/>
              </a:rPr>
              <a:t>x</a:t>
            </a:r>
            <a:r>
              <a:rPr lang="en-US" sz="2400" dirty="0"/>
              <a:t>-value is not the same value in each column</a:t>
            </a:r>
          </a:p>
          <a:p>
            <a:endParaRPr lang="en-US" dirty="0"/>
          </a:p>
        </p:txBody>
      </p:sp>
    </p:spTree>
    <p:extLst>
      <p:ext uri="{BB962C8B-B14F-4D97-AF65-F5344CB8AC3E}">
        <p14:creationId xmlns:p14="http://schemas.microsoft.com/office/powerpoint/2010/main" val="18799127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67868"/>
          </a:xfrm>
          <a:solidFill>
            <a:schemeClr val="tx1"/>
          </a:solidFill>
        </p:spPr>
        <p:txBody>
          <a:bodyPr>
            <a:noAutofit/>
          </a:bodyPr>
          <a:lstStyle/>
          <a:p>
            <a:r>
              <a:rPr lang="en-US" sz="2800" dirty="0">
                <a:solidFill>
                  <a:schemeClr val="bg1"/>
                </a:solidFill>
              </a:rPr>
              <a:t>Answer to Practice #1 with Determining Whether a Proportional Relationship Exists (6.12c)</a:t>
            </a:r>
          </a:p>
        </p:txBody>
      </p:sp>
      <p:sp>
        <p:nvSpPr>
          <p:cNvPr id="4" name="Content Placeholder 3"/>
          <p:cNvSpPr>
            <a:spLocks noGrp="1"/>
          </p:cNvSpPr>
          <p:nvPr>
            <p:ph idx="1"/>
          </p:nvPr>
        </p:nvSpPr>
        <p:spPr>
          <a:xfrm>
            <a:off x="0" y="876300"/>
            <a:ext cx="9144000" cy="4495799"/>
          </a:xfrm>
        </p:spPr>
        <p:txBody>
          <a:bodyPr>
            <a:normAutofit/>
          </a:bodyPr>
          <a:lstStyle/>
          <a:p>
            <a:pPr marL="114300" indent="0">
              <a:buNone/>
            </a:pPr>
            <a:r>
              <a:rPr lang="en-US" sz="2400" b="1" dirty="0"/>
              <a:t>The relationship between the </a:t>
            </a:r>
            <a:r>
              <a:rPr lang="en-US" sz="2400" b="1" i="1" dirty="0">
                <a:latin typeface="Times New Roman" panose="02020603050405020304" pitchFamily="18" charset="0"/>
                <a:cs typeface="Times New Roman" panose="02020603050405020304" pitchFamily="18" charset="0"/>
              </a:rPr>
              <a:t>x</a:t>
            </a:r>
            <a:r>
              <a:rPr lang="en-US" sz="2400" b="1" dirty="0"/>
              <a:t>-values and </a:t>
            </a:r>
            <a:r>
              <a:rPr lang="en-US" sz="2400" b="1" i="1" dirty="0">
                <a:latin typeface="Times New Roman" panose="02020603050405020304" pitchFamily="18" charset="0"/>
                <a:cs typeface="Times New Roman" panose="02020603050405020304" pitchFamily="18" charset="0"/>
              </a:rPr>
              <a:t>y</a:t>
            </a:r>
            <a:r>
              <a:rPr lang="en-US" sz="2400" b="1" dirty="0"/>
              <a:t>-values is-</a:t>
            </a:r>
          </a:p>
          <a:p>
            <a:pPr marL="398463" indent="-284163">
              <a:buNone/>
            </a:pPr>
            <a:r>
              <a:rPr lang="en-US" sz="2400" dirty="0"/>
              <a:t>A. proportional, because the </a:t>
            </a:r>
            <a:r>
              <a:rPr lang="en-US" sz="2400" i="1" dirty="0">
                <a:latin typeface="Times New Roman" panose="02020603050405020304" pitchFamily="18" charset="0"/>
                <a:cs typeface="Times New Roman" panose="02020603050405020304" pitchFamily="18" charset="0"/>
              </a:rPr>
              <a:t>x</a:t>
            </a:r>
            <a:r>
              <a:rPr lang="en-US" sz="2400" dirty="0"/>
              <a:t>-values from left to right increase by three</a:t>
            </a:r>
          </a:p>
          <a:p>
            <a:pPr marL="398463" indent="-284163">
              <a:buNone/>
            </a:pPr>
            <a:r>
              <a:rPr lang="en-US" sz="2400" dirty="0"/>
              <a:t>B. proportional, because the </a:t>
            </a:r>
            <a:r>
              <a:rPr lang="en-US" sz="2400" i="1" dirty="0">
                <a:latin typeface="Times New Roman" panose="02020603050405020304" pitchFamily="18" charset="0"/>
                <a:cs typeface="Times New Roman" panose="02020603050405020304" pitchFamily="18" charset="0"/>
              </a:rPr>
              <a:t>y</a:t>
            </a:r>
            <a:r>
              <a:rPr lang="en-US" sz="2400" dirty="0"/>
              <a:t>-values from left to right increase by twelve</a:t>
            </a:r>
          </a:p>
          <a:p>
            <a:pPr marL="398463" indent="-284163">
              <a:buNone/>
            </a:pPr>
            <a:r>
              <a:rPr lang="en-US" sz="2400" dirty="0">
                <a:solidFill>
                  <a:srgbClr val="C00000"/>
                </a:solidFill>
              </a:rPr>
              <a:t>C. proportional, because the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-value is four times the corresponding </a:t>
            </a:r>
            <a:r>
              <a:rPr lang="en-US" sz="2400"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-value</a:t>
            </a:r>
          </a:p>
          <a:p>
            <a:pPr marL="398463" indent="-284163">
              <a:buNone/>
            </a:pPr>
            <a:r>
              <a:rPr lang="en-US" sz="2400" dirty="0"/>
              <a:t>D. proportional, because the </a:t>
            </a:r>
            <a:r>
              <a:rPr lang="en-US" sz="2400" i="1" dirty="0">
                <a:latin typeface="Times New Roman" panose="02020603050405020304" pitchFamily="18" charset="0"/>
                <a:cs typeface="Times New Roman" panose="02020603050405020304" pitchFamily="18" charset="0"/>
              </a:rPr>
              <a:t>y</a:t>
            </a:r>
            <a:r>
              <a:rPr lang="en-US" sz="2400" dirty="0"/>
              <a:t>-value divided by the corresponding </a:t>
            </a:r>
            <a:r>
              <a:rPr lang="en-US" sz="2400" i="1" dirty="0">
                <a:latin typeface="Times New Roman" panose="02020603050405020304" pitchFamily="18" charset="0"/>
                <a:cs typeface="Times New Roman" panose="02020603050405020304" pitchFamily="18" charset="0"/>
              </a:rPr>
              <a:t>x</a:t>
            </a:r>
            <a:r>
              <a:rPr lang="en-US" sz="2400" dirty="0"/>
              <a:t>-value is not the same value</a:t>
            </a:r>
          </a:p>
          <a:p>
            <a:pPr marL="0" indent="0">
              <a:buNone/>
            </a:pPr>
            <a:endParaRPr lang="en-US" dirty="0"/>
          </a:p>
        </p:txBody>
      </p:sp>
      <p:sp>
        <p:nvSpPr>
          <p:cNvPr id="6" name="Rounded Rectangle 5" descr="A rectangle indicating the correct solution." title="A rectangle."/>
          <p:cNvSpPr/>
          <p:nvPr/>
        </p:nvSpPr>
        <p:spPr>
          <a:xfrm>
            <a:off x="125507" y="2990850"/>
            <a:ext cx="8485093" cy="71189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4333771"/>
            <a:ext cx="8686800" cy="830997"/>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used an additive relationship to justify the ratio table was proportional (option A and option B)</a:t>
            </a:r>
          </a:p>
        </p:txBody>
      </p:sp>
    </p:spTree>
    <p:extLst>
      <p:ext uri="{BB962C8B-B14F-4D97-AF65-F5344CB8AC3E}">
        <p14:creationId xmlns:p14="http://schemas.microsoft.com/office/powerpoint/2010/main" val="1391876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809"/>
            <a:ext cx="9144000" cy="878541"/>
          </a:xfrm>
          <a:solidFill>
            <a:schemeClr val="tx1"/>
          </a:solidFill>
        </p:spPr>
        <p:txBody>
          <a:bodyPr>
            <a:noAutofit/>
          </a:bodyPr>
          <a:lstStyle/>
          <a:p>
            <a:r>
              <a:rPr lang="en-US" sz="2800" dirty="0">
                <a:solidFill>
                  <a:schemeClr val="bg1"/>
                </a:solidFill>
              </a:rPr>
              <a:t>Suggested Practice #2 with Determining Whether a Proportional Relationship Exists (6.12c)</a:t>
            </a:r>
          </a:p>
        </p:txBody>
      </p:sp>
      <p:sp>
        <p:nvSpPr>
          <p:cNvPr id="4" name="Content Placeholder 3"/>
          <p:cNvSpPr>
            <a:spLocks noGrp="1"/>
          </p:cNvSpPr>
          <p:nvPr>
            <p:ph idx="1"/>
          </p:nvPr>
        </p:nvSpPr>
        <p:spPr>
          <a:xfrm>
            <a:off x="23693" y="1352550"/>
            <a:ext cx="4310184" cy="3429002"/>
          </a:xfrm>
        </p:spPr>
        <p:txBody>
          <a:bodyPr>
            <a:normAutofit/>
          </a:bodyPr>
          <a:lstStyle/>
          <a:p>
            <a:pPr marL="114300" indent="0">
              <a:buNone/>
            </a:pPr>
            <a:r>
              <a:rPr lang="en-US" sz="2400" b="1" dirty="0"/>
              <a:t>The graph represents a proportional relationship between </a:t>
            </a:r>
            <a:r>
              <a:rPr lang="en-US" sz="2400" b="1" i="1" dirty="0">
                <a:latin typeface="Times New Roman" panose="02020603050405020304" pitchFamily="18" charset="0"/>
                <a:cs typeface="Times New Roman" panose="02020603050405020304" pitchFamily="18" charset="0"/>
              </a:rPr>
              <a:t>x</a:t>
            </a:r>
            <a:r>
              <a:rPr lang="en-US" sz="2400" b="1" dirty="0"/>
              <a:t> and </a:t>
            </a:r>
            <a:r>
              <a:rPr lang="en-US" sz="2400" b="1" i="1" dirty="0">
                <a:latin typeface="Times New Roman" panose="02020603050405020304" pitchFamily="18" charset="0"/>
                <a:cs typeface="Times New Roman" panose="02020603050405020304" pitchFamily="18" charset="0"/>
              </a:rPr>
              <a:t>y</a:t>
            </a:r>
            <a:r>
              <a:rPr lang="en-US" sz="2400" b="1" dirty="0"/>
              <a:t>.</a:t>
            </a:r>
          </a:p>
          <a:p>
            <a:pPr marL="114300" indent="0">
              <a:buNone/>
            </a:pPr>
            <a:endParaRPr lang="en-US" sz="1200" b="1" dirty="0"/>
          </a:p>
          <a:p>
            <a:pPr marL="114300" indent="0">
              <a:buNone/>
            </a:pPr>
            <a:r>
              <a:rPr lang="en-US" sz="2400" b="1" dirty="0"/>
              <a:t>Choose all the ordered pairs that could be included in this proportional relationship.</a:t>
            </a:r>
          </a:p>
          <a:p>
            <a:pPr marL="114300" indent="0">
              <a:buNone/>
            </a:pPr>
            <a:endParaRPr lang="en-US" dirty="0"/>
          </a:p>
        </p:txBody>
      </p:sp>
      <p:grpSp>
        <p:nvGrpSpPr>
          <p:cNvPr id="7" name="Group 6" descr="Ordered pairs zero, zero, one, one, two, four, three, six, three, seven."/>
          <p:cNvGrpSpPr/>
          <p:nvPr/>
        </p:nvGrpSpPr>
        <p:grpSpPr>
          <a:xfrm>
            <a:off x="228600" y="4400550"/>
            <a:ext cx="4962525" cy="533400"/>
            <a:chOff x="0" y="0"/>
            <a:chExt cx="4962525" cy="419100"/>
          </a:xfrm>
        </p:grpSpPr>
        <p:sp>
          <p:nvSpPr>
            <p:cNvPr id="8" name="Text Box 42"/>
            <p:cNvSpPr txBox="1"/>
            <p:nvPr/>
          </p:nvSpPr>
          <p:spPr>
            <a:xfrm>
              <a:off x="0" y="0"/>
              <a:ext cx="942975" cy="4191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a:effectLst/>
                  <a:latin typeface="Tahoma"/>
                  <a:ea typeface="Calibri"/>
                  <a:cs typeface="Times New Roman"/>
                </a:rPr>
                <a:t>(0, 0)</a:t>
              </a:r>
              <a:endParaRPr lang="en-US" sz="1100">
                <a:effectLst/>
                <a:ea typeface="Calibri"/>
                <a:cs typeface="Times New Roman"/>
              </a:endParaRPr>
            </a:p>
          </p:txBody>
        </p:sp>
        <p:sp>
          <p:nvSpPr>
            <p:cNvPr id="9" name="Text Box 47"/>
            <p:cNvSpPr txBox="1"/>
            <p:nvPr/>
          </p:nvSpPr>
          <p:spPr>
            <a:xfrm>
              <a:off x="1009650" y="0"/>
              <a:ext cx="942975" cy="4191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Tahoma"/>
                  <a:ea typeface="Calibri"/>
                  <a:cs typeface="Times New Roman"/>
                </a:rPr>
                <a:t>(1, 1)</a:t>
              </a:r>
              <a:endParaRPr lang="en-US" sz="1100" dirty="0">
                <a:effectLst/>
                <a:ea typeface="Calibri"/>
                <a:cs typeface="Times New Roman"/>
              </a:endParaRPr>
            </a:p>
          </p:txBody>
        </p:sp>
        <p:sp>
          <p:nvSpPr>
            <p:cNvPr id="10" name="Text Box 50"/>
            <p:cNvSpPr txBox="1"/>
            <p:nvPr/>
          </p:nvSpPr>
          <p:spPr>
            <a:xfrm>
              <a:off x="2019300" y="0"/>
              <a:ext cx="942975" cy="4191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Tahoma"/>
                  <a:ea typeface="Calibri"/>
                  <a:cs typeface="Times New Roman"/>
                </a:rPr>
                <a:t>(2, 4)</a:t>
              </a:r>
              <a:endParaRPr lang="en-US" sz="1100" dirty="0">
                <a:effectLst/>
                <a:ea typeface="Calibri"/>
                <a:cs typeface="Times New Roman"/>
              </a:endParaRPr>
            </a:p>
          </p:txBody>
        </p:sp>
        <p:sp>
          <p:nvSpPr>
            <p:cNvPr id="11" name="Text Box 51"/>
            <p:cNvSpPr txBox="1"/>
            <p:nvPr/>
          </p:nvSpPr>
          <p:spPr>
            <a:xfrm>
              <a:off x="3009900" y="0"/>
              <a:ext cx="942975" cy="4191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Tahoma"/>
                  <a:ea typeface="Calibri"/>
                  <a:cs typeface="Times New Roman"/>
                </a:rPr>
                <a:t>(3, 6)</a:t>
              </a:r>
              <a:endParaRPr lang="en-US" sz="1100" dirty="0">
                <a:effectLst/>
                <a:ea typeface="Calibri"/>
                <a:cs typeface="Times New Roman"/>
              </a:endParaRPr>
            </a:p>
          </p:txBody>
        </p:sp>
        <p:sp>
          <p:nvSpPr>
            <p:cNvPr id="12" name="Text Box 52"/>
            <p:cNvSpPr txBox="1"/>
            <p:nvPr/>
          </p:nvSpPr>
          <p:spPr>
            <a:xfrm>
              <a:off x="4019550" y="0"/>
              <a:ext cx="942975" cy="4191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Tahoma"/>
                  <a:ea typeface="Calibri"/>
                  <a:cs typeface="Times New Roman"/>
                </a:rPr>
                <a:t>(3, 7)</a:t>
              </a:r>
              <a:endParaRPr lang="en-US" sz="1100" dirty="0">
                <a:effectLst/>
                <a:ea typeface="Calibri"/>
                <a:cs typeface="Times New Roman"/>
              </a:endParaRPr>
            </a:p>
          </p:txBody>
        </p:sp>
      </p:grpSp>
      <p:pic>
        <p:nvPicPr>
          <p:cNvPr id="5" name="Picture 4" descr="A graph representing a proportional relationship."/>
          <p:cNvPicPr>
            <a:picLocks noChangeAspect="1"/>
          </p:cNvPicPr>
          <p:nvPr/>
        </p:nvPicPr>
        <p:blipFill>
          <a:blip r:embed="rId2"/>
          <a:stretch>
            <a:fillRect/>
          </a:stretch>
        </p:blipFill>
        <p:spPr>
          <a:xfrm>
            <a:off x="5364232" y="1078230"/>
            <a:ext cx="3627368" cy="3474720"/>
          </a:xfrm>
          <a:prstGeom prst="rect">
            <a:avLst/>
          </a:prstGeom>
          <a:solidFill>
            <a:schemeClr val="tx1"/>
          </a:solidFill>
          <a:ln w="12700">
            <a:solidFill>
              <a:schemeClr val="tx1"/>
            </a:solidFill>
          </a:ln>
        </p:spPr>
      </p:pic>
    </p:spTree>
    <p:extLst>
      <p:ext uri="{BB962C8B-B14F-4D97-AF65-F5344CB8AC3E}">
        <p14:creationId xmlns:p14="http://schemas.microsoft.com/office/powerpoint/2010/main" val="31901643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23" y="9125"/>
            <a:ext cx="9144000" cy="886225"/>
          </a:xfrm>
          <a:solidFill>
            <a:schemeClr val="tx1"/>
          </a:solidFill>
        </p:spPr>
        <p:txBody>
          <a:bodyPr>
            <a:noAutofit/>
          </a:bodyPr>
          <a:lstStyle/>
          <a:p>
            <a:r>
              <a:rPr lang="en-US" sz="2800" dirty="0">
                <a:solidFill>
                  <a:schemeClr val="bg1"/>
                </a:solidFill>
              </a:rPr>
              <a:t>Answer to Practice #2 with Determining Whether a Proportional Relationship Exists (6.12c)</a:t>
            </a:r>
          </a:p>
        </p:txBody>
      </p:sp>
      <p:sp>
        <p:nvSpPr>
          <p:cNvPr id="4" name="Content Placeholder 3"/>
          <p:cNvSpPr>
            <a:spLocks noGrp="1"/>
          </p:cNvSpPr>
          <p:nvPr>
            <p:ph idx="1"/>
          </p:nvPr>
        </p:nvSpPr>
        <p:spPr>
          <a:xfrm>
            <a:off x="23693" y="1352550"/>
            <a:ext cx="4310184" cy="3429002"/>
          </a:xfrm>
        </p:spPr>
        <p:txBody>
          <a:bodyPr>
            <a:normAutofit/>
          </a:bodyPr>
          <a:lstStyle/>
          <a:p>
            <a:pPr marL="114300" indent="0">
              <a:buNone/>
            </a:pPr>
            <a:r>
              <a:rPr lang="en-US" sz="2400" b="1" dirty="0"/>
              <a:t>The graph represents a proportional relationship between </a:t>
            </a:r>
            <a:r>
              <a:rPr lang="en-US" sz="2400" b="1" i="1" dirty="0">
                <a:latin typeface="Times New Roman" panose="02020603050405020304" pitchFamily="18" charset="0"/>
                <a:cs typeface="Times New Roman" panose="02020603050405020304" pitchFamily="18" charset="0"/>
              </a:rPr>
              <a:t>x</a:t>
            </a:r>
            <a:r>
              <a:rPr lang="en-US" sz="2400" b="1" dirty="0"/>
              <a:t> and </a:t>
            </a:r>
            <a:r>
              <a:rPr lang="en-US" sz="2400" b="1" i="1" dirty="0">
                <a:latin typeface="Times New Roman" panose="02020603050405020304" pitchFamily="18" charset="0"/>
                <a:cs typeface="Times New Roman" panose="02020603050405020304" pitchFamily="18" charset="0"/>
              </a:rPr>
              <a:t>y</a:t>
            </a:r>
            <a:r>
              <a:rPr lang="en-US" sz="2400" b="1" dirty="0"/>
              <a:t>.</a:t>
            </a:r>
          </a:p>
          <a:p>
            <a:pPr marL="114300" indent="0">
              <a:buNone/>
            </a:pPr>
            <a:endParaRPr lang="en-US" sz="1200" b="1" dirty="0"/>
          </a:p>
          <a:p>
            <a:pPr marL="114300" indent="0">
              <a:buNone/>
            </a:pPr>
            <a:r>
              <a:rPr lang="en-US" sz="2400" b="1" dirty="0"/>
              <a:t>Choose all the ordered pairs that could be included in this proportional relationship.</a:t>
            </a:r>
          </a:p>
          <a:p>
            <a:pPr marL="114300" indent="0">
              <a:buNone/>
            </a:pPr>
            <a:endParaRPr lang="en-US" dirty="0"/>
          </a:p>
        </p:txBody>
      </p:sp>
      <p:grpSp>
        <p:nvGrpSpPr>
          <p:cNvPr id="7" name="Group 6" descr="Ordered pairs zero, zero, one, one, two, four, three, six, three, seven."/>
          <p:cNvGrpSpPr/>
          <p:nvPr/>
        </p:nvGrpSpPr>
        <p:grpSpPr>
          <a:xfrm>
            <a:off x="228600" y="4400550"/>
            <a:ext cx="4962525" cy="533400"/>
            <a:chOff x="0" y="0"/>
            <a:chExt cx="4962525" cy="419100"/>
          </a:xfrm>
        </p:grpSpPr>
        <p:sp>
          <p:nvSpPr>
            <p:cNvPr id="8" name="Text Box 42"/>
            <p:cNvSpPr txBox="1"/>
            <p:nvPr/>
          </p:nvSpPr>
          <p:spPr>
            <a:xfrm>
              <a:off x="0" y="0"/>
              <a:ext cx="942975" cy="4191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solidFill>
                    <a:srgbClr val="C00000"/>
                  </a:solidFill>
                  <a:effectLst/>
                  <a:latin typeface="Tahoma"/>
                  <a:ea typeface="Calibri"/>
                  <a:cs typeface="Times New Roman"/>
                </a:rPr>
                <a:t>(0, 0)</a:t>
              </a:r>
              <a:endParaRPr lang="en-US" sz="1100" dirty="0">
                <a:solidFill>
                  <a:srgbClr val="C00000"/>
                </a:solidFill>
                <a:effectLst/>
                <a:ea typeface="Calibri"/>
                <a:cs typeface="Times New Roman"/>
              </a:endParaRPr>
            </a:p>
          </p:txBody>
        </p:sp>
        <p:sp>
          <p:nvSpPr>
            <p:cNvPr id="9" name="Text Box 47"/>
            <p:cNvSpPr txBox="1"/>
            <p:nvPr/>
          </p:nvSpPr>
          <p:spPr>
            <a:xfrm>
              <a:off x="1009650" y="0"/>
              <a:ext cx="942975" cy="4191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a:effectLst/>
                  <a:latin typeface="Tahoma"/>
                  <a:ea typeface="Calibri"/>
                  <a:cs typeface="Times New Roman"/>
                </a:rPr>
                <a:t>(1, 1)</a:t>
              </a:r>
              <a:endParaRPr lang="en-US" sz="1100">
                <a:effectLst/>
                <a:ea typeface="Calibri"/>
                <a:cs typeface="Times New Roman"/>
              </a:endParaRPr>
            </a:p>
          </p:txBody>
        </p:sp>
        <p:sp>
          <p:nvSpPr>
            <p:cNvPr id="10" name="Text Box 50"/>
            <p:cNvSpPr txBox="1"/>
            <p:nvPr/>
          </p:nvSpPr>
          <p:spPr>
            <a:xfrm>
              <a:off x="2019300" y="0"/>
              <a:ext cx="942975" cy="4191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solidFill>
                    <a:srgbClr val="C00000"/>
                  </a:solidFill>
                  <a:effectLst/>
                  <a:latin typeface="Tahoma"/>
                  <a:ea typeface="Calibri"/>
                  <a:cs typeface="Times New Roman"/>
                </a:rPr>
                <a:t>(2, 4)</a:t>
              </a:r>
              <a:endParaRPr lang="en-US" sz="1100" dirty="0">
                <a:solidFill>
                  <a:srgbClr val="C00000"/>
                </a:solidFill>
                <a:effectLst/>
                <a:ea typeface="Calibri"/>
                <a:cs typeface="Times New Roman"/>
              </a:endParaRPr>
            </a:p>
          </p:txBody>
        </p:sp>
        <p:sp>
          <p:nvSpPr>
            <p:cNvPr id="11" name="Text Box 51"/>
            <p:cNvSpPr txBox="1"/>
            <p:nvPr/>
          </p:nvSpPr>
          <p:spPr>
            <a:xfrm>
              <a:off x="3009900" y="0"/>
              <a:ext cx="942975" cy="4191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solidFill>
                    <a:srgbClr val="C00000"/>
                  </a:solidFill>
                  <a:effectLst/>
                  <a:latin typeface="Tahoma"/>
                  <a:ea typeface="Calibri"/>
                  <a:cs typeface="Times New Roman"/>
                </a:rPr>
                <a:t>(3, 6)</a:t>
              </a:r>
              <a:endParaRPr lang="en-US" sz="1100" dirty="0">
                <a:solidFill>
                  <a:srgbClr val="C00000"/>
                </a:solidFill>
                <a:effectLst/>
                <a:ea typeface="Calibri"/>
                <a:cs typeface="Times New Roman"/>
              </a:endParaRPr>
            </a:p>
          </p:txBody>
        </p:sp>
        <p:sp>
          <p:nvSpPr>
            <p:cNvPr id="12" name="Text Box 52"/>
            <p:cNvSpPr txBox="1"/>
            <p:nvPr/>
          </p:nvSpPr>
          <p:spPr>
            <a:xfrm>
              <a:off x="4019550" y="0"/>
              <a:ext cx="942975" cy="4191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Tahoma"/>
                  <a:ea typeface="Calibri"/>
                  <a:cs typeface="Times New Roman"/>
                </a:rPr>
                <a:t>(3, 7)</a:t>
              </a:r>
              <a:endParaRPr lang="en-US" sz="1100" dirty="0">
                <a:effectLst/>
                <a:ea typeface="Calibri"/>
                <a:cs typeface="Times New Roman"/>
              </a:endParaRPr>
            </a:p>
          </p:txBody>
        </p:sp>
      </p:grpSp>
      <p:sp>
        <p:nvSpPr>
          <p:cNvPr id="13" name="Rounded Rectangle 12" descr="A rectangle indicating part of the correct solution." title="A rectangle."/>
          <p:cNvSpPr/>
          <p:nvPr/>
        </p:nvSpPr>
        <p:spPr>
          <a:xfrm>
            <a:off x="203892" y="4431131"/>
            <a:ext cx="967683" cy="47223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descr="A rectangle indicating part of the correct solution." title="A rectangle."/>
          <p:cNvSpPr/>
          <p:nvPr/>
        </p:nvSpPr>
        <p:spPr>
          <a:xfrm>
            <a:off x="2219433" y="4399764"/>
            <a:ext cx="971442" cy="50360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descr="A rectangle indicating part of the correct solution." title="A rectangle."/>
          <p:cNvSpPr/>
          <p:nvPr/>
        </p:nvSpPr>
        <p:spPr>
          <a:xfrm>
            <a:off x="3240542" y="4412584"/>
            <a:ext cx="967683" cy="49078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139977" y="4255353"/>
            <a:ext cx="4105489" cy="830997"/>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not including (0, 0) in the relationship</a:t>
            </a:r>
          </a:p>
        </p:txBody>
      </p:sp>
      <p:pic>
        <p:nvPicPr>
          <p:cNvPr id="17" name="Picture 16" descr="A graph representing a proportional relationship."/>
          <p:cNvPicPr>
            <a:picLocks noChangeAspect="1"/>
          </p:cNvPicPr>
          <p:nvPr/>
        </p:nvPicPr>
        <p:blipFill>
          <a:blip r:embed="rId2"/>
          <a:stretch>
            <a:fillRect/>
          </a:stretch>
        </p:blipFill>
        <p:spPr>
          <a:xfrm>
            <a:off x="5402746" y="956310"/>
            <a:ext cx="3436454" cy="3291840"/>
          </a:xfrm>
          <a:prstGeom prst="rect">
            <a:avLst/>
          </a:prstGeom>
          <a:solidFill>
            <a:schemeClr val="tx1"/>
          </a:solidFill>
          <a:ln w="12700">
            <a:solidFill>
              <a:schemeClr val="tx1"/>
            </a:solidFill>
          </a:ln>
        </p:spPr>
      </p:pic>
    </p:spTree>
    <p:extLst>
      <p:ext uri="{BB962C8B-B14F-4D97-AF65-F5344CB8AC3E}">
        <p14:creationId xmlns:p14="http://schemas.microsoft.com/office/powerpoint/2010/main" val="38997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7</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Representing Relationships Using Ratios (6.1)</a:t>
            </a:r>
          </a:p>
        </p:txBody>
      </p:sp>
      <p:sp>
        <p:nvSpPr>
          <p:cNvPr id="4" name="Content Placeholder 3"/>
          <p:cNvSpPr>
            <a:spLocks noGrp="1"/>
          </p:cNvSpPr>
          <p:nvPr>
            <p:ph idx="1"/>
          </p:nvPr>
        </p:nvSpPr>
        <p:spPr/>
        <p:txBody>
          <a:bodyPr/>
          <a:lstStyle/>
          <a:p>
            <a:pPr marL="114300" indent="0">
              <a:buNone/>
            </a:pPr>
            <a:r>
              <a:rPr lang="en-US" sz="2400" b="1" dirty="0"/>
              <a:t>There are 5 red candies and 1 blue candy shown in the bag.   What is the least number of red and blue candies that can be added to the bag to create a ratio of 3 to 2 for the number of red candies to the number of blue candies?</a:t>
            </a:r>
          </a:p>
          <a:p>
            <a:pPr marL="114300" indent="0">
              <a:buNone/>
            </a:pPr>
            <a:endParaRPr lang="en-US" dirty="0"/>
          </a:p>
        </p:txBody>
      </p:sp>
      <p:pic>
        <p:nvPicPr>
          <p:cNvPr id="1026" name="Picture 2" descr="A bag containing five pieces of red candy and one piece blue candy." title="A bag contaiing 6 pieces of can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410754"/>
            <a:ext cx="2890839" cy="2464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descr="Key with a red circle labeled R and a blue circle labeled B."/>
          <p:cNvGrpSpPr/>
          <p:nvPr/>
        </p:nvGrpSpPr>
        <p:grpSpPr>
          <a:xfrm>
            <a:off x="5562600" y="3181350"/>
            <a:ext cx="1752600" cy="1569660"/>
            <a:chOff x="5562600" y="3181350"/>
            <a:chExt cx="1752600" cy="1569660"/>
          </a:xfrm>
        </p:grpSpPr>
        <p:sp>
          <p:nvSpPr>
            <p:cNvPr id="5" name="TextBox 4" descr="Each red circle labeled R represents one red candy.  Each blue circle labeled B represents one blue candy." title="Key"/>
            <p:cNvSpPr txBox="1"/>
            <p:nvPr/>
          </p:nvSpPr>
          <p:spPr>
            <a:xfrm>
              <a:off x="5562600" y="3181350"/>
              <a:ext cx="1752600" cy="1569660"/>
            </a:xfrm>
            <a:prstGeom prst="rect">
              <a:avLst/>
            </a:prstGeom>
            <a:noFill/>
            <a:ln>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Key:</a:t>
              </a:r>
            </a:p>
            <a:p>
              <a:r>
                <a:rPr lang="en-US" sz="2400" dirty="0">
                  <a:latin typeface="Tahoma" panose="020B0604030504040204" pitchFamily="34" charset="0"/>
                  <a:ea typeface="Tahoma" panose="020B0604030504040204" pitchFamily="34" charset="0"/>
                  <a:cs typeface="Tahoma" panose="020B0604030504040204" pitchFamily="34" charset="0"/>
                </a:rPr>
                <a:t>     = red </a:t>
              </a:r>
            </a:p>
            <a:p>
              <a:r>
                <a:rPr lang="en-US" sz="2400" dirty="0">
                  <a:latin typeface="Tahoma" panose="020B0604030504040204" pitchFamily="34" charset="0"/>
                  <a:ea typeface="Tahoma" panose="020B0604030504040204" pitchFamily="34" charset="0"/>
                  <a:cs typeface="Tahoma" panose="020B0604030504040204" pitchFamily="34" charset="0"/>
                </a:rPr>
                <a:t>     </a:t>
              </a:r>
            </a:p>
            <a:p>
              <a:r>
                <a:rPr lang="en-US" sz="2400" dirty="0">
                  <a:latin typeface="Tahoma" panose="020B0604030504040204" pitchFamily="34" charset="0"/>
                  <a:ea typeface="Tahoma" panose="020B0604030504040204" pitchFamily="34" charset="0"/>
                  <a:cs typeface="Tahoma" panose="020B0604030504040204" pitchFamily="34" charset="0"/>
                </a:rPr>
                <a:t>     = blue</a:t>
              </a:r>
            </a:p>
          </p:txBody>
        </p:sp>
        <p:pic>
          <p:nvPicPr>
            <p:cNvPr id="8" name="Picture 7" descr="A red circle labeled R."/>
            <p:cNvPicPr>
              <a:picLocks noChangeAspect="1"/>
            </p:cNvPicPr>
            <p:nvPr/>
          </p:nvPicPr>
          <p:blipFill>
            <a:blip r:embed="rId4"/>
            <a:stretch>
              <a:fillRect/>
            </a:stretch>
          </p:blipFill>
          <p:spPr>
            <a:xfrm>
              <a:off x="5630403" y="3585180"/>
              <a:ext cx="476250" cy="381000"/>
            </a:xfrm>
            <a:prstGeom prst="rect">
              <a:avLst/>
            </a:prstGeom>
          </p:spPr>
        </p:pic>
        <p:pic>
          <p:nvPicPr>
            <p:cNvPr id="9" name="Picture 8" descr="A blue circle labeld B."/>
            <p:cNvPicPr>
              <a:picLocks noChangeAspect="1"/>
            </p:cNvPicPr>
            <p:nvPr/>
          </p:nvPicPr>
          <p:blipFill>
            <a:blip r:embed="rId5"/>
            <a:stretch>
              <a:fillRect/>
            </a:stretch>
          </p:blipFill>
          <p:spPr>
            <a:xfrm>
              <a:off x="5682022" y="4370010"/>
              <a:ext cx="371475" cy="304800"/>
            </a:xfrm>
            <a:prstGeom prst="rect">
              <a:avLst/>
            </a:prstGeom>
          </p:spPr>
        </p:pic>
      </p:grpSp>
    </p:spTree>
    <p:extLst>
      <p:ext uri="{BB962C8B-B14F-4D97-AF65-F5344CB8AC3E}">
        <p14:creationId xmlns:p14="http://schemas.microsoft.com/office/powerpoint/2010/main" val="4001789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70</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Connections Among Representations (6.12d) </a:t>
            </a:r>
          </a:p>
        </p:txBody>
      </p:sp>
      <p:sp>
        <p:nvSpPr>
          <p:cNvPr id="5" name="Content Placeholder 4"/>
          <p:cNvSpPr>
            <a:spLocks noGrp="1"/>
          </p:cNvSpPr>
          <p:nvPr>
            <p:ph idx="1"/>
          </p:nvPr>
        </p:nvSpPr>
        <p:spPr>
          <a:xfrm>
            <a:off x="76201" y="895350"/>
            <a:ext cx="5105400" cy="4191000"/>
          </a:xfrm>
        </p:spPr>
        <p:txBody>
          <a:bodyPr>
            <a:normAutofit lnSpcReduction="10000"/>
          </a:bodyPr>
          <a:lstStyle/>
          <a:p>
            <a:pPr marL="114300" indent="0">
              <a:buNone/>
            </a:pPr>
            <a:r>
              <a:rPr lang="en-US" sz="2600" b="1" dirty="0"/>
              <a:t>The table represents a proportional relationship between the </a:t>
            </a:r>
            <a:r>
              <a:rPr lang="en-US" sz="2600" b="1" i="1" dirty="0">
                <a:latin typeface="Times New Roman" panose="02020603050405020304" pitchFamily="18" charset="0"/>
                <a:cs typeface="Times New Roman" panose="02020603050405020304" pitchFamily="18" charset="0"/>
              </a:rPr>
              <a:t>x</a:t>
            </a:r>
            <a:r>
              <a:rPr lang="en-US" sz="2600" b="1" dirty="0"/>
              <a:t>- and </a:t>
            </a:r>
            <a:r>
              <a:rPr lang="en-US" sz="2600" b="1" i="1" dirty="0">
                <a:latin typeface="Times New Roman" panose="02020603050405020304" pitchFamily="18" charset="0"/>
                <a:cs typeface="Times New Roman" panose="02020603050405020304" pitchFamily="18" charset="0"/>
              </a:rPr>
              <a:t>y</a:t>
            </a:r>
            <a:r>
              <a:rPr lang="en-US" sz="2600" b="1" dirty="0"/>
              <a:t>-values.</a:t>
            </a:r>
          </a:p>
          <a:p>
            <a:pPr marL="114300" indent="0">
              <a:buNone/>
            </a:pPr>
            <a:endParaRPr lang="en-US" sz="2400" b="1" dirty="0"/>
          </a:p>
          <a:p>
            <a:pPr marL="114300" indent="0">
              <a:buNone/>
            </a:pPr>
            <a:endParaRPr lang="en-US" sz="2400" b="1" dirty="0"/>
          </a:p>
          <a:p>
            <a:pPr marL="114300" indent="0">
              <a:buNone/>
            </a:pPr>
            <a:endParaRPr lang="en-US" sz="800" b="1" dirty="0"/>
          </a:p>
          <a:p>
            <a:pPr marL="114300" indent="0">
              <a:buNone/>
            </a:pPr>
            <a:r>
              <a:rPr lang="en-US" sz="2400" b="1" dirty="0"/>
              <a:t>Plot three points on the graph to represent the same proportional relationship as shown in the table.  All points must have integer coordinates.</a:t>
            </a:r>
          </a:p>
          <a:p>
            <a:endParaRPr lang="en-US" dirty="0"/>
          </a:p>
        </p:txBody>
      </p:sp>
      <p:graphicFrame>
        <p:nvGraphicFramePr>
          <p:cNvPr id="4" name="Table 3" descr="A five column table read left to right, top to bottom.  First row, x, 12, 16, 18 22.  Last row, y, 18, 24, 27, 33."/>
          <p:cNvGraphicFramePr>
            <a:graphicFrameLocks noGrp="1"/>
          </p:cNvGraphicFramePr>
          <p:nvPr>
            <p:extLst>
              <p:ext uri="{D42A27DB-BD31-4B8C-83A1-F6EECF244321}">
                <p14:modId xmlns:p14="http://schemas.microsoft.com/office/powerpoint/2010/main" val="3385723963"/>
              </p:ext>
            </p:extLst>
          </p:nvPr>
        </p:nvGraphicFramePr>
        <p:xfrm>
          <a:off x="304800" y="2038350"/>
          <a:ext cx="3200400" cy="86868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tblGrid>
              <a:tr h="342900">
                <a:tc>
                  <a:txBody>
                    <a:bodyPr/>
                    <a:lstStyle/>
                    <a:p>
                      <a:pPr algn="ctr"/>
                      <a:r>
                        <a:rPr lang="en-US" sz="2400" b="1" i="1" dirty="0">
                          <a:latin typeface="Times New Roman" panose="02020603050405020304" pitchFamily="18" charset="0"/>
                          <a:cs typeface="Times New Roman" panose="02020603050405020304" pitchFamily="18" charset="0"/>
                        </a:rPr>
                        <a:t>x</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12</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16</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18</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22</a:t>
                      </a:r>
                    </a:p>
                  </a:txBody>
                  <a:tcPr marT="34290" marB="34290"/>
                </a:tc>
                <a:extLst>
                  <a:ext uri="{0D108BD9-81ED-4DB2-BD59-A6C34878D82A}">
                    <a16:rowId xmlns:a16="http://schemas.microsoft.com/office/drawing/2014/main" val="10000"/>
                  </a:ext>
                </a:extLst>
              </a:tr>
              <a:tr h="342900">
                <a:tc>
                  <a:txBody>
                    <a:bodyPr/>
                    <a:lstStyle/>
                    <a:p>
                      <a:pPr algn="ctr"/>
                      <a:r>
                        <a:rPr lang="en-US" sz="2400" b="1" i="1" dirty="0">
                          <a:latin typeface="Times New Roman" panose="02020603050405020304" pitchFamily="18" charset="0"/>
                          <a:cs typeface="Times New Roman" panose="02020603050405020304" pitchFamily="18" charset="0"/>
                        </a:rPr>
                        <a:t>y</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18</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24</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27</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33</a:t>
                      </a:r>
                    </a:p>
                  </a:txBody>
                  <a:tcPr marT="34290" marB="34290"/>
                </a:tc>
                <a:extLst>
                  <a:ext uri="{0D108BD9-81ED-4DB2-BD59-A6C34878D82A}">
                    <a16:rowId xmlns:a16="http://schemas.microsoft.com/office/drawing/2014/main" val="10001"/>
                  </a:ext>
                </a:extLst>
              </a:tr>
            </a:tbl>
          </a:graphicData>
        </a:graphic>
      </p:graphicFrame>
      <p:pic>
        <p:nvPicPr>
          <p:cNvPr id="1026" name="Picture 2" descr="A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047750"/>
            <a:ext cx="3701324" cy="32361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8540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Connections Among Representations (6.12d) </a:t>
            </a:r>
          </a:p>
        </p:txBody>
      </p:sp>
      <p:sp>
        <p:nvSpPr>
          <p:cNvPr id="5" name="Content Placeholder 4"/>
          <p:cNvSpPr>
            <a:spLocks noGrp="1"/>
          </p:cNvSpPr>
          <p:nvPr>
            <p:ph idx="1"/>
          </p:nvPr>
        </p:nvSpPr>
        <p:spPr>
          <a:xfrm>
            <a:off x="76201" y="895350"/>
            <a:ext cx="5105400" cy="4191000"/>
          </a:xfrm>
        </p:spPr>
        <p:txBody>
          <a:bodyPr>
            <a:normAutofit lnSpcReduction="10000"/>
          </a:bodyPr>
          <a:lstStyle/>
          <a:p>
            <a:pPr marL="114300" indent="0">
              <a:buNone/>
            </a:pPr>
            <a:r>
              <a:rPr lang="en-US" sz="2600" b="1" dirty="0"/>
              <a:t>The table represents a proportional relationship between the </a:t>
            </a:r>
            <a:r>
              <a:rPr lang="en-US" sz="2600" b="1" i="1" dirty="0">
                <a:latin typeface="Times New Roman" panose="02020603050405020304" pitchFamily="18" charset="0"/>
                <a:cs typeface="Times New Roman" panose="02020603050405020304" pitchFamily="18" charset="0"/>
              </a:rPr>
              <a:t>x</a:t>
            </a:r>
            <a:r>
              <a:rPr lang="en-US" sz="2600" b="1" dirty="0"/>
              <a:t>- and </a:t>
            </a:r>
            <a:r>
              <a:rPr lang="en-US" sz="2600" b="1" i="1" dirty="0">
                <a:latin typeface="Times New Roman" panose="02020603050405020304" pitchFamily="18" charset="0"/>
                <a:cs typeface="Times New Roman" panose="02020603050405020304" pitchFamily="18" charset="0"/>
              </a:rPr>
              <a:t>y</a:t>
            </a:r>
            <a:r>
              <a:rPr lang="en-US" sz="2600" b="1" dirty="0"/>
              <a:t>-values.</a:t>
            </a:r>
          </a:p>
          <a:p>
            <a:pPr marL="114300" indent="0">
              <a:buNone/>
            </a:pPr>
            <a:endParaRPr lang="en-US" sz="2400" b="1" dirty="0"/>
          </a:p>
          <a:p>
            <a:pPr marL="114300" indent="0">
              <a:buNone/>
            </a:pPr>
            <a:endParaRPr lang="en-US" sz="2400" b="1" dirty="0"/>
          </a:p>
          <a:p>
            <a:pPr marL="114300" indent="0">
              <a:buNone/>
            </a:pPr>
            <a:endParaRPr lang="en-US" sz="800" b="1" dirty="0"/>
          </a:p>
          <a:p>
            <a:pPr marL="114300" indent="0">
              <a:buNone/>
            </a:pPr>
            <a:r>
              <a:rPr lang="en-US" sz="2400" b="1" dirty="0"/>
              <a:t>Plot three points on the graph to represent the same proportional relationship as shown in the table.  All points must have integer coordinates.</a:t>
            </a:r>
          </a:p>
          <a:p>
            <a:endParaRPr lang="en-US" dirty="0"/>
          </a:p>
        </p:txBody>
      </p:sp>
      <p:graphicFrame>
        <p:nvGraphicFramePr>
          <p:cNvPr id="8" name="Table 7" descr="A five column table read left to right, top to bottom.  First row, x, 12, 16, 18 22.  Last row, y, 18, 24, 27, 33."/>
          <p:cNvGraphicFramePr>
            <a:graphicFrameLocks noGrp="1"/>
          </p:cNvGraphicFramePr>
          <p:nvPr>
            <p:extLst>
              <p:ext uri="{D42A27DB-BD31-4B8C-83A1-F6EECF244321}">
                <p14:modId xmlns:p14="http://schemas.microsoft.com/office/powerpoint/2010/main" val="1431649647"/>
              </p:ext>
            </p:extLst>
          </p:nvPr>
        </p:nvGraphicFramePr>
        <p:xfrm>
          <a:off x="304800" y="2038350"/>
          <a:ext cx="3200400" cy="86868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tblGrid>
              <a:tr h="342900">
                <a:tc>
                  <a:txBody>
                    <a:bodyPr/>
                    <a:lstStyle/>
                    <a:p>
                      <a:pPr algn="ctr"/>
                      <a:r>
                        <a:rPr lang="en-US" sz="2400" b="1" i="1" dirty="0">
                          <a:latin typeface="Times New Roman" panose="02020603050405020304" pitchFamily="18" charset="0"/>
                          <a:cs typeface="Times New Roman" panose="02020603050405020304" pitchFamily="18" charset="0"/>
                        </a:rPr>
                        <a:t>x</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12</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16</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18</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22</a:t>
                      </a:r>
                    </a:p>
                  </a:txBody>
                  <a:tcPr marT="34290" marB="34290"/>
                </a:tc>
                <a:extLst>
                  <a:ext uri="{0D108BD9-81ED-4DB2-BD59-A6C34878D82A}">
                    <a16:rowId xmlns:a16="http://schemas.microsoft.com/office/drawing/2014/main" val="10000"/>
                  </a:ext>
                </a:extLst>
              </a:tr>
              <a:tr h="342900">
                <a:tc>
                  <a:txBody>
                    <a:bodyPr/>
                    <a:lstStyle/>
                    <a:p>
                      <a:pPr algn="ctr"/>
                      <a:r>
                        <a:rPr lang="en-US" sz="2400" b="1" i="1" dirty="0">
                          <a:latin typeface="Times New Roman" panose="02020603050405020304" pitchFamily="18" charset="0"/>
                          <a:cs typeface="Times New Roman" panose="02020603050405020304" pitchFamily="18" charset="0"/>
                        </a:rPr>
                        <a:t>y</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18</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24</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27</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33</a:t>
                      </a:r>
                    </a:p>
                  </a:txBody>
                  <a:tcPr marT="34290" marB="34290"/>
                </a:tc>
                <a:extLst>
                  <a:ext uri="{0D108BD9-81ED-4DB2-BD59-A6C34878D82A}">
                    <a16:rowId xmlns:a16="http://schemas.microsoft.com/office/drawing/2014/main" val="10001"/>
                  </a:ext>
                </a:extLst>
              </a:tr>
            </a:tbl>
          </a:graphicData>
        </a:graphic>
      </p:graphicFrame>
      <p:pic>
        <p:nvPicPr>
          <p:cNvPr id="1026" name="Picture 2" descr="A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047750"/>
            <a:ext cx="3701324" cy="32361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6200" y="4248150"/>
            <a:ext cx="8991600" cy="830997"/>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Any three of the following ordered pairs are correct. (0, 0), (2, 3), (4, 6), (6, 9), and (8, 12)</a:t>
            </a:r>
          </a:p>
        </p:txBody>
      </p:sp>
    </p:spTree>
    <p:extLst>
      <p:ext uri="{BB962C8B-B14F-4D97-AF65-F5344CB8AC3E}">
        <p14:creationId xmlns:p14="http://schemas.microsoft.com/office/powerpoint/2010/main" val="32909149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#2 with Connections Among Representations (6.12d) </a:t>
            </a:r>
            <a:r>
              <a:rPr lang="en-US" sz="2400" dirty="0">
                <a:solidFill>
                  <a:schemeClr val="bg1"/>
                </a:solidFill>
              </a:rPr>
              <a:t>(1 of 2)</a:t>
            </a:r>
          </a:p>
        </p:txBody>
      </p:sp>
      <p:sp>
        <p:nvSpPr>
          <p:cNvPr id="4" name="Content Placeholder 3"/>
          <p:cNvSpPr>
            <a:spLocks noGrp="1"/>
          </p:cNvSpPr>
          <p:nvPr>
            <p:ph idx="1"/>
          </p:nvPr>
        </p:nvSpPr>
        <p:spPr>
          <a:xfrm>
            <a:off x="0" y="895350"/>
            <a:ext cx="9067800" cy="4800600"/>
          </a:xfrm>
        </p:spPr>
        <p:txBody>
          <a:bodyPr>
            <a:noAutofit/>
          </a:bodyPr>
          <a:lstStyle/>
          <a:p>
            <a:pPr marL="114300" indent="0">
              <a:buNone/>
            </a:pPr>
            <a:r>
              <a:rPr lang="en-US" sz="2400" b="1" dirty="0"/>
              <a:t>Use this table for the next item.</a:t>
            </a:r>
          </a:p>
          <a:p>
            <a:pPr marL="114300" indent="0">
              <a:buNone/>
            </a:pPr>
            <a:endParaRPr lang="en-US" sz="2000" dirty="0"/>
          </a:p>
          <a:p>
            <a:pPr marL="114300" indent="0">
              <a:buNone/>
            </a:pPr>
            <a:endParaRPr lang="en-US" sz="2000" dirty="0"/>
          </a:p>
          <a:p>
            <a:pPr marL="114300" indent="0">
              <a:buNone/>
            </a:pPr>
            <a:endParaRPr lang="en-US" sz="2000" b="1" dirty="0"/>
          </a:p>
          <a:p>
            <a:pPr marL="114300" indent="0">
              <a:buNone/>
            </a:pPr>
            <a:endParaRPr lang="en-US" sz="2000" b="1" dirty="0"/>
          </a:p>
          <a:p>
            <a:pPr marL="114300" indent="0">
              <a:buNone/>
            </a:pPr>
            <a:endParaRPr lang="en-US" sz="2000" b="1" dirty="0"/>
          </a:p>
          <a:p>
            <a:pPr marL="114300" indent="0">
              <a:buNone/>
            </a:pPr>
            <a:endParaRPr lang="en-US" sz="2000" dirty="0"/>
          </a:p>
        </p:txBody>
      </p:sp>
      <p:graphicFrame>
        <p:nvGraphicFramePr>
          <p:cNvPr id="7" name="Table 6" descr="A two column table read left to right, top to bottom.  First row, number of pizzas purchased, total cost dollars. Second row, 4, 34.00.  Third row, 7, 59.50. Last row, 12, 102.00."/>
          <p:cNvGraphicFramePr>
            <a:graphicFrameLocks noGrp="1"/>
          </p:cNvGraphicFramePr>
          <p:nvPr>
            <p:extLst>
              <p:ext uri="{D42A27DB-BD31-4B8C-83A1-F6EECF244321}">
                <p14:modId xmlns:p14="http://schemas.microsoft.com/office/powerpoint/2010/main" val="1959617532"/>
              </p:ext>
            </p:extLst>
          </p:nvPr>
        </p:nvGraphicFramePr>
        <p:xfrm>
          <a:off x="304800" y="1657350"/>
          <a:ext cx="8382000" cy="210312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617220">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Number of Pizzas</a:t>
                      </a:r>
                      <a:r>
                        <a:rPr lang="en-US" sz="2400" b="1" baseline="0" dirty="0">
                          <a:latin typeface="Tahoma" panose="020B0604030504040204" pitchFamily="34" charset="0"/>
                          <a:ea typeface="Tahoma" panose="020B0604030504040204" pitchFamily="34" charset="0"/>
                          <a:cs typeface="Tahoma" panose="020B0604030504040204" pitchFamily="34" charset="0"/>
                        </a:rPr>
                        <a:t> Purchased</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Total Cost (dollars)</a:t>
                      </a:r>
                    </a:p>
                  </a:txBody>
                  <a:tcPr marT="34290" marB="34290"/>
                </a:tc>
                <a:extLst>
                  <a:ext uri="{0D108BD9-81ED-4DB2-BD59-A6C34878D82A}">
                    <a16:rowId xmlns:a16="http://schemas.microsoft.com/office/drawing/2014/main" val="10000"/>
                  </a:ext>
                </a:extLst>
              </a:tr>
              <a:tr h="342900">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4</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34.00</a:t>
                      </a:r>
                    </a:p>
                  </a:txBody>
                  <a:tcPr marT="34290" marB="34290"/>
                </a:tc>
                <a:extLst>
                  <a:ext uri="{0D108BD9-81ED-4DB2-BD59-A6C34878D82A}">
                    <a16:rowId xmlns:a16="http://schemas.microsoft.com/office/drawing/2014/main" val="10001"/>
                  </a:ext>
                </a:extLst>
              </a:tr>
              <a:tr h="342900">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7</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59.50</a:t>
                      </a:r>
                    </a:p>
                  </a:txBody>
                  <a:tcPr marT="34290" marB="34290"/>
                </a:tc>
                <a:extLst>
                  <a:ext uri="{0D108BD9-81ED-4DB2-BD59-A6C34878D82A}">
                    <a16:rowId xmlns:a16="http://schemas.microsoft.com/office/drawing/2014/main" val="10002"/>
                  </a:ext>
                </a:extLst>
              </a:tr>
              <a:tr h="342900">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12</a:t>
                      </a:r>
                    </a:p>
                  </a:txBody>
                  <a:tcPr marT="34290" marB="34290"/>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102.00</a:t>
                      </a:r>
                    </a:p>
                  </a:txBody>
                  <a:tcPr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06399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228"/>
          </a:xfrm>
          <a:solidFill>
            <a:schemeClr val="tx1"/>
          </a:solidFill>
        </p:spPr>
        <p:txBody>
          <a:bodyPr>
            <a:noAutofit/>
          </a:bodyPr>
          <a:lstStyle/>
          <a:p>
            <a:r>
              <a:rPr lang="en-US" sz="2800" dirty="0">
                <a:solidFill>
                  <a:schemeClr val="bg1"/>
                </a:solidFill>
              </a:rPr>
              <a:t>Suggested Practice #2 with Connections Among Representations (6.12d) </a:t>
            </a:r>
            <a:r>
              <a:rPr lang="en-US" sz="2400" dirty="0">
                <a:solidFill>
                  <a:schemeClr val="bg1"/>
                </a:solidFill>
              </a:rPr>
              <a:t>(2 of 2)</a:t>
            </a:r>
          </a:p>
        </p:txBody>
      </p:sp>
      <p:sp>
        <p:nvSpPr>
          <p:cNvPr id="4" name="Content Placeholder 3"/>
          <p:cNvSpPr>
            <a:spLocks noGrp="1"/>
          </p:cNvSpPr>
          <p:nvPr>
            <p:ph idx="1"/>
          </p:nvPr>
        </p:nvSpPr>
        <p:spPr>
          <a:xfrm>
            <a:off x="0" y="971550"/>
            <a:ext cx="9067800" cy="3886200"/>
          </a:xfrm>
        </p:spPr>
        <p:txBody>
          <a:bodyPr>
            <a:noAutofit/>
          </a:bodyPr>
          <a:lstStyle/>
          <a:p>
            <a:pPr marL="114300" indent="0">
              <a:buNone/>
            </a:pPr>
            <a:r>
              <a:rPr lang="en-US" sz="2400" b="1" dirty="0"/>
              <a:t>A restaurant sells pizzas.  The total cost in dollars, </a:t>
            </a:r>
            <a:r>
              <a:rPr lang="en-US" sz="2400" b="1" i="1" dirty="0">
                <a:latin typeface="Times New Roman" panose="02020603050405020304" pitchFamily="18" charset="0"/>
                <a:cs typeface="Times New Roman" panose="02020603050405020304" pitchFamily="18" charset="0"/>
              </a:rPr>
              <a:t>y</a:t>
            </a:r>
            <a:r>
              <a:rPr lang="en-US" sz="2400" b="1" dirty="0"/>
              <a:t>, of the pizzas is based on the number of pizzas purchased, </a:t>
            </a:r>
            <a:r>
              <a:rPr lang="en-US" sz="2400" b="1" i="1" dirty="0">
                <a:latin typeface="Times New Roman" panose="02020603050405020304" pitchFamily="18" charset="0"/>
                <a:cs typeface="Times New Roman" panose="02020603050405020304" pitchFamily="18" charset="0"/>
              </a:rPr>
              <a:t>x</a:t>
            </a:r>
            <a:r>
              <a:rPr lang="en-US" sz="2400" b="1" dirty="0"/>
              <a:t>, as shown in the table.</a:t>
            </a:r>
          </a:p>
          <a:p>
            <a:pPr marL="114300" indent="0">
              <a:buNone/>
            </a:pPr>
            <a:r>
              <a:rPr lang="en-US" sz="2400" b="1" dirty="0"/>
              <a:t>Choose a situation that represents the same proportional relationship as shown in the table.</a:t>
            </a:r>
          </a:p>
          <a:p>
            <a:pPr marL="571500" indent="-457200">
              <a:buAutoNum type="alphaUcPeriod"/>
            </a:pPr>
            <a:r>
              <a:rPr lang="en-US" sz="2400" dirty="0"/>
              <a:t>The total cost of 6 pizzas is $48.50.   </a:t>
            </a:r>
          </a:p>
          <a:p>
            <a:pPr marL="571500" indent="-457200">
              <a:buAutoNum type="alphaUcPeriod"/>
            </a:pPr>
            <a:r>
              <a:rPr lang="en-US" sz="2400" dirty="0"/>
              <a:t>The total cost of 9 pizzas is $67.50.</a:t>
            </a:r>
          </a:p>
          <a:p>
            <a:pPr marL="114300" indent="0">
              <a:buNone/>
            </a:pPr>
            <a:r>
              <a:rPr lang="en-US" sz="2400" dirty="0"/>
              <a:t>C.  The total cost of 10 pizzas is $80.50. </a:t>
            </a:r>
          </a:p>
          <a:p>
            <a:pPr marL="114300" indent="0">
              <a:buNone/>
            </a:pPr>
            <a:r>
              <a:rPr lang="en-US" sz="2400" dirty="0"/>
              <a:t>D.  The total cost of 11 pizzas is $93.50.</a:t>
            </a:r>
          </a:p>
          <a:p>
            <a:pPr marL="114300" indent="0">
              <a:buNone/>
            </a:pPr>
            <a:endParaRPr lang="en-US" sz="2000" dirty="0"/>
          </a:p>
        </p:txBody>
      </p:sp>
    </p:spTree>
    <p:extLst>
      <p:ext uri="{BB962C8B-B14F-4D97-AF65-F5344CB8AC3E}">
        <p14:creationId xmlns:p14="http://schemas.microsoft.com/office/powerpoint/2010/main" val="5943943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#2 with Connections Among Representations (6.12d)</a:t>
            </a:r>
          </a:p>
        </p:txBody>
      </p:sp>
      <p:sp>
        <p:nvSpPr>
          <p:cNvPr id="4" name="Content Placeholder 3"/>
          <p:cNvSpPr>
            <a:spLocks noGrp="1"/>
          </p:cNvSpPr>
          <p:nvPr>
            <p:ph idx="1"/>
          </p:nvPr>
        </p:nvSpPr>
        <p:spPr>
          <a:xfrm>
            <a:off x="0" y="895350"/>
            <a:ext cx="9032488" cy="3341688"/>
          </a:xfrm>
        </p:spPr>
        <p:txBody>
          <a:bodyPr>
            <a:noAutofit/>
          </a:bodyPr>
          <a:lstStyle/>
          <a:p>
            <a:pPr marL="114300" indent="0">
              <a:buNone/>
            </a:pPr>
            <a:r>
              <a:rPr lang="en-US" sz="2400" b="1" dirty="0"/>
              <a:t>A restaurant sells pizzas.  The total cost in dollars, </a:t>
            </a:r>
            <a:r>
              <a:rPr lang="en-US" sz="2400" b="1" i="1" dirty="0">
                <a:latin typeface="Times New Roman" panose="02020603050405020304" pitchFamily="18" charset="0"/>
                <a:cs typeface="Times New Roman" panose="02020603050405020304" pitchFamily="18" charset="0"/>
              </a:rPr>
              <a:t>y</a:t>
            </a:r>
            <a:r>
              <a:rPr lang="en-US" sz="2400" b="1" dirty="0"/>
              <a:t>, of the pizzas is based on the number of pizzas purchased, </a:t>
            </a:r>
            <a:r>
              <a:rPr lang="en-US" sz="2400" b="1" i="1" dirty="0">
                <a:latin typeface="Times New Roman" panose="02020603050405020304" pitchFamily="18" charset="0"/>
                <a:cs typeface="Times New Roman" panose="02020603050405020304" pitchFamily="18" charset="0"/>
              </a:rPr>
              <a:t>x</a:t>
            </a:r>
            <a:r>
              <a:rPr lang="en-US" sz="2400" b="1" dirty="0"/>
              <a:t>, as shown in the table.</a:t>
            </a:r>
          </a:p>
          <a:p>
            <a:pPr marL="114300" indent="0">
              <a:buNone/>
            </a:pPr>
            <a:r>
              <a:rPr lang="en-US" sz="2400" b="1" dirty="0"/>
              <a:t>Choose a situation that represents the same proportional relationship as shown in the table.</a:t>
            </a:r>
          </a:p>
          <a:p>
            <a:pPr marL="571500" indent="-457200">
              <a:buAutoNum type="alphaUcPeriod"/>
            </a:pPr>
            <a:r>
              <a:rPr lang="en-US" sz="2400" dirty="0"/>
              <a:t>The total cost of 6 pizzas is $48.50.   </a:t>
            </a:r>
          </a:p>
          <a:p>
            <a:pPr marL="571500" indent="-457200">
              <a:buAutoNum type="alphaUcPeriod"/>
            </a:pPr>
            <a:r>
              <a:rPr lang="en-US" sz="2400" dirty="0"/>
              <a:t>The total cost of 9 pizzas is $67.50.</a:t>
            </a:r>
          </a:p>
          <a:p>
            <a:pPr marL="114300" indent="0">
              <a:buNone/>
            </a:pPr>
            <a:r>
              <a:rPr lang="en-US" sz="2400" dirty="0"/>
              <a:t>C. The total cost of 10 pizzas is $80.50. </a:t>
            </a:r>
          </a:p>
          <a:p>
            <a:pPr marL="114300" indent="0">
              <a:buNone/>
            </a:pPr>
            <a:r>
              <a:rPr lang="en-US" sz="2400" dirty="0">
                <a:solidFill>
                  <a:srgbClr val="C00000"/>
                </a:solidFill>
              </a:rPr>
              <a:t>D. The total cost of 11 pizzas is $93.50.</a:t>
            </a:r>
          </a:p>
          <a:p>
            <a:pPr marL="114300" indent="0">
              <a:buNone/>
            </a:pPr>
            <a:endParaRPr lang="en-US" sz="2400" dirty="0"/>
          </a:p>
        </p:txBody>
      </p:sp>
      <p:sp>
        <p:nvSpPr>
          <p:cNvPr id="6" name="Rounded Rectangle 5" descr="A rectangle indicating  the correct solution." title="A rectangle."/>
          <p:cNvSpPr/>
          <p:nvPr/>
        </p:nvSpPr>
        <p:spPr>
          <a:xfrm>
            <a:off x="76200" y="4221717"/>
            <a:ext cx="5562600" cy="44091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 y="4624685"/>
            <a:ext cx="83820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used a relationship of 8.05 and cost 80.50</a:t>
            </a:r>
          </a:p>
        </p:txBody>
      </p:sp>
      <p:cxnSp>
        <p:nvCxnSpPr>
          <p:cNvPr id="9" name="Straight Arrow Connector 8" descr="An arrow indicating a common error." title="An arrow."/>
          <p:cNvCxnSpPr/>
          <p:nvPr/>
        </p:nvCxnSpPr>
        <p:spPr>
          <a:xfrm flipH="1" flipV="1">
            <a:off x="5603488" y="3940380"/>
            <a:ext cx="1254512" cy="72225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0536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Linear Inequalities</a:t>
            </a:r>
          </a:p>
        </p:txBody>
      </p:sp>
      <p:sp>
        <p:nvSpPr>
          <p:cNvPr id="4" name="Content Placeholder 3"/>
          <p:cNvSpPr>
            <a:spLocks noGrp="1"/>
          </p:cNvSpPr>
          <p:nvPr>
            <p:ph idx="1"/>
          </p:nvPr>
        </p:nvSpPr>
        <p:spPr>
          <a:xfrm>
            <a:off x="0" y="830835"/>
            <a:ext cx="9067800" cy="3429002"/>
          </a:xfrm>
        </p:spPr>
        <p:txBody>
          <a:bodyPr>
            <a:normAutofit/>
          </a:bodyPr>
          <a:lstStyle/>
          <a:p>
            <a:pPr marL="114300" indent="0">
              <a:buNone/>
            </a:pPr>
            <a:r>
              <a:rPr lang="en-US" sz="2400" dirty="0"/>
              <a:t>SOL 6.14</a:t>
            </a:r>
          </a:p>
          <a:p>
            <a:pPr marL="114300" indent="0">
              <a:buNone/>
            </a:pPr>
            <a:r>
              <a:rPr lang="en-US" sz="2400" dirty="0"/>
              <a:t>The student will </a:t>
            </a:r>
          </a:p>
          <a:p>
            <a:pPr marL="114300" lvl="0" indent="0">
              <a:buNone/>
            </a:pPr>
            <a:r>
              <a:rPr lang="en-US" sz="2400" dirty="0"/>
              <a:t>a)  represent a practical situation with a linear inequality in one variable; and</a:t>
            </a:r>
          </a:p>
          <a:p>
            <a:pPr marL="114300" lvl="0" indent="0">
              <a:buNone/>
            </a:pPr>
            <a:r>
              <a:rPr lang="en-US" sz="2400" dirty="0">
                <a:solidFill>
                  <a:srgbClr val="C00000"/>
                </a:solidFill>
              </a:rPr>
              <a:t>b) solve one-step linear inequalities in one variable, involving addition or subtraction, and graph the solution on a number line.</a:t>
            </a:r>
          </a:p>
        </p:txBody>
      </p:sp>
    </p:spTree>
    <p:extLst>
      <p:ext uri="{BB962C8B-B14F-4D97-AF65-F5344CB8AC3E}">
        <p14:creationId xmlns:p14="http://schemas.microsoft.com/office/powerpoint/2010/main" val="1537021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Linear Inequalities (6.14)</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with identifying solutions of linear inequalities.</a:t>
            </a:r>
          </a:p>
          <a:p>
            <a:pPr marL="114300" indent="0">
              <a:buNone/>
            </a:pPr>
            <a:endParaRPr lang="en-US" sz="2400" dirty="0"/>
          </a:p>
          <a:p>
            <a:pPr marL="114300" indent="0">
              <a:buNone/>
            </a:pPr>
            <a:r>
              <a:rPr lang="en-US" sz="2400" dirty="0">
                <a:solidFill>
                  <a:srgbClr val="C00000"/>
                </a:solidFill>
              </a:rPr>
              <a:t>Common errors on SOL test items include:</a:t>
            </a:r>
          </a:p>
          <a:p>
            <a:pPr>
              <a:buClrTx/>
            </a:pPr>
            <a:r>
              <a:rPr lang="en-US" sz="2400" dirty="0">
                <a:solidFill>
                  <a:srgbClr val="C00000"/>
                </a:solidFill>
              </a:rPr>
              <a:t>using the value of where the inequality graph begins as a solution for a less than or greater than inequality.  </a:t>
            </a:r>
          </a:p>
          <a:p>
            <a:pPr marL="114300" indent="0">
              <a:buNone/>
            </a:pPr>
            <a:endParaRPr lang="en-US" dirty="0"/>
          </a:p>
        </p:txBody>
      </p:sp>
    </p:spTree>
    <p:extLst>
      <p:ext uri="{BB962C8B-B14F-4D97-AF65-F5344CB8AC3E}">
        <p14:creationId xmlns:p14="http://schemas.microsoft.com/office/powerpoint/2010/main" val="22749046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77</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with Identifying Numerical Values of a Solution Set (6.14)</a:t>
            </a:r>
          </a:p>
        </p:txBody>
      </p:sp>
      <p:sp>
        <p:nvSpPr>
          <p:cNvPr id="4" name="Content Placeholder 3"/>
          <p:cNvSpPr>
            <a:spLocks noGrp="1"/>
          </p:cNvSpPr>
          <p:nvPr>
            <p:ph idx="1"/>
          </p:nvPr>
        </p:nvSpPr>
        <p:spPr>
          <a:xfrm>
            <a:off x="0" y="1047750"/>
            <a:ext cx="9144000" cy="4038600"/>
          </a:xfrm>
        </p:spPr>
        <p:txBody>
          <a:bodyPr>
            <a:normAutofit fontScale="85000" lnSpcReduction="20000"/>
          </a:bodyPr>
          <a:lstStyle/>
          <a:p>
            <a:pPr marL="114300" indent="0">
              <a:buNone/>
            </a:pPr>
            <a:r>
              <a:rPr lang="en-US" b="1" dirty="0"/>
              <a:t>The graph represents all solutions to an inequality.</a:t>
            </a:r>
          </a:p>
          <a:p>
            <a:pPr marL="114300" indent="0">
              <a:buNone/>
            </a:pPr>
            <a:endParaRPr lang="en-US" dirty="0"/>
          </a:p>
          <a:p>
            <a:pPr marL="114300" indent="0">
              <a:buNone/>
            </a:pPr>
            <a:endParaRPr lang="en-US" dirty="0"/>
          </a:p>
          <a:p>
            <a:pPr marL="114300" indent="0">
              <a:buNone/>
            </a:pPr>
            <a:endParaRPr lang="en-US" dirty="0"/>
          </a:p>
          <a:p>
            <a:pPr marL="114300" indent="0">
              <a:buNone/>
            </a:pPr>
            <a:r>
              <a:rPr lang="en-US" b="1" dirty="0"/>
              <a:t>Which values are solutions of the inequality shown on the graph?</a:t>
            </a:r>
          </a:p>
          <a:p>
            <a:pPr marL="114300" indent="0">
              <a:buNone/>
            </a:pPr>
            <a:endParaRPr lang="en-US" dirty="0"/>
          </a:p>
          <a:p>
            <a:pPr marL="114300" indent="0">
              <a:buNone/>
            </a:pPr>
            <a:r>
              <a:rPr lang="en-US" dirty="0"/>
              <a:t>A.  -1 and 1</a:t>
            </a:r>
          </a:p>
          <a:p>
            <a:pPr marL="114300" indent="0">
              <a:buNone/>
            </a:pPr>
            <a:r>
              <a:rPr lang="en-US" dirty="0"/>
              <a:t>B.  -9 and 1</a:t>
            </a:r>
          </a:p>
          <a:p>
            <a:pPr marL="114300" indent="0">
              <a:buNone/>
            </a:pPr>
            <a:r>
              <a:rPr lang="en-US" dirty="0"/>
              <a:t>C.   3 and 5</a:t>
            </a:r>
          </a:p>
          <a:p>
            <a:pPr marL="114300" indent="0">
              <a:buNone/>
            </a:pPr>
            <a:r>
              <a:rPr lang="en-US" dirty="0"/>
              <a:t>D.  -9 and -3</a:t>
            </a:r>
          </a:p>
          <a:p>
            <a:pPr marL="114300" indent="0">
              <a:buNone/>
            </a:pPr>
            <a:endParaRPr lang="en-US" sz="2400" dirty="0"/>
          </a:p>
          <a:p>
            <a:endParaRPr lang="en-US" dirty="0"/>
          </a:p>
        </p:txBody>
      </p:sp>
      <p:grpSp>
        <p:nvGrpSpPr>
          <p:cNvPr id="10" name="Group 9" descr="A number line from negative one to six in labeled increments of 1.  Refer to the number line on your screen."/>
          <p:cNvGrpSpPr/>
          <p:nvPr/>
        </p:nvGrpSpPr>
        <p:grpSpPr>
          <a:xfrm>
            <a:off x="1795709" y="1504950"/>
            <a:ext cx="4267200" cy="844187"/>
            <a:chOff x="1807675" y="1905000"/>
            <a:chExt cx="4267200" cy="1125582"/>
          </a:xfrm>
        </p:grpSpPr>
        <p:grpSp>
          <p:nvGrpSpPr>
            <p:cNvPr id="11" name="Group 10"/>
            <p:cNvGrpSpPr/>
            <p:nvPr/>
          </p:nvGrpSpPr>
          <p:grpSpPr>
            <a:xfrm>
              <a:off x="1807675" y="1905000"/>
              <a:ext cx="4267200" cy="1125582"/>
              <a:chOff x="1828800" y="1600200"/>
              <a:chExt cx="3400425" cy="600075"/>
            </a:xfrm>
          </p:grpSpPr>
          <p:pic>
            <p:nvPicPr>
              <p:cNvPr id="13" name="Picture 2" descr="A number line from negative one to six in labeled increments of 1.  Refer to the number line on your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34004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flipH="1">
                <a:off x="1889005" y="1837559"/>
                <a:ext cx="1066800" cy="0"/>
              </a:xfrm>
              <a:prstGeom prst="straightConnector1">
                <a:avLst/>
              </a:prstGeom>
              <a:ln w="889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3212993" y="2274654"/>
              <a:ext cx="100576" cy="15774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noFill/>
              </a:endParaRPr>
            </a:p>
          </p:txBody>
        </p:sp>
      </p:grpSp>
    </p:spTree>
    <p:extLst>
      <p:ext uri="{BB962C8B-B14F-4D97-AF65-F5344CB8AC3E}">
        <p14:creationId xmlns:p14="http://schemas.microsoft.com/office/powerpoint/2010/main" val="36397286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78</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with Identifying Numerical Values of a Solution Set (6.14)</a:t>
            </a:r>
          </a:p>
        </p:txBody>
      </p:sp>
      <p:sp>
        <p:nvSpPr>
          <p:cNvPr id="4" name="Content Placeholder 3"/>
          <p:cNvSpPr>
            <a:spLocks noGrp="1"/>
          </p:cNvSpPr>
          <p:nvPr>
            <p:ph idx="1"/>
          </p:nvPr>
        </p:nvSpPr>
        <p:spPr>
          <a:xfrm>
            <a:off x="0" y="1047750"/>
            <a:ext cx="9144000" cy="4038600"/>
          </a:xfrm>
        </p:spPr>
        <p:txBody>
          <a:bodyPr>
            <a:normAutofit fontScale="85000" lnSpcReduction="20000"/>
          </a:bodyPr>
          <a:lstStyle/>
          <a:p>
            <a:pPr marL="114300" indent="0">
              <a:buNone/>
            </a:pPr>
            <a:r>
              <a:rPr lang="en-US" b="1" dirty="0"/>
              <a:t>The graph represents all solutions to an inequality.</a:t>
            </a:r>
          </a:p>
          <a:p>
            <a:pPr marL="114300" indent="0">
              <a:buNone/>
            </a:pPr>
            <a:endParaRPr lang="en-US" dirty="0"/>
          </a:p>
          <a:p>
            <a:pPr marL="114300" indent="0">
              <a:buNone/>
            </a:pPr>
            <a:endParaRPr lang="en-US" dirty="0"/>
          </a:p>
          <a:p>
            <a:pPr marL="114300" indent="0">
              <a:buNone/>
            </a:pPr>
            <a:endParaRPr lang="en-US" dirty="0"/>
          </a:p>
          <a:p>
            <a:pPr marL="114300" indent="0">
              <a:buNone/>
            </a:pPr>
            <a:r>
              <a:rPr lang="en-US" b="1" dirty="0"/>
              <a:t>Which values are solutions of the inequality shown on the graph?</a:t>
            </a:r>
          </a:p>
          <a:p>
            <a:pPr marL="114300" indent="0">
              <a:buNone/>
            </a:pPr>
            <a:endParaRPr lang="en-US" dirty="0"/>
          </a:p>
          <a:p>
            <a:pPr marL="114300" indent="0">
              <a:buNone/>
            </a:pPr>
            <a:r>
              <a:rPr lang="en-US" dirty="0"/>
              <a:t>A.  -1 and 1</a:t>
            </a:r>
          </a:p>
          <a:p>
            <a:pPr marL="114300" indent="0">
              <a:buNone/>
            </a:pPr>
            <a:r>
              <a:rPr lang="en-US" dirty="0"/>
              <a:t>B.  -9 and 1</a:t>
            </a:r>
          </a:p>
          <a:p>
            <a:pPr marL="114300" indent="0">
              <a:buNone/>
            </a:pPr>
            <a:r>
              <a:rPr lang="en-US" dirty="0"/>
              <a:t>C.   3 and 5</a:t>
            </a:r>
          </a:p>
          <a:p>
            <a:pPr marL="114300" indent="0">
              <a:buNone/>
            </a:pPr>
            <a:r>
              <a:rPr lang="en-US" dirty="0">
                <a:solidFill>
                  <a:srgbClr val="C00000"/>
                </a:solidFill>
              </a:rPr>
              <a:t>D.  -9 and -3</a:t>
            </a:r>
          </a:p>
          <a:p>
            <a:pPr marL="114300" indent="0">
              <a:buNone/>
            </a:pPr>
            <a:endParaRPr lang="en-US" sz="2400" dirty="0"/>
          </a:p>
          <a:p>
            <a:endParaRPr lang="en-US" dirty="0"/>
          </a:p>
        </p:txBody>
      </p:sp>
      <p:grpSp>
        <p:nvGrpSpPr>
          <p:cNvPr id="10" name="Group 9" descr="A number line from negative one to six in labeled increments of 1.  Refer to the number line on your screen."/>
          <p:cNvGrpSpPr/>
          <p:nvPr/>
        </p:nvGrpSpPr>
        <p:grpSpPr>
          <a:xfrm>
            <a:off x="1795709" y="1504950"/>
            <a:ext cx="4267200" cy="844187"/>
            <a:chOff x="1807675" y="1905000"/>
            <a:chExt cx="4267200" cy="1125582"/>
          </a:xfrm>
        </p:grpSpPr>
        <p:grpSp>
          <p:nvGrpSpPr>
            <p:cNvPr id="11" name="Group 10"/>
            <p:cNvGrpSpPr/>
            <p:nvPr/>
          </p:nvGrpSpPr>
          <p:grpSpPr>
            <a:xfrm>
              <a:off x="1807675" y="1905000"/>
              <a:ext cx="4267200" cy="1125582"/>
              <a:chOff x="1828800" y="1600200"/>
              <a:chExt cx="3400425" cy="600075"/>
            </a:xfrm>
          </p:grpSpPr>
          <p:pic>
            <p:nvPicPr>
              <p:cNvPr id="13" name="Picture 2" descr="A number line from negative one to six in labeled increments of 1.  Refer to the number line on your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34004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flipH="1">
                <a:off x="1889005" y="1837559"/>
                <a:ext cx="1066800" cy="0"/>
              </a:xfrm>
              <a:prstGeom prst="straightConnector1">
                <a:avLst/>
              </a:prstGeom>
              <a:ln w="889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3212993" y="2255753"/>
              <a:ext cx="100576" cy="15774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noFill/>
              </a:endParaRPr>
            </a:p>
          </p:txBody>
        </p:sp>
      </p:grpSp>
      <p:sp>
        <p:nvSpPr>
          <p:cNvPr id="15" name="Rounded Rectangle 14" descr="A rectangle indicating the correct solution." title="A rectangle."/>
          <p:cNvSpPr/>
          <p:nvPr/>
        </p:nvSpPr>
        <p:spPr>
          <a:xfrm>
            <a:off x="123161" y="4613782"/>
            <a:ext cx="18669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09800" y="3333750"/>
            <a:ext cx="6019800" cy="1200329"/>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used the value of where the graphical solution begins as a solution.</a:t>
            </a:r>
          </a:p>
          <a:p>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17" name="Straight Arrow Connector 16" descr="An arrow indicating a common error." title="An arrow."/>
          <p:cNvCxnSpPr/>
          <p:nvPr/>
        </p:nvCxnSpPr>
        <p:spPr>
          <a:xfrm flipH="1">
            <a:off x="1807675" y="3669426"/>
            <a:ext cx="381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descr="An arrow indicating a common error." title="An arrow."/>
          <p:cNvCxnSpPr>
            <a:stCxn id="16" idx="1"/>
          </p:cNvCxnSpPr>
          <p:nvPr/>
        </p:nvCxnSpPr>
        <p:spPr>
          <a:xfrm flipH="1">
            <a:off x="1807677" y="3933915"/>
            <a:ext cx="402123" cy="7228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5796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2800" dirty="0"/>
              <a:t>Practice Items</a:t>
            </a:r>
          </a:p>
        </p:txBody>
      </p:sp>
      <p:sp>
        <p:nvSpPr>
          <p:cNvPr id="7" name="Content Placeholder 2"/>
          <p:cNvSpPr>
            <a:spLocks noGrp="1"/>
          </p:cNvSpPr>
          <p:nvPr>
            <p:ph idx="1"/>
          </p:nvPr>
        </p:nvSpPr>
        <p:spPr>
          <a:xfrm>
            <a:off x="9605" y="895350"/>
            <a:ext cx="8927385" cy="3429002"/>
          </a:xfrm>
        </p:spPr>
        <p:txBody>
          <a:bodyPr>
            <a:normAutofit/>
          </a:bodyPr>
          <a:lstStyle/>
          <a:p>
            <a:pPr marL="114300" indent="0">
              <a:buNone/>
            </a:pPr>
            <a:endParaRPr lang="en-US" dirty="0"/>
          </a:p>
          <a:p>
            <a:pPr marL="114300" indent="0">
              <a:buNone/>
            </a:pPr>
            <a:r>
              <a:rPr lang="en-US" dirty="0"/>
              <a:t>This concludes the student performance information for the Spring 2019 Grade 6 Mathematics SOL test.</a:t>
            </a:r>
          </a:p>
          <a:p>
            <a:pPr marL="114300" indent="0">
              <a:buNone/>
            </a:pPr>
            <a:endParaRPr lang="en-US" dirty="0"/>
          </a:p>
          <a:p>
            <a:pPr marL="114300" indent="0">
              <a:buNone/>
            </a:pPr>
            <a:r>
              <a:rPr lang="en-US" dirty="0"/>
              <a:t>Additional information on accessing practice items and the Guided Practice Suggestions can be found on the Virginia Department of Education </a:t>
            </a:r>
            <a:r>
              <a:rPr lang="en-US" dirty="0">
                <a:hlinkClick r:id="rId3"/>
              </a:rPr>
              <a:t>website</a:t>
            </a:r>
            <a:r>
              <a:rPr lang="en-US" dirty="0"/>
              <a:t>.</a:t>
            </a:r>
          </a:p>
        </p:txBody>
      </p:sp>
    </p:spTree>
    <p:extLst>
      <p:ext uri="{BB962C8B-B14F-4D97-AF65-F5344CB8AC3E}">
        <p14:creationId xmlns:p14="http://schemas.microsoft.com/office/powerpoint/2010/main" val="64237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8</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Representing Relationships Using Ratios (6.1) </a:t>
            </a:r>
          </a:p>
        </p:txBody>
      </p:sp>
      <p:sp>
        <p:nvSpPr>
          <p:cNvPr id="4" name="Content Placeholder 3"/>
          <p:cNvSpPr>
            <a:spLocks noGrp="1"/>
          </p:cNvSpPr>
          <p:nvPr>
            <p:ph idx="1"/>
          </p:nvPr>
        </p:nvSpPr>
        <p:spPr/>
        <p:txBody>
          <a:bodyPr/>
          <a:lstStyle/>
          <a:p>
            <a:pPr marL="114300" indent="0">
              <a:buNone/>
            </a:pPr>
            <a:r>
              <a:rPr lang="en-US" sz="2400" b="1" dirty="0"/>
              <a:t>There are 5 red candies and 1 blue candy shown in the bag.   What is the least number of red and blue candies that can be added to the bag to create a ratio of 3 to 2 for the number of red candies to the number of blue candies?</a:t>
            </a:r>
          </a:p>
          <a:p>
            <a:pPr marL="114300" indent="0">
              <a:buNone/>
            </a:pPr>
            <a:endParaRPr lang="en-US" dirty="0"/>
          </a:p>
        </p:txBody>
      </p:sp>
      <p:grpSp>
        <p:nvGrpSpPr>
          <p:cNvPr id="9" name="Group 8" descr="A bag containing six pieces of red candy and four pieces of blue candy.  This represents a ratio of 3 to 2 for the number of red candies to the number of blue candies." title="A bag containing red and blue candies"/>
          <p:cNvGrpSpPr/>
          <p:nvPr/>
        </p:nvGrpSpPr>
        <p:grpSpPr>
          <a:xfrm>
            <a:off x="3589609" y="2480859"/>
            <a:ext cx="3124200" cy="2453090"/>
            <a:chOff x="3093419" y="2743199"/>
            <a:chExt cx="2819400" cy="3205325"/>
          </a:xfrm>
        </p:grpSpPr>
        <p:grpSp>
          <p:nvGrpSpPr>
            <p:cNvPr id="6" name="Group 5"/>
            <p:cNvGrpSpPr/>
            <p:nvPr/>
          </p:nvGrpSpPr>
          <p:grpSpPr>
            <a:xfrm>
              <a:off x="3093419" y="2743199"/>
              <a:ext cx="2819400" cy="3205325"/>
              <a:chOff x="2971774" y="2362199"/>
              <a:chExt cx="2819400" cy="3205325"/>
            </a:xfrm>
          </p:grpSpPr>
          <p:pic>
            <p:nvPicPr>
              <p:cNvPr id="1026" name="Picture 2" descr="A figure representing the solution for the ratio of red candies to the number of blue candies." title="A 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774" y="2362199"/>
                <a:ext cx="2819400" cy="32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A red candy added to the bag." title="A red can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178" y="3726737"/>
                <a:ext cx="4857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A blue candy added to the bag." title="A blue can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045" y="3831783"/>
                <a:ext cx="3429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A blue candy addded to the bag." title="A blue can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288" y="3833960"/>
                <a:ext cx="3429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A blue candy added to the bag." title="A blue can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970" y="3838179"/>
                <a:ext cx="3429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ounded Rectangle 7"/>
            <p:cNvSpPr/>
            <p:nvPr/>
          </p:nvSpPr>
          <p:spPr>
            <a:xfrm>
              <a:off x="3721278" y="4151282"/>
              <a:ext cx="1645377" cy="4762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Each red circle labeled R represents one red candy.  Each blue circle labeled B represents one blue candy." title="Key"/>
          <p:cNvPicPr>
            <a:picLocks noChangeAspect="1"/>
          </p:cNvPicPr>
          <p:nvPr/>
        </p:nvPicPr>
        <p:blipFill>
          <a:blip r:embed="rId5"/>
          <a:stretch>
            <a:fillRect/>
          </a:stretch>
        </p:blipFill>
        <p:spPr>
          <a:xfrm>
            <a:off x="6378627" y="3409950"/>
            <a:ext cx="1977525" cy="1346658"/>
          </a:xfrm>
          <a:prstGeom prst="rect">
            <a:avLst/>
          </a:prstGeom>
        </p:spPr>
      </p:pic>
      <p:sp>
        <p:nvSpPr>
          <p:cNvPr id="7" name="TextBox 6"/>
          <p:cNvSpPr txBox="1"/>
          <p:nvPr/>
        </p:nvSpPr>
        <p:spPr>
          <a:xfrm>
            <a:off x="116541" y="2898488"/>
            <a:ext cx="3733800" cy="1938992"/>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Reversing the order of the ratio and adding 1 red candy and   8 blue candies to obtain  a 2:3 ratio.</a:t>
            </a:r>
          </a:p>
        </p:txBody>
      </p:sp>
    </p:spTree>
    <p:extLst>
      <p:ext uri="{BB962C8B-B14F-4D97-AF65-F5344CB8AC3E}">
        <p14:creationId xmlns:p14="http://schemas.microsoft.com/office/powerpoint/2010/main" val="15044530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Contact Information</a:t>
            </a:r>
          </a:p>
        </p:txBody>
      </p:sp>
      <p:sp>
        <p:nvSpPr>
          <p:cNvPr id="3" name="Content Placeholder 2"/>
          <p:cNvSpPr>
            <a:spLocks noGrp="1"/>
          </p:cNvSpPr>
          <p:nvPr>
            <p:ph sz="half" idx="1"/>
          </p:nvPr>
        </p:nvSpPr>
        <p:spPr/>
        <p:txBody>
          <a:bodyPr/>
          <a:lstStyle/>
          <a:p>
            <a:r>
              <a:rPr lang="en-US" dirty="0"/>
              <a:t>For questions regarding assessment, please contact </a:t>
            </a:r>
            <a:r>
              <a:rPr lang="en-US" dirty="0">
                <a:hlinkClick r:id="rId3"/>
              </a:rPr>
              <a:t>student_assessment@doe.virginia.gov</a:t>
            </a:r>
            <a:endParaRPr lang="en-US" dirty="0"/>
          </a:p>
          <a:p>
            <a:endParaRPr lang="en-US" dirty="0"/>
          </a:p>
          <a:p>
            <a:r>
              <a:rPr lang="en-US" dirty="0"/>
              <a:t>For questions regarding instruction, please contact </a:t>
            </a:r>
            <a:r>
              <a:rPr lang="en-US" dirty="0">
                <a:hlinkClick r:id="rId4"/>
              </a:rPr>
              <a:t>vdoe.mathematics@doe.virginia.gov</a:t>
            </a:r>
            <a:endParaRPr lang="en-US" dirty="0"/>
          </a:p>
          <a:p>
            <a:pPr marL="0" indent="0">
              <a:buNone/>
            </a:pPr>
            <a:endParaRPr lang="en-US" dirty="0"/>
          </a:p>
        </p:txBody>
      </p:sp>
    </p:spTree>
    <p:extLst>
      <p:ext uri="{BB962C8B-B14F-4D97-AF65-F5344CB8AC3E}">
        <p14:creationId xmlns:p14="http://schemas.microsoft.com/office/powerpoint/2010/main" val="247908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9</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#2 with Representing Relationships Using Ratios (6.1)</a:t>
            </a:r>
          </a:p>
        </p:txBody>
      </p:sp>
      <p:sp>
        <p:nvSpPr>
          <p:cNvPr id="4" name="Content Placeholder 3"/>
          <p:cNvSpPr>
            <a:spLocks noGrp="1"/>
          </p:cNvSpPr>
          <p:nvPr>
            <p:ph idx="1"/>
          </p:nvPr>
        </p:nvSpPr>
        <p:spPr/>
        <p:txBody>
          <a:bodyPr/>
          <a:lstStyle/>
          <a:p>
            <a:pPr marL="114300" indent="0">
              <a:buNone/>
            </a:pPr>
            <a:r>
              <a:rPr lang="en-US" sz="2400" b="1" dirty="0"/>
              <a:t>Identify each set that has a 1:3 ratio for the number of circles to the number of triangles.</a:t>
            </a:r>
          </a:p>
        </p:txBody>
      </p:sp>
      <p:pic>
        <p:nvPicPr>
          <p:cNvPr id="1026" name="Picture 2" descr="Refer to the figure on your screen." title="A figure containing six mod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95550"/>
            <a:ext cx="6238875" cy="92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706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9554</TotalTime>
  <Words>5151</Words>
  <Application>Microsoft Office PowerPoint</Application>
  <PresentationFormat>On-screen Show (16:9)</PresentationFormat>
  <Paragraphs>733</Paragraphs>
  <Slides>80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Calibri</vt:lpstr>
      <vt:lpstr>Cambria Math</vt:lpstr>
      <vt:lpstr>Tahoma</vt:lpstr>
      <vt:lpstr>Times New Roman</vt:lpstr>
      <vt:lpstr>Office Theme</vt:lpstr>
      <vt:lpstr>Student Performance Analysis  Spring 2019</vt:lpstr>
      <vt:lpstr>Student Performance Analysis Spring 2019 (1 of 3)</vt:lpstr>
      <vt:lpstr>Student Performance Analysis Spring 2019 (2 of 3)</vt:lpstr>
      <vt:lpstr>Student Performance Analysis Spring 2019 (3 of 3)</vt:lpstr>
      <vt:lpstr>Ratios</vt:lpstr>
      <vt:lpstr>Represent Relationships Using Ratios</vt:lpstr>
      <vt:lpstr>Suggested Practice #1 with Representing Relationships Using Ratios (6.1)</vt:lpstr>
      <vt:lpstr>Answer to Practice #1 with Representing Relationships Using Ratios (6.1) </vt:lpstr>
      <vt:lpstr>Suggested Practice #2 with Representing Relationships Using Ratios (6.1)</vt:lpstr>
      <vt:lpstr>Answer to Practice #2 with Representing Relationships Using Ratios (6.1)</vt:lpstr>
      <vt:lpstr>Representing and Determining Equivalencies</vt:lpstr>
      <vt:lpstr>Representing and Determining Equivalencies (6.2)</vt:lpstr>
      <vt:lpstr>Suggested Practice #1 with Representing and Determining Equivalencies (6.2a) </vt:lpstr>
      <vt:lpstr>Answer to Practice #1  with Representing and Determining Equivalencies (6.2a) </vt:lpstr>
      <vt:lpstr>Suggested Practice #2 with Representing and Determining Equivalencies (6.2a) </vt:lpstr>
      <vt:lpstr>Answer to Practice #2 with Representing and Determining Equivalencies (6.2a) </vt:lpstr>
      <vt:lpstr>Suggested Practice #3 with Representing and Determining Equivalencies (6.2a) </vt:lpstr>
      <vt:lpstr>Answer to Practice #3 with Representing and Determining Equivalencies (6.2a) </vt:lpstr>
      <vt:lpstr>Suggested Practice #4 with Representing and Determining Equivalencies (6.2a)</vt:lpstr>
      <vt:lpstr>Answer to Practice #4 with Representing and Determining Equivalencies (6.2a)</vt:lpstr>
      <vt:lpstr>Fractions and Mixed Numbers</vt:lpstr>
      <vt:lpstr>Modeling Division of Fractions</vt:lpstr>
      <vt:lpstr>Suggested Practice with Modeling Division of Fractions (6.5a)</vt:lpstr>
      <vt:lpstr>Answer to Practice with Modeling Division of Fractions (6.5a)</vt:lpstr>
      <vt:lpstr>Practical Problems Involving Operations with Fractions and Mixed Numbers (6.5b)</vt:lpstr>
      <vt:lpstr>Suggested Practice with Practical Problems Involving Operations with Fractions and Mixed Numbers (6.5b)</vt:lpstr>
      <vt:lpstr>Answer to Practice with Practical Problems Involving Operations with Fractions and Mixed Numbers (6.5b)</vt:lpstr>
      <vt:lpstr>Operations with Integers and Practical Problems Involving Integers</vt:lpstr>
      <vt:lpstr>Operations with Integers and Practical Problems Involving Integers (6.6)</vt:lpstr>
      <vt:lpstr>Suggested Practice #1 with Modeling Operations of Integers (6.6a)</vt:lpstr>
      <vt:lpstr>Answer to Practice #1 with Modeling Operations of Integers (6.6a)</vt:lpstr>
      <vt:lpstr>Suggested Practice #2 with Modeling Operations of Integers (6.6a) </vt:lpstr>
      <vt:lpstr>Answer to Practice #2 with Modeling Operations of Integers (6.6a) </vt:lpstr>
      <vt:lpstr>Suggested Practice #1 with Practical Problems Involving Integers (6.6b)</vt:lpstr>
      <vt:lpstr>Answer to Practice #1 with Practical Problems Involving Integers (6.6b)</vt:lpstr>
      <vt:lpstr>Suggested Practice #2 with Practical Problems Involving Integers (6.6b)</vt:lpstr>
      <vt:lpstr>Answer to Practice #2 with Practical Problems Involving Integers (6.6b) </vt:lpstr>
      <vt:lpstr>Suggested Practice #3 with Practical Problems Involving Integers (6.6b)</vt:lpstr>
      <vt:lpstr>Answer to Practice #3 with Practical Problems Involving Integers (6.6b)  </vt:lpstr>
      <vt:lpstr>Area of a Circle and  Area and Perimeter of Rectangles</vt:lpstr>
      <vt:lpstr>Area of a Circle and  Area and Perimeter of Rectangles (6.7)</vt:lpstr>
      <vt:lpstr>Suggested Practice with Finding the Area of a Circle (6.7b)  </vt:lpstr>
      <vt:lpstr>Answer to Practice with Finding the Area of a Circle (6.7b) </vt:lpstr>
      <vt:lpstr>Suggested Practice #1 with Finding the Area and Perimeter of  Rectangles (6.7c)</vt:lpstr>
      <vt:lpstr>Answer to Practice #1 with Finding the Area and Perimeter of  Rectangles (6.7c)</vt:lpstr>
      <vt:lpstr>Suggested Practice #2 with Finding the Area and Perimeter of  Rectangles (6.7c)</vt:lpstr>
      <vt:lpstr>Answer to Practice #2 with Finding the Area and Perimeter of  Rectangles (6.7c)</vt:lpstr>
      <vt:lpstr>Suggested Practice #3 with Finding the Area and Perimeter of  Rectangles (6.7c)</vt:lpstr>
      <vt:lpstr>Answer to Practice #3 with Finding the Area and Perimeter of  Rectangles (6.7c)</vt:lpstr>
      <vt:lpstr>Circle Graphs</vt:lpstr>
      <vt:lpstr>Circle Graphs (6.10)</vt:lpstr>
      <vt:lpstr>Suggested Practice with Representing Data in a Circle Graph (6.10a) 1 of 2</vt:lpstr>
      <vt:lpstr>Suggested Practice with Representing Data in a Circle Graph (6.10a) 2 of 2</vt:lpstr>
      <vt:lpstr>Answer to Practice with Representing Data in a Circle Graph (6.10a)</vt:lpstr>
      <vt:lpstr>Proportional Relationships</vt:lpstr>
      <vt:lpstr>Proportional Relationships and Unit Rates</vt:lpstr>
      <vt:lpstr>Connections Among Representations</vt:lpstr>
      <vt:lpstr>Suggested Practice #1 with Representing Proportional Relationships (6.12a)</vt:lpstr>
      <vt:lpstr>Answer to Practice #1 with Representing Proportional Relationships (6.12a)</vt:lpstr>
      <vt:lpstr>Suggested Practice #2 with Representing Proportional Relationships (6.12a)</vt:lpstr>
      <vt:lpstr>Answer to Practice #2 with Representing Proportional Relationships (6.12a)</vt:lpstr>
      <vt:lpstr>Suggested Practice with Unit Rates of a Proportional Relationship (6.12b) 1 of 2</vt:lpstr>
      <vt:lpstr>Suggested Practice with Unit Rates of a Proportional Relationship (6.12b) 2 of 2</vt:lpstr>
      <vt:lpstr>Answer to Practice with Unit Rates of a Proportional Relationship (6.12b)</vt:lpstr>
      <vt:lpstr>Suggested Practice #1 with Determining Whether a Proportional Relationship Exists (6.12c) (1 of 2)</vt:lpstr>
      <vt:lpstr>Suggested Practice #1 with Determining Whether a Proportional Relationship Exists (6.12c) (2 of 2)</vt:lpstr>
      <vt:lpstr>Answer to Practice #1 with Determining Whether a Proportional Relationship Exists (6.12c)</vt:lpstr>
      <vt:lpstr>Suggested Practice #2 with Determining Whether a Proportional Relationship Exists (6.12c)</vt:lpstr>
      <vt:lpstr>Answer to Practice #2 with Determining Whether a Proportional Relationship Exists (6.12c)</vt:lpstr>
      <vt:lpstr>Suggested Practice #1 with Connections Among Representations (6.12d) </vt:lpstr>
      <vt:lpstr>Answer to Practice #1 with Connections Among Representations (6.12d) </vt:lpstr>
      <vt:lpstr>Suggested Practice #2 with Connections Among Representations (6.12d) (1 of 2)</vt:lpstr>
      <vt:lpstr>Suggested Practice #2 with Connections Among Representations (6.12d) (2 of 2)</vt:lpstr>
      <vt:lpstr>Answer to Practice #2 with Connections Among Representations (6.12d)</vt:lpstr>
      <vt:lpstr>Linear Inequalities</vt:lpstr>
      <vt:lpstr>Linear Inequalities (6.14)</vt:lpstr>
      <vt:lpstr>Suggested Practice with Identifying Numerical Values of a Solution Set (6.14)</vt:lpstr>
      <vt:lpstr>Answer to Practice with Identifying Numerical Values of a Solution Set (6.14)</vt:lpstr>
      <vt:lpstr>Practice Items</vt:lpstr>
      <vt:lpstr>Contact Information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keywords>Student Performance Analysis Spring 2019</cp:keywords>
  <cp:lastModifiedBy>Gilhooly, Frank (DOE)</cp:lastModifiedBy>
  <cp:revision>219</cp:revision>
  <dcterms:created xsi:type="dcterms:W3CDTF">2019-02-13T14:37:28Z</dcterms:created>
  <dcterms:modified xsi:type="dcterms:W3CDTF">2023-07-26T11:31:25Z</dcterms:modified>
</cp:coreProperties>
</file>