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316" r:id="rId2"/>
    <p:sldId id="363" r:id="rId3"/>
    <p:sldId id="364" r:id="rId4"/>
    <p:sldId id="365" r:id="rId5"/>
    <p:sldId id="308" r:id="rId6"/>
    <p:sldId id="318" r:id="rId7"/>
    <p:sldId id="319" r:id="rId8"/>
    <p:sldId id="320" r:id="rId9"/>
    <p:sldId id="321" r:id="rId10"/>
    <p:sldId id="322" r:id="rId11"/>
    <p:sldId id="323" r:id="rId12"/>
    <p:sldId id="324" r:id="rId13"/>
    <p:sldId id="325" r:id="rId14"/>
    <p:sldId id="326" r:id="rId15"/>
    <p:sldId id="327" r:id="rId16"/>
    <p:sldId id="331" r:id="rId17"/>
    <p:sldId id="330" r:id="rId18"/>
    <p:sldId id="329" r:id="rId19"/>
    <p:sldId id="332" r:id="rId20"/>
    <p:sldId id="328" r:id="rId21"/>
    <p:sldId id="333" r:id="rId22"/>
    <p:sldId id="334" r:id="rId23"/>
    <p:sldId id="337" r:id="rId24"/>
    <p:sldId id="336" r:id="rId25"/>
    <p:sldId id="340" r:id="rId26"/>
    <p:sldId id="338" r:id="rId27"/>
    <p:sldId id="339" r:id="rId28"/>
    <p:sldId id="335" r:id="rId29"/>
    <p:sldId id="341" r:id="rId30"/>
    <p:sldId id="345" r:id="rId31"/>
    <p:sldId id="342" r:id="rId32"/>
    <p:sldId id="343" r:id="rId33"/>
    <p:sldId id="346" r:id="rId34"/>
    <p:sldId id="344" r:id="rId35"/>
    <p:sldId id="349" r:id="rId36"/>
    <p:sldId id="348" r:id="rId37"/>
    <p:sldId id="350" r:id="rId38"/>
    <p:sldId id="347" r:id="rId39"/>
    <p:sldId id="351" r:id="rId40"/>
    <p:sldId id="353" r:id="rId41"/>
    <p:sldId id="355" r:id="rId42"/>
    <p:sldId id="354" r:id="rId43"/>
    <p:sldId id="356" r:id="rId44"/>
    <p:sldId id="352" r:id="rId45"/>
    <p:sldId id="357" r:id="rId46"/>
    <p:sldId id="358" r:id="rId47"/>
    <p:sldId id="361" r:id="rId48"/>
    <p:sldId id="312" r:id="rId49"/>
    <p:sldId id="362" r:id="rId5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zzacane, Tina (DOE)" initials="MT(" lastIdx="2" clrIdx="0">
    <p:extLst>
      <p:ext uri="{19B8F6BF-5375-455C-9EA6-DF929625EA0E}">
        <p15:presenceInfo xmlns:p15="http://schemas.microsoft.com/office/powerpoint/2012/main" userId="S-1-5-21-3102109963-2641124013-111641105-804266" providerId="AD"/>
      </p:ext>
    </p:extLst>
  </p:cmAuthor>
  <p:cmAuthor id="2" name="Delozier, Debra (DOE)" initials="DD(" lastIdx="1" clrIdx="1">
    <p:extLst>
      <p:ext uri="{19B8F6BF-5375-455C-9EA6-DF929625EA0E}">
        <p15:presenceInfo xmlns:p15="http://schemas.microsoft.com/office/powerpoint/2012/main" userId="S-1-5-21-3102109963-2641124013-111641105-7177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34" autoAdjust="0"/>
    <p:restoredTop sz="84852" autoAdjust="0"/>
  </p:normalViewPr>
  <p:slideViewPr>
    <p:cSldViewPr>
      <p:cViewPr varScale="1">
        <p:scale>
          <a:sx n="62" d="100"/>
          <a:sy n="62" d="100"/>
        </p:scale>
        <p:origin x="1260" y="32"/>
      </p:cViewPr>
      <p:guideLst>
        <p:guide orient="horz" pos="1620"/>
        <p:guide pos="2880"/>
      </p:guideLst>
    </p:cSldViewPr>
  </p:slideViewPr>
  <p:notesTextViewPr>
    <p:cViewPr>
      <p:scale>
        <a:sx n="1" d="1"/>
        <a:sy n="1" d="1"/>
      </p:scale>
      <p:origin x="0" y="0"/>
    </p:cViewPr>
  </p:notesTextViewPr>
  <p:sorterViewPr>
    <p:cViewPr>
      <p:scale>
        <a:sx n="100" d="100"/>
        <a:sy n="100" d="100"/>
      </p:scale>
      <p:origin x="0" y="19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AF87B-1E59-43FE-9D4C-5A83B502C77E}" type="datetimeFigureOut">
              <a:rPr lang="en-US" smtClean="0"/>
              <a:t>7/26/2023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FBEA2-4504-465C-B12D-8B709E2A88A9}" type="slidenum">
              <a:rPr lang="en-US" smtClean="0"/>
              <a:t>‹#›</a:t>
            </a:fld>
            <a:endParaRPr lang="en-US"/>
          </a:p>
        </p:txBody>
      </p:sp>
    </p:spTree>
    <p:extLst>
      <p:ext uri="{BB962C8B-B14F-4D97-AF65-F5344CB8AC3E}">
        <p14:creationId xmlns:p14="http://schemas.microsoft.com/office/powerpoint/2010/main" val="164002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a:t>
            </a:fld>
            <a:endParaRPr lang="en-US"/>
          </a:p>
        </p:txBody>
      </p:sp>
    </p:spTree>
    <p:extLst>
      <p:ext uri="{BB962C8B-B14F-4D97-AF65-F5344CB8AC3E}">
        <p14:creationId xmlns:p14="http://schemas.microsoft.com/office/powerpoint/2010/main" val="2062514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45</a:t>
            </a:fld>
            <a:endParaRPr lang="en-US"/>
          </a:p>
        </p:txBody>
      </p:sp>
    </p:spTree>
    <p:extLst>
      <p:ext uri="{BB962C8B-B14F-4D97-AF65-F5344CB8AC3E}">
        <p14:creationId xmlns:p14="http://schemas.microsoft.com/office/powerpoint/2010/main" val="164499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48</a:t>
            </a:fld>
            <a:endParaRPr lang="en-US"/>
          </a:p>
        </p:txBody>
      </p:sp>
    </p:spTree>
    <p:extLst>
      <p:ext uri="{BB962C8B-B14F-4D97-AF65-F5344CB8AC3E}">
        <p14:creationId xmlns:p14="http://schemas.microsoft.com/office/powerpoint/2010/main" val="392061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32</a:t>
            </a:fld>
            <a:endParaRPr lang="en-US"/>
          </a:p>
        </p:txBody>
      </p:sp>
    </p:spTree>
    <p:extLst>
      <p:ext uri="{BB962C8B-B14F-4D97-AF65-F5344CB8AC3E}">
        <p14:creationId xmlns:p14="http://schemas.microsoft.com/office/powerpoint/2010/main" val="1264233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33</a:t>
            </a:fld>
            <a:endParaRPr lang="en-US"/>
          </a:p>
        </p:txBody>
      </p:sp>
    </p:spTree>
    <p:extLst>
      <p:ext uri="{BB962C8B-B14F-4D97-AF65-F5344CB8AC3E}">
        <p14:creationId xmlns:p14="http://schemas.microsoft.com/office/powerpoint/2010/main" val="640959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35</a:t>
            </a:fld>
            <a:endParaRPr lang="en-US"/>
          </a:p>
        </p:txBody>
      </p:sp>
    </p:spTree>
    <p:extLst>
      <p:ext uri="{BB962C8B-B14F-4D97-AF65-F5344CB8AC3E}">
        <p14:creationId xmlns:p14="http://schemas.microsoft.com/office/powerpoint/2010/main" val="3017405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36</a:t>
            </a:fld>
            <a:endParaRPr lang="en-US"/>
          </a:p>
        </p:txBody>
      </p:sp>
    </p:spTree>
    <p:extLst>
      <p:ext uri="{BB962C8B-B14F-4D97-AF65-F5344CB8AC3E}">
        <p14:creationId xmlns:p14="http://schemas.microsoft.com/office/powerpoint/2010/main" val="2803004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37</a:t>
            </a:fld>
            <a:endParaRPr lang="en-US"/>
          </a:p>
        </p:txBody>
      </p:sp>
    </p:spTree>
    <p:extLst>
      <p:ext uri="{BB962C8B-B14F-4D97-AF65-F5344CB8AC3E}">
        <p14:creationId xmlns:p14="http://schemas.microsoft.com/office/powerpoint/2010/main" val="478290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39</a:t>
            </a:fld>
            <a:endParaRPr lang="en-US"/>
          </a:p>
        </p:txBody>
      </p:sp>
    </p:spTree>
    <p:extLst>
      <p:ext uri="{BB962C8B-B14F-4D97-AF65-F5344CB8AC3E}">
        <p14:creationId xmlns:p14="http://schemas.microsoft.com/office/powerpoint/2010/main" val="4177120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40</a:t>
            </a:fld>
            <a:endParaRPr lang="en-US"/>
          </a:p>
        </p:txBody>
      </p:sp>
    </p:spTree>
    <p:extLst>
      <p:ext uri="{BB962C8B-B14F-4D97-AF65-F5344CB8AC3E}">
        <p14:creationId xmlns:p14="http://schemas.microsoft.com/office/powerpoint/2010/main" val="3459076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43</a:t>
            </a:fld>
            <a:endParaRPr lang="en-US"/>
          </a:p>
        </p:txBody>
      </p:sp>
    </p:spTree>
    <p:extLst>
      <p:ext uri="{BB962C8B-B14F-4D97-AF65-F5344CB8AC3E}">
        <p14:creationId xmlns:p14="http://schemas.microsoft.com/office/powerpoint/2010/main" val="18139834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rgbClr val="FFFFFF"/>
          </a:solidFill>
        </p:spPr>
        <p:txBody>
          <a:bodyPr/>
          <a:lstStyle>
            <a:lvl1pPr>
              <a:defRPr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76200" y="895351"/>
            <a:ext cx="8927385" cy="34290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09901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a:prstGeom prst="rect">
            <a:avLst/>
          </a:prstGeom>
        </p:spPr>
        <p:txBody>
          <a:bodyPr/>
          <a:lstStyle>
            <a:lvl1pPr>
              <a:defRPr b="1"/>
            </a:lvl1pPr>
          </a:lstStyle>
          <a:p>
            <a:r>
              <a:rPr lang="en-US" dirty="0"/>
              <a:t>Click to edit Master title style</a:t>
            </a:r>
          </a:p>
        </p:txBody>
      </p:sp>
      <p:sp>
        <p:nvSpPr>
          <p:cNvPr id="3" name="Content Placeholder 2"/>
          <p:cNvSpPr>
            <a:spLocks noGrp="1"/>
          </p:cNvSpPr>
          <p:nvPr>
            <p:ph sz="half" idx="1"/>
          </p:nvPr>
        </p:nvSpPr>
        <p:spPr>
          <a:xfrm>
            <a:off x="457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92288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3_Title and Content">
    <p:spTree>
      <p:nvGrpSpPr>
        <p:cNvPr id="1" name=""/>
        <p:cNvGrpSpPr/>
        <p:nvPr/>
      </p:nvGrpSpPr>
      <p:grpSpPr>
        <a:xfrm>
          <a:off x="0" y="0"/>
          <a:ext cx="0" cy="0"/>
          <a:chOff x="0" y="0"/>
          <a:chExt cx="0" cy="0"/>
        </a:xfrm>
      </p:grpSpPr>
      <p:sp>
        <p:nvSpPr>
          <p:cNvPr id="5" name="Title 1"/>
          <p:cNvSpPr>
            <a:spLocks noGrp="1"/>
          </p:cNvSpPr>
          <p:nvPr>
            <p:ph type="title"/>
          </p:nvPr>
        </p:nvSpPr>
        <p:spPr>
          <a:xfrm>
            <a:off x="0" y="1122"/>
            <a:ext cx="9144000" cy="818027"/>
          </a:xfrm>
          <a:prstGeom prst="rect">
            <a:avLst/>
          </a:prstGeom>
          <a:solidFill>
            <a:srgbClr val="FFFFFF"/>
          </a:solidFill>
        </p:spPr>
        <p:txBody>
          <a:bodyPr/>
          <a:lstStyle>
            <a:lvl1pPr>
              <a:defRPr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76200" y="895351"/>
            <a:ext cx="8927385" cy="34290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72041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2_Title and Content">
    <p:spTree>
      <p:nvGrpSpPr>
        <p:cNvPr id="1" name=""/>
        <p:cNvGrpSpPr/>
        <p:nvPr/>
      </p:nvGrpSpPr>
      <p:grpSpPr>
        <a:xfrm>
          <a:off x="0" y="0"/>
          <a:ext cx="0" cy="0"/>
          <a:chOff x="0" y="0"/>
          <a:chExt cx="0" cy="0"/>
        </a:xfrm>
      </p:grpSpPr>
      <p:sp>
        <p:nvSpPr>
          <p:cNvPr id="5" name="Title 1"/>
          <p:cNvSpPr>
            <a:spLocks noGrp="1"/>
          </p:cNvSpPr>
          <p:nvPr>
            <p:ph type="title"/>
          </p:nvPr>
        </p:nvSpPr>
        <p:spPr>
          <a:xfrm>
            <a:off x="0" y="1122"/>
            <a:ext cx="9144000" cy="818027"/>
          </a:xfrm>
          <a:prstGeom prst="rect">
            <a:avLst/>
          </a:prstGeom>
          <a:solidFill>
            <a:srgbClr val="FFFFFF"/>
          </a:solidFill>
        </p:spPr>
        <p:txBody>
          <a:bodyPr/>
          <a:lstStyle>
            <a:lvl1pPr>
              <a:defRPr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76200" y="895351"/>
            <a:ext cx="8927385" cy="34290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1474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chemeClr val="tx1">
              <a:lumMod val="95000"/>
              <a:lumOff val="5000"/>
            </a:schemeClr>
          </a:solidFill>
        </p:spPr>
        <p:txBody>
          <a:bodyPr/>
          <a:lstStyle>
            <a:lvl1pPr>
              <a:defRPr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76200" y="895351"/>
            <a:ext cx="8927385" cy="34290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397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3086100"/>
            <a:ext cx="6400800" cy="1314450"/>
          </a:xfrm>
        </p:spPr>
        <p:txBody>
          <a:bodyPr/>
          <a:lstStyle>
            <a:lvl1pPr marL="0" indent="0" algn="l">
              <a:buNone/>
              <a:defRPr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11" name="Title 1"/>
          <p:cNvSpPr>
            <a:spLocks noGrp="1"/>
          </p:cNvSpPr>
          <p:nvPr>
            <p:ph type="title"/>
          </p:nvPr>
        </p:nvSpPr>
        <p:spPr>
          <a:xfrm>
            <a:off x="0" y="-19050"/>
            <a:ext cx="9144000" cy="857250"/>
          </a:xfrm>
          <a:prstGeom prst="rect">
            <a:avLst/>
          </a:prstGeom>
          <a:solidFill>
            <a:schemeClr val="tx1"/>
          </a:solidFill>
        </p:spPr>
        <p:txBody>
          <a:bodyPr/>
          <a:lstStyle>
            <a:lvl1pPr>
              <a:defRPr>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Tree>
    <p:extLst>
      <p:ext uri="{BB962C8B-B14F-4D97-AF65-F5344CB8AC3E}">
        <p14:creationId xmlns:p14="http://schemas.microsoft.com/office/powerpoint/2010/main" val="27068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71750"/>
            <a:ext cx="6400800" cy="1314450"/>
          </a:xfrm>
        </p:spPr>
        <p:txBody>
          <a:bodyPr/>
          <a:lstStyle>
            <a:lvl1pPr marL="0" indent="0" algn="ctr">
              <a:buNone/>
              <a:defRPr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title"/>
          </p:nvPr>
        </p:nvSpPr>
        <p:spPr>
          <a:xfrm>
            <a:off x="0" y="971551"/>
            <a:ext cx="9144000" cy="1371599"/>
          </a:xfrm>
          <a:prstGeom prst="rect">
            <a:avLst/>
          </a:prstGeom>
          <a:noFill/>
        </p:spPr>
        <p:txBody>
          <a:bodyPr anchor="b"/>
          <a:lstStyle>
            <a:lvl1pPr>
              <a:defRPr b="1">
                <a:solidFill>
                  <a:schemeClr val="tx1"/>
                </a:solidFill>
              </a:defRPr>
            </a:lvl1pPr>
          </a:lstStyle>
          <a:p>
            <a:r>
              <a:rPr lang="en-US" dirty="0"/>
              <a:t>Click to edit Master title style</a:t>
            </a:r>
          </a:p>
        </p:txBody>
      </p:sp>
      <p:pic>
        <p:nvPicPr>
          <p:cNvPr id="9" name="Picture 8"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98534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7" name="Picture 6"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43350" t="7869"/>
          <a:stretch/>
        </p:blipFill>
        <p:spPr>
          <a:xfrm>
            <a:off x="4972650" y="350378"/>
            <a:ext cx="4171350" cy="4102213"/>
          </a:xfrm>
          <a:prstGeom prst="rect">
            <a:avLst/>
          </a:prstGeom>
        </p:spPr>
      </p:pic>
      <p:sp>
        <p:nvSpPr>
          <p:cNvPr id="2" name="Title 1"/>
          <p:cNvSpPr>
            <a:spLocks noGrp="1"/>
          </p:cNvSpPr>
          <p:nvPr>
            <p:ph type="title"/>
          </p:nvPr>
        </p:nvSpPr>
        <p:spPr>
          <a:xfrm>
            <a:off x="0" y="1121"/>
            <a:ext cx="9144000" cy="857250"/>
          </a:xfrm>
          <a:prstGeom prst="rect">
            <a:avLst/>
          </a:prstGeom>
          <a:solidFill>
            <a:schemeClr val="tx1"/>
          </a:solidFill>
        </p:spPr>
        <p:txBody>
          <a:bodyPr/>
          <a:lstStyle>
            <a:lvl1pPr>
              <a:defRPr b="1">
                <a:solidFill>
                  <a:schemeClr val="bg1"/>
                </a:solidFill>
              </a:defRPr>
            </a:lvl1pPr>
          </a:lstStyle>
          <a:p>
            <a:r>
              <a:rPr lang="en-US" dirty="0"/>
              <a:t>Click to edit Master title style</a:t>
            </a:r>
          </a:p>
        </p:txBody>
      </p:sp>
      <p:sp>
        <p:nvSpPr>
          <p:cNvPr id="6" name="Content Placeholder 5"/>
          <p:cNvSpPr>
            <a:spLocks noGrp="1"/>
          </p:cNvSpPr>
          <p:nvPr>
            <p:ph sz="quarter" idx="4"/>
          </p:nvPr>
        </p:nvSpPr>
        <p:spPr>
          <a:xfrm>
            <a:off x="381000" y="971550"/>
            <a:ext cx="4343400" cy="3352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70781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pic>
        <p:nvPicPr>
          <p:cNvPr id="4" name="Picture 3"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1489"/>
          <a:stretch/>
        </p:blipFill>
        <p:spPr>
          <a:xfrm>
            <a:off x="1" y="-115455"/>
            <a:ext cx="9167091" cy="4572000"/>
          </a:xfrm>
          <a:prstGeom prst="rect">
            <a:avLst/>
          </a:prstGeom>
        </p:spPr>
      </p:pic>
      <p:sp>
        <p:nvSpPr>
          <p:cNvPr id="9" name="Rectangle 8"/>
          <p:cNvSpPr/>
          <p:nvPr userDrawn="1"/>
        </p:nvSpPr>
        <p:spPr>
          <a:xfrm>
            <a:off x="384849" y="895351"/>
            <a:ext cx="4033212" cy="3483264"/>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br>
              <a:rPr lang="en-US" sz="1400" dirty="0">
                <a:solidFill>
                  <a:schemeClr val="tx1"/>
                </a:solidFill>
              </a:rPr>
            </a:br>
            <a:endParaRPr lang="en-US" sz="1400" dirty="0">
              <a:solidFill>
                <a:schemeClr val="tx1"/>
              </a:solidFill>
            </a:endParaRPr>
          </a:p>
        </p:txBody>
      </p:sp>
      <p:sp>
        <p:nvSpPr>
          <p:cNvPr id="10" name="Rectangle 9"/>
          <p:cNvSpPr/>
          <p:nvPr userDrawn="1"/>
        </p:nvSpPr>
        <p:spPr>
          <a:xfrm>
            <a:off x="4693614" y="895351"/>
            <a:ext cx="4033212" cy="3483263"/>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br>
              <a:rPr lang="en-US" sz="1400" dirty="0">
                <a:solidFill>
                  <a:schemeClr val="tx1"/>
                </a:solidFill>
              </a:rPr>
            </a:br>
            <a:endParaRPr lang="en-US" sz="1400" dirty="0">
              <a:solidFill>
                <a:schemeClr val="tx1"/>
              </a:solidFill>
            </a:endParaRPr>
          </a:p>
        </p:txBody>
      </p:sp>
      <p:sp>
        <p:nvSpPr>
          <p:cNvPr id="2" name="Title 1"/>
          <p:cNvSpPr>
            <a:spLocks noGrp="1"/>
          </p:cNvSpPr>
          <p:nvPr>
            <p:ph type="title"/>
          </p:nvPr>
        </p:nvSpPr>
        <p:spPr>
          <a:xfrm>
            <a:off x="0" y="-77355"/>
            <a:ext cx="9144000" cy="857250"/>
          </a:xfrm>
          <a:prstGeom prst="rect">
            <a:avLst/>
          </a:prstGeom>
          <a:noFill/>
        </p:spPr>
        <p:txBody>
          <a:bodyPr/>
          <a:lstStyle>
            <a:lvl1pPr>
              <a:defRPr b="1">
                <a:solidFill>
                  <a:schemeClr val="bg1"/>
                </a:solidFill>
              </a:defRPr>
            </a:lvl1pPr>
          </a:lstStyle>
          <a:p>
            <a:r>
              <a:rPr lang="en-US" dirty="0"/>
              <a:t>Click to edit Master title style</a:t>
            </a:r>
          </a:p>
        </p:txBody>
      </p:sp>
      <p:sp>
        <p:nvSpPr>
          <p:cNvPr id="6" name="Content Placeholder 2"/>
          <p:cNvSpPr>
            <a:spLocks noGrp="1"/>
          </p:cNvSpPr>
          <p:nvPr>
            <p:ph sz="half" idx="1"/>
          </p:nvPr>
        </p:nvSpPr>
        <p:spPr>
          <a:xfrm>
            <a:off x="457200" y="1047750"/>
            <a:ext cx="38862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p:cNvSpPr>
            <a:spLocks noGrp="1"/>
          </p:cNvSpPr>
          <p:nvPr>
            <p:ph sz="half" idx="2"/>
          </p:nvPr>
        </p:nvSpPr>
        <p:spPr>
          <a:xfrm>
            <a:off x="4800600" y="1047750"/>
            <a:ext cx="38100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65608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pic>
        <p:nvPicPr>
          <p:cNvPr id="4" name="Picture 3"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1489"/>
          <a:stretch/>
        </p:blipFill>
        <p:spPr>
          <a:xfrm>
            <a:off x="1" y="-115455"/>
            <a:ext cx="9167091" cy="4572000"/>
          </a:xfrm>
          <a:prstGeom prst="rect">
            <a:avLst/>
          </a:prstGeom>
        </p:spPr>
      </p:pic>
      <p:sp>
        <p:nvSpPr>
          <p:cNvPr id="9" name="Rectangle 8"/>
          <p:cNvSpPr/>
          <p:nvPr userDrawn="1"/>
        </p:nvSpPr>
        <p:spPr>
          <a:xfrm>
            <a:off x="384849" y="895351"/>
            <a:ext cx="8454351" cy="3483264"/>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br>
              <a:rPr lang="en-US" sz="1400" dirty="0">
                <a:solidFill>
                  <a:schemeClr val="tx1"/>
                </a:solidFill>
              </a:rPr>
            </a:br>
            <a:endParaRPr lang="en-US" sz="1400" dirty="0">
              <a:solidFill>
                <a:schemeClr val="tx1"/>
              </a:solidFill>
            </a:endParaRPr>
          </a:p>
        </p:txBody>
      </p:sp>
      <p:sp>
        <p:nvSpPr>
          <p:cNvPr id="2" name="Title 1"/>
          <p:cNvSpPr>
            <a:spLocks noGrp="1"/>
          </p:cNvSpPr>
          <p:nvPr>
            <p:ph type="title"/>
          </p:nvPr>
        </p:nvSpPr>
        <p:spPr>
          <a:xfrm>
            <a:off x="0" y="-77355"/>
            <a:ext cx="9144000" cy="857250"/>
          </a:xfrm>
          <a:prstGeom prst="rect">
            <a:avLst/>
          </a:prstGeom>
          <a:noFill/>
        </p:spPr>
        <p:txBody>
          <a:bodyPr/>
          <a:lstStyle>
            <a:lvl1pPr>
              <a:defRPr b="1">
                <a:solidFill>
                  <a:schemeClr val="bg1"/>
                </a:solidFill>
              </a:defRPr>
            </a:lvl1pPr>
          </a:lstStyle>
          <a:p>
            <a:r>
              <a:rPr lang="en-US" dirty="0"/>
              <a:t>Click to edit Master title style</a:t>
            </a:r>
          </a:p>
        </p:txBody>
      </p:sp>
      <p:sp>
        <p:nvSpPr>
          <p:cNvPr id="6" name="Content Placeholder 2"/>
          <p:cNvSpPr>
            <a:spLocks noGrp="1"/>
          </p:cNvSpPr>
          <p:nvPr>
            <p:ph sz="half" idx="1"/>
          </p:nvPr>
        </p:nvSpPr>
        <p:spPr>
          <a:xfrm>
            <a:off x="457200" y="1047750"/>
            <a:ext cx="81534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17693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5902" y="895350"/>
            <a:ext cx="8825697" cy="3429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 y="4462415"/>
            <a:ext cx="9151305" cy="6858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title="Virginia is for Learners logo"/>
          <p:cNvPicPr>
            <a:picLocks noChangeAspect="1"/>
          </p:cNvPicPr>
          <p:nvPr userDrawn="1"/>
        </p:nvPicPr>
        <p:blipFill>
          <a:blip r:embed="rId12" cstate="email">
            <a:extLst>
              <a:ext uri="{28A0092B-C50C-407E-A947-70E740481C1C}">
                <a14:useLocalDpi xmlns:a14="http://schemas.microsoft.com/office/drawing/2010/main" val="0"/>
              </a:ext>
            </a:extLst>
          </a:blip>
          <a:stretch>
            <a:fillRect/>
          </a:stretch>
        </p:blipFill>
        <p:spPr>
          <a:xfrm>
            <a:off x="7619062" y="4495087"/>
            <a:ext cx="1320709" cy="611267"/>
          </a:xfrm>
          <a:prstGeom prst="rect">
            <a:avLst/>
          </a:prstGeom>
        </p:spPr>
      </p:pic>
      <p:cxnSp>
        <p:nvCxnSpPr>
          <p:cNvPr id="9" name="Straight Connector 8"/>
          <p:cNvCxnSpPr/>
          <p:nvPr userDrawn="1"/>
        </p:nvCxnSpPr>
        <p:spPr>
          <a:xfrm>
            <a:off x="0" y="4462415"/>
            <a:ext cx="9144000" cy="0"/>
          </a:xfrm>
          <a:prstGeom prst="line">
            <a:avLst/>
          </a:prstGeom>
          <a:ln>
            <a:solidFill>
              <a:srgbClr val="E20D38"/>
            </a:solidFill>
          </a:ln>
        </p:spPr>
        <p:style>
          <a:lnRef idx="2">
            <a:schemeClr val="accent1"/>
          </a:lnRef>
          <a:fillRef idx="0">
            <a:schemeClr val="accent1"/>
          </a:fillRef>
          <a:effectRef idx="1">
            <a:schemeClr val="accent1"/>
          </a:effectRef>
          <a:fontRef idx="minor">
            <a:schemeClr val="tx1"/>
          </a:fontRef>
        </p:style>
      </p:cxnSp>
      <p:sp>
        <p:nvSpPr>
          <p:cNvPr id="10" name="Slide Number Placeholder 5"/>
          <p:cNvSpPr txBox="1">
            <a:spLocks/>
          </p:cNvSpPr>
          <p:nvPr userDrawn="1"/>
        </p:nvSpPr>
        <p:spPr>
          <a:xfrm>
            <a:off x="5777698" y="4654698"/>
            <a:ext cx="470702" cy="274637"/>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A3BA662-FE18-4FD4-9A53-B2CA0A2E752A}" type="slidenum">
              <a:rPr lang="en-US" sz="1600" smtClean="0">
                <a:solidFill>
                  <a:schemeClr val="bg1"/>
                </a:solidFill>
              </a:rPr>
              <a:pPr algn="ctr"/>
              <a:t>‹#›</a:t>
            </a:fld>
            <a:endParaRPr lang="en-US" sz="2000" dirty="0">
              <a:solidFill>
                <a:schemeClr val="bg1"/>
              </a:solidFill>
            </a:endParaRPr>
          </a:p>
        </p:txBody>
      </p:sp>
      <p:sp>
        <p:nvSpPr>
          <p:cNvPr id="2" name="Title Placeholder 1"/>
          <p:cNvSpPr>
            <a:spLocks noGrp="1"/>
          </p:cNvSpPr>
          <p:nvPr>
            <p:ph type="title"/>
          </p:nvPr>
        </p:nvSpPr>
        <p:spPr>
          <a:xfrm>
            <a:off x="0" y="6350"/>
            <a:ext cx="9143999" cy="762000"/>
          </a:xfrm>
          <a:prstGeom prst="rect">
            <a:avLst/>
          </a:prstGeom>
        </p:spPr>
        <p:txBody>
          <a:bodyPr vert="horz" lIns="91440" tIns="45720" rIns="91440" bIns="45720" rtlCol="0" anchor="ctr">
            <a:normAutofit/>
          </a:bodyPr>
          <a:lstStyle/>
          <a:p>
            <a:r>
              <a:rPr lang="en-US" dirty="0"/>
              <a:t>Click to edit Master title style</a:t>
            </a:r>
          </a:p>
        </p:txBody>
      </p:sp>
      <p:sp>
        <p:nvSpPr>
          <p:cNvPr id="4" name="TextBox 3"/>
          <p:cNvSpPr txBox="1"/>
          <p:nvPr userDrawn="1"/>
        </p:nvSpPr>
        <p:spPr>
          <a:xfrm>
            <a:off x="25400" y="4561185"/>
            <a:ext cx="4775200" cy="461665"/>
          </a:xfrm>
          <a:prstGeom prst="rect">
            <a:avLst/>
          </a:prstGeom>
          <a:noFill/>
        </p:spPr>
        <p:txBody>
          <a:bodyPr wrap="square" rtlCol="0">
            <a:spAutoFit/>
          </a:bodyPr>
          <a:lstStyle/>
          <a:p>
            <a:r>
              <a:rPr lang="en-US" sz="1200" baseline="0" dirty="0">
                <a:solidFill>
                  <a:srgbClr val="FFFFFF"/>
                </a:solidFill>
              </a:rPr>
              <a:t>Department of Student Assessment, Accountability &amp; ESEA Programs</a:t>
            </a:r>
          </a:p>
          <a:p>
            <a:r>
              <a:rPr lang="en-US" sz="1200" baseline="0" dirty="0">
                <a:solidFill>
                  <a:srgbClr val="FFFFFF"/>
                </a:solidFill>
              </a:rPr>
              <a:t>Department of Learning and Innovation</a:t>
            </a:r>
          </a:p>
        </p:txBody>
      </p:sp>
    </p:spTree>
    <p:extLst>
      <p:ext uri="{BB962C8B-B14F-4D97-AF65-F5344CB8AC3E}">
        <p14:creationId xmlns:p14="http://schemas.microsoft.com/office/powerpoint/2010/main" val="568153360"/>
      </p:ext>
    </p:extLst>
  </p:cSld>
  <p:clrMap bg1="lt1" tx1="dk1" bg2="lt2" tx2="dk2" accent1="accent1" accent2="accent2" accent3="accent3" accent4="accent4" accent5="accent5" accent6="accent6" hlink="hlink" folHlink="folHlink"/>
  <p:sldLayoutIdLst>
    <p:sldLayoutId id="2147483684" r:id="rId1"/>
    <p:sldLayoutId id="2147483698" r:id="rId2"/>
    <p:sldLayoutId id="2147483697" r:id="rId3"/>
    <p:sldLayoutId id="2147483695" r:id="rId4"/>
    <p:sldLayoutId id="2147483649" r:id="rId5"/>
    <p:sldLayoutId id="2147483661" r:id="rId6"/>
    <p:sldLayoutId id="2147483662" r:id="rId7"/>
    <p:sldLayoutId id="2147483686" r:id="rId8"/>
    <p:sldLayoutId id="2147483699" r:id="rId9"/>
    <p:sldLayoutId id="2147483652" r:id="rId10"/>
  </p:sldLayoutIdLst>
  <p:txStyles>
    <p:titleStyle>
      <a:lvl1pPr algn="l" defTabSz="914400" rtl="0" eaLnBrk="1" latinLnBrk="0" hangingPunct="1">
        <a:spcBef>
          <a:spcPct val="0"/>
        </a:spcBef>
        <a:buNone/>
        <a:defRPr sz="3200" b="1"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342900" indent="-342900" algn="l" defTabSz="914400" rtl="0" eaLnBrk="1" latinLnBrk="0" hangingPunct="1">
        <a:spcBef>
          <a:spcPts val="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ts val="0"/>
        </a:spcBef>
        <a:buFont typeface="Arial" panose="020B0604020202020204" pitchFamily="34" charset="0"/>
        <a:buChar char="–"/>
        <a:defRPr sz="26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ts val="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180.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21.png"/></Relationships>
</file>

<file path=ppt/slides/_rels/slide4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hyperlink" Target="https://www.doe.virginia.gov/teaching-learning-assessment/student-assessment/sol-practice-items-all-subjects"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hyperlink" Target="mailto:vdoe.mathematics@doe.virginia.gov" TargetMode="External"/><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5250"/>
            <a:ext cx="9144000" cy="857250"/>
          </a:xfrm>
        </p:spPr>
        <p:txBody>
          <a:bodyPr>
            <a:noAutofit/>
          </a:bodyPr>
          <a:lstStyle/>
          <a:p>
            <a:r>
              <a:rPr lang="en-US" sz="2800" dirty="0"/>
              <a:t>Student Performance Analysis</a:t>
            </a:r>
            <a:br>
              <a:rPr lang="en-US" sz="2800" dirty="0"/>
            </a:br>
            <a:r>
              <a:rPr lang="en-US" sz="2800" dirty="0"/>
              <a:t>Spring 2019</a:t>
            </a:r>
          </a:p>
        </p:txBody>
      </p:sp>
      <p:sp>
        <p:nvSpPr>
          <p:cNvPr id="5" name="Subtitle 4"/>
          <p:cNvSpPr>
            <a:spLocks noGrp="1"/>
          </p:cNvSpPr>
          <p:nvPr>
            <p:ph type="subTitle" idx="1"/>
          </p:nvPr>
        </p:nvSpPr>
        <p:spPr/>
        <p:txBody>
          <a:bodyPr/>
          <a:lstStyle/>
          <a:p>
            <a:pPr algn="l"/>
            <a:r>
              <a:rPr lang="en-US" dirty="0"/>
              <a:t>Grade 5</a:t>
            </a:r>
          </a:p>
          <a:p>
            <a:pPr algn="l"/>
            <a:r>
              <a:rPr lang="en-US" dirty="0"/>
              <a:t>Mathematics Standards of Learning</a:t>
            </a:r>
          </a:p>
        </p:txBody>
      </p:sp>
      <p:pic>
        <p:nvPicPr>
          <p:cNvPr id="6" name="Picture 2" descr="Image of math symbols" title="Image of math symbo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964699"/>
            <a:ext cx="3932176" cy="26738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9705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Answer to Practice #2 with Multistep Problems with Decimals (5.5b)</a:t>
            </a:r>
          </a:p>
        </p:txBody>
      </p:sp>
      <p:sp>
        <p:nvSpPr>
          <p:cNvPr id="4" name="Content Placeholder 3"/>
          <p:cNvSpPr txBox="1">
            <a:spLocks/>
          </p:cNvSpPr>
          <p:nvPr/>
        </p:nvSpPr>
        <p:spPr>
          <a:xfrm>
            <a:off x="0" y="819149"/>
            <a:ext cx="9144000" cy="3505201"/>
          </a:xfrm>
          <a:prstGeom prst="rect">
            <a:avLst/>
          </a:prstGeom>
        </p:spPr>
        <p:txBody>
          <a:bodyPr vert="horz" lIns="91440" tIns="45720" rIns="91440" bIns="45720" rtlCol="0">
            <a:normAutofit/>
          </a:bodyPr>
          <a:lstStyle>
            <a:lvl1pPr marL="342900" indent="-342900" algn="l" defTabSz="914400" rtl="0" eaLnBrk="1" latinLnBrk="0" hangingPunct="1">
              <a:spcBef>
                <a:spcPts val="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ts val="0"/>
              </a:spcBef>
              <a:buFont typeface="Arial" panose="020B0604020202020204" pitchFamily="34" charset="0"/>
              <a:buChar char="–"/>
              <a:defRPr sz="26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ts val="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4300" indent="0">
              <a:buFont typeface="Arial" panose="020B0604020202020204" pitchFamily="34" charset="0"/>
              <a:buNone/>
            </a:pPr>
            <a:r>
              <a:rPr lang="en-US" sz="2400" b="1" dirty="0"/>
              <a:t>Billy’s puppy weighs 8.6 kilograms (kg).  Myra’s puppy weighs 3.5 times as much as Billy’s puppy. What is the combined weight of these two puppies?</a:t>
            </a:r>
          </a:p>
          <a:p>
            <a:pPr marL="114300" indent="0">
              <a:buFont typeface="Arial" panose="020B0604020202020204" pitchFamily="34" charset="0"/>
              <a:buNone/>
            </a:pPr>
            <a:endParaRPr lang="en-US" sz="2400" dirty="0"/>
          </a:p>
          <a:p>
            <a:pPr marL="628650" indent="-514350">
              <a:buFont typeface="Arial" panose="020B0604020202020204" pitchFamily="34" charset="0"/>
              <a:buAutoNum type="alphaUcPeriod"/>
            </a:pPr>
            <a:r>
              <a:rPr lang="en-US" sz="2400" dirty="0"/>
              <a:t>12.1 kg</a:t>
            </a:r>
          </a:p>
          <a:p>
            <a:pPr marL="628650" indent="-514350">
              <a:buFont typeface="Arial" panose="020B0604020202020204" pitchFamily="34" charset="0"/>
              <a:buAutoNum type="alphaUcPeriod"/>
            </a:pPr>
            <a:r>
              <a:rPr lang="en-US" sz="2400" dirty="0"/>
              <a:t>30.1 kg</a:t>
            </a:r>
          </a:p>
          <a:p>
            <a:pPr marL="628650" indent="-514350">
              <a:buFont typeface="Arial" panose="020B0604020202020204" pitchFamily="34" charset="0"/>
              <a:buAutoNum type="alphaUcPeriod"/>
            </a:pPr>
            <a:r>
              <a:rPr lang="en-US" sz="2400" dirty="0"/>
              <a:t>36.3 kg</a:t>
            </a:r>
          </a:p>
          <a:p>
            <a:pPr marL="628650" indent="-514350">
              <a:buFont typeface="Arial" panose="020B0604020202020204" pitchFamily="34" charset="0"/>
              <a:buAutoNum type="alphaUcPeriod"/>
            </a:pPr>
            <a:r>
              <a:rPr lang="en-US" sz="2400" dirty="0"/>
              <a:t>38.7 kg</a:t>
            </a:r>
          </a:p>
          <a:p>
            <a:pPr marL="628650" indent="-514350">
              <a:buFont typeface="Arial" panose="020B0604020202020204" pitchFamily="34" charset="0"/>
              <a:buAutoNum type="alphaUcPeriod"/>
            </a:pPr>
            <a:endParaRPr lang="en-US" dirty="0"/>
          </a:p>
        </p:txBody>
      </p:sp>
      <p:sp>
        <p:nvSpPr>
          <p:cNvPr id="7" name="Rounded Rectangle 6" descr="artwork"/>
          <p:cNvSpPr/>
          <p:nvPr/>
        </p:nvSpPr>
        <p:spPr>
          <a:xfrm>
            <a:off x="76200" y="3409950"/>
            <a:ext cx="1676400" cy="4572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514600" y="2190750"/>
            <a:ext cx="5715000" cy="1938992"/>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 when the problem involves a comparison, some students add the numbers given instead of using the comparison to find the unknown number and then solving.</a:t>
            </a:r>
          </a:p>
        </p:txBody>
      </p:sp>
      <p:cxnSp>
        <p:nvCxnSpPr>
          <p:cNvPr id="6" name="Straight Arrow Connector 5" descr="arrow pointing to common error"/>
          <p:cNvCxnSpPr/>
          <p:nvPr/>
        </p:nvCxnSpPr>
        <p:spPr>
          <a:xfrm flipH="1">
            <a:off x="1905000" y="2530261"/>
            <a:ext cx="609600" cy="0"/>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7494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Practical Problems with Fractions</a:t>
            </a:r>
          </a:p>
        </p:txBody>
      </p:sp>
      <p:sp>
        <p:nvSpPr>
          <p:cNvPr id="4" name="Content Placeholder 3"/>
          <p:cNvSpPr>
            <a:spLocks noGrp="1"/>
          </p:cNvSpPr>
          <p:nvPr>
            <p:ph idx="1"/>
          </p:nvPr>
        </p:nvSpPr>
        <p:spPr/>
        <p:txBody>
          <a:bodyPr>
            <a:normAutofit/>
          </a:bodyPr>
          <a:lstStyle/>
          <a:p>
            <a:pPr marL="114300" indent="0">
              <a:buNone/>
            </a:pPr>
            <a:r>
              <a:rPr lang="en-US" sz="2400" dirty="0"/>
              <a:t>SOL 5.6</a:t>
            </a:r>
          </a:p>
          <a:p>
            <a:pPr marL="114300" indent="0">
              <a:buNone/>
            </a:pPr>
            <a:r>
              <a:rPr lang="en-US" sz="2400" dirty="0"/>
              <a:t>The student will</a:t>
            </a:r>
          </a:p>
          <a:p>
            <a:pPr marL="571500" indent="-457200">
              <a:buAutoNum type="alphaLcParenR"/>
            </a:pPr>
            <a:r>
              <a:rPr lang="en-US" sz="2400" dirty="0">
                <a:solidFill>
                  <a:srgbClr val="C00000"/>
                </a:solidFill>
              </a:rPr>
              <a:t>solve single-step and multistep practical problems involving addition and subtraction with fractions and mixed numbers; and </a:t>
            </a:r>
          </a:p>
          <a:p>
            <a:pPr marL="571500" indent="-457200">
              <a:buAutoNum type="alphaLcParenR"/>
            </a:pPr>
            <a:r>
              <a:rPr lang="en-US" sz="2400" dirty="0">
                <a:solidFill>
                  <a:srgbClr val="C00000"/>
                </a:solidFill>
              </a:rPr>
              <a:t>solve single-step practical problems involving multiplication of a whole number, limited to 12 or less, and a proper fraction, with models.</a:t>
            </a:r>
          </a:p>
        </p:txBody>
      </p:sp>
    </p:spTree>
    <p:extLst>
      <p:ext uri="{BB962C8B-B14F-4D97-AF65-F5344CB8AC3E}">
        <p14:creationId xmlns:p14="http://schemas.microsoft.com/office/powerpoint/2010/main" val="3329982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Practical Problems with Fractions (5.6a)</a:t>
            </a:r>
          </a:p>
        </p:txBody>
      </p:sp>
      <p:sp>
        <p:nvSpPr>
          <p:cNvPr id="4" name="Content Placeholder 3"/>
          <p:cNvSpPr txBox="1">
            <a:spLocks/>
          </p:cNvSpPr>
          <p:nvPr/>
        </p:nvSpPr>
        <p:spPr>
          <a:xfrm>
            <a:off x="0" y="819149"/>
            <a:ext cx="9144000" cy="3505201"/>
          </a:xfrm>
          <a:prstGeom prst="rect">
            <a:avLst/>
          </a:prstGeom>
        </p:spPr>
        <p:txBody>
          <a:bodyPr vert="horz" lIns="91440" tIns="45720" rIns="91440" bIns="45720" rtlCol="0">
            <a:normAutofit/>
          </a:bodyPr>
          <a:lstStyle>
            <a:lvl1pPr marL="342900" indent="-342900" algn="l" defTabSz="914400" rtl="0" eaLnBrk="1" latinLnBrk="0" hangingPunct="1">
              <a:spcBef>
                <a:spcPts val="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ts val="0"/>
              </a:spcBef>
              <a:buFont typeface="Arial" panose="020B0604020202020204" pitchFamily="34" charset="0"/>
              <a:buChar char="–"/>
              <a:defRPr sz="26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ts val="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4300" indent="0">
              <a:buFont typeface="Arial" panose="020B0604020202020204" pitchFamily="34" charset="0"/>
              <a:buNone/>
            </a:pPr>
            <a:r>
              <a:rPr lang="en-US" sz="2400" dirty="0"/>
              <a:t>Students need additional practice solving practical problems involving fractions, particularly when regrouping is required.</a:t>
            </a:r>
          </a:p>
          <a:p>
            <a:pPr marL="114300" indent="0">
              <a:buFont typeface="Arial" panose="020B0604020202020204" pitchFamily="34" charset="0"/>
              <a:buNone/>
            </a:pPr>
            <a:endParaRPr lang="en-US" sz="800" dirty="0"/>
          </a:p>
          <a:p>
            <a:pPr marL="114300" indent="0">
              <a:buFont typeface="Arial" panose="020B0604020202020204" pitchFamily="34" charset="0"/>
              <a:buNone/>
            </a:pPr>
            <a:r>
              <a:rPr lang="en-US" sz="2400" dirty="0">
                <a:solidFill>
                  <a:srgbClr val="C00000"/>
                </a:solidFill>
              </a:rPr>
              <a:t>Common errors include: </a:t>
            </a:r>
          </a:p>
          <a:p>
            <a:r>
              <a:rPr lang="en-US" sz="2400" dirty="0">
                <a:solidFill>
                  <a:srgbClr val="C00000"/>
                </a:solidFill>
              </a:rPr>
              <a:t>determining the answer to one part of a multistep problem, but not completing all steps; </a:t>
            </a:r>
          </a:p>
          <a:p>
            <a:r>
              <a:rPr lang="en-US" sz="2400" dirty="0">
                <a:solidFill>
                  <a:srgbClr val="C00000"/>
                </a:solidFill>
              </a:rPr>
              <a:t>using an incorrect operation; and </a:t>
            </a:r>
          </a:p>
          <a:p>
            <a:r>
              <a:rPr lang="en-US" sz="2400" dirty="0">
                <a:solidFill>
                  <a:srgbClr val="C00000"/>
                </a:solidFill>
              </a:rPr>
              <a:t>subtracting the numerator of the first fraction from the numerator of the second fraction rather than regrouping to subtract.</a:t>
            </a:r>
          </a:p>
          <a:p>
            <a:endParaRPr lang="en-US" sz="2400" dirty="0"/>
          </a:p>
        </p:txBody>
      </p:sp>
    </p:spTree>
    <p:extLst>
      <p:ext uri="{BB962C8B-B14F-4D97-AF65-F5344CB8AC3E}">
        <p14:creationId xmlns:p14="http://schemas.microsoft.com/office/powerpoint/2010/main" val="1626687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8"/>
          </a:xfrm>
        </p:spPr>
        <p:txBody>
          <a:bodyPr>
            <a:noAutofit/>
          </a:bodyPr>
          <a:lstStyle/>
          <a:p>
            <a:r>
              <a:rPr lang="en-US" sz="2800" dirty="0"/>
              <a:t>Suggested Practice #1 with Practical Problems with Fractions (5.6a) </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13580" y="895349"/>
                <a:ext cx="9130420" cy="3657601"/>
              </a:xfrm>
            </p:spPr>
            <p:txBody>
              <a:bodyPr>
                <a:normAutofit lnSpcReduction="10000"/>
              </a:bodyPr>
              <a:lstStyle/>
              <a:p>
                <a:pPr marL="114300" indent="0">
                  <a:buNone/>
                </a:pPr>
                <a:r>
                  <a:rPr lang="en-US" sz="2400" b="1" dirty="0"/>
                  <a:t>Mallory had 2 full bags of beads to make necklaces and bracelets.  She used </a:t>
                </a:r>
                <a14:m>
                  <m:oMath xmlns:m="http://schemas.openxmlformats.org/officeDocument/2006/math">
                    <m:r>
                      <a:rPr lang="en-US" sz="2400" b="1" i="0" dirty="0" smtClean="0">
                        <a:latin typeface="Cambria Math" panose="02040503050406030204" pitchFamily="18" charset="0"/>
                      </a:rPr>
                      <m:t>𝟏</m:t>
                    </m:r>
                    <m:f>
                      <m:fPr>
                        <m:ctrlPr>
                          <a:rPr lang="en-US" sz="2400" b="1" i="1" dirty="0" smtClean="0">
                            <a:latin typeface="Cambria Math" panose="02040503050406030204" pitchFamily="18" charset="0"/>
                          </a:rPr>
                        </m:ctrlPr>
                      </m:fPr>
                      <m:num>
                        <m:r>
                          <a:rPr lang="en-US" sz="2400" b="1" i="1" dirty="0" smtClean="0">
                            <a:latin typeface="Cambria Math" panose="02040503050406030204" pitchFamily="18" charset="0"/>
                          </a:rPr>
                          <m:t>𝟑</m:t>
                        </m:r>
                      </m:num>
                      <m:den>
                        <m:r>
                          <a:rPr lang="en-US" sz="2400" b="1" i="1" dirty="0" smtClean="0">
                            <a:latin typeface="Cambria Math" panose="02040503050406030204" pitchFamily="18" charset="0"/>
                          </a:rPr>
                          <m:t>𝟖</m:t>
                        </m:r>
                      </m:den>
                    </m:f>
                  </m:oMath>
                </a14:m>
                <a:r>
                  <a:rPr lang="en-US" sz="2400" b="1" dirty="0"/>
                  <a:t> bag of beads to make the necklaces and </a:t>
                </a:r>
                <a14:m>
                  <m:oMath xmlns:m="http://schemas.openxmlformats.org/officeDocument/2006/math">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𝟏</m:t>
                        </m:r>
                      </m:num>
                      <m:den>
                        <m:r>
                          <a:rPr lang="en-US" sz="2400" b="1" i="1" smtClean="0">
                            <a:latin typeface="Cambria Math" panose="02040503050406030204" pitchFamily="18" charset="0"/>
                          </a:rPr>
                          <m:t>𝟑</m:t>
                        </m:r>
                      </m:den>
                    </m:f>
                  </m:oMath>
                </a14:m>
                <a:r>
                  <a:rPr lang="en-US" sz="2400" b="1" dirty="0"/>
                  <a:t> of a bag of beads to make the bracelets.  </a:t>
                </a:r>
              </a:p>
              <a:p>
                <a:pPr marL="114300" indent="0">
                  <a:buNone/>
                </a:pPr>
                <a:endParaRPr lang="en-US" sz="800" b="1" dirty="0"/>
              </a:p>
              <a:p>
                <a:pPr marL="114300" indent="0">
                  <a:buNone/>
                </a:pPr>
                <a:r>
                  <a:rPr lang="en-US" sz="2400" b="1" dirty="0"/>
                  <a:t>What fraction of the bag of beads was left after she made these necklaces and bracelets?</a:t>
                </a:r>
              </a:p>
              <a:p>
                <a:pPr marL="571500" indent="-457200">
                  <a:buAutoNum type="alphaUcPeriod"/>
                </a:pPr>
                <a:r>
                  <a:rPr lang="en-US" sz="2400" dirty="0"/>
                  <a:t>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7</m:t>
                        </m:r>
                      </m:num>
                      <m:den>
                        <m:r>
                          <a:rPr lang="en-US" sz="2400" b="0" i="1" smtClean="0">
                            <a:latin typeface="Cambria Math" panose="02040503050406030204" pitchFamily="18" charset="0"/>
                          </a:rPr>
                          <m:t>24</m:t>
                        </m:r>
                      </m:den>
                    </m:f>
                  </m:oMath>
                </a14:m>
                <a:r>
                  <a:rPr lang="en-US" sz="2400" dirty="0"/>
                  <a:t>			C. 1</a:t>
                </a:r>
                <a14:m>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7</m:t>
                        </m:r>
                      </m:num>
                      <m:den>
                        <m:r>
                          <a:rPr lang="en-US" sz="2400" i="1">
                            <a:latin typeface="Cambria Math" panose="02040503050406030204" pitchFamily="18" charset="0"/>
                          </a:rPr>
                          <m:t>24</m:t>
                        </m:r>
                      </m:den>
                    </m:f>
                  </m:oMath>
                </a14:m>
                <a:endParaRPr lang="en-US" sz="2400" dirty="0"/>
              </a:p>
              <a:p>
                <a:pPr marL="114300" indent="0">
                  <a:buNone/>
                </a:pPr>
                <a:endParaRPr lang="en-US" sz="900" dirty="0"/>
              </a:p>
              <a:p>
                <a:pPr marL="114300" indent="0">
                  <a:buNone/>
                </a:pPr>
                <a:endParaRPr lang="en-US" sz="2400" dirty="0"/>
              </a:p>
              <a:p>
                <a:pPr marL="114300" indent="0">
                  <a:buNone/>
                </a:pPr>
                <a:r>
                  <a:rPr lang="en-US" sz="2400" dirty="0"/>
                  <a:t>B.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17</m:t>
                        </m:r>
                      </m:num>
                      <m:den>
                        <m:r>
                          <a:rPr lang="en-US" sz="2400" b="0" i="1" smtClean="0">
                            <a:latin typeface="Cambria Math" panose="02040503050406030204" pitchFamily="18" charset="0"/>
                          </a:rPr>
                          <m:t>24</m:t>
                        </m:r>
                      </m:den>
                    </m:f>
                  </m:oMath>
                </a14:m>
                <a:r>
                  <a:rPr lang="en-US" sz="2400" dirty="0"/>
                  <a:t>			D. 1</a:t>
                </a:r>
                <a14:m>
                  <m:oMath xmlns:m="http://schemas.openxmlformats.org/officeDocument/2006/math">
                    <m:f>
                      <m:fPr>
                        <m:ctrlPr>
                          <a:rPr lang="en-US" sz="2400" i="1">
                            <a:latin typeface="Cambria Math" panose="02040503050406030204" pitchFamily="18" charset="0"/>
                          </a:rPr>
                        </m:ctrlPr>
                      </m:fPr>
                      <m:num>
                        <m:r>
                          <a:rPr lang="en-US" sz="2400" b="0" i="1" smtClean="0">
                            <a:latin typeface="Cambria Math" panose="02040503050406030204" pitchFamily="18" charset="0"/>
                          </a:rPr>
                          <m:t>1</m:t>
                        </m:r>
                        <m:r>
                          <a:rPr lang="en-US" sz="2400" i="1">
                            <a:latin typeface="Cambria Math" panose="02040503050406030204" pitchFamily="18" charset="0"/>
                          </a:rPr>
                          <m:t>7</m:t>
                        </m:r>
                      </m:num>
                      <m:den>
                        <m:r>
                          <a:rPr lang="en-US" sz="2400" i="1">
                            <a:latin typeface="Cambria Math" panose="02040503050406030204" pitchFamily="18" charset="0"/>
                          </a:rPr>
                          <m:t>24</m:t>
                        </m:r>
                      </m:den>
                    </m:f>
                  </m:oMath>
                </a14:m>
                <a:endParaRPr lang="en-US" sz="2400" dirty="0"/>
              </a:p>
              <a:p>
                <a:pPr marL="114300" indent="0">
                  <a:buNone/>
                </a:pPr>
                <a:endParaRPr lang="en-US" sz="2400" dirty="0"/>
              </a:p>
              <a:p>
                <a:pPr marL="571500" indent="-457200">
                  <a:buAutoNum type="alphaUcPeriod"/>
                </a:pPr>
                <a:endParaRPr lang="en-US" sz="2400" dirty="0"/>
              </a:p>
              <a:p>
                <a:pPr marL="571500" indent="-457200">
                  <a:buAutoNum type="alphaUcPeriod"/>
                </a:pPr>
                <a:endParaRPr lang="en-US" sz="2400"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13580" y="895349"/>
                <a:ext cx="9130420" cy="3657601"/>
              </a:xfrm>
              <a:blipFill>
                <a:blip r:embed="rId2"/>
                <a:stretch>
                  <a:fillRect t="-2333" r="-1869"/>
                </a:stretch>
              </a:blipFill>
            </p:spPr>
            <p:txBody>
              <a:bodyPr/>
              <a:lstStyle/>
              <a:p>
                <a:r>
                  <a:rPr lang="en-US">
                    <a:noFill/>
                  </a:rPr>
                  <a:t> </a:t>
                </a:r>
              </a:p>
            </p:txBody>
          </p:sp>
        </mc:Fallback>
      </mc:AlternateContent>
    </p:spTree>
    <p:extLst>
      <p:ext uri="{BB962C8B-B14F-4D97-AF65-F5344CB8AC3E}">
        <p14:creationId xmlns:p14="http://schemas.microsoft.com/office/powerpoint/2010/main" val="3955979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7"/>
          </a:xfrm>
        </p:spPr>
        <p:txBody>
          <a:bodyPr>
            <a:noAutofit/>
          </a:bodyPr>
          <a:lstStyle/>
          <a:p>
            <a:r>
              <a:rPr lang="en-US" sz="2800" dirty="0"/>
              <a:t>Answer to Practice #1 with Practical Problems with Fractions (5.6a) </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13580" y="895349"/>
                <a:ext cx="9130420" cy="3657601"/>
              </a:xfrm>
            </p:spPr>
            <p:txBody>
              <a:bodyPr>
                <a:normAutofit lnSpcReduction="10000"/>
              </a:bodyPr>
              <a:lstStyle/>
              <a:p>
                <a:pPr marL="114300" indent="0">
                  <a:buNone/>
                </a:pPr>
                <a:r>
                  <a:rPr lang="en-US" sz="2400" b="1" dirty="0"/>
                  <a:t>Mallory had 2 full bags of beads to make necklaces and bracelets.  She used </a:t>
                </a:r>
                <a14:m>
                  <m:oMath xmlns:m="http://schemas.openxmlformats.org/officeDocument/2006/math">
                    <m:r>
                      <a:rPr lang="en-US" sz="2400" b="1" i="0" dirty="0" smtClean="0">
                        <a:latin typeface="Cambria Math" panose="02040503050406030204" pitchFamily="18" charset="0"/>
                      </a:rPr>
                      <m:t>𝟏</m:t>
                    </m:r>
                    <m:f>
                      <m:fPr>
                        <m:ctrlPr>
                          <a:rPr lang="en-US" sz="2400" b="1" i="1" dirty="0" smtClean="0">
                            <a:latin typeface="Cambria Math" panose="02040503050406030204" pitchFamily="18" charset="0"/>
                          </a:rPr>
                        </m:ctrlPr>
                      </m:fPr>
                      <m:num>
                        <m:r>
                          <a:rPr lang="en-US" sz="2400" b="1" i="1" dirty="0" smtClean="0">
                            <a:latin typeface="Cambria Math" panose="02040503050406030204" pitchFamily="18" charset="0"/>
                          </a:rPr>
                          <m:t>𝟑</m:t>
                        </m:r>
                      </m:num>
                      <m:den>
                        <m:r>
                          <a:rPr lang="en-US" sz="2400" b="1" i="1" dirty="0" smtClean="0">
                            <a:latin typeface="Cambria Math" panose="02040503050406030204" pitchFamily="18" charset="0"/>
                          </a:rPr>
                          <m:t>𝟖</m:t>
                        </m:r>
                      </m:den>
                    </m:f>
                  </m:oMath>
                </a14:m>
                <a:r>
                  <a:rPr lang="en-US" sz="2400" b="1" dirty="0"/>
                  <a:t> bag of beads to make the necklaces and </a:t>
                </a:r>
                <a14:m>
                  <m:oMath xmlns:m="http://schemas.openxmlformats.org/officeDocument/2006/math">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𝟏</m:t>
                        </m:r>
                      </m:num>
                      <m:den>
                        <m:r>
                          <a:rPr lang="en-US" sz="2400" b="1" i="1" smtClean="0">
                            <a:latin typeface="Cambria Math" panose="02040503050406030204" pitchFamily="18" charset="0"/>
                          </a:rPr>
                          <m:t>𝟑</m:t>
                        </m:r>
                      </m:den>
                    </m:f>
                  </m:oMath>
                </a14:m>
                <a:r>
                  <a:rPr lang="en-US" sz="2400" b="1" dirty="0"/>
                  <a:t> of a bag of beads to make the bracelets.  </a:t>
                </a:r>
              </a:p>
              <a:p>
                <a:pPr marL="114300" indent="0">
                  <a:buNone/>
                </a:pPr>
                <a:endParaRPr lang="en-US" sz="800" b="1" dirty="0"/>
              </a:p>
              <a:p>
                <a:pPr marL="114300" indent="0">
                  <a:buNone/>
                </a:pPr>
                <a:r>
                  <a:rPr lang="en-US" sz="2400" b="1" dirty="0"/>
                  <a:t>What fraction of the bag of beads was left after she made these necklaces and bracelets?</a:t>
                </a:r>
              </a:p>
              <a:p>
                <a:pPr marL="571500" indent="-457200">
                  <a:buAutoNum type="alphaUcPeriod"/>
                </a:pPr>
                <a:r>
                  <a:rPr lang="en-US" sz="2400" dirty="0">
                    <a:solidFill>
                      <a:srgbClr val="C00000"/>
                    </a:solidFill>
                  </a:rPr>
                  <a:t> </a:t>
                </a:r>
                <a14:m>
                  <m:oMath xmlns:m="http://schemas.openxmlformats.org/officeDocument/2006/math">
                    <m:f>
                      <m:fPr>
                        <m:ctrlPr>
                          <a:rPr lang="en-US" sz="2400" i="1" smtClean="0">
                            <a:solidFill>
                              <a:srgbClr val="C00000"/>
                            </a:solidFill>
                            <a:latin typeface="Cambria Math" panose="02040503050406030204" pitchFamily="18" charset="0"/>
                          </a:rPr>
                        </m:ctrlPr>
                      </m:fPr>
                      <m:num>
                        <m:r>
                          <a:rPr lang="en-US" sz="2400" b="0" i="1" smtClean="0">
                            <a:solidFill>
                              <a:srgbClr val="C00000"/>
                            </a:solidFill>
                            <a:latin typeface="Cambria Math" panose="02040503050406030204" pitchFamily="18" charset="0"/>
                          </a:rPr>
                          <m:t>7</m:t>
                        </m:r>
                      </m:num>
                      <m:den>
                        <m:r>
                          <a:rPr lang="en-US" sz="2400" b="0" i="1" smtClean="0">
                            <a:solidFill>
                              <a:srgbClr val="C00000"/>
                            </a:solidFill>
                            <a:latin typeface="Cambria Math" panose="02040503050406030204" pitchFamily="18" charset="0"/>
                          </a:rPr>
                          <m:t>24</m:t>
                        </m:r>
                      </m:den>
                    </m:f>
                  </m:oMath>
                </a14:m>
                <a:r>
                  <a:rPr lang="en-US" sz="2400" dirty="0"/>
                  <a:t>			C. 1</a:t>
                </a:r>
                <a14:m>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7</m:t>
                        </m:r>
                      </m:num>
                      <m:den>
                        <m:r>
                          <a:rPr lang="en-US" sz="2400" i="1">
                            <a:latin typeface="Cambria Math" panose="02040503050406030204" pitchFamily="18" charset="0"/>
                          </a:rPr>
                          <m:t>24</m:t>
                        </m:r>
                      </m:den>
                    </m:f>
                  </m:oMath>
                </a14:m>
                <a:endParaRPr lang="en-US" sz="2400" dirty="0"/>
              </a:p>
              <a:p>
                <a:pPr marL="114300" indent="0">
                  <a:buNone/>
                </a:pPr>
                <a:endParaRPr lang="en-US" sz="900" dirty="0"/>
              </a:p>
              <a:p>
                <a:pPr marL="114300" indent="0">
                  <a:buNone/>
                </a:pPr>
                <a:endParaRPr lang="en-US" sz="2400" dirty="0"/>
              </a:p>
              <a:p>
                <a:pPr marL="114300" indent="0">
                  <a:buNone/>
                </a:pPr>
                <a:r>
                  <a:rPr lang="en-US" sz="2400" dirty="0"/>
                  <a:t>B.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17</m:t>
                        </m:r>
                      </m:num>
                      <m:den>
                        <m:r>
                          <a:rPr lang="en-US" sz="2400" b="0" i="1" smtClean="0">
                            <a:latin typeface="Cambria Math" panose="02040503050406030204" pitchFamily="18" charset="0"/>
                          </a:rPr>
                          <m:t>24</m:t>
                        </m:r>
                      </m:den>
                    </m:f>
                  </m:oMath>
                </a14:m>
                <a:r>
                  <a:rPr lang="en-US" sz="2400" dirty="0"/>
                  <a:t>			D. 1</a:t>
                </a:r>
                <a14:m>
                  <m:oMath xmlns:m="http://schemas.openxmlformats.org/officeDocument/2006/math">
                    <m:f>
                      <m:fPr>
                        <m:ctrlPr>
                          <a:rPr lang="en-US" sz="2400" i="1">
                            <a:latin typeface="Cambria Math" panose="02040503050406030204" pitchFamily="18" charset="0"/>
                          </a:rPr>
                        </m:ctrlPr>
                      </m:fPr>
                      <m:num>
                        <m:r>
                          <a:rPr lang="en-US" sz="2400" b="0" i="1" smtClean="0">
                            <a:latin typeface="Cambria Math" panose="02040503050406030204" pitchFamily="18" charset="0"/>
                          </a:rPr>
                          <m:t>1</m:t>
                        </m:r>
                        <m:r>
                          <a:rPr lang="en-US" sz="2400" i="1">
                            <a:latin typeface="Cambria Math" panose="02040503050406030204" pitchFamily="18" charset="0"/>
                          </a:rPr>
                          <m:t>7</m:t>
                        </m:r>
                      </m:num>
                      <m:den>
                        <m:r>
                          <a:rPr lang="en-US" sz="2400" i="1">
                            <a:latin typeface="Cambria Math" panose="02040503050406030204" pitchFamily="18" charset="0"/>
                          </a:rPr>
                          <m:t>24</m:t>
                        </m:r>
                      </m:den>
                    </m:f>
                  </m:oMath>
                </a14:m>
                <a:endParaRPr lang="en-US" sz="2400" dirty="0"/>
              </a:p>
              <a:p>
                <a:pPr marL="114300" indent="0">
                  <a:buNone/>
                </a:pPr>
                <a:endParaRPr lang="en-US" sz="2400" dirty="0"/>
              </a:p>
              <a:p>
                <a:pPr marL="571500" indent="-457200">
                  <a:buAutoNum type="alphaUcPeriod"/>
                </a:pPr>
                <a:endParaRPr lang="en-US" sz="2400" dirty="0"/>
              </a:p>
              <a:p>
                <a:pPr marL="571500" indent="-457200">
                  <a:buAutoNum type="alphaUcPeriod"/>
                </a:pPr>
                <a:endParaRPr lang="en-US" sz="2400"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13580" y="895349"/>
                <a:ext cx="9130420" cy="3657601"/>
              </a:xfrm>
              <a:blipFill>
                <a:blip r:embed="rId2"/>
                <a:stretch>
                  <a:fillRect t="-2333" r="-1869"/>
                </a:stretch>
              </a:blipFill>
            </p:spPr>
            <p:txBody>
              <a:bodyPr/>
              <a:lstStyle/>
              <a:p>
                <a:r>
                  <a:rPr lang="en-US">
                    <a:noFill/>
                  </a:rPr>
                  <a:t> </a:t>
                </a:r>
              </a:p>
            </p:txBody>
          </p:sp>
        </mc:Fallback>
      </mc:AlternateContent>
      <p:sp>
        <p:nvSpPr>
          <p:cNvPr id="5" name="Rounded Rectangle 4" descr="artwork"/>
          <p:cNvSpPr/>
          <p:nvPr/>
        </p:nvSpPr>
        <p:spPr>
          <a:xfrm>
            <a:off x="76200" y="2952750"/>
            <a:ext cx="1219200" cy="6858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2653041"/>
            <a:ext cx="3505200" cy="1569660"/>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  adding the two given fractions and not subtracting from 2.</a:t>
            </a:r>
          </a:p>
        </p:txBody>
      </p:sp>
      <p:cxnSp>
        <p:nvCxnSpPr>
          <p:cNvPr id="7" name="Straight Arrow Connector 6" descr="arrow pointing to common error"/>
          <p:cNvCxnSpPr/>
          <p:nvPr/>
        </p:nvCxnSpPr>
        <p:spPr>
          <a:xfrm flipH="1">
            <a:off x="4578790" y="3333750"/>
            <a:ext cx="374210" cy="762000"/>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105576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p:spPr>
        <p:txBody>
          <a:bodyPr>
            <a:noAutofit/>
          </a:bodyPr>
          <a:lstStyle/>
          <a:p>
            <a:r>
              <a:rPr lang="en-US" sz="2800" dirty="0"/>
              <a:t>Suggested Practice #2 with Practical Problems with Fractions (5.6a)</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normAutofit/>
              </a:bodyPr>
              <a:lstStyle/>
              <a:p>
                <a:pPr marL="114300" indent="0">
                  <a:buNone/>
                </a:pPr>
                <a:r>
                  <a:rPr lang="en-US" sz="2400" b="1" dirty="0"/>
                  <a:t>Josh is making a recipe that uses 1</a:t>
                </a:r>
                <a14:m>
                  <m:oMath xmlns:m="http://schemas.openxmlformats.org/officeDocument/2006/math">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𝟑</m:t>
                        </m:r>
                      </m:num>
                      <m:den>
                        <m:r>
                          <a:rPr lang="en-US" sz="2400" b="1" i="1" smtClean="0">
                            <a:latin typeface="Cambria Math" panose="02040503050406030204" pitchFamily="18" charset="0"/>
                          </a:rPr>
                          <m:t>𝟒</m:t>
                        </m:r>
                      </m:den>
                    </m:f>
                  </m:oMath>
                </a14:m>
                <a:r>
                  <a:rPr lang="en-US" sz="2400" b="1" dirty="0"/>
                  <a:t> cup of water and 2</a:t>
                </a:r>
                <a14:m>
                  <m:oMath xmlns:m="http://schemas.openxmlformats.org/officeDocument/2006/math">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𝟏</m:t>
                        </m:r>
                      </m:num>
                      <m:den>
                        <m:r>
                          <a:rPr lang="en-US" sz="2400" b="1" i="1" smtClean="0">
                            <a:latin typeface="Cambria Math" panose="02040503050406030204" pitchFamily="18" charset="0"/>
                          </a:rPr>
                          <m:t>𝟖</m:t>
                        </m:r>
                      </m:den>
                    </m:f>
                  </m:oMath>
                </a14:m>
                <a:r>
                  <a:rPr lang="en-US" sz="2400" b="1" dirty="0"/>
                  <a:t> cups of milk. What is the difference, in cups, in the amount of milk and the amount of water used in this recipe?</a:t>
                </a:r>
              </a:p>
              <a:p>
                <a:pPr marL="114300" indent="0">
                  <a:buNone/>
                </a:pPr>
                <a:endParaRPr lang="en-US" sz="800" dirty="0"/>
              </a:p>
              <a:p>
                <a:pPr marL="571500" indent="-457200">
                  <a:buAutoNum type="alphaUcPeriod"/>
                </a:pPr>
                <a:r>
                  <a:rPr lang="en-US" sz="2400" dirty="0"/>
                  <a:t>1</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5</m:t>
                        </m:r>
                      </m:num>
                      <m:den>
                        <m:r>
                          <a:rPr lang="en-US" sz="2400" b="0" i="1" smtClean="0">
                            <a:latin typeface="Cambria Math" panose="02040503050406030204" pitchFamily="18" charset="0"/>
                          </a:rPr>
                          <m:t>8</m:t>
                        </m:r>
                      </m:den>
                    </m:f>
                  </m:oMath>
                </a14:m>
                <a:r>
                  <a:rPr lang="en-US" sz="2400" dirty="0"/>
                  <a:t>				C.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m:t>
                        </m:r>
                      </m:den>
                    </m:f>
                  </m:oMath>
                </a14:m>
                <a:endParaRPr lang="en-US" sz="2400" dirty="0"/>
              </a:p>
              <a:p>
                <a:pPr marL="571500" indent="-457200">
                  <a:buAutoNum type="alphaUcPeriod"/>
                </a:pPr>
                <a:endParaRPr lang="en-US" sz="2400" dirty="0"/>
              </a:p>
              <a:p>
                <a:pPr marL="571500" indent="-457200">
                  <a:buAutoNum type="alphaUcPeriod"/>
                </a:pPr>
                <a:r>
                  <a:rPr lang="en-US" sz="2400" dirty="0"/>
                  <a:t>1</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m:t>
                        </m:r>
                      </m:den>
                    </m:f>
                  </m:oMath>
                </a14:m>
                <a:r>
                  <a:rPr lang="en-US" sz="2400" dirty="0"/>
                  <a:t>				D.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3</m:t>
                        </m:r>
                      </m:num>
                      <m:den>
                        <m:r>
                          <a:rPr lang="en-US" sz="2400" b="0" i="1" smtClean="0">
                            <a:latin typeface="Cambria Math" panose="02040503050406030204" pitchFamily="18" charset="0"/>
                          </a:rPr>
                          <m:t>8</m:t>
                        </m:r>
                      </m:den>
                    </m:f>
                  </m:oMath>
                </a14:m>
                <a:endParaRPr lang="en-US" sz="2400"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68494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a:solidFill>
            <a:schemeClr val="tx1"/>
          </a:solidFill>
        </p:spPr>
        <p:txBody>
          <a:bodyPr>
            <a:noAutofit/>
          </a:bodyPr>
          <a:lstStyle/>
          <a:p>
            <a:r>
              <a:rPr lang="en-US" sz="2800" dirty="0">
                <a:solidFill>
                  <a:schemeClr val="bg1"/>
                </a:solidFill>
              </a:rPr>
              <a:t>Answer to Practice #2 with Practical Problems with Fractions (5.6a)</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normAutofit/>
              </a:bodyPr>
              <a:lstStyle/>
              <a:p>
                <a:pPr marL="114300" indent="0">
                  <a:buNone/>
                </a:pPr>
                <a:r>
                  <a:rPr lang="en-US" sz="2400" b="1" dirty="0"/>
                  <a:t>Josh is making a recipe that uses 1</a:t>
                </a:r>
                <a14:m>
                  <m:oMath xmlns:m="http://schemas.openxmlformats.org/officeDocument/2006/math">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𝟑</m:t>
                        </m:r>
                      </m:num>
                      <m:den>
                        <m:r>
                          <a:rPr lang="en-US" sz="2400" b="1" i="1" smtClean="0">
                            <a:latin typeface="Cambria Math" panose="02040503050406030204" pitchFamily="18" charset="0"/>
                          </a:rPr>
                          <m:t>𝟒</m:t>
                        </m:r>
                      </m:den>
                    </m:f>
                  </m:oMath>
                </a14:m>
                <a:r>
                  <a:rPr lang="en-US" sz="2400" b="1" dirty="0"/>
                  <a:t> cup of water and 2</a:t>
                </a:r>
                <a14:m>
                  <m:oMath xmlns:m="http://schemas.openxmlformats.org/officeDocument/2006/math">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𝟏</m:t>
                        </m:r>
                      </m:num>
                      <m:den>
                        <m:r>
                          <a:rPr lang="en-US" sz="2400" b="1" i="1" smtClean="0">
                            <a:latin typeface="Cambria Math" panose="02040503050406030204" pitchFamily="18" charset="0"/>
                          </a:rPr>
                          <m:t>𝟖</m:t>
                        </m:r>
                      </m:den>
                    </m:f>
                  </m:oMath>
                </a14:m>
                <a:r>
                  <a:rPr lang="en-US" sz="2400" b="1" dirty="0"/>
                  <a:t> cups of milk. What is the difference, in cups, in the amount of milk and the amount of water used in this recipe?</a:t>
                </a:r>
              </a:p>
              <a:p>
                <a:pPr marL="114300" indent="0">
                  <a:buNone/>
                </a:pPr>
                <a:endParaRPr lang="en-US" sz="800" dirty="0"/>
              </a:p>
              <a:p>
                <a:pPr marL="571500" indent="-457200">
                  <a:buAutoNum type="alphaUcPeriod"/>
                </a:pPr>
                <a:r>
                  <a:rPr lang="en-US" sz="2400" dirty="0"/>
                  <a:t>1</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5</m:t>
                        </m:r>
                      </m:num>
                      <m:den>
                        <m:r>
                          <a:rPr lang="en-US" sz="2400" b="0" i="1" smtClean="0">
                            <a:latin typeface="Cambria Math" panose="02040503050406030204" pitchFamily="18" charset="0"/>
                          </a:rPr>
                          <m:t>8</m:t>
                        </m:r>
                      </m:den>
                    </m:f>
                  </m:oMath>
                </a14:m>
                <a:r>
                  <a:rPr lang="en-US" sz="2400" dirty="0"/>
                  <a:t>				C.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m:t>
                        </m:r>
                      </m:den>
                    </m:f>
                  </m:oMath>
                </a14:m>
                <a:endParaRPr lang="en-US" sz="2400" dirty="0"/>
              </a:p>
              <a:p>
                <a:pPr marL="571500" indent="-457200">
                  <a:buAutoNum type="alphaUcPeriod"/>
                </a:pPr>
                <a:endParaRPr lang="en-US" sz="2400" dirty="0"/>
              </a:p>
              <a:p>
                <a:pPr marL="571500" indent="-457200">
                  <a:buAutoNum type="alphaUcPeriod"/>
                </a:pPr>
                <a:r>
                  <a:rPr lang="en-US" sz="2400" dirty="0"/>
                  <a:t>1</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m:t>
                        </m:r>
                      </m:den>
                    </m:f>
                  </m:oMath>
                </a14:m>
                <a:r>
                  <a:rPr lang="en-US" sz="2400" dirty="0"/>
                  <a:t>				</a:t>
                </a:r>
                <a:r>
                  <a:rPr lang="en-US" sz="2400" dirty="0">
                    <a:solidFill>
                      <a:srgbClr val="C00000"/>
                    </a:solidFill>
                  </a:rPr>
                  <a:t>D.  </a:t>
                </a:r>
                <a14:m>
                  <m:oMath xmlns:m="http://schemas.openxmlformats.org/officeDocument/2006/math">
                    <m:f>
                      <m:fPr>
                        <m:ctrlPr>
                          <a:rPr lang="en-US" sz="2400" i="1" smtClean="0">
                            <a:solidFill>
                              <a:srgbClr val="C00000"/>
                            </a:solidFill>
                            <a:latin typeface="Cambria Math" panose="02040503050406030204" pitchFamily="18" charset="0"/>
                          </a:rPr>
                        </m:ctrlPr>
                      </m:fPr>
                      <m:num>
                        <m:r>
                          <a:rPr lang="en-US" sz="2400" b="0" i="1" smtClean="0">
                            <a:solidFill>
                              <a:srgbClr val="C00000"/>
                            </a:solidFill>
                            <a:latin typeface="Cambria Math" panose="02040503050406030204" pitchFamily="18" charset="0"/>
                          </a:rPr>
                          <m:t>3</m:t>
                        </m:r>
                      </m:num>
                      <m:den>
                        <m:r>
                          <a:rPr lang="en-US" sz="2400" b="0" i="1" smtClean="0">
                            <a:solidFill>
                              <a:srgbClr val="C00000"/>
                            </a:solidFill>
                            <a:latin typeface="Cambria Math" panose="02040503050406030204" pitchFamily="18" charset="0"/>
                          </a:rPr>
                          <m:t>8</m:t>
                        </m:r>
                      </m:den>
                    </m:f>
                  </m:oMath>
                </a14:m>
                <a:endParaRPr lang="en-US" sz="2400"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US">
                    <a:noFill/>
                  </a:rPr>
                  <a:t> </a:t>
                </a:r>
              </a:p>
            </p:txBody>
          </p:sp>
        </mc:Fallback>
      </mc:AlternateContent>
      <p:sp>
        <p:nvSpPr>
          <p:cNvPr id="5" name="Rounded Rectangle 4" descr="artwork"/>
          <p:cNvSpPr/>
          <p:nvPr/>
        </p:nvSpPr>
        <p:spPr>
          <a:xfrm>
            <a:off x="3657600" y="3562350"/>
            <a:ext cx="990600" cy="6858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TextBox 5"/>
              <p:cNvSpPr txBox="1"/>
              <p:nvPr/>
            </p:nvSpPr>
            <p:spPr>
              <a:xfrm>
                <a:off x="5486400" y="2308572"/>
                <a:ext cx="3657600" cy="2461315"/>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  subtracting 2-1=1, then 3-1=2 (the numerators), and then 8-4=4 (the denominators) to get 1</a:t>
                </a:r>
                <a14:m>
                  <m:oMath xmlns:m="http://schemas.openxmlformats.org/officeDocument/2006/math">
                    <m:f>
                      <m:fPr>
                        <m:ctrlPr>
                          <a:rPr lang="en-US" sz="2400" i="1" dirty="0" smtClean="0">
                            <a:solidFill>
                              <a:srgbClr val="C00000"/>
                            </a:solidFill>
                            <a:latin typeface="Cambria Math" panose="02040503050406030204" pitchFamily="18" charset="0"/>
                            <a:ea typeface="Tahoma" panose="020B0604030504040204" pitchFamily="34" charset="0"/>
                            <a:cs typeface="Tahoma" panose="020B0604030504040204" pitchFamily="34" charset="0"/>
                          </a:rPr>
                        </m:ctrlPr>
                      </m:fPr>
                      <m:num>
                        <m:r>
                          <a:rPr lang="en-US" sz="2400" b="0" i="1" dirty="0" smtClean="0">
                            <a:solidFill>
                              <a:srgbClr val="C00000"/>
                            </a:solidFill>
                            <a:latin typeface="Cambria Math" panose="02040503050406030204" pitchFamily="18" charset="0"/>
                            <a:ea typeface="Tahoma" panose="020B0604030504040204" pitchFamily="34" charset="0"/>
                            <a:cs typeface="Tahoma" panose="020B0604030504040204" pitchFamily="34" charset="0"/>
                          </a:rPr>
                          <m:t>2</m:t>
                        </m:r>
                      </m:num>
                      <m:den>
                        <m:r>
                          <a:rPr lang="en-US" sz="2400" b="0" i="1" dirty="0" smtClean="0">
                            <a:solidFill>
                              <a:srgbClr val="C00000"/>
                            </a:solidFill>
                            <a:latin typeface="Cambria Math" panose="02040503050406030204" pitchFamily="18" charset="0"/>
                            <a:ea typeface="Tahoma" panose="020B0604030504040204" pitchFamily="34" charset="0"/>
                            <a:cs typeface="Tahoma" panose="020B0604030504040204" pitchFamily="34" charset="0"/>
                          </a:rPr>
                          <m:t>4</m:t>
                        </m:r>
                      </m:den>
                    </m:f>
                    <m:r>
                      <a:rPr lang="en-US" sz="2400" i="1" dirty="0" smtClean="0">
                        <a:solidFill>
                          <a:srgbClr val="C00000"/>
                        </a:solidFill>
                        <a:latin typeface="Cambria Math" panose="02040503050406030204" pitchFamily="18" charset="0"/>
                        <a:ea typeface="Tahoma" panose="020B0604030504040204" pitchFamily="34" charset="0"/>
                        <a:cs typeface="Tahoma" panose="020B0604030504040204" pitchFamily="34" charset="0"/>
                      </a:rPr>
                      <m:t> </m:t>
                    </m:r>
                  </m:oMath>
                </a14:m>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or 1</a:t>
                </a:r>
                <a14:m>
                  <m:oMath xmlns:m="http://schemas.openxmlformats.org/officeDocument/2006/math">
                    <m:f>
                      <m:fPr>
                        <m:ctrlPr>
                          <a:rPr lang="en-US" sz="2400" i="1" dirty="0">
                            <a:solidFill>
                              <a:srgbClr val="C00000"/>
                            </a:solidFill>
                            <a:latin typeface="Cambria Math" panose="02040503050406030204" pitchFamily="18" charset="0"/>
                            <a:ea typeface="Tahoma" panose="020B0604030504040204" pitchFamily="34" charset="0"/>
                            <a:cs typeface="Tahoma" panose="020B0604030504040204" pitchFamily="34" charset="0"/>
                          </a:rPr>
                        </m:ctrlPr>
                      </m:fPr>
                      <m:num>
                        <m:r>
                          <a:rPr lang="en-US" sz="2400" b="0" i="1" dirty="0" smtClean="0">
                            <a:solidFill>
                              <a:srgbClr val="C00000"/>
                            </a:solidFill>
                            <a:latin typeface="Cambria Math" panose="02040503050406030204" pitchFamily="18" charset="0"/>
                            <a:ea typeface="Tahoma" panose="020B0604030504040204" pitchFamily="34" charset="0"/>
                            <a:cs typeface="Tahoma" panose="020B0604030504040204" pitchFamily="34" charset="0"/>
                          </a:rPr>
                          <m:t>1</m:t>
                        </m:r>
                      </m:num>
                      <m:den>
                        <m:r>
                          <a:rPr lang="en-US" sz="2400" b="0" i="1" dirty="0" smtClean="0">
                            <a:solidFill>
                              <a:srgbClr val="C00000"/>
                            </a:solidFill>
                            <a:latin typeface="Cambria Math" panose="02040503050406030204" pitchFamily="18" charset="0"/>
                            <a:ea typeface="Tahoma" panose="020B0604030504040204" pitchFamily="34" charset="0"/>
                            <a:cs typeface="Tahoma" panose="020B0604030504040204" pitchFamily="34" charset="0"/>
                          </a:rPr>
                          <m:t>2</m:t>
                        </m:r>
                      </m:den>
                    </m:f>
                  </m:oMath>
                </a14:m>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a:t>
                </a:r>
              </a:p>
            </p:txBody>
          </p:sp>
        </mc:Choice>
        <mc:Fallback xmlns="">
          <p:sp>
            <p:nvSpPr>
              <p:cNvPr id="6" name="TextBox 5"/>
              <p:cNvSpPr txBox="1">
                <a:spLocks noRot="1" noChangeAspect="1" noMove="1" noResize="1" noEditPoints="1" noAdjustHandles="1" noChangeArrowheads="1" noChangeShapeType="1" noTextEdit="1"/>
              </p:cNvSpPr>
              <p:nvPr/>
            </p:nvSpPr>
            <p:spPr>
              <a:xfrm>
                <a:off x="5486400" y="2308572"/>
                <a:ext cx="3657600" cy="2461315"/>
              </a:xfrm>
              <a:prstGeom prst="rect">
                <a:avLst/>
              </a:prstGeom>
              <a:blipFill>
                <a:blip r:embed="rId3"/>
                <a:stretch>
                  <a:fillRect l="-2500" t="-1985" r="-833" b="-1241"/>
                </a:stretch>
              </a:blipFill>
            </p:spPr>
            <p:txBody>
              <a:bodyPr/>
              <a:lstStyle/>
              <a:p>
                <a:r>
                  <a:rPr lang="en-US">
                    <a:noFill/>
                  </a:rPr>
                  <a:t> </a:t>
                </a:r>
              </a:p>
            </p:txBody>
          </p:sp>
        </mc:Fallback>
      </mc:AlternateContent>
    </p:spTree>
    <p:extLst>
      <p:ext uri="{BB962C8B-B14F-4D97-AF65-F5344CB8AC3E}">
        <p14:creationId xmlns:p14="http://schemas.microsoft.com/office/powerpoint/2010/main" val="2639694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Practical Problems with Fractions (5.6b)</a:t>
            </a:r>
          </a:p>
        </p:txBody>
      </p:sp>
      <p:sp>
        <p:nvSpPr>
          <p:cNvPr id="4" name="Content Placeholder 3"/>
          <p:cNvSpPr>
            <a:spLocks noGrp="1"/>
          </p:cNvSpPr>
          <p:nvPr>
            <p:ph idx="1"/>
          </p:nvPr>
        </p:nvSpPr>
        <p:spPr/>
        <p:txBody>
          <a:bodyPr>
            <a:normAutofit/>
          </a:bodyPr>
          <a:lstStyle/>
          <a:p>
            <a:pPr marL="114300" indent="0">
              <a:buNone/>
            </a:pPr>
            <a:r>
              <a:rPr lang="en-US" sz="2400" dirty="0"/>
              <a:t>Students need additional practice solving practical problems using models to multiply a whole number and a proper fraction, particularly when they are identifying the result of the multiplication.</a:t>
            </a:r>
          </a:p>
          <a:p>
            <a:pPr marL="114300" indent="0">
              <a:buNone/>
            </a:pPr>
            <a:endParaRPr lang="en-US" sz="2400" dirty="0"/>
          </a:p>
          <a:p>
            <a:pPr marL="114300" indent="0">
              <a:buNone/>
            </a:pPr>
            <a:r>
              <a:rPr lang="en-US" sz="2400" dirty="0">
                <a:solidFill>
                  <a:srgbClr val="C00000"/>
                </a:solidFill>
              </a:rPr>
              <a:t>Common errors on SOL test items vary. Students would benefit from additional practice with models.</a:t>
            </a:r>
          </a:p>
        </p:txBody>
      </p:sp>
    </p:spTree>
    <p:extLst>
      <p:ext uri="{BB962C8B-B14F-4D97-AF65-F5344CB8AC3E}">
        <p14:creationId xmlns:p14="http://schemas.microsoft.com/office/powerpoint/2010/main" val="2901804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Suggested Practice #1 with Practical Problems with Fractions (5.6b)</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76200" y="804422"/>
                <a:ext cx="8927385" cy="3505204"/>
              </a:xfrm>
            </p:spPr>
            <p:txBody>
              <a:bodyPr>
                <a:normAutofit lnSpcReduction="10000"/>
              </a:bodyPr>
              <a:lstStyle/>
              <a:p>
                <a:pPr marL="114300" indent="0">
                  <a:buNone/>
                </a:pPr>
                <a:r>
                  <a:rPr lang="en-US" sz="2400" b="1" dirty="0"/>
                  <a:t>Melvin has 6 dogs.  Each dog eats </a:t>
                </a:r>
                <a14:m>
                  <m:oMath xmlns:m="http://schemas.openxmlformats.org/officeDocument/2006/math">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𝟏</m:t>
                        </m:r>
                      </m:num>
                      <m:den>
                        <m:r>
                          <a:rPr lang="en-US" sz="2400" b="1" i="1" smtClean="0">
                            <a:latin typeface="Cambria Math" panose="02040503050406030204" pitchFamily="18" charset="0"/>
                          </a:rPr>
                          <m:t>𝟑</m:t>
                        </m:r>
                      </m:den>
                    </m:f>
                  </m:oMath>
                </a14:m>
                <a:r>
                  <a:rPr lang="en-US" sz="2400" b="1" dirty="0"/>
                  <a:t> can of dog food each morning.  This model represents 1 can of dog food.</a:t>
                </a:r>
              </a:p>
              <a:p>
                <a:pPr marL="114300" indent="0">
                  <a:buNone/>
                </a:pPr>
                <a:endParaRPr lang="en-US" sz="2400" b="1" dirty="0"/>
              </a:p>
              <a:p>
                <a:pPr marL="114300" indent="0">
                  <a:buNone/>
                </a:pPr>
                <a:endParaRPr lang="en-US" sz="2400" b="1" dirty="0"/>
              </a:p>
              <a:p>
                <a:pPr marL="114300" indent="0">
                  <a:buNone/>
                </a:pPr>
                <a:r>
                  <a:rPr lang="en-US" sz="2400" b="1" dirty="0"/>
                  <a:t>Which model represents the total number of cans of dog food eaten each morning?</a:t>
                </a:r>
              </a:p>
              <a:p>
                <a:pPr marL="114300" indent="0">
                  <a:buNone/>
                </a:pPr>
                <a:r>
                  <a:rPr lang="en-US" sz="2400" dirty="0"/>
                  <a:t>A.					B.</a:t>
                </a:r>
                <a:endParaRPr lang="en-US" sz="2200" dirty="0"/>
              </a:p>
              <a:p>
                <a:pPr marL="571500" indent="-457200">
                  <a:buAutoNum type="alphaUcPeriod"/>
                </a:pPr>
                <a:endParaRPr lang="en-US" sz="2400" dirty="0"/>
              </a:p>
              <a:p>
                <a:pPr marL="114300" indent="0">
                  <a:buNone/>
                </a:pPr>
                <a:r>
                  <a:rPr lang="en-US" sz="2400" dirty="0"/>
                  <a:t>C.					D. </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76200" y="804422"/>
                <a:ext cx="8927385" cy="3505204"/>
              </a:xfrm>
              <a:blipFill>
                <a:blip r:embed="rId2"/>
                <a:stretch>
                  <a:fillRect t="-522" r="-1981"/>
                </a:stretch>
              </a:blipFill>
            </p:spPr>
            <p:txBody>
              <a:bodyPr/>
              <a:lstStyle/>
              <a:p>
                <a:r>
                  <a:rPr lang="en-US">
                    <a:noFill/>
                  </a:rPr>
                  <a:t> </a:t>
                </a:r>
              </a:p>
            </p:txBody>
          </p:sp>
        </mc:Fallback>
      </mc:AlternateContent>
      <p:sp>
        <p:nvSpPr>
          <p:cNvPr id="5" name="Can 4" descr="a can"/>
          <p:cNvSpPr/>
          <p:nvPr/>
        </p:nvSpPr>
        <p:spPr>
          <a:xfrm>
            <a:off x="3962400" y="166934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descr="6 cans"/>
          <p:cNvGrpSpPr/>
          <p:nvPr/>
        </p:nvGrpSpPr>
        <p:grpSpPr>
          <a:xfrm>
            <a:off x="584107" y="2983686"/>
            <a:ext cx="3667627" cy="609600"/>
            <a:chOff x="615615" y="4419600"/>
            <a:chExt cx="3667627" cy="609600"/>
          </a:xfrm>
        </p:grpSpPr>
        <p:sp>
          <p:nvSpPr>
            <p:cNvPr id="7" name="Can 6"/>
            <p:cNvSpPr/>
            <p:nvPr/>
          </p:nvSpPr>
          <p:spPr>
            <a:xfrm>
              <a:off x="3749842"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n 7"/>
            <p:cNvSpPr/>
            <p:nvPr/>
          </p:nvSpPr>
          <p:spPr>
            <a:xfrm>
              <a:off x="3090108"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p:cNvSpPr/>
            <p:nvPr/>
          </p:nvSpPr>
          <p:spPr>
            <a:xfrm>
              <a:off x="2478505"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an 9"/>
            <p:cNvSpPr/>
            <p:nvPr/>
          </p:nvSpPr>
          <p:spPr>
            <a:xfrm>
              <a:off x="1850858"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p:cNvSpPr/>
            <p:nvPr/>
          </p:nvSpPr>
          <p:spPr>
            <a:xfrm>
              <a:off x="1231231"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an 11"/>
            <p:cNvSpPr/>
            <p:nvPr/>
          </p:nvSpPr>
          <p:spPr>
            <a:xfrm>
              <a:off x="615615"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descr="3 cans"/>
          <p:cNvGrpSpPr/>
          <p:nvPr/>
        </p:nvGrpSpPr>
        <p:grpSpPr>
          <a:xfrm>
            <a:off x="5190653" y="2934644"/>
            <a:ext cx="1812758" cy="617621"/>
            <a:chOff x="5029200" y="4411579"/>
            <a:chExt cx="1812758" cy="617621"/>
          </a:xfrm>
        </p:grpSpPr>
        <p:sp>
          <p:nvSpPr>
            <p:cNvPr id="14" name="Can 13"/>
            <p:cNvSpPr/>
            <p:nvPr/>
          </p:nvSpPr>
          <p:spPr>
            <a:xfrm>
              <a:off x="6308558" y="4411579"/>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an 14"/>
            <p:cNvSpPr/>
            <p:nvPr/>
          </p:nvSpPr>
          <p:spPr>
            <a:xfrm>
              <a:off x="5654840" y="4411579"/>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an 15"/>
            <p:cNvSpPr/>
            <p:nvPr/>
          </p:nvSpPr>
          <p:spPr>
            <a:xfrm>
              <a:off x="5029200"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descr="2 cans"/>
          <p:cNvGrpSpPr/>
          <p:nvPr/>
        </p:nvGrpSpPr>
        <p:grpSpPr>
          <a:xfrm>
            <a:off x="571935" y="3747239"/>
            <a:ext cx="1195138" cy="613343"/>
            <a:chOff x="615615" y="5233737"/>
            <a:chExt cx="1195138" cy="613343"/>
          </a:xfrm>
        </p:grpSpPr>
        <p:sp>
          <p:nvSpPr>
            <p:cNvPr id="18" name="Can 17"/>
            <p:cNvSpPr/>
            <p:nvPr/>
          </p:nvSpPr>
          <p:spPr>
            <a:xfrm>
              <a:off x="1277353" y="5233737"/>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an 18"/>
            <p:cNvSpPr/>
            <p:nvPr/>
          </p:nvSpPr>
          <p:spPr>
            <a:xfrm>
              <a:off x="615615" y="523748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Can 19" descr="one can"/>
          <p:cNvSpPr/>
          <p:nvPr/>
        </p:nvSpPr>
        <p:spPr>
          <a:xfrm>
            <a:off x="5181600" y="3747239"/>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0430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Answer to Practice #1 with Practical Problems with Fractions (5.6b)</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76200" y="742950"/>
                <a:ext cx="8927385" cy="3505204"/>
              </a:xfrm>
            </p:spPr>
            <p:txBody>
              <a:bodyPr>
                <a:normAutofit lnSpcReduction="10000"/>
              </a:bodyPr>
              <a:lstStyle/>
              <a:p>
                <a:pPr marL="114300" indent="0">
                  <a:buNone/>
                </a:pPr>
                <a:r>
                  <a:rPr lang="en-US" sz="2400" b="1" dirty="0"/>
                  <a:t>Melvin has 6 dogs.  Each dog eats </a:t>
                </a:r>
                <a14:m>
                  <m:oMath xmlns:m="http://schemas.openxmlformats.org/officeDocument/2006/math">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𝟏</m:t>
                        </m:r>
                      </m:num>
                      <m:den>
                        <m:r>
                          <a:rPr lang="en-US" sz="2400" b="1" i="1" smtClean="0">
                            <a:latin typeface="Cambria Math" panose="02040503050406030204" pitchFamily="18" charset="0"/>
                          </a:rPr>
                          <m:t>𝟑</m:t>
                        </m:r>
                      </m:den>
                    </m:f>
                  </m:oMath>
                </a14:m>
                <a:r>
                  <a:rPr lang="en-US" sz="2400" b="1" dirty="0"/>
                  <a:t> can of dog food each morning.  This model represents 1 can of dog food.</a:t>
                </a:r>
              </a:p>
              <a:p>
                <a:pPr marL="114300" indent="0">
                  <a:buNone/>
                </a:pPr>
                <a:endParaRPr lang="en-US" sz="2400" b="1" dirty="0"/>
              </a:p>
              <a:p>
                <a:pPr marL="114300" indent="0">
                  <a:buNone/>
                </a:pPr>
                <a:endParaRPr lang="en-US" sz="2400" b="1" dirty="0"/>
              </a:p>
              <a:p>
                <a:pPr marL="114300" indent="0">
                  <a:buNone/>
                </a:pPr>
                <a:r>
                  <a:rPr lang="en-US" sz="2400" b="1" dirty="0"/>
                  <a:t>Which model represents the total number of cans of dog food eaten each morning?</a:t>
                </a:r>
              </a:p>
              <a:p>
                <a:pPr marL="114300" indent="0">
                  <a:buNone/>
                </a:pPr>
                <a:r>
                  <a:rPr lang="en-US" sz="2400" dirty="0"/>
                  <a:t>A.					B.</a:t>
                </a:r>
                <a:endParaRPr lang="en-US" sz="2200" dirty="0"/>
              </a:p>
              <a:p>
                <a:pPr marL="571500" indent="-457200">
                  <a:buAutoNum type="alphaUcPeriod"/>
                </a:pPr>
                <a:endParaRPr lang="en-US" sz="2400" dirty="0"/>
              </a:p>
              <a:p>
                <a:pPr marL="114300" indent="0">
                  <a:buNone/>
                </a:pPr>
                <a:r>
                  <a:rPr lang="en-US" sz="2400" dirty="0">
                    <a:solidFill>
                      <a:srgbClr val="C00000"/>
                    </a:solidFill>
                  </a:rPr>
                  <a:t>C.</a:t>
                </a:r>
                <a:r>
                  <a:rPr lang="en-US" sz="2400" dirty="0"/>
                  <a:t>					D. </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76200" y="742950"/>
                <a:ext cx="8927385" cy="3505204"/>
              </a:xfrm>
              <a:blipFill>
                <a:blip r:embed="rId2"/>
                <a:stretch>
                  <a:fillRect t="-522" r="-1981"/>
                </a:stretch>
              </a:blipFill>
            </p:spPr>
            <p:txBody>
              <a:bodyPr/>
              <a:lstStyle/>
              <a:p>
                <a:r>
                  <a:rPr lang="en-US">
                    <a:noFill/>
                  </a:rPr>
                  <a:t> </a:t>
                </a:r>
              </a:p>
            </p:txBody>
          </p:sp>
        </mc:Fallback>
      </mc:AlternateContent>
      <p:sp>
        <p:nvSpPr>
          <p:cNvPr id="5" name="Can 4" descr="a can"/>
          <p:cNvSpPr/>
          <p:nvPr/>
        </p:nvSpPr>
        <p:spPr>
          <a:xfrm>
            <a:off x="3962400" y="158115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descr="6 cans"/>
          <p:cNvGrpSpPr/>
          <p:nvPr/>
        </p:nvGrpSpPr>
        <p:grpSpPr>
          <a:xfrm>
            <a:off x="584107" y="2983686"/>
            <a:ext cx="3667627" cy="609600"/>
            <a:chOff x="615615" y="4419600"/>
            <a:chExt cx="3667627" cy="609600"/>
          </a:xfrm>
        </p:grpSpPr>
        <p:sp>
          <p:nvSpPr>
            <p:cNvPr id="7" name="Can 6"/>
            <p:cNvSpPr/>
            <p:nvPr/>
          </p:nvSpPr>
          <p:spPr>
            <a:xfrm>
              <a:off x="3749842"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n 7"/>
            <p:cNvSpPr/>
            <p:nvPr/>
          </p:nvSpPr>
          <p:spPr>
            <a:xfrm>
              <a:off x="3090108"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p:cNvSpPr/>
            <p:nvPr/>
          </p:nvSpPr>
          <p:spPr>
            <a:xfrm>
              <a:off x="2478505"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an 9"/>
            <p:cNvSpPr/>
            <p:nvPr/>
          </p:nvSpPr>
          <p:spPr>
            <a:xfrm>
              <a:off x="1850858"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p:cNvSpPr/>
            <p:nvPr/>
          </p:nvSpPr>
          <p:spPr>
            <a:xfrm>
              <a:off x="1231231"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an 11"/>
            <p:cNvSpPr/>
            <p:nvPr/>
          </p:nvSpPr>
          <p:spPr>
            <a:xfrm>
              <a:off x="615615"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descr="3 cans"/>
          <p:cNvGrpSpPr/>
          <p:nvPr/>
        </p:nvGrpSpPr>
        <p:grpSpPr>
          <a:xfrm>
            <a:off x="5190653" y="2934644"/>
            <a:ext cx="1812758" cy="617621"/>
            <a:chOff x="5029200" y="4411579"/>
            <a:chExt cx="1812758" cy="617621"/>
          </a:xfrm>
        </p:grpSpPr>
        <p:sp>
          <p:nvSpPr>
            <p:cNvPr id="14" name="Can 13"/>
            <p:cNvSpPr/>
            <p:nvPr/>
          </p:nvSpPr>
          <p:spPr>
            <a:xfrm>
              <a:off x="6308558" y="4411579"/>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an 14"/>
            <p:cNvSpPr/>
            <p:nvPr/>
          </p:nvSpPr>
          <p:spPr>
            <a:xfrm>
              <a:off x="5654840" y="4411579"/>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an 15"/>
            <p:cNvSpPr/>
            <p:nvPr/>
          </p:nvSpPr>
          <p:spPr>
            <a:xfrm>
              <a:off x="5029200" y="441960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descr="2 cans"/>
          <p:cNvGrpSpPr/>
          <p:nvPr/>
        </p:nvGrpSpPr>
        <p:grpSpPr>
          <a:xfrm>
            <a:off x="571935" y="3747239"/>
            <a:ext cx="1195138" cy="613343"/>
            <a:chOff x="615615" y="5233737"/>
            <a:chExt cx="1195138" cy="613343"/>
          </a:xfrm>
        </p:grpSpPr>
        <p:sp>
          <p:nvSpPr>
            <p:cNvPr id="18" name="Can 17"/>
            <p:cNvSpPr/>
            <p:nvPr/>
          </p:nvSpPr>
          <p:spPr>
            <a:xfrm>
              <a:off x="1277353" y="5233737"/>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an 18"/>
            <p:cNvSpPr/>
            <p:nvPr/>
          </p:nvSpPr>
          <p:spPr>
            <a:xfrm>
              <a:off x="615615" y="5237480"/>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Can 19" descr="1 can"/>
          <p:cNvSpPr/>
          <p:nvPr/>
        </p:nvSpPr>
        <p:spPr>
          <a:xfrm>
            <a:off x="5181600" y="3747239"/>
            <a:ext cx="533400" cy="609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descr="artwork"/>
          <p:cNvSpPr/>
          <p:nvPr/>
        </p:nvSpPr>
        <p:spPr>
          <a:xfrm>
            <a:off x="152399" y="3593286"/>
            <a:ext cx="2294597" cy="812565"/>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7242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fontScale="90000"/>
          </a:bodyPr>
          <a:lstStyle/>
          <a:p>
            <a:r>
              <a:rPr lang="en-US" sz="3100" dirty="0">
                <a:solidFill>
                  <a:schemeClr val="bg1"/>
                </a:solidFill>
              </a:rPr>
              <a:t>Student Performance Analysis Spring 2019 </a:t>
            </a:r>
            <a:r>
              <a:rPr lang="en-US" sz="2200" dirty="0">
                <a:solidFill>
                  <a:schemeClr val="bg1"/>
                </a:solidFill>
              </a:rPr>
              <a:t>(1 of 3)</a:t>
            </a:r>
          </a:p>
        </p:txBody>
      </p:sp>
      <p:sp>
        <p:nvSpPr>
          <p:cNvPr id="3" name="Content Placeholder 2"/>
          <p:cNvSpPr>
            <a:spLocks noGrp="1"/>
          </p:cNvSpPr>
          <p:nvPr>
            <p:ph idx="1"/>
          </p:nvPr>
        </p:nvSpPr>
        <p:spPr>
          <a:xfrm>
            <a:off x="108307" y="1047750"/>
            <a:ext cx="8927385" cy="3429002"/>
          </a:xfrm>
        </p:spPr>
        <p:txBody>
          <a:bodyPr>
            <a:normAutofit/>
          </a:bodyPr>
          <a:lstStyle/>
          <a:p>
            <a:pPr marL="0" indent="0">
              <a:buNone/>
            </a:pPr>
            <a:r>
              <a:rPr lang="en-US" sz="2400" dirty="0"/>
              <a:t>Statewide results for the spring 2019 mathematics tests based on the 2016 </a:t>
            </a:r>
            <a:r>
              <a:rPr lang="en-US" sz="2400" i="1" dirty="0"/>
              <a:t>Mathematics Standards of Learning </a:t>
            </a:r>
            <a:r>
              <a:rPr lang="en-US" sz="2400" dirty="0"/>
              <a:t>(SOL) have been analyzed to determine specific content that may have challenged students.  In order to support preparation of students for the Grade 5 Mathematics test, this PowerPoint presentation has been developed to provide examples of SOL content identified by this analysis.  </a:t>
            </a:r>
          </a:p>
          <a:p>
            <a:endParaRPr lang="en-US" sz="1800" dirty="0"/>
          </a:p>
          <a:p>
            <a:endParaRPr lang="en-US" dirty="0"/>
          </a:p>
        </p:txBody>
      </p:sp>
    </p:spTree>
    <p:extLst>
      <p:ext uri="{BB962C8B-B14F-4D97-AF65-F5344CB8AC3E}">
        <p14:creationId xmlns:p14="http://schemas.microsoft.com/office/powerpoint/2010/main" val="2018963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Equivalent Measures in the Metric System</a:t>
            </a:r>
          </a:p>
        </p:txBody>
      </p:sp>
      <p:sp>
        <p:nvSpPr>
          <p:cNvPr id="4" name="Content Placeholder 3"/>
          <p:cNvSpPr>
            <a:spLocks noGrp="1"/>
          </p:cNvSpPr>
          <p:nvPr>
            <p:ph idx="1"/>
          </p:nvPr>
        </p:nvSpPr>
        <p:spPr/>
        <p:txBody>
          <a:bodyPr/>
          <a:lstStyle/>
          <a:p>
            <a:pPr marL="114300" indent="0">
              <a:buNone/>
            </a:pPr>
            <a:r>
              <a:rPr lang="en-US" sz="2400" dirty="0"/>
              <a:t>SOL 5.9</a:t>
            </a:r>
          </a:p>
          <a:p>
            <a:pPr marL="114300" indent="0">
              <a:buNone/>
            </a:pPr>
            <a:r>
              <a:rPr lang="en-US" sz="2400" dirty="0"/>
              <a:t>The student will</a:t>
            </a:r>
          </a:p>
          <a:p>
            <a:pPr marL="571500" indent="-457200">
              <a:buAutoNum type="alphaLcParenR"/>
            </a:pPr>
            <a:r>
              <a:rPr lang="en-US" sz="2400" dirty="0">
                <a:solidFill>
                  <a:srgbClr val="C00000"/>
                </a:solidFill>
              </a:rPr>
              <a:t>given the equivalent measure of one unit, identify equivalent measurements within the metric system; and</a:t>
            </a:r>
          </a:p>
          <a:p>
            <a:pPr marL="571500" indent="-457200">
              <a:buAutoNum type="alphaLcParenR"/>
            </a:pPr>
            <a:r>
              <a:rPr lang="en-US" sz="2400" dirty="0"/>
              <a:t>solve practical problems involving length, mass, and liquid volume using metric units.</a:t>
            </a:r>
          </a:p>
        </p:txBody>
      </p:sp>
    </p:spTree>
    <p:extLst>
      <p:ext uri="{BB962C8B-B14F-4D97-AF65-F5344CB8AC3E}">
        <p14:creationId xmlns:p14="http://schemas.microsoft.com/office/powerpoint/2010/main" val="1978489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
            <a:ext cx="9144000" cy="665628"/>
          </a:xfrm>
        </p:spPr>
        <p:txBody>
          <a:bodyPr>
            <a:normAutofit/>
          </a:bodyPr>
          <a:lstStyle/>
          <a:p>
            <a:r>
              <a:rPr lang="en-US" sz="2800" dirty="0"/>
              <a:t>Finding Equivalent Measures (5.9a)</a:t>
            </a:r>
          </a:p>
        </p:txBody>
      </p:sp>
      <p:sp>
        <p:nvSpPr>
          <p:cNvPr id="3" name="Content Placeholder 2"/>
          <p:cNvSpPr>
            <a:spLocks noGrp="1"/>
          </p:cNvSpPr>
          <p:nvPr>
            <p:ph idx="1"/>
          </p:nvPr>
        </p:nvSpPr>
        <p:spPr>
          <a:xfrm>
            <a:off x="76200" y="666751"/>
            <a:ext cx="8927385" cy="3657602"/>
          </a:xfrm>
        </p:spPr>
        <p:txBody>
          <a:bodyPr/>
          <a:lstStyle/>
          <a:p>
            <a:pPr marL="114300" indent="0">
              <a:buNone/>
            </a:pPr>
            <a:r>
              <a:rPr lang="en-US" sz="2400" dirty="0"/>
              <a:t>Students need additional practice finding equivalent measures when more than one calculation is required.</a:t>
            </a:r>
          </a:p>
          <a:p>
            <a:pPr marL="114300" indent="0">
              <a:buNone/>
            </a:pPr>
            <a:endParaRPr lang="en-US" sz="2400" dirty="0"/>
          </a:p>
          <a:p>
            <a:pPr marL="114300" indent="0">
              <a:buNone/>
            </a:pPr>
            <a:r>
              <a:rPr lang="en-US" sz="2400" dirty="0">
                <a:solidFill>
                  <a:srgbClr val="C00000"/>
                </a:solidFill>
              </a:rPr>
              <a:t>Common errors on SOL test items vary but suggest students have difficulty when the options are very similar and when they must fill in the answer.</a:t>
            </a:r>
          </a:p>
          <a:p>
            <a:pPr marL="114300" indent="0">
              <a:buNone/>
            </a:pPr>
            <a:endParaRPr lang="en-US" dirty="0"/>
          </a:p>
          <a:p>
            <a:pPr marL="114300" indent="0">
              <a:buNone/>
            </a:pPr>
            <a:endParaRPr lang="en-US" dirty="0"/>
          </a:p>
          <a:p>
            <a:pPr marL="0" indent="0">
              <a:buNone/>
            </a:pPr>
            <a:endParaRPr lang="en-US" dirty="0"/>
          </a:p>
        </p:txBody>
      </p:sp>
    </p:spTree>
    <p:extLst>
      <p:ext uri="{BB962C8B-B14F-4D97-AF65-F5344CB8AC3E}">
        <p14:creationId xmlns:p14="http://schemas.microsoft.com/office/powerpoint/2010/main" val="2903432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Suggested Practice #1 with Finding Equivalent Measures (5.9a)</a:t>
            </a:r>
          </a:p>
        </p:txBody>
      </p:sp>
      <p:sp>
        <p:nvSpPr>
          <p:cNvPr id="4" name="Content Placeholder 3"/>
          <p:cNvSpPr txBox="1">
            <a:spLocks/>
          </p:cNvSpPr>
          <p:nvPr/>
        </p:nvSpPr>
        <p:spPr>
          <a:xfrm>
            <a:off x="0" y="884404"/>
            <a:ext cx="9144000" cy="3516146"/>
          </a:xfrm>
          <a:prstGeom prst="rect">
            <a:avLst/>
          </a:prstGeom>
        </p:spPr>
        <p:txBody>
          <a:bodyPr vert="horz" lIns="91440" tIns="45720" rIns="91440" bIns="45720" rtlCol="0">
            <a:normAutofit/>
          </a:bodyPr>
          <a:lstStyle>
            <a:lvl1pPr marL="342900" indent="-342900" algn="l" defTabSz="914400" rtl="0" eaLnBrk="1" latinLnBrk="0" hangingPunct="1">
              <a:spcBef>
                <a:spcPts val="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ts val="0"/>
              </a:spcBef>
              <a:buFont typeface="Arial" panose="020B0604020202020204" pitchFamily="34" charset="0"/>
              <a:buChar char="–"/>
              <a:defRPr sz="26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ts val="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4300" indent="0">
              <a:buFont typeface="Arial" panose="020B0604020202020204" pitchFamily="34" charset="0"/>
              <a:buNone/>
            </a:pPr>
            <a:r>
              <a:rPr lang="en-US" sz="2400" b="1" dirty="0"/>
              <a:t>Ethan has some materials for a project.  He has 5.62 meters of rope and 562 milliliters of paint.</a:t>
            </a:r>
          </a:p>
          <a:p>
            <a:pPr marL="114300" indent="0">
              <a:buFont typeface="Arial" panose="020B0604020202020204" pitchFamily="34" charset="0"/>
              <a:buNone/>
            </a:pPr>
            <a:r>
              <a:rPr lang="en-US" sz="2400" b="1" dirty="0"/>
              <a:t>He knows: 	1 meter = 100 centimeters</a:t>
            </a:r>
          </a:p>
          <a:p>
            <a:pPr marL="114300" indent="0">
              <a:buFont typeface="Arial" panose="020B0604020202020204" pitchFamily="34" charset="0"/>
              <a:buNone/>
            </a:pPr>
            <a:r>
              <a:rPr lang="en-US" sz="2400" b="1" dirty="0"/>
              <a:t>		1 liter = 1000 milliliters</a:t>
            </a:r>
          </a:p>
          <a:p>
            <a:pPr marL="114300" indent="0">
              <a:buFont typeface="Arial" panose="020B0604020202020204" pitchFamily="34" charset="0"/>
              <a:buNone/>
            </a:pPr>
            <a:r>
              <a:rPr lang="en-US" sz="2400" b="1" dirty="0"/>
              <a:t>Find the equivalent measurements.</a:t>
            </a:r>
          </a:p>
          <a:p>
            <a:pPr marL="114300" indent="0">
              <a:buFont typeface="Arial" panose="020B0604020202020204" pitchFamily="34" charset="0"/>
              <a:buNone/>
            </a:pPr>
            <a:endParaRPr lang="en-US" sz="800" dirty="0"/>
          </a:p>
          <a:p>
            <a:pPr marL="114300" indent="0">
              <a:buFont typeface="Arial" panose="020B0604020202020204" pitchFamily="34" charset="0"/>
              <a:buNone/>
            </a:pPr>
            <a:r>
              <a:rPr lang="en-US" sz="2400" dirty="0"/>
              <a:t>	5.62 meters =	     centimeter(s)</a:t>
            </a:r>
          </a:p>
          <a:p>
            <a:pPr marL="114300" indent="0">
              <a:buFont typeface="Arial" panose="020B0604020202020204" pitchFamily="34" charset="0"/>
              <a:buNone/>
            </a:pPr>
            <a:endParaRPr lang="en-US" sz="800" dirty="0"/>
          </a:p>
          <a:p>
            <a:pPr marL="114300" indent="0">
              <a:buFont typeface="Arial" panose="020B0604020202020204" pitchFamily="34" charset="0"/>
              <a:buNone/>
            </a:pPr>
            <a:r>
              <a:rPr lang="en-US" sz="2400" dirty="0"/>
              <a:t>	562 milliliters =	      liter(s) </a:t>
            </a:r>
          </a:p>
          <a:p>
            <a:pPr marL="114300" indent="0">
              <a:buFont typeface="Arial" panose="020B0604020202020204" pitchFamily="34" charset="0"/>
              <a:buNone/>
            </a:pPr>
            <a:endParaRPr lang="en-US" sz="800" dirty="0"/>
          </a:p>
          <a:p>
            <a:pPr marL="114300" indent="0">
              <a:buFont typeface="Arial" panose="020B0604020202020204" pitchFamily="34" charset="0"/>
              <a:buNone/>
            </a:pPr>
            <a:r>
              <a:rPr lang="en-US" sz="2400" dirty="0"/>
              <a:t>       0.0562  0.562    5.62      562    5,620  56,200</a:t>
            </a:r>
          </a:p>
        </p:txBody>
      </p:sp>
      <p:grpSp>
        <p:nvGrpSpPr>
          <p:cNvPr id="3" name="Group 2" descr="two empty boxes"/>
          <p:cNvGrpSpPr/>
          <p:nvPr/>
        </p:nvGrpSpPr>
        <p:grpSpPr>
          <a:xfrm>
            <a:off x="3048000" y="2831285"/>
            <a:ext cx="1143000" cy="976637"/>
            <a:chOff x="3048000" y="2831285"/>
            <a:chExt cx="1143000" cy="976637"/>
          </a:xfrm>
        </p:grpSpPr>
        <p:sp>
          <p:nvSpPr>
            <p:cNvPr id="5" name="Rectangle 4"/>
            <p:cNvSpPr/>
            <p:nvPr/>
          </p:nvSpPr>
          <p:spPr>
            <a:xfrm>
              <a:off x="3200400" y="3350722"/>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48000" y="2831285"/>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descr="Boxes with answer options 0.0562, 0.562, 5.62, 562, 5,620, and 56,200"/>
          <p:cNvGrpSpPr/>
          <p:nvPr/>
        </p:nvGrpSpPr>
        <p:grpSpPr>
          <a:xfrm>
            <a:off x="838200" y="3856579"/>
            <a:ext cx="6250675" cy="457200"/>
            <a:chOff x="838200" y="3856579"/>
            <a:chExt cx="6250675" cy="457200"/>
          </a:xfrm>
        </p:grpSpPr>
        <p:sp>
          <p:nvSpPr>
            <p:cNvPr id="7" name="Rectangle 6"/>
            <p:cNvSpPr/>
            <p:nvPr/>
          </p:nvSpPr>
          <p:spPr>
            <a:xfrm>
              <a:off x="2925024"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000500"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48817"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38200"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98275"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861996"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2768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Answer to Practice #1 with Finding Equivalent Measures (5.9a)</a:t>
            </a:r>
          </a:p>
        </p:txBody>
      </p:sp>
      <p:sp>
        <p:nvSpPr>
          <p:cNvPr id="4" name="Content Placeholder 3"/>
          <p:cNvSpPr txBox="1">
            <a:spLocks/>
          </p:cNvSpPr>
          <p:nvPr/>
        </p:nvSpPr>
        <p:spPr>
          <a:xfrm>
            <a:off x="0" y="884404"/>
            <a:ext cx="9144000" cy="3516146"/>
          </a:xfrm>
          <a:prstGeom prst="rect">
            <a:avLst/>
          </a:prstGeom>
        </p:spPr>
        <p:txBody>
          <a:bodyPr vert="horz" lIns="91440" tIns="45720" rIns="91440" bIns="45720" rtlCol="0">
            <a:normAutofit/>
          </a:bodyPr>
          <a:lstStyle>
            <a:lvl1pPr marL="342900" indent="-342900" algn="l" defTabSz="914400" rtl="0" eaLnBrk="1" latinLnBrk="0" hangingPunct="1">
              <a:spcBef>
                <a:spcPts val="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ts val="0"/>
              </a:spcBef>
              <a:buFont typeface="Arial" panose="020B0604020202020204" pitchFamily="34" charset="0"/>
              <a:buChar char="–"/>
              <a:defRPr sz="26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ts val="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4300" indent="0">
              <a:buFont typeface="Arial" panose="020B0604020202020204" pitchFamily="34" charset="0"/>
              <a:buNone/>
            </a:pPr>
            <a:r>
              <a:rPr lang="en-US" sz="2400" b="1" dirty="0"/>
              <a:t>Ethan has some materials for a project.  He has 5.62 meters of rope and 562 milliliters of paint.</a:t>
            </a:r>
          </a:p>
          <a:p>
            <a:pPr marL="114300" indent="0">
              <a:buFont typeface="Arial" panose="020B0604020202020204" pitchFamily="34" charset="0"/>
              <a:buNone/>
            </a:pPr>
            <a:r>
              <a:rPr lang="en-US" sz="2400" b="1" dirty="0"/>
              <a:t>He knows: 	1 meter = 100 centimeters</a:t>
            </a:r>
          </a:p>
          <a:p>
            <a:pPr marL="114300" indent="0">
              <a:buFont typeface="Arial" panose="020B0604020202020204" pitchFamily="34" charset="0"/>
              <a:buNone/>
            </a:pPr>
            <a:r>
              <a:rPr lang="en-US" sz="2400" b="1" dirty="0"/>
              <a:t>		1 liter = 1000 milliliters</a:t>
            </a:r>
          </a:p>
          <a:p>
            <a:pPr marL="114300" indent="0">
              <a:buFont typeface="Arial" panose="020B0604020202020204" pitchFamily="34" charset="0"/>
              <a:buNone/>
            </a:pPr>
            <a:r>
              <a:rPr lang="en-US" sz="2400" b="1" dirty="0"/>
              <a:t>Find the equivalent measurements.</a:t>
            </a:r>
          </a:p>
          <a:p>
            <a:pPr marL="114300" indent="0">
              <a:buFont typeface="Arial" panose="020B0604020202020204" pitchFamily="34" charset="0"/>
              <a:buNone/>
            </a:pPr>
            <a:endParaRPr lang="en-US" sz="800" dirty="0"/>
          </a:p>
          <a:p>
            <a:pPr marL="114300" indent="0">
              <a:buFont typeface="Arial" panose="020B0604020202020204" pitchFamily="34" charset="0"/>
              <a:buNone/>
            </a:pPr>
            <a:r>
              <a:rPr lang="en-US" sz="2400" dirty="0"/>
              <a:t>	5.62 meters =   </a:t>
            </a:r>
            <a:r>
              <a:rPr lang="en-US" sz="2400" dirty="0">
                <a:solidFill>
                  <a:srgbClr val="C00000"/>
                </a:solidFill>
              </a:rPr>
              <a:t>562</a:t>
            </a:r>
            <a:r>
              <a:rPr lang="en-US" sz="2400" dirty="0"/>
              <a:t>     centimeter(s)</a:t>
            </a:r>
          </a:p>
          <a:p>
            <a:pPr marL="114300" indent="0">
              <a:buFont typeface="Arial" panose="020B0604020202020204" pitchFamily="34" charset="0"/>
              <a:buNone/>
            </a:pPr>
            <a:endParaRPr lang="en-US" sz="800" dirty="0"/>
          </a:p>
          <a:p>
            <a:pPr marL="114300" indent="0">
              <a:buFont typeface="Arial" panose="020B0604020202020204" pitchFamily="34" charset="0"/>
              <a:buNone/>
            </a:pPr>
            <a:r>
              <a:rPr lang="en-US" sz="2400" dirty="0"/>
              <a:t>	562 milliliters =  </a:t>
            </a:r>
            <a:r>
              <a:rPr lang="en-US" sz="2400" dirty="0">
                <a:solidFill>
                  <a:srgbClr val="C00000"/>
                </a:solidFill>
              </a:rPr>
              <a:t>0.562</a:t>
            </a:r>
            <a:r>
              <a:rPr lang="en-US" sz="2400" dirty="0"/>
              <a:t>   liter(s) </a:t>
            </a:r>
          </a:p>
          <a:p>
            <a:pPr marL="114300" indent="0">
              <a:buFont typeface="Arial" panose="020B0604020202020204" pitchFamily="34" charset="0"/>
              <a:buNone/>
            </a:pPr>
            <a:endParaRPr lang="en-US" sz="800" dirty="0"/>
          </a:p>
          <a:p>
            <a:pPr marL="114300" indent="0">
              <a:buFont typeface="Arial" panose="020B0604020202020204" pitchFamily="34" charset="0"/>
              <a:buNone/>
            </a:pPr>
            <a:r>
              <a:rPr lang="en-US" sz="2400" dirty="0"/>
              <a:t>       0.0562  0.562    5.62      562    5,620  56,200</a:t>
            </a:r>
          </a:p>
        </p:txBody>
      </p:sp>
      <p:grpSp>
        <p:nvGrpSpPr>
          <p:cNvPr id="3" name="Group 2" descr="two boxes with answers"/>
          <p:cNvGrpSpPr/>
          <p:nvPr/>
        </p:nvGrpSpPr>
        <p:grpSpPr>
          <a:xfrm>
            <a:off x="3048000" y="2831285"/>
            <a:ext cx="1143000" cy="976637"/>
            <a:chOff x="3048000" y="2831285"/>
            <a:chExt cx="1143000" cy="976637"/>
          </a:xfrm>
        </p:grpSpPr>
        <p:sp>
          <p:nvSpPr>
            <p:cNvPr id="5" name="Rectangle 4"/>
            <p:cNvSpPr/>
            <p:nvPr/>
          </p:nvSpPr>
          <p:spPr>
            <a:xfrm>
              <a:off x="3200400" y="3350722"/>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48000" y="2831285"/>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descr="boxes with answer options 0.0562, 0.562, 5.62, 562, 5,620, and 56,200."/>
          <p:cNvGrpSpPr/>
          <p:nvPr/>
        </p:nvGrpSpPr>
        <p:grpSpPr>
          <a:xfrm>
            <a:off x="838200" y="3856579"/>
            <a:ext cx="6250675" cy="457200"/>
            <a:chOff x="838200" y="3856579"/>
            <a:chExt cx="6250675" cy="457200"/>
          </a:xfrm>
        </p:grpSpPr>
        <p:sp>
          <p:nvSpPr>
            <p:cNvPr id="7" name="Rectangle 6"/>
            <p:cNvSpPr/>
            <p:nvPr/>
          </p:nvSpPr>
          <p:spPr>
            <a:xfrm>
              <a:off x="2925024"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000500"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48817"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38200"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98275"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861996" y="3856579"/>
              <a:ext cx="9906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p:cNvSpPr txBox="1"/>
          <p:nvPr/>
        </p:nvSpPr>
        <p:spPr>
          <a:xfrm>
            <a:off x="6400800" y="1627635"/>
            <a:ext cx="2667000" cy="2308324"/>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a:t>
            </a:r>
          </a:p>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Using the inverse operation to get 0.0562 centimeter and 56,200 liters.</a:t>
            </a:r>
          </a:p>
          <a:p>
            <a:endPar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72518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7"/>
          </a:xfrm>
        </p:spPr>
        <p:txBody>
          <a:bodyPr>
            <a:noAutofit/>
          </a:bodyPr>
          <a:lstStyle/>
          <a:p>
            <a:r>
              <a:rPr lang="en-US" sz="2800" dirty="0"/>
              <a:t>Suggested Practice #2 with Finding Equivalent Measures (5.9a) </a:t>
            </a:r>
          </a:p>
        </p:txBody>
      </p:sp>
      <p:sp>
        <p:nvSpPr>
          <p:cNvPr id="4" name="Content Placeholder 3"/>
          <p:cNvSpPr>
            <a:spLocks noGrp="1"/>
          </p:cNvSpPr>
          <p:nvPr>
            <p:ph idx="1"/>
          </p:nvPr>
        </p:nvSpPr>
        <p:spPr>
          <a:xfrm>
            <a:off x="0" y="895349"/>
            <a:ext cx="9144000" cy="3581401"/>
          </a:xfrm>
        </p:spPr>
        <p:txBody>
          <a:bodyPr>
            <a:normAutofit lnSpcReduction="10000"/>
          </a:bodyPr>
          <a:lstStyle/>
          <a:p>
            <a:pPr marL="114300" indent="0">
              <a:buNone/>
            </a:pPr>
            <a:r>
              <a:rPr lang="en-US" sz="2400" b="1" dirty="0"/>
              <a:t>Maurice has 1.5 liters of lemonade in one pitcher and 98 milliliters of lemonade in another pitcher. </a:t>
            </a:r>
          </a:p>
          <a:p>
            <a:pPr marL="114300" indent="0">
              <a:buNone/>
            </a:pPr>
            <a:r>
              <a:rPr lang="en-US" sz="2400" b="1" dirty="0"/>
              <a:t>1 liter = 1000 milliliters</a:t>
            </a:r>
          </a:p>
          <a:p>
            <a:pPr marL="114300" indent="0">
              <a:buNone/>
            </a:pPr>
            <a:r>
              <a:rPr lang="en-US" sz="2400" b="1" dirty="0"/>
              <a:t>How many milliliters of lemonade does he have altogether?</a:t>
            </a:r>
          </a:p>
          <a:p>
            <a:pPr marL="114300" indent="0">
              <a:buNone/>
            </a:pPr>
            <a:endParaRPr lang="en-US" sz="2400" dirty="0"/>
          </a:p>
          <a:p>
            <a:pPr marL="571500" indent="-457200">
              <a:buAutoNum type="alphaUcPeriod"/>
            </a:pPr>
            <a:r>
              <a:rPr lang="en-US" sz="2400" dirty="0"/>
              <a:t>1.598 milliliters</a:t>
            </a:r>
          </a:p>
          <a:p>
            <a:pPr marL="571500" indent="-457200">
              <a:buAutoNum type="alphaUcPeriod"/>
            </a:pPr>
            <a:r>
              <a:rPr lang="en-US" sz="2400" dirty="0"/>
              <a:t>99.5 milliliters</a:t>
            </a:r>
          </a:p>
          <a:p>
            <a:pPr marL="571500" indent="-457200">
              <a:buAutoNum type="alphaUcPeriod"/>
            </a:pPr>
            <a:r>
              <a:rPr lang="en-US" sz="2400" dirty="0"/>
              <a:t>995 milliliters</a:t>
            </a:r>
          </a:p>
          <a:p>
            <a:pPr marL="571500" indent="-457200">
              <a:buAutoNum type="alphaUcPeriod"/>
            </a:pPr>
            <a:r>
              <a:rPr lang="en-US" sz="2400" dirty="0"/>
              <a:t>1598 milliliters</a:t>
            </a:r>
          </a:p>
        </p:txBody>
      </p:sp>
    </p:spTree>
    <p:extLst>
      <p:ext uri="{BB962C8B-B14F-4D97-AF65-F5344CB8AC3E}">
        <p14:creationId xmlns:p14="http://schemas.microsoft.com/office/powerpoint/2010/main" val="3094286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7"/>
          </a:xfrm>
        </p:spPr>
        <p:txBody>
          <a:bodyPr>
            <a:noAutofit/>
          </a:bodyPr>
          <a:lstStyle/>
          <a:p>
            <a:r>
              <a:rPr lang="en-US" sz="2800" dirty="0"/>
              <a:t>Answer to Practice #2 with Finding Equivalent Measures (5.9a) </a:t>
            </a:r>
          </a:p>
        </p:txBody>
      </p:sp>
      <p:sp>
        <p:nvSpPr>
          <p:cNvPr id="4" name="Content Placeholder 3"/>
          <p:cNvSpPr>
            <a:spLocks noGrp="1"/>
          </p:cNvSpPr>
          <p:nvPr>
            <p:ph idx="1"/>
          </p:nvPr>
        </p:nvSpPr>
        <p:spPr>
          <a:xfrm>
            <a:off x="0" y="895349"/>
            <a:ext cx="9144000" cy="3581401"/>
          </a:xfrm>
        </p:spPr>
        <p:txBody>
          <a:bodyPr>
            <a:normAutofit lnSpcReduction="10000"/>
          </a:bodyPr>
          <a:lstStyle/>
          <a:p>
            <a:pPr marL="114300" indent="0">
              <a:buNone/>
            </a:pPr>
            <a:r>
              <a:rPr lang="en-US" sz="2400" b="1" dirty="0"/>
              <a:t>Maurice has 1.5 liters of lemonade in one pitcher and 98 milliliters of lemonade in another pitcher. </a:t>
            </a:r>
          </a:p>
          <a:p>
            <a:pPr marL="114300" indent="0">
              <a:buNone/>
            </a:pPr>
            <a:r>
              <a:rPr lang="en-US" sz="2400" b="1" dirty="0"/>
              <a:t>1 liter = 1000 milliliters</a:t>
            </a:r>
          </a:p>
          <a:p>
            <a:pPr marL="114300" indent="0">
              <a:buNone/>
            </a:pPr>
            <a:r>
              <a:rPr lang="en-US" sz="2400" b="1" dirty="0"/>
              <a:t>How many milliliters of lemonade does he have altogether?</a:t>
            </a:r>
          </a:p>
          <a:p>
            <a:pPr marL="114300" indent="0">
              <a:buNone/>
            </a:pPr>
            <a:endParaRPr lang="en-US" sz="2400" dirty="0"/>
          </a:p>
          <a:p>
            <a:pPr marL="571500" indent="-457200">
              <a:buAutoNum type="alphaUcPeriod"/>
            </a:pPr>
            <a:r>
              <a:rPr lang="en-US" sz="2400" dirty="0"/>
              <a:t>1.598 milliliters</a:t>
            </a:r>
          </a:p>
          <a:p>
            <a:pPr marL="571500" indent="-457200">
              <a:buAutoNum type="alphaUcPeriod"/>
            </a:pPr>
            <a:r>
              <a:rPr lang="en-US" sz="2400" dirty="0"/>
              <a:t>99.5 milliliters</a:t>
            </a:r>
          </a:p>
          <a:p>
            <a:pPr marL="571500" indent="-457200">
              <a:buAutoNum type="alphaUcPeriod"/>
            </a:pPr>
            <a:r>
              <a:rPr lang="en-US" sz="2400" dirty="0"/>
              <a:t>995 milliliters</a:t>
            </a:r>
          </a:p>
          <a:p>
            <a:pPr marL="571500" indent="-457200">
              <a:buAutoNum type="alphaUcPeriod"/>
            </a:pPr>
            <a:r>
              <a:rPr lang="en-US" sz="2400" dirty="0">
                <a:solidFill>
                  <a:srgbClr val="C00000"/>
                </a:solidFill>
              </a:rPr>
              <a:t>1598 milliliters</a:t>
            </a:r>
          </a:p>
        </p:txBody>
      </p:sp>
      <p:sp>
        <p:nvSpPr>
          <p:cNvPr id="5" name="Rounded Rectangle 4" descr="artwork"/>
          <p:cNvSpPr/>
          <p:nvPr/>
        </p:nvSpPr>
        <p:spPr>
          <a:xfrm>
            <a:off x="76200" y="3867150"/>
            <a:ext cx="2590800" cy="3810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581400" y="2424627"/>
            <a:ext cx="4800600" cy="1569660"/>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errors on SOL test items include selecting the equivalent answer in liters (1.598) and adding 98 and 1.5 to get 99.5.</a:t>
            </a:r>
          </a:p>
        </p:txBody>
      </p:sp>
    </p:spTree>
    <p:extLst>
      <p:ext uri="{BB962C8B-B14F-4D97-AF65-F5344CB8AC3E}">
        <p14:creationId xmlns:p14="http://schemas.microsoft.com/office/powerpoint/2010/main" val="3028443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Angles of Triangles</a:t>
            </a:r>
          </a:p>
        </p:txBody>
      </p:sp>
      <p:sp>
        <p:nvSpPr>
          <p:cNvPr id="5" name="Content Placeholder 3"/>
          <p:cNvSpPr>
            <a:spLocks noGrp="1"/>
          </p:cNvSpPr>
          <p:nvPr>
            <p:ph idx="1"/>
          </p:nvPr>
        </p:nvSpPr>
        <p:spPr/>
        <p:txBody>
          <a:bodyPr>
            <a:normAutofit/>
          </a:bodyPr>
          <a:lstStyle/>
          <a:p>
            <a:pPr marL="114300" indent="0">
              <a:buNone/>
            </a:pPr>
            <a:r>
              <a:rPr lang="en-US" sz="2400" dirty="0"/>
              <a:t>SOL 5.13</a:t>
            </a:r>
          </a:p>
          <a:p>
            <a:pPr marL="114300" indent="0">
              <a:buNone/>
            </a:pPr>
            <a:r>
              <a:rPr lang="en-US" sz="2400" dirty="0"/>
              <a:t>The student will </a:t>
            </a:r>
          </a:p>
          <a:p>
            <a:pPr marL="571500" indent="-457200">
              <a:buAutoNum type="alphaLcParenR"/>
            </a:pPr>
            <a:r>
              <a:rPr lang="en-US" sz="2400" dirty="0"/>
              <a:t>classify triangles as right, acute, or obtuse and equilateral, scalene, or isosceles; and</a:t>
            </a:r>
          </a:p>
          <a:p>
            <a:pPr marL="571500" indent="-457200">
              <a:buAutoNum type="alphaLcParenR"/>
            </a:pPr>
            <a:r>
              <a:rPr lang="en-US" sz="2400" dirty="0">
                <a:solidFill>
                  <a:srgbClr val="C00000"/>
                </a:solidFill>
              </a:rPr>
              <a:t>investigate the sum of the interior angles in a triangle and determine an unknown angle measure.</a:t>
            </a:r>
          </a:p>
        </p:txBody>
      </p:sp>
    </p:spTree>
    <p:extLst>
      <p:ext uri="{BB962C8B-B14F-4D97-AF65-F5344CB8AC3E}">
        <p14:creationId xmlns:p14="http://schemas.microsoft.com/office/powerpoint/2010/main" val="1136591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8"/>
          </a:xfrm>
        </p:spPr>
        <p:txBody>
          <a:bodyPr>
            <a:noAutofit/>
          </a:bodyPr>
          <a:lstStyle/>
          <a:p>
            <a:r>
              <a:rPr lang="en-US" sz="2800" dirty="0"/>
              <a:t>Finding Unknown Angle Measures of Triangles (5.13b)</a:t>
            </a:r>
          </a:p>
        </p:txBody>
      </p:sp>
      <p:sp>
        <p:nvSpPr>
          <p:cNvPr id="4" name="Content Placeholder 3"/>
          <p:cNvSpPr>
            <a:spLocks noGrp="1"/>
          </p:cNvSpPr>
          <p:nvPr>
            <p:ph idx="1"/>
          </p:nvPr>
        </p:nvSpPr>
        <p:spPr>
          <a:xfrm>
            <a:off x="0" y="819149"/>
            <a:ext cx="9144000" cy="3505204"/>
          </a:xfrm>
        </p:spPr>
        <p:txBody>
          <a:bodyPr>
            <a:noAutofit/>
          </a:bodyPr>
          <a:lstStyle/>
          <a:p>
            <a:pPr marL="114300" indent="0">
              <a:buNone/>
            </a:pPr>
            <a:r>
              <a:rPr lang="en-US" sz="2400" dirty="0"/>
              <a:t>Students need additional practice using models to prove that the sum of the interior angles of a triangle is 180 degrees, and using that relationship to determine an unknown angle measure in a triangle.</a:t>
            </a:r>
          </a:p>
          <a:p>
            <a:pPr marL="114300" indent="0">
              <a:buNone/>
            </a:pPr>
            <a:endParaRPr lang="en-US" sz="800" dirty="0"/>
          </a:p>
          <a:p>
            <a:pPr marL="114300" indent="0">
              <a:buNone/>
            </a:pPr>
            <a:r>
              <a:rPr lang="en-US" sz="2400" dirty="0">
                <a:solidFill>
                  <a:srgbClr val="C00000"/>
                </a:solidFill>
              </a:rPr>
              <a:t>Common errors include calculating the missing angle as the sum of the two given angles, calculating the missing angle as the difference of the two given angles, and setting the sum of the three angles equal to 100 or 200 degrees instead of 180.</a:t>
            </a:r>
          </a:p>
        </p:txBody>
      </p:sp>
    </p:spTree>
    <p:extLst>
      <p:ext uri="{BB962C8B-B14F-4D97-AF65-F5344CB8AC3E}">
        <p14:creationId xmlns:p14="http://schemas.microsoft.com/office/powerpoint/2010/main" val="2443370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p:spPr>
        <p:txBody>
          <a:bodyPr>
            <a:noAutofit/>
          </a:bodyPr>
          <a:lstStyle/>
          <a:p>
            <a:r>
              <a:rPr lang="en-US" sz="2800" dirty="0"/>
              <a:t>Suggested Practice #1 with Angles of Triangles (5.13b)</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normAutofit/>
              </a:bodyPr>
              <a:lstStyle/>
              <a:p>
                <a:pPr marL="114300" indent="0">
                  <a:buNone/>
                </a:pPr>
                <a:r>
                  <a:rPr lang="en-US" sz="2400" b="1" dirty="0"/>
                  <a:t>Two angle measures of a triangle are shown.</a:t>
                </a:r>
                <a:endParaRPr lang="en-US" sz="2400" dirty="0"/>
              </a:p>
              <a:p>
                <a:pPr marL="114300" indent="0">
                  <a:buNone/>
                </a:pPr>
                <a:endParaRPr lang="en-US" sz="2400" b="1" dirty="0"/>
              </a:p>
              <a:p>
                <a:pPr marL="114300" indent="0">
                  <a:buNone/>
                </a:pPr>
                <a:endParaRPr lang="en-US" sz="2400" b="1" dirty="0"/>
              </a:p>
              <a:p>
                <a:pPr marL="114300" indent="0">
                  <a:buNone/>
                </a:pPr>
                <a:endParaRPr lang="en-US" sz="2400" b="1" dirty="0"/>
              </a:p>
              <a:p>
                <a:pPr marL="114300" indent="0">
                  <a:buNone/>
                </a:pPr>
                <a:endParaRPr lang="en-US" sz="2400" b="1" dirty="0"/>
              </a:p>
              <a:p>
                <a:pPr marL="114300" indent="0">
                  <a:buNone/>
                </a:pPr>
                <a:r>
                  <a:rPr lang="en-US" sz="2400" b="1" dirty="0"/>
                  <a:t>What is the measure of </a:t>
                </a:r>
                <a14:m>
                  <m:oMath xmlns:m="http://schemas.openxmlformats.org/officeDocument/2006/math">
                    <m:r>
                      <a:rPr lang="en-US" sz="2400" b="1" i="1" smtClean="0">
                        <a:latin typeface="Cambria Math" panose="02040503050406030204" pitchFamily="18" charset="0"/>
                        <a:ea typeface="Cambria Math" panose="02040503050406030204" pitchFamily="18" charset="0"/>
                      </a:rPr>
                      <m:t>∠</m:t>
                    </m:r>
                  </m:oMath>
                </a14:m>
                <a:r>
                  <a:rPr lang="en-US" b="1" i="1" dirty="0">
                    <a:latin typeface="Times New Roman" panose="02020603050405020304" pitchFamily="18" charset="0"/>
                    <a:cs typeface="Times New Roman" panose="02020603050405020304" pitchFamily="18" charset="0"/>
                  </a:rPr>
                  <a:t>R</a:t>
                </a:r>
                <a:r>
                  <a:rPr lang="en-US" sz="2400" b="1" dirty="0"/>
                  <a:t>?</a:t>
                </a:r>
                <a:endParaRPr lang="en-US" sz="2400" b="1" i="1" dirty="0"/>
              </a:p>
              <a:p>
                <a:pPr marL="571500" indent="-457200">
                  <a:buAutoNum type="alphaUcPeriod"/>
                </a:pPr>
                <a:r>
                  <a:rPr lang="en-US" sz="2400" dirty="0"/>
                  <a:t>130°			C.  60°</a:t>
                </a:r>
              </a:p>
              <a:p>
                <a:pPr marL="571500" indent="-457200">
                  <a:buAutoNum type="alphaUcPeriod"/>
                </a:pPr>
                <a:r>
                  <a:rPr lang="en-US" sz="2400" dirty="0"/>
                  <a:t>70	°			D.  50°</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a:blip r:embed="rId2"/>
                <a:stretch>
                  <a:fillRect t="-1423"/>
                </a:stretch>
              </a:blipFill>
            </p:spPr>
            <p:txBody>
              <a:bodyPr/>
              <a:lstStyle/>
              <a:p>
                <a:r>
                  <a:rPr lang="en-US">
                    <a:noFill/>
                  </a:rPr>
                  <a:t> </a:t>
                </a:r>
              </a:p>
            </p:txBody>
          </p:sp>
        </mc:Fallback>
      </mc:AlternateContent>
      <p:pic>
        <p:nvPicPr>
          <p:cNvPr id="5" name="Picture 4" descr="Triangle RST with angle S measuring 35 degrees and angle T measuring 95 degrees."/>
          <p:cNvPicPr>
            <a:picLocks noChangeAspect="1"/>
          </p:cNvPicPr>
          <p:nvPr/>
        </p:nvPicPr>
        <p:blipFill>
          <a:blip r:embed="rId3"/>
          <a:stretch>
            <a:fillRect/>
          </a:stretch>
        </p:blipFill>
        <p:spPr>
          <a:xfrm>
            <a:off x="4876800" y="1319214"/>
            <a:ext cx="3247604" cy="2581275"/>
          </a:xfrm>
          <a:prstGeom prst="rect">
            <a:avLst/>
          </a:prstGeom>
        </p:spPr>
      </p:pic>
    </p:spTree>
    <p:extLst>
      <p:ext uri="{BB962C8B-B14F-4D97-AF65-F5344CB8AC3E}">
        <p14:creationId xmlns:p14="http://schemas.microsoft.com/office/powerpoint/2010/main" val="3466921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Answer to Practice #1 with Angles of Triangles (5.13b)</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30281" y="895350"/>
                <a:ext cx="8927385" cy="3429002"/>
              </a:xfrm>
            </p:spPr>
            <p:txBody>
              <a:bodyPr>
                <a:normAutofit/>
              </a:bodyPr>
              <a:lstStyle/>
              <a:p>
                <a:pPr marL="114300" indent="0">
                  <a:buNone/>
                </a:pPr>
                <a:r>
                  <a:rPr lang="en-US" sz="2400" b="1" dirty="0"/>
                  <a:t>Two angle measures of a triangle are shown.</a:t>
                </a:r>
                <a:endParaRPr lang="en-US" sz="2400" dirty="0"/>
              </a:p>
              <a:p>
                <a:pPr marL="114300" indent="0">
                  <a:buNone/>
                </a:pPr>
                <a:endParaRPr lang="en-US" sz="2400" b="1" dirty="0"/>
              </a:p>
              <a:p>
                <a:pPr marL="114300" indent="0">
                  <a:buNone/>
                </a:pPr>
                <a:endParaRPr lang="en-US" sz="2400" b="1" dirty="0"/>
              </a:p>
              <a:p>
                <a:pPr marL="114300" indent="0">
                  <a:buNone/>
                </a:pPr>
                <a:r>
                  <a:rPr lang="en-US" sz="2400" b="1" dirty="0"/>
                  <a:t>What is the measure of </a:t>
                </a:r>
                <a14:m>
                  <m:oMath xmlns:m="http://schemas.openxmlformats.org/officeDocument/2006/math">
                    <m:r>
                      <a:rPr lang="en-US" sz="2400" b="1" i="1" smtClean="0">
                        <a:latin typeface="Cambria Math" panose="02040503050406030204" pitchFamily="18" charset="0"/>
                        <a:ea typeface="Cambria Math" panose="02040503050406030204" pitchFamily="18" charset="0"/>
                      </a:rPr>
                      <m:t>∠</m:t>
                    </m:r>
                  </m:oMath>
                </a14:m>
                <a:r>
                  <a:rPr lang="en-US" b="1" i="1" dirty="0">
                    <a:latin typeface="Times New Roman" panose="02020603050405020304" pitchFamily="18" charset="0"/>
                    <a:cs typeface="Times New Roman" panose="02020603050405020304" pitchFamily="18" charset="0"/>
                  </a:rPr>
                  <a:t>R</a:t>
                </a:r>
                <a:r>
                  <a:rPr lang="en-US" sz="2400" b="1" dirty="0"/>
                  <a:t>?</a:t>
                </a:r>
                <a:endParaRPr lang="en-US" sz="2400" b="1" i="1" dirty="0"/>
              </a:p>
              <a:p>
                <a:pPr marL="571500" indent="-457200">
                  <a:buAutoNum type="alphaUcPeriod"/>
                </a:pPr>
                <a:r>
                  <a:rPr lang="en-US" sz="2400" dirty="0"/>
                  <a:t>130°			C.  60°</a:t>
                </a:r>
              </a:p>
              <a:p>
                <a:pPr marL="571500" indent="-457200">
                  <a:buAutoNum type="alphaUcPeriod"/>
                </a:pPr>
                <a:r>
                  <a:rPr lang="en-US" sz="2400" dirty="0"/>
                  <a:t>70	°			</a:t>
                </a:r>
                <a:r>
                  <a:rPr lang="en-US" sz="2400" dirty="0">
                    <a:solidFill>
                      <a:srgbClr val="C00000"/>
                    </a:solidFill>
                  </a:rPr>
                  <a:t>D.  50°</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30281" y="895350"/>
                <a:ext cx="8927385" cy="3429002"/>
              </a:xfrm>
              <a:blipFill>
                <a:blip r:embed="rId2"/>
                <a:stretch>
                  <a:fillRect t="-1423"/>
                </a:stretch>
              </a:blipFill>
            </p:spPr>
            <p:txBody>
              <a:bodyPr/>
              <a:lstStyle/>
              <a:p>
                <a:r>
                  <a:rPr lang="en-US">
                    <a:noFill/>
                  </a:rPr>
                  <a:t> </a:t>
                </a:r>
              </a:p>
            </p:txBody>
          </p:sp>
        </mc:Fallback>
      </mc:AlternateContent>
      <p:pic>
        <p:nvPicPr>
          <p:cNvPr id="5" name="Picture 4" descr="Triangle RST with angle S measuring 35 degrees and angle T measuring 95 degrees."/>
          <p:cNvPicPr>
            <a:picLocks noChangeAspect="1"/>
          </p:cNvPicPr>
          <p:nvPr/>
        </p:nvPicPr>
        <p:blipFill>
          <a:blip r:embed="rId3"/>
          <a:stretch>
            <a:fillRect/>
          </a:stretch>
        </p:blipFill>
        <p:spPr>
          <a:xfrm>
            <a:off x="4876800" y="1319214"/>
            <a:ext cx="3247604" cy="2581275"/>
          </a:xfrm>
          <a:prstGeom prst="rect">
            <a:avLst/>
          </a:prstGeom>
        </p:spPr>
      </p:pic>
      <p:sp>
        <p:nvSpPr>
          <p:cNvPr id="6" name="Rounded Rectangle 5" descr="artwork"/>
          <p:cNvSpPr/>
          <p:nvPr/>
        </p:nvSpPr>
        <p:spPr>
          <a:xfrm>
            <a:off x="3657600" y="2852700"/>
            <a:ext cx="1371600" cy="40959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8856" y="3493353"/>
            <a:ext cx="6215743" cy="830997"/>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 Selecting the sum or difference of the two given angle measures.</a:t>
            </a:r>
          </a:p>
        </p:txBody>
      </p:sp>
      <p:cxnSp>
        <p:nvCxnSpPr>
          <p:cNvPr id="7" name="Straight Arrow Connector 6" descr="arrow pointing to common error"/>
          <p:cNvCxnSpPr/>
          <p:nvPr/>
        </p:nvCxnSpPr>
        <p:spPr>
          <a:xfrm flipH="1" flipV="1">
            <a:off x="1394972" y="2759898"/>
            <a:ext cx="721019" cy="657253"/>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cxnSp>
        <p:nvCxnSpPr>
          <p:cNvPr id="9" name="Straight Arrow Connector 8" descr="arrow pointing to common error"/>
          <p:cNvCxnSpPr/>
          <p:nvPr/>
        </p:nvCxnSpPr>
        <p:spPr>
          <a:xfrm flipV="1">
            <a:off x="2688500" y="2699071"/>
            <a:ext cx="948335" cy="716852"/>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929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 y="0"/>
            <a:ext cx="9144000" cy="741826"/>
          </a:xfrm>
          <a:solidFill>
            <a:schemeClr val="tx1"/>
          </a:solidFill>
        </p:spPr>
        <p:txBody>
          <a:bodyPr>
            <a:noAutofit/>
          </a:bodyPr>
          <a:lstStyle/>
          <a:p>
            <a:r>
              <a:rPr lang="en-US" sz="2800" dirty="0">
                <a:solidFill>
                  <a:schemeClr val="bg1"/>
                </a:solidFill>
              </a:rPr>
              <a:t>Student Performance Analysis Spring 2019 </a:t>
            </a:r>
            <a:r>
              <a:rPr lang="en-US" sz="2000" dirty="0">
                <a:solidFill>
                  <a:schemeClr val="bg1"/>
                </a:solidFill>
              </a:rPr>
              <a:t>(2 of 3)</a:t>
            </a:r>
            <a:endParaRPr lang="en-US" sz="2800" dirty="0">
              <a:solidFill>
                <a:schemeClr val="bg1"/>
              </a:solidFill>
            </a:endParaRPr>
          </a:p>
        </p:txBody>
      </p:sp>
      <p:sp>
        <p:nvSpPr>
          <p:cNvPr id="3" name="Content Placeholder 2"/>
          <p:cNvSpPr>
            <a:spLocks noGrp="1"/>
          </p:cNvSpPr>
          <p:nvPr>
            <p:ph idx="1"/>
          </p:nvPr>
        </p:nvSpPr>
        <p:spPr>
          <a:xfrm>
            <a:off x="63500" y="1123950"/>
            <a:ext cx="8927385" cy="3429002"/>
          </a:xfrm>
        </p:spPr>
        <p:txBody>
          <a:bodyPr/>
          <a:lstStyle/>
          <a:p>
            <a:pPr marL="0" indent="0">
              <a:buNone/>
            </a:pPr>
            <a:r>
              <a:rPr lang="en-US" sz="2400" dirty="0"/>
              <a:t>It should be noted that these items are not SOL test questions and are not meant to mimic SOL test questions. Instead, they are intended to provide mathematics educators with further insight into the concepts that challenged students statewide.  </a:t>
            </a:r>
          </a:p>
          <a:p>
            <a:pPr marL="0" indent="0">
              <a:buNone/>
            </a:pPr>
            <a:endParaRPr lang="en-US" dirty="0"/>
          </a:p>
        </p:txBody>
      </p:sp>
    </p:spTree>
    <p:extLst>
      <p:ext uri="{BB962C8B-B14F-4D97-AF65-F5344CB8AC3E}">
        <p14:creationId xmlns:p14="http://schemas.microsoft.com/office/powerpoint/2010/main" val="3715990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Representing and Interpreting Data</a:t>
            </a:r>
          </a:p>
        </p:txBody>
      </p:sp>
      <p:sp>
        <p:nvSpPr>
          <p:cNvPr id="4" name="Content Placeholder 3"/>
          <p:cNvSpPr>
            <a:spLocks noGrp="1"/>
          </p:cNvSpPr>
          <p:nvPr>
            <p:ph idx="1"/>
          </p:nvPr>
        </p:nvSpPr>
        <p:spPr/>
        <p:txBody>
          <a:bodyPr/>
          <a:lstStyle/>
          <a:p>
            <a:pPr marL="114300" indent="0">
              <a:buNone/>
            </a:pPr>
            <a:r>
              <a:rPr lang="en-US" sz="2400" dirty="0"/>
              <a:t>SOL 5.16</a:t>
            </a:r>
          </a:p>
          <a:p>
            <a:pPr marL="114300" indent="0">
              <a:buNone/>
            </a:pPr>
            <a:r>
              <a:rPr lang="en-US" sz="2400" dirty="0"/>
              <a:t>The student, given a practical problem, will </a:t>
            </a:r>
          </a:p>
          <a:p>
            <a:pPr marL="628650" indent="-514350">
              <a:buAutoNum type="alphaLcParenR"/>
            </a:pPr>
            <a:r>
              <a:rPr lang="en-US" sz="2400" dirty="0"/>
              <a:t>represent data in line plots and stem-and-leaf plots;</a:t>
            </a:r>
            <a:endParaRPr lang="en-US" dirty="0"/>
          </a:p>
          <a:p>
            <a:pPr marL="628650" indent="-514350">
              <a:buAutoNum type="alphaLcParenR"/>
            </a:pPr>
            <a:r>
              <a:rPr lang="en-US" sz="2400" dirty="0"/>
              <a:t>interpret data represented in line plots and stem-and-leaf plots; and </a:t>
            </a:r>
          </a:p>
          <a:p>
            <a:pPr marL="628650" indent="-514350">
              <a:buAutoNum type="alphaLcParenR"/>
            </a:pPr>
            <a:r>
              <a:rPr lang="en-US" sz="2400" dirty="0">
                <a:solidFill>
                  <a:srgbClr val="C00000"/>
                </a:solidFill>
              </a:rPr>
              <a:t>compare data represented in a line plot to the same data represented in a stem-and-leaf plot.</a:t>
            </a:r>
          </a:p>
        </p:txBody>
      </p:sp>
    </p:spTree>
    <p:extLst>
      <p:ext uri="{BB962C8B-B14F-4D97-AF65-F5344CB8AC3E}">
        <p14:creationId xmlns:p14="http://schemas.microsoft.com/office/powerpoint/2010/main" val="819931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Comparing Data (5.16c)</a:t>
            </a:r>
          </a:p>
        </p:txBody>
      </p:sp>
      <p:sp>
        <p:nvSpPr>
          <p:cNvPr id="3" name="Content Placeholder 2"/>
          <p:cNvSpPr>
            <a:spLocks noGrp="1"/>
          </p:cNvSpPr>
          <p:nvPr>
            <p:ph idx="1"/>
          </p:nvPr>
        </p:nvSpPr>
        <p:spPr/>
        <p:txBody>
          <a:bodyPr/>
          <a:lstStyle/>
          <a:p>
            <a:pPr marL="0" indent="0">
              <a:buNone/>
            </a:pPr>
            <a:r>
              <a:rPr lang="en-US" sz="2400" dirty="0"/>
              <a:t>Students need additional practice comparing data represented in a line plot and data represented in a stem and leaf plot.</a:t>
            </a:r>
          </a:p>
          <a:p>
            <a:pPr marL="0" indent="0">
              <a:buNone/>
            </a:pPr>
            <a:endParaRPr lang="en-US" dirty="0"/>
          </a:p>
        </p:txBody>
      </p:sp>
    </p:spTree>
    <p:extLst>
      <p:ext uri="{BB962C8B-B14F-4D97-AF65-F5344CB8AC3E}">
        <p14:creationId xmlns:p14="http://schemas.microsoft.com/office/powerpoint/2010/main" val="106046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
            <a:ext cx="9144000" cy="665628"/>
          </a:xfrm>
          <a:solidFill>
            <a:schemeClr val="tx1"/>
          </a:solidFill>
        </p:spPr>
        <p:txBody>
          <a:bodyPr>
            <a:normAutofit/>
          </a:bodyPr>
          <a:lstStyle/>
          <a:p>
            <a:r>
              <a:rPr lang="en-US" sz="2800" dirty="0">
                <a:solidFill>
                  <a:schemeClr val="bg1"/>
                </a:solidFill>
              </a:rPr>
              <a:t>Suggested Practice with Comparing Plots (5.16c)</a:t>
            </a:r>
          </a:p>
        </p:txBody>
      </p:sp>
      <p:sp>
        <p:nvSpPr>
          <p:cNvPr id="4" name="Content Placeholder 3"/>
          <p:cNvSpPr txBox="1">
            <a:spLocks noGrp="1"/>
          </p:cNvSpPr>
          <p:nvPr>
            <p:ph idx="1"/>
          </p:nvPr>
        </p:nvSpPr>
        <p:spPr>
          <a:xfrm>
            <a:off x="-17023" y="680142"/>
            <a:ext cx="6875023" cy="2431435"/>
          </a:xfrm>
          <a:prstGeom prst="rect">
            <a:avLst/>
          </a:prstGeom>
          <a:noFill/>
        </p:spPr>
        <p:txBody>
          <a:bodyPr wrap="square" rtlCol="0">
            <a:spAutoFit/>
          </a:bodyPr>
          <a:lstStyle/>
          <a:p>
            <a:pPr marL="0" indent="0">
              <a:buNone/>
            </a:pPr>
            <a:r>
              <a:rPr lang="en-US" sz="2400" b="1" dirty="0">
                <a:latin typeface="Tahoma" panose="020B0604030504040204" pitchFamily="34" charset="0"/>
                <a:ea typeface="Tahoma" panose="020B0604030504040204" pitchFamily="34" charset="0"/>
                <a:cs typeface="Tahoma" panose="020B0604030504040204" pitchFamily="34" charset="0"/>
              </a:rPr>
              <a:t>Mr. Fox recorded the grades 16 students earned on a quiz.  He thought he recorded the same data on the stem-and-leaf plot and the line plot.</a:t>
            </a:r>
          </a:p>
          <a:p>
            <a:pPr marL="0" indent="0">
              <a:buNone/>
            </a:pPr>
            <a:endParaRPr lang="en-US" sz="8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400" b="1" dirty="0">
                <a:latin typeface="Tahoma" panose="020B0604030504040204" pitchFamily="34" charset="0"/>
                <a:ea typeface="Tahoma" panose="020B0604030504040204" pitchFamily="34" charset="0"/>
                <a:cs typeface="Tahoma" panose="020B0604030504040204" pitchFamily="34" charset="0"/>
              </a:rPr>
              <a:t>Which data point did Mr. Fox forget to record on the stem-and-leaf plot?</a:t>
            </a:r>
          </a:p>
        </p:txBody>
      </p:sp>
      <p:pic>
        <p:nvPicPr>
          <p:cNvPr id="6" name="Content Placeholder 4" descr="A number line in increments of 2 with labeled increments at 60, 70, 80, and 90.  There are 16 x's on the number line to represent 16 quiz grades."/>
          <p:cNvPicPr>
            <a:picLocks noChangeAspect="1"/>
          </p:cNvPicPr>
          <p:nvPr/>
        </p:nvPicPr>
        <p:blipFill>
          <a:blip r:embed="rId3"/>
          <a:stretch>
            <a:fillRect/>
          </a:stretch>
        </p:blipFill>
        <p:spPr>
          <a:xfrm>
            <a:off x="10326" y="3098523"/>
            <a:ext cx="7031901" cy="1667103"/>
          </a:xfrm>
          <a:prstGeom prst="rect">
            <a:avLst/>
          </a:prstGeom>
        </p:spPr>
      </p:pic>
      <p:sp>
        <p:nvSpPr>
          <p:cNvPr id="7" name="TextBox 6"/>
          <p:cNvSpPr txBox="1"/>
          <p:nvPr/>
        </p:nvSpPr>
        <p:spPr>
          <a:xfrm>
            <a:off x="533400" y="4537026"/>
            <a:ext cx="5181600" cy="457200"/>
          </a:xfrm>
          <a:prstGeom prst="rect">
            <a:avLst/>
          </a:prstGeom>
          <a:noFill/>
        </p:spPr>
        <p:txBody>
          <a:bodyPr wrap="square" rtlCol="0">
            <a:spAutoFit/>
          </a:bodyPr>
          <a:lstStyle/>
          <a:p>
            <a:r>
              <a:rPr lang="en-US" sz="2400" dirty="0"/>
              <a:t>Each x represents one quiz grade.</a:t>
            </a:r>
          </a:p>
        </p:txBody>
      </p:sp>
      <p:pic>
        <p:nvPicPr>
          <p:cNvPr id="3" name="Picture 2" descr="A stem and leaf plot read left to right, top to bottom.  Row 1: Stem, Leaf; Row 2: 6, 3 3 6; Row 3: 7, 2 7 7; Row 4: 8, 1 1 1 6; Row 5: 9, 0 0 0 6 7.  Key 6 slash 1 means 61."/>
          <p:cNvPicPr>
            <a:picLocks noChangeAspect="1"/>
          </p:cNvPicPr>
          <p:nvPr/>
        </p:nvPicPr>
        <p:blipFill>
          <a:blip r:embed="rId4"/>
          <a:stretch>
            <a:fillRect/>
          </a:stretch>
        </p:blipFill>
        <p:spPr>
          <a:xfrm>
            <a:off x="6553200" y="1123950"/>
            <a:ext cx="2355940" cy="2590800"/>
          </a:xfrm>
          <a:prstGeom prst="rect">
            <a:avLst/>
          </a:prstGeom>
        </p:spPr>
      </p:pic>
    </p:spTree>
    <p:extLst>
      <p:ext uri="{BB962C8B-B14F-4D97-AF65-F5344CB8AC3E}">
        <p14:creationId xmlns:p14="http://schemas.microsoft.com/office/powerpoint/2010/main" val="41078550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
            <a:ext cx="9144000" cy="665628"/>
          </a:xfrm>
          <a:solidFill>
            <a:schemeClr val="tx1"/>
          </a:solidFill>
        </p:spPr>
        <p:txBody>
          <a:bodyPr>
            <a:normAutofit/>
          </a:bodyPr>
          <a:lstStyle/>
          <a:p>
            <a:r>
              <a:rPr lang="en-US" sz="2800" dirty="0">
                <a:solidFill>
                  <a:schemeClr val="bg1"/>
                </a:solidFill>
              </a:rPr>
              <a:t>Answer to Practice with Comparing Plots (5.16c)</a:t>
            </a:r>
          </a:p>
        </p:txBody>
      </p:sp>
      <p:sp>
        <p:nvSpPr>
          <p:cNvPr id="4" name="Content Placeholder 3"/>
          <p:cNvSpPr txBox="1">
            <a:spLocks noGrp="1"/>
          </p:cNvSpPr>
          <p:nvPr>
            <p:ph idx="1"/>
          </p:nvPr>
        </p:nvSpPr>
        <p:spPr>
          <a:xfrm>
            <a:off x="-17023" y="680142"/>
            <a:ext cx="6875023" cy="2431435"/>
          </a:xfrm>
          <a:prstGeom prst="rect">
            <a:avLst/>
          </a:prstGeom>
          <a:noFill/>
        </p:spPr>
        <p:txBody>
          <a:bodyPr wrap="square" rtlCol="0">
            <a:spAutoFit/>
          </a:bodyPr>
          <a:lstStyle/>
          <a:p>
            <a:pPr marL="0" indent="0">
              <a:buNone/>
            </a:pPr>
            <a:r>
              <a:rPr lang="en-US" sz="2400" b="1" dirty="0">
                <a:latin typeface="Tahoma" panose="020B0604030504040204" pitchFamily="34" charset="0"/>
                <a:ea typeface="Tahoma" panose="020B0604030504040204" pitchFamily="34" charset="0"/>
                <a:cs typeface="Tahoma" panose="020B0604030504040204" pitchFamily="34" charset="0"/>
              </a:rPr>
              <a:t>Mr. Fox recorded the grades 16 students earned on a quiz.  He thought he recorded the same data on the stem-and-leaf plot and the line plot.</a:t>
            </a:r>
          </a:p>
          <a:p>
            <a:pPr marL="0" indent="0">
              <a:buNone/>
            </a:pPr>
            <a:endParaRPr lang="en-US" sz="8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400" b="1" dirty="0">
                <a:latin typeface="Tahoma" panose="020B0604030504040204" pitchFamily="34" charset="0"/>
                <a:ea typeface="Tahoma" panose="020B0604030504040204" pitchFamily="34" charset="0"/>
                <a:cs typeface="Tahoma" panose="020B0604030504040204" pitchFamily="34" charset="0"/>
              </a:rPr>
              <a:t>Which data point did Mr. Fox forget to record on the stem-and-leaf plot?</a:t>
            </a:r>
          </a:p>
        </p:txBody>
      </p:sp>
      <p:pic>
        <p:nvPicPr>
          <p:cNvPr id="6" name="Content Placeholder 4" descr="A number line in increments of 2 with labeled increments at 60, 70, 80, and 90.  There are 16 x's on the number line to represent 16 quiz grades."/>
          <p:cNvPicPr>
            <a:picLocks noChangeAspect="1"/>
          </p:cNvPicPr>
          <p:nvPr/>
        </p:nvPicPr>
        <p:blipFill>
          <a:blip r:embed="rId3"/>
          <a:stretch>
            <a:fillRect/>
          </a:stretch>
        </p:blipFill>
        <p:spPr>
          <a:xfrm>
            <a:off x="10326" y="3098523"/>
            <a:ext cx="7031901" cy="1667103"/>
          </a:xfrm>
          <a:prstGeom prst="rect">
            <a:avLst/>
          </a:prstGeom>
        </p:spPr>
      </p:pic>
      <p:sp>
        <p:nvSpPr>
          <p:cNvPr id="7" name="TextBox 6"/>
          <p:cNvSpPr txBox="1"/>
          <p:nvPr/>
        </p:nvSpPr>
        <p:spPr>
          <a:xfrm>
            <a:off x="533400" y="4537026"/>
            <a:ext cx="5181600" cy="457200"/>
          </a:xfrm>
          <a:prstGeom prst="rect">
            <a:avLst/>
          </a:prstGeom>
          <a:noFill/>
        </p:spPr>
        <p:txBody>
          <a:bodyPr wrap="square" rtlCol="0">
            <a:spAutoFit/>
          </a:bodyPr>
          <a:lstStyle/>
          <a:p>
            <a:r>
              <a:rPr lang="en-US" sz="2400" dirty="0"/>
              <a:t>Each x represents one quiz grade.</a:t>
            </a:r>
          </a:p>
        </p:txBody>
      </p:sp>
      <p:sp>
        <p:nvSpPr>
          <p:cNvPr id="8" name="TextBox 7"/>
          <p:cNvSpPr txBox="1"/>
          <p:nvPr/>
        </p:nvSpPr>
        <p:spPr>
          <a:xfrm>
            <a:off x="5565451" y="2627932"/>
            <a:ext cx="707963" cy="457200"/>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84</a:t>
            </a:r>
          </a:p>
        </p:txBody>
      </p:sp>
      <p:sp>
        <p:nvSpPr>
          <p:cNvPr id="9" name="Rounded Rectangle 8" descr="artwork"/>
          <p:cNvSpPr/>
          <p:nvPr/>
        </p:nvSpPr>
        <p:spPr>
          <a:xfrm>
            <a:off x="5521906" y="2673576"/>
            <a:ext cx="636951" cy="41155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stem and leaf plot read left to right, top to bottom.  Row 1: Stem, Leaf; Row 2: 6, 3 3 6; Row 3: 7, 2 7 7; Row 4: 8, 1 1 1 6; Row 5: 9, 0 0 0 6 7.  Key 6 slash 1 means 61."/>
          <p:cNvPicPr>
            <a:picLocks noChangeAspect="1"/>
          </p:cNvPicPr>
          <p:nvPr/>
        </p:nvPicPr>
        <p:blipFill>
          <a:blip r:embed="rId4"/>
          <a:stretch>
            <a:fillRect/>
          </a:stretch>
        </p:blipFill>
        <p:spPr>
          <a:xfrm>
            <a:off x="6553200" y="1047750"/>
            <a:ext cx="2355940" cy="2590800"/>
          </a:xfrm>
          <a:prstGeom prst="rect">
            <a:avLst/>
          </a:prstGeom>
        </p:spPr>
      </p:pic>
    </p:spTree>
    <p:extLst>
      <p:ext uri="{BB962C8B-B14F-4D97-AF65-F5344CB8AC3E}">
        <p14:creationId xmlns:p14="http://schemas.microsoft.com/office/powerpoint/2010/main" val="4232360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Mean, Median, Mode, and Range</a:t>
            </a:r>
          </a:p>
        </p:txBody>
      </p:sp>
      <p:sp>
        <p:nvSpPr>
          <p:cNvPr id="3" name="Content Placeholder 2"/>
          <p:cNvSpPr>
            <a:spLocks noGrp="1"/>
          </p:cNvSpPr>
          <p:nvPr>
            <p:ph idx="1"/>
          </p:nvPr>
        </p:nvSpPr>
        <p:spPr/>
        <p:txBody>
          <a:bodyPr>
            <a:normAutofit/>
          </a:bodyPr>
          <a:lstStyle/>
          <a:p>
            <a:pPr marL="114300" indent="0">
              <a:buNone/>
            </a:pPr>
            <a:r>
              <a:rPr lang="en-US" sz="2400" dirty="0"/>
              <a:t>SOL 5.17</a:t>
            </a:r>
          </a:p>
          <a:p>
            <a:pPr marL="114300" indent="0">
              <a:buNone/>
            </a:pPr>
            <a:r>
              <a:rPr lang="en-US" sz="2400" dirty="0"/>
              <a:t>The student, given a practical context, will</a:t>
            </a:r>
          </a:p>
          <a:p>
            <a:pPr marL="571500" indent="-457200">
              <a:buAutoNum type="alphaLcParenR"/>
            </a:pPr>
            <a:r>
              <a:rPr lang="en-US" sz="2400" dirty="0"/>
              <a:t>describe mean, median, and mode as measures of center;</a:t>
            </a:r>
          </a:p>
          <a:p>
            <a:pPr marL="571500" indent="-457200">
              <a:buAutoNum type="alphaLcParenR"/>
            </a:pPr>
            <a:r>
              <a:rPr lang="en-US" sz="2400" dirty="0"/>
              <a:t>describe mean as fair share;</a:t>
            </a:r>
          </a:p>
          <a:p>
            <a:pPr marL="571500" indent="-457200">
              <a:buAutoNum type="alphaLcParenR"/>
            </a:pPr>
            <a:r>
              <a:rPr lang="en-US" sz="2400" dirty="0">
                <a:solidFill>
                  <a:srgbClr val="C00000"/>
                </a:solidFill>
              </a:rPr>
              <a:t>describe the range of a set of data as a measure of spread</a:t>
            </a:r>
            <a:r>
              <a:rPr lang="en-US" sz="2400" dirty="0"/>
              <a:t>; and</a:t>
            </a:r>
          </a:p>
          <a:p>
            <a:pPr marL="571500" indent="-457200">
              <a:buAutoNum type="alphaLcParenR"/>
            </a:pPr>
            <a:r>
              <a:rPr lang="en-US" sz="2400" dirty="0"/>
              <a:t>determine the mean, median, mode, and range of a set of data.</a:t>
            </a:r>
          </a:p>
          <a:p>
            <a:pPr marL="0" indent="0">
              <a:buNone/>
            </a:pPr>
            <a:endParaRPr lang="en-US" dirty="0"/>
          </a:p>
        </p:txBody>
      </p:sp>
    </p:spTree>
    <p:extLst>
      <p:ext uri="{BB962C8B-B14F-4D97-AF65-F5344CB8AC3E}">
        <p14:creationId xmlns:p14="http://schemas.microsoft.com/office/powerpoint/2010/main" val="1794991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Finding a Range (5.17c)</a:t>
            </a:r>
          </a:p>
        </p:txBody>
      </p:sp>
      <p:sp>
        <p:nvSpPr>
          <p:cNvPr id="3" name="Content Placeholder 2"/>
          <p:cNvSpPr>
            <a:spLocks noGrp="1"/>
          </p:cNvSpPr>
          <p:nvPr>
            <p:ph idx="1"/>
          </p:nvPr>
        </p:nvSpPr>
        <p:spPr/>
        <p:txBody>
          <a:bodyPr>
            <a:normAutofit/>
          </a:bodyPr>
          <a:lstStyle/>
          <a:p>
            <a:pPr marL="114300" indent="0">
              <a:buNone/>
            </a:pPr>
            <a:r>
              <a:rPr lang="en-US" sz="2400" dirty="0"/>
              <a:t>Students need additional practice finding the range of a set of data when the data is presented in a format other than a list or table.</a:t>
            </a:r>
          </a:p>
          <a:p>
            <a:pPr marL="114300" indent="0">
              <a:buNone/>
            </a:pPr>
            <a:endParaRPr lang="en-US" sz="2400" dirty="0"/>
          </a:p>
          <a:p>
            <a:pPr marL="114300" indent="0">
              <a:buNone/>
            </a:pPr>
            <a:r>
              <a:rPr lang="en-US" sz="2400" dirty="0">
                <a:solidFill>
                  <a:srgbClr val="C00000"/>
                </a:solidFill>
              </a:rPr>
              <a:t>Common errors on SOL test items involve confusion between the highest possible number (score, grade, etc.) that could be attained in a data set versus the greatest value contained in the data set.</a:t>
            </a:r>
          </a:p>
          <a:p>
            <a:pPr marL="0" indent="0">
              <a:buNone/>
            </a:pPr>
            <a:endParaRPr lang="en-US" dirty="0"/>
          </a:p>
        </p:txBody>
      </p:sp>
    </p:spTree>
    <p:extLst>
      <p:ext uri="{BB962C8B-B14F-4D97-AF65-F5344CB8AC3E}">
        <p14:creationId xmlns:p14="http://schemas.microsoft.com/office/powerpoint/2010/main" val="24400347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Autofit/>
          </a:bodyPr>
          <a:lstStyle/>
          <a:p>
            <a:r>
              <a:rPr lang="en-US" sz="2800" dirty="0">
                <a:solidFill>
                  <a:schemeClr val="bg1">
                    <a:lumMod val="95000"/>
                  </a:schemeClr>
                </a:solidFill>
              </a:rPr>
              <a:t>Suggested Practice #1 with Finding a Range (5.17c)</a:t>
            </a:r>
          </a:p>
        </p:txBody>
      </p:sp>
      <p:sp>
        <p:nvSpPr>
          <p:cNvPr id="4" name="Content Placeholder 3"/>
          <p:cNvSpPr>
            <a:spLocks noGrp="1"/>
          </p:cNvSpPr>
          <p:nvPr>
            <p:ph idx="1"/>
          </p:nvPr>
        </p:nvSpPr>
        <p:spPr>
          <a:xfrm>
            <a:off x="-5403" y="819149"/>
            <a:ext cx="5780168" cy="3429002"/>
          </a:xfrm>
        </p:spPr>
        <p:txBody>
          <a:bodyPr>
            <a:normAutofit/>
          </a:bodyPr>
          <a:lstStyle/>
          <a:p>
            <a:pPr marL="114300" indent="0">
              <a:buNone/>
            </a:pPr>
            <a:r>
              <a:rPr lang="en-US" sz="2400" b="1" dirty="0"/>
              <a:t>Four students threw balls at a target.  Each student threw 10 balls at the target.  The bar graph shows the number of times each student hit the target with a ball.</a:t>
            </a:r>
          </a:p>
        </p:txBody>
      </p:sp>
      <p:sp>
        <p:nvSpPr>
          <p:cNvPr id="21" name="TextBox 20"/>
          <p:cNvSpPr txBox="1"/>
          <p:nvPr/>
        </p:nvSpPr>
        <p:spPr>
          <a:xfrm>
            <a:off x="141609" y="2682885"/>
            <a:ext cx="5557196" cy="1692771"/>
          </a:xfrm>
          <a:prstGeom prst="rect">
            <a:avLst/>
          </a:prstGeom>
          <a:noFill/>
        </p:spPr>
        <p:txBody>
          <a:bodyPr wrap="square" rtlCol="0">
            <a:spAutoFit/>
          </a:bodyPr>
          <a:lstStyle/>
          <a:p>
            <a:r>
              <a:rPr lang="en-US" sz="2400" b="1" dirty="0">
                <a:latin typeface="Tahoma" panose="020B0604030504040204" pitchFamily="34" charset="0"/>
                <a:ea typeface="Tahoma" panose="020B0604030504040204" pitchFamily="34" charset="0"/>
                <a:cs typeface="Tahoma" panose="020B0604030504040204" pitchFamily="34" charset="0"/>
              </a:rPr>
              <a:t>What is the range in the number of balls that hit the target?</a:t>
            </a:r>
          </a:p>
          <a:p>
            <a:endParaRPr lang="en-US" sz="800" dirty="0">
              <a:latin typeface="Tahoma" panose="020B0604030504040204" pitchFamily="34" charset="0"/>
              <a:ea typeface="Tahoma" panose="020B0604030504040204" pitchFamily="34" charset="0"/>
              <a:cs typeface="Tahoma" panose="020B0604030504040204" pitchFamily="34" charset="0"/>
            </a:endParaRPr>
          </a:p>
          <a:p>
            <a:pPr marL="457200" indent="-457200">
              <a:buAutoNum type="alphaUcPeriod"/>
            </a:pPr>
            <a:r>
              <a:rPr lang="en-US" sz="2400" dirty="0">
                <a:latin typeface="Tahoma" panose="020B0604030504040204" pitchFamily="34" charset="0"/>
                <a:ea typeface="Tahoma" panose="020B0604030504040204" pitchFamily="34" charset="0"/>
                <a:cs typeface="Tahoma" panose="020B0604030504040204" pitchFamily="34" charset="0"/>
              </a:rPr>
              <a:t>3			B. 6</a:t>
            </a:r>
          </a:p>
          <a:p>
            <a:r>
              <a:rPr lang="en-US" sz="2400" dirty="0">
                <a:latin typeface="Tahoma" panose="020B0604030504040204" pitchFamily="34" charset="0"/>
                <a:ea typeface="Tahoma" panose="020B0604030504040204" pitchFamily="34" charset="0"/>
                <a:cs typeface="Tahoma" panose="020B0604030504040204" pitchFamily="34" charset="0"/>
              </a:rPr>
              <a:t>C.  7			D. 9</a:t>
            </a:r>
          </a:p>
        </p:txBody>
      </p:sp>
      <p:grpSp>
        <p:nvGrpSpPr>
          <p:cNvPr id="6" name="Group 5" descr="A bar graph with 4 bars.  Vertical axis is labeled in increments of 1 from 0 to 10 and represents balls hitting target.  The horizontal axis is labeled Student 1, Student 2, Student 3, and Student 4"/>
          <p:cNvGrpSpPr/>
          <p:nvPr/>
        </p:nvGrpSpPr>
        <p:grpSpPr>
          <a:xfrm>
            <a:off x="5916470" y="1047750"/>
            <a:ext cx="3176314" cy="3276600"/>
            <a:chOff x="5916470" y="1047750"/>
            <a:chExt cx="3176314" cy="3276600"/>
          </a:xfrm>
        </p:grpSpPr>
        <p:pic>
          <p:nvPicPr>
            <p:cNvPr id="5" name="Picture 4" descr="A bar graph with 4 bars.  Vertical axis is labeled in increments of 1 from 0 to 10 and represents balls hitting target.  The horizontal axis is labeled Student 1, Student 2, Student 3, and Student 4"/>
            <p:cNvPicPr>
              <a:picLocks noChangeAspect="1"/>
            </p:cNvPicPr>
            <p:nvPr/>
          </p:nvPicPr>
          <p:blipFill rotWithShape="1">
            <a:blip r:embed="rId3"/>
            <a:srcRect l="-2678" t="8333" r="5358" b="2083"/>
            <a:stretch/>
          </p:blipFill>
          <p:spPr>
            <a:xfrm>
              <a:off x="6324600" y="1047750"/>
              <a:ext cx="2768184" cy="3276600"/>
            </a:xfrm>
            <a:prstGeom prst="rect">
              <a:avLst/>
            </a:prstGeom>
          </p:spPr>
        </p:pic>
        <p:grpSp>
          <p:nvGrpSpPr>
            <p:cNvPr id="3" name="Group 2" descr=" Vertical axis is labeled in increments of 1 from 0 to 10 and represents balls hitting target."/>
            <p:cNvGrpSpPr/>
            <p:nvPr/>
          </p:nvGrpSpPr>
          <p:grpSpPr>
            <a:xfrm>
              <a:off x="5916470" y="1123950"/>
              <a:ext cx="789130" cy="2293552"/>
              <a:chOff x="5791200" y="1215981"/>
              <a:chExt cx="789130" cy="2293552"/>
            </a:xfrm>
          </p:grpSpPr>
          <p:grpSp>
            <p:nvGrpSpPr>
              <p:cNvPr id="7" name="Group 6" descr=" Vertical axis is labeled in increments of 1 from 0 to 10 and represents balls hitting target."/>
              <p:cNvGrpSpPr/>
              <p:nvPr/>
            </p:nvGrpSpPr>
            <p:grpSpPr>
              <a:xfrm>
                <a:off x="5791200" y="1215981"/>
                <a:ext cx="789130" cy="2293552"/>
                <a:chOff x="4267200" y="2790572"/>
                <a:chExt cx="837345" cy="2577182"/>
              </a:xfrm>
            </p:grpSpPr>
            <p:sp>
              <p:nvSpPr>
                <p:cNvPr id="8" name="TextBox 7"/>
                <p:cNvSpPr txBox="1"/>
                <p:nvPr/>
              </p:nvSpPr>
              <p:spPr>
                <a:xfrm>
                  <a:off x="4724400" y="5029200"/>
                  <a:ext cx="304800" cy="338554"/>
                </a:xfrm>
                <a:prstGeom prst="rect">
                  <a:avLst/>
                </a:prstGeom>
                <a:noFill/>
              </p:spPr>
              <p:txBody>
                <a:bodyPr wrap="square" rtlCol="0">
                  <a:spAutoFit/>
                </a:bodyPr>
                <a:lstStyle/>
                <a:p>
                  <a:r>
                    <a:rPr lang="en-US" sz="1600" b="1" dirty="0"/>
                    <a:t>0</a:t>
                  </a:r>
                </a:p>
              </p:txBody>
            </p:sp>
            <p:sp>
              <p:nvSpPr>
                <p:cNvPr id="9" name="TextBox 8"/>
                <p:cNvSpPr txBox="1"/>
                <p:nvPr/>
              </p:nvSpPr>
              <p:spPr>
                <a:xfrm>
                  <a:off x="4724400" y="4788108"/>
                  <a:ext cx="304800" cy="338554"/>
                </a:xfrm>
                <a:prstGeom prst="rect">
                  <a:avLst/>
                </a:prstGeom>
                <a:noFill/>
              </p:spPr>
              <p:txBody>
                <a:bodyPr wrap="square" rtlCol="0">
                  <a:spAutoFit/>
                </a:bodyPr>
                <a:lstStyle/>
                <a:p>
                  <a:r>
                    <a:rPr lang="en-US" sz="1600" b="1" dirty="0"/>
                    <a:t>1</a:t>
                  </a:r>
                </a:p>
              </p:txBody>
            </p:sp>
            <p:sp>
              <p:nvSpPr>
                <p:cNvPr id="10" name="TextBox 9"/>
                <p:cNvSpPr txBox="1"/>
                <p:nvPr/>
              </p:nvSpPr>
              <p:spPr>
                <a:xfrm>
                  <a:off x="4735011" y="3212681"/>
                  <a:ext cx="304800" cy="338554"/>
                </a:xfrm>
                <a:prstGeom prst="rect">
                  <a:avLst/>
                </a:prstGeom>
                <a:noFill/>
              </p:spPr>
              <p:txBody>
                <a:bodyPr wrap="square" rtlCol="0">
                  <a:spAutoFit/>
                </a:bodyPr>
                <a:lstStyle/>
                <a:p>
                  <a:r>
                    <a:rPr lang="en-US" sz="1600" b="1" dirty="0"/>
                    <a:t>8</a:t>
                  </a:r>
                </a:p>
              </p:txBody>
            </p:sp>
            <p:sp>
              <p:nvSpPr>
                <p:cNvPr id="11" name="TextBox 10"/>
                <p:cNvSpPr txBox="1"/>
                <p:nvPr/>
              </p:nvSpPr>
              <p:spPr>
                <a:xfrm>
                  <a:off x="4647345" y="2790572"/>
                  <a:ext cx="457200" cy="338554"/>
                </a:xfrm>
                <a:prstGeom prst="rect">
                  <a:avLst/>
                </a:prstGeom>
                <a:noFill/>
              </p:spPr>
              <p:txBody>
                <a:bodyPr wrap="square" rtlCol="0">
                  <a:spAutoFit/>
                </a:bodyPr>
                <a:lstStyle/>
                <a:p>
                  <a:r>
                    <a:rPr lang="en-US" sz="1600" b="1" dirty="0"/>
                    <a:t>10</a:t>
                  </a:r>
                </a:p>
              </p:txBody>
            </p:sp>
            <p:sp>
              <p:nvSpPr>
                <p:cNvPr id="12" name="TextBox 11"/>
                <p:cNvSpPr txBox="1"/>
                <p:nvPr/>
              </p:nvSpPr>
              <p:spPr>
                <a:xfrm>
                  <a:off x="4723545" y="4100325"/>
                  <a:ext cx="304800" cy="338554"/>
                </a:xfrm>
                <a:prstGeom prst="rect">
                  <a:avLst/>
                </a:prstGeom>
                <a:noFill/>
              </p:spPr>
              <p:txBody>
                <a:bodyPr wrap="square" rtlCol="0">
                  <a:spAutoFit/>
                </a:bodyPr>
                <a:lstStyle/>
                <a:p>
                  <a:r>
                    <a:rPr lang="en-US" sz="1600" b="1" dirty="0"/>
                    <a:t>4</a:t>
                  </a:r>
                </a:p>
              </p:txBody>
            </p:sp>
            <p:sp>
              <p:nvSpPr>
                <p:cNvPr id="13" name="TextBox 12"/>
                <p:cNvSpPr txBox="1"/>
                <p:nvPr/>
              </p:nvSpPr>
              <p:spPr>
                <a:xfrm>
                  <a:off x="4723545" y="4559425"/>
                  <a:ext cx="304800" cy="338554"/>
                </a:xfrm>
                <a:prstGeom prst="rect">
                  <a:avLst/>
                </a:prstGeom>
                <a:noFill/>
              </p:spPr>
              <p:txBody>
                <a:bodyPr wrap="square" rtlCol="0">
                  <a:spAutoFit/>
                </a:bodyPr>
                <a:lstStyle/>
                <a:p>
                  <a:r>
                    <a:rPr lang="en-US" sz="1600" b="1" dirty="0"/>
                    <a:t>2</a:t>
                  </a:r>
                </a:p>
              </p:txBody>
            </p:sp>
            <p:sp>
              <p:nvSpPr>
                <p:cNvPr id="14" name="TextBox 13"/>
                <p:cNvSpPr txBox="1"/>
                <p:nvPr/>
              </p:nvSpPr>
              <p:spPr>
                <a:xfrm>
                  <a:off x="4735011" y="3439520"/>
                  <a:ext cx="304800" cy="338554"/>
                </a:xfrm>
                <a:prstGeom prst="rect">
                  <a:avLst/>
                </a:prstGeom>
                <a:noFill/>
              </p:spPr>
              <p:txBody>
                <a:bodyPr wrap="square" rtlCol="0">
                  <a:spAutoFit/>
                </a:bodyPr>
                <a:lstStyle/>
                <a:p>
                  <a:r>
                    <a:rPr lang="en-US" sz="1600" b="1" dirty="0"/>
                    <a:t>7</a:t>
                  </a:r>
                </a:p>
              </p:txBody>
            </p:sp>
            <p:sp>
              <p:nvSpPr>
                <p:cNvPr id="15" name="TextBox 14"/>
                <p:cNvSpPr txBox="1"/>
                <p:nvPr/>
              </p:nvSpPr>
              <p:spPr>
                <a:xfrm>
                  <a:off x="4729278" y="3674205"/>
                  <a:ext cx="304800" cy="338554"/>
                </a:xfrm>
                <a:prstGeom prst="rect">
                  <a:avLst/>
                </a:prstGeom>
                <a:noFill/>
              </p:spPr>
              <p:txBody>
                <a:bodyPr wrap="square" rtlCol="0">
                  <a:spAutoFit/>
                </a:bodyPr>
                <a:lstStyle/>
                <a:p>
                  <a:r>
                    <a:rPr lang="en-US" sz="1600" b="1" dirty="0"/>
                    <a:t>6</a:t>
                  </a:r>
                </a:p>
              </p:txBody>
            </p:sp>
            <p:sp>
              <p:nvSpPr>
                <p:cNvPr id="16" name="TextBox 15"/>
                <p:cNvSpPr txBox="1"/>
                <p:nvPr/>
              </p:nvSpPr>
              <p:spPr>
                <a:xfrm>
                  <a:off x="4267200" y="2790572"/>
                  <a:ext cx="492443" cy="2336090"/>
                </a:xfrm>
                <a:prstGeom prst="rect">
                  <a:avLst/>
                </a:prstGeom>
                <a:noFill/>
              </p:spPr>
              <p:txBody>
                <a:bodyPr vert="vert270" wrap="square" rtlCol="0">
                  <a:spAutoFit/>
                </a:bodyPr>
                <a:lstStyle/>
                <a:p>
                  <a:r>
                    <a:rPr lang="en-US" sz="2000" b="1" dirty="0"/>
                    <a:t>Balls Hitting Target</a:t>
                  </a:r>
                </a:p>
              </p:txBody>
            </p:sp>
          </p:grpSp>
          <p:grpSp>
            <p:nvGrpSpPr>
              <p:cNvPr id="17" name="Group 16"/>
              <p:cNvGrpSpPr/>
              <p:nvPr/>
            </p:nvGrpSpPr>
            <p:grpSpPr>
              <a:xfrm>
                <a:off x="6219377" y="1397731"/>
                <a:ext cx="313133" cy="1467297"/>
                <a:chOff x="4696040" y="3022896"/>
                <a:chExt cx="313969" cy="1703918"/>
              </a:xfrm>
            </p:grpSpPr>
            <p:sp>
              <p:nvSpPr>
                <p:cNvPr id="18" name="TextBox 17"/>
                <p:cNvSpPr txBox="1"/>
                <p:nvPr/>
              </p:nvSpPr>
              <p:spPr>
                <a:xfrm>
                  <a:off x="4703047" y="3022896"/>
                  <a:ext cx="304800" cy="338554"/>
                </a:xfrm>
                <a:prstGeom prst="rect">
                  <a:avLst/>
                </a:prstGeom>
                <a:noFill/>
              </p:spPr>
              <p:txBody>
                <a:bodyPr wrap="square" rtlCol="0">
                  <a:spAutoFit/>
                </a:bodyPr>
                <a:lstStyle/>
                <a:p>
                  <a:r>
                    <a:rPr lang="en-US" sz="1600" b="1" dirty="0"/>
                    <a:t>9</a:t>
                  </a:r>
                </a:p>
              </p:txBody>
            </p:sp>
            <p:sp>
              <p:nvSpPr>
                <p:cNvPr id="19" name="TextBox 18"/>
                <p:cNvSpPr txBox="1"/>
                <p:nvPr/>
              </p:nvSpPr>
              <p:spPr>
                <a:xfrm>
                  <a:off x="4705209" y="4388260"/>
                  <a:ext cx="304800" cy="338554"/>
                </a:xfrm>
                <a:prstGeom prst="rect">
                  <a:avLst/>
                </a:prstGeom>
                <a:noFill/>
              </p:spPr>
              <p:txBody>
                <a:bodyPr wrap="square" rtlCol="0">
                  <a:spAutoFit/>
                </a:bodyPr>
                <a:lstStyle/>
                <a:p>
                  <a:r>
                    <a:rPr lang="en-US" sz="1600" b="1" dirty="0"/>
                    <a:t>3</a:t>
                  </a:r>
                </a:p>
              </p:txBody>
            </p:sp>
            <p:sp>
              <p:nvSpPr>
                <p:cNvPr id="20" name="TextBox 19"/>
                <p:cNvSpPr txBox="1"/>
                <p:nvPr/>
              </p:nvSpPr>
              <p:spPr>
                <a:xfrm>
                  <a:off x="4696040" y="3943518"/>
                  <a:ext cx="304800" cy="338554"/>
                </a:xfrm>
                <a:prstGeom prst="rect">
                  <a:avLst/>
                </a:prstGeom>
                <a:noFill/>
              </p:spPr>
              <p:txBody>
                <a:bodyPr wrap="square" rtlCol="0">
                  <a:spAutoFit/>
                </a:bodyPr>
                <a:lstStyle/>
                <a:p>
                  <a:r>
                    <a:rPr lang="en-US" sz="1600" b="1" dirty="0"/>
                    <a:t>5</a:t>
                  </a:r>
                </a:p>
              </p:txBody>
            </p:sp>
          </p:grpSp>
        </p:grpSp>
      </p:grpSp>
    </p:spTree>
    <p:extLst>
      <p:ext uri="{BB962C8B-B14F-4D97-AF65-F5344CB8AC3E}">
        <p14:creationId xmlns:p14="http://schemas.microsoft.com/office/powerpoint/2010/main" val="28252254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Autofit/>
          </a:bodyPr>
          <a:lstStyle/>
          <a:p>
            <a:r>
              <a:rPr lang="en-US" sz="2800" dirty="0">
                <a:solidFill>
                  <a:schemeClr val="bg1">
                    <a:lumMod val="95000"/>
                  </a:schemeClr>
                </a:solidFill>
              </a:rPr>
              <a:t>Answer to Practice #1 with Finding a Range (5.17c)</a:t>
            </a:r>
          </a:p>
        </p:txBody>
      </p:sp>
      <p:sp>
        <p:nvSpPr>
          <p:cNvPr id="4" name="Content Placeholder 3"/>
          <p:cNvSpPr>
            <a:spLocks noGrp="1"/>
          </p:cNvSpPr>
          <p:nvPr>
            <p:ph idx="1"/>
          </p:nvPr>
        </p:nvSpPr>
        <p:spPr>
          <a:xfrm>
            <a:off x="-5403" y="819149"/>
            <a:ext cx="5780168" cy="3429002"/>
          </a:xfrm>
        </p:spPr>
        <p:txBody>
          <a:bodyPr>
            <a:normAutofit/>
          </a:bodyPr>
          <a:lstStyle/>
          <a:p>
            <a:pPr marL="114300" indent="0">
              <a:buNone/>
            </a:pPr>
            <a:r>
              <a:rPr lang="en-US" sz="2400" b="1" dirty="0"/>
              <a:t>Four students threw balls at a target.  Each student threw 10 balls at the target.  The bar graph shows the number of times each student hit the target with a ball.</a:t>
            </a:r>
          </a:p>
        </p:txBody>
      </p:sp>
      <p:sp>
        <p:nvSpPr>
          <p:cNvPr id="21" name="TextBox 20"/>
          <p:cNvSpPr txBox="1"/>
          <p:nvPr/>
        </p:nvSpPr>
        <p:spPr>
          <a:xfrm>
            <a:off x="141609" y="2682885"/>
            <a:ext cx="5557196" cy="1692771"/>
          </a:xfrm>
          <a:prstGeom prst="rect">
            <a:avLst/>
          </a:prstGeom>
          <a:noFill/>
        </p:spPr>
        <p:txBody>
          <a:bodyPr wrap="square" rtlCol="0">
            <a:spAutoFit/>
          </a:bodyPr>
          <a:lstStyle/>
          <a:p>
            <a:r>
              <a:rPr lang="en-US" sz="2400" b="1" dirty="0">
                <a:latin typeface="Tahoma" panose="020B0604030504040204" pitchFamily="34" charset="0"/>
                <a:ea typeface="Tahoma" panose="020B0604030504040204" pitchFamily="34" charset="0"/>
                <a:cs typeface="Tahoma" panose="020B0604030504040204" pitchFamily="34" charset="0"/>
              </a:rPr>
              <a:t>What is the range in the number of balls that hit the target?</a:t>
            </a:r>
          </a:p>
          <a:p>
            <a:endParaRPr lang="en-US" sz="800" dirty="0">
              <a:latin typeface="Tahoma" panose="020B0604030504040204" pitchFamily="34" charset="0"/>
              <a:ea typeface="Tahoma" panose="020B0604030504040204" pitchFamily="34" charset="0"/>
              <a:cs typeface="Tahoma" panose="020B0604030504040204" pitchFamily="34" charset="0"/>
            </a:endParaRPr>
          </a:p>
          <a:p>
            <a:pPr marL="457200" indent="-457200">
              <a:buAutoNum type="alphaUcPeriod"/>
            </a:pPr>
            <a:r>
              <a:rPr lang="en-US" sz="2400" dirty="0">
                <a:latin typeface="Tahoma" panose="020B0604030504040204" pitchFamily="34" charset="0"/>
                <a:ea typeface="Tahoma" panose="020B0604030504040204" pitchFamily="34" charset="0"/>
                <a:cs typeface="Tahoma" panose="020B0604030504040204" pitchFamily="34" charset="0"/>
              </a:rPr>
              <a:t>3			</a:t>
            </a:r>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B. 6</a:t>
            </a:r>
          </a:p>
          <a:p>
            <a:r>
              <a:rPr lang="en-US" sz="2400" dirty="0">
                <a:latin typeface="Tahoma" panose="020B0604030504040204" pitchFamily="34" charset="0"/>
                <a:ea typeface="Tahoma" panose="020B0604030504040204" pitchFamily="34" charset="0"/>
                <a:cs typeface="Tahoma" panose="020B0604030504040204" pitchFamily="34" charset="0"/>
              </a:rPr>
              <a:t>C.  7			D. 9</a:t>
            </a:r>
          </a:p>
        </p:txBody>
      </p:sp>
      <p:grpSp>
        <p:nvGrpSpPr>
          <p:cNvPr id="24" name="Group 23" descr="A bar graph with 4 bars.  Vertical axis is labeled in increments of 1 from 0 to 10 and represents balls hitting target.  The horizontal axis is labeled Student 1, Student 2, Student 3, and Student 4"/>
          <p:cNvGrpSpPr/>
          <p:nvPr/>
        </p:nvGrpSpPr>
        <p:grpSpPr>
          <a:xfrm>
            <a:off x="5867400" y="971550"/>
            <a:ext cx="3176314" cy="3276600"/>
            <a:chOff x="5916470" y="1047750"/>
            <a:chExt cx="3176314" cy="3276600"/>
          </a:xfrm>
        </p:grpSpPr>
        <p:pic>
          <p:nvPicPr>
            <p:cNvPr id="25" name="Picture 24" descr="A bar graph with 4 bars.  Vertical axis is labeled in increments of 1 from 0 to 10 and represents balls hitting target.  The horizontal axis is labeled Student 1, Student 2, Student 3, and Student 4"/>
            <p:cNvPicPr>
              <a:picLocks noChangeAspect="1"/>
            </p:cNvPicPr>
            <p:nvPr/>
          </p:nvPicPr>
          <p:blipFill rotWithShape="1">
            <a:blip r:embed="rId3"/>
            <a:srcRect l="-2678" t="8333" r="5358" b="2083"/>
            <a:stretch/>
          </p:blipFill>
          <p:spPr>
            <a:xfrm>
              <a:off x="6324600" y="1047750"/>
              <a:ext cx="2768184" cy="3276600"/>
            </a:xfrm>
            <a:prstGeom prst="rect">
              <a:avLst/>
            </a:prstGeom>
          </p:spPr>
        </p:pic>
        <p:grpSp>
          <p:nvGrpSpPr>
            <p:cNvPr id="26" name="Group 25" descr=" Vertical axis is labeled in increments of 1 from 0 to 10 and represents balls hitting target."/>
            <p:cNvGrpSpPr/>
            <p:nvPr/>
          </p:nvGrpSpPr>
          <p:grpSpPr>
            <a:xfrm>
              <a:off x="5916470" y="1123950"/>
              <a:ext cx="789130" cy="2293552"/>
              <a:chOff x="5791200" y="1215981"/>
              <a:chExt cx="789130" cy="2293552"/>
            </a:xfrm>
          </p:grpSpPr>
          <p:grpSp>
            <p:nvGrpSpPr>
              <p:cNvPr id="27" name="Group 26" descr=" Vertical axis is labeled in increments of 1 from 0 to 10 and represents balls hitting target."/>
              <p:cNvGrpSpPr/>
              <p:nvPr/>
            </p:nvGrpSpPr>
            <p:grpSpPr>
              <a:xfrm>
                <a:off x="5791200" y="1215981"/>
                <a:ext cx="789130" cy="2293552"/>
                <a:chOff x="4267200" y="2790572"/>
                <a:chExt cx="837345" cy="2577182"/>
              </a:xfrm>
            </p:grpSpPr>
            <p:sp>
              <p:nvSpPr>
                <p:cNvPr id="32" name="TextBox 31"/>
                <p:cNvSpPr txBox="1"/>
                <p:nvPr/>
              </p:nvSpPr>
              <p:spPr>
                <a:xfrm>
                  <a:off x="4724400" y="5029200"/>
                  <a:ext cx="304800" cy="338554"/>
                </a:xfrm>
                <a:prstGeom prst="rect">
                  <a:avLst/>
                </a:prstGeom>
                <a:noFill/>
              </p:spPr>
              <p:txBody>
                <a:bodyPr wrap="square" rtlCol="0">
                  <a:spAutoFit/>
                </a:bodyPr>
                <a:lstStyle/>
                <a:p>
                  <a:r>
                    <a:rPr lang="en-US" sz="1600" b="1" dirty="0"/>
                    <a:t>0</a:t>
                  </a:r>
                </a:p>
              </p:txBody>
            </p:sp>
            <p:sp>
              <p:nvSpPr>
                <p:cNvPr id="33" name="TextBox 32"/>
                <p:cNvSpPr txBox="1"/>
                <p:nvPr/>
              </p:nvSpPr>
              <p:spPr>
                <a:xfrm>
                  <a:off x="4724400" y="4788108"/>
                  <a:ext cx="304800" cy="338554"/>
                </a:xfrm>
                <a:prstGeom prst="rect">
                  <a:avLst/>
                </a:prstGeom>
                <a:noFill/>
              </p:spPr>
              <p:txBody>
                <a:bodyPr wrap="square" rtlCol="0">
                  <a:spAutoFit/>
                </a:bodyPr>
                <a:lstStyle/>
                <a:p>
                  <a:r>
                    <a:rPr lang="en-US" sz="1600" b="1" dirty="0"/>
                    <a:t>1</a:t>
                  </a:r>
                </a:p>
              </p:txBody>
            </p:sp>
            <p:sp>
              <p:nvSpPr>
                <p:cNvPr id="34" name="TextBox 33"/>
                <p:cNvSpPr txBox="1"/>
                <p:nvPr/>
              </p:nvSpPr>
              <p:spPr>
                <a:xfrm>
                  <a:off x="4735011" y="3212681"/>
                  <a:ext cx="304800" cy="338554"/>
                </a:xfrm>
                <a:prstGeom prst="rect">
                  <a:avLst/>
                </a:prstGeom>
                <a:noFill/>
              </p:spPr>
              <p:txBody>
                <a:bodyPr wrap="square" rtlCol="0">
                  <a:spAutoFit/>
                </a:bodyPr>
                <a:lstStyle/>
                <a:p>
                  <a:r>
                    <a:rPr lang="en-US" sz="1600" b="1" dirty="0"/>
                    <a:t>8</a:t>
                  </a:r>
                </a:p>
              </p:txBody>
            </p:sp>
            <p:sp>
              <p:nvSpPr>
                <p:cNvPr id="35" name="TextBox 34"/>
                <p:cNvSpPr txBox="1"/>
                <p:nvPr/>
              </p:nvSpPr>
              <p:spPr>
                <a:xfrm>
                  <a:off x="4647345" y="2790572"/>
                  <a:ext cx="457200" cy="338554"/>
                </a:xfrm>
                <a:prstGeom prst="rect">
                  <a:avLst/>
                </a:prstGeom>
                <a:noFill/>
              </p:spPr>
              <p:txBody>
                <a:bodyPr wrap="square" rtlCol="0">
                  <a:spAutoFit/>
                </a:bodyPr>
                <a:lstStyle/>
                <a:p>
                  <a:r>
                    <a:rPr lang="en-US" sz="1600" b="1" dirty="0"/>
                    <a:t>10</a:t>
                  </a:r>
                </a:p>
              </p:txBody>
            </p:sp>
            <p:sp>
              <p:nvSpPr>
                <p:cNvPr id="36" name="TextBox 35"/>
                <p:cNvSpPr txBox="1"/>
                <p:nvPr/>
              </p:nvSpPr>
              <p:spPr>
                <a:xfrm>
                  <a:off x="4723545" y="4100325"/>
                  <a:ext cx="304800" cy="338554"/>
                </a:xfrm>
                <a:prstGeom prst="rect">
                  <a:avLst/>
                </a:prstGeom>
                <a:noFill/>
              </p:spPr>
              <p:txBody>
                <a:bodyPr wrap="square" rtlCol="0">
                  <a:spAutoFit/>
                </a:bodyPr>
                <a:lstStyle/>
                <a:p>
                  <a:r>
                    <a:rPr lang="en-US" sz="1600" b="1" dirty="0"/>
                    <a:t>4</a:t>
                  </a:r>
                </a:p>
              </p:txBody>
            </p:sp>
            <p:sp>
              <p:nvSpPr>
                <p:cNvPr id="37" name="TextBox 36"/>
                <p:cNvSpPr txBox="1"/>
                <p:nvPr/>
              </p:nvSpPr>
              <p:spPr>
                <a:xfrm>
                  <a:off x="4723545" y="4559425"/>
                  <a:ext cx="304800" cy="338554"/>
                </a:xfrm>
                <a:prstGeom prst="rect">
                  <a:avLst/>
                </a:prstGeom>
                <a:noFill/>
              </p:spPr>
              <p:txBody>
                <a:bodyPr wrap="square" rtlCol="0">
                  <a:spAutoFit/>
                </a:bodyPr>
                <a:lstStyle/>
                <a:p>
                  <a:r>
                    <a:rPr lang="en-US" sz="1600" b="1" dirty="0"/>
                    <a:t>2</a:t>
                  </a:r>
                </a:p>
              </p:txBody>
            </p:sp>
            <p:sp>
              <p:nvSpPr>
                <p:cNvPr id="38" name="TextBox 37"/>
                <p:cNvSpPr txBox="1"/>
                <p:nvPr/>
              </p:nvSpPr>
              <p:spPr>
                <a:xfrm>
                  <a:off x="4735011" y="3439520"/>
                  <a:ext cx="304800" cy="338554"/>
                </a:xfrm>
                <a:prstGeom prst="rect">
                  <a:avLst/>
                </a:prstGeom>
                <a:noFill/>
              </p:spPr>
              <p:txBody>
                <a:bodyPr wrap="square" rtlCol="0">
                  <a:spAutoFit/>
                </a:bodyPr>
                <a:lstStyle/>
                <a:p>
                  <a:r>
                    <a:rPr lang="en-US" sz="1600" b="1" dirty="0"/>
                    <a:t>7</a:t>
                  </a:r>
                </a:p>
              </p:txBody>
            </p:sp>
            <p:sp>
              <p:nvSpPr>
                <p:cNvPr id="39" name="TextBox 38"/>
                <p:cNvSpPr txBox="1"/>
                <p:nvPr/>
              </p:nvSpPr>
              <p:spPr>
                <a:xfrm>
                  <a:off x="4729278" y="3674205"/>
                  <a:ext cx="304800" cy="338554"/>
                </a:xfrm>
                <a:prstGeom prst="rect">
                  <a:avLst/>
                </a:prstGeom>
                <a:noFill/>
              </p:spPr>
              <p:txBody>
                <a:bodyPr wrap="square" rtlCol="0">
                  <a:spAutoFit/>
                </a:bodyPr>
                <a:lstStyle/>
                <a:p>
                  <a:r>
                    <a:rPr lang="en-US" sz="1600" b="1" dirty="0"/>
                    <a:t>6</a:t>
                  </a:r>
                </a:p>
              </p:txBody>
            </p:sp>
            <p:sp>
              <p:nvSpPr>
                <p:cNvPr id="40" name="TextBox 39"/>
                <p:cNvSpPr txBox="1"/>
                <p:nvPr/>
              </p:nvSpPr>
              <p:spPr>
                <a:xfrm>
                  <a:off x="4267200" y="2790572"/>
                  <a:ext cx="492443" cy="2336090"/>
                </a:xfrm>
                <a:prstGeom prst="rect">
                  <a:avLst/>
                </a:prstGeom>
                <a:noFill/>
              </p:spPr>
              <p:txBody>
                <a:bodyPr vert="vert270" wrap="square" rtlCol="0">
                  <a:spAutoFit/>
                </a:bodyPr>
                <a:lstStyle/>
                <a:p>
                  <a:r>
                    <a:rPr lang="en-US" sz="2000" b="1" dirty="0"/>
                    <a:t>Balls Hitting Target</a:t>
                  </a:r>
                </a:p>
              </p:txBody>
            </p:sp>
          </p:grpSp>
          <p:grpSp>
            <p:nvGrpSpPr>
              <p:cNvPr id="28" name="Group 27"/>
              <p:cNvGrpSpPr/>
              <p:nvPr/>
            </p:nvGrpSpPr>
            <p:grpSpPr>
              <a:xfrm>
                <a:off x="6219377" y="1397731"/>
                <a:ext cx="313133" cy="1467297"/>
                <a:chOff x="4696040" y="3022896"/>
                <a:chExt cx="313969" cy="1703918"/>
              </a:xfrm>
            </p:grpSpPr>
            <p:sp>
              <p:nvSpPr>
                <p:cNvPr id="29" name="TextBox 28"/>
                <p:cNvSpPr txBox="1"/>
                <p:nvPr/>
              </p:nvSpPr>
              <p:spPr>
                <a:xfrm>
                  <a:off x="4703047" y="3022896"/>
                  <a:ext cx="304800" cy="338554"/>
                </a:xfrm>
                <a:prstGeom prst="rect">
                  <a:avLst/>
                </a:prstGeom>
                <a:noFill/>
              </p:spPr>
              <p:txBody>
                <a:bodyPr wrap="square" rtlCol="0">
                  <a:spAutoFit/>
                </a:bodyPr>
                <a:lstStyle/>
                <a:p>
                  <a:r>
                    <a:rPr lang="en-US" sz="1600" b="1" dirty="0"/>
                    <a:t>9</a:t>
                  </a:r>
                </a:p>
              </p:txBody>
            </p:sp>
            <p:sp>
              <p:nvSpPr>
                <p:cNvPr id="30" name="TextBox 29"/>
                <p:cNvSpPr txBox="1"/>
                <p:nvPr/>
              </p:nvSpPr>
              <p:spPr>
                <a:xfrm>
                  <a:off x="4705209" y="4388260"/>
                  <a:ext cx="304800" cy="338554"/>
                </a:xfrm>
                <a:prstGeom prst="rect">
                  <a:avLst/>
                </a:prstGeom>
                <a:noFill/>
              </p:spPr>
              <p:txBody>
                <a:bodyPr wrap="square" rtlCol="0">
                  <a:spAutoFit/>
                </a:bodyPr>
                <a:lstStyle/>
                <a:p>
                  <a:r>
                    <a:rPr lang="en-US" sz="1600" b="1" dirty="0"/>
                    <a:t>3</a:t>
                  </a:r>
                </a:p>
              </p:txBody>
            </p:sp>
            <p:sp>
              <p:nvSpPr>
                <p:cNvPr id="31" name="TextBox 30"/>
                <p:cNvSpPr txBox="1"/>
                <p:nvPr/>
              </p:nvSpPr>
              <p:spPr>
                <a:xfrm>
                  <a:off x="4696040" y="3943518"/>
                  <a:ext cx="304800" cy="338554"/>
                </a:xfrm>
                <a:prstGeom prst="rect">
                  <a:avLst/>
                </a:prstGeom>
                <a:noFill/>
              </p:spPr>
              <p:txBody>
                <a:bodyPr wrap="square" rtlCol="0">
                  <a:spAutoFit/>
                </a:bodyPr>
                <a:lstStyle/>
                <a:p>
                  <a:r>
                    <a:rPr lang="en-US" sz="1600" b="1" dirty="0"/>
                    <a:t>5</a:t>
                  </a:r>
                </a:p>
              </p:txBody>
            </p:sp>
          </p:grpSp>
        </p:grpSp>
      </p:grpSp>
      <p:sp>
        <p:nvSpPr>
          <p:cNvPr id="3" name="Rounded Rectangle 2" descr="artwork"/>
          <p:cNvSpPr/>
          <p:nvPr/>
        </p:nvSpPr>
        <p:spPr>
          <a:xfrm>
            <a:off x="2895600" y="3562350"/>
            <a:ext cx="685800" cy="3810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077570" y="3662917"/>
            <a:ext cx="1370722" cy="644857"/>
          </a:xfrm>
          <a:prstGeom prst="rect">
            <a:avLst/>
          </a:prstGeom>
          <a:noFill/>
        </p:spPr>
        <p:txBody>
          <a:bodyPr wrap="square" rtlCol="0">
            <a:spAutoFit/>
          </a:bodyPr>
          <a:lstStyle/>
          <a:p>
            <a:pPr>
              <a:lnSpc>
                <a:spcPts val="2100"/>
              </a:lnSpc>
            </a:pPr>
            <a:r>
              <a:rPr lang="en-US" sz="2400" dirty="0">
                <a:solidFill>
                  <a:srgbClr val="C00000"/>
                </a:solidFill>
              </a:rPr>
              <a:t>Common error</a:t>
            </a:r>
          </a:p>
        </p:txBody>
      </p:sp>
      <p:cxnSp>
        <p:nvCxnSpPr>
          <p:cNvPr id="23" name="Straight Arrow Connector 22" descr="arrow pointing to common error"/>
          <p:cNvCxnSpPr/>
          <p:nvPr/>
        </p:nvCxnSpPr>
        <p:spPr>
          <a:xfrm flipH="1">
            <a:off x="914400" y="3943350"/>
            <a:ext cx="163170" cy="7620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08762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Suggested Practice #2 with Finding Range (5.17c)</a:t>
            </a:r>
          </a:p>
        </p:txBody>
      </p:sp>
      <p:sp>
        <p:nvSpPr>
          <p:cNvPr id="4" name="Content Placeholder 3"/>
          <p:cNvSpPr>
            <a:spLocks noGrp="1"/>
          </p:cNvSpPr>
          <p:nvPr>
            <p:ph idx="1"/>
          </p:nvPr>
        </p:nvSpPr>
        <p:spPr/>
        <p:txBody>
          <a:bodyPr>
            <a:normAutofit/>
          </a:bodyPr>
          <a:lstStyle/>
          <a:p>
            <a:pPr marL="114300" indent="0">
              <a:buNone/>
            </a:pPr>
            <a:r>
              <a:rPr lang="en-US" sz="2400" b="1" dirty="0"/>
              <a:t>Five students took a quiz. The quiz was worth 100 points. The scores on the quiz for 4 of the students is shown. The spread on the quiz scores was 22.</a:t>
            </a:r>
          </a:p>
          <a:p>
            <a:pPr marL="114300" indent="0">
              <a:buNone/>
            </a:pPr>
            <a:endParaRPr lang="en-US" sz="2400" b="1" dirty="0"/>
          </a:p>
          <a:p>
            <a:pPr marL="114300" indent="0">
              <a:buNone/>
            </a:pPr>
            <a:r>
              <a:rPr lang="en-US" sz="2400" b="1" dirty="0"/>
              <a:t>			88	86	94	74</a:t>
            </a:r>
          </a:p>
          <a:p>
            <a:pPr marL="114300" indent="0">
              <a:buNone/>
            </a:pPr>
            <a:endParaRPr lang="en-US" sz="2400" dirty="0"/>
          </a:p>
          <a:p>
            <a:pPr marL="114300" indent="0">
              <a:buNone/>
            </a:pPr>
            <a:r>
              <a:rPr lang="en-US" sz="2400" dirty="0"/>
              <a:t>The score for the fifth student was either	or</a:t>
            </a:r>
          </a:p>
          <a:p>
            <a:pPr marL="114300" indent="0">
              <a:buNone/>
            </a:pPr>
            <a:endParaRPr lang="en-US" sz="2400" dirty="0"/>
          </a:p>
        </p:txBody>
      </p:sp>
      <p:sp>
        <p:nvSpPr>
          <p:cNvPr id="5" name="Rectangle 4" descr="empty box"/>
          <p:cNvSpPr/>
          <p:nvPr/>
        </p:nvSpPr>
        <p:spPr>
          <a:xfrm>
            <a:off x="5930771" y="3105150"/>
            <a:ext cx="533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descr="empty box"/>
          <p:cNvSpPr/>
          <p:nvPr/>
        </p:nvSpPr>
        <p:spPr>
          <a:xfrm>
            <a:off x="6996070" y="3105150"/>
            <a:ext cx="533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190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Answer to Practice #2 with Finding Range (5.17c)</a:t>
            </a:r>
          </a:p>
        </p:txBody>
      </p:sp>
      <p:sp>
        <p:nvSpPr>
          <p:cNvPr id="4" name="Content Placeholder 3"/>
          <p:cNvSpPr>
            <a:spLocks noGrp="1"/>
          </p:cNvSpPr>
          <p:nvPr>
            <p:ph idx="1"/>
          </p:nvPr>
        </p:nvSpPr>
        <p:spPr/>
        <p:txBody>
          <a:bodyPr>
            <a:normAutofit/>
          </a:bodyPr>
          <a:lstStyle/>
          <a:p>
            <a:pPr marL="114300" indent="0">
              <a:buNone/>
            </a:pPr>
            <a:r>
              <a:rPr lang="en-US" sz="2400" b="1" dirty="0"/>
              <a:t>Five students took a quiz. The quiz was worth 100 points. The scores on the quiz for 4 of the students is shown. The spread on the quiz scores was 22.</a:t>
            </a:r>
          </a:p>
          <a:p>
            <a:pPr marL="114300" indent="0">
              <a:buNone/>
            </a:pPr>
            <a:endParaRPr lang="en-US" sz="800" b="1" dirty="0"/>
          </a:p>
          <a:p>
            <a:pPr marL="114300" indent="0">
              <a:buNone/>
            </a:pPr>
            <a:r>
              <a:rPr lang="en-US" sz="2400" b="1" dirty="0"/>
              <a:t>			88	86	94	74</a:t>
            </a:r>
          </a:p>
          <a:p>
            <a:pPr marL="114300" indent="0">
              <a:buNone/>
            </a:pPr>
            <a:endParaRPr lang="en-US" sz="800" dirty="0"/>
          </a:p>
          <a:p>
            <a:pPr marL="114300" indent="0">
              <a:buNone/>
            </a:pPr>
            <a:r>
              <a:rPr lang="en-US" sz="2400" dirty="0"/>
              <a:t>The score for the fifth student was either  </a:t>
            </a:r>
            <a:r>
              <a:rPr lang="en-US" sz="2400" dirty="0">
                <a:solidFill>
                  <a:srgbClr val="C00000"/>
                </a:solidFill>
              </a:rPr>
              <a:t>72</a:t>
            </a:r>
            <a:r>
              <a:rPr lang="en-US" sz="2400" dirty="0"/>
              <a:t>	or  </a:t>
            </a:r>
            <a:r>
              <a:rPr lang="en-US" sz="2400" dirty="0">
                <a:solidFill>
                  <a:srgbClr val="C00000"/>
                </a:solidFill>
              </a:rPr>
              <a:t>96</a:t>
            </a:r>
          </a:p>
          <a:p>
            <a:pPr marL="114300" indent="0">
              <a:buNone/>
            </a:pPr>
            <a:endParaRPr lang="en-US" sz="800" dirty="0"/>
          </a:p>
        </p:txBody>
      </p:sp>
      <p:sp>
        <p:nvSpPr>
          <p:cNvPr id="5" name="Rectangle 4" descr="box with answers"/>
          <p:cNvSpPr/>
          <p:nvPr/>
        </p:nvSpPr>
        <p:spPr>
          <a:xfrm>
            <a:off x="5930771" y="2629654"/>
            <a:ext cx="533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descr="box with answers"/>
          <p:cNvSpPr/>
          <p:nvPr/>
        </p:nvSpPr>
        <p:spPr>
          <a:xfrm>
            <a:off x="6966973" y="2629465"/>
            <a:ext cx="533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8600" y="3086665"/>
            <a:ext cx="8774985" cy="1200329"/>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errors include subtracting 22 from 100 to get 78, subtracting 22 from 88 to get 66, or not realizing that 94 might not be the highest score.</a:t>
            </a:r>
          </a:p>
        </p:txBody>
      </p:sp>
    </p:spTree>
    <p:extLst>
      <p:ext uri="{BB962C8B-B14F-4D97-AF65-F5344CB8AC3E}">
        <p14:creationId xmlns:p14="http://schemas.microsoft.com/office/powerpoint/2010/main" val="247552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2800" dirty="0">
                <a:solidFill>
                  <a:schemeClr val="bg1"/>
                </a:solidFill>
              </a:rPr>
              <a:t>Student Performance Analysis Spring 2019 </a:t>
            </a:r>
            <a:r>
              <a:rPr lang="en-US" sz="2000" dirty="0">
                <a:solidFill>
                  <a:schemeClr val="bg1"/>
                </a:solidFill>
              </a:rPr>
              <a:t>(3 of 3)</a:t>
            </a:r>
            <a:endParaRPr lang="en-US" sz="2800" dirty="0">
              <a:solidFill>
                <a:schemeClr val="bg1"/>
              </a:solidFill>
            </a:endParaRPr>
          </a:p>
        </p:txBody>
      </p:sp>
      <p:sp>
        <p:nvSpPr>
          <p:cNvPr id="3" name="Content Placeholder 2"/>
          <p:cNvSpPr>
            <a:spLocks noGrp="1"/>
          </p:cNvSpPr>
          <p:nvPr>
            <p:ph idx="1"/>
          </p:nvPr>
        </p:nvSpPr>
        <p:spPr>
          <a:xfrm>
            <a:off x="108307" y="1123950"/>
            <a:ext cx="8927385" cy="3429002"/>
          </a:xfrm>
        </p:spPr>
        <p:txBody>
          <a:bodyPr/>
          <a:lstStyle/>
          <a:p>
            <a:pPr marL="0" indent="0">
              <a:buNone/>
            </a:pPr>
            <a:r>
              <a:rPr lang="en-US" sz="2400" dirty="0"/>
              <a:t>It is important to keep the content of this statewide analysis in perspective. The information provided here should be used as supplemental information.  </a:t>
            </a:r>
          </a:p>
          <a:p>
            <a:pPr marL="0" indent="0">
              <a:buNone/>
            </a:pPr>
            <a:r>
              <a:rPr lang="en-US" sz="2400" dirty="0"/>
              <a:t>Instructional focus should remain on the standards as a whole, </a:t>
            </a:r>
            <a:r>
              <a:rPr lang="en-US" sz="2400"/>
              <a:t>with school- or division-level </a:t>
            </a:r>
            <a:r>
              <a:rPr lang="en-US" sz="2400" dirty="0"/>
              <a:t>data being used as the focal guiding resource to help improve instruction.  </a:t>
            </a:r>
          </a:p>
          <a:p>
            <a:endParaRPr lang="en-US" dirty="0"/>
          </a:p>
        </p:txBody>
      </p:sp>
    </p:spTree>
    <p:extLst>
      <p:ext uri="{BB962C8B-B14F-4D97-AF65-F5344CB8AC3E}">
        <p14:creationId xmlns:p14="http://schemas.microsoft.com/office/powerpoint/2010/main" val="26362087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Expressions and Equations with Variables</a:t>
            </a:r>
          </a:p>
        </p:txBody>
      </p:sp>
      <p:sp>
        <p:nvSpPr>
          <p:cNvPr id="4" name="Content Placeholder 3"/>
          <p:cNvSpPr>
            <a:spLocks noGrp="1"/>
          </p:cNvSpPr>
          <p:nvPr>
            <p:ph idx="1"/>
          </p:nvPr>
        </p:nvSpPr>
        <p:spPr/>
        <p:txBody>
          <a:bodyPr>
            <a:normAutofit/>
          </a:bodyPr>
          <a:lstStyle/>
          <a:p>
            <a:pPr marL="114300" indent="0">
              <a:buNone/>
            </a:pPr>
            <a:r>
              <a:rPr lang="en-US" sz="2400" dirty="0"/>
              <a:t>SOL 5.19</a:t>
            </a:r>
          </a:p>
          <a:p>
            <a:pPr marL="114300" indent="0">
              <a:buNone/>
            </a:pPr>
            <a:r>
              <a:rPr lang="en-US" sz="2400" dirty="0"/>
              <a:t>The student will </a:t>
            </a:r>
          </a:p>
          <a:p>
            <a:pPr marL="571500" indent="-457200">
              <a:buAutoNum type="alphaLcParenR"/>
            </a:pPr>
            <a:r>
              <a:rPr lang="en-US" sz="2400" dirty="0"/>
              <a:t>investigate and describe the concept of variable;</a:t>
            </a:r>
          </a:p>
          <a:p>
            <a:pPr marL="571500" indent="-457200">
              <a:buAutoNum type="alphaLcParenR"/>
            </a:pPr>
            <a:r>
              <a:rPr lang="en-US" sz="2400" dirty="0"/>
              <a:t>write an equation to represent a given mathematical relationship, using a variable;</a:t>
            </a:r>
          </a:p>
          <a:p>
            <a:pPr marL="571500" indent="-457200">
              <a:buAutoNum type="alphaLcParenR"/>
            </a:pPr>
            <a:r>
              <a:rPr lang="en-US" sz="2400" dirty="0">
                <a:solidFill>
                  <a:srgbClr val="C00000"/>
                </a:solidFill>
              </a:rPr>
              <a:t>use an expression with a variable to represent a given verbal expression involving one operation</a:t>
            </a:r>
            <a:r>
              <a:rPr lang="en-US" sz="2400" dirty="0"/>
              <a:t>; and</a:t>
            </a:r>
          </a:p>
          <a:p>
            <a:pPr marL="571500" indent="-457200">
              <a:buAutoNum type="alphaLcParenR"/>
            </a:pPr>
            <a:r>
              <a:rPr lang="en-US" sz="2400" dirty="0"/>
              <a:t>create a problem situation based on a given equation, using a single variable and one operation.</a:t>
            </a:r>
          </a:p>
        </p:txBody>
      </p:sp>
    </p:spTree>
    <p:extLst>
      <p:ext uri="{BB962C8B-B14F-4D97-AF65-F5344CB8AC3E}">
        <p14:creationId xmlns:p14="http://schemas.microsoft.com/office/powerpoint/2010/main" val="21761391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Writing Expressions with Variables (5.19c)</a:t>
            </a:r>
          </a:p>
        </p:txBody>
      </p:sp>
      <p:sp>
        <p:nvSpPr>
          <p:cNvPr id="4" name="Content Placeholder 3"/>
          <p:cNvSpPr>
            <a:spLocks noGrp="1"/>
          </p:cNvSpPr>
          <p:nvPr>
            <p:ph idx="1"/>
          </p:nvPr>
        </p:nvSpPr>
        <p:spPr/>
        <p:txBody>
          <a:bodyPr>
            <a:normAutofit/>
          </a:bodyPr>
          <a:lstStyle/>
          <a:p>
            <a:pPr marL="114300" indent="0">
              <a:buNone/>
            </a:pPr>
            <a:r>
              <a:rPr lang="en-US" sz="2400" dirty="0"/>
              <a:t>Students need additional practice writing expressions with variables to represent a given verbal expression.</a:t>
            </a:r>
          </a:p>
          <a:p>
            <a:pPr marL="114300" indent="0">
              <a:buNone/>
            </a:pPr>
            <a:endParaRPr lang="en-US" sz="2400" dirty="0"/>
          </a:p>
          <a:p>
            <a:pPr marL="114300" indent="0">
              <a:buNone/>
            </a:pPr>
            <a:r>
              <a:rPr lang="en-US" sz="2400" dirty="0">
                <a:solidFill>
                  <a:srgbClr val="C00000"/>
                </a:solidFill>
              </a:rPr>
              <a:t>Common errors include:</a:t>
            </a:r>
          </a:p>
          <a:p>
            <a:r>
              <a:rPr lang="en-US" sz="2400" dirty="0">
                <a:solidFill>
                  <a:srgbClr val="C00000"/>
                </a:solidFill>
              </a:rPr>
              <a:t>reversing the order when writing an expression that involves subtraction; and</a:t>
            </a:r>
          </a:p>
          <a:p>
            <a:r>
              <a:rPr lang="en-US" sz="2400" dirty="0">
                <a:solidFill>
                  <a:srgbClr val="C00000"/>
                </a:solidFill>
              </a:rPr>
              <a:t>reversing the order when writing an expression that involves division.</a:t>
            </a:r>
          </a:p>
        </p:txBody>
      </p:sp>
    </p:spTree>
    <p:extLst>
      <p:ext uri="{BB962C8B-B14F-4D97-AF65-F5344CB8AC3E}">
        <p14:creationId xmlns:p14="http://schemas.microsoft.com/office/powerpoint/2010/main" val="1576652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Suggested Practice #1 with Writing Expressions (5.19c)</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normAutofit/>
              </a:bodyPr>
              <a:lstStyle/>
              <a:p>
                <a:pPr marL="114300" indent="0">
                  <a:buNone/>
                </a:pPr>
                <a:r>
                  <a:rPr lang="en-US" sz="2400" b="1" dirty="0"/>
                  <a:t>Which expression can be used to represent this phrase?</a:t>
                </a:r>
              </a:p>
              <a:p>
                <a:pPr marL="114300" indent="0" algn="ctr">
                  <a:buNone/>
                </a:pPr>
                <a:endParaRPr lang="en-US" sz="2400" b="1" dirty="0"/>
              </a:p>
              <a:p>
                <a:pPr marL="114300" indent="0" algn="ctr">
                  <a:buNone/>
                </a:pPr>
                <a:r>
                  <a:rPr lang="en-US" sz="2400" b="1" dirty="0"/>
                  <a:t>11 less than a number, </a:t>
                </a:r>
                <a14:m>
                  <m:oMath xmlns:m="http://schemas.openxmlformats.org/officeDocument/2006/math">
                    <m:r>
                      <a:rPr lang="en-US" b="1" i="1" smtClean="0">
                        <a:latin typeface="Cambria Math" panose="02040503050406030204" pitchFamily="18" charset="0"/>
                      </a:rPr>
                      <m:t>𝒎</m:t>
                    </m:r>
                  </m:oMath>
                </a14:m>
                <a:endParaRPr lang="en-US" b="1" dirty="0">
                  <a:latin typeface="Times New Roman" panose="02020603050405020304" pitchFamily="18" charset="0"/>
                  <a:cs typeface="Times New Roman" panose="02020603050405020304" pitchFamily="18" charset="0"/>
                </a:endParaRPr>
              </a:p>
              <a:p>
                <a:pPr marL="114300" indent="0" algn="ctr">
                  <a:buNone/>
                </a:pPr>
                <a:endParaRPr lang="en-US" b="1" dirty="0"/>
              </a:p>
              <a:p>
                <a:pPr marL="628650" indent="-514350">
                  <a:buAutoNum type="alphaUcPeriod"/>
                </a:pPr>
                <a:r>
                  <a:rPr lang="en-US" b="0" dirty="0"/>
                  <a:t> </a:t>
                </a:r>
                <a14:m>
                  <m:oMath xmlns:m="http://schemas.openxmlformats.org/officeDocument/2006/math">
                    <m:r>
                      <a:rPr lang="en-US" b="0" i="1" smtClean="0">
                        <a:latin typeface="Cambria Math" panose="02040503050406030204" pitchFamily="18" charset="0"/>
                      </a:rPr>
                      <m:t>11−</m:t>
                    </m:r>
                    <m:r>
                      <a:rPr lang="en-US" b="0" i="1" smtClean="0">
                        <a:latin typeface="Cambria Math" panose="02040503050406030204" pitchFamily="18" charset="0"/>
                      </a:rPr>
                      <m:t>𝑚</m:t>
                    </m:r>
                  </m:oMath>
                </a14:m>
                <a:r>
                  <a:rPr lang="en-US" b="0" dirty="0"/>
                  <a:t>		B.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11</m:t>
                        </m:r>
                      </m:num>
                      <m:den>
                        <m:r>
                          <a:rPr lang="en-US" i="1">
                            <a:latin typeface="Cambria Math" panose="02040503050406030204" pitchFamily="18" charset="0"/>
                          </a:rPr>
                          <m:t>𝑚</m:t>
                        </m:r>
                      </m:den>
                    </m:f>
                  </m:oMath>
                </a14:m>
                <a:endParaRPr lang="en-US" dirty="0"/>
              </a:p>
              <a:p>
                <a:pPr marL="114300" indent="0">
                  <a:buNone/>
                </a:pPr>
                <a:r>
                  <a:rPr lang="en-US" dirty="0"/>
                  <a:t>C.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𝑚</m:t>
                        </m:r>
                      </m:num>
                      <m:den>
                        <m:r>
                          <a:rPr lang="en-US" b="0" i="1" smtClean="0">
                            <a:latin typeface="Cambria Math" panose="02040503050406030204" pitchFamily="18" charset="0"/>
                          </a:rPr>
                          <m:t>11</m:t>
                        </m:r>
                      </m:den>
                    </m:f>
                  </m:oMath>
                </a14:m>
                <a:r>
                  <a:rPr lang="en-US" dirty="0"/>
                  <a:t>			D. </a:t>
                </a:r>
                <a14:m>
                  <m:oMath xmlns:m="http://schemas.openxmlformats.org/officeDocument/2006/math">
                    <m:r>
                      <a:rPr lang="en-US" i="1">
                        <a:latin typeface="Cambria Math" panose="02040503050406030204" pitchFamily="18" charset="0"/>
                      </a:rPr>
                      <m:t>𝑚</m:t>
                    </m:r>
                    <m:r>
                      <a:rPr lang="en-US" i="1">
                        <a:latin typeface="Cambria Math" panose="02040503050406030204" pitchFamily="18" charset="0"/>
                      </a:rPr>
                      <m:t>−11</m:t>
                    </m:r>
                  </m:oMath>
                </a14:m>
                <a:endParaRPr lang="en-US" dirty="0"/>
              </a:p>
              <a:p>
                <a:pPr marL="114300" indent="0">
                  <a:buNone/>
                </a:pPr>
                <a:endParaRPr lang="en-US" dirty="0"/>
              </a:p>
              <a:p>
                <a:pPr marL="114300" indent="0">
                  <a:buNone/>
                </a:pPr>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a:blip r:embed="rId2"/>
                <a:stretch>
                  <a:fillRect l="-137" t="-1423" r="-68"/>
                </a:stretch>
              </a:blipFill>
            </p:spPr>
            <p:txBody>
              <a:bodyPr/>
              <a:lstStyle/>
              <a:p>
                <a:r>
                  <a:rPr lang="en-US">
                    <a:noFill/>
                  </a:rPr>
                  <a:t> </a:t>
                </a:r>
              </a:p>
            </p:txBody>
          </p:sp>
        </mc:Fallback>
      </mc:AlternateContent>
    </p:spTree>
    <p:extLst>
      <p:ext uri="{BB962C8B-B14F-4D97-AF65-F5344CB8AC3E}">
        <p14:creationId xmlns:p14="http://schemas.microsoft.com/office/powerpoint/2010/main" val="20315435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Answer to Practice #1 with Writing Expressions (5.19c)</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normAutofit/>
              </a:bodyPr>
              <a:lstStyle/>
              <a:p>
                <a:pPr marL="114300" indent="0">
                  <a:buNone/>
                </a:pPr>
                <a:r>
                  <a:rPr lang="en-US" sz="2400" b="1" dirty="0"/>
                  <a:t>Which expression can be used to represent this phrase?</a:t>
                </a:r>
              </a:p>
              <a:p>
                <a:pPr marL="114300" indent="0" algn="ctr">
                  <a:buNone/>
                </a:pPr>
                <a:endParaRPr lang="en-US" sz="2400" b="1" dirty="0"/>
              </a:p>
              <a:p>
                <a:pPr marL="114300" indent="0" algn="ctr">
                  <a:buNone/>
                </a:pPr>
                <a:r>
                  <a:rPr lang="en-US" sz="2400" b="1" dirty="0"/>
                  <a:t>11 less than a number, </a:t>
                </a:r>
                <a14:m>
                  <m:oMath xmlns:m="http://schemas.openxmlformats.org/officeDocument/2006/math">
                    <m:r>
                      <a:rPr lang="en-US" b="1" i="1" smtClean="0">
                        <a:latin typeface="Cambria Math" panose="02040503050406030204" pitchFamily="18" charset="0"/>
                      </a:rPr>
                      <m:t>𝒎</m:t>
                    </m:r>
                  </m:oMath>
                </a14:m>
                <a:endParaRPr lang="en-US" b="1" dirty="0"/>
              </a:p>
              <a:p>
                <a:pPr marL="114300" indent="0" algn="ctr">
                  <a:buNone/>
                </a:pPr>
                <a:endParaRPr lang="en-US" b="1" dirty="0"/>
              </a:p>
              <a:p>
                <a:pPr marL="628650" indent="-514350">
                  <a:buAutoNum type="alphaUcPeriod"/>
                </a:pPr>
                <a:r>
                  <a:rPr lang="en-US" b="0" dirty="0"/>
                  <a:t> </a:t>
                </a:r>
                <a14:m>
                  <m:oMath xmlns:m="http://schemas.openxmlformats.org/officeDocument/2006/math">
                    <m:r>
                      <a:rPr lang="en-US" b="0" i="1" smtClean="0">
                        <a:latin typeface="Cambria Math" panose="02040503050406030204" pitchFamily="18" charset="0"/>
                      </a:rPr>
                      <m:t>11−</m:t>
                    </m:r>
                    <m:r>
                      <a:rPr lang="en-US" b="0" i="1" smtClean="0">
                        <a:latin typeface="Cambria Math" panose="02040503050406030204" pitchFamily="18" charset="0"/>
                      </a:rPr>
                      <m:t>𝑚</m:t>
                    </m:r>
                  </m:oMath>
                </a14:m>
                <a:r>
                  <a:rPr lang="en-US" b="0" dirty="0"/>
                  <a:t>		B.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11</m:t>
                        </m:r>
                      </m:num>
                      <m:den>
                        <m:r>
                          <a:rPr lang="en-US" i="1">
                            <a:latin typeface="Cambria Math" panose="02040503050406030204" pitchFamily="18" charset="0"/>
                          </a:rPr>
                          <m:t>𝑚</m:t>
                        </m:r>
                      </m:den>
                    </m:f>
                  </m:oMath>
                </a14:m>
                <a:endParaRPr lang="en-US" dirty="0"/>
              </a:p>
              <a:p>
                <a:pPr marL="114300" indent="0">
                  <a:buNone/>
                </a:pPr>
                <a:r>
                  <a:rPr lang="en-US" dirty="0"/>
                  <a:t>C.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𝑚</m:t>
                        </m:r>
                      </m:num>
                      <m:den>
                        <m:r>
                          <a:rPr lang="en-US" b="0" i="1" smtClean="0">
                            <a:latin typeface="Cambria Math" panose="02040503050406030204" pitchFamily="18" charset="0"/>
                          </a:rPr>
                          <m:t>11</m:t>
                        </m:r>
                      </m:den>
                    </m:f>
                  </m:oMath>
                </a14:m>
                <a:r>
                  <a:rPr lang="en-US" dirty="0"/>
                  <a:t>			D. </a:t>
                </a:r>
                <a14:m>
                  <m:oMath xmlns:m="http://schemas.openxmlformats.org/officeDocument/2006/math">
                    <m:r>
                      <a:rPr lang="en-US" i="1" smtClean="0">
                        <a:solidFill>
                          <a:srgbClr val="C00000"/>
                        </a:solidFill>
                        <a:latin typeface="Cambria Math" panose="02040503050406030204" pitchFamily="18" charset="0"/>
                      </a:rPr>
                      <m:t>𝑚</m:t>
                    </m:r>
                    <m:r>
                      <a:rPr lang="en-US" i="1" smtClean="0">
                        <a:solidFill>
                          <a:srgbClr val="C00000"/>
                        </a:solidFill>
                        <a:latin typeface="Cambria Math" panose="02040503050406030204" pitchFamily="18" charset="0"/>
                      </a:rPr>
                      <m:t>−11</m:t>
                    </m:r>
                  </m:oMath>
                </a14:m>
                <a:endParaRPr lang="en-US" dirty="0">
                  <a:solidFill>
                    <a:srgbClr val="C00000"/>
                  </a:solidFill>
                </a:endParaRPr>
              </a:p>
              <a:p>
                <a:pPr marL="114300" indent="0">
                  <a:buNone/>
                </a:pPr>
                <a:endParaRPr lang="en-US" dirty="0"/>
              </a:p>
              <a:p>
                <a:pPr marL="114300" indent="0">
                  <a:buNone/>
                </a:pPr>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a:blip r:embed="rId3"/>
                <a:stretch>
                  <a:fillRect l="-137" t="-1423" r="-68"/>
                </a:stretch>
              </a:blipFill>
            </p:spPr>
            <p:txBody>
              <a:bodyPr/>
              <a:lstStyle/>
              <a:p>
                <a:r>
                  <a:rPr lang="en-US">
                    <a:noFill/>
                  </a:rPr>
                  <a:t> </a:t>
                </a:r>
              </a:p>
            </p:txBody>
          </p:sp>
        </mc:Fallback>
      </mc:AlternateContent>
      <p:sp>
        <p:nvSpPr>
          <p:cNvPr id="3" name="Rounded Rectangle 2" descr="artwork"/>
          <p:cNvSpPr/>
          <p:nvPr/>
        </p:nvSpPr>
        <p:spPr>
          <a:xfrm>
            <a:off x="3733800" y="3181350"/>
            <a:ext cx="1828800" cy="5334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39760" y="3420649"/>
            <a:ext cx="1447800" cy="830997"/>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a:t>
            </a:r>
          </a:p>
        </p:txBody>
      </p:sp>
      <p:cxnSp>
        <p:nvCxnSpPr>
          <p:cNvPr id="6" name="Straight Arrow Connector 5" descr="arrow pointing to common error"/>
          <p:cNvCxnSpPr/>
          <p:nvPr/>
        </p:nvCxnSpPr>
        <p:spPr>
          <a:xfrm flipH="1" flipV="1">
            <a:off x="1524000" y="3028950"/>
            <a:ext cx="457200" cy="391700"/>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8086885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p:spPr>
        <p:txBody>
          <a:bodyPr>
            <a:noAutofit/>
          </a:bodyPr>
          <a:lstStyle/>
          <a:p>
            <a:r>
              <a:rPr lang="en-US" sz="2800" dirty="0"/>
              <a:t>Suggested Practice #2 with Writing Expressions (5.19c)</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normAutofit lnSpcReduction="10000"/>
              </a:bodyPr>
              <a:lstStyle/>
              <a:p>
                <a:pPr marL="114300" indent="0">
                  <a:buNone/>
                </a:pPr>
                <a:r>
                  <a:rPr lang="en-US" sz="2400" b="1" dirty="0"/>
                  <a:t>Harold has 300 marbles and </a:t>
                </a:r>
                <a14:m>
                  <m:oMath xmlns:m="http://schemas.openxmlformats.org/officeDocument/2006/math">
                    <m:r>
                      <a:rPr lang="en-US" b="1" i="1" smtClean="0">
                        <a:latin typeface="Cambria Math" panose="02040503050406030204" pitchFamily="18" charset="0"/>
                      </a:rPr>
                      <m:t>𝒄</m:t>
                    </m:r>
                  </m:oMath>
                </a14:m>
                <a:r>
                  <a:rPr lang="en-US" b="1" dirty="0"/>
                  <a:t> </a:t>
                </a:r>
                <a:r>
                  <a:rPr lang="en-US" sz="2400" b="1" dirty="0"/>
                  <a:t>boxes to display them.  He will put an equal number of marbles in each box.</a:t>
                </a:r>
                <a:endParaRPr lang="en-US" b="1" dirty="0"/>
              </a:p>
              <a:p>
                <a:pPr marL="114300" indent="0">
                  <a:buNone/>
                </a:pPr>
                <a:endParaRPr lang="en-US" sz="2400" b="1" dirty="0"/>
              </a:p>
              <a:p>
                <a:pPr marL="114300" indent="0">
                  <a:buNone/>
                </a:pPr>
                <a:r>
                  <a:rPr lang="en-US" sz="2400" b="1" dirty="0"/>
                  <a:t>Create an expression to represent the number of marbles in each box.</a:t>
                </a:r>
              </a:p>
              <a:p>
                <a:pPr marL="114300" indent="0">
                  <a:buNone/>
                </a:pPr>
                <a:endParaRPr lang="en-US" sz="2400" dirty="0"/>
              </a:p>
              <a:p>
                <a:pPr marL="114300" indent="0">
                  <a:buNone/>
                </a:pPr>
                <a:endParaRPr lang="en-US" sz="2400" dirty="0"/>
              </a:p>
              <a:p>
                <a:pPr marL="114300" indent="0">
                  <a:buNone/>
                </a:pPr>
                <a:endParaRPr lang="en-US" sz="2400" dirty="0"/>
              </a:p>
              <a:p>
                <a:pPr marL="114300" indent="0" algn="ctr">
                  <a:buNone/>
                </a:pPr>
                <a:r>
                  <a:rPr lang="en-US" sz="2400" dirty="0"/>
                  <a:t>+	–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oMath>
                </a14:m>
                <a:r>
                  <a:rPr lang="en-US" sz="2400" dirty="0"/>
                  <a:t>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oMath>
                </a14:m>
                <a:r>
                  <a:rPr lang="en-US" sz="2400" dirty="0"/>
                  <a:t>	</a:t>
                </a:r>
                <a14:m>
                  <m:oMath xmlns:m="http://schemas.openxmlformats.org/officeDocument/2006/math">
                    <m:r>
                      <a:rPr lang="en-US" b="0" i="1" smtClean="0">
                        <a:latin typeface="Cambria Math" panose="02040503050406030204" pitchFamily="18" charset="0"/>
                      </a:rPr>
                      <m:t>𝑐</m:t>
                    </m:r>
                  </m:oMath>
                </a14:m>
                <a:r>
                  <a:rPr lang="en-US" sz="2400" dirty="0"/>
                  <a:t>	300</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a:blip r:embed="rId2"/>
                <a:stretch>
                  <a:fillRect t="-1423"/>
                </a:stretch>
              </a:blipFill>
            </p:spPr>
            <p:txBody>
              <a:bodyPr/>
              <a:lstStyle/>
              <a:p>
                <a:r>
                  <a:rPr lang="en-US">
                    <a:noFill/>
                  </a:rPr>
                  <a:t> </a:t>
                </a:r>
              </a:p>
            </p:txBody>
          </p:sp>
        </mc:Fallback>
      </mc:AlternateContent>
      <p:grpSp>
        <p:nvGrpSpPr>
          <p:cNvPr id="5" name="Group 4" descr="three empty boxes"/>
          <p:cNvGrpSpPr/>
          <p:nvPr/>
        </p:nvGrpSpPr>
        <p:grpSpPr>
          <a:xfrm>
            <a:off x="2871300" y="2896644"/>
            <a:ext cx="2609850" cy="457200"/>
            <a:chOff x="2400300" y="3886200"/>
            <a:chExt cx="2609850" cy="457200"/>
          </a:xfrm>
        </p:grpSpPr>
        <p:sp>
          <p:nvSpPr>
            <p:cNvPr id="6" name="Rectangle 5"/>
            <p:cNvSpPr/>
            <p:nvPr/>
          </p:nvSpPr>
          <p:spPr>
            <a:xfrm>
              <a:off x="333375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40030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24815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descr="boxes with answer options addition sign, subtraction sign, multiplication sign, division sign, c, and 300"/>
          <p:cNvGrpSpPr/>
          <p:nvPr/>
        </p:nvGrpSpPr>
        <p:grpSpPr>
          <a:xfrm>
            <a:off x="1837794" y="3638551"/>
            <a:ext cx="5404196" cy="457200"/>
            <a:chOff x="1483896" y="4800600"/>
            <a:chExt cx="5404196" cy="457200"/>
          </a:xfrm>
        </p:grpSpPr>
        <p:sp>
          <p:nvSpPr>
            <p:cNvPr id="10" name="Rectangle 9"/>
            <p:cNvSpPr/>
            <p:nvPr/>
          </p:nvSpPr>
          <p:spPr>
            <a:xfrm>
              <a:off x="416293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483896"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24451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35217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125164"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12609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6996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p:spPr>
        <p:txBody>
          <a:bodyPr>
            <a:noAutofit/>
          </a:bodyPr>
          <a:lstStyle/>
          <a:p>
            <a:r>
              <a:rPr lang="en-US" sz="2800" dirty="0"/>
              <a:t>Answer to Practice #2 with Writing Expressions (5.19c)</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normAutofit fontScale="92500" lnSpcReduction="20000"/>
              </a:bodyPr>
              <a:lstStyle/>
              <a:p>
                <a:pPr marL="114300" indent="0">
                  <a:buNone/>
                </a:pPr>
                <a:r>
                  <a:rPr lang="en-US" sz="2600" b="1" dirty="0"/>
                  <a:t>Harold has 300 marbles and </a:t>
                </a:r>
                <a14:m>
                  <m:oMath xmlns:m="http://schemas.openxmlformats.org/officeDocument/2006/math">
                    <m:r>
                      <a:rPr lang="en-US" sz="3000" b="1" i="1" smtClean="0">
                        <a:latin typeface="Cambria Math" panose="02040503050406030204" pitchFamily="18" charset="0"/>
                      </a:rPr>
                      <m:t>𝒄</m:t>
                    </m:r>
                  </m:oMath>
                </a14:m>
                <a:r>
                  <a:rPr lang="en-US" sz="2600" b="1" dirty="0"/>
                  <a:t> boxes to display them.  He will put an equal number of marbles in each box.</a:t>
                </a:r>
              </a:p>
              <a:p>
                <a:pPr marL="114300" indent="0">
                  <a:buNone/>
                </a:pPr>
                <a:endParaRPr lang="en-US" sz="2600" b="1" dirty="0"/>
              </a:p>
              <a:p>
                <a:pPr marL="114300" indent="0">
                  <a:buNone/>
                </a:pPr>
                <a:r>
                  <a:rPr lang="en-US" sz="2600" b="1" dirty="0"/>
                  <a:t>Create an expression to represent the number of marbles in each box.</a:t>
                </a:r>
              </a:p>
              <a:p>
                <a:pPr marL="114300" indent="0">
                  <a:buNone/>
                </a:pPr>
                <a:endParaRPr lang="en-US" sz="2400" dirty="0"/>
              </a:p>
              <a:p>
                <a:pPr marL="114300" indent="0">
                  <a:buNone/>
                </a:pPr>
                <a:r>
                  <a:rPr lang="en-US" sz="2400" dirty="0">
                    <a:solidFill>
                      <a:srgbClr val="C00000"/>
                    </a:solidFill>
                  </a:rPr>
                  <a:t>			300	</a:t>
                </a:r>
                <a:r>
                  <a:rPr lang="en-US" sz="2400" dirty="0">
                    <a:solidFill>
                      <a:srgbClr val="C00000"/>
                    </a:solidFill>
                    <a:ea typeface="Cambria Math" panose="02040503050406030204" pitchFamily="18" charset="0"/>
                  </a:rPr>
                  <a:t> </a:t>
                </a:r>
                <a14:m>
                  <m:oMath xmlns:m="http://schemas.openxmlformats.org/officeDocument/2006/math">
                    <m:r>
                      <a:rPr lang="en-US" sz="2400" i="1">
                        <a:solidFill>
                          <a:srgbClr val="C00000"/>
                        </a:solidFill>
                        <a:latin typeface="Cambria Math" panose="02040503050406030204" pitchFamily="18" charset="0"/>
                        <a:ea typeface="Cambria Math" panose="02040503050406030204" pitchFamily="18" charset="0"/>
                      </a:rPr>
                      <m:t>÷</m:t>
                    </m:r>
                  </m:oMath>
                </a14:m>
                <a:r>
                  <a:rPr lang="en-US" sz="2400" dirty="0">
                    <a:solidFill>
                      <a:srgbClr val="C00000"/>
                    </a:solidFill>
                  </a:rPr>
                  <a:t>	</a:t>
                </a:r>
                <a:r>
                  <a:rPr lang="en-US" sz="2400" dirty="0"/>
                  <a:t> </a:t>
                </a:r>
                <a14:m>
                  <m:oMath xmlns:m="http://schemas.openxmlformats.org/officeDocument/2006/math">
                    <m:r>
                      <a:rPr lang="en-US" sz="3000" b="0" i="1">
                        <a:solidFill>
                          <a:srgbClr val="C00000"/>
                        </a:solidFill>
                        <a:latin typeface="Cambria Math" panose="02040503050406030204" pitchFamily="18" charset="0"/>
                      </a:rPr>
                      <m:t>𝑐</m:t>
                    </m:r>
                  </m:oMath>
                </a14:m>
                <a:endParaRPr lang="en-US" sz="3000" dirty="0">
                  <a:solidFill>
                    <a:srgbClr val="C00000"/>
                  </a:solidFill>
                </a:endParaRPr>
              </a:p>
              <a:p>
                <a:pPr marL="114300" indent="0">
                  <a:buNone/>
                </a:pPr>
                <a:endParaRPr lang="en-US" sz="2400" dirty="0"/>
              </a:p>
              <a:p>
                <a:pPr marL="114300" indent="0">
                  <a:buNone/>
                </a:pPr>
                <a:endParaRPr lang="en-US" sz="2400" dirty="0"/>
              </a:p>
              <a:p>
                <a:pPr marL="114300" indent="0" algn="ctr">
                  <a:buNone/>
                </a:pPr>
                <a:r>
                  <a:rPr lang="en-US" sz="2400" dirty="0"/>
                  <a:t>+	–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oMath>
                </a14:m>
                <a:r>
                  <a:rPr lang="en-US" sz="2400" dirty="0"/>
                  <a:t>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oMath>
                </a14:m>
                <a:r>
                  <a:rPr lang="en-US" sz="2400" dirty="0"/>
                  <a:t>	</a:t>
                </a:r>
                <a14:m>
                  <m:oMath xmlns:m="http://schemas.openxmlformats.org/officeDocument/2006/math">
                    <m:r>
                      <a:rPr lang="en-US" sz="3000" b="0" i="1" smtClean="0">
                        <a:latin typeface="Cambria Math" panose="02040503050406030204" pitchFamily="18" charset="0"/>
                      </a:rPr>
                      <m:t>𝑐</m:t>
                    </m:r>
                  </m:oMath>
                </a14:m>
                <a:r>
                  <a:rPr lang="en-US" sz="2400" dirty="0"/>
                  <a:t>	300</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a:blip r:embed="rId3"/>
                <a:stretch>
                  <a:fillRect t="-2847"/>
                </a:stretch>
              </a:blipFill>
            </p:spPr>
            <p:txBody>
              <a:bodyPr/>
              <a:lstStyle/>
              <a:p>
                <a:r>
                  <a:rPr lang="en-US">
                    <a:noFill/>
                  </a:rPr>
                  <a:t> </a:t>
                </a:r>
              </a:p>
            </p:txBody>
          </p:sp>
        </mc:Fallback>
      </mc:AlternateContent>
      <p:grpSp>
        <p:nvGrpSpPr>
          <p:cNvPr id="5" name="Group 4" descr="boxes with answers "/>
          <p:cNvGrpSpPr/>
          <p:nvPr/>
        </p:nvGrpSpPr>
        <p:grpSpPr>
          <a:xfrm>
            <a:off x="2706070" y="2724150"/>
            <a:ext cx="2609850" cy="457200"/>
            <a:chOff x="2400300" y="3886200"/>
            <a:chExt cx="2609850" cy="457200"/>
          </a:xfrm>
        </p:grpSpPr>
        <p:sp>
          <p:nvSpPr>
            <p:cNvPr id="6" name="Rectangle 5"/>
            <p:cNvSpPr/>
            <p:nvPr/>
          </p:nvSpPr>
          <p:spPr>
            <a:xfrm>
              <a:off x="333375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40030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24815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descr="boxes with answer options addition sign, subtraction sign, multiplication sign, division sign, c, and 300"/>
          <p:cNvGrpSpPr/>
          <p:nvPr/>
        </p:nvGrpSpPr>
        <p:grpSpPr>
          <a:xfrm>
            <a:off x="1825268" y="3562350"/>
            <a:ext cx="5404196" cy="457200"/>
            <a:chOff x="1483896" y="4800600"/>
            <a:chExt cx="5404196" cy="457200"/>
          </a:xfrm>
        </p:grpSpPr>
        <p:sp>
          <p:nvSpPr>
            <p:cNvPr id="10" name="Rectangle 9"/>
            <p:cNvSpPr/>
            <p:nvPr/>
          </p:nvSpPr>
          <p:spPr>
            <a:xfrm>
              <a:off x="416293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483896"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24451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35217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125164"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12609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3" name="TextBox 2"/>
              <p:cNvSpPr txBox="1"/>
              <p:nvPr/>
            </p:nvSpPr>
            <p:spPr>
              <a:xfrm>
                <a:off x="6228536" y="2419350"/>
                <a:ext cx="2775049" cy="1251946"/>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  </a:t>
                </a:r>
                <a:endParaRPr lang="en-US" sz="2400" i="1" dirty="0">
                  <a:solidFill>
                    <a:srgbClr val="C00000"/>
                  </a:solidFill>
                  <a:latin typeface="Tahoma" panose="020B0604030504040204" pitchFamily="34" charset="0"/>
                  <a:ea typeface="Tahoma" panose="020B0604030504040204" pitchFamily="34" charset="0"/>
                  <a:cs typeface="Tahoma" panose="020B0604030504040204" pitchFamily="34" charset="0"/>
                </a:endParaRPr>
              </a:p>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      </a:t>
                </a:r>
                <a14:m>
                  <m:oMath xmlns:m="http://schemas.openxmlformats.org/officeDocument/2006/math">
                    <m:r>
                      <a:rPr lang="en-US" sz="2800" i="1">
                        <a:solidFill>
                          <a:srgbClr val="C00000"/>
                        </a:solidFill>
                        <a:latin typeface="Cambria Math" panose="02040503050406030204" pitchFamily="18" charset="0"/>
                      </a:rPr>
                      <m:t>𝑐</m:t>
                    </m:r>
                  </m:oMath>
                </a14:m>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 </a:t>
                </a:r>
                <a14:m>
                  <m:oMath xmlns:m="http://schemas.openxmlformats.org/officeDocument/2006/math">
                    <m:r>
                      <a:rPr lang="en-US" sz="2400" i="1">
                        <a:solidFill>
                          <a:srgbClr val="C00000"/>
                        </a:solidFill>
                        <a:latin typeface="Cambria Math" panose="02040503050406030204" pitchFamily="18" charset="0"/>
                        <a:ea typeface="Cambria Math" panose="02040503050406030204" pitchFamily="18" charset="0"/>
                      </a:rPr>
                      <m:t>÷</m:t>
                    </m:r>
                  </m:oMath>
                </a14:m>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 300</a:t>
                </a:r>
              </a:p>
              <a:p>
                <a:endParaRPr lang="en-US" sz="2400" dirty="0"/>
              </a:p>
            </p:txBody>
          </p:sp>
        </mc:Choice>
        <mc:Fallback xmlns="">
          <p:sp>
            <p:nvSpPr>
              <p:cNvPr id="3" name="TextBox 2"/>
              <p:cNvSpPr txBox="1">
                <a:spLocks noRot="1" noChangeAspect="1" noMove="1" noResize="1" noEditPoints="1" noAdjustHandles="1" noChangeArrowheads="1" noChangeShapeType="1" noTextEdit="1"/>
              </p:cNvSpPr>
              <p:nvPr/>
            </p:nvSpPr>
            <p:spPr>
              <a:xfrm>
                <a:off x="6228536" y="2419350"/>
                <a:ext cx="2775049" cy="1251946"/>
              </a:xfrm>
              <a:prstGeom prst="rect">
                <a:avLst/>
              </a:prstGeom>
              <a:blipFill>
                <a:blip r:embed="rId4"/>
                <a:stretch>
                  <a:fillRect l="-3516" t="-3902"/>
                </a:stretch>
              </a:blipFill>
            </p:spPr>
            <p:txBody>
              <a:bodyPr/>
              <a:lstStyle/>
              <a:p>
                <a:r>
                  <a:rPr lang="en-US">
                    <a:noFill/>
                  </a:rPr>
                  <a:t> </a:t>
                </a:r>
              </a:p>
            </p:txBody>
          </p:sp>
        </mc:Fallback>
      </mc:AlternateContent>
    </p:spTree>
    <p:extLst>
      <p:ext uri="{BB962C8B-B14F-4D97-AF65-F5344CB8AC3E}">
        <p14:creationId xmlns:p14="http://schemas.microsoft.com/office/powerpoint/2010/main" val="17475487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122"/>
            <a:ext cx="9144000" cy="970428"/>
          </a:xfrm>
        </p:spPr>
        <p:txBody>
          <a:bodyPr>
            <a:noAutofit/>
          </a:bodyPr>
          <a:lstStyle/>
          <a:p>
            <a:r>
              <a:rPr lang="en-US" sz="2800" dirty="0"/>
              <a:t>Suggested Practice #3 with Writing Expressions (5.19c)</a:t>
            </a:r>
          </a:p>
        </p:txBody>
      </p:sp>
      <mc:AlternateContent xmlns:mc="http://schemas.openxmlformats.org/markup-compatibility/2006" xmlns:a14="http://schemas.microsoft.com/office/drawing/2010/main">
        <mc:Choice Requires="a14">
          <p:sp>
            <p:nvSpPr>
              <p:cNvPr id="6" name="Content Placeholder 3"/>
              <p:cNvSpPr>
                <a:spLocks noGrp="1"/>
              </p:cNvSpPr>
              <p:nvPr>
                <p:ph idx="1"/>
              </p:nvPr>
            </p:nvSpPr>
            <p:spPr/>
            <p:txBody>
              <a:bodyPr>
                <a:normAutofit/>
              </a:bodyPr>
              <a:lstStyle/>
              <a:p>
                <a:pPr marL="114300" indent="0">
                  <a:buNone/>
                </a:pPr>
                <a:r>
                  <a:rPr lang="en-US" sz="2400" b="1" dirty="0"/>
                  <a:t>Ann has 45 crayons.  Milo has </a:t>
                </a:r>
                <a14:m>
                  <m:oMath xmlns:m="http://schemas.openxmlformats.org/officeDocument/2006/math">
                    <m:r>
                      <a:rPr lang="en-US" b="1" i="1" smtClean="0">
                        <a:latin typeface="Cambria Math" panose="02040503050406030204" pitchFamily="18" charset="0"/>
                      </a:rPr>
                      <m:t>𝒏</m:t>
                    </m:r>
                  </m:oMath>
                </a14:m>
                <a:r>
                  <a:rPr lang="en-US" b="1" dirty="0"/>
                  <a:t> </a:t>
                </a:r>
                <a:r>
                  <a:rPr lang="en-US" sz="2400" b="1" dirty="0"/>
                  <a:t>fewer crayons than Ann.  </a:t>
                </a:r>
              </a:p>
              <a:p>
                <a:pPr marL="114300" indent="0">
                  <a:buNone/>
                </a:pPr>
                <a:r>
                  <a:rPr lang="en-US" sz="2400" b="1" dirty="0"/>
                  <a:t>Create an expression to represent the number of crayons Milo has.</a:t>
                </a:r>
              </a:p>
              <a:p>
                <a:pPr marL="114300" indent="0">
                  <a:buNone/>
                </a:pPr>
                <a:endParaRPr lang="en-US" sz="2400" dirty="0"/>
              </a:p>
              <a:p>
                <a:pPr marL="114300" indent="0" algn="ctr">
                  <a:buNone/>
                </a:pPr>
                <a:endParaRPr lang="en-US" dirty="0"/>
              </a:p>
              <a:p>
                <a:pPr marL="114300" indent="0">
                  <a:buNone/>
                </a:pPr>
                <a:r>
                  <a:rPr lang="en-US" dirty="0"/>
                  <a:t>	       +     –	</a:t>
                </a:r>
                <a14:m>
                  <m:oMath xmlns:m="http://schemas.openxmlformats.org/officeDocument/2006/math">
                    <m:r>
                      <a:rPr lang="en-US" b="0" i="0" smtClean="0">
                        <a:latin typeface="Cambria Math" panose="02040503050406030204" pitchFamily="18" charset="0"/>
                        <a:ea typeface="Cambria Math" panose="02040503050406030204" pitchFamily="18" charset="0"/>
                      </a:rPr>
                      <m:t>         </m:t>
                    </m:r>
                    <m:r>
                      <a:rPr lang="en-US" i="1">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        </m:t>
                    </m:r>
                    <m:r>
                      <a:rPr lang="en-US" i="1">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rPr>
                      <m:t>𝑛</m:t>
                    </m:r>
                    <m:r>
                      <a:rPr lang="en-US" b="0" i="0" smtClean="0">
                        <a:latin typeface="Cambria Math" panose="02040503050406030204" pitchFamily="18" charset="0"/>
                      </a:rPr>
                      <m:t>          </m:t>
                    </m:r>
                  </m:oMath>
                </a14:m>
                <a:r>
                  <a:rPr lang="en-US" sz="2400" dirty="0"/>
                  <a:t>45</a:t>
                </a:r>
              </a:p>
              <a:p>
                <a:pPr marL="114300" indent="0" algn="ctr">
                  <a:buNone/>
                </a:pPr>
                <a:endParaRPr lang="en-US" dirty="0"/>
              </a:p>
            </p:txBody>
          </p:sp>
        </mc:Choice>
        <mc:Fallback xmlns="">
          <p:sp>
            <p:nvSpPr>
              <p:cNvPr id="6" name="Content Placeholder 3"/>
              <p:cNvSpPr>
                <a:spLocks noGrp="1" noRot="1" noChangeAspect="1" noMove="1" noResize="1" noEditPoints="1" noAdjustHandles="1" noChangeArrowheads="1" noChangeShapeType="1" noTextEdit="1"/>
              </p:cNvSpPr>
              <p:nvPr>
                <p:ph idx="1"/>
              </p:nvPr>
            </p:nvSpPr>
            <p:spPr>
              <a:blipFill>
                <a:blip r:embed="rId2"/>
                <a:stretch>
                  <a:fillRect t="-178"/>
                </a:stretch>
              </a:blipFill>
            </p:spPr>
            <p:txBody>
              <a:bodyPr/>
              <a:lstStyle/>
              <a:p>
                <a:r>
                  <a:rPr lang="en-US">
                    <a:noFill/>
                  </a:rPr>
                  <a:t> </a:t>
                </a:r>
              </a:p>
            </p:txBody>
          </p:sp>
        </mc:Fallback>
      </mc:AlternateContent>
      <p:grpSp>
        <p:nvGrpSpPr>
          <p:cNvPr id="7" name="Group 6" descr="empty boxes"/>
          <p:cNvGrpSpPr/>
          <p:nvPr/>
        </p:nvGrpSpPr>
        <p:grpSpPr>
          <a:xfrm>
            <a:off x="2819400" y="2495550"/>
            <a:ext cx="2609850" cy="457200"/>
            <a:chOff x="2400300" y="3886200"/>
            <a:chExt cx="2609850" cy="457200"/>
          </a:xfrm>
        </p:grpSpPr>
        <p:sp>
          <p:nvSpPr>
            <p:cNvPr id="8" name="Rectangle 7"/>
            <p:cNvSpPr/>
            <p:nvPr/>
          </p:nvSpPr>
          <p:spPr>
            <a:xfrm>
              <a:off x="333375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40030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24815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descr="boxes with answer options addition sign, subtraction sign, multiplication sign, division sign, n, and 45."/>
          <p:cNvGrpSpPr/>
          <p:nvPr/>
        </p:nvGrpSpPr>
        <p:grpSpPr>
          <a:xfrm>
            <a:off x="1600200" y="3257550"/>
            <a:ext cx="5404196" cy="457200"/>
            <a:chOff x="1483896" y="4800600"/>
            <a:chExt cx="5404196" cy="457200"/>
          </a:xfrm>
        </p:grpSpPr>
        <p:sp>
          <p:nvSpPr>
            <p:cNvPr id="12" name="Rectangle 11"/>
            <p:cNvSpPr/>
            <p:nvPr/>
          </p:nvSpPr>
          <p:spPr>
            <a:xfrm>
              <a:off x="416293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483896"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24451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35217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125164"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12609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80835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122"/>
            <a:ext cx="9144000" cy="894228"/>
          </a:xfrm>
        </p:spPr>
        <p:txBody>
          <a:bodyPr>
            <a:noAutofit/>
          </a:bodyPr>
          <a:lstStyle/>
          <a:p>
            <a:r>
              <a:rPr lang="en-US" sz="2800" dirty="0"/>
              <a:t>Answer to Practice #3 with Writing Expressions (5.19c)</a:t>
            </a:r>
          </a:p>
        </p:txBody>
      </p:sp>
      <mc:AlternateContent xmlns:mc="http://schemas.openxmlformats.org/markup-compatibility/2006" xmlns:a14="http://schemas.microsoft.com/office/drawing/2010/main">
        <mc:Choice Requires="a14">
          <p:sp>
            <p:nvSpPr>
              <p:cNvPr id="6" name="Content Placeholder 3"/>
              <p:cNvSpPr>
                <a:spLocks noGrp="1"/>
              </p:cNvSpPr>
              <p:nvPr>
                <p:ph idx="1"/>
              </p:nvPr>
            </p:nvSpPr>
            <p:spPr>
              <a:xfrm>
                <a:off x="76200" y="895350"/>
                <a:ext cx="8927385" cy="3581399"/>
              </a:xfrm>
            </p:spPr>
            <p:txBody>
              <a:bodyPr>
                <a:normAutofit/>
              </a:bodyPr>
              <a:lstStyle/>
              <a:p>
                <a:pPr marL="114300" indent="0">
                  <a:buNone/>
                </a:pPr>
                <a:r>
                  <a:rPr lang="en-US" sz="2400" b="1" dirty="0"/>
                  <a:t>Ann has 45 crayons.  Milo has </a:t>
                </a:r>
                <a14:m>
                  <m:oMath xmlns:m="http://schemas.openxmlformats.org/officeDocument/2006/math">
                    <m:r>
                      <a:rPr lang="en-US" b="1" i="1" smtClean="0">
                        <a:latin typeface="Cambria Math" panose="02040503050406030204" pitchFamily="18" charset="0"/>
                      </a:rPr>
                      <m:t>𝒏</m:t>
                    </m:r>
                  </m:oMath>
                </a14:m>
                <a:r>
                  <a:rPr lang="en-US" b="1" dirty="0"/>
                  <a:t> </a:t>
                </a:r>
                <a:r>
                  <a:rPr lang="en-US" sz="2400" b="1" dirty="0"/>
                  <a:t>fewer crayons than Ann.  </a:t>
                </a:r>
              </a:p>
              <a:p>
                <a:pPr marL="114300" indent="0">
                  <a:buNone/>
                </a:pPr>
                <a:r>
                  <a:rPr lang="en-US" sz="2400" b="1" dirty="0"/>
                  <a:t>Create an expression to represent the number of crayons Milo has.</a:t>
                </a:r>
              </a:p>
              <a:p>
                <a:pPr marL="114300" indent="0">
                  <a:buNone/>
                </a:pPr>
                <a:r>
                  <a:rPr lang="en-US" sz="2400" dirty="0">
                    <a:solidFill>
                      <a:srgbClr val="C00000"/>
                    </a:solidFill>
                  </a:rPr>
                  <a:t>			</a:t>
                </a:r>
                <a:r>
                  <a:rPr lang="en-US" dirty="0">
                    <a:solidFill>
                      <a:srgbClr val="C00000"/>
                    </a:solidFill>
                  </a:rPr>
                  <a:t>45 	  –	  </a:t>
                </a:r>
                <a14:m>
                  <m:oMath xmlns:m="http://schemas.openxmlformats.org/officeDocument/2006/math">
                    <m:r>
                      <a:rPr lang="en-US" i="1">
                        <a:solidFill>
                          <a:srgbClr val="C00000"/>
                        </a:solidFill>
                        <a:latin typeface="Cambria Math" panose="02040503050406030204" pitchFamily="18" charset="0"/>
                      </a:rPr>
                      <m:t>𝑛</m:t>
                    </m:r>
                  </m:oMath>
                </a14:m>
                <a:endParaRPr lang="en-US" dirty="0">
                  <a:solidFill>
                    <a:srgbClr val="C00000"/>
                  </a:solidFill>
                </a:endParaRPr>
              </a:p>
              <a:p>
                <a:pPr marL="114300" indent="0" algn="ctr">
                  <a:buNone/>
                </a:pPr>
                <a:endParaRPr lang="en-US" dirty="0"/>
              </a:p>
              <a:p>
                <a:pPr marL="114300" indent="0">
                  <a:buNone/>
                </a:pPr>
                <a:r>
                  <a:rPr lang="en-US" dirty="0"/>
                  <a:t>	       +     –	</a:t>
                </a:r>
                <a14:m>
                  <m:oMath xmlns:m="http://schemas.openxmlformats.org/officeDocument/2006/math">
                    <m:r>
                      <a:rPr lang="en-US" b="0" i="0" smtClean="0">
                        <a:latin typeface="Cambria Math" panose="02040503050406030204" pitchFamily="18" charset="0"/>
                        <a:ea typeface="Cambria Math" panose="02040503050406030204" pitchFamily="18" charset="0"/>
                      </a:rPr>
                      <m:t>         </m:t>
                    </m:r>
                    <m:r>
                      <a:rPr lang="en-US" i="1">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        </m:t>
                    </m:r>
                    <m:r>
                      <a:rPr lang="en-US" i="1">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rPr>
                      <m:t>𝑛</m:t>
                    </m:r>
                    <m:r>
                      <a:rPr lang="en-US" b="0" i="0" smtClean="0">
                        <a:latin typeface="Cambria Math" panose="02040503050406030204" pitchFamily="18" charset="0"/>
                      </a:rPr>
                      <m:t>          </m:t>
                    </m:r>
                  </m:oMath>
                </a14:m>
                <a:r>
                  <a:rPr lang="en-US" sz="2400" dirty="0"/>
                  <a:t>45</a:t>
                </a:r>
              </a:p>
              <a:p>
                <a:pPr marL="114300" indent="0">
                  <a:buNone/>
                </a:pPr>
                <a:r>
                  <a:rPr lang="en-US" dirty="0">
                    <a:solidFill>
                      <a:srgbClr val="C00000"/>
                    </a:solidFill>
                  </a:rPr>
                  <a:t>Common error: </a:t>
                </a:r>
                <a14:m>
                  <m:oMath xmlns:m="http://schemas.openxmlformats.org/officeDocument/2006/math">
                    <m:r>
                      <a:rPr lang="en-US" i="1">
                        <a:solidFill>
                          <a:srgbClr val="C00000"/>
                        </a:solidFill>
                        <a:latin typeface="Cambria Math" panose="02040503050406030204" pitchFamily="18" charset="0"/>
                      </a:rPr>
                      <m:t>𝑛</m:t>
                    </m:r>
                  </m:oMath>
                </a14:m>
                <a:r>
                  <a:rPr lang="en-US" dirty="0"/>
                  <a:t> </a:t>
                </a:r>
                <a:r>
                  <a:rPr lang="en-US" dirty="0">
                    <a:solidFill>
                      <a:srgbClr val="C00000"/>
                    </a:solidFill>
                  </a:rPr>
                  <a:t>–</a:t>
                </a:r>
                <a:r>
                  <a:rPr lang="en-US" dirty="0"/>
                  <a:t> </a:t>
                </a:r>
                <a:r>
                  <a:rPr lang="en-US" dirty="0">
                    <a:solidFill>
                      <a:srgbClr val="C00000"/>
                    </a:solidFill>
                  </a:rPr>
                  <a:t>45</a:t>
                </a:r>
              </a:p>
              <a:p>
                <a:pPr marL="114300" indent="0" algn="ctr">
                  <a:buNone/>
                </a:pPr>
                <a:endParaRPr lang="en-US" dirty="0"/>
              </a:p>
            </p:txBody>
          </p:sp>
        </mc:Choice>
        <mc:Fallback xmlns="">
          <p:sp>
            <p:nvSpPr>
              <p:cNvPr id="6" name="Content Placeholder 3"/>
              <p:cNvSpPr>
                <a:spLocks noGrp="1" noRot="1" noChangeAspect="1" noMove="1" noResize="1" noEditPoints="1" noAdjustHandles="1" noChangeArrowheads="1" noChangeShapeType="1" noTextEdit="1"/>
              </p:cNvSpPr>
              <p:nvPr>
                <p:ph idx="1"/>
              </p:nvPr>
            </p:nvSpPr>
            <p:spPr>
              <a:xfrm>
                <a:off x="76200" y="895350"/>
                <a:ext cx="8927385" cy="3581399"/>
              </a:xfrm>
              <a:blipFill>
                <a:blip r:embed="rId2"/>
                <a:stretch>
                  <a:fillRect l="-137" t="-170"/>
                </a:stretch>
              </a:blipFill>
            </p:spPr>
            <p:txBody>
              <a:bodyPr/>
              <a:lstStyle/>
              <a:p>
                <a:r>
                  <a:rPr lang="en-US">
                    <a:noFill/>
                  </a:rPr>
                  <a:t> </a:t>
                </a:r>
              </a:p>
            </p:txBody>
          </p:sp>
        </mc:Fallback>
      </mc:AlternateContent>
      <p:grpSp>
        <p:nvGrpSpPr>
          <p:cNvPr id="7" name="Group 6" descr="boxes with answers"/>
          <p:cNvGrpSpPr/>
          <p:nvPr/>
        </p:nvGrpSpPr>
        <p:grpSpPr>
          <a:xfrm>
            <a:off x="2819400" y="2495550"/>
            <a:ext cx="2609850" cy="457200"/>
            <a:chOff x="2400300" y="3886200"/>
            <a:chExt cx="2609850" cy="457200"/>
          </a:xfrm>
        </p:grpSpPr>
        <p:sp>
          <p:nvSpPr>
            <p:cNvPr id="8" name="Rectangle 7"/>
            <p:cNvSpPr/>
            <p:nvPr/>
          </p:nvSpPr>
          <p:spPr>
            <a:xfrm>
              <a:off x="333375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40030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248150" y="38862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descr="boxes with answer options addition sign, subtraction sign, multiplication sign, division sign, n, and 45."/>
          <p:cNvGrpSpPr/>
          <p:nvPr/>
        </p:nvGrpSpPr>
        <p:grpSpPr>
          <a:xfrm>
            <a:off x="1600200" y="3307654"/>
            <a:ext cx="5404196" cy="457200"/>
            <a:chOff x="1483896" y="4800600"/>
            <a:chExt cx="5404196" cy="457200"/>
          </a:xfrm>
        </p:grpSpPr>
        <p:sp>
          <p:nvSpPr>
            <p:cNvPr id="12" name="Rectangle 11"/>
            <p:cNvSpPr/>
            <p:nvPr/>
          </p:nvSpPr>
          <p:spPr>
            <a:xfrm>
              <a:off x="416293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483896"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24451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35217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125164"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126092" y="4800600"/>
              <a:ext cx="7620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490642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Practice Items</a:t>
            </a:r>
          </a:p>
        </p:txBody>
      </p:sp>
      <p:sp>
        <p:nvSpPr>
          <p:cNvPr id="7" name="Content Placeholder 2"/>
          <p:cNvSpPr>
            <a:spLocks noGrp="1"/>
          </p:cNvSpPr>
          <p:nvPr>
            <p:ph idx="1"/>
          </p:nvPr>
        </p:nvSpPr>
        <p:spPr/>
        <p:txBody>
          <a:bodyPr>
            <a:normAutofit/>
          </a:bodyPr>
          <a:lstStyle/>
          <a:p>
            <a:pPr marL="114300" indent="0">
              <a:buNone/>
            </a:pPr>
            <a:endParaRPr lang="en-US" dirty="0"/>
          </a:p>
          <a:p>
            <a:pPr marL="114300" indent="0">
              <a:buNone/>
            </a:pPr>
            <a:r>
              <a:rPr lang="en-US" dirty="0"/>
              <a:t>This concludes the student performance information for the spring 2019 Grade 5 SOL test.</a:t>
            </a:r>
          </a:p>
          <a:p>
            <a:pPr marL="114300" indent="0">
              <a:buNone/>
            </a:pPr>
            <a:endParaRPr lang="en-US" dirty="0"/>
          </a:p>
          <a:p>
            <a:pPr marL="114300" indent="0">
              <a:buNone/>
            </a:pPr>
            <a:r>
              <a:rPr lang="en-US" dirty="0"/>
              <a:t>Additional information on accessing practice items and the Guided Practice Suggestions can be found on the Virginia Department of Education </a:t>
            </a:r>
            <a:r>
              <a:rPr lang="en-US" dirty="0">
                <a:hlinkClick r:id="rId3"/>
              </a:rPr>
              <a:t>website</a:t>
            </a:r>
            <a:r>
              <a:rPr lang="en-US" dirty="0"/>
              <a:t>.</a:t>
            </a:r>
          </a:p>
        </p:txBody>
      </p:sp>
    </p:spTree>
    <p:extLst>
      <p:ext uri="{BB962C8B-B14F-4D97-AF65-F5344CB8AC3E}">
        <p14:creationId xmlns:p14="http://schemas.microsoft.com/office/powerpoint/2010/main" val="6423728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4" name="Content Placeholder 2"/>
          <p:cNvSpPr txBox="1">
            <a:spLocks/>
          </p:cNvSpPr>
          <p:nvPr/>
        </p:nvSpPr>
        <p:spPr>
          <a:xfrm>
            <a:off x="228600" y="1047750"/>
            <a:ext cx="8153400" cy="3200401"/>
          </a:xfrm>
          <a:prstGeom prst="rect">
            <a:avLst/>
          </a:prstGeom>
        </p:spPr>
        <p:txBody>
          <a:bodyPr vert="horz" lIns="91440" tIns="45720" rIns="91440" bIns="45720" rtlCol="0">
            <a:normAutofit/>
          </a:bodyPr>
          <a:lstStyle>
            <a:lvl1pPr marL="342900" indent="-342900" algn="l" defTabSz="914400" rtl="0" eaLnBrk="1" latinLnBrk="0" hangingPunct="1">
              <a:spcBef>
                <a:spcPts val="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ts val="0"/>
              </a:spcBef>
              <a:buFont typeface="Arial" panose="020B0604020202020204" pitchFamily="34" charset="0"/>
              <a:buChar char="–"/>
              <a:defRPr sz="26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ts val="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ts val="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t>For questions regarding assessment, please contact </a:t>
            </a:r>
            <a:r>
              <a:rPr lang="en-US" sz="2400" dirty="0">
                <a:hlinkClick r:id="rId2"/>
              </a:rPr>
              <a:t>student_assessment@doe.virginia.gov</a:t>
            </a:r>
            <a:endParaRPr lang="en-US" sz="2400" dirty="0"/>
          </a:p>
          <a:p>
            <a:endParaRPr lang="en-US" sz="2400" dirty="0"/>
          </a:p>
          <a:p>
            <a:r>
              <a:rPr lang="en-US" sz="2400" dirty="0"/>
              <a:t>For questions regarding instruction, please contact </a:t>
            </a:r>
            <a:r>
              <a:rPr lang="en-US" sz="2400" dirty="0">
                <a:hlinkClick r:id="rId3"/>
              </a:rPr>
              <a:t>vdoe.mathematics@doe.virginia.gov</a:t>
            </a:r>
            <a:endParaRPr lang="en-US" sz="2400" dirty="0"/>
          </a:p>
          <a:p>
            <a:endParaRPr lang="en-US" sz="2400" dirty="0"/>
          </a:p>
          <a:p>
            <a:pPr marL="0" indent="0">
              <a:buFont typeface="Arial" panose="020B0604020202020204" pitchFamily="34" charset="0"/>
              <a:buNone/>
            </a:pPr>
            <a:endParaRPr lang="en-US" sz="2400" dirty="0"/>
          </a:p>
        </p:txBody>
      </p:sp>
    </p:spTree>
    <p:extLst>
      <p:ext uri="{BB962C8B-B14F-4D97-AF65-F5344CB8AC3E}">
        <p14:creationId xmlns:p14="http://schemas.microsoft.com/office/powerpoint/2010/main" val="1799441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a:t>Using Decimals</a:t>
            </a:r>
          </a:p>
        </p:txBody>
      </p:sp>
      <p:sp>
        <p:nvSpPr>
          <p:cNvPr id="5" name="Content Placeholder 4"/>
          <p:cNvSpPr>
            <a:spLocks noGrp="1"/>
          </p:cNvSpPr>
          <p:nvPr>
            <p:ph idx="1"/>
          </p:nvPr>
        </p:nvSpPr>
        <p:spPr>
          <a:xfrm>
            <a:off x="0" y="742950"/>
            <a:ext cx="8927385" cy="3429002"/>
          </a:xfrm>
        </p:spPr>
        <p:txBody>
          <a:bodyPr>
            <a:normAutofit/>
          </a:bodyPr>
          <a:lstStyle/>
          <a:p>
            <a:pPr marL="114300" indent="0">
              <a:buNone/>
            </a:pPr>
            <a:r>
              <a:rPr lang="en-US" sz="2600" dirty="0"/>
              <a:t>SOL 5.5</a:t>
            </a:r>
          </a:p>
          <a:p>
            <a:pPr marL="114300" indent="0">
              <a:buNone/>
            </a:pPr>
            <a:r>
              <a:rPr lang="en-US" sz="2600" dirty="0"/>
              <a:t>The student will </a:t>
            </a:r>
          </a:p>
          <a:p>
            <a:pPr marL="571500" indent="-457200">
              <a:buAutoNum type="alphaLcParenR"/>
            </a:pPr>
            <a:r>
              <a:rPr lang="en-US" sz="2600" dirty="0"/>
              <a:t>estimate and determine the product and quotient of two numbers involving decimals; and</a:t>
            </a:r>
          </a:p>
          <a:p>
            <a:pPr marL="571500" indent="-457200">
              <a:buAutoNum type="alphaLcParenR"/>
            </a:pPr>
            <a:r>
              <a:rPr lang="en-US" sz="2600" dirty="0">
                <a:solidFill>
                  <a:srgbClr val="C00000"/>
                </a:solidFill>
              </a:rPr>
              <a:t>create and solve single-step and multistep practical problems involving addition, subtraction, and multiplication of decimals, and create and solve single-step practical problems involving division of decimals</a:t>
            </a:r>
            <a:r>
              <a:rPr lang="en-US" dirty="0">
                <a:solidFill>
                  <a:srgbClr val="C00000"/>
                </a:solidFill>
              </a:rPr>
              <a:t>.</a:t>
            </a:r>
          </a:p>
          <a:p>
            <a:pPr marL="0" indent="0">
              <a:buNone/>
            </a:pPr>
            <a:endParaRPr lang="en-US" dirty="0"/>
          </a:p>
        </p:txBody>
      </p:sp>
    </p:spTree>
    <p:extLst>
      <p:ext uri="{BB962C8B-B14F-4D97-AF65-F5344CB8AC3E}">
        <p14:creationId xmlns:p14="http://schemas.microsoft.com/office/powerpoint/2010/main" val="2524345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Practical Problems with Decimals (5.5b)</a:t>
            </a:r>
          </a:p>
        </p:txBody>
      </p:sp>
      <p:sp>
        <p:nvSpPr>
          <p:cNvPr id="3" name="Content Placeholder 2"/>
          <p:cNvSpPr>
            <a:spLocks noGrp="1"/>
          </p:cNvSpPr>
          <p:nvPr>
            <p:ph idx="1"/>
          </p:nvPr>
        </p:nvSpPr>
        <p:spPr/>
        <p:txBody>
          <a:bodyPr>
            <a:normAutofit/>
          </a:bodyPr>
          <a:lstStyle/>
          <a:p>
            <a:pPr marL="114300" indent="0">
              <a:buNone/>
            </a:pPr>
            <a:r>
              <a:rPr lang="en-US" sz="2400" dirty="0"/>
              <a:t>Students need additional practice solving multistep</a:t>
            </a:r>
            <a:r>
              <a:rPr lang="en-US" sz="2400" dirty="0">
                <a:solidFill>
                  <a:schemeClr val="accent3"/>
                </a:solidFill>
              </a:rPr>
              <a:t> </a:t>
            </a:r>
            <a:r>
              <a:rPr lang="en-US" sz="2400" dirty="0"/>
              <a:t>practical problems with decimals.  </a:t>
            </a:r>
          </a:p>
          <a:p>
            <a:pPr marL="114300" indent="0">
              <a:buNone/>
            </a:pPr>
            <a:endParaRPr lang="en-US" sz="2400" dirty="0"/>
          </a:p>
          <a:p>
            <a:pPr marL="114300" indent="0">
              <a:buNone/>
            </a:pPr>
            <a:r>
              <a:rPr lang="en-US" sz="2400" dirty="0">
                <a:solidFill>
                  <a:srgbClr val="C00000"/>
                </a:solidFill>
              </a:rPr>
              <a:t>Common errors include:</a:t>
            </a:r>
          </a:p>
          <a:p>
            <a:r>
              <a:rPr lang="en-US" sz="2400" dirty="0">
                <a:solidFill>
                  <a:srgbClr val="C00000"/>
                </a:solidFill>
              </a:rPr>
              <a:t>determining the answer to one part of a multistep problem, but not completing all steps; and</a:t>
            </a:r>
          </a:p>
          <a:p>
            <a:r>
              <a:rPr lang="en-US" sz="2400" dirty="0">
                <a:solidFill>
                  <a:srgbClr val="C00000"/>
                </a:solidFill>
              </a:rPr>
              <a:t>using an incorrect operation (example: addition instead of subtraction).</a:t>
            </a:r>
          </a:p>
          <a:p>
            <a:endParaRPr lang="en-US" dirty="0"/>
          </a:p>
          <a:p>
            <a:pPr marL="0" indent="0">
              <a:buNone/>
            </a:pPr>
            <a:endParaRPr lang="en-US" dirty="0"/>
          </a:p>
        </p:txBody>
      </p:sp>
    </p:spTree>
    <p:extLst>
      <p:ext uri="{BB962C8B-B14F-4D97-AF65-F5344CB8AC3E}">
        <p14:creationId xmlns:p14="http://schemas.microsoft.com/office/powerpoint/2010/main" val="4119918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p:spPr>
        <p:txBody>
          <a:bodyPr>
            <a:noAutofit/>
          </a:bodyPr>
          <a:lstStyle/>
          <a:p>
            <a:r>
              <a:rPr lang="en-US" sz="2800" dirty="0"/>
              <a:t>Suggested Practice #1 with Multistep Problems with Decimals (5.5b)</a:t>
            </a:r>
          </a:p>
        </p:txBody>
      </p:sp>
      <p:sp>
        <p:nvSpPr>
          <p:cNvPr id="3" name="Content Placeholder 2"/>
          <p:cNvSpPr>
            <a:spLocks noGrp="1"/>
          </p:cNvSpPr>
          <p:nvPr>
            <p:ph idx="1"/>
          </p:nvPr>
        </p:nvSpPr>
        <p:spPr/>
        <p:txBody>
          <a:bodyPr>
            <a:normAutofit fontScale="92500" lnSpcReduction="10000"/>
          </a:bodyPr>
          <a:lstStyle/>
          <a:p>
            <a:pPr marL="114300" indent="0">
              <a:buNone/>
            </a:pPr>
            <a:r>
              <a:rPr lang="en-US" sz="2600" b="1" dirty="0"/>
              <a:t>Jeremy ran 1.4 miles each day for eight days.  Amelia ran 2.1 miles each day for eight days. </a:t>
            </a:r>
          </a:p>
          <a:p>
            <a:pPr marL="114300" indent="0">
              <a:buNone/>
            </a:pPr>
            <a:endParaRPr lang="en-US" sz="2600" dirty="0"/>
          </a:p>
          <a:p>
            <a:pPr marL="114300" indent="0">
              <a:buNone/>
            </a:pPr>
            <a:r>
              <a:rPr lang="en-US" sz="2600" b="1" dirty="0"/>
              <a:t>What is the difference in the total distance Amelia and Jeremy ran in these eight days?</a:t>
            </a:r>
          </a:p>
          <a:p>
            <a:pPr marL="114300" indent="0">
              <a:buNone/>
            </a:pPr>
            <a:endParaRPr lang="en-US" sz="2600" dirty="0"/>
          </a:p>
          <a:p>
            <a:pPr marL="571500" indent="-457200">
              <a:buAutoNum type="alphaUcPeriod"/>
            </a:pPr>
            <a:r>
              <a:rPr lang="en-US" sz="2600" dirty="0"/>
              <a:t>0.7 mile</a:t>
            </a:r>
          </a:p>
          <a:p>
            <a:pPr marL="571500" indent="-457200">
              <a:buAutoNum type="alphaUcPeriod"/>
            </a:pPr>
            <a:r>
              <a:rPr lang="en-US" sz="2600" dirty="0"/>
              <a:t>3.5 miles</a:t>
            </a:r>
          </a:p>
          <a:p>
            <a:pPr marL="571500" indent="-457200">
              <a:buAutoNum type="alphaUcPeriod"/>
            </a:pPr>
            <a:r>
              <a:rPr lang="en-US" sz="2600" dirty="0"/>
              <a:t>5.6 miles</a:t>
            </a:r>
          </a:p>
          <a:p>
            <a:pPr marL="571500" indent="-457200">
              <a:buAutoNum type="alphaUcPeriod"/>
            </a:pPr>
            <a:r>
              <a:rPr lang="en-US" sz="2600" dirty="0"/>
              <a:t>28 miles</a:t>
            </a:r>
          </a:p>
          <a:p>
            <a:pPr marL="571500" indent="-457200">
              <a:buAutoNum type="alphaUcPeriod"/>
            </a:pPr>
            <a:endParaRPr lang="en-US" dirty="0"/>
          </a:p>
          <a:p>
            <a:pPr marL="0" indent="0">
              <a:buNone/>
            </a:pPr>
            <a:endParaRPr lang="en-US" dirty="0"/>
          </a:p>
        </p:txBody>
      </p:sp>
    </p:spTree>
    <p:extLst>
      <p:ext uri="{BB962C8B-B14F-4D97-AF65-F5344CB8AC3E}">
        <p14:creationId xmlns:p14="http://schemas.microsoft.com/office/powerpoint/2010/main" val="2563548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Answer to Practice #1 with Multistep Problems with Decimals (5.5b)</a:t>
            </a:r>
          </a:p>
        </p:txBody>
      </p:sp>
      <p:sp>
        <p:nvSpPr>
          <p:cNvPr id="4" name="Content Placeholder 3"/>
          <p:cNvSpPr>
            <a:spLocks noGrp="1"/>
          </p:cNvSpPr>
          <p:nvPr>
            <p:ph idx="1"/>
          </p:nvPr>
        </p:nvSpPr>
        <p:spPr/>
        <p:txBody>
          <a:bodyPr>
            <a:normAutofit lnSpcReduction="10000"/>
          </a:bodyPr>
          <a:lstStyle/>
          <a:p>
            <a:pPr marL="114300" indent="0">
              <a:buNone/>
            </a:pPr>
            <a:r>
              <a:rPr lang="en-US" sz="2400" b="1" dirty="0"/>
              <a:t>Jeremy ran 1.4 miles each day for eight days.  Amelia ran 2.1 miles each day for eight days. </a:t>
            </a:r>
          </a:p>
          <a:p>
            <a:pPr marL="114300" indent="0">
              <a:buNone/>
            </a:pPr>
            <a:endParaRPr lang="en-US" sz="800" dirty="0"/>
          </a:p>
          <a:p>
            <a:pPr marL="114300" indent="0">
              <a:buNone/>
            </a:pPr>
            <a:r>
              <a:rPr lang="en-US" sz="2400" b="1" dirty="0"/>
              <a:t>What is the difference in the total distance Amelia and Jeremy ran in these eight days?</a:t>
            </a:r>
          </a:p>
          <a:p>
            <a:pPr marL="114300" indent="0">
              <a:buNone/>
            </a:pPr>
            <a:endParaRPr lang="en-US" sz="2400" dirty="0"/>
          </a:p>
          <a:p>
            <a:pPr marL="571500" indent="-457200">
              <a:buAutoNum type="alphaUcPeriod"/>
            </a:pPr>
            <a:r>
              <a:rPr lang="en-US" sz="2400" dirty="0"/>
              <a:t>0.7 mile</a:t>
            </a:r>
          </a:p>
          <a:p>
            <a:pPr marL="571500" indent="-457200">
              <a:buAutoNum type="alphaUcPeriod"/>
            </a:pPr>
            <a:r>
              <a:rPr lang="en-US" sz="2400" dirty="0"/>
              <a:t>3.5 miles</a:t>
            </a:r>
          </a:p>
          <a:p>
            <a:pPr marL="571500" indent="-457200">
              <a:buAutoNum type="alphaUcPeriod"/>
            </a:pPr>
            <a:r>
              <a:rPr lang="en-US" sz="2400" dirty="0">
                <a:solidFill>
                  <a:srgbClr val="C00000"/>
                </a:solidFill>
              </a:rPr>
              <a:t>5.6 miles</a:t>
            </a:r>
          </a:p>
          <a:p>
            <a:pPr marL="571500" indent="-457200">
              <a:buAutoNum type="alphaUcPeriod"/>
            </a:pPr>
            <a:r>
              <a:rPr lang="en-US" sz="2400" dirty="0"/>
              <a:t>28 miles</a:t>
            </a:r>
          </a:p>
          <a:p>
            <a:pPr marL="571500" indent="-457200">
              <a:buAutoNum type="alphaUcPeriod"/>
            </a:pPr>
            <a:endParaRPr lang="en-US" sz="2400" dirty="0"/>
          </a:p>
        </p:txBody>
      </p:sp>
      <p:sp>
        <p:nvSpPr>
          <p:cNvPr id="7" name="Rounded Rectangle 6" descr="artwork"/>
          <p:cNvSpPr/>
          <p:nvPr/>
        </p:nvSpPr>
        <p:spPr>
          <a:xfrm>
            <a:off x="121467" y="3326547"/>
            <a:ext cx="1905000" cy="3810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514600" y="2495550"/>
            <a:ext cx="5715000" cy="830997"/>
          </a:xfrm>
          <a:prstGeom prst="rect">
            <a:avLst/>
          </a:prstGeom>
          <a:noFill/>
        </p:spPr>
        <p:txBody>
          <a:bodyPr wrap="square" rtlCol="0">
            <a:spAutoFit/>
          </a:bodyPr>
          <a:lstStyle/>
          <a:p>
            <a:r>
              <a:rPr lang="en-US" sz="2400" dirty="0">
                <a:solidFill>
                  <a:srgbClr val="C00000"/>
                </a:solidFill>
                <a:latin typeface="Tahoma" panose="020B0604030504040204" pitchFamily="34" charset="0"/>
                <a:ea typeface="Tahoma" panose="020B0604030504040204" pitchFamily="34" charset="0"/>
                <a:cs typeface="Tahoma" panose="020B0604030504040204" pitchFamily="34" charset="0"/>
              </a:rPr>
              <a:t>Common error: finding the difference in the number of miles run in one day. </a:t>
            </a:r>
          </a:p>
        </p:txBody>
      </p:sp>
      <p:cxnSp>
        <p:nvCxnSpPr>
          <p:cNvPr id="6" name="Straight Arrow Connector 5" descr="arrow pointing to common error"/>
          <p:cNvCxnSpPr/>
          <p:nvPr/>
        </p:nvCxnSpPr>
        <p:spPr>
          <a:xfrm flipH="1">
            <a:off x="1828800" y="2887660"/>
            <a:ext cx="685800" cy="0"/>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04045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Suggested Practice #2 with Multistep Problems with Decimals (5.5b)</a:t>
            </a:r>
          </a:p>
        </p:txBody>
      </p:sp>
      <p:sp>
        <p:nvSpPr>
          <p:cNvPr id="4" name="Content Placeholder 3"/>
          <p:cNvSpPr>
            <a:spLocks noGrp="1"/>
          </p:cNvSpPr>
          <p:nvPr>
            <p:ph idx="1"/>
          </p:nvPr>
        </p:nvSpPr>
        <p:spPr/>
        <p:txBody>
          <a:bodyPr/>
          <a:lstStyle/>
          <a:p>
            <a:pPr marL="114300" indent="0">
              <a:buNone/>
            </a:pPr>
            <a:r>
              <a:rPr lang="en-US" sz="2400" b="1" dirty="0"/>
              <a:t>Billy’s puppy weighs 8.6 kilograms (kg).  Myra’s puppy weighs 3.5 times as much as Billy’s puppy. What is the combined weight of these two puppies?</a:t>
            </a:r>
          </a:p>
          <a:p>
            <a:pPr marL="114300" indent="0">
              <a:buNone/>
            </a:pPr>
            <a:endParaRPr lang="en-US" sz="2400" dirty="0"/>
          </a:p>
          <a:p>
            <a:pPr marL="628650" indent="-514350">
              <a:buAutoNum type="alphaUcPeriod"/>
            </a:pPr>
            <a:r>
              <a:rPr lang="en-US" sz="2400" dirty="0"/>
              <a:t>12.1 kg</a:t>
            </a:r>
          </a:p>
          <a:p>
            <a:pPr marL="628650" indent="-514350">
              <a:buAutoNum type="alphaUcPeriod"/>
            </a:pPr>
            <a:r>
              <a:rPr lang="en-US" sz="2400" dirty="0"/>
              <a:t>30.1 kg</a:t>
            </a:r>
          </a:p>
          <a:p>
            <a:pPr marL="628650" indent="-514350">
              <a:buAutoNum type="alphaUcPeriod"/>
            </a:pPr>
            <a:r>
              <a:rPr lang="en-US" sz="2400" dirty="0"/>
              <a:t>36.3 kg</a:t>
            </a:r>
          </a:p>
          <a:p>
            <a:pPr marL="628650" indent="-514350">
              <a:buAutoNum type="alphaUcPeriod"/>
            </a:pPr>
            <a:r>
              <a:rPr lang="en-US" sz="2400" dirty="0"/>
              <a:t>38.7 kg</a:t>
            </a:r>
          </a:p>
          <a:p>
            <a:pPr marL="628650" indent="-514350">
              <a:buAutoNum type="alphaUcPeriod"/>
            </a:pPr>
            <a:endParaRPr lang="en-US" dirty="0"/>
          </a:p>
        </p:txBody>
      </p:sp>
    </p:spTree>
    <p:extLst>
      <p:ext uri="{BB962C8B-B14F-4D97-AF65-F5344CB8AC3E}">
        <p14:creationId xmlns:p14="http://schemas.microsoft.com/office/powerpoint/2010/main" val="48361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3906</TotalTime>
  <Words>3090</Words>
  <Application>Microsoft Office PowerPoint</Application>
  <PresentationFormat>On-screen Show (16:9)</PresentationFormat>
  <Paragraphs>358</Paragraphs>
  <Slides>49</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Calibri</vt:lpstr>
      <vt:lpstr>Cambria Math</vt:lpstr>
      <vt:lpstr>Tahoma</vt:lpstr>
      <vt:lpstr>Times New Roman</vt:lpstr>
      <vt:lpstr>Office Theme</vt:lpstr>
      <vt:lpstr>Student Performance Analysis Spring 2019</vt:lpstr>
      <vt:lpstr>Student Performance Analysis Spring 2019 (1 of 3)</vt:lpstr>
      <vt:lpstr>Student Performance Analysis Spring 2019 (2 of 3)</vt:lpstr>
      <vt:lpstr>Student Performance Analysis Spring 2019 (3 of 3)</vt:lpstr>
      <vt:lpstr>Using Decimals</vt:lpstr>
      <vt:lpstr>Practical Problems with Decimals (5.5b)</vt:lpstr>
      <vt:lpstr>Suggested Practice #1 with Multistep Problems with Decimals (5.5b)</vt:lpstr>
      <vt:lpstr>Answer to Practice #1 with Multistep Problems with Decimals (5.5b)</vt:lpstr>
      <vt:lpstr>Suggested Practice #2 with Multistep Problems with Decimals (5.5b)</vt:lpstr>
      <vt:lpstr>Answer to Practice #2 with Multistep Problems with Decimals (5.5b)</vt:lpstr>
      <vt:lpstr>Practical Problems with Fractions</vt:lpstr>
      <vt:lpstr>Practical Problems with Fractions (5.6a)</vt:lpstr>
      <vt:lpstr>Suggested Practice #1 with Practical Problems with Fractions (5.6a) </vt:lpstr>
      <vt:lpstr>Answer to Practice #1 with Practical Problems with Fractions (5.6a) </vt:lpstr>
      <vt:lpstr>Suggested Practice #2 with Practical Problems with Fractions (5.6a)</vt:lpstr>
      <vt:lpstr>Answer to Practice #2 with Practical Problems with Fractions (5.6a)</vt:lpstr>
      <vt:lpstr>Practical Problems with Fractions (5.6b)</vt:lpstr>
      <vt:lpstr>Suggested Practice #1 with Practical Problems with Fractions (5.6b)</vt:lpstr>
      <vt:lpstr>Answer to Practice #1 with Practical Problems with Fractions (5.6b)</vt:lpstr>
      <vt:lpstr>Equivalent Measures in the Metric System</vt:lpstr>
      <vt:lpstr>Finding Equivalent Measures (5.9a)</vt:lpstr>
      <vt:lpstr>Suggested Practice #1 with Finding Equivalent Measures (5.9a)</vt:lpstr>
      <vt:lpstr>Answer to Practice #1 with Finding Equivalent Measures (5.9a)</vt:lpstr>
      <vt:lpstr>Suggested Practice #2 with Finding Equivalent Measures (5.9a) </vt:lpstr>
      <vt:lpstr>Answer to Practice #2 with Finding Equivalent Measures (5.9a) </vt:lpstr>
      <vt:lpstr>Angles of Triangles</vt:lpstr>
      <vt:lpstr>Finding Unknown Angle Measures of Triangles (5.13b)</vt:lpstr>
      <vt:lpstr>Suggested Practice #1 with Angles of Triangles (5.13b)</vt:lpstr>
      <vt:lpstr>Answer to Practice #1 with Angles of Triangles (5.13b)</vt:lpstr>
      <vt:lpstr>Representing and Interpreting Data</vt:lpstr>
      <vt:lpstr>Comparing Data (5.16c)</vt:lpstr>
      <vt:lpstr>Suggested Practice with Comparing Plots (5.16c)</vt:lpstr>
      <vt:lpstr>Answer to Practice with Comparing Plots (5.16c)</vt:lpstr>
      <vt:lpstr>Mean, Median, Mode, and Range</vt:lpstr>
      <vt:lpstr>Finding a Range (5.17c)</vt:lpstr>
      <vt:lpstr>Suggested Practice #1 with Finding a Range (5.17c)</vt:lpstr>
      <vt:lpstr>Answer to Practice #1 with Finding a Range (5.17c)</vt:lpstr>
      <vt:lpstr>Suggested Practice #2 with Finding Range (5.17c)</vt:lpstr>
      <vt:lpstr>Answer to Practice #2 with Finding Range (5.17c)</vt:lpstr>
      <vt:lpstr>Expressions and Equations with Variables</vt:lpstr>
      <vt:lpstr>Writing Expressions with Variables (5.19c)</vt:lpstr>
      <vt:lpstr>Suggested Practice #1 with Writing Expressions (5.19c)</vt:lpstr>
      <vt:lpstr>Answer to Practice #1 with Writing Expressions (5.19c)</vt:lpstr>
      <vt:lpstr>Suggested Practice #2 with Writing Expressions (5.19c)</vt:lpstr>
      <vt:lpstr>Answer to Practice #2 with Writing Expressions (5.19c)</vt:lpstr>
      <vt:lpstr>Suggested Practice #3 with Writing Expressions (5.19c)</vt:lpstr>
      <vt:lpstr>Answer to Practice #3 with Writing Expressions (5.19c)</vt:lpstr>
      <vt:lpstr>Practice Items</vt:lpstr>
      <vt:lpstr>Contact Information</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keywords>Student Performance Analysis Spring 2019</cp:keywords>
  <cp:lastModifiedBy>Gilhooly, Frank (DOE)</cp:lastModifiedBy>
  <cp:revision>129</cp:revision>
  <dcterms:created xsi:type="dcterms:W3CDTF">2019-02-13T14:37:28Z</dcterms:created>
  <dcterms:modified xsi:type="dcterms:W3CDTF">2023-07-26T11:29:42Z</dcterms:modified>
</cp:coreProperties>
</file>