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16" r:id="rId2"/>
    <p:sldId id="394" r:id="rId3"/>
    <p:sldId id="395" r:id="rId4"/>
    <p:sldId id="396" r:id="rId5"/>
    <p:sldId id="319" r:id="rId6"/>
    <p:sldId id="308" r:id="rId7"/>
    <p:sldId id="321" r:id="rId8"/>
    <p:sldId id="320" r:id="rId9"/>
    <p:sldId id="322" r:id="rId10"/>
    <p:sldId id="323" r:id="rId11"/>
    <p:sldId id="324" r:id="rId12"/>
    <p:sldId id="326" r:id="rId13"/>
    <p:sldId id="327" r:id="rId14"/>
    <p:sldId id="328" r:id="rId15"/>
    <p:sldId id="329" r:id="rId16"/>
    <p:sldId id="330" r:id="rId17"/>
    <p:sldId id="331" r:id="rId18"/>
    <p:sldId id="325"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5" r:id="rId32"/>
    <p:sldId id="348" r:id="rId33"/>
    <p:sldId id="392" r:id="rId34"/>
    <p:sldId id="349" r:id="rId35"/>
    <p:sldId id="350" r:id="rId36"/>
    <p:sldId id="389" r:id="rId37"/>
    <p:sldId id="391" r:id="rId38"/>
    <p:sldId id="347" r:id="rId39"/>
    <p:sldId id="353" r:id="rId40"/>
    <p:sldId id="354" r:id="rId41"/>
    <p:sldId id="355" r:id="rId42"/>
    <p:sldId id="356" r:id="rId43"/>
    <p:sldId id="357" r:id="rId44"/>
    <p:sldId id="359" r:id="rId45"/>
    <p:sldId id="382" r:id="rId46"/>
    <p:sldId id="384" r:id="rId47"/>
    <p:sldId id="385" r:id="rId48"/>
    <p:sldId id="362" r:id="rId49"/>
    <p:sldId id="363" r:id="rId50"/>
    <p:sldId id="364" r:id="rId51"/>
    <p:sldId id="365" r:id="rId52"/>
    <p:sldId id="367" r:id="rId53"/>
    <p:sldId id="361" r:id="rId54"/>
    <p:sldId id="368" r:id="rId55"/>
    <p:sldId id="369" r:id="rId56"/>
    <p:sldId id="372" r:id="rId57"/>
    <p:sldId id="373" r:id="rId58"/>
    <p:sldId id="374" r:id="rId59"/>
    <p:sldId id="371" r:id="rId60"/>
    <p:sldId id="375" r:id="rId61"/>
    <p:sldId id="377" r:id="rId62"/>
    <p:sldId id="393" r:id="rId63"/>
    <p:sldId id="386" r:id="rId64"/>
    <p:sldId id="312" r:id="rId65"/>
    <p:sldId id="397"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ji86289" initials="f" lastIdx="1" clrIdx="0"/>
  <p:cmAuthor id="1" name="Meeks, Donna (DOE)" initials="MD(" lastIdx="1" clrIdx="1"/>
  <p:cmAuthor id="2" name="VITA Program" initials="VP" lastIdx="24" clrIdx="2">
    <p:extLst>
      <p:ext uri="{19B8F6BF-5375-455C-9EA6-DF929625EA0E}">
        <p15:presenceInfo xmlns:p15="http://schemas.microsoft.com/office/powerpoint/2012/main" userId="VITA Program" providerId="None"/>
      </p:ext>
    </p:extLst>
  </p:cmAuthor>
  <p:cmAuthor id="3" name="Delozier, Debra (DOE)" initials="DD(" lastIdx="5" clrIdx="3">
    <p:extLst>
      <p:ext uri="{19B8F6BF-5375-455C-9EA6-DF929625EA0E}">
        <p15:presenceInfo xmlns:p15="http://schemas.microsoft.com/office/powerpoint/2012/main" userId="S-1-5-21-3102109963-2641124013-111641105-717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43" autoAdjust="0"/>
    <p:restoredTop sz="84852" autoAdjust="0"/>
  </p:normalViewPr>
  <p:slideViewPr>
    <p:cSldViewPr>
      <p:cViewPr varScale="1">
        <p:scale>
          <a:sx n="67" d="100"/>
          <a:sy n="67" d="100"/>
        </p:scale>
        <p:origin x="792" y="24"/>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F16CBD-EF93-46CA-980B-1CFF556AFBA9}" type="datetimeFigureOut">
              <a:rPr lang="en-US" smtClean="0"/>
              <a:t>8/2/2023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E9E145-6FCC-4DCC-B73B-FE93669A4038}" type="slidenum">
              <a:rPr lang="en-US" smtClean="0"/>
              <a:t>‹#›</a:t>
            </a:fld>
            <a:endParaRPr lang="en-US"/>
          </a:p>
        </p:txBody>
      </p:sp>
    </p:spTree>
    <p:extLst>
      <p:ext uri="{BB962C8B-B14F-4D97-AF65-F5344CB8AC3E}">
        <p14:creationId xmlns:p14="http://schemas.microsoft.com/office/powerpoint/2010/main" val="2898243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8/2/2023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a:p>
        </p:txBody>
      </p:sp>
    </p:spTree>
    <p:extLst>
      <p:ext uri="{BB962C8B-B14F-4D97-AF65-F5344CB8AC3E}">
        <p14:creationId xmlns:p14="http://schemas.microsoft.com/office/powerpoint/2010/main" val="77923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239294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a:p>
        </p:txBody>
      </p:sp>
    </p:spTree>
    <p:extLst>
      <p:ext uri="{BB962C8B-B14F-4D97-AF65-F5344CB8AC3E}">
        <p14:creationId xmlns:p14="http://schemas.microsoft.com/office/powerpoint/2010/main" val="196363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a:p>
        </p:txBody>
      </p:sp>
    </p:spTree>
    <p:extLst>
      <p:ext uri="{BB962C8B-B14F-4D97-AF65-F5344CB8AC3E}">
        <p14:creationId xmlns:p14="http://schemas.microsoft.com/office/powerpoint/2010/main" val="163145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22</a:t>
            </a:fld>
            <a:endParaRPr lang="en-US"/>
          </a:p>
        </p:txBody>
      </p:sp>
    </p:spTree>
    <p:extLst>
      <p:ext uri="{BB962C8B-B14F-4D97-AF65-F5344CB8AC3E}">
        <p14:creationId xmlns:p14="http://schemas.microsoft.com/office/powerpoint/2010/main" val="122939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310935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25</a:t>
            </a:fld>
            <a:endParaRPr lang="en-US"/>
          </a:p>
        </p:txBody>
      </p:sp>
    </p:spTree>
    <p:extLst>
      <p:ext uri="{BB962C8B-B14F-4D97-AF65-F5344CB8AC3E}">
        <p14:creationId xmlns:p14="http://schemas.microsoft.com/office/powerpoint/2010/main" val="155446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26</a:t>
            </a:fld>
            <a:endParaRPr lang="en-US"/>
          </a:p>
        </p:txBody>
      </p:sp>
    </p:spTree>
    <p:extLst>
      <p:ext uri="{BB962C8B-B14F-4D97-AF65-F5344CB8AC3E}">
        <p14:creationId xmlns:p14="http://schemas.microsoft.com/office/powerpoint/2010/main" val="155284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27</a:t>
            </a:fld>
            <a:endParaRPr lang="en-US"/>
          </a:p>
        </p:txBody>
      </p:sp>
    </p:spTree>
    <p:extLst>
      <p:ext uri="{BB962C8B-B14F-4D97-AF65-F5344CB8AC3E}">
        <p14:creationId xmlns:p14="http://schemas.microsoft.com/office/powerpoint/2010/main" val="3691243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28</a:t>
            </a:fld>
            <a:endParaRPr lang="en-US"/>
          </a:p>
        </p:txBody>
      </p:sp>
    </p:spTree>
    <p:extLst>
      <p:ext uri="{BB962C8B-B14F-4D97-AF65-F5344CB8AC3E}">
        <p14:creationId xmlns:p14="http://schemas.microsoft.com/office/powerpoint/2010/main" val="337492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20803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a:p>
        </p:txBody>
      </p:sp>
    </p:spTree>
    <p:extLst>
      <p:ext uri="{BB962C8B-B14F-4D97-AF65-F5344CB8AC3E}">
        <p14:creationId xmlns:p14="http://schemas.microsoft.com/office/powerpoint/2010/main" val="410371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31</a:t>
            </a:fld>
            <a:endParaRPr lang="en-US"/>
          </a:p>
        </p:txBody>
      </p:sp>
    </p:spTree>
    <p:extLst>
      <p:ext uri="{BB962C8B-B14F-4D97-AF65-F5344CB8AC3E}">
        <p14:creationId xmlns:p14="http://schemas.microsoft.com/office/powerpoint/2010/main" val="767802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32</a:t>
            </a:fld>
            <a:endParaRPr lang="en-US"/>
          </a:p>
        </p:txBody>
      </p:sp>
    </p:spTree>
    <p:extLst>
      <p:ext uri="{BB962C8B-B14F-4D97-AF65-F5344CB8AC3E}">
        <p14:creationId xmlns:p14="http://schemas.microsoft.com/office/powerpoint/2010/main" val="3670184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33</a:t>
            </a:fld>
            <a:endParaRPr lang="en-US"/>
          </a:p>
        </p:txBody>
      </p:sp>
    </p:spTree>
    <p:extLst>
      <p:ext uri="{BB962C8B-B14F-4D97-AF65-F5344CB8AC3E}">
        <p14:creationId xmlns:p14="http://schemas.microsoft.com/office/powerpoint/2010/main" val="894889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34</a:t>
            </a:fld>
            <a:endParaRPr lang="en-US"/>
          </a:p>
        </p:txBody>
      </p:sp>
    </p:spTree>
    <p:extLst>
      <p:ext uri="{BB962C8B-B14F-4D97-AF65-F5344CB8AC3E}">
        <p14:creationId xmlns:p14="http://schemas.microsoft.com/office/powerpoint/2010/main" val="238688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35</a:t>
            </a:fld>
            <a:endParaRPr lang="en-US"/>
          </a:p>
        </p:txBody>
      </p:sp>
    </p:spTree>
    <p:extLst>
      <p:ext uri="{BB962C8B-B14F-4D97-AF65-F5344CB8AC3E}">
        <p14:creationId xmlns:p14="http://schemas.microsoft.com/office/powerpoint/2010/main" val="1245666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a:p>
        </p:txBody>
      </p:sp>
    </p:spTree>
    <p:extLst>
      <p:ext uri="{BB962C8B-B14F-4D97-AF65-F5344CB8AC3E}">
        <p14:creationId xmlns:p14="http://schemas.microsoft.com/office/powerpoint/2010/main" val="1279855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37</a:t>
            </a:fld>
            <a:endParaRPr lang="en-US"/>
          </a:p>
        </p:txBody>
      </p:sp>
    </p:spTree>
    <p:extLst>
      <p:ext uri="{BB962C8B-B14F-4D97-AF65-F5344CB8AC3E}">
        <p14:creationId xmlns:p14="http://schemas.microsoft.com/office/powerpoint/2010/main" val="922326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40</a:t>
            </a:fld>
            <a:endParaRPr lang="en-US"/>
          </a:p>
        </p:txBody>
      </p:sp>
    </p:spTree>
    <p:extLst>
      <p:ext uri="{BB962C8B-B14F-4D97-AF65-F5344CB8AC3E}">
        <p14:creationId xmlns:p14="http://schemas.microsoft.com/office/powerpoint/2010/main" val="3697239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41</a:t>
            </a:fld>
            <a:endParaRPr lang="en-US"/>
          </a:p>
        </p:txBody>
      </p:sp>
    </p:spTree>
    <p:extLst>
      <p:ext uri="{BB962C8B-B14F-4D97-AF65-F5344CB8AC3E}">
        <p14:creationId xmlns:p14="http://schemas.microsoft.com/office/powerpoint/2010/main" val="103684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a:t>
            </a:fld>
            <a:endParaRPr lang="en-US"/>
          </a:p>
        </p:txBody>
      </p:sp>
    </p:spTree>
    <p:extLst>
      <p:ext uri="{BB962C8B-B14F-4D97-AF65-F5344CB8AC3E}">
        <p14:creationId xmlns:p14="http://schemas.microsoft.com/office/powerpoint/2010/main" val="4031464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47</a:t>
            </a:fld>
            <a:endParaRPr lang="en-US"/>
          </a:p>
        </p:txBody>
      </p:sp>
    </p:spTree>
    <p:extLst>
      <p:ext uri="{BB962C8B-B14F-4D97-AF65-F5344CB8AC3E}">
        <p14:creationId xmlns:p14="http://schemas.microsoft.com/office/powerpoint/2010/main" val="640332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50</a:t>
            </a:fld>
            <a:endParaRPr lang="en-US"/>
          </a:p>
        </p:txBody>
      </p:sp>
    </p:spTree>
    <p:extLst>
      <p:ext uri="{BB962C8B-B14F-4D97-AF65-F5344CB8AC3E}">
        <p14:creationId xmlns:p14="http://schemas.microsoft.com/office/powerpoint/2010/main" val="174372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55</a:t>
            </a:fld>
            <a:endParaRPr lang="en-US"/>
          </a:p>
        </p:txBody>
      </p:sp>
    </p:spTree>
    <p:extLst>
      <p:ext uri="{BB962C8B-B14F-4D97-AF65-F5344CB8AC3E}">
        <p14:creationId xmlns:p14="http://schemas.microsoft.com/office/powerpoint/2010/main" val="74286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58</a:t>
            </a:fld>
            <a:endParaRPr lang="en-US"/>
          </a:p>
        </p:txBody>
      </p:sp>
    </p:spTree>
    <p:extLst>
      <p:ext uri="{BB962C8B-B14F-4D97-AF65-F5344CB8AC3E}">
        <p14:creationId xmlns:p14="http://schemas.microsoft.com/office/powerpoint/2010/main" val="3708095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64</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371525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273518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233481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224558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13</a:t>
            </a:fld>
            <a:endParaRPr lang="en-US"/>
          </a:p>
        </p:txBody>
      </p:sp>
    </p:spTree>
    <p:extLst>
      <p:ext uri="{BB962C8B-B14F-4D97-AF65-F5344CB8AC3E}">
        <p14:creationId xmlns:p14="http://schemas.microsoft.com/office/powerpoint/2010/main" val="35741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14</a:t>
            </a:fld>
            <a:endParaRPr lang="en-US"/>
          </a:p>
        </p:txBody>
      </p:sp>
    </p:spTree>
    <p:extLst>
      <p:ext uri="{BB962C8B-B14F-4D97-AF65-F5344CB8AC3E}">
        <p14:creationId xmlns:p14="http://schemas.microsoft.com/office/powerpoint/2010/main" val="1913047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chemeClr val="tx1"/>
          </a:solidFill>
        </p:spPr>
        <p:txBody>
          <a:bodyPr/>
          <a:lstStyle>
            <a:lvl1pPr>
              <a:defRPr b="1">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Lst>
  <p:hf hdr="0" ftr="0" dt="0"/>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doe.virginia.gov/teaching-learning-assessment/instruction/mathematics/standards-of-learning-for-mathematic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mailto:vdoe.mathematics@doe.virginia.gov" TargetMode="External"/><Relationship Id="rId2" Type="http://schemas.openxmlformats.org/officeDocument/2006/relationships/hyperlink" Target="mailto:student_assessment@doe.virginia.gov"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
            <a:ext cx="9144000" cy="857250"/>
          </a:xfrm>
        </p:spPr>
        <p:txBody>
          <a:bodyPr>
            <a:noAutofit/>
          </a:bodyPr>
          <a:lstStyle/>
          <a:p>
            <a:r>
              <a:rPr lang="en-US" sz="2800" dirty="0"/>
              <a:t>Student Performance Analysis</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Grade 3</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Slide number 7"/>
          <p:cNvSpPr txBox="1"/>
          <p:nvPr/>
        </p:nvSpPr>
        <p:spPr>
          <a:xfrm>
            <a:off x="8496300" y="4552950"/>
            <a:ext cx="342900" cy="369332"/>
          </a:xfrm>
          <a:prstGeom prst="rect">
            <a:avLst/>
          </a:prstGeom>
          <a:noFill/>
        </p:spPr>
        <p:txBody>
          <a:bodyPr wrap="square" rtlCol="0">
            <a:spAutoFit/>
          </a:bodyPr>
          <a:lstStyle/>
          <a:p>
            <a:r>
              <a:rPr lang="en-US" dirty="0"/>
              <a:t>7</a:t>
            </a:r>
          </a:p>
        </p:txBody>
      </p:sp>
      <p:sp>
        <p:nvSpPr>
          <p:cNvPr id="4" name="Title 2"/>
          <p:cNvSpPr>
            <a:spLocks noGrp="1"/>
          </p:cNvSpPr>
          <p:nvPr>
            <p:ph type="title"/>
          </p:nvPr>
        </p:nvSpPr>
        <p:spPr>
          <a:xfrm>
            <a:off x="0" y="-19050"/>
            <a:ext cx="9144000" cy="818027"/>
          </a:xfrm>
          <a:solidFill>
            <a:schemeClr val="tx1"/>
          </a:solidFill>
        </p:spPr>
        <p:txBody>
          <a:bodyPr>
            <a:noAutofit/>
          </a:bodyPr>
          <a:lstStyle/>
          <a:p>
            <a:r>
              <a:rPr lang="en-US" sz="2900" dirty="0">
                <a:solidFill>
                  <a:srgbClr val="FFFFFF"/>
                </a:solidFill>
              </a:rPr>
              <a:t>Answer to Practice #2 with Naming Fractions Represented on a Number Line (3.2a)</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1175497"/>
                <a:ext cx="9144000" cy="3962400"/>
              </a:xfrm>
            </p:spPr>
            <p:txBody>
              <a:bodyPr>
                <a:normAutofit/>
              </a:bodyPr>
              <a:lstStyle/>
              <a:p>
                <a:pPr marL="114300" indent="0">
                  <a:buNone/>
                </a:pPr>
                <a:r>
                  <a:rPr lang="en-US" sz="2400" b="1" dirty="0"/>
                  <a:t>Which pair of numbers can be used to represent the location of point </a:t>
                </a:r>
                <a:r>
                  <a:rPr lang="en-US" sz="2400" b="1" i="1" dirty="0">
                    <a:latin typeface="Times New Roman" panose="02020603050405020304" pitchFamily="18" charset="0"/>
                    <a:cs typeface="Times New Roman" panose="02020603050405020304" pitchFamily="18" charset="0"/>
                  </a:rPr>
                  <a:t>M</a:t>
                </a:r>
                <a:r>
                  <a:rPr lang="en-US" sz="2400" b="1" dirty="0"/>
                  <a:t> on this number line?</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dirty="0"/>
                  <a:t>A.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𝟏𝟎</m:t>
                        </m:r>
                      </m:num>
                      <m:den>
                        <m:r>
                          <a:rPr lang="en-US" sz="2400" b="1" i="1">
                            <a:latin typeface="Cambria Math"/>
                          </a:rPr>
                          <m:t> </m:t>
                        </m:r>
                        <m:r>
                          <a:rPr lang="en-US" sz="2400" b="1" i="1">
                            <a:latin typeface="Cambria Math"/>
                          </a:rPr>
                          <m:t>𝟏𝟏</m:t>
                        </m:r>
                      </m:den>
                    </m:f>
                    <m:r>
                      <a:rPr lang="en-US" sz="2400" b="1" i="1">
                        <a:latin typeface="Cambria Math"/>
                      </a:rPr>
                      <m:t> </m:t>
                    </m:r>
                  </m:oMath>
                </a14:m>
                <a:r>
                  <a:rPr lang="en-US" sz="2400" dirty="0"/>
                  <a:t>and 1</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𝟕</m:t>
                        </m:r>
                      </m:num>
                      <m:den>
                        <m:r>
                          <a:rPr lang="en-US" sz="2400" b="1" i="1">
                            <a:latin typeface="Cambria Math"/>
                          </a:rPr>
                          <m:t>𝟏𝟏</m:t>
                        </m:r>
                      </m:den>
                    </m:f>
                    <m:r>
                      <a:rPr lang="en-US" sz="2400" b="1" i="1">
                        <a:latin typeface="Cambria Math"/>
                      </a:rPr>
                      <m:t> </m:t>
                    </m:r>
                  </m:oMath>
                </a14:m>
                <a:r>
                  <a:rPr lang="en-US" sz="2400" dirty="0"/>
                  <a:t>		B.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𝟏𝟏</m:t>
                        </m:r>
                      </m:num>
                      <m:den>
                        <m:r>
                          <a:rPr lang="en-US" sz="2400" b="1" i="1" smtClean="0">
                            <a:latin typeface="Cambria Math"/>
                          </a:rPr>
                          <m:t> </m:t>
                        </m:r>
                        <m:r>
                          <a:rPr lang="en-US" sz="2400" b="1" i="1" smtClean="0">
                            <a:latin typeface="Cambria Math"/>
                          </a:rPr>
                          <m:t>𝟏𝟐</m:t>
                        </m:r>
                      </m:den>
                    </m:f>
                  </m:oMath>
                </a14:m>
                <a:r>
                  <a:rPr lang="en-US" sz="2400" dirty="0"/>
                  <a:t> and 1</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a:rPr>
                          <m:t>𝟕</m:t>
                        </m:r>
                      </m:num>
                      <m:den>
                        <m:r>
                          <a:rPr lang="en-US" sz="2400" b="1" i="1">
                            <a:latin typeface="Cambria Math"/>
                          </a:rPr>
                          <m:t>𝟏𝟐</m:t>
                        </m:r>
                      </m:den>
                    </m:f>
                    <m:r>
                      <a:rPr lang="en-US" sz="2400" b="1" i="1">
                        <a:latin typeface="Cambria Math"/>
                      </a:rPr>
                      <m:t> </m:t>
                    </m:r>
                    <m:r>
                      <a:rPr lang="en-US" sz="2400" b="0" i="0" smtClean="0">
                        <a:latin typeface="Cambria Math"/>
                      </a:rPr>
                      <m:t> </m:t>
                    </m:r>
                  </m:oMath>
                </a14:m>
                <a:r>
                  <a:rPr lang="en-US" sz="2400" dirty="0">
                    <a:solidFill>
                      <a:srgbClr val="C00000"/>
                    </a:solidFill>
                  </a:rPr>
                  <a:t>most common error</a:t>
                </a:r>
                <a:endParaRPr lang="en-US" sz="2400" dirty="0"/>
              </a:p>
              <a:p>
                <a:pPr marL="114300" indent="0">
                  <a:buNone/>
                </a:pPr>
                <a:r>
                  <a:rPr lang="en-US" sz="2400" dirty="0"/>
                  <a:t>	 	</a:t>
                </a:r>
              </a:p>
              <a:p>
                <a:pPr marL="114300" indent="0">
                  <a:buNone/>
                </a:pPr>
                <a:r>
                  <a:rPr lang="en-US" sz="2400" dirty="0">
                    <a:solidFill>
                      <a:srgbClr val="C00000"/>
                    </a:solidFill>
                  </a:rPr>
                  <a:t>C.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a:solidFill>
                              <a:srgbClr val="C00000"/>
                            </a:solidFill>
                            <a:latin typeface="Cambria Math"/>
                          </a:rPr>
                          <m:t>𝟏</m:t>
                        </m:r>
                        <m:r>
                          <a:rPr lang="en-US" sz="2400" b="1" i="1" smtClean="0">
                            <a:solidFill>
                              <a:srgbClr val="C00000"/>
                            </a:solidFill>
                            <a:latin typeface="Cambria Math"/>
                          </a:rPr>
                          <m:t>𝟎</m:t>
                        </m:r>
                      </m:num>
                      <m:den>
                        <m:r>
                          <a:rPr lang="en-US" sz="2400" b="1" i="1">
                            <a:solidFill>
                              <a:srgbClr val="C00000"/>
                            </a:solidFill>
                            <a:latin typeface="Cambria Math"/>
                          </a:rPr>
                          <m:t> </m:t>
                        </m:r>
                        <m:r>
                          <a:rPr lang="en-US" sz="2400" b="1" i="1" smtClean="0">
                            <a:solidFill>
                              <a:srgbClr val="C00000"/>
                            </a:solidFill>
                            <a:latin typeface="Cambria Math"/>
                          </a:rPr>
                          <m:t>𝟑</m:t>
                        </m:r>
                      </m:den>
                    </m:f>
                    <m:r>
                      <a:rPr lang="en-US" sz="2400" b="1" i="1">
                        <a:solidFill>
                          <a:srgbClr val="C00000"/>
                        </a:solidFill>
                        <a:latin typeface="Cambria Math"/>
                      </a:rPr>
                      <m:t> </m:t>
                    </m:r>
                    <m:r>
                      <a:rPr lang="en-US" sz="2400" b="1" i="1" smtClean="0">
                        <a:solidFill>
                          <a:srgbClr val="C00000"/>
                        </a:solidFill>
                        <a:latin typeface="Cambria Math"/>
                      </a:rPr>
                      <m:t> </m:t>
                    </m:r>
                  </m:oMath>
                </a14:m>
                <a:r>
                  <a:rPr lang="en-US" sz="2400" dirty="0">
                    <a:solidFill>
                      <a:srgbClr val="C00000"/>
                    </a:solidFill>
                  </a:rPr>
                  <a:t>and 3</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smtClean="0">
                            <a:solidFill>
                              <a:srgbClr val="C00000"/>
                            </a:solidFill>
                            <a:latin typeface="Cambria Math"/>
                          </a:rPr>
                          <m:t>𝟏</m:t>
                        </m:r>
                      </m:num>
                      <m:den>
                        <m:r>
                          <a:rPr lang="en-US" sz="2400" b="1" i="1" smtClean="0">
                            <a:solidFill>
                              <a:srgbClr val="C00000"/>
                            </a:solidFill>
                            <a:latin typeface="Cambria Math"/>
                          </a:rPr>
                          <m:t>𝟑</m:t>
                        </m:r>
                      </m:den>
                    </m:f>
                    <m:r>
                      <a:rPr lang="en-US" sz="2400" b="1" i="1">
                        <a:latin typeface="Cambria Math"/>
                      </a:rPr>
                      <m:t> </m:t>
                    </m:r>
                  </m:oMath>
                </a14:m>
                <a:r>
                  <a:rPr lang="en-US" sz="2400" dirty="0"/>
                  <a:t>		D.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𝟏𝟏</m:t>
                        </m:r>
                      </m:num>
                      <m:den>
                        <m:r>
                          <a:rPr lang="en-US" sz="2400" b="1" i="1">
                            <a:latin typeface="Cambria Math"/>
                          </a:rPr>
                          <m:t> </m:t>
                        </m:r>
                        <m:r>
                          <a:rPr lang="en-US" sz="2400" b="1" i="1" smtClean="0">
                            <a:latin typeface="Cambria Math"/>
                          </a:rPr>
                          <m:t>𝟒</m:t>
                        </m:r>
                      </m:den>
                    </m:f>
                  </m:oMath>
                </a14:m>
                <a:r>
                  <a:rPr lang="en-US" sz="2400" dirty="0"/>
                  <a:t> and 3</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smtClean="0">
                            <a:latin typeface="Cambria Math"/>
                          </a:rPr>
                          <m:t>𝟒</m:t>
                        </m:r>
                      </m:den>
                    </m:f>
                    <m:r>
                      <a:rPr lang="en-US" sz="2400" b="1" i="1">
                        <a:latin typeface="Cambria Math"/>
                      </a:rPr>
                      <m:t> </m:t>
                    </m:r>
                  </m:oMath>
                </a14:m>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1175497"/>
                <a:ext cx="9144000" cy="3962400"/>
              </a:xfrm>
              <a:blipFill>
                <a:blip r:embed="rId3"/>
                <a:stretch>
                  <a:fillRect t="-1231"/>
                </a:stretch>
              </a:blipFill>
            </p:spPr>
            <p:txBody>
              <a:bodyPr/>
              <a:lstStyle/>
              <a:p>
                <a:r>
                  <a:rPr lang="en-US">
                    <a:noFill/>
                  </a:rPr>
                  <a:t> </a:t>
                </a:r>
              </a:p>
            </p:txBody>
          </p:sp>
        </mc:Fallback>
      </mc:AlternateContent>
      <p:sp>
        <p:nvSpPr>
          <p:cNvPr id="6" name="Rounded Rectangle 5" descr="Rounded rectangle has been used to indicate the correct answer, option C: 10/3 and 31/3"/>
          <p:cNvSpPr/>
          <p:nvPr/>
        </p:nvSpPr>
        <p:spPr>
          <a:xfrm>
            <a:off x="152400" y="4171950"/>
            <a:ext cx="2438400" cy="838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number line with 12 tick marks; first tick mark is labeled as zero, fourth tick mark is labeled as 1, 11th tick mark has a labeled point 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14550"/>
            <a:ext cx="5638800" cy="91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58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819150"/>
            <a:ext cx="8927385" cy="3429002"/>
          </a:xfrm>
        </p:spPr>
        <p:txBody>
          <a:bodyPr>
            <a:normAutofit/>
          </a:bodyPr>
          <a:lstStyle/>
          <a:p>
            <a:pPr marL="114300" indent="0">
              <a:buNone/>
            </a:pPr>
            <a:r>
              <a:rPr lang="en-US" sz="2400" dirty="0"/>
              <a:t>Students would benefit from additional practice naming the quantity represented by an area/region model of a number greater than one as an improper fraction and as a mixed number.</a:t>
            </a:r>
          </a:p>
          <a:p>
            <a:pPr marL="114300" indent="0">
              <a:buNone/>
            </a:pPr>
            <a:endParaRPr lang="en-US" sz="2400" dirty="0"/>
          </a:p>
          <a:p>
            <a:pPr marL="114300" indent="0">
              <a:buNone/>
            </a:pPr>
            <a:r>
              <a:rPr lang="en-US" sz="2400" dirty="0">
                <a:solidFill>
                  <a:srgbClr val="C00000"/>
                </a:solidFill>
              </a:rPr>
              <a:t>The most common error in SOL test item performance occurs when students do not recognize the whole, as it has been defined in the given problem and model, when naming the quantity represented.</a:t>
            </a:r>
          </a:p>
        </p:txBody>
      </p:sp>
      <p:sp>
        <p:nvSpPr>
          <p:cNvPr id="5" name="Title 2"/>
          <p:cNvSpPr>
            <a:spLocks noGrp="1"/>
          </p:cNvSpPr>
          <p:nvPr>
            <p:ph type="title"/>
          </p:nvPr>
        </p:nvSpPr>
        <p:spPr>
          <a:xfrm>
            <a:off x="0" y="-19050"/>
            <a:ext cx="9144000" cy="818027"/>
          </a:xfrm>
          <a:solidFill>
            <a:schemeClr val="tx1"/>
          </a:solidFill>
        </p:spPr>
        <p:txBody>
          <a:bodyPr>
            <a:noAutofit/>
          </a:bodyPr>
          <a:lstStyle/>
          <a:p>
            <a:r>
              <a:rPr lang="en-US" sz="2800" dirty="0">
                <a:solidFill>
                  <a:schemeClr val="bg1"/>
                </a:solidFill>
              </a:rPr>
              <a:t>Naming Improper Fractions </a:t>
            </a:r>
            <a:br>
              <a:rPr lang="en-US" sz="2800" dirty="0">
                <a:solidFill>
                  <a:schemeClr val="bg1"/>
                </a:solidFill>
              </a:rPr>
            </a:br>
            <a:r>
              <a:rPr lang="en-US" sz="2800" dirty="0">
                <a:solidFill>
                  <a:schemeClr val="bg1"/>
                </a:solidFill>
              </a:rPr>
              <a:t>and Mixed Numbers (3.2a)</a:t>
            </a:r>
          </a:p>
        </p:txBody>
      </p:sp>
    </p:spTree>
    <p:extLst>
      <p:ext uri="{BB962C8B-B14F-4D97-AF65-F5344CB8AC3E}">
        <p14:creationId xmlns:p14="http://schemas.microsoft.com/office/powerpoint/2010/main" val="269571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Slide number 6"/>
          <p:cNvSpPr txBox="1"/>
          <p:nvPr/>
        </p:nvSpPr>
        <p:spPr>
          <a:xfrm>
            <a:off x="8496300" y="4552950"/>
            <a:ext cx="342900" cy="369332"/>
          </a:xfrm>
          <a:prstGeom prst="rect">
            <a:avLst/>
          </a:prstGeom>
          <a:noFill/>
        </p:spPr>
        <p:txBody>
          <a:bodyPr wrap="square" rtlCol="0">
            <a:spAutoFit/>
          </a:bodyPr>
          <a:lstStyle/>
          <a:p>
            <a:r>
              <a:rPr lang="en-US" dirty="0"/>
              <a:t>9</a:t>
            </a:r>
          </a:p>
        </p:txBody>
      </p:sp>
      <p:sp>
        <p:nvSpPr>
          <p:cNvPr id="5" name="Title 2"/>
          <p:cNvSpPr>
            <a:spLocks noGrp="1"/>
          </p:cNvSpPr>
          <p:nvPr>
            <p:ph type="title"/>
          </p:nvPr>
        </p:nvSpPr>
        <p:spPr/>
        <p:txBody>
          <a:bodyPr>
            <a:noAutofit/>
          </a:bodyPr>
          <a:lstStyle/>
          <a:p>
            <a:r>
              <a:rPr lang="en-US" sz="2800" dirty="0"/>
              <a:t>Suggested Practice #1 with Naming Improper Fractions and Mixed Numbers (3.2a)</a:t>
            </a:r>
          </a:p>
        </p:txBody>
      </p:sp>
      <p:sp>
        <p:nvSpPr>
          <p:cNvPr id="6" name="Content Placeholder 3"/>
          <p:cNvSpPr>
            <a:spLocks noGrp="1"/>
          </p:cNvSpPr>
          <p:nvPr>
            <p:ph idx="1"/>
          </p:nvPr>
        </p:nvSpPr>
        <p:spPr>
          <a:xfrm>
            <a:off x="76200" y="819150"/>
            <a:ext cx="8927385" cy="4026931"/>
          </a:xfrm>
        </p:spPr>
        <p:txBody>
          <a:bodyPr>
            <a:noAutofit/>
          </a:bodyPr>
          <a:lstStyle/>
          <a:p>
            <a:pPr marL="114300" indent="0">
              <a:buNone/>
            </a:pPr>
            <a:r>
              <a:rPr lang="en-US" sz="2400" b="1" dirty="0"/>
              <a:t>This model is shaded to represent one whole. Each section of the model is the same size.</a:t>
            </a:r>
          </a:p>
          <a:p>
            <a:pPr marL="114300" indent="0">
              <a:buNone/>
            </a:pPr>
            <a:endParaRPr lang="en-US" sz="2400" dirty="0"/>
          </a:p>
          <a:p>
            <a:pPr marL="114300" indent="0">
              <a:buNone/>
            </a:pPr>
            <a:endParaRPr lang="en-US" sz="2400" dirty="0"/>
          </a:p>
          <a:p>
            <a:pPr marL="114300" indent="0">
              <a:buNone/>
            </a:pPr>
            <a:endParaRPr lang="en-US" sz="800" dirty="0"/>
          </a:p>
          <a:p>
            <a:pPr marL="114300" indent="0">
              <a:buNone/>
            </a:pPr>
            <a:r>
              <a:rPr lang="en-US" sz="2400" b="1" dirty="0"/>
              <a:t>Model X is shaded to represent a number.</a:t>
            </a:r>
          </a:p>
          <a:p>
            <a:pPr marL="114300" indent="0">
              <a:buNone/>
            </a:pPr>
            <a:r>
              <a:rPr lang="en-US" sz="2400" dirty="0"/>
              <a:t>                         Model X</a:t>
            </a:r>
          </a:p>
          <a:p>
            <a:pPr marL="114300" indent="0">
              <a:buNone/>
            </a:pPr>
            <a:endParaRPr lang="en-US" sz="2400" dirty="0"/>
          </a:p>
          <a:p>
            <a:pPr marL="114300" indent="0">
              <a:buNone/>
            </a:pPr>
            <a:endParaRPr lang="en-US" sz="800" dirty="0"/>
          </a:p>
          <a:p>
            <a:pPr marL="114300" indent="0">
              <a:buNone/>
            </a:pPr>
            <a:endParaRPr lang="en-US" sz="800" dirty="0"/>
          </a:p>
          <a:p>
            <a:pPr marL="114300" indent="0">
              <a:buNone/>
            </a:pPr>
            <a:endParaRPr lang="en-US" sz="800" dirty="0"/>
          </a:p>
          <a:p>
            <a:pPr marL="114300" indent="0">
              <a:buNone/>
            </a:pPr>
            <a:endParaRPr lang="en-US" sz="800" dirty="0"/>
          </a:p>
          <a:p>
            <a:pPr marL="114300" indent="0">
              <a:buNone/>
            </a:pPr>
            <a:endParaRPr lang="en-US" sz="800" dirty="0"/>
          </a:p>
          <a:p>
            <a:pPr marL="114300" indent="0">
              <a:buNone/>
            </a:pPr>
            <a:r>
              <a:rPr lang="en-US" sz="2400" b="1" dirty="0"/>
              <a:t>Write a number to represent Model X.</a:t>
            </a:r>
          </a:p>
          <a:p>
            <a:pPr marL="114300" indent="0">
              <a:buNone/>
            </a:pPr>
            <a:endParaRPr lang="en-US" sz="2400" dirty="0"/>
          </a:p>
          <a:p>
            <a:pPr marL="114300" indent="0">
              <a:buNone/>
            </a:pPr>
            <a:endParaRPr lang="en-US" sz="2400" dirty="0"/>
          </a:p>
        </p:txBody>
      </p:sp>
      <p:pic>
        <p:nvPicPr>
          <p:cNvPr id="7" name="Picture 3" descr="Image of a rectangle divided into three equal sections; all 3 sections are sh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57350"/>
            <a:ext cx="420276" cy="84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with four rectangles that are the same size as the model representing one whole. These rectangles are described from left to right:&#10;- a rectangle divided into three equal sections; all 3 sections are shaded;&#10;- a rectangle divided into three equal sections; all 3 sections are shaded;&#10;- a rectangle divided into three equal sections; all 3 sections are shaded;&#10;- a rectangle divided into three equal sections; 2 of the 3 sections are sha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41298"/>
            <a:ext cx="1981200" cy="85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4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Slide number 6"/>
          <p:cNvSpPr txBox="1"/>
          <p:nvPr/>
        </p:nvSpPr>
        <p:spPr>
          <a:xfrm>
            <a:off x="8648700" y="4552950"/>
            <a:ext cx="495300" cy="369332"/>
          </a:xfrm>
          <a:prstGeom prst="rect">
            <a:avLst/>
          </a:prstGeom>
          <a:noFill/>
        </p:spPr>
        <p:txBody>
          <a:bodyPr wrap="square" rtlCol="0">
            <a:spAutoFit/>
          </a:bodyPr>
          <a:lstStyle/>
          <a:p>
            <a:r>
              <a:rPr lang="en-US" dirty="0"/>
              <a:t>10</a:t>
            </a:r>
          </a:p>
        </p:txBody>
      </p:sp>
      <p:sp>
        <p:nvSpPr>
          <p:cNvPr id="4" name="Title 2"/>
          <p:cNvSpPr>
            <a:spLocks noGrp="1"/>
          </p:cNvSpPr>
          <p:nvPr>
            <p:ph type="title"/>
          </p:nvPr>
        </p:nvSpPr>
        <p:spPr/>
        <p:txBody>
          <a:bodyPr>
            <a:noAutofit/>
          </a:bodyPr>
          <a:lstStyle/>
          <a:p>
            <a:r>
              <a:rPr lang="en-US" sz="2800" dirty="0"/>
              <a:t>Answers to Practice #1 with  Naming Improper Fractions and Mixed Numbers (3.2a)</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76200" y="819150"/>
                <a:ext cx="8927385" cy="3429002"/>
              </a:xfrm>
            </p:spPr>
            <p:txBody>
              <a:bodyPr>
                <a:noAutofit/>
              </a:bodyPr>
              <a:lstStyle/>
              <a:p>
                <a:pPr marL="114300" indent="0">
                  <a:buNone/>
                </a:pPr>
                <a:r>
                  <a:rPr lang="en-US" sz="2400" b="1" dirty="0"/>
                  <a:t>This model is shaded to represent one whole. Each section of the model is the same size.</a:t>
                </a:r>
              </a:p>
              <a:p>
                <a:pPr marL="114300" indent="0">
                  <a:buNone/>
                </a:pPr>
                <a:endParaRPr lang="en-US" sz="2400" dirty="0"/>
              </a:p>
              <a:p>
                <a:pPr marL="114300" indent="0">
                  <a:buNone/>
                </a:pPr>
                <a:endParaRPr lang="en-US" sz="2400" dirty="0"/>
              </a:p>
              <a:p>
                <a:pPr marL="114300" indent="0">
                  <a:buNone/>
                </a:pPr>
                <a:r>
                  <a:rPr lang="en-US" sz="2400" b="1" dirty="0"/>
                  <a:t>Model X is shaded to represent a number.</a:t>
                </a:r>
              </a:p>
              <a:p>
                <a:pPr marL="114300" indent="0">
                  <a:buNone/>
                </a:pPr>
                <a:r>
                  <a:rPr lang="en-US" sz="2400" dirty="0"/>
                  <a:t>                         Model X</a:t>
                </a:r>
              </a:p>
              <a:p>
                <a:pPr marL="114300" indent="0">
                  <a:buNone/>
                </a:pPr>
                <a:endParaRPr lang="en-US" sz="2400" dirty="0"/>
              </a:p>
              <a:p>
                <a:pPr marL="114300" indent="0">
                  <a:buNone/>
                </a:pPr>
                <a:endParaRPr lang="en-US" sz="800" dirty="0"/>
              </a:p>
              <a:p>
                <a:pPr marL="114300" indent="0">
                  <a:buNone/>
                </a:pPr>
                <a:endParaRPr lang="en-US" sz="800" dirty="0"/>
              </a:p>
              <a:p>
                <a:pPr marL="114300" indent="0">
                  <a:buNone/>
                </a:pPr>
                <a:endParaRPr lang="en-US" sz="800" dirty="0"/>
              </a:p>
              <a:p>
                <a:pPr marL="114300" indent="0">
                  <a:buNone/>
                </a:pPr>
                <a:endParaRPr lang="en-US" sz="800" dirty="0"/>
              </a:p>
              <a:p>
                <a:pPr marL="114300" indent="0">
                  <a:buNone/>
                </a:pPr>
                <a:r>
                  <a:rPr lang="en-US" sz="2400" b="1" dirty="0"/>
                  <a:t>Write a number to represent Model X. </a:t>
                </a:r>
                <a14:m>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a:solidFill>
                              <a:srgbClr val="C00000"/>
                            </a:solidFill>
                            <a:latin typeface="Cambria Math"/>
                          </a:rPr>
                          <m:t>𝟏𝟏</m:t>
                        </m:r>
                      </m:num>
                      <m:den>
                        <m:r>
                          <a:rPr lang="en-US" sz="2400" b="1" i="1">
                            <a:solidFill>
                              <a:srgbClr val="C00000"/>
                            </a:solidFill>
                            <a:latin typeface="Cambria Math"/>
                          </a:rPr>
                          <m:t>𝟑</m:t>
                        </m:r>
                      </m:den>
                    </m:f>
                    <m:r>
                      <a:rPr lang="en-US" sz="2400" b="1" i="1">
                        <a:solidFill>
                          <a:srgbClr val="C00000"/>
                        </a:solidFill>
                        <a:latin typeface="Cambria Math"/>
                      </a:rPr>
                      <m:t>  </m:t>
                    </m:r>
                    <m:r>
                      <m:rPr>
                        <m:sty m:val="p"/>
                      </m:rPr>
                      <a:rPr lang="en-US" sz="2400" b="0" i="0">
                        <a:solidFill>
                          <a:srgbClr val="C00000"/>
                        </a:solidFill>
                        <a:latin typeface="Cambria Math"/>
                      </a:rPr>
                      <m:t>or</m:t>
                    </m:r>
                    <m:r>
                      <a:rPr lang="en-US" sz="2400" b="1" i="1">
                        <a:solidFill>
                          <a:srgbClr val="C00000"/>
                        </a:solidFill>
                        <a:latin typeface="Cambria Math"/>
                      </a:rPr>
                      <m:t>  </m:t>
                    </m:r>
                    <m:r>
                      <a:rPr lang="en-US" sz="2400" b="1" i="1">
                        <a:solidFill>
                          <a:srgbClr val="C00000"/>
                        </a:solidFill>
                        <a:latin typeface="Cambria Math"/>
                      </a:rPr>
                      <m:t>𝟑</m:t>
                    </m:r>
                    <m:f>
                      <m:fPr>
                        <m:ctrlPr>
                          <a:rPr lang="en-US" sz="2400" b="1" i="1">
                            <a:solidFill>
                              <a:srgbClr val="C00000"/>
                            </a:solidFill>
                            <a:latin typeface="Cambria Math" panose="02040503050406030204" pitchFamily="18" charset="0"/>
                          </a:rPr>
                        </m:ctrlPr>
                      </m:fPr>
                      <m:num>
                        <m:r>
                          <a:rPr lang="en-US" sz="2400" b="1" i="1">
                            <a:solidFill>
                              <a:srgbClr val="C00000"/>
                            </a:solidFill>
                            <a:latin typeface="Cambria Math"/>
                          </a:rPr>
                          <m:t>𝟐</m:t>
                        </m:r>
                      </m:num>
                      <m:den>
                        <m:r>
                          <a:rPr lang="en-US" sz="2400" b="1" i="1">
                            <a:solidFill>
                              <a:srgbClr val="C00000"/>
                            </a:solidFill>
                            <a:latin typeface="Cambria Math"/>
                          </a:rPr>
                          <m:t>𝟑</m:t>
                        </m:r>
                      </m:den>
                    </m:f>
                  </m:oMath>
                </a14:m>
                <a:endParaRPr lang="en-US" sz="2400" b="1" dirty="0">
                  <a:solidFill>
                    <a:srgbClr val="C00000"/>
                  </a:solidFill>
                </a:endParaRPr>
              </a:p>
              <a:p>
                <a:pPr marL="114300" indent="0">
                  <a:buNone/>
                </a:pPr>
                <a:r>
                  <a:rPr lang="en-US" sz="2400" dirty="0">
                    <a:solidFill>
                      <a:srgbClr val="C00000"/>
                    </a:solidFill>
                  </a:rPr>
                  <a:t>most common error: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1">
                            <a:solidFill>
                              <a:srgbClr val="C00000"/>
                            </a:solidFill>
                            <a:latin typeface="Cambria Math"/>
                          </a:rPr>
                          <m:t>𝟏𝟏</m:t>
                        </m:r>
                      </m:num>
                      <m:den>
                        <m:r>
                          <a:rPr lang="en-US" sz="2400" b="1" i="1">
                            <a:solidFill>
                              <a:srgbClr val="C00000"/>
                            </a:solidFill>
                            <a:latin typeface="Cambria Math"/>
                          </a:rPr>
                          <m:t>𝟏𝟐</m:t>
                        </m:r>
                      </m:den>
                    </m:f>
                  </m:oMath>
                </a14:m>
                <a:endParaRPr lang="en-US" sz="2400" dirty="0">
                  <a:solidFill>
                    <a:srgbClr val="C00000"/>
                  </a:solidFill>
                </a:endParaRPr>
              </a:p>
              <a:p>
                <a:pPr marL="114300" indent="0">
                  <a:buNone/>
                </a:pPr>
                <a:endParaRPr lang="en-US" sz="2400" dirty="0"/>
              </a:p>
              <a:p>
                <a:pPr marL="114300" indent="0">
                  <a:buNone/>
                </a:pPr>
                <a:endParaRPr lang="en-US" sz="2400" dirty="0"/>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76200" y="819150"/>
                <a:ext cx="8927385" cy="3429002"/>
              </a:xfrm>
              <a:blipFill>
                <a:blip r:embed="rId3"/>
                <a:stretch>
                  <a:fillRect t="-1421" b="-23623"/>
                </a:stretch>
              </a:blipFill>
            </p:spPr>
            <p:txBody>
              <a:bodyPr/>
              <a:lstStyle/>
              <a:p>
                <a:r>
                  <a:rPr lang="en-US">
                    <a:noFill/>
                  </a:rPr>
                  <a:t> </a:t>
                </a:r>
              </a:p>
            </p:txBody>
          </p:sp>
        </mc:Fallback>
      </mc:AlternateContent>
      <p:pic>
        <p:nvPicPr>
          <p:cNvPr id="6" name="Picture 3" descr="Image of a rectangle divided into three equal sections; all 3 sections are shad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473" y="1558572"/>
            <a:ext cx="419688" cy="83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 with four rectangles that are the same size as the model representing one whole. These rectangles are described from left to right:&#10;- a rectangle divided into three equal sections; all 3 sections are shaded;&#10;- a rectangle divided into three equal sections; all 3 sections are shaded;&#10;- a rectangle divided into three equal sections; all 3 sections are shaded;&#10;- a rectangle divided into three equal sections; 2 of the 3 sections are shad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28950"/>
            <a:ext cx="194351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74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Naming Improper Fractions and Mixed Numbers (3.2a)</a:t>
            </a:r>
          </a:p>
        </p:txBody>
      </p:sp>
      <p:sp>
        <p:nvSpPr>
          <p:cNvPr id="5" name="Content Placeholder 3"/>
          <p:cNvSpPr>
            <a:spLocks noGrp="1"/>
          </p:cNvSpPr>
          <p:nvPr>
            <p:ph idx="1"/>
          </p:nvPr>
        </p:nvSpPr>
        <p:spPr>
          <a:xfrm>
            <a:off x="76200" y="895351"/>
            <a:ext cx="9296400" cy="3429002"/>
          </a:xfrm>
        </p:spPr>
        <p:txBody>
          <a:bodyPr>
            <a:normAutofit/>
          </a:bodyPr>
          <a:lstStyle/>
          <a:p>
            <a:pPr marL="114300" indent="0">
              <a:buNone/>
            </a:pPr>
            <a:r>
              <a:rPr lang="en-US" sz="2400" b="1" dirty="0"/>
              <a:t>This set of 6 counters represents one whole.</a:t>
            </a:r>
          </a:p>
          <a:p>
            <a:pPr marL="114300" indent="0">
              <a:buNone/>
            </a:pPr>
            <a:endParaRPr lang="en-US" sz="2400" dirty="0"/>
          </a:p>
          <a:p>
            <a:pPr marL="114300" indent="0">
              <a:buNone/>
            </a:pPr>
            <a:endParaRPr lang="en-US" sz="4000" dirty="0"/>
          </a:p>
          <a:p>
            <a:pPr marL="114300" indent="0">
              <a:spcAft>
                <a:spcPts val="600"/>
              </a:spcAft>
              <a:buNone/>
            </a:pPr>
            <a:r>
              <a:rPr lang="en-US" sz="2400" b="1" dirty="0"/>
              <a:t>What fraction represents 1 counter?</a:t>
            </a:r>
          </a:p>
          <a:p>
            <a:pPr marL="114300" indent="0">
              <a:spcAft>
                <a:spcPts val="600"/>
              </a:spcAft>
              <a:buNone/>
            </a:pPr>
            <a:r>
              <a:rPr lang="en-US" sz="2400" b="1" dirty="0"/>
              <a:t>What fraction represents 2 counters?</a:t>
            </a:r>
          </a:p>
          <a:p>
            <a:pPr marL="114300" indent="0">
              <a:spcAft>
                <a:spcPts val="600"/>
              </a:spcAft>
              <a:buNone/>
            </a:pPr>
            <a:r>
              <a:rPr lang="en-US" sz="2400" b="1" dirty="0"/>
              <a:t>What fraction represents 8 counters?</a:t>
            </a:r>
          </a:p>
          <a:p>
            <a:pPr marL="114300" indent="0">
              <a:spcAft>
                <a:spcPts val="600"/>
              </a:spcAft>
              <a:buNone/>
            </a:pPr>
            <a:r>
              <a:rPr lang="en-US" sz="2400" b="1" dirty="0"/>
              <a:t>What fraction and mixed number represent 10 counters?</a:t>
            </a:r>
          </a:p>
          <a:p>
            <a:pPr marL="114300" indent="0">
              <a:buNone/>
            </a:pPr>
            <a:endParaRPr lang="en-US" sz="2400" dirty="0"/>
          </a:p>
          <a:p>
            <a:pPr marL="114300" indent="0">
              <a:buNone/>
            </a:pPr>
            <a:endParaRPr lang="en-US" sz="2400" dirty="0"/>
          </a:p>
        </p:txBody>
      </p:sp>
      <p:pic>
        <p:nvPicPr>
          <p:cNvPr id="6" name="Picture 2" descr="Set of 6 coun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21578"/>
            <a:ext cx="1466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30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descr="Slide number 6"/>
          <p:cNvSpPr txBox="1"/>
          <p:nvPr/>
        </p:nvSpPr>
        <p:spPr>
          <a:xfrm>
            <a:off x="8648700" y="4552950"/>
            <a:ext cx="495300" cy="369332"/>
          </a:xfrm>
          <a:prstGeom prst="rect">
            <a:avLst/>
          </a:prstGeom>
          <a:noFill/>
        </p:spPr>
        <p:txBody>
          <a:bodyPr wrap="square" rtlCol="0">
            <a:spAutoFit/>
          </a:bodyPr>
          <a:lstStyle/>
          <a:p>
            <a:r>
              <a:rPr lang="en-US" dirty="0"/>
              <a:t>12</a:t>
            </a:r>
          </a:p>
        </p:txBody>
      </p:sp>
      <p:sp>
        <p:nvSpPr>
          <p:cNvPr id="4" name="Title 2"/>
          <p:cNvSpPr>
            <a:spLocks noGrp="1"/>
          </p:cNvSpPr>
          <p:nvPr>
            <p:ph type="title"/>
          </p:nvPr>
        </p:nvSpPr>
        <p:spPr>
          <a:solidFill>
            <a:schemeClr val="tx1"/>
          </a:solidFill>
        </p:spPr>
        <p:txBody>
          <a:bodyPr>
            <a:noAutofit/>
          </a:bodyPr>
          <a:lstStyle/>
          <a:p>
            <a:r>
              <a:rPr lang="en-US" sz="2800" dirty="0">
                <a:solidFill>
                  <a:srgbClr val="FFFFFF"/>
                </a:solidFill>
              </a:rPr>
              <a:t>Answers to Practice #2 with Naming Improper Fractions and Mixed Numbers (3.2a)</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0" y="895351"/>
                <a:ext cx="9003585" cy="3429002"/>
              </a:xfrm>
              <a:noFill/>
            </p:spPr>
            <p:txBody>
              <a:bodyPr>
                <a:noAutofit/>
              </a:bodyPr>
              <a:lstStyle/>
              <a:p>
                <a:pPr marL="114300" indent="0">
                  <a:buNone/>
                </a:pPr>
                <a:r>
                  <a:rPr lang="en-US" sz="2400" b="1" dirty="0"/>
                  <a:t>This set of 6 counters represents one whole.</a:t>
                </a:r>
              </a:p>
              <a:p>
                <a:pPr marL="114300" indent="0">
                  <a:buNone/>
                </a:pPr>
                <a:endParaRPr lang="en-US" sz="5400" dirty="0"/>
              </a:p>
              <a:p>
                <a:pPr marL="114300" indent="0">
                  <a:buNone/>
                </a:pPr>
                <a:endParaRPr lang="en-US" sz="1200" dirty="0"/>
              </a:p>
              <a:p>
                <a:pPr marL="114300" indent="0">
                  <a:spcAft>
                    <a:spcPts val="600"/>
                  </a:spcAft>
                  <a:buNone/>
                </a:pPr>
                <a:r>
                  <a:rPr lang="en-US" sz="2400" b="1" dirty="0"/>
                  <a:t>What fraction represents 1 counter? </a:t>
                </a:r>
                <a14:m>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a:solidFill>
                              <a:srgbClr val="C00000"/>
                            </a:solidFill>
                            <a:latin typeface="Cambria Math"/>
                          </a:rPr>
                          <m:t>𝟏</m:t>
                        </m:r>
                      </m:num>
                      <m:den>
                        <m:r>
                          <a:rPr lang="en-US" sz="2400" b="1" i="1" smtClean="0">
                            <a:solidFill>
                              <a:srgbClr val="C00000"/>
                            </a:solidFill>
                            <a:latin typeface="Cambria Math"/>
                          </a:rPr>
                          <m:t>𝟔</m:t>
                        </m:r>
                      </m:den>
                    </m:f>
                  </m:oMath>
                </a14:m>
                <a:endParaRPr lang="en-US" sz="2400" dirty="0"/>
              </a:p>
              <a:p>
                <a:pPr marL="114300" indent="0">
                  <a:spcAft>
                    <a:spcPts val="600"/>
                  </a:spcAft>
                  <a:buNone/>
                </a:pPr>
                <a:r>
                  <a:rPr lang="en-US" sz="2400" b="1" dirty="0"/>
                  <a:t>What fraction represents 2 counters? </a:t>
                </a:r>
                <a14:m>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smtClean="0">
                            <a:solidFill>
                              <a:srgbClr val="C00000"/>
                            </a:solidFill>
                            <a:latin typeface="Cambria Math"/>
                          </a:rPr>
                          <m:t>𝟐</m:t>
                        </m:r>
                      </m:num>
                      <m:den>
                        <m:r>
                          <a:rPr lang="en-US" sz="2400" b="1" i="1">
                            <a:solidFill>
                              <a:srgbClr val="C00000"/>
                            </a:solidFill>
                            <a:latin typeface="Cambria Math"/>
                          </a:rPr>
                          <m:t>𝟔</m:t>
                        </m:r>
                      </m:den>
                    </m:f>
                  </m:oMath>
                </a14:m>
                <a:endParaRPr lang="en-US" sz="2400" dirty="0"/>
              </a:p>
              <a:p>
                <a:pPr marL="114300" indent="0">
                  <a:spcAft>
                    <a:spcPts val="600"/>
                  </a:spcAft>
                  <a:buNone/>
                </a:pPr>
                <a:r>
                  <a:rPr lang="en-US" sz="2400" b="1" dirty="0"/>
                  <a:t>What fraction represents 8 counters? </a:t>
                </a:r>
                <a14:m>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smtClean="0">
                            <a:solidFill>
                              <a:srgbClr val="C00000"/>
                            </a:solidFill>
                            <a:latin typeface="Cambria Math"/>
                          </a:rPr>
                          <m:t>𝟖</m:t>
                        </m:r>
                      </m:num>
                      <m:den>
                        <m:r>
                          <a:rPr lang="en-US" sz="2400" b="1" i="1">
                            <a:solidFill>
                              <a:srgbClr val="C00000"/>
                            </a:solidFill>
                            <a:latin typeface="Cambria Math"/>
                          </a:rPr>
                          <m:t>𝟔</m:t>
                        </m:r>
                      </m:den>
                    </m:f>
                  </m:oMath>
                </a14:m>
                <a:endParaRPr lang="en-US" sz="2400" dirty="0"/>
              </a:p>
              <a:p>
                <a:pPr marL="114300" indent="0">
                  <a:spcAft>
                    <a:spcPts val="600"/>
                  </a:spcAft>
                  <a:buNone/>
                </a:pPr>
                <a:r>
                  <a:rPr lang="en-US" sz="2400" b="1" dirty="0"/>
                  <a:t>What fraction and mixed number represent 10 counters</a:t>
                </a:r>
                <a:r>
                  <a:rPr lang="en-US" sz="2400" dirty="0"/>
                  <a:t>? </a:t>
                </a:r>
              </a:p>
              <a:p>
                <a:pPr marL="114300" indent="0">
                  <a:buNone/>
                </a:pPr>
                <a:r>
                  <a:rPr lang="en-US" sz="2400" b="1" dirty="0">
                    <a:solidFill>
                      <a:srgbClr val="C00000"/>
                    </a:solidFill>
                  </a:rPr>
                  <a:t>	</a:t>
                </a:r>
                <a14:m>
                  <m:oMath xmlns:m="http://schemas.openxmlformats.org/officeDocument/2006/math">
                    <m:f>
                      <m:fPr>
                        <m:ctrlPr>
                          <a:rPr lang="en-US" sz="2400" b="1" i="1">
                            <a:solidFill>
                              <a:srgbClr val="C00000"/>
                            </a:solidFill>
                            <a:latin typeface="Cambria Math" panose="02040503050406030204" pitchFamily="18" charset="0"/>
                          </a:rPr>
                        </m:ctrlPr>
                      </m:fPr>
                      <m:num>
                        <m:r>
                          <a:rPr lang="en-US" sz="2400" b="1" i="0" smtClean="0">
                            <a:solidFill>
                              <a:srgbClr val="C00000"/>
                            </a:solidFill>
                            <a:latin typeface="Cambria Math"/>
                          </a:rPr>
                          <m:t>𝟏𝟎</m:t>
                        </m:r>
                      </m:num>
                      <m:den>
                        <m:r>
                          <a:rPr lang="en-US" sz="2400" b="1" i="0">
                            <a:solidFill>
                              <a:srgbClr val="C00000"/>
                            </a:solidFill>
                            <a:latin typeface="Cambria Math"/>
                          </a:rPr>
                          <m:t>𝟔</m:t>
                        </m:r>
                      </m:den>
                    </m:f>
                  </m:oMath>
                </a14:m>
                <a:r>
                  <a:rPr lang="en-US" sz="2400" dirty="0"/>
                  <a:t> </a:t>
                </a:r>
                <a:r>
                  <a:rPr lang="en-US" sz="2400" dirty="0">
                    <a:solidFill>
                      <a:srgbClr val="C00000"/>
                    </a:solidFill>
                  </a:rPr>
                  <a:t>and</a:t>
                </a:r>
                <a:r>
                  <a:rPr lang="en-US" sz="2400" dirty="0"/>
                  <a:t> </a:t>
                </a:r>
                <a14:m>
                  <m:oMath xmlns:m="http://schemas.openxmlformats.org/officeDocument/2006/math">
                    <m:r>
                      <a:rPr lang="en-US" sz="2400" b="1" i="1">
                        <a:solidFill>
                          <a:srgbClr val="C00000"/>
                        </a:solidFill>
                        <a:latin typeface="Cambria Math"/>
                      </a:rPr>
                      <m:t>𝟏</m:t>
                    </m:r>
                    <m:f>
                      <m:fPr>
                        <m:ctrlPr>
                          <a:rPr lang="en-US" sz="2400" b="1" i="1">
                            <a:solidFill>
                              <a:srgbClr val="C00000"/>
                            </a:solidFill>
                            <a:latin typeface="Cambria Math" panose="02040503050406030204" pitchFamily="18" charset="0"/>
                          </a:rPr>
                        </m:ctrlPr>
                      </m:fPr>
                      <m:num>
                        <m:r>
                          <a:rPr lang="en-US" sz="2400" b="1" i="1">
                            <a:solidFill>
                              <a:srgbClr val="C00000"/>
                            </a:solidFill>
                            <a:latin typeface="Cambria Math"/>
                          </a:rPr>
                          <m:t>𝟒</m:t>
                        </m:r>
                      </m:num>
                      <m:den>
                        <m:r>
                          <a:rPr lang="en-US" sz="2400" b="1" i="1">
                            <a:solidFill>
                              <a:srgbClr val="C00000"/>
                            </a:solidFill>
                            <a:latin typeface="Cambria Math"/>
                          </a:rPr>
                          <m:t>𝟔</m:t>
                        </m:r>
                      </m:den>
                    </m:f>
                  </m:oMath>
                </a14:m>
                <a:endParaRPr lang="en-US" sz="2400" dirty="0"/>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0" y="895351"/>
                <a:ext cx="9003585" cy="3429002"/>
              </a:xfrm>
              <a:blipFill>
                <a:blip r:embed="rId3"/>
                <a:stretch>
                  <a:fillRect t="-1423" r="-1760" b="-25267"/>
                </a:stretch>
              </a:blipFill>
            </p:spPr>
            <p:txBody>
              <a:bodyPr/>
              <a:lstStyle/>
              <a:p>
                <a:r>
                  <a:rPr lang="en-US">
                    <a:noFill/>
                  </a:rPr>
                  <a:t> </a:t>
                </a:r>
              </a:p>
            </p:txBody>
          </p:sp>
        </mc:Fallback>
      </mc:AlternateContent>
      <p:pic>
        <p:nvPicPr>
          <p:cNvPr id="6" name="Picture 2" descr="Set of 6 cou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09700"/>
            <a:ext cx="14668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82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r>
              <a:rPr lang="en-US" sz="2800" dirty="0"/>
              <a:t>Extension: Representing Fractions and Mixed Numbers on a Number Line (3.2b)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578" y="895350"/>
                <a:ext cx="9220200" cy="4419600"/>
              </a:xfrm>
            </p:spPr>
            <p:txBody>
              <a:bodyPr>
                <a:normAutofit fontScale="25000" lnSpcReduction="20000"/>
              </a:bodyPr>
              <a:lstStyle/>
              <a:p>
                <a:pPr marL="114300" indent="0">
                  <a:buNone/>
                </a:pPr>
                <a:r>
                  <a:rPr lang="en-US" sz="9600" dirty="0"/>
                  <a:t>Extending thinking with number lines can build conceptual understanding for both naming fractions (3.2a) and representing fractions (3.2b). A possible extension activity is provided:</a:t>
                </a:r>
              </a:p>
              <a:p>
                <a:pPr marL="114300" indent="0">
                  <a:spcBef>
                    <a:spcPts val="1200"/>
                  </a:spcBef>
                  <a:spcAft>
                    <a:spcPts val="1800"/>
                  </a:spcAft>
                  <a:buNone/>
                </a:pPr>
                <a:r>
                  <a:rPr lang="en-US" sz="9600" b="1" dirty="0"/>
                  <a:t>The point on this number line represents the location of </a:t>
                </a:r>
                <a14:m>
                  <m:oMath xmlns:m="http://schemas.openxmlformats.org/officeDocument/2006/math">
                    <m:f>
                      <m:fPr>
                        <m:ctrlPr>
                          <a:rPr lang="en-US" sz="9600" b="1" i="1">
                            <a:latin typeface="Cambria Math" panose="02040503050406030204" pitchFamily="18" charset="0"/>
                          </a:rPr>
                        </m:ctrlPr>
                      </m:fPr>
                      <m:num>
                        <m:r>
                          <a:rPr lang="en-US" sz="9600" b="1" i="1">
                            <a:latin typeface="Cambria Math"/>
                          </a:rPr>
                          <m:t>𝟏</m:t>
                        </m:r>
                      </m:num>
                      <m:den>
                        <m:r>
                          <a:rPr lang="en-US" sz="9600" b="1" i="1">
                            <a:latin typeface="Cambria Math"/>
                          </a:rPr>
                          <m:t>𝟑</m:t>
                        </m:r>
                      </m:den>
                    </m:f>
                    <m:r>
                      <a:rPr lang="en-US" sz="9600" b="0" i="1">
                        <a:latin typeface="Cambria Math"/>
                      </a:rPr>
                      <m:t>.</m:t>
                    </m:r>
                  </m:oMath>
                </a14:m>
                <a:endParaRPr lang="en-US" sz="9600" dirty="0"/>
              </a:p>
              <a:p>
                <a:pPr marL="114300" indent="0">
                  <a:spcBef>
                    <a:spcPts val="1200"/>
                  </a:spcBef>
                  <a:spcAft>
                    <a:spcPts val="3000"/>
                  </a:spcAft>
                  <a:buNone/>
                </a:pPr>
                <a:endParaRPr lang="en-US" sz="3200" dirty="0"/>
              </a:p>
              <a:p>
                <a:pPr marL="114300" indent="0">
                  <a:buNone/>
                </a:pPr>
                <a:endParaRPr lang="en-US" sz="5100" dirty="0"/>
              </a:p>
              <a:p>
                <a:pPr marL="228600" indent="-228600">
                  <a:spcAft>
                    <a:spcPts val="1200"/>
                  </a:spcAft>
                </a:pPr>
                <a:r>
                  <a:rPr lang="en-US" sz="9600" b="1" dirty="0"/>
                  <a:t>Place a point on the number line to represent 1. Label it.</a:t>
                </a:r>
              </a:p>
              <a:p>
                <a:pPr marL="225425" indent="-225425">
                  <a:spcBef>
                    <a:spcPts val="0"/>
                  </a:spcBef>
                  <a:spcAft>
                    <a:spcPts val="1200"/>
                  </a:spcAft>
                </a:pPr>
                <a:r>
                  <a:rPr lang="en-US" sz="9600" b="1" dirty="0"/>
                  <a:t>Place a point on the number line to represent  </a:t>
                </a:r>
                <a14:m>
                  <m:oMath xmlns:m="http://schemas.openxmlformats.org/officeDocument/2006/math">
                    <m:f>
                      <m:fPr>
                        <m:ctrlPr>
                          <a:rPr lang="en-US" sz="9600" b="1" i="1">
                            <a:latin typeface="Cambria Math" panose="02040503050406030204" pitchFamily="18" charset="0"/>
                          </a:rPr>
                        </m:ctrlPr>
                      </m:fPr>
                      <m:num>
                        <m:r>
                          <a:rPr lang="en-US" sz="9600" b="1" i="1">
                            <a:latin typeface="Cambria Math"/>
                          </a:rPr>
                          <m:t>𝟓</m:t>
                        </m:r>
                      </m:num>
                      <m:den>
                        <m:r>
                          <a:rPr lang="en-US" sz="9600" b="1" i="1">
                            <a:latin typeface="Cambria Math"/>
                          </a:rPr>
                          <m:t>𝟑</m:t>
                        </m:r>
                      </m:den>
                    </m:f>
                    <m:r>
                      <a:rPr lang="en-US" sz="9600" b="1">
                        <a:latin typeface="Cambria Math"/>
                      </a:rPr>
                      <m:t>. </m:t>
                    </m:r>
                  </m:oMath>
                </a14:m>
                <a:r>
                  <a:rPr lang="en-US" sz="9600" b="1" dirty="0"/>
                  <a:t>Label it.</a:t>
                </a:r>
              </a:p>
              <a:p>
                <a:pPr marL="225425" indent="-225425">
                  <a:spcBef>
                    <a:spcPts val="0"/>
                  </a:spcBef>
                  <a:spcAft>
                    <a:spcPts val="1200"/>
                  </a:spcAft>
                </a:pPr>
                <a:r>
                  <a:rPr lang="en-US" sz="9600" b="1" dirty="0"/>
                  <a:t>Place a point on the number line to represent </a:t>
                </a:r>
                <a14:m>
                  <m:oMath xmlns:m="http://schemas.openxmlformats.org/officeDocument/2006/math">
                    <m:r>
                      <a:rPr lang="en-US" sz="9600" b="1" i="1">
                        <a:latin typeface="Cambria Math"/>
                      </a:rPr>
                      <m:t>𝟐</m:t>
                    </m:r>
                    <m:f>
                      <m:fPr>
                        <m:ctrlPr>
                          <a:rPr lang="en-US" sz="9600" b="1" i="1">
                            <a:latin typeface="Cambria Math" panose="02040503050406030204" pitchFamily="18" charset="0"/>
                          </a:rPr>
                        </m:ctrlPr>
                      </m:fPr>
                      <m:num>
                        <m:r>
                          <a:rPr lang="en-US" sz="9600" b="1" i="1">
                            <a:latin typeface="Cambria Math"/>
                          </a:rPr>
                          <m:t>𝟐</m:t>
                        </m:r>
                      </m:num>
                      <m:den>
                        <m:r>
                          <a:rPr lang="en-US" sz="9600" b="1" i="1">
                            <a:latin typeface="Cambria Math"/>
                          </a:rPr>
                          <m:t>𝟑</m:t>
                        </m:r>
                      </m:den>
                    </m:f>
                    <m:r>
                      <a:rPr lang="en-US" sz="9600" b="1">
                        <a:latin typeface="Cambria Math"/>
                      </a:rPr>
                      <m:t>. </m:t>
                    </m:r>
                  </m:oMath>
                </a14:m>
                <a:r>
                  <a:rPr lang="en-US" sz="9600" b="1" dirty="0"/>
                  <a:t>Label it.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578" y="895350"/>
                <a:ext cx="9220200" cy="4419600"/>
              </a:xfrm>
              <a:blipFill>
                <a:blip r:embed="rId3"/>
                <a:stretch>
                  <a:fillRect l="-859" t="-2759" r="-859"/>
                </a:stretch>
              </a:blipFill>
            </p:spPr>
            <p:txBody>
              <a:bodyPr/>
              <a:lstStyle/>
              <a:p>
                <a:r>
                  <a:rPr lang="en-US">
                    <a:noFill/>
                  </a:rPr>
                  <a:t> </a:t>
                </a:r>
              </a:p>
            </p:txBody>
          </p:sp>
        </mc:Fallback>
      </mc:AlternateContent>
      <p:pic>
        <p:nvPicPr>
          <p:cNvPr id="5" name="Picture 4" descr="Image of a number line with 12 tick marks. The first tick mark is labeled as zero. The second tick mark is labeled as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43150"/>
            <a:ext cx="5638800" cy="94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7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Slide number 6"/>
          <p:cNvSpPr txBox="1"/>
          <p:nvPr/>
        </p:nvSpPr>
        <p:spPr>
          <a:xfrm>
            <a:off x="8610600" y="4717018"/>
            <a:ext cx="495300" cy="369332"/>
          </a:xfrm>
          <a:prstGeom prst="rect">
            <a:avLst/>
          </a:prstGeom>
          <a:noFill/>
        </p:spPr>
        <p:txBody>
          <a:bodyPr wrap="square" rtlCol="0">
            <a:spAutoFit/>
          </a:bodyPr>
          <a:lstStyle/>
          <a:p>
            <a:r>
              <a:rPr lang="en-US" dirty="0"/>
              <a:t>14</a:t>
            </a:r>
          </a:p>
        </p:txBody>
      </p:sp>
      <p:sp>
        <p:nvSpPr>
          <p:cNvPr id="4" name="Title 2"/>
          <p:cNvSpPr>
            <a:spLocks noGrp="1"/>
          </p:cNvSpPr>
          <p:nvPr>
            <p:ph type="title"/>
          </p:nvPr>
        </p:nvSpPr>
        <p:spPr/>
        <p:txBody>
          <a:bodyPr>
            <a:noAutofit/>
          </a:bodyPr>
          <a:lstStyle/>
          <a:p>
            <a:r>
              <a:rPr lang="en-US" sz="2800" dirty="0"/>
              <a:t>Answers to Extension: Representing Fractions and Mixed Numbers on a Number Line (3.2b)</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0" y="971551"/>
                <a:ext cx="9220200" cy="4190999"/>
              </a:xfrm>
            </p:spPr>
            <p:txBody>
              <a:bodyPr>
                <a:normAutofit fontScale="55000" lnSpcReduction="20000"/>
              </a:bodyPr>
              <a:lstStyle/>
              <a:p>
                <a:pPr marL="114300" indent="0">
                  <a:spcBef>
                    <a:spcPts val="1200"/>
                  </a:spcBef>
                  <a:buNone/>
                </a:pPr>
                <a:endParaRPr lang="en-US" sz="2400" dirty="0"/>
              </a:p>
              <a:p>
                <a:pPr marL="114300" indent="0">
                  <a:spcBef>
                    <a:spcPts val="1200"/>
                  </a:spcBef>
                  <a:buNone/>
                </a:pPr>
                <a:r>
                  <a:rPr lang="en-US" sz="3800" b="1" dirty="0"/>
                  <a:t>The point on this number line represents the location of</a:t>
                </a:r>
                <a:r>
                  <a:rPr lang="en-US" sz="3800" dirty="0"/>
                  <a:t> </a:t>
                </a:r>
                <a14:m>
                  <m:oMath xmlns:m="http://schemas.openxmlformats.org/officeDocument/2006/math">
                    <m:f>
                      <m:fPr>
                        <m:ctrlPr>
                          <a:rPr lang="en-US" sz="3800" b="1" i="1">
                            <a:latin typeface="Cambria Math" panose="02040503050406030204" pitchFamily="18" charset="0"/>
                          </a:rPr>
                        </m:ctrlPr>
                      </m:fPr>
                      <m:num>
                        <m:r>
                          <a:rPr lang="en-US" sz="3800" b="1" i="1">
                            <a:latin typeface="Cambria Math"/>
                          </a:rPr>
                          <m:t>𝟏</m:t>
                        </m:r>
                      </m:num>
                      <m:den>
                        <m:r>
                          <a:rPr lang="en-US" sz="3800" b="1" i="1">
                            <a:latin typeface="Cambria Math"/>
                          </a:rPr>
                          <m:t>𝟑</m:t>
                        </m:r>
                      </m:den>
                    </m:f>
                    <m:r>
                      <a:rPr lang="en-US" sz="3800" b="1" i="1" smtClean="0">
                        <a:latin typeface="Cambria Math"/>
                      </a:rPr>
                      <m:t>.</m:t>
                    </m:r>
                  </m:oMath>
                </a14:m>
                <a:endParaRPr lang="en-US" sz="3800" b="1" dirty="0"/>
              </a:p>
              <a:p>
                <a:pPr marL="114300" indent="0">
                  <a:buNone/>
                </a:pPr>
                <a:endParaRPr lang="en-US" sz="3100" dirty="0"/>
              </a:p>
              <a:p>
                <a:pPr marL="114300" indent="0">
                  <a:buNone/>
                </a:pPr>
                <a:endParaRPr lang="en-US" sz="3100" dirty="0"/>
              </a:p>
              <a:p>
                <a:pPr marL="114300" indent="0">
                  <a:buNone/>
                </a:pPr>
                <a:endParaRPr lang="en-US" sz="3100" dirty="0"/>
              </a:p>
              <a:p>
                <a:pPr marL="114300" indent="0">
                  <a:spcBef>
                    <a:spcPts val="1800"/>
                  </a:spcBef>
                  <a:buNone/>
                </a:pPr>
                <a:endParaRPr lang="en-US" sz="3100" dirty="0"/>
              </a:p>
              <a:p>
                <a:pPr marL="114300" indent="0">
                  <a:spcBef>
                    <a:spcPts val="1800"/>
                  </a:spcBef>
                  <a:buNone/>
                </a:pPr>
                <a:endParaRPr lang="en-US" sz="3100" dirty="0"/>
              </a:p>
              <a:p>
                <a:pPr marL="228600" indent="-228600">
                  <a:spcAft>
                    <a:spcPts val="1200"/>
                  </a:spcAft>
                </a:pPr>
                <a:r>
                  <a:rPr lang="en-US" sz="4400" b="1" dirty="0"/>
                  <a:t>Place a point on the number line to represent 1. Label it.</a:t>
                </a:r>
              </a:p>
              <a:p>
                <a:pPr marL="225425" indent="-225425">
                  <a:spcAft>
                    <a:spcPts val="1200"/>
                  </a:spcAft>
                </a:pPr>
                <a:r>
                  <a:rPr lang="en-US" sz="4400" b="1" dirty="0"/>
                  <a:t>Place a point on the number line to represent  </a:t>
                </a:r>
                <a14:m>
                  <m:oMath xmlns:m="http://schemas.openxmlformats.org/officeDocument/2006/math">
                    <m:f>
                      <m:fPr>
                        <m:ctrlPr>
                          <a:rPr lang="en-US" sz="4400" b="1" i="1">
                            <a:latin typeface="Cambria Math" panose="02040503050406030204" pitchFamily="18" charset="0"/>
                          </a:rPr>
                        </m:ctrlPr>
                      </m:fPr>
                      <m:num>
                        <m:r>
                          <a:rPr lang="en-US" sz="4400" b="1" i="1">
                            <a:latin typeface="Cambria Math"/>
                          </a:rPr>
                          <m:t>𝟓</m:t>
                        </m:r>
                      </m:num>
                      <m:den>
                        <m:r>
                          <a:rPr lang="en-US" sz="4400" b="1" i="1">
                            <a:latin typeface="Cambria Math"/>
                          </a:rPr>
                          <m:t>𝟑</m:t>
                        </m:r>
                      </m:den>
                    </m:f>
                    <m:r>
                      <a:rPr lang="en-US" sz="4400" b="1">
                        <a:latin typeface="Cambria Math"/>
                      </a:rPr>
                      <m:t>. </m:t>
                    </m:r>
                  </m:oMath>
                </a14:m>
                <a:r>
                  <a:rPr lang="en-US" sz="4400" b="1" dirty="0"/>
                  <a:t>Label it.</a:t>
                </a:r>
              </a:p>
              <a:p>
                <a:pPr marL="225425" indent="-225425">
                  <a:spcAft>
                    <a:spcPts val="1200"/>
                  </a:spcAft>
                </a:pPr>
                <a:r>
                  <a:rPr lang="en-US" sz="4400" b="1" dirty="0"/>
                  <a:t>Place a point on the number line to represent </a:t>
                </a:r>
                <a14:m>
                  <m:oMath xmlns:m="http://schemas.openxmlformats.org/officeDocument/2006/math">
                    <m:r>
                      <a:rPr lang="en-US" sz="4400" b="1" i="1">
                        <a:latin typeface="Cambria Math"/>
                      </a:rPr>
                      <m:t>𝟐</m:t>
                    </m:r>
                    <m:f>
                      <m:fPr>
                        <m:ctrlPr>
                          <a:rPr lang="en-US" sz="4400" b="1" i="1">
                            <a:latin typeface="Cambria Math" panose="02040503050406030204" pitchFamily="18" charset="0"/>
                          </a:rPr>
                        </m:ctrlPr>
                      </m:fPr>
                      <m:num>
                        <m:r>
                          <a:rPr lang="en-US" sz="4400" b="1" i="1">
                            <a:latin typeface="Cambria Math"/>
                          </a:rPr>
                          <m:t>𝟐</m:t>
                        </m:r>
                      </m:num>
                      <m:den>
                        <m:r>
                          <a:rPr lang="en-US" sz="4400" b="1" i="1">
                            <a:latin typeface="Cambria Math"/>
                          </a:rPr>
                          <m:t>𝟑</m:t>
                        </m:r>
                      </m:den>
                    </m:f>
                    <m:r>
                      <a:rPr lang="en-US" sz="4400" b="1">
                        <a:latin typeface="Cambria Math"/>
                      </a:rPr>
                      <m:t>. </m:t>
                    </m:r>
                  </m:oMath>
                </a14:m>
                <a:r>
                  <a:rPr lang="en-US" sz="4400" b="1" dirty="0"/>
                  <a:t>Label it.</a:t>
                </a:r>
              </a:p>
              <a:p>
                <a:pPr marL="114300" indent="0">
                  <a:spcAft>
                    <a:spcPts val="600"/>
                  </a:spcAft>
                  <a:buNone/>
                </a:pPr>
                <a:endParaRPr lang="en-US" sz="3400" dirty="0"/>
              </a:p>
              <a:p>
                <a:pPr marL="114300" indent="0">
                  <a:buNone/>
                </a:pPr>
                <a:endParaRPr lang="en-US" dirty="0"/>
              </a:p>
              <a:p>
                <a:pPr marL="114300" indent="0">
                  <a:buNone/>
                </a:pPr>
                <a:endParaRPr lang="en-US" dirty="0"/>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0" y="971551"/>
                <a:ext cx="9220200" cy="4190999"/>
              </a:xfrm>
              <a:blipFill>
                <a:blip r:embed="rId2"/>
                <a:stretch>
                  <a:fillRect l="-859" r="-793"/>
                </a:stretch>
              </a:blipFill>
            </p:spPr>
            <p:txBody>
              <a:bodyPr/>
              <a:lstStyle/>
              <a:p>
                <a:r>
                  <a:rPr lang="en-US">
                    <a:noFill/>
                  </a:rPr>
                  <a:t> </a:t>
                </a:r>
              </a:p>
            </p:txBody>
          </p:sp>
        </mc:Fallback>
      </mc:AlternateContent>
      <p:pic>
        <p:nvPicPr>
          <p:cNvPr id="6" name="Picture 2" descr="Image of a number line with 12 tick marks. The first tick mark is labeled as zero. The second tick mark is labeled as 1/3.&#10;Points have been placed on the number line and labeled as follows: -point on the fourth tick mark is labeled as 1; point on the sixth tick mark is labeled as 5/3; point on the ninth tick mark has been labeled as 2 2/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09750"/>
            <a:ext cx="5562600" cy="102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29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solidFill>
            <a:schemeClr val="tx1"/>
          </a:solidFill>
        </p:spPr>
        <p:txBody>
          <a:bodyPr>
            <a:noAutofit/>
          </a:bodyPr>
          <a:lstStyle/>
          <a:p>
            <a:r>
              <a:rPr lang="en-US" sz="2800" dirty="0">
                <a:solidFill>
                  <a:schemeClr val="bg1"/>
                </a:solidFill>
              </a:rPr>
              <a:t>Estimating and Solving Practical Problems with Addition or Subtraction of Whole Numbers</a:t>
            </a:r>
          </a:p>
        </p:txBody>
      </p:sp>
      <p:sp>
        <p:nvSpPr>
          <p:cNvPr id="10" name="Content Placeholder 3"/>
          <p:cNvSpPr>
            <a:spLocks noGrp="1"/>
          </p:cNvSpPr>
          <p:nvPr>
            <p:ph idx="1"/>
          </p:nvPr>
        </p:nvSpPr>
        <p:spPr>
          <a:xfrm>
            <a:off x="0" y="971550"/>
            <a:ext cx="8915400" cy="3352800"/>
          </a:xfrm>
        </p:spPr>
        <p:txBody>
          <a:bodyPr>
            <a:normAutofit/>
          </a:bodyPr>
          <a:lstStyle/>
          <a:p>
            <a:pPr marL="114300" indent="0">
              <a:buNone/>
            </a:pPr>
            <a:r>
              <a:rPr lang="en-US" sz="2400" dirty="0"/>
              <a:t>SOL 3.3</a:t>
            </a:r>
          </a:p>
          <a:p>
            <a:pPr marL="114300" indent="0">
              <a:buNone/>
            </a:pPr>
            <a:r>
              <a:rPr lang="en-US" sz="2400" dirty="0"/>
              <a:t>The student will</a:t>
            </a:r>
          </a:p>
          <a:p>
            <a:pPr marL="628650" indent="-514350">
              <a:buClr>
                <a:schemeClr val="tx1"/>
              </a:buClr>
              <a:buAutoNum type="alphaLcParenR"/>
            </a:pPr>
            <a:r>
              <a:rPr lang="en-US" sz="2400" dirty="0">
                <a:solidFill>
                  <a:srgbClr val="C00000"/>
                </a:solidFill>
              </a:rPr>
              <a:t>estimate and determine the sum or difference of two whole numbers; </a:t>
            </a:r>
            <a:r>
              <a:rPr lang="en-US" sz="2400" dirty="0"/>
              <a:t>and</a:t>
            </a:r>
          </a:p>
          <a:p>
            <a:pPr marL="628650" indent="-514350">
              <a:buClr>
                <a:schemeClr val="tx1"/>
              </a:buClr>
              <a:buAutoNum type="alphaLcParenR"/>
            </a:pPr>
            <a:r>
              <a:rPr lang="en-US" sz="2400" dirty="0">
                <a:solidFill>
                  <a:srgbClr val="C00000"/>
                </a:solidFill>
              </a:rPr>
              <a:t>create and solve single-step and multistep practical problems involving sums or differences of two whole numbers, each 9,999 or less.</a:t>
            </a:r>
          </a:p>
        </p:txBody>
      </p:sp>
    </p:spTree>
    <p:extLst>
      <p:ext uri="{BB962C8B-B14F-4D97-AF65-F5344CB8AC3E}">
        <p14:creationId xmlns:p14="http://schemas.microsoft.com/office/powerpoint/2010/main" val="3261202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Estimating Sums or Differences of Whole Numbers (3.3a)</a:t>
            </a:r>
          </a:p>
        </p:txBody>
      </p:sp>
      <p:sp>
        <p:nvSpPr>
          <p:cNvPr id="5" name="Content Placeholder 3"/>
          <p:cNvSpPr>
            <a:spLocks noGrp="1"/>
          </p:cNvSpPr>
          <p:nvPr>
            <p:ph idx="1"/>
          </p:nvPr>
        </p:nvSpPr>
        <p:spPr>
          <a:xfrm>
            <a:off x="76200" y="819148"/>
            <a:ext cx="9067800" cy="3429002"/>
          </a:xfrm>
        </p:spPr>
        <p:txBody>
          <a:bodyPr>
            <a:noAutofit/>
          </a:bodyPr>
          <a:lstStyle/>
          <a:p>
            <a:pPr marL="114300" indent="0">
              <a:buNone/>
            </a:pPr>
            <a:r>
              <a:rPr lang="en-US" sz="2400" dirty="0"/>
              <a:t>Students would benefit from additional practice with practical problems, representing a variety of problem types, for which an estimated sum or difference is needed. </a:t>
            </a:r>
            <a:endParaRPr lang="en-US" sz="800" dirty="0"/>
          </a:p>
          <a:p>
            <a:pPr marL="114300" indent="0">
              <a:buNone/>
            </a:pPr>
            <a:r>
              <a:rPr lang="en-US" sz="2400" dirty="0">
                <a:solidFill>
                  <a:srgbClr val="C00000"/>
                </a:solidFill>
              </a:rPr>
              <a:t>Common errors on SOL test items include:</a:t>
            </a:r>
          </a:p>
          <a:p>
            <a:r>
              <a:rPr lang="en-US" sz="2400" dirty="0">
                <a:solidFill>
                  <a:srgbClr val="C00000"/>
                </a:solidFill>
              </a:rPr>
              <a:t>using rounded values that make sense for the problem situation but adding instead of subtracting those values to find an estimate; and</a:t>
            </a:r>
          </a:p>
          <a:p>
            <a:r>
              <a:rPr lang="en-US" sz="2400" dirty="0">
                <a:solidFill>
                  <a:srgbClr val="C00000"/>
                </a:solidFill>
              </a:rPr>
              <a:t>using front-end estimation when, based on the numbers in the given context, this is not an appropriate estimation strategy.</a:t>
            </a:r>
          </a:p>
        </p:txBody>
      </p:sp>
    </p:spTree>
    <p:extLst>
      <p:ext uri="{BB962C8B-B14F-4D97-AF65-F5344CB8AC3E}">
        <p14:creationId xmlns:p14="http://schemas.microsoft.com/office/powerpoint/2010/main" val="291238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Student Performance Analysis Spring 2019 </a:t>
            </a:r>
            <a:r>
              <a:rPr lang="en-US" sz="2200" dirty="0">
                <a:solidFill>
                  <a:schemeClr val="bg1"/>
                </a:solidFill>
              </a:rPr>
              <a:t>(1 of 3)</a:t>
            </a:r>
          </a:p>
        </p:txBody>
      </p:sp>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Grade 3 Mathematics test, this PowerPoint presentation has been developed to provide examples of SOL content identified by this analysis.  </a:t>
            </a:r>
          </a:p>
          <a:p>
            <a:endParaRPr lang="en-US" sz="1800" dirty="0"/>
          </a:p>
          <a:p>
            <a:endParaRPr lang="en-US" dirty="0"/>
          </a:p>
        </p:txBody>
      </p:sp>
    </p:spTree>
    <p:extLst>
      <p:ext uri="{BB962C8B-B14F-4D97-AF65-F5344CB8AC3E}">
        <p14:creationId xmlns:p14="http://schemas.microsoft.com/office/powerpoint/2010/main" val="128928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9050"/>
            <a:ext cx="9144000" cy="818027"/>
          </a:xfrm>
          <a:solidFill>
            <a:schemeClr val="tx1"/>
          </a:solidFill>
        </p:spPr>
        <p:txBody>
          <a:bodyPr>
            <a:noAutofit/>
          </a:bodyPr>
          <a:lstStyle/>
          <a:p>
            <a:r>
              <a:rPr lang="en-US" sz="2800" dirty="0">
                <a:solidFill>
                  <a:schemeClr val="bg1"/>
                </a:solidFill>
              </a:rPr>
              <a:t>Suggested Practice for Estimating Sums or Differences (3.3a)</a:t>
            </a:r>
          </a:p>
        </p:txBody>
      </p:sp>
      <p:sp>
        <p:nvSpPr>
          <p:cNvPr id="5" name="Content Placeholder 3"/>
          <p:cNvSpPr>
            <a:spLocks noGrp="1"/>
          </p:cNvSpPr>
          <p:nvPr>
            <p:ph idx="1"/>
          </p:nvPr>
        </p:nvSpPr>
        <p:spPr>
          <a:xfrm>
            <a:off x="76200" y="971548"/>
            <a:ext cx="8927385" cy="3429002"/>
          </a:xfrm>
        </p:spPr>
        <p:txBody>
          <a:bodyPr>
            <a:normAutofit/>
          </a:bodyPr>
          <a:lstStyle/>
          <a:p>
            <a:pPr marL="114300" indent="0">
              <a:buNone/>
            </a:pPr>
            <a:r>
              <a:rPr lang="en-US" sz="2400" b="1" dirty="0"/>
              <a:t>Kendra collects stamps. She had 388 stamps in her collection. Her uncle gave her some more stamps. Now Kendra has a total of 501 stamps. Kendra’s uncle gave her about  ̶</a:t>
            </a:r>
          </a:p>
          <a:p>
            <a:pPr marL="114300" indent="0">
              <a:buNone/>
            </a:pPr>
            <a:r>
              <a:rPr lang="en-US" sz="2400" dirty="0"/>
              <a:t>A.  100 stamps</a:t>
            </a:r>
          </a:p>
          <a:p>
            <a:pPr marL="114300" indent="0">
              <a:buNone/>
            </a:pPr>
            <a:r>
              <a:rPr lang="en-US" sz="2400" dirty="0"/>
              <a:t>B.  200 stamps</a:t>
            </a:r>
          </a:p>
          <a:p>
            <a:pPr marL="114300" indent="0">
              <a:buNone/>
            </a:pPr>
            <a:r>
              <a:rPr lang="en-US" sz="2400" dirty="0"/>
              <a:t>C.  800 stamps</a:t>
            </a:r>
          </a:p>
          <a:p>
            <a:pPr marL="114300" indent="0">
              <a:buNone/>
            </a:pPr>
            <a:r>
              <a:rPr lang="en-US" sz="2400" dirty="0"/>
              <a:t>D.  900 stamps</a:t>
            </a:r>
          </a:p>
          <a:p>
            <a:pPr marL="114300" indent="0">
              <a:buNone/>
            </a:pPr>
            <a:endParaRPr lang="en-US" sz="2400" dirty="0"/>
          </a:p>
        </p:txBody>
      </p:sp>
    </p:spTree>
    <p:extLst>
      <p:ext uri="{BB962C8B-B14F-4D97-AF65-F5344CB8AC3E}">
        <p14:creationId xmlns:p14="http://schemas.microsoft.com/office/powerpoint/2010/main" val="1315007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9050"/>
            <a:ext cx="9144000" cy="818027"/>
          </a:xfrm>
          <a:solidFill>
            <a:schemeClr val="tx1"/>
          </a:solidFill>
        </p:spPr>
        <p:txBody>
          <a:bodyPr>
            <a:normAutofit fontScale="90000"/>
          </a:bodyPr>
          <a:lstStyle/>
          <a:p>
            <a:r>
              <a:rPr lang="en-US" dirty="0">
                <a:solidFill>
                  <a:schemeClr val="bg1"/>
                </a:solidFill>
              </a:rPr>
              <a:t>Answer to Suggested Practice for Estimating Sums or Differences (3.3a)</a:t>
            </a:r>
          </a:p>
        </p:txBody>
      </p:sp>
      <p:sp>
        <p:nvSpPr>
          <p:cNvPr id="5" name="Content Placeholder 3"/>
          <p:cNvSpPr>
            <a:spLocks noGrp="1"/>
          </p:cNvSpPr>
          <p:nvPr>
            <p:ph idx="1"/>
          </p:nvPr>
        </p:nvSpPr>
        <p:spPr/>
        <p:txBody>
          <a:bodyPr>
            <a:noAutofit/>
          </a:bodyPr>
          <a:lstStyle/>
          <a:p>
            <a:pPr marL="114300" indent="0">
              <a:buNone/>
            </a:pPr>
            <a:r>
              <a:rPr lang="en-US" sz="2400" b="1" dirty="0"/>
              <a:t>Kendra collects stamps. She had 388 stamps in her collection. Her uncle gave her some more stamps. Now Kendra has a total of 501 stamps. Kendra’s uncle gave her about ̶</a:t>
            </a:r>
          </a:p>
          <a:p>
            <a:pPr marL="114300" indent="0">
              <a:buNone/>
            </a:pPr>
            <a:r>
              <a:rPr lang="en-US" sz="2400" dirty="0">
                <a:solidFill>
                  <a:srgbClr val="C00000"/>
                </a:solidFill>
              </a:rPr>
              <a:t>A.  100 stamps</a:t>
            </a:r>
          </a:p>
          <a:p>
            <a:pPr marL="571500" indent="-457200">
              <a:buAutoNum type="alphaUcPeriod" startAt="2"/>
            </a:pPr>
            <a:r>
              <a:rPr lang="en-US" sz="2400" dirty="0"/>
              <a:t>200 stamps 	</a:t>
            </a:r>
          </a:p>
          <a:p>
            <a:pPr marL="571500" indent="-457200">
              <a:buAutoNum type="alphaUcPeriod" startAt="2"/>
            </a:pPr>
            <a:r>
              <a:rPr lang="en-US" sz="2400" dirty="0"/>
              <a:t>800 stamps</a:t>
            </a:r>
          </a:p>
          <a:p>
            <a:pPr marL="114300" indent="0">
              <a:buNone/>
            </a:pPr>
            <a:r>
              <a:rPr lang="en-US" sz="2400" dirty="0"/>
              <a:t>D.  900</a:t>
            </a:r>
            <a:r>
              <a:rPr lang="en-US" sz="2400" dirty="0">
                <a:solidFill>
                  <a:srgbClr val="C00000"/>
                </a:solidFill>
              </a:rPr>
              <a:t> </a:t>
            </a:r>
            <a:r>
              <a:rPr lang="en-US" sz="2400" dirty="0"/>
              <a:t>stamps 	</a:t>
            </a:r>
            <a:r>
              <a:rPr lang="en-US" sz="2400" dirty="0">
                <a:solidFill>
                  <a:srgbClr val="C00000"/>
                </a:solidFill>
              </a:rPr>
              <a:t>most common error: 400 + 500 = 900</a:t>
            </a:r>
          </a:p>
          <a:p>
            <a:pPr marL="114300" indent="0">
              <a:buNone/>
            </a:pPr>
            <a:endParaRPr lang="en-US" sz="2400" dirty="0"/>
          </a:p>
        </p:txBody>
      </p:sp>
      <p:sp>
        <p:nvSpPr>
          <p:cNvPr id="2" name="Rounded Rectangle 1" descr="Rounded rectangle has been used to indicate the correct answer, option A: 100 stamps."/>
          <p:cNvSpPr/>
          <p:nvPr/>
        </p:nvSpPr>
        <p:spPr>
          <a:xfrm>
            <a:off x="41910" y="2401564"/>
            <a:ext cx="2430780" cy="40568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43200" y="2495550"/>
            <a:ext cx="6096000" cy="830997"/>
          </a:xfrm>
          <a:prstGeom prst="rect">
            <a:avLst/>
          </a:prstGeom>
          <a:noFill/>
        </p:spPr>
        <p:txBody>
          <a:bodyPr wrap="square" rtlCol="0">
            <a:spAutoFit/>
          </a:bodyPr>
          <a:lstStyle/>
          <a:p>
            <a:pPr marL="114300" indent="0">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using front-end estimation even though 388 is only 12 less than 400</a:t>
            </a:r>
            <a:endParaRPr 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descr="arrow pointing to common error"/>
          <p:cNvCxnSpPr/>
          <p:nvPr/>
        </p:nvCxnSpPr>
        <p:spPr>
          <a:xfrm flipH="1">
            <a:off x="2362200" y="2807253"/>
            <a:ext cx="533400" cy="1454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86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Slide number 6"/>
          <p:cNvSpPr txBox="1"/>
          <p:nvPr/>
        </p:nvSpPr>
        <p:spPr>
          <a:xfrm>
            <a:off x="8610600" y="4717018"/>
            <a:ext cx="495300" cy="369332"/>
          </a:xfrm>
          <a:prstGeom prst="rect">
            <a:avLst/>
          </a:prstGeom>
          <a:noFill/>
        </p:spPr>
        <p:txBody>
          <a:bodyPr wrap="square" rtlCol="0">
            <a:spAutoFit/>
          </a:bodyPr>
          <a:lstStyle/>
          <a:p>
            <a:r>
              <a:rPr lang="en-US" dirty="0"/>
              <a:t>19</a:t>
            </a:r>
          </a:p>
        </p:txBody>
      </p:sp>
      <p:sp>
        <p:nvSpPr>
          <p:cNvPr id="4" name="Title 2"/>
          <p:cNvSpPr>
            <a:spLocks noGrp="1"/>
          </p:cNvSpPr>
          <p:nvPr>
            <p:ph type="title"/>
          </p:nvPr>
        </p:nvSpPr>
        <p:spPr/>
        <p:txBody>
          <a:bodyPr>
            <a:normAutofit fontScale="90000"/>
          </a:bodyPr>
          <a:lstStyle/>
          <a:p>
            <a:r>
              <a:rPr lang="en-US" dirty="0"/>
              <a:t>Solving Practical Problems  with Addition or Subtraction of Whole Numbers (3.3b)</a:t>
            </a:r>
          </a:p>
        </p:txBody>
      </p:sp>
      <p:sp>
        <p:nvSpPr>
          <p:cNvPr id="5" name="Content Placeholder 3"/>
          <p:cNvSpPr>
            <a:spLocks noGrp="1"/>
          </p:cNvSpPr>
          <p:nvPr>
            <p:ph idx="1"/>
          </p:nvPr>
        </p:nvSpPr>
        <p:spPr>
          <a:xfrm>
            <a:off x="76200" y="895351"/>
            <a:ext cx="8927385" cy="4190999"/>
          </a:xfrm>
        </p:spPr>
        <p:txBody>
          <a:bodyPr>
            <a:noAutofit/>
          </a:bodyPr>
          <a:lstStyle/>
          <a:p>
            <a:pPr marL="114300" indent="0">
              <a:buNone/>
            </a:pPr>
            <a:r>
              <a:rPr lang="en-US" sz="2400" dirty="0"/>
              <a:t>Students would benefit from more experience with different problem types using addition or subtraction. Students had more difficulty with problems involving:</a:t>
            </a:r>
          </a:p>
          <a:p>
            <a:pPr>
              <a:spcBef>
                <a:spcPts val="0"/>
              </a:spcBef>
            </a:pPr>
            <a:r>
              <a:rPr lang="en-US" sz="2400" dirty="0"/>
              <a:t>an unknown change;</a:t>
            </a:r>
          </a:p>
          <a:p>
            <a:pPr>
              <a:spcBef>
                <a:spcPts val="0"/>
              </a:spcBef>
            </a:pPr>
            <a:r>
              <a:rPr lang="en-US" sz="2400" dirty="0"/>
              <a:t>an unknown start; or</a:t>
            </a:r>
          </a:p>
          <a:p>
            <a:pPr>
              <a:spcBef>
                <a:spcPts val="0"/>
              </a:spcBef>
            </a:pPr>
            <a:r>
              <a:rPr lang="en-US" sz="2400" dirty="0"/>
              <a:t>a comparison. </a:t>
            </a:r>
          </a:p>
          <a:p>
            <a:pPr marL="114300" indent="0">
              <a:buNone/>
            </a:pPr>
            <a:r>
              <a:rPr lang="en-US" sz="2400" dirty="0">
                <a:solidFill>
                  <a:srgbClr val="C00000"/>
                </a:solidFill>
              </a:rPr>
              <a:t>Common errors on SOL test items vary depending on problem type and may result from using “key words” rather than developing an understanding of the complete context to solve the problem, as illustrated in the suggested practice problems that follow.</a:t>
            </a:r>
          </a:p>
          <a:p>
            <a:endParaRPr lang="en-US" sz="2400" dirty="0"/>
          </a:p>
        </p:txBody>
      </p:sp>
    </p:spTree>
    <p:extLst>
      <p:ext uri="{BB962C8B-B14F-4D97-AF65-F5344CB8AC3E}">
        <p14:creationId xmlns:p14="http://schemas.microsoft.com/office/powerpoint/2010/main" val="420242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1200149"/>
          </a:xfrm>
          <a:solidFill>
            <a:schemeClr val="tx1"/>
          </a:solidFill>
        </p:spPr>
        <p:txBody>
          <a:bodyPr>
            <a:noAutofit/>
          </a:bodyPr>
          <a:lstStyle/>
          <a:p>
            <a:r>
              <a:rPr lang="en-US" sz="2800" dirty="0">
                <a:solidFill>
                  <a:schemeClr val="bg1"/>
                </a:solidFill>
              </a:rPr>
              <a:t>Suggested Practice #1 with Solving Practical Problems with Addition or Subtraction of Whole Numbers (3.3b)</a:t>
            </a:r>
          </a:p>
        </p:txBody>
      </p:sp>
      <p:sp>
        <p:nvSpPr>
          <p:cNvPr id="5" name="Content Placeholder 3"/>
          <p:cNvSpPr>
            <a:spLocks noGrp="1"/>
          </p:cNvSpPr>
          <p:nvPr>
            <p:ph idx="1"/>
          </p:nvPr>
        </p:nvSpPr>
        <p:spPr>
          <a:xfrm>
            <a:off x="76200" y="1352550"/>
            <a:ext cx="9067800" cy="3276600"/>
          </a:xfrm>
        </p:spPr>
        <p:txBody>
          <a:bodyPr>
            <a:normAutofit lnSpcReduction="10000"/>
          </a:bodyPr>
          <a:lstStyle/>
          <a:p>
            <a:pPr marL="114300" indent="0">
              <a:buNone/>
            </a:pPr>
            <a:r>
              <a:rPr lang="en-US" sz="2400" b="1" dirty="0"/>
              <a:t>Mr. Suarez had 773 photos. Then his sister gave him some more photos. Now he has a total of 1,241 photos. Exactly how many photos did Mr. Suarez’s sister give him?</a:t>
            </a:r>
          </a:p>
          <a:p>
            <a:pPr marL="114300" indent="0">
              <a:buNone/>
            </a:pPr>
            <a:r>
              <a:rPr lang="en-US" sz="2400" dirty="0"/>
              <a:t>A.  468 </a:t>
            </a:r>
          </a:p>
          <a:p>
            <a:pPr marL="114300" indent="0">
              <a:buNone/>
            </a:pPr>
            <a:r>
              <a:rPr lang="en-US" sz="2400" dirty="0"/>
              <a:t>B.  532</a:t>
            </a:r>
          </a:p>
          <a:p>
            <a:pPr marL="114300" indent="0">
              <a:buNone/>
            </a:pPr>
            <a:r>
              <a:rPr lang="en-US" sz="2400" dirty="0"/>
              <a:t>C.  1,468</a:t>
            </a:r>
          </a:p>
          <a:p>
            <a:pPr marL="114300" indent="0">
              <a:buNone/>
            </a:pPr>
            <a:r>
              <a:rPr lang="en-US" sz="2400" dirty="0"/>
              <a:t>D.  2,014</a:t>
            </a:r>
            <a:br>
              <a:rPr lang="en-US" sz="2400" dirty="0"/>
            </a:br>
            <a:endParaRPr lang="en-US" sz="2400" dirty="0"/>
          </a:p>
        </p:txBody>
      </p:sp>
    </p:spTree>
    <p:extLst>
      <p:ext uri="{BB962C8B-B14F-4D97-AF65-F5344CB8AC3E}">
        <p14:creationId xmlns:p14="http://schemas.microsoft.com/office/powerpoint/2010/main" val="276633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1276350"/>
          </a:xfrm>
          <a:solidFill>
            <a:schemeClr val="tx1"/>
          </a:solidFill>
        </p:spPr>
        <p:txBody>
          <a:bodyPr>
            <a:normAutofit fontScale="90000"/>
          </a:bodyPr>
          <a:lstStyle/>
          <a:p>
            <a:r>
              <a:rPr lang="en-US" dirty="0">
                <a:solidFill>
                  <a:schemeClr val="bg1"/>
                </a:solidFill>
              </a:rPr>
              <a:t>Answer to </a:t>
            </a:r>
            <a:r>
              <a:rPr lang="en-US" sz="3100" dirty="0">
                <a:solidFill>
                  <a:schemeClr val="bg1"/>
                </a:solidFill>
              </a:rPr>
              <a:t>Practice</a:t>
            </a:r>
            <a:r>
              <a:rPr lang="en-US" dirty="0">
                <a:solidFill>
                  <a:schemeClr val="bg1"/>
                </a:solidFill>
              </a:rPr>
              <a:t> #1 with Solving Practical Problems with Addition or Subtraction of Whole Numbers (3.3b)</a:t>
            </a:r>
          </a:p>
        </p:txBody>
      </p:sp>
      <p:sp>
        <p:nvSpPr>
          <p:cNvPr id="5" name="Content Placeholder 3"/>
          <p:cNvSpPr>
            <a:spLocks noGrp="1"/>
          </p:cNvSpPr>
          <p:nvPr>
            <p:ph idx="1"/>
          </p:nvPr>
        </p:nvSpPr>
        <p:spPr>
          <a:xfrm>
            <a:off x="76200" y="1276350"/>
            <a:ext cx="9067800" cy="3429000"/>
          </a:xfrm>
        </p:spPr>
        <p:txBody>
          <a:bodyPr>
            <a:normAutofit fontScale="92500" lnSpcReduction="10000"/>
          </a:bodyPr>
          <a:lstStyle/>
          <a:p>
            <a:pPr marL="114300" indent="0">
              <a:buNone/>
            </a:pPr>
            <a:r>
              <a:rPr lang="en-US" b="1" dirty="0"/>
              <a:t>Mr. Suarez had 773 photos. Then his sister gave him some more photos. Now he has a total of 1,241 photos. Exactly how many photos did Mr. Suarez’s sister give him?</a:t>
            </a:r>
          </a:p>
          <a:p>
            <a:pPr marL="114300" indent="0">
              <a:spcBef>
                <a:spcPts val="600"/>
              </a:spcBef>
              <a:buNone/>
            </a:pPr>
            <a:r>
              <a:rPr lang="en-US" dirty="0">
                <a:solidFill>
                  <a:srgbClr val="C00000"/>
                </a:solidFill>
              </a:rPr>
              <a:t>A.  468 </a:t>
            </a:r>
          </a:p>
          <a:p>
            <a:pPr marL="114300" indent="0">
              <a:buNone/>
            </a:pPr>
            <a:r>
              <a:rPr lang="en-US" dirty="0"/>
              <a:t>B.  532</a:t>
            </a:r>
          </a:p>
          <a:p>
            <a:pPr marL="114300" indent="0">
              <a:buNone/>
            </a:pPr>
            <a:r>
              <a:rPr lang="en-US" dirty="0"/>
              <a:t>C.  1,468</a:t>
            </a:r>
          </a:p>
          <a:p>
            <a:pPr marL="114300" indent="0">
              <a:buNone/>
            </a:pPr>
            <a:r>
              <a:rPr lang="en-US" dirty="0"/>
              <a:t>D.  2,014 	</a:t>
            </a:r>
            <a:r>
              <a:rPr lang="en-US" dirty="0">
                <a:solidFill>
                  <a:srgbClr val="C00000"/>
                </a:solidFill>
              </a:rPr>
              <a:t>most common error: 773 + 1,241 = 2,014</a:t>
            </a:r>
            <a:br>
              <a:rPr lang="en-US" dirty="0"/>
            </a:br>
            <a:endParaRPr lang="en-US" dirty="0"/>
          </a:p>
        </p:txBody>
      </p:sp>
      <p:sp>
        <p:nvSpPr>
          <p:cNvPr id="7" name="Rounded Rectangle 6" descr="Rounded rectangle has been used to indicate the correct answer, option A: 468."/>
          <p:cNvSpPr/>
          <p:nvPr/>
        </p:nvSpPr>
        <p:spPr>
          <a:xfrm>
            <a:off x="165573" y="2792154"/>
            <a:ext cx="1290828" cy="38038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0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Grp="1"/>
          </p:cNvSpPr>
          <p:nvPr>
            <p:ph type="title"/>
          </p:nvPr>
        </p:nvSpPr>
        <p:spPr>
          <a:xfrm>
            <a:off x="0" y="1"/>
            <a:ext cx="9144000" cy="1276350"/>
          </a:xfrm>
          <a:prstGeom prst="rect">
            <a:avLst/>
          </a:prstGeom>
          <a:solidFill>
            <a:schemeClr val="tx1"/>
          </a:solidFill>
        </p:spPr>
        <p:txBody>
          <a:bodyPr vert="horz" lIns="91440" tIns="45720" rIns="91440" bIns="45720" rtlCol="0" anchor="ctr">
            <a:noAutofit/>
          </a:bodyPr>
          <a:lstStyle>
            <a:lvl1pPr algn="l" defTabSz="914400" rtl="0" eaLnBrk="1" latinLnBrk="0" hangingPunct="1">
              <a:spcBef>
                <a:spcPct val="0"/>
              </a:spcBef>
              <a:buNone/>
              <a:defRPr sz="3200" b="1" kern="1200" cap="none" spc="-100" baseline="0">
                <a:ln>
                  <a:noFill/>
                </a:ln>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sz="2800" dirty="0">
                <a:solidFill>
                  <a:schemeClr val="bg1"/>
                </a:solidFill>
              </a:rPr>
              <a:t>Suggested Practice #2 with Solving Practical Problems with Addition or Subtraction of Whole Numbers (3.3b)</a:t>
            </a:r>
          </a:p>
        </p:txBody>
      </p:sp>
      <p:sp>
        <p:nvSpPr>
          <p:cNvPr id="7" name="Content Placeholder 3"/>
          <p:cNvSpPr>
            <a:spLocks noGrp="1"/>
          </p:cNvSpPr>
          <p:nvPr>
            <p:ph idx="1"/>
          </p:nvPr>
        </p:nvSpPr>
        <p:spPr>
          <a:xfrm>
            <a:off x="76200" y="1352550"/>
            <a:ext cx="8928100" cy="3200400"/>
          </a:xfrm>
        </p:spPr>
        <p:txBody>
          <a:bodyPr>
            <a:normAutofit/>
          </a:bodyPr>
          <a:lstStyle/>
          <a:p>
            <a:pPr marL="114300" indent="0">
              <a:buNone/>
            </a:pPr>
            <a:r>
              <a:rPr lang="en-US" sz="2400" b="1" dirty="0"/>
              <a:t>The cafeteria workers at a school made tacos to sell for lunch. During lunch, they sold 1,106 of these tacos. There were 119 tacos left after lunch. How many tacos did the cafeteria workers make to sell for lunch?</a:t>
            </a:r>
          </a:p>
        </p:txBody>
      </p:sp>
    </p:spTree>
    <p:extLst>
      <p:ext uri="{BB962C8B-B14F-4D97-AF65-F5344CB8AC3E}">
        <p14:creationId xmlns:p14="http://schemas.microsoft.com/office/powerpoint/2010/main" val="166053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xfrm>
            <a:off x="0" y="0"/>
            <a:ext cx="9144000" cy="1276349"/>
          </a:xfrm>
          <a:prstGeom prst="rect">
            <a:avLst/>
          </a:prstGeom>
          <a:solidFill>
            <a:schemeClr val="tx1"/>
          </a:solidFill>
        </p:spPr>
        <p:txBody>
          <a:bodyPr vert="horz" lIns="91440" tIns="45720" rIns="91440" bIns="45720" rtlCol="0" anchor="ctr">
            <a:noAutofit/>
          </a:bodyPr>
          <a:lstStyle>
            <a:lvl1pPr algn="l" defTabSz="914400" rtl="0" eaLnBrk="1" latinLnBrk="0" hangingPunct="1">
              <a:spcBef>
                <a:spcPct val="0"/>
              </a:spcBef>
              <a:buNone/>
              <a:defRPr sz="3200" b="1" kern="1200" cap="none" spc="-100" baseline="0">
                <a:ln>
                  <a:noFill/>
                </a:ln>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sz="2800" dirty="0">
                <a:solidFill>
                  <a:schemeClr val="bg1"/>
                </a:solidFill>
              </a:rPr>
              <a:t>Answer to Practice #2 with Solving Practical Problems with Addition or Subtraction of Whole Numbers (3.3b)</a:t>
            </a:r>
          </a:p>
        </p:txBody>
      </p:sp>
      <p:sp>
        <p:nvSpPr>
          <p:cNvPr id="5" name="Content Placeholder 3"/>
          <p:cNvSpPr>
            <a:spLocks noGrp="1"/>
          </p:cNvSpPr>
          <p:nvPr>
            <p:ph idx="1"/>
          </p:nvPr>
        </p:nvSpPr>
        <p:spPr>
          <a:xfrm>
            <a:off x="0" y="1352548"/>
            <a:ext cx="8927385" cy="3429002"/>
          </a:xfrm>
        </p:spPr>
        <p:txBody>
          <a:bodyPr>
            <a:noAutofit/>
          </a:bodyPr>
          <a:lstStyle/>
          <a:p>
            <a:pPr marL="114300" indent="0">
              <a:buNone/>
            </a:pPr>
            <a:r>
              <a:rPr lang="en-US" sz="2400" b="1" dirty="0"/>
              <a:t>The cafeteria workers at a school made tacos to sell for lunch. During lunch, they sold 1,106 of these tacos. There were 119 tacos left after lunch. How many tacos did the cafeteria workers make to sell for lunch?</a:t>
            </a:r>
          </a:p>
          <a:p>
            <a:pPr marL="114300" indent="0">
              <a:spcBef>
                <a:spcPts val="0"/>
              </a:spcBef>
              <a:buNone/>
            </a:pPr>
            <a:r>
              <a:rPr lang="en-US" sz="2400" dirty="0">
                <a:solidFill>
                  <a:srgbClr val="C00000"/>
                </a:solidFill>
              </a:rPr>
              <a:t>1,225 tacos</a:t>
            </a:r>
            <a:endParaRPr lang="en-US" sz="800" dirty="0">
              <a:solidFill>
                <a:srgbClr val="C00000"/>
              </a:solidFill>
            </a:endParaRPr>
          </a:p>
          <a:p>
            <a:pPr marL="114300" indent="0">
              <a:spcBef>
                <a:spcPts val="0"/>
              </a:spcBef>
              <a:buNone/>
            </a:pPr>
            <a:r>
              <a:rPr lang="en-US" sz="2400" dirty="0">
                <a:solidFill>
                  <a:srgbClr val="C00000"/>
                </a:solidFill>
              </a:rPr>
              <a:t>most common error: 1,106 – 119 = 987 tacos</a:t>
            </a:r>
          </a:p>
          <a:p>
            <a:pPr marL="114300" indent="0">
              <a:buNone/>
            </a:pPr>
            <a:endParaRPr lang="en-US" sz="2400" dirty="0"/>
          </a:p>
        </p:txBody>
      </p:sp>
    </p:spTree>
    <p:extLst>
      <p:ext uri="{BB962C8B-B14F-4D97-AF65-F5344CB8AC3E}">
        <p14:creationId xmlns:p14="http://schemas.microsoft.com/office/powerpoint/2010/main" val="271858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1200150"/>
          </a:xfrm>
          <a:solidFill>
            <a:schemeClr val="tx1"/>
          </a:solidFill>
        </p:spPr>
        <p:txBody>
          <a:bodyPr>
            <a:noAutofit/>
          </a:bodyPr>
          <a:lstStyle/>
          <a:p>
            <a:r>
              <a:rPr lang="en-US" sz="2800" dirty="0">
                <a:solidFill>
                  <a:schemeClr val="bg1"/>
                </a:solidFill>
              </a:rPr>
              <a:t>Suggested Practice #3 with Solving Practical Problems with Addition or Subtraction of Whole Numbers (3.3b)</a:t>
            </a:r>
          </a:p>
        </p:txBody>
      </p:sp>
      <p:sp>
        <p:nvSpPr>
          <p:cNvPr id="5" name="Content Placeholder 3"/>
          <p:cNvSpPr>
            <a:spLocks noGrp="1"/>
          </p:cNvSpPr>
          <p:nvPr>
            <p:ph idx="1"/>
          </p:nvPr>
        </p:nvSpPr>
        <p:spPr>
          <a:xfrm>
            <a:off x="76200" y="1276348"/>
            <a:ext cx="8927385" cy="3276602"/>
          </a:xfrm>
        </p:spPr>
        <p:txBody>
          <a:bodyPr>
            <a:normAutofit/>
          </a:bodyPr>
          <a:lstStyle/>
          <a:p>
            <a:pPr marL="114300" indent="0">
              <a:spcBef>
                <a:spcPts val="0"/>
              </a:spcBef>
              <a:buNone/>
            </a:pPr>
            <a:r>
              <a:rPr lang="en-US" sz="2400" b="1" dirty="0"/>
              <a:t>A school sold tickets for a football game on Thursday and on Friday.</a:t>
            </a:r>
          </a:p>
          <a:p>
            <a:pPr>
              <a:spcBef>
                <a:spcPts val="0"/>
              </a:spcBef>
            </a:pPr>
            <a:r>
              <a:rPr lang="en-US" sz="2400" b="1" dirty="0"/>
              <a:t>The school sold 1,476 tickets on Thursday.</a:t>
            </a:r>
          </a:p>
          <a:p>
            <a:pPr>
              <a:spcBef>
                <a:spcPts val="0"/>
              </a:spcBef>
            </a:pPr>
            <a:r>
              <a:rPr lang="en-US" sz="2400" b="1" dirty="0"/>
              <a:t>On Friday, the school sold 1,258 more tickets than it sold on Thursday.</a:t>
            </a:r>
          </a:p>
          <a:p>
            <a:pPr marL="114300" indent="0">
              <a:spcBef>
                <a:spcPts val="0"/>
              </a:spcBef>
              <a:buNone/>
            </a:pPr>
            <a:r>
              <a:rPr lang="en-US" sz="2400" b="1" dirty="0"/>
              <a:t>The number of tickets sold on Thursday and Friday combined was ___________.</a:t>
            </a:r>
          </a:p>
          <a:p>
            <a:pPr marL="114300" indent="0">
              <a:buNone/>
            </a:pPr>
            <a:endParaRPr lang="en-US" sz="2400" dirty="0"/>
          </a:p>
        </p:txBody>
      </p:sp>
    </p:spTree>
    <p:extLst>
      <p:ext uri="{BB962C8B-B14F-4D97-AF65-F5344CB8AC3E}">
        <p14:creationId xmlns:p14="http://schemas.microsoft.com/office/powerpoint/2010/main" val="165341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1200149"/>
          </a:xfrm>
          <a:solidFill>
            <a:schemeClr val="tx1"/>
          </a:solidFill>
        </p:spPr>
        <p:txBody>
          <a:bodyPr>
            <a:noAutofit/>
          </a:bodyPr>
          <a:lstStyle/>
          <a:p>
            <a:r>
              <a:rPr lang="en-US" sz="2800" dirty="0">
                <a:solidFill>
                  <a:schemeClr val="bg1"/>
                </a:solidFill>
              </a:rPr>
              <a:t>Answer to Practice #3 with Solving Practical Problems with Addition or Subtraction of Whole Numbers (3.3b)</a:t>
            </a:r>
          </a:p>
        </p:txBody>
      </p:sp>
      <p:sp>
        <p:nvSpPr>
          <p:cNvPr id="5" name="Content Placeholder 3"/>
          <p:cNvSpPr>
            <a:spLocks noGrp="1"/>
          </p:cNvSpPr>
          <p:nvPr>
            <p:ph idx="1"/>
          </p:nvPr>
        </p:nvSpPr>
        <p:spPr>
          <a:xfrm>
            <a:off x="0" y="1260022"/>
            <a:ext cx="9144000" cy="3429000"/>
          </a:xfrm>
        </p:spPr>
        <p:txBody>
          <a:bodyPr>
            <a:normAutofit/>
          </a:bodyPr>
          <a:lstStyle/>
          <a:p>
            <a:pPr marL="114300" indent="0">
              <a:buNone/>
            </a:pPr>
            <a:r>
              <a:rPr lang="en-US" sz="2400" b="1" dirty="0"/>
              <a:t>A school sold tickets for a football game on Thursday and on Friday.</a:t>
            </a:r>
          </a:p>
          <a:p>
            <a:r>
              <a:rPr lang="en-US" sz="2400" b="1" dirty="0"/>
              <a:t>The school sold 1,476 tickets on Thursday.</a:t>
            </a:r>
          </a:p>
          <a:p>
            <a:r>
              <a:rPr lang="en-US" sz="2400" b="1" dirty="0"/>
              <a:t>On Friday, the school sold 1,258 more tickets than it sold on Thursday.</a:t>
            </a:r>
          </a:p>
          <a:p>
            <a:pPr marL="114300" indent="0">
              <a:buNone/>
            </a:pPr>
            <a:r>
              <a:rPr lang="en-US" sz="2400" b="1" dirty="0"/>
              <a:t>The number of tickets sold on Thursday and Friday combined was ___________.</a:t>
            </a:r>
          </a:p>
          <a:p>
            <a:pPr marL="114300" indent="0">
              <a:buNone/>
            </a:pPr>
            <a:r>
              <a:rPr lang="en-US" sz="2400" dirty="0">
                <a:solidFill>
                  <a:srgbClr val="C00000"/>
                </a:solidFill>
              </a:rPr>
              <a:t>most common error: 1,476 + 1,258 = 2,734</a:t>
            </a:r>
          </a:p>
        </p:txBody>
      </p:sp>
      <p:sp>
        <p:nvSpPr>
          <p:cNvPr id="6" name="TextBox 5"/>
          <p:cNvSpPr txBox="1"/>
          <p:nvPr/>
        </p:nvSpPr>
        <p:spPr>
          <a:xfrm>
            <a:off x="2709712" y="3405485"/>
            <a:ext cx="1063112" cy="461665"/>
          </a:xfrm>
          <a:prstGeom prst="rect">
            <a:avLst/>
          </a:prstGeom>
          <a:noFill/>
        </p:spPr>
        <p:txBody>
          <a:bodyPr wrap="non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4,210</a:t>
            </a:r>
          </a:p>
        </p:txBody>
      </p:sp>
    </p:spTree>
    <p:extLst>
      <p:ext uri="{BB962C8B-B14F-4D97-AF65-F5344CB8AC3E}">
        <p14:creationId xmlns:p14="http://schemas.microsoft.com/office/powerpoint/2010/main" val="371934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5249"/>
            <a:ext cx="9144000" cy="533400"/>
          </a:xfrm>
          <a:solidFill>
            <a:schemeClr val="tx1"/>
          </a:solidFill>
        </p:spPr>
        <p:txBody>
          <a:bodyPr>
            <a:normAutofit/>
          </a:bodyPr>
          <a:lstStyle/>
          <a:p>
            <a:r>
              <a:rPr lang="en-US" sz="2800" dirty="0">
                <a:solidFill>
                  <a:schemeClr val="bg1"/>
                </a:solidFill>
              </a:rPr>
              <a:t>Multiplication and Division Facts</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76200" y="393546"/>
                <a:ext cx="8927385" cy="3429002"/>
              </a:xfrm>
            </p:spPr>
            <p:txBody>
              <a:bodyPr>
                <a:noAutofit/>
              </a:bodyPr>
              <a:lstStyle/>
              <a:p>
                <a:pPr marL="114300" indent="0">
                  <a:spcBef>
                    <a:spcPts val="0"/>
                  </a:spcBef>
                  <a:buNone/>
                </a:pPr>
                <a:r>
                  <a:rPr lang="en-US" sz="2400" dirty="0"/>
                  <a:t>SOL 3.4</a:t>
                </a:r>
              </a:p>
              <a:p>
                <a:pPr marL="114300" indent="0">
                  <a:spcBef>
                    <a:spcPts val="0"/>
                  </a:spcBef>
                  <a:buNone/>
                </a:pPr>
                <a:r>
                  <a:rPr lang="en-US" sz="2400" dirty="0"/>
                  <a:t>The student will</a:t>
                </a:r>
              </a:p>
              <a:p>
                <a:pPr marL="628650" indent="-514350">
                  <a:spcBef>
                    <a:spcPts val="0"/>
                  </a:spcBef>
                  <a:buClr>
                    <a:schemeClr val="tx1"/>
                  </a:buClr>
                  <a:buAutoNum type="alphaLcParenR"/>
                </a:pPr>
                <a:r>
                  <a:rPr lang="en-US" sz="2400" dirty="0"/>
                  <a:t>represent multiplication and division through </a:t>
                </a:r>
                <a14:m>
                  <m:oMath xmlns:m="http://schemas.openxmlformats.org/officeDocument/2006/math">
                    <m:r>
                      <a:rPr lang="en-US" sz="2400" b="0" i="1" smtClean="0">
                        <a:latin typeface="Cambria Math"/>
                      </a:rPr>
                      <m:t>10</m:t>
                    </m:r>
                    <m:r>
                      <a:rPr lang="en-US" sz="2400" b="0" i="1" smtClean="0">
                        <a:latin typeface="Cambria Math"/>
                        <a:ea typeface="Cambria Math"/>
                      </a:rPr>
                      <m:t>×</m:t>
                    </m:r>
                    <m:r>
                      <a:rPr lang="en-US" sz="2400" b="0" i="1" smtClean="0">
                        <a:latin typeface="Cambria Math"/>
                        <a:ea typeface="Cambria Math"/>
                      </a:rPr>
                      <m:t>10</m:t>
                    </m:r>
                  </m:oMath>
                </a14:m>
                <a:r>
                  <a:rPr lang="en-US" sz="2400" dirty="0"/>
                  <a:t>, using a variety of approaches and models;</a:t>
                </a:r>
              </a:p>
              <a:p>
                <a:pPr marL="628650" indent="-514350">
                  <a:spcBef>
                    <a:spcPts val="0"/>
                  </a:spcBef>
                  <a:buClr>
                    <a:schemeClr val="tx1"/>
                  </a:buClr>
                  <a:buAutoNum type="alphaLcParenR"/>
                </a:pPr>
                <a:r>
                  <a:rPr lang="en-US" sz="2400" dirty="0">
                    <a:solidFill>
                      <a:srgbClr val="C00000"/>
                    </a:solidFill>
                  </a:rPr>
                  <a:t>create and solve single-step practical problems that involve multiplication and division through </a:t>
                </a:r>
                <a14:m>
                  <m:oMath xmlns:m="http://schemas.openxmlformats.org/officeDocument/2006/math">
                    <m:r>
                      <a:rPr lang="en-US" sz="2400" i="1">
                        <a:solidFill>
                          <a:srgbClr val="C00000"/>
                        </a:solidFill>
                        <a:latin typeface="Cambria Math"/>
                      </a:rPr>
                      <m:t>10</m:t>
                    </m:r>
                    <m:r>
                      <a:rPr lang="en-US" sz="2400" i="1">
                        <a:solidFill>
                          <a:srgbClr val="C00000"/>
                        </a:solidFill>
                        <a:latin typeface="Cambria Math"/>
                        <a:ea typeface="Cambria Math"/>
                      </a:rPr>
                      <m:t>×</m:t>
                    </m:r>
                    <m:r>
                      <a:rPr lang="en-US" sz="2400" i="1">
                        <a:solidFill>
                          <a:srgbClr val="C00000"/>
                        </a:solidFill>
                        <a:latin typeface="Cambria Math"/>
                        <a:ea typeface="Cambria Math"/>
                      </a:rPr>
                      <m:t>10</m:t>
                    </m:r>
                    <m:r>
                      <a:rPr lang="en-US" sz="2400" b="0" i="0" smtClean="0">
                        <a:solidFill>
                          <a:srgbClr val="000000"/>
                        </a:solidFill>
                        <a:latin typeface="Cambria Math"/>
                        <a:ea typeface="Cambria Math"/>
                      </a:rPr>
                      <m:t>;</m:t>
                    </m:r>
                  </m:oMath>
                </a14:m>
                <a:endParaRPr lang="en-US" sz="2400" b="0" dirty="0">
                  <a:solidFill>
                    <a:srgbClr val="000000"/>
                  </a:solidFill>
                  <a:ea typeface="Cambria Math"/>
                </a:endParaRPr>
              </a:p>
              <a:p>
                <a:pPr marL="628650" indent="-514350">
                  <a:spcBef>
                    <a:spcPts val="0"/>
                  </a:spcBef>
                  <a:buClr>
                    <a:schemeClr val="tx1"/>
                  </a:buClr>
                  <a:buAutoNum type="alphaLcParenR"/>
                </a:pPr>
                <a:r>
                  <a:rPr lang="en-US" sz="2400" dirty="0">
                    <a:solidFill>
                      <a:srgbClr val="C00000"/>
                    </a:solidFill>
                  </a:rPr>
                  <a:t>demonstrate fluency with multiplication facts of </a:t>
                </a:r>
                <a:r>
                  <a:rPr lang="en-US" sz="2400" dirty="0">
                    <a:solidFill>
                      <a:srgbClr val="C00000"/>
                    </a:solidFill>
                    <a:latin typeface="Cambria Math" panose="02040503050406030204" pitchFamily="18" charset="0"/>
                    <a:ea typeface="Cambria Math" panose="02040503050406030204" pitchFamily="18" charset="0"/>
                  </a:rPr>
                  <a:t>0</a:t>
                </a:r>
                <a:r>
                  <a:rPr lang="en-US" sz="2400" dirty="0">
                    <a:solidFill>
                      <a:srgbClr val="C00000"/>
                    </a:solidFill>
                  </a:rPr>
                  <a:t>, </a:t>
                </a:r>
                <a:r>
                  <a:rPr lang="en-US" sz="2400" dirty="0">
                    <a:solidFill>
                      <a:srgbClr val="C00000"/>
                    </a:solidFill>
                    <a:latin typeface="Cambria Math" panose="02040503050406030204" pitchFamily="18" charset="0"/>
                    <a:ea typeface="Cambria Math" panose="02040503050406030204" pitchFamily="18" charset="0"/>
                  </a:rPr>
                  <a:t>1</a:t>
                </a:r>
                <a:r>
                  <a:rPr lang="en-US" sz="2400" dirty="0">
                    <a:solidFill>
                      <a:srgbClr val="C00000"/>
                    </a:solidFill>
                  </a:rPr>
                  <a:t>, </a:t>
                </a:r>
                <a:r>
                  <a:rPr lang="en-US" sz="2400" dirty="0">
                    <a:solidFill>
                      <a:srgbClr val="C00000"/>
                    </a:solidFill>
                    <a:latin typeface="Cambria Math" panose="02040503050406030204" pitchFamily="18" charset="0"/>
                    <a:ea typeface="Cambria Math" panose="02040503050406030204" pitchFamily="18" charset="0"/>
                  </a:rPr>
                  <a:t>2</a:t>
                </a:r>
                <a:r>
                  <a:rPr lang="en-US" sz="2400" dirty="0">
                    <a:solidFill>
                      <a:srgbClr val="C00000"/>
                    </a:solidFill>
                  </a:rPr>
                  <a:t>, </a:t>
                </a:r>
                <a:r>
                  <a:rPr lang="en-US" sz="2400" dirty="0">
                    <a:solidFill>
                      <a:srgbClr val="C00000"/>
                    </a:solidFill>
                    <a:latin typeface="Cambria Math" panose="02040503050406030204" pitchFamily="18" charset="0"/>
                    <a:ea typeface="Cambria Math" panose="02040503050406030204" pitchFamily="18" charset="0"/>
                  </a:rPr>
                  <a:t>5</a:t>
                </a:r>
                <a:r>
                  <a:rPr lang="en-US" sz="2400" dirty="0">
                    <a:solidFill>
                      <a:srgbClr val="C00000"/>
                    </a:solidFill>
                  </a:rPr>
                  <a:t>, and </a:t>
                </a:r>
                <a:r>
                  <a:rPr lang="en-US" sz="2400" dirty="0">
                    <a:solidFill>
                      <a:srgbClr val="C00000"/>
                    </a:solidFill>
                    <a:latin typeface="Cambria Math" panose="02040503050406030204" pitchFamily="18" charset="0"/>
                    <a:ea typeface="Cambria Math" panose="02040503050406030204" pitchFamily="18" charset="0"/>
                  </a:rPr>
                  <a:t>10</a:t>
                </a:r>
                <a:r>
                  <a:rPr lang="en-US" sz="2400" dirty="0"/>
                  <a:t>;</a:t>
                </a:r>
                <a:r>
                  <a:rPr lang="en-US" sz="2400" dirty="0">
                    <a:solidFill>
                      <a:schemeClr val="tx2"/>
                    </a:solidFill>
                  </a:rPr>
                  <a:t> </a:t>
                </a:r>
                <a:r>
                  <a:rPr lang="en-US" sz="2400" dirty="0"/>
                  <a:t>and</a:t>
                </a:r>
              </a:p>
              <a:p>
                <a:pPr marL="628650" indent="-514350">
                  <a:spcBef>
                    <a:spcPts val="0"/>
                  </a:spcBef>
                  <a:buClr>
                    <a:schemeClr val="tx1"/>
                  </a:buClr>
                  <a:buAutoNum type="alphaLcParenR"/>
                </a:pPr>
                <a:r>
                  <a:rPr lang="en-US" sz="2400" dirty="0"/>
                  <a:t>solve single-step practical problems involving multiplication of whole numbers, where one factor is </a:t>
                </a:r>
                <a:r>
                  <a:rPr lang="en-US" sz="2400" dirty="0">
                    <a:latin typeface="Cambria Math" panose="02040503050406030204" pitchFamily="18" charset="0"/>
                    <a:ea typeface="Cambria Math" panose="02040503050406030204" pitchFamily="18" charset="0"/>
                  </a:rPr>
                  <a:t>99</a:t>
                </a:r>
                <a:r>
                  <a:rPr lang="en-US" sz="2400" dirty="0"/>
                  <a:t> or less and the second factor is </a:t>
                </a:r>
                <a:r>
                  <a:rPr lang="en-US" sz="2400" dirty="0">
                    <a:latin typeface="Cambria Math" panose="02040503050406030204" pitchFamily="18" charset="0"/>
                    <a:ea typeface="Cambria Math" panose="02040503050406030204" pitchFamily="18" charset="0"/>
                  </a:rPr>
                  <a:t>5</a:t>
                </a:r>
                <a:r>
                  <a:rPr lang="en-US" sz="2400" dirty="0"/>
                  <a:t> or less.</a:t>
                </a:r>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76200" y="393546"/>
                <a:ext cx="8927385" cy="3429002"/>
              </a:xfrm>
              <a:blipFill>
                <a:blip r:embed="rId3"/>
                <a:stretch>
                  <a:fillRect t="-1423" r="-956" b="-24199"/>
                </a:stretch>
              </a:blipFill>
            </p:spPr>
            <p:txBody>
              <a:bodyPr/>
              <a:lstStyle/>
              <a:p>
                <a:r>
                  <a:rPr lang="en-US">
                    <a:noFill/>
                  </a:rPr>
                  <a:t> </a:t>
                </a:r>
              </a:p>
            </p:txBody>
          </p:sp>
        </mc:Fallback>
      </mc:AlternateContent>
    </p:spTree>
    <p:extLst>
      <p:ext uri="{BB962C8B-B14F-4D97-AF65-F5344CB8AC3E}">
        <p14:creationId xmlns:p14="http://schemas.microsoft.com/office/powerpoint/2010/main" val="146499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endParaRPr lang="en-US" dirty="0"/>
          </a:p>
        </p:txBody>
      </p:sp>
    </p:spTree>
    <p:extLst>
      <p:ext uri="{BB962C8B-B14F-4D97-AF65-F5344CB8AC3E}">
        <p14:creationId xmlns:p14="http://schemas.microsoft.com/office/powerpoint/2010/main" val="191562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Slide number 6"/>
          <p:cNvSpPr txBox="1"/>
          <p:nvPr/>
        </p:nvSpPr>
        <p:spPr>
          <a:xfrm>
            <a:off x="8648700" y="4717018"/>
            <a:ext cx="495300" cy="369332"/>
          </a:xfrm>
          <a:prstGeom prst="rect">
            <a:avLst/>
          </a:prstGeom>
          <a:noFill/>
        </p:spPr>
        <p:txBody>
          <a:bodyPr wrap="square" rtlCol="0">
            <a:spAutoFit/>
          </a:bodyPr>
          <a:lstStyle/>
          <a:p>
            <a:r>
              <a:rPr lang="en-US" dirty="0"/>
              <a:t>27</a:t>
            </a:r>
          </a:p>
        </p:txBody>
      </p:sp>
      <p:sp>
        <p:nvSpPr>
          <p:cNvPr id="4" name="Title 2"/>
          <p:cNvSpPr>
            <a:spLocks noGrp="1"/>
          </p:cNvSpPr>
          <p:nvPr>
            <p:ph type="title"/>
          </p:nvPr>
        </p:nvSpPr>
        <p:spPr/>
        <p:txBody>
          <a:bodyPr>
            <a:noAutofit/>
          </a:bodyPr>
          <a:lstStyle/>
          <a:p>
            <a:r>
              <a:rPr lang="en-US" sz="2800" dirty="0"/>
              <a:t>Using Multiplication and Division Facts to Represent Practical Problems (3.4b)</a:t>
            </a:r>
          </a:p>
        </p:txBody>
      </p:sp>
      <p:sp>
        <p:nvSpPr>
          <p:cNvPr id="5" name="Content Placeholder 3"/>
          <p:cNvSpPr>
            <a:spLocks noGrp="1"/>
          </p:cNvSpPr>
          <p:nvPr>
            <p:ph idx="1"/>
          </p:nvPr>
        </p:nvSpPr>
        <p:spPr>
          <a:xfrm>
            <a:off x="76200" y="971548"/>
            <a:ext cx="8927385" cy="3429002"/>
          </a:xfrm>
        </p:spPr>
        <p:txBody>
          <a:bodyPr>
            <a:noAutofit/>
          </a:bodyPr>
          <a:lstStyle/>
          <a:p>
            <a:pPr marL="114300" indent="0">
              <a:spcBef>
                <a:spcPts val="0"/>
              </a:spcBef>
              <a:buNone/>
            </a:pPr>
            <a:r>
              <a:rPr lang="en-US" sz="2400" dirty="0"/>
              <a:t>Students would benefit from additional practice:</a:t>
            </a:r>
          </a:p>
          <a:p>
            <a:pPr>
              <a:spcBef>
                <a:spcPts val="0"/>
              </a:spcBef>
            </a:pPr>
            <a:r>
              <a:rPr lang="en-US" sz="2400" dirty="0"/>
              <a:t>using number sentences to represent multiplication and division situations, and</a:t>
            </a:r>
          </a:p>
          <a:p>
            <a:pPr>
              <a:spcBef>
                <a:spcPts val="0"/>
              </a:spcBef>
            </a:pPr>
            <a:r>
              <a:rPr lang="en-US" sz="2400" dirty="0"/>
              <a:t>solving practical problems involving basic multiplication or division facts.</a:t>
            </a:r>
          </a:p>
          <a:p>
            <a:pPr marL="0" indent="0">
              <a:spcBef>
                <a:spcPts val="0"/>
              </a:spcBef>
              <a:buNone/>
            </a:pPr>
            <a:endParaRPr lang="en-US" sz="800" dirty="0"/>
          </a:p>
          <a:p>
            <a:pPr marL="114300" indent="0">
              <a:spcBef>
                <a:spcPts val="0"/>
              </a:spcBef>
              <a:buNone/>
            </a:pPr>
            <a:r>
              <a:rPr lang="en-US" sz="2400" dirty="0">
                <a:solidFill>
                  <a:srgbClr val="C00000"/>
                </a:solidFill>
              </a:rPr>
              <a:t>Common errors on SOL test items include:</a:t>
            </a:r>
          </a:p>
          <a:p>
            <a:pPr>
              <a:spcBef>
                <a:spcPts val="0"/>
              </a:spcBef>
            </a:pPr>
            <a:r>
              <a:rPr lang="en-US" sz="2400" dirty="0">
                <a:solidFill>
                  <a:srgbClr val="C00000"/>
                </a:solidFill>
              </a:rPr>
              <a:t>using the numbers from a multiplicative situation to represent the situation with an addition sentence; and</a:t>
            </a:r>
          </a:p>
          <a:p>
            <a:pPr>
              <a:spcBef>
                <a:spcPts val="0"/>
              </a:spcBef>
            </a:pPr>
            <a:r>
              <a:rPr lang="en-US" sz="2400" dirty="0">
                <a:solidFill>
                  <a:srgbClr val="C00000"/>
                </a:solidFill>
              </a:rPr>
              <a:t>representing a division situation with an unrelated multiplication sentence.</a:t>
            </a:r>
          </a:p>
        </p:txBody>
      </p:sp>
    </p:spTree>
    <p:extLst>
      <p:ext uri="{BB962C8B-B14F-4D97-AF65-F5344CB8AC3E}">
        <p14:creationId xmlns:p14="http://schemas.microsoft.com/office/powerpoint/2010/main" val="338344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1654" y="0"/>
            <a:ext cx="9144000" cy="818027"/>
          </a:xfrm>
          <a:solidFill>
            <a:schemeClr val="tx1"/>
          </a:solidFill>
        </p:spPr>
        <p:txBody>
          <a:bodyPr>
            <a:normAutofit/>
          </a:bodyPr>
          <a:lstStyle/>
          <a:p>
            <a:r>
              <a:rPr lang="en-US" sz="2800" dirty="0">
                <a:solidFill>
                  <a:schemeClr val="bg1"/>
                </a:solidFill>
              </a:rPr>
              <a:t>Additional Notes  (3.4b)</a:t>
            </a:r>
          </a:p>
        </p:txBody>
      </p:sp>
      <p:sp>
        <p:nvSpPr>
          <p:cNvPr id="6" name="Content Placeholder 3"/>
          <p:cNvSpPr>
            <a:spLocks noGrp="1"/>
          </p:cNvSpPr>
          <p:nvPr>
            <p:ph idx="1"/>
          </p:nvPr>
        </p:nvSpPr>
        <p:spPr/>
        <p:txBody>
          <a:bodyPr>
            <a:normAutofit/>
          </a:bodyPr>
          <a:lstStyle/>
          <a:p>
            <a:r>
              <a:rPr lang="en-US" sz="2400" dirty="0"/>
              <a:t>Teachers are encouraged to engage students in discussion about different ways to represent and solve the same problem situation.</a:t>
            </a:r>
          </a:p>
          <a:p>
            <a:r>
              <a:rPr lang="en-US" sz="2400" dirty="0"/>
              <a:t>Although only multiplication and division number sentences are shown as possible responses for the problems provided, encouraging students to also write number sentences using addition (or subtraction) may reinforce connections among the operations.</a:t>
            </a:r>
          </a:p>
        </p:txBody>
      </p:sp>
    </p:spTree>
    <p:extLst>
      <p:ext uri="{BB962C8B-B14F-4D97-AF65-F5344CB8AC3E}">
        <p14:creationId xmlns:p14="http://schemas.microsoft.com/office/powerpoint/2010/main" val="403940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1200150"/>
          </a:xfrm>
          <a:solidFill>
            <a:schemeClr val="tx1"/>
          </a:solidFill>
        </p:spPr>
        <p:txBody>
          <a:bodyPr>
            <a:noAutofit/>
          </a:bodyPr>
          <a:lstStyle/>
          <a:p>
            <a:r>
              <a:rPr lang="en-US" sz="2800" dirty="0">
                <a:solidFill>
                  <a:schemeClr val="bg1"/>
                </a:solidFill>
              </a:rPr>
              <a:t>Suggested Practice #1 with Using Multiplication and Division Facts to Represent Practical Problems (3.4b)</a:t>
            </a:r>
          </a:p>
        </p:txBody>
      </p:sp>
      <p:sp>
        <p:nvSpPr>
          <p:cNvPr id="5" name="Content Placeholder 3"/>
          <p:cNvSpPr txBox="1">
            <a:spLocks noGrp="1"/>
          </p:cNvSpPr>
          <p:nvPr>
            <p:ph idx="1"/>
          </p:nvPr>
        </p:nvSpPr>
        <p:spPr>
          <a:xfrm>
            <a:off x="76200" y="1200148"/>
            <a:ext cx="9067800" cy="3429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spcBef>
                <a:spcPts val="0"/>
              </a:spcBef>
              <a:buFont typeface="Arial" panose="020B0604020202020204" pitchFamily="34" charset="0"/>
              <a:buNone/>
            </a:pPr>
            <a:r>
              <a:rPr lang="en-US" sz="2400" b="1" dirty="0"/>
              <a:t>Write a number sentence that could be used to represent and solve each problem.</a:t>
            </a:r>
          </a:p>
          <a:p>
            <a:pPr>
              <a:spcBef>
                <a:spcPts val="0"/>
              </a:spcBef>
            </a:pPr>
            <a:r>
              <a:rPr lang="en-US" sz="2400" b="1" dirty="0"/>
              <a:t>Shawn has </a:t>
            </a:r>
            <a:r>
              <a:rPr lang="en-US" sz="2600" b="1" dirty="0">
                <a:latin typeface="Cambria Math" panose="02040503050406030204" pitchFamily="18" charset="0"/>
                <a:ea typeface="Cambria Math" panose="02040503050406030204" pitchFamily="18" charset="0"/>
              </a:rPr>
              <a:t>10</a:t>
            </a:r>
            <a:r>
              <a:rPr lang="en-US" sz="2400" b="1" dirty="0"/>
              <a:t> crayons in each of </a:t>
            </a:r>
            <a:r>
              <a:rPr lang="en-US" sz="2600" b="1" dirty="0">
                <a:latin typeface="Cambria Math" panose="02040503050406030204" pitchFamily="18" charset="0"/>
                <a:ea typeface="Cambria Math" panose="02040503050406030204" pitchFamily="18" charset="0"/>
              </a:rPr>
              <a:t>2</a:t>
            </a:r>
            <a:r>
              <a:rPr lang="en-US" sz="2400" b="1" dirty="0"/>
              <a:t> boxes of crayons. Exactly how many crayons does Shawn have?</a:t>
            </a:r>
          </a:p>
          <a:p>
            <a:pPr marL="114300" indent="0">
              <a:spcBef>
                <a:spcPts val="0"/>
              </a:spcBef>
              <a:buFont typeface="Arial" panose="020B0604020202020204" pitchFamily="34" charset="0"/>
              <a:buNone/>
            </a:pPr>
            <a:endParaRPr lang="en-US" sz="1600" dirty="0"/>
          </a:p>
          <a:p>
            <a:pPr>
              <a:spcBef>
                <a:spcPts val="0"/>
              </a:spcBef>
            </a:pPr>
            <a:r>
              <a:rPr lang="en-US" sz="2400" b="1" dirty="0"/>
              <a:t>There are </a:t>
            </a:r>
            <a:r>
              <a:rPr lang="en-US" sz="2600" b="1" dirty="0">
                <a:latin typeface="Cambria Math" panose="02040503050406030204" pitchFamily="18" charset="0"/>
                <a:ea typeface="Cambria Math" panose="02040503050406030204" pitchFamily="18" charset="0"/>
              </a:rPr>
              <a:t>7</a:t>
            </a:r>
            <a:r>
              <a:rPr lang="en-US" sz="2400" b="1" dirty="0"/>
              <a:t> tables with </a:t>
            </a:r>
            <a:r>
              <a:rPr lang="en-US" sz="2600" b="1" dirty="0">
                <a:latin typeface="Cambria Math" panose="02040503050406030204" pitchFamily="18" charset="0"/>
                <a:ea typeface="Cambria Math" panose="02040503050406030204" pitchFamily="18" charset="0"/>
              </a:rPr>
              <a:t>4</a:t>
            </a:r>
            <a:r>
              <a:rPr lang="en-US" sz="2400" b="1" dirty="0"/>
              <a:t> chairs at each table. What is the total number of chairs at these tables?</a:t>
            </a:r>
          </a:p>
        </p:txBody>
      </p:sp>
    </p:spTree>
    <p:extLst>
      <p:ext uri="{BB962C8B-B14F-4D97-AF65-F5344CB8AC3E}">
        <p14:creationId xmlns:p14="http://schemas.microsoft.com/office/powerpoint/2010/main" val="3639318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1200150"/>
          </a:xfrm>
          <a:solidFill>
            <a:schemeClr val="tx1"/>
          </a:solidFill>
        </p:spPr>
        <p:txBody>
          <a:bodyPr>
            <a:noAutofit/>
          </a:bodyPr>
          <a:lstStyle/>
          <a:p>
            <a:r>
              <a:rPr lang="en-US" sz="2800" dirty="0">
                <a:solidFill>
                  <a:schemeClr val="bg1"/>
                </a:solidFill>
              </a:rPr>
              <a:t>Answers to Practice #1 with Using Multiplication and Division Facts to Represent Practical Problems (3.4b)</a:t>
            </a:r>
          </a:p>
        </p:txBody>
      </p:sp>
      <mc:AlternateContent xmlns:mc="http://schemas.openxmlformats.org/markup-compatibility/2006" xmlns:a14="http://schemas.microsoft.com/office/drawing/2010/main">
        <mc:Choice Requires="a14">
          <p:sp>
            <p:nvSpPr>
              <p:cNvPr id="5" name="Content Placeholder 3"/>
              <p:cNvSpPr txBox="1">
                <a:spLocks noGrp="1"/>
              </p:cNvSpPr>
              <p:nvPr>
                <p:ph idx="1"/>
              </p:nvPr>
            </p:nvSpPr>
            <p:spPr>
              <a:xfrm>
                <a:off x="76200" y="1200148"/>
                <a:ext cx="9067800" cy="41148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spcBef>
                    <a:spcPts val="0"/>
                  </a:spcBef>
                  <a:buFont typeface="Arial" panose="020B0604020202020204" pitchFamily="34" charset="0"/>
                  <a:buNone/>
                </a:pPr>
                <a:r>
                  <a:rPr lang="en-US" sz="2400" b="1" dirty="0"/>
                  <a:t>Write a number sentence that could be used to represent and solve each problem.</a:t>
                </a:r>
              </a:p>
              <a:p>
                <a:pPr>
                  <a:spcBef>
                    <a:spcPts val="0"/>
                  </a:spcBef>
                </a:pPr>
                <a:r>
                  <a:rPr lang="en-US" sz="2400" b="1" dirty="0"/>
                  <a:t>Shawn has </a:t>
                </a:r>
                <a:r>
                  <a:rPr lang="en-US" sz="2600" b="1" dirty="0">
                    <a:latin typeface="Cambria Math" panose="02040503050406030204" pitchFamily="18" charset="0"/>
                    <a:ea typeface="Cambria Math" panose="02040503050406030204" pitchFamily="18" charset="0"/>
                  </a:rPr>
                  <a:t>10</a:t>
                </a:r>
                <a:r>
                  <a:rPr lang="en-US" sz="2400" b="1" dirty="0"/>
                  <a:t> crayons in each of </a:t>
                </a:r>
                <a:r>
                  <a:rPr lang="en-US" sz="2600" b="1" dirty="0">
                    <a:latin typeface="Cambria Math" panose="02040503050406030204" pitchFamily="18" charset="0"/>
                    <a:ea typeface="Cambria Math" panose="02040503050406030204" pitchFamily="18" charset="0"/>
                  </a:rPr>
                  <a:t>2</a:t>
                </a:r>
                <a:r>
                  <a:rPr lang="en-US" sz="2400" b="1" dirty="0"/>
                  <a:t> boxes of crayons. Exactly how many crayons does Shawn have?</a:t>
                </a:r>
              </a:p>
              <a:p>
                <a:pPr marL="346075" indent="0">
                  <a:spcBef>
                    <a:spcPts val="0"/>
                  </a:spcBef>
                  <a:buNone/>
                </a:pPr>
                <a14:m>
                  <m:oMath xmlns:m="http://schemas.openxmlformats.org/officeDocument/2006/math">
                    <m:r>
                      <a:rPr lang="en-US" sz="2600" b="0" i="1" smtClean="0">
                        <a:solidFill>
                          <a:srgbClr val="C00000"/>
                        </a:solidFill>
                        <a:latin typeface="Cambria Math" panose="02040503050406030204" pitchFamily="18" charset="0"/>
                      </a:rPr>
                      <m:t>10×2=20</m:t>
                    </m:r>
                  </m:oMath>
                </a14:m>
                <a:r>
                  <a:rPr lang="en-US" sz="2600" dirty="0">
                    <a:solidFill>
                      <a:srgbClr val="C00000"/>
                    </a:solidFill>
                  </a:rPr>
                  <a:t> </a:t>
                </a:r>
                <a:r>
                  <a:rPr lang="en-US" sz="2400" dirty="0">
                    <a:solidFill>
                      <a:srgbClr val="C00000"/>
                    </a:solidFill>
                  </a:rPr>
                  <a:t>or </a:t>
                </a:r>
                <a14:m>
                  <m:oMath xmlns:m="http://schemas.openxmlformats.org/officeDocument/2006/math">
                    <m:r>
                      <a:rPr lang="en-US" sz="2600" b="0" i="0" smtClean="0">
                        <a:solidFill>
                          <a:srgbClr val="C00000"/>
                        </a:solidFill>
                        <a:latin typeface="Cambria Math" panose="02040503050406030204" pitchFamily="18" charset="0"/>
                      </a:rPr>
                      <m:t>2</m:t>
                    </m:r>
                    <m:r>
                      <a:rPr lang="en-US" sz="2600" b="0" i="1">
                        <a:solidFill>
                          <a:srgbClr val="C00000"/>
                        </a:solidFill>
                        <a:latin typeface="Cambria Math" panose="02040503050406030204" pitchFamily="18" charset="0"/>
                      </a:rPr>
                      <m:t>×</m:t>
                    </m:r>
                    <m:r>
                      <a:rPr lang="en-US" sz="2600" b="0" i="1" smtClean="0">
                        <a:solidFill>
                          <a:srgbClr val="C00000"/>
                        </a:solidFill>
                        <a:latin typeface="Cambria Math" panose="02040503050406030204" pitchFamily="18" charset="0"/>
                      </a:rPr>
                      <m:t>10</m:t>
                    </m:r>
                    <m:r>
                      <a:rPr lang="en-US" sz="2600" b="0" i="1">
                        <a:solidFill>
                          <a:srgbClr val="C00000"/>
                        </a:solidFill>
                        <a:latin typeface="Cambria Math" panose="02040503050406030204" pitchFamily="18" charset="0"/>
                      </a:rPr>
                      <m:t>=20</m:t>
                    </m:r>
                  </m:oMath>
                </a14:m>
                <a:r>
                  <a:rPr lang="en-US" sz="2400" dirty="0">
                    <a:solidFill>
                      <a:srgbClr val="C00000"/>
                    </a:solidFill>
                  </a:rPr>
                  <a:t>    Shawn has </a:t>
                </a:r>
                <a14:m>
                  <m:oMath xmlns:m="http://schemas.openxmlformats.org/officeDocument/2006/math">
                    <m:r>
                      <a:rPr lang="en-US" sz="2600" b="0" i="1">
                        <a:solidFill>
                          <a:srgbClr val="C00000"/>
                        </a:solidFill>
                        <a:latin typeface="Cambria Math" panose="02040503050406030204" pitchFamily="18" charset="0"/>
                      </a:rPr>
                      <m:t>20</m:t>
                    </m:r>
                  </m:oMath>
                </a14:m>
                <a:r>
                  <a:rPr lang="en-US" sz="2400" dirty="0">
                    <a:solidFill>
                      <a:srgbClr val="C00000"/>
                    </a:solidFill>
                  </a:rPr>
                  <a:t> crayons.</a:t>
                </a:r>
              </a:p>
              <a:p>
                <a:pPr marL="346075" indent="0">
                  <a:spcBef>
                    <a:spcPts val="0"/>
                  </a:spcBef>
                  <a:buNone/>
                </a:pPr>
                <a:r>
                  <a:rPr lang="en-US" sz="2400" dirty="0">
                    <a:solidFill>
                      <a:srgbClr val="C00000"/>
                    </a:solidFill>
                  </a:rPr>
                  <a:t>most common error: </a:t>
                </a:r>
                <a14:m>
                  <m:oMath xmlns:m="http://schemas.openxmlformats.org/officeDocument/2006/math">
                    <m:r>
                      <a:rPr lang="en-US" sz="2600" b="0" i="1">
                        <a:solidFill>
                          <a:srgbClr val="C00000"/>
                        </a:solidFill>
                        <a:latin typeface="Cambria Math" panose="02040503050406030204" pitchFamily="18" charset="0"/>
                      </a:rPr>
                      <m:t>10</m:t>
                    </m:r>
                    <m:r>
                      <a:rPr lang="en-US" sz="2600" b="0" i="1" smtClean="0">
                        <a:solidFill>
                          <a:srgbClr val="C00000"/>
                        </a:solidFill>
                        <a:latin typeface="Cambria Math" panose="02040503050406030204" pitchFamily="18" charset="0"/>
                      </a:rPr>
                      <m:t>+</m:t>
                    </m:r>
                    <m:r>
                      <a:rPr lang="en-US" sz="2600" b="0" i="1">
                        <a:solidFill>
                          <a:srgbClr val="C00000"/>
                        </a:solidFill>
                        <a:latin typeface="Cambria Math" panose="02040503050406030204" pitchFamily="18" charset="0"/>
                      </a:rPr>
                      <m:t>2=</m:t>
                    </m:r>
                    <m:r>
                      <a:rPr lang="en-US" sz="2600" b="0" i="1" smtClean="0">
                        <a:solidFill>
                          <a:srgbClr val="C00000"/>
                        </a:solidFill>
                        <a:latin typeface="Cambria Math" panose="02040503050406030204" pitchFamily="18" charset="0"/>
                      </a:rPr>
                      <m:t>1</m:t>
                    </m:r>
                    <m:r>
                      <a:rPr lang="en-US" sz="2600" b="0" i="1">
                        <a:solidFill>
                          <a:srgbClr val="C00000"/>
                        </a:solidFill>
                        <a:latin typeface="Cambria Math" panose="02040503050406030204" pitchFamily="18" charset="0"/>
                      </a:rPr>
                      <m:t>2</m:t>
                    </m:r>
                  </m:oMath>
                </a14:m>
                <a:r>
                  <a:rPr lang="en-US" sz="2600" dirty="0">
                    <a:solidFill>
                      <a:srgbClr val="C00000"/>
                    </a:solidFill>
                  </a:rPr>
                  <a:t> </a:t>
                </a:r>
                <a:endParaRPr lang="en-US" sz="800" dirty="0"/>
              </a:p>
              <a:p>
                <a:pPr>
                  <a:spcBef>
                    <a:spcPts val="0"/>
                  </a:spcBef>
                </a:pPr>
                <a:r>
                  <a:rPr lang="en-US" sz="2400" b="1" dirty="0"/>
                  <a:t>There are </a:t>
                </a:r>
                <a:r>
                  <a:rPr lang="en-US" sz="2600" b="1" dirty="0">
                    <a:latin typeface="Cambria Math" panose="02040503050406030204" pitchFamily="18" charset="0"/>
                    <a:ea typeface="Cambria Math" panose="02040503050406030204" pitchFamily="18" charset="0"/>
                  </a:rPr>
                  <a:t>7</a:t>
                </a:r>
                <a:r>
                  <a:rPr lang="en-US" sz="2400" b="1" dirty="0"/>
                  <a:t> tables with </a:t>
                </a:r>
                <a:r>
                  <a:rPr lang="en-US" sz="2600" b="1" dirty="0">
                    <a:latin typeface="Cambria Math" panose="02040503050406030204" pitchFamily="18" charset="0"/>
                    <a:ea typeface="Cambria Math" panose="02040503050406030204" pitchFamily="18" charset="0"/>
                  </a:rPr>
                  <a:t>4</a:t>
                </a:r>
                <a:r>
                  <a:rPr lang="en-US" sz="2400" b="1" dirty="0"/>
                  <a:t> chairs at each table. What is the total number of chairs at these tables?</a:t>
                </a:r>
              </a:p>
              <a:p>
                <a:pPr marL="0" indent="346075">
                  <a:spcBef>
                    <a:spcPts val="0"/>
                  </a:spcBef>
                  <a:buNone/>
                </a:pPr>
                <a14:m>
                  <m:oMath xmlns:m="http://schemas.openxmlformats.org/officeDocument/2006/math">
                    <m:r>
                      <a:rPr lang="en-US" sz="2600" b="0" i="1" smtClean="0">
                        <a:solidFill>
                          <a:srgbClr val="C00000"/>
                        </a:solidFill>
                        <a:latin typeface="Cambria Math" panose="02040503050406030204" pitchFamily="18" charset="0"/>
                      </a:rPr>
                      <m:t>7</m:t>
                    </m:r>
                    <m:r>
                      <a:rPr lang="en-US" sz="2600" b="0" i="1">
                        <a:solidFill>
                          <a:srgbClr val="C00000"/>
                        </a:solidFill>
                        <a:latin typeface="Cambria Math" panose="02040503050406030204" pitchFamily="18" charset="0"/>
                      </a:rPr>
                      <m:t>×</m:t>
                    </m:r>
                    <m:r>
                      <a:rPr lang="en-US" sz="2600" b="0" i="1" smtClean="0">
                        <a:solidFill>
                          <a:srgbClr val="C00000"/>
                        </a:solidFill>
                        <a:latin typeface="Cambria Math" panose="02040503050406030204" pitchFamily="18" charset="0"/>
                      </a:rPr>
                      <m:t>4</m:t>
                    </m:r>
                    <m:r>
                      <a:rPr lang="en-US" sz="2600" b="0" i="1">
                        <a:solidFill>
                          <a:srgbClr val="C00000"/>
                        </a:solidFill>
                        <a:latin typeface="Cambria Math" panose="02040503050406030204" pitchFamily="18" charset="0"/>
                      </a:rPr>
                      <m:t>=</m:t>
                    </m:r>
                    <m:r>
                      <a:rPr lang="en-US" sz="2600" b="0" i="1" smtClean="0">
                        <a:solidFill>
                          <a:srgbClr val="C00000"/>
                        </a:solidFill>
                        <a:latin typeface="Cambria Math" panose="02040503050406030204" pitchFamily="18" charset="0"/>
                      </a:rPr>
                      <m:t>28</m:t>
                    </m:r>
                  </m:oMath>
                </a14:m>
                <a:r>
                  <a:rPr lang="en-US" sz="2400" dirty="0">
                    <a:solidFill>
                      <a:srgbClr val="C00000"/>
                    </a:solidFill>
                  </a:rPr>
                  <a:t> or</a:t>
                </a:r>
                <a:r>
                  <a:rPr lang="en-US" sz="2000" dirty="0">
                    <a:solidFill>
                      <a:srgbClr val="C00000"/>
                    </a:solidFill>
                  </a:rPr>
                  <a:t> </a:t>
                </a:r>
                <a14:m>
                  <m:oMath xmlns:m="http://schemas.openxmlformats.org/officeDocument/2006/math">
                    <m:r>
                      <a:rPr lang="en-US" sz="2600" b="0" i="0" smtClean="0">
                        <a:solidFill>
                          <a:srgbClr val="C00000"/>
                        </a:solidFill>
                        <a:latin typeface="Cambria Math" panose="02040503050406030204" pitchFamily="18" charset="0"/>
                      </a:rPr>
                      <m:t>4</m:t>
                    </m:r>
                    <m:r>
                      <a:rPr lang="en-US" sz="2600" b="0" i="1">
                        <a:solidFill>
                          <a:srgbClr val="C00000"/>
                        </a:solidFill>
                        <a:latin typeface="Cambria Math" panose="02040503050406030204" pitchFamily="18" charset="0"/>
                      </a:rPr>
                      <m:t>×</m:t>
                    </m:r>
                    <m:r>
                      <a:rPr lang="en-US" sz="2600" b="0" i="1" smtClean="0">
                        <a:solidFill>
                          <a:srgbClr val="C00000"/>
                        </a:solidFill>
                        <a:latin typeface="Cambria Math" panose="02040503050406030204" pitchFamily="18" charset="0"/>
                      </a:rPr>
                      <m:t>7</m:t>
                    </m:r>
                    <m:r>
                      <a:rPr lang="en-US" sz="2600" b="0" i="1">
                        <a:solidFill>
                          <a:srgbClr val="C00000"/>
                        </a:solidFill>
                        <a:latin typeface="Cambria Math" panose="02040503050406030204" pitchFamily="18" charset="0"/>
                      </a:rPr>
                      <m:t>=28</m:t>
                    </m:r>
                  </m:oMath>
                </a14:m>
                <a:r>
                  <a:rPr lang="en-US" sz="2400" dirty="0">
                    <a:solidFill>
                      <a:srgbClr val="C00000"/>
                    </a:solidFill>
                  </a:rPr>
                  <a:t>    There are </a:t>
                </a:r>
                <a14:m>
                  <m:oMath xmlns:m="http://schemas.openxmlformats.org/officeDocument/2006/math">
                    <m:r>
                      <a:rPr lang="en-US" sz="2600" b="0" i="1">
                        <a:solidFill>
                          <a:srgbClr val="C00000"/>
                        </a:solidFill>
                        <a:latin typeface="Cambria Math" panose="02040503050406030204" pitchFamily="18" charset="0"/>
                      </a:rPr>
                      <m:t>28</m:t>
                    </m:r>
                  </m:oMath>
                </a14:m>
                <a:r>
                  <a:rPr lang="en-US" sz="2400" dirty="0">
                    <a:solidFill>
                      <a:srgbClr val="C00000"/>
                    </a:solidFill>
                  </a:rPr>
                  <a:t> chairs.</a:t>
                </a:r>
              </a:p>
              <a:p>
                <a:pPr marL="0" indent="346075">
                  <a:spcBef>
                    <a:spcPts val="0"/>
                  </a:spcBef>
                  <a:buNone/>
                </a:pPr>
                <a:r>
                  <a:rPr lang="en-US" sz="2400" dirty="0">
                    <a:solidFill>
                      <a:srgbClr val="C00000"/>
                    </a:solidFill>
                  </a:rPr>
                  <a:t>most common error: </a:t>
                </a:r>
                <a14:m>
                  <m:oMath xmlns:m="http://schemas.openxmlformats.org/officeDocument/2006/math">
                    <m:r>
                      <a:rPr lang="en-US" sz="2600" b="0" i="1" smtClean="0">
                        <a:solidFill>
                          <a:srgbClr val="C00000"/>
                        </a:solidFill>
                        <a:latin typeface="Cambria Math" panose="02040503050406030204" pitchFamily="18" charset="0"/>
                        <a:ea typeface="Cambria Math" panose="02040503050406030204" pitchFamily="18" charset="0"/>
                      </a:rPr>
                      <m:t>7</m:t>
                    </m:r>
                    <m:r>
                      <a:rPr lang="en-US" sz="2600" b="0" i="1">
                        <a:solidFill>
                          <a:srgbClr val="C00000"/>
                        </a:solidFill>
                        <a:latin typeface="Cambria Math" panose="02040503050406030204" pitchFamily="18" charset="0"/>
                        <a:ea typeface="Cambria Math" panose="02040503050406030204" pitchFamily="18" charset="0"/>
                      </a:rPr>
                      <m:t>+</m:t>
                    </m:r>
                    <m:r>
                      <a:rPr lang="en-US" sz="2600" b="0" i="1" smtClean="0">
                        <a:solidFill>
                          <a:srgbClr val="C00000"/>
                        </a:solidFill>
                        <a:latin typeface="Cambria Math" panose="02040503050406030204" pitchFamily="18" charset="0"/>
                        <a:ea typeface="Cambria Math" panose="02040503050406030204" pitchFamily="18" charset="0"/>
                      </a:rPr>
                      <m:t>4</m:t>
                    </m:r>
                    <m:r>
                      <a:rPr lang="en-US" sz="2600" b="0" i="1">
                        <a:solidFill>
                          <a:srgbClr val="C00000"/>
                        </a:solidFill>
                        <a:latin typeface="Cambria Math" panose="02040503050406030204" pitchFamily="18" charset="0"/>
                        <a:ea typeface="Cambria Math" panose="02040503050406030204" pitchFamily="18" charset="0"/>
                      </a:rPr>
                      <m:t>=</m:t>
                    </m:r>
                    <m:r>
                      <a:rPr lang="en-US" sz="2600" b="0" i="1" smtClean="0">
                        <a:solidFill>
                          <a:srgbClr val="C00000"/>
                        </a:solidFill>
                        <a:latin typeface="Cambria Math" panose="02040503050406030204" pitchFamily="18" charset="0"/>
                        <a:ea typeface="Cambria Math" panose="02040503050406030204" pitchFamily="18" charset="0"/>
                      </a:rPr>
                      <m:t>1</m:t>
                    </m:r>
                    <m:r>
                      <a:rPr lang="en-US" sz="2600" b="0" i="1">
                        <a:solidFill>
                          <a:srgbClr val="C00000"/>
                        </a:solidFill>
                        <a:latin typeface="Cambria Math" panose="02040503050406030204" pitchFamily="18" charset="0"/>
                        <a:ea typeface="Cambria Math" panose="02040503050406030204" pitchFamily="18" charset="0"/>
                      </a:rPr>
                      <m:t>1</m:t>
                    </m:r>
                  </m:oMath>
                </a14:m>
                <a:r>
                  <a:rPr lang="en-US" sz="2600" dirty="0">
                    <a:solidFill>
                      <a:srgbClr val="C00000"/>
                    </a:solidFill>
                    <a:latin typeface="Cambria Math" panose="02040503050406030204" pitchFamily="18" charset="0"/>
                    <a:ea typeface="Cambria Math" panose="02040503050406030204" pitchFamily="18" charset="0"/>
                  </a:rPr>
                  <a:t> </a:t>
                </a:r>
              </a:p>
              <a:p>
                <a:pPr marL="0" indent="346075">
                  <a:spcBef>
                    <a:spcPts val="0"/>
                  </a:spcBef>
                  <a:buNone/>
                </a:pPr>
                <a:endParaRPr lang="en-US" sz="2400" b="1" dirty="0"/>
              </a:p>
            </p:txBody>
          </p:sp>
        </mc:Choice>
        <mc:Fallback xmlns="">
          <p:sp>
            <p:nvSpPr>
              <p:cNvPr id="5" name="Content Placeholder 3"/>
              <p:cNvSpPr txBox="1">
                <a:spLocks noGrp="1" noRot="1" noChangeAspect="1" noMove="1" noResize="1" noEditPoints="1" noAdjustHandles="1" noChangeArrowheads="1" noChangeShapeType="1" noTextEdit="1"/>
              </p:cNvSpPr>
              <p:nvPr>
                <p:ph idx="1"/>
              </p:nvPr>
            </p:nvSpPr>
            <p:spPr>
              <a:xfrm>
                <a:off x="76200" y="1200148"/>
                <a:ext cx="9067800" cy="4114802"/>
              </a:xfrm>
              <a:prstGeom prst="rect">
                <a:avLst/>
              </a:prstGeom>
              <a:blipFill>
                <a:blip r:embed="rId3"/>
                <a:stretch>
                  <a:fillRect l="-941" t="-1185" r="-1748"/>
                </a:stretch>
              </a:blipFill>
            </p:spPr>
            <p:txBody>
              <a:bodyPr/>
              <a:lstStyle/>
              <a:p>
                <a:r>
                  <a:rPr lang="en-US">
                    <a:noFill/>
                  </a:rPr>
                  <a:t> </a:t>
                </a:r>
              </a:p>
            </p:txBody>
          </p:sp>
        </mc:Fallback>
      </mc:AlternateContent>
    </p:spTree>
    <p:extLst>
      <p:ext uri="{BB962C8B-B14F-4D97-AF65-F5344CB8AC3E}">
        <p14:creationId xmlns:p14="http://schemas.microsoft.com/office/powerpoint/2010/main" val="367586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9050"/>
            <a:ext cx="9144000" cy="1295400"/>
          </a:xfrm>
          <a:solidFill>
            <a:schemeClr val="tx1"/>
          </a:solidFill>
        </p:spPr>
        <p:txBody>
          <a:bodyPr>
            <a:noAutofit/>
          </a:bodyPr>
          <a:lstStyle/>
          <a:p>
            <a:r>
              <a:rPr lang="en-US" sz="2800" dirty="0">
                <a:solidFill>
                  <a:schemeClr val="bg1"/>
                </a:solidFill>
              </a:rPr>
              <a:t>Suggested Practice #2 with Using Multiplication and Division Facts to Represent Practical Problems (3.4b)</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76200" y="1352548"/>
                <a:ext cx="9067800" cy="3429002"/>
              </a:xfrm>
            </p:spPr>
            <p:txBody>
              <a:bodyPr>
                <a:normAutofit/>
              </a:bodyPr>
              <a:lstStyle/>
              <a:p>
                <a:pPr marL="0" indent="0">
                  <a:buNone/>
                </a:pPr>
                <a:r>
                  <a:rPr lang="en-US" sz="2400" b="1" dirty="0"/>
                  <a:t>Mateo has </a:t>
                </a:r>
                <a14:m>
                  <m:oMath xmlns:m="http://schemas.openxmlformats.org/officeDocument/2006/math">
                    <m:r>
                      <a:rPr lang="en-US" sz="2600" b="1" i="1">
                        <a:latin typeface="Cambria Math" panose="02040503050406030204" pitchFamily="18" charset="0"/>
                      </a:rPr>
                      <m:t>𝟔</m:t>
                    </m:r>
                  </m:oMath>
                </a14:m>
                <a:r>
                  <a:rPr lang="en-US" sz="2600" b="1" dirty="0"/>
                  <a:t> </a:t>
                </a:r>
                <a:r>
                  <a:rPr lang="en-US" sz="2400" b="1" dirty="0"/>
                  <a:t>video games. Tyrone has </a:t>
                </a:r>
                <a14:m>
                  <m:oMath xmlns:m="http://schemas.openxmlformats.org/officeDocument/2006/math">
                    <m:r>
                      <a:rPr lang="en-US" sz="2600" b="1" i="1">
                        <a:latin typeface="Cambria Math" panose="02040503050406030204" pitchFamily="18" charset="0"/>
                      </a:rPr>
                      <m:t>𝟑</m:t>
                    </m:r>
                  </m:oMath>
                </a14:m>
                <a:r>
                  <a:rPr lang="en-US" sz="2600" b="1" dirty="0"/>
                  <a:t> </a:t>
                </a:r>
                <a:r>
                  <a:rPr lang="en-US" sz="2400" b="1" dirty="0"/>
                  <a:t>times as many video games as Mateo. How many video games does Tyrone have?</a:t>
                </a:r>
              </a:p>
              <a:p>
                <a:pPr marL="0" indent="0">
                  <a:buNone/>
                </a:pPr>
                <a:r>
                  <a:rPr lang="en-US" sz="2400" b="1" dirty="0"/>
                  <a:t>Write a number sentence that could be used to represent and solve this problem.</a:t>
                </a:r>
              </a:p>
              <a:p>
                <a:pPr marL="114300" indent="0">
                  <a:buNone/>
                </a:pPr>
                <a:endParaRPr lang="en-US" sz="2400" dirty="0"/>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76200" y="1352548"/>
                <a:ext cx="9067800" cy="3429002"/>
              </a:xfrm>
              <a:blipFill>
                <a:blip r:embed="rId3"/>
                <a:stretch>
                  <a:fillRect l="-1076" t="-890" r="-471"/>
                </a:stretch>
              </a:blipFill>
            </p:spPr>
            <p:txBody>
              <a:bodyPr/>
              <a:lstStyle/>
              <a:p>
                <a:r>
                  <a:rPr lang="en-US">
                    <a:noFill/>
                  </a:rPr>
                  <a:t> </a:t>
                </a:r>
              </a:p>
            </p:txBody>
          </p:sp>
        </mc:Fallback>
      </mc:AlternateContent>
    </p:spTree>
    <p:extLst>
      <p:ext uri="{BB962C8B-B14F-4D97-AF65-F5344CB8AC3E}">
        <p14:creationId xmlns:p14="http://schemas.microsoft.com/office/powerpoint/2010/main" val="581634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Slide number 6"/>
          <p:cNvSpPr txBox="1"/>
          <p:nvPr/>
        </p:nvSpPr>
        <p:spPr>
          <a:xfrm>
            <a:off x="8610600" y="4717018"/>
            <a:ext cx="495300" cy="369332"/>
          </a:xfrm>
          <a:prstGeom prst="rect">
            <a:avLst/>
          </a:prstGeom>
          <a:noFill/>
        </p:spPr>
        <p:txBody>
          <a:bodyPr wrap="square" rtlCol="0">
            <a:spAutoFit/>
          </a:bodyPr>
          <a:lstStyle/>
          <a:p>
            <a:r>
              <a:rPr lang="en-US" dirty="0"/>
              <a:t>32</a:t>
            </a:r>
          </a:p>
        </p:txBody>
      </p:sp>
      <p:sp>
        <p:nvSpPr>
          <p:cNvPr id="4" name="Title 2"/>
          <p:cNvSpPr>
            <a:spLocks noGrp="1"/>
          </p:cNvSpPr>
          <p:nvPr>
            <p:ph type="title"/>
          </p:nvPr>
        </p:nvSpPr>
        <p:spPr>
          <a:xfrm>
            <a:off x="0" y="-19050"/>
            <a:ext cx="9144000" cy="1275228"/>
          </a:xfrm>
        </p:spPr>
        <p:txBody>
          <a:bodyPr>
            <a:noAutofit/>
          </a:bodyPr>
          <a:lstStyle/>
          <a:p>
            <a:r>
              <a:rPr lang="en-US" sz="2800" dirty="0"/>
              <a:t>Answers to Practice #2 with Using Multiplication and Division Facts to Represent Practical Problems (3.4b)</a:t>
            </a:r>
          </a:p>
        </p:txBody>
      </p:sp>
      <mc:AlternateContent xmlns:mc="http://schemas.openxmlformats.org/markup-compatibility/2006" xmlns:a14="http://schemas.microsoft.com/office/drawing/2010/main">
        <mc:Choice Requires="a14">
          <p:sp>
            <p:nvSpPr>
              <p:cNvPr id="6" name="Content Placeholder 3"/>
              <p:cNvSpPr>
                <a:spLocks noGrp="1"/>
              </p:cNvSpPr>
              <p:nvPr>
                <p:ph idx="1"/>
              </p:nvPr>
            </p:nvSpPr>
            <p:spPr>
              <a:xfrm>
                <a:off x="76200" y="1352550"/>
                <a:ext cx="8928100" cy="3790950"/>
              </a:xfrm>
            </p:spPr>
            <p:txBody>
              <a:bodyPr>
                <a:normAutofit/>
              </a:bodyPr>
              <a:lstStyle/>
              <a:p>
                <a:pPr marL="0" indent="0">
                  <a:buNone/>
                </a:pPr>
                <a:r>
                  <a:rPr lang="en-US" sz="2400" b="1" dirty="0"/>
                  <a:t>Mateo has </a:t>
                </a:r>
                <a14:m>
                  <m:oMath xmlns:m="http://schemas.openxmlformats.org/officeDocument/2006/math">
                    <m:r>
                      <a:rPr lang="en-US" sz="2600" b="1" i="1" smtClean="0">
                        <a:latin typeface="Cambria Math" panose="02040503050406030204" pitchFamily="18" charset="0"/>
                      </a:rPr>
                      <m:t>𝟔</m:t>
                    </m:r>
                  </m:oMath>
                </a14:m>
                <a:r>
                  <a:rPr lang="en-US" sz="2600" b="1" dirty="0"/>
                  <a:t> </a:t>
                </a:r>
                <a:r>
                  <a:rPr lang="en-US" sz="2400" b="1" dirty="0"/>
                  <a:t>video games. Tyrone has </a:t>
                </a:r>
                <a14:m>
                  <m:oMath xmlns:m="http://schemas.openxmlformats.org/officeDocument/2006/math">
                    <m:r>
                      <a:rPr lang="en-US" sz="2600" b="1" i="1" smtClean="0">
                        <a:latin typeface="Cambria Math" panose="02040503050406030204" pitchFamily="18" charset="0"/>
                      </a:rPr>
                      <m:t>𝟑</m:t>
                    </m:r>
                  </m:oMath>
                </a14:m>
                <a:r>
                  <a:rPr lang="en-US" sz="2600" b="1" dirty="0"/>
                  <a:t> </a:t>
                </a:r>
                <a:r>
                  <a:rPr lang="en-US" sz="2400" b="1" dirty="0"/>
                  <a:t>times as many video games as Mateo. How many video games does Tyrone have?</a:t>
                </a:r>
              </a:p>
              <a:p>
                <a:pPr marL="0" indent="0">
                  <a:buNone/>
                </a:pPr>
                <a:r>
                  <a:rPr lang="en-US" sz="2400" b="1" dirty="0"/>
                  <a:t>Write a number sentence that could be used to represent and solve this problem.</a:t>
                </a:r>
              </a:p>
              <a:p>
                <a:pPr marL="339725" indent="0">
                  <a:spcBef>
                    <a:spcPts val="0"/>
                  </a:spcBef>
                  <a:buNone/>
                </a:pPr>
                <a14:m>
                  <m:oMath xmlns:m="http://schemas.openxmlformats.org/officeDocument/2006/math">
                    <m:r>
                      <a:rPr lang="en-US" sz="2600" b="0" i="1" smtClean="0">
                        <a:solidFill>
                          <a:srgbClr val="C00000"/>
                        </a:solidFill>
                        <a:latin typeface="Cambria Math" panose="02040503050406030204" pitchFamily="18" charset="0"/>
                        <a:ea typeface="Cambria Math"/>
                      </a:rPr>
                      <m:t>6</m:t>
                    </m:r>
                    <m:r>
                      <a:rPr lang="en-US" sz="2600" b="0" i="1">
                        <a:solidFill>
                          <a:srgbClr val="C00000"/>
                        </a:solidFill>
                        <a:latin typeface="Cambria Math"/>
                        <a:ea typeface="Cambria Math"/>
                      </a:rPr>
                      <m:t>×</m:t>
                    </m:r>
                    <m:r>
                      <a:rPr lang="en-US" sz="2600" b="0" i="1" smtClean="0">
                        <a:solidFill>
                          <a:srgbClr val="C00000"/>
                        </a:solidFill>
                        <a:latin typeface="Cambria Math" panose="02040503050406030204" pitchFamily="18" charset="0"/>
                        <a:ea typeface="Cambria Math"/>
                      </a:rPr>
                      <m:t>3</m:t>
                    </m:r>
                    <m:r>
                      <a:rPr lang="en-US" sz="2600" b="0" i="1">
                        <a:solidFill>
                          <a:srgbClr val="C00000"/>
                        </a:solidFill>
                        <a:latin typeface="Cambria Math"/>
                        <a:ea typeface="Cambria Math"/>
                      </a:rPr>
                      <m:t>=18</m:t>
                    </m:r>
                  </m:oMath>
                </a14:m>
                <a:r>
                  <a:rPr lang="en-US" sz="2600" dirty="0"/>
                  <a:t> </a:t>
                </a:r>
                <a:r>
                  <a:rPr lang="en-US" sz="2600" dirty="0">
                    <a:solidFill>
                      <a:srgbClr val="C00000"/>
                    </a:solidFill>
                  </a:rPr>
                  <a:t>or</a:t>
                </a:r>
                <a:r>
                  <a:rPr lang="en-US" sz="2600" dirty="0"/>
                  <a:t> </a:t>
                </a:r>
                <a14:m>
                  <m:oMath xmlns:m="http://schemas.openxmlformats.org/officeDocument/2006/math">
                    <m:r>
                      <a:rPr lang="en-US" sz="2600" b="0" i="0" smtClean="0">
                        <a:solidFill>
                          <a:srgbClr val="C00000"/>
                        </a:solidFill>
                        <a:latin typeface="Cambria Math" panose="02040503050406030204" pitchFamily="18" charset="0"/>
                      </a:rPr>
                      <m:t>3</m:t>
                    </m:r>
                    <m:r>
                      <a:rPr lang="en-US" sz="2600" b="0" i="1">
                        <a:solidFill>
                          <a:srgbClr val="C00000"/>
                        </a:solidFill>
                        <a:latin typeface="Cambria Math"/>
                        <a:ea typeface="Cambria Math"/>
                      </a:rPr>
                      <m:t>×</m:t>
                    </m:r>
                    <m:r>
                      <a:rPr lang="en-US" sz="2600" b="0" i="1" smtClean="0">
                        <a:solidFill>
                          <a:srgbClr val="C00000"/>
                        </a:solidFill>
                        <a:latin typeface="Cambria Math" panose="02040503050406030204" pitchFamily="18" charset="0"/>
                        <a:ea typeface="Cambria Math"/>
                      </a:rPr>
                      <m:t>6</m:t>
                    </m:r>
                    <m:r>
                      <a:rPr lang="en-US" sz="2600" b="0" i="1">
                        <a:solidFill>
                          <a:srgbClr val="C00000"/>
                        </a:solidFill>
                        <a:latin typeface="Cambria Math"/>
                        <a:ea typeface="Cambria Math"/>
                      </a:rPr>
                      <m:t>=18</m:t>
                    </m:r>
                  </m:oMath>
                </a14:m>
                <a:r>
                  <a:rPr lang="en-US" sz="2600" dirty="0">
                    <a:solidFill>
                      <a:srgbClr val="C00000"/>
                    </a:solidFill>
                  </a:rPr>
                  <a:t>; </a:t>
                </a:r>
              </a:p>
              <a:p>
                <a:pPr marL="339725" indent="0">
                  <a:spcBef>
                    <a:spcPts val="0"/>
                  </a:spcBef>
                  <a:buNone/>
                </a:pPr>
                <a:r>
                  <a:rPr lang="en-US" sz="2400" dirty="0">
                    <a:solidFill>
                      <a:srgbClr val="C00000"/>
                    </a:solidFill>
                  </a:rPr>
                  <a:t>Tyrone has</a:t>
                </a:r>
                <a:r>
                  <a:rPr lang="en-US" sz="2400" dirty="0"/>
                  <a:t> </a:t>
                </a:r>
                <a14:m>
                  <m:oMath xmlns:m="http://schemas.openxmlformats.org/officeDocument/2006/math">
                    <m:r>
                      <a:rPr lang="en-US" sz="2600" b="0" i="1">
                        <a:solidFill>
                          <a:srgbClr val="C00000"/>
                        </a:solidFill>
                        <a:latin typeface="Cambria Math"/>
                        <a:ea typeface="Cambria Math"/>
                      </a:rPr>
                      <m:t>1</m:t>
                    </m:r>
                    <m:r>
                      <a:rPr lang="en-US" sz="2600" b="0" i="1" smtClean="0">
                        <a:solidFill>
                          <a:srgbClr val="C00000"/>
                        </a:solidFill>
                        <a:latin typeface="Cambria Math" panose="02040503050406030204" pitchFamily="18" charset="0"/>
                        <a:ea typeface="Cambria Math"/>
                      </a:rPr>
                      <m:t>8</m:t>
                    </m:r>
                    <m:r>
                      <a:rPr lang="en-US" sz="2600" b="0" i="1">
                        <a:solidFill>
                          <a:srgbClr val="C00000"/>
                        </a:solidFill>
                        <a:latin typeface="Cambria Math"/>
                        <a:ea typeface="Cambria Math"/>
                      </a:rPr>
                      <m:t> </m:t>
                    </m:r>
                  </m:oMath>
                </a14:m>
                <a:r>
                  <a:rPr lang="en-US" sz="2400" dirty="0">
                    <a:solidFill>
                      <a:srgbClr val="C00000"/>
                    </a:solidFill>
                  </a:rPr>
                  <a:t>video games</a:t>
                </a:r>
                <a:r>
                  <a:rPr lang="en-US" sz="2600" dirty="0">
                    <a:solidFill>
                      <a:srgbClr val="C00000"/>
                    </a:solidFill>
                  </a:rPr>
                  <a:t>.        </a:t>
                </a:r>
              </a:p>
              <a:p>
                <a:pPr marL="339725" indent="0">
                  <a:spcBef>
                    <a:spcPts val="0"/>
                  </a:spcBef>
                  <a:buNone/>
                </a:pPr>
                <a:endParaRPr lang="en-US" sz="2600" dirty="0">
                  <a:solidFill>
                    <a:srgbClr val="C00000"/>
                  </a:solidFill>
                </a:endParaRPr>
              </a:p>
              <a:p>
                <a:pPr marL="339725" indent="0">
                  <a:spcBef>
                    <a:spcPts val="0"/>
                  </a:spcBef>
                  <a:buNone/>
                </a:pPr>
                <a:r>
                  <a:rPr lang="en-US" sz="2400" dirty="0">
                    <a:solidFill>
                      <a:srgbClr val="C00000"/>
                    </a:solidFill>
                  </a:rPr>
                  <a:t>common error: </a:t>
                </a:r>
                <a14:m>
                  <m:oMath xmlns:m="http://schemas.openxmlformats.org/officeDocument/2006/math">
                    <m:r>
                      <a:rPr lang="en-US" sz="2600" b="0" i="1" smtClean="0">
                        <a:solidFill>
                          <a:srgbClr val="C00000"/>
                        </a:solidFill>
                        <a:latin typeface="Cambria Math" panose="02040503050406030204" pitchFamily="18" charset="0"/>
                      </a:rPr>
                      <m:t>6+3=9</m:t>
                    </m:r>
                  </m:oMath>
                </a14:m>
                <a:endParaRPr lang="en-US" sz="2600" dirty="0">
                  <a:solidFill>
                    <a:srgbClr val="C00000"/>
                  </a:solidFill>
                </a:endParaRPr>
              </a:p>
              <a:p>
                <a:pPr marL="114300" indent="0">
                  <a:buNone/>
                </a:pPr>
                <a:endParaRPr lang="en-US" b="1" dirty="0"/>
              </a:p>
              <a:p>
                <a:pPr marL="114300" indent="0">
                  <a:buNone/>
                </a:pPr>
                <a:endParaRPr lang="en-US" sz="2400" dirty="0"/>
              </a:p>
            </p:txBody>
          </p:sp>
        </mc:Choice>
        <mc:Fallback xmlns="">
          <p:sp>
            <p:nvSpPr>
              <p:cNvPr id="6" name="Content Placeholder 3"/>
              <p:cNvSpPr>
                <a:spLocks noGrp="1" noRot="1" noChangeAspect="1" noMove="1" noResize="1" noEditPoints="1" noAdjustHandles="1" noChangeArrowheads="1" noChangeShapeType="1" noTextEdit="1"/>
              </p:cNvSpPr>
              <p:nvPr>
                <p:ph idx="1"/>
              </p:nvPr>
            </p:nvSpPr>
            <p:spPr>
              <a:xfrm>
                <a:off x="76200" y="1352550"/>
                <a:ext cx="8928100" cy="3790950"/>
              </a:xfrm>
              <a:blipFill>
                <a:blip r:embed="rId3"/>
                <a:stretch>
                  <a:fillRect l="-1093" t="-804" r="-1913"/>
                </a:stretch>
              </a:blipFill>
            </p:spPr>
            <p:txBody>
              <a:bodyPr/>
              <a:lstStyle/>
              <a:p>
                <a:r>
                  <a:rPr lang="en-US">
                    <a:noFill/>
                  </a:rPr>
                  <a:t> </a:t>
                </a:r>
              </a:p>
            </p:txBody>
          </p:sp>
        </mc:Fallback>
      </mc:AlternateContent>
    </p:spTree>
    <p:extLst>
      <p:ext uri="{BB962C8B-B14F-4D97-AF65-F5344CB8AC3E}">
        <p14:creationId xmlns:p14="http://schemas.microsoft.com/office/powerpoint/2010/main" val="2248817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1427628"/>
          </a:xfrm>
        </p:spPr>
        <p:txBody>
          <a:bodyPr>
            <a:noAutofit/>
          </a:bodyPr>
          <a:lstStyle/>
          <a:p>
            <a:r>
              <a:rPr lang="en-US" sz="2800" dirty="0"/>
              <a:t>Suggested Practice #3 with Using Multiplication and Division Facts to Represent Practical Problems (3.4b)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81148"/>
                <a:ext cx="8927385" cy="3429002"/>
              </a:xfrm>
            </p:spPr>
            <p:txBody>
              <a:bodyPr>
                <a:normAutofit/>
              </a:bodyPr>
              <a:lstStyle/>
              <a:p>
                <a:pPr marL="0" indent="0">
                  <a:buNone/>
                </a:pPr>
                <a:r>
                  <a:rPr lang="en-US" sz="2400" b="1" dirty="0"/>
                  <a:t>Jerrod has </a:t>
                </a:r>
                <a14:m>
                  <m:oMath xmlns:m="http://schemas.openxmlformats.org/officeDocument/2006/math">
                    <m:r>
                      <a:rPr lang="en-US" sz="2400" b="1" i="1" smtClean="0">
                        <a:latin typeface="Cambria Math" panose="02040503050406030204" pitchFamily="18" charset="0"/>
                      </a:rPr>
                      <m:t>𝟖</m:t>
                    </m:r>
                  </m:oMath>
                </a14:m>
                <a:r>
                  <a:rPr lang="en-US" sz="2400" dirty="0"/>
                  <a:t> </a:t>
                </a:r>
                <a:r>
                  <a:rPr lang="en-US" sz="2400" b="1" dirty="0"/>
                  <a:t>times as many books as Aliyah. Aliyah has </a:t>
                </a:r>
                <a14:m>
                  <m:oMath xmlns:m="http://schemas.openxmlformats.org/officeDocument/2006/math">
                    <m:r>
                      <a:rPr lang="en-US" sz="2400" b="1" i="1">
                        <a:latin typeface="Cambria Math" panose="02040503050406030204" pitchFamily="18" charset="0"/>
                      </a:rPr>
                      <m:t>𝟐</m:t>
                    </m:r>
                  </m:oMath>
                </a14:m>
                <a:r>
                  <a:rPr lang="en-US" sz="2400" dirty="0"/>
                  <a:t> </a:t>
                </a:r>
                <a:r>
                  <a:rPr lang="en-US" sz="2400" b="1" dirty="0"/>
                  <a:t>books. Which number sentence could be used to represent the number of books Jerrod has?</a:t>
                </a:r>
              </a:p>
              <a:p>
                <a:pPr marL="0" indent="0">
                  <a:buNone/>
                </a:pPr>
                <a:r>
                  <a:rPr lang="en-US" sz="2400" dirty="0"/>
                  <a:t>A.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8</m:t>
                    </m:r>
                    <m:r>
                      <a:rPr lang="en-US" sz="2400" b="0" i="1" smtClean="0">
                        <a:latin typeface="Cambria Math" panose="02040503050406030204" pitchFamily="18" charset="0"/>
                      </a:rPr>
                      <m:t>=</m:t>
                    </m:r>
                    <m:r>
                      <a:rPr lang="en-US" sz="2400" b="0" i="1" smtClean="0">
                        <a:latin typeface="Cambria Math" panose="02040503050406030204" pitchFamily="18" charset="0"/>
                      </a:rPr>
                      <m:t>10</m:t>
                    </m:r>
                  </m:oMath>
                </a14:m>
                <a:r>
                  <a:rPr lang="en-US" sz="2400" dirty="0"/>
                  <a:t>	</a:t>
                </a:r>
              </a:p>
              <a:p>
                <a:pPr marL="0" indent="0">
                  <a:buNone/>
                </a:pPr>
                <a:r>
                  <a:rPr lang="en-US" sz="2400" dirty="0"/>
                  <a:t>B. </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8</m:t>
                    </m:r>
                    <m:r>
                      <a:rPr lang="en-US" sz="2400" b="0" i="1">
                        <a:solidFill>
                          <a:schemeClr val="tx1"/>
                        </a:solidFill>
                        <a:latin typeface="Cambria Math"/>
                        <a:ea typeface="Cambria Math"/>
                      </a:rPr>
                      <m:t>=</m:t>
                    </m:r>
                    <m:r>
                      <a:rPr lang="en-US" sz="2400" b="0" i="1">
                        <a:solidFill>
                          <a:schemeClr val="tx1"/>
                        </a:solidFill>
                        <a:latin typeface="Cambria Math"/>
                        <a:ea typeface="Cambria Math"/>
                      </a:rPr>
                      <m:t>16</m:t>
                    </m:r>
                  </m:oMath>
                </a14:m>
                <a:r>
                  <a:rPr lang="en-US" sz="2400" dirty="0">
                    <a:solidFill>
                      <a:schemeClr val="tx1"/>
                    </a:solidFill>
                  </a:rPr>
                  <a:t> </a:t>
                </a:r>
                <a:endParaRPr lang="en-US" sz="2400" dirty="0"/>
              </a:p>
              <a:p>
                <a:pPr marL="0" indent="0">
                  <a:buNone/>
                </a:pPr>
                <a:r>
                  <a:rPr lang="en-US" sz="2400" dirty="0"/>
                  <a:t>C.  </a:t>
                </a:r>
                <a14:m>
                  <m:oMath xmlns:m="http://schemas.openxmlformats.org/officeDocument/2006/math">
                    <m:r>
                      <a:rPr lang="en-US" sz="2400" b="0" i="1" smtClean="0">
                        <a:latin typeface="Cambria Math" panose="02040503050406030204" pitchFamily="18" charset="0"/>
                      </a:rPr>
                      <m:t>8</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4</m:t>
                    </m:r>
                  </m:oMath>
                </a14:m>
                <a:r>
                  <a:rPr lang="en-US" sz="2400" dirty="0"/>
                  <a:t>	</a:t>
                </a:r>
              </a:p>
              <a:p>
                <a:pPr marL="0" indent="0">
                  <a:buNone/>
                </a:pPr>
                <a:r>
                  <a:rPr lang="en-US" sz="2400" dirty="0"/>
                  <a:t>D. </a:t>
                </a:r>
                <a14:m>
                  <m:oMath xmlns:m="http://schemas.openxmlformats.org/officeDocument/2006/math">
                    <m:r>
                      <a:rPr lang="en-US" sz="2400" b="0" i="0" smtClean="0">
                        <a:latin typeface="Cambria Math" panose="02040503050406030204" pitchFamily="18" charset="0"/>
                      </a:rPr>
                      <m:t> </m:t>
                    </m:r>
                    <m:r>
                      <a:rPr lang="en-US" sz="2400" b="0" i="1">
                        <a:latin typeface="Cambria Math" panose="02040503050406030204" pitchFamily="18" charset="0"/>
                      </a:rPr>
                      <m:t>8</m:t>
                    </m:r>
                    <m:r>
                      <a:rPr lang="en-US" sz="2400" b="0" i="1" smtClean="0">
                        <a:latin typeface="Cambria Math" panose="02040503050406030204" pitchFamily="18" charset="0"/>
                      </a:rPr>
                      <m:t>−</m:t>
                    </m:r>
                    <m:r>
                      <a:rPr lang="en-US" sz="2400" b="0" i="1">
                        <a:latin typeface="Cambria Math" panose="02040503050406030204" pitchFamily="18" charset="0"/>
                      </a:rPr>
                      <m:t>2</m:t>
                    </m:r>
                    <m:r>
                      <a:rPr lang="en-US" sz="2400" b="0" i="1">
                        <a:latin typeface="Cambria Math" panose="02040503050406030204" pitchFamily="18" charset="0"/>
                      </a:rPr>
                      <m:t>=</m:t>
                    </m:r>
                    <m:r>
                      <a:rPr lang="en-US" sz="2400" b="0" i="1">
                        <a:latin typeface="Cambria Math" panose="02040503050406030204" pitchFamily="18" charset="0"/>
                      </a:rPr>
                      <m:t>4</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81148"/>
                <a:ext cx="8927385" cy="3429002"/>
              </a:xfrm>
              <a:blipFill>
                <a:blip r:embed="rId3"/>
                <a:stretch>
                  <a:fillRect l="-1093" t="-1599"/>
                </a:stretch>
              </a:blipFill>
            </p:spPr>
            <p:txBody>
              <a:bodyPr/>
              <a:lstStyle/>
              <a:p>
                <a:r>
                  <a:rPr lang="en-US">
                    <a:noFill/>
                  </a:rPr>
                  <a:t> </a:t>
                </a:r>
              </a:p>
            </p:txBody>
          </p:sp>
        </mc:Fallback>
      </mc:AlternateContent>
    </p:spTree>
    <p:extLst>
      <p:ext uri="{BB962C8B-B14F-4D97-AF65-F5344CB8AC3E}">
        <p14:creationId xmlns:p14="http://schemas.microsoft.com/office/powerpoint/2010/main" val="33708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1427628"/>
          </a:xfrm>
        </p:spPr>
        <p:txBody>
          <a:bodyPr>
            <a:noAutofit/>
          </a:bodyPr>
          <a:lstStyle/>
          <a:p>
            <a:r>
              <a:rPr lang="en-US" sz="2800" dirty="0"/>
              <a:t>Answer to Practice #3 with Using Multiplication and Division Facts to Represent Practical Problems (3.4b)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581148"/>
                <a:ext cx="8927385" cy="3429002"/>
              </a:xfrm>
            </p:spPr>
            <p:txBody>
              <a:bodyPr>
                <a:normAutofit/>
              </a:bodyPr>
              <a:lstStyle/>
              <a:p>
                <a:pPr marL="0" indent="0">
                  <a:buNone/>
                </a:pPr>
                <a:r>
                  <a:rPr lang="en-US" sz="2400" b="1" dirty="0"/>
                  <a:t>Jerrod has </a:t>
                </a:r>
                <a14:m>
                  <m:oMath xmlns:m="http://schemas.openxmlformats.org/officeDocument/2006/math">
                    <m:r>
                      <a:rPr lang="en-US" sz="2600" b="1" i="1" smtClean="0">
                        <a:latin typeface="Cambria Math" panose="02040503050406030204" pitchFamily="18" charset="0"/>
                      </a:rPr>
                      <m:t>𝟖</m:t>
                    </m:r>
                  </m:oMath>
                </a14:m>
                <a:r>
                  <a:rPr lang="en-US" sz="2400" dirty="0"/>
                  <a:t> </a:t>
                </a:r>
                <a:r>
                  <a:rPr lang="en-US" sz="2400" b="1" dirty="0"/>
                  <a:t>times as many books as Aliyah. Aliyah has </a:t>
                </a:r>
                <a14:m>
                  <m:oMath xmlns:m="http://schemas.openxmlformats.org/officeDocument/2006/math">
                    <m:r>
                      <a:rPr lang="en-US" sz="2600" b="1" i="1">
                        <a:latin typeface="Cambria Math" panose="02040503050406030204" pitchFamily="18" charset="0"/>
                      </a:rPr>
                      <m:t>𝟐</m:t>
                    </m:r>
                  </m:oMath>
                </a14:m>
                <a:r>
                  <a:rPr lang="en-US" sz="2400" dirty="0"/>
                  <a:t> </a:t>
                </a:r>
                <a:r>
                  <a:rPr lang="en-US" sz="2400" b="1" dirty="0"/>
                  <a:t>books. Which number sentence could be used to represent the number of books Jerrod has?</a:t>
                </a:r>
              </a:p>
              <a:p>
                <a:pPr marL="0" indent="0">
                  <a:buNone/>
                </a:pPr>
                <a:r>
                  <a:rPr lang="en-US" sz="2400" dirty="0"/>
                  <a:t>A.  </a:t>
                </a:r>
                <a14:m>
                  <m:oMath xmlns:m="http://schemas.openxmlformats.org/officeDocument/2006/math">
                    <m:r>
                      <a:rPr lang="en-US" sz="2600" b="0" i="1" smtClean="0">
                        <a:latin typeface="Cambria Math" panose="02040503050406030204" pitchFamily="18" charset="0"/>
                      </a:rPr>
                      <m:t>2+8=10</m:t>
                    </m:r>
                  </m:oMath>
                </a14:m>
                <a:r>
                  <a:rPr lang="en-US" sz="2400" dirty="0"/>
                  <a:t>	</a:t>
                </a:r>
              </a:p>
              <a:p>
                <a:pPr marL="0" indent="0">
                  <a:buNone/>
                </a:pPr>
                <a:r>
                  <a:rPr lang="en-US" sz="2400" dirty="0">
                    <a:solidFill>
                      <a:srgbClr val="C00000"/>
                    </a:solidFill>
                  </a:rPr>
                  <a:t>B. </a:t>
                </a:r>
                <a14:m>
                  <m:oMath xmlns:m="http://schemas.openxmlformats.org/officeDocument/2006/math">
                    <m:r>
                      <a:rPr lang="en-US" sz="2600" b="0" i="0" smtClean="0">
                        <a:solidFill>
                          <a:srgbClr val="C00000"/>
                        </a:solidFill>
                        <a:latin typeface="Cambria Math" panose="02040503050406030204" pitchFamily="18" charset="0"/>
                      </a:rPr>
                      <m:t> </m:t>
                    </m:r>
                    <m:r>
                      <a:rPr lang="en-US" sz="2600" b="0" i="1" smtClean="0">
                        <a:solidFill>
                          <a:srgbClr val="C00000"/>
                        </a:solidFill>
                        <a:latin typeface="Cambria Math" panose="02040503050406030204" pitchFamily="18" charset="0"/>
                      </a:rPr>
                      <m:t>2×8</m:t>
                    </m:r>
                    <m:r>
                      <a:rPr lang="en-US" sz="2600" b="0" i="1">
                        <a:solidFill>
                          <a:srgbClr val="C00000"/>
                        </a:solidFill>
                        <a:latin typeface="Cambria Math"/>
                        <a:ea typeface="Cambria Math"/>
                      </a:rPr>
                      <m:t>=16</m:t>
                    </m:r>
                  </m:oMath>
                </a14:m>
                <a:r>
                  <a:rPr lang="en-US" sz="2600" dirty="0">
                    <a:solidFill>
                      <a:srgbClr val="C00000"/>
                    </a:solidFill>
                  </a:rPr>
                  <a:t> </a:t>
                </a:r>
              </a:p>
              <a:p>
                <a:pPr marL="0" indent="0">
                  <a:buNone/>
                </a:pPr>
                <a:r>
                  <a:rPr lang="en-US" sz="2400" dirty="0"/>
                  <a:t>C.  </a:t>
                </a:r>
                <a14:m>
                  <m:oMath xmlns:m="http://schemas.openxmlformats.org/officeDocument/2006/math">
                    <m:r>
                      <a:rPr lang="en-US" sz="2600" b="0" i="1" smtClean="0">
                        <a:latin typeface="Cambria Math" panose="02040503050406030204" pitchFamily="18" charset="0"/>
                      </a:rPr>
                      <m:t>8÷2=4</m:t>
                    </m:r>
                  </m:oMath>
                </a14:m>
                <a:r>
                  <a:rPr lang="en-US" sz="2400" dirty="0"/>
                  <a:t>	</a:t>
                </a:r>
              </a:p>
              <a:p>
                <a:pPr marL="0" indent="0">
                  <a:buNone/>
                </a:pPr>
                <a:r>
                  <a:rPr lang="en-US" sz="2400" dirty="0"/>
                  <a:t>D. </a:t>
                </a:r>
                <a14:m>
                  <m:oMath xmlns:m="http://schemas.openxmlformats.org/officeDocument/2006/math">
                    <m:r>
                      <a:rPr lang="en-US" sz="2600" b="0" i="0" smtClean="0">
                        <a:latin typeface="Cambria Math" panose="02040503050406030204" pitchFamily="18" charset="0"/>
                      </a:rPr>
                      <m:t> </m:t>
                    </m:r>
                    <m:r>
                      <a:rPr lang="en-US" sz="2600" b="0" i="1">
                        <a:latin typeface="Cambria Math" panose="02040503050406030204" pitchFamily="18" charset="0"/>
                      </a:rPr>
                      <m:t>8</m:t>
                    </m:r>
                    <m:r>
                      <a:rPr lang="en-US" sz="2600" b="0" i="1" smtClean="0">
                        <a:latin typeface="Cambria Math" panose="02040503050406030204" pitchFamily="18" charset="0"/>
                      </a:rPr>
                      <m:t>−</m:t>
                    </m:r>
                    <m:r>
                      <a:rPr lang="en-US" sz="2600" b="0" i="1">
                        <a:latin typeface="Cambria Math" panose="02040503050406030204" pitchFamily="18" charset="0"/>
                      </a:rPr>
                      <m:t>2=</m:t>
                    </m:r>
                    <m:r>
                      <a:rPr lang="en-US" sz="2600" b="0" i="1" smtClean="0">
                        <a:latin typeface="Cambria Math" panose="02040503050406030204" pitchFamily="18" charset="0"/>
                      </a:rPr>
                      <m:t>6</m:t>
                    </m:r>
                  </m:oMath>
                </a14:m>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581148"/>
                <a:ext cx="8927385" cy="3429002"/>
              </a:xfrm>
              <a:blipFill>
                <a:blip r:embed="rId3"/>
                <a:stretch>
                  <a:fillRect l="-1093" t="-1243"/>
                </a:stretch>
              </a:blipFill>
            </p:spPr>
            <p:txBody>
              <a:bodyPr/>
              <a:lstStyle/>
              <a:p>
                <a:r>
                  <a:rPr lang="en-US">
                    <a:noFill/>
                  </a:rPr>
                  <a:t> </a:t>
                </a:r>
              </a:p>
            </p:txBody>
          </p:sp>
        </mc:Fallback>
      </mc:AlternateContent>
      <p:sp>
        <p:nvSpPr>
          <p:cNvPr id="4" name="Rounded Rectangle 3" descr="Rounded rectangle has been used to indicate the correct answer, option B: 2 x 8 = 16"/>
          <p:cNvSpPr/>
          <p:nvPr/>
        </p:nvSpPr>
        <p:spPr>
          <a:xfrm>
            <a:off x="106016" y="3152051"/>
            <a:ext cx="2103783" cy="38930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283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52550"/>
          </a:xfrm>
          <a:solidFill>
            <a:schemeClr val="tx1"/>
          </a:solidFill>
        </p:spPr>
        <p:txBody>
          <a:bodyPr>
            <a:noAutofit/>
          </a:bodyPr>
          <a:lstStyle/>
          <a:p>
            <a:r>
              <a:rPr lang="en-US" sz="2800" dirty="0">
                <a:solidFill>
                  <a:schemeClr val="bg1"/>
                </a:solidFill>
              </a:rPr>
              <a:t>Suggested Practice #4 with Using Multiplication and Division Facts to Represent Practical Problems (3.4b)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1752600"/>
                <a:ext cx="8458200" cy="2495550"/>
              </a:xfrm>
            </p:spPr>
            <p:txBody>
              <a:bodyPr>
                <a:normAutofit/>
              </a:bodyPr>
              <a:lstStyle/>
              <a:p>
                <a:pPr marL="114300" indent="0">
                  <a:buNone/>
                </a:pPr>
                <a:r>
                  <a:rPr lang="en-US" sz="2400" b="1" dirty="0"/>
                  <a:t>Which situation could be represented by </a:t>
                </a:r>
                <a14:m>
                  <m:oMath xmlns:m="http://schemas.openxmlformats.org/officeDocument/2006/math">
                    <m:r>
                      <a:rPr lang="en-US" sz="2400" b="1" i="1" smtClean="0">
                        <a:latin typeface="Cambria Math"/>
                      </a:rPr>
                      <m:t>𝟏𝟔</m:t>
                    </m:r>
                    <m:r>
                      <a:rPr lang="en-US" sz="2400" b="1" i="1" smtClean="0">
                        <a:latin typeface="Cambria Math"/>
                        <a:ea typeface="Cambria Math"/>
                      </a:rPr>
                      <m:t>÷</m:t>
                    </m:r>
                    <m:r>
                      <a:rPr lang="en-US" sz="2400" b="1" i="1" smtClean="0">
                        <a:latin typeface="Cambria Math"/>
                        <a:ea typeface="Cambria Math"/>
                      </a:rPr>
                      <m:t>𝟐</m:t>
                    </m:r>
                  </m:oMath>
                </a14:m>
                <a:r>
                  <a:rPr lang="en-US" sz="2400" dirty="0"/>
                  <a:t>?</a:t>
                </a:r>
              </a:p>
              <a:p>
                <a:pPr marL="114300" indent="0">
                  <a:buNone/>
                </a:pPr>
                <a:r>
                  <a:rPr lang="en-US" sz="2400" dirty="0"/>
                  <a:t>A.  </a:t>
                </a:r>
                <a14:m>
                  <m:oMath xmlns:m="http://schemas.openxmlformats.org/officeDocument/2006/math">
                    <m:r>
                      <a:rPr lang="en-US" sz="2400" b="0" i="1">
                        <a:latin typeface="Cambria Math"/>
                      </a:rPr>
                      <m:t>16</m:t>
                    </m:r>
                  </m:oMath>
                </a14:m>
                <a:r>
                  <a:rPr lang="en-US" sz="2400" dirty="0"/>
                  <a:t> children each have </a:t>
                </a:r>
                <a14:m>
                  <m:oMath xmlns:m="http://schemas.openxmlformats.org/officeDocument/2006/math">
                    <m:r>
                      <a:rPr lang="en-US" sz="2400" b="0" i="1">
                        <a:latin typeface="Cambria Math"/>
                        <a:ea typeface="Cambria Math"/>
                      </a:rPr>
                      <m:t>2</m:t>
                    </m:r>
                  </m:oMath>
                </a14:m>
                <a:r>
                  <a:rPr lang="en-US" sz="2400" dirty="0"/>
                  <a:t> books</a:t>
                </a:r>
              </a:p>
              <a:p>
                <a:pPr marL="114300" indent="0">
                  <a:buNone/>
                </a:pPr>
                <a:r>
                  <a:rPr lang="en-US" sz="2400" dirty="0"/>
                  <a:t>B.  </a:t>
                </a:r>
                <a14:m>
                  <m:oMath xmlns:m="http://schemas.openxmlformats.org/officeDocument/2006/math">
                    <m:r>
                      <a:rPr lang="en-US" sz="2400" b="0" i="1">
                        <a:latin typeface="Cambria Math"/>
                      </a:rPr>
                      <m:t>16</m:t>
                    </m:r>
                  </m:oMath>
                </a14:m>
                <a:r>
                  <a:rPr lang="en-US" sz="2400" dirty="0"/>
                  <a:t> crayons in each of </a:t>
                </a:r>
                <a14:m>
                  <m:oMath xmlns:m="http://schemas.openxmlformats.org/officeDocument/2006/math">
                    <m:r>
                      <a:rPr lang="en-US" sz="2400" b="0" i="1">
                        <a:latin typeface="Cambria Math"/>
                        <a:ea typeface="Cambria Math"/>
                      </a:rPr>
                      <m:t>2</m:t>
                    </m:r>
                  </m:oMath>
                </a14:m>
                <a:r>
                  <a:rPr lang="en-US" sz="2400" dirty="0"/>
                  <a:t> boxes</a:t>
                </a:r>
              </a:p>
              <a:p>
                <a:pPr marL="114300" indent="0">
                  <a:buNone/>
                </a:pPr>
                <a:r>
                  <a:rPr lang="en-US" sz="2400" dirty="0"/>
                  <a:t>C. </a:t>
                </a:r>
                <a14:m>
                  <m:oMath xmlns:m="http://schemas.openxmlformats.org/officeDocument/2006/math">
                    <m:r>
                      <a:rPr lang="en-US" sz="2400" b="0" i="0" smtClean="0">
                        <a:latin typeface="Cambria Math"/>
                      </a:rPr>
                      <m:t> </m:t>
                    </m:r>
                    <m:r>
                      <a:rPr lang="en-US" sz="2400" b="0" i="1">
                        <a:latin typeface="Cambria Math"/>
                      </a:rPr>
                      <m:t>16</m:t>
                    </m:r>
                  </m:oMath>
                </a14:m>
                <a:r>
                  <a:rPr lang="en-US" sz="2400" dirty="0"/>
                  <a:t> cards sorted into </a:t>
                </a:r>
                <a14:m>
                  <m:oMath xmlns:m="http://schemas.openxmlformats.org/officeDocument/2006/math">
                    <m:r>
                      <a:rPr lang="en-US" sz="2400" b="0" i="1">
                        <a:latin typeface="Cambria Math"/>
                        <a:ea typeface="Cambria Math"/>
                      </a:rPr>
                      <m:t>2</m:t>
                    </m:r>
                  </m:oMath>
                </a14:m>
                <a:r>
                  <a:rPr lang="en-US" sz="2400" dirty="0"/>
                  <a:t> equal piles</a:t>
                </a:r>
              </a:p>
              <a:p>
                <a:pPr marL="114300" indent="0">
                  <a:buNone/>
                </a:pPr>
                <a:r>
                  <a:rPr lang="en-US" sz="2400" dirty="0"/>
                  <a:t>D. </a:t>
                </a:r>
                <a14:m>
                  <m:oMath xmlns:m="http://schemas.openxmlformats.org/officeDocument/2006/math">
                    <m:r>
                      <a:rPr lang="en-US" sz="2400" b="0" i="0" smtClean="0">
                        <a:latin typeface="Cambria Math"/>
                      </a:rPr>
                      <m:t> </m:t>
                    </m:r>
                    <m:r>
                      <a:rPr lang="en-US" sz="2400" b="0" i="1">
                        <a:latin typeface="Cambria Math"/>
                      </a:rPr>
                      <m:t>16</m:t>
                    </m:r>
                  </m:oMath>
                </a14:m>
                <a:r>
                  <a:rPr lang="en-US" sz="2400" dirty="0"/>
                  <a:t> bags with </a:t>
                </a:r>
                <a14:m>
                  <m:oMath xmlns:m="http://schemas.openxmlformats.org/officeDocument/2006/math">
                    <m:r>
                      <a:rPr lang="en-US" sz="2400" b="0" i="1">
                        <a:latin typeface="Cambria Math"/>
                        <a:ea typeface="Cambria Math"/>
                      </a:rPr>
                      <m:t>2</m:t>
                    </m:r>
                  </m:oMath>
                </a14:m>
                <a:r>
                  <a:rPr lang="en-US" sz="2400" dirty="0"/>
                  <a:t> blocks in each bag</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1752600"/>
                <a:ext cx="8458200" cy="2495550"/>
              </a:xfrm>
              <a:blipFill>
                <a:blip r:embed="rId2"/>
                <a:stretch>
                  <a:fillRect t="-2200"/>
                </a:stretch>
              </a:blipFill>
            </p:spPr>
            <p:txBody>
              <a:bodyPr/>
              <a:lstStyle/>
              <a:p>
                <a:r>
                  <a:rPr lang="en-US">
                    <a:noFill/>
                  </a:rPr>
                  <a:t> </a:t>
                </a:r>
              </a:p>
            </p:txBody>
          </p:sp>
        </mc:Fallback>
      </mc:AlternateContent>
    </p:spTree>
    <p:extLst>
      <p:ext uri="{BB962C8B-B14F-4D97-AF65-F5344CB8AC3E}">
        <p14:creationId xmlns:p14="http://schemas.microsoft.com/office/powerpoint/2010/main" val="1248965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0"/>
            <a:ext cx="9144000" cy="1276349"/>
          </a:xfrm>
          <a:solidFill>
            <a:schemeClr val="tx1"/>
          </a:solidFill>
        </p:spPr>
        <p:txBody>
          <a:bodyPr>
            <a:noAutofit/>
          </a:bodyPr>
          <a:lstStyle/>
          <a:p>
            <a:r>
              <a:rPr lang="en-US" sz="2800" dirty="0">
                <a:solidFill>
                  <a:schemeClr val="bg1"/>
                </a:solidFill>
              </a:rPr>
              <a:t>Answer to Practice #4 with Using Multiplication and Division Facts to Represent Practical Problems (3.4b)</a:t>
            </a:r>
          </a:p>
        </p:txBody>
      </p:sp>
      <mc:AlternateContent xmlns:mc="http://schemas.openxmlformats.org/markup-compatibility/2006" xmlns:a14="http://schemas.microsoft.com/office/drawing/2010/main">
        <mc:Choice Requires="a14">
          <p:sp>
            <p:nvSpPr>
              <p:cNvPr id="5" name="Content Placeholder 3" descr="Rounded rectangle has been used to indicate the correct answer, option C: 16 cards sorted into 2 equal piles"/>
              <p:cNvSpPr>
                <a:spLocks noGrp="1"/>
              </p:cNvSpPr>
              <p:nvPr>
                <p:ph idx="1"/>
              </p:nvPr>
            </p:nvSpPr>
            <p:spPr>
              <a:xfrm>
                <a:off x="76200" y="1504948"/>
                <a:ext cx="8927385" cy="3124202"/>
              </a:xfrm>
            </p:spPr>
            <p:txBody>
              <a:bodyPr>
                <a:normAutofit/>
              </a:bodyPr>
              <a:lstStyle/>
              <a:p>
                <a:pPr marL="114300" indent="0">
                  <a:buNone/>
                </a:pPr>
                <a:r>
                  <a:rPr lang="en-US" sz="2400" b="1" dirty="0"/>
                  <a:t>Which situation could be represented by </a:t>
                </a:r>
                <a14:m>
                  <m:oMath xmlns:m="http://schemas.openxmlformats.org/officeDocument/2006/math">
                    <m:r>
                      <a:rPr lang="en-US" sz="2400" b="1" i="1" smtClean="0">
                        <a:latin typeface="Cambria Math"/>
                      </a:rPr>
                      <m:t>𝟏𝟔</m:t>
                    </m:r>
                    <m:r>
                      <a:rPr lang="en-US" sz="2400" b="1" i="1" smtClean="0">
                        <a:latin typeface="Cambria Math"/>
                        <a:ea typeface="Cambria Math"/>
                      </a:rPr>
                      <m:t>÷</m:t>
                    </m:r>
                    <m:r>
                      <a:rPr lang="en-US" sz="2400" b="1" i="1" smtClean="0">
                        <a:latin typeface="Cambria Math"/>
                        <a:ea typeface="Cambria Math"/>
                      </a:rPr>
                      <m:t>𝟐</m:t>
                    </m:r>
                  </m:oMath>
                </a14:m>
                <a:r>
                  <a:rPr lang="en-US" sz="2400" dirty="0"/>
                  <a:t>?</a:t>
                </a:r>
              </a:p>
              <a:p>
                <a:pPr marL="114300" indent="0">
                  <a:buNone/>
                </a:pPr>
                <a:r>
                  <a:rPr lang="en-US" sz="2400" dirty="0"/>
                  <a:t>A. </a:t>
                </a:r>
                <a14:m>
                  <m:oMath xmlns:m="http://schemas.openxmlformats.org/officeDocument/2006/math">
                    <m:r>
                      <a:rPr lang="en-US" sz="2400" b="0" i="1">
                        <a:latin typeface="Cambria Math"/>
                      </a:rPr>
                      <m:t>16</m:t>
                    </m:r>
                  </m:oMath>
                </a14:m>
                <a:r>
                  <a:rPr lang="en-US" sz="2400" dirty="0"/>
                  <a:t> children each have </a:t>
                </a:r>
                <a14:m>
                  <m:oMath xmlns:m="http://schemas.openxmlformats.org/officeDocument/2006/math">
                    <m:r>
                      <a:rPr lang="en-US" sz="2400" b="0" i="1">
                        <a:latin typeface="Cambria Math"/>
                        <a:ea typeface="Cambria Math"/>
                      </a:rPr>
                      <m:t>2</m:t>
                    </m:r>
                  </m:oMath>
                </a14:m>
                <a:r>
                  <a:rPr lang="en-US" sz="2400" dirty="0"/>
                  <a:t> books </a:t>
                </a:r>
              </a:p>
              <a:p>
                <a:pPr marL="114300" indent="0">
                  <a:buNone/>
                </a:pPr>
                <a:r>
                  <a:rPr lang="en-US" sz="2400" dirty="0"/>
                  <a:t>B. </a:t>
                </a:r>
                <a14:m>
                  <m:oMath xmlns:m="http://schemas.openxmlformats.org/officeDocument/2006/math">
                    <m:r>
                      <a:rPr lang="en-US" sz="2400" b="0" i="1">
                        <a:latin typeface="Cambria Math"/>
                      </a:rPr>
                      <m:t>16</m:t>
                    </m:r>
                  </m:oMath>
                </a14:m>
                <a:r>
                  <a:rPr lang="en-US" sz="2400" dirty="0"/>
                  <a:t> crayons in each of </a:t>
                </a:r>
                <a14:m>
                  <m:oMath xmlns:m="http://schemas.openxmlformats.org/officeDocument/2006/math">
                    <m:r>
                      <a:rPr lang="en-US" sz="2400" b="0" i="1">
                        <a:latin typeface="Cambria Math"/>
                        <a:ea typeface="Cambria Math"/>
                      </a:rPr>
                      <m:t>2</m:t>
                    </m:r>
                  </m:oMath>
                </a14:m>
                <a:r>
                  <a:rPr lang="en-US" sz="2400" dirty="0"/>
                  <a:t> boxes</a:t>
                </a:r>
              </a:p>
              <a:p>
                <a:pPr marL="114300" indent="0">
                  <a:buNone/>
                </a:pPr>
                <a:r>
                  <a:rPr lang="en-US" sz="2400" dirty="0">
                    <a:solidFill>
                      <a:srgbClr val="C00000"/>
                    </a:solidFill>
                  </a:rPr>
                  <a:t>C. </a:t>
                </a:r>
                <a14:m>
                  <m:oMath xmlns:m="http://schemas.openxmlformats.org/officeDocument/2006/math">
                    <m:r>
                      <a:rPr lang="en-US" sz="2400" b="0" i="1">
                        <a:solidFill>
                          <a:srgbClr val="C00000"/>
                        </a:solidFill>
                        <a:latin typeface="Cambria Math"/>
                      </a:rPr>
                      <m:t>16</m:t>
                    </m:r>
                  </m:oMath>
                </a14:m>
                <a:r>
                  <a:rPr lang="en-US" sz="2400" dirty="0">
                    <a:solidFill>
                      <a:srgbClr val="C00000"/>
                    </a:solidFill>
                  </a:rPr>
                  <a:t> cards sorted into </a:t>
                </a:r>
                <a14:m>
                  <m:oMath xmlns:m="http://schemas.openxmlformats.org/officeDocument/2006/math">
                    <m:r>
                      <a:rPr lang="en-US" sz="2400" b="0" i="1">
                        <a:solidFill>
                          <a:srgbClr val="C00000"/>
                        </a:solidFill>
                        <a:latin typeface="Cambria Math"/>
                        <a:ea typeface="Cambria Math"/>
                      </a:rPr>
                      <m:t>2</m:t>
                    </m:r>
                  </m:oMath>
                </a14:m>
                <a:r>
                  <a:rPr lang="en-US" sz="2400" dirty="0">
                    <a:solidFill>
                      <a:srgbClr val="C00000"/>
                    </a:solidFill>
                  </a:rPr>
                  <a:t> equal piles</a:t>
                </a:r>
              </a:p>
              <a:p>
                <a:pPr marL="114300" indent="0">
                  <a:buNone/>
                </a:pPr>
                <a:r>
                  <a:rPr lang="en-US" sz="2400" dirty="0"/>
                  <a:t>D. </a:t>
                </a:r>
                <a14:m>
                  <m:oMath xmlns:m="http://schemas.openxmlformats.org/officeDocument/2006/math">
                    <m:r>
                      <a:rPr lang="en-US" sz="2400" b="0" i="1">
                        <a:latin typeface="Cambria Math"/>
                      </a:rPr>
                      <m:t>16</m:t>
                    </m:r>
                  </m:oMath>
                </a14:m>
                <a:r>
                  <a:rPr lang="en-US" sz="2400" dirty="0"/>
                  <a:t> bags with </a:t>
                </a:r>
                <a14:m>
                  <m:oMath xmlns:m="http://schemas.openxmlformats.org/officeDocument/2006/math">
                    <m:r>
                      <a:rPr lang="en-US" sz="2400" b="0" i="1">
                        <a:latin typeface="Cambria Math"/>
                        <a:ea typeface="Cambria Math"/>
                      </a:rPr>
                      <m:t>2</m:t>
                    </m:r>
                  </m:oMath>
                </a14:m>
                <a:r>
                  <a:rPr lang="en-US" sz="2400" dirty="0"/>
                  <a:t> blocks in each bag</a:t>
                </a:r>
              </a:p>
            </p:txBody>
          </p:sp>
        </mc:Choice>
        <mc:Fallback xmlns="">
          <p:sp>
            <p:nvSpPr>
              <p:cNvPr id="5" name="Content Placeholder 3" descr="Rounded rectangle has been used to indicate the correct answer, option C: 16 cards sorted into 2 equal piles"/>
              <p:cNvSpPr>
                <a:spLocks noGrp="1" noRot="1" noChangeAspect="1" noMove="1" noResize="1" noEditPoints="1" noAdjustHandles="1" noChangeArrowheads="1" noChangeShapeType="1" noTextEdit="1"/>
              </p:cNvSpPr>
              <p:nvPr>
                <p:ph idx="1"/>
              </p:nvPr>
            </p:nvSpPr>
            <p:spPr>
              <a:xfrm>
                <a:off x="76200" y="1504948"/>
                <a:ext cx="8927385" cy="3124202"/>
              </a:xfrm>
              <a:blipFill>
                <a:blip r:embed="rId2"/>
                <a:stretch>
                  <a:fillRect t="-1758"/>
                </a:stretch>
              </a:blipFill>
            </p:spPr>
            <p:txBody>
              <a:bodyPr/>
              <a:lstStyle/>
              <a:p>
                <a:r>
                  <a:rPr lang="en-US">
                    <a:noFill/>
                  </a:rPr>
                  <a:t> </a:t>
                </a:r>
              </a:p>
            </p:txBody>
          </p:sp>
        </mc:Fallback>
      </mc:AlternateContent>
      <p:sp>
        <p:nvSpPr>
          <p:cNvPr id="6" name="Rounded Rectangle 5" descr="Rounded rectangle has been used to indicate the correct answer, option C: 16 cards sorted into 2 equal piles"/>
          <p:cNvSpPr/>
          <p:nvPr/>
        </p:nvSpPr>
        <p:spPr>
          <a:xfrm>
            <a:off x="209774" y="2647950"/>
            <a:ext cx="5048026" cy="40870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29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a:t>
            </a:r>
            <a:r>
              <a:rPr lang="en-US" sz="2400"/>
              <a:t>with school- or division-level </a:t>
            </a:r>
            <a:r>
              <a:rPr lang="en-US" sz="2400" dirty="0"/>
              <a:t>data being used as the focal guiding resource to help improve instruction.  </a:t>
            </a:r>
          </a:p>
          <a:p>
            <a:endParaRPr lang="en-US" dirty="0"/>
          </a:p>
        </p:txBody>
      </p:sp>
    </p:spTree>
    <p:extLst>
      <p:ext uri="{BB962C8B-B14F-4D97-AF65-F5344CB8AC3E}">
        <p14:creationId xmlns:p14="http://schemas.microsoft.com/office/powerpoint/2010/main" val="44564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Solving Practical Problems  with Multiplication or Division of Whole Numbers (3.4b) (1 of 2)</a:t>
            </a:r>
          </a:p>
        </p:txBody>
      </p:sp>
      <p:sp>
        <p:nvSpPr>
          <p:cNvPr id="5" name="Content Placeholder 3"/>
          <p:cNvSpPr>
            <a:spLocks noGrp="1"/>
          </p:cNvSpPr>
          <p:nvPr>
            <p:ph idx="1"/>
          </p:nvPr>
        </p:nvSpPr>
        <p:spPr/>
        <p:txBody>
          <a:bodyPr>
            <a:normAutofit/>
          </a:bodyPr>
          <a:lstStyle/>
          <a:p>
            <a:r>
              <a:rPr lang="en-US" sz="2400" dirty="0"/>
              <a:t>Students would benefit from more experience with different problem types using multiplication or division. Student performance is a relative strength when the whole is unknown or when the result is unknown.</a:t>
            </a:r>
          </a:p>
          <a:p>
            <a:r>
              <a:rPr lang="en-US" sz="2400" dirty="0"/>
              <a:t>Teachers are encouraged to include a variety of problem types during instruction. The “Grade 3: Common Multiplication and Division Problem Types” table in the </a:t>
            </a:r>
            <a:r>
              <a:rPr lang="en-US" sz="2400" dirty="0">
                <a:hlinkClick r:id="rId3"/>
              </a:rPr>
              <a:t>Grade 3 Mathematics Curriculum Framework</a:t>
            </a:r>
            <a:r>
              <a:rPr lang="en-US" sz="2400" dirty="0"/>
              <a:t> provides examples that may be helpful when designing instruction.</a:t>
            </a:r>
          </a:p>
          <a:p>
            <a:pPr marL="114300" indent="0">
              <a:buNone/>
            </a:pPr>
            <a:endParaRPr lang="en-US" sz="2400" dirty="0"/>
          </a:p>
        </p:txBody>
      </p:sp>
    </p:spTree>
    <p:extLst>
      <p:ext uri="{BB962C8B-B14F-4D97-AF65-F5344CB8AC3E}">
        <p14:creationId xmlns:p14="http://schemas.microsoft.com/office/powerpoint/2010/main" val="2494009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Solving Practical Problems  with Multiplication or Division of Whole Numbers (3.4b) (2 of 2)</a:t>
            </a:r>
          </a:p>
        </p:txBody>
      </p:sp>
      <p:sp>
        <p:nvSpPr>
          <p:cNvPr id="5" name="Content Placeholder 3"/>
          <p:cNvSpPr>
            <a:spLocks noGrp="1"/>
          </p:cNvSpPr>
          <p:nvPr>
            <p:ph idx="1"/>
          </p:nvPr>
        </p:nvSpPr>
        <p:spPr>
          <a:xfrm>
            <a:off x="0" y="742948"/>
            <a:ext cx="8534400" cy="3429002"/>
          </a:xfrm>
        </p:spPr>
        <p:txBody>
          <a:bodyPr>
            <a:noAutofit/>
          </a:bodyPr>
          <a:lstStyle/>
          <a:p>
            <a:pPr marL="0" indent="0">
              <a:buNone/>
            </a:pPr>
            <a:r>
              <a:rPr lang="en-US" sz="2400" dirty="0"/>
              <a:t>Students had more difficulty with problems involving:</a:t>
            </a:r>
          </a:p>
          <a:p>
            <a:r>
              <a:rPr lang="en-US" sz="2400" dirty="0"/>
              <a:t>an unknown size of groups (partitive division);</a:t>
            </a:r>
          </a:p>
          <a:p>
            <a:r>
              <a:rPr lang="en-US" sz="2400" dirty="0"/>
              <a:t>an unknown number of groups (measurement division);</a:t>
            </a:r>
          </a:p>
          <a:p>
            <a:r>
              <a:rPr lang="en-US" sz="2400" dirty="0"/>
              <a:t>an unknown start (multiplicative comparison); or</a:t>
            </a:r>
          </a:p>
          <a:p>
            <a:r>
              <a:rPr lang="en-US" sz="2400" dirty="0"/>
              <a:t>an unknown multiplicative comparison factor. </a:t>
            </a:r>
          </a:p>
          <a:p>
            <a:pPr marL="0" indent="0">
              <a:buNone/>
            </a:pPr>
            <a:r>
              <a:rPr lang="en-US" sz="2400" dirty="0">
                <a:solidFill>
                  <a:srgbClr val="C00000"/>
                </a:solidFill>
              </a:rPr>
              <a:t>Common errors on SOL test items vary depending on problem type and may result from using “key words” rather than developing an understanding of the complete context to solve the problem, as illustrated in the suggested practice problems.</a:t>
            </a:r>
          </a:p>
          <a:p>
            <a:endParaRPr lang="en-US" sz="2400" dirty="0"/>
          </a:p>
        </p:txBody>
      </p:sp>
    </p:spTree>
    <p:extLst>
      <p:ext uri="{BB962C8B-B14F-4D97-AF65-F5344CB8AC3E}">
        <p14:creationId xmlns:p14="http://schemas.microsoft.com/office/powerpoint/2010/main" val="1389849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r>
              <a:rPr lang="en-US" sz="2800" dirty="0"/>
              <a:t>Suggested Practice #1 with Solving Practical Multiplication or Division Problems (3.4b)</a:t>
            </a:r>
          </a:p>
        </p:txBody>
      </p:sp>
      <p:sp>
        <p:nvSpPr>
          <p:cNvPr id="5" name="Content Placeholder 3"/>
          <p:cNvSpPr>
            <a:spLocks noGrp="1"/>
          </p:cNvSpPr>
          <p:nvPr>
            <p:ph idx="1"/>
          </p:nvPr>
        </p:nvSpPr>
        <p:spPr/>
        <p:txBody>
          <a:bodyPr>
            <a:normAutofit/>
          </a:bodyPr>
          <a:lstStyle/>
          <a:p>
            <a:pPr marL="0" indent="0">
              <a:buNone/>
            </a:pPr>
            <a:r>
              <a:rPr lang="en-US" sz="2400" b="1" dirty="0"/>
              <a:t>A baker will put </a:t>
            </a:r>
            <a:r>
              <a:rPr lang="en-US" sz="2400" b="1" dirty="0">
                <a:latin typeface="Cambria Math" panose="02040503050406030204" pitchFamily="18" charset="0"/>
                <a:ea typeface="Cambria Math" panose="02040503050406030204" pitchFamily="18" charset="0"/>
              </a:rPr>
              <a:t>60</a:t>
            </a:r>
            <a:r>
              <a:rPr lang="en-US" sz="2400" b="1" dirty="0"/>
              <a:t> cupcakes into boxes. He will put an equal number of cupcakes into each of </a:t>
            </a:r>
            <a:r>
              <a:rPr lang="en-US" sz="2400" b="1" dirty="0">
                <a:latin typeface="Cambria Math" panose="02040503050406030204" pitchFamily="18" charset="0"/>
                <a:ea typeface="Cambria Math" panose="02040503050406030204" pitchFamily="18" charset="0"/>
              </a:rPr>
              <a:t>10</a:t>
            </a:r>
            <a:r>
              <a:rPr lang="en-US" sz="2400" b="1" dirty="0"/>
              <a:t> boxes. How many cupcakes will the baker put into each box?</a:t>
            </a:r>
          </a:p>
          <a:p>
            <a:pPr marL="114300" indent="0">
              <a:buNone/>
            </a:pPr>
            <a:endParaRPr lang="en-US" sz="2400" dirty="0"/>
          </a:p>
          <a:p>
            <a:pPr marL="114300" indent="0">
              <a:buNone/>
            </a:pPr>
            <a:endParaRPr lang="en-US" sz="2400" dirty="0"/>
          </a:p>
          <a:p>
            <a:pPr marL="114300" indent="0">
              <a:buNone/>
            </a:pPr>
            <a:endParaRPr lang="en-US" sz="2400" dirty="0"/>
          </a:p>
          <a:p>
            <a:pPr marL="0" indent="0">
              <a:buNone/>
            </a:pPr>
            <a:r>
              <a:rPr lang="en-US" sz="2400" b="1" dirty="0"/>
              <a:t>A baker will put </a:t>
            </a:r>
            <a:r>
              <a:rPr lang="en-US" sz="2400" b="1" dirty="0">
                <a:latin typeface="Cambria Math" panose="02040503050406030204" pitchFamily="18" charset="0"/>
                <a:ea typeface="Cambria Math" panose="02040503050406030204" pitchFamily="18" charset="0"/>
              </a:rPr>
              <a:t>60</a:t>
            </a:r>
            <a:r>
              <a:rPr lang="en-US" sz="2400" b="1" dirty="0"/>
              <a:t> cupcakes into boxes. Each box will contain </a:t>
            </a:r>
            <a:r>
              <a:rPr lang="en-US" sz="2400" b="1" dirty="0">
                <a:latin typeface="Cambria Math" panose="02040503050406030204" pitchFamily="18" charset="0"/>
                <a:ea typeface="Cambria Math" panose="02040503050406030204" pitchFamily="18" charset="0"/>
              </a:rPr>
              <a:t>6</a:t>
            </a:r>
            <a:r>
              <a:rPr lang="en-US" sz="2400" b="1" dirty="0"/>
              <a:t> cupcakes. How many boxes will the baker use?</a:t>
            </a:r>
          </a:p>
          <a:p>
            <a:pPr marL="114300" indent="0">
              <a:buNone/>
            </a:pPr>
            <a:endParaRPr lang="en-US" sz="2400" dirty="0"/>
          </a:p>
        </p:txBody>
      </p:sp>
    </p:spTree>
    <p:extLst>
      <p:ext uri="{BB962C8B-B14F-4D97-AF65-F5344CB8AC3E}">
        <p14:creationId xmlns:p14="http://schemas.microsoft.com/office/powerpoint/2010/main" val="3682259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122"/>
            <a:ext cx="9144000" cy="894228"/>
          </a:xfrm>
        </p:spPr>
        <p:txBody>
          <a:bodyPr>
            <a:noAutofit/>
          </a:bodyPr>
          <a:lstStyle/>
          <a:p>
            <a:r>
              <a:rPr lang="en-US" sz="2800" dirty="0"/>
              <a:t>Answers to Practice #1 with Solving Practical Multiplication or Division Problems (3.4b)</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76200" y="1047751"/>
                <a:ext cx="8927385" cy="3581399"/>
              </a:xfrm>
            </p:spPr>
            <p:txBody>
              <a:bodyPr>
                <a:noAutofit/>
              </a:bodyPr>
              <a:lstStyle/>
              <a:p>
                <a:pPr marL="0" indent="0">
                  <a:buNone/>
                </a:pPr>
                <a:r>
                  <a:rPr lang="en-US" sz="2400" b="1" dirty="0"/>
                  <a:t>A baker will put </a:t>
                </a:r>
                <a:r>
                  <a:rPr lang="en-US" sz="2400" b="1" dirty="0">
                    <a:latin typeface="Cambria Math" panose="02040503050406030204" pitchFamily="18" charset="0"/>
                    <a:ea typeface="Cambria Math" panose="02040503050406030204" pitchFamily="18" charset="0"/>
                  </a:rPr>
                  <a:t>60</a:t>
                </a:r>
                <a:r>
                  <a:rPr lang="en-US" sz="2400" b="1" dirty="0"/>
                  <a:t> cupcakes into boxes. He will put an equal number of cupcakes into each of </a:t>
                </a:r>
                <a:r>
                  <a:rPr lang="en-US" sz="2400" b="1" dirty="0">
                    <a:latin typeface="Cambria Math" panose="02040503050406030204" pitchFamily="18" charset="0"/>
                    <a:ea typeface="Cambria Math" panose="02040503050406030204" pitchFamily="18" charset="0"/>
                  </a:rPr>
                  <a:t>10</a:t>
                </a:r>
                <a:r>
                  <a:rPr lang="en-US" sz="2400" b="1" dirty="0"/>
                  <a:t> boxes. How many cupcakes will the baker put into each box?</a:t>
                </a:r>
              </a:p>
              <a:p>
                <a:pPr marL="0" indent="0">
                  <a:buNone/>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a:rPr>
                        <m:t>60</m:t>
                      </m:r>
                      <m:r>
                        <a:rPr lang="en-US" sz="2400" b="0" i="1" smtClean="0">
                          <a:solidFill>
                            <a:srgbClr val="C00000"/>
                          </a:solidFill>
                          <a:latin typeface="Cambria Math"/>
                          <a:ea typeface="Cambria Math"/>
                        </a:rPr>
                        <m:t>÷</m:t>
                      </m:r>
                      <m:r>
                        <a:rPr lang="en-US" sz="2400" b="0" i="1" smtClean="0">
                          <a:solidFill>
                            <a:srgbClr val="C00000"/>
                          </a:solidFill>
                          <a:latin typeface="Cambria Math"/>
                          <a:ea typeface="Cambria Math"/>
                        </a:rPr>
                        <m:t>10</m:t>
                      </m:r>
                      <m:r>
                        <a:rPr lang="en-US" sz="2400" b="0" i="1" smtClean="0">
                          <a:solidFill>
                            <a:srgbClr val="C00000"/>
                          </a:solidFill>
                          <a:latin typeface="Cambria Math"/>
                          <a:ea typeface="Cambria Math"/>
                        </a:rPr>
                        <m:t>=</m:t>
                      </m:r>
                      <m:r>
                        <a:rPr lang="en-US" sz="2400" b="0" i="1" smtClean="0">
                          <a:solidFill>
                            <a:srgbClr val="C00000"/>
                          </a:solidFill>
                          <a:latin typeface="Cambria Math"/>
                          <a:ea typeface="Cambria Math"/>
                        </a:rPr>
                        <m:t>6</m:t>
                      </m:r>
                    </m:oMath>
                  </m:oMathPara>
                </a14:m>
                <a:endParaRPr lang="en-US" sz="2400" dirty="0">
                  <a:solidFill>
                    <a:srgbClr val="C00000"/>
                  </a:solidFill>
                </a:endParaRPr>
              </a:p>
              <a:p>
                <a:pPr marL="114300" indent="225425">
                  <a:buNone/>
                </a:pPr>
                <a:r>
                  <a:rPr lang="en-US" sz="2400" dirty="0">
                    <a:solidFill>
                      <a:srgbClr val="C00000"/>
                    </a:solidFill>
                  </a:rPr>
                  <a:t>The baker will put </a:t>
                </a:r>
                <a:r>
                  <a:rPr lang="en-US" sz="2400" dirty="0">
                    <a:solidFill>
                      <a:srgbClr val="C00000"/>
                    </a:solidFill>
                    <a:latin typeface="Cambria Math" panose="02040503050406030204" pitchFamily="18" charset="0"/>
                    <a:ea typeface="Cambria Math" panose="02040503050406030204" pitchFamily="18" charset="0"/>
                  </a:rPr>
                  <a:t>6</a:t>
                </a:r>
                <a:r>
                  <a:rPr lang="en-US" sz="2400" dirty="0">
                    <a:solidFill>
                      <a:srgbClr val="C00000"/>
                    </a:solidFill>
                  </a:rPr>
                  <a:t> cupcakes into each box.</a:t>
                </a:r>
              </a:p>
              <a:p>
                <a:pPr marL="0" indent="0">
                  <a:spcBef>
                    <a:spcPts val="1200"/>
                  </a:spcBef>
                  <a:buNone/>
                </a:pPr>
                <a:r>
                  <a:rPr lang="en-US" sz="2400" b="1" dirty="0"/>
                  <a:t>A baker will put </a:t>
                </a:r>
                <a:r>
                  <a:rPr lang="en-US" sz="2400" b="1" dirty="0">
                    <a:latin typeface="Cambria Math" panose="02040503050406030204" pitchFamily="18" charset="0"/>
                    <a:ea typeface="Cambria Math" panose="02040503050406030204" pitchFamily="18" charset="0"/>
                  </a:rPr>
                  <a:t>60</a:t>
                </a:r>
                <a:r>
                  <a:rPr lang="en-US" sz="2400" b="1" dirty="0"/>
                  <a:t> cupcakes into boxes. Each box will contain </a:t>
                </a:r>
                <a:r>
                  <a:rPr lang="en-US" sz="2400" b="1" dirty="0">
                    <a:latin typeface="Cambria Math" panose="02040503050406030204" pitchFamily="18" charset="0"/>
                    <a:ea typeface="Cambria Math" panose="02040503050406030204" pitchFamily="18" charset="0"/>
                  </a:rPr>
                  <a:t>6</a:t>
                </a:r>
                <a:r>
                  <a:rPr lang="en-US" sz="2400" b="1" dirty="0"/>
                  <a:t> cupcakes. How many boxes will the baker use</a:t>
                </a:r>
                <a:r>
                  <a:rPr lang="en-US" sz="2400" dirty="0"/>
                  <a:t>? </a:t>
                </a:r>
                <a14:m>
                  <m:oMath xmlns:m="http://schemas.openxmlformats.org/officeDocument/2006/math">
                    <m:r>
                      <a:rPr lang="en-US" sz="2400" b="0" i="0" smtClean="0">
                        <a:solidFill>
                          <a:srgbClr val="C00000"/>
                        </a:solidFill>
                        <a:latin typeface="Cambria Math" panose="02040503050406030204" pitchFamily="18" charset="0"/>
                      </a:rPr>
                      <m:t>   </m:t>
                    </m:r>
                    <m:r>
                      <a:rPr lang="en-US" sz="2400" b="0" i="1" smtClean="0">
                        <a:solidFill>
                          <a:srgbClr val="C00000"/>
                        </a:solidFill>
                        <a:latin typeface="Cambria Math"/>
                      </a:rPr>
                      <m:t>60</m:t>
                    </m:r>
                    <m:r>
                      <a:rPr lang="en-US" sz="2400" b="0" i="1" smtClean="0">
                        <a:solidFill>
                          <a:srgbClr val="C00000"/>
                        </a:solidFill>
                        <a:latin typeface="Cambria Math"/>
                        <a:ea typeface="Cambria Math"/>
                      </a:rPr>
                      <m:t>÷</m:t>
                    </m:r>
                    <m:r>
                      <a:rPr lang="en-US" sz="2400" b="0" i="1" smtClean="0">
                        <a:solidFill>
                          <a:srgbClr val="C00000"/>
                        </a:solidFill>
                        <a:latin typeface="Cambria Math"/>
                        <a:ea typeface="Cambria Math"/>
                      </a:rPr>
                      <m:t>6</m:t>
                    </m:r>
                    <m:r>
                      <a:rPr lang="en-US" sz="2400" b="0" i="1" smtClean="0">
                        <a:solidFill>
                          <a:srgbClr val="C00000"/>
                        </a:solidFill>
                        <a:latin typeface="Cambria Math"/>
                        <a:ea typeface="Cambria Math"/>
                      </a:rPr>
                      <m:t>=</m:t>
                    </m:r>
                    <m:r>
                      <a:rPr lang="en-US" sz="2400" b="0" i="1" smtClean="0">
                        <a:solidFill>
                          <a:srgbClr val="C00000"/>
                        </a:solidFill>
                        <a:latin typeface="Cambria Math"/>
                        <a:ea typeface="Cambria Math"/>
                      </a:rPr>
                      <m:t>10</m:t>
                    </m:r>
                  </m:oMath>
                </a14:m>
                <a:r>
                  <a:rPr lang="en-US" sz="2400" dirty="0">
                    <a:solidFill>
                      <a:srgbClr val="C00000"/>
                    </a:solidFill>
                  </a:rPr>
                  <a:t>		The baker will use </a:t>
                </a:r>
                <a:r>
                  <a:rPr lang="en-US" sz="2400" dirty="0">
                    <a:solidFill>
                      <a:srgbClr val="C00000"/>
                    </a:solidFill>
                    <a:latin typeface="Cambria Math" panose="02040503050406030204" pitchFamily="18" charset="0"/>
                    <a:ea typeface="Cambria Math" panose="02040503050406030204" pitchFamily="18" charset="0"/>
                  </a:rPr>
                  <a:t>10</a:t>
                </a:r>
                <a:r>
                  <a:rPr lang="en-US" sz="2400" dirty="0">
                    <a:solidFill>
                      <a:srgbClr val="C00000"/>
                    </a:solidFill>
                  </a:rPr>
                  <a:t> boxes.</a:t>
                </a:r>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76200" y="1047751"/>
                <a:ext cx="8927385" cy="3581399"/>
              </a:xfrm>
              <a:blipFill>
                <a:blip r:embed="rId2"/>
                <a:stretch>
                  <a:fillRect l="-1093" t="-1533" r="-1161"/>
                </a:stretch>
              </a:blipFill>
            </p:spPr>
            <p:txBody>
              <a:bodyPr/>
              <a:lstStyle/>
              <a:p>
                <a:r>
                  <a:rPr lang="en-US">
                    <a:noFill/>
                  </a:rPr>
                  <a:t> </a:t>
                </a:r>
              </a:p>
            </p:txBody>
          </p:sp>
        </mc:Fallback>
      </mc:AlternateContent>
    </p:spTree>
    <p:extLst>
      <p:ext uri="{BB962C8B-B14F-4D97-AF65-F5344CB8AC3E}">
        <p14:creationId xmlns:p14="http://schemas.microsoft.com/office/powerpoint/2010/main" val="3513658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Suggested Practice #2 with Solving Practical Multiplication or Division Problems (3.4b)</a:t>
            </a:r>
          </a:p>
        </p:txBody>
      </p:sp>
      <p:sp>
        <p:nvSpPr>
          <p:cNvPr id="5" name="Content Placeholder 3"/>
          <p:cNvSpPr>
            <a:spLocks noGrp="1"/>
          </p:cNvSpPr>
          <p:nvPr>
            <p:ph idx="1"/>
          </p:nvPr>
        </p:nvSpPr>
        <p:spPr>
          <a:xfrm>
            <a:off x="0" y="895351"/>
            <a:ext cx="9144000" cy="3429002"/>
          </a:xfrm>
        </p:spPr>
        <p:txBody>
          <a:bodyPr>
            <a:noAutofit/>
          </a:bodyPr>
          <a:lstStyle/>
          <a:p>
            <a:pPr marL="168275" indent="0">
              <a:buNone/>
            </a:pPr>
            <a:r>
              <a:rPr lang="en-US" sz="2400" b="1" dirty="0"/>
              <a:t>Ms. Jones has 2 times as many tables as Ms. Carter. Ms. Jones has 6 tables. How many tables does Ms. Carter have?</a:t>
            </a:r>
          </a:p>
          <a:p>
            <a:pPr marL="411163" lvl="1" indent="-66675">
              <a:buNone/>
            </a:pPr>
            <a:r>
              <a:rPr lang="en-US" sz="2400" dirty="0"/>
              <a:t>A.  3</a:t>
            </a:r>
          </a:p>
          <a:p>
            <a:pPr marL="411163" lvl="1" indent="-66675">
              <a:buNone/>
            </a:pPr>
            <a:r>
              <a:rPr lang="en-US" sz="2400" dirty="0"/>
              <a:t>B.  4</a:t>
            </a:r>
          </a:p>
          <a:p>
            <a:pPr marL="411163" lvl="1" indent="-66675">
              <a:buNone/>
            </a:pPr>
            <a:r>
              <a:rPr lang="en-US" sz="2400" dirty="0"/>
              <a:t>C.  8</a:t>
            </a:r>
          </a:p>
          <a:p>
            <a:pPr marL="411163" lvl="1" indent="-66675">
              <a:buNone/>
            </a:pPr>
            <a:r>
              <a:rPr lang="en-US" sz="2400" dirty="0"/>
              <a:t>D.  12</a:t>
            </a:r>
          </a:p>
        </p:txBody>
      </p:sp>
    </p:spTree>
    <p:extLst>
      <p:ext uri="{BB962C8B-B14F-4D97-AF65-F5344CB8AC3E}">
        <p14:creationId xmlns:p14="http://schemas.microsoft.com/office/powerpoint/2010/main" val="547510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Answer to Practice #2 with Solving Practical Multiplication or Division Problems (3.4b)</a:t>
            </a:r>
          </a:p>
        </p:txBody>
      </p:sp>
      <p:sp>
        <p:nvSpPr>
          <p:cNvPr id="5" name="Content Placeholder 3"/>
          <p:cNvSpPr txBox="1">
            <a:spLocks/>
          </p:cNvSpPr>
          <p:nvPr/>
        </p:nvSpPr>
        <p:spPr>
          <a:xfrm>
            <a:off x="76200" y="971548"/>
            <a:ext cx="8927385" cy="342900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40080" indent="-228600" algn="l" defTabSz="914400" rtl="0" eaLnBrk="1" latinLnBrk="0" hangingPunct="1">
              <a:spcBef>
                <a:spcPct val="20000"/>
              </a:spcBef>
              <a:buClr>
                <a:schemeClr val="accent2"/>
              </a:buClr>
              <a:buFont typeface="Arial"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584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Tx/>
              <a:buFont typeface="Arial" pitchFamily="34" charset="0"/>
              <a:buNone/>
            </a:pPr>
            <a:r>
              <a:rPr lang="en-US" sz="2400" b="1" dirty="0"/>
              <a:t>Ms. Jones has 2 times as many tables as Ms. Carter. Ms. Jones has 6 tables. How many tables does Ms. Carter have?</a:t>
            </a:r>
          </a:p>
          <a:p>
            <a:pPr marL="344488" lvl="1" indent="0">
              <a:buClrTx/>
              <a:buFont typeface="Arial" pitchFamily="34" charset="0"/>
              <a:buNone/>
            </a:pPr>
            <a:r>
              <a:rPr lang="en-US" sz="2400" dirty="0">
                <a:solidFill>
                  <a:srgbClr val="C00000"/>
                </a:solidFill>
              </a:rPr>
              <a:t>A.  3</a:t>
            </a:r>
          </a:p>
          <a:p>
            <a:pPr marL="344488" lvl="1" indent="0">
              <a:buClrTx/>
              <a:buFont typeface="Arial" pitchFamily="34" charset="0"/>
              <a:buNone/>
            </a:pPr>
            <a:r>
              <a:rPr lang="en-US" sz="2400" dirty="0"/>
              <a:t>B.  4</a:t>
            </a:r>
          </a:p>
          <a:p>
            <a:pPr marL="344488" lvl="1" indent="0">
              <a:buClrTx/>
              <a:buFont typeface="Arial" pitchFamily="34" charset="0"/>
              <a:buNone/>
            </a:pPr>
            <a:r>
              <a:rPr lang="en-US" sz="2400" dirty="0"/>
              <a:t>C.  8</a:t>
            </a:r>
          </a:p>
          <a:p>
            <a:pPr marL="344488" lvl="1" indent="0">
              <a:buClrTx/>
              <a:buNone/>
            </a:pPr>
            <a:r>
              <a:rPr lang="en-US" sz="2400" dirty="0"/>
              <a:t>D.  12   </a:t>
            </a:r>
            <a:r>
              <a:rPr lang="en-US" sz="2400" dirty="0">
                <a:solidFill>
                  <a:srgbClr val="C00000"/>
                </a:solidFill>
              </a:rPr>
              <a:t>common error: multiplying, for a result of 12</a:t>
            </a:r>
          </a:p>
        </p:txBody>
      </p:sp>
      <p:sp>
        <p:nvSpPr>
          <p:cNvPr id="6" name="Rounded Rectangle 5" descr="Rounded rectangle has been used to indicate the correct answer, option A: 3."/>
          <p:cNvSpPr/>
          <p:nvPr/>
        </p:nvSpPr>
        <p:spPr>
          <a:xfrm>
            <a:off x="381000" y="2190750"/>
            <a:ext cx="914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510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Suggested Practice #3 with Solving Practical Multiplication or Division Problems (3.4b)</a:t>
            </a:r>
          </a:p>
        </p:txBody>
      </p:sp>
      <p:sp>
        <p:nvSpPr>
          <p:cNvPr id="6" name="Content Placeholder 3"/>
          <p:cNvSpPr>
            <a:spLocks noGrp="1"/>
          </p:cNvSpPr>
          <p:nvPr>
            <p:ph idx="1"/>
          </p:nvPr>
        </p:nvSpPr>
        <p:spPr/>
        <p:txBody>
          <a:bodyPr>
            <a:noAutofit/>
          </a:bodyPr>
          <a:lstStyle/>
          <a:p>
            <a:pPr marL="0" indent="0">
              <a:buNone/>
            </a:pPr>
            <a:r>
              <a:rPr lang="en-US" sz="2400" b="1" dirty="0"/>
              <a:t>Elm Street School has 6 third grade classrooms. Oak Street School has 2 third grade classrooms. Elm Street School has ______ times as many classrooms as Oak Street School.</a:t>
            </a:r>
          </a:p>
        </p:txBody>
      </p:sp>
    </p:spTree>
    <p:extLst>
      <p:ext uri="{BB962C8B-B14F-4D97-AF65-F5344CB8AC3E}">
        <p14:creationId xmlns:p14="http://schemas.microsoft.com/office/powerpoint/2010/main" val="71572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Answer to Practice #3 with Solving Practical Multiplication or Division Problems (3.4b)</a:t>
            </a:r>
          </a:p>
        </p:txBody>
      </p:sp>
      <p:sp>
        <p:nvSpPr>
          <p:cNvPr id="5" name="Content Placeholder 3"/>
          <p:cNvSpPr txBox="1">
            <a:spLocks noGrp="1"/>
          </p:cNvSpPr>
          <p:nvPr>
            <p:ph idx="1"/>
          </p:nvPr>
        </p:nvSpPr>
        <p:spPr>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40080" indent="-228600" algn="l" defTabSz="914400" rtl="0" eaLnBrk="1" latinLnBrk="0" hangingPunct="1">
              <a:spcBef>
                <a:spcPct val="20000"/>
              </a:spcBef>
              <a:buClr>
                <a:schemeClr val="accent2"/>
              </a:buClr>
              <a:buFont typeface="Arial"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584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8016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Tx/>
              <a:buNone/>
            </a:pPr>
            <a:r>
              <a:rPr lang="en-US" sz="2400" b="1" dirty="0"/>
              <a:t>Elm Street School has 6 third grade classrooms. Oak Street School has 2 third grade classrooms. Elm Street School has ______ times as many classrooms as Oak Street School.</a:t>
            </a:r>
          </a:p>
        </p:txBody>
      </p:sp>
      <p:sp>
        <p:nvSpPr>
          <p:cNvPr id="6" name="TextBox 5"/>
          <p:cNvSpPr txBox="1"/>
          <p:nvPr/>
        </p:nvSpPr>
        <p:spPr>
          <a:xfrm>
            <a:off x="2438400" y="1585600"/>
            <a:ext cx="381000"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3</a:t>
            </a:r>
          </a:p>
        </p:txBody>
      </p:sp>
    </p:spTree>
    <p:extLst>
      <p:ext uri="{BB962C8B-B14F-4D97-AF65-F5344CB8AC3E}">
        <p14:creationId xmlns:p14="http://schemas.microsoft.com/office/powerpoint/2010/main" val="3309002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2800" dirty="0"/>
              <a:t>Recalling Basic Multiplication Facts (3.4c)</a:t>
            </a:r>
          </a:p>
        </p:txBody>
      </p:sp>
      <p:sp>
        <p:nvSpPr>
          <p:cNvPr id="5" name="Content Placeholder 3"/>
          <p:cNvSpPr>
            <a:spLocks noGrp="1"/>
          </p:cNvSpPr>
          <p:nvPr>
            <p:ph idx="1"/>
          </p:nvPr>
        </p:nvSpPr>
        <p:spPr/>
        <p:txBody>
          <a:bodyPr>
            <a:normAutofit/>
          </a:bodyPr>
          <a:lstStyle/>
          <a:p>
            <a:pPr marL="114300" indent="0">
              <a:buNone/>
            </a:pPr>
            <a:r>
              <a:rPr lang="en-US" sz="2400" dirty="0"/>
              <a:t>Students would benefit from increased exposure to the vocabulary associated with multiplication.</a:t>
            </a:r>
          </a:p>
          <a:p>
            <a:pPr marL="114300" indent="0">
              <a:buNone/>
            </a:pPr>
            <a:endParaRPr lang="en-US" sz="2400" dirty="0"/>
          </a:p>
          <a:p>
            <a:pPr marL="114300" indent="0">
              <a:buNone/>
            </a:pPr>
            <a:r>
              <a:rPr lang="en-US" sz="2400" dirty="0">
                <a:solidFill>
                  <a:srgbClr val="C00000"/>
                </a:solidFill>
              </a:rPr>
              <a:t>The most common error on SOL test items assessing fluency facts is selecting the sum when asked for the “product” of two numbers.</a:t>
            </a:r>
            <a:r>
              <a:rPr lang="en-US" sz="2400" dirty="0"/>
              <a:t> </a:t>
            </a:r>
          </a:p>
          <a:p>
            <a:pPr marL="114300" indent="0">
              <a:buNone/>
            </a:pPr>
            <a:endParaRPr lang="en-US" sz="2400" dirty="0"/>
          </a:p>
        </p:txBody>
      </p:sp>
    </p:spTree>
    <p:extLst>
      <p:ext uri="{BB962C8B-B14F-4D97-AF65-F5344CB8AC3E}">
        <p14:creationId xmlns:p14="http://schemas.microsoft.com/office/powerpoint/2010/main" val="845127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Suggested Practice for Recalling Basic Multiplication Facts (3.4c)</a:t>
            </a:r>
          </a:p>
        </p:txBody>
      </p:sp>
      <p:sp>
        <p:nvSpPr>
          <p:cNvPr id="5" name="Content Placeholder 3"/>
          <p:cNvSpPr>
            <a:spLocks noGrp="1"/>
          </p:cNvSpPr>
          <p:nvPr>
            <p:ph idx="1"/>
          </p:nvPr>
        </p:nvSpPr>
        <p:spPr/>
        <p:txBody>
          <a:bodyPr>
            <a:normAutofit/>
          </a:bodyPr>
          <a:lstStyle/>
          <a:p>
            <a:pPr marL="0" indent="0">
              <a:buNone/>
            </a:pPr>
            <a:r>
              <a:rPr lang="en-US" sz="2400" b="1" dirty="0"/>
              <a:t>What is the product of 10 and 5?</a:t>
            </a:r>
          </a:p>
          <a:p>
            <a:pPr marL="114300" indent="0">
              <a:buNone/>
            </a:pPr>
            <a:r>
              <a:rPr lang="en-US" sz="2400" dirty="0"/>
              <a:t>A.  2</a:t>
            </a:r>
          </a:p>
          <a:p>
            <a:pPr marL="114300" indent="0">
              <a:buNone/>
            </a:pPr>
            <a:r>
              <a:rPr lang="en-US" sz="2400" dirty="0"/>
              <a:t>B.  5</a:t>
            </a:r>
          </a:p>
          <a:p>
            <a:pPr marL="114300" indent="0">
              <a:buNone/>
            </a:pPr>
            <a:r>
              <a:rPr lang="en-US" sz="2400" dirty="0"/>
              <a:t>C.  15</a:t>
            </a:r>
          </a:p>
          <a:p>
            <a:pPr marL="114300" indent="0">
              <a:buNone/>
            </a:pPr>
            <a:r>
              <a:rPr lang="en-US" sz="2400" dirty="0"/>
              <a:t>D.  50</a:t>
            </a:r>
          </a:p>
          <a:p>
            <a:pPr marL="114300" indent="0">
              <a:buNone/>
            </a:pPr>
            <a:endParaRPr lang="en-US" sz="2400" dirty="0"/>
          </a:p>
          <a:p>
            <a:pPr marL="0" indent="0">
              <a:buNone/>
            </a:pPr>
            <a:r>
              <a:rPr lang="en-US" sz="2400" b="1" dirty="0"/>
              <a:t>The product of 2 and 7 is _____.</a:t>
            </a:r>
          </a:p>
          <a:p>
            <a:pPr marL="114300" indent="0">
              <a:buNone/>
            </a:pPr>
            <a:endParaRPr lang="en-US" sz="2400" dirty="0"/>
          </a:p>
          <a:p>
            <a:pPr marL="0" indent="0">
              <a:buNone/>
            </a:pPr>
            <a:r>
              <a:rPr lang="en-US" sz="2400" b="1" dirty="0"/>
              <a:t>_____= 6 x 0</a:t>
            </a:r>
          </a:p>
          <a:p>
            <a:pPr marL="114300" indent="0">
              <a:buNone/>
            </a:pPr>
            <a:endParaRPr lang="en-US" sz="2400" dirty="0"/>
          </a:p>
        </p:txBody>
      </p:sp>
    </p:spTree>
    <p:extLst>
      <p:ext uri="{BB962C8B-B14F-4D97-AF65-F5344CB8AC3E}">
        <p14:creationId xmlns:p14="http://schemas.microsoft.com/office/powerpoint/2010/main" val="114709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a:bodyPr>
              <a:lstStyle/>
              <a:p>
                <a:pPr marL="114300" indent="0">
                  <a:buNone/>
                </a:pPr>
                <a:r>
                  <a:rPr lang="en-US" dirty="0"/>
                  <a:t>SOL 3.2</a:t>
                </a:r>
              </a:p>
              <a:p>
                <a:pPr marL="114300" indent="0">
                  <a:buNone/>
                </a:pPr>
                <a:r>
                  <a:rPr lang="en-US" dirty="0"/>
                  <a:t>The student will</a:t>
                </a:r>
              </a:p>
              <a:p>
                <a:pPr marL="628650" indent="-514350">
                  <a:buClr>
                    <a:schemeClr val="tx1"/>
                  </a:buClr>
                  <a:buAutoNum type="alphaLcParenR"/>
                </a:pPr>
                <a:r>
                  <a:rPr lang="en-US" dirty="0">
                    <a:solidFill>
                      <a:srgbClr val="C00000"/>
                    </a:solidFill>
                  </a:rPr>
                  <a:t>name and write fractions and mixed numbers represented by a model</a:t>
                </a:r>
                <a:r>
                  <a:rPr lang="en-US" dirty="0"/>
                  <a:t>;</a:t>
                </a:r>
              </a:p>
              <a:p>
                <a:pPr marL="628650" indent="-514350">
                  <a:buClr>
                    <a:schemeClr val="tx1"/>
                  </a:buClr>
                  <a:buAutoNum type="alphaLcParenR"/>
                </a:pPr>
                <a:r>
                  <a:rPr lang="en-US" dirty="0"/>
                  <a:t>represent fractions and mixed numbers, with models and symbols; </a:t>
                </a:r>
                <a:r>
                  <a:rPr lang="en-US" dirty="0">
                    <a:solidFill>
                      <a:schemeClr val="tx1"/>
                    </a:solidFill>
                  </a:rPr>
                  <a:t>and</a:t>
                </a:r>
              </a:p>
              <a:p>
                <a:pPr marL="628650" indent="-514350">
                  <a:buClr>
                    <a:schemeClr val="tx1"/>
                  </a:buClr>
                  <a:buAutoNum type="alphaLcParenR"/>
                </a:pPr>
                <a:r>
                  <a:rPr lang="en-US" dirty="0">
                    <a:solidFill>
                      <a:schemeClr val="tx1"/>
                    </a:solidFill>
                  </a:rPr>
                  <a:t>compare fractions having like and unlike denominators, using words and symbols (&gt;, &lt;, </a:t>
                </a:r>
                <a14:m>
                  <m:oMath xmlns:m="http://schemas.openxmlformats.org/officeDocument/2006/math">
                    <m:r>
                      <a:rPr lang="en-US" i="1" dirty="0" smtClean="0">
                        <a:solidFill>
                          <a:schemeClr val="tx1"/>
                        </a:solidFill>
                        <a:latin typeface="Cambria Math"/>
                        <a:ea typeface="Cambria Math"/>
                      </a:rPr>
                      <m:t>=</m:t>
                    </m:r>
                  </m:oMath>
                </a14:m>
                <a:r>
                  <a:rPr lang="en-US" dirty="0">
                    <a:solidFill>
                      <a:schemeClr val="tx1"/>
                    </a:solidFill>
                  </a:rPr>
                  <a:t>, or </a:t>
                </a:r>
                <a14:m>
                  <m:oMath xmlns:m="http://schemas.openxmlformats.org/officeDocument/2006/math">
                    <m:r>
                      <a:rPr lang="en-US" i="1" smtClean="0">
                        <a:solidFill>
                          <a:schemeClr val="tx1"/>
                        </a:solidFill>
                        <a:latin typeface="Cambria Math"/>
                        <a:ea typeface="Cambria Math"/>
                      </a:rPr>
                      <m:t>≠</m:t>
                    </m:r>
                  </m:oMath>
                </a14:m>
                <a:r>
                  <a:rPr lang="en-US" dirty="0">
                    <a:solidFill>
                      <a:schemeClr val="tx1"/>
                    </a:solidFill>
                  </a:rPr>
                  <a:t>), with models.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t="-1601" r="-1571"/>
                </a:stretch>
              </a:blipFill>
            </p:spPr>
            <p:txBody>
              <a:bodyPr/>
              <a:lstStyle/>
              <a:p>
                <a:r>
                  <a:rPr lang="en-US">
                    <a:noFill/>
                  </a:rPr>
                  <a:t> </a:t>
                </a:r>
              </a:p>
            </p:txBody>
          </p:sp>
        </mc:Fallback>
      </mc:AlternateContent>
      <p:sp>
        <p:nvSpPr>
          <p:cNvPr id="5" name="Title 2"/>
          <p:cNvSpPr>
            <a:spLocks noGrp="1"/>
          </p:cNvSpPr>
          <p:nvPr>
            <p:ph type="title"/>
          </p:nvPr>
        </p:nvSpPr>
        <p:spPr>
          <a:solidFill>
            <a:schemeClr val="tx1"/>
          </a:solidFill>
        </p:spPr>
        <p:txBody>
          <a:bodyPr>
            <a:noAutofit/>
          </a:bodyPr>
          <a:lstStyle/>
          <a:p>
            <a:r>
              <a:rPr lang="en-US" sz="2800" dirty="0">
                <a:solidFill>
                  <a:schemeClr val="bg1"/>
                </a:solidFill>
              </a:rPr>
              <a:t>Naming and Representing Fractions and </a:t>
            </a:r>
            <a:br>
              <a:rPr lang="en-US" sz="2800" dirty="0">
                <a:solidFill>
                  <a:schemeClr val="bg1"/>
                </a:solidFill>
              </a:rPr>
            </a:br>
            <a:r>
              <a:rPr lang="en-US" sz="2800" dirty="0">
                <a:solidFill>
                  <a:schemeClr val="bg1"/>
                </a:solidFill>
              </a:rPr>
              <a:t>Mixed Numbers</a:t>
            </a:r>
          </a:p>
        </p:txBody>
      </p:sp>
    </p:spTree>
    <p:extLst>
      <p:ext uri="{BB962C8B-B14F-4D97-AF65-F5344CB8AC3E}">
        <p14:creationId xmlns:p14="http://schemas.microsoft.com/office/powerpoint/2010/main" val="2563276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Answers to Practice for Recalling Basic Multiplication Facts (3.4c)</a:t>
            </a:r>
          </a:p>
        </p:txBody>
      </p:sp>
      <p:sp>
        <p:nvSpPr>
          <p:cNvPr id="5" name="Content Placeholder 3"/>
          <p:cNvSpPr>
            <a:spLocks noGrp="1"/>
          </p:cNvSpPr>
          <p:nvPr>
            <p:ph idx="1"/>
          </p:nvPr>
        </p:nvSpPr>
        <p:spPr/>
        <p:txBody>
          <a:bodyPr>
            <a:normAutofit/>
          </a:bodyPr>
          <a:lstStyle/>
          <a:p>
            <a:pPr marL="0" indent="0">
              <a:buNone/>
            </a:pPr>
            <a:r>
              <a:rPr lang="en-US" sz="2400" b="1" dirty="0"/>
              <a:t>What is the product of 10 and 5?</a:t>
            </a:r>
          </a:p>
          <a:p>
            <a:pPr marL="114300" indent="0">
              <a:buNone/>
            </a:pPr>
            <a:r>
              <a:rPr lang="en-US" sz="2400" dirty="0"/>
              <a:t>A.  2</a:t>
            </a:r>
          </a:p>
          <a:p>
            <a:pPr marL="114300" indent="0">
              <a:buNone/>
            </a:pPr>
            <a:r>
              <a:rPr lang="en-US" sz="2400" dirty="0"/>
              <a:t>B.  5</a:t>
            </a:r>
          </a:p>
          <a:p>
            <a:pPr marL="114300" indent="0">
              <a:buNone/>
            </a:pPr>
            <a:r>
              <a:rPr lang="en-US" sz="2400" dirty="0"/>
              <a:t>C.  15 </a:t>
            </a:r>
            <a:r>
              <a:rPr lang="en-US" sz="2400" dirty="0">
                <a:solidFill>
                  <a:srgbClr val="C00000"/>
                </a:solidFill>
              </a:rPr>
              <a:t> most common error</a:t>
            </a:r>
            <a:endParaRPr lang="en-US" sz="2400" dirty="0"/>
          </a:p>
          <a:p>
            <a:pPr marL="114300" indent="0">
              <a:buNone/>
            </a:pPr>
            <a:r>
              <a:rPr lang="en-US" sz="2400" dirty="0">
                <a:solidFill>
                  <a:srgbClr val="C00000"/>
                </a:solidFill>
              </a:rPr>
              <a:t>D.  50</a:t>
            </a:r>
          </a:p>
          <a:p>
            <a:pPr marL="114300" indent="0">
              <a:buNone/>
            </a:pPr>
            <a:endParaRPr lang="en-US" sz="2400" dirty="0"/>
          </a:p>
          <a:p>
            <a:pPr marL="0" indent="0">
              <a:buNone/>
            </a:pPr>
            <a:r>
              <a:rPr lang="en-US" sz="2400" b="1" dirty="0"/>
              <a:t>The product of 2 and 7 is _____.</a:t>
            </a:r>
          </a:p>
          <a:p>
            <a:pPr marL="114300" indent="0">
              <a:buNone/>
            </a:pPr>
            <a:endParaRPr lang="en-US" sz="2400" dirty="0"/>
          </a:p>
          <a:p>
            <a:pPr marL="0" indent="0">
              <a:buNone/>
            </a:pPr>
            <a:r>
              <a:rPr lang="en-US" sz="2400" b="1" dirty="0"/>
              <a:t>_____= 6 x 0</a:t>
            </a:r>
          </a:p>
          <a:p>
            <a:pPr marL="114300" indent="0">
              <a:buNone/>
            </a:pPr>
            <a:endParaRPr lang="en-US" sz="2400" dirty="0"/>
          </a:p>
        </p:txBody>
      </p:sp>
      <p:sp>
        <p:nvSpPr>
          <p:cNvPr id="6" name="Rounded Rectangle 5" descr="Rounded rectangle has been used to indicate the correct answer, option D: 50"/>
          <p:cNvSpPr/>
          <p:nvPr/>
        </p:nvSpPr>
        <p:spPr>
          <a:xfrm>
            <a:off x="228600" y="2419350"/>
            <a:ext cx="9906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3028950"/>
            <a:ext cx="762000"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14</a:t>
            </a:r>
          </a:p>
        </p:txBody>
      </p:sp>
      <p:sp>
        <p:nvSpPr>
          <p:cNvPr id="8" name="TextBox 7"/>
          <p:cNvSpPr txBox="1"/>
          <p:nvPr/>
        </p:nvSpPr>
        <p:spPr>
          <a:xfrm>
            <a:off x="609600" y="3790950"/>
            <a:ext cx="381000" cy="461665"/>
          </a:xfrm>
          <a:prstGeom prst="rect">
            <a:avLst/>
          </a:prstGeom>
          <a:noFill/>
        </p:spPr>
        <p:txBody>
          <a:bodyPr wrap="square" rtlCol="0">
            <a:spAutoFit/>
          </a:bodyPr>
          <a:lstStyle/>
          <a:p>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0</a:t>
            </a:r>
          </a:p>
        </p:txBody>
      </p:sp>
    </p:spTree>
    <p:extLst>
      <p:ext uri="{BB962C8B-B14F-4D97-AF65-F5344CB8AC3E}">
        <p14:creationId xmlns:p14="http://schemas.microsoft.com/office/powerpoint/2010/main" val="653690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rmAutofit/>
          </a:bodyPr>
          <a:lstStyle/>
          <a:p>
            <a:r>
              <a:rPr lang="en-US" sz="2800" dirty="0">
                <a:solidFill>
                  <a:schemeClr val="bg1"/>
                </a:solidFill>
              </a:rPr>
              <a:t>Estimating and Measuring Length in Meters</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p:txBody>
              <a:bodyPr>
                <a:normAutofit/>
              </a:bodyPr>
              <a:lstStyle/>
              <a:p>
                <a:pPr marL="114300" indent="0">
                  <a:buNone/>
                </a:pPr>
                <a:r>
                  <a:rPr lang="en-US" sz="2400" dirty="0"/>
                  <a:t>SOL 3.7</a:t>
                </a:r>
              </a:p>
              <a:p>
                <a:pPr marL="114300" indent="0">
                  <a:buNone/>
                </a:pPr>
                <a:r>
                  <a:rPr lang="en-US" sz="2400" dirty="0"/>
                  <a:t>The student will </a:t>
                </a:r>
                <a:r>
                  <a:rPr lang="en-US" sz="2400" dirty="0">
                    <a:solidFill>
                      <a:srgbClr val="C00000"/>
                    </a:solidFill>
                  </a:rPr>
                  <a:t>estimate and use </a:t>
                </a:r>
                <a:r>
                  <a:rPr lang="en-US" sz="2400" dirty="0"/>
                  <a:t>U.S. Customary and </a:t>
                </a:r>
                <a:r>
                  <a:rPr lang="en-US" sz="2400" dirty="0">
                    <a:solidFill>
                      <a:srgbClr val="C00000"/>
                    </a:solidFill>
                  </a:rPr>
                  <a:t>metric units to measure</a:t>
                </a:r>
              </a:p>
              <a:p>
                <a:pPr marL="628650" indent="-514350">
                  <a:buClr>
                    <a:schemeClr val="tx1"/>
                  </a:buClr>
                  <a:buAutoNum type="alphaLcParenR"/>
                </a:pPr>
                <a:r>
                  <a:rPr lang="en-US" sz="2400" dirty="0">
                    <a:solidFill>
                      <a:srgbClr val="C00000"/>
                    </a:solidFill>
                  </a:rPr>
                  <a:t>length to the nearest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𝟏</m:t>
                        </m:r>
                      </m:num>
                      <m:den>
                        <m:r>
                          <a:rPr lang="en-US" sz="2400" b="1" i="1" smtClean="0">
                            <a:latin typeface="Cambria Math"/>
                          </a:rPr>
                          <m:t>𝟐</m:t>
                        </m:r>
                      </m:den>
                    </m:f>
                  </m:oMath>
                </a14:m>
                <a:r>
                  <a:rPr lang="en-US" sz="2400" dirty="0"/>
                  <a:t> inch, inch, foot, yard, centimeter, and </a:t>
                </a:r>
                <a:r>
                  <a:rPr lang="en-US" sz="2400" dirty="0">
                    <a:solidFill>
                      <a:srgbClr val="C00000"/>
                    </a:solidFill>
                  </a:rPr>
                  <a:t>meter</a:t>
                </a:r>
                <a:r>
                  <a:rPr lang="en-US" sz="2400" dirty="0"/>
                  <a:t>; and</a:t>
                </a:r>
              </a:p>
              <a:p>
                <a:pPr marL="628650" indent="-514350">
                  <a:buAutoNum type="alphaLcParenR"/>
                </a:pPr>
                <a:r>
                  <a:rPr lang="en-US" sz="2400" dirty="0"/>
                  <a:t>liquid volume in cups, pints, quarts, gallons, and liters.</a:t>
                </a:r>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blipFill>
                <a:blip r:embed="rId2"/>
                <a:stretch>
                  <a:fillRect t="-1423"/>
                </a:stretch>
              </a:blipFill>
            </p:spPr>
            <p:txBody>
              <a:bodyPr/>
              <a:lstStyle/>
              <a:p>
                <a:r>
                  <a:rPr lang="en-US">
                    <a:noFill/>
                  </a:rPr>
                  <a:t> </a:t>
                </a:r>
              </a:p>
            </p:txBody>
          </p:sp>
        </mc:Fallback>
      </mc:AlternateContent>
    </p:spTree>
    <p:extLst>
      <p:ext uri="{BB962C8B-B14F-4D97-AF65-F5344CB8AC3E}">
        <p14:creationId xmlns:p14="http://schemas.microsoft.com/office/powerpoint/2010/main" val="1234153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Slide number 6"/>
          <p:cNvSpPr txBox="1"/>
          <p:nvPr/>
        </p:nvSpPr>
        <p:spPr>
          <a:xfrm>
            <a:off x="8610600" y="4717018"/>
            <a:ext cx="495300" cy="369332"/>
          </a:xfrm>
          <a:prstGeom prst="rect">
            <a:avLst/>
          </a:prstGeom>
          <a:noFill/>
        </p:spPr>
        <p:txBody>
          <a:bodyPr wrap="square" rtlCol="0">
            <a:spAutoFit/>
          </a:bodyPr>
          <a:lstStyle/>
          <a:p>
            <a:r>
              <a:rPr lang="en-US" dirty="0"/>
              <a:t>46</a:t>
            </a:r>
          </a:p>
        </p:txBody>
      </p:sp>
      <p:sp>
        <p:nvSpPr>
          <p:cNvPr id="4" name="Title 2"/>
          <p:cNvSpPr>
            <a:spLocks noGrp="1"/>
          </p:cNvSpPr>
          <p:nvPr>
            <p:ph type="title"/>
          </p:nvPr>
        </p:nvSpPr>
        <p:spPr/>
        <p:txBody>
          <a:bodyPr>
            <a:noAutofit/>
          </a:bodyPr>
          <a:lstStyle/>
          <a:p>
            <a:r>
              <a:rPr lang="en-US" sz="2800" dirty="0"/>
              <a:t>Estimating and Measuring Length in Meters (3.7a)</a:t>
            </a:r>
          </a:p>
        </p:txBody>
      </p:sp>
      <p:sp>
        <p:nvSpPr>
          <p:cNvPr id="5" name="Content Placeholder 3"/>
          <p:cNvSpPr>
            <a:spLocks noGrp="1"/>
          </p:cNvSpPr>
          <p:nvPr>
            <p:ph idx="1"/>
          </p:nvPr>
        </p:nvSpPr>
        <p:spPr/>
        <p:txBody>
          <a:bodyPr>
            <a:noAutofit/>
          </a:bodyPr>
          <a:lstStyle/>
          <a:p>
            <a:pPr marL="114300" indent="0">
              <a:buNone/>
            </a:pPr>
            <a:r>
              <a:rPr lang="en-US" sz="2400" dirty="0"/>
              <a:t>Students would benefit from additional experiences using meters to estimate, measure the length of an object, and then compare their estimate to the actual length in meters.</a:t>
            </a:r>
          </a:p>
          <a:p>
            <a:pPr marL="114300" indent="0">
              <a:buNone/>
            </a:pPr>
            <a:endParaRPr lang="en-US" sz="800" dirty="0"/>
          </a:p>
          <a:p>
            <a:pPr marL="114300" indent="0">
              <a:buNone/>
            </a:pPr>
            <a:r>
              <a:rPr lang="en-US" sz="2400" dirty="0">
                <a:solidFill>
                  <a:srgbClr val="C00000"/>
                </a:solidFill>
              </a:rPr>
              <a:t>Common errors on SOL test items assessing students’ proficiency with estimating the length of a given object appear to reflect a lack of understanding of the relative length of one meter. </a:t>
            </a:r>
          </a:p>
          <a:p>
            <a:pPr marL="114300" indent="0">
              <a:buNone/>
            </a:pPr>
            <a:r>
              <a:rPr lang="en-US" sz="2400" dirty="0">
                <a:solidFill>
                  <a:srgbClr val="C00000"/>
                </a:solidFill>
              </a:rPr>
              <a:t>Students are equally likely to select objects that are significantly shorter or significantly longer than one meter when asked to select an object that is about one meter in length.</a:t>
            </a:r>
          </a:p>
        </p:txBody>
      </p:sp>
    </p:spTree>
    <p:extLst>
      <p:ext uri="{BB962C8B-B14F-4D97-AF65-F5344CB8AC3E}">
        <p14:creationId xmlns:p14="http://schemas.microsoft.com/office/powerpoint/2010/main" val="861529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rmAutofit/>
          </a:bodyPr>
          <a:lstStyle/>
          <a:p>
            <a:r>
              <a:rPr lang="en-US" sz="2800" dirty="0">
                <a:solidFill>
                  <a:schemeClr val="bg1"/>
                </a:solidFill>
              </a:rPr>
              <a:t>Suggested Practice #1 with Metric Units (3.7a)</a:t>
            </a:r>
          </a:p>
        </p:txBody>
      </p:sp>
      <p:sp>
        <p:nvSpPr>
          <p:cNvPr id="5" name="Content Placeholder 3"/>
          <p:cNvSpPr>
            <a:spLocks noGrp="1"/>
          </p:cNvSpPr>
          <p:nvPr>
            <p:ph idx="1"/>
          </p:nvPr>
        </p:nvSpPr>
        <p:spPr>
          <a:xfrm>
            <a:off x="76200" y="895351"/>
            <a:ext cx="9144000" cy="3429002"/>
          </a:xfrm>
        </p:spPr>
        <p:txBody>
          <a:bodyPr>
            <a:noAutofit/>
          </a:bodyPr>
          <a:lstStyle/>
          <a:p>
            <a:pPr marL="114300" indent="0">
              <a:buNone/>
            </a:pPr>
            <a:r>
              <a:rPr lang="en-US" sz="2400" b="1" dirty="0"/>
              <a:t>Select two lengths that are each about 1 meter.</a:t>
            </a:r>
          </a:p>
          <a:p>
            <a:pPr marL="114300" indent="0">
              <a:buNone/>
            </a:pPr>
            <a:endParaRPr lang="en-US" sz="800" b="1" dirty="0"/>
          </a:p>
          <a:p>
            <a:pPr marL="114300" indent="0">
              <a:buNone/>
            </a:pPr>
            <a:r>
              <a:rPr lang="en-US" sz="2400" dirty="0"/>
              <a:t>Length of a new pencil</a:t>
            </a:r>
          </a:p>
          <a:p>
            <a:pPr marL="114300" indent="0">
              <a:buNone/>
            </a:pPr>
            <a:r>
              <a:rPr lang="en-US" sz="2400" dirty="0"/>
              <a:t>Length of a softball bat</a:t>
            </a:r>
          </a:p>
          <a:p>
            <a:pPr marL="114300" indent="0">
              <a:buNone/>
            </a:pPr>
            <a:r>
              <a:rPr lang="en-US" sz="2400" dirty="0"/>
              <a:t>Distance from the floor to the top of your classroom door</a:t>
            </a:r>
          </a:p>
          <a:p>
            <a:pPr marL="114300" indent="0">
              <a:buNone/>
            </a:pPr>
            <a:r>
              <a:rPr lang="en-US" sz="2400" dirty="0"/>
              <a:t>Distance from the floor to the top of your desk</a:t>
            </a:r>
          </a:p>
          <a:p>
            <a:pPr marL="114300" indent="0">
              <a:buNone/>
            </a:pPr>
            <a:r>
              <a:rPr lang="en-US" sz="2400" dirty="0"/>
              <a:t>Length of your teacher’s shoe</a:t>
            </a:r>
          </a:p>
          <a:p>
            <a:pPr marL="114300" indent="0">
              <a:buNone/>
            </a:pPr>
            <a:r>
              <a:rPr lang="en-US" sz="2400" dirty="0"/>
              <a:t>Height of the flagpole in front of your school</a:t>
            </a:r>
          </a:p>
          <a:p>
            <a:pPr marL="114300" indent="0">
              <a:buNone/>
            </a:pPr>
            <a:endParaRPr lang="en-US" sz="800" dirty="0"/>
          </a:p>
          <a:p>
            <a:pPr marL="114300" indent="0">
              <a:buNone/>
            </a:pPr>
            <a:r>
              <a:rPr lang="en-US" sz="2400" b="1" dirty="0"/>
              <a:t>After estimating, use a meter stick to check your answers.</a:t>
            </a:r>
          </a:p>
          <a:p>
            <a:pPr marL="114300" indent="0">
              <a:buNone/>
            </a:pPr>
            <a:endParaRPr lang="en-US" sz="2400" dirty="0"/>
          </a:p>
        </p:txBody>
      </p:sp>
    </p:spTree>
    <p:extLst>
      <p:ext uri="{BB962C8B-B14F-4D97-AF65-F5344CB8AC3E}">
        <p14:creationId xmlns:p14="http://schemas.microsoft.com/office/powerpoint/2010/main" val="930124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Slide number 6"/>
          <p:cNvSpPr txBox="1"/>
          <p:nvPr/>
        </p:nvSpPr>
        <p:spPr>
          <a:xfrm>
            <a:off x="8610600" y="4717018"/>
            <a:ext cx="495300" cy="369332"/>
          </a:xfrm>
          <a:prstGeom prst="rect">
            <a:avLst/>
          </a:prstGeom>
          <a:noFill/>
        </p:spPr>
        <p:txBody>
          <a:bodyPr wrap="square" rtlCol="0">
            <a:spAutoFit/>
          </a:bodyPr>
          <a:lstStyle/>
          <a:p>
            <a:r>
              <a:rPr lang="en-US" dirty="0"/>
              <a:t>48</a:t>
            </a:r>
          </a:p>
        </p:txBody>
      </p:sp>
      <p:sp>
        <p:nvSpPr>
          <p:cNvPr id="9" name="Title 2"/>
          <p:cNvSpPr>
            <a:spLocks noGrp="1"/>
          </p:cNvSpPr>
          <p:nvPr>
            <p:ph type="title"/>
          </p:nvPr>
        </p:nvSpPr>
        <p:spPr/>
        <p:txBody>
          <a:bodyPr>
            <a:noAutofit/>
          </a:bodyPr>
          <a:lstStyle/>
          <a:p>
            <a:r>
              <a:rPr lang="en-US" sz="2800" dirty="0"/>
              <a:t>Answers to Practice #1 with Metric Units (3.7a)</a:t>
            </a:r>
          </a:p>
        </p:txBody>
      </p:sp>
      <p:sp>
        <p:nvSpPr>
          <p:cNvPr id="10" name="Content Placeholder 3"/>
          <p:cNvSpPr>
            <a:spLocks noGrp="1"/>
          </p:cNvSpPr>
          <p:nvPr>
            <p:ph idx="1"/>
          </p:nvPr>
        </p:nvSpPr>
        <p:spPr>
          <a:xfrm>
            <a:off x="76200" y="819150"/>
            <a:ext cx="8927385" cy="5029200"/>
          </a:xfrm>
        </p:spPr>
        <p:txBody>
          <a:bodyPr>
            <a:normAutofit fontScale="62500" lnSpcReduction="20000"/>
          </a:bodyPr>
          <a:lstStyle/>
          <a:p>
            <a:pPr marL="114300" indent="0">
              <a:buNone/>
            </a:pPr>
            <a:r>
              <a:rPr lang="en-US" sz="3800" b="1" dirty="0"/>
              <a:t>Select two lengths that are each about 1 meter.</a:t>
            </a:r>
            <a:endParaRPr lang="en-US" sz="900" b="1" dirty="0"/>
          </a:p>
          <a:p>
            <a:pPr marL="114300" indent="347663">
              <a:lnSpc>
                <a:spcPct val="120000"/>
              </a:lnSpc>
              <a:spcBef>
                <a:spcPts val="50"/>
              </a:spcBef>
              <a:buNone/>
            </a:pPr>
            <a:r>
              <a:rPr lang="en-US" sz="3800" dirty="0"/>
              <a:t>Length of a new pencil</a:t>
            </a:r>
          </a:p>
          <a:p>
            <a:pPr marL="114300" indent="347663">
              <a:lnSpc>
                <a:spcPct val="120000"/>
              </a:lnSpc>
              <a:spcBef>
                <a:spcPts val="50"/>
              </a:spcBef>
              <a:buNone/>
            </a:pPr>
            <a:r>
              <a:rPr lang="en-US" sz="3800" dirty="0">
                <a:solidFill>
                  <a:srgbClr val="C00000"/>
                </a:solidFill>
              </a:rPr>
              <a:t>Length of a softball bat</a:t>
            </a:r>
          </a:p>
          <a:p>
            <a:pPr marL="114300" indent="347663">
              <a:lnSpc>
                <a:spcPct val="120000"/>
              </a:lnSpc>
              <a:spcBef>
                <a:spcPts val="50"/>
              </a:spcBef>
              <a:buNone/>
            </a:pPr>
            <a:r>
              <a:rPr lang="en-US" sz="3800" dirty="0"/>
              <a:t>Distance from the floor to the top of your classroom door</a:t>
            </a:r>
          </a:p>
          <a:p>
            <a:pPr marL="114300" indent="347663">
              <a:lnSpc>
                <a:spcPct val="120000"/>
              </a:lnSpc>
              <a:spcBef>
                <a:spcPts val="50"/>
              </a:spcBef>
              <a:buNone/>
            </a:pPr>
            <a:r>
              <a:rPr lang="en-US" sz="3800" dirty="0">
                <a:solidFill>
                  <a:srgbClr val="C00000"/>
                </a:solidFill>
              </a:rPr>
              <a:t>Distance from the floor to the top of your desk</a:t>
            </a:r>
          </a:p>
          <a:p>
            <a:pPr marL="114300" indent="347663">
              <a:lnSpc>
                <a:spcPct val="120000"/>
              </a:lnSpc>
              <a:spcBef>
                <a:spcPts val="50"/>
              </a:spcBef>
              <a:buNone/>
            </a:pPr>
            <a:r>
              <a:rPr lang="en-US" sz="3800" dirty="0"/>
              <a:t>Length of your teacher’s shoe</a:t>
            </a:r>
          </a:p>
          <a:p>
            <a:pPr marL="114300" indent="347663">
              <a:lnSpc>
                <a:spcPct val="120000"/>
              </a:lnSpc>
              <a:spcBef>
                <a:spcPts val="50"/>
              </a:spcBef>
              <a:buNone/>
            </a:pPr>
            <a:r>
              <a:rPr lang="en-US" sz="3800" dirty="0"/>
              <a:t>Height of the flagpole in front of your school </a:t>
            </a:r>
          </a:p>
          <a:p>
            <a:pPr marL="114300" indent="0">
              <a:buNone/>
            </a:pPr>
            <a:endParaRPr lang="en-US" sz="1300" dirty="0"/>
          </a:p>
          <a:p>
            <a:pPr marL="114300" indent="0">
              <a:buNone/>
            </a:pPr>
            <a:endParaRPr lang="en-US" sz="900" dirty="0"/>
          </a:p>
          <a:p>
            <a:pPr marL="114300" indent="0">
              <a:buNone/>
            </a:pPr>
            <a:r>
              <a:rPr lang="en-US" sz="3800" b="1" dirty="0"/>
              <a:t>After estimating, use a meter stick to check your answers. </a:t>
            </a:r>
            <a:r>
              <a:rPr lang="en-US" sz="3800" dirty="0">
                <a:solidFill>
                  <a:srgbClr val="C00000"/>
                </a:solidFill>
              </a:rPr>
              <a:t>Teachers are encouraged to alter the list of objects as needed to ensure students are familiar with each choice. Alter the directions as needed to provide a safe opportunity for students to measure to check their estimates.</a:t>
            </a:r>
            <a:endParaRPr lang="en-US" sz="3800" dirty="0"/>
          </a:p>
          <a:p>
            <a:pPr marL="114300" indent="0">
              <a:buNone/>
            </a:pPr>
            <a:endParaRPr lang="en-US" sz="3100" dirty="0"/>
          </a:p>
          <a:p>
            <a:pPr marL="114300" indent="0">
              <a:buNone/>
            </a:pPr>
            <a:endParaRPr lang="en-US" sz="2400" dirty="0"/>
          </a:p>
        </p:txBody>
      </p:sp>
      <p:sp>
        <p:nvSpPr>
          <p:cNvPr id="11" name="Rounded Rectangle 10" descr="Rounded rectangle has been used to indicate the correct answers: Length of a softball bat, Distance from the floor to the top of your desk."/>
          <p:cNvSpPr/>
          <p:nvPr/>
        </p:nvSpPr>
        <p:spPr>
          <a:xfrm>
            <a:off x="569258" y="1581150"/>
            <a:ext cx="3393142"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descr="Rounded rectangle has been used to indicate the correct answers: Length of a softball bat, Distance from the floor to the top of your desk."/>
          <p:cNvSpPr/>
          <p:nvPr/>
        </p:nvSpPr>
        <p:spPr>
          <a:xfrm>
            <a:off x="571051" y="2266950"/>
            <a:ext cx="6363149" cy="4572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175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rmAutofit/>
          </a:bodyPr>
          <a:lstStyle/>
          <a:p>
            <a:r>
              <a:rPr lang="en-US" sz="2800" dirty="0">
                <a:solidFill>
                  <a:schemeClr val="bg1"/>
                </a:solidFill>
              </a:rPr>
              <a:t>Suggested Practice #2 with Metric Units (3.7a)</a:t>
            </a:r>
          </a:p>
        </p:txBody>
      </p:sp>
      <p:sp>
        <p:nvSpPr>
          <p:cNvPr id="5" name="Content Placeholder 3"/>
          <p:cNvSpPr>
            <a:spLocks noGrp="1"/>
          </p:cNvSpPr>
          <p:nvPr>
            <p:ph idx="1"/>
          </p:nvPr>
        </p:nvSpPr>
        <p:spPr/>
        <p:txBody>
          <a:bodyPr>
            <a:normAutofit fontScale="92500" lnSpcReduction="10000"/>
          </a:bodyPr>
          <a:lstStyle/>
          <a:p>
            <a:pPr marL="114300" indent="0">
              <a:buNone/>
            </a:pPr>
            <a:r>
              <a:rPr lang="en-US" sz="2400" b="1" dirty="0"/>
              <a:t>Estimate the length, in meters, of a table in the cafeteria.</a:t>
            </a:r>
          </a:p>
          <a:p>
            <a:pPr marL="114300" indent="0">
              <a:buNone/>
            </a:pPr>
            <a:r>
              <a:rPr lang="en-US" sz="2400" dirty="0"/>
              <a:t>My estimate:  __________ meters</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b="1" dirty="0"/>
              <a:t>Use the meter stick ruler to measure the length of a table in the cafeteria.</a:t>
            </a:r>
          </a:p>
          <a:p>
            <a:pPr marL="114300" indent="0">
              <a:buNone/>
            </a:pPr>
            <a:r>
              <a:rPr lang="en-US" sz="2400" dirty="0"/>
              <a:t>Actual length:  ___________ meters</a:t>
            </a:r>
          </a:p>
          <a:p>
            <a:pPr marL="114300" indent="0">
              <a:buNone/>
            </a:pPr>
            <a:endParaRPr lang="en-US" sz="2400" dirty="0"/>
          </a:p>
          <a:p>
            <a:pPr marL="114300" indent="0">
              <a:buNone/>
            </a:pPr>
            <a:r>
              <a:rPr lang="en-US" sz="2400" b="1" dirty="0"/>
              <a:t>Was your estimate too large, too small, or really close?</a:t>
            </a:r>
          </a:p>
        </p:txBody>
      </p:sp>
      <p:pic>
        <p:nvPicPr>
          <p:cNvPr id="6" name="Picture 3" descr="image of a 12 foot cafeteria table from todaysclassroom.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52550"/>
            <a:ext cx="1763004" cy="10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821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Slide number 6"/>
          <p:cNvSpPr txBox="1"/>
          <p:nvPr/>
        </p:nvSpPr>
        <p:spPr>
          <a:xfrm>
            <a:off x="8610600" y="4717018"/>
            <a:ext cx="495300" cy="369332"/>
          </a:xfrm>
          <a:prstGeom prst="rect">
            <a:avLst/>
          </a:prstGeom>
          <a:noFill/>
        </p:spPr>
        <p:txBody>
          <a:bodyPr wrap="square" rtlCol="0">
            <a:spAutoFit/>
          </a:bodyPr>
          <a:lstStyle/>
          <a:p>
            <a:r>
              <a:rPr lang="en-US" dirty="0"/>
              <a:t>51</a:t>
            </a:r>
          </a:p>
        </p:txBody>
      </p:sp>
      <p:sp>
        <p:nvSpPr>
          <p:cNvPr id="4" name="Title 2"/>
          <p:cNvSpPr>
            <a:spLocks noGrp="1"/>
          </p:cNvSpPr>
          <p:nvPr>
            <p:ph type="title"/>
          </p:nvPr>
        </p:nvSpPr>
        <p:spPr/>
        <p:txBody>
          <a:bodyPr>
            <a:noAutofit/>
          </a:bodyPr>
          <a:lstStyle/>
          <a:p>
            <a:r>
              <a:rPr lang="en-US" sz="2800" dirty="0"/>
              <a:t>Answers to Practice #2 with Metric Units (3.7a)</a:t>
            </a:r>
          </a:p>
        </p:txBody>
      </p:sp>
      <p:sp>
        <p:nvSpPr>
          <p:cNvPr id="5" name="Content Placeholder 3"/>
          <p:cNvSpPr>
            <a:spLocks noGrp="1"/>
          </p:cNvSpPr>
          <p:nvPr>
            <p:ph idx="1"/>
          </p:nvPr>
        </p:nvSpPr>
        <p:spPr>
          <a:xfrm>
            <a:off x="76200" y="895351"/>
            <a:ext cx="9144000" cy="3429002"/>
          </a:xfrm>
        </p:spPr>
        <p:txBody>
          <a:bodyPr>
            <a:noAutofit/>
          </a:bodyPr>
          <a:lstStyle/>
          <a:p>
            <a:pPr marL="114300" indent="0">
              <a:buNone/>
            </a:pPr>
            <a:r>
              <a:rPr lang="en-US" sz="2400" b="1" dirty="0"/>
              <a:t>Estimate the length, in meters, of a table in the cafeteria.</a:t>
            </a:r>
          </a:p>
          <a:p>
            <a:pPr marL="114300" indent="0">
              <a:buNone/>
            </a:pPr>
            <a:r>
              <a:rPr lang="en-US" sz="2400" dirty="0"/>
              <a:t>My estimate:  __________ meters</a:t>
            </a:r>
          </a:p>
          <a:p>
            <a:pPr marL="114300" indent="0">
              <a:buNone/>
            </a:pPr>
            <a:r>
              <a:rPr lang="en-US" sz="2400" dirty="0">
                <a:solidFill>
                  <a:srgbClr val="C00000"/>
                </a:solidFill>
              </a:rPr>
              <a:t>*Note: Since cafeteria tables vary in size,</a:t>
            </a:r>
          </a:p>
          <a:p>
            <a:pPr marL="114300" indent="0">
              <a:buNone/>
            </a:pPr>
            <a:r>
              <a:rPr lang="en-US" sz="2400" dirty="0">
                <a:solidFill>
                  <a:srgbClr val="C00000"/>
                </a:solidFill>
              </a:rPr>
              <a:t>these measurements may not be accurate for </a:t>
            </a:r>
          </a:p>
          <a:p>
            <a:pPr marL="114300" indent="0">
              <a:buNone/>
            </a:pPr>
            <a:r>
              <a:rPr lang="en-US" sz="2400" dirty="0">
                <a:solidFill>
                  <a:srgbClr val="C00000"/>
                </a:solidFill>
              </a:rPr>
              <a:t>cafeteria tables in all schools.</a:t>
            </a:r>
            <a:endParaRPr lang="en-US" sz="2400" dirty="0"/>
          </a:p>
          <a:p>
            <a:pPr marL="114300" indent="0">
              <a:buNone/>
            </a:pPr>
            <a:r>
              <a:rPr lang="en-US" sz="2400" b="1" dirty="0"/>
              <a:t>Use the meter stick ruler to measure the length of a table in the cafeteria.</a:t>
            </a:r>
          </a:p>
          <a:p>
            <a:pPr marL="114300" indent="0">
              <a:buNone/>
            </a:pPr>
            <a:r>
              <a:rPr lang="en-US" sz="2400" dirty="0"/>
              <a:t>Actual length:  _______________ meters</a:t>
            </a:r>
          </a:p>
          <a:p>
            <a:pPr marL="114300" indent="0">
              <a:buNone/>
            </a:pPr>
            <a:endParaRPr lang="en-US" sz="800" dirty="0"/>
          </a:p>
          <a:p>
            <a:pPr marL="114300" indent="0">
              <a:buNone/>
            </a:pPr>
            <a:r>
              <a:rPr lang="en-US" sz="2400" b="1" dirty="0"/>
              <a:t>Was your estimate too large, too small, or really close?</a:t>
            </a:r>
          </a:p>
          <a:p>
            <a:pPr marL="114300" indent="0">
              <a:buNone/>
            </a:pPr>
            <a:r>
              <a:rPr lang="en-US" sz="2400" dirty="0">
                <a:solidFill>
                  <a:srgbClr val="C00000"/>
                </a:solidFill>
              </a:rPr>
              <a:t>*It takes more than 2 meters sticks to measure the length of the table, so my estimate was too small. </a:t>
            </a:r>
          </a:p>
        </p:txBody>
      </p:sp>
      <p:sp>
        <p:nvSpPr>
          <p:cNvPr id="7" name="TextBox 6"/>
          <p:cNvSpPr txBox="1"/>
          <p:nvPr/>
        </p:nvSpPr>
        <p:spPr>
          <a:xfrm>
            <a:off x="2819400" y="1245216"/>
            <a:ext cx="6858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2*</a:t>
            </a:r>
          </a:p>
        </p:txBody>
      </p:sp>
      <p:sp>
        <p:nvSpPr>
          <p:cNvPr id="8" name="TextBox 7"/>
          <p:cNvSpPr txBox="1"/>
          <p:nvPr/>
        </p:nvSpPr>
        <p:spPr>
          <a:xfrm>
            <a:off x="2286000" y="3405485"/>
            <a:ext cx="26670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between 3 and 4*</a:t>
            </a:r>
          </a:p>
        </p:txBody>
      </p:sp>
      <p:pic>
        <p:nvPicPr>
          <p:cNvPr id="9" name="Picture 3" descr="image of a 12 foot cafeteria table from todaysclassroom.co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596" y="1331988"/>
            <a:ext cx="1763004" cy="10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555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2800" dirty="0"/>
              <a:t>Defining, Naming, and Combining Polygons</a:t>
            </a:r>
          </a:p>
        </p:txBody>
      </p:sp>
      <p:sp>
        <p:nvSpPr>
          <p:cNvPr id="5" name="Content Placeholder 3"/>
          <p:cNvSpPr>
            <a:spLocks noGrp="1"/>
          </p:cNvSpPr>
          <p:nvPr>
            <p:ph idx="1"/>
          </p:nvPr>
        </p:nvSpPr>
        <p:spPr/>
        <p:txBody>
          <a:bodyPr>
            <a:normAutofit/>
          </a:bodyPr>
          <a:lstStyle/>
          <a:p>
            <a:pPr marL="114300" indent="0">
              <a:buNone/>
            </a:pPr>
            <a:r>
              <a:rPr lang="en-US" sz="2400" dirty="0"/>
              <a:t>SOL 3.12</a:t>
            </a:r>
          </a:p>
          <a:p>
            <a:pPr marL="114300" indent="0">
              <a:buNone/>
            </a:pPr>
            <a:r>
              <a:rPr lang="en-US" sz="2400" dirty="0"/>
              <a:t>The student will</a:t>
            </a:r>
          </a:p>
          <a:p>
            <a:pPr marL="628650" indent="-514350">
              <a:buAutoNum type="alphaLcParenR"/>
            </a:pPr>
            <a:r>
              <a:rPr lang="en-US" sz="2400" dirty="0"/>
              <a:t>define polygon;</a:t>
            </a:r>
          </a:p>
          <a:p>
            <a:pPr marL="628650" indent="-514350">
              <a:buClr>
                <a:schemeClr val="tx1"/>
              </a:buClr>
              <a:buAutoNum type="alphaLcParenR"/>
            </a:pPr>
            <a:r>
              <a:rPr lang="en-US" sz="2400" dirty="0">
                <a:solidFill>
                  <a:srgbClr val="C00000"/>
                </a:solidFill>
              </a:rPr>
              <a:t>identify and name polygons with 10 or fewer sides</a:t>
            </a:r>
            <a:r>
              <a:rPr lang="en-US" sz="2400" dirty="0"/>
              <a:t>; and</a:t>
            </a:r>
          </a:p>
          <a:p>
            <a:pPr marL="628650" indent="-514350">
              <a:buClr>
                <a:schemeClr val="tx1"/>
              </a:buClr>
              <a:buAutoNum type="alphaLcParenR"/>
            </a:pPr>
            <a:r>
              <a:rPr lang="en-US" sz="2400" dirty="0">
                <a:solidFill>
                  <a:srgbClr val="C00000"/>
                </a:solidFill>
              </a:rPr>
              <a:t>combine and subdivide polygons with three or four sides and name the resulting polygon(s)</a:t>
            </a:r>
            <a:r>
              <a:rPr lang="en-US" sz="2400" dirty="0"/>
              <a:t>.</a:t>
            </a:r>
          </a:p>
        </p:txBody>
      </p:sp>
    </p:spTree>
    <p:extLst>
      <p:ext uri="{BB962C8B-B14F-4D97-AF65-F5344CB8AC3E}">
        <p14:creationId xmlns:p14="http://schemas.microsoft.com/office/powerpoint/2010/main" val="1302948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rmAutofit/>
          </a:bodyPr>
          <a:lstStyle/>
          <a:p>
            <a:r>
              <a:rPr lang="en-US" sz="2800" dirty="0">
                <a:solidFill>
                  <a:schemeClr val="bg1"/>
                </a:solidFill>
              </a:rPr>
              <a:t>Naming Polygons (3.12b)</a:t>
            </a:r>
          </a:p>
        </p:txBody>
      </p:sp>
      <p:sp>
        <p:nvSpPr>
          <p:cNvPr id="5" name="Content Placeholder 3"/>
          <p:cNvSpPr>
            <a:spLocks noGrp="1"/>
          </p:cNvSpPr>
          <p:nvPr>
            <p:ph idx="1"/>
          </p:nvPr>
        </p:nvSpPr>
        <p:spPr/>
        <p:txBody>
          <a:bodyPr>
            <a:normAutofit fontScale="85000" lnSpcReduction="10000"/>
          </a:bodyPr>
          <a:lstStyle/>
          <a:p>
            <a:pPr marL="114300" indent="0">
              <a:buNone/>
            </a:pPr>
            <a:r>
              <a:rPr lang="en-US" dirty="0"/>
              <a:t>Students would benefit from additional opportunities to name polygons that are concave and polygons with 6 or more sides.</a:t>
            </a:r>
          </a:p>
          <a:p>
            <a:pPr marL="114300" indent="0">
              <a:buNone/>
            </a:pPr>
            <a:endParaRPr lang="en-US" dirty="0"/>
          </a:p>
          <a:p>
            <a:pPr marL="114300" indent="0">
              <a:buNone/>
            </a:pPr>
            <a:r>
              <a:rPr lang="en-US" dirty="0">
                <a:solidFill>
                  <a:srgbClr val="C00000"/>
                </a:solidFill>
              </a:rPr>
              <a:t>Common errors on SOL test items suggest that students are unsure how to count the sides when a polygon is concave.</a:t>
            </a:r>
          </a:p>
          <a:p>
            <a:pPr marL="114300" indent="0">
              <a:buNone/>
            </a:pPr>
            <a:endParaRPr lang="en-US" dirty="0">
              <a:solidFill>
                <a:srgbClr val="C00000"/>
              </a:solidFill>
            </a:endParaRPr>
          </a:p>
          <a:p>
            <a:pPr marL="114300" indent="0">
              <a:buNone/>
            </a:pPr>
            <a:r>
              <a:rPr lang="en-US" dirty="0">
                <a:solidFill>
                  <a:srgbClr val="C00000"/>
                </a:solidFill>
              </a:rPr>
              <a:t>Common errors on SOL test items involving polygons with 6 or more sides suggest that students may be confusing prefixes for these figures or may be relying on how a figure looks rather than counting the sides to name the figure.</a:t>
            </a:r>
          </a:p>
          <a:p>
            <a:pPr marL="114300" indent="0">
              <a:buNone/>
            </a:pPr>
            <a:endParaRPr lang="en-US" dirty="0"/>
          </a:p>
        </p:txBody>
      </p:sp>
    </p:spTree>
    <p:extLst>
      <p:ext uri="{BB962C8B-B14F-4D97-AF65-F5344CB8AC3E}">
        <p14:creationId xmlns:p14="http://schemas.microsoft.com/office/powerpoint/2010/main" val="3137727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0"/>
            <a:ext cx="9144000" cy="868362"/>
          </a:xfrm>
          <a:solidFill>
            <a:schemeClr val="tx1"/>
          </a:solidFill>
        </p:spPr>
        <p:txBody>
          <a:bodyPr>
            <a:noAutofit/>
          </a:bodyPr>
          <a:lstStyle/>
          <a:p>
            <a:r>
              <a:rPr lang="en-US" sz="2800" dirty="0">
                <a:solidFill>
                  <a:schemeClr val="bg1"/>
                </a:solidFill>
              </a:rPr>
              <a:t>Suggested Practice with Naming Polygons (3.12b)</a:t>
            </a:r>
          </a:p>
        </p:txBody>
      </p:sp>
      <p:sp>
        <p:nvSpPr>
          <p:cNvPr id="9" name="Content Placeholder 3"/>
          <p:cNvSpPr>
            <a:spLocks noGrp="1"/>
          </p:cNvSpPr>
          <p:nvPr>
            <p:ph idx="1"/>
          </p:nvPr>
        </p:nvSpPr>
        <p:spPr/>
        <p:txBody>
          <a:bodyPr>
            <a:normAutofit/>
          </a:bodyPr>
          <a:lstStyle/>
          <a:p>
            <a:pPr marL="114300" indent="0">
              <a:buNone/>
            </a:pPr>
            <a:r>
              <a:rPr lang="en-US" sz="2400" b="1" dirty="0"/>
              <a:t>Use the word bank to name each figure. Each name may be used more than one time.</a:t>
            </a:r>
          </a:p>
          <a:p>
            <a:pPr marL="114300" indent="746125">
              <a:buNone/>
            </a:pPr>
            <a:r>
              <a:rPr lang="en-US" sz="2400" u="sng" dirty="0"/>
              <a:t>WORD BANK</a:t>
            </a:r>
          </a:p>
          <a:p>
            <a:pPr marL="114300" indent="746125">
              <a:buNone/>
            </a:pPr>
            <a:r>
              <a:rPr lang="en-US" sz="2400" dirty="0"/>
              <a:t>hexagon	octagon	pentagon	heptagon</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p:txBody>
      </p:sp>
      <p:sp>
        <p:nvSpPr>
          <p:cNvPr id="10" name="Rectangle 9" descr="decorative"/>
          <p:cNvSpPr/>
          <p:nvPr/>
        </p:nvSpPr>
        <p:spPr>
          <a:xfrm>
            <a:off x="914400" y="1691412"/>
            <a:ext cx="7086600" cy="804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Images of polygons, from left to right:&#10;-5-sided concave polygon&#10;-8-sided polygon&#10;-6-sided polygon&#10;-7-sided polygon&#10;-5-sided poly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29538"/>
            <a:ext cx="8610600" cy="178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71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700" y="971548"/>
            <a:ext cx="9131300" cy="3429002"/>
          </a:xfrm>
        </p:spPr>
        <p:txBody>
          <a:bodyPr>
            <a:normAutofit fontScale="62500" lnSpcReduction="20000"/>
          </a:bodyPr>
          <a:lstStyle/>
          <a:p>
            <a:pPr marL="114300" indent="0">
              <a:buNone/>
            </a:pPr>
            <a:r>
              <a:rPr lang="en-US" sz="3800" dirty="0"/>
              <a:t>Students would benefit from additional practice naming fractions represented on a number line. </a:t>
            </a:r>
          </a:p>
          <a:p>
            <a:pPr marL="114300" indent="0">
              <a:buNone/>
            </a:pPr>
            <a:endParaRPr lang="en-US" sz="700" dirty="0"/>
          </a:p>
          <a:p>
            <a:pPr marL="114300" indent="0">
              <a:buNone/>
            </a:pPr>
            <a:r>
              <a:rPr lang="en-US" sz="3800" dirty="0">
                <a:solidFill>
                  <a:srgbClr val="C00000"/>
                </a:solidFill>
              </a:rPr>
              <a:t>Common errors on SOL test items include:</a:t>
            </a:r>
          </a:p>
          <a:p>
            <a:r>
              <a:rPr lang="en-US" sz="3800" dirty="0">
                <a:solidFill>
                  <a:srgbClr val="C00000"/>
                </a:solidFill>
              </a:rPr>
              <a:t>counting each tick mark starting with zero  (rather than counting the fractional parts between zero and one whole) to determine the denominator; and</a:t>
            </a:r>
          </a:p>
          <a:p>
            <a:r>
              <a:rPr lang="en-US" sz="3800" dirty="0">
                <a:solidFill>
                  <a:srgbClr val="C00000"/>
                </a:solidFill>
              </a:rPr>
              <a:t>counting all tick marks from zero to the point representing the location of the fraction on the number line to determine the numerator rather than counting the number of fractional 	 parts between zero and the point.</a:t>
            </a:r>
          </a:p>
        </p:txBody>
      </p:sp>
      <p:sp>
        <p:nvSpPr>
          <p:cNvPr id="5" name="Title 2"/>
          <p:cNvSpPr>
            <a:spLocks noGrp="1"/>
          </p:cNvSpPr>
          <p:nvPr>
            <p:ph type="title"/>
          </p:nvPr>
        </p:nvSpPr>
        <p:spPr>
          <a:xfrm>
            <a:off x="0" y="-19050"/>
            <a:ext cx="9144000" cy="838200"/>
          </a:xfrm>
          <a:solidFill>
            <a:schemeClr val="tx1"/>
          </a:solidFill>
        </p:spPr>
        <p:txBody>
          <a:bodyPr>
            <a:noAutofit/>
          </a:bodyPr>
          <a:lstStyle/>
          <a:p>
            <a:r>
              <a:rPr lang="en-US" sz="2800" dirty="0">
                <a:solidFill>
                  <a:schemeClr val="bg1"/>
                </a:solidFill>
              </a:rPr>
              <a:t>Naming Fractions Represented on Number Lines (3.2a)</a:t>
            </a:r>
          </a:p>
        </p:txBody>
      </p:sp>
    </p:spTree>
    <p:extLst>
      <p:ext uri="{BB962C8B-B14F-4D97-AF65-F5344CB8AC3E}">
        <p14:creationId xmlns:p14="http://schemas.microsoft.com/office/powerpoint/2010/main" val="2524345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122"/>
            <a:ext cx="9144000" cy="894228"/>
          </a:xfrm>
        </p:spPr>
        <p:txBody>
          <a:bodyPr>
            <a:noAutofit/>
          </a:bodyPr>
          <a:lstStyle/>
          <a:p>
            <a:r>
              <a:rPr lang="en-US" sz="2800" dirty="0"/>
              <a:t>Answers to Practice with Naming Polygons (3.12b)</a:t>
            </a:r>
          </a:p>
        </p:txBody>
      </p:sp>
      <p:sp>
        <p:nvSpPr>
          <p:cNvPr id="6" name="Content Placeholder 3"/>
          <p:cNvSpPr>
            <a:spLocks noGrp="1"/>
          </p:cNvSpPr>
          <p:nvPr>
            <p:ph idx="1"/>
          </p:nvPr>
        </p:nvSpPr>
        <p:spPr>
          <a:xfrm>
            <a:off x="76200" y="895350"/>
            <a:ext cx="8927385" cy="4248149"/>
          </a:xfrm>
        </p:spPr>
        <p:txBody>
          <a:bodyPr>
            <a:normAutofit/>
          </a:bodyPr>
          <a:lstStyle/>
          <a:p>
            <a:pPr marL="114300" indent="0">
              <a:buNone/>
            </a:pPr>
            <a:r>
              <a:rPr lang="en-US" sz="2400" b="1" dirty="0"/>
              <a:t>Use the word bank to name each figure. Each name may be used more than one time.</a:t>
            </a:r>
          </a:p>
          <a:p>
            <a:pPr marL="114300" indent="746125">
              <a:buNone/>
            </a:pPr>
            <a:r>
              <a:rPr lang="en-US" sz="2400" u="sng" dirty="0"/>
              <a:t>WORD BANK</a:t>
            </a:r>
          </a:p>
          <a:p>
            <a:pPr marL="114300" indent="746125">
              <a:buNone/>
            </a:pPr>
            <a:r>
              <a:rPr lang="en-US" sz="2400" dirty="0"/>
              <a:t>hexagon	octagon	pentagon	heptagon</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800" dirty="0">
              <a:solidFill>
                <a:srgbClr val="C00000"/>
              </a:solidFill>
            </a:endParaRPr>
          </a:p>
          <a:p>
            <a:pPr marL="114300" indent="0">
              <a:buNone/>
            </a:pPr>
            <a:r>
              <a:rPr lang="en-US" sz="2400" dirty="0">
                <a:solidFill>
                  <a:srgbClr val="C00000"/>
                </a:solidFill>
              </a:rPr>
              <a:t> </a:t>
            </a:r>
          </a:p>
          <a:p>
            <a:pPr marL="114300" indent="0">
              <a:buNone/>
            </a:pPr>
            <a:endParaRPr lang="en-US" sz="2400" dirty="0"/>
          </a:p>
          <a:p>
            <a:pPr marL="114300" indent="0">
              <a:buNone/>
            </a:pPr>
            <a:endParaRPr lang="en-US" sz="2400" dirty="0"/>
          </a:p>
          <a:p>
            <a:pPr marL="114300" indent="0">
              <a:buNone/>
            </a:pPr>
            <a:endParaRPr lang="en-US" sz="2400" dirty="0"/>
          </a:p>
        </p:txBody>
      </p:sp>
      <p:sp>
        <p:nvSpPr>
          <p:cNvPr id="7" name="Rectangle 6"/>
          <p:cNvSpPr/>
          <p:nvPr/>
        </p:nvSpPr>
        <p:spPr>
          <a:xfrm>
            <a:off x="914400" y="1691412"/>
            <a:ext cx="7086600" cy="804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decorative</a:t>
            </a:r>
          </a:p>
        </p:txBody>
      </p:sp>
      <p:pic>
        <p:nvPicPr>
          <p:cNvPr id="8" name="Picture 4" descr="Images of polygons, from left to right:&#10;-5-sided concave polygon&#10;-8-sided polygon&#10;-6-sided polygon&#10;-7-sided polygon&#10;-5-sided poly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29538"/>
            <a:ext cx="8610600" cy="178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400" y="4425462"/>
            <a:ext cx="1600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pentagon</a:t>
            </a:r>
          </a:p>
        </p:txBody>
      </p:sp>
      <p:sp>
        <p:nvSpPr>
          <p:cNvPr id="11" name="TextBox 10"/>
          <p:cNvSpPr txBox="1"/>
          <p:nvPr/>
        </p:nvSpPr>
        <p:spPr>
          <a:xfrm>
            <a:off x="2133600" y="4448581"/>
            <a:ext cx="1600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octagon</a:t>
            </a:r>
          </a:p>
        </p:txBody>
      </p:sp>
      <p:sp>
        <p:nvSpPr>
          <p:cNvPr id="12" name="TextBox 11"/>
          <p:cNvSpPr txBox="1"/>
          <p:nvPr/>
        </p:nvSpPr>
        <p:spPr>
          <a:xfrm>
            <a:off x="4267200" y="4472285"/>
            <a:ext cx="1600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hexagon</a:t>
            </a:r>
          </a:p>
        </p:txBody>
      </p:sp>
      <p:sp>
        <p:nvSpPr>
          <p:cNvPr id="13" name="TextBox 12"/>
          <p:cNvSpPr txBox="1"/>
          <p:nvPr/>
        </p:nvSpPr>
        <p:spPr>
          <a:xfrm>
            <a:off x="5891605" y="4472285"/>
            <a:ext cx="1600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heptagon</a:t>
            </a:r>
          </a:p>
        </p:txBody>
      </p:sp>
      <p:sp>
        <p:nvSpPr>
          <p:cNvPr id="10" name="TextBox 9"/>
          <p:cNvSpPr txBox="1"/>
          <p:nvPr/>
        </p:nvSpPr>
        <p:spPr>
          <a:xfrm>
            <a:off x="7543800" y="4472285"/>
            <a:ext cx="16002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pentagon</a:t>
            </a:r>
          </a:p>
        </p:txBody>
      </p:sp>
    </p:spTree>
    <p:extLst>
      <p:ext uri="{BB962C8B-B14F-4D97-AF65-F5344CB8AC3E}">
        <p14:creationId xmlns:p14="http://schemas.microsoft.com/office/powerpoint/2010/main" val="526512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 y="1123948"/>
            <a:ext cx="8927385" cy="3429002"/>
          </a:xfrm>
        </p:spPr>
        <p:txBody>
          <a:bodyPr>
            <a:normAutofit/>
          </a:bodyPr>
          <a:lstStyle/>
          <a:p>
            <a:pPr marL="114300" indent="0">
              <a:buNone/>
            </a:pPr>
            <a:r>
              <a:rPr lang="en-US" sz="2400" dirty="0"/>
              <a:t>Students would benefit from additional experience naming the figures that result when polygons are combined.</a:t>
            </a:r>
          </a:p>
          <a:p>
            <a:pPr marL="114300" indent="0">
              <a:buNone/>
            </a:pPr>
            <a:endParaRPr lang="en-US" sz="2400" dirty="0"/>
          </a:p>
          <a:p>
            <a:pPr marL="114300" indent="0">
              <a:buNone/>
            </a:pPr>
            <a:r>
              <a:rPr lang="en-US" sz="2400" dirty="0">
                <a:solidFill>
                  <a:srgbClr val="C00000"/>
                </a:solidFill>
              </a:rPr>
              <a:t>Common errors on SOL test items suggest that students may not recognize that only the exterior sides forming the new figure should be counted when naming the new figure.</a:t>
            </a:r>
          </a:p>
        </p:txBody>
      </p:sp>
      <p:sp>
        <p:nvSpPr>
          <p:cNvPr id="5" name="Title 2"/>
          <p:cNvSpPr>
            <a:spLocks noGrp="1"/>
          </p:cNvSpPr>
          <p:nvPr>
            <p:ph type="title"/>
          </p:nvPr>
        </p:nvSpPr>
        <p:spPr>
          <a:solidFill>
            <a:schemeClr val="tx1"/>
          </a:solidFill>
        </p:spPr>
        <p:txBody>
          <a:bodyPr>
            <a:noAutofit/>
          </a:bodyPr>
          <a:lstStyle/>
          <a:p>
            <a:r>
              <a:rPr lang="en-US" sz="2800" dirty="0">
                <a:solidFill>
                  <a:schemeClr val="bg1"/>
                </a:solidFill>
              </a:rPr>
              <a:t>Naming Resulting Figures from Combined Polygons (3.12c)</a:t>
            </a:r>
          </a:p>
        </p:txBody>
      </p:sp>
    </p:spTree>
    <p:extLst>
      <p:ext uri="{BB962C8B-B14F-4D97-AF65-F5344CB8AC3E}">
        <p14:creationId xmlns:p14="http://schemas.microsoft.com/office/powerpoint/2010/main" val="1588578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Suggested Practice with Naming Resulting Figures from Combined Polygons (3.12c)</a:t>
            </a:r>
            <a:endParaRPr lang="en-US" dirty="0"/>
          </a:p>
        </p:txBody>
      </p:sp>
      <p:sp>
        <p:nvSpPr>
          <p:cNvPr id="4" name="Content Placeholder 3"/>
          <p:cNvSpPr txBox="1">
            <a:spLocks/>
          </p:cNvSpPr>
          <p:nvPr/>
        </p:nvSpPr>
        <p:spPr>
          <a:xfrm>
            <a:off x="228600" y="1047751"/>
            <a:ext cx="8927385" cy="342900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Three polygons were combined to make the new figure shown.</a:t>
            </a:r>
          </a:p>
          <a:p>
            <a:endParaRPr lang="en-US"/>
          </a:p>
          <a:p>
            <a:endParaRPr lang="en-US"/>
          </a:p>
          <a:p>
            <a:endParaRPr lang="en-US"/>
          </a:p>
          <a:p>
            <a:endParaRPr lang="en-US"/>
          </a:p>
          <a:p>
            <a:endParaRPr lang="en-US"/>
          </a:p>
          <a:p>
            <a:r>
              <a:rPr lang="en-US"/>
              <a:t>The new figure is a _____________________.</a:t>
            </a:r>
            <a:endParaRPr lang="en-US" dirty="0"/>
          </a:p>
        </p:txBody>
      </p:sp>
      <p:pic>
        <p:nvPicPr>
          <p:cNvPr id="5" name="Picture 2" descr="Image showsf figure resulting from cobining three figures that share sides. From left to right, the original figures are a quadrilateral, a triangle, and a tri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074" y="1809750"/>
            <a:ext cx="204439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385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solidFill>
            <a:schemeClr val="tx1"/>
          </a:solidFill>
        </p:spPr>
        <p:txBody>
          <a:bodyPr>
            <a:noAutofit/>
          </a:bodyPr>
          <a:lstStyle/>
          <a:p>
            <a:r>
              <a:rPr lang="en-US" sz="2800" dirty="0">
                <a:solidFill>
                  <a:schemeClr val="bg1"/>
                </a:solidFill>
              </a:rPr>
              <a:t>Answer to Practice with Naming Resulting Figures from Combined Polygons (3.12c)</a:t>
            </a:r>
          </a:p>
        </p:txBody>
      </p:sp>
      <p:sp>
        <p:nvSpPr>
          <p:cNvPr id="5" name="Content Placeholder 3"/>
          <p:cNvSpPr>
            <a:spLocks noGrp="1"/>
          </p:cNvSpPr>
          <p:nvPr>
            <p:ph idx="1"/>
          </p:nvPr>
        </p:nvSpPr>
        <p:spPr/>
        <p:txBody>
          <a:bodyPr>
            <a:normAutofit/>
          </a:bodyPr>
          <a:lstStyle/>
          <a:p>
            <a:pPr marL="114300" indent="0">
              <a:buNone/>
            </a:pPr>
            <a:r>
              <a:rPr lang="en-US" sz="2400" b="1" dirty="0"/>
              <a:t>Three polygons were combined to make the new figure shown.</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sz="800" dirty="0"/>
          </a:p>
          <a:p>
            <a:pPr marL="114300" indent="0">
              <a:buNone/>
            </a:pPr>
            <a:r>
              <a:rPr lang="en-US" sz="2400" b="1" dirty="0"/>
              <a:t>The new figure is a _____________________.</a:t>
            </a:r>
          </a:p>
          <a:p>
            <a:pPr marL="114300" indent="0">
              <a:buNone/>
            </a:pPr>
            <a:r>
              <a:rPr lang="en-US" sz="2400" dirty="0">
                <a:solidFill>
                  <a:srgbClr val="C00000"/>
                </a:solidFill>
              </a:rPr>
              <a:t>common errors: heptagon, octagon, decagon</a:t>
            </a:r>
          </a:p>
        </p:txBody>
      </p:sp>
      <p:pic>
        <p:nvPicPr>
          <p:cNvPr id="6" name="Picture 2" descr="Image showsf figure resulting from cobining three figures that share sides. From left to right, the original figures are a quadrilateral, a triangle, and a tri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524" y="1581150"/>
            <a:ext cx="196261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81400" y="3405485"/>
            <a:ext cx="16764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pentagon</a:t>
            </a:r>
          </a:p>
        </p:txBody>
      </p:sp>
    </p:spTree>
    <p:extLst>
      <p:ext uri="{BB962C8B-B14F-4D97-AF65-F5344CB8AC3E}">
        <p14:creationId xmlns:p14="http://schemas.microsoft.com/office/powerpoint/2010/main" val="3560278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2800" dirty="0"/>
              <a:t>Practice Items</a:t>
            </a:r>
          </a:p>
        </p:txBody>
      </p:sp>
      <p:sp>
        <p:nvSpPr>
          <p:cNvPr id="7" name="Content Placeholder 2"/>
          <p:cNvSpPr>
            <a:spLocks noGrp="1"/>
          </p:cNvSpPr>
          <p:nvPr>
            <p:ph idx="1"/>
          </p:nvPr>
        </p:nvSpPr>
        <p:spPr/>
        <p:txBody>
          <a:bodyPr>
            <a:normAutofit/>
          </a:bodyPr>
          <a:lstStyle/>
          <a:p>
            <a:pPr marL="114300" indent="0">
              <a:buNone/>
            </a:pPr>
            <a:endParaRPr lang="en-US" sz="2400" dirty="0"/>
          </a:p>
          <a:p>
            <a:pPr marL="114300" indent="0">
              <a:buNone/>
            </a:pPr>
            <a:r>
              <a:rPr lang="en-US" sz="2400" dirty="0"/>
              <a:t>This concludes the student performance information for the spring 2019 Grade 3 Mathematics SOL test.</a:t>
            </a:r>
          </a:p>
          <a:p>
            <a:pPr marL="114300" indent="0">
              <a:buNone/>
            </a:pPr>
            <a:endParaRPr lang="en-US" sz="2400" dirty="0"/>
          </a:p>
          <a:p>
            <a:pPr marL="114300" indent="0">
              <a:buNone/>
            </a:pPr>
            <a:r>
              <a:rPr lang="en-US" sz="2400" dirty="0"/>
              <a:t>Additional information on accessing practice items and the Guided Practice Suggestions can be found on the Virginia Department of Education </a:t>
            </a:r>
            <a:r>
              <a:rPr lang="en-US" sz="2400" dirty="0">
                <a:hlinkClick r:id="rId3"/>
              </a:rPr>
              <a:t>website</a:t>
            </a:r>
            <a:r>
              <a:rPr lang="en-US" sz="2400" dirty="0"/>
              <a:t>.</a:t>
            </a:r>
          </a:p>
        </p:txBody>
      </p:sp>
    </p:spTree>
    <p:extLst>
      <p:ext uri="{BB962C8B-B14F-4D97-AF65-F5344CB8AC3E}">
        <p14:creationId xmlns:p14="http://schemas.microsoft.com/office/powerpoint/2010/main" val="642372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4" name="Content Placeholder 2"/>
          <p:cNvSpPr txBox="1">
            <a:spLocks/>
          </p:cNvSpPr>
          <p:nvPr/>
        </p:nvSpPr>
        <p:spPr>
          <a:xfrm>
            <a:off x="228600" y="1047750"/>
            <a:ext cx="8153400" cy="3200401"/>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For questions regarding assessment, please contact </a:t>
            </a:r>
            <a:r>
              <a:rPr lang="en-US" sz="2400" dirty="0">
                <a:hlinkClick r:id="rId2"/>
              </a:rPr>
              <a:t>student_assessment@doe.virginia.gov</a:t>
            </a:r>
            <a:endParaRPr lang="en-US" sz="2400" dirty="0"/>
          </a:p>
          <a:p>
            <a:endParaRPr lang="en-US" sz="2400" dirty="0"/>
          </a:p>
          <a:p>
            <a:r>
              <a:rPr lang="en-US" sz="2400" dirty="0"/>
              <a:t>For questions regarding instruction, please contact </a:t>
            </a:r>
            <a:r>
              <a:rPr lang="en-US" sz="2400" dirty="0">
                <a:hlinkClick r:id="rId3"/>
              </a:rPr>
              <a:t>vdoe.mathematics@doe.virginia.gov</a:t>
            </a:r>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383324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9050"/>
            <a:ext cx="9144000" cy="818027"/>
          </a:xfrm>
          <a:solidFill>
            <a:schemeClr val="tx1"/>
          </a:solidFill>
        </p:spPr>
        <p:txBody>
          <a:bodyPr>
            <a:noAutofit/>
          </a:bodyPr>
          <a:lstStyle/>
          <a:p>
            <a:r>
              <a:rPr lang="en-US" sz="2800" dirty="0">
                <a:solidFill>
                  <a:schemeClr val="bg1"/>
                </a:solidFill>
              </a:rPr>
              <a:t>Suggested Practice #1 with Naming Fractions Represented on Number Lines (3.2a)</a:t>
            </a:r>
          </a:p>
        </p:txBody>
      </p:sp>
      <p:sp>
        <p:nvSpPr>
          <p:cNvPr id="5" name="Content Placeholder 3"/>
          <p:cNvSpPr>
            <a:spLocks noGrp="1"/>
          </p:cNvSpPr>
          <p:nvPr>
            <p:ph idx="1"/>
          </p:nvPr>
        </p:nvSpPr>
        <p:spPr>
          <a:xfrm>
            <a:off x="76200" y="1504950"/>
            <a:ext cx="8928100" cy="3429000"/>
          </a:xfrm>
        </p:spPr>
        <p:txBody>
          <a:bodyPr/>
          <a:lstStyle/>
          <a:p>
            <a:pPr marL="114300" indent="0">
              <a:buNone/>
            </a:pPr>
            <a:r>
              <a:rPr lang="en-US" sz="2400" b="1" dirty="0"/>
              <a:t>A number line with point </a:t>
            </a:r>
            <a:r>
              <a:rPr lang="en-US" sz="2400" b="1" i="1" dirty="0">
                <a:latin typeface="Times New Roman" panose="02020603050405020304" pitchFamily="18" charset="0"/>
                <a:cs typeface="Times New Roman" panose="02020603050405020304" pitchFamily="18" charset="0"/>
              </a:rPr>
              <a:t>T</a:t>
            </a:r>
            <a:r>
              <a:rPr lang="en-US" sz="2400" b="1" dirty="0"/>
              <a:t> is shown. Label the fraction represented at point </a:t>
            </a:r>
            <a:r>
              <a:rPr lang="en-US" sz="2400" b="1" i="1" dirty="0">
                <a:latin typeface="Times New Roman" panose="02020603050405020304" pitchFamily="18" charset="0"/>
                <a:cs typeface="Times New Roman" panose="02020603050405020304" pitchFamily="18" charset="0"/>
              </a:rPr>
              <a:t>T</a:t>
            </a:r>
            <a:r>
              <a:rPr lang="en-US" sz="2400" dirty="0"/>
              <a:t>.</a:t>
            </a:r>
          </a:p>
          <a:p>
            <a:pPr marL="114300" indent="0">
              <a:buNone/>
            </a:pPr>
            <a:endParaRPr lang="en-US" dirty="0"/>
          </a:p>
          <a:p>
            <a:pPr marL="114300" indent="0">
              <a:buNone/>
            </a:pPr>
            <a:endParaRPr lang="en-US" dirty="0"/>
          </a:p>
        </p:txBody>
      </p:sp>
      <p:pic>
        <p:nvPicPr>
          <p:cNvPr id="6" name="Picture 2" descr="number line from zero to 1 divided into tenths with point T located at 8/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343150"/>
            <a:ext cx="5029200" cy="116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98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9050"/>
            <a:ext cx="9144000" cy="818027"/>
          </a:xfrm>
          <a:solidFill>
            <a:schemeClr val="tx1"/>
          </a:solidFill>
        </p:spPr>
        <p:txBody>
          <a:bodyPr>
            <a:noAutofit/>
          </a:bodyPr>
          <a:lstStyle/>
          <a:p>
            <a:r>
              <a:rPr lang="en-US" sz="2800" dirty="0">
                <a:solidFill>
                  <a:schemeClr val="bg1"/>
                </a:solidFill>
              </a:rPr>
              <a:t>Answer to Practice #1 with Naming Fractions Represented on Number Lines (3.2a)</a:t>
            </a:r>
          </a:p>
        </p:txBody>
      </p:sp>
      <p:sp>
        <p:nvSpPr>
          <p:cNvPr id="5" name="Content Placeholder 3"/>
          <p:cNvSpPr>
            <a:spLocks noGrp="1"/>
          </p:cNvSpPr>
          <p:nvPr>
            <p:ph idx="1"/>
          </p:nvPr>
        </p:nvSpPr>
        <p:spPr>
          <a:xfrm>
            <a:off x="76200" y="1428750"/>
            <a:ext cx="8928100" cy="3429000"/>
          </a:xfrm>
        </p:spPr>
        <p:txBody>
          <a:bodyPr>
            <a:normAutofit/>
          </a:bodyPr>
          <a:lstStyle/>
          <a:p>
            <a:pPr marL="114300" indent="0">
              <a:buNone/>
            </a:pPr>
            <a:r>
              <a:rPr lang="en-US" sz="2400" b="1" dirty="0"/>
              <a:t>A number line with point </a:t>
            </a:r>
            <a:r>
              <a:rPr lang="en-US" sz="2400" b="1" i="1" dirty="0">
                <a:latin typeface="Times New Roman" panose="02020603050405020304" pitchFamily="18" charset="0"/>
                <a:cs typeface="Times New Roman" panose="02020603050405020304" pitchFamily="18" charset="0"/>
              </a:rPr>
              <a:t>T</a:t>
            </a:r>
            <a:r>
              <a:rPr lang="en-US" sz="2400" b="1" dirty="0"/>
              <a:t> is shown. Label the fraction represented at point </a:t>
            </a:r>
            <a:r>
              <a:rPr lang="en-US" sz="2400" b="1" i="1" dirty="0">
                <a:latin typeface="Times New Roman" panose="02020603050405020304" pitchFamily="18" charset="0"/>
                <a:cs typeface="Times New Roman" panose="02020603050405020304" pitchFamily="18" charset="0"/>
              </a:rPr>
              <a:t>T</a:t>
            </a:r>
            <a:r>
              <a:rPr lang="en-US" sz="2400" dirty="0"/>
              <a:t>.</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1600" dirty="0"/>
          </a:p>
          <a:p>
            <a:pPr marL="114300" indent="0">
              <a:buNone/>
            </a:pPr>
            <a:endParaRPr lang="en-US" sz="2400" dirty="0">
              <a:solidFill>
                <a:srgbClr val="C00000"/>
              </a:solidFill>
            </a:endParaRPr>
          </a:p>
          <a:p>
            <a:pPr marL="114300" indent="0">
              <a:buNone/>
            </a:pPr>
            <a:r>
              <a:rPr lang="en-US" sz="2400" dirty="0">
                <a:solidFill>
                  <a:srgbClr val="C00000"/>
                </a:solidFill>
              </a:rPr>
              <a:t>most common error:</a:t>
            </a:r>
            <a:endParaRPr lang="en-US" sz="2400" dirty="0"/>
          </a:p>
        </p:txBody>
      </p:sp>
      <p:grpSp>
        <p:nvGrpSpPr>
          <p:cNvPr id="6" name="Group 5" descr="number line from zero to 1 divided into tenths with point T located at 8/10 and labeled as 8/10"/>
          <p:cNvGrpSpPr/>
          <p:nvPr/>
        </p:nvGrpSpPr>
        <p:grpSpPr>
          <a:xfrm>
            <a:off x="1590378" y="2266950"/>
            <a:ext cx="5257800" cy="1186227"/>
            <a:chOff x="990600" y="2658825"/>
            <a:chExt cx="5876847" cy="1632552"/>
          </a:xfrm>
        </p:grpSpPr>
        <p:pic>
          <p:nvPicPr>
            <p:cNvPr id="7" name="Picture 2" descr="number line from zero to 1 divided into tenths with point T located at 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58825"/>
              <a:ext cx="5876847" cy="136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4599418" y="3505200"/>
                  <a:ext cx="62228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smtClean="0">
                                <a:solidFill>
                                  <a:srgbClr val="C00000"/>
                                </a:solidFill>
                                <a:latin typeface="Cambria Math"/>
                              </a:rPr>
                              <m:t>𝟖</m:t>
                            </m:r>
                          </m:num>
                          <m:den>
                            <m:r>
                              <a:rPr lang="en-US" sz="2400" b="1" i="1" smtClean="0">
                                <a:solidFill>
                                  <a:srgbClr val="C00000"/>
                                </a:solidFill>
                                <a:latin typeface="Cambria Math"/>
                              </a:rPr>
                              <m:t>𝟏𝟎</m:t>
                            </m:r>
                          </m:den>
                        </m:f>
                      </m:oMath>
                    </m:oMathPara>
                  </a14:m>
                  <a:endParaRPr lang="en-US"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599418" y="3505200"/>
                  <a:ext cx="622286" cy="786177"/>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24200" y="3658930"/>
                <a:ext cx="622286"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C00000"/>
                              </a:solidFill>
                              <a:latin typeface="Cambria Math" panose="02040503050406030204" pitchFamily="18" charset="0"/>
                            </a:rPr>
                          </m:ctrlPr>
                        </m:fPr>
                        <m:num>
                          <m:r>
                            <a:rPr lang="en-US" sz="2400" b="1" i="1" smtClean="0">
                              <a:solidFill>
                                <a:srgbClr val="C00000"/>
                              </a:solidFill>
                              <a:latin typeface="Cambria Math"/>
                            </a:rPr>
                            <m:t>𝟗</m:t>
                          </m:r>
                        </m:num>
                        <m:den>
                          <m:r>
                            <a:rPr lang="en-US" sz="2400" b="1" i="1" smtClean="0">
                              <a:solidFill>
                                <a:srgbClr val="C00000"/>
                              </a:solidFill>
                              <a:latin typeface="Cambria Math"/>
                            </a:rPr>
                            <m:t>𝟏𝟏</m:t>
                          </m:r>
                        </m:den>
                      </m:f>
                    </m:oMath>
                  </m:oMathPara>
                </a14:m>
                <a:endParaRPr lang="en-US"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3124200" y="3658930"/>
                <a:ext cx="622286" cy="78380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719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
            <a:ext cx="9144000" cy="1047749"/>
          </a:xfrm>
          <a:solidFill>
            <a:schemeClr val="tx1"/>
          </a:solidFill>
        </p:spPr>
        <p:txBody>
          <a:bodyPr>
            <a:noAutofit/>
          </a:bodyPr>
          <a:lstStyle/>
          <a:p>
            <a:r>
              <a:rPr lang="en-US" sz="2800" dirty="0">
                <a:solidFill>
                  <a:srgbClr val="FFFFFF"/>
                </a:solidFill>
              </a:rPr>
              <a:t>Suggested Practice #2 with Naming Fractions Represented on a Number Line (3.2a)</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7791" y="1123950"/>
                <a:ext cx="8928100" cy="3798332"/>
              </a:xfrm>
            </p:spPr>
            <p:txBody>
              <a:bodyPr>
                <a:normAutofit/>
              </a:bodyPr>
              <a:lstStyle/>
              <a:p>
                <a:pPr marL="114300" indent="0">
                  <a:buNone/>
                </a:pPr>
                <a:r>
                  <a:rPr lang="en-US" sz="2400" b="1" dirty="0"/>
                  <a:t>Which pair of numbers can be used to represent the location of point </a:t>
                </a:r>
                <a:r>
                  <a:rPr lang="en-US" sz="2400" b="1" i="1" dirty="0">
                    <a:latin typeface="Times New Roman" panose="02020603050405020304" pitchFamily="18" charset="0"/>
                    <a:cs typeface="Times New Roman" panose="02020603050405020304" pitchFamily="18" charset="0"/>
                  </a:rPr>
                  <a:t>M</a:t>
                </a:r>
                <a:r>
                  <a:rPr lang="en-US" sz="2400" b="1" dirty="0"/>
                  <a:t> on this number line?</a:t>
                </a:r>
              </a:p>
              <a:p>
                <a:pPr marL="114300" indent="0">
                  <a:buNone/>
                </a:pPr>
                <a:endParaRPr lang="en-US" sz="24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dirty="0"/>
                  <a:t>A.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𝟏𝟎</m:t>
                        </m:r>
                      </m:num>
                      <m:den>
                        <m:r>
                          <a:rPr lang="en-US" sz="2400" b="1" i="1">
                            <a:latin typeface="Cambria Math"/>
                          </a:rPr>
                          <m:t> </m:t>
                        </m:r>
                        <m:r>
                          <a:rPr lang="en-US" sz="2400" b="1" i="1">
                            <a:latin typeface="Cambria Math"/>
                          </a:rPr>
                          <m:t>𝟏𝟏</m:t>
                        </m:r>
                      </m:den>
                    </m:f>
                    <m:r>
                      <a:rPr lang="en-US" sz="2400" b="1" i="1">
                        <a:latin typeface="Cambria Math"/>
                      </a:rPr>
                      <m:t> </m:t>
                    </m:r>
                  </m:oMath>
                </a14:m>
                <a:r>
                  <a:rPr lang="en-US" sz="2400" dirty="0"/>
                  <a:t>and 1</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𝟕</m:t>
                        </m:r>
                      </m:num>
                      <m:den>
                        <m:r>
                          <a:rPr lang="en-US" sz="2400" b="1" i="1">
                            <a:latin typeface="Cambria Math"/>
                          </a:rPr>
                          <m:t>𝟏𝟏</m:t>
                        </m:r>
                      </m:den>
                    </m:f>
                    <m:r>
                      <a:rPr lang="en-US" sz="2400" b="1" i="1">
                        <a:latin typeface="Cambria Math"/>
                      </a:rPr>
                      <m:t> </m:t>
                    </m:r>
                  </m:oMath>
                </a14:m>
                <a:r>
                  <a:rPr lang="en-US" sz="2400" dirty="0"/>
                  <a:t>		B.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𝟏𝟏</m:t>
                        </m:r>
                      </m:num>
                      <m:den>
                        <m:r>
                          <a:rPr lang="en-US" sz="2400" b="1" i="1" smtClean="0">
                            <a:latin typeface="Cambria Math"/>
                          </a:rPr>
                          <m:t> </m:t>
                        </m:r>
                        <m:r>
                          <a:rPr lang="en-US" sz="2400" b="1" i="1" smtClean="0">
                            <a:latin typeface="Cambria Math"/>
                          </a:rPr>
                          <m:t>𝟏𝟐</m:t>
                        </m:r>
                      </m:den>
                    </m:f>
                  </m:oMath>
                </a14:m>
                <a:r>
                  <a:rPr lang="en-US" sz="2400" dirty="0"/>
                  <a:t> and 1</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a:rPr>
                          <m:t>𝟕</m:t>
                        </m:r>
                      </m:num>
                      <m:den>
                        <m:r>
                          <a:rPr lang="en-US" sz="2400" b="1" i="1">
                            <a:latin typeface="Cambria Math"/>
                          </a:rPr>
                          <m:t>𝟏𝟐</m:t>
                        </m:r>
                      </m:den>
                    </m:f>
                    <m:r>
                      <a:rPr lang="en-US" sz="2400" b="1" i="1">
                        <a:latin typeface="Cambria Math"/>
                      </a:rPr>
                      <m:t> </m:t>
                    </m:r>
                    <m:r>
                      <a:rPr lang="en-US" sz="2400" b="0" i="0" smtClean="0">
                        <a:latin typeface="Cambria Math"/>
                      </a:rPr>
                      <m:t> </m:t>
                    </m:r>
                  </m:oMath>
                </a14:m>
                <a:endParaRPr lang="en-US" sz="2400" dirty="0"/>
              </a:p>
              <a:p>
                <a:pPr marL="114300" indent="0">
                  <a:buNone/>
                </a:pPr>
                <a:r>
                  <a:rPr lang="en-US" sz="2400" dirty="0"/>
                  <a:t>	 	</a:t>
                </a:r>
              </a:p>
              <a:p>
                <a:pPr marL="114300" indent="0">
                  <a:buNone/>
                </a:pPr>
                <a:r>
                  <a:rPr lang="en-US" sz="2400" dirty="0"/>
                  <a:t>C.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r>
                          <a:rPr lang="en-US" sz="2400" b="1" i="1" smtClean="0">
                            <a:latin typeface="Cambria Math"/>
                          </a:rPr>
                          <m:t>𝟎</m:t>
                        </m:r>
                      </m:num>
                      <m:den>
                        <m:r>
                          <a:rPr lang="en-US" sz="2400" b="1" i="1">
                            <a:latin typeface="Cambria Math"/>
                          </a:rPr>
                          <m:t> </m:t>
                        </m:r>
                        <m:r>
                          <a:rPr lang="en-US" sz="2400" b="1" i="1" smtClean="0">
                            <a:latin typeface="Cambria Math"/>
                          </a:rPr>
                          <m:t>𝟑</m:t>
                        </m:r>
                      </m:den>
                    </m:f>
                    <m:r>
                      <a:rPr lang="en-US" sz="2400" b="1" i="1">
                        <a:latin typeface="Cambria Math"/>
                      </a:rPr>
                      <m:t> </m:t>
                    </m:r>
                    <m:r>
                      <a:rPr lang="en-US" sz="2400" b="1" i="1" smtClean="0">
                        <a:latin typeface="Cambria Math"/>
                      </a:rPr>
                      <m:t> </m:t>
                    </m:r>
                  </m:oMath>
                </a14:m>
                <a:r>
                  <a:rPr lang="en-US" sz="2400" dirty="0"/>
                  <a:t>and 3</a:t>
                </a:r>
                <a14:m>
                  <m:oMath xmlns:m="http://schemas.openxmlformats.org/officeDocument/2006/math">
                    <m:f>
                      <m:fPr>
                        <m:ctrlPr>
                          <a:rPr lang="en-US" sz="2400" b="1" i="1">
                            <a:latin typeface="Cambria Math" panose="02040503050406030204" pitchFamily="18" charset="0"/>
                          </a:rPr>
                        </m:ctrlPr>
                      </m:fPr>
                      <m:num>
                        <m:r>
                          <a:rPr lang="en-US" sz="2400" b="1" i="1" smtClean="0">
                            <a:latin typeface="Cambria Math"/>
                          </a:rPr>
                          <m:t>𝟏</m:t>
                        </m:r>
                      </m:num>
                      <m:den>
                        <m:r>
                          <a:rPr lang="en-US" sz="2400" b="1" i="1" smtClean="0">
                            <a:latin typeface="Cambria Math"/>
                          </a:rPr>
                          <m:t>𝟑</m:t>
                        </m:r>
                      </m:den>
                    </m:f>
                    <m:r>
                      <a:rPr lang="en-US" sz="2400" b="1" i="1">
                        <a:latin typeface="Cambria Math"/>
                      </a:rPr>
                      <m:t> </m:t>
                    </m:r>
                  </m:oMath>
                </a14:m>
                <a:r>
                  <a:rPr lang="en-US" sz="2400" dirty="0"/>
                  <a:t>		D.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𝟏𝟏</m:t>
                        </m:r>
                      </m:num>
                      <m:den>
                        <m:r>
                          <a:rPr lang="en-US" sz="2400" b="1" i="1">
                            <a:latin typeface="Cambria Math"/>
                          </a:rPr>
                          <m:t> </m:t>
                        </m:r>
                        <m:r>
                          <a:rPr lang="en-US" sz="2400" b="1" i="1" smtClean="0">
                            <a:latin typeface="Cambria Math"/>
                          </a:rPr>
                          <m:t>𝟒</m:t>
                        </m:r>
                      </m:den>
                    </m:f>
                  </m:oMath>
                </a14:m>
                <a:r>
                  <a:rPr lang="en-US" sz="2400" dirty="0"/>
                  <a:t> and 3</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smtClean="0">
                            <a:latin typeface="Cambria Math"/>
                          </a:rPr>
                          <m:t>𝟒</m:t>
                        </m:r>
                      </m:den>
                    </m:f>
                    <m:r>
                      <a:rPr lang="en-US" sz="2400" b="1" i="1">
                        <a:latin typeface="Cambria Math"/>
                      </a:rPr>
                      <m:t> </m:t>
                    </m:r>
                  </m:oMath>
                </a14:m>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7791" y="1123950"/>
                <a:ext cx="8928100" cy="3798332"/>
              </a:xfrm>
              <a:blipFill>
                <a:blip r:embed="rId3"/>
                <a:stretch>
                  <a:fillRect t="-1284"/>
                </a:stretch>
              </a:blipFill>
            </p:spPr>
            <p:txBody>
              <a:bodyPr/>
              <a:lstStyle/>
              <a:p>
                <a:r>
                  <a:rPr lang="en-US">
                    <a:noFill/>
                  </a:rPr>
                  <a:t> </a:t>
                </a:r>
              </a:p>
            </p:txBody>
          </p:sp>
        </mc:Fallback>
      </mc:AlternateContent>
      <p:pic>
        <p:nvPicPr>
          <p:cNvPr id="6" name="Picture 5" descr="number line with 12 tick marks; first tick mark is labeled as zero, fourth tick mark is labeled as 1, 11th tick mark has a labeled point 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3490"/>
            <a:ext cx="6019800" cy="97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descr="Slide number 6"/>
          <p:cNvSpPr txBox="1"/>
          <p:nvPr/>
        </p:nvSpPr>
        <p:spPr>
          <a:xfrm>
            <a:off x="8496300" y="4552950"/>
            <a:ext cx="342900"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160458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4941</TotalTime>
  <Words>4319</Words>
  <Application>Microsoft Office PowerPoint</Application>
  <PresentationFormat>On-screen Show (16:9)</PresentationFormat>
  <Paragraphs>481</Paragraphs>
  <Slides>65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Cambria Math</vt:lpstr>
      <vt:lpstr>Tahoma</vt:lpstr>
      <vt:lpstr>Times New Roman</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Naming and Representing Fractions and  Mixed Numbers</vt:lpstr>
      <vt:lpstr>Naming Fractions Represented on Number Lines (3.2a)</vt:lpstr>
      <vt:lpstr>Suggested Practice #1 with Naming Fractions Represented on Number Lines (3.2a)</vt:lpstr>
      <vt:lpstr>Answer to Practice #1 with Naming Fractions Represented on Number Lines (3.2a)</vt:lpstr>
      <vt:lpstr>Suggested Practice #2 with Naming Fractions Represented on a Number Line (3.2a)</vt:lpstr>
      <vt:lpstr>Answer to Practice #2 with Naming Fractions Represented on a Number Line (3.2a)</vt:lpstr>
      <vt:lpstr>Naming Improper Fractions  and Mixed Numbers (3.2a)</vt:lpstr>
      <vt:lpstr>Suggested Practice #1 with Naming Improper Fractions and Mixed Numbers (3.2a)</vt:lpstr>
      <vt:lpstr>Answers to Practice #1 with  Naming Improper Fractions and Mixed Numbers (3.2a)</vt:lpstr>
      <vt:lpstr>Suggested Practice #2 with Naming Improper Fractions and Mixed Numbers (3.2a)</vt:lpstr>
      <vt:lpstr>Answers to Practice #2 with Naming Improper Fractions and Mixed Numbers (3.2a)</vt:lpstr>
      <vt:lpstr>Extension: Representing Fractions and Mixed Numbers on a Number Line (3.2b)</vt:lpstr>
      <vt:lpstr>Answers to Extension: Representing Fractions and Mixed Numbers on a Number Line (3.2b)</vt:lpstr>
      <vt:lpstr>Estimating and Solving Practical Problems with Addition or Subtraction of Whole Numbers</vt:lpstr>
      <vt:lpstr>Estimating Sums or Differences of Whole Numbers (3.3a)</vt:lpstr>
      <vt:lpstr>Suggested Practice for Estimating Sums or Differences (3.3a)</vt:lpstr>
      <vt:lpstr>Answer to Suggested Practice for Estimating Sums or Differences (3.3a)</vt:lpstr>
      <vt:lpstr>Solving Practical Problems  with Addition or Subtraction of Whole Numbers (3.3b)</vt:lpstr>
      <vt:lpstr>Suggested Practice #1 with Solving Practical Problems with Addition or Subtraction of Whole Numbers (3.3b)</vt:lpstr>
      <vt:lpstr>Answer to Practice #1 with Solving Practical Problems with Addition or Subtraction of Whole Numbers (3.3b)</vt:lpstr>
      <vt:lpstr>Suggested Practice #2 with Solving Practical Problems with Addition or Subtraction of Whole Numbers (3.3b)</vt:lpstr>
      <vt:lpstr>Answer to Practice #2 with Solving Practical Problems with Addition or Subtraction of Whole Numbers (3.3b)</vt:lpstr>
      <vt:lpstr>Suggested Practice #3 with Solving Practical Problems with Addition or Subtraction of Whole Numbers (3.3b)</vt:lpstr>
      <vt:lpstr>Answer to Practice #3 with Solving Practical Problems with Addition or Subtraction of Whole Numbers (3.3b)</vt:lpstr>
      <vt:lpstr>Multiplication and Division Facts</vt:lpstr>
      <vt:lpstr>Using Multiplication and Division Facts to Represent Practical Problems (3.4b)</vt:lpstr>
      <vt:lpstr>Additional Notes  (3.4b)</vt:lpstr>
      <vt:lpstr>Suggested Practice #1 with Using Multiplication and Division Facts to Represent Practical Problems (3.4b)</vt:lpstr>
      <vt:lpstr>Answers to Practice #1 with Using Multiplication and Division Facts to Represent Practical Problems (3.4b)</vt:lpstr>
      <vt:lpstr>Suggested Practice #2 with Using Multiplication and Division Facts to Represent Practical Problems (3.4b)</vt:lpstr>
      <vt:lpstr>Answers to Practice #2 with Using Multiplication and Division Facts to Represent Practical Problems (3.4b)</vt:lpstr>
      <vt:lpstr>Suggested Practice #3 with Using Multiplication and Division Facts to Represent Practical Problems (3.4b)</vt:lpstr>
      <vt:lpstr>Answer to Practice #3 with Using Multiplication and Division Facts to Represent Practical Problems (3.4b)</vt:lpstr>
      <vt:lpstr>Suggested Practice #4 with Using Multiplication and Division Facts to Represent Practical Problems (3.4b)</vt:lpstr>
      <vt:lpstr>Answer to Practice #4 with Using Multiplication and Division Facts to Represent Practical Problems (3.4b)</vt:lpstr>
      <vt:lpstr>Solving Practical Problems  with Multiplication or Division of Whole Numbers (3.4b) (1 of 2)</vt:lpstr>
      <vt:lpstr>Solving Practical Problems  with Multiplication or Division of Whole Numbers (3.4b) (2 of 2)</vt:lpstr>
      <vt:lpstr>Suggested Practice #1 with Solving Practical Multiplication or Division Problems (3.4b)</vt:lpstr>
      <vt:lpstr>Answers to Practice #1 with Solving Practical Multiplication or Division Problems (3.4b)</vt:lpstr>
      <vt:lpstr>Suggested Practice #2 with Solving Practical Multiplication or Division Problems (3.4b)</vt:lpstr>
      <vt:lpstr>Answer to Practice #2 with Solving Practical Multiplication or Division Problems (3.4b)</vt:lpstr>
      <vt:lpstr>Suggested Practice #3 with Solving Practical Multiplication or Division Problems (3.4b)</vt:lpstr>
      <vt:lpstr>Answer to Practice #3 with Solving Practical Multiplication or Division Problems (3.4b)</vt:lpstr>
      <vt:lpstr>Recalling Basic Multiplication Facts (3.4c)</vt:lpstr>
      <vt:lpstr>Suggested Practice for Recalling Basic Multiplication Facts (3.4c)</vt:lpstr>
      <vt:lpstr>Answers to Practice for Recalling Basic Multiplication Facts (3.4c)</vt:lpstr>
      <vt:lpstr>Estimating and Measuring Length in Meters</vt:lpstr>
      <vt:lpstr>Estimating and Measuring Length in Meters (3.7a)</vt:lpstr>
      <vt:lpstr>Suggested Practice #1 with Metric Units (3.7a)</vt:lpstr>
      <vt:lpstr>Answers to Practice #1 with Metric Units (3.7a)</vt:lpstr>
      <vt:lpstr>Suggested Practice #2 with Metric Units (3.7a)</vt:lpstr>
      <vt:lpstr>Answers to Practice #2 with Metric Units (3.7a)</vt:lpstr>
      <vt:lpstr>Defining, Naming, and Combining Polygons</vt:lpstr>
      <vt:lpstr>Naming Polygons (3.12b)</vt:lpstr>
      <vt:lpstr>Suggested Practice with Naming Polygons (3.12b)</vt:lpstr>
      <vt:lpstr>Answers to Practice with Naming Polygons (3.12b)</vt:lpstr>
      <vt:lpstr>Naming Resulting Figures from Combined Polygons (3.12c)</vt:lpstr>
      <vt:lpstr>Suggested Practice with Naming Resulting Figures from Combined Polygons (3.12c)</vt:lpstr>
      <vt:lpstr>Answer to Practice with Naming Resulting Figures from Combined Polygons (3.12c)</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 Spring 2019 Student Performance Analysis</dc:title>
  <dc:creator>crb29104</dc:creator>
  <cp:keywords>Student Performance Analysis Spring 2019</cp:keywords>
  <cp:lastModifiedBy>Gilhooly, Frank (DOE)</cp:lastModifiedBy>
  <cp:revision>159</cp:revision>
  <dcterms:created xsi:type="dcterms:W3CDTF">2019-02-13T14:37:28Z</dcterms:created>
  <dcterms:modified xsi:type="dcterms:W3CDTF">2023-08-02T12:23:47Z</dcterms:modified>
</cp:coreProperties>
</file>