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76"/>
  </p:notesMasterIdLst>
  <p:handoutMasterIdLst>
    <p:handoutMasterId r:id="rId77"/>
  </p:handoutMasterIdLst>
  <p:sldIdLst>
    <p:sldId id="471" r:id="rId2"/>
    <p:sldId id="472" r:id="rId3"/>
    <p:sldId id="484" r:id="rId4"/>
    <p:sldId id="514" r:id="rId5"/>
    <p:sldId id="475" r:id="rId6"/>
    <p:sldId id="476" r:id="rId7"/>
    <p:sldId id="477" r:id="rId8"/>
    <p:sldId id="486" r:id="rId9"/>
    <p:sldId id="485" r:id="rId10"/>
    <p:sldId id="487" r:id="rId11"/>
    <p:sldId id="492" r:id="rId12"/>
    <p:sldId id="493" r:id="rId13"/>
    <p:sldId id="494" r:id="rId14"/>
    <p:sldId id="396" r:id="rId15"/>
    <p:sldId id="418" r:id="rId16"/>
    <p:sldId id="490" r:id="rId17"/>
    <p:sldId id="491" r:id="rId18"/>
    <p:sldId id="441" r:id="rId19"/>
    <p:sldId id="440" r:id="rId20"/>
    <p:sldId id="495" r:id="rId21"/>
    <p:sldId id="496" r:id="rId22"/>
    <p:sldId id="497" r:id="rId23"/>
    <p:sldId id="399" r:id="rId24"/>
    <p:sldId id="419" r:id="rId25"/>
    <p:sldId id="423" r:id="rId26"/>
    <p:sldId id="422" r:id="rId27"/>
    <p:sldId id="424" r:id="rId28"/>
    <p:sldId id="425" r:id="rId29"/>
    <p:sldId id="426" r:id="rId30"/>
    <p:sldId id="427" r:id="rId31"/>
    <p:sldId id="449" r:id="rId32"/>
    <p:sldId id="454" r:id="rId33"/>
    <p:sldId id="460" r:id="rId34"/>
    <p:sldId id="450" r:id="rId35"/>
    <p:sldId id="431" r:id="rId36"/>
    <p:sldId id="457" r:id="rId37"/>
    <p:sldId id="421" r:id="rId38"/>
    <p:sldId id="438" r:id="rId39"/>
    <p:sldId id="453" r:id="rId40"/>
    <p:sldId id="519" r:id="rId41"/>
    <p:sldId id="520" r:id="rId42"/>
    <p:sldId id="521" r:id="rId43"/>
    <p:sldId id="465" r:id="rId44"/>
    <p:sldId id="462" r:id="rId45"/>
    <p:sldId id="451" r:id="rId46"/>
    <p:sldId id="501" r:id="rId47"/>
    <p:sldId id="420" r:id="rId48"/>
    <p:sldId id="415" r:id="rId49"/>
    <p:sldId id="439" r:id="rId50"/>
    <p:sldId id="432" r:id="rId51"/>
    <p:sldId id="466" r:id="rId52"/>
    <p:sldId id="517" r:id="rId53"/>
    <p:sldId id="469" r:id="rId54"/>
    <p:sldId id="502" r:id="rId55"/>
    <p:sldId id="503" r:id="rId56"/>
    <p:sldId id="504" r:id="rId57"/>
    <p:sldId id="505" r:id="rId58"/>
    <p:sldId id="506" r:id="rId59"/>
    <p:sldId id="510" r:id="rId60"/>
    <p:sldId id="507" r:id="rId61"/>
    <p:sldId id="508" r:id="rId62"/>
    <p:sldId id="509" r:id="rId63"/>
    <p:sldId id="436" r:id="rId64"/>
    <p:sldId id="498" r:id="rId65"/>
    <p:sldId id="499" r:id="rId66"/>
    <p:sldId id="500" r:id="rId67"/>
    <p:sldId id="512" r:id="rId68"/>
    <p:sldId id="513" r:id="rId69"/>
    <p:sldId id="452" r:id="rId70"/>
    <p:sldId id="468" r:id="rId71"/>
    <p:sldId id="481" r:id="rId72"/>
    <p:sldId id="480" r:id="rId73"/>
    <p:sldId id="482" r:id="rId74"/>
    <p:sldId id="518"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Anne (DOE)" initials="PA(" lastIdx="1" clrIdx="0"/>
  <p:cmAuthor id="2" name="VITA Program" initials="V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50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4" autoAdjust="0"/>
    <p:restoredTop sz="93982" autoAdjust="0"/>
  </p:normalViewPr>
  <p:slideViewPr>
    <p:cSldViewPr>
      <p:cViewPr varScale="1">
        <p:scale>
          <a:sx n="33" d="100"/>
          <a:sy n="33" d="100"/>
        </p:scale>
        <p:origin x="1644" y="40"/>
      </p:cViewPr>
      <p:guideLst>
        <p:guide orient="horz" pos="2160"/>
        <p:guide pos="2880"/>
      </p:guideLst>
    </p:cSldViewPr>
  </p:slideViewPr>
  <p:outlineViewPr>
    <p:cViewPr>
      <p:scale>
        <a:sx n="33" d="100"/>
        <a:sy n="33" d="100"/>
      </p:scale>
      <p:origin x="0" y="41556"/>
    </p:cViewPr>
  </p:outlineViewPr>
  <p:notesTextViewPr>
    <p:cViewPr>
      <p:scale>
        <a:sx n="1" d="1"/>
        <a:sy n="1" d="1"/>
      </p:scale>
      <p:origin x="0" y="0"/>
    </p:cViewPr>
  </p:notesTextViewPr>
  <p:sorterViewPr>
    <p:cViewPr>
      <p:scale>
        <a:sx n="63" d="100"/>
        <a:sy n="63" d="100"/>
      </p:scale>
      <p:origin x="0" y="4362"/>
    </p:cViewPr>
  </p:sorterViewPr>
  <p:notesViewPr>
    <p:cSldViewPr>
      <p:cViewPr varScale="1">
        <p:scale>
          <a:sx n="83" d="100"/>
          <a:sy n="83" d="100"/>
        </p:scale>
        <p:origin x="-28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DA8D7D-CFB5-4E08-9F24-A320CE900E94}" type="datetimeFigureOut">
              <a:rPr lang="en-US" smtClean="0"/>
              <a:t>7/24/2023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7E6750-3D3C-4CB6-AD1C-5F3668C8A32B}" type="slidenum">
              <a:rPr lang="en-US" smtClean="0"/>
              <a:t>‹#›</a:t>
            </a:fld>
            <a:endParaRPr lang="en-US"/>
          </a:p>
        </p:txBody>
      </p:sp>
    </p:spTree>
    <p:extLst>
      <p:ext uri="{BB962C8B-B14F-4D97-AF65-F5344CB8AC3E}">
        <p14:creationId xmlns:p14="http://schemas.microsoft.com/office/powerpoint/2010/main" val="2075271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8769A98-B93A-46F6-811C-CA1FA40E33F7}" type="datetimeFigureOut">
              <a:rPr lang="en-US"/>
              <a:pPr>
                <a:defRPr/>
              </a:pPr>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5160589-4A86-4676-8686-7E26C44EE98A}" type="slidenum">
              <a:rPr lang="en-US" altLang="en-US"/>
              <a:pPr/>
              <a:t>‹#›</a:t>
            </a:fld>
            <a:endParaRPr lang="en-US" altLang="en-US"/>
          </a:p>
        </p:txBody>
      </p:sp>
    </p:spTree>
    <p:extLst>
      <p:ext uri="{BB962C8B-B14F-4D97-AF65-F5344CB8AC3E}">
        <p14:creationId xmlns:p14="http://schemas.microsoft.com/office/powerpoint/2010/main" val="544726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2</a:t>
            </a:fld>
            <a:endParaRPr lang="en-US" altLang="en-US"/>
          </a:p>
        </p:txBody>
      </p:sp>
    </p:spTree>
    <p:extLst>
      <p:ext uri="{BB962C8B-B14F-4D97-AF65-F5344CB8AC3E}">
        <p14:creationId xmlns:p14="http://schemas.microsoft.com/office/powerpoint/2010/main" val="385320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25</a:t>
            </a:fld>
            <a:endParaRPr lang="en-US" altLang="en-US"/>
          </a:p>
        </p:txBody>
      </p:sp>
    </p:spTree>
    <p:extLst>
      <p:ext uri="{BB962C8B-B14F-4D97-AF65-F5344CB8AC3E}">
        <p14:creationId xmlns:p14="http://schemas.microsoft.com/office/powerpoint/2010/main" val="3395587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29</a:t>
            </a:fld>
            <a:endParaRPr lang="en-US" altLang="en-US"/>
          </a:p>
        </p:txBody>
      </p:sp>
    </p:spTree>
    <p:extLst>
      <p:ext uri="{BB962C8B-B14F-4D97-AF65-F5344CB8AC3E}">
        <p14:creationId xmlns:p14="http://schemas.microsoft.com/office/powerpoint/2010/main" val="286195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30</a:t>
            </a:fld>
            <a:endParaRPr lang="en-US" altLang="en-US"/>
          </a:p>
        </p:txBody>
      </p:sp>
    </p:spTree>
    <p:extLst>
      <p:ext uri="{BB962C8B-B14F-4D97-AF65-F5344CB8AC3E}">
        <p14:creationId xmlns:p14="http://schemas.microsoft.com/office/powerpoint/2010/main" val="4181093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32</a:t>
            </a:fld>
            <a:endParaRPr lang="en-US" altLang="en-US"/>
          </a:p>
        </p:txBody>
      </p:sp>
    </p:spTree>
    <p:extLst>
      <p:ext uri="{BB962C8B-B14F-4D97-AF65-F5344CB8AC3E}">
        <p14:creationId xmlns:p14="http://schemas.microsoft.com/office/powerpoint/2010/main" val="147612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33</a:t>
            </a:fld>
            <a:endParaRPr lang="en-US" altLang="en-US"/>
          </a:p>
        </p:txBody>
      </p:sp>
    </p:spTree>
    <p:extLst>
      <p:ext uri="{BB962C8B-B14F-4D97-AF65-F5344CB8AC3E}">
        <p14:creationId xmlns:p14="http://schemas.microsoft.com/office/powerpoint/2010/main" val="333192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34</a:t>
            </a:fld>
            <a:endParaRPr lang="en-US" altLang="en-US"/>
          </a:p>
        </p:txBody>
      </p:sp>
    </p:spTree>
    <p:extLst>
      <p:ext uri="{BB962C8B-B14F-4D97-AF65-F5344CB8AC3E}">
        <p14:creationId xmlns:p14="http://schemas.microsoft.com/office/powerpoint/2010/main" val="174061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35</a:t>
            </a:fld>
            <a:endParaRPr lang="en-US" altLang="en-US"/>
          </a:p>
        </p:txBody>
      </p:sp>
    </p:spTree>
    <p:extLst>
      <p:ext uri="{BB962C8B-B14F-4D97-AF65-F5344CB8AC3E}">
        <p14:creationId xmlns:p14="http://schemas.microsoft.com/office/powerpoint/2010/main" val="1916466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36</a:t>
            </a:fld>
            <a:endParaRPr lang="en-US" altLang="en-US"/>
          </a:p>
        </p:txBody>
      </p:sp>
    </p:spTree>
    <p:extLst>
      <p:ext uri="{BB962C8B-B14F-4D97-AF65-F5344CB8AC3E}">
        <p14:creationId xmlns:p14="http://schemas.microsoft.com/office/powerpoint/2010/main" val="3146134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487363" y="4122738"/>
            <a:ext cx="6345237" cy="461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None/>
            </a:pPr>
            <a:endParaRPr lang="en-US" altLang="en-US" b="0"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59C393-044C-4E1E-BDC7-08423FD7693C}" type="slidenum">
              <a:rPr lang="en-US" altLang="en-US" smtClean="0"/>
              <a:pPr fontAlgn="base">
                <a:spcBef>
                  <a:spcPct val="0"/>
                </a:spcBef>
                <a:spcAft>
                  <a:spcPct val="0"/>
                </a:spcAft>
              </a:pPr>
              <a:t>38</a:t>
            </a:fld>
            <a:endParaRPr lang="en-US" altLang="en-US"/>
          </a:p>
        </p:txBody>
      </p:sp>
    </p:spTree>
    <p:extLst>
      <p:ext uri="{BB962C8B-B14F-4D97-AF65-F5344CB8AC3E}">
        <p14:creationId xmlns:p14="http://schemas.microsoft.com/office/powerpoint/2010/main" val="3356512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39</a:t>
            </a:fld>
            <a:endParaRPr lang="en-US" altLang="en-US"/>
          </a:p>
        </p:txBody>
      </p:sp>
    </p:spTree>
    <p:extLst>
      <p:ext uri="{BB962C8B-B14F-4D97-AF65-F5344CB8AC3E}">
        <p14:creationId xmlns:p14="http://schemas.microsoft.com/office/powerpoint/2010/main" val="54481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4</a:t>
            </a:fld>
            <a:endParaRPr lang="en-US" altLang="en-US"/>
          </a:p>
        </p:txBody>
      </p:sp>
    </p:spTree>
    <p:extLst>
      <p:ext uri="{BB962C8B-B14F-4D97-AF65-F5344CB8AC3E}">
        <p14:creationId xmlns:p14="http://schemas.microsoft.com/office/powerpoint/2010/main" val="181943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44</a:t>
            </a:fld>
            <a:endParaRPr lang="en-US" altLang="en-US"/>
          </a:p>
        </p:txBody>
      </p:sp>
    </p:spTree>
    <p:extLst>
      <p:ext uri="{BB962C8B-B14F-4D97-AF65-F5344CB8AC3E}">
        <p14:creationId xmlns:p14="http://schemas.microsoft.com/office/powerpoint/2010/main" val="81344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45</a:t>
            </a:fld>
            <a:endParaRPr lang="en-US" altLang="en-US"/>
          </a:p>
        </p:txBody>
      </p:sp>
    </p:spTree>
    <p:extLst>
      <p:ext uri="{BB962C8B-B14F-4D97-AF65-F5344CB8AC3E}">
        <p14:creationId xmlns:p14="http://schemas.microsoft.com/office/powerpoint/2010/main" val="150464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48</a:t>
            </a:fld>
            <a:endParaRPr lang="en-US" altLang="en-US"/>
          </a:p>
        </p:txBody>
      </p:sp>
    </p:spTree>
    <p:extLst>
      <p:ext uri="{BB962C8B-B14F-4D97-AF65-F5344CB8AC3E}">
        <p14:creationId xmlns:p14="http://schemas.microsoft.com/office/powerpoint/2010/main" val="297019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78674D-314A-4AE7-A958-E507E7299631}" type="slidenum">
              <a:rPr lang="en-US" altLang="en-US" smtClean="0"/>
              <a:pPr fontAlgn="base">
                <a:spcBef>
                  <a:spcPct val="0"/>
                </a:spcBef>
                <a:spcAft>
                  <a:spcPct val="0"/>
                </a:spcAft>
              </a:pPr>
              <a:t>49</a:t>
            </a:fld>
            <a:endParaRPr lang="en-US" altLang="en-US"/>
          </a:p>
        </p:txBody>
      </p:sp>
    </p:spTree>
    <p:extLst>
      <p:ext uri="{BB962C8B-B14F-4D97-AF65-F5344CB8AC3E}">
        <p14:creationId xmlns:p14="http://schemas.microsoft.com/office/powerpoint/2010/main" val="497393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1928375-EB57-45A1-85A0-87B8FF4CE07E}" type="slidenum">
              <a:rPr lang="en-US" altLang="en-US" smtClean="0"/>
              <a:pPr fontAlgn="base">
                <a:spcBef>
                  <a:spcPct val="0"/>
                </a:spcBef>
                <a:spcAft>
                  <a:spcPct val="0"/>
                </a:spcAft>
              </a:pPr>
              <a:t>50</a:t>
            </a:fld>
            <a:endParaRPr lang="en-US" altLang="en-US"/>
          </a:p>
        </p:txBody>
      </p:sp>
    </p:spTree>
    <p:extLst>
      <p:ext uri="{BB962C8B-B14F-4D97-AF65-F5344CB8AC3E}">
        <p14:creationId xmlns:p14="http://schemas.microsoft.com/office/powerpoint/2010/main" val="198565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78674D-314A-4AE7-A958-E507E7299631}" type="slidenum">
              <a:rPr lang="en-US" altLang="en-US" smtClean="0"/>
              <a:pPr fontAlgn="base">
                <a:spcBef>
                  <a:spcPct val="0"/>
                </a:spcBef>
                <a:spcAft>
                  <a:spcPct val="0"/>
                </a:spcAft>
              </a:pPr>
              <a:t>51</a:t>
            </a:fld>
            <a:endParaRPr lang="en-US" altLang="en-US"/>
          </a:p>
        </p:txBody>
      </p:sp>
    </p:spTree>
    <p:extLst>
      <p:ext uri="{BB962C8B-B14F-4D97-AF65-F5344CB8AC3E}">
        <p14:creationId xmlns:p14="http://schemas.microsoft.com/office/powerpoint/2010/main" val="3459851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53</a:t>
            </a:fld>
            <a:endParaRPr lang="en-US" altLang="en-US"/>
          </a:p>
        </p:txBody>
      </p:sp>
    </p:spTree>
    <p:extLst>
      <p:ext uri="{BB962C8B-B14F-4D97-AF65-F5344CB8AC3E}">
        <p14:creationId xmlns:p14="http://schemas.microsoft.com/office/powerpoint/2010/main" val="68236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34E031-2292-4839-98D0-D914291682DF}" type="slidenum">
              <a:rPr lang="en-US" altLang="en-US" smtClean="0"/>
              <a:pPr fontAlgn="base">
                <a:spcBef>
                  <a:spcPct val="0"/>
                </a:spcBef>
                <a:spcAft>
                  <a:spcPct val="0"/>
                </a:spcAft>
              </a:pPr>
              <a:t>63</a:t>
            </a:fld>
            <a:endParaRPr lang="en-US" altLang="en-US"/>
          </a:p>
        </p:txBody>
      </p:sp>
    </p:spTree>
    <p:extLst>
      <p:ext uri="{BB962C8B-B14F-4D97-AF65-F5344CB8AC3E}">
        <p14:creationId xmlns:p14="http://schemas.microsoft.com/office/powerpoint/2010/main" val="3706243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64</a:t>
            </a:fld>
            <a:endParaRPr lang="en-US" altLang="en-US"/>
          </a:p>
        </p:txBody>
      </p:sp>
    </p:spTree>
    <p:extLst>
      <p:ext uri="{BB962C8B-B14F-4D97-AF65-F5344CB8AC3E}">
        <p14:creationId xmlns:p14="http://schemas.microsoft.com/office/powerpoint/2010/main" val="3510818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67</a:t>
            </a:fld>
            <a:endParaRPr lang="en-US" altLang="en-US"/>
          </a:p>
        </p:txBody>
      </p:sp>
    </p:spTree>
    <p:extLst>
      <p:ext uri="{BB962C8B-B14F-4D97-AF65-F5344CB8AC3E}">
        <p14:creationId xmlns:p14="http://schemas.microsoft.com/office/powerpoint/2010/main" val="267872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5</a:t>
            </a:fld>
            <a:endParaRPr lang="en-US" altLang="en-US"/>
          </a:p>
        </p:txBody>
      </p:sp>
    </p:spTree>
    <p:extLst>
      <p:ext uri="{BB962C8B-B14F-4D97-AF65-F5344CB8AC3E}">
        <p14:creationId xmlns:p14="http://schemas.microsoft.com/office/powerpoint/2010/main" val="2734806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83654F-398B-4BF1-9888-99CAEE2B8531}" type="slidenum">
              <a:rPr lang="en-US" altLang="en-US" smtClean="0"/>
              <a:pPr fontAlgn="base">
                <a:spcBef>
                  <a:spcPct val="0"/>
                </a:spcBef>
                <a:spcAft>
                  <a:spcPct val="0"/>
                </a:spcAft>
              </a:pPr>
              <a:t>69</a:t>
            </a:fld>
            <a:endParaRPr lang="en-US" altLang="en-US"/>
          </a:p>
        </p:txBody>
      </p:sp>
    </p:spTree>
    <p:extLst>
      <p:ext uri="{BB962C8B-B14F-4D97-AF65-F5344CB8AC3E}">
        <p14:creationId xmlns:p14="http://schemas.microsoft.com/office/powerpoint/2010/main" val="4217722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28738" y="790575"/>
            <a:ext cx="422592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C78674D-314A-4AE7-A958-E507E7299631}" type="slidenum">
              <a:rPr lang="en-US" altLang="en-US" smtClean="0"/>
              <a:pPr fontAlgn="base">
                <a:spcBef>
                  <a:spcPct val="0"/>
                </a:spcBef>
                <a:spcAft>
                  <a:spcPct val="0"/>
                </a:spcAft>
              </a:pPr>
              <a:t>70</a:t>
            </a:fld>
            <a:endParaRPr lang="en-US" altLang="en-US"/>
          </a:p>
        </p:txBody>
      </p:sp>
    </p:spTree>
    <p:extLst>
      <p:ext uri="{BB962C8B-B14F-4D97-AF65-F5344CB8AC3E}">
        <p14:creationId xmlns:p14="http://schemas.microsoft.com/office/powerpoint/2010/main" val="3856494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71</a:t>
            </a:fld>
            <a:endParaRPr lang="en-US" altLang="en-US"/>
          </a:p>
        </p:txBody>
      </p:sp>
    </p:spTree>
    <p:extLst>
      <p:ext uri="{BB962C8B-B14F-4D97-AF65-F5344CB8AC3E}">
        <p14:creationId xmlns:p14="http://schemas.microsoft.com/office/powerpoint/2010/main" val="3375863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73</a:t>
            </a:fld>
            <a:endParaRPr lang="en-US" altLang="en-US"/>
          </a:p>
        </p:txBody>
      </p:sp>
    </p:spTree>
    <p:extLst>
      <p:ext uri="{BB962C8B-B14F-4D97-AF65-F5344CB8AC3E}">
        <p14:creationId xmlns:p14="http://schemas.microsoft.com/office/powerpoint/2010/main" val="376408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9</a:t>
            </a:fld>
            <a:endParaRPr lang="en-US" altLang="en-US"/>
          </a:p>
        </p:txBody>
      </p:sp>
    </p:spTree>
    <p:extLst>
      <p:ext uri="{BB962C8B-B14F-4D97-AF65-F5344CB8AC3E}">
        <p14:creationId xmlns:p14="http://schemas.microsoft.com/office/powerpoint/2010/main" val="3855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12</a:t>
            </a:fld>
            <a:endParaRPr lang="en-US" altLang="en-US"/>
          </a:p>
        </p:txBody>
      </p:sp>
    </p:spTree>
    <p:extLst>
      <p:ext uri="{BB962C8B-B14F-4D97-AF65-F5344CB8AC3E}">
        <p14:creationId xmlns:p14="http://schemas.microsoft.com/office/powerpoint/2010/main" val="419904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15</a:t>
            </a:fld>
            <a:endParaRPr lang="en-US" altLang="en-US"/>
          </a:p>
        </p:txBody>
      </p:sp>
    </p:spTree>
    <p:extLst>
      <p:ext uri="{BB962C8B-B14F-4D97-AF65-F5344CB8AC3E}">
        <p14:creationId xmlns:p14="http://schemas.microsoft.com/office/powerpoint/2010/main" val="2545300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18</a:t>
            </a:fld>
            <a:endParaRPr lang="en-US" altLang="en-US"/>
          </a:p>
        </p:txBody>
      </p:sp>
    </p:spTree>
    <p:extLst>
      <p:ext uri="{BB962C8B-B14F-4D97-AF65-F5344CB8AC3E}">
        <p14:creationId xmlns:p14="http://schemas.microsoft.com/office/powerpoint/2010/main" val="209661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19</a:t>
            </a:fld>
            <a:endParaRPr lang="en-US" altLang="en-US"/>
          </a:p>
        </p:txBody>
      </p:sp>
    </p:spTree>
    <p:extLst>
      <p:ext uri="{BB962C8B-B14F-4D97-AF65-F5344CB8AC3E}">
        <p14:creationId xmlns:p14="http://schemas.microsoft.com/office/powerpoint/2010/main" val="173022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160589-4A86-4676-8686-7E26C44EE98A}" type="slidenum">
              <a:rPr lang="en-US" altLang="en-US" smtClean="0"/>
              <a:pPr/>
              <a:t>23</a:t>
            </a:fld>
            <a:endParaRPr lang="en-US" altLang="en-US"/>
          </a:p>
        </p:txBody>
      </p:sp>
    </p:spTree>
    <p:extLst>
      <p:ext uri="{BB962C8B-B14F-4D97-AF65-F5344CB8AC3E}">
        <p14:creationId xmlns:p14="http://schemas.microsoft.com/office/powerpoint/2010/main" val="356566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543800" cy="2593975"/>
          </a:xfrm>
        </p:spPr>
        <p:txBody>
          <a:bodyPr/>
          <a:lstStyle>
            <a:lvl1pPr>
              <a:defRPr sz="4000">
                <a:ln>
                  <a:noFill/>
                </a:ln>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733800"/>
            <a:ext cx="6461760" cy="1066800"/>
          </a:xfrm>
        </p:spPr>
        <p:txBody>
          <a:bodyPr>
            <a:normAutofit/>
          </a:bodyPr>
          <a:lstStyle>
            <a:lvl1pPr marL="0" indent="0" algn="l">
              <a:buNone/>
              <a:defRPr sz="28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p:cNvSpPr>
            <a:spLocks noGrp="1"/>
          </p:cNvSpPr>
          <p:nvPr>
            <p:ph type="sldNum" sz="quarter" idx="10"/>
          </p:nvPr>
        </p:nvSpPr>
        <p:spPr>
          <a:ln/>
        </p:spPr>
        <p:txBody>
          <a:bodyPr/>
          <a:lstStyle>
            <a:lvl1pPr>
              <a:defRPr/>
            </a:lvl1pPr>
          </a:lstStyle>
          <a:p>
            <a:fld id="{BF7C9F2E-EB8B-4742-AC44-F7D815A5E599}" type="slidenum">
              <a:rPr lang="en-US" altLang="en-US"/>
              <a:pPr/>
              <a:t>‹#›</a:t>
            </a:fld>
            <a:endParaRPr lang="en-US" altLang="en-US" dirty="0"/>
          </a:p>
        </p:txBody>
      </p:sp>
    </p:spTree>
    <p:extLst>
      <p:ext uri="{BB962C8B-B14F-4D97-AF65-F5344CB8AC3E}">
        <p14:creationId xmlns:p14="http://schemas.microsoft.com/office/powerpoint/2010/main" val="49709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400"/>
            </a:lvl4pPr>
            <a:lvl5pPr>
              <a:defRPr sz="2400"/>
            </a:lvl5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0"/>
          </p:nvPr>
        </p:nvSpPr>
        <p:spPr>
          <a:ln/>
        </p:spPr>
        <p:txBody>
          <a:bodyPr/>
          <a:lstStyle>
            <a:lvl1pPr>
              <a:defRPr/>
            </a:lvl1pPr>
          </a:lstStyle>
          <a:p>
            <a:fld id="{0D8A2BCF-08B8-4D37-BFA3-21F84954800F}" type="slidenum">
              <a:rPr lang="en-US" altLang="en-US"/>
              <a:pPr/>
              <a:t>‹#›</a:t>
            </a:fld>
            <a:endParaRPr lang="en-US" altLang="en-US" dirty="0"/>
          </a:p>
        </p:txBody>
      </p:sp>
    </p:spTree>
    <p:extLst>
      <p:ext uri="{BB962C8B-B14F-4D97-AF65-F5344CB8AC3E}">
        <p14:creationId xmlns:p14="http://schemas.microsoft.com/office/powerpoint/2010/main" val="33512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p:nvPr>
        </p:nvSpPr>
        <p:spPr>
          <a:xfrm>
            <a:off x="4419600" y="1295400"/>
            <a:ext cx="3657600" cy="4831080"/>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 name="Content Placeholder 2"/>
          <p:cNvSpPr>
            <a:spLocks noGrp="1"/>
          </p:cNvSpPr>
          <p:nvPr>
            <p:ph sz="half" idx="1"/>
          </p:nvPr>
        </p:nvSpPr>
        <p:spPr>
          <a:xfrm>
            <a:off x="457200" y="1295400"/>
            <a:ext cx="3657600" cy="4831080"/>
          </a:xfrm>
        </p:spPr>
        <p:txBody>
          <a:bodyPr/>
          <a:lstStyle>
            <a:lvl1pPr>
              <a:defRPr sz="2800"/>
            </a:lvl1pPr>
            <a:lvl2pPr>
              <a:defRPr sz="26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Slide Number Placeholder 5"/>
          <p:cNvSpPr>
            <a:spLocks noGrp="1"/>
          </p:cNvSpPr>
          <p:nvPr>
            <p:ph type="sldNum" sz="quarter" idx="10"/>
          </p:nvPr>
        </p:nvSpPr>
        <p:spPr>
          <a:ln/>
        </p:spPr>
        <p:txBody>
          <a:bodyPr/>
          <a:lstStyle>
            <a:lvl1pPr>
              <a:defRPr/>
            </a:lvl1pPr>
          </a:lstStyle>
          <a:p>
            <a:fld id="{B3279413-BD24-4F27-8B38-DCA375018B61}" type="slidenum">
              <a:rPr lang="en-US" altLang="en-US"/>
              <a:pPr/>
              <a:t>‹#›</a:t>
            </a:fld>
            <a:endParaRPr lang="en-US" altLang="en-US"/>
          </a:p>
        </p:txBody>
      </p:sp>
    </p:spTree>
    <p:extLst>
      <p:ext uri="{BB962C8B-B14F-4D97-AF65-F5344CB8AC3E}">
        <p14:creationId xmlns:p14="http://schemas.microsoft.com/office/powerpoint/2010/main" val="427396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3657600" cy="762001"/>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5000"/>
            <a:ext cx="3657600" cy="4221163"/>
          </a:xfrm>
        </p:spPr>
        <p:txBody>
          <a:bodyPr/>
          <a:lstStyle>
            <a:lvl1pPr>
              <a:defRPr sz="26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419600" y="1143000"/>
            <a:ext cx="3657600" cy="762001"/>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9600" y="1905000"/>
            <a:ext cx="3657600" cy="4221163"/>
          </a:xfrm>
        </p:spPr>
        <p:txBody>
          <a:bodyPr/>
          <a:lstStyle>
            <a:lvl1pPr>
              <a:defRPr sz="26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Slide Number Placeholder 5"/>
          <p:cNvSpPr>
            <a:spLocks noGrp="1"/>
          </p:cNvSpPr>
          <p:nvPr>
            <p:ph type="sldNum" sz="quarter" idx="10"/>
          </p:nvPr>
        </p:nvSpPr>
        <p:spPr>
          <a:ln/>
        </p:spPr>
        <p:txBody>
          <a:bodyPr/>
          <a:lstStyle>
            <a:lvl1pPr>
              <a:defRPr/>
            </a:lvl1pPr>
          </a:lstStyle>
          <a:p>
            <a:fld id="{A26D1200-0E0E-4E9F-ADED-A31BBB21B251}" type="slidenum">
              <a:rPr lang="en-US" altLang="en-US"/>
              <a:pPr/>
              <a:t>‹#›</a:t>
            </a:fld>
            <a:endParaRPr lang="en-US" altLang="en-US"/>
          </a:p>
        </p:txBody>
      </p:sp>
    </p:spTree>
    <p:extLst>
      <p:ext uri="{BB962C8B-B14F-4D97-AF65-F5344CB8AC3E}">
        <p14:creationId xmlns:p14="http://schemas.microsoft.com/office/powerpoint/2010/main" val="65989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0"/>
          </p:nvPr>
        </p:nvSpPr>
        <p:spPr>
          <a:ln/>
        </p:spPr>
        <p:txBody>
          <a:bodyPr/>
          <a:lstStyle>
            <a:lvl1pPr>
              <a:defRPr/>
            </a:lvl1pPr>
          </a:lstStyle>
          <a:p>
            <a:fld id="{6E44360E-98C2-4B4F-8E1A-36DACC520899}" type="slidenum">
              <a:rPr lang="en-US" altLang="en-US"/>
              <a:pPr/>
              <a:t>‹#›</a:t>
            </a:fld>
            <a:endParaRPr lang="en-US" altLang="en-US"/>
          </a:p>
        </p:txBody>
      </p:sp>
    </p:spTree>
    <p:extLst>
      <p:ext uri="{BB962C8B-B14F-4D97-AF65-F5344CB8AC3E}">
        <p14:creationId xmlns:p14="http://schemas.microsoft.com/office/powerpoint/2010/main" val="278962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br>
              <a:rPr lang="en-US" sz="1400" dirty="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itle 1"/>
          <p:cNvSpPr>
            <a:spLocks noGrp="1"/>
          </p:cNvSpPr>
          <p:nvPr>
            <p:ph type="ctrTitle"/>
          </p:nvPr>
        </p:nvSpPr>
        <p:spPr>
          <a:xfrm>
            <a:off x="-78154" y="-156534"/>
            <a:ext cx="9300308" cy="1470025"/>
          </a:xfrm>
        </p:spPr>
        <p:txBody>
          <a:bodyPr/>
          <a:lstStyle/>
          <a:p>
            <a:r>
              <a:rPr lang="en-US"/>
              <a:t>Click to edit Master title style</a:t>
            </a:r>
          </a:p>
        </p:txBody>
      </p:sp>
      <p:sp>
        <p:nvSpPr>
          <p:cNvPr id="15" name="Subtitle 2"/>
          <p:cNvSpPr>
            <a:spLocks noGrp="1"/>
          </p:cNvSpPr>
          <p:nvPr>
            <p:ph type="subTitle" idx="1"/>
          </p:nvPr>
        </p:nvSpPr>
        <p:spPr>
          <a:xfrm>
            <a:off x="-78154" y="1306897"/>
            <a:ext cx="9300308"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23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br>
              <a:rPr lang="en-US" sz="1400" dirty="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sp>
        <p:nvSpPr>
          <p:cNvPr id="8" name="Rectangle 7"/>
          <p:cNvSpPr/>
          <p:nvPr userDrawn="1"/>
        </p:nvSpPr>
        <p:spPr>
          <a:xfrm>
            <a:off x="-92364" y="-156534"/>
            <a:ext cx="9382606"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2" y="371471"/>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a:t>Click to edit Master text styles</a:t>
            </a:r>
          </a:p>
        </p:txBody>
      </p:sp>
      <p:sp>
        <p:nvSpPr>
          <p:cNvPr id="10" name="Content Placeholder 2"/>
          <p:cNvSpPr>
            <a:spLocks noGrp="1"/>
          </p:cNvSpPr>
          <p:nvPr>
            <p:ph idx="10"/>
          </p:nvPr>
        </p:nvSpPr>
        <p:spPr>
          <a:xfrm>
            <a:off x="224692" y="2376639"/>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idx="12"/>
          </p:nvPr>
        </p:nvSpPr>
        <p:spPr>
          <a:xfrm>
            <a:off x="4875526" y="2376640"/>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204585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no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B78BBEF5-C581-4E61-A38E-D956B930E6FE}" type="slidenum">
              <a:rPr lang="en-US" altLang="en-US"/>
              <a:pPr/>
              <a:t>‹#›</a:t>
            </a:fld>
            <a:endParaRPr lang="en-US" altLang="en-US"/>
          </a:p>
        </p:txBody>
      </p:sp>
      <p:sp>
        <p:nvSpPr>
          <p:cNvPr id="2" name="Title Placeholder 1"/>
          <p:cNvSpPr>
            <a:spLocks noGrp="1"/>
          </p:cNvSpPr>
          <p:nvPr>
            <p:ph type="title"/>
          </p:nvPr>
        </p:nvSpPr>
        <p:spPr>
          <a:xfrm>
            <a:off x="0" y="274638"/>
            <a:ext cx="8458200" cy="868362"/>
          </a:xfrm>
          <a:prstGeom prst="rect">
            <a:avLst/>
          </a:prstGeom>
        </p:spPr>
        <p:txBody>
          <a:bodyPr vert="horz" lIns="91440" tIns="45720" rIns="91440" bIns="45720" rtlCol="0" anchor="ctr">
            <a:noAutofit/>
          </a:bodyPr>
          <a:lstStyle/>
          <a:p>
            <a:r>
              <a:rPr lang="en-US" dirty="0"/>
              <a:t>Click to edit Master title style</a:t>
            </a:r>
          </a:p>
        </p:txBody>
      </p:sp>
      <p:sp>
        <p:nvSpPr>
          <p:cNvPr id="1028" name="Text Placeholder 2"/>
          <p:cNvSpPr>
            <a:spLocks noGrp="1"/>
          </p:cNvSpPr>
          <p:nvPr>
            <p:ph type="body" idx="1"/>
          </p:nvPr>
        </p:nvSpPr>
        <p:spPr bwMode="auto">
          <a:xfrm>
            <a:off x="0" y="12954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TextBox 9"/>
          <p:cNvSpPr txBox="1">
            <a:spLocks noChangeArrowheads="1"/>
          </p:cNvSpPr>
          <p:nvPr userDrawn="1"/>
        </p:nvSpPr>
        <p:spPr bwMode="auto">
          <a:xfrm>
            <a:off x="5257800" y="6445076"/>
            <a:ext cx="419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900" b="1" dirty="0">
                <a:solidFill>
                  <a:srgbClr val="0070C0"/>
                </a:solidFill>
                <a:latin typeface="Cambria" pitchFamily="18" charset="0"/>
                <a:cs typeface="Arial" charset="0"/>
              </a:rPr>
              <a:t>Department of Learning</a:t>
            </a:r>
          </a:p>
          <a:p>
            <a:pPr>
              <a:defRPr/>
            </a:pPr>
            <a:r>
              <a:rPr lang="en-US" altLang="en-US" sz="900" b="1" dirty="0">
                <a:solidFill>
                  <a:srgbClr val="0070C0"/>
                </a:solidFill>
                <a:latin typeface="Cambria" pitchFamily="18" charset="0"/>
                <a:cs typeface="Arial" charset="0"/>
              </a:rPr>
              <a:t>Department of Student Assessment and ESEA Programs</a:t>
            </a:r>
          </a:p>
        </p:txBody>
      </p:sp>
      <p:pic>
        <p:nvPicPr>
          <p:cNvPr id="1030" name="Picture 8" descr="VDOE-h-color sm.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28600" y="6400800"/>
            <a:ext cx="2252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Lst>
  <p:hf hdr="0" ftr="0" dt="0"/>
  <p:txStyles>
    <p:titleStyle>
      <a:lvl1pPr algn="l" rtl="0" eaLnBrk="0" fontAlgn="base" hangingPunct="0">
        <a:spcBef>
          <a:spcPct val="0"/>
        </a:spcBef>
        <a:spcAft>
          <a:spcPct val="0"/>
        </a:spcAft>
        <a:defRPr sz="4000" b="1" kern="1200" spc="-1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l" rtl="0" eaLnBrk="0" fontAlgn="base" hangingPunct="0">
        <a:spcBef>
          <a:spcPct val="0"/>
        </a:spcBef>
        <a:spcAft>
          <a:spcPct val="0"/>
        </a:spcAft>
        <a:defRPr sz="4000" b="1">
          <a:solidFill>
            <a:schemeClr val="tx2"/>
          </a:solidFill>
          <a:latin typeface="Tahoma" pitchFamily="34" charset="0"/>
          <a:cs typeface="Tahoma" pitchFamily="34" charset="0"/>
        </a:defRPr>
      </a:lvl2pPr>
      <a:lvl3pPr algn="l" rtl="0" eaLnBrk="0" fontAlgn="base" hangingPunct="0">
        <a:spcBef>
          <a:spcPct val="0"/>
        </a:spcBef>
        <a:spcAft>
          <a:spcPct val="0"/>
        </a:spcAft>
        <a:defRPr sz="4000" b="1">
          <a:solidFill>
            <a:schemeClr val="tx2"/>
          </a:solidFill>
          <a:latin typeface="Tahoma" pitchFamily="34" charset="0"/>
          <a:cs typeface="Tahoma" pitchFamily="34" charset="0"/>
        </a:defRPr>
      </a:lvl3pPr>
      <a:lvl4pPr algn="l" rtl="0" eaLnBrk="0" fontAlgn="base" hangingPunct="0">
        <a:spcBef>
          <a:spcPct val="0"/>
        </a:spcBef>
        <a:spcAft>
          <a:spcPct val="0"/>
        </a:spcAft>
        <a:defRPr sz="4000" b="1">
          <a:solidFill>
            <a:schemeClr val="tx2"/>
          </a:solidFill>
          <a:latin typeface="Tahoma" pitchFamily="34" charset="0"/>
          <a:cs typeface="Tahoma" pitchFamily="34" charset="0"/>
        </a:defRPr>
      </a:lvl4pPr>
      <a:lvl5pPr algn="l" rtl="0" eaLnBrk="0" fontAlgn="base" hangingPunct="0">
        <a:spcBef>
          <a:spcPct val="0"/>
        </a:spcBef>
        <a:spcAft>
          <a:spcPct val="0"/>
        </a:spcAft>
        <a:defRPr sz="4000" b="1">
          <a:solidFill>
            <a:schemeClr val="tx2"/>
          </a:solidFill>
          <a:latin typeface="Tahoma" pitchFamily="34" charset="0"/>
          <a:cs typeface="Tahoma" pitchFamily="34" charset="0"/>
        </a:defRPr>
      </a:lvl5pPr>
      <a:lvl6pPr marL="457200" algn="l" rtl="0" fontAlgn="base">
        <a:spcBef>
          <a:spcPct val="0"/>
        </a:spcBef>
        <a:spcAft>
          <a:spcPct val="0"/>
        </a:spcAft>
        <a:defRPr sz="4000" b="1">
          <a:solidFill>
            <a:schemeClr val="tx2"/>
          </a:solidFill>
          <a:latin typeface="Tahoma" pitchFamily="34" charset="0"/>
          <a:cs typeface="Tahoma" pitchFamily="34" charset="0"/>
        </a:defRPr>
      </a:lvl6pPr>
      <a:lvl7pPr marL="914400" algn="l" rtl="0" fontAlgn="base">
        <a:spcBef>
          <a:spcPct val="0"/>
        </a:spcBef>
        <a:spcAft>
          <a:spcPct val="0"/>
        </a:spcAft>
        <a:defRPr sz="4000" b="1">
          <a:solidFill>
            <a:schemeClr val="tx2"/>
          </a:solidFill>
          <a:latin typeface="Tahoma" pitchFamily="34" charset="0"/>
          <a:cs typeface="Tahoma" pitchFamily="34" charset="0"/>
        </a:defRPr>
      </a:lvl7pPr>
      <a:lvl8pPr marL="1371600" algn="l" rtl="0" fontAlgn="base">
        <a:spcBef>
          <a:spcPct val="0"/>
        </a:spcBef>
        <a:spcAft>
          <a:spcPct val="0"/>
        </a:spcAft>
        <a:defRPr sz="4000" b="1">
          <a:solidFill>
            <a:schemeClr val="tx2"/>
          </a:solidFill>
          <a:latin typeface="Tahoma" pitchFamily="34" charset="0"/>
          <a:cs typeface="Tahoma" pitchFamily="34" charset="0"/>
        </a:defRPr>
      </a:lvl8pPr>
      <a:lvl9pPr marL="1828800" algn="l" rtl="0" fontAlgn="base">
        <a:spcBef>
          <a:spcPct val="0"/>
        </a:spcBef>
        <a:spcAft>
          <a:spcPct val="0"/>
        </a:spcAft>
        <a:defRPr sz="4000" b="1">
          <a:solidFill>
            <a:schemeClr val="tx2"/>
          </a:solidFill>
          <a:latin typeface="Tahoma" pitchFamily="34" charset="0"/>
          <a:cs typeface="Tahoma"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doe.virginia.gov/home/showpublisheddocument/20588/63804362908443000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oe.virginia.gov/home/showpublisheddocument/20588/63804362908443000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scd.org/publications/educational-leadership/nov09/vol67/num03/Balanced-Assessment.asp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scd.org/publications/educational-leadership/nov09/vol67/num03/Balanced-Assessment.asp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achieve.org/publications/assessment-inventory-training-assessment-inventory-scenario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achieve.org/publications/assessment-inventory-training-assessment-inventory-scenario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s://drive.google.com/open?id=1zQmJjXnWTkWKPzkcaHKtV2hgI6zRIV6N" TargetMode="External"/><Relationship Id="rId3" Type="http://schemas.openxmlformats.org/officeDocument/2006/relationships/hyperlink" Target="https://drive.google.com/open?id=16Xm9bxW5vh_sPIzbxU2xaHEJtLaHwKY4" TargetMode="External"/><Relationship Id="rId7" Type="http://schemas.openxmlformats.org/officeDocument/2006/relationships/hyperlink" Target="https://drive.google.com/open?id=1x1xhJbsX_2lHeP4d5n9MRSOX5kW4SYq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rive.google.com/open?id=1zinScNuG0pRbQYIRKZPCFGVKGAseRFLc" TargetMode="External"/><Relationship Id="rId5" Type="http://schemas.openxmlformats.org/officeDocument/2006/relationships/hyperlink" Target="https://drive.google.com/open?id=1Ajaiorw_MT7rU7XLNNK054oI2Xa6bBnQ" TargetMode="External"/><Relationship Id="rId4" Type="http://schemas.openxmlformats.org/officeDocument/2006/relationships/hyperlink" Target="https://drive.google.com/open?id=10aMbXGgl4pzePtmam9gqA4GBDZyLS5MJ" TargetMode="External"/><Relationship Id="rId9" Type="http://schemas.openxmlformats.org/officeDocument/2006/relationships/hyperlink" Target="https://drive.google.com/open?id=1_Jd81VDe6HfIwMFpvrlRSMlQrtpsAWF-"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mailto:Student_Assessment@doe.virginia.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7C9F2E-EB8B-4742-AC44-F7D815A5E599}" type="slidenum">
              <a:rPr lang="en-US" altLang="en-US" smtClean="0"/>
              <a:pPr/>
              <a:t>1</a:t>
            </a:fld>
            <a:endParaRPr lang="en-US" altLang="en-US" dirty="0"/>
          </a:p>
        </p:txBody>
      </p:sp>
      <p:sp>
        <p:nvSpPr>
          <p:cNvPr id="2" name="Title 1"/>
          <p:cNvSpPr>
            <a:spLocks noGrp="1"/>
          </p:cNvSpPr>
          <p:nvPr>
            <p:ph type="ctrTitle"/>
          </p:nvPr>
        </p:nvSpPr>
        <p:spPr/>
        <p:txBody>
          <a:bodyPr/>
          <a:lstStyle/>
          <a:p>
            <a:r>
              <a:rPr lang="en-US" dirty="0"/>
              <a:t>Supporting Instruction and Deeper Learning through Balanced Assessment</a:t>
            </a:r>
          </a:p>
        </p:txBody>
      </p:sp>
      <p:sp>
        <p:nvSpPr>
          <p:cNvPr id="3" name="Subtitle 2"/>
          <p:cNvSpPr>
            <a:spLocks noGrp="1"/>
          </p:cNvSpPr>
          <p:nvPr>
            <p:ph type="subTitle" idx="1"/>
          </p:nvPr>
        </p:nvSpPr>
        <p:spPr/>
        <p:txBody>
          <a:bodyPr>
            <a:noAutofit/>
          </a:bodyPr>
          <a:lstStyle/>
          <a:p>
            <a:pPr algn="ctr"/>
            <a:r>
              <a:rPr lang="en-US" sz="2400" dirty="0"/>
              <a:t>May 29, 2019: Abingdon, VA</a:t>
            </a:r>
          </a:p>
          <a:p>
            <a:pPr algn="ctr"/>
            <a:r>
              <a:rPr lang="en-US" sz="2400" dirty="0"/>
              <a:t>May 30, 2019: Staunton, VA</a:t>
            </a:r>
          </a:p>
          <a:p>
            <a:pPr algn="ctr"/>
            <a:r>
              <a:rPr lang="en-US" sz="2400" dirty="0"/>
              <a:t>June 10, 2019: Charlottesville, VA</a:t>
            </a:r>
          </a:p>
          <a:p>
            <a:pPr algn="ctr"/>
            <a:r>
              <a:rPr lang="en-US" sz="2400" dirty="0"/>
              <a:t>June 11, 2019: Chesapeake, VA</a:t>
            </a:r>
          </a:p>
        </p:txBody>
      </p:sp>
    </p:spTree>
    <p:extLst>
      <p:ext uri="{BB962C8B-B14F-4D97-AF65-F5344CB8AC3E}">
        <p14:creationId xmlns:p14="http://schemas.microsoft.com/office/powerpoint/2010/main" val="135325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10</a:t>
            </a:fld>
            <a:endParaRPr lang="en-US" altLang="en-US" dirty="0"/>
          </a:p>
        </p:txBody>
      </p:sp>
      <p:sp>
        <p:nvSpPr>
          <p:cNvPr id="2" name="Title 1"/>
          <p:cNvSpPr>
            <a:spLocks noGrp="1"/>
          </p:cNvSpPr>
          <p:nvPr>
            <p:ph type="title"/>
          </p:nvPr>
        </p:nvSpPr>
        <p:spPr>
          <a:xfrm>
            <a:off x="152400" y="274638"/>
            <a:ext cx="8686800" cy="868362"/>
          </a:xfrm>
        </p:spPr>
        <p:txBody>
          <a:bodyPr/>
          <a:lstStyle/>
          <a:p>
            <a:r>
              <a:rPr lang="en-US" dirty="0"/>
              <a:t>Updated Guidelines from BOE: Highlights</a:t>
            </a:r>
          </a:p>
        </p:txBody>
      </p:sp>
      <p:sp>
        <p:nvSpPr>
          <p:cNvPr id="3" name="Content Placeholder 2"/>
          <p:cNvSpPr>
            <a:spLocks noGrp="1"/>
          </p:cNvSpPr>
          <p:nvPr>
            <p:ph idx="1"/>
          </p:nvPr>
        </p:nvSpPr>
        <p:spPr>
          <a:xfrm>
            <a:off x="0" y="1600200"/>
            <a:ext cx="8458200" cy="5105400"/>
          </a:xfrm>
        </p:spPr>
        <p:txBody>
          <a:bodyPr/>
          <a:lstStyle/>
          <a:p>
            <a:r>
              <a:rPr lang="en-US" dirty="0"/>
              <a:t>October, 2016</a:t>
            </a:r>
          </a:p>
          <a:p>
            <a:pPr lvl="1"/>
            <a:r>
              <a:rPr lang="en-US" sz="2800" dirty="0"/>
              <a:t>School divisions are expected to demonstrate progress in moving toward the use of performance assessments.</a:t>
            </a:r>
          </a:p>
          <a:p>
            <a:pPr marL="114300" indent="0">
              <a:buNone/>
            </a:pPr>
            <a:endParaRPr lang="en-US" dirty="0"/>
          </a:p>
          <a:p>
            <a:pPr lvl="1"/>
            <a:endParaRPr lang="en-US" sz="2800" dirty="0"/>
          </a:p>
          <a:p>
            <a:endParaRPr lang="en-US" dirty="0"/>
          </a:p>
        </p:txBody>
      </p:sp>
    </p:spTree>
    <p:extLst>
      <p:ext uri="{BB962C8B-B14F-4D97-AF65-F5344CB8AC3E}">
        <p14:creationId xmlns:p14="http://schemas.microsoft.com/office/powerpoint/2010/main" val="98955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11</a:t>
            </a:fld>
            <a:endParaRPr lang="en-US" altLang="en-US" dirty="0"/>
          </a:p>
        </p:txBody>
      </p:sp>
      <p:sp>
        <p:nvSpPr>
          <p:cNvPr id="2" name="Title 1"/>
          <p:cNvSpPr>
            <a:spLocks noGrp="1"/>
          </p:cNvSpPr>
          <p:nvPr>
            <p:ph type="title"/>
          </p:nvPr>
        </p:nvSpPr>
        <p:spPr/>
        <p:txBody>
          <a:bodyPr/>
          <a:lstStyle/>
          <a:p>
            <a:r>
              <a:rPr lang="en-US" dirty="0"/>
              <a:t>BOE Guidelines – Local Alternative Assessments </a:t>
            </a:r>
            <a:r>
              <a:rPr lang="en-US" sz="2400" dirty="0"/>
              <a:t>(1 of 3)</a:t>
            </a:r>
            <a:endParaRPr lang="en-US" dirty="0"/>
          </a:p>
        </p:txBody>
      </p:sp>
      <p:sp>
        <p:nvSpPr>
          <p:cNvPr id="3" name="Content Placeholder 2"/>
          <p:cNvSpPr>
            <a:spLocks noGrp="1"/>
          </p:cNvSpPr>
          <p:nvPr>
            <p:ph idx="1"/>
          </p:nvPr>
        </p:nvSpPr>
        <p:spPr/>
        <p:txBody>
          <a:bodyPr/>
          <a:lstStyle/>
          <a:p>
            <a:pPr marL="114300" indent="0">
              <a:buNone/>
            </a:pPr>
            <a:r>
              <a:rPr lang="en-US" sz="3200" dirty="0"/>
              <a:t>2018-2019 through 2019-2020</a:t>
            </a:r>
          </a:p>
          <a:p>
            <a:pPr lvl="1"/>
            <a:r>
              <a:rPr lang="en-US" sz="2800" dirty="0"/>
              <a:t>Adopted by Virginia Board of Education (BOE) January 24, 2019</a:t>
            </a:r>
          </a:p>
          <a:p>
            <a:pPr lvl="1"/>
            <a:r>
              <a:rPr lang="en-US" sz="2800" dirty="0"/>
              <a:t>Provides guidance for local alternative assessment in non-verified credit courses in which Standards of Learning tests were eliminated by the General Assembly in 2014</a:t>
            </a:r>
          </a:p>
          <a:p>
            <a:pPr marL="411163" lvl="1" indent="0">
              <a:buNone/>
            </a:pPr>
            <a:r>
              <a:rPr lang="en-US" sz="2400" i="1" dirty="0"/>
              <a:t>Guidelines for Local Alternative Assessments for 2018-2019 through 2019-2020  </a:t>
            </a:r>
            <a:r>
              <a:rPr lang="en-US" sz="2400" dirty="0"/>
              <a:t>(Word) </a:t>
            </a:r>
            <a:r>
              <a:rPr lang="en-US" sz="2400" b="1" dirty="0">
                <a:solidFill>
                  <a:srgbClr val="FF0000"/>
                </a:solidFill>
              </a:rPr>
              <a:t>Please note that these guidelines have been replaced. Visit the Performance Assessments &amp; Local Alternative Assessments webpage for current guidance.</a:t>
            </a:r>
            <a:endParaRPr lang="en-US" sz="2400" dirty="0"/>
          </a:p>
          <a:p>
            <a:pPr marL="411163" lvl="1" indent="0">
              <a:buNone/>
            </a:pPr>
            <a:endParaRPr lang="en-US" sz="2800" dirty="0"/>
          </a:p>
          <a:p>
            <a:endParaRPr lang="en-US" dirty="0"/>
          </a:p>
        </p:txBody>
      </p:sp>
    </p:spTree>
    <p:extLst>
      <p:ext uri="{BB962C8B-B14F-4D97-AF65-F5344CB8AC3E}">
        <p14:creationId xmlns:p14="http://schemas.microsoft.com/office/powerpoint/2010/main" val="145772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12</a:t>
            </a:fld>
            <a:endParaRPr lang="en-US" altLang="en-US" dirty="0"/>
          </a:p>
        </p:txBody>
      </p:sp>
      <p:sp>
        <p:nvSpPr>
          <p:cNvPr id="2" name="Title 1"/>
          <p:cNvSpPr>
            <a:spLocks noGrp="1"/>
          </p:cNvSpPr>
          <p:nvPr>
            <p:ph type="title"/>
          </p:nvPr>
        </p:nvSpPr>
        <p:spPr/>
        <p:txBody>
          <a:bodyPr/>
          <a:lstStyle/>
          <a:p>
            <a:r>
              <a:rPr lang="en-US" dirty="0"/>
              <a:t>BOE Guidelines – Local Alternative Assessments </a:t>
            </a:r>
            <a:r>
              <a:rPr lang="en-US" sz="2400" dirty="0"/>
              <a:t>(2 of 3)</a:t>
            </a:r>
            <a:endParaRPr lang="en-US" dirty="0"/>
          </a:p>
        </p:txBody>
      </p:sp>
      <p:sp>
        <p:nvSpPr>
          <p:cNvPr id="3" name="Content Placeholder 2"/>
          <p:cNvSpPr>
            <a:spLocks noGrp="1"/>
          </p:cNvSpPr>
          <p:nvPr>
            <p:ph idx="1"/>
          </p:nvPr>
        </p:nvSpPr>
        <p:spPr/>
        <p:txBody>
          <a:bodyPr/>
          <a:lstStyle/>
          <a:p>
            <a:pPr marL="114300" indent="0">
              <a:buNone/>
            </a:pPr>
            <a:r>
              <a:rPr lang="en-US" sz="3200" dirty="0"/>
              <a:t>2018-2019 through 2019-2020</a:t>
            </a:r>
          </a:p>
          <a:p>
            <a:pPr lvl="1"/>
            <a:r>
              <a:rPr lang="en-US" sz="2800" dirty="0"/>
              <a:t>School divisions are expected to continue to use the Virginia Quality Criteria Tool to ensure that students have access to quality tasks.</a:t>
            </a:r>
          </a:p>
          <a:p>
            <a:pPr lvl="1"/>
            <a:r>
              <a:rPr lang="en-US" sz="2800" dirty="0"/>
              <a:t>School divisions will continue using the common rubrics developed by VDOE with performance assessment in classrooms where an SOL test has been replaced (Grade 3 Science, Grade 3 History, Grade 5 Writing, United States History to 1865, and United States History: 1865 to the Present).</a:t>
            </a:r>
          </a:p>
          <a:p>
            <a:endParaRPr lang="en-US" dirty="0"/>
          </a:p>
        </p:txBody>
      </p:sp>
    </p:spTree>
    <p:extLst>
      <p:ext uri="{BB962C8B-B14F-4D97-AF65-F5344CB8AC3E}">
        <p14:creationId xmlns:p14="http://schemas.microsoft.com/office/powerpoint/2010/main" val="365181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13</a:t>
            </a:fld>
            <a:endParaRPr lang="en-US" altLang="en-US" dirty="0"/>
          </a:p>
        </p:txBody>
      </p:sp>
      <p:sp>
        <p:nvSpPr>
          <p:cNvPr id="2" name="Title 1"/>
          <p:cNvSpPr>
            <a:spLocks noGrp="1"/>
          </p:cNvSpPr>
          <p:nvPr>
            <p:ph type="title"/>
          </p:nvPr>
        </p:nvSpPr>
        <p:spPr/>
        <p:txBody>
          <a:bodyPr/>
          <a:lstStyle/>
          <a:p>
            <a:r>
              <a:rPr lang="en-US" dirty="0"/>
              <a:t>BOE Guidelines – Local Alternative Assessments </a:t>
            </a:r>
            <a:r>
              <a:rPr lang="en-US" sz="2400" dirty="0"/>
              <a:t>(3 of 3)</a:t>
            </a:r>
            <a:endParaRPr lang="en-US" dirty="0"/>
          </a:p>
        </p:txBody>
      </p:sp>
      <p:sp>
        <p:nvSpPr>
          <p:cNvPr id="3" name="Content Placeholder 2"/>
          <p:cNvSpPr>
            <a:spLocks noGrp="1"/>
          </p:cNvSpPr>
          <p:nvPr>
            <p:ph idx="1"/>
          </p:nvPr>
        </p:nvSpPr>
        <p:spPr/>
        <p:txBody>
          <a:bodyPr/>
          <a:lstStyle/>
          <a:p>
            <a:pPr marL="114300" indent="0">
              <a:buNone/>
            </a:pPr>
            <a:r>
              <a:rPr lang="en-US" sz="3200" dirty="0"/>
              <a:t>2018-2019 through 2019-2020</a:t>
            </a:r>
          </a:p>
          <a:p>
            <a:pPr lvl="1"/>
            <a:r>
              <a:rPr lang="en-US" sz="2800" dirty="0"/>
              <a:t>School divisions are expected to prepare </a:t>
            </a:r>
            <a:r>
              <a:rPr lang="en-US" sz="2800" b="1" dirty="0"/>
              <a:t>Balanced Assessment Plans </a:t>
            </a:r>
            <a:r>
              <a:rPr lang="en-US" sz="2800" dirty="0"/>
              <a:t>for each of the five replaced SOL assessments</a:t>
            </a:r>
          </a:p>
          <a:p>
            <a:pPr lvl="2"/>
            <a:r>
              <a:rPr lang="en-US" sz="2600" dirty="0"/>
              <a:t>Indicates types of assessments used to measure the content and skills addressed in the grade level/course</a:t>
            </a:r>
          </a:p>
          <a:p>
            <a:pPr lvl="2"/>
            <a:r>
              <a:rPr lang="en-US" sz="2600" dirty="0"/>
              <a:t>May include a variety of assessment types but must include some performance assessments </a:t>
            </a:r>
          </a:p>
          <a:p>
            <a:endParaRPr lang="en-US" dirty="0"/>
          </a:p>
        </p:txBody>
      </p:sp>
    </p:spTree>
    <p:extLst>
      <p:ext uri="{BB962C8B-B14F-4D97-AF65-F5344CB8AC3E}">
        <p14:creationId xmlns:p14="http://schemas.microsoft.com/office/powerpoint/2010/main" val="319807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7C9F2E-EB8B-4742-AC44-F7D815A5E599}" type="slidenum">
              <a:rPr lang="en-US" altLang="en-US" smtClean="0"/>
              <a:pPr/>
              <a:t>14</a:t>
            </a:fld>
            <a:endParaRPr lang="en-US" altLang="en-US" dirty="0"/>
          </a:p>
        </p:txBody>
      </p:sp>
      <p:sp>
        <p:nvSpPr>
          <p:cNvPr id="2" name="Title 1"/>
          <p:cNvSpPr>
            <a:spLocks noGrp="1"/>
          </p:cNvSpPr>
          <p:nvPr>
            <p:ph type="ctrTitle"/>
          </p:nvPr>
        </p:nvSpPr>
        <p:spPr/>
        <p:txBody>
          <a:bodyPr/>
          <a:lstStyle/>
          <a:p>
            <a:r>
              <a:rPr lang="en-US" dirty="0"/>
              <a:t>Balanced Assessment Plans</a:t>
            </a:r>
          </a:p>
        </p:txBody>
      </p:sp>
      <p:sp>
        <p:nvSpPr>
          <p:cNvPr id="3" name="Subtitle 2"/>
          <p:cNvSpPr>
            <a:spLocks noGrp="1"/>
          </p:cNvSpPr>
          <p:nvPr>
            <p:ph type="subTitle" idx="1"/>
          </p:nvPr>
        </p:nvSpPr>
        <p:spPr/>
        <p:txBody>
          <a:bodyPr/>
          <a:lstStyle/>
          <a:p>
            <a:r>
              <a:rPr lang="en-US" dirty="0"/>
              <a:t>for Deeper Learning</a:t>
            </a:r>
          </a:p>
        </p:txBody>
      </p:sp>
    </p:spTree>
    <p:extLst>
      <p:ext uri="{BB962C8B-B14F-4D97-AF65-F5344CB8AC3E}">
        <p14:creationId xmlns:p14="http://schemas.microsoft.com/office/powerpoint/2010/main" val="373721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15</a:t>
            </a:fld>
            <a:endParaRPr lang="en-US" altLang="en-US" dirty="0"/>
          </a:p>
        </p:txBody>
      </p:sp>
      <p:sp>
        <p:nvSpPr>
          <p:cNvPr id="2" name="Title 1"/>
          <p:cNvSpPr>
            <a:spLocks noGrp="1"/>
          </p:cNvSpPr>
          <p:nvPr>
            <p:ph type="ctrTitle"/>
          </p:nvPr>
        </p:nvSpPr>
        <p:spPr>
          <a:xfrm>
            <a:off x="685800" y="1292225"/>
            <a:ext cx="7543800" cy="2593975"/>
          </a:xfrm>
        </p:spPr>
        <p:txBody>
          <a:bodyPr/>
          <a:lstStyle/>
          <a:p>
            <a:r>
              <a:rPr lang="en-US" dirty="0"/>
              <a:t>Shared Resource Folder</a:t>
            </a:r>
            <a:br>
              <a:rPr lang="en-US" dirty="0"/>
            </a:br>
            <a:br>
              <a:rPr lang="en-US" dirty="0"/>
            </a:br>
            <a:br>
              <a:rPr lang="en-US" dirty="0"/>
            </a:br>
            <a:r>
              <a:rPr lang="en-US" dirty="0"/>
              <a:t>https://tinyurl.com/va-balanced-assessments</a:t>
            </a:r>
          </a:p>
        </p:txBody>
      </p:sp>
    </p:spTree>
    <p:extLst>
      <p:ext uri="{BB962C8B-B14F-4D97-AF65-F5344CB8AC3E}">
        <p14:creationId xmlns:p14="http://schemas.microsoft.com/office/powerpoint/2010/main" val="143024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16</a:t>
            </a:fld>
            <a:endParaRPr lang="en-US" altLang="en-US" dirty="0"/>
          </a:p>
        </p:txBody>
      </p:sp>
      <p:sp>
        <p:nvSpPr>
          <p:cNvPr id="2" name="Title 1"/>
          <p:cNvSpPr>
            <a:spLocks noGrp="1"/>
          </p:cNvSpPr>
          <p:nvPr>
            <p:ph type="title"/>
          </p:nvPr>
        </p:nvSpPr>
        <p:spPr/>
        <p:txBody>
          <a:bodyPr/>
          <a:lstStyle/>
          <a:p>
            <a:r>
              <a:rPr lang="en-US" dirty="0"/>
              <a:t>Balanced Assessment System </a:t>
            </a:r>
            <a:br>
              <a:rPr lang="en-US" dirty="0"/>
            </a:br>
            <a:r>
              <a:rPr lang="en-US" sz="2400" dirty="0"/>
              <a:t>(1 of 2)</a:t>
            </a:r>
            <a:endParaRPr lang="en-US" dirty="0"/>
          </a:p>
        </p:txBody>
      </p:sp>
      <p:sp>
        <p:nvSpPr>
          <p:cNvPr id="3" name="Content Placeholder 2"/>
          <p:cNvSpPr>
            <a:spLocks noGrp="1"/>
          </p:cNvSpPr>
          <p:nvPr>
            <p:ph idx="1"/>
          </p:nvPr>
        </p:nvSpPr>
        <p:spPr/>
        <p:txBody>
          <a:bodyPr/>
          <a:lstStyle/>
          <a:p>
            <a:r>
              <a:rPr lang="en-US" dirty="0"/>
              <a:t>Combination of assessments that form a comprehensive measure of student learning</a:t>
            </a:r>
          </a:p>
          <a:p>
            <a:r>
              <a:rPr lang="en-US" dirty="0"/>
              <a:t>Includes a variety of assessment types that are matched to the content being assessed and the purpose of the assessment data (including the need to meet accountability measures)</a:t>
            </a:r>
          </a:p>
          <a:p>
            <a:pPr marL="114300" indent="0">
              <a:buNone/>
            </a:pPr>
            <a:endParaRPr lang="en-US" dirty="0"/>
          </a:p>
          <a:p>
            <a:pPr marL="114300" indent="0">
              <a:buNone/>
            </a:pPr>
            <a:endParaRPr lang="en-US" dirty="0"/>
          </a:p>
          <a:p>
            <a:pPr marL="114300" indent="0">
              <a:spcBef>
                <a:spcPts val="1200"/>
              </a:spcBef>
              <a:buNone/>
            </a:pPr>
            <a:endParaRPr lang="en-US" sz="2400" dirty="0"/>
          </a:p>
          <a:p>
            <a:pPr marL="114300" indent="0">
              <a:spcBef>
                <a:spcPts val="1200"/>
              </a:spcBef>
              <a:buNone/>
            </a:pPr>
            <a:r>
              <a:rPr lang="en-US" sz="2400" dirty="0"/>
              <a:t>Adapted from: VDOE </a:t>
            </a:r>
            <a:r>
              <a:rPr lang="en-US" sz="2400" dirty="0">
                <a:hlinkClick r:id="rId2"/>
              </a:rPr>
              <a:t>Assessment Literacy Glossary</a:t>
            </a:r>
            <a:endParaRPr lang="en-US" sz="2400"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16896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17</a:t>
            </a:fld>
            <a:endParaRPr lang="en-US" altLang="en-US" dirty="0"/>
          </a:p>
        </p:txBody>
      </p:sp>
      <p:sp>
        <p:nvSpPr>
          <p:cNvPr id="2" name="Title 1"/>
          <p:cNvSpPr>
            <a:spLocks noGrp="1"/>
          </p:cNvSpPr>
          <p:nvPr>
            <p:ph type="title"/>
          </p:nvPr>
        </p:nvSpPr>
        <p:spPr/>
        <p:txBody>
          <a:bodyPr/>
          <a:lstStyle/>
          <a:p>
            <a:r>
              <a:rPr lang="en-US" dirty="0"/>
              <a:t>Balanced Assessment System </a:t>
            </a:r>
            <a:br>
              <a:rPr lang="en-US" dirty="0"/>
            </a:br>
            <a:r>
              <a:rPr lang="en-US" sz="2400" dirty="0"/>
              <a:t>(2 of 2)</a:t>
            </a:r>
            <a:endParaRPr lang="en-US" dirty="0"/>
          </a:p>
        </p:txBody>
      </p:sp>
      <p:sp>
        <p:nvSpPr>
          <p:cNvPr id="3" name="Content Placeholder 2"/>
          <p:cNvSpPr>
            <a:spLocks noGrp="1"/>
          </p:cNvSpPr>
          <p:nvPr>
            <p:ph idx="1"/>
          </p:nvPr>
        </p:nvSpPr>
        <p:spPr/>
        <p:txBody>
          <a:bodyPr/>
          <a:lstStyle/>
          <a:p>
            <a:r>
              <a:rPr lang="en-US" dirty="0"/>
              <a:t>Allows opportunities to measure student achievement and growth based on content standards, specific learning goals, and the 5 C’s (critical thinking, creative thinking, collaboration, communication, and citizenship) </a:t>
            </a:r>
          </a:p>
          <a:p>
            <a:r>
              <a:rPr lang="en-US" dirty="0"/>
              <a:t>The data gathered provide meaningful information that supports and guides classroom instruction.</a:t>
            </a:r>
          </a:p>
          <a:p>
            <a:endParaRPr lang="en-US" dirty="0"/>
          </a:p>
          <a:p>
            <a:pPr marL="114300" indent="0">
              <a:spcBef>
                <a:spcPts val="1200"/>
              </a:spcBef>
              <a:buNone/>
            </a:pPr>
            <a:endParaRPr lang="en-US" sz="2400" dirty="0"/>
          </a:p>
          <a:p>
            <a:pPr marL="114300" indent="0">
              <a:spcBef>
                <a:spcPts val="1200"/>
              </a:spcBef>
              <a:buNone/>
            </a:pPr>
            <a:r>
              <a:rPr lang="en-US" sz="2400" dirty="0"/>
              <a:t>Adapted from: VDOE </a:t>
            </a:r>
            <a:r>
              <a:rPr lang="en-US" sz="2400" dirty="0">
                <a:hlinkClick r:id="rId2"/>
              </a:rPr>
              <a:t>Assessment Literacy Glossary</a:t>
            </a:r>
            <a:endParaRPr lang="en-US" sz="2400"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44725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18</a:t>
            </a:fld>
            <a:endParaRPr lang="en-US" altLang="en-US" dirty="0"/>
          </a:p>
        </p:txBody>
      </p:sp>
      <p:sp>
        <p:nvSpPr>
          <p:cNvPr id="3" name="Title 2"/>
          <p:cNvSpPr>
            <a:spLocks noGrp="1"/>
          </p:cNvSpPr>
          <p:nvPr>
            <p:ph type="ctrTitle"/>
          </p:nvPr>
        </p:nvSpPr>
        <p:spPr>
          <a:xfrm>
            <a:off x="397240" y="180109"/>
            <a:ext cx="7543800" cy="914400"/>
          </a:xfrm>
        </p:spPr>
        <p:txBody>
          <a:bodyPr/>
          <a:lstStyle/>
          <a:p>
            <a:r>
              <a:rPr lang="en-US" dirty="0"/>
              <a:t>Why Balanced Assessment?</a:t>
            </a:r>
          </a:p>
        </p:txBody>
      </p:sp>
      <p:sp>
        <p:nvSpPr>
          <p:cNvPr id="5" name="Content Placeholder 2"/>
          <p:cNvSpPr txBox="1">
            <a:spLocks/>
          </p:cNvSpPr>
          <p:nvPr/>
        </p:nvSpPr>
        <p:spPr>
          <a:xfrm>
            <a:off x="152400" y="1066800"/>
            <a:ext cx="81534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marR="0" lvl="0" algn="ctr">
              <a:spcBef>
                <a:spcPts val="0"/>
              </a:spcBef>
              <a:spcAft>
                <a:spcPts val="0"/>
              </a:spcAft>
            </a:pPr>
            <a:r>
              <a:rPr lang="en-US" sz="2800" i="1" dirty="0">
                <a:latin typeface="Tahoma" panose="020B0604030504040204" pitchFamily="34" charset="0"/>
                <a:ea typeface="Tahoma" panose="020B0604030504040204" pitchFamily="34" charset="0"/>
                <a:cs typeface="Tahoma" panose="020B0604030504040204" pitchFamily="34" charset="0"/>
              </a:rPr>
              <a:t>“The fact is that assessments may be useful for one purpose but worthless for other important instructional purposes. Education leaders now understand that a variety of measures are needed to accommodate a variety of goals. The challenge for schools is designing a balanced assessment system using the strengths of summative, interim, and formative assessments to address instructional, accountability, and learning needs.”</a:t>
            </a:r>
          </a:p>
          <a:p>
            <a:pPr marL="342900" marR="0" lvl="0" indent="-342900" algn="ctr">
              <a:spcBef>
                <a:spcPts val="0"/>
              </a:spcBef>
              <a:spcAft>
                <a:spcPts val="0"/>
              </a:spcAft>
              <a:buFont typeface="+mj-lt"/>
              <a:buAutoNum type="romanUcPeriod"/>
            </a:pP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600" dirty="0">
                <a:latin typeface="Tahoma" panose="020B0604030504040204" pitchFamily="34" charset="0"/>
                <a:ea typeface="Tahoma" panose="020B0604030504040204" pitchFamily="34" charset="0"/>
                <a:cs typeface="Tahoma" panose="020B0604030504040204" pitchFamily="34" charset="0"/>
              </a:rPr>
              <a:t>Tracy A. Huebner, </a:t>
            </a:r>
            <a:r>
              <a:rPr lang="en-US" sz="1600" dirty="0">
                <a:latin typeface="Tahoma" panose="020B0604030504040204" pitchFamily="34" charset="0"/>
                <a:ea typeface="Tahoma" panose="020B0604030504040204" pitchFamily="34" charset="0"/>
                <a:cs typeface="Tahoma" panose="020B0604030504040204" pitchFamily="34" charset="0"/>
                <a:hlinkClick r:id="rId3"/>
              </a:rPr>
              <a:t>What Research Says About... / Balanced Assessment Educational Leadership</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30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19</a:t>
            </a:fld>
            <a:endParaRPr lang="en-US" altLang="en-US" dirty="0"/>
          </a:p>
        </p:txBody>
      </p:sp>
      <p:sp>
        <p:nvSpPr>
          <p:cNvPr id="2" name="Title 1"/>
          <p:cNvSpPr>
            <a:spLocks noGrp="1"/>
          </p:cNvSpPr>
          <p:nvPr>
            <p:ph type="ctrTitle"/>
          </p:nvPr>
        </p:nvSpPr>
        <p:spPr/>
        <p:txBody>
          <a:bodyPr/>
          <a:lstStyle/>
          <a:p>
            <a:r>
              <a:rPr lang="en-US" dirty="0"/>
              <a:t>Examine Current Research  – Balanced Assessment to Support Deeper Learning</a:t>
            </a:r>
          </a:p>
        </p:txBody>
      </p:sp>
    </p:spTree>
    <p:extLst>
      <p:ext uri="{BB962C8B-B14F-4D97-AF65-F5344CB8AC3E}">
        <p14:creationId xmlns:p14="http://schemas.microsoft.com/office/powerpoint/2010/main" val="100970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2</a:t>
            </a:fld>
            <a:endParaRPr lang="en-US" altLang="en-US"/>
          </a:p>
        </p:txBody>
      </p:sp>
      <p:sp>
        <p:nvSpPr>
          <p:cNvPr id="2" name="Title 1"/>
          <p:cNvSpPr>
            <a:spLocks noGrp="1"/>
          </p:cNvSpPr>
          <p:nvPr>
            <p:ph type="title"/>
          </p:nvPr>
        </p:nvSpPr>
        <p:spPr>
          <a:xfrm>
            <a:off x="0" y="0"/>
            <a:ext cx="8458200" cy="868362"/>
          </a:xfrm>
        </p:spPr>
        <p:txBody>
          <a:bodyPr/>
          <a:lstStyle/>
          <a:p>
            <a:r>
              <a:rPr lang="en-US" dirty="0"/>
              <a:t>Today’s Agenda</a:t>
            </a:r>
          </a:p>
        </p:txBody>
      </p:sp>
      <p:sp>
        <p:nvSpPr>
          <p:cNvPr id="3" name="Content Placeholder 2"/>
          <p:cNvSpPr>
            <a:spLocks noGrp="1"/>
          </p:cNvSpPr>
          <p:nvPr>
            <p:ph idx="1"/>
          </p:nvPr>
        </p:nvSpPr>
        <p:spPr>
          <a:xfrm>
            <a:off x="0" y="762000"/>
            <a:ext cx="8458200" cy="5105400"/>
          </a:xfrm>
        </p:spPr>
        <p:txBody>
          <a:bodyPr/>
          <a:lstStyle/>
          <a:p>
            <a:r>
              <a:rPr lang="en-US" dirty="0"/>
              <a:t>Welcome</a:t>
            </a:r>
          </a:p>
          <a:p>
            <a:r>
              <a:rPr lang="en-US" dirty="0"/>
              <a:t>Overview and Goals for the Day</a:t>
            </a:r>
          </a:p>
          <a:p>
            <a:r>
              <a:rPr lang="en-US" dirty="0"/>
              <a:t>10:00-10:15 Break</a:t>
            </a:r>
          </a:p>
          <a:p>
            <a:r>
              <a:rPr lang="en-US" dirty="0"/>
              <a:t>Balanced Assessment Plans for Deeper Learning</a:t>
            </a:r>
          </a:p>
          <a:p>
            <a:r>
              <a:rPr lang="en-US" dirty="0"/>
              <a:t>12:00-12:45 Lunch</a:t>
            </a:r>
          </a:p>
          <a:p>
            <a:r>
              <a:rPr lang="en-US" dirty="0"/>
              <a:t>Creating Balanced Assessment Plans</a:t>
            </a:r>
          </a:p>
          <a:p>
            <a:r>
              <a:rPr lang="en-US" dirty="0"/>
              <a:t>Highlights from School Divisions</a:t>
            </a:r>
          </a:p>
          <a:p>
            <a:r>
              <a:rPr lang="en-US" dirty="0"/>
              <a:t>2:30-2:45 Break</a:t>
            </a:r>
          </a:p>
          <a:p>
            <a:r>
              <a:rPr lang="en-US" dirty="0"/>
              <a:t>Division Planning Time</a:t>
            </a:r>
          </a:p>
          <a:p>
            <a:r>
              <a:rPr lang="en-US" dirty="0"/>
              <a:t>Each Division Shares Out/ Next Steps</a:t>
            </a:r>
          </a:p>
          <a:p>
            <a:r>
              <a:rPr lang="en-US" dirty="0"/>
              <a:t>Reflection/ Evaluation </a:t>
            </a:r>
          </a:p>
          <a:p>
            <a:endParaRPr lang="en-US" dirty="0"/>
          </a:p>
        </p:txBody>
      </p:sp>
    </p:spTree>
    <p:extLst>
      <p:ext uri="{BB962C8B-B14F-4D97-AF65-F5344CB8AC3E}">
        <p14:creationId xmlns:p14="http://schemas.microsoft.com/office/powerpoint/2010/main" val="171835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20</a:t>
            </a:fld>
            <a:endParaRPr lang="en-US" altLang="en-US" dirty="0"/>
          </a:p>
        </p:txBody>
      </p:sp>
      <p:sp>
        <p:nvSpPr>
          <p:cNvPr id="5" name="Title 2"/>
          <p:cNvSpPr>
            <a:spLocks noGrp="1"/>
          </p:cNvSpPr>
          <p:nvPr>
            <p:ph type="title"/>
          </p:nvPr>
        </p:nvSpPr>
        <p:spPr/>
        <p:txBody>
          <a:bodyPr/>
          <a:lstStyle/>
          <a:p>
            <a:r>
              <a:rPr lang="en-US" dirty="0"/>
              <a:t>What Research Says About … Balanced Assessment</a:t>
            </a:r>
          </a:p>
        </p:txBody>
      </p:sp>
      <p:sp>
        <p:nvSpPr>
          <p:cNvPr id="3" name="Content Placeholder 2"/>
          <p:cNvSpPr>
            <a:spLocks noGrp="1"/>
          </p:cNvSpPr>
          <p:nvPr>
            <p:ph idx="1"/>
          </p:nvPr>
        </p:nvSpPr>
        <p:spPr>
          <a:xfrm>
            <a:off x="0" y="1524000"/>
            <a:ext cx="8458200" cy="5105400"/>
          </a:xfrm>
        </p:spPr>
        <p:txBody>
          <a:bodyPr/>
          <a:lstStyle/>
          <a:p>
            <a:r>
              <a:rPr lang="en-US" dirty="0"/>
              <a:t>Read the article independently.</a:t>
            </a:r>
          </a:p>
          <a:p>
            <a:pPr lvl="1"/>
            <a:r>
              <a:rPr lang="en-US" sz="2800" dirty="0"/>
              <a:t>Find a sentence that was meaningful to you that captures the core idea of the text.</a:t>
            </a:r>
          </a:p>
          <a:p>
            <a:pPr lvl="1"/>
            <a:r>
              <a:rPr lang="en-US" sz="2800" dirty="0"/>
              <a:t>Find a phrase that moved, engaged, or provoked you.</a:t>
            </a:r>
          </a:p>
          <a:p>
            <a:pPr lvl="1"/>
            <a:r>
              <a:rPr lang="en-US" sz="2800" dirty="0"/>
              <a:t>Find a word that captured your attention or struck you as powerful.</a:t>
            </a:r>
          </a:p>
        </p:txBody>
      </p:sp>
    </p:spTree>
    <p:extLst>
      <p:ext uri="{BB962C8B-B14F-4D97-AF65-F5344CB8AC3E}">
        <p14:creationId xmlns:p14="http://schemas.microsoft.com/office/powerpoint/2010/main" val="2777314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21</a:t>
            </a:fld>
            <a:endParaRPr lang="en-US" altLang="en-US" dirty="0"/>
          </a:p>
        </p:txBody>
      </p:sp>
      <p:sp>
        <p:nvSpPr>
          <p:cNvPr id="2" name="Title 1"/>
          <p:cNvSpPr>
            <a:spLocks noGrp="1"/>
          </p:cNvSpPr>
          <p:nvPr>
            <p:ph type="title"/>
          </p:nvPr>
        </p:nvSpPr>
        <p:spPr/>
        <p:txBody>
          <a:bodyPr/>
          <a:lstStyle/>
          <a:p>
            <a:r>
              <a:rPr lang="en-US" dirty="0"/>
              <a:t>What Research Says About … Sharing Your Thoughts</a:t>
            </a:r>
          </a:p>
        </p:txBody>
      </p:sp>
      <p:sp>
        <p:nvSpPr>
          <p:cNvPr id="3" name="Content Placeholder 2"/>
          <p:cNvSpPr>
            <a:spLocks noGrp="1"/>
          </p:cNvSpPr>
          <p:nvPr>
            <p:ph idx="1"/>
          </p:nvPr>
        </p:nvSpPr>
        <p:spPr/>
        <p:txBody>
          <a:bodyPr/>
          <a:lstStyle/>
          <a:p>
            <a:pPr marL="114300" indent="0">
              <a:buNone/>
            </a:pPr>
            <a:r>
              <a:rPr lang="en-US" dirty="0"/>
              <a:t>As a group, discuss and record your choices.</a:t>
            </a:r>
          </a:p>
          <a:p>
            <a:pPr marL="628650" indent="-514350">
              <a:buClrTx/>
              <a:buFont typeface="+mj-lt"/>
              <a:buAutoNum type="arabicPeriod"/>
            </a:pPr>
            <a:r>
              <a:rPr lang="en-US" dirty="0"/>
              <a:t>Begin by sharing your words, then phrases, then sentences.</a:t>
            </a:r>
          </a:p>
          <a:p>
            <a:pPr marL="628650" indent="-514350">
              <a:buClrTx/>
              <a:buFont typeface="+mj-lt"/>
              <a:buAutoNum type="arabicPeriod"/>
            </a:pPr>
            <a:r>
              <a:rPr lang="en-US" dirty="0"/>
              <a:t>Explain why you made the selections you did.</a:t>
            </a:r>
          </a:p>
          <a:p>
            <a:pPr marL="628650" indent="-514350">
              <a:buClrTx/>
              <a:buFont typeface="+mj-lt"/>
              <a:buAutoNum type="arabicPeriod"/>
            </a:pPr>
            <a:r>
              <a:rPr lang="en-US" dirty="0"/>
              <a:t>Looking at your group’s collective choices of words, phrases, and sentences, reflect on the conversation by identifying:</a:t>
            </a:r>
          </a:p>
          <a:p>
            <a:pPr lvl="1">
              <a:buClrTx/>
            </a:pPr>
            <a:r>
              <a:rPr lang="en-US" dirty="0"/>
              <a:t>What themes emerge?</a:t>
            </a:r>
          </a:p>
          <a:p>
            <a:pPr lvl="1">
              <a:buClrTx/>
            </a:pPr>
            <a:r>
              <a:rPr lang="en-US" dirty="0"/>
              <a:t>What implications or predictions can be drawn?</a:t>
            </a:r>
          </a:p>
          <a:p>
            <a:pPr lvl="1">
              <a:buClrTx/>
            </a:pPr>
            <a:r>
              <a:rPr lang="en-US" dirty="0"/>
              <a:t>What aspects of the text were not captured in your choices?</a:t>
            </a:r>
          </a:p>
        </p:txBody>
      </p:sp>
    </p:spTree>
    <p:extLst>
      <p:ext uri="{BB962C8B-B14F-4D97-AF65-F5344CB8AC3E}">
        <p14:creationId xmlns:p14="http://schemas.microsoft.com/office/powerpoint/2010/main" val="2680879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22</a:t>
            </a:fld>
            <a:endParaRPr lang="en-US" altLang="en-US" dirty="0"/>
          </a:p>
        </p:txBody>
      </p:sp>
      <p:sp>
        <p:nvSpPr>
          <p:cNvPr id="2" name="Title 1"/>
          <p:cNvSpPr>
            <a:spLocks noGrp="1"/>
          </p:cNvSpPr>
          <p:nvPr>
            <p:ph type="title"/>
          </p:nvPr>
        </p:nvSpPr>
        <p:spPr/>
        <p:txBody>
          <a:bodyPr/>
          <a:lstStyle/>
          <a:p>
            <a:r>
              <a:rPr lang="en-US" dirty="0"/>
              <a:t>What Research Says About … Balanced Assessment </a:t>
            </a:r>
            <a:r>
              <a:rPr lang="en-US" sz="2400" dirty="0"/>
              <a:t>(2 of 2)</a:t>
            </a:r>
            <a:endParaRPr lang="en-US" dirty="0"/>
          </a:p>
        </p:txBody>
      </p:sp>
      <p:sp>
        <p:nvSpPr>
          <p:cNvPr id="3" name="Content Placeholder 2"/>
          <p:cNvSpPr>
            <a:spLocks noGrp="1"/>
          </p:cNvSpPr>
          <p:nvPr>
            <p:ph idx="1"/>
          </p:nvPr>
        </p:nvSpPr>
        <p:spPr>
          <a:xfrm>
            <a:off x="0" y="1371600"/>
            <a:ext cx="8458200" cy="5105400"/>
          </a:xfrm>
        </p:spPr>
        <p:txBody>
          <a:bodyPr/>
          <a:lstStyle/>
          <a:p>
            <a:r>
              <a:rPr lang="en-US" dirty="0"/>
              <a:t>School staff must be willing to:</a:t>
            </a:r>
          </a:p>
          <a:p>
            <a:pPr lvl="1"/>
            <a:r>
              <a:rPr lang="en-US" sz="2800" dirty="0"/>
              <a:t>Evaluate assessments in terms of the value they bring to student learning and instructional practice</a:t>
            </a:r>
          </a:p>
          <a:p>
            <a:pPr lvl="1"/>
            <a:r>
              <a:rPr lang="en-US" sz="2800" dirty="0"/>
              <a:t>Question whether an assessment actually improves instruction</a:t>
            </a:r>
          </a:p>
          <a:p>
            <a:pPr lvl="1"/>
            <a:r>
              <a:rPr lang="en-US" sz="2800" dirty="0"/>
              <a:t>Observe how assessments influence the way teachers converse with one another about teaching and learning</a:t>
            </a:r>
          </a:p>
        </p:txBody>
      </p:sp>
    </p:spTree>
    <p:extLst>
      <p:ext uri="{BB962C8B-B14F-4D97-AF65-F5344CB8AC3E}">
        <p14:creationId xmlns:p14="http://schemas.microsoft.com/office/powerpoint/2010/main" val="2491435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23</a:t>
            </a:fld>
            <a:endParaRPr lang="en-US" altLang="en-US" dirty="0"/>
          </a:p>
        </p:txBody>
      </p:sp>
      <p:sp>
        <p:nvSpPr>
          <p:cNvPr id="2" name="Title 1"/>
          <p:cNvSpPr>
            <a:spLocks noGrp="1"/>
          </p:cNvSpPr>
          <p:nvPr>
            <p:ph type="ctrTitle"/>
          </p:nvPr>
        </p:nvSpPr>
        <p:spPr>
          <a:xfrm>
            <a:off x="533400" y="2133600"/>
            <a:ext cx="7391400" cy="2593975"/>
          </a:xfrm>
        </p:spPr>
        <p:txBody>
          <a:bodyPr/>
          <a:lstStyle/>
          <a:p>
            <a:pPr marL="342900" marR="0" lvl="0" indent="-342900">
              <a:spcBef>
                <a:spcPts val="0"/>
              </a:spcBef>
              <a:spcAft>
                <a:spcPts val="0"/>
              </a:spcAft>
            </a:pP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b="0" i="1" dirty="0">
                <a:solidFill>
                  <a:schemeClr val="tx1"/>
                </a:solidFill>
              </a:rPr>
              <a:t>“Education leaders now understand that a variety of  measures are needed to accommodate a variety of goals. The challenge for schools is designing a balanced assessment system using the strengths of summative, interim, and formative assessments to address instructional, accountability, and learning needs.”</a:t>
            </a:r>
            <a:br>
              <a:rPr lang="en-US" sz="4400" b="0" i="1" dirty="0">
                <a:solidFill>
                  <a:schemeClr val="tx1"/>
                </a:solidFill>
              </a:rPr>
            </a:br>
            <a:br>
              <a:rPr lang="en-US" sz="4400" b="0" dirty="0"/>
            </a:br>
            <a:endParaRPr lang="en-US" b="0" dirty="0"/>
          </a:p>
        </p:txBody>
      </p:sp>
      <p:sp>
        <p:nvSpPr>
          <p:cNvPr id="4" name="Subtitle 3"/>
          <p:cNvSpPr>
            <a:spLocks noGrp="1"/>
          </p:cNvSpPr>
          <p:nvPr>
            <p:ph type="subTitle" idx="1"/>
          </p:nvPr>
        </p:nvSpPr>
        <p:spPr>
          <a:xfrm>
            <a:off x="762000" y="5486400"/>
            <a:ext cx="7620000" cy="381000"/>
          </a:xfrm>
        </p:spPr>
        <p:txBody>
          <a:bodyPr>
            <a:normAutofit fontScale="25000" lnSpcReduction="20000"/>
          </a:bodyPr>
          <a:lstStyle/>
          <a:p>
            <a:pPr>
              <a:spcBef>
                <a:spcPts val="0"/>
              </a:spcBef>
            </a:pPr>
            <a:r>
              <a:rPr lang="en-US" sz="9600" dirty="0"/>
              <a:t>Tracy A. Huebner, </a:t>
            </a:r>
            <a:r>
              <a:rPr lang="en-US" sz="9600" dirty="0">
                <a:hlinkClick r:id="rId3"/>
              </a:rPr>
              <a:t>What Research Says About... / Balanced Assessment Educational Leadership</a:t>
            </a:r>
            <a:endParaRPr lang="en-US" sz="9600" dirty="0"/>
          </a:p>
          <a:p>
            <a:endParaRPr lang="en-US" dirty="0"/>
          </a:p>
        </p:txBody>
      </p:sp>
    </p:spTree>
    <p:extLst>
      <p:ext uri="{BB962C8B-B14F-4D97-AF65-F5344CB8AC3E}">
        <p14:creationId xmlns:p14="http://schemas.microsoft.com/office/powerpoint/2010/main" val="172173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24</a:t>
            </a:fld>
            <a:endParaRPr lang="en-US" altLang="en-US" dirty="0"/>
          </a:p>
        </p:txBody>
      </p:sp>
      <p:sp>
        <p:nvSpPr>
          <p:cNvPr id="2" name="Title 1"/>
          <p:cNvSpPr>
            <a:spLocks noGrp="1"/>
          </p:cNvSpPr>
          <p:nvPr>
            <p:ph type="ctrTitle"/>
          </p:nvPr>
        </p:nvSpPr>
        <p:spPr/>
        <p:txBody>
          <a:bodyPr/>
          <a:lstStyle/>
          <a:p>
            <a:pPr lvl="1"/>
            <a:r>
              <a:rPr lang="en-US" dirty="0">
                <a:ea typeface="Tahoma" panose="020B0604030504040204" pitchFamily="34" charset="0"/>
              </a:rPr>
              <a:t>Types of Assessment and Purpose and Instructional Use of Assessment</a:t>
            </a:r>
          </a:p>
        </p:txBody>
      </p:sp>
    </p:spTree>
    <p:extLst>
      <p:ext uri="{BB962C8B-B14F-4D97-AF65-F5344CB8AC3E}">
        <p14:creationId xmlns:p14="http://schemas.microsoft.com/office/powerpoint/2010/main" val="1316942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25</a:t>
            </a:fld>
            <a:endParaRPr lang="en-US" altLang="en-US" dirty="0"/>
          </a:p>
        </p:txBody>
      </p:sp>
      <p:sp>
        <p:nvSpPr>
          <p:cNvPr id="3" name="Title 2"/>
          <p:cNvSpPr>
            <a:spLocks noGrp="1"/>
          </p:cNvSpPr>
          <p:nvPr>
            <p:ph type="ctrTitle"/>
          </p:nvPr>
        </p:nvSpPr>
        <p:spPr>
          <a:xfrm>
            <a:off x="457200" y="457200"/>
            <a:ext cx="7543800" cy="914400"/>
          </a:xfrm>
        </p:spPr>
        <p:txBody>
          <a:bodyPr/>
          <a:lstStyle/>
          <a:p>
            <a:r>
              <a:rPr lang="en-US" dirty="0"/>
              <a:t>Deliberate and Purposeful Assessment</a:t>
            </a:r>
          </a:p>
        </p:txBody>
      </p:sp>
      <p:sp>
        <p:nvSpPr>
          <p:cNvPr id="5" name="Content Placeholder 2"/>
          <p:cNvSpPr txBox="1">
            <a:spLocks/>
          </p:cNvSpPr>
          <p:nvPr/>
        </p:nvSpPr>
        <p:spPr>
          <a:xfrm>
            <a:off x="38100" y="1600200"/>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Provide timely, actionable feedback</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Embedded in instruction</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Aligned to standards and learning goals </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Elicit student demonstration of complex knowledge</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Accurately measure student achievement</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Equitable – accessible and fair</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Transparent – to students and parents</a:t>
            </a:r>
          </a:p>
          <a:p>
            <a:pPr lvl="1">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Multiple measures used</a:t>
            </a:r>
          </a:p>
          <a:p>
            <a:pPr marL="349250" lvl="1"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lvl="1">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4401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26</a:t>
            </a:fld>
            <a:endParaRPr lang="en-US" altLang="en-US" dirty="0"/>
          </a:p>
        </p:txBody>
      </p:sp>
      <p:sp>
        <p:nvSpPr>
          <p:cNvPr id="3" name="Title 2"/>
          <p:cNvSpPr>
            <a:spLocks noGrp="1"/>
          </p:cNvSpPr>
          <p:nvPr>
            <p:ph type="ctrTitle"/>
          </p:nvPr>
        </p:nvSpPr>
        <p:spPr>
          <a:xfrm>
            <a:off x="457200" y="457200"/>
            <a:ext cx="7543800" cy="914400"/>
          </a:xfrm>
        </p:spPr>
        <p:txBody>
          <a:bodyPr/>
          <a:lstStyle/>
          <a:p>
            <a:r>
              <a:rPr lang="en-US" dirty="0"/>
              <a:t>Types of Assessment </a:t>
            </a:r>
          </a:p>
        </p:txBody>
      </p:sp>
      <p:sp>
        <p:nvSpPr>
          <p:cNvPr id="5" name="Content Placeholder 2"/>
          <p:cNvSpPr txBox="1">
            <a:spLocks/>
          </p:cNvSpPr>
          <p:nvPr/>
        </p:nvSpPr>
        <p:spPr>
          <a:xfrm>
            <a:off x="25401" y="1828800"/>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lvl="1">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Diagnostic Assessment</a:t>
            </a:r>
          </a:p>
          <a:p>
            <a:pPr lvl="1">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Formative Assessment</a:t>
            </a:r>
          </a:p>
          <a:p>
            <a:pPr lvl="1">
              <a:buFont typeface="Arial" panose="020B0604020202020204" pitchFamily="34" charset="0"/>
              <a:buChar char="•"/>
            </a:pPr>
            <a:r>
              <a:rPr lang="en-US" sz="3200" dirty="0">
                <a:latin typeface="Tahoma" panose="020B0604030504040204" pitchFamily="34" charset="0"/>
                <a:ea typeface="Tahoma" panose="020B0604030504040204" pitchFamily="34" charset="0"/>
                <a:cs typeface="Tahoma" panose="020B0604030504040204" pitchFamily="34" charset="0"/>
              </a:rPr>
              <a:t>Summative Assessment</a:t>
            </a:r>
          </a:p>
          <a:p>
            <a:pPr marL="349250" lvl="1"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lvl="1">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96591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27</a:t>
            </a:fld>
            <a:endParaRPr lang="en-US" altLang="en-US" dirty="0"/>
          </a:p>
        </p:txBody>
      </p:sp>
      <p:sp>
        <p:nvSpPr>
          <p:cNvPr id="3" name="Title 2"/>
          <p:cNvSpPr>
            <a:spLocks noGrp="1"/>
          </p:cNvSpPr>
          <p:nvPr>
            <p:ph type="ctrTitle"/>
          </p:nvPr>
        </p:nvSpPr>
        <p:spPr>
          <a:xfrm>
            <a:off x="457200" y="457200"/>
            <a:ext cx="7543800" cy="914400"/>
          </a:xfrm>
        </p:spPr>
        <p:txBody>
          <a:bodyPr/>
          <a:lstStyle/>
          <a:p>
            <a:r>
              <a:rPr lang="en-US" dirty="0"/>
              <a:t>Diagnostic Assessment</a:t>
            </a:r>
          </a:p>
        </p:txBody>
      </p:sp>
      <p:sp>
        <p:nvSpPr>
          <p:cNvPr id="5" name="Content Placeholder 2"/>
          <p:cNvSpPr txBox="1">
            <a:spLocks/>
          </p:cNvSpPr>
          <p:nvPr/>
        </p:nvSpPr>
        <p:spPr>
          <a:xfrm>
            <a:off x="25401" y="1828800"/>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marL="349250" lvl="1" indent="0">
              <a:buNone/>
            </a:pPr>
            <a:r>
              <a:rPr lang="en-US" sz="3200" dirty="0">
                <a:latin typeface="Tahoma" panose="020B0604030504040204" pitchFamily="34" charset="0"/>
                <a:ea typeface="Tahoma" panose="020B0604030504040204" pitchFamily="34" charset="0"/>
                <a:cs typeface="Tahoma" panose="020B0604030504040204" pitchFamily="34" charset="0"/>
              </a:rPr>
              <a:t>Assessment that determines student areas of strength and academic need prior to instruction </a:t>
            </a:r>
          </a:p>
          <a:p>
            <a:pPr marL="349250" lvl="1"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marL="349250" lvl="1" indent="0">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marL="349250" lvl="1" indent="0" algn="ctr">
              <a:buNone/>
            </a:pP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Assessment “before” learning</a:t>
            </a:r>
            <a:endParaRPr lang="en-US"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925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34925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79690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28</a:t>
            </a:fld>
            <a:endParaRPr lang="en-US" altLang="en-US" dirty="0"/>
          </a:p>
        </p:txBody>
      </p:sp>
      <p:sp>
        <p:nvSpPr>
          <p:cNvPr id="3" name="Title 2"/>
          <p:cNvSpPr>
            <a:spLocks noGrp="1"/>
          </p:cNvSpPr>
          <p:nvPr>
            <p:ph type="ctrTitle"/>
          </p:nvPr>
        </p:nvSpPr>
        <p:spPr>
          <a:xfrm>
            <a:off x="457200" y="457200"/>
            <a:ext cx="7543800" cy="914400"/>
          </a:xfrm>
        </p:spPr>
        <p:txBody>
          <a:bodyPr/>
          <a:lstStyle/>
          <a:p>
            <a:r>
              <a:rPr lang="en-US" dirty="0"/>
              <a:t>Formative Assessment</a:t>
            </a:r>
          </a:p>
        </p:txBody>
      </p:sp>
      <p:sp>
        <p:nvSpPr>
          <p:cNvPr id="5" name="Content Placeholder 2"/>
          <p:cNvSpPr txBox="1">
            <a:spLocks/>
          </p:cNvSpPr>
          <p:nvPr/>
        </p:nvSpPr>
        <p:spPr>
          <a:xfrm>
            <a:off x="438150" y="1371600"/>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A process or assessment designed to intentionally collect information about the nature or degree of student learning during instruction, providing feedback to teachers and students and allowing for teachers and students to make instructional decisions (adjustments and modifications)</a:t>
            </a:r>
          </a:p>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Assessment “for” learning</a:t>
            </a:r>
            <a:endParaRPr lang="en-US" sz="2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9250" lvl="1"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lvl="1">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62228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29</a:t>
            </a:fld>
            <a:endParaRPr lang="en-US" altLang="en-US" dirty="0"/>
          </a:p>
        </p:txBody>
      </p:sp>
      <p:sp>
        <p:nvSpPr>
          <p:cNvPr id="3" name="Title 2"/>
          <p:cNvSpPr>
            <a:spLocks noGrp="1"/>
          </p:cNvSpPr>
          <p:nvPr>
            <p:ph type="ctrTitle"/>
          </p:nvPr>
        </p:nvSpPr>
        <p:spPr>
          <a:xfrm>
            <a:off x="438150" y="3748"/>
            <a:ext cx="7543800" cy="914400"/>
          </a:xfrm>
        </p:spPr>
        <p:txBody>
          <a:bodyPr/>
          <a:lstStyle/>
          <a:p>
            <a:r>
              <a:rPr lang="en-US" dirty="0"/>
              <a:t>Summative Assessment</a:t>
            </a:r>
          </a:p>
        </p:txBody>
      </p:sp>
      <p:sp>
        <p:nvSpPr>
          <p:cNvPr id="5" name="Content Placeholder 2"/>
          <p:cNvSpPr txBox="1">
            <a:spLocks/>
          </p:cNvSpPr>
          <p:nvPr/>
        </p:nvSpPr>
        <p:spPr>
          <a:xfrm>
            <a:off x="76200" y="762000"/>
            <a:ext cx="85344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marL="457200" indent="-457200">
              <a:spcBef>
                <a:spcPts val="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Used to evaluate student learning, skill acquisition, and academic achievement at the conclusion of a unit, project, course, semester, program, or school year</a:t>
            </a:r>
          </a:p>
          <a:p>
            <a:pPr marL="457200" indent="-457200">
              <a:spcBef>
                <a:spcPts val="0"/>
              </a:spcBef>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 Typically, summative assessments are comprehensive and representative of a set of knowledge and skills, and associated with high-stakes decisions (e.g., a grade in a course, promotion to another level, verification of a course credit).</a:t>
            </a:r>
          </a:p>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Assessment “of” learning </a:t>
            </a:r>
          </a:p>
          <a:p>
            <a:pPr lvl="1">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254855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3</a:t>
            </a:fld>
            <a:endParaRPr lang="en-US" altLang="en-US" dirty="0"/>
          </a:p>
        </p:txBody>
      </p:sp>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School Divisions here today</a:t>
            </a:r>
          </a:p>
          <a:p>
            <a:r>
              <a:rPr lang="en-US" dirty="0"/>
              <a:t>Virginia Department of Education (VDOE) staff here today</a:t>
            </a:r>
          </a:p>
          <a:p>
            <a:pPr lvl="1"/>
            <a:r>
              <a:rPr lang="en-US" dirty="0"/>
              <a:t>Department for Learning</a:t>
            </a:r>
          </a:p>
          <a:p>
            <a:pPr lvl="1"/>
            <a:r>
              <a:rPr lang="en-US" dirty="0"/>
              <a:t>Department of Student Assessment and ESEA Programs</a:t>
            </a:r>
          </a:p>
        </p:txBody>
      </p:sp>
    </p:spTree>
    <p:extLst>
      <p:ext uri="{BB962C8B-B14F-4D97-AF65-F5344CB8AC3E}">
        <p14:creationId xmlns:p14="http://schemas.microsoft.com/office/powerpoint/2010/main" val="3666145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F7C9F2E-EB8B-4742-AC44-F7D815A5E599}" type="slidenum">
              <a:rPr lang="en-US" altLang="en-US" smtClean="0"/>
              <a:pPr/>
              <a:t>30</a:t>
            </a:fld>
            <a:endParaRPr lang="en-US" altLang="en-US" dirty="0"/>
          </a:p>
        </p:txBody>
      </p:sp>
      <p:sp>
        <p:nvSpPr>
          <p:cNvPr id="3" name="Title 2"/>
          <p:cNvSpPr>
            <a:spLocks noGrp="1"/>
          </p:cNvSpPr>
          <p:nvPr>
            <p:ph type="ctrTitle"/>
          </p:nvPr>
        </p:nvSpPr>
        <p:spPr>
          <a:xfrm>
            <a:off x="438150" y="228600"/>
            <a:ext cx="7543800" cy="914400"/>
          </a:xfrm>
        </p:spPr>
        <p:txBody>
          <a:bodyPr/>
          <a:lstStyle/>
          <a:p>
            <a:r>
              <a:rPr lang="en-US" dirty="0"/>
              <a:t>Assessment Grain Size</a:t>
            </a:r>
          </a:p>
        </p:txBody>
      </p:sp>
      <p:sp>
        <p:nvSpPr>
          <p:cNvPr id="6" name="TextBox 5"/>
          <p:cNvSpPr txBox="1"/>
          <p:nvPr/>
        </p:nvSpPr>
        <p:spPr>
          <a:xfrm>
            <a:off x="1490662" y="5183743"/>
            <a:ext cx="6705600" cy="369332"/>
          </a:xfrm>
          <a:prstGeom prst="rect">
            <a:avLst/>
          </a:prstGeom>
          <a:noFill/>
          <a:ln>
            <a:noFill/>
          </a:ln>
        </p:spPr>
        <p:txBody>
          <a:bodyPr wrap="square" rtlCol="0">
            <a:spAutoFit/>
          </a:bodyPr>
          <a:lstStyle/>
          <a:p>
            <a:r>
              <a:rPr lang="en-US" dirty="0"/>
              <a:t>Adapted from California Department of Education</a:t>
            </a:r>
          </a:p>
        </p:txBody>
      </p:sp>
      <p:pic>
        <p:nvPicPr>
          <p:cNvPr id="2" name="Picture 1" descr="Image depicts grain size moving from smaller, minute-by-minute assessments that are formative to larger annual assessments that are summative. Progression shown, from left to right, includes minute-by-minute, daily, weekly, unit, quarterly, and yearly. Progression also indicates diagnostic as a beginning point followed by formative throughout, with summative at the end."/>
          <p:cNvPicPr>
            <a:picLocks noChangeAspect="1"/>
          </p:cNvPicPr>
          <p:nvPr/>
        </p:nvPicPr>
        <p:blipFill>
          <a:blip r:embed="rId3"/>
          <a:stretch>
            <a:fillRect/>
          </a:stretch>
        </p:blipFill>
        <p:spPr>
          <a:xfrm>
            <a:off x="103684" y="1188006"/>
            <a:ext cx="8313759" cy="3896396"/>
          </a:xfrm>
          <a:prstGeom prst="rect">
            <a:avLst/>
          </a:prstGeom>
        </p:spPr>
      </p:pic>
      <p:sp>
        <p:nvSpPr>
          <p:cNvPr id="4" name="TextBox 3"/>
          <p:cNvSpPr txBox="1"/>
          <p:nvPr/>
        </p:nvSpPr>
        <p:spPr>
          <a:xfrm>
            <a:off x="10510" y="5652416"/>
            <a:ext cx="8458200" cy="1200329"/>
          </a:xfrm>
          <a:prstGeom prst="rect">
            <a:avLst/>
          </a:prstGeom>
          <a:solidFill>
            <a:srgbClr val="FFC000"/>
          </a:solidFill>
        </p:spPr>
        <p:txBody>
          <a:bodyPr wrap="square" rtlCol="0">
            <a:spAutoFit/>
          </a:bodyPr>
          <a:lstStyle/>
          <a:p>
            <a:pPr algn="ctr"/>
            <a:r>
              <a:rPr lang="en-US" sz="2400" dirty="0">
                <a:latin typeface="Tahoma" panose="020B0604030504040204" pitchFamily="34" charset="0"/>
                <a:ea typeface="Tahoma" panose="020B0604030504040204" pitchFamily="34" charset="0"/>
                <a:cs typeface="Tahoma" panose="020B0604030504040204" pitchFamily="34" charset="0"/>
              </a:rPr>
              <a:t>Talk to a shoulder partner about this graphic. Is there anything you might change about the graphic?</a:t>
            </a:r>
          </a:p>
          <a:p>
            <a:pPr algn="ctr"/>
            <a:r>
              <a:rPr lang="en-US" sz="2400" dirty="0">
                <a:latin typeface="Tahoma" panose="020B0604030504040204" pitchFamily="34" charset="0"/>
                <a:ea typeface="Tahoma" panose="020B0604030504040204" pitchFamily="34" charset="0"/>
                <a:cs typeface="Tahoma" panose="020B0604030504040204" pitchFamily="34" charset="0"/>
              </a:rPr>
              <a:t>Does this align to your understanding of assessment?   </a:t>
            </a:r>
          </a:p>
        </p:txBody>
      </p:sp>
    </p:spTree>
    <p:extLst>
      <p:ext uri="{BB962C8B-B14F-4D97-AF65-F5344CB8AC3E}">
        <p14:creationId xmlns:p14="http://schemas.microsoft.com/office/powerpoint/2010/main" val="351922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31</a:t>
            </a:fld>
            <a:endParaRPr lang="en-US" altLang="en-US" dirty="0"/>
          </a:p>
        </p:txBody>
      </p:sp>
      <p:sp>
        <p:nvSpPr>
          <p:cNvPr id="3" name="Title 2"/>
          <p:cNvSpPr>
            <a:spLocks noGrp="1"/>
          </p:cNvSpPr>
          <p:nvPr>
            <p:ph type="ctrTitle"/>
          </p:nvPr>
        </p:nvSpPr>
        <p:spPr>
          <a:xfrm>
            <a:off x="438150" y="228600"/>
            <a:ext cx="7543800" cy="914400"/>
          </a:xfrm>
        </p:spPr>
        <p:txBody>
          <a:bodyPr/>
          <a:lstStyle/>
          <a:p>
            <a:r>
              <a:rPr lang="en-US" dirty="0"/>
              <a:t>Table Top Activity</a:t>
            </a:r>
          </a:p>
        </p:txBody>
      </p:sp>
      <p:sp>
        <p:nvSpPr>
          <p:cNvPr id="5" name="Content Placeholder 2"/>
          <p:cNvSpPr txBox="1">
            <a:spLocks/>
          </p:cNvSpPr>
          <p:nvPr/>
        </p:nvSpPr>
        <p:spPr>
          <a:xfrm>
            <a:off x="438150" y="1143000"/>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r>
              <a:rPr lang="en-US" dirty="0"/>
              <a:t>What are the differences between assessment types in a balanced assessment system?</a:t>
            </a:r>
          </a:p>
          <a:p>
            <a:pPr lvl="1">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pic>
        <p:nvPicPr>
          <p:cNvPr id="6" name="Picture 5" descr="Image of a table titled &quot;Overview of Assessment Types&quot; that has 3 columns labeled, from left to right, Diagnostic Assessment, Formative Assessment, and Summative Assessment."/>
          <p:cNvPicPr>
            <a:picLocks noChangeAspect="1"/>
          </p:cNvPicPr>
          <p:nvPr/>
        </p:nvPicPr>
        <p:blipFill>
          <a:blip r:embed="rId2"/>
          <a:stretch>
            <a:fillRect/>
          </a:stretch>
        </p:blipFill>
        <p:spPr>
          <a:xfrm>
            <a:off x="1295400" y="2209800"/>
            <a:ext cx="5838825" cy="4180887"/>
          </a:xfrm>
          <a:prstGeom prst="rect">
            <a:avLst/>
          </a:prstGeom>
        </p:spPr>
      </p:pic>
    </p:spTree>
    <p:extLst>
      <p:ext uri="{BB962C8B-B14F-4D97-AF65-F5344CB8AC3E}">
        <p14:creationId xmlns:p14="http://schemas.microsoft.com/office/powerpoint/2010/main" val="289121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7C9F2E-EB8B-4742-AC44-F7D815A5E599}" type="slidenum">
              <a:rPr lang="en-US" altLang="en-US" smtClean="0"/>
              <a:pPr/>
              <a:t>32</a:t>
            </a:fld>
            <a:endParaRPr lang="en-US" altLang="en-US" dirty="0"/>
          </a:p>
        </p:txBody>
      </p:sp>
      <p:sp>
        <p:nvSpPr>
          <p:cNvPr id="3" name="Title 2"/>
          <p:cNvSpPr>
            <a:spLocks noGrp="1"/>
          </p:cNvSpPr>
          <p:nvPr>
            <p:ph type="ctrTitle"/>
          </p:nvPr>
        </p:nvSpPr>
        <p:spPr>
          <a:xfrm>
            <a:off x="438150" y="228600"/>
            <a:ext cx="7715250" cy="914400"/>
          </a:xfrm>
        </p:spPr>
        <p:txBody>
          <a:bodyPr/>
          <a:lstStyle/>
          <a:p>
            <a:r>
              <a:rPr lang="en-US" dirty="0"/>
              <a:t>Overview of Assessment Types</a:t>
            </a:r>
          </a:p>
        </p:txBody>
      </p:sp>
      <p:pic>
        <p:nvPicPr>
          <p:cNvPr id="2" name="Picture 1" descr="Overview of Assessment Types (1).docx - Word"/>
          <p:cNvPicPr>
            <a:picLocks noChangeAspect="1"/>
          </p:cNvPicPr>
          <p:nvPr/>
        </p:nvPicPr>
        <p:blipFill rotWithShape="1">
          <a:blip r:embed="rId3">
            <a:extLst>
              <a:ext uri="{28A0092B-C50C-407E-A947-70E740481C1C}">
                <a14:useLocalDpi xmlns:a14="http://schemas.microsoft.com/office/drawing/2010/main" val="0"/>
              </a:ext>
            </a:extLst>
          </a:blip>
          <a:srcRect l="14936" t="28328" r="14305" b="3563"/>
          <a:stretch/>
        </p:blipFill>
        <p:spPr>
          <a:xfrm>
            <a:off x="228600" y="1447800"/>
            <a:ext cx="8015655" cy="4153635"/>
          </a:xfrm>
          <a:prstGeom prst="rect">
            <a:avLst/>
          </a:prstGeom>
          <a:ln>
            <a:solidFill>
              <a:schemeClr val="tx2"/>
            </a:solidFill>
          </a:ln>
        </p:spPr>
      </p:pic>
    </p:spTree>
    <p:extLst>
      <p:ext uri="{BB962C8B-B14F-4D97-AF65-F5344CB8AC3E}">
        <p14:creationId xmlns:p14="http://schemas.microsoft.com/office/powerpoint/2010/main" val="224045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33</a:t>
            </a:fld>
            <a:endParaRPr lang="en-US" altLang="en-US" dirty="0"/>
          </a:p>
        </p:txBody>
      </p:sp>
      <p:sp>
        <p:nvSpPr>
          <p:cNvPr id="3" name="Title 2"/>
          <p:cNvSpPr>
            <a:spLocks noGrp="1"/>
          </p:cNvSpPr>
          <p:nvPr>
            <p:ph type="ctrTitle"/>
          </p:nvPr>
        </p:nvSpPr>
        <p:spPr>
          <a:xfrm>
            <a:off x="304800" y="228600"/>
            <a:ext cx="8153400" cy="914400"/>
          </a:xfrm>
        </p:spPr>
        <p:txBody>
          <a:bodyPr/>
          <a:lstStyle/>
          <a:p>
            <a:r>
              <a:rPr lang="en-US" dirty="0"/>
              <a:t>Examining Assessment Practices</a:t>
            </a:r>
          </a:p>
        </p:txBody>
      </p:sp>
      <p:sp>
        <p:nvSpPr>
          <p:cNvPr id="5" name="Content Placeholder 2"/>
          <p:cNvSpPr txBox="1">
            <a:spLocks/>
          </p:cNvSpPr>
          <p:nvPr/>
        </p:nvSpPr>
        <p:spPr>
          <a:xfrm>
            <a:off x="283497" y="1019174"/>
            <a:ext cx="82042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r>
              <a:rPr lang="en-US" dirty="0"/>
              <a:t>Consider the assessments that you administer in your division or at your school.</a:t>
            </a:r>
          </a:p>
          <a:p>
            <a:pPr marL="457200" indent="-457200">
              <a:buFont typeface="Arial" panose="020B0604020202020204" pitchFamily="34" charset="0"/>
              <a:buChar char="•"/>
            </a:pPr>
            <a:r>
              <a:rPr lang="en-US" dirty="0"/>
              <a:t>Are the purposes clear?</a:t>
            </a:r>
          </a:p>
          <a:p>
            <a:pPr marL="457200" indent="-457200">
              <a:buFont typeface="Arial" panose="020B0604020202020204" pitchFamily="34" charset="0"/>
              <a:buChar char="•"/>
            </a:pPr>
            <a:r>
              <a:rPr lang="en-US" dirty="0"/>
              <a:t>Are the results used for the intended purpose? </a:t>
            </a:r>
          </a:p>
          <a:p>
            <a:pPr marL="457200" indent="-457200">
              <a:buFont typeface="Arial" panose="020B0604020202020204" pitchFamily="34" charset="0"/>
              <a:buChar char="•"/>
            </a:pPr>
            <a:endParaRPr lang="en-US" dirty="0"/>
          </a:p>
          <a:p>
            <a:pPr lvl="1">
              <a:buFont typeface="Wingdings" panose="05000000000000000000" pitchFamily="2" charset="2"/>
              <a:buChar char="§"/>
            </a:pPr>
            <a:endParaRPr lang="en-US" dirty="0">
              <a:latin typeface="Tahoma" panose="020B0604030504040204" pitchFamily="34" charset="0"/>
              <a:ea typeface="Tahoma" panose="020B0604030504040204" pitchFamily="34" charset="0"/>
              <a:cs typeface="Tahoma" panose="020B0604030504040204" pitchFamily="34" charset="0"/>
            </a:endParaRPr>
          </a:p>
          <a:p>
            <a:pPr lvl="1">
              <a:buFont typeface="Wingdings" panose="05000000000000000000" pitchFamily="2" charset="2"/>
              <a:buChar char="§"/>
            </a:pPr>
            <a:endParaRPr lang="en-US" dirty="0"/>
          </a:p>
          <a:p>
            <a:endParaRPr lang="en-US" dirty="0"/>
          </a:p>
        </p:txBody>
      </p:sp>
      <p:pic>
        <p:nvPicPr>
          <p:cNvPr id="6" name="Picture 7" descr="Assessment purpose.gif&#10;Depicts purposes of assessment: diagnose need, inform instruction, and use for accountabilit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14800"/>
            <a:ext cx="3274004" cy="253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820697" y="5360704"/>
            <a:ext cx="2667000"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Turn and talk to a shoulder partner</a:t>
            </a:r>
          </a:p>
        </p:txBody>
      </p:sp>
      <p:pic>
        <p:nvPicPr>
          <p:cNvPr id="7" name="Content Placeholder 4" descr="decorative"/>
          <p:cNvPicPr>
            <a:picLocks noChangeAspect="1"/>
          </p:cNvPicPr>
          <p:nvPr/>
        </p:nvPicPr>
        <p:blipFill>
          <a:blip r:embed="rId4"/>
          <a:stretch>
            <a:fillRect/>
          </a:stretch>
        </p:blipFill>
        <p:spPr>
          <a:xfrm>
            <a:off x="5638800" y="3770031"/>
            <a:ext cx="3107046" cy="1590673"/>
          </a:xfrm>
          <a:prstGeom prst="rect">
            <a:avLst/>
          </a:prstGeom>
          <a:ln w="19050">
            <a:noFill/>
          </a:ln>
        </p:spPr>
      </p:pic>
    </p:spTree>
    <p:extLst>
      <p:ext uri="{BB962C8B-B14F-4D97-AF65-F5344CB8AC3E}">
        <p14:creationId xmlns:p14="http://schemas.microsoft.com/office/powerpoint/2010/main" val="32039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7C9F2E-EB8B-4742-AC44-F7D815A5E599}" type="slidenum">
              <a:rPr lang="en-US" altLang="en-US" smtClean="0"/>
              <a:pPr/>
              <a:t>34</a:t>
            </a:fld>
            <a:endParaRPr lang="en-US" altLang="en-US" dirty="0"/>
          </a:p>
        </p:txBody>
      </p:sp>
      <p:sp>
        <p:nvSpPr>
          <p:cNvPr id="3" name="Title 2"/>
          <p:cNvSpPr>
            <a:spLocks noGrp="1"/>
          </p:cNvSpPr>
          <p:nvPr>
            <p:ph type="ctrTitle"/>
          </p:nvPr>
        </p:nvSpPr>
        <p:spPr>
          <a:xfrm>
            <a:off x="304800" y="228600"/>
            <a:ext cx="8153400" cy="914400"/>
          </a:xfrm>
        </p:spPr>
        <p:txBody>
          <a:bodyPr/>
          <a:lstStyle/>
          <a:p>
            <a:r>
              <a:rPr lang="en-US" dirty="0"/>
              <a:t>The Role of Performance Assessment</a:t>
            </a:r>
          </a:p>
        </p:txBody>
      </p:sp>
      <p:sp>
        <p:nvSpPr>
          <p:cNvPr id="2" name="TextBox 1"/>
          <p:cNvSpPr txBox="1"/>
          <p:nvPr/>
        </p:nvSpPr>
        <p:spPr>
          <a:xfrm>
            <a:off x="457200" y="1731853"/>
            <a:ext cx="7696200" cy="2677656"/>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When is it appropriate to use performance assessment versus other forms of assessment (e.g., multiple choice, portfolio, etc.)?</a:t>
            </a:r>
          </a:p>
          <a:p>
            <a:pPr marL="457200" indent="-457200">
              <a:buClr>
                <a:schemeClr val="accent1"/>
              </a:buCl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Why should performance assessment be part of a balanced assessment system?</a:t>
            </a:r>
          </a:p>
        </p:txBody>
      </p:sp>
    </p:spTree>
    <p:extLst>
      <p:ext uri="{BB962C8B-B14F-4D97-AF65-F5344CB8AC3E}">
        <p14:creationId xmlns:p14="http://schemas.microsoft.com/office/powerpoint/2010/main" val="2477652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35</a:t>
            </a:fld>
            <a:endParaRPr lang="en-US" dirty="0"/>
          </a:p>
        </p:txBody>
      </p:sp>
      <p:sp>
        <p:nvSpPr>
          <p:cNvPr id="60418" name="Title 1"/>
          <p:cNvSpPr>
            <a:spLocks noGrp="1"/>
          </p:cNvSpPr>
          <p:nvPr>
            <p:ph type="title"/>
          </p:nvPr>
        </p:nvSpPr>
        <p:spPr>
          <a:xfrm>
            <a:off x="158750" y="0"/>
            <a:ext cx="7756525" cy="1668463"/>
          </a:xfrm>
        </p:spPr>
        <p:txBody>
          <a:bodyPr/>
          <a:lstStyle/>
          <a:p>
            <a:pPr algn="l" eaLnBrk="1" hangingPunct="1"/>
            <a:r>
              <a:rPr lang="en-US" altLang="en-US" dirty="0"/>
              <a:t>Setting the Stage for a Balanced Assessment System</a:t>
            </a:r>
          </a:p>
        </p:txBody>
      </p:sp>
      <p:sp>
        <p:nvSpPr>
          <p:cNvPr id="3" name="Content Placeholder 2"/>
          <p:cNvSpPr>
            <a:spLocks noGrp="1"/>
          </p:cNvSpPr>
          <p:nvPr>
            <p:ph idx="1"/>
          </p:nvPr>
        </p:nvSpPr>
        <p:spPr>
          <a:xfrm>
            <a:off x="158750" y="1650175"/>
            <a:ext cx="8391525" cy="4656138"/>
          </a:xfrm>
        </p:spPr>
        <p:txBody>
          <a:bodyPr rtlCol="0">
            <a:normAutofit/>
          </a:bodyPr>
          <a:lstStyle/>
          <a:p>
            <a:pPr marL="123825" indent="-1588" eaLnBrk="1" fontAlgn="auto" hangingPunct="1">
              <a:spcAft>
                <a:spcPts val="0"/>
              </a:spcAft>
              <a:buFont typeface="Arial" panose="020B0604020202020204" pitchFamily="34" charset="0"/>
              <a:buNone/>
              <a:defRPr/>
            </a:pPr>
            <a:r>
              <a:rPr lang="en-US" sz="2800" dirty="0"/>
              <a:t>Know what’s in place:</a:t>
            </a:r>
          </a:p>
          <a:p>
            <a:pPr marL="407988" indent="-246063" eaLnBrk="1" fontAlgn="auto" hangingPunct="1">
              <a:spcAft>
                <a:spcPts val="0"/>
              </a:spcAft>
              <a:defRPr/>
            </a:pPr>
            <a:r>
              <a:rPr lang="en-US" dirty="0"/>
              <a:t>Identify high quality assessments that maximize instructional goals</a:t>
            </a:r>
          </a:p>
          <a:p>
            <a:pPr marL="407988" indent="-246063" eaLnBrk="1" fontAlgn="auto" hangingPunct="1">
              <a:spcAft>
                <a:spcPts val="0"/>
              </a:spcAft>
              <a:defRPr/>
            </a:pPr>
            <a:r>
              <a:rPr lang="en-US" sz="2800" dirty="0"/>
              <a:t>Think about how each assessment contributes to the balance of the whole assessment system</a:t>
            </a:r>
          </a:p>
          <a:p>
            <a:pPr marL="407988" indent="-246063" eaLnBrk="1" fontAlgn="auto" hangingPunct="1">
              <a:spcAft>
                <a:spcPts val="0"/>
              </a:spcAft>
              <a:defRPr/>
            </a:pPr>
            <a:r>
              <a:rPr lang="en-US" sz="2800" dirty="0"/>
              <a:t>Highlight assessments that provide results useful to teachers and students</a:t>
            </a:r>
          </a:p>
          <a:p>
            <a:pPr marL="407988" indent="-246063" eaLnBrk="1" fontAlgn="auto" hangingPunct="1">
              <a:spcAft>
                <a:spcPts val="0"/>
              </a:spcAft>
              <a:defRPr/>
            </a:pPr>
            <a:r>
              <a:rPr lang="en-US" dirty="0"/>
              <a:t>Identify and eliminate gaps and redundancies</a:t>
            </a:r>
          </a:p>
          <a:p>
            <a:pPr marL="161925" indent="0" eaLnBrk="1" fontAlgn="auto" hangingPunct="1">
              <a:spcAft>
                <a:spcPts val="0"/>
              </a:spcAft>
              <a:buNone/>
              <a:defRPr/>
            </a:pPr>
            <a:endParaRPr lang="en-US" dirty="0">
              <a:latin typeface="+mn-lt"/>
            </a:endParaRPr>
          </a:p>
        </p:txBody>
      </p:sp>
    </p:spTree>
    <p:extLst>
      <p:ext uri="{BB962C8B-B14F-4D97-AF65-F5344CB8AC3E}">
        <p14:creationId xmlns:p14="http://schemas.microsoft.com/office/powerpoint/2010/main" val="199923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36</a:t>
            </a:fld>
            <a:endParaRPr lang="en-US" dirty="0"/>
          </a:p>
        </p:txBody>
      </p:sp>
      <p:sp>
        <p:nvSpPr>
          <p:cNvPr id="60418" name="Title 1"/>
          <p:cNvSpPr>
            <a:spLocks noGrp="1"/>
          </p:cNvSpPr>
          <p:nvPr>
            <p:ph type="title"/>
          </p:nvPr>
        </p:nvSpPr>
        <p:spPr>
          <a:xfrm>
            <a:off x="158750" y="0"/>
            <a:ext cx="7756525" cy="1668463"/>
          </a:xfrm>
        </p:spPr>
        <p:txBody>
          <a:bodyPr/>
          <a:lstStyle/>
          <a:p>
            <a:pPr algn="l" eaLnBrk="1" hangingPunct="1"/>
            <a:r>
              <a:rPr lang="en-US" altLang="en-US" dirty="0"/>
              <a:t>Taking Stock of Your Assessment Program</a:t>
            </a:r>
          </a:p>
        </p:txBody>
      </p:sp>
      <p:sp>
        <p:nvSpPr>
          <p:cNvPr id="3" name="Content Placeholder 2"/>
          <p:cNvSpPr>
            <a:spLocks noGrp="1"/>
          </p:cNvSpPr>
          <p:nvPr>
            <p:ph idx="1"/>
          </p:nvPr>
        </p:nvSpPr>
        <p:spPr>
          <a:xfrm>
            <a:off x="158751" y="1650175"/>
            <a:ext cx="8147050" cy="4656138"/>
          </a:xfrm>
        </p:spPr>
        <p:txBody>
          <a:bodyPr rtlCol="0">
            <a:normAutofit/>
          </a:bodyPr>
          <a:lstStyle/>
          <a:p>
            <a:pPr marL="123825" indent="-1588" eaLnBrk="1" fontAlgn="auto" hangingPunct="1">
              <a:spcAft>
                <a:spcPts val="0"/>
              </a:spcAft>
              <a:buFont typeface="Arial" panose="020B0604020202020204" pitchFamily="34" charset="0"/>
              <a:buNone/>
              <a:defRPr/>
            </a:pPr>
            <a:r>
              <a:rPr lang="en-US" sz="2800" dirty="0"/>
              <a:t>Think about your division assessment program.</a:t>
            </a:r>
          </a:p>
          <a:p>
            <a:pPr marL="579437" indent="-457200" eaLnBrk="1" fontAlgn="auto" hangingPunct="1">
              <a:spcAft>
                <a:spcPts val="0"/>
              </a:spcAft>
              <a:defRPr/>
            </a:pPr>
            <a:r>
              <a:rPr lang="en-US" dirty="0"/>
              <a:t>What value do your assessments bring to student learning and instructional practice?</a:t>
            </a:r>
            <a:endParaRPr lang="en-US" sz="2800" dirty="0"/>
          </a:p>
          <a:p>
            <a:pPr marL="579437" indent="-457200" eaLnBrk="1" fontAlgn="auto" hangingPunct="1">
              <a:spcAft>
                <a:spcPts val="0"/>
              </a:spcAft>
              <a:defRPr/>
            </a:pPr>
            <a:r>
              <a:rPr lang="en-US" sz="2800" dirty="0"/>
              <a:t>What is being assessed?</a:t>
            </a:r>
          </a:p>
          <a:p>
            <a:pPr marL="579437" indent="-457200" eaLnBrk="1" fontAlgn="auto" hangingPunct="1">
              <a:spcAft>
                <a:spcPts val="0"/>
              </a:spcAft>
              <a:defRPr/>
            </a:pPr>
            <a:r>
              <a:rPr lang="en-US" dirty="0"/>
              <a:t>When is each assessment administered?</a:t>
            </a:r>
          </a:p>
          <a:p>
            <a:pPr marL="579437" indent="-457200" eaLnBrk="1" fontAlgn="auto" hangingPunct="1">
              <a:spcAft>
                <a:spcPts val="0"/>
              </a:spcAft>
              <a:defRPr/>
            </a:pPr>
            <a:r>
              <a:rPr lang="en-US" dirty="0"/>
              <a:t>How is the evidence from each assessment used to support instruction?</a:t>
            </a:r>
          </a:p>
        </p:txBody>
      </p:sp>
    </p:spTree>
    <p:extLst>
      <p:ext uri="{BB962C8B-B14F-4D97-AF65-F5344CB8AC3E}">
        <p14:creationId xmlns:p14="http://schemas.microsoft.com/office/powerpoint/2010/main" val="870073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37</a:t>
            </a:fld>
            <a:endParaRPr lang="en-US" altLang="en-US" dirty="0"/>
          </a:p>
        </p:txBody>
      </p:sp>
      <p:sp>
        <p:nvSpPr>
          <p:cNvPr id="2" name="Title 1"/>
          <p:cNvSpPr>
            <a:spLocks noGrp="1"/>
          </p:cNvSpPr>
          <p:nvPr>
            <p:ph type="ctrTitle"/>
          </p:nvPr>
        </p:nvSpPr>
        <p:spPr/>
        <p:txBody>
          <a:bodyPr/>
          <a:lstStyle/>
          <a:p>
            <a:pPr lvl="1"/>
            <a:r>
              <a:rPr lang="en-US" dirty="0">
                <a:ea typeface="Tahoma" panose="020B0604030504040204" pitchFamily="34" charset="0"/>
              </a:rPr>
              <a:t>Balanced Assessment Plans – Informing Instruction </a:t>
            </a:r>
            <a:endParaRPr lang="en-US" dirty="0"/>
          </a:p>
        </p:txBody>
      </p:sp>
    </p:spTree>
    <p:extLst>
      <p:ext uri="{BB962C8B-B14F-4D97-AF65-F5344CB8AC3E}">
        <p14:creationId xmlns:p14="http://schemas.microsoft.com/office/powerpoint/2010/main" val="2419364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3E266B48-3D20-4BDD-9086-D90AD8B377E4}" type="slidenum">
              <a:rPr lang="en-US"/>
              <a:pPr>
                <a:defRPr/>
              </a:pPr>
              <a:t>38</a:t>
            </a:fld>
            <a:endParaRPr lang="en-US" dirty="0"/>
          </a:p>
        </p:txBody>
      </p:sp>
      <p:sp>
        <p:nvSpPr>
          <p:cNvPr id="84995" name="Title 1"/>
          <p:cNvSpPr>
            <a:spLocks noGrp="1"/>
          </p:cNvSpPr>
          <p:nvPr>
            <p:ph type="title"/>
          </p:nvPr>
        </p:nvSpPr>
        <p:spPr>
          <a:xfrm>
            <a:off x="506412" y="244475"/>
            <a:ext cx="6351587" cy="1101725"/>
          </a:xfrm>
        </p:spPr>
        <p:txBody>
          <a:bodyPr/>
          <a:lstStyle/>
          <a:p>
            <a:pPr algn="l" eaLnBrk="1" hangingPunct="1"/>
            <a:r>
              <a:rPr lang="en-US" altLang="en-US" dirty="0"/>
              <a:t>Developing a Balanced Assessment Plan</a:t>
            </a:r>
          </a:p>
        </p:txBody>
      </p:sp>
      <p:grpSp>
        <p:nvGrpSpPr>
          <p:cNvPr id="6" name="Group 5" descr="Image depicts the cycle for developing a balanced assessment plan. Cycle begins with step 1: Create common knowledge of assessment types and purposes; 2: Conduct an assessment inventory; 3: Analyze results of assessment inventory; and 4: Create draft of balanced assessment plan"/>
          <p:cNvGrpSpPr/>
          <p:nvPr/>
        </p:nvGrpSpPr>
        <p:grpSpPr>
          <a:xfrm>
            <a:off x="1524000" y="1380941"/>
            <a:ext cx="5410200" cy="5078443"/>
            <a:chOff x="1524000" y="1380941"/>
            <a:chExt cx="5410200" cy="5078443"/>
          </a:xfrm>
        </p:grpSpPr>
        <p:pic>
          <p:nvPicPr>
            <p:cNvPr id="2" name="Picture 1" descr="Image depicts the cycle for developing a balanced assessment plan. Cycle begins with step 1: Create common knowledge of assessment types and purposes; 2: Conduct an assessment inventory; 3: Analyze results of assessment inventory; and 4: Create draft of balanced assessment plan"/>
            <p:cNvPicPr>
              <a:picLocks noChangeAspect="1"/>
            </p:cNvPicPr>
            <p:nvPr/>
          </p:nvPicPr>
          <p:blipFill>
            <a:blip r:embed="rId3"/>
            <a:stretch>
              <a:fillRect/>
            </a:stretch>
          </p:blipFill>
          <p:spPr>
            <a:xfrm>
              <a:off x="1524000" y="1380941"/>
              <a:ext cx="5410200" cy="5078443"/>
            </a:xfrm>
            <a:prstGeom prst="rect">
              <a:avLst/>
            </a:prstGeom>
          </p:spPr>
        </p:pic>
        <p:sp>
          <p:nvSpPr>
            <p:cNvPr id="3" name="TextBox 2" descr="decorative"/>
            <p:cNvSpPr txBox="1"/>
            <p:nvPr/>
          </p:nvSpPr>
          <p:spPr>
            <a:xfrm>
              <a:off x="3934119" y="3359026"/>
              <a:ext cx="152400" cy="184666"/>
            </a:xfrm>
            <a:prstGeom prst="rect">
              <a:avLst/>
            </a:prstGeom>
            <a:solidFill>
              <a:srgbClr val="F87508"/>
            </a:solidFill>
            <a:ln>
              <a:noFill/>
            </a:ln>
          </p:spPr>
          <p:txBody>
            <a:bodyPr wrap="square" rtlCol="0">
              <a:spAutoFit/>
            </a:bodyPr>
            <a:lstStyle/>
            <a:p>
              <a:endParaRPr lang="en-US" dirty="0"/>
            </a:p>
          </p:txBody>
        </p:sp>
      </p:grpSp>
    </p:spTree>
    <p:extLst>
      <p:ext uri="{BB962C8B-B14F-4D97-AF65-F5344CB8AC3E}">
        <p14:creationId xmlns:p14="http://schemas.microsoft.com/office/powerpoint/2010/main" val="2488018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39</a:t>
            </a:fld>
            <a:endParaRPr lang="en-US" dirty="0"/>
          </a:p>
        </p:txBody>
      </p:sp>
      <p:sp>
        <p:nvSpPr>
          <p:cNvPr id="60418" name="Title 1"/>
          <p:cNvSpPr>
            <a:spLocks noGrp="1"/>
          </p:cNvSpPr>
          <p:nvPr>
            <p:ph type="title"/>
          </p:nvPr>
        </p:nvSpPr>
        <p:spPr>
          <a:xfrm>
            <a:off x="260022" y="-209742"/>
            <a:ext cx="7756525" cy="1668463"/>
          </a:xfrm>
        </p:spPr>
        <p:txBody>
          <a:bodyPr/>
          <a:lstStyle/>
          <a:p>
            <a:pPr algn="l" eaLnBrk="1" hangingPunct="1"/>
            <a:r>
              <a:rPr lang="en-US" altLang="en-US" dirty="0"/>
              <a:t>Considerations </a:t>
            </a:r>
          </a:p>
        </p:txBody>
      </p:sp>
      <p:pic>
        <p:nvPicPr>
          <p:cNvPr id="4" name="Picture 3" descr="Image shows 4 considerations. 1) Identify Critical Stakeholders: Who needs to be involved in this work? Who is more likely to embrace this work? 2)Targeted Content Areas: Which grade levels or courses should be addressed first? What already exists that we could build upon? 3) Leadership: Who in our division/ school will lead this work? Who has a knowledge base that can support this work? 4) Communication: Who needs to be kept informed of this work? What feedback will be needed? What communication will help to support and sustain this initiative?"/>
          <p:cNvPicPr>
            <a:picLocks noChangeAspect="1"/>
          </p:cNvPicPr>
          <p:nvPr/>
        </p:nvPicPr>
        <p:blipFill>
          <a:blip r:embed="rId3"/>
          <a:stretch>
            <a:fillRect/>
          </a:stretch>
        </p:blipFill>
        <p:spPr>
          <a:xfrm>
            <a:off x="838200" y="990600"/>
            <a:ext cx="7440612" cy="5373775"/>
          </a:xfrm>
          <a:prstGeom prst="rect">
            <a:avLst/>
          </a:prstGeom>
        </p:spPr>
      </p:pic>
    </p:spTree>
    <p:extLst>
      <p:ext uri="{BB962C8B-B14F-4D97-AF65-F5344CB8AC3E}">
        <p14:creationId xmlns:p14="http://schemas.microsoft.com/office/powerpoint/2010/main" val="140468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a:t>
            </a:fld>
            <a:endParaRPr lang="en-US" altLang="en-US" dirty="0"/>
          </a:p>
        </p:txBody>
      </p:sp>
      <p:sp>
        <p:nvSpPr>
          <p:cNvPr id="5" name="Title 1"/>
          <p:cNvSpPr>
            <a:spLocks noGrp="1"/>
          </p:cNvSpPr>
          <p:nvPr>
            <p:ph type="title"/>
          </p:nvPr>
        </p:nvSpPr>
        <p:spPr/>
        <p:txBody>
          <a:bodyPr/>
          <a:lstStyle/>
          <a:p>
            <a:r>
              <a:rPr lang="en-US" dirty="0"/>
              <a:t>Virginia is for Learners</a:t>
            </a:r>
          </a:p>
        </p:txBody>
      </p:sp>
      <p:sp>
        <p:nvSpPr>
          <p:cNvPr id="3" name="Content Placeholder 2"/>
          <p:cNvSpPr>
            <a:spLocks noGrp="1"/>
          </p:cNvSpPr>
          <p:nvPr>
            <p:ph idx="1"/>
          </p:nvPr>
        </p:nvSpPr>
        <p:spPr/>
        <p:txBody>
          <a:bodyPr/>
          <a:lstStyle/>
          <a:p>
            <a:r>
              <a:rPr lang="en-US" dirty="0"/>
              <a:t>Information about this initiative from Shelley Loving-Ryder, Assistant Superintendent, Department of Student Assessment and ESEA Programs</a:t>
            </a:r>
          </a:p>
        </p:txBody>
      </p:sp>
    </p:spTree>
    <p:extLst>
      <p:ext uri="{BB962C8B-B14F-4D97-AF65-F5344CB8AC3E}">
        <p14:creationId xmlns:p14="http://schemas.microsoft.com/office/powerpoint/2010/main" val="2028865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40</a:t>
            </a:fld>
            <a:endParaRPr lang="en-US" altLang="en-US" dirty="0"/>
          </a:p>
        </p:txBody>
      </p:sp>
      <p:sp>
        <p:nvSpPr>
          <p:cNvPr id="6" name="Title 2"/>
          <p:cNvSpPr>
            <a:spLocks noGrp="1"/>
          </p:cNvSpPr>
          <p:nvPr>
            <p:ph type="title"/>
          </p:nvPr>
        </p:nvSpPr>
        <p:spPr>
          <a:xfrm>
            <a:off x="109696" y="213055"/>
            <a:ext cx="8458200" cy="868362"/>
          </a:xfrm>
        </p:spPr>
        <p:txBody>
          <a:bodyPr/>
          <a:lstStyle/>
          <a:p>
            <a:pPr eaLnBrk="1" fontAlgn="auto" hangingPunct="1">
              <a:spcAft>
                <a:spcPts val="0"/>
              </a:spcAft>
              <a:defRPr/>
            </a:pPr>
            <a:r>
              <a:rPr lang="en-US" dirty="0"/>
              <a:t>Balanced Assessment and </a:t>
            </a:r>
            <a:br>
              <a:rPr lang="en-US" dirty="0"/>
            </a:br>
            <a:r>
              <a:rPr lang="en-US" dirty="0"/>
              <a:t>Grain Size </a:t>
            </a:r>
            <a:r>
              <a:rPr lang="en-US" sz="2400" dirty="0"/>
              <a:t>(1 of 3)</a:t>
            </a:r>
            <a:endParaRPr lang="en-US" sz="1800" dirty="0"/>
          </a:p>
        </p:txBody>
      </p:sp>
      <p:pic>
        <p:nvPicPr>
          <p:cNvPr id="1026" name="Picture 2" descr="Low frequency assessments, which are summative in nature, are represented by three large red dots within the cylinder."/>
          <p:cNvPicPr>
            <a:picLocks noChangeAspect="1" noChangeArrowheads="1"/>
          </p:cNvPicPr>
          <p:nvPr/>
        </p:nvPicPr>
        <p:blipFill rotWithShape="1">
          <a:blip r:embed="rId2">
            <a:extLst>
              <a:ext uri="{28A0092B-C50C-407E-A947-70E740481C1C}">
                <a14:useLocalDpi xmlns:a14="http://schemas.microsoft.com/office/drawing/2010/main" val="0"/>
              </a:ext>
            </a:extLst>
          </a:blip>
          <a:srcRect l="2039" t="19616" r="3223" b="1197"/>
          <a:stretch/>
        </p:blipFill>
        <p:spPr bwMode="auto">
          <a:xfrm>
            <a:off x="76200" y="1143000"/>
            <a:ext cx="8263783" cy="522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65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41</a:t>
            </a:fld>
            <a:endParaRPr lang="en-US" altLang="en-US" dirty="0"/>
          </a:p>
        </p:txBody>
      </p:sp>
      <p:sp>
        <p:nvSpPr>
          <p:cNvPr id="5" name="Title 2"/>
          <p:cNvSpPr>
            <a:spLocks noGrp="1"/>
          </p:cNvSpPr>
          <p:nvPr>
            <p:ph type="title"/>
          </p:nvPr>
        </p:nvSpPr>
        <p:spPr>
          <a:xfrm>
            <a:off x="109696" y="213055"/>
            <a:ext cx="8458200" cy="868362"/>
          </a:xfrm>
        </p:spPr>
        <p:txBody>
          <a:bodyPr/>
          <a:lstStyle/>
          <a:p>
            <a:pPr eaLnBrk="1" fontAlgn="auto" hangingPunct="1">
              <a:spcAft>
                <a:spcPts val="0"/>
              </a:spcAft>
              <a:defRPr/>
            </a:pPr>
            <a:r>
              <a:rPr lang="en-US" dirty="0"/>
              <a:t>Balanced Assessment and </a:t>
            </a:r>
            <a:br>
              <a:rPr lang="en-US" dirty="0"/>
            </a:br>
            <a:r>
              <a:rPr lang="en-US" dirty="0"/>
              <a:t>Grain Size </a:t>
            </a:r>
            <a:r>
              <a:rPr lang="en-US" sz="2400" dirty="0"/>
              <a:t>(2 of 3)</a:t>
            </a:r>
            <a:endParaRPr lang="en-US" sz="1800" dirty="0"/>
          </a:p>
        </p:txBody>
      </p:sp>
      <p:pic>
        <p:nvPicPr>
          <p:cNvPr id="2050" name="Picture 2" descr="Average frequency assessments, which can be either formative or summative, depending on how the data are used, are represented by six medium-sized blue dots within the cylinder, filling in some of the space around the red dots representing low frequency assess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1"/>
            <a:ext cx="8086782" cy="50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840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42</a:t>
            </a:fld>
            <a:endParaRPr lang="en-US" altLang="en-US" dirty="0"/>
          </a:p>
        </p:txBody>
      </p:sp>
      <p:sp>
        <p:nvSpPr>
          <p:cNvPr id="5" name="Title 2"/>
          <p:cNvSpPr>
            <a:spLocks noGrp="1"/>
          </p:cNvSpPr>
          <p:nvPr>
            <p:ph type="title"/>
          </p:nvPr>
        </p:nvSpPr>
        <p:spPr>
          <a:xfrm>
            <a:off x="109696" y="213055"/>
            <a:ext cx="8458200" cy="868362"/>
          </a:xfrm>
        </p:spPr>
        <p:txBody>
          <a:bodyPr/>
          <a:lstStyle/>
          <a:p>
            <a:pPr eaLnBrk="1" fontAlgn="auto" hangingPunct="1">
              <a:spcAft>
                <a:spcPts val="0"/>
              </a:spcAft>
              <a:defRPr/>
            </a:pPr>
            <a:r>
              <a:rPr lang="en-US" dirty="0"/>
              <a:t>Balanced Assessment and </a:t>
            </a:r>
            <a:br>
              <a:rPr lang="en-US" dirty="0"/>
            </a:br>
            <a:r>
              <a:rPr lang="en-US" dirty="0"/>
              <a:t>Grain Size </a:t>
            </a:r>
            <a:r>
              <a:rPr lang="en-US" sz="2400" dirty="0"/>
              <a:t>(3 of 3)</a:t>
            </a:r>
            <a:endParaRPr lang="en-US" sz="1800" dirty="0"/>
          </a:p>
        </p:txBody>
      </p:sp>
      <p:pic>
        <p:nvPicPr>
          <p:cNvPr id="3074" name="Picture 2" descr="High frequency assessments, which can be diagnostic or formative, are represented by small purple dots, filling in the empty space in the cylinder among the blue dots representing medium frequency formative and summative assessments and red dots representing low frequency summative asess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1"/>
            <a:ext cx="7795461" cy="474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941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43</a:t>
            </a:fld>
            <a:endParaRPr lang="en-US" altLang="en-US" dirty="0"/>
          </a:p>
        </p:txBody>
      </p:sp>
      <p:sp>
        <p:nvSpPr>
          <p:cNvPr id="2" name="Title 1"/>
          <p:cNvSpPr>
            <a:spLocks noGrp="1"/>
          </p:cNvSpPr>
          <p:nvPr>
            <p:ph type="title"/>
          </p:nvPr>
        </p:nvSpPr>
        <p:spPr/>
        <p:txBody>
          <a:bodyPr/>
          <a:lstStyle/>
          <a:p>
            <a:r>
              <a:rPr lang="en-US" dirty="0"/>
              <a:t>Connect the Dots…….</a:t>
            </a:r>
          </a:p>
        </p:txBody>
      </p:sp>
      <p:pic>
        <p:nvPicPr>
          <p:cNvPr id="6" name="Content Placeholder 5" descr="image of container with different sizes of balls, each representing a different assessment grain size"/>
          <p:cNvPicPr>
            <a:picLocks noGrp="1" noChangeAspect="1"/>
          </p:cNvPicPr>
          <p:nvPr>
            <p:ph idx="1"/>
          </p:nvPr>
        </p:nvPicPr>
        <p:blipFill rotWithShape="1">
          <a:blip r:embed="rId2"/>
          <a:srcRect l="37117" t="17708" r="25987" b="18750"/>
          <a:stretch/>
        </p:blipFill>
        <p:spPr>
          <a:xfrm>
            <a:off x="5286388" y="997986"/>
            <a:ext cx="3147927" cy="3048012"/>
          </a:xfrm>
          <a:prstGeom prst="rect">
            <a:avLst/>
          </a:prstGeom>
        </p:spPr>
      </p:pic>
      <p:pic>
        <p:nvPicPr>
          <p:cNvPr id="5" name="Picture 4" descr="depicts grain size; grain size correlates to the amount of learning that is evaluated with the assessment; the smaller the grain size, the smaller the amount of learning being assessed"/>
          <p:cNvPicPr>
            <a:picLocks noChangeAspect="1"/>
          </p:cNvPicPr>
          <p:nvPr/>
        </p:nvPicPr>
        <p:blipFill>
          <a:blip r:embed="rId3"/>
          <a:stretch>
            <a:fillRect/>
          </a:stretch>
        </p:blipFill>
        <p:spPr>
          <a:xfrm>
            <a:off x="103092" y="1405846"/>
            <a:ext cx="5324475" cy="2495413"/>
          </a:xfrm>
          <a:prstGeom prst="rect">
            <a:avLst/>
          </a:prstGeom>
        </p:spPr>
      </p:pic>
      <p:sp>
        <p:nvSpPr>
          <p:cNvPr id="3" name="TextBox 2"/>
          <p:cNvSpPr txBox="1"/>
          <p:nvPr/>
        </p:nvSpPr>
        <p:spPr>
          <a:xfrm>
            <a:off x="381000" y="4191000"/>
            <a:ext cx="7696200" cy="2246769"/>
          </a:xfrm>
          <a:prstGeom prst="rect">
            <a:avLst/>
          </a:prstGeom>
          <a:noFill/>
        </p:spPr>
        <p:txBody>
          <a:bodyPr wrap="square" rtlCol="0">
            <a:spAutoFit/>
          </a:bodyPr>
          <a:lstStyle/>
          <a:p>
            <a:pPr marL="457200" indent="-457200">
              <a:buClr>
                <a:schemeClr val="accent1"/>
              </a:buCl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Compare and contrast these representations of grain size. </a:t>
            </a:r>
          </a:p>
          <a:p>
            <a:pPr marL="457200" indent="-457200">
              <a:buClr>
                <a:schemeClr val="accent1"/>
              </a:buClr>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Discuss how these representations might impact the creation of a balanced assessment plan.</a:t>
            </a:r>
          </a:p>
        </p:txBody>
      </p:sp>
    </p:spTree>
    <p:extLst>
      <p:ext uri="{BB962C8B-B14F-4D97-AF65-F5344CB8AC3E}">
        <p14:creationId xmlns:p14="http://schemas.microsoft.com/office/powerpoint/2010/main" val="1806613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44</a:t>
            </a:fld>
            <a:endParaRPr lang="en-US" dirty="0"/>
          </a:p>
        </p:txBody>
      </p:sp>
      <p:sp>
        <p:nvSpPr>
          <p:cNvPr id="60418" name="Title 1"/>
          <p:cNvSpPr>
            <a:spLocks noGrp="1"/>
          </p:cNvSpPr>
          <p:nvPr>
            <p:ph type="title"/>
          </p:nvPr>
        </p:nvSpPr>
        <p:spPr>
          <a:xfrm>
            <a:off x="158750" y="0"/>
            <a:ext cx="7756525" cy="1668463"/>
          </a:xfrm>
        </p:spPr>
        <p:txBody>
          <a:bodyPr/>
          <a:lstStyle/>
          <a:p>
            <a:pPr algn="l" eaLnBrk="1" hangingPunct="1"/>
            <a:r>
              <a:rPr lang="en-US" altLang="en-US" sz="3600" dirty="0"/>
              <a:t>Local Alternative Assessments and Balanced Assessment Plans</a:t>
            </a:r>
          </a:p>
        </p:txBody>
      </p:sp>
      <p:sp>
        <p:nvSpPr>
          <p:cNvPr id="3" name="Content Placeholder 2"/>
          <p:cNvSpPr>
            <a:spLocks noGrp="1"/>
          </p:cNvSpPr>
          <p:nvPr>
            <p:ph idx="1"/>
          </p:nvPr>
        </p:nvSpPr>
        <p:spPr>
          <a:xfrm>
            <a:off x="0" y="1524000"/>
            <a:ext cx="8391525" cy="4656138"/>
          </a:xfrm>
        </p:spPr>
        <p:txBody>
          <a:bodyPr rtlCol="0">
            <a:normAutofit/>
          </a:bodyPr>
          <a:lstStyle/>
          <a:p>
            <a:pPr marL="407988" indent="-246063" eaLnBrk="1" fontAlgn="auto" hangingPunct="1">
              <a:spcAft>
                <a:spcPts val="0"/>
              </a:spcAft>
              <a:defRPr/>
            </a:pPr>
            <a:r>
              <a:rPr lang="en-US" sz="2800" dirty="0"/>
              <a:t>Required for the five grade levels/courses with eliminated SOL Assessments</a:t>
            </a:r>
          </a:p>
          <a:p>
            <a:pPr marL="407988" indent="-246063" eaLnBrk="1" fontAlgn="auto" hangingPunct="1">
              <a:spcAft>
                <a:spcPts val="0"/>
              </a:spcAft>
              <a:defRPr/>
            </a:pPr>
            <a:r>
              <a:rPr lang="en-US" dirty="0">
                <a:cs typeface="Arial" panose="020B0604020202020204" pitchFamily="34" charset="0"/>
              </a:rPr>
              <a:t>Reflects the use of a variety of assessment types, including performance assessment</a:t>
            </a:r>
          </a:p>
          <a:p>
            <a:pPr marL="407988" indent="-246063" eaLnBrk="1" fontAlgn="auto" hangingPunct="1">
              <a:spcAft>
                <a:spcPts val="0"/>
              </a:spcAft>
              <a:defRPr/>
            </a:pPr>
            <a:r>
              <a:rPr lang="en-US" dirty="0">
                <a:cs typeface="Arial" panose="020B0604020202020204" pitchFamily="34" charset="0"/>
              </a:rPr>
              <a:t>Must exist at a division level and may also exist at a school level </a:t>
            </a:r>
          </a:p>
          <a:p>
            <a:pPr marL="407988" indent="-246063" eaLnBrk="1" fontAlgn="auto" hangingPunct="1">
              <a:spcAft>
                <a:spcPts val="0"/>
              </a:spcAft>
              <a:defRPr/>
            </a:pPr>
            <a:r>
              <a:rPr lang="en-US" dirty="0">
                <a:cs typeface="Arial" panose="020B0604020202020204" pitchFamily="34" charset="0"/>
              </a:rPr>
              <a:t>Address all grade level/course content Standards of Learning </a:t>
            </a:r>
          </a:p>
          <a:p>
            <a:pPr marL="407988" indent="-246063" eaLnBrk="1" fontAlgn="auto" hangingPunct="1">
              <a:spcAft>
                <a:spcPts val="0"/>
              </a:spcAft>
              <a:defRPr/>
            </a:pPr>
            <a:endParaRPr lang="en-US" dirty="0">
              <a:cs typeface="Arial" panose="020B0604020202020204" pitchFamily="34" charset="0"/>
            </a:endParaRPr>
          </a:p>
          <a:p>
            <a:pPr marL="407988" indent="-246063" eaLnBrk="1" fontAlgn="auto" hangingPunct="1">
              <a:spcAft>
                <a:spcPts val="0"/>
              </a:spcAft>
              <a:defRPr/>
            </a:pPr>
            <a:endParaRPr lang="en-US" dirty="0">
              <a:cs typeface="Arial" panose="020B0604020202020204" pitchFamily="34" charset="0"/>
            </a:endParaRPr>
          </a:p>
          <a:p>
            <a:pPr marL="704851" lvl="1" indent="-246063" eaLnBrk="1" fontAlgn="auto" hangingPunct="1">
              <a:spcAft>
                <a:spcPts val="0"/>
              </a:spcAft>
              <a:defRPr/>
            </a:pPr>
            <a:endParaRPr lang="en-US" dirty="0">
              <a:latin typeface="+mn-lt"/>
              <a:cs typeface="Arial" panose="020B0604020202020204" pitchFamily="34" charset="0"/>
            </a:endParaRPr>
          </a:p>
        </p:txBody>
      </p:sp>
    </p:spTree>
    <p:extLst>
      <p:ext uri="{BB962C8B-B14F-4D97-AF65-F5344CB8AC3E}">
        <p14:creationId xmlns:p14="http://schemas.microsoft.com/office/powerpoint/2010/main" val="1123337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45</a:t>
            </a:fld>
            <a:endParaRPr lang="en-US" dirty="0"/>
          </a:p>
        </p:txBody>
      </p:sp>
      <p:sp>
        <p:nvSpPr>
          <p:cNvPr id="60418" name="Title 1"/>
          <p:cNvSpPr>
            <a:spLocks noGrp="1"/>
          </p:cNvSpPr>
          <p:nvPr>
            <p:ph type="title"/>
          </p:nvPr>
        </p:nvSpPr>
        <p:spPr>
          <a:xfrm>
            <a:off x="158750" y="0"/>
            <a:ext cx="8604250" cy="1668463"/>
          </a:xfrm>
        </p:spPr>
        <p:txBody>
          <a:bodyPr/>
          <a:lstStyle/>
          <a:p>
            <a:pPr algn="l" eaLnBrk="1" hangingPunct="1"/>
            <a:r>
              <a:rPr lang="en-US" altLang="en-US" dirty="0"/>
              <a:t>Balanced Assessment Plan </a:t>
            </a:r>
            <a:r>
              <a:rPr lang="en-US" altLang="en-US" sz="2400" dirty="0"/>
              <a:t>(1 of 2)</a:t>
            </a:r>
            <a:endParaRPr lang="en-US" altLang="en-US" dirty="0"/>
          </a:p>
        </p:txBody>
      </p:sp>
      <p:sp>
        <p:nvSpPr>
          <p:cNvPr id="3" name="Content Placeholder 2"/>
          <p:cNvSpPr>
            <a:spLocks noGrp="1"/>
          </p:cNvSpPr>
          <p:nvPr>
            <p:ph idx="1"/>
          </p:nvPr>
        </p:nvSpPr>
        <p:spPr>
          <a:xfrm>
            <a:off x="139700" y="1270289"/>
            <a:ext cx="8391525" cy="4656138"/>
          </a:xfrm>
        </p:spPr>
        <p:txBody>
          <a:bodyPr rtlCol="0">
            <a:noAutofit/>
          </a:bodyPr>
          <a:lstStyle/>
          <a:p>
            <a:pPr marL="407988" indent="-246063" eaLnBrk="1" fontAlgn="auto" hangingPunct="1">
              <a:spcAft>
                <a:spcPts val="0"/>
              </a:spcAft>
              <a:defRPr/>
            </a:pPr>
            <a:r>
              <a:rPr lang="en-US" dirty="0"/>
              <a:t>Structures to Consider –</a:t>
            </a:r>
          </a:p>
          <a:p>
            <a:pPr marL="704851" lvl="1" indent="-246063" eaLnBrk="1" fontAlgn="auto" hangingPunct="1">
              <a:spcAft>
                <a:spcPts val="0"/>
              </a:spcAft>
              <a:defRPr/>
            </a:pPr>
            <a:r>
              <a:rPr lang="en-US" sz="2800" dirty="0"/>
              <a:t>Grain sizes of assessments being considered </a:t>
            </a:r>
          </a:p>
          <a:p>
            <a:pPr marL="704851" lvl="1" indent="-246063" eaLnBrk="1" fontAlgn="auto" hangingPunct="1">
              <a:spcAft>
                <a:spcPts val="0"/>
              </a:spcAft>
              <a:defRPr/>
            </a:pPr>
            <a:r>
              <a:rPr lang="en-US" sz="2800" dirty="0"/>
              <a:t>Time frame of instructional period to be addressed</a:t>
            </a:r>
          </a:p>
        </p:txBody>
      </p:sp>
    </p:spTree>
    <p:extLst>
      <p:ext uri="{BB962C8B-B14F-4D97-AF65-F5344CB8AC3E}">
        <p14:creationId xmlns:p14="http://schemas.microsoft.com/office/powerpoint/2010/main" val="1108666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46</a:t>
            </a:fld>
            <a:endParaRPr lang="en-US" altLang="en-US" dirty="0"/>
          </a:p>
        </p:txBody>
      </p:sp>
      <p:sp>
        <p:nvSpPr>
          <p:cNvPr id="2" name="Title 1"/>
          <p:cNvSpPr>
            <a:spLocks noGrp="1"/>
          </p:cNvSpPr>
          <p:nvPr>
            <p:ph type="title"/>
          </p:nvPr>
        </p:nvSpPr>
        <p:spPr/>
        <p:txBody>
          <a:bodyPr/>
          <a:lstStyle/>
          <a:p>
            <a:r>
              <a:rPr lang="en-US" dirty="0"/>
              <a:t>Balanced Assessment Plan </a:t>
            </a:r>
            <a:r>
              <a:rPr lang="en-US" sz="2400" dirty="0"/>
              <a:t>(2 of 2)</a:t>
            </a:r>
            <a:endParaRPr lang="en-US" dirty="0"/>
          </a:p>
        </p:txBody>
      </p:sp>
      <p:sp>
        <p:nvSpPr>
          <p:cNvPr id="3" name="Content Placeholder 2"/>
          <p:cNvSpPr>
            <a:spLocks noGrp="1"/>
          </p:cNvSpPr>
          <p:nvPr>
            <p:ph idx="1"/>
          </p:nvPr>
        </p:nvSpPr>
        <p:spPr/>
        <p:txBody>
          <a:bodyPr/>
          <a:lstStyle/>
          <a:p>
            <a:pPr marL="407988" indent="-246063" eaLnBrk="1" fontAlgn="auto" hangingPunct="1">
              <a:spcAft>
                <a:spcPts val="0"/>
              </a:spcAft>
              <a:defRPr/>
            </a:pPr>
            <a:r>
              <a:rPr lang="en-US" dirty="0">
                <a:cs typeface="Arial" panose="020B0604020202020204" pitchFamily="34" charset="0"/>
              </a:rPr>
              <a:t>Attributes – </a:t>
            </a:r>
          </a:p>
          <a:p>
            <a:pPr marL="704851" lvl="1" indent="-246063" eaLnBrk="1" fontAlgn="auto" hangingPunct="1">
              <a:spcAft>
                <a:spcPts val="0"/>
              </a:spcAft>
              <a:defRPr/>
            </a:pPr>
            <a:r>
              <a:rPr lang="en-US" sz="2800" dirty="0">
                <a:cs typeface="Arial" panose="020B0604020202020204" pitchFamily="34" charset="0"/>
              </a:rPr>
              <a:t>Specify discipline and grade level/course</a:t>
            </a:r>
          </a:p>
          <a:p>
            <a:pPr marL="704851" lvl="1" indent="-246063" eaLnBrk="1" fontAlgn="auto" hangingPunct="1">
              <a:spcAft>
                <a:spcPts val="0"/>
              </a:spcAft>
              <a:defRPr/>
            </a:pPr>
            <a:r>
              <a:rPr lang="en-US" sz="2800" dirty="0">
                <a:cs typeface="Arial" panose="020B0604020202020204" pitchFamily="34" charset="0"/>
              </a:rPr>
              <a:t>Describe each assessment</a:t>
            </a:r>
          </a:p>
          <a:p>
            <a:pPr marL="1069976" lvl="2" indent="-246063" eaLnBrk="1" fontAlgn="auto" hangingPunct="1">
              <a:spcAft>
                <a:spcPts val="0"/>
              </a:spcAft>
              <a:defRPr/>
            </a:pPr>
            <a:r>
              <a:rPr lang="en-US" sz="2800" dirty="0">
                <a:cs typeface="Arial" panose="020B0604020202020204" pitchFamily="34" charset="0"/>
              </a:rPr>
              <a:t>Specify alignment to standards/content</a:t>
            </a:r>
          </a:p>
          <a:p>
            <a:pPr marL="1069976" lvl="2" indent="-246063" eaLnBrk="1" fontAlgn="auto" hangingPunct="1">
              <a:spcAft>
                <a:spcPts val="0"/>
              </a:spcAft>
              <a:defRPr/>
            </a:pPr>
            <a:r>
              <a:rPr lang="en-US" sz="2800" dirty="0">
                <a:cs typeface="Arial" panose="020B0604020202020204" pitchFamily="34" charset="0"/>
              </a:rPr>
              <a:t>Address the purpose(s) of each assessment</a:t>
            </a:r>
          </a:p>
          <a:p>
            <a:pPr marL="1069976" lvl="2" indent="-246063" eaLnBrk="1" fontAlgn="auto" hangingPunct="1">
              <a:spcAft>
                <a:spcPts val="0"/>
              </a:spcAft>
              <a:defRPr/>
            </a:pPr>
            <a:r>
              <a:rPr lang="en-US" sz="2800" dirty="0">
                <a:cs typeface="Arial" panose="020B0604020202020204" pitchFamily="34" charset="0"/>
              </a:rPr>
              <a:t>Identify type(s) of assessment</a:t>
            </a:r>
          </a:p>
          <a:p>
            <a:pPr marL="1069976" lvl="2" indent="-246063" eaLnBrk="1" fontAlgn="auto" hangingPunct="1">
              <a:spcAft>
                <a:spcPts val="0"/>
              </a:spcAft>
              <a:defRPr/>
            </a:pPr>
            <a:r>
              <a:rPr lang="en-US" sz="2800" dirty="0">
                <a:cs typeface="Arial" panose="020B0604020202020204" pitchFamily="34" charset="0"/>
              </a:rPr>
              <a:t>Describe how results will be used</a:t>
            </a:r>
          </a:p>
          <a:p>
            <a:pPr marL="704851" lvl="1" indent="-246063" eaLnBrk="1" fontAlgn="auto" hangingPunct="1">
              <a:spcAft>
                <a:spcPts val="0"/>
              </a:spcAft>
              <a:defRPr/>
            </a:pPr>
            <a:r>
              <a:rPr lang="en-US" sz="2800" dirty="0">
                <a:cs typeface="Arial" panose="020B0604020202020204" pitchFamily="34" charset="0"/>
              </a:rPr>
              <a:t>Determine time frame for assessment implementation</a:t>
            </a:r>
          </a:p>
          <a:p>
            <a:pPr marL="114300" indent="0">
              <a:buNone/>
            </a:pPr>
            <a:endParaRPr lang="en-US" dirty="0"/>
          </a:p>
        </p:txBody>
      </p:sp>
    </p:spTree>
    <p:extLst>
      <p:ext uri="{BB962C8B-B14F-4D97-AF65-F5344CB8AC3E}">
        <p14:creationId xmlns:p14="http://schemas.microsoft.com/office/powerpoint/2010/main" val="1919261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F7C9F2E-EB8B-4742-AC44-F7D815A5E599}" type="slidenum">
              <a:rPr lang="en-US" altLang="en-US" smtClean="0"/>
              <a:pPr/>
              <a:t>47</a:t>
            </a:fld>
            <a:endParaRPr lang="en-US" altLang="en-US" dirty="0"/>
          </a:p>
        </p:txBody>
      </p:sp>
      <p:sp>
        <p:nvSpPr>
          <p:cNvPr id="2" name="Title 1"/>
          <p:cNvSpPr>
            <a:spLocks noGrp="1"/>
          </p:cNvSpPr>
          <p:nvPr>
            <p:ph type="ctrTitle"/>
          </p:nvPr>
        </p:nvSpPr>
        <p:spPr/>
        <p:txBody>
          <a:bodyPr/>
          <a:lstStyle/>
          <a:p>
            <a:pPr lvl="1"/>
            <a:r>
              <a:rPr lang="en-US" dirty="0">
                <a:ea typeface="Tahoma" panose="020B0604030504040204" pitchFamily="34" charset="0"/>
              </a:rPr>
              <a:t>Activity: Examining Additional Research</a:t>
            </a:r>
          </a:p>
        </p:txBody>
      </p:sp>
    </p:spTree>
    <p:extLst>
      <p:ext uri="{BB962C8B-B14F-4D97-AF65-F5344CB8AC3E}">
        <p14:creationId xmlns:p14="http://schemas.microsoft.com/office/powerpoint/2010/main" val="898206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F7C9F2E-EB8B-4742-AC44-F7D815A5E599}" type="slidenum">
              <a:rPr lang="en-US" altLang="en-US" smtClean="0"/>
              <a:pPr/>
              <a:t>48</a:t>
            </a:fld>
            <a:endParaRPr lang="en-US" altLang="en-US" dirty="0"/>
          </a:p>
        </p:txBody>
      </p:sp>
      <p:sp>
        <p:nvSpPr>
          <p:cNvPr id="3" name="Title 2"/>
          <p:cNvSpPr>
            <a:spLocks noGrp="1"/>
          </p:cNvSpPr>
          <p:nvPr>
            <p:ph type="ctrTitle"/>
          </p:nvPr>
        </p:nvSpPr>
        <p:spPr>
          <a:xfrm>
            <a:off x="211320" y="228600"/>
            <a:ext cx="7789680" cy="914400"/>
          </a:xfrm>
        </p:spPr>
        <p:txBody>
          <a:bodyPr/>
          <a:lstStyle/>
          <a:p>
            <a:r>
              <a:rPr lang="en-US" dirty="0"/>
              <a:t>Examining Additional Research</a:t>
            </a:r>
          </a:p>
        </p:txBody>
      </p:sp>
      <p:sp>
        <p:nvSpPr>
          <p:cNvPr id="5" name="Content Placeholder 2"/>
          <p:cNvSpPr txBox="1">
            <a:spLocks/>
          </p:cNvSpPr>
          <p:nvPr/>
        </p:nvSpPr>
        <p:spPr>
          <a:xfrm>
            <a:off x="-228600" y="1143000"/>
            <a:ext cx="8686800" cy="1381125"/>
          </a:xfrm>
          <a:prstGeom prst="rect">
            <a:avLst/>
          </a:prstGeom>
        </p:spPr>
        <p:txBody>
          <a:bodyPr/>
          <a:lstStyle>
            <a:lvl1pPr marL="0" indent="0" algn="l" defTabSz="914400" rtl="0" eaLnBrk="1" latinLnBrk="0" hangingPunct="1">
              <a:spcBef>
                <a:spcPts val="2000"/>
              </a:spcBef>
              <a:buClr>
                <a:schemeClr val="accent1"/>
              </a:buClr>
              <a:buFont typeface="Arial"/>
              <a:buNone/>
              <a:defRPr sz="3200" kern="1200">
                <a:solidFill>
                  <a:schemeClr val="tx1"/>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2800" kern="1200">
                <a:solidFill>
                  <a:schemeClr val="tx1"/>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2400" kern="1200">
                <a:solidFill>
                  <a:schemeClr val="tx1"/>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2000" kern="1200">
                <a:solidFill>
                  <a:schemeClr val="tx1"/>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2000" kern="1200">
                <a:solidFill>
                  <a:schemeClr val="tx1"/>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2000" kern="120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2000" kern="1200">
                <a:solidFill>
                  <a:schemeClr val="tx1">
                    <a:lumMod val="65000"/>
                    <a:lumOff val="35000"/>
                  </a:schemeClr>
                </a:solidFill>
                <a:latin typeface="+mn-lt"/>
                <a:ea typeface="+mn-ea"/>
                <a:cs typeface="+mn-cs"/>
              </a:defRPr>
            </a:lvl9pPr>
          </a:lstStyle>
          <a:p>
            <a:pPr lvl="1">
              <a:buClr>
                <a:schemeClr val="accent1"/>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Each card has an excerpt from current research.</a:t>
            </a:r>
          </a:p>
          <a:p>
            <a:pPr lvl="1">
              <a:buClr>
                <a:schemeClr val="accent1"/>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Read the excerpt on your card.</a:t>
            </a:r>
          </a:p>
          <a:p>
            <a:pPr lvl="1">
              <a:buClr>
                <a:schemeClr val="accent1"/>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During lunch, share a summary of your excerpt and what resonated with you with your table.</a:t>
            </a:r>
          </a:p>
          <a:p>
            <a:pPr lvl="1">
              <a:buClr>
                <a:schemeClr val="accent1"/>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After lunch, each table will share a theme that emerged during your discussion and the implications for your work.</a:t>
            </a:r>
          </a:p>
          <a:p>
            <a:pPr marL="349250" lvl="1" indent="0">
              <a:buNone/>
            </a:pPr>
            <a:endParaRPr lang="en-US" dirty="0"/>
          </a:p>
          <a:p>
            <a:endParaRPr lang="en-US" dirty="0"/>
          </a:p>
        </p:txBody>
      </p:sp>
    </p:spTree>
    <p:extLst>
      <p:ext uri="{BB962C8B-B14F-4D97-AF65-F5344CB8AC3E}">
        <p14:creationId xmlns:p14="http://schemas.microsoft.com/office/powerpoint/2010/main" val="962171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CBC4678E-6BF0-4B4B-862E-6D875A12B79D}" type="slidenum">
              <a:rPr lang="en-US"/>
              <a:pPr>
                <a:defRPr/>
              </a:pPr>
              <a:t>49</a:t>
            </a:fld>
            <a:endParaRPr lang="en-US" dirty="0"/>
          </a:p>
        </p:txBody>
      </p:sp>
      <p:sp>
        <p:nvSpPr>
          <p:cNvPr id="87042" name="Title 1"/>
          <p:cNvSpPr>
            <a:spLocks noGrp="1"/>
          </p:cNvSpPr>
          <p:nvPr>
            <p:ph type="title"/>
          </p:nvPr>
        </p:nvSpPr>
        <p:spPr>
          <a:xfrm>
            <a:off x="304800" y="2209800"/>
            <a:ext cx="7521575" cy="1582738"/>
          </a:xfrm>
        </p:spPr>
        <p:txBody>
          <a:bodyPr/>
          <a:lstStyle/>
          <a:p>
            <a:r>
              <a:rPr lang="en-US" altLang="en-US" dirty="0"/>
              <a:t>Conducting an </a:t>
            </a:r>
            <a:br>
              <a:rPr lang="en-US" altLang="en-US" dirty="0"/>
            </a:br>
            <a:r>
              <a:rPr lang="en-US" altLang="en-US" dirty="0"/>
              <a:t>Assessment Inventory</a:t>
            </a:r>
            <a:endParaRPr lang="en-US" dirty="0"/>
          </a:p>
        </p:txBody>
      </p:sp>
    </p:spTree>
    <p:extLst>
      <p:ext uri="{BB962C8B-B14F-4D97-AF65-F5344CB8AC3E}">
        <p14:creationId xmlns:p14="http://schemas.microsoft.com/office/powerpoint/2010/main" val="321992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a:t>
            </a:fld>
            <a:endParaRPr lang="en-US" altLang="en-US"/>
          </a:p>
        </p:txBody>
      </p:sp>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2014: General Assembly eliminated Standards of Learning (SOL) tests in five areas:</a:t>
            </a:r>
          </a:p>
          <a:p>
            <a:pPr lvl="1"/>
            <a:r>
              <a:rPr lang="en-US" sz="2800" dirty="0"/>
              <a:t>Grade 3 History </a:t>
            </a:r>
          </a:p>
          <a:p>
            <a:pPr lvl="1"/>
            <a:r>
              <a:rPr lang="en-US" sz="2800" dirty="0"/>
              <a:t>Grade 3 Science</a:t>
            </a:r>
          </a:p>
          <a:p>
            <a:pPr lvl="1"/>
            <a:r>
              <a:rPr lang="en-US" sz="2800" dirty="0"/>
              <a:t>Grade 5 Writing</a:t>
            </a:r>
          </a:p>
          <a:p>
            <a:pPr lvl="1"/>
            <a:r>
              <a:rPr lang="en-US" sz="2800" dirty="0"/>
              <a:t>United States History to 1865</a:t>
            </a:r>
          </a:p>
          <a:p>
            <a:pPr lvl="1"/>
            <a:r>
              <a:rPr lang="en-US" sz="2800" dirty="0"/>
              <a:t>United States History: 1865 to the Present</a:t>
            </a:r>
          </a:p>
        </p:txBody>
      </p:sp>
    </p:spTree>
    <p:extLst>
      <p:ext uri="{BB962C8B-B14F-4D97-AF65-F5344CB8AC3E}">
        <p14:creationId xmlns:p14="http://schemas.microsoft.com/office/powerpoint/2010/main" val="800583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767BCF6-DF09-4EBB-92F0-D681FB57AF32}" type="slidenum">
              <a:rPr lang="en-US"/>
              <a:pPr>
                <a:defRPr/>
              </a:pPr>
              <a:t>50</a:t>
            </a:fld>
            <a:endParaRPr lang="en-US" dirty="0"/>
          </a:p>
        </p:txBody>
      </p:sp>
      <p:sp>
        <p:nvSpPr>
          <p:cNvPr id="72706" name="Title 1"/>
          <p:cNvSpPr>
            <a:spLocks noGrp="1"/>
          </p:cNvSpPr>
          <p:nvPr>
            <p:ph type="title"/>
          </p:nvPr>
        </p:nvSpPr>
        <p:spPr>
          <a:xfrm>
            <a:off x="225425" y="-89225"/>
            <a:ext cx="6491288" cy="1582738"/>
          </a:xfrm>
        </p:spPr>
        <p:txBody>
          <a:bodyPr/>
          <a:lstStyle/>
          <a:p>
            <a:pPr algn="l" eaLnBrk="1" hangingPunct="1"/>
            <a:r>
              <a:rPr lang="en-US" altLang="en-US" dirty="0"/>
              <a:t>Assessment Inventory</a:t>
            </a:r>
          </a:p>
        </p:txBody>
      </p:sp>
      <p:sp>
        <p:nvSpPr>
          <p:cNvPr id="72707" name="Content Placeholder 2"/>
          <p:cNvSpPr>
            <a:spLocks noGrp="1"/>
          </p:cNvSpPr>
          <p:nvPr>
            <p:ph idx="1"/>
          </p:nvPr>
        </p:nvSpPr>
        <p:spPr>
          <a:xfrm>
            <a:off x="135551" y="1066800"/>
            <a:ext cx="8050574" cy="4443413"/>
          </a:xfrm>
        </p:spPr>
        <p:txBody>
          <a:bodyPr/>
          <a:lstStyle/>
          <a:p>
            <a:pPr eaLnBrk="1" hangingPunct="1"/>
            <a:r>
              <a:rPr lang="en-US" altLang="en-US" dirty="0">
                <a:latin typeface="Arial" panose="020B0604020202020204" pitchFamily="34" charset="0"/>
                <a:cs typeface="Arial" panose="020B0604020202020204" pitchFamily="34" charset="0"/>
              </a:rPr>
              <a:t>Captures information about the assessments administered to students in the division.</a:t>
            </a:r>
          </a:p>
          <a:p>
            <a:pPr eaLnBrk="1" hangingPunct="1"/>
            <a:r>
              <a:rPr lang="en-US" dirty="0"/>
              <a:t>The assessment inventory tool is intended to guide divisions in looking across assessments to inform their recommendations and decisions regarding the creation of a balanced assessment system.</a:t>
            </a:r>
            <a:endParaRPr lang="en-US" altLang="en-US" dirty="0"/>
          </a:p>
        </p:txBody>
      </p:sp>
    </p:spTree>
    <p:extLst>
      <p:ext uri="{BB962C8B-B14F-4D97-AF65-F5344CB8AC3E}">
        <p14:creationId xmlns:p14="http://schemas.microsoft.com/office/powerpoint/2010/main" val="321340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CBC4678E-6BF0-4B4B-862E-6D875A12B79D}" type="slidenum">
              <a:rPr lang="en-US"/>
              <a:pPr>
                <a:defRPr/>
              </a:pPr>
              <a:t>51</a:t>
            </a:fld>
            <a:endParaRPr lang="en-US" dirty="0"/>
          </a:p>
        </p:txBody>
      </p:sp>
      <p:sp>
        <p:nvSpPr>
          <p:cNvPr id="87042" name="Title 1"/>
          <p:cNvSpPr>
            <a:spLocks noGrp="1"/>
          </p:cNvSpPr>
          <p:nvPr>
            <p:ph type="title"/>
          </p:nvPr>
        </p:nvSpPr>
        <p:spPr>
          <a:xfrm>
            <a:off x="0" y="0"/>
            <a:ext cx="8763000" cy="1143000"/>
          </a:xfrm>
        </p:spPr>
        <p:txBody>
          <a:bodyPr/>
          <a:lstStyle/>
          <a:p>
            <a:r>
              <a:rPr lang="en-US" dirty="0"/>
              <a:t>Using an Assessment Inventory</a:t>
            </a:r>
          </a:p>
        </p:txBody>
      </p:sp>
      <p:sp>
        <p:nvSpPr>
          <p:cNvPr id="6" name="Content Placeholder 2"/>
          <p:cNvSpPr>
            <a:spLocks noGrp="1"/>
          </p:cNvSpPr>
          <p:nvPr>
            <p:ph idx="1"/>
          </p:nvPr>
        </p:nvSpPr>
        <p:spPr>
          <a:xfrm>
            <a:off x="7883" y="1143000"/>
            <a:ext cx="8391525" cy="5181600"/>
          </a:xfrm>
        </p:spPr>
        <p:txBody>
          <a:bodyPr rtlCol="0">
            <a:normAutofit fontScale="70000" lnSpcReduction="20000"/>
          </a:bodyPr>
          <a:lstStyle/>
          <a:p>
            <a:pPr marL="407988" indent="-246063" eaLnBrk="1" fontAlgn="auto" hangingPunct="1">
              <a:lnSpc>
                <a:spcPct val="120000"/>
              </a:lnSpc>
              <a:spcBef>
                <a:spcPts val="0"/>
              </a:spcBef>
              <a:spcAft>
                <a:spcPts val="600"/>
              </a:spcAft>
              <a:defRPr/>
            </a:pPr>
            <a:r>
              <a:rPr lang="en-US" sz="4000" dirty="0">
                <a:latin typeface="Arial" panose="020B0604020202020204" pitchFamily="34" charset="0"/>
                <a:cs typeface="Arial" panose="020B0604020202020204" pitchFamily="34" charset="0"/>
              </a:rPr>
              <a:t>Div</a:t>
            </a:r>
            <a:r>
              <a:rPr lang="en-US" sz="4000" dirty="0"/>
              <a:t>ision level teams will review the Assessment Inventory. </a:t>
            </a:r>
          </a:p>
          <a:p>
            <a:pPr marL="407988" indent="-246063" eaLnBrk="1" fontAlgn="auto" hangingPunct="1">
              <a:lnSpc>
                <a:spcPct val="120000"/>
              </a:lnSpc>
              <a:spcBef>
                <a:spcPts val="0"/>
              </a:spcBef>
              <a:spcAft>
                <a:spcPts val="600"/>
              </a:spcAft>
              <a:defRPr/>
            </a:pPr>
            <a:r>
              <a:rPr lang="en-US" sz="4000" dirty="0"/>
              <a:t>Using the division assessment information and other support materials that you brought to begin thinking about a balanced assessment plan for one of removed SOL test content areas.</a:t>
            </a:r>
          </a:p>
          <a:p>
            <a:pPr marL="407988" indent="-246063" eaLnBrk="1" fontAlgn="auto" hangingPunct="1">
              <a:lnSpc>
                <a:spcPct val="120000"/>
              </a:lnSpc>
              <a:spcBef>
                <a:spcPts val="0"/>
              </a:spcBef>
              <a:spcAft>
                <a:spcPts val="600"/>
              </a:spcAft>
              <a:defRPr/>
            </a:pPr>
            <a:r>
              <a:rPr lang="en-US" sz="4000" dirty="0"/>
              <a:t>Use the Assessment Inventory tool to guide decisions regarding your plan.</a:t>
            </a:r>
          </a:p>
          <a:p>
            <a:pPr marL="407988" indent="-246063" eaLnBrk="1" fontAlgn="auto" hangingPunct="1">
              <a:lnSpc>
                <a:spcPct val="120000"/>
              </a:lnSpc>
              <a:spcBef>
                <a:spcPts val="0"/>
              </a:spcBef>
              <a:spcAft>
                <a:spcPts val="600"/>
              </a:spcAft>
              <a:defRPr/>
            </a:pPr>
            <a:r>
              <a:rPr lang="en-US" sz="4000" dirty="0"/>
              <a:t>Be prepared to pair up with another division to share your work and provide feedback. </a:t>
            </a:r>
          </a:p>
          <a:p>
            <a:pPr marL="161925"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407988" indent="-246063"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407988" indent="-246063" eaLnBrk="1" fontAlgn="auto" hangingPunct="1">
              <a:spcAft>
                <a:spcPts val="0"/>
              </a:spcAft>
              <a:defRPr/>
            </a:pPr>
            <a:endParaRPr lang="en-US" dirty="0">
              <a:latin typeface="Arial" panose="020B0604020202020204" pitchFamily="34" charset="0"/>
              <a:cs typeface="Arial" panose="020B0604020202020204" pitchFamily="34" charset="0"/>
            </a:endParaRPr>
          </a:p>
          <a:p>
            <a:pPr marL="704851" lvl="1" indent="-246063" eaLnBrk="1" fontAlgn="auto" hangingPunct="1">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630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52</a:t>
            </a:fld>
            <a:endParaRPr lang="en-US" altLang="en-US" dirty="0"/>
          </a:p>
        </p:txBody>
      </p:sp>
      <p:sp>
        <p:nvSpPr>
          <p:cNvPr id="2" name="Title 1"/>
          <p:cNvSpPr>
            <a:spLocks noGrp="1"/>
          </p:cNvSpPr>
          <p:nvPr>
            <p:ph type="title"/>
          </p:nvPr>
        </p:nvSpPr>
        <p:spPr/>
        <p:txBody>
          <a:bodyPr/>
          <a:lstStyle/>
          <a:p>
            <a:r>
              <a:rPr lang="en-US" dirty="0"/>
              <a:t>Division Pair-Up/ Check-In</a:t>
            </a:r>
          </a:p>
        </p:txBody>
      </p:sp>
      <p:sp>
        <p:nvSpPr>
          <p:cNvPr id="3" name="Content Placeholder 2"/>
          <p:cNvSpPr>
            <a:spLocks noGrp="1"/>
          </p:cNvSpPr>
          <p:nvPr>
            <p:ph idx="1"/>
          </p:nvPr>
        </p:nvSpPr>
        <p:spPr/>
        <p:txBody>
          <a:bodyPr/>
          <a:lstStyle/>
          <a:p>
            <a:pPr marL="407988" indent="-246063" eaLnBrk="1" fontAlgn="auto" hangingPunct="1">
              <a:spcBef>
                <a:spcPts val="0"/>
              </a:spcBef>
              <a:spcAft>
                <a:spcPts val="600"/>
              </a:spcAft>
              <a:defRPr/>
            </a:pPr>
            <a:r>
              <a:rPr lang="en-US" dirty="0"/>
              <a:t>Discuss how this tool might support analyzing the assessments being administered in your division.</a:t>
            </a:r>
          </a:p>
          <a:p>
            <a:pPr marL="407988" indent="-246063" eaLnBrk="1" fontAlgn="auto" hangingPunct="1">
              <a:spcBef>
                <a:spcPts val="0"/>
              </a:spcBef>
              <a:spcAft>
                <a:spcPts val="600"/>
              </a:spcAft>
              <a:defRPr/>
            </a:pPr>
            <a:r>
              <a:rPr lang="en-US" dirty="0"/>
              <a:t>Share any insights or discuss what other information may be needed to create a balanced assessment plan.</a:t>
            </a:r>
          </a:p>
          <a:p>
            <a:pPr marL="114300" indent="0">
              <a:buNone/>
            </a:pPr>
            <a:endParaRPr lang="en-US" dirty="0"/>
          </a:p>
        </p:txBody>
      </p:sp>
    </p:spTree>
    <p:extLst>
      <p:ext uri="{BB962C8B-B14F-4D97-AF65-F5344CB8AC3E}">
        <p14:creationId xmlns:p14="http://schemas.microsoft.com/office/powerpoint/2010/main" val="2747868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53</a:t>
            </a:fld>
            <a:endParaRPr lang="en-US" altLang="en-US" dirty="0"/>
          </a:p>
        </p:txBody>
      </p:sp>
      <p:sp>
        <p:nvSpPr>
          <p:cNvPr id="2" name="Title 1"/>
          <p:cNvSpPr>
            <a:spLocks noGrp="1"/>
          </p:cNvSpPr>
          <p:nvPr>
            <p:ph type="title"/>
          </p:nvPr>
        </p:nvSpPr>
        <p:spPr>
          <a:xfrm>
            <a:off x="0" y="76200"/>
            <a:ext cx="8458200" cy="868362"/>
          </a:xfrm>
        </p:spPr>
        <p:txBody>
          <a:bodyPr/>
          <a:lstStyle/>
          <a:p>
            <a:r>
              <a:rPr lang="en-US" dirty="0"/>
              <a:t>Assessment Inventory Scenario 1</a:t>
            </a:r>
          </a:p>
        </p:txBody>
      </p:sp>
      <p:sp>
        <p:nvSpPr>
          <p:cNvPr id="3" name="Content Placeholder 2"/>
          <p:cNvSpPr>
            <a:spLocks noGrp="1"/>
          </p:cNvSpPr>
          <p:nvPr>
            <p:ph idx="1"/>
          </p:nvPr>
        </p:nvSpPr>
        <p:spPr>
          <a:xfrm>
            <a:off x="0" y="838200"/>
            <a:ext cx="8458200" cy="5105400"/>
          </a:xfrm>
        </p:spPr>
        <p:txBody>
          <a:bodyPr/>
          <a:lstStyle/>
          <a:p>
            <a:pPr marL="114300" indent="0">
              <a:buNone/>
            </a:pPr>
            <a:r>
              <a:rPr lang="en-US" b="1" dirty="0"/>
              <a:t>TWO ASSESSMENTS USED FOR SIMILAR PURPOSES</a:t>
            </a:r>
            <a:r>
              <a:rPr lang="en-US" dirty="0"/>
              <a:t>:</a:t>
            </a:r>
          </a:p>
          <a:p>
            <a:r>
              <a:rPr lang="en-US" dirty="0"/>
              <a:t>For the past five years, schools in Harbor County Public Schools have been administering two different vendor-developed reading assessments for all students in grades 3–5. Each assessment yields similar information on student performance. Harbor County Public Schools’ assessment leadership team has identified redundancy and is trying to determine which assessment should continue. </a:t>
            </a:r>
          </a:p>
          <a:p>
            <a:r>
              <a:rPr lang="en-US" sz="2400" dirty="0"/>
              <a:t>Adapted from </a:t>
            </a:r>
            <a:r>
              <a:rPr lang="en-US" sz="2400" dirty="0">
                <a:hlinkClick r:id="rId3"/>
              </a:rPr>
              <a:t>Achieve Assessment Inventory Training: Assessment Scenarios</a:t>
            </a:r>
            <a:endParaRPr lang="en-US" sz="2400" dirty="0"/>
          </a:p>
        </p:txBody>
      </p:sp>
    </p:spTree>
    <p:extLst>
      <p:ext uri="{BB962C8B-B14F-4D97-AF65-F5344CB8AC3E}">
        <p14:creationId xmlns:p14="http://schemas.microsoft.com/office/powerpoint/2010/main" val="1137061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54</a:t>
            </a:fld>
            <a:endParaRPr lang="en-US" altLang="en-US" dirty="0"/>
          </a:p>
        </p:txBody>
      </p:sp>
      <p:sp>
        <p:nvSpPr>
          <p:cNvPr id="2" name="Title 1"/>
          <p:cNvSpPr>
            <a:spLocks noGrp="1"/>
          </p:cNvSpPr>
          <p:nvPr>
            <p:ph type="title"/>
          </p:nvPr>
        </p:nvSpPr>
        <p:spPr/>
        <p:txBody>
          <a:bodyPr/>
          <a:lstStyle/>
          <a:p>
            <a:r>
              <a:rPr lang="en-US" dirty="0"/>
              <a:t>Scenario 1: Questions to Consider</a:t>
            </a:r>
          </a:p>
        </p:txBody>
      </p:sp>
      <p:sp>
        <p:nvSpPr>
          <p:cNvPr id="3" name="Content Placeholder 2"/>
          <p:cNvSpPr>
            <a:spLocks noGrp="1"/>
          </p:cNvSpPr>
          <p:nvPr>
            <p:ph idx="1"/>
          </p:nvPr>
        </p:nvSpPr>
        <p:spPr/>
        <p:txBody>
          <a:bodyPr/>
          <a:lstStyle/>
          <a:p>
            <a:pPr lvl="0"/>
            <a:r>
              <a:rPr lang="en-US" dirty="0"/>
              <a:t>What are the instructional and assessment implications if you continue to use vendor-developed reading assessments?</a:t>
            </a:r>
          </a:p>
          <a:p>
            <a:pPr lvl="0"/>
            <a:r>
              <a:rPr lang="en-US" dirty="0"/>
              <a:t>What criteria might you use to determine which assessment will be continued or eliminated?</a:t>
            </a:r>
          </a:p>
          <a:p>
            <a:pPr lvl="0"/>
            <a:r>
              <a:rPr lang="en-US" dirty="0"/>
              <a:t>What other factors or data may be useful or considered when making this decision?</a:t>
            </a:r>
          </a:p>
          <a:p>
            <a:pPr marL="114300" indent="0">
              <a:buNone/>
            </a:pPr>
            <a:endParaRPr lang="en-US" sz="2400" dirty="0"/>
          </a:p>
          <a:p>
            <a:pPr marL="114300" indent="0">
              <a:buNone/>
            </a:pPr>
            <a:endParaRPr lang="en-US" sz="2400"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endParaRPr lang="en-US" dirty="0"/>
          </a:p>
        </p:txBody>
      </p:sp>
    </p:spTree>
    <p:extLst>
      <p:ext uri="{BB962C8B-B14F-4D97-AF65-F5344CB8AC3E}">
        <p14:creationId xmlns:p14="http://schemas.microsoft.com/office/powerpoint/2010/main" val="2052372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55</a:t>
            </a:fld>
            <a:endParaRPr lang="en-US" altLang="en-US" dirty="0"/>
          </a:p>
        </p:txBody>
      </p:sp>
      <p:sp>
        <p:nvSpPr>
          <p:cNvPr id="2" name="Title 1"/>
          <p:cNvSpPr>
            <a:spLocks noGrp="1"/>
          </p:cNvSpPr>
          <p:nvPr>
            <p:ph type="title"/>
          </p:nvPr>
        </p:nvSpPr>
        <p:spPr>
          <a:xfrm>
            <a:off x="0" y="0"/>
            <a:ext cx="8458200" cy="868362"/>
          </a:xfrm>
        </p:spPr>
        <p:txBody>
          <a:bodyPr/>
          <a:lstStyle/>
          <a:p>
            <a:r>
              <a:rPr lang="en-US" dirty="0"/>
              <a:t>Assessment Inventory Scenario 2</a:t>
            </a:r>
          </a:p>
        </p:txBody>
      </p:sp>
      <p:sp>
        <p:nvSpPr>
          <p:cNvPr id="3" name="Content Placeholder 2"/>
          <p:cNvSpPr>
            <a:spLocks noGrp="1"/>
          </p:cNvSpPr>
          <p:nvPr>
            <p:ph idx="1"/>
          </p:nvPr>
        </p:nvSpPr>
        <p:spPr>
          <a:xfrm>
            <a:off x="0" y="685800"/>
            <a:ext cx="8458200" cy="5105400"/>
          </a:xfrm>
        </p:spPr>
        <p:txBody>
          <a:bodyPr/>
          <a:lstStyle/>
          <a:p>
            <a:pPr marL="114300" indent="0">
              <a:buNone/>
            </a:pPr>
            <a:r>
              <a:rPr lang="en-US" b="1" dirty="0"/>
              <a:t>TEACHER-DEVELOPED, DIVISION-WIDE ASSESSMENTS NOT ALIGNED TO CURRENT STANDARDS:</a:t>
            </a:r>
            <a:r>
              <a:rPr lang="en-US" dirty="0"/>
              <a:t> </a:t>
            </a:r>
          </a:p>
          <a:p>
            <a:r>
              <a:rPr lang="en-US" sz="2600" dirty="0"/>
              <a:t>Ten years ago, City Public Schools developed division-wide common performance assessments in science and social studies for grades 3–8. These performance assessments are given three times a year to all students.  Internal studies showed that they support best practices during classroom instruction and help to increase student achievement on ALL grade 5 and grade 8 statewide summative assessments. </a:t>
            </a:r>
          </a:p>
          <a:p>
            <a:pPr marL="114300" indent="0">
              <a:buNone/>
            </a:pPr>
            <a:endParaRPr lang="en-US" sz="1000"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r>
              <a:rPr lang="en-US" dirty="0"/>
              <a:t>  </a:t>
            </a:r>
          </a:p>
        </p:txBody>
      </p:sp>
    </p:spTree>
    <p:extLst>
      <p:ext uri="{BB962C8B-B14F-4D97-AF65-F5344CB8AC3E}">
        <p14:creationId xmlns:p14="http://schemas.microsoft.com/office/powerpoint/2010/main" val="2021585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56</a:t>
            </a:fld>
            <a:endParaRPr lang="en-US" altLang="en-US" dirty="0"/>
          </a:p>
        </p:txBody>
      </p:sp>
      <p:sp>
        <p:nvSpPr>
          <p:cNvPr id="2" name="Title 1"/>
          <p:cNvSpPr>
            <a:spLocks noGrp="1"/>
          </p:cNvSpPr>
          <p:nvPr>
            <p:ph type="title"/>
          </p:nvPr>
        </p:nvSpPr>
        <p:spPr/>
        <p:txBody>
          <a:bodyPr/>
          <a:lstStyle/>
          <a:p>
            <a:r>
              <a:rPr lang="en-US" dirty="0"/>
              <a:t>Scenario 2: Continued</a:t>
            </a:r>
          </a:p>
        </p:txBody>
      </p:sp>
      <p:sp>
        <p:nvSpPr>
          <p:cNvPr id="3" name="Content Placeholder 2"/>
          <p:cNvSpPr>
            <a:spLocks noGrp="1"/>
          </p:cNvSpPr>
          <p:nvPr>
            <p:ph idx="1"/>
          </p:nvPr>
        </p:nvSpPr>
        <p:spPr/>
        <p:txBody>
          <a:bodyPr/>
          <a:lstStyle/>
          <a:p>
            <a:r>
              <a:rPr lang="en-US" dirty="0"/>
              <a:t>Three years ago, the Board of Education approved new content standards and new statewide summative assessments.  The previous performance assessments are no longer aligned to current standards. </a:t>
            </a:r>
          </a:p>
          <a:p>
            <a:endParaRPr lang="en-US" dirty="0"/>
          </a:p>
          <a:p>
            <a:endParaRPr lang="en-US" dirty="0"/>
          </a:p>
          <a:p>
            <a:endParaRPr lang="en-US"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endParaRPr lang="en-US" dirty="0"/>
          </a:p>
          <a:p>
            <a:endParaRPr lang="en-US" dirty="0"/>
          </a:p>
        </p:txBody>
      </p:sp>
    </p:spTree>
    <p:extLst>
      <p:ext uri="{BB962C8B-B14F-4D97-AF65-F5344CB8AC3E}">
        <p14:creationId xmlns:p14="http://schemas.microsoft.com/office/powerpoint/2010/main" val="1905667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57</a:t>
            </a:fld>
            <a:endParaRPr lang="en-US" altLang="en-US" dirty="0"/>
          </a:p>
        </p:txBody>
      </p:sp>
      <p:sp>
        <p:nvSpPr>
          <p:cNvPr id="2" name="Title 1"/>
          <p:cNvSpPr>
            <a:spLocks noGrp="1"/>
          </p:cNvSpPr>
          <p:nvPr>
            <p:ph type="title"/>
          </p:nvPr>
        </p:nvSpPr>
        <p:spPr/>
        <p:txBody>
          <a:bodyPr/>
          <a:lstStyle/>
          <a:p>
            <a:r>
              <a:rPr lang="en-US" dirty="0"/>
              <a:t>Scenario 2: Questions to Consider</a:t>
            </a:r>
          </a:p>
        </p:txBody>
      </p:sp>
      <p:sp>
        <p:nvSpPr>
          <p:cNvPr id="3" name="Content Placeholder 2"/>
          <p:cNvSpPr>
            <a:spLocks noGrp="1"/>
          </p:cNvSpPr>
          <p:nvPr>
            <p:ph idx="1"/>
          </p:nvPr>
        </p:nvSpPr>
        <p:spPr/>
        <p:txBody>
          <a:bodyPr/>
          <a:lstStyle/>
          <a:p>
            <a:pPr lvl="0"/>
            <a:r>
              <a:rPr lang="en-US" dirty="0"/>
              <a:t>What are the instructional and assessment implications if you continue to use the current performance assessments?</a:t>
            </a:r>
          </a:p>
          <a:p>
            <a:pPr lvl="0"/>
            <a:r>
              <a:rPr lang="en-US" dirty="0"/>
              <a:t>How would you approach the process of developing options to address this situation? </a:t>
            </a:r>
          </a:p>
          <a:p>
            <a:pPr lvl="0"/>
            <a:r>
              <a:rPr lang="en-US" dirty="0"/>
              <a:t>Who would be involved, and what role(s) would they play?</a:t>
            </a:r>
          </a:p>
          <a:p>
            <a:pPr lvl="0"/>
            <a:endParaRPr lang="en-US" dirty="0"/>
          </a:p>
          <a:p>
            <a:pPr marL="114300" lvl="0" indent="0">
              <a:buNone/>
            </a:pPr>
            <a:endParaRPr lang="en-US"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lvl="0" indent="0">
              <a:buNone/>
            </a:pPr>
            <a:endParaRPr lang="en-US" dirty="0"/>
          </a:p>
          <a:p>
            <a:pPr marL="114300" indent="0">
              <a:buNone/>
            </a:pPr>
            <a:endParaRPr lang="en-US" dirty="0"/>
          </a:p>
        </p:txBody>
      </p:sp>
    </p:spTree>
    <p:extLst>
      <p:ext uri="{BB962C8B-B14F-4D97-AF65-F5344CB8AC3E}">
        <p14:creationId xmlns:p14="http://schemas.microsoft.com/office/powerpoint/2010/main" val="2505649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58</a:t>
            </a:fld>
            <a:endParaRPr lang="en-US" altLang="en-US" dirty="0"/>
          </a:p>
        </p:txBody>
      </p:sp>
      <p:sp>
        <p:nvSpPr>
          <p:cNvPr id="2" name="Title 1"/>
          <p:cNvSpPr>
            <a:spLocks noGrp="1"/>
          </p:cNvSpPr>
          <p:nvPr>
            <p:ph type="title"/>
          </p:nvPr>
        </p:nvSpPr>
        <p:spPr>
          <a:xfrm>
            <a:off x="0" y="0"/>
            <a:ext cx="8458200" cy="868362"/>
          </a:xfrm>
        </p:spPr>
        <p:txBody>
          <a:bodyPr/>
          <a:lstStyle/>
          <a:p>
            <a:r>
              <a:rPr lang="en-US" dirty="0"/>
              <a:t>Assessment Inventory Scenario 3</a:t>
            </a:r>
          </a:p>
        </p:txBody>
      </p:sp>
      <p:sp>
        <p:nvSpPr>
          <p:cNvPr id="3" name="Content Placeholder 2"/>
          <p:cNvSpPr>
            <a:spLocks noGrp="1"/>
          </p:cNvSpPr>
          <p:nvPr>
            <p:ph idx="1"/>
          </p:nvPr>
        </p:nvSpPr>
        <p:spPr>
          <a:xfrm>
            <a:off x="0" y="1219200"/>
            <a:ext cx="8458200" cy="5105400"/>
          </a:xfrm>
        </p:spPr>
        <p:txBody>
          <a:bodyPr/>
          <a:lstStyle/>
          <a:p>
            <a:pPr marL="114300" indent="0">
              <a:buNone/>
            </a:pPr>
            <a:r>
              <a:rPr lang="en-US" b="1" dirty="0"/>
              <a:t>VENDOR-DEVELOPED ASSESSMENTS NOT ALIGNED TO CURRENT STANDARDS AND USE FOR INSTRUCTION IS UNCLEAR:</a:t>
            </a:r>
            <a:r>
              <a:rPr lang="en-US" dirty="0"/>
              <a:t> </a:t>
            </a:r>
          </a:p>
          <a:p>
            <a:r>
              <a:rPr lang="en-US" dirty="0"/>
              <a:t>Western County Public Schools is at the end of a two-year contract with a testing vendor.  In an effort to measure student growth, Western County Public Schools administers an assessment to all students twice a year in English and Mathematics. </a:t>
            </a:r>
          </a:p>
          <a:p>
            <a:pPr marL="114300" indent="0">
              <a:buNone/>
            </a:pPr>
            <a:endParaRPr lang="en-US" sz="1000"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endParaRPr lang="en-US" dirty="0"/>
          </a:p>
        </p:txBody>
      </p:sp>
    </p:spTree>
    <p:extLst>
      <p:ext uri="{BB962C8B-B14F-4D97-AF65-F5344CB8AC3E}">
        <p14:creationId xmlns:p14="http://schemas.microsoft.com/office/powerpoint/2010/main" val="320100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59</a:t>
            </a:fld>
            <a:endParaRPr lang="en-US" altLang="en-US" dirty="0"/>
          </a:p>
        </p:txBody>
      </p:sp>
      <p:sp>
        <p:nvSpPr>
          <p:cNvPr id="2" name="Title 1"/>
          <p:cNvSpPr>
            <a:spLocks noGrp="1"/>
          </p:cNvSpPr>
          <p:nvPr>
            <p:ph type="title"/>
          </p:nvPr>
        </p:nvSpPr>
        <p:spPr/>
        <p:txBody>
          <a:bodyPr/>
          <a:lstStyle/>
          <a:p>
            <a:r>
              <a:rPr lang="en-US" dirty="0"/>
              <a:t>Scenario 3: Continued</a:t>
            </a:r>
          </a:p>
        </p:txBody>
      </p:sp>
      <p:sp>
        <p:nvSpPr>
          <p:cNvPr id="3" name="Content Placeholder 2"/>
          <p:cNvSpPr>
            <a:spLocks noGrp="1"/>
          </p:cNvSpPr>
          <p:nvPr>
            <p:ph idx="1"/>
          </p:nvPr>
        </p:nvSpPr>
        <p:spPr/>
        <p:txBody>
          <a:bodyPr/>
          <a:lstStyle/>
          <a:p>
            <a:r>
              <a:rPr lang="en-US" dirty="0"/>
              <a:t>However, initial feedback from teacher focus groups suggests that teachers may not be confident that the assessments have strong alignment to the content standards; they are unclear how to use the results to inform instruction and unaware of the intended use of the assessment. You learn that several neighboring divisions are getting similar feedback from teachers.</a:t>
            </a:r>
          </a:p>
          <a:p>
            <a:pPr marL="114300" indent="0">
              <a:buNone/>
            </a:pPr>
            <a:endParaRPr lang="en-US" sz="2400"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endParaRPr lang="en-US" dirty="0"/>
          </a:p>
        </p:txBody>
      </p:sp>
    </p:spTree>
    <p:extLst>
      <p:ext uri="{BB962C8B-B14F-4D97-AF65-F5344CB8AC3E}">
        <p14:creationId xmlns:p14="http://schemas.microsoft.com/office/powerpoint/2010/main" val="158742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a:t>
            </a:fld>
            <a:endParaRPr lang="en-US" altLang="en-US"/>
          </a:p>
        </p:txBody>
      </p:sp>
      <p:sp>
        <p:nvSpPr>
          <p:cNvPr id="2" name="Title 1"/>
          <p:cNvSpPr>
            <a:spLocks noGrp="1"/>
          </p:cNvSpPr>
          <p:nvPr>
            <p:ph type="title"/>
          </p:nvPr>
        </p:nvSpPr>
        <p:spPr/>
        <p:txBody>
          <a:bodyPr/>
          <a:lstStyle/>
          <a:p>
            <a:r>
              <a:rPr lang="en-US" dirty="0"/>
              <a:t>Requirements from 2014 General Assembly Actions</a:t>
            </a:r>
          </a:p>
        </p:txBody>
      </p:sp>
      <p:sp>
        <p:nvSpPr>
          <p:cNvPr id="3" name="Content Placeholder 2"/>
          <p:cNvSpPr>
            <a:spLocks noGrp="1"/>
          </p:cNvSpPr>
          <p:nvPr>
            <p:ph idx="1"/>
          </p:nvPr>
        </p:nvSpPr>
        <p:spPr>
          <a:xfrm>
            <a:off x="0" y="1447800"/>
            <a:ext cx="8458200" cy="5105400"/>
          </a:xfrm>
        </p:spPr>
        <p:txBody>
          <a:bodyPr/>
          <a:lstStyle/>
          <a:p>
            <a:r>
              <a:rPr lang="en-US" dirty="0"/>
              <a:t>School divisions are required to teach the content in each of these courses and measure student achievement with local alternative assessments.</a:t>
            </a:r>
          </a:p>
          <a:p>
            <a:r>
              <a:rPr lang="en-US" dirty="0"/>
              <a:t>School divisions must certify annually that they have provided instruction and administered an alternative assessment, consistent with Board of Education guidelines, to students in grades and subject areas that no longer have a corresponding SOL test.</a:t>
            </a:r>
          </a:p>
        </p:txBody>
      </p:sp>
    </p:spTree>
    <p:extLst>
      <p:ext uri="{BB962C8B-B14F-4D97-AF65-F5344CB8AC3E}">
        <p14:creationId xmlns:p14="http://schemas.microsoft.com/office/powerpoint/2010/main" val="7872048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60</a:t>
            </a:fld>
            <a:endParaRPr lang="en-US" altLang="en-US" dirty="0"/>
          </a:p>
        </p:txBody>
      </p:sp>
      <p:sp>
        <p:nvSpPr>
          <p:cNvPr id="2" name="Title 1"/>
          <p:cNvSpPr>
            <a:spLocks noGrp="1"/>
          </p:cNvSpPr>
          <p:nvPr>
            <p:ph type="title"/>
          </p:nvPr>
        </p:nvSpPr>
        <p:spPr/>
        <p:txBody>
          <a:bodyPr/>
          <a:lstStyle/>
          <a:p>
            <a:r>
              <a:rPr lang="en-US" dirty="0"/>
              <a:t>Scenario 3: Questions to Consider</a:t>
            </a:r>
          </a:p>
        </p:txBody>
      </p:sp>
      <p:sp>
        <p:nvSpPr>
          <p:cNvPr id="3" name="Content Placeholder 2"/>
          <p:cNvSpPr>
            <a:spLocks noGrp="1"/>
          </p:cNvSpPr>
          <p:nvPr>
            <p:ph idx="1"/>
          </p:nvPr>
        </p:nvSpPr>
        <p:spPr/>
        <p:txBody>
          <a:bodyPr/>
          <a:lstStyle/>
          <a:p>
            <a:pPr lvl="0"/>
            <a:r>
              <a:rPr lang="en-US" dirty="0"/>
              <a:t>What are the instructional and assessment implications if you continue to use the current vendor-created assessments?</a:t>
            </a:r>
          </a:p>
          <a:p>
            <a:pPr lvl="0"/>
            <a:r>
              <a:rPr lang="en-US" dirty="0"/>
              <a:t>What steps might your assessment leadership team take in order to select a more effective product?</a:t>
            </a:r>
          </a:p>
          <a:p>
            <a:pPr marL="114300" lvl="0" indent="0">
              <a:buNone/>
            </a:pPr>
            <a:endParaRPr lang="en-US" dirty="0"/>
          </a:p>
          <a:p>
            <a:pPr marL="114300" lvl="0" indent="0">
              <a:buNone/>
            </a:pPr>
            <a:endParaRPr lang="en-US" dirty="0"/>
          </a:p>
          <a:p>
            <a:pPr marL="114300" lvl="0" indent="0">
              <a:buNone/>
            </a:pPr>
            <a:endParaRPr lang="en-US"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lvl="0" indent="0">
              <a:buNone/>
            </a:pPr>
            <a:endParaRPr lang="en-US" dirty="0"/>
          </a:p>
          <a:p>
            <a:pPr marL="114300" indent="0">
              <a:buNone/>
            </a:pPr>
            <a:endParaRPr lang="en-US" dirty="0"/>
          </a:p>
        </p:txBody>
      </p:sp>
    </p:spTree>
    <p:extLst>
      <p:ext uri="{BB962C8B-B14F-4D97-AF65-F5344CB8AC3E}">
        <p14:creationId xmlns:p14="http://schemas.microsoft.com/office/powerpoint/2010/main" val="2228498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61</a:t>
            </a:fld>
            <a:endParaRPr lang="en-US" altLang="en-US" dirty="0"/>
          </a:p>
        </p:txBody>
      </p:sp>
      <p:sp>
        <p:nvSpPr>
          <p:cNvPr id="2" name="Title 1"/>
          <p:cNvSpPr>
            <a:spLocks noGrp="1"/>
          </p:cNvSpPr>
          <p:nvPr>
            <p:ph type="title"/>
          </p:nvPr>
        </p:nvSpPr>
        <p:spPr>
          <a:xfrm>
            <a:off x="0" y="0"/>
            <a:ext cx="8458200" cy="868362"/>
          </a:xfrm>
        </p:spPr>
        <p:txBody>
          <a:bodyPr/>
          <a:lstStyle/>
          <a:p>
            <a:r>
              <a:rPr lang="en-US" dirty="0"/>
              <a:t>Assessment Inventory Scenario 4</a:t>
            </a:r>
          </a:p>
        </p:txBody>
      </p:sp>
      <p:sp>
        <p:nvSpPr>
          <p:cNvPr id="3" name="Content Placeholder 2"/>
          <p:cNvSpPr>
            <a:spLocks noGrp="1"/>
          </p:cNvSpPr>
          <p:nvPr>
            <p:ph idx="1"/>
          </p:nvPr>
        </p:nvSpPr>
        <p:spPr>
          <a:xfrm>
            <a:off x="0" y="838200"/>
            <a:ext cx="8458200" cy="5105400"/>
          </a:xfrm>
        </p:spPr>
        <p:txBody>
          <a:bodyPr/>
          <a:lstStyle/>
          <a:p>
            <a:pPr marL="114300" indent="0">
              <a:buNone/>
            </a:pPr>
            <a:r>
              <a:rPr lang="en-US" b="1" dirty="0"/>
              <a:t>NO ASSESSMENTS IDENTIFIED FOR ELIMINATION OR ADJUSTMENT:</a:t>
            </a:r>
            <a:r>
              <a:rPr lang="en-US" dirty="0"/>
              <a:t> </a:t>
            </a:r>
          </a:p>
          <a:p>
            <a:r>
              <a:rPr lang="en-US" sz="2700" dirty="0"/>
              <a:t>The East Forest Public Schools launched a process to analyze the array of assessments administered throughout the year for K-3. With the new initiatives approved by the local school board, the school division’s ability to eliminate assessments is very limited.  The assessment leadership team’s initial feedback signals that there has been an outcry from parents about the volume of testing for K-3 students.</a:t>
            </a:r>
          </a:p>
          <a:p>
            <a:pPr marL="114300" indent="0">
              <a:buNone/>
            </a:pPr>
            <a:r>
              <a:rPr lang="en-US" sz="2400" dirty="0"/>
              <a:t>Adapted from </a:t>
            </a:r>
            <a:r>
              <a:rPr lang="en-US" sz="2400" dirty="0">
                <a:hlinkClick r:id="rId2"/>
              </a:rPr>
              <a:t>Achieve Assessment Inventory Training:  Assessment Scenarios</a:t>
            </a:r>
            <a:endParaRPr lang="en-US" sz="2400" dirty="0"/>
          </a:p>
          <a:p>
            <a:pPr marL="114300" indent="0">
              <a:buNone/>
            </a:pPr>
            <a:r>
              <a:rPr lang="en-US" dirty="0"/>
              <a:t>   </a:t>
            </a:r>
          </a:p>
          <a:p>
            <a:endParaRPr lang="en-US" dirty="0"/>
          </a:p>
        </p:txBody>
      </p:sp>
    </p:spTree>
    <p:extLst>
      <p:ext uri="{BB962C8B-B14F-4D97-AF65-F5344CB8AC3E}">
        <p14:creationId xmlns:p14="http://schemas.microsoft.com/office/powerpoint/2010/main" val="838865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62</a:t>
            </a:fld>
            <a:endParaRPr lang="en-US" altLang="en-US" dirty="0"/>
          </a:p>
        </p:txBody>
      </p:sp>
      <p:sp>
        <p:nvSpPr>
          <p:cNvPr id="2" name="Title 1"/>
          <p:cNvSpPr>
            <a:spLocks noGrp="1"/>
          </p:cNvSpPr>
          <p:nvPr>
            <p:ph type="title"/>
          </p:nvPr>
        </p:nvSpPr>
        <p:spPr/>
        <p:txBody>
          <a:bodyPr/>
          <a:lstStyle/>
          <a:p>
            <a:r>
              <a:rPr lang="en-US" dirty="0"/>
              <a:t>Scenario 4: Questions to Consider</a:t>
            </a:r>
          </a:p>
        </p:txBody>
      </p:sp>
      <p:sp>
        <p:nvSpPr>
          <p:cNvPr id="3" name="Content Placeholder 2"/>
          <p:cNvSpPr>
            <a:spLocks noGrp="1"/>
          </p:cNvSpPr>
          <p:nvPr>
            <p:ph idx="1"/>
          </p:nvPr>
        </p:nvSpPr>
        <p:spPr/>
        <p:txBody>
          <a:bodyPr/>
          <a:lstStyle/>
          <a:p>
            <a:pPr lvl="0"/>
            <a:r>
              <a:rPr lang="en-US" dirty="0"/>
              <a:t>What are the instructional and assessment implications if you continue to ALL of the K–3 assessments?</a:t>
            </a:r>
          </a:p>
          <a:p>
            <a:pPr lvl="0"/>
            <a:r>
              <a:rPr lang="en-US" dirty="0"/>
              <a:t>What would you recommend the superintendent consider as a next step?</a:t>
            </a:r>
          </a:p>
          <a:p>
            <a:pPr lvl="0"/>
            <a:endParaRPr lang="en-US" dirty="0"/>
          </a:p>
          <a:p>
            <a:pPr lvl="0"/>
            <a:endParaRPr lang="en-US" dirty="0"/>
          </a:p>
          <a:p>
            <a:pPr lvl="0"/>
            <a:endParaRPr lang="en-US" dirty="0"/>
          </a:p>
          <a:p>
            <a:pPr lvl="0"/>
            <a:endParaRPr lang="en-US" dirty="0"/>
          </a:p>
          <a:p>
            <a:pPr marL="114300" indent="0">
              <a:buNone/>
            </a:pPr>
            <a:r>
              <a:rPr lang="en-US" sz="2400" dirty="0"/>
              <a:t>Adapted from </a:t>
            </a:r>
            <a:r>
              <a:rPr lang="en-US" sz="2400" dirty="0">
                <a:hlinkClick r:id="rId2"/>
              </a:rPr>
              <a:t>Achieve Assessment Inventory Training:  Assessment Scenarios</a:t>
            </a:r>
            <a:endParaRPr lang="en-US" sz="2400" dirty="0"/>
          </a:p>
          <a:p>
            <a:pPr marL="114300" lvl="0" indent="0">
              <a:buNone/>
            </a:pPr>
            <a:endParaRPr lang="en-US" dirty="0"/>
          </a:p>
          <a:p>
            <a:pPr marL="114300" indent="0">
              <a:buNone/>
            </a:pPr>
            <a:endParaRPr lang="en-US" dirty="0"/>
          </a:p>
        </p:txBody>
      </p:sp>
    </p:spTree>
    <p:extLst>
      <p:ext uri="{BB962C8B-B14F-4D97-AF65-F5344CB8AC3E}">
        <p14:creationId xmlns:p14="http://schemas.microsoft.com/office/powerpoint/2010/main" val="31814309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F50470B9-DFCC-47DB-A2F1-CEFD83C42064}" type="slidenum">
              <a:rPr lang="en-US"/>
              <a:pPr>
                <a:defRPr/>
              </a:pPr>
              <a:t>63</a:t>
            </a:fld>
            <a:endParaRPr lang="en-US" dirty="0"/>
          </a:p>
        </p:txBody>
      </p:sp>
      <p:sp>
        <p:nvSpPr>
          <p:cNvPr id="80898" name="Title 1"/>
          <p:cNvSpPr>
            <a:spLocks noGrp="1"/>
          </p:cNvSpPr>
          <p:nvPr>
            <p:ph type="title"/>
          </p:nvPr>
        </p:nvSpPr>
        <p:spPr>
          <a:xfrm>
            <a:off x="381000" y="2133600"/>
            <a:ext cx="7696200" cy="1582737"/>
          </a:xfrm>
        </p:spPr>
        <p:txBody>
          <a:bodyPr/>
          <a:lstStyle/>
          <a:p>
            <a:pPr eaLnBrk="1" hangingPunct="1"/>
            <a:r>
              <a:rPr lang="en-US" dirty="0"/>
              <a:t>School Division Highlights: </a:t>
            </a:r>
            <a:br>
              <a:rPr lang="en-US" dirty="0"/>
            </a:br>
            <a:r>
              <a:rPr lang="en-US" dirty="0"/>
              <a:t>Moving toward Balanced Assessment</a:t>
            </a:r>
            <a:endParaRPr lang="en-US" altLang="en-US" dirty="0"/>
          </a:p>
        </p:txBody>
      </p:sp>
    </p:spTree>
    <p:extLst>
      <p:ext uri="{BB962C8B-B14F-4D97-AF65-F5344CB8AC3E}">
        <p14:creationId xmlns:p14="http://schemas.microsoft.com/office/powerpoint/2010/main" val="6167766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64</a:t>
            </a:fld>
            <a:endParaRPr lang="en-US" altLang="en-US" dirty="0"/>
          </a:p>
        </p:txBody>
      </p:sp>
      <p:sp>
        <p:nvSpPr>
          <p:cNvPr id="2" name="Title 1"/>
          <p:cNvSpPr>
            <a:spLocks noGrp="1"/>
          </p:cNvSpPr>
          <p:nvPr>
            <p:ph type="title"/>
          </p:nvPr>
        </p:nvSpPr>
        <p:spPr/>
        <p:txBody>
          <a:bodyPr/>
          <a:lstStyle/>
          <a:p>
            <a:r>
              <a:rPr lang="en-US" dirty="0"/>
              <a:t>Presentations from </a:t>
            </a:r>
            <a:br>
              <a:rPr lang="en-US" dirty="0"/>
            </a:br>
            <a:r>
              <a:rPr lang="en-US" dirty="0"/>
              <a:t>School Divisions</a:t>
            </a:r>
          </a:p>
        </p:txBody>
      </p:sp>
      <p:sp>
        <p:nvSpPr>
          <p:cNvPr id="3" name="Content Placeholder 2"/>
          <p:cNvSpPr>
            <a:spLocks noGrp="1"/>
          </p:cNvSpPr>
          <p:nvPr>
            <p:ph idx="1"/>
          </p:nvPr>
        </p:nvSpPr>
        <p:spPr>
          <a:xfrm>
            <a:off x="0" y="1295400"/>
            <a:ext cx="8458200" cy="5410200"/>
          </a:xfrm>
        </p:spPr>
        <p:txBody>
          <a:bodyPr/>
          <a:lstStyle/>
          <a:p>
            <a:endParaRPr lang="en-US" dirty="0">
              <a:solidFill>
                <a:srgbClr val="0000FF"/>
              </a:solidFill>
              <a:hlinkClick r:id="rId3">
                <a:extLst>
                  <a:ext uri="{A12FA001-AC4F-418D-AE19-62706E023703}">
                    <ahyp:hlinkClr xmlns:ahyp="http://schemas.microsoft.com/office/drawing/2018/hyperlinkcolor" val="tx"/>
                  </a:ext>
                </a:extLst>
              </a:hlinkClick>
            </a:endParaRPr>
          </a:p>
          <a:p>
            <a:r>
              <a:rPr lang="en-US" dirty="0">
                <a:solidFill>
                  <a:srgbClr val="0000FF"/>
                </a:solidFill>
                <a:hlinkClick r:id="rId3">
                  <a:extLst>
                    <a:ext uri="{A12FA001-AC4F-418D-AE19-62706E023703}">
                      <ahyp:hlinkClr xmlns:ahyp="http://schemas.microsoft.com/office/drawing/2018/hyperlinkcolor" val="tx"/>
                    </a:ext>
                  </a:extLst>
                </a:hlinkClick>
              </a:rPr>
              <a:t>Tazewell County Public Schools</a:t>
            </a:r>
            <a:endParaRPr lang="en-US" dirty="0"/>
          </a:p>
          <a:p>
            <a:r>
              <a:rPr lang="en-US" dirty="0">
                <a:hlinkClick r:id="rId4"/>
              </a:rPr>
              <a:t>Roanoke City Public Schools</a:t>
            </a:r>
            <a:endParaRPr lang="en-US" dirty="0"/>
          </a:p>
          <a:p>
            <a:r>
              <a:rPr lang="en-US" dirty="0">
                <a:hlinkClick r:id="rId5"/>
              </a:rPr>
              <a:t>Frederick County Public Schools</a:t>
            </a:r>
            <a:endParaRPr lang="en-US" dirty="0"/>
          </a:p>
          <a:p>
            <a:r>
              <a:rPr lang="en-US" dirty="0">
                <a:hlinkClick r:id="rId6"/>
              </a:rPr>
              <a:t>Charlottesville City Public Schools</a:t>
            </a:r>
            <a:endParaRPr lang="en-US" dirty="0"/>
          </a:p>
          <a:p>
            <a:r>
              <a:rPr lang="en-US" dirty="0">
                <a:hlinkClick r:id="rId7"/>
              </a:rPr>
              <a:t>Chesterfield County Public Schools</a:t>
            </a:r>
            <a:endParaRPr lang="en-US" dirty="0"/>
          </a:p>
          <a:p>
            <a:r>
              <a:rPr lang="en-US" dirty="0">
                <a:hlinkClick r:id="rId8"/>
              </a:rPr>
              <a:t>Cumberland County Public Schools</a:t>
            </a:r>
            <a:endParaRPr lang="en-US" dirty="0"/>
          </a:p>
          <a:p>
            <a:r>
              <a:rPr lang="en-US" dirty="0">
                <a:hlinkClick r:id="rId4"/>
              </a:rPr>
              <a:t>Rockingham County Public Schools</a:t>
            </a:r>
            <a:endParaRPr lang="en-US" dirty="0"/>
          </a:p>
          <a:p>
            <a:r>
              <a:rPr lang="en-US" dirty="0">
                <a:hlinkClick r:id="rId9"/>
              </a:rPr>
              <a:t>Chesapeake City Public Schools</a:t>
            </a:r>
            <a:endParaRPr lang="en-US" dirty="0"/>
          </a:p>
        </p:txBody>
      </p:sp>
      <p:sp>
        <p:nvSpPr>
          <p:cNvPr id="5" name="TextBox 4">
            <a:extLst>
              <a:ext uri="{FF2B5EF4-FFF2-40B4-BE49-F238E27FC236}">
                <a16:creationId xmlns:a16="http://schemas.microsoft.com/office/drawing/2014/main" id="{617E3BB5-A41C-D11C-83B1-73B96676C0DE}"/>
              </a:ext>
            </a:extLst>
          </p:cNvPr>
          <p:cNvSpPr txBox="1"/>
          <p:nvPr/>
        </p:nvSpPr>
        <p:spPr>
          <a:xfrm>
            <a:off x="5486400" y="277881"/>
            <a:ext cx="2743200" cy="2585323"/>
          </a:xfrm>
          <a:prstGeom prst="rect">
            <a:avLst/>
          </a:prstGeom>
          <a:solidFill>
            <a:srgbClr val="FFFF00"/>
          </a:solidFill>
        </p:spPr>
        <p:txBody>
          <a:bodyPr wrap="square" rtlCol="0">
            <a:spAutoFit/>
          </a:bodyPr>
          <a:lstStyle/>
          <a:p>
            <a:r>
              <a:rPr lang="en-US" sz="1800" b="1" dirty="0">
                <a:solidFill>
                  <a:srgbClr val="FF0000"/>
                </a:solidFill>
                <a:hlinkClick r:id="rId3">
                  <a:extLst>
                    <a:ext uri="{A12FA001-AC4F-418D-AE19-62706E023703}">
                      <ahyp:hlinkClr xmlns:ahyp="http://schemas.microsoft.com/office/drawing/2018/hyperlinkcolor" val="tx"/>
                    </a:ext>
                  </a:extLst>
                </a:hlinkClick>
              </a:rPr>
              <a:t>Please note that some links in these presentations provided by school divisions in 2019 may no longer work. Contact the school division if you have questions about its presentation.</a:t>
            </a:r>
          </a:p>
          <a:p>
            <a:endParaRPr lang="en-US" dirty="0"/>
          </a:p>
        </p:txBody>
      </p:sp>
    </p:spTree>
    <p:extLst>
      <p:ext uri="{BB962C8B-B14F-4D97-AF65-F5344CB8AC3E}">
        <p14:creationId xmlns:p14="http://schemas.microsoft.com/office/powerpoint/2010/main" val="985923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65</a:t>
            </a:fld>
            <a:endParaRPr lang="en-US" altLang="en-US" dirty="0"/>
          </a:p>
        </p:txBody>
      </p:sp>
      <p:sp>
        <p:nvSpPr>
          <p:cNvPr id="2" name="Title 1"/>
          <p:cNvSpPr>
            <a:spLocks noGrp="1"/>
          </p:cNvSpPr>
          <p:nvPr>
            <p:ph type="title"/>
          </p:nvPr>
        </p:nvSpPr>
        <p:spPr/>
        <p:txBody>
          <a:bodyPr/>
          <a:lstStyle/>
          <a:p>
            <a:r>
              <a:rPr lang="en-US" dirty="0"/>
              <a:t>Questions for School Divisions</a:t>
            </a:r>
            <a:r>
              <a:rPr lang="en-US" sz="2400" dirty="0"/>
              <a:t> </a:t>
            </a:r>
            <a:br>
              <a:rPr lang="en-US" sz="2400" dirty="0"/>
            </a:br>
            <a:r>
              <a:rPr lang="en-US" sz="2400" dirty="0"/>
              <a:t>(1 of 2)</a:t>
            </a:r>
            <a:endParaRPr lang="en-US" dirty="0"/>
          </a:p>
        </p:txBody>
      </p:sp>
      <p:sp>
        <p:nvSpPr>
          <p:cNvPr id="3" name="Content Placeholder 2"/>
          <p:cNvSpPr>
            <a:spLocks noGrp="1"/>
          </p:cNvSpPr>
          <p:nvPr>
            <p:ph idx="1"/>
          </p:nvPr>
        </p:nvSpPr>
        <p:spPr>
          <a:xfrm>
            <a:off x="0" y="1524000"/>
            <a:ext cx="8458200" cy="5105400"/>
          </a:xfrm>
        </p:spPr>
        <p:txBody>
          <a:bodyPr/>
          <a:lstStyle/>
          <a:p>
            <a:r>
              <a:rPr lang="en-US" dirty="0"/>
              <a:t>What were the conditions that led to the decision to begin moving toward a more balanced assessment approach?</a:t>
            </a:r>
          </a:p>
          <a:p>
            <a:r>
              <a:rPr lang="en-US" dirty="0"/>
              <a:t>What were the conditions that enabled these changes? </a:t>
            </a:r>
          </a:p>
          <a:p>
            <a:r>
              <a:rPr lang="en-US" dirty="0"/>
              <a:t>Who were key players in the design of these changes/ in your division's balanced assessment plan and its launch?    </a:t>
            </a:r>
            <a:r>
              <a:rPr lang="en-US" i="1" dirty="0"/>
              <a:t> </a:t>
            </a:r>
            <a:endParaRPr lang="en-US" dirty="0"/>
          </a:p>
        </p:txBody>
      </p:sp>
    </p:spTree>
    <p:extLst>
      <p:ext uri="{BB962C8B-B14F-4D97-AF65-F5344CB8AC3E}">
        <p14:creationId xmlns:p14="http://schemas.microsoft.com/office/powerpoint/2010/main" val="1079842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66</a:t>
            </a:fld>
            <a:endParaRPr lang="en-US" altLang="en-US" dirty="0"/>
          </a:p>
        </p:txBody>
      </p:sp>
      <p:sp>
        <p:nvSpPr>
          <p:cNvPr id="2" name="Title 1"/>
          <p:cNvSpPr>
            <a:spLocks noGrp="1"/>
          </p:cNvSpPr>
          <p:nvPr>
            <p:ph type="title"/>
          </p:nvPr>
        </p:nvSpPr>
        <p:spPr/>
        <p:txBody>
          <a:bodyPr/>
          <a:lstStyle/>
          <a:p>
            <a:r>
              <a:rPr lang="en-US" dirty="0"/>
              <a:t>Questions for School Divisions </a:t>
            </a:r>
            <a:br>
              <a:rPr lang="en-US" dirty="0"/>
            </a:br>
            <a:r>
              <a:rPr lang="en-US" sz="2400" dirty="0"/>
              <a:t>(2 of 2)</a:t>
            </a:r>
            <a:endParaRPr lang="en-US" dirty="0"/>
          </a:p>
        </p:txBody>
      </p:sp>
      <p:sp>
        <p:nvSpPr>
          <p:cNvPr id="3" name="Content Placeholder 2"/>
          <p:cNvSpPr>
            <a:spLocks noGrp="1"/>
          </p:cNvSpPr>
          <p:nvPr>
            <p:ph idx="1"/>
          </p:nvPr>
        </p:nvSpPr>
        <p:spPr/>
        <p:txBody>
          <a:bodyPr/>
          <a:lstStyle/>
          <a:p>
            <a:r>
              <a:rPr lang="en-US" dirty="0"/>
              <a:t>What previous work in your school division contributed to interest in this innovation throughout your division?</a:t>
            </a:r>
          </a:p>
          <a:p>
            <a:r>
              <a:rPr lang="en-US" dirty="0"/>
              <a:t>What early indicators, feedback and data have been used to see if this approach to assessment is yielding the intended results?  What do you see as the next step toward a balanced assessment plan for your school division?</a:t>
            </a:r>
          </a:p>
          <a:p>
            <a:r>
              <a:rPr lang="en-US" dirty="0"/>
              <a:t>Identify system barriers that will need to be dealt with for there to be room for this innovation in other school divisions.</a:t>
            </a:r>
          </a:p>
          <a:p>
            <a:endParaRPr lang="en-US" dirty="0"/>
          </a:p>
          <a:p>
            <a:endParaRPr lang="en-US" dirty="0"/>
          </a:p>
        </p:txBody>
      </p:sp>
    </p:spTree>
    <p:extLst>
      <p:ext uri="{BB962C8B-B14F-4D97-AF65-F5344CB8AC3E}">
        <p14:creationId xmlns:p14="http://schemas.microsoft.com/office/powerpoint/2010/main" val="198400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67</a:t>
            </a:fld>
            <a:endParaRPr lang="en-US" altLang="en-US" dirty="0"/>
          </a:p>
        </p:txBody>
      </p:sp>
      <p:sp>
        <p:nvSpPr>
          <p:cNvPr id="2" name="Title 1"/>
          <p:cNvSpPr>
            <a:spLocks noGrp="1"/>
          </p:cNvSpPr>
          <p:nvPr>
            <p:ph type="title"/>
          </p:nvPr>
        </p:nvSpPr>
        <p:spPr/>
        <p:txBody>
          <a:bodyPr/>
          <a:lstStyle/>
          <a:p>
            <a:r>
              <a:rPr lang="en-US" dirty="0"/>
              <a:t>Developing </a:t>
            </a:r>
            <a:r>
              <a:rPr lang="en-US"/>
              <a:t>Balanced </a:t>
            </a:r>
            <a:br>
              <a:rPr lang="en-US"/>
            </a:br>
            <a:r>
              <a:rPr lang="en-US"/>
              <a:t>Assessment Plans</a:t>
            </a:r>
            <a:endParaRPr lang="en-US" dirty="0"/>
          </a:p>
        </p:txBody>
      </p:sp>
      <p:sp>
        <p:nvSpPr>
          <p:cNvPr id="3" name="Content Placeholder 2"/>
          <p:cNvSpPr>
            <a:spLocks noGrp="1"/>
          </p:cNvSpPr>
          <p:nvPr>
            <p:ph idx="1"/>
          </p:nvPr>
        </p:nvSpPr>
        <p:spPr>
          <a:xfrm>
            <a:off x="0" y="1371600"/>
            <a:ext cx="8458200" cy="5105400"/>
          </a:xfrm>
        </p:spPr>
        <p:txBody>
          <a:bodyPr/>
          <a:lstStyle/>
          <a:p>
            <a:r>
              <a:rPr lang="en-US" dirty="0"/>
              <a:t>No specific format is required.</a:t>
            </a:r>
          </a:p>
          <a:p>
            <a:r>
              <a:rPr lang="en-US" dirty="0"/>
              <a:t>Consider if you have documents that can be adjusted to reflect assessment decisions.</a:t>
            </a:r>
          </a:p>
          <a:p>
            <a:r>
              <a:rPr lang="en-US" dirty="0"/>
              <a:t>Assessment inventory results should inform development.</a:t>
            </a:r>
          </a:p>
          <a:p>
            <a:r>
              <a:rPr lang="en-US" dirty="0"/>
              <a:t>Can be developed for any content area, but must be developed for all content areas/ courses requiring local alternative assessments</a:t>
            </a:r>
          </a:p>
          <a:p>
            <a:r>
              <a:rPr lang="en-US" dirty="0"/>
              <a:t>Evidence of opportunities for students to demonstrate acquisition of 5 C’s is encouraged.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870903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68</a:t>
            </a:fld>
            <a:endParaRPr lang="en-US" altLang="en-US" dirty="0"/>
          </a:p>
        </p:txBody>
      </p:sp>
      <p:sp>
        <p:nvSpPr>
          <p:cNvPr id="2" name="Title 1"/>
          <p:cNvSpPr>
            <a:spLocks noGrp="1"/>
          </p:cNvSpPr>
          <p:nvPr>
            <p:ph type="title"/>
          </p:nvPr>
        </p:nvSpPr>
        <p:spPr/>
        <p:txBody>
          <a:bodyPr/>
          <a:lstStyle/>
          <a:p>
            <a:r>
              <a:rPr lang="en-US" dirty="0"/>
              <a:t>Samples</a:t>
            </a:r>
          </a:p>
        </p:txBody>
      </p:sp>
      <p:sp>
        <p:nvSpPr>
          <p:cNvPr id="3" name="Content Placeholder 2"/>
          <p:cNvSpPr>
            <a:spLocks noGrp="1"/>
          </p:cNvSpPr>
          <p:nvPr>
            <p:ph idx="1"/>
          </p:nvPr>
        </p:nvSpPr>
        <p:spPr/>
        <p:txBody>
          <a:bodyPr/>
          <a:lstStyle/>
          <a:p>
            <a:pPr lvl="1"/>
            <a:endParaRPr lang="en-US" dirty="0"/>
          </a:p>
          <a:p>
            <a:pPr marL="114300" indent="0">
              <a:buNone/>
            </a:pPr>
            <a:r>
              <a:rPr lang="en-US" dirty="0"/>
              <a:t>Samples, if needed, have been shared here:</a:t>
            </a:r>
          </a:p>
          <a:p>
            <a:pPr marL="114300" indent="0">
              <a:buNone/>
            </a:pPr>
            <a:r>
              <a:rPr lang="en-US" b="1" dirty="0">
                <a:solidFill>
                  <a:schemeClr val="tx2"/>
                </a:solidFill>
              </a:rPr>
              <a:t>https://tinyurl.com/va-balanced-assessments</a:t>
            </a:r>
          </a:p>
        </p:txBody>
      </p:sp>
    </p:spTree>
    <p:extLst>
      <p:ext uri="{BB962C8B-B14F-4D97-AF65-F5344CB8AC3E}">
        <p14:creationId xmlns:p14="http://schemas.microsoft.com/office/powerpoint/2010/main" val="1688677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28681B29-E84E-4F79-9891-6FDB7AF2F497}" type="slidenum">
              <a:rPr lang="en-US"/>
              <a:pPr>
                <a:defRPr/>
              </a:pPr>
              <a:t>69</a:t>
            </a:fld>
            <a:endParaRPr lang="en-US" dirty="0"/>
          </a:p>
        </p:txBody>
      </p:sp>
      <p:sp>
        <p:nvSpPr>
          <p:cNvPr id="60418" name="Title 1"/>
          <p:cNvSpPr>
            <a:spLocks noGrp="1"/>
          </p:cNvSpPr>
          <p:nvPr>
            <p:ph type="title"/>
          </p:nvPr>
        </p:nvSpPr>
        <p:spPr>
          <a:xfrm>
            <a:off x="158750" y="0"/>
            <a:ext cx="7756525" cy="1668463"/>
          </a:xfrm>
        </p:spPr>
        <p:txBody>
          <a:bodyPr/>
          <a:lstStyle/>
          <a:p>
            <a:pPr algn="l" eaLnBrk="1" hangingPunct="1"/>
            <a:r>
              <a:rPr lang="en-US" altLang="en-US" dirty="0"/>
              <a:t>Current Status: Balanced Assessment Plans </a:t>
            </a:r>
          </a:p>
        </p:txBody>
      </p:sp>
      <p:sp>
        <p:nvSpPr>
          <p:cNvPr id="3" name="Content Placeholder 2"/>
          <p:cNvSpPr>
            <a:spLocks noGrp="1"/>
          </p:cNvSpPr>
          <p:nvPr>
            <p:ph idx="1"/>
          </p:nvPr>
        </p:nvSpPr>
        <p:spPr>
          <a:xfrm>
            <a:off x="158750" y="1654608"/>
            <a:ext cx="8391525" cy="4656138"/>
          </a:xfrm>
        </p:spPr>
        <p:txBody>
          <a:bodyPr rtlCol="0">
            <a:normAutofit/>
          </a:bodyPr>
          <a:lstStyle/>
          <a:p>
            <a:pPr marL="407988" indent="-246063" eaLnBrk="1" fontAlgn="auto" hangingPunct="1">
              <a:spcAft>
                <a:spcPts val="0"/>
              </a:spcAft>
              <a:defRPr/>
            </a:pPr>
            <a:r>
              <a:rPr lang="en-US" sz="2800" dirty="0"/>
              <a:t>Does your division or school currently have a published assessment plan?</a:t>
            </a:r>
          </a:p>
          <a:p>
            <a:pPr marL="407988" indent="-246063" eaLnBrk="1" fontAlgn="auto" hangingPunct="1">
              <a:spcAft>
                <a:spcPts val="0"/>
              </a:spcAft>
              <a:defRPr/>
            </a:pPr>
            <a:r>
              <a:rPr lang="en-US" dirty="0"/>
              <a:t>If so, how is it structured and what are the attributes of the plan?</a:t>
            </a:r>
          </a:p>
          <a:p>
            <a:pPr marL="407988" indent="-246063" eaLnBrk="1" fontAlgn="auto" hangingPunct="1">
              <a:spcAft>
                <a:spcPts val="0"/>
              </a:spcAft>
              <a:defRPr/>
            </a:pPr>
            <a:r>
              <a:rPr lang="en-US" dirty="0"/>
              <a:t>How are the results of your assessments informing instruction?</a:t>
            </a:r>
          </a:p>
          <a:p>
            <a:pPr marL="407988" indent="-246063" eaLnBrk="1" fontAlgn="auto" hangingPunct="1">
              <a:spcAft>
                <a:spcPts val="0"/>
              </a:spcAft>
              <a:defRPr/>
            </a:pPr>
            <a:r>
              <a:rPr lang="en-US" dirty="0"/>
              <a:t>To what degree does it represent a good balance of assessments?</a:t>
            </a:r>
          </a:p>
          <a:p>
            <a:pPr marL="407988" indent="-246063"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407988" indent="-246063" eaLnBrk="1" fontAlgn="auto" hangingPunct="1">
              <a:spcAft>
                <a:spcPts val="0"/>
              </a:spcAft>
              <a:defRPr/>
            </a:pPr>
            <a:endParaRPr lang="en-US" dirty="0">
              <a:latin typeface="Arial" panose="020B0604020202020204" pitchFamily="34" charset="0"/>
              <a:cs typeface="Arial" panose="020B0604020202020204" pitchFamily="34" charset="0"/>
            </a:endParaRPr>
          </a:p>
          <a:p>
            <a:pPr marL="704851" lvl="1" indent="-246063" eaLnBrk="1" fontAlgn="auto" hangingPunct="1">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046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7</a:t>
            </a:fld>
            <a:endParaRPr lang="en-US" altLang="en-US"/>
          </a:p>
        </p:txBody>
      </p:sp>
      <p:sp>
        <p:nvSpPr>
          <p:cNvPr id="2" name="Title 1"/>
          <p:cNvSpPr>
            <a:spLocks noGrp="1"/>
          </p:cNvSpPr>
          <p:nvPr>
            <p:ph type="title"/>
          </p:nvPr>
        </p:nvSpPr>
        <p:spPr/>
        <p:txBody>
          <a:bodyPr/>
          <a:lstStyle/>
          <a:p>
            <a:r>
              <a:rPr lang="en-US" dirty="0"/>
              <a:t>First Steps: Guidelines</a:t>
            </a:r>
          </a:p>
        </p:txBody>
      </p:sp>
      <p:sp>
        <p:nvSpPr>
          <p:cNvPr id="3" name="Content Placeholder 2"/>
          <p:cNvSpPr>
            <a:spLocks noGrp="1"/>
          </p:cNvSpPr>
          <p:nvPr>
            <p:ph idx="1"/>
          </p:nvPr>
        </p:nvSpPr>
        <p:spPr/>
        <p:txBody>
          <a:bodyPr/>
          <a:lstStyle/>
          <a:p>
            <a:r>
              <a:rPr lang="en-US" i="1" dirty="0"/>
              <a:t>Guidelines for Local Alternative Assessments</a:t>
            </a:r>
            <a:r>
              <a:rPr lang="en-US" dirty="0"/>
              <a:t> </a:t>
            </a:r>
            <a:r>
              <a:rPr lang="en-US" i="1" dirty="0"/>
              <a:t>for 2014-2015</a:t>
            </a:r>
            <a:r>
              <a:rPr lang="en-US" dirty="0"/>
              <a:t> </a:t>
            </a:r>
          </a:p>
          <a:p>
            <a:pPr lvl="1"/>
            <a:r>
              <a:rPr lang="en-US" sz="2800" dirty="0"/>
              <a:t>Adopted by Virginia Board of Education (BOE) in September, 2014</a:t>
            </a:r>
          </a:p>
          <a:p>
            <a:pPr lvl="1"/>
            <a:r>
              <a:rPr lang="en-US" sz="2800" dirty="0"/>
              <a:t>Encouraged the use of assessments that may be used by teachers to improve their instruction</a:t>
            </a:r>
          </a:p>
          <a:p>
            <a:pPr lvl="1"/>
            <a:r>
              <a:rPr lang="en-US" sz="2800" dirty="0"/>
              <a:t>Provided flexibility for implementation</a:t>
            </a:r>
          </a:p>
          <a:p>
            <a:pPr lvl="1"/>
            <a:endParaRPr lang="en-US" sz="2800" dirty="0"/>
          </a:p>
          <a:p>
            <a:pPr lvl="1"/>
            <a:endParaRPr lang="en-US" sz="2800" dirty="0"/>
          </a:p>
          <a:p>
            <a:endParaRPr lang="en-US" dirty="0"/>
          </a:p>
          <a:p>
            <a:endParaRPr lang="en-US" dirty="0"/>
          </a:p>
          <a:p>
            <a:endParaRPr lang="en-US" dirty="0"/>
          </a:p>
          <a:p>
            <a:endParaRPr lang="en-US" i="1" dirty="0"/>
          </a:p>
          <a:p>
            <a:pPr marL="114300" indent="0">
              <a:buNone/>
            </a:pPr>
            <a:endParaRPr lang="en-US" i="1" dirty="0"/>
          </a:p>
        </p:txBody>
      </p:sp>
    </p:spTree>
    <p:extLst>
      <p:ext uri="{BB962C8B-B14F-4D97-AF65-F5344CB8AC3E}">
        <p14:creationId xmlns:p14="http://schemas.microsoft.com/office/powerpoint/2010/main" val="1447547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CBC4678E-6BF0-4B4B-862E-6D875A12B79D}" type="slidenum">
              <a:rPr lang="en-US"/>
              <a:pPr>
                <a:defRPr/>
              </a:pPr>
              <a:t>70</a:t>
            </a:fld>
            <a:endParaRPr lang="en-US" dirty="0"/>
          </a:p>
        </p:txBody>
      </p:sp>
      <p:sp>
        <p:nvSpPr>
          <p:cNvPr id="87042" name="Title 1"/>
          <p:cNvSpPr>
            <a:spLocks noGrp="1"/>
          </p:cNvSpPr>
          <p:nvPr>
            <p:ph type="title"/>
          </p:nvPr>
        </p:nvSpPr>
        <p:spPr>
          <a:xfrm>
            <a:off x="0" y="0"/>
            <a:ext cx="8534400" cy="1143000"/>
          </a:xfrm>
        </p:spPr>
        <p:txBody>
          <a:bodyPr/>
          <a:lstStyle/>
          <a:p>
            <a:r>
              <a:rPr lang="en-US" dirty="0"/>
              <a:t>Each Division: Share Out</a:t>
            </a:r>
          </a:p>
        </p:txBody>
      </p:sp>
      <p:sp>
        <p:nvSpPr>
          <p:cNvPr id="6" name="Content Placeholder 2"/>
          <p:cNvSpPr>
            <a:spLocks noGrp="1"/>
          </p:cNvSpPr>
          <p:nvPr>
            <p:ph idx="1"/>
          </p:nvPr>
        </p:nvSpPr>
        <p:spPr>
          <a:xfrm>
            <a:off x="7883" y="1143000"/>
            <a:ext cx="8391525" cy="5181600"/>
          </a:xfrm>
        </p:spPr>
        <p:txBody>
          <a:bodyPr rtlCol="0">
            <a:normAutofit fontScale="77500" lnSpcReduction="20000"/>
          </a:bodyPr>
          <a:lstStyle/>
          <a:p>
            <a:pPr marL="411480" indent="-246888" eaLnBrk="1" hangingPunct="1">
              <a:lnSpc>
                <a:spcPct val="120000"/>
              </a:lnSpc>
              <a:spcBef>
                <a:spcPts val="672"/>
              </a:spcBef>
            </a:pPr>
            <a:r>
              <a:rPr lang="en-US" altLang="en-US" sz="3200" dirty="0"/>
              <a:t>What are your findings from the assessment inventory? What more do you need to know?</a:t>
            </a:r>
          </a:p>
          <a:p>
            <a:pPr marL="411480" indent="-246888" eaLnBrk="1" hangingPunct="1">
              <a:lnSpc>
                <a:spcPct val="120000"/>
              </a:lnSpc>
              <a:spcBef>
                <a:spcPts val="672"/>
              </a:spcBef>
            </a:pPr>
            <a:r>
              <a:rPr lang="en-US" altLang="en-US" sz="3200" dirty="0"/>
              <a:t>Do other division personnel/ stakeholders need to be involved as you develop/ modify your plan?</a:t>
            </a:r>
          </a:p>
          <a:p>
            <a:pPr marL="411480" indent="-246888" eaLnBrk="1" hangingPunct="1">
              <a:lnSpc>
                <a:spcPct val="120000"/>
              </a:lnSpc>
              <a:spcBef>
                <a:spcPts val="672"/>
              </a:spcBef>
            </a:pPr>
            <a:r>
              <a:rPr lang="en-US" altLang="en-US" sz="3200" dirty="0"/>
              <a:t>What process will you use to develop/modify your division’s balanced assessment plan?</a:t>
            </a:r>
          </a:p>
          <a:p>
            <a:pPr marL="411480" indent="-246888" eaLnBrk="1" hangingPunct="1">
              <a:lnSpc>
                <a:spcPct val="120000"/>
              </a:lnSpc>
              <a:spcBef>
                <a:spcPts val="672"/>
              </a:spcBef>
            </a:pPr>
            <a:r>
              <a:rPr lang="en-US" altLang="en-US" sz="3200" dirty="0"/>
              <a:t>How will you put your plan into action? Will this be a division-level plan? Will schools develop their own plans? Will the division develop a framework for schools to follow?</a:t>
            </a:r>
          </a:p>
          <a:p>
            <a:pPr marL="411480" indent="-246888" eaLnBrk="1" hangingPunct="1">
              <a:lnSpc>
                <a:spcPct val="120000"/>
              </a:lnSpc>
              <a:spcBef>
                <a:spcPts val="672"/>
              </a:spcBef>
            </a:pPr>
            <a:r>
              <a:rPr lang="en-US" altLang="en-US" sz="3200" dirty="0"/>
              <a:t>What are the next steps for your division’s balanced assessment plan?</a:t>
            </a:r>
          </a:p>
          <a:p>
            <a:pPr marL="161925" indent="0" eaLnBrk="1" fontAlgn="auto" hangingPunct="1">
              <a:spcAft>
                <a:spcPts val="0"/>
              </a:spcAft>
              <a:buNone/>
              <a:defRPr/>
            </a:pPr>
            <a:endParaRPr lang="en-US" dirty="0">
              <a:latin typeface="Arial" panose="020B0604020202020204" pitchFamily="34" charset="0"/>
              <a:cs typeface="Arial" panose="020B0604020202020204" pitchFamily="34" charset="0"/>
            </a:endParaRPr>
          </a:p>
          <a:p>
            <a:pPr marL="407988" indent="-246063" eaLnBrk="1" fontAlgn="auto" hangingPunct="1">
              <a:spcAft>
                <a:spcPts val="0"/>
              </a:spcAft>
              <a:defRPr/>
            </a:pPr>
            <a:endParaRPr lang="en-US" sz="2800" dirty="0">
              <a:latin typeface="Arial" panose="020B0604020202020204" pitchFamily="34" charset="0"/>
              <a:cs typeface="Arial" panose="020B0604020202020204" pitchFamily="34" charset="0"/>
            </a:endParaRPr>
          </a:p>
          <a:p>
            <a:pPr marL="407988" indent="-246063" eaLnBrk="1" fontAlgn="auto" hangingPunct="1">
              <a:spcAft>
                <a:spcPts val="0"/>
              </a:spcAft>
              <a:defRPr/>
            </a:pPr>
            <a:endParaRPr lang="en-US" dirty="0">
              <a:latin typeface="Arial" panose="020B0604020202020204" pitchFamily="34" charset="0"/>
              <a:cs typeface="Arial" panose="020B0604020202020204" pitchFamily="34" charset="0"/>
            </a:endParaRPr>
          </a:p>
          <a:p>
            <a:pPr marL="704851" lvl="1" indent="-246063" eaLnBrk="1" fontAlgn="auto" hangingPunct="1">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727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71</a:t>
            </a:fld>
            <a:endParaRPr lang="en-US" altLang="en-US"/>
          </a:p>
        </p:txBody>
      </p:sp>
      <p:sp>
        <p:nvSpPr>
          <p:cNvPr id="2" name="Title 1"/>
          <p:cNvSpPr>
            <a:spLocks noGrp="1"/>
          </p:cNvSpPr>
          <p:nvPr>
            <p:ph type="title"/>
          </p:nvPr>
        </p:nvSpPr>
        <p:spPr/>
        <p:txBody>
          <a:bodyPr/>
          <a:lstStyle/>
          <a:p>
            <a:r>
              <a:rPr lang="en-US" dirty="0"/>
              <a:t>One Minute for Reflection</a:t>
            </a:r>
          </a:p>
        </p:txBody>
      </p:sp>
      <p:sp>
        <p:nvSpPr>
          <p:cNvPr id="3" name="Content Placeholder 2"/>
          <p:cNvSpPr>
            <a:spLocks noGrp="1"/>
          </p:cNvSpPr>
          <p:nvPr>
            <p:ph idx="1"/>
          </p:nvPr>
        </p:nvSpPr>
        <p:spPr/>
        <p:txBody>
          <a:bodyPr/>
          <a:lstStyle/>
          <a:p>
            <a:pPr marL="114300" indent="0">
              <a:buNone/>
            </a:pPr>
            <a:r>
              <a:rPr lang="en-US" dirty="0"/>
              <a:t>Please take a minute to complete the reflection statements about today’s session independently. </a:t>
            </a:r>
          </a:p>
          <a:p>
            <a:pPr marL="114300" indent="0">
              <a:buNone/>
            </a:pPr>
            <a:endParaRPr lang="en-US" dirty="0"/>
          </a:p>
          <a:p>
            <a:r>
              <a:rPr lang="en-US" dirty="0"/>
              <a:t>Two important ideas about instruction and assessment from this session are…</a:t>
            </a:r>
          </a:p>
          <a:p>
            <a:r>
              <a:rPr lang="en-US" dirty="0"/>
              <a:t>I still have questions about…</a:t>
            </a:r>
          </a:p>
          <a:p>
            <a:pPr marL="114300" indent="0">
              <a:buNone/>
            </a:pPr>
            <a:endParaRPr lang="en-US" dirty="0"/>
          </a:p>
        </p:txBody>
      </p:sp>
    </p:spTree>
    <p:extLst>
      <p:ext uri="{BB962C8B-B14F-4D97-AF65-F5344CB8AC3E}">
        <p14:creationId xmlns:p14="http://schemas.microsoft.com/office/powerpoint/2010/main" val="3181310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72</a:t>
            </a:fld>
            <a:endParaRPr lang="en-US" altLang="en-US"/>
          </a:p>
        </p:txBody>
      </p:sp>
      <p:sp>
        <p:nvSpPr>
          <p:cNvPr id="2" name="Title 1"/>
          <p:cNvSpPr>
            <a:spLocks noGrp="1"/>
          </p:cNvSpPr>
          <p:nvPr>
            <p:ph type="title"/>
          </p:nvPr>
        </p:nvSpPr>
        <p:spPr/>
        <p:txBody>
          <a:bodyPr/>
          <a:lstStyle/>
          <a:p>
            <a:r>
              <a:rPr lang="en-US" dirty="0"/>
              <a:t>Related VDOE Support</a:t>
            </a:r>
          </a:p>
        </p:txBody>
      </p:sp>
      <p:sp>
        <p:nvSpPr>
          <p:cNvPr id="3" name="Content Placeholder 2"/>
          <p:cNvSpPr>
            <a:spLocks noGrp="1"/>
          </p:cNvSpPr>
          <p:nvPr>
            <p:ph idx="1"/>
          </p:nvPr>
        </p:nvSpPr>
        <p:spPr>
          <a:xfrm>
            <a:off x="0" y="1143000"/>
            <a:ext cx="8458200" cy="5105400"/>
          </a:xfrm>
        </p:spPr>
        <p:txBody>
          <a:bodyPr/>
          <a:lstStyle/>
          <a:p>
            <a:r>
              <a:rPr lang="en-US" dirty="0"/>
              <a:t>Performance Assessment Modules for Professional Development – coming fall 2019</a:t>
            </a:r>
          </a:p>
          <a:p>
            <a:r>
              <a:rPr lang="en-US" dirty="0"/>
              <a:t>Deeper Learning Conference – English Institute September- October 2019</a:t>
            </a:r>
          </a:p>
          <a:p>
            <a:r>
              <a:rPr lang="en-US" dirty="0"/>
              <a:t>Deeper Learning Conference – History and Social Science Institute </a:t>
            </a:r>
          </a:p>
          <a:p>
            <a:pPr marL="114300" indent="0">
              <a:buNone/>
            </a:pPr>
            <a:r>
              <a:rPr lang="en-US" dirty="0"/>
              <a:t>  September- October 2019</a:t>
            </a:r>
          </a:p>
          <a:p>
            <a:r>
              <a:rPr lang="en-US" dirty="0"/>
              <a:t>Deeper Learning Conference – Mathematics Institute October-November 2019</a:t>
            </a:r>
          </a:p>
          <a:p>
            <a:r>
              <a:rPr lang="en-US" dirty="0"/>
              <a:t>Deeper Learning Conference – Science Institute October-November 2019</a:t>
            </a:r>
          </a:p>
          <a:p>
            <a:endParaRPr lang="en-US" dirty="0"/>
          </a:p>
          <a:p>
            <a:endParaRPr lang="en-US" dirty="0"/>
          </a:p>
          <a:p>
            <a:endParaRPr lang="en-US" dirty="0"/>
          </a:p>
        </p:txBody>
      </p:sp>
    </p:spTree>
    <p:extLst>
      <p:ext uri="{BB962C8B-B14F-4D97-AF65-F5344CB8AC3E}">
        <p14:creationId xmlns:p14="http://schemas.microsoft.com/office/powerpoint/2010/main" val="1029324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73</a:t>
            </a:fld>
            <a:endParaRPr lang="en-US" altLang="en-US"/>
          </a:p>
        </p:txBody>
      </p:sp>
      <p:sp>
        <p:nvSpPr>
          <p:cNvPr id="2" name="Title 1"/>
          <p:cNvSpPr>
            <a:spLocks noGrp="1"/>
          </p:cNvSpPr>
          <p:nvPr>
            <p:ph type="title"/>
          </p:nvPr>
        </p:nvSpPr>
        <p:spPr/>
        <p:txBody>
          <a:bodyPr/>
          <a:lstStyle/>
          <a:p>
            <a:r>
              <a:rPr lang="en-US" dirty="0"/>
              <a:t>Next Steps </a:t>
            </a:r>
          </a:p>
        </p:txBody>
      </p:sp>
      <p:sp>
        <p:nvSpPr>
          <p:cNvPr id="3" name="Content Placeholder 2"/>
          <p:cNvSpPr>
            <a:spLocks noGrp="1"/>
          </p:cNvSpPr>
          <p:nvPr>
            <p:ph idx="1"/>
          </p:nvPr>
        </p:nvSpPr>
        <p:spPr/>
        <p:txBody>
          <a:bodyPr/>
          <a:lstStyle/>
          <a:p>
            <a:r>
              <a:rPr lang="en-US" dirty="0"/>
              <a:t>Complete your division’s Balanced Assessment Plan for 2019-2020 by October 25, 2019.</a:t>
            </a:r>
          </a:p>
          <a:p>
            <a:r>
              <a:rPr lang="en-US" dirty="0"/>
              <a:t>Attend an optional follow-up webinar:</a:t>
            </a:r>
          </a:p>
          <a:p>
            <a:pPr lvl="1"/>
            <a:r>
              <a:rPr lang="en-US" dirty="0"/>
              <a:t>Thursday, October 10, 2019 at 4:00 pm OR</a:t>
            </a:r>
          </a:p>
          <a:p>
            <a:pPr lvl="1"/>
            <a:r>
              <a:rPr lang="en-US" dirty="0"/>
              <a:t>Friday, October 11, 2019 at 7:30 am</a:t>
            </a:r>
          </a:p>
          <a:p>
            <a:r>
              <a:rPr lang="en-US" dirty="0"/>
              <a:t>Respond to upcoming needs assessment survey. These results will be used to plan professional development for winter 2020.</a:t>
            </a:r>
          </a:p>
        </p:txBody>
      </p:sp>
    </p:spTree>
    <p:extLst>
      <p:ext uri="{BB962C8B-B14F-4D97-AF65-F5344CB8AC3E}">
        <p14:creationId xmlns:p14="http://schemas.microsoft.com/office/powerpoint/2010/main" val="5919046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74</a:t>
            </a:fld>
            <a:endParaRPr lang="en-US" altLang="en-US" dirty="0"/>
          </a:p>
        </p:txBody>
      </p:sp>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Questions about Balanced Assessment Plans should be directed to: </a:t>
            </a:r>
            <a:r>
              <a:rPr lang="en-US" dirty="0">
                <a:hlinkClick r:id="rId2"/>
              </a:rPr>
              <a:t>Student_Assessment@doe.virginia.gov</a:t>
            </a:r>
            <a:endParaRPr lang="en-US" dirty="0"/>
          </a:p>
          <a:p>
            <a:pPr marL="114300" indent="0">
              <a:buNone/>
            </a:pPr>
            <a:r>
              <a:rPr lang="en-US" dirty="0"/>
              <a:t> (804)225-2102</a:t>
            </a:r>
          </a:p>
          <a:p>
            <a:pPr marL="114300" indent="0">
              <a:buNone/>
            </a:pPr>
            <a:endParaRPr lang="en-US" dirty="0"/>
          </a:p>
        </p:txBody>
      </p:sp>
    </p:spTree>
    <p:extLst>
      <p:ext uri="{BB962C8B-B14F-4D97-AF65-F5344CB8AC3E}">
        <p14:creationId xmlns:p14="http://schemas.microsoft.com/office/powerpoint/2010/main" val="258597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8</a:t>
            </a:fld>
            <a:endParaRPr lang="en-US" altLang="en-US" dirty="0"/>
          </a:p>
        </p:txBody>
      </p:sp>
      <p:sp>
        <p:nvSpPr>
          <p:cNvPr id="2" name="Title 1"/>
          <p:cNvSpPr>
            <a:spLocks noGrp="1"/>
          </p:cNvSpPr>
          <p:nvPr>
            <p:ph type="title"/>
          </p:nvPr>
        </p:nvSpPr>
        <p:spPr/>
        <p:txBody>
          <a:bodyPr/>
          <a:lstStyle/>
          <a:p>
            <a:r>
              <a:rPr lang="en-US" dirty="0"/>
              <a:t>2016: Determining Readiness</a:t>
            </a:r>
          </a:p>
        </p:txBody>
      </p:sp>
      <p:sp>
        <p:nvSpPr>
          <p:cNvPr id="3" name="Content Placeholder 2"/>
          <p:cNvSpPr>
            <a:spLocks noGrp="1"/>
          </p:cNvSpPr>
          <p:nvPr>
            <p:ph idx="1"/>
          </p:nvPr>
        </p:nvSpPr>
        <p:spPr>
          <a:xfrm>
            <a:off x="0" y="1524000"/>
            <a:ext cx="8458200" cy="5105400"/>
          </a:xfrm>
        </p:spPr>
        <p:txBody>
          <a:bodyPr/>
          <a:lstStyle/>
          <a:p>
            <a:r>
              <a:rPr lang="en-US" dirty="0"/>
              <a:t>School divisions used the Framework for Local Alternative Assessment Implementation</a:t>
            </a:r>
          </a:p>
          <a:p>
            <a:pPr lvl="1"/>
            <a:r>
              <a:rPr lang="en-US" sz="2800" dirty="0"/>
              <a:t>Determine progress in implementing performance assessments </a:t>
            </a:r>
          </a:p>
          <a:p>
            <a:pPr lvl="1"/>
            <a:r>
              <a:rPr lang="en-US" sz="2800" dirty="0"/>
              <a:t>Identify next steps</a:t>
            </a:r>
          </a:p>
          <a:p>
            <a:pPr lvl="1"/>
            <a:r>
              <a:rPr lang="en-US" sz="2800" dirty="0"/>
              <a:t>Complete survey to share results of self-assessment with Virginia Department of Education </a:t>
            </a:r>
          </a:p>
          <a:p>
            <a:endParaRPr lang="en-US" dirty="0"/>
          </a:p>
          <a:p>
            <a:endParaRPr lang="en-US" dirty="0"/>
          </a:p>
        </p:txBody>
      </p:sp>
    </p:spTree>
    <p:extLst>
      <p:ext uri="{BB962C8B-B14F-4D97-AF65-F5344CB8AC3E}">
        <p14:creationId xmlns:p14="http://schemas.microsoft.com/office/powerpoint/2010/main" val="142411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8A2BCF-08B8-4D37-BFA3-21F84954800F}" type="slidenum">
              <a:rPr lang="en-US" altLang="en-US" smtClean="0"/>
              <a:pPr/>
              <a:t>9</a:t>
            </a:fld>
            <a:endParaRPr lang="en-US" altLang="en-US" dirty="0"/>
          </a:p>
        </p:txBody>
      </p:sp>
      <p:sp>
        <p:nvSpPr>
          <p:cNvPr id="2" name="Title 1"/>
          <p:cNvSpPr>
            <a:spLocks noGrp="1"/>
          </p:cNvSpPr>
          <p:nvPr>
            <p:ph type="title"/>
          </p:nvPr>
        </p:nvSpPr>
        <p:spPr/>
        <p:txBody>
          <a:bodyPr/>
          <a:lstStyle/>
          <a:p>
            <a:r>
              <a:rPr lang="en-US" dirty="0"/>
              <a:t>Framework for Local Alternative Assessment Implementation</a:t>
            </a:r>
          </a:p>
        </p:txBody>
      </p:sp>
      <p:pic>
        <p:nvPicPr>
          <p:cNvPr id="1026" name="Picture 2" descr="Framework for Local Alternative Assessment Implementation- image shows the operational definitions of stages. PDF is located on Virginia Department of Education website at http://www.doe.virginia.gov/testing/local_assessments/framework-for-laa-implementation.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384420"/>
            <a:ext cx="7467599" cy="509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mage states: Alternative assessments are incorporated within a balanced system at the classroom level by teachers and at the school / division level by educational leaders; alternative assessment practices prompt innovative instruction and deeper lear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103" y="149105"/>
            <a:ext cx="2604297" cy="67088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77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8880</TotalTime>
  <Words>3360</Words>
  <Application>Microsoft Office PowerPoint</Application>
  <PresentationFormat>On-screen Show (4:3)</PresentationFormat>
  <Paragraphs>455</Paragraphs>
  <Slides>74</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Arial</vt:lpstr>
      <vt:lpstr>Calibri</vt:lpstr>
      <vt:lpstr>Cambria</vt:lpstr>
      <vt:lpstr>Tahoma</vt:lpstr>
      <vt:lpstr>Times New Roman</vt:lpstr>
      <vt:lpstr>Wingdings</vt:lpstr>
      <vt:lpstr>Wingdings 2</vt:lpstr>
      <vt:lpstr>Adjacency</vt:lpstr>
      <vt:lpstr>Supporting Instruction and Deeper Learning through Balanced Assessment</vt:lpstr>
      <vt:lpstr>Today’s Agenda</vt:lpstr>
      <vt:lpstr>Welcome</vt:lpstr>
      <vt:lpstr>Virginia is for Learners</vt:lpstr>
      <vt:lpstr>Background</vt:lpstr>
      <vt:lpstr>Requirements from 2014 General Assembly Actions</vt:lpstr>
      <vt:lpstr>First Steps: Guidelines</vt:lpstr>
      <vt:lpstr>2016: Determining Readiness</vt:lpstr>
      <vt:lpstr>Framework for Local Alternative Assessment Implementation</vt:lpstr>
      <vt:lpstr>Updated Guidelines from BOE: Highlights</vt:lpstr>
      <vt:lpstr>BOE Guidelines – Local Alternative Assessments (1 of 3)</vt:lpstr>
      <vt:lpstr>BOE Guidelines – Local Alternative Assessments (2 of 3)</vt:lpstr>
      <vt:lpstr>BOE Guidelines – Local Alternative Assessments (3 of 3)</vt:lpstr>
      <vt:lpstr>Balanced Assessment Plans</vt:lpstr>
      <vt:lpstr>Shared Resource Folder   https://tinyurl.com/va-balanced-assessments</vt:lpstr>
      <vt:lpstr>Balanced Assessment System  (1 of 2)</vt:lpstr>
      <vt:lpstr>Balanced Assessment System  (2 of 2)</vt:lpstr>
      <vt:lpstr>Why Balanced Assessment?</vt:lpstr>
      <vt:lpstr>Examine Current Research  – Balanced Assessment to Support Deeper Learning</vt:lpstr>
      <vt:lpstr>What Research Says About … Balanced Assessment</vt:lpstr>
      <vt:lpstr>What Research Says About … Sharing Your Thoughts</vt:lpstr>
      <vt:lpstr>What Research Says About … Balanced Assessment (2 of 2)</vt:lpstr>
      <vt:lpstr>    “Education leaders now understand that a variety of  measures are needed to accommodate a variety of goals. The challenge for schools is designing a balanced assessment system using the strengths of summative, interim, and formative assessments to address instructional, accountability, and learning needs.”  </vt:lpstr>
      <vt:lpstr>Types of Assessment and Purpose and Instructional Use of Assessment</vt:lpstr>
      <vt:lpstr>Deliberate and Purposeful Assessment</vt:lpstr>
      <vt:lpstr>Types of Assessment </vt:lpstr>
      <vt:lpstr>Diagnostic Assessment</vt:lpstr>
      <vt:lpstr>Formative Assessment</vt:lpstr>
      <vt:lpstr>Summative Assessment</vt:lpstr>
      <vt:lpstr>Assessment Grain Size</vt:lpstr>
      <vt:lpstr>Table Top Activity</vt:lpstr>
      <vt:lpstr>Overview of Assessment Types</vt:lpstr>
      <vt:lpstr>Examining Assessment Practices</vt:lpstr>
      <vt:lpstr>The Role of Performance Assessment</vt:lpstr>
      <vt:lpstr>Setting the Stage for a Balanced Assessment System</vt:lpstr>
      <vt:lpstr>Taking Stock of Your Assessment Program</vt:lpstr>
      <vt:lpstr>Balanced Assessment Plans – Informing Instruction </vt:lpstr>
      <vt:lpstr>Developing a Balanced Assessment Plan</vt:lpstr>
      <vt:lpstr>Considerations </vt:lpstr>
      <vt:lpstr>Balanced Assessment and  Grain Size (1 of 3)</vt:lpstr>
      <vt:lpstr>Balanced Assessment and  Grain Size (2 of 3)</vt:lpstr>
      <vt:lpstr>Balanced Assessment and  Grain Size (3 of 3)</vt:lpstr>
      <vt:lpstr>Connect the Dots…….</vt:lpstr>
      <vt:lpstr>Local Alternative Assessments and Balanced Assessment Plans</vt:lpstr>
      <vt:lpstr>Balanced Assessment Plan (1 of 2)</vt:lpstr>
      <vt:lpstr>Balanced Assessment Plan (2 of 2)</vt:lpstr>
      <vt:lpstr>Activity: Examining Additional Research</vt:lpstr>
      <vt:lpstr>Examining Additional Research</vt:lpstr>
      <vt:lpstr>Conducting an  Assessment Inventory</vt:lpstr>
      <vt:lpstr>Assessment Inventory</vt:lpstr>
      <vt:lpstr>Using an Assessment Inventory</vt:lpstr>
      <vt:lpstr>Division Pair-Up/ Check-In</vt:lpstr>
      <vt:lpstr>Assessment Inventory Scenario 1</vt:lpstr>
      <vt:lpstr>Scenario 1: Questions to Consider</vt:lpstr>
      <vt:lpstr>Assessment Inventory Scenario 2</vt:lpstr>
      <vt:lpstr>Scenario 2: Continued</vt:lpstr>
      <vt:lpstr>Scenario 2: Questions to Consider</vt:lpstr>
      <vt:lpstr>Assessment Inventory Scenario 3</vt:lpstr>
      <vt:lpstr>Scenario 3: Continued</vt:lpstr>
      <vt:lpstr>Scenario 3: Questions to Consider</vt:lpstr>
      <vt:lpstr>Assessment Inventory Scenario 4</vt:lpstr>
      <vt:lpstr>Scenario 4: Questions to Consider</vt:lpstr>
      <vt:lpstr>School Division Highlights:  Moving toward Balanced Assessment</vt:lpstr>
      <vt:lpstr>Presentations from  School Divisions</vt:lpstr>
      <vt:lpstr>Questions for School Divisions  (1 of 2)</vt:lpstr>
      <vt:lpstr>Questions for School Divisions  (2 of 2)</vt:lpstr>
      <vt:lpstr>Developing Balanced  Assessment Plans</vt:lpstr>
      <vt:lpstr>Samples</vt:lpstr>
      <vt:lpstr>Current Status: Balanced Assessment Plans </vt:lpstr>
      <vt:lpstr>Each Division: Share Out</vt:lpstr>
      <vt:lpstr>One Minute for Reflection</vt:lpstr>
      <vt:lpstr>Related VDOE Support</vt:lpstr>
      <vt:lpstr>Next Steps </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balanced-assessment</dc:title>
  <dc:creator>Jason</dc:creator>
  <cp:lastModifiedBy>Cook, Holli (DOE)</cp:lastModifiedBy>
  <cp:revision>559</cp:revision>
  <cp:lastPrinted>2019-04-09T17:31:18Z</cp:lastPrinted>
  <dcterms:created xsi:type="dcterms:W3CDTF">2017-08-28T16:55:37Z</dcterms:created>
  <dcterms:modified xsi:type="dcterms:W3CDTF">2023-07-24T13:57:04Z</dcterms:modified>
</cp:coreProperties>
</file>