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0"/>
  </p:notesMasterIdLst>
  <p:sldIdLst>
    <p:sldId id="294" r:id="rId2"/>
    <p:sldId id="257" r:id="rId3"/>
    <p:sldId id="258" r:id="rId4"/>
    <p:sldId id="259" r:id="rId5"/>
    <p:sldId id="260" r:id="rId6"/>
    <p:sldId id="261" r:id="rId7"/>
    <p:sldId id="262" r:id="rId8"/>
    <p:sldId id="295" r:id="rId9"/>
    <p:sldId id="296" r:id="rId10"/>
    <p:sldId id="265" r:id="rId11"/>
    <p:sldId id="266" r:id="rId12"/>
    <p:sldId id="267" r:id="rId13"/>
    <p:sldId id="268" r:id="rId14"/>
    <p:sldId id="269" r:id="rId15"/>
    <p:sldId id="270" r:id="rId16"/>
    <p:sldId id="297"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8" r:id="rId36"/>
    <p:sldId id="291" r:id="rId37"/>
    <p:sldId id="299" r:id="rId38"/>
    <p:sldId id="293" r:id="rId39"/>
  </p:sldIdLst>
  <p:sldSz cx="9144000" cy="5143500" type="screen16x9"/>
  <p:notesSz cx="7102475" cy="9388475"/>
  <p:embeddedFontLst>
    <p:embeddedFont>
      <p:font typeface="Helvetica Neue" panose="020B0604020202020204"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Cambria" panose="02040503050406030204" pitchFamily="18" charset="0"/>
      <p:regular r:id="rId49"/>
      <p:bold r:id="rId50"/>
      <p:italic r:id="rId51"/>
      <p:boldItalic r:id="rId52"/>
    </p:embeddedFont>
    <p:embeddedFont>
      <p:font typeface="Tahoma" panose="020B0604030504040204" pitchFamily="34" charset="0"/>
      <p:regular r:id="rId53"/>
      <p:bold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4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7B7CD0A-3FAF-4C6D-A50F-10DB54FC4B4E}">
  <a:tblStyle styleId="{27B7CD0A-3FAF-4C6D-A50F-10DB54FC4B4E}" styleName="Table_0">
    <a:wholeTbl>
      <a:tcTxStyle b="off" i="off">
        <a:font>
          <a:latin typeface="Georgia"/>
          <a:ea typeface="Georgia"/>
          <a:cs typeface="Georgi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412E7CED-1933-457A-BBF4-5A757D9A1CE0}" styleName="Table_1">
    <a:wholeTbl>
      <a:tcTxStyle b="off" i="off">
        <a:font>
          <a:latin typeface="Georgia"/>
          <a:ea typeface="Georgia"/>
          <a:cs typeface="Georgi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116" y="-90"/>
      </p:cViewPr>
      <p:guideLst>
        <p:guide orient="horz" pos="14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559" cy="469745"/>
          </a:xfrm>
          <a:prstGeom prst="rect">
            <a:avLst/>
          </a:prstGeom>
          <a:noFill/>
          <a:ln>
            <a:noFill/>
          </a:ln>
        </p:spPr>
        <p:txBody>
          <a:bodyPr spcFirstLastPara="1" wrap="square" lIns="93200" tIns="46600" rIns="93200" bIns="466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278" y="0"/>
            <a:ext cx="3078558" cy="469745"/>
          </a:xfrm>
          <a:prstGeom prst="rect">
            <a:avLst/>
          </a:prstGeom>
          <a:noFill/>
          <a:ln>
            <a:noFill/>
          </a:ln>
        </p:spPr>
        <p:txBody>
          <a:bodyPr spcFirstLastPara="1" wrap="square" lIns="93200" tIns="46600" rIns="93200" bIns="466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127"/>
            <a:ext cx="3078559" cy="469745"/>
          </a:xfrm>
          <a:prstGeom prst="rect">
            <a:avLst/>
          </a:prstGeom>
          <a:noFill/>
          <a:ln>
            <a:noFill/>
          </a:ln>
        </p:spPr>
        <p:txBody>
          <a:bodyPr spcFirstLastPara="1" wrap="square" lIns="93200" tIns="46600" rIns="93200" bIns="466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29659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1" name="Google Shape;351;p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50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Introduce the questions that we will ask them to use to analyze the demands of the performance task</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Make note of language demands as a special category and as even more salient than it is with multiple choice tests because of the language-rich nature of performance assessment.  In many performance assessments, students must both access and process information and task-related resources that are language heavy, and they must respond in most cases using some form of language. We know this disproportionately affects students with disabilities and English Learners.  This is the reason that we focus so much on language demands as a category in itself.</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Go to the next slide to show examples of language demand types</a:t>
            </a:r>
            <a:endParaRPr sz="1200" b="0" i="0" u="none" strike="noStrike" cap="none">
              <a:solidFill>
                <a:schemeClr val="dk1"/>
              </a:solidFill>
              <a:latin typeface="Calibri"/>
              <a:ea typeface="Calibri"/>
              <a:cs typeface="Calibri"/>
              <a:sym typeface="Calibri"/>
            </a:endParaRPr>
          </a:p>
        </p:txBody>
      </p:sp>
      <p:sp>
        <p:nvSpPr>
          <p:cNvPr id="430" name="Google Shape;430;p1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104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Indicate that this table is also on the back of the Day 2 Handout: Unpacking the Demands of a Performance Assessment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These language demand types have to do both with how students take in language-based resources (e.g., the ability to interpret a timeline or an infographic) – FORM , as well as what they do with language in their academic work and in their everyday interactions with others –FUNCTION.  In most cases, students will need to attend to both in creating a response to a performance assessment. </a:t>
            </a:r>
            <a:endParaRPr sz="1200" b="0" i="0" u="none" strike="noStrike" cap="none">
              <a:solidFill>
                <a:schemeClr val="dk1"/>
              </a:solidFill>
              <a:latin typeface="Calibri"/>
              <a:ea typeface="Calibri"/>
              <a:cs typeface="Calibri"/>
              <a:sym typeface="Calibri"/>
            </a:endParaRPr>
          </a:p>
        </p:txBody>
      </p:sp>
      <p:sp>
        <p:nvSpPr>
          <p:cNvPr id="437" name="Google Shape;437;p1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091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Indicate that participants now have about 10 minutes to unpack the demands of the performance assessment. When 5 minutes are left in Module 5, bring participants back together to share out some of the demands of the task, and where they expect students to struggle. </a:t>
            </a:r>
            <a:endParaRPr sz="1200" b="0" i="0" u="none" strike="noStrike" cap="none">
              <a:solidFill>
                <a:schemeClr val="dk1"/>
              </a:solidFill>
              <a:latin typeface="Calibri"/>
              <a:ea typeface="Calibri"/>
              <a:cs typeface="Calibri"/>
              <a:sym typeface="Calibri"/>
            </a:endParaRPr>
          </a:p>
        </p:txBody>
      </p:sp>
      <p:sp>
        <p:nvSpPr>
          <p:cNvPr id="444" name="Google Shape;444;p1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031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456" name="Google Shape;456;p1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2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464" name="Google Shape;464;p1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3992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Handout the Principles. Give participants time to skim it and think about which principles they will need to keep in mind. They could share this with an elbow partner [3 min]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Then take 2 minutes to highlight 2-3 principles that you think are particularly salient. E.g., Trust evidence, not intuition + Matching evidence to language in rubric; Isolate your judgment (no “double-dinging”); Resist seduction (“halo effect”). [2 min]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2" name="Google Shape;472;p1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751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Handout the Principles. Give participants time to skim it and think about which principles they will need to keep in mind. They could share this with an elbow partner [3 min]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Then take 2 minutes to highlight 2-3 principles that you think are particularly salient. E.g., Trust evidence, not intuition + Matching evidence to language in rubric; Isolate your judgment (no “double-dinging”); Resist seduction (“halo effect”). [2 min]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80" name="Google Shape;480;p2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143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2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Direct participants to individually score Sample 21. (10 min max)</a:t>
            </a:r>
            <a:endParaRPr sz="1200" b="0" i="0" u="none" strike="noStrike" cap="none">
              <a:solidFill>
                <a:schemeClr val="dk1"/>
              </a:solidFill>
              <a:latin typeface="Calibri"/>
              <a:ea typeface="Calibri"/>
              <a:cs typeface="Calibri"/>
              <a:sym typeface="Calibri"/>
            </a:endParaRPr>
          </a:p>
        </p:txBody>
      </p:sp>
      <p:sp>
        <p:nvSpPr>
          <p:cNvPr id="488" name="Google Shape;488;p2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682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to chart their scores on the blank charting paper. They should do this by passing the blank paper around the table and individually charting their own scores. This ensures anonymity.</a:t>
            </a:r>
            <a:endParaRPr sz="1200" b="0" i="0" u="none" strike="noStrike" cap="none">
              <a:solidFill>
                <a:schemeClr val="dk1"/>
              </a:solidFill>
              <a:latin typeface="Calibri"/>
              <a:ea typeface="Calibri"/>
              <a:cs typeface="Calibri"/>
              <a:sym typeface="Calibri"/>
            </a:endParaRPr>
          </a:p>
        </p:txBody>
      </p:sp>
      <p:sp>
        <p:nvSpPr>
          <p:cNvPr id="495" name="Google Shape;495;p2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7035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Invite participants to discuss and share their scores with their table, trying to come to consensus on the scores. Using the Charting Paper for the samples they scored, they should note areas of agreement and disagreement and focus on discussing areas of disagreement. (10 min) Consensus does not mean 100% agreement, but that raters are getting closer to each other in how they would score.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01" name="Google Shape;501;p2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645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Bring participants’ attention to the Agenda for Day 2 and the proceedings of the Breakout Group.  Remind them the purpose of this session is not to calibrate them to become reliable scorers, but to demonstrate a process for using the common rubrics with student work that can be generalized with any content area rubric at the elementary/secondary level and across divisions.</a:t>
            </a:r>
            <a:endParaRPr sz="1200" b="0" i="0" u="none" strike="noStrike" cap="none">
              <a:solidFill>
                <a:schemeClr val="dk1"/>
              </a:solidFill>
              <a:latin typeface="Calibri"/>
              <a:ea typeface="Calibri"/>
              <a:cs typeface="Calibri"/>
              <a:sym typeface="Calibri"/>
            </a:endParaRPr>
          </a:p>
        </p:txBody>
      </p:sp>
      <p:sp>
        <p:nvSpPr>
          <p:cNvPr id="358" name="Google Shape;358;p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1165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HISTORY TEAM WILL NEED TO CUSTOMIZE THIS SLIDE FOR YOUR BREAKOUT [insert scores]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Share master scores for each sample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Ask participants to compare their group’s scores with the master scores and to generate questions about the scores, evidence or rubrics. </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508" name="Google Shape;508;p2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3794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Direct participants to individually score Sample 21. (10 min max)</a:t>
            </a:r>
            <a:endParaRPr sz="1200" b="0" i="0" u="none" strike="noStrike" cap="none">
              <a:solidFill>
                <a:schemeClr val="dk1"/>
              </a:solidFill>
              <a:latin typeface="Calibri"/>
              <a:ea typeface="Calibri"/>
              <a:cs typeface="Calibri"/>
              <a:sym typeface="Calibri"/>
            </a:endParaRPr>
          </a:p>
        </p:txBody>
      </p:sp>
      <p:sp>
        <p:nvSpPr>
          <p:cNvPr id="516" name="Google Shape;516;p2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0077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Direct participants to chart their scores on the blank charting paper. They should do this by passing the blank paper around the table and individually charting their own scores. This ensures anonymity.</a:t>
            </a:r>
            <a:endParaRPr sz="1200" b="0" i="0" u="none" strike="noStrike" cap="none">
              <a:solidFill>
                <a:schemeClr val="dk1"/>
              </a:solidFill>
              <a:latin typeface="Calibri"/>
              <a:ea typeface="Calibri"/>
              <a:cs typeface="Calibri"/>
              <a:sym typeface="Calibri"/>
            </a:endParaRPr>
          </a:p>
        </p:txBody>
      </p:sp>
      <p:sp>
        <p:nvSpPr>
          <p:cNvPr id="523" name="Google Shape;523;p2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2513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2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Invite participants to discuss and share their scores with their table, trying to come to consensus on the scores. Using the Charting Paper for the samples they scored, they should note areas of agreement and disagreement and focus on discussing areas of disagreement. (10 min) Consensus does not mean 100% agreement, but that raters are getting closer to each other in how they would score.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29" name="Google Shape;529;p2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2626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3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HISTORY TEAM WILL NEED TO CUSTOMIZE THIS SLIDE FOR YOUR BREAKOUT [insert scores]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Share master scores for each sample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Ask participants to compare their group’s scores with the master scores and to generate questions about the scores, evidence or rubrics. </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Calibri"/>
              <a:ea typeface="Calibri"/>
              <a:cs typeface="Calibri"/>
              <a:sym typeface="Calibri"/>
            </a:endParaRPr>
          </a:p>
        </p:txBody>
      </p:sp>
      <p:sp>
        <p:nvSpPr>
          <p:cNvPr id="536" name="Google Shape;536;p3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590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44" name="Google Shape;544;p3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619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50" name="Google Shape;550;p3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58656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3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56" name="Google Shape;556;p3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15381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3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64" name="Google Shape;564;p3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0039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3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Welcome everyone back from lunch.</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Introduce the module by indicate that we will be debriefing and reflecting on the experience of looking at student work, and that this is a critical part of the process of using common rubrics. In fact, the participants are likely to have already begun thinking about these questions while they were engaged in the process of discussing the work samples with their colleagues.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 will be considering what we can learn from student work along two lines: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Task Revision Lens – Important because we know that tasks can always use improvement, and that the student work gives us the most telling evidence about whether a task is really eliciting the intendent evidence.</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Instructional Implications Lens – It’s also important to consider what the student work provides evidence of in terms of the preparation they had prior to completing the performance task. We can sometimes see patterns of misunderstanding or weaknesses/strengths in student work that allow us to make inferences about the instruction that preceded the performance task.</a:t>
            </a:r>
            <a:endParaRPr sz="1200" b="0" i="0" u="none" strike="noStrike" cap="none">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72" name="Google Shape;572;p3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388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5" name="Google Shape;365;p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8028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Walk participants through analytic questions for this lens.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First ask participants to individually consider these questions and make notes about how the student work suggests revisions to the task they looked at today. [5 min]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Share out with table [5 min]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Then whole group share out [5 min]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9" name="Google Shape;579;p3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639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3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Invite questions about the use of common rubrics and/or how these tools and protocols can be used, kinds of resources needed, kinds of preparation needed to facilitate a session like this.</a:t>
            </a:r>
            <a:endParaRPr sz="1200" b="0" i="0" u="none" strike="noStrike" cap="none">
              <a:solidFill>
                <a:schemeClr val="dk1"/>
              </a:solidFill>
              <a:latin typeface="Calibri"/>
              <a:ea typeface="Calibri"/>
              <a:cs typeface="Calibri"/>
              <a:sym typeface="Calibri"/>
            </a:endParaRPr>
          </a:p>
        </p:txBody>
      </p:sp>
      <p:sp>
        <p:nvSpPr>
          <p:cNvPr id="594" name="Google Shape;594;p3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5252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4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[Kim or other VA DOE Rep to facilitate]</a:t>
            </a:r>
            <a:endParaRPr sz="1200" b="0" i="0" u="none" strike="noStrike" cap="none">
              <a:solidFill>
                <a:schemeClr val="dk1"/>
              </a:solidFill>
              <a:latin typeface="Calibri"/>
              <a:ea typeface="Calibri"/>
              <a:cs typeface="Calibri"/>
              <a:sym typeface="Calibri"/>
            </a:endParaRPr>
          </a:p>
        </p:txBody>
      </p:sp>
      <p:sp>
        <p:nvSpPr>
          <p:cNvPr id="606" name="Google Shape;606;p4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213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Provide wifi network name/password and link to Dropbox</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Direct participants to appropriate folder (History, Day 1 Folder) and to download the three tasks that will be used today onto their own devices. Give time for participants to find the Dropbox folder and download the tasks.</a:t>
            </a:r>
            <a:endParaRPr sz="1200" b="0" i="0" u="none" strike="noStrike" cap="none">
              <a:solidFill>
                <a:schemeClr val="dk1"/>
              </a:solidFill>
              <a:latin typeface="Calibri"/>
              <a:ea typeface="Calibri"/>
              <a:cs typeface="Calibri"/>
              <a:sym typeface="Calibri"/>
            </a:endParaRPr>
          </a:p>
        </p:txBody>
      </p:sp>
      <p:sp>
        <p:nvSpPr>
          <p:cNvPr id="372" name="Google Shape;372;p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652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Indicate that before we launch into using the rubrics, we want to recognize that the use of common rubrics in the state is and is not a new policy. It’s </a:t>
            </a:r>
            <a:r>
              <a:rPr lang="en-US" sz="1200" b="1" i="1" u="none" strike="noStrike" cap="none">
                <a:solidFill>
                  <a:schemeClr val="dk1"/>
                </a:solidFill>
                <a:latin typeface="Calibri"/>
                <a:ea typeface="Calibri"/>
                <a:cs typeface="Calibri"/>
                <a:sym typeface="Calibri"/>
              </a:rPr>
              <a:t>not</a:t>
            </a:r>
            <a:r>
              <a:rPr lang="en-US" sz="1200" b="0" i="0" u="none" strike="noStrike" cap="none">
                <a:solidFill>
                  <a:schemeClr val="dk1"/>
                </a:solidFill>
                <a:latin typeface="Calibri"/>
                <a:ea typeface="Calibri"/>
                <a:cs typeface="Calibri"/>
                <a:sym typeface="Calibri"/>
              </a:rPr>
              <a:t> new in that English language arts has always have a state writing rubric that is used on the state tests, and that has been adopted as part of assessment practice in ELA classes. However, it </a:t>
            </a:r>
            <a:r>
              <a:rPr lang="en-US" sz="1200" b="1" i="1" u="none" strike="noStrike" cap="none">
                <a:solidFill>
                  <a:schemeClr val="dk1"/>
                </a:solidFill>
                <a:latin typeface="Calibri"/>
                <a:ea typeface="Calibri"/>
                <a:cs typeface="Calibri"/>
                <a:sym typeface="Calibri"/>
              </a:rPr>
              <a:t>is</a:t>
            </a:r>
            <a:r>
              <a:rPr lang="en-US" sz="1200" b="0" i="0" u="none" strike="noStrike" cap="none">
                <a:solidFill>
                  <a:schemeClr val="dk1"/>
                </a:solidFill>
                <a:latin typeface="Calibri"/>
                <a:ea typeface="Calibri"/>
                <a:cs typeface="Calibri"/>
                <a:sym typeface="Calibri"/>
              </a:rPr>
              <a:t> new in that we have not had a common rubric in the assessment of either history or science competencies.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Also, we want to spend a bit of time reflecting on what might be the implications of adopting a set of common rubrics on assessment design and instruction at the local division level.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79" name="Google Shape;379;p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989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6" name="Google Shape;386;p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274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9" name="Google Shape;409;p1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982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16" name="Google Shape;416;p1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1309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Introduce the purpose of this activity – which is to understand the cognitive and skill demands of the performance task and to anticipate possible challenges that students may have in responding to the task.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Indicate the resources they will need: Access to the Performance task that students responded to (should include student-facing prompt, teacher guide, and scoring rubric at the least); and the tool “Unpacking the Demands of a Performance Assessment”.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3" name="Google Shape;423;p1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825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12"/>
          <p:cNvSpPr/>
          <p:nvPr/>
        </p:nvSpPr>
        <p:spPr>
          <a:xfrm>
            <a:off x="838200" y="1239017"/>
            <a:ext cx="1371600" cy="1371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2"/>
          <p:cNvSpPr/>
          <p:nvPr/>
        </p:nvSpPr>
        <p:spPr>
          <a:xfrm>
            <a:off x="2794000" y="1239017"/>
            <a:ext cx="1371600" cy="13716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2"/>
          <p:cNvSpPr/>
          <p:nvPr/>
        </p:nvSpPr>
        <p:spPr>
          <a:xfrm>
            <a:off x="4749800" y="1239017"/>
            <a:ext cx="1371600" cy="137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12"/>
          <p:cNvSpPr/>
          <p:nvPr/>
        </p:nvSpPr>
        <p:spPr>
          <a:xfrm>
            <a:off x="6705600" y="1239017"/>
            <a:ext cx="1371600" cy="13716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12"/>
          <p:cNvSpPr>
            <a:spLocks noGrp="1"/>
          </p:cNvSpPr>
          <p:nvPr>
            <p:ph type="pic" idx="2"/>
          </p:nvPr>
        </p:nvSpPr>
        <p:spPr>
          <a:xfrm>
            <a:off x="833843"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0" name="Google Shape;70;p12"/>
          <p:cNvSpPr>
            <a:spLocks noGrp="1"/>
          </p:cNvSpPr>
          <p:nvPr>
            <p:ph type="pic" idx="3"/>
          </p:nvPr>
        </p:nvSpPr>
        <p:spPr>
          <a:xfrm>
            <a:off x="2788976"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1" name="Google Shape;71;p12"/>
          <p:cNvSpPr>
            <a:spLocks noGrp="1"/>
          </p:cNvSpPr>
          <p:nvPr>
            <p:ph type="pic" idx="4"/>
          </p:nvPr>
        </p:nvSpPr>
        <p:spPr>
          <a:xfrm>
            <a:off x="47498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2" name="Google Shape;72;p12"/>
          <p:cNvSpPr>
            <a:spLocks noGrp="1"/>
          </p:cNvSpPr>
          <p:nvPr>
            <p:ph type="pic" idx="5"/>
          </p:nvPr>
        </p:nvSpPr>
        <p:spPr>
          <a:xfrm>
            <a:off x="67056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3" name="Google Shape;73;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4" name="Google Shape;74;p12"/>
          <p:cNvCxnSpPr/>
          <p:nvPr/>
        </p:nvCxnSpPr>
        <p:spPr>
          <a:xfrm>
            <a:off x="1524000" y="2591765"/>
            <a:ext cx="1137" cy="342133"/>
          </a:xfrm>
          <a:prstGeom prst="straightConnector1">
            <a:avLst/>
          </a:prstGeom>
          <a:noFill/>
          <a:ln w="9525" cap="flat" cmpd="sng">
            <a:solidFill>
              <a:srgbClr val="262626"/>
            </a:solidFill>
            <a:prstDash val="dot"/>
            <a:round/>
            <a:headEnd type="none" w="sm" len="sm"/>
            <a:tailEnd type="none" w="sm" len="sm"/>
          </a:ln>
        </p:spPr>
      </p:cxnSp>
      <p:cxnSp>
        <p:nvCxnSpPr>
          <p:cNvPr id="75" name="Google Shape;75;p12"/>
          <p:cNvCxnSpPr/>
          <p:nvPr/>
        </p:nvCxnSpPr>
        <p:spPr>
          <a:xfrm>
            <a:off x="3479800"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6" name="Google Shape;76;p12"/>
          <p:cNvCxnSpPr/>
          <p:nvPr/>
        </p:nvCxnSpPr>
        <p:spPr>
          <a:xfrm>
            <a:off x="5436736"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77" name="Google Shape;77;p12"/>
          <p:cNvCxnSpPr/>
          <p:nvPr/>
        </p:nvCxnSpPr>
        <p:spPr>
          <a:xfrm>
            <a:off x="7391399" y="2591765"/>
            <a:ext cx="0" cy="342134"/>
          </a:xfrm>
          <a:prstGeom prst="straightConnector1">
            <a:avLst/>
          </a:prstGeom>
          <a:noFill/>
          <a:ln w="9525" cap="flat" cmpd="sng">
            <a:solidFill>
              <a:srgbClr val="262626"/>
            </a:solidFill>
            <a:prstDash val="dot"/>
            <a:round/>
            <a:headEnd type="none" w="sm" len="sm"/>
            <a:tailEnd type="none" w="sm" len="sm"/>
          </a:ln>
        </p:spPr>
      </p:cxnSp>
      <p:sp>
        <p:nvSpPr>
          <p:cNvPr id="78" name="Google Shape;78;p12"/>
          <p:cNvSpPr txBox="1">
            <a:spLocks noGrp="1"/>
          </p:cNvSpPr>
          <p:nvPr>
            <p:ph type="body" idx="1"/>
          </p:nvPr>
        </p:nvSpPr>
        <p:spPr>
          <a:xfrm>
            <a:off x="5702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9" name="Google Shape;79;p12"/>
          <p:cNvSpPr txBox="1">
            <a:spLocks noGrp="1"/>
          </p:cNvSpPr>
          <p:nvPr>
            <p:ph type="body" idx="6"/>
          </p:nvPr>
        </p:nvSpPr>
        <p:spPr>
          <a:xfrm>
            <a:off x="25249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0" name="Google Shape;80;p12"/>
          <p:cNvSpPr txBox="1">
            <a:spLocks noGrp="1"/>
          </p:cNvSpPr>
          <p:nvPr>
            <p:ph type="body" idx="7"/>
          </p:nvPr>
        </p:nvSpPr>
        <p:spPr>
          <a:xfrm>
            <a:off x="44818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1" name="Google Shape;81;p12"/>
          <p:cNvSpPr txBox="1">
            <a:spLocks noGrp="1"/>
          </p:cNvSpPr>
          <p:nvPr>
            <p:ph type="body" idx="8"/>
          </p:nvPr>
        </p:nvSpPr>
        <p:spPr>
          <a:xfrm>
            <a:off x="64365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75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75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75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75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75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750"/>
                                        <p:tgtEl>
                                          <p:spTgt spid="68"/>
                                        </p:tgtEl>
                                      </p:cBhvr>
                                    </p:animEffect>
                                  </p:childTnLst>
                                </p:cTn>
                              </p:par>
                              <p:par>
                                <p:cTn id="32" presetID="10"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 &amp; sidebar2">
  <p:cSld name="pic &amp; sidebar2">
    <p:spTree>
      <p:nvGrpSpPr>
        <p:cNvPr id="1" name="Shape 82"/>
        <p:cNvGrpSpPr/>
        <p:nvPr/>
      </p:nvGrpSpPr>
      <p:grpSpPr>
        <a:xfrm>
          <a:off x="0" y="0"/>
          <a:ext cx="0" cy="0"/>
          <a:chOff x="0" y="0"/>
          <a:chExt cx="0" cy="0"/>
        </a:xfrm>
      </p:grpSpPr>
      <p:sp>
        <p:nvSpPr>
          <p:cNvPr id="83" name="Google Shape;83;p13"/>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4" name="Google Shape;84;p13"/>
          <p:cNvSpPr txBox="1">
            <a:spLocks noGrp="1"/>
          </p:cNvSpPr>
          <p:nvPr>
            <p:ph type="title"/>
          </p:nvPr>
        </p:nvSpPr>
        <p:spPr>
          <a:xfrm>
            <a:off x="5486400" y="205978"/>
            <a:ext cx="3200400" cy="213717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a:off x="5486400" y="2419350"/>
            <a:ext cx="3200400" cy="2438400"/>
          </a:xfrm>
          <a:prstGeom prst="rect">
            <a:avLst/>
          </a:prstGeom>
          <a:solidFill>
            <a:schemeClr val="lt1"/>
          </a:solidFill>
          <a:ln>
            <a:noFill/>
          </a:ln>
        </p:spPr>
        <p:txBody>
          <a:bodyPr spcFirstLastPara="1" wrap="square" lIns="91425" tIns="4572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6" name="Google Shape;86;p13"/>
          <p:cNvSpPr/>
          <p:nvPr/>
        </p:nvSpPr>
        <p:spPr>
          <a:xfrm>
            <a:off x="5486400" y="2419350"/>
            <a:ext cx="3200400" cy="304800"/>
          </a:xfrm>
          <a:prstGeom prst="rect">
            <a:avLst/>
          </a:prstGeom>
          <a:solidFill>
            <a:srgbClr val="CA3202"/>
          </a:solidFill>
          <a:ln w="25400" cap="flat" cmpd="sng">
            <a:solidFill>
              <a:srgbClr val="CA32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464127" y="1457430"/>
            <a:ext cx="2431473" cy="317172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Georgia"/>
              <a:buNone/>
              <a:defRPr sz="4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p:nvPr/>
        </p:nvSpPr>
        <p:spPr>
          <a:xfrm>
            <a:off x="0" y="0"/>
            <a:ext cx="381000" cy="1504950"/>
          </a:xfrm>
          <a:prstGeom prst="rect">
            <a:avLst/>
          </a:prstGeom>
          <a:solidFill>
            <a:srgbClr val="CA32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4"/>
          <p:cNvSpPr/>
          <p:nvPr/>
        </p:nvSpPr>
        <p:spPr>
          <a:xfrm>
            <a:off x="0" y="1504950"/>
            <a:ext cx="381000" cy="3638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4"/>
          <p:cNvSpPr/>
          <p:nvPr/>
        </p:nvSpPr>
        <p:spPr>
          <a:xfrm rot="5400000">
            <a:off x="4388427" y="387927"/>
            <a:ext cx="381000" cy="913014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4"/>
          <p:cNvSpPr txBox="1">
            <a:spLocks noGrp="1"/>
          </p:cNvSpPr>
          <p:nvPr>
            <p:ph type="body" idx="1"/>
          </p:nvPr>
        </p:nvSpPr>
        <p:spPr>
          <a:xfrm>
            <a:off x="31242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3" name="Google Shape;93;p14"/>
          <p:cNvSpPr txBox="1">
            <a:spLocks noGrp="1"/>
          </p:cNvSpPr>
          <p:nvPr>
            <p:ph type="body" idx="2"/>
          </p:nvPr>
        </p:nvSpPr>
        <p:spPr>
          <a:xfrm>
            <a:off x="50673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4" name="Google Shape;94;p14"/>
          <p:cNvSpPr txBox="1">
            <a:spLocks noGrp="1"/>
          </p:cNvSpPr>
          <p:nvPr>
            <p:ph type="body" idx="3"/>
          </p:nvPr>
        </p:nvSpPr>
        <p:spPr>
          <a:xfrm>
            <a:off x="70104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5" name="Google Shape;95;p14"/>
          <p:cNvSpPr txBox="1">
            <a:spLocks noGrp="1"/>
          </p:cNvSpPr>
          <p:nvPr>
            <p:ph type="body" idx="4"/>
          </p:nvPr>
        </p:nvSpPr>
        <p:spPr>
          <a:xfrm>
            <a:off x="70104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6" name="Google Shape;96;p14"/>
          <p:cNvSpPr txBox="1">
            <a:spLocks noGrp="1"/>
          </p:cNvSpPr>
          <p:nvPr>
            <p:ph type="body" idx="5"/>
          </p:nvPr>
        </p:nvSpPr>
        <p:spPr>
          <a:xfrm>
            <a:off x="5029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7" name="Google Shape;97;p14"/>
          <p:cNvSpPr txBox="1">
            <a:spLocks noGrp="1"/>
          </p:cNvSpPr>
          <p:nvPr>
            <p:ph type="body" idx="6"/>
          </p:nvPr>
        </p:nvSpPr>
        <p:spPr>
          <a:xfrm>
            <a:off x="3124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98" name="Google Shape;98;p14"/>
          <p:cNvCxnSpPr/>
          <p:nvPr/>
        </p:nvCxnSpPr>
        <p:spPr>
          <a:xfrm rot="5400000">
            <a:off x="2739390" y="2404110"/>
            <a:ext cx="4389120" cy="0"/>
          </a:xfrm>
          <a:prstGeom prst="straightConnector1">
            <a:avLst/>
          </a:prstGeom>
          <a:noFill/>
          <a:ln w="9525" cap="flat" cmpd="sng">
            <a:solidFill>
              <a:schemeClr val="dk1"/>
            </a:solidFill>
            <a:prstDash val="dot"/>
            <a:round/>
            <a:headEnd type="none" w="sm" len="sm"/>
            <a:tailEnd type="none" w="sm" len="sm"/>
          </a:ln>
        </p:spPr>
      </p:cxnSp>
      <p:cxnSp>
        <p:nvCxnSpPr>
          <p:cNvPr id="99" name="Google Shape;99;p14"/>
          <p:cNvCxnSpPr/>
          <p:nvPr/>
        </p:nvCxnSpPr>
        <p:spPr>
          <a:xfrm rot="5400000">
            <a:off x="4682490" y="2404110"/>
            <a:ext cx="4389120" cy="0"/>
          </a:xfrm>
          <a:prstGeom prst="straightConnector1">
            <a:avLst/>
          </a:prstGeom>
          <a:noFill/>
          <a:ln w="9525" cap="flat" cmpd="sng">
            <a:solidFill>
              <a:schemeClr val="dk1"/>
            </a:solidFill>
            <a:prstDash val="dot"/>
            <a:round/>
            <a:headEnd type="none" w="sm" len="sm"/>
            <a:tailEnd type="none" w="sm" len="sm"/>
          </a:ln>
        </p:spPr>
      </p:cxnSp>
      <p:sp>
        <p:nvSpPr>
          <p:cNvPr id="100" name="Google Shape;100;p14"/>
          <p:cNvSpPr>
            <a:spLocks noGrp="1"/>
          </p:cNvSpPr>
          <p:nvPr>
            <p:ph type="pic" idx="7"/>
          </p:nvPr>
        </p:nvSpPr>
        <p:spPr>
          <a:xfrm>
            <a:off x="990600" y="190500"/>
            <a:ext cx="1295400" cy="1123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01"/>
        <p:cNvGrpSpPr/>
        <p:nvPr/>
      </p:nvGrpSpPr>
      <p:grpSpPr>
        <a:xfrm>
          <a:off x="0" y="0"/>
          <a:ext cx="0" cy="0"/>
          <a:chOff x="0" y="0"/>
          <a:chExt cx="0" cy="0"/>
        </a:xfrm>
      </p:grpSpPr>
      <p:sp>
        <p:nvSpPr>
          <p:cNvPr id="102" name="Google Shape;102;p15"/>
          <p:cNvSpPr>
            <a:spLocks noGrp="1"/>
          </p:cNvSpPr>
          <p:nvPr>
            <p:ph type="body" idx="1"/>
          </p:nvPr>
        </p:nvSpPr>
        <p:spPr>
          <a:xfrm>
            <a:off x="825640" y="3638550"/>
            <a:ext cx="1828800" cy="1828800"/>
          </a:xfrm>
          <a:prstGeom prst="ellipse">
            <a:avLst/>
          </a:prstGeom>
          <a:solidFill>
            <a:schemeClr val="accent3">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3" name="Google Shape;103;p15"/>
          <p:cNvSpPr>
            <a:spLocks noGrp="1"/>
          </p:cNvSpPr>
          <p:nvPr>
            <p:ph type="body" idx="2"/>
          </p:nvPr>
        </p:nvSpPr>
        <p:spPr>
          <a:xfrm>
            <a:off x="2438400" y="4171950"/>
            <a:ext cx="1371600" cy="1371600"/>
          </a:xfrm>
          <a:prstGeom prst="ellipse">
            <a:avLst/>
          </a:prstGeom>
          <a:solidFill>
            <a:srgbClr val="FFC00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4" name="Google Shape;104;p15"/>
          <p:cNvSpPr>
            <a:spLocks noGrp="1"/>
          </p:cNvSpPr>
          <p:nvPr>
            <p:ph type="body" idx="3"/>
          </p:nvPr>
        </p:nvSpPr>
        <p:spPr>
          <a:xfrm>
            <a:off x="3581400" y="3181350"/>
            <a:ext cx="2103120" cy="2103120"/>
          </a:xfrm>
          <a:prstGeom prst="ellipse">
            <a:avLst/>
          </a:prstGeom>
          <a:solidFill>
            <a:srgbClr val="0070C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5" name="Google Shape;105;p15"/>
          <p:cNvSpPr>
            <a:spLocks noGrp="1"/>
          </p:cNvSpPr>
          <p:nvPr>
            <p:ph type="body" idx="4"/>
          </p:nvPr>
        </p:nvSpPr>
        <p:spPr>
          <a:xfrm>
            <a:off x="5410200" y="3771900"/>
            <a:ext cx="1371600" cy="1371600"/>
          </a:xfrm>
          <a:prstGeom prst="ellipse">
            <a:avLst/>
          </a:prstGeom>
          <a:solidFill>
            <a:srgbClr val="3F3F3F">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6" name="Google Shape;106;p15"/>
          <p:cNvSpPr>
            <a:spLocks noGrp="1"/>
          </p:cNvSpPr>
          <p:nvPr>
            <p:ph type="body" idx="5"/>
          </p:nvPr>
        </p:nvSpPr>
        <p:spPr>
          <a:xfrm>
            <a:off x="6705600" y="3790950"/>
            <a:ext cx="1737360" cy="1737360"/>
          </a:xfrm>
          <a:prstGeom prst="ellipse">
            <a:avLst/>
          </a:prstGeom>
          <a:solidFill>
            <a:schemeClr val="accent5">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7" name="Google Shape;107;p15"/>
          <p:cNvSpPr>
            <a:spLocks noGrp="1"/>
          </p:cNvSpPr>
          <p:nvPr>
            <p:ph type="pic" idx="6"/>
          </p:nvPr>
        </p:nvSpPr>
        <p:spPr>
          <a:xfrm>
            <a:off x="0" y="0"/>
            <a:ext cx="9144000" cy="3943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8" name="Google Shape;108;p15"/>
          <p:cNvSpPr txBox="1">
            <a:spLocks noGrp="1"/>
          </p:cNvSpPr>
          <p:nvPr>
            <p:ph type="body" idx="7"/>
          </p:nvPr>
        </p:nvSpPr>
        <p:spPr>
          <a:xfrm>
            <a:off x="38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9" name="Google Shape;109;p15"/>
          <p:cNvSpPr txBox="1">
            <a:spLocks noGrp="1"/>
          </p:cNvSpPr>
          <p:nvPr>
            <p:ph type="body" idx="8"/>
          </p:nvPr>
        </p:nvSpPr>
        <p:spPr>
          <a:xfrm>
            <a:off x="16256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0" name="Google Shape;110;p15"/>
          <p:cNvSpPr txBox="1">
            <a:spLocks noGrp="1"/>
          </p:cNvSpPr>
          <p:nvPr>
            <p:ph type="body" idx="9"/>
          </p:nvPr>
        </p:nvSpPr>
        <p:spPr>
          <a:xfrm>
            <a:off x="2875504"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1" name="Google Shape;111;p15"/>
          <p:cNvSpPr txBox="1">
            <a:spLocks noGrp="1"/>
          </p:cNvSpPr>
          <p:nvPr>
            <p:ph type="body" idx="13"/>
          </p:nvPr>
        </p:nvSpPr>
        <p:spPr>
          <a:xfrm>
            <a:off x="419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12" name="Google Shape;112;p15"/>
          <p:cNvCxnSpPr/>
          <p:nvPr/>
        </p:nvCxnSpPr>
        <p:spPr>
          <a:xfrm>
            <a:off x="3810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3" name="Google Shape;113;p15"/>
          <p:cNvCxnSpPr/>
          <p:nvPr/>
        </p:nvCxnSpPr>
        <p:spPr>
          <a:xfrm>
            <a:off x="16002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4" name="Google Shape;114;p15"/>
          <p:cNvCxnSpPr/>
          <p:nvPr/>
        </p:nvCxnSpPr>
        <p:spPr>
          <a:xfrm>
            <a:off x="2900904"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15" name="Google Shape;115;p15"/>
          <p:cNvCxnSpPr/>
          <p:nvPr/>
        </p:nvCxnSpPr>
        <p:spPr>
          <a:xfrm>
            <a:off x="4191000" y="2038350"/>
            <a:ext cx="1054240" cy="0"/>
          </a:xfrm>
          <a:prstGeom prst="straightConnector1">
            <a:avLst/>
          </a:prstGeom>
          <a:noFill/>
          <a:ln w="19050" cap="flat" cmpd="sng">
            <a:solidFill>
              <a:srgbClr val="FFC000"/>
            </a:solidFill>
            <a:prstDash val="solid"/>
            <a:round/>
            <a:headEnd type="none" w="sm" len="sm"/>
            <a:tailEnd type="none" w="sm" len="sm"/>
          </a:ln>
        </p:spPr>
      </p:cxnSp>
      <p:sp>
        <p:nvSpPr>
          <p:cNvPr id="116" name="Google Shape;116;p15"/>
          <p:cNvSpPr txBox="1">
            <a:spLocks noGrp="1"/>
          </p:cNvSpPr>
          <p:nvPr>
            <p:ph type="body" idx="14"/>
          </p:nvPr>
        </p:nvSpPr>
        <p:spPr>
          <a:xfrm>
            <a:off x="38100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7" name="Google Shape;117;p15"/>
          <p:cNvSpPr txBox="1">
            <a:spLocks noGrp="1"/>
          </p:cNvSpPr>
          <p:nvPr>
            <p:ph type="body" idx="15"/>
          </p:nvPr>
        </p:nvSpPr>
        <p:spPr>
          <a:xfrm>
            <a:off x="1632857"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8" name="Google Shape;118;p15"/>
          <p:cNvSpPr txBox="1">
            <a:spLocks noGrp="1"/>
          </p:cNvSpPr>
          <p:nvPr>
            <p:ph type="body" idx="16"/>
          </p:nvPr>
        </p:nvSpPr>
        <p:spPr>
          <a:xfrm>
            <a:off x="2913464"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9" name="Google Shape;119;p15"/>
          <p:cNvSpPr txBox="1">
            <a:spLocks noGrp="1"/>
          </p:cNvSpPr>
          <p:nvPr>
            <p:ph type="body" idx="17"/>
          </p:nvPr>
        </p:nvSpPr>
        <p:spPr>
          <a:xfrm>
            <a:off x="420356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 with sidebar">
  <p:cSld name="Pic with sidebar">
    <p:spTree>
      <p:nvGrpSpPr>
        <p:cNvPr id="1" name="Shape 120"/>
        <p:cNvGrpSpPr/>
        <p:nvPr/>
      </p:nvGrpSpPr>
      <p:grpSpPr>
        <a:xfrm>
          <a:off x="0" y="0"/>
          <a:ext cx="0" cy="0"/>
          <a:chOff x="0" y="0"/>
          <a:chExt cx="0" cy="0"/>
        </a:xfrm>
      </p:grpSpPr>
      <p:sp>
        <p:nvSpPr>
          <p:cNvPr id="121" name="Google Shape;121;p16"/>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2" name="Google Shape;122;p16"/>
          <p:cNvSpPr txBox="1">
            <a:spLocks noGrp="1"/>
          </p:cNvSpPr>
          <p:nvPr>
            <p:ph type="title"/>
          </p:nvPr>
        </p:nvSpPr>
        <p:spPr>
          <a:xfrm>
            <a:off x="5715000" y="0"/>
            <a:ext cx="2971800" cy="5143500"/>
          </a:xfrm>
          <a:prstGeom prst="rect">
            <a:avLst/>
          </a:prstGeom>
          <a:solidFill>
            <a:srgbClr val="000000">
              <a:alpha val="64313"/>
            </a:srgbClr>
          </a:solidFill>
          <a:ln>
            <a:noFill/>
          </a:ln>
        </p:spPr>
        <p:txBody>
          <a:bodyPr spcFirstLastPara="1" wrap="square" lIns="182875" tIns="45700" rIns="18287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pts">
  <p:cSld name="4 pts">
    <p:spTree>
      <p:nvGrpSpPr>
        <p:cNvPr id="1" name="Shape 123"/>
        <p:cNvGrpSpPr/>
        <p:nvPr/>
      </p:nvGrpSpPr>
      <p:grpSpPr>
        <a:xfrm>
          <a:off x="0" y="0"/>
          <a:ext cx="0" cy="0"/>
          <a:chOff x="0" y="0"/>
          <a:chExt cx="0" cy="0"/>
        </a:xfrm>
      </p:grpSpPr>
      <p:sp>
        <p:nvSpPr>
          <p:cNvPr id="124" name="Google Shape;124;p1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17"/>
          <p:cNvSpPr>
            <a:spLocks noGrp="1"/>
          </p:cNvSpPr>
          <p:nvPr>
            <p:ph type="pic" idx="2"/>
          </p:nvPr>
        </p:nvSpPr>
        <p:spPr>
          <a:xfrm>
            <a:off x="0" y="0"/>
            <a:ext cx="9144000" cy="1657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6" name="Google Shape;126;p17"/>
          <p:cNvSpPr txBox="1">
            <a:spLocks noGrp="1"/>
          </p:cNvSpPr>
          <p:nvPr>
            <p:ph type="body" idx="1"/>
          </p:nvPr>
        </p:nvSpPr>
        <p:spPr>
          <a:xfrm>
            <a:off x="5334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7" name="Google Shape;127;p17"/>
          <p:cNvSpPr txBox="1">
            <a:spLocks noGrp="1"/>
          </p:cNvSpPr>
          <p:nvPr>
            <p:ph type="body" idx="3"/>
          </p:nvPr>
        </p:nvSpPr>
        <p:spPr>
          <a:xfrm>
            <a:off x="26162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8" name="Google Shape;128;p17"/>
          <p:cNvSpPr txBox="1">
            <a:spLocks noGrp="1"/>
          </p:cNvSpPr>
          <p:nvPr>
            <p:ph type="body" idx="4"/>
          </p:nvPr>
        </p:nvSpPr>
        <p:spPr>
          <a:xfrm>
            <a:off x="46990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9" name="Google Shape;129;p17"/>
          <p:cNvSpPr txBox="1">
            <a:spLocks noGrp="1"/>
          </p:cNvSpPr>
          <p:nvPr>
            <p:ph type="body" idx="5"/>
          </p:nvPr>
        </p:nvSpPr>
        <p:spPr>
          <a:xfrm>
            <a:off x="67818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30" name="Google Shape;130;p17"/>
          <p:cNvCxnSpPr/>
          <p:nvPr/>
        </p:nvCxnSpPr>
        <p:spPr>
          <a:xfrm>
            <a:off x="533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1" name="Google Shape;131;p17"/>
          <p:cNvCxnSpPr/>
          <p:nvPr/>
        </p:nvCxnSpPr>
        <p:spPr>
          <a:xfrm>
            <a:off x="25908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2" name="Google Shape;132;p17"/>
          <p:cNvCxnSpPr/>
          <p:nvPr/>
        </p:nvCxnSpPr>
        <p:spPr>
          <a:xfrm>
            <a:off x="4724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33" name="Google Shape;133;p17"/>
          <p:cNvCxnSpPr/>
          <p:nvPr/>
        </p:nvCxnSpPr>
        <p:spPr>
          <a:xfrm>
            <a:off x="6781800" y="2876550"/>
            <a:ext cx="1828800" cy="0"/>
          </a:xfrm>
          <a:prstGeom prst="straightConnector1">
            <a:avLst/>
          </a:prstGeom>
          <a:noFill/>
          <a:ln w="19050" cap="flat" cmpd="sng">
            <a:solidFill>
              <a:srgbClr val="FFC000"/>
            </a:solidFill>
            <a:prstDash val="solid"/>
            <a:round/>
            <a:headEnd type="none" w="sm" len="sm"/>
            <a:tailEnd type="none" w="sm" len="sm"/>
          </a:ln>
        </p:spPr>
      </p:cxnSp>
      <p:sp>
        <p:nvSpPr>
          <p:cNvPr id="134" name="Google Shape;134;p17"/>
          <p:cNvSpPr txBox="1">
            <a:spLocks noGrp="1"/>
          </p:cNvSpPr>
          <p:nvPr>
            <p:ph type="body" idx="6"/>
          </p:nvPr>
        </p:nvSpPr>
        <p:spPr>
          <a:xfrm>
            <a:off x="53340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5" name="Google Shape;135;p17"/>
          <p:cNvSpPr txBox="1">
            <a:spLocks noGrp="1"/>
          </p:cNvSpPr>
          <p:nvPr>
            <p:ph type="body" idx="7"/>
          </p:nvPr>
        </p:nvSpPr>
        <p:spPr>
          <a:xfrm>
            <a:off x="2623457"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6" name="Google Shape;136;p17"/>
          <p:cNvSpPr txBox="1">
            <a:spLocks noGrp="1"/>
          </p:cNvSpPr>
          <p:nvPr>
            <p:ph type="body" idx="8"/>
          </p:nvPr>
        </p:nvSpPr>
        <p:spPr>
          <a:xfrm>
            <a:off x="47369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7" name="Google Shape;137;p17"/>
          <p:cNvSpPr txBox="1">
            <a:spLocks noGrp="1"/>
          </p:cNvSpPr>
          <p:nvPr>
            <p:ph type="body" idx="9"/>
          </p:nvPr>
        </p:nvSpPr>
        <p:spPr>
          <a:xfrm>
            <a:off x="67943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38"/>
        <p:cNvGrpSpPr/>
        <p:nvPr/>
      </p:nvGrpSpPr>
      <p:grpSpPr>
        <a:xfrm>
          <a:off x="0" y="0"/>
          <a:ext cx="0" cy="0"/>
          <a:chOff x="0" y="0"/>
          <a:chExt cx="0" cy="0"/>
        </a:xfrm>
      </p:grpSpPr>
      <p:sp>
        <p:nvSpPr>
          <p:cNvPr id="139" name="Google Shape;139;p18"/>
          <p:cNvSpPr/>
          <p:nvPr/>
        </p:nvSpPr>
        <p:spPr>
          <a:xfrm>
            <a:off x="0" y="438150"/>
            <a:ext cx="4572000" cy="23622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18"/>
          <p:cNvSpPr/>
          <p:nvPr/>
        </p:nvSpPr>
        <p:spPr>
          <a:xfrm>
            <a:off x="4573675" y="2800350"/>
            <a:ext cx="4572000" cy="23431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18"/>
          <p:cNvSpPr/>
          <p:nvPr/>
        </p:nvSpPr>
        <p:spPr>
          <a:xfrm>
            <a:off x="0" y="0"/>
            <a:ext cx="9144000" cy="4381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2" name="Google Shape;142;p18"/>
          <p:cNvCxnSpPr/>
          <p:nvPr/>
        </p:nvCxnSpPr>
        <p:spPr>
          <a:xfrm>
            <a:off x="0" y="2800350"/>
            <a:ext cx="9144000" cy="0"/>
          </a:xfrm>
          <a:prstGeom prst="straightConnector1">
            <a:avLst/>
          </a:prstGeom>
          <a:noFill/>
          <a:ln w="9525" cap="flat" cmpd="sng">
            <a:solidFill>
              <a:srgbClr val="262626"/>
            </a:solidFill>
            <a:prstDash val="dot"/>
            <a:round/>
            <a:headEnd type="none" w="sm" len="sm"/>
            <a:tailEnd type="none" w="sm" len="sm"/>
          </a:ln>
        </p:spPr>
      </p:cxnSp>
      <p:cxnSp>
        <p:nvCxnSpPr>
          <p:cNvPr id="143" name="Google Shape;143;p18"/>
          <p:cNvCxnSpPr/>
          <p:nvPr/>
        </p:nvCxnSpPr>
        <p:spPr>
          <a:xfrm rot="5400000">
            <a:off x="2194560" y="2774726"/>
            <a:ext cx="4754880" cy="0"/>
          </a:xfrm>
          <a:prstGeom prst="straightConnector1">
            <a:avLst/>
          </a:prstGeom>
          <a:noFill/>
          <a:ln w="9525" cap="flat" cmpd="sng">
            <a:solidFill>
              <a:srgbClr val="262626"/>
            </a:solidFill>
            <a:prstDash val="dot"/>
            <a:round/>
            <a:headEnd type="none" w="sm" len="sm"/>
            <a:tailEnd type="none" w="sm" len="sm"/>
          </a:ln>
        </p:spPr>
      </p:cxnSp>
      <p:sp>
        <p:nvSpPr>
          <p:cNvPr id="144" name="Google Shape;144;p18"/>
          <p:cNvSpPr/>
          <p:nvPr/>
        </p:nvSpPr>
        <p:spPr>
          <a:xfrm>
            <a:off x="4192675" y="2419350"/>
            <a:ext cx="762000" cy="762000"/>
          </a:xfrm>
          <a:prstGeom prst="ellipse">
            <a:avLst/>
          </a:prstGeom>
          <a:noFill/>
          <a:ln w="9525" cap="flat" cmpd="sng">
            <a:solidFill>
              <a:srgbClr val="26262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18"/>
          <p:cNvSpPr txBox="1">
            <a:spLocks noGrp="1"/>
          </p:cNvSpPr>
          <p:nvPr>
            <p:ph type="body" idx="1"/>
          </p:nvPr>
        </p:nvSpPr>
        <p:spPr>
          <a:xfrm>
            <a:off x="457200"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6" name="Google Shape;146;p18"/>
          <p:cNvSpPr txBox="1">
            <a:spLocks noGrp="1"/>
          </p:cNvSpPr>
          <p:nvPr>
            <p:ph type="body" idx="2"/>
          </p:nvPr>
        </p:nvSpPr>
        <p:spPr>
          <a:xfrm>
            <a:off x="5068975"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7" name="Google Shape;147;p18"/>
          <p:cNvSpPr txBox="1">
            <a:spLocks noGrp="1"/>
          </p:cNvSpPr>
          <p:nvPr>
            <p:ph type="body" idx="3"/>
          </p:nvPr>
        </p:nvSpPr>
        <p:spPr>
          <a:xfrm>
            <a:off x="495300"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8" name="Google Shape;148;p18"/>
          <p:cNvSpPr txBox="1">
            <a:spLocks noGrp="1"/>
          </p:cNvSpPr>
          <p:nvPr>
            <p:ph type="body" idx="4"/>
          </p:nvPr>
        </p:nvSpPr>
        <p:spPr>
          <a:xfrm>
            <a:off x="5107075"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9" name="Google Shape;149;p18"/>
          <p:cNvSpPr txBox="1">
            <a:spLocks noGrp="1"/>
          </p:cNvSpPr>
          <p:nvPr>
            <p:ph type="body" idx="5"/>
          </p:nvPr>
        </p:nvSpPr>
        <p:spPr>
          <a:xfrm>
            <a:off x="457200"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0" name="Google Shape;150;p18"/>
          <p:cNvSpPr txBox="1">
            <a:spLocks noGrp="1"/>
          </p:cNvSpPr>
          <p:nvPr>
            <p:ph type="body" idx="6"/>
          </p:nvPr>
        </p:nvSpPr>
        <p:spPr>
          <a:xfrm>
            <a:off x="5068975"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1" name="Google Shape;151;p18"/>
          <p:cNvSpPr txBox="1">
            <a:spLocks noGrp="1"/>
          </p:cNvSpPr>
          <p:nvPr>
            <p:ph type="body" idx="7"/>
          </p:nvPr>
        </p:nvSpPr>
        <p:spPr>
          <a:xfrm>
            <a:off x="495300"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2" name="Google Shape;152;p18"/>
          <p:cNvSpPr txBox="1">
            <a:spLocks noGrp="1"/>
          </p:cNvSpPr>
          <p:nvPr>
            <p:ph type="body" idx="8"/>
          </p:nvPr>
        </p:nvSpPr>
        <p:spPr>
          <a:xfrm>
            <a:off x="5107075"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53"/>
        <p:cNvGrpSpPr/>
        <p:nvPr/>
      </p:nvGrpSpPr>
      <p:grpSpPr>
        <a:xfrm>
          <a:off x="0" y="0"/>
          <a:ext cx="0" cy="0"/>
          <a:chOff x="0" y="0"/>
          <a:chExt cx="0" cy="0"/>
        </a:xfrm>
      </p:grpSpPr>
      <p:sp>
        <p:nvSpPr>
          <p:cNvPr id="154" name="Google Shape;154;p19"/>
          <p:cNvSpPr/>
          <p:nvPr/>
        </p:nvSpPr>
        <p:spPr>
          <a:xfrm>
            <a:off x="0" y="0"/>
            <a:ext cx="9144000" cy="12763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9"/>
          <p:cNvSpPr>
            <a:spLocks noGrp="1"/>
          </p:cNvSpPr>
          <p:nvPr>
            <p:ph type="pic" idx="2"/>
          </p:nvPr>
        </p:nvSpPr>
        <p:spPr>
          <a:xfrm>
            <a:off x="45720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7" name="Google Shape;157;p19"/>
          <p:cNvSpPr>
            <a:spLocks noGrp="1"/>
          </p:cNvSpPr>
          <p:nvPr>
            <p:ph type="pic" idx="3"/>
          </p:nvPr>
        </p:nvSpPr>
        <p:spPr>
          <a:xfrm>
            <a:off x="256032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8" name="Google Shape;158;p19"/>
          <p:cNvSpPr>
            <a:spLocks noGrp="1"/>
          </p:cNvSpPr>
          <p:nvPr>
            <p:ph type="pic" idx="4"/>
          </p:nvPr>
        </p:nvSpPr>
        <p:spPr>
          <a:xfrm>
            <a:off x="466344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9" name="Google Shape;159;p19"/>
          <p:cNvSpPr>
            <a:spLocks noGrp="1"/>
          </p:cNvSpPr>
          <p:nvPr>
            <p:ph type="pic" idx="5"/>
          </p:nvPr>
        </p:nvSpPr>
        <p:spPr>
          <a:xfrm>
            <a:off x="676656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60" name="Google Shape;160;p19"/>
          <p:cNvCxnSpPr/>
          <p:nvPr/>
        </p:nvCxnSpPr>
        <p:spPr>
          <a:xfrm rot="5400000">
            <a:off x="86868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1" name="Google Shape;161;p19"/>
          <p:cNvCxnSpPr/>
          <p:nvPr/>
        </p:nvCxnSpPr>
        <p:spPr>
          <a:xfrm rot="5400000">
            <a:off x="297180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62" name="Google Shape;162;p19"/>
          <p:cNvCxnSpPr/>
          <p:nvPr/>
        </p:nvCxnSpPr>
        <p:spPr>
          <a:xfrm rot="5400000">
            <a:off x="5074920" y="3105150"/>
            <a:ext cx="3200400" cy="0"/>
          </a:xfrm>
          <a:prstGeom prst="straightConnector1">
            <a:avLst/>
          </a:prstGeom>
          <a:noFill/>
          <a:ln w="9525" cap="flat" cmpd="sng">
            <a:solidFill>
              <a:schemeClr val="dk1"/>
            </a:solidFill>
            <a:prstDash val="dot"/>
            <a:round/>
            <a:headEnd type="none" w="sm" len="sm"/>
            <a:tailEnd type="none" w="sm" len="sm"/>
          </a:ln>
        </p:spPr>
      </p:cxnSp>
      <p:sp>
        <p:nvSpPr>
          <p:cNvPr id="163" name="Google Shape;163;p19"/>
          <p:cNvSpPr txBox="1">
            <a:spLocks noGrp="1"/>
          </p:cNvSpPr>
          <p:nvPr>
            <p:ph type="body" idx="1"/>
          </p:nvPr>
        </p:nvSpPr>
        <p:spPr>
          <a:xfrm>
            <a:off x="45720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4" name="Google Shape;164;p19"/>
          <p:cNvSpPr txBox="1">
            <a:spLocks noGrp="1"/>
          </p:cNvSpPr>
          <p:nvPr>
            <p:ph type="body" idx="6"/>
          </p:nvPr>
        </p:nvSpPr>
        <p:spPr>
          <a:xfrm>
            <a:off x="256032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5" name="Google Shape;165;p19"/>
          <p:cNvSpPr txBox="1">
            <a:spLocks noGrp="1"/>
          </p:cNvSpPr>
          <p:nvPr>
            <p:ph type="body" idx="7"/>
          </p:nvPr>
        </p:nvSpPr>
        <p:spPr>
          <a:xfrm>
            <a:off x="466344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6" name="Google Shape;166;p19"/>
          <p:cNvSpPr txBox="1">
            <a:spLocks noGrp="1"/>
          </p:cNvSpPr>
          <p:nvPr>
            <p:ph type="body" idx="8"/>
          </p:nvPr>
        </p:nvSpPr>
        <p:spPr>
          <a:xfrm>
            <a:off x="676656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papers">
  <p:cSld name="2 papers">
    <p:spTree>
      <p:nvGrpSpPr>
        <p:cNvPr id="1" name="Shape 167"/>
        <p:cNvGrpSpPr/>
        <p:nvPr/>
      </p:nvGrpSpPr>
      <p:grpSpPr>
        <a:xfrm>
          <a:off x="0" y="0"/>
          <a:ext cx="0" cy="0"/>
          <a:chOff x="0" y="0"/>
          <a:chExt cx="0" cy="0"/>
        </a:xfrm>
      </p:grpSpPr>
      <p:sp>
        <p:nvSpPr>
          <p:cNvPr id="168" name="Google Shape;168;p2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9" name="Google Shape;169;p20"/>
          <p:cNvGrpSpPr/>
          <p:nvPr/>
        </p:nvGrpSpPr>
        <p:grpSpPr>
          <a:xfrm>
            <a:off x="1919095" y="228599"/>
            <a:ext cx="2974881" cy="3889499"/>
            <a:chOff x="2067584" y="142875"/>
            <a:chExt cx="4756388" cy="7070082"/>
          </a:xfrm>
        </p:grpSpPr>
        <p:grpSp>
          <p:nvGrpSpPr>
            <p:cNvPr id="170" name="Google Shape;170;p20"/>
            <p:cNvGrpSpPr/>
            <p:nvPr/>
          </p:nvGrpSpPr>
          <p:grpSpPr>
            <a:xfrm rot="-126797">
              <a:off x="2095878" y="5505572"/>
              <a:ext cx="4699799" cy="1621283"/>
              <a:chOff x="651" y="2894"/>
              <a:chExt cx="4378" cy="1804"/>
            </a:xfrm>
          </p:grpSpPr>
          <p:pic>
            <p:nvPicPr>
              <p:cNvPr id="171" name="Google Shape;171;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2" name="Google Shape;172;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3" name="Google Shape;173;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74" name="Google Shape;174;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grpSp>
        <p:nvGrpSpPr>
          <p:cNvPr id="175" name="Google Shape;175;p20"/>
          <p:cNvGrpSpPr/>
          <p:nvPr/>
        </p:nvGrpSpPr>
        <p:grpSpPr>
          <a:xfrm>
            <a:off x="5446402" y="228599"/>
            <a:ext cx="2974881" cy="3889499"/>
            <a:chOff x="2067584" y="142875"/>
            <a:chExt cx="4756388" cy="7070082"/>
          </a:xfrm>
        </p:grpSpPr>
        <p:grpSp>
          <p:nvGrpSpPr>
            <p:cNvPr id="176" name="Google Shape;176;p20"/>
            <p:cNvGrpSpPr/>
            <p:nvPr/>
          </p:nvGrpSpPr>
          <p:grpSpPr>
            <a:xfrm rot="-126797">
              <a:off x="2095878" y="5505572"/>
              <a:ext cx="4699799" cy="1621283"/>
              <a:chOff x="651" y="2894"/>
              <a:chExt cx="4378" cy="1804"/>
            </a:xfrm>
          </p:grpSpPr>
          <p:pic>
            <p:nvPicPr>
              <p:cNvPr id="177" name="Google Shape;177;p20"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8" name="Google Shape;178;p20"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9" name="Google Shape;179;p20"/>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80" name="Google Shape;180;p20"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81" name="Google Shape;181;p20"/>
          <p:cNvSpPr txBox="1">
            <a:spLocks noGrp="1"/>
          </p:cNvSpPr>
          <p:nvPr>
            <p:ph type="body" idx="1"/>
          </p:nvPr>
        </p:nvSpPr>
        <p:spPr>
          <a:xfrm rot="-5400000">
            <a:off x="-2037195" y="1881908"/>
            <a:ext cx="5149850" cy="13525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2" name="Google Shape;182;p20"/>
          <p:cNvSpPr txBox="1">
            <a:spLocks noGrp="1"/>
          </p:cNvSpPr>
          <p:nvPr>
            <p:ph type="body" idx="2"/>
          </p:nvPr>
        </p:nvSpPr>
        <p:spPr>
          <a:xfrm>
            <a:off x="1928813" y="3943350"/>
            <a:ext cx="6443258" cy="9906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rgbClr val="FFC000"/>
              </a:buClr>
              <a:buSzPts val="2800"/>
              <a:buFont typeface="Arial"/>
              <a:buNone/>
              <a:defRPr sz="2800" b="0" i="0" u="none" strike="noStrike" cap="none">
                <a:solidFill>
                  <a:srgbClr val="FFC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3" name="Google Shape;183;p20"/>
          <p:cNvSpPr txBox="1">
            <a:spLocks noGrp="1"/>
          </p:cNvSpPr>
          <p:nvPr>
            <p:ph type="body" idx="3"/>
          </p:nvPr>
        </p:nvSpPr>
        <p:spPr>
          <a:xfrm>
            <a:off x="2199409"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4" name="Google Shape;184;p20"/>
          <p:cNvSpPr txBox="1">
            <a:spLocks noGrp="1"/>
          </p:cNvSpPr>
          <p:nvPr>
            <p:ph type="body" idx="4"/>
          </p:nvPr>
        </p:nvSpPr>
        <p:spPr>
          <a:xfrm>
            <a:off x="5732895"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paper">
  <p:cSld name="One paper">
    <p:spTree>
      <p:nvGrpSpPr>
        <p:cNvPr id="1" name="Shape 185"/>
        <p:cNvGrpSpPr/>
        <p:nvPr/>
      </p:nvGrpSpPr>
      <p:grpSpPr>
        <a:xfrm>
          <a:off x="0" y="0"/>
          <a:ext cx="0" cy="0"/>
          <a:chOff x="0" y="0"/>
          <a:chExt cx="0" cy="0"/>
        </a:xfrm>
      </p:grpSpPr>
      <p:sp>
        <p:nvSpPr>
          <p:cNvPr id="186" name="Google Shape;186;p21"/>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87" name="Google Shape;187;p21"/>
          <p:cNvGrpSpPr/>
          <p:nvPr/>
        </p:nvGrpSpPr>
        <p:grpSpPr>
          <a:xfrm>
            <a:off x="4560286" y="165410"/>
            <a:ext cx="3661606" cy="5201360"/>
            <a:chOff x="2067584" y="142875"/>
            <a:chExt cx="4756388" cy="7070082"/>
          </a:xfrm>
        </p:grpSpPr>
        <p:grpSp>
          <p:nvGrpSpPr>
            <p:cNvPr id="188" name="Google Shape;188;p21"/>
            <p:cNvGrpSpPr/>
            <p:nvPr/>
          </p:nvGrpSpPr>
          <p:grpSpPr>
            <a:xfrm rot="-126797">
              <a:off x="2095878" y="5505572"/>
              <a:ext cx="4699799" cy="1621283"/>
              <a:chOff x="651" y="2894"/>
              <a:chExt cx="4378" cy="1804"/>
            </a:xfrm>
          </p:grpSpPr>
          <p:pic>
            <p:nvPicPr>
              <p:cNvPr id="189" name="Google Shape;189;p21"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90" name="Google Shape;190;p21"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91" name="Google Shape;191;p21"/>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92" name="Google Shape;192;p21"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93" name="Google Shape;193;p21"/>
          <p:cNvSpPr txBox="1">
            <a:spLocks noGrp="1"/>
          </p:cNvSpPr>
          <p:nvPr>
            <p:ph type="body" idx="1"/>
          </p:nvPr>
        </p:nvSpPr>
        <p:spPr>
          <a:xfrm>
            <a:off x="457200" y="378554"/>
            <a:ext cx="3505200" cy="13525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4" name="Google Shape;194;p21"/>
          <p:cNvSpPr txBox="1">
            <a:spLocks noGrp="1"/>
          </p:cNvSpPr>
          <p:nvPr>
            <p:ph type="body" idx="2"/>
          </p:nvPr>
        </p:nvSpPr>
        <p:spPr>
          <a:xfrm>
            <a:off x="4842796" y="750096"/>
            <a:ext cx="3025944" cy="38028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4"/>
          <p:cNvSpPr/>
          <p:nvPr/>
        </p:nvSpPr>
        <p:spPr>
          <a:xfrm>
            <a:off x="6024696" y="303499"/>
            <a:ext cx="2651760" cy="3756873"/>
          </a:xfrm>
          <a:prstGeom prst="rect">
            <a:avLst/>
          </a:prstGeom>
          <a:noFill/>
          <a:ln>
            <a:noFill/>
          </a:ln>
        </p:spPr>
      </p:sp>
      <p:sp>
        <p:nvSpPr>
          <p:cNvPr id="18" name="Google Shape;18;p4"/>
          <p:cNvSpPr/>
          <p:nvPr/>
        </p:nvSpPr>
        <p:spPr>
          <a:xfrm>
            <a:off x="395536" y="303499"/>
            <a:ext cx="5472608" cy="3756873"/>
          </a:xfrm>
          <a:prstGeom prst="rect">
            <a:avLst/>
          </a:prstGeom>
          <a:solidFill>
            <a:srgbClr val="A400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Georgia"/>
              <a:ea typeface="Georgia"/>
              <a:cs typeface="Georgia"/>
              <a:sym typeface="Georgia"/>
            </a:endParaRPr>
          </a:p>
        </p:txBody>
      </p:sp>
      <p:sp>
        <p:nvSpPr>
          <p:cNvPr id="19" name="Google Shape;19;p4"/>
          <p:cNvSpPr txBox="1"/>
          <p:nvPr/>
        </p:nvSpPr>
        <p:spPr>
          <a:xfrm>
            <a:off x="155224" y="2719917"/>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0" name="Google Shape;20;p4"/>
          <p:cNvPicPr preferRelativeResize="0"/>
          <p:nvPr/>
        </p:nvPicPr>
        <p:blipFill rotWithShape="1">
          <a:blip r:embed="rId2">
            <a:alphaModFix/>
          </a:blip>
          <a:srcRect l="72985" t="18072" r="6418" b="18894"/>
          <a:stretch/>
        </p:blipFill>
        <p:spPr>
          <a:xfrm>
            <a:off x="395537" y="4167170"/>
            <a:ext cx="736389" cy="731520"/>
          </a:xfrm>
          <a:prstGeom prst="rect">
            <a:avLst/>
          </a:prstGeom>
          <a:noFill/>
          <a:ln>
            <a:noFill/>
          </a:ln>
        </p:spPr>
      </p:pic>
      <p:grpSp>
        <p:nvGrpSpPr>
          <p:cNvPr id="21" name="Google Shape;21;p4"/>
          <p:cNvGrpSpPr/>
          <p:nvPr/>
        </p:nvGrpSpPr>
        <p:grpSpPr>
          <a:xfrm>
            <a:off x="1266814" y="4296164"/>
            <a:ext cx="3017520" cy="561584"/>
            <a:chOff x="1266814" y="4236191"/>
            <a:chExt cx="4448186" cy="827846"/>
          </a:xfrm>
        </p:grpSpPr>
        <p:sp>
          <p:nvSpPr>
            <p:cNvPr id="22" name="Google Shape;22;p4"/>
            <p:cNvSpPr txBox="1"/>
            <p:nvPr/>
          </p:nvSpPr>
          <p:spPr>
            <a:xfrm>
              <a:off x="2300112" y="4392083"/>
              <a:ext cx="272316" cy="5444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23" name="Google Shape;23;p4"/>
            <p:cNvPicPr preferRelativeResize="0"/>
            <p:nvPr/>
          </p:nvPicPr>
          <p:blipFill rotWithShape="1">
            <a:blip r:embed="rId3">
              <a:alphaModFix/>
            </a:blip>
            <a:srcRect/>
            <a:stretch/>
          </p:blipFill>
          <p:spPr>
            <a:xfrm>
              <a:off x="1309936" y="4236191"/>
              <a:ext cx="2423864" cy="659492"/>
            </a:xfrm>
            <a:prstGeom prst="rect">
              <a:avLst/>
            </a:prstGeom>
            <a:noFill/>
            <a:ln>
              <a:noFill/>
            </a:ln>
          </p:spPr>
        </p:pic>
        <p:sp>
          <p:nvSpPr>
            <p:cNvPr id="24" name="Google Shape;24;p4"/>
            <p:cNvSpPr txBox="1"/>
            <p:nvPr/>
          </p:nvSpPr>
          <p:spPr>
            <a:xfrm>
              <a:off x="1266814" y="4803158"/>
              <a:ext cx="4448186" cy="260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550" b="0" i="0" u="none" strike="noStrike" cap="none">
                  <a:solidFill>
                    <a:srgbClr val="A4001D"/>
                  </a:solidFill>
                  <a:latin typeface="Arial"/>
                  <a:ea typeface="Arial"/>
                  <a:cs typeface="Arial"/>
                  <a:sym typeface="Arial"/>
                </a:rPr>
                <a:t>Stanford Center for Assessment, Learning, &amp; Equity</a:t>
              </a:r>
              <a:endParaRPr sz="550" b="0" i="0" u="none" strike="noStrike" cap="none">
                <a:solidFill>
                  <a:srgbClr val="A4001D"/>
                </a:solidFill>
                <a:latin typeface="Arial"/>
                <a:ea typeface="Arial"/>
                <a:cs typeface="Arial"/>
                <a:sym typeface="Arial"/>
              </a:endParaRPr>
            </a:p>
          </p:txBody>
        </p:sp>
      </p:grpSp>
      <p:sp>
        <p:nvSpPr>
          <p:cNvPr id="25" name="Google Shape;25;p4"/>
          <p:cNvSpPr txBox="1">
            <a:spLocks noGrp="1"/>
          </p:cNvSpPr>
          <p:nvPr>
            <p:ph type="body" idx="1"/>
          </p:nvPr>
        </p:nvSpPr>
        <p:spPr>
          <a:xfrm>
            <a:off x="684213" y="665163"/>
            <a:ext cx="4802187" cy="38258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small">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 name="Google Shape;26;p4"/>
          <p:cNvSpPr txBox="1">
            <a:spLocks noGrp="1"/>
          </p:cNvSpPr>
          <p:nvPr>
            <p:ph type="body" idx="2"/>
          </p:nvPr>
        </p:nvSpPr>
        <p:spPr>
          <a:xfrm>
            <a:off x="684213" y="1206014"/>
            <a:ext cx="4802187" cy="16287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 name="Google Shape;27;p4"/>
          <p:cNvSpPr txBox="1">
            <a:spLocks noGrp="1"/>
          </p:cNvSpPr>
          <p:nvPr>
            <p:ph type="body" idx="3"/>
          </p:nvPr>
        </p:nvSpPr>
        <p:spPr>
          <a:xfrm>
            <a:off x="684213" y="3028950"/>
            <a:ext cx="4802187" cy="7016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1"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with pic">
  <p:cSld name="Header with pic">
    <p:spTree>
      <p:nvGrpSpPr>
        <p:cNvPr id="1" name="Shape 195"/>
        <p:cNvGrpSpPr/>
        <p:nvPr/>
      </p:nvGrpSpPr>
      <p:grpSpPr>
        <a:xfrm>
          <a:off x="0" y="0"/>
          <a:ext cx="0" cy="0"/>
          <a:chOff x="0" y="0"/>
          <a:chExt cx="0" cy="0"/>
        </a:xfrm>
      </p:grpSpPr>
      <p:sp>
        <p:nvSpPr>
          <p:cNvPr id="196" name="Google Shape;196;p22"/>
          <p:cNvSpPr>
            <a:spLocks noGrp="1"/>
          </p:cNvSpPr>
          <p:nvPr>
            <p:ph type="pic" idx="2"/>
          </p:nvPr>
        </p:nvSpPr>
        <p:spPr>
          <a:xfrm>
            <a:off x="-19050" y="1220247"/>
            <a:ext cx="9163050" cy="3906832"/>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97" name="Google Shape;197;p22"/>
          <p:cNvCxnSpPr/>
          <p:nvPr/>
        </p:nvCxnSpPr>
        <p:spPr>
          <a:xfrm>
            <a:off x="4572000" y="-3371849"/>
            <a:ext cx="0" cy="9144000"/>
          </a:xfrm>
          <a:prstGeom prst="straightConnector1">
            <a:avLst/>
          </a:prstGeom>
          <a:noFill/>
          <a:ln w="76200" cap="flat" cmpd="sng">
            <a:solidFill>
              <a:srgbClr val="C00000"/>
            </a:solidFill>
            <a:prstDash val="solid"/>
            <a:round/>
            <a:headEnd type="none" w="sm" len="sm"/>
            <a:tailEnd type="none" w="sm" len="sm"/>
          </a:ln>
        </p:spPr>
      </p:cxnSp>
      <p:sp>
        <p:nvSpPr>
          <p:cNvPr id="198" name="Google Shape;198;p22"/>
          <p:cNvSpPr txBox="1">
            <a:spLocks noGrp="1"/>
          </p:cNvSpPr>
          <p:nvPr>
            <p:ph type="body" idx="1"/>
          </p:nvPr>
        </p:nvSpPr>
        <p:spPr>
          <a:xfrm>
            <a:off x="457200" y="87294"/>
            <a:ext cx="8229600" cy="381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9" name="Google Shape;199;p22"/>
          <p:cNvSpPr txBox="1">
            <a:spLocks noGrp="1"/>
          </p:cNvSpPr>
          <p:nvPr>
            <p:ph type="body" idx="3"/>
          </p:nvPr>
        </p:nvSpPr>
        <p:spPr>
          <a:xfrm>
            <a:off x="457200" y="393774"/>
            <a:ext cx="8229600" cy="457200"/>
          </a:xfrm>
          <a:prstGeom prst="rect">
            <a:avLst/>
          </a:prstGeom>
          <a:noFill/>
          <a:ln>
            <a:noFill/>
          </a:ln>
        </p:spPr>
        <p:txBody>
          <a:bodyPr spcFirstLastPara="1" wrap="square" lIns="91425" tIns="0" rIns="91425" bIns="45700" anchor="t" anchorCtr="0"/>
          <a:lstStyle>
            <a:lvl1pPr marL="457200" marR="0" lvl="0" indent="-228600" algn="l" rtl="0">
              <a:lnSpc>
                <a:spcPct val="100000"/>
              </a:lnSpc>
              <a:spcBef>
                <a:spcPts val="880"/>
              </a:spcBef>
              <a:spcAft>
                <a:spcPts val="0"/>
              </a:spcAft>
              <a:buClr>
                <a:srgbClr val="C00000"/>
              </a:buClr>
              <a:buSzPts val="4400"/>
              <a:buFont typeface="Arial"/>
              <a:buNone/>
              <a:defRPr sz="4400" b="0" i="0" u="none" strike="noStrike" cap="none">
                <a:solidFill>
                  <a:srgbClr val="C00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content">
  <p:cSld name="Header content">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57200" y="383092"/>
            <a:ext cx="82296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23"/>
          <p:cNvSpPr/>
          <p:nvPr/>
        </p:nvSpPr>
        <p:spPr>
          <a:xfrm>
            <a:off x="0" y="1885950"/>
            <a:ext cx="9144000" cy="3257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3" name="Google Shape;203;p23"/>
          <p:cNvCxnSpPr/>
          <p:nvPr/>
        </p:nvCxnSpPr>
        <p:spPr>
          <a:xfrm>
            <a:off x="0" y="1885950"/>
            <a:ext cx="9144000" cy="0"/>
          </a:xfrm>
          <a:prstGeom prst="straightConnector1">
            <a:avLst/>
          </a:prstGeom>
          <a:noFill/>
          <a:ln w="76200" cap="flat" cmpd="sng">
            <a:solidFill>
              <a:srgbClr val="FFC000"/>
            </a:solidFill>
            <a:prstDash val="solid"/>
            <a:round/>
            <a:headEnd type="none" w="sm" len="sm"/>
            <a:tailEnd type="none" w="sm" len="sm"/>
          </a:ln>
        </p:spPr>
      </p:cxnSp>
      <p:sp>
        <p:nvSpPr>
          <p:cNvPr id="204" name="Google Shape;204;p23"/>
          <p:cNvSpPr>
            <a:spLocks noGrp="1"/>
          </p:cNvSpPr>
          <p:nvPr>
            <p:ph type="pic" idx="2"/>
          </p:nvPr>
        </p:nvSpPr>
        <p:spPr>
          <a:xfrm>
            <a:off x="5334000" y="1352550"/>
            <a:ext cx="3352800" cy="3790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5" name="Google Shape;205;p23"/>
          <p:cNvSpPr txBox="1">
            <a:spLocks noGrp="1"/>
          </p:cNvSpPr>
          <p:nvPr>
            <p:ph type="body" idx="1"/>
          </p:nvPr>
        </p:nvSpPr>
        <p:spPr>
          <a:xfrm>
            <a:off x="457200" y="2190750"/>
            <a:ext cx="45720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1"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06"/>
        <p:cNvGrpSpPr/>
        <p:nvPr/>
      </p:nvGrpSpPr>
      <p:grpSpPr>
        <a:xfrm>
          <a:off x="0" y="0"/>
          <a:ext cx="0" cy="0"/>
          <a:chOff x="0" y="0"/>
          <a:chExt cx="0" cy="0"/>
        </a:xfrm>
      </p:grpSpPr>
      <p:sp>
        <p:nvSpPr>
          <p:cNvPr id="207" name="Google Shape;207;p24"/>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24"/>
          <p:cNvSpPr txBox="1">
            <a:spLocks noGrp="1"/>
          </p:cNvSpPr>
          <p:nvPr>
            <p:ph type="title"/>
          </p:nvPr>
        </p:nvSpPr>
        <p:spPr>
          <a:xfrm rot="-5400000">
            <a:off x="-2032870" y="1994948"/>
            <a:ext cx="5154105"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9" name="Google Shape;209;p24"/>
          <p:cNvPicPr preferRelativeResize="0"/>
          <p:nvPr/>
        </p:nvPicPr>
        <p:blipFill rotWithShape="1">
          <a:blip r:embed="rId2">
            <a:alphaModFix/>
          </a:blip>
          <a:srcRect/>
          <a:stretch/>
        </p:blipFill>
        <p:spPr>
          <a:xfrm>
            <a:off x="1553179" y="17145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0" name="Google Shape;210;p24"/>
          <p:cNvSpPr/>
          <p:nvPr/>
        </p:nvSpPr>
        <p:spPr>
          <a:xfrm>
            <a:off x="4087908" y="1009292"/>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24"/>
          <p:cNvSpPr>
            <a:spLocks noGrp="1"/>
          </p:cNvSpPr>
          <p:nvPr>
            <p:ph type="pic" idx="2"/>
          </p:nvPr>
        </p:nvSpPr>
        <p:spPr>
          <a:xfrm>
            <a:off x="1552670" y="22213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2" name="Google Shape;212;p24"/>
          <p:cNvSpPr txBox="1">
            <a:spLocks noGrp="1"/>
          </p:cNvSpPr>
          <p:nvPr>
            <p:ph type="body" idx="1"/>
          </p:nvPr>
        </p:nvSpPr>
        <p:spPr>
          <a:xfrm>
            <a:off x="2716308" y="22860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3" name="Google Shape;213;p24"/>
          <p:cNvSpPr/>
          <p:nvPr/>
        </p:nvSpPr>
        <p:spPr>
          <a:xfrm>
            <a:off x="1553176" y="100929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4" name="Google Shape;214;p24"/>
          <p:cNvPicPr preferRelativeResize="0"/>
          <p:nvPr/>
        </p:nvPicPr>
        <p:blipFill rotWithShape="1">
          <a:blip r:embed="rId2">
            <a:alphaModFix/>
          </a:blip>
          <a:srcRect/>
          <a:stretch/>
        </p:blipFill>
        <p:spPr>
          <a:xfrm>
            <a:off x="1559434" y="130618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5" name="Google Shape;215;p24"/>
          <p:cNvSpPr/>
          <p:nvPr/>
        </p:nvSpPr>
        <p:spPr>
          <a:xfrm>
            <a:off x="4094162" y="214402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24"/>
          <p:cNvSpPr>
            <a:spLocks noGrp="1"/>
          </p:cNvSpPr>
          <p:nvPr>
            <p:ph type="pic" idx="3"/>
          </p:nvPr>
        </p:nvSpPr>
        <p:spPr>
          <a:xfrm>
            <a:off x="1558924" y="135686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7" name="Google Shape;217;p24"/>
          <p:cNvSpPr txBox="1">
            <a:spLocks noGrp="1"/>
          </p:cNvSpPr>
          <p:nvPr>
            <p:ph type="body" idx="4"/>
          </p:nvPr>
        </p:nvSpPr>
        <p:spPr>
          <a:xfrm>
            <a:off x="2722562" y="136333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8" name="Google Shape;218;p24"/>
          <p:cNvSpPr/>
          <p:nvPr/>
        </p:nvSpPr>
        <p:spPr>
          <a:xfrm>
            <a:off x="1559430" y="2144024"/>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 name="Google Shape;219;p24"/>
          <p:cNvPicPr preferRelativeResize="0"/>
          <p:nvPr/>
        </p:nvPicPr>
        <p:blipFill rotWithShape="1">
          <a:blip r:embed="rId2">
            <a:alphaModFix/>
          </a:blip>
          <a:srcRect/>
          <a:stretch/>
        </p:blipFill>
        <p:spPr>
          <a:xfrm>
            <a:off x="1553179" y="24156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0" name="Google Shape;220;p24"/>
          <p:cNvSpPr/>
          <p:nvPr/>
        </p:nvSpPr>
        <p:spPr>
          <a:xfrm>
            <a:off x="4087908" y="32534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24"/>
          <p:cNvSpPr>
            <a:spLocks noGrp="1"/>
          </p:cNvSpPr>
          <p:nvPr>
            <p:ph type="pic" idx="5"/>
          </p:nvPr>
        </p:nvSpPr>
        <p:spPr>
          <a:xfrm>
            <a:off x="1552670" y="24663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2" name="Google Shape;222;p24"/>
          <p:cNvSpPr txBox="1">
            <a:spLocks noGrp="1"/>
          </p:cNvSpPr>
          <p:nvPr>
            <p:ph type="body" idx="6"/>
          </p:nvPr>
        </p:nvSpPr>
        <p:spPr>
          <a:xfrm>
            <a:off x="2716308" y="24727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3" name="Google Shape;223;p24"/>
          <p:cNvSpPr/>
          <p:nvPr/>
        </p:nvSpPr>
        <p:spPr>
          <a:xfrm>
            <a:off x="1553176" y="32534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4" name="Google Shape;224;p24"/>
          <p:cNvPicPr preferRelativeResize="0"/>
          <p:nvPr/>
        </p:nvPicPr>
        <p:blipFill rotWithShape="1">
          <a:blip r:embed="rId2">
            <a:alphaModFix/>
          </a:blip>
          <a:srcRect/>
          <a:stretch/>
        </p:blipFill>
        <p:spPr>
          <a:xfrm>
            <a:off x="1553179" y="3544376"/>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5" name="Google Shape;225;p24"/>
          <p:cNvSpPr/>
          <p:nvPr/>
        </p:nvSpPr>
        <p:spPr>
          <a:xfrm>
            <a:off x="4087908" y="4382217"/>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24"/>
          <p:cNvSpPr>
            <a:spLocks noGrp="1"/>
          </p:cNvSpPr>
          <p:nvPr>
            <p:ph type="pic" idx="7"/>
          </p:nvPr>
        </p:nvSpPr>
        <p:spPr>
          <a:xfrm>
            <a:off x="1552670" y="3595056"/>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7" name="Google Shape;227;p24"/>
          <p:cNvSpPr txBox="1">
            <a:spLocks noGrp="1"/>
          </p:cNvSpPr>
          <p:nvPr>
            <p:ph type="body" idx="8"/>
          </p:nvPr>
        </p:nvSpPr>
        <p:spPr>
          <a:xfrm>
            <a:off x="2716308" y="3601526"/>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8" name="Google Shape;228;p24"/>
          <p:cNvSpPr/>
          <p:nvPr/>
        </p:nvSpPr>
        <p:spPr>
          <a:xfrm>
            <a:off x="1553176" y="4382216"/>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9" name="Google Shape;229;p24"/>
          <p:cNvPicPr preferRelativeResize="0"/>
          <p:nvPr/>
        </p:nvPicPr>
        <p:blipFill rotWithShape="1">
          <a:blip r:embed="rId2">
            <a:alphaModFix/>
          </a:blip>
          <a:srcRect/>
          <a:stretch/>
        </p:blipFill>
        <p:spPr>
          <a:xfrm>
            <a:off x="5307618" y="1725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0" name="Google Shape;230;p24"/>
          <p:cNvSpPr/>
          <p:nvPr/>
        </p:nvSpPr>
        <p:spPr>
          <a:xfrm>
            <a:off x="7833720" y="10103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24"/>
          <p:cNvSpPr>
            <a:spLocks noGrp="1"/>
          </p:cNvSpPr>
          <p:nvPr>
            <p:ph type="pic" idx="9"/>
          </p:nvPr>
        </p:nvSpPr>
        <p:spPr>
          <a:xfrm>
            <a:off x="5307108" y="2232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2" name="Google Shape;232;p24"/>
          <p:cNvSpPr txBox="1">
            <a:spLocks noGrp="1"/>
          </p:cNvSpPr>
          <p:nvPr>
            <p:ph type="body" idx="13"/>
          </p:nvPr>
        </p:nvSpPr>
        <p:spPr>
          <a:xfrm>
            <a:off x="6470746" y="2296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3" name="Google Shape;233;p24"/>
          <p:cNvSpPr/>
          <p:nvPr/>
        </p:nvSpPr>
        <p:spPr>
          <a:xfrm>
            <a:off x="5307614" y="10103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4" name="Google Shape;234;p24"/>
          <p:cNvPicPr preferRelativeResize="0"/>
          <p:nvPr/>
        </p:nvPicPr>
        <p:blipFill rotWithShape="1">
          <a:blip r:embed="rId2">
            <a:alphaModFix/>
          </a:blip>
          <a:srcRect/>
          <a:stretch/>
        </p:blipFill>
        <p:spPr>
          <a:xfrm>
            <a:off x="5313872" y="130726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5" name="Google Shape;235;p24"/>
          <p:cNvSpPr/>
          <p:nvPr/>
        </p:nvSpPr>
        <p:spPr>
          <a:xfrm>
            <a:off x="7839974" y="2145101"/>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6" name="Google Shape;236;p24"/>
          <p:cNvSpPr>
            <a:spLocks noGrp="1"/>
          </p:cNvSpPr>
          <p:nvPr>
            <p:ph type="pic" idx="14"/>
          </p:nvPr>
        </p:nvSpPr>
        <p:spPr>
          <a:xfrm>
            <a:off x="5313362" y="135794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7" name="Google Shape;237;p24"/>
          <p:cNvSpPr txBox="1">
            <a:spLocks noGrp="1"/>
          </p:cNvSpPr>
          <p:nvPr>
            <p:ph type="body" idx="15"/>
          </p:nvPr>
        </p:nvSpPr>
        <p:spPr>
          <a:xfrm>
            <a:off x="6477000" y="136441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8" name="Google Shape;238;p24"/>
          <p:cNvSpPr/>
          <p:nvPr/>
        </p:nvSpPr>
        <p:spPr>
          <a:xfrm>
            <a:off x="5313868" y="214510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9" name="Google Shape;239;p24"/>
          <p:cNvPicPr preferRelativeResize="0"/>
          <p:nvPr/>
        </p:nvPicPr>
        <p:blipFill rotWithShape="1">
          <a:blip r:embed="rId2">
            <a:alphaModFix/>
          </a:blip>
          <a:srcRect/>
          <a:stretch/>
        </p:blipFill>
        <p:spPr>
          <a:xfrm>
            <a:off x="5307618" y="2416704"/>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0" name="Google Shape;240;p24"/>
          <p:cNvSpPr/>
          <p:nvPr/>
        </p:nvSpPr>
        <p:spPr>
          <a:xfrm>
            <a:off x="7842346" y="3254546"/>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24"/>
          <p:cNvSpPr>
            <a:spLocks noGrp="1"/>
          </p:cNvSpPr>
          <p:nvPr>
            <p:ph type="pic" idx="16"/>
          </p:nvPr>
        </p:nvSpPr>
        <p:spPr>
          <a:xfrm>
            <a:off x="5307108" y="2467384"/>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2" name="Google Shape;242;p24"/>
          <p:cNvSpPr txBox="1">
            <a:spLocks noGrp="1"/>
          </p:cNvSpPr>
          <p:nvPr>
            <p:ph type="body" idx="17"/>
          </p:nvPr>
        </p:nvSpPr>
        <p:spPr>
          <a:xfrm>
            <a:off x="6470746" y="2473854"/>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3" name="Google Shape;243;p24"/>
          <p:cNvSpPr/>
          <p:nvPr/>
        </p:nvSpPr>
        <p:spPr>
          <a:xfrm>
            <a:off x="5307614" y="3254545"/>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4" name="Google Shape;244;p24"/>
          <p:cNvPicPr preferRelativeResize="0"/>
          <p:nvPr/>
        </p:nvPicPr>
        <p:blipFill rotWithShape="1">
          <a:blip r:embed="rId2">
            <a:alphaModFix/>
          </a:blip>
          <a:srcRect/>
          <a:stretch/>
        </p:blipFill>
        <p:spPr>
          <a:xfrm>
            <a:off x="5307618" y="354545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5" name="Google Shape;245;p24"/>
          <p:cNvSpPr/>
          <p:nvPr/>
        </p:nvSpPr>
        <p:spPr>
          <a:xfrm>
            <a:off x="7842346" y="438329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24"/>
          <p:cNvSpPr>
            <a:spLocks noGrp="1"/>
          </p:cNvSpPr>
          <p:nvPr>
            <p:ph type="pic" idx="18"/>
          </p:nvPr>
        </p:nvSpPr>
        <p:spPr>
          <a:xfrm>
            <a:off x="5307108" y="359613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7" name="Google Shape;247;p24"/>
          <p:cNvSpPr txBox="1">
            <a:spLocks noGrp="1"/>
          </p:cNvSpPr>
          <p:nvPr>
            <p:ph type="body" idx="19"/>
          </p:nvPr>
        </p:nvSpPr>
        <p:spPr>
          <a:xfrm>
            <a:off x="6470746" y="360260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8" name="Google Shape;248;p24"/>
          <p:cNvSpPr/>
          <p:nvPr/>
        </p:nvSpPr>
        <p:spPr>
          <a:xfrm>
            <a:off x="5307614" y="4383293"/>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24"/>
          <p:cNvSpPr txBox="1">
            <a:spLocks noGrp="1"/>
          </p:cNvSpPr>
          <p:nvPr>
            <p:ph type="body" idx="20"/>
          </p:nvPr>
        </p:nvSpPr>
        <p:spPr>
          <a:xfrm>
            <a:off x="1558925" y="4686300"/>
            <a:ext cx="7189788" cy="4000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7AAB25"/>
              </a:buClr>
              <a:buSzPts val="3200"/>
              <a:buFont typeface="Arial"/>
              <a:buNone/>
              <a:defRPr sz="3200" b="0" i="0" u="none" strike="noStrike" cap="none">
                <a:solidFill>
                  <a:srgbClr val="7AAB2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0" name="Google Shape;250;p24"/>
          <p:cNvSpPr txBox="1">
            <a:spLocks noGrp="1"/>
          </p:cNvSpPr>
          <p:nvPr>
            <p:ph type="body" idx="21"/>
          </p:nvPr>
        </p:nvSpPr>
        <p:spPr>
          <a:xfrm>
            <a:off x="1905001" y="1009650"/>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1" name="Google Shape;251;p24"/>
          <p:cNvSpPr txBox="1">
            <a:spLocks noGrp="1"/>
          </p:cNvSpPr>
          <p:nvPr>
            <p:ph type="body" idx="22"/>
          </p:nvPr>
        </p:nvSpPr>
        <p:spPr>
          <a:xfrm>
            <a:off x="4119751" y="1009650"/>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2" name="Google Shape;252;p24"/>
          <p:cNvSpPr txBox="1">
            <a:spLocks noGrp="1"/>
          </p:cNvSpPr>
          <p:nvPr>
            <p:ph type="body" idx="23"/>
          </p:nvPr>
        </p:nvSpPr>
        <p:spPr>
          <a:xfrm>
            <a:off x="1919686" y="2149374"/>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3" name="Google Shape;253;p24"/>
          <p:cNvSpPr txBox="1">
            <a:spLocks noGrp="1"/>
          </p:cNvSpPr>
          <p:nvPr>
            <p:ph type="body" idx="24"/>
          </p:nvPr>
        </p:nvSpPr>
        <p:spPr>
          <a:xfrm>
            <a:off x="4134436" y="2149374"/>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4" name="Google Shape;254;p24"/>
          <p:cNvSpPr txBox="1">
            <a:spLocks noGrp="1"/>
          </p:cNvSpPr>
          <p:nvPr>
            <p:ph type="body" idx="25"/>
          </p:nvPr>
        </p:nvSpPr>
        <p:spPr>
          <a:xfrm>
            <a:off x="1911060" y="325881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5" name="Google Shape;255;p24"/>
          <p:cNvSpPr txBox="1">
            <a:spLocks noGrp="1"/>
          </p:cNvSpPr>
          <p:nvPr>
            <p:ph type="body" idx="26"/>
          </p:nvPr>
        </p:nvSpPr>
        <p:spPr>
          <a:xfrm>
            <a:off x="4125810" y="325881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6" name="Google Shape;256;p24"/>
          <p:cNvSpPr txBox="1">
            <a:spLocks noGrp="1"/>
          </p:cNvSpPr>
          <p:nvPr>
            <p:ph type="body" idx="27"/>
          </p:nvPr>
        </p:nvSpPr>
        <p:spPr>
          <a:xfrm>
            <a:off x="1911256" y="4387567"/>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7" name="Google Shape;257;p24"/>
          <p:cNvSpPr txBox="1">
            <a:spLocks noGrp="1"/>
          </p:cNvSpPr>
          <p:nvPr>
            <p:ph type="body" idx="28"/>
          </p:nvPr>
        </p:nvSpPr>
        <p:spPr>
          <a:xfrm>
            <a:off x="4126006" y="4387567"/>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8" name="Google Shape;258;p24"/>
          <p:cNvSpPr txBox="1">
            <a:spLocks noGrp="1"/>
          </p:cNvSpPr>
          <p:nvPr>
            <p:ph type="body" idx="29"/>
          </p:nvPr>
        </p:nvSpPr>
        <p:spPr>
          <a:xfrm>
            <a:off x="5657067" y="1009291"/>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9" name="Google Shape;259;p24"/>
          <p:cNvSpPr txBox="1">
            <a:spLocks noGrp="1"/>
          </p:cNvSpPr>
          <p:nvPr>
            <p:ph type="body" idx="30"/>
          </p:nvPr>
        </p:nvSpPr>
        <p:spPr>
          <a:xfrm>
            <a:off x="7880444" y="1009291"/>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0" name="Google Shape;260;p24"/>
          <p:cNvSpPr txBox="1">
            <a:spLocks noGrp="1"/>
          </p:cNvSpPr>
          <p:nvPr>
            <p:ph type="body" idx="31"/>
          </p:nvPr>
        </p:nvSpPr>
        <p:spPr>
          <a:xfrm>
            <a:off x="5656054" y="2144023"/>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1" name="Google Shape;261;p24"/>
          <p:cNvSpPr txBox="1">
            <a:spLocks noGrp="1"/>
          </p:cNvSpPr>
          <p:nvPr>
            <p:ph type="body" idx="32"/>
          </p:nvPr>
        </p:nvSpPr>
        <p:spPr>
          <a:xfrm>
            <a:off x="7879430" y="2144023"/>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2" name="Google Shape;262;p24"/>
          <p:cNvSpPr txBox="1">
            <a:spLocks noGrp="1"/>
          </p:cNvSpPr>
          <p:nvPr>
            <p:ph type="body" idx="33"/>
          </p:nvPr>
        </p:nvSpPr>
        <p:spPr>
          <a:xfrm>
            <a:off x="5664681" y="325346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3" name="Google Shape;263;p24"/>
          <p:cNvSpPr txBox="1">
            <a:spLocks noGrp="1"/>
          </p:cNvSpPr>
          <p:nvPr>
            <p:ph type="body" idx="34"/>
          </p:nvPr>
        </p:nvSpPr>
        <p:spPr>
          <a:xfrm>
            <a:off x="7879431" y="325346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4" name="Google Shape;264;p24"/>
          <p:cNvSpPr txBox="1">
            <a:spLocks noGrp="1"/>
          </p:cNvSpPr>
          <p:nvPr>
            <p:ph type="body" idx="35"/>
          </p:nvPr>
        </p:nvSpPr>
        <p:spPr>
          <a:xfrm>
            <a:off x="5657067" y="4382216"/>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5" name="Google Shape;265;p24"/>
          <p:cNvSpPr txBox="1">
            <a:spLocks noGrp="1"/>
          </p:cNvSpPr>
          <p:nvPr>
            <p:ph type="body" idx="36"/>
          </p:nvPr>
        </p:nvSpPr>
        <p:spPr>
          <a:xfrm>
            <a:off x="7871818" y="4382216"/>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C00000"/>
              </a:buClr>
              <a:buSzPts val="4400"/>
              <a:buFont typeface="Georgia"/>
              <a:buNone/>
              <a:defRPr sz="44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8" name="Google Shape;268;p25"/>
          <p:cNvSpPr>
            <a:spLocks noGrp="1"/>
          </p:cNvSpPr>
          <p:nvPr>
            <p:ph type="pic" idx="2"/>
          </p:nvPr>
        </p:nvSpPr>
        <p:spPr>
          <a:xfrm>
            <a:off x="7159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9" name="Google Shape;269;p25"/>
          <p:cNvSpPr>
            <a:spLocks noGrp="1"/>
          </p:cNvSpPr>
          <p:nvPr>
            <p:ph type="pic" idx="3"/>
          </p:nvPr>
        </p:nvSpPr>
        <p:spPr>
          <a:xfrm>
            <a:off x="23923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0" name="Google Shape;270;p25"/>
          <p:cNvSpPr>
            <a:spLocks noGrp="1"/>
          </p:cNvSpPr>
          <p:nvPr>
            <p:ph type="pic" idx="4"/>
          </p:nvPr>
        </p:nvSpPr>
        <p:spPr>
          <a:xfrm>
            <a:off x="40687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1" name="Google Shape;271;p25"/>
          <p:cNvSpPr>
            <a:spLocks noGrp="1"/>
          </p:cNvSpPr>
          <p:nvPr>
            <p:ph type="pic" idx="5"/>
          </p:nvPr>
        </p:nvSpPr>
        <p:spPr>
          <a:xfrm>
            <a:off x="57451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2" name="Google Shape;272;p25"/>
          <p:cNvSpPr>
            <a:spLocks noGrp="1"/>
          </p:cNvSpPr>
          <p:nvPr>
            <p:ph type="pic" idx="6"/>
          </p:nvPr>
        </p:nvSpPr>
        <p:spPr>
          <a:xfrm>
            <a:off x="74215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3" name="Google Shape;273;p25"/>
          <p:cNvSpPr txBox="1">
            <a:spLocks noGrp="1"/>
          </p:cNvSpPr>
          <p:nvPr>
            <p:ph type="body" idx="1"/>
          </p:nvPr>
        </p:nvSpPr>
        <p:spPr>
          <a:xfrm>
            <a:off x="4572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4" name="Google Shape;274;p25"/>
          <p:cNvSpPr txBox="1">
            <a:spLocks noGrp="1"/>
          </p:cNvSpPr>
          <p:nvPr>
            <p:ph type="body" idx="7"/>
          </p:nvPr>
        </p:nvSpPr>
        <p:spPr>
          <a:xfrm>
            <a:off x="21336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5" name="Google Shape;275;p25"/>
          <p:cNvSpPr txBox="1">
            <a:spLocks noGrp="1"/>
          </p:cNvSpPr>
          <p:nvPr>
            <p:ph type="body" idx="8"/>
          </p:nvPr>
        </p:nvSpPr>
        <p:spPr>
          <a:xfrm>
            <a:off x="38100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6" name="Google Shape;276;p25"/>
          <p:cNvSpPr txBox="1">
            <a:spLocks noGrp="1"/>
          </p:cNvSpPr>
          <p:nvPr>
            <p:ph type="body" idx="9"/>
          </p:nvPr>
        </p:nvSpPr>
        <p:spPr>
          <a:xfrm>
            <a:off x="54864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7" name="Google Shape;277;p25"/>
          <p:cNvSpPr txBox="1">
            <a:spLocks noGrp="1"/>
          </p:cNvSpPr>
          <p:nvPr>
            <p:ph type="body" idx="13"/>
          </p:nvPr>
        </p:nvSpPr>
        <p:spPr>
          <a:xfrm>
            <a:off x="71628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ulti point">
  <p:cSld name="Multi point">
    <p:spTree>
      <p:nvGrpSpPr>
        <p:cNvPr id="1" name="Shape 278"/>
        <p:cNvGrpSpPr/>
        <p:nvPr/>
      </p:nvGrpSpPr>
      <p:grpSpPr>
        <a:xfrm>
          <a:off x="0" y="0"/>
          <a:ext cx="0" cy="0"/>
          <a:chOff x="0" y="0"/>
          <a:chExt cx="0" cy="0"/>
        </a:xfrm>
      </p:grpSpPr>
      <p:sp>
        <p:nvSpPr>
          <p:cNvPr id="279" name="Google Shape;279;p26"/>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p26"/>
          <p:cNvSpPr txBox="1">
            <a:spLocks noGrp="1"/>
          </p:cNvSpPr>
          <p:nvPr>
            <p:ph type="title"/>
          </p:nvPr>
        </p:nvSpPr>
        <p:spPr>
          <a:xfrm>
            <a:off x="457200" y="338282"/>
            <a:ext cx="8229600" cy="536972"/>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26"/>
          <p:cNvSpPr>
            <a:spLocks noGrp="1"/>
          </p:cNvSpPr>
          <p:nvPr>
            <p:ph type="pic" idx="2"/>
          </p:nvPr>
        </p:nvSpPr>
        <p:spPr>
          <a:xfrm>
            <a:off x="4572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2" name="Google Shape;282;p26"/>
          <p:cNvSpPr txBox="1">
            <a:spLocks noGrp="1"/>
          </p:cNvSpPr>
          <p:nvPr>
            <p:ph type="body" idx="1"/>
          </p:nvPr>
        </p:nvSpPr>
        <p:spPr>
          <a:xfrm>
            <a:off x="15240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3" name="Google Shape;283;p26"/>
          <p:cNvSpPr>
            <a:spLocks noGrp="1"/>
          </p:cNvSpPr>
          <p:nvPr>
            <p:ph type="pic" idx="3"/>
          </p:nvPr>
        </p:nvSpPr>
        <p:spPr>
          <a:xfrm>
            <a:off x="4572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4" name="Google Shape;284;p26"/>
          <p:cNvSpPr txBox="1">
            <a:spLocks noGrp="1"/>
          </p:cNvSpPr>
          <p:nvPr>
            <p:ph type="body" idx="4"/>
          </p:nvPr>
        </p:nvSpPr>
        <p:spPr>
          <a:xfrm>
            <a:off x="15240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5" name="Google Shape;285;p26"/>
          <p:cNvSpPr>
            <a:spLocks noGrp="1"/>
          </p:cNvSpPr>
          <p:nvPr>
            <p:ph type="pic" idx="5"/>
          </p:nvPr>
        </p:nvSpPr>
        <p:spPr>
          <a:xfrm>
            <a:off x="4572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6" name="Google Shape;286;p26"/>
          <p:cNvSpPr txBox="1">
            <a:spLocks noGrp="1"/>
          </p:cNvSpPr>
          <p:nvPr>
            <p:ph type="body" idx="6"/>
          </p:nvPr>
        </p:nvSpPr>
        <p:spPr>
          <a:xfrm>
            <a:off x="15240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7" name="Google Shape;287;p26"/>
          <p:cNvSpPr>
            <a:spLocks noGrp="1"/>
          </p:cNvSpPr>
          <p:nvPr>
            <p:ph type="pic" idx="7"/>
          </p:nvPr>
        </p:nvSpPr>
        <p:spPr>
          <a:xfrm>
            <a:off x="4572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8" name="Google Shape;288;p26"/>
          <p:cNvSpPr txBox="1">
            <a:spLocks noGrp="1"/>
          </p:cNvSpPr>
          <p:nvPr>
            <p:ph type="body" idx="8"/>
          </p:nvPr>
        </p:nvSpPr>
        <p:spPr>
          <a:xfrm>
            <a:off x="15240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9" name="Google Shape;289;p26"/>
          <p:cNvSpPr>
            <a:spLocks noGrp="1"/>
          </p:cNvSpPr>
          <p:nvPr>
            <p:ph type="pic" idx="9"/>
          </p:nvPr>
        </p:nvSpPr>
        <p:spPr>
          <a:xfrm>
            <a:off x="47244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0" name="Google Shape;290;p26"/>
          <p:cNvSpPr txBox="1">
            <a:spLocks noGrp="1"/>
          </p:cNvSpPr>
          <p:nvPr>
            <p:ph type="body" idx="13"/>
          </p:nvPr>
        </p:nvSpPr>
        <p:spPr>
          <a:xfrm>
            <a:off x="57912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1" name="Google Shape;291;p26"/>
          <p:cNvSpPr>
            <a:spLocks noGrp="1"/>
          </p:cNvSpPr>
          <p:nvPr>
            <p:ph type="pic" idx="14"/>
          </p:nvPr>
        </p:nvSpPr>
        <p:spPr>
          <a:xfrm>
            <a:off x="47244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2" name="Google Shape;292;p26"/>
          <p:cNvSpPr txBox="1">
            <a:spLocks noGrp="1"/>
          </p:cNvSpPr>
          <p:nvPr>
            <p:ph type="body" idx="15"/>
          </p:nvPr>
        </p:nvSpPr>
        <p:spPr>
          <a:xfrm>
            <a:off x="57912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3" name="Google Shape;293;p26"/>
          <p:cNvSpPr>
            <a:spLocks noGrp="1"/>
          </p:cNvSpPr>
          <p:nvPr>
            <p:ph type="pic" idx="16"/>
          </p:nvPr>
        </p:nvSpPr>
        <p:spPr>
          <a:xfrm>
            <a:off x="47244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4" name="Google Shape;294;p26"/>
          <p:cNvSpPr txBox="1">
            <a:spLocks noGrp="1"/>
          </p:cNvSpPr>
          <p:nvPr>
            <p:ph type="body" idx="17"/>
          </p:nvPr>
        </p:nvSpPr>
        <p:spPr>
          <a:xfrm>
            <a:off x="57912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5" name="Google Shape;295;p26"/>
          <p:cNvSpPr>
            <a:spLocks noGrp="1"/>
          </p:cNvSpPr>
          <p:nvPr>
            <p:ph type="pic" idx="18"/>
          </p:nvPr>
        </p:nvSpPr>
        <p:spPr>
          <a:xfrm>
            <a:off x="47244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6" name="Google Shape;296;p26"/>
          <p:cNvSpPr txBox="1">
            <a:spLocks noGrp="1"/>
          </p:cNvSpPr>
          <p:nvPr>
            <p:ph type="body" idx="19"/>
          </p:nvPr>
        </p:nvSpPr>
        <p:spPr>
          <a:xfrm>
            <a:off x="57912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7"/>
        <p:cNvGrpSpPr/>
        <p:nvPr/>
      </p:nvGrpSpPr>
      <p:grpSpPr>
        <a:xfrm>
          <a:off x="0" y="0"/>
          <a:ext cx="0" cy="0"/>
          <a:chOff x="0" y="0"/>
          <a:chExt cx="0" cy="0"/>
        </a:xfrm>
      </p:grpSpPr>
      <p:pic>
        <p:nvPicPr>
          <p:cNvPr id="298" name="Google Shape;298;p2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9" name="Google Shape;299;p27"/>
          <p:cNvSpPr txBox="1">
            <a:spLocks noGrp="1"/>
          </p:cNvSpPr>
          <p:nvPr>
            <p:ph type="body" idx="1"/>
          </p:nvPr>
        </p:nvSpPr>
        <p:spPr>
          <a:xfrm>
            <a:off x="914400" y="742950"/>
            <a:ext cx="7315200" cy="3581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 &amp; caption">
  <p:cSld name="Pic &amp; caption">
    <p:spTree>
      <p:nvGrpSpPr>
        <p:cNvPr id="1" name="Shape 300"/>
        <p:cNvGrpSpPr/>
        <p:nvPr/>
      </p:nvGrpSpPr>
      <p:grpSpPr>
        <a:xfrm>
          <a:off x="0" y="0"/>
          <a:ext cx="0" cy="0"/>
          <a:chOff x="0" y="0"/>
          <a:chExt cx="0" cy="0"/>
        </a:xfrm>
      </p:grpSpPr>
      <p:sp>
        <p:nvSpPr>
          <p:cNvPr id="301" name="Google Shape;301;p28"/>
          <p:cNvSpPr>
            <a:spLocks noGrp="1"/>
          </p:cNvSpPr>
          <p:nvPr>
            <p:ph type="pic" idx="2"/>
          </p:nvPr>
        </p:nvSpPr>
        <p:spPr>
          <a:xfrm>
            <a:off x="0" y="0"/>
            <a:ext cx="9185275" cy="38404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2" name="Google Shape;302;p28"/>
          <p:cNvSpPr txBox="1">
            <a:spLocks noGrp="1"/>
          </p:cNvSpPr>
          <p:nvPr>
            <p:ph type="body" idx="1"/>
          </p:nvPr>
        </p:nvSpPr>
        <p:spPr>
          <a:xfrm>
            <a:off x="0" y="3943350"/>
            <a:ext cx="9185275" cy="1200150"/>
          </a:xfrm>
          <a:prstGeom prst="rect">
            <a:avLst/>
          </a:prstGeom>
          <a:solidFill>
            <a:srgbClr val="111111"/>
          </a:solidFill>
          <a:ln>
            <a:noFill/>
          </a:ln>
        </p:spPr>
        <p:txBody>
          <a:bodyPr spcFirstLastPara="1" wrap="square" lIns="457200" tIns="91425" rIns="457200" bIns="91425" anchor="ctr"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ctr"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ctr"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plit screen">
  <p:cSld name="split screen">
    <p:spTree>
      <p:nvGrpSpPr>
        <p:cNvPr id="1" name="Shape 303"/>
        <p:cNvGrpSpPr/>
        <p:nvPr/>
      </p:nvGrpSpPr>
      <p:grpSpPr>
        <a:xfrm>
          <a:off x="0" y="0"/>
          <a:ext cx="0" cy="0"/>
          <a:chOff x="0" y="0"/>
          <a:chExt cx="0" cy="0"/>
        </a:xfrm>
      </p:grpSpPr>
      <p:sp>
        <p:nvSpPr>
          <p:cNvPr id="304" name="Google Shape;304;p29"/>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29"/>
          <p:cNvSpPr txBox="1">
            <a:spLocks noGrp="1"/>
          </p:cNvSpPr>
          <p:nvPr>
            <p:ph type="body" idx="1"/>
          </p:nvPr>
        </p:nvSpPr>
        <p:spPr>
          <a:xfrm>
            <a:off x="457200" y="285750"/>
            <a:ext cx="8229600" cy="2286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rgbClr val="FFC000"/>
              </a:buClr>
              <a:buSzPts val="4400"/>
              <a:buFont typeface="Arial"/>
              <a:buNone/>
              <a:defRPr sz="4400" b="0" i="0" u="none" strike="noStrike" cap="none">
                <a:solidFill>
                  <a:srgbClr val="FFC000"/>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6" name="Google Shape;306;p29"/>
          <p:cNvSpPr>
            <a:spLocks noGrp="1"/>
          </p:cNvSpPr>
          <p:nvPr>
            <p:ph type="pic" idx="2"/>
          </p:nvPr>
        </p:nvSpPr>
        <p:spPr>
          <a:xfrm>
            <a:off x="0" y="2800350"/>
            <a:ext cx="9144000" cy="23431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07"/>
        <p:cNvGrpSpPr/>
        <p:nvPr/>
      </p:nvGrpSpPr>
      <p:grpSpPr>
        <a:xfrm>
          <a:off x="0" y="0"/>
          <a:ext cx="0" cy="0"/>
          <a:chOff x="0" y="0"/>
          <a:chExt cx="0" cy="0"/>
        </a:xfrm>
      </p:grpSpPr>
      <p:sp>
        <p:nvSpPr>
          <p:cNvPr id="308" name="Google Shape;308;p3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p30"/>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p30"/>
          <p:cNvSpPr/>
          <p:nvPr/>
        </p:nvSpPr>
        <p:spPr>
          <a:xfrm>
            <a:off x="-2" y="1657350"/>
            <a:ext cx="7924802" cy="2590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1" name="Google Shape;311;p30"/>
          <p:cNvCxnSpPr/>
          <p:nvPr/>
        </p:nvCxnSpPr>
        <p:spPr>
          <a:xfrm>
            <a:off x="0" y="4781550"/>
            <a:ext cx="9144000" cy="0"/>
          </a:xfrm>
          <a:prstGeom prst="straightConnector1">
            <a:avLst/>
          </a:prstGeom>
          <a:noFill/>
          <a:ln w="57150" cap="flat" cmpd="sng">
            <a:solidFill>
              <a:schemeClr val="lt1"/>
            </a:solidFill>
            <a:prstDash val="solid"/>
            <a:round/>
            <a:headEnd type="none" w="sm" len="sm"/>
            <a:tailEnd type="none" w="sm" len="sm"/>
          </a:ln>
        </p:spPr>
      </p:cxnSp>
      <p:sp>
        <p:nvSpPr>
          <p:cNvPr id="312" name="Google Shape;312;p30"/>
          <p:cNvSpPr txBox="1">
            <a:spLocks noGrp="1"/>
          </p:cNvSpPr>
          <p:nvPr>
            <p:ph type="body" idx="1"/>
          </p:nvPr>
        </p:nvSpPr>
        <p:spPr>
          <a:xfrm>
            <a:off x="457200" y="261469"/>
            <a:ext cx="8229600" cy="8281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3" name="Google Shape;313;p30"/>
          <p:cNvSpPr txBox="1">
            <a:spLocks noGrp="1"/>
          </p:cNvSpPr>
          <p:nvPr>
            <p:ph type="body" idx="2"/>
          </p:nvPr>
        </p:nvSpPr>
        <p:spPr>
          <a:xfrm>
            <a:off x="457200" y="1885950"/>
            <a:ext cx="5943600" cy="20574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chemeClr val="dk1"/>
              </a:buClr>
              <a:buSzPts val="2800"/>
              <a:buFont typeface="Arial"/>
              <a:buNone/>
              <a:defRPr sz="28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4" name="Google Shape;314;p30"/>
          <p:cNvSpPr>
            <a:spLocks noGrp="1"/>
          </p:cNvSpPr>
          <p:nvPr>
            <p:ph type="pic" idx="3"/>
          </p:nvPr>
        </p:nvSpPr>
        <p:spPr>
          <a:xfrm>
            <a:off x="6629400" y="2419350"/>
            <a:ext cx="2011680" cy="20116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llage1">
  <p:cSld name="collage1">
    <p:spTree>
      <p:nvGrpSpPr>
        <p:cNvPr id="1" name="Shape 315"/>
        <p:cNvGrpSpPr/>
        <p:nvPr/>
      </p:nvGrpSpPr>
      <p:grpSpPr>
        <a:xfrm>
          <a:off x="0" y="0"/>
          <a:ext cx="0" cy="0"/>
          <a:chOff x="0" y="0"/>
          <a:chExt cx="0" cy="0"/>
        </a:xfrm>
      </p:grpSpPr>
      <p:sp>
        <p:nvSpPr>
          <p:cNvPr id="316" name="Google Shape;316;p31"/>
          <p:cNvSpPr>
            <a:spLocks noGrp="1"/>
          </p:cNvSpPr>
          <p:nvPr>
            <p:ph type="pic" idx="2"/>
          </p:nvPr>
        </p:nvSpPr>
        <p:spPr>
          <a:xfrm>
            <a:off x="-14288"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7" name="Google Shape;317;p31"/>
          <p:cNvSpPr>
            <a:spLocks noGrp="1"/>
          </p:cNvSpPr>
          <p:nvPr>
            <p:ph type="pic" idx="3"/>
          </p:nvPr>
        </p:nvSpPr>
        <p:spPr>
          <a:xfrm>
            <a:off x="3311824"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8" name="Google Shape;318;p31"/>
          <p:cNvSpPr>
            <a:spLocks noGrp="1"/>
          </p:cNvSpPr>
          <p:nvPr>
            <p:ph type="pic" idx="4"/>
          </p:nvPr>
        </p:nvSpPr>
        <p:spPr>
          <a:xfrm>
            <a:off x="2420960" y="588"/>
            <a:ext cx="832104"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9" name="Google Shape;319;p31"/>
          <p:cNvSpPr>
            <a:spLocks noGrp="1"/>
          </p:cNvSpPr>
          <p:nvPr>
            <p:ph type="pic" idx="5"/>
          </p:nvPr>
        </p:nvSpPr>
        <p:spPr>
          <a:xfrm>
            <a:off x="5747072" y="-4763"/>
            <a:ext cx="3396928" cy="514350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0" name="Google Shape;320;p31"/>
          <p:cNvSpPr>
            <a:spLocks noGrp="1"/>
          </p:cNvSpPr>
          <p:nvPr>
            <p:ph type="pic" idx="6"/>
          </p:nvPr>
        </p:nvSpPr>
        <p:spPr>
          <a:xfrm>
            <a:off x="-14288" y="1369472"/>
            <a:ext cx="5687568" cy="37634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de pic">
  <p:cSld name="Side pic">
    <p:spTree>
      <p:nvGrpSpPr>
        <p:cNvPr id="1" name="Shape 28"/>
        <p:cNvGrpSpPr/>
        <p:nvPr/>
      </p:nvGrpSpPr>
      <p:grpSpPr>
        <a:xfrm>
          <a:off x="0" y="0"/>
          <a:ext cx="0" cy="0"/>
          <a:chOff x="0" y="0"/>
          <a:chExt cx="0" cy="0"/>
        </a:xfrm>
      </p:grpSpPr>
      <p:sp>
        <p:nvSpPr>
          <p:cNvPr id="29" name="Google Shape;29;p5"/>
          <p:cNvSpPr>
            <a:spLocks noGrp="1"/>
          </p:cNvSpPr>
          <p:nvPr>
            <p:ph type="pic" idx="2"/>
          </p:nvPr>
        </p:nvSpPr>
        <p:spPr>
          <a:xfrm>
            <a:off x="0" y="0"/>
            <a:ext cx="2759075"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 name="Google Shape;30;p5"/>
          <p:cNvSpPr txBox="1">
            <a:spLocks noGrp="1"/>
          </p:cNvSpPr>
          <p:nvPr>
            <p:ph type="title"/>
          </p:nvPr>
        </p:nvSpPr>
        <p:spPr>
          <a:xfrm>
            <a:off x="3276600" y="361950"/>
            <a:ext cx="54864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C00000"/>
              </a:buClr>
              <a:buSzPts val="4800"/>
              <a:buFont typeface="Georgia"/>
              <a:buNone/>
              <a:defRPr sz="48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1" name="Google Shape;31;p5"/>
          <p:cNvCxnSpPr/>
          <p:nvPr/>
        </p:nvCxnSpPr>
        <p:spPr>
          <a:xfrm>
            <a:off x="2759554" y="0"/>
            <a:ext cx="0" cy="5143500"/>
          </a:xfrm>
          <a:prstGeom prst="straightConnector1">
            <a:avLst/>
          </a:prstGeom>
          <a:noFill/>
          <a:ln w="127000" cap="flat" cmpd="sng">
            <a:solidFill>
              <a:srgbClr val="C00000"/>
            </a:solidFill>
            <a:prstDash val="solid"/>
            <a:round/>
            <a:headEnd type="none" w="sm" len="sm"/>
            <a:tailEnd type="none" w="sm" len="sm"/>
          </a:ln>
        </p:spPr>
      </p:cxnSp>
      <p:sp>
        <p:nvSpPr>
          <p:cNvPr id="32" name="Google Shape;32;p5"/>
          <p:cNvSpPr txBox="1">
            <a:spLocks noGrp="1"/>
          </p:cNvSpPr>
          <p:nvPr>
            <p:ph type="body" idx="1"/>
          </p:nvPr>
        </p:nvSpPr>
        <p:spPr>
          <a:xfrm>
            <a:off x="3276600" y="1504950"/>
            <a:ext cx="5486400" cy="3276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720"/>
              </a:spcBef>
              <a:spcAft>
                <a:spcPts val="0"/>
              </a:spcAft>
              <a:buClr>
                <a:schemeClr val="dk1"/>
              </a:buClr>
              <a:buSzPts val="3600"/>
              <a:buFont typeface="Arial"/>
              <a:buNone/>
              <a:defRPr sz="3600" b="0" i="1" u="none" strike="noStrike" cap="none">
                <a:solidFill>
                  <a:schemeClr val="dk1"/>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llage2">
  <p:cSld name="collage2">
    <p:spTree>
      <p:nvGrpSpPr>
        <p:cNvPr id="1" name="Shape 321"/>
        <p:cNvGrpSpPr/>
        <p:nvPr/>
      </p:nvGrpSpPr>
      <p:grpSpPr>
        <a:xfrm>
          <a:off x="0" y="0"/>
          <a:ext cx="0" cy="0"/>
          <a:chOff x="0" y="0"/>
          <a:chExt cx="0" cy="0"/>
        </a:xfrm>
      </p:grpSpPr>
      <p:sp>
        <p:nvSpPr>
          <p:cNvPr id="322" name="Google Shape;322;p32"/>
          <p:cNvSpPr>
            <a:spLocks noGrp="1"/>
          </p:cNvSpPr>
          <p:nvPr>
            <p:ph type="pic" idx="2"/>
          </p:nvPr>
        </p:nvSpPr>
        <p:spPr>
          <a:xfrm>
            <a:off x="0" y="4853"/>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3" name="Google Shape;323;p32"/>
          <p:cNvSpPr>
            <a:spLocks noGrp="1"/>
          </p:cNvSpPr>
          <p:nvPr>
            <p:ph type="pic" idx="3"/>
          </p:nvPr>
        </p:nvSpPr>
        <p:spPr>
          <a:xfrm>
            <a:off x="7010400" y="2610612"/>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4" name="Google Shape;324;p32"/>
          <p:cNvSpPr>
            <a:spLocks noGrp="1"/>
          </p:cNvSpPr>
          <p:nvPr>
            <p:ph type="pic" idx="4"/>
          </p:nvPr>
        </p:nvSpPr>
        <p:spPr>
          <a:xfrm>
            <a:off x="4814832" y="260831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5" name="Google Shape;325;p32"/>
          <p:cNvSpPr>
            <a:spLocks noGrp="1"/>
          </p:cNvSpPr>
          <p:nvPr>
            <p:ph type="pic" idx="5"/>
          </p:nvPr>
        </p:nvSpPr>
        <p:spPr>
          <a:xfrm>
            <a:off x="2209800" y="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6" name="Google Shape;326;p32"/>
          <p:cNvSpPr>
            <a:spLocks noGrp="1"/>
          </p:cNvSpPr>
          <p:nvPr>
            <p:ph type="pic" idx="6"/>
          </p:nvPr>
        </p:nvSpPr>
        <p:spPr>
          <a:xfrm>
            <a:off x="4411232" y="0"/>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7" name="Google Shape;327;p32"/>
          <p:cNvSpPr>
            <a:spLocks noGrp="1"/>
          </p:cNvSpPr>
          <p:nvPr>
            <p:ph type="pic" idx="7"/>
          </p:nvPr>
        </p:nvSpPr>
        <p:spPr>
          <a:xfrm>
            <a:off x="0" y="2610612"/>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llage3">
  <p:cSld name="collage3">
    <p:spTree>
      <p:nvGrpSpPr>
        <p:cNvPr id="1" name="Shape 328"/>
        <p:cNvGrpSpPr/>
        <p:nvPr/>
      </p:nvGrpSpPr>
      <p:grpSpPr>
        <a:xfrm>
          <a:off x="0" y="0"/>
          <a:ext cx="0" cy="0"/>
          <a:chOff x="0" y="0"/>
          <a:chExt cx="0" cy="0"/>
        </a:xfrm>
      </p:grpSpPr>
      <p:sp>
        <p:nvSpPr>
          <p:cNvPr id="329" name="Google Shape;329;p33"/>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0" name="Google Shape;330;p33"/>
          <p:cNvSpPr>
            <a:spLocks noGrp="1"/>
          </p:cNvSpPr>
          <p:nvPr>
            <p:ph type="pic" idx="2"/>
          </p:nvPr>
        </p:nvSpPr>
        <p:spPr>
          <a:xfrm>
            <a:off x="0"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1" name="Google Shape;331;p33"/>
          <p:cNvSpPr>
            <a:spLocks noGrp="1"/>
          </p:cNvSpPr>
          <p:nvPr>
            <p:ph type="pic" idx="3"/>
          </p:nvPr>
        </p:nvSpPr>
        <p:spPr>
          <a:xfrm>
            <a:off x="3086937" y="-4"/>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2" name="Google Shape;332;p33"/>
          <p:cNvSpPr>
            <a:spLocks noGrp="1"/>
          </p:cNvSpPr>
          <p:nvPr>
            <p:ph type="pic" idx="4"/>
          </p:nvPr>
        </p:nvSpPr>
        <p:spPr>
          <a:xfrm>
            <a:off x="6173873"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3" name="Google Shape;333;p33"/>
          <p:cNvSpPr>
            <a:spLocks noGrp="1"/>
          </p:cNvSpPr>
          <p:nvPr>
            <p:ph type="pic" idx="5"/>
          </p:nvPr>
        </p:nvSpPr>
        <p:spPr>
          <a:xfrm>
            <a:off x="1" y="3663409"/>
            <a:ext cx="9144000" cy="148009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4" name="Google Shape;334;p33"/>
          <p:cNvSpPr txBox="1">
            <a:spLocks noGrp="1"/>
          </p:cNvSpPr>
          <p:nvPr>
            <p:ph type="body" idx="1"/>
          </p:nvPr>
        </p:nvSpPr>
        <p:spPr>
          <a:xfrm>
            <a:off x="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5" name="Google Shape;335;p33"/>
          <p:cNvSpPr txBox="1">
            <a:spLocks noGrp="1"/>
          </p:cNvSpPr>
          <p:nvPr>
            <p:ph type="body" idx="6"/>
          </p:nvPr>
        </p:nvSpPr>
        <p:spPr>
          <a:xfrm>
            <a:off x="3094056"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6" name="Google Shape;336;p33"/>
          <p:cNvSpPr txBox="1">
            <a:spLocks noGrp="1"/>
          </p:cNvSpPr>
          <p:nvPr>
            <p:ph type="body" idx="7"/>
          </p:nvPr>
        </p:nvSpPr>
        <p:spPr>
          <a:xfrm>
            <a:off x="617220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33"/>
        <p:cNvGrpSpPr/>
        <p:nvPr/>
      </p:nvGrpSpPr>
      <p:grpSpPr>
        <a:xfrm>
          <a:off x="0" y="0"/>
          <a:ext cx="0" cy="0"/>
          <a:chOff x="0" y="0"/>
          <a:chExt cx="0" cy="0"/>
        </a:xfrm>
      </p:grpSpPr>
      <p:sp>
        <p:nvSpPr>
          <p:cNvPr id="34" name="Google Shape;34;p6"/>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7"/>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7"/>
          <p:cNvSpPr>
            <a:spLocks noGrp="1"/>
          </p:cNvSpPr>
          <p:nvPr>
            <p:ph type="pic" idx="2"/>
          </p:nvPr>
        </p:nvSpPr>
        <p:spPr>
          <a:xfrm>
            <a:off x="8382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1" name="Google Shape;41;p7"/>
          <p:cNvSpPr>
            <a:spLocks noGrp="1"/>
          </p:cNvSpPr>
          <p:nvPr>
            <p:ph type="pic" idx="3"/>
          </p:nvPr>
        </p:nvSpPr>
        <p:spPr>
          <a:xfrm>
            <a:off x="49530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2" name="Google Shape;42;p7"/>
          <p:cNvSpPr txBox="1">
            <a:spLocks noGrp="1"/>
          </p:cNvSpPr>
          <p:nvPr>
            <p:ph type="body" idx="1"/>
          </p:nvPr>
        </p:nvSpPr>
        <p:spPr>
          <a:xfrm>
            <a:off x="8382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3" name="Google Shape;43;p7"/>
          <p:cNvSpPr txBox="1">
            <a:spLocks noGrp="1"/>
          </p:cNvSpPr>
          <p:nvPr>
            <p:ph type="body" idx="4"/>
          </p:nvPr>
        </p:nvSpPr>
        <p:spPr>
          <a:xfrm>
            <a:off x="49530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4" name="Google Shape;44;p7"/>
          <p:cNvSpPr txBox="1">
            <a:spLocks noGrp="1"/>
          </p:cNvSpPr>
          <p:nvPr>
            <p:ph type="body" idx="5"/>
          </p:nvPr>
        </p:nvSpPr>
        <p:spPr>
          <a:xfrm>
            <a:off x="24384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5" name="Google Shape;45;p7"/>
          <p:cNvSpPr txBox="1">
            <a:spLocks noGrp="1"/>
          </p:cNvSpPr>
          <p:nvPr>
            <p:ph type="body" idx="6"/>
          </p:nvPr>
        </p:nvSpPr>
        <p:spPr>
          <a:xfrm>
            <a:off x="65532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46" name="Google Shape;46;p7"/>
          <p:cNvCxnSpPr/>
          <p:nvPr/>
        </p:nvCxnSpPr>
        <p:spPr>
          <a:xfrm>
            <a:off x="4521678" y="1657350"/>
            <a:ext cx="0" cy="2000250"/>
          </a:xfrm>
          <a:prstGeom prst="straightConnector1">
            <a:avLst/>
          </a:prstGeom>
          <a:noFill/>
          <a:ln w="9525" cap="flat" cmpd="sng">
            <a:solidFill>
              <a:schemeClr val="lt2"/>
            </a:solidFill>
            <a:prstDash val="dot"/>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7"/>
        <p:cNvGrpSpPr/>
        <p:nvPr/>
      </p:nvGrpSpPr>
      <p:grpSpPr>
        <a:xfrm>
          <a:off x="0" y="0"/>
          <a:ext cx="0" cy="0"/>
          <a:chOff x="0" y="0"/>
          <a:chExt cx="0" cy="0"/>
        </a:xfrm>
      </p:grpSpPr>
      <p:sp>
        <p:nvSpPr>
          <p:cNvPr id="48" name="Google Shape;48;p8"/>
          <p:cNvSpPr/>
          <p:nvPr/>
        </p:nvSpPr>
        <p:spPr>
          <a:xfrm>
            <a:off x="228600" y="209550"/>
            <a:ext cx="8686800" cy="4724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8"/>
          <p:cNvSpPr txBox="1">
            <a:spLocks noGrp="1"/>
          </p:cNvSpPr>
          <p:nvPr>
            <p:ph type="body" idx="1"/>
          </p:nvPr>
        </p:nvSpPr>
        <p:spPr>
          <a:xfrm>
            <a:off x="3575050" y="391715"/>
            <a:ext cx="5111750" cy="4389835"/>
          </a:xfrm>
          <a:prstGeom prst="rect">
            <a:avLst/>
          </a:prstGeom>
          <a:solidFill>
            <a:schemeClr val="lt1"/>
          </a:solid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0" name="Google Shape;50;p8"/>
          <p:cNvSpPr txBox="1">
            <a:spLocks noGrp="1"/>
          </p:cNvSpPr>
          <p:nvPr>
            <p:ph type="body" idx="2"/>
          </p:nvPr>
        </p:nvSpPr>
        <p:spPr>
          <a:xfrm>
            <a:off x="457201" y="3790950"/>
            <a:ext cx="3008313" cy="990600"/>
          </a:xfrm>
          <a:prstGeom prst="rect">
            <a:avLst/>
          </a:prstGeom>
          <a:solidFill>
            <a:schemeClr val="lt2"/>
          </a:solid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1"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51" name="Google Shape;51;p8"/>
          <p:cNvSpPr>
            <a:spLocks noGrp="1"/>
          </p:cNvSpPr>
          <p:nvPr>
            <p:ph type="pic" idx="3"/>
          </p:nvPr>
        </p:nvSpPr>
        <p:spPr>
          <a:xfrm>
            <a:off x="457200" y="391715"/>
            <a:ext cx="3008376" cy="32918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9"/>
          <p:cNvSpPr txBox="1">
            <a:spLocks noGrp="1"/>
          </p:cNvSpPr>
          <p:nvPr>
            <p:ph type="body" idx="1"/>
          </p:nvPr>
        </p:nvSpPr>
        <p:spPr>
          <a:xfrm>
            <a:off x="457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55" name="Google Shape;55;p9"/>
          <p:cNvSpPr txBox="1">
            <a:spLocks noGrp="1"/>
          </p:cNvSpPr>
          <p:nvPr>
            <p:ph type="body" idx="2"/>
          </p:nvPr>
        </p:nvSpPr>
        <p:spPr>
          <a:xfrm>
            <a:off x="4648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457200" y="1338263"/>
            <a:ext cx="4040188" cy="479822"/>
          </a:xfrm>
          <a:prstGeom prst="rect">
            <a:avLst/>
          </a:prstGeom>
          <a:solidFill>
            <a:srgbClr val="C00000"/>
          </a:solid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lt1"/>
              </a:buClr>
              <a:buSzPts val="2800"/>
              <a:buFont typeface="Arial"/>
              <a:buNone/>
              <a:defRPr sz="28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58" name="Google Shape;58;p10"/>
          <p:cNvSpPr txBox="1">
            <a:spLocks noGrp="1"/>
          </p:cNvSpPr>
          <p:nvPr>
            <p:ph type="body" idx="2"/>
          </p:nvPr>
        </p:nvSpPr>
        <p:spPr>
          <a:xfrm>
            <a:off x="457200" y="1908516"/>
            <a:ext cx="4040188"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59" name="Google Shape;59;p10"/>
          <p:cNvSpPr txBox="1">
            <a:spLocks noGrp="1"/>
          </p:cNvSpPr>
          <p:nvPr>
            <p:ph type="body" idx="3"/>
          </p:nvPr>
        </p:nvSpPr>
        <p:spPr>
          <a:xfrm>
            <a:off x="4645026" y="1338263"/>
            <a:ext cx="4041775" cy="479822"/>
          </a:xfrm>
          <a:prstGeom prst="rect">
            <a:avLst/>
          </a:prstGeom>
          <a:solidFill>
            <a:srgbClr val="C00000"/>
          </a:solid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lt1"/>
              </a:buClr>
              <a:buSzPts val="2800"/>
              <a:buFont typeface="Arial"/>
              <a:buChar char="•"/>
              <a:defRPr sz="2800" b="1"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60" name="Google Shape;60;p10"/>
          <p:cNvSpPr txBox="1">
            <a:spLocks noGrp="1"/>
          </p:cNvSpPr>
          <p:nvPr>
            <p:ph type="body" idx="4"/>
          </p:nvPr>
        </p:nvSpPr>
        <p:spPr>
          <a:xfrm>
            <a:off x="4645026" y="1908516"/>
            <a:ext cx="4041775"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61" name="Google Shape;61;p10"/>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hyperlink" Target="http://www.buzzsprout.com/168838/677407-caleb-henry-count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buzzsprout.com/168838/677408-fatima-henry-county"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bit.ly/VAPBA201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ropbox.com/s/kztz7nigu9oqubx/Draft%20History%20Rubric%20(1).docx?dl=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dropbox.com/s/kztz7nigu9oqubx/Draft%20History%20Rubric%20(1).docx?dl=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866"/>
            <a:ext cx="8229600" cy="857250"/>
          </a:xfrm>
        </p:spPr>
        <p:txBody>
          <a:bodyPr/>
          <a:lstStyle/>
          <a:p>
            <a:pPr lvl="0" algn="ctr">
              <a:lnSpc>
                <a:spcPct val="85000"/>
              </a:lnSpc>
              <a:buClr>
                <a:srgbClr val="000000"/>
              </a:buClr>
              <a:buSzPts val="3600"/>
            </a:pPr>
            <a:r>
              <a:rPr lang="en-US" sz="3600" b="1" dirty="0">
                <a:latin typeface="Tahoma"/>
                <a:ea typeface="Tahoma"/>
                <a:cs typeface="Tahoma"/>
                <a:sym typeface="Tahoma"/>
              </a:rPr>
              <a:t>Performance Assessment Assurances: </a:t>
            </a:r>
            <a:r>
              <a:rPr lang="en-US" sz="3600" dirty="0">
                <a:solidFill>
                  <a:srgbClr val="000000"/>
                </a:solidFill>
                <a:latin typeface="Tahoma"/>
                <a:ea typeface="Tahoma"/>
                <a:cs typeface="Tahoma"/>
                <a:sym typeface="Tahoma"/>
              </a:rPr>
              <a:t/>
            </a:r>
            <a:br>
              <a:rPr lang="en-US" sz="3600" dirty="0">
                <a:solidFill>
                  <a:srgbClr val="000000"/>
                </a:solidFill>
                <a:latin typeface="Tahoma"/>
                <a:ea typeface="Tahoma"/>
                <a:cs typeface="Tahoma"/>
                <a:sym typeface="Tahoma"/>
              </a:rPr>
            </a:br>
            <a:r>
              <a:rPr lang="en-US" sz="3600" b="1" dirty="0">
                <a:latin typeface="Tahoma"/>
                <a:ea typeface="Tahoma"/>
                <a:cs typeface="Tahoma"/>
                <a:sym typeface="Tahoma"/>
              </a:rPr>
              <a:t>Next Steps for Leading Deeper Learning in Virginia</a:t>
            </a:r>
            <a:endParaRPr lang="en-US" sz="3600" dirty="0">
              <a:solidFill>
                <a:srgbClr val="000000"/>
              </a:solidFill>
              <a:latin typeface="Tahoma"/>
              <a:ea typeface="Tahoma"/>
              <a:cs typeface="Tahoma"/>
              <a:sym typeface="Tahoma"/>
            </a:endParaRPr>
          </a:p>
        </p:txBody>
      </p:sp>
      <p:sp>
        <p:nvSpPr>
          <p:cNvPr id="3" name="Text Placeholder 2"/>
          <p:cNvSpPr>
            <a:spLocks noGrp="1"/>
          </p:cNvSpPr>
          <p:nvPr>
            <p:ph type="body" idx="1"/>
          </p:nvPr>
        </p:nvSpPr>
        <p:spPr>
          <a:xfrm>
            <a:off x="457199" y="2203559"/>
            <a:ext cx="8565420" cy="2109491"/>
          </a:xfrm>
        </p:spPr>
        <p:txBody>
          <a:bodyPr/>
          <a:lstStyle/>
          <a:p>
            <a:pPr algn="ctr"/>
            <a:r>
              <a:rPr lang="en-US" sz="2600" dirty="0" smtClean="0">
                <a:latin typeface="Tahoma" panose="020B0604030504040204" pitchFamily="34" charset="0"/>
                <a:ea typeface="Tahoma" panose="020B0604030504040204" pitchFamily="34" charset="0"/>
                <a:cs typeface="Tahoma" panose="020B0604030504040204" pitchFamily="34" charset="0"/>
              </a:rPr>
              <a:t>Day 2: Secondary Breakout</a:t>
            </a:r>
          </a:p>
          <a:p>
            <a:pPr algn="ctr"/>
            <a:r>
              <a:rPr lang="en-US" sz="2600" dirty="0" smtClean="0">
                <a:latin typeface="Tahoma" panose="020B0604030504040204" pitchFamily="34" charset="0"/>
                <a:ea typeface="Tahoma" panose="020B0604030504040204" pitchFamily="34" charset="0"/>
                <a:cs typeface="Tahoma" panose="020B0604030504040204" pitchFamily="34" charset="0"/>
              </a:rPr>
              <a:t>Facilitators:</a:t>
            </a:r>
            <a:br>
              <a:rPr lang="en-US" sz="2600" dirty="0" smtClean="0">
                <a:latin typeface="Tahoma" panose="020B0604030504040204" pitchFamily="34" charset="0"/>
                <a:ea typeface="Tahoma" panose="020B0604030504040204" pitchFamily="34" charset="0"/>
                <a:cs typeface="Tahoma" panose="020B0604030504040204" pitchFamily="34" charset="0"/>
              </a:rPr>
            </a:br>
            <a:r>
              <a:rPr lang="en-US" sz="2600" dirty="0" smtClean="0">
                <a:latin typeface="Tahoma" panose="020B0604030504040204" pitchFamily="34" charset="0"/>
                <a:ea typeface="Tahoma" panose="020B0604030504040204" pitchFamily="34" charset="0"/>
                <a:cs typeface="Tahoma" panose="020B0604030504040204" pitchFamily="34" charset="0"/>
              </a:rPr>
              <a:t>Christonya Brown, Virginia Department of Education</a:t>
            </a:r>
          </a:p>
          <a:p>
            <a:pPr algn="ctr"/>
            <a:r>
              <a:rPr lang="en-US" sz="2600" dirty="0" smtClean="0">
                <a:latin typeface="Tahoma" panose="020B0604030504040204" pitchFamily="34" charset="0"/>
                <a:ea typeface="Tahoma" panose="020B0604030504040204" pitchFamily="34" charset="0"/>
                <a:cs typeface="Tahoma" panose="020B0604030504040204" pitchFamily="34" charset="0"/>
              </a:rPr>
              <a:t>Ruth Wei, </a:t>
            </a:r>
            <a:r>
              <a:rPr lang="en-US" sz="2600" dirty="0">
                <a:latin typeface="Tahoma" panose="020B0604030504040204" pitchFamily="34" charset="0"/>
                <a:ea typeface="Tahoma" panose="020B0604030504040204" pitchFamily="34" charset="0"/>
                <a:cs typeface="Tahoma" panose="020B0604030504040204" pitchFamily="34" charset="0"/>
              </a:rPr>
              <a:t>E</a:t>
            </a:r>
            <a:r>
              <a:rPr lang="en-US" sz="2600" dirty="0" smtClean="0">
                <a:latin typeface="Tahoma" panose="020B0604030504040204" pitchFamily="34" charset="0"/>
                <a:ea typeface="Tahoma" panose="020B0604030504040204" pitchFamily="34" charset="0"/>
                <a:cs typeface="Tahoma" panose="020B0604030504040204" pitchFamily="34" charset="0"/>
              </a:rPr>
              <a:t>nvision Learning Partners</a:t>
            </a: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The footer image includes the logo of each pf the sponsors for this workshop: from left to right, Envision Learning Partners, the Virginia Department of Education, and Jobs for the Future."/>
          <p:cNvPicPr/>
          <p:nvPr/>
        </p:nvPicPr>
        <p:blipFill>
          <a:blip r:embed="rId2"/>
          <a:stretch>
            <a:fillRect/>
          </a:stretch>
        </p:blipFill>
        <p:spPr>
          <a:xfrm>
            <a:off x="0" y="4207858"/>
            <a:ext cx="9144000" cy="939870"/>
          </a:xfrm>
          <a:prstGeom prst="rect">
            <a:avLst/>
          </a:prstGeom>
        </p:spPr>
      </p:pic>
    </p:spTree>
    <p:extLst>
      <p:ext uri="{BB962C8B-B14F-4D97-AF65-F5344CB8AC3E}">
        <p14:creationId xmlns:p14="http://schemas.microsoft.com/office/powerpoint/2010/main" val="404745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3"/>
          <p:cNvSpPr txBox="1">
            <a:spLocks noGrp="1"/>
          </p:cNvSpPr>
          <p:nvPr>
            <p:ph type="title"/>
          </p:nvPr>
        </p:nvSpPr>
        <p:spPr>
          <a:xfrm>
            <a:off x="295500" y="93350"/>
            <a:ext cx="8848500" cy="152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A New Vision of Assessment in Virginia </a:t>
            </a:r>
            <a:endParaRPr sz="3600" b="1" i="0" u="none" strike="noStrike" cap="none">
              <a:solidFill>
                <a:schemeClr val="dk1"/>
              </a:solidFill>
              <a:latin typeface="Tahoma"/>
              <a:ea typeface="Tahoma"/>
              <a:cs typeface="Tahoma"/>
              <a:sym typeface="Tahoma"/>
            </a:endParaRPr>
          </a:p>
        </p:txBody>
      </p:sp>
      <p:sp>
        <p:nvSpPr>
          <p:cNvPr id="412" name="Google Shape;412;p43"/>
          <p:cNvSpPr txBox="1">
            <a:spLocks noGrp="1"/>
          </p:cNvSpPr>
          <p:nvPr>
            <p:ph type="body" idx="1"/>
          </p:nvPr>
        </p:nvSpPr>
        <p:spPr>
          <a:xfrm>
            <a:off x="348390" y="1973331"/>
            <a:ext cx="8077200" cy="2895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Assessments that…</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Demand students produce authentic work</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Demand students apply specific disciplinary skill(s)</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Focus on measuring specific disciplinary skill(s)</a:t>
            </a:r>
            <a:endParaRPr sz="2400" b="0" i="0" u="none" strike="noStrike" cap="none">
              <a:solidFill>
                <a:schemeClr val="dk1"/>
              </a:solidFill>
              <a:latin typeface="Tahoma"/>
              <a:ea typeface="Tahoma"/>
              <a:cs typeface="Tahoma"/>
              <a:sym typeface="Tahoma"/>
            </a:endParaRPr>
          </a:p>
          <a:p>
            <a:pPr marL="457200" marR="0" lvl="0" indent="-27940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4"/>
          <p:cNvSpPr txBox="1">
            <a:spLocks noGrp="1"/>
          </p:cNvSpPr>
          <p:nvPr>
            <p:ph type="title"/>
          </p:nvPr>
        </p:nvSpPr>
        <p:spPr>
          <a:xfrm>
            <a:off x="282314" y="143435"/>
            <a:ext cx="8480686" cy="136151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A New Vision of Instruction in Virginia </a:t>
            </a:r>
            <a:endParaRPr sz="3600" b="1" i="0" u="none" strike="noStrike" cap="none">
              <a:solidFill>
                <a:schemeClr val="dk1"/>
              </a:solidFill>
              <a:latin typeface="Tahoma"/>
              <a:ea typeface="Tahoma"/>
              <a:cs typeface="Tahoma"/>
              <a:sym typeface="Tahoma"/>
            </a:endParaRPr>
          </a:p>
        </p:txBody>
      </p:sp>
      <p:sp>
        <p:nvSpPr>
          <p:cNvPr id="419" name="Google Shape;419;p44"/>
          <p:cNvSpPr txBox="1">
            <a:spLocks noGrp="1"/>
          </p:cNvSpPr>
          <p:nvPr>
            <p:ph type="body" idx="1"/>
          </p:nvPr>
        </p:nvSpPr>
        <p:spPr>
          <a:xfrm>
            <a:off x="412673" y="1885454"/>
            <a:ext cx="8077200" cy="289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590"/>
              <a:buFont typeface="Arial"/>
              <a:buNone/>
            </a:pPr>
            <a:r>
              <a:rPr lang="en-US" sz="2590" b="1" i="0" u="none" strike="noStrike" cap="none">
                <a:solidFill>
                  <a:schemeClr val="dk1"/>
                </a:solidFill>
                <a:latin typeface="Tahoma"/>
                <a:ea typeface="Tahoma"/>
                <a:cs typeface="Tahoma"/>
                <a:sym typeface="Tahoma"/>
              </a:rPr>
              <a:t>Instruction that…</a:t>
            </a:r>
            <a:endParaRPr sz="3200" b="0" i="0" u="none" strike="noStrike" cap="none">
              <a:solidFill>
                <a:schemeClr val="dk1"/>
              </a:solidFill>
              <a:latin typeface="Tahoma"/>
              <a:ea typeface="Tahoma"/>
              <a:cs typeface="Tahoma"/>
              <a:sym typeface="Tahoma"/>
            </a:endParaRPr>
          </a:p>
          <a:p>
            <a:pPr marL="457200" marR="0" lvl="0" indent="-457200" algn="l" rtl="0">
              <a:lnSpc>
                <a:spcPct val="100000"/>
              </a:lnSpc>
              <a:spcBef>
                <a:spcPts val="518"/>
              </a:spcBef>
              <a:spcAft>
                <a:spcPts val="0"/>
              </a:spcAft>
              <a:buClr>
                <a:schemeClr val="dk1"/>
              </a:buClr>
              <a:buSzPts val="2590"/>
              <a:buFont typeface="Arial"/>
              <a:buChar char="•"/>
            </a:pPr>
            <a:r>
              <a:rPr lang="en-US" sz="2590" b="0" i="0" u="none" strike="noStrike" cap="none">
                <a:solidFill>
                  <a:schemeClr val="dk1"/>
                </a:solidFill>
                <a:latin typeface="Tahoma"/>
                <a:ea typeface="Tahoma"/>
                <a:cs typeface="Tahoma"/>
                <a:sym typeface="Tahoma"/>
              </a:rPr>
              <a:t>Changes students’ role to a more active investigator</a:t>
            </a:r>
            <a:endParaRPr sz="3200" b="0" i="0" u="none" strike="noStrike" cap="none">
              <a:solidFill>
                <a:schemeClr val="dk1"/>
              </a:solidFill>
              <a:latin typeface="Tahoma"/>
              <a:ea typeface="Tahoma"/>
              <a:cs typeface="Tahoma"/>
              <a:sym typeface="Tahoma"/>
            </a:endParaRPr>
          </a:p>
          <a:p>
            <a:pPr marL="457200" marR="0" lvl="0" indent="-457200" algn="l" rtl="0">
              <a:lnSpc>
                <a:spcPct val="100000"/>
              </a:lnSpc>
              <a:spcBef>
                <a:spcPts val="518"/>
              </a:spcBef>
              <a:spcAft>
                <a:spcPts val="0"/>
              </a:spcAft>
              <a:buClr>
                <a:schemeClr val="dk1"/>
              </a:buClr>
              <a:buSzPts val="2590"/>
              <a:buFont typeface="Arial"/>
              <a:buChar char="•"/>
            </a:pPr>
            <a:r>
              <a:rPr lang="en-US" sz="2590" b="0" i="0" u="none" strike="noStrike" cap="none">
                <a:solidFill>
                  <a:schemeClr val="dk1"/>
                </a:solidFill>
                <a:latin typeface="Tahoma"/>
                <a:ea typeface="Tahoma"/>
                <a:cs typeface="Tahoma"/>
                <a:sym typeface="Tahoma"/>
              </a:rPr>
              <a:t>Names and teaches particular disciplinary skills</a:t>
            </a:r>
            <a:endParaRPr sz="2590" b="0" i="0" u="none" strike="noStrike" cap="none">
              <a:solidFill>
                <a:schemeClr val="dk1"/>
              </a:solidFill>
              <a:latin typeface="Tahoma"/>
              <a:ea typeface="Tahoma"/>
              <a:cs typeface="Tahoma"/>
              <a:sym typeface="Tahoma"/>
            </a:endParaRPr>
          </a:p>
          <a:p>
            <a:pPr marL="457200" marR="0" lvl="0" indent="-457200" algn="l" rtl="0">
              <a:lnSpc>
                <a:spcPct val="100000"/>
              </a:lnSpc>
              <a:spcBef>
                <a:spcPts val="518"/>
              </a:spcBef>
              <a:spcAft>
                <a:spcPts val="0"/>
              </a:spcAft>
              <a:buClr>
                <a:schemeClr val="dk1"/>
              </a:buClr>
              <a:buSzPts val="2590"/>
              <a:buFont typeface="Arial"/>
              <a:buChar char="•"/>
            </a:pPr>
            <a:r>
              <a:rPr lang="en-US" sz="2590" b="0" i="0" u="none" strike="noStrike" cap="none">
                <a:solidFill>
                  <a:schemeClr val="dk1"/>
                </a:solidFill>
                <a:latin typeface="Tahoma"/>
                <a:ea typeface="Tahoma"/>
                <a:cs typeface="Tahoma"/>
                <a:sym typeface="Tahoma"/>
              </a:rPr>
              <a:t>Engages students in big ideas and concepts</a:t>
            </a:r>
            <a:endParaRPr sz="3200" b="0" i="0" u="none" strike="noStrike" cap="none">
              <a:solidFill>
                <a:schemeClr val="dk1"/>
              </a:solidFill>
              <a:latin typeface="Tahoma"/>
              <a:ea typeface="Tahoma"/>
              <a:cs typeface="Tahoma"/>
              <a:sym typeface="Tahoma"/>
            </a:endParaRPr>
          </a:p>
          <a:p>
            <a:pPr marL="457200" marR="0" lvl="0" indent="-457200" algn="l" rtl="0">
              <a:lnSpc>
                <a:spcPct val="100000"/>
              </a:lnSpc>
              <a:spcBef>
                <a:spcPts val="518"/>
              </a:spcBef>
              <a:spcAft>
                <a:spcPts val="0"/>
              </a:spcAft>
              <a:buClr>
                <a:schemeClr val="dk1"/>
              </a:buClr>
              <a:buSzPts val="2590"/>
              <a:buFont typeface="Arial"/>
              <a:buChar char="•"/>
            </a:pPr>
            <a:r>
              <a:rPr lang="en-US" sz="2590" b="0" i="0" u="none" strike="noStrike" cap="none">
                <a:solidFill>
                  <a:schemeClr val="dk1"/>
                </a:solidFill>
                <a:latin typeface="Tahoma"/>
                <a:ea typeface="Tahoma"/>
                <a:cs typeface="Tahoma"/>
                <a:sym typeface="Tahoma"/>
              </a:rPr>
              <a:t>Requires students use facts not just recall them</a:t>
            </a:r>
            <a:endParaRPr sz="2590" b="0" i="0" u="none" strike="noStrike" cap="none">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5"/>
          <p:cNvSpPr txBox="1">
            <a:spLocks noGrp="1"/>
          </p:cNvSpPr>
          <p:nvPr>
            <p:ph type="title"/>
          </p:nvPr>
        </p:nvSpPr>
        <p:spPr>
          <a:xfrm>
            <a:off x="228599" y="126618"/>
            <a:ext cx="8686800" cy="133595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3600" b="1" i="0" u="none" strike="noStrike" cap="none">
                <a:solidFill>
                  <a:schemeClr val="dk1"/>
                </a:solidFill>
                <a:latin typeface="Tahoma"/>
                <a:ea typeface="Tahoma"/>
                <a:cs typeface="Tahoma"/>
                <a:sym typeface="Tahoma"/>
              </a:rPr>
              <a:t>Module 5: Understanding the Task through Students’ Eyes</a:t>
            </a:r>
            <a:endParaRPr sz="3600" b="1" i="0" u="none" strike="noStrike" cap="none">
              <a:solidFill>
                <a:schemeClr val="dk1"/>
              </a:solidFill>
              <a:latin typeface="Tahoma"/>
              <a:ea typeface="Tahoma"/>
              <a:cs typeface="Tahoma"/>
              <a:sym typeface="Tahoma"/>
            </a:endParaRPr>
          </a:p>
        </p:txBody>
      </p:sp>
      <p:sp>
        <p:nvSpPr>
          <p:cNvPr id="426" name="Google Shape;426;p45"/>
          <p:cNvSpPr txBox="1"/>
          <p:nvPr/>
        </p:nvSpPr>
        <p:spPr>
          <a:xfrm>
            <a:off x="228599" y="1642626"/>
            <a:ext cx="7848601" cy="2971800"/>
          </a:xfrm>
          <a:prstGeom prst="rect">
            <a:avLst/>
          </a:prstGeom>
          <a:noFill/>
          <a:ln>
            <a:noFill/>
          </a:ln>
        </p:spPr>
        <p:txBody>
          <a:bodyPr spcFirstLastPara="1" wrap="square" lIns="68575" tIns="34275" rIns="68575" bIns="34275" anchor="t" anchorCtr="0">
            <a:noAutofit/>
          </a:bodyPr>
          <a:lstStyle/>
          <a:p>
            <a:pPr marL="0" marR="0" lvl="0" indent="0" algn="l" rtl="0">
              <a:lnSpc>
                <a:spcPct val="80000"/>
              </a:lnSpc>
              <a:spcBef>
                <a:spcPts val="0"/>
              </a:spcBef>
              <a:spcAft>
                <a:spcPts val="0"/>
              </a:spcAft>
              <a:buClr>
                <a:schemeClr val="dk1"/>
              </a:buClr>
              <a:buSzPts val="3000"/>
              <a:buFont typeface="Arial"/>
              <a:buNone/>
            </a:pPr>
            <a:r>
              <a:rPr lang="en-US" sz="2400" b="1" i="0" u="none" strike="noStrike" cap="none" dirty="0">
                <a:solidFill>
                  <a:schemeClr val="dk1"/>
                </a:solidFill>
                <a:latin typeface="Tahoma"/>
                <a:ea typeface="Tahoma"/>
                <a:cs typeface="Tahoma"/>
                <a:sym typeface="Tahoma"/>
              </a:rPr>
              <a:t>Purpose: </a:t>
            </a:r>
            <a:r>
              <a:rPr lang="en-US" sz="2400" b="0" u="none" strike="noStrike" cap="none" dirty="0">
                <a:solidFill>
                  <a:schemeClr val="dk1"/>
                </a:solidFill>
                <a:latin typeface="Tahoma"/>
                <a:ea typeface="Tahoma"/>
                <a:cs typeface="Tahoma"/>
                <a:sym typeface="Tahoma"/>
              </a:rPr>
              <a:t>Understand the demands of a performance tasks and anticipate challenges students may have in responding to the task.</a:t>
            </a:r>
            <a:endParaRPr sz="2400" b="0" u="none" strike="noStrike" cap="none" dirty="0">
              <a:solidFill>
                <a:srgbClr val="000000"/>
              </a:solidFill>
              <a:latin typeface="Tahoma"/>
              <a:ea typeface="Tahoma"/>
              <a:cs typeface="Tahoma"/>
              <a:sym typeface="Tahoma"/>
            </a:endParaRPr>
          </a:p>
          <a:p>
            <a:pPr marL="685800" marR="0" lvl="1" indent="-228600" algn="l" rtl="0">
              <a:lnSpc>
                <a:spcPct val="100000"/>
              </a:lnSpc>
              <a:spcBef>
                <a:spcPts val="500"/>
              </a:spcBef>
              <a:spcAft>
                <a:spcPts val="0"/>
              </a:spcAft>
              <a:buClr>
                <a:schemeClr val="dk1"/>
              </a:buClr>
              <a:buSzPts val="2600"/>
              <a:buFont typeface="Arial"/>
              <a:buChar char="•"/>
            </a:pPr>
            <a:r>
              <a:rPr lang="en-US" sz="2400" b="0" i="0" u="none" strike="noStrike" cap="none" dirty="0">
                <a:solidFill>
                  <a:schemeClr val="dk1"/>
                </a:solidFill>
                <a:latin typeface="Tahoma"/>
                <a:ea typeface="Tahoma"/>
                <a:cs typeface="Tahoma"/>
                <a:sym typeface="Tahoma"/>
              </a:rPr>
              <a:t>Review the Performance Task: </a:t>
            </a:r>
            <a:r>
              <a:rPr lang="en-US" sz="2400" b="1" i="0" u="none" strike="noStrike" cap="none" dirty="0">
                <a:solidFill>
                  <a:schemeClr val="dk1"/>
                </a:solidFill>
                <a:latin typeface="Tahoma"/>
                <a:ea typeface="Tahoma"/>
                <a:cs typeface="Tahoma"/>
                <a:sym typeface="Tahoma"/>
              </a:rPr>
              <a:t>“Civil War Impacts”</a:t>
            </a:r>
            <a:endParaRPr sz="2400" b="0" i="0" u="none" strike="noStrike" cap="none" dirty="0">
              <a:solidFill>
                <a:schemeClr val="dk1"/>
              </a:solidFill>
              <a:latin typeface="Tahoma"/>
              <a:ea typeface="Tahoma"/>
              <a:cs typeface="Tahoma"/>
              <a:sym typeface="Tahoma"/>
            </a:endParaRPr>
          </a:p>
          <a:p>
            <a:pPr marL="685800" marR="0" lvl="1" indent="-228600" algn="l" rtl="0">
              <a:lnSpc>
                <a:spcPct val="80000"/>
              </a:lnSpc>
              <a:spcBef>
                <a:spcPts val="500"/>
              </a:spcBef>
              <a:spcAft>
                <a:spcPts val="0"/>
              </a:spcAft>
              <a:buClr>
                <a:schemeClr val="dk1"/>
              </a:buClr>
              <a:buSzPts val="2600"/>
              <a:buFont typeface="Arial"/>
              <a:buChar char="•"/>
            </a:pPr>
            <a:r>
              <a:rPr lang="en-US" sz="2400" b="0" i="0" u="none" strike="noStrike" cap="none" dirty="0">
                <a:solidFill>
                  <a:schemeClr val="dk1"/>
                </a:solidFill>
                <a:latin typeface="Tahoma"/>
                <a:ea typeface="Tahoma"/>
                <a:cs typeface="Tahoma"/>
                <a:sym typeface="Tahoma"/>
              </a:rPr>
              <a:t>Use the tool: </a:t>
            </a:r>
            <a:r>
              <a:rPr lang="en-US" sz="2400" b="1" i="0" u="none" strike="noStrike" cap="none" dirty="0">
                <a:solidFill>
                  <a:schemeClr val="dk1"/>
                </a:solidFill>
                <a:latin typeface="Tahoma"/>
                <a:ea typeface="Tahoma"/>
                <a:cs typeface="Tahoma"/>
                <a:sym typeface="Tahoma"/>
              </a:rPr>
              <a:t>“Unpacking the Demands of a Performance Assessment” </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6"/>
          <p:cNvSpPr txBox="1">
            <a:spLocks noGrp="1"/>
          </p:cNvSpPr>
          <p:nvPr>
            <p:ph type="title"/>
          </p:nvPr>
        </p:nvSpPr>
        <p:spPr>
          <a:xfrm>
            <a:off x="308548" y="1"/>
            <a:ext cx="8229600" cy="207568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3600" b="1" i="0" u="none" strike="noStrike" cap="none" dirty="0">
                <a:solidFill>
                  <a:schemeClr val="dk1"/>
                </a:solidFill>
                <a:latin typeface="Tahoma"/>
                <a:ea typeface="Tahoma"/>
                <a:cs typeface="Tahoma"/>
                <a:sym typeface="Tahoma"/>
              </a:rPr>
              <a:t>Unpacking the Demands of a Performance </a:t>
            </a:r>
            <a:r>
              <a:rPr lang="en-US" sz="3600" b="1" i="0" u="none" strike="noStrike" cap="none" dirty="0" smtClean="0">
                <a:solidFill>
                  <a:schemeClr val="dk1"/>
                </a:solidFill>
                <a:latin typeface="Tahoma"/>
                <a:ea typeface="Tahoma"/>
                <a:cs typeface="Tahoma"/>
                <a:sym typeface="Tahoma"/>
              </a:rPr>
              <a:t>Assessment </a:t>
            </a:r>
            <a:r>
              <a:rPr lang="en-US" sz="2400" b="1" i="0" u="none" strike="noStrike" cap="none" dirty="0" smtClean="0">
                <a:solidFill>
                  <a:schemeClr val="dk1"/>
                </a:solidFill>
                <a:latin typeface="Tahoma"/>
                <a:ea typeface="Tahoma"/>
                <a:cs typeface="Tahoma"/>
                <a:sym typeface="Tahoma"/>
              </a:rPr>
              <a:t>(1 of 2)</a:t>
            </a:r>
            <a:r>
              <a:rPr lang="en-US" sz="3600" b="1" i="0" u="none" strike="noStrike" cap="none" dirty="0">
                <a:solidFill>
                  <a:schemeClr val="dk1"/>
                </a:solidFill>
                <a:latin typeface="Tahoma"/>
                <a:ea typeface="Tahoma"/>
                <a:cs typeface="Tahoma"/>
                <a:sym typeface="Tahoma"/>
              </a:rPr>
              <a:t/>
            </a:r>
            <a:br>
              <a:rPr lang="en-US" sz="3600" b="1" i="0" u="none" strike="noStrike" cap="none" dirty="0">
                <a:solidFill>
                  <a:schemeClr val="dk1"/>
                </a:solidFill>
                <a:latin typeface="Tahoma"/>
                <a:ea typeface="Tahoma"/>
                <a:cs typeface="Tahoma"/>
                <a:sym typeface="Tahoma"/>
              </a:rPr>
            </a:br>
            <a:r>
              <a:rPr lang="en-US" sz="3600" b="0" i="0" u="none" strike="noStrike" cap="none" dirty="0">
                <a:solidFill>
                  <a:schemeClr val="dk1"/>
                </a:solidFill>
                <a:latin typeface="Tahoma"/>
                <a:ea typeface="Tahoma"/>
                <a:cs typeface="Tahoma"/>
                <a:sym typeface="Tahoma"/>
              </a:rPr>
              <a:t>(15 min)</a:t>
            </a:r>
            <a:endParaRPr sz="3600" b="0" i="0" u="none" strike="noStrike" cap="none" dirty="0">
              <a:solidFill>
                <a:schemeClr val="dk1"/>
              </a:solidFill>
              <a:latin typeface="Tahoma"/>
              <a:ea typeface="Tahoma"/>
              <a:cs typeface="Tahoma"/>
              <a:sym typeface="Tahoma"/>
            </a:endParaRPr>
          </a:p>
        </p:txBody>
      </p:sp>
      <p:sp>
        <p:nvSpPr>
          <p:cNvPr id="433" name="Google Shape;433;p46"/>
          <p:cNvSpPr txBox="1"/>
          <p:nvPr/>
        </p:nvSpPr>
        <p:spPr>
          <a:xfrm>
            <a:off x="308548" y="2075689"/>
            <a:ext cx="7848601" cy="2671775"/>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do students need to know and be able to do to accomplish the task?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language demands (function and form*) are embedded within the task?</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do you expect students to struggle with in this task? </a:t>
            </a:r>
            <a:endParaRPr sz="2400" b="0" i="0" u="none" strike="noStrike" cap="none">
              <a:solidFill>
                <a:srgbClr val="000000"/>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7"/>
          <p:cNvSpPr txBox="1">
            <a:spLocks noGrp="1"/>
          </p:cNvSpPr>
          <p:nvPr>
            <p:ph type="title"/>
          </p:nvPr>
        </p:nvSpPr>
        <p:spPr>
          <a:xfrm>
            <a:off x="285342" y="-91663"/>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600"/>
              <a:buFont typeface="Arial"/>
              <a:buNone/>
            </a:pPr>
            <a:r>
              <a:rPr lang="en-US" sz="3600" b="1" i="0" u="none" strike="noStrike" cap="none" dirty="0">
                <a:solidFill>
                  <a:schemeClr val="dk1"/>
                </a:solidFill>
                <a:latin typeface="Tahoma"/>
                <a:ea typeface="Tahoma"/>
                <a:cs typeface="Tahoma"/>
                <a:sym typeface="Tahoma"/>
              </a:rPr>
              <a:t>* Language Demand Types</a:t>
            </a:r>
            <a:endParaRPr sz="3600" b="0" i="0" u="none" strike="noStrike" cap="none" dirty="0">
              <a:solidFill>
                <a:schemeClr val="dk1"/>
              </a:solidFill>
              <a:latin typeface="Tahoma"/>
              <a:ea typeface="Tahoma"/>
              <a:cs typeface="Tahoma"/>
              <a:sym typeface="Tahoma"/>
            </a:endParaRPr>
          </a:p>
        </p:txBody>
      </p:sp>
      <p:graphicFrame>
        <p:nvGraphicFramePr>
          <p:cNvPr id="440" name="Google Shape;440;p47" descr="Image shows 2-column table for language demand types. On the left: Function, which involves what students do with language as they engage with content and interact with others. Examples of function include: making claims, expressing and supporting opinions, persuading, analyzing, and defining. On the right: Form, which involved language structures and vocabulary that are used to support language functions. Examples of form include: paragraph organization' language of science inquiry; timelines, tables, graphs; quantitative representations; and comparison words." title="Language Demand Types"/>
          <p:cNvGraphicFramePr/>
          <p:nvPr>
            <p:extLst>
              <p:ext uri="{D42A27DB-BD31-4B8C-83A1-F6EECF244321}">
                <p14:modId xmlns:p14="http://schemas.microsoft.com/office/powerpoint/2010/main" val="1708870205"/>
              </p:ext>
            </p:extLst>
          </p:nvPr>
        </p:nvGraphicFramePr>
        <p:xfrm>
          <a:off x="0" y="830417"/>
          <a:ext cx="9144000" cy="4210920"/>
        </p:xfrm>
        <a:graphic>
          <a:graphicData uri="http://schemas.openxmlformats.org/drawingml/2006/table">
            <a:tbl>
              <a:tblPr firstRow="1" bandRow="1">
                <a:noFill/>
                <a:tableStyleId>{412E7CED-1933-457A-BBF4-5A757D9A1CE0}</a:tableStyleId>
              </a:tblPr>
              <a:tblGrid>
                <a:gridCol w="5064526">
                  <a:extLst>
                    <a:ext uri="{9D8B030D-6E8A-4147-A177-3AD203B41FA5}">
                      <a16:colId xmlns="" xmlns:a16="http://schemas.microsoft.com/office/drawing/2014/main" val="20000"/>
                    </a:ext>
                  </a:extLst>
                </a:gridCol>
                <a:gridCol w="4079474">
                  <a:extLst>
                    <a:ext uri="{9D8B030D-6E8A-4147-A177-3AD203B41FA5}">
                      <a16:colId xmlns="" xmlns:a16="http://schemas.microsoft.com/office/drawing/2014/main" val="20001"/>
                    </a:ext>
                  </a:extLst>
                </a:gridCol>
              </a:tblGrid>
              <a:tr h="1684368">
                <a:tc>
                  <a:txBody>
                    <a:bodyPr/>
                    <a:lstStyle/>
                    <a:p>
                      <a:pPr marL="0" marR="0" lvl="0" indent="0" algn="ctr" rtl="0">
                        <a:lnSpc>
                          <a:spcPct val="115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FUNCTION</a:t>
                      </a:r>
                      <a:endParaRPr sz="2400" u="none" strike="noStrike" cap="none" dirty="0">
                        <a:latin typeface="Tahoma"/>
                        <a:ea typeface="Tahoma"/>
                        <a:cs typeface="Tahoma"/>
                        <a:sym typeface="Tahoma"/>
                      </a:endParaRPr>
                    </a:p>
                    <a:p>
                      <a:pPr marL="0" marR="0" lvl="0" indent="0" algn="ctr" rtl="0">
                        <a:lnSpc>
                          <a:spcPct val="115000"/>
                        </a:lnSpc>
                        <a:spcBef>
                          <a:spcPts val="0"/>
                        </a:spcBef>
                        <a:spcAft>
                          <a:spcPts val="0"/>
                        </a:spcAft>
                        <a:buClr>
                          <a:srgbClr val="000000"/>
                        </a:buClr>
                        <a:buSzPts val="2000"/>
                        <a:buFont typeface="Arial"/>
                        <a:buNone/>
                      </a:pPr>
                      <a:r>
                        <a:rPr lang="en-US" sz="2400" b="0" u="none" strike="noStrike" cap="none" dirty="0">
                          <a:latin typeface="Tahoma"/>
                          <a:ea typeface="Tahoma"/>
                          <a:cs typeface="Tahoma"/>
                          <a:sym typeface="Tahoma"/>
                        </a:rPr>
                        <a:t>What students do with language as they engage with content and interact with others</a:t>
                      </a:r>
                      <a:endParaRPr sz="2400" b="0"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ctr" rtl="0">
                        <a:lnSpc>
                          <a:spcPct val="115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FORM</a:t>
                      </a:r>
                      <a:endParaRPr sz="2400" u="none" strike="noStrike" cap="none" dirty="0">
                        <a:latin typeface="Tahoma"/>
                        <a:ea typeface="Tahoma"/>
                        <a:cs typeface="Tahoma"/>
                        <a:sym typeface="Tahoma"/>
                      </a:endParaRPr>
                    </a:p>
                    <a:p>
                      <a:pPr marL="0" marR="0" lvl="0" indent="0" algn="ctr" rtl="0">
                        <a:lnSpc>
                          <a:spcPct val="115000"/>
                        </a:lnSpc>
                        <a:spcBef>
                          <a:spcPts val="0"/>
                        </a:spcBef>
                        <a:spcAft>
                          <a:spcPts val="0"/>
                        </a:spcAft>
                        <a:buClr>
                          <a:srgbClr val="000000"/>
                        </a:buClr>
                        <a:buSzPts val="2000"/>
                        <a:buFont typeface="Arial"/>
                        <a:buNone/>
                      </a:pPr>
                      <a:r>
                        <a:rPr lang="en-US" sz="2400" b="0" u="none" strike="noStrike" cap="none" dirty="0">
                          <a:latin typeface="Tahoma"/>
                          <a:ea typeface="Tahoma"/>
                          <a:cs typeface="Tahoma"/>
                          <a:sym typeface="Tahoma"/>
                        </a:rPr>
                        <a:t>Language structures and vocabulary that are used to support language functions</a:t>
                      </a:r>
                      <a:endParaRPr sz="2400" b="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 xmlns:a16="http://schemas.microsoft.com/office/drawing/2014/main" val="10000"/>
                  </a:ext>
                </a:extLst>
              </a:tr>
              <a:tr h="421092">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smtClean="0">
                          <a:latin typeface="Tahoma"/>
                          <a:ea typeface="Tahoma"/>
                          <a:cs typeface="Tahoma"/>
                          <a:sym typeface="Tahoma"/>
                        </a:rPr>
                        <a:t>   </a:t>
                      </a:r>
                      <a:r>
                        <a:rPr lang="en-US" sz="2400" b="1" u="none" strike="noStrike" cap="none" dirty="0" smtClean="0">
                          <a:latin typeface="Tahoma"/>
                          <a:ea typeface="Tahoma"/>
                          <a:cs typeface="Tahoma"/>
                          <a:sym typeface="Tahoma"/>
                        </a:rPr>
                        <a:t>Examples</a:t>
                      </a:r>
                      <a:endParaRPr sz="2400" b="1"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smtClean="0">
                          <a:latin typeface="Tahoma"/>
                          <a:ea typeface="Tahoma"/>
                          <a:cs typeface="Tahoma"/>
                          <a:sym typeface="Tahoma"/>
                        </a:rPr>
                        <a:t>     </a:t>
                      </a:r>
                      <a:r>
                        <a:rPr lang="en-US" sz="2400" b="1" u="none" strike="noStrike" cap="none" dirty="0" smtClean="0">
                          <a:latin typeface="Tahoma"/>
                          <a:ea typeface="Tahoma"/>
                          <a:cs typeface="Tahoma"/>
                          <a:sym typeface="Tahoma"/>
                        </a:rPr>
                        <a:t>Examples</a:t>
                      </a:r>
                      <a:endParaRPr sz="2400" b="1"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 xmlns:a16="http://schemas.microsoft.com/office/drawing/2014/main" val="10001"/>
                  </a:ext>
                </a:extLst>
              </a:tr>
              <a:tr h="421092">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Making claims</a:t>
                      </a:r>
                      <a:endParaRPr sz="2400"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Paragraph organization</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 xmlns:a16="http://schemas.microsoft.com/office/drawing/2014/main" val="10003"/>
                  </a:ext>
                </a:extLst>
              </a:tr>
              <a:tr h="421092">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Expressing and supporting opinions</a:t>
                      </a:r>
                      <a:endParaRPr sz="2400"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Language of science inquiry</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 xmlns:a16="http://schemas.microsoft.com/office/drawing/2014/main" val="10004"/>
                  </a:ext>
                </a:extLst>
              </a:tr>
              <a:tr h="421092">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Persuading</a:t>
                      </a:r>
                      <a:endParaRPr sz="2400" u="none" strike="noStrike" cap="none" dirty="0">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Timelines, tables, graphs</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 xmlns:a16="http://schemas.microsoft.com/office/drawing/2014/main" val="10005"/>
                  </a:ext>
                </a:extLst>
              </a:tr>
              <a:tr h="421092">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Analyzing</a:t>
                      </a:r>
                      <a:endParaRPr sz="2400" u="none" strike="noStrike" cap="none">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Quantitative representations</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 xmlns:a16="http://schemas.microsoft.com/office/drawing/2014/main" val="10006"/>
                  </a:ext>
                </a:extLst>
              </a:tr>
              <a:tr h="421092">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Defining</a:t>
                      </a:r>
                      <a:endParaRPr sz="2400" u="none" strike="noStrike" cap="none">
                        <a:solidFill>
                          <a:srgbClr val="000000"/>
                        </a:solidFill>
                        <a:latin typeface="Tahoma"/>
                        <a:ea typeface="Tahoma"/>
                        <a:cs typeface="Tahoma"/>
                        <a:sym typeface="Tahoma"/>
                      </a:endParaRPr>
                    </a:p>
                  </a:txBody>
                  <a:tcPr marL="51425" marR="5142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Comparison words</a:t>
                      </a:r>
                      <a:endParaRPr sz="2400" u="none" strike="noStrike" cap="none" dirty="0">
                        <a:solidFill>
                          <a:srgbClr val="000000"/>
                        </a:solidFill>
                        <a:latin typeface="Tahoma"/>
                        <a:ea typeface="Tahoma"/>
                        <a:cs typeface="Tahoma"/>
                        <a:sym typeface="Tahoma"/>
                      </a:endParaRPr>
                    </a:p>
                  </a:txBody>
                  <a:tcPr marL="51425" marR="51425" marT="0" marB="0"/>
                </a:tc>
                <a:extLst>
                  <a:ext uri="{0D108BD9-81ED-4DB2-BD59-A6C34878D82A}">
                    <a16:rowId xmlns=""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8"/>
          <p:cNvSpPr txBox="1">
            <a:spLocks noGrp="1"/>
          </p:cNvSpPr>
          <p:nvPr>
            <p:ph type="title"/>
          </p:nvPr>
        </p:nvSpPr>
        <p:spPr>
          <a:xfrm>
            <a:off x="308548" y="0"/>
            <a:ext cx="8220635" cy="23399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Arial"/>
              <a:buNone/>
            </a:pPr>
            <a:r>
              <a:rPr lang="en-US" sz="4000" b="1" i="0" u="none" strike="noStrike" cap="none" dirty="0">
                <a:solidFill>
                  <a:schemeClr val="dk1"/>
                </a:solidFill>
                <a:latin typeface="Tahoma"/>
                <a:ea typeface="Tahoma"/>
                <a:cs typeface="Tahoma"/>
                <a:sym typeface="Tahoma"/>
              </a:rPr>
              <a:t>Unpacking the Demands of a Performance </a:t>
            </a:r>
            <a:r>
              <a:rPr lang="en-US" sz="4000" b="1" i="0" u="none" strike="noStrike" cap="none" dirty="0" smtClean="0">
                <a:solidFill>
                  <a:schemeClr val="dk1"/>
                </a:solidFill>
                <a:latin typeface="Tahoma"/>
                <a:ea typeface="Tahoma"/>
                <a:cs typeface="Tahoma"/>
                <a:sym typeface="Tahoma"/>
              </a:rPr>
              <a:t>Assessment </a:t>
            </a:r>
            <a:r>
              <a:rPr lang="en-US" sz="2400" b="1" i="0" u="none" strike="noStrike" cap="none" dirty="0" smtClean="0">
                <a:solidFill>
                  <a:schemeClr val="dk1"/>
                </a:solidFill>
                <a:latin typeface="Tahoma"/>
                <a:ea typeface="Tahoma"/>
                <a:cs typeface="Tahoma"/>
                <a:sym typeface="Tahoma"/>
              </a:rPr>
              <a:t>(2 of 2)</a:t>
            </a:r>
            <a:r>
              <a:rPr lang="en-US" sz="4000" b="1" i="0" u="none" strike="noStrike" cap="none" dirty="0">
                <a:solidFill>
                  <a:schemeClr val="dk1"/>
                </a:solidFill>
                <a:latin typeface="Tahoma"/>
                <a:ea typeface="Tahoma"/>
                <a:cs typeface="Tahoma"/>
                <a:sym typeface="Tahoma"/>
              </a:rPr>
              <a:t/>
            </a:r>
            <a:br>
              <a:rPr lang="en-US" sz="4000" b="1" i="0" u="none" strike="noStrike" cap="none" dirty="0">
                <a:solidFill>
                  <a:schemeClr val="dk1"/>
                </a:solidFill>
                <a:latin typeface="Tahoma"/>
                <a:ea typeface="Tahoma"/>
                <a:cs typeface="Tahoma"/>
                <a:sym typeface="Tahoma"/>
              </a:rPr>
            </a:br>
            <a:r>
              <a:rPr lang="en-US" sz="4000" b="0" i="0" u="none" strike="noStrike" cap="none" dirty="0">
                <a:solidFill>
                  <a:schemeClr val="dk1"/>
                </a:solidFill>
                <a:latin typeface="Tahoma"/>
                <a:ea typeface="Tahoma"/>
                <a:cs typeface="Tahoma"/>
                <a:sym typeface="Tahoma"/>
              </a:rPr>
              <a:t>(15 min)</a:t>
            </a:r>
            <a:endParaRPr sz="4000" b="0" i="0" u="none" strike="noStrike" cap="none" dirty="0">
              <a:solidFill>
                <a:schemeClr val="dk1"/>
              </a:solidFill>
              <a:latin typeface="Tahoma"/>
              <a:ea typeface="Tahoma"/>
              <a:cs typeface="Tahoma"/>
              <a:sym typeface="Tahoma"/>
            </a:endParaRPr>
          </a:p>
        </p:txBody>
      </p:sp>
      <p:sp>
        <p:nvSpPr>
          <p:cNvPr id="447" name="Google Shape;447;p48"/>
          <p:cNvSpPr txBox="1"/>
          <p:nvPr/>
        </p:nvSpPr>
        <p:spPr>
          <a:xfrm>
            <a:off x="308548" y="2339998"/>
            <a:ext cx="7848601" cy="2743493"/>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do students need to know and be able to do to accomplish the task?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language demands (function and form*) are embedded within the task?</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What do you expect students to struggle with in this task? </a:t>
            </a:r>
            <a:endParaRPr sz="2400" b="0" i="0" u="none" strike="noStrike" cap="none">
              <a:solidFill>
                <a:srgbClr val="000000"/>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ahoma"/>
                <a:ea typeface="Tahoma"/>
                <a:cs typeface="Tahoma"/>
                <a:sym typeface="Tahoma"/>
              </a:rPr>
              <a:t>BREAK</a:t>
            </a:r>
            <a:endParaRPr lang="en-US" dirty="0"/>
          </a:p>
        </p:txBody>
      </p:sp>
      <p:sp>
        <p:nvSpPr>
          <p:cNvPr id="3" name="Text Placeholder 2"/>
          <p:cNvSpPr>
            <a:spLocks noGrp="1"/>
          </p:cNvSpPr>
          <p:nvPr>
            <p:ph type="body" idx="1"/>
          </p:nvPr>
        </p:nvSpPr>
        <p:spPr/>
        <p:txBody>
          <a:bodyPr/>
          <a:lstStyle/>
          <a:p>
            <a:pPr lvl="0" algn="ctr"/>
            <a:r>
              <a:rPr lang="en-US" b="1" dirty="0">
                <a:latin typeface="Tahoma"/>
                <a:ea typeface="Tahoma"/>
                <a:cs typeface="Tahoma"/>
                <a:sym typeface="Tahoma"/>
              </a:rPr>
              <a:t>(10:15 - 10:30)</a:t>
            </a:r>
          </a:p>
          <a:p>
            <a:pPr algn="ctr"/>
            <a:endParaRPr lang="en-US" dirty="0"/>
          </a:p>
        </p:txBody>
      </p:sp>
    </p:spTree>
    <p:extLst>
      <p:ext uri="{BB962C8B-B14F-4D97-AF65-F5344CB8AC3E}">
        <p14:creationId xmlns:p14="http://schemas.microsoft.com/office/powerpoint/2010/main" val="1965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0"/>
          <p:cNvSpPr txBox="1">
            <a:spLocks noGrp="1"/>
          </p:cNvSpPr>
          <p:nvPr>
            <p:ph type="title"/>
          </p:nvPr>
        </p:nvSpPr>
        <p:spPr>
          <a:xfrm>
            <a:off x="393327" y="270375"/>
            <a:ext cx="7886700" cy="117249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Module 6: Analyze, Score, &amp; Discuss Student Work</a:t>
            </a:r>
            <a:endParaRPr sz="4000" b="0" i="0" u="none" strike="noStrike" cap="none">
              <a:solidFill>
                <a:schemeClr val="dk1"/>
              </a:solidFill>
              <a:latin typeface="Tahoma"/>
              <a:ea typeface="Tahoma"/>
              <a:cs typeface="Tahoma"/>
              <a:sym typeface="Tahoma"/>
            </a:endParaRPr>
          </a:p>
        </p:txBody>
      </p:sp>
      <p:sp>
        <p:nvSpPr>
          <p:cNvPr id="459" name="Google Shape;459;p50"/>
          <p:cNvSpPr txBox="1"/>
          <p:nvPr/>
        </p:nvSpPr>
        <p:spPr>
          <a:xfrm>
            <a:off x="393327" y="2903446"/>
            <a:ext cx="7848601" cy="2123247"/>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See Handouts: Student Samples </a:t>
            </a:r>
            <a:r>
              <a:rPr lang="en-US" sz="2400" b="1" i="0" u="none" strike="noStrike" cap="none">
                <a:solidFill>
                  <a:schemeClr val="dk1"/>
                </a:solidFill>
                <a:latin typeface="Tahoma"/>
                <a:ea typeface="Tahoma"/>
                <a:cs typeface="Tahoma"/>
                <a:sym typeface="Tahoma"/>
              </a:rPr>
              <a:t>20, 21, 34, 47</a:t>
            </a:r>
            <a:endParaRPr sz="2400" b="1" i="0" u="none" strike="noStrike" cap="none">
              <a:solidFill>
                <a:schemeClr val="dk1"/>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Individually, read and sort/rank order them from highest to lowest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Compare notes with others at your table</a:t>
            </a:r>
            <a:endParaRPr sz="2400" b="0" i="0" u="none" strike="noStrike" cap="none">
              <a:solidFill>
                <a:srgbClr val="000000"/>
              </a:solidFill>
              <a:latin typeface="Tahoma"/>
              <a:ea typeface="Tahoma"/>
              <a:cs typeface="Tahoma"/>
              <a:sym typeface="Tahoma"/>
            </a:endParaRPr>
          </a:p>
        </p:txBody>
      </p:sp>
      <p:sp>
        <p:nvSpPr>
          <p:cNvPr id="460" name="Google Shape;460;p50"/>
          <p:cNvSpPr txBox="1"/>
          <p:nvPr/>
        </p:nvSpPr>
        <p:spPr>
          <a:xfrm>
            <a:off x="393327" y="1676071"/>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5CA0"/>
              </a:buClr>
              <a:buSzPts val="2705"/>
              <a:buFont typeface="Arial"/>
              <a:buNone/>
            </a:pPr>
            <a:r>
              <a:rPr lang="en-US" sz="3200" b="1" i="0" u="none" strike="noStrike" cap="none">
                <a:solidFill>
                  <a:schemeClr val="dk1"/>
                </a:solidFill>
                <a:latin typeface="Tahoma"/>
                <a:ea typeface="Tahoma"/>
                <a:cs typeface="Tahoma"/>
                <a:sym typeface="Tahoma"/>
              </a:rPr>
              <a:t>Part A – Skim &amp; Rank-order Samples </a:t>
            </a:r>
            <a:r>
              <a:rPr lang="en-US" sz="3200" b="0" i="0" u="none" strike="noStrike" cap="none">
                <a:solidFill>
                  <a:schemeClr val="dk1"/>
                </a:solidFill>
                <a:latin typeface="Tahoma"/>
                <a:ea typeface="Tahoma"/>
                <a:cs typeface="Tahoma"/>
                <a:sym typeface="Tahoma"/>
              </a:rPr>
              <a:t>(15 min)</a:t>
            </a:r>
            <a:endParaRPr sz="3200" b="0" i="0" u="none" strike="noStrike" cap="none">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1"/>
          <p:cNvSpPr txBox="1">
            <a:spLocks noGrp="1"/>
          </p:cNvSpPr>
          <p:nvPr>
            <p:ph type="title"/>
          </p:nvPr>
        </p:nvSpPr>
        <p:spPr>
          <a:xfrm>
            <a:off x="286600" y="0"/>
            <a:ext cx="8413800" cy="85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Sample 34 &amp; 47 Master Scores</a:t>
            </a:r>
            <a:endParaRPr sz="4000" b="0" i="0" u="none" strike="noStrike" cap="none">
              <a:solidFill>
                <a:schemeClr val="dk1"/>
              </a:solidFill>
              <a:latin typeface="Tahoma"/>
              <a:ea typeface="Tahoma"/>
              <a:cs typeface="Tahoma"/>
              <a:sym typeface="Tahoma"/>
            </a:endParaRPr>
          </a:p>
        </p:txBody>
      </p:sp>
      <p:sp>
        <p:nvSpPr>
          <p:cNvPr id="467" name="Google Shape;467;p51"/>
          <p:cNvSpPr txBox="1"/>
          <p:nvPr/>
        </p:nvSpPr>
        <p:spPr>
          <a:xfrm>
            <a:off x="647692" y="4192096"/>
            <a:ext cx="7848600" cy="9363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400" b="0" u="none" strike="noStrike" cap="none" dirty="0">
                <a:solidFill>
                  <a:schemeClr val="dk1"/>
                </a:solidFill>
                <a:latin typeface="Tahoma"/>
                <a:ea typeface="Tahoma"/>
                <a:cs typeface="Tahoma"/>
                <a:sym typeface="Tahoma"/>
              </a:rPr>
              <a:t>What evidence supports these scores?</a:t>
            </a:r>
            <a:endParaRPr sz="2400" b="0" u="none" strike="noStrike" cap="none" dirty="0">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000"/>
              <a:buFont typeface="Arial"/>
              <a:buChar char="•"/>
            </a:pPr>
            <a:r>
              <a:rPr lang="en-US" sz="2400" b="0" u="none" strike="noStrike" cap="none" dirty="0">
                <a:solidFill>
                  <a:schemeClr val="dk1"/>
                </a:solidFill>
                <a:latin typeface="Tahoma"/>
                <a:ea typeface="Tahoma"/>
                <a:cs typeface="Tahoma"/>
                <a:sym typeface="Tahoma"/>
              </a:rPr>
              <a:t>What questions do you have about the rubric? </a:t>
            </a:r>
            <a:endParaRPr sz="2400" b="0" u="none" strike="noStrike" cap="none" dirty="0">
              <a:solidFill>
                <a:srgbClr val="000000"/>
              </a:solidFill>
              <a:latin typeface="Tahoma"/>
              <a:ea typeface="Tahoma"/>
              <a:cs typeface="Tahoma"/>
              <a:sym typeface="Tahoma"/>
            </a:endParaRPr>
          </a:p>
        </p:txBody>
      </p:sp>
      <p:graphicFrame>
        <p:nvGraphicFramePr>
          <p:cNvPr id="468" name="Google Shape;468;p51" title="Not Observable"/>
          <p:cNvGraphicFramePr/>
          <p:nvPr/>
        </p:nvGraphicFramePr>
        <p:xfrm>
          <a:off x="578797" y="953279"/>
          <a:ext cx="7746225" cy="3040520"/>
        </p:xfrm>
        <a:graphic>
          <a:graphicData uri="http://schemas.openxmlformats.org/drawingml/2006/table">
            <a:tbl>
              <a:tblPr firstRow="1" bandRow="1">
                <a:noFill/>
                <a:tableStyleId>{27B7CD0A-3FAF-4C6D-A50F-10DB54FC4B4E}</a:tableStyleId>
              </a:tblPr>
              <a:tblGrid>
                <a:gridCol w="6070825">
                  <a:extLst>
                    <a:ext uri="{9D8B030D-6E8A-4147-A177-3AD203B41FA5}">
                      <a16:colId xmlns="" xmlns:a16="http://schemas.microsoft.com/office/drawing/2014/main" val="20000"/>
                    </a:ext>
                  </a:extLst>
                </a:gridCol>
                <a:gridCol w="837700">
                  <a:extLst>
                    <a:ext uri="{9D8B030D-6E8A-4147-A177-3AD203B41FA5}">
                      <a16:colId xmlns="" xmlns:a16="http://schemas.microsoft.com/office/drawing/2014/main" val="20001"/>
                    </a:ext>
                  </a:extLst>
                </a:gridCol>
                <a:gridCol w="837700">
                  <a:extLst>
                    <a:ext uri="{9D8B030D-6E8A-4147-A177-3AD203B41FA5}">
                      <a16:colId xmlns="" xmlns:a16="http://schemas.microsoft.com/office/drawing/2014/main" val="20002"/>
                    </a:ext>
                  </a:extLst>
                </a:gridCol>
              </a:tblGrid>
              <a:tr h="402975">
                <a:tc>
                  <a:txBody>
                    <a:bodyPr/>
                    <a:lstStyle/>
                    <a:p>
                      <a:pPr marL="0" marR="0" lvl="0" indent="0" algn="l" rtl="0">
                        <a:lnSpc>
                          <a:spcPct val="100000"/>
                        </a:lnSpc>
                        <a:spcBef>
                          <a:spcPts val="0"/>
                        </a:spcBef>
                        <a:spcAft>
                          <a:spcPts val="0"/>
                        </a:spcAft>
                        <a:buClr>
                          <a:srgbClr val="000000"/>
                        </a:buClr>
                        <a:buSzPts val="2000"/>
                        <a:buFont typeface="Arial"/>
                        <a:buNone/>
                      </a:pPr>
                      <a:endParaRPr sz="2400" u="none" strike="noStrike" cap="none">
                        <a:latin typeface="Helvetica Neue"/>
                        <a:ea typeface="Helvetica Neue"/>
                        <a:cs typeface="Helvetica Neue"/>
                        <a:sym typeface="Helvetica Neue"/>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1" u="none" strike="noStrike" cap="none">
                          <a:latin typeface="Helvetica Neue"/>
                          <a:ea typeface="Helvetica Neue"/>
                          <a:cs typeface="Helvetica Neue"/>
                          <a:sym typeface="Helvetica Neue"/>
                        </a:rPr>
                        <a:t>34</a:t>
                      </a:r>
                      <a:endParaRPr sz="2400" b="1"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1" u="none" strike="noStrike" cap="none">
                          <a:latin typeface="Helvetica Neue"/>
                          <a:ea typeface="Helvetica Neue"/>
                          <a:cs typeface="Helvetica Neue"/>
                          <a:sym typeface="Helvetica Neue"/>
                        </a:rPr>
                        <a:t>47</a:t>
                      </a:r>
                      <a:endParaRPr sz="2400" b="1" u="none" strike="noStrike" cap="none">
                        <a:latin typeface="Helvetica Neue"/>
                        <a:ea typeface="Helvetica Neue"/>
                        <a:cs typeface="Helvetica Neue"/>
                        <a:sym typeface="Helvetica Neue"/>
                      </a:endParaRPr>
                    </a:p>
                  </a:txBody>
                  <a:tcPr marL="68575" marR="68575" marT="34300" marB="34300"/>
                </a:tc>
                <a:extLst>
                  <a:ext uri="{0D108BD9-81ED-4DB2-BD59-A6C34878D82A}">
                    <a16:rowId xmlns="" xmlns:a16="http://schemas.microsoft.com/office/drawing/2014/main" val="10000"/>
                  </a:ext>
                </a:extLst>
              </a:tr>
              <a:tr h="402975">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Helvetica Neue"/>
                          <a:ea typeface="Helvetica Neue"/>
                          <a:cs typeface="Helvetica Neue"/>
                          <a:sym typeface="Helvetica Neue"/>
                        </a:rPr>
                        <a:t>Core Expectations</a:t>
                      </a:r>
                      <a:endParaRPr sz="2400" b="1"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0" u="none" strike="noStrike" cap="none">
                          <a:latin typeface="Helvetica Neue"/>
                          <a:ea typeface="Helvetica Neue"/>
                          <a:cs typeface="Helvetica Neue"/>
                          <a:sym typeface="Helvetica Neue"/>
                        </a:rPr>
                        <a:t>3</a:t>
                      </a:r>
                      <a:endParaRPr sz="2400" b="0"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0" u="none" strike="noStrike" cap="none">
                          <a:latin typeface="Helvetica Neue"/>
                          <a:ea typeface="Helvetica Neue"/>
                          <a:cs typeface="Helvetica Neue"/>
                          <a:sym typeface="Helvetica Neue"/>
                        </a:rPr>
                        <a:t>1+</a:t>
                      </a:r>
                      <a:endParaRPr sz="2400" b="0" u="none" strike="noStrike" cap="none">
                        <a:latin typeface="Helvetica Neue"/>
                        <a:ea typeface="Helvetica Neue"/>
                        <a:cs typeface="Helvetica Neue"/>
                        <a:sym typeface="Helvetica Neue"/>
                      </a:endParaRPr>
                    </a:p>
                  </a:txBody>
                  <a:tcPr marL="68575" marR="68575" marT="34300" marB="34300"/>
                </a:tc>
                <a:extLst>
                  <a:ext uri="{0D108BD9-81ED-4DB2-BD59-A6C34878D82A}">
                    <a16:rowId xmlns="" xmlns:a16="http://schemas.microsoft.com/office/drawing/2014/main" val="10001"/>
                  </a:ext>
                </a:extLst>
              </a:tr>
              <a:tr h="402975">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a:latin typeface="Helvetica Neue"/>
                          <a:ea typeface="Helvetica Neue"/>
                          <a:cs typeface="Helvetica Neue"/>
                          <a:sym typeface="Helvetica Neue"/>
                        </a:rPr>
                        <a:t>Synthesizing information sources</a:t>
                      </a:r>
                      <a:endParaRPr sz="2400" b="1"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b="0"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b="0" u="none" strike="noStrike" cap="none">
                        <a:latin typeface="Helvetica Neue"/>
                        <a:ea typeface="Helvetica Neue"/>
                        <a:cs typeface="Helvetica Neue"/>
                        <a:sym typeface="Helvetica Neue"/>
                      </a:endParaRPr>
                    </a:p>
                  </a:txBody>
                  <a:tcPr marL="68575" marR="68575" marT="34300" marB="34300"/>
                </a:tc>
                <a:extLst>
                  <a:ext uri="{0D108BD9-81ED-4DB2-BD59-A6C34878D82A}">
                    <a16:rowId xmlns="" xmlns:a16="http://schemas.microsoft.com/office/drawing/2014/main" val="10002"/>
                  </a:ext>
                </a:extLst>
              </a:tr>
              <a:tr h="402975">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a:latin typeface="Helvetica Neue"/>
                          <a:ea typeface="Helvetica Neue"/>
                          <a:cs typeface="Helvetica Neue"/>
                          <a:sym typeface="Helvetica Neue"/>
                        </a:rPr>
                        <a:t>Explaining Evidence </a:t>
                      </a:r>
                      <a:endParaRPr sz="2400" b="1"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a:latin typeface="Helvetica Neue"/>
                        <a:ea typeface="Helvetica Neue"/>
                        <a:cs typeface="Helvetica Neue"/>
                        <a:sym typeface="Helvetica Neue"/>
                      </a:endParaRPr>
                    </a:p>
                  </a:txBody>
                  <a:tcPr marL="68575" marR="68575" marT="34300" marB="34300"/>
                </a:tc>
                <a:extLst>
                  <a:ext uri="{0D108BD9-81ED-4DB2-BD59-A6C34878D82A}">
                    <a16:rowId xmlns="" xmlns:a16="http://schemas.microsoft.com/office/drawing/2014/main" val="10003"/>
                  </a:ext>
                </a:extLst>
              </a:tr>
              <a:tr h="401625">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a:latin typeface="Helvetica Neue"/>
                          <a:ea typeface="Helvetica Neue"/>
                          <a:cs typeface="Helvetica Neue"/>
                          <a:sym typeface="Helvetica Neue"/>
                        </a:rPr>
                        <a:t>Accuracy of Content</a:t>
                      </a:r>
                      <a:endParaRPr sz="2400" b="1"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a:latin typeface="Helvetica Neue"/>
                        <a:ea typeface="Helvetica Neue"/>
                        <a:cs typeface="Helvetica Neue"/>
                        <a:sym typeface="Helvetica Neue"/>
                      </a:endParaRPr>
                    </a:p>
                  </a:txBody>
                  <a:tcPr marL="68575" marR="68575" marT="34300" marB="34300"/>
                </a:tc>
                <a:extLst>
                  <a:ext uri="{0D108BD9-81ED-4DB2-BD59-A6C34878D82A}">
                    <a16:rowId xmlns="" xmlns:a16="http://schemas.microsoft.com/office/drawing/2014/main" val="10004"/>
                  </a:ext>
                </a:extLst>
              </a:tr>
              <a:tr h="402975">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Helvetica Neue"/>
                          <a:ea typeface="Helvetica Neue"/>
                          <a:cs typeface="Helvetica Neue"/>
                          <a:sym typeface="Helvetica Neue"/>
                        </a:rPr>
                        <a:t>Evaluating Sources</a:t>
                      </a:r>
                      <a:endParaRPr sz="2400" b="1"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Helvetica Neue"/>
                          <a:ea typeface="Helvetica Neue"/>
                          <a:cs typeface="Helvetica Neue"/>
                          <a:sym typeface="Helvetica Neue"/>
                        </a:rPr>
                        <a:t>1+</a:t>
                      </a:r>
                      <a:endParaRPr sz="2400"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Helvetica Neue"/>
                          <a:ea typeface="Helvetica Neue"/>
                          <a:cs typeface="Helvetica Neue"/>
                          <a:sym typeface="Helvetica Neue"/>
                        </a:rPr>
                        <a:t>N/O</a:t>
                      </a:r>
                      <a:endParaRPr sz="2400" u="none" strike="noStrike" cap="none">
                        <a:latin typeface="Helvetica Neue"/>
                        <a:ea typeface="Helvetica Neue"/>
                        <a:cs typeface="Helvetica Neue"/>
                        <a:sym typeface="Helvetica Neue"/>
                      </a:endParaRPr>
                    </a:p>
                  </a:txBody>
                  <a:tcPr marL="68575" marR="68575" marT="34300" marB="34300"/>
                </a:tc>
                <a:extLst>
                  <a:ext uri="{0D108BD9-81ED-4DB2-BD59-A6C34878D82A}">
                    <a16:rowId xmlns="" xmlns:a16="http://schemas.microsoft.com/office/drawing/2014/main" val="10005"/>
                  </a:ext>
                </a:extLst>
              </a:tr>
              <a:tr h="402975">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Helvetica Neue"/>
                          <a:ea typeface="Helvetica Neue"/>
                          <a:cs typeface="Helvetica Neue"/>
                          <a:sym typeface="Helvetica Neue"/>
                        </a:rPr>
                        <a:t>Determining Causes or Effects</a:t>
                      </a:r>
                      <a:endParaRPr sz="2400" b="1"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Helvetica Neue"/>
                          <a:ea typeface="Helvetica Neue"/>
                          <a:cs typeface="Helvetica Neue"/>
                          <a:sym typeface="Helvetica Neue"/>
                        </a:rPr>
                        <a:t>3</a:t>
                      </a:r>
                      <a:endParaRPr sz="2400" u="none" strike="noStrike" cap="none">
                        <a:latin typeface="Helvetica Neue"/>
                        <a:ea typeface="Helvetica Neue"/>
                        <a:cs typeface="Helvetica Neue"/>
                        <a:sym typeface="Helvetica Neue"/>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Helvetica Neue"/>
                          <a:ea typeface="Helvetica Neue"/>
                          <a:cs typeface="Helvetica Neue"/>
                          <a:sym typeface="Helvetica Neue"/>
                        </a:rPr>
                        <a:t>1</a:t>
                      </a:r>
                      <a:endParaRPr sz="2400" u="none" strike="noStrike" cap="none">
                        <a:latin typeface="Helvetica Neue"/>
                        <a:ea typeface="Helvetica Neue"/>
                        <a:cs typeface="Helvetica Neue"/>
                        <a:sym typeface="Helvetica Neue"/>
                      </a:endParaRPr>
                    </a:p>
                  </a:txBody>
                  <a:tcPr marL="68575" marR="68575" marT="34300" marB="34300"/>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2"/>
          <p:cNvSpPr txBox="1">
            <a:spLocks noGrp="1"/>
          </p:cNvSpPr>
          <p:nvPr>
            <p:ph type="title"/>
          </p:nvPr>
        </p:nvSpPr>
        <p:spPr>
          <a:xfrm>
            <a:off x="193862" y="197224"/>
            <a:ext cx="8794376"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Principles of Scoring Student Work</a:t>
            </a:r>
            <a:endParaRPr sz="4000" b="0" i="0" u="none" strike="noStrike" cap="none">
              <a:solidFill>
                <a:schemeClr val="dk1"/>
              </a:solidFill>
              <a:latin typeface="Tahoma"/>
              <a:ea typeface="Tahoma"/>
              <a:cs typeface="Tahoma"/>
              <a:sym typeface="Tahoma"/>
            </a:endParaRPr>
          </a:p>
        </p:txBody>
      </p:sp>
      <p:sp>
        <p:nvSpPr>
          <p:cNvPr id="475" name="Google Shape;475;p52"/>
          <p:cNvSpPr txBox="1"/>
          <p:nvPr/>
        </p:nvSpPr>
        <p:spPr>
          <a:xfrm>
            <a:off x="349500" y="2009475"/>
            <a:ext cx="8489700" cy="2756400"/>
          </a:xfrm>
          <a:prstGeom prst="rect">
            <a:avLst/>
          </a:prstGeom>
          <a:noFill/>
          <a:ln>
            <a:noFill/>
          </a:ln>
        </p:spPr>
        <p:txBody>
          <a:bodyPr spcFirstLastPara="1" wrap="square" lIns="91425" tIns="45700" rIns="91425" bIns="45700" anchor="t" anchorCtr="0">
            <a:noAutofit/>
          </a:bodyPr>
          <a:lstStyle/>
          <a:p>
            <a:pPr marL="457200" marR="0" lvl="0" indent="-482600" algn="l" rtl="0">
              <a:lnSpc>
                <a:spcPct val="100000"/>
              </a:lnSpc>
              <a:spcBef>
                <a:spcPts val="0"/>
              </a:spcBef>
              <a:spcAft>
                <a:spcPts val="0"/>
              </a:spcAft>
              <a:buClr>
                <a:srgbClr val="000000"/>
              </a:buClr>
              <a:buSzPts val="2400"/>
              <a:buFont typeface="Arial"/>
              <a:buAutoNum type="arabicPeriod"/>
            </a:pPr>
            <a:r>
              <a:rPr lang="en-US" sz="2400" b="0" i="0" u="none" strike="noStrike" cap="none" dirty="0">
                <a:solidFill>
                  <a:srgbClr val="000000"/>
                </a:solidFill>
                <a:latin typeface="Tahoma"/>
                <a:ea typeface="Tahoma"/>
                <a:cs typeface="Tahoma"/>
                <a:sym typeface="Tahoma"/>
              </a:rPr>
              <a:t>Know the rubric. It is your Constitution.</a:t>
            </a:r>
            <a:r>
              <a:rPr lang="en-US" sz="2400" dirty="0">
                <a:latin typeface="Tahoma"/>
                <a:ea typeface="Tahoma"/>
                <a:cs typeface="Tahoma"/>
                <a:sym typeface="Tahoma"/>
              </a:rPr>
              <a:t>..</a:t>
            </a:r>
            <a:endParaRPr sz="2400" dirty="0"/>
          </a:p>
          <a:p>
            <a:pPr marL="457200" marR="0" lvl="0" indent="-482600" algn="l" rtl="0">
              <a:lnSpc>
                <a:spcPct val="100000"/>
              </a:lnSpc>
              <a:spcBef>
                <a:spcPts val="0"/>
              </a:spcBef>
              <a:spcAft>
                <a:spcPts val="0"/>
              </a:spcAft>
              <a:buClr>
                <a:srgbClr val="000000"/>
              </a:buClr>
              <a:buSzPts val="2400"/>
              <a:buFont typeface="Arial"/>
              <a:buAutoNum type="arabicPeriod"/>
            </a:pPr>
            <a:r>
              <a:rPr lang="en-US" sz="2400" b="0" i="0" u="none" strike="noStrike" cap="none" dirty="0">
                <a:solidFill>
                  <a:srgbClr val="000000"/>
                </a:solidFill>
                <a:latin typeface="Tahoma"/>
                <a:ea typeface="Tahoma"/>
                <a:cs typeface="Tahoma"/>
                <a:sym typeface="Tahoma"/>
              </a:rPr>
              <a:t>Trust evidence, not intuition.</a:t>
            </a:r>
            <a:r>
              <a:rPr lang="en-US" sz="2400" dirty="0">
                <a:latin typeface="Tahoma"/>
                <a:ea typeface="Tahoma"/>
                <a:cs typeface="Tahoma"/>
                <a:sym typeface="Tahoma"/>
              </a:rPr>
              <a:t>..</a:t>
            </a:r>
            <a:endParaRPr sz="2400" dirty="0"/>
          </a:p>
          <a:p>
            <a:pPr marL="457200" marR="0" lvl="0" indent="-482600" algn="l" rtl="0">
              <a:lnSpc>
                <a:spcPct val="100000"/>
              </a:lnSpc>
              <a:spcBef>
                <a:spcPts val="0"/>
              </a:spcBef>
              <a:spcAft>
                <a:spcPts val="0"/>
              </a:spcAft>
              <a:buClr>
                <a:srgbClr val="000000"/>
              </a:buClr>
              <a:buSzPts val="2400"/>
              <a:buFont typeface="Arial"/>
              <a:buAutoNum type="arabicPeriod"/>
            </a:pPr>
            <a:r>
              <a:rPr lang="en-US" sz="2400" b="0" i="0" u="none" strike="noStrike" cap="none" dirty="0">
                <a:solidFill>
                  <a:srgbClr val="000000"/>
                </a:solidFill>
                <a:latin typeface="Tahoma"/>
                <a:ea typeface="Tahoma"/>
                <a:cs typeface="Tahoma"/>
                <a:sym typeface="Tahoma"/>
              </a:rPr>
              <a:t>Match evidence to language in the rubric</a:t>
            </a:r>
            <a:r>
              <a:rPr lang="en-US" sz="2400" dirty="0">
                <a:solidFill>
                  <a:schemeClr val="dk1"/>
                </a:solidFill>
                <a:latin typeface="Tahoma"/>
                <a:ea typeface="Tahoma"/>
                <a:cs typeface="Tahoma"/>
                <a:sym typeface="Tahoma"/>
              </a:rPr>
              <a:t>...</a:t>
            </a:r>
            <a:endParaRPr sz="2400" dirty="0">
              <a:solidFill>
                <a:schemeClr val="dk1"/>
              </a:solidFill>
              <a:latin typeface="Tahoma"/>
              <a:ea typeface="Tahoma"/>
              <a:cs typeface="Tahoma"/>
              <a:sym typeface="Tahoma"/>
            </a:endParaRPr>
          </a:p>
          <a:p>
            <a:pPr marL="457200" lvl="0" indent="-482600" algn="l" rtl="0">
              <a:spcBef>
                <a:spcPts val="0"/>
              </a:spcBef>
              <a:spcAft>
                <a:spcPts val="0"/>
              </a:spcAft>
              <a:buClr>
                <a:schemeClr val="dk1"/>
              </a:buClr>
              <a:buSzPts val="2400"/>
              <a:buFont typeface="Tahoma"/>
              <a:buAutoNum type="arabicPeriod"/>
            </a:pPr>
            <a:r>
              <a:rPr lang="en-US" sz="2400" dirty="0">
                <a:solidFill>
                  <a:schemeClr val="dk1"/>
                </a:solidFill>
                <a:latin typeface="Tahoma"/>
                <a:ea typeface="Tahoma"/>
                <a:cs typeface="Tahoma"/>
                <a:sym typeface="Tahoma"/>
              </a:rPr>
              <a:t>Weigh evidence carefully; base judgments on the preponderance of evidence... </a:t>
            </a:r>
            <a:endParaRPr sz="2400" dirty="0">
              <a:solidFill>
                <a:schemeClr val="dk1"/>
              </a:solidFill>
              <a:latin typeface="Tahoma"/>
              <a:ea typeface="Tahoma"/>
              <a:cs typeface="Tahoma"/>
              <a:sym typeface="Tahoma"/>
            </a:endParaRPr>
          </a:p>
          <a:p>
            <a:pPr marL="457200" lvl="0" indent="-482600" algn="l" rtl="0">
              <a:spcBef>
                <a:spcPts val="0"/>
              </a:spcBef>
              <a:spcAft>
                <a:spcPts val="0"/>
              </a:spcAft>
              <a:buClr>
                <a:schemeClr val="dk1"/>
              </a:buClr>
              <a:buSzPts val="2400"/>
              <a:buFont typeface="Tahoma"/>
              <a:buAutoNum type="arabicPeriod"/>
            </a:pPr>
            <a:r>
              <a:rPr lang="en-US" sz="2400" dirty="0">
                <a:solidFill>
                  <a:schemeClr val="dk1"/>
                </a:solidFill>
                <a:latin typeface="Tahoma"/>
                <a:ea typeface="Tahoma"/>
                <a:cs typeface="Tahoma"/>
                <a:sym typeface="Tahoma"/>
              </a:rPr>
              <a:t>Know your biases; leave them at the door... </a:t>
            </a:r>
            <a:endParaRPr sz="2400" dirty="0">
              <a:solidFill>
                <a:schemeClr val="dk1"/>
              </a:solidFill>
              <a:latin typeface="Tahoma"/>
              <a:ea typeface="Tahoma"/>
              <a:cs typeface="Tahoma"/>
              <a:sym typeface="Tahoma"/>
            </a:endParaRPr>
          </a:p>
        </p:txBody>
      </p:sp>
      <p:sp>
        <p:nvSpPr>
          <p:cNvPr id="476" name="Google Shape;476;p52"/>
          <p:cNvSpPr txBox="1"/>
          <p:nvPr/>
        </p:nvSpPr>
        <p:spPr>
          <a:xfrm>
            <a:off x="287025" y="1363975"/>
            <a:ext cx="8794500" cy="73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(Please see the electronic/paper copy of the Principles)</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5"/>
          <p:cNvSpPr txBox="1">
            <a:spLocks noGrp="1"/>
          </p:cNvSpPr>
          <p:nvPr>
            <p:ph type="title"/>
          </p:nvPr>
        </p:nvSpPr>
        <p:spPr>
          <a:xfrm>
            <a:off x="510915" y="606028"/>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Introductions </a:t>
            </a:r>
            <a:endParaRPr sz="4000" b="1" i="0" u="none" strike="noStrike" cap="none">
              <a:solidFill>
                <a:schemeClr val="dk1"/>
              </a:solidFill>
              <a:latin typeface="Tahoma"/>
              <a:ea typeface="Tahoma"/>
              <a:cs typeface="Tahoma"/>
              <a:sym typeface="Tahoma"/>
            </a:endParaRPr>
          </a:p>
        </p:txBody>
      </p:sp>
      <p:sp>
        <p:nvSpPr>
          <p:cNvPr id="354" name="Google Shape;354;p35"/>
          <p:cNvSpPr txBox="1">
            <a:spLocks noGrp="1"/>
          </p:cNvSpPr>
          <p:nvPr>
            <p:ph type="body" idx="1"/>
          </p:nvPr>
        </p:nvSpPr>
        <p:spPr>
          <a:xfrm>
            <a:off x="510915" y="1406128"/>
            <a:ext cx="8077200" cy="2743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Name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School, Division</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Your professional role</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Teaching area/grade level (past or present, if applicable)</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3"/>
          <p:cNvSpPr txBox="1">
            <a:spLocks noGrp="1"/>
          </p:cNvSpPr>
          <p:nvPr>
            <p:ph type="title"/>
          </p:nvPr>
        </p:nvSpPr>
        <p:spPr>
          <a:xfrm>
            <a:off x="193862" y="197224"/>
            <a:ext cx="8794376"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Principles of Scoring Student Work Continued</a:t>
            </a:r>
            <a:endParaRPr sz="4000" b="0" i="0" u="none" strike="noStrike" cap="none">
              <a:solidFill>
                <a:schemeClr val="dk1"/>
              </a:solidFill>
              <a:latin typeface="Tahoma"/>
              <a:ea typeface="Tahoma"/>
              <a:cs typeface="Tahoma"/>
              <a:sym typeface="Tahoma"/>
            </a:endParaRPr>
          </a:p>
        </p:txBody>
      </p:sp>
      <p:sp>
        <p:nvSpPr>
          <p:cNvPr id="483" name="Google Shape;483;p53"/>
          <p:cNvSpPr txBox="1"/>
          <p:nvPr/>
        </p:nvSpPr>
        <p:spPr>
          <a:xfrm>
            <a:off x="268362" y="2266959"/>
            <a:ext cx="8645400" cy="25545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Font typeface="Tahoma"/>
              <a:buAutoNum type="arabicPeriod" startAt="6"/>
            </a:pPr>
            <a:r>
              <a:rPr lang="en-US" sz="2400" dirty="0">
                <a:solidFill>
                  <a:schemeClr val="dk1"/>
                </a:solidFill>
                <a:latin typeface="Tahoma"/>
                <a:ea typeface="Tahoma"/>
                <a:cs typeface="Tahoma"/>
                <a:sym typeface="Tahoma"/>
              </a:rPr>
              <a:t>Focus on what the student does, not on what the student does not do...</a:t>
            </a:r>
            <a:endParaRPr sz="2400" dirty="0">
              <a:solidFill>
                <a:schemeClr val="dk1"/>
              </a:solidFill>
              <a:latin typeface="Tahoma"/>
              <a:ea typeface="Tahoma"/>
              <a:cs typeface="Tahoma"/>
              <a:sym typeface="Tahoma"/>
            </a:endParaRPr>
          </a:p>
          <a:p>
            <a:pPr marL="457200" lvl="0" indent="-381000" algn="l" rtl="0">
              <a:spcBef>
                <a:spcPts val="0"/>
              </a:spcBef>
              <a:spcAft>
                <a:spcPts val="0"/>
              </a:spcAft>
              <a:buClr>
                <a:schemeClr val="dk1"/>
              </a:buClr>
              <a:buSzPts val="2400"/>
              <a:buFont typeface="Tahoma"/>
              <a:buAutoNum type="arabicPeriod" startAt="6"/>
            </a:pPr>
            <a:r>
              <a:rPr lang="en-US" sz="2400" dirty="0">
                <a:solidFill>
                  <a:schemeClr val="dk1"/>
                </a:solidFill>
                <a:latin typeface="Tahoma"/>
                <a:ea typeface="Tahoma"/>
                <a:cs typeface="Tahoma"/>
                <a:sym typeface="Tahoma"/>
              </a:rPr>
              <a:t>Isolate your judgment: One poor element does not equal a low-quality student work sample... </a:t>
            </a:r>
            <a:endParaRPr sz="2400" dirty="0">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rgbClr val="000000"/>
              </a:buClr>
              <a:buSzPts val="2400"/>
              <a:buFont typeface="Tahoma"/>
              <a:buAutoNum type="arabicPeriod" startAt="6"/>
            </a:pPr>
            <a:r>
              <a:rPr lang="en-US" sz="2400" b="0" i="0" u="none" strike="noStrike" cap="none" dirty="0">
                <a:solidFill>
                  <a:srgbClr val="000000"/>
                </a:solidFill>
                <a:latin typeface="Tahoma"/>
                <a:ea typeface="Tahoma"/>
                <a:cs typeface="Tahoma"/>
                <a:sym typeface="Tahoma"/>
              </a:rPr>
              <a:t>Resist seduction...</a:t>
            </a:r>
            <a:endParaRPr sz="2400" dirty="0"/>
          </a:p>
          <a:p>
            <a:pPr marL="457200" marR="0" lvl="0" indent="-381000" algn="l" rtl="0">
              <a:lnSpc>
                <a:spcPct val="100000"/>
              </a:lnSpc>
              <a:spcBef>
                <a:spcPts val="0"/>
              </a:spcBef>
              <a:spcAft>
                <a:spcPts val="0"/>
              </a:spcAft>
              <a:buSzPts val="2400"/>
              <a:buFont typeface="Tahoma"/>
              <a:buAutoNum type="arabicPeriod" startAt="6"/>
            </a:pPr>
            <a:r>
              <a:rPr lang="en-US" sz="2400" b="0" i="0" u="none" strike="noStrike" cap="none" dirty="0">
                <a:solidFill>
                  <a:srgbClr val="000000"/>
                </a:solidFill>
                <a:latin typeface="Tahoma"/>
                <a:ea typeface="Tahoma"/>
                <a:cs typeface="Tahoma"/>
                <a:sym typeface="Tahoma"/>
              </a:rPr>
              <a:t>Stick to the rubric</a:t>
            </a:r>
            <a:r>
              <a:rPr lang="en-US" sz="2400" dirty="0">
                <a:latin typeface="Tahoma"/>
                <a:ea typeface="Tahoma"/>
                <a:cs typeface="Tahoma"/>
                <a:sym typeface="Tahoma"/>
              </a:rPr>
              <a:t>...</a:t>
            </a:r>
            <a:endParaRPr sz="2400" dirty="0"/>
          </a:p>
        </p:txBody>
      </p:sp>
      <p:sp>
        <p:nvSpPr>
          <p:cNvPr id="484" name="Google Shape;484;p53"/>
          <p:cNvSpPr txBox="1"/>
          <p:nvPr/>
        </p:nvSpPr>
        <p:spPr>
          <a:xfrm>
            <a:off x="287025" y="1363975"/>
            <a:ext cx="8794500" cy="73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dk1"/>
                </a:solidFill>
              </a:rPr>
              <a:t>(Please see the electronic/paper copy of the Principles)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4"/>
          <p:cNvSpPr txBox="1">
            <a:spLocks noGrp="1"/>
          </p:cNvSpPr>
          <p:nvPr>
            <p:ph type="title"/>
          </p:nvPr>
        </p:nvSpPr>
        <p:spPr>
          <a:xfrm>
            <a:off x="308548" y="184476"/>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Score Sample 21</a:t>
            </a:r>
            <a:endParaRPr sz="4000" b="1" i="0" u="none" strike="noStrike" cap="none">
              <a:solidFill>
                <a:schemeClr val="dk1"/>
              </a:solidFill>
              <a:latin typeface="Tahoma"/>
              <a:ea typeface="Tahoma"/>
              <a:cs typeface="Tahoma"/>
              <a:sym typeface="Tahoma"/>
            </a:endParaRPr>
          </a:p>
        </p:txBody>
      </p:sp>
      <p:sp>
        <p:nvSpPr>
          <p:cNvPr id="491" name="Google Shape;491;p54"/>
          <p:cNvSpPr txBox="1"/>
          <p:nvPr/>
        </p:nvSpPr>
        <p:spPr>
          <a:xfrm>
            <a:off x="308548" y="1267223"/>
            <a:ext cx="7762875" cy="2866197"/>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dirty="0">
                <a:solidFill>
                  <a:schemeClr val="dk1"/>
                </a:solidFill>
                <a:latin typeface="Tahoma"/>
                <a:ea typeface="Tahoma"/>
                <a:cs typeface="Tahoma"/>
                <a:sym typeface="Tahoma"/>
              </a:rPr>
              <a:t>Review &amp; individually score Sample 21. (10 min) </a:t>
            </a:r>
            <a:endParaRPr sz="2400" b="0" i="0" u="none" strike="noStrike" cap="none" dirty="0">
              <a:solidFill>
                <a:schemeClr val="dk1"/>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dirty="0">
                <a:solidFill>
                  <a:schemeClr val="dk1"/>
                </a:solidFill>
                <a:latin typeface="Tahoma"/>
                <a:ea typeface="Tahoma"/>
                <a:cs typeface="Tahoma"/>
                <a:sym typeface="Tahoma"/>
              </a:rPr>
              <a:t>When you have completed scoring, chart your scores on the blank Charting Paper.</a:t>
            </a:r>
            <a:endParaRPr sz="2400" b="0" i="0" u="none" strike="noStrike" cap="non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5"/>
          <p:cNvSpPr txBox="1">
            <a:spLocks noGrp="1"/>
          </p:cNvSpPr>
          <p:nvPr>
            <p:ph type="title"/>
          </p:nvPr>
        </p:nvSpPr>
        <p:spPr>
          <a:xfrm>
            <a:off x="137774" y="-178024"/>
            <a:ext cx="8427942"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3600" b="1" i="0" u="none" strike="noStrike" cap="none" dirty="0">
                <a:solidFill>
                  <a:schemeClr val="dk1"/>
                </a:solidFill>
                <a:latin typeface="Tahoma"/>
                <a:ea typeface="Tahoma"/>
                <a:cs typeface="Tahoma"/>
                <a:sym typeface="Tahoma"/>
              </a:rPr>
              <a:t>Example of Charting Scores</a:t>
            </a:r>
            <a:endParaRPr sz="3600" b="1" i="0" u="none" strike="noStrike" cap="none" dirty="0">
              <a:solidFill>
                <a:schemeClr val="dk1"/>
              </a:solidFill>
              <a:latin typeface="Tahoma"/>
              <a:ea typeface="Tahoma"/>
              <a:cs typeface="Tahoma"/>
              <a:sym typeface="Tahoma"/>
            </a:endParaRPr>
          </a:p>
        </p:txBody>
      </p:sp>
      <p:graphicFrame>
        <p:nvGraphicFramePr>
          <p:cNvPr id="3" name="Object 2" descr="Image shows completed example of charting scores. Chart title is &quot;Charting Paper for Sample__ Task Name: 'Civil War Impacts'.&quot; From left to right, column titles are :Dimension/ Score Level, 4, 3.5, 3, 2.5, 2, 1.5, 1. For Core Expectations (Synthesizing information sources, explaining evidence, and accuracy of content), this task has 2 tally marks under the score level 2, 1 tally mark under the score level 1.5, and 2 tally marks under the score level 1. For evaluating sources, this task has 1 tally mark under the score level 2.5 and 4 tally marks under the score level 2. For determining causes or effects, this task has 5 tally marks under the score level 3." title="Example of Charting Scores"/>
          <p:cNvGraphicFramePr>
            <a:graphicFrameLocks noChangeAspect="1"/>
          </p:cNvGraphicFramePr>
          <p:nvPr>
            <p:extLst>
              <p:ext uri="{D42A27DB-BD31-4B8C-83A1-F6EECF244321}">
                <p14:modId xmlns:p14="http://schemas.microsoft.com/office/powerpoint/2010/main" val="1085201095"/>
              </p:ext>
            </p:extLst>
          </p:nvPr>
        </p:nvGraphicFramePr>
        <p:xfrm>
          <a:off x="793019" y="582626"/>
          <a:ext cx="7598422" cy="4834949"/>
        </p:xfrm>
        <a:graphic>
          <a:graphicData uri="http://schemas.openxmlformats.org/presentationml/2006/ole">
            <mc:AlternateContent xmlns:mc="http://schemas.openxmlformats.org/markup-compatibility/2006">
              <mc:Choice xmlns:v="urn:schemas-microsoft-com:vml" Requires="v">
                <p:oleObj spid="_x0000_s2069" name="Document" r:id="rId4" imgW="9141751" imgH="6597102" progId="Word.Document.12">
                  <p:embed/>
                </p:oleObj>
              </mc:Choice>
              <mc:Fallback>
                <p:oleObj name="Document" r:id="rId4" imgW="9141751" imgH="6597102" progId="Word.Document.12">
                  <p:embed/>
                  <p:pic>
                    <p:nvPicPr>
                      <p:cNvPr id="7" name="Object 6"/>
                      <p:cNvPicPr/>
                      <p:nvPr/>
                    </p:nvPicPr>
                    <p:blipFill>
                      <a:blip r:embed="rId5"/>
                      <a:stretch>
                        <a:fillRect/>
                      </a:stretch>
                    </p:blipFill>
                    <p:spPr>
                      <a:xfrm>
                        <a:off x="793019" y="582626"/>
                        <a:ext cx="7598422" cy="4834949"/>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6"/>
          <p:cNvSpPr txBox="1">
            <a:spLocks noGrp="1"/>
          </p:cNvSpPr>
          <p:nvPr>
            <p:ph type="title"/>
          </p:nvPr>
        </p:nvSpPr>
        <p:spPr>
          <a:xfrm>
            <a:off x="590552" y="184476"/>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dirty="0">
                <a:solidFill>
                  <a:schemeClr val="dk1"/>
                </a:solidFill>
                <a:latin typeface="Tahoma"/>
                <a:ea typeface="Tahoma"/>
                <a:cs typeface="Tahoma"/>
                <a:sym typeface="Tahoma"/>
              </a:rPr>
              <a:t>Discuss Sample 21</a:t>
            </a:r>
            <a:endParaRPr sz="4000" b="1" i="0" u="none" strike="noStrike" cap="none" dirty="0">
              <a:solidFill>
                <a:schemeClr val="dk1"/>
              </a:solidFill>
              <a:latin typeface="Tahoma"/>
              <a:ea typeface="Tahoma"/>
              <a:cs typeface="Tahoma"/>
              <a:sym typeface="Tahoma"/>
            </a:endParaRPr>
          </a:p>
        </p:txBody>
      </p:sp>
      <p:sp>
        <p:nvSpPr>
          <p:cNvPr id="504" name="Google Shape;504;p56"/>
          <p:cNvSpPr txBox="1"/>
          <p:nvPr/>
        </p:nvSpPr>
        <p:spPr>
          <a:xfrm>
            <a:off x="590552" y="1182920"/>
            <a:ext cx="7762875" cy="2866197"/>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Make observations of the pattern of scores given on the samples. Note areas of agreement and disagreement.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Focus discussion on areas of disagreement.</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Try to come to consensus on the scores. (10 min)</a:t>
            </a:r>
            <a:endParaRPr sz="2400" b="0" i="0" u="none" strike="noStrike" cap="none">
              <a:solidFill>
                <a:srgbClr val="000000"/>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7"/>
          <p:cNvSpPr txBox="1">
            <a:spLocks noGrp="1"/>
          </p:cNvSpPr>
          <p:nvPr>
            <p:ph type="title"/>
          </p:nvPr>
        </p:nvSpPr>
        <p:spPr>
          <a:xfrm>
            <a:off x="151280" y="-137564"/>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dirty="0">
                <a:solidFill>
                  <a:schemeClr val="dk1"/>
                </a:solidFill>
                <a:latin typeface="Tahoma"/>
                <a:ea typeface="Tahoma"/>
                <a:cs typeface="Tahoma"/>
                <a:sym typeface="Tahoma"/>
              </a:rPr>
              <a:t>Sample 21 Master Scores</a:t>
            </a:r>
            <a:endParaRPr sz="4800" b="0" i="0" u="none" strike="noStrike" cap="none" dirty="0">
              <a:solidFill>
                <a:schemeClr val="dk1"/>
              </a:solidFill>
              <a:latin typeface="Tahoma"/>
              <a:ea typeface="Tahoma"/>
              <a:cs typeface="Tahoma"/>
              <a:sym typeface="Tahoma"/>
            </a:endParaRPr>
          </a:p>
        </p:txBody>
      </p:sp>
      <p:graphicFrame>
        <p:nvGraphicFramePr>
          <p:cNvPr id="511" name="Google Shape;511;p57" descr="Image shows sampe 21 scores for core expectations as 2.5, evaluating sources as &quot;N/0&quot; and determining causes or effects as 2." title="Sample 21 Master Scores"/>
          <p:cNvGraphicFramePr/>
          <p:nvPr>
            <p:extLst>
              <p:ext uri="{D42A27DB-BD31-4B8C-83A1-F6EECF244321}">
                <p14:modId xmlns:p14="http://schemas.microsoft.com/office/powerpoint/2010/main" val="371634159"/>
              </p:ext>
            </p:extLst>
          </p:nvPr>
        </p:nvGraphicFramePr>
        <p:xfrm>
          <a:off x="679778" y="607565"/>
          <a:ext cx="7562850" cy="3152185"/>
        </p:xfrm>
        <a:graphic>
          <a:graphicData uri="http://schemas.openxmlformats.org/drawingml/2006/table">
            <a:tbl>
              <a:tblPr firstRow="1" bandRow="1">
                <a:noFill/>
                <a:tableStyleId>{27B7CD0A-3FAF-4C6D-A50F-10DB54FC4B4E}</a:tableStyleId>
              </a:tblPr>
              <a:tblGrid>
                <a:gridCol w="6645825">
                  <a:extLst>
                    <a:ext uri="{9D8B030D-6E8A-4147-A177-3AD203B41FA5}">
                      <a16:colId xmlns="" xmlns:a16="http://schemas.microsoft.com/office/drawing/2014/main" val="20000"/>
                    </a:ext>
                  </a:extLst>
                </a:gridCol>
                <a:gridCol w="917025">
                  <a:extLst>
                    <a:ext uri="{9D8B030D-6E8A-4147-A177-3AD203B41FA5}">
                      <a16:colId xmlns="" xmlns:a16="http://schemas.microsoft.com/office/drawing/2014/main" val="20001"/>
                    </a:ext>
                  </a:extLst>
                </a:gridCol>
              </a:tblGrid>
              <a:tr h="546025">
                <a:tc>
                  <a:txBody>
                    <a:bodyPr/>
                    <a:lstStyle/>
                    <a:p>
                      <a:pPr marL="0" marR="0" lvl="0" indent="0" algn="l" rtl="0">
                        <a:lnSpc>
                          <a:spcPct val="100000"/>
                        </a:lnSpc>
                        <a:spcBef>
                          <a:spcPts val="0"/>
                        </a:spcBef>
                        <a:spcAft>
                          <a:spcPts val="0"/>
                        </a:spcAft>
                        <a:buClr>
                          <a:srgbClr val="000000"/>
                        </a:buClr>
                        <a:buSzPts val="2000"/>
                        <a:buFont typeface="Arial"/>
                        <a:buNone/>
                      </a:pPr>
                      <a:endParaRPr sz="2400" b="1" u="none" strike="noStrike" cap="none" dirty="0">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21</a:t>
                      </a:r>
                      <a:endParaRPr sz="2400" b="1"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0"/>
                  </a:ext>
                </a:extLst>
              </a:tr>
              <a:tr h="4293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Core Expectations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0" u="none" strike="noStrike" cap="none">
                          <a:latin typeface="Tahoma"/>
                          <a:ea typeface="Tahoma"/>
                          <a:cs typeface="Tahoma"/>
                          <a:sym typeface="Tahoma"/>
                        </a:rPr>
                        <a:t>2.5</a:t>
                      </a:r>
                      <a:endParaRPr sz="2400" b="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1"/>
                  </a:ext>
                </a:extLst>
              </a:tr>
              <a:tr h="429350">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dirty="0">
                          <a:latin typeface="Tahoma"/>
                          <a:ea typeface="Tahoma"/>
                          <a:cs typeface="Tahoma"/>
                          <a:sym typeface="Tahoma"/>
                        </a:rPr>
                        <a:t>Synthesizing information sources</a:t>
                      </a:r>
                      <a:endParaRPr sz="2400" b="1" u="none" strike="noStrike" cap="none" dirty="0">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b="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2"/>
                  </a:ext>
                </a:extLst>
              </a:tr>
              <a:tr h="429350">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dirty="0">
                          <a:latin typeface="Tahoma"/>
                          <a:ea typeface="Tahoma"/>
                          <a:cs typeface="Tahoma"/>
                          <a:sym typeface="Tahoma"/>
                        </a:rPr>
                        <a:t>Explaining Evidence </a:t>
                      </a:r>
                      <a:endParaRPr sz="2400" b="1" u="none" strike="noStrike" cap="none" dirty="0">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b="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3"/>
                  </a:ext>
                </a:extLst>
              </a:tr>
              <a:tr h="428075">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a:latin typeface="Tahoma"/>
                          <a:ea typeface="Tahoma"/>
                          <a:cs typeface="Tahoma"/>
                          <a:sym typeface="Tahoma"/>
                        </a:rPr>
                        <a:t>Accuracy of Content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b="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4"/>
                  </a:ext>
                </a:extLst>
              </a:tr>
              <a:tr h="4293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Evaluating Sources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0" u="none" strike="noStrike" cap="none">
                          <a:latin typeface="Tahoma"/>
                          <a:ea typeface="Tahoma"/>
                          <a:cs typeface="Tahoma"/>
                          <a:sym typeface="Tahoma"/>
                        </a:rPr>
                        <a:t>N/O</a:t>
                      </a:r>
                      <a:endParaRPr sz="2400" b="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5"/>
                  </a:ext>
                </a:extLst>
              </a:tr>
              <a:tr h="429350">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Determining Causes or Effects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0" u="none" strike="noStrike" cap="none" dirty="0">
                          <a:latin typeface="Tahoma"/>
                          <a:ea typeface="Tahoma"/>
                          <a:cs typeface="Tahoma"/>
                          <a:sym typeface="Tahoma"/>
                        </a:rPr>
                        <a:t>2</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 xmlns:a16="http://schemas.microsoft.com/office/drawing/2014/main" val="10006"/>
                  </a:ext>
                </a:extLst>
              </a:tr>
            </a:tbl>
          </a:graphicData>
        </a:graphic>
      </p:graphicFrame>
      <p:sp>
        <p:nvSpPr>
          <p:cNvPr id="512" name="Google Shape;512;p57"/>
          <p:cNvSpPr txBox="1"/>
          <p:nvPr/>
        </p:nvSpPr>
        <p:spPr>
          <a:xfrm>
            <a:off x="151280" y="3805763"/>
            <a:ext cx="8619853" cy="1047750"/>
          </a:xfrm>
          <a:prstGeom prst="rect">
            <a:avLst/>
          </a:prstGeom>
          <a:noFill/>
          <a:ln>
            <a:noFill/>
          </a:ln>
        </p:spPr>
        <p:txBody>
          <a:bodyPr spcFirstLastPara="1" wrap="square" lIns="68575" tIns="34275" rIns="68575" bIns="34275"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US" sz="2400" b="0" u="none" strike="noStrike" cap="none" dirty="0">
                <a:solidFill>
                  <a:schemeClr val="dk1"/>
                </a:solidFill>
                <a:latin typeface="Tahoma"/>
                <a:ea typeface="Tahoma"/>
                <a:cs typeface="Tahoma"/>
                <a:sym typeface="Tahoma"/>
              </a:rPr>
              <a:t>Compare your group’s scores with the master scores</a:t>
            </a:r>
            <a:endParaRPr sz="2400" b="0" u="none" strike="noStrike" cap="none" dirty="0">
              <a:solidFill>
                <a:schemeClr val="dk1"/>
              </a:solidFill>
              <a:latin typeface="Tahoma"/>
              <a:ea typeface="Tahoma"/>
              <a:cs typeface="Tahoma"/>
              <a:sym typeface="Tahoma"/>
            </a:endParaRPr>
          </a:p>
          <a:p>
            <a:pPr marL="228600" marR="0" lvl="0" indent="-228600" algn="l" rtl="0">
              <a:lnSpc>
                <a:spcPct val="100000"/>
              </a:lnSpc>
              <a:spcBef>
                <a:spcPts val="1000"/>
              </a:spcBef>
              <a:spcAft>
                <a:spcPts val="0"/>
              </a:spcAft>
              <a:buClr>
                <a:schemeClr val="dk1"/>
              </a:buClr>
              <a:buSzPts val="2000"/>
              <a:buFont typeface="Arial"/>
              <a:buChar char="•"/>
            </a:pPr>
            <a:r>
              <a:rPr lang="en-US" sz="2400" b="0" u="none" strike="noStrike" cap="none" dirty="0">
                <a:solidFill>
                  <a:schemeClr val="dk1"/>
                </a:solidFill>
                <a:latin typeface="Tahoma"/>
                <a:ea typeface="Tahoma"/>
                <a:cs typeface="Tahoma"/>
                <a:sym typeface="Tahoma"/>
              </a:rPr>
              <a:t>What questions do you have about the scores, evidence, or rubrics?</a:t>
            </a:r>
            <a:endParaRPr sz="2400" b="0" u="none" strike="noStrike" cap="non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8"/>
          <p:cNvSpPr txBox="1">
            <a:spLocks noGrp="1"/>
          </p:cNvSpPr>
          <p:nvPr>
            <p:ph type="title"/>
          </p:nvPr>
        </p:nvSpPr>
        <p:spPr>
          <a:xfrm>
            <a:off x="447116" y="184476"/>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Score Sample 20</a:t>
            </a:r>
            <a:endParaRPr sz="4000" b="1" i="0" u="none" strike="noStrike" cap="none">
              <a:solidFill>
                <a:schemeClr val="dk1"/>
              </a:solidFill>
              <a:latin typeface="Tahoma"/>
              <a:ea typeface="Tahoma"/>
              <a:cs typeface="Tahoma"/>
              <a:sym typeface="Tahoma"/>
            </a:endParaRPr>
          </a:p>
        </p:txBody>
      </p:sp>
      <p:sp>
        <p:nvSpPr>
          <p:cNvPr id="519" name="Google Shape;519;p58"/>
          <p:cNvSpPr txBox="1"/>
          <p:nvPr/>
        </p:nvSpPr>
        <p:spPr>
          <a:xfrm>
            <a:off x="447116" y="1178648"/>
            <a:ext cx="7762875" cy="2866197"/>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Review &amp; individually score Sample 20. (10 min) </a:t>
            </a:r>
            <a:endParaRPr sz="2400" b="0" i="0" u="none" strike="noStrike" cap="none">
              <a:solidFill>
                <a:schemeClr val="dk1"/>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When you have completed scoring, chart your scores on the blank Charting Paper.</a:t>
            </a:r>
            <a:endParaRPr sz="2400" b="0" i="0" u="none" strike="noStrike" cap="none">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9"/>
          <p:cNvSpPr txBox="1">
            <a:spLocks noGrp="1"/>
          </p:cNvSpPr>
          <p:nvPr>
            <p:ph type="title"/>
          </p:nvPr>
        </p:nvSpPr>
        <p:spPr>
          <a:xfrm>
            <a:off x="98700" y="-64736"/>
            <a:ext cx="8436907" cy="7201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3600" b="1" i="0" u="none" strike="noStrike" cap="none" dirty="0">
                <a:solidFill>
                  <a:schemeClr val="dk1"/>
                </a:solidFill>
                <a:latin typeface="Tahoma"/>
                <a:ea typeface="Tahoma"/>
                <a:cs typeface="Tahoma"/>
                <a:sym typeface="Tahoma"/>
              </a:rPr>
              <a:t>Example of Charting </a:t>
            </a:r>
            <a:r>
              <a:rPr lang="en-US" sz="3600" b="1" i="0" u="none" strike="noStrike" cap="none" dirty="0" smtClean="0">
                <a:solidFill>
                  <a:schemeClr val="dk1"/>
                </a:solidFill>
                <a:latin typeface="Tahoma"/>
                <a:ea typeface="Tahoma"/>
                <a:cs typeface="Tahoma"/>
                <a:sym typeface="Tahoma"/>
              </a:rPr>
              <a:t>Scores (cont.)</a:t>
            </a:r>
            <a:endParaRPr sz="3600" b="1" i="0" u="none" strike="noStrike" cap="none" dirty="0">
              <a:solidFill>
                <a:schemeClr val="dk1"/>
              </a:solidFill>
              <a:latin typeface="Tahoma"/>
              <a:ea typeface="Tahoma"/>
              <a:cs typeface="Tahoma"/>
              <a:sym typeface="Tahoma"/>
            </a:endParaRPr>
          </a:p>
        </p:txBody>
      </p:sp>
      <p:graphicFrame>
        <p:nvGraphicFramePr>
          <p:cNvPr id="7" name="Object 6" descr="Image shows completed example of charting scores. Chart title is &quot;Charting Paper for Sample__ Task Name: 'Civil War Impacts'.&quot; From left to right, column titles are :Dimension/ Score Level, 4, 3.5, 3, 2.5, 2, 1.5, 1. For Core Expectations (Synthesizing information sources, explaining evidence, and accuracy of content), this task has 2 tally marks under the score level 2, 1 tally mark under the score level 1.5, and 2 tally marks under the score level 1. For evaluating sources, this task has 1 tally mark under the score level 2.5 and 4 tally marks under the score level 2. For determining causes or effects, this task has 5 tally marks under the score level 3." title="Example of Charting Scores (continued)"/>
          <p:cNvGraphicFramePr>
            <a:graphicFrameLocks noChangeAspect="1"/>
          </p:cNvGraphicFramePr>
          <p:nvPr>
            <p:extLst>
              <p:ext uri="{D42A27DB-BD31-4B8C-83A1-F6EECF244321}">
                <p14:modId xmlns:p14="http://schemas.microsoft.com/office/powerpoint/2010/main" val="2677242606"/>
              </p:ext>
            </p:extLst>
          </p:nvPr>
        </p:nvGraphicFramePr>
        <p:xfrm>
          <a:off x="793019" y="647363"/>
          <a:ext cx="7646973" cy="4750023"/>
        </p:xfrm>
        <a:graphic>
          <a:graphicData uri="http://schemas.openxmlformats.org/presentationml/2006/ole">
            <mc:AlternateContent xmlns:mc="http://schemas.openxmlformats.org/markup-compatibility/2006">
              <mc:Choice xmlns:v="urn:schemas-microsoft-com:vml" Requires="v">
                <p:oleObj spid="_x0000_s1045" name="Document" r:id="rId4" imgW="9141751" imgH="6568602" progId="Word.Document.12">
                  <p:embed/>
                </p:oleObj>
              </mc:Choice>
              <mc:Fallback>
                <p:oleObj name="Document" r:id="rId4" imgW="9141751" imgH="6568602" progId="Word.Document.12">
                  <p:embed/>
                  <p:pic>
                    <p:nvPicPr>
                      <p:cNvPr id="0" name=""/>
                      <p:cNvPicPr/>
                      <p:nvPr/>
                    </p:nvPicPr>
                    <p:blipFill>
                      <a:blip r:embed="rId5"/>
                      <a:stretch>
                        <a:fillRect/>
                      </a:stretch>
                    </p:blipFill>
                    <p:spPr>
                      <a:xfrm>
                        <a:off x="793019" y="647363"/>
                        <a:ext cx="7646973" cy="4750023"/>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0"/>
          <p:cNvSpPr txBox="1">
            <a:spLocks noGrp="1"/>
          </p:cNvSpPr>
          <p:nvPr>
            <p:ph type="title"/>
          </p:nvPr>
        </p:nvSpPr>
        <p:spPr>
          <a:xfrm>
            <a:off x="590552" y="184476"/>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Discuss Sample 20</a:t>
            </a:r>
            <a:endParaRPr sz="4000" b="1" i="0" u="none" strike="noStrike" cap="none">
              <a:solidFill>
                <a:schemeClr val="dk1"/>
              </a:solidFill>
              <a:latin typeface="Tahoma"/>
              <a:ea typeface="Tahoma"/>
              <a:cs typeface="Tahoma"/>
              <a:sym typeface="Tahoma"/>
            </a:endParaRPr>
          </a:p>
        </p:txBody>
      </p:sp>
      <p:sp>
        <p:nvSpPr>
          <p:cNvPr id="532" name="Google Shape;532;p60"/>
          <p:cNvSpPr txBox="1"/>
          <p:nvPr/>
        </p:nvSpPr>
        <p:spPr>
          <a:xfrm>
            <a:off x="590552" y="1178648"/>
            <a:ext cx="7762875" cy="2866197"/>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Make observations of the pattern of scores given on the samples. Note areas of agreement and disagreement. </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Focus discussion on areas of disagreement.</a:t>
            </a:r>
            <a:endParaRPr sz="2400" b="0" i="0" u="none" strike="noStrike" cap="none">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700"/>
              <a:buFont typeface="Arial"/>
              <a:buChar char="•"/>
            </a:pPr>
            <a:r>
              <a:rPr lang="en-US" sz="2400" b="0" i="0" u="none" strike="noStrike" cap="none">
                <a:solidFill>
                  <a:schemeClr val="dk1"/>
                </a:solidFill>
                <a:latin typeface="Tahoma"/>
                <a:ea typeface="Tahoma"/>
                <a:cs typeface="Tahoma"/>
                <a:sym typeface="Tahoma"/>
              </a:rPr>
              <a:t>Try to come to consensus on the scores. (10 min)</a:t>
            </a:r>
            <a:endParaRPr sz="2400" b="0" i="0" u="none" strike="noStrike" cap="none">
              <a:solidFill>
                <a:srgbClr val="000000"/>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1"/>
          <p:cNvSpPr txBox="1">
            <a:spLocks noGrp="1"/>
          </p:cNvSpPr>
          <p:nvPr>
            <p:ph type="title"/>
          </p:nvPr>
        </p:nvSpPr>
        <p:spPr>
          <a:xfrm>
            <a:off x="205068" y="0"/>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Arial"/>
              <a:buNone/>
            </a:pPr>
            <a:r>
              <a:rPr lang="en-US" sz="4000" b="1" i="0" u="none" strike="noStrike" cap="none">
                <a:solidFill>
                  <a:schemeClr val="dk1"/>
                </a:solidFill>
                <a:latin typeface="Tahoma"/>
                <a:ea typeface="Tahoma"/>
                <a:cs typeface="Tahoma"/>
                <a:sym typeface="Tahoma"/>
              </a:rPr>
              <a:t>Sample 20 Master Scores</a:t>
            </a:r>
            <a:endParaRPr sz="4800" b="0" i="0" u="none" strike="noStrike" cap="none">
              <a:solidFill>
                <a:schemeClr val="dk1"/>
              </a:solidFill>
              <a:latin typeface="Tahoma"/>
              <a:ea typeface="Tahoma"/>
              <a:cs typeface="Tahoma"/>
              <a:sym typeface="Tahoma"/>
            </a:endParaRPr>
          </a:p>
        </p:txBody>
      </p:sp>
      <p:graphicFrame>
        <p:nvGraphicFramePr>
          <p:cNvPr id="539" name="Google Shape;539;p61" descr="Image shows sample 20 master scores. For core expectations, score is 4; for evaluating sources, score is 2, and for determining causes or effects, score is 4." title="Sample 20 Master Scores"/>
          <p:cNvGraphicFramePr/>
          <p:nvPr>
            <p:extLst>
              <p:ext uri="{D42A27DB-BD31-4B8C-83A1-F6EECF244321}">
                <p14:modId xmlns:p14="http://schemas.microsoft.com/office/powerpoint/2010/main" val="575304439"/>
              </p:ext>
            </p:extLst>
          </p:nvPr>
        </p:nvGraphicFramePr>
        <p:xfrm>
          <a:off x="714382" y="742897"/>
          <a:ext cx="7715250" cy="3048110"/>
        </p:xfrm>
        <a:graphic>
          <a:graphicData uri="http://schemas.openxmlformats.org/drawingml/2006/table">
            <a:tbl>
              <a:tblPr firstRow="1" bandRow="1">
                <a:noFill/>
                <a:tableStyleId>{27B7CD0A-3FAF-4C6D-A50F-10DB54FC4B4E}</a:tableStyleId>
              </a:tblPr>
              <a:tblGrid>
                <a:gridCol w="6779725">
                  <a:extLst>
                    <a:ext uri="{9D8B030D-6E8A-4147-A177-3AD203B41FA5}">
                      <a16:colId xmlns="" xmlns:a16="http://schemas.microsoft.com/office/drawing/2014/main" val="20000"/>
                    </a:ext>
                  </a:extLst>
                </a:gridCol>
                <a:gridCol w="935525">
                  <a:extLst>
                    <a:ext uri="{9D8B030D-6E8A-4147-A177-3AD203B41FA5}">
                      <a16:colId xmlns="" xmlns:a16="http://schemas.microsoft.com/office/drawing/2014/main" val="20001"/>
                    </a:ext>
                  </a:extLst>
                </a:gridCol>
              </a:tblGrid>
              <a:tr h="435625">
                <a:tc>
                  <a:txBody>
                    <a:bodyPr/>
                    <a:lstStyle/>
                    <a:p>
                      <a:pPr marL="0" marR="0" lvl="0" indent="0" algn="l" rtl="0">
                        <a:lnSpc>
                          <a:spcPct val="100000"/>
                        </a:lnSpc>
                        <a:spcBef>
                          <a:spcPts val="0"/>
                        </a:spcBef>
                        <a:spcAft>
                          <a:spcPts val="0"/>
                        </a:spcAft>
                        <a:buClr>
                          <a:srgbClr val="000000"/>
                        </a:buClr>
                        <a:buSzPts val="2000"/>
                        <a:buFont typeface="Arial"/>
                        <a:buNone/>
                      </a:pPr>
                      <a:endParaRPr sz="2400" u="none" strike="noStrike" cap="none" dirty="0">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20</a:t>
                      </a:r>
                      <a:endParaRPr sz="2400" b="1"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0"/>
                  </a:ext>
                </a:extLst>
              </a:tr>
              <a:tr h="435625">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Core Expectations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b="0" u="none" strike="noStrike" cap="none">
                          <a:latin typeface="Tahoma"/>
                          <a:ea typeface="Tahoma"/>
                          <a:cs typeface="Tahoma"/>
                          <a:sym typeface="Tahoma"/>
                        </a:rPr>
                        <a:t>4</a:t>
                      </a:r>
                      <a:endParaRPr sz="2400" b="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1"/>
                  </a:ext>
                </a:extLst>
              </a:tr>
              <a:tr h="435625">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dirty="0">
                          <a:latin typeface="Tahoma"/>
                          <a:ea typeface="Tahoma"/>
                          <a:cs typeface="Tahoma"/>
                          <a:sym typeface="Tahoma"/>
                        </a:rPr>
                        <a:t>Synthesizing information sources</a:t>
                      </a:r>
                      <a:endParaRPr sz="2400" b="1" u="none" strike="noStrike" cap="none" dirty="0">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b="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2"/>
                  </a:ext>
                </a:extLst>
              </a:tr>
              <a:tr h="435625">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a:latin typeface="Tahoma"/>
                          <a:ea typeface="Tahoma"/>
                          <a:cs typeface="Tahoma"/>
                          <a:sym typeface="Tahoma"/>
                        </a:rPr>
                        <a:t>Explaining Evidence </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3"/>
                  </a:ext>
                </a:extLst>
              </a:tr>
              <a:tr h="434175">
                <a:tc>
                  <a:txBody>
                    <a:bodyPr/>
                    <a:lstStyle/>
                    <a:p>
                      <a:pPr marL="742950" marR="0" lvl="1" indent="-323850" algn="l" rtl="0">
                        <a:lnSpc>
                          <a:spcPct val="100000"/>
                        </a:lnSpc>
                        <a:spcBef>
                          <a:spcPts val="0"/>
                        </a:spcBef>
                        <a:spcAft>
                          <a:spcPts val="0"/>
                        </a:spcAft>
                        <a:buClr>
                          <a:schemeClr val="dk1"/>
                        </a:buClr>
                        <a:buSzPts val="2400"/>
                        <a:buFont typeface="Arial"/>
                        <a:buChar char="•"/>
                      </a:pPr>
                      <a:r>
                        <a:rPr lang="en-US" sz="2400" b="1" u="none" strike="noStrike" cap="none">
                          <a:latin typeface="Tahoma"/>
                          <a:ea typeface="Tahoma"/>
                          <a:cs typeface="Tahoma"/>
                          <a:sym typeface="Tahoma"/>
                        </a:rPr>
                        <a:t>Accuracy of Content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endParaRPr sz="240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4"/>
                  </a:ext>
                </a:extLst>
              </a:tr>
              <a:tr h="435625">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Evaluating Sources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a:latin typeface="Tahoma"/>
                          <a:ea typeface="Tahoma"/>
                          <a:cs typeface="Tahoma"/>
                          <a:sym typeface="Tahoma"/>
                        </a:rPr>
                        <a:t>2</a:t>
                      </a:r>
                      <a:endParaRPr sz="2400" u="none" strike="noStrike" cap="none">
                        <a:latin typeface="Tahoma"/>
                        <a:ea typeface="Tahoma"/>
                        <a:cs typeface="Tahoma"/>
                        <a:sym typeface="Tahoma"/>
                      </a:endParaRPr>
                    </a:p>
                  </a:txBody>
                  <a:tcPr marL="68575" marR="68575" marT="34300" marB="34300"/>
                </a:tc>
                <a:extLst>
                  <a:ext uri="{0D108BD9-81ED-4DB2-BD59-A6C34878D82A}">
                    <a16:rowId xmlns="" xmlns:a16="http://schemas.microsoft.com/office/drawing/2014/main" val="10005"/>
                  </a:ext>
                </a:extLst>
              </a:tr>
              <a:tr h="435625">
                <a:tc>
                  <a:txBody>
                    <a:bodyPr/>
                    <a:lstStyle/>
                    <a:p>
                      <a:pPr marL="0" marR="0" lvl="0" indent="0" algn="l" rtl="0">
                        <a:lnSpc>
                          <a:spcPct val="100000"/>
                        </a:lnSpc>
                        <a:spcBef>
                          <a:spcPts val="0"/>
                        </a:spcBef>
                        <a:spcAft>
                          <a:spcPts val="0"/>
                        </a:spcAft>
                        <a:buClr>
                          <a:srgbClr val="000000"/>
                        </a:buClr>
                        <a:buSzPts val="2000"/>
                        <a:buFont typeface="Arial"/>
                        <a:buNone/>
                      </a:pPr>
                      <a:r>
                        <a:rPr lang="en-US" sz="2400" b="1" u="none" strike="noStrike" cap="none">
                          <a:latin typeface="Tahoma"/>
                          <a:ea typeface="Tahoma"/>
                          <a:cs typeface="Tahoma"/>
                          <a:sym typeface="Tahoma"/>
                        </a:rPr>
                        <a:t>Determining Causes or Effects</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000"/>
                        <a:buFont typeface="Arial"/>
                        <a:buNone/>
                      </a:pPr>
                      <a:r>
                        <a:rPr lang="en-US" sz="2400" u="none" strike="noStrike" cap="none" dirty="0">
                          <a:latin typeface="Tahoma"/>
                          <a:ea typeface="Tahoma"/>
                          <a:cs typeface="Tahoma"/>
                          <a:sym typeface="Tahoma"/>
                        </a:rPr>
                        <a:t>4</a:t>
                      </a:r>
                      <a:endParaRPr sz="2400" u="none" strike="noStrike" cap="none" dirty="0">
                        <a:latin typeface="Tahoma"/>
                        <a:ea typeface="Tahoma"/>
                        <a:cs typeface="Tahoma"/>
                        <a:sym typeface="Tahoma"/>
                      </a:endParaRPr>
                    </a:p>
                  </a:txBody>
                  <a:tcPr marL="68575" marR="68575" marT="34300" marB="34300"/>
                </a:tc>
                <a:extLst>
                  <a:ext uri="{0D108BD9-81ED-4DB2-BD59-A6C34878D82A}">
                    <a16:rowId xmlns="" xmlns:a16="http://schemas.microsoft.com/office/drawing/2014/main" val="10006"/>
                  </a:ext>
                </a:extLst>
              </a:tr>
            </a:tbl>
          </a:graphicData>
        </a:graphic>
      </p:graphicFrame>
      <p:sp>
        <p:nvSpPr>
          <p:cNvPr id="540" name="Google Shape;540;p61"/>
          <p:cNvSpPr txBox="1"/>
          <p:nvPr/>
        </p:nvSpPr>
        <p:spPr>
          <a:xfrm>
            <a:off x="584843" y="3889040"/>
            <a:ext cx="8077200" cy="11607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400" b="0" u="none" strike="noStrike" cap="none" dirty="0">
                <a:solidFill>
                  <a:schemeClr val="dk1"/>
                </a:solidFill>
                <a:latin typeface="Tahoma"/>
                <a:ea typeface="Tahoma"/>
                <a:cs typeface="Tahoma"/>
                <a:sym typeface="Tahoma"/>
              </a:rPr>
              <a:t>Compare your group’s scores with the master scores</a:t>
            </a:r>
            <a:endParaRPr sz="2400" b="0" u="none" strike="noStrike" cap="none" dirty="0">
              <a:solidFill>
                <a:schemeClr val="dk1"/>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000"/>
              <a:buFont typeface="Arial"/>
              <a:buChar char="•"/>
            </a:pPr>
            <a:r>
              <a:rPr lang="en-US" sz="2400" b="0" u="none" strike="noStrike" cap="none" dirty="0">
                <a:solidFill>
                  <a:schemeClr val="dk1"/>
                </a:solidFill>
                <a:latin typeface="Tahoma"/>
                <a:ea typeface="Tahoma"/>
                <a:cs typeface="Tahoma"/>
                <a:sym typeface="Tahoma"/>
              </a:rPr>
              <a:t>What questions do you have about the scores, evidence, or rubrics?</a:t>
            </a:r>
            <a:endParaRPr sz="2400" b="0" u="none" strike="noStrike" cap="non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2"/>
          <p:cNvSpPr txBox="1">
            <a:spLocks noGrp="1"/>
          </p:cNvSpPr>
          <p:nvPr>
            <p:ph type="title"/>
          </p:nvPr>
        </p:nvSpPr>
        <p:spPr>
          <a:xfrm>
            <a:off x="600635" y="977153"/>
            <a:ext cx="7886700" cy="27008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INSTRUCTIONS FOR DIVISION TEAM TIME REFLECTION &amp; PRODUCT</a:t>
            </a:r>
            <a:r>
              <a:rPr lang="en-US" sz="2800" b="1" i="0" u="none" strike="noStrike" cap="none">
                <a:solidFill>
                  <a:srgbClr val="005CA0"/>
                </a:solidFill>
                <a:latin typeface="Tahoma"/>
                <a:ea typeface="Tahoma"/>
                <a:cs typeface="Tahoma"/>
                <a:sym typeface="Tahoma"/>
              </a:rPr>
              <a:t/>
            </a:r>
            <a:br>
              <a:rPr lang="en-US" sz="2800" b="1" i="0" u="none" strike="noStrike" cap="none">
                <a:solidFill>
                  <a:srgbClr val="005CA0"/>
                </a:solidFill>
                <a:latin typeface="Tahoma"/>
                <a:ea typeface="Tahoma"/>
                <a:cs typeface="Tahoma"/>
                <a:sym typeface="Tahoma"/>
              </a:rPr>
            </a:br>
            <a:endParaRPr sz="2800" b="1" i="0" u="none" strike="noStrike" cap="none">
              <a:solidFill>
                <a:srgbClr val="005CA0"/>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Goals for Breakout Session</a:t>
            </a:r>
            <a:endParaRPr sz="4400" b="0" i="0" u="none" strike="noStrike" cap="none">
              <a:solidFill>
                <a:schemeClr val="dk1"/>
              </a:solidFill>
              <a:latin typeface="Tahoma"/>
              <a:ea typeface="Tahoma"/>
              <a:cs typeface="Tahoma"/>
              <a:sym typeface="Tahoma"/>
            </a:endParaRPr>
          </a:p>
        </p:txBody>
      </p:sp>
      <p:sp>
        <p:nvSpPr>
          <p:cNvPr id="361" name="Google Shape;361;p36"/>
          <p:cNvSpPr txBox="1">
            <a:spLocks noGrp="1"/>
          </p:cNvSpPr>
          <p:nvPr>
            <p:ph type="body" idx="1"/>
          </p:nvPr>
        </p:nvSpPr>
        <p:spPr>
          <a:xfrm>
            <a:off x="457200" y="1063228"/>
            <a:ext cx="8229600" cy="3337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r>
              <a:rPr lang="en-US" sz="2400" b="1" i="0" u="none" strike="noStrike" cap="none">
                <a:solidFill>
                  <a:schemeClr val="dk1"/>
                </a:solidFill>
                <a:latin typeface="Tahoma"/>
                <a:ea typeface="Tahoma"/>
                <a:cs typeface="Tahoma"/>
                <a:sym typeface="Tahoma"/>
              </a:rPr>
              <a:t>Day 2</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Develop an understanding of Virginia Common Rubric in secondary history by applying it to score student work</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Experience a scoring process that could be used with educators in local divisions</a:t>
            </a:r>
            <a:endParaRPr sz="2400" b="0" i="0" u="none" strike="noStrike" cap="none">
              <a:solidFill>
                <a:schemeClr val="dk1"/>
              </a:solidFill>
              <a:latin typeface="Tahoma"/>
              <a:ea typeface="Tahoma"/>
              <a:cs typeface="Tahoma"/>
              <a:sym typeface="Tahoma"/>
            </a:endParaRPr>
          </a:p>
          <a:p>
            <a:pPr marL="342900" marR="0" lvl="0" indent="-190500" algn="l" rtl="0">
              <a:lnSpc>
                <a:spcPct val="100000"/>
              </a:lnSpc>
              <a:spcBef>
                <a:spcPts val="480"/>
              </a:spcBef>
              <a:spcAft>
                <a:spcPts val="0"/>
              </a:spcAft>
              <a:buClr>
                <a:schemeClr val="dk1"/>
              </a:buClr>
              <a:buSzPts val="2400"/>
              <a:buFont typeface="Arial"/>
              <a:buNone/>
            </a:pPr>
            <a:endParaRPr sz="2400" b="0" i="1"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3"/>
          <p:cNvSpPr txBox="1">
            <a:spLocks noGrp="1"/>
          </p:cNvSpPr>
          <p:nvPr>
            <p:ph type="title"/>
          </p:nvPr>
        </p:nvSpPr>
        <p:spPr>
          <a:xfrm>
            <a:off x="533400" y="1618488"/>
            <a:ext cx="7886700" cy="14140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LUNCH – Team Time</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12:30-1:15</a:t>
            </a:r>
            <a:endParaRPr sz="4000" b="1" i="0" u="none" strike="noStrike" cap="none">
              <a:solidFill>
                <a:schemeClr val="dk1"/>
              </a:solidFill>
              <a:latin typeface="Tahoma"/>
              <a:ea typeface="Tahoma"/>
              <a:cs typeface="Tahoma"/>
              <a:sym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4"/>
          <p:cNvSpPr txBox="1">
            <a:spLocks noGrp="1"/>
          </p:cNvSpPr>
          <p:nvPr>
            <p:ph type="title"/>
          </p:nvPr>
        </p:nvSpPr>
        <p:spPr>
          <a:xfrm>
            <a:off x="3823666" y="487424"/>
            <a:ext cx="4833853" cy="14176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dirty="0">
                <a:solidFill>
                  <a:schemeClr val="dk1"/>
                </a:solidFill>
                <a:latin typeface="Tahoma"/>
                <a:ea typeface="Tahoma"/>
                <a:cs typeface="Tahoma"/>
                <a:sym typeface="Tahoma"/>
              </a:rPr>
              <a:t>The Why – Student </a:t>
            </a:r>
            <a:r>
              <a:rPr lang="en-US" sz="4000" b="1" i="0" u="none" strike="noStrike" cap="none" dirty="0" smtClean="0">
                <a:solidFill>
                  <a:schemeClr val="dk1"/>
                </a:solidFill>
                <a:latin typeface="Tahoma"/>
                <a:ea typeface="Tahoma"/>
                <a:cs typeface="Tahoma"/>
                <a:sym typeface="Tahoma"/>
              </a:rPr>
              <a:t>Voices</a:t>
            </a:r>
            <a:br>
              <a:rPr lang="en-US" sz="4000" b="1" i="0" u="none" strike="noStrike" cap="none" dirty="0" smtClean="0">
                <a:solidFill>
                  <a:schemeClr val="dk1"/>
                </a:solidFill>
                <a:latin typeface="Tahoma"/>
                <a:ea typeface="Tahoma"/>
                <a:cs typeface="Tahoma"/>
                <a:sym typeface="Tahoma"/>
              </a:rPr>
            </a:br>
            <a:r>
              <a:rPr lang="en-US" sz="4000" b="1" i="0" u="none" strike="noStrike" cap="none" dirty="0" smtClean="0">
                <a:solidFill>
                  <a:schemeClr val="dk1"/>
                </a:solidFill>
                <a:latin typeface="Tahoma"/>
                <a:ea typeface="Tahoma"/>
                <a:cs typeface="Tahoma"/>
                <a:sym typeface="Tahoma"/>
              </a:rPr>
              <a:t/>
            </a:r>
            <a:br>
              <a:rPr lang="en-US" sz="4000" b="1" i="0" u="none" strike="noStrike" cap="none" dirty="0" smtClean="0">
                <a:solidFill>
                  <a:schemeClr val="dk1"/>
                </a:solidFill>
                <a:latin typeface="Tahoma"/>
                <a:ea typeface="Tahoma"/>
                <a:cs typeface="Tahoma"/>
                <a:sym typeface="Tahoma"/>
              </a:rPr>
            </a:br>
            <a:r>
              <a:rPr lang="en-US" sz="4000" b="1" i="0" u="none" strike="noStrike" cap="none" dirty="0" smtClean="0">
                <a:solidFill>
                  <a:schemeClr val="dk1"/>
                </a:solidFill>
                <a:latin typeface="Tahoma"/>
                <a:ea typeface="Tahoma"/>
                <a:cs typeface="Tahoma"/>
                <a:sym typeface="Tahoma"/>
              </a:rPr>
              <a:t>         Caleb</a:t>
            </a:r>
            <a:endParaRPr sz="3600" b="0" i="0" u="none" strike="noStrike" cap="none" dirty="0">
              <a:solidFill>
                <a:schemeClr val="dk1"/>
              </a:solidFill>
              <a:latin typeface="Tahoma"/>
              <a:ea typeface="Tahoma"/>
              <a:cs typeface="Tahoma"/>
              <a:sym typeface="Tahoma"/>
            </a:endParaRPr>
          </a:p>
        </p:txBody>
      </p:sp>
      <p:sp>
        <p:nvSpPr>
          <p:cNvPr id="559" name="Google Shape;559;p64"/>
          <p:cNvSpPr txBox="1">
            <a:spLocks noGrp="1"/>
          </p:cNvSpPr>
          <p:nvPr>
            <p:ph type="body" idx="1"/>
          </p:nvPr>
        </p:nvSpPr>
        <p:spPr>
          <a:xfrm>
            <a:off x="3823666" y="1900164"/>
            <a:ext cx="4927860" cy="25716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400" b="1" i="0" u="sng" strike="noStrike" cap="none" dirty="0" smtClean="0">
                <a:solidFill>
                  <a:schemeClr val="hlink"/>
                </a:solidFill>
                <a:latin typeface="Tahoma"/>
                <a:ea typeface="Tahoma"/>
                <a:cs typeface="Tahoma"/>
                <a:sym typeface="Tahoma"/>
                <a:hlinkClick r:id="rId3"/>
              </a:rPr>
              <a:t> </a:t>
            </a:r>
            <a:endParaRPr sz="1000" b="1"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Elementary student from Henry County, VA</a:t>
            </a:r>
            <a:endParaRPr dirty="0"/>
          </a:p>
          <a:p>
            <a:pPr marL="0" marR="0" lvl="0" indent="0" algn="l" rtl="0">
              <a:lnSpc>
                <a:spcPct val="100000"/>
              </a:lnSpc>
              <a:spcBef>
                <a:spcPts val="560"/>
              </a:spcBef>
              <a:spcAft>
                <a:spcPts val="0"/>
              </a:spcAft>
              <a:buClr>
                <a:schemeClr val="dk1"/>
              </a:buClr>
              <a:buSzPts val="2800"/>
              <a:buFont typeface="Arial"/>
              <a:buNone/>
            </a:pPr>
            <a:endParaRPr sz="1000" b="0" i="0" u="sng" strike="noStrike" cap="none" dirty="0">
              <a:solidFill>
                <a:schemeClr val="hlink"/>
              </a:solidFill>
              <a:latin typeface="Tahoma"/>
              <a:ea typeface="Tahoma"/>
              <a:cs typeface="Tahoma"/>
              <a:sym typeface="Tahoma"/>
              <a:hlinkClick r:id="rId4"/>
            </a:endParaRPr>
          </a:p>
          <a:p>
            <a:pPr marL="0" marR="0" lvl="0" indent="0" algn="l" rtl="0">
              <a:lnSpc>
                <a:spcPct val="100000"/>
              </a:lnSpc>
              <a:spcBef>
                <a:spcPts val="560"/>
              </a:spcBef>
              <a:spcAft>
                <a:spcPts val="0"/>
              </a:spcAft>
              <a:buClr>
                <a:schemeClr val="dk1"/>
              </a:buClr>
              <a:buSzPts val="2800"/>
              <a:buFont typeface="Arial"/>
              <a:buNone/>
            </a:pPr>
            <a:r>
              <a:rPr lang="en-US" sz="2400" b="0" i="0" u="sng" strike="noStrike" cap="none" dirty="0">
                <a:solidFill>
                  <a:schemeClr val="hlink"/>
                </a:solidFill>
                <a:latin typeface="Tahoma"/>
                <a:ea typeface="Tahoma"/>
                <a:cs typeface="Tahoma"/>
                <a:sym typeface="Tahoma"/>
                <a:hlinkClick r:id="rId4"/>
              </a:rPr>
              <a:t>Listen to Caleb talk about testing </a:t>
            </a:r>
            <a:endParaRPr sz="2400" b="0" i="0" u="none" strike="noStrike" cap="none" dirty="0">
              <a:solidFill>
                <a:schemeClr val="dk1"/>
              </a:solidFill>
              <a:latin typeface="Tahoma"/>
              <a:ea typeface="Tahoma"/>
              <a:cs typeface="Tahoma"/>
              <a:sym typeface="Tahoma"/>
            </a:endParaRPr>
          </a:p>
        </p:txBody>
      </p:sp>
      <p:pic>
        <p:nvPicPr>
          <p:cNvPr id="560" name="Google Shape;560;p64" descr="Elementary student from Henry County, VA" title="Caleb"/>
          <p:cNvPicPr preferRelativeResize="0"/>
          <p:nvPr/>
        </p:nvPicPr>
        <p:blipFill rotWithShape="1">
          <a:blip r:embed="rId5">
            <a:alphaModFix/>
          </a:blip>
          <a:srcRect/>
          <a:stretch/>
        </p:blipFill>
        <p:spPr>
          <a:xfrm>
            <a:off x="0" y="0"/>
            <a:ext cx="3159271" cy="447181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5"/>
          <p:cNvSpPr txBox="1">
            <a:spLocks noGrp="1"/>
          </p:cNvSpPr>
          <p:nvPr>
            <p:ph type="title"/>
          </p:nvPr>
        </p:nvSpPr>
        <p:spPr>
          <a:xfrm>
            <a:off x="443826" y="641936"/>
            <a:ext cx="5423574" cy="117305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dirty="0">
                <a:solidFill>
                  <a:schemeClr val="dk1"/>
                </a:solidFill>
                <a:latin typeface="Tahoma"/>
                <a:ea typeface="Tahoma"/>
                <a:cs typeface="Tahoma"/>
                <a:sym typeface="Tahoma"/>
              </a:rPr>
              <a:t>The Why – Student </a:t>
            </a:r>
            <a:r>
              <a:rPr lang="en-US" sz="4000" b="1" i="0" u="none" strike="noStrike" cap="none" dirty="0" smtClean="0">
                <a:solidFill>
                  <a:schemeClr val="dk1"/>
                </a:solidFill>
                <a:latin typeface="Tahoma"/>
                <a:ea typeface="Tahoma"/>
                <a:cs typeface="Tahoma"/>
                <a:sym typeface="Tahoma"/>
              </a:rPr>
              <a:t>Voices</a:t>
            </a:r>
            <a:br>
              <a:rPr lang="en-US" sz="4000" b="1" i="0" u="none" strike="noStrike" cap="none" dirty="0" smtClean="0">
                <a:solidFill>
                  <a:schemeClr val="dk1"/>
                </a:solidFill>
                <a:latin typeface="Tahoma"/>
                <a:ea typeface="Tahoma"/>
                <a:cs typeface="Tahoma"/>
                <a:sym typeface="Tahoma"/>
              </a:rPr>
            </a:br>
            <a:r>
              <a:rPr lang="en-US" sz="4000" b="1" dirty="0">
                <a:latin typeface="Tahoma"/>
                <a:ea typeface="Tahoma"/>
                <a:cs typeface="Tahoma"/>
                <a:sym typeface="Tahoma"/>
              </a:rPr>
              <a:t/>
            </a:r>
            <a:br>
              <a:rPr lang="en-US" sz="4000" b="1" dirty="0">
                <a:latin typeface="Tahoma"/>
                <a:ea typeface="Tahoma"/>
                <a:cs typeface="Tahoma"/>
                <a:sym typeface="Tahoma"/>
              </a:rPr>
            </a:br>
            <a:r>
              <a:rPr lang="en-US" sz="4000" b="1" dirty="0" smtClean="0">
                <a:latin typeface="Tahoma"/>
                <a:ea typeface="Tahoma"/>
                <a:cs typeface="Tahoma"/>
                <a:sym typeface="Tahoma"/>
              </a:rPr>
              <a:t>Fatima</a:t>
            </a:r>
            <a:endParaRPr sz="3600" b="0" i="0" u="none" strike="noStrike" cap="none" dirty="0">
              <a:solidFill>
                <a:schemeClr val="dk1"/>
              </a:solidFill>
              <a:latin typeface="Tahoma"/>
              <a:ea typeface="Tahoma"/>
              <a:cs typeface="Tahoma"/>
              <a:sym typeface="Tahoma"/>
            </a:endParaRPr>
          </a:p>
        </p:txBody>
      </p:sp>
      <p:sp>
        <p:nvSpPr>
          <p:cNvPr id="567" name="Google Shape;567;p65"/>
          <p:cNvSpPr txBox="1">
            <a:spLocks noGrp="1"/>
          </p:cNvSpPr>
          <p:nvPr>
            <p:ph type="body" idx="1"/>
          </p:nvPr>
        </p:nvSpPr>
        <p:spPr>
          <a:xfrm>
            <a:off x="443826" y="2396663"/>
            <a:ext cx="5943600" cy="26100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800" b="0" i="0" u="none" strike="noStrike" cap="none" dirty="0" smtClean="0">
                <a:solidFill>
                  <a:schemeClr val="dk1"/>
                </a:solidFill>
                <a:latin typeface="Tahoma"/>
                <a:ea typeface="Tahoma"/>
                <a:cs typeface="Tahoma"/>
                <a:sym typeface="Tahoma"/>
              </a:rPr>
              <a:t>Elementary </a:t>
            </a:r>
            <a:r>
              <a:rPr lang="en-US" sz="2800" b="0" i="0" u="none" strike="noStrike" cap="none" dirty="0">
                <a:solidFill>
                  <a:schemeClr val="dk1"/>
                </a:solidFill>
                <a:latin typeface="Tahoma"/>
                <a:ea typeface="Tahoma"/>
                <a:cs typeface="Tahoma"/>
                <a:sym typeface="Tahoma"/>
              </a:rPr>
              <a:t>student from Henry County, VA</a:t>
            </a:r>
            <a:endParaRPr dirty="0"/>
          </a:p>
          <a:p>
            <a:pPr marL="0" marR="0" lvl="0" indent="0" algn="l" rtl="0">
              <a:lnSpc>
                <a:spcPct val="100000"/>
              </a:lnSpc>
              <a:spcBef>
                <a:spcPts val="560"/>
              </a:spcBef>
              <a:spcAft>
                <a:spcPts val="0"/>
              </a:spcAft>
              <a:buClr>
                <a:schemeClr val="dk1"/>
              </a:buClr>
              <a:buSzPts val="2800"/>
              <a:buFont typeface="Arial"/>
              <a:buNone/>
            </a:pPr>
            <a:endParaRPr sz="10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800" b="0" i="0" u="sng" strike="noStrike" cap="none" dirty="0">
                <a:solidFill>
                  <a:schemeClr val="hlink"/>
                </a:solidFill>
                <a:latin typeface="Tahoma"/>
                <a:ea typeface="Tahoma"/>
                <a:cs typeface="Tahoma"/>
                <a:sym typeface="Tahoma"/>
                <a:hlinkClick r:id="rId3"/>
              </a:rPr>
              <a:t>Listen to Fatima talk about testing</a:t>
            </a:r>
            <a:endParaRPr sz="3200" b="0" i="0" u="none" strike="noStrike" cap="none" dirty="0">
              <a:solidFill>
                <a:schemeClr val="dk1"/>
              </a:solidFill>
              <a:latin typeface="Tahoma"/>
              <a:ea typeface="Tahoma"/>
              <a:cs typeface="Tahoma"/>
              <a:sym typeface="Tahoma"/>
            </a:endParaRPr>
          </a:p>
        </p:txBody>
      </p:sp>
      <p:pic>
        <p:nvPicPr>
          <p:cNvPr id="568" name="Google Shape;568;p65" descr="Elementary student from Henry County, VA" title="Fatima"/>
          <p:cNvPicPr preferRelativeResize="0"/>
          <p:nvPr/>
        </p:nvPicPr>
        <p:blipFill rotWithShape="1">
          <a:blip r:embed="rId4">
            <a:alphaModFix/>
          </a:blip>
          <a:srcRect/>
          <a:stretch/>
        </p:blipFill>
        <p:spPr>
          <a:xfrm>
            <a:off x="6676123" y="0"/>
            <a:ext cx="2467877" cy="44005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6"/>
          <p:cNvSpPr txBox="1">
            <a:spLocks noGrp="1"/>
          </p:cNvSpPr>
          <p:nvPr>
            <p:ph type="title"/>
          </p:nvPr>
        </p:nvSpPr>
        <p:spPr>
          <a:xfrm>
            <a:off x="279655" y="176022"/>
            <a:ext cx="7886700" cy="13784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Arial"/>
              <a:buNone/>
            </a:pPr>
            <a:r>
              <a:rPr lang="en-US" sz="4000" b="1" i="0" u="none" strike="noStrike" cap="none">
                <a:solidFill>
                  <a:schemeClr val="dk1"/>
                </a:solidFill>
                <a:latin typeface="Tahoma"/>
                <a:ea typeface="Tahoma"/>
                <a:cs typeface="Tahoma"/>
                <a:sym typeface="Tahoma"/>
              </a:rPr>
              <a:t>Module 7: Reflect on What is Learned from Student Work</a:t>
            </a:r>
            <a:endParaRPr sz="4000" b="0" i="0" u="none" strike="noStrike" cap="none">
              <a:solidFill>
                <a:schemeClr val="dk1"/>
              </a:solidFill>
              <a:latin typeface="Tahoma"/>
              <a:ea typeface="Tahoma"/>
              <a:cs typeface="Tahoma"/>
              <a:sym typeface="Tahoma"/>
            </a:endParaRPr>
          </a:p>
        </p:txBody>
      </p:sp>
      <p:sp>
        <p:nvSpPr>
          <p:cNvPr id="575" name="Google Shape;575;p66"/>
          <p:cNvSpPr txBox="1"/>
          <p:nvPr/>
        </p:nvSpPr>
        <p:spPr>
          <a:xfrm>
            <a:off x="279655" y="1645920"/>
            <a:ext cx="7886700" cy="2642616"/>
          </a:xfrm>
          <a:prstGeom prst="rect">
            <a:avLst/>
          </a:prstGeom>
          <a:noFill/>
          <a:ln>
            <a:noFill/>
          </a:ln>
        </p:spPr>
        <p:txBody>
          <a:bodyPr spcFirstLastPara="1" wrap="square" lIns="68575" tIns="34275" rIns="68575" bIns="34275" anchor="ctr" anchorCtr="0">
            <a:noAutofit/>
          </a:bodyPr>
          <a:lstStyle/>
          <a:p>
            <a:pPr marL="0" marR="0" lvl="0" indent="0" algn="l" rtl="0">
              <a:lnSpc>
                <a:spcPct val="130000"/>
              </a:lnSpc>
              <a:spcBef>
                <a:spcPts val="0"/>
              </a:spcBef>
              <a:spcAft>
                <a:spcPts val="0"/>
              </a:spcAft>
              <a:buClr>
                <a:srgbClr val="005CA0"/>
              </a:buClr>
              <a:buSzPts val="2643"/>
              <a:buFont typeface="Helvetica Neue"/>
              <a:buNone/>
            </a:pPr>
            <a:r>
              <a:rPr lang="en-US" sz="2400" b="1" i="0" u="none" strike="noStrike" cap="none" dirty="0">
                <a:solidFill>
                  <a:schemeClr val="dk1"/>
                </a:solidFill>
                <a:latin typeface="Tahoma"/>
                <a:ea typeface="Tahoma"/>
                <a:cs typeface="Tahoma"/>
                <a:sym typeface="Tahoma"/>
              </a:rPr>
              <a:t>1.  Task Revision Lens</a:t>
            </a: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643"/>
              <a:buFont typeface="Helvetica Neue"/>
              <a:buNone/>
            </a:pPr>
            <a:r>
              <a:rPr lang="en-US" sz="2400" b="0" u="none" strike="noStrike" cap="none" dirty="0">
                <a:solidFill>
                  <a:schemeClr val="dk1"/>
                </a:solidFill>
                <a:latin typeface="Tahoma"/>
                <a:ea typeface="Tahoma"/>
                <a:cs typeface="Tahoma"/>
                <a:sym typeface="Tahoma"/>
              </a:rPr>
              <a:t>How can evidence from student work be used to inform task (re)design work?</a:t>
            </a:r>
            <a:endParaRPr dirty="0"/>
          </a:p>
          <a:p>
            <a:pPr marL="0" marR="0" lvl="0" indent="0" algn="l" rtl="0">
              <a:lnSpc>
                <a:spcPct val="100000"/>
              </a:lnSpc>
              <a:spcBef>
                <a:spcPts val="0"/>
              </a:spcBef>
              <a:spcAft>
                <a:spcPts val="0"/>
              </a:spcAft>
              <a:buClr>
                <a:schemeClr val="dk1"/>
              </a:buClr>
              <a:buSzPts val="2643"/>
              <a:buFont typeface="Helvetica Neue"/>
              <a:buNone/>
            </a:pP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5CA0"/>
              </a:buClr>
              <a:buSzPts val="2643"/>
              <a:buFont typeface="Helvetica Neue"/>
              <a:buNone/>
            </a:pPr>
            <a:r>
              <a:rPr lang="en-US" sz="2400" b="1" i="0" u="none" strike="noStrike" cap="none" dirty="0">
                <a:solidFill>
                  <a:schemeClr val="dk1"/>
                </a:solidFill>
                <a:latin typeface="Tahoma"/>
                <a:ea typeface="Tahoma"/>
                <a:cs typeface="Tahoma"/>
                <a:sym typeface="Tahoma"/>
              </a:rPr>
              <a:t>2.  Instructional Implications Lens</a:t>
            </a:r>
            <a:endParaRPr sz="2400" b="1"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643"/>
              <a:buFont typeface="Helvetica Neue"/>
              <a:buNone/>
            </a:pPr>
            <a:r>
              <a:rPr lang="en-US" sz="2400" b="0" u="none" strike="noStrike" cap="none" dirty="0">
                <a:solidFill>
                  <a:schemeClr val="dk1"/>
                </a:solidFill>
                <a:latin typeface="Tahoma"/>
                <a:ea typeface="Tahoma"/>
                <a:cs typeface="Tahoma"/>
                <a:sym typeface="Tahoma"/>
              </a:rPr>
              <a:t>How can evidence generated by high-quality performance assessment inform what teachers do next?</a:t>
            </a:r>
            <a:endParaRPr sz="2400" b="0" u="none" strike="noStrike" cap="none" dirty="0">
              <a:solidFill>
                <a:schemeClr val="dk1"/>
              </a:solidFill>
              <a:latin typeface="Tahoma"/>
              <a:ea typeface="Tahoma"/>
              <a:cs typeface="Tahoma"/>
              <a:sym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7"/>
          <p:cNvSpPr txBox="1">
            <a:spLocks noGrp="1"/>
          </p:cNvSpPr>
          <p:nvPr>
            <p:ph type="title"/>
          </p:nvPr>
        </p:nvSpPr>
        <p:spPr>
          <a:xfrm>
            <a:off x="390905" y="145584"/>
            <a:ext cx="7886700" cy="994172"/>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5CA0"/>
              </a:buClr>
              <a:buSzPts val="3600"/>
              <a:buFont typeface="Arial"/>
              <a:buNone/>
            </a:pPr>
            <a:r>
              <a:rPr lang="en-US" sz="4000" b="1" u="none" strike="noStrike" cap="none">
                <a:solidFill>
                  <a:schemeClr val="dk1"/>
                </a:solidFill>
                <a:latin typeface="Tahoma"/>
                <a:ea typeface="Tahoma"/>
                <a:cs typeface="Tahoma"/>
                <a:sym typeface="Tahoma"/>
              </a:rPr>
              <a:t>Task Revision Lens</a:t>
            </a:r>
            <a:endParaRPr sz="4800" b="0" u="none" strike="noStrike" cap="none">
              <a:solidFill>
                <a:schemeClr val="dk1"/>
              </a:solidFill>
              <a:latin typeface="Tahoma"/>
              <a:ea typeface="Tahoma"/>
              <a:cs typeface="Tahoma"/>
              <a:sym typeface="Tahoma"/>
            </a:endParaRPr>
          </a:p>
        </p:txBody>
      </p:sp>
      <p:sp>
        <p:nvSpPr>
          <p:cNvPr id="583" name="Google Shape;583;p67"/>
          <p:cNvSpPr txBox="1"/>
          <p:nvPr/>
        </p:nvSpPr>
        <p:spPr>
          <a:xfrm>
            <a:off x="390905" y="1212286"/>
            <a:ext cx="8579400" cy="3273300"/>
          </a:xfrm>
          <a:prstGeom prst="rect">
            <a:avLst/>
          </a:prstGeom>
          <a:noFill/>
          <a:ln>
            <a:noFill/>
          </a:ln>
        </p:spPr>
        <p:txBody>
          <a:bodyPr spcFirstLastPara="1" wrap="square" lIns="68575" tIns="34275" rIns="68575" bIns="34275" anchor="t" anchorCtr="0">
            <a:noAutofit/>
          </a:bodyPr>
          <a:lstStyle/>
          <a:p>
            <a:pPr marL="228600" marR="0" lvl="0" indent="-228600" algn="l" rtl="0">
              <a:lnSpc>
                <a:spcPct val="80000"/>
              </a:lnSpc>
              <a:spcBef>
                <a:spcPts val="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disciplinary (content area) practices and/or understandings did the samples demonstrate? </a:t>
            </a:r>
            <a:endParaRPr sz="2400" b="0" i="0" u="none" strike="noStrike" cap="none" dirty="0">
              <a:solidFill>
                <a:srgbClr val="000000"/>
              </a:solidFill>
              <a:latin typeface="Tahoma"/>
              <a:ea typeface="Tahoma"/>
              <a:cs typeface="Tahoma"/>
              <a:sym typeface="Tahoma"/>
            </a:endParaRPr>
          </a:p>
          <a:p>
            <a:pPr marL="228600" marR="0" lvl="0" indent="-228600" algn="l" rtl="0">
              <a:lnSpc>
                <a:spcPct val="80000"/>
              </a:lnSpc>
              <a:spcBef>
                <a:spcPts val="100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intended disciplinary practices and/or understandings were not evident in the samples? </a:t>
            </a:r>
            <a:endParaRPr sz="2400" b="0" i="0" u="none" strike="noStrike" cap="none" dirty="0">
              <a:solidFill>
                <a:srgbClr val="000000"/>
              </a:solidFill>
              <a:latin typeface="Tahoma"/>
              <a:ea typeface="Tahoma"/>
              <a:cs typeface="Tahoma"/>
              <a:sym typeface="Tahoma"/>
            </a:endParaRPr>
          </a:p>
          <a:p>
            <a:pPr marL="228600" marR="0" lvl="0" indent="-228600" algn="l" rtl="0">
              <a:lnSpc>
                <a:spcPct val="80000"/>
              </a:lnSpc>
              <a:spcBef>
                <a:spcPts val="100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features of the task allowed students to demonstrate targeted disciplinary practices/understandings? </a:t>
            </a:r>
            <a:endParaRPr sz="2400" b="0" i="0" u="none" strike="noStrike" cap="none" dirty="0">
              <a:solidFill>
                <a:srgbClr val="000000"/>
              </a:solidFill>
              <a:latin typeface="Tahoma"/>
              <a:ea typeface="Tahoma"/>
              <a:cs typeface="Tahoma"/>
              <a:sym typeface="Tahoma"/>
            </a:endParaRPr>
          </a:p>
          <a:p>
            <a:pPr marL="228600" marR="0" lvl="0" indent="-228600" algn="l" rtl="0">
              <a:lnSpc>
                <a:spcPct val="80000"/>
              </a:lnSpc>
              <a:spcBef>
                <a:spcPts val="1000"/>
              </a:spcBef>
              <a:spcAft>
                <a:spcPts val="0"/>
              </a:spcAft>
              <a:buClr>
                <a:schemeClr val="dk1"/>
              </a:buClr>
              <a:buSzPts val="2295"/>
              <a:buFont typeface="Arial"/>
              <a:buChar char="•"/>
            </a:pPr>
            <a:r>
              <a:rPr lang="en-US" sz="2400" b="0" i="0" u="none" strike="noStrike" cap="none" dirty="0">
                <a:solidFill>
                  <a:schemeClr val="dk1"/>
                </a:solidFill>
                <a:latin typeface="Tahoma"/>
                <a:ea typeface="Tahoma"/>
                <a:cs typeface="Tahoma"/>
                <a:sym typeface="Tahoma"/>
              </a:rPr>
              <a:t>What are potential barriers for special populations in handling this task? OR What accessibility concerns do you have for the students you work with? For subgroups? </a:t>
            </a:r>
            <a:endParaRPr sz="2400" b="0" i="0" u="none" strike="noStrike" cap="none" dirty="0">
              <a:solidFill>
                <a:srgbClr val="000000"/>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dirty="0">
                <a:latin typeface="Tahoma"/>
                <a:ea typeface="Tahoma"/>
                <a:cs typeface="Tahoma"/>
                <a:sym typeface="Tahoma"/>
              </a:rPr>
              <a:t>Instructional Implications Lens</a:t>
            </a:r>
            <a:br>
              <a:rPr lang="en-US" sz="4000" b="1" dirty="0">
                <a:latin typeface="Tahoma"/>
                <a:ea typeface="Tahoma"/>
                <a:cs typeface="Tahoma"/>
                <a:sym typeface="Tahoma"/>
              </a:rPr>
            </a:br>
            <a:endParaRPr lang="en-US" sz="4000" dirty="0"/>
          </a:p>
        </p:txBody>
      </p:sp>
      <p:sp>
        <p:nvSpPr>
          <p:cNvPr id="4" name="Google Shape;590;p68"/>
          <p:cNvSpPr txBox="1">
            <a:spLocks noGrp="1"/>
          </p:cNvSpPr>
          <p:nvPr>
            <p:ph type="body" idx="1"/>
          </p:nvPr>
        </p:nvSpPr>
        <p:spPr>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497"/>
              <a:buFont typeface="Arial"/>
              <a:buChar char="•"/>
            </a:pPr>
            <a:r>
              <a:rPr lang="en-US" sz="2400" b="0" i="0" u="none" strike="noStrike" cap="none" dirty="0">
                <a:solidFill>
                  <a:schemeClr val="dk1"/>
                </a:solidFill>
                <a:latin typeface="Tahoma"/>
                <a:ea typeface="Tahoma"/>
                <a:cs typeface="Tahoma"/>
                <a:sym typeface="Tahoma"/>
              </a:rPr>
              <a:t>If the responses you reviewed had been from your own students, what would be your instructional next steps?  </a:t>
            </a:r>
            <a:endParaRPr sz="2400" b="0" i="0" u="none" strike="noStrike" cap="none" dirty="0">
              <a:solidFill>
                <a:srgbClr val="000000"/>
              </a:solidFill>
              <a:latin typeface="Tahoma"/>
              <a:ea typeface="Tahoma"/>
              <a:cs typeface="Tahoma"/>
              <a:sym typeface="Tahoma"/>
            </a:endParaRPr>
          </a:p>
          <a:p>
            <a:pPr marL="228600" marR="0" lvl="0" indent="-228600" algn="l" rtl="0">
              <a:lnSpc>
                <a:spcPct val="90000"/>
              </a:lnSpc>
              <a:spcBef>
                <a:spcPts val="1000"/>
              </a:spcBef>
              <a:spcAft>
                <a:spcPts val="0"/>
              </a:spcAft>
              <a:buClr>
                <a:schemeClr val="dk1"/>
              </a:buClr>
              <a:buSzPts val="2497"/>
              <a:buFont typeface="Arial"/>
              <a:buChar char="•"/>
            </a:pPr>
            <a:r>
              <a:rPr lang="en-US" sz="2400" b="0" i="0" u="none" strike="noStrike" cap="none" dirty="0">
                <a:solidFill>
                  <a:schemeClr val="dk1"/>
                </a:solidFill>
                <a:latin typeface="Tahoma"/>
                <a:ea typeface="Tahoma"/>
                <a:cs typeface="Tahoma"/>
                <a:sym typeface="Tahoma"/>
              </a:rPr>
              <a:t>What kinds of learning supports and/or feedback do you think students need to support their success on this and future performance assessments? </a:t>
            </a:r>
            <a:endParaRPr sz="2400" b="0" i="0" u="none" strike="noStrike" cap="none" dirty="0">
              <a:solidFill>
                <a:srgbClr val="000000"/>
              </a:solidFill>
              <a:latin typeface="Tahoma"/>
              <a:ea typeface="Tahoma"/>
              <a:cs typeface="Tahoma"/>
              <a:sym typeface="Tahoma"/>
            </a:endParaRPr>
          </a:p>
        </p:txBody>
      </p:sp>
    </p:spTree>
    <p:extLst>
      <p:ext uri="{BB962C8B-B14F-4D97-AF65-F5344CB8AC3E}">
        <p14:creationId xmlns:p14="http://schemas.microsoft.com/office/powerpoint/2010/main" val="39944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9"/>
          <p:cNvSpPr txBox="1">
            <a:spLocks noGrp="1"/>
          </p:cNvSpPr>
          <p:nvPr>
            <p:ph type="title"/>
          </p:nvPr>
        </p:nvSpPr>
        <p:spPr>
          <a:xfrm>
            <a:off x="542544" y="1913382"/>
            <a:ext cx="80772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4000" b="1" i="0" u="none" strike="noStrike" cap="none">
                <a:solidFill>
                  <a:schemeClr val="dk1"/>
                </a:solidFill>
                <a:latin typeface="Tahoma"/>
                <a:ea typeface="Tahoma"/>
                <a:cs typeface="Tahoma"/>
                <a:sym typeface="Tahoma"/>
              </a:rPr>
              <a:t>Questions?</a:t>
            </a:r>
            <a:endParaRPr sz="4000" b="1" i="0" u="none" strike="noStrike" cap="none">
              <a:solidFill>
                <a:schemeClr val="dk1"/>
              </a:solidFill>
              <a:latin typeface="Tahoma"/>
              <a:ea typeface="Tahoma"/>
              <a:cs typeface="Tahoma"/>
              <a:sym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Next…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a:xfrm>
            <a:off x="797064" y="1200151"/>
            <a:ext cx="6728527" cy="3394472"/>
          </a:xfrm>
        </p:spPr>
        <p:txBody>
          <a:bodyPr/>
          <a:lstStyle/>
          <a:p>
            <a:pPr lvl="0" algn="ctr"/>
            <a:r>
              <a:rPr lang="en-US" dirty="0">
                <a:latin typeface="Tahoma"/>
                <a:ea typeface="Tahoma"/>
                <a:cs typeface="Tahoma"/>
                <a:sym typeface="Tahoma"/>
              </a:rPr>
              <a:t>Please reconvene in the whole group meeting space at 2:00 for </a:t>
            </a:r>
            <a:r>
              <a:rPr lang="en-US" b="1" dirty="0">
                <a:latin typeface="Tahoma"/>
                <a:ea typeface="Tahoma"/>
                <a:cs typeface="Tahoma"/>
                <a:sym typeface="Tahoma"/>
              </a:rPr>
              <a:t>Q&amp;A with VDOE</a:t>
            </a:r>
            <a:endParaRPr lang="en-US" dirty="0">
              <a:solidFill>
                <a:srgbClr val="000000"/>
              </a:solidFill>
              <a:latin typeface="Tahoma"/>
              <a:ea typeface="Tahoma"/>
              <a:cs typeface="Tahoma"/>
              <a:sym typeface="Tahoma"/>
            </a:endParaRPr>
          </a:p>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3036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Evaluation of Day 2</a:t>
            </a:r>
            <a:endParaRPr sz="4000" b="0" i="0" u="none" strike="noStrike" cap="none">
              <a:solidFill>
                <a:schemeClr val="dk1"/>
              </a:solidFill>
              <a:latin typeface="Tahoma"/>
              <a:ea typeface="Tahoma"/>
              <a:cs typeface="Tahoma"/>
              <a:sym typeface="Tahoma"/>
            </a:endParaRPr>
          </a:p>
        </p:txBody>
      </p:sp>
      <p:sp>
        <p:nvSpPr>
          <p:cNvPr id="609" name="Google Shape;609;p71"/>
          <p:cNvSpPr txBox="1">
            <a:spLocks noGrp="1"/>
          </p:cNvSpPr>
          <p:nvPr>
            <p:ph type="body" idx="1"/>
          </p:nvPr>
        </p:nvSpPr>
        <p:spPr>
          <a:xfrm>
            <a:off x="533400" y="1393729"/>
            <a:ext cx="8229600" cy="3185008"/>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544"/>
              </a:spcBef>
              <a:spcAft>
                <a:spcPts val="0"/>
              </a:spcAft>
              <a:buClr>
                <a:srgbClr val="005CA0"/>
              </a:buClr>
              <a:buSzPts val="2720"/>
              <a:buFont typeface="Arial"/>
              <a:buNone/>
            </a:pPr>
            <a:endParaRPr sz="2400" b="1" i="0" u="none" strike="noStrike" cap="none">
              <a:solidFill>
                <a:schemeClr val="dk1"/>
              </a:solidFill>
              <a:latin typeface="Tahoma"/>
              <a:ea typeface="Tahoma"/>
              <a:cs typeface="Tahoma"/>
              <a:sym typeface="Tahoma"/>
            </a:endParaRPr>
          </a:p>
          <a:p>
            <a:pPr marL="0" marR="0" lvl="0" indent="0" algn="ctr" rtl="0">
              <a:lnSpc>
                <a:spcPct val="80000"/>
              </a:lnSpc>
              <a:spcBef>
                <a:spcPts val="544"/>
              </a:spcBef>
              <a:spcAft>
                <a:spcPts val="0"/>
              </a:spcAft>
              <a:buClr>
                <a:srgbClr val="005CA0"/>
              </a:buClr>
              <a:buSzPts val="2720"/>
              <a:buFont typeface="Arial"/>
              <a:buNone/>
            </a:pPr>
            <a:r>
              <a:rPr lang="en-US" sz="2400" b="0" i="1" u="none" strike="noStrike" cap="none">
                <a:solidFill>
                  <a:schemeClr val="dk1"/>
                </a:solidFill>
                <a:latin typeface="Tahoma"/>
                <a:ea typeface="Tahoma"/>
                <a:cs typeface="Tahoma"/>
                <a:sym typeface="Tahoma"/>
              </a:rPr>
              <a:t>Link to survey, if applicable</a:t>
            </a:r>
            <a:endParaRPr sz="2400"/>
          </a:p>
          <a:p>
            <a:pPr marL="0" marR="0" lvl="0" indent="0" algn="ctr" rtl="0">
              <a:lnSpc>
                <a:spcPct val="80000"/>
              </a:lnSpc>
              <a:spcBef>
                <a:spcPts val="544"/>
              </a:spcBef>
              <a:spcAft>
                <a:spcPts val="0"/>
              </a:spcAft>
              <a:buClr>
                <a:srgbClr val="005CA0"/>
              </a:buClr>
              <a:buSzPts val="2720"/>
              <a:buFont typeface="Arial"/>
              <a:buNone/>
            </a:pPr>
            <a:endParaRPr sz="2400" b="1" i="0" u="none" strike="noStrike" cap="none">
              <a:solidFill>
                <a:schemeClr val="dk1"/>
              </a:solidFill>
              <a:latin typeface="Tahoma"/>
              <a:ea typeface="Tahoma"/>
              <a:cs typeface="Tahoma"/>
              <a:sym typeface="Tahoma"/>
            </a:endParaRPr>
          </a:p>
          <a:p>
            <a:pPr marL="0" marR="0" lvl="0" indent="0" algn="ctr" rtl="0">
              <a:lnSpc>
                <a:spcPct val="80000"/>
              </a:lnSpc>
              <a:spcBef>
                <a:spcPts val="544"/>
              </a:spcBef>
              <a:spcAft>
                <a:spcPts val="0"/>
              </a:spcAft>
              <a:buClr>
                <a:srgbClr val="005CA0"/>
              </a:buClr>
              <a:buSzPts val="2720"/>
              <a:buFont typeface="Arial"/>
              <a:buNone/>
            </a:pPr>
            <a:endParaRPr sz="2400" b="1" i="0" u="none" strike="noStrike" cap="none">
              <a:solidFill>
                <a:schemeClr val="dk1"/>
              </a:solidFill>
              <a:latin typeface="Tahoma"/>
              <a:ea typeface="Tahoma"/>
              <a:cs typeface="Tahoma"/>
              <a:sym typeface="Tahoma"/>
            </a:endParaRPr>
          </a:p>
          <a:p>
            <a:pPr marL="0" marR="0" lvl="0" indent="0" algn="ctr" rtl="0">
              <a:lnSpc>
                <a:spcPct val="80000"/>
              </a:lnSpc>
              <a:spcBef>
                <a:spcPts val="544"/>
              </a:spcBef>
              <a:spcAft>
                <a:spcPts val="0"/>
              </a:spcAft>
              <a:buClr>
                <a:srgbClr val="005CA0"/>
              </a:buClr>
              <a:buSzPts val="2720"/>
              <a:buFont typeface="Arial"/>
              <a:buNone/>
            </a:pPr>
            <a:endParaRPr sz="2400" b="1" i="0" u="none" strike="noStrike" cap="none">
              <a:solidFill>
                <a:schemeClr val="dk1"/>
              </a:solidFill>
              <a:latin typeface="Tahoma"/>
              <a:ea typeface="Tahoma"/>
              <a:cs typeface="Tahoma"/>
              <a:sym typeface="Tahoma"/>
            </a:endParaRPr>
          </a:p>
          <a:p>
            <a:pPr marL="0" marR="0" lvl="0" indent="0" algn="ctr" rtl="0">
              <a:lnSpc>
                <a:spcPct val="80000"/>
              </a:lnSpc>
              <a:spcBef>
                <a:spcPts val="544"/>
              </a:spcBef>
              <a:spcAft>
                <a:spcPts val="0"/>
              </a:spcAft>
              <a:buClr>
                <a:srgbClr val="005CA0"/>
              </a:buClr>
              <a:buSzPts val="2720"/>
              <a:buFont typeface="Arial"/>
              <a:buNone/>
            </a:pPr>
            <a:r>
              <a:rPr lang="en-US" sz="3000" b="1" i="0" u="none" strike="noStrike" cap="none">
                <a:solidFill>
                  <a:schemeClr val="dk1"/>
                </a:solidFill>
                <a:latin typeface="Tahoma"/>
                <a:ea typeface="Tahoma"/>
                <a:cs typeface="Tahoma"/>
                <a:sym typeface="Tahoma"/>
              </a:rPr>
              <a:t>THANK YOU FOR JOINING US!</a:t>
            </a:r>
            <a:endParaRPr sz="3000" b="1" i="0" u="none" strike="noStrike" cap="none">
              <a:solidFill>
                <a:schemeClr val="dk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Suggested Norms for Today</a:t>
            </a:r>
            <a:endParaRPr sz="4000" b="1" i="0" u="none" strike="noStrike" cap="none">
              <a:solidFill>
                <a:schemeClr val="dk1"/>
              </a:solidFill>
              <a:latin typeface="Tahoma"/>
              <a:ea typeface="Tahoma"/>
              <a:cs typeface="Tahoma"/>
              <a:sym typeface="Tahoma"/>
            </a:endParaRPr>
          </a:p>
        </p:txBody>
      </p:sp>
      <p:sp>
        <p:nvSpPr>
          <p:cNvPr id="368" name="Google Shape;368;p37"/>
          <p:cNvSpPr txBox="1">
            <a:spLocks noGrp="1"/>
          </p:cNvSpPr>
          <p:nvPr>
            <p:ph type="body" idx="1"/>
          </p:nvPr>
        </p:nvSpPr>
        <p:spPr>
          <a:xfrm>
            <a:off x="457200" y="1145524"/>
            <a:ext cx="8686800" cy="3071552"/>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60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present and stay engaged</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Devices used for today’s activities only, except at breaks</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Challenge ideas, not people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mindful of air time and make space for others </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incisive and honest</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Be respectful of the work in front of us – it is the real work of </a:t>
            </a:r>
            <a:r>
              <a:rPr lang="en-US" sz="2400" b="1" i="0" u="none" strike="noStrike" cap="none">
                <a:solidFill>
                  <a:schemeClr val="dk1"/>
                </a:solidFill>
                <a:latin typeface="Tahoma"/>
                <a:ea typeface="Tahoma"/>
                <a:cs typeface="Tahoma"/>
                <a:sym typeface="Tahoma"/>
              </a:rPr>
              <a:t>real educators AND students </a:t>
            </a:r>
            <a:r>
              <a:rPr lang="en-US" sz="2400" b="0" i="0" u="none" strike="noStrike" cap="none">
                <a:solidFill>
                  <a:schemeClr val="dk1"/>
                </a:solidFill>
                <a:latin typeface="Tahoma"/>
                <a:ea typeface="Tahoma"/>
                <a:cs typeface="Tahoma"/>
                <a:sym typeface="Tahoma"/>
              </a:rPr>
              <a:t>in Virginia</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Watch out for birdwalks</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600"/>
              </a:spcAft>
              <a:buClr>
                <a:schemeClr val="dk1"/>
              </a:buClr>
              <a:buSzPts val="2170"/>
              <a:buFont typeface="Arial"/>
              <a:buChar char="•"/>
            </a:pPr>
            <a:r>
              <a:rPr lang="en-US" sz="2400" b="0" i="0" u="none" strike="noStrike" cap="none">
                <a:solidFill>
                  <a:schemeClr val="dk1"/>
                </a:solidFill>
                <a:latin typeface="Tahoma"/>
                <a:ea typeface="Tahoma"/>
                <a:cs typeface="Tahoma"/>
                <a:sym typeface="Tahoma"/>
              </a:rPr>
              <a:t>Other?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8"/>
          <p:cNvSpPr txBox="1">
            <a:spLocks noGrp="1"/>
          </p:cNvSpPr>
          <p:nvPr>
            <p:ph type="title"/>
          </p:nvPr>
        </p:nvSpPr>
        <p:spPr>
          <a:xfrm>
            <a:off x="457200" y="205978"/>
            <a:ext cx="8229600" cy="141663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Logistics for Accessing Materials</a:t>
            </a:r>
            <a:endParaRPr sz="4000" b="1" i="0" u="none" strike="noStrike" cap="none">
              <a:solidFill>
                <a:schemeClr val="dk1"/>
              </a:solidFill>
              <a:latin typeface="Tahoma"/>
              <a:ea typeface="Tahoma"/>
              <a:cs typeface="Tahoma"/>
              <a:sym typeface="Tahoma"/>
            </a:endParaRPr>
          </a:p>
        </p:txBody>
      </p:sp>
      <p:sp>
        <p:nvSpPr>
          <p:cNvPr id="375" name="Google Shape;375;p38"/>
          <p:cNvSpPr txBox="1">
            <a:spLocks noGrp="1"/>
          </p:cNvSpPr>
          <p:nvPr>
            <p:ph type="body" idx="1"/>
          </p:nvPr>
        </p:nvSpPr>
        <p:spPr>
          <a:xfrm>
            <a:off x="457200" y="1738034"/>
            <a:ext cx="8229600" cy="28070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Tahoma"/>
                <a:ea typeface="Tahoma"/>
                <a:cs typeface="Tahoma"/>
                <a:sym typeface="Tahoma"/>
              </a:rPr>
              <a:t>Wireless Network Name: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800" b="0" i="0" u="none" strike="noStrike" cap="none">
                <a:solidFill>
                  <a:schemeClr val="dk1"/>
                </a:solidFill>
                <a:latin typeface="Tahoma"/>
                <a:ea typeface="Tahoma"/>
                <a:cs typeface="Tahoma"/>
                <a:sym typeface="Tahoma"/>
              </a:rPr>
              <a:t>Password: </a:t>
            </a:r>
            <a:endParaRPr sz="28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800" b="0" i="0" u="sng" strike="noStrike" cap="none">
                <a:solidFill>
                  <a:schemeClr val="hlink"/>
                </a:solidFill>
                <a:latin typeface="Tahoma"/>
                <a:ea typeface="Tahoma"/>
                <a:cs typeface="Tahoma"/>
                <a:sym typeface="Tahoma"/>
                <a:hlinkClick r:id="rId3"/>
              </a:rPr>
              <a:t>Link to electronic versions of materials</a:t>
            </a:r>
            <a:endParaRPr sz="3200" b="0" i="0" u="none" strike="noStrike" cap="none">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9"/>
          <p:cNvSpPr txBox="1">
            <a:spLocks noGrp="1"/>
          </p:cNvSpPr>
          <p:nvPr>
            <p:ph type="title"/>
          </p:nvPr>
        </p:nvSpPr>
        <p:spPr>
          <a:xfrm>
            <a:off x="533400" y="407269"/>
            <a:ext cx="7947286" cy="114772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Module 4: Introduction to Common Rubrics</a:t>
            </a:r>
            <a:endParaRPr sz="4000" b="1" i="0" u="none" strike="noStrike" cap="none">
              <a:solidFill>
                <a:schemeClr val="dk1"/>
              </a:solidFill>
              <a:latin typeface="Tahoma"/>
              <a:ea typeface="Tahoma"/>
              <a:cs typeface="Tahoma"/>
              <a:sym typeface="Tahoma"/>
            </a:endParaRPr>
          </a:p>
        </p:txBody>
      </p:sp>
      <p:sp>
        <p:nvSpPr>
          <p:cNvPr id="382" name="Google Shape;382;p39"/>
          <p:cNvSpPr txBox="1">
            <a:spLocks noGrp="1"/>
          </p:cNvSpPr>
          <p:nvPr>
            <p:ph type="body" idx="1"/>
          </p:nvPr>
        </p:nvSpPr>
        <p:spPr>
          <a:xfrm>
            <a:off x="533400" y="1733550"/>
            <a:ext cx="8077200" cy="266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1" u="none" strike="noStrike" cap="none">
                <a:solidFill>
                  <a:schemeClr val="dk1"/>
                </a:solidFill>
                <a:latin typeface="Tahoma"/>
                <a:ea typeface="Tahoma"/>
                <a:cs typeface="Tahoma"/>
                <a:sym typeface="Tahoma"/>
              </a:rPr>
              <a:t>What are the shifts in instruction and assessment design necessitated by the new Virginia common rubrics?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0"/>
          <p:cNvSpPr txBox="1">
            <a:spLocks noGrp="1"/>
          </p:cNvSpPr>
          <p:nvPr>
            <p:ph type="title"/>
          </p:nvPr>
        </p:nvSpPr>
        <p:spPr>
          <a:xfrm>
            <a:off x="206477" y="0"/>
            <a:ext cx="8937523" cy="22906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00"/>
              <a:buFont typeface="Helvetica Neue"/>
              <a:buNone/>
            </a:pPr>
            <a:r>
              <a:rPr lang="en-US" sz="4000" b="1" i="0" u="none" strike="noStrike" cap="none">
                <a:solidFill>
                  <a:schemeClr val="dk1"/>
                </a:solidFill>
                <a:latin typeface="Tahoma"/>
                <a:ea typeface="Tahoma"/>
                <a:cs typeface="Tahoma"/>
                <a:sym typeface="Tahoma"/>
              </a:rPr>
              <a:t>Table Talk: Implications for Classroom Assessment &amp; Instruction</a:t>
            </a:r>
            <a:endParaRPr sz="4000" b="1" i="0" u="none" strike="noStrike" cap="none">
              <a:solidFill>
                <a:schemeClr val="dk1"/>
              </a:solidFill>
              <a:latin typeface="Tahoma"/>
              <a:ea typeface="Tahoma"/>
              <a:cs typeface="Tahoma"/>
              <a:sym typeface="Tahoma"/>
            </a:endParaRPr>
          </a:p>
        </p:txBody>
      </p:sp>
      <p:sp>
        <p:nvSpPr>
          <p:cNvPr id="389" name="Google Shape;389;p40"/>
          <p:cNvSpPr txBox="1">
            <a:spLocks noGrp="1"/>
          </p:cNvSpPr>
          <p:nvPr>
            <p:ph type="body" idx="1"/>
          </p:nvPr>
        </p:nvSpPr>
        <p:spPr>
          <a:xfrm>
            <a:off x="206477" y="2290630"/>
            <a:ext cx="8498252" cy="2060897"/>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If the common rubrics represent the learning outcomes that are to be assessed across Virginia classrooms, what shifts will need to occur in how classroom assessments are designed? </a:t>
            </a:r>
            <a:endParaRPr sz="2400" b="0" i="0" u="none" strike="noStrike" cap="none">
              <a:solidFill>
                <a:schemeClr val="dk1"/>
              </a:solidFill>
              <a:latin typeface="Tahoma"/>
              <a:ea typeface="Tahoma"/>
              <a:cs typeface="Tahoma"/>
              <a:sym typeface="Tahoma"/>
            </a:endParaRPr>
          </a:p>
          <a:p>
            <a:pPr marL="457200" marR="0" lvl="0" indent="-457200" algn="l" rtl="0">
              <a:lnSpc>
                <a:spcPct val="9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What would it mean for classroom instruction? </a:t>
            </a:r>
            <a:endParaRPr sz="2400" b="0" i="0" u="none" strike="noStrike" cap="none">
              <a:solidFill>
                <a:schemeClr val="dk1"/>
              </a:solidFill>
              <a:latin typeface="Tahoma"/>
              <a:ea typeface="Tahoma"/>
              <a:cs typeface="Tahoma"/>
              <a:sym typeface="Tahoma"/>
            </a:endParaRPr>
          </a:p>
          <a:p>
            <a:pPr marL="0" marR="0" lvl="0" indent="0" algn="l" rtl="0">
              <a:lnSpc>
                <a:spcPct val="90000"/>
              </a:lnSpc>
              <a:spcBef>
                <a:spcPts val="56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b="1" dirty="0">
                <a:latin typeface="Tahoma"/>
                <a:ea typeface="Tahoma"/>
                <a:cs typeface="Tahoma"/>
                <a:sym typeface="Tahoma"/>
              </a:rPr>
              <a:t>Secondary History-Social Science</a:t>
            </a:r>
            <a:br>
              <a:rPr lang="en-US" sz="3600" b="1" dirty="0">
                <a:latin typeface="Tahoma"/>
                <a:ea typeface="Tahoma"/>
                <a:cs typeface="Tahoma"/>
                <a:sym typeface="Tahoma"/>
              </a:rPr>
            </a:br>
            <a:endParaRPr lang="en-US" sz="3600" dirty="0"/>
          </a:p>
        </p:txBody>
      </p:sp>
      <p:sp>
        <p:nvSpPr>
          <p:cNvPr id="3" name="Text Placeholder 2"/>
          <p:cNvSpPr>
            <a:spLocks noGrp="1"/>
          </p:cNvSpPr>
          <p:nvPr>
            <p:ph type="body" idx="1"/>
          </p:nvPr>
        </p:nvSpPr>
        <p:spPr>
          <a:xfrm>
            <a:off x="473384" y="666077"/>
            <a:ext cx="8229600" cy="3394472"/>
          </a:xfrm>
        </p:spPr>
        <p:txBody>
          <a:bodyPr/>
          <a:lstStyle/>
          <a:p>
            <a:pPr marL="0" lvl="0" indent="0" algn="ctr">
              <a:spcBef>
                <a:spcPts val="0"/>
              </a:spcBef>
            </a:pPr>
            <a:r>
              <a:rPr lang="en-US" sz="2400" dirty="0">
                <a:solidFill>
                  <a:srgbClr val="000000"/>
                </a:solidFill>
                <a:latin typeface="Tahoma"/>
                <a:ea typeface="Tahoma"/>
                <a:cs typeface="Tahoma"/>
                <a:sym typeface="Tahoma"/>
              </a:rPr>
              <a:t>Common Rubric for History and</a:t>
            </a:r>
            <a:endParaRPr lang="en-US" sz="2400" dirty="0"/>
          </a:p>
          <a:p>
            <a:pPr marL="0" lvl="0" indent="0" algn="ctr">
              <a:spcBef>
                <a:spcPts val="0"/>
              </a:spcBef>
            </a:pPr>
            <a:r>
              <a:rPr lang="en-US" sz="2400" dirty="0">
                <a:solidFill>
                  <a:srgbClr val="000000"/>
                </a:solidFill>
                <a:latin typeface="Tahoma"/>
                <a:ea typeface="Tahoma"/>
                <a:cs typeface="Tahoma"/>
                <a:sym typeface="Tahoma"/>
              </a:rPr>
              <a:t>Social Science Performance </a:t>
            </a:r>
            <a:r>
              <a:rPr lang="en-US" sz="2400" dirty="0" smtClean="0">
                <a:solidFill>
                  <a:srgbClr val="000000"/>
                </a:solidFill>
                <a:latin typeface="Tahoma"/>
                <a:ea typeface="Tahoma"/>
                <a:cs typeface="Tahoma"/>
                <a:sym typeface="Tahoma"/>
              </a:rPr>
              <a:t>Assessments/Tasks</a:t>
            </a:r>
          </a:p>
          <a:p>
            <a:pPr marL="0" lvl="0" indent="0" algn="ctr">
              <a:spcBef>
                <a:spcPts val="0"/>
              </a:spcBef>
            </a:pPr>
            <a:endParaRPr lang="en-US" sz="2400" dirty="0" smtClean="0">
              <a:solidFill>
                <a:srgbClr val="000000"/>
              </a:solidFill>
              <a:latin typeface="Tahoma"/>
              <a:ea typeface="Tahoma"/>
              <a:cs typeface="Tahoma"/>
              <a:sym typeface="Tahoma"/>
            </a:endParaRPr>
          </a:p>
          <a:p>
            <a:pPr marL="0" indent="0">
              <a:spcBef>
                <a:spcPts val="0"/>
              </a:spcBef>
            </a:pPr>
            <a:r>
              <a:rPr lang="en-US" sz="2400" dirty="0">
                <a:latin typeface="Tahoma" panose="020B0604030504040204" pitchFamily="34" charset="0"/>
                <a:ea typeface="Tahoma" panose="020B0604030504040204" pitchFamily="34" charset="0"/>
                <a:cs typeface="Tahoma" panose="020B0604030504040204" pitchFamily="34" charset="0"/>
              </a:rPr>
              <a:t>(Please see the electronic/paper copy of the </a:t>
            </a:r>
            <a:r>
              <a:rPr lang="en-US" sz="2400" dirty="0">
                <a:latin typeface="Tahoma" panose="020B0604030504040204" pitchFamily="34" charset="0"/>
                <a:ea typeface="Tahoma" panose="020B0604030504040204" pitchFamily="34" charset="0"/>
                <a:cs typeface="Tahoma" panose="020B0604030504040204" pitchFamily="34" charset="0"/>
                <a:hlinkClick r:id="rId2"/>
              </a:rPr>
              <a:t>full rubric </a:t>
            </a:r>
            <a:r>
              <a:rPr lang="en-US" sz="2400" dirty="0">
                <a:latin typeface="Tahoma" panose="020B0604030504040204" pitchFamily="34" charset="0"/>
                <a:ea typeface="Tahoma" panose="020B0604030504040204" pitchFamily="34" charset="0"/>
                <a:cs typeface="Tahoma" panose="020B0604030504040204" pitchFamily="34" charset="0"/>
              </a:rPr>
              <a:t>for text within each cell of the </a:t>
            </a:r>
            <a:r>
              <a:rPr lang="en-US" sz="2400" dirty="0" smtClean="0">
                <a:latin typeface="Tahoma" panose="020B0604030504040204" pitchFamily="34" charset="0"/>
                <a:ea typeface="Tahoma" panose="020B0604030504040204" pitchFamily="34" charset="0"/>
                <a:cs typeface="Tahoma" panose="020B0604030504040204" pitchFamily="34" charset="0"/>
              </a:rPr>
              <a:t>rubric.)</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lvl="0" indent="0" algn="ctr">
              <a:spcBef>
                <a:spcPts val="0"/>
              </a:spcBef>
            </a:pPr>
            <a:endParaRPr lang="en-US" sz="2400" dirty="0"/>
          </a:p>
          <a:p>
            <a:endParaRPr lang="en-US" sz="2400" dirty="0"/>
          </a:p>
        </p:txBody>
      </p:sp>
      <p:pic>
        <p:nvPicPr>
          <p:cNvPr id="4098" name="Picture 2" descr="&#10;The image shows the core expectations from the common rubric, which are the .1a and .1c standards. The table shows accuracy of content, synthesizing information sources, and explaining evidence as these core expectations that would each be scored on the common rubric as 4, 3, 2, or 1.&#10;" title="Core Expectations (.1a and .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59" y="2615434"/>
            <a:ext cx="8415716" cy="242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46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542"/>
            <a:ext cx="8229600" cy="857250"/>
          </a:xfrm>
        </p:spPr>
        <p:txBody>
          <a:bodyPr/>
          <a:lstStyle/>
          <a:p>
            <a:pPr lvl="0"/>
            <a:r>
              <a:rPr lang="en-US" sz="3600" b="1" dirty="0">
                <a:solidFill>
                  <a:srgbClr val="000000"/>
                </a:solidFill>
                <a:latin typeface="Tahoma"/>
                <a:ea typeface="Tahoma"/>
                <a:cs typeface="Tahoma"/>
                <a:sym typeface="Tahoma"/>
              </a:rPr>
              <a:t>History-</a:t>
            </a:r>
            <a:r>
              <a:rPr lang="en-US" sz="3600" b="1" dirty="0">
                <a:latin typeface="Tahoma"/>
                <a:ea typeface="Tahoma"/>
                <a:cs typeface="Tahoma"/>
                <a:sym typeface="Tahoma"/>
              </a:rPr>
              <a:t>Social Science </a:t>
            </a:r>
            <a:r>
              <a:rPr lang="en-US" sz="3600" b="1" dirty="0">
                <a:solidFill>
                  <a:srgbClr val="000000"/>
                </a:solidFill>
                <a:latin typeface="Tahoma"/>
                <a:ea typeface="Tahoma"/>
                <a:cs typeface="Tahoma"/>
                <a:sym typeface="Tahoma"/>
              </a:rPr>
              <a:t>Rubric Continued</a:t>
            </a:r>
            <a:r>
              <a:rPr lang="en-US" sz="3600" dirty="0"/>
              <a:t/>
            </a:r>
            <a:br>
              <a:rPr lang="en-US" sz="3600" dirty="0"/>
            </a:br>
            <a:endParaRPr lang="en-US" sz="3600" dirty="0"/>
          </a:p>
        </p:txBody>
      </p:sp>
      <p:sp>
        <p:nvSpPr>
          <p:cNvPr id="3" name="Text Placeholder 2"/>
          <p:cNvSpPr>
            <a:spLocks noGrp="1"/>
          </p:cNvSpPr>
          <p:nvPr>
            <p:ph type="body" idx="1"/>
          </p:nvPr>
        </p:nvSpPr>
        <p:spPr>
          <a:xfrm>
            <a:off x="457200" y="1078771"/>
            <a:ext cx="8229600" cy="3394472"/>
          </a:xfrm>
        </p:spPr>
        <p:txBody>
          <a:bodyPr/>
          <a:lstStyle/>
          <a:p>
            <a:pPr lvl="0"/>
            <a:r>
              <a:rPr lang="en-US" sz="2400" dirty="0">
                <a:latin typeface="Tahoma" panose="020B0604030504040204" pitchFamily="34" charset="0"/>
                <a:ea typeface="Tahoma" panose="020B0604030504040204" pitchFamily="34" charset="0"/>
                <a:cs typeface="Tahoma" panose="020B0604030504040204" pitchFamily="34" charset="0"/>
              </a:rPr>
              <a:t>(Please see the electronic/paper copy of the </a:t>
            </a:r>
            <a:r>
              <a:rPr lang="en-US" sz="2400" dirty="0">
                <a:latin typeface="Tahoma" panose="020B0604030504040204" pitchFamily="34" charset="0"/>
                <a:ea typeface="Tahoma" panose="020B0604030504040204" pitchFamily="34" charset="0"/>
                <a:cs typeface="Tahoma" panose="020B0604030504040204" pitchFamily="34" charset="0"/>
                <a:hlinkClick r:id="rId2"/>
              </a:rPr>
              <a:t>full rubric </a:t>
            </a:r>
            <a:r>
              <a:rPr lang="en-US" sz="2400" dirty="0">
                <a:latin typeface="Tahoma" panose="020B0604030504040204" pitchFamily="34" charset="0"/>
                <a:ea typeface="Tahoma" panose="020B0604030504040204" pitchFamily="34" charset="0"/>
                <a:cs typeface="Tahoma" panose="020B0604030504040204" pitchFamily="34" charset="0"/>
              </a:rPr>
              <a:t>for text within each cell of the </a:t>
            </a:r>
            <a:r>
              <a:rPr lang="en-US" sz="2400" dirty="0" smtClean="0">
                <a:latin typeface="Tahoma" panose="020B0604030504040204" pitchFamily="34" charset="0"/>
                <a:ea typeface="Tahoma" panose="020B0604030504040204" pitchFamily="34" charset="0"/>
                <a:cs typeface="Tahoma" panose="020B0604030504040204" pitchFamily="34" charset="0"/>
              </a:rPr>
              <a:t>rubric.)</a:t>
            </a: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Image shows Task Specific Concepts and Skills from the common rubric, which would be scored as 4, 3, 2, or 1. Task specific concepts and skills include: geographic patterns and trends (.1b), evaluating sources (.1d), argument or claim (.1d), and differing perspectives (.1e)." title="Task Specific Concepts and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22" y="2019892"/>
            <a:ext cx="8504729" cy="305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794216"/>
      </p:ext>
    </p:extLst>
  </p:cSld>
  <p:clrMapOvr>
    <a:masterClrMapping/>
  </p:clrMapOvr>
</p:sld>
</file>

<file path=ppt/theme/theme1.xml><?xml version="1.0" encoding="utf-8"?>
<a:theme xmlns:a="http://schemas.openxmlformats.org/drawingml/2006/main" name="Custom Design">
  <a:themeElements>
    <a:clrScheme name="LeadershipLabs">
      <a:dk1>
        <a:srgbClr val="000000"/>
      </a:dk1>
      <a:lt1>
        <a:srgbClr val="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2550</Words>
  <Application>Microsoft Office PowerPoint</Application>
  <PresentationFormat>On-screen Show (16:9)</PresentationFormat>
  <Paragraphs>276</Paragraphs>
  <Slides>38</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Helvetica Neue</vt:lpstr>
      <vt:lpstr>Georgia</vt:lpstr>
      <vt:lpstr>Cambria</vt:lpstr>
      <vt:lpstr>Tahoma</vt:lpstr>
      <vt:lpstr>Calibri</vt:lpstr>
      <vt:lpstr>Custom Design</vt:lpstr>
      <vt:lpstr>Document</vt:lpstr>
      <vt:lpstr>Performance Assessment Assurances:  Next Steps for Leading Deeper Learning in Virginia</vt:lpstr>
      <vt:lpstr>Introductions </vt:lpstr>
      <vt:lpstr>Goals for Breakout Session</vt:lpstr>
      <vt:lpstr>Suggested Norms for Today</vt:lpstr>
      <vt:lpstr>Logistics for Accessing Materials</vt:lpstr>
      <vt:lpstr>Module 4: Introduction to Common Rubrics</vt:lpstr>
      <vt:lpstr>Table Talk: Implications for Classroom Assessment &amp; Instruction</vt:lpstr>
      <vt:lpstr>Secondary History-Social Science </vt:lpstr>
      <vt:lpstr>History-Social Science Rubric Continued </vt:lpstr>
      <vt:lpstr>A New Vision of Assessment in Virginia </vt:lpstr>
      <vt:lpstr>A New Vision of Instruction in Virginia </vt:lpstr>
      <vt:lpstr>Module 5: Understanding the Task through Students’ Eyes</vt:lpstr>
      <vt:lpstr>Unpacking the Demands of a Performance Assessment (1 of 2) (15 min)</vt:lpstr>
      <vt:lpstr>* Language Demand Types</vt:lpstr>
      <vt:lpstr>Unpacking the Demands of a Performance Assessment (2 of 2) (15 min)</vt:lpstr>
      <vt:lpstr>BREAK</vt:lpstr>
      <vt:lpstr>Module 6: Analyze, Score, &amp; Discuss Student Work</vt:lpstr>
      <vt:lpstr>Sample 34 &amp; 47 Master Scores</vt:lpstr>
      <vt:lpstr>Principles of Scoring Student Work</vt:lpstr>
      <vt:lpstr>Principles of Scoring Student Work Continued</vt:lpstr>
      <vt:lpstr>Score Sample 21</vt:lpstr>
      <vt:lpstr>Example of Charting Scores</vt:lpstr>
      <vt:lpstr>Discuss Sample 21</vt:lpstr>
      <vt:lpstr>Sample 21 Master Scores</vt:lpstr>
      <vt:lpstr>Score Sample 20</vt:lpstr>
      <vt:lpstr>Example of Charting Scores (cont.)</vt:lpstr>
      <vt:lpstr>Discuss Sample 20</vt:lpstr>
      <vt:lpstr>Sample 20 Master Scores</vt:lpstr>
      <vt:lpstr>INSTRUCTIONS FOR DIVISION TEAM TIME REFLECTION &amp; PRODUCT </vt:lpstr>
      <vt:lpstr>LUNCH – Team Time 12:30-1:15</vt:lpstr>
      <vt:lpstr>The Why – Student Voices           Caleb</vt:lpstr>
      <vt:lpstr>The Why – Student Voices  Fatima</vt:lpstr>
      <vt:lpstr>Module 7: Reflect on What is Learned from Student Work</vt:lpstr>
      <vt:lpstr>Task Revision Lens</vt:lpstr>
      <vt:lpstr>Instructional Implications Lens </vt:lpstr>
      <vt:lpstr>Questions?</vt:lpstr>
      <vt:lpstr>Next…</vt:lpstr>
      <vt:lpstr>Evaluation of Day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 Assurances, Secondary History and Social Science Breakout Day 2</dc:title>
  <dc:creator>Ruth Chung Wei</dc:creator>
  <cp:lastModifiedBy>fji86289</cp:lastModifiedBy>
  <cp:revision>12</cp:revision>
  <dcterms:modified xsi:type="dcterms:W3CDTF">2018-11-07T15:17:00Z</dcterms:modified>
</cp:coreProperties>
</file>