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54"/>
  </p:notesMasterIdLst>
  <p:sldIdLst>
    <p:sldId id="30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7102475" cy="9388475"/>
  <p:embeddedFontLst>
    <p:embeddedFont>
      <p:font typeface="Georgia" panose="02040502050405020303" pitchFamily="18"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Helvetica Neue" panose="020B0604020202020204" charset="0"/>
      <p:regular r:id="rId63"/>
      <p:bold r:id="rId64"/>
      <p:italic r:id="rId65"/>
      <p:boldItalic r:id="rId66"/>
    </p:embeddedFont>
    <p:embeddedFont>
      <p:font typeface="Tahoma" panose="020B0604030504040204" pitchFamily="34" charset="0"/>
      <p:regular r:id="rId67"/>
      <p:bold r:id="rId68"/>
    </p:embeddedFont>
    <p:embeddedFont>
      <p:font typeface="Cambria" panose="02040503050406030204" pitchFamily="18"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AAD6BF-DECC-403F-A397-9309AEE5C728}">
  <a:tblStyle styleId="{7EAAD6BF-DECC-403F-A397-9309AEE5C728}" styleName="Table_0">
    <a:wholeTbl>
      <a:tcTxStyle b="off" i="off">
        <a:font>
          <a:latin typeface="Georgia"/>
          <a:ea typeface="Georgia"/>
          <a:cs typeface="Georgia"/>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Georgia"/>
          <a:ea typeface="Georgia"/>
          <a:cs typeface="Georgia"/>
        </a:font>
        <a:schemeClr val="lt1"/>
      </a:tcTxStyle>
      <a:tcStyle>
        <a:tcBdr/>
        <a:fill>
          <a:solidFill>
            <a:schemeClr val="dk1"/>
          </a:solidFill>
        </a:fill>
      </a:tcStyle>
    </a:firstRow>
    <a:neCell>
      <a:tcTxStyle b="off" i="off"/>
      <a:tcStyle>
        <a:tcBdr/>
      </a:tcStyle>
    </a:neCell>
    <a:nwCell>
      <a:tcTxStyle b="off" i="off"/>
      <a:tcStyle>
        <a:tcBdr/>
      </a:tcStyle>
    </a:nwCell>
  </a:tblStyle>
  <a:tblStyle styleId="{99A3C371-86C9-48A7-81B7-B40584295E63}" styleName="Table_1">
    <a:wholeTbl>
      <a:tcTxStyle b="off" i="off">
        <a:font>
          <a:latin typeface="Georgia"/>
          <a:ea typeface="Georgia"/>
          <a:cs typeface="Georg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Georgia"/>
          <a:ea typeface="Georgia"/>
          <a:cs typeface="Georgia"/>
        </a:font>
        <a:schemeClr val="lt1"/>
      </a:tcTxStyle>
      <a:tcStyle>
        <a:tcBdr/>
        <a:fill>
          <a:solidFill>
            <a:schemeClr val="dk1"/>
          </a:solidFill>
        </a:fill>
      </a:tcStyle>
    </a:lastCol>
    <a:firstCol>
      <a:tcTxStyle b="on" i="off">
        <a:font>
          <a:latin typeface="Georgia"/>
          <a:ea typeface="Georgia"/>
          <a:cs typeface="Georgia"/>
        </a:font>
        <a:schemeClr val="lt1"/>
      </a:tcTxStyle>
      <a:tcStyle>
        <a:tcBdr/>
        <a:fill>
          <a:solidFill>
            <a:schemeClr val="dk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Georgia"/>
          <a:ea typeface="Georgia"/>
          <a:cs typeface="Georgi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varScale="1">
        <p:scale>
          <a:sx n="71" d="100"/>
          <a:sy n="71" d="100"/>
        </p:scale>
        <p:origin x="40" y="260"/>
      </p:cViewPr>
      <p:guideLst>
        <p:guide orient="horz" pos="14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559" cy="469745"/>
          </a:xfrm>
          <a:prstGeom prst="rect">
            <a:avLst/>
          </a:prstGeom>
          <a:noFill/>
          <a:ln>
            <a:noFill/>
          </a:ln>
        </p:spPr>
        <p:txBody>
          <a:bodyPr spcFirstLastPara="1" wrap="square" lIns="93200" tIns="46600" rIns="93200" bIns="466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278" y="0"/>
            <a:ext cx="3078558" cy="469745"/>
          </a:xfrm>
          <a:prstGeom prst="rect">
            <a:avLst/>
          </a:prstGeom>
          <a:noFill/>
          <a:ln>
            <a:noFill/>
          </a:ln>
        </p:spPr>
        <p:txBody>
          <a:bodyPr spcFirstLastPara="1" wrap="square" lIns="93200" tIns="46600" rIns="93200" bIns="466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127"/>
            <a:ext cx="3078559" cy="469745"/>
          </a:xfrm>
          <a:prstGeom prst="rect">
            <a:avLst/>
          </a:prstGeom>
          <a:noFill/>
          <a:ln>
            <a:noFill/>
          </a:ln>
        </p:spPr>
        <p:txBody>
          <a:bodyPr spcFirstLastPara="1" wrap="square" lIns="93200" tIns="46600" rIns="93200" bIns="466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74517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Facilitators welcome the group and introduce themselves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013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which task to review first.  Provide 10 minutes to do this.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Have participants </a:t>
            </a:r>
            <a:r>
              <a:rPr lang="en-US" sz="1200" b="1" i="0" u="none" strike="noStrike" cap="none">
                <a:solidFill>
                  <a:schemeClr val="dk1"/>
                </a:solidFill>
                <a:latin typeface="Calibri"/>
                <a:ea typeface="Calibri"/>
                <a:cs typeface="Calibri"/>
                <a:sym typeface="Calibri"/>
              </a:rPr>
              <a:t>independently </a:t>
            </a:r>
            <a:r>
              <a:rPr lang="en-US" sz="1200" b="0" i="0" u="none" strike="noStrike" cap="none">
                <a:solidFill>
                  <a:schemeClr val="dk1"/>
                </a:solidFill>
                <a:latin typeface="Calibri"/>
                <a:ea typeface="Calibri"/>
                <a:cs typeface="Calibri"/>
                <a:sym typeface="Calibri"/>
              </a:rPr>
              <a:t>skim the task. They should make notes as they read in one of two ways: 1) Use comment tool within Adobe Acrobat to make notes directly on the PDF; 2) Write notes about the task directly on a hard copy of the Quality Criteria Review Tool</a:t>
            </a:r>
            <a:endParaRPr sz="1200" b="0" i="0" u="none" strike="noStrike" cap="none">
              <a:solidFill>
                <a:schemeClr val="dk1"/>
              </a:solidFill>
              <a:latin typeface="Calibri"/>
              <a:ea typeface="Calibri"/>
              <a:cs typeface="Calibri"/>
              <a:sym typeface="Calibri"/>
            </a:endParaRPr>
          </a:p>
        </p:txBody>
      </p:sp>
      <p:sp>
        <p:nvSpPr>
          <p:cNvPr id="408" name="Google Shape;408;p1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621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Read off the three features we will look at briefly: 1) Quality levels; 2) Analytic elements; 3) Descriptors and language. </a:t>
            </a:r>
            <a:r>
              <a:rPr lang="en-US" sz="1200" b="0" i="0" u="none" strike="noStrike" cap="none">
                <a:solidFill>
                  <a:schemeClr val="dk1"/>
                </a:solidFill>
                <a:latin typeface="Calibri"/>
                <a:ea typeface="Calibri"/>
                <a:cs typeface="Calibri"/>
                <a:sym typeface="Calibri"/>
              </a:rPr>
              <a:t>Indicate that the reason we are looking at these features is because we anticipate that participants will have questions about the meaning and impact of these features on selecting a quality level for each criterion. Go over each slide, making note of key ideas in each. Note that this mini-lecture may not make the most sense at this point, but that we anticipate that these questions will come up as participants apply the criteria to the tasks today. Address questions from participants but don’t get stuck in the weeds of wording or decision rules at this point. </a:t>
            </a:r>
            <a:endParaRPr sz="1200" b="0" i="0" u="none" strike="noStrike" cap="none">
              <a:solidFill>
                <a:schemeClr val="dk1"/>
              </a:solidFill>
              <a:latin typeface="Calibri"/>
              <a:ea typeface="Calibri"/>
              <a:cs typeface="Calibri"/>
              <a:sym typeface="Calibri"/>
            </a:endParaRPr>
          </a:p>
        </p:txBody>
      </p:sp>
      <p:sp>
        <p:nvSpPr>
          <p:cNvPr id="415" name="Google Shape;415;p1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157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Emphasize that Full Evidence does not mean that a task is perfect or that there aren’t improvements that could be made to the task. </a:t>
            </a:r>
            <a:endParaRPr sz="1200" b="0" i="0" u="none" strike="noStrike" cap="none">
              <a:solidFill>
                <a:schemeClr val="dk1"/>
              </a:solidFill>
              <a:latin typeface="Calibri"/>
              <a:ea typeface="Calibri"/>
              <a:cs typeface="Calibri"/>
              <a:sym typeface="Calibri"/>
            </a:endParaRPr>
          </a:p>
        </p:txBody>
      </p:sp>
      <p:sp>
        <p:nvSpPr>
          <p:cNvPr id="422" name="Google Shape;422;p1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8536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Rate each analytic element (1A through 1C)</a:t>
            </a:r>
            <a:endParaRPr sz="1200" b="0" i="0" u="none" strike="noStrike" cap="none">
              <a:solidFill>
                <a:schemeClr val="dk1"/>
              </a:solidFill>
              <a:latin typeface="Calibri"/>
              <a:ea typeface="Calibri"/>
              <a:cs typeface="Calibri"/>
              <a:sym typeface="Calibri"/>
            </a:endParaRPr>
          </a:p>
        </p:txBody>
      </p:sp>
      <p:sp>
        <p:nvSpPr>
          <p:cNvPr id="429" name="Google Shape;429;p1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094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Highlight the key elements of this element and highlight the ANDs.  That each of these things are expected when reviewing the task as a whole. </a:t>
            </a:r>
            <a:endParaRPr sz="12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0-No Evidence [NO ELEMENTS ARE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1-Limited Evidence [ONE ELEMENTS IS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2-Partial Evidence [A FEW BUT NOT ALL ELEMENTS ARE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3-Full Evidence  [ALL ELEMENTS ARE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36" name="Google Shape;436;p1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28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When the criterion includes a laundry list of requirements joined by “And”, we could think of the Quality Levels in this way. Because the “And” suggests that all elements are important, we could take a quantitative approach to determining the sufficiency of the evidence. </a:t>
            </a:r>
            <a:endParaRPr sz="1200" b="0" i="0" u="none" strike="noStrike" cap="none">
              <a:solidFill>
                <a:schemeClr val="dk1"/>
              </a:solidFill>
              <a:latin typeface="Calibri"/>
              <a:ea typeface="Calibri"/>
              <a:cs typeface="Calibri"/>
              <a:sym typeface="Calibri"/>
            </a:endParaRPr>
          </a:p>
        </p:txBody>
      </p:sp>
      <p:sp>
        <p:nvSpPr>
          <p:cNvPr id="443" name="Google Shape;443;p1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664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When the criterion includes a laundry list of requirements where some of the them are joined by “Ands” and some by “Ors”, we can be a bit looser in our interpretation. Not ALL elements are required. In this particularly case, 1B Cognitive Complexity, both complex thinking AND application of disciplinary learning is required. I think of this as Disciplinary Thinking AND Doing.  However, the “Or” and “Such as” indicates that the Disciplinary Doing (application) may be satisfied in a variety of ways. </a:t>
            </a:r>
            <a:endParaRPr sz="1200" b="0" i="0" u="none" strike="noStrike" cap="none">
              <a:solidFill>
                <a:schemeClr val="dk1"/>
              </a:solidFill>
              <a:latin typeface="Calibri"/>
              <a:ea typeface="Calibri"/>
              <a:cs typeface="Calibri"/>
              <a:sym typeface="Calibri"/>
            </a:endParaRPr>
          </a:p>
        </p:txBody>
      </p:sp>
      <p:sp>
        <p:nvSpPr>
          <p:cNvPr id="450" name="Google Shape;450;p1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668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How does this translate when selecting a quality level?  Level 3 (Full evidence) requires that a task assess thinking AND Doing in the discipline.  But what gets applied can vary – concepts, practices, transferable skills.  Level 2 (Partial evidence) requires that at least one major element is met, but there may be a missing element. In this case, for example, a task could require application of disciplinary doing, but it may have low cognitive demand. At Level 1 (Limited evidence), there may be a hint of evidence that the task could meet one of the major elements of the criteria, but evidence may be unclear – it may require too much inference.  </a:t>
            </a:r>
            <a:endParaRPr sz="1200" b="0" i="0" u="none" strike="noStrike" cap="none">
              <a:solidFill>
                <a:schemeClr val="dk1"/>
              </a:solidFill>
              <a:latin typeface="Calibri"/>
              <a:ea typeface="Calibri"/>
              <a:cs typeface="Calibri"/>
              <a:sym typeface="Calibri"/>
            </a:endParaRPr>
          </a:p>
        </p:txBody>
      </p:sp>
      <p:sp>
        <p:nvSpPr>
          <p:cNvPr id="457" name="Google Shape;457;p1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272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this example, the descriptor for 1C includes use of a number of qualifying language such as “may”, “even if not explicitly assessed”.  This indicates that meeting this element of the criterion is not a non-negotiable. There are many ways to satisfy this criterion – by including opportunities to develop and demonstrate Deeper Learning competencies, which include a wide array of skills, including mastery of rigorous academic content; learning how to think critically and solve problems; working collaboratively; communicating effectively; directing one’s own learning; and developing an academic mindset, OR to develop and demonstrate Life-ready competencies, as captured in the VA Profile of a Graduate, technology-related competencies, or Integrated learning across multiple content areas.  Notice that some of these competencies are not easy to assess in a performance task (e.g., collaboration, self-directed learning, academic mindset). This is why there is language “even if not explicitly assessed”. Sometimes a task indicates that groupwork will be required for the task, but there is no indication that collaboration is assessed in the success criteria. </a:t>
            </a:r>
            <a:endParaRPr sz="1200" b="0" i="0" u="none" strike="noStrike" cap="none">
              <a:solidFill>
                <a:schemeClr val="dk1"/>
              </a:solidFill>
              <a:latin typeface="Calibri"/>
              <a:ea typeface="Calibri"/>
              <a:cs typeface="Calibri"/>
              <a:sym typeface="Calibri"/>
            </a:endParaRPr>
          </a:p>
        </p:txBody>
      </p:sp>
      <p:sp>
        <p:nvSpPr>
          <p:cNvPr id="464" name="Google Shape;464;p1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71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435d4e5784_0_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435d4e5784_0_1:notes"/>
          <p:cNvSpPr txBox="1">
            <a:spLocks noGrp="1"/>
          </p:cNvSpPr>
          <p:nvPr>
            <p:ph type="body" idx="1"/>
          </p:nvPr>
        </p:nvSpPr>
        <p:spPr>
          <a:xfrm>
            <a:off x="711066" y="4460167"/>
            <a:ext cx="5682000" cy="4224600"/>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this example, the descriptor for 1C includes use of a number of qualifying language such as “may”, “even if not explicitly assessed”.  This indicates that meeting this element of the criterion is not a non-negotiable. There are many ways to satisfy this criterion – by including opportunities to develop and demonstrate Deeper Learning competencies, which include a wide array of skills, including mastery of rigorous academic content; learning how to think critically and solve problems; working collaboratively; communicating effectively; directing one’s own learning; and developing an academic mindset, OR to develop and demonstrate Life-ready competencies, as captured in the VA Profile of a Graduate, technology-related competencies, or Integrated learning across multiple content areas.  Notice that some of these competencies are not easy to assess in a performance task (e.g., collaboration, self-directed learning, academic mindset). This is why there is language “even if not explicitly assessed”. Sometimes a task indicates that groupwork will be required for the task, but there is no indication that collaboration is assessed in the success criteria. </a:t>
            </a:r>
            <a:endParaRPr sz="1200" b="0" i="0" u="none" strike="noStrike" cap="none">
              <a:solidFill>
                <a:schemeClr val="dk1"/>
              </a:solidFill>
              <a:latin typeface="Calibri"/>
              <a:ea typeface="Calibri"/>
              <a:cs typeface="Calibri"/>
              <a:sym typeface="Calibri"/>
            </a:endParaRPr>
          </a:p>
        </p:txBody>
      </p:sp>
      <p:sp>
        <p:nvSpPr>
          <p:cNvPr id="471" name="Google Shape;471;g435d4e5784_0_1:notes"/>
          <p:cNvSpPr txBox="1">
            <a:spLocks noGrp="1"/>
          </p:cNvSpPr>
          <p:nvPr>
            <p:ph type="sldNum" idx="12"/>
          </p:nvPr>
        </p:nvSpPr>
        <p:spPr>
          <a:xfrm>
            <a:off x="4022278" y="8917127"/>
            <a:ext cx="3078600" cy="469800"/>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255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Introduce yourselves and ask participants to introduce themselves to other members of their tables.</a:t>
            </a:r>
            <a:r>
              <a:rPr lang="en-US" sz="1200" b="1" i="0" u="none" strike="noStrike" cap="none">
                <a:solidFill>
                  <a:schemeClr val="dk1"/>
                </a:solidFill>
                <a:latin typeface="Calibri"/>
                <a:ea typeface="Calibri"/>
                <a:cs typeface="Calibri"/>
                <a:sym typeface="Calibri"/>
              </a:rPr>
              <a:t> Take a poll: How many of you taught or currently teach elementary science? </a:t>
            </a:r>
            <a:r>
              <a:rPr lang="en-US" sz="1200" b="0" i="0" u="none" strike="noStrike" cap="none">
                <a:solidFill>
                  <a:schemeClr val="dk1"/>
                </a:solidFill>
                <a:latin typeface="Calibri"/>
                <a:ea typeface="Calibri"/>
                <a:cs typeface="Calibri"/>
                <a:sym typeface="Calibri"/>
              </a:rPr>
              <a:t>[this is to give you a sense of who has relevant expertise in the room. You may want to ask for their names.]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1" name="Google Shape;351;p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480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bar for this criterion is fairly low. Because of the use of the wording “May” – this suggests that not all of these elements are required. In this case, there is an expectation that at least ONE of the competencies are met, but not all. This means that to be rated at Level 3 (Full evidence), you only need to fulfill one of these types of learning.</a:t>
            </a:r>
            <a:endParaRPr sz="1200" b="0" i="0" u="none" strike="noStrike" cap="none">
              <a:solidFill>
                <a:schemeClr val="dk1"/>
              </a:solidFill>
              <a:latin typeface="Calibri"/>
              <a:ea typeface="Calibri"/>
              <a:cs typeface="Calibri"/>
              <a:sym typeface="Calibri"/>
            </a:endParaRPr>
          </a:p>
        </p:txBody>
      </p:sp>
      <p:sp>
        <p:nvSpPr>
          <p:cNvPr id="478" name="Google Shape;478;p1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824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At this point, we do not have a summative or holistic rating level for the task as a whole.  Nor do we have any hard and fast rules about which criteria are absolutely required or “non-negotiable” to be considered a quality task. The main purpose of the tool this year is to support the review of performance tasks in order to support task improvement. </a:t>
            </a:r>
            <a:endParaRPr sz="1200" b="0" i="0" u="none" strike="noStrike" cap="none">
              <a:solidFill>
                <a:schemeClr val="dk1"/>
              </a:solidFill>
              <a:latin typeface="Calibri"/>
              <a:ea typeface="Calibri"/>
              <a:cs typeface="Calibri"/>
              <a:sym typeface="Calibri"/>
            </a:endParaRPr>
          </a:p>
        </p:txBody>
      </p:sp>
      <p:sp>
        <p:nvSpPr>
          <p:cNvPr id="485" name="Google Shape;485;p2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796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1" u="none" strike="noStrike" cap="none">
                <a:solidFill>
                  <a:schemeClr val="dk1"/>
                </a:solidFill>
                <a:latin typeface="Calibri"/>
                <a:ea typeface="Calibri"/>
                <a:cs typeface="Calibri"/>
                <a:sym typeface="Calibri"/>
              </a:rPr>
              <a:t>Field questions</a:t>
            </a:r>
            <a:endParaRPr sz="1200" b="0" i="0" u="none" strike="noStrike" cap="none">
              <a:solidFill>
                <a:schemeClr val="dk1"/>
              </a:solidFill>
              <a:latin typeface="Calibri"/>
              <a:ea typeface="Calibri"/>
              <a:cs typeface="Calibri"/>
              <a:sym typeface="Calibri"/>
            </a:endParaRPr>
          </a:p>
        </p:txBody>
      </p:sp>
      <p:sp>
        <p:nvSpPr>
          <p:cNvPr id="492" name="Google Shape;492;p2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6546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10 minutes to do this individually. Participants should not consult each other yet. They should do this independently first.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Instruction participants to select a quality level for each Criterion and remind them to provide brief evidence/rationale for their rating so they remember why they selected a particular level. </a:t>
            </a:r>
            <a:endParaRPr sz="1200" b="0" i="0" u="none" strike="noStrike" cap="none">
              <a:solidFill>
                <a:schemeClr val="dk1"/>
              </a:solidFill>
              <a:latin typeface="Calibri"/>
              <a:ea typeface="Calibri"/>
              <a:cs typeface="Calibri"/>
              <a:sym typeface="Calibri"/>
            </a:endParaRPr>
          </a:p>
        </p:txBody>
      </p:sp>
      <p:sp>
        <p:nvSpPr>
          <p:cNvPr id="498" name="Google Shape;498;p2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2943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10 minutes to discuss at table.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Encourage participants to compare notes on the quality levels they selected. Remind them to draw on evidence from the task to explain their rating.</a:t>
            </a:r>
            <a:endParaRPr sz="1200" b="0" i="0" u="none" strike="noStrike" cap="none">
              <a:solidFill>
                <a:schemeClr val="dk1"/>
              </a:solidFill>
              <a:latin typeface="Calibri"/>
              <a:ea typeface="Calibri"/>
              <a:cs typeface="Calibri"/>
              <a:sym typeface="Calibri"/>
            </a:endParaRPr>
          </a:p>
        </p:txBody>
      </p:sp>
      <p:sp>
        <p:nvSpPr>
          <p:cNvPr id="505" name="Google Shape;505;p2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0030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2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Indicate that the quality levels were selected by the science team based on consensus discussion.  Walk through each</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criterion and instruction participants to write down these quality levels on their own review tool for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2" name="Google Shape;512;p2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9707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2 May not be relevant to students.  Also, why radishes?  Choose a seed from a plant that students may be more aware of in their lives.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3A  Some language not accessible to students (pedologist)</a:t>
            </a:r>
            <a:endParaRPr sz="1200" b="0" i="0" u="none" strike="noStrike" cap="none">
              <a:solidFill>
                <a:schemeClr val="dk1"/>
              </a:solidFill>
              <a:latin typeface="Calibri"/>
              <a:ea typeface="Calibri"/>
              <a:cs typeface="Calibri"/>
              <a:sym typeface="Calibri"/>
            </a:endParaRPr>
          </a:p>
        </p:txBody>
      </p:sp>
      <p:sp>
        <p:nvSpPr>
          <p:cNvPr id="519" name="Google Shape;519;p2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8651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2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6" name="Google Shape;526;p2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588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2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5A  Mixture portion- will soils be premixed?  If not, how will the student know to create a mixture?  Do they plan on how they will mix soils?  where is this recorded?</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5B inaccessible workding.  lots of text, some challenging language on background page</a:t>
            </a:r>
            <a:endParaRPr sz="1200" b="0" i="0" u="none" strike="noStrike" cap="none">
              <a:solidFill>
                <a:schemeClr val="dk1"/>
              </a:solidFill>
              <a:latin typeface="Calibri"/>
              <a:ea typeface="Calibri"/>
              <a:cs typeface="Calibri"/>
              <a:sym typeface="Calibri"/>
            </a:endParaRPr>
          </a:p>
        </p:txBody>
      </p:sp>
      <p:sp>
        <p:nvSpPr>
          <p:cNvPr id="533" name="Google Shape;533;p2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2873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6A  Like modification...step in the right direction.  is the modification page effective for helping kids that need more support?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Need more modifications?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6B  will the modified page actually help them?</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the modified version is the prompt designed to answer the question "which soil does the radish grow best".  Unclear of question based on circling of items.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0" name="Google Shape;540;p2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367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Bring participants’ attention to the Agenda for Day 1 and the proceedings of the Breakout Group.</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Provide an overview of the day’s purpose (deepening understanding of the Quality Criteria and how it can be used to review tasks and provide constructive feedback to task authors). Emphasize that the goal of today’s session is not for participants to become calibrated task raters, but that they understand the tool, the criteria, and generate ideas for how it can be used to improve task quality in their divisions. We’re going to use Elementary Science/Secondary History tasks but we know that many participants are not Elementary Science/Secondary History educators nor experts in science or history. We want participants to focus more on the tool and the process and how it can be generalized and used with content area performance tasks at the Elementary/Secondary level.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8" name="Google Shape;358;p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05931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2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7" name="Google Shape;547;p2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4728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10 minutes to discuss at table.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to compare their ratings with the ratings given by the science team.  Note areas of agreement and disagreement, and for areas of disagreement, discuss evidence from the task that might support a particular level. </a:t>
            </a:r>
            <a:endParaRPr sz="1200" b="0" i="0" u="none" strike="noStrike" cap="none">
              <a:solidFill>
                <a:schemeClr val="dk1"/>
              </a:solidFill>
              <a:latin typeface="Calibri"/>
              <a:ea typeface="Calibri"/>
              <a:cs typeface="Calibri"/>
              <a:sym typeface="Calibri"/>
            </a:endParaRPr>
          </a:p>
        </p:txBody>
      </p:sp>
      <p:sp>
        <p:nvSpPr>
          <p:cNvPr id="554" name="Google Shape;554;p3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081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3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Give 10 minutes to share out questions and try to answer the questions.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to share questions they have about why a selected quality level was selected by the team and/or the wording and meaning of the Criteria.</a:t>
            </a:r>
            <a:r>
              <a:rPr lang="en-US" sz="1200" b="0" i="1" u="none" strike="noStrike" cap="none">
                <a:solidFill>
                  <a:schemeClr val="dk1"/>
                </a:solidFill>
                <a:latin typeface="Calibri"/>
                <a:ea typeface="Calibri"/>
                <a:cs typeface="Calibri"/>
                <a:sym typeface="Calibri"/>
              </a:rPr>
              <a:t> [You could also encourage them to write their questions on sticky notes and send them up so they do not have to reveal that they had discrepancies with the team’s ratings.]</a:t>
            </a:r>
            <a:endParaRPr sz="1200" b="0" i="0" u="none" strike="noStrike" cap="none">
              <a:solidFill>
                <a:schemeClr val="dk1"/>
              </a:solidFill>
              <a:latin typeface="Calibri"/>
              <a:ea typeface="Calibri"/>
              <a:cs typeface="Calibri"/>
              <a:sym typeface="Calibri"/>
            </a:endParaRPr>
          </a:p>
        </p:txBody>
      </p:sp>
      <p:sp>
        <p:nvSpPr>
          <p:cNvPr id="561" name="Google Shape;561;p3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7036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Remind participants that even when a task receives mostly Level 3s for quality, that doesn’t mean the task is perfect. There will likely be room for improvement. Invite them to discuss what feedback they might share with the task authors and record it on sticky notes which can be posted on the poster for Task Sample 1. [5 min]</a:t>
            </a:r>
            <a:endParaRPr sz="1200" b="0" i="0" u="none" strike="noStrike" cap="none">
              <a:solidFill>
                <a:schemeClr val="dk1"/>
              </a:solidFill>
              <a:latin typeface="Calibri"/>
              <a:ea typeface="Calibri"/>
              <a:cs typeface="Calibri"/>
              <a:sym typeface="Calibri"/>
            </a:endParaRPr>
          </a:p>
        </p:txBody>
      </p:sp>
      <p:sp>
        <p:nvSpPr>
          <p:cNvPr id="568" name="Google Shape;568;p3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69748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3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5" name="Google Shape;575;p3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7108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3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Introduce the next part of Module 3 –</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that we will be looking at another task sample collaboratively, with the main goal of deepening our understanding of the Quality Criteria Review Tool, the process of reviewing performance tasks and generating feedback on the task.</a:t>
            </a:r>
            <a:r>
              <a:rPr lang="en-US" sz="1200" b="1"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82" name="Google Shape;582;p3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655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to brainstorm characteristics of effective feedback [3 min], then invite them to share out [2 min]</a:t>
            </a:r>
            <a:endParaRPr sz="1200" b="0" i="0" u="none" strike="noStrike" cap="none">
              <a:solidFill>
                <a:schemeClr val="dk1"/>
              </a:solidFill>
              <a:latin typeface="Calibri"/>
              <a:ea typeface="Calibri"/>
              <a:cs typeface="Calibri"/>
              <a:sym typeface="Calibri"/>
            </a:endParaRPr>
          </a:p>
        </p:txBody>
      </p:sp>
      <p:sp>
        <p:nvSpPr>
          <p:cNvPr id="589" name="Google Shape;589;p3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5713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3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Quickly review key aspects of effective feedback not already raised by the  whole group shareout. From “The Power of Feedback”. Review of Educational Research.  John Hattie and Helen Timperley.</a:t>
            </a:r>
            <a:endParaRPr sz="1200" b="0" i="0" u="none" strike="noStrike" cap="none">
              <a:solidFill>
                <a:schemeClr val="dk1"/>
              </a:solidFill>
              <a:latin typeface="Calibri"/>
              <a:ea typeface="Calibri"/>
              <a:cs typeface="Calibri"/>
              <a:sym typeface="Calibri"/>
            </a:endParaRPr>
          </a:p>
        </p:txBody>
      </p:sp>
      <p:sp>
        <p:nvSpPr>
          <p:cNvPr id="596" name="Google Shape;596;p3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6991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435d4e5784_0_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435d4e5784_0_8:notes"/>
          <p:cNvSpPr txBox="1">
            <a:spLocks noGrp="1"/>
          </p:cNvSpPr>
          <p:nvPr>
            <p:ph type="body" idx="1"/>
          </p:nvPr>
        </p:nvSpPr>
        <p:spPr>
          <a:xfrm>
            <a:off x="711066" y="4460167"/>
            <a:ext cx="5682000" cy="4224600"/>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Quickly review key aspects of effective feedback not already raised by the  whole group shareout. From “The Power of Feedback”. Review of Educational Research.  John Hattie and Helen Timperley.</a:t>
            </a:r>
            <a:endParaRPr sz="1200" b="0" i="0" u="none" strike="noStrike" cap="none">
              <a:solidFill>
                <a:schemeClr val="dk1"/>
              </a:solidFill>
              <a:latin typeface="Calibri"/>
              <a:ea typeface="Calibri"/>
              <a:cs typeface="Calibri"/>
              <a:sym typeface="Calibri"/>
            </a:endParaRPr>
          </a:p>
        </p:txBody>
      </p:sp>
      <p:sp>
        <p:nvSpPr>
          <p:cNvPr id="603" name="Google Shape;603;g435d4e5784_0_8:notes"/>
          <p:cNvSpPr txBox="1">
            <a:spLocks noGrp="1"/>
          </p:cNvSpPr>
          <p:nvPr>
            <p:ph type="sldNum" idx="12"/>
          </p:nvPr>
        </p:nvSpPr>
        <p:spPr>
          <a:xfrm>
            <a:off x="4022278" y="8917127"/>
            <a:ext cx="3078600" cy="469800"/>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0910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3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Direct participants to open Task Sample 2 on their devices and spend eight minutes to independently skim the task, while also making comments/notes, using one of two methods: 1) Use comment tool within Adobe Acrobat or other PDF reader to make notes directly on the PDF; OR 2) Write notes about the task features on hard copy of the Quality Criteria Review Tool</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10" name="Google Shape;610;p3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522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5" name="Google Shape;365;p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867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3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to independently apply the Quality Criteria to Task Sample 2. They should refrain from comparing or discussing with their table neighbors.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8 minutes to do this individually. </a:t>
            </a:r>
            <a:endParaRPr sz="1200" b="0" i="0" u="none" strike="noStrike" cap="none">
              <a:solidFill>
                <a:schemeClr val="dk1"/>
              </a:solidFill>
              <a:latin typeface="Calibri"/>
              <a:ea typeface="Calibri"/>
              <a:cs typeface="Calibri"/>
              <a:sym typeface="Calibri"/>
            </a:endParaRPr>
          </a:p>
        </p:txBody>
      </p:sp>
      <p:sp>
        <p:nvSpPr>
          <p:cNvPr id="617" name="Google Shape;617;p3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0890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3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to share their ratings with each other and identify areas of agreement and disagreement. They should explain their ratings with evidence from the task. Last, they should generate feedback for the task author based on their ratings.  Direct them to write their feedback on sticky notes and post them on poster paper for Task Sample 2. </a:t>
            </a:r>
            <a:endParaRPr sz="1200" b="0" i="0" u="none" strike="noStrike" cap="none">
              <a:solidFill>
                <a:schemeClr val="dk1"/>
              </a:solidFill>
              <a:latin typeface="Calibri"/>
              <a:ea typeface="Calibri"/>
              <a:cs typeface="Calibri"/>
              <a:sym typeface="Calibri"/>
            </a:endParaRPr>
          </a:p>
        </p:txBody>
      </p:sp>
      <p:sp>
        <p:nvSpPr>
          <p:cNvPr id="624" name="Google Shape;624;p3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9456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4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Introduce the tool using the slide text. Indicate that in this next hour, we will be introducing a formal process for workshopping a fully drafted task.  The protocol was adapted from a peer review protocol, and includes use of the VA Quality Criteria Review tool.  </a:t>
            </a:r>
            <a:r>
              <a:rPr lang="en-US" sz="1200" b="1" i="0" u="none" strike="noStrike" cap="none">
                <a:solidFill>
                  <a:schemeClr val="dk1"/>
                </a:solidFill>
                <a:latin typeface="Calibri"/>
                <a:ea typeface="Calibri"/>
                <a:cs typeface="Calibri"/>
                <a:sym typeface="Calibri"/>
              </a:rPr>
              <a:t>Explain WHY including a formal protocol for workshopping using a peer review approach is helpful. (helps to create a safe space and situation for teachers who are choosing to be vulnerable in sharing their draft tasks; reduces fear of being in the spotlight; increases possibility of honest dialogue rather than public pats on the back)</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Walk through the steps of the protocol. </a:t>
            </a:r>
            <a:endParaRPr sz="1200" b="0" i="0" u="none" strike="noStrike" cap="none">
              <a:solidFill>
                <a:schemeClr val="dk1"/>
              </a:solidFill>
              <a:latin typeface="Calibri"/>
              <a:ea typeface="Calibri"/>
              <a:cs typeface="Calibri"/>
              <a:sym typeface="Calibri"/>
            </a:endParaRPr>
          </a:p>
        </p:txBody>
      </p:sp>
      <p:sp>
        <p:nvSpPr>
          <p:cNvPr id="631" name="Google Shape;631;p4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6285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4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38" name="Google Shape;638;p4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1220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4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45" name="Google Shape;645;p4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405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4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2" name="Google Shape;652;p4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6928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4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4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9" name="Google Shape;659;p4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17944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4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66" name="Google Shape;666;p4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4584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4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73" name="Google Shape;673;p4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8128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4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4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80" name="Google Shape;680;p4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080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3" name="Google Shape;373;p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4430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4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87" name="Google Shape;687;p4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86125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who reviewed Task Sample 3 to share their feedback using sticky notes and post them on the poster for Task Sample 3. </a:t>
            </a:r>
            <a:endParaRPr sz="1200" b="0" i="0" u="none" strike="noStrike" cap="none">
              <a:solidFill>
                <a:schemeClr val="dk1"/>
              </a:solidFill>
              <a:latin typeface="Calibri"/>
              <a:ea typeface="Calibri"/>
              <a:cs typeface="Calibri"/>
              <a:sym typeface="Calibri"/>
            </a:endParaRPr>
          </a:p>
        </p:txBody>
      </p:sp>
      <p:sp>
        <p:nvSpPr>
          <p:cNvPr id="694" name="Google Shape;694;p4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2376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5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Whole Group:  The Why.</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 Video clip on student voice and choice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Reflection &amp; Discussion:</a:t>
            </a:r>
            <a:r>
              <a:rPr lang="en-US" sz="1200" b="0" i="0" u="none" strike="noStrike" cap="none">
                <a:solidFill>
                  <a:schemeClr val="dk1"/>
                </a:solidFill>
                <a:latin typeface="Calibri"/>
                <a:ea typeface="Calibri"/>
                <a:cs typeface="Calibri"/>
                <a:sym typeface="Calibri"/>
              </a:rPr>
              <a:t> What are you currently doing that ensure students have the opportunity to apply their learning across authentic content? That they have voice and choice in how they demonstrate mastery? How can I use these tools to implement quality performance assessment in my local division? What are some ways to use the tools that we explored today?  What are our gaps? What would we want to know more about?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Share Fair: Shannon King. Ebbie Linaburg, Amy Griffin, James Pohl</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Building a State-wide Community of Practice around Performance Assessment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Divisions share processes.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Preview of Day 2</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Exit Slips: Questions you have about the role performance assessment plays in your division’s assessment system</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01" name="Google Shape;701;p5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94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Instruct participants to discuss questions on slide about the audio clips. (2 minutes)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Lead a brief shareout of participants’ take-aways. (1 minute)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Highlight:</a:t>
            </a:r>
            <a:r>
              <a:rPr lang="en-US" sz="1200" b="0" i="0" u="none" strike="noStrike" cap="none">
                <a:solidFill>
                  <a:schemeClr val="dk1"/>
                </a:solidFill>
                <a:latin typeface="Calibri"/>
                <a:ea typeface="Calibri"/>
                <a:cs typeface="Calibri"/>
                <a:sym typeface="Calibri"/>
              </a:rPr>
              <a:t> The quality of task design matters for the kinds of experiences students have with a performance assessment. How you set up a task and what you ask students to do impacts their opportunities for deeper learning and student engagement, and even their ability to pursue their passions.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0" name="Google Shape;380;p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771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Introduce what these are (do not read the list) and ask participants to review the list and either: 1) suggest additional norms; or 2) ask clarifying questions about the suggested norms.  </a:t>
            </a:r>
            <a:r>
              <a:rPr lang="en-US" sz="1200" b="0" i="1" u="none" strike="noStrike" cap="none">
                <a:solidFill>
                  <a:schemeClr val="dk1"/>
                </a:solidFill>
                <a:latin typeface="Calibri"/>
                <a:ea typeface="Calibri"/>
                <a:cs typeface="Calibri"/>
                <a:sym typeface="Calibri"/>
              </a:rPr>
              <a:t>Emphasize the point that the tasks and student work that we will look at today and tomorrow come from real teachers and students in Virginia, and that we want to treat teachers’ work and students’ work with respect, even as we seek to be honest and precise in our review of the work.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7" name="Google Shape;387;p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399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wifi network name/password and link to Dropbox</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Direct participants to appropriate folder (Science or History, Day 1 Folder) and to download the three tasks that will be used today onto their own devices. Give time for participants to find the Dropbox folder and download the tasks.</a:t>
            </a:r>
            <a:endParaRPr sz="1200" b="0" i="0" u="none" strike="noStrike" cap="none">
              <a:solidFill>
                <a:schemeClr val="dk1"/>
              </a:solidFill>
              <a:latin typeface="Calibri"/>
              <a:ea typeface="Calibri"/>
              <a:cs typeface="Calibri"/>
              <a:sym typeface="Calibri"/>
            </a:endParaRPr>
          </a:p>
        </p:txBody>
      </p:sp>
      <p:sp>
        <p:nvSpPr>
          <p:cNvPr id="394" name="Google Shape;394;p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407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Repeat the purpose of Module 3 and what we will be doing: </a:t>
            </a:r>
            <a:r>
              <a:rPr lang="en-US" sz="1200" b="0" i="1" u="none" strike="noStrike" cap="none">
                <a:solidFill>
                  <a:schemeClr val="dk1"/>
                </a:solidFill>
                <a:latin typeface="Calibri"/>
                <a:ea typeface="Calibri"/>
                <a:cs typeface="Calibri"/>
                <a:sym typeface="Calibri"/>
              </a:rPr>
              <a:t>Applying the Quality Criteria Review Tool to one task sample in order to deepen our understanding of the criteria and a process for reviewing tasks.</a:t>
            </a:r>
            <a:r>
              <a:rPr lang="en-US" sz="1200" b="1"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Go over the resources to have in front of them. They should have downloaded all Task Samples [</a:t>
            </a:r>
            <a:r>
              <a:rPr lang="en-US" sz="1200" b="1" i="0" u="none" strike="noStrike" cap="none">
                <a:solidFill>
                  <a:schemeClr val="dk1"/>
                </a:solidFill>
                <a:latin typeface="Calibri"/>
                <a:ea typeface="Calibri"/>
                <a:cs typeface="Calibri"/>
                <a:sym typeface="Calibri"/>
              </a:rPr>
              <a:t>Internal note:</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Sample 1 has been selected as representing mostly “Level 3” quality features on the Quality Criteria Review Tool; Sample 2 has been selected as representing mostly “Level 2” quality features; Sample 3 represents a mix of Level 2s and 3s.</a:t>
            </a:r>
            <a:r>
              <a:rPr lang="en-US" sz="1200" b="0" i="0" u="none" strike="noStrike" cap="none">
                <a:solidFill>
                  <a:schemeClr val="dk1"/>
                </a:solidFill>
                <a:latin typeface="Calibri"/>
                <a:ea typeface="Calibri"/>
                <a:cs typeface="Calibri"/>
                <a:sym typeface="Calibri"/>
              </a:rPr>
              <a:t>] If the participant brought copies of their own task, that will be used in place of Sample 3.  Each participant should also have three copies of the Quality Criteria Review Tool.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1" name="Google Shape;401;p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450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12"/>
          <p:cNvSpPr/>
          <p:nvPr/>
        </p:nvSpPr>
        <p:spPr>
          <a:xfrm>
            <a:off x="838200" y="1239017"/>
            <a:ext cx="1371600" cy="1371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2"/>
          <p:cNvSpPr/>
          <p:nvPr/>
        </p:nvSpPr>
        <p:spPr>
          <a:xfrm>
            <a:off x="2794000" y="1239017"/>
            <a:ext cx="1371600" cy="13716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2"/>
          <p:cNvSpPr/>
          <p:nvPr/>
        </p:nvSpPr>
        <p:spPr>
          <a:xfrm>
            <a:off x="4749800" y="1239017"/>
            <a:ext cx="1371600" cy="137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12"/>
          <p:cNvSpPr/>
          <p:nvPr/>
        </p:nvSpPr>
        <p:spPr>
          <a:xfrm>
            <a:off x="6705600" y="1239017"/>
            <a:ext cx="1371600" cy="13716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12"/>
          <p:cNvSpPr>
            <a:spLocks noGrp="1"/>
          </p:cNvSpPr>
          <p:nvPr>
            <p:ph type="pic" idx="2"/>
          </p:nvPr>
        </p:nvSpPr>
        <p:spPr>
          <a:xfrm>
            <a:off x="833843"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0" name="Google Shape;70;p12"/>
          <p:cNvSpPr>
            <a:spLocks noGrp="1"/>
          </p:cNvSpPr>
          <p:nvPr>
            <p:ph type="pic" idx="3"/>
          </p:nvPr>
        </p:nvSpPr>
        <p:spPr>
          <a:xfrm>
            <a:off x="2788976"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1" name="Google Shape;71;p12"/>
          <p:cNvSpPr>
            <a:spLocks noGrp="1"/>
          </p:cNvSpPr>
          <p:nvPr>
            <p:ph type="pic" idx="4"/>
          </p:nvPr>
        </p:nvSpPr>
        <p:spPr>
          <a:xfrm>
            <a:off x="47498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2" name="Google Shape;72;p12"/>
          <p:cNvSpPr>
            <a:spLocks noGrp="1"/>
          </p:cNvSpPr>
          <p:nvPr>
            <p:ph type="pic" idx="5"/>
          </p:nvPr>
        </p:nvSpPr>
        <p:spPr>
          <a:xfrm>
            <a:off x="67056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3" name="Google Shape;73;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4" name="Google Shape;74;p12"/>
          <p:cNvCxnSpPr/>
          <p:nvPr/>
        </p:nvCxnSpPr>
        <p:spPr>
          <a:xfrm>
            <a:off x="1524000" y="2591765"/>
            <a:ext cx="1137" cy="342133"/>
          </a:xfrm>
          <a:prstGeom prst="straightConnector1">
            <a:avLst/>
          </a:prstGeom>
          <a:noFill/>
          <a:ln w="9525" cap="flat" cmpd="sng">
            <a:solidFill>
              <a:srgbClr val="262626"/>
            </a:solidFill>
            <a:prstDash val="dot"/>
            <a:round/>
            <a:headEnd type="none" w="sm" len="sm"/>
            <a:tailEnd type="none" w="sm" len="sm"/>
          </a:ln>
        </p:spPr>
      </p:cxnSp>
      <p:cxnSp>
        <p:nvCxnSpPr>
          <p:cNvPr id="75" name="Google Shape;75;p12"/>
          <p:cNvCxnSpPr/>
          <p:nvPr/>
        </p:nvCxnSpPr>
        <p:spPr>
          <a:xfrm>
            <a:off x="3479800"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6" name="Google Shape;76;p12"/>
          <p:cNvCxnSpPr/>
          <p:nvPr/>
        </p:nvCxnSpPr>
        <p:spPr>
          <a:xfrm>
            <a:off x="5436736"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7" name="Google Shape;77;p12"/>
          <p:cNvCxnSpPr/>
          <p:nvPr/>
        </p:nvCxnSpPr>
        <p:spPr>
          <a:xfrm>
            <a:off x="7391399" y="2591765"/>
            <a:ext cx="0" cy="342134"/>
          </a:xfrm>
          <a:prstGeom prst="straightConnector1">
            <a:avLst/>
          </a:prstGeom>
          <a:noFill/>
          <a:ln w="9525" cap="flat" cmpd="sng">
            <a:solidFill>
              <a:srgbClr val="262626"/>
            </a:solidFill>
            <a:prstDash val="dot"/>
            <a:round/>
            <a:headEnd type="none" w="sm" len="sm"/>
            <a:tailEnd type="none" w="sm" len="sm"/>
          </a:ln>
        </p:spPr>
      </p:cxnSp>
      <p:sp>
        <p:nvSpPr>
          <p:cNvPr id="78" name="Google Shape;78;p12"/>
          <p:cNvSpPr txBox="1">
            <a:spLocks noGrp="1"/>
          </p:cNvSpPr>
          <p:nvPr>
            <p:ph type="body" idx="1"/>
          </p:nvPr>
        </p:nvSpPr>
        <p:spPr>
          <a:xfrm>
            <a:off x="5702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9" name="Google Shape;79;p12"/>
          <p:cNvSpPr txBox="1">
            <a:spLocks noGrp="1"/>
          </p:cNvSpPr>
          <p:nvPr>
            <p:ph type="body" idx="6"/>
          </p:nvPr>
        </p:nvSpPr>
        <p:spPr>
          <a:xfrm>
            <a:off x="25249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0" name="Google Shape;80;p12"/>
          <p:cNvSpPr txBox="1">
            <a:spLocks noGrp="1"/>
          </p:cNvSpPr>
          <p:nvPr>
            <p:ph type="body" idx="7"/>
          </p:nvPr>
        </p:nvSpPr>
        <p:spPr>
          <a:xfrm>
            <a:off x="44818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1" name="Google Shape;81;p12"/>
          <p:cNvSpPr txBox="1">
            <a:spLocks noGrp="1"/>
          </p:cNvSpPr>
          <p:nvPr>
            <p:ph type="body" idx="8"/>
          </p:nvPr>
        </p:nvSpPr>
        <p:spPr>
          <a:xfrm>
            <a:off x="64365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75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75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75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75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75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75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 &amp; sidebar2">
  <p:cSld name="pic &amp; sidebar2">
    <p:spTree>
      <p:nvGrpSpPr>
        <p:cNvPr id="1" name="Shape 82"/>
        <p:cNvGrpSpPr/>
        <p:nvPr/>
      </p:nvGrpSpPr>
      <p:grpSpPr>
        <a:xfrm>
          <a:off x="0" y="0"/>
          <a:ext cx="0" cy="0"/>
          <a:chOff x="0" y="0"/>
          <a:chExt cx="0" cy="0"/>
        </a:xfrm>
      </p:grpSpPr>
      <p:sp>
        <p:nvSpPr>
          <p:cNvPr id="83" name="Google Shape;83;p13"/>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4" name="Google Shape;84;p13"/>
          <p:cNvSpPr txBox="1">
            <a:spLocks noGrp="1"/>
          </p:cNvSpPr>
          <p:nvPr>
            <p:ph type="title"/>
          </p:nvPr>
        </p:nvSpPr>
        <p:spPr>
          <a:xfrm>
            <a:off x="5486400" y="205978"/>
            <a:ext cx="3200400" cy="213717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a:off x="5486400" y="2419350"/>
            <a:ext cx="3200400" cy="2438400"/>
          </a:xfrm>
          <a:prstGeom prst="rect">
            <a:avLst/>
          </a:prstGeom>
          <a:solidFill>
            <a:schemeClr val="lt1"/>
          </a:solidFill>
          <a:ln>
            <a:noFill/>
          </a:ln>
        </p:spPr>
        <p:txBody>
          <a:bodyPr spcFirstLastPara="1" wrap="square" lIns="91425" tIns="4572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6" name="Google Shape;86;p13"/>
          <p:cNvSpPr/>
          <p:nvPr/>
        </p:nvSpPr>
        <p:spPr>
          <a:xfrm>
            <a:off x="5486400" y="2419350"/>
            <a:ext cx="3200400" cy="304800"/>
          </a:xfrm>
          <a:prstGeom prst="rect">
            <a:avLst/>
          </a:prstGeom>
          <a:solidFill>
            <a:srgbClr val="CA3202"/>
          </a:solidFill>
          <a:ln w="25400" cap="flat" cmpd="sng">
            <a:solidFill>
              <a:srgbClr val="CA32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464127" y="1457430"/>
            <a:ext cx="2431473" cy="317172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Georgia"/>
              <a:buNone/>
              <a:defRPr sz="4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p:nvPr/>
        </p:nvSpPr>
        <p:spPr>
          <a:xfrm>
            <a:off x="0" y="0"/>
            <a:ext cx="381000" cy="1504950"/>
          </a:xfrm>
          <a:prstGeom prst="rect">
            <a:avLst/>
          </a:prstGeom>
          <a:solidFill>
            <a:srgbClr val="CA32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4"/>
          <p:cNvSpPr/>
          <p:nvPr/>
        </p:nvSpPr>
        <p:spPr>
          <a:xfrm>
            <a:off x="0" y="1504950"/>
            <a:ext cx="381000" cy="3638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4"/>
          <p:cNvSpPr/>
          <p:nvPr/>
        </p:nvSpPr>
        <p:spPr>
          <a:xfrm rot="5400000">
            <a:off x="4388427" y="387927"/>
            <a:ext cx="381000" cy="913014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4"/>
          <p:cNvSpPr txBox="1">
            <a:spLocks noGrp="1"/>
          </p:cNvSpPr>
          <p:nvPr>
            <p:ph type="body" idx="1"/>
          </p:nvPr>
        </p:nvSpPr>
        <p:spPr>
          <a:xfrm>
            <a:off x="31242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3" name="Google Shape;93;p14"/>
          <p:cNvSpPr txBox="1">
            <a:spLocks noGrp="1"/>
          </p:cNvSpPr>
          <p:nvPr>
            <p:ph type="body" idx="2"/>
          </p:nvPr>
        </p:nvSpPr>
        <p:spPr>
          <a:xfrm>
            <a:off x="50673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4" name="Google Shape;94;p14"/>
          <p:cNvSpPr txBox="1">
            <a:spLocks noGrp="1"/>
          </p:cNvSpPr>
          <p:nvPr>
            <p:ph type="body" idx="3"/>
          </p:nvPr>
        </p:nvSpPr>
        <p:spPr>
          <a:xfrm>
            <a:off x="70104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5" name="Google Shape;95;p14"/>
          <p:cNvSpPr txBox="1">
            <a:spLocks noGrp="1"/>
          </p:cNvSpPr>
          <p:nvPr>
            <p:ph type="body" idx="4"/>
          </p:nvPr>
        </p:nvSpPr>
        <p:spPr>
          <a:xfrm>
            <a:off x="70104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6" name="Google Shape;96;p14"/>
          <p:cNvSpPr txBox="1">
            <a:spLocks noGrp="1"/>
          </p:cNvSpPr>
          <p:nvPr>
            <p:ph type="body" idx="5"/>
          </p:nvPr>
        </p:nvSpPr>
        <p:spPr>
          <a:xfrm>
            <a:off x="5029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7" name="Google Shape;97;p14"/>
          <p:cNvSpPr txBox="1">
            <a:spLocks noGrp="1"/>
          </p:cNvSpPr>
          <p:nvPr>
            <p:ph type="body" idx="6"/>
          </p:nvPr>
        </p:nvSpPr>
        <p:spPr>
          <a:xfrm>
            <a:off x="3124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98" name="Google Shape;98;p14"/>
          <p:cNvCxnSpPr/>
          <p:nvPr/>
        </p:nvCxnSpPr>
        <p:spPr>
          <a:xfrm rot="5400000">
            <a:off x="2739390" y="2404110"/>
            <a:ext cx="4389120" cy="0"/>
          </a:xfrm>
          <a:prstGeom prst="straightConnector1">
            <a:avLst/>
          </a:prstGeom>
          <a:noFill/>
          <a:ln w="9525" cap="flat" cmpd="sng">
            <a:solidFill>
              <a:schemeClr val="dk1"/>
            </a:solidFill>
            <a:prstDash val="dot"/>
            <a:round/>
            <a:headEnd type="none" w="sm" len="sm"/>
            <a:tailEnd type="none" w="sm" len="sm"/>
          </a:ln>
        </p:spPr>
      </p:cxnSp>
      <p:cxnSp>
        <p:nvCxnSpPr>
          <p:cNvPr id="99" name="Google Shape;99;p14"/>
          <p:cNvCxnSpPr/>
          <p:nvPr/>
        </p:nvCxnSpPr>
        <p:spPr>
          <a:xfrm rot="5400000">
            <a:off x="4682490" y="2404110"/>
            <a:ext cx="4389120" cy="0"/>
          </a:xfrm>
          <a:prstGeom prst="straightConnector1">
            <a:avLst/>
          </a:prstGeom>
          <a:noFill/>
          <a:ln w="9525" cap="flat" cmpd="sng">
            <a:solidFill>
              <a:schemeClr val="dk1"/>
            </a:solidFill>
            <a:prstDash val="dot"/>
            <a:round/>
            <a:headEnd type="none" w="sm" len="sm"/>
            <a:tailEnd type="none" w="sm" len="sm"/>
          </a:ln>
        </p:spPr>
      </p:cxnSp>
      <p:sp>
        <p:nvSpPr>
          <p:cNvPr id="100" name="Google Shape;100;p14"/>
          <p:cNvSpPr>
            <a:spLocks noGrp="1"/>
          </p:cNvSpPr>
          <p:nvPr>
            <p:ph type="pic" idx="7"/>
          </p:nvPr>
        </p:nvSpPr>
        <p:spPr>
          <a:xfrm>
            <a:off x="990600" y="190500"/>
            <a:ext cx="1295400" cy="1123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01"/>
        <p:cNvGrpSpPr/>
        <p:nvPr/>
      </p:nvGrpSpPr>
      <p:grpSpPr>
        <a:xfrm>
          <a:off x="0" y="0"/>
          <a:ext cx="0" cy="0"/>
          <a:chOff x="0" y="0"/>
          <a:chExt cx="0" cy="0"/>
        </a:xfrm>
      </p:grpSpPr>
      <p:sp>
        <p:nvSpPr>
          <p:cNvPr id="102" name="Google Shape;102;p15"/>
          <p:cNvSpPr>
            <a:spLocks noGrp="1"/>
          </p:cNvSpPr>
          <p:nvPr>
            <p:ph type="body" idx="1"/>
          </p:nvPr>
        </p:nvSpPr>
        <p:spPr>
          <a:xfrm>
            <a:off x="825640" y="3638550"/>
            <a:ext cx="1828800" cy="1828800"/>
          </a:xfrm>
          <a:prstGeom prst="ellipse">
            <a:avLst/>
          </a:prstGeom>
          <a:solidFill>
            <a:schemeClr val="accent3">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3" name="Google Shape;103;p15"/>
          <p:cNvSpPr>
            <a:spLocks noGrp="1"/>
          </p:cNvSpPr>
          <p:nvPr>
            <p:ph type="body" idx="2"/>
          </p:nvPr>
        </p:nvSpPr>
        <p:spPr>
          <a:xfrm>
            <a:off x="2438400" y="4171950"/>
            <a:ext cx="1371600" cy="1371600"/>
          </a:xfrm>
          <a:prstGeom prst="ellipse">
            <a:avLst/>
          </a:prstGeom>
          <a:solidFill>
            <a:srgbClr val="FFC00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4" name="Google Shape;104;p15"/>
          <p:cNvSpPr>
            <a:spLocks noGrp="1"/>
          </p:cNvSpPr>
          <p:nvPr>
            <p:ph type="body" idx="3"/>
          </p:nvPr>
        </p:nvSpPr>
        <p:spPr>
          <a:xfrm>
            <a:off x="3581400" y="3181350"/>
            <a:ext cx="2103120" cy="2103120"/>
          </a:xfrm>
          <a:prstGeom prst="ellipse">
            <a:avLst/>
          </a:prstGeom>
          <a:solidFill>
            <a:srgbClr val="0070C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5" name="Google Shape;105;p15"/>
          <p:cNvSpPr>
            <a:spLocks noGrp="1"/>
          </p:cNvSpPr>
          <p:nvPr>
            <p:ph type="body" idx="4"/>
          </p:nvPr>
        </p:nvSpPr>
        <p:spPr>
          <a:xfrm>
            <a:off x="5410200" y="3771900"/>
            <a:ext cx="1371600" cy="1371600"/>
          </a:xfrm>
          <a:prstGeom prst="ellipse">
            <a:avLst/>
          </a:prstGeom>
          <a:solidFill>
            <a:srgbClr val="3F3F3F">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6" name="Google Shape;106;p15"/>
          <p:cNvSpPr>
            <a:spLocks noGrp="1"/>
          </p:cNvSpPr>
          <p:nvPr>
            <p:ph type="body" idx="5"/>
          </p:nvPr>
        </p:nvSpPr>
        <p:spPr>
          <a:xfrm>
            <a:off x="6705600" y="3790950"/>
            <a:ext cx="1737360" cy="1737360"/>
          </a:xfrm>
          <a:prstGeom prst="ellipse">
            <a:avLst/>
          </a:prstGeom>
          <a:solidFill>
            <a:schemeClr val="accent5">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7" name="Google Shape;107;p15"/>
          <p:cNvSpPr>
            <a:spLocks noGrp="1"/>
          </p:cNvSpPr>
          <p:nvPr>
            <p:ph type="pic" idx="6"/>
          </p:nvPr>
        </p:nvSpPr>
        <p:spPr>
          <a:xfrm>
            <a:off x="0" y="0"/>
            <a:ext cx="9144000" cy="3943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8" name="Google Shape;108;p15"/>
          <p:cNvSpPr txBox="1">
            <a:spLocks noGrp="1"/>
          </p:cNvSpPr>
          <p:nvPr>
            <p:ph type="body" idx="7"/>
          </p:nvPr>
        </p:nvSpPr>
        <p:spPr>
          <a:xfrm>
            <a:off x="38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9" name="Google Shape;109;p15"/>
          <p:cNvSpPr txBox="1">
            <a:spLocks noGrp="1"/>
          </p:cNvSpPr>
          <p:nvPr>
            <p:ph type="body" idx="8"/>
          </p:nvPr>
        </p:nvSpPr>
        <p:spPr>
          <a:xfrm>
            <a:off x="16256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0" name="Google Shape;110;p15"/>
          <p:cNvSpPr txBox="1">
            <a:spLocks noGrp="1"/>
          </p:cNvSpPr>
          <p:nvPr>
            <p:ph type="body" idx="9"/>
          </p:nvPr>
        </p:nvSpPr>
        <p:spPr>
          <a:xfrm>
            <a:off x="2875504"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1" name="Google Shape;111;p15"/>
          <p:cNvSpPr txBox="1">
            <a:spLocks noGrp="1"/>
          </p:cNvSpPr>
          <p:nvPr>
            <p:ph type="body" idx="13"/>
          </p:nvPr>
        </p:nvSpPr>
        <p:spPr>
          <a:xfrm>
            <a:off x="419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12" name="Google Shape;112;p15"/>
          <p:cNvCxnSpPr/>
          <p:nvPr/>
        </p:nvCxnSpPr>
        <p:spPr>
          <a:xfrm>
            <a:off x="3810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3" name="Google Shape;113;p15"/>
          <p:cNvCxnSpPr/>
          <p:nvPr/>
        </p:nvCxnSpPr>
        <p:spPr>
          <a:xfrm>
            <a:off x="16002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4" name="Google Shape;114;p15"/>
          <p:cNvCxnSpPr/>
          <p:nvPr/>
        </p:nvCxnSpPr>
        <p:spPr>
          <a:xfrm>
            <a:off x="2900904"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5" name="Google Shape;115;p15"/>
          <p:cNvCxnSpPr/>
          <p:nvPr/>
        </p:nvCxnSpPr>
        <p:spPr>
          <a:xfrm>
            <a:off x="4191000" y="2038350"/>
            <a:ext cx="1054240" cy="0"/>
          </a:xfrm>
          <a:prstGeom prst="straightConnector1">
            <a:avLst/>
          </a:prstGeom>
          <a:noFill/>
          <a:ln w="19050" cap="flat" cmpd="sng">
            <a:solidFill>
              <a:srgbClr val="FFC000"/>
            </a:solidFill>
            <a:prstDash val="solid"/>
            <a:round/>
            <a:headEnd type="none" w="sm" len="sm"/>
            <a:tailEnd type="none" w="sm" len="sm"/>
          </a:ln>
        </p:spPr>
      </p:cxnSp>
      <p:sp>
        <p:nvSpPr>
          <p:cNvPr id="116" name="Google Shape;116;p15"/>
          <p:cNvSpPr txBox="1">
            <a:spLocks noGrp="1"/>
          </p:cNvSpPr>
          <p:nvPr>
            <p:ph type="body" idx="14"/>
          </p:nvPr>
        </p:nvSpPr>
        <p:spPr>
          <a:xfrm>
            <a:off x="38100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7" name="Google Shape;117;p15"/>
          <p:cNvSpPr txBox="1">
            <a:spLocks noGrp="1"/>
          </p:cNvSpPr>
          <p:nvPr>
            <p:ph type="body" idx="15"/>
          </p:nvPr>
        </p:nvSpPr>
        <p:spPr>
          <a:xfrm>
            <a:off x="1632857"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8" name="Google Shape;118;p15"/>
          <p:cNvSpPr txBox="1">
            <a:spLocks noGrp="1"/>
          </p:cNvSpPr>
          <p:nvPr>
            <p:ph type="body" idx="16"/>
          </p:nvPr>
        </p:nvSpPr>
        <p:spPr>
          <a:xfrm>
            <a:off x="2913464"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9" name="Google Shape;119;p15"/>
          <p:cNvSpPr txBox="1">
            <a:spLocks noGrp="1"/>
          </p:cNvSpPr>
          <p:nvPr>
            <p:ph type="body" idx="17"/>
          </p:nvPr>
        </p:nvSpPr>
        <p:spPr>
          <a:xfrm>
            <a:off x="420356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 with sidebar">
  <p:cSld name="Pic with sidebar">
    <p:spTree>
      <p:nvGrpSpPr>
        <p:cNvPr id="1" name="Shape 120"/>
        <p:cNvGrpSpPr/>
        <p:nvPr/>
      </p:nvGrpSpPr>
      <p:grpSpPr>
        <a:xfrm>
          <a:off x="0" y="0"/>
          <a:ext cx="0" cy="0"/>
          <a:chOff x="0" y="0"/>
          <a:chExt cx="0" cy="0"/>
        </a:xfrm>
      </p:grpSpPr>
      <p:sp>
        <p:nvSpPr>
          <p:cNvPr id="121" name="Google Shape;121;p16"/>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2" name="Google Shape;122;p16"/>
          <p:cNvSpPr txBox="1">
            <a:spLocks noGrp="1"/>
          </p:cNvSpPr>
          <p:nvPr>
            <p:ph type="title"/>
          </p:nvPr>
        </p:nvSpPr>
        <p:spPr>
          <a:xfrm>
            <a:off x="5715000" y="0"/>
            <a:ext cx="2971800" cy="5143500"/>
          </a:xfrm>
          <a:prstGeom prst="rect">
            <a:avLst/>
          </a:prstGeom>
          <a:solidFill>
            <a:srgbClr val="000000">
              <a:alpha val="64313"/>
            </a:srgbClr>
          </a:solidFill>
          <a:ln>
            <a:noFill/>
          </a:ln>
        </p:spPr>
        <p:txBody>
          <a:bodyPr spcFirstLastPara="1" wrap="square" lIns="182875" tIns="45700" rIns="18287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pts">
  <p:cSld name="4 pts">
    <p:spTree>
      <p:nvGrpSpPr>
        <p:cNvPr id="1" name="Shape 123"/>
        <p:cNvGrpSpPr/>
        <p:nvPr/>
      </p:nvGrpSpPr>
      <p:grpSpPr>
        <a:xfrm>
          <a:off x="0" y="0"/>
          <a:ext cx="0" cy="0"/>
          <a:chOff x="0" y="0"/>
          <a:chExt cx="0" cy="0"/>
        </a:xfrm>
      </p:grpSpPr>
      <p:sp>
        <p:nvSpPr>
          <p:cNvPr id="124" name="Google Shape;124;p1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17"/>
          <p:cNvSpPr>
            <a:spLocks noGrp="1"/>
          </p:cNvSpPr>
          <p:nvPr>
            <p:ph type="pic" idx="2"/>
          </p:nvPr>
        </p:nvSpPr>
        <p:spPr>
          <a:xfrm>
            <a:off x="0" y="0"/>
            <a:ext cx="9144000" cy="1657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6" name="Google Shape;126;p17"/>
          <p:cNvSpPr txBox="1">
            <a:spLocks noGrp="1"/>
          </p:cNvSpPr>
          <p:nvPr>
            <p:ph type="body" idx="1"/>
          </p:nvPr>
        </p:nvSpPr>
        <p:spPr>
          <a:xfrm>
            <a:off x="5334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7" name="Google Shape;127;p17"/>
          <p:cNvSpPr txBox="1">
            <a:spLocks noGrp="1"/>
          </p:cNvSpPr>
          <p:nvPr>
            <p:ph type="body" idx="3"/>
          </p:nvPr>
        </p:nvSpPr>
        <p:spPr>
          <a:xfrm>
            <a:off x="26162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8" name="Google Shape;128;p17"/>
          <p:cNvSpPr txBox="1">
            <a:spLocks noGrp="1"/>
          </p:cNvSpPr>
          <p:nvPr>
            <p:ph type="body" idx="4"/>
          </p:nvPr>
        </p:nvSpPr>
        <p:spPr>
          <a:xfrm>
            <a:off x="46990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9" name="Google Shape;129;p17"/>
          <p:cNvSpPr txBox="1">
            <a:spLocks noGrp="1"/>
          </p:cNvSpPr>
          <p:nvPr>
            <p:ph type="body" idx="5"/>
          </p:nvPr>
        </p:nvSpPr>
        <p:spPr>
          <a:xfrm>
            <a:off x="67818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30" name="Google Shape;130;p17"/>
          <p:cNvCxnSpPr/>
          <p:nvPr/>
        </p:nvCxnSpPr>
        <p:spPr>
          <a:xfrm>
            <a:off x="533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1" name="Google Shape;131;p17"/>
          <p:cNvCxnSpPr/>
          <p:nvPr/>
        </p:nvCxnSpPr>
        <p:spPr>
          <a:xfrm>
            <a:off x="25908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2" name="Google Shape;132;p17"/>
          <p:cNvCxnSpPr/>
          <p:nvPr/>
        </p:nvCxnSpPr>
        <p:spPr>
          <a:xfrm>
            <a:off x="4724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3" name="Google Shape;133;p17"/>
          <p:cNvCxnSpPr/>
          <p:nvPr/>
        </p:nvCxnSpPr>
        <p:spPr>
          <a:xfrm>
            <a:off x="6781800" y="2876550"/>
            <a:ext cx="1828800" cy="0"/>
          </a:xfrm>
          <a:prstGeom prst="straightConnector1">
            <a:avLst/>
          </a:prstGeom>
          <a:noFill/>
          <a:ln w="19050" cap="flat" cmpd="sng">
            <a:solidFill>
              <a:srgbClr val="FFC000"/>
            </a:solidFill>
            <a:prstDash val="solid"/>
            <a:round/>
            <a:headEnd type="none" w="sm" len="sm"/>
            <a:tailEnd type="none" w="sm" len="sm"/>
          </a:ln>
        </p:spPr>
      </p:cxnSp>
      <p:sp>
        <p:nvSpPr>
          <p:cNvPr id="134" name="Google Shape;134;p17"/>
          <p:cNvSpPr txBox="1">
            <a:spLocks noGrp="1"/>
          </p:cNvSpPr>
          <p:nvPr>
            <p:ph type="body" idx="6"/>
          </p:nvPr>
        </p:nvSpPr>
        <p:spPr>
          <a:xfrm>
            <a:off x="53340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5" name="Google Shape;135;p17"/>
          <p:cNvSpPr txBox="1">
            <a:spLocks noGrp="1"/>
          </p:cNvSpPr>
          <p:nvPr>
            <p:ph type="body" idx="7"/>
          </p:nvPr>
        </p:nvSpPr>
        <p:spPr>
          <a:xfrm>
            <a:off x="2623457"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6" name="Google Shape;136;p17"/>
          <p:cNvSpPr txBox="1">
            <a:spLocks noGrp="1"/>
          </p:cNvSpPr>
          <p:nvPr>
            <p:ph type="body" idx="8"/>
          </p:nvPr>
        </p:nvSpPr>
        <p:spPr>
          <a:xfrm>
            <a:off x="47369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7" name="Google Shape;137;p17"/>
          <p:cNvSpPr txBox="1">
            <a:spLocks noGrp="1"/>
          </p:cNvSpPr>
          <p:nvPr>
            <p:ph type="body" idx="9"/>
          </p:nvPr>
        </p:nvSpPr>
        <p:spPr>
          <a:xfrm>
            <a:off x="67943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38"/>
        <p:cNvGrpSpPr/>
        <p:nvPr/>
      </p:nvGrpSpPr>
      <p:grpSpPr>
        <a:xfrm>
          <a:off x="0" y="0"/>
          <a:ext cx="0" cy="0"/>
          <a:chOff x="0" y="0"/>
          <a:chExt cx="0" cy="0"/>
        </a:xfrm>
      </p:grpSpPr>
      <p:sp>
        <p:nvSpPr>
          <p:cNvPr id="139" name="Google Shape;139;p18"/>
          <p:cNvSpPr/>
          <p:nvPr/>
        </p:nvSpPr>
        <p:spPr>
          <a:xfrm>
            <a:off x="0" y="438150"/>
            <a:ext cx="4572000" cy="23622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18"/>
          <p:cNvSpPr/>
          <p:nvPr/>
        </p:nvSpPr>
        <p:spPr>
          <a:xfrm>
            <a:off x="4573675" y="2800350"/>
            <a:ext cx="4572000" cy="23431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18"/>
          <p:cNvSpPr/>
          <p:nvPr/>
        </p:nvSpPr>
        <p:spPr>
          <a:xfrm>
            <a:off x="0" y="0"/>
            <a:ext cx="9144000" cy="4381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2" name="Google Shape;142;p18"/>
          <p:cNvCxnSpPr/>
          <p:nvPr/>
        </p:nvCxnSpPr>
        <p:spPr>
          <a:xfrm>
            <a:off x="0" y="2800350"/>
            <a:ext cx="9144000" cy="0"/>
          </a:xfrm>
          <a:prstGeom prst="straightConnector1">
            <a:avLst/>
          </a:prstGeom>
          <a:noFill/>
          <a:ln w="9525" cap="flat" cmpd="sng">
            <a:solidFill>
              <a:srgbClr val="262626"/>
            </a:solidFill>
            <a:prstDash val="dot"/>
            <a:round/>
            <a:headEnd type="none" w="sm" len="sm"/>
            <a:tailEnd type="none" w="sm" len="sm"/>
          </a:ln>
        </p:spPr>
      </p:cxnSp>
      <p:cxnSp>
        <p:nvCxnSpPr>
          <p:cNvPr id="143" name="Google Shape;143;p18"/>
          <p:cNvCxnSpPr/>
          <p:nvPr/>
        </p:nvCxnSpPr>
        <p:spPr>
          <a:xfrm rot="5400000">
            <a:off x="2194560" y="2774726"/>
            <a:ext cx="4754880" cy="0"/>
          </a:xfrm>
          <a:prstGeom prst="straightConnector1">
            <a:avLst/>
          </a:prstGeom>
          <a:noFill/>
          <a:ln w="9525" cap="flat" cmpd="sng">
            <a:solidFill>
              <a:srgbClr val="262626"/>
            </a:solidFill>
            <a:prstDash val="dot"/>
            <a:round/>
            <a:headEnd type="none" w="sm" len="sm"/>
            <a:tailEnd type="none" w="sm" len="sm"/>
          </a:ln>
        </p:spPr>
      </p:cxnSp>
      <p:sp>
        <p:nvSpPr>
          <p:cNvPr id="144" name="Google Shape;144;p18"/>
          <p:cNvSpPr/>
          <p:nvPr/>
        </p:nvSpPr>
        <p:spPr>
          <a:xfrm>
            <a:off x="4192675" y="2419350"/>
            <a:ext cx="762000" cy="762000"/>
          </a:xfrm>
          <a:prstGeom prst="ellipse">
            <a:avLst/>
          </a:prstGeom>
          <a:noFill/>
          <a:ln w="9525" cap="flat" cmpd="sng">
            <a:solidFill>
              <a:srgbClr val="26262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18"/>
          <p:cNvSpPr txBox="1">
            <a:spLocks noGrp="1"/>
          </p:cNvSpPr>
          <p:nvPr>
            <p:ph type="body" idx="1"/>
          </p:nvPr>
        </p:nvSpPr>
        <p:spPr>
          <a:xfrm>
            <a:off x="457200"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6" name="Google Shape;146;p18"/>
          <p:cNvSpPr txBox="1">
            <a:spLocks noGrp="1"/>
          </p:cNvSpPr>
          <p:nvPr>
            <p:ph type="body" idx="2"/>
          </p:nvPr>
        </p:nvSpPr>
        <p:spPr>
          <a:xfrm>
            <a:off x="5068975"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7" name="Google Shape;147;p18"/>
          <p:cNvSpPr txBox="1">
            <a:spLocks noGrp="1"/>
          </p:cNvSpPr>
          <p:nvPr>
            <p:ph type="body" idx="3"/>
          </p:nvPr>
        </p:nvSpPr>
        <p:spPr>
          <a:xfrm>
            <a:off x="495300"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8" name="Google Shape;148;p18"/>
          <p:cNvSpPr txBox="1">
            <a:spLocks noGrp="1"/>
          </p:cNvSpPr>
          <p:nvPr>
            <p:ph type="body" idx="4"/>
          </p:nvPr>
        </p:nvSpPr>
        <p:spPr>
          <a:xfrm>
            <a:off x="5107075"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9" name="Google Shape;149;p18"/>
          <p:cNvSpPr txBox="1">
            <a:spLocks noGrp="1"/>
          </p:cNvSpPr>
          <p:nvPr>
            <p:ph type="body" idx="5"/>
          </p:nvPr>
        </p:nvSpPr>
        <p:spPr>
          <a:xfrm>
            <a:off x="457200"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0" name="Google Shape;150;p18"/>
          <p:cNvSpPr txBox="1">
            <a:spLocks noGrp="1"/>
          </p:cNvSpPr>
          <p:nvPr>
            <p:ph type="body" idx="6"/>
          </p:nvPr>
        </p:nvSpPr>
        <p:spPr>
          <a:xfrm>
            <a:off x="5068975"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1" name="Google Shape;151;p18"/>
          <p:cNvSpPr txBox="1">
            <a:spLocks noGrp="1"/>
          </p:cNvSpPr>
          <p:nvPr>
            <p:ph type="body" idx="7"/>
          </p:nvPr>
        </p:nvSpPr>
        <p:spPr>
          <a:xfrm>
            <a:off x="495300"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2" name="Google Shape;152;p18"/>
          <p:cNvSpPr txBox="1">
            <a:spLocks noGrp="1"/>
          </p:cNvSpPr>
          <p:nvPr>
            <p:ph type="body" idx="8"/>
          </p:nvPr>
        </p:nvSpPr>
        <p:spPr>
          <a:xfrm>
            <a:off x="5107075"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53"/>
        <p:cNvGrpSpPr/>
        <p:nvPr/>
      </p:nvGrpSpPr>
      <p:grpSpPr>
        <a:xfrm>
          <a:off x="0" y="0"/>
          <a:ext cx="0" cy="0"/>
          <a:chOff x="0" y="0"/>
          <a:chExt cx="0" cy="0"/>
        </a:xfrm>
      </p:grpSpPr>
      <p:sp>
        <p:nvSpPr>
          <p:cNvPr id="154" name="Google Shape;154;p19"/>
          <p:cNvSpPr/>
          <p:nvPr/>
        </p:nvSpPr>
        <p:spPr>
          <a:xfrm>
            <a:off x="0" y="0"/>
            <a:ext cx="9144000" cy="12763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9"/>
          <p:cNvSpPr>
            <a:spLocks noGrp="1"/>
          </p:cNvSpPr>
          <p:nvPr>
            <p:ph type="pic" idx="2"/>
          </p:nvPr>
        </p:nvSpPr>
        <p:spPr>
          <a:xfrm>
            <a:off x="45720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7" name="Google Shape;157;p19"/>
          <p:cNvSpPr>
            <a:spLocks noGrp="1"/>
          </p:cNvSpPr>
          <p:nvPr>
            <p:ph type="pic" idx="3"/>
          </p:nvPr>
        </p:nvSpPr>
        <p:spPr>
          <a:xfrm>
            <a:off x="256032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8" name="Google Shape;158;p19"/>
          <p:cNvSpPr>
            <a:spLocks noGrp="1"/>
          </p:cNvSpPr>
          <p:nvPr>
            <p:ph type="pic" idx="4"/>
          </p:nvPr>
        </p:nvSpPr>
        <p:spPr>
          <a:xfrm>
            <a:off x="466344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9" name="Google Shape;159;p19"/>
          <p:cNvSpPr>
            <a:spLocks noGrp="1"/>
          </p:cNvSpPr>
          <p:nvPr>
            <p:ph type="pic" idx="5"/>
          </p:nvPr>
        </p:nvSpPr>
        <p:spPr>
          <a:xfrm>
            <a:off x="676656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60" name="Google Shape;160;p19"/>
          <p:cNvCxnSpPr/>
          <p:nvPr/>
        </p:nvCxnSpPr>
        <p:spPr>
          <a:xfrm rot="5400000">
            <a:off x="86868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1" name="Google Shape;161;p19"/>
          <p:cNvCxnSpPr/>
          <p:nvPr/>
        </p:nvCxnSpPr>
        <p:spPr>
          <a:xfrm rot="5400000">
            <a:off x="297180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2" name="Google Shape;162;p19"/>
          <p:cNvCxnSpPr/>
          <p:nvPr/>
        </p:nvCxnSpPr>
        <p:spPr>
          <a:xfrm rot="5400000">
            <a:off x="5074920" y="3105150"/>
            <a:ext cx="3200400" cy="0"/>
          </a:xfrm>
          <a:prstGeom prst="straightConnector1">
            <a:avLst/>
          </a:prstGeom>
          <a:noFill/>
          <a:ln w="9525" cap="flat" cmpd="sng">
            <a:solidFill>
              <a:schemeClr val="dk1"/>
            </a:solidFill>
            <a:prstDash val="dot"/>
            <a:round/>
            <a:headEnd type="none" w="sm" len="sm"/>
            <a:tailEnd type="none" w="sm" len="sm"/>
          </a:ln>
        </p:spPr>
      </p:cxnSp>
      <p:sp>
        <p:nvSpPr>
          <p:cNvPr id="163" name="Google Shape;163;p19"/>
          <p:cNvSpPr txBox="1">
            <a:spLocks noGrp="1"/>
          </p:cNvSpPr>
          <p:nvPr>
            <p:ph type="body" idx="1"/>
          </p:nvPr>
        </p:nvSpPr>
        <p:spPr>
          <a:xfrm>
            <a:off x="45720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4" name="Google Shape;164;p19"/>
          <p:cNvSpPr txBox="1">
            <a:spLocks noGrp="1"/>
          </p:cNvSpPr>
          <p:nvPr>
            <p:ph type="body" idx="6"/>
          </p:nvPr>
        </p:nvSpPr>
        <p:spPr>
          <a:xfrm>
            <a:off x="256032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5" name="Google Shape;165;p19"/>
          <p:cNvSpPr txBox="1">
            <a:spLocks noGrp="1"/>
          </p:cNvSpPr>
          <p:nvPr>
            <p:ph type="body" idx="7"/>
          </p:nvPr>
        </p:nvSpPr>
        <p:spPr>
          <a:xfrm>
            <a:off x="466344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6" name="Google Shape;166;p19"/>
          <p:cNvSpPr txBox="1">
            <a:spLocks noGrp="1"/>
          </p:cNvSpPr>
          <p:nvPr>
            <p:ph type="body" idx="8"/>
          </p:nvPr>
        </p:nvSpPr>
        <p:spPr>
          <a:xfrm>
            <a:off x="676656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papers">
  <p:cSld name="2 papers">
    <p:spTree>
      <p:nvGrpSpPr>
        <p:cNvPr id="1" name="Shape 167"/>
        <p:cNvGrpSpPr/>
        <p:nvPr/>
      </p:nvGrpSpPr>
      <p:grpSpPr>
        <a:xfrm>
          <a:off x="0" y="0"/>
          <a:ext cx="0" cy="0"/>
          <a:chOff x="0" y="0"/>
          <a:chExt cx="0" cy="0"/>
        </a:xfrm>
      </p:grpSpPr>
      <p:sp>
        <p:nvSpPr>
          <p:cNvPr id="168" name="Google Shape;168;p2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9" name="Google Shape;169;p20"/>
          <p:cNvGrpSpPr/>
          <p:nvPr/>
        </p:nvGrpSpPr>
        <p:grpSpPr>
          <a:xfrm>
            <a:off x="1919095" y="228599"/>
            <a:ext cx="2974881" cy="3889499"/>
            <a:chOff x="2067584" y="142875"/>
            <a:chExt cx="4756388" cy="7070082"/>
          </a:xfrm>
        </p:grpSpPr>
        <p:grpSp>
          <p:nvGrpSpPr>
            <p:cNvPr id="170" name="Google Shape;170;p20"/>
            <p:cNvGrpSpPr/>
            <p:nvPr/>
          </p:nvGrpSpPr>
          <p:grpSpPr>
            <a:xfrm rot="-126797">
              <a:off x="2095878" y="5505572"/>
              <a:ext cx="4699799" cy="1621283"/>
              <a:chOff x="651" y="2894"/>
              <a:chExt cx="4378" cy="1804"/>
            </a:xfrm>
          </p:grpSpPr>
          <p:pic>
            <p:nvPicPr>
              <p:cNvPr id="171" name="Google Shape;171;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2" name="Google Shape;172;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3" name="Google Shape;173;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74" name="Google Shape;174;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grpSp>
        <p:nvGrpSpPr>
          <p:cNvPr id="175" name="Google Shape;175;p20"/>
          <p:cNvGrpSpPr/>
          <p:nvPr/>
        </p:nvGrpSpPr>
        <p:grpSpPr>
          <a:xfrm>
            <a:off x="5446402" y="228599"/>
            <a:ext cx="2974881" cy="3889499"/>
            <a:chOff x="2067584" y="142875"/>
            <a:chExt cx="4756388" cy="7070082"/>
          </a:xfrm>
        </p:grpSpPr>
        <p:grpSp>
          <p:nvGrpSpPr>
            <p:cNvPr id="176" name="Google Shape;176;p20"/>
            <p:cNvGrpSpPr/>
            <p:nvPr/>
          </p:nvGrpSpPr>
          <p:grpSpPr>
            <a:xfrm rot="-126797">
              <a:off x="2095878" y="5505572"/>
              <a:ext cx="4699799" cy="1621283"/>
              <a:chOff x="651" y="2894"/>
              <a:chExt cx="4378" cy="1804"/>
            </a:xfrm>
          </p:grpSpPr>
          <p:pic>
            <p:nvPicPr>
              <p:cNvPr id="177" name="Google Shape;177;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8" name="Google Shape;178;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9" name="Google Shape;179;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80" name="Google Shape;180;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81" name="Google Shape;181;p20"/>
          <p:cNvSpPr txBox="1">
            <a:spLocks noGrp="1"/>
          </p:cNvSpPr>
          <p:nvPr>
            <p:ph type="body" idx="1"/>
          </p:nvPr>
        </p:nvSpPr>
        <p:spPr>
          <a:xfrm rot="-5400000">
            <a:off x="-2037195" y="1881908"/>
            <a:ext cx="5149850" cy="13525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2" name="Google Shape;182;p20"/>
          <p:cNvSpPr txBox="1">
            <a:spLocks noGrp="1"/>
          </p:cNvSpPr>
          <p:nvPr>
            <p:ph type="body" idx="2"/>
          </p:nvPr>
        </p:nvSpPr>
        <p:spPr>
          <a:xfrm>
            <a:off x="1928813" y="3943350"/>
            <a:ext cx="6443258" cy="9906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rgbClr val="FFC000"/>
              </a:buClr>
              <a:buSzPts val="2800"/>
              <a:buFont typeface="Arial"/>
              <a:buNone/>
              <a:defRPr sz="2800" b="0" i="0" u="none" strike="noStrike" cap="none">
                <a:solidFill>
                  <a:srgbClr val="FFC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3" name="Google Shape;183;p20"/>
          <p:cNvSpPr txBox="1">
            <a:spLocks noGrp="1"/>
          </p:cNvSpPr>
          <p:nvPr>
            <p:ph type="body" idx="3"/>
          </p:nvPr>
        </p:nvSpPr>
        <p:spPr>
          <a:xfrm>
            <a:off x="2199409"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4" name="Google Shape;184;p20"/>
          <p:cNvSpPr txBox="1">
            <a:spLocks noGrp="1"/>
          </p:cNvSpPr>
          <p:nvPr>
            <p:ph type="body" idx="4"/>
          </p:nvPr>
        </p:nvSpPr>
        <p:spPr>
          <a:xfrm>
            <a:off x="5732895"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paper">
  <p:cSld name="One paper">
    <p:spTree>
      <p:nvGrpSpPr>
        <p:cNvPr id="1" name="Shape 185"/>
        <p:cNvGrpSpPr/>
        <p:nvPr/>
      </p:nvGrpSpPr>
      <p:grpSpPr>
        <a:xfrm>
          <a:off x="0" y="0"/>
          <a:ext cx="0" cy="0"/>
          <a:chOff x="0" y="0"/>
          <a:chExt cx="0" cy="0"/>
        </a:xfrm>
      </p:grpSpPr>
      <p:sp>
        <p:nvSpPr>
          <p:cNvPr id="186" name="Google Shape;186;p21"/>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87" name="Google Shape;187;p21"/>
          <p:cNvGrpSpPr/>
          <p:nvPr/>
        </p:nvGrpSpPr>
        <p:grpSpPr>
          <a:xfrm>
            <a:off x="4560286" y="165410"/>
            <a:ext cx="3661606" cy="5201360"/>
            <a:chOff x="2067584" y="142875"/>
            <a:chExt cx="4756388" cy="7070082"/>
          </a:xfrm>
        </p:grpSpPr>
        <p:grpSp>
          <p:nvGrpSpPr>
            <p:cNvPr id="188" name="Google Shape;188;p21"/>
            <p:cNvGrpSpPr/>
            <p:nvPr/>
          </p:nvGrpSpPr>
          <p:grpSpPr>
            <a:xfrm rot="-126797">
              <a:off x="2095878" y="5505572"/>
              <a:ext cx="4699799" cy="1621283"/>
              <a:chOff x="651" y="2894"/>
              <a:chExt cx="4378" cy="1804"/>
            </a:xfrm>
          </p:grpSpPr>
          <p:pic>
            <p:nvPicPr>
              <p:cNvPr id="189" name="Google Shape;189;p21"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90" name="Google Shape;190;p21"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91" name="Google Shape;191;p21"/>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92" name="Google Shape;192;p21"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93" name="Google Shape;193;p21"/>
          <p:cNvSpPr txBox="1">
            <a:spLocks noGrp="1"/>
          </p:cNvSpPr>
          <p:nvPr>
            <p:ph type="body" idx="1"/>
          </p:nvPr>
        </p:nvSpPr>
        <p:spPr>
          <a:xfrm>
            <a:off x="457200" y="378554"/>
            <a:ext cx="3505200" cy="13525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4" name="Google Shape;194;p21"/>
          <p:cNvSpPr txBox="1">
            <a:spLocks noGrp="1"/>
          </p:cNvSpPr>
          <p:nvPr>
            <p:ph type="body" idx="2"/>
          </p:nvPr>
        </p:nvSpPr>
        <p:spPr>
          <a:xfrm>
            <a:off x="4842796" y="750096"/>
            <a:ext cx="3025944" cy="38028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4"/>
          <p:cNvSpPr/>
          <p:nvPr/>
        </p:nvSpPr>
        <p:spPr>
          <a:xfrm>
            <a:off x="6024696" y="303499"/>
            <a:ext cx="2651760" cy="3756873"/>
          </a:xfrm>
          <a:prstGeom prst="rect">
            <a:avLst/>
          </a:prstGeom>
          <a:noFill/>
          <a:ln>
            <a:noFill/>
          </a:ln>
        </p:spPr>
      </p:sp>
      <p:sp>
        <p:nvSpPr>
          <p:cNvPr id="18" name="Google Shape;18;p4"/>
          <p:cNvSpPr/>
          <p:nvPr/>
        </p:nvSpPr>
        <p:spPr>
          <a:xfrm>
            <a:off x="395536" y="303499"/>
            <a:ext cx="5472608" cy="3756873"/>
          </a:xfrm>
          <a:prstGeom prst="rect">
            <a:avLst/>
          </a:prstGeom>
          <a:solidFill>
            <a:srgbClr val="A400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Georgia"/>
              <a:ea typeface="Georgia"/>
              <a:cs typeface="Georgia"/>
              <a:sym typeface="Georgia"/>
            </a:endParaRPr>
          </a:p>
        </p:txBody>
      </p:sp>
      <p:sp>
        <p:nvSpPr>
          <p:cNvPr id="19" name="Google Shape;19;p4"/>
          <p:cNvSpPr txBox="1"/>
          <p:nvPr/>
        </p:nvSpPr>
        <p:spPr>
          <a:xfrm>
            <a:off x="155224" y="2719917"/>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0" name="Google Shape;20;p4"/>
          <p:cNvPicPr preferRelativeResize="0"/>
          <p:nvPr/>
        </p:nvPicPr>
        <p:blipFill rotWithShape="1">
          <a:blip r:embed="rId2">
            <a:alphaModFix/>
          </a:blip>
          <a:srcRect l="72985" t="18072" r="6418" b="18894"/>
          <a:stretch/>
        </p:blipFill>
        <p:spPr>
          <a:xfrm>
            <a:off x="395537" y="4167170"/>
            <a:ext cx="736389" cy="731520"/>
          </a:xfrm>
          <a:prstGeom prst="rect">
            <a:avLst/>
          </a:prstGeom>
          <a:noFill/>
          <a:ln>
            <a:noFill/>
          </a:ln>
        </p:spPr>
      </p:pic>
      <p:grpSp>
        <p:nvGrpSpPr>
          <p:cNvPr id="21" name="Google Shape;21;p4"/>
          <p:cNvGrpSpPr/>
          <p:nvPr/>
        </p:nvGrpSpPr>
        <p:grpSpPr>
          <a:xfrm>
            <a:off x="1266814" y="4296164"/>
            <a:ext cx="3017520" cy="561584"/>
            <a:chOff x="1266814" y="4236191"/>
            <a:chExt cx="4448186" cy="827846"/>
          </a:xfrm>
        </p:grpSpPr>
        <p:sp>
          <p:nvSpPr>
            <p:cNvPr id="22" name="Google Shape;22;p4"/>
            <p:cNvSpPr txBox="1"/>
            <p:nvPr/>
          </p:nvSpPr>
          <p:spPr>
            <a:xfrm>
              <a:off x="2300112" y="4392083"/>
              <a:ext cx="272316" cy="5444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3" name="Google Shape;23;p4"/>
            <p:cNvPicPr preferRelativeResize="0"/>
            <p:nvPr/>
          </p:nvPicPr>
          <p:blipFill rotWithShape="1">
            <a:blip r:embed="rId3">
              <a:alphaModFix/>
            </a:blip>
            <a:srcRect/>
            <a:stretch/>
          </p:blipFill>
          <p:spPr>
            <a:xfrm>
              <a:off x="1309936" y="4236191"/>
              <a:ext cx="2423864" cy="659492"/>
            </a:xfrm>
            <a:prstGeom prst="rect">
              <a:avLst/>
            </a:prstGeom>
            <a:noFill/>
            <a:ln>
              <a:noFill/>
            </a:ln>
          </p:spPr>
        </p:pic>
        <p:sp>
          <p:nvSpPr>
            <p:cNvPr id="24" name="Google Shape;24;p4"/>
            <p:cNvSpPr txBox="1"/>
            <p:nvPr/>
          </p:nvSpPr>
          <p:spPr>
            <a:xfrm>
              <a:off x="1266814" y="4803158"/>
              <a:ext cx="4448186" cy="260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550" b="0" i="0" u="none" strike="noStrike" cap="none">
                  <a:solidFill>
                    <a:srgbClr val="A4001D"/>
                  </a:solidFill>
                  <a:latin typeface="Arial"/>
                  <a:ea typeface="Arial"/>
                  <a:cs typeface="Arial"/>
                  <a:sym typeface="Arial"/>
                </a:rPr>
                <a:t>Stanford Center for Assessment, Learning, &amp; Equity</a:t>
              </a:r>
              <a:endParaRPr sz="1400" b="0" i="0" u="none" strike="noStrike" cap="none">
                <a:solidFill>
                  <a:srgbClr val="000000"/>
                </a:solidFill>
                <a:latin typeface="Arial"/>
                <a:ea typeface="Arial"/>
                <a:cs typeface="Arial"/>
                <a:sym typeface="Arial"/>
              </a:endParaRPr>
            </a:p>
          </p:txBody>
        </p:sp>
      </p:grpSp>
      <p:sp>
        <p:nvSpPr>
          <p:cNvPr id="25" name="Google Shape;25;p4"/>
          <p:cNvSpPr txBox="1">
            <a:spLocks noGrp="1"/>
          </p:cNvSpPr>
          <p:nvPr>
            <p:ph type="body" idx="1"/>
          </p:nvPr>
        </p:nvSpPr>
        <p:spPr>
          <a:xfrm>
            <a:off x="684213" y="665163"/>
            <a:ext cx="4802187" cy="38258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small">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 name="Google Shape;26;p4"/>
          <p:cNvSpPr txBox="1">
            <a:spLocks noGrp="1"/>
          </p:cNvSpPr>
          <p:nvPr>
            <p:ph type="body" idx="2"/>
          </p:nvPr>
        </p:nvSpPr>
        <p:spPr>
          <a:xfrm>
            <a:off x="684213" y="1206014"/>
            <a:ext cx="4802187" cy="16287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 name="Google Shape;27;p4"/>
          <p:cNvSpPr txBox="1">
            <a:spLocks noGrp="1"/>
          </p:cNvSpPr>
          <p:nvPr>
            <p:ph type="body" idx="3"/>
          </p:nvPr>
        </p:nvSpPr>
        <p:spPr>
          <a:xfrm>
            <a:off x="684213" y="3028950"/>
            <a:ext cx="4802187" cy="7016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1"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with pic">
  <p:cSld name="Header with pic">
    <p:spTree>
      <p:nvGrpSpPr>
        <p:cNvPr id="1" name="Shape 195"/>
        <p:cNvGrpSpPr/>
        <p:nvPr/>
      </p:nvGrpSpPr>
      <p:grpSpPr>
        <a:xfrm>
          <a:off x="0" y="0"/>
          <a:ext cx="0" cy="0"/>
          <a:chOff x="0" y="0"/>
          <a:chExt cx="0" cy="0"/>
        </a:xfrm>
      </p:grpSpPr>
      <p:sp>
        <p:nvSpPr>
          <p:cNvPr id="196" name="Google Shape;196;p22"/>
          <p:cNvSpPr>
            <a:spLocks noGrp="1"/>
          </p:cNvSpPr>
          <p:nvPr>
            <p:ph type="pic" idx="2"/>
          </p:nvPr>
        </p:nvSpPr>
        <p:spPr>
          <a:xfrm>
            <a:off x="-19050" y="1220247"/>
            <a:ext cx="9163050" cy="3906832"/>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97" name="Google Shape;197;p22"/>
          <p:cNvCxnSpPr/>
          <p:nvPr/>
        </p:nvCxnSpPr>
        <p:spPr>
          <a:xfrm>
            <a:off x="4572000" y="-3371849"/>
            <a:ext cx="0" cy="9144000"/>
          </a:xfrm>
          <a:prstGeom prst="straightConnector1">
            <a:avLst/>
          </a:prstGeom>
          <a:noFill/>
          <a:ln w="76200" cap="flat" cmpd="sng">
            <a:solidFill>
              <a:srgbClr val="C00000"/>
            </a:solidFill>
            <a:prstDash val="solid"/>
            <a:round/>
            <a:headEnd type="none" w="sm" len="sm"/>
            <a:tailEnd type="none" w="sm" len="sm"/>
          </a:ln>
        </p:spPr>
      </p:cxnSp>
      <p:sp>
        <p:nvSpPr>
          <p:cNvPr id="198" name="Google Shape;198;p22"/>
          <p:cNvSpPr txBox="1">
            <a:spLocks noGrp="1"/>
          </p:cNvSpPr>
          <p:nvPr>
            <p:ph type="body" idx="1"/>
          </p:nvPr>
        </p:nvSpPr>
        <p:spPr>
          <a:xfrm>
            <a:off x="457200" y="87294"/>
            <a:ext cx="8229600" cy="381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9" name="Google Shape;199;p22"/>
          <p:cNvSpPr txBox="1">
            <a:spLocks noGrp="1"/>
          </p:cNvSpPr>
          <p:nvPr>
            <p:ph type="body" idx="3"/>
          </p:nvPr>
        </p:nvSpPr>
        <p:spPr>
          <a:xfrm>
            <a:off x="457200" y="393774"/>
            <a:ext cx="8229600" cy="457200"/>
          </a:xfrm>
          <a:prstGeom prst="rect">
            <a:avLst/>
          </a:prstGeom>
          <a:noFill/>
          <a:ln>
            <a:noFill/>
          </a:ln>
        </p:spPr>
        <p:txBody>
          <a:bodyPr spcFirstLastPara="1" wrap="square" lIns="91425" tIns="0" rIns="91425" bIns="45700" anchor="t" anchorCtr="0"/>
          <a:lstStyle>
            <a:lvl1pPr marL="457200" marR="0" lvl="0" indent="-228600" algn="l" rtl="0">
              <a:lnSpc>
                <a:spcPct val="100000"/>
              </a:lnSpc>
              <a:spcBef>
                <a:spcPts val="880"/>
              </a:spcBef>
              <a:spcAft>
                <a:spcPts val="0"/>
              </a:spcAft>
              <a:buClr>
                <a:srgbClr val="C00000"/>
              </a:buClr>
              <a:buSzPts val="4400"/>
              <a:buFont typeface="Arial"/>
              <a:buNone/>
              <a:defRPr sz="4400" b="0" i="0" u="none" strike="noStrike" cap="none">
                <a:solidFill>
                  <a:srgbClr val="C00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content">
  <p:cSld name="Header content">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7200" y="383092"/>
            <a:ext cx="82296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23"/>
          <p:cNvSpPr/>
          <p:nvPr/>
        </p:nvSpPr>
        <p:spPr>
          <a:xfrm>
            <a:off x="0" y="1885950"/>
            <a:ext cx="9144000" cy="3257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3" name="Google Shape;203;p23"/>
          <p:cNvCxnSpPr/>
          <p:nvPr/>
        </p:nvCxnSpPr>
        <p:spPr>
          <a:xfrm>
            <a:off x="0" y="1885950"/>
            <a:ext cx="9144000" cy="0"/>
          </a:xfrm>
          <a:prstGeom prst="straightConnector1">
            <a:avLst/>
          </a:prstGeom>
          <a:noFill/>
          <a:ln w="76200" cap="flat" cmpd="sng">
            <a:solidFill>
              <a:srgbClr val="FFC000"/>
            </a:solidFill>
            <a:prstDash val="solid"/>
            <a:round/>
            <a:headEnd type="none" w="sm" len="sm"/>
            <a:tailEnd type="none" w="sm" len="sm"/>
          </a:ln>
        </p:spPr>
      </p:cxnSp>
      <p:sp>
        <p:nvSpPr>
          <p:cNvPr id="204" name="Google Shape;204;p23"/>
          <p:cNvSpPr>
            <a:spLocks noGrp="1"/>
          </p:cNvSpPr>
          <p:nvPr>
            <p:ph type="pic" idx="2"/>
          </p:nvPr>
        </p:nvSpPr>
        <p:spPr>
          <a:xfrm>
            <a:off x="5334000" y="1352550"/>
            <a:ext cx="3352800" cy="3790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5" name="Google Shape;205;p23"/>
          <p:cNvSpPr txBox="1">
            <a:spLocks noGrp="1"/>
          </p:cNvSpPr>
          <p:nvPr>
            <p:ph type="body" idx="1"/>
          </p:nvPr>
        </p:nvSpPr>
        <p:spPr>
          <a:xfrm>
            <a:off x="457200" y="2190750"/>
            <a:ext cx="45720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1"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06"/>
        <p:cNvGrpSpPr/>
        <p:nvPr/>
      </p:nvGrpSpPr>
      <p:grpSpPr>
        <a:xfrm>
          <a:off x="0" y="0"/>
          <a:ext cx="0" cy="0"/>
          <a:chOff x="0" y="0"/>
          <a:chExt cx="0" cy="0"/>
        </a:xfrm>
      </p:grpSpPr>
      <p:sp>
        <p:nvSpPr>
          <p:cNvPr id="207" name="Google Shape;207;p24"/>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24"/>
          <p:cNvSpPr txBox="1">
            <a:spLocks noGrp="1"/>
          </p:cNvSpPr>
          <p:nvPr>
            <p:ph type="title"/>
          </p:nvPr>
        </p:nvSpPr>
        <p:spPr>
          <a:xfrm rot="-5400000">
            <a:off x="-2032870" y="1994948"/>
            <a:ext cx="5154105"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9" name="Google Shape;209;p24"/>
          <p:cNvPicPr preferRelativeResize="0"/>
          <p:nvPr/>
        </p:nvPicPr>
        <p:blipFill rotWithShape="1">
          <a:blip r:embed="rId2">
            <a:alphaModFix/>
          </a:blip>
          <a:srcRect/>
          <a:stretch/>
        </p:blipFill>
        <p:spPr>
          <a:xfrm>
            <a:off x="1553179" y="17145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0" name="Google Shape;210;p24"/>
          <p:cNvSpPr/>
          <p:nvPr/>
        </p:nvSpPr>
        <p:spPr>
          <a:xfrm>
            <a:off x="4087908" y="1009292"/>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24"/>
          <p:cNvSpPr>
            <a:spLocks noGrp="1"/>
          </p:cNvSpPr>
          <p:nvPr>
            <p:ph type="pic" idx="2"/>
          </p:nvPr>
        </p:nvSpPr>
        <p:spPr>
          <a:xfrm>
            <a:off x="1552670" y="22213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2" name="Google Shape;212;p24"/>
          <p:cNvSpPr txBox="1">
            <a:spLocks noGrp="1"/>
          </p:cNvSpPr>
          <p:nvPr>
            <p:ph type="body" idx="1"/>
          </p:nvPr>
        </p:nvSpPr>
        <p:spPr>
          <a:xfrm>
            <a:off x="2716308" y="22860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3" name="Google Shape;213;p24"/>
          <p:cNvSpPr/>
          <p:nvPr/>
        </p:nvSpPr>
        <p:spPr>
          <a:xfrm>
            <a:off x="1553176" y="100929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4" name="Google Shape;214;p24"/>
          <p:cNvPicPr preferRelativeResize="0"/>
          <p:nvPr/>
        </p:nvPicPr>
        <p:blipFill rotWithShape="1">
          <a:blip r:embed="rId2">
            <a:alphaModFix/>
          </a:blip>
          <a:srcRect/>
          <a:stretch/>
        </p:blipFill>
        <p:spPr>
          <a:xfrm>
            <a:off x="1559434" y="130618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5" name="Google Shape;215;p24"/>
          <p:cNvSpPr/>
          <p:nvPr/>
        </p:nvSpPr>
        <p:spPr>
          <a:xfrm>
            <a:off x="4094162" y="214402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24"/>
          <p:cNvSpPr>
            <a:spLocks noGrp="1"/>
          </p:cNvSpPr>
          <p:nvPr>
            <p:ph type="pic" idx="3"/>
          </p:nvPr>
        </p:nvSpPr>
        <p:spPr>
          <a:xfrm>
            <a:off x="1558924" y="135686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7" name="Google Shape;217;p24"/>
          <p:cNvSpPr txBox="1">
            <a:spLocks noGrp="1"/>
          </p:cNvSpPr>
          <p:nvPr>
            <p:ph type="body" idx="4"/>
          </p:nvPr>
        </p:nvSpPr>
        <p:spPr>
          <a:xfrm>
            <a:off x="2722562" y="136333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8" name="Google Shape;218;p24"/>
          <p:cNvSpPr/>
          <p:nvPr/>
        </p:nvSpPr>
        <p:spPr>
          <a:xfrm>
            <a:off x="1559430" y="2144024"/>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 name="Google Shape;219;p24"/>
          <p:cNvPicPr preferRelativeResize="0"/>
          <p:nvPr/>
        </p:nvPicPr>
        <p:blipFill rotWithShape="1">
          <a:blip r:embed="rId2">
            <a:alphaModFix/>
          </a:blip>
          <a:srcRect/>
          <a:stretch/>
        </p:blipFill>
        <p:spPr>
          <a:xfrm>
            <a:off x="1553179" y="24156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0" name="Google Shape;220;p24"/>
          <p:cNvSpPr/>
          <p:nvPr/>
        </p:nvSpPr>
        <p:spPr>
          <a:xfrm>
            <a:off x="4087908" y="32534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24"/>
          <p:cNvSpPr>
            <a:spLocks noGrp="1"/>
          </p:cNvSpPr>
          <p:nvPr>
            <p:ph type="pic" idx="5"/>
          </p:nvPr>
        </p:nvSpPr>
        <p:spPr>
          <a:xfrm>
            <a:off x="1552670" y="24663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2" name="Google Shape;222;p24"/>
          <p:cNvSpPr txBox="1">
            <a:spLocks noGrp="1"/>
          </p:cNvSpPr>
          <p:nvPr>
            <p:ph type="body" idx="6"/>
          </p:nvPr>
        </p:nvSpPr>
        <p:spPr>
          <a:xfrm>
            <a:off x="2716308" y="24727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3" name="Google Shape;223;p24"/>
          <p:cNvSpPr/>
          <p:nvPr/>
        </p:nvSpPr>
        <p:spPr>
          <a:xfrm>
            <a:off x="1553176" y="32534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4" name="Google Shape;224;p24"/>
          <p:cNvPicPr preferRelativeResize="0"/>
          <p:nvPr/>
        </p:nvPicPr>
        <p:blipFill rotWithShape="1">
          <a:blip r:embed="rId2">
            <a:alphaModFix/>
          </a:blip>
          <a:srcRect/>
          <a:stretch/>
        </p:blipFill>
        <p:spPr>
          <a:xfrm>
            <a:off x="1553179" y="3544376"/>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5" name="Google Shape;225;p24"/>
          <p:cNvSpPr/>
          <p:nvPr/>
        </p:nvSpPr>
        <p:spPr>
          <a:xfrm>
            <a:off x="4087908" y="4382217"/>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24"/>
          <p:cNvSpPr>
            <a:spLocks noGrp="1"/>
          </p:cNvSpPr>
          <p:nvPr>
            <p:ph type="pic" idx="7"/>
          </p:nvPr>
        </p:nvSpPr>
        <p:spPr>
          <a:xfrm>
            <a:off x="1552670" y="3595056"/>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7" name="Google Shape;227;p24"/>
          <p:cNvSpPr txBox="1">
            <a:spLocks noGrp="1"/>
          </p:cNvSpPr>
          <p:nvPr>
            <p:ph type="body" idx="8"/>
          </p:nvPr>
        </p:nvSpPr>
        <p:spPr>
          <a:xfrm>
            <a:off x="2716308" y="3601526"/>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8" name="Google Shape;228;p24"/>
          <p:cNvSpPr/>
          <p:nvPr/>
        </p:nvSpPr>
        <p:spPr>
          <a:xfrm>
            <a:off x="1553176" y="4382216"/>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9" name="Google Shape;229;p24"/>
          <p:cNvPicPr preferRelativeResize="0"/>
          <p:nvPr/>
        </p:nvPicPr>
        <p:blipFill rotWithShape="1">
          <a:blip r:embed="rId2">
            <a:alphaModFix/>
          </a:blip>
          <a:srcRect/>
          <a:stretch/>
        </p:blipFill>
        <p:spPr>
          <a:xfrm>
            <a:off x="5307618" y="1725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0" name="Google Shape;230;p24"/>
          <p:cNvSpPr/>
          <p:nvPr/>
        </p:nvSpPr>
        <p:spPr>
          <a:xfrm>
            <a:off x="7833720" y="10103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24"/>
          <p:cNvSpPr>
            <a:spLocks noGrp="1"/>
          </p:cNvSpPr>
          <p:nvPr>
            <p:ph type="pic" idx="9"/>
          </p:nvPr>
        </p:nvSpPr>
        <p:spPr>
          <a:xfrm>
            <a:off x="5307108" y="2232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2" name="Google Shape;232;p24"/>
          <p:cNvSpPr txBox="1">
            <a:spLocks noGrp="1"/>
          </p:cNvSpPr>
          <p:nvPr>
            <p:ph type="body" idx="13"/>
          </p:nvPr>
        </p:nvSpPr>
        <p:spPr>
          <a:xfrm>
            <a:off x="6470746" y="2296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3" name="Google Shape;233;p24"/>
          <p:cNvSpPr/>
          <p:nvPr/>
        </p:nvSpPr>
        <p:spPr>
          <a:xfrm>
            <a:off x="5307614" y="10103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4" name="Google Shape;234;p24"/>
          <p:cNvPicPr preferRelativeResize="0"/>
          <p:nvPr/>
        </p:nvPicPr>
        <p:blipFill rotWithShape="1">
          <a:blip r:embed="rId2">
            <a:alphaModFix/>
          </a:blip>
          <a:srcRect/>
          <a:stretch/>
        </p:blipFill>
        <p:spPr>
          <a:xfrm>
            <a:off x="5313872" y="130726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5" name="Google Shape;235;p24"/>
          <p:cNvSpPr/>
          <p:nvPr/>
        </p:nvSpPr>
        <p:spPr>
          <a:xfrm>
            <a:off x="7839974" y="2145101"/>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6" name="Google Shape;236;p24"/>
          <p:cNvSpPr>
            <a:spLocks noGrp="1"/>
          </p:cNvSpPr>
          <p:nvPr>
            <p:ph type="pic" idx="14"/>
          </p:nvPr>
        </p:nvSpPr>
        <p:spPr>
          <a:xfrm>
            <a:off x="5313362" y="135794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7" name="Google Shape;237;p24"/>
          <p:cNvSpPr txBox="1">
            <a:spLocks noGrp="1"/>
          </p:cNvSpPr>
          <p:nvPr>
            <p:ph type="body" idx="15"/>
          </p:nvPr>
        </p:nvSpPr>
        <p:spPr>
          <a:xfrm>
            <a:off x="6477000" y="136441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8" name="Google Shape;238;p24"/>
          <p:cNvSpPr/>
          <p:nvPr/>
        </p:nvSpPr>
        <p:spPr>
          <a:xfrm>
            <a:off x="5313868" y="214510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9" name="Google Shape;239;p24"/>
          <p:cNvPicPr preferRelativeResize="0"/>
          <p:nvPr/>
        </p:nvPicPr>
        <p:blipFill rotWithShape="1">
          <a:blip r:embed="rId2">
            <a:alphaModFix/>
          </a:blip>
          <a:srcRect/>
          <a:stretch/>
        </p:blipFill>
        <p:spPr>
          <a:xfrm>
            <a:off x="5307618" y="2416704"/>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0" name="Google Shape;240;p24"/>
          <p:cNvSpPr/>
          <p:nvPr/>
        </p:nvSpPr>
        <p:spPr>
          <a:xfrm>
            <a:off x="7842346" y="3254546"/>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24"/>
          <p:cNvSpPr>
            <a:spLocks noGrp="1"/>
          </p:cNvSpPr>
          <p:nvPr>
            <p:ph type="pic" idx="16"/>
          </p:nvPr>
        </p:nvSpPr>
        <p:spPr>
          <a:xfrm>
            <a:off x="5307108" y="2467384"/>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2" name="Google Shape;242;p24"/>
          <p:cNvSpPr txBox="1">
            <a:spLocks noGrp="1"/>
          </p:cNvSpPr>
          <p:nvPr>
            <p:ph type="body" idx="17"/>
          </p:nvPr>
        </p:nvSpPr>
        <p:spPr>
          <a:xfrm>
            <a:off x="6470746" y="2473854"/>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3" name="Google Shape;243;p24"/>
          <p:cNvSpPr/>
          <p:nvPr/>
        </p:nvSpPr>
        <p:spPr>
          <a:xfrm>
            <a:off x="5307614" y="3254545"/>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4" name="Google Shape;244;p24"/>
          <p:cNvPicPr preferRelativeResize="0"/>
          <p:nvPr/>
        </p:nvPicPr>
        <p:blipFill rotWithShape="1">
          <a:blip r:embed="rId2">
            <a:alphaModFix/>
          </a:blip>
          <a:srcRect/>
          <a:stretch/>
        </p:blipFill>
        <p:spPr>
          <a:xfrm>
            <a:off x="5307618" y="354545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5" name="Google Shape;245;p24"/>
          <p:cNvSpPr/>
          <p:nvPr/>
        </p:nvSpPr>
        <p:spPr>
          <a:xfrm>
            <a:off x="7842346" y="438329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24"/>
          <p:cNvSpPr>
            <a:spLocks noGrp="1"/>
          </p:cNvSpPr>
          <p:nvPr>
            <p:ph type="pic" idx="18"/>
          </p:nvPr>
        </p:nvSpPr>
        <p:spPr>
          <a:xfrm>
            <a:off x="5307108" y="359613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7" name="Google Shape;247;p24"/>
          <p:cNvSpPr txBox="1">
            <a:spLocks noGrp="1"/>
          </p:cNvSpPr>
          <p:nvPr>
            <p:ph type="body" idx="19"/>
          </p:nvPr>
        </p:nvSpPr>
        <p:spPr>
          <a:xfrm>
            <a:off x="6470746" y="360260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8" name="Google Shape;248;p24"/>
          <p:cNvSpPr/>
          <p:nvPr/>
        </p:nvSpPr>
        <p:spPr>
          <a:xfrm>
            <a:off x="5307614" y="4383293"/>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24"/>
          <p:cNvSpPr txBox="1">
            <a:spLocks noGrp="1"/>
          </p:cNvSpPr>
          <p:nvPr>
            <p:ph type="body" idx="20"/>
          </p:nvPr>
        </p:nvSpPr>
        <p:spPr>
          <a:xfrm>
            <a:off x="1558925" y="4686300"/>
            <a:ext cx="7189788" cy="4000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7AAB25"/>
              </a:buClr>
              <a:buSzPts val="3200"/>
              <a:buFont typeface="Arial"/>
              <a:buNone/>
              <a:defRPr sz="3200" b="0" i="0" u="none" strike="noStrike" cap="none">
                <a:solidFill>
                  <a:srgbClr val="7AAB2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0" name="Google Shape;250;p24"/>
          <p:cNvSpPr txBox="1">
            <a:spLocks noGrp="1"/>
          </p:cNvSpPr>
          <p:nvPr>
            <p:ph type="body" idx="21"/>
          </p:nvPr>
        </p:nvSpPr>
        <p:spPr>
          <a:xfrm>
            <a:off x="1905001" y="1009650"/>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1" name="Google Shape;251;p24"/>
          <p:cNvSpPr txBox="1">
            <a:spLocks noGrp="1"/>
          </p:cNvSpPr>
          <p:nvPr>
            <p:ph type="body" idx="22"/>
          </p:nvPr>
        </p:nvSpPr>
        <p:spPr>
          <a:xfrm>
            <a:off x="4119751" y="1009650"/>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2" name="Google Shape;252;p24"/>
          <p:cNvSpPr txBox="1">
            <a:spLocks noGrp="1"/>
          </p:cNvSpPr>
          <p:nvPr>
            <p:ph type="body" idx="23"/>
          </p:nvPr>
        </p:nvSpPr>
        <p:spPr>
          <a:xfrm>
            <a:off x="1919686" y="2149374"/>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3" name="Google Shape;253;p24"/>
          <p:cNvSpPr txBox="1">
            <a:spLocks noGrp="1"/>
          </p:cNvSpPr>
          <p:nvPr>
            <p:ph type="body" idx="24"/>
          </p:nvPr>
        </p:nvSpPr>
        <p:spPr>
          <a:xfrm>
            <a:off x="4134436" y="2149374"/>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4" name="Google Shape;254;p24"/>
          <p:cNvSpPr txBox="1">
            <a:spLocks noGrp="1"/>
          </p:cNvSpPr>
          <p:nvPr>
            <p:ph type="body" idx="25"/>
          </p:nvPr>
        </p:nvSpPr>
        <p:spPr>
          <a:xfrm>
            <a:off x="1911060" y="325881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5" name="Google Shape;255;p24"/>
          <p:cNvSpPr txBox="1">
            <a:spLocks noGrp="1"/>
          </p:cNvSpPr>
          <p:nvPr>
            <p:ph type="body" idx="26"/>
          </p:nvPr>
        </p:nvSpPr>
        <p:spPr>
          <a:xfrm>
            <a:off x="4125810" y="325881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6" name="Google Shape;256;p24"/>
          <p:cNvSpPr txBox="1">
            <a:spLocks noGrp="1"/>
          </p:cNvSpPr>
          <p:nvPr>
            <p:ph type="body" idx="27"/>
          </p:nvPr>
        </p:nvSpPr>
        <p:spPr>
          <a:xfrm>
            <a:off x="1911256" y="4387567"/>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7" name="Google Shape;257;p24"/>
          <p:cNvSpPr txBox="1">
            <a:spLocks noGrp="1"/>
          </p:cNvSpPr>
          <p:nvPr>
            <p:ph type="body" idx="28"/>
          </p:nvPr>
        </p:nvSpPr>
        <p:spPr>
          <a:xfrm>
            <a:off x="4126006" y="4387567"/>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8" name="Google Shape;258;p24"/>
          <p:cNvSpPr txBox="1">
            <a:spLocks noGrp="1"/>
          </p:cNvSpPr>
          <p:nvPr>
            <p:ph type="body" idx="29"/>
          </p:nvPr>
        </p:nvSpPr>
        <p:spPr>
          <a:xfrm>
            <a:off x="5657067" y="1009291"/>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9" name="Google Shape;259;p24"/>
          <p:cNvSpPr txBox="1">
            <a:spLocks noGrp="1"/>
          </p:cNvSpPr>
          <p:nvPr>
            <p:ph type="body" idx="30"/>
          </p:nvPr>
        </p:nvSpPr>
        <p:spPr>
          <a:xfrm>
            <a:off x="7880444" y="1009291"/>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0" name="Google Shape;260;p24"/>
          <p:cNvSpPr txBox="1">
            <a:spLocks noGrp="1"/>
          </p:cNvSpPr>
          <p:nvPr>
            <p:ph type="body" idx="31"/>
          </p:nvPr>
        </p:nvSpPr>
        <p:spPr>
          <a:xfrm>
            <a:off x="5656054" y="2144023"/>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1" name="Google Shape;261;p24"/>
          <p:cNvSpPr txBox="1">
            <a:spLocks noGrp="1"/>
          </p:cNvSpPr>
          <p:nvPr>
            <p:ph type="body" idx="32"/>
          </p:nvPr>
        </p:nvSpPr>
        <p:spPr>
          <a:xfrm>
            <a:off x="7879430" y="2144023"/>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2" name="Google Shape;262;p24"/>
          <p:cNvSpPr txBox="1">
            <a:spLocks noGrp="1"/>
          </p:cNvSpPr>
          <p:nvPr>
            <p:ph type="body" idx="33"/>
          </p:nvPr>
        </p:nvSpPr>
        <p:spPr>
          <a:xfrm>
            <a:off x="5664681" y="325346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3" name="Google Shape;263;p24"/>
          <p:cNvSpPr txBox="1">
            <a:spLocks noGrp="1"/>
          </p:cNvSpPr>
          <p:nvPr>
            <p:ph type="body" idx="34"/>
          </p:nvPr>
        </p:nvSpPr>
        <p:spPr>
          <a:xfrm>
            <a:off x="7879431" y="325346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4" name="Google Shape;264;p24"/>
          <p:cNvSpPr txBox="1">
            <a:spLocks noGrp="1"/>
          </p:cNvSpPr>
          <p:nvPr>
            <p:ph type="body" idx="35"/>
          </p:nvPr>
        </p:nvSpPr>
        <p:spPr>
          <a:xfrm>
            <a:off x="5657067" y="4382216"/>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5" name="Google Shape;265;p24"/>
          <p:cNvSpPr txBox="1">
            <a:spLocks noGrp="1"/>
          </p:cNvSpPr>
          <p:nvPr>
            <p:ph type="body" idx="36"/>
          </p:nvPr>
        </p:nvSpPr>
        <p:spPr>
          <a:xfrm>
            <a:off x="7871818" y="4382216"/>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C00000"/>
              </a:buClr>
              <a:buSzPts val="4400"/>
              <a:buFont typeface="Georgia"/>
              <a:buNone/>
              <a:defRPr sz="44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8" name="Google Shape;268;p25"/>
          <p:cNvSpPr>
            <a:spLocks noGrp="1"/>
          </p:cNvSpPr>
          <p:nvPr>
            <p:ph type="pic" idx="2"/>
          </p:nvPr>
        </p:nvSpPr>
        <p:spPr>
          <a:xfrm>
            <a:off x="7159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9" name="Google Shape;269;p25"/>
          <p:cNvSpPr>
            <a:spLocks noGrp="1"/>
          </p:cNvSpPr>
          <p:nvPr>
            <p:ph type="pic" idx="3"/>
          </p:nvPr>
        </p:nvSpPr>
        <p:spPr>
          <a:xfrm>
            <a:off x="23923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0" name="Google Shape;270;p25"/>
          <p:cNvSpPr>
            <a:spLocks noGrp="1"/>
          </p:cNvSpPr>
          <p:nvPr>
            <p:ph type="pic" idx="4"/>
          </p:nvPr>
        </p:nvSpPr>
        <p:spPr>
          <a:xfrm>
            <a:off x="40687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1" name="Google Shape;271;p25"/>
          <p:cNvSpPr>
            <a:spLocks noGrp="1"/>
          </p:cNvSpPr>
          <p:nvPr>
            <p:ph type="pic" idx="5"/>
          </p:nvPr>
        </p:nvSpPr>
        <p:spPr>
          <a:xfrm>
            <a:off x="57451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2" name="Google Shape;272;p25"/>
          <p:cNvSpPr>
            <a:spLocks noGrp="1"/>
          </p:cNvSpPr>
          <p:nvPr>
            <p:ph type="pic" idx="6"/>
          </p:nvPr>
        </p:nvSpPr>
        <p:spPr>
          <a:xfrm>
            <a:off x="74215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3" name="Google Shape;273;p25"/>
          <p:cNvSpPr txBox="1">
            <a:spLocks noGrp="1"/>
          </p:cNvSpPr>
          <p:nvPr>
            <p:ph type="body" idx="1"/>
          </p:nvPr>
        </p:nvSpPr>
        <p:spPr>
          <a:xfrm>
            <a:off x="4572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4" name="Google Shape;274;p25"/>
          <p:cNvSpPr txBox="1">
            <a:spLocks noGrp="1"/>
          </p:cNvSpPr>
          <p:nvPr>
            <p:ph type="body" idx="7"/>
          </p:nvPr>
        </p:nvSpPr>
        <p:spPr>
          <a:xfrm>
            <a:off x="21336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5" name="Google Shape;275;p25"/>
          <p:cNvSpPr txBox="1">
            <a:spLocks noGrp="1"/>
          </p:cNvSpPr>
          <p:nvPr>
            <p:ph type="body" idx="8"/>
          </p:nvPr>
        </p:nvSpPr>
        <p:spPr>
          <a:xfrm>
            <a:off x="38100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6" name="Google Shape;276;p25"/>
          <p:cNvSpPr txBox="1">
            <a:spLocks noGrp="1"/>
          </p:cNvSpPr>
          <p:nvPr>
            <p:ph type="body" idx="9"/>
          </p:nvPr>
        </p:nvSpPr>
        <p:spPr>
          <a:xfrm>
            <a:off x="54864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7" name="Google Shape;277;p25"/>
          <p:cNvSpPr txBox="1">
            <a:spLocks noGrp="1"/>
          </p:cNvSpPr>
          <p:nvPr>
            <p:ph type="body" idx="13"/>
          </p:nvPr>
        </p:nvSpPr>
        <p:spPr>
          <a:xfrm>
            <a:off x="71628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ulti point">
  <p:cSld name="Multi point">
    <p:spTree>
      <p:nvGrpSpPr>
        <p:cNvPr id="1" name="Shape 278"/>
        <p:cNvGrpSpPr/>
        <p:nvPr/>
      </p:nvGrpSpPr>
      <p:grpSpPr>
        <a:xfrm>
          <a:off x="0" y="0"/>
          <a:ext cx="0" cy="0"/>
          <a:chOff x="0" y="0"/>
          <a:chExt cx="0" cy="0"/>
        </a:xfrm>
      </p:grpSpPr>
      <p:sp>
        <p:nvSpPr>
          <p:cNvPr id="279" name="Google Shape;279;p26"/>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p26"/>
          <p:cNvSpPr txBox="1">
            <a:spLocks noGrp="1"/>
          </p:cNvSpPr>
          <p:nvPr>
            <p:ph type="title"/>
          </p:nvPr>
        </p:nvSpPr>
        <p:spPr>
          <a:xfrm>
            <a:off x="457200" y="338282"/>
            <a:ext cx="8229600" cy="536972"/>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26"/>
          <p:cNvSpPr>
            <a:spLocks noGrp="1"/>
          </p:cNvSpPr>
          <p:nvPr>
            <p:ph type="pic" idx="2"/>
          </p:nvPr>
        </p:nvSpPr>
        <p:spPr>
          <a:xfrm>
            <a:off x="4572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2" name="Google Shape;282;p26"/>
          <p:cNvSpPr txBox="1">
            <a:spLocks noGrp="1"/>
          </p:cNvSpPr>
          <p:nvPr>
            <p:ph type="body" idx="1"/>
          </p:nvPr>
        </p:nvSpPr>
        <p:spPr>
          <a:xfrm>
            <a:off x="15240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3" name="Google Shape;283;p26"/>
          <p:cNvSpPr>
            <a:spLocks noGrp="1"/>
          </p:cNvSpPr>
          <p:nvPr>
            <p:ph type="pic" idx="3"/>
          </p:nvPr>
        </p:nvSpPr>
        <p:spPr>
          <a:xfrm>
            <a:off x="4572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4" name="Google Shape;284;p26"/>
          <p:cNvSpPr txBox="1">
            <a:spLocks noGrp="1"/>
          </p:cNvSpPr>
          <p:nvPr>
            <p:ph type="body" idx="4"/>
          </p:nvPr>
        </p:nvSpPr>
        <p:spPr>
          <a:xfrm>
            <a:off x="15240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5" name="Google Shape;285;p26"/>
          <p:cNvSpPr>
            <a:spLocks noGrp="1"/>
          </p:cNvSpPr>
          <p:nvPr>
            <p:ph type="pic" idx="5"/>
          </p:nvPr>
        </p:nvSpPr>
        <p:spPr>
          <a:xfrm>
            <a:off x="4572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6" name="Google Shape;286;p26"/>
          <p:cNvSpPr txBox="1">
            <a:spLocks noGrp="1"/>
          </p:cNvSpPr>
          <p:nvPr>
            <p:ph type="body" idx="6"/>
          </p:nvPr>
        </p:nvSpPr>
        <p:spPr>
          <a:xfrm>
            <a:off x="15240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7" name="Google Shape;287;p26"/>
          <p:cNvSpPr>
            <a:spLocks noGrp="1"/>
          </p:cNvSpPr>
          <p:nvPr>
            <p:ph type="pic" idx="7"/>
          </p:nvPr>
        </p:nvSpPr>
        <p:spPr>
          <a:xfrm>
            <a:off x="4572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8" name="Google Shape;288;p26"/>
          <p:cNvSpPr txBox="1">
            <a:spLocks noGrp="1"/>
          </p:cNvSpPr>
          <p:nvPr>
            <p:ph type="body" idx="8"/>
          </p:nvPr>
        </p:nvSpPr>
        <p:spPr>
          <a:xfrm>
            <a:off x="15240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9" name="Google Shape;289;p26"/>
          <p:cNvSpPr>
            <a:spLocks noGrp="1"/>
          </p:cNvSpPr>
          <p:nvPr>
            <p:ph type="pic" idx="9"/>
          </p:nvPr>
        </p:nvSpPr>
        <p:spPr>
          <a:xfrm>
            <a:off x="47244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0" name="Google Shape;290;p26"/>
          <p:cNvSpPr txBox="1">
            <a:spLocks noGrp="1"/>
          </p:cNvSpPr>
          <p:nvPr>
            <p:ph type="body" idx="13"/>
          </p:nvPr>
        </p:nvSpPr>
        <p:spPr>
          <a:xfrm>
            <a:off x="57912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1" name="Google Shape;291;p26"/>
          <p:cNvSpPr>
            <a:spLocks noGrp="1"/>
          </p:cNvSpPr>
          <p:nvPr>
            <p:ph type="pic" idx="14"/>
          </p:nvPr>
        </p:nvSpPr>
        <p:spPr>
          <a:xfrm>
            <a:off x="47244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2" name="Google Shape;292;p26"/>
          <p:cNvSpPr txBox="1">
            <a:spLocks noGrp="1"/>
          </p:cNvSpPr>
          <p:nvPr>
            <p:ph type="body" idx="15"/>
          </p:nvPr>
        </p:nvSpPr>
        <p:spPr>
          <a:xfrm>
            <a:off x="57912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3" name="Google Shape;293;p26"/>
          <p:cNvSpPr>
            <a:spLocks noGrp="1"/>
          </p:cNvSpPr>
          <p:nvPr>
            <p:ph type="pic" idx="16"/>
          </p:nvPr>
        </p:nvSpPr>
        <p:spPr>
          <a:xfrm>
            <a:off x="47244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4" name="Google Shape;294;p26"/>
          <p:cNvSpPr txBox="1">
            <a:spLocks noGrp="1"/>
          </p:cNvSpPr>
          <p:nvPr>
            <p:ph type="body" idx="17"/>
          </p:nvPr>
        </p:nvSpPr>
        <p:spPr>
          <a:xfrm>
            <a:off x="57912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5" name="Google Shape;295;p26"/>
          <p:cNvSpPr>
            <a:spLocks noGrp="1"/>
          </p:cNvSpPr>
          <p:nvPr>
            <p:ph type="pic" idx="18"/>
          </p:nvPr>
        </p:nvSpPr>
        <p:spPr>
          <a:xfrm>
            <a:off x="47244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6" name="Google Shape;296;p26"/>
          <p:cNvSpPr txBox="1">
            <a:spLocks noGrp="1"/>
          </p:cNvSpPr>
          <p:nvPr>
            <p:ph type="body" idx="19"/>
          </p:nvPr>
        </p:nvSpPr>
        <p:spPr>
          <a:xfrm>
            <a:off x="57912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7"/>
        <p:cNvGrpSpPr/>
        <p:nvPr/>
      </p:nvGrpSpPr>
      <p:grpSpPr>
        <a:xfrm>
          <a:off x="0" y="0"/>
          <a:ext cx="0" cy="0"/>
          <a:chOff x="0" y="0"/>
          <a:chExt cx="0" cy="0"/>
        </a:xfrm>
      </p:grpSpPr>
      <p:pic>
        <p:nvPicPr>
          <p:cNvPr id="298" name="Google Shape;298;p2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9" name="Google Shape;299;p27"/>
          <p:cNvSpPr txBox="1">
            <a:spLocks noGrp="1"/>
          </p:cNvSpPr>
          <p:nvPr>
            <p:ph type="body" idx="1"/>
          </p:nvPr>
        </p:nvSpPr>
        <p:spPr>
          <a:xfrm>
            <a:off x="914400" y="742950"/>
            <a:ext cx="7315200" cy="3581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 &amp; caption">
  <p:cSld name="Pic &amp; caption">
    <p:spTree>
      <p:nvGrpSpPr>
        <p:cNvPr id="1" name="Shape 300"/>
        <p:cNvGrpSpPr/>
        <p:nvPr/>
      </p:nvGrpSpPr>
      <p:grpSpPr>
        <a:xfrm>
          <a:off x="0" y="0"/>
          <a:ext cx="0" cy="0"/>
          <a:chOff x="0" y="0"/>
          <a:chExt cx="0" cy="0"/>
        </a:xfrm>
      </p:grpSpPr>
      <p:sp>
        <p:nvSpPr>
          <p:cNvPr id="301" name="Google Shape;301;p28"/>
          <p:cNvSpPr>
            <a:spLocks noGrp="1"/>
          </p:cNvSpPr>
          <p:nvPr>
            <p:ph type="pic" idx="2"/>
          </p:nvPr>
        </p:nvSpPr>
        <p:spPr>
          <a:xfrm>
            <a:off x="0" y="0"/>
            <a:ext cx="9185275" cy="38404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2" name="Google Shape;302;p28"/>
          <p:cNvSpPr txBox="1">
            <a:spLocks noGrp="1"/>
          </p:cNvSpPr>
          <p:nvPr>
            <p:ph type="body" idx="1"/>
          </p:nvPr>
        </p:nvSpPr>
        <p:spPr>
          <a:xfrm>
            <a:off x="0" y="3943350"/>
            <a:ext cx="9185275" cy="1200150"/>
          </a:xfrm>
          <a:prstGeom prst="rect">
            <a:avLst/>
          </a:prstGeom>
          <a:solidFill>
            <a:srgbClr val="111111"/>
          </a:solidFill>
          <a:ln>
            <a:noFill/>
          </a:ln>
        </p:spPr>
        <p:txBody>
          <a:bodyPr spcFirstLastPara="1" wrap="square" lIns="457200" tIns="91425" rIns="457200" bIns="91425" anchor="ctr"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ctr"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ctr"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plit screen">
  <p:cSld name="split screen">
    <p:spTree>
      <p:nvGrpSpPr>
        <p:cNvPr id="1" name="Shape 303"/>
        <p:cNvGrpSpPr/>
        <p:nvPr/>
      </p:nvGrpSpPr>
      <p:grpSpPr>
        <a:xfrm>
          <a:off x="0" y="0"/>
          <a:ext cx="0" cy="0"/>
          <a:chOff x="0" y="0"/>
          <a:chExt cx="0" cy="0"/>
        </a:xfrm>
      </p:grpSpPr>
      <p:sp>
        <p:nvSpPr>
          <p:cNvPr id="304" name="Google Shape;304;p29"/>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29"/>
          <p:cNvSpPr txBox="1">
            <a:spLocks noGrp="1"/>
          </p:cNvSpPr>
          <p:nvPr>
            <p:ph type="body" idx="1"/>
          </p:nvPr>
        </p:nvSpPr>
        <p:spPr>
          <a:xfrm>
            <a:off x="457200" y="285750"/>
            <a:ext cx="8229600" cy="2286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rgbClr val="FFC000"/>
              </a:buClr>
              <a:buSzPts val="4400"/>
              <a:buFont typeface="Arial"/>
              <a:buNone/>
              <a:defRPr sz="4400" b="0" i="0" u="none" strike="noStrike" cap="none">
                <a:solidFill>
                  <a:srgbClr val="FFC000"/>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6" name="Google Shape;306;p29"/>
          <p:cNvSpPr>
            <a:spLocks noGrp="1"/>
          </p:cNvSpPr>
          <p:nvPr>
            <p:ph type="pic" idx="2"/>
          </p:nvPr>
        </p:nvSpPr>
        <p:spPr>
          <a:xfrm>
            <a:off x="0" y="2800350"/>
            <a:ext cx="9144000" cy="23431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07"/>
        <p:cNvGrpSpPr/>
        <p:nvPr/>
      </p:nvGrpSpPr>
      <p:grpSpPr>
        <a:xfrm>
          <a:off x="0" y="0"/>
          <a:ext cx="0" cy="0"/>
          <a:chOff x="0" y="0"/>
          <a:chExt cx="0" cy="0"/>
        </a:xfrm>
      </p:grpSpPr>
      <p:sp>
        <p:nvSpPr>
          <p:cNvPr id="308" name="Google Shape;308;p3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p30"/>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p30"/>
          <p:cNvSpPr/>
          <p:nvPr/>
        </p:nvSpPr>
        <p:spPr>
          <a:xfrm>
            <a:off x="-2" y="1657350"/>
            <a:ext cx="7924802" cy="2590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1" name="Google Shape;311;p30"/>
          <p:cNvCxnSpPr/>
          <p:nvPr/>
        </p:nvCxnSpPr>
        <p:spPr>
          <a:xfrm>
            <a:off x="0" y="4781550"/>
            <a:ext cx="9144000" cy="0"/>
          </a:xfrm>
          <a:prstGeom prst="straightConnector1">
            <a:avLst/>
          </a:prstGeom>
          <a:noFill/>
          <a:ln w="57150" cap="flat" cmpd="sng">
            <a:solidFill>
              <a:schemeClr val="lt1"/>
            </a:solidFill>
            <a:prstDash val="solid"/>
            <a:round/>
            <a:headEnd type="none" w="sm" len="sm"/>
            <a:tailEnd type="none" w="sm" len="sm"/>
          </a:ln>
        </p:spPr>
      </p:cxnSp>
      <p:sp>
        <p:nvSpPr>
          <p:cNvPr id="312" name="Google Shape;312;p30"/>
          <p:cNvSpPr txBox="1">
            <a:spLocks noGrp="1"/>
          </p:cNvSpPr>
          <p:nvPr>
            <p:ph type="body" idx="1"/>
          </p:nvPr>
        </p:nvSpPr>
        <p:spPr>
          <a:xfrm>
            <a:off x="457200" y="261469"/>
            <a:ext cx="8229600" cy="8281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3" name="Google Shape;313;p30"/>
          <p:cNvSpPr txBox="1">
            <a:spLocks noGrp="1"/>
          </p:cNvSpPr>
          <p:nvPr>
            <p:ph type="body" idx="2"/>
          </p:nvPr>
        </p:nvSpPr>
        <p:spPr>
          <a:xfrm>
            <a:off x="457200" y="1885950"/>
            <a:ext cx="5943600" cy="20574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chemeClr val="dk1"/>
              </a:buClr>
              <a:buSzPts val="2800"/>
              <a:buFont typeface="Arial"/>
              <a:buNone/>
              <a:defRPr sz="28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4" name="Google Shape;314;p30"/>
          <p:cNvSpPr>
            <a:spLocks noGrp="1"/>
          </p:cNvSpPr>
          <p:nvPr>
            <p:ph type="pic" idx="3"/>
          </p:nvPr>
        </p:nvSpPr>
        <p:spPr>
          <a:xfrm>
            <a:off x="6629400" y="2419350"/>
            <a:ext cx="2011680" cy="20116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llage1">
  <p:cSld name="collage1">
    <p:spTree>
      <p:nvGrpSpPr>
        <p:cNvPr id="1" name="Shape 315"/>
        <p:cNvGrpSpPr/>
        <p:nvPr/>
      </p:nvGrpSpPr>
      <p:grpSpPr>
        <a:xfrm>
          <a:off x="0" y="0"/>
          <a:ext cx="0" cy="0"/>
          <a:chOff x="0" y="0"/>
          <a:chExt cx="0" cy="0"/>
        </a:xfrm>
      </p:grpSpPr>
      <p:sp>
        <p:nvSpPr>
          <p:cNvPr id="316" name="Google Shape;316;p31"/>
          <p:cNvSpPr>
            <a:spLocks noGrp="1"/>
          </p:cNvSpPr>
          <p:nvPr>
            <p:ph type="pic" idx="2"/>
          </p:nvPr>
        </p:nvSpPr>
        <p:spPr>
          <a:xfrm>
            <a:off x="-14288"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7" name="Google Shape;317;p31"/>
          <p:cNvSpPr>
            <a:spLocks noGrp="1"/>
          </p:cNvSpPr>
          <p:nvPr>
            <p:ph type="pic" idx="3"/>
          </p:nvPr>
        </p:nvSpPr>
        <p:spPr>
          <a:xfrm>
            <a:off x="3311824"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8" name="Google Shape;318;p31"/>
          <p:cNvSpPr>
            <a:spLocks noGrp="1"/>
          </p:cNvSpPr>
          <p:nvPr>
            <p:ph type="pic" idx="4"/>
          </p:nvPr>
        </p:nvSpPr>
        <p:spPr>
          <a:xfrm>
            <a:off x="2420960" y="588"/>
            <a:ext cx="832104"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9" name="Google Shape;319;p31"/>
          <p:cNvSpPr>
            <a:spLocks noGrp="1"/>
          </p:cNvSpPr>
          <p:nvPr>
            <p:ph type="pic" idx="5"/>
          </p:nvPr>
        </p:nvSpPr>
        <p:spPr>
          <a:xfrm>
            <a:off x="5747072" y="-4763"/>
            <a:ext cx="3396928" cy="514350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0" name="Google Shape;320;p31"/>
          <p:cNvSpPr>
            <a:spLocks noGrp="1"/>
          </p:cNvSpPr>
          <p:nvPr>
            <p:ph type="pic" idx="6"/>
          </p:nvPr>
        </p:nvSpPr>
        <p:spPr>
          <a:xfrm>
            <a:off x="-14288" y="1369472"/>
            <a:ext cx="5687568" cy="37634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de pic">
  <p:cSld name="Side pic">
    <p:spTree>
      <p:nvGrpSpPr>
        <p:cNvPr id="1" name="Shape 28"/>
        <p:cNvGrpSpPr/>
        <p:nvPr/>
      </p:nvGrpSpPr>
      <p:grpSpPr>
        <a:xfrm>
          <a:off x="0" y="0"/>
          <a:ext cx="0" cy="0"/>
          <a:chOff x="0" y="0"/>
          <a:chExt cx="0" cy="0"/>
        </a:xfrm>
      </p:grpSpPr>
      <p:sp>
        <p:nvSpPr>
          <p:cNvPr id="29" name="Google Shape;29;p5"/>
          <p:cNvSpPr>
            <a:spLocks noGrp="1"/>
          </p:cNvSpPr>
          <p:nvPr>
            <p:ph type="pic" idx="2"/>
          </p:nvPr>
        </p:nvSpPr>
        <p:spPr>
          <a:xfrm>
            <a:off x="0" y="0"/>
            <a:ext cx="2759075"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 name="Google Shape;30;p5"/>
          <p:cNvSpPr txBox="1">
            <a:spLocks noGrp="1"/>
          </p:cNvSpPr>
          <p:nvPr>
            <p:ph type="title"/>
          </p:nvPr>
        </p:nvSpPr>
        <p:spPr>
          <a:xfrm>
            <a:off x="3276600" y="361950"/>
            <a:ext cx="54864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C00000"/>
              </a:buClr>
              <a:buSzPts val="4800"/>
              <a:buFont typeface="Georgia"/>
              <a:buNone/>
              <a:defRPr sz="48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1" name="Google Shape;31;p5"/>
          <p:cNvCxnSpPr/>
          <p:nvPr/>
        </p:nvCxnSpPr>
        <p:spPr>
          <a:xfrm>
            <a:off x="2759554" y="0"/>
            <a:ext cx="0" cy="5143500"/>
          </a:xfrm>
          <a:prstGeom prst="straightConnector1">
            <a:avLst/>
          </a:prstGeom>
          <a:noFill/>
          <a:ln w="127000" cap="flat" cmpd="sng">
            <a:solidFill>
              <a:srgbClr val="C00000"/>
            </a:solidFill>
            <a:prstDash val="solid"/>
            <a:round/>
            <a:headEnd type="none" w="sm" len="sm"/>
            <a:tailEnd type="none" w="sm" len="sm"/>
          </a:ln>
        </p:spPr>
      </p:cxnSp>
      <p:sp>
        <p:nvSpPr>
          <p:cNvPr id="32" name="Google Shape;32;p5"/>
          <p:cNvSpPr txBox="1">
            <a:spLocks noGrp="1"/>
          </p:cNvSpPr>
          <p:nvPr>
            <p:ph type="body" idx="1"/>
          </p:nvPr>
        </p:nvSpPr>
        <p:spPr>
          <a:xfrm>
            <a:off x="3276600" y="1504950"/>
            <a:ext cx="5486400" cy="3276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720"/>
              </a:spcBef>
              <a:spcAft>
                <a:spcPts val="0"/>
              </a:spcAft>
              <a:buClr>
                <a:schemeClr val="dk1"/>
              </a:buClr>
              <a:buSzPts val="3600"/>
              <a:buFont typeface="Arial"/>
              <a:buNone/>
              <a:defRPr sz="3600" b="0" i="1" u="none" strike="noStrike" cap="none">
                <a:solidFill>
                  <a:schemeClr val="dk1"/>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llage2">
  <p:cSld name="collage2">
    <p:spTree>
      <p:nvGrpSpPr>
        <p:cNvPr id="1" name="Shape 321"/>
        <p:cNvGrpSpPr/>
        <p:nvPr/>
      </p:nvGrpSpPr>
      <p:grpSpPr>
        <a:xfrm>
          <a:off x="0" y="0"/>
          <a:ext cx="0" cy="0"/>
          <a:chOff x="0" y="0"/>
          <a:chExt cx="0" cy="0"/>
        </a:xfrm>
      </p:grpSpPr>
      <p:sp>
        <p:nvSpPr>
          <p:cNvPr id="322" name="Google Shape;322;p32"/>
          <p:cNvSpPr>
            <a:spLocks noGrp="1"/>
          </p:cNvSpPr>
          <p:nvPr>
            <p:ph type="pic" idx="2"/>
          </p:nvPr>
        </p:nvSpPr>
        <p:spPr>
          <a:xfrm>
            <a:off x="0" y="4853"/>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3" name="Google Shape;323;p32"/>
          <p:cNvSpPr>
            <a:spLocks noGrp="1"/>
          </p:cNvSpPr>
          <p:nvPr>
            <p:ph type="pic" idx="3"/>
          </p:nvPr>
        </p:nvSpPr>
        <p:spPr>
          <a:xfrm>
            <a:off x="7010400" y="2610612"/>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4" name="Google Shape;324;p32"/>
          <p:cNvSpPr>
            <a:spLocks noGrp="1"/>
          </p:cNvSpPr>
          <p:nvPr>
            <p:ph type="pic" idx="4"/>
          </p:nvPr>
        </p:nvSpPr>
        <p:spPr>
          <a:xfrm>
            <a:off x="4814832" y="260831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5" name="Google Shape;325;p32"/>
          <p:cNvSpPr>
            <a:spLocks noGrp="1"/>
          </p:cNvSpPr>
          <p:nvPr>
            <p:ph type="pic" idx="5"/>
          </p:nvPr>
        </p:nvSpPr>
        <p:spPr>
          <a:xfrm>
            <a:off x="2209800" y="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6" name="Google Shape;326;p32"/>
          <p:cNvSpPr>
            <a:spLocks noGrp="1"/>
          </p:cNvSpPr>
          <p:nvPr>
            <p:ph type="pic" idx="6"/>
          </p:nvPr>
        </p:nvSpPr>
        <p:spPr>
          <a:xfrm>
            <a:off x="4411232" y="0"/>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7" name="Google Shape;327;p32"/>
          <p:cNvSpPr>
            <a:spLocks noGrp="1"/>
          </p:cNvSpPr>
          <p:nvPr>
            <p:ph type="pic" idx="7"/>
          </p:nvPr>
        </p:nvSpPr>
        <p:spPr>
          <a:xfrm>
            <a:off x="0" y="2610612"/>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llage3">
  <p:cSld name="collage3">
    <p:spTree>
      <p:nvGrpSpPr>
        <p:cNvPr id="1" name="Shape 328"/>
        <p:cNvGrpSpPr/>
        <p:nvPr/>
      </p:nvGrpSpPr>
      <p:grpSpPr>
        <a:xfrm>
          <a:off x="0" y="0"/>
          <a:ext cx="0" cy="0"/>
          <a:chOff x="0" y="0"/>
          <a:chExt cx="0" cy="0"/>
        </a:xfrm>
      </p:grpSpPr>
      <p:sp>
        <p:nvSpPr>
          <p:cNvPr id="329" name="Google Shape;329;p33"/>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0" name="Google Shape;330;p33"/>
          <p:cNvSpPr>
            <a:spLocks noGrp="1"/>
          </p:cNvSpPr>
          <p:nvPr>
            <p:ph type="pic" idx="2"/>
          </p:nvPr>
        </p:nvSpPr>
        <p:spPr>
          <a:xfrm>
            <a:off x="0"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1" name="Google Shape;331;p33"/>
          <p:cNvSpPr>
            <a:spLocks noGrp="1"/>
          </p:cNvSpPr>
          <p:nvPr>
            <p:ph type="pic" idx="3"/>
          </p:nvPr>
        </p:nvSpPr>
        <p:spPr>
          <a:xfrm>
            <a:off x="3086937" y="-4"/>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2" name="Google Shape;332;p33"/>
          <p:cNvSpPr>
            <a:spLocks noGrp="1"/>
          </p:cNvSpPr>
          <p:nvPr>
            <p:ph type="pic" idx="4"/>
          </p:nvPr>
        </p:nvSpPr>
        <p:spPr>
          <a:xfrm>
            <a:off x="6173873"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3" name="Google Shape;333;p33"/>
          <p:cNvSpPr>
            <a:spLocks noGrp="1"/>
          </p:cNvSpPr>
          <p:nvPr>
            <p:ph type="pic" idx="5"/>
          </p:nvPr>
        </p:nvSpPr>
        <p:spPr>
          <a:xfrm>
            <a:off x="1" y="3663409"/>
            <a:ext cx="9144000" cy="148009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4" name="Google Shape;334;p33"/>
          <p:cNvSpPr txBox="1">
            <a:spLocks noGrp="1"/>
          </p:cNvSpPr>
          <p:nvPr>
            <p:ph type="body" idx="1"/>
          </p:nvPr>
        </p:nvSpPr>
        <p:spPr>
          <a:xfrm>
            <a:off x="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5" name="Google Shape;335;p33"/>
          <p:cNvSpPr txBox="1">
            <a:spLocks noGrp="1"/>
          </p:cNvSpPr>
          <p:nvPr>
            <p:ph type="body" idx="6"/>
          </p:nvPr>
        </p:nvSpPr>
        <p:spPr>
          <a:xfrm>
            <a:off x="3094056"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6" name="Google Shape;336;p33"/>
          <p:cNvSpPr txBox="1">
            <a:spLocks noGrp="1"/>
          </p:cNvSpPr>
          <p:nvPr>
            <p:ph type="body" idx="7"/>
          </p:nvPr>
        </p:nvSpPr>
        <p:spPr>
          <a:xfrm>
            <a:off x="617220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33"/>
        <p:cNvGrpSpPr/>
        <p:nvPr/>
      </p:nvGrpSpPr>
      <p:grpSpPr>
        <a:xfrm>
          <a:off x="0" y="0"/>
          <a:ext cx="0" cy="0"/>
          <a:chOff x="0" y="0"/>
          <a:chExt cx="0" cy="0"/>
        </a:xfrm>
      </p:grpSpPr>
      <p:sp>
        <p:nvSpPr>
          <p:cNvPr id="34" name="Google Shape;34;p6"/>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7"/>
          <p:cNvSpPr>
            <a:spLocks noGrp="1"/>
          </p:cNvSpPr>
          <p:nvPr>
            <p:ph type="pic" idx="2"/>
          </p:nvPr>
        </p:nvSpPr>
        <p:spPr>
          <a:xfrm>
            <a:off x="8382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1" name="Google Shape;41;p7"/>
          <p:cNvSpPr>
            <a:spLocks noGrp="1"/>
          </p:cNvSpPr>
          <p:nvPr>
            <p:ph type="pic" idx="3"/>
          </p:nvPr>
        </p:nvSpPr>
        <p:spPr>
          <a:xfrm>
            <a:off x="49530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2" name="Google Shape;42;p7"/>
          <p:cNvSpPr txBox="1">
            <a:spLocks noGrp="1"/>
          </p:cNvSpPr>
          <p:nvPr>
            <p:ph type="body" idx="1"/>
          </p:nvPr>
        </p:nvSpPr>
        <p:spPr>
          <a:xfrm>
            <a:off x="8382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3" name="Google Shape;43;p7"/>
          <p:cNvSpPr txBox="1">
            <a:spLocks noGrp="1"/>
          </p:cNvSpPr>
          <p:nvPr>
            <p:ph type="body" idx="4"/>
          </p:nvPr>
        </p:nvSpPr>
        <p:spPr>
          <a:xfrm>
            <a:off x="49530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4" name="Google Shape;44;p7"/>
          <p:cNvSpPr txBox="1">
            <a:spLocks noGrp="1"/>
          </p:cNvSpPr>
          <p:nvPr>
            <p:ph type="body" idx="5"/>
          </p:nvPr>
        </p:nvSpPr>
        <p:spPr>
          <a:xfrm>
            <a:off x="24384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5" name="Google Shape;45;p7"/>
          <p:cNvSpPr txBox="1">
            <a:spLocks noGrp="1"/>
          </p:cNvSpPr>
          <p:nvPr>
            <p:ph type="body" idx="6"/>
          </p:nvPr>
        </p:nvSpPr>
        <p:spPr>
          <a:xfrm>
            <a:off x="65532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46" name="Google Shape;46;p7"/>
          <p:cNvCxnSpPr/>
          <p:nvPr/>
        </p:nvCxnSpPr>
        <p:spPr>
          <a:xfrm>
            <a:off x="4521678" y="1657350"/>
            <a:ext cx="0" cy="2000250"/>
          </a:xfrm>
          <a:prstGeom prst="straightConnector1">
            <a:avLst/>
          </a:prstGeom>
          <a:noFill/>
          <a:ln w="9525" cap="flat" cmpd="sng">
            <a:solidFill>
              <a:schemeClr val="lt2"/>
            </a:solidFill>
            <a:prstDash val="dot"/>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7"/>
        <p:cNvGrpSpPr/>
        <p:nvPr/>
      </p:nvGrpSpPr>
      <p:grpSpPr>
        <a:xfrm>
          <a:off x="0" y="0"/>
          <a:ext cx="0" cy="0"/>
          <a:chOff x="0" y="0"/>
          <a:chExt cx="0" cy="0"/>
        </a:xfrm>
      </p:grpSpPr>
      <p:sp>
        <p:nvSpPr>
          <p:cNvPr id="48" name="Google Shape;48;p8"/>
          <p:cNvSpPr/>
          <p:nvPr/>
        </p:nvSpPr>
        <p:spPr>
          <a:xfrm>
            <a:off x="228600" y="209550"/>
            <a:ext cx="8686800" cy="4724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8"/>
          <p:cNvSpPr txBox="1">
            <a:spLocks noGrp="1"/>
          </p:cNvSpPr>
          <p:nvPr>
            <p:ph type="body" idx="1"/>
          </p:nvPr>
        </p:nvSpPr>
        <p:spPr>
          <a:xfrm>
            <a:off x="3575050" y="391715"/>
            <a:ext cx="5111750" cy="4389835"/>
          </a:xfrm>
          <a:prstGeom prst="rect">
            <a:avLst/>
          </a:prstGeom>
          <a:solidFill>
            <a:schemeClr val="lt1"/>
          </a:solid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0" name="Google Shape;50;p8"/>
          <p:cNvSpPr txBox="1">
            <a:spLocks noGrp="1"/>
          </p:cNvSpPr>
          <p:nvPr>
            <p:ph type="body" idx="2"/>
          </p:nvPr>
        </p:nvSpPr>
        <p:spPr>
          <a:xfrm>
            <a:off x="457201" y="3790950"/>
            <a:ext cx="3008313" cy="990600"/>
          </a:xfrm>
          <a:prstGeom prst="rect">
            <a:avLst/>
          </a:prstGeom>
          <a:solidFill>
            <a:schemeClr val="lt2"/>
          </a:solid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1"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51" name="Google Shape;51;p8"/>
          <p:cNvSpPr>
            <a:spLocks noGrp="1"/>
          </p:cNvSpPr>
          <p:nvPr>
            <p:ph type="pic" idx="3"/>
          </p:nvPr>
        </p:nvSpPr>
        <p:spPr>
          <a:xfrm>
            <a:off x="457200" y="391715"/>
            <a:ext cx="3008376" cy="32918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9"/>
          <p:cNvSpPr txBox="1">
            <a:spLocks noGrp="1"/>
          </p:cNvSpPr>
          <p:nvPr>
            <p:ph type="body" idx="1"/>
          </p:nvPr>
        </p:nvSpPr>
        <p:spPr>
          <a:xfrm>
            <a:off x="457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9"/>
          <p:cNvSpPr txBox="1">
            <a:spLocks noGrp="1"/>
          </p:cNvSpPr>
          <p:nvPr>
            <p:ph type="body" idx="2"/>
          </p:nvPr>
        </p:nvSpPr>
        <p:spPr>
          <a:xfrm>
            <a:off x="4648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457200" y="1338263"/>
            <a:ext cx="4040188" cy="479822"/>
          </a:xfrm>
          <a:prstGeom prst="rect">
            <a:avLst/>
          </a:prstGeom>
          <a:solidFill>
            <a:srgbClr val="C00000"/>
          </a:solid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lt1"/>
              </a:buClr>
              <a:buSzPts val="2800"/>
              <a:buFont typeface="Arial"/>
              <a:buNone/>
              <a:defRPr sz="28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58" name="Google Shape;58;p10"/>
          <p:cNvSpPr txBox="1">
            <a:spLocks noGrp="1"/>
          </p:cNvSpPr>
          <p:nvPr>
            <p:ph type="body" idx="2"/>
          </p:nvPr>
        </p:nvSpPr>
        <p:spPr>
          <a:xfrm>
            <a:off x="457200" y="1908516"/>
            <a:ext cx="4040188"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59" name="Google Shape;59;p10"/>
          <p:cNvSpPr txBox="1">
            <a:spLocks noGrp="1"/>
          </p:cNvSpPr>
          <p:nvPr>
            <p:ph type="body" idx="3"/>
          </p:nvPr>
        </p:nvSpPr>
        <p:spPr>
          <a:xfrm>
            <a:off x="4645026" y="1338263"/>
            <a:ext cx="4041775" cy="479822"/>
          </a:xfrm>
          <a:prstGeom prst="rect">
            <a:avLst/>
          </a:prstGeom>
          <a:solidFill>
            <a:srgbClr val="C00000"/>
          </a:solid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lt1"/>
              </a:buClr>
              <a:buSzPts val="2800"/>
              <a:buFont typeface="Arial"/>
              <a:buChar char="•"/>
              <a:defRPr sz="2800" b="1"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60" name="Google Shape;60;p10"/>
          <p:cNvSpPr txBox="1">
            <a:spLocks noGrp="1"/>
          </p:cNvSpPr>
          <p:nvPr>
            <p:ph type="body" idx="4"/>
          </p:nvPr>
        </p:nvSpPr>
        <p:spPr>
          <a:xfrm>
            <a:off x="4645026" y="1908516"/>
            <a:ext cx="4041775"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61" name="Google Shape;61;p10"/>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buzzsprout.com/168838/677522-xander-virginia-beach"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buzzsprout.com/168838/677522-xander-virginia-beach"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buzzsprout.com/168838/677130-jaime-fairfax"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it.ly/VAPBA201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lnSpc>
                <a:spcPct val="85000"/>
              </a:lnSpc>
              <a:buClr>
                <a:srgbClr val="000000"/>
              </a:buClr>
              <a:buSzPts val="3600"/>
            </a:pPr>
            <a:r>
              <a:rPr lang="en-US" sz="3200" b="1" dirty="0">
                <a:latin typeface="Tahoma"/>
                <a:ea typeface="Tahoma"/>
                <a:cs typeface="Tahoma"/>
                <a:sym typeface="Tahoma"/>
              </a:rPr>
              <a:t>Performance Assessment Assurances: </a:t>
            </a:r>
            <a:r>
              <a:rPr lang="en-US" sz="3200" dirty="0">
                <a:latin typeface="Tahoma"/>
                <a:ea typeface="Tahoma"/>
                <a:cs typeface="Tahoma"/>
                <a:sym typeface="Tahoma"/>
              </a:rPr>
              <a:t/>
            </a:r>
            <a:br>
              <a:rPr lang="en-US" sz="3200" dirty="0">
                <a:latin typeface="Tahoma"/>
                <a:ea typeface="Tahoma"/>
                <a:cs typeface="Tahoma"/>
                <a:sym typeface="Tahoma"/>
              </a:rPr>
            </a:br>
            <a:r>
              <a:rPr lang="en-US" sz="3200" b="1" dirty="0">
                <a:latin typeface="Tahoma"/>
                <a:ea typeface="Tahoma"/>
                <a:cs typeface="Tahoma"/>
                <a:sym typeface="Tahoma"/>
              </a:rPr>
              <a:t>Next Steps for Leading Deeper Learning in Virginia </a:t>
            </a:r>
            <a:endParaRPr lang="en-US" sz="3200" dirty="0">
              <a:latin typeface="Tahoma"/>
              <a:ea typeface="Tahoma"/>
              <a:cs typeface="Tahoma"/>
              <a:sym typeface="Tahoma"/>
            </a:endParaRPr>
          </a:p>
        </p:txBody>
      </p:sp>
      <p:sp>
        <p:nvSpPr>
          <p:cNvPr id="3" name="Text Placeholder 2"/>
          <p:cNvSpPr>
            <a:spLocks noGrp="1"/>
          </p:cNvSpPr>
          <p:nvPr>
            <p:ph type="body" idx="1"/>
          </p:nvPr>
        </p:nvSpPr>
        <p:spPr/>
        <p: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Day 1: Module 3</a:t>
            </a:r>
          </a:p>
          <a:p>
            <a:pPr algn="ctr"/>
            <a:r>
              <a:rPr lang="en-US" sz="2800" dirty="0" smtClean="0">
                <a:latin typeface="Tahoma" panose="020B0604030504040204" pitchFamily="34" charset="0"/>
                <a:ea typeface="Tahoma" panose="020B0604030504040204" pitchFamily="34" charset="0"/>
                <a:cs typeface="Tahoma" panose="020B0604030504040204" pitchFamily="34" charset="0"/>
              </a:rPr>
              <a:t>Facilitators:</a:t>
            </a:r>
          </a:p>
          <a:p>
            <a:pPr marL="0" lvl="0" indent="0" algn="ctr">
              <a:spcBef>
                <a:spcPts val="0"/>
              </a:spcBef>
              <a:buClr>
                <a:srgbClr val="000000"/>
              </a:buClr>
              <a:buSzPts val="2400"/>
            </a:pPr>
            <a:r>
              <a:rPr lang="en-US" sz="2800" dirty="0">
                <a:latin typeface="Tahoma"/>
                <a:ea typeface="Tahoma"/>
                <a:cs typeface="Tahoma"/>
                <a:sym typeface="Tahoma"/>
              </a:rPr>
              <a:t>Jim </a:t>
            </a:r>
            <a:r>
              <a:rPr lang="en-US" sz="2800" dirty="0" err="1">
                <a:latin typeface="Tahoma"/>
                <a:ea typeface="Tahoma"/>
                <a:cs typeface="Tahoma"/>
                <a:sym typeface="Tahoma"/>
              </a:rPr>
              <a:t>Malamut</a:t>
            </a:r>
            <a:r>
              <a:rPr lang="en-US" sz="2800" dirty="0">
                <a:latin typeface="Tahoma"/>
                <a:ea typeface="Tahoma"/>
                <a:cs typeface="Tahoma"/>
                <a:sym typeface="Tahoma"/>
              </a:rPr>
              <a:t>, Envision Learning Partners</a:t>
            </a:r>
            <a:endParaRPr lang="en-US" sz="2800" dirty="0">
              <a:solidFill>
                <a:srgbClr val="000000"/>
              </a:solidFill>
              <a:latin typeface="Tahoma"/>
              <a:ea typeface="Tahoma"/>
              <a:cs typeface="Tahoma"/>
              <a:sym typeface="Tahoma"/>
            </a:endParaRPr>
          </a:p>
          <a:p>
            <a:pPr marL="0" lvl="0" indent="0" algn="ctr">
              <a:spcBef>
                <a:spcPts val="0"/>
              </a:spcBef>
              <a:buClr>
                <a:srgbClr val="000000"/>
              </a:buClr>
              <a:buSzPts val="2400"/>
            </a:pPr>
            <a:r>
              <a:rPr lang="en-US" sz="2800" dirty="0">
                <a:latin typeface="Tahoma"/>
                <a:ea typeface="Tahoma"/>
                <a:cs typeface="Tahoma"/>
                <a:sym typeface="Tahoma"/>
              </a:rPr>
              <a:t>Anne Petersen, Myra Thayer (VDOE)</a:t>
            </a:r>
            <a:endParaRPr lang="en-US" sz="2800" dirty="0">
              <a:solidFill>
                <a:srgbClr val="000000"/>
              </a:solidFill>
              <a:latin typeface="Tahoma"/>
              <a:ea typeface="Tahoma"/>
              <a:cs typeface="Tahoma"/>
              <a:sym typeface="Tahoma"/>
            </a:endParaRPr>
          </a:p>
          <a:p>
            <a:endParaRPr lang="en-US" sz="2800" dirty="0" smtClean="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The footer image includes the logo of each pf the sponsors for this workshop: from left to right, Envision Learning Partners, the Virginia Department of Education, and Jobs for the Future."/>
          <p:cNvPicPr/>
          <p:nvPr/>
        </p:nvPicPr>
        <p:blipFill>
          <a:blip r:embed="rId3"/>
          <a:stretch>
            <a:fillRect/>
          </a:stretch>
        </p:blipFill>
        <p:spPr>
          <a:xfrm>
            <a:off x="0" y="4207858"/>
            <a:ext cx="9144000" cy="939870"/>
          </a:xfrm>
          <a:prstGeom prst="rect">
            <a:avLst/>
          </a:prstGeom>
        </p:spPr>
      </p:pic>
    </p:spTree>
    <p:extLst>
      <p:ext uri="{BB962C8B-B14F-4D97-AF65-F5344CB8AC3E}">
        <p14:creationId xmlns:p14="http://schemas.microsoft.com/office/powerpoint/2010/main" val="383339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3"/>
          <p:cNvSpPr txBox="1">
            <a:spLocks noGrp="1"/>
          </p:cNvSpPr>
          <p:nvPr>
            <p:ph type="title"/>
          </p:nvPr>
        </p:nvSpPr>
        <p:spPr>
          <a:xfrm>
            <a:off x="311700" y="0"/>
            <a:ext cx="8703000" cy="1298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a:solidFill>
                  <a:schemeClr val="dk1"/>
                </a:solidFill>
                <a:latin typeface="Tahoma"/>
                <a:ea typeface="Tahoma"/>
                <a:cs typeface="Tahoma"/>
                <a:sym typeface="Tahoma"/>
              </a:rPr>
              <a:t>Getting to Know the Task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Task Sample 1: “Soil Investigation”</a:t>
            </a:r>
            <a:endParaRPr sz="3600" b="0" i="0" u="none" strike="noStrike" cap="none">
              <a:solidFill>
                <a:schemeClr val="dk1"/>
              </a:solidFill>
              <a:latin typeface="Tahoma"/>
              <a:ea typeface="Tahoma"/>
              <a:cs typeface="Tahoma"/>
              <a:sym typeface="Tahoma"/>
            </a:endParaRPr>
          </a:p>
        </p:txBody>
      </p:sp>
      <p:sp>
        <p:nvSpPr>
          <p:cNvPr id="411" name="Google Shape;411;p43"/>
          <p:cNvSpPr txBox="1">
            <a:spLocks noGrp="1"/>
          </p:cNvSpPr>
          <p:nvPr>
            <p:ph type="body" idx="1"/>
          </p:nvPr>
        </p:nvSpPr>
        <p:spPr>
          <a:xfrm>
            <a:off x="394825" y="1423223"/>
            <a:ext cx="8229600" cy="34917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Download the task onto your own device</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544"/>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Independently skim the task</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544"/>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Three ways of making notes: </a:t>
            </a:r>
            <a:endParaRPr sz="2400" b="0" i="0" u="none" strike="noStrike" cap="none">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a:solidFill>
                  <a:schemeClr val="dk1"/>
                </a:solidFill>
                <a:latin typeface="Tahoma"/>
                <a:ea typeface="Tahoma"/>
                <a:cs typeface="Tahoma"/>
                <a:sym typeface="Tahoma"/>
              </a:rPr>
              <a:t>Use comment tool within Adobe Acrobat or other PDF reader to make notes directly on the PDF</a:t>
            </a:r>
            <a:endParaRPr sz="2400" b="0" i="0" u="none" strike="noStrike" cap="none">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a:solidFill>
                  <a:schemeClr val="dk1"/>
                </a:solidFill>
                <a:latin typeface="Tahoma"/>
                <a:ea typeface="Tahoma"/>
                <a:cs typeface="Tahoma"/>
                <a:sym typeface="Tahoma"/>
              </a:rPr>
              <a:t>Write notes onto the hard copy of the task</a:t>
            </a:r>
            <a:endParaRPr sz="2400" b="0" i="0" u="none" strike="noStrike" cap="none">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a:solidFill>
                  <a:schemeClr val="dk1"/>
                </a:solidFill>
                <a:latin typeface="Tahoma"/>
                <a:ea typeface="Tahoma"/>
                <a:cs typeface="Tahoma"/>
                <a:sym typeface="Tahoma"/>
              </a:rPr>
              <a:t>Write notes about the task features on hard copy of the Quality Criteria Review Tool</a:t>
            </a:r>
            <a:endParaRPr sz="2400" b="0" i="0" u="none" strike="noStrike" cap="none">
              <a:solidFill>
                <a:schemeClr val="dk1"/>
              </a:solidFill>
              <a:latin typeface="Tahoma"/>
              <a:ea typeface="Tahoma"/>
              <a:cs typeface="Tahoma"/>
              <a:sym typeface="Tahoma"/>
            </a:endParaRPr>
          </a:p>
          <a:p>
            <a:pPr marL="457200" marR="0" lvl="0" indent="-284480" algn="l" rtl="0">
              <a:lnSpc>
                <a:spcPct val="80000"/>
              </a:lnSpc>
              <a:spcBef>
                <a:spcPts val="544"/>
              </a:spcBef>
              <a:spcAft>
                <a:spcPts val="0"/>
              </a:spcAft>
              <a:buClr>
                <a:schemeClr val="dk1"/>
              </a:buClr>
              <a:buSzPts val="2720"/>
              <a:buFont typeface="Arial"/>
              <a:buNone/>
            </a:pP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228600" y="0"/>
            <a:ext cx="8915400" cy="155367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dirty="0">
                <a:solidFill>
                  <a:schemeClr val="dk1"/>
                </a:solidFill>
                <a:latin typeface="Tahoma"/>
                <a:ea typeface="Tahoma"/>
                <a:cs typeface="Tahoma"/>
                <a:sym typeface="Tahoma"/>
              </a:rPr>
              <a:t>Quality Criteria Review Tool – Features</a:t>
            </a:r>
            <a:endParaRPr sz="4800" b="0" i="0" u="none" strike="noStrike" cap="none" dirty="0">
              <a:solidFill>
                <a:schemeClr val="dk1"/>
              </a:solidFill>
              <a:latin typeface="Tahoma"/>
              <a:ea typeface="Tahoma"/>
              <a:cs typeface="Tahoma"/>
              <a:sym typeface="Tahoma"/>
            </a:endParaRPr>
          </a:p>
        </p:txBody>
      </p:sp>
      <p:sp>
        <p:nvSpPr>
          <p:cNvPr id="418" name="Google Shape;418;p44"/>
          <p:cNvSpPr txBox="1">
            <a:spLocks noGrp="1"/>
          </p:cNvSpPr>
          <p:nvPr>
            <p:ph type="body" idx="1"/>
          </p:nvPr>
        </p:nvSpPr>
        <p:spPr>
          <a:xfrm>
            <a:off x="228600" y="1855694"/>
            <a:ext cx="8153400" cy="155201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Quality Levels</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Analytic Elements</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Descriptors (“And”, “Or”, and “May”)</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5"/>
          <p:cNvSpPr txBox="1">
            <a:spLocks noGrp="1"/>
          </p:cNvSpPr>
          <p:nvPr>
            <p:ph type="title"/>
          </p:nvPr>
        </p:nvSpPr>
        <p:spPr>
          <a:xfrm>
            <a:off x="209138" y="0"/>
            <a:ext cx="8835452" cy="15051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dirty="0">
                <a:solidFill>
                  <a:schemeClr val="dk1"/>
                </a:solidFill>
                <a:latin typeface="Tahoma"/>
                <a:ea typeface="Tahoma"/>
                <a:cs typeface="Tahoma"/>
                <a:sym typeface="Tahoma"/>
              </a:rPr>
              <a:t>Quality Criteria Review Tool – Quality Levels</a:t>
            </a:r>
            <a:endParaRPr sz="4800" b="0" i="0" u="none" strike="noStrike" cap="none" dirty="0">
              <a:solidFill>
                <a:schemeClr val="dk1"/>
              </a:solidFill>
              <a:latin typeface="Tahoma"/>
              <a:ea typeface="Tahoma"/>
              <a:cs typeface="Tahoma"/>
              <a:sym typeface="Tahoma"/>
            </a:endParaRPr>
          </a:p>
        </p:txBody>
      </p:sp>
      <p:sp>
        <p:nvSpPr>
          <p:cNvPr id="425" name="Google Shape;425;p45"/>
          <p:cNvSpPr txBox="1">
            <a:spLocks noGrp="1"/>
          </p:cNvSpPr>
          <p:nvPr>
            <p:ph type="body" idx="1"/>
          </p:nvPr>
        </p:nvSpPr>
        <p:spPr>
          <a:xfrm>
            <a:off x="209138" y="1917326"/>
            <a:ext cx="8153400" cy="26098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0 - No Evidence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1 - Limited Evidence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2 - Partial Evidence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3 - Full Evidence</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299583" y="155448"/>
            <a:ext cx="8835452" cy="12745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Quality Criteria Review Tool – Analytic Elements</a:t>
            </a:r>
            <a:endParaRPr sz="4800" b="0" i="0" u="none" strike="noStrike" cap="none">
              <a:solidFill>
                <a:schemeClr val="dk1"/>
              </a:solidFill>
              <a:latin typeface="Tahoma"/>
              <a:ea typeface="Tahoma"/>
              <a:cs typeface="Tahoma"/>
              <a:sym typeface="Tahoma"/>
            </a:endParaRPr>
          </a:p>
        </p:txBody>
      </p:sp>
      <p:sp>
        <p:nvSpPr>
          <p:cNvPr id="432" name="Google Shape;432;p46"/>
          <p:cNvSpPr txBox="1">
            <a:spLocks noGrp="1"/>
          </p:cNvSpPr>
          <p:nvPr>
            <p:ph type="body" idx="1"/>
          </p:nvPr>
        </p:nvSpPr>
        <p:spPr>
          <a:xfrm>
            <a:off x="299583" y="1594598"/>
            <a:ext cx="8566511" cy="273535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E.g., Criterion 1: Standards/Intended Learning Outcomes</a:t>
            </a:r>
            <a:endParaRPr sz="2400" b="0" i="0" u="none" strike="noStrike" cap="none">
              <a:solidFill>
                <a:schemeClr val="dk1"/>
              </a:solidFill>
              <a:latin typeface="Tahoma"/>
              <a:ea typeface="Tahoma"/>
              <a:cs typeface="Tahoma"/>
              <a:sym typeface="Tahoma"/>
            </a:endParaRPr>
          </a:p>
          <a:p>
            <a:pPr marL="800100" marR="0" lvl="1" indent="-342900" algn="l" rtl="0">
              <a:lnSpc>
                <a:spcPct val="90000"/>
              </a:lnSpc>
              <a:spcBef>
                <a:spcPts val="520"/>
              </a:spcBef>
              <a:spcAft>
                <a:spcPts val="0"/>
              </a:spcAft>
              <a:buClr>
                <a:schemeClr val="dk1"/>
              </a:buClr>
              <a:buSzPts val="2600"/>
              <a:buFont typeface="Arial"/>
              <a:buChar char="•"/>
            </a:pPr>
            <a:r>
              <a:rPr lang="en-US" sz="2400" b="1" i="0" u="none" strike="noStrike" cap="none">
                <a:solidFill>
                  <a:schemeClr val="dk1"/>
                </a:solidFill>
                <a:latin typeface="Tahoma"/>
                <a:ea typeface="Tahoma"/>
                <a:cs typeface="Tahoma"/>
                <a:sym typeface="Tahoma"/>
              </a:rPr>
              <a:t>1A: </a:t>
            </a:r>
            <a:r>
              <a:rPr lang="en-US" sz="2400" b="0" i="0" u="none" strike="noStrike" cap="none">
                <a:solidFill>
                  <a:schemeClr val="dk1"/>
                </a:solidFill>
                <a:latin typeface="Tahoma"/>
                <a:ea typeface="Tahoma"/>
                <a:cs typeface="Tahoma"/>
                <a:sym typeface="Tahoma"/>
              </a:rPr>
              <a:t>Alignment to Virginia SOL</a:t>
            </a:r>
            <a:endParaRPr sz="2400" b="0" i="0" u="none" strike="noStrike" cap="none">
              <a:solidFill>
                <a:schemeClr val="dk1"/>
              </a:solidFill>
              <a:latin typeface="Tahoma"/>
              <a:ea typeface="Tahoma"/>
              <a:cs typeface="Tahoma"/>
              <a:sym typeface="Tahoma"/>
            </a:endParaRPr>
          </a:p>
          <a:p>
            <a:pPr marL="800100" marR="0" lvl="1" indent="-342900" algn="l" rtl="0">
              <a:lnSpc>
                <a:spcPct val="90000"/>
              </a:lnSpc>
              <a:spcBef>
                <a:spcPts val="520"/>
              </a:spcBef>
              <a:spcAft>
                <a:spcPts val="0"/>
              </a:spcAft>
              <a:buClr>
                <a:schemeClr val="dk1"/>
              </a:buClr>
              <a:buSzPts val="2600"/>
              <a:buFont typeface="Arial"/>
              <a:buChar char="•"/>
            </a:pPr>
            <a:r>
              <a:rPr lang="en-US" sz="2400" b="1" i="0" u="none" strike="noStrike" cap="none">
                <a:solidFill>
                  <a:schemeClr val="dk1"/>
                </a:solidFill>
                <a:latin typeface="Tahoma"/>
                <a:ea typeface="Tahoma"/>
                <a:cs typeface="Tahoma"/>
                <a:sym typeface="Tahoma"/>
              </a:rPr>
              <a:t>1B:</a:t>
            </a:r>
            <a:r>
              <a:rPr lang="en-US" sz="2400" b="0" i="0" u="none" strike="noStrike" cap="none">
                <a:solidFill>
                  <a:schemeClr val="dk1"/>
                </a:solidFill>
                <a:latin typeface="Tahoma"/>
                <a:ea typeface="Tahoma"/>
                <a:cs typeface="Tahoma"/>
                <a:sym typeface="Tahoma"/>
              </a:rPr>
              <a:t> Cognitive complexity</a:t>
            </a:r>
            <a:endParaRPr sz="2400" b="0" i="0" u="none" strike="noStrike" cap="none">
              <a:solidFill>
                <a:schemeClr val="dk1"/>
              </a:solidFill>
              <a:latin typeface="Tahoma"/>
              <a:ea typeface="Tahoma"/>
              <a:cs typeface="Tahoma"/>
              <a:sym typeface="Tahoma"/>
            </a:endParaRPr>
          </a:p>
          <a:p>
            <a:pPr marL="800100" marR="0" lvl="1" indent="-342900" algn="l" rtl="0">
              <a:lnSpc>
                <a:spcPct val="90000"/>
              </a:lnSpc>
              <a:spcBef>
                <a:spcPts val="520"/>
              </a:spcBef>
              <a:spcAft>
                <a:spcPts val="0"/>
              </a:spcAft>
              <a:buClr>
                <a:schemeClr val="dk1"/>
              </a:buClr>
              <a:buSzPts val="2600"/>
              <a:buFont typeface="Arial"/>
              <a:buChar char="•"/>
            </a:pPr>
            <a:r>
              <a:rPr lang="en-US" sz="2400" b="1" i="0" u="none" strike="noStrike" cap="none">
                <a:solidFill>
                  <a:schemeClr val="dk1"/>
                </a:solidFill>
                <a:latin typeface="Tahoma"/>
                <a:ea typeface="Tahoma"/>
                <a:cs typeface="Tahoma"/>
                <a:sym typeface="Tahoma"/>
              </a:rPr>
              <a:t>1C: </a:t>
            </a:r>
            <a:r>
              <a:rPr lang="en-US" sz="2400" b="0" i="0" u="none" strike="noStrike" cap="none">
                <a:solidFill>
                  <a:schemeClr val="dk1"/>
                </a:solidFill>
                <a:latin typeface="Tahoma"/>
                <a:ea typeface="Tahoma"/>
                <a:cs typeface="Tahoma"/>
                <a:sym typeface="Tahoma"/>
              </a:rPr>
              <a:t>Deeper learning competencies / Life-Ready competencies defined by the Profile of a Virginia Graduate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7"/>
          <p:cNvSpPr txBox="1">
            <a:spLocks noGrp="1"/>
          </p:cNvSpPr>
          <p:nvPr>
            <p:ph type="title"/>
          </p:nvPr>
        </p:nvSpPr>
        <p:spPr>
          <a:xfrm>
            <a:off x="228595" y="64647"/>
            <a:ext cx="8851500" cy="1146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Descriptors (“And”)</a:t>
            </a:r>
            <a:endParaRPr sz="3600" b="0" i="0" u="none" strike="noStrike" cap="none">
              <a:solidFill>
                <a:schemeClr val="dk1"/>
              </a:solidFill>
              <a:latin typeface="Tahoma"/>
              <a:ea typeface="Tahoma"/>
              <a:cs typeface="Tahoma"/>
              <a:sym typeface="Tahoma"/>
            </a:endParaRPr>
          </a:p>
        </p:txBody>
      </p:sp>
      <p:sp>
        <p:nvSpPr>
          <p:cNvPr id="439" name="Google Shape;439;p47"/>
          <p:cNvSpPr txBox="1">
            <a:spLocks noGrp="1"/>
          </p:cNvSpPr>
          <p:nvPr>
            <p:ph type="body" idx="1"/>
          </p:nvPr>
        </p:nvSpPr>
        <p:spPr>
          <a:xfrm>
            <a:off x="228600" y="1315151"/>
            <a:ext cx="8686800" cy="3745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240"/>
              <a:buFont typeface="Arial"/>
              <a:buNone/>
            </a:pPr>
            <a:r>
              <a:rPr lang="en-US" sz="2400" b="1" i="0" u="none" strike="noStrike" cap="none">
                <a:solidFill>
                  <a:schemeClr val="dk1"/>
                </a:solidFill>
                <a:latin typeface="Tahoma"/>
                <a:ea typeface="Tahoma"/>
                <a:cs typeface="Tahoma"/>
                <a:sym typeface="Tahoma"/>
              </a:rPr>
              <a:t>E.g., Descriptor for 1A: Alignment to Virginia SOL</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448"/>
              </a:spcBef>
              <a:spcAft>
                <a:spcPts val="0"/>
              </a:spcAft>
              <a:buClr>
                <a:schemeClr val="dk1"/>
              </a:buClr>
              <a:buSzPts val="2240"/>
              <a:buFont typeface="Arial"/>
              <a:buNone/>
            </a:pPr>
            <a:r>
              <a:rPr lang="en-US" sz="2400" b="0" i="0" u="none" strike="noStrike" cap="none">
                <a:solidFill>
                  <a:schemeClr val="dk1"/>
                </a:solidFill>
                <a:latin typeface="Tahoma"/>
                <a:ea typeface="Tahoma"/>
                <a:cs typeface="Tahoma"/>
                <a:sym typeface="Tahoma"/>
              </a:rPr>
              <a:t>“Virginia Standards of Learning selected for the performance assessment are:</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48"/>
              </a:spcBef>
              <a:spcAft>
                <a:spcPts val="0"/>
              </a:spcAft>
              <a:buClr>
                <a:schemeClr val="dk1"/>
              </a:buClr>
              <a:buSzPts val="2240"/>
              <a:buFont typeface="Arial"/>
              <a:buChar char="•"/>
            </a:pPr>
            <a:r>
              <a:rPr lang="en-US" sz="2400" b="0" i="0" u="none" strike="noStrike" cap="none">
                <a:solidFill>
                  <a:schemeClr val="dk1"/>
                </a:solidFill>
                <a:latin typeface="Tahoma"/>
                <a:ea typeface="Tahoma"/>
                <a:cs typeface="Tahoma"/>
                <a:sym typeface="Tahoma"/>
              </a:rPr>
              <a:t>Clearly listed in a task template,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48"/>
              </a:spcBef>
              <a:spcAft>
                <a:spcPts val="0"/>
              </a:spcAft>
              <a:buClr>
                <a:schemeClr val="dk1"/>
              </a:buClr>
              <a:buSzPts val="2240"/>
              <a:buFont typeface="Arial"/>
              <a:buChar char="•"/>
            </a:pPr>
            <a:r>
              <a:rPr lang="en-US" sz="2400" b="0" i="0" u="none" strike="noStrike" cap="none">
                <a:solidFill>
                  <a:schemeClr val="dk1"/>
                </a:solidFill>
                <a:latin typeface="Tahoma"/>
                <a:ea typeface="Tahoma"/>
                <a:cs typeface="Tahoma"/>
                <a:sym typeface="Tahoma"/>
              </a:rPr>
              <a:t>Developmentally appropriate for target students, </a:t>
            </a:r>
            <a:r>
              <a:rPr lang="en-US" sz="2400" b="1" i="1" u="none" strike="noStrike" cap="none">
                <a:solidFill>
                  <a:schemeClr val="dk1"/>
                </a:solidFill>
                <a:latin typeface="Tahoma"/>
                <a:ea typeface="Tahoma"/>
                <a:cs typeface="Tahoma"/>
                <a:sym typeface="Tahoma"/>
              </a:rPr>
              <a:t>and</a:t>
            </a:r>
            <a:r>
              <a:rPr lang="en-US" sz="2400" b="0" i="1" u="none" strike="noStrike" cap="none">
                <a:solidFill>
                  <a:schemeClr val="dk1"/>
                </a:solidFill>
                <a:latin typeface="Tahoma"/>
                <a:ea typeface="Tahoma"/>
                <a:cs typeface="Tahoma"/>
                <a:sym typeface="Tahoma"/>
              </a:rPr>
              <a:t>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48"/>
              </a:spcBef>
              <a:spcAft>
                <a:spcPts val="0"/>
              </a:spcAft>
              <a:buClr>
                <a:schemeClr val="dk1"/>
              </a:buClr>
              <a:buSzPts val="2240"/>
              <a:buFont typeface="Arial"/>
              <a:buChar char="•"/>
            </a:pPr>
            <a:r>
              <a:rPr lang="en-US" sz="2400" b="0" i="0" u="none" strike="noStrike" cap="none">
                <a:solidFill>
                  <a:schemeClr val="dk1"/>
                </a:solidFill>
                <a:latin typeface="Tahoma"/>
                <a:ea typeface="Tahoma"/>
                <a:cs typeface="Tahoma"/>
                <a:sym typeface="Tahoma"/>
              </a:rPr>
              <a:t>Aligned to the grade-level scope and sequence or grade-level curriculum.  </a:t>
            </a:r>
            <a:r>
              <a:rPr lang="en-US" sz="2400" b="1" i="1" u="none" strike="noStrike" cap="none">
                <a:solidFill>
                  <a:schemeClr val="dk1"/>
                </a:solidFill>
                <a:latin typeface="Tahoma"/>
                <a:ea typeface="Tahoma"/>
                <a:cs typeface="Tahoma"/>
                <a:sym typeface="Tahoma"/>
              </a:rPr>
              <a:t>(and)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448"/>
              </a:spcBef>
              <a:spcAft>
                <a:spcPts val="0"/>
              </a:spcAft>
              <a:buClr>
                <a:schemeClr val="dk1"/>
              </a:buClr>
              <a:buSzPts val="2240"/>
              <a:buFont typeface="Arial"/>
              <a:buNone/>
            </a:pPr>
            <a:r>
              <a:rPr lang="en-US" sz="2400" b="0" i="0" u="none" strike="noStrike" cap="none">
                <a:solidFill>
                  <a:schemeClr val="dk1"/>
                </a:solidFill>
                <a:latin typeface="Tahoma"/>
                <a:ea typeface="Tahoma"/>
                <a:cs typeface="Tahoma"/>
                <a:sym typeface="Tahoma"/>
              </a:rPr>
              <a:t>Performance assessment components, resources/materials, and student products are aligned to the listed SOLs.”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8"/>
          <p:cNvSpPr txBox="1">
            <a:spLocks noGrp="1"/>
          </p:cNvSpPr>
          <p:nvPr>
            <p:ph type="title"/>
          </p:nvPr>
        </p:nvSpPr>
        <p:spPr>
          <a:xfrm>
            <a:off x="214850" y="94998"/>
            <a:ext cx="8835300" cy="174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Short Hand for Quality Levels (“And”)</a:t>
            </a:r>
            <a:endParaRPr sz="3600" b="0" i="0" u="none" strike="noStrike" cap="none">
              <a:solidFill>
                <a:schemeClr val="dk1"/>
              </a:solidFill>
              <a:latin typeface="Tahoma"/>
              <a:ea typeface="Tahoma"/>
              <a:cs typeface="Tahoma"/>
              <a:sym typeface="Tahoma"/>
            </a:endParaRPr>
          </a:p>
        </p:txBody>
      </p:sp>
      <p:sp>
        <p:nvSpPr>
          <p:cNvPr id="446" name="Google Shape;446;p48"/>
          <p:cNvSpPr txBox="1">
            <a:spLocks noGrp="1"/>
          </p:cNvSpPr>
          <p:nvPr>
            <p:ph type="body" idx="1"/>
          </p:nvPr>
        </p:nvSpPr>
        <p:spPr>
          <a:xfrm>
            <a:off x="298123" y="2005726"/>
            <a:ext cx="8153400" cy="185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0 - No Evidence </a:t>
            </a:r>
            <a:r>
              <a:rPr lang="en-US" sz="2400" b="0" i="1" u="none" strike="noStrike" cap="none">
                <a:solidFill>
                  <a:schemeClr val="dk1"/>
                </a:solidFill>
                <a:latin typeface="Tahoma"/>
                <a:ea typeface="Tahoma"/>
                <a:cs typeface="Tahoma"/>
                <a:sym typeface="Tahoma"/>
              </a:rPr>
              <a:t>[No elements are met]</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1 - Limited Evidence </a:t>
            </a:r>
            <a:r>
              <a:rPr lang="en-US" sz="2400" b="0" i="1" u="none" strike="noStrike" cap="none">
                <a:solidFill>
                  <a:schemeClr val="dk1"/>
                </a:solidFill>
                <a:latin typeface="Tahoma"/>
                <a:ea typeface="Tahoma"/>
                <a:cs typeface="Tahoma"/>
                <a:sym typeface="Tahoma"/>
              </a:rPr>
              <a:t>[One element is met]</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2 - Partial Evidence </a:t>
            </a:r>
            <a:r>
              <a:rPr lang="en-US" sz="2400" b="0" i="1" u="none" strike="noStrike" cap="none">
                <a:solidFill>
                  <a:schemeClr val="dk1"/>
                </a:solidFill>
                <a:latin typeface="Tahoma"/>
                <a:ea typeface="Tahoma"/>
                <a:cs typeface="Tahoma"/>
                <a:sym typeface="Tahoma"/>
              </a:rPr>
              <a:t>[A few but not all elements are met]</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3 - Full Evidence  </a:t>
            </a:r>
            <a:r>
              <a:rPr lang="en-US" sz="2400" b="0" i="1" u="none" strike="noStrike" cap="none">
                <a:solidFill>
                  <a:schemeClr val="dk1"/>
                </a:solidFill>
                <a:latin typeface="Tahoma"/>
                <a:ea typeface="Tahoma"/>
                <a:cs typeface="Tahoma"/>
                <a:sym typeface="Tahoma"/>
              </a:rPr>
              <a:t>[All elements are met]</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9"/>
          <p:cNvSpPr txBox="1">
            <a:spLocks noGrp="1"/>
          </p:cNvSpPr>
          <p:nvPr>
            <p:ph type="title"/>
          </p:nvPr>
        </p:nvSpPr>
        <p:spPr>
          <a:xfrm>
            <a:off x="201168" y="169402"/>
            <a:ext cx="8842248" cy="134850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Descriptors (“Or”)</a:t>
            </a:r>
            <a:endParaRPr sz="3600" b="1" i="0" u="none" strike="noStrike" cap="none">
              <a:solidFill>
                <a:schemeClr val="dk1"/>
              </a:solidFill>
              <a:latin typeface="Tahoma"/>
              <a:ea typeface="Tahoma"/>
              <a:cs typeface="Tahoma"/>
              <a:sym typeface="Tahoma"/>
            </a:endParaRPr>
          </a:p>
        </p:txBody>
      </p:sp>
      <p:sp>
        <p:nvSpPr>
          <p:cNvPr id="453" name="Google Shape;453;p49"/>
          <p:cNvSpPr txBox="1">
            <a:spLocks noGrp="1"/>
          </p:cNvSpPr>
          <p:nvPr>
            <p:ph type="body" idx="1"/>
          </p:nvPr>
        </p:nvSpPr>
        <p:spPr>
          <a:xfrm>
            <a:off x="201175" y="1600200"/>
            <a:ext cx="8842200" cy="2926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E.g., Descriptor for 1B: Cognitive Complexity</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496"/>
              </a:spcBef>
              <a:spcAft>
                <a:spcPts val="0"/>
              </a:spcAft>
              <a:buClr>
                <a:schemeClr val="dk1"/>
              </a:buClr>
              <a:buSzPts val="2480"/>
              <a:buFont typeface="Arial"/>
              <a:buNone/>
            </a:pPr>
            <a:r>
              <a:rPr lang="en-US" sz="2400" b="0" i="0" u="none" strike="noStrike" cap="none">
                <a:solidFill>
                  <a:schemeClr val="dk1"/>
                </a:solidFill>
                <a:latin typeface="Tahoma"/>
                <a:ea typeface="Tahoma"/>
                <a:cs typeface="Tahoma"/>
                <a:sym typeface="Tahoma"/>
              </a:rPr>
              <a:t>“The performance assessment</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558"/>
              </a:spcBef>
              <a:spcAft>
                <a:spcPts val="0"/>
              </a:spcAft>
              <a:buClr>
                <a:schemeClr val="dk1"/>
              </a:buClr>
              <a:buSzPts val="2480"/>
              <a:buFont typeface="Arial"/>
              <a:buChar char="•"/>
            </a:pPr>
            <a:r>
              <a:rPr lang="en-US" sz="2400" b="0" i="0" u="none" strike="noStrike" cap="none">
                <a:solidFill>
                  <a:schemeClr val="dk1"/>
                </a:solidFill>
                <a:latin typeface="Tahoma"/>
                <a:ea typeface="Tahoma"/>
                <a:cs typeface="Tahoma"/>
                <a:sym typeface="Tahoma"/>
              </a:rPr>
              <a:t>Goes beyond simple recall = elicits evidence of complex student thinking, </a:t>
            </a:r>
            <a:r>
              <a:rPr lang="en-US" sz="2400" b="1" i="1" u="none" strike="noStrike" cap="none">
                <a:solidFill>
                  <a:schemeClr val="dk1"/>
                </a:solidFill>
                <a:latin typeface="Tahoma"/>
                <a:ea typeface="Tahoma"/>
                <a:cs typeface="Tahoma"/>
                <a:sym typeface="Tahoma"/>
              </a:rPr>
              <a:t>and</a:t>
            </a:r>
            <a:r>
              <a:rPr lang="en-US" sz="2400" b="0" i="0" u="none" strike="noStrike" cap="none">
                <a:solidFill>
                  <a:schemeClr val="dk1"/>
                </a:solidFill>
                <a:latin typeface="Tahoma"/>
                <a:ea typeface="Tahoma"/>
                <a:cs typeface="Tahoma"/>
                <a:sym typeface="Tahoma"/>
              </a:rPr>
              <a:t>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558"/>
              </a:spcBef>
              <a:spcAft>
                <a:spcPts val="0"/>
              </a:spcAft>
              <a:buClr>
                <a:schemeClr val="dk1"/>
              </a:buClr>
              <a:buSzPts val="2480"/>
              <a:buFont typeface="Arial"/>
              <a:buChar char="•"/>
            </a:pPr>
            <a:r>
              <a:rPr lang="en-US" sz="2400" b="0" i="0" u="none" strike="noStrike" cap="none">
                <a:solidFill>
                  <a:schemeClr val="dk1"/>
                </a:solidFill>
                <a:latin typeface="Tahoma"/>
                <a:ea typeface="Tahoma"/>
                <a:cs typeface="Tahoma"/>
                <a:sym typeface="Tahoma"/>
              </a:rPr>
              <a:t>Requires application of disciplinary </a:t>
            </a:r>
            <a:r>
              <a:rPr lang="en-US" sz="2400" b="1" i="1" u="none" strike="noStrike" cap="none">
                <a:solidFill>
                  <a:schemeClr val="dk1"/>
                </a:solidFill>
                <a:latin typeface="Tahoma"/>
                <a:ea typeface="Tahoma"/>
                <a:cs typeface="Tahoma"/>
                <a:sym typeface="Tahoma"/>
              </a:rPr>
              <a:t>or</a:t>
            </a:r>
            <a:r>
              <a:rPr lang="en-US" sz="2400" b="0" i="0" u="none" strike="noStrike" cap="none">
                <a:solidFill>
                  <a:schemeClr val="dk1"/>
                </a:solidFill>
                <a:latin typeface="Tahoma"/>
                <a:ea typeface="Tahoma"/>
                <a:cs typeface="Tahoma"/>
                <a:sym typeface="Tahoma"/>
              </a:rPr>
              <a:t> cross-disciplinary concepts, practices, and/</a:t>
            </a:r>
            <a:r>
              <a:rPr lang="en-US" sz="2400" b="1" i="1" u="none" strike="noStrike" cap="none">
                <a:solidFill>
                  <a:schemeClr val="dk1"/>
                </a:solidFill>
                <a:latin typeface="Tahoma"/>
                <a:ea typeface="Tahoma"/>
                <a:cs typeface="Tahoma"/>
                <a:sym typeface="Tahoma"/>
              </a:rPr>
              <a:t>or</a:t>
            </a:r>
            <a:r>
              <a:rPr lang="en-US" sz="2400" b="0" i="0" u="none" strike="noStrike" cap="none">
                <a:solidFill>
                  <a:schemeClr val="dk1"/>
                </a:solidFill>
                <a:latin typeface="Tahoma"/>
                <a:ea typeface="Tahoma"/>
                <a:cs typeface="Tahoma"/>
                <a:sym typeface="Tahoma"/>
              </a:rPr>
              <a:t> transferable skills, </a:t>
            </a:r>
            <a:endParaRPr sz="2400" b="0" i="0" u="none" strike="noStrike" cap="none">
              <a:solidFill>
                <a:schemeClr val="dk1"/>
              </a:solidFill>
              <a:latin typeface="Tahoma"/>
              <a:ea typeface="Tahoma"/>
              <a:cs typeface="Tahoma"/>
              <a:sym typeface="Tahoma"/>
            </a:endParaRPr>
          </a:p>
          <a:p>
            <a:pPr marL="1085850" marR="0" lvl="1" indent="-342900" algn="l" rtl="0">
              <a:lnSpc>
                <a:spcPct val="80000"/>
              </a:lnSpc>
              <a:spcBef>
                <a:spcPts val="558"/>
              </a:spcBef>
              <a:spcAft>
                <a:spcPts val="0"/>
              </a:spcAft>
              <a:buClr>
                <a:schemeClr val="dk1"/>
              </a:buClr>
              <a:buSzPts val="2790"/>
              <a:buFont typeface="Arial"/>
              <a:buChar char="•"/>
            </a:pPr>
            <a:r>
              <a:rPr lang="en-US" sz="2400" b="1" i="1" u="none" strike="noStrike" cap="none">
                <a:solidFill>
                  <a:schemeClr val="dk1"/>
                </a:solidFill>
                <a:latin typeface="Tahoma"/>
                <a:ea typeface="Tahoma"/>
                <a:cs typeface="Tahoma"/>
                <a:sym typeface="Tahoma"/>
              </a:rPr>
              <a:t>Such as</a:t>
            </a:r>
            <a:r>
              <a:rPr lang="en-US" sz="2400" b="1" i="0" u="none" strike="noStrike" cap="none">
                <a:solidFill>
                  <a:schemeClr val="dk1"/>
                </a:solidFill>
                <a:latin typeface="Tahoma"/>
                <a:ea typeface="Tahoma"/>
                <a:cs typeface="Tahoma"/>
                <a:sym typeface="Tahoma"/>
              </a:rPr>
              <a:t> </a:t>
            </a:r>
            <a:r>
              <a:rPr lang="en-US" sz="2400" b="0" i="0" u="none" strike="noStrike" cap="none">
                <a:solidFill>
                  <a:schemeClr val="dk1"/>
                </a:solidFill>
                <a:latin typeface="Tahoma"/>
                <a:ea typeface="Tahoma"/>
                <a:cs typeface="Tahoma"/>
                <a:sym typeface="Tahoma"/>
              </a:rPr>
              <a:t>application, analysis, evaluation, synthesis, </a:t>
            </a:r>
            <a:r>
              <a:rPr lang="en-US" sz="2400" b="1" i="1" u="none" strike="noStrike" cap="none">
                <a:solidFill>
                  <a:schemeClr val="dk1"/>
                </a:solidFill>
                <a:latin typeface="Tahoma"/>
                <a:ea typeface="Tahoma"/>
                <a:cs typeface="Tahoma"/>
                <a:sym typeface="Tahoma"/>
              </a:rPr>
              <a:t>or</a:t>
            </a:r>
            <a:r>
              <a:rPr lang="en-US" sz="2400" b="1" i="0" u="none" strike="noStrike" cap="none">
                <a:solidFill>
                  <a:schemeClr val="dk1"/>
                </a:solidFill>
                <a:latin typeface="Tahoma"/>
                <a:ea typeface="Tahoma"/>
                <a:cs typeface="Tahoma"/>
                <a:sym typeface="Tahoma"/>
              </a:rPr>
              <a:t> </a:t>
            </a:r>
            <a:r>
              <a:rPr lang="en-US" sz="2400" b="0" i="0" u="none" strike="noStrike" cap="none">
                <a:solidFill>
                  <a:schemeClr val="dk1"/>
                </a:solidFill>
                <a:latin typeface="Tahoma"/>
                <a:ea typeface="Tahoma"/>
                <a:cs typeface="Tahoma"/>
                <a:sym typeface="Tahoma"/>
              </a:rPr>
              <a:t>original creation.”</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0"/>
          <p:cNvSpPr txBox="1">
            <a:spLocks noGrp="1"/>
          </p:cNvSpPr>
          <p:nvPr>
            <p:ph type="title"/>
          </p:nvPr>
        </p:nvSpPr>
        <p:spPr>
          <a:xfrm>
            <a:off x="130825" y="52050"/>
            <a:ext cx="9144000" cy="184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Short Hand for Quality Levels (“Or”, “Such as”)</a:t>
            </a:r>
            <a:endParaRPr sz="3600" b="0" i="0" u="none" strike="noStrike" cap="none">
              <a:solidFill>
                <a:schemeClr val="dk1"/>
              </a:solidFill>
              <a:latin typeface="Tahoma"/>
              <a:ea typeface="Tahoma"/>
              <a:cs typeface="Tahoma"/>
              <a:sym typeface="Tahoma"/>
            </a:endParaRPr>
          </a:p>
        </p:txBody>
      </p:sp>
      <p:sp>
        <p:nvSpPr>
          <p:cNvPr id="460" name="Google Shape;460;p50"/>
          <p:cNvSpPr txBox="1">
            <a:spLocks noGrp="1"/>
          </p:cNvSpPr>
          <p:nvPr>
            <p:ph type="body" idx="1"/>
          </p:nvPr>
        </p:nvSpPr>
        <p:spPr>
          <a:xfrm>
            <a:off x="224525" y="1994048"/>
            <a:ext cx="8814900" cy="2941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0 - No Evidence </a:t>
            </a:r>
            <a:r>
              <a:rPr lang="en-US" sz="2400" b="0" i="1" u="none" strike="noStrike" cap="none">
                <a:solidFill>
                  <a:schemeClr val="dk1"/>
                </a:solidFill>
                <a:latin typeface="Tahoma"/>
                <a:ea typeface="Tahoma"/>
                <a:cs typeface="Tahoma"/>
                <a:sym typeface="Tahoma"/>
              </a:rPr>
              <a:t>[No elements are met]</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1 - Limited Evidence </a:t>
            </a:r>
            <a:r>
              <a:rPr lang="en-US" sz="2400" b="0" i="1" u="none" strike="noStrike" cap="none">
                <a:solidFill>
                  <a:schemeClr val="dk1"/>
                </a:solidFill>
                <a:latin typeface="Tahoma"/>
                <a:ea typeface="Tahoma"/>
                <a:cs typeface="Tahoma"/>
                <a:sym typeface="Tahoma"/>
              </a:rPr>
              <a:t>[Evidence must be inferred]</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2 - Partial Evidence </a:t>
            </a:r>
            <a:r>
              <a:rPr lang="en-US" sz="2400" b="0" i="1" u="none" strike="noStrike" cap="none">
                <a:solidFill>
                  <a:schemeClr val="dk1"/>
                </a:solidFill>
                <a:latin typeface="Tahoma"/>
                <a:ea typeface="Tahoma"/>
                <a:cs typeface="Tahoma"/>
                <a:sym typeface="Tahoma"/>
              </a:rPr>
              <a:t>[One major element is met, but not all] (e.g., Requires application of disciplinary doing, but does not require complex student thinking)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3 - Full Evidence </a:t>
            </a:r>
            <a:r>
              <a:rPr lang="en-US" sz="2400" b="0" i="1" u="none" strike="noStrike" cap="none">
                <a:solidFill>
                  <a:schemeClr val="dk1"/>
                </a:solidFill>
                <a:latin typeface="Tahoma"/>
                <a:ea typeface="Tahoma"/>
                <a:cs typeface="Tahoma"/>
                <a:sym typeface="Tahoma"/>
              </a:rPr>
              <a:t>[All </a:t>
            </a:r>
            <a:r>
              <a:rPr lang="en-US" sz="2400" b="1" i="1" u="none" strike="noStrike" cap="none">
                <a:solidFill>
                  <a:schemeClr val="dk1"/>
                </a:solidFill>
                <a:latin typeface="Tahoma"/>
                <a:ea typeface="Tahoma"/>
                <a:cs typeface="Tahoma"/>
                <a:sym typeface="Tahoma"/>
              </a:rPr>
              <a:t>major</a:t>
            </a:r>
            <a:r>
              <a:rPr lang="en-US" sz="2400" b="0" i="1" u="none" strike="noStrike" cap="none">
                <a:solidFill>
                  <a:schemeClr val="dk1"/>
                </a:solidFill>
                <a:latin typeface="Tahoma"/>
                <a:ea typeface="Tahoma"/>
                <a:cs typeface="Tahoma"/>
                <a:sym typeface="Tahoma"/>
              </a:rPr>
              <a:t> elements are met] (e.g., Complex student thinking AND application)</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1"/>
          <p:cNvSpPr txBox="1">
            <a:spLocks noGrp="1"/>
          </p:cNvSpPr>
          <p:nvPr>
            <p:ph type="title"/>
          </p:nvPr>
        </p:nvSpPr>
        <p:spPr>
          <a:xfrm>
            <a:off x="154200" y="260273"/>
            <a:ext cx="8835600" cy="1132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Another Example  (“May”)</a:t>
            </a:r>
            <a:endParaRPr sz="3600" b="0" i="0" u="none" strike="noStrike" cap="none">
              <a:solidFill>
                <a:schemeClr val="dk1"/>
              </a:solidFill>
              <a:latin typeface="Tahoma"/>
              <a:ea typeface="Tahoma"/>
              <a:cs typeface="Tahoma"/>
              <a:sym typeface="Tahoma"/>
            </a:endParaRPr>
          </a:p>
        </p:txBody>
      </p:sp>
      <p:sp>
        <p:nvSpPr>
          <p:cNvPr id="467" name="Google Shape;467;p51"/>
          <p:cNvSpPr txBox="1">
            <a:spLocks noGrp="1"/>
          </p:cNvSpPr>
          <p:nvPr>
            <p:ph type="body" idx="1"/>
          </p:nvPr>
        </p:nvSpPr>
        <p:spPr>
          <a:xfrm>
            <a:off x="252025" y="1549798"/>
            <a:ext cx="8954400" cy="2846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Tahoma"/>
                <a:ea typeface="Tahoma"/>
                <a:cs typeface="Tahoma"/>
                <a:sym typeface="Tahoma"/>
              </a:rPr>
              <a:t>E.g., Descriptor for 1C: Deeper Learning Competencies, etc.</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440"/>
              </a:spcBef>
              <a:spcAft>
                <a:spcPts val="0"/>
              </a:spcAft>
              <a:buClr>
                <a:schemeClr val="dk1"/>
              </a:buClr>
              <a:buSzPts val="2200"/>
              <a:buFont typeface="Arial"/>
              <a:buNone/>
            </a:pPr>
            <a:r>
              <a:rPr lang="en-US" sz="2400" b="0" i="0" u="none" strike="noStrike" cap="none">
                <a:solidFill>
                  <a:schemeClr val="dk1"/>
                </a:solidFill>
                <a:latin typeface="Tahoma"/>
                <a:ea typeface="Tahoma"/>
                <a:cs typeface="Tahoma"/>
                <a:sym typeface="Tahoma"/>
              </a:rPr>
              <a:t>The performance assessment </a:t>
            </a:r>
            <a:r>
              <a:rPr lang="en-US" sz="2400" b="1" i="0" u="none" strike="noStrike" cap="none">
                <a:solidFill>
                  <a:schemeClr val="dk1"/>
                </a:solidFill>
                <a:latin typeface="Tahoma"/>
                <a:ea typeface="Tahoma"/>
                <a:cs typeface="Tahoma"/>
                <a:sym typeface="Tahoma"/>
              </a:rPr>
              <a:t>provides an opportunity for students to develop and demonstrate</a:t>
            </a:r>
            <a:r>
              <a:rPr lang="en-US" sz="2400" b="0" i="0" u="none" strike="noStrike" cap="none">
                <a:solidFill>
                  <a:schemeClr val="dk1"/>
                </a:solidFill>
                <a:latin typeface="Tahoma"/>
                <a:ea typeface="Tahoma"/>
                <a:cs typeface="Tahoma"/>
                <a:sym typeface="Tahoma"/>
              </a:rPr>
              <a:t> </a:t>
            </a:r>
            <a:r>
              <a:rPr lang="en-US" sz="2400" b="0" i="1" u="none" strike="noStrike" cap="none">
                <a:solidFill>
                  <a:schemeClr val="dk1"/>
                </a:solidFill>
                <a:latin typeface="Tahoma"/>
                <a:ea typeface="Tahoma"/>
                <a:cs typeface="Tahoma"/>
                <a:sym typeface="Tahoma"/>
              </a:rPr>
              <a:t>(even if not explicitly assessed</a:t>
            </a:r>
            <a:r>
              <a:rPr lang="en-US" sz="2400" b="0" i="0" u="none" strike="noStrike" cap="none">
                <a:solidFill>
                  <a:schemeClr val="dk1"/>
                </a:solidFill>
                <a:latin typeface="Tahoma"/>
                <a:ea typeface="Tahoma"/>
                <a:cs typeface="Tahoma"/>
                <a:sym typeface="Tahoma"/>
              </a:rPr>
              <a:t>):</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40"/>
              </a:spcBef>
              <a:spcAft>
                <a:spcPts val="0"/>
              </a:spcAft>
              <a:buClr>
                <a:schemeClr val="dk1"/>
              </a:buClr>
              <a:buSzPts val="2200"/>
              <a:buFont typeface="Arial"/>
              <a:buChar char="•"/>
            </a:pPr>
            <a:r>
              <a:rPr lang="en-US" sz="2400" b="1" i="0" u="none" strike="noStrike" cap="none">
                <a:solidFill>
                  <a:schemeClr val="dk1"/>
                </a:solidFill>
                <a:latin typeface="Tahoma"/>
                <a:ea typeface="Tahoma"/>
                <a:cs typeface="Tahoma"/>
                <a:sym typeface="Tahoma"/>
              </a:rPr>
              <a:t>Deeper learning competencies</a:t>
            </a:r>
            <a:r>
              <a:rPr lang="en-US" sz="2400" b="0" i="0" u="none" strike="noStrike" cap="none">
                <a:solidFill>
                  <a:schemeClr val="dk1"/>
                </a:solidFill>
                <a:latin typeface="Tahoma"/>
                <a:ea typeface="Tahoma"/>
                <a:cs typeface="Tahoma"/>
                <a:sym typeface="Tahoma"/>
              </a:rPr>
              <a:t>, defined as...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a:spLocks noGrp="1"/>
          </p:cNvSpPr>
          <p:nvPr>
            <p:ph type="title"/>
          </p:nvPr>
        </p:nvSpPr>
        <p:spPr>
          <a:xfrm>
            <a:off x="154200" y="311723"/>
            <a:ext cx="8835600" cy="1132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Another Example  (“May”) </a:t>
            </a:r>
            <a:r>
              <a:rPr lang="en-US" sz="3600">
                <a:latin typeface="Tahoma"/>
                <a:ea typeface="Tahoma"/>
                <a:cs typeface="Tahoma"/>
                <a:sym typeface="Tahoma"/>
              </a:rPr>
              <a:t>(continued)</a:t>
            </a:r>
            <a:endParaRPr sz="3600" b="0" i="0" u="none" strike="noStrike" cap="none">
              <a:solidFill>
                <a:schemeClr val="dk1"/>
              </a:solidFill>
              <a:latin typeface="Tahoma"/>
              <a:ea typeface="Tahoma"/>
              <a:cs typeface="Tahoma"/>
              <a:sym typeface="Tahoma"/>
            </a:endParaRPr>
          </a:p>
        </p:txBody>
      </p:sp>
      <p:sp>
        <p:nvSpPr>
          <p:cNvPr id="474" name="Google Shape;474;p52"/>
          <p:cNvSpPr txBox="1">
            <a:spLocks noGrp="1"/>
          </p:cNvSpPr>
          <p:nvPr>
            <p:ph type="body" idx="1"/>
          </p:nvPr>
        </p:nvSpPr>
        <p:spPr>
          <a:xfrm>
            <a:off x="252025" y="1714499"/>
            <a:ext cx="89544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440"/>
              </a:spcBef>
              <a:spcAft>
                <a:spcPts val="0"/>
              </a:spcAft>
              <a:buClr>
                <a:schemeClr val="dk1"/>
              </a:buClr>
              <a:buSzPts val="2200"/>
              <a:buFont typeface="Arial"/>
              <a:buNone/>
            </a:pPr>
            <a:r>
              <a:rPr lang="en-US" sz="2400" b="0" i="0" u="none" strike="noStrike" cap="none">
                <a:solidFill>
                  <a:schemeClr val="dk1"/>
                </a:solidFill>
                <a:latin typeface="Tahoma"/>
                <a:ea typeface="Tahoma"/>
                <a:cs typeface="Tahoma"/>
                <a:sym typeface="Tahoma"/>
              </a:rPr>
              <a:t>…The performance assessment </a:t>
            </a:r>
            <a:r>
              <a:rPr lang="en-US" sz="2400" b="1" i="1" u="none" strike="noStrike" cap="none">
                <a:solidFill>
                  <a:schemeClr val="dk1"/>
                </a:solidFill>
                <a:latin typeface="Tahoma"/>
                <a:ea typeface="Tahoma"/>
                <a:cs typeface="Tahoma"/>
                <a:sym typeface="Tahoma"/>
              </a:rPr>
              <a:t>may</a:t>
            </a:r>
            <a:r>
              <a:rPr lang="en-US" sz="2400" b="1" i="0" u="none" strike="noStrike" cap="none">
                <a:solidFill>
                  <a:schemeClr val="dk1"/>
                </a:solidFill>
                <a:latin typeface="Tahoma"/>
                <a:ea typeface="Tahoma"/>
                <a:cs typeface="Tahoma"/>
                <a:sym typeface="Tahoma"/>
              </a:rPr>
              <a:t> </a:t>
            </a:r>
            <a:r>
              <a:rPr lang="en-US" sz="2400" b="0" i="0" u="none" strike="noStrike" cap="none">
                <a:solidFill>
                  <a:schemeClr val="dk1"/>
                </a:solidFill>
                <a:latin typeface="Tahoma"/>
                <a:ea typeface="Tahoma"/>
                <a:cs typeface="Tahoma"/>
                <a:sym typeface="Tahoma"/>
              </a:rPr>
              <a:t>also provide opportunities for students to </a:t>
            </a:r>
            <a:r>
              <a:rPr lang="en-US" sz="2400" b="1" i="0" u="none" strike="noStrike" cap="none">
                <a:solidFill>
                  <a:schemeClr val="dk1"/>
                </a:solidFill>
                <a:latin typeface="Tahoma"/>
                <a:ea typeface="Tahoma"/>
                <a:cs typeface="Tahoma"/>
                <a:sym typeface="Tahoma"/>
              </a:rPr>
              <a:t>develop and demonstrate</a:t>
            </a:r>
            <a:r>
              <a:rPr lang="en-US" sz="2400" b="0" i="0" u="none" strike="noStrike" cap="none">
                <a:solidFill>
                  <a:schemeClr val="dk1"/>
                </a:solidFill>
                <a:latin typeface="Tahoma"/>
                <a:ea typeface="Tahoma"/>
                <a:cs typeface="Tahoma"/>
                <a:sym typeface="Tahoma"/>
              </a:rPr>
              <a:t>:</a:t>
            </a:r>
            <a:endParaRPr sz="2400" b="0" i="0" u="none" strike="noStrike" cap="none">
              <a:solidFill>
                <a:schemeClr val="dk1"/>
              </a:solidFill>
              <a:latin typeface="Tahoma"/>
              <a:ea typeface="Tahoma"/>
              <a:cs typeface="Tahoma"/>
              <a:sym typeface="Tahoma"/>
            </a:endParaRPr>
          </a:p>
          <a:p>
            <a:pPr marL="914400" marR="0" lvl="1" indent="-457200" algn="l" rtl="0">
              <a:lnSpc>
                <a:spcPct val="80000"/>
              </a:lnSpc>
              <a:spcBef>
                <a:spcPts val="440"/>
              </a:spcBef>
              <a:spcAft>
                <a:spcPts val="0"/>
              </a:spcAft>
              <a:buClr>
                <a:schemeClr val="dk1"/>
              </a:buClr>
              <a:buSzPts val="2200"/>
              <a:buFont typeface="Arial"/>
              <a:buChar char="•"/>
            </a:pPr>
            <a:r>
              <a:rPr lang="en-US" sz="2400" b="0" i="0" u="none" strike="noStrike" cap="none">
                <a:solidFill>
                  <a:schemeClr val="dk1"/>
                </a:solidFill>
                <a:latin typeface="Tahoma"/>
                <a:ea typeface="Tahoma"/>
                <a:cs typeface="Tahoma"/>
                <a:sym typeface="Tahoma"/>
              </a:rPr>
              <a:t>Life-ready competencies (Profile of a Graduate)</a:t>
            </a:r>
            <a:endParaRPr sz="2400" b="0" i="0" u="none" strike="noStrike" cap="none">
              <a:solidFill>
                <a:schemeClr val="dk1"/>
              </a:solidFill>
              <a:latin typeface="Tahoma"/>
              <a:ea typeface="Tahoma"/>
              <a:cs typeface="Tahoma"/>
              <a:sym typeface="Tahoma"/>
            </a:endParaRPr>
          </a:p>
          <a:p>
            <a:pPr marL="914400" marR="0" lvl="1" indent="-457200" algn="l" rtl="0">
              <a:lnSpc>
                <a:spcPct val="80000"/>
              </a:lnSpc>
              <a:spcBef>
                <a:spcPts val="440"/>
              </a:spcBef>
              <a:spcAft>
                <a:spcPts val="0"/>
              </a:spcAft>
              <a:buClr>
                <a:schemeClr val="dk1"/>
              </a:buClr>
              <a:buSzPts val="2200"/>
              <a:buFont typeface="Arial"/>
              <a:buChar char="•"/>
            </a:pPr>
            <a:r>
              <a:rPr lang="en-US" sz="2400" b="0" i="0" u="none" strike="noStrike" cap="none">
                <a:solidFill>
                  <a:schemeClr val="dk1"/>
                </a:solidFill>
                <a:latin typeface="Tahoma"/>
                <a:ea typeface="Tahoma"/>
                <a:cs typeface="Tahoma"/>
                <a:sym typeface="Tahoma"/>
              </a:rPr>
              <a:t>Technology-related competencies</a:t>
            </a:r>
            <a:endParaRPr sz="2400" b="0" i="0" u="none" strike="noStrike" cap="none">
              <a:solidFill>
                <a:schemeClr val="dk1"/>
              </a:solidFill>
              <a:latin typeface="Tahoma"/>
              <a:ea typeface="Tahoma"/>
              <a:cs typeface="Tahoma"/>
              <a:sym typeface="Tahoma"/>
            </a:endParaRPr>
          </a:p>
          <a:p>
            <a:pPr marL="914400" marR="0" lvl="1" indent="-457200" algn="l" rtl="0">
              <a:lnSpc>
                <a:spcPct val="80000"/>
              </a:lnSpc>
              <a:spcBef>
                <a:spcPts val="440"/>
              </a:spcBef>
              <a:spcAft>
                <a:spcPts val="0"/>
              </a:spcAft>
              <a:buClr>
                <a:schemeClr val="dk1"/>
              </a:buClr>
              <a:buSzPts val="2200"/>
              <a:buFont typeface="Arial"/>
              <a:buChar char="•"/>
            </a:pPr>
            <a:r>
              <a:rPr lang="en-US" sz="2400" b="0" i="0" u="none" strike="noStrike" cap="none">
                <a:solidFill>
                  <a:schemeClr val="dk1"/>
                </a:solidFill>
                <a:latin typeface="Tahoma"/>
                <a:ea typeface="Tahoma"/>
                <a:cs typeface="Tahoma"/>
                <a:sym typeface="Tahoma"/>
              </a:rPr>
              <a:t>Integration of two or more content areas</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60"/>
              </a:spcBef>
              <a:spcAft>
                <a:spcPts val="0"/>
              </a:spcAft>
              <a:buClr>
                <a:schemeClr val="dk1"/>
              </a:buClr>
              <a:buSzPts val="800"/>
              <a:buFont typeface="Arial"/>
              <a:buNone/>
            </a:pP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5"/>
          <p:cNvSpPr txBox="1">
            <a:spLocks noGrp="1"/>
          </p:cNvSpPr>
          <p:nvPr>
            <p:ph type="title"/>
          </p:nvPr>
        </p:nvSpPr>
        <p:spPr>
          <a:xfrm>
            <a:off x="376444" y="346051"/>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Introductions </a:t>
            </a:r>
            <a:endParaRPr sz="4000" b="0" i="0" u="none" strike="noStrike" cap="none">
              <a:solidFill>
                <a:schemeClr val="dk1"/>
              </a:solidFill>
              <a:latin typeface="Tahoma"/>
              <a:ea typeface="Tahoma"/>
              <a:cs typeface="Tahoma"/>
              <a:sym typeface="Tahoma"/>
            </a:endParaRPr>
          </a:p>
        </p:txBody>
      </p:sp>
      <p:sp>
        <p:nvSpPr>
          <p:cNvPr id="354" name="Google Shape;354;p35"/>
          <p:cNvSpPr txBox="1">
            <a:spLocks noGrp="1"/>
          </p:cNvSpPr>
          <p:nvPr>
            <p:ph type="body" idx="1"/>
          </p:nvPr>
        </p:nvSpPr>
        <p:spPr>
          <a:xfrm>
            <a:off x="376444" y="1146151"/>
            <a:ext cx="8077200" cy="2743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Name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School, Division</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Your professional role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Teaching area/grade level (past or present, if applicable)</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3"/>
          <p:cNvSpPr txBox="1">
            <a:spLocks noGrp="1"/>
          </p:cNvSpPr>
          <p:nvPr>
            <p:ph type="title"/>
          </p:nvPr>
        </p:nvSpPr>
        <p:spPr>
          <a:xfrm>
            <a:off x="171388" y="0"/>
            <a:ext cx="8835452" cy="198424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Quality Criteria Review Tool – </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Short Hand for Quality Levels (“May”)</a:t>
            </a:r>
            <a:endParaRPr sz="4000" b="0" i="0" u="none" strike="noStrike" cap="none">
              <a:solidFill>
                <a:schemeClr val="dk1"/>
              </a:solidFill>
              <a:latin typeface="Tahoma"/>
              <a:ea typeface="Tahoma"/>
              <a:cs typeface="Tahoma"/>
              <a:sym typeface="Tahoma"/>
            </a:endParaRPr>
          </a:p>
        </p:txBody>
      </p:sp>
      <p:sp>
        <p:nvSpPr>
          <p:cNvPr id="481" name="Google Shape;481;p53"/>
          <p:cNvSpPr txBox="1">
            <a:spLocks noGrp="1"/>
          </p:cNvSpPr>
          <p:nvPr>
            <p:ph type="body" idx="1"/>
          </p:nvPr>
        </p:nvSpPr>
        <p:spPr>
          <a:xfrm>
            <a:off x="171388" y="2161795"/>
            <a:ext cx="8835452" cy="242849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0 - No Evidence </a:t>
            </a:r>
            <a:r>
              <a:rPr lang="en-US" sz="2400" b="0" i="1" u="none" strike="noStrike" cap="none">
                <a:solidFill>
                  <a:schemeClr val="dk1"/>
                </a:solidFill>
                <a:latin typeface="Tahoma"/>
                <a:ea typeface="Tahoma"/>
                <a:cs typeface="Tahoma"/>
                <a:sym typeface="Tahoma"/>
              </a:rPr>
              <a:t>[No elements are met]</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1 - Limited Evidence </a:t>
            </a:r>
            <a:r>
              <a:rPr lang="en-US" sz="2400" b="0" i="1" u="none" strike="noStrike" cap="none">
                <a:solidFill>
                  <a:schemeClr val="dk1"/>
                </a:solidFill>
                <a:latin typeface="Tahoma"/>
                <a:ea typeface="Tahoma"/>
                <a:cs typeface="Tahoma"/>
                <a:sym typeface="Tahoma"/>
              </a:rPr>
              <a:t>[Evidence must be inferred]</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2 - Partial Evidence </a:t>
            </a:r>
            <a:r>
              <a:rPr lang="en-US" sz="2400" b="0" i="1" u="none" strike="noStrike" cap="none">
                <a:solidFill>
                  <a:schemeClr val="dk1"/>
                </a:solidFill>
                <a:latin typeface="Tahoma"/>
                <a:ea typeface="Tahoma"/>
                <a:cs typeface="Tahoma"/>
                <a:sym typeface="Tahoma"/>
              </a:rPr>
              <a:t>[One major element is met, but evidence is thin ]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3 - Full Evidence </a:t>
            </a:r>
            <a:r>
              <a:rPr lang="en-US" sz="2400" b="0" i="1" u="none" strike="noStrike" cap="none">
                <a:solidFill>
                  <a:schemeClr val="dk1"/>
                </a:solidFill>
                <a:latin typeface="Tahoma"/>
                <a:ea typeface="Tahoma"/>
                <a:cs typeface="Tahoma"/>
                <a:sym typeface="Tahoma"/>
              </a:rPr>
              <a:t>[One of the </a:t>
            </a:r>
            <a:r>
              <a:rPr lang="en-US" sz="2400" b="1" i="1" u="none" strike="noStrike" cap="none">
                <a:solidFill>
                  <a:schemeClr val="dk1"/>
                </a:solidFill>
                <a:latin typeface="Tahoma"/>
                <a:ea typeface="Tahoma"/>
                <a:cs typeface="Tahoma"/>
                <a:sym typeface="Tahoma"/>
              </a:rPr>
              <a:t>major</a:t>
            </a:r>
            <a:r>
              <a:rPr lang="en-US" sz="2400" b="0" i="1" u="none" strike="noStrike" cap="none">
                <a:solidFill>
                  <a:schemeClr val="dk1"/>
                </a:solidFill>
                <a:latin typeface="Tahoma"/>
                <a:ea typeface="Tahoma"/>
                <a:cs typeface="Tahoma"/>
                <a:sym typeface="Tahoma"/>
              </a:rPr>
              <a:t> elements are met] (e.g., Deeper Learning Competency OR Life-ready Competency OR Technology-related Competency OR Integrated learning)</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4"/>
          <p:cNvSpPr txBox="1">
            <a:spLocks noGrp="1"/>
          </p:cNvSpPr>
          <p:nvPr>
            <p:ph type="title"/>
          </p:nvPr>
        </p:nvSpPr>
        <p:spPr>
          <a:xfrm>
            <a:off x="219456" y="151114"/>
            <a:ext cx="8842248" cy="13667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Quality Criteria Review Tool – </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Is a Tool for Task Improvement</a:t>
            </a:r>
            <a:endParaRPr sz="4000" b="0" i="0" u="none" strike="noStrike" cap="none">
              <a:solidFill>
                <a:schemeClr val="dk1"/>
              </a:solidFill>
              <a:latin typeface="Tahoma"/>
              <a:ea typeface="Tahoma"/>
              <a:cs typeface="Tahoma"/>
              <a:sym typeface="Tahoma"/>
            </a:endParaRPr>
          </a:p>
        </p:txBody>
      </p:sp>
      <p:sp>
        <p:nvSpPr>
          <p:cNvPr id="488" name="Google Shape;488;p54"/>
          <p:cNvSpPr txBox="1">
            <a:spLocks noGrp="1"/>
          </p:cNvSpPr>
          <p:nvPr>
            <p:ph type="body" idx="1"/>
          </p:nvPr>
        </p:nvSpPr>
        <p:spPr>
          <a:xfrm>
            <a:off x="219456" y="1673352"/>
            <a:ext cx="8153400" cy="18387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You may ask…</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1" u="none" strike="noStrike" cap="none">
                <a:solidFill>
                  <a:schemeClr val="dk1"/>
                </a:solidFill>
                <a:latin typeface="Tahoma"/>
                <a:ea typeface="Tahoma"/>
                <a:cs typeface="Tahoma"/>
                <a:sym typeface="Tahoma"/>
              </a:rPr>
              <a:t>Do these analytic ratings roll up to a summative score?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1" u="none" strike="noStrike" cap="none">
                <a:solidFill>
                  <a:schemeClr val="dk1"/>
                </a:solidFill>
                <a:latin typeface="Tahoma"/>
                <a:ea typeface="Tahoma"/>
                <a:cs typeface="Tahoma"/>
                <a:sym typeface="Tahoma"/>
              </a:rPr>
              <a:t>Are these analytic ratings used to generate a holistic rating?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5"/>
          <p:cNvSpPr txBox="1">
            <a:spLocks noGrp="1"/>
          </p:cNvSpPr>
          <p:nvPr>
            <p:ph type="title"/>
          </p:nvPr>
        </p:nvSpPr>
        <p:spPr>
          <a:xfrm>
            <a:off x="463296" y="1782318"/>
            <a:ext cx="80772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4800" b="1" i="0" u="none" strike="noStrike" cap="none">
                <a:solidFill>
                  <a:schemeClr val="dk1"/>
                </a:solidFill>
                <a:latin typeface="Tahoma"/>
                <a:ea typeface="Tahoma"/>
                <a:cs typeface="Tahoma"/>
                <a:sym typeface="Tahoma"/>
              </a:rPr>
              <a:t>Questions?</a:t>
            </a:r>
            <a:endParaRPr sz="4800" b="1" i="0" u="none" strike="noStrike" cap="none">
              <a:solidFill>
                <a:schemeClr val="dk1"/>
              </a:solidFill>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6"/>
          <p:cNvSpPr txBox="1">
            <a:spLocks noGrp="1"/>
          </p:cNvSpPr>
          <p:nvPr>
            <p:ph type="title"/>
          </p:nvPr>
        </p:nvSpPr>
        <p:spPr>
          <a:xfrm>
            <a:off x="269158" y="77968"/>
            <a:ext cx="8763000" cy="20342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4000" b="1" i="0" u="none" strike="noStrike" cap="none">
                <a:solidFill>
                  <a:schemeClr val="dk1"/>
                </a:solidFill>
                <a:latin typeface="Tahoma"/>
                <a:ea typeface="Tahoma"/>
                <a:cs typeface="Tahoma"/>
                <a:sym typeface="Tahoma"/>
              </a:rPr>
              <a:t>Individual Work</a:t>
            </a:r>
            <a:r>
              <a:rPr lang="en-US" sz="4800" b="1" i="0" u="none" strike="noStrike" cap="none">
                <a:solidFill>
                  <a:schemeClr val="dk1"/>
                </a:solidFill>
                <a:latin typeface="Tahoma"/>
                <a:ea typeface="Tahoma"/>
                <a:cs typeface="Tahoma"/>
                <a:sym typeface="Tahoma"/>
              </a:rPr>
              <a:t/>
            </a:r>
            <a:br>
              <a:rPr lang="en-US" sz="4800" b="1" i="0" u="none" strike="noStrike" cap="none">
                <a:solidFill>
                  <a:schemeClr val="dk1"/>
                </a:solidFill>
                <a:latin typeface="Tahoma"/>
                <a:ea typeface="Tahoma"/>
                <a:cs typeface="Tahoma"/>
                <a:sym typeface="Tahoma"/>
              </a:rPr>
            </a:br>
            <a:r>
              <a:rPr lang="en-US" sz="3200" b="1" i="0" u="none" strike="noStrike" cap="none">
                <a:solidFill>
                  <a:schemeClr val="dk1"/>
                </a:solidFill>
                <a:latin typeface="Tahoma"/>
                <a:ea typeface="Tahoma"/>
                <a:cs typeface="Tahoma"/>
                <a:sym typeface="Tahoma"/>
              </a:rPr>
              <a:t>Apply the Quality Criteria to the “Soil Investigation” Task</a:t>
            </a:r>
            <a:endParaRPr sz="4800" b="0" i="0" u="none" strike="noStrike" cap="none">
              <a:solidFill>
                <a:schemeClr val="dk1"/>
              </a:solidFill>
              <a:latin typeface="Tahoma"/>
              <a:ea typeface="Tahoma"/>
              <a:cs typeface="Tahoma"/>
              <a:sym typeface="Tahoma"/>
            </a:endParaRPr>
          </a:p>
        </p:txBody>
      </p:sp>
      <p:sp>
        <p:nvSpPr>
          <p:cNvPr id="501" name="Google Shape;501;p56"/>
          <p:cNvSpPr txBox="1">
            <a:spLocks noGrp="1"/>
          </p:cNvSpPr>
          <p:nvPr>
            <p:ph type="body" idx="1"/>
          </p:nvPr>
        </p:nvSpPr>
        <p:spPr>
          <a:xfrm>
            <a:off x="269158" y="2066544"/>
            <a:ext cx="8229600" cy="151850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Select a quality rating for each Criterion and provide brief evidence/rationale for your rating</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Does not have to be completed in sequential order</a:t>
            </a:r>
            <a:endParaRPr sz="2400" b="0" i="0" u="none" strike="noStrike" cap="none">
              <a:solidFill>
                <a:schemeClr val="dk1"/>
              </a:solidFill>
              <a:latin typeface="Tahoma"/>
              <a:ea typeface="Tahoma"/>
              <a:cs typeface="Tahoma"/>
              <a:sym typeface="Tahoma"/>
            </a:endParaRPr>
          </a:p>
          <a:p>
            <a:pPr marL="457200" marR="0" lvl="0" indent="-2540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7"/>
          <p:cNvSpPr txBox="1">
            <a:spLocks noGrp="1"/>
          </p:cNvSpPr>
          <p:nvPr>
            <p:ph type="title"/>
          </p:nvPr>
        </p:nvSpPr>
        <p:spPr>
          <a:xfrm>
            <a:off x="301174" y="0"/>
            <a:ext cx="8842826" cy="188618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300"/>
              <a:buFont typeface="Helvetica Neue"/>
              <a:buNone/>
            </a:pPr>
            <a:r>
              <a:rPr lang="en-US" sz="4000" b="1" i="0" u="none" strike="noStrike" cap="none">
                <a:solidFill>
                  <a:schemeClr val="dk1"/>
                </a:solidFill>
                <a:latin typeface="Tahoma"/>
                <a:ea typeface="Tahoma"/>
                <a:cs typeface="Tahoma"/>
                <a:sym typeface="Tahoma"/>
              </a:rPr>
              <a:t>Table Talk – “Soil Investigation” Task</a:t>
            </a:r>
            <a:endParaRPr sz="4000" b="0" i="0" u="none" strike="noStrike" cap="none">
              <a:solidFill>
                <a:schemeClr val="dk1"/>
              </a:solidFill>
              <a:latin typeface="Tahoma"/>
              <a:ea typeface="Tahoma"/>
              <a:cs typeface="Tahoma"/>
              <a:sym typeface="Tahoma"/>
            </a:endParaRPr>
          </a:p>
        </p:txBody>
      </p:sp>
      <p:sp>
        <p:nvSpPr>
          <p:cNvPr id="508" name="Google Shape;508;p57"/>
          <p:cNvSpPr txBox="1">
            <a:spLocks noGrp="1"/>
          </p:cNvSpPr>
          <p:nvPr>
            <p:ph type="body" idx="1"/>
          </p:nvPr>
        </p:nvSpPr>
        <p:spPr>
          <a:xfrm>
            <a:off x="301174" y="1621012"/>
            <a:ext cx="8229600" cy="260351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Compare notes on the quality level you selected for each criterion</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Note areas of agreement and disagreement</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Discuss areas of disagreement, using evidence to explain your rating</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8"/>
          <p:cNvSpPr txBox="1">
            <a:spLocks noGrp="1"/>
          </p:cNvSpPr>
          <p:nvPr>
            <p:ph type="title"/>
          </p:nvPr>
        </p:nvSpPr>
        <p:spPr>
          <a:xfrm>
            <a:off x="219456" y="0"/>
            <a:ext cx="8860536" cy="13990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a:solidFill>
                  <a:schemeClr val="dk1"/>
                </a:solidFill>
                <a:latin typeface="Tahoma"/>
                <a:ea typeface="Tahoma"/>
                <a:cs typeface="Tahoma"/>
                <a:sym typeface="Tahoma"/>
              </a:rPr>
              <a:t>Quality Levels for “Soil Investigation” Task Criterion 1A-1C</a:t>
            </a:r>
            <a:endParaRPr sz="3600" b="0" i="0" u="none" strike="noStrike" cap="none">
              <a:solidFill>
                <a:schemeClr val="dk1"/>
              </a:solidFill>
              <a:latin typeface="Tahoma"/>
              <a:ea typeface="Tahoma"/>
              <a:cs typeface="Tahoma"/>
              <a:sym typeface="Tahoma"/>
            </a:endParaRPr>
          </a:p>
        </p:txBody>
      </p:sp>
      <p:graphicFrame>
        <p:nvGraphicFramePr>
          <p:cNvPr id="515" name="Google Shape;515;p58" descr="1A: Alignment to Virginia SOL, quality level is 2. 1B: Cognitive complexity and application, quality level is 3. 1C: Deeper learning competencies OR Life-Ready competencies defined by the Profile of a Virginia Graduate OR Technology-related competencies OR Integration of content areas, quality level is 3." title="Criterion 1: Standards/Intended Learning Outcomes &#10;"/>
          <p:cNvGraphicFramePr/>
          <p:nvPr/>
        </p:nvGraphicFramePr>
        <p:xfrm>
          <a:off x="0" y="1527048"/>
          <a:ext cx="9144000" cy="3291880"/>
        </p:xfrm>
        <a:graphic>
          <a:graphicData uri="http://schemas.openxmlformats.org/drawingml/2006/table">
            <a:tbl>
              <a:tblPr firstRow="1" bandRow="1">
                <a:noFill/>
                <a:tableStyleId>{7EAAD6BF-DECC-403F-A397-9309AEE5C728}</a:tableStyleId>
              </a:tblPr>
              <a:tblGrid>
                <a:gridCol w="7690100">
                  <a:extLst>
                    <a:ext uri="{9D8B030D-6E8A-4147-A177-3AD203B41FA5}">
                      <a16:colId xmlns:a16="http://schemas.microsoft.com/office/drawing/2014/main" val="20000"/>
                    </a:ext>
                  </a:extLst>
                </a:gridCol>
                <a:gridCol w="14539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a:latin typeface="Tahoma"/>
                          <a:ea typeface="Tahoma"/>
                          <a:cs typeface="Tahoma"/>
                          <a:sym typeface="Tahoma"/>
                        </a:rPr>
                        <a:t>Criterion 1: Standards/Intended Learning Outcomes</a:t>
                      </a:r>
                      <a:endParaRPr sz="2400" u="none" strike="noStrike" cap="none">
                        <a:latin typeface="Tahoma"/>
                        <a:ea typeface="Tahoma"/>
                        <a:cs typeface="Tahoma"/>
                        <a:sym typeface="Tahoma"/>
                      </a:endParaRPr>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Quality Level </a:t>
                      </a:r>
                      <a:endParaRPr sz="2400" u="none" strike="noStrike" cap="none">
                        <a:latin typeface="Tahoma"/>
                        <a:ea typeface="Tahoma"/>
                        <a:cs typeface="Tahoma"/>
                        <a:sym typeface="Tahoma"/>
                      </a:endParaRPr>
                    </a:p>
                  </a:txBody>
                  <a:tcPr marL="91450" marR="91450" marT="45725" marB="45725">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1A: </a:t>
                      </a:r>
                      <a:r>
                        <a:rPr lang="en-US" sz="2400" u="none" strike="noStrike" cap="none">
                          <a:latin typeface="Tahoma"/>
                          <a:ea typeface="Tahoma"/>
                          <a:cs typeface="Tahoma"/>
                          <a:sym typeface="Tahoma"/>
                        </a:rPr>
                        <a:t>Alignment to Virginia SOL</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a:latin typeface="Tahoma"/>
                          <a:ea typeface="Tahoma"/>
                          <a:cs typeface="Tahoma"/>
                          <a:sym typeface="Tahoma"/>
                        </a:rPr>
                        <a:t>1B: </a:t>
                      </a:r>
                      <a:r>
                        <a:rPr lang="en-US" sz="2400" u="none" strike="noStrike" cap="none">
                          <a:latin typeface="Tahoma"/>
                          <a:ea typeface="Tahoma"/>
                          <a:cs typeface="Tahoma"/>
                          <a:sym typeface="Tahoma"/>
                        </a:rPr>
                        <a:t>Cognitive complexity and application </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a:latin typeface="Tahoma"/>
                          <a:ea typeface="Tahoma"/>
                          <a:cs typeface="Tahoma"/>
                          <a:sym typeface="Tahoma"/>
                        </a:rPr>
                        <a:t>1C: </a:t>
                      </a:r>
                      <a:r>
                        <a:rPr lang="en-US" sz="2400" u="none" strike="noStrike" cap="none">
                          <a:latin typeface="Tahoma"/>
                          <a:ea typeface="Tahoma"/>
                          <a:cs typeface="Tahoma"/>
                          <a:sym typeface="Tahoma"/>
                        </a:rPr>
                        <a:t>Deeper learning competencies OR Life-Ready competencies defined by the Profile of a Virginia Graduate OR Technology-related competencies OR Integration of content areas</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dirty="0">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9"/>
          <p:cNvSpPr txBox="1">
            <a:spLocks noGrp="1"/>
          </p:cNvSpPr>
          <p:nvPr>
            <p:ph type="title"/>
          </p:nvPr>
        </p:nvSpPr>
        <p:spPr>
          <a:xfrm>
            <a:off x="114300" y="0"/>
            <a:ext cx="8915400" cy="1085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a:solidFill>
                  <a:schemeClr val="dk1"/>
                </a:solidFill>
                <a:latin typeface="Tahoma"/>
                <a:ea typeface="Tahoma"/>
                <a:cs typeface="Tahoma"/>
                <a:sym typeface="Tahoma"/>
              </a:rPr>
              <a:t>Quality Levels for “Soil Investigation” Task Criteria 2 &amp; 3</a:t>
            </a:r>
            <a:endParaRPr sz="3600" b="0" i="0" u="none" strike="noStrike" cap="none">
              <a:solidFill>
                <a:schemeClr val="dk1"/>
              </a:solidFill>
              <a:latin typeface="Tahoma"/>
              <a:ea typeface="Tahoma"/>
              <a:cs typeface="Tahoma"/>
              <a:sym typeface="Tahoma"/>
            </a:endParaRPr>
          </a:p>
        </p:txBody>
      </p:sp>
      <p:graphicFrame>
        <p:nvGraphicFramePr>
          <p:cNvPr id="522" name="Google Shape;522;p59" descr="Criterion 2 = Relevance to real world, students’ community, students’ interests, future careers, or other meaningful context OR Authenticity to the Discipline, quality level 2/3.&#10;Criterion 3 = 3A: Supports language use and Development, quality level 2/3. 3B: Multiple means of expression and language production, quality level 3." title="Criterion 2: Authenticity and Criterion 3: Language Use for Expressing Reasoning"/>
          <p:cNvGraphicFramePr/>
          <p:nvPr/>
        </p:nvGraphicFramePr>
        <p:xfrm>
          <a:off x="0" y="1085710"/>
          <a:ext cx="9144000" cy="4114850"/>
        </p:xfrm>
        <a:graphic>
          <a:graphicData uri="http://schemas.openxmlformats.org/drawingml/2006/table">
            <a:tbl>
              <a:tblPr firstRow="1" bandRow="1">
                <a:noFill/>
                <a:tableStyleId>{99A3C371-86C9-48A7-81B7-B40584295E63}</a:tableStyleId>
              </a:tblPr>
              <a:tblGrid>
                <a:gridCol w="7653525">
                  <a:extLst>
                    <a:ext uri="{9D8B030D-6E8A-4147-A177-3AD203B41FA5}">
                      <a16:colId xmlns:a16="http://schemas.microsoft.com/office/drawing/2014/main" val="20000"/>
                    </a:ext>
                  </a:extLst>
                </a:gridCol>
                <a:gridCol w="14904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100" u="none" strike="noStrike" cap="none">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u="none" strike="noStrike" cap="none">
                          <a:latin typeface="Tahoma"/>
                          <a:ea typeface="Tahoma"/>
                          <a:cs typeface="Tahoma"/>
                          <a:sym typeface="Tahoma"/>
                        </a:rPr>
                        <a:t>Criterion 2: Authenticity</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Quality Level </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2400" u="none" strike="noStrike" cap="none">
                          <a:latin typeface="Tahoma"/>
                          <a:ea typeface="Tahoma"/>
                          <a:cs typeface="Tahoma"/>
                          <a:sym typeface="Tahoma"/>
                        </a:rPr>
                        <a:t>Relevance to real world, students’ community, students’ interests, future careers, or other meaningful context OR Authenticity to the Discipline</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2/3</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400" b="1" u="none" strike="noStrike" cap="none">
                          <a:solidFill>
                            <a:schemeClr val="lt1"/>
                          </a:solidFill>
                          <a:latin typeface="Tahoma"/>
                          <a:ea typeface="Tahoma"/>
                          <a:cs typeface="Tahoma"/>
                          <a:sym typeface="Tahoma"/>
                        </a:rPr>
                        <a:t>Criterion 3: Language Use for Expressing Reasoning</a:t>
                      </a:r>
                      <a:endParaRPr sz="2400" b="1" u="none" strike="noStrike" cap="none">
                        <a:solidFill>
                          <a:schemeClr val="lt1"/>
                        </a:solidFill>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solidFill>
                      <a:schemeClr val="dk1"/>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2400" b="1" u="none" strike="noStrike" cap="none">
                          <a:solidFill>
                            <a:schemeClr val="lt1"/>
                          </a:solidFill>
                          <a:latin typeface="Tahoma"/>
                          <a:ea typeface="Tahoma"/>
                          <a:cs typeface="Tahoma"/>
                          <a:sym typeface="Tahoma"/>
                        </a:rPr>
                        <a:t>Quality Level </a:t>
                      </a:r>
                      <a:endParaRPr/>
                    </a:p>
                  </a:txBody>
                  <a:tcPr marL="91450" marR="91450" marT="45725" marB="45725">
                    <a:lnR w="12700" cap="flat" cmpd="sng">
                      <a:solidFill>
                        <a:schemeClr val="dk1"/>
                      </a:solidFill>
                      <a:prstDash val="solid"/>
                      <a:round/>
                      <a:headEnd type="none" w="sm" len="sm"/>
                      <a:tailEnd type="none" w="sm" len="sm"/>
                    </a:lnR>
                    <a:solidFill>
                      <a:schemeClr val="dk1"/>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a:latin typeface="Tahoma"/>
                          <a:ea typeface="Tahoma"/>
                          <a:cs typeface="Tahoma"/>
                          <a:sym typeface="Tahoma"/>
                        </a:rPr>
                        <a:t>3A: </a:t>
                      </a:r>
                      <a:r>
                        <a:rPr lang="en-US" sz="2400" u="none" strike="noStrike" cap="none">
                          <a:latin typeface="Tahoma"/>
                          <a:ea typeface="Tahoma"/>
                          <a:cs typeface="Tahoma"/>
                          <a:sym typeface="Tahoma"/>
                        </a:rPr>
                        <a:t>Supports language use and Development</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2/3</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a:latin typeface="Tahoma"/>
                          <a:ea typeface="Tahoma"/>
                          <a:cs typeface="Tahoma"/>
                          <a:sym typeface="Tahoma"/>
                        </a:rPr>
                        <a:t>3B: </a:t>
                      </a:r>
                      <a:r>
                        <a:rPr lang="en-US" sz="2400" u="none" strike="noStrike" cap="none">
                          <a:latin typeface="Tahoma"/>
                          <a:ea typeface="Tahoma"/>
                          <a:cs typeface="Tahoma"/>
                          <a:sym typeface="Tahoma"/>
                        </a:rPr>
                        <a:t>Multiple means of expression and language production</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0"/>
          <p:cNvSpPr txBox="1">
            <a:spLocks noGrp="1"/>
          </p:cNvSpPr>
          <p:nvPr>
            <p:ph type="title"/>
          </p:nvPr>
        </p:nvSpPr>
        <p:spPr>
          <a:xfrm>
            <a:off x="154274" y="0"/>
            <a:ext cx="8835452" cy="137045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4000" b="1" i="0" u="none" strike="noStrike" cap="none" dirty="0">
                <a:solidFill>
                  <a:schemeClr val="dk1"/>
                </a:solidFill>
                <a:latin typeface="Tahoma"/>
                <a:ea typeface="Tahoma"/>
                <a:cs typeface="Tahoma"/>
                <a:sym typeface="Tahoma"/>
              </a:rPr>
              <a:t>Quality Levels </a:t>
            </a:r>
            <a:r>
              <a:rPr lang="en-US" sz="3200" b="1" i="0" u="none" strike="noStrike" cap="none" dirty="0">
                <a:solidFill>
                  <a:schemeClr val="dk1"/>
                </a:solidFill>
                <a:latin typeface="Tahoma"/>
                <a:ea typeface="Tahoma"/>
                <a:cs typeface="Tahoma"/>
                <a:sym typeface="Tahoma"/>
              </a:rPr>
              <a:t>for “Soil Investigation” </a:t>
            </a:r>
            <a:r>
              <a:rPr lang="en-US" sz="3600" b="1" i="0" u="none" strike="noStrike" cap="none" dirty="0">
                <a:solidFill>
                  <a:schemeClr val="dk1"/>
                </a:solidFill>
                <a:latin typeface="Tahoma"/>
                <a:ea typeface="Tahoma"/>
                <a:cs typeface="Tahoma"/>
                <a:sym typeface="Tahoma"/>
              </a:rPr>
              <a:t>Task Criterion 4</a:t>
            </a:r>
            <a:endParaRPr sz="3600" b="0" i="0" u="none" strike="noStrike" cap="none" dirty="0">
              <a:solidFill>
                <a:schemeClr val="dk1"/>
              </a:solidFill>
              <a:latin typeface="Tahoma"/>
              <a:ea typeface="Tahoma"/>
              <a:cs typeface="Tahoma"/>
              <a:sym typeface="Tahoma"/>
            </a:endParaRPr>
          </a:p>
        </p:txBody>
      </p:sp>
      <p:graphicFrame>
        <p:nvGraphicFramePr>
          <p:cNvPr id="529" name="Google Shape;529;p60" descr="4A: Includes a rubric or other appropriate scoring tools (e.g., checklist, analytic rubric), quality level 3. 4B: Clearly and concise, audience-friendly language, can be used to provide feedback, quality level 3. 4C: Common vs. task-specific rubric within a course; communications a consistent set of expectations, quality level cannot be determined." title="Criterion 4: Success Criteria for Students &#10;"/>
          <p:cNvGraphicFramePr/>
          <p:nvPr/>
        </p:nvGraphicFramePr>
        <p:xfrm>
          <a:off x="0" y="1471040"/>
          <a:ext cx="9144000" cy="3393460"/>
        </p:xfrm>
        <a:graphic>
          <a:graphicData uri="http://schemas.openxmlformats.org/drawingml/2006/table">
            <a:tbl>
              <a:tblPr firstRow="1" bandRow="1">
                <a:noFill/>
                <a:tableStyleId>{99A3C371-86C9-48A7-81B7-B40584295E63}</a:tableStyleId>
              </a:tblPr>
              <a:tblGrid>
                <a:gridCol w="7461500">
                  <a:extLst>
                    <a:ext uri="{9D8B030D-6E8A-4147-A177-3AD203B41FA5}">
                      <a16:colId xmlns:a16="http://schemas.microsoft.com/office/drawing/2014/main" val="20000"/>
                    </a:ext>
                  </a:extLst>
                </a:gridCol>
                <a:gridCol w="16825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050" u="none" strike="noStrike" cap="none">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u="none" strike="noStrike" cap="none">
                          <a:latin typeface="Tahoma"/>
                          <a:ea typeface="Tahoma"/>
                          <a:cs typeface="Tahoma"/>
                          <a:sym typeface="Tahoma"/>
                        </a:rPr>
                        <a:t>Criterion 4: Success Criteria for Students</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Quality Level </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a:latin typeface="Tahoma"/>
                          <a:ea typeface="Tahoma"/>
                          <a:cs typeface="Tahoma"/>
                          <a:sym typeface="Tahoma"/>
                        </a:rPr>
                        <a:t>4A: </a:t>
                      </a:r>
                      <a:r>
                        <a:rPr lang="en-US" sz="2400" u="none" strike="noStrike" cap="none">
                          <a:latin typeface="Tahoma"/>
                          <a:ea typeface="Tahoma"/>
                          <a:cs typeface="Tahoma"/>
                          <a:sym typeface="Tahoma"/>
                        </a:rPr>
                        <a:t>Includes a rubric or other appropriate scoring tools (e.g., checklist, analytic rubric)</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a:latin typeface="Tahoma"/>
                          <a:ea typeface="Tahoma"/>
                          <a:cs typeface="Tahoma"/>
                          <a:sym typeface="Tahoma"/>
                        </a:rPr>
                        <a:t>4B: </a:t>
                      </a:r>
                      <a:r>
                        <a:rPr lang="en-US" sz="2400" u="none" strike="noStrike" cap="none">
                          <a:latin typeface="Tahoma"/>
                          <a:ea typeface="Tahoma"/>
                          <a:cs typeface="Tahoma"/>
                          <a:sym typeface="Tahoma"/>
                        </a:rPr>
                        <a:t>Clearly and concise, audience-friendly language, can be used to provide feedback</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245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a:latin typeface="Tahoma"/>
                          <a:ea typeface="Tahoma"/>
                          <a:cs typeface="Tahoma"/>
                          <a:sym typeface="Tahoma"/>
                        </a:rPr>
                        <a:t>4C: </a:t>
                      </a:r>
                      <a:r>
                        <a:rPr lang="en-US" sz="2400" u="none" strike="noStrike" cap="none">
                          <a:latin typeface="Tahoma"/>
                          <a:ea typeface="Tahoma"/>
                          <a:cs typeface="Tahoma"/>
                          <a:sym typeface="Tahoma"/>
                        </a:rPr>
                        <a:t>Common vs. task-specific rubric within a course; communications a consistent set of expectations</a:t>
                      </a:r>
                      <a:endParaRPr sz="2400" u="none" strike="noStrike" cap="none">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Cannot determine</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1"/>
          <p:cNvSpPr txBox="1">
            <a:spLocks noGrp="1"/>
          </p:cNvSpPr>
          <p:nvPr>
            <p:ph type="title"/>
          </p:nvPr>
        </p:nvSpPr>
        <p:spPr>
          <a:xfrm>
            <a:off x="154274" y="0"/>
            <a:ext cx="8835452" cy="137850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“Soil Investigation” Task Criterion 5</a:t>
            </a:r>
            <a:endParaRPr sz="3600" b="0" i="0" u="none" strike="noStrike" cap="none" dirty="0">
              <a:solidFill>
                <a:schemeClr val="dk1"/>
              </a:solidFill>
              <a:latin typeface="Tahoma"/>
              <a:ea typeface="Tahoma"/>
              <a:cs typeface="Tahoma"/>
              <a:sym typeface="Tahoma"/>
            </a:endParaRPr>
          </a:p>
        </p:txBody>
      </p:sp>
      <p:graphicFrame>
        <p:nvGraphicFramePr>
          <p:cNvPr id="536" name="Google Shape;536;p61" descr="5A: Prompts, directions, resources aligned to learning outcomes, task purpose, performance outcomes, quality level 2/3. 5B: Clear, complete, accessible, developmentally appropriate language, quality level 2. 5C: Sensitive to community and free of bias, quality level 3. " title="Criterion 5: Student Directions, Prompt, and Resources/Materials &#10;"/>
          <p:cNvGraphicFramePr/>
          <p:nvPr>
            <p:extLst>
              <p:ext uri="{D42A27DB-BD31-4B8C-83A1-F6EECF244321}">
                <p14:modId xmlns:p14="http://schemas.microsoft.com/office/powerpoint/2010/main" val="3895514861"/>
              </p:ext>
            </p:extLst>
          </p:nvPr>
        </p:nvGraphicFramePr>
        <p:xfrm>
          <a:off x="0" y="1497377"/>
          <a:ext cx="9144000" cy="2926120"/>
        </p:xfrm>
        <a:graphic>
          <a:graphicData uri="http://schemas.openxmlformats.org/drawingml/2006/table">
            <a:tbl>
              <a:tblPr firstRow="1" bandRow="1">
                <a:tableStyleId>{7EAAD6BF-DECC-403F-A397-9309AEE5C728}</a:tableStyleId>
              </a:tblPr>
              <a:tblGrid>
                <a:gridCol w="7475850">
                  <a:extLst>
                    <a:ext uri="{9D8B030D-6E8A-4147-A177-3AD203B41FA5}">
                      <a16:colId xmlns:a16="http://schemas.microsoft.com/office/drawing/2014/main" val="20000"/>
                    </a:ext>
                  </a:extLst>
                </a:gridCol>
                <a:gridCol w="16681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dirty="0">
                          <a:latin typeface="Tahoma" panose="020B0604030504040204" pitchFamily="34" charset="0"/>
                          <a:ea typeface="Tahoma" panose="020B0604030504040204" pitchFamily="34" charset="0"/>
                          <a:cs typeface="Tahoma" panose="020B0604030504040204" pitchFamily="34" charset="0"/>
                          <a:sym typeface="Tahoma"/>
                        </a:rPr>
                        <a:t>Criterion 5: Student Directions, Prompt, and Resources/Materials</a:t>
                      </a:r>
                      <a:endParaRPr sz="2400" b="1" u="none" strike="noStrike" cap="none"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smtClean="0">
                          <a:latin typeface="Tahoma" panose="020B0604030504040204" pitchFamily="34" charset="0"/>
                          <a:ea typeface="Tahoma" panose="020B0604030504040204" pitchFamily="34" charset="0"/>
                          <a:cs typeface="Tahoma" panose="020B0604030504040204" pitchFamily="34" charset="0"/>
                          <a:sym typeface="Tahoma"/>
                        </a:rPr>
                        <a:t>Quality Level </a:t>
                      </a:r>
                      <a:endParaRPr sz="2400" u="none" strike="noStrike" cap="none"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dirty="0">
                          <a:latin typeface="Tahoma" panose="020B0604030504040204" pitchFamily="34" charset="0"/>
                          <a:ea typeface="Tahoma" panose="020B0604030504040204" pitchFamily="34" charset="0"/>
                          <a:cs typeface="Tahoma" panose="020B0604030504040204" pitchFamily="34" charset="0"/>
                          <a:sym typeface="Tahoma"/>
                        </a:rPr>
                        <a:t>5A: Prompts, directions, resources aligned to learning outcomes, task purpose, performance outcomes</a:t>
                      </a:r>
                      <a:endParaRPr sz="2400" u="none" strike="noStrike" cap="none"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endParaRPr sz="2400" u="none" strike="noStrike" cap="none">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panose="020B0604030504040204" pitchFamily="34" charset="0"/>
                          <a:ea typeface="Tahoma" panose="020B0604030504040204" pitchFamily="34" charset="0"/>
                          <a:cs typeface="Tahoma" panose="020B0604030504040204" pitchFamily="34" charset="0"/>
                          <a:sym typeface="Tahoma"/>
                        </a:rPr>
                        <a:t>2/3</a:t>
                      </a:r>
                      <a:endParaRPr sz="2400" u="none" strike="noStrike" cap="none">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dirty="0">
                          <a:latin typeface="Tahoma" panose="020B0604030504040204" pitchFamily="34" charset="0"/>
                          <a:ea typeface="Tahoma" panose="020B0604030504040204" pitchFamily="34" charset="0"/>
                          <a:cs typeface="Tahoma" panose="020B0604030504040204" pitchFamily="34" charset="0"/>
                          <a:sym typeface="Tahoma"/>
                        </a:rPr>
                        <a:t>5B: Clear, complete, accessible, developmentally appropriate language</a:t>
                      </a:r>
                      <a:endParaRPr sz="2400" u="none" strike="noStrike" cap="none"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panose="020B0604030504040204" pitchFamily="34" charset="0"/>
                          <a:ea typeface="Tahoma" panose="020B0604030504040204" pitchFamily="34" charset="0"/>
                          <a:cs typeface="Tahoma" panose="020B0604030504040204" pitchFamily="34" charset="0"/>
                          <a:sym typeface="Tahoma"/>
                        </a:rPr>
                        <a:t>2</a:t>
                      </a:r>
                      <a:endParaRPr sz="2400" u="none" strike="noStrike" cap="none">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a:latin typeface="Tahoma" panose="020B0604030504040204" pitchFamily="34" charset="0"/>
                          <a:ea typeface="Tahoma" panose="020B0604030504040204" pitchFamily="34" charset="0"/>
                          <a:cs typeface="Tahoma" panose="020B0604030504040204" pitchFamily="34" charset="0"/>
                          <a:sym typeface="Tahoma"/>
                        </a:rPr>
                        <a:t>5C: Sensitive to community and free of bias</a:t>
                      </a:r>
                      <a:endParaRPr sz="2400" u="none" strike="noStrike" cap="none">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panose="020B0604030504040204" pitchFamily="34" charset="0"/>
                          <a:ea typeface="Tahoma" panose="020B0604030504040204" pitchFamily="34" charset="0"/>
                          <a:cs typeface="Tahoma" panose="020B0604030504040204" pitchFamily="34" charset="0"/>
                          <a:sym typeface="Tahoma"/>
                        </a:rPr>
                        <a:t>3</a:t>
                      </a:r>
                      <a:endParaRPr sz="2400" u="none" strike="noStrike" cap="none"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2"/>
          <p:cNvSpPr txBox="1">
            <a:spLocks noGrp="1"/>
          </p:cNvSpPr>
          <p:nvPr>
            <p:ph type="title"/>
          </p:nvPr>
        </p:nvSpPr>
        <p:spPr>
          <a:xfrm>
            <a:off x="143956" y="76745"/>
            <a:ext cx="8839200" cy="12618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a:solidFill>
                  <a:schemeClr val="dk1"/>
                </a:solidFill>
                <a:latin typeface="Tahoma"/>
                <a:ea typeface="Tahoma"/>
                <a:cs typeface="Tahoma"/>
                <a:sym typeface="Tahoma"/>
              </a:rPr>
              <a:t>Quality Levels for “Soil Investigation” Task Criterion 6</a:t>
            </a:r>
            <a:endParaRPr sz="3600" b="0" i="0" u="none" strike="noStrike" cap="none">
              <a:solidFill>
                <a:schemeClr val="dk1"/>
              </a:solidFill>
              <a:latin typeface="Tahoma"/>
              <a:ea typeface="Tahoma"/>
              <a:cs typeface="Tahoma"/>
              <a:sym typeface="Tahoma"/>
            </a:endParaRPr>
          </a:p>
        </p:txBody>
      </p:sp>
      <p:graphicFrame>
        <p:nvGraphicFramePr>
          <p:cNvPr id="543" name="Google Shape;543;p62" descr="6A: Accommodates participation of all students; appropriate supports or alternatives for accessibility, quality level 2. 6B: Accessible and differentiates ways to demonstration learning, quality level 2/3. " title="Criterion 6: Accessibility &#10;"/>
          <p:cNvGraphicFramePr/>
          <p:nvPr/>
        </p:nvGraphicFramePr>
        <p:xfrm>
          <a:off x="0" y="1511046"/>
          <a:ext cx="9144000" cy="2468910"/>
        </p:xfrm>
        <a:graphic>
          <a:graphicData uri="http://schemas.openxmlformats.org/drawingml/2006/table">
            <a:tbl>
              <a:tblPr firstRow="1" bandRow="1">
                <a:noFill/>
                <a:tableStyleId>{7EAAD6BF-DECC-403F-A397-9309AEE5C728}</a:tableStyleId>
              </a:tblPr>
              <a:tblGrid>
                <a:gridCol w="7726675">
                  <a:extLst>
                    <a:ext uri="{9D8B030D-6E8A-4147-A177-3AD203B41FA5}">
                      <a16:colId xmlns:a16="http://schemas.microsoft.com/office/drawing/2014/main" val="20000"/>
                    </a:ext>
                  </a:extLst>
                </a:gridCol>
                <a:gridCol w="14173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100" u="none" strike="noStrike" cap="none">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u="none" strike="noStrike" cap="none">
                          <a:latin typeface="Tahoma"/>
                          <a:ea typeface="Tahoma"/>
                          <a:cs typeface="Tahoma"/>
                          <a:sym typeface="Tahoma"/>
                        </a:rPr>
                        <a:t>Criterion 6: Accessibility</a:t>
                      </a:r>
                      <a:endParaRPr sz="2400" b="1" u="none" strike="noStrike" cap="none">
                        <a:latin typeface="Tahoma"/>
                        <a:ea typeface="Tahoma"/>
                        <a:cs typeface="Tahoma"/>
                        <a:sym typeface="Tahoma"/>
                      </a:endParaRPr>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Quality Level </a:t>
                      </a:r>
                      <a:endParaRPr sz="2400" u="none" strike="noStrike" cap="none">
                        <a:latin typeface="Tahoma"/>
                        <a:ea typeface="Tahoma"/>
                        <a:cs typeface="Tahoma"/>
                        <a:sym typeface="Tahoma"/>
                      </a:endParaRPr>
                    </a:p>
                  </a:txBody>
                  <a:tcPr marL="91450" marR="91450" marT="45725" marB="45725">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6A: </a:t>
                      </a:r>
                      <a:r>
                        <a:rPr lang="en-US" sz="2400" u="none" strike="noStrike" cap="none">
                          <a:latin typeface="Tahoma"/>
                          <a:ea typeface="Tahoma"/>
                          <a:cs typeface="Tahoma"/>
                          <a:sym typeface="Tahoma"/>
                        </a:rPr>
                        <a:t>Accommodates participation of all students; appropriate supports or alternatives for accessibility</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6B: </a:t>
                      </a:r>
                      <a:r>
                        <a:rPr lang="en-US" sz="2400" u="none" strike="noStrike" cap="none">
                          <a:latin typeface="Tahoma"/>
                          <a:ea typeface="Tahoma"/>
                          <a:cs typeface="Tahoma"/>
                          <a:sym typeface="Tahoma"/>
                        </a:rPr>
                        <a:t>Accessible and differentiates ways to demonstration learning</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2/3</a:t>
                      </a:r>
                      <a:endParaRPr sz="2400"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txBox="1">
            <a:spLocks noGrp="1"/>
          </p:cNvSpPr>
          <p:nvPr>
            <p:ph type="title"/>
          </p:nvPr>
        </p:nvSpPr>
        <p:spPr>
          <a:xfrm>
            <a:off x="317513" y="205977"/>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Goals for Breakout Session</a:t>
            </a:r>
            <a:endParaRPr sz="4400" b="0" i="0" u="none" strike="noStrike" cap="none">
              <a:solidFill>
                <a:schemeClr val="dk1"/>
              </a:solidFill>
              <a:latin typeface="Tahoma"/>
              <a:ea typeface="Tahoma"/>
              <a:cs typeface="Tahoma"/>
              <a:sym typeface="Tahoma"/>
            </a:endParaRPr>
          </a:p>
        </p:txBody>
      </p:sp>
      <p:sp>
        <p:nvSpPr>
          <p:cNvPr id="361" name="Google Shape;361;p36"/>
          <p:cNvSpPr txBox="1">
            <a:spLocks noGrp="1"/>
          </p:cNvSpPr>
          <p:nvPr>
            <p:ph type="body" idx="1"/>
          </p:nvPr>
        </p:nvSpPr>
        <p:spPr>
          <a:xfrm>
            <a:off x="317513" y="1063227"/>
            <a:ext cx="8597153" cy="400183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5"/>
              <a:buFont typeface="Arial"/>
              <a:buNone/>
            </a:pPr>
            <a:r>
              <a:rPr lang="en-US" sz="2400" b="1" i="0" u="none" strike="noStrike" cap="none" dirty="0">
                <a:solidFill>
                  <a:schemeClr val="dk1"/>
                </a:solidFill>
                <a:latin typeface="Tahoma"/>
                <a:ea typeface="Tahoma"/>
                <a:cs typeface="Tahoma"/>
                <a:sym typeface="Tahoma"/>
              </a:rPr>
              <a:t>Day 1</a:t>
            </a:r>
            <a:endParaRPr dirty="0"/>
          </a:p>
          <a:p>
            <a:pPr marL="0" marR="0" lvl="0" indent="0" algn="just" rtl="0">
              <a:lnSpc>
                <a:spcPct val="100000"/>
              </a:lnSpc>
              <a:spcBef>
                <a:spcPts val="0"/>
              </a:spcBef>
              <a:spcAft>
                <a:spcPts val="0"/>
              </a:spcAft>
              <a:buClr>
                <a:schemeClr val="dk1"/>
              </a:buClr>
              <a:buSzPts val="2405"/>
              <a:buFont typeface="Arial"/>
              <a:buNone/>
            </a:pPr>
            <a:endParaRPr sz="1000" b="1" i="0" u="none" strike="noStrike" cap="none" dirty="0">
              <a:solidFill>
                <a:schemeClr val="dk1"/>
              </a:solidFill>
              <a:latin typeface="Tahoma"/>
              <a:ea typeface="Tahoma"/>
              <a:cs typeface="Tahoma"/>
              <a:sym typeface="Tahoma"/>
            </a:endParaRPr>
          </a:p>
          <a:p>
            <a:pPr marL="0" marR="0" lvl="0" indent="0" algn="just" rtl="0">
              <a:lnSpc>
                <a:spcPct val="100000"/>
              </a:lnSpc>
              <a:spcBef>
                <a:spcPts val="0"/>
              </a:spcBef>
              <a:spcAft>
                <a:spcPts val="0"/>
              </a:spcAft>
              <a:buClr>
                <a:schemeClr val="dk1"/>
              </a:buClr>
              <a:buSzPts val="2405"/>
              <a:buFont typeface="Arial"/>
              <a:buNone/>
            </a:pPr>
            <a:r>
              <a:rPr lang="en-US" sz="2400" b="0" i="0" u="none" strike="noStrike" cap="none" dirty="0">
                <a:solidFill>
                  <a:schemeClr val="dk1"/>
                </a:solidFill>
                <a:latin typeface="Tahoma"/>
                <a:ea typeface="Tahoma"/>
                <a:cs typeface="Tahoma"/>
                <a:sym typeface="Tahoma"/>
              </a:rPr>
              <a:t>Deepen understanding of how the Virginia Quality Criteria Review Tool for Performance Assessment supports all teachers and students to ensure consistency and rigor across the state.</a:t>
            </a:r>
            <a:endParaRPr sz="2400" b="0" i="0" u="none" strike="noStrike" cap="none" dirty="0">
              <a:solidFill>
                <a:schemeClr val="dk1"/>
              </a:solidFill>
              <a:latin typeface="Tahoma"/>
              <a:ea typeface="Tahoma"/>
              <a:cs typeface="Tahoma"/>
              <a:sym typeface="Tahoma"/>
            </a:endParaRPr>
          </a:p>
          <a:p>
            <a:pPr marL="342900" marR="0" lvl="0" indent="-342900" algn="l" rtl="0">
              <a:lnSpc>
                <a:spcPct val="100000"/>
              </a:lnSpc>
              <a:spcBef>
                <a:spcPts val="444"/>
              </a:spcBef>
              <a:spcAft>
                <a:spcPts val="0"/>
              </a:spcAft>
              <a:buClr>
                <a:schemeClr val="dk1"/>
              </a:buClr>
              <a:buSzPts val="2220"/>
              <a:buFont typeface="Arial"/>
              <a:buChar char="•"/>
            </a:pPr>
            <a:r>
              <a:rPr lang="en-US" sz="2400" b="0" i="0" u="none" strike="noStrike" cap="none" dirty="0">
                <a:solidFill>
                  <a:schemeClr val="dk1"/>
                </a:solidFill>
                <a:latin typeface="Tahoma"/>
                <a:ea typeface="Tahoma"/>
                <a:cs typeface="Tahoma"/>
                <a:sym typeface="Tahoma"/>
              </a:rPr>
              <a:t>Apply the Draft Quality Criteria Tool to three draft PBAs submitted within Virginia.</a:t>
            </a:r>
            <a:endParaRPr sz="2400" b="0" i="0" u="none" strike="noStrike" cap="none" dirty="0">
              <a:solidFill>
                <a:schemeClr val="dk1"/>
              </a:solidFill>
              <a:latin typeface="Tahoma"/>
              <a:ea typeface="Tahoma"/>
              <a:cs typeface="Tahoma"/>
              <a:sym typeface="Tahoma"/>
            </a:endParaRPr>
          </a:p>
          <a:p>
            <a:pPr marL="342900" marR="0" lvl="0" indent="-342900" algn="l" rtl="0">
              <a:lnSpc>
                <a:spcPct val="100000"/>
              </a:lnSpc>
              <a:spcBef>
                <a:spcPts val="444"/>
              </a:spcBef>
              <a:spcAft>
                <a:spcPts val="0"/>
              </a:spcAft>
              <a:buClr>
                <a:schemeClr val="dk1"/>
              </a:buClr>
              <a:buSzPts val="2220"/>
              <a:buFont typeface="Arial"/>
              <a:buChar char="•"/>
            </a:pPr>
            <a:r>
              <a:rPr lang="en-US" sz="2400" b="0" i="0" u="none" strike="noStrike" cap="none" dirty="0">
                <a:solidFill>
                  <a:schemeClr val="dk1"/>
                </a:solidFill>
                <a:latin typeface="Tahoma"/>
                <a:ea typeface="Tahoma"/>
                <a:cs typeface="Tahoma"/>
                <a:sym typeface="Tahoma"/>
              </a:rPr>
              <a:t>Provide constructive feedback for the task authors.</a:t>
            </a:r>
            <a:endParaRPr sz="2400" b="0" i="0" u="none" strike="noStrike" cap="none" dirty="0">
              <a:solidFill>
                <a:schemeClr val="dk1"/>
              </a:solidFill>
              <a:latin typeface="Tahoma"/>
              <a:ea typeface="Tahoma"/>
              <a:cs typeface="Tahoma"/>
              <a:sym typeface="Tahoma"/>
            </a:endParaRPr>
          </a:p>
          <a:p>
            <a:pPr marL="342900" marR="0" lvl="0" indent="-342900" algn="l" rtl="0">
              <a:lnSpc>
                <a:spcPct val="100000"/>
              </a:lnSpc>
              <a:spcBef>
                <a:spcPts val="444"/>
              </a:spcBef>
              <a:spcAft>
                <a:spcPts val="0"/>
              </a:spcAft>
              <a:buClr>
                <a:schemeClr val="dk1"/>
              </a:buClr>
              <a:buSzPts val="2220"/>
              <a:buFont typeface="Arial"/>
              <a:buChar char="•"/>
            </a:pPr>
            <a:r>
              <a:rPr lang="en-US" sz="2400" b="0" i="0" u="none" strike="noStrike" cap="none" dirty="0">
                <a:solidFill>
                  <a:schemeClr val="dk1"/>
                </a:solidFill>
                <a:latin typeface="Tahoma"/>
                <a:ea typeface="Tahoma"/>
                <a:cs typeface="Tahoma"/>
                <a:sym typeface="Tahoma"/>
              </a:rPr>
              <a:t>Provide Virginia DOE feedback on the Quality Criteria Tool.</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3"/>
          <p:cNvSpPr txBox="1">
            <a:spLocks noGrp="1"/>
          </p:cNvSpPr>
          <p:nvPr>
            <p:ph type="title"/>
          </p:nvPr>
        </p:nvSpPr>
        <p:spPr>
          <a:xfrm>
            <a:off x="114300" y="10196"/>
            <a:ext cx="8915400" cy="148220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“Soil Investigation” Task Criterion 7</a:t>
            </a:r>
            <a:endParaRPr sz="3600" b="0" i="0" u="none" strike="noStrike" cap="none" dirty="0">
              <a:solidFill>
                <a:schemeClr val="dk1"/>
              </a:solidFill>
              <a:latin typeface="Tahoma"/>
              <a:ea typeface="Tahoma"/>
              <a:cs typeface="Tahoma"/>
              <a:sym typeface="Tahoma"/>
            </a:endParaRPr>
          </a:p>
        </p:txBody>
      </p:sp>
      <p:graphicFrame>
        <p:nvGraphicFramePr>
          <p:cNvPr id="550" name="Google Shape;550;p63" descr="7A: Student-facing prompts, teacher directions, materials, scoring tools are included; realistic and accessible to teachers, quality level 3. 7B: Duration is indicated and realistic, quality level 3. 7C: Multi-lesson tasks include implementation plan and instructional context, quality level N/A. " title="Criterion 7: Feasibility &#10;"/>
          <p:cNvGraphicFramePr/>
          <p:nvPr/>
        </p:nvGraphicFramePr>
        <p:xfrm>
          <a:off x="0" y="1500497"/>
          <a:ext cx="9144000" cy="3291880"/>
        </p:xfrm>
        <a:graphic>
          <a:graphicData uri="http://schemas.openxmlformats.org/drawingml/2006/table">
            <a:tbl>
              <a:tblPr firstRow="1" bandRow="1">
                <a:noFill/>
                <a:tableStyleId>{7EAAD6BF-DECC-403F-A397-9309AEE5C728}</a:tableStyleId>
              </a:tblPr>
              <a:tblGrid>
                <a:gridCol w="7580375">
                  <a:extLst>
                    <a:ext uri="{9D8B030D-6E8A-4147-A177-3AD203B41FA5}">
                      <a16:colId xmlns:a16="http://schemas.microsoft.com/office/drawing/2014/main" val="20000"/>
                    </a:ext>
                  </a:extLst>
                </a:gridCol>
                <a:gridCol w="15636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100" u="none" strike="noStrike" cap="none">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u="none" strike="noStrike" cap="none">
                          <a:latin typeface="Tahoma"/>
                          <a:ea typeface="Tahoma"/>
                          <a:cs typeface="Tahoma"/>
                          <a:sym typeface="Tahoma"/>
                        </a:rPr>
                        <a:t>Criterion 7: Feasibility</a:t>
                      </a:r>
                      <a:endParaRPr sz="2400" b="1" u="none" strike="noStrike" cap="none">
                        <a:latin typeface="Tahoma"/>
                        <a:ea typeface="Tahoma"/>
                        <a:cs typeface="Tahoma"/>
                        <a:sym typeface="Tahoma"/>
                      </a:endParaRPr>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Quality Level </a:t>
                      </a:r>
                      <a:endParaRPr sz="2400" u="none" strike="noStrike" cap="none">
                        <a:latin typeface="Tahoma"/>
                        <a:ea typeface="Tahoma"/>
                        <a:cs typeface="Tahoma"/>
                        <a:sym typeface="Tahoma"/>
                      </a:endParaRPr>
                    </a:p>
                  </a:txBody>
                  <a:tcPr marL="91450" marR="91450" marT="45725" marB="45725">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7A: Student-facing prompts, teacher directions, materials, scoring tools are included; realistic and accessible to teachers</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7B: Duration is indicated and realistic</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7C: Multi-lesson tasks include implementation plan and instructional context</a:t>
                      </a:r>
                      <a:endParaRPr sz="2400" u="none" strike="noStrike" cap="none">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N/A</a:t>
                      </a:r>
                      <a:endParaRPr sz="2400" u="none" strike="noStrike" cap="none">
                        <a:latin typeface="Tahoma"/>
                        <a:ea typeface="Tahoma"/>
                        <a:cs typeface="Tahoma"/>
                        <a:sym typeface="Tahoma"/>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4"/>
          <p:cNvSpPr txBox="1">
            <a:spLocks noGrp="1"/>
          </p:cNvSpPr>
          <p:nvPr>
            <p:ph type="title"/>
          </p:nvPr>
        </p:nvSpPr>
        <p:spPr>
          <a:xfrm>
            <a:off x="279051" y="117659"/>
            <a:ext cx="8864949" cy="16585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400"/>
              <a:buFont typeface="Helvetica Neue"/>
              <a:buNone/>
            </a:pPr>
            <a:r>
              <a:rPr lang="en-US" sz="4000" b="1" i="0" u="none" strike="noStrike" cap="none">
                <a:solidFill>
                  <a:schemeClr val="dk1"/>
                </a:solidFill>
                <a:latin typeface="Tahoma"/>
                <a:ea typeface="Tahoma"/>
                <a:cs typeface="Tahoma"/>
                <a:sym typeface="Tahoma"/>
              </a:rPr>
              <a:t>Table Talk - “Soil Investigation” Task </a:t>
            </a:r>
            <a:endParaRPr sz="4000" b="0" i="0" u="none" strike="noStrike" cap="none">
              <a:solidFill>
                <a:schemeClr val="dk1"/>
              </a:solidFill>
              <a:latin typeface="Tahoma"/>
              <a:ea typeface="Tahoma"/>
              <a:cs typeface="Tahoma"/>
              <a:sym typeface="Tahoma"/>
            </a:endParaRPr>
          </a:p>
        </p:txBody>
      </p:sp>
      <p:sp>
        <p:nvSpPr>
          <p:cNvPr id="557" name="Google Shape;557;p64"/>
          <p:cNvSpPr txBox="1">
            <a:spLocks noGrp="1"/>
          </p:cNvSpPr>
          <p:nvPr>
            <p:ph type="body" idx="1"/>
          </p:nvPr>
        </p:nvSpPr>
        <p:spPr>
          <a:xfrm>
            <a:off x="279051" y="1703071"/>
            <a:ext cx="8229600" cy="273177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960"/>
              <a:buFont typeface="Arial"/>
              <a:buChar char="•"/>
            </a:pPr>
            <a:r>
              <a:rPr lang="en-US" sz="2400" b="0" i="0" u="none" strike="noStrike" cap="none">
                <a:solidFill>
                  <a:schemeClr val="dk1"/>
                </a:solidFill>
                <a:latin typeface="Tahoma"/>
                <a:ea typeface="Tahoma"/>
                <a:cs typeface="Tahoma"/>
                <a:sym typeface="Tahoma"/>
              </a:rPr>
              <a:t>Compare your group’s quality ratings with the science team’s ratings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92"/>
              </a:spcBef>
              <a:spcAft>
                <a:spcPts val="0"/>
              </a:spcAft>
              <a:buClr>
                <a:schemeClr val="dk1"/>
              </a:buClr>
              <a:buSzPts val="2960"/>
              <a:buFont typeface="Arial"/>
              <a:buChar char="•"/>
            </a:pPr>
            <a:r>
              <a:rPr lang="en-US" sz="2400" b="0" i="0" u="none" strike="noStrike" cap="none">
                <a:solidFill>
                  <a:schemeClr val="dk1"/>
                </a:solidFill>
                <a:latin typeface="Tahoma"/>
                <a:ea typeface="Tahoma"/>
                <a:cs typeface="Tahoma"/>
                <a:sym typeface="Tahoma"/>
              </a:rPr>
              <a:t>Note areas of agreement and disagreement</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92"/>
              </a:spcBef>
              <a:spcAft>
                <a:spcPts val="0"/>
              </a:spcAft>
              <a:buClr>
                <a:schemeClr val="dk1"/>
              </a:buClr>
              <a:buSzPts val="2960"/>
              <a:buFont typeface="Arial"/>
              <a:buChar char="•"/>
            </a:pPr>
            <a:r>
              <a:rPr lang="en-US" sz="2400" b="0" i="0" u="none" strike="noStrike" cap="none">
                <a:solidFill>
                  <a:schemeClr val="dk1"/>
                </a:solidFill>
                <a:latin typeface="Tahoma"/>
                <a:ea typeface="Tahoma"/>
                <a:cs typeface="Tahoma"/>
                <a:sym typeface="Tahoma"/>
              </a:rPr>
              <a:t>Discuss areas of disagreement</a:t>
            </a:r>
            <a:endParaRPr sz="2400" b="0" i="0" u="none" strike="noStrike" cap="none">
              <a:solidFill>
                <a:schemeClr val="dk1"/>
              </a:solidFill>
              <a:latin typeface="Tahoma"/>
              <a:ea typeface="Tahoma"/>
              <a:cs typeface="Tahoma"/>
              <a:sym typeface="Tahoma"/>
            </a:endParaRPr>
          </a:p>
          <a:p>
            <a:pPr marL="1200150" marR="0" lvl="1" indent="-457200" algn="l" rtl="0">
              <a:lnSpc>
                <a:spcPct val="100000"/>
              </a:lnSpc>
              <a:spcBef>
                <a:spcPts val="518"/>
              </a:spcBef>
              <a:spcAft>
                <a:spcPts val="0"/>
              </a:spcAft>
              <a:buClr>
                <a:schemeClr val="dk1"/>
              </a:buClr>
              <a:buSzPts val="2590"/>
              <a:buFont typeface="Arial"/>
              <a:buChar char="•"/>
            </a:pPr>
            <a:r>
              <a:rPr lang="en-US" sz="2400" b="1" i="1" u="none" strike="noStrike" cap="none">
                <a:solidFill>
                  <a:schemeClr val="dk1"/>
                </a:solidFill>
                <a:latin typeface="Tahoma"/>
                <a:ea typeface="Tahoma"/>
                <a:cs typeface="Tahoma"/>
                <a:sym typeface="Tahoma"/>
              </a:rPr>
              <a:t>What evidence from the task might support the selected quality level?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5"/>
          <p:cNvSpPr txBox="1">
            <a:spLocks noGrp="1"/>
          </p:cNvSpPr>
          <p:nvPr>
            <p:ph type="title"/>
          </p:nvPr>
        </p:nvSpPr>
        <p:spPr>
          <a:xfrm>
            <a:off x="308548" y="90678"/>
            <a:ext cx="8458200" cy="158267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“Soil Investigation” Task – Questions</a:t>
            </a:r>
            <a:endParaRPr sz="4000" b="0" i="0" u="none" strike="noStrike" cap="none">
              <a:solidFill>
                <a:schemeClr val="dk1"/>
              </a:solidFill>
              <a:latin typeface="Tahoma"/>
              <a:ea typeface="Tahoma"/>
              <a:cs typeface="Tahoma"/>
              <a:sym typeface="Tahoma"/>
            </a:endParaRPr>
          </a:p>
        </p:txBody>
      </p:sp>
      <p:sp>
        <p:nvSpPr>
          <p:cNvPr id="564" name="Google Shape;564;p65"/>
          <p:cNvSpPr txBox="1">
            <a:spLocks noGrp="1"/>
          </p:cNvSpPr>
          <p:nvPr>
            <p:ph type="body" idx="1"/>
          </p:nvPr>
        </p:nvSpPr>
        <p:spPr>
          <a:xfrm>
            <a:off x="308548" y="1673352"/>
            <a:ext cx="8524556" cy="2652521"/>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questions do you have about the quality levels selected by the science team and the evidence/rationale for those selected levels? </a:t>
            </a:r>
            <a:r>
              <a:rPr lang="en-US" sz="2400" b="0" i="1" u="none" strike="noStrike" cap="none">
                <a:solidFill>
                  <a:schemeClr val="dk1"/>
                </a:solidFill>
                <a:latin typeface="Tahoma"/>
                <a:ea typeface="Tahoma"/>
                <a:cs typeface="Tahoma"/>
                <a:sym typeface="Tahoma"/>
              </a:rPr>
              <a:t>[You may use a sticky note and share it with the facilitator anonymously]</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questions do you have about the Quality Criteria Review Tool?</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6"/>
          <p:cNvSpPr txBox="1">
            <a:spLocks noGrp="1"/>
          </p:cNvSpPr>
          <p:nvPr>
            <p:ph type="title"/>
          </p:nvPr>
        </p:nvSpPr>
        <p:spPr>
          <a:xfrm>
            <a:off x="396240" y="237744"/>
            <a:ext cx="8242092" cy="12242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 – Feedback on “Soil Investigation” Task</a:t>
            </a:r>
            <a:endParaRPr sz="4000" b="0" i="0" u="none" strike="noStrike" cap="none">
              <a:solidFill>
                <a:schemeClr val="dk1"/>
              </a:solidFill>
              <a:latin typeface="Tahoma"/>
              <a:ea typeface="Tahoma"/>
              <a:cs typeface="Tahoma"/>
              <a:sym typeface="Tahoma"/>
            </a:endParaRPr>
          </a:p>
        </p:txBody>
      </p:sp>
      <p:sp>
        <p:nvSpPr>
          <p:cNvPr id="571" name="Google Shape;571;p66"/>
          <p:cNvSpPr txBox="1">
            <a:spLocks noGrp="1"/>
          </p:cNvSpPr>
          <p:nvPr>
            <p:ph type="body" idx="1"/>
          </p:nvPr>
        </p:nvSpPr>
        <p:spPr>
          <a:xfrm>
            <a:off x="396250" y="1699700"/>
            <a:ext cx="8410500" cy="2805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960"/>
              <a:buFont typeface="Arial"/>
              <a:buNone/>
            </a:pPr>
            <a:r>
              <a:rPr lang="en-US" sz="2400" b="0" i="0" u="none" strike="noStrike" cap="none" dirty="0">
                <a:solidFill>
                  <a:schemeClr val="dk1"/>
                </a:solidFill>
                <a:latin typeface="Tahoma"/>
                <a:ea typeface="Tahoma"/>
                <a:cs typeface="Tahoma"/>
                <a:sym typeface="Tahoma"/>
              </a:rPr>
              <a:t>Noting criteria where you rated the quality level below a 3…</a:t>
            </a: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592"/>
              </a:spcBef>
              <a:spcAft>
                <a:spcPts val="0"/>
              </a:spcAft>
              <a:buClr>
                <a:schemeClr val="dk1"/>
              </a:buClr>
              <a:buSzPts val="2960"/>
              <a:buFont typeface="Arial"/>
              <a:buNone/>
            </a:pPr>
            <a:endParaRPr sz="1100" b="0" i="1" u="none" strike="noStrike" cap="none" dirty="0">
              <a:solidFill>
                <a:schemeClr val="dk1"/>
              </a:solidFill>
              <a:latin typeface="Tahoma"/>
              <a:ea typeface="Tahoma"/>
              <a:cs typeface="Tahoma"/>
              <a:sym typeface="Tahoma"/>
            </a:endParaRPr>
          </a:p>
          <a:p>
            <a:pPr marL="0" marR="0" lvl="0" indent="0" algn="l" rtl="0">
              <a:lnSpc>
                <a:spcPct val="90000"/>
              </a:lnSpc>
              <a:spcBef>
                <a:spcPts val="592"/>
              </a:spcBef>
              <a:spcAft>
                <a:spcPts val="0"/>
              </a:spcAft>
              <a:buClr>
                <a:schemeClr val="dk1"/>
              </a:buClr>
              <a:buSzPts val="2960"/>
              <a:buFont typeface="Arial"/>
              <a:buNone/>
            </a:pPr>
            <a:r>
              <a:rPr lang="en-US" sz="2400" b="0" u="none" strike="noStrike" cap="none" dirty="0">
                <a:solidFill>
                  <a:schemeClr val="dk1"/>
                </a:solidFill>
                <a:latin typeface="Tahoma"/>
                <a:ea typeface="Tahoma"/>
                <a:cs typeface="Tahoma"/>
                <a:sym typeface="Tahoma"/>
              </a:rPr>
              <a:t>What feedback would you provide to the task author to improve the task? </a:t>
            </a:r>
            <a:endParaRPr sz="2400" b="0" u="none" strike="noStrike" cap="none" dirty="0">
              <a:solidFill>
                <a:schemeClr val="dk1"/>
              </a:solidFill>
              <a:latin typeface="Tahoma"/>
              <a:ea typeface="Tahoma"/>
              <a:cs typeface="Tahoma"/>
              <a:sym typeface="Tahoma"/>
            </a:endParaRPr>
          </a:p>
          <a:p>
            <a:pPr marL="0" marR="0" lvl="0" indent="0" algn="l" rtl="0">
              <a:lnSpc>
                <a:spcPct val="90000"/>
              </a:lnSpc>
              <a:spcBef>
                <a:spcPts val="592"/>
              </a:spcBef>
              <a:spcAft>
                <a:spcPts val="0"/>
              </a:spcAft>
              <a:buClr>
                <a:schemeClr val="dk1"/>
              </a:buClr>
              <a:buSzPts val="2960"/>
              <a:buFont typeface="Arial"/>
              <a:buNone/>
            </a:pPr>
            <a:endParaRPr sz="1100" b="0" i="1" u="none" strike="noStrike" cap="none" dirty="0">
              <a:solidFill>
                <a:schemeClr val="dk1"/>
              </a:solidFill>
              <a:latin typeface="Tahoma"/>
              <a:ea typeface="Tahoma"/>
              <a:cs typeface="Tahoma"/>
              <a:sym typeface="Tahoma"/>
            </a:endParaRPr>
          </a:p>
          <a:p>
            <a:pPr marL="0" marR="0" lvl="0" indent="0" algn="l" rtl="0">
              <a:lnSpc>
                <a:spcPct val="90000"/>
              </a:lnSpc>
              <a:spcBef>
                <a:spcPts val="592"/>
              </a:spcBef>
              <a:spcAft>
                <a:spcPts val="0"/>
              </a:spcAft>
              <a:buClr>
                <a:schemeClr val="dk1"/>
              </a:buClr>
              <a:buSzPts val="2960"/>
              <a:buFont typeface="Arial"/>
              <a:buNone/>
            </a:pPr>
            <a:r>
              <a:rPr lang="en-US" sz="2400" b="0" i="1" u="none" strike="noStrike" cap="none" dirty="0">
                <a:solidFill>
                  <a:schemeClr val="dk1"/>
                </a:solidFill>
                <a:latin typeface="Tahoma"/>
                <a:ea typeface="Tahoma"/>
                <a:cs typeface="Tahoma"/>
                <a:sym typeface="Tahoma"/>
              </a:rPr>
              <a:t>[Use a sticky note to write down your feedback and stick it to the feedback poster for this task.]</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7"/>
          <p:cNvSpPr txBox="1">
            <a:spLocks noGrp="1"/>
          </p:cNvSpPr>
          <p:nvPr>
            <p:ph type="title"/>
          </p:nvPr>
        </p:nvSpPr>
        <p:spPr>
          <a:xfrm>
            <a:off x="1506179" y="1809750"/>
            <a:ext cx="6057900" cy="6000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4050"/>
              <a:buFont typeface="Helvetica Neue"/>
              <a:buNone/>
            </a:pPr>
            <a:r>
              <a:rPr lang="en-US" sz="4000" b="1" i="0" u="none" strike="noStrike" cap="none">
                <a:solidFill>
                  <a:schemeClr val="dk1"/>
                </a:solidFill>
                <a:latin typeface="Tahoma"/>
                <a:ea typeface="Tahoma"/>
                <a:cs typeface="Tahoma"/>
                <a:sym typeface="Tahoma"/>
              </a:rPr>
              <a:t>LUNCH BREAK</a:t>
            </a:r>
            <a:endParaRPr sz="4000" b="0" i="0" u="none" strike="noStrike" cap="none">
              <a:solidFill>
                <a:schemeClr val="dk1"/>
              </a:solidFill>
              <a:latin typeface="Tahoma"/>
              <a:ea typeface="Tahoma"/>
              <a:cs typeface="Tahoma"/>
              <a:sym typeface="Tahoma"/>
            </a:endParaRPr>
          </a:p>
        </p:txBody>
      </p:sp>
      <p:sp>
        <p:nvSpPr>
          <p:cNvPr id="578" name="Google Shape;578;p67"/>
          <p:cNvSpPr txBox="1"/>
          <p:nvPr/>
        </p:nvSpPr>
        <p:spPr>
          <a:xfrm>
            <a:off x="1447800" y="2647950"/>
            <a:ext cx="6057900" cy="60007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70C0"/>
              </a:buClr>
              <a:buSzPts val="3300"/>
              <a:buFont typeface="Helvetica Neue"/>
              <a:buNone/>
            </a:pPr>
            <a:r>
              <a:rPr lang="en-US" sz="4000" b="1" i="0" u="none" strike="noStrike" cap="none">
                <a:solidFill>
                  <a:schemeClr val="dk1"/>
                </a:solidFill>
                <a:latin typeface="Tahoma"/>
                <a:ea typeface="Tahoma"/>
                <a:cs typeface="Tahoma"/>
                <a:sym typeface="Tahoma"/>
              </a:rPr>
              <a:t>12:00 - 12:45</a:t>
            </a:r>
            <a:endParaRPr sz="4000" b="0" i="0" u="none" strike="noStrike" cap="none">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8"/>
          <p:cNvSpPr txBox="1">
            <a:spLocks noGrp="1"/>
          </p:cNvSpPr>
          <p:nvPr>
            <p:ph type="title"/>
          </p:nvPr>
        </p:nvSpPr>
        <p:spPr>
          <a:xfrm>
            <a:off x="457200" y="205978"/>
            <a:ext cx="71628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Module 3 Continued</a:t>
            </a:r>
            <a:endParaRPr sz="4000" b="0" i="0" u="none" strike="noStrike" cap="none">
              <a:solidFill>
                <a:schemeClr val="dk1"/>
              </a:solidFill>
              <a:latin typeface="Tahoma"/>
              <a:ea typeface="Tahoma"/>
              <a:cs typeface="Tahoma"/>
              <a:sym typeface="Tahoma"/>
            </a:endParaRPr>
          </a:p>
        </p:txBody>
      </p:sp>
      <p:sp>
        <p:nvSpPr>
          <p:cNvPr id="585" name="Google Shape;585;p68"/>
          <p:cNvSpPr txBox="1">
            <a:spLocks noGrp="1"/>
          </p:cNvSpPr>
          <p:nvPr>
            <p:ph type="body" idx="1"/>
          </p:nvPr>
        </p:nvSpPr>
        <p:spPr>
          <a:xfrm>
            <a:off x="457200" y="1063228"/>
            <a:ext cx="8305800" cy="2971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Purpose</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Deepen understanding of the Quality Criteria Review Tool</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Get more practice applying the tool independently to Task Sample 2 </a:t>
            </a:r>
            <a:r>
              <a:rPr lang="en-US" sz="2400" b="1" i="0" u="none" strike="noStrike" cap="none">
                <a:solidFill>
                  <a:schemeClr val="dk1"/>
                </a:solidFill>
                <a:latin typeface="Tahoma"/>
                <a:ea typeface="Tahoma"/>
                <a:cs typeface="Tahoma"/>
                <a:sym typeface="Tahoma"/>
              </a:rPr>
              <a:t>(“Pizza Delivery”</a:t>
            </a:r>
            <a:r>
              <a:rPr lang="en-US" sz="2400" b="0" i="0" u="none" strike="noStrike" cap="none">
                <a:solidFill>
                  <a:schemeClr val="dk1"/>
                </a:solidFill>
                <a:latin typeface="Tahoma"/>
                <a:ea typeface="Tahoma"/>
                <a:cs typeface="Tahoma"/>
                <a:sym typeface="Tahoma"/>
              </a:rPr>
              <a:t>)</a:t>
            </a:r>
            <a:r>
              <a:rPr lang="en-US" sz="2400" b="0" i="1" u="none" strike="noStrike" cap="none">
                <a:solidFill>
                  <a:schemeClr val="dk1"/>
                </a:solidFill>
                <a:latin typeface="Tahoma"/>
                <a:ea typeface="Tahoma"/>
                <a:cs typeface="Tahoma"/>
                <a:sym typeface="Tahoma"/>
              </a:rPr>
              <a:t> </a:t>
            </a:r>
            <a:r>
              <a:rPr lang="en-US" sz="2400" b="0" i="0" u="none" strike="noStrike" cap="none">
                <a:solidFill>
                  <a:schemeClr val="dk1"/>
                </a:solidFill>
                <a:latin typeface="Tahoma"/>
                <a:ea typeface="Tahoma"/>
                <a:cs typeface="Tahoma"/>
                <a:sym typeface="Tahoma"/>
              </a:rPr>
              <a:t>and generating feedback</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9"/>
          <p:cNvSpPr txBox="1">
            <a:spLocks noGrp="1"/>
          </p:cNvSpPr>
          <p:nvPr>
            <p:ph type="title"/>
          </p:nvPr>
        </p:nvSpPr>
        <p:spPr>
          <a:xfrm>
            <a:off x="256032" y="251698"/>
            <a:ext cx="8229600" cy="14307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 – Qualities of Effective Feedback</a:t>
            </a:r>
            <a:endParaRPr sz="4000" b="0" i="0" u="none" strike="noStrike" cap="none">
              <a:solidFill>
                <a:schemeClr val="dk1"/>
              </a:solidFill>
              <a:latin typeface="Tahoma"/>
              <a:ea typeface="Tahoma"/>
              <a:cs typeface="Tahoma"/>
              <a:sym typeface="Tahoma"/>
            </a:endParaRPr>
          </a:p>
        </p:txBody>
      </p:sp>
      <p:sp>
        <p:nvSpPr>
          <p:cNvPr id="592" name="Google Shape;592;p69"/>
          <p:cNvSpPr txBox="1">
            <a:spLocks noGrp="1"/>
          </p:cNvSpPr>
          <p:nvPr>
            <p:ph type="body" idx="1"/>
          </p:nvPr>
        </p:nvSpPr>
        <p:spPr>
          <a:xfrm>
            <a:off x="256032" y="1255014"/>
            <a:ext cx="8229600" cy="32575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What are the features of high quality FEEDBACK? (for task authors)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Brainstorm at your table</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0"/>
          <p:cNvSpPr txBox="1">
            <a:spLocks noGrp="1"/>
          </p:cNvSpPr>
          <p:nvPr>
            <p:ph type="title"/>
          </p:nvPr>
        </p:nvSpPr>
        <p:spPr>
          <a:xfrm>
            <a:off x="155448" y="0"/>
            <a:ext cx="8988552"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Qualities of Effective Feedback </a:t>
            </a:r>
            <a:endParaRPr sz="4000" b="0" i="0" u="none" strike="noStrike" cap="none">
              <a:solidFill>
                <a:schemeClr val="dk1"/>
              </a:solidFill>
              <a:latin typeface="Tahoma"/>
              <a:ea typeface="Tahoma"/>
              <a:cs typeface="Tahoma"/>
              <a:sym typeface="Tahoma"/>
            </a:endParaRPr>
          </a:p>
        </p:txBody>
      </p:sp>
      <p:sp>
        <p:nvSpPr>
          <p:cNvPr id="599" name="Google Shape;599;p70"/>
          <p:cNvSpPr txBox="1">
            <a:spLocks noGrp="1"/>
          </p:cNvSpPr>
          <p:nvPr>
            <p:ph type="body" idx="1"/>
          </p:nvPr>
        </p:nvSpPr>
        <p:spPr>
          <a:xfrm>
            <a:off x="155450" y="857250"/>
            <a:ext cx="8988600" cy="428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chemeClr val="dk1"/>
              </a:buClr>
              <a:buSzPts val="2170"/>
              <a:buFont typeface="Arial"/>
              <a:buNone/>
            </a:pPr>
            <a:r>
              <a:rPr lang="en-US" sz="2400" b="1" i="0" u="none" strike="noStrike" cap="none">
                <a:solidFill>
                  <a:schemeClr val="dk1"/>
                </a:solidFill>
                <a:latin typeface="Tahoma"/>
                <a:ea typeface="Tahoma"/>
                <a:cs typeface="Tahoma"/>
                <a:sym typeface="Tahoma"/>
              </a:rPr>
              <a:t>Hattie and Timperly (2007). “The Power of Feedback.” </a:t>
            </a:r>
            <a:r>
              <a:rPr lang="en-US" sz="2400" b="0" i="0" u="none" strike="noStrike" cap="none">
                <a:solidFill>
                  <a:schemeClr val="dk1"/>
                </a:solidFill>
                <a:latin typeface="Tahoma"/>
                <a:ea typeface="Tahoma"/>
                <a:cs typeface="Tahoma"/>
                <a:sym typeface="Tahoma"/>
              </a:rPr>
              <a:t>Feedback works to encourage and support student learning when it does the following:</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1" i="0" u="none" strike="noStrike" cap="none">
                <a:solidFill>
                  <a:schemeClr val="dk1"/>
                </a:solidFill>
                <a:latin typeface="Tahoma"/>
                <a:ea typeface="Tahoma"/>
                <a:cs typeface="Tahoma"/>
                <a:sym typeface="Tahoma"/>
              </a:rPr>
              <a:t>Focuses on attributes of the student’s work </a:t>
            </a:r>
            <a:r>
              <a:rPr lang="en-US" sz="2400" b="0" i="0" u="none" strike="noStrike" cap="none">
                <a:solidFill>
                  <a:schemeClr val="dk1"/>
                </a:solidFill>
                <a:latin typeface="Tahoma"/>
                <a:ea typeface="Tahoma"/>
                <a:cs typeface="Tahoma"/>
                <a:sym typeface="Tahoma"/>
              </a:rPr>
              <a:t>rather than attributes of the student as a learner (“here is how to make your writing more effective” rather than “just try harder”)</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Is </a:t>
            </a:r>
            <a:r>
              <a:rPr lang="en-US" sz="2400" b="1" i="0" u="none" strike="noStrike" cap="none">
                <a:solidFill>
                  <a:schemeClr val="dk1"/>
                </a:solidFill>
                <a:latin typeface="Tahoma"/>
                <a:ea typeface="Tahoma"/>
                <a:cs typeface="Tahoma"/>
                <a:sym typeface="Tahoma"/>
              </a:rPr>
              <a:t>descriptive of that work</a:t>
            </a:r>
            <a:r>
              <a:rPr lang="en-US" sz="2400" b="0" i="0" u="none" strike="noStrike" cap="none">
                <a:solidFill>
                  <a:schemeClr val="dk1"/>
                </a:solidFill>
                <a:latin typeface="Tahoma"/>
                <a:ea typeface="Tahoma"/>
                <a:cs typeface="Tahoma"/>
                <a:sym typeface="Tahoma"/>
              </a:rPr>
              <a:t>, revealing to the student how to do better the next time, rather than judgmental</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Is </a:t>
            </a:r>
            <a:r>
              <a:rPr lang="en-US" sz="2400" b="1" i="0" u="none" strike="noStrike" cap="none">
                <a:solidFill>
                  <a:schemeClr val="dk1"/>
                </a:solidFill>
                <a:latin typeface="Tahoma"/>
                <a:ea typeface="Tahoma"/>
                <a:cs typeface="Tahoma"/>
                <a:sym typeface="Tahoma"/>
              </a:rPr>
              <a:t>clearly understood </a:t>
            </a:r>
            <a:r>
              <a:rPr lang="en-US" sz="2400" b="0" i="0" u="none" strike="noStrike" cap="none">
                <a:solidFill>
                  <a:schemeClr val="dk1"/>
                </a:solidFill>
                <a:latin typeface="Tahoma"/>
                <a:ea typeface="Tahoma"/>
                <a:cs typeface="Tahoma"/>
                <a:sym typeface="Tahoma"/>
              </a:rPr>
              <a:t>by the intended user, leading to specific inferences as to what is needed</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1"/>
          <p:cNvSpPr txBox="1">
            <a:spLocks noGrp="1"/>
          </p:cNvSpPr>
          <p:nvPr>
            <p:ph type="title"/>
          </p:nvPr>
        </p:nvSpPr>
        <p:spPr>
          <a:xfrm>
            <a:off x="155450" y="0"/>
            <a:ext cx="8988600" cy="130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Qualities of Effective Feedback</a:t>
            </a:r>
            <a:endParaRPr sz="4000" b="1"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5CA0"/>
              </a:buClr>
              <a:buSzPts val="3600"/>
              <a:buFont typeface="Helvetica Neue"/>
              <a:buNone/>
            </a:pPr>
            <a:r>
              <a:rPr lang="en-US" sz="3600">
                <a:latin typeface="Tahoma"/>
                <a:ea typeface="Tahoma"/>
                <a:cs typeface="Tahoma"/>
                <a:sym typeface="Tahoma"/>
              </a:rPr>
              <a:t>(continued)</a:t>
            </a:r>
            <a:r>
              <a:rPr lang="en-US" sz="4000" b="1" i="0" u="none" strike="noStrike" cap="none">
                <a:solidFill>
                  <a:schemeClr val="dk1"/>
                </a:solidFill>
                <a:latin typeface="Tahoma"/>
                <a:ea typeface="Tahoma"/>
                <a:cs typeface="Tahoma"/>
                <a:sym typeface="Tahoma"/>
              </a:rPr>
              <a:t> </a:t>
            </a:r>
            <a:endParaRPr sz="4000" b="0" i="0" u="none" strike="noStrike" cap="none">
              <a:solidFill>
                <a:schemeClr val="dk1"/>
              </a:solidFill>
              <a:latin typeface="Tahoma"/>
              <a:ea typeface="Tahoma"/>
              <a:cs typeface="Tahoma"/>
              <a:sym typeface="Tahoma"/>
            </a:endParaRPr>
          </a:p>
        </p:txBody>
      </p:sp>
      <p:sp>
        <p:nvSpPr>
          <p:cNvPr id="606" name="Google Shape;606;p71"/>
          <p:cNvSpPr txBox="1">
            <a:spLocks noGrp="1"/>
          </p:cNvSpPr>
          <p:nvPr>
            <p:ph type="body" idx="1"/>
          </p:nvPr>
        </p:nvSpPr>
        <p:spPr>
          <a:xfrm>
            <a:off x="155450" y="1454726"/>
            <a:ext cx="8988600" cy="3688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chemeClr val="dk1"/>
              </a:buClr>
              <a:buSzPts val="2170"/>
              <a:buFont typeface="Arial"/>
              <a:buNone/>
            </a:pPr>
            <a:r>
              <a:rPr lang="en-US" sz="2400" b="1" i="0" u="none" strike="noStrike" cap="none">
                <a:solidFill>
                  <a:schemeClr val="dk1"/>
                </a:solidFill>
                <a:latin typeface="Tahoma"/>
                <a:ea typeface="Tahoma"/>
                <a:cs typeface="Tahoma"/>
                <a:sym typeface="Tahoma"/>
              </a:rPr>
              <a:t>Hattie and Timperly (2007). “The Power of Feedback.” </a:t>
            </a:r>
            <a:r>
              <a:rPr lang="en-US" sz="2400" b="0" i="0" u="none" strike="noStrike" cap="none">
                <a:solidFill>
                  <a:schemeClr val="dk1"/>
                </a:solidFill>
                <a:latin typeface="Tahoma"/>
                <a:ea typeface="Tahoma"/>
                <a:cs typeface="Tahoma"/>
                <a:sym typeface="Tahoma"/>
              </a:rPr>
              <a:t>Feedback works to encourage and support student learning when it does the following:</a:t>
            </a:r>
            <a:endParaRPr sz="2400" b="0" i="0" u="none" strike="noStrike" cap="none">
              <a:solidFill>
                <a:schemeClr val="dk1"/>
              </a:solidFill>
              <a:latin typeface="Tahoma"/>
              <a:ea typeface="Tahoma"/>
              <a:cs typeface="Tahoma"/>
              <a:sym typeface="Tahoma"/>
            </a:endParaRPr>
          </a:p>
          <a:p>
            <a:pPr marL="457200" lvl="0" indent="-481647" algn="l" rtl="0">
              <a:lnSpc>
                <a:spcPct val="80000"/>
              </a:lnSpc>
              <a:spcBef>
                <a:spcPts val="1200"/>
              </a:spcBef>
              <a:spcAft>
                <a:spcPts val="0"/>
              </a:spcAft>
              <a:buClr>
                <a:schemeClr val="dk1"/>
              </a:buClr>
              <a:buSzPts val="2400"/>
              <a:buFont typeface="Arial"/>
              <a:buChar char="•"/>
            </a:pPr>
            <a:r>
              <a:rPr lang="en-US" sz="2400">
                <a:latin typeface="Tahoma"/>
                <a:ea typeface="Tahoma"/>
                <a:cs typeface="Tahoma"/>
                <a:sym typeface="Tahoma"/>
              </a:rPr>
              <a:t>Is </a:t>
            </a:r>
            <a:r>
              <a:rPr lang="en-US" sz="2400" b="1">
                <a:latin typeface="Tahoma"/>
                <a:ea typeface="Tahoma"/>
                <a:cs typeface="Tahoma"/>
                <a:sym typeface="Tahoma"/>
              </a:rPr>
              <a:t>sufficiently detailed </a:t>
            </a:r>
            <a:r>
              <a:rPr lang="en-US" sz="2400">
                <a:latin typeface="Tahoma"/>
                <a:ea typeface="Tahoma"/>
                <a:cs typeface="Tahoma"/>
                <a:sym typeface="Tahoma"/>
              </a:rPr>
              <a:t>to be helpful yet </a:t>
            </a:r>
            <a:r>
              <a:rPr lang="en-US" sz="2400" b="1">
                <a:latin typeface="Tahoma"/>
                <a:ea typeface="Tahoma"/>
                <a:cs typeface="Tahoma"/>
                <a:sym typeface="Tahoma"/>
              </a:rPr>
              <a:t>not so comprehensive </a:t>
            </a:r>
            <a:r>
              <a:rPr lang="en-US" sz="2400">
                <a:latin typeface="Tahoma"/>
                <a:ea typeface="Tahoma"/>
                <a:cs typeface="Tahoma"/>
                <a:sym typeface="Tahoma"/>
              </a:rPr>
              <a:t>as to overwhelm</a:t>
            </a:r>
            <a:endParaRPr sz="2400">
              <a:latin typeface="Tahoma"/>
              <a:ea typeface="Tahoma"/>
              <a:cs typeface="Tahoma"/>
              <a:sym typeface="Tahoma"/>
            </a:endParaRPr>
          </a:p>
          <a:p>
            <a:pPr marL="457200" lvl="0" indent="-481647" algn="l" rtl="0">
              <a:lnSpc>
                <a:spcPct val="80000"/>
              </a:lnSpc>
              <a:spcBef>
                <a:spcPts val="1200"/>
              </a:spcBef>
              <a:spcAft>
                <a:spcPts val="0"/>
              </a:spcAft>
              <a:buClr>
                <a:schemeClr val="dk1"/>
              </a:buClr>
              <a:buSzPts val="2400"/>
              <a:buFont typeface="Arial"/>
              <a:buChar char="•"/>
            </a:pPr>
            <a:r>
              <a:rPr lang="en-US" sz="2400" b="1">
                <a:latin typeface="Tahoma"/>
                <a:ea typeface="Tahoma"/>
                <a:cs typeface="Tahoma"/>
                <a:sym typeface="Tahoma"/>
              </a:rPr>
              <a:t>Arrives in time </a:t>
            </a:r>
            <a:r>
              <a:rPr lang="en-US" sz="2400">
                <a:latin typeface="Tahoma"/>
                <a:ea typeface="Tahoma"/>
                <a:cs typeface="Tahoma"/>
                <a:sym typeface="Tahoma"/>
              </a:rPr>
              <a:t>to inform the learning, versus too late</a:t>
            </a:r>
            <a:endParaRPr sz="2400">
              <a:latin typeface="Tahoma"/>
              <a:ea typeface="Tahoma"/>
              <a:cs typeface="Tahoma"/>
              <a:sym typeface="Tahoma"/>
            </a:endParaRPr>
          </a:p>
          <a:p>
            <a:pPr marL="457200" marR="0" lvl="0" indent="-319405" algn="l" rtl="0">
              <a:lnSpc>
                <a:spcPct val="80000"/>
              </a:lnSpc>
              <a:spcBef>
                <a:spcPts val="1034"/>
              </a:spcBef>
              <a:spcAft>
                <a:spcPts val="0"/>
              </a:spcAft>
              <a:buClr>
                <a:schemeClr val="dk1"/>
              </a:buClr>
              <a:buSzPts val="2170"/>
              <a:buFont typeface="Arial"/>
              <a:buNone/>
            </a:pPr>
            <a:endParaRPr sz="2000" b="1">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2"/>
          <p:cNvSpPr txBox="1">
            <a:spLocks noGrp="1"/>
          </p:cNvSpPr>
          <p:nvPr>
            <p:ph type="title"/>
          </p:nvPr>
        </p:nvSpPr>
        <p:spPr>
          <a:xfrm>
            <a:off x="265173" y="-5"/>
            <a:ext cx="8314800" cy="134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Getting to Know the Task – “Pizza Delivery”</a:t>
            </a:r>
            <a:endParaRPr sz="4000" b="0" i="0" u="none" strike="noStrike" cap="none">
              <a:solidFill>
                <a:schemeClr val="dk1"/>
              </a:solidFill>
              <a:latin typeface="Tahoma"/>
              <a:ea typeface="Tahoma"/>
              <a:cs typeface="Tahoma"/>
              <a:sym typeface="Tahoma"/>
            </a:endParaRPr>
          </a:p>
        </p:txBody>
      </p:sp>
      <p:sp>
        <p:nvSpPr>
          <p:cNvPr id="613" name="Google Shape;613;p72"/>
          <p:cNvSpPr txBox="1">
            <a:spLocks noGrp="1"/>
          </p:cNvSpPr>
          <p:nvPr>
            <p:ph type="body" idx="1"/>
          </p:nvPr>
        </p:nvSpPr>
        <p:spPr>
          <a:xfrm>
            <a:off x="307773" y="1394975"/>
            <a:ext cx="8229600" cy="30183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480"/>
              <a:buFont typeface="Arial"/>
              <a:buChar char="•"/>
            </a:pPr>
            <a:r>
              <a:rPr lang="en-US" sz="2400" b="0" i="0" u="none" strike="noStrike" cap="none" dirty="0">
                <a:solidFill>
                  <a:schemeClr val="dk1"/>
                </a:solidFill>
                <a:latin typeface="Tahoma"/>
                <a:ea typeface="Tahoma"/>
                <a:cs typeface="Tahoma"/>
                <a:sym typeface="Tahoma"/>
              </a:rPr>
              <a:t>Open </a:t>
            </a:r>
            <a:r>
              <a:rPr lang="en-US" sz="2400" b="1" i="0" u="none" strike="noStrike" cap="none" dirty="0">
                <a:solidFill>
                  <a:schemeClr val="dk1"/>
                </a:solidFill>
                <a:latin typeface="Tahoma"/>
                <a:ea typeface="Tahoma"/>
                <a:cs typeface="Tahoma"/>
                <a:sym typeface="Tahoma"/>
              </a:rPr>
              <a:t>Task Sample 2 (“Pizza Delivery”) </a:t>
            </a:r>
            <a:r>
              <a:rPr lang="en-US" sz="2400" b="0" i="0" u="none" strike="noStrike" cap="none" dirty="0">
                <a:solidFill>
                  <a:schemeClr val="dk1"/>
                </a:solidFill>
                <a:latin typeface="Tahoma"/>
                <a:ea typeface="Tahoma"/>
                <a:cs typeface="Tahoma"/>
                <a:sym typeface="Tahoma"/>
              </a:rPr>
              <a:t>on your device</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96"/>
              </a:spcBef>
              <a:spcAft>
                <a:spcPts val="0"/>
              </a:spcAft>
              <a:buClr>
                <a:schemeClr val="dk1"/>
              </a:buClr>
              <a:buSzPts val="2480"/>
              <a:buFont typeface="Arial"/>
              <a:buChar char="•"/>
            </a:pPr>
            <a:r>
              <a:rPr lang="en-US" sz="2400" b="0" i="0" u="none" strike="noStrike" cap="none" dirty="0">
                <a:solidFill>
                  <a:schemeClr val="dk1"/>
                </a:solidFill>
                <a:latin typeface="Tahoma"/>
                <a:ea typeface="Tahoma"/>
                <a:cs typeface="Tahoma"/>
                <a:sym typeface="Tahoma"/>
              </a:rPr>
              <a:t>Independently skim the task</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496"/>
              </a:spcBef>
              <a:spcAft>
                <a:spcPts val="0"/>
              </a:spcAft>
              <a:buClr>
                <a:schemeClr val="dk1"/>
              </a:buClr>
              <a:buSzPts val="2480"/>
              <a:buFont typeface="Arial"/>
              <a:buChar char="•"/>
            </a:pPr>
            <a:r>
              <a:rPr lang="en-US" sz="2400" b="0" i="0" u="none" strike="noStrike" cap="none" dirty="0">
                <a:solidFill>
                  <a:schemeClr val="dk1"/>
                </a:solidFill>
                <a:latin typeface="Tahoma"/>
                <a:ea typeface="Tahoma"/>
                <a:cs typeface="Tahoma"/>
                <a:sym typeface="Tahoma"/>
              </a:rPr>
              <a:t>Three ways of making notes: </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Use comment tool within Adobe Acrobat or other PDF reader to make notes directly on the PDF</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Write notes directly onto the hard copy of the task</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434"/>
              </a:spcBef>
              <a:spcAft>
                <a:spcPts val="0"/>
              </a:spcAft>
              <a:buClr>
                <a:schemeClr val="dk1"/>
              </a:buClr>
              <a:buSzPts val="2170"/>
              <a:buFont typeface="Arial"/>
              <a:buChar char="•"/>
            </a:pPr>
            <a:r>
              <a:rPr lang="en-US" sz="2400" b="0" i="0" u="none" strike="noStrike" cap="none" dirty="0">
                <a:solidFill>
                  <a:schemeClr val="dk1"/>
                </a:solidFill>
                <a:latin typeface="Tahoma"/>
                <a:ea typeface="Tahoma"/>
                <a:cs typeface="Tahoma"/>
                <a:sym typeface="Tahoma"/>
              </a:rPr>
              <a:t>Write notes about the task features on hard copy of the Quality Criteria Review Tool</a:t>
            </a:r>
            <a:endParaRPr sz="2400" b="0" i="0" u="none" strike="noStrike" cap="none" dirty="0">
              <a:solidFill>
                <a:schemeClr val="dk1"/>
              </a:solidFill>
              <a:latin typeface="Tahoma"/>
              <a:ea typeface="Tahoma"/>
              <a:cs typeface="Tahoma"/>
              <a:sym typeface="Tahoma"/>
            </a:endParaRPr>
          </a:p>
          <a:p>
            <a:pPr marL="457200" marR="0" lvl="0" indent="-2997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Tahoma"/>
              <a:ea typeface="Tahoma"/>
              <a:cs typeface="Tahoma"/>
              <a:sym typeface="Tahoma"/>
            </a:endParaRPr>
          </a:p>
          <a:p>
            <a:pPr marL="0" marR="0" lvl="0" indent="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7"/>
          <p:cNvSpPr txBox="1">
            <a:spLocks noGrp="1"/>
          </p:cNvSpPr>
          <p:nvPr>
            <p:ph type="title"/>
          </p:nvPr>
        </p:nvSpPr>
        <p:spPr>
          <a:xfrm>
            <a:off x="270621" y="355601"/>
            <a:ext cx="4639174" cy="13991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The Why –</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Student Voices</a:t>
            </a:r>
            <a:endParaRPr sz="3600" b="0" i="0" u="none" strike="noStrike" cap="none">
              <a:solidFill>
                <a:schemeClr val="dk1"/>
              </a:solidFill>
              <a:latin typeface="Tahoma"/>
              <a:ea typeface="Tahoma"/>
              <a:cs typeface="Tahoma"/>
              <a:sym typeface="Tahoma"/>
            </a:endParaRPr>
          </a:p>
        </p:txBody>
      </p:sp>
      <p:sp>
        <p:nvSpPr>
          <p:cNvPr id="368" name="Google Shape;368;p37"/>
          <p:cNvSpPr txBox="1">
            <a:spLocks noGrp="1"/>
          </p:cNvSpPr>
          <p:nvPr>
            <p:ph type="body" idx="1"/>
          </p:nvPr>
        </p:nvSpPr>
        <p:spPr>
          <a:xfrm>
            <a:off x="270621" y="1954946"/>
            <a:ext cx="4800527" cy="23805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dirty="0" err="1">
                <a:solidFill>
                  <a:schemeClr val="hlink"/>
                </a:solidFill>
                <a:latin typeface="Tahoma"/>
                <a:ea typeface="Tahoma"/>
                <a:cs typeface="Tahoma"/>
                <a:sym typeface="Tahoma"/>
              </a:rPr>
              <a:t>Xander</a:t>
            </a:r>
            <a:endParaRPr sz="2400" b="1" i="0" u="none" strike="noStrike" cap="none" dirty="0">
              <a:solidFill>
                <a:schemeClr val="hlink"/>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Elementary student from Virginia Beach, VA</a:t>
            </a:r>
            <a:endParaRPr dirty="0"/>
          </a:p>
          <a:p>
            <a:pPr marL="0" marR="0" lvl="0" indent="0" algn="l" rtl="0">
              <a:lnSpc>
                <a:spcPct val="100000"/>
              </a:lnSpc>
              <a:spcBef>
                <a:spcPts val="560"/>
              </a:spcBef>
              <a:spcAft>
                <a:spcPts val="0"/>
              </a:spcAft>
              <a:buClr>
                <a:schemeClr val="dk1"/>
              </a:buClr>
              <a:buSzPts val="2800"/>
              <a:buFont typeface="Arial"/>
              <a:buNone/>
            </a:pPr>
            <a:endParaRPr sz="1050" b="0" i="0" u="none" strike="noStrike" cap="none" dirty="0">
              <a:solidFill>
                <a:schemeClr val="dk1"/>
              </a:solidFill>
              <a:latin typeface="Tahoma"/>
              <a:ea typeface="Tahoma"/>
              <a:cs typeface="Tahoma"/>
              <a:sym typeface="Tahoma"/>
            </a:endParaRPr>
          </a:p>
          <a:p>
            <a:pPr marL="0" marR="0" lvl="0" indent="0" algn="l" rtl="0">
              <a:lnSpc>
                <a:spcPct val="100000"/>
              </a:lnSpc>
              <a:spcBef>
                <a:spcPts val="400"/>
              </a:spcBef>
              <a:spcAft>
                <a:spcPts val="0"/>
              </a:spcAft>
              <a:buClr>
                <a:schemeClr val="dk1"/>
              </a:buClr>
              <a:buSzPts val="2000"/>
              <a:buFont typeface="Arial"/>
              <a:buNone/>
            </a:pPr>
            <a:r>
              <a:rPr lang="en-US" sz="2400" b="0" i="0" u="sng" strike="noStrike" cap="none" dirty="0">
                <a:solidFill>
                  <a:schemeClr val="hlink"/>
                </a:solidFill>
                <a:latin typeface="Tahoma"/>
                <a:ea typeface="Tahoma"/>
                <a:cs typeface="Tahoma"/>
                <a:sym typeface="Tahoma"/>
                <a:hlinkClick r:id="rId3"/>
              </a:rPr>
              <a:t>Listen to </a:t>
            </a:r>
            <a:r>
              <a:rPr lang="en-US" sz="2400" b="0" i="0" u="sng" strike="noStrike" cap="none" dirty="0" err="1">
                <a:solidFill>
                  <a:schemeClr val="hlink"/>
                </a:solidFill>
                <a:latin typeface="Tahoma"/>
                <a:ea typeface="Tahoma"/>
                <a:cs typeface="Tahoma"/>
                <a:sym typeface="Tahoma"/>
                <a:hlinkClick r:id="rId3"/>
              </a:rPr>
              <a:t>Xander's</a:t>
            </a:r>
            <a:r>
              <a:rPr lang="en-US" sz="2400" b="0" i="0" u="sng" strike="noStrike" cap="none" dirty="0">
                <a:solidFill>
                  <a:schemeClr val="hlink"/>
                </a:solidFill>
                <a:latin typeface="Tahoma"/>
                <a:ea typeface="Tahoma"/>
                <a:cs typeface="Tahoma"/>
                <a:sym typeface="Tahoma"/>
                <a:hlinkClick r:id="rId3"/>
              </a:rPr>
              <a:t> Performance Task</a:t>
            </a:r>
            <a:endParaRPr sz="2400" b="0" i="0" u="none" strike="noStrike" cap="none" dirty="0">
              <a:solidFill>
                <a:schemeClr val="dk1"/>
              </a:solidFill>
              <a:latin typeface="Tahoma"/>
              <a:ea typeface="Tahoma"/>
              <a:cs typeface="Tahoma"/>
              <a:sym typeface="Tahoma"/>
            </a:endParaRPr>
          </a:p>
        </p:txBody>
      </p:sp>
      <p:pic>
        <p:nvPicPr>
          <p:cNvPr id="369" name="Google Shape;369;p37" descr="Elementary student from Virginia Beach, VA" title="Xander"/>
          <p:cNvPicPr preferRelativeResize="0"/>
          <p:nvPr/>
        </p:nvPicPr>
        <p:blipFill rotWithShape="1">
          <a:blip r:embed="rId4">
            <a:alphaModFix/>
          </a:blip>
          <a:srcRect/>
          <a:stretch/>
        </p:blipFill>
        <p:spPr>
          <a:xfrm>
            <a:off x="5315521" y="0"/>
            <a:ext cx="3828479" cy="44005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3"/>
          <p:cNvSpPr txBox="1">
            <a:spLocks noGrp="1"/>
          </p:cNvSpPr>
          <p:nvPr>
            <p:ph type="title"/>
          </p:nvPr>
        </p:nvSpPr>
        <p:spPr>
          <a:xfrm>
            <a:off x="316992" y="210838"/>
            <a:ext cx="8305800" cy="137945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Apply the Quality Criteria to the “Pizza Delivery” Task</a:t>
            </a:r>
            <a:endParaRPr sz="4000" b="0" i="0" u="none" strike="noStrike" cap="none">
              <a:solidFill>
                <a:schemeClr val="dk1"/>
              </a:solidFill>
              <a:latin typeface="Tahoma"/>
              <a:ea typeface="Tahoma"/>
              <a:cs typeface="Tahoma"/>
              <a:sym typeface="Tahoma"/>
            </a:endParaRPr>
          </a:p>
        </p:txBody>
      </p:sp>
      <p:sp>
        <p:nvSpPr>
          <p:cNvPr id="620" name="Google Shape;620;p73"/>
          <p:cNvSpPr txBox="1">
            <a:spLocks noGrp="1"/>
          </p:cNvSpPr>
          <p:nvPr>
            <p:ph type="body" idx="1"/>
          </p:nvPr>
        </p:nvSpPr>
        <p:spPr>
          <a:xfrm>
            <a:off x="316992" y="1663446"/>
            <a:ext cx="8229600" cy="2667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Select a quality rating for each Criterion and provide brief evidence/rationale for your rating</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Does not have to be completed in sequential order</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4"/>
          <p:cNvSpPr txBox="1">
            <a:spLocks noGrp="1"/>
          </p:cNvSpPr>
          <p:nvPr>
            <p:ph type="title"/>
          </p:nvPr>
        </p:nvSpPr>
        <p:spPr>
          <a:xfrm>
            <a:off x="292608" y="205978"/>
            <a:ext cx="8305800" cy="12989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959"/>
              <a:buFont typeface="Helvetica Neue"/>
              <a:buNone/>
            </a:pPr>
            <a:r>
              <a:rPr lang="en-US" sz="4000" b="1" i="0" u="none" strike="noStrike" cap="none">
                <a:solidFill>
                  <a:schemeClr val="dk1"/>
                </a:solidFill>
                <a:latin typeface="Tahoma"/>
                <a:ea typeface="Tahoma"/>
                <a:cs typeface="Tahoma"/>
                <a:sym typeface="Tahoma"/>
              </a:rPr>
              <a:t>Table Talk &amp; Feedback on “Pizza Delivery” Task</a:t>
            </a:r>
            <a:endParaRPr sz="4000" b="0" i="0" u="none" strike="noStrike" cap="none">
              <a:solidFill>
                <a:schemeClr val="dk1"/>
              </a:solidFill>
              <a:latin typeface="Tahoma"/>
              <a:ea typeface="Tahoma"/>
              <a:cs typeface="Tahoma"/>
              <a:sym typeface="Tahoma"/>
            </a:endParaRPr>
          </a:p>
        </p:txBody>
      </p:sp>
      <p:sp>
        <p:nvSpPr>
          <p:cNvPr id="627" name="Google Shape;627;p74"/>
          <p:cNvSpPr txBox="1">
            <a:spLocks noGrp="1"/>
          </p:cNvSpPr>
          <p:nvPr>
            <p:ph type="body" idx="1"/>
          </p:nvPr>
        </p:nvSpPr>
        <p:spPr>
          <a:xfrm>
            <a:off x="292608" y="1660398"/>
            <a:ext cx="8394492" cy="2743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Noting criteria where there was disagreement, discuss your ratings with evidence from the task</a:t>
            </a:r>
            <a:endParaRPr sz="2400" b="0" i="0" u="none" strike="noStrike" cap="none">
              <a:solidFill>
                <a:schemeClr val="dk1"/>
              </a:solidFill>
              <a:latin typeface="Tahoma"/>
              <a:ea typeface="Tahoma"/>
              <a:cs typeface="Tahoma"/>
              <a:sym typeface="Tahoma"/>
            </a:endParaRPr>
          </a:p>
          <a:p>
            <a:pPr marL="514350" marR="0" lvl="0" indent="-514350" algn="l" rtl="0">
              <a:lnSpc>
                <a:spcPct val="90000"/>
              </a:lnSpc>
              <a:spcBef>
                <a:spcPts val="544"/>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What feedback would you provide to the task author to improve the task? </a:t>
            </a:r>
            <a:endParaRPr/>
          </a:p>
          <a:p>
            <a:pPr marL="0" marR="0" lvl="0" indent="0" algn="l" rtl="0">
              <a:lnSpc>
                <a:spcPct val="90000"/>
              </a:lnSpc>
              <a:spcBef>
                <a:spcPts val="544"/>
              </a:spcBef>
              <a:spcAft>
                <a:spcPts val="0"/>
              </a:spcAft>
              <a:buClr>
                <a:schemeClr val="dk1"/>
              </a:buClr>
              <a:buSzPts val="2720"/>
              <a:buFont typeface="Arial"/>
              <a:buNone/>
            </a:pPr>
            <a:endParaRPr sz="1100" b="0" i="0" u="none" strike="noStrike" cap="none">
              <a:solidFill>
                <a:schemeClr val="dk1"/>
              </a:solidFill>
              <a:latin typeface="Tahoma"/>
              <a:ea typeface="Tahoma"/>
              <a:cs typeface="Tahoma"/>
              <a:sym typeface="Tahoma"/>
            </a:endParaRPr>
          </a:p>
          <a:p>
            <a:pPr marL="0" marR="0" lvl="0" indent="0" algn="l" rtl="0">
              <a:lnSpc>
                <a:spcPct val="90000"/>
              </a:lnSpc>
              <a:spcBef>
                <a:spcPts val="544"/>
              </a:spcBef>
              <a:spcAft>
                <a:spcPts val="0"/>
              </a:spcAft>
              <a:buClr>
                <a:schemeClr val="dk1"/>
              </a:buClr>
              <a:buSzPts val="2720"/>
              <a:buFont typeface="Arial"/>
              <a:buNone/>
            </a:pPr>
            <a:r>
              <a:rPr lang="en-US" sz="2400" b="0" i="1" u="none" strike="noStrike" cap="none">
                <a:solidFill>
                  <a:schemeClr val="dk1"/>
                </a:solidFill>
                <a:latin typeface="Tahoma"/>
                <a:ea typeface="Tahoma"/>
                <a:cs typeface="Tahoma"/>
                <a:sym typeface="Tahoma"/>
              </a:rPr>
              <a:t>[Use a sticky note to write down your feedback and stick it to the feedback poster for this task.]</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5"/>
          <p:cNvSpPr txBox="1">
            <a:spLocks noGrp="1"/>
          </p:cNvSpPr>
          <p:nvPr>
            <p:ph type="title"/>
          </p:nvPr>
        </p:nvSpPr>
        <p:spPr>
          <a:xfrm>
            <a:off x="308548" y="141970"/>
            <a:ext cx="8430768" cy="149480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Performance Task Workshopping Protocol</a:t>
            </a:r>
            <a:endParaRPr sz="4000" b="0" i="0" u="none" strike="noStrike" cap="none">
              <a:solidFill>
                <a:schemeClr val="dk1"/>
              </a:solidFill>
              <a:latin typeface="Tahoma"/>
              <a:ea typeface="Tahoma"/>
              <a:cs typeface="Tahoma"/>
              <a:sym typeface="Tahoma"/>
            </a:endParaRPr>
          </a:p>
        </p:txBody>
      </p:sp>
      <p:sp>
        <p:nvSpPr>
          <p:cNvPr id="634" name="Google Shape;634;p75"/>
          <p:cNvSpPr txBox="1">
            <a:spLocks noGrp="1"/>
          </p:cNvSpPr>
          <p:nvPr>
            <p:ph type="body" idx="1"/>
          </p:nvPr>
        </p:nvSpPr>
        <p:spPr>
          <a:xfrm>
            <a:off x="308548" y="1702460"/>
            <a:ext cx="8229600" cy="318500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A guided method for providing feedback on a performance task</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Adapted from Peer Review protocol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Includes use of the Virginia Quality Criteria Review Tool</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Resources Needed </a:t>
            </a:r>
            <a:endParaRPr sz="4800" b="0" i="0" u="none" strike="noStrike" cap="none">
              <a:solidFill>
                <a:schemeClr val="dk1"/>
              </a:solidFill>
              <a:latin typeface="Tahoma"/>
              <a:ea typeface="Tahoma"/>
              <a:cs typeface="Tahoma"/>
              <a:sym typeface="Tahoma"/>
            </a:endParaRPr>
          </a:p>
        </p:txBody>
      </p:sp>
      <p:sp>
        <p:nvSpPr>
          <p:cNvPr id="641" name="Google Shape;641;p76"/>
          <p:cNvSpPr txBox="1">
            <a:spLocks noGrp="1"/>
          </p:cNvSpPr>
          <p:nvPr>
            <p:ph type="body" idx="1"/>
          </p:nvPr>
        </p:nvSpPr>
        <p:spPr>
          <a:xfrm>
            <a:off x="457200" y="1215542"/>
            <a:ext cx="8229600" cy="318500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Task Sample 3 </a:t>
            </a:r>
            <a:r>
              <a:rPr lang="en-US" sz="2400" b="1" i="0" u="none" strike="noStrike" cap="none">
                <a:solidFill>
                  <a:schemeClr val="dk1"/>
                </a:solidFill>
                <a:latin typeface="Tahoma"/>
                <a:ea typeface="Tahoma"/>
                <a:cs typeface="Tahoma"/>
                <a:sym typeface="Tahoma"/>
              </a:rPr>
              <a:t>(“Properties of Matter”)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VA Quality Criteria Review Tool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Performance Task Workshopping Tool</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7"/>
          <p:cNvSpPr txBox="1">
            <a:spLocks noGrp="1"/>
          </p:cNvSpPr>
          <p:nvPr>
            <p:ph type="title"/>
          </p:nvPr>
        </p:nvSpPr>
        <p:spPr>
          <a:xfrm>
            <a:off x="322549" y="1676299"/>
            <a:ext cx="8686800" cy="162526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dirty="0">
                <a:solidFill>
                  <a:schemeClr val="dk1"/>
                </a:solidFill>
                <a:latin typeface="Tahoma"/>
                <a:ea typeface="Tahoma"/>
                <a:cs typeface="Tahoma"/>
                <a:sym typeface="Tahoma"/>
              </a:rPr>
              <a:t>Modeling the Performance Task Workshopping Protocol</a:t>
            </a:r>
            <a:endParaRPr sz="4000" b="0" i="0" u="none" strike="noStrike" cap="none" dirty="0">
              <a:solidFill>
                <a:schemeClr val="dk1"/>
              </a:solidFill>
              <a:latin typeface="Tahoma"/>
              <a:ea typeface="Tahoma"/>
              <a:cs typeface="Tahoma"/>
              <a:sym typeface="Tahom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8"/>
          <p:cNvSpPr txBox="1">
            <a:spLocks noGrp="1"/>
          </p:cNvSpPr>
          <p:nvPr>
            <p:ph type="title"/>
          </p:nvPr>
        </p:nvSpPr>
        <p:spPr>
          <a:xfrm>
            <a:off x="347472" y="160258"/>
            <a:ext cx="8101584" cy="146737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STEP 1: Presentation of Draft Task </a:t>
            </a:r>
            <a:r>
              <a:rPr lang="en-US" sz="3200" b="0" i="0" u="none" strike="noStrike" cap="none">
                <a:solidFill>
                  <a:schemeClr val="dk1"/>
                </a:solidFill>
                <a:latin typeface="Tahoma"/>
                <a:ea typeface="Tahoma"/>
                <a:cs typeface="Tahoma"/>
                <a:sym typeface="Tahoma"/>
              </a:rPr>
              <a:t>(5 min)</a:t>
            </a:r>
            <a:endParaRPr sz="6000" b="0" i="0" u="none" strike="noStrike" cap="none">
              <a:solidFill>
                <a:schemeClr val="dk1"/>
              </a:solidFill>
              <a:latin typeface="Tahoma"/>
              <a:ea typeface="Tahoma"/>
              <a:cs typeface="Tahoma"/>
              <a:sym typeface="Tahoma"/>
            </a:endParaRPr>
          </a:p>
        </p:txBody>
      </p:sp>
      <p:sp>
        <p:nvSpPr>
          <p:cNvPr id="655" name="Google Shape;655;p78"/>
          <p:cNvSpPr txBox="1">
            <a:spLocks noGrp="1"/>
          </p:cNvSpPr>
          <p:nvPr>
            <p:ph type="body" idx="1"/>
          </p:nvPr>
        </p:nvSpPr>
        <p:spPr>
          <a:xfrm>
            <a:off x="347472" y="1770126"/>
            <a:ext cx="8229600" cy="29527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Purpose: </a:t>
            </a:r>
            <a:r>
              <a:rPr lang="en-US" sz="2400" b="0" i="0" u="none" strike="noStrike" cap="none">
                <a:solidFill>
                  <a:schemeClr val="dk1"/>
                </a:solidFill>
                <a:latin typeface="Tahoma"/>
                <a:ea typeface="Tahoma"/>
                <a:cs typeface="Tahoma"/>
                <a:sym typeface="Tahoma"/>
              </a:rPr>
              <a:t>Partner B becomes familiar with an overview of Partner A’s draft performance task</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1" i="0" u="none" strike="noStrike" cap="none">
                <a:solidFill>
                  <a:schemeClr val="dk1"/>
                </a:solidFill>
                <a:latin typeface="Tahoma"/>
                <a:ea typeface="Tahoma"/>
                <a:cs typeface="Tahoma"/>
                <a:sym typeface="Tahoma"/>
              </a:rPr>
              <a:t>Partner A: </a:t>
            </a:r>
            <a:r>
              <a:rPr lang="en-US" sz="2400" b="0" i="0" u="none" strike="noStrike" cap="none">
                <a:solidFill>
                  <a:schemeClr val="dk1"/>
                </a:solidFill>
                <a:latin typeface="Tahoma"/>
                <a:ea typeface="Tahoma"/>
                <a:cs typeface="Tahoma"/>
                <a:sym typeface="Tahoma"/>
              </a:rPr>
              <a:t>Present the draft performance task</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1" i="0" u="none" strike="noStrike" cap="none">
                <a:solidFill>
                  <a:schemeClr val="dk1"/>
                </a:solidFill>
                <a:latin typeface="Tahoma"/>
                <a:ea typeface="Tahoma"/>
                <a:cs typeface="Tahoma"/>
                <a:sym typeface="Tahoma"/>
              </a:rPr>
              <a:t>Partner B: </a:t>
            </a:r>
            <a:r>
              <a:rPr lang="en-US" sz="2400" b="0" i="0" u="none" strike="noStrike" cap="none">
                <a:solidFill>
                  <a:schemeClr val="dk1"/>
                </a:solidFill>
                <a:latin typeface="Tahoma"/>
                <a:ea typeface="Tahoma"/>
                <a:cs typeface="Tahoma"/>
                <a:sym typeface="Tahoma"/>
              </a:rPr>
              <a:t>Take notes, remain silent, jot down questions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9"/>
          <p:cNvSpPr txBox="1">
            <a:spLocks noGrp="1"/>
          </p:cNvSpPr>
          <p:nvPr>
            <p:ph type="title"/>
          </p:nvPr>
        </p:nvSpPr>
        <p:spPr>
          <a:xfrm>
            <a:off x="265176" y="189402"/>
            <a:ext cx="8494776" cy="15753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STEP 2: Partners Read the Full Draft of Performance Task </a:t>
            </a:r>
            <a:r>
              <a:rPr lang="en-US" sz="3600" b="0" i="0" u="none" strike="noStrike" cap="none">
                <a:solidFill>
                  <a:schemeClr val="dk1"/>
                </a:solidFill>
                <a:latin typeface="Tahoma"/>
                <a:ea typeface="Tahoma"/>
                <a:cs typeface="Tahoma"/>
                <a:sym typeface="Tahoma"/>
              </a:rPr>
              <a:t>(10 min)</a:t>
            </a:r>
            <a:endParaRPr sz="3600" b="0" i="0" u="none" strike="noStrike" cap="none">
              <a:solidFill>
                <a:schemeClr val="dk1"/>
              </a:solidFill>
              <a:latin typeface="Tahoma"/>
              <a:ea typeface="Tahoma"/>
              <a:cs typeface="Tahoma"/>
              <a:sym typeface="Tahoma"/>
            </a:endParaRPr>
          </a:p>
        </p:txBody>
      </p:sp>
      <p:sp>
        <p:nvSpPr>
          <p:cNvPr id="662" name="Google Shape;662;p79"/>
          <p:cNvSpPr txBox="1">
            <a:spLocks noGrp="1"/>
          </p:cNvSpPr>
          <p:nvPr>
            <p:ph type="body" idx="1"/>
          </p:nvPr>
        </p:nvSpPr>
        <p:spPr>
          <a:xfrm>
            <a:off x="265176" y="1870711"/>
            <a:ext cx="8229600" cy="18051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Pay attention to details of the task</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1" i="0" u="none" strike="noStrike" cap="none">
                <a:solidFill>
                  <a:schemeClr val="dk1"/>
                </a:solidFill>
                <a:latin typeface="Tahoma"/>
                <a:ea typeface="Tahoma"/>
                <a:cs typeface="Tahoma"/>
                <a:sym typeface="Tahoma"/>
              </a:rPr>
              <a:t>Partner B: </a:t>
            </a:r>
            <a:r>
              <a:rPr lang="en-US" sz="2400" b="0" i="0" u="none" strike="noStrike" cap="none">
                <a:solidFill>
                  <a:schemeClr val="dk1"/>
                </a:solidFill>
                <a:latin typeface="Tahoma"/>
                <a:ea typeface="Tahoma"/>
                <a:cs typeface="Tahoma"/>
                <a:sym typeface="Tahoma"/>
              </a:rPr>
              <a:t>Make notes, prepare clarifying questions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0"/>
          <p:cNvSpPr txBox="1">
            <a:spLocks noGrp="1"/>
          </p:cNvSpPr>
          <p:nvPr>
            <p:ph type="title"/>
          </p:nvPr>
        </p:nvSpPr>
        <p:spPr>
          <a:xfrm>
            <a:off x="308550" y="235125"/>
            <a:ext cx="834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STEP 3: Clarifying Questions </a:t>
            </a:r>
            <a:r>
              <a:rPr lang="en-US" sz="3600" b="0" i="0" u="none" strike="noStrike" cap="none">
                <a:solidFill>
                  <a:schemeClr val="dk1"/>
                </a:solidFill>
                <a:latin typeface="Tahoma"/>
                <a:ea typeface="Tahoma"/>
                <a:cs typeface="Tahoma"/>
                <a:sym typeface="Tahoma"/>
              </a:rPr>
              <a:t>(5 min)</a:t>
            </a:r>
            <a:endParaRPr sz="3600" b="0" i="0" u="none" strike="noStrike" cap="none">
              <a:solidFill>
                <a:schemeClr val="dk1"/>
              </a:solidFill>
              <a:latin typeface="Tahoma"/>
              <a:ea typeface="Tahoma"/>
              <a:cs typeface="Tahoma"/>
              <a:sym typeface="Tahoma"/>
            </a:endParaRPr>
          </a:p>
        </p:txBody>
      </p:sp>
      <p:sp>
        <p:nvSpPr>
          <p:cNvPr id="669" name="Google Shape;669;p80"/>
          <p:cNvSpPr txBox="1">
            <a:spLocks noGrp="1"/>
          </p:cNvSpPr>
          <p:nvPr>
            <p:ph type="body" idx="1"/>
          </p:nvPr>
        </p:nvSpPr>
        <p:spPr>
          <a:xfrm>
            <a:off x="308548" y="1258062"/>
            <a:ext cx="8229600" cy="29527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Purpose: </a:t>
            </a:r>
            <a:r>
              <a:rPr lang="en-US" sz="2400" b="0" i="0" u="none" strike="noStrike" cap="none">
                <a:solidFill>
                  <a:schemeClr val="dk1"/>
                </a:solidFill>
                <a:latin typeface="Tahoma"/>
                <a:ea typeface="Tahoma"/>
                <a:cs typeface="Tahoma"/>
                <a:sym typeface="Tahoma"/>
              </a:rPr>
              <a:t>Partner B seeks to better understand Partner A’s draft performance task</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1" i="0" u="none" strike="noStrike" cap="none">
                <a:solidFill>
                  <a:schemeClr val="dk1"/>
                </a:solidFill>
                <a:latin typeface="Tahoma"/>
                <a:ea typeface="Tahoma"/>
                <a:cs typeface="Tahoma"/>
                <a:sym typeface="Tahoma"/>
              </a:rPr>
              <a:t>Partner B: </a:t>
            </a:r>
            <a:r>
              <a:rPr lang="en-US" sz="2400" b="0" i="0" u="none" strike="noStrike" cap="none">
                <a:solidFill>
                  <a:schemeClr val="dk1"/>
                </a:solidFill>
                <a:latin typeface="Tahoma"/>
                <a:ea typeface="Tahoma"/>
                <a:cs typeface="Tahoma"/>
                <a:sym typeface="Tahoma"/>
              </a:rPr>
              <a:t>Ask clarifying questions to get additional information (not questions that judge or evaluate)</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1" i="0" u="none" strike="noStrike" cap="none">
                <a:solidFill>
                  <a:schemeClr val="dk1"/>
                </a:solidFill>
                <a:latin typeface="Tahoma"/>
                <a:ea typeface="Tahoma"/>
                <a:cs typeface="Tahoma"/>
                <a:sym typeface="Tahoma"/>
              </a:rPr>
              <a:t>Partner A: </a:t>
            </a:r>
            <a:r>
              <a:rPr lang="en-US" sz="2400" b="0" i="0" u="none" strike="noStrike" cap="none">
                <a:solidFill>
                  <a:schemeClr val="dk1"/>
                </a:solidFill>
                <a:latin typeface="Tahoma"/>
                <a:ea typeface="Tahoma"/>
                <a:cs typeface="Tahoma"/>
                <a:sym typeface="Tahoma"/>
              </a:rPr>
              <a:t>Respond to partner’s clarifying questions and add any relevant information</a:t>
            </a:r>
            <a:endParaRPr sz="2400" b="1" i="0" u="none" strike="noStrike" cap="none">
              <a:solidFill>
                <a:schemeClr val="dk1"/>
              </a:solidFill>
              <a:latin typeface="Tahoma"/>
              <a:ea typeface="Tahoma"/>
              <a:cs typeface="Tahoma"/>
              <a:sym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1"/>
          <p:cNvSpPr txBox="1">
            <a:spLocks noGrp="1"/>
          </p:cNvSpPr>
          <p:nvPr>
            <p:ph type="title"/>
          </p:nvPr>
        </p:nvSpPr>
        <p:spPr>
          <a:xfrm>
            <a:off x="308548" y="198546"/>
            <a:ext cx="8476488" cy="12370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STEP 4: Individually Apply the VA Quality Criteria Tool </a:t>
            </a:r>
            <a:r>
              <a:rPr lang="en-US" sz="3600" b="0" i="0" u="none" strike="noStrike" cap="none">
                <a:solidFill>
                  <a:schemeClr val="dk1"/>
                </a:solidFill>
                <a:latin typeface="Tahoma"/>
                <a:ea typeface="Tahoma"/>
                <a:cs typeface="Tahoma"/>
                <a:sym typeface="Tahoma"/>
              </a:rPr>
              <a:t>(20 min)</a:t>
            </a:r>
            <a:endParaRPr sz="3600" b="0" i="0" u="none" strike="noStrike" cap="none">
              <a:solidFill>
                <a:schemeClr val="dk1"/>
              </a:solidFill>
              <a:latin typeface="Tahoma"/>
              <a:ea typeface="Tahoma"/>
              <a:cs typeface="Tahoma"/>
              <a:sym typeface="Tahoma"/>
            </a:endParaRPr>
          </a:p>
        </p:txBody>
      </p:sp>
      <p:sp>
        <p:nvSpPr>
          <p:cNvPr id="676" name="Google Shape;676;p81"/>
          <p:cNvSpPr txBox="1">
            <a:spLocks noGrp="1"/>
          </p:cNvSpPr>
          <p:nvPr>
            <p:ph type="body" idx="1"/>
          </p:nvPr>
        </p:nvSpPr>
        <p:spPr>
          <a:xfrm>
            <a:off x="308548" y="1715262"/>
            <a:ext cx="8229600" cy="29527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(You may want to focus on a few domains rather than the entire tool if time is short.)</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Both partners apply the Quality Criteria Tool, take notes and capture questions/constructive feedback.</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2"/>
          <p:cNvSpPr txBox="1">
            <a:spLocks noGrp="1"/>
          </p:cNvSpPr>
          <p:nvPr>
            <p:ph type="title"/>
          </p:nvPr>
        </p:nvSpPr>
        <p:spPr>
          <a:xfrm>
            <a:off x="210312" y="274045"/>
            <a:ext cx="8476488" cy="93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STEP 5: Likes &amp; Wonders </a:t>
            </a:r>
            <a:r>
              <a:rPr lang="en-US" sz="3600" b="0" i="0" u="none" strike="noStrike" cap="none">
                <a:solidFill>
                  <a:schemeClr val="dk1"/>
                </a:solidFill>
                <a:latin typeface="Tahoma"/>
                <a:ea typeface="Tahoma"/>
                <a:cs typeface="Tahoma"/>
                <a:sym typeface="Tahoma"/>
              </a:rPr>
              <a:t>(15 min)</a:t>
            </a:r>
            <a:endParaRPr sz="3600" b="0" i="0" u="none" strike="noStrike" cap="none">
              <a:solidFill>
                <a:schemeClr val="dk1"/>
              </a:solidFill>
              <a:latin typeface="Tahoma"/>
              <a:ea typeface="Tahoma"/>
              <a:cs typeface="Tahoma"/>
              <a:sym typeface="Tahoma"/>
            </a:endParaRPr>
          </a:p>
        </p:txBody>
      </p:sp>
      <p:sp>
        <p:nvSpPr>
          <p:cNvPr id="683" name="Google Shape;683;p82"/>
          <p:cNvSpPr txBox="1">
            <a:spLocks noGrp="1"/>
          </p:cNvSpPr>
          <p:nvPr>
            <p:ph type="body" idx="1"/>
          </p:nvPr>
        </p:nvSpPr>
        <p:spPr>
          <a:xfrm>
            <a:off x="210312" y="1205545"/>
            <a:ext cx="8229600" cy="31813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Purpose: </a:t>
            </a:r>
            <a:r>
              <a:rPr lang="en-US" sz="2400" b="0" i="0" u="none" strike="noStrike" cap="none">
                <a:solidFill>
                  <a:schemeClr val="dk1"/>
                </a:solidFill>
                <a:latin typeface="Tahoma"/>
                <a:ea typeface="Tahoma"/>
                <a:cs typeface="Tahoma"/>
                <a:sym typeface="Tahoma"/>
              </a:rPr>
              <a:t>Partner A receives warn and cool feedback on the draft performance task</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1" i="0" u="none" strike="noStrike" cap="none">
                <a:solidFill>
                  <a:schemeClr val="dk1"/>
                </a:solidFill>
                <a:latin typeface="Tahoma"/>
                <a:ea typeface="Tahoma"/>
                <a:cs typeface="Tahoma"/>
                <a:sym typeface="Tahoma"/>
              </a:rPr>
              <a:t>Partner B: </a:t>
            </a:r>
            <a:r>
              <a:rPr lang="en-US" sz="2400" b="0" i="0" u="none" strike="noStrike" cap="none">
                <a:solidFill>
                  <a:schemeClr val="dk1"/>
                </a:solidFill>
                <a:latin typeface="Tahoma"/>
                <a:ea typeface="Tahoma"/>
                <a:cs typeface="Tahoma"/>
                <a:sym typeface="Tahoma"/>
              </a:rPr>
              <a:t>Share “Likes” (warm feedback) and “Wonders” (potential areas for improvement).</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1" i="0" u="none" strike="noStrike" cap="none">
                <a:solidFill>
                  <a:schemeClr val="dk1"/>
                </a:solidFill>
                <a:latin typeface="Tahoma"/>
                <a:ea typeface="Tahoma"/>
                <a:cs typeface="Tahoma"/>
                <a:sym typeface="Tahoma"/>
              </a:rPr>
              <a:t>Partner A: </a:t>
            </a:r>
            <a:r>
              <a:rPr lang="en-US" sz="2400" b="0" i="0" u="none" strike="noStrike" cap="none">
                <a:solidFill>
                  <a:schemeClr val="dk1"/>
                </a:solidFill>
                <a:latin typeface="Tahoma"/>
                <a:ea typeface="Tahoma"/>
                <a:cs typeface="Tahoma"/>
                <a:sym typeface="Tahoma"/>
              </a:rPr>
              <a:t>Take notes but stay silent. Do not try to respond to comments directly. Let Partner B finish.</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439198" y="426734"/>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The Why – Student Voices</a:t>
            </a:r>
            <a:endParaRPr sz="3600" b="0" i="0" u="none" strike="noStrike" cap="none">
              <a:solidFill>
                <a:schemeClr val="dk1"/>
              </a:solidFill>
              <a:latin typeface="Tahoma"/>
              <a:ea typeface="Tahoma"/>
              <a:cs typeface="Tahoma"/>
              <a:sym typeface="Tahoma"/>
            </a:endParaRPr>
          </a:p>
        </p:txBody>
      </p:sp>
      <p:sp>
        <p:nvSpPr>
          <p:cNvPr id="376" name="Google Shape;376;p38"/>
          <p:cNvSpPr txBox="1">
            <a:spLocks noGrp="1"/>
          </p:cNvSpPr>
          <p:nvPr>
            <p:ph type="body" idx="1"/>
          </p:nvPr>
        </p:nvSpPr>
        <p:spPr>
          <a:xfrm>
            <a:off x="439198" y="1391426"/>
            <a:ext cx="8077200" cy="29944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hlink"/>
                </a:solidFill>
                <a:latin typeface="Tahoma"/>
                <a:ea typeface="Tahoma"/>
                <a:cs typeface="Tahoma"/>
                <a:sym typeface="Tahoma"/>
              </a:rPr>
              <a:t>Jaime</a:t>
            </a:r>
            <a:r>
              <a:rPr lang="en-US" sz="2400" b="1" i="0" u="sng" strike="noStrike" cap="none">
                <a:solidFill>
                  <a:schemeClr val="hlink"/>
                </a:solidFill>
                <a:latin typeface="Tahoma"/>
                <a:ea typeface="Tahoma"/>
                <a:cs typeface="Tahoma"/>
                <a:sym typeface="Tahoma"/>
                <a:hlinkClick r:id="rId3"/>
              </a:rPr>
              <a:t>  </a:t>
            </a:r>
            <a:endParaRPr sz="2400" b="1"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High school student from Fairfax, VA</a:t>
            </a:r>
            <a:endParaRPr/>
          </a:p>
          <a:p>
            <a:pPr marL="0" marR="0" lvl="0" indent="0" algn="l" rtl="0">
              <a:lnSpc>
                <a:spcPct val="100000"/>
              </a:lnSpc>
              <a:spcBef>
                <a:spcPts val="560"/>
              </a:spcBef>
              <a:spcAft>
                <a:spcPts val="0"/>
              </a:spcAft>
              <a:buClr>
                <a:schemeClr val="dk1"/>
              </a:buClr>
              <a:buSzPts val="2800"/>
              <a:buFont typeface="Arial"/>
              <a:buNone/>
            </a:pP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400"/>
              </a:spcBef>
              <a:spcAft>
                <a:spcPts val="0"/>
              </a:spcAft>
              <a:buClr>
                <a:schemeClr val="dk1"/>
              </a:buClr>
              <a:buSzPts val="2000"/>
              <a:buFont typeface="Arial"/>
              <a:buNone/>
            </a:pPr>
            <a:r>
              <a:rPr lang="en-US" sz="2400" b="0" i="0" u="sng" strike="noStrike" cap="none">
                <a:solidFill>
                  <a:schemeClr val="hlink"/>
                </a:solidFill>
                <a:latin typeface="Tahoma"/>
                <a:ea typeface="Tahoma"/>
                <a:cs typeface="Tahoma"/>
                <a:sym typeface="Tahoma"/>
                <a:hlinkClick r:id="rId4"/>
              </a:rPr>
              <a:t>Listen to Jaime: "I had to learn and teach myself"</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228600" y="344850"/>
            <a:ext cx="89154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a:solidFill>
                  <a:schemeClr val="dk1"/>
                </a:solidFill>
                <a:latin typeface="Tahoma"/>
                <a:ea typeface="Tahoma"/>
                <a:cs typeface="Tahoma"/>
                <a:sym typeface="Tahoma"/>
              </a:rPr>
              <a:t>STEP 6: Partner A Response </a:t>
            </a:r>
            <a:r>
              <a:rPr lang="en-US" sz="3600" b="0" i="0" u="none" strike="noStrike" cap="none">
                <a:solidFill>
                  <a:schemeClr val="dk1"/>
                </a:solidFill>
                <a:latin typeface="Tahoma"/>
                <a:ea typeface="Tahoma"/>
                <a:cs typeface="Tahoma"/>
                <a:sym typeface="Tahoma"/>
              </a:rPr>
              <a:t>(5-10 min)</a:t>
            </a:r>
            <a:endParaRPr sz="3600" b="0" i="0" u="none" strike="noStrike" cap="none">
              <a:solidFill>
                <a:schemeClr val="dk1"/>
              </a:solidFill>
              <a:latin typeface="Tahoma"/>
              <a:ea typeface="Tahoma"/>
              <a:cs typeface="Tahoma"/>
              <a:sym typeface="Tahoma"/>
            </a:endParaRPr>
          </a:p>
        </p:txBody>
      </p:sp>
      <p:sp>
        <p:nvSpPr>
          <p:cNvPr id="690" name="Google Shape;690;p83"/>
          <p:cNvSpPr txBox="1">
            <a:spLocks noGrp="1"/>
          </p:cNvSpPr>
          <p:nvPr>
            <p:ph type="body" idx="1"/>
          </p:nvPr>
        </p:nvSpPr>
        <p:spPr>
          <a:xfrm>
            <a:off x="228600" y="1267206"/>
            <a:ext cx="8229600" cy="31813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Partner A responds:</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ideas or suggestions did you find helpful?</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are your next steps for improving your performance task? (Identify 1-3 specific steps)</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ideas about performance task design are you taking away with you?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438150"/>
            <a:ext cx="8305800" cy="115290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For Task Sample 3 - “Properties of Matter” task…</a:t>
            </a:r>
            <a:endParaRPr sz="4800" b="0" i="0" u="none" strike="noStrike" cap="none">
              <a:solidFill>
                <a:schemeClr val="dk1"/>
              </a:solidFill>
              <a:latin typeface="Tahoma"/>
              <a:ea typeface="Tahoma"/>
              <a:cs typeface="Tahoma"/>
              <a:sym typeface="Tahoma"/>
            </a:endParaRPr>
          </a:p>
        </p:txBody>
      </p:sp>
      <p:sp>
        <p:nvSpPr>
          <p:cNvPr id="697" name="Google Shape;697;p84"/>
          <p:cNvSpPr txBox="1">
            <a:spLocks noGrp="1"/>
          </p:cNvSpPr>
          <p:nvPr>
            <p:ph type="body" idx="1"/>
          </p:nvPr>
        </p:nvSpPr>
        <p:spPr>
          <a:xfrm>
            <a:off x="457200" y="1693927"/>
            <a:ext cx="8229600" cy="139674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Please use sticky notes to share your feedback on the task on the Poster for the “Properties of Matter” task</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5"/>
          <p:cNvSpPr txBox="1">
            <a:spLocks noGrp="1"/>
          </p:cNvSpPr>
          <p:nvPr>
            <p:ph type="title"/>
          </p:nvPr>
        </p:nvSpPr>
        <p:spPr>
          <a:xfrm>
            <a:off x="1447800" y="971551"/>
            <a:ext cx="6057900" cy="6000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4050"/>
              <a:buFont typeface="Helvetica Neue"/>
              <a:buNone/>
            </a:pPr>
            <a:r>
              <a:rPr lang="en-US" sz="4000" b="1" i="0" u="none" strike="noStrike" cap="none">
                <a:solidFill>
                  <a:schemeClr val="dk1"/>
                </a:solidFill>
                <a:latin typeface="Tahoma"/>
                <a:ea typeface="Tahoma"/>
                <a:cs typeface="Tahoma"/>
                <a:sym typeface="Tahoma"/>
              </a:rPr>
              <a:t>BREAK</a:t>
            </a:r>
            <a:endParaRPr sz="4000" b="0" i="0" u="none" strike="noStrike" cap="none">
              <a:solidFill>
                <a:schemeClr val="dk1"/>
              </a:solidFill>
              <a:latin typeface="Tahoma"/>
              <a:ea typeface="Tahoma"/>
              <a:cs typeface="Tahoma"/>
              <a:sym typeface="Tahoma"/>
            </a:endParaRPr>
          </a:p>
        </p:txBody>
      </p:sp>
      <p:sp>
        <p:nvSpPr>
          <p:cNvPr id="704" name="Google Shape;704;p85"/>
          <p:cNvSpPr txBox="1"/>
          <p:nvPr/>
        </p:nvSpPr>
        <p:spPr>
          <a:xfrm>
            <a:off x="1445342" y="1559950"/>
            <a:ext cx="6057900" cy="60007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5CA0"/>
              </a:buClr>
              <a:buSzPts val="3300"/>
              <a:buFont typeface="Helvetica Neue"/>
              <a:buNone/>
            </a:pPr>
            <a:r>
              <a:rPr lang="en-US" sz="4000" b="1" i="0" u="none" strike="noStrike" cap="none">
                <a:solidFill>
                  <a:schemeClr val="dk1"/>
                </a:solidFill>
                <a:latin typeface="Tahoma"/>
                <a:ea typeface="Tahoma"/>
                <a:cs typeface="Tahoma"/>
                <a:sym typeface="Tahoma"/>
              </a:rPr>
              <a:t>2:15 – 2:30</a:t>
            </a:r>
            <a:endParaRPr sz="4000" b="0" i="0" u="none" strike="noStrike" cap="none">
              <a:solidFill>
                <a:schemeClr val="dk1"/>
              </a:solidFill>
              <a:latin typeface="Tahoma"/>
              <a:ea typeface="Tahoma"/>
              <a:cs typeface="Tahoma"/>
              <a:sym typeface="Tahoma"/>
            </a:endParaRPr>
          </a:p>
        </p:txBody>
      </p:sp>
      <p:sp>
        <p:nvSpPr>
          <p:cNvPr id="705" name="Google Shape;705;p85"/>
          <p:cNvSpPr txBox="1"/>
          <p:nvPr/>
        </p:nvSpPr>
        <p:spPr>
          <a:xfrm>
            <a:off x="82296" y="2569464"/>
            <a:ext cx="8979408" cy="22402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50"/>
              <a:buFont typeface="Helvetica Neue"/>
              <a:buNone/>
            </a:pPr>
            <a:r>
              <a:rPr lang="en-US" sz="4000" b="0" i="0" u="none" strike="noStrike" cap="none">
                <a:solidFill>
                  <a:schemeClr val="dk1"/>
                </a:solidFill>
                <a:latin typeface="Tahoma"/>
                <a:ea typeface="Tahoma"/>
                <a:cs typeface="Tahoma"/>
                <a:sym typeface="Tahoma"/>
              </a:rPr>
              <a:t>Please reconvene in the whole group meeting space at 2:30 with your school team</a:t>
            </a:r>
            <a:endParaRPr sz="4000" b="0" i="0" u="none" strike="noStrike" cap="none">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9"/>
          <p:cNvSpPr txBox="1">
            <a:spLocks noGrp="1"/>
          </p:cNvSpPr>
          <p:nvPr>
            <p:ph type="title"/>
          </p:nvPr>
        </p:nvSpPr>
        <p:spPr>
          <a:xfrm>
            <a:off x="457200" y="193472"/>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 </a:t>
            </a:r>
            <a:endParaRPr sz="4800" b="0" i="0" u="none" strike="noStrike" cap="none">
              <a:solidFill>
                <a:schemeClr val="dk1"/>
              </a:solidFill>
              <a:latin typeface="Tahoma"/>
              <a:ea typeface="Tahoma"/>
              <a:cs typeface="Tahoma"/>
              <a:sym typeface="Tahoma"/>
            </a:endParaRPr>
          </a:p>
        </p:txBody>
      </p:sp>
      <p:sp>
        <p:nvSpPr>
          <p:cNvPr id="383" name="Google Shape;383;p39"/>
          <p:cNvSpPr txBox="1">
            <a:spLocks noGrp="1"/>
          </p:cNvSpPr>
          <p:nvPr>
            <p:ph type="body" idx="1"/>
          </p:nvPr>
        </p:nvSpPr>
        <p:spPr>
          <a:xfrm>
            <a:off x="457200" y="1050722"/>
            <a:ext cx="8229600" cy="339447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What do you take away from Xander’s or Jaime’s interviews?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What stands out to you?</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76516" y="214942"/>
            <a:ext cx="8453717"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Suggested Norms for Today</a:t>
            </a:r>
            <a:endParaRPr sz="4400" b="0" i="0" u="none" strike="noStrike" cap="none">
              <a:solidFill>
                <a:schemeClr val="dk1"/>
              </a:solidFill>
              <a:latin typeface="Tahoma"/>
              <a:ea typeface="Tahoma"/>
              <a:cs typeface="Tahoma"/>
              <a:sym typeface="Tahoma"/>
            </a:endParaRPr>
          </a:p>
        </p:txBody>
      </p:sp>
      <p:sp>
        <p:nvSpPr>
          <p:cNvPr id="390" name="Google Shape;390;p40"/>
          <p:cNvSpPr txBox="1">
            <a:spLocks noGrp="1"/>
          </p:cNvSpPr>
          <p:nvPr>
            <p:ph type="body" idx="1"/>
          </p:nvPr>
        </p:nvSpPr>
        <p:spPr>
          <a:xfrm>
            <a:off x="376516" y="1209094"/>
            <a:ext cx="8229600" cy="33945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present and stay engaged</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Devices used for today’s activities only, except at breaks</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Challenge ideas, not people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mindful of air time and make space for others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incisive and honest</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respectful of the work in front of us – it is the </a:t>
            </a:r>
            <a:r>
              <a:rPr lang="en-US" sz="2400" b="1" i="0" u="none" strike="noStrike" cap="none">
                <a:solidFill>
                  <a:schemeClr val="dk1"/>
                </a:solidFill>
                <a:latin typeface="Tahoma"/>
                <a:ea typeface="Tahoma"/>
                <a:cs typeface="Tahoma"/>
                <a:sym typeface="Tahoma"/>
              </a:rPr>
              <a:t>real work of real educators</a:t>
            </a:r>
            <a:r>
              <a:rPr lang="en-US" sz="2400" b="0" i="0" u="none" strike="noStrike" cap="none">
                <a:solidFill>
                  <a:schemeClr val="dk1"/>
                </a:solidFill>
                <a:latin typeface="Tahoma"/>
                <a:ea typeface="Tahoma"/>
                <a:cs typeface="Tahoma"/>
                <a:sym typeface="Tahoma"/>
              </a:rPr>
              <a:t> in Virginia</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Watch out for birdwalks</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Other?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1"/>
          <p:cNvSpPr txBox="1">
            <a:spLocks noGrp="1"/>
          </p:cNvSpPr>
          <p:nvPr>
            <p:ph type="title"/>
          </p:nvPr>
        </p:nvSpPr>
        <p:spPr>
          <a:xfrm>
            <a:off x="457200" y="340449"/>
            <a:ext cx="8229600" cy="13180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Logistics for Accessing Materials</a:t>
            </a:r>
            <a:endParaRPr sz="4400" b="0" i="0" u="none" strike="noStrike" cap="none">
              <a:solidFill>
                <a:schemeClr val="dk1"/>
              </a:solidFill>
              <a:latin typeface="Tahoma"/>
              <a:ea typeface="Tahoma"/>
              <a:cs typeface="Tahoma"/>
              <a:sym typeface="Tahoma"/>
            </a:endParaRPr>
          </a:p>
        </p:txBody>
      </p:sp>
      <p:sp>
        <p:nvSpPr>
          <p:cNvPr id="397" name="Google Shape;397;p41"/>
          <p:cNvSpPr txBox="1">
            <a:spLocks noGrp="1"/>
          </p:cNvSpPr>
          <p:nvPr>
            <p:ph type="body" idx="1"/>
          </p:nvPr>
        </p:nvSpPr>
        <p:spPr>
          <a:xfrm>
            <a:off x="457200" y="1917328"/>
            <a:ext cx="8229600" cy="24484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Wireless Network Name: [enter network name]</a:t>
            </a:r>
            <a:endParaRPr sz="2400" b="1"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Password: [enter network password]</a:t>
            </a:r>
            <a:endParaRPr sz="2400" b="1"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sng" strike="noStrike" cap="none">
                <a:solidFill>
                  <a:schemeClr val="hlink"/>
                </a:solidFill>
                <a:latin typeface="Tahoma"/>
                <a:ea typeface="Tahoma"/>
                <a:cs typeface="Tahoma"/>
                <a:sym typeface="Tahoma"/>
                <a:hlinkClick r:id="rId3"/>
              </a:rPr>
              <a:t>Link to electronic versions of materials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2"/>
          <p:cNvSpPr txBox="1">
            <a:spLocks noGrp="1"/>
          </p:cNvSpPr>
          <p:nvPr>
            <p:ph type="title"/>
          </p:nvPr>
        </p:nvSpPr>
        <p:spPr>
          <a:xfrm>
            <a:off x="151550" y="125075"/>
            <a:ext cx="8768700" cy="1605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2800"/>
              <a:buFont typeface="Arial"/>
              <a:buNone/>
            </a:pPr>
            <a:r>
              <a:rPr lang="en-US" sz="3600" b="1" i="0" u="none" strike="noStrike" cap="none">
                <a:solidFill>
                  <a:schemeClr val="dk1"/>
                </a:solidFill>
                <a:latin typeface="Tahoma"/>
                <a:ea typeface="Tahoma"/>
                <a:cs typeface="Tahoma"/>
                <a:sym typeface="Tahoma"/>
              </a:rPr>
              <a:t>Module 3a:</a:t>
            </a:r>
            <a:r>
              <a:rPr lang="en-US" sz="3600" b="0" i="0" u="none" strike="noStrike" cap="none">
                <a:solidFill>
                  <a:schemeClr val="dk1"/>
                </a:solidFill>
                <a:latin typeface="Tahoma"/>
                <a:ea typeface="Tahoma"/>
                <a:cs typeface="Tahoma"/>
                <a:sym typeface="Tahoma"/>
              </a:rPr>
              <a:t> </a:t>
            </a:r>
            <a:r>
              <a:rPr lang="en-US" sz="3600" b="1" i="0" u="none" strike="noStrike" cap="none">
                <a:solidFill>
                  <a:schemeClr val="dk1"/>
                </a:solidFill>
                <a:latin typeface="Tahoma"/>
                <a:ea typeface="Tahoma"/>
                <a:cs typeface="Tahoma"/>
                <a:sym typeface="Tahoma"/>
              </a:rPr>
              <a:t>Deepen Understanding of the Virginia Quality Criteria Review Tool</a:t>
            </a:r>
            <a:endParaRPr sz="3600" b="1" i="0" u="none" strike="noStrike" cap="none">
              <a:solidFill>
                <a:schemeClr val="dk1"/>
              </a:solidFill>
              <a:latin typeface="Tahoma"/>
              <a:ea typeface="Tahoma"/>
              <a:cs typeface="Tahoma"/>
              <a:sym typeface="Tahoma"/>
            </a:endParaRPr>
          </a:p>
        </p:txBody>
      </p:sp>
      <p:sp>
        <p:nvSpPr>
          <p:cNvPr id="404" name="Google Shape;404;p42"/>
          <p:cNvSpPr txBox="1">
            <a:spLocks noGrp="1"/>
          </p:cNvSpPr>
          <p:nvPr>
            <p:ph type="body" idx="1"/>
          </p:nvPr>
        </p:nvSpPr>
        <p:spPr>
          <a:xfrm>
            <a:off x="331287" y="1834313"/>
            <a:ext cx="8153400" cy="31197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720"/>
              <a:buFont typeface="Arial"/>
              <a:buNone/>
            </a:pPr>
            <a:r>
              <a:rPr lang="en-US" sz="2400" b="1" i="0" u="none" strike="noStrike" cap="none" dirty="0">
                <a:solidFill>
                  <a:schemeClr val="dk1"/>
                </a:solidFill>
                <a:latin typeface="Tahoma"/>
                <a:ea typeface="Tahoma"/>
                <a:cs typeface="Tahoma"/>
                <a:sym typeface="Tahoma"/>
              </a:rPr>
              <a:t>Resources you will need today:</a:t>
            </a:r>
            <a:endParaRPr sz="700" b="1"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0"/>
              </a:spcBef>
              <a:spcAft>
                <a:spcPts val="0"/>
              </a:spcAft>
              <a:buClr>
                <a:schemeClr val="dk1"/>
              </a:buClr>
              <a:buSzPts val="2720"/>
              <a:buFont typeface="Arial"/>
              <a:buChar char="•"/>
            </a:pPr>
            <a:r>
              <a:rPr lang="en-US" sz="2400" b="0" i="0" u="none" strike="noStrike" cap="none" dirty="0">
                <a:solidFill>
                  <a:schemeClr val="dk1"/>
                </a:solidFill>
                <a:latin typeface="Tahoma"/>
                <a:ea typeface="Tahoma"/>
                <a:cs typeface="Tahoma"/>
                <a:sym typeface="Tahoma"/>
              </a:rPr>
              <a:t>Virginia Quality Criteria Review Tool (3 hard copies)</a:t>
            </a:r>
            <a:endParaRPr sz="2400" b="0"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544"/>
              </a:spcBef>
              <a:spcAft>
                <a:spcPts val="0"/>
              </a:spcAft>
              <a:buClr>
                <a:schemeClr val="dk1"/>
              </a:buClr>
              <a:buSzPts val="2720"/>
              <a:buFont typeface="Arial"/>
              <a:buChar char="•"/>
            </a:pPr>
            <a:r>
              <a:rPr lang="en-US" sz="2400" b="0" i="0" u="none" strike="noStrike" cap="none" dirty="0">
                <a:solidFill>
                  <a:schemeClr val="dk1"/>
                </a:solidFill>
                <a:latin typeface="Tahoma"/>
                <a:ea typeface="Tahoma"/>
                <a:cs typeface="Tahoma"/>
                <a:sym typeface="Tahoma"/>
              </a:rPr>
              <a:t>Access to Task Samples 1, 2, &amp; 3 in Dropbox – Download them onto your device</a:t>
            </a:r>
            <a:endParaRPr sz="2400" b="0" i="0" u="none" strike="noStrike" cap="none" dirty="0">
              <a:solidFill>
                <a:schemeClr val="dk1"/>
              </a:solidFill>
              <a:latin typeface="Tahoma"/>
              <a:ea typeface="Tahoma"/>
              <a:cs typeface="Tahoma"/>
              <a:sym typeface="Tahoma"/>
            </a:endParaRPr>
          </a:p>
          <a:p>
            <a:pPr marL="1200150" marR="0" lvl="1" indent="-457200" algn="l" rtl="0">
              <a:lnSpc>
                <a:spcPct val="100000"/>
              </a:lnSpc>
              <a:spcBef>
                <a:spcPts val="476"/>
              </a:spcBef>
              <a:spcAft>
                <a:spcPts val="0"/>
              </a:spcAft>
              <a:buClr>
                <a:schemeClr val="dk1"/>
              </a:buClr>
              <a:buSzPts val="2380"/>
              <a:buFont typeface="Arial"/>
              <a:buChar char="•"/>
            </a:pPr>
            <a:r>
              <a:rPr lang="en-US" sz="2400" b="1" i="0" u="none" strike="noStrike" cap="none" dirty="0">
                <a:solidFill>
                  <a:schemeClr val="dk1"/>
                </a:solidFill>
                <a:latin typeface="Tahoma"/>
                <a:ea typeface="Tahoma"/>
                <a:cs typeface="Tahoma"/>
                <a:sym typeface="Tahoma"/>
              </a:rPr>
              <a:t>Soil Investigation task</a:t>
            </a:r>
            <a:endParaRPr sz="2400" b="1" i="0" u="none" strike="noStrike" cap="none" dirty="0">
              <a:solidFill>
                <a:schemeClr val="dk1"/>
              </a:solidFill>
              <a:latin typeface="Tahoma"/>
              <a:ea typeface="Tahoma"/>
              <a:cs typeface="Tahoma"/>
              <a:sym typeface="Tahoma"/>
            </a:endParaRPr>
          </a:p>
          <a:p>
            <a:pPr marL="1200150" marR="0" lvl="1" indent="-457200" algn="l" rtl="0">
              <a:lnSpc>
                <a:spcPct val="100000"/>
              </a:lnSpc>
              <a:spcBef>
                <a:spcPts val="476"/>
              </a:spcBef>
              <a:spcAft>
                <a:spcPts val="0"/>
              </a:spcAft>
              <a:buClr>
                <a:schemeClr val="dk1"/>
              </a:buClr>
              <a:buSzPts val="2380"/>
              <a:buFont typeface="Arial"/>
              <a:buChar char="•"/>
            </a:pPr>
            <a:r>
              <a:rPr lang="en-US" sz="2400" b="1" i="0" u="none" strike="noStrike" cap="none" dirty="0">
                <a:solidFill>
                  <a:schemeClr val="dk1"/>
                </a:solidFill>
                <a:latin typeface="Tahoma"/>
                <a:ea typeface="Tahoma"/>
                <a:cs typeface="Tahoma"/>
                <a:sym typeface="Tahoma"/>
              </a:rPr>
              <a:t>Pizza Delivery task</a:t>
            </a:r>
            <a:endParaRPr sz="2400" b="1" i="0" u="none" strike="noStrike" cap="none" dirty="0">
              <a:solidFill>
                <a:schemeClr val="dk1"/>
              </a:solidFill>
              <a:latin typeface="Tahoma"/>
              <a:ea typeface="Tahoma"/>
              <a:cs typeface="Tahoma"/>
              <a:sym typeface="Tahoma"/>
            </a:endParaRPr>
          </a:p>
          <a:p>
            <a:pPr marL="1200150" marR="0" lvl="1" indent="-457200" algn="l" rtl="0">
              <a:lnSpc>
                <a:spcPct val="100000"/>
              </a:lnSpc>
              <a:spcBef>
                <a:spcPts val="476"/>
              </a:spcBef>
              <a:spcAft>
                <a:spcPts val="0"/>
              </a:spcAft>
              <a:buClr>
                <a:schemeClr val="dk1"/>
              </a:buClr>
              <a:buSzPts val="2380"/>
              <a:buFont typeface="Arial"/>
              <a:buChar char="•"/>
            </a:pPr>
            <a:r>
              <a:rPr lang="en-US" sz="2400" b="1" i="0" u="none" strike="noStrike" cap="none" dirty="0">
                <a:solidFill>
                  <a:schemeClr val="dk1"/>
                </a:solidFill>
                <a:latin typeface="Tahoma"/>
                <a:ea typeface="Tahoma"/>
                <a:cs typeface="Tahoma"/>
                <a:sym typeface="Tahoma"/>
              </a:rPr>
              <a:t>Properties of Matter task</a:t>
            </a:r>
            <a:endParaRPr sz="2400" b="1" i="0" u="none" strike="noStrike" cap="none" dirty="0">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Custom Design">
  <a:themeElements>
    <a:clrScheme name="LeadershipLabs">
      <a:dk1>
        <a:srgbClr val="000000"/>
      </a:dk1>
      <a:lt1>
        <a:srgbClr val="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5274</Words>
  <Application>Microsoft Office PowerPoint</Application>
  <PresentationFormat>On-screen Show (16:9)</PresentationFormat>
  <Paragraphs>411</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Georgia</vt:lpstr>
      <vt:lpstr>Calibri</vt:lpstr>
      <vt:lpstr>Arial</vt:lpstr>
      <vt:lpstr>Helvetica Neue</vt:lpstr>
      <vt:lpstr>Tahoma</vt:lpstr>
      <vt:lpstr>Cambria</vt:lpstr>
      <vt:lpstr>Custom Design</vt:lpstr>
      <vt:lpstr>Performance Assessment Assurances:  Next Steps for Leading Deeper Learning in Virginia </vt:lpstr>
      <vt:lpstr>Introductions </vt:lpstr>
      <vt:lpstr>Goals for Breakout Session</vt:lpstr>
      <vt:lpstr>The Why – Student Voices</vt:lpstr>
      <vt:lpstr>The Why – Student Voices</vt:lpstr>
      <vt:lpstr>Table Talk </vt:lpstr>
      <vt:lpstr>Suggested Norms for Today</vt:lpstr>
      <vt:lpstr>Logistics for Accessing Materials</vt:lpstr>
      <vt:lpstr>Module 3a: Deepen Understanding of the Virginia Quality Criteria Review Tool</vt:lpstr>
      <vt:lpstr>Getting to Know the Task – Task Sample 1: “Soil Investigation”</vt:lpstr>
      <vt:lpstr>Quality Criteria Review Tool – Features</vt:lpstr>
      <vt:lpstr>Quality Criteria Review Tool – Quality Levels</vt:lpstr>
      <vt:lpstr>Quality Criteria Review Tool – Analytic Elements</vt:lpstr>
      <vt:lpstr>Quality Criteria Review Tool –  Descriptors (“And”)</vt:lpstr>
      <vt:lpstr>Quality Criteria Review Tool –  Short Hand for Quality Levels (“And”)</vt:lpstr>
      <vt:lpstr>Quality Criteria Review Tool –  Descriptors (“Or”)</vt:lpstr>
      <vt:lpstr>Quality Criteria Review Tool –  Short Hand for Quality Levels (“Or”, “Such as”)</vt:lpstr>
      <vt:lpstr>Quality Criteria Review Tool –  Another Example  (“May”)</vt:lpstr>
      <vt:lpstr>Quality Criteria Review Tool –  Another Example  (“May”) (continued)</vt:lpstr>
      <vt:lpstr>Quality Criteria Review Tool –  Short Hand for Quality Levels (“May”)</vt:lpstr>
      <vt:lpstr>Quality Criteria Review Tool –  Is a Tool for Task Improvement</vt:lpstr>
      <vt:lpstr>Questions?</vt:lpstr>
      <vt:lpstr>Individual Work Apply the Quality Criteria to the “Soil Investigation” Task</vt:lpstr>
      <vt:lpstr>Table Talk – “Soil Investigation” Task</vt:lpstr>
      <vt:lpstr>Quality Levels for “Soil Investigation” Task Criterion 1A-1C</vt:lpstr>
      <vt:lpstr>Quality Levels for “Soil Investigation” Task Criteria 2 &amp; 3</vt:lpstr>
      <vt:lpstr>Quality Levels for “Soil Investigation” Task Criterion 4</vt:lpstr>
      <vt:lpstr>Quality Levels for “Soil Investigation” Task Criterion 5</vt:lpstr>
      <vt:lpstr>Quality Levels for “Soil Investigation” Task Criterion 6</vt:lpstr>
      <vt:lpstr>Quality Levels for “Soil Investigation” Task Criterion 7</vt:lpstr>
      <vt:lpstr>Table Talk - “Soil Investigation” Task </vt:lpstr>
      <vt:lpstr>“Soil Investigation” Task – Questions</vt:lpstr>
      <vt:lpstr>Table Talk – Feedback on “Soil Investigation” Task</vt:lpstr>
      <vt:lpstr>LUNCH BREAK</vt:lpstr>
      <vt:lpstr>Module 3 Continued</vt:lpstr>
      <vt:lpstr>Table Talk – Qualities of Effective Feedback</vt:lpstr>
      <vt:lpstr>Qualities of Effective Feedback </vt:lpstr>
      <vt:lpstr>Qualities of Effective Feedback (continued) </vt:lpstr>
      <vt:lpstr>Getting to Know the Task – “Pizza Delivery”</vt:lpstr>
      <vt:lpstr>Apply the Quality Criteria to the “Pizza Delivery” Task</vt:lpstr>
      <vt:lpstr>Table Talk &amp; Feedback on “Pizza Delivery” Task</vt:lpstr>
      <vt:lpstr>Performance Task Workshopping Protocol</vt:lpstr>
      <vt:lpstr>Resources Needed </vt:lpstr>
      <vt:lpstr>Modeling the Performance Task Workshopping Protocol</vt:lpstr>
      <vt:lpstr>STEP 1: Presentation of Draft Task (5 min)</vt:lpstr>
      <vt:lpstr>STEP 2: Partners Read the Full Draft of Performance Task (10 min)</vt:lpstr>
      <vt:lpstr>STEP 3: Clarifying Questions (5 min)</vt:lpstr>
      <vt:lpstr>STEP 4: Individually Apply the VA Quality Criteria Tool (20 min)</vt:lpstr>
      <vt:lpstr>STEP 5: Likes &amp; Wonders (15 min)</vt:lpstr>
      <vt:lpstr>STEP 6: Partner A Response (5-10 min)</vt:lpstr>
      <vt:lpstr>For Task Sample 3 - “Properties of Matter” task…</vt:lpstr>
      <vt:lpstr>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 Assurances, Day 1, Module 3, Science Breakout</dc:title>
  <dc:creator>Ruth Chung Wei</dc:creator>
  <cp:lastModifiedBy>VITA Program</cp:lastModifiedBy>
  <cp:revision>5</cp:revision>
  <dcterms:modified xsi:type="dcterms:W3CDTF">2022-11-17T19:13:47Z</dcterms:modified>
</cp:coreProperties>
</file>