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66"/>
  </p:notesMasterIdLst>
  <p:sldIdLst>
    <p:sldId id="321" r:id="rId2"/>
    <p:sldId id="257" r:id="rId3"/>
    <p:sldId id="258" r:id="rId4"/>
    <p:sldId id="259" r:id="rId5"/>
    <p:sldId id="260" r:id="rId6"/>
    <p:sldId id="261" r:id="rId7"/>
    <p:sldId id="262" r:id="rId8"/>
    <p:sldId id="263" r:id="rId9"/>
    <p:sldId id="264" r:id="rId10"/>
    <p:sldId id="265" r:id="rId11"/>
    <p:sldId id="266" r:id="rId12"/>
    <p:sldId id="267" r:id="rId13"/>
    <p:sldId id="320" r:id="rId14"/>
    <p:sldId id="322" r:id="rId15"/>
    <p:sldId id="323" r:id="rId16"/>
    <p:sldId id="324" r:id="rId17"/>
    <p:sldId id="272" r:id="rId18"/>
    <p:sldId id="325" r:id="rId19"/>
    <p:sldId id="274" r:id="rId20"/>
    <p:sldId id="275" r:id="rId21"/>
    <p:sldId id="32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27" r:id="rId39"/>
    <p:sldId id="294" r:id="rId40"/>
    <p:sldId id="328"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5143500" type="screen16x9"/>
  <p:notesSz cx="7102475" cy="9388475"/>
  <p:embeddedFontLst>
    <p:embeddedFont>
      <p:font typeface="Georgia" panose="02040502050405020303" pitchFamily="18" charset="0"/>
      <p:regular r:id="rId67"/>
      <p:bold r:id="rId68"/>
      <p:italic r:id="rId69"/>
      <p:boldItalic r:id="rId70"/>
    </p:embeddedFont>
    <p:embeddedFont>
      <p:font typeface="Calibri" panose="020F0502020204030204" pitchFamily="34" charset="0"/>
      <p:regular r:id="rId71"/>
      <p:bold r:id="rId72"/>
      <p:italic r:id="rId73"/>
      <p:boldItalic r:id="rId74"/>
    </p:embeddedFont>
    <p:embeddedFont>
      <p:font typeface="Source Sans Pro" panose="020B0604020202020204" charset="0"/>
      <p:regular r:id="rId75"/>
      <p:bold r:id="rId76"/>
      <p:italic r:id="rId77"/>
      <p:boldItalic r:id="rId78"/>
    </p:embeddedFont>
    <p:embeddedFont>
      <p:font typeface="Helvetica Neue" panose="020B0604020202020204" charset="0"/>
      <p:regular r:id="rId79"/>
      <p:bold r:id="rId80"/>
      <p:italic r:id="rId81"/>
      <p:boldItalic r:id="rId82"/>
    </p:embeddedFont>
    <p:embeddedFont>
      <p:font typeface="Tahoma" panose="020B0604030504040204" pitchFamily="34" charset="0"/>
      <p:regular r:id="rId83"/>
      <p:bold r:id="rId84"/>
    </p:embeddedFont>
    <p:embeddedFont>
      <p:font typeface="Cambria" panose="02040503050406030204" pitchFamily="18"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64F52F-9390-424B-BE03-4A606744F5B7}">
  <a:tblStyle styleId="{3664F52F-9390-424B-BE03-4A606744F5B7}"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75A73-6004-4F86-9874-BEC59017A7EA}"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85" autoAdjust="0"/>
  </p:normalViewPr>
  <p:slideViewPr>
    <p:cSldViewPr snapToGrid="0">
      <p:cViewPr varScale="1">
        <p:scale>
          <a:sx n="78" d="100"/>
          <a:sy n="78" d="100"/>
        </p:scale>
        <p:origin x="584" y="44"/>
      </p:cViewPr>
      <p:guideLst>
        <p:guide orient="horz" pos="142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84" Type="http://schemas.openxmlformats.org/officeDocument/2006/relationships/font" Target="fonts/font18.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88" Type="http://schemas.openxmlformats.org/officeDocument/2006/relationships/font" Target="fonts/font22.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notesMaster" Target="notesMasters/notesMaster1.xml"/><Relationship Id="rId87" Type="http://schemas.openxmlformats.org/officeDocument/2006/relationships/font" Target="fonts/font21.fntdata"/><Relationship Id="rId61" Type="http://schemas.openxmlformats.org/officeDocument/2006/relationships/slide" Target="slides/slide60.xml"/><Relationship Id="rId82" Type="http://schemas.openxmlformats.org/officeDocument/2006/relationships/font" Target="fonts/font16.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559" cy="469745"/>
          </a:xfrm>
          <a:prstGeom prst="rect">
            <a:avLst/>
          </a:prstGeom>
          <a:noFill/>
          <a:ln>
            <a:noFill/>
          </a:ln>
        </p:spPr>
        <p:txBody>
          <a:bodyPr spcFirstLastPara="1" wrap="square" lIns="93200" tIns="46600" rIns="93200" bIns="466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2278" y="0"/>
            <a:ext cx="3078558" cy="469745"/>
          </a:xfrm>
          <a:prstGeom prst="rect">
            <a:avLst/>
          </a:prstGeom>
          <a:noFill/>
          <a:ln>
            <a:noFill/>
          </a:ln>
        </p:spPr>
        <p:txBody>
          <a:bodyPr spcFirstLastPara="1" wrap="square" lIns="93200" tIns="46600" rIns="93200" bIns="466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127"/>
            <a:ext cx="3078559" cy="469745"/>
          </a:xfrm>
          <a:prstGeom prst="rect">
            <a:avLst/>
          </a:prstGeom>
          <a:noFill/>
          <a:ln>
            <a:noFill/>
          </a:ln>
        </p:spPr>
        <p:txBody>
          <a:bodyPr spcFirstLastPara="1" wrap="square" lIns="93200" tIns="46600" rIns="93200" bIns="466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959527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cast.or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51" name="Google Shape;551;p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59917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1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614" name="Google Shape;614;p1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3329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1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We define performance assessment by what it DOES---it asks students to think and to produce—to demonstrate learning through work authentic to the discipline and/or real world.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21" name="Google Shape;621;p1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27834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alibri"/>
                <a:ea typeface="Calibri"/>
                <a:cs typeface="Calibri"/>
                <a:sym typeface="Calibri"/>
              </a:rPr>
              <a:t>But a key distinction between performance assessment and other forms of formative assessment is that the learning happens by DOING—by doing work that matters in the discipline and in the real world, to circle back to our definition.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59007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The second principle is that performance assessment is assessment </a:t>
            </a:r>
            <a:r>
              <a:rPr lang="en-US" sz="1200" b="1" i="0" u="none" strike="noStrike" cap="none" dirty="0" smtClean="0">
                <a:solidFill>
                  <a:schemeClr val="dk1"/>
                </a:solidFill>
                <a:latin typeface="Calibri"/>
                <a:ea typeface="Calibri"/>
                <a:cs typeface="Calibri"/>
                <a:sym typeface="Calibri"/>
              </a:rPr>
              <a:t>for </a:t>
            </a:r>
            <a:r>
              <a:rPr lang="en-US" sz="1200" b="0" i="0" u="none" strike="noStrike" cap="none" dirty="0" smtClean="0">
                <a:solidFill>
                  <a:schemeClr val="dk1"/>
                </a:solidFill>
                <a:latin typeface="Calibri"/>
                <a:ea typeface="Calibri"/>
                <a:cs typeface="Calibri"/>
                <a:sym typeface="Calibri"/>
              </a:rPr>
              <a:t>and </a:t>
            </a:r>
            <a:r>
              <a:rPr lang="en-US" sz="1200" b="1" i="0" u="none" strike="noStrike" cap="none" dirty="0" smtClean="0">
                <a:solidFill>
                  <a:schemeClr val="dk1"/>
                </a:solidFill>
                <a:latin typeface="Calibri"/>
                <a:ea typeface="Calibri"/>
                <a:cs typeface="Calibri"/>
                <a:sym typeface="Calibri"/>
              </a:rPr>
              <a:t>as </a:t>
            </a:r>
            <a:r>
              <a:rPr lang="en-US" sz="1200" b="0" i="0" u="none" strike="noStrike" cap="none" dirty="0" smtClean="0">
                <a:solidFill>
                  <a:schemeClr val="dk1"/>
                </a:solidFill>
                <a:latin typeface="Calibri"/>
                <a:ea typeface="Calibri"/>
                <a:cs typeface="Calibri"/>
                <a:sym typeface="Calibri"/>
              </a:rPr>
              <a:t>learning.  You may recognize this language from the world of </a:t>
            </a:r>
            <a:r>
              <a:rPr lang="en-US" sz="1200" b="0" i="1" u="none" strike="noStrike" cap="none" dirty="0" smtClean="0">
                <a:solidFill>
                  <a:schemeClr val="dk1"/>
                </a:solidFill>
                <a:latin typeface="Calibri"/>
                <a:ea typeface="Calibri"/>
                <a:cs typeface="Calibri"/>
                <a:sym typeface="Calibri"/>
              </a:rPr>
              <a:t>formative </a:t>
            </a:r>
            <a:r>
              <a:rPr lang="en-US" sz="1200" b="0" i="0" u="none" strike="noStrike" cap="none" dirty="0" smtClean="0">
                <a:solidFill>
                  <a:schemeClr val="dk1"/>
                </a:solidFill>
                <a:latin typeface="Calibri"/>
                <a:ea typeface="Calibri"/>
                <a:cs typeface="Calibri"/>
                <a:sym typeface="Calibri"/>
              </a:rPr>
              <a:t>assessment.  </a:t>
            </a: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6448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Students learn while they complete the performance task.  A high quality performance task should create a “need to know” situation that drives students into inquiry, experimentation, and reflection.  Teachers also learn from their students’ work about what students know, understand, and can do, and they can use this learning to drive instructional next steps.  Even “summative” performance tasks can be used formatively.  </a:t>
            </a: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6384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alibri"/>
                <a:ea typeface="Calibri"/>
                <a:cs typeface="Calibri"/>
                <a:sym typeface="Calibri"/>
              </a:rPr>
              <a:t>And finally, performance assessment is not a drop-in that is unrelated to what you have been teaching and learning in your classroom.  It should relate to what happens each day in a classroom.  It is the glue that holds together curriculum, instruction, and assessment.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0552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1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1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Kim</a:t>
            </a:r>
            <a:endParaRPr sz="1200" b="0" i="0" u="none" strike="noStrike" cap="none">
              <a:solidFill>
                <a:schemeClr val="dk1"/>
              </a:solidFill>
              <a:latin typeface="Calibri"/>
              <a:ea typeface="Calibri"/>
              <a:cs typeface="Calibri"/>
              <a:sym typeface="Calibri"/>
            </a:endParaRPr>
          </a:p>
        </p:txBody>
      </p:sp>
      <p:sp>
        <p:nvSpPr>
          <p:cNvPr id="677" name="Google Shape;677;p1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40171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alibri"/>
                <a:ea typeface="Calibri"/>
                <a:cs typeface="Calibri"/>
                <a:sym typeface="Calibri"/>
              </a:rPr>
              <a:t>While the kinds of performance assessments that UL-SCALE mainly works with are curriculum-embedded performance assessments, there is a wide variety of performance tasks, small to large, and we want you to be familiar with all of them.  Sometimes it is easiest and best to start small, and it's good to remember that you can use different types of performance assessment for a variety of purposes.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4366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1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1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While </a:t>
            </a:r>
            <a:r>
              <a:rPr lang="en-US" sz="1200" b="0" i="0" u="none" strike="noStrike" cap="none" dirty="0">
                <a:solidFill>
                  <a:schemeClr val="dk1"/>
                </a:solidFill>
                <a:latin typeface="Calibri"/>
                <a:ea typeface="Calibri"/>
                <a:cs typeface="Calibri"/>
                <a:sym typeface="Calibri"/>
              </a:rPr>
              <a:t>a range of types of performance assessments exist, you might use each of the different types throughout a year, depending on your purposes, your curriculum, and your teaching context. So lets look at that range. This slide illustrates the range of performance assessments that can be used to measure your students' achievement of age-appropriate knowledge and skills.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On </a:t>
            </a:r>
            <a:r>
              <a:rPr lang="en-US" sz="1200" b="0" i="0" u="none" strike="noStrike" cap="none" dirty="0">
                <a:solidFill>
                  <a:schemeClr val="dk1"/>
                </a:solidFill>
                <a:latin typeface="Calibri"/>
                <a:ea typeface="Calibri"/>
                <a:cs typeface="Calibri"/>
                <a:sym typeface="Calibri"/>
              </a:rPr>
              <a:t>the horizontal axis, we see the four types of performance assessments that we will talk about. </a:t>
            </a:r>
            <a:r>
              <a:rPr lang="en-US" sz="1200" b="0" i="0" u="none" strike="noStrike" cap="none" dirty="0" smtClean="0">
                <a:solidFill>
                  <a:schemeClr val="dk1"/>
                </a:solidFill>
                <a:latin typeface="Calibri"/>
                <a:ea typeface="Calibri"/>
                <a:cs typeface="Calibri"/>
                <a:sym typeface="Calibri"/>
              </a:rPr>
              <a:t>Constructed </a:t>
            </a:r>
            <a:r>
              <a:rPr lang="en-US" sz="1200" b="0" i="0" u="none" strike="noStrike" cap="none" dirty="0">
                <a:solidFill>
                  <a:schemeClr val="dk1"/>
                </a:solidFill>
                <a:latin typeface="Calibri"/>
                <a:ea typeface="Calibri"/>
                <a:cs typeface="Calibri"/>
                <a:sym typeface="Calibri"/>
              </a:rPr>
              <a:t>response, </a:t>
            </a:r>
            <a:r>
              <a:rPr lang="en-US" sz="1200" b="0" i="0" u="none" strike="noStrike" cap="none" dirty="0" smtClean="0">
                <a:solidFill>
                  <a:schemeClr val="dk1"/>
                </a:solidFill>
                <a:latin typeface="Calibri"/>
                <a:ea typeface="Calibri"/>
                <a:cs typeface="Calibri"/>
                <a:sym typeface="Calibri"/>
              </a:rPr>
              <a:t>stand-alone tasks, instructionally </a:t>
            </a:r>
            <a:r>
              <a:rPr lang="en-US" sz="1200" b="0" i="0" u="none" strike="noStrike" cap="none" dirty="0">
                <a:solidFill>
                  <a:schemeClr val="dk1"/>
                </a:solidFill>
                <a:latin typeface="Calibri"/>
                <a:ea typeface="Calibri"/>
                <a:cs typeface="Calibri"/>
                <a:sym typeface="Calibri"/>
              </a:rPr>
              <a:t>embedded tasks,</a:t>
            </a:r>
            <a:r>
              <a:rPr lang="en-US" sz="1200" b="1"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and </a:t>
            </a:r>
            <a:r>
              <a:rPr lang="en-US" sz="1200" b="0" i="0" u="none" strike="noStrike" cap="none" dirty="0">
                <a:solidFill>
                  <a:schemeClr val="dk1"/>
                </a:solidFill>
                <a:latin typeface="Calibri"/>
                <a:ea typeface="Calibri"/>
                <a:cs typeface="Calibri"/>
                <a:sym typeface="Calibri"/>
              </a:rPr>
              <a:t>complex projects. Notice in our diagram that the complexity of the tasks for both student and teacher increase as you move from the left to the right.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 vertical axis, represented by a tree, is labeled Depth of Learning. And as tasks increase in complexity, they also require students to demonstrate more integrated and complex knowledge, and produce more evidence of deeper learning. </a:t>
            </a:r>
            <a:endParaRPr sz="1200" b="0" i="0" u="none" strike="noStrike" cap="none" dirty="0">
              <a:solidFill>
                <a:schemeClr val="dk1"/>
              </a:solidFill>
              <a:latin typeface="Calibri"/>
              <a:ea typeface="Calibri"/>
              <a:cs typeface="Calibri"/>
              <a:sym typeface="Calibri"/>
            </a:endParaRPr>
          </a:p>
        </p:txBody>
      </p:sp>
      <p:sp>
        <p:nvSpPr>
          <p:cNvPr id="691" name="Google Shape;691;p1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7995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2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p2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36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These four types of performance assessments vary along several criteria, or categories, for comparison. The number of performance outcomes or learning targets that a performance assessment measures or assesses. The level of instructional support provided in the assessment. How much student choice and decision-making is embedded in the assessment? Whether the assessment allows a range of answers or methods. And, the duration of the assessment.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We’re going to look at the four types of performance assessment using these criteria and through some examples. And to help us do that, we’re going to play a little matching game.</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712" name="Google Shape;712;p2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3831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58" name="Google Shape;558;p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31246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alibri"/>
                <a:ea typeface="Calibri"/>
                <a:cs typeface="Calibri"/>
                <a:sym typeface="Calibri"/>
              </a:rPr>
              <a:t>Here’s a quick overview of the four types. You have a handout of this in your folders.</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94948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2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2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This slide shows an English Language Arts task that may look familiar to many of you.   It's part of a standardized assessment, the Advanced Placement English Literature and Composition test that takes two hours. In this item, from the AP English Lit and Comp test, the student is asked to read a poem and then analyze how the author uses literary techniques to develop complex meanings.  </a:t>
            </a:r>
            <a:endParaRPr sz="1200" b="0" i="0" u="none" strike="noStrike" cap="none">
              <a:solidFill>
                <a:schemeClr val="dk1"/>
              </a:solidFill>
              <a:latin typeface="Calibri"/>
              <a:ea typeface="Calibri"/>
              <a:cs typeface="Calibri"/>
              <a:sym typeface="Calibri"/>
            </a:endParaRPr>
          </a:p>
        </p:txBody>
      </p:sp>
      <p:sp>
        <p:nvSpPr>
          <p:cNvPr id="766" name="Google Shape;766;p2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59829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2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2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75" name="Google Shape;775;p2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90152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2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2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This slide shows an English Language Arts task that may look familiar to many of you.   It's part of a standardized assessment, the Advanced Placement English Literature and Composition test that takes two hours. In this item, from the AP English Lit and Comp test, the student is asked to read a poem and then analyze how the author uses literary techniques to develop complex meanings.  </a:t>
            </a:r>
            <a:endParaRPr sz="1200" b="0" i="0" u="none" strike="noStrike" cap="none">
              <a:solidFill>
                <a:schemeClr val="dk1"/>
              </a:solidFill>
              <a:latin typeface="Calibri"/>
              <a:ea typeface="Calibri"/>
              <a:cs typeface="Calibri"/>
              <a:sym typeface="Calibri"/>
            </a:endParaRPr>
          </a:p>
        </p:txBody>
      </p:sp>
      <p:sp>
        <p:nvSpPr>
          <p:cNvPr id="783" name="Google Shape;783;p2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25595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2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2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792" name="Google Shape;792;p2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31006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2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These kinds of stand-alone performance assessments provide evidence about students mastery of multiple different performance outcomes, and include no instructional supports. How many choices and decisions a student makes in this kind of task varies, but usually it's limited. Because the materials such as the text and the data that students work with are provided, and the assessment prompt is usually pretty narrow. Similarly, these tasks have a limited number of right answers. They take one to two class periods, and are generally administered in standardized conditions. Often, these stand-alone assessments are used to evaluate the achievement of individual students against a statewide standard of proficiency. Or to track student's academic progress at the teacher, school, and district level for the purposes of accountability.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801" name="Google Shape;801;p2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00240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2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2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 this Math task, students are to design their own park ride using trigonometry to model their ride, prepare a written report, and then present their ride to a committee using PPT slides. </a:t>
            </a:r>
            <a:endParaRPr sz="1200" b="0" i="0" u="none" strike="noStrike" cap="none">
              <a:solidFill>
                <a:schemeClr val="dk1"/>
              </a:solidFill>
              <a:latin typeface="Calibri"/>
              <a:ea typeface="Calibri"/>
              <a:cs typeface="Calibri"/>
              <a:sym typeface="Calibri"/>
            </a:endParaRPr>
          </a:p>
        </p:txBody>
      </p:sp>
      <p:sp>
        <p:nvSpPr>
          <p:cNvPr id="825" name="Google Shape;825;p2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86879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2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2" name="Google Shape;832;p2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33" name="Google Shape;833;p2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6822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2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p2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In this Math task, students are to design their own park ride using trigonometry to model their ride, prepare a written report, and then present their ride to a committee using PPT slides. </a:t>
            </a:r>
            <a:endParaRPr sz="1200" b="0" i="0" u="none" strike="noStrike" cap="none">
              <a:solidFill>
                <a:schemeClr val="dk1"/>
              </a:solidFill>
              <a:latin typeface="Calibri"/>
              <a:ea typeface="Calibri"/>
              <a:cs typeface="Calibri"/>
              <a:sym typeface="Calibri"/>
            </a:endParaRPr>
          </a:p>
        </p:txBody>
      </p:sp>
      <p:sp>
        <p:nvSpPr>
          <p:cNvPr id="841" name="Google Shape;841;p2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9155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3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3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49" name="Google Shape;849;p3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0925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Stephanie Krauss, if present.  Kim or Steve if not.</a:t>
            </a:r>
            <a:endParaRPr sz="1200" b="0" i="0" u="none" strike="noStrike" cap="none">
              <a:solidFill>
                <a:schemeClr val="dk1"/>
              </a:solidFill>
              <a:latin typeface="Calibri"/>
              <a:ea typeface="Calibri"/>
              <a:cs typeface="Calibri"/>
              <a:sym typeface="Calibri"/>
            </a:endParaRPr>
          </a:p>
        </p:txBody>
      </p:sp>
      <p:sp>
        <p:nvSpPr>
          <p:cNvPr id="565" name="Google Shape;565;p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57734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3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7" name="Google Shape;857;p3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Complex projects measure multiple integrated performance outcomes. There's instructional support during the administration of the project. They allow for student choice and decision-making. And they also allow for a range of answers and methods to be used. They'd last a month up to a whole semester.</a:t>
            </a:r>
            <a:endParaRPr sz="1200" b="0" i="0" u="none" strike="noStrike" cap="none" dirty="0">
              <a:solidFill>
                <a:schemeClr val="dk1"/>
              </a:solidFill>
              <a:latin typeface="Calibri"/>
              <a:ea typeface="Calibri"/>
              <a:cs typeface="Calibri"/>
              <a:sym typeface="Calibri"/>
            </a:endParaRPr>
          </a:p>
        </p:txBody>
      </p:sp>
      <p:sp>
        <p:nvSpPr>
          <p:cNvPr id="858" name="Google Shape;858;p3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4427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3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p3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This math tasks is set in a real world context of driving records and at-risk drivers. Students are presented with a data chart and students must use the chart to determine whether Max’s argument can be supported by evidence.</a:t>
            </a:r>
            <a:endParaRPr sz="1200" b="0" i="0" u="none" strike="noStrike" cap="none">
              <a:solidFill>
                <a:schemeClr val="dk1"/>
              </a:solidFill>
              <a:latin typeface="Calibri"/>
              <a:ea typeface="Calibri"/>
              <a:cs typeface="Calibri"/>
              <a:sym typeface="Calibri"/>
            </a:endParaRPr>
          </a:p>
        </p:txBody>
      </p:sp>
      <p:sp>
        <p:nvSpPr>
          <p:cNvPr id="881" name="Google Shape;881;p3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71926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3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p3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89" name="Google Shape;889;p3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2524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3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6" name="Google Shape;896;p3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This math tasks is set in a real world context of driving records and at-risk drivers. Students are presented with a data chart and students must use the chart to determine whether Max’s argument can be supported by evidence.</a:t>
            </a:r>
            <a:endParaRPr sz="1200" b="0" i="0" u="none" strike="noStrike" cap="none">
              <a:solidFill>
                <a:schemeClr val="dk1"/>
              </a:solidFill>
              <a:latin typeface="Calibri"/>
              <a:ea typeface="Calibri"/>
              <a:cs typeface="Calibri"/>
              <a:sym typeface="Calibri"/>
            </a:endParaRPr>
          </a:p>
        </p:txBody>
      </p:sp>
      <p:sp>
        <p:nvSpPr>
          <p:cNvPr id="897" name="Google Shape;897;p3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13393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3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3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05" name="Google Shape;905;p3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0685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3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3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Constructed response assessments focus on one or two performance outcomes. They vary in the level of instructional support during the administration of the assessment, but frequently there's no such support. Constructed response items offer limited student choice in decision making. And similarly, the range of answers is limited. Finally, constructed response items are the briefest of our performance assessments, typically taking less than one class period to administer. Overall, a constructed response is less complex than other types of performance assessments. But what it does allow you to do is get relatively immediate feedback about what your students understand and can and can't do relative to a particular skill or concept. </a:t>
            </a:r>
            <a:endParaRPr sz="1200" b="0" i="0" u="none" strike="noStrike" cap="none" dirty="0">
              <a:solidFill>
                <a:schemeClr val="dk1"/>
              </a:solidFill>
              <a:latin typeface="Calibri"/>
              <a:ea typeface="Calibri"/>
              <a:cs typeface="Calibri"/>
              <a:sym typeface="Calibri"/>
            </a:endParaRPr>
          </a:p>
        </p:txBody>
      </p:sp>
      <p:sp>
        <p:nvSpPr>
          <p:cNvPr id="914" name="Google Shape;914;p3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22302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3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p3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36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Constructed response items are the simplest type of performance task. But not all constructed response items are performance tasks. To meet the criteria for a performance task, we generally expect that it addresses both disciplinary content and a practice, and goes beyond regurgitation of facts to engage students in disciplinary thinking and doing.  As we define it, constructed response PTs are typically administered in one class period and focus on gathering evidence about one or two performance outcomes. A constructed response performance task needs to include three important features. It frames the prompt by providing the context, provides some type of stimuli, and ask students to use this stimuli when responding to the prompt. </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BFBFB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938" name="Google Shape;938;p3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346300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alibri"/>
                <a:ea typeface="Calibri"/>
                <a:cs typeface="Calibri"/>
                <a:sym typeface="Calibri"/>
              </a:rPr>
              <a:t>In this Literacy Design Collaborative task for English Language Arts, students engage in a sequence of lessons and mini-tasks that help them build the knowledge and skills required to respond to this summative prompt. They study and annotate each text, debate with peers about Hester Prynne’s virtue, and practice citing evidence from multiple sources.  They also engage in peer feedback and revision before submitting a final draft.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45458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3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2" name="Google Shape;962;p3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63" name="Google Shape;963;p3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1059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alibri"/>
                <a:ea typeface="Calibri"/>
                <a:cs typeface="Calibri"/>
                <a:sym typeface="Calibri"/>
              </a:rPr>
              <a:t>In this Literacy Design Collaborative task for English Language Arts, students engage in a sequence of lessons and mini-tasks that help them build the knowledge and skills required to respond to this summative prompt. They study and annotate each text, debate with peers about Hester Prynne’s virtue, and practice citing evidence from multiple sources.  They also engage in peer feedback and revision before submitting a final draft.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682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Kim</a:t>
            </a:r>
            <a:endParaRPr sz="1200" b="0" i="0" u="none" strike="noStrike" cap="none">
              <a:solidFill>
                <a:schemeClr val="dk1"/>
              </a:solidFill>
              <a:latin typeface="Calibri"/>
              <a:ea typeface="Calibri"/>
              <a:cs typeface="Calibri"/>
              <a:sym typeface="Calibri"/>
            </a:endParaRPr>
          </a:p>
        </p:txBody>
      </p:sp>
      <p:sp>
        <p:nvSpPr>
          <p:cNvPr id="574" name="Google Shape;574;p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6961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4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8" name="Google Shape;978;p4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79" name="Google Shape;979;p4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59739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4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t>
            </a:r>
            <a:r>
              <a:rPr lang="en-US" sz="1200" b="1" i="0" u="none" strike="noStrike" cap="none">
                <a:solidFill>
                  <a:schemeClr val="dk1"/>
                </a:solidFill>
                <a:latin typeface="Calibri"/>
                <a:ea typeface="Calibri"/>
                <a:cs typeface="Calibri"/>
                <a:sym typeface="Calibri"/>
              </a:rPr>
              <a:t>NOTE: This slide is animated.  Practice clicking through at the appropriate times.]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Curriculum-embedded performance assessments usually measure multiple performance outcomes and provide teachers with extensive evidence about students' ability to apply their knowledge and demonstrate important practices within the discipline.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Since this type of assessment is integrated into the curriculum and, and instruction, there are more opportunities for students to work collaboratively, as well as to produce individual products. Curriculum-embedded assessments also provide opportunities for student's self assessment, peer assessment, and to engage in the revision process. These types of assessments generally take one to multiple weeks to complete.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88" name="Google Shape;988;p4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42039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4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4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360"/>
              </a:spcBef>
              <a:spcAft>
                <a:spcPts val="0"/>
              </a:spcAft>
              <a:buClr>
                <a:srgbClr val="000000"/>
              </a:buClr>
              <a:buSzPts val="1400"/>
              <a:buFont typeface="Arial"/>
              <a:buNone/>
            </a:pPr>
            <a:r>
              <a:rPr lang="en-US" sz="1200" b="0" i="0" u="none" strike="noStrike" cap="none" dirty="0" smtClean="0">
                <a:solidFill>
                  <a:schemeClr val="dk1"/>
                </a:solidFill>
                <a:latin typeface="Calibri"/>
                <a:ea typeface="Calibri"/>
                <a:cs typeface="Calibri"/>
                <a:sym typeface="Calibri"/>
              </a:rPr>
              <a:t>Curriculum embedded performance assessment links curriculum, instruction, and assessment. The assessment is not an isolated event, but a culmination of what the students are learning and doing. </a:t>
            </a:r>
            <a:endParaRPr sz="1200" b="0" i="0" u="none" strike="noStrike" cap="none" dirty="0">
              <a:solidFill>
                <a:schemeClr val="dk1"/>
              </a:solidFill>
              <a:latin typeface="Calibri"/>
              <a:ea typeface="Calibri"/>
              <a:cs typeface="Calibri"/>
              <a:sym typeface="Calibri"/>
            </a:endParaRPr>
          </a:p>
        </p:txBody>
      </p:sp>
      <p:sp>
        <p:nvSpPr>
          <p:cNvPr id="1011" name="Google Shape;1011;p4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786927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4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7" name="Google Shape;1027;p4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When you are designing a performance assessment, you want to ask yourself several questions.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What purpose will the task be used for – to support student learning or to summatively assess what they can do independently?</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What’s the appropriate grain size of my task? How many and what kinds of performance outcomes do I want to assess?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What unit will this be embedded within?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How much time will I dedicate to this?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How much instruction will be a part of this assessment?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How much student choice, decision-making will there be? What will they decide?  How open-ended will the student product be?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28" name="Google Shape;1028;p4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07368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4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4" name="Google Shape;1034;p4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35" name="Google Shape;1035;p4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9087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4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0" name="Google Shape;1040;p4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We are going to ask you to do this task, first on your own, and then share and discuss your responses with your group.</a:t>
            </a:r>
            <a:endParaRPr sz="1200" b="0" i="0" u="none" strike="noStrike" cap="none">
              <a:solidFill>
                <a:schemeClr val="dk1"/>
              </a:solidFill>
              <a:latin typeface="Calibri"/>
              <a:ea typeface="Calibri"/>
              <a:cs typeface="Calibri"/>
              <a:sym typeface="Calibri"/>
            </a:endParaRPr>
          </a:p>
        </p:txBody>
      </p:sp>
      <p:sp>
        <p:nvSpPr>
          <p:cNvPr id="1041" name="Google Shape;1041;p4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690282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4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48" name="Google Shape;1048;p4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2758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4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54" name="Google Shape;1054;p4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00092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4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60" name="Google Shape;1060;p4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0482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5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6" name="Google Shape;1066;p5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1A: Virginia Standards of Learning selected for the performance assessment are clearly listed in a task template, developmentally appropriate for target students, and aligned to the grade-level scope and sequence or grade-level curriculum.  Performance assessment components, resources/materials, and student products are aligned to the listed SOLs.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1B: The performance assessment goes beyond simple recall, elicits evidence of complex student thinking, and requires application of disciplinary or cross-disciplinary concepts, practices, and/or transferable skills, such as application, analysis, evaluation, synthesis, or original creation.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1C: The performance assessment provides an opportunity for students to develop and demonstrate (even if not explicitly assessed):  Deeper learning competencies, defined as mastering rigorous academic content; learning how to think critically and solve problems; working collaboratively; communicating effectively; directing one’s own learning; and developing an academic mindset.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 performance assessment may also provide opportunities for students to develop and demonstrate: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Life-Ready competencies defined by the Profile of a Virginia Graduate as content knowledge, career planning, workplace skills, and community and civic responsibility; Technology-related competencies; Integration of intended learning outcomes from two or more subjects.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67" name="Google Shape;1067;p5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4736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Kim</a:t>
            </a:r>
            <a:endParaRPr sz="1200" b="0" i="0" u="none" strike="noStrike" cap="none">
              <a:solidFill>
                <a:schemeClr val="dk1"/>
              </a:solidFill>
              <a:latin typeface="Calibri"/>
              <a:ea typeface="Calibri"/>
              <a:cs typeface="Calibri"/>
              <a:sym typeface="Calibri"/>
            </a:endParaRPr>
          </a:p>
        </p:txBody>
      </p:sp>
      <p:sp>
        <p:nvSpPr>
          <p:cNvPr id="581" name="Google Shape;581;p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40066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5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3" name="Google Shape;1073;p5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Let’s apply the first criterion to the task that you just experienced.</a:t>
            </a:r>
            <a:endParaRPr sz="1200" b="0" i="0" u="none" strike="noStrike" cap="none">
              <a:solidFill>
                <a:schemeClr val="dk1"/>
              </a:solidFill>
              <a:latin typeface="Calibri"/>
              <a:ea typeface="Calibri"/>
              <a:cs typeface="Calibri"/>
              <a:sym typeface="Calibri"/>
            </a:endParaRPr>
          </a:p>
        </p:txBody>
      </p:sp>
      <p:sp>
        <p:nvSpPr>
          <p:cNvPr id="1074" name="Google Shape;1074;p5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772909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5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1" name="Google Shape;1081;p5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 performance assessment is authentic along the dimensions: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 performance assessment’s topic, context (scenario), materials/resources, products, and purpose/audience (i.e., what students are asked to do and for whom) are relevant to the real-world, students’ community, students’ interests, future careers, or other meaningful context.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 performance assessment asks students to do work authentic to the discipline (i.e., what adult practitioners of the discipline do), such as science inquiry; math problem-solving; analyzing and critiquing a text; analyzing and evaluating historical sources.</a:t>
            </a:r>
            <a:endParaRPr sz="1200" b="0" i="0" u="none" strike="noStrike" cap="none">
              <a:solidFill>
                <a:schemeClr val="dk1"/>
              </a:solidFill>
              <a:latin typeface="Calibri"/>
              <a:ea typeface="Calibri"/>
              <a:cs typeface="Calibri"/>
              <a:sym typeface="Calibri"/>
            </a:endParaRPr>
          </a:p>
        </p:txBody>
      </p:sp>
      <p:sp>
        <p:nvSpPr>
          <p:cNvPr id="1082" name="Google Shape;1082;p5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208315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5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8" name="Google Shape;1088;p5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Let’s apply criterion #2 to the task you just experienced</a:t>
            </a: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1089" name="Google Shape;1089;p5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405998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5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6" name="Google Shape;1096;p54: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457200" marR="0" lvl="0" indent="-4572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Helvetica Neue"/>
                <a:ea typeface="Helvetica Neue"/>
                <a:cs typeface="Helvetica Neue"/>
                <a:sym typeface="Helvetica Neue"/>
              </a:rPr>
              <a:t>3A: Supports </a:t>
            </a:r>
            <a:r>
              <a:rPr lang="en-US" sz="1200" b="1" i="0" u="none" strike="noStrike" cap="none">
                <a:solidFill>
                  <a:schemeClr val="dk1"/>
                </a:solidFill>
                <a:latin typeface="Helvetica Neue"/>
                <a:ea typeface="Helvetica Neue"/>
                <a:cs typeface="Helvetica Neue"/>
                <a:sym typeface="Helvetica Neue"/>
              </a:rPr>
              <a:t>language use and development </a:t>
            </a:r>
            <a:r>
              <a:rPr lang="en-US" sz="1200" b="0" i="0" u="none" strike="noStrike" cap="none">
                <a:solidFill>
                  <a:schemeClr val="dk1"/>
                </a:solidFill>
                <a:latin typeface="Helvetica Neue"/>
                <a:ea typeface="Helvetica Neue"/>
                <a:cs typeface="Helvetica Neue"/>
                <a:sym typeface="Helvetica Neue"/>
              </a:rPr>
              <a:t>through multiple means of accessing and using academic and disciplinary language in order to express reasoning.</a:t>
            </a:r>
            <a:endParaRPr sz="12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Helvetica Neue"/>
                <a:ea typeface="Helvetica Neue"/>
                <a:cs typeface="Helvetica Neue"/>
                <a:sym typeface="Helvetica Neue"/>
              </a:rPr>
              <a:t>3B: Requires students to </a:t>
            </a:r>
            <a:r>
              <a:rPr lang="en-US" sz="1200" b="1" i="0" u="none" strike="noStrike" cap="none">
                <a:solidFill>
                  <a:schemeClr val="dk1"/>
                </a:solidFill>
                <a:latin typeface="Helvetica Neue"/>
                <a:ea typeface="Helvetica Neue"/>
                <a:cs typeface="Helvetica Neue"/>
                <a:sym typeface="Helvetica Neue"/>
              </a:rPr>
              <a:t>use one or more forms of language</a:t>
            </a:r>
            <a:r>
              <a:rPr lang="en-US" sz="1200" b="0" i="0" u="none" strike="noStrike" cap="none">
                <a:solidFill>
                  <a:schemeClr val="dk1"/>
                </a:solidFill>
                <a:latin typeface="Helvetica Neue"/>
                <a:ea typeface="Helvetica Neue"/>
                <a:cs typeface="Helvetica Neue"/>
                <a:sym typeface="Helvetica Neue"/>
              </a:rPr>
              <a:t> to communicate their reasoning (functional, academic, and disciplinary language in various forms - text, video, audio, oral)  OR use </a:t>
            </a:r>
            <a:r>
              <a:rPr lang="en-US" sz="1200" b="1" i="0" u="none" strike="noStrike" cap="none">
                <a:solidFill>
                  <a:schemeClr val="dk1"/>
                </a:solidFill>
                <a:latin typeface="Helvetica Neue"/>
                <a:ea typeface="Helvetica Neue"/>
                <a:cs typeface="Helvetica Neue"/>
                <a:sym typeface="Helvetica Neue"/>
              </a:rPr>
              <a:t>multiple means of expression and language production</a:t>
            </a:r>
            <a:r>
              <a:rPr lang="en-US" sz="1200" b="0" i="0" u="none" strike="noStrike" cap="none">
                <a:solidFill>
                  <a:schemeClr val="dk1"/>
                </a:solidFill>
                <a:latin typeface="Helvetica Neue"/>
                <a:ea typeface="Helvetica Neue"/>
                <a:cs typeface="Helvetica Neue"/>
                <a:sym typeface="Helvetica Neue"/>
              </a:rPr>
              <a:t> (text, language media production, oral language, or conversation with peers).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97" name="Google Shape;1097;p54: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41625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55: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Google Shape;1103;p55: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How does criterion #3 apply to the task that you just experienced?</a:t>
            </a:r>
            <a:endParaRPr sz="1200" b="0" i="0" u="none" strike="noStrike" cap="none">
              <a:solidFill>
                <a:schemeClr val="dk1"/>
              </a:solidFill>
              <a:latin typeface="Calibri"/>
              <a:ea typeface="Calibri"/>
              <a:cs typeface="Calibri"/>
              <a:sym typeface="Calibri"/>
            </a:endParaRPr>
          </a:p>
        </p:txBody>
      </p:sp>
      <p:sp>
        <p:nvSpPr>
          <p:cNvPr id="1104" name="Google Shape;1104;p55: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83795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56: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1" name="Google Shape;1111;p56: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4A: The performance assessment includes a rubric or other appropriate scoring tools (e.g., checklist, analytic rubric) with scoring dimensions that are tightly aligned to performance expectations of the intended learning outcomes targeted within the performance assessment.   Criteria should include language objectives, if applicable.</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4B: The scoring tool is written clearly and concisely, with audience-friendly language, as appropriate.  Language of the scoring tool should describe how a response demonstrates performance expectations so that the tool may be used to provide feedback to students about their work and how it can be improved.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4C: The scoring tool or feedback methodology should be used across performance assessments within the course so that results on the performance assessment can be used to communicate a consistent set of expectations to students, monitor students’ academic growth over time, inform instructional decisions, and communicate student proficiency to others (e.g., parents/guardians).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12" name="Google Shape;1112;p56: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52298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5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8" name="Google Shape;1118;p5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5A: The student-facing task prompt, directions, and resources/materials are aligned to the intended learning outcomes, task purpose, and the performance expectations being assessed (i.e., the student product will provide evidence of the performance expectations).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5B: The student-facing task prompt, directions, and resources/materials are clear, complete, written in accessible language appropriate to the grade level, and organized for students in an accessible format.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5C: The task prompt/directions, topic, context (scenario), and materials/resources are sensitive to the community and free of bias.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19" name="Google Shape;1119;p5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966380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5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5" name="Google Shape;1125;p5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How well did this task that you just experienced meet Criterion #5?</a:t>
            </a: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1126" name="Google Shape;1126;p5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79234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5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3" name="Google Shape;1133;p5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6A</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 performance assessment is designed to accommodate the participation of all students. Directions for teachers for the performance assessment identify appropriate supports or alternatives to facilitate accessibility while maintaining the validity and reliability of the assessment.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6B</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 performance assessment is accessible and allows for differentiating the ways that students demonstrate their knowledge such as through the application of principles of Universal Design for Learning (UDL). Refer to the National Center on UDL at the </a:t>
            </a:r>
            <a:r>
              <a:rPr lang="en-US" sz="1200" b="0" i="0" u="sng" strike="noStrike" cap="none">
                <a:solidFill>
                  <a:schemeClr val="hlink"/>
                </a:solidFill>
                <a:latin typeface="Calibri"/>
                <a:ea typeface="Calibri"/>
                <a:cs typeface="Calibri"/>
                <a:sym typeface="Calibri"/>
                <a:hlinkClick r:id="rId3"/>
              </a:rPr>
              <a:t>Center for Applied Special Technology</a:t>
            </a:r>
            <a:r>
              <a:rPr lang="en-US" sz="1200" b="0" i="0" u="none" strike="noStrike" cap="none">
                <a:solidFill>
                  <a:schemeClr val="dk1"/>
                </a:solidFill>
                <a:latin typeface="Calibri"/>
                <a:ea typeface="Calibri"/>
                <a:cs typeface="Calibri"/>
                <a:sym typeface="Calibri"/>
              </a:rPr>
              <a:t> (CAST).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34" name="Google Shape;1134;p59: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474687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6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6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How accessible is this task that you just experienced?</a:t>
            </a: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1141" name="Google Shape;1141;p60: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26879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7: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7: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Ruth</a:t>
            </a:r>
            <a:endParaRPr sz="1200" b="0" i="0" u="none" strike="noStrike" cap="none">
              <a:solidFill>
                <a:schemeClr val="dk1"/>
              </a:solidFill>
              <a:latin typeface="Calibri"/>
              <a:ea typeface="Calibri"/>
              <a:cs typeface="Calibri"/>
              <a:sym typeface="Calibri"/>
            </a:endParaRPr>
          </a:p>
        </p:txBody>
      </p:sp>
      <p:sp>
        <p:nvSpPr>
          <p:cNvPr id="588" name="Google Shape;588;p7: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335997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61: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8" name="Google Shape;1148;p61: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7A: Student-facing prompts, directions, resources/materials, and scoring tools are included.  Resources and materials required by the performance assessment are realistic and easily accessible to teachers.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7B: Duration of implementation of the performance assessment is indicated and is realistic for the complexity of the assessment and the scope of performance expectations being assessed.</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7C: If the performance assessment is implemented over multiple lessons, a schedule indicating how the performance assessment is implemented across the lessons is included.  Information about students’ prior learning and how the performance assessment fits within a learning sequence is included.</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49" name="Google Shape;1149;p61: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891418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62: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5" name="Google Shape;1155;p62: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How feasible is this task? </a:t>
            </a:r>
            <a:endParaRPr sz="1200" b="0" i="0" u="none" strike="noStrike" cap="none">
              <a:solidFill>
                <a:schemeClr val="dk1"/>
              </a:solidFill>
              <a:latin typeface="Calibri"/>
              <a:ea typeface="Calibri"/>
              <a:cs typeface="Calibri"/>
              <a:sym typeface="Calibri"/>
            </a:endParaRPr>
          </a:p>
        </p:txBody>
      </p:sp>
      <p:sp>
        <p:nvSpPr>
          <p:cNvPr id="1156" name="Google Shape;1156;p62: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39318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63: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3" name="Google Shape;1163;p63: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1" u="none" strike="noStrike" cap="none">
                <a:solidFill>
                  <a:schemeClr val="dk1"/>
                </a:solidFill>
                <a:latin typeface="Calibri"/>
                <a:ea typeface="Calibri"/>
                <a:cs typeface="Calibri"/>
                <a:sym typeface="Calibri"/>
              </a:rPr>
              <a:t>Field questions</a:t>
            </a:r>
            <a:endParaRPr sz="1200" b="0" i="0" u="none" strike="noStrike" cap="none">
              <a:solidFill>
                <a:schemeClr val="dk1"/>
              </a:solidFill>
              <a:latin typeface="Calibri"/>
              <a:ea typeface="Calibri"/>
              <a:cs typeface="Calibri"/>
              <a:sym typeface="Calibri"/>
            </a:endParaRPr>
          </a:p>
        </p:txBody>
      </p:sp>
      <p:sp>
        <p:nvSpPr>
          <p:cNvPr id="1164" name="Google Shape;1164;p63: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896284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64:notes"/>
          <p:cNvSpPr txBox="1">
            <a:spLocks noGrp="1"/>
          </p:cNvSpPr>
          <p:nvPr>
            <p:ph type="body" idx="1"/>
          </p:nvPr>
        </p:nvSpPr>
        <p:spPr>
          <a:xfrm>
            <a:off x="711066" y="4460167"/>
            <a:ext cx="5681980" cy="4224494"/>
          </a:xfrm>
          <a:prstGeom prst="rect">
            <a:avLst/>
          </a:prstGeom>
        </p:spPr>
        <p:txBody>
          <a:bodyPr spcFirstLastPara="1" wrap="square" lIns="93200" tIns="46600" rIns="93200" bIns="46600" anchor="t" anchorCtr="0">
            <a:noAutofit/>
          </a:bodyPr>
          <a:lstStyle/>
          <a:p>
            <a:pPr marL="0" lvl="0" indent="0" algn="l" rtl="0">
              <a:spcBef>
                <a:spcPts val="0"/>
              </a:spcBef>
              <a:spcAft>
                <a:spcPts val="0"/>
              </a:spcAft>
              <a:buNone/>
            </a:pPr>
            <a:endParaRPr/>
          </a:p>
        </p:txBody>
      </p:sp>
      <p:sp>
        <p:nvSpPr>
          <p:cNvPr id="1169" name="Google Shape;1169;p64: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273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8: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8: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Ruth</a:t>
            </a:r>
            <a:endParaRPr sz="1200" b="0" i="0" u="none" strike="noStrike" cap="none">
              <a:solidFill>
                <a:schemeClr val="dk1"/>
              </a:solidFill>
              <a:latin typeface="Calibri"/>
              <a:ea typeface="Calibri"/>
              <a:cs typeface="Calibri"/>
              <a:sym typeface="Calibri"/>
            </a:endParaRPr>
          </a:p>
        </p:txBody>
      </p:sp>
      <p:sp>
        <p:nvSpPr>
          <p:cNvPr id="595" name="Google Shape;595;p8:notes"/>
          <p:cNvSpPr txBox="1">
            <a:spLocks noGrp="1"/>
          </p:cNvSpPr>
          <p:nvPr>
            <p:ph type="sldNum" idx="12"/>
          </p:nvPr>
        </p:nvSpPr>
        <p:spPr>
          <a:xfrm>
            <a:off x="4022278" y="8917127"/>
            <a:ext cx="3078558" cy="469745"/>
          </a:xfrm>
          <a:prstGeom prst="rect">
            <a:avLst/>
          </a:prstGeom>
          <a:noFill/>
          <a:ln>
            <a:noFill/>
          </a:ln>
        </p:spPr>
        <p:txBody>
          <a:bodyPr spcFirstLastPara="1" wrap="square" lIns="93200" tIns="46600" rIns="93200"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3782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9: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01" name="Google Shape;601;p9: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1722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0:notes"/>
          <p:cNvSpPr txBox="1">
            <a:spLocks noGrp="1"/>
          </p:cNvSpPr>
          <p:nvPr>
            <p:ph type="body" idx="1"/>
          </p:nvPr>
        </p:nvSpPr>
        <p:spPr>
          <a:xfrm>
            <a:off x="711066" y="4460167"/>
            <a:ext cx="5681980" cy="4224494"/>
          </a:xfrm>
          <a:prstGeom prst="rect">
            <a:avLst/>
          </a:prstGeom>
          <a:noFill/>
          <a:ln>
            <a:noFill/>
          </a:ln>
        </p:spPr>
        <p:txBody>
          <a:bodyPr spcFirstLastPara="1" wrap="square" lIns="93200" tIns="46600" rIns="93200" bIns="46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607" name="Google Shape;607;p10:notes"/>
          <p:cNvSpPr>
            <a:spLocks noGrp="1" noRot="1" noChangeAspect="1"/>
          </p:cNvSpPr>
          <p:nvPr>
            <p:ph type="sldImg" idx="2"/>
          </p:nvPr>
        </p:nvSpPr>
        <p:spPr>
          <a:xfrm>
            <a:off x="422275" y="703263"/>
            <a:ext cx="6259513"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7528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6"/>
        <p:cNvGrpSpPr/>
        <p:nvPr/>
      </p:nvGrpSpPr>
      <p:grpSpPr>
        <a:xfrm>
          <a:off x="0" y="0"/>
          <a:ext cx="0" cy="0"/>
          <a:chOff x="0" y="0"/>
          <a:chExt cx="0" cy="0"/>
        </a:xfrm>
      </p:grpSpPr>
      <p:sp>
        <p:nvSpPr>
          <p:cNvPr id="77" name="Google Shape;77;p11"/>
          <p:cNvSpPr/>
          <p:nvPr/>
        </p:nvSpPr>
        <p:spPr>
          <a:xfrm>
            <a:off x="228600" y="209550"/>
            <a:ext cx="8686800" cy="4724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 name="Google Shape;78;p11"/>
          <p:cNvSpPr txBox="1">
            <a:spLocks noGrp="1"/>
          </p:cNvSpPr>
          <p:nvPr>
            <p:ph type="body" idx="1"/>
          </p:nvPr>
        </p:nvSpPr>
        <p:spPr>
          <a:xfrm>
            <a:off x="3575050" y="391715"/>
            <a:ext cx="5111750" cy="4389835"/>
          </a:xfrm>
          <a:prstGeom prst="rect">
            <a:avLst/>
          </a:prstGeom>
          <a:solidFill>
            <a:schemeClr val="lt1"/>
          </a:solid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9" name="Google Shape;79;p11"/>
          <p:cNvSpPr txBox="1">
            <a:spLocks noGrp="1"/>
          </p:cNvSpPr>
          <p:nvPr>
            <p:ph type="body" idx="2"/>
          </p:nvPr>
        </p:nvSpPr>
        <p:spPr>
          <a:xfrm>
            <a:off x="457201" y="3790950"/>
            <a:ext cx="3008313" cy="990600"/>
          </a:xfrm>
          <a:prstGeom prst="rect">
            <a:avLst/>
          </a:prstGeom>
          <a:solidFill>
            <a:schemeClr val="lt2"/>
          </a:solid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1" u="none" strike="noStrike" cap="none">
                <a:solidFill>
                  <a:schemeClr val="dk1"/>
                </a:solidFill>
                <a:latin typeface="Georgia"/>
                <a:ea typeface="Georgia"/>
                <a:cs typeface="Georgia"/>
                <a:sym typeface="Georgia"/>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9pPr>
          </a:lstStyle>
          <a:p>
            <a:endParaRPr/>
          </a:p>
        </p:txBody>
      </p:sp>
      <p:sp>
        <p:nvSpPr>
          <p:cNvPr id="80" name="Google Shape;80;p11"/>
          <p:cNvSpPr>
            <a:spLocks noGrp="1"/>
          </p:cNvSpPr>
          <p:nvPr>
            <p:ph type="pic" idx="3"/>
          </p:nvPr>
        </p:nvSpPr>
        <p:spPr>
          <a:xfrm>
            <a:off x="457200" y="391715"/>
            <a:ext cx="3008376" cy="32918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12"/>
          <p:cNvSpPr txBox="1">
            <a:spLocks noGrp="1"/>
          </p:cNvSpPr>
          <p:nvPr>
            <p:ph type="body" idx="1"/>
          </p:nvPr>
        </p:nvSpPr>
        <p:spPr>
          <a:xfrm>
            <a:off x="457200" y="1387078"/>
            <a:ext cx="4038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C00000"/>
              </a:buClr>
              <a:buSzPts val="2800"/>
              <a:buFont typeface="Arial"/>
              <a:buNone/>
              <a:defRPr sz="2800" b="0" i="0" u="none" strike="noStrike" cap="none">
                <a:solidFill>
                  <a:srgbClr val="C00000"/>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84" name="Google Shape;84;p12"/>
          <p:cNvSpPr txBox="1">
            <a:spLocks noGrp="1"/>
          </p:cNvSpPr>
          <p:nvPr>
            <p:ph type="body" idx="2"/>
          </p:nvPr>
        </p:nvSpPr>
        <p:spPr>
          <a:xfrm>
            <a:off x="4648200" y="1387078"/>
            <a:ext cx="4038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rgbClr val="C00000"/>
              </a:buClr>
              <a:buSzPts val="2800"/>
              <a:buFont typeface="Arial"/>
              <a:buNone/>
              <a:defRPr sz="2800" b="0" i="0" u="none" strike="noStrike" cap="none">
                <a:solidFill>
                  <a:srgbClr val="C00000"/>
                </a:solidFill>
                <a:latin typeface="Georgia"/>
                <a:ea typeface="Georgia"/>
                <a:cs typeface="Georgia"/>
                <a:sym typeface="Georgia"/>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5"/>
        <p:cNvGrpSpPr/>
        <p:nvPr/>
      </p:nvGrpSpPr>
      <p:grpSpPr>
        <a:xfrm>
          <a:off x="0" y="0"/>
          <a:ext cx="0" cy="0"/>
          <a:chOff x="0" y="0"/>
          <a:chExt cx="0" cy="0"/>
        </a:xfrm>
      </p:grpSpPr>
      <p:sp>
        <p:nvSpPr>
          <p:cNvPr id="86" name="Google Shape;86;p13"/>
          <p:cNvSpPr txBox="1">
            <a:spLocks noGrp="1"/>
          </p:cNvSpPr>
          <p:nvPr>
            <p:ph type="body" idx="1"/>
          </p:nvPr>
        </p:nvSpPr>
        <p:spPr>
          <a:xfrm>
            <a:off x="457200" y="1338263"/>
            <a:ext cx="4040188" cy="479822"/>
          </a:xfrm>
          <a:prstGeom prst="rect">
            <a:avLst/>
          </a:prstGeom>
          <a:solidFill>
            <a:srgbClr val="C00000"/>
          </a:solid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lt1"/>
              </a:buClr>
              <a:buSzPts val="2800"/>
              <a:buFont typeface="Arial"/>
              <a:buNone/>
              <a:defRPr sz="2800" b="1"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Georgia"/>
                <a:ea typeface="Georgia"/>
                <a:cs typeface="Georgia"/>
                <a:sym typeface="Georgia"/>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Georgia"/>
                <a:ea typeface="Georgia"/>
                <a:cs typeface="Georgia"/>
                <a:sym typeface="Georgia"/>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9pPr>
          </a:lstStyle>
          <a:p>
            <a:endParaRPr/>
          </a:p>
        </p:txBody>
      </p:sp>
      <p:sp>
        <p:nvSpPr>
          <p:cNvPr id="87" name="Google Shape;87;p13"/>
          <p:cNvSpPr txBox="1">
            <a:spLocks noGrp="1"/>
          </p:cNvSpPr>
          <p:nvPr>
            <p:ph type="body" idx="2"/>
          </p:nvPr>
        </p:nvSpPr>
        <p:spPr>
          <a:xfrm>
            <a:off x="457200" y="1908516"/>
            <a:ext cx="4040188" cy="2873034"/>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88" name="Google Shape;88;p13"/>
          <p:cNvSpPr txBox="1">
            <a:spLocks noGrp="1"/>
          </p:cNvSpPr>
          <p:nvPr>
            <p:ph type="body" idx="3"/>
          </p:nvPr>
        </p:nvSpPr>
        <p:spPr>
          <a:xfrm>
            <a:off x="4645026" y="1338263"/>
            <a:ext cx="4041775" cy="479822"/>
          </a:xfrm>
          <a:prstGeom prst="rect">
            <a:avLst/>
          </a:prstGeom>
          <a:solidFill>
            <a:srgbClr val="C00000"/>
          </a:solidFill>
          <a:ln>
            <a:noFill/>
          </a:ln>
        </p:spPr>
        <p:txBody>
          <a:bodyPr spcFirstLastPara="1" wrap="square" lIns="91425" tIns="45700" rIns="91425" bIns="45700" anchor="t" anchorCtr="0"/>
          <a:lstStyle>
            <a:lvl1pPr marL="457200" marR="0" lvl="0" indent="-406400" algn="l" rtl="0">
              <a:lnSpc>
                <a:spcPct val="100000"/>
              </a:lnSpc>
              <a:spcBef>
                <a:spcPts val="560"/>
              </a:spcBef>
              <a:spcAft>
                <a:spcPts val="0"/>
              </a:spcAft>
              <a:buClr>
                <a:schemeClr val="lt1"/>
              </a:buClr>
              <a:buSzPts val="2800"/>
              <a:buFont typeface="Arial"/>
              <a:buChar char="•"/>
              <a:defRPr sz="2800" b="1"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89" name="Google Shape;89;p13"/>
          <p:cNvSpPr txBox="1">
            <a:spLocks noGrp="1"/>
          </p:cNvSpPr>
          <p:nvPr>
            <p:ph type="body" idx="4"/>
          </p:nvPr>
        </p:nvSpPr>
        <p:spPr>
          <a:xfrm>
            <a:off x="4645026" y="1908516"/>
            <a:ext cx="4041775" cy="2873034"/>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40"/>
              </a:spcBef>
              <a:spcAft>
                <a:spcPts val="0"/>
              </a:spcAft>
              <a:buClr>
                <a:schemeClr val="dk1"/>
              </a:buClr>
              <a:buSzPts val="2200"/>
              <a:buFont typeface="Arial"/>
              <a:buNone/>
              <a:defRPr sz="22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90" name="Google Shape;90;p13"/>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3"/>
        <p:cNvGrpSpPr/>
        <p:nvPr/>
      </p:nvGrpSpPr>
      <p:grpSpPr>
        <a:xfrm>
          <a:off x="0" y="0"/>
          <a:ext cx="0" cy="0"/>
          <a:chOff x="0" y="0"/>
          <a:chExt cx="0" cy="0"/>
        </a:xfrm>
      </p:grpSpPr>
      <p:sp>
        <p:nvSpPr>
          <p:cNvPr id="94" name="Google Shape;94;p15"/>
          <p:cNvSpPr/>
          <p:nvPr/>
        </p:nvSpPr>
        <p:spPr>
          <a:xfrm>
            <a:off x="838200" y="1239017"/>
            <a:ext cx="1371600" cy="13716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15"/>
          <p:cNvSpPr/>
          <p:nvPr/>
        </p:nvSpPr>
        <p:spPr>
          <a:xfrm>
            <a:off x="2794000" y="1239017"/>
            <a:ext cx="1371600" cy="13716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15"/>
          <p:cNvSpPr/>
          <p:nvPr/>
        </p:nvSpPr>
        <p:spPr>
          <a:xfrm>
            <a:off x="4749800" y="1239017"/>
            <a:ext cx="1371600" cy="13716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7" name="Google Shape;97;p15"/>
          <p:cNvSpPr/>
          <p:nvPr/>
        </p:nvSpPr>
        <p:spPr>
          <a:xfrm>
            <a:off x="6705600" y="1239017"/>
            <a:ext cx="1371600" cy="13716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p15"/>
          <p:cNvSpPr>
            <a:spLocks noGrp="1"/>
          </p:cNvSpPr>
          <p:nvPr>
            <p:ph type="pic" idx="2"/>
          </p:nvPr>
        </p:nvSpPr>
        <p:spPr>
          <a:xfrm>
            <a:off x="833843"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99" name="Google Shape;99;p15"/>
          <p:cNvSpPr>
            <a:spLocks noGrp="1"/>
          </p:cNvSpPr>
          <p:nvPr>
            <p:ph type="pic" idx="3"/>
          </p:nvPr>
        </p:nvSpPr>
        <p:spPr>
          <a:xfrm>
            <a:off x="2788976"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0" name="Google Shape;100;p15"/>
          <p:cNvSpPr>
            <a:spLocks noGrp="1"/>
          </p:cNvSpPr>
          <p:nvPr>
            <p:ph type="pic" idx="4"/>
          </p:nvPr>
        </p:nvSpPr>
        <p:spPr>
          <a:xfrm>
            <a:off x="4749800"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1" name="Google Shape;101;p15"/>
          <p:cNvSpPr>
            <a:spLocks noGrp="1"/>
          </p:cNvSpPr>
          <p:nvPr>
            <p:ph type="pic" idx="5"/>
          </p:nvPr>
        </p:nvSpPr>
        <p:spPr>
          <a:xfrm>
            <a:off x="6705600" y="1235821"/>
            <a:ext cx="1371600" cy="1371600"/>
          </a:xfrm>
          <a:prstGeom prst="ellipse">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2" name="Google Shape;102;p1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03" name="Google Shape;103;p15"/>
          <p:cNvCxnSpPr/>
          <p:nvPr/>
        </p:nvCxnSpPr>
        <p:spPr>
          <a:xfrm>
            <a:off x="1524000" y="2591765"/>
            <a:ext cx="1137" cy="342133"/>
          </a:xfrm>
          <a:prstGeom prst="straightConnector1">
            <a:avLst/>
          </a:prstGeom>
          <a:noFill/>
          <a:ln w="9525" cap="flat" cmpd="sng">
            <a:solidFill>
              <a:srgbClr val="262626"/>
            </a:solidFill>
            <a:prstDash val="dot"/>
            <a:round/>
            <a:headEnd type="none" w="sm" len="sm"/>
            <a:tailEnd type="none" w="sm" len="sm"/>
          </a:ln>
        </p:spPr>
      </p:cxnSp>
      <p:cxnSp>
        <p:nvCxnSpPr>
          <p:cNvPr id="104" name="Google Shape;104;p15"/>
          <p:cNvCxnSpPr/>
          <p:nvPr/>
        </p:nvCxnSpPr>
        <p:spPr>
          <a:xfrm>
            <a:off x="3479800" y="2591765"/>
            <a:ext cx="0" cy="342134"/>
          </a:xfrm>
          <a:prstGeom prst="straightConnector1">
            <a:avLst/>
          </a:prstGeom>
          <a:noFill/>
          <a:ln w="9525" cap="flat" cmpd="sng">
            <a:solidFill>
              <a:srgbClr val="262626"/>
            </a:solidFill>
            <a:prstDash val="dot"/>
            <a:round/>
            <a:headEnd type="none" w="sm" len="sm"/>
            <a:tailEnd type="none" w="sm" len="sm"/>
          </a:ln>
        </p:spPr>
      </p:cxnSp>
      <p:cxnSp>
        <p:nvCxnSpPr>
          <p:cNvPr id="105" name="Google Shape;105;p15"/>
          <p:cNvCxnSpPr/>
          <p:nvPr/>
        </p:nvCxnSpPr>
        <p:spPr>
          <a:xfrm>
            <a:off x="5436736" y="2591765"/>
            <a:ext cx="0" cy="342134"/>
          </a:xfrm>
          <a:prstGeom prst="straightConnector1">
            <a:avLst/>
          </a:prstGeom>
          <a:noFill/>
          <a:ln w="9525" cap="flat" cmpd="sng">
            <a:solidFill>
              <a:srgbClr val="262626"/>
            </a:solidFill>
            <a:prstDash val="dot"/>
            <a:round/>
            <a:headEnd type="none" w="sm" len="sm"/>
            <a:tailEnd type="none" w="sm" len="sm"/>
          </a:ln>
        </p:spPr>
      </p:cxnSp>
      <p:cxnSp>
        <p:nvCxnSpPr>
          <p:cNvPr id="106" name="Google Shape;106;p15"/>
          <p:cNvCxnSpPr/>
          <p:nvPr/>
        </p:nvCxnSpPr>
        <p:spPr>
          <a:xfrm>
            <a:off x="7391399" y="2591765"/>
            <a:ext cx="0" cy="342134"/>
          </a:xfrm>
          <a:prstGeom prst="straightConnector1">
            <a:avLst/>
          </a:prstGeom>
          <a:noFill/>
          <a:ln w="9525" cap="flat" cmpd="sng">
            <a:solidFill>
              <a:srgbClr val="262626"/>
            </a:solidFill>
            <a:prstDash val="dot"/>
            <a:round/>
            <a:headEnd type="none" w="sm" len="sm"/>
            <a:tailEnd type="none" w="sm" len="sm"/>
          </a:ln>
        </p:spPr>
      </p:cxnSp>
      <p:sp>
        <p:nvSpPr>
          <p:cNvPr id="107" name="Google Shape;107;p15"/>
          <p:cNvSpPr txBox="1">
            <a:spLocks noGrp="1"/>
          </p:cNvSpPr>
          <p:nvPr>
            <p:ph type="body" idx="1"/>
          </p:nvPr>
        </p:nvSpPr>
        <p:spPr>
          <a:xfrm>
            <a:off x="570255"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8" name="Google Shape;108;p15"/>
          <p:cNvSpPr txBox="1">
            <a:spLocks noGrp="1"/>
          </p:cNvSpPr>
          <p:nvPr>
            <p:ph type="body" idx="6"/>
          </p:nvPr>
        </p:nvSpPr>
        <p:spPr>
          <a:xfrm>
            <a:off x="2524918"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09" name="Google Shape;109;p15"/>
          <p:cNvSpPr txBox="1">
            <a:spLocks noGrp="1"/>
          </p:cNvSpPr>
          <p:nvPr>
            <p:ph type="body" idx="7"/>
          </p:nvPr>
        </p:nvSpPr>
        <p:spPr>
          <a:xfrm>
            <a:off x="4481855"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0" name="Google Shape;110;p15"/>
          <p:cNvSpPr txBox="1">
            <a:spLocks noGrp="1"/>
          </p:cNvSpPr>
          <p:nvPr>
            <p:ph type="body" idx="8"/>
          </p:nvPr>
        </p:nvSpPr>
        <p:spPr>
          <a:xfrm>
            <a:off x="6436518" y="2933899"/>
            <a:ext cx="1909763" cy="18288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320"/>
              </a:spcBef>
              <a:spcAft>
                <a:spcPts val="0"/>
              </a:spcAft>
              <a:buClr>
                <a:schemeClr val="dk1"/>
              </a:buClr>
              <a:buSzPts val="1600"/>
              <a:buFont typeface="Arial"/>
              <a:buNone/>
              <a:defRPr sz="16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750"/>
                                        <p:tgtEl>
                                          <p:spTgt spid="103"/>
                                        </p:tgtEl>
                                      </p:cBhvr>
                                    </p:animEffect>
                                  </p:childTnLst>
                                </p:cTn>
                              </p:par>
                              <p:par>
                                <p:cTn id="8" presetID="10" presetClass="entr" presetSubtype="0"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75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750"/>
                                        <p:tgtEl>
                                          <p:spTgt spid="104"/>
                                        </p:tgtEl>
                                      </p:cBhvr>
                                    </p:animEffect>
                                  </p:childTnLst>
                                </p:cTn>
                              </p:par>
                              <p:par>
                                <p:cTn id="16" presetID="10" presetClass="entr" presetSubtype="0" fill="hold" nodeType="with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fade">
                                      <p:cBhvr>
                                        <p:cTn id="18" dur="750"/>
                                        <p:tgtEl>
                                          <p:spTgt spid="9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750"/>
                                        <p:tgtEl>
                                          <p:spTgt spid="96"/>
                                        </p:tgtEl>
                                      </p:cBhvr>
                                    </p:animEffect>
                                  </p:childTnLst>
                                </p:cTn>
                              </p:par>
                              <p:par>
                                <p:cTn id="24" presetID="10" presetClass="entr" presetSubtype="0" fill="hold" nodeType="with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750"/>
                                        <p:tgtEl>
                                          <p:spTgt spid="10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750"/>
                                        <p:tgtEl>
                                          <p:spTgt spid="97"/>
                                        </p:tgtEl>
                                      </p:cBhvr>
                                    </p:animEffect>
                                  </p:childTnLst>
                                </p:cTn>
                              </p:par>
                              <p:par>
                                <p:cTn id="32" presetID="10" presetClass="entr" presetSubtype="0" fill="hold" nodeType="with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75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 &amp; sidebar2">
  <p:cSld name="pic &amp; sidebar2">
    <p:spTree>
      <p:nvGrpSpPr>
        <p:cNvPr id="1" name="Shape 111"/>
        <p:cNvGrpSpPr/>
        <p:nvPr/>
      </p:nvGrpSpPr>
      <p:grpSpPr>
        <a:xfrm>
          <a:off x="0" y="0"/>
          <a:ext cx="0" cy="0"/>
          <a:chOff x="0" y="0"/>
          <a:chExt cx="0" cy="0"/>
        </a:xfrm>
      </p:grpSpPr>
      <p:sp>
        <p:nvSpPr>
          <p:cNvPr id="112" name="Google Shape;112;p16"/>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3" name="Google Shape;113;p16"/>
          <p:cNvSpPr txBox="1">
            <a:spLocks noGrp="1"/>
          </p:cNvSpPr>
          <p:nvPr>
            <p:ph type="title"/>
          </p:nvPr>
        </p:nvSpPr>
        <p:spPr>
          <a:xfrm>
            <a:off x="5486400" y="205978"/>
            <a:ext cx="3200400" cy="2137172"/>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Google Shape;114;p16"/>
          <p:cNvSpPr txBox="1">
            <a:spLocks noGrp="1"/>
          </p:cNvSpPr>
          <p:nvPr>
            <p:ph type="body" idx="1"/>
          </p:nvPr>
        </p:nvSpPr>
        <p:spPr>
          <a:xfrm>
            <a:off x="5486400" y="2419350"/>
            <a:ext cx="3200400" cy="2438400"/>
          </a:xfrm>
          <a:prstGeom prst="rect">
            <a:avLst/>
          </a:prstGeom>
          <a:solidFill>
            <a:schemeClr val="lt1"/>
          </a:solidFill>
          <a:ln>
            <a:noFill/>
          </a:ln>
        </p:spPr>
        <p:txBody>
          <a:bodyPr spcFirstLastPara="1" wrap="square" lIns="91425" tIns="4572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15" name="Google Shape;115;p16"/>
          <p:cNvSpPr/>
          <p:nvPr/>
        </p:nvSpPr>
        <p:spPr>
          <a:xfrm>
            <a:off x="5486400" y="2419350"/>
            <a:ext cx="3200400" cy="304800"/>
          </a:xfrm>
          <a:prstGeom prst="rect">
            <a:avLst/>
          </a:prstGeom>
          <a:solidFill>
            <a:srgbClr val="CA3202"/>
          </a:solidFill>
          <a:ln w="25400" cap="flat" cmpd="sng">
            <a:solidFill>
              <a:srgbClr val="CA320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464127" y="1457430"/>
            <a:ext cx="2431473" cy="317172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4000"/>
              <a:buFont typeface="Georgia"/>
              <a:buNone/>
              <a:defRPr sz="4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 name="Google Shape;118;p17"/>
          <p:cNvSpPr/>
          <p:nvPr/>
        </p:nvSpPr>
        <p:spPr>
          <a:xfrm>
            <a:off x="0" y="0"/>
            <a:ext cx="381000" cy="1504950"/>
          </a:xfrm>
          <a:prstGeom prst="rect">
            <a:avLst/>
          </a:prstGeom>
          <a:solidFill>
            <a:srgbClr val="CA32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9" name="Google Shape;119;p17"/>
          <p:cNvSpPr/>
          <p:nvPr/>
        </p:nvSpPr>
        <p:spPr>
          <a:xfrm>
            <a:off x="0" y="1504950"/>
            <a:ext cx="381000" cy="36385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0" name="Google Shape;120;p17"/>
          <p:cNvSpPr/>
          <p:nvPr/>
        </p:nvSpPr>
        <p:spPr>
          <a:xfrm rot="5400000">
            <a:off x="4388427" y="387927"/>
            <a:ext cx="381000" cy="9130145"/>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1" name="Google Shape;121;p17"/>
          <p:cNvSpPr txBox="1">
            <a:spLocks noGrp="1"/>
          </p:cNvSpPr>
          <p:nvPr>
            <p:ph type="body" idx="1"/>
          </p:nvPr>
        </p:nvSpPr>
        <p:spPr>
          <a:xfrm>
            <a:off x="31242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2" name="Google Shape;122;p17"/>
          <p:cNvSpPr txBox="1">
            <a:spLocks noGrp="1"/>
          </p:cNvSpPr>
          <p:nvPr>
            <p:ph type="body" idx="2"/>
          </p:nvPr>
        </p:nvSpPr>
        <p:spPr>
          <a:xfrm>
            <a:off x="50673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3" name="Google Shape;123;p17"/>
          <p:cNvSpPr txBox="1">
            <a:spLocks noGrp="1"/>
          </p:cNvSpPr>
          <p:nvPr>
            <p:ph type="body" idx="3"/>
          </p:nvPr>
        </p:nvSpPr>
        <p:spPr>
          <a:xfrm>
            <a:off x="7010400" y="209550"/>
            <a:ext cx="1676400" cy="1219200"/>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480"/>
              </a:spcBef>
              <a:spcAft>
                <a:spcPts val="0"/>
              </a:spcAft>
              <a:buClr>
                <a:srgbClr val="CA3202"/>
              </a:buClr>
              <a:buSzPts val="2400"/>
              <a:buFont typeface="Arial"/>
              <a:buNone/>
              <a:defRPr sz="2400" b="0" i="0" u="none" strike="noStrike" cap="none">
                <a:solidFill>
                  <a:srgbClr val="CA3202"/>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4" name="Google Shape;124;p17"/>
          <p:cNvSpPr txBox="1">
            <a:spLocks noGrp="1"/>
          </p:cNvSpPr>
          <p:nvPr>
            <p:ph type="body" idx="4"/>
          </p:nvPr>
        </p:nvSpPr>
        <p:spPr>
          <a:xfrm>
            <a:off x="70104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5" name="Google Shape;125;p17"/>
          <p:cNvSpPr txBox="1">
            <a:spLocks noGrp="1"/>
          </p:cNvSpPr>
          <p:nvPr>
            <p:ph type="body" idx="5"/>
          </p:nvPr>
        </p:nvSpPr>
        <p:spPr>
          <a:xfrm>
            <a:off x="50292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26" name="Google Shape;126;p17"/>
          <p:cNvSpPr txBox="1">
            <a:spLocks noGrp="1"/>
          </p:cNvSpPr>
          <p:nvPr>
            <p:ph type="body" idx="6"/>
          </p:nvPr>
        </p:nvSpPr>
        <p:spPr>
          <a:xfrm>
            <a:off x="3124200" y="1504950"/>
            <a:ext cx="1676400" cy="3124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27" name="Google Shape;127;p17"/>
          <p:cNvCxnSpPr/>
          <p:nvPr/>
        </p:nvCxnSpPr>
        <p:spPr>
          <a:xfrm rot="5400000">
            <a:off x="2739390" y="2404110"/>
            <a:ext cx="4389120" cy="0"/>
          </a:xfrm>
          <a:prstGeom prst="straightConnector1">
            <a:avLst/>
          </a:prstGeom>
          <a:noFill/>
          <a:ln w="9525" cap="flat" cmpd="sng">
            <a:solidFill>
              <a:schemeClr val="dk1"/>
            </a:solidFill>
            <a:prstDash val="dot"/>
            <a:round/>
            <a:headEnd type="none" w="sm" len="sm"/>
            <a:tailEnd type="none" w="sm" len="sm"/>
          </a:ln>
        </p:spPr>
      </p:cxnSp>
      <p:cxnSp>
        <p:nvCxnSpPr>
          <p:cNvPr id="128" name="Google Shape;128;p17"/>
          <p:cNvCxnSpPr/>
          <p:nvPr/>
        </p:nvCxnSpPr>
        <p:spPr>
          <a:xfrm rot="5400000">
            <a:off x="4682490" y="2404110"/>
            <a:ext cx="4389120" cy="0"/>
          </a:xfrm>
          <a:prstGeom prst="straightConnector1">
            <a:avLst/>
          </a:prstGeom>
          <a:noFill/>
          <a:ln w="9525" cap="flat" cmpd="sng">
            <a:solidFill>
              <a:schemeClr val="dk1"/>
            </a:solidFill>
            <a:prstDash val="dot"/>
            <a:round/>
            <a:headEnd type="none" w="sm" len="sm"/>
            <a:tailEnd type="none" w="sm" len="sm"/>
          </a:ln>
        </p:spPr>
      </p:cxnSp>
      <p:sp>
        <p:nvSpPr>
          <p:cNvPr id="129" name="Google Shape;129;p17"/>
          <p:cNvSpPr>
            <a:spLocks noGrp="1"/>
          </p:cNvSpPr>
          <p:nvPr>
            <p:ph type="pic" idx="7"/>
          </p:nvPr>
        </p:nvSpPr>
        <p:spPr>
          <a:xfrm>
            <a:off x="990600" y="190500"/>
            <a:ext cx="1295400" cy="11239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30"/>
        <p:cNvGrpSpPr/>
        <p:nvPr/>
      </p:nvGrpSpPr>
      <p:grpSpPr>
        <a:xfrm>
          <a:off x="0" y="0"/>
          <a:ext cx="0" cy="0"/>
          <a:chOff x="0" y="0"/>
          <a:chExt cx="0" cy="0"/>
        </a:xfrm>
      </p:grpSpPr>
      <p:sp>
        <p:nvSpPr>
          <p:cNvPr id="131" name="Google Shape;131;p18"/>
          <p:cNvSpPr>
            <a:spLocks noGrp="1"/>
          </p:cNvSpPr>
          <p:nvPr>
            <p:ph type="body" idx="1"/>
          </p:nvPr>
        </p:nvSpPr>
        <p:spPr>
          <a:xfrm>
            <a:off x="825640" y="3638550"/>
            <a:ext cx="1828800" cy="1828800"/>
          </a:xfrm>
          <a:prstGeom prst="ellipse">
            <a:avLst/>
          </a:prstGeom>
          <a:solidFill>
            <a:schemeClr val="accent3">
              <a:alpha val="74509"/>
            </a:scheme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2" name="Google Shape;132;p18"/>
          <p:cNvSpPr>
            <a:spLocks noGrp="1"/>
          </p:cNvSpPr>
          <p:nvPr>
            <p:ph type="body" idx="2"/>
          </p:nvPr>
        </p:nvSpPr>
        <p:spPr>
          <a:xfrm>
            <a:off x="2438400" y="4171950"/>
            <a:ext cx="1371600" cy="1371600"/>
          </a:xfrm>
          <a:prstGeom prst="ellipse">
            <a:avLst/>
          </a:prstGeom>
          <a:solidFill>
            <a:srgbClr val="FFC000">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3" name="Google Shape;133;p18"/>
          <p:cNvSpPr>
            <a:spLocks noGrp="1"/>
          </p:cNvSpPr>
          <p:nvPr>
            <p:ph type="body" idx="3"/>
          </p:nvPr>
        </p:nvSpPr>
        <p:spPr>
          <a:xfrm>
            <a:off x="3581400" y="3181350"/>
            <a:ext cx="2103120" cy="2103120"/>
          </a:xfrm>
          <a:prstGeom prst="ellipse">
            <a:avLst/>
          </a:prstGeom>
          <a:solidFill>
            <a:srgbClr val="0070C0">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4" name="Google Shape;134;p18"/>
          <p:cNvSpPr>
            <a:spLocks noGrp="1"/>
          </p:cNvSpPr>
          <p:nvPr>
            <p:ph type="body" idx="4"/>
          </p:nvPr>
        </p:nvSpPr>
        <p:spPr>
          <a:xfrm>
            <a:off x="5410200" y="3771900"/>
            <a:ext cx="1371600" cy="1371600"/>
          </a:xfrm>
          <a:prstGeom prst="ellipse">
            <a:avLst/>
          </a:prstGeom>
          <a:solidFill>
            <a:srgbClr val="3F3F3F">
              <a:alpha val="74509"/>
            </a:srgb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5" name="Google Shape;135;p18"/>
          <p:cNvSpPr>
            <a:spLocks noGrp="1"/>
          </p:cNvSpPr>
          <p:nvPr>
            <p:ph type="body" idx="5"/>
          </p:nvPr>
        </p:nvSpPr>
        <p:spPr>
          <a:xfrm>
            <a:off x="6705600" y="3790950"/>
            <a:ext cx="1737360" cy="1737360"/>
          </a:xfrm>
          <a:prstGeom prst="ellipse">
            <a:avLst/>
          </a:prstGeom>
          <a:solidFill>
            <a:schemeClr val="accent5">
              <a:alpha val="74509"/>
            </a:schemeClr>
          </a:solidFill>
          <a:ln>
            <a:noFill/>
          </a:ln>
        </p:spPr>
        <p:txBody>
          <a:bodyPr spcFirstLastPara="1" wrap="square" lIns="91425" tIns="45700" rIns="91425" bIns="45700" anchor="ctr" anchorCtr="0"/>
          <a:lstStyle>
            <a:lvl1pPr marL="457200" marR="0" lvl="0" indent="-228600"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6" name="Google Shape;136;p18"/>
          <p:cNvSpPr>
            <a:spLocks noGrp="1"/>
          </p:cNvSpPr>
          <p:nvPr>
            <p:ph type="pic" idx="6"/>
          </p:nvPr>
        </p:nvSpPr>
        <p:spPr>
          <a:xfrm>
            <a:off x="0" y="0"/>
            <a:ext cx="9144000" cy="3943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7" name="Google Shape;137;p18"/>
          <p:cNvSpPr txBox="1">
            <a:spLocks noGrp="1"/>
          </p:cNvSpPr>
          <p:nvPr>
            <p:ph type="body" idx="7"/>
          </p:nvPr>
        </p:nvSpPr>
        <p:spPr>
          <a:xfrm>
            <a:off x="3810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8" name="Google Shape;138;p18"/>
          <p:cNvSpPr txBox="1">
            <a:spLocks noGrp="1"/>
          </p:cNvSpPr>
          <p:nvPr>
            <p:ph type="body" idx="8"/>
          </p:nvPr>
        </p:nvSpPr>
        <p:spPr>
          <a:xfrm>
            <a:off x="16256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39" name="Google Shape;139;p18"/>
          <p:cNvSpPr txBox="1">
            <a:spLocks noGrp="1"/>
          </p:cNvSpPr>
          <p:nvPr>
            <p:ph type="body" idx="9"/>
          </p:nvPr>
        </p:nvSpPr>
        <p:spPr>
          <a:xfrm>
            <a:off x="2875504"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0" name="Google Shape;140;p18"/>
          <p:cNvSpPr txBox="1">
            <a:spLocks noGrp="1"/>
          </p:cNvSpPr>
          <p:nvPr>
            <p:ph type="body" idx="13"/>
          </p:nvPr>
        </p:nvSpPr>
        <p:spPr>
          <a:xfrm>
            <a:off x="4191000" y="971550"/>
            <a:ext cx="105424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80"/>
              </a:spcBef>
              <a:spcAft>
                <a:spcPts val="0"/>
              </a:spcAft>
              <a:buClr>
                <a:srgbClr val="FFC000"/>
              </a:buClr>
              <a:buSzPts val="5400"/>
              <a:buFont typeface="Arial"/>
              <a:buNone/>
              <a:defRPr sz="54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41" name="Google Shape;141;p18"/>
          <p:cNvCxnSpPr/>
          <p:nvPr/>
        </p:nvCxnSpPr>
        <p:spPr>
          <a:xfrm>
            <a:off x="381000"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42" name="Google Shape;142;p18"/>
          <p:cNvCxnSpPr/>
          <p:nvPr/>
        </p:nvCxnSpPr>
        <p:spPr>
          <a:xfrm>
            <a:off x="1600200"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43" name="Google Shape;143;p18"/>
          <p:cNvCxnSpPr/>
          <p:nvPr/>
        </p:nvCxnSpPr>
        <p:spPr>
          <a:xfrm>
            <a:off x="2900904" y="2038350"/>
            <a:ext cx="1054240" cy="0"/>
          </a:xfrm>
          <a:prstGeom prst="straightConnector1">
            <a:avLst/>
          </a:prstGeom>
          <a:noFill/>
          <a:ln w="19050" cap="flat" cmpd="sng">
            <a:solidFill>
              <a:srgbClr val="FFC000"/>
            </a:solidFill>
            <a:prstDash val="solid"/>
            <a:round/>
            <a:headEnd type="none" w="sm" len="sm"/>
            <a:tailEnd type="none" w="sm" len="sm"/>
          </a:ln>
        </p:spPr>
      </p:cxnSp>
      <p:cxnSp>
        <p:nvCxnSpPr>
          <p:cNvPr id="144" name="Google Shape;144;p18"/>
          <p:cNvCxnSpPr/>
          <p:nvPr/>
        </p:nvCxnSpPr>
        <p:spPr>
          <a:xfrm>
            <a:off x="4191000" y="2038350"/>
            <a:ext cx="1054240" cy="0"/>
          </a:xfrm>
          <a:prstGeom prst="straightConnector1">
            <a:avLst/>
          </a:prstGeom>
          <a:noFill/>
          <a:ln w="19050" cap="flat" cmpd="sng">
            <a:solidFill>
              <a:srgbClr val="FFC000"/>
            </a:solidFill>
            <a:prstDash val="solid"/>
            <a:round/>
            <a:headEnd type="none" w="sm" len="sm"/>
            <a:tailEnd type="none" w="sm" len="sm"/>
          </a:ln>
        </p:spPr>
      </p:cxnSp>
      <p:sp>
        <p:nvSpPr>
          <p:cNvPr id="145" name="Google Shape;145;p18"/>
          <p:cNvSpPr txBox="1">
            <a:spLocks noGrp="1"/>
          </p:cNvSpPr>
          <p:nvPr>
            <p:ph type="body" idx="14"/>
          </p:nvPr>
        </p:nvSpPr>
        <p:spPr>
          <a:xfrm>
            <a:off x="381000"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6" name="Google Shape;146;p18"/>
          <p:cNvSpPr txBox="1">
            <a:spLocks noGrp="1"/>
          </p:cNvSpPr>
          <p:nvPr>
            <p:ph type="body" idx="15"/>
          </p:nvPr>
        </p:nvSpPr>
        <p:spPr>
          <a:xfrm>
            <a:off x="1632857"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7" name="Google Shape;147;p18"/>
          <p:cNvSpPr txBox="1">
            <a:spLocks noGrp="1"/>
          </p:cNvSpPr>
          <p:nvPr>
            <p:ph type="body" idx="16"/>
          </p:nvPr>
        </p:nvSpPr>
        <p:spPr>
          <a:xfrm>
            <a:off x="2913464"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8" name="Google Shape;148;p18"/>
          <p:cNvSpPr txBox="1">
            <a:spLocks noGrp="1"/>
          </p:cNvSpPr>
          <p:nvPr>
            <p:ph type="body" idx="17"/>
          </p:nvPr>
        </p:nvSpPr>
        <p:spPr>
          <a:xfrm>
            <a:off x="4203560" y="2190750"/>
            <a:ext cx="1054240" cy="1371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 with sidebar">
  <p:cSld name="Pic with sidebar">
    <p:spTree>
      <p:nvGrpSpPr>
        <p:cNvPr id="1" name="Shape 149"/>
        <p:cNvGrpSpPr/>
        <p:nvPr/>
      </p:nvGrpSpPr>
      <p:grpSpPr>
        <a:xfrm>
          <a:off x="0" y="0"/>
          <a:ext cx="0" cy="0"/>
          <a:chOff x="0" y="0"/>
          <a:chExt cx="0" cy="0"/>
        </a:xfrm>
      </p:grpSpPr>
      <p:sp>
        <p:nvSpPr>
          <p:cNvPr id="150" name="Google Shape;150;p19"/>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1" name="Google Shape;151;p19"/>
          <p:cNvSpPr txBox="1">
            <a:spLocks noGrp="1"/>
          </p:cNvSpPr>
          <p:nvPr>
            <p:ph type="title"/>
          </p:nvPr>
        </p:nvSpPr>
        <p:spPr>
          <a:xfrm>
            <a:off x="5715000" y="0"/>
            <a:ext cx="2971800" cy="5143500"/>
          </a:xfrm>
          <a:prstGeom prst="rect">
            <a:avLst/>
          </a:prstGeom>
          <a:solidFill>
            <a:srgbClr val="000000">
              <a:alpha val="64313"/>
            </a:srgbClr>
          </a:solidFill>
          <a:ln>
            <a:noFill/>
          </a:ln>
        </p:spPr>
        <p:txBody>
          <a:bodyPr spcFirstLastPara="1" wrap="square" lIns="182875" tIns="45700" rIns="182875" bIns="45700" anchor="ctr" anchorCtr="0"/>
          <a:lstStyle>
            <a:lvl1pPr marR="0" lvl="0" algn="ctr"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ts">
  <p:cSld name="4 pts">
    <p:spTree>
      <p:nvGrpSpPr>
        <p:cNvPr id="1" name="Shape 152"/>
        <p:cNvGrpSpPr/>
        <p:nvPr/>
      </p:nvGrpSpPr>
      <p:grpSpPr>
        <a:xfrm>
          <a:off x="0" y="0"/>
          <a:ext cx="0" cy="0"/>
          <a:chOff x="0" y="0"/>
          <a:chExt cx="0" cy="0"/>
        </a:xfrm>
      </p:grpSpPr>
      <p:sp>
        <p:nvSpPr>
          <p:cNvPr id="153" name="Google Shape;153;p20"/>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20"/>
          <p:cNvSpPr>
            <a:spLocks noGrp="1"/>
          </p:cNvSpPr>
          <p:nvPr>
            <p:ph type="pic" idx="2"/>
          </p:nvPr>
        </p:nvSpPr>
        <p:spPr>
          <a:xfrm>
            <a:off x="0" y="0"/>
            <a:ext cx="9144000" cy="1657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5" name="Google Shape;155;p20"/>
          <p:cNvSpPr txBox="1">
            <a:spLocks noGrp="1"/>
          </p:cNvSpPr>
          <p:nvPr>
            <p:ph type="body" idx="1"/>
          </p:nvPr>
        </p:nvSpPr>
        <p:spPr>
          <a:xfrm>
            <a:off x="5334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6" name="Google Shape;156;p20"/>
          <p:cNvSpPr txBox="1">
            <a:spLocks noGrp="1"/>
          </p:cNvSpPr>
          <p:nvPr>
            <p:ph type="body" idx="3"/>
          </p:nvPr>
        </p:nvSpPr>
        <p:spPr>
          <a:xfrm>
            <a:off x="26162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7" name="Google Shape;157;p20"/>
          <p:cNvSpPr txBox="1">
            <a:spLocks noGrp="1"/>
          </p:cNvSpPr>
          <p:nvPr>
            <p:ph type="body" idx="4"/>
          </p:nvPr>
        </p:nvSpPr>
        <p:spPr>
          <a:xfrm>
            <a:off x="46990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58" name="Google Shape;158;p20"/>
          <p:cNvSpPr txBox="1">
            <a:spLocks noGrp="1"/>
          </p:cNvSpPr>
          <p:nvPr>
            <p:ph type="body" idx="5"/>
          </p:nvPr>
        </p:nvSpPr>
        <p:spPr>
          <a:xfrm>
            <a:off x="6781800" y="1809750"/>
            <a:ext cx="1828800" cy="914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440"/>
              </a:spcBef>
              <a:spcAft>
                <a:spcPts val="0"/>
              </a:spcAft>
              <a:buClr>
                <a:srgbClr val="FFC000"/>
              </a:buClr>
              <a:buSzPts val="7200"/>
              <a:buFont typeface="Arial"/>
              <a:buNone/>
              <a:defRPr sz="7200" b="0" i="0" u="none" strike="noStrike" cap="none">
                <a:solidFill>
                  <a:srgbClr val="FFC000"/>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59" name="Google Shape;159;p20"/>
          <p:cNvCxnSpPr/>
          <p:nvPr/>
        </p:nvCxnSpPr>
        <p:spPr>
          <a:xfrm>
            <a:off x="5334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60" name="Google Shape;160;p20"/>
          <p:cNvCxnSpPr/>
          <p:nvPr/>
        </p:nvCxnSpPr>
        <p:spPr>
          <a:xfrm>
            <a:off x="25908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61" name="Google Shape;161;p20"/>
          <p:cNvCxnSpPr/>
          <p:nvPr/>
        </p:nvCxnSpPr>
        <p:spPr>
          <a:xfrm>
            <a:off x="4724400" y="2876550"/>
            <a:ext cx="1828800" cy="0"/>
          </a:xfrm>
          <a:prstGeom prst="straightConnector1">
            <a:avLst/>
          </a:prstGeom>
          <a:noFill/>
          <a:ln w="19050" cap="flat" cmpd="sng">
            <a:solidFill>
              <a:srgbClr val="FFC000"/>
            </a:solidFill>
            <a:prstDash val="solid"/>
            <a:round/>
            <a:headEnd type="none" w="sm" len="sm"/>
            <a:tailEnd type="none" w="sm" len="sm"/>
          </a:ln>
        </p:spPr>
      </p:cxnSp>
      <p:cxnSp>
        <p:nvCxnSpPr>
          <p:cNvPr id="162" name="Google Shape;162;p20"/>
          <p:cNvCxnSpPr/>
          <p:nvPr/>
        </p:nvCxnSpPr>
        <p:spPr>
          <a:xfrm>
            <a:off x="6781800" y="2876550"/>
            <a:ext cx="1828800" cy="0"/>
          </a:xfrm>
          <a:prstGeom prst="straightConnector1">
            <a:avLst/>
          </a:prstGeom>
          <a:noFill/>
          <a:ln w="19050" cap="flat" cmpd="sng">
            <a:solidFill>
              <a:srgbClr val="FFC000"/>
            </a:solidFill>
            <a:prstDash val="solid"/>
            <a:round/>
            <a:headEnd type="none" w="sm" len="sm"/>
            <a:tailEnd type="none" w="sm" len="sm"/>
          </a:ln>
        </p:spPr>
      </p:cxnSp>
      <p:sp>
        <p:nvSpPr>
          <p:cNvPr id="163" name="Google Shape;163;p20"/>
          <p:cNvSpPr txBox="1">
            <a:spLocks noGrp="1"/>
          </p:cNvSpPr>
          <p:nvPr>
            <p:ph type="body" idx="6"/>
          </p:nvPr>
        </p:nvSpPr>
        <p:spPr>
          <a:xfrm>
            <a:off x="53340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4" name="Google Shape;164;p20"/>
          <p:cNvSpPr txBox="1">
            <a:spLocks noGrp="1"/>
          </p:cNvSpPr>
          <p:nvPr>
            <p:ph type="body" idx="7"/>
          </p:nvPr>
        </p:nvSpPr>
        <p:spPr>
          <a:xfrm>
            <a:off x="2623457"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5" name="Google Shape;165;p20"/>
          <p:cNvSpPr txBox="1">
            <a:spLocks noGrp="1"/>
          </p:cNvSpPr>
          <p:nvPr>
            <p:ph type="body" idx="8"/>
          </p:nvPr>
        </p:nvSpPr>
        <p:spPr>
          <a:xfrm>
            <a:off x="473696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66" name="Google Shape;166;p20"/>
          <p:cNvSpPr txBox="1">
            <a:spLocks noGrp="1"/>
          </p:cNvSpPr>
          <p:nvPr>
            <p:ph type="body" idx="9"/>
          </p:nvPr>
        </p:nvSpPr>
        <p:spPr>
          <a:xfrm>
            <a:off x="6794360" y="3028950"/>
            <a:ext cx="1828800" cy="1676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167"/>
        <p:cNvGrpSpPr/>
        <p:nvPr/>
      </p:nvGrpSpPr>
      <p:grpSpPr>
        <a:xfrm>
          <a:off x="0" y="0"/>
          <a:ext cx="0" cy="0"/>
          <a:chOff x="0" y="0"/>
          <a:chExt cx="0" cy="0"/>
        </a:xfrm>
      </p:grpSpPr>
      <p:sp>
        <p:nvSpPr>
          <p:cNvPr id="168" name="Google Shape;168;p21"/>
          <p:cNvSpPr/>
          <p:nvPr/>
        </p:nvSpPr>
        <p:spPr>
          <a:xfrm>
            <a:off x="0" y="438150"/>
            <a:ext cx="4572000" cy="23622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9" name="Google Shape;169;p21"/>
          <p:cNvSpPr/>
          <p:nvPr/>
        </p:nvSpPr>
        <p:spPr>
          <a:xfrm>
            <a:off x="4573675" y="2800350"/>
            <a:ext cx="4572000" cy="234315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0" name="Google Shape;170;p21"/>
          <p:cNvSpPr/>
          <p:nvPr/>
        </p:nvSpPr>
        <p:spPr>
          <a:xfrm>
            <a:off x="0" y="0"/>
            <a:ext cx="9144000" cy="4381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71" name="Google Shape;171;p21"/>
          <p:cNvCxnSpPr/>
          <p:nvPr/>
        </p:nvCxnSpPr>
        <p:spPr>
          <a:xfrm>
            <a:off x="0" y="2800350"/>
            <a:ext cx="9144000" cy="0"/>
          </a:xfrm>
          <a:prstGeom prst="straightConnector1">
            <a:avLst/>
          </a:prstGeom>
          <a:noFill/>
          <a:ln w="9525" cap="flat" cmpd="sng">
            <a:solidFill>
              <a:srgbClr val="262626"/>
            </a:solidFill>
            <a:prstDash val="dot"/>
            <a:round/>
            <a:headEnd type="none" w="sm" len="sm"/>
            <a:tailEnd type="none" w="sm" len="sm"/>
          </a:ln>
        </p:spPr>
      </p:cxnSp>
      <p:cxnSp>
        <p:nvCxnSpPr>
          <p:cNvPr id="172" name="Google Shape;172;p21"/>
          <p:cNvCxnSpPr/>
          <p:nvPr/>
        </p:nvCxnSpPr>
        <p:spPr>
          <a:xfrm rot="5400000">
            <a:off x="2194560" y="2774726"/>
            <a:ext cx="4754880" cy="0"/>
          </a:xfrm>
          <a:prstGeom prst="straightConnector1">
            <a:avLst/>
          </a:prstGeom>
          <a:noFill/>
          <a:ln w="9525" cap="flat" cmpd="sng">
            <a:solidFill>
              <a:srgbClr val="262626"/>
            </a:solidFill>
            <a:prstDash val="dot"/>
            <a:round/>
            <a:headEnd type="none" w="sm" len="sm"/>
            <a:tailEnd type="none" w="sm" len="sm"/>
          </a:ln>
        </p:spPr>
      </p:cxnSp>
      <p:sp>
        <p:nvSpPr>
          <p:cNvPr id="173" name="Google Shape;173;p21"/>
          <p:cNvSpPr/>
          <p:nvPr/>
        </p:nvSpPr>
        <p:spPr>
          <a:xfrm>
            <a:off x="4192675" y="2419350"/>
            <a:ext cx="762000" cy="762000"/>
          </a:xfrm>
          <a:prstGeom prst="ellipse">
            <a:avLst/>
          </a:prstGeom>
          <a:noFill/>
          <a:ln w="9525" cap="flat" cmpd="sng">
            <a:solidFill>
              <a:srgbClr val="262626"/>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1"/>
          <p:cNvSpPr txBox="1">
            <a:spLocks noGrp="1"/>
          </p:cNvSpPr>
          <p:nvPr>
            <p:ph type="body" idx="1"/>
          </p:nvPr>
        </p:nvSpPr>
        <p:spPr>
          <a:xfrm>
            <a:off x="457200" y="686846"/>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75" name="Google Shape;175;p21"/>
          <p:cNvSpPr txBox="1">
            <a:spLocks noGrp="1"/>
          </p:cNvSpPr>
          <p:nvPr>
            <p:ph type="body" idx="2"/>
          </p:nvPr>
        </p:nvSpPr>
        <p:spPr>
          <a:xfrm>
            <a:off x="5068975" y="686846"/>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76" name="Google Shape;176;p21"/>
          <p:cNvSpPr txBox="1">
            <a:spLocks noGrp="1"/>
          </p:cNvSpPr>
          <p:nvPr>
            <p:ph type="body" idx="3"/>
          </p:nvPr>
        </p:nvSpPr>
        <p:spPr>
          <a:xfrm>
            <a:off x="495300" y="3085054"/>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77" name="Google Shape;177;p21"/>
          <p:cNvSpPr txBox="1">
            <a:spLocks noGrp="1"/>
          </p:cNvSpPr>
          <p:nvPr>
            <p:ph type="body" idx="4"/>
          </p:nvPr>
        </p:nvSpPr>
        <p:spPr>
          <a:xfrm>
            <a:off x="5107075" y="3085054"/>
            <a:ext cx="35814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78" name="Google Shape;178;p21"/>
          <p:cNvSpPr txBox="1">
            <a:spLocks noGrp="1"/>
          </p:cNvSpPr>
          <p:nvPr>
            <p:ph type="body" idx="5"/>
          </p:nvPr>
        </p:nvSpPr>
        <p:spPr>
          <a:xfrm>
            <a:off x="457200" y="1296446"/>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79" name="Google Shape;179;p21"/>
          <p:cNvSpPr txBox="1">
            <a:spLocks noGrp="1"/>
          </p:cNvSpPr>
          <p:nvPr>
            <p:ph type="body" idx="6"/>
          </p:nvPr>
        </p:nvSpPr>
        <p:spPr>
          <a:xfrm>
            <a:off x="5068975" y="1296446"/>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0" name="Google Shape;180;p21"/>
          <p:cNvSpPr txBox="1">
            <a:spLocks noGrp="1"/>
          </p:cNvSpPr>
          <p:nvPr>
            <p:ph type="body" idx="7"/>
          </p:nvPr>
        </p:nvSpPr>
        <p:spPr>
          <a:xfrm>
            <a:off x="495300" y="3704493"/>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1" name="Google Shape;181;p21"/>
          <p:cNvSpPr txBox="1">
            <a:spLocks noGrp="1"/>
          </p:cNvSpPr>
          <p:nvPr>
            <p:ph type="body" idx="8"/>
          </p:nvPr>
        </p:nvSpPr>
        <p:spPr>
          <a:xfrm>
            <a:off x="5107075" y="3704493"/>
            <a:ext cx="3581400" cy="1219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82"/>
        <p:cNvGrpSpPr/>
        <p:nvPr/>
      </p:nvGrpSpPr>
      <p:grpSpPr>
        <a:xfrm>
          <a:off x="0" y="0"/>
          <a:ext cx="0" cy="0"/>
          <a:chOff x="0" y="0"/>
          <a:chExt cx="0" cy="0"/>
        </a:xfrm>
      </p:grpSpPr>
      <p:sp>
        <p:nvSpPr>
          <p:cNvPr id="183" name="Google Shape;183;p22"/>
          <p:cNvSpPr/>
          <p:nvPr/>
        </p:nvSpPr>
        <p:spPr>
          <a:xfrm>
            <a:off x="0" y="0"/>
            <a:ext cx="9144000" cy="12763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4" name="Google Shape;184;p2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5" name="Google Shape;185;p22"/>
          <p:cNvSpPr>
            <a:spLocks noGrp="1"/>
          </p:cNvSpPr>
          <p:nvPr>
            <p:ph type="pic" idx="2"/>
          </p:nvPr>
        </p:nvSpPr>
        <p:spPr>
          <a:xfrm>
            <a:off x="45720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6" name="Google Shape;186;p22"/>
          <p:cNvSpPr>
            <a:spLocks noGrp="1"/>
          </p:cNvSpPr>
          <p:nvPr>
            <p:ph type="pic" idx="3"/>
          </p:nvPr>
        </p:nvSpPr>
        <p:spPr>
          <a:xfrm>
            <a:off x="256032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7" name="Google Shape;187;p22"/>
          <p:cNvSpPr>
            <a:spLocks noGrp="1"/>
          </p:cNvSpPr>
          <p:nvPr>
            <p:ph type="pic" idx="4"/>
          </p:nvPr>
        </p:nvSpPr>
        <p:spPr>
          <a:xfrm>
            <a:off x="466344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88" name="Google Shape;188;p22"/>
          <p:cNvSpPr>
            <a:spLocks noGrp="1"/>
          </p:cNvSpPr>
          <p:nvPr>
            <p:ph type="pic" idx="5"/>
          </p:nvPr>
        </p:nvSpPr>
        <p:spPr>
          <a:xfrm>
            <a:off x="6766560" y="1504950"/>
            <a:ext cx="1920240" cy="192024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189" name="Google Shape;189;p22"/>
          <p:cNvCxnSpPr/>
          <p:nvPr/>
        </p:nvCxnSpPr>
        <p:spPr>
          <a:xfrm rot="5400000">
            <a:off x="868680" y="3105150"/>
            <a:ext cx="3200400" cy="0"/>
          </a:xfrm>
          <a:prstGeom prst="straightConnector1">
            <a:avLst/>
          </a:prstGeom>
          <a:noFill/>
          <a:ln w="9525" cap="flat" cmpd="sng">
            <a:solidFill>
              <a:schemeClr val="dk1"/>
            </a:solidFill>
            <a:prstDash val="dot"/>
            <a:round/>
            <a:headEnd type="none" w="sm" len="sm"/>
            <a:tailEnd type="none" w="sm" len="sm"/>
          </a:ln>
        </p:spPr>
      </p:cxnSp>
      <p:cxnSp>
        <p:nvCxnSpPr>
          <p:cNvPr id="190" name="Google Shape;190;p22"/>
          <p:cNvCxnSpPr/>
          <p:nvPr/>
        </p:nvCxnSpPr>
        <p:spPr>
          <a:xfrm rot="5400000">
            <a:off x="2971800" y="3105150"/>
            <a:ext cx="3200400" cy="0"/>
          </a:xfrm>
          <a:prstGeom prst="straightConnector1">
            <a:avLst/>
          </a:prstGeom>
          <a:noFill/>
          <a:ln w="9525" cap="flat" cmpd="sng">
            <a:solidFill>
              <a:schemeClr val="dk1"/>
            </a:solidFill>
            <a:prstDash val="dot"/>
            <a:round/>
            <a:headEnd type="none" w="sm" len="sm"/>
            <a:tailEnd type="none" w="sm" len="sm"/>
          </a:ln>
        </p:spPr>
      </p:cxnSp>
      <p:cxnSp>
        <p:nvCxnSpPr>
          <p:cNvPr id="191" name="Google Shape;191;p22"/>
          <p:cNvCxnSpPr/>
          <p:nvPr/>
        </p:nvCxnSpPr>
        <p:spPr>
          <a:xfrm rot="5400000">
            <a:off x="5074920" y="3105150"/>
            <a:ext cx="3200400" cy="0"/>
          </a:xfrm>
          <a:prstGeom prst="straightConnector1">
            <a:avLst/>
          </a:prstGeom>
          <a:noFill/>
          <a:ln w="9525" cap="flat" cmpd="sng">
            <a:solidFill>
              <a:schemeClr val="dk1"/>
            </a:solidFill>
            <a:prstDash val="dot"/>
            <a:round/>
            <a:headEnd type="none" w="sm" len="sm"/>
            <a:tailEnd type="none" w="sm" len="sm"/>
          </a:ln>
        </p:spPr>
      </p:cxnSp>
      <p:sp>
        <p:nvSpPr>
          <p:cNvPr id="192" name="Google Shape;192;p22"/>
          <p:cNvSpPr txBox="1">
            <a:spLocks noGrp="1"/>
          </p:cNvSpPr>
          <p:nvPr>
            <p:ph type="body" idx="1"/>
          </p:nvPr>
        </p:nvSpPr>
        <p:spPr>
          <a:xfrm>
            <a:off x="45720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3" name="Google Shape;193;p22"/>
          <p:cNvSpPr txBox="1">
            <a:spLocks noGrp="1"/>
          </p:cNvSpPr>
          <p:nvPr>
            <p:ph type="body" idx="6"/>
          </p:nvPr>
        </p:nvSpPr>
        <p:spPr>
          <a:xfrm>
            <a:off x="256032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4" name="Google Shape;194;p22"/>
          <p:cNvSpPr txBox="1">
            <a:spLocks noGrp="1"/>
          </p:cNvSpPr>
          <p:nvPr>
            <p:ph type="body" idx="7"/>
          </p:nvPr>
        </p:nvSpPr>
        <p:spPr>
          <a:xfrm>
            <a:off x="466344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5" name="Google Shape;195;p22"/>
          <p:cNvSpPr txBox="1">
            <a:spLocks noGrp="1"/>
          </p:cNvSpPr>
          <p:nvPr>
            <p:ph type="body" idx="8"/>
          </p:nvPr>
        </p:nvSpPr>
        <p:spPr>
          <a:xfrm>
            <a:off x="6766560" y="3562350"/>
            <a:ext cx="1920240" cy="1143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 papers">
  <p:cSld name="2 papers">
    <p:spTree>
      <p:nvGrpSpPr>
        <p:cNvPr id="1" name="Shape 196"/>
        <p:cNvGrpSpPr/>
        <p:nvPr/>
      </p:nvGrpSpPr>
      <p:grpSpPr>
        <a:xfrm>
          <a:off x="0" y="0"/>
          <a:ext cx="0" cy="0"/>
          <a:chOff x="0" y="0"/>
          <a:chExt cx="0" cy="0"/>
        </a:xfrm>
      </p:grpSpPr>
      <p:sp>
        <p:nvSpPr>
          <p:cNvPr id="197" name="Google Shape;197;p23"/>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98" name="Google Shape;198;p23"/>
          <p:cNvGrpSpPr/>
          <p:nvPr/>
        </p:nvGrpSpPr>
        <p:grpSpPr>
          <a:xfrm>
            <a:off x="1919095" y="228599"/>
            <a:ext cx="2974881" cy="3889499"/>
            <a:chOff x="2067584" y="142875"/>
            <a:chExt cx="4756388" cy="7070082"/>
          </a:xfrm>
        </p:grpSpPr>
        <p:grpSp>
          <p:nvGrpSpPr>
            <p:cNvPr id="199" name="Google Shape;199;p23"/>
            <p:cNvGrpSpPr/>
            <p:nvPr/>
          </p:nvGrpSpPr>
          <p:grpSpPr>
            <a:xfrm rot="-126797">
              <a:off x="2095878" y="5505572"/>
              <a:ext cx="4699799" cy="1621283"/>
              <a:chOff x="651" y="2894"/>
              <a:chExt cx="4378" cy="1804"/>
            </a:xfrm>
          </p:grpSpPr>
          <p:pic>
            <p:nvPicPr>
              <p:cNvPr id="200" name="Google Shape;200;p23"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201" name="Google Shape;201;p23"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202" name="Google Shape;202;p23"/>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203" name="Google Shape;203;p23"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grpSp>
        <p:nvGrpSpPr>
          <p:cNvPr id="204" name="Google Shape;204;p23"/>
          <p:cNvGrpSpPr/>
          <p:nvPr/>
        </p:nvGrpSpPr>
        <p:grpSpPr>
          <a:xfrm>
            <a:off x="5446402" y="228599"/>
            <a:ext cx="2974881" cy="3889499"/>
            <a:chOff x="2067584" y="142875"/>
            <a:chExt cx="4756388" cy="7070082"/>
          </a:xfrm>
        </p:grpSpPr>
        <p:grpSp>
          <p:nvGrpSpPr>
            <p:cNvPr id="205" name="Google Shape;205;p23"/>
            <p:cNvGrpSpPr/>
            <p:nvPr/>
          </p:nvGrpSpPr>
          <p:grpSpPr>
            <a:xfrm rot="-126797">
              <a:off x="2095878" y="5505572"/>
              <a:ext cx="4699799" cy="1621283"/>
              <a:chOff x="651" y="2894"/>
              <a:chExt cx="4378" cy="1804"/>
            </a:xfrm>
          </p:grpSpPr>
          <p:pic>
            <p:nvPicPr>
              <p:cNvPr id="206" name="Google Shape;206;p23"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207" name="Google Shape;207;p23"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208" name="Google Shape;208;p23"/>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209" name="Google Shape;209;p23"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sp>
        <p:nvSpPr>
          <p:cNvPr id="210" name="Google Shape;210;p23"/>
          <p:cNvSpPr txBox="1">
            <a:spLocks noGrp="1"/>
          </p:cNvSpPr>
          <p:nvPr>
            <p:ph type="body" idx="1"/>
          </p:nvPr>
        </p:nvSpPr>
        <p:spPr>
          <a:xfrm rot="-5400000">
            <a:off x="-2037195" y="1881908"/>
            <a:ext cx="5149850" cy="13525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1200"/>
              </a:spcBef>
              <a:spcAft>
                <a:spcPts val="0"/>
              </a:spcAft>
              <a:buClr>
                <a:schemeClr val="lt1"/>
              </a:buClr>
              <a:buSzPts val="6000"/>
              <a:buFont typeface="Arial"/>
              <a:buNone/>
              <a:defRPr sz="6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1" name="Google Shape;211;p23"/>
          <p:cNvSpPr txBox="1">
            <a:spLocks noGrp="1"/>
          </p:cNvSpPr>
          <p:nvPr>
            <p:ph type="body" idx="2"/>
          </p:nvPr>
        </p:nvSpPr>
        <p:spPr>
          <a:xfrm>
            <a:off x="1928813" y="3943350"/>
            <a:ext cx="6443258" cy="9906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560"/>
              </a:spcBef>
              <a:spcAft>
                <a:spcPts val="0"/>
              </a:spcAft>
              <a:buClr>
                <a:srgbClr val="FFC000"/>
              </a:buClr>
              <a:buSzPts val="2800"/>
              <a:buFont typeface="Arial"/>
              <a:buNone/>
              <a:defRPr sz="2800" b="0" i="0" u="none" strike="noStrike" cap="none">
                <a:solidFill>
                  <a:srgbClr val="FFC000"/>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2" name="Google Shape;212;p23"/>
          <p:cNvSpPr txBox="1">
            <a:spLocks noGrp="1"/>
          </p:cNvSpPr>
          <p:nvPr>
            <p:ph type="body" idx="3"/>
          </p:nvPr>
        </p:nvSpPr>
        <p:spPr>
          <a:xfrm>
            <a:off x="2199409" y="742950"/>
            <a:ext cx="23622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3" name="Google Shape;213;p23"/>
          <p:cNvSpPr txBox="1">
            <a:spLocks noGrp="1"/>
          </p:cNvSpPr>
          <p:nvPr>
            <p:ph type="body" idx="4"/>
          </p:nvPr>
        </p:nvSpPr>
        <p:spPr>
          <a:xfrm>
            <a:off x="5732895" y="742950"/>
            <a:ext cx="23622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er with pic">
  <p:cSld name="Header with pic">
    <p:spTree>
      <p:nvGrpSpPr>
        <p:cNvPr id="1" name="Shape 214"/>
        <p:cNvGrpSpPr/>
        <p:nvPr/>
      </p:nvGrpSpPr>
      <p:grpSpPr>
        <a:xfrm>
          <a:off x="0" y="0"/>
          <a:ext cx="0" cy="0"/>
          <a:chOff x="0" y="0"/>
          <a:chExt cx="0" cy="0"/>
        </a:xfrm>
      </p:grpSpPr>
      <p:sp>
        <p:nvSpPr>
          <p:cNvPr id="215" name="Google Shape;215;p24"/>
          <p:cNvSpPr>
            <a:spLocks noGrp="1"/>
          </p:cNvSpPr>
          <p:nvPr>
            <p:ph type="pic" idx="2"/>
          </p:nvPr>
        </p:nvSpPr>
        <p:spPr>
          <a:xfrm>
            <a:off x="-19050" y="1220247"/>
            <a:ext cx="9163050" cy="3906832"/>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216" name="Google Shape;216;p24"/>
          <p:cNvCxnSpPr/>
          <p:nvPr/>
        </p:nvCxnSpPr>
        <p:spPr>
          <a:xfrm>
            <a:off x="4572000" y="-3371849"/>
            <a:ext cx="0" cy="9144000"/>
          </a:xfrm>
          <a:prstGeom prst="straightConnector1">
            <a:avLst/>
          </a:prstGeom>
          <a:noFill/>
          <a:ln w="76200" cap="flat" cmpd="sng">
            <a:solidFill>
              <a:srgbClr val="C00000"/>
            </a:solidFill>
            <a:prstDash val="solid"/>
            <a:round/>
            <a:headEnd type="none" w="sm" len="sm"/>
            <a:tailEnd type="none" w="sm" len="sm"/>
          </a:ln>
        </p:spPr>
      </p:cxnSp>
      <p:sp>
        <p:nvSpPr>
          <p:cNvPr id="217" name="Google Shape;217;p24"/>
          <p:cNvSpPr txBox="1">
            <a:spLocks noGrp="1"/>
          </p:cNvSpPr>
          <p:nvPr>
            <p:ph type="body" idx="1"/>
          </p:nvPr>
        </p:nvSpPr>
        <p:spPr>
          <a:xfrm>
            <a:off x="457200" y="87294"/>
            <a:ext cx="8229600" cy="381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8" name="Google Shape;218;p24"/>
          <p:cNvSpPr txBox="1">
            <a:spLocks noGrp="1"/>
          </p:cNvSpPr>
          <p:nvPr>
            <p:ph type="body" idx="3"/>
          </p:nvPr>
        </p:nvSpPr>
        <p:spPr>
          <a:xfrm>
            <a:off x="457200" y="393774"/>
            <a:ext cx="8229600" cy="457200"/>
          </a:xfrm>
          <a:prstGeom prst="rect">
            <a:avLst/>
          </a:prstGeom>
          <a:noFill/>
          <a:ln>
            <a:noFill/>
          </a:ln>
        </p:spPr>
        <p:txBody>
          <a:bodyPr spcFirstLastPara="1" wrap="square" lIns="91425" tIns="0" rIns="91425" bIns="45700" anchor="t" anchorCtr="0"/>
          <a:lstStyle>
            <a:lvl1pPr marL="457200" marR="0" lvl="0" indent="-228600" algn="l" rtl="0">
              <a:lnSpc>
                <a:spcPct val="100000"/>
              </a:lnSpc>
              <a:spcBef>
                <a:spcPts val="880"/>
              </a:spcBef>
              <a:spcAft>
                <a:spcPts val="0"/>
              </a:spcAft>
              <a:buClr>
                <a:srgbClr val="C00000"/>
              </a:buClr>
              <a:buSzPts val="4400"/>
              <a:buFont typeface="Arial"/>
              <a:buNone/>
              <a:defRPr sz="4400" b="0" i="0" u="none" strike="noStrike" cap="none">
                <a:solidFill>
                  <a:srgbClr val="C00000"/>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content">
  <p:cSld name="Header content">
    <p:spTree>
      <p:nvGrpSpPr>
        <p:cNvPr id="1" name="Shape 219"/>
        <p:cNvGrpSpPr/>
        <p:nvPr/>
      </p:nvGrpSpPr>
      <p:grpSpPr>
        <a:xfrm>
          <a:off x="0" y="0"/>
          <a:ext cx="0" cy="0"/>
          <a:chOff x="0" y="0"/>
          <a:chExt cx="0" cy="0"/>
        </a:xfrm>
      </p:grpSpPr>
      <p:sp>
        <p:nvSpPr>
          <p:cNvPr id="220" name="Google Shape;220;p25"/>
          <p:cNvSpPr txBox="1">
            <a:spLocks noGrp="1"/>
          </p:cNvSpPr>
          <p:nvPr>
            <p:ph type="title"/>
          </p:nvPr>
        </p:nvSpPr>
        <p:spPr>
          <a:xfrm>
            <a:off x="457200" y="383092"/>
            <a:ext cx="8229600" cy="857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chemeClr val="dk1"/>
              </a:buClr>
              <a:buSzPts val="6000"/>
              <a:buFont typeface="Georgia"/>
              <a:buNone/>
              <a:defRPr sz="6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1" name="Google Shape;221;p25"/>
          <p:cNvSpPr/>
          <p:nvPr/>
        </p:nvSpPr>
        <p:spPr>
          <a:xfrm>
            <a:off x="0" y="1885950"/>
            <a:ext cx="9144000" cy="325755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22" name="Google Shape;222;p25"/>
          <p:cNvCxnSpPr/>
          <p:nvPr/>
        </p:nvCxnSpPr>
        <p:spPr>
          <a:xfrm>
            <a:off x="0" y="1885950"/>
            <a:ext cx="9144000" cy="0"/>
          </a:xfrm>
          <a:prstGeom prst="straightConnector1">
            <a:avLst/>
          </a:prstGeom>
          <a:noFill/>
          <a:ln w="76200" cap="flat" cmpd="sng">
            <a:solidFill>
              <a:srgbClr val="FFC000"/>
            </a:solidFill>
            <a:prstDash val="solid"/>
            <a:round/>
            <a:headEnd type="none" w="sm" len="sm"/>
            <a:tailEnd type="none" w="sm" len="sm"/>
          </a:ln>
        </p:spPr>
      </p:cxnSp>
      <p:sp>
        <p:nvSpPr>
          <p:cNvPr id="223" name="Google Shape;223;p25"/>
          <p:cNvSpPr>
            <a:spLocks noGrp="1"/>
          </p:cNvSpPr>
          <p:nvPr>
            <p:ph type="pic" idx="2"/>
          </p:nvPr>
        </p:nvSpPr>
        <p:spPr>
          <a:xfrm>
            <a:off x="5334000" y="1352550"/>
            <a:ext cx="3352800" cy="37909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4" name="Google Shape;224;p25"/>
          <p:cNvSpPr txBox="1">
            <a:spLocks noGrp="1"/>
          </p:cNvSpPr>
          <p:nvPr>
            <p:ph type="body" idx="1"/>
          </p:nvPr>
        </p:nvSpPr>
        <p:spPr>
          <a:xfrm>
            <a:off x="457200" y="2190750"/>
            <a:ext cx="4572000" cy="2667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1"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25"/>
        <p:cNvGrpSpPr/>
        <p:nvPr/>
      </p:nvGrpSpPr>
      <p:grpSpPr>
        <a:xfrm>
          <a:off x="0" y="0"/>
          <a:ext cx="0" cy="0"/>
          <a:chOff x="0" y="0"/>
          <a:chExt cx="0" cy="0"/>
        </a:xfrm>
      </p:grpSpPr>
      <p:sp>
        <p:nvSpPr>
          <p:cNvPr id="226" name="Google Shape;226;p26"/>
          <p:cNvSpPr/>
          <p:nvPr/>
        </p:nvSpPr>
        <p:spPr>
          <a:xfrm>
            <a:off x="0" y="0"/>
            <a:ext cx="9144000" cy="5143500"/>
          </a:xfrm>
          <a:prstGeom prst="rect">
            <a:avLst/>
          </a:prstGeom>
          <a:gradFill>
            <a:gsLst>
              <a:gs pos="0">
                <a:srgbClr val="262626"/>
              </a:gs>
              <a:gs pos="50000">
                <a:srgbClr val="3F3F3F"/>
              </a:gs>
              <a:gs pos="100000">
                <a:srgbClr val="2626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7" name="Google Shape;227;p26"/>
          <p:cNvSpPr txBox="1">
            <a:spLocks noGrp="1"/>
          </p:cNvSpPr>
          <p:nvPr>
            <p:ph type="title"/>
          </p:nvPr>
        </p:nvSpPr>
        <p:spPr>
          <a:xfrm rot="-5400000">
            <a:off x="-2032870" y="1994948"/>
            <a:ext cx="5154105"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28" name="Google Shape;228;p26"/>
          <p:cNvPicPr preferRelativeResize="0"/>
          <p:nvPr/>
        </p:nvPicPr>
        <p:blipFill rotWithShape="1">
          <a:blip r:embed="rId2">
            <a:alphaModFix/>
          </a:blip>
          <a:srcRect/>
          <a:stretch/>
        </p:blipFill>
        <p:spPr>
          <a:xfrm>
            <a:off x="1553179" y="171450"/>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29" name="Google Shape;229;p26"/>
          <p:cNvSpPr/>
          <p:nvPr/>
        </p:nvSpPr>
        <p:spPr>
          <a:xfrm>
            <a:off x="4087908" y="1009292"/>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0" name="Google Shape;230;p26"/>
          <p:cNvSpPr>
            <a:spLocks noGrp="1"/>
          </p:cNvSpPr>
          <p:nvPr>
            <p:ph type="pic" idx="2"/>
          </p:nvPr>
        </p:nvSpPr>
        <p:spPr>
          <a:xfrm>
            <a:off x="1552670" y="222130"/>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1" name="Google Shape;231;p26"/>
          <p:cNvSpPr txBox="1">
            <a:spLocks noGrp="1"/>
          </p:cNvSpPr>
          <p:nvPr>
            <p:ph type="body" idx="1"/>
          </p:nvPr>
        </p:nvSpPr>
        <p:spPr>
          <a:xfrm>
            <a:off x="2716308" y="228600"/>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2" name="Google Shape;232;p26"/>
          <p:cNvSpPr/>
          <p:nvPr/>
        </p:nvSpPr>
        <p:spPr>
          <a:xfrm>
            <a:off x="1553176" y="1009291"/>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3" name="Google Shape;233;p26"/>
          <p:cNvPicPr preferRelativeResize="0"/>
          <p:nvPr/>
        </p:nvPicPr>
        <p:blipFill rotWithShape="1">
          <a:blip r:embed="rId2">
            <a:alphaModFix/>
          </a:blip>
          <a:srcRect/>
          <a:stretch/>
        </p:blipFill>
        <p:spPr>
          <a:xfrm>
            <a:off x="1559434" y="1306183"/>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34" name="Google Shape;234;p26"/>
          <p:cNvSpPr/>
          <p:nvPr/>
        </p:nvSpPr>
        <p:spPr>
          <a:xfrm>
            <a:off x="4094162" y="2144024"/>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5" name="Google Shape;235;p26"/>
          <p:cNvSpPr>
            <a:spLocks noGrp="1"/>
          </p:cNvSpPr>
          <p:nvPr>
            <p:ph type="pic" idx="3"/>
          </p:nvPr>
        </p:nvSpPr>
        <p:spPr>
          <a:xfrm>
            <a:off x="1558924" y="1356863"/>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6" name="Google Shape;236;p26"/>
          <p:cNvSpPr txBox="1">
            <a:spLocks noGrp="1"/>
          </p:cNvSpPr>
          <p:nvPr>
            <p:ph type="body" idx="4"/>
          </p:nvPr>
        </p:nvSpPr>
        <p:spPr>
          <a:xfrm>
            <a:off x="2722562" y="1363333"/>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7" name="Google Shape;237;p26"/>
          <p:cNvSpPr/>
          <p:nvPr/>
        </p:nvSpPr>
        <p:spPr>
          <a:xfrm>
            <a:off x="1559430" y="2144024"/>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8" name="Google Shape;238;p26"/>
          <p:cNvPicPr preferRelativeResize="0"/>
          <p:nvPr/>
        </p:nvPicPr>
        <p:blipFill rotWithShape="1">
          <a:blip r:embed="rId2">
            <a:alphaModFix/>
          </a:blip>
          <a:srcRect/>
          <a:stretch/>
        </p:blipFill>
        <p:spPr>
          <a:xfrm>
            <a:off x="1553179" y="2415627"/>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39" name="Google Shape;239;p26"/>
          <p:cNvSpPr/>
          <p:nvPr/>
        </p:nvSpPr>
        <p:spPr>
          <a:xfrm>
            <a:off x="4087908" y="3253469"/>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0" name="Google Shape;240;p26"/>
          <p:cNvSpPr>
            <a:spLocks noGrp="1"/>
          </p:cNvSpPr>
          <p:nvPr>
            <p:ph type="pic" idx="5"/>
          </p:nvPr>
        </p:nvSpPr>
        <p:spPr>
          <a:xfrm>
            <a:off x="1552670" y="2466307"/>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1" name="Google Shape;241;p26"/>
          <p:cNvSpPr txBox="1">
            <a:spLocks noGrp="1"/>
          </p:cNvSpPr>
          <p:nvPr>
            <p:ph type="body" idx="6"/>
          </p:nvPr>
        </p:nvSpPr>
        <p:spPr>
          <a:xfrm>
            <a:off x="2716308" y="2472777"/>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2" name="Google Shape;242;p26"/>
          <p:cNvSpPr/>
          <p:nvPr/>
        </p:nvSpPr>
        <p:spPr>
          <a:xfrm>
            <a:off x="1553176" y="3253468"/>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43" name="Google Shape;243;p26"/>
          <p:cNvPicPr preferRelativeResize="0"/>
          <p:nvPr/>
        </p:nvPicPr>
        <p:blipFill rotWithShape="1">
          <a:blip r:embed="rId2">
            <a:alphaModFix/>
          </a:blip>
          <a:srcRect/>
          <a:stretch/>
        </p:blipFill>
        <p:spPr>
          <a:xfrm>
            <a:off x="1553179" y="3544376"/>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44" name="Google Shape;244;p26"/>
          <p:cNvSpPr/>
          <p:nvPr/>
        </p:nvSpPr>
        <p:spPr>
          <a:xfrm>
            <a:off x="4087908" y="4382217"/>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5" name="Google Shape;245;p26"/>
          <p:cNvSpPr>
            <a:spLocks noGrp="1"/>
          </p:cNvSpPr>
          <p:nvPr>
            <p:ph type="pic" idx="7"/>
          </p:nvPr>
        </p:nvSpPr>
        <p:spPr>
          <a:xfrm>
            <a:off x="1552670" y="3595056"/>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6" name="Google Shape;246;p26"/>
          <p:cNvSpPr txBox="1">
            <a:spLocks noGrp="1"/>
          </p:cNvSpPr>
          <p:nvPr>
            <p:ph type="body" idx="8"/>
          </p:nvPr>
        </p:nvSpPr>
        <p:spPr>
          <a:xfrm>
            <a:off x="2716308" y="3601526"/>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7" name="Google Shape;247;p26"/>
          <p:cNvSpPr/>
          <p:nvPr/>
        </p:nvSpPr>
        <p:spPr>
          <a:xfrm>
            <a:off x="1553176" y="4382216"/>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48" name="Google Shape;248;p26"/>
          <p:cNvPicPr preferRelativeResize="0"/>
          <p:nvPr/>
        </p:nvPicPr>
        <p:blipFill rotWithShape="1">
          <a:blip r:embed="rId2">
            <a:alphaModFix/>
          </a:blip>
          <a:srcRect/>
          <a:stretch/>
        </p:blipFill>
        <p:spPr>
          <a:xfrm>
            <a:off x="5307618" y="172527"/>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49" name="Google Shape;249;p26"/>
          <p:cNvSpPr/>
          <p:nvPr/>
        </p:nvSpPr>
        <p:spPr>
          <a:xfrm>
            <a:off x="7833720" y="1010369"/>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0" name="Google Shape;250;p26"/>
          <p:cNvSpPr>
            <a:spLocks noGrp="1"/>
          </p:cNvSpPr>
          <p:nvPr>
            <p:ph type="pic" idx="9"/>
          </p:nvPr>
        </p:nvSpPr>
        <p:spPr>
          <a:xfrm>
            <a:off x="5307108" y="223207"/>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1" name="Google Shape;251;p26"/>
          <p:cNvSpPr txBox="1">
            <a:spLocks noGrp="1"/>
          </p:cNvSpPr>
          <p:nvPr>
            <p:ph type="body" idx="13"/>
          </p:nvPr>
        </p:nvSpPr>
        <p:spPr>
          <a:xfrm>
            <a:off x="6470746" y="229677"/>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2" name="Google Shape;252;p26"/>
          <p:cNvSpPr/>
          <p:nvPr/>
        </p:nvSpPr>
        <p:spPr>
          <a:xfrm>
            <a:off x="5307614" y="1010368"/>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53" name="Google Shape;253;p26"/>
          <p:cNvPicPr preferRelativeResize="0"/>
          <p:nvPr/>
        </p:nvPicPr>
        <p:blipFill rotWithShape="1">
          <a:blip r:embed="rId2">
            <a:alphaModFix/>
          </a:blip>
          <a:srcRect/>
          <a:stretch/>
        </p:blipFill>
        <p:spPr>
          <a:xfrm>
            <a:off x="5313872" y="1307260"/>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54" name="Google Shape;254;p26"/>
          <p:cNvSpPr/>
          <p:nvPr/>
        </p:nvSpPr>
        <p:spPr>
          <a:xfrm>
            <a:off x="7839974" y="2145101"/>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5" name="Google Shape;255;p26"/>
          <p:cNvSpPr>
            <a:spLocks noGrp="1"/>
          </p:cNvSpPr>
          <p:nvPr>
            <p:ph type="pic" idx="14"/>
          </p:nvPr>
        </p:nvSpPr>
        <p:spPr>
          <a:xfrm>
            <a:off x="5313362" y="1357940"/>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6" name="Google Shape;256;p26"/>
          <p:cNvSpPr txBox="1">
            <a:spLocks noGrp="1"/>
          </p:cNvSpPr>
          <p:nvPr>
            <p:ph type="body" idx="15"/>
          </p:nvPr>
        </p:nvSpPr>
        <p:spPr>
          <a:xfrm>
            <a:off x="6477000" y="1364410"/>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7" name="Google Shape;257;p26"/>
          <p:cNvSpPr/>
          <p:nvPr/>
        </p:nvSpPr>
        <p:spPr>
          <a:xfrm>
            <a:off x="5313868" y="2145101"/>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58" name="Google Shape;258;p26"/>
          <p:cNvPicPr preferRelativeResize="0"/>
          <p:nvPr/>
        </p:nvPicPr>
        <p:blipFill rotWithShape="1">
          <a:blip r:embed="rId2">
            <a:alphaModFix/>
          </a:blip>
          <a:srcRect/>
          <a:stretch/>
        </p:blipFill>
        <p:spPr>
          <a:xfrm>
            <a:off x="5307618" y="2416704"/>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59" name="Google Shape;259;p26"/>
          <p:cNvSpPr/>
          <p:nvPr/>
        </p:nvSpPr>
        <p:spPr>
          <a:xfrm>
            <a:off x="7842346" y="3254546"/>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0" name="Google Shape;260;p26"/>
          <p:cNvSpPr>
            <a:spLocks noGrp="1"/>
          </p:cNvSpPr>
          <p:nvPr>
            <p:ph type="pic" idx="16"/>
          </p:nvPr>
        </p:nvSpPr>
        <p:spPr>
          <a:xfrm>
            <a:off x="5307108" y="2467384"/>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1" name="Google Shape;261;p26"/>
          <p:cNvSpPr txBox="1">
            <a:spLocks noGrp="1"/>
          </p:cNvSpPr>
          <p:nvPr>
            <p:ph type="body" idx="17"/>
          </p:nvPr>
        </p:nvSpPr>
        <p:spPr>
          <a:xfrm>
            <a:off x="6470746" y="2473854"/>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2" name="Google Shape;262;p26"/>
          <p:cNvSpPr/>
          <p:nvPr/>
        </p:nvSpPr>
        <p:spPr>
          <a:xfrm>
            <a:off x="5307614" y="3254545"/>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63" name="Google Shape;263;p26"/>
          <p:cNvPicPr preferRelativeResize="0"/>
          <p:nvPr/>
        </p:nvPicPr>
        <p:blipFill rotWithShape="1">
          <a:blip r:embed="rId2">
            <a:alphaModFix/>
          </a:blip>
          <a:srcRect/>
          <a:stretch/>
        </p:blipFill>
        <p:spPr>
          <a:xfrm>
            <a:off x="5307618" y="3545453"/>
            <a:ext cx="3449129" cy="1046902"/>
          </a:xfrm>
          <a:prstGeom prst="rect">
            <a:avLst/>
          </a:prstGeom>
          <a:noFill/>
          <a:ln w="9525" cap="flat" cmpd="sng">
            <a:solidFill>
              <a:srgbClr val="FACA73"/>
            </a:solidFill>
            <a:prstDash val="solid"/>
            <a:round/>
            <a:headEnd type="none" w="sm" len="sm"/>
            <a:tailEnd type="none" w="sm" len="sm"/>
          </a:ln>
          <a:effectLst>
            <a:outerShdw blurRad="76200" dist="50800" dir="2700000" algn="tl" rotWithShape="0">
              <a:srgbClr val="000000">
                <a:alpha val="40000"/>
              </a:srgbClr>
            </a:outerShdw>
          </a:effectLst>
        </p:spPr>
      </p:pic>
      <p:sp>
        <p:nvSpPr>
          <p:cNvPr id="264" name="Google Shape;264;p26"/>
          <p:cNvSpPr/>
          <p:nvPr/>
        </p:nvSpPr>
        <p:spPr>
          <a:xfrm>
            <a:off x="7842346" y="4383294"/>
            <a:ext cx="905772" cy="2057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5" name="Google Shape;265;p26"/>
          <p:cNvSpPr>
            <a:spLocks noGrp="1"/>
          </p:cNvSpPr>
          <p:nvPr>
            <p:ph type="pic" idx="18"/>
          </p:nvPr>
        </p:nvSpPr>
        <p:spPr>
          <a:xfrm>
            <a:off x="5307108" y="3596133"/>
            <a:ext cx="1097280" cy="748343"/>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6" name="Google Shape;266;p26"/>
          <p:cNvSpPr txBox="1">
            <a:spLocks noGrp="1"/>
          </p:cNvSpPr>
          <p:nvPr>
            <p:ph type="body" idx="19"/>
          </p:nvPr>
        </p:nvSpPr>
        <p:spPr>
          <a:xfrm>
            <a:off x="6470746" y="3602603"/>
            <a:ext cx="2133600" cy="5715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7" name="Google Shape;267;p26"/>
          <p:cNvSpPr/>
          <p:nvPr/>
        </p:nvSpPr>
        <p:spPr>
          <a:xfrm>
            <a:off x="5307614" y="4383293"/>
            <a:ext cx="2560320" cy="2057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8" name="Google Shape;268;p26"/>
          <p:cNvSpPr txBox="1">
            <a:spLocks noGrp="1"/>
          </p:cNvSpPr>
          <p:nvPr>
            <p:ph type="body" idx="20"/>
          </p:nvPr>
        </p:nvSpPr>
        <p:spPr>
          <a:xfrm>
            <a:off x="1558925" y="4686300"/>
            <a:ext cx="7189788" cy="4000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rgbClr val="7AAB25"/>
              </a:buClr>
              <a:buSzPts val="3200"/>
              <a:buFont typeface="Arial"/>
              <a:buNone/>
              <a:defRPr sz="3200" b="0" i="0" u="none" strike="noStrike" cap="none">
                <a:solidFill>
                  <a:srgbClr val="7AAB25"/>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9" name="Google Shape;269;p26"/>
          <p:cNvSpPr txBox="1">
            <a:spLocks noGrp="1"/>
          </p:cNvSpPr>
          <p:nvPr>
            <p:ph type="body" idx="21"/>
          </p:nvPr>
        </p:nvSpPr>
        <p:spPr>
          <a:xfrm>
            <a:off x="1905001" y="1009650"/>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0" name="Google Shape;270;p26"/>
          <p:cNvSpPr txBox="1">
            <a:spLocks noGrp="1"/>
          </p:cNvSpPr>
          <p:nvPr>
            <p:ph type="body" idx="22"/>
          </p:nvPr>
        </p:nvSpPr>
        <p:spPr>
          <a:xfrm>
            <a:off x="4119751" y="1009650"/>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1" name="Google Shape;271;p26"/>
          <p:cNvSpPr txBox="1">
            <a:spLocks noGrp="1"/>
          </p:cNvSpPr>
          <p:nvPr>
            <p:ph type="body" idx="23"/>
          </p:nvPr>
        </p:nvSpPr>
        <p:spPr>
          <a:xfrm>
            <a:off x="1919686" y="2149374"/>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2" name="Google Shape;272;p26"/>
          <p:cNvSpPr txBox="1">
            <a:spLocks noGrp="1"/>
          </p:cNvSpPr>
          <p:nvPr>
            <p:ph type="body" idx="24"/>
          </p:nvPr>
        </p:nvSpPr>
        <p:spPr>
          <a:xfrm>
            <a:off x="4134436" y="2149374"/>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3" name="Google Shape;273;p26"/>
          <p:cNvSpPr txBox="1">
            <a:spLocks noGrp="1"/>
          </p:cNvSpPr>
          <p:nvPr>
            <p:ph type="body" idx="25"/>
          </p:nvPr>
        </p:nvSpPr>
        <p:spPr>
          <a:xfrm>
            <a:off x="1911060" y="3258818"/>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4" name="Google Shape;274;p26"/>
          <p:cNvSpPr txBox="1">
            <a:spLocks noGrp="1"/>
          </p:cNvSpPr>
          <p:nvPr>
            <p:ph type="body" idx="26"/>
          </p:nvPr>
        </p:nvSpPr>
        <p:spPr>
          <a:xfrm>
            <a:off x="4125810" y="3258818"/>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5" name="Google Shape;275;p26"/>
          <p:cNvSpPr txBox="1">
            <a:spLocks noGrp="1"/>
          </p:cNvSpPr>
          <p:nvPr>
            <p:ph type="body" idx="27"/>
          </p:nvPr>
        </p:nvSpPr>
        <p:spPr>
          <a:xfrm>
            <a:off x="1911256" y="4387567"/>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6" name="Google Shape;276;p26"/>
          <p:cNvSpPr txBox="1">
            <a:spLocks noGrp="1"/>
          </p:cNvSpPr>
          <p:nvPr>
            <p:ph type="body" idx="28"/>
          </p:nvPr>
        </p:nvSpPr>
        <p:spPr>
          <a:xfrm>
            <a:off x="4126006" y="4387567"/>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7" name="Google Shape;277;p26"/>
          <p:cNvSpPr txBox="1">
            <a:spLocks noGrp="1"/>
          </p:cNvSpPr>
          <p:nvPr>
            <p:ph type="body" idx="29"/>
          </p:nvPr>
        </p:nvSpPr>
        <p:spPr>
          <a:xfrm>
            <a:off x="5657067" y="1009291"/>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8" name="Google Shape;278;p26"/>
          <p:cNvSpPr txBox="1">
            <a:spLocks noGrp="1"/>
          </p:cNvSpPr>
          <p:nvPr>
            <p:ph type="body" idx="30"/>
          </p:nvPr>
        </p:nvSpPr>
        <p:spPr>
          <a:xfrm>
            <a:off x="7880444" y="1009291"/>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9" name="Google Shape;279;p26"/>
          <p:cNvSpPr txBox="1">
            <a:spLocks noGrp="1"/>
          </p:cNvSpPr>
          <p:nvPr>
            <p:ph type="body" idx="31"/>
          </p:nvPr>
        </p:nvSpPr>
        <p:spPr>
          <a:xfrm>
            <a:off x="5656054" y="2144023"/>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0" name="Google Shape;280;p26"/>
          <p:cNvSpPr txBox="1">
            <a:spLocks noGrp="1"/>
          </p:cNvSpPr>
          <p:nvPr>
            <p:ph type="body" idx="32"/>
          </p:nvPr>
        </p:nvSpPr>
        <p:spPr>
          <a:xfrm>
            <a:off x="7879430" y="2144023"/>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1" name="Google Shape;281;p26"/>
          <p:cNvSpPr txBox="1">
            <a:spLocks noGrp="1"/>
          </p:cNvSpPr>
          <p:nvPr>
            <p:ph type="body" idx="33"/>
          </p:nvPr>
        </p:nvSpPr>
        <p:spPr>
          <a:xfrm>
            <a:off x="5664681" y="3253468"/>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2" name="Google Shape;282;p26"/>
          <p:cNvSpPr txBox="1">
            <a:spLocks noGrp="1"/>
          </p:cNvSpPr>
          <p:nvPr>
            <p:ph type="body" idx="34"/>
          </p:nvPr>
        </p:nvSpPr>
        <p:spPr>
          <a:xfrm>
            <a:off x="7879431" y="3253468"/>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3" name="Google Shape;283;p26"/>
          <p:cNvSpPr txBox="1">
            <a:spLocks noGrp="1"/>
          </p:cNvSpPr>
          <p:nvPr>
            <p:ph type="body" idx="35"/>
          </p:nvPr>
        </p:nvSpPr>
        <p:spPr>
          <a:xfrm>
            <a:off x="5657067" y="4382216"/>
            <a:ext cx="2182813" cy="204788"/>
          </a:xfrm>
          <a:prstGeom prst="rect">
            <a:avLst/>
          </a:prstGeom>
          <a:noFill/>
          <a:ln>
            <a:noFill/>
          </a:ln>
        </p:spPr>
        <p:txBody>
          <a:bodyPr spcFirstLastPara="1" wrap="square" lIns="91425" tIns="45700" rIns="91425" bIns="45700" anchor="ctr" anchorCtr="0"/>
          <a:lstStyle>
            <a:lvl1pPr marL="457200" marR="0" lvl="0" indent="-228600" algn="r"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4" name="Google Shape;284;p26"/>
          <p:cNvSpPr txBox="1">
            <a:spLocks noGrp="1"/>
          </p:cNvSpPr>
          <p:nvPr>
            <p:ph type="body" idx="36"/>
          </p:nvPr>
        </p:nvSpPr>
        <p:spPr>
          <a:xfrm>
            <a:off x="7871818" y="4382216"/>
            <a:ext cx="873930" cy="204788"/>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small">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85"/>
        <p:cNvGrpSpPr/>
        <p:nvPr/>
      </p:nvGrpSpPr>
      <p:grpSpPr>
        <a:xfrm>
          <a:off x="0" y="0"/>
          <a:ext cx="0" cy="0"/>
          <a:chOff x="0" y="0"/>
          <a:chExt cx="0" cy="0"/>
        </a:xfrm>
      </p:grpSpPr>
      <p:sp>
        <p:nvSpPr>
          <p:cNvPr id="286" name="Google Shape;286;p27"/>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C00000"/>
              </a:buClr>
              <a:buSzPts val="4400"/>
              <a:buFont typeface="Georgia"/>
              <a:buNone/>
              <a:defRPr sz="4400" b="0" i="0"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7" name="Google Shape;287;p27"/>
          <p:cNvSpPr>
            <a:spLocks noGrp="1"/>
          </p:cNvSpPr>
          <p:nvPr>
            <p:ph type="pic" idx="2"/>
          </p:nvPr>
        </p:nvSpPr>
        <p:spPr>
          <a:xfrm>
            <a:off x="7159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8" name="Google Shape;288;p27"/>
          <p:cNvSpPr>
            <a:spLocks noGrp="1"/>
          </p:cNvSpPr>
          <p:nvPr>
            <p:ph type="pic" idx="3"/>
          </p:nvPr>
        </p:nvSpPr>
        <p:spPr>
          <a:xfrm>
            <a:off x="23923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89" name="Google Shape;289;p27"/>
          <p:cNvSpPr>
            <a:spLocks noGrp="1"/>
          </p:cNvSpPr>
          <p:nvPr>
            <p:ph type="pic" idx="4"/>
          </p:nvPr>
        </p:nvSpPr>
        <p:spPr>
          <a:xfrm>
            <a:off x="40687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0" name="Google Shape;290;p27"/>
          <p:cNvSpPr>
            <a:spLocks noGrp="1"/>
          </p:cNvSpPr>
          <p:nvPr>
            <p:ph type="pic" idx="5"/>
          </p:nvPr>
        </p:nvSpPr>
        <p:spPr>
          <a:xfrm>
            <a:off x="57451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1" name="Google Shape;291;p27"/>
          <p:cNvSpPr>
            <a:spLocks noGrp="1"/>
          </p:cNvSpPr>
          <p:nvPr>
            <p:ph type="pic" idx="6"/>
          </p:nvPr>
        </p:nvSpPr>
        <p:spPr>
          <a:xfrm>
            <a:off x="74215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2" name="Google Shape;292;p27"/>
          <p:cNvSpPr txBox="1">
            <a:spLocks noGrp="1"/>
          </p:cNvSpPr>
          <p:nvPr>
            <p:ph type="body" idx="1"/>
          </p:nvPr>
        </p:nvSpPr>
        <p:spPr>
          <a:xfrm>
            <a:off x="4572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3" name="Google Shape;293;p27"/>
          <p:cNvSpPr txBox="1">
            <a:spLocks noGrp="1"/>
          </p:cNvSpPr>
          <p:nvPr>
            <p:ph type="body" idx="7"/>
          </p:nvPr>
        </p:nvSpPr>
        <p:spPr>
          <a:xfrm>
            <a:off x="21336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4" name="Google Shape;294;p27"/>
          <p:cNvSpPr txBox="1">
            <a:spLocks noGrp="1"/>
          </p:cNvSpPr>
          <p:nvPr>
            <p:ph type="body" idx="8"/>
          </p:nvPr>
        </p:nvSpPr>
        <p:spPr>
          <a:xfrm>
            <a:off x="38100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5" name="Google Shape;295;p27"/>
          <p:cNvSpPr txBox="1">
            <a:spLocks noGrp="1"/>
          </p:cNvSpPr>
          <p:nvPr>
            <p:ph type="body" idx="9"/>
          </p:nvPr>
        </p:nvSpPr>
        <p:spPr>
          <a:xfrm>
            <a:off x="54864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96" name="Google Shape;296;p27"/>
          <p:cNvSpPr txBox="1">
            <a:spLocks noGrp="1"/>
          </p:cNvSpPr>
          <p:nvPr>
            <p:ph type="body" idx="13"/>
          </p:nvPr>
        </p:nvSpPr>
        <p:spPr>
          <a:xfrm>
            <a:off x="71628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ulti point">
  <p:cSld name="Multi point">
    <p:spTree>
      <p:nvGrpSpPr>
        <p:cNvPr id="1" name="Shape 297"/>
        <p:cNvGrpSpPr/>
        <p:nvPr/>
      </p:nvGrpSpPr>
      <p:grpSpPr>
        <a:xfrm>
          <a:off x="0" y="0"/>
          <a:ext cx="0" cy="0"/>
          <a:chOff x="0" y="0"/>
          <a:chExt cx="0" cy="0"/>
        </a:xfrm>
      </p:grpSpPr>
      <p:sp>
        <p:nvSpPr>
          <p:cNvPr id="298" name="Google Shape;298;p28"/>
          <p:cNvSpPr/>
          <p:nvPr/>
        </p:nvSpPr>
        <p:spPr>
          <a:xfrm>
            <a:off x="0" y="0"/>
            <a:ext cx="9144000" cy="5143500"/>
          </a:xfrm>
          <a:prstGeom prst="rect">
            <a:avLst/>
          </a:prstGeom>
          <a:gradFill>
            <a:gsLst>
              <a:gs pos="0">
                <a:srgbClr val="262626"/>
              </a:gs>
              <a:gs pos="50000">
                <a:srgbClr val="3F3F3F"/>
              </a:gs>
              <a:gs pos="100000">
                <a:srgbClr val="262626"/>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9" name="Google Shape;299;p28"/>
          <p:cNvSpPr txBox="1">
            <a:spLocks noGrp="1"/>
          </p:cNvSpPr>
          <p:nvPr>
            <p:ph type="title"/>
          </p:nvPr>
        </p:nvSpPr>
        <p:spPr>
          <a:xfrm>
            <a:off x="457200" y="338282"/>
            <a:ext cx="8229600" cy="536972"/>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0" name="Google Shape;300;p28"/>
          <p:cNvSpPr>
            <a:spLocks noGrp="1"/>
          </p:cNvSpPr>
          <p:nvPr>
            <p:ph type="pic" idx="2"/>
          </p:nvPr>
        </p:nvSpPr>
        <p:spPr>
          <a:xfrm>
            <a:off x="457200" y="1231763"/>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1" name="Google Shape;301;p28"/>
          <p:cNvSpPr txBox="1">
            <a:spLocks noGrp="1"/>
          </p:cNvSpPr>
          <p:nvPr>
            <p:ph type="body" idx="1"/>
          </p:nvPr>
        </p:nvSpPr>
        <p:spPr>
          <a:xfrm>
            <a:off x="1524000" y="1227096"/>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2" name="Google Shape;302;p28"/>
          <p:cNvSpPr>
            <a:spLocks noGrp="1"/>
          </p:cNvSpPr>
          <p:nvPr>
            <p:ph type="pic" idx="3"/>
          </p:nvPr>
        </p:nvSpPr>
        <p:spPr>
          <a:xfrm>
            <a:off x="457200" y="214174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3" name="Google Shape;303;p28"/>
          <p:cNvSpPr txBox="1">
            <a:spLocks noGrp="1"/>
          </p:cNvSpPr>
          <p:nvPr>
            <p:ph type="body" idx="4"/>
          </p:nvPr>
        </p:nvSpPr>
        <p:spPr>
          <a:xfrm>
            <a:off x="1524000" y="21370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4" name="Google Shape;304;p28"/>
          <p:cNvSpPr>
            <a:spLocks noGrp="1"/>
          </p:cNvSpPr>
          <p:nvPr>
            <p:ph type="pic" idx="5"/>
          </p:nvPr>
        </p:nvSpPr>
        <p:spPr>
          <a:xfrm>
            <a:off x="457200" y="307519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5" name="Google Shape;305;p28"/>
          <p:cNvSpPr txBox="1">
            <a:spLocks noGrp="1"/>
          </p:cNvSpPr>
          <p:nvPr>
            <p:ph type="body" idx="6"/>
          </p:nvPr>
        </p:nvSpPr>
        <p:spPr>
          <a:xfrm>
            <a:off x="1524000" y="307052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6" name="Google Shape;306;p28"/>
          <p:cNvSpPr>
            <a:spLocks noGrp="1"/>
          </p:cNvSpPr>
          <p:nvPr>
            <p:ph type="pic" idx="7"/>
          </p:nvPr>
        </p:nvSpPr>
        <p:spPr>
          <a:xfrm>
            <a:off x="457200" y="4013308"/>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7" name="Google Shape;307;p28"/>
          <p:cNvSpPr txBox="1">
            <a:spLocks noGrp="1"/>
          </p:cNvSpPr>
          <p:nvPr>
            <p:ph type="body" idx="8"/>
          </p:nvPr>
        </p:nvSpPr>
        <p:spPr>
          <a:xfrm>
            <a:off x="1524000" y="40039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8" name="Google Shape;308;p28"/>
          <p:cNvSpPr>
            <a:spLocks noGrp="1"/>
          </p:cNvSpPr>
          <p:nvPr>
            <p:ph type="pic" idx="9"/>
          </p:nvPr>
        </p:nvSpPr>
        <p:spPr>
          <a:xfrm>
            <a:off x="4724400" y="1231763"/>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09" name="Google Shape;309;p28"/>
          <p:cNvSpPr txBox="1">
            <a:spLocks noGrp="1"/>
          </p:cNvSpPr>
          <p:nvPr>
            <p:ph type="body" idx="13"/>
          </p:nvPr>
        </p:nvSpPr>
        <p:spPr>
          <a:xfrm>
            <a:off x="5791200" y="1227096"/>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0" name="Google Shape;310;p28"/>
          <p:cNvSpPr>
            <a:spLocks noGrp="1"/>
          </p:cNvSpPr>
          <p:nvPr>
            <p:ph type="pic" idx="14"/>
          </p:nvPr>
        </p:nvSpPr>
        <p:spPr>
          <a:xfrm>
            <a:off x="4724400" y="214174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1" name="Google Shape;311;p28"/>
          <p:cNvSpPr txBox="1">
            <a:spLocks noGrp="1"/>
          </p:cNvSpPr>
          <p:nvPr>
            <p:ph type="body" idx="15"/>
          </p:nvPr>
        </p:nvSpPr>
        <p:spPr>
          <a:xfrm>
            <a:off x="5791200" y="21370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2" name="Google Shape;312;p28"/>
          <p:cNvSpPr>
            <a:spLocks noGrp="1"/>
          </p:cNvSpPr>
          <p:nvPr>
            <p:ph type="pic" idx="16"/>
          </p:nvPr>
        </p:nvSpPr>
        <p:spPr>
          <a:xfrm>
            <a:off x="4724400" y="3075191"/>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3" name="Google Shape;313;p28"/>
          <p:cNvSpPr txBox="1">
            <a:spLocks noGrp="1"/>
          </p:cNvSpPr>
          <p:nvPr>
            <p:ph type="body" idx="17"/>
          </p:nvPr>
        </p:nvSpPr>
        <p:spPr>
          <a:xfrm>
            <a:off x="5791200" y="307052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4" name="Google Shape;314;p28"/>
          <p:cNvSpPr>
            <a:spLocks noGrp="1"/>
          </p:cNvSpPr>
          <p:nvPr>
            <p:ph type="pic" idx="18"/>
          </p:nvPr>
        </p:nvSpPr>
        <p:spPr>
          <a:xfrm>
            <a:off x="4724400" y="4013308"/>
            <a:ext cx="731520" cy="722186"/>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15" name="Google Shape;315;p28"/>
          <p:cNvSpPr txBox="1">
            <a:spLocks noGrp="1"/>
          </p:cNvSpPr>
          <p:nvPr>
            <p:ph type="body" idx="19"/>
          </p:nvPr>
        </p:nvSpPr>
        <p:spPr>
          <a:xfrm>
            <a:off x="5791200" y="4003974"/>
            <a:ext cx="2895600" cy="73152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320"/>
              </a:spcBef>
              <a:spcAft>
                <a:spcPts val="0"/>
              </a:spcAft>
              <a:buClr>
                <a:srgbClr val="C9FE39"/>
              </a:buClr>
              <a:buSzPts val="1600"/>
              <a:buFont typeface="Arial"/>
              <a:buNone/>
              <a:defRPr sz="1600" b="0" i="0" u="none" strike="noStrike" cap="none">
                <a:solidFill>
                  <a:srgbClr val="C9FE39"/>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16"/>
        <p:cNvGrpSpPr/>
        <p:nvPr/>
      </p:nvGrpSpPr>
      <p:grpSpPr>
        <a:xfrm>
          <a:off x="0" y="0"/>
          <a:ext cx="0" cy="0"/>
          <a:chOff x="0" y="0"/>
          <a:chExt cx="0" cy="0"/>
        </a:xfrm>
      </p:grpSpPr>
      <p:pic>
        <p:nvPicPr>
          <p:cNvPr id="317" name="Google Shape;317;p2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18" name="Google Shape;318;p29"/>
          <p:cNvSpPr txBox="1">
            <a:spLocks noGrp="1"/>
          </p:cNvSpPr>
          <p:nvPr>
            <p:ph type="body" idx="1"/>
          </p:nvPr>
        </p:nvSpPr>
        <p:spPr>
          <a:xfrm>
            <a:off x="914400" y="742950"/>
            <a:ext cx="7315200" cy="35814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200"/>
              </a:spcBef>
              <a:spcAft>
                <a:spcPts val="0"/>
              </a:spcAft>
              <a:buClr>
                <a:schemeClr val="lt1"/>
              </a:buClr>
              <a:buSzPts val="6000"/>
              <a:buFont typeface="Arial"/>
              <a:buNone/>
              <a:defRPr sz="6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 &amp; caption">
  <p:cSld name="Pic &amp; caption">
    <p:spTree>
      <p:nvGrpSpPr>
        <p:cNvPr id="1" name="Shape 319"/>
        <p:cNvGrpSpPr/>
        <p:nvPr/>
      </p:nvGrpSpPr>
      <p:grpSpPr>
        <a:xfrm>
          <a:off x="0" y="0"/>
          <a:ext cx="0" cy="0"/>
          <a:chOff x="0" y="0"/>
          <a:chExt cx="0" cy="0"/>
        </a:xfrm>
      </p:grpSpPr>
      <p:sp>
        <p:nvSpPr>
          <p:cNvPr id="320" name="Google Shape;320;p30"/>
          <p:cNvSpPr>
            <a:spLocks noGrp="1"/>
          </p:cNvSpPr>
          <p:nvPr>
            <p:ph type="pic" idx="2"/>
          </p:nvPr>
        </p:nvSpPr>
        <p:spPr>
          <a:xfrm>
            <a:off x="0" y="0"/>
            <a:ext cx="9185275" cy="384048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1" name="Google Shape;321;p30"/>
          <p:cNvSpPr txBox="1">
            <a:spLocks noGrp="1"/>
          </p:cNvSpPr>
          <p:nvPr>
            <p:ph type="body" idx="1"/>
          </p:nvPr>
        </p:nvSpPr>
        <p:spPr>
          <a:xfrm>
            <a:off x="0" y="3943350"/>
            <a:ext cx="9185275" cy="1200150"/>
          </a:xfrm>
          <a:prstGeom prst="rect">
            <a:avLst/>
          </a:prstGeom>
          <a:solidFill>
            <a:srgbClr val="111111"/>
          </a:solidFill>
          <a:ln>
            <a:noFill/>
          </a:ln>
        </p:spPr>
        <p:txBody>
          <a:bodyPr spcFirstLastPara="1" wrap="square" lIns="457200" tIns="91425" rIns="457200" bIns="91425" anchor="ctr"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ctr"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ctr"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ctr"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ctr"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Title Only">
  <p:cSld name="7_Title Onl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285750"/>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C00000"/>
              </a:buClr>
              <a:buSzPts val="4400"/>
              <a:buFont typeface="Georgia"/>
              <a:buNone/>
              <a:defRPr sz="4400" b="0" i="0"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4"/>
          <p:cNvSpPr>
            <a:spLocks noGrp="1"/>
          </p:cNvSpPr>
          <p:nvPr>
            <p:ph type="pic" idx="2"/>
          </p:nvPr>
        </p:nvSpPr>
        <p:spPr>
          <a:xfrm>
            <a:off x="7159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9" name="Google Shape;19;p4"/>
          <p:cNvSpPr>
            <a:spLocks noGrp="1"/>
          </p:cNvSpPr>
          <p:nvPr>
            <p:ph type="pic" idx="3"/>
          </p:nvPr>
        </p:nvSpPr>
        <p:spPr>
          <a:xfrm>
            <a:off x="23923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0" name="Google Shape;20;p4"/>
          <p:cNvSpPr>
            <a:spLocks noGrp="1"/>
          </p:cNvSpPr>
          <p:nvPr>
            <p:ph type="pic" idx="4"/>
          </p:nvPr>
        </p:nvSpPr>
        <p:spPr>
          <a:xfrm>
            <a:off x="40687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1" name="Google Shape;21;p4"/>
          <p:cNvSpPr>
            <a:spLocks noGrp="1"/>
          </p:cNvSpPr>
          <p:nvPr>
            <p:ph type="pic" idx="5"/>
          </p:nvPr>
        </p:nvSpPr>
        <p:spPr>
          <a:xfrm>
            <a:off x="57451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2" name="Google Shape;22;p4"/>
          <p:cNvSpPr>
            <a:spLocks noGrp="1"/>
          </p:cNvSpPr>
          <p:nvPr>
            <p:ph type="pic" idx="6"/>
          </p:nvPr>
        </p:nvSpPr>
        <p:spPr>
          <a:xfrm>
            <a:off x="7421544" y="1504950"/>
            <a:ext cx="1005840" cy="1005840"/>
          </a:xfrm>
          <a:prstGeom prst="ellipse">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3" name="Google Shape;23;p4"/>
          <p:cNvSpPr txBox="1">
            <a:spLocks noGrp="1"/>
          </p:cNvSpPr>
          <p:nvPr>
            <p:ph type="body" idx="1"/>
          </p:nvPr>
        </p:nvSpPr>
        <p:spPr>
          <a:xfrm>
            <a:off x="4572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4" name="Google Shape;24;p4"/>
          <p:cNvSpPr txBox="1">
            <a:spLocks noGrp="1"/>
          </p:cNvSpPr>
          <p:nvPr>
            <p:ph type="body" idx="7"/>
          </p:nvPr>
        </p:nvSpPr>
        <p:spPr>
          <a:xfrm>
            <a:off x="21336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5" name="Google Shape;25;p4"/>
          <p:cNvSpPr txBox="1">
            <a:spLocks noGrp="1"/>
          </p:cNvSpPr>
          <p:nvPr>
            <p:ph type="body" idx="8"/>
          </p:nvPr>
        </p:nvSpPr>
        <p:spPr>
          <a:xfrm>
            <a:off x="38100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6" name="Google Shape;26;p4"/>
          <p:cNvSpPr txBox="1">
            <a:spLocks noGrp="1"/>
          </p:cNvSpPr>
          <p:nvPr>
            <p:ph type="body" idx="9"/>
          </p:nvPr>
        </p:nvSpPr>
        <p:spPr>
          <a:xfrm>
            <a:off x="54864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27" name="Google Shape;27;p4"/>
          <p:cNvSpPr txBox="1">
            <a:spLocks noGrp="1"/>
          </p:cNvSpPr>
          <p:nvPr>
            <p:ph type="body" idx="13"/>
          </p:nvPr>
        </p:nvSpPr>
        <p:spPr>
          <a:xfrm>
            <a:off x="7162800" y="2705100"/>
            <a:ext cx="1524000" cy="169545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plit screen">
  <p:cSld name="split screen">
    <p:spTree>
      <p:nvGrpSpPr>
        <p:cNvPr id="1" name="Shape 322"/>
        <p:cNvGrpSpPr/>
        <p:nvPr/>
      </p:nvGrpSpPr>
      <p:grpSpPr>
        <a:xfrm>
          <a:off x="0" y="0"/>
          <a:ext cx="0" cy="0"/>
          <a:chOff x="0" y="0"/>
          <a:chExt cx="0" cy="0"/>
        </a:xfrm>
      </p:grpSpPr>
      <p:sp>
        <p:nvSpPr>
          <p:cNvPr id="323" name="Google Shape;323;p31"/>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4" name="Google Shape;324;p31"/>
          <p:cNvSpPr txBox="1">
            <a:spLocks noGrp="1"/>
          </p:cNvSpPr>
          <p:nvPr>
            <p:ph type="body" idx="1"/>
          </p:nvPr>
        </p:nvSpPr>
        <p:spPr>
          <a:xfrm>
            <a:off x="457200" y="285750"/>
            <a:ext cx="8229600" cy="2286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80"/>
              </a:spcBef>
              <a:spcAft>
                <a:spcPts val="0"/>
              </a:spcAft>
              <a:buClr>
                <a:srgbClr val="FFC000"/>
              </a:buClr>
              <a:buSzPts val="4400"/>
              <a:buFont typeface="Arial"/>
              <a:buNone/>
              <a:defRPr sz="4400" b="0" i="0" u="none" strike="noStrike" cap="none">
                <a:solidFill>
                  <a:srgbClr val="FFC000"/>
                </a:solidFill>
                <a:latin typeface="Georgia"/>
                <a:ea typeface="Georgia"/>
                <a:cs typeface="Georgia"/>
                <a:sym typeface="Georgia"/>
              </a:defRPr>
            </a:lvl1pPr>
            <a:lvl2pPr marL="914400" marR="0" lvl="1"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2pPr>
            <a:lvl3pPr marL="1371600" marR="0" lvl="2"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25" name="Google Shape;325;p31"/>
          <p:cNvSpPr>
            <a:spLocks noGrp="1"/>
          </p:cNvSpPr>
          <p:nvPr>
            <p:ph type="pic" idx="2"/>
          </p:nvPr>
        </p:nvSpPr>
        <p:spPr>
          <a:xfrm>
            <a:off x="0" y="2800350"/>
            <a:ext cx="9144000" cy="23431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326"/>
        <p:cNvGrpSpPr/>
        <p:nvPr/>
      </p:nvGrpSpPr>
      <p:grpSpPr>
        <a:xfrm>
          <a:off x="0" y="0"/>
          <a:ext cx="0" cy="0"/>
          <a:chOff x="0" y="0"/>
          <a:chExt cx="0" cy="0"/>
        </a:xfrm>
      </p:grpSpPr>
      <p:sp>
        <p:nvSpPr>
          <p:cNvPr id="327" name="Google Shape;327;p32"/>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8" name="Google Shape;328;p32"/>
          <p:cNvSpPr/>
          <p:nvPr/>
        </p:nvSpPr>
        <p:spPr>
          <a:xfrm>
            <a:off x="0" y="4781550"/>
            <a:ext cx="9144000" cy="3619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9" name="Google Shape;329;p32"/>
          <p:cNvSpPr/>
          <p:nvPr/>
        </p:nvSpPr>
        <p:spPr>
          <a:xfrm>
            <a:off x="-2" y="1657350"/>
            <a:ext cx="7924802" cy="2590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30" name="Google Shape;330;p32"/>
          <p:cNvCxnSpPr/>
          <p:nvPr/>
        </p:nvCxnSpPr>
        <p:spPr>
          <a:xfrm>
            <a:off x="0" y="4781550"/>
            <a:ext cx="9144000" cy="0"/>
          </a:xfrm>
          <a:prstGeom prst="straightConnector1">
            <a:avLst/>
          </a:prstGeom>
          <a:noFill/>
          <a:ln w="57150" cap="flat" cmpd="sng">
            <a:solidFill>
              <a:schemeClr val="lt1"/>
            </a:solidFill>
            <a:prstDash val="solid"/>
            <a:round/>
            <a:headEnd type="none" w="sm" len="sm"/>
            <a:tailEnd type="none" w="sm" len="sm"/>
          </a:ln>
        </p:spPr>
      </p:cxnSp>
      <p:sp>
        <p:nvSpPr>
          <p:cNvPr id="331" name="Google Shape;331;p32"/>
          <p:cNvSpPr txBox="1">
            <a:spLocks noGrp="1"/>
          </p:cNvSpPr>
          <p:nvPr>
            <p:ph type="body" idx="1"/>
          </p:nvPr>
        </p:nvSpPr>
        <p:spPr>
          <a:xfrm>
            <a:off x="457200" y="261469"/>
            <a:ext cx="8229600" cy="82815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2" name="Google Shape;332;p32"/>
          <p:cNvSpPr txBox="1">
            <a:spLocks noGrp="1"/>
          </p:cNvSpPr>
          <p:nvPr>
            <p:ph type="body" idx="2"/>
          </p:nvPr>
        </p:nvSpPr>
        <p:spPr>
          <a:xfrm>
            <a:off x="457200" y="1885950"/>
            <a:ext cx="5943600" cy="2057400"/>
          </a:xfrm>
          <a:prstGeom prst="rect">
            <a:avLst/>
          </a:prstGeom>
          <a:noFill/>
          <a:ln>
            <a:noFill/>
          </a:ln>
        </p:spPr>
        <p:txBody>
          <a:bodyPr spcFirstLastPara="1" wrap="square" lIns="91425" tIns="45700" rIns="91425" bIns="45700" anchor="ctr" anchorCtr="0"/>
          <a:lstStyle>
            <a:lvl1pPr marL="457200" marR="0" lvl="0" indent="-228600" algn="l" rtl="0">
              <a:lnSpc>
                <a:spcPct val="100000"/>
              </a:lnSpc>
              <a:spcBef>
                <a:spcPts val="560"/>
              </a:spcBef>
              <a:spcAft>
                <a:spcPts val="0"/>
              </a:spcAft>
              <a:buClr>
                <a:schemeClr val="dk1"/>
              </a:buClr>
              <a:buSzPts val="2800"/>
              <a:buFont typeface="Arial"/>
              <a:buNone/>
              <a:defRPr sz="2800" b="0" i="1"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3" name="Google Shape;333;p32"/>
          <p:cNvSpPr>
            <a:spLocks noGrp="1"/>
          </p:cNvSpPr>
          <p:nvPr>
            <p:ph type="pic" idx="3"/>
          </p:nvPr>
        </p:nvSpPr>
        <p:spPr>
          <a:xfrm>
            <a:off x="6629400" y="2419350"/>
            <a:ext cx="2011680" cy="201168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llage1">
  <p:cSld name="collage1">
    <p:spTree>
      <p:nvGrpSpPr>
        <p:cNvPr id="1" name="Shape 334"/>
        <p:cNvGrpSpPr/>
        <p:nvPr/>
      </p:nvGrpSpPr>
      <p:grpSpPr>
        <a:xfrm>
          <a:off x="0" y="0"/>
          <a:ext cx="0" cy="0"/>
          <a:chOff x="0" y="0"/>
          <a:chExt cx="0" cy="0"/>
        </a:xfrm>
      </p:grpSpPr>
      <p:sp>
        <p:nvSpPr>
          <p:cNvPr id="335" name="Google Shape;335;p33"/>
          <p:cNvSpPr>
            <a:spLocks noGrp="1"/>
          </p:cNvSpPr>
          <p:nvPr>
            <p:ph type="pic" idx="2"/>
          </p:nvPr>
        </p:nvSpPr>
        <p:spPr>
          <a:xfrm>
            <a:off x="-14288" y="588"/>
            <a:ext cx="2376488"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6" name="Google Shape;336;p33"/>
          <p:cNvSpPr>
            <a:spLocks noGrp="1"/>
          </p:cNvSpPr>
          <p:nvPr>
            <p:ph type="pic" idx="3"/>
          </p:nvPr>
        </p:nvSpPr>
        <p:spPr>
          <a:xfrm>
            <a:off x="3311824" y="588"/>
            <a:ext cx="2376488"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7" name="Google Shape;337;p33"/>
          <p:cNvSpPr>
            <a:spLocks noGrp="1"/>
          </p:cNvSpPr>
          <p:nvPr>
            <p:ph type="pic" idx="4"/>
          </p:nvPr>
        </p:nvSpPr>
        <p:spPr>
          <a:xfrm>
            <a:off x="2420960" y="588"/>
            <a:ext cx="832104" cy="1316736"/>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8" name="Google Shape;338;p33"/>
          <p:cNvSpPr>
            <a:spLocks noGrp="1"/>
          </p:cNvSpPr>
          <p:nvPr>
            <p:ph type="pic" idx="5"/>
          </p:nvPr>
        </p:nvSpPr>
        <p:spPr>
          <a:xfrm>
            <a:off x="5747072" y="-4763"/>
            <a:ext cx="3396928" cy="5143501"/>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39" name="Google Shape;339;p33"/>
          <p:cNvSpPr>
            <a:spLocks noGrp="1"/>
          </p:cNvSpPr>
          <p:nvPr>
            <p:ph type="pic" idx="6"/>
          </p:nvPr>
        </p:nvSpPr>
        <p:spPr>
          <a:xfrm>
            <a:off x="-14288" y="1369472"/>
            <a:ext cx="5687568" cy="37634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llage2">
  <p:cSld name="collage2">
    <p:spTree>
      <p:nvGrpSpPr>
        <p:cNvPr id="1" name="Shape 340"/>
        <p:cNvGrpSpPr/>
        <p:nvPr/>
      </p:nvGrpSpPr>
      <p:grpSpPr>
        <a:xfrm>
          <a:off x="0" y="0"/>
          <a:ext cx="0" cy="0"/>
          <a:chOff x="0" y="0"/>
          <a:chExt cx="0" cy="0"/>
        </a:xfrm>
      </p:grpSpPr>
      <p:sp>
        <p:nvSpPr>
          <p:cNvPr id="341" name="Google Shape;341;p34"/>
          <p:cNvSpPr>
            <a:spLocks noGrp="1"/>
          </p:cNvSpPr>
          <p:nvPr>
            <p:ph type="pic" idx="2"/>
          </p:nvPr>
        </p:nvSpPr>
        <p:spPr>
          <a:xfrm>
            <a:off x="0" y="4853"/>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42" name="Google Shape;342;p34"/>
          <p:cNvSpPr>
            <a:spLocks noGrp="1"/>
          </p:cNvSpPr>
          <p:nvPr>
            <p:ph type="pic" idx="3"/>
          </p:nvPr>
        </p:nvSpPr>
        <p:spPr>
          <a:xfrm>
            <a:off x="7010400" y="2610612"/>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43" name="Google Shape;343;p34"/>
          <p:cNvSpPr>
            <a:spLocks noGrp="1"/>
          </p:cNvSpPr>
          <p:nvPr>
            <p:ph type="pic" idx="4"/>
          </p:nvPr>
        </p:nvSpPr>
        <p:spPr>
          <a:xfrm>
            <a:off x="4814832" y="2608310"/>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44" name="Google Shape;344;p34"/>
          <p:cNvSpPr>
            <a:spLocks noGrp="1"/>
          </p:cNvSpPr>
          <p:nvPr>
            <p:ph type="pic" idx="5"/>
          </p:nvPr>
        </p:nvSpPr>
        <p:spPr>
          <a:xfrm>
            <a:off x="2209800" y="0"/>
            <a:ext cx="213360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45" name="Google Shape;345;p34"/>
          <p:cNvSpPr>
            <a:spLocks noGrp="1"/>
          </p:cNvSpPr>
          <p:nvPr>
            <p:ph type="pic" idx="6"/>
          </p:nvPr>
        </p:nvSpPr>
        <p:spPr>
          <a:xfrm>
            <a:off x="4411232" y="0"/>
            <a:ext cx="4732768"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46" name="Google Shape;346;p34"/>
          <p:cNvSpPr>
            <a:spLocks noGrp="1"/>
          </p:cNvSpPr>
          <p:nvPr>
            <p:ph type="pic" idx="7"/>
          </p:nvPr>
        </p:nvSpPr>
        <p:spPr>
          <a:xfrm>
            <a:off x="0" y="2610612"/>
            <a:ext cx="4732768"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llage3">
  <p:cSld name="collage3">
    <p:spTree>
      <p:nvGrpSpPr>
        <p:cNvPr id="1" name="Shape 347"/>
        <p:cNvGrpSpPr/>
        <p:nvPr/>
      </p:nvGrpSpPr>
      <p:grpSpPr>
        <a:xfrm>
          <a:off x="0" y="0"/>
          <a:ext cx="0" cy="0"/>
          <a:chOff x="0" y="0"/>
          <a:chExt cx="0" cy="0"/>
        </a:xfrm>
      </p:grpSpPr>
      <p:sp>
        <p:nvSpPr>
          <p:cNvPr id="348" name="Google Shape;348;p35"/>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9" name="Google Shape;349;p35"/>
          <p:cNvSpPr>
            <a:spLocks noGrp="1"/>
          </p:cNvSpPr>
          <p:nvPr>
            <p:ph type="pic" idx="2"/>
          </p:nvPr>
        </p:nvSpPr>
        <p:spPr>
          <a:xfrm>
            <a:off x="0" y="0"/>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50" name="Google Shape;350;p35"/>
          <p:cNvSpPr>
            <a:spLocks noGrp="1"/>
          </p:cNvSpPr>
          <p:nvPr>
            <p:ph type="pic" idx="3"/>
          </p:nvPr>
        </p:nvSpPr>
        <p:spPr>
          <a:xfrm>
            <a:off x="3086937" y="-4"/>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51" name="Google Shape;351;p35"/>
          <p:cNvSpPr>
            <a:spLocks noGrp="1"/>
          </p:cNvSpPr>
          <p:nvPr>
            <p:ph type="pic" idx="4"/>
          </p:nvPr>
        </p:nvSpPr>
        <p:spPr>
          <a:xfrm>
            <a:off x="6173873" y="0"/>
            <a:ext cx="2971800" cy="356235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52" name="Google Shape;352;p35"/>
          <p:cNvSpPr>
            <a:spLocks noGrp="1"/>
          </p:cNvSpPr>
          <p:nvPr>
            <p:ph type="pic" idx="5"/>
          </p:nvPr>
        </p:nvSpPr>
        <p:spPr>
          <a:xfrm>
            <a:off x="1" y="3663409"/>
            <a:ext cx="9144000" cy="1480091"/>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53" name="Google Shape;353;p35"/>
          <p:cNvSpPr txBox="1">
            <a:spLocks noGrp="1"/>
          </p:cNvSpPr>
          <p:nvPr>
            <p:ph type="body" idx="1"/>
          </p:nvPr>
        </p:nvSpPr>
        <p:spPr>
          <a:xfrm>
            <a:off x="0"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54" name="Google Shape;354;p35"/>
          <p:cNvSpPr txBox="1">
            <a:spLocks noGrp="1"/>
          </p:cNvSpPr>
          <p:nvPr>
            <p:ph type="body" idx="6"/>
          </p:nvPr>
        </p:nvSpPr>
        <p:spPr>
          <a:xfrm>
            <a:off x="3094056"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55" name="Google Shape;355;p35"/>
          <p:cNvSpPr txBox="1">
            <a:spLocks noGrp="1"/>
          </p:cNvSpPr>
          <p:nvPr>
            <p:ph type="body" idx="7"/>
          </p:nvPr>
        </p:nvSpPr>
        <p:spPr>
          <a:xfrm>
            <a:off x="6172200" y="2876550"/>
            <a:ext cx="2971800" cy="685800"/>
          </a:xfrm>
          <a:prstGeom prst="rect">
            <a:avLst/>
          </a:prstGeom>
          <a:solidFill>
            <a:srgbClr val="000000">
              <a:alpha val="60000"/>
            </a:srgbClr>
          </a:solidFill>
          <a:ln>
            <a:noFill/>
          </a:ln>
        </p:spPr>
        <p:txBody>
          <a:bodyPr spcFirstLastPara="1" wrap="square" lIns="91425" tIns="45700" rIns="91425" bIns="45700"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paper">
  <p:cSld name="One paper">
    <p:spTree>
      <p:nvGrpSpPr>
        <p:cNvPr id="1" name="Shape 28"/>
        <p:cNvGrpSpPr/>
        <p:nvPr/>
      </p:nvGrpSpPr>
      <p:grpSpPr>
        <a:xfrm>
          <a:off x="0" y="0"/>
          <a:ext cx="0" cy="0"/>
          <a:chOff x="0" y="0"/>
          <a:chExt cx="0" cy="0"/>
        </a:xfrm>
      </p:grpSpPr>
      <p:sp>
        <p:nvSpPr>
          <p:cNvPr id="29" name="Google Shape;29;p5"/>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0" name="Google Shape;30;p5"/>
          <p:cNvGrpSpPr/>
          <p:nvPr/>
        </p:nvGrpSpPr>
        <p:grpSpPr>
          <a:xfrm>
            <a:off x="4560286" y="165410"/>
            <a:ext cx="3661606" cy="5201360"/>
            <a:chOff x="2067584" y="142875"/>
            <a:chExt cx="4756388" cy="7070082"/>
          </a:xfrm>
        </p:grpSpPr>
        <p:grpSp>
          <p:nvGrpSpPr>
            <p:cNvPr id="31" name="Google Shape;31;p5"/>
            <p:cNvGrpSpPr/>
            <p:nvPr/>
          </p:nvGrpSpPr>
          <p:grpSpPr>
            <a:xfrm rot="-126797">
              <a:off x="2095878" y="5505572"/>
              <a:ext cx="4699799" cy="1621283"/>
              <a:chOff x="651" y="2894"/>
              <a:chExt cx="4378" cy="1804"/>
            </a:xfrm>
          </p:grpSpPr>
          <p:pic>
            <p:nvPicPr>
              <p:cNvPr id="32" name="Google Shape;32;p5" descr="straightShadow"/>
              <p:cNvPicPr preferRelativeResize="0"/>
              <p:nvPr/>
            </p:nvPicPr>
            <p:blipFill rotWithShape="1">
              <a:blip r:embed="rId2">
                <a:alphaModFix/>
              </a:blip>
              <a:srcRect l="7678" t="76982" r="7678"/>
              <a:stretch/>
            </p:blipFill>
            <p:spPr>
              <a:xfrm rot="143773" flipH="1">
                <a:off x="683" y="2983"/>
                <a:ext cx="4314" cy="1625"/>
              </a:xfrm>
              <a:prstGeom prst="rect">
                <a:avLst/>
              </a:prstGeom>
              <a:noFill/>
              <a:ln>
                <a:noFill/>
              </a:ln>
            </p:spPr>
          </p:pic>
          <p:pic>
            <p:nvPicPr>
              <p:cNvPr id="33" name="Google Shape;33;p5" descr="straightShadow"/>
              <p:cNvPicPr preferRelativeResize="0"/>
              <p:nvPr/>
            </p:nvPicPr>
            <p:blipFill rotWithShape="1">
              <a:blip r:embed="rId2">
                <a:alphaModFix/>
              </a:blip>
              <a:srcRect l="7678" t="76982" r="7678"/>
              <a:stretch/>
            </p:blipFill>
            <p:spPr>
              <a:xfrm rot="143773">
                <a:off x="683" y="2983"/>
                <a:ext cx="4314" cy="1625"/>
              </a:xfrm>
              <a:prstGeom prst="rect">
                <a:avLst/>
              </a:prstGeom>
              <a:noFill/>
              <a:ln>
                <a:noFill/>
              </a:ln>
            </p:spPr>
          </p:pic>
        </p:grpSp>
        <p:pic>
          <p:nvPicPr>
            <p:cNvPr id="34" name="Google Shape;34;p5"/>
            <p:cNvPicPr preferRelativeResize="0"/>
            <p:nvPr/>
          </p:nvPicPr>
          <p:blipFill rotWithShape="1">
            <a:blip r:embed="rId3">
              <a:alphaModFix/>
            </a:blip>
            <a:srcRect/>
            <a:stretch/>
          </p:blipFill>
          <p:spPr>
            <a:xfrm>
              <a:off x="2082800" y="420827"/>
              <a:ext cx="4662488" cy="6033808"/>
            </a:xfrm>
            <a:prstGeom prst="rect">
              <a:avLst/>
            </a:prstGeom>
            <a:noFill/>
            <a:ln>
              <a:noFill/>
            </a:ln>
          </p:spPr>
        </p:pic>
        <p:pic>
          <p:nvPicPr>
            <p:cNvPr id="35" name="Google Shape;35;p5" descr="red_pushpin6"/>
            <p:cNvPicPr preferRelativeResize="0"/>
            <p:nvPr/>
          </p:nvPicPr>
          <p:blipFill rotWithShape="1">
            <a:blip r:embed="rId4">
              <a:alphaModFix/>
            </a:blip>
            <a:srcRect/>
            <a:stretch/>
          </p:blipFill>
          <p:spPr>
            <a:xfrm>
              <a:off x="4279900" y="142875"/>
              <a:ext cx="542925" cy="792163"/>
            </a:xfrm>
            <a:prstGeom prst="rect">
              <a:avLst/>
            </a:prstGeom>
            <a:noFill/>
            <a:ln>
              <a:noFill/>
            </a:ln>
          </p:spPr>
        </p:pic>
      </p:grpSp>
      <p:sp>
        <p:nvSpPr>
          <p:cNvPr id="36" name="Google Shape;36;p5"/>
          <p:cNvSpPr txBox="1">
            <a:spLocks noGrp="1"/>
          </p:cNvSpPr>
          <p:nvPr>
            <p:ph type="body" idx="1"/>
          </p:nvPr>
        </p:nvSpPr>
        <p:spPr>
          <a:xfrm>
            <a:off x="457200" y="378554"/>
            <a:ext cx="3505200" cy="13525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7" name="Google Shape;37;p5"/>
          <p:cNvSpPr txBox="1">
            <a:spLocks noGrp="1"/>
          </p:cNvSpPr>
          <p:nvPr>
            <p:ph type="body" idx="2"/>
          </p:nvPr>
        </p:nvSpPr>
        <p:spPr>
          <a:xfrm>
            <a:off x="4842796" y="750096"/>
            <a:ext cx="3025944" cy="3802853"/>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ollage2">
  <p:cSld name="2_collage2">
    <p:spTree>
      <p:nvGrpSpPr>
        <p:cNvPr id="1" name="Shape 38"/>
        <p:cNvGrpSpPr/>
        <p:nvPr/>
      </p:nvGrpSpPr>
      <p:grpSpPr>
        <a:xfrm>
          <a:off x="0" y="0"/>
          <a:ext cx="0" cy="0"/>
          <a:chOff x="0" y="0"/>
          <a:chExt cx="0" cy="0"/>
        </a:xfrm>
      </p:grpSpPr>
      <p:sp>
        <p:nvSpPr>
          <p:cNvPr id="39" name="Google Shape;39;p6"/>
          <p:cNvSpPr>
            <a:spLocks noGrp="1"/>
          </p:cNvSpPr>
          <p:nvPr>
            <p:ph type="pic" idx="2"/>
          </p:nvPr>
        </p:nvSpPr>
        <p:spPr>
          <a:xfrm>
            <a:off x="0" y="0"/>
            <a:ext cx="301752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0" name="Google Shape;40;p6"/>
          <p:cNvSpPr>
            <a:spLocks noGrp="1"/>
          </p:cNvSpPr>
          <p:nvPr>
            <p:ph type="pic" idx="3"/>
          </p:nvPr>
        </p:nvSpPr>
        <p:spPr>
          <a:xfrm>
            <a:off x="3059875" y="0"/>
            <a:ext cx="301752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1" name="Google Shape;41;p6"/>
          <p:cNvSpPr>
            <a:spLocks noGrp="1"/>
          </p:cNvSpPr>
          <p:nvPr>
            <p:ph type="pic" idx="4"/>
          </p:nvPr>
        </p:nvSpPr>
        <p:spPr>
          <a:xfrm>
            <a:off x="0" y="2563113"/>
            <a:ext cx="3017520" cy="25803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2" name="Google Shape;42;p6"/>
          <p:cNvSpPr>
            <a:spLocks noGrp="1"/>
          </p:cNvSpPr>
          <p:nvPr>
            <p:ph type="pic" idx="5"/>
          </p:nvPr>
        </p:nvSpPr>
        <p:spPr>
          <a:xfrm>
            <a:off x="3059875" y="2563113"/>
            <a:ext cx="3017520" cy="25803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3" name="Google Shape;43;p6"/>
          <p:cNvSpPr>
            <a:spLocks noGrp="1"/>
          </p:cNvSpPr>
          <p:nvPr>
            <p:ph type="pic" idx="6"/>
          </p:nvPr>
        </p:nvSpPr>
        <p:spPr>
          <a:xfrm>
            <a:off x="6119750" y="-5195"/>
            <a:ext cx="3017520" cy="25328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44" name="Google Shape;44;p6"/>
          <p:cNvSpPr>
            <a:spLocks noGrp="1"/>
          </p:cNvSpPr>
          <p:nvPr>
            <p:ph type="pic" idx="7"/>
          </p:nvPr>
        </p:nvSpPr>
        <p:spPr>
          <a:xfrm>
            <a:off x="6119750" y="2557917"/>
            <a:ext cx="3017520" cy="2580388"/>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5"/>
        <p:cNvGrpSpPr/>
        <p:nvPr/>
      </p:nvGrpSpPr>
      <p:grpSpPr>
        <a:xfrm>
          <a:off x="0" y="0"/>
          <a:ext cx="0" cy="0"/>
          <a:chOff x="0" y="0"/>
          <a:chExt cx="0" cy="0"/>
        </a:xfrm>
      </p:grpSpPr>
      <p:sp>
        <p:nvSpPr>
          <p:cNvPr id="46" name="Google Shape;46;p7"/>
          <p:cNvSpPr/>
          <p:nvPr/>
        </p:nvSpPr>
        <p:spPr>
          <a:xfrm>
            <a:off x="6024696" y="303499"/>
            <a:ext cx="2651760" cy="3756873"/>
          </a:xfrm>
          <a:prstGeom prst="rect">
            <a:avLst/>
          </a:prstGeom>
          <a:noFill/>
          <a:ln>
            <a:noFill/>
          </a:ln>
        </p:spPr>
      </p:sp>
      <p:sp>
        <p:nvSpPr>
          <p:cNvPr id="47" name="Google Shape;47;p7"/>
          <p:cNvSpPr/>
          <p:nvPr/>
        </p:nvSpPr>
        <p:spPr>
          <a:xfrm>
            <a:off x="395536" y="303499"/>
            <a:ext cx="5472608" cy="3756873"/>
          </a:xfrm>
          <a:prstGeom prst="rect">
            <a:avLst/>
          </a:prstGeom>
          <a:solidFill>
            <a:srgbClr val="A400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Georgia"/>
              <a:ea typeface="Georgia"/>
              <a:cs typeface="Georgia"/>
              <a:sym typeface="Georgia"/>
            </a:endParaRPr>
          </a:p>
        </p:txBody>
      </p:sp>
      <p:sp>
        <p:nvSpPr>
          <p:cNvPr id="48" name="Google Shape;48;p7"/>
          <p:cNvSpPr txBox="1"/>
          <p:nvPr/>
        </p:nvSpPr>
        <p:spPr>
          <a:xfrm>
            <a:off x="155224" y="2719917"/>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pic>
        <p:nvPicPr>
          <p:cNvPr id="49" name="Google Shape;49;p7"/>
          <p:cNvPicPr preferRelativeResize="0"/>
          <p:nvPr/>
        </p:nvPicPr>
        <p:blipFill rotWithShape="1">
          <a:blip r:embed="rId2">
            <a:alphaModFix/>
          </a:blip>
          <a:srcRect l="72985" t="18072" r="6418" b="18894"/>
          <a:stretch/>
        </p:blipFill>
        <p:spPr>
          <a:xfrm>
            <a:off x="395537" y="4167170"/>
            <a:ext cx="736389" cy="731520"/>
          </a:xfrm>
          <a:prstGeom prst="rect">
            <a:avLst/>
          </a:prstGeom>
          <a:noFill/>
          <a:ln>
            <a:noFill/>
          </a:ln>
        </p:spPr>
      </p:pic>
      <p:grpSp>
        <p:nvGrpSpPr>
          <p:cNvPr id="50" name="Google Shape;50;p7"/>
          <p:cNvGrpSpPr/>
          <p:nvPr/>
        </p:nvGrpSpPr>
        <p:grpSpPr>
          <a:xfrm>
            <a:off x="1266814" y="4296164"/>
            <a:ext cx="3017520" cy="561584"/>
            <a:chOff x="1266814" y="4236191"/>
            <a:chExt cx="4448186" cy="827846"/>
          </a:xfrm>
        </p:grpSpPr>
        <p:sp>
          <p:nvSpPr>
            <p:cNvPr id="51" name="Google Shape;51;p7"/>
            <p:cNvSpPr txBox="1"/>
            <p:nvPr/>
          </p:nvSpPr>
          <p:spPr>
            <a:xfrm>
              <a:off x="2300112" y="4392083"/>
              <a:ext cx="272316" cy="5444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pic>
          <p:nvPicPr>
            <p:cNvPr id="52" name="Google Shape;52;p7"/>
            <p:cNvPicPr preferRelativeResize="0"/>
            <p:nvPr/>
          </p:nvPicPr>
          <p:blipFill rotWithShape="1">
            <a:blip r:embed="rId3">
              <a:alphaModFix/>
            </a:blip>
            <a:srcRect/>
            <a:stretch/>
          </p:blipFill>
          <p:spPr>
            <a:xfrm>
              <a:off x="1309936" y="4236191"/>
              <a:ext cx="2423864" cy="659492"/>
            </a:xfrm>
            <a:prstGeom prst="rect">
              <a:avLst/>
            </a:prstGeom>
            <a:noFill/>
            <a:ln>
              <a:noFill/>
            </a:ln>
          </p:spPr>
        </p:pic>
        <p:sp>
          <p:nvSpPr>
            <p:cNvPr id="53" name="Google Shape;53;p7"/>
            <p:cNvSpPr txBox="1"/>
            <p:nvPr/>
          </p:nvSpPr>
          <p:spPr>
            <a:xfrm>
              <a:off x="1266814" y="4803158"/>
              <a:ext cx="4448186" cy="2608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50"/>
                <a:buFont typeface="Arial"/>
                <a:buNone/>
              </a:pPr>
              <a:r>
                <a:rPr lang="en-US" sz="550" b="0" i="0" u="none" strike="noStrike" cap="none">
                  <a:solidFill>
                    <a:srgbClr val="A4001D"/>
                  </a:solidFill>
                  <a:latin typeface="Arial"/>
                  <a:ea typeface="Arial"/>
                  <a:cs typeface="Arial"/>
                  <a:sym typeface="Arial"/>
                </a:rPr>
                <a:t>Stanford Center for Assessment, Learning, &amp; Equity</a:t>
              </a:r>
              <a:endParaRPr sz="550" b="0" i="0" u="none" strike="noStrike" cap="none">
                <a:solidFill>
                  <a:srgbClr val="A4001D"/>
                </a:solidFill>
                <a:latin typeface="Arial"/>
                <a:ea typeface="Arial"/>
                <a:cs typeface="Arial"/>
                <a:sym typeface="Arial"/>
              </a:endParaRPr>
            </a:p>
          </p:txBody>
        </p:sp>
      </p:grpSp>
      <p:sp>
        <p:nvSpPr>
          <p:cNvPr id="54" name="Google Shape;54;p7"/>
          <p:cNvSpPr txBox="1">
            <a:spLocks noGrp="1"/>
          </p:cNvSpPr>
          <p:nvPr>
            <p:ph type="body" idx="1"/>
          </p:nvPr>
        </p:nvSpPr>
        <p:spPr>
          <a:xfrm>
            <a:off x="684213" y="665163"/>
            <a:ext cx="4802187" cy="382587"/>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small">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55" name="Google Shape;55;p7"/>
          <p:cNvSpPr txBox="1">
            <a:spLocks noGrp="1"/>
          </p:cNvSpPr>
          <p:nvPr>
            <p:ph type="body" idx="2"/>
          </p:nvPr>
        </p:nvSpPr>
        <p:spPr>
          <a:xfrm>
            <a:off x="684213" y="1206014"/>
            <a:ext cx="4802187" cy="162877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56" name="Google Shape;56;p7"/>
          <p:cNvSpPr txBox="1">
            <a:spLocks noGrp="1"/>
          </p:cNvSpPr>
          <p:nvPr>
            <p:ph type="body" idx="3"/>
          </p:nvPr>
        </p:nvSpPr>
        <p:spPr>
          <a:xfrm>
            <a:off x="684213" y="3028950"/>
            <a:ext cx="4802187" cy="701675"/>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1"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de pic">
  <p:cSld name="Side pic">
    <p:spTree>
      <p:nvGrpSpPr>
        <p:cNvPr id="1" name="Shape 57"/>
        <p:cNvGrpSpPr/>
        <p:nvPr/>
      </p:nvGrpSpPr>
      <p:grpSpPr>
        <a:xfrm>
          <a:off x="0" y="0"/>
          <a:ext cx="0" cy="0"/>
          <a:chOff x="0" y="0"/>
          <a:chExt cx="0" cy="0"/>
        </a:xfrm>
      </p:grpSpPr>
      <p:sp>
        <p:nvSpPr>
          <p:cNvPr id="58" name="Google Shape;58;p8"/>
          <p:cNvSpPr>
            <a:spLocks noGrp="1"/>
          </p:cNvSpPr>
          <p:nvPr>
            <p:ph type="pic" idx="2"/>
          </p:nvPr>
        </p:nvSpPr>
        <p:spPr>
          <a:xfrm>
            <a:off x="0" y="0"/>
            <a:ext cx="2759075"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59" name="Google Shape;59;p8"/>
          <p:cNvSpPr txBox="1">
            <a:spLocks noGrp="1"/>
          </p:cNvSpPr>
          <p:nvPr>
            <p:ph type="title"/>
          </p:nvPr>
        </p:nvSpPr>
        <p:spPr>
          <a:xfrm>
            <a:off x="3276600" y="361950"/>
            <a:ext cx="5486400" cy="857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C00000"/>
              </a:buClr>
              <a:buSzPts val="4800"/>
              <a:buFont typeface="Georgia"/>
              <a:buNone/>
              <a:defRPr sz="4800" b="0" i="0" u="none" strike="noStrike" cap="none">
                <a:solidFill>
                  <a:srgbClr val="C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60" name="Google Shape;60;p8"/>
          <p:cNvCxnSpPr/>
          <p:nvPr/>
        </p:nvCxnSpPr>
        <p:spPr>
          <a:xfrm>
            <a:off x="2759554" y="0"/>
            <a:ext cx="0" cy="5143500"/>
          </a:xfrm>
          <a:prstGeom prst="straightConnector1">
            <a:avLst/>
          </a:prstGeom>
          <a:noFill/>
          <a:ln w="127000" cap="flat" cmpd="sng">
            <a:solidFill>
              <a:srgbClr val="C00000"/>
            </a:solidFill>
            <a:prstDash val="solid"/>
            <a:round/>
            <a:headEnd type="none" w="sm" len="sm"/>
            <a:tailEnd type="none" w="sm" len="sm"/>
          </a:ln>
        </p:spPr>
      </p:cxnSp>
      <p:sp>
        <p:nvSpPr>
          <p:cNvPr id="61" name="Google Shape;61;p8"/>
          <p:cNvSpPr txBox="1">
            <a:spLocks noGrp="1"/>
          </p:cNvSpPr>
          <p:nvPr>
            <p:ph type="body" idx="1"/>
          </p:nvPr>
        </p:nvSpPr>
        <p:spPr>
          <a:xfrm>
            <a:off x="3276600" y="1504950"/>
            <a:ext cx="5486400" cy="32766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720"/>
              </a:spcBef>
              <a:spcAft>
                <a:spcPts val="0"/>
              </a:spcAft>
              <a:buClr>
                <a:schemeClr val="dk1"/>
              </a:buClr>
              <a:buSzPts val="3600"/>
              <a:buFont typeface="Arial"/>
              <a:buNone/>
              <a:defRPr sz="3600" b="0" i="1" u="none" strike="noStrike" cap="none">
                <a:solidFill>
                  <a:schemeClr val="dk1"/>
                </a:solidFill>
                <a:latin typeface="Georgia"/>
                <a:ea typeface="Georgia"/>
                <a:cs typeface="Georgia"/>
                <a:sym typeface="Georgia"/>
              </a:defRPr>
            </a:lvl1pPr>
            <a:lvl2pPr marL="914400" marR="0" lvl="1"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2pPr>
            <a:lvl3pPr marL="1371600" marR="0" lvl="2"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62"/>
        <p:cNvGrpSpPr/>
        <p:nvPr/>
      </p:nvGrpSpPr>
      <p:grpSpPr>
        <a:xfrm>
          <a:off x="0" y="0"/>
          <a:ext cx="0" cy="0"/>
          <a:chOff x="0" y="0"/>
          <a:chExt cx="0" cy="0"/>
        </a:xfrm>
      </p:grpSpPr>
      <p:sp>
        <p:nvSpPr>
          <p:cNvPr id="63" name="Google Shape;63;p9"/>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6"/>
        <p:cNvGrpSpPr/>
        <p:nvPr/>
      </p:nvGrpSpPr>
      <p:grpSpPr>
        <a:xfrm>
          <a:off x="0" y="0"/>
          <a:ext cx="0" cy="0"/>
          <a:chOff x="0" y="0"/>
          <a:chExt cx="0" cy="0"/>
        </a:xfrm>
      </p:grpSpPr>
      <p:sp>
        <p:nvSpPr>
          <p:cNvPr id="67" name="Google Shape;67;p10"/>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1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1"/>
              </a:buClr>
              <a:buSzPts val="4400"/>
              <a:buFont typeface="Georgia"/>
              <a:buNone/>
              <a:defRPr sz="44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Google Shape;69;p10"/>
          <p:cNvSpPr>
            <a:spLocks noGrp="1"/>
          </p:cNvSpPr>
          <p:nvPr>
            <p:ph type="pic" idx="2"/>
          </p:nvPr>
        </p:nvSpPr>
        <p:spPr>
          <a:xfrm>
            <a:off x="838200" y="1657350"/>
            <a:ext cx="1447800" cy="1371600"/>
          </a:xfrm>
          <a:prstGeom prst="rect">
            <a:avLst/>
          </a:prstGeom>
          <a:noFill/>
          <a:ln>
            <a:noFill/>
          </a:ln>
        </p:spPr>
        <p:txBody>
          <a:bodyPr spcFirstLastPara="1" wrap="square" lIns="91425" tIns="45700" rIns="91425" bIns="45700" anchor="t" anchorCtr="0"/>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0" name="Google Shape;70;p10"/>
          <p:cNvSpPr>
            <a:spLocks noGrp="1"/>
          </p:cNvSpPr>
          <p:nvPr>
            <p:ph type="pic" idx="3"/>
          </p:nvPr>
        </p:nvSpPr>
        <p:spPr>
          <a:xfrm>
            <a:off x="4953000" y="1657350"/>
            <a:ext cx="1447800" cy="1371600"/>
          </a:xfrm>
          <a:prstGeom prst="rect">
            <a:avLst/>
          </a:prstGeom>
          <a:noFill/>
          <a:ln>
            <a:noFill/>
          </a:ln>
        </p:spPr>
        <p:txBody>
          <a:bodyPr spcFirstLastPara="1" wrap="square" lIns="91425" tIns="45700" rIns="91425" bIns="45700" anchor="t" anchorCtr="0"/>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1" name="Google Shape;71;p10"/>
          <p:cNvSpPr txBox="1">
            <a:spLocks noGrp="1"/>
          </p:cNvSpPr>
          <p:nvPr>
            <p:ph type="body" idx="1"/>
          </p:nvPr>
        </p:nvSpPr>
        <p:spPr>
          <a:xfrm>
            <a:off x="838200" y="3086100"/>
            <a:ext cx="1447800" cy="5715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2" name="Google Shape;72;p10"/>
          <p:cNvSpPr txBox="1">
            <a:spLocks noGrp="1"/>
          </p:cNvSpPr>
          <p:nvPr>
            <p:ph type="body" idx="4"/>
          </p:nvPr>
        </p:nvSpPr>
        <p:spPr>
          <a:xfrm>
            <a:off x="4953000" y="3086100"/>
            <a:ext cx="1447800" cy="571500"/>
          </a:xfrm>
          <a:prstGeom prst="rect">
            <a:avLst/>
          </a:prstGeom>
          <a:noFill/>
          <a:ln>
            <a:noFill/>
          </a:ln>
        </p:spPr>
        <p:txBody>
          <a:bodyPr spcFirstLastPara="1" wrap="square" lIns="91425" tIns="45700" rIns="91425" bIns="45700" anchor="t" anchorCtr="0"/>
          <a:lstStyle>
            <a:lvl1pPr marL="457200" marR="0" lvl="0" indent="-2286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3" name="Google Shape;73;p10"/>
          <p:cNvSpPr txBox="1">
            <a:spLocks noGrp="1"/>
          </p:cNvSpPr>
          <p:nvPr>
            <p:ph type="body" idx="5"/>
          </p:nvPr>
        </p:nvSpPr>
        <p:spPr>
          <a:xfrm>
            <a:off x="2438400" y="1657350"/>
            <a:ext cx="1676400" cy="20002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74" name="Google Shape;74;p10"/>
          <p:cNvSpPr txBox="1">
            <a:spLocks noGrp="1"/>
          </p:cNvSpPr>
          <p:nvPr>
            <p:ph type="body" idx="6"/>
          </p:nvPr>
        </p:nvSpPr>
        <p:spPr>
          <a:xfrm>
            <a:off x="6553200" y="1657350"/>
            <a:ext cx="1676400" cy="20002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cxnSp>
        <p:nvCxnSpPr>
          <p:cNvPr id="75" name="Google Shape;75;p10"/>
          <p:cNvCxnSpPr/>
          <p:nvPr/>
        </p:nvCxnSpPr>
        <p:spPr>
          <a:xfrm>
            <a:off x="4521678" y="1657350"/>
            <a:ext cx="0" cy="2000250"/>
          </a:xfrm>
          <a:prstGeom prst="straightConnector1">
            <a:avLst/>
          </a:prstGeom>
          <a:noFill/>
          <a:ln w="9525" cap="flat" cmpd="sng">
            <a:solidFill>
              <a:schemeClr val="lt2"/>
            </a:solidFill>
            <a:prstDash val="dot"/>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Georgia"/>
                <a:ea typeface="Georgia"/>
                <a:cs typeface="Georgia"/>
                <a:sym typeface="Georg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bit.ly/VAPBA201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uzzsprout.com/168838/677129-ethan-part-two-fairfa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www.doe.virginia.gov/testing/local_assessments/index.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https://www.dropbox.com/s/klsd8moogoyjjzy/Day1%20Handout_Types%20of%20Performance%20Assessments.docx?dl=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zzsprout.com/168838/677127-ethan-fairfa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5" y="657726"/>
            <a:ext cx="9031705" cy="983014"/>
          </a:xfrm>
        </p:spPr>
        <p:txBody>
          <a:bodyPr/>
          <a:lstStyle/>
          <a:p>
            <a:pPr lvl="0" algn="ctr">
              <a:lnSpc>
                <a:spcPct val="85000"/>
              </a:lnSpc>
              <a:buClr>
                <a:srgbClr val="000000"/>
              </a:buClr>
              <a:buSzPts val="3600"/>
            </a:pPr>
            <a:r>
              <a:rPr lang="en-US" sz="3800" b="1" dirty="0">
                <a:latin typeface="Tahoma"/>
                <a:ea typeface="Tahoma"/>
                <a:cs typeface="Tahoma"/>
                <a:sym typeface="Tahoma"/>
              </a:rPr>
              <a:t>Performance Assessment Assurances: Next Steps for Leading Deeper Learning in Virginia </a:t>
            </a:r>
          </a:p>
        </p:txBody>
      </p:sp>
      <p:sp>
        <p:nvSpPr>
          <p:cNvPr id="3" name="Text Placeholder 2"/>
          <p:cNvSpPr>
            <a:spLocks noGrp="1"/>
          </p:cNvSpPr>
          <p:nvPr>
            <p:ph type="body" idx="1"/>
          </p:nvPr>
        </p:nvSpPr>
        <p:spPr>
          <a:xfrm>
            <a:off x="457200" y="1809747"/>
            <a:ext cx="8229600" cy="724902"/>
          </a:xfrm>
        </p:spPr>
        <p: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Day 1: Opening</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Google Shape;544;p53"/>
          <p:cNvSpPr txBox="1"/>
          <p:nvPr/>
        </p:nvSpPr>
        <p:spPr>
          <a:xfrm>
            <a:off x="2114863" y="2404342"/>
            <a:ext cx="4876800" cy="1539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Tahoma"/>
                <a:ea typeface="Tahoma"/>
                <a:cs typeface="Tahoma"/>
                <a:sym typeface="Tahoma"/>
              </a:rPr>
              <a:t>May 7-8, 2018  @Fredericksburg</a:t>
            </a:r>
            <a:endParaRPr sz="2400" b="0" i="0" u="none" strike="noStrike" cap="none" dirty="0">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Tahoma"/>
                <a:ea typeface="Tahoma"/>
                <a:cs typeface="Tahoma"/>
                <a:sym typeface="Tahoma"/>
              </a:rPr>
              <a:t>May 10-11, 2018  @Staunton</a:t>
            </a:r>
            <a:endParaRPr sz="2400" b="0" i="0" u="none" strike="noStrike" cap="none" dirty="0">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Tahoma"/>
                <a:ea typeface="Tahoma"/>
                <a:cs typeface="Tahoma"/>
                <a:sym typeface="Tahoma"/>
              </a:rPr>
              <a:t>June 4-5, 2018  @South Boston</a:t>
            </a:r>
            <a:endParaRPr sz="2400" b="0" i="0" u="none" strike="noStrike" cap="none" dirty="0">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Tahoma"/>
                <a:ea typeface="Tahoma"/>
                <a:cs typeface="Tahoma"/>
                <a:sym typeface="Tahoma"/>
              </a:rPr>
              <a:t>June 7-8, 2018 @Abingdon</a:t>
            </a:r>
            <a:endParaRPr sz="2400" b="0" i="0" u="none" strike="noStrike" cap="none" dirty="0">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2050" name="Picture 2" descr="Sponsor logos are shown in the footer, from left to right: Envision Learning Partners, Virginia Department of Education, and Jobs for the Future." title="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46" y="4028064"/>
            <a:ext cx="8501431" cy="111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763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6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Logistics 2</a:t>
            </a:r>
            <a:endParaRPr sz="4000" b="1" i="0" u="none" strike="noStrike" cap="none">
              <a:solidFill>
                <a:schemeClr val="dk1"/>
              </a:solidFill>
              <a:latin typeface="Tahoma"/>
              <a:ea typeface="Tahoma"/>
              <a:cs typeface="Tahoma"/>
              <a:sym typeface="Tahoma"/>
            </a:endParaRPr>
          </a:p>
        </p:txBody>
      </p:sp>
      <p:sp>
        <p:nvSpPr>
          <p:cNvPr id="610" name="Google Shape;610;p6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400" b="0" i="0" u="none" strike="noStrike" cap="none" dirty="0">
                <a:solidFill>
                  <a:schemeClr val="dk1"/>
                </a:solidFill>
                <a:latin typeface="Tahoma"/>
                <a:ea typeface="Tahoma"/>
                <a:cs typeface="Tahoma"/>
                <a:sym typeface="Tahoma"/>
              </a:rPr>
              <a:t>Wireless Network Name: [add info the morning of]</a:t>
            </a:r>
            <a:endParaRPr sz="2400" b="0" i="0" u="none" strike="noStrike" cap="none" dirty="0">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dirty="0">
                <a:solidFill>
                  <a:schemeClr val="dk1"/>
                </a:solidFill>
                <a:latin typeface="Tahoma"/>
                <a:ea typeface="Tahoma"/>
                <a:cs typeface="Tahoma"/>
                <a:sym typeface="Tahoma"/>
              </a:rPr>
              <a:t>Password: [add info the morning of]</a:t>
            </a:r>
            <a:endParaRPr sz="2400" b="0" i="0" u="none" strike="noStrike" cap="none" dirty="0">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endParaRPr sz="2400" b="0" i="0" u="none" strike="noStrike" cap="none" dirty="0">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sng" strike="noStrike" cap="none" dirty="0">
                <a:solidFill>
                  <a:schemeClr val="hlink"/>
                </a:solidFill>
                <a:latin typeface="Tahoma"/>
                <a:ea typeface="Tahoma"/>
                <a:cs typeface="Tahoma"/>
                <a:sym typeface="Tahoma"/>
                <a:hlinkClick r:id="rId3"/>
              </a:rPr>
              <a:t>Link to electronic versions of materials</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63"/>
          <p:cNvSpPr txBox="1">
            <a:spLocks noGrp="1"/>
          </p:cNvSpPr>
          <p:nvPr>
            <p:ph type="title"/>
          </p:nvPr>
        </p:nvSpPr>
        <p:spPr>
          <a:xfrm>
            <a:off x="510915" y="606028"/>
            <a:ext cx="80772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3600" b="1" i="0" u="none" strike="noStrike" cap="none" dirty="0">
                <a:solidFill>
                  <a:schemeClr val="dk1"/>
                </a:solidFill>
                <a:latin typeface="Tahoma"/>
                <a:ea typeface="Tahoma"/>
                <a:cs typeface="Tahoma"/>
                <a:sym typeface="Tahoma"/>
              </a:rPr>
              <a:t>The Why – Student </a:t>
            </a:r>
            <a:r>
              <a:rPr lang="en-US" sz="3600" b="1" i="0" u="none" strike="noStrike" cap="none" dirty="0" smtClean="0">
                <a:solidFill>
                  <a:schemeClr val="dk1"/>
                </a:solidFill>
                <a:latin typeface="Tahoma"/>
                <a:ea typeface="Tahoma"/>
                <a:cs typeface="Tahoma"/>
                <a:sym typeface="Tahoma"/>
              </a:rPr>
              <a:t>Voices</a:t>
            </a:r>
            <a:br>
              <a:rPr lang="en-US" sz="3600" b="1" i="0" u="none" strike="noStrike" cap="none" dirty="0" smtClean="0">
                <a:solidFill>
                  <a:schemeClr val="dk1"/>
                </a:solidFill>
                <a:latin typeface="Tahoma"/>
                <a:ea typeface="Tahoma"/>
                <a:cs typeface="Tahoma"/>
                <a:sym typeface="Tahoma"/>
              </a:rPr>
            </a:br>
            <a:r>
              <a:rPr lang="en-US" sz="3600" b="1" dirty="0">
                <a:latin typeface="Tahoma"/>
                <a:ea typeface="Tahoma"/>
                <a:cs typeface="Tahoma"/>
                <a:sym typeface="Tahoma"/>
              </a:rPr>
              <a:t/>
            </a:r>
            <a:br>
              <a:rPr lang="en-US" sz="3600" b="1" dirty="0">
                <a:latin typeface="Tahoma"/>
                <a:ea typeface="Tahoma"/>
                <a:cs typeface="Tahoma"/>
                <a:sym typeface="Tahoma"/>
              </a:rPr>
            </a:br>
            <a:r>
              <a:rPr lang="en-US" sz="2800" b="1" dirty="0" smtClean="0">
                <a:latin typeface="Tahoma"/>
                <a:ea typeface="Tahoma"/>
                <a:cs typeface="Tahoma"/>
                <a:sym typeface="Tahoma"/>
              </a:rPr>
              <a:t>Ethan</a:t>
            </a:r>
            <a:endParaRPr sz="3600" b="1" i="0" u="none" strike="noStrike" cap="none" dirty="0">
              <a:solidFill>
                <a:schemeClr val="dk1"/>
              </a:solidFill>
              <a:latin typeface="Tahoma"/>
              <a:ea typeface="Tahoma"/>
              <a:cs typeface="Tahoma"/>
              <a:sym typeface="Tahoma"/>
            </a:endParaRPr>
          </a:p>
        </p:txBody>
      </p:sp>
      <p:sp>
        <p:nvSpPr>
          <p:cNvPr id="617" name="Google Shape;617;p63"/>
          <p:cNvSpPr txBox="1">
            <a:spLocks noGrp="1"/>
          </p:cNvSpPr>
          <p:nvPr>
            <p:ph type="body" idx="1"/>
          </p:nvPr>
        </p:nvSpPr>
        <p:spPr>
          <a:xfrm>
            <a:off x="510915" y="1701963"/>
            <a:ext cx="8077200" cy="29944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chemeClr val="dk1"/>
              </a:buClr>
              <a:buSzPts val="2800"/>
              <a:buFont typeface="Arial"/>
              <a:buNone/>
            </a:pPr>
            <a:endParaRPr lang="en-US" sz="2400" dirty="0">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dirty="0" smtClean="0">
                <a:solidFill>
                  <a:schemeClr val="dk1"/>
                </a:solidFill>
                <a:latin typeface="Tahoma"/>
                <a:ea typeface="Tahoma"/>
                <a:cs typeface="Tahoma"/>
                <a:sym typeface="Tahoma"/>
              </a:rPr>
              <a:t>Part </a:t>
            </a:r>
            <a:r>
              <a:rPr lang="en-US" sz="2400" b="0" i="0" u="none" strike="noStrike" cap="none" dirty="0">
                <a:solidFill>
                  <a:schemeClr val="dk1"/>
                </a:solidFill>
                <a:latin typeface="Tahoma"/>
                <a:ea typeface="Tahoma"/>
                <a:cs typeface="Tahoma"/>
                <a:sym typeface="Tahoma"/>
              </a:rPr>
              <a:t>2</a:t>
            </a:r>
            <a:endParaRPr sz="2400" b="0" i="0" u="none" strike="noStrike" cap="none" dirty="0">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dirty="0">
                <a:solidFill>
                  <a:schemeClr val="dk1"/>
                </a:solidFill>
                <a:latin typeface="Tahoma"/>
                <a:ea typeface="Tahoma"/>
                <a:cs typeface="Tahoma"/>
                <a:sym typeface="Tahoma"/>
              </a:rPr>
              <a:t>High School student from Fairfax, VA</a:t>
            </a:r>
            <a:endParaRPr dirty="0"/>
          </a:p>
          <a:p>
            <a:pPr marL="0" marR="0" lvl="0" indent="0" algn="l" rtl="0">
              <a:lnSpc>
                <a:spcPct val="100000"/>
              </a:lnSpc>
              <a:spcBef>
                <a:spcPts val="560"/>
              </a:spcBef>
              <a:spcAft>
                <a:spcPts val="0"/>
              </a:spcAft>
              <a:buClr>
                <a:schemeClr val="dk1"/>
              </a:buClr>
              <a:buSzPts val="2800"/>
              <a:buFont typeface="Arial"/>
              <a:buNone/>
            </a:pPr>
            <a:endParaRPr sz="2400" b="0" i="0" u="none" strike="noStrike" cap="none" dirty="0">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sng" strike="noStrike" cap="none" dirty="0">
                <a:solidFill>
                  <a:schemeClr val="hlink"/>
                </a:solidFill>
                <a:latin typeface="Tahoma"/>
                <a:ea typeface="Tahoma"/>
                <a:cs typeface="Tahoma"/>
                <a:sym typeface="Tahoma"/>
                <a:hlinkClick r:id="rId3"/>
              </a:rPr>
              <a:t>Listen to Ethan</a:t>
            </a:r>
            <a:endParaRPr sz="2400" b="0" i="0" u="none" strike="noStrike" cap="none" dirty="0">
              <a:solidFill>
                <a:schemeClr val="dk1"/>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64" descr="Two students sitting on floor in library"/>
          <p:cNvPicPr preferRelativeResize="0"/>
          <p:nvPr/>
        </p:nvPicPr>
        <p:blipFill rotWithShape="1">
          <a:blip r:embed="rId3">
            <a:alphaModFix/>
          </a:blip>
          <a:srcRect/>
          <a:stretch/>
        </p:blipFill>
        <p:spPr>
          <a:xfrm>
            <a:off x="0" y="2510"/>
            <a:ext cx="2759554" cy="5138479"/>
          </a:xfrm>
          <a:prstGeom prst="rect">
            <a:avLst/>
          </a:prstGeom>
          <a:noFill/>
          <a:ln>
            <a:noFill/>
          </a:ln>
        </p:spPr>
      </p:pic>
      <p:sp>
        <p:nvSpPr>
          <p:cNvPr id="624" name="Google Shape;624;p64"/>
          <p:cNvSpPr txBox="1">
            <a:spLocks noGrp="1"/>
          </p:cNvSpPr>
          <p:nvPr>
            <p:ph type="title"/>
          </p:nvPr>
        </p:nvSpPr>
        <p:spPr>
          <a:xfrm>
            <a:off x="3176337" y="257174"/>
            <a:ext cx="5486400" cy="4629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000"/>
              <a:buFont typeface="Georgia"/>
              <a:buNone/>
            </a:pPr>
            <a:r>
              <a:rPr lang="en-US" sz="4000" b="1" i="0" u="none" strike="noStrike" cap="none">
                <a:solidFill>
                  <a:schemeClr val="dk1"/>
                </a:solidFill>
                <a:latin typeface="Tahoma"/>
                <a:ea typeface="Tahoma"/>
                <a:cs typeface="Tahoma"/>
                <a:sym typeface="Tahoma"/>
              </a:rPr>
              <a:t>PERFORMANCE ASSESSMENT</a:t>
            </a:r>
            <a:r>
              <a:rPr lang="en-US" sz="2400" b="0" i="0" u="none" strike="noStrike" cap="none">
                <a:solidFill>
                  <a:schemeClr val="dk1"/>
                </a:solidFill>
                <a:latin typeface="Tahoma"/>
                <a:ea typeface="Tahoma"/>
                <a:cs typeface="Tahoma"/>
                <a:sym typeface="Tahoma"/>
              </a:rPr>
              <a:t/>
            </a:r>
            <a:br>
              <a:rPr lang="en-US" sz="2400" b="0" i="0" u="none" strike="noStrike" cap="none">
                <a:solidFill>
                  <a:schemeClr val="dk1"/>
                </a:solidFill>
                <a:latin typeface="Tahoma"/>
                <a:ea typeface="Tahoma"/>
                <a:cs typeface="Tahoma"/>
                <a:sym typeface="Tahoma"/>
              </a:rPr>
            </a:br>
            <a:r>
              <a:rPr lang="en-US" sz="2400" b="0" i="0" u="none" strike="noStrike" cap="none">
                <a:solidFill>
                  <a:schemeClr val="dk1"/>
                </a:solidFill>
                <a:latin typeface="Tahoma"/>
                <a:ea typeface="Tahoma"/>
                <a:cs typeface="Tahoma"/>
                <a:sym typeface="Tahoma"/>
              </a:rPr>
              <a:t/>
            </a:r>
            <a:br>
              <a:rPr lang="en-US" sz="2400" b="0" i="0" u="none" strike="noStrike" cap="none">
                <a:solidFill>
                  <a:schemeClr val="dk1"/>
                </a:solidFill>
                <a:latin typeface="Tahoma"/>
                <a:ea typeface="Tahoma"/>
                <a:cs typeface="Tahoma"/>
                <a:sym typeface="Tahoma"/>
              </a:rPr>
            </a:br>
            <a:r>
              <a:rPr lang="en-US" sz="2400" b="0" i="0" u="none" strike="noStrike" cap="none">
                <a:solidFill>
                  <a:schemeClr val="dk1"/>
                </a:solidFill>
                <a:latin typeface="Tahoma"/>
                <a:ea typeface="Tahoma"/>
                <a:cs typeface="Tahoma"/>
                <a:sym typeface="Tahoma"/>
              </a:rPr>
              <a:t>Asks students to think and to </a:t>
            </a:r>
            <a:br>
              <a:rPr lang="en-US" sz="2400" b="0" i="0" u="none" strike="noStrike" cap="none">
                <a:solidFill>
                  <a:schemeClr val="dk1"/>
                </a:solidFill>
                <a:latin typeface="Tahoma"/>
                <a:ea typeface="Tahoma"/>
                <a:cs typeface="Tahoma"/>
                <a:sym typeface="Tahoma"/>
              </a:rPr>
            </a:br>
            <a:r>
              <a:rPr lang="en-US" sz="2400" b="0" i="0" u="none" strike="noStrike" cap="none">
                <a:solidFill>
                  <a:schemeClr val="dk1"/>
                </a:solidFill>
                <a:latin typeface="Tahoma"/>
                <a:ea typeface="Tahoma"/>
                <a:cs typeface="Tahoma"/>
                <a:sym typeface="Tahoma"/>
              </a:rPr>
              <a:t>produce--to demonstrate learning through work authentic to the discipline and/or real world.</a:t>
            </a:r>
            <a:endParaRPr sz="2400" b="0" i="0" u="none" strike="noStrike" cap="none">
              <a:solidFill>
                <a:schemeClr val="dk1"/>
              </a:solidFill>
              <a:latin typeface="Tahoma"/>
              <a:ea typeface="Tahoma"/>
              <a:cs typeface="Tahoma"/>
              <a:sym typeface="Tahoma"/>
            </a:endParaRPr>
          </a:p>
        </p:txBody>
      </p:sp>
      <p:cxnSp>
        <p:nvCxnSpPr>
          <p:cNvPr id="625" name="Google Shape;625;p64" descr="decorative"/>
          <p:cNvCxnSpPr/>
          <p:nvPr/>
        </p:nvCxnSpPr>
        <p:spPr>
          <a:xfrm>
            <a:off x="2759554" y="0"/>
            <a:ext cx="0" cy="5143500"/>
          </a:xfrm>
          <a:prstGeom prst="straightConnector1">
            <a:avLst/>
          </a:prstGeom>
          <a:noFill/>
          <a:ln w="127000" cap="flat" cmpd="sng">
            <a:solidFill>
              <a:srgbClr val="C00000"/>
            </a:solidFill>
            <a:prstDash val="solid"/>
            <a:round/>
            <a:headEnd type="none" w="sm" len="sm"/>
            <a:tailEnd type="none" w="sm" len="sm"/>
          </a:ln>
        </p:spPr>
      </p:cxnSp>
      <p:pic>
        <p:nvPicPr>
          <p:cNvPr id="626" name="Google Shape;626;p64" title="SCALE logo"/>
          <p:cNvPicPr preferRelativeResize="0"/>
          <p:nvPr/>
        </p:nvPicPr>
        <p:blipFill rotWithShape="1">
          <a:blip r:embed="rId4">
            <a:alphaModFix/>
          </a:blip>
          <a:srcRect/>
          <a:stretch/>
        </p:blipFill>
        <p:spPr>
          <a:xfrm>
            <a:off x="6629400" y="4515567"/>
            <a:ext cx="2230289" cy="4848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4000" b="1" dirty="0" smtClean="0">
                <a:latin typeface="Tahoma" panose="020B0604030504040204" pitchFamily="34" charset="0"/>
                <a:ea typeface="Tahoma" panose="020B0604030504040204" pitchFamily="34" charset="0"/>
                <a:cs typeface="Tahoma" panose="020B0604030504040204" pitchFamily="34" charset="0"/>
              </a:rPr>
              <a:t>Performance Assessment…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idx="1"/>
          </p:nvPr>
        </p:nvSpPr>
        <p:spPr>
          <a:xfrm>
            <a:off x="457200" y="1785367"/>
            <a:ext cx="3249168" cy="3394472"/>
          </a:xfrm>
        </p:spPr>
        <p:txBody>
          <a:bodyPr/>
          <a:lstStyle/>
          <a:p>
            <a:r>
              <a:rPr lang="en-US" sz="3600" i="1" dirty="0" smtClean="0">
                <a:latin typeface="Tahoma" panose="020B0604030504040204" pitchFamily="34" charset="0"/>
                <a:ea typeface="Tahoma" panose="020B0604030504040204" pitchFamily="34" charset="0"/>
                <a:cs typeface="Tahoma" panose="020B0604030504040204" pitchFamily="34" charset="0"/>
              </a:rPr>
              <a:t>… is learning by doing</a:t>
            </a:r>
            <a:endParaRPr lang="en-US" sz="3600" i="1" dirty="0">
              <a:latin typeface="Tahoma" panose="020B0604030504040204" pitchFamily="34" charset="0"/>
              <a:ea typeface="Tahoma" panose="020B0604030504040204" pitchFamily="34" charset="0"/>
              <a:cs typeface="Tahoma" panose="020B0604030504040204" pitchFamily="34" charset="0"/>
            </a:endParaRPr>
          </a:p>
        </p:txBody>
      </p:sp>
      <p:pic>
        <p:nvPicPr>
          <p:cNvPr id="5" name="Google Shape;638;p65" descr="Three figures holding up cogs so that they fit together"/>
          <p:cNvPicPr preferRelativeResize="0"/>
          <p:nvPr/>
        </p:nvPicPr>
        <p:blipFill rotWithShape="1">
          <a:blip r:embed="rId3">
            <a:alphaModFix/>
          </a:blip>
          <a:srcRect/>
          <a:stretch/>
        </p:blipFill>
        <p:spPr>
          <a:xfrm flipH="1">
            <a:off x="4731640" y="1718871"/>
            <a:ext cx="2850260" cy="1933108"/>
          </a:xfrm>
          <a:prstGeom prst="rect">
            <a:avLst/>
          </a:prstGeom>
          <a:noFill/>
          <a:ln>
            <a:noFill/>
          </a:ln>
        </p:spPr>
      </p:pic>
      <p:sp>
        <p:nvSpPr>
          <p:cNvPr id="8" name="Google Shape;632;p65" descr="decorative"/>
          <p:cNvSpPr/>
          <p:nvPr/>
        </p:nvSpPr>
        <p:spPr>
          <a:xfrm>
            <a:off x="0" y="4781550"/>
            <a:ext cx="9144000" cy="3619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9" name="Google Shape;639;p65" descr="SCALE logo" title="SCALE logo"/>
          <p:cNvPicPr preferRelativeResize="0"/>
          <p:nvPr/>
        </p:nvPicPr>
        <p:blipFill rotWithShape="1">
          <a:blip r:embed="rId4">
            <a:alphaModFix/>
          </a:blip>
          <a:srcRect/>
          <a:stretch/>
        </p:blipFill>
        <p:spPr>
          <a:xfrm>
            <a:off x="6629400" y="4185379"/>
            <a:ext cx="2230289" cy="484846"/>
          </a:xfrm>
          <a:prstGeom prst="rect">
            <a:avLst/>
          </a:prstGeom>
          <a:noFill/>
          <a:ln>
            <a:noFill/>
          </a:ln>
        </p:spPr>
      </p:pic>
    </p:spTree>
    <p:extLst>
      <p:ext uri="{BB962C8B-B14F-4D97-AF65-F5344CB8AC3E}">
        <p14:creationId xmlns:p14="http://schemas.microsoft.com/office/powerpoint/2010/main" val="2733125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Tahoma" panose="020B0604030504040204" pitchFamily="34" charset="0"/>
                <a:ea typeface="Tahoma" panose="020B0604030504040204" pitchFamily="34" charset="0"/>
                <a:cs typeface="Tahoma" panose="020B0604030504040204" pitchFamily="34" charset="0"/>
              </a:rPr>
              <a:t>Performance Assessment is…</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4" name="Google Shape;650;p66"/>
          <p:cNvSpPr>
            <a:spLocks noGrp="1"/>
          </p:cNvSpPr>
          <p:nvPr>
            <p:ph type="body" idx="1"/>
          </p:nvPr>
        </p:nvSpPr>
        <p:spPr>
          <a:xfrm>
            <a:off x="457200" y="2041399"/>
            <a:ext cx="8229600" cy="3394472"/>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4000"/>
              <a:buFont typeface="Arial"/>
              <a:buNone/>
            </a:pPr>
            <a:r>
              <a:rPr lang="en-US" sz="4000" i="1" dirty="0" smtClean="0">
                <a:latin typeface="Tahoma"/>
                <a:ea typeface="Tahoma"/>
                <a:cs typeface="Tahoma"/>
                <a:sym typeface="Tahoma"/>
              </a:rPr>
              <a:t>…</a:t>
            </a:r>
            <a:r>
              <a:rPr lang="en-US" sz="4000" b="0" i="1" u="none" strike="noStrike" cap="none" dirty="0" smtClean="0">
                <a:solidFill>
                  <a:schemeClr val="dk1"/>
                </a:solidFill>
                <a:latin typeface="Tahoma"/>
                <a:ea typeface="Tahoma"/>
                <a:cs typeface="Tahoma"/>
                <a:sym typeface="Tahoma"/>
              </a:rPr>
              <a:t>assessment </a:t>
            </a:r>
            <a:r>
              <a:rPr lang="en-US" sz="4000" b="1" i="1" u="none" strike="noStrike" cap="none" dirty="0">
                <a:solidFill>
                  <a:schemeClr val="dk1"/>
                </a:solidFill>
                <a:latin typeface="Tahoma"/>
                <a:ea typeface="Tahoma"/>
                <a:cs typeface="Tahoma"/>
                <a:sym typeface="Tahoma"/>
              </a:rPr>
              <a:t>for</a:t>
            </a:r>
            <a:r>
              <a:rPr lang="en-US" sz="4000" b="0" i="1" u="none" strike="noStrike" cap="none" dirty="0">
                <a:solidFill>
                  <a:schemeClr val="dk1"/>
                </a:solidFill>
                <a:latin typeface="Tahoma"/>
                <a:ea typeface="Tahoma"/>
                <a:cs typeface="Tahoma"/>
                <a:sym typeface="Tahoma"/>
              </a:rPr>
              <a:t> </a:t>
            </a:r>
            <a:br>
              <a:rPr lang="en-US" sz="4000" b="0" i="1" u="none" strike="noStrike" cap="none" dirty="0">
                <a:solidFill>
                  <a:schemeClr val="dk1"/>
                </a:solidFill>
                <a:latin typeface="Tahoma"/>
                <a:ea typeface="Tahoma"/>
                <a:cs typeface="Tahoma"/>
                <a:sym typeface="Tahoma"/>
              </a:rPr>
            </a:br>
            <a:r>
              <a:rPr lang="en-US" sz="4000" b="0" i="1" u="none" strike="noStrike" cap="none" dirty="0">
                <a:solidFill>
                  <a:schemeClr val="dk1"/>
                </a:solidFill>
                <a:latin typeface="Tahoma"/>
                <a:ea typeface="Tahoma"/>
                <a:cs typeface="Tahoma"/>
                <a:sym typeface="Tahoma"/>
              </a:rPr>
              <a:t>and </a:t>
            </a:r>
            <a:r>
              <a:rPr lang="en-US" sz="4000" b="1" i="1" u="none" strike="noStrike" cap="none" dirty="0">
                <a:solidFill>
                  <a:schemeClr val="dk1"/>
                </a:solidFill>
                <a:latin typeface="Tahoma"/>
                <a:ea typeface="Tahoma"/>
                <a:cs typeface="Tahoma"/>
                <a:sym typeface="Tahoma"/>
              </a:rPr>
              <a:t>as</a:t>
            </a:r>
            <a:r>
              <a:rPr lang="en-US" sz="4000" b="0" i="1" u="none" strike="noStrike" cap="none" dirty="0">
                <a:solidFill>
                  <a:schemeClr val="dk1"/>
                </a:solidFill>
                <a:latin typeface="Tahoma"/>
                <a:ea typeface="Tahoma"/>
                <a:cs typeface="Tahoma"/>
                <a:sym typeface="Tahoma"/>
              </a:rPr>
              <a:t> learning </a:t>
            </a:r>
            <a:endParaRPr sz="4000" b="0" i="1" u="none" strike="noStrike" cap="none" dirty="0">
              <a:solidFill>
                <a:schemeClr val="dk1"/>
              </a:solidFill>
              <a:latin typeface="Tahoma"/>
              <a:ea typeface="Tahoma"/>
              <a:cs typeface="Tahoma"/>
              <a:sym typeface="Tahoma"/>
            </a:endParaRPr>
          </a:p>
        </p:txBody>
      </p:sp>
      <p:pic>
        <p:nvPicPr>
          <p:cNvPr id="5" name="Google Shape;651;p66" descr="Head shape with lightbulb where brain would be"/>
          <p:cNvPicPr preferRelativeResize="0"/>
          <p:nvPr/>
        </p:nvPicPr>
        <p:blipFill rotWithShape="1">
          <a:blip r:embed="rId3">
            <a:alphaModFix/>
          </a:blip>
          <a:srcRect/>
          <a:stretch/>
        </p:blipFill>
        <p:spPr>
          <a:xfrm>
            <a:off x="5969002" y="1809750"/>
            <a:ext cx="2362200" cy="2362200"/>
          </a:xfrm>
          <a:prstGeom prst="rect">
            <a:avLst/>
          </a:prstGeom>
          <a:noFill/>
          <a:ln>
            <a:noFill/>
          </a:ln>
        </p:spPr>
      </p:pic>
      <p:sp>
        <p:nvSpPr>
          <p:cNvPr id="6" name="Google Shape;645;p66" descr="decorative"/>
          <p:cNvSpPr/>
          <p:nvPr/>
        </p:nvSpPr>
        <p:spPr>
          <a:xfrm>
            <a:off x="0" y="4781550"/>
            <a:ext cx="9144000" cy="3619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7" name="Google Shape;652;p66" title="SCALE logo"/>
          <p:cNvPicPr preferRelativeResize="0"/>
          <p:nvPr/>
        </p:nvPicPr>
        <p:blipFill rotWithShape="1">
          <a:blip r:embed="rId4">
            <a:alphaModFix/>
          </a:blip>
          <a:srcRect/>
          <a:stretch/>
        </p:blipFill>
        <p:spPr>
          <a:xfrm>
            <a:off x="183147" y="4162425"/>
            <a:ext cx="2230289" cy="484846"/>
          </a:xfrm>
          <a:prstGeom prst="rect">
            <a:avLst/>
          </a:prstGeom>
          <a:noFill/>
          <a:ln>
            <a:noFill/>
          </a:ln>
        </p:spPr>
      </p:pic>
    </p:spTree>
    <p:extLst>
      <p:ext uri="{BB962C8B-B14F-4D97-AF65-F5344CB8AC3E}">
        <p14:creationId xmlns:p14="http://schemas.microsoft.com/office/powerpoint/2010/main" val="1786332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Tahoma" panose="020B0604030504040204" pitchFamily="34" charset="0"/>
                <a:ea typeface="Tahoma" panose="020B0604030504040204" pitchFamily="34" charset="0"/>
                <a:cs typeface="Tahoma" panose="020B0604030504040204" pitchFamily="34" charset="0"/>
              </a:rPr>
              <a:t>Students learn. Teachers learn.</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pic>
        <p:nvPicPr>
          <p:cNvPr id="4" name="Google Shape;658;p67" descr="Teacher pointing to something on a computer screen, showing student"/>
          <p:cNvPicPr preferRelativeResize="0"/>
          <p:nvPr/>
        </p:nvPicPr>
        <p:blipFill rotWithShape="1">
          <a:blip r:embed="rId3">
            <a:alphaModFix/>
          </a:blip>
          <a:srcRect t="14484" b="20528"/>
          <a:stretch/>
        </p:blipFill>
        <p:spPr>
          <a:xfrm>
            <a:off x="1" y="1162050"/>
            <a:ext cx="9193105" cy="3981450"/>
          </a:xfrm>
          <a:prstGeom prst="rect">
            <a:avLst/>
          </a:prstGeom>
          <a:noFill/>
          <a:ln>
            <a:noFill/>
          </a:ln>
        </p:spPr>
      </p:pic>
      <p:pic>
        <p:nvPicPr>
          <p:cNvPr id="5" name="Google Shape;660;p67" title="SCALE logo"/>
          <p:cNvPicPr preferRelativeResize="0"/>
          <p:nvPr/>
        </p:nvPicPr>
        <p:blipFill rotWithShape="1">
          <a:blip r:embed="rId4">
            <a:alphaModFix/>
          </a:blip>
          <a:srcRect/>
          <a:stretch/>
        </p:blipFill>
        <p:spPr>
          <a:xfrm>
            <a:off x="6629400" y="4515567"/>
            <a:ext cx="2230289" cy="484846"/>
          </a:xfrm>
          <a:prstGeom prst="rect">
            <a:avLst/>
          </a:prstGeom>
          <a:noFill/>
          <a:ln>
            <a:noFill/>
          </a:ln>
        </p:spPr>
      </p:pic>
    </p:spTree>
    <p:extLst>
      <p:ext uri="{BB962C8B-B14F-4D97-AF65-F5344CB8AC3E}">
        <p14:creationId xmlns:p14="http://schemas.microsoft.com/office/powerpoint/2010/main" val="1542664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8"/>
            <a:ext cx="8686800" cy="857250"/>
          </a:xfrm>
        </p:spPr>
        <p:txBody>
          <a:bodyPr/>
          <a:lstStyle/>
          <a:p>
            <a:r>
              <a:rPr lang="en-US" sz="4000" b="1" dirty="0" smtClean="0">
                <a:latin typeface="Tahoma" panose="020B0604030504040204" pitchFamily="34" charset="0"/>
                <a:ea typeface="Tahoma" panose="020B0604030504040204" pitchFamily="34" charset="0"/>
                <a:cs typeface="Tahoma" panose="020B0604030504040204" pitchFamily="34" charset="0"/>
              </a:rPr>
              <a:t>Performance Assessment links…</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671;p68"/>
          <p:cNvSpPr>
            <a:spLocks noGrp="1"/>
          </p:cNvSpPr>
          <p:nvPr>
            <p:ph type="body" idx="1"/>
          </p:nvPr>
        </p:nvSpPr>
        <p:spPr>
          <a:xfrm>
            <a:off x="457199" y="1622179"/>
            <a:ext cx="4536831" cy="3394472"/>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4000"/>
              <a:buFont typeface="Arial"/>
              <a:buNone/>
            </a:pPr>
            <a:r>
              <a:rPr lang="en-US" sz="4000" b="0" i="1" u="none" strike="noStrike" cap="none" dirty="0" smtClean="0">
                <a:solidFill>
                  <a:schemeClr val="dk1"/>
                </a:solidFill>
                <a:latin typeface="Tahoma"/>
                <a:ea typeface="Tahoma"/>
                <a:cs typeface="Tahoma"/>
                <a:sym typeface="Tahoma"/>
              </a:rPr>
              <a:t>…curriculum</a:t>
            </a:r>
            <a:r>
              <a:rPr lang="en-US" sz="4000" b="0" i="1" u="none" strike="noStrike" cap="none" dirty="0">
                <a:solidFill>
                  <a:schemeClr val="dk1"/>
                </a:solidFill>
                <a:latin typeface="Tahoma"/>
                <a:ea typeface="Tahoma"/>
                <a:cs typeface="Tahoma"/>
                <a:sym typeface="Tahoma"/>
              </a:rPr>
              <a:t>, instruction, and </a:t>
            </a:r>
            <a:r>
              <a:rPr lang="en-US" sz="4000" b="0" i="1" u="none" strike="noStrike" cap="none" dirty="0" smtClean="0">
                <a:solidFill>
                  <a:schemeClr val="dk1"/>
                </a:solidFill>
                <a:latin typeface="Tahoma"/>
                <a:ea typeface="Tahoma"/>
                <a:cs typeface="Tahoma"/>
                <a:sym typeface="Tahoma"/>
              </a:rPr>
              <a:t>assessment.</a:t>
            </a:r>
            <a:endParaRPr sz="4000" b="0" i="1" u="none" strike="noStrike" cap="none" dirty="0">
              <a:solidFill>
                <a:schemeClr val="dk1"/>
              </a:solidFill>
              <a:latin typeface="Tahoma"/>
              <a:ea typeface="Tahoma"/>
              <a:cs typeface="Tahoma"/>
              <a:sym typeface="Tahoma"/>
            </a:endParaRPr>
          </a:p>
        </p:txBody>
      </p:sp>
      <p:sp>
        <p:nvSpPr>
          <p:cNvPr id="6" name="Google Shape;666;p68" descr="decorative"/>
          <p:cNvSpPr/>
          <p:nvPr/>
        </p:nvSpPr>
        <p:spPr>
          <a:xfrm>
            <a:off x="0" y="4781550"/>
            <a:ext cx="9144000" cy="3619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7" name="Google Shape;673;p68" title="SCALE logo"/>
          <p:cNvPicPr preferRelativeResize="0"/>
          <p:nvPr/>
        </p:nvPicPr>
        <p:blipFill rotWithShape="1">
          <a:blip r:embed="rId3">
            <a:alphaModFix/>
          </a:blip>
          <a:srcRect/>
          <a:stretch/>
        </p:blipFill>
        <p:spPr>
          <a:xfrm>
            <a:off x="6699492" y="4134780"/>
            <a:ext cx="2230289" cy="484846"/>
          </a:xfrm>
          <a:prstGeom prst="rect">
            <a:avLst/>
          </a:prstGeom>
          <a:noFill/>
          <a:ln>
            <a:noFill/>
          </a:ln>
        </p:spPr>
      </p:pic>
      <p:pic>
        <p:nvPicPr>
          <p:cNvPr id="8" name="Google Shape;672;p68" descr="Three puzzle pieces connected"/>
          <p:cNvPicPr preferRelativeResize="0"/>
          <p:nvPr/>
        </p:nvPicPr>
        <p:blipFill rotWithShape="1">
          <a:blip r:embed="rId4">
            <a:alphaModFix/>
          </a:blip>
          <a:srcRect/>
          <a:stretch/>
        </p:blipFill>
        <p:spPr>
          <a:xfrm flipH="1">
            <a:off x="5444938" y="1615142"/>
            <a:ext cx="3076762" cy="2078972"/>
          </a:xfrm>
          <a:prstGeom prst="rect">
            <a:avLst/>
          </a:prstGeom>
          <a:noFill/>
          <a:ln>
            <a:noFill/>
          </a:ln>
        </p:spPr>
      </p:pic>
    </p:spTree>
    <p:extLst>
      <p:ext uri="{BB962C8B-B14F-4D97-AF65-F5344CB8AC3E}">
        <p14:creationId xmlns:p14="http://schemas.microsoft.com/office/powerpoint/2010/main" val="3416903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69"/>
          <p:cNvSpPr txBox="1">
            <a:spLocks noGrp="1"/>
          </p:cNvSpPr>
          <p:nvPr>
            <p:ph type="title"/>
          </p:nvPr>
        </p:nvSpPr>
        <p:spPr>
          <a:xfrm>
            <a:off x="372036" y="188595"/>
            <a:ext cx="80772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Assessment Literacy Glossary</a:t>
            </a:r>
            <a:endParaRPr sz="4000" b="1" i="0" u="none" strike="noStrike" cap="none">
              <a:solidFill>
                <a:schemeClr val="dk1"/>
              </a:solidFill>
              <a:latin typeface="Tahoma"/>
              <a:ea typeface="Tahoma"/>
              <a:cs typeface="Tahoma"/>
              <a:sym typeface="Tahoma"/>
            </a:endParaRPr>
          </a:p>
        </p:txBody>
      </p:sp>
      <p:sp>
        <p:nvSpPr>
          <p:cNvPr id="680" name="Google Shape;680;p69"/>
          <p:cNvSpPr txBox="1">
            <a:spLocks noGrp="1"/>
          </p:cNvSpPr>
          <p:nvPr>
            <p:ph type="body" idx="1"/>
          </p:nvPr>
        </p:nvSpPr>
        <p:spPr>
          <a:xfrm>
            <a:off x="372036" y="1132131"/>
            <a:ext cx="8683064" cy="392396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170"/>
              <a:buFont typeface="Arial"/>
              <a:buNone/>
            </a:pPr>
            <a:r>
              <a:rPr lang="en-US" sz="2400" b="0" i="0" u="sng" strike="noStrike" cap="none">
                <a:solidFill>
                  <a:schemeClr val="hlink"/>
                </a:solidFill>
                <a:latin typeface="Tahoma"/>
                <a:ea typeface="Tahoma"/>
                <a:cs typeface="Tahoma"/>
                <a:sym typeface="Tahoma"/>
                <a:hlinkClick r:id="rId3"/>
              </a:rPr>
              <a:t>Performance Based Assessment Definition Link</a:t>
            </a:r>
            <a:endParaRPr sz="2400" b="0" i="0" u="sng" strike="noStrike" cap="none">
              <a:solidFill>
                <a:schemeClr val="hlink"/>
              </a:solidFill>
              <a:latin typeface="Tahoma"/>
              <a:ea typeface="Tahoma"/>
              <a:cs typeface="Tahoma"/>
              <a:sym typeface="Tahoma"/>
            </a:endParaRPr>
          </a:p>
          <a:p>
            <a:pPr marL="0" marR="0" lvl="0" indent="0" algn="l" rtl="0">
              <a:lnSpc>
                <a:spcPct val="80000"/>
              </a:lnSpc>
              <a:spcBef>
                <a:spcPts val="0"/>
              </a:spcBef>
              <a:spcAft>
                <a:spcPts val="0"/>
              </a:spcAft>
              <a:buClr>
                <a:schemeClr val="dk1"/>
              </a:buClr>
              <a:buSzPts val="2170"/>
              <a:buFont typeface="Arial"/>
              <a:buNone/>
            </a:pPr>
            <a:endParaRPr sz="1600" b="0" i="0" u="none" strike="noStrike" cap="none">
              <a:solidFill>
                <a:schemeClr val="dk1"/>
              </a:solidFill>
              <a:latin typeface="Tahoma"/>
              <a:ea typeface="Tahoma"/>
              <a:cs typeface="Tahoma"/>
              <a:sym typeface="Tahoma"/>
            </a:endParaRPr>
          </a:p>
          <a:p>
            <a:pPr marL="0" marR="0" lvl="0" indent="0" algn="l" rtl="0">
              <a:lnSpc>
                <a:spcPct val="90000"/>
              </a:lnSpc>
              <a:spcBef>
                <a:spcPts val="434"/>
              </a:spcBef>
              <a:spcAft>
                <a:spcPts val="600"/>
              </a:spcAft>
              <a:buClr>
                <a:schemeClr val="dk1"/>
              </a:buClr>
              <a:buSzPts val="2170"/>
              <a:buFont typeface="Arial"/>
              <a:buNone/>
            </a:pPr>
            <a:r>
              <a:rPr lang="en-US" sz="2400" b="1" i="0" u="none" strike="noStrike" cap="none">
                <a:solidFill>
                  <a:schemeClr val="dk1"/>
                </a:solidFill>
                <a:latin typeface="Tahoma"/>
                <a:ea typeface="Tahoma"/>
                <a:cs typeface="Tahoma"/>
                <a:sym typeface="Tahoma"/>
              </a:rPr>
              <a:t>Performance Assessment or Performance-Based Assessment (PBA) </a:t>
            </a:r>
            <a:r>
              <a:rPr lang="en-US" sz="2400" b="0" i="0" u="none" strike="noStrike" cap="none">
                <a:solidFill>
                  <a:schemeClr val="dk1"/>
                </a:solidFill>
                <a:latin typeface="Tahoma"/>
                <a:ea typeface="Tahoma"/>
                <a:cs typeface="Tahoma"/>
                <a:sym typeface="Tahoma"/>
              </a:rPr>
              <a:t>– A type of alternative assessment in which students demonstrate the use of their acquired knowledge and skill. A performance assessment may include a written component, but generally focuses primarily on the student’s demonstration of a specified task and/or the creation of a product. Performance assessments are typically scored using rubrics (see Rubrics), which explicitly describe levels of performance and designate which levels meet standards. </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Tahoma" panose="020B0604030504040204" pitchFamily="34" charset="0"/>
                <a:ea typeface="Tahoma" panose="020B0604030504040204" pitchFamily="34" charset="0"/>
                <a:cs typeface="Tahoma" panose="020B0604030504040204" pitchFamily="34" charset="0"/>
              </a:rPr>
              <a:t>Purposes of Different Types of Performance Assessment</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idx="1"/>
          </p:nvPr>
        </p:nvSpPr>
        <p:spPr/>
        <p:txBody>
          <a:bodyPr/>
          <a:lstStyle/>
          <a:p>
            <a:endParaRPr lang="en-US"/>
          </a:p>
        </p:txBody>
      </p:sp>
      <p:pic>
        <p:nvPicPr>
          <p:cNvPr id="4" name="Google Shape;686;p70" descr="Paint brushes with different size brush heads"/>
          <p:cNvPicPr preferRelativeResize="0"/>
          <p:nvPr/>
        </p:nvPicPr>
        <p:blipFill rotWithShape="1">
          <a:blip r:embed="rId3">
            <a:alphaModFix/>
          </a:blip>
          <a:srcRect/>
          <a:stretch/>
        </p:blipFill>
        <p:spPr>
          <a:xfrm>
            <a:off x="0" y="1192305"/>
            <a:ext cx="9144000" cy="3987053"/>
          </a:xfrm>
          <a:prstGeom prst="rect">
            <a:avLst/>
          </a:prstGeom>
          <a:noFill/>
          <a:ln>
            <a:noFill/>
          </a:ln>
        </p:spPr>
      </p:pic>
    </p:spTree>
    <p:extLst>
      <p:ext uri="{BB962C8B-B14F-4D97-AF65-F5344CB8AC3E}">
        <p14:creationId xmlns:p14="http://schemas.microsoft.com/office/powerpoint/2010/main" val="436348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grpSp>
        <p:nvGrpSpPr>
          <p:cNvPr id="693" name="Google Shape;693;p71" descr="Man climbing a ladder into an apple tree showing relationship between task complexity and depth of learning"/>
          <p:cNvGrpSpPr/>
          <p:nvPr/>
        </p:nvGrpSpPr>
        <p:grpSpPr>
          <a:xfrm>
            <a:off x="0" y="-590341"/>
            <a:ext cx="9181691" cy="6540492"/>
            <a:chOff x="0" y="-590341"/>
            <a:chExt cx="9181691" cy="6540492"/>
          </a:xfrm>
        </p:grpSpPr>
        <p:pic>
          <p:nvPicPr>
            <p:cNvPr id="694" name="Google Shape;694;p71" descr="Apple tree"/>
            <p:cNvPicPr preferRelativeResize="0"/>
            <p:nvPr/>
          </p:nvPicPr>
          <p:blipFill rotWithShape="1">
            <a:blip r:embed="rId3">
              <a:alphaModFix/>
            </a:blip>
            <a:srcRect/>
            <a:stretch/>
          </p:blipFill>
          <p:spPr>
            <a:xfrm>
              <a:off x="3542891" y="0"/>
              <a:ext cx="5638800" cy="5143500"/>
            </a:xfrm>
            <a:prstGeom prst="rect">
              <a:avLst/>
            </a:prstGeom>
            <a:noFill/>
            <a:ln>
              <a:noFill/>
            </a:ln>
          </p:spPr>
        </p:pic>
        <p:pic>
          <p:nvPicPr>
            <p:cNvPr id="696" name="Google Shape;696;p71" descr="Image shows someone climbing a ladder that is propped up against a tree."/>
            <p:cNvPicPr preferRelativeResize="0"/>
            <p:nvPr/>
          </p:nvPicPr>
          <p:blipFill rotWithShape="1">
            <a:blip r:embed="rId4">
              <a:alphaModFix/>
            </a:blip>
            <a:srcRect/>
            <a:stretch/>
          </p:blipFill>
          <p:spPr>
            <a:xfrm rot="605785">
              <a:off x="0" y="-590341"/>
              <a:ext cx="5333131" cy="6540492"/>
            </a:xfrm>
            <a:prstGeom prst="round1Rect">
              <a:avLst>
                <a:gd name="adj" fmla="val 16667"/>
              </a:avLst>
            </a:prstGeom>
            <a:noFill/>
            <a:ln>
              <a:noFill/>
            </a:ln>
          </p:spPr>
        </p:pic>
      </p:grpSp>
      <p:grpSp>
        <p:nvGrpSpPr>
          <p:cNvPr id="699" name="Google Shape;699;p71" descr="Image indicates that as the person climbs higher on the ladder, the depth of learning increases."/>
          <p:cNvGrpSpPr/>
          <p:nvPr/>
        </p:nvGrpSpPr>
        <p:grpSpPr>
          <a:xfrm>
            <a:off x="6654056" y="854324"/>
            <a:ext cx="385815" cy="3941689"/>
            <a:chOff x="7031051" y="1654678"/>
            <a:chExt cx="385815" cy="2907478"/>
          </a:xfrm>
        </p:grpSpPr>
        <p:sp>
          <p:nvSpPr>
            <p:cNvPr id="700" name="Google Shape;700;p71"/>
            <p:cNvSpPr txBox="1"/>
            <p:nvPr/>
          </p:nvSpPr>
          <p:spPr>
            <a:xfrm rot="-5400000" flipH="1">
              <a:off x="5761836" y="2923892"/>
              <a:ext cx="2907478" cy="369049"/>
            </a:xfrm>
            <a:prstGeom prst="rect">
              <a:avLst/>
            </a:prstGeom>
            <a:noFill/>
            <a:ln>
              <a:noFill/>
            </a:ln>
          </p:spPr>
          <p:txBody>
            <a:bodyPr spcFirstLastPara="1" wrap="square" lIns="91150" tIns="45575" rIns="91150" bIns="455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DEPTH OF LEARNING</a:t>
              </a:r>
              <a:endParaRPr sz="2400" b="1" i="0" u="none" strike="noStrike" cap="none">
                <a:solidFill>
                  <a:schemeClr val="dk1"/>
                </a:solidFill>
                <a:latin typeface="Tahoma"/>
                <a:ea typeface="Tahoma"/>
                <a:cs typeface="Tahoma"/>
                <a:sym typeface="Tahoma"/>
              </a:endParaRPr>
            </a:p>
          </p:txBody>
        </p:sp>
        <p:sp>
          <p:nvSpPr>
            <p:cNvPr id="701" name="Google Shape;701;p71"/>
            <p:cNvSpPr/>
            <p:nvPr/>
          </p:nvSpPr>
          <p:spPr>
            <a:xfrm flipH="1">
              <a:off x="7045812" y="1809321"/>
              <a:ext cx="371054" cy="170118"/>
            </a:xfrm>
            <a:prstGeom prst="triangle">
              <a:avLst>
                <a:gd name="adj" fmla="val 50000"/>
              </a:avLst>
            </a:prstGeom>
            <a:solidFill>
              <a:srgbClr val="262626"/>
            </a:solidFill>
            <a:ln w="25400" cap="flat" cmpd="sng">
              <a:solidFill>
                <a:schemeClr val="lt1"/>
              </a:solidFill>
              <a:prstDash val="solid"/>
              <a:round/>
              <a:headEnd type="none" w="sm" len="sm"/>
              <a:tailEnd type="none" w="sm" len="sm"/>
            </a:ln>
          </p:spPr>
          <p:txBody>
            <a:bodyPr spcFirstLastPara="1" wrap="square" lIns="91150" tIns="45575" rIns="91150" bIns="455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ahoma"/>
                <a:ea typeface="Tahoma"/>
                <a:cs typeface="Tahoma"/>
                <a:sym typeface="Tahoma"/>
              </a:endParaRPr>
            </a:p>
          </p:txBody>
        </p:sp>
      </p:grpSp>
      <p:sp>
        <p:nvSpPr>
          <p:cNvPr id="702" name="Google Shape;702;p71"/>
          <p:cNvSpPr txBox="1"/>
          <p:nvPr/>
        </p:nvSpPr>
        <p:spPr>
          <a:xfrm flipH="1">
            <a:off x="1567884" y="4260191"/>
            <a:ext cx="1529879" cy="716681"/>
          </a:xfrm>
          <a:prstGeom prst="rect">
            <a:avLst/>
          </a:prstGeom>
          <a:noFill/>
          <a:ln>
            <a:noFill/>
          </a:ln>
        </p:spPr>
        <p:txBody>
          <a:bodyPr spcFirstLastPara="1" wrap="square" lIns="91150" tIns="45575" rIns="91150" bIns="455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ahoma"/>
                <a:ea typeface="Tahoma"/>
                <a:cs typeface="Tahoma"/>
                <a:sym typeface="Tahoma"/>
              </a:rPr>
              <a:t>Constructed </a:t>
            </a:r>
            <a:br>
              <a:rPr lang="en-US" sz="2000" b="0" i="0" u="none" strike="noStrike" cap="none">
                <a:solidFill>
                  <a:schemeClr val="dk1"/>
                </a:solidFill>
                <a:latin typeface="Tahoma"/>
                <a:ea typeface="Tahoma"/>
                <a:cs typeface="Tahoma"/>
                <a:sym typeface="Tahoma"/>
              </a:rPr>
            </a:br>
            <a:r>
              <a:rPr lang="en-US" sz="2000" b="0" i="0" u="none" strike="noStrike" cap="none">
                <a:solidFill>
                  <a:schemeClr val="dk1"/>
                </a:solidFill>
                <a:latin typeface="Tahoma"/>
                <a:ea typeface="Tahoma"/>
                <a:cs typeface="Tahoma"/>
                <a:sym typeface="Tahoma"/>
              </a:rPr>
              <a:t>Response </a:t>
            </a:r>
            <a:endParaRPr sz="2000" b="0" i="0" u="none" strike="noStrike" cap="none">
              <a:solidFill>
                <a:srgbClr val="000000"/>
              </a:solidFill>
              <a:latin typeface="Tahoma"/>
              <a:ea typeface="Tahoma"/>
              <a:cs typeface="Tahoma"/>
              <a:sym typeface="Tahoma"/>
            </a:endParaRPr>
          </a:p>
        </p:txBody>
      </p:sp>
      <p:sp>
        <p:nvSpPr>
          <p:cNvPr id="703" name="Google Shape;703;p71"/>
          <p:cNvSpPr txBox="1"/>
          <p:nvPr/>
        </p:nvSpPr>
        <p:spPr>
          <a:xfrm flipH="1">
            <a:off x="3097763" y="4120892"/>
            <a:ext cx="1068617" cy="995280"/>
          </a:xfrm>
          <a:prstGeom prst="rect">
            <a:avLst/>
          </a:prstGeom>
          <a:noFill/>
          <a:ln>
            <a:noFill/>
          </a:ln>
        </p:spPr>
        <p:txBody>
          <a:bodyPr spcFirstLastPara="1" wrap="square" lIns="91150" tIns="45575" rIns="91150" bIns="455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ahoma"/>
                <a:ea typeface="Tahoma"/>
                <a:cs typeface="Tahoma"/>
                <a:sym typeface="Tahoma"/>
              </a:rPr>
              <a:t>Stand-</a:t>
            </a:r>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ahoma"/>
                <a:ea typeface="Tahoma"/>
                <a:cs typeface="Tahoma"/>
                <a:sym typeface="Tahoma"/>
              </a:rPr>
              <a:t>Alone </a:t>
            </a:r>
            <a:br>
              <a:rPr lang="en-US" sz="2000" b="0" i="0" u="none" strike="noStrike" cap="none">
                <a:solidFill>
                  <a:schemeClr val="dk1"/>
                </a:solidFill>
                <a:latin typeface="Tahoma"/>
                <a:ea typeface="Tahoma"/>
                <a:cs typeface="Tahoma"/>
                <a:sym typeface="Tahoma"/>
              </a:rPr>
            </a:br>
            <a:r>
              <a:rPr lang="en-US" sz="2000" b="0" i="0" u="none" strike="noStrike" cap="none">
                <a:solidFill>
                  <a:schemeClr val="dk1"/>
                </a:solidFill>
                <a:latin typeface="Tahoma"/>
                <a:ea typeface="Tahoma"/>
                <a:cs typeface="Tahoma"/>
                <a:sym typeface="Tahoma"/>
              </a:rPr>
              <a:t>Task</a:t>
            </a:r>
            <a:endParaRPr sz="2000" b="0" i="0" u="none" strike="noStrike" cap="none">
              <a:solidFill>
                <a:srgbClr val="000000"/>
              </a:solidFill>
              <a:latin typeface="Tahoma"/>
              <a:ea typeface="Tahoma"/>
              <a:cs typeface="Tahoma"/>
              <a:sym typeface="Tahoma"/>
            </a:endParaRPr>
          </a:p>
        </p:txBody>
      </p:sp>
      <p:sp>
        <p:nvSpPr>
          <p:cNvPr id="704" name="Google Shape;704;p71"/>
          <p:cNvSpPr txBox="1"/>
          <p:nvPr/>
        </p:nvSpPr>
        <p:spPr>
          <a:xfrm flipH="1">
            <a:off x="4117955" y="4089502"/>
            <a:ext cx="1426076" cy="1043747"/>
          </a:xfrm>
          <a:prstGeom prst="rect">
            <a:avLst/>
          </a:prstGeom>
          <a:noFill/>
          <a:ln>
            <a:noFill/>
          </a:ln>
        </p:spPr>
        <p:txBody>
          <a:bodyPr spcFirstLastPara="1" wrap="square" lIns="91150" tIns="45575" rIns="91150" bIns="455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ahoma"/>
                <a:ea typeface="Tahoma"/>
                <a:cs typeface="Tahoma"/>
                <a:sym typeface="Tahoma"/>
              </a:rPr>
              <a:t>Curriculum</a:t>
            </a:r>
            <a:br>
              <a:rPr lang="en-US" sz="2000" b="0" i="0" u="none" strike="noStrike" cap="none">
                <a:solidFill>
                  <a:schemeClr val="dk1"/>
                </a:solidFill>
                <a:latin typeface="Tahoma"/>
                <a:ea typeface="Tahoma"/>
                <a:cs typeface="Tahoma"/>
                <a:sym typeface="Tahoma"/>
              </a:rPr>
            </a:br>
            <a:r>
              <a:rPr lang="en-US" sz="2000" b="0" i="0" u="none" strike="noStrike" cap="none">
                <a:solidFill>
                  <a:schemeClr val="dk1"/>
                </a:solidFill>
                <a:latin typeface="Tahoma"/>
                <a:ea typeface="Tahoma"/>
                <a:cs typeface="Tahoma"/>
                <a:sym typeface="Tahoma"/>
              </a:rPr>
              <a:t>Embedded Task</a:t>
            </a:r>
            <a:endParaRPr sz="2000" b="0" i="0" u="none" strike="noStrike" cap="none">
              <a:solidFill>
                <a:srgbClr val="000000"/>
              </a:solidFill>
              <a:latin typeface="Tahoma"/>
              <a:ea typeface="Tahoma"/>
              <a:cs typeface="Tahoma"/>
              <a:sym typeface="Tahoma"/>
            </a:endParaRPr>
          </a:p>
        </p:txBody>
      </p:sp>
      <p:sp>
        <p:nvSpPr>
          <p:cNvPr id="705" name="Google Shape;705;p71"/>
          <p:cNvSpPr txBox="1"/>
          <p:nvPr/>
        </p:nvSpPr>
        <p:spPr>
          <a:xfrm flipH="1">
            <a:off x="5441839" y="4260191"/>
            <a:ext cx="1181376" cy="716681"/>
          </a:xfrm>
          <a:prstGeom prst="rect">
            <a:avLst/>
          </a:prstGeom>
          <a:noFill/>
          <a:ln>
            <a:noFill/>
          </a:ln>
        </p:spPr>
        <p:txBody>
          <a:bodyPr spcFirstLastPara="1" wrap="square" lIns="91150" tIns="45575" rIns="91150" bIns="455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ahoma"/>
                <a:ea typeface="Tahoma"/>
                <a:cs typeface="Tahoma"/>
                <a:sym typeface="Tahoma"/>
              </a:rPr>
              <a:t>Complex </a:t>
            </a:r>
            <a:br>
              <a:rPr lang="en-US" sz="2000" b="0" i="0" u="none" strike="noStrike" cap="none">
                <a:solidFill>
                  <a:schemeClr val="dk1"/>
                </a:solidFill>
                <a:latin typeface="Tahoma"/>
                <a:ea typeface="Tahoma"/>
                <a:cs typeface="Tahoma"/>
                <a:sym typeface="Tahoma"/>
              </a:rPr>
            </a:br>
            <a:r>
              <a:rPr lang="en-US" sz="2000" b="0" i="0" u="none" strike="noStrike" cap="none">
                <a:solidFill>
                  <a:schemeClr val="dk1"/>
                </a:solidFill>
                <a:latin typeface="Tahoma"/>
                <a:ea typeface="Tahoma"/>
                <a:cs typeface="Tahoma"/>
                <a:sym typeface="Tahoma"/>
              </a:rPr>
              <a:t>Project</a:t>
            </a:r>
            <a:endParaRPr sz="2000" b="0" i="0" u="none" strike="noStrike" cap="none">
              <a:solidFill>
                <a:srgbClr val="000000"/>
              </a:solidFill>
              <a:latin typeface="Tahoma"/>
              <a:ea typeface="Tahoma"/>
              <a:cs typeface="Tahoma"/>
              <a:sym typeface="Tahoma"/>
            </a:endParaRPr>
          </a:p>
        </p:txBody>
      </p:sp>
      <p:grpSp>
        <p:nvGrpSpPr>
          <p:cNvPr id="706" name="Google Shape;706;p71" descr="Task Complexity"/>
          <p:cNvGrpSpPr/>
          <p:nvPr/>
        </p:nvGrpSpPr>
        <p:grpSpPr>
          <a:xfrm>
            <a:off x="2541846" y="3585861"/>
            <a:ext cx="3569110" cy="418516"/>
            <a:chOff x="4031074" y="4161278"/>
            <a:chExt cx="2566371" cy="396154"/>
          </a:xfrm>
        </p:grpSpPr>
        <p:sp>
          <p:nvSpPr>
            <p:cNvPr id="707" name="Google Shape;707;p71" descr="task types in order of increasing complexity, are: constructed response, stand-alone tasks, curriculum embedded tasks, and complex projects"/>
            <p:cNvSpPr txBox="1"/>
            <p:nvPr/>
          </p:nvSpPr>
          <p:spPr>
            <a:xfrm flipH="1">
              <a:off x="4031074" y="4163135"/>
              <a:ext cx="2566371" cy="369049"/>
            </a:xfrm>
            <a:prstGeom prst="rect">
              <a:avLst/>
            </a:prstGeom>
            <a:noFill/>
            <a:ln>
              <a:noFill/>
            </a:ln>
          </p:spPr>
          <p:txBody>
            <a:bodyPr spcFirstLastPara="1" wrap="square" lIns="91150" tIns="45575" rIns="91150" bIns="455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Tahoma"/>
                  <a:ea typeface="Tahoma"/>
                  <a:cs typeface="Tahoma"/>
                  <a:sym typeface="Tahoma"/>
                </a:rPr>
                <a:t>TASK COMPLEXITY</a:t>
              </a:r>
              <a:endParaRPr sz="2400" b="1" i="0" u="none" strike="noStrike" cap="none" dirty="0">
                <a:solidFill>
                  <a:srgbClr val="000000"/>
                </a:solidFill>
                <a:latin typeface="Tahoma"/>
                <a:ea typeface="Tahoma"/>
                <a:cs typeface="Tahoma"/>
                <a:sym typeface="Tahoma"/>
              </a:endParaRPr>
            </a:p>
          </p:txBody>
        </p:sp>
        <p:sp>
          <p:nvSpPr>
            <p:cNvPr id="708" name="Google Shape;708;p71"/>
            <p:cNvSpPr/>
            <p:nvPr/>
          </p:nvSpPr>
          <p:spPr>
            <a:xfrm rot="5400000" flipH="1">
              <a:off x="6236276" y="4252496"/>
              <a:ext cx="396154" cy="213719"/>
            </a:xfrm>
            <a:prstGeom prst="triangle">
              <a:avLst>
                <a:gd name="adj" fmla="val 50000"/>
              </a:avLst>
            </a:prstGeom>
            <a:solidFill>
              <a:srgbClr val="262626"/>
            </a:solidFill>
            <a:ln w="25400" cap="flat" cmpd="sng">
              <a:solidFill>
                <a:schemeClr val="lt1"/>
              </a:solidFill>
              <a:prstDash val="solid"/>
              <a:round/>
              <a:headEnd type="none" w="sm" len="sm"/>
              <a:tailEnd type="none" w="sm" len="sm"/>
            </a:ln>
          </p:spPr>
          <p:txBody>
            <a:bodyPr spcFirstLastPara="1" wrap="square" lIns="91150" tIns="45575" rIns="91150" bIns="455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Tahoma"/>
                <a:ea typeface="Tahoma"/>
                <a:cs typeface="Tahoma"/>
                <a:sym typeface="Tahoma"/>
              </a:endParaRPr>
            </a:p>
          </p:txBody>
        </p:sp>
      </p:grpSp>
      <p:sp>
        <p:nvSpPr>
          <p:cNvPr id="2" name="Title 1"/>
          <p:cNvSpPr>
            <a:spLocks noGrp="1"/>
          </p:cNvSpPr>
          <p:nvPr>
            <p:ph type="title"/>
          </p:nvPr>
        </p:nvSpPr>
        <p:spPr>
          <a:xfrm>
            <a:off x="457200" y="443047"/>
            <a:ext cx="8229600" cy="857250"/>
          </a:xfrm>
        </p:spPr>
        <p:txBody>
          <a:bodyPr/>
          <a:lstStyle/>
          <a:p>
            <a:pPr lvl="0"/>
            <a:r>
              <a:rPr lang="en-US" sz="3600" b="1" dirty="0">
                <a:latin typeface="Tahoma"/>
                <a:ea typeface="Tahoma"/>
                <a:cs typeface="Tahoma"/>
                <a:sym typeface="Tahoma"/>
              </a:rPr>
              <a:t>Range of Performance Assessments</a:t>
            </a:r>
            <a:br>
              <a:rPr lang="en-US" sz="3600" b="1" dirty="0">
                <a:latin typeface="Tahoma"/>
                <a:ea typeface="Tahoma"/>
                <a:cs typeface="Tahoma"/>
                <a:sym typeface="Tahoma"/>
              </a:rPr>
            </a:b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4"/>
          <p:cNvSpPr txBox="1">
            <a:spLocks noGrp="1"/>
          </p:cNvSpPr>
          <p:nvPr>
            <p:ph type="title"/>
          </p:nvPr>
        </p:nvSpPr>
        <p:spPr>
          <a:xfrm>
            <a:off x="510915" y="606028"/>
            <a:ext cx="80772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a:solidFill>
                  <a:schemeClr val="dk1"/>
                </a:solidFill>
                <a:latin typeface="Tahoma"/>
                <a:ea typeface="Tahoma"/>
                <a:cs typeface="Tahoma"/>
                <a:sym typeface="Tahoma"/>
              </a:rPr>
              <a:t>Welcome! </a:t>
            </a:r>
            <a:endParaRPr sz="4000" b="1" i="0" u="none" strike="noStrike" cap="none">
              <a:solidFill>
                <a:schemeClr val="dk1"/>
              </a:solidFill>
              <a:latin typeface="Tahoma"/>
              <a:ea typeface="Tahoma"/>
              <a:cs typeface="Tahoma"/>
              <a:sym typeface="Tahoma"/>
            </a:endParaRPr>
          </a:p>
        </p:txBody>
      </p:sp>
      <p:sp>
        <p:nvSpPr>
          <p:cNvPr id="554" name="Google Shape;554;p54"/>
          <p:cNvSpPr txBox="1">
            <a:spLocks noGrp="1"/>
          </p:cNvSpPr>
          <p:nvPr>
            <p:ph type="body" idx="1"/>
          </p:nvPr>
        </p:nvSpPr>
        <p:spPr>
          <a:xfrm>
            <a:off x="533400" y="1406128"/>
            <a:ext cx="8077200" cy="29944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a:solidFill>
                  <a:schemeClr val="dk1"/>
                </a:solidFill>
                <a:latin typeface="Tahoma"/>
                <a:ea typeface="Tahoma"/>
                <a:cs typeface="Tahoma"/>
                <a:sym typeface="Tahoma"/>
              </a:rPr>
              <a:t>Opening Remarks</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a:solidFill>
                  <a:schemeClr val="dk1"/>
                </a:solidFill>
                <a:latin typeface="Tahoma"/>
                <a:ea typeface="Tahoma"/>
                <a:cs typeface="Tahoma"/>
                <a:sym typeface="Tahoma"/>
              </a:rPr>
              <a:t>Dr. Steven M. Constantino, Chief Academic Officer, VDOE</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72"/>
          <p:cNvSpPr txBox="1">
            <a:spLocks noGrp="1"/>
          </p:cNvSpPr>
          <p:nvPr>
            <p:ph type="title"/>
          </p:nvPr>
        </p:nvSpPr>
        <p:spPr>
          <a:xfrm>
            <a:off x="106312" y="73968"/>
            <a:ext cx="8693157" cy="178911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700"/>
              <a:buFont typeface="Georgia"/>
              <a:buNone/>
            </a:pPr>
            <a:r>
              <a:rPr lang="en-US" sz="4000" b="1" i="0" u="none" strike="noStrike" cap="none">
                <a:solidFill>
                  <a:schemeClr val="dk1"/>
                </a:solidFill>
                <a:latin typeface="Tahoma"/>
                <a:ea typeface="Tahoma"/>
                <a:cs typeface="Tahoma"/>
                <a:sym typeface="Tahoma"/>
              </a:rPr>
              <a:t>CRITERIA OR CATEGORIES FOR COMPARING PERFORMANCE ASSESSMENTS </a:t>
            </a:r>
            <a:endParaRPr sz="4000" b="1" i="0" u="none" strike="noStrike" cap="none">
              <a:solidFill>
                <a:srgbClr val="C00000"/>
              </a:solidFill>
              <a:latin typeface="Tahoma"/>
              <a:ea typeface="Tahoma"/>
              <a:cs typeface="Tahoma"/>
              <a:sym typeface="Tahoma"/>
            </a:endParaRPr>
          </a:p>
        </p:txBody>
      </p:sp>
      <p:sp>
        <p:nvSpPr>
          <p:cNvPr id="715" name="Google Shape;715;p72"/>
          <p:cNvSpPr txBox="1">
            <a:spLocks noGrp="1"/>
          </p:cNvSpPr>
          <p:nvPr>
            <p:ph type="body" idx="1"/>
          </p:nvPr>
        </p:nvSpPr>
        <p:spPr>
          <a:xfrm>
            <a:off x="106312" y="2809033"/>
            <a:ext cx="1934493" cy="12344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700"/>
              <a:buFont typeface="Arial"/>
              <a:buNone/>
            </a:pPr>
            <a:r>
              <a:rPr lang="en-US" sz="2400" b="0" i="0" u="none" strike="noStrike" cap="none">
                <a:solidFill>
                  <a:schemeClr val="dk1"/>
                </a:solidFill>
                <a:latin typeface="Tahoma"/>
                <a:ea typeface="Tahoma"/>
                <a:cs typeface="Tahoma"/>
                <a:sym typeface="Tahoma"/>
              </a:rPr>
              <a:t>Number of performance outcomes</a:t>
            </a:r>
            <a:endParaRPr sz="2400" b="0" i="0" u="none" strike="noStrike" cap="none">
              <a:solidFill>
                <a:srgbClr val="BFBFBF"/>
              </a:solidFill>
              <a:latin typeface="Tahoma"/>
              <a:ea typeface="Tahoma"/>
              <a:cs typeface="Tahoma"/>
              <a:sym typeface="Tahoma"/>
            </a:endParaRPr>
          </a:p>
        </p:txBody>
      </p:sp>
      <p:sp>
        <p:nvSpPr>
          <p:cNvPr id="716" name="Google Shape;716;p72"/>
          <p:cNvSpPr txBox="1">
            <a:spLocks noGrp="1"/>
          </p:cNvSpPr>
          <p:nvPr>
            <p:ph type="body" idx="7"/>
          </p:nvPr>
        </p:nvSpPr>
        <p:spPr>
          <a:xfrm>
            <a:off x="2114488" y="2762713"/>
            <a:ext cx="2099502" cy="12344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700"/>
              <a:buFont typeface="Arial"/>
              <a:buNone/>
            </a:pPr>
            <a:r>
              <a:rPr lang="en-US" sz="2400" b="0" i="0" u="none" strike="noStrike" cap="none">
                <a:solidFill>
                  <a:schemeClr val="dk1"/>
                </a:solidFill>
                <a:latin typeface="Tahoma"/>
                <a:ea typeface="Tahoma"/>
                <a:cs typeface="Tahoma"/>
                <a:sym typeface="Tahoma"/>
              </a:rPr>
              <a:t>Instructional support during administration</a:t>
            </a:r>
            <a:endParaRPr sz="2400" b="0" i="0" u="none" strike="noStrike" cap="none">
              <a:solidFill>
                <a:schemeClr val="dk1"/>
              </a:solidFill>
              <a:latin typeface="Tahoma"/>
              <a:ea typeface="Tahoma"/>
              <a:cs typeface="Tahoma"/>
              <a:sym typeface="Tahoma"/>
            </a:endParaRPr>
          </a:p>
        </p:txBody>
      </p:sp>
      <p:sp>
        <p:nvSpPr>
          <p:cNvPr id="717" name="Google Shape;717;p72"/>
          <p:cNvSpPr txBox="1">
            <a:spLocks noGrp="1"/>
          </p:cNvSpPr>
          <p:nvPr>
            <p:ph type="body" idx="8"/>
          </p:nvPr>
        </p:nvSpPr>
        <p:spPr>
          <a:xfrm>
            <a:off x="4285866" y="2760209"/>
            <a:ext cx="1409700" cy="12344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700"/>
              <a:buFont typeface="Arial"/>
              <a:buNone/>
            </a:pPr>
            <a:r>
              <a:rPr lang="en-US" sz="2400" b="0" i="0" u="none" strike="noStrike" cap="none">
                <a:solidFill>
                  <a:schemeClr val="dk1"/>
                </a:solidFill>
                <a:latin typeface="Tahoma"/>
                <a:ea typeface="Tahoma"/>
                <a:cs typeface="Tahoma"/>
                <a:sym typeface="Tahoma"/>
              </a:rPr>
              <a:t>Student choice / decision-making</a:t>
            </a:r>
            <a:endParaRPr sz="2400" b="0" i="0" u="none" strike="noStrike" cap="none">
              <a:solidFill>
                <a:schemeClr val="dk1"/>
              </a:solidFill>
              <a:latin typeface="Tahoma"/>
              <a:ea typeface="Tahoma"/>
              <a:cs typeface="Tahoma"/>
              <a:sym typeface="Tahoma"/>
            </a:endParaRPr>
          </a:p>
        </p:txBody>
      </p:sp>
      <p:sp>
        <p:nvSpPr>
          <p:cNvPr id="718" name="Google Shape;718;p72"/>
          <p:cNvSpPr txBox="1">
            <a:spLocks noGrp="1"/>
          </p:cNvSpPr>
          <p:nvPr>
            <p:ph type="body" idx="9"/>
          </p:nvPr>
        </p:nvSpPr>
        <p:spPr>
          <a:xfrm>
            <a:off x="6026355" y="2760209"/>
            <a:ext cx="1524000" cy="12344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700"/>
              <a:buFont typeface="Arial"/>
              <a:buNone/>
            </a:pPr>
            <a:r>
              <a:rPr lang="en-US" sz="2400" b="0" i="0" u="none" strike="noStrike" cap="none">
                <a:solidFill>
                  <a:schemeClr val="dk1"/>
                </a:solidFill>
                <a:latin typeface="Tahoma"/>
                <a:ea typeface="Tahoma"/>
                <a:cs typeface="Tahoma"/>
                <a:sym typeface="Tahoma"/>
              </a:rPr>
              <a:t>Range of correct answers</a:t>
            </a:r>
            <a:endParaRPr sz="2400" b="0" i="0" u="none" strike="noStrike" cap="none">
              <a:solidFill>
                <a:schemeClr val="dk1"/>
              </a:solidFill>
              <a:latin typeface="Tahoma"/>
              <a:ea typeface="Tahoma"/>
              <a:cs typeface="Tahoma"/>
              <a:sym typeface="Tahoma"/>
            </a:endParaRPr>
          </a:p>
        </p:txBody>
      </p:sp>
      <p:sp>
        <p:nvSpPr>
          <p:cNvPr id="719" name="Google Shape;719;p72"/>
          <p:cNvSpPr txBox="1">
            <a:spLocks noGrp="1"/>
          </p:cNvSpPr>
          <p:nvPr>
            <p:ph type="body" idx="13"/>
          </p:nvPr>
        </p:nvSpPr>
        <p:spPr>
          <a:xfrm>
            <a:off x="7699510" y="2823147"/>
            <a:ext cx="1345278" cy="5303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700"/>
              <a:buFont typeface="Arial"/>
              <a:buNone/>
            </a:pPr>
            <a:r>
              <a:rPr lang="en-US" sz="2400" b="0" i="0" u="none" strike="noStrike" cap="none">
                <a:solidFill>
                  <a:schemeClr val="dk1"/>
                </a:solidFill>
                <a:latin typeface="Tahoma"/>
                <a:ea typeface="Tahoma"/>
                <a:cs typeface="Tahoma"/>
                <a:sym typeface="Tahoma"/>
              </a:rPr>
              <a:t>Duration</a:t>
            </a:r>
            <a:endParaRPr sz="2400" b="0" i="0" u="none" strike="noStrike" cap="none">
              <a:solidFill>
                <a:schemeClr val="dk1"/>
              </a:solidFill>
              <a:latin typeface="Tahoma"/>
              <a:ea typeface="Tahoma"/>
              <a:cs typeface="Tahoma"/>
              <a:sym typeface="Tahoma"/>
            </a:endParaRPr>
          </a:p>
        </p:txBody>
      </p:sp>
      <p:grpSp>
        <p:nvGrpSpPr>
          <p:cNvPr id="720" name="Google Shape;720;p72" descr="decorative"/>
          <p:cNvGrpSpPr/>
          <p:nvPr/>
        </p:nvGrpSpPr>
        <p:grpSpPr>
          <a:xfrm>
            <a:off x="796669" y="2101393"/>
            <a:ext cx="548640" cy="526665"/>
            <a:chOff x="691338" y="1426022"/>
            <a:chExt cx="1014557" cy="973922"/>
          </a:xfrm>
        </p:grpSpPr>
        <p:sp>
          <p:nvSpPr>
            <p:cNvPr id="721" name="Google Shape;721;p72"/>
            <p:cNvSpPr/>
            <p:nvPr/>
          </p:nvSpPr>
          <p:spPr>
            <a:xfrm rot="10800000" flipH="1">
              <a:off x="691338" y="1832429"/>
              <a:ext cx="323671" cy="32367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2" name="Google Shape;722;p72"/>
            <p:cNvSpPr/>
            <p:nvPr/>
          </p:nvSpPr>
          <p:spPr>
            <a:xfrm rot="10800000" flipH="1">
              <a:off x="1058553" y="2076273"/>
              <a:ext cx="323671" cy="32367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3" name="Google Shape;723;p72"/>
            <p:cNvSpPr/>
            <p:nvPr/>
          </p:nvSpPr>
          <p:spPr>
            <a:xfrm rot="10800000" flipH="1">
              <a:off x="1382224" y="1832429"/>
              <a:ext cx="323671" cy="32367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4" name="Google Shape;724;p72"/>
            <p:cNvSpPr/>
            <p:nvPr/>
          </p:nvSpPr>
          <p:spPr>
            <a:xfrm rot="10800000" flipH="1">
              <a:off x="865150" y="1426022"/>
              <a:ext cx="323671" cy="323671"/>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5" name="Google Shape;725;p72"/>
            <p:cNvSpPr/>
            <p:nvPr/>
          </p:nvSpPr>
          <p:spPr>
            <a:xfrm rot="10800000" flipH="1">
              <a:off x="1295499" y="1426022"/>
              <a:ext cx="323671" cy="32367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726" name="Google Shape;726;p72" descr="decorative"/>
          <p:cNvGrpSpPr/>
          <p:nvPr/>
        </p:nvGrpSpPr>
        <p:grpSpPr>
          <a:xfrm>
            <a:off x="2887980" y="2155024"/>
            <a:ext cx="548640" cy="526665"/>
            <a:chOff x="691338" y="1426022"/>
            <a:chExt cx="1014557" cy="973922"/>
          </a:xfrm>
        </p:grpSpPr>
        <p:sp>
          <p:nvSpPr>
            <p:cNvPr id="727" name="Google Shape;727;p72"/>
            <p:cNvSpPr/>
            <p:nvPr/>
          </p:nvSpPr>
          <p:spPr>
            <a:xfrm rot="10800000" flipH="1">
              <a:off x="691338" y="1832429"/>
              <a:ext cx="323671" cy="32367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8" name="Google Shape;728;p72"/>
            <p:cNvSpPr/>
            <p:nvPr/>
          </p:nvSpPr>
          <p:spPr>
            <a:xfrm rot="10800000" flipH="1">
              <a:off x="1058553" y="2076273"/>
              <a:ext cx="323671" cy="32367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9" name="Google Shape;729;p72"/>
            <p:cNvSpPr/>
            <p:nvPr/>
          </p:nvSpPr>
          <p:spPr>
            <a:xfrm rot="10800000" flipH="1">
              <a:off x="1382224" y="1832429"/>
              <a:ext cx="323671" cy="32367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0" name="Google Shape;730;p72"/>
            <p:cNvSpPr/>
            <p:nvPr/>
          </p:nvSpPr>
          <p:spPr>
            <a:xfrm rot="10800000" flipH="1">
              <a:off x="865150" y="1426022"/>
              <a:ext cx="323671" cy="32367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1" name="Google Shape;731;p72"/>
            <p:cNvSpPr/>
            <p:nvPr/>
          </p:nvSpPr>
          <p:spPr>
            <a:xfrm rot="10800000" flipH="1">
              <a:off x="1295499" y="1426022"/>
              <a:ext cx="323671" cy="32367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732" name="Google Shape;732;p72" descr="decorative"/>
          <p:cNvGrpSpPr/>
          <p:nvPr/>
        </p:nvGrpSpPr>
        <p:grpSpPr>
          <a:xfrm>
            <a:off x="4748183" y="2111463"/>
            <a:ext cx="548640" cy="526665"/>
            <a:chOff x="691338" y="1426022"/>
            <a:chExt cx="1014557" cy="973922"/>
          </a:xfrm>
        </p:grpSpPr>
        <p:sp>
          <p:nvSpPr>
            <p:cNvPr id="733" name="Google Shape;733;p72"/>
            <p:cNvSpPr/>
            <p:nvPr/>
          </p:nvSpPr>
          <p:spPr>
            <a:xfrm rot="10800000" flipH="1">
              <a:off x="691338" y="1832429"/>
              <a:ext cx="323671" cy="32367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p72"/>
            <p:cNvSpPr/>
            <p:nvPr/>
          </p:nvSpPr>
          <p:spPr>
            <a:xfrm rot="10800000" flipH="1">
              <a:off x="1058553" y="2076273"/>
              <a:ext cx="323671" cy="32367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5" name="Google Shape;735;p72"/>
            <p:cNvSpPr/>
            <p:nvPr/>
          </p:nvSpPr>
          <p:spPr>
            <a:xfrm rot="10800000" flipH="1">
              <a:off x="1382224" y="1832429"/>
              <a:ext cx="323671" cy="32367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6" name="Google Shape;736;p72"/>
            <p:cNvSpPr/>
            <p:nvPr/>
          </p:nvSpPr>
          <p:spPr>
            <a:xfrm rot="10800000" flipH="1">
              <a:off x="865150" y="1426022"/>
              <a:ext cx="323671" cy="32367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p72"/>
            <p:cNvSpPr/>
            <p:nvPr/>
          </p:nvSpPr>
          <p:spPr>
            <a:xfrm rot="10800000" flipH="1">
              <a:off x="1295499" y="1426022"/>
              <a:ext cx="323671" cy="32367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738" name="Google Shape;738;p72" descr="decorative"/>
          <p:cNvGrpSpPr/>
          <p:nvPr/>
        </p:nvGrpSpPr>
        <p:grpSpPr>
          <a:xfrm>
            <a:off x="6404294" y="2067509"/>
            <a:ext cx="548640" cy="526665"/>
            <a:chOff x="691338" y="1426022"/>
            <a:chExt cx="1014557" cy="973922"/>
          </a:xfrm>
        </p:grpSpPr>
        <p:sp>
          <p:nvSpPr>
            <p:cNvPr id="739" name="Google Shape;739;p72"/>
            <p:cNvSpPr/>
            <p:nvPr/>
          </p:nvSpPr>
          <p:spPr>
            <a:xfrm rot="10800000" flipH="1">
              <a:off x="691338" y="1832429"/>
              <a:ext cx="323671" cy="32367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0" name="Google Shape;740;p72"/>
            <p:cNvSpPr/>
            <p:nvPr/>
          </p:nvSpPr>
          <p:spPr>
            <a:xfrm rot="10800000" flipH="1">
              <a:off x="1058553" y="2076273"/>
              <a:ext cx="323671" cy="32367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1" name="Google Shape;741;p72"/>
            <p:cNvSpPr/>
            <p:nvPr/>
          </p:nvSpPr>
          <p:spPr>
            <a:xfrm rot="10800000" flipH="1">
              <a:off x="1382224" y="1832429"/>
              <a:ext cx="323671" cy="32367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2" name="Google Shape;742;p72"/>
            <p:cNvSpPr/>
            <p:nvPr/>
          </p:nvSpPr>
          <p:spPr>
            <a:xfrm rot="10800000" flipH="1">
              <a:off x="865150" y="1426022"/>
              <a:ext cx="323671" cy="32367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3" name="Google Shape;743;p72"/>
            <p:cNvSpPr/>
            <p:nvPr/>
          </p:nvSpPr>
          <p:spPr>
            <a:xfrm rot="10800000" flipH="1">
              <a:off x="1295499" y="1426022"/>
              <a:ext cx="323671" cy="32367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744" name="Google Shape;744;p72" descr="decorative"/>
          <p:cNvCxnSpPr/>
          <p:nvPr/>
        </p:nvCxnSpPr>
        <p:spPr>
          <a:xfrm rot="5400000">
            <a:off x="1085422" y="2999241"/>
            <a:ext cx="2057400" cy="0"/>
          </a:xfrm>
          <a:prstGeom prst="straightConnector1">
            <a:avLst/>
          </a:prstGeom>
          <a:noFill/>
          <a:ln w="9525" cap="flat" cmpd="sng">
            <a:solidFill>
              <a:srgbClr val="A5A5A5"/>
            </a:solidFill>
            <a:prstDash val="dot"/>
            <a:round/>
            <a:headEnd type="none" w="sm" len="sm"/>
            <a:tailEnd type="none" w="sm" len="sm"/>
          </a:ln>
        </p:spPr>
      </p:cxnSp>
      <p:cxnSp>
        <p:nvCxnSpPr>
          <p:cNvPr id="745" name="Google Shape;745;p72" descr="decorative"/>
          <p:cNvCxnSpPr/>
          <p:nvPr/>
        </p:nvCxnSpPr>
        <p:spPr>
          <a:xfrm rot="5400000">
            <a:off x="3147410" y="3045615"/>
            <a:ext cx="2057400" cy="0"/>
          </a:xfrm>
          <a:prstGeom prst="straightConnector1">
            <a:avLst/>
          </a:prstGeom>
          <a:noFill/>
          <a:ln w="9525" cap="flat" cmpd="sng">
            <a:solidFill>
              <a:srgbClr val="A5A5A5"/>
            </a:solidFill>
            <a:prstDash val="dot"/>
            <a:round/>
            <a:headEnd type="none" w="sm" len="sm"/>
            <a:tailEnd type="none" w="sm" len="sm"/>
          </a:ln>
        </p:spPr>
      </p:cxnSp>
      <p:cxnSp>
        <p:nvCxnSpPr>
          <p:cNvPr id="746" name="Google Shape;746;p72" descr="decorative"/>
          <p:cNvCxnSpPr/>
          <p:nvPr/>
        </p:nvCxnSpPr>
        <p:spPr>
          <a:xfrm rot="5400000">
            <a:off x="4779217" y="3045615"/>
            <a:ext cx="2057400" cy="0"/>
          </a:xfrm>
          <a:prstGeom prst="straightConnector1">
            <a:avLst/>
          </a:prstGeom>
          <a:noFill/>
          <a:ln w="9525" cap="flat" cmpd="sng">
            <a:solidFill>
              <a:srgbClr val="A5A5A5"/>
            </a:solidFill>
            <a:prstDash val="dot"/>
            <a:round/>
            <a:headEnd type="none" w="sm" len="sm"/>
            <a:tailEnd type="none" w="sm" len="sm"/>
          </a:ln>
        </p:spPr>
      </p:cxnSp>
      <p:cxnSp>
        <p:nvCxnSpPr>
          <p:cNvPr id="747" name="Google Shape;747;p72" descr="decorative"/>
          <p:cNvCxnSpPr/>
          <p:nvPr/>
        </p:nvCxnSpPr>
        <p:spPr>
          <a:xfrm rot="5400000">
            <a:off x="6539612" y="3045615"/>
            <a:ext cx="2057400" cy="0"/>
          </a:xfrm>
          <a:prstGeom prst="straightConnector1">
            <a:avLst/>
          </a:prstGeom>
          <a:noFill/>
          <a:ln w="9525" cap="flat" cmpd="sng">
            <a:solidFill>
              <a:srgbClr val="A5A5A5"/>
            </a:solidFill>
            <a:prstDash val="dot"/>
            <a:round/>
            <a:headEnd type="none" w="sm" len="sm"/>
            <a:tailEnd type="none" w="sm" len="sm"/>
          </a:ln>
        </p:spPr>
      </p:cxnSp>
      <p:grpSp>
        <p:nvGrpSpPr>
          <p:cNvPr id="748" name="Google Shape;748;p72" descr="decorative"/>
          <p:cNvGrpSpPr/>
          <p:nvPr/>
        </p:nvGrpSpPr>
        <p:grpSpPr>
          <a:xfrm>
            <a:off x="8017044" y="2067509"/>
            <a:ext cx="548640" cy="526665"/>
            <a:chOff x="691338" y="1426022"/>
            <a:chExt cx="1014557" cy="973922"/>
          </a:xfrm>
        </p:grpSpPr>
        <p:sp>
          <p:nvSpPr>
            <p:cNvPr id="749" name="Google Shape;749;p72"/>
            <p:cNvSpPr/>
            <p:nvPr/>
          </p:nvSpPr>
          <p:spPr>
            <a:xfrm rot="10800000" flipH="1">
              <a:off x="691338" y="1832429"/>
              <a:ext cx="323671" cy="323671"/>
            </a:xfrm>
            <a:prstGeom prst="ellipse">
              <a:avLst/>
            </a:prstGeom>
            <a:solidFill>
              <a:srgbClr val="F1D6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0" name="Google Shape;750;p72"/>
            <p:cNvSpPr/>
            <p:nvPr/>
          </p:nvSpPr>
          <p:spPr>
            <a:xfrm rot="10800000" flipH="1">
              <a:off x="1058553" y="2076273"/>
              <a:ext cx="323671" cy="323671"/>
            </a:xfrm>
            <a:prstGeom prst="ellipse">
              <a:avLst/>
            </a:prstGeom>
            <a:solidFill>
              <a:srgbClr val="F1D6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1" name="Google Shape;751;p72"/>
            <p:cNvSpPr/>
            <p:nvPr/>
          </p:nvSpPr>
          <p:spPr>
            <a:xfrm rot="10800000" flipH="1">
              <a:off x="1382224" y="1832429"/>
              <a:ext cx="323671" cy="323671"/>
            </a:xfrm>
            <a:prstGeom prst="ellipse">
              <a:avLst/>
            </a:prstGeom>
            <a:solidFill>
              <a:srgbClr val="F1D6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2" name="Google Shape;752;p72"/>
            <p:cNvSpPr/>
            <p:nvPr/>
          </p:nvSpPr>
          <p:spPr>
            <a:xfrm rot="10800000" flipH="1">
              <a:off x="865150" y="1426022"/>
              <a:ext cx="323671" cy="323671"/>
            </a:xfrm>
            <a:prstGeom prst="ellipse">
              <a:avLst/>
            </a:prstGeom>
            <a:solidFill>
              <a:srgbClr val="F1D6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3" name="Google Shape;753;p72"/>
            <p:cNvSpPr/>
            <p:nvPr/>
          </p:nvSpPr>
          <p:spPr>
            <a:xfrm rot="10800000" flipH="1">
              <a:off x="1295499" y="1426022"/>
              <a:ext cx="323671" cy="323671"/>
            </a:xfrm>
            <a:prstGeom prst="ellipse">
              <a:avLst/>
            </a:prstGeom>
            <a:solidFill>
              <a:srgbClr val="F1D60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754" name="Google Shape;754;p72" descr="Person icon holding up different shaped options, one in each of its hands"/>
          <p:cNvPicPr preferRelativeResize="0"/>
          <p:nvPr/>
        </p:nvPicPr>
        <p:blipFill rotWithShape="1">
          <a:blip r:embed="rId3">
            <a:alphaModFix/>
          </a:blip>
          <a:srcRect b="14931"/>
          <a:stretch/>
        </p:blipFill>
        <p:spPr>
          <a:xfrm>
            <a:off x="7183747" y="3591335"/>
            <a:ext cx="1830668" cy="1557338"/>
          </a:xfrm>
          <a:prstGeom prst="rect">
            <a:avLst/>
          </a:prstGeom>
          <a:noFill/>
          <a:ln>
            <a:noFill/>
          </a:ln>
        </p:spPr>
      </p:pic>
      <p:pic>
        <p:nvPicPr>
          <p:cNvPr id="755" name="Google Shape;755;p72" title="SCALE logo"/>
          <p:cNvPicPr preferRelativeResize="0"/>
          <p:nvPr/>
        </p:nvPicPr>
        <p:blipFill rotWithShape="1">
          <a:blip r:embed="rId4">
            <a:alphaModFix/>
          </a:blip>
          <a:srcRect/>
          <a:stretch/>
        </p:blipFill>
        <p:spPr>
          <a:xfrm>
            <a:off x="156411" y="4507175"/>
            <a:ext cx="2230289" cy="484846"/>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Tahoma" panose="020B0604030504040204" pitchFamily="34" charset="0"/>
                <a:ea typeface="Tahoma" panose="020B0604030504040204" pitchFamily="34" charset="0"/>
                <a:cs typeface="Tahoma" panose="020B0604030504040204" pitchFamily="34" charset="0"/>
              </a:rPr>
              <a:t>Comparing Types of Performance Assessments</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4" name="Google Shape;762;p73"/>
          <p:cNvSpPr txBox="1"/>
          <p:nvPr/>
        </p:nvSpPr>
        <p:spPr>
          <a:xfrm>
            <a:off x="318150" y="1801275"/>
            <a:ext cx="8069400" cy="188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See electronic / hard copy of table </a:t>
            </a:r>
            <a:endParaRPr sz="2400" dirty="0"/>
          </a:p>
          <a:p>
            <a:pPr marL="0" lvl="0" indent="0" algn="l" rtl="0">
              <a:spcBef>
                <a:spcPts val="0"/>
              </a:spcBef>
              <a:spcAft>
                <a:spcPts val="0"/>
              </a:spcAft>
              <a:buNone/>
            </a:pPr>
            <a:r>
              <a:rPr lang="en-US" sz="2400" u="sng" dirty="0">
                <a:solidFill>
                  <a:schemeClr val="hlink"/>
                </a:solidFill>
                <a:hlinkClick r:id="rId3"/>
              </a:rPr>
              <a:t>Day 1 </a:t>
            </a:r>
            <a:r>
              <a:rPr lang="en-US" sz="2400" u="sng" dirty="0" err="1" smtClean="0">
                <a:solidFill>
                  <a:schemeClr val="hlink"/>
                </a:solidFill>
                <a:hlinkClick r:id="rId3"/>
              </a:rPr>
              <a:t>Handout_Comparing</a:t>
            </a:r>
            <a:r>
              <a:rPr lang="en-US" sz="2400" u="sng" dirty="0" smtClean="0">
                <a:solidFill>
                  <a:schemeClr val="hlink"/>
                </a:solidFill>
                <a:hlinkClick r:id="rId3"/>
              </a:rPr>
              <a:t> Types </a:t>
            </a:r>
            <a:r>
              <a:rPr lang="en-US" sz="2400" u="sng" dirty="0">
                <a:solidFill>
                  <a:schemeClr val="hlink"/>
                </a:solidFill>
                <a:hlinkClick r:id="rId3"/>
              </a:rPr>
              <a:t>of Performance Assessments</a:t>
            </a:r>
            <a:endParaRPr sz="2400" dirty="0"/>
          </a:p>
        </p:txBody>
      </p:sp>
    </p:spTree>
    <p:extLst>
      <p:ext uri="{BB962C8B-B14F-4D97-AF65-F5344CB8AC3E}">
        <p14:creationId xmlns:p14="http://schemas.microsoft.com/office/powerpoint/2010/main" val="619600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767"/>
        <p:cNvGrpSpPr/>
        <p:nvPr/>
      </p:nvGrpSpPr>
      <p:grpSpPr>
        <a:xfrm>
          <a:off x="0" y="0"/>
          <a:ext cx="0" cy="0"/>
          <a:chOff x="0" y="0"/>
          <a:chExt cx="0" cy="0"/>
        </a:xfrm>
      </p:grpSpPr>
      <p:sp>
        <p:nvSpPr>
          <p:cNvPr id="2" name="Title 1"/>
          <p:cNvSpPr>
            <a:spLocks noGrp="1"/>
          </p:cNvSpPr>
          <p:nvPr>
            <p:ph type="title"/>
          </p:nvPr>
        </p:nvSpPr>
        <p:spPr>
          <a:xfrm>
            <a:off x="457200" y="386602"/>
            <a:ext cx="4013200" cy="857250"/>
          </a:xfrm>
        </p:spPr>
        <p:txBody>
          <a:bodyPr/>
          <a:lstStyle/>
          <a:p>
            <a:pPr lvl="0"/>
            <a:r>
              <a:rPr lang="en-US" sz="3500" b="1" dirty="0">
                <a:latin typeface="Tahoma"/>
                <a:ea typeface="Tahoma"/>
                <a:cs typeface="Tahoma"/>
                <a:sym typeface="Tahoma"/>
              </a:rPr>
              <a:t>Performance Assessment #1</a:t>
            </a:r>
            <a:br>
              <a:rPr lang="en-US" sz="3500" b="1" dirty="0">
                <a:latin typeface="Tahoma"/>
                <a:ea typeface="Tahoma"/>
                <a:cs typeface="Tahoma"/>
                <a:sym typeface="Tahoma"/>
              </a:rPr>
            </a:br>
            <a:endParaRPr lang="en-US" sz="3500" dirty="0"/>
          </a:p>
        </p:txBody>
      </p:sp>
      <p:sp>
        <p:nvSpPr>
          <p:cNvPr id="768" name="Google Shape;768;p74"/>
          <p:cNvSpPr txBox="1">
            <a:spLocks noGrp="1"/>
          </p:cNvSpPr>
          <p:nvPr>
            <p:ph type="body" idx="1"/>
          </p:nvPr>
        </p:nvSpPr>
        <p:spPr>
          <a:xfrm>
            <a:off x="457199" y="1109838"/>
            <a:ext cx="3640667" cy="36089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Arial"/>
              <a:buNone/>
            </a:pPr>
            <a:r>
              <a:rPr lang="en-US" sz="2400" b="0" i="1" u="none" strike="noStrike" cap="none" dirty="0">
                <a:solidFill>
                  <a:schemeClr val="dk1"/>
                </a:solidFill>
                <a:latin typeface="Tahoma"/>
                <a:ea typeface="Tahoma"/>
                <a:cs typeface="Tahoma"/>
                <a:sym typeface="Tahoma"/>
              </a:rPr>
              <a:t>Advanced Placement English Literature and Composition </a:t>
            </a:r>
            <a:endParaRPr dirty="0"/>
          </a:p>
          <a:p>
            <a:pPr marL="0" marR="0" lvl="0" indent="0" algn="l" rtl="0">
              <a:lnSpc>
                <a:spcPct val="100000"/>
              </a:lnSpc>
              <a:spcBef>
                <a:spcPts val="0"/>
              </a:spcBef>
              <a:spcAft>
                <a:spcPts val="0"/>
              </a:spcAft>
              <a:buClr>
                <a:schemeClr val="lt1"/>
              </a:buClr>
              <a:buSzPts val="2700"/>
              <a:buFont typeface="Arial"/>
              <a:buNone/>
            </a:pPr>
            <a:endParaRPr sz="1000" b="0" i="0" u="none" strike="noStrike" cap="none" dirty="0">
              <a:solidFill>
                <a:schemeClr val="dk1"/>
              </a:solidFill>
              <a:latin typeface="Tahoma"/>
              <a:ea typeface="Tahoma"/>
              <a:cs typeface="Tahoma"/>
              <a:sym typeface="Tahoma"/>
            </a:endParaRPr>
          </a:p>
          <a:p>
            <a:pPr marL="0" marR="0" lvl="0" indent="0" algn="l" rtl="0">
              <a:lnSpc>
                <a:spcPct val="100000"/>
              </a:lnSpc>
              <a:spcBef>
                <a:spcPts val="1350"/>
              </a:spcBef>
              <a:spcAft>
                <a:spcPts val="0"/>
              </a:spcAft>
              <a:buClr>
                <a:schemeClr val="lt1"/>
              </a:buClr>
              <a:buSzPts val="2400"/>
              <a:buFont typeface="Arial"/>
              <a:buNone/>
            </a:pPr>
            <a:r>
              <a:rPr lang="en-US" sz="2400" b="0" i="0" u="none" strike="noStrike" cap="none" dirty="0">
                <a:solidFill>
                  <a:schemeClr val="dk1"/>
                </a:solidFill>
                <a:latin typeface="Tahoma"/>
                <a:ea typeface="Tahoma"/>
                <a:cs typeface="Tahoma"/>
                <a:sym typeface="Tahoma"/>
              </a:rPr>
              <a:t>A Free Response </a:t>
            </a:r>
            <a:r>
              <a:rPr lang="en-US" sz="2400" b="0" i="0" u="none" strike="noStrike" cap="none" dirty="0" smtClean="0">
                <a:solidFill>
                  <a:schemeClr val="dk1"/>
                </a:solidFill>
                <a:latin typeface="Tahoma"/>
                <a:ea typeface="Tahoma"/>
                <a:cs typeface="Tahoma"/>
                <a:sym typeface="Tahoma"/>
              </a:rPr>
              <a:t>Question </a:t>
            </a:r>
          </a:p>
          <a:p>
            <a:pPr marL="0" marR="0" lvl="0" indent="0" algn="l" rtl="0">
              <a:lnSpc>
                <a:spcPct val="100000"/>
              </a:lnSpc>
              <a:spcBef>
                <a:spcPts val="1350"/>
              </a:spcBef>
              <a:spcAft>
                <a:spcPts val="0"/>
              </a:spcAft>
              <a:buClr>
                <a:schemeClr val="lt1"/>
              </a:buClr>
              <a:buSzPts val="2400"/>
              <a:buFont typeface="Arial"/>
              <a:buNone/>
            </a:pPr>
            <a:r>
              <a:rPr lang="en-US" sz="2400" b="0" i="0" u="none" strike="noStrike" cap="none" dirty="0" smtClean="0">
                <a:solidFill>
                  <a:schemeClr val="dk1"/>
                </a:solidFill>
                <a:latin typeface="Tahoma"/>
                <a:ea typeface="Tahoma"/>
                <a:cs typeface="Tahoma"/>
                <a:sym typeface="Tahoma"/>
              </a:rPr>
              <a:t>Recommended </a:t>
            </a:r>
            <a:r>
              <a:rPr lang="en-US" sz="2400" b="0" i="0" u="none" strike="noStrike" cap="none" dirty="0">
                <a:solidFill>
                  <a:schemeClr val="dk1"/>
                </a:solidFill>
                <a:latin typeface="Tahoma"/>
                <a:ea typeface="Tahoma"/>
                <a:cs typeface="Tahoma"/>
                <a:sym typeface="Tahoma"/>
              </a:rPr>
              <a:t>time: about 40 minutes as part of two hour exam</a:t>
            </a:r>
            <a:endParaRPr sz="2400" b="0" i="1" u="none" strike="noStrike" cap="none" dirty="0">
              <a:solidFill>
                <a:schemeClr val="dk1"/>
              </a:solidFill>
              <a:latin typeface="Tahoma"/>
              <a:ea typeface="Tahoma"/>
              <a:cs typeface="Tahoma"/>
              <a:sym typeface="Tahoma"/>
            </a:endParaRPr>
          </a:p>
          <a:p>
            <a:pPr marL="0" marR="0" lvl="0" indent="0" algn="l" rtl="0">
              <a:lnSpc>
                <a:spcPct val="100000"/>
              </a:lnSpc>
              <a:spcBef>
                <a:spcPts val="660"/>
              </a:spcBef>
              <a:spcAft>
                <a:spcPts val="0"/>
              </a:spcAft>
              <a:buClr>
                <a:schemeClr val="lt1"/>
              </a:buClr>
              <a:buSzPts val="3300"/>
              <a:buFont typeface="Arial"/>
              <a:buNone/>
            </a:pPr>
            <a:endParaRPr sz="2400" b="0" i="0" u="none" strike="noStrike" cap="none" dirty="0">
              <a:solidFill>
                <a:schemeClr val="dk1"/>
              </a:solidFill>
              <a:latin typeface="Tahoma"/>
              <a:ea typeface="Tahoma"/>
              <a:cs typeface="Tahoma"/>
              <a:sym typeface="Tahoma"/>
            </a:endParaRPr>
          </a:p>
        </p:txBody>
      </p:sp>
      <p:sp>
        <p:nvSpPr>
          <p:cNvPr id="769" name="Google Shape;769;p74"/>
          <p:cNvSpPr txBox="1"/>
          <p:nvPr/>
        </p:nvSpPr>
        <p:spPr>
          <a:xfrm>
            <a:off x="4383020" y="0"/>
            <a:ext cx="4760979" cy="5143500"/>
          </a:xfrm>
          <a:prstGeom prst="rect">
            <a:avLst/>
          </a:prstGeom>
          <a:noFill/>
          <a:ln>
            <a:noFill/>
          </a:ln>
        </p:spPr>
        <p:txBody>
          <a:bodyPr spcFirstLastPara="1" wrap="square" lIns="91150" tIns="45575" rIns="91150" bIns="45575" anchor="t" anchorCtr="0">
            <a:no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Tahoma"/>
                <a:ea typeface="Tahoma"/>
                <a:cs typeface="Tahoma"/>
                <a:sym typeface="Tahoma"/>
              </a:rPr>
              <a:t>Read carefully the following poem by Marilyn Nelson </a:t>
            </a:r>
            <a:r>
              <a:rPr lang="en-US" sz="2400" b="0" i="0" u="none" strike="noStrike" cap="none" dirty="0" err="1">
                <a:solidFill>
                  <a:srgbClr val="000000"/>
                </a:solidFill>
                <a:latin typeface="Tahoma"/>
                <a:ea typeface="Tahoma"/>
                <a:cs typeface="Tahoma"/>
                <a:sym typeface="Tahoma"/>
              </a:rPr>
              <a:t>Waniek</a:t>
            </a:r>
            <a:r>
              <a:rPr lang="en-US" sz="2400" b="0" i="0" u="none" strike="noStrike" cap="none" dirty="0">
                <a:solidFill>
                  <a:srgbClr val="000000"/>
                </a:solidFill>
                <a:latin typeface="Tahoma"/>
                <a:ea typeface="Tahoma"/>
                <a:cs typeface="Tahoma"/>
                <a:sym typeface="Tahoma"/>
              </a:rPr>
              <a:t>. Then write a well-developed essay analyzing how </a:t>
            </a:r>
            <a:r>
              <a:rPr lang="en-US" sz="2400" b="0" i="0" u="none" strike="noStrike" cap="none" dirty="0" err="1">
                <a:solidFill>
                  <a:srgbClr val="000000"/>
                </a:solidFill>
                <a:latin typeface="Tahoma"/>
                <a:ea typeface="Tahoma"/>
                <a:cs typeface="Tahoma"/>
                <a:sym typeface="Tahoma"/>
              </a:rPr>
              <a:t>Waniek</a:t>
            </a:r>
            <a:r>
              <a:rPr lang="en-US" sz="2400" b="0" i="0" u="none" strike="noStrike" cap="none" dirty="0">
                <a:solidFill>
                  <a:srgbClr val="000000"/>
                </a:solidFill>
                <a:latin typeface="Tahoma"/>
                <a:ea typeface="Tahoma"/>
                <a:cs typeface="Tahoma"/>
                <a:sym typeface="Tahoma"/>
              </a:rPr>
              <a:t> employs literary techniques to develop the complex meanings that the speaker attributes to The Century Quilt. You may wish to consider such elements as structure, imagery, and tone. </a:t>
            </a:r>
            <a:endParaRPr dirty="0"/>
          </a:p>
          <a:p>
            <a:pPr marL="0" marR="0" lvl="0" indent="0" algn="l" rtl="0">
              <a:lnSpc>
                <a:spcPct val="100000"/>
              </a:lnSpc>
              <a:spcBef>
                <a:spcPts val="0"/>
              </a:spcBef>
              <a:spcAft>
                <a:spcPts val="0"/>
              </a:spcAft>
              <a:buNone/>
            </a:pPr>
            <a:endParaRPr sz="1600" b="0" i="0" u="none" strike="noStrike" cap="none" dirty="0">
              <a:solidFill>
                <a:srgbClr val="000000"/>
              </a:solidFill>
              <a:latin typeface="Tahoma"/>
              <a:ea typeface="Tahoma"/>
              <a:cs typeface="Tahoma"/>
              <a:sym typeface="Tahoma"/>
            </a:endParaRPr>
          </a:p>
          <a:p>
            <a:pPr marL="0" marR="0" lvl="0" indent="0" algn="l" rtl="0">
              <a:lnSpc>
                <a:spcPct val="100000"/>
              </a:lnSpc>
              <a:spcBef>
                <a:spcPts val="400"/>
              </a:spcBef>
              <a:spcAft>
                <a:spcPts val="0"/>
              </a:spcAft>
              <a:buNone/>
            </a:pPr>
            <a:r>
              <a:rPr lang="en-US" sz="2400" b="1" i="0" u="none" strike="noStrike" cap="none" dirty="0">
                <a:solidFill>
                  <a:srgbClr val="000000"/>
                </a:solidFill>
                <a:latin typeface="Tahoma"/>
                <a:ea typeface="Tahoma"/>
                <a:cs typeface="Tahoma"/>
                <a:sym typeface="Tahoma"/>
              </a:rPr>
              <a:t>The Century Quilt</a:t>
            </a:r>
            <a:endParaRPr sz="2400" b="1"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None/>
            </a:pPr>
            <a:r>
              <a:rPr lang="en-US" sz="2400" b="0" i="1" u="none" strike="noStrike" cap="none" dirty="0">
                <a:solidFill>
                  <a:srgbClr val="000000"/>
                </a:solidFill>
                <a:latin typeface="Tahoma"/>
                <a:ea typeface="Tahoma"/>
                <a:cs typeface="Tahoma"/>
                <a:sym typeface="Tahoma"/>
              </a:rPr>
              <a:t>My sister and I were in love</a:t>
            </a:r>
            <a:endParaRPr sz="2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None/>
            </a:pPr>
            <a:r>
              <a:rPr lang="en-US" sz="2400" b="0" i="1" u="none" strike="noStrike" cap="none" dirty="0">
                <a:solidFill>
                  <a:srgbClr val="000000"/>
                </a:solidFill>
                <a:latin typeface="Tahoma"/>
                <a:ea typeface="Tahoma"/>
                <a:cs typeface="Tahoma"/>
                <a:sym typeface="Tahoma"/>
              </a:rPr>
              <a:t>With </a:t>
            </a:r>
            <a:r>
              <a:rPr lang="en-US" sz="2400" b="0" i="1" u="none" strike="noStrike" cap="none" dirty="0" err="1">
                <a:solidFill>
                  <a:srgbClr val="000000"/>
                </a:solidFill>
                <a:latin typeface="Tahoma"/>
                <a:ea typeface="Tahoma"/>
                <a:cs typeface="Tahoma"/>
                <a:sym typeface="Tahoma"/>
              </a:rPr>
              <a:t>Meema’s</a:t>
            </a:r>
            <a:r>
              <a:rPr lang="en-US" sz="2400" b="0" i="1" u="none" strike="noStrike" cap="none" dirty="0">
                <a:solidFill>
                  <a:srgbClr val="000000"/>
                </a:solidFill>
                <a:latin typeface="Tahoma"/>
                <a:ea typeface="Tahoma"/>
                <a:cs typeface="Tahoma"/>
                <a:sym typeface="Tahoma"/>
              </a:rPr>
              <a:t> Indian blanket.</a:t>
            </a:r>
            <a:endParaRPr sz="2400" b="0" i="0" u="none" strike="noStrike" cap="none" dirty="0">
              <a:solidFill>
                <a:srgbClr val="000000"/>
              </a:solidFill>
              <a:latin typeface="Tahoma"/>
              <a:ea typeface="Tahoma"/>
              <a:cs typeface="Tahoma"/>
              <a:sym typeface="Tahoma"/>
            </a:endParaRPr>
          </a:p>
        </p:txBody>
      </p:sp>
      <p:pic>
        <p:nvPicPr>
          <p:cNvPr id="771" name="Google Shape;771;p74" title="SCALE logo"/>
          <p:cNvPicPr preferRelativeResize="0"/>
          <p:nvPr/>
        </p:nvPicPr>
        <p:blipFill rotWithShape="1">
          <a:blip r:embed="rId3">
            <a:alphaModFix/>
          </a:blip>
          <a:srcRect/>
          <a:stretch/>
        </p:blipFill>
        <p:spPr>
          <a:xfrm>
            <a:off x="156410" y="4549661"/>
            <a:ext cx="2230289" cy="484846"/>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75"/>
          <p:cNvSpPr txBox="1">
            <a:spLocks noGrp="1"/>
          </p:cNvSpPr>
          <p:nvPr>
            <p:ph type="title"/>
          </p:nvPr>
        </p:nvSpPr>
        <p:spPr>
          <a:xfrm>
            <a:off x="156411" y="228600"/>
            <a:ext cx="8763000" cy="12001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Performance Assessment Example #1</a:t>
            </a:r>
            <a:endParaRPr sz="4000" b="1" i="0" u="none" strike="noStrike" cap="none">
              <a:solidFill>
                <a:schemeClr val="dk1"/>
              </a:solidFill>
              <a:latin typeface="Tahoma"/>
              <a:ea typeface="Tahoma"/>
              <a:cs typeface="Tahoma"/>
              <a:sym typeface="Tahoma"/>
            </a:endParaRPr>
          </a:p>
        </p:txBody>
      </p:sp>
      <p:sp>
        <p:nvSpPr>
          <p:cNvPr id="778" name="Google Shape;778;p75"/>
          <p:cNvSpPr txBox="1">
            <a:spLocks noGrp="1"/>
          </p:cNvSpPr>
          <p:nvPr>
            <p:ph type="body" idx="1"/>
          </p:nvPr>
        </p:nvSpPr>
        <p:spPr>
          <a:xfrm>
            <a:off x="499311" y="1687775"/>
            <a:ext cx="8077200" cy="2427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3200"/>
              <a:buFont typeface="Arial"/>
              <a:buNone/>
            </a:pPr>
            <a:r>
              <a:rPr lang="en-US" sz="3200" b="0" i="0" u="none" strike="noStrike" cap="none">
                <a:solidFill>
                  <a:schemeClr val="dk1"/>
                </a:solidFill>
                <a:latin typeface="Tahoma"/>
                <a:ea typeface="Tahoma"/>
                <a:cs typeface="Tahoma"/>
                <a:sym typeface="Tahoma"/>
              </a:rPr>
              <a:t>A. Constructed Response</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1"/>
              </a:buClr>
              <a:buSzPts val="3200"/>
              <a:buFont typeface="Arial"/>
              <a:buNone/>
            </a:pPr>
            <a:r>
              <a:rPr lang="en-US" sz="3200" b="0" i="0" u="none" strike="noStrike" cap="none">
                <a:solidFill>
                  <a:schemeClr val="dk1"/>
                </a:solidFill>
                <a:latin typeface="Tahoma"/>
                <a:ea typeface="Tahoma"/>
                <a:cs typeface="Tahoma"/>
                <a:sym typeface="Tahoma"/>
              </a:rPr>
              <a:t>B. Stand-alone Task</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5"/>
              </a:buClr>
              <a:buSzPts val="3200"/>
              <a:buFont typeface="Arial"/>
              <a:buNone/>
            </a:pPr>
            <a:r>
              <a:rPr lang="en-US" sz="3200" b="0" i="0" u="none" strike="noStrike" cap="none">
                <a:solidFill>
                  <a:schemeClr val="dk1"/>
                </a:solidFill>
                <a:latin typeface="Tahoma"/>
                <a:ea typeface="Tahoma"/>
                <a:cs typeface="Tahoma"/>
                <a:sym typeface="Tahoma"/>
              </a:rPr>
              <a:t>C. Curriculum-embedded Task</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6"/>
              </a:buClr>
              <a:buSzPts val="3200"/>
              <a:buFont typeface="Arial"/>
              <a:buNone/>
            </a:pPr>
            <a:r>
              <a:rPr lang="en-US" sz="3200" b="0" i="0" u="none" strike="noStrike" cap="none">
                <a:solidFill>
                  <a:schemeClr val="dk1"/>
                </a:solidFill>
                <a:latin typeface="Tahoma"/>
                <a:ea typeface="Tahoma"/>
                <a:cs typeface="Tahoma"/>
                <a:sym typeface="Tahoma"/>
              </a:rPr>
              <a:t>D. Complex Project</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p:txBody>
      </p:sp>
      <p:pic>
        <p:nvPicPr>
          <p:cNvPr id="779" name="Google Shape;779;p75" title="SCALE logo"/>
          <p:cNvPicPr preferRelativeResize="0"/>
          <p:nvPr/>
        </p:nvPicPr>
        <p:blipFill rotWithShape="1">
          <a:blip r:embed="rId3">
            <a:alphaModFix/>
          </a:blip>
          <a:srcRect/>
          <a:stretch/>
        </p:blipFill>
        <p:spPr>
          <a:xfrm>
            <a:off x="156411" y="4507175"/>
            <a:ext cx="2230289" cy="48484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784"/>
        <p:cNvGrpSpPr/>
        <p:nvPr/>
      </p:nvGrpSpPr>
      <p:grpSpPr>
        <a:xfrm>
          <a:off x="0" y="0"/>
          <a:ext cx="0" cy="0"/>
          <a:chOff x="0" y="0"/>
          <a:chExt cx="0" cy="0"/>
        </a:xfrm>
      </p:grpSpPr>
      <p:sp>
        <p:nvSpPr>
          <p:cNvPr id="785" name="Google Shape;785;p76"/>
          <p:cNvSpPr txBox="1">
            <a:spLocks noGrp="1"/>
          </p:cNvSpPr>
          <p:nvPr>
            <p:ph type="body" idx="1"/>
          </p:nvPr>
        </p:nvSpPr>
        <p:spPr>
          <a:xfrm>
            <a:off x="321732" y="1630600"/>
            <a:ext cx="3821289" cy="33944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700"/>
              <a:buFont typeface="Arial"/>
              <a:buNone/>
            </a:pPr>
            <a:r>
              <a:rPr lang="en-US" sz="2400" b="0" i="1" u="none" strike="noStrike" cap="none" dirty="0">
                <a:solidFill>
                  <a:schemeClr val="dk1"/>
                </a:solidFill>
                <a:latin typeface="Tahoma"/>
                <a:ea typeface="Tahoma"/>
                <a:cs typeface="Tahoma"/>
                <a:sym typeface="Tahoma"/>
              </a:rPr>
              <a:t>Advanced Placement English Literature and Composition </a:t>
            </a:r>
            <a:endParaRPr dirty="0"/>
          </a:p>
          <a:p>
            <a:pPr marL="0" marR="0" lvl="0" indent="0" algn="l" rtl="0">
              <a:lnSpc>
                <a:spcPct val="100000"/>
              </a:lnSpc>
              <a:spcBef>
                <a:spcPts val="0"/>
              </a:spcBef>
              <a:spcAft>
                <a:spcPts val="0"/>
              </a:spcAft>
              <a:buClr>
                <a:schemeClr val="lt1"/>
              </a:buClr>
              <a:buSzPts val="2700"/>
              <a:buFont typeface="Arial"/>
              <a:buNone/>
            </a:pPr>
            <a:endParaRPr sz="1000" b="0" i="0" u="none" strike="noStrike" cap="none" dirty="0">
              <a:solidFill>
                <a:schemeClr val="dk1"/>
              </a:solidFill>
              <a:latin typeface="Tahoma"/>
              <a:ea typeface="Tahoma"/>
              <a:cs typeface="Tahoma"/>
              <a:sym typeface="Tahoma"/>
            </a:endParaRPr>
          </a:p>
          <a:p>
            <a:pPr marL="0" marR="0" lvl="0" indent="0" algn="l" rtl="0">
              <a:lnSpc>
                <a:spcPct val="100000"/>
              </a:lnSpc>
              <a:spcBef>
                <a:spcPts val="1350"/>
              </a:spcBef>
              <a:spcAft>
                <a:spcPts val="0"/>
              </a:spcAft>
              <a:buClr>
                <a:schemeClr val="lt1"/>
              </a:buClr>
              <a:buSzPts val="2400"/>
              <a:buFont typeface="Arial"/>
              <a:buNone/>
            </a:pPr>
            <a:r>
              <a:rPr lang="en-US" sz="2400" b="0" i="0" u="none" strike="noStrike" cap="none" dirty="0">
                <a:solidFill>
                  <a:schemeClr val="dk1"/>
                </a:solidFill>
                <a:latin typeface="Tahoma"/>
                <a:ea typeface="Tahoma"/>
                <a:cs typeface="Tahoma"/>
                <a:sym typeface="Tahoma"/>
              </a:rPr>
              <a:t>A Free Response question Recommended time: about 40 minutes as part of two hour exam</a:t>
            </a:r>
            <a:endParaRPr sz="2400" b="0" i="1" u="none" strike="noStrike" cap="none" dirty="0">
              <a:solidFill>
                <a:schemeClr val="dk1"/>
              </a:solidFill>
              <a:latin typeface="Tahoma"/>
              <a:ea typeface="Tahoma"/>
              <a:cs typeface="Tahoma"/>
              <a:sym typeface="Tahoma"/>
            </a:endParaRPr>
          </a:p>
          <a:p>
            <a:pPr marL="0" marR="0" lvl="0" indent="0" algn="l" rtl="0">
              <a:lnSpc>
                <a:spcPct val="100000"/>
              </a:lnSpc>
              <a:spcBef>
                <a:spcPts val="660"/>
              </a:spcBef>
              <a:spcAft>
                <a:spcPts val="0"/>
              </a:spcAft>
              <a:buClr>
                <a:schemeClr val="lt1"/>
              </a:buClr>
              <a:buSzPts val="3300"/>
              <a:buFont typeface="Arial"/>
              <a:buNone/>
            </a:pPr>
            <a:endParaRPr sz="2400" b="0" i="0" u="none" strike="noStrike" cap="none" dirty="0">
              <a:solidFill>
                <a:schemeClr val="dk1"/>
              </a:solidFill>
              <a:latin typeface="Tahoma"/>
              <a:ea typeface="Tahoma"/>
              <a:cs typeface="Tahoma"/>
              <a:sym typeface="Tahoma"/>
            </a:endParaRPr>
          </a:p>
        </p:txBody>
      </p:sp>
      <p:sp>
        <p:nvSpPr>
          <p:cNvPr id="786" name="Google Shape;786;p76"/>
          <p:cNvSpPr txBox="1"/>
          <p:nvPr/>
        </p:nvSpPr>
        <p:spPr>
          <a:xfrm>
            <a:off x="4383020" y="0"/>
            <a:ext cx="4760979" cy="5143500"/>
          </a:xfrm>
          <a:prstGeom prst="rect">
            <a:avLst/>
          </a:prstGeom>
          <a:noFill/>
          <a:ln>
            <a:noFill/>
          </a:ln>
        </p:spPr>
        <p:txBody>
          <a:bodyPr spcFirstLastPara="1" wrap="square" lIns="91150" tIns="45575" rIns="91150" bIns="45575"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ahoma"/>
                <a:ea typeface="Tahoma"/>
                <a:cs typeface="Tahoma"/>
                <a:sym typeface="Tahoma"/>
              </a:rPr>
              <a:t>Read carefully the following poem by Marilyn Nelson Waniek. Then write a well-developed essay analyzing how Waniek employs literary techniques to develop the complex meanings that the speaker attributes to The Century Quilt. You may wish to consider such elements as structure, imagery, and tone. </a:t>
            </a:r>
            <a:endParaRPr/>
          </a:p>
          <a:p>
            <a:pPr marL="0" marR="0" lvl="0" indent="0" algn="l" rtl="0">
              <a:lnSpc>
                <a:spcPct val="100000"/>
              </a:lnSpc>
              <a:spcBef>
                <a:spcPts val="0"/>
              </a:spcBef>
              <a:spcAft>
                <a:spcPts val="0"/>
              </a:spcAft>
              <a:buNone/>
            </a:pPr>
            <a:endParaRPr sz="1600" b="0" i="0" u="none" strike="noStrike" cap="none">
              <a:solidFill>
                <a:srgbClr val="000000"/>
              </a:solidFill>
              <a:latin typeface="Tahoma"/>
              <a:ea typeface="Tahoma"/>
              <a:cs typeface="Tahoma"/>
              <a:sym typeface="Tahoma"/>
            </a:endParaRPr>
          </a:p>
          <a:p>
            <a:pPr marL="0" marR="0" lvl="0" indent="0" algn="l" rtl="0">
              <a:lnSpc>
                <a:spcPct val="100000"/>
              </a:lnSpc>
              <a:spcBef>
                <a:spcPts val="400"/>
              </a:spcBef>
              <a:spcAft>
                <a:spcPts val="0"/>
              </a:spcAft>
              <a:buNone/>
            </a:pPr>
            <a:r>
              <a:rPr lang="en-US" sz="2400" b="1" i="0" u="none" strike="noStrike" cap="none">
                <a:solidFill>
                  <a:srgbClr val="000000"/>
                </a:solidFill>
                <a:latin typeface="Tahoma"/>
                <a:ea typeface="Tahoma"/>
                <a:cs typeface="Tahoma"/>
                <a:sym typeface="Tahoma"/>
              </a:rPr>
              <a:t>The Century Quilt</a:t>
            </a:r>
            <a:endParaRPr sz="2400" b="1"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None/>
            </a:pPr>
            <a:r>
              <a:rPr lang="en-US" sz="2400" b="0" i="1" u="none" strike="noStrike" cap="none">
                <a:solidFill>
                  <a:srgbClr val="000000"/>
                </a:solidFill>
                <a:latin typeface="Tahoma"/>
                <a:ea typeface="Tahoma"/>
                <a:cs typeface="Tahoma"/>
                <a:sym typeface="Tahoma"/>
              </a:rPr>
              <a:t>My sister and I were in love</a:t>
            </a:r>
            <a:endParaRPr sz="2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None/>
            </a:pPr>
            <a:r>
              <a:rPr lang="en-US" sz="2400" b="0" i="1" u="none" strike="noStrike" cap="none">
                <a:solidFill>
                  <a:srgbClr val="000000"/>
                </a:solidFill>
                <a:latin typeface="Tahoma"/>
                <a:ea typeface="Tahoma"/>
                <a:cs typeface="Tahoma"/>
                <a:sym typeface="Tahoma"/>
              </a:rPr>
              <a:t>With Meema’s Indian blanket.</a:t>
            </a:r>
            <a:endParaRPr sz="2400" b="0" i="0" u="none" strike="noStrike" cap="none">
              <a:solidFill>
                <a:srgbClr val="000000"/>
              </a:solidFill>
              <a:latin typeface="Tahoma"/>
              <a:ea typeface="Tahoma"/>
              <a:cs typeface="Tahoma"/>
              <a:sym typeface="Tahoma"/>
            </a:endParaRPr>
          </a:p>
        </p:txBody>
      </p:sp>
      <p:pic>
        <p:nvPicPr>
          <p:cNvPr id="788" name="Google Shape;788;p76" title="SCALE logo"/>
          <p:cNvPicPr preferRelativeResize="0"/>
          <p:nvPr/>
        </p:nvPicPr>
        <p:blipFill rotWithShape="1">
          <a:blip r:embed="rId3">
            <a:alphaModFix/>
          </a:blip>
          <a:srcRect/>
          <a:stretch/>
        </p:blipFill>
        <p:spPr>
          <a:xfrm>
            <a:off x="156410" y="4549661"/>
            <a:ext cx="2230289" cy="484846"/>
          </a:xfrm>
          <a:prstGeom prst="rect">
            <a:avLst/>
          </a:prstGeom>
          <a:noFill/>
          <a:ln>
            <a:noFill/>
          </a:ln>
        </p:spPr>
      </p:pic>
      <p:sp>
        <p:nvSpPr>
          <p:cNvPr id="8" name="Title 1"/>
          <p:cNvSpPr>
            <a:spLocks noGrp="1"/>
          </p:cNvSpPr>
          <p:nvPr>
            <p:ph type="title"/>
          </p:nvPr>
        </p:nvSpPr>
        <p:spPr>
          <a:xfrm>
            <a:off x="287865" y="510781"/>
            <a:ext cx="3925820" cy="857250"/>
          </a:xfrm>
        </p:spPr>
        <p:txBody>
          <a:bodyPr/>
          <a:lstStyle/>
          <a:p>
            <a:pPr lvl="0"/>
            <a:r>
              <a:rPr lang="en-US" sz="3500" b="1" dirty="0">
                <a:latin typeface="Tahoma"/>
                <a:ea typeface="Tahoma"/>
                <a:cs typeface="Tahoma"/>
                <a:sym typeface="Tahoma"/>
              </a:rPr>
              <a:t>Performance Assessment #</a:t>
            </a:r>
            <a:r>
              <a:rPr lang="en-US" sz="3500" b="1" dirty="0" smtClean="0">
                <a:latin typeface="Tahoma"/>
                <a:ea typeface="Tahoma"/>
                <a:cs typeface="Tahoma"/>
                <a:sym typeface="Tahoma"/>
              </a:rPr>
              <a:t>1 </a:t>
            </a:r>
            <a:r>
              <a:rPr lang="en-US" sz="2400" b="1" dirty="0" smtClean="0">
                <a:latin typeface="Tahoma"/>
                <a:ea typeface="Tahoma"/>
                <a:cs typeface="Tahoma"/>
                <a:sym typeface="Tahoma"/>
              </a:rPr>
              <a:t>(CONTINUED)</a:t>
            </a:r>
            <a:r>
              <a:rPr lang="en-US" sz="3500" b="1" dirty="0">
                <a:latin typeface="Tahoma"/>
                <a:ea typeface="Tahoma"/>
                <a:cs typeface="Tahoma"/>
                <a:sym typeface="Tahoma"/>
              </a:rPr>
              <a:t/>
            </a:r>
            <a:br>
              <a:rPr lang="en-US" sz="3500" b="1" dirty="0">
                <a:latin typeface="Tahoma"/>
                <a:ea typeface="Tahoma"/>
                <a:cs typeface="Tahoma"/>
                <a:sym typeface="Tahoma"/>
              </a:rPr>
            </a:br>
            <a:endParaRPr lang="en-US" sz="35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7"/>
          <p:cNvSpPr txBox="1">
            <a:spLocks noGrp="1"/>
          </p:cNvSpPr>
          <p:nvPr>
            <p:ph type="title"/>
          </p:nvPr>
        </p:nvSpPr>
        <p:spPr>
          <a:xfrm>
            <a:off x="228600" y="57150"/>
            <a:ext cx="7886700" cy="137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dirty="0">
                <a:solidFill>
                  <a:schemeClr val="dk1"/>
                </a:solidFill>
                <a:latin typeface="Tahoma"/>
                <a:ea typeface="Tahoma"/>
                <a:cs typeface="Tahoma"/>
                <a:sym typeface="Tahoma"/>
              </a:rPr>
              <a:t>Performance Assessment Example #</a:t>
            </a:r>
            <a:r>
              <a:rPr lang="en-US" sz="3600" b="1" i="0" u="none" strike="noStrike" cap="none" dirty="0" smtClean="0">
                <a:solidFill>
                  <a:schemeClr val="dk1"/>
                </a:solidFill>
                <a:latin typeface="Tahoma"/>
                <a:ea typeface="Tahoma"/>
                <a:cs typeface="Tahoma"/>
                <a:sym typeface="Tahoma"/>
              </a:rPr>
              <a:t>1 is a…</a:t>
            </a:r>
            <a:endParaRPr sz="3600" b="1" i="0" u="none" strike="noStrike" cap="none" dirty="0">
              <a:solidFill>
                <a:schemeClr val="dk1"/>
              </a:solidFill>
              <a:latin typeface="Tahoma"/>
              <a:ea typeface="Tahoma"/>
              <a:cs typeface="Tahoma"/>
              <a:sym typeface="Tahoma"/>
            </a:endParaRPr>
          </a:p>
        </p:txBody>
      </p:sp>
      <p:sp>
        <p:nvSpPr>
          <p:cNvPr id="795" name="Google Shape;795;p77"/>
          <p:cNvSpPr txBox="1">
            <a:spLocks noGrp="1"/>
          </p:cNvSpPr>
          <p:nvPr>
            <p:ph type="body" idx="1"/>
          </p:nvPr>
        </p:nvSpPr>
        <p:spPr>
          <a:xfrm>
            <a:off x="482600" y="1581150"/>
            <a:ext cx="8077200" cy="281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3200"/>
              <a:buFont typeface="Arial"/>
              <a:buNone/>
            </a:pPr>
            <a:r>
              <a:rPr lang="en-US" sz="3200" b="0" i="0" u="none" strike="noStrike" cap="none">
                <a:solidFill>
                  <a:schemeClr val="dk1"/>
                </a:solidFill>
                <a:latin typeface="Tahoma"/>
                <a:ea typeface="Tahoma"/>
                <a:cs typeface="Tahoma"/>
                <a:sym typeface="Tahoma"/>
              </a:rPr>
              <a:t>A. Constructed Response</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1"/>
              </a:buClr>
              <a:buSzPts val="3200"/>
              <a:buFont typeface="Arial"/>
              <a:buNone/>
            </a:pPr>
            <a:r>
              <a:rPr lang="en-US" sz="3200" b="1" i="0" u="none" strike="noStrike" cap="none">
                <a:solidFill>
                  <a:schemeClr val="dk1"/>
                </a:solidFill>
                <a:latin typeface="Tahoma"/>
                <a:ea typeface="Tahoma"/>
                <a:cs typeface="Tahoma"/>
                <a:sym typeface="Tahoma"/>
              </a:rPr>
              <a:t>B. Stand-alone Task</a:t>
            </a:r>
            <a:endParaRPr sz="3200" b="1"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5"/>
              </a:buClr>
              <a:buSzPts val="3200"/>
              <a:buFont typeface="Arial"/>
              <a:buNone/>
            </a:pPr>
            <a:r>
              <a:rPr lang="en-US" sz="3200" b="0" i="0" u="none" strike="noStrike" cap="none">
                <a:solidFill>
                  <a:schemeClr val="dk1"/>
                </a:solidFill>
                <a:latin typeface="Tahoma"/>
                <a:ea typeface="Tahoma"/>
                <a:cs typeface="Tahoma"/>
                <a:sym typeface="Tahoma"/>
              </a:rPr>
              <a:t>C. Curriculum-embedded Task</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6"/>
              </a:buClr>
              <a:buSzPts val="3200"/>
              <a:buFont typeface="Arial"/>
              <a:buNone/>
            </a:pPr>
            <a:r>
              <a:rPr lang="en-US" sz="3200" b="0" i="0" u="none" strike="noStrike" cap="none">
                <a:solidFill>
                  <a:schemeClr val="dk1"/>
                </a:solidFill>
                <a:latin typeface="Tahoma"/>
                <a:ea typeface="Tahoma"/>
                <a:cs typeface="Tahoma"/>
                <a:sym typeface="Tahoma"/>
              </a:rPr>
              <a:t>D. Complex Project</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Tahoma"/>
              <a:ea typeface="Tahoma"/>
              <a:cs typeface="Tahoma"/>
              <a:sym typeface="Tahoma"/>
            </a:endParaRPr>
          </a:p>
        </p:txBody>
      </p:sp>
      <p:sp>
        <p:nvSpPr>
          <p:cNvPr id="796" name="Google Shape;796;p77" descr="Option B, stand-alone task, is circled."/>
          <p:cNvSpPr/>
          <p:nvPr/>
        </p:nvSpPr>
        <p:spPr>
          <a:xfrm>
            <a:off x="228600" y="1981200"/>
            <a:ext cx="4800600" cy="914400"/>
          </a:xfrm>
          <a:prstGeom prst="ellipse">
            <a:avLst/>
          </a:prstGeom>
          <a:noFill/>
          <a:ln w="635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797" name="Google Shape;797;p77" title="SCALE logo"/>
          <p:cNvPicPr preferRelativeResize="0"/>
          <p:nvPr/>
        </p:nvPicPr>
        <p:blipFill rotWithShape="1">
          <a:blip r:embed="rId3">
            <a:alphaModFix/>
          </a:blip>
          <a:srcRect/>
          <a:stretch/>
        </p:blipFill>
        <p:spPr>
          <a:xfrm>
            <a:off x="156410" y="4549661"/>
            <a:ext cx="2230289" cy="484846"/>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78" descr="decorative border"/>
          <p:cNvSpPr/>
          <p:nvPr/>
        </p:nvSpPr>
        <p:spPr>
          <a:xfrm>
            <a:off x="0" y="0"/>
            <a:ext cx="914400" cy="5188330"/>
          </a:xfrm>
          <a:prstGeom prst="rect">
            <a:avLst/>
          </a:prstGeom>
          <a:solidFill>
            <a:srgbClr val="262626"/>
          </a:solidFill>
          <a:ln>
            <a:noFill/>
          </a:ln>
        </p:spPr>
        <p:txBody>
          <a:bodyPr spcFirstLastPara="1" wrap="square" lIns="91175" tIns="45575" rIns="91175" bIns="4557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ahoma"/>
              <a:ea typeface="Tahoma"/>
              <a:cs typeface="Tahoma"/>
              <a:sym typeface="Tahoma"/>
            </a:endParaRPr>
          </a:p>
        </p:txBody>
      </p:sp>
      <p:cxnSp>
        <p:nvCxnSpPr>
          <p:cNvPr id="804" name="Google Shape;804;p78" descr="decorative"/>
          <p:cNvCxnSpPr/>
          <p:nvPr/>
        </p:nvCxnSpPr>
        <p:spPr>
          <a:xfrm>
            <a:off x="914399" y="1650"/>
            <a:ext cx="1" cy="5186680"/>
          </a:xfrm>
          <a:prstGeom prst="straightConnector1">
            <a:avLst/>
          </a:prstGeom>
          <a:noFill/>
          <a:ln w="127000" cap="flat" cmpd="sng">
            <a:solidFill>
              <a:schemeClr val="accent2"/>
            </a:solidFill>
            <a:prstDash val="solid"/>
            <a:round/>
            <a:headEnd type="none" w="sm" len="sm"/>
            <a:tailEnd type="none" w="sm" len="sm"/>
          </a:ln>
        </p:spPr>
      </p:cxnSp>
      <p:sp>
        <p:nvSpPr>
          <p:cNvPr id="805" name="Google Shape;805;p78"/>
          <p:cNvSpPr txBox="1"/>
          <p:nvPr/>
        </p:nvSpPr>
        <p:spPr>
          <a:xfrm>
            <a:off x="1123732" y="1034214"/>
            <a:ext cx="3930868" cy="754380"/>
          </a:xfrm>
          <a:prstGeom prst="rect">
            <a:avLst/>
          </a:prstGeom>
          <a:noFill/>
          <a:ln>
            <a:noFill/>
          </a:ln>
        </p:spPr>
        <p:txBody>
          <a:bodyPr spcFirstLastPara="1" wrap="square" lIns="68375" tIns="34275" rIns="683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Number of Performance </a:t>
            </a:r>
            <a:br>
              <a:rPr lang="en-US" sz="2400" b="1" i="0" u="none" strike="noStrike" cap="none">
                <a:solidFill>
                  <a:schemeClr val="dk1"/>
                </a:solidFill>
                <a:latin typeface="Tahoma"/>
                <a:ea typeface="Tahoma"/>
                <a:cs typeface="Tahoma"/>
                <a:sym typeface="Tahoma"/>
              </a:rPr>
            </a:br>
            <a:r>
              <a:rPr lang="en-US" sz="2400" b="1" i="0" u="none" strike="noStrike" cap="none">
                <a:solidFill>
                  <a:schemeClr val="dk1"/>
                </a:solidFill>
                <a:latin typeface="Tahoma"/>
                <a:ea typeface="Tahoma"/>
                <a:cs typeface="Tahoma"/>
                <a:sym typeface="Tahoma"/>
              </a:rPr>
              <a:t>Outcomes</a:t>
            </a:r>
            <a:endParaRPr sz="2400" b="1" i="0" u="none" strike="noStrike" cap="none">
              <a:solidFill>
                <a:schemeClr val="dk1"/>
              </a:solidFill>
              <a:latin typeface="Tahoma"/>
              <a:ea typeface="Tahoma"/>
              <a:cs typeface="Tahoma"/>
              <a:sym typeface="Tahoma"/>
            </a:endParaRPr>
          </a:p>
        </p:txBody>
      </p:sp>
      <p:sp>
        <p:nvSpPr>
          <p:cNvPr id="806" name="Google Shape;806;p78"/>
          <p:cNvSpPr txBox="1"/>
          <p:nvPr/>
        </p:nvSpPr>
        <p:spPr>
          <a:xfrm>
            <a:off x="1123732" y="1864810"/>
            <a:ext cx="4857968" cy="754380"/>
          </a:xfrm>
          <a:prstGeom prst="rect">
            <a:avLst/>
          </a:prstGeom>
          <a:noFill/>
          <a:ln>
            <a:noFill/>
          </a:ln>
        </p:spPr>
        <p:txBody>
          <a:bodyPr spcFirstLastPara="1" wrap="square" lIns="68375" tIns="34275" rIns="683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Level of Instructional Support During Administration</a:t>
            </a:r>
            <a:endParaRPr sz="2400" b="1" i="0" u="none" strike="noStrike" cap="none">
              <a:solidFill>
                <a:schemeClr val="dk1"/>
              </a:solidFill>
              <a:latin typeface="Tahoma"/>
              <a:ea typeface="Tahoma"/>
              <a:cs typeface="Tahoma"/>
              <a:sym typeface="Tahoma"/>
            </a:endParaRPr>
          </a:p>
        </p:txBody>
      </p:sp>
      <p:sp>
        <p:nvSpPr>
          <p:cNvPr id="807" name="Google Shape;807;p78"/>
          <p:cNvSpPr txBox="1"/>
          <p:nvPr/>
        </p:nvSpPr>
        <p:spPr>
          <a:xfrm>
            <a:off x="1114740" y="2689566"/>
            <a:ext cx="3939860" cy="754380"/>
          </a:xfrm>
          <a:prstGeom prst="rect">
            <a:avLst/>
          </a:prstGeom>
          <a:noFill/>
          <a:ln>
            <a:noFill/>
          </a:ln>
        </p:spPr>
        <p:txBody>
          <a:bodyPr spcFirstLastPara="1" wrap="square" lIns="68375" tIns="34275" rIns="683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Allows Student Choice/Decision Making</a:t>
            </a:r>
            <a:endParaRPr sz="2400" b="1" i="0" u="none" strike="noStrike" cap="none">
              <a:solidFill>
                <a:schemeClr val="dk1"/>
              </a:solidFill>
              <a:latin typeface="Tahoma"/>
              <a:ea typeface="Tahoma"/>
              <a:cs typeface="Tahoma"/>
              <a:sym typeface="Tahoma"/>
            </a:endParaRPr>
          </a:p>
        </p:txBody>
      </p:sp>
      <p:sp>
        <p:nvSpPr>
          <p:cNvPr id="808" name="Google Shape;808;p78"/>
          <p:cNvSpPr txBox="1"/>
          <p:nvPr/>
        </p:nvSpPr>
        <p:spPr>
          <a:xfrm>
            <a:off x="1127064" y="3479798"/>
            <a:ext cx="3825936" cy="754380"/>
          </a:xfrm>
          <a:prstGeom prst="rect">
            <a:avLst/>
          </a:prstGeom>
          <a:noFill/>
          <a:ln>
            <a:noFill/>
          </a:ln>
        </p:spPr>
        <p:txBody>
          <a:bodyPr spcFirstLastPara="1" wrap="square" lIns="68375" tIns="34275" rIns="683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Allows Range of Answers or Methods</a:t>
            </a:r>
            <a:endParaRPr sz="2400" b="1" i="0" u="none" strike="noStrike" cap="none">
              <a:solidFill>
                <a:schemeClr val="dk1"/>
              </a:solidFill>
              <a:latin typeface="Tahoma"/>
              <a:ea typeface="Tahoma"/>
              <a:cs typeface="Tahoma"/>
              <a:sym typeface="Tahoma"/>
            </a:endParaRPr>
          </a:p>
        </p:txBody>
      </p:sp>
      <p:sp>
        <p:nvSpPr>
          <p:cNvPr id="809" name="Google Shape;809;p78"/>
          <p:cNvSpPr txBox="1"/>
          <p:nvPr/>
        </p:nvSpPr>
        <p:spPr>
          <a:xfrm>
            <a:off x="1137808" y="4254739"/>
            <a:ext cx="2211113" cy="617220"/>
          </a:xfrm>
          <a:prstGeom prst="rect">
            <a:avLst/>
          </a:prstGeom>
          <a:noFill/>
          <a:ln>
            <a:noFill/>
          </a:ln>
        </p:spPr>
        <p:txBody>
          <a:bodyPr spcFirstLastPara="1" wrap="square" lIns="68375" tIns="34275" rIns="683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Duration</a:t>
            </a:r>
            <a:endParaRPr sz="2400" b="1" i="0" u="none" strike="noStrike" cap="none">
              <a:solidFill>
                <a:schemeClr val="dk1"/>
              </a:solidFill>
              <a:latin typeface="Tahoma"/>
              <a:ea typeface="Tahoma"/>
              <a:cs typeface="Tahoma"/>
              <a:sym typeface="Tahoma"/>
            </a:endParaRPr>
          </a:p>
        </p:txBody>
      </p:sp>
      <p:sp>
        <p:nvSpPr>
          <p:cNvPr id="810" name="Google Shape;810;p78"/>
          <p:cNvSpPr txBox="1"/>
          <p:nvPr/>
        </p:nvSpPr>
        <p:spPr>
          <a:xfrm>
            <a:off x="4753110" y="1033184"/>
            <a:ext cx="4216266" cy="815891"/>
          </a:xfrm>
          <a:prstGeom prst="rect">
            <a:avLst/>
          </a:prstGeom>
          <a:noFill/>
          <a:ln>
            <a:noFill/>
          </a:ln>
        </p:spPr>
        <p:txBody>
          <a:bodyPr spcFirstLastPara="1" wrap="square" lIns="68375" tIns="34275" rIns="683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Multiple</a:t>
            </a:r>
            <a:endParaRPr sz="2400" b="0" i="0" u="none" strike="noStrike" cap="none">
              <a:solidFill>
                <a:schemeClr val="dk1"/>
              </a:solidFill>
              <a:latin typeface="Tahoma"/>
              <a:ea typeface="Tahoma"/>
              <a:cs typeface="Tahoma"/>
              <a:sym typeface="Tahoma"/>
            </a:endParaRPr>
          </a:p>
        </p:txBody>
      </p:sp>
      <p:sp>
        <p:nvSpPr>
          <p:cNvPr id="811" name="Google Shape;811;p78"/>
          <p:cNvSpPr txBox="1"/>
          <p:nvPr/>
        </p:nvSpPr>
        <p:spPr>
          <a:xfrm>
            <a:off x="4830786" y="1844708"/>
            <a:ext cx="3934013" cy="821019"/>
          </a:xfrm>
          <a:prstGeom prst="rect">
            <a:avLst/>
          </a:prstGeom>
          <a:noFill/>
          <a:ln>
            <a:noFill/>
          </a:ln>
        </p:spPr>
        <p:txBody>
          <a:bodyPr spcFirstLastPara="1" wrap="square" lIns="68375" tIns="34275" rIns="683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None</a:t>
            </a:r>
            <a:endParaRPr sz="2400" b="0" i="0" u="none" strike="noStrike" cap="none">
              <a:solidFill>
                <a:schemeClr val="dk1"/>
              </a:solidFill>
              <a:latin typeface="Tahoma"/>
              <a:ea typeface="Tahoma"/>
              <a:cs typeface="Tahoma"/>
              <a:sym typeface="Tahoma"/>
            </a:endParaRPr>
          </a:p>
        </p:txBody>
      </p:sp>
      <p:sp>
        <p:nvSpPr>
          <p:cNvPr id="812" name="Google Shape;812;p78"/>
          <p:cNvSpPr txBox="1"/>
          <p:nvPr/>
        </p:nvSpPr>
        <p:spPr>
          <a:xfrm>
            <a:off x="4867793" y="2689566"/>
            <a:ext cx="3901159" cy="808991"/>
          </a:xfrm>
          <a:prstGeom prst="rect">
            <a:avLst/>
          </a:prstGeom>
          <a:noFill/>
          <a:ln>
            <a:noFill/>
          </a:ln>
        </p:spPr>
        <p:txBody>
          <a:bodyPr spcFirstLastPara="1" wrap="square" lIns="68375" tIns="34275" rIns="683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Limited</a:t>
            </a:r>
            <a:endParaRPr sz="2400" b="0" i="0" u="none" strike="noStrike" cap="none">
              <a:solidFill>
                <a:schemeClr val="dk1"/>
              </a:solidFill>
              <a:latin typeface="Tahoma"/>
              <a:ea typeface="Tahoma"/>
              <a:cs typeface="Tahoma"/>
              <a:sym typeface="Tahoma"/>
            </a:endParaRPr>
          </a:p>
        </p:txBody>
      </p:sp>
      <p:sp>
        <p:nvSpPr>
          <p:cNvPr id="813" name="Google Shape;813;p78"/>
          <p:cNvSpPr txBox="1"/>
          <p:nvPr/>
        </p:nvSpPr>
        <p:spPr>
          <a:xfrm>
            <a:off x="4904321" y="3479798"/>
            <a:ext cx="3846402" cy="808001"/>
          </a:xfrm>
          <a:prstGeom prst="rect">
            <a:avLst/>
          </a:prstGeom>
          <a:noFill/>
          <a:ln>
            <a:noFill/>
          </a:ln>
        </p:spPr>
        <p:txBody>
          <a:bodyPr spcFirstLastPara="1" wrap="square" lIns="68375" tIns="34275" rIns="683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Limited</a:t>
            </a:r>
            <a:endParaRPr sz="2400" b="0" i="0" u="none" strike="noStrike" cap="none">
              <a:solidFill>
                <a:schemeClr val="dk1"/>
              </a:solidFill>
              <a:latin typeface="Tahoma"/>
              <a:ea typeface="Tahoma"/>
              <a:cs typeface="Tahoma"/>
              <a:sym typeface="Tahoma"/>
            </a:endParaRPr>
          </a:p>
        </p:txBody>
      </p:sp>
      <p:sp>
        <p:nvSpPr>
          <p:cNvPr id="814" name="Google Shape;814;p78"/>
          <p:cNvSpPr txBox="1"/>
          <p:nvPr/>
        </p:nvSpPr>
        <p:spPr>
          <a:xfrm>
            <a:off x="4940299" y="4249276"/>
            <a:ext cx="3824499" cy="617220"/>
          </a:xfrm>
          <a:prstGeom prst="rect">
            <a:avLst/>
          </a:prstGeom>
          <a:noFill/>
          <a:ln>
            <a:noFill/>
          </a:ln>
        </p:spPr>
        <p:txBody>
          <a:bodyPr spcFirstLastPara="1" wrap="square" lIns="68375" tIns="34275" rIns="683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One to Two Class Periods</a:t>
            </a:r>
            <a:endParaRPr sz="2400" b="0" i="0" u="none" strike="noStrike" cap="none">
              <a:solidFill>
                <a:schemeClr val="dk1"/>
              </a:solidFill>
              <a:latin typeface="Tahoma"/>
              <a:ea typeface="Tahoma"/>
              <a:cs typeface="Tahoma"/>
              <a:sym typeface="Tahoma"/>
            </a:endParaRPr>
          </a:p>
        </p:txBody>
      </p:sp>
      <p:cxnSp>
        <p:nvCxnSpPr>
          <p:cNvPr id="815" name="Google Shape;815;p78" descr="decorative"/>
          <p:cNvCxnSpPr/>
          <p:nvPr/>
        </p:nvCxnSpPr>
        <p:spPr>
          <a:xfrm>
            <a:off x="1288832" y="1022350"/>
            <a:ext cx="7461891" cy="0"/>
          </a:xfrm>
          <a:prstGeom prst="straightConnector1">
            <a:avLst/>
          </a:prstGeom>
          <a:noFill/>
          <a:ln w="9525" cap="flat" cmpd="sng">
            <a:solidFill>
              <a:srgbClr val="262626"/>
            </a:solidFill>
            <a:prstDash val="dot"/>
            <a:round/>
            <a:headEnd type="none" w="sm" len="sm"/>
            <a:tailEnd type="none" w="sm" len="sm"/>
          </a:ln>
        </p:spPr>
      </p:cxnSp>
      <p:cxnSp>
        <p:nvCxnSpPr>
          <p:cNvPr id="21" name="Google Shape;815;p78" descr="decorative"/>
          <p:cNvCxnSpPr/>
          <p:nvPr/>
        </p:nvCxnSpPr>
        <p:spPr>
          <a:xfrm>
            <a:off x="1209353" y="1805104"/>
            <a:ext cx="7461891" cy="0"/>
          </a:xfrm>
          <a:prstGeom prst="straightConnector1">
            <a:avLst/>
          </a:prstGeom>
          <a:noFill/>
          <a:ln w="9525" cap="flat" cmpd="sng">
            <a:solidFill>
              <a:srgbClr val="262626"/>
            </a:solidFill>
            <a:prstDash val="dot"/>
            <a:round/>
            <a:headEnd type="none" w="sm" len="sm"/>
            <a:tailEnd type="none" w="sm" len="sm"/>
          </a:ln>
        </p:spPr>
      </p:cxnSp>
      <p:cxnSp>
        <p:nvCxnSpPr>
          <p:cNvPr id="22" name="Google Shape;815;p78" descr="decorative"/>
          <p:cNvCxnSpPr/>
          <p:nvPr/>
        </p:nvCxnSpPr>
        <p:spPr>
          <a:xfrm>
            <a:off x="1233968" y="2674366"/>
            <a:ext cx="7461891" cy="0"/>
          </a:xfrm>
          <a:prstGeom prst="straightConnector1">
            <a:avLst/>
          </a:prstGeom>
          <a:noFill/>
          <a:ln w="9525" cap="flat" cmpd="sng">
            <a:solidFill>
              <a:srgbClr val="262626"/>
            </a:solidFill>
            <a:prstDash val="dot"/>
            <a:round/>
            <a:headEnd type="none" w="sm" len="sm"/>
            <a:tailEnd type="none" w="sm" len="sm"/>
          </a:ln>
        </p:spPr>
      </p:cxnSp>
      <p:cxnSp>
        <p:nvCxnSpPr>
          <p:cNvPr id="23" name="Google Shape;815;p78" descr="decorative"/>
          <p:cNvCxnSpPr/>
          <p:nvPr/>
        </p:nvCxnSpPr>
        <p:spPr>
          <a:xfrm>
            <a:off x="1287078" y="3471924"/>
            <a:ext cx="7461891" cy="0"/>
          </a:xfrm>
          <a:prstGeom prst="straightConnector1">
            <a:avLst/>
          </a:prstGeom>
          <a:noFill/>
          <a:ln w="9525" cap="flat" cmpd="sng">
            <a:solidFill>
              <a:srgbClr val="262626"/>
            </a:solidFill>
            <a:prstDash val="dot"/>
            <a:round/>
            <a:headEnd type="none" w="sm" len="sm"/>
            <a:tailEnd type="none" w="sm" len="sm"/>
          </a:ln>
        </p:spPr>
      </p:cxnSp>
      <p:cxnSp>
        <p:nvCxnSpPr>
          <p:cNvPr id="24" name="Google Shape;815;p78" descr="decorative"/>
          <p:cNvCxnSpPr/>
          <p:nvPr/>
        </p:nvCxnSpPr>
        <p:spPr>
          <a:xfrm>
            <a:off x="1233968" y="4271287"/>
            <a:ext cx="7461891" cy="0"/>
          </a:xfrm>
          <a:prstGeom prst="straightConnector1">
            <a:avLst/>
          </a:prstGeom>
          <a:noFill/>
          <a:ln w="9525" cap="flat" cmpd="sng">
            <a:solidFill>
              <a:srgbClr val="262626"/>
            </a:solidFill>
            <a:prstDash val="dot"/>
            <a:round/>
            <a:headEnd type="none" w="sm" len="sm"/>
            <a:tailEnd type="none" w="sm" len="sm"/>
          </a:ln>
        </p:spPr>
      </p:cxnSp>
      <p:cxnSp>
        <p:nvCxnSpPr>
          <p:cNvPr id="25" name="Google Shape;815;p78" descr="decorative"/>
          <p:cNvCxnSpPr/>
          <p:nvPr/>
        </p:nvCxnSpPr>
        <p:spPr>
          <a:xfrm>
            <a:off x="1205044" y="4900661"/>
            <a:ext cx="7461891" cy="0"/>
          </a:xfrm>
          <a:prstGeom prst="straightConnector1">
            <a:avLst/>
          </a:prstGeom>
          <a:noFill/>
          <a:ln w="9525" cap="flat" cmpd="sng">
            <a:solidFill>
              <a:srgbClr val="262626"/>
            </a:solidFill>
            <a:prstDash val="dot"/>
            <a:round/>
            <a:headEnd type="none" w="sm" len="sm"/>
            <a:tailEnd type="none" w="sm" len="sm"/>
          </a:ln>
        </p:spPr>
      </p:cxnSp>
      <p:sp>
        <p:nvSpPr>
          <p:cNvPr id="2" name="Title 1"/>
          <p:cNvSpPr>
            <a:spLocks noGrp="1"/>
          </p:cNvSpPr>
          <p:nvPr>
            <p:ph type="title"/>
          </p:nvPr>
        </p:nvSpPr>
        <p:spPr/>
        <p:txBody>
          <a:bodyPr/>
          <a:lstStyle/>
          <a:p>
            <a:pPr lvl="0" algn="ctr">
              <a:buClr>
                <a:srgbClr val="000000"/>
              </a:buClr>
              <a:buSzPts val="4000"/>
            </a:pPr>
            <a:r>
              <a:rPr lang="en-US" sz="4000" b="1" cap="small" dirty="0">
                <a:latin typeface="Tahoma"/>
                <a:ea typeface="Tahoma"/>
                <a:cs typeface="Tahoma"/>
                <a:sym typeface="Tahoma"/>
              </a:rPr>
              <a:t>Stand Alone Task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79"/>
          <p:cNvSpPr/>
          <p:nvPr/>
        </p:nvSpPr>
        <p:spPr>
          <a:xfrm>
            <a:off x="4851400" y="1436813"/>
            <a:ext cx="4285870" cy="2768341"/>
          </a:xfrm>
          <a:prstGeom prst="rect">
            <a:avLst/>
          </a:prstGeom>
          <a:noFill/>
          <a:ln>
            <a:noFill/>
          </a:ln>
        </p:spPr>
        <p:txBody>
          <a:bodyPr spcFirstLastPara="1" wrap="square" lIns="68500" tIns="34275" rIns="68500" bIns="34275" anchor="t" anchorCtr="0">
            <a:noAutofit/>
          </a:bodyPr>
          <a:lstStyle/>
          <a:p>
            <a:pPr marL="342425" marR="0" lvl="0" indent="-342425" algn="l" rtl="0">
              <a:lnSpc>
                <a:spcPct val="100000"/>
              </a:lnSpc>
              <a:spcBef>
                <a:spcPts val="0"/>
              </a:spcBef>
              <a:spcAft>
                <a:spcPts val="0"/>
              </a:spcAft>
              <a:buClr>
                <a:schemeClr val="dk1"/>
              </a:buClr>
              <a:buSzPts val="2400"/>
              <a:buFont typeface="Tahoma"/>
              <a:buAutoNum type="arabicPeriod" startAt="2"/>
            </a:pPr>
            <a:r>
              <a:rPr lang="en-US" sz="2400" b="0" i="0" u="none" strike="noStrike" cap="none">
                <a:solidFill>
                  <a:schemeClr val="dk1"/>
                </a:solidFill>
                <a:latin typeface="Tahoma"/>
                <a:ea typeface="Tahoma"/>
                <a:cs typeface="Tahoma"/>
                <a:sym typeface="Tahoma"/>
              </a:rPr>
              <a:t>Determine the trigonometric functions that model both the horizontal and vertical position of your ride.</a:t>
            </a:r>
            <a:endParaRPr/>
          </a:p>
          <a:p>
            <a:pPr marL="342425" marR="0" lvl="0" indent="-190025"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Tahoma"/>
              <a:ea typeface="Tahoma"/>
              <a:cs typeface="Tahoma"/>
              <a:sym typeface="Tahoma"/>
            </a:endParaRPr>
          </a:p>
          <a:p>
            <a:pPr marL="342425" marR="0" lvl="0" indent="-342425" algn="l" rtl="0">
              <a:lnSpc>
                <a:spcPct val="100000"/>
              </a:lnSpc>
              <a:spcBef>
                <a:spcPts val="0"/>
              </a:spcBef>
              <a:spcAft>
                <a:spcPts val="0"/>
              </a:spcAft>
              <a:buClr>
                <a:schemeClr val="dk1"/>
              </a:buClr>
              <a:buSzPts val="2400"/>
              <a:buFont typeface="Tahoma"/>
              <a:buAutoNum type="arabicPeriod" startAt="2"/>
            </a:pPr>
            <a:r>
              <a:rPr lang="en-US" sz="2400" b="0" i="0" u="none" strike="noStrike" cap="none">
                <a:solidFill>
                  <a:schemeClr val="dk1"/>
                </a:solidFill>
                <a:latin typeface="Tahoma"/>
                <a:ea typeface="Tahoma"/>
                <a:cs typeface="Tahoma"/>
                <a:sym typeface="Tahoma"/>
              </a:rPr>
              <a:t>Prepare a written report and PowerPoint presentation to a committee</a:t>
            </a:r>
            <a:endParaRPr sz="2400" b="0" i="0" u="none" strike="noStrike" cap="none">
              <a:solidFill>
                <a:srgbClr val="000000"/>
              </a:solidFill>
              <a:latin typeface="Tahoma"/>
              <a:ea typeface="Tahoma"/>
              <a:cs typeface="Tahoma"/>
              <a:sym typeface="Tahoma"/>
            </a:endParaRPr>
          </a:p>
        </p:txBody>
      </p:sp>
      <p:sp>
        <p:nvSpPr>
          <p:cNvPr id="829" name="Google Shape;829;p79"/>
          <p:cNvSpPr/>
          <p:nvPr/>
        </p:nvSpPr>
        <p:spPr>
          <a:xfrm>
            <a:off x="0" y="1436813"/>
            <a:ext cx="4593800" cy="2469017"/>
          </a:xfrm>
          <a:prstGeom prst="rect">
            <a:avLst/>
          </a:prstGeom>
          <a:noFill/>
          <a:ln>
            <a:noFill/>
          </a:ln>
        </p:spPr>
        <p:txBody>
          <a:bodyPr spcFirstLastPara="1" wrap="square" lIns="68500" tIns="34275" rIns="68500" bIns="34275" anchor="t"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Tahoma"/>
                <a:ea typeface="Tahoma"/>
                <a:cs typeface="Tahoma"/>
                <a:sym typeface="Tahoma"/>
              </a:rPr>
              <a:t>1. Design your own ride. </a:t>
            </a:r>
            <a:endParaRPr sz="2400" b="0" i="0" u="none" strike="noStrike" cap="none">
              <a:solidFill>
                <a:srgbClr val="000000"/>
              </a:solidFill>
              <a:latin typeface="Tahoma"/>
              <a:ea typeface="Tahoma"/>
              <a:cs typeface="Tahoma"/>
              <a:sym typeface="Tahoma"/>
            </a:endParaRPr>
          </a:p>
          <a:p>
            <a:pPr marL="212857" marR="0" lvl="0" indent="0" algn="l" rtl="0">
              <a:lnSpc>
                <a:spcPct val="100000"/>
              </a:lnSpc>
              <a:spcBef>
                <a:spcPts val="450"/>
              </a:spcBef>
              <a:spcAft>
                <a:spcPts val="0"/>
              </a:spcAft>
              <a:buNone/>
            </a:pPr>
            <a:r>
              <a:rPr lang="en-US" sz="2400" b="0" u="none" strike="noStrike" cap="none">
                <a:solidFill>
                  <a:schemeClr val="dk1"/>
                </a:solidFill>
                <a:latin typeface="Tahoma"/>
                <a:ea typeface="Tahoma"/>
                <a:cs typeface="Tahoma"/>
                <a:sym typeface="Tahoma"/>
              </a:rPr>
              <a:t>Option A: Giant Boat Swing </a:t>
            </a:r>
            <a:endParaRPr sz="2400" b="0" u="none" strike="noStrike" cap="none">
              <a:solidFill>
                <a:srgbClr val="000000"/>
              </a:solidFill>
              <a:latin typeface="Tahoma"/>
              <a:ea typeface="Tahoma"/>
              <a:cs typeface="Tahoma"/>
              <a:sym typeface="Tahoma"/>
            </a:endParaRPr>
          </a:p>
          <a:p>
            <a:pPr marL="212857" marR="0" lvl="0" indent="0" algn="l" rtl="0">
              <a:lnSpc>
                <a:spcPct val="100000"/>
              </a:lnSpc>
              <a:spcBef>
                <a:spcPts val="0"/>
              </a:spcBef>
              <a:spcAft>
                <a:spcPts val="0"/>
              </a:spcAft>
              <a:buNone/>
            </a:pPr>
            <a:r>
              <a:rPr lang="en-US" sz="2400" b="0" u="none" strike="noStrike" cap="none">
                <a:solidFill>
                  <a:schemeClr val="dk1"/>
                </a:solidFill>
                <a:latin typeface="Tahoma"/>
                <a:ea typeface="Tahoma"/>
                <a:cs typeface="Tahoma"/>
                <a:sym typeface="Tahoma"/>
              </a:rPr>
              <a:t>Option B: Bungee Jump </a:t>
            </a:r>
            <a:endParaRPr sz="2400" b="0" u="none" strike="noStrike" cap="none">
              <a:solidFill>
                <a:srgbClr val="000000"/>
              </a:solidFill>
              <a:latin typeface="Tahoma"/>
              <a:ea typeface="Tahoma"/>
              <a:cs typeface="Tahoma"/>
              <a:sym typeface="Tahoma"/>
            </a:endParaRPr>
          </a:p>
          <a:p>
            <a:pPr marL="212857" marR="0" lvl="0" indent="0" algn="l" rtl="0">
              <a:lnSpc>
                <a:spcPct val="100000"/>
              </a:lnSpc>
              <a:spcBef>
                <a:spcPts val="0"/>
              </a:spcBef>
              <a:spcAft>
                <a:spcPts val="0"/>
              </a:spcAft>
              <a:buNone/>
            </a:pPr>
            <a:r>
              <a:rPr lang="en-US" sz="2400" b="0" u="none" strike="noStrike" cap="none">
                <a:solidFill>
                  <a:schemeClr val="dk1"/>
                </a:solidFill>
                <a:latin typeface="Tahoma"/>
                <a:ea typeface="Tahoma"/>
                <a:cs typeface="Tahoma"/>
                <a:sym typeface="Tahoma"/>
              </a:rPr>
              <a:t>Option C: Ferris Wheel</a:t>
            </a:r>
            <a:endParaRPr sz="2400" b="0" u="none" strike="noStrike" cap="none">
              <a:solidFill>
                <a:srgbClr val="000000"/>
              </a:solidFill>
              <a:latin typeface="Tahoma"/>
              <a:ea typeface="Tahoma"/>
              <a:cs typeface="Tahoma"/>
              <a:sym typeface="Tahoma"/>
            </a:endParaRPr>
          </a:p>
          <a:p>
            <a:pPr marL="212857" marR="0" lvl="0" indent="0" algn="l" rtl="0">
              <a:lnSpc>
                <a:spcPct val="100000"/>
              </a:lnSpc>
              <a:spcBef>
                <a:spcPts val="0"/>
              </a:spcBef>
              <a:spcAft>
                <a:spcPts val="0"/>
              </a:spcAft>
              <a:buNone/>
            </a:pPr>
            <a:r>
              <a:rPr lang="en-US" sz="2400" b="0" u="none" strike="noStrike" cap="none">
                <a:solidFill>
                  <a:schemeClr val="dk1"/>
                </a:solidFill>
                <a:latin typeface="Tahoma"/>
                <a:ea typeface="Tahoma"/>
                <a:cs typeface="Tahoma"/>
                <a:sym typeface="Tahoma"/>
              </a:rPr>
              <a:t>Option D: Ferris Wheel + Cart</a:t>
            </a:r>
            <a:endParaRPr sz="2400" b="0" u="none" strike="noStrike" cap="none">
              <a:solidFill>
                <a:schemeClr val="dk1"/>
              </a:solidFill>
              <a:latin typeface="Tahoma"/>
              <a:ea typeface="Tahoma"/>
              <a:cs typeface="Tahoma"/>
              <a:sym typeface="Tahoma"/>
            </a:endParaRPr>
          </a:p>
        </p:txBody>
      </p:sp>
      <p:sp>
        <p:nvSpPr>
          <p:cNvPr id="2" name="Title 1"/>
          <p:cNvSpPr>
            <a:spLocks noGrp="1"/>
          </p:cNvSpPr>
          <p:nvPr>
            <p:ph type="title"/>
          </p:nvPr>
        </p:nvSpPr>
        <p:spPr>
          <a:xfrm>
            <a:off x="457200" y="522070"/>
            <a:ext cx="8229600" cy="857250"/>
          </a:xfrm>
        </p:spPr>
        <p:txBody>
          <a:bodyPr/>
          <a:lstStyle/>
          <a:p>
            <a:pPr lvl="0"/>
            <a:r>
              <a:rPr lang="fr-FR" sz="4000" b="1" dirty="0">
                <a:latin typeface="Tahoma"/>
                <a:ea typeface="Tahoma"/>
                <a:cs typeface="Tahoma"/>
                <a:sym typeface="Tahoma"/>
              </a:rPr>
              <a:t>Performance </a:t>
            </a:r>
            <a:r>
              <a:rPr lang="fr-FR" sz="4000" b="1" dirty="0" err="1">
                <a:latin typeface="Tahoma"/>
                <a:ea typeface="Tahoma"/>
                <a:cs typeface="Tahoma"/>
                <a:sym typeface="Tahoma"/>
              </a:rPr>
              <a:t>Assessment</a:t>
            </a:r>
            <a:r>
              <a:rPr lang="fr-FR" sz="4000" b="1" dirty="0">
                <a:latin typeface="Tahoma"/>
                <a:ea typeface="Tahoma"/>
                <a:cs typeface="Tahoma"/>
                <a:sym typeface="Tahoma"/>
              </a:rPr>
              <a:t> #2: “Amusement Park”</a:t>
            </a:r>
            <a:br>
              <a:rPr lang="fr-FR" sz="4000" b="1" dirty="0">
                <a:latin typeface="Tahoma"/>
                <a:ea typeface="Tahoma"/>
                <a:cs typeface="Tahoma"/>
                <a:sym typeface="Tahoma"/>
              </a:rPr>
            </a:br>
            <a:endParaRPr 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80"/>
          <p:cNvSpPr txBox="1">
            <a:spLocks noGrp="1"/>
          </p:cNvSpPr>
          <p:nvPr>
            <p:ph type="title"/>
          </p:nvPr>
        </p:nvSpPr>
        <p:spPr>
          <a:xfrm>
            <a:off x="241300" y="165100"/>
            <a:ext cx="8763000" cy="12636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Performance Assessment Example #2</a:t>
            </a:r>
            <a:endParaRPr sz="4000" b="1" i="0" u="none" strike="noStrike" cap="none">
              <a:solidFill>
                <a:schemeClr val="dk1"/>
              </a:solidFill>
              <a:latin typeface="Tahoma"/>
              <a:ea typeface="Tahoma"/>
              <a:cs typeface="Tahoma"/>
              <a:sym typeface="Tahoma"/>
            </a:endParaRPr>
          </a:p>
        </p:txBody>
      </p:sp>
      <p:sp>
        <p:nvSpPr>
          <p:cNvPr id="836" name="Google Shape;836;p80"/>
          <p:cNvSpPr txBox="1">
            <a:spLocks noGrp="1"/>
          </p:cNvSpPr>
          <p:nvPr>
            <p:ph type="body" idx="1"/>
          </p:nvPr>
        </p:nvSpPr>
        <p:spPr>
          <a:xfrm>
            <a:off x="457200" y="1581150"/>
            <a:ext cx="8077200" cy="281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3200"/>
              <a:buFont typeface="Arial"/>
              <a:buNone/>
            </a:pPr>
            <a:r>
              <a:rPr lang="en-US" sz="3200" b="0" i="0" u="none" strike="noStrike" cap="none">
                <a:solidFill>
                  <a:schemeClr val="dk1"/>
                </a:solidFill>
                <a:latin typeface="Tahoma"/>
                <a:ea typeface="Tahoma"/>
                <a:cs typeface="Tahoma"/>
                <a:sym typeface="Tahoma"/>
              </a:rPr>
              <a:t>A. Constructed Response</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1"/>
              </a:buClr>
              <a:buSzPts val="3200"/>
              <a:buFont typeface="Arial"/>
              <a:buNone/>
            </a:pPr>
            <a:r>
              <a:rPr lang="en-US" sz="3200" b="0" i="0" u="none" strike="noStrike" cap="none">
                <a:solidFill>
                  <a:schemeClr val="dk1"/>
                </a:solidFill>
                <a:latin typeface="Tahoma"/>
                <a:ea typeface="Tahoma"/>
                <a:cs typeface="Tahoma"/>
                <a:sym typeface="Tahoma"/>
              </a:rPr>
              <a:t>B. Stand-alone Task</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5"/>
              </a:buClr>
              <a:buSzPts val="3200"/>
              <a:buFont typeface="Arial"/>
              <a:buNone/>
            </a:pPr>
            <a:r>
              <a:rPr lang="en-US" sz="3200" b="0" i="0" u="none" strike="noStrike" cap="none">
                <a:solidFill>
                  <a:schemeClr val="dk1"/>
                </a:solidFill>
                <a:latin typeface="Tahoma"/>
                <a:ea typeface="Tahoma"/>
                <a:cs typeface="Tahoma"/>
                <a:sym typeface="Tahoma"/>
              </a:rPr>
              <a:t>C. Curriculum-embedded Task</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6"/>
              </a:buClr>
              <a:buSzPts val="3200"/>
              <a:buFont typeface="Arial"/>
              <a:buNone/>
            </a:pPr>
            <a:r>
              <a:rPr lang="en-US" sz="3200" b="0" i="0" u="none" strike="noStrike" cap="none">
                <a:solidFill>
                  <a:schemeClr val="dk1"/>
                </a:solidFill>
                <a:latin typeface="Tahoma"/>
                <a:ea typeface="Tahoma"/>
                <a:cs typeface="Tahoma"/>
                <a:sym typeface="Tahoma"/>
              </a:rPr>
              <a:t>D. Complex Project</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p:txBody>
      </p:sp>
      <p:pic>
        <p:nvPicPr>
          <p:cNvPr id="837" name="Google Shape;837;p80" title="SCALE logo"/>
          <p:cNvPicPr preferRelativeResize="0"/>
          <p:nvPr/>
        </p:nvPicPr>
        <p:blipFill rotWithShape="1">
          <a:blip r:embed="rId3">
            <a:alphaModFix/>
          </a:blip>
          <a:srcRect/>
          <a:stretch/>
        </p:blipFill>
        <p:spPr>
          <a:xfrm>
            <a:off x="152400" y="4552950"/>
            <a:ext cx="2230289" cy="48484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81"/>
          <p:cNvSpPr/>
          <p:nvPr/>
        </p:nvSpPr>
        <p:spPr>
          <a:xfrm>
            <a:off x="4851400" y="1436813"/>
            <a:ext cx="4285870" cy="2768341"/>
          </a:xfrm>
          <a:prstGeom prst="rect">
            <a:avLst/>
          </a:prstGeom>
          <a:noFill/>
          <a:ln>
            <a:noFill/>
          </a:ln>
        </p:spPr>
        <p:txBody>
          <a:bodyPr spcFirstLastPara="1" wrap="square" lIns="68500" tIns="34275" rIns="68500" bIns="34275" anchor="t" anchorCtr="0">
            <a:noAutofit/>
          </a:bodyPr>
          <a:lstStyle/>
          <a:p>
            <a:pPr marL="342425" marR="0" lvl="0" indent="-342425" algn="l" rtl="0">
              <a:lnSpc>
                <a:spcPct val="100000"/>
              </a:lnSpc>
              <a:spcBef>
                <a:spcPts val="0"/>
              </a:spcBef>
              <a:spcAft>
                <a:spcPts val="0"/>
              </a:spcAft>
              <a:buClr>
                <a:schemeClr val="dk1"/>
              </a:buClr>
              <a:buSzPts val="2400"/>
              <a:buFont typeface="Tahoma"/>
              <a:buAutoNum type="arabicPeriod" startAt="2"/>
            </a:pPr>
            <a:r>
              <a:rPr lang="en-US" sz="2400" b="0" i="0" u="none" strike="noStrike" cap="none">
                <a:solidFill>
                  <a:schemeClr val="dk1"/>
                </a:solidFill>
                <a:latin typeface="Tahoma"/>
                <a:ea typeface="Tahoma"/>
                <a:cs typeface="Tahoma"/>
                <a:sym typeface="Tahoma"/>
              </a:rPr>
              <a:t>Determine the trigonometric functions that model both the horizontal and vertical position of your ride.</a:t>
            </a:r>
            <a:endParaRPr/>
          </a:p>
          <a:p>
            <a:pPr marL="342425" marR="0" lvl="0" indent="-190025"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Tahoma"/>
              <a:ea typeface="Tahoma"/>
              <a:cs typeface="Tahoma"/>
              <a:sym typeface="Tahoma"/>
            </a:endParaRPr>
          </a:p>
          <a:p>
            <a:pPr marL="342425" marR="0" lvl="0" indent="-342425" algn="l" rtl="0">
              <a:lnSpc>
                <a:spcPct val="100000"/>
              </a:lnSpc>
              <a:spcBef>
                <a:spcPts val="0"/>
              </a:spcBef>
              <a:spcAft>
                <a:spcPts val="0"/>
              </a:spcAft>
              <a:buClr>
                <a:schemeClr val="dk1"/>
              </a:buClr>
              <a:buSzPts val="2400"/>
              <a:buFont typeface="Tahoma"/>
              <a:buAutoNum type="arabicPeriod" startAt="2"/>
            </a:pPr>
            <a:r>
              <a:rPr lang="en-US" sz="2400" b="0" i="0" u="none" strike="noStrike" cap="none">
                <a:solidFill>
                  <a:schemeClr val="dk1"/>
                </a:solidFill>
                <a:latin typeface="Tahoma"/>
                <a:ea typeface="Tahoma"/>
                <a:cs typeface="Tahoma"/>
                <a:sym typeface="Tahoma"/>
              </a:rPr>
              <a:t>Prepare a written report and PowerPoint presentation to a committee</a:t>
            </a:r>
            <a:endParaRPr sz="2400" b="0" i="0" u="none" strike="noStrike" cap="none">
              <a:solidFill>
                <a:srgbClr val="000000"/>
              </a:solidFill>
              <a:latin typeface="Tahoma"/>
              <a:ea typeface="Tahoma"/>
              <a:cs typeface="Tahoma"/>
              <a:sym typeface="Tahoma"/>
            </a:endParaRPr>
          </a:p>
        </p:txBody>
      </p:sp>
      <p:sp>
        <p:nvSpPr>
          <p:cNvPr id="845" name="Google Shape;845;p81"/>
          <p:cNvSpPr/>
          <p:nvPr/>
        </p:nvSpPr>
        <p:spPr>
          <a:xfrm>
            <a:off x="0" y="1436813"/>
            <a:ext cx="4593800" cy="2469017"/>
          </a:xfrm>
          <a:prstGeom prst="rect">
            <a:avLst/>
          </a:prstGeom>
          <a:noFill/>
          <a:ln>
            <a:noFill/>
          </a:ln>
        </p:spPr>
        <p:txBody>
          <a:bodyPr spcFirstLastPara="1" wrap="square" lIns="68500" tIns="34275" rIns="68500" bIns="34275" anchor="t"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Tahoma"/>
                <a:ea typeface="Tahoma"/>
                <a:cs typeface="Tahoma"/>
                <a:sym typeface="Tahoma"/>
              </a:rPr>
              <a:t>1. Design your own ride. </a:t>
            </a:r>
            <a:endParaRPr sz="2400" b="0" i="0" u="none" strike="noStrike" cap="none">
              <a:solidFill>
                <a:srgbClr val="000000"/>
              </a:solidFill>
              <a:latin typeface="Tahoma"/>
              <a:ea typeface="Tahoma"/>
              <a:cs typeface="Tahoma"/>
              <a:sym typeface="Tahoma"/>
            </a:endParaRPr>
          </a:p>
          <a:p>
            <a:pPr marL="212857" marR="0" lvl="0" indent="0" algn="l" rtl="0">
              <a:lnSpc>
                <a:spcPct val="100000"/>
              </a:lnSpc>
              <a:spcBef>
                <a:spcPts val="450"/>
              </a:spcBef>
              <a:spcAft>
                <a:spcPts val="0"/>
              </a:spcAft>
              <a:buNone/>
            </a:pPr>
            <a:r>
              <a:rPr lang="en-US" sz="2400" b="0" u="none" strike="noStrike" cap="none">
                <a:solidFill>
                  <a:schemeClr val="dk1"/>
                </a:solidFill>
                <a:latin typeface="Tahoma"/>
                <a:ea typeface="Tahoma"/>
                <a:cs typeface="Tahoma"/>
                <a:sym typeface="Tahoma"/>
              </a:rPr>
              <a:t>Option A: Giant Boat Swing </a:t>
            </a:r>
            <a:endParaRPr sz="2400" b="0" u="none" strike="noStrike" cap="none">
              <a:solidFill>
                <a:srgbClr val="000000"/>
              </a:solidFill>
              <a:latin typeface="Tahoma"/>
              <a:ea typeface="Tahoma"/>
              <a:cs typeface="Tahoma"/>
              <a:sym typeface="Tahoma"/>
            </a:endParaRPr>
          </a:p>
          <a:p>
            <a:pPr marL="212857" marR="0" lvl="0" indent="0" algn="l" rtl="0">
              <a:lnSpc>
                <a:spcPct val="100000"/>
              </a:lnSpc>
              <a:spcBef>
                <a:spcPts val="0"/>
              </a:spcBef>
              <a:spcAft>
                <a:spcPts val="0"/>
              </a:spcAft>
              <a:buNone/>
            </a:pPr>
            <a:r>
              <a:rPr lang="en-US" sz="2400" b="0" u="none" strike="noStrike" cap="none">
                <a:solidFill>
                  <a:schemeClr val="dk1"/>
                </a:solidFill>
                <a:latin typeface="Tahoma"/>
                <a:ea typeface="Tahoma"/>
                <a:cs typeface="Tahoma"/>
                <a:sym typeface="Tahoma"/>
              </a:rPr>
              <a:t>Option B: Bungee Jump </a:t>
            </a:r>
            <a:endParaRPr sz="2400" b="0" u="none" strike="noStrike" cap="none">
              <a:solidFill>
                <a:srgbClr val="000000"/>
              </a:solidFill>
              <a:latin typeface="Tahoma"/>
              <a:ea typeface="Tahoma"/>
              <a:cs typeface="Tahoma"/>
              <a:sym typeface="Tahoma"/>
            </a:endParaRPr>
          </a:p>
          <a:p>
            <a:pPr marL="212857" marR="0" lvl="0" indent="0" algn="l" rtl="0">
              <a:lnSpc>
                <a:spcPct val="100000"/>
              </a:lnSpc>
              <a:spcBef>
                <a:spcPts val="0"/>
              </a:spcBef>
              <a:spcAft>
                <a:spcPts val="0"/>
              </a:spcAft>
              <a:buNone/>
            </a:pPr>
            <a:r>
              <a:rPr lang="en-US" sz="2400" b="0" u="none" strike="noStrike" cap="none">
                <a:solidFill>
                  <a:schemeClr val="dk1"/>
                </a:solidFill>
                <a:latin typeface="Tahoma"/>
                <a:ea typeface="Tahoma"/>
                <a:cs typeface="Tahoma"/>
                <a:sym typeface="Tahoma"/>
              </a:rPr>
              <a:t>Option C: Ferris Wheel</a:t>
            </a:r>
            <a:endParaRPr sz="2400" b="0" u="none" strike="noStrike" cap="none">
              <a:solidFill>
                <a:srgbClr val="000000"/>
              </a:solidFill>
              <a:latin typeface="Tahoma"/>
              <a:ea typeface="Tahoma"/>
              <a:cs typeface="Tahoma"/>
              <a:sym typeface="Tahoma"/>
            </a:endParaRPr>
          </a:p>
          <a:p>
            <a:pPr marL="212857" marR="0" lvl="0" indent="0" algn="l" rtl="0">
              <a:lnSpc>
                <a:spcPct val="100000"/>
              </a:lnSpc>
              <a:spcBef>
                <a:spcPts val="0"/>
              </a:spcBef>
              <a:spcAft>
                <a:spcPts val="0"/>
              </a:spcAft>
              <a:buNone/>
            </a:pPr>
            <a:r>
              <a:rPr lang="en-US" sz="2400" b="0" u="none" strike="noStrike" cap="none">
                <a:solidFill>
                  <a:schemeClr val="dk1"/>
                </a:solidFill>
                <a:latin typeface="Tahoma"/>
                <a:ea typeface="Tahoma"/>
                <a:cs typeface="Tahoma"/>
                <a:sym typeface="Tahoma"/>
              </a:rPr>
              <a:t>Option D: Ferris Wheel + Cart</a:t>
            </a:r>
            <a:endParaRPr sz="2400" b="0" u="none" strike="noStrike" cap="none">
              <a:solidFill>
                <a:schemeClr val="dk1"/>
              </a:solidFill>
              <a:latin typeface="Tahoma"/>
              <a:ea typeface="Tahoma"/>
              <a:cs typeface="Tahoma"/>
              <a:sym typeface="Tahoma"/>
            </a:endParaRPr>
          </a:p>
        </p:txBody>
      </p:sp>
      <p:sp>
        <p:nvSpPr>
          <p:cNvPr id="2" name="Title 1"/>
          <p:cNvSpPr>
            <a:spLocks noGrp="1"/>
          </p:cNvSpPr>
          <p:nvPr>
            <p:ph type="title"/>
          </p:nvPr>
        </p:nvSpPr>
        <p:spPr>
          <a:xfrm>
            <a:off x="457200" y="567226"/>
            <a:ext cx="8229600" cy="857250"/>
          </a:xfrm>
        </p:spPr>
        <p:txBody>
          <a:bodyPr/>
          <a:lstStyle/>
          <a:p>
            <a:pPr lvl="0"/>
            <a:r>
              <a:rPr lang="fr-FR" sz="3600" b="1" dirty="0">
                <a:latin typeface="Tahoma"/>
                <a:ea typeface="Tahoma"/>
                <a:cs typeface="Tahoma"/>
                <a:sym typeface="Tahoma"/>
              </a:rPr>
              <a:t>Performance </a:t>
            </a:r>
            <a:r>
              <a:rPr lang="fr-FR" sz="3600" b="1" dirty="0" err="1">
                <a:latin typeface="Tahoma"/>
                <a:ea typeface="Tahoma"/>
                <a:cs typeface="Tahoma"/>
                <a:sym typeface="Tahoma"/>
              </a:rPr>
              <a:t>Assessment</a:t>
            </a:r>
            <a:r>
              <a:rPr lang="fr-FR" sz="3600" b="1" dirty="0">
                <a:latin typeface="Tahoma"/>
                <a:ea typeface="Tahoma"/>
                <a:cs typeface="Tahoma"/>
                <a:sym typeface="Tahoma"/>
              </a:rPr>
              <a:t> #2: “Amusement </a:t>
            </a:r>
            <a:r>
              <a:rPr lang="fr-FR" sz="3600" b="1" dirty="0" smtClean="0">
                <a:latin typeface="Tahoma"/>
                <a:ea typeface="Tahoma"/>
                <a:cs typeface="Tahoma"/>
                <a:sym typeface="Tahoma"/>
              </a:rPr>
              <a:t>Park” </a:t>
            </a:r>
            <a:r>
              <a:rPr lang="fr-FR" sz="2400" b="1" dirty="0" smtClean="0">
                <a:latin typeface="Tahoma"/>
                <a:ea typeface="Tahoma"/>
                <a:cs typeface="Tahoma"/>
                <a:sym typeface="Tahoma"/>
              </a:rPr>
              <a:t>(</a:t>
            </a:r>
            <a:r>
              <a:rPr lang="fr-FR" sz="2400" b="1" dirty="0" err="1" smtClean="0">
                <a:latin typeface="Tahoma"/>
                <a:ea typeface="Tahoma"/>
                <a:cs typeface="Tahoma"/>
                <a:sym typeface="Tahoma"/>
              </a:rPr>
              <a:t>Continued</a:t>
            </a:r>
            <a:r>
              <a:rPr lang="fr-FR" sz="2400" b="1" dirty="0" smtClean="0">
                <a:latin typeface="Tahoma"/>
                <a:ea typeface="Tahoma"/>
                <a:cs typeface="Tahoma"/>
                <a:sym typeface="Tahoma"/>
              </a:rPr>
              <a:t>)</a:t>
            </a:r>
            <a:r>
              <a:rPr lang="fr-FR" b="1" dirty="0">
                <a:latin typeface="Tahoma"/>
                <a:ea typeface="Tahoma"/>
                <a:cs typeface="Tahoma"/>
                <a:sym typeface="Tahoma"/>
              </a:rPr>
              <a:t/>
            </a:r>
            <a:br>
              <a:rPr lang="fr-FR" b="1" dirty="0">
                <a:latin typeface="Tahoma"/>
                <a:ea typeface="Tahoma"/>
                <a:cs typeface="Tahoma"/>
                <a:sym typeface="Tahoma"/>
              </a:rPr>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5"/>
          <p:cNvSpPr txBox="1">
            <a:spLocks noGrp="1"/>
          </p:cNvSpPr>
          <p:nvPr>
            <p:ph type="title"/>
          </p:nvPr>
        </p:nvSpPr>
        <p:spPr>
          <a:xfrm>
            <a:off x="510915" y="606028"/>
            <a:ext cx="80772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800"/>
              <a:buFont typeface="Helvetica Neue"/>
              <a:buNone/>
            </a:pPr>
            <a:r>
              <a:rPr lang="en-US" sz="4000" b="1" i="0" u="none" strike="noStrike" cap="none">
                <a:solidFill>
                  <a:schemeClr val="dk1"/>
                </a:solidFill>
                <a:latin typeface="Tahoma"/>
                <a:ea typeface="Tahoma"/>
                <a:cs typeface="Tahoma"/>
                <a:sym typeface="Tahoma"/>
              </a:rPr>
              <a:t>The Why – Student Voices</a:t>
            </a:r>
            <a:endParaRPr sz="4000" b="1" i="0" u="none" strike="noStrike" cap="none">
              <a:solidFill>
                <a:schemeClr val="dk1"/>
              </a:solidFill>
              <a:latin typeface="Tahoma"/>
              <a:ea typeface="Tahoma"/>
              <a:cs typeface="Tahoma"/>
              <a:sym typeface="Tahoma"/>
            </a:endParaRPr>
          </a:p>
        </p:txBody>
      </p:sp>
      <p:sp>
        <p:nvSpPr>
          <p:cNvPr id="561" name="Google Shape;561;p55"/>
          <p:cNvSpPr txBox="1">
            <a:spLocks noGrp="1"/>
          </p:cNvSpPr>
          <p:nvPr>
            <p:ph type="body" idx="1"/>
          </p:nvPr>
        </p:nvSpPr>
        <p:spPr>
          <a:xfrm>
            <a:off x="533400" y="1406128"/>
            <a:ext cx="8077200" cy="29944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endParaRPr sz="2800" b="0" i="0" u="none" strike="noStrike" cap="none" dirty="0">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dirty="0">
                <a:solidFill>
                  <a:schemeClr val="hlink"/>
                </a:solidFill>
                <a:latin typeface="Tahoma"/>
                <a:ea typeface="Tahoma"/>
                <a:cs typeface="Tahoma"/>
                <a:sym typeface="Tahoma"/>
              </a:rPr>
              <a:t>Ethan</a:t>
            </a:r>
            <a:r>
              <a:rPr lang="en-US" sz="2400" b="0" i="0" u="none" strike="noStrike" cap="none" dirty="0">
                <a:solidFill>
                  <a:schemeClr val="dk1"/>
                </a:solidFill>
                <a:latin typeface="Tahoma"/>
                <a:ea typeface="Tahoma"/>
                <a:cs typeface="Tahoma"/>
                <a:sym typeface="Tahoma"/>
              </a:rPr>
              <a:t> – Part 1</a:t>
            </a:r>
            <a:endParaRPr sz="2400" b="0" i="0" u="none" strike="noStrike" cap="none" dirty="0">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0" i="0" u="none" strike="noStrike" cap="none" dirty="0">
                <a:solidFill>
                  <a:schemeClr val="dk1"/>
                </a:solidFill>
                <a:latin typeface="Tahoma"/>
                <a:ea typeface="Tahoma"/>
                <a:cs typeface="Tahoma"/>
                <a:sym typeface="Tahoma"/>
              </a:rPr>
              <a:t>High School student from Fairfax, VA</a:t>
            </a:r>
            <a:endParaRPr dirty="0"/>
          </a:p>
          <a:p>
            <a:pPr marL="0" marR="0" lvl="0" indent="0" algn="l" rtl="0">
              <a:lnSpc>
                <a:spcPct val="100000"/>
              </a:lnSpc>
              <a:spcBef>
                <a:spcPts val="560"/>
              </a:spcBef>
              <a:spcAft>
                <a:spcPts val="0"/>
              </a:spcAft>
              <a:buClr>
                <a:schemeClr val="dk1"/>
              </a:buClr>
              <a:buSzPts val="2800"/>
              <a:buFont typeface="Arial"/>
              <a:buNone/>
            </a:pPr>
            <a:endParaRPr sz="2400" b="0" i="0" u="none" strike="noStrike" cap="none" dirty="0">
              <a:solidFill>
                <a:schemeClr val="dk1"/>
              </a:solidFill>
              <a:latin typeface="Tahoma"/>
              <a:ea typeface="Tahoma"/>
              <a:cs typeface="Tahoma"/>
              <a:sym typeface="Tahoma"/>
            </a:endParaRPr>
          </a:p>
          <a:p>
            <a:pPr marL="0" marR="0" lvl="0" indent="0" algn="l" rtl="0">
              <a:lnSpc>
                <a:spcPct val="100000"/>
              </a:lnSpc>
              <a:spcBef>
                <a:spcPts val="400"/>
              </a:spcBef>
              <a:spcAft>
                <a:spcPts val="0"/>
              </a:spcAft>
              <a:buClr>
                <a:schemeClr val="dk1"/>
              </a:buClr>
              <a:buSzPts val="2000"/>
              <a:buFont typeface="Arial"/>
              <a:buNone/>
            </a:pPr>
            <a:r>
              <a:rPr lang="en-US" sz="2400" b="0" i="0" u="sng" strike="noStrike" cap="none" dirty="0">
                <a:solidFill>
                  <a:schemeClr val="hlink"/>
                </a:solidFill>
                <a:latin typeface="Tahoma"/>
                <a:ea typeface="Tahoma"/>
                <a:cs typeface="Tahoma"/>
                <a:sym typeface="Tahoma"/>
                <a:hlinkClick r:id="rId3"/>
              </a:rPr>
              <a:t>Listen to Ethan</a:t>
            </a:r>
            <a:endParaRPr sz="2400" b="0" i="0" u="none" strike="noStrike" cap="none" dirty="0">
              <a:solidFill>
                <a:schemeClr val="dk1"/>
              </a:solidFill>
              <a:latin typeface="Tahoma"/>
              <a:ea typeface="Tahoma"/>
              <a:cs typeface="Tahoma"/>
              <a:sym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82"/>
          <p:cNvSpPr txBox="1">
            <a:spLocks noGrp="1"/>
          </p:cNvSpPr>
          <p:nvPr>
            <p:ph type="title"/>
          </p:nvPr>
        </p:nvSpPr>
        <p:spPr>
          <a:xfrm>
            <a:off x="228600" y="57150"/>
            <a:ext cx="7886700" cy="137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dirty="0">
                <a:solidFill>
                  <a:schemeClr val="dk1"/>
                </a:solidFill>
                <a:latin typeface="Tahoma"/>
                <a:ea typeface="Tahoma"/>
                <a:cs typeface="Tahoma"/>
                <a:sym typeface="Tahoma"/>
              </a:rPr>
              <a:t>Performance Assessment Example #</a:t>
            </a:r>
            <a:r>
              <a:rPr lang="en-US" sz="3600" b="1" i="0" u="none" strike="noStrike" cap="none" dirty="0" smtClean="0">
                <a:solidFill>
                  <a:schemeClr val="dk1"/>
                </a:solidFill>
                <a:latin typeface="Tahoma"/>
                <a:ea typeface="Tahoma"/>
                <a:cs typeface="Tahoma"/>
                <a:sym typeface="Tahoma"/>
              </a:rPr>
              <a:t>2 is a…</a:t>
            </a:r>
            <a:endParaRPr sz="3600" b="1" i="0" u="none" strike="noStrike" cap="none" dirty="0">
              <a:solidFill>
                <a:schemeClr val="dk1"/>
              </a:solidFill>
              <a:latin typeface="Tahoma"/>
              <a:ea typeface="Tahoma"/>
              <a:cs typeface="Tahoma"/>
              <a:sym typeface="Tahoma"/>
            </a:endParaRPr>
          </a:p>
        </p:txBody>
      </p:sp>
      <p:sp>
        <p:nvSpPr>
          <p:cNvPr id="852" name="Google Shape;852;p82"/>
          <p:cNvSpPr txBox="1">
            <a:spLocks noGrp="1"/>
          </p:cNvSpPr>
          <p:nvPr>
            <p:ph type="body" idx="1"/>
          </p:nvPr>
        </p:nvSpPr>
        <p:spPr>
          <a:xfrm>
            <a:off x="482600" y="1581150"/>
            <a:ext cx="8077200" cy="281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3200"/>
              <a:buFont typeface="Arial"/>
              <a:buNone/>
            </a:pPr>
            <a:r>
              <a:rPr lang="en-US" sz="3200" b="0" i="0" u="none" strike="noStrike" cap="none">
                <a:solidFill>
                  <a:schemeClr val="dk1"/>
                </a:solidFill>
                <a:latin typeface="Tahoma"/>
                <a:ea typeface="Tahoma"/>
                <a:cs typeface="Tahoma"/>
                <a:sym typeface="Tahoma"/>
              </a:rPr>
              <a:t>A. Constructed Response</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1"/>
              </a:buClr>
              <a:buSzPts val="3200"/>
              <a:buFont typeface="Arial"/>
              <a:buNone/>
            </a:pPr>
            <a:r>
              <a:rPr lang="en-US" sz="3200" b="0" i="0" u="none" strike="noStrike" cap="none">
                <a:solidFill>
                  <a:schemeClr val="dk1"/>
                </a:solidFill>
                <a:latin typeface="Tahoma"/>
                <a:ea typeface="Tahoma"/>
                <a:cs typeface="Tahoma"/>
                <a:sym typeface="Tahoma"/>
              </a:rPr>
              <a:t>B. Stand-alone Task</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5"/>
              </a:buClr>
              <a:buSzPts val="3200"/>
              <a:buFont typeface="Arial"/>
              <a:buNone/>
            </a:pPr>
            <a:r>
              <a:rPr lang="en-US" sz="3200" b="0" i="0" u="none" strike="noStrike" cap="none">
                <a:solidFill>
                  <a:schemeClr val="dk1"/>
                </a:solidFill>
                <a:latin typeface="Tahoma"/>
                <a:ea typeface="Tahoma"/>
                <a:cs typeface="Tahoma"/>
                <a:sym typeface="Tahoma"/>
              </a:rPr>
              <a:t>C. Curriculum-embedded Task</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6"/>
              </a:buClr>
              <a:buSzPts val="3200"/>
              <a:buFont typeface="Arial"/>
              <a:buNone/>
            </a:pPr>
            <a:r>
              <a:rPr lang="en-US" sz="3200" b="1" i="0" u="none" strike="noStrike" cap="none">
                <a:solidFill>
                  <a:schemeClr val="dk1"/>
                </a:solidFill>
                <a:latin typeface="Tahoma"/>
                <a:ea typeface="Tahoma"/>
                <a:cs typeface="Tahoma"/>
                <a:sym typeface="Tahoma"/>
              </a:rPr>
              <a:t>D. Complex Project</a:t>
            </a:r>
            <a:endParaRPr sz="3200" b="1"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Tahoma"/>
              <a:ea typeface="Tahoma"/>
              <a:cs typeface="Tahoma"/>
              <a:sym typeface="Tahoma"/>
            </a:endParaRPr>
          </a:p>
        </p:txBody>
      </p:sp>
      <p:sp>
        <p:nvSpPr>
          <p:cNvPr id="853" name="Google Shape;853;p82" descr="Option D, complex project, is circled."/>
          <p:cNvSpPr/>
          <p:nvPr/>
        </p:nvSpPr>
        <p:spPr>
          <a:xfrm>
            <a:off x="254000" y="3103506"/>
            <a:ext cx="4800600" cy="914400"/>
          </a:xfrm>
          <a:prstGeom prst="ellipse">
            <a:avLst/>
          </a:prstGeom>
          <a:noFill/>
          <a:ln w="635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854" name="Google Shape;854;p82" title="SCALE logo"/>
          <p:cNvPicPr preferRelativeResize="0"/>
          <p:nvPr/>
        </p:nvPicPr>
        <p:blipFill rotWithShape="1">
          <a:blip r:embed="rId3">
            <a:alphaModFix/>
          </a:blip>
          <a:srcRect/>
          <a:stretch/>
        </p:blipFill>
        <p:spPr>
          <a:xfrm>
            <a:off x="156410" y="4549661"/>
            <a:ext cx="2230289" cy="484846"/>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83" descr="decorative"/>
          <p:cNvSpPr/>
          <p:nvPr/>
        </p:nvSpPr>
        <p:spPr>
          <a:xfrm>
            <a:off x="0" y="-6350"/>
            <a:ext cx="914400" cy="5143500"/>
          </a:xfrm>
          <a:prstGeom prst="rect">
            <a:avLst/>
          </a:prstGeom>
          <a:solidFill>
            <a:srgbClr val="262626"/>
          </a:solidFill>
          <a:ln>
            <a:noFill/>
          </a:ln>
        </p:spPr>
        <p:txBody>
          <a:bodyPr spcFirstLastPara="1" wrap="square" lIns="91350" tIns="45675" rIns="91350" bIns="456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Tahoma"/>
              <a:ea typeface="Tahoma"/>
              <a:cs typeface="Tahoma"/>
              <a:sym typeface="Tahoma"/>
            </a:endParaRPr>
          </a:p>
        </p:txBody>
      </p:sp>
      <p:cxnSp>
        <p:nvCxnSpPr>
          <p:cNvPr id="861" name="Google Shape;861;p83" descr="decorative"/>
          <p:cNvCxnSpPr/>
          <p:nvPr/>
        </p:nvCxnSpPr>
        <p:spPr>
          <a:xfrm>
            <a:off x="902368" y="20029"/>
            <a:ext cx="0" cy="5150229"/>
          </a:xfrm>
          <a:prstGeom prst="straightConnector1">
            <a:avLst/>
          </a:prstGeom>
          <a:noFill/>
          <a:ln w="127000" cap="flat" cmpd="sng">
            <a:solidFill>
              <a:schemeClr val="accent2"/>
            </a:solidFill>
            <a:prstDash val="solid"/>
            <a:round/>
            <a:headEnd type="none" w="sm" len="sm"/>
            <a:tailEnd type="none" w="sm" len="sm"/>
          </a:ln>
        </p:spPr>
      </p:cxnSp>
      <p:sp>
        <p:nvSpPr>
          <p:cNvPr id="862" name="Google Shape;862;p83"/>
          <p:cNvSpPr txBox="1"/>
          <p:nvPr/>
        </p:nvSpPr>
        <p:spPr>
          <a:xfrm>
            <a:off x="1117488" y="1632338"/>
            <a:ext cx="4902311" cy="754380"/>
          </a:xfrm>
          <a:prstGeom prst="rect">
            <a:avLst/>
          </a:prstGeom>
          <a:noFill/>
          <a:ln>
            <a:noFill/>
          </a:ln>
        </p:spPr>
        <p:txBody>
          <a:bodyPr spcFirstLastPara="1" wrap="square" lIns="68525" tIns="34275" rIns="6852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Level of Instructional Support During Administration</a:t>
            </a:r>
            <a:endParaRPr sz="2400" b="0" i="0" u="none" strike="noStrike" cap="none">
              <a:solidFill>
                <a:schemeClr val="dk1"/>
              </a:solidFill>
              <a:latin typeface="Tahoma"/>
              <a:ea typeface="Tahoma"/>
              <a:cs typeface="Tahoma"/>
              <a:sym typeface="Tahoma"/>
            </a:endParaRPr>
          </a:p>
        </p:txBody>
      </p:sp>
      <p:sp>
        <p:nvSpPr>
          <p:cNvPr id="863" name="Google Shape;863;p83"/>
          <p:cNvSpPr txBox="1"/>
          <p:nvPr/>
        </p:nvSpPr>
        <p:spPr>
          <a:xfrm>
            <a:off x="1117489" y="2598681"/>
            <a:ext cx="4068202" cy="754380"/>
          </a:xfrm>
          <a:prstGeom prst="rect">
            <a:avLst/>
          </a:prstGeom>
          <a:noFill/>
          <a:ln>
            <a:noFill/>
          </a:ln>
        </p:spPr>
        <p:txBody>
          <a:bodyPr spcFirstLastPara="1" wrap="square" lIns="68525" tIns="34275" rIns="6852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Allows Student Choice/Decision Making</a:t>
            </a:r>
            <a:endParaRPr sz="2400" b="0" i="0" u="none" strike="noStrike" cap="none">
              <a:solidFill>
                <a:schemeClr val="dk1"/>
              </a:solidFill>
              <a:latin typeface="Tahoma"/>
              <a:ea typeface="Tahoma"/>
              <a:cs typeface="Tahoma"/>
              <a:sym typeface="Tahoma"/>
            </a:endParaRPr>
          </a:p>
        </p:txBody>
      </p:sp>
      <p:sp>
        <p:nvSpPr>
          <p:cNvPr id="864" name="Google Shape;864;p83"/>
          <p:cNvSpPr txBox="1"/>
          <p:nvPr/>
        </p:nvSpPr>
        <p:spPr>
          <a:xfrm>
            <a:off x="1136540" y="3510990"/>
            <a:ext cx="4172060" cy="754380"/>
          </a:xfrm>
          <a:prstGeom prst="rect">
            <a:avLst/>
          </a:prstGeom>
          <a:noFill/>
          <a:ln>
            <a:noFill/>
          </a:ln>
        </p:spPr>
        <p:txBody>
          <a:bodyPr spcFirstLastPara="1" wrap="square" lIns="68525" tIns="34275" rIns="6852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Allows Range of Answers or Methods</a:t>
            </a:r>
            <a:endParaRPr sz="2400" b="0" i="0" u="none" strike="noStrike" cap="none">
              <a:solidFill>
                <a:schemeClr val="dk1"/>
              </a:solidFill>
              <a:latin typeface="Tahoma"/>
              <a:ea typeface="Tahoma"/>
              <a:cs typeface="Tahoma"/>
              <a:sym typeface="Tahoma"/>
            </a:endParaRPr>
          </a:p>
        </p:txBody>
      </p:sp>
      <p:sp>
        <p:nvSpPr>
          <p:cNvPr id="865" name="Google Shape;865;p83"/>
          <p:cNvSpPr txBox="1"/>
          <p:nvPr/>
        </p:nvSpPr>
        <p:spPr>
          <a:xfrm>
            <a:off x="1117489" y="4274672"/>
            <a:ext cx="4068202" cy="628136"/>
          </a:xfrm>
          <a:prstGeom prst="rect">
            <a:avLst/>
          </a:prstGeom>
          <a:noFill/>
          <a:ln>
            <a:noFill/>
          </a:ln>
        </p:spPr>
        <p:txBody>
          <a:bodyPr spcFirstLastPara="1" wrap="square" lIns="68525" tIns="34275" rIns="6852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Duration</a:t>
            </a:r>
            <a:endParaRPr sz="2400" b="0" i="0" u="none" strike="noStrike" cap="none">
              <a:solidFill>
                <a:schemeClr val="dk1"/>
              </a:solidFill>
              <a:latin typeface="Tahoma"/>
              <a:ea typeface="Tahoma"/>
              <a:cs typeface="Tahoma"/>
              <a:sym typeface="Tahoma"/>
            </a:endParaRPr>
          </a:p>
        </p:txBody>
      </p:sp>
      <p:sp>
        <p:nvSpPr>
          <p:cNvPr id="866" name="Google Shape;866;p83"/>
          <p:cNvSpPr txBox="1"/>
          <p:nvPr/>
        </p:nvSpPr>
        <p:spPr>
          <a:xfrm>
            <a:off x="5308600" y="1684729"/>
            <a:ext cx="4291210" cy="815891"/>
          </a:xfrm>
          <a:prstGeom prst="rect">
            <a:avLst/>
          </a:prstGeom>
          <a:noFill/>
          <a:ln>
            <a:noFill/>
          </a:ln>
        </p:spPr>
        <p:txBody>
          <a:bodyPr spcFirstLastPara="1" wrap="square" lIns="68525" tIns="34275" rIns="6852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Integrated</a:t>
            </a:r>
            <a:endParaRPr sz="2400" b="0" i="0" u="none" strike="noStrike" cap="none">
              <a:solidFill>
                <a:schemeClr val="dk1"/>
              </a:solidFill>
              <a:latin typeface="Tahoma"/>
              <a:ea typeface="Tahoma"/>
              <a:cs typeface="Tahoma"/>
              <a:sym typeface="Tahoma"/>
            </a:endParaRPr>
          </a:p>
        </p:txBody>
      </p:sp>
      <p:sp>
        <p:nvSpPr>
          <p:cNvPr id="867" name="Google Shape;867;p83"/>
          <p:cNvSpPr txBox="1"/>
          <p:nvPr/>
        </p:nvSpPr>
        <p:spPr>
          <a:xfrm>
            <a:off x="5054599" y="2559985"/>
            <a:ext cx="4010195" cy="831771"/>
          </a:xfrm>
          <a:prstGeom prst="rect">
            <a:avLst/>
          </a:prstGeom>
          <a:noFill/>
          <a:ln>
            <a:noFill/>
          </a:ln>
        </p:spPr>
        <p:txBody>
          <a:bodyPr spcFirstLastPara="1" wrap="square" lIns="68525" tIns="34275" rIns="6852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Multiple Opportunities</a:t>
            </a:r>
            <a:endParaRPr sz="2400" b="0" i="0" u="none" strike="noStrike" cap="none">
              <a:solidFill>
                <a:schemeClr val="dk1"/>
              </a:solidFill>
              <a:latin typeface="Tahoma"/>
              <a:ea typeface="Tahoma"/>
              <a:cs typeface="Tahoma"/>
              <a:sym typeface="Tahoma"/>
            </a:endParaRPr>
          </a:p>
        </p:txBody>
      </p:sp>
      <p:sp>
        <p:nvSpPr>
          <p:cNvPr id="868" name="Google Shape;868;p83"/>
          <p:cNvSpPr txBox="1"/>
          <p:nvPr/>
        </p:nvSpPr>
        <p:spPr>
          <a:xfrm>
            <a:off x="5054599" y="3456786"/>
            <a:ext cx="3900408" cy="808991"/>
          </a:xfrm>
          <a:prstGeom prst="rect">
            <a:avLst/>
          </a:prstGeom>
          <a:noFill/>
          <a:ln>
            <a:noFill/>
          </a:ln>
        </p:spPr>
        <p:txBody>
          <a:bodyPr spcFirstLastPara="1" wrap="square" lIns="68525" tIns="34275" rIns="6852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Multiple</a:t>
            </a:r>
            <a:endParaRPr sz="2400" b="0" i="0" u="none" strike="noStrike" cap="none">
              <a:solidFill>
                <a:schemeClr val="dk1"/>
              </a:solidFill>
              <a:latin typeface="Tahoma"/>
              <a:ea typeface="Tahoma"/>
              <a:cs typeface="Tahoma"/>
              <a:sym typeface="Tahoma"/>
            </a:endParaRPr>
          </a:p>
        </p:txBody>
      </p:sp>
      <p:sp>
        <p:nvSpPr>
          <p:cNvPr id="869" name="Google Shape;869;p83"/>
          <p:cNvSpPr txBox="1"/>
          <p:nvPr/>
        </p:nvSpPr>
        <p:spPr>
          <a:xfrm>
            <a:off x="5185690" y="4361831"/>
            <a:ext cx="3682509" cy="540977"/>
          </a:xfrm>
          <a:prstGeom prst="rect">
            <a:avLst/>
          </a:prstGeom>
          <a:noFill/>
          <a:ln>
            <a:noFill/>
          </a:ln>
        </p:spPr>
        <p:txBody>
          <a:bodyPr spcFirstLastPara="1" wrap="square" lIns="68525" tIns="34275" rIns="6852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One Month to a Quarter</a:t>
            </a:r>
            <a:endParaRPr sz="2400" b="0" i="0" u="none" strike="noStrike" cap="none">
              <a:solidFill>
                <a:schemeClr val="dk1"/>
              </a:solidFill>
              <a:latin typeface="Tahoma"/>
              <a:ea typeface="Tahoma"/>
              <a:cs typeface="Tahoma"/>
              <a:sym typeface="Tahoma"/>
            </a:endParaRPr>
          </a:p>
        </p:txBody>
      </p:sp>
      <p:sp>
        <p:nvSpPr>
          <p:cNvPr id="876" name="Google Shape;876;p83"/>
          <p:cNvSpPr/>
          <p:nvPr/>
        </p:nvSpPr>
        <p:spPr>
          <a:xfrm>
            <a:off x="1117489" y="918074"/>
            <a:ext cx="4419711" cy="530915"/>
          </a:xfrm>
          <a:prstGeom prst="rect">
            <a:avLst/>
          </a:prstGeom>
          <a:noFill/>
          <a:ln>
            <a:noFill/>
          </a:ln>
        </p:spPr>
        <p:txBody>
          <a:bodyPr spcFirstLastPara="1" wrap="square" lIns="68525" tIns="34275" rIns="6852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Performance Outcomes</a:t>
            </a:r>
            <a:endParaRPr sz="2400" b="0" i="0" u="none" strike="noStrike" cap="none">
              <a:solidFill>
                <a:schemeClr val="dk1"/>
              </a:solidFill>
              <a:latin typeface="Tahoma"/>
              <a:ea typeface="Tahoma"/>
              <a:cs typeface="Tahoma"/>
              <a:sym typeface="Tahoma"/>
            </a:endParaRPr>
          </a:p>
        </p:txBody>
      </p:sp>
      <p:sp>
        <p:nvSpPr>
          <p:cNvPr id="877" name="Google Shape;877;p83"/>
          <p:cNvSpPr/>
          <p:nvPr/>
        </p:nvSpPr>
        <p:spPr>
          <a:xfrm>
            <a:off x="4602416" y="968992"/>
            <a:ext cx="4437581" cy="377024"/>
          </a:xfrm>
          <a:prstGeom prst="rect">
            <a:avLst/>
          </a:prstGeom>
          <a:noFill/>
          <a:ln>
            <a:noFill/>
          </a:ln>
        </p:spPr>
        <p:txBody>
          <a:bodyPr spcFirstLastPara="1" wrap="square" lIns="68525" tIns="34275" rIns="6852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  Multiple</a:t>
            </a:r>
            <a:endParaRPr sz="2400" b="0" i="0" u="none" strike="noStrike" cap="none">
              <a:solidFill>
                <a:schemeClr val="dk1"/>
              </a:solidFill>
              <a:latin typeface="Tahoma"/>
              <a:ea typeface="Tahoma"/>
              <a:cs typeface="Tahoma"/>
              <a:sym typeface="Tahoma"/>
            </a:endParaRPr>
          </a:p>
        </p:txBody>
      </p:sp>
      <p:cxnSp>
        <p:nvCxnSpPr>
          <p:cNvPr id="20" name="Google Shape;815;p78" descr="decorative"/>
          <p:cNvCxnSpPr/>
          <p:nvPr/>
        </p:nvCxnSpPr>
        <p:spPr>
          <a:xfrm>
            <a:off x="1288832" y="1503610"/>
            <a:ext cx="7461891" cy="0"/>
          </a:xfrm>
          <a:prstGeom prst="straightConnector1">
            <a:avLst/>
          </a:prstGeom>
          <a:noFill/>
          <a:ln w="9525" cap="flat" cmpd="sng">
            <a:solidFill>
              <a:srgbClr val="262626"/>
            </a:solidFill>
            <a:prstDash val="dot"/>
            <a:round/>
            <a:headEnd type="none" w="sm" len="sm"/>
            <a:tailEnd type="none" w="sm" len="sm"/>
          </a:ln>
        </p:spPr>
      </p:cxnSp>
      <p:cxnSp>
        <p:nvCxnSpPr>
          <p:cNvPr id="21" name="Google Shape;815;p78" descr="decorative"/>
          <p:cNvCxnSpPr/>
          <p:nvPr/>
        </p:nvCxnSpPr>
        <p:spPr>
          <a:xfrm>
            <a:off x="1288832" y="2562382"/>
            <a:ext cx="7461891" cy="0"/>
          </a:xfrm>
          <a:prstGeom prst="straightConnector1">
            <a:avLst/>
          </a:prstGeom>
          <a:noFill/>
          <a:ln w="9525" cap="flat" cmpd="sng">
            <a:solidFill>
              <a:srgbClr val="262626"/>
            </a:solidFill>
            <a:prstDash val="dot"/>
            <a:round/>
            <a:headEnd type="none" w="sm" len="sm"/>
            <a:tailEnd type="none" w="sm" len="sm"/>
          </a:ln>
        </p:spPr>
      </p:cxnSp>
      <p:cxnSp>
        <p:nvCxnSpPr>
          <p:cNvPr id="22" name="Google Shape;815;p78" descr="decorative"/>
          <p:cNvCxnSpPr/>
          <p:nvPr/>
        </p:nvCxnSpPr>
        <p:spPr>
          <a:xfrm>
            <a:off x="1288832" y="3476776"/>
            <a:ext cx="7461891" cy="0"/>
          </a:xfrm>
          <a:prstGeom prst="straightConnector1">
            <a:avLst/>
          </a:prstGeom>
          <a:noFill/>
          <a:ln w="9525" cap="flat" cmpd="sng">
            <a:solidFill>
              <a:srgbClr val="262626"/>
            </a:solidFill>
            <a:prstDash val="dot"/>
            <a:round/>
            <a:headEnd type="none" w="sm" len="sm"/>
            <a:tailEnd type="none" w="sm" len="sm"/>
          </a:ln>
        </p:spPr>
      </p:cxnSp>
      <p:cxnSp>
        <p:nvCxnSpPr>
          <p:cNvPr id="23" name="Google Shape;815;p78" descr="decorative"/>
          <p:cNvCxnSpPr/>
          <p:nvPr/>
        </p:nvCxnSpPr>
        <p:spPr>
          <a:xfrm>
            <a:off x="1288832" y="4343044"/>
            <a:ext cx="7461891" cy="0"/>
          </a:xfrm>
          <a:prstGeom prst="straightConnector1">
            <a:avLst/>
          </a:prstGeom>
          <a:noFill/>
          <a:ln w="9525" cap="flat" cmpd="sng">
            <a:solidFill>
              <a:srgbClr val="262626"/>
            </a:solidFill>
            <a:prstDash val="dot"/>
            <a:round/>
            <a:headEnd type="none" w="sm" len="sm"/>
            <a:tailEnd type="none" w="sm" len="sm"/>
          </a:ln>
        </p:spPr>
      </p:cxnSp>
      <p:cxnSp>
        <p:nvCxnSpPr>
          <p:cNvPr id="24" name="Google Shape;815;p78" descr="decorative"/>
          <p:cNvCxnSpPr/>
          <p:nvPr/>
        </p:nvCxnSpPr>
        <p:spPr>
          <a:xfrm>
            <a:off x="1288832" y="4952640"/>
            <a:ext cx="7461891" cy="0"/>
          </a:xfrm>
          <a:prstGeom prst="straightConnector1">
            <a:avLst/>
          </a:prstGeom>
          <a:noFill/>
          <a:ln w="9525" cap="flat" cmpd="sng">
            <a:solidFill>
              <a:srgbClr val="262626"/>
            </a:solidFill>
            <a:prstDash val="dot"/>
            <a:round/>
            <a:headEnd type="none" w="sm" len="sm"/>
            <a:tailEnd type="none" w="sm" len="sm"/>
          </a:ln>
        </p:spPr>
      </p:cxnSp>
      <p:sp>
        <p:nvSpPr>
          <p:cNvPr id="2" name="Title 1"/>
          <p:cNvSpPr>
            <a:spLocks noGrp="1"/>
          </p:cNvSpPr>
          <p:nvPr>
            <p:ph type="title"/>
          </p:nvPr>
        </p:nvSpPr>
        <p:spPr>
          <a:xfrm>
            <a:off x="1811475" y="67078"/>
            <a:ext cx="8229600" cy="857250"/>
          </a:xfrm>
        </p:spPr>
        <p:txBody>
          <a:bodyPr/>
          <a:lstStyle/>
          <a:p>
            <a:r>
              <a:rPr lang="en-US" sz="4000" b="1" dirty="0" smtClean="0">
                <a:latin typeface="Tahoma" panose="020B0604030504040204" pitchFamily="34" charset="0"/>
                <a:ea typeface="Tahoma" panose="020B0604030504040204" pitchFamily="34" charset="0"/>
                <a:cs typeface="Tahoma" panose="020B0604030504040204" pitchFamily="34" charset="0"/>
              </a:rPr>
              <a:t>COMPLEX PROJECT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4" name="Google Shape;884;p84"/>
          <p:cNvSpPr txBox="1"/>
          <p:nvPr/>
        </p:nvSpPr>
        <p:spPr>
          <a:xfrm>
            <a:off x="198291" y="1312626"/>
            <a:ext cx="8945709" cy="2421174"/>
          </a:xfrm>
          <a:prstGeom prst="rect">
            <a:avLst/>
          </a:prstGeom>
          <a:noFill/>
          <a:ln>
            <a:noFill/>
          </a:ln>
        </p:spPr>
        <p:txBody>
          <a:bodyPr spcFirstLastPara="1" wrap="square" lIns="68375" tIns="34275" rIns="68375" bIns="34275" anchor="t" anchorCtr="0">
            <a:noAutofit/>
          </a:bodyPr>
          <a:lstStyle/>
          <a:p>
            <a:pPr marL="0" marR="0" lvl="0" indent="0" algn="l" rtl="0">
              <a:lnSpc>
                <a:spcPct val="100000"/>
              </a:lnSpc>
              <a:spcBef>
                <a:spcPts val="90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Max is concerned that it is unsafe for his 85-year-old grandpa Frank to keep driving because of his age. He thinks the state should pass a law that automatically takes away the drivers’ licenses of elderly people over the age of 75.  </a:t>
            </a:r>
            <a:r>
              <a:rPr lang="en-US" sz="2400" b="1" i="0" u="none" strike="noStrike" cap="none">
                <a:solidFill>
                  <a:schemeClr val="dk1"/>
                </a:solidFill>
                <a:latin typeface="Tahoma"/>
                <a:ea typeface="Tahoma"/>
                <a:cs typeface="Tahoma"/>
                <a:sym typeface="Tahoma"/>
              </a:rPr>
              <a:t>Based on the data below, do you agree with Max? Explain why you agree or disagree.</a:t>
            </a:r>
            <a:endParaRPr sz="2400" b="0" i="0" u="none" strike="noStrike" cap="none">
              <a:solidFill>
                <a:srgbClr val="000000"/>
              </a:solidFill>
              <a:latin typeface="Tahoma"/>
              <a:ea typeface="Tahoma"/>
              <a:cs typeface="Tahoma"/>
              <a:sym typeface="Tahoma"/>
            </a:endParaRPr>
          </a:p>
        </p:txBody>
      </p:sp>
      <p:graphicFrame>
        <p:nvGraphicFramePr>
          <p:cNvPr id="885" name="Google Shape;885;p84" descr="Table with four columns, three rows. Row 1, from left to right: blank cell, Under 21, Over 75, Other Ages (21-750. Row 2, from left to right: Traffic Ticket, 24, 11, 217. Last row, from left to right: No Traffic Ticket, 29, 84, 634." title="Data Table for &quot;At Risk Drivers&quot;"/>
          <p:cNvGraphicFramePr/>
          <p:nvPr>
            <p:extLst>
              <p:ext uri="{D42A27DB-BD31-4B8C-83A1-F6EECF244321}">
                <p14:modId xmlns:p14="http://schemas.microsoft.com/office/powerpoint/2010/main" val="2702003711"/>
              </p:ext>
            </p:extLst>
          </p:nvPr>
        </p:nvGraphicFramePr>
        <p:xfrm>
          <a:off x="0" y="3792220"/>
          <a:ext cx="9144000" cy="1363985"/>
        </p:xfrm>
        <a:graphic>
          <a:graphicData uri="http://schemas.openxmlformats.org/drawingml/2006/table">
            <a:tbl>
              <a:tblPr firstRow="1" bandRow="1">
                <a:noFill/>
                <a:tableStyleId>{3664F52F-9390-424B-BE03-4A606744F5B7}</a:tableStyleId>
              </a:tblPr>
              <a:tblGrid>
                <a:gridCol w="28829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3187700">
                  <a:extLst>
                    <a:ext uri="{9D8B030D-6E8A-4147-A177-3AD203B41FA5}">
                      <a16:colId xmlns:a16="http://schemas.microsoft.com/office/drawing/2014/main" val="20003"/>
                    </a:ext>
                  </a:extLst>
                </a:gridCol>
              </a:tblGrid>
              <a:tr h="396150">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chemeClr val="lt1"/>
                        </a:solidFill>
                        <a:latin typeface="Tahoma"/>
                        <a:ea typeface="Tahoma"/>
                        <a:cs typeface="Tahoma"/>
                        <a:sym typeface="Tahoma"/>
                      </a:endParaRPr>
                    </a:p>
                  </a:txBody>
                  <a:tcPr marL="68575" marR="68575" marT="34300" marB="3430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Under 21</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Over 75</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Other Ages (21-75)</a:t>
                      </a:r>
                      <a:endParaRPr sz="2400" b="1" u="none" strike="noStrike" cap="none">
                        <a:solidFill>
                          <a:schemeClr val="lt1"/>
                        </a:solidFill>
                        <a:latin typeface="Tahoma"/>
                        <a:ea typeface="Tahoma"/>
                        <a:cs typeface="Tahoma"/>
                        <a:sym typeface="Tahoma"/>
                      </a:endParaRPr>
                    </a:p>
                  </a:txBody>
                  <a:tcPr marL="68575" marR="68575" marT="34300" marB="34300"/>
                </a:tc>
                <a:extLst>
                  <a:ext uri="{0D108BD9-81ED-4DB2-BD59-A6C34878D82A}">
                    <a16:rowId xmlns:a16="http://schemas.microsoft.com/office/drawing/2014/main" val="10000"/>
                  </a:ext>
                </a:extLst>
              </a:tr>
              <a:tr h="46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11</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218</a:t>
                      </a:r>
                      <a:endParaRPr sz="2400" b="0" u="none" strike="noStrike" cap="none">
                        <a:latin typeface="Tahoma"/>
                        <a:ea typeface="Tahoma"/>
                        <a:cs typeface="Tahoma"/>
                        <a:sym typeface="Tahoma"/>
                      </a:endParaRPr>
                    </a:p>
                  </a:txBody>
                  <a:tcPr marL="68575" marR="68575" marT="34300" marB="34300"/>
                </a:tc>
                <a:extLst>
                  <a:ext uri="{0D108BD9-81ED-4DB2-BD59-A6C34878D82A}">
                    <a16:rowId xmlns:a16="http://schemas.microsoft.com/office/drawing/2014/main" val="10001"/>
                  </a:ext>
                </a:extLst>
              </a:tr>
              <a:tr h="4625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No 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29</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84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Tahoma"/>
                          <a:ea typeface="Tahoma"/>
                          <a:cs typeface="Tahoma"/>
                          <a:sym typeface="Tahoma"/>
                        </a:rPr>
                        <a:t>634</a:t>
                      </a:r>
                      <a:endParaRPr sz="2400" b="0" u="none" strike="noStrike" cap="none" dirty="0">
                        <a:latin typeface="Tahoma"/>
                        <a:ea typeface="Tahoma"/>
                        <a:cs typeface="Tahoma"/>
                        <a:sym typeface="Tahoma"/>
                      </a:endParaRPr>
                    </a:p>
                  </a:txBody>
                  <a:tcPr marL="68575" marR="68575" marT="34300" marB="3430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457200" y="217553"/>
            <a:ext cx="8229600" cy="857250"/>
          </a:xfrm>
        </p:spPr>
        <p:txBody>
          <a:bodyPr/>
          <a:lstStyle/>
          <a:p>
            <a:pPr lvl="0"/>
            <a:r>
              <a:rPr lang="en-US" b="1" dirty="0">
                <a:latin typeface="Tahoma"/>
                <a:ea typeface="Tahoma"/>
                <a:cs typeface="Tahoma"/>
                <a:sym typeface="Tahoma"/>
              </a:rPr>
              <a:t>Performance Assessment  #3: “AT RISK DRIVERS</a:t>
            </a:r>
            <a:r>
              <a:rPr lang="en-US" b="1" dirty="0" smtClean="0">
                <a:latin typeface="Tahoma"/>
                <a:ea typeface="Tahoma"/>
                <a:cs typeface="Tahoma"/>
                <a:sym typeface="Tahoma"/>
              </a:rPr>
              <a:t>”</a:t>
            </a:r>
            <a:r>
              <a:rPr lang="en-US" sz="2400" b="1" dirty="0" smtClean="0">
                <a:latin typeface="Tahoma"/>
                <a:ea typeface="Tahoma"/>
                <a:cs typeface="Tahoma"/>
                <a:sym typeface="Tahoma"/>
              </a:rPr>
              <a:t> (1 of 8)</a:t>
            </a:r>
            <a:endParaRPr lang="en-US" dirty="0">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85"/>
          <p:cNvSpPr txBox="1">
            <a:spLocks noGrp="1"/>
          </p:cNvSpPr>
          <p:nvPr>
            <p:ph type="title"/>
          </p:nvPr>
        </p:nvSpPr>
        <p:spPr>
          <a:xfrm>
            <a:off x="241300" y="165100"/>
            <a:ext cx="8763000" cy="12636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dirty="0">
                <a:solidFill>
                  <a:schemeClr val="dk1"/>
                </a:solidFill>
                <a:latin typeface="Tahoma"/>
                <a:ea typeface="Tahoma"/>
                <a:cs typeface="Tahoma"/>
                <a:sym typeface="Tahoma"/>
              </a:rPr>
              <a:t>Performance Assessment Example #3</a:t>
            </a:r>
            <a:endParaRPr sz="4000" b="1" i="0" u="none" strike="noStrike" cap="none" dirty="0">
              <a:solidFill>
                <a:schemeClr val="dk1"/>
              </a:solidFill>
              <a:latin typeface="Tahoma"/>
              <a:ea typeface="Tahoma"/>
              <a:cs typeface="Tahoma"/>
              <a:sym typeface="Tahoma"/>
            </a:endParaRPr>
          </a:p>
        </p:txBody>
      </p:sp>
      <p:sp>
        <p:nvSpPr>
          <p:cNvPr id="892" name="Google Shape;892;p85"/>
          <p:cNvSpPr txBox="1">
            <a:spLocks noGrp="1"/>
          </p:cNvSpPr>
          <p:nvPr>
            <p:ph type="body" idx="1"/>
          </p:nvPr>
        </p:nvSpPr>
        <p:spPr>
          <a:xfrm>
            <a:off x="457200" y="1581150"/>
            <a:ext cx="8077200" cy="281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3200"/>
              <a:buFont typeface="Arial"/>
              <a:buNone/>
            </a:pPr>
            <a:r>
              <a:rPr lang="en-US" sz="3200" b="0" i="0" u="none" strike="noStrike" cap="none">
                <a:solidFill>
                  <a:schemeClr val="dk1"/>
                </a:solidFill>
                <a:latin typeface="Tahoma"/>
                <a:ea typeface="Tahoma"/>
                <a:cs typeface="Tahoma"/>
                <a:sym typeface="Tahoma"/>
              </a:rPr>
              <a:t>A. Constructed Response</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1"/>
              </a:buClr>
              <a:buSzPts val="3200"/>
              <a:buFont typeface="Arial"/>
              <a:buNone/>
            </a:pPr>
            <a:r>
              <a:rPr lang="en-US" sz="3200" b="0" i="0" u="none" strike="noStrike" cap="none">
                <a:solidFill>
                  <a:schemeClr val="dk1"/>
                </a:solidFill>
                <a:latin typeface="Tahoma"/>
                <a:ea typeface="Tahoma"/>
                <a:cs typeface="Tahoma"/>
                <a:sym typeface="Tahoma"/>
              </a:rPr>
              <a:t>B. Stand-alone Task</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5"/>
              </a:buClr>
              <a:buSzPts val="3200"/>
              <a:buFont typeface="Arial"/>
              <a:buNone/>
            </a:pPr>
            <a:r>
              <a:rPr lang="en-US" sz="3200" b="0" i="0" u="none" strike="noStrike" cap="none">
                <a:solidFill>
                  <a:schemeClr val="dk1"/>
                </a:solidFill>
                <a:latin typeface="Tahoma"/>
                <a:ea typeface="Tahoma"/>
                <a:cs typeface="Tahoma"/>
                <a:sym typeface="Tahoma"/>
              </a:rPr>
              <a:t>C. Curriculum-embedded Task</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6"/>
              </a:buClr>
              <a:buSzPts val="3200"/>
              <a:buFont typeface="Arial"/>
              <a:buNone/>
            </a:pPr>
            <a:r>
              <a:rPr lang="en-US" sz="3200" b="0" i="0" u="none" strike="noStrike" cap="none">
                <a:solidFill>
                  <a:schemeClr val="dk1"/>
                </a:solidFill>
                <a:latin typeface="Tahoma"/>
                <a:ea typeface="Tahoma"/>
                <a:cs typeface="Tahoma"/>
                <a:sym typeface="Tahoma"/>
              </a:rPr>
              <a:t>D. Complex Project</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p:txBody>
      </p:sp>
      <p:pic>
        <p:nvPicPr>
          <p:cNvPr id="893" name="Google Shape;893;p85" title="SCALE logo"/>
          <p:cNvPicPr preferRelativeResize="0"/>
          <p:nvPr/>
        </p:nvPicPr>
        <p:blipFill rotWithShape="1">
          <a:blip r:embed="rId3">
            <a:alphaModFix/>
          </a:blip>
          <a:srcRect/>
          <a:stretch/>
        </p:blipFill>
        <p:spPr>
          <a:xfrm>
            <a:off x="152400" y="4552950"/>
            <a:ext cx="2230289" cy="484846"/>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900" name="Google Shape;900;p86"/>
          <p:cNvSpPr txBox="1"/>
          <p:nvPr/>
        </p:nvSpPr>
        <p:spPr>
          <a:xfrm>
            <a:off x="198291" y="1312626"/>
            <a:ext cx="8945709" cy="2421174"/>
          </a:xfrm>
          <a:prstGeom prst="rect">
            <a:avLst/>
          </a:prstGeom>
          <a:noFill/>
          <a:ln>
            <a:noFill/>
          </a:ln>
        </p:spPr>
        <p:txBody>
          <a:bodyPr spcFirstLastPara="1" wrap="square" lIns="68375" tIns="34275" rIns="68375" bIns="34275" anchor="t" anchorCtr="0">
            <a:noAutofit/>
          </a:bodyPr>
          <a:lstStyle/>
          <a:p>
            <a:pPr marL="0" marR="0" lvl="0" indent="0" algn="l" rtl="0">
              <a:lnSpc>
                <a:spcPct val="100000"/>
              </a:lnSpc>
              <a:spcBef>
                <a:spcPts val="90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Max is concerned that it is unsafe for his 85-year-old grandpa Frank to keep driving because of his age. He thinks the state should pass a law that automatically takes away the drivers’ licenses of elderly people over the age of 75.  </a:t>
            </a:r>
            <a:r>
              <a:rPr lang="en-US" sz="2400" b="1" i="0" u="none" strike="noStrike" cap="none">
                <a:solidFill>
                  <a:schemeClr val="dk1"/>
                </a:solidFill>
                <a:latin typeface="Tahoma"/>
                <a:ea typeface="Tahoma"/>
                <a:cs typeface="Tahoma"/>
                <a:sym typeface="Tahoma"/>
              </a:rPr>
              <a:t>Based on the data below, do you agree with Max? Explain why you agree or disagree.</a:t>
            </a:r>
            <a:endParaRPr sz="2400" b="0" i="0" u="none" strike="noStrike" cap="none">
              <a:solidFill>
                <a:srgbClr val="000000"/>
              </a:solidFill>
              <a:latin typeface="Tahoma"/>
              <a:ea typeface="Tahoma"/>
              <a:cs typeface="Tahoma"/>
              <a:sym typeface="Tahoma"/>
            </a:endParaRPr>
          </a:p>
        </p:txBody>
      </p:sp>
      <p:graphicFrame>
        <p:nvGraphicFramePr>
          <p:cNvPr id="901" name="Google Shape;901;p86" descr="Table with 4 columns and 3 rows.Row 1 from left to right: blank cell, Under 21, Over 75, Other Ages (21-75). Row 2, from left to right: Traffic Ticket, 24, 11, 218. Last row, from left to right: No Traffic Ticket, 29. 84, 634." title="Data table for &quot;At Risk Drivers&quot;"/>
          <p:cNvGraphicFramePr/>
          <p:nvPr>
            <p:extLst>
              <p:ext uri="{D42A27DB-BD31-4B8C-83A1-F6EECF244321}">
                <p14:modId xmlns:p14="http://schemas.microsoft.com/office/powerpoint/2010/main" val="868217942"/>
              </p:ext>
            </p:extLst>
          </p:nvPr>
        </p:nvGraphicFramePr>
        <p:xfrm>
          <a:off x="0" y="3792220"/>
          <a:ext cx="9144000" cy="1363985"/>
        </p:xfrm>
        <a:graphic>
          <a:graphicData uri="http://schemas.openxmlformats.org/drawingml/2006/table">
            <a:tbl>
              <a:tblPr firstRow="1" bandRow="1">
                <a:noFill/>
                <a:tableStyleId>{3664F52F-9390-424B-BE03-4A606744F5B7}</a:tableStyleId>
              </a:tblPr>
              <a:tblGrid>
                <a:gridCol w="28829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3187700">
                  <a:extLst>
                    <a:ext uri="{9D8B030D-6E8A-4147-A177-3AD203B41FA5}">
                      <a16:colId xmlns:a16="http://schemas.microsoft.com/office/drawing/2014/main" val="20003"/>
                    </a:ext>
                  </a:extLst>
                </a:gridCol>
              </a:tblGrid>
              <a:tr h="396150">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chemeClr val="lt1"/>
                        </a:solidFill>
                        <a:latin typeface="Tahoma"/>
                        <a:ea typeface="Tahoma"/>
                        <a:cs typeface="Tahoma"/>
                        <a:sym typeface="Tahoma"/>
                      </a:endParaRPr>
                    </a:p>
                  </a:txBody>
                  <a:tcPr marL="68575" marR="68575" marT="34300" marB="3430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Under 21</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latin typeface="Tahoma"/>
                          <a:ea typeface="Tahoma"/>
                          <a:cs typeface="Tahoma"/>
                          <a:sym typeface="Tahoma"/>
                        </a:rPr>
                        <a:t>Over 75</a:t>
                      </a:r>
                      <a:endParaRPr sz="2400" b="1" u="none" strike="noStrike" cap="none" dirty="0">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Other Ages (21-75)</a:t>
                      </a:r>
                      <a:endParaRPr sz="2400" b="1" u="none" strike="noStrike" cap="none">
                        <a:solidFill>
                          <a:schemeClr val="lt1"/>
                        </a:solidFill>
                        <a:latin typeface="Tahoma"/>
                        <a:ea typeface="Tahoma"/>
                        <a:cs typeface="Tahoma"/>
                        <a:sym typeface="Tahoma"/>
                      </a:endParaRPr>
                    </a:p>
                  </a:txBody>
                  <a:tcPr marL="68575" marR="68575" marT="34300" marB="34300"/>
                </a:tc>
                <a:extLst>
                  <a:ext uri="{0D108BD9-81ED-4DB2-BD59-A6C34878D82A}">
                    <a16:rowId xmlns:a16="http://schemas.microsoft.com/office/drawing/2014/main" val="10000"/>
                  </a:ext>
                </a:extLst>
              </a:tr>
              <a:tr h="46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latin typeface="Tahoma"/>
                          <a:ea typeface="Tahoma"/>
                          <a:cs typeface="Tahoma"/>
                          <a:sym typeface="Tahoma"/>
                        </a:rPr>
                        <a:t>Traffic Ticket</a:t>
                      </a:r>
                      <a:endParaRPr sz="2400" b="1" u="none" strike="noStrike" cap="none" dirty="0">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11</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218</a:t>
                      </a:r>
                      <a:endParaRPr sz="2400" b="0" u="none" strike="noStrike" cap="none">
                        <a:latin typeface="Tahoma"/>
                        <a:ea typeface="Tahoma"/>
                        <a:cs typeface="Tahoma"/>
                        <a:sym typeface="Tahoma"/>
                      </a:endParaRPr>
                    </a:p>
                  </a:txBody>
                  <a:tcPr marL="68575" marR="68575" marT="34300" marB="34300"/>
                </a:tc>
                <a:extLst>
                  <a:ext uri="{0D108BD9-81ED-4DB2-BD59-A6C34878D82A}">
                    <a16:rowId xmlns:a16="http://schemas.microsoft.com/office/drawing/2014/main" val="10001"/>
                  </a:ext>
                </a:extLst>
              </a:tr>
              <a:tr h="4625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No 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29</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84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Tahoma"/>
                          <a:ea typeface="Tahoma"/>
                          <a:cs typeface="Tahoma"/>
                          <a:sym typeface="Tahoma"/>
                        </a:rPr>
                        <a:t>634</a:t>
                      </a:r>
                      <a:endParaRPr sz="2400" b="0" u="none" strike="noStrike" cap="none" dirty="0">
                        <a:latin typeface="Tahoma"/>
                        <a:ea typeface="Tahoma"/>
                        <a:cs typeface="Tahoma"/>
                        <a:sym typeface="Tahoma"/>
                      </a:endParaRPr>
                    </a:p>
                  </a:txBody>
                  <a:tcPr marL="68575" marR="68575" marT="34300" marB="3430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457199" y="205978"/>
            <a:ext cx="8474765" cy="857250"/>
          </a:xfrm>
        </p:spPr>
        <p:txBody>
          <a:bodyPr/>
          <a:lstStyle/>
          <a:p>
            <a:pPr lvl="0"/>
            <a:r>
              <a:rPr lang="en-US" b="1" dirty="0">
                <a:latin typeface="Tahoma"/>
                <a:ea typeface="Tahoma"/>
                <a:cs typeface="Tahoma"/>
                <a:sym typeface="Tahoma"/>
              </a:rPr>
              <a:t>Performance Assessment  #3: “AT RISK DRIVERS” </a:t>
            </a:r>
            <a:r>
              <a:rPr lang="en-US" sz="2400" b="1" dirty="0" smtClean="0">
                <a:latin typeface="Tahoma"/>
                <a:ea typeface="Tahoma"/>
                <a:cs typeface="Tahoma"/>
                <a:sym typeface="Tahoma"/>
              </a:rPr>
              <a:t>(2 of 8) </a:t>
            </a:r>
            <a:endParaRPr lang="en-US" sz="2400" dirty="0">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87"/>
          <p:cNvSpPr txBox="1">
            <a:spLocks noGrp="1"/>
          </p:cNvSpPr>
          <p:nvPr>
            <p:ph type="title"/>
          </p:nvPr>
        </p:nvSpPr>
        <p:spPr>
          <a:xfrm>
            <a:off x="228600" y="57150"/>
            <a:ext cx="7886700" cy="137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dirty="0">
                <a:solidFill>
                  <a:schemeClr val="dk1"/>
                </a:solidFill>
                <a:latin typeface="Tahoma"/>
                <a:ea typeface="Tahoma"/>
                <a:cs typeface="Tahoma"/>
                <a:sym typeface="Tahoma"/>
              </a:rPr>
              <a:t>Performance Assessment Example #</a:t>
            </a:r>
            <a:r>
              <a:rPr lang="en-US" sz="3600" b="1" i="0" u="none" strike="noStrike" cap="none" dirty="0" smtClean="0">
                <a:solidFill>
                  <a:schemeClr val="dk1"/>
                </a:solidFill>
                <a:latin typeface="Tahoma"/>
                <a:ea typeface="Tahoma"/>
                <a:cs typeface="Tahoma"/>
                <a:sym typeface="Tahoma"/>
              </a:rPr>
              <a:t>3 is a…</a:t>
            </a:r>
            <a:endParaRPr sz="3600" b="1" i="0" u="none" strike="noStrike" cap="none" dirty="0">
              <a:solidFill>
                <a:schemeClr val="dk1"/>
              </a:solidFill>
              <a:latin typeface="Tahoma"/>
              <a:ea typeface="Tahoma"/>
              <a:cs typeface="Tahoma"/>
              <a:sym typeface="Tahoma"/>
            </a:endParaRPr>
          </a:p>
        </p:txBody>
      </p:sp>
      <p:sp>
        <p:nvSpPr>
          <p:cNvPr id="908" name="Google Shape;908;p87"/>
          <p:cNvSpPr txBox="1">
            <a:spLocks noGrp="1"/>
          </p:cNvSpPr>
          <p:nvPr>
            <p:ph type="body" idx="1"/>
          </p:nvPr>
        </p:nvSpPr>
        <p:spPr>
          <a:xfrm>
            <a:off x="406400" y="1730261"/>
            <a:ext cx="8077200" cy="281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3200"/>
              <a:buFont typeface="Arial"/>
              <a:buNone/>
            </a:pPr>
            <a:r>
              <a:rPr lang="en-US" sz="3200" b="1" i="0" u="none" strike="noStrike" cap="none">
                <a:solidFill>
                  <a:schemeClr val="dk1"/>
                </a:solidFill>
                <a:latin typeface="Tahoma"/>
                <a:ea typeface="Tahoma"/>
                <a:cs typeface="Tahoma"/>
                <a:sym typeface="Tahoma"/>
              </a:rPr>
              <a:t>A. Constructed Response</a:t>
            </a:r>
            <a:endParaRPr sz="3200" b="1"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1"/>
              </a:buClr>
              <a:buSzPts val="3200"/>
              <a:buFont typeface="Arial"/>
              <a:buNone/>
            </a:pPr>
            <a:r>
              <a:rPr lang="en-US" sz="3200" b="0" i="0" u="none" strike="noStrike" cap="none">
                <a:solidFill>
                  <a:schemeClr val="dk1"/>
                </a:solidFill>
                <a:latin typeface="Tahoma"/>
                <a:ea typeface="Tahoma"/>
                <a:cs typeface="Tahoma"/>
                <a:sym typeface="Tahoma"/>
              </a:rPr>
              <a:t>B. Stand-alone Task</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5"/>
              </a:buClr>
              <a:buSzPts val="3200"/>
              <a:buFont typeface="Arial"/>
              <a:buNone/>
            </a:pPr>
            <a:r>
              <a:rPr lang="en-US" sz="3200" b="0" i="0" u="none" strike="noStrike" cap="none">
                <a:solidFill>
                  <a:schemeClr val="dk1"/>
                </a:solidFill>
                <a:latin typeface="Tahoma"/>
                <a:ea typeface="Tahoma"/>
                <a:cs typeface="Tahoma"/>
                <a:sym typeface="Tahoma"/>
              </a:rPr>
              <a:t>C. Curriculum-embedded Task</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6"/>
              </a:buClr>
              <a:buSzPts val="3200"/>
              <a:buFont typeface="Arial"/>
              <a:buNone/>
            </a:pPr>
            <a:r>
              <a:rPr lang="en-US" sz="3200" b="0" i="0" u="none" strike="noStrike" cap="none">
                <a:solidFill>
                  <a:schemeClr val="dk1"/>
                </a:solidFill>
                <a:latin typeface="Tahoma"/>
                <a:ea typeface="Tahoma"/>
                <a:cs typeface="Tahoma"/>
                <a:sym typeface="Tahoma"/>
              </a:rPr>
              <a:t>D. Complex Project</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Tahoma"/>
              <a:ea typeface="Tahoma"/>
              <a:cs typeface="Tahoma"/>
              <a:sym typeface="Tahoma"/>
            </a:endParaRPr>
          </a:p>
        </p:txBody>
      </p:sp>
      <p:sp>
        <p:nvSpPr>
          <p:cNvPr id="909" name="Google Shape;909;p87" descr="Option A, constructed response, is circled."/>
          <p:cNvSpPr/>
          <p:nvPr/>
        </p:nvSpPr>
        <p:spPr>
          <a:xfrm>
            <a:off x="150060" y="1617605"/>
            <a:ext cx="5914190" cy="914400"/>
          </a:xfrm>
          <a:prstGeom prst="ellipse">
            <a:avLst/>
          </a:prstGeom>
          <a:noFill/>
          <a:ln w="635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910" name="Google Shape;910;p87" title="SCALE logo"/>
          <p:cNvPicPr preferRelativeResize="0"/>
          <p:nvPr/>
        </p:nvPicPr>
        <p:blipFill rotWithShape="1">
          <a:blip r:embed="rId3">
            <a:alphaModFix/>
          </a:blip>
          <a:srcRect/>
          <a:stretch/>
        </p:blipFill>
        <p:spPr>
          <a:xfrm>
            <a:off x="156410" y="4549661"/>
            <a:ext cx="2230289" cy="484846"/>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88" descr="decorative"/>
          <p:cNvSpPr/>
          <p:nvPr/>
        </p:nvSpPr>
        <p:spPr>
          <a:xfrm>
            <a:off x="0" y="-44830"/>
            <a:ext cx="914400" cy="5188330"/>
          </a:xfrm>
          <a:prstGeom prst="rect">
            <a:avLst/>
          </a:prstGeom>
          <a:solidFill>
            <a:srgbClr val="262626"/>
          </a:solidFill>
          <a:ln>
            <a:noFill/>
          </a:ln>
        </p:spPr>
        <p:txBody>
          <a:bodyPr spcFirstLastPara="1" wrap="square" lIns="91150" tIns="45575" rIns="91150" bIns="455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917" name="Google Shape;917;p88" descr="decorative"/>
          <p:cNvCxnSpPr/>
          <p:nvPr/>
        </p:nvCxnSpPr>
        <p:spPr>
          <a:xfrm rot="5400000">
            <a:off x="-1691641" y="2537460"/>
            <a:ext cx="5212080" cy="0"/>
          </a:xfrm>
          <a:prstGeom prst="straightConnector1">
            <a:avLst/>
          </a:prstGeom>
          <a:noFill/>
          <a:ln w="127000" cap="flat" cmpd="sng">
            <a:solidFill>
              <a:schemeClr val="accent2"/>
            </a:solidFill>
            <a:prstDash val="solid"/>
            <a:round/>
            <a:headEnd type="none" w="sm" len="sm"/>
            <a:tailEnd type="none" w="sm" len="sm"/>
          </a:ln>
        </p:spPr>
      </p:cxnSp>
      <p:sp>
        <p:nvSpPr>
          <p:cNvPr id="918" name="Google Shape;918;p88"/>
          <p:cNvSpPr txBox="1"/>
          <p:nvPr/>
        </p:nvSpPr>
        <p:spPr>
          <a:xfrm>
            <a:off x="1120698" y="868825"/>
            <a:ext cx="3930496" cy="754380"/>
          </a:xfrm>
          <a:prstGeom prst="rect">
            <a:avLst/>
          </a:prstGeom>
          <a:noFill/>
          <a:ln>
            <a:noFill/>
          </a:ln>
        </p:spPr>
        <p:txBody>
          <a:bodyPr spcFirstLastPara="1" wrap="square" lIns="68375" tIns="34275" rIns="683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Number of Performance </a:t>
            </a:r>
            <a:br>
              <a:rPr lang="en-US" sz="2400" b="1" i="0" u="none" strike="noStrike" cap="none">
                <a:solidFill>
                  <a:schemeClr val="dk1"/>
                </a:solidFill>
                <a:latin typeface="Tahoma"/>
                <a:ea typeface="Tahoma"/>
                <a:cs typeface="Tahoma"/>
                <a:sym typeface="Tahoma"/>
              </a:rPr>
            </a:br>
            <a:r>
              <a:rPr lang="en-US" sz="2400" b="1" i="0" u="none" strike="noStrike" cap="none">
                <a:solidFill>
                  <a:schemeClr val="dk1"/>
                </a:solidFill>
                <a:latin typeface="Tahoma"/>
                <a:ea typeface="Tahoma"/>
                <a:cs typeface="Tahoma"/>
                <a:sym typeface="Tahoma"/>
              </a:rPr>
              <a:t>Outcomes</a:t>
            </a:r>
            <a:endParaRPr sz="2400" b="1" i="0" u="none" strike="noStrike" cap="none">
              <a:solidFill>
                <a:schemeClr val="dk1"/>
              </a:solidFill>
              <a:latin typeface="Tahoma"/>
              <a:ea typeface="Tahoma"/>
              <a:cs typeface="Tahoma"/>
              <a:sym typeface="Tahoma"/>
            </a:endParaRPr>
          </a:p>
        </p:txBody>
      </p:sp>
      <p:sp>
        <p:nvSpPr>
          <p:cNvPr id="919" name="Google Shape;919;p88"/>
          <p:cNvSpPr txBox="1"/>
          <p:nvPr/>
        </p:nvSpPr>
        <p:spPr>
          <a:xfrm>
            <a:off x="1139746" y="1771632"/>
            <a:ext cx="5134053" cy="754380"/>
          </a:xfrm>
          <a:prstGeom prst="rect">
            <a:avLst/>
          </a:prstGeom>
          <a:noFill/>
          <a:ln>
            <a:noFill/>
          </a:ln>
        </p:spPr>
        <p:txBody>
          <a:bodyPr spcFirstLastPara="1" wrap="square" lIns="68375" tIns="34275" rIns="683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Level of Instructional Support During Administration</a:t>
            </a:r>
            <a:endParaRPr sz="2400" b="0" i="0" u="none" strike="noStrike" cap="none">
              <a:solidFill>
                <a:srgbClr val="000000"/>
              </a:solidFill>
              <a:latin typeface="Tahoma"/>
              <a:ea typeface="Tahoma"/>
              <a:cs typeface="Tahoma"/>
              <a:sym typeface="Tahoma"/>
            </a:endParaRPr>
          </a:p>
        </p:txBody>
      </p:sp>
      <p:sp>
        <p:nvSpPr>
          <p:cNvPr id="920" name="Google Shape;920;p88"/>
          <p:cNvSpPr txBox="1"/>
          <p:nvPr/>
        </p:nvSpPr>
        <p:spPr>
          <a:xfrm>
            <a:off x="1120697" y="2640390"/>
            <a:ext cx="4945821" cy="754380"/>
          </a:xfrm>
          <a:prstGeom prst="rect">
            <a:avLst/>
          </a:prstGeom>
          <a:noFill/>
          <a:ln>
            <a:noFill/>
          </a:ln>
        </p:spPr>
        <p:txBody>
          <a:bodyPr spcFirstLastPara="1" wrap="square" lIns="68375" tIns="34275" rIns="683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Allows Student Choice/Decision Making</a:t>
            </a:r>
            <a:endParaRPr sz="2400" b="0" i="0" u="none" strike="noStrike" cap="none">
              <a:solidFill>
                <a:srgbClr val="000000"/>
              </a:solidFill>
              <a:latin typeface="Tahoma"/>
              <a:ea typeface="Tahoma"/>
              <a:cs typeface="Tahoma"/>
              <a:sym typeface="Tahoma"/>
            </a:endParaRPr>
          </a:p>
        </p:txBody>
      </p:sp>
      <p:sp>
        <p:nvSpPr>
          <p:cNvPr id="921" name="Google Shape;921;p88"/>
          <p:cNvSpPr txBox="1"/>
          <p:nvPr/>
        </p:nvSpPr>
        <p:spPr>
          <a:xfrm>
            <a:off x="1151922" y="3543275"/>
            <a:ext cx="4135823" cy="754380"/>
          </a:xfrm>
          <a:prstGeom prst="rect">
            <a:avLst/>
          </a:prstGeom>
          <a:noFill/>
          <a:ln>
            <a:noFill/>
          </a:ln>
        </p:spPr>
        <p:txBody>
          <a:bodyPr spcFirstLastPara="1" wrap="square" lIns="68375" tIns="34275" rIns="683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Allows Range of Answers or Methods</a:t>
            </a:r>
            <a:endParaRPr sz="2400" b="0" i="0" u="none" strike="noStrike" cap="none">
              <a:solidFill>
                <a:srgbClr val="000000"/>
              </a:solidFill>
              <a:latin typeface="Tahoma"/>
              <a:ea typeface="Tahoma"/>
              <a:cs typeface="Tahoma"/>
              <a:sym typeface="Tahoma"/>
            </a:endParaRPr>
          </a:p>
        </p:txBody>
      </p:sp>
      <p:sp>
        <p:nvSpPr>
          <p:cNvPr id="922" name="Google Shape;922;p88"/>
          <p:cNvSpPr txBox="1"/>
          <p:nvPr/>
        </p:nvSpPr>
        <p:spPr>
          <a:xfrm>
            <a:off x="1193438" y="4401855"/>
            <a:ext cx="2789659" cy="617220"/>
          </a:xfrm>
          <a:prstGeom prst="rect">
            <a:avLst/>
          </a:prstGeom>
          <a:noFill/>
          <a:ln>
            <a:noFill/>
          </a:ln>
        </p:spPr>
        <p:txBody>
          <a:bodyPr spcFirstLastPara="1" wrap="square" lIns="68375" tIns="34275" rIns="683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Duration</a:t>
            </a:r>
            <a:endParaRPr sz="2400" b="0" i="0" u="none" strike="noStrike" cap="none">
              <a:solidFill>
                <a:srgbClr val="000000"/>
              </a:solidFill>
              <a:latin typeface="Tahoma"/>
              <a:ea typeface="Tahoma"/>
              <a:cs typeface="Tahoma"/>
              <a:sym typeface="Tahoma"/>
            </a:endParaRPr>
          </a:p>
        </p:txBody>
      </p:sp>
      <p:sp>
        <p:nvSpPr>
          <p:cNvPr id="923" name="Google Shape;923;p88"/>
          <p:cNvSpPr txBox="1"/>
          <p:nvPr/>
        </p:nvSpPr>
        <p:spPr>
          <a:xfrm>
            <a:off x="4914900" y="866326"/>
            <a:ext cx="3692948" cy="815891"/>
          </a:xfrm>
          <a:prstGeom prst="rect">
            <a:avLst/>
          </a:prstGeom>
          <a:noFill/>
          <a:ln>
            <a:noFill/>
          </a:ln>
        </p:spPr>
        <p:txBody>
          <a:bodyPr spcFirstLastPara="1" wrap="square" lIns="68375" tIns="34275" rIns="683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One or two</a:t>
            </a:r>
            <a:endParaRPr sz="2400" b="0" i="0" u="none" strike="noStrike" cap="none">
              <a:solidFill>
                <a:schemeClr val="dk1"/>
              </a:solidFill>
              <a:latin typeface="Tahoma"/>
              <a:ea typeface="Tahoma"/>
              <a:cs typeface="Tahoma"/>
              <a:sym typeface="Tahoma"/>
            </a:endParaRPr>
          </a:p>
        </p:txBody>
      </p:sp>
      <p:sp>
        <p:nvSpPr>
          <p:cNvPr id="924" name="Google Shape;924;p88"/>
          <p:cNvSpPr txBox="1"/>
          <p:nvPr/>
        </p:nvSpPr>
        <p:spPr>
          <a:xfrm>
            <a:off x="4947705" y="1696636"/>
            <a:ext cx="3821923" cy="821019"/>
          </a:xfrm>
          <a:prstGeom prst="rect">
            <a:avLst/>
          </a:prstGeom>
          <a:noFill/>
          <a:ln>
            <a:noFill/>
          </a:ln>
        </p:spPr>
        <p:txBody>
          <a:bodyPr spcFirstLastPara="1" wrap="square" lIns="68375" tIns="34275" rIns="683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Varies</a:t>
            </a:r>
            <a:endParaRPr sz="2400" b="0" i="0" u="none" strike="noStrike" cap="none">
              <a:solidFill>
                <a:schemeClr val="dk1"/>
              </a:solidFill>
              <a:latin typeface="Tahoma"/>
              <a:ea typeface="Tahoma"/>
              <a:cs typeface="Tahoma"/>
              <a:sym typeface="Tahoma"/>
            </a:endParaRPr>
          </a:p>
        </p:txBody>
      </p:sp>
      <p:sp>
        <p:nvSpPr>
          <p:cNvPr id="925" name="Google Shape;925;p88"/>
          <p:cNvSpPr txBox="1"/>
          <p:nvPr/>
        </p:nvSpPr>
        <p:spPr>
          <a:xfrm>
            <a:off x="4948928" y="2660770"/>
            <a:ext cx="3792160" cy="808991"/>
          </a:xfrm>
          <a:prstGeom prst="rect">
            <a:avLst/>
          </a:prstGeom>
          <a:noFill/>
          <a:ln>
            <a:noFill/>
          </a:ln>
        </p:spPr>
        <p:txBody>
          <a:bodyPr spcFirstLastPara="1" wrap="square" lIns="68375" tIns="34275" rIns="683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Limited </a:t>
            </a:r>
            <a:endParaRPr sz="2400" b="0" i="0" u="none" strike="noStrike" cap="none">
              <a:solidFill>
                <a:schemeClr val="dk1"/>
              </a:solidFill>
              <a:latin typeface="Tahoma"/>
              <a:ea typeface="Tahoma"/>
              <a:cs typeface="Tahoma"/>
              <a:sym typeface="Tahoma"/>
            </a:endParaRPr>
          </a:p>
        </p:txBody>
      </p:sp>
      <p:sp>
        <p:nvSpPr>
          <p:cNvPr id="926" name="Google Shape;926;p88"/>
          <p:cNvSpPr txBox="1"/>
          <p:nvPr/>
        </p:nvSpPr>
        <p:spPr>
          <a:xfrm>
            <a:off x="4992966" y="3555897"/>
            <a:ext cx="3849439" cy="808001"/>
          </a:xfrm>
          <a:prstGeom prst="rect">
            <a:avLst/>
          </a:prstGeom>
          <a:noFill/>
          <a:ln>
            <a:noFill/>
          </a:ln>
        </p:spPr>
        <p:txBody>
          <a:bodyPr spcFirstLastPara="1" wrap="square" lIns="68375" tIns="34275" rIns="683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Limited</a:t>
            </a:r>
            <a:endParaRPr sz="2400" b="0" i="0" u="none" strike="noStrike" cap="none">
              <a:solidFill>
                <a:schemeClr val="dk1"/>
              </a:solidFill>
              <a:latin typeface="Tahoma"/>
              <a:ea typeface="Tahoma"/>
              <a:cs typeface="Tahoma"/>
              <a:sym typeface="Tahoma"/>
            </a:endParaRPr>
          </a:p>
        </p:txBody>
      </p:sp>
      <p:sp>
        <p:nvSpPr>
          <p:cNvPr id="927" name="Google Shape;927;p88"/>
          <p:cNvSpPr txBox="1"/>
          <p:nvPr/>
        </p:nvSpPr>
        <p:spPr>
          <a:xfrm>
            <a:off x="4984115" y="4412667"/>
            <a:ext cx="3782239" cy="588754"/>
          </a:xfrm>
          <a:prstGeom prst="rect">
            <a:avLst/>
          </a:prstGeom>
          <a:noFill/>
          <a:ln>
            <a:noFill/>
          </a:ln>
        </p:spPr>
        <p:txBody>
          <a:bodyPr spcFirstLastPara="1" wrap="square" lIns="68375" tIns="34275" rIns="683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Up to One Class Period</a:t>
            </a:r>
            <a:endParaRPr sz="2400" b="0" i="0" u="none" strike="noStrike" cap="none">
              <a:solidFill>
                <a:schemeClr val="dk1"/>
              </a:solidFill>
              <a:latin typeface="Tahoma"/>
              <a:ea typeface="Tahoma"/>
              <a:cs typeface="Tahoma"/>
              <a:sym typeface="Tahoma"/>
            </a:endParaRPr>
          </a:p>
        </p:txBody>
      </p:sp>
      <p:cxnSp>
        <p:nvCxnSpPr>
          <p:cNvPr id="928" name="Google Shape;928;p88" descr="decorative"/>
          <p:cNvCxnSpPr/>
          <p:nvPr/>
        </p:nvCxnSpPr>
        <p:spPr>
          <a:xfrm>
            <a:off x="1288832" y="806450"/>
            <a:ext cx="7461891" cy="0"/>
          </a:xfrm>
          <a:prstGeom prst="straightConnector1">
            <a:avLst/>
          </a:prstGeom>
          <a:noFill/>
          <a:ln w="9525" cap="flat" cmpd="sng">
            <a:solidFill>
              <a:srgbClr val="262626"/>
            </a:solidFill>
            <a:prstDash val="dot"/>
            <a:round/>
            <a:headEnd type="none" w="sm" len="sm"/>
            <a:tailEnd type="none" w="sm" len="sm"/>
          </a:ln>
        </p:spPr>
      </p:cxnSp>
      <p:cxnSp>
        <p:nvCxnSpPr>
          <p:cNvPr id="21" name="Google Shape;815;p78" descr="decorative"/>
          <p:cNvCxnSpPr/>
          <p:nvPr/>
        </p:nvCxnSpPr>
        <p:spPr>
          <a:xfrm>
            <a:off x="1288832" y="1712156"/>
            <a:ext cx="7461891" cy="0"/>
          </a:xfrm>
          <a:prstGeom prst="straightConnector1">
            <a:avLst/>
          </a:prstGeom>
          <a:noFill/>
          <a:ln w="9525" cap="flat" cmpd="sng">
            <a:solidFill>
              <a:srgbClr val="262626"/>
            </a:solidFill>
            <a:prstDash val="dot"/>
            <a:round/>
            <a:headEnd type="none" w="sm" len="sm"/>
            <a:tailEnd type="none" w="sm" len="sm"/>
          </a:ln>
        </p:spPr>
      </p:cxnSp>
      <p:cxnSp>
        <p:nvCxnSpPr>
          <p:cNvPr id="22" name="Google Shape;815;p78" descr="decorative"/>
          <p:cNvCxnSpPr/>
          <p:nvPr/>
        </p:nvCxnSpPr>
        <p:spPr>
          <a:xfrm>
            <a:off x="1288832" y="2594466"/>
            <a:ext cx="7461891" cy="0"/>
          </a:xfrm>
          <a:prstGeom prst="straightConnector1">
            <a:avLst/>
          </a:prstGeom>
          <a:noFill/>
          <a:ln w="9525" cap="flat" cmpd="sng">
            <a:solidFill>
              <a:srgbClr val="262626"/>
            </a:solidFill>
            <a:prstDash val="dot"/>
            <a:round/>
            <a:headEnd type="none" w="sm" len="sm"/>
            <a:tailEnd type="none" w="sm" len="sm"/>
          </a:ln>
        </p:spPr>
      </p:cxnSp>
      <p:cxnSp>
        <p:nvCxnSpPr>
          <p:cNvPr id="23" name="Google Shape;815;p78" descr="decorative"/>
          <p:cNvCxnSpPr/>
          <p:nvPr/>
        </p:nvCxnSpPr>
        <p:spPr>
          <a:xfrm>
            <a:off x="1288832" y="3508860"/>
            <a:ext cx="7461891" cy="0"/>
          </a:xfrm>
          <a:prstGeom prst="straightConnector1">
            <a:avLst/>
          </a:prstGeom>
          <a:noFill/>
          <a:ln w="9525" cap="flat" cmpd="sng">
            <a:solidFill>
              <a:srgbClr val="262626"/>
            </a:solidFill>
            <a:prstDash val="dot"/>
            <a:round/>
            <a:headEnd type="none" w="sm" len="sm"/>
            <a:tailEnd type="none" w="sm" len="sm"/>
          </a:ln>
        </p:spPr>
      </p:cxnSp>
      <p:cxnSp>
        <p:nvCxnSpPr>
          <p:cNvPr id="24" name="Google Shape;815;p78" descr="decorative"/>
          <p:cNvCxnSpPr/>
          <p:nvPr/>
        </p:nvCxnSpPr>
        <p:spPr>
          <a:xfrm>
            <a:off x="1288832" y="4455338"/>
            <a:ext cx="7461891" cy="0"/>
          </a:xfrm>
          <a:prstGeom prst="straightConnector1">
            <a:avLst/>
          </a:prstGeom>
          <a:noFill/>
          <a:ln w="9525" cap="flat" cmpd="sng">
            <a:solidFill>
              <a:srgbClr val="262626"/>
            </a:solidFill>
            <a:prstDash val="dot"/>
            <a:round/>
            <a:headEnd type="none" w="sm" len="sm"/>
            <a:tailEnd type="none" w="sm" len="sm"/>
          </a:ln>
        </p:spPr>
      </p:cxnSp>
      <p:cxnSp>
        <p:nvCxnSpPr>
          <p:cNvPr id="25" name="Google Shape;815;p78" descr="decorative"/>
          <p:cNvCxnSpPr/>
          <p:nvPr/>
        </p:nvCxnSpPr>
        <p:spPr>
          <a:xfrm>
            <a:off x="1288832" y="5016808"/>
            <a:ext cx="7461891" cy="0"/>
          </a:xfrm>
          <a:prstGeom prst="straightConnector1">
            <a:avLst/>
          </a:prstGeom>
          <a:noFill/>
          <a:ln w="9525" cap="flat" cmpd="sng">
            <a:solidFill>
              <a:srgbClr val="262626"/>
            </a:solidFill>
            <a:prstDash val="dot"/>
            <a:round/>
            <a:headEnd type="none" w="sm" len="sm"/>
            <a:tailEnd type="none" w="sm" len="sm"/>
          </a:ln>
        </p:spPr>
      </p:cxnSp>
      <p:sp>
        <p:nvSpPr>
          <p:cNvPr id="2" name="Title 1"/>
          <p:cNvSpPr>
            <a:spLocks noGrp="1"/>
          </p:cNvSpPr>
          <p:nvPr>
            <p:ph type="title"/>
          </p:nvPr>
        </p:nvSpPr>
        <p:spPr>
          <a:xfrm>
            <a:off x="1646988" y="-104069"/>
            <a:ext cx="8229600" cy="857250"/>
          </a:xfrm>
        </p:spPr>
        <p:txBody>
          <a:bodyPr/>
          <a:lstStyle/>
          <a:p>
            <a:pPr lvl="0"/>
            <a:r>
              <a:rPr lang="en-US" b="1" cap="small" dirty="0">
                <a:latin typeface="Tahoma"/>
                <a:ea typeface="Tahoma"/>
                <a:cs typeface="Tahoma"/>
                <a:sym typeface="Tahoma"/>
              </a:rPr>
              <a:t>Constructed </a:t>
            </a:r>
            <a:r>
              <a:rPr lang="en-US" b="1" cap="small" dirty="0" smtClean="0">
                <a:latin typeface="Tahoma"/>
                <a:ea typeface="Tahoma"/>
                <a:cs typeface="Tahoma"/>
                <a:sym typeface="Tahoma"/>
              </a:rPr>
              <a:t>Response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89" descr="A onstructed response provides context for the prompt. Image of a gear fitting into a cog."/>
          <p:cNvSpPr/>
          <p:nvPr/>
        </p:nvSpPr>
        <p:spPr>
          <a:xfrm>
            <a:off x="637079" y="1200151"/>
            <a:ext cx="2229633" cy="3504788"/>
          </a:xfrm>
          <a:prstGeom prst="rect">
            <a:avLst/>
          </a:prstGeom>
          <a:solidFill>
            <a:schemeClr val="accent4"/>
          </a:solidFill>
          <a:ln>
            <a:noFill/>
          </a:ln>
        </p:spPr>
        <p:txBody>
          <a:bodyPr spcFirstLastPara="1" wrap="square" lIns="68375" tIns="68375" rIns="683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ahoma"/>
              <a:ea typeface="Tahoma"/>
              <a:cs typeface="Tahoma"/>
              <a:sym typeface="Tahoma"/>
            </a:endParaRPr>
          </a:p>
        </p:txBody>
      </p:sp>
      <p:sp>
        <p:nvSpPr>
          <p:cNvPr id="941" name="Google Shape;941;p89"/>
          <p:cNvSpPr txBox="1"/>
          <p:nvPr/>
        </p:nvSpPr>
        <p:spPr>
          <a:xfrm>
            <a:off x="619165" y="2448456"/>
            <a:ext cx="2247548" cy="1315745"/>
          </a:xfrm>
          <a:prstGeom prst="rect">
            <a:avLst/>
          </a:prstGeom>
          <a:noFill/>
          <a:ln>
            <a:noFill/>
          </a:ln>
        </p:spPr>
        <p:txBody>
          <a:bodyPr spcFirstLastPara="1" wrap="square" lIns="68375" tIns="34275" rIns="683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Provides context for prompt</a:t>
            </a:r>
            <a:endParaRPr sz="2400" b="1" i="0" u="none" strike="noStrike" cap="none">
              <a:solidFill>
                <a:schemeClr val="dk1"/>
              </a:solidFill>
              <a:latin typeface="Tahoma"/>
              <a:ea typeface="Tahoma"/>
              <a:cs typeface="Tahoma"/>
              <a:sym typeface="Tahoma"/>
            </a:endParaRPr>
          </a:p>
        </p:txBody>
      </p:sp>
      <p:sp>
        <p:nvSpPr>
          <p:cNvPr id="943" name="Google Shape;943;p89" descr="A constructed response asks students to use stimuli in their responses. Image of a web within a circle."/>
          <p:cNvSpPr/>
          <p:nvPr/>
        </p:nvSpPr>
        <p:spPr>
          <a:xfrm>
            <a:off x="6300581" y="1200151"/>
            <a:ext cx="2229633" cy="3504788"/>
          </a:xfrm>
          <a:prstGeom prst="rect">
            <a:avLst/>
          </a:prstGeom>
          <a:solidFill>
            <a:schemeClr val="accent1"/>
          </a:solidFill>
          <a:ln>
            <a:noFill/>
          </a:ln>
        </p:spPr>
        <p:txBody>
          <a:bodyPr spcFirstLastPara="1" wrap="square" lIns="68375" tIns="68375" rIns="683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ahoma"/>
              <a:ea typeface="Tahoma"/>
              <a:cs typeface="Tahoma"/>
              <a:sym typeface="Tahoma"/>
            </a:endParaRPr>
          </a:p>
        </p:txBody>
      </p:sp>
      <p:sp>
        <p:nvSpPr>
          <p:cNvPr id="944" name="Google Shape;944;p89" descr="A constructed response provides some type of stimuli (text, data set, etc.). Image of a light bulb."/>
          <p:cNvSpPr/>
          <p:nvPr/>
        </p:nvSpPr>
        <p:spPr>
          <a:xfrm>
            <a:off x="3468830" y="1200151"/>
            <a:ext cx="2229633" cy="3504788"/>
          </a:xfrm>
          <a:prstGeom prst="rect">
            <a:avLst/>
          </a:prstGeom>
          <a:solidFill>
            <a:schemeClr val="accent3"/>
          </a:solidFill>
          <a:ln>
            <a:noFill/>
          </a:ln>
        </p:spPr>
        <p:txBody>
          <a:bodyPr spcFirstLastPara="1" wrap="square" lIns="68375" tIns="68375" rIns="683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ahoma"/>
              <a:ea typeface="Tahoma"/>
              <a:cs typeface="Tahoma"/>
              <a:sym typeface="Tahoma"/>
            </a:endParaRPr>
          </a:p>
        </p:txBody>
      </p:sp>
      <p:cxnSp>
        <p:nvCxnSpPr>
          <p:cNvPr id="945" name="Google Shape;945;p89" descr="decorative"/>
          <p:cNvCxnSpPr/>
          <p:nvPr/>
        </p:nvCxnSpPr>
        <p:spPr>
          <a:xfrm>
            <a:off x="3167771" y="1200151"/>
            <a:ext cx="0" cy="3504788"/>
          </a:xfrm>
          <a:prstGeom prst="straightConnector1">
            <a:avLst/>
          </a:prstGeom>
          <a:noFill/>
          <a:ln w="9525" cap="flat" cmpd="sng">
            <a:solidFill>
              <a:srgbClr val="7F7F7F"/>
            </a:solidFill>
            <a:prstDash val="dot"/>
            <a:round/>
            <a:headEnd type="none" w="sm" len="sm"/>
            <a:tailEnd type="none" w="sm" len="sm"/>
          </a:ln>
        </p:spPr>
      </p:cxnSp>
      <p:sp>
        <p:nvSpPr>
          <p:cNvPr id="947" name="Google Shape;947;p89"/>
          <p:cNvSpPr txBox="1"/>
          <p:nvPr/>
        </p:nvSpPr>
        <p:spPr>
          <a:xfrm>
            <a:off x="3501141" y="2422893"/>
            <a:ext cx="2150920" cy="1546577"/>
          </a:xfrm>
          <a:prstGeom prst="rect">
            <a:avLst/>
          </a:prstGeom>
          <a:noFill/>
          <a:ln>
            <a:noFill/>
          </a:ln>
        </p:spPr>
        <p:txBody>
          <a:bodyPr spcFirstLastPara="1" wrap="square" lIns="68375" tIns="34275" rIns="683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Provides some type of stimuli </a:t>
            </a:r>
            <a:br>
              <a:rPr lang="en-US" sz="2400" b="1" i="0" u="none" strike="noStrike" cap="none">
                <a:solidFill>
                  <a:schemeClr val="dk1"/>
                </a:solidFill>
                <a:latin typeface="Tahoma"/>
                <a:ea typeface="Tahoma"/>
                <a:cs typeface="Tahoma"/>
                <a:sym typeface="Tahoma"/>
              </a:rPr>
            </a:br>
            <a:r>
              <a:rPr lang="en-US" sz="2400" b="1" i="0" u="none" strike="noStrike" cap="none">
                <a:solidFill>
                  <a:schemeClr val="dk1"/>
                </a:solidFill>
                <a:latin typeface="Tahoma"/>
                <a:ea typeface="Tahoma"/>
                <a:cs typeface="Tahoma"/>
                <a:sym typeface="Tahoma"/>
              </a:rPr>
              <a:t>(text, data set, etc.)</a:t>
            </a:r>
            <a:endParaRPr sz="2400" b="1" i="0" u="none" strike="noStrike" cap="none">
              <a:solidFill>
                <a:schemeClr val="dk1"/>
              </a:solidFill>
              <a:latin typeface="Tahoma"/>
              <a:ea typeface="Tahoma"/>
              <a:cs typeface="Tahoma"/>
              <a:sym typeface="Tahoma"/>
            </a:endParaRPr>
          </a:p>
        </p:txBody>
      </p:sp>
      <p:sp>
        <p:nvSpPr>
          <p:cNvPr id="948" name="Google Shape;948;p89"/>
          <p:cNvSpPr txBox="1"/>
          <p:nvPr/>
        </p:nvSpPr>
        <p:spPr>
          <a:xfrm>
            <a:off x="6325633" y="2422768"/>
            <a:ext cx="2192054" cy="2146740"/>
          </a:xfrm>
          <a:prstGeom prst="rect">
            <a:avLst/>
          </a:prstGeom>
          <a:noFill/>
          <a:ln>
            <a:noFill/>
          </a:ln>
        </p:spPr>
        <p:txBody>
          <a:bodyPr spcFirstLastPara="1" wrap="square" lIns="68375" tIns="34275" rIns="683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Asks students to use stimuli </a:t>
            </a:r>
            <a:br>
              <a:rPr lang="en-US" sz="2400" b="1" i="0" u="none" strike="noStrike" cap="none">
                <a:solidFill>
                  <a:schemeClr val="dk1"/>
                </a:solidFill>
                <a:latin typeface="Tahoma"/>
                <a:ea typeface="Tahoma"/>
                <a:cs typeface="Tahoma"/>
                <a:sym typeface="Tahoma"/>
              </a:rPr>
            </a:br>
            <a:r>
              <a:rPr lang="en-US" sz="2400" b="1" i="0" u="none" strike="noStrike" cap="none">
                <a:solidFill>
                  <a:schemeClr val="dk1"/>
                </a:solidFill>
                <a:latin typeface="Tahoma"/>
                <a:ea typeface="Tahoma"/>
                <a:cs typeface="Tahoma"/>
                <a:sym typeface="Tahoma"/>
              </a:rPr>
              <a:t>in their responses</a:t>
            </a:r>
            <a:endParaRPr sz="2400" b="1" i="0" u="none" strike="noStrike" cap="none">
              <a:solidFill>
                <a:schemeClr val="dk1"/>
              </a:solidFill>
              <a:latin typeface="Tahoma"/>
              <a:ea typeface="Tahoma"/>
              <a:cs typeface="Tahoma"/>
              <a:sym typeface="Tahoma"/>
            </a:endParaRPr>
          </a:p>
        </p:txBody>
      </p:sp>
      <p:pic>
        <p:nvPicPr>
          <p:cNvPr id="949" name="Google Shape;949;p89" title="circle with intersecting lines at different nodes"/>
          <p:cNvPicPr preferRelativeResize="0"/>
          <p:nvPr/>
        </p:nvPicPr>
        <p:blipFill rotWithShape="1">
          <a:blip r:embed="rId3">
            <a:alphaModFix/>
          </a:blip>
          <a:srcRect/>
          <a:stretch/>
        </p:blipFill>
        <p:spPr>
          <a:xfrm>
            <a:off x="6810072" y="1337993"/>
            <a:ext cx="1223429" cy="1084773"/>
          </a:xfrm>
          <a:prstGeom prst="rect">
            <a:avLst/>
          </a:prstGeom>
          <a:noFill/>
          <a:ln>
            <a:noFill/>
          </a:ln>
        </p:spPr>
      </p:pic>
      <p:pic>
        <p:nvPicPr>
          <p:cNvPr id="950" name="Google Shape;950;p89" title="lightbulb"/>
          <p:cNvPicPr preferRelativeResize="0"/>
          <p:nvPr/>
        </p:nvPicPr>
        <p:blipFill rotWithShape="1">
          <a:blip r:embed="rId4">
            <a:alphaModFix/>
          </a:blip>
          <a:srcRect/>
          <a:stretch/>
        </p:blipFill>
        <p:spPr>
          <a:xfrm>
            <a:off x="4357743" y="1477105"/>
            <a:ext cx="451810" cy="806803"/>
          </a:xfrm>
          <a:prstGeom prst="rect">
            <a:avLst/>
          </a:prstGeom>
          <a:noFill/>
          <a:ln>
            <a:noFill/>
          </a:ln>
        </p:spPr>
      </p:pic>
      <p:pic>
        <p:nvPicPr>
          <p:cNvPr id="951" name="Google Shape;951;p89" title="cog"/>
          <p:cNvPicPr preferRelativeResize="0"/>
          <p:nvPr/>
        </p:nvPicPr>
        <p:blipFill rotWithShape="1">
          <a:blip r:embed="rId5">
            <a:alphaModFix/>
          </a:blip>
          <a:srcRect/>
          <a:stretch/>
        </p:blipFill>
        <p:spPr>
          <a:xfrm>
            <a:off x="1307251" y="1507618"/>
            <a:ext cx="871376" cy="855416"/>
          </a:xfrm>
          <a:prstGeom prst="rect">
            <a:avLst/>
          </a:prstGeom>
          <a:noFill/>
          <a:ln>
            <a:noFill/>
          </a:ln>
        </p:spPr>
      </p:pic>
      <p:cxnSp>
        <p:nvCxnSpPr>
          <p:cNvPr id="14" name="Google Shape;945;p89" descr="decorative"/>
          <p:cNvCxnSpPr/>
          <p:nvPr/>
        </p:nvCxnSpPr>
        <p:spPr>
          <a:xfrm>
            <a:off x="5983143" y="1224215"/>
            <a:ext cx="0" cy="3504788"/>
          </a:xfrm>
          <a:prstGeom prst="straightConnector1">
            <a:avLst/>
          </a:prstGeom>
          <a:noFill/>
          <a:ln w="9525" cap="flat" cmpd="sng">
            <a:solidFill>
              <a:srgbClr val="7F7F7F"/>
            </a:solidFill>
            <a:prstDash val="dot"/>
            <a:round/>
            <a:headEnd type="none" w="sm" len="sm"/>
            <a:tailEnd type="none" w="sm" len="sm"/>
          </a:ln>
        </p:spPr>
      </p:cxnSp>
      <p:sp>
        <p:nvSpPr>
          <p:cNvPr id="2" name="Title 1"/>
          <p:cNvSpPr>
            <a:spLocks noGrp="1"/>
          </p:cNvSpPr>
          <p:nvPr>
            <p:ph type="title"/>
          </p:nvPr>
        </p:nvSpPr>
        <p:spPr/>
        <p:txBody>
          <a:bodyPr/>
          <a:lstStyle/>
          <a:p>
            <a:pPr lvl="0"/>
            <a:r>
              <a:rPr lang="en-US" b="1" dirty="0">
                <a:latin typeface="Tahoma"/>
                <a:ea typeface="Tahoma"/>
                <a:cs typeface="Tahoma"/>
                <a:sym typeface="Tahoma"/>
              </a:rPr>
              <a:t>A CONSTRUCTED </a:t>
            </a:r>
            <a:r>
              <a:rPr lang="en-US" b="1" dirty="0" smtClean="0">
                <a:latin typeface="Tahoma"/>
                <a:ea typeface="Tahoma"/>
                <a:cs typeface="Tahoma"/>
                <a:sym typeface="Tahoma"/>
              </a:rPr>
              <a:t>RESPONSE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300" y="78653"/>
            <a:ext cx="8229600" cy="857250"/>
          </a:xfrm>
        </p:spPr>
        <p:txBody>
          <a:bodyPr/>
          <a:lstStyle/>
          <a:p>
            <a:r>
              <a:rPr lang="en-US" sz="3600" dirty="0" smtClean="0">
                <a:latin typeface="Tahoma" panose="020B0604030504040204" pitchFamily="34" charset="0"/>
                <a:ea typeface="Tahoma" panose="020B0604030504040204" pitchFamily="34" charset="0"/>
                <a:cs typeface="Tahoma" panose="020B0604030504040204" pitchFamily="34" charset="0"/>
              </a:rPr>
              <a:t>Summative Task Prompt Example</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4" name="Google Shape;958;p90"/>
          <p:cNvSpPr/>
          <p:nvPr/>
        </p:nvSpPr>
        <p:spPr>
          <a:xfrm rot="-5400000">
            <a:off x="-2114550" y="2114550"/>
            <a:ext cx="5143500" cy="914400"/>
          </a:xfrm>
          <a:prstGeom prst="rect">
            <a:avLst/>
          </a:prstGeom>
          <a:noFill/>
          <a:ln>
            <a:noFill/>
          </a:ln>
        </p:spPr>
        <p:txBody>
          <a:bodyPr spcFirstLastPara="1" wrap="square" lIns="91250" tIns="45625" rIns="91250" bIns="456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Tahoma"/>
                <a:ea typeface="Tahoma"/>
                <a:cs typeface="Tahoma"/>
                <a:sym typeface="Tahoma"/>
              </a:rPr>
              <a:t>Writing Prompt</a:t>
            </a:r>
            <a:endParaRPr sz="1600" b="1" i="0" u="none" strike="noStrike" cap="none" dirty="0">
              <a:solidFill>
                <a:schemeClr val="dk1"/>
              </a:solidFill>
              <a:latin typeface="Tahoma"/>
              <a:ea typeface="Tahoma"/>
              <a:cs typeface="Tahoma"/>
              <a:sym typeface="Tahoma"/>
            </a:endParaRPr>
          </a:p>
        </p:txBody>
      </p:sp>
      <p:pic>
        <p:nvPicPr>
          <p:cNvPr id="5" name="Picture 2" descr="Literacy Design Collaborative Teaching Task. Task Template 6 - [1 level]  Argumentation &amp; Evaluation. &#10;L1: Is Hester Prynne a virtuous woman? After reading The Scarlet Letter and Proverbs 31 write an essay that discusses Hester Prynne's character attributes and evaluates her virtues in connection with Proverbs 31. Be sure to support your position with evidence from the textx. Acknowledge competing views." title="Performance Assessmen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619" y="859397"/>
            <a:ext cx="6736153" cy="418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Google Shape;959;p90" descr="decorative"/>
          <p:cNvCxnSpPr/>
          <p:nvPr/>
        </p:nvCxnSpPr>
        <p:spPr>
          <a:xfrm rot="5400000">
            <a:off x="-1628141" y="2582290"/>
            <a:ext cx="5212080" cy="0"/>
          </a:xfrm>
          <a:prstGeom prst="straightConnector1">
            <a:avLst/>
          </a:prstGeom>
          <a:noFill/>
          <a:ln w="127000" cap="flat" cmpd="sng">
            <a:solidFill>
              <a:srgbClr val="FFC000"/>
            </a:solidFill>
            <a:prstDash val="solid"/>
            <a:round/>
            <a:headEnd type="none" w="sm" len="sm"/>
            <a:tailEnd type="none" w="sm" len="sm"/>
          </a:ln>
        </p:spPr>
      </p:cxnSp>
    </p:spTree>
    <p:extLst>
      <p:ext uri="{BB962C8B-B14F-4D97-AF65-F5344CB8AC3E}">
        <p14:creationId xmlns:p14="http://schemas.microsoft.com/office/powerpoint/2010/main" val="9905223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91"/>
          <p:cNvSpPr txBox="1">
            <a:spLocks noGrp="1"/>
          </p:cNvSpPr>
          <p:nvPr>
            <p:ph type="title"/>
          </p:nvPr>
        </p:nvSpPr>
        <p:spPr>
          <a:xfrm>
            <a:off x="241300" y="165100"/>
            <a:ext cx="8763000" cy="12636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Performance Assessment Example #4</a:t>
            </a:r>
            <a:endParaRPr sz="4000" b="1" i="0" u="none" strike="noStrike" cap="none">
              <a:solidFill>
                <a:schemeClr val="dk1"/>
              </a:solidFill>
              <a:latin typeface="Tahoma"/>
              <a:ea typeface="Tahoma"/>
              <a:cs typeface="Tahoma"/>
              <a:sym typeface="Tahoma"/>
            </a:endParaRPr>
          </a:p>
        </p:txBody>
      </p:sp>
      <p:sp>
        <p:nvSpPr>
          <p:cNvPr id="966" name="Google Shape;966;p91"/>
          <p:cNvSpPr txBox="1">
            <a:spLocks noGrp="1"/>
          </p:cNvSpPr>
          <p:nvPr>
            <p:ph type="body" idx="1"/>
          </p:nvPr>
        </p:nvSpPr>
        <p:spPr>
          <a:xfrm>
            <a:off x="457200" y="1581150"/>
            <a:ext cx="8077200" cy="281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3200"/>
              <a:buFont typeface="Arial"/>
              <a:buNone/>
            </a:pPr>
            <a:r>
              <a:rPr lang="en-US" sz="3200" b="0" i="0" u="none" strike="noStrike" cap="none">
                <a:solidFill>
                  <a:schemeClr val="dk1"/>
                </a:solidFill>
                <a:latin typeface="Tahoma"/>
                <a:ea typeface="Tahoma"/>
                <a:cs typeface="Tahoma"/>
                <a:sym typeface="Tahoma"/>
              </a:rPr>
              <a:t>A. Constructed Response</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1"/>
              </a:buClr>
              <a:buSzPts val="3200"/>
              <a:buFont typeface="Arial"/>
              <a:buNone/>
            </a:pPr>
            <a:r>
              <a:rPr lang="en-US" sz="3200" b="0" i="0" u="none" strike="noStrike" cap="none">
                <a:solidFill>
                  <a:schemeClr val="dk1"/>
                </a:solidFill>
                <a:latin typeface="Tahoma"/>
                <a:ea typeface="Tahoma"/>
                <a:cs typeface="Tahoma"/>
                <a:sym typeface="Tahoma"/>
              </a:rPr>
              <a:t>B. Stand-alone Task</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5"/>
              </a:buClr>
              <a:buSzPts val="3200"/>
              <a:buFont typeface="Arial"/>
              <a:buNone/>
            </a:pPr>
            <a:r>
              <a:rPr lang="en-US" sz="3200" b="0" i="0" u="none" strike="noStrike" cap="none">
                <a:solidFill>
                  <a:schemeClr val="dk1"/>
                </a:solidFill>
                <a:latin typeface="Tahoma"/>
                <a:ea typeface="Tahoma"/>
                <a:cs typeface="Tahoma"/>
                <a:sym typeface="Tahoma"/>
              </a:rPr>
              <a:t>C. Curriculum-embedded Task</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6"/>
              </a:buClr>
              <a:buSzPts val="3200"/>
              <a:buFont typeface="Arial"/>
              <a:buNone/>
            </a:pPr>
            <a:r>
              <a:rPr lang="en-US" sz="3200" b="0" i="0" u="none" strike="noStrike" cap="none">
                <a:solidFill>
                  <a:schemeClr val="dk1"/>
                </a:solidFill>
                <a:latin typeface="Tahoma"/>
                <a:ea typeface="Tahoma"/>
                <a:cs typeface="Tahoma"/>
                <a:sym typeface="Tahoma"/>
              </a:rPr>
              <a:t>D. Complex Project</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p:txBody>
      </p:sp>
      <p:pic>
        <p:nvPicPr>
          <p:cNvPr id="967" name="Google Shape;967;p91" title="SCALE logo"/>
          <p:cNvPicPr preferRelativeResize="0"/>
          <p:nvPr/>
        </p:nvPicPr>
        <p:blipFill rotWithShape="1">
          <a:blip r:embed="rId3">
            <a:alphaModFix/>
          </a:blip>
          <a:srcRect/>
          <a:stretch/>
        </p:blipFill>
        <p:spPr>
          <a:xfrm>
            <a:off x="152400" y="4552950"/>
            <a:ext cx="2230289" cy="4848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6"/>
          <p:cNvSpPr txBox="1">
            <a:spLocks noGrp="1"/>
          </p:cNvSpPr>
          <p:nvPr>
            <p:ph type="title"/>
          </p:nvPr>
        </p:nvSpPr>
        <p:spPr>
          <a:xfrm>
            <a:off x="208936" y="51257"/>
            <a:ext cx="8915400" cy="800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959"/>
              <a:buFont typeface="Helvetica Neue"/>
              <a:buNone/>
            </a:pPr>
            <a:r>
              <a:rPr lang="en-US" sz="3600" b="1" i="0" u="none" strike="noStrike" cap="none" dirty="0">
                <a:solidFill>
                  <a:schemeClr val="dk1"/>
                </a:solidFill>
                <a:latin typeface="Tahoma"/>
                <a:ea typeface="Tahoma"/>
                <a:cs typeface="Tahoma"/>
                <a:sym typeface="Tahoma"/>
              </a:rPr>
              <a:t>This institute is made possible by…</a:t>
            </a:r>
            <a:endParaRPr sz="3600" b="1" i="0" u="none" strike="noStrike" cap="none" dirty="0">
              <a:solidFill>
                <a:schemeClr val="dk1"/>
              </a:solidFill>
              <a:latin typeface="Tahoma"/>
              <a:ea typeface="Tahoma"/>
              <a:cs typeface="Tahoma"/>
              <a:sym typeface="Tahoma"/>
            </a:endParaRPr>
          </a:p>
        </p:txBody>
      </p:sp>
      <p:sp>
        <p:nvSpPr>
          <p:cNvPr id="570" name="Google Shape;570;p56"/>
          <p:cNvSpPr txBox="1"/>
          <p:nvPr/>
        </p:nvSpPr>
        <p:spPr>
          <a:xfrm>
            <a:off x="392852" y="1122524"/>
            <a:ext cx="8045683" cy="111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400" dirty="0" smtClean="0"/>
              <a:t>The William &amp; Flora Hewlett Foundation</a:t>
            </a:r>
          </a:p>
          <a:p>
            <a:pPr marL="0" lvl="0" indent="0" algn="l" rtl="0">
              <a:spcBef>
                <a:spcPts val="0"/>
              </a:spcBef>
              <a:spcAft>
                <a:spcPts val="0"/>
              </a:spcAft>
              <a:buNone/>
            </a:pPr>
            <a:endParaRPr lang="en-US" sz="2400" dirty="0"/>
          </a:p>
          <a:p>
            <a:pPr marL="0" lvl="0" indent="0" algn="l" rtl="0">
              <a:spcBef>
                <a:spcPts val="0"/>
              </a:spcBef>
              <a:spcAft>
                <a:spcPts val="0"/>
              </a:spcAft>
              <a:buNone/>
            </a:pPr>
            <a:r>
              <a:rPr lang="en-US" sz="2400" dirty="0" smtClean="0"/>
              <a:t>The </a:t>
            </a:r>
            <a:r>
              <a:rPr lang="en-US" sz="2400" dirty="0"/>
              <a:t>Education Program makes grants to help students succeed in college, work and civic life by building towards deeper learning competencies and expanding access to open educational resources.</a:t>
            </a:r>
            <a:endParaRPr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iteracy Design Collaborative Teaching Task. Task Template 6 - [1 level]  Argumentation &amp; Evaluation. &#10;L1: Is Hester Prynne a virtuous woman? After reading The Scarlet Letter and Proverbs 31 write an essay that discusses Hester Prynne's character attributes and evaluates her virtues in connection with Proverbs 31. Be sure to support your position with evidence from the textx. Acknowledge competing views." title="Performance Assessmen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619" y="859397"/>
            <a:ext cx="6736153" cy="418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Google Shape;959;p90" descr="decorative"/>
          <p:cNvCxnSpPr/>
          <p:nvPr/>
        </p:nvCxnSpPr>
        <p:spPr>
          <a:xfrm rot="5400000">
            <a:off x="-1628141" y="2582290"/>
            <a:ext cx="5212080" cy="0"/>
          </a:xfrm>
          <a:prstGeom prst="straightConnector1">
            <a:avLst/>
          </a:prstGeom>
          <a:noFill/>
          <a:ln w="127000" cap="flat" cmpd="sng">
            <a:solidFill>
              <a:srgbClr val="FFC000"/>
            </a:solidFill>
            <a:prstDash val="solid"/>
            <a:round/>
            <a:headEnd type="none" w="sm" len="sm"/>
            <a:tailEnd type="none" w="sm" len="sm"/>
          </a:ln>
        </p:spPr>
      </p:cxnSp>
      <p:sp>
        <p:nvSpPr>
          <p:cNvPr id="6" name="Google Shape;958;p90"/>
          <p:cNvSpPr/>
          <p:nvPr/>
        </p:nvSpPr>
        <p:spPr>
          <a:xfrm rot="-5400000">
            <a:off x="-2114550" y="2114550"/>
            <a:ext cx="5143500" cy="914400"/>
          </a:xfrm>
          <a:prstGeom prst="rect">
            <a:avLst/>
          </a:prstGeom>
          <a:noFill/>
          <a:ln>
            <a:noFill/>
          </a:ln>
        </p:spPr>
        <p:txBody>
          <a:bodyPr spcFirstLastPara="1" wrap="square" lIns="91250" tIns="45625" rIns="91250" bIns="456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Tahoma"/>
                <a:ea typeface="Tahoma"/>
                <a:cs typeface="Tahoma"/>
                <a:sym typeface="Tahoma"/>
              </a:rPr>
              <a:t>Writing Prompt</a:t>
            </a:r>
            <a:endParaRPr sz="1600" b="1" i="0" u="none" strike="noStrike" cap="none" dirty="0">
              <a:solidFill>
                <a:schemeClr val="dk1"/>
              </a:solidFill>
              <a:latin typeface="Tahoma"/>
              <a:ea typeface="Tahoma"/>
              <a:cs typeface="Tahoma"/>
              <a:sym typeface="Tahoma"/>
            </a:endParaRPr>
          </a:p>
        </p:txBody>
      </p:sp>
      <p:sp>
        <p:nvSpPr>
          <p:cNvPr id="7" name="Title 1"/>
          <p:cNvSpPr>
            <a:spLocks noGrp="1"/>
          </p:cNvSpPr>
          <p:nvPr>
            <p:ph type="title"/>
          </p:nvPr>
        </p:nvSpPr>
        <p:spPr>
          <a:xfrm>
            <a:off x="1244300" y="78653"/>
            <a:ext cx="8229600" cy="857250"/>
          </a:xfrm>
        </p:spPr>
        <p:txBody>
          <a:bodyPr/>
          <a:lstStyle/>
          <a:p>
            <a:r>
              <a:rPr lang="en-US" sz="3600" dirty="0" smtClean="0">
                <a:latin typeface="Tahoma" panose="020B0604030504040204" pitchFamily="34" charset="0"/>
                <a:ea typeface="Tahoma" panose="020B0604030504040204" pitchFamily="34" charset="0"/>
                <a:cs typeface="Tahoma" panose="020B0604030504040204" pitchFamily="34" charset="0"/>
              </a:rPr>
              <a:t>Summative Task Prompt (continued)</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3301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93"/>
          <p:cNvSpPr txBox="1">
            <a:spLocks noGrp="1"/>
          </p:cNvSpPr>
          <p:nvPr>
            <p:ph type="title"/>
          </p:nvPr>
        </p:nvSpPr>
        <p:spPr>
          <a:xfrm>
            <a:off x="228600" y="57150"/>
            <a:ext cx="7886700" cy="137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dirty="0">
                <a:solidFill>
                  <a:schemeClr val="dk1"/>
                </a:solidFill>
                <a:latin typeface="Tahoma"/>
                <a:ea typeface="Tahoma"/>
                <a:cs typeface="Tahoma"/>
                <a:sym typeface="Tahoma"/>
              </a:rPr>
              <a:t>Performance Assessment Example #</a:t>
            </a:r>
            <a:r>
              <a:rPr lang="en-US" sz="3600" b="1" i="0" u="none" strike="noStrike" cap="none" dirty="0" smtClean="0">
                <a:solidFill>
                  <a:schemeClr val="dk1"/>
                </a:solidFill>
                <a:latin typeface="Tahoma"/>
                <a:ea typeface="Tahoma"/>
                <a:cs typeface="Tahoma"/>
                <a:sym typeface="Tahoma"/>
              </a:rPr>
              <a:t>4 is a…</a:t>
            </a:r>
            <a:endParaRPr sz="3600" b="1" i="0" u="none" strike="noStrike" cap="none" dirty="0">
              <a:solidFill>
                <a:schemeClr val="dk1"/>
              </a:solidFill>
              <a:latin typeface="Tahoma"/>
              <a:ea typeface="Tahoma"/>
              <a:cs typeface="Tahoma"/>
              <a:sym typeface="Tahoma"/>
            </a:endParaRPr>
          </a:p>
        </p:txBody>
      </p:sp>
      <p:sp>
        <p:nvSpPr>
          <p:cNvPr id="982" name="Google Shape;982;p93"/>
          <p:cNvSpPr txBox="1">
            <a:spLocks noGrp="1"/>
          </p:cNvSpPr>
          <p:nvPr>
            <p:ph type="body" idx="1"/>
          </p:nvPr>
        </p:nvSpPr>
        <p:spPr>
          <a:xfrm>
            <a:off x="406400" y="1730261"/>
            <a:ext cx="8077200" cy="281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3200"/>
              <a:buFont typeface="Arial"/>
              <a:buNone/>
            </a:pPr>
            <a:r>
              <a:rPr lang="en-US" sz="3200" b="0" i="0" u="none" strike="noStrike" cap="none">
                <a:solidFill>
                  <a:schemeClr val="dk1"/>
                </a:solidFill>
                <a:latin typeface="Tahoma"/>
                <a:ea typeface="Tahoma"/>
                <a:cs typeface="Tahoma"/>
                <a:sym typeface="Tahoma"/>
              </a:rPr>
              <a:t>A. Constructed Response</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1"/>
              </a:buClr>
              <a:buSzPts val="3200"/>
              <a:buFont typeface="Arial"/>
              <a:buNone/>
            </a:pPr>
            <a:r>
              <a:rPr lang="en-US" sz="3200" b="0" i="0" u="none" strike="noStrike" cap="none">
                <a:solidFill>
                  <a:schemeClr val="dk1"/>
                </a:solidFill>
                <a:latin typeface="Tahoma"/>
                <a:ea typeface="Tahoma"/>
                <a:cs typeface="Tahoma"/>
                <a:sym typeface="Tahoma"/>
              </a:rPr>
              <a:t>B. Stand-alone Task</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5"/>
              </a:buClr>
              <a:buSzPts val="3200"/>
              <a:buFont typeface="Arial"/>
              <a:buNone/>
            </a:pPr>
            <a:r>
              <a:rPr lang="en-US" sz="3200" b="1" i="0" u="none" strike="noStrike" cap="none">
                <a:solidFill>
                  <a:schemeClr val="dk1"/>
                </a:solidFill>
                <a:latin typeface="Tahoma"/>
                <a:ea typeface="Tahoma"/>
                <a:cs typeface="Tahoma"/>
                <a:sym typeface="Tahoma"/>
              </a:rPr>
              <a:t>C. Curriculum-embedded Task</a:t>
            </a:r>
            <a:endParaRPr sz="3200" b="1"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accent6"/>
              </a:buClr>
              <a:buSzPts val="3200"/>
              <a:buFont typeface="Arial"/>
              <a:buNone/>
            </a:pPr>
            <a:r>
              <a:rPr lang="en-US" sz="3200" b="0" i="0" u="none" strike="noStrike" cap="none">
                <a:solidFill>
                  <a:schemeClr val="dk1"/>
                </a:solidFill>
                <a:latin typeface="Tahoma"/>
                <a:ea typeface="Tahoma"/>
                <a:cs typeface="Tahoma"/>
                <a:sym typeface="Tahoma"/>
              </a:rPr>
              <a:t>D. Complex Project</a:t>
            </a:r>
            <a:endParaRPr sz="32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Tahoma"/>
              <a:ea typeface="Tahoma"/>
              <a:cs typeface="Tahoma"/>
              <a:sym typeface="Tahoma"/>
            </a:endParaRPr>
          </a:p>
        </p:txBody>
      </p:sp>
      <p:sp>
        <p:nvSpPr>
          <p:cNvPr id="983" name="Google Shape;983;p93" descr="Option C, curriculum-embedded task is circled"/>
          <p:cNvSpPr/>
          <p:nvPr/>
        </p:nvSpPr>
        <p:spPr>
          <a:xfrm>
            <a:off x="143710" y="2682761"/>
            <a:ext cx="7349290" cy="914400"/>
          </a:xfrm>
          <a:prstGeom prst="ellipse">
            <a:avLst/>
          </a:prstGeom>
          <a:noFill/>
          <a:ln w="635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984" name="Google Shape;984;p93" title="SCALE logo"/>
          <p:cNvPicPr preferRelativeResize="0"/>
          <p:nvPr/>
        </p:nvPicPr>
        <p:blipFill rotWithShape="1">
          <a:blip r:embed="rId3">
            <a:alphaModFix/>
          </a:blip>
          <a:srcRect/>
          <a:stretch/>
        </p:blipFill>
        <p:spPr>
          <a:xfrm>
            <a:off x="156410" y="4549661"/>
            <a:ext cx="2230289" cy="484846"/>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94" descr="decorative"/>
          <p:cNvSpPr/>
          <p:nvPr/>
        </p:nvSpPr>
        <p:spPr>
          <a:xfrm>
            <a:off x="-24139" y="4947"/>
            <a:ext cx="914400" cy="5143500"/>
          </a:xfrm>
          <a:prstGeom prst="rect">
            <a:avLst/>
          </a:prstGeom>
          <a:solidFill>
            <a:srgbClr val="262626"/>
          </a:solidFill>
          <a:ln>
            <a:noFill/>
          </a:ln>
        </p:spPr>
        <p:txBody>
          <a:bodyPr spcFirstLastPara="1" wrap="square" lIns="91300" tIns="45650" rIns="91300" bIns="456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Tahoma"/>
              <a:ea typeface="Tahoma"/>
              <a:cs typeface="Tahoma"/>
              <a:sym typeface="Tahoma"/>
            </a:endParaRPr>
          </a:p>
        </p:txBody>
      </p:sp>
      <p:cxnSp>
        <p:nvCxnSpPr>
          <p:cNvPr id="991" name="Google Shape;991;p94" descr="decorative"/>
          <p:cNvCxnSpPr/>
          <p:nvPr/>
        </p:nvCxnSpPr>
        <p:spPr>
          <a:xfrm>
            <a:off x="919246" y="0"/>
            <a:ext cx="2968" cy="5153560"/>
          </a:xfrm>
          <a:prstGeom prst="straightConnector1">
            <a:avLst/>
          </a:prstGeom>
          <a:noFill/>
          <a:ln w="127000" cap="flat" cmpd="sng">
            <a:solidFill>
              <a:schemeClr val="accent2"/>
            </a:solidFill>
            <a:prstDash val="solid"/>
            <a:round/>
            <a:headEnd type="none" w="sm" len="sm"/>
            <a:tailEnd type="none" w="sm" len="sm"/>
          </a:ln>
        </p:spPr>
      </p:cxnSp>
      <p:sp>
        <p:nvSpPr>
          <p:cNvPr id="992" name="Google Shape;992;p94"/>
          <p:cNvSpPr txBox="1"/>
          <p:nvPr/>
        </p:nvSpPr>
        <p:spPr>
          <a:xfrm>
            <a:off x="1123976" y="1457729"/>
            <a:ext cx="5521375" cy="754380"/>
          </a:xfrm>
          <a:prstGeom prst="rect">
            <a:avLst/>
          </a:prstGeom>
          <a:noFill/>
          <a:ln>
            <a:noFill/>
          </a:ln>
        </p:spPr>
        <p:txBody>
          <a:bodyPr spcFirstLastPara="1" wrap="square" lIns="68475" tIns="34275" rIns="684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Tahoma"/>
                <a:ea typeface="Tahoma"/>
                <a:cs typeface="Tahoma"/>
                <a:sym typeface="Tahoma"/>
              </a:rPr>
              <a:t>Level of Instructional Support During Administration</a:t>
            </a:r>
            <a:endParaRPr sz="2400" b="0" i="0" u="none" strike="noStrike" cap="none">
              <a:solidFill>
                <a:srgbClr val="000000"/>
              </a:solidFill>
              <a:latin typeface="Tahoma"/>
              <a:ea typeface="Tahoma"/>
              <a:cs typeface="Tahoma"/>
              <a:sym typeface="Tahoma"/>
            </a:endParaRPr>
          </a:p>
        </p:txBody>
      </p:sp>
      <p:sp>
        <p:nvSpPr>
          <p:cNvPr id="993" name="Google Shape;993;p94"/>
          <p:cNvSpPr txBox="1"/>
          <p:nvPr/>
        </p:nvSpPr>
        <p:spPr>
          <a:xfrm>
            <a:off x="1155480" y="2392804"/>
            <a:ext cx="5780991" cy="754380"/>
          </a:xfrm>
          <a:prstGeom prst="rect">
            <a:avLst/>
          </a:prstGeom>
          <a:noFill/>
          <a:ln>
            <a:noFill/>
          </a:ln>
        </p:spPr>
        <p:txBody>
          <a:bodyPr spcFirstLastPara="1" wrap="square" lIns="68475" tIns="34275" rIns="684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Tahoma"/>
                <a:ea typeface="Tahoma"/>
                <a:cs typeface="Tahoma"/>
                <a:sym typeface="Tahoma"/>
              </a:rPr>
              <a:t>Allows Student Choice/</a:t>
            </a:r>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Tahoma"/>
                <a:ea typeface="Tahoma"/>
                <a:cs typeface="Tahoma"/>
                <a:sym typeface="Tahoma"/>
              </a:rPr>
              <a:t>Decision Making</a:t>
            </a:r>
            <a:endParaRPr sz="2400" b="0" i="0" u="none" strike="noStrike" cap="none">
              <a:solidFill>
                <a:srgbClr val="000000"/>
              </a:solidFill>
              <a:latin typeface="Tahoma"/>
              <a:ea typeface="Tahoma"/>
              <a:cs typeface="Tahoma"/>
              <a:sym typeface="Tahoma"/>
            </a:endParaRPr>
          </a:p>
        </p:txBody>
      </p:sp>
      <p:sp>
        <p:nvSpPr>
          <p:cNvPr id="994" name="Google Shape;994;p94"/>
          <p:cNvSpPr txBox="1"/>
          <p:nvPr/>
        </p:nvSpPr>
        <p:spPr>
          <a:xfrm>
            <a:off x="1162335" y="3322355"/>
            <a:ext cx="4925075" cy="754380"/>
          </a:xfrm>
          <a:prstGeom prst="rect">
            <a:avLst/>
          </a:prstGeom>
          <a:noFill/>
          <a:ln>
            <a:noFill/>
          </a:ln>
        </p:spPr>
        <p:txBody>
          <a:bodyPr spcFirstLastPara="1" wrap="square" lIns="68475" tIns="34275" rIns="684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Tahoma"/>
                <a:ea typeface="Tahoma"/>
                <a:cs typeface="Tahoma"/>
                <a:sym typeface="Tahoma"/>
              </a:rPr>
              <a:t>Allows Range of Answers or Methods</a:t>
            </a:r>
            <a:endParaRPr sz="2400" b="0" i="0" u="none" strike="noStrike" cap="none">
              <a:solidFill>
                <a:srgbClr val="000000"/>
              </a:solidFill>
              <a:latin typeface="Tahoma"/>
              <a:ea typeface="Tahoma"/>
              <a:cs typeface="Tahoma"/>
              <a:sym typeface="Tahoma"/>
            </a:endParaRPr>
          </a:p>
        </p:txBody>
      </p:sp>
      <p:sp>
        <p:nvSpPr>
          <p:cNvPr id="995" name="Google Shape;995;p94"/>
          <p:cNvSpPr txBox="1"/>
          <p:nvPr/>
        </p:nvSpPr>
        <p:spPr>
          <a:xfrm>
            <a:off x="1173866" y="4135498"/>
            <a:ext cx="5780991" cy="754380"/>
          </a:xfrm>
          <a:prstGeom prst="rect">
            <a:avLst/>
          </a:prstGeom>
          <a:noFill/>
          <a:ln>
            <a:noFill/>
          </a:ln>
        </p:spPr>
        <p:txBody>
          <a:bodyPr spcFirstLastPara="1" wrap="square" lIns="68475" tIns="34275" rIns="684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Tahoma"/>
                <a:ea typeface="Tahoma"/>
                <a:cs typeface="Tahoma"/>
                <a:sym typeface="Tahoma"/>
              </a:rPr>
              <a:t>Duration</a:t>
            </a:r>
            <a:endParaRPr sz="2400" b="0" i="0" u="none" strike="noStrike" cap="none">
              <a:solidFill>
                <a:srgbClr val="000000"/>
              </a:solidFill>
              <a:latin typeface="Tahoma"/>
              <a:ea typeface="Tahoma"/>
              <a:cs typeface="Tahoma"/>
              <a:sym typeface="Tahoma"/>
            </a:endParaRPr>
          </a:p>
        </p:txBody>
      </p:sp>
      <p:sp>
        <p:nvSpPr>
          <p:cNvPr id="996" name="Google Shape;996;p94"/>
          <p:cNvSpPr txBox="1"/>
          <p:nvPr/>
        </p:nvSpPr>
        <p:spPr>
          <a:xfrm>
            <a:off x="5459534" y="1346222"/>
            <a:ext cx="3373738" cy="815891"/>
          </a:xfrm>
          <a:prstGeom prst="rect">
            <a:avLst/>
          </a:prstGeom>
          <a:noFill/>
          <a:ln>
            <a:noFill/>
          </a:ln>
        </p:spPr>
        <p:txBody>
          <a:bodyPr spcFirstLastPara="1" wrap="square" lIns="68475" tIns="34275" rIns="684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Integrated</a:t>
            </a:r>
            <a:endParaRPr sz="2400" b="0" i="0" u="none" strike="noStrike" cap="none">
              <a:solidFill>
                <a:schemeClr val="dk1"/>
              </a:solidFill>
              <a:latin typeface="Tahoma"/>
              <a:ea typeface="Tahoma"/>
              <a:cs typeface="Tahoma"/>
              <a:sym typeface="Tahoma"/>
            </a:endParaRPr>
          </a:p>
        </p:txBody>
      </p:sp>
      <p:sp>
        <p:nvSpPr>
          <p:cNvPr id="997" name="Google Shape;997;p94"/>
          <p:cNvSpPr txBox="1"/>
          <p:nvPr/>
        </p:nvSpPr>
        <p:spPr>
          <a:xfrm>
            <a:off x="5561982" y="2322779"/>
            <a:ext cx="3373738" cy="770546"/>
          </a:xfrm>
          <a:prstGeom prst="rect">
            <a:avLst/>
          </a:prstGeom>
          <a:noFill/>
          <a:ln>
            <a:noFill/>
          </a:ln>
        </p:spPr>
        <p:txBody>
          <a:bodyPr spcFirstLastPara="1" wrap="square" lIns="68475" tIns="34275" rIns="684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Multiple Opportunities</a:t>
            </a:r>
            <a:endParaRPr sz="2400" b="0" i="0" u="none" strike="noStrike" cap="none">
              <a:solidFill>
                <a:schemeClr val="dk1"/>
              </a:solidFill>
              <a:latin typeface="Tahoma"/>
              <a:ea typeface="Tahoma"/>
              <a:cs typeface="Tahoma"/>
              <a:sym typeface="Tahoma"/>
            </a:endParaRPr>
          </a:p>
        </p:txBody>
      </p:sp>
      <p:sp>
        <p:nvSpPr>
          <p:cNvPr id="998" name="Google Shape;998;p94"/>
          <p:cNvSpPr txBox="1"/>
          <p:nvPr/>
        </p:nvSpPr>
        <p:spPr>
          <a:xfrm>
            <a:off x="5507228" y="3220746"/>
            <a:ext cx="3373738" cy="808991"/>
          </a:xfrm>
          <a:prstGeom prst="rect">
            <a:avLst/>
          </a:prstGeom>
          <a:noFill/>
          <a:ln>
            <a:noFill/>
          </a:ln>
        </p:spPr>
        <p:txBody>
          <a:bodyPr spcFirstLastPara="1" wrap="square" lIns="68475" tIns="34275" rIns="684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Multiple</a:t>
            </a:r>
            <a:endParaRPr sz="2400" b="0" i="0" u="none" strike="noStrike" cap="none">
              <a:solidFill>
                <a:schemeClr val="dk1"/>
              </a:solidFill>
              <a:latin typeface="Tahoma"/>
              <a:ea typeface="Tahoma"/>
              <a:cs typeface="Tahoma"/>
              <a:sym typeface="Tahoma"/>
            </a:endParaRPr>
          </a:p>
        </p:txBody>
      </p:sp>
      <p:sp>
        <p:nvSpPr>
          <p:cNvPr id="999" name="Google Shape;999;p94"/>
          <p:cNvSpPr txBox="1"/>
          <p:nvPr/>
        </p:nvSpPr>
        <p:spPr>
          <a:xfrm>
            <a:off x="5567844" y="4211754"/>
            <a:ext cx="3373738" cy="572489"/>
          </a:xfrm>
          <a:prstGeom prst="rect">
            <a:avLst/>
          </a:prstGeom>
          <a:noFill/>
          <a:ln>
            <a:noFill/>
          </a:ln>
        </p:spPr>
        <p:txBody>
          <a:bodyPr spcFirstLastPara="1" wrap="square" lIns="68475" tIns="34275" rIns="68475" bIns="3427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One to two weeks</a:t>
            </a:r>
            <a:endParaRPr sz="2400" b="0" i="0" u="none" strike="noStrike" cap="none">
              <a:solidFill>
                <a:schemeClr val="dk1"/>
              </a:solidFill>
              <a:latin typeface="Tahoma"/>
              <a:ea typeface="Tahoma"/>
              <a:cs typeface="Tahoma"/>
              <a:sym typeface="Tahoma"/>
            </a:endParaRPr>
          </a:p>
        </p:txBody>
      </p:sp>
      <p:cxnSp>
        <p:nvCxnSpPr>
          <p:cNvPr id="1000" name="Google Shape;1000;p94" descr="decorative"/>
          <p:cNvCxnSpPr/>
          <p:nvPr/>
        </p:nvCxnSpPr>
        <p:spPr>
          <a:xfrm>
            <a:off x="1320581" y="1390650"/>
            <a:ext cx="7461891" cy="0"/>
          </a:xfrm>
          <a:prstGeom prst="straightConnector1">
            <a:avLst/>
          </a:prstGeom>
          <a:noFill/>
          <a:ln w="9525" cap="flat" cmpd="sng">
            <a:solidFill>
              <a:srgbClr val="262626"/>
            </a:solidFill>
            <a:prstDash val="dot"/>
            <a:round/>
            <a:headEnd type="none" w="sm" len="sm"/>
            <a:tailEnd type="none" w="sm" len="sm"/>
          </a:ln>
        </p:spPr>
      </p:cxnSp>
      <p:cxnSp>
        <p:nvCxnSpPr>
          <p:cNvPr id="1001" name="Google Shape;1001;p94" descr="decorative"/>
          <p:cNvCxnSpPr/>
          <p:nvPr/>
        </p:nvCxnSpPr>
        <p:spPr>
          <a:xfrm>
            <a:off x="1320581" y="2305050"/>
            <a:ext cx="7461891" cy="0"/>
          </a:xfrm>
          <a:prstGeom prst="straightConnector1">
            <a:avLst/>
          </a:prstGeom>
          <a:noFill/>
          <a:ln w="9525" cap="flat" cmpd="sng">
            <a:solidFill>
              <a:srgbClr val="262626"/>
            </a:solidFill>
            <a:prstDash val="dot"/>
            <a:round/>
            <a:headEnd type="none" w="sm" len="sm"/>
            <a:tailEnd type="none" w="sm" len="sm"/>
          </a:ln>
        </p:spPr>
      </p:cxnSp>
      <p:cxnSp>
        <p:nvCxnSpPr>
          <p:cNvPr id="1002" name="Google Shape;1002;p94" descr="decorative"/>
          <p:cNvCxnSpPr/>
          <p:nvPr/>
        </p:nvCxnSpPr>
        <p:spPr>
          <a:xfrm>
            <a:off x="1320581" y="3219450"/>
            <a:ext cx="7461891" cy="0"/>
          </a:xfrm>
          <a:prstGeom prst="straightConnector1">
            <a:avLst/>
          </a:prstGeom>
          <a:noFill/>
          <a:ln w="9525" cap="flat" cmpd="sng">
            <a:solidFill>
              <a:srgbClr val="262626"/>
            </a:solidFill>
            <a:prstDash val="dot"/>
            <a:round/>
            <a:headEnd type="none" w="sm" len="sm"/>
            <a:tailEnd type="none" w="sm" len="sm"/>
          </a:ln>
        </p:spPr>
      </p:cxnSp>
      <p:cxnSp>
        <p:nvCxnSpPr>
          <p:cNvPr id="1003" name="Google Shape;1003;p94" descr="decorative"/>
          <p:cNvCxnSpPr/>
          <p:nvPr/>
        </p:nvCxnSpPr>
        <p:spPr>
          <a:xfrm>
            <a:off x="1327435" y="4133850"/>
            <a:ext cx="7461891" cy="0"/>
          </a:xfrm>
          <a:prstGeom prst="straightConnector1">
            <a:avLst/>
          </a:prstGeom>
          <a:noFill/>
          <a:ln w="9525" cap="flat" cmpd="sng">
            <a:solidFill>
              <a:srgbClr val="262626"/>
            </a:solidFill>
            <a:prstDash val="dot"/>
            <a:round/>
            <a:headEnd type="none" w="sm" len="sm"/>
            <a:tailEnd type="none" w="sm" len="sm"/>
          </a:ln>
        </p:spPr>
      </p:cxnSp>
      <p:cxnSp>
        <p:nvCxnSpPr>
          <p:cNvPr id="1004" name="Google Shape;1004;p94" descr="decorative"/>
          <p:cNvCxnSpPr/>
          <p:nvPr/>
        </p:nvCxnSpPr>
        <p:spPr>
          <a:xfrm>
            <a:off x="1338967" y="4784243"/>
            <a:ext cx="7461891" cy="0"/>
          </a:xfrm>
          <a:prstGeom prst="straightConnector1">
            <a:avLst/>
          </a:prstGeom>
          <a:noFill/>
          <a:ln w="9525" cap="flat" cmpd="sng">
            <a:solidFill>
              <a:srgbClr val="262626"/>
            </a:solidFill>
            <a:prstDash val="dot"/>
            <a:round/>
            <a:headEnd type="none" w="sm" len="sm"/>
            <a:tailEnd type="none" w="sm" len="sm"/>
          </a:ln>
        </p:spPr>
      </p:cxnSp>
      <p:sp>
        <p:nvSpPr>
          <p:cNvPr id="1006" name="Google Shape;1006;p94"/>
          <p:cNvSpPr/>
          <p:nvPr/>
        </p:nvSpPr>
        <p:spPr>
          <a:xfrm>
            <a:off x="1139608" y="808367"/>
            <a:ext cx="4511892" cy="530915"/>
          </a:xfrm>
          <a:prstGeom prst="rect">
            <a:avLst/>
          </a:prstGeom>
          <a:noFill/>
          <a:ln>
            <a:noFill/>
          </a:ln>
        </p:spPr>
        <p:txBody>
          <a:bodyPr spcFirstLastPara="1" wrap="square" lIns="68475" tIns="34275" rIns="684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Tahoma"/>
                <a:ea typeface="Tahoma"/>
                <a:cs typeface="Tahoma"/>
                <a:sym typeface="Tahoma"/>
              </a:rPr>
              <a:t>Performance Outcomes</a:t>
            </a:r>
            <a:endParaRPr sz="2400" b="0" i="0" u="none" strike="noStrike" cap="none">
              <a:solidFill>
                <a:srgbClr val="000000"/>
              </a:solidFill>
              <a:latin typeface="Tahoma"/>
              <a:ea typeface="Tahoma"/>
              <a:cs typeface="Tahoma"/>
              <a:sym typeface="Tahoma"/>
            </a:endParaRPr>
          </a:p>
        </p:txBody>
      </p:sp>
      <p:sp>
        <p:nvSpPr>
          <p:cNvPr id="1007" name="Google Shape;1007;p94"/>
          <p:cNvSpPr/>
          <p:nvPr/>
        </p:nvSpPr>
        <p:spPr>
          <a:xfrm>
            <a:off x="5410200" y="928610"/>
            <a:ext cx="3373738" cy="377024"/>
          </a:xfrm>
          <a:prstGeom prst="rect">
            <a:avLst/>
          </a:prstGeom>
          <a:noFill/>
          <a:ln>
            <a:noFill/>
          </a:ln>
        </p:spPr>
        <p:txBody>
          <a:bodyPr spcFirstLastPara="1" wrap="square" lIns="68475" tIns="34275" rIns="684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 Multiple</a:t>
            </a:r>
            <a:endParaRPr sz="2400" b="0" i="0" u="none" strike="noStrike" cap="none">
              <a:solidFill>
                <a:schemeClr val="dk1"/>
              </a:solidFill>
              <a:latin typeface="Tahoma"/>
              <a:ea typeface="Tahoma"/>
              <a:cs typeface="Tahoma"/>
              <a:sym typeface="Tahoma"/>
            </a:endParaRPr>
          </a:p>
        </p:txBody>
      </p:sp>
      <p:sp>
        <p:nvSpPr>
          <p:cNvPr id="4" name="Title 3"/>
          <p:cNvSpPr>
            <a:spLocks noGrp="1"/>
          </p:cNvSpPr>
          <p:nvPr>
            <p:ph type="title"/>
          </p:nvPr>
        </p:nvSpPr>
        <p:spPr>
          <a:xfrm>
            <a:off x="587832" y="-55286"/>
            <a:ext cx="8229600" cy="857250"/>
          </a:xfrm>
        </p:spPr>
        <p:txBody>
          <a:bodyPr/>
          <a:lstStyle/>
          <a:p>
            <a:pPr lvl="0" algn="ctr">
              <a:buClr>
                <a:srgbClr val="000000"/>
              </a:buClr>
              <a:buSzPts val="4000"/>
            </a:pPr>
            <a:r>
              <a:rPr lang="en-US" b="1" cap="small" dirty="0">
                <a:latin typeface="Tahoma"/>
                <a:ea typeface="Tahoma"/>
                <a:cs typeface="Tahoma"/>
                <a:sym typeface="Tahoma"/>
              </a:rPr>
              <a:t>curriculum embedded </a:t>
            </a:r>
            <a:endParaRPr lang="en-US" b="1" dirty="0">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95" descr="decorative"/>
          <p:cNvSpPr/>
          <p:nvPr/>
        </p:nvSpPr>
        <p:spPr>
          <a:xfrm>
            <a:off x="0" y="0"/>
            <a:ext cx="1066800" cy="5143500"/>
          </a:xfrm>
          <a:prstGeom prst="rect">
            <a:avLst/>
          </a:prstGeom>
          <a:solidFill>
            <a:srgbClr val="262626"/>
          </a:solidFill>
          <a:ln>
            <a:noFill/>
          </a:ln>
        </p:spPr>
        <p:txBody>
          <a:bodyPr spcFirstLastPara="1" wrap="square" lIns="91250" tIns="45625" rIns="91250" bIns="456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Georgia"/>
              <a:ea typeface="Georgia"/>
              <a:cs typeface="Georgia"/>
              <a:sym typeface="Georgia"/>
            </a:endParaRPr>
          </a:p>
        </p:txBody>
      </p:sp>
      <p:sp>
        <p:nvSpPr>
          <p:cNvPr id="1014" name="Google Shape;1014;p95" descr="decorative"/>
          <p:cNvSpPr/>
          <p:nvPr/>
        </p:nvSpPr>
        <p:spPr>
          <a:xfrm>
            <a:off x="1083196" y="0"/>
            <a:ext cx="280648" cy="5143500"/>
          </a:xfrm>
          <a:prstGeom prst="rect">
            <a:avLst/>
          </a:prstGeom>
          <a:solidFill>
            <a:schemeClr val="accent6"/>
          </a:solidFill>
          <a:ln>
            <a:noFill/>
          </a:ln>
        </p:spPr>
        <p:txBody>
          <a:bodyPr spcFirstLastPara="1" wrap="square" lIns="91250" tIns="45625" rIns="91250" bIns="456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Georgia"/>
              <a:ea typeface="Georgia"/>
              <a:cs typeface="Georgia"/>
              <a:sym typeface="Georgia"/>
            </a:endParaRPr>
          </a:p>
        </p:txBody>
      </p:sp>
      <p:grpSp>
        <p:nvGrpSpPr>
          <p:cNvPr id="1015" name="Google Shape;1015;p95" descr="Image illustrates ow curriculum embedded performance tasks link curriculum, instruction, and assessment. The assessment is not an isolated event, but a culmination of what students are learning and doing."/>
          <p:cNvGrpSpPr/>
          <p:nvPr/>
        </p:nvGrpSpPr>
        <p:grpSpPr>
          <a:xfrm>
            <a:off x="1676446" y="-214981"/>
            <a:ext cx="6425831" cy="5712971"/>
            <a:chOff x="1676447" y="-782156"/>
            <a:chExt cx="6681752" cy="6287407"/>
          </a:xfrm>
        </p:grpSpPr>
        <p:sp>
          <p:nvSpPr>
            <p:cNvPr id="1016" name="Google Shape;1016;p95" descr="Assessment is a last cog in a system of cogs that work together"/>
            <p:cNvSpPr/>
            <p:nvPr/>
          </p:nvSpPr>
          <p:spPr>
            <a:xfrm>
              <a:off x="3826593" y="2638259"/>
              <a:ext cx="2699224" cy="2468880"/>
            </a:xfrm>
            <a:custGeom>
              <a:avLst/>
              <a:gdLst/>
              <a:ahLst/>
              <a:cxnLst/>
              <a:rect l="l" t="t" r="r" b="b"/>
              <a:pathLst>
                <a:path w="2755582" h="2755582" extrusionOk="0">
                  <a:moveTo>
                    <a:pt x="1955924" y="439346"/>
                  </a:moveTo>
                  <a:lnTo>
                    <a:pt x="2170264" y="259483"/>
                  </a:lnTo>
                  <a:lnTo>
                    <a:pt x="2341498" y="403165"/>
                  </a:lnTo>
                  <a:lnTo>
                    <a:pt x="2201587" y="645482"/>
                  </a:lnTo>
                  <a:cubicBezTo>
                    <a:pt x="2301071" y="757395"/>
                    <a:pt x="2376710" y="888405"/>
                    <a:pt x="2423887" y="1030517"/>
                  </a:cubicBezTo>
                  <a:lnTo>
                    <a:pt x="2703695" y="1030510"/>
                  </a:lnTo>
                  <a:lnTo>
                    <a:pt x="2742511" y="1250643"/>
                  </a:lnTo>
                  <a:lnTo>
                    <a:pt x="2479575" y="1346336"/>
                  </a:lnTo>
                  <a:cubicBezTo>
                    <a:pt x="2483848" y="1496014"/>
                    <a:pt x="2457579" y="1644992"/>
                    <a:pt x="2402371" y="1784182"/>
                  </a:cubicBezTo>
                  <a:lnTo>
                    <a:pt x="2616721" y="1964033"/>
                  </a:lnTo>
                  <a:lnTo>
                    <a:pt x="2504956" y="2157615"/>
                  </a:lnTo>
                  <a:lnTo>
                    <a:pt x="2242025" y="2061908"/>
                  </a:lnTo>
                  <a:cubicBezTo>
                    <a:pt x="2149088" y="2179314"/>
                    <a:pt x="2033203" y="2276553"/>
                    <a:pt x="1901442" y="2347691"/>
                  </a:cubicBezTo>
                  <a:lnTo>
                    <a:pt x="1950037" y="2623247"/>
                  </a:lnTo>
                  <a:lnTo>
                    <a:pt x="1739989" y="2699699"/>
                  </a:lnTo>
                  <a:lnTo>
                    <a:pt x="1600091" y="2457374"/>
                  </a:lnTo>
                  <a:cubicBezTo>
                    <a:pt x="1453429" y="2487574"/>
                    <a:pt x="1302152" y="2487574"/>
                    <a:pt x="1155491" y="2457374"/>
                  </a:cubicBezTo>
                  <a:lnTo>
                    <a:pt x="1015593" y="2699699"/>
                  </a:lnTo>
                  <a:lnTo>
                    <a:pt x="805545" y="2623247"/>
                  </a:lnTo>
                  <a:lnTo>
                    <a:pt x="854140" y="2347691"/>
                  </a:lnTo>
                  <a:cubicBezTo>
                    <a:pt x="722379" y="2276553"/>
                    <a:pt x="606494" y="2179314"/>
                    <a:pt x="513557" y="2061908"/>
                  </a:cubicBezTo>
                  <a:lnTo>
                    <a:pt x="250626" y="2157615"/>
                  </a:lnTo>
                  <a:lnTo>
                    <a:pt x="138861" y="1964033"/>
                  </a:lnTo>
                  <a:lnTo>
                    <a:pt x="353211" y="1784181"/>
                  </a:lnTo>
                  <a:cubicBezTo>
                    <a:pt x="298003" y="1644992"/>
                    <a:pt x="271734" y="1496013"/>
                    <a:pt x="276007" y="1346335"/>
                  </a:cubicBezTo>
                  <a:lnTo>
                    <a:pt x="13071" y="1250643"/>
                  </a:lnTo>
                  <a:lnTo>
                    <a:pt x="51887" y="1030510"/>
                  </a:lnTo>
                  <a:lnTo>
                    <a:pt x="331695" y="1030517"/>
                  </a:lnTo>
                  <a:cubicBezTo>
                    <a:pt x="378872" y="888405"/>
                    <a:pt x="454511" y="757395"/>
                    <a:pt x="553995" y="645482"/>
                  </a:cubicBezTo>
                  <a:lnTo>
                    <a:pt x="414084" y="403165"/>
                  </a:lnTo>
                  <a:lnTo>
                    <a:pt x="585318" y="259483"/>
                  </a:lnTo>
                  <a:lnTo>
                    <a:pt x="799658" y="439346"/>
                  </a:lnTo>
                  <a:cubicBezTo>
                    <a:pt x="927146" y="360807"/>
                    <a:pt x="1069300" y="309067"/>
                    <a:pt x="1217445" y="287284"/>
                  </a:cubicBezTo>
                  <a:lnTo>
                    <a:pt x="1266026" y="11725"/>
                  </a:lnTo>
                  <a:lnTo>
                    <a:pt x="1489556" y="11725"/>
                  </a:lnTo>
                  <a:lnTo>
                    <a:pt x="1538136" y="287284"/>
                  </a:lnTo>
                  <a:cubicBezTo>
                    <a:pt x="1686282" y="309067"/>
                    <a:pt x="1828435" y="360807"/>
                    <a:pt x="1955923" y="439346"/>
                  </a:cubicBezTo>
                  <a:lnTo>
                    <a:pt x="1955924" y="439346"/>
                  </a:lnTo>
                  <a:close/>
                </a:path>
              </a:pathLst>
            </a:custGeom>
            <a:solidFill>
              <a:schemeClr val="accent3"/>
            </a:solidFill>
            <a:ln w="25400" cap="flat" cmpd="sng">
              <a:solidFill>
                <a:schemeClr val="lt1"/>
              </a:solidFill>
              <a:prstDash val="solid"/>
              <a:round/>
              <a:headEnd type="none" w="sm" len="sm"/>
              <a:tailEnd type="none" w="sm" len="sm"/>
            </a:ln>
          </p:spPr>
          <p:txBody>
            <a:bodyPr spcFirstLastPara="1" wrap="square" lIns="608450" tIns="699650" rIns="608450" bIns="747825"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chemeClr val="dk1"/>
                </a:solidFill>
                <a:latin typeface="Tahoma"/>
                <a:ea typeface="Tahoma"/>
                <a:cs typeface="Tahoma"/>
                <a:sym typeface="Tahoma"/>
              </a:endParaRPr>
            </a:p>
          </p:txBody>
        </p:sp>
        <p:sp>
          <p:nvSpPr>
            <p:cNvPr id="1017" name="Google Shape;1017;p95" descr="Curriculum is another cog in a system of cogs that work together"/>
            <p:cNvSpPr/>
            <p:nvPr/>
          </p:nvSpPr>
          <p:spPr>
            <a:xfrm rot="963302">
              <a:off x="4490584" y="-157356"/>
              <a:ext cx="3340540" cy="3012245"/>
            </a:xfrm>
            <a:custGeom>
              <a:avLst/>
              <a:gdLst/>
              <a:ahLst/>
              <a:cxnLst/>
              <a:rect l="l" t="t" r="r" b="b"/>
              <a:pathLst>
                <a:path w="1963569" h="1963569" extrusionOk="0">
                  <a:moveTo>
                    <a:pt x="1263845" y="496691"/>
                  </a:moveTo>
                  <a:lnTo>
                    <a:pt x="1473868" y="366614"/>
                  </a:lnTo>
                  <a:lnTo>
                    <a:pt x="1596955" y="489701"/>
                  </a:lnTo>
                  <a:lnTo>
                    <a:pt x="1466878" y="699724"/>
                  </a:lnTo>
                  <a:cubicBezTo>
                    <a:pt x="1516978" y="785887"/>
                    <a:pt x="1543225" y="883841"/>
                    <a:pt x="1542918" y="983510"/>
                  </a:cubicBezTo>
                  <a:lnTo>
                    <a:pt x="1760580" y="1100356"/>
                  </a:lnTo>
                  <a:lnTo>
                    <a:pt x="1715526" y="1268496"/>
                  </a:lnTo>
                  <a:lnTo>
                    <a:pt x="1468603" y="1260857"/>
                  </a:lnTo>
                  <a:cubicBezTo>
                    <a:pt x="1419034" y="1347327"/>
                    <a:pt x="1347327" y="1419033"/>
                    <a:pt x="1260858" y="1468603"/>
                  </a:cubicBezTo>
                  <a:lnTo>
                    <a:pt x="1268496" y="1715526"/>
                  </a:lnTo>
                  <a:lnTo>
                    <a:pt x="1100356" y="1760579"/>
                  </a:lnTo>
                  <a:lnTo>
                    <a:pt x="983510" y="1542918"/>
                  </a:lnTo>
                  <a:cubicBezTo>
                    <a:pt x="883840" y="1543224"/>
                    <a:pt x="785888" y="1516978"/>
                    <a:pt x="699724" y="1466878"/>
                  </a:cubicBezTo>
                  <a:lnTo>
                    <a:pt x="489701" y="1596955"/>
                  </a:lnTo>
                  <a:lnTo>
                    <a:pt x="366614" y="1473868"/>
                  </a:lnTo>
                  <a:lnTo>
                    <a:pt x="496691" y="1263845"/>
                  </a:lnTo>
                  <a:cubicBezTo>
                    <a:pt x="446591" y="1177682"/>
                    <a:pt x="420344" y="1079728"/>
                    <a:pt x="420651" y="980059"/>
                  </a:cubicBezTo>
                  <a:lnTo>
                    <a:pt x="202989" y="863213"/>
                  </a:lnTo>
                  <a:lnTo>
                    <a:pt x="248043" y="695073"/>
                  </a:lnTo>
                  <a:lnTo>
                    <a:pt x="494966" y="702712"/>
                  </a:lnTo>
                  <a:cubicBezTo>
                    <a:pt x="544535" y="616242"/>
                    <a:pt x="616242" y="544536"/>
                    <a:pt x="702711" y="494966"/>
                  </a:cubicBezTo>
                  <a:lnTo>
                    <a:pt x="695073" y="248043"/>
                  </a:lnTo>
                  <a:lnTo>
                    <a:pt x="863213" y="202990"/>
                  </a:lnTo>
                  <a:lnTo>
                    <a:pt x="980059" y="420651"/>
                  </a:lnTo>
                  <a:cubicBezTo>
                    <a:pt x="1079729" y="420345"/>
                    <a:pt x="1177681" y="446591"/>
                    <a:pt x="1263845" y="496691"/>
                  </a:cubicBezTo>
                  <a:lnTo>
                    <a:pt x="1263845" y="496691"/>
                  </a:lnTo>
                  <a:close/>
                </a:path>
              </a:pathLst>
            </a:custGeom>
            <a:solidFill>
              <a:srgbClr val="006FC0"/>
            </a:solidFill>
            <a:ln w="25400" cap="flat" cmpd="sng">
              <a:solidFill>
                <a:schemeClr val="lt1"/>
              </a:solidFill>
              <a:prstDash val="solid"/>
              <a:round/>
              <a:headEnd type="none" w="sm" len="sm"/>
              <a:tailEnd type="none" w="sm" len="sm"/>
            </a:ln>
          </p:spPr>
          <p:txBody>
            <a:bodyPr spcFirstLastPara="1" wrap="square" lIns="686525" tIns="686525" rIns="686525" bIns="686525"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chemeClr val="dk1"/>
                </a:solidFill>
                <a:latin typeface="Tahoma"/>
                <a:ea typeface="Tahoma"/>
                <a:cs typeface="Tahoma"/>
                <a:sym typeface="Tahoma"/>
              </a:endParaRPr>
            </a:p>
          </p:txBody>
        </p:sp>
        <p:sp>
          <p:nvSpPr>
            <p:cNvPr id="1018" name="Google Shape;1018;p95" descr="Instruction is one cog in a system of cogs that work together"/>
            <p:cNvSpPr/>
            <p:nvPr/>
          </p:nvSpPr>
          <p:spPr>
            <a:xfrm>
              <a:off x="2165950" y="621030"/>
              <a:ext cx="2770281" cy="2560320"/>
            </a:xfrm>
            <a:custGeom>
              <a:avLst/>
              <a:gdLst/>
              <a:ahLst/>
              <a:cxnLst/>
              <a:rect l="l" t="t" r="r" b="b"/>
              <a:pathLst>
                <a:path w="2004060" h="2004060" extrusionOk="0">
                  <a:moveTo>
                    <a:pt x="1499532" y="507577"/>
                  </a:moveTo>
                  <a:lnTo>
                    <a:pt x="1795198" y="418469"/>
                  </a:lnTo>
                  <a:lnTo>
                    <a:pt x="1903993" y="606906"/>
                  </a:lnTo>
                  <a:lnTo>
                    <a:pt x="1678989" y="818407"/>
                  </a:lnTo>
                  <a:cubicBezTo>
                    <a:pt x="1711604" y="938650"/>
                    <a:pt x="1711604" y="1065410"/>
                    <a:pt x="1678989" y="1185653"/>
                  </a:cubicBezTo>
                  <a:lnTo>
                    <a:pt x="1903993" y="1397154"/>
                  </a:lnTo>
                  <a:lnTo>
                    <a:pt x="1795198" y="1585591"/>
                  </a:lnTo>
                  <a:lnTo>
                    <a:pt x="1499532" y="1496483"/>
                  </a:lnTo>
                  <a:cubicBezTo>
                    <a:pt x="1411706" y="1584850"/>
                    <a:pt x="1301929" y="1648230"/>
                    <a:pt x="1181488" y="1680106"/>
                  </a:cubicBezTo>
                  <a:lnTo>
                    <a:pt x="1110824" y="1980715"/>
                  </a:lnTo>
                  <a:lnTo>
                    <a:pt x="893236" y="1980715"/>
                  </a:lnTo>
                  <a:lnTo>
                    <a:pt x="822572" y="1680106"/>
                  </a:lnTo>
                  <a:cubicBezTo>
                    <a:pt x="702131" y="1648230"/>
                    <a:pt x="592353" y="1584850"/>
                    <a:pt x="504528" y="1496483"/>
                  </a:cubicBezTo>
                  <a:lnTo>
                    <a:pt x="208862" y="1585591"/>
                  </a:lnTo>
                  <a:lnTo>
                    <a:pt x="100067" y="1397154"/>
                  </a:lnTo>
                  <a:lnTo>
                    <a:pt x="325071" y="1185653"/>
                  </a:lnTo>
                  <a:cubicBezTo>
                    <a:pt x="292456" y="1065410"/>
                    <a:pt x="292456" y="938650"/>
                    <a:pt x="325071" y="818407"/>
                  </a:cubicBezTo>
                  <a:lnTo>
                    <a:pt x="100067" y="606906"/>
                  </a:lnTo>
                  <a:lnTo>
                    <a:pt x="208862" y="418469"/>
                  </a:lnTo>
                  <a:lnTo>
                    <a:pt x="504528" y="507577"/>
                  </a:lnTo>
                  <a:cubicBezTo>
                    <a:pt x="592354" y="419210"/>
                    <a:pt x="702131" y="355830"/>
                    <a:pt x="822572" y="323954"/>
                  </a:cubicBezTo>
                  <a:lnTo>
                    <a:pt x="893236" y="23345"/>
                  </a:lnTo>
                  <a:lnTo>
                    <a:pt x="1110824" y="23345"/>
                  </a:lnTo>
                  <a:lnTo>
                    <a:pt x="1181488" y="323954"/>
                  </a:lnTo>
                  <a:cubicBezTo>
                    <a:pt x="1301929" y="355830"/>
                    <a:pt x="1411707" y="419210"/>
                    <a:pt x="1499532" y="507577"/>
                  </a:cubicBezTo>
                  <a:close/>
                </a:path>
              </a:pathLst>
            </a:custGeom>
            <a:solidFill>
              <a:schemeClr val="accent4"/>
            </a:solidFill>
            <a:ln w="25400" cap="flat" cmpd="sng">
              <a:solidFill>
                <a:schemeClr val="lt1"/>
              </a:solidFill>
              <a:prstDash val="solid"/>
              <a:round/>
              <a:headEnd type="none" w="sm" len="sm"/>
              <a:tailEnd type="none" w="sm" len="sm"/>
            </a:ln>
          </p:spPr>
          <p:txBody>
            <a:bodyPr spcFirstLastPara="1" wrap="square" lIns="536250" tIns="539300" rIns="536250" bIns="53930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1" i="0" u="none" strike="noStrike" cap="none">
                <a:solidFill>
                  <a:schemeClr val="dk1"/>
                </a:solidFill>
                <a:latin typeface="Tahoma"/>
                <a:ea typeface="Tahoma"/>
                <a:cs typeface="Tahoma"/>
                <a:sym typeface="Tahoma"/>
              </a:endParaRPr>
            </a:p>
          </p:txBody>
        </p:sp>
        <p:sp>
          <p:nvSpPr>
            <p:cNvPr id="1019" name="Google Shape;1019;p95"/>
            <p:cNvSpPr/>
            <p:nvPr/>
          </p:nvSpPr>
          <p:spPr>
            <a:xfrm>
              <a:off x="1676447" y="227534"/>
              <a:ext cx="2562691" cy="2562691"/>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BFB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Tahoma"/>
                <a:ea typeface="Tahoma"/>
                <a:cs typeface="Tahoma"/>
                <a:sym typeface="Tahoma"/>
              </a:endParaRPr>
            </a:p>
          </p:txBody>
        </p:sp>
        <p:sp>
          <p:nvSpPr>
            <p:cNvPr id="1020" name="Google Shape;1020;p95"/>
            <p:cNvSpPr/>
            <p:nvPr/>
          </p:nvSpPr>
          <p:spPr>
            <a:xfrm rot="8083327">
              <a:off x="5022869" y="-209923"/>
              <a:ext cx="2763097" cy="2763097"/>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BFB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95"/>
            <p:cNvSpPr txBox="1"/>
            <p:nvPr/>
          </p:nvSpPr>
          <p:spPr>
            <a:xfrm>
              <a:off x="5094054" y="1117933"/>
              <a:ext cx="2133600" cy="461665"/>
            </a:xfrm>
            <a:prstGeom prst="rect">
              <a:avLst/>
            </a:prstGeom>
            <a:noFill/>
            <a:ln>
              <a:noFill/>
            </a:ln>
          </p:spPr>
          <p:txBody>
            <a:bodyPr spcFirstLastPara="1" wrap="square" lIns="91250" tIns="45625" rIns="91250" bIns="456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Curriculum</a:t>
              </a:r>
              <a:endParaRPr sz="2400" b="1" i="0" u="none" strike="noStrike" cap="none">
                <a:solidFill>
                  <a:schemeClr val="dk1"/>
                </a:solidFill>
                <a:latin typeface="Tahoma"/>
                <a:ea typeface="Tahoma"/>
                <a:cs typeface="Tahoma"/>
                <a:sym typeface="Tahoma"/>
              </a:endParaRPr>
            </a:p>
          </p:txBody>
        </p:sp>
        <p:sp>
          <p:nvSpPr>
            <p:cNvPr id="1022" name="Google Shape;1022;p95"/>
            <p:cNvSpPr txBox="1"/>
            <p:nvPr/>
          </p:nvSpPr>
          <p:spPr>
            <a:xfrm>
              <a:off x="4109405" y="3588274"/>
              <a:ext cx="2133600" cy="461665"/>
            </a:xfrm>
            <a:prstGeom prst="rect">
              <a:avLst/>
            </a:prstGeom>
            <a:noFill/>
            <a:ln>
              <a:noFill/>
            </a:ln>
          </p:spPr>
          <p:txBody>
            <a:bodyPr spcFirstLastPara="1" wrap="square" lIns="91250" tIns="45625" rIns="91250" bIns="456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Assessment</a:t>
              </a:r>
              <a:endParaRPr sz="2400" b="1" i="0" u="none" strike="noStrike" cap="none">
                <a:solidFill>
                  <a:schemeClr val="dk1"/>
                </a:solidFill>
                <a:latin typeface="Tahoma"/>
                <a:ea typeface="Tahoma"/>
                <a:cs typeface="Tahoma"/>
                <a:sym typeface="Tahoma"/>
              </a:endParaRPr>
            </a:p>
          </p:txBody>
        </p:sp>
        <p:sp>
          <p:nvSpPr>
            <p:cNvPr id="1023" name="Google Shape;1023;p95"/>
            <p:cNvSpPr txBox="1"/>
            <p:nvPr/>
          </p:nvSpPr>
          <p:spPr>
            <a:xfrm>
              <a:off x="2416911" y="1638851"/>
              <a:ext cx="2311730" cy="461665"/>
            </a:xfrm>
            <a:prstGeom prst="rect">
              <a:avLst/>
            </a:prstGeom>
            <a:noFill/>
            <a:ln>
              <a:noFill/>
            </a:ln>
          </p:spPr>
          <p:txBody>
            <a:bodyPr spcFirstLastPara="1" wrap="square" lIns="91250" tIns="45625" rIns="91250" bIns="456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ahoma"/>
                  <a:ea typeface="Tahoma"/>
                  <a:cs typeface="Tahoma"/>
                  <a:sym typeface="Tahoma"/>
                </a:rPr>
                <a:t>Instruction</a:t>
              </a:r>
              <a:endParaRPr sz="2400" b="1" i="0" u="none" strike="noStrike" cap="none">
                <a:solidFill>
                  <a:schemeClr val="dk1"/>
                </a:solidFill>
                <a:latin typeface="Tahoma"/>
                <a:ea typeface="Tahoma"/>
                <a:cs typeface="Tahoma"/>
                <a:sym typeface="Tahoma"/>
              </a:endParaRPr>
            </a:p>
          </p:txBody>
        </p:sp>
        <p:sp>
          <p:nvSpPr>
            <p:cNvPr id="1024" name="Google Shape;1024;p95"/>
            <p:cNvSpPr/>
            <p:nvPr/>
          </p:nvSpPr>
          <p:spPr>
            <a:xfrm rot="1494171" flipH="1">
              <a:off x="4468221" y="2522145"/>
              <a:ext cx="2562691" cy="2562691"/>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BFB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Tahoma"/>
                <a:ea typeface="Tahoma"/>
                <a:cs typeface="Tahoma"/>
                <a:sym typeface="Tahoma"/>
              </a:endParaRPr>
            </a:p>
          </p:txBody>
        </p:sp>
      </p:grpSp>
      <p:sp>
        <p:nvSpPr>
          <p:cNvPr id="4" name="Title 3"/>
          <p:cNvSpPr>
            <a:spLocks noGrp="1"/>
          </p:cNvSpPr>
          <p:nvPr>
            <p:ph type="title"/>
          </p:nvPr>
        </p:nvSpPr>
        <p:spPr>
          <a:xfrm>
            <a:off x="1487375" y="-60247"/>
            <a:ext cx="8229600" cy="857250"/>
          </a:xfrm>
        </p:spPr>
        <p:txBody>
          <a:bodyPr/>
          <a:lstStyle/>
          <a:p>
            <a:r>
              <a:rPr lang="en-US" sz="3400" b="1" dirty="0" smtClean="0">
                <a:latin typeface="Tahoma" panose="020B0604030504040204" pitchFamily="34" charset="0"/>
                <a:ea typeface="Tahoma" panose="020B0604030504040204" pitchFamily="34" charset="0"/>
                <a:cs typeface="Tahoma" panose="020B0604030504040204" pitchFamily="34" charset="0"/>
              </a:rPr>
              <a:t>Curriculum-Embedded Tasks</a:t>
            </a:r>
            <a:endParaRPr lang="en-US" sz="34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96"/>
          <p:cNvSpPr txBox="1">
            <a:spLocks noGrp="1"/>
          </p:cNvSpPr>
          <p:nvPr>
            <p:ph type="body" idx="1"/>
          </p:nvPr>
        </p:nvSpPr>
        <p:spPr>
          <a:xfrm>
            <a:off x="109900" y="957900"/>
            <a:ext cx="8964600" cy="4185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240"/>
              <a:buFont typeface="Arial"/>
              <a:buNone/>
            </a:pPr>
            <a:r>
              <a:rPr lang="en-US" sz="2400" b="0" i="0" u="none" strike="noStrike" cap="none">
                <a:solidFill>
                  <a:schemeClr val="dk1"/>
                </a:solidFill>
                <a:latin typeface="Tahoma"/>
                <a:ea typeface="Tahoma"/>
                <a:cs typeface="Tahoma"/>
                <a:sym typeface="Tahoma"/>
              </a:rPr>
              <a:t>What will the task be used for?</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1798"/>
              </a:spcBef>
              <a:spcAft>
                <a:spcPts val="0"/>
              </a:spcAft>
              <a:buClr>
                <a:schemeClr val="lt1"/>
              </a:buClr>
              <a:buSzPts val="2240"/>
              <a:buFont typeface="Arial"/>
              <a:buNone/>
            </a:pPr>
            <a:r>
              <a:rPr lang="en-US" sz="2400" b="0" i="0" u="none" strike="noStrike" cap="none">
                <a:solidFill>
                  <a:schemeClr val="dk1"/>
                </a:solidFill>
                <a:latin typeface="Tahoma"/>
                <a:ea typeface="Tahoma"/>
                <a:cs typeface="Tahoma"/>
                <a:sym typeface="Tahoma"/>
              </a:rPr>
              <a:t>What’s the appropriate </a:t>
            </a:r>
            <a:br>
              <a:rPr lang="en-US" sz="2400" b="0" i="0" u="none" strike="noStrike" cap="none">
                <a:solidFill>
                  <a:schemeClr val="dk1"/>
                </a:solidFill>
                <a:latin typeface="Tahoma"/>
                <a:ea typeface="Tahoma"/>
                <a:cs typeface="Tahoma"/>
                <a:sym typeface="Tahoma"/>
              </a:rPr>
            </a:br>
            <a:r>
              <a:rPr lang="en-US" sz="2400" b="0" i="0" u="none" strike="noStrike" cap="none">
                <a:solidFill>
                  <a:schemeClr val="dk1"/>
                </a:solidFill>
                <a:latin typeface="Tahoma"/>
                <a:ea typeface="Tahoma"/>
                <a:cs typeface="Tahoma"/>
                <a:sym typeface="Tahoma"/>
              </a:rPr>
              <a:t>grain size of my task? </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1798"/>
              </a:spcBef>
              <a:spcAft>
                <a:spcPts val="0"/>
              </a:spcAft>
              <a:buClr>
                <a:schemeClr val="lt1"/>
              </a:buClr>
              <a:buSzPts val="2240"/>
              <a:buFont typeface="Arial"/>
              <a:buNone/>
            </a:pPr>
            <a:r>
              <a:rPr lang="en-US" sz="2400" b="0" i="0" u="none" strike="noStrike" cap="none">
                <a:solidFill>
                  <a:schemeClr val="dk1"/>
                </a:solidFill>
                <a:latin typeface="Tahoma"/>
                <a:ea typeface="Tahoma"/>
                <a:cs typeface="Tahoma"/>
                <a:sym typeface="Tahoma"/>
              </a:rPr>
              <a:t>What unit of study will this be                                                       connected to? </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1798"/>
              </a:spcBef>
              <a:spcAft>
                <a:spcPts val="0"/>
              </a:spcAft>
              <a:buClr>
                <a:schemeClr val="lt1"/>
              </a:buClr>
              <a:buSzPts val="2240"/>
              <a:buFont typeface="Arial"/>
              <a:buNone/>
            </a:pPr>
            <a:r>
              <a:rPr lang="en-US" sz="2400" b="0" i="0" u="none" strike="noStrike" cap="none">
                <a:solidFill>
                  <a:schemeClr val="dk1"/>
                </a:solidFill>
                <a:latin typeface="Tahoma"/>
                <a:ea typeface="Tahoma"/>
                <a:cs typeface="Tahoma"/>
                <a:sym typeface="Tahoma"/>
              </a:rPr>
              <a:t>How much time will I dedicate to this? </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1798"/>
              </a:spcBef>
              <a:spcAft>
                <a:spcPts val="0"/>
              </a:spcAft>
              <a:buClr>
                <a:schemeClr val="lt1"/>
              </a:buClr>
              <a:buSzPts val="2240"/>
              <a:buFont typeface="Arial"/>
              <a:buNone/>
            </a:pPr>
            <a:r>
              <a:rPr lang="en-US" sz="2400" b="0" i="0" u="none" strike="noStrike" cap="none">
                <a:solidFill>
                  <a:schemeClr val="dk1"/>
                </a:solidFill>
                <a:latin typeface="Tahoma"/>
                <a:ea typeface="Tahoma"/>
                <a:cs typeface="Tahoma"/>
                <a:sym typeface="Tahoma"/>
              </a:rPr>
              <a:t>How much instruction will be a part of this assessment? What will students decide?  How open-ended will the student product be? </a:t>
            </a:r>
            <a:endParaRPr sz="2400" b="0" i="0" u="none" strike="noStrike" cap="none">
              <a:solidFill>
                <a:schemeClr val="dk1"/>
              </a:solidFill>
              <a:latin typeface="Tahoma"/>
              <a:ea typeface="Tahoma"/>
              <a:cs typeface="Tahoma"/>
              <a:sym typeface="Tahoma"/>
            </a:endParaRPr>
          </a:p>
        </p:txBody>
      </p:sp>
      <p:sp>
        <p:nvSpPr>
          <p:cNvPr id="1031" name="Google Shape;1031;p96"/>
          <p:cNvSpPr txBox="1">
            <a:spLocks noGrp="1"/>
          </p:cNvSpPr>
          <p:nvPr>
            <p:ph type="title"/>
          </p:nvPr>
        </p:nvSpPr>
        <p:spPr>
          <a:xfrm>
            <a:off x="154875" y="52048"/>
            <a:ext cx="8229600" cy="966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Georgia"/>
              <a:buNone/>
            </a:pPr>
            <a:r>
              <a:rPr lang="en-US" sz="4000" b="1" i="0" u="none" strike="noStrike" cap="none">
                <a:solidFill>
                  <a:schemeClr val="dk1"/>
                </a:solidFill>
                <a:latin typeface="Tahoma"/>
                <a:ea typeface="Tahoma"/>
                <a:cs typeface="Tahoma"/>
                <a:sym typeface="Tahoma"/>
              </a:rPr>
              <a:t>Deciding Task Type</a:t>
            </a:r>
            <a:endParaRPr sz="4800" b="1" i="0" u="none" strike="noStrike" cap="none">
              <a:solidFill>
                <a:schemeClr val="dk1"/>
              </a:solidFill>
              <a:latin typeface="Tahoma"/>
              <a:ea typeface="Tahoma"/>
              <a:cs typeface="Tahoma"/>
              <a:sym typeface="Tahom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97"/>
          <p:cNvSpPr txBox="1">
            <a:spLocks noGrp="1"/>
          </p:cNvSpPr>
          <p:nvPr>
            <p:ph type="title"/>
          </p:nvPr>
        </p:nvSpPr>
        <p:spPr>
          <a:xfrm>
            <a:off x="596900" y="1771650"/>
            <a:ext cx="8077200" cy="800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Helvetica Neue"/>
              <a:buNone/>
            </a:pPr>
            <a:r>
              <a:rPr lang="en-US" sz="4000" b="1" i="0" u="none" strike="noStrike" cap="none">
                <a:solidFill>
                  <a:schemeClr val="dk1"/>
                </a:solidFill>
                <a:latin typeface="Tahoma"/>
                <a:ea typeface="Tahoma"/>
                <a:cs typeface="Tahoma"/>
                <a:sym typeface="Tahoma"/>
              </a:rPr>
              <a:t>Questions?</a:t>
            </a:r>
            <a:endParaRPr sz="4000" b="1" i="0" u="none" strike="noStrike" cap="none">
              <a:solidFill>
                <a:schemeClr val="dk1"/>
              </a:solidFill>
              <a:latin typeface="Tahoma"/>
              <a:ea typeface="Tahoma"/>
              <a:cs typeface="Tahoma"/>
              <a:sym typeface="Tahom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98"/>
          <p:cNvSpPr txBox="1"/>
          <p:nvPr/>
        </p:nvSpPr>
        <p:spPr>
          <a:xfrm>
            <a:off x="198291" y="1312626"/>
            <a:ext cx="8945709" cy="2421174"/>
          </a:xfrm>
          <a:prstGeom prst="rect">
            <a:avLst/>
          </a:prstGeom>
          <a:noFill/>
          <a:ln>
            <a:noFill/>
          </a:ln>
        </p:spPr>
        <p:txBody>
          <a:bodyPr spcFirstLastPara="1" wrap="square" lIns="68375" tIns="34275" rIns="68375" bIns="34275" anchor="t" anchorCtr="0">
            <a:noAutofit/>
          </a:bodyPr>
          <a:lstStyle/>
          <a:p>
            <a:pPr marL="0" marR="0" lvl="0" indent="0" algn="l" rtl="0">
              <a:lnSpc>
                <a:spcPct val="100000"/>
              </a:lnSpc>
              <a:spcBef>
                <a:spcPts val="90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Max is concerned that it is unsafe for his 85-year-old grandpa Frank to keep driving because of his age. He thinks the state should pass a law that automatically takes away the drivers’ licenses of elderly people over the age of 75.  </a:t>
            </a:r>
            <a:r>
              <a:rPr lang="en-US" sz="2400" b="1" i="0" u="none" strike="noStrike" cap="none">
                <a:solidFill>
                  <a:schemeClr val="dk1"/>
                </a:solidFill>
                <a:latin typeface="Tahoma"/>
                <a:ea typeface="Tahoma"/>
                <a:cs typeface="Tahoma"/>
                <a:sym typeface="Tahoma"/>
              </a:rPr>
              <a:t>Based on the data below, do you agree with Max? Explain why you agree or disagree.</a:t>
            </a:r>
            <a:endParaRPr sz="2400" b="0" i="0" u="none" strike="noStrike" cap="none">
              <a:solidFill>
                <a:srgbClr val="000000"/>
              </a:solidFill>
              <a:latin typeface="Tahoma"/>
              <a:ea typeface="Tahoma"/>
              <a:cs typeface="Tahoma"/>
              <a:sym typeface="Tahoma"/>
            </a:endParaRPr>
          </a:p>
        </p:txBody>
      </p:sp>
      <p:graphicFrame>
        <p:nvGraphicFramePr>
          <p:cNvPr id="5" name="Google Shape;885;p84" descr="Table with four columns, three rows. Row 1, from left to right: blank cell, Under 21, Over 75, Other Ages (21-750. Row 2, from left to right: Traffic Ticket, 24, 11, 217. Last row, from left to right: No Traffic Ticket, 29, 84, 634." title="Data Table for &quot;At Risk Drivers&quot;"/>
          <p:cNvGraphicFramePr/>
          <p:nvPr>
            <p:extLst>
              <p:ext uri="{D42A27DB-BD31-4B8C-83A1-F6EECF244321}">
                <p14:modId xmlns:p14="http://schemas.microsoft.com/office/powerpoint/2010/main" val="2976814164"/>
              </p:ext>
            </p:extLst>
          </p:nvPr>
        </p:nvGraphicFramePr>
        <p:xfrm>
          <a:off x="0" y="3792220"/>
          <a:ext cx="9144000" cy="1363985"/>
        </p:xfrm>
        <a:graphic>
          <a:graphicData uri="http://schemas.openxmlformats.org/drawingml/2006/table">
            <a:tbl>
              <a:tblPr firstRow="1" bandRow="1">
                <a:noFill/>
                <a:tableStyleId>{3664F52F-9390-424B-BE03-4A606744F5B7}</a:tableStyleId>
              </a:tblPr>
              <a:tblGrid>
                <a:gridCol w="28829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3187700">
                  <a:extLst>
                    <a:ext uri="{9D8B030D-6E8A-4147-A177-3AD203B41FA5}">
                      <a16:colId xmlns:a16="http://schemas.microsoft.com/office/drawing/2014/main" val="20003"/>
                    </a:ext>
                  </a:extLst>
                </a:gridCol>
              </a:tblGrid>
              <a:tr h="396150">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chemeClr val="lt1"/>
                        </a:solidFill>
                        <a:latin typeface="Tahoma"/>
                        <a:ea typeface="Tahoma"/>
                        <a:cs typeface="Tahoma"/>
                        <a:sym typeface="Tahoma"/>
                      </a:endParaRPr>
                    </a:p>
                  </a:txBody>
                  <a:tcPr marL="68575" marR="68575" marT="34300" marB="3430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Under 21</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Over 75</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Other Ages (21-75)</a:t>
                      </a:r>
                      <a:endParaRPr sz="2400" b="1" u="none" strike="noStrike" cap="none">
                        <a:solidFill>
                          <a:schemeClr val="lt1"/>
                        </a:solidFill>
                        <a:latin typeface="Tahoma"/>
                        <a:ea typeface="Tahoma"/>
                        <a:cs typeface="Tahoma"/>
                        <a:sym typeface="Tahoma"/>
                      </a:endParaRPr>
                    </a:p>
                  </a:txBody>
                  <a:tcPr marL="68575" marR="68575" marT="34300" marB="34300"/>
                </a:tc>
                <a:extLst>
                  <a:ext uri="{0D108BD9-81ED-4DB2-BD59-A6C34878D82A}">
                    <a16:rowId xmlns:a16="http://schemas.microsoft.com/office/drawing/2014/main" val="10000"/>
                  </a:ext>
                </a:extLst>
              </a:tr>
              <a:tr h="46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11</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218</a:t>
                      </a:r>
                      <a:endParaRPr sz="2400" b="0" u="none" strike="noStrike" cap="none">
                        <a:latin typeface="Tahoma"/>
                        <a:ea typeface="Tahoma"/>
                        <a:cs typeface="Tahoma"/>
                        <a:sym typeface="Tahoma"/>
                      </a:endParaRPr>
                    </a:p>
                  </a:txBody>
                  <a:tcPr marL="68575" marR="68575" marT="34300" marB="34300"/>
                </a:tc>
                <a:extLst>
                  <a:ext uri="{0D108BD9-81ED-4DB2-BD59-A6C34878D82A}">
                    <a16:rowId xmlns:a16="http://schemas.microsoft.com/office/drawing/2014/main" val="10001"/>
                  </a:ext>
                </a:extLst>
              </a:tr>
              <a:tr h="4625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No 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29</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84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Tahoma"/>
                          <a:ea typeface="Tahoma"/>
                          <a:cs typeface="Tahoma"/>
                          <a:sym typeface="Tahoma"/>
                        </a:rPr>
                        <a:t>634</a:t>
                      </a:r>
                      <a:endParaRPr sz="2400" b="0" u="none" strike="noStrike" cap="none" dirty="0">
                        <a:latin typeface="Tahoma"/>
                        <a:ea typeface="Tahoma"/>
                        <a:cs typeface="Tahoma"/>
                        <a:sym typeface="Tahoma"/>
                      </a:endParaRPr>
                    </a:p>
                  </a:txBody>
                  <a:tcPr marL="68575" marR="68575" marT="34300" marB="3430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198291" y="205978"/>
            <a:ext cx="8945709" cy="857250"/>
          </a:xfrm>
        </p:spPr>
        <p:txBody>
          <a:bodyPr/>
          <a:lstStyle/>
          <a:p>
            <a:pPr lvl="0">
              <a:buClr>
                <a:srgbClr val="000000"/>
              </a:buClr>
              <a:buSzPts val="4000"/>
            </a:pPr>
            <a:r>
              <a:rPr lang="en-US" b="1" dirty="0">
                <a:latin typeface="Tahoma"/>
                <a:ea typeface="Tahoma"/>
                <a:cs typeface="Tahoma"/>
                <a:sym typeface="Tahoma"/>
              </a:rPr>
              <a:t>Experience a task as a </a:t>
            </a:r>
            <a:r>
              <a:rPr lang="en-US" b="1" dirty="0" smtClean="0">
                <a:latin typeface="Tahoma"/>
                <a:ea typeface="Tahoma"/>
                <a:cs typeface="Tahoma"/>
                <a:sym typeface="Tahoma"/>
              </a:rPr>
              <a:t>learner:</a:t>
            </a:r>
            <a:r>
              <a:rPr lang="en-US" dirty="0">
                <a:latin typeface="Tahoma"/>
                <a:ea typeface="Tahoma"/>
                <a:cs typeface="Tahoma"/>
                <a:sym typeface="Tahoma"/>
              </a:rPr>
              <a:t/>
            </a:r>
            <a:br>
              <a:rPr lang="en-US" dirty="0">
                <a:latin typeface="Tahoma"/>
                <a:ea typeface="Tahoma"/>
                <a:cs typeface="Tahoma"/>
                <a:sym typeface="Tahoma"/>
              </a:rPr>
            </a:br>
            <a:r>
              <a:rPr lang="en-US" b="1" dirty="0">
                <a:latin typeface="Tahoma"/>
                <a:ea typeface="Tahoma"/>
                <a:cs typeface="Tahoma"/>
                <a:sym typeface="Tahoma"/>
              </a:rPr>
              <a:t>“AT RISK DRIVERS</a:t>
            </a:r>
            <a:r>
              <a:rPr lang="en-US" b="1" dirty="0" smtClean="0">
                <a:latin typeface="Tahoma"/>
                <a:ea typeface="Tahoma"/>
                <a:cs typeface="Tahoma"/>
                <a:sym typeface="Tahoma"/>
              </a:rPr>
              <a:t>” </a:t>
            </a:r>
            <a:endParaRPr lang="en-US" dirty="0">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9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Table Talk</a:t>
            </a:r>
            <a:endParaRPr sz="4000" b="1" i="0" u="none" strike="noStrike" cap="none">
              <a:solidFill>
                <a:schemeClr val="dk1"/>
              </a:solidFill>
              <a:latin typeface="Tahoma"/>
              <a:ea typeface="Tahoma"/>
              <a:cs typeface="Tahoma"/>
              <a:sym typeface="Tahoma"/>
            </a:endParaRPr>
          </a:p>
        </p:txBody>
      </p:sp>
      <p:sp>
        <p:nvSpPr>
          <p:cNvPr id="1051" name="Google Shape;1051;p99"/>
          <p:cNvSpPr txBox="1">
            <a:spLocks noGrp="1"/>
          </p:cNvSpPr>
          <p:nvPr>
            <p:ph type="body" idx="1"/>
          </p:nvPr>
        </p:nvSpPr>
        <p:spPr>
          <a:xfrm>
            <a:off x="457200" y="1148952"/>
            <a:ext cx="8229600" cy="3165873"/>
          </a:xfrm>
          <a:prstGeom prst="rect">
            <a:avLst/>
          </a:prstGeom>
          <a:noFill/>
          <a:ln>
            <a:noFill/>
          </a:ln>
        </p:spPr>
        <p:txBody>
          <a:bodyPr spcFirstLastPara="1" wrap="square" lIns="91425" tIns="45700" rIns="91425" bIns="45700" anchor="t" anchorCtr="0">
            <a:noAutofit/>
          </a:bodyPr>
          <a:lstStyle/>
          <a:p>
            <a:pPr marL="457200" marR="0" lvl="0" indent="-457200" algn="l" rtl="0">
              <a:lnSpc>
                <a:spcPct val="80000"/>
              </a:lnSpc>
              <a:spcBef>
                <a:spcPts val="600"/>
              </a:spcBef>
              <a:spcAft>
                <a:spcPts val="0"/>
              </a:spcAft>
              <a:buClr>
                <a:schemeClr val="dk1"/>
              </a:buClr>
              <a:buSzPts val="2720"/>
              <a:buFont typeface="Arial"/>
              <a:buChar char="•"/>
            </a:pPr>
            <a:r>
              <a:rPr lang="en-US" sz="2400" b="0" i="0" u="none" strike="noStrike" cap="none">
                <a:solidFill>
                  <a:schemeClr val="dk1"/>
                </a:solidFill>
                <a:latin typeface="Tahoma"/>
                <a:ea typeface="Tahoma"/>
                <a:cs typeface="Tahoma"/>
                <a:sym typeface="Tahoma"/>
              </a:rPr>
              <a:t>Did everyone at your table arrive at the same answer and explanation?</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1200"/>
              </a:spcBef>
              <a:spcAft>
                <a:spcPts val="0"/>
              </a:spcAft>
              <a:buClr>
                <a:schemeClr val="dk1"/>
              </a:buClr>
              <a:buSzPts val="2720"/>
              <a:buFont typeface="Arial"/>
              <a:buChar char="•"/>
            </a:pPr>
            <a:r>
              <a:rPr lang="en-US" sz="2400" b="0" i="0" u="none" strike="noStrike" cap="none">
                <a:solidFill>
                  <a:schemeClr val="dk1"/>
                </a:solidFill>
                <a:latin typeface="Tahoma"/>
                <a:ea typeface="Tahoma"/>
                <a:cs typeface="Tahoma"/>
                <a:sym typeface="Tahoma"/>
              </a:rPr>
              <a:t>Did everyone at your table use the same strategies or approaches to getting to an answer?</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1200"/>
              </a:spcBef>
              <a:spcAft>
                <a:spcPts val="0"/>
              </a:spcAft>
              <a:buClr>
                <a:schemeClr val="dk1"/>
              </a:buClr>
              <a:buSzPts val="2720"/>
              <a:buFont typeface="Arial"/>
              <a:buChar char="•"/>
            </a:pPr>
            <a:r>
              <a:rPr lang="en-US" sz="2400" b="0" i="0" u="none" strike="noStrike" cap="none">
                <a:solidFill>
                  <a:schemeClr val="dk1"/>
                </a:solidFill>
                <a:latin typeface="Tahoma"/>
                <a:ea typeface="Tahoma"/>
                <a:cs typeface="Tahoma"/>
                <a:sym typeface="Tahoma"/>
              </a:rPr>
              <a:t>How is this task similar to other word problems you’ve seen in math classes? How is it different?</a:t>
            </a:r>
            <a:endParaRPr sz="2400" b="0" i="0" u="none" strike="noStrike" cap="none">
              <a:solidFill>
                <a:schemeClr val="dk1"/>
              </a:solidFill>
              <a:latin typeface="Tahoma"/>
              <a:ea typeface="Tahoma"/>
              <a:cs typeface="Tahoma"/>
              <a:sym typeface="Tahoma"/>
            </a:endParaRPr>
          </a:p>
          <a:p>
            <a:pPr marL="457200" marR="0" lvl="0" indent="-457200" algn="l" rtl="0">
              <a:lnSpc>
                <a:spcPct val="80000"/>
              </a:lnSpc>
              <a:spcBef>
                <a:spcPts val="1200"/>
              </a:spcBef>
              <a:spcAft>
                <a:spcPts val="0"/>
              </a:spcAft>
              <a:buClr>
                <a:schemeClr val="dk1"/>
              </a:buClr>
              <a:buSzPts val="2720"/>
              <a:buFont typeface="Arial"/>
              <a:buChar char="•"/>
            </a:pPr>
            <a:r>
              <a:rPr lang="en-US" sz="2400" b="0" i="0" u="none" strike="noStrike" cap="none">
                <a:solidFill>
                  <a:schemeClr val="dk1"/>
                </a:solidFill>
                <a:latin typeface="Tahoma"/>
                <a:ea typeface="Tahoma"/>
                <a:cs typeface="Tahoma"/>
                <a:sym typeface="Tahoma"/>
              </a:rPr>
              <a:t>What knowledge and skills do students need to be successful on this task?</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1144"/>
              </a:spcBef>
              <a:spcAft>
                <a:spcPts val="0"/>
              </a:spcAft>
              <a:buClr>
                <a:schemeClr val="dk1"/>
              </a:buClr>
              <a:buSzPts val="2720"/>
              <a:buFont typeface="Arial"/>
              <a:buNone/>
            </a:pPr>
            <a:endParaRPr sz="2720" b="0" i="0" u="none" strike="noStrike" cap="none">
              <a:solidFill>
                <a:schemeClr val="dk1"/>
              </a:solidFill>
              <a:latin typeface="Tahoma"/>
              <a:ea typeface="Tahoma"/>
              <a:cs typeface="Tahoma"/>
              <a:sym typeface="Tahom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00"/>
          <p:cNvSpPr txBox="1">
            <a:spLocks noGrp="1"/>
          </p:cNvSpPr>
          <p:nvPr>
            <p:ph type="title"/>
          </p:nvPr>
        </p:nvSpPr>
        <p:spPr>
          <a:xfrm>
            <a:off x="457200" y="205978"/>
            <a:ext cx="8229600" cy="116562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Quality Criteria Review Tool for Performance Assessments</a:t>
            </a:r>
            <a:endParaRPr sz="4000" b="1" i="0" u="none" strike="noStrike" cap="none">
              <a:solidFill>
                <a:schemeClr val="dk1"/>
              </a:solidFill>
              <a:latin typeface="Tahoma"/>
              <a:ea typeface="Tahoma"/>
              <a:cs typeface="Tahoma"/>
              <a:sym typeface="Tahoma"/>
            </a:endParaRPr>
          </a:p>
        </p:txBody>
      </p:sp>
      <p:sp>
        <p:nvSpPr>
          <p:cNvPr id="1057" name="Google Shape;1057;p100"/>
          <p:cNvSpPr txBox="1">
            <a:spLocks noGrp="1"/>
          </p:cNvSpPr>
          <p:nvPr>
            <p:ph type="body" idx="1"/>
          </p:nvPr>
        </p:nvSpPr>
        <p:spPr>
          <a:xfrm>
            <a:off x="457200" y="1657349"/>
            <a:ext cx="8229600" cy="24447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The purpose and origins of the tool – why and how was it created? </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r>
              <a:rPr lang="en-US" sz="2400" b="0" i="0" u="none" strike="noStrike" cap="none">
                <a:solidFill>
                  <a:schemeClr val="dk1"/>
                </a:solidFill>
                <a:latin typeface="Tahoma"/>
                <a:ea typeface="Tahoma"/>
                <a:cs typeface="Tahoma"/>
                <a:sym typeface="Tahoma"/>
              </a:rPr>
              <a:t>What are the intended uses of the tool?</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640"/>
              </a:spcBef>
              <a:spcAft>
                <a:spcPts val="0"/>
              </a:spcAft>
              <a:buClr>
                <a:schemeClr val="dk1"/>
              </a:buClr>
              <a:buSzPts val="3200"/>
              <a:buFont typeface="Arial"/>
              <a:buNone/>
            </a:pP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01"/>
          <p:cNvSpPr txBox="1">
            <a:spLocks noGrp="1"/>
          </p:cNvSpPr>
          <p:nvPr>
            <p:ph type="title"/>
          </p:nvPr>
        </p:nvSpPr>
        <p:spPr>
          <a:xfrm>
            <a:off x="0" y="73300"/>
            <a:ext cx="9144000" cy="82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Quality Criteria Review Tool - Domains</a:t>
            </a:r>
            <a:endParaRPr sz="3600" b="1" i="0" u="none" strike="noStrike" cap="none">
              <a:solidFill>
                <a:schemeClr val="dk1"/>
              </a:solidFill>
              <a:latin typeface="Tahoma"/>
              <a:ea typeface="Tahoma"/>
              <a:cs typeface="Tahoma"/>
              <a:sym typeface="Tahoma"/>
            </a:endParaRPr>
          </a:p>
        </p:txBody>
      </p:sp>
      <p:sp>
        <p:nvSpPr>
          <p:cNvPr id="1063" name="Google Shape;1063;p101"/>
          <p:cNvSpPr txBox="1">
            <a:spLocks noGrp="1"/>
          </p:cNvSpPr>
          <p:nvPr>
            <p:ph type="body" idx="1"/>
          </p:nvPr>
        </p:nvSpPr>
        <p:spPr>
          <a:xfrm>
            <a:off x="201000" y="895300"/>
            <a:ext cx="8943000" cy="41025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600"/>
              </a:spcBef>
              <a:spcAft>
                <a:spcPts val="0"/>
              </a:spcAft>
              <a:buClr>
                <a:schemeClr val="dk1"/>
              </a:buClr>
              <a:buSzPts val="2480"/>
              <a:buFont typeface="Arial"/>
              <a:buNone/>
            </a:pPr>
            <a:r>
              <a:rPr lang="en-US" sz="2400" b="1" i="0" u="none" strike="noStrike" cap="none">
                <a:solidFill>
                  <a:schemeClr val="dk1"/>
                </a:solidFill>
                <a:latin typeface="Tahoma"/>
                <a:ea typeface="Tahoma"/>
                <a:cs typeface="Tahoma"/>
                <a:sym typeface="Tahoma"/>
              </a:rPr>
              <a:t>Criterion 1: </a:t>
            </a:r>
            <a:r>
              <a:rPr lang="en-US" sz="2400" b="0" i="0" u="none" strike="noStrike" cap="none">
                <a:solidFill>
                  <a:schemeClr val="dk1"/>
                </a:solidFill>
                <a:latin typeface="Tahoma"/>
                <a:ea typeface="Tahoma"/>
                <a:cs typeface="Tahoma"/>
                <a:sym typeface="Tahoma"/>
              </a:rPr>
              <a:t>Standards/Intended Learning Outcomes</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1200"/>
              </a:spcBef>
              <a:spcAft>
                <a:spcPts val="0"/>
              </a:spcAft>
              <a:buClr>
                <a:schemeClr val="dk1"/>
              </a:buClr>
              <a:buSzPts val="2480"/>
              <a:buFont typeface="Arial"/>
              <a:buNone/>
            </a:pPr>
            <a:r>
              <a:rPr lang="en-US" sz="2400" b="1" i="0" u="none" strike="noStrike" cap="none">
                <a:solidFill>
                  <a:schemeClr val="dk1"/>
                </a:solidFill>
                <a:latin typeface="Tahoma"/>
                <a:ea typeface="Tahoma"/>
                <a:cs typeface="Tahoma"/>
                <a:sym typeface="Tahoma"/>
              </a:rPr>
              <a:t>Criterion 2: </a:t>
            </a:r>
            <a:r>
              <a:rPr lang="en-US" sz="2400" b="0" i="0" u="none" strike="noStrike" cap="none">
                <a:solidFill>
                  <a:schemeClr val="dk1"/>
                </a:solidFill>
                <a:latin typeface="Tahoma"/>
                <a:ea typeface="Tahoma"/>
                <a:cs typeface="Tahoma"/>
                <a:sym typeface="Tahoma"/>
              </a:rPr>
              <a:t>Authenticity</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1200"/>
              </a:spcBef>
              <a:spcAft>
                <a:spcPts val="0"/>
              </a:spcAft>
              <a:buClr>
                <a:schemeClr val="dk1"/>
              </a:buClr>
              <a:buSzPts val="2480"/>
              <a:buFont typeface="Arial"/>
              <a:buNone/>
            </a:pPr>
            <a:r>
              <a:rPr lang="en-US" sz="2400" b="1" i="0" u="none" strike="noStrike" cap="none">
                <a:solidFill>
                  <a:schemeClr val="dk1"/>
                </a:solidFill>
                <a:latin typeface="Tahoma"/>
                <a:ea typeface="Tahoma"/>
                <a:cs typeface="Tahoma"/>
                <a:sym typeface="Tahoma"/>
              </a:rPr>
              <a:t>Criterion 3: </a:t>
            </a:r>
            <a:r>
              <a:rPr lang="en-US" sz="2400" b="0" i="0" u="none" strike="noStrike" cap="none">
                <a:solidFill>
                  <a:schemeClr val="dk1"/>
                </a:solidFill>
                <a:latin typeface="Tahoma"/>
                <a:ea typeface="Tahoma"/>
                <a:cs typeface="Tahoma"/>
                <a:sym typeface="Tahoma"/>
              </a:rPr>
              <a:t>Language Use for Expressing Reasoning</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1200"/>
              </a:spcBef>
              <a:spcAft>
                <a:spcPts val="0"/>
              </a:spcAft>
              <a:buClr>
                <a:schemeClr val="dk1"/>
              </a:buClr>
              <a:buSzPts val="2480"/>
              <a:buFont typeface="Arial"/>
              <a:buNone/>
            </a:pPr>
            <a:r>
              <a:rPr lang="en-US" sz="2400" b="1" i="0" u="none" strike="noStrike" cap="none">
                <a:solidFill>
                  <a:schemeClr val="dk1"/>
                </a:solidFill>
                <a:latin typeface="Tahoma"/>
                <a:ea typeface="Tahoma"/>
                <a:cs typeface="Tahoma"/>
                <a:sym typeface="Tahoma"/>
              </a:rPr>
              <a:t>Criterion 4: </a:t>
            </a:r>
            <a:r>
              <a:rPr lang="en-US" sz="2400" b="0" i="0" u="none" strike="noStrike" cap="none">
                <a:solidFill>
                  <a:schemeClr val="dk1"/>
                </a:solidFill>
                <a:latin typeface="Tahoma"/>
                <a:ea typeface="Tahoma"/>
                <a:cs typeface="Tahoma"/>
                <a:sym typeface="Tahoma"/>
              </a:rPr>
              <a:t>Success Criteria for Students</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1200"/>
              </a:spcBef>
              <a:spcAft>
                <a:spcPts val="0"/>
              </a:spcAft>
              <a:buClr>
                <a:schemeClr val="dk1"/>
              </a:buClr>
              <a:buSzPts val="2480"/>
              <a:buFont typeface="Arial"/>
              <a:buNone/>
            </a:pPr>
            <a:r>
              <a:rPr lang="en-US" sz="2400" b="1" i="0" u="none" strike="noStrike" cap="none">
                <a:solidFill>
                  <a:schemeClr val="dk1"/>
                </a:solidFill>
                <a:latin typeface="Tahoma"/>
                <a:ea typeface="Tahoma"/>
                <a:cs typeface="Tahoma"/>
                <a:sym typeface="Tahoma"/>
              </a:rPr>
              <a:t>Criterion 5: </a:t>
            </a:r>
            <a:r>
              <a:rPr lang="en-US" sz="2400" b="0" i="0" u="none" strike="noStrike" cap="none">
                <a:solidFill>
                  <a:schemeClr val="dk1"/>
                </a:solidFill>
                <a:latin typeface="Tahoma"/>
                <a:ea typeface="Tahoma"/>
                <a:cs typeface="Tahoma"/>
                <a:sym typeface="Tahoma"/>
              </a:rPr>
              <a:t>Student Directions, Prompt, and Resources/Materials</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1200"/>
              </a:spcBef>
              <a:spcAft>
                <a:spcPts val="0"/>
              </a:spcAft>
              <a:buClr>
                <a:schemeClr val="dk1"/>
              </a:buClr>
              <a:buSzPts val="2480"/>
              <a:buFont typeface="Arial"/>
              <a:buNone/>
            </a:pPr>
            <a:r>
              <a:rPr lang="en-US" sz="2400" b="1" i="0" u="none" strike="noStrike" cap="none">
                <a:solidFill>
                  <a:schemeClr val="dk1"/>
                </a:solidFill>
                <a:latin typeface="Tahoma"/>
                <a:ea typeface="Tahoma"/>
                <a:cs typeface="Tahoma"/>
                <a:sym typeface="Tahoma"/>
              </a:rPr>
              <a:t>Criterion 6: </a:t>
            </a:r>
            <a:r>
              <a:rPr lang="en-US" sz="2400" b="0" i="0" u="none" strike="noStrike" cap="none">
                <a:solidFill>
                  <a:schemeClr val="dk1"/>
                </a:solidFill>
                <a:latin typeface="Tahoma"/>
                <a:ea typeface="Tahoma"/>
                <a:cs typeface="Tahoma"/>
                <a:sym typeface="Tahoma"/>
              </a:rPr>
              <a:t>Accessibility</a:t>
            </a:r>
            <a:endParaRPr sz="2400" b="0" i="0" u="none" strike="noStrike" cap="none">
              <a:solidFill>
                <a:schemeClr val="dk1"/>
              </a:solidFill>
              <a:latin typeface="Tahoma"/>
              <a:ea typeface="Tahoma"/>
              <a:cs typeface="Tahoma"/>
              <a:sym typeface="Tahoma"/>
            </a:endParaRPr>
          </a:p>
          <a:p>
            <a:pPr marL="0" marR="0" lvl="0" indent="0" algn="l" rtl="0">
              <a:lnSpc>
                <a:spcPct val="80000"/>
              </a:lnSpc>
              <a:spcBef>
                <a:spcPts val="1200"/>
              </a:spcBef>
              <a:spcAft>
                <a:spcPts val="600"/>
              </a:spcAft>
              <a:buClr>
                <a:schemeClr val="dk1"/>
              </a:buClr>
              <a:buSzPts val="2480"/>
              <a:buFont typeface="Arial"/>
              <a:buNone/>
            </a:pPr>
            <a:r>
              <a:rPr lang="en-US" sz="2400" b="1" i="0" u="none" strike="noStrike" cap="none">
                <a:solidFill>
                  <a:schemeClr val="dk1"/>
                </a:solidFill>
                <a:latin typeface="Tahoma"/>
                <a:ea typeface="Tahoma"/>
                <a:cs typeface="Tahoma"/>
                <a:sym typeface="Tahoma"/>
              </a:rPr>
              <a:t>Criterion 7: </a:t>
            </a:r>
            <a:r>
              <a:rPr lang="en-US" sz="2400" b="0" i="0" u="none" strike="noStrike" cap="none">
                <a:solidFill>
                  <a:schemeClr val="dk1"/>
                </a:solidFill>
                <a:latin typeface="Tahoma"/>
                <a:ea typeface="Tahoma"/>
                <a:cs typeface="Tahoma"/>
                <a:sym typeface="Tahoma"/>
              </a:rPr>
              <a:t>Feasibility</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57"/>
          <p:cNvSpPr txBox="1">
            <a:spLocks noGrp="1"/>
          </p:cNvSpPr>
          <p:nvPr>
            <p:ph type="title"/>
          </p:nvPr>
        </p:nvSpPr>
        <p:spPr>
          <a:xfrm>
            <a:off x="228600" y="169300"/>
            <a:ext cx="86868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a:solidFill>
                  <a:schemeClr val="dk1"/>
                </a:solidFill>
                <a:latin typeface="Tahoma"/>
                <a:ea typeface="Tahoma"/>
                <a:cs typeface="Tahoma"/>
                <a:sym typeface="Tahoma"/>
              </a:rPr>
              <a:t>Institute Learning Outcomes – Day 1</a:t>
            </a:r>
            <a:endParaRPr sz="3600" b="1" i="0" u="none" strike="noStrike" cap="none">
              <a:solidFill>
                <a:schemeClr val="dk1"/>
              </a:solidFill>
              <a:latin typeface="Tahoma"/>
              <a:ea typeface="Tahoma"/>
              <a:cs typeface="Tahoma"/>
              <a:sym typeface="Tahoma"/>
            </a:endParaRPr>
          </a:p>
        </p:txBody>
      </p:sp>
      <p:sp>
        <p:nvSpPr>
          <p:cNvPr id="577" name="Google Shape;577;p57"/>
          <p:cNvSpPr txBox="1">
            <a:spLocks noGrp="1"/>
          </p:cNvSpPr>
          <p:nvPr>
            <p:ph type="body" idx="1"/>
          </p:nvPr>
        </p:nvSpPr>
        <p:spPr>
          <a:xfrm>
            <a:off x="228600" y="957515"/>
            <a:ext cx="8686800" cy="3607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220"/>
              <a:buFont typeface="Arial"/>
              <a:buChar char="•"/>
            </a:pPr>
            <a:r>
              <a:rPr lang="en-US" sz="2400" b="0" i="0" u="none" strike="noStrike" cap="none">
                <a:solidFill>
                  <a:schemeClr val="dk1"/>
                </a:solidFill>
                <a:latin typeface="Tahoma"/>
                <a:ea typeface="Tahoma"/>
                <a:cs typeface="Tahoma"/>
                <a:sym typeface="Tahoma"/>
              </a:rPr>
              <a:t>Become familiar with four types and grain sizes of performance assessments, and how they can meet different assessment purposes in a balanced assessment framework</a:t>
            </a:r>
            <a:endParaRPr sz="2400" b="0" i="0" u="none" strike="noStrike" cap="none">
              <a:solidFill>
                <a:schemeClr val="dk1"/>
              </a:solidFill>
              <a:latin typeface="Tahoma"/>
              <a:ea typeface="Tahoma"/>
              <a:cs typeface="Tahoma"/>
              <a:sym typeface="Tahoma"/>
            </a:endParaRPr>
          </a:p>
          <a:p>
            <a:pPr marL="342900" marR="0" lvl="0" indent="-342900" algn="l" rtl="0">
              <a:lnSpc>
                <a:spcPct val="90000"/>
              </a:lnSpc>
              <a:spcBef>
                <a:spcPts val="444"/>
              </a:spcBef>
              <a:spcAft>
                <a:spcPts val="0"/>
              </a:spcAft>
              <a:buClr>
                <a:schemeClr val="dk1"/>
              </a:buClr>
              <a:buSzPts val="2220"/>
              <a:buFont typeface="Arial"/>
              <a:buChar char="•"/>
            </a:pPr>
            <a:r>
              <a:rPr lang="en-US" sz="2400" b="0" i="0" u="none" strike="noStrike" cap="none">
                <a:solidFill>
                  <a:schemeClr val="dk1"/>
                </a:solidFill>
                <a:latin typeface="Tahoma"/>
                <a:ea typeface="Tahoma"/>
                <a:cs typeface="Tahoma"/>
                <a:sym typeface="Tahoma"/>
              </a:rPr>
              <a:t>Understand how the Virginia Quality Criteria Review Tool for Performance Assessment supports all teachers and students to ensure consistency and rigor across the state</a:t>
            </a:r>
            <a:endParaRPr sz="2400" b="0" i="0" u="none" strike="noStrike" cap="none">
              <a:solidFill>
                <a:schemeClr val="dk1"/>
              </a:solidFill>
              <a:latin typeface="Tahoma"/>
              <a:ea typeface="Tahoma"/>
              <a:cs typeface="Tahoma"/>
              <a:sym typeface="Tahoma"/>
            </a:endParaRPr>
          </a:p>
          <a:p>
            <a:pPr marL="342900" marR="0" lvl="0" indent="-342900" algn="l" rtl="0">
              <a:lnSpc>
                <a:spcPct val="90000"/>
              </a:lnSpc>
              <a:spcBef>
                <a:spcPts val="444"/>
              </a:spcBef>
              <a:spcAft>
                <a:spcPts val="0"/>
              </a:spcAft>
              <a:buClr>
                <a:schemeClr val="dk1"/>
              </a:buClr>
              <a:buSzPts val="2220"/>
              <a:buFont typeface="Arial"/>
              <a:buChar char="•"/>
            </a:pPr>
            <a:r>
              <a:rPr lang="en-US" sz="2400" b="0" i="0" u="none" strike="noStrike" cap="none">
                <a:solidFill>
                  <a:schemeClr val="dk1"/>
                </a:solidFill>
                <a:latin typeface="Tahoma"/>
                <a:ea typeface="Tahoma"/>
                <a:cs typeface="Tahoma"/>
                <a:sym typeface="Tahoma"/>
              </a:rPr>
              <a:t>Generate ideas for using the Virginia Quality Criteria Review Tool in local divisions.</a:t>
            </a:r>
            <a:endParaRPr sz="2400" b="0" i="0" u="none" strike="noStrike" cap="none">
              <a:solidFill>
                <a:schemeClr val="dk1"/>
              </a:solidFill>
              <a:latin typeface="Tahoma"/>
              <a:ea typeface="Tahoma"/>
              <a:cs typeface="Tahoma"/>
              <a:sym typeface="Tahoma"/>
            </a:endParaRPr>
          </a:p>
          <a:p>
            <a:pPr marL="342900" marR="0" lvl="0" indent="-342900" algn="l" rtl="0">
              <a:lnSpc>
                <a:spcPct val="90000"/>
              </a:lnSpc>
              <a:spcBef>
                <a:spcPts val="444"/>
              </a:spcBef>
              <a:spcAft>
                <a:spcPts val="0"/>
              </a:spcAft>
              <a:buClr>
                <a:schemeClr val="dk1"/>
              </a:buClr>
              <a:buSzPts val="2220"/>
              <a:buFont typeface="Arial"/>
              <a:buChar char="•"/>
            </a:pPr>
            <a:r>
              <a:rPr lang="en-US" sz="2400" b="0" i="0" u="none" strike="noStrike" cap="none">
                <a:solidFill>
                  <a:schemeClr val="dk1"/>
                </a:solidFill>
                <a:latin typeface="Tahoma"/>
                <a:ea typeface="Tahoma"/>
                <a:cs typeface="Tahoma"/>
                <a:sym typeface="Tahoma"/>
              </a:rPr>
              <a:t>Learn from other Divisions in Share Fair and reflect on next steps in your division </a:t>
            </a:r>
            <a:endParaRPr sz="2400" b="0" i="0" u="none" strike="noStrike" cap="none">
              <a:solidFill>
                <a:schemeClr val="dk1"/>
              </a:solidFill>
              <a:latin typeface="Tahoma"/>
              <a:ea typeface="Tahoma"/>
              <a:cs typeface="Tahoma"/>
              <a:sym typeface="Tahoma"/>
            </a:endParaRPr>
          </a:p>
          <a:p>
            <a:pPr marL="0" marR="0" lvl="0" indent="0" algn="l" rtl="0">
              <a:lnSpc>
                <a:spcPct val="90000"/>
              </a:lnSpc>
              <a:spcBef>
                <a:spcPts val="444"/>
              </a:spcBef>
              <a:spcAft>
                <a:spcPts val="0"/>
              </a:spcAft>
              <a:buClr>
                <a:schemeClr val="dk1"/>
              </a:buClr>
              <a:buSzPts val="2220"/>
              <a:buFont typeface="Arial"/>
              <a:buNone/>
            </a:pPr>
            <a:endParaRPr sz="2220" b="0" i="1"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02"/>
          <p:cNvSpPr txBox="1">
            <a:spLocks noGrp="1"/>
          </p:cNvSpPr>
          <p:nvPr>
            <p:ph type="title"/>
          </p:nvPr>
        </p:nvSpPr>
        <p:spPr>
          <a:xfrm>
            <a:off x="228600" y="205978"/>
            <a:ext cx="8686800" cy="125452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40"/>
              <a:buFont typeface="Helvetica Neue"/>
              <a:buNone/>
            </a:pPr>
            <a:r>
              <a:rPr lang="en-US" sz="4000" b="1" i="0" u="none" strike="noStrike" cap="none">
                <a:solidFill>
                  <a:schemeClr val="dk1"/>
                </a:solidFill>
                <a:latin typeface="Tahoma"/>
                <a:ea typeface="Tahoma"/>
                <a:cs typeface="Tahoma"/>
                <a:sym typeface="Tahoma"/>
              </a:rPr>
              <a:t>Criterion 1: Standards/Intended Learning Outcomes</a:t>
            </a:r>
            <a:endParaRPr sz="4000" b="0" i="0" u="none" strike="noStrike" cap="none">
              <a:solidFill>
                <a:schemeClr val="dk1"/>
              </a:solidFill>
              <a:latin typeface="Tahoma"/>
              <a:ea typeface="Tahoma"/>
              <a:cs typeface="Tahoma"/>
              <a:sym typeface="Tahoma"/>
            </a:endParaRPr>
          </a:p>
        </p:txBody>
      </p:sp>
      <p:sp>
        <p:nvSpPr>
          <p:cNvPr id="1070" name="Google Shape;1070;p102"/>
          <p:cNvSpPr txBox="1">
            <a:spLocks noGrp="1"/>
          </p:cNvSpPr>
          <p:nvPr>
            <p:ph type="body" idx="1"/>
          </p:nvPr>
        </p:nvSpPr>
        <p:spPr>
          <a:xfrm>
            <a:off x="457200" y="1720849"/>
            <a:ext cx="8229600" cy="20002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1A: </a:t>
            </a:r>
            <a:r>
              <a:rPr lang="en-US" sz="2400" b="0" i="0" u="none" strike="noStrike" cap="none">
                <a:solidFill>
                  <a:schemeClr val="dk1"/>
                </a:solidFill>
                <a:latin typeface="Tahoma"/>
                <a:ea typeface="Tahoma"/>
                <a:cs typeface="Tahoma"/>
                <a:sym typeface="Tahoma"/>
              </a:rPr>
              <a:t>Alignment to Virginia SOL</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1B:</a:t>
            </a:r>
            <a:r>
              <a:rPr lang="en-US" sz="2400" b="0" i="0" u="none" strike="noStrike" cap="none">
                <a:solidFill>
                  <a:schemeClr val="dk1"/>
                </a:solidFill>
                <a:latin typeface="Tahoma"/>
                <a:ea typeface="Tahoma"/>
                <a:cs typeface="Tahoma"/>
                <a:sym typeface="Tahoma"/>
              </a:rPr>
              <a:t> Cognitive complexity</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1C: </a:t>
            </a:r>
            <a:r>
              <a:rPr lang="en-US" sz="2400" b="0" i="0" u="none" strike="noStrike" cap="none">
                <a:solidFill>
                  <a:schemeClr val="dk1"/>
                </a:solidFill>
                <a:latin typeface="Tahoma"/>
                <a:ea typeface="Tahoma"/>
                <a:cs typeface="Tahoma"/>
                <a:sym typeface="Tahoma"/>
              </a:rPr>
              <a:t>Deeper learning competencies / Life-Ready competencies defined by the Profile of a Virginia Graduate </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03"/>
          <p:cNvSpPr txBox="1"/>
          <p:nvPr/>
        </p:nvSpPr>
        <p:spPr>
          <a:xfrm>
            <a:off x="198291" y="1312626"/>
            <a:ext cx="8945709" cy="2421174"/>
          </a:xfrm>
          <a:prstGeom prst="rect">
            <a:avLst/>
          </a:prstGeom>
          <a:noFill/>
          <a:ln>
            <a:noFill/>
          </a:ln>
        </p:spPr>
        <p:txBody>
          <a:bodyPr spcFirstLastPara="1" wrap="square" lIns="68375" tIns="34275" rIns="68375" bIns="34275" anchor="t" anchorCtr="0">
            <a:noAutofit/>
          </a:bodyPr>
          <a:lstStyle/>
          <a:p>
            <a:pPr marL="0" marR="0" lvl="0" indent="0" algn="l" rtl="0">
              <a:lnSpc>
                <a:spcPct val="100000"/>
              </a:lnSpc>
              <a:spcBef>
                <a:spcPts val="90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Max is concerned that it is unsafe for his 85-year-old grandpa Frank to keep driving because of his age. He thinks the state should pass a law that automatically takes away the drivers’ licenses of elderly people over the age of 75.  </a:t>
            </a:r>
            <a:r>
              <a:rPr lang="en-US" sz="2400" b="1" i="0" u="none" strike="noStrike" cap="none">
                <a:solidFill>
                  <a:schemeClr val="dk1"/>
                </a:solidFill>
                <a:latin typeface="Tahoma"/>
                <a:ea typeface="Tahoma"/>
                <a:cs typeface="Tahoma"/>
                <a:sym typeface="Tahoma"/>
              </a:rPr>
              <a:t>Based on the data below, do you agree with Max? Explain why you agree or disagree.</a:t>
            </a:r>
            <a:endParaRPr sz="2400" b="0" i="0" u="none" strike="noStrike" cap="none">
              <a:solidFill>
                <a:srgbClr val="000000"/>
              </a:solidFill>
              <a:latin typeface="Tahoma"/>
              <a:ea typeface="Tahoma"/>
              <a:cs typeface="Tahoma"/>
              <a:sym typeface="Tahoma"/>
            </a:endParaRPr>
          </a:p>
        </p:txBody>
      </p:sp>
      <p:graphicFrame>
        <p:nvGraphicFramePr>
          <p:cNvPr id="5" name="Google Shape;885;p84" descr="Table with four columns, three rows. Row 1, from left to right: blank cell, Under 21, Over 75, Other Ages (21-750. Row 2, from left to right: Traffic Ticket, 24, 11, 217. Last row, from left to right: No Traffic Ticket, 29, 84, 634." title="Data Table for &quot;At Risk Drivers&quot;"/>
          <p:cNvGraphicFramePr/>
          <p:nvPr>
            <p:extLst>
              <p:ext uri="{D42A27DB-BD31-4B8C-83A1-F6EECF244321}">
                <p14:modId xmlns:p14="http://schemas.microsoft.com/office/powerpoint/2010/main" val="2976814164"/>
              </p:ext>
            </p:extLst>
          </p:nvPr>
        </p:nvGraphicFramePr>
        <p:xfrm>
          <a:off x="0" y="3792220"/>
          <a:ext cx="9144000" cy="1363985"/>
        </p:xfrm>
        <a:graphic>
          <a:graphicData uri="http://schemas.openxmlformats.org/drawingml/2006/table">
            <a:tbl>
              <a:tblPr firstRow="1" bandRow="1">
                <a:noFill/>
                <a:tableStyleId>{3664F52F-9390-424B-BE03-4A606744F5B7}</a:tableStyleId>
              </a:tblPr>
              <a:tblGrid>
                <a:gridCol w="28829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3187700">
                  <a:extLst>
                    <a:ext uri="{9D8B030D-6E8A-4147-A177-3AD203B41FA5}">
                      <a16:colId xmlns:a16="http://schemas.microsoft.com/office/drawing/2014/main" val="20003"/>
                    </a:ext>
                  </a:extLst>
                </a:gridCol>
              </a:tblGrid>
              <a:tr h="396150">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chemeClr val="lt1"/>
                        </a:solidFill>
                        <a:latin typeface="Tahoma"/>
                        <a:ea typeface="Tahoma"/>
                        <a:cs typeface="Tahoma"/>
                        <a:sym typeface="Tahoma"/>
                      </a:endParaRPr>
                    </a:p>
                  </a:txBody>
                  <a:tcPr marL="68575" marR="68575" marT="34300" marB="3430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Under 21</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Over 75</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Other Ages (21-75)</a:t>
                      </a:r>
                      <a:endParaRPr sz="2400" b="1" u="none" strike="noStrike" cap="none">
                        <a:solidFill>
                          <a:schemeClr val="lt1"/>
                        </a:solidFill>
                        <a:latin typeface="Tahoma"/>
                        <a:ea typeface="Tahoma"/>
                        <a:cs typeface="Tahoma"/>
                        <a:sym typeface="Tahoma"/>
                      </a:endParaRPr>
                    </a:p>
                  </a:txBody>
                  <a:tcPr marL="68575" marR="68575" marT="34300" marB="34300"/>
                </a:tc>
                <a:extLst>
                  <a:ext uri="{0D108BD9-81ED-4DB2-BD59-A6C34878D82A}">
                    <a16:rowId xmlns:a16="http://schemas.microsoft.com/office/drawing/2014/main" val="10000"/>
                  </a:ext>
                </a:extLst>
              </a:tr>
              <a:tr h="46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11</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218</a:t>
                      </a:r>
                      <a:endParaRPr sz="2400" b="0" u="none" strike="noStrike" cap="none">
                        <a:latin typeface="Tahoma"/>
                        <a:ea typeface="Tahoma"/>
                        <a:cs typeface="Tahoma"/>
                        <a:sym typeface="Tahoma"/>
                      </a:endParaRPr>
                    </a:p>
                  </a:txBody>
                  <a:tcPr marL="68575" marR="68575" marT="34300" marB="34300"/>
                </a:tc>
                <a:extLst>
                  <a:ext uri="{0D108BD9-81ED-4DB2-BD59-A6C34878D82A}">
                    <a16:rowId xmlns:a16="http://schemas.microsoft.com/office/drawing/2014/main" val="10001"/>
                  </a:ext>
                </a:extLst>
              </a:tr>
              <a:tr h="4625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No 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29</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84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Tahoma"/>
                          <a:ea typeface="Tahoma"/>
                          <a:cs typeface="Tahoma"/>
                          <a:sym typeface="Tahoma"/>
                        </a:rPr>
                        <a:t>634</a:t>
                      </a:r>
                      <a:endParaRPr sz="2400" b="0" u="none" strike="noStrike" cap="none" dirty="0">
                        <a:latin typeface="Tahoma"/>
                        <a:ea typeface="Tahoma"/>
                        <a:cs typeface="Tahoma"/>
                        <a:sym typeface="Tahoma"/>
                      </a:endParaRPr>
                    </a:p>
                  </a:txBody>
                  <a:tcPr marL="68575" marR="68575" marT="34300" marB="3430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pPr lvl="0"/>
            <a:r>
              <a:rPr lang="en-US" b="1" dirty="0">
                <a:latin typeface="Tahoma"/>
                <a:ea typeface="Tahoma"/>
                <a:cs typeface="Tahoma"/>
                <a:sym typeface="Tahoma"/>
              </a:rPr>
              <a:t>Performance Assessment  #3: “AT RISK DRIVERS</a:t>
            </a:r>
            <a:r>
              <a:rPr lang="en-US" b="1" dirty="0" smtClean="0">
                <a:latin typeface="Tahoma"/>
                <a:ea typeface="Tahoma"/>
                <a:cs typeface="Tahoma"/>
                <a:sym typeface="Tahoma"/>
              </a:rPr>
              <a:t>”</a:t>
            </a:r>
            <a:r>
              <a:rPr lang="en-US" sz="2400" b="1" dirty="0" smtClean="0">
                <a:latin typeface="Tahoma"/>
                <a:ea typeface="Tahoma"/>
                <a:cs typeface="Tahoma"/>
                <a:sym typeface="Tahoma"/>
              </a:rPr>
              <a:t> (3 of 8)</a:t>
            </a:r>
            <a:endParaRPr lang="en-US" dirty="0">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0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Criterion 2: Authenticity</a:t>
            </a:r>
            <a:endParaRPr sz="4000" b="0" i="0" u="none" strike="noStrike" cap="none">
              <a:solidFill>
                <a:schemeClr val="dk1"/>
              </a:solidFill>
              <a:latin typeface="Tahoma"/>
              <a:ea typeface="Tahoma"/>
              <a:cs typeface="Tahoma"/>
              <a:sym typeface="Tahoma"/>
            </a:endParaRPr>
          </a:p>
        </p:txBody>
      </p:sp>
      <p:sp>
        <p:nvSpPr>
          <p:cNvPr id="1085" name="Google Shape;1085;p104"/>
          <p:cNvSpPr txBox="1">
            <a:spLocks noGrp="1"/>
          </p:cNvSpPr>
          <p:nvPr>
            <p:ph type="body" idx="1"/>
          </p:nvPr>
        </p:nvSpPr>
        <p:spPr>
          <a:xfrm>
            <a:off x="457200" y="1200149"/>
            <a:ext cx="8229600" cy="324207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Relevant to the real-world, students’ community, students’ interests, future careers, or other meaningful context.</a:t>
            </a:r>
            <a:endParaRPr sz="2400" b="0" i="0" u="none" strike="noStrike" cap="none">
              <a:solidFill>
                <a:schemeClr val="dk1"/>
              </a:solidFill>
              <a:latin typeface="Tahoma"/>
              <a:ea typeface="Tahoma"/>
              <a:cs typeface="Tahoma"/>
              <a:sym typeface="Tahoma"/>
            </a:endParaRPr>
          </a:p>
          <a:p>
            <a:pPr marL="457200" marR="0" lvl="0" indent="-457200" algn="l" rtl="0">
              <a:lnSpc>
                <a:spcPct val="100000"/>
              </a:lnSpc>
              <a:spcBef>
                <a:spcPts val="560"/>
              </a:spcBef>
              <a:spcAft>
                <a:spcPts val="0"/>
              </a:spcAft>
              <a:buClr>
                <a:schemeClr val="dk1"/>
              </a:buClr>
              <a:buSzPts val="2800"/>
              <a:buFont typeface="Arial"/>
              <a:buChar char="•"/>
            </a:pPr>
            <a:r>
              <a:rPr lang="en-US" sz="2400" b="0" i="0" u="none" strike="noStrike" cap="none">
                <a:solidFill>
                  <a:schemeClr val="dk1"/>
                </a:solidFill>
                <a:latin typeface="Tahoma"/>
                <a:ea typeface="Tahoma"/>
                <a:cs typeface="Tahoma"/>
                <a:sym typeface="Tahoma"/>
              </a:rPr>
              <a:t>Authentic to the discipline (i.e., what adult practitioners of the discipline do)</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05"/>
          <p:cNvSpPr txBox="1"/>
          <p:nvPr/>
        </p:nvSpPr>
        <p:spPr>
          <a:xfrm>
            <a:off x="198291" y="1312626"/>
            <a:ext cx="8945709" cy="2421174"/>
          </a:xfrm>
          <a:prstGeom prst="rect">
            <a:avLst/>
          </a:prstGeom>
          <a:noFill/>
          <a:ln>
            <a:noFill/>
          </a:ln>
        </p:spPr>
        <p:txBody>
          <a:bodyPr spcFirstLastPara="1" wrap="square" lIns="68375" tIns="34275" rIns="68375" bIns="34275" anchor="t" anchorCtr="0">
            <a:noAutofit/>
          </a:bodyPr>
          <a:lstStyle/>
          <a:p>
            <a:pPr marL="0" marR="0" lvl="0" indent="0" algn="l" rtl="0">
              <a:lnSpc>
                <a:spcPct val="100000"/>
              </a:lnSpc>
              <a:spcBef>
                <a:spcPts val="900"/>
              </a:spcBef>
              <a:spcAft>
                <a:spcPts val="0"/>
              </a:spcAft>
              <a:buClr>
                <a:srgbClr val="000000"/>
              </a:buClr>
              <a:buSzPts val="2400"/>
              <a:buFont typeface="Arial"/>
              <a:buNone/>
            </a:pPr>
            <a:r>
              <a:rPr lang="en-US" sz="2400" b="0" i="0" u="none" strike="noStrike" cap="none" dirty="0">
                <a:solidFill>
                  <a:schemeClr val="dk1"/>
                </a:solidFill>
                <a:latin typeface="Tahoma"/>
                <a:ea typeface="Tahoma"/>
                <a:cs typeface="Tahoma"/>
                <a:sym typeface="Tahoma"/>
              </a:rPr>
              <a:t>Max is concerned that it is unsafe for his 85-year-old grandpa Frank to keep driving because of his age. He thinks the state should pass a law that automatically takes away the drivers’ licenses of elderly people over the age of 75.  </a:t>
            </a:r>
            <a:r>
              <a:rPr lang="en-US" sz="2400" b="1" i="0" u="none" strike="noStrike" cap="none" dirty="0">
                <a:solidFill>
                  <a:schemeClr val="dk1"/>
                </a:solidFill>
                <a:latin typeface="Tahoma"/>
                <a:ea typeface="Tahoma"/>
                <a:cs typeface="Tahoma"/>
                <a:sym typeface="Tahoma"/>
              </a:rPr>
              <a:t>Based on the data below, do you agree with Max? Explain why you agree or disagree.</a:t>
            </a:r>
            <a:endParaRPr sz="2400" b="0" i="0" u="none" strike="noStrike" cap="none" dirty="0">
              <a:solidFill>
                <a:srgbClr val="000000"/>
              </a:solidFill>
              <a:latin typeface="Tahoma"/>
              <a:ea typeface="Tahoma"/>
              <a:cs typeface="Tahoma"/>
              <a:sym typeface="Tahoma"/>
            </a:endParaRPr>
          </a:p>
        </p:txBody>
      </p:sp>
      <p:graphicFrame>
        <p:nvGraphicFramePr>
          <p:cNvPr id="5" name="Google Shape;885;p84" descr="Table with four columns, three rows. Row 1, from left to right: blank cell, Under 21, Over 75, Other Ages (21-750. Row 2, from left to right: Traffic Ticket, 24, 11, 217. Last row, from left to right: No Traffic Ticket, 29, 84, 634." title="Data Table for &quot;At Risk Drivers&quot;"/>
          <p:cNvGraphicFramePr/>
          <p:nvPr>
            <p:extLst>
              <p:ext uri="{D42A27DB-BD31-4B8C-83A1-F6EECF244321}">
                <p14:modId xmlns:p14="http://schemas.microsoft.com/office/powerpoint/2010/main" val="2976814164"/>
              </p:ext>
            </p:extLst>
          </p:nvPr>
        </p:nvGraphicFramePr>
        <p:xfrm>
          <a:off x="0" y="3792220"/>
          <a:ext cx="9144000" cy="1363985"/>
        </p:xfrm>
        <a:graphic>
          <a:graphicData uri="http://schemas.openxmlformats.org/drawingml/2006/table">
            <a:tbl>
              <a:tblPr firstRow="1" bandRow="1">
                <a:noFill/>
                <a:tableStyleId>{3664F52F-9390-424B-BE03-4A606744F5B7}</a:tableStyleId>
              </a:tblPr>
              <a:tblGrid>
                <a:gridCol w="28829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3187700">
                  <a:extLst>
                    <a:ext uri="{9D8B030D-6E8A-4147-A177-3AD203B41FA5}">
                      <a16:colId xmlns:a16="http://schemas.microsoft.com/office/drawing/2014/main" val="20003"/>
                    </a:ext>
                  </a:extLst>
                </a:gridCol>
              </a:tblGrid>
              <a:tr h="396150">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chemeClr val="lt1"/>
                        </a:solidFill>
                        <a:latin typeface="Tahoma"/>
                        <a:ea typeface="Tahoma"/>
                        <a:cs typeface="Tahoma"/>
                        <a:sym typeface="Tahoma"/>
                      </a:endParaRPr>
                    </a:p>
                  </a:txBody>
                  <a:tcPr marL="68575" marR="68575" marT="34300" marB="3430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Under 21</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Over 75</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Other Ages (21-75)</a:t>
                      </a:r>
                      <a:endParaRPr sz="2400" b="1" u="none" strike="noStrike" cap="none">
                        <a:solidFill>
                          <a:schemeClr val="lt1"/>
                        </a:solidFill>
                        <a:latin typeface="Tahoma"/>
                        <a:ea typeface="Tahoma"/>
                        <a:cs typeface="Tahoma"/>
                        <a:sym typeface="Tahoma"/>
                      </a:endParaRPr>
                    </a:p>
                  </a:txBody>
                  <a:tcPr marL="68575" marR="68575" marT="34300" marB="34300"/>
                </a:tc>
                <a:extLst>
                  <a:ext uri="{0D108BD9-81ED-4DB2-BD59-A6C34878D82A}">
                    <a16:rowId xmlns:a16="http://schemas.microsoft.com/office/drawing/2014/main" val="10000"/>
                  </a:ext>
                </a:extLst>
              </a:tr>
              <a:tr h="46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11</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218</a:t>
                      </a:r>
                      <a:endParaRPr sz="2400" b="0" u="none" strike="noStrike" cap="none">
                        <a:latin typeface="Tahoma"/>
                        <a:ea typeface="Tahoma"/>
                        <a:cs typeface="Tahoma"/>
                        <a:sym typeface="Tahoma"/>
                      </a:endParaRPr>
                    </a:p>
                  </a:txBody>
                  <a:tcPr marL="68575" marR="68575" marT="34300" marB="34300"/>
                </a:tc>
                <a:extLst>
                  <a:ext uri="{0D108BD9-81ED-4DB2-BD59-A6C34878D82A}">
                    <a16:rowId xmlns:a16="http://schemas.microsoft.com/office/drawing/2014/main" val="10001"/>
                  </a:ext>
                </a:extLst>
              </a:tr>
              <a:tr h="4625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No 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29</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84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Tahoma"/>
                          <a:ea typeface="Tahoma"/>
                          <a:cs typeface="Tahoma"/>
                          <a:sym typeface="Tahoma"/>
                        </a:rPr>
                        <a:t>634</a:t>
                      </a:r>
                      <a:endParaRPr sz="2400" b="0" u="none" strike="noStrike" cap="none" dirty="0">
                        <a:latin typeface="Tahoma"/>
                        <a:ea typeface="Tahoma"/>
                        <a:cs typeface="Tahoma"/>
                        <a:sym typeface="Tahoma"/>
                      </a:endParaRPr>
                    </a:p>
                  </a:txBody>
                  <a:tcPr marL="68575" marR="68575" marT="34300" marB="3430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pPr lvl="0">
              <a:buClr>
                <a:srgbClr val="000000"/>
              </a:buClr>
              <a:buSzPts val="4000"/>
            </a:pPr>
            <a:r>
              <a:rPr lang="en-US" b="1" dirty="0">
                <a:latin typeface="Tahoma"/>
                <a:ea typeface="Tahoma"/>
                <a:cs typeface="Tahoma"/>
                <a:sym typeface="Tahoma"/>
              </a:rPr>
              <a:t>Performance Assessment  #3: “AT RISK DRIVERS</a:t>
            </a:r>
            <a:r>
              <a:rPr lang="en-US" b="1" dirty="0" smtClean="0">
                <a:latin typeface="Tahoma"/>
                <a:ea typeface="Tahoma"/>
                <a:cs typeface="Tahoma"/>
                <a:sym typeface="Tahoma"/>
              </a:rPr>
              <a:t>”</a:t>
            </a:r>
            <a:r>
              <a:rPr lang="en-US" sz="2400" b="1" dirty="0" smtClean="0">
                <a:latin typeface="Tahoma"/>
                <a:ea typeface="Tahoma"/>
                <a:cs typeface="Tahoma"/>
                <a:sym typeface="Tahoma"/>
              </a:rPr>
              <a:t> (4 of 8)</a:t>
            </a:r>
            <a:endParaRPr lang="en-US" dirty="0">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106"/>
          <p:cNvSpPr txBox="1">
            <a:spLocks noGrp="1"/>
          </p:cNvSpPr>
          <p:nvPr>
            <p:ph type="title"/>
          </p:nvPr>
        </p:nvSpPr>
        <p:spPr>
          <a:xfrm>
            <a:off x="228600" y="180578"/>
            <a:ext cx="8686800" cy="119102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40"/>
              <a:buFont typeface="Helvetica Neue"/>
              <a:buNone/>
            </a:pPr>
            <a:r>
              <a:rPr lang="en-US" sz="4000" b="1" i="0" u="none" strike="noStrike" cap="none">
                <a:solidFill>
                  <a:schemeClr val="dk1"/>
                </a:solidFill>
                <a:latin typeface="Tahoma"/>
                <a:ea typeface="Tahoma"/>
                <a:cs typeface="Tahoma"/>
                <a:sym typeface="Tahoma"/>
              </a:rPr>
              <a:t>Criterion 3: Language Use for Expressing Reasoning</a:t>
            </a:r>
            <a:endParaRPr sz="4000" b="0" i="0" u="none" strike="noStrike" cap="none">
              <a:solidFill>
                <a:schemeClr val="dk1"/>
              </a:solidFill>
              <a:latin typeface="Tahoma"/>
              <a:ea typeface="Tahoma"/>
              <a:cs typeface="Tahoma"/>
              <a:sym typeface="Tahoma"/>
            </a:endParaRPr>
          </a:p>
        </p:txBody>
      </p:sp>
      <p:sp>
        <p:nvSpPr>
          <p:cNvPr id="1100" name="Google Shape;1100;p106"/>
          <p:cNvSpPr txBox="1">
            <a:spLocks noGrp="1"/>
          </p:cNvSpPr>
          <p:nvPr>
            <p:ph type="body" idx="1"/>
          </p:nvPr>
        </p:nvSpPr>
        <p:spPr>
          <a:xfrm>
            <a:off x="368300" y="1568450"/>
            <a:ext cx="8229600" cy="32420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3A: </a:t>
            </a:r>
            <a:r>
              <a:rPr lang="en-US" sz="2400" b="0" i="0" u="none" strike="noStrike" cap="none">
                <a:solidFill>
                  <a:schemeClr val="dk1"/>
                </a:solidFill>
                <a:latin typeface="Tahoma"/>
                <a:ea typeface="Tahoma"/>
                <a:cs typeface="Tahoma"/>
                <a:sym typeface="Tahoma"/>
              </a:rPr>
              <a:t>Supports </a:t>
            </a:r>
            <a:r>
              <a:rPr lang="en-US" sz="2400" b="1" i="0" u="none" strike="noStrike" cap="none">
                <a:solidFill>
                  <a:schemeClr val="dk1"/>
                </a:solidFill>
                <a:latin typeface="Tahoma"/>
                <a:ea typeface="Tahoma"/>
                <a:cs typeface="Tahoma"/>
                <a:sym typeface="Tahoma"/>
              </a:rPr>
              <a:t>language use and development </a:t>
            </a:r>
            <a:r>
              <a:rPr lang="en-US" sz="2400" b="0" i="0" u="none" strike="noStrike" cap="none">
                <a:solidFill>
                  <a:schemeClr val="dk1"/>
                </a:solidFill>
                <a:latin typeface="Tahoma"/>
                <a:ea typeface="Tahoma"/>
                <a:cs typeface="Tahoma"/>
                <a:sym typeface="Tahoma"/>
              </a:rPr>
              <a:t>through multiple means of accessing and using academic and disciplinary language </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3B: </a:t>
            </a:r>
            <a:r>
              <a:rPr lang="en-US" sz="2400" b="0" i="0" u="none" strike="noStrike" cap="none">
                <a:solidFill>
                  <a:schemeClr val="dk1"/>
                </a:solidFill>
                <a:latin typeface="Tahoma"/>
                <a:ea typeface="Tahoma"/>
                <a:cs typeface="Tahoma"/>
                <a:sym typeface="Tahoma"/>
              </a:rPr>
              <a:t>Requires students to </a:t>
            </a:r>
            <a:r>
              <a:rPr lang="en-US" sz="2400" b="1" i="0" u="none" strike="noStrike" cap="none">
                <a:solidFill>
                  <a:schemeClr val="dk1"/>
                </a:solidFill>
                <a:latin typeface="Tahoma"/>
                <a:ea typeface="Tahoma"/>
                <a:cs typeface="Tahoma"/>
                <a:sym typeface="Tahoma"/>
              </a:rPr>
              <a:t>use one or more forms of language</a:t>
            </a:r>
            <a:r>
              <a:rPr lang="en-US" sz="2400" b="0" i="0" u="none" strike="noStrike" cap="none">
                <a:solidFill>
                  <a:schemeClr val="dk1"/>
                </a:solidFill>
                <a:latin typeface="Tahoma"/>
                <a:ea typeface="Tahoma"/>
                <a:cs typeface="Tahoma"/>
                <a:sym typeface="Tahoma"/>
              </a:rPr>
              <a:t> - text, video, audio, oral OR use </a:t>
            </a:r>
            <a:r>
              <a:rPr lang="en-US" sz="2400" b="1" i="0" u="none" strike="noStrike" cap="none">
                <a:solidFill>
                  <a:schemeClr val="dk1"/>
                </a:solidFill>
                <a:latin typeface="Tahoma"/>
                <a:ea typeface="Tahoma"/>
                <a:cs typeface="Tahoma"/>
                <a:sym typeface="Tahoma"/>
              </a:rPr>
              <a:t>multiple means of expression and language production</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07"/>
          <p:cNvSpPr txBox="1"/>
          <p:nvPr/>
        </p:nvSpPr>
        <p:spPr>
          <a:xfrm>
            <a:off x="198291" y="1312626"/>
            <a:ext cx="8945709" cy="2421174"/>
          </a:xfrm>
          <a:prstGeom prst="rect">
            <a:avLst/>
          </a:prstGeom>
          <a:noFill/>
          <a:ln>
            <a:noFill/>
          </a:ln>
        </p:spPr>
        <p:txBody>
          <a:bodyPr spcFirstLastPara="1" wrap="square" lIns="68375" tIns="34275" rIns="68375" bIns="34275" anchor="t" anchorCtr="0">
            <a:noAutofit/>
          </a:bodyPr>
          <a:lstStyle/>
          <a:p>
            <a:pPr marL="0" marR="0" lvl="0" indent="0" algn="l" rtl="0">
              <a:lnSpc>
                <a:spcPct val="100000"/>
              </a:lnSpc>
              <a:spcBef>
                <a:spcPts val="90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Max is concerned that it is unsafe for his 85-year-old grandpa Frank to keep driving because of his age. He thinks the state should pass a law that automatically takes away the drivers’ licenses of elderly people over the age of 75.  </a:t>
            </a:r>
            <a:r>
              <a:rPr lang="en-US" sz="2400" b="1" i="0" u="none" strike="noStrike" cap="none">
                <a:solidFill>
                  <a:schemeClr val="dk1"/>
                </a:solidFill>
                <a:latin typeface="Tahoma"/>
                <a:ea typeface="Tahoma"/>
                <a:cs typeface="Tahoma"/>
                <a:sym typeface="Tahoma"/>
              </a:rPr>
              <a:t>Based on the data below, do you agree with Max? Explain why you agree or disagree.</a:t>
            </a:r>
            <a:endParaRPr sz="2400" b="0" i="0" u="none" strike="noStrike" cap="none">
              <a:solidFill>
                <a:srgbClr val="000000"/>
              </a:solidFill>
              <a:latin typeface="Tahoma"/>
              <a:ea typeface="Tahoma"/>
              <a:cs typeface="Tahoma"/>
              <a:sym typeface="Tahoma"/>
            </a:endParaRPr>
          </a:p>
        </p:txBody>
      </p:sp>
      <p:graphicFrame>
        <p:nvGraphicFramePr>
          <p:cNvPr id="5" name="Google Shape;885;p84" descr="Table with four columns, three rows. Row 1, from left to right: blank cell, Under 21, Over 75, Other Ages (21-750. Row 2, from left to right: Traffic Ticket, 24, 11, 217. Last row, from left to right: No Traffic Ticket, 29, 84, 634." title="Data Table for &quot;At Risk Drivers&quot;"/>
          <p:cNvGraphicFramePr/>
          <p:nvPr>
            <p:extLst>
              <p:ext uri="{D42A27DB-BD31-4B8C-83A1-F6EECF244321}">
                <p14:modId xmlns:p14="http://schemas.microsoft.com/office/powerpoint/2010/main" val="2976814164"/>
              </p:ext>
            </p:extLst>
          </p:nvPr>
        </p:nvGraphicFramePr>
        <p:xfrm>
          <a:off x="0" y="3792220"/>
          <a:ext cx="9144000" cy="1363985"/>
        </p:xfrm>
        <a:graphic>
          <a:graphicData uri="http://schemas.openxmlformats.org/drawingml/2006/table">
            <a:tbl>
              <a:tblPr firstRow="1" bandRow="1">
                <a:noFill/>
                <a:tableStyleId>{3664F52F-9390-424B-BE03-4A606744F5B7}</a:tableStyleId>
              </a:tblPr>
              <a:tblGrid>
                <a:gridCol w="28829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3187700">
                  <a:extLst>
                    <a:ext uri="{9D8B030D-6E8A-4147-A177-3AD203B41FA5}">
                      <a16:colId xmlns:a16="http://schemas.microsoft.com/office/drawing/2014/main" val="20003"/>
                    </a:ext>
                  </a:extLst>
                </a:gridCol>
              </a:tblGrid>
              <a:tr h="396150">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chemeClr val="lt1"/>
                        </a:solidFill>
                        <a:latin typeface="Tahoma"/>
                        <a:ea typeface="Tahoma"/>
                        <a:cs typeface="Tahoma"/>
                        <a:sym typeface="Tahoma"/>
                      </a:endParaRPr>
                    </a:p>
                  </a:txBody>
                  <a:tcPr marL="68575" marR="68575" marT="34300" marB="3430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Under 21</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Over 75</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Other Ages (21-75)</a:t>
                      </a:r>
                      <a:endParaRPr sz="2400" b="1" u="none" strike="noStrike" cap="none">
                        <a:solidFill>
                          <a:schemeClr val="lt1"/>
                        </a:solidFill>
                        <a:latin typeface="Tahoma"/>
                        <a:ea typeface="Tahoma"/>
                        <a:cs typeface="Tahoma"/>
                        <a:sym typeface="Tahoma"/>
                      </a:endParaRPr>
                    </a:p>
                  </a:txBody>
                  <a:tcPr marL="68575" marR="68575" marT="34300" marB="34300"/>
                </a:tc>
                <a:extLst>
                  <a:ext uri="{0D108BD9-81ED-4DB2-BD59-A6C34878D82A}">
                    <a16:rowId xmlns:a16="http://schemas.microsoft.com/office/drawing/2014/main" val="10000"/>
                  </a:ext>
                </a:extLst>
              </a:tr>
              <a:tr h="46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11</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218</a:t>
                      </a:r>
                      <a:endParaRPr sz="2400" b="0" u="none" strike="noStrike" cap="none">
                        <a:latin typeface="Tahoma"/>
                        <a:ea typeface="Tahoma"/>
                        <a:cs typeface="Tahoma"/>
                        <a:sym typeface="Tahoma"/>
                      </a:endParaRPr>
                    </a:p>
                  </a:txBody>
                  <a:tcPr marL="68575" marR="68575" marT="34300" marB="34300"/>
                </a:tc>
                <a:extLst>
                  <a:ext uri="{0D108BD9-81ED-4DB2-BD59-A6C34878D82A}">
                    <a16:rowId xmlns:a16="http://schemas.microsoft.com/office/drawing/2014/main" val="10001"/>
                  </a:ext>
                </a:extLst>
              </a:tr>
              <a:tr h="4625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No 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29</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84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Tahoma"/>
                          <a:ea typeface="Tahoma"/>
                          <a:cs typeface="Tahoma"/>
                          <a:sym typeface="Tahoma"/>
                        </a:rPr>
                        <a:t>634</a:t>
                      </a:r>
                      <a:endParaRPr sz="2400" b="0" u="none" strike="noStrike" cap="none" dirty="0">
                        <a:latin typeface="Tahoma"/>
                        <a:ea typeface="Tahoma"/>
                        <a:cs typeface="Tahoma"/>
                        <a:sym typeface="Tahoma"/>
                      </a:endParaRPr>
                    </a:p>
                  </a:txBody>
                  <a:tcPr marL="68575" marR="68575" marT="34300" marB="3430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pPr lvl="0">
              <a:buClr>
                <a:srgbClr val="000000"/>
              </a:buClr>
              <a:buSzPts val="4000"/>
            </a:pPr>
            <a:r>
              <a:rPr lang="en-US" b="1" dirty="0">
                <a:latin typeface="Tahoma"/>
                <a:ea typeface="Tahoma"/>
                <a:cs typeface="Tahoma"/>
                <a:sym typeface="Tahoma"/>
              </a:rPr>
              <a:t>Performance Assessment  #3: “AT RISK DRIVERS</a:t>
            </a:r>
            <a:r>
              <a:rPr lang="en-US" b="1" dirty="0" smtClean="0">
                <a:latin typeface="Tahoma"/>
                <a:ea typeface="Tahoma"/>
                <a:cs typeface="Tahoma"/>
                <a:sym typeface="Tahoma"/>
              </a:rPr>
              <a:t>”</a:t>
            </a:r>
            <a:r>
              <a:rPr lang="en-US" sz="2400" b="1" dirty="0" smtClean="0">
                <a:latin typeface="Tahoma"/>
                <a:ea typeface="Tahoma"/>
                <a:cs typeface="Tahoma"/>
                <a:sym typeface="Tahoma"/>
              </a:rPr>
              <a:t> (5 of 8)</a:t>
            </a:r>
            <a:endParaRPr lang="en-US" dirty="0">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08"/>
          <p:cNvSpPr txBox="1">
            <a:spLocks noGrp="1"/>
          </p:cNvSpPr>
          <p:nvPr>
            <p:ph type="title"/>
          </p:nvPr>
        </p:nvSpPr>
        <p:spPr>
          <a:xfrm>
            <a:off x="241300" y="167878"/>
            <a:ext cx="8229600" cy="127992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40"/>
              <a:buFont typeface="Helvetica Neue"/>
              <a:buNone/>
            </a:pPr>
            <a:r>
              <a:rPr lang="en-US" sz="4000" b="1" i="0" u="none" strike="noStrike" cap="none">
                <a:solidFill>
                  <a:schemeClr val="dk1"/>
                </a:solidFill>
                <a:latin typeface="Tahoma"/>
                <a:ea typeface="Tahoma"/>
                <a:cs typeface="Tahoma"/>
                <a:sym typeface="Tahoma"/>
              </a:rPr>
              <a:t>Criterion 4: Success Criteria for Students</a:t>
            </a:r>
            <a:endParaRPr sz="4000" b="0" i="0" u="none" strike="noStrike" cap="none">
              <a:solidFill>
                <a:schemeClr val="dk1"/>
              </a:solidFill>
              <a:latin typeface="Tahoma"/>
              <a:ea typeface="Tahoma"/>
              <a:cs typeface="Tahoma"/>
              <a:sym typeface="Tahoma"/>
            </a:endParaRPr>
          </a:p>
        </p:txBody>
      </p:sp>
      <p:sp>
        <p:nvSpPr>
          <p:cNvPr id="1115" name="Google Shape;1115;p108"/>
          <p:cNvSpPr txBox="1">
            <a:spLocks noGrp="1"/>
          </p:cNvSpPr>
          <p:nvPr>
            <p:ph type="body" idx="1"/>
          </p:nvPr>
        </p:nvSpPr>
        <p:spPr>
          <a:xfrm>
            <a:off x="406400" y="1631949"/>
            <a:ext cx="8229600" cy="324207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4A: </a:t>
            </a:r>
            <a:r>
              <a:rPr lang="en-US" sz="2400" b="0" i="0" u="none" strike="noStrike" cap="none">
                <a:solidFill>
                  <a:schemeClr val="dk1"/>
                </a:solidFill>
                <a:latin typeface="Tahoma"/>
                <a:ea typeface="Tahoma"/>
                <a:cs typeface="Tahoma"/>
                <a:sym typeface="Tahoma"/>
              </a:rPr>
              <a:t>Includes a rubric or other appropriate scoring tools (e.g., checklist, analytic rubric)</a:t>
            </a:r>
            <a:endParaRPr sz="2400" b="0" i="0" u="none" strike="noStrike" cap="none">
              <a:solidFill>
                <a:schemeClr val="dk1"/>
              </a:solidFill>
              <a:latin typeface="Tahoma"/>
              <a:ea typeface="Tahoma"/>
              <a:cs typeface="Tahoma"/>
              <a:sym typeface="Tahoma"/>
            </a:endParaRPr>
          </a:p>
          <a:p>
            <a:pPr marL="0" marR="0" lvl="0" indent="0" algn="l" rtl="0">
              <a:lnSpc>
                <a:spcPct val="90000"/>
              </a:lnSpc>
              <a:spcBef>
                <a:spcPts val="56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4B:</a:t>
            </a:r>
            <a:r>
              <a:rPr lang="en-US" sz="2400" b="0" i="0" u="none" strike="noStrike" cap="none">
                <a:solidFill>
                  <a:schemeClr val="dk1"/>
                </a:solidFill>
                <a:latin typeface="Tahoma"/>
                <a:ea typeface="Tahoma"/>
                <a:cs typeface="Tahoma"/>
                <a:sym typeface="Tahoma"/>
              </a:rPr>
              <a:t> Clearly and concise, audience-friendly language, can be used to provide feedback</a:t>
            </a:r>
            <a:endParaRPr sz="2400" b="0" i="0" u="none" strike="noStrike" cap="none">
              <a:solidFill>
                <a:schemeClr val="dk1"/>
              </a:solidFill>
              <a:latin typeface="Tahoma"/>
              <a:ea typeface="Tahoma"/>
              <a:cs typeface="Tahoma"/>
              <a:sym typeface="Tahoma"/>
            </a:endParaRPr>
          </a:p>
          <a:p>
            <a:pPr marL="0" marR="0" lvl="0" indent="0" algn="l" rtl="0">
              <a:lnSpc>
                <a:spcPct val="90000"/>
              </a:lnSpc>
              <a:spcBef>
                <a:spcPts val="56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4C: </a:t>
            </a:r>
            <a:r>
              <a:rPr lang="en-US" sz="2400" b="0" i="0" u="none" strike="noStrike" cap="none">
                <a:solidFill>
                  <a:schemeClr val="dk1"/>
                </a:solidFill>
                <a:latin typeface="Tahoma"/>
                <a:ea typeface="Tahoma"/>
                <a:cs typeface="Tahoma"/>
                <a:sym typeface="Tahoma"/>
              </a:rPr>
              <a:t>Common vs. task-specific rubric within a course; communications a consistent set of expectations</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109"/>
          <p:cNvSpPr txBox="1">
            <a:spLocks noGrp="1"/>
          </p:cNvSpPr>
          <p:nvPr>
            <p:ph type="title"/>
          </p:nvPr>
        </p:nvSpPr>
        <p:spPr>
          <a:xfrm>
            <a:off x="317500" y="205977"/>
            <a:ext cx="8826500" cy="114657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240"/>
              <a:buFont typeface="Helvetica Neue"/>
              <a:buNone/>
            </a:pPr>
            <a:r>
              <a:rPr lang="en-US" sz="4000" b="1" i="0" u="none" strike="noStrike" cap="none">
                <a:solidFill>
                  <a:schemeClr val="dk1"/>
                </a:solidFill>
                <a:latin typeface="Tahoma"/>
                <a:ea typeface="Tahoma"/>
                <a:cs typeface="Tahoma"/>
                <a:sym typeface="Tahoma"/>
              </a:rPr>
              <a:t>Criterion 5: Student Directions, Prompt, and Resources/Materials</a:t>
            </a:r>
            <a:endParaRPr sz="4000" b="0" i="0" u="none" strike="noStrike" cap="none">
              <a:solidFill>
                <a:schemeClr val="dk1"/>
              </a:solidFill>
              <a:latin typeface="Tahoma"/>
              <a:ea typeface="Tahoma"/>
              <a:cs typeface="Tahoma"/>
              <a:sym typeface="Tahoma"/>
            </a:endParaRPr>
          </a:p>
        </p:txBody>
      </p:sp>
      <p:sp>
        <p:nvSpPr>
          <p:cNvPr id="1122" name="Google Shape;1122;p109"/>
          <p:cNvSpPr txBox="1">
            <a:spLocks noGrp="1"/>
          </p:cNvSpPr>
          <p:nvPr>
            <p:ph type="body" idx="1"/>
          </p:nvPr>
        </p:nvSpPr>
        <p:spPr>
          <a:xfrm>
            <a:off x="431800" y="1631949"/>
            <a:ext cx="8229600" cy="32420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5A: </a:t>
            </a:r>
            <a:r>
              <a:rPr lang="en-US" sz="2400" b="0" i="0" u="none" strike="noStrike" cap="none">
                <a:solidFill>
                  <a:schemeClr val="dk1"/>
                </a:solidFill>
                <a:latin typeface="Tahoma"/>
                <a:ea typeface="Tahoma"/>
                <a:cs typeface="Tahoma"/>
                <a:sym typeface="Tahoma"/>
              </a:rPr>
              <a:t>Prompts, directions, resources aligned to learning outcomes, task purpose, performance outcomes</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5B:</a:t>
            </a:r>
            <a:r>
              <a:rPr lang="en-US" sz="2400" b="0" i="0" u="none" strike="noStrike" cap="none">
                <a:solidFill>
                  <a:schemeClr val="dk1"/>
                </a:solidFill>
                <a:latin typeface="Tahoma"/>
                <a:ea typeface="Tahoma"/>
                <a:cs typeface="Tahoma"/>
                <a:sym typeface="Tahoma"/>
              </a:rPr>
              <a:t> Clear, complete, accessible, developmentally appropriate language</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5C: </a:t>
            </a:r>
            <a:r>
              <a:rPr lang="en-US" sz="2400" b="0" i="0" u="none" strike="noStrike" cap="none">
                <a:solidFill>
                  <a:schemeClr val="dk1"/>
                </a:solidFill>
                <a:latin typeface="Tahoma"/>
                <a:ea typeface="Tahoma"/>
                <a:cs typeface="Tahoma"/>
                <a:sym typeface="Tahoma"/>
              </a:rPr>
              <a:t>Sensitive to community and free of bias</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10"/>
          <p:cNvSpPr txBox="1"/>
          <p:nvPr/>
        </p:nvSpPr>
        <p:spPr>
          <a:xfrm>
            <a:off x="198291" y="1312626"/>
            <a:ext cx="8945709" cy="2421174"/>
          </a:xfrm>
          <a:prstGeom prst="rect">
            <a:avLst/>
          </a:prstGeom>
          <a:noFill/>
          <a:ln>
            <a:noFill/>
          </a:ln>
        </p:spPr>
        <p:txBody>
          <a:bodyPr spcFirstLastPara="1" wrap="square" lIns="68375" tIns="34275" rIns="68375" bIns="34275" anchor="t" anchorCtr="0">
            <a:noAutofit/>
          </a:bodyPr>
          <a:lstStyle/>
          <a:p>
            <a:pPr marL="0" marR="0" lvl="0" indent="0" algn="l" rtl="0">
              <a:lnSpc>
                <a:spcPct val="100000"/>
              </a:lnSpc>
              <a:spcBef>
                <a:spcPts val="900"/>
              </a:spcBef>
              <a:spcAft>
                <a:spcPts val="0"/>
              </a:spcAft>
              <a:buClr>
                <a:srgbClr val="000000"/>
              </a:buClr>
              <a:buSzPts val="2400"/>
              <a:buFont typeface="Arial"/>
              <a:buNone/>
            </a:pPr>
            <a:r>
              <a:rPr lang="en-US" sz="2400" b="0" i="0" u="none" strike="noStrike" cap="none" dirty="0">
                <a:solidFill>
                  <a:schemeClr val="dk1"/>
                </a:solidFill>
                <a:latin typeface="Tahoma"/>
                <a:ea typeface="Tahoma"/>
                <a:cs typeface="Tahoma"/>
                <a:sym typeface="Tahoma"/>
              </a:rPr>
              <a:t>Max is concerned that it is unsafe for his 85-year-old grandpa Frank to keep driving because of his age. He thinks the state should pass a law that automatically takes away the drivers’ licenses of elderly people over the age of 75.  </a:t>
            </a:r>
            <a:r>
              <a:rPr lang="en-US" sz="2400" b="1" i="0" u="none" strike="noStrike" cap="none" dirty="0">
                <a:solidFill>
                  <a:schemeClr val="dk1"/>
                </a:solidFill>
                <a:latin typeface="Tahoma"/>
                <a:ea typeface="Tahoma"/>
                <a:cs typeface="Tahoma"/>
                <a:sym typeface="Tahoma"/>
              </a:rPr>
              <a:t>Based on the data below, do you agree with Max? Explain why you agree or disagree.</a:t>
            </a:r>
            <a:endParaRPr sz="2400" b="0" i="0" u="none" strike="noStrike" cap="none" dirty="0">
              <a:solidFill>
                <a:srgbClr val="000000"/>
              </a:solidFill>
              <a:latin typeface="Tahoma"/>
              <a:ea typeface="Tahoma"/>
              <a:cs typeface="Tahoma"/>
              <a:sym typeface="Tahoma"/>
            </a:endParaRPr>
          </a:p>
        </p:txBody>
      </p:sp>
      <p:graphicFrame>
        <p:nvGraphicFramePr>
          <p:cNvPr id="5" name="Google Shape;885;p84" descr="Table with four columns, three rows. Row 1, from left to right: blank cell, Under 21, Over 75, Other Ages (21-750. Row 2, from left to right: Traffic Ticket, 24, 11, 217. Last row, from left to right: No Traffic Ticket, 29, 84, 634." title="Data Table for &quot;At Risk Drivers&quot;"/>
          <p:cNvGraphicFramePr/>
          <p:nvPr>
            <p:extLst>
              <p:ext uri="{D42A27DB-BD31-4B8C-83A1-F6EECF244321}">
                <p14:modId xmlns:p14="http://schemas.microsoft.com/office/powerpoint/2010/main" val="2976814164"/>
              </p:ext>
            </p:extLst>
          </p:nvPr>
        </p:nvGraphicFramePr>
        <p:xfrm>
          <a:off x="0" y="3792220"/>
          <a:ext cx="9144000" cy="1363985"/>
        </p:xfrm>
        <a:graphic>
          <a:graphicData uri="http://schemas.openxmlformats.org/drawingml/2006/table">
            <a:tbl>
              <a:tblPr firstRow="1" bandRow="1">
                <a:noFill/>
                <a:tableStyleId>{3664F52F-9390-424B-BE03-4A606744F5B7}</a:tableStyleId>
              </a:tblPr>
              <a:tblGrid>
                <a:gridCol w="28829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3187700">
                  <a:extLst>
                    <a:ext uri="{9D8B030D-6E8A-4147-A177-3AD203B41FA5}">
                      <a16:colId xmlns:a16="http://schemas.microsoft.com/office/drawing/2014/main" val="20003"/>
                    </a:ext>
                  </a:extLst>
                </a:gridCol>
              </a:tblGrid>
              <a:tr h="396150">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chemeClr val="lt1"/>
                        </a:solidFill>
                        <a:latin typeface="Tahoma"/>
                        <a:ea typeface="Tahoma"/>
                        <a:cs typeface="Tahoma"/>
                        <a:sym typeface="Tahoma"/>
                      </a:endParaRPr>
                    </a:p>
                  </a:txBody>
                  <a:tcPr marL="68575" marR="68575" marT="34300" marB="3430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Under 21</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Over 75</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Other Ages (21-75)</a:t>
                      </a:r>
                      <a:endParaRPr sz="2400" b="1" u="none" strike="noStrike" cap="none">
                        <a:solidFill>
                          <a:schemeClr val="lt1"/>
                        </a:solidFill>
                        <a:latin typeface="Tahoma"/>
                        <a:ea typeface="Tahoma"/>
                        <a:cs typeface="Tahoma"/>
                        <a:sym typeface="Tahoma"/>
                      </a:endParaRPr>
                    </a:p>
                  </a:txBody>
                  <a:tcPr marL="68575" marR="68575" marT="34300" marB="34300"/>
                </a:tc>
                <a:extLst>
                  <a:ext uri="{0D108BD9-81ED-4DB2-BD59-A6C34878D82A}">
                    <a16:rowId xmlns:a16="http://schemas.microsoft.com/office/drawing/2014/main" val="10000"/>
                  </a:ext>
                </a:extLst>
              </a:tr>
              <a:tr h="46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11</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218</a:t>
                      </a:r>
                      <a:endParaRPr sz="2400" b="0" u="none" strike="noStrike" cap="none">
                        <a:latin typeface="Tahoma"/>
                        <a:ea typeface="Tahoma"/>
                        <a:cs typeface="Tahoma"/>
                        <a:sym typeface="Tahoma"/>
                      </a:endParaRPr>
                    </a:p>
                  </a:txBody>
                  <a:tcPr marL="68575" marR="68575" marT="34300" marB="34300"/>
                </a:tc>
                <a:extLst>
                  <a:ext uri="{0D108BD9-81ED-4DB2-BD59-A6C34878D82A}">
                    <a16:rowId xmlns:a16="http://schemas.microsoft.com/office/drawing/2014/main" val="10001"/>
                  </a:ext>
                </a:extLst>
              </a:tr>
              <a:tr h="4625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No 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29</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84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Tahoma"/>
                          <a:ea typeface="Tahoma"/>
                          <a:cs typeface="Tahoma"/>
                          <a:sym typeface="Tahoma"/>
                        </a:rPr>
                        <a:t>634</a:t>
                      </a:r>
                      <a:endParaRPr sz="2400" b="0" u="none" strike="noStrike" cap="none" dirty="0">
                        <a:latin typeface="Tahoma"/>
                        <a:ea typeface="Tahoma"/>
                        <a:cs typeface="Tahoma"/>
                        <a:sym typeface="Tahoma"/>
                      </a:endParaRPr>
                    </a:p>
                  </a:txBody>
                  <a:tcPr marL="68575" marR="68575" marT="34300" marB="3430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pPr lvl="0">
              <a:buClr>
                <a:srgbClr val="000000"/>
              </a:buClr>
              <a:buSzPts val="4000"/>
            </a:pPr>
            <a:r>
              <a:rPr lang="en-US" b="1" dirty="0">
                <a:latin typeface="Tahoma"/>
                <a:ea typeface="Tahoma"/>
                <a:cs typeface="Tahoma"/>
                <a:sym typeface="Tahoma"/>
              </a:rPr>
              <a:t>Performance Assessment  #3: “AT RISK DRIVERS</a:t>
            </a:r>
            <a:r>
              <a:rPr lang="en-US" b="1" dirty="0" smtClean="0">
                <a:latin typeface="Tahoma"/>
                <a:ea typeface="Tahoma"/>
                <a:cs typeface="Tahoma"/>
                <a:sym typeface="Tahoma"/>
              </a:rPr>
              <a:t>”</a:t>
            </a:r>
            <a:r>
              <a:rPr lang="en-US" sz="2400" b="1" dirty="0" smtClean="0">
                <a:latin typeface="Tahoma"/>
                <a:ea typeface="Tahoma"/>
                <a:cs typeface="Tahoma"/>
                <a:sym typeface="Tahoma"/>
              </a:rPr>
              <a:t> (6 of 8)</a:t>
            </a:r>
            <a:endParaRPr lang="en-US" dirty="0">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11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Criterion 6: Accessibility</a:t>
            </a:r>
            <a:endParaRPr sz="4000" b="1" i="0" u="none" strike="noStrike" cap="none">
              <a:solidFill>
                <a:schemeClr val="dk1"/>
              </a:solidFill>
              <a:latin typeface="Tahoma"/>
              <a:ea typeface="Tahoma"/>
              <a:cs typeface="Tahoma"/>
              <a:sym typeface="Tahoma"/>
            </a:endParaRPr>
          </a:p>
        </p:txBody>
      </p:sp>
      <p:sp>
        <p:nvSpPr>
          <p:cNvPr id="1137" name="Google Shape;1137;p111"/>
          <p:cNvSpPr txBox="1">
            <a:spLocks noGrp="1"/>
          </p:cNvSpPr>
          <p:nvPr>
            <p:ph type="body" idx="1"/>
          </p:nvPr>
        </p:nvSpPr>
        <p:spPr>
          <a:xfrm>
            <a:off x="457200" y="1200149"/>
            <a:ext cx="8229600" cy="32420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6A: </a:t>
            </a:r>
            <a:r>
              <a:rPr lang="en-US" sz="2400" b="0" i="0" u="none" strike="noStrike" cap="none">
                <a:solidFill>
                  <a:schemeClr val="dk1"/>
                </a:solidFill>
                <a:latin typeface="Tahoma"/>
                <a:ea typeface="Tahoma"/>
                <a:cs typeface="Tahoma"/>
                <a:sym typeface="Tahoma"/>
              </a:rPr>
              <a:t>Accommodates participation of all students; appropriate supports or alternatives for accessibility</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6B:</a:t>
            </a:r>
            <a:r>
              <a:rPr lang="en-US" sz="2400" b="0" i="0" u="none" strike="noStrike" cap="none">
                <a:solidFill>
                  <a:schemeClr val="dk1"/>
                </a:solidFill>
                <a:latin typeface="Tahoma"/>
                <a:ea typeface="Tahoma"/>
                <a:cs typeface="Tahoma"/>
                <a:sym typeface="Tahoma"/>
              </a:rPr>
              <a:t> Accessible and differentiates ways to demonstration learning</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8"/>
          <p:cNvSpPr txBox="1">
            <a:spLocks noGrp="1"/>
          </p:cNvSpPr>
          <p:nvPr>
            <p:ph type="title"/>
          </p:nvPr>
        </p:nvSpPr>
        <p:spPr>
          <a:xfrm>
            <a:off x="277904" y="367343"/>
            <a:ext cx="8785175"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3600" b="1" i="0" u="none" strike="noStrike" cap="none" dirty="0">
                <a:solidFill>
                  <a:schemeClr val="dk1"/>
                </a:solidFill>
                <a:latin typeface="Tahoma"/>
                <a:ea typeface="Tahoma"/>
                <a:cs typeface="Tahoma"/>
                <a:sym typeface="Tahoma"/>
              </a:rPr>
              <a:t>Institute Learning Outcomes – Day 2</a:t>
            </a:r>
            <a:endParaRPr sz="3600" b="1" i="0" u="none" strike="noStrike" cap="none" dirty="0">
              <a:solidFill>
                <a:schemeClr val="dk1"/>
              </a:solidFill>
              <a:latin typeface="Tahoma"/>
              <a:ea typeface="Tahoma"/>
              <a:cs typeface="Tahoma"/>
              <a:sym typeface="Tahoma"/>
            </a:endParaRPr>
          </a:p>
        </p:txBody>
      </p:sp>
      <p:sp>
        <p:nvSpPr>
          <p:cNvPr id="584" name="Google Shape;584;p58"/>
          <p:cNvSpPr txBox="1">
            <a:spLocks noGrp="1"/>
          </p:cNvSpPr>
          <p:nvPr>
            <p:ph type="body" idx="1"/>
          </p:nvPr>
        </p:nvSpPr>
        <p:spPr>
          <a:xfrm>
            <a:off x="277905" y="1565252"/>
            <a:ext cx="8229600" cy="31849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Tahoma"/>
                <a:ea typeface="Tahoma"/>
                <a:cs typeface="Tahoma"/>
                <a:sym typeface="Tahoma"/>
              </a:rPr>
              <a:t>Develop an understanding of Virginia Common Rubrics in secondary history and third grade science by applying them to scoring student work</a:t>
            </a:r>
            <a:endParaRPr sz="3200" b="0" i="0" u="none" strike="noStrike" cap="none">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ahoma"/>
                <a:ea typeface="Tahoma"/>
                <a:cs typeface="Tahoma"/>
                <a:sym typeface="Tahoma"/>
              </a:rPr>
              <a:t>Experience a scoring process that could be used with educators in local divisions</a:t>
            </a:r>
            <a:endParaRPr sz="3200" b="0" i="0" u="none" strike="noStrike" cap="none">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Tahoma"/>
                <a:ea typeface="Tahoma"/>
                <a:cs typeface="Tahoma"/>
                <a:sym typeface="Tahoma"/>
              </a:rPr>
              <a:t>Learn about the concept of a “body of evidence”</a:t>
            </a:r>
            <a:endParaRPr sz="2400" b="0" i="1" u="none" strike="noStrike" cap="none">
              <a:solidFill>
                <a:schemeClr val="dk1"/>
              </a:solidFill>
              <a:latin typeface="Tahoma"/>
              <a:ea typeface="Tahoma"/>
              <a:cs typeface="Tahoma"/>
              <a:sym typeface="Tahom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12"/>
          <p:cNvSpPr txBox="1"/>
          <p:nvPr/>
        </p:nvSpPr>
        <p:spPr>
          <a:xfrm>
            <a:off x="198291" y="1312626"/>
            <a:ext cx="8945709" cy="2421174"/>
          </a:xfrm>
          <a:prstGeom prst="rect">
            <a:avLst/>
          </a:prstGeom>
          <a:noFill/>
          <a:ln>
            <a:noFill/>
          </a:ln>
        </p:spPr>
        <p:txBody>
          <a:bodyPr spcFirstLastPara="1" wrap="square" lIns="68375" tIns="34275" rIns="68375" bIns="34275" anchor="t" anchorCtr="0">
            <a:noAutofit/>
          </a:bodyPr>
          <a:lstStyle/>
          <a:p>
            <a:pPr marL="0" marR="0" lvl="0" indent="0" algn="l" rtl="0">
              <a:lnSpc>
                <a:spcPct val="100000"/>
              </a:lnSpc>
              <a:spcBef>
                <a:spcPts val="90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Max is concerned that it is unsafe for his 85-year-old grandpa Frank to keep driving because of his age. He thinks the state should pass a law that automatically takes away the drivers’ licenses of elderly people over the age of 75.  </a:t>
            </a:r>
            <a:r>
              <a:rPr lang="en-US" sz="2400" b="1" i="0" u="none" strike="noStrike" cap="none">
                <a:solidFill>
                  <a:schemeClr val="dk1"/>
                </a:solidFill>
                <a:latin typeface="Tahoma"/>
                <a:ea typeface="Tahoma"/>
                <a:cs typeface="Tahoma"/>
                <a:sym typeface="Tahoma"/>
              </a:rPr>
              <a:t>Based on the data below, do you agree with Max? Explain why you agree or disagree.</a:t>
            </a:r>
            <a:endParaRPr sz="2400" b="0" i="0" u="none" strike="noStrike" cap="none">
              <a:solidFill>
                <a:srgbClr val="000000"/>
              </a:solidFill>
              <a:latin typeface="Tahoma"/>
              <a:ea typeface="Tahoma"/>
              <a:cs typeface="Tahoma"/>
              <a:sym typeface="Tahoma"/>
            </a:endParaRPr>
          </a:p>
        </p:txBody>
      </p:sp>
      <p:graphicFrame>
        <p:nvGraphicFramePr>
          <p:cNvPr id="5" name="Google Shape;885;p84" descr="Table with four columns, three rows. Row 1, from left to right: blank cell, Under 21, Over 75, Other Ages (21-750. Row 2, from left to right: Traffic Ticket, 24, 11, 217. Last row, from left to right: No Traffic Ticket, 29, 84, 634." title="Data Table for &quot;At Risk Drivers&quot;"/>
          <p:cNvGraphicFramePr/>
          <p:nvPr>
            <p:extLst>
              <p:ext uri="{D42A27DB-BD31-4B8C-83A1-F6EECF244321}">
                <p14:modId xmlns:p14="http://schemas.microsoft.com/office/powerpoint/2010/main" val="2976814164"/>
              </p:ext>
            </p:extLst>
          </p:nvPr>
        </p:nvGraphicFramePr>
        <p:xfrm>
          <a:off x="0" y="3792220"/>
          <a:ext cx="9144000" cy="1363985"/>
        </p:xfrm>
        <a:graphic>
          <a:graphicData uri="http://schemas.openxmlformats.org/drawingml/2006/table">
            <a:tbl>
              <a:tblPr firstRow="1" bandRow="1">
                <a:noFill/>
                <a:tableStyleId>{3664F52F-9390-424B-BE03-4A606744F5B7}</a:tableStyleId>
              </a:tblPr>
              <a:tblGrid>
                <a:gridCol w="28829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3187700">
                  <a:extLst>
                    <a:ext uri="{9D8B030D-6E8A-4147-A177-3AD203B41FA5}">
                      <a16:colId xmlns:a16="http://schemas.microsoft.com/office/drawing/2014/main" val="20003"/>
                    </a:ext>
                  </a:extLst>
                </a:gridCol>
              </a:tblGrid>
              <a:tr h="396150">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chemeClr val="lt1"/>
                        </a:solidFill>
                        <a:latin typeface="Tahoma"/>
                        <a:ea typeface="Tahoma"/>
                        <a:cs typeface="Tahoma"/>
                        <a:sym typeface="Tahoma"/>
                      </a:endParaRPr>
                    </a:p>
                  </a:txBody>
                  <a:tcPr marL="68575" marR="68575" marT="34300" marB="3430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Under 21</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Over 75</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Other Ages (21-75)</a:t>
                      </a:r>
                      <a:endParaRPr sz="2400" b="1" u="none" strike="noStrike" cap="none">
                        <a:solidFill>
                          <a:schemeClr val="lt1"/>
                        </a:solidFill>
                        <a:latin typeface="Tahoma"/>
                        <a:ea typeface="Tahoma"/>
                        <a:cs typeface="Tahoma"/>
                        <a:sym typeface="Tahoma"/>
                      </a:endParaRPr>
                    </a:p>
                  </a:txBody>
                  <a:tcPr marL="68575" marR="68575" marT="34300" marB="34300"/>
                </a:tc>
                <a:extLst>
                  <a:ext uri="{0D108BD9-81ED-4DB2-BD59-A6C34878D82A}">
                    <a16:rowId xmlns:a16="http://schemas.microsoft.com/office/drawing/2014/main" val="10000"/>
                  </a:ext>
                </a:extLst>
              </a:tr>
              <a:tr h="46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11</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218</a:t>
                      </a:r>
                      <a:endParaRPr sz="2400" b="0" u="none" strike="noStrike" cap="none">
                        <a:latin typeface="Tahoma"/>
                        <a:ea typeface="Tahoma"/>
                        <a:cs typeface="Tahoma"/>
                        <a:sym typeface="Tahoma"/>
                      </a:endParaRPr>
                    </a:p>
                  </a:txBody>
                  <a:tcPr marL="68575" marR="68575" marT="34300" marB="34300"/>
                </a:tc>
                <a:extLst>
                  <a:ext uri="{0D108BD9-81ED-4DB2-BD59-A6C34878D82A}">
                    <a16:rowId xmlns:a16="http://schemas.microsoft.com/office/drawing/2014/main" val="10001"/>
                  </a:ext>
                </a:extLst>
              </a:tr>
              <a:tr h="4625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No 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29</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84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Tahoma"/>
                          <a:ea typeface="Tahoma"/>
                          <a:cs typeface="Tahoma"/>
                          <a:sym typeface="Tahoma"/>
                        </a:rPr>
                        <a:t>634</a:t>
                      </a:r>
                      <a:endParaRPr sz="2400" b="0" u="none" strike="noStrike" cap="none" dirty="0">
                        <a:latin typeface="Tahoma"/>
                        <a:ea typeface="Tahoma"/>
                        <a:cs typeface="Tahoma"/>
                        <a:sym typeface="Tahoma"/>
                      </a:endParaRPr>
                    </a:p>
                  </a:txBody>
                  <a:tcPr marL="68575" marR="68575" marT="34300" marB="3430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pPr lvl="0">
              <a:buClr>
                <a:srgbClr val="000000"/>
              </a:buClr>
              <a:buSzPts val="4000"/>
            </a:pPr>
            <a:r>
              <a:rPr lang="en-US" b="1" dirty="0">
                <a:latin typeface="Tahoma"/>
                <a:ea typeface="Tahoma"/>
                <a:cs typeface="Tahoma"/>
                <a:sym typeface="Tahoma"/>
              </a:rPr>
              <a:t>Performance Assessment  #3: “AT RISK DRIVERS</a:t>
            </a:r>
            <a:r>
              <a:rPr lang="en-US" b="1" dirty="0" smtClean="0">
                <a:latin typeface="Tahoma"/>
                <a:ea typeface="Tahoma"/>
                <a:cs typeface="Tahoma"/>
                <a:sym typeface="Tahoma"/>
              </a:rPr>
              <a:t>”</a:t>
            </a:r>
            <a:r>
              <a:rPr lang="en-US" sz="2400" b="1" dirty="0" smtClean="0">
                <a:latin typeface="Tahoma"/>
                <a:ea typeface="Tahoma"/>
                <a:cs typeface="Tahoma"/>
                <a:sym typeface="Tahoma"/>
              </a:rPr>
              <a:t> (7 </a:t>
            </a:r>
            <a:r>
              <a:rPr lang="en-US" sz="2400" b="1" smtClean="0">
                <a:latin typeface="Tahoma"/>
                <a:ea typeface="Tahoma"/>
                <a:cs typeface="Tahoma"/>
                <a:sym typeface="Tahoma"/>
              </a:rPr>
              <a:t>of 8)</a:t>
            </a:r>
            <a:endParaRPr lang="en-US" dirty="0">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3600"/>
              <a:buFont typeface="Helvetica Neue"/>
              <a:buNone/>
            </a:pPr>
            <a:r>
              <a:rPr lang="en-US" sz="4000" b="1" i="0" u="none" strike="noStrike" cap="none">
                <a:solidFill>
                  <a:schemeClr val="dk1"/>
                </a:solidFill>
                <a:latin typeface="Tahoma"/>
                <a:ea typeface="Tahoma"/>
                <a:cs typeface="Tahoma"/>
                <a:sym typeface="Tahoma"/>
              </a:rPr>
              <a:t>Criterion 7: Feasibility</a:t>
            </a:r>
            <a:endParaRPr sz="4000" b="1" i="0" u="none" strike="noStrike" cap="none">
              <a:solidFill>
                <a:schemeClr val="dk1"/>
              </a:solidFill>
              <a:latin typeface="Tahoma"/>
              <a:ea typeface="Tahoma"/>
              <a:cs typeface="Tahoma"/>
              <a:sym typeface="Tahoma"/>
            </a:endParaRPr>
          </a:p>
        </p:txBody>
      </p:sp>
      <p:sp>
        <p:nvSpPr>
          <p:cNvPr id="1152" name="Google Shape;1152;p113"/>
          <p:cNvSpPr txBox="1">
            <a:spLocks noGrp="1"/>
          </p:cNvSpPr>
          <p:nvPr>
            <p:ph type="body" idx="1"/>
          </p:nvPr>
        </p:nvSpPr>
        <p:spPr>
          <a:xfrm>
            <a:off x="457200" y="1352549"/>
            <a:ext cx="8229600" cy="32420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7A: </a:t>
            </a:r>
            <a:r>
              <a:rPr lang="en-US" sz="2400" b="0" i="0" u="none" strike="noStrike" cap="none">
                <a:solidFill>
                  <a:schemeClr val="dk1"/>
                </a:solidFill>
                <a:latin typeface="Tahoma"/>
                <a:ea typeface="Tahoma"/>
                <a:cs typeface="Tahoma"/>
                <a:sym typeface="Tahoma"/>
              </a:rPr>
              <a:t>Student-facing prompts, teacher directions, materials, scoring tools are included; realistic and accessible to teachers</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7B:</a:t>
            </a:r>
            <a:r>
              <a:rPr lang="en-US" sz="2400" b="0" i="0" u="none" strike="noStrike" cap="none">
                <a:solidFill>
                  <a:schemeClr val="dk1"/>
                </a:solidFill>
                <a:latin typeface="Tahoma"/>
                <a:ea typeface="Tahoma"/>
                <a:cs typeface="Tahoma"/>
                <a:sym typeface="Tahoma"/>
              </a:rPr>
              <a:t> Duration is indicated and realistic</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560"/>
              </a:spcBef>
              <a:spcAft>
                <a:spcPts val="0"/>
              </a:spcAft>
              <a:buClr>
                <a:schemeClr val="dk1"/>
              </a:buClr>
              <a:buSzPts val="2800"/>
              <a:buFont typeface="Arial"/>
              <a:buNone/>
            </a:pPr>
            <a:r>
              <a:rPr lang="en-US" sz="2400" b="1" i="0" u="none" strike="noStrike" cap="none">
                <a:solidFill>
                  <a:schemeClr val="dk1"/>
                </a:solidFill>
                <a:latin typeface="Tahoma"/>
                <a:ea typeface="Tahoma"/>
                <a:cs typeface="Tahoma"/>
                <a:sym typeface="Tahoma"/>
              </a:rPr>
              <a:t>7C: </a:t>
            </a:r>
            <a:r>
              <a:rPr lang="en-US" sz="2400" b="0" i="0" u="none" strike="noStrike" cap="none">
                <a:solidFill>
                  <a:schemeClr val="dk1"/>
                </a:solidFill>
                <a:latin typeface="Tahoma"/>
                <a:ea typeface="Tahoma"/>
                <a:cs typeface="Tahoma"/>
                <a:sym typeface="Tahoma"/>
              </a:rPr>
              <a:t>Multi-lesson tasks include implementation plan and instructional context</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114"/>
          <p:cNvSpPr txBox="1"/>
          <p:nvPr/>
        </p:nvSpPr>
        <p:spPr>
          <a:xfrm>
            <a:off x="198291" y="1312626"/>
            <a:ext cx="8945709" cy="2421174"/>
          </a:xfrm>
          <a:prstGeom prst="rect">
            <a:avLst/>
          </a:prstGeom>
          <a:noFill/>
          <a:ln>
            <a:noFill/>
          </a:ln>
        </p:spPr>
        <p:txBody>
          <a:bodyPr spcFirstLastPara="1" wrap="square" lIns="68375" tIns="34275" rIns="68375" bIns="34275" anchor="t" anchorCtr="0">
            <a:noAutofit/>
          </a:bodyPr>
          <a:lstStyle/>
          <a:p>
            <a:pPr marL="0" marR="0" lvl="0" indent="0" algn="l" rtl="0">
              <a:lnSpc>
                <a:spcPct val="100000"/>
              </a:lnSpc>
              <a:spcBef>
                <a:spcPts val="900"/>
              </a:spcBef>
              <a:spcAft>
                <a:spcPts val="0"/>
              </a:spcAft>
              <a:buClr>
                <a:srgbClr val="000000"/>
              </a:buClr>
              <a:buSzPts val="2400"/>
              <a:buFont typeface="Arial"/>
              <a:buNone/>
            </a:pPr>
            <a:r>
              <a:rPr lang="en-US" sz="2400" b="0" i="0" u="none" strike="noStrike" cap="none">
                <a:solidFill>
                  <a:schemeClr val="dk1"/>
                </a:solidFill>
                <a:latin typeface="Tahoma"/>
                <a:ea typeface="Tahoma"/>
                <a:cs typeface="Tahoma"/>
                <a:sym typeface="Tahoma"/>
              </a:rPr>
              <a:t>Max is concerned that it is unsafe for his 85-year-old grandpa Frank to keep driving because of his age. He thinks the state should pass a law that automatically takes away the drivers’ licenses of elderly people over the age of 75.  </a:t>
            </a:r>
            <a:r>
              <a:rPr lang="en-US" sz="2400" b="1" i="0" u="none" strike="noStrike" cap="none">
                <a:solidFill>
                  <a:schemeClr val="dk1"/>
                </a:solidFill>
                <a:latin typeface="Tahoma"/>
                <a:ea typeface="Tahoma"/>
                <a:cs typeface="Tahoma"/>
                <a:sym typeface="Tahoma"/>
              </a:rPr>
              <a:t>Based on the data below, do you agree with Max? Explain why you agree or disagree.</a:t>
            </a:r>
            <a:endParaRPr sz="2400" b="0" i="0" u="none" strike="noStrike" cap="none">
              <a:solidFill>
                <a:srgbClr val="000000"/>
              </a:solidFill>
              <a:latin typeface="Tahoma"/>
              <a:ea typeface="Tahoma"/>
              <a:cs typeface="Tahoma"/>
              <a:sym typeface="Tahoma"/>
            </a:endParaRPr>
          </a:p>
        </p:txBody>
      </p:sp>
      <p:graphicFrame>
        <p:nvGraphicFramePr>
          <p:cNvPr id="5" name="Google Shape;885;p84" descr="Table with four columns, three rows. Row 1, from left to right: blank cell, Under 21, Over 75, Other Ages (21-750. Row 2, from left to right: Traffic Ticket, 24, 11, 217. Last row, from left to right: No Traffic Ticket, 29, 84, 634." title="Data Table for &quot;At Risk Drivers&quot;"/>
          <p:cNvGraphicFramePr/>
          <p:nvPr>
            <p:extLst>
              <p:ext uri="{D42A27DB-BD31-4B8C-83A1-F6EECF244321}">
                <p14:modId xmlns:p14="http://schemas.microsoft.com/office/powerpoint/2010/main" val="2976814164"/>
              </p:ext>
            </p:extLst>
          </p:nvPr>
        </p:nvGraphicFramePr>
        <p:xfrm>
          <a:off x="0" y="3792220"/>
          <a:ext cx="9144000" cy="1363985"/>
        </p:xfrm>
        <a:graphic>
          <a:graphicData uri="http://schemas.openxmlformats.org/drawingml/2006/table">
            <a:tbl>
              <a:tblPr firstRow="1" bandRow="1">
                <a:noFill/>
                <a:tableStyleId>{3664F52F-9390-424B-BE03-4A606744F5B7}</a:tableStyleId>
              </a:tblPr>
              <a:tblGrid>
                <a:gridCol w="28829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3187700">
                  <a:extLst>
                    <a:ext uri="{9D8B030D-6E8A-4147-A177-3AD203B41FA5}">
                      <a16:colId xmlns:a16="http://schemas.microsoft.com/office/drawing/2014/main" val="20003"/>
                    </a:ext>
                  </a:extLst>
                </a:gridCol>
              </a:tblGrid>
              <a:tr h="396150">
                <a:tc>
                  <a:txBody>
                    <a:bodyPr/>
                    <a:lstStyle/>
                    <a:p>
                      <a:pPr marL="0" marR="0" lvl="0" indent="0" algn="ctr" rtl="0">
                        <a:lnSpc>
                          <a:spcPct val="100000"/>
                        </a:lnSpc>
                        <a:spcBef>
                          <a:spcPts val="0"/>
                        </a:spcBef>
                        <a:spcAft>
                          <a:spcPts val="0"/>
                        </a:spcAft>
                        <a:buClr>
                          <a:srgbClr val="000000"/>
                        </a:buClr>
                        <a:buSzPts val="2400"/>
                        <a:buFont typeface="Arial"/>
                        <a:buNone/>
                      </a:pPr>
                      <a:endParaRPr sz="2400" b="1" u="none" strike="noStrike" cap="none" dirty="0">
                        <a:solidFill>
                          <a:schemeClr val="lt1"/>
                        </a:solidFill>
                        <a:latin typeface="Tahoma"/>
                        <a:ea typeface="Tahoma"/>
                        <a:cs typeface="Tahoma"/>
                        <a:sym typeface="Tahoma"/>
                      </a:endParaRPr>
                    </a:p>
                  </a:txBody>
                  <a:tcPr marL="68575" marR="68575" marT="34300" marB="34300">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Under 21</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Over 75</a:t>
                      </a:r>
                      <a:endParaRPr sz="2400" b="1" u="none" strike="noStrike" cap="none">
                        <a:solidFill>
                          <a:schemeClr val="lt1"/>
                        </a:solidFill>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Other Ages (21-75)</a:t>
                      </a:r>
                      <a:endParaRPr sz="2400" b="1" u="none" strike="noStrike" cap="none">
                        <a:solidFill>
                          <a:schemeClr val="lt1"/>
                        </a:solidFill>
                        <a:latin typeface="Tahoma"/>
                        <a:ea typeface="Tahoma"/>
                        <a:cs typeface="Tahoma"/>
                        <a:sym typeface="Tahoma"/>
                      </a:endParaRPr>
                    </a:p>
                  </a:txBody>
                  <a:tcPr marL="68575" marR="68575" marT="34300" marB="34300"/>
                </a:tc>
                <a:extLst>
                  <a:ext uri="{0D108BD9-81ED-4DB2-BD59-A6C34878D82A}">
                    <a16:rowId xmlns:a16="http://schemas.microsoft.com/office/drawing/2014/main" val="10000"/>
                  </a:ext>
                </a:extLst>
              </a:tr>
              <a:tr h="46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11</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218</a:t>
                      </a:r>
                      <a:endParaRPr sz="2400" b="0" u="none" strike="noStrike" cap="none">
                        <a:latin typeface="Tahoma"/>
                        <a:ea typeface="Tahoma"/>
                        <a:cs typeface="Tahoma"/>
                        <a:sym typeface="Tahoma"/>
                      </a:endParaRPr>
                    </a:p>
                  </a:txBody>
                  <a:tcPr marL="68575" marR="68575" marT="34300" marB="34300"/>
                </a:tc>
                <a:extLst>
                  <a:ext uri="{0D108BD9-81ED-4DB2-BD59-A6C34878D82A}">
                    <a16:rowId xmlns:a16="http://schemas.microsoft.com/office/drawing/2014/main" val="10001"/>
                  </a:ext>
                </a:extLst>
              </a:tr>
              <a:tr h="4625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latin typeface="Tahoma"/>
                          <a:ea typeface="Tahoma"/>
                          <a:cs typeface="Tahoma"/>
                          <a:sym typeface="Tahoma"/>
                        </a:rPr>
                        <a:t>No Traffic Ticket</a:t>
                      </a:r>
                      <a:endParaRPr sz="2400" b="1"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29</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Tahoma"/>
                          <a:ea typeface="Tahoma"/>
                          <a:cs typeface="Tahoma"/>
                          <a:sym typeface="Tahoma"/>
                        </a:rPr>
                        <a:t>84</a:t>
                      </a:r>
                      <a:endParaRPr sz="2400" b="0" u="none" strike="noStrike" cap="none">
                        <a:latin typeface="Tahoma"/>
                        <a:ea typeface="Tahoma"/>
                        <a:cs typeface="Tahoma"/>
                        <a:sym typeface="Tahoma"/>
                      </a:endParaRPr>
                    </a:p>
                  </a:txBody>
                  <a:tcPr marL="68575" marR="68575" marT="34300" marB="34300"/>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dirty="0">
                          <a:latin typeface="Tahoma"/>
                          <a:ea typeface="Tahoma"/>
                          <a:cs typeface="Tahoma"/>
                          <a:sym typeface="Tahoma"/>
                        </a:rPr>
                        <a:t>634</a:t>
                      </a:r>
                      <a:endParaRPr sz="2400" b="0" u="none" strike="noStrike" cap="none" dirty="0">
                        <a:latin typeface="Tahoma"/>
                        <a:ea typeface="Tahoma"/>
                        <a:cs typeface="Tahoma"/>
                        <a:sym typeface="Tahoma"/>
                      </a:endParaRPr>
                    </a:p>
                  </a:txBody>
                  <a:tcPr marL="68575" marR="68575" marT="34300" marB="3430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pPr lvl="0">
              <a:buClr>
                <a:srgbClr val="000000"/>
              </a:buClr>
              <a:buSzPts val="4000"/>
            </a:pPr>
            <a:r>
              <a:rPr lang="en-US" b="1" dirty="0">
                <a:latin typeface="Tahoma"/>
                <a:ea typeface="Tahoma"/>
                <a:cs typeface="Tahoma"/>
                <a:sym typeface="Tahoma"/>
              </a:rPr>
              <a:t>Performance Assessment  #3: “AT RISK DRIVERS</a:t>
            </a:r>
            <a:r>
              <a:rPr lang="en-US" b="1" dirty="0" smtClean="0">
                <a:latin typeface="Tahoma"/>
                <a:ea typeface="Tahoma"/>
                <a:cs typeface="Tahoma"/>
                <a:sym typeface="Tahoma"/>
              </a:rPr>
              <a:t>”</a:t>
            </a:r>
            <a:r>
              <a:rPr lang="en-US" sz="2400" b="1" dirty="0" smtClean="0">
                <a:latin typeface="Tahoma"/>
                <a:ea typeface="Tahoma"/>
                <a:cs typeface="Tahoma"/>
                <a:sym typeface="Tahoma"/>
              </a:rPr>
              <a:t> (8 of 8)</a:t>
            </a:r>
            <a:endParaRPr lang="en-US" dirty="0">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115"/>
          <p:cNvSpPr txBox="1">
            <a:spLocks noGrp="1"/>
          </p:cNvSpPr>
          <p:nvPr>
            <p:ph type="title"/>
          </p:nvPr>
        </p:nvSpPr>
        <p:spPr>
          <a:xfrm>
            <a:off x="571500" y="1936750"/>
            <a:ext cx="8077200" cy="800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Helvetica Neue"/>
              <a:buNone/>
            </a:pPr>
            <a:r>
              <a:rPr lang="en-US" b="1" dirty="0" smtClean="0">
                <a:latin typeface="Tahoma"/>
                <a:ea typeface="Tahoma"/>
                <a:cs typeface="Tahoma"/>
                <a:sym typeface="Tahoma"/>
              </a:rPr>
              <a:t>What are your q</a:t>
            </a:r>
            <a:r>
              <a:rPr lang="en-US" sz="4400" b="1" i="0" u="none" strike="noStrike" cap="none" dirty="0" smtClean="0">
                <a:solidFill>
                  <a:schemeClr val="dk1"/>
                </a:solidFill>
                <a:latin typeface="Tahoma"/>
                <a:ea typeface="Tahoma"/>
                <a:cs typeface="Tahoma"/>
                <a:sym typeface="Tahoma"/>
              </a:rPr>
              <a:t>uestions</a:t>
            </a:r>
            <a:r>
              <a:rPr lang="en-US" sz="4400" b="1" i="0" u="none" strike="noStrike" cap="none" dirty="0">
                <a:solidFill>
                  <a:schemeClr val="dk1"/>
                </a:solidFill>
                <a:latin typeface="Tahoma"/>
                <a:ea typeface="Tahoma"/>
                <a:cs typeface="Tahoma"/>
                <a:sym typeface="Tahoma"/>
              </a:rPr>
              <a:t>?</a:t>
            </a:r>
            <a:endParaRPr sz="4400" b="1" i="0" u="none" strike="noStrike" cap="none" dirty="0">
              <a:solidFill>
                <a:schemeClr val="dk1"/>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116"/>
          <p:cNvSpPr txBox="1">
            <a:spLocks noGrp="1"/>
          </p:cNvSpPr>
          <p:nvPr>
            <p:ph type="body" idx="1"/>
          </p:nvPr>
        </p:nvSpPr>
        <p:spPr>
          <a:xfrm>
            <a:off x="1302778" y="2127250"/>
            <a:ext cx="6611470" cy="226807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3200"/>
              <a:buFont typeface="Arial"/>
              <a:buNone/>
            </a:pPr>
            <a:r>
              <a:rPr lang="en-US" sz="3200" b="0" i="0" u="none" strike="noStrike" cap="none">
                <a:solidFill>
                  <a:schemeClr val="dk1"/>
                </a:solidFill>
                <a:latin typeface="Tahoma"/>
                <a:ea typeface="Tahoma"/>
                <a:cs typeface="Tahoma"/>
                <a:sym typeface="Tahoma"/>
              </a:rPr>
              <a:t>ELEMENTARY – ROOM NAME</a:t>
            </a:r>
            <a:endParaRPr sz="3200" b="0" i="0" u="none" strike="noStrike" cap="none">
              <a:solidFill>
                <a:schemeClr val="dk1"/>
              </a:solidFill>
              <a:latin typeface="Tahoma"/>
              <a:ea typeface="Tahoma"/>
              <a:cs typeface="Tahoma"/>
              <a:sym typeface="Tahoma"/>
            </a:endParaRPr>
          </a:p>
          <a:p>
            <a:pPr marL="0" marR="0" lvl="0" indent="0" algn="ctr" rtl="0">
              <a:lnSpc>
                <a:spcPct val="100000"/>
              </a:lnSpc>
              <a:spcBef>
                <a:spcPts val="640"/>
              </a:spcBef>
              <a:spcAft>
                <a:spcPts val="0"/>
              </a:spcAft>
              <a:buClr>
                <a:srgbClr val="C00000"/>
              </a:buClr>
              <a:buSzPts val="3200"/>
              <a:buFont typeface="Arial"/>
              <a:buNone/>
            </a:pPr>
            <a:r>
              <a:rPr lang="en-US" sz="3200" b="0" i="0" u="none" strike="noStrike" cap="none">
                <a:solidFill>
                  <a:schemeClr val="dk1"/>
                </a:solidFill>
                <a:latin typeface="Tahoma"/>
                <a:ea typeface="Tahoma"/>
                <a:cs typeface="Tahoma"/>
                <a:sym typeface="Tahoma"/>
              </a:rPr>
              <a:t>SECONDARY– ROOM NAME</a:t>
            </a:r>
            <a:endParaRPr sz="3200" b="0" i="0" u="none" strike="noStrike" cap="none">
              <a:solidFill>
                <a:schemeClr val="dk1"/>
              </a:solidFill>
              <a:latin typeface="Tahoma"/>
              <a:ea typeface="Tahoma"/>
              <a:cs typeface="Tahoma"/>
              <a:sym typeface="Tahoma"/>
            </a:endParaRPr>
          </a:p>
          <a:p>
            <a:pPr marL="0" marR="0" lvl="0" indent="0" algn="ctr" rtl="0">
              <a:lnSpc>
                <a:spcPct val="100000"/>
              </a:lnSpc>
              <a:spcBef>
                <a:spcPts val="320"/>
              </a:spcBef>
              <a:spcAft>
                <a:spcPts val="0"/>
              </a:spcAft>
              <a:buClr>
                <a:schemeClr val="dk2"/>
              </a:buClr>
              <a:buSzPts val="1600"/>
              <a:buFont typeface="Arial"/>
              <a:buNone/>
            </a:pPr>
            <a:endParaRPr sz="1600" b="1" i="0" u="none" strike="noStrike" cap="none">
              <a:solidFill>
                <a:schemeClr val="dk1"/>
              </a:solidFill>
              <a:latin typeface="Tahoma"/>
              <a:ea typeface="Tahoma"/>
              <a:cs typeface="Tahoma"/>
              <a:sym typeface="Tahoma"/>
            </a:endParaRPr>
          </a:p>
        </p:txBody>
      </p:sp>
      <p:sp>
        <p:nvSpPr>
          <p:cNvPr id="1172" name="Google Shape;1172;p116"/>
          <p:cNvSpPr txBox="1">
            <a:spLocks noGrp="1"/>
          </p:cNvSpPr>
          <p:nvPr>
            <p:ph type="title"/>
          </p:nvPr>
        </p:nvSpPr>
        <p:spPr>
          <a:xfrm>
            <a:off x="722313" y="400050"/>
            <a:ext cx="7772400" cy="1143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FFFFFF"/>
              </a:buClr>
              <a:buSzPts val="4200"/>
              <a:buFont typeface="Cabin"/>
              <a:buNone/>
            </a:pPr>
            <a:r>
              <a:rPr lang="en-US" sz="4000" b="1" i="0" u="none" strike="noStrike" cap="none">
                <a:solidFill>
                  <a:schemeClr val="dk1"/>
                </a:solidFill>
                <a:latin typeface="Tahoma"/>
                <a:ea typeface="Tahoma"/>
                <a:cs typeface="Tahoma"/>
                <a:sym typeface="Tahoma"/>
              </a:rPr>
              <a:t>Breakout Rooms</a:t>
            </a:r>
            <a:endParaRPr sz="4000" b="1" i="0" u="none" strike="noStrike" cap="none">
              <a:solidFill>
                <a:schemeClr val="dk1"/>
              </a:solidFill>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9"/>
          <p:cNvSpPr txBox="1">
            <a:spLocks noGrp="1"/>
          </p:cNvSpPr>
          <p:nvPr>
            <p:ph type="title"/>
          </p:nvPr>
        </p:nvSpPr>
        <p:spPr>
          <a:xfrm>
            <a:off x="304800" y="385272"/>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3600" b="1" i="0" u="none" strike="noStrike" cap="none">
                <a:solidFill>
                  <a:schemeClr val="dk1"/>
                </a:solidFill>
                <a:latin typeface="Tahoma"/>
                <a:ea typeface="Tahoma"/>
                <a:cs typeface="Tahoma"/>
                <a:sym typeface="Tahoma"/>
              </a:rPr>
              <a:t>Overview of the Institute – Day 1</a:t>
            </a:r>
            <a:endParaRPr sz="3600" b="1" i="0" u="none" strike="noStrike" cap="none">
              <a:solidFill>
                <a:schemeClr val="dk1"/>
              </a:solidFill>
              <a:latin typeface="Tahoma"/>
              <a:ea typeface="Tahoma"/>
              <a:cs typeface="Tahoma"/>
              <a:sym typeface="Tahoma"/>
            </a:endParaRPr>
          </a:p>
        </p:txBody>
      </p:sp>
      <p:sp>
        <p:nvSpPr>
          <p:cNvPr id="591" name="Google Shape;591;p59"/>
          <p:cNvSpPr txBox="1">
            <a:spLocks noGrp="1"/>
          </p:cNvSpPr>
          <p:nvPr>
            <p:ph type="body" idx="1"/>
          </p:nvPr>
        </p:nvSpPr>
        <p:spPr>
          <a:xfrm>
            <a:off x="304800" y="1549775"/>
            <a:ext cx="8229600" cy="33944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400" b="0" i="0" u="none" strike="noStrike" cap="none">
                <a:solidFill>
                  <a:schemeClr val="dk1"/>
                </a:solidFill>
                <a:latin typeface="Tahoma"/>
                <a:ea typeface="Tahoma"/>
                <a:cs typeface="Tahoma"/>
                <a:sym typeface="Tahoma"/>
              </a:rPr>
              <a:t>The Virginia Performance Task Quality Criteria Tool (+ Share Fair)</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480"/>
              </a:spcBef>
              <a:spcAft>
                <a:spcPts val="0"/>
              </a:spcAft>
              <a:buClr>
                <a:schemeClr val="dk1"/>
              </a:buClr>
              <a:buSzPts val="2400"/>
              <a:buFont typeface="Arial"/>
              <a:buNone/>
            </a:pPr>
            <a:r>
              <a:rPr lang="en-US" sz="2400" b="0" i="0" u="none" strike="noStrike" cap="none">
                <a:solidFill>
                  <a:schemeClr val="dk1"/>
                </a:solidFill>
                <a:latin typeface="Tahoma"/>
                <a:ea typeface="Tahoma"/>
                <a:cs typeface="Tahoma"/>
                <a:sym typeface="Tahoma"/>
              </a:rPr>
              <a:t>We will:</a:t>
            </a:r>
            <a:endParaRPr sz="2400" b="0" i="0" u="none" strike="noStrike" cap="none">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dk1"/>
              </a:buClr>
              <a:buSzPts val="2400"/>
              <a:buFont typeface="Arial"/>
              <a:buChar char="•"/>
            </a:pPr>
            <a:r>
              <a:rPr lang="en-US" sz="2400" b="0" i="1" u="none" strike="noStrike" cap="none">
                <a:solidFill>
                  <a:schemeClr val="dk1"/>
                </a:solidFill>
                <a:latin typeface="Tahoma"/>
                <a:ea typeface="Tahoma"/>
                <a:cs typeface="Tahoma"/>
                <a:sym typeface="Tahoma"/>
              </a:rPr>
              <a:t>Learn about the tool and how it was developed</a:t>
            </a:r>
            <a:endParaRPr sz="2400" b="0" i="0" u="none" strike="noStrike" cap="none">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dk1"/>
              </a:buClr>
              <a:buSzPts val="2400"/>
              <a:buFont typeface="Arial"/>
              <a:buChar char="•"/>
            </a:pPr>
            <a:r>
              <a:rPr lang="en-US" sz="2400" b="0" i="1" u="none" strike="noStrike" cap="none">
                <a:solidFill>
                  <a:schemeClr val="dk1"/>
                </a:solidFill>
                <a:latin typeface="Tahoma"/>
                <a:ea typeface="Tahoma"/>
                <a:cs typeface="Tahoma"/>
                <a:sym typeface="Tahoma"/>
              </a:rPr>
              <a:t>Apply the tool to review sample performance tasks</a:t>
            </a:r>
            <a:endParaRPr sz="2400" b="0" i="0" u="none" strike="noStrike" cap="none">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dk1"/>
              </a:buClr>
              <a:buSzPts val="2400"/>
              <a:buFont typeface="Arial"/>
              <a:buChar char="•"/>
            </a:pPr>
            <a:r>
              <a:rPr lang="en-US" sz="2400" b="0" i="1" u="none" strike="noStrike" cap="none">
                <a:solidFill>
                  <a:schemeClr val="dk1"/>
                </a:solidFill>
                <a:latin typeface="Tahoma"/>
                <a:ea typeface="Tahoma"/>
                <a:cs typeface="Tahoma"/>
                <a:sym typeface="Tahoma"/>
              </a:rPr>
              <a:t>Generate ideas for how to use the tool locally</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60"/>
          <p:cNvSpPr txBox="1">
            <a:spLocks noGrp="1"/>
          </p:cNvSpPr>
          <p:nvPr>
            <p:ph type="title"/>
          </p:nvPr>
        </p:nvSpPr>
        <p:spPr>
          <a:xfrm>
            <a:off x="313765" y="412167"/>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3600" b="1" i="0" u="none" strike="noStrike" cap="none">
                <a:solidFill>
                  <a:schemeClr val="dk1"/>
                </a:solidFill>
                <a:latin typeface="Tahoma"/>
                <a:ea typeface="Tahoma"/>
                <a:cs typeface="Tahoma"/>
                <a:sym typeface="Tahoma"/>
              </a:rPr>
              <a:t>Overview of the Institute – Day 2</a:t>
            </a:r>
            <a:endParaRPr sz="3600" b="1" i="0" u="none" strike="noStrike" cap="none">
              <a:solidFill>
                <a:schemeClr val="dk1"/>
              </a:solidFill>
              <a:latin typeface="Tahoma"/>
              <a:ea typeface="Tahoma"/>
              <a:cs typeface="Tahoma"/>
              <a:sym typeface="Tahoma"/>
            </a:endParaRPr>
          </a:p>
        </p:txBody>
      </p:sp>
      <p:sp>
        <p:nvSpPr>
          <p:cNvPr id="598" name="Google Shape;598;p60"/>
          <p:cNvSpPr txBox="1">
            <a:spLocks noGrp="1"/>
          </p:cNvSpPr>
          <p:nvPr>
            <p:ph type="body" idx="1"/>
          </p:nvPr>
        </p:nvSpPr>
        <p:spPr>
          <a:xfrm>
            <a:off x="313765" y="1639421"/>
            <a:ext cx="8229600" cy="33944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400" b="0" i="0" u="none" strike="noStrike" cap="none">
                <a:solidFill>
                  <a:schemeClr val="dk1"/>
                </a:solidFill>
                <a:latin typeface="Tahoma"/>
                <a:ea typeface="Tahoma"/>
                <a:cs typeface="Tahoma"/>
                <a:sym typeface="Tahoma"/>
              </a:rPr>
              <a:t>Introduction to Virginia Common Rubrics </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480"/>
              </a:spcBef>
              <a:spcAft>
                <a:spcPts val="0"/>
              </a:spcAft>
              <a:buClr>
                <a:schemeClr val="dk1"/>
              </a:buClr>
              <a:buSzPts val="2400"/>
              <a:buFont typeface="Arial"/>
              <a:buNone/>
            </a:pPr>
            <a:r>
              <a:rPr lang="en-US" sz="2400" b="0" i="0" u="none" strike="noStrike" cap="none">
                <a:solidFill>
                  <a:schemeClr val="dk1"/>
                </a:solidFill>
                <a:latin typeface="Tahoma"/>
                <a:ea typeface="Tahoma"/>
                <a:cs typeface="Tahoma"/>
                <a:sym typeface="Tahoma"/>
              </a:rPr>
              <a:t>We will: </a:t>
            </a:r>
            <a:endParaRPr sz="2400" b="0" i="0" u="none" strike="noStrike" cap="none">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dk1"/>
              </a:buClr>
              <a:buSzPts val="2400"/>
              <a:buFont typeface="Arial"/>
              <a:buChar char="•"/>
            </a:pPr>
            <a:r>
              <a:rPr lang="en-US" sz="2400" b="0" i="1" u="none" strike="noStrike" cap="none">
                <a:solidFill>
                  <a:schemeClr val="dk1"/>
                </a:solidFill>
                <a:latin typeface="Tahoma"/>
                <a:ea typeface="Tahoma"/>
                <a:cs typeface="Tahoma"/>
                <a:sym typeface="Tahoma"/>
              </a:rPr>
              <a:t>Use common scoring rubrics to score student work</a:t>
            </a:r>
            <a:endParaRPr sz="2400" b="0" i="0" u="none" strike="noStrike" cap="none">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dk1"/>
              </a:buClr>
              <a:buSzPts val="2400"/>
              <a:buFont typeface="Arial"/>
              <a:buChar char="•"/>
            </a:pPr>
            <a:r>
              <a:rPr lang="en-US" sz="2400" b="0" i="1" u="none" strike="noStrike" cap="none">
                <a:solidFill>
                  <a:schemeClr val="dk1"/>
                </a:solidFill>
                <a:latin typeface="Tahoma"/>
                <a:ea typeface="Tahoma"/>
                <a:cs typeface="Tahoma"/>
                <a:sym typeface="Tahoma"/>
              </a:rPr>
              <a:t>Learn how to use evidence from student work to revise performance tasks</a:t>
            </a:r>
            <a:endParaRPr sz="2400" b="0" i="0" u="none" strike="noStrike" cap="none">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dk1"/>
              </a:buClr>
              <a:buSzPts val="2400"/>
              <a:buFont typeface="Arial"/>
              <a:buChar char="•"/>
            </a:pPr>
            <a:r>
              <a:rPr lang="en-US" sz="2400" b="0" i="1" u="none" strike="noStrike" cap="none">
                <a:solidFill>
                  <a:schemeClr val="dk1"/>
                </a:solidFill>
                <a:latin typeface="Tahoma"/>
                <a:ea typeface="Tahoma"/>
                <a:cs typeface="Tahoma"/>
                <a:sym typeface="Tahoma"/>
              </a:rPr>
              <a:t>Reflect on how results from scoring can inform instruction</a:t>
            </a:r>
            <a:endParaRPr sz="2400" b="0" i="1" u="none" strike="noStrike" cap="none">
              <a:solidFill>
                <a:schemeClr val="dk1"/>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5CA0"/>
              </a:buClr>
              <a:buSzPts val="4000"/>
              <a:buFont typeface="Helvetica Neue"/>
              <a:buNone/>
            </a:pPr>
            <a:r>
              <a:rPr lang="en-US" sz="4000" b="1" i="0" u="none" strike="noStrike" cap="none">
                <a:solidFill>
                  <a:schemeClr val="dk1"/>
                </a:solidFill>
                <a:latin typeface="Tahoma"/>
                <a:ea typeface="Tahoma"/>
                <a:cs typeface="Tahoma"/>
                <a:sym typeface="Tahoma"/>
              </a:rPr>
              <a:t>Logistics 1</a:t>
            </a:r>
            <a:endParaRPr sz="4000" b="1" i="0" u="none" strike="noStrike" cap="none">
              <a:solidFill>
                <a:schemeClr val="dk1"/>
              </a:solidFill>
              <a:latin typeface="Tahoma"/>
              <a:ea typeface="Tahoma"/>
              <a:cs typeface="Tahoma"/>
              <a:sym typeface="Tahoma"/>
            </a:endParaRPr>
          </a:p>
        </p:txBody>
      </p:sp>
      <p:sp>
        <p:nvSpPr>
          <p:cNvPr id="604" name="Google Shape;604;p6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Tahoma"/>
                <a:ea typeface="Tahoma"/>
                <a:cs typeface="Tahoma"/>
                <a:sym typeface="Tahoma"/>
              </a:rPr>
              <a:t>Break-out Rooms (10:30-2:15)</a:t>
            </a:r>
            <a:endParaRPr sz="2400" b="0" i="0" u="none" strike="noStrike" cap="none">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dk1"/>
              </a:buClr>
              <a:buSzPts val="2400"/>
              <a:buFont typeface="Arial"/>
              <a:buChar char="•"/>
            </a:pPr>
            <a:r>
              <a:rPr lang="en-US" sz="2400" b="0" i="1" u="none" strike="noStrike" cap="none">
                <a:solidFill>
                  <a:schemeClr val="dk1"/>
                </a:solidFill>
                <a:latin typeface="Tahoma"/>
                <a:ea typeface="Tahoma"/>
                <a:cs typeface="Tahoma"/>
                <a:sym typeface="Tahoma"/>
              </a:rPr>
              <a:t>Elementary [Room Name]</a:t>
            </a:r>
            <a:endParaRPr sz="2400" b="0" i="0" u="none" strike="noStrike" cap="none">
              <a:solidFill>
                <a:schemeClr val="dk1"/>
              </a:solidFill>
              <a:latin typeface="Tahoma"/>
              <a:ea typeface="Tahoma"/>
              <a:cs typeface="Tahoma"/>
              <a:sym typeface="Tahoma"/>
            </a:endParaRPr>
          </a:p>
          <a:p>
            <a:pPr marL="342900" marR="0" lvl="0" indent="-342900" algn="l" rtl="0">
              <a:lnSpc>
                <a:spcPct val="100000"/>
              </a:lnSpc>
              <a:spcBef>
                <a:spcPts val="480"/>
              </a:spcBef>
              <a:spcAft>
                <a:spcPts val="0"/>
              </a:spcAft>
              <a:buClr>
                <a:schemeClr val="dk1"/>
              </a:buClr>
              <a:buSzPts val="2400"/>
              <a:buFont typeface="Arial"/>
              <a:buChar char="•"/>
            </a:pPr>
            <a:r>
              <a:rPr lang="en-US" sz="2400" b="0" i="1" u="none" strike="noStrike" cap="none">
                <a:solidFill>
                  <a:schemeClr val="dk1"/>
                </a:solidFill>
                <a:latin typeface="Tahoma"/>
                <a:ea typeface="Tahoma"/>
                <a:cs typeface="Tahoma"/>
                <a:sym typeface="Tahoma"/>
              </a:rPr>
              <a:t>Secondary [Room Name]</a:t>
            </a:r>
            <a:endParaRPr sz="2400" b="0" i="0" u="none" strike="noStrike" cap="none">
              <a:solidFill>
                <a:schemeClr val="dk1"/>
              </a:solidFill>
              <a:latin typeface="Tahoma"/>
              <a:ea typeface="Tahoma"/>
              <a:cs typeface="Tahoma"/>
              <a:sym typeface="Tahoma"/>
            </a:endParaRPr>
          </a:p>
          <a:p>
            <a:pPr marL="0" marR="0" lvl="0" indent="0" algn="l" rtl="0">
              <a:lnSpc>
                <a:spcPct val="100000"/>
              </a:lnSpc>
              <a:spcBef>
                <a:spcPts val="480"/>
              </a:spcBef>
              <a:spcAft>
                <a:spcPts val="0"/>
              </a:spcAft>
              <a:buClr>
                <a:schemeClr val="dk1"/>
              </a:buClr>
              <a:buSzPts val="2400"/>
              <a:buFont typeface="Arial"/>
              <a:buNone/>
            </a:pPr>
            <a:endParaRPr sz="2400" b="1" i="1" u="none" strike="noStrike" cap="none">
              <a:solidFill>
                <a:schemeClr val="dk1"/>
              </a:solidFill>
              <a:latin typeface="Tahoma"/>
              <a:ea typeface="Tahoma"/>
              <a:cs typeface="Tahoma"/>
              <a:sym typeface="Tahoma"/>
            </a:endParaRPr>
          </a:p>
          <a:p>
            <a:pPr marL="0" marR="0" lvl="0" indent="0" algn="l" rtl="0">
              <a:lnSpc>
                <a:spcPct val="100000"/>
              </a:lnSpc>
              <a:spcBef>
                <a:spcPts val="480"/>
              </a:spcBef>
              <a:spcAft>
                <a:spcPts val="0"/>
              </a:spcAft>
              <a:buClr>
                <a:schemeClr val="dk1"/>
              </a:buClr>
              <a:buSzPts val="2400"/>
              <a:buFont typeface="Arial"/>
              <a:buNone/>
            </a:pPr>
            <a:r>
              <a:rPr lang="en-US" sz="2400" b="1" i="1" u="none" strike="noStrike" cap="none">
                <a:solidFill>
                  <a:schemeClr val="dk1"/>
                </a:solidFill>
                <a:latin typeface="Tahoma"/>
                <a:ea typeface="Tahoma"/>
                <a:cs typeface="Tahoma"/>
                <a:sym typeface="Tahoma"/>
              </a:rPr>
              <a:t>Whole Group Debrief +  Share Fair  (2:30-4:30) </a:t>
            </a:r>
            <a:endParaRPr sz="2400" b="1" i="1" u="none" strike="noStrike" cap="none">
              <a:solidFill>
                <a:schemeClr val="dk1"/>
              </a:solidFill>
              <a:latin typeface="Tahoma"/>
              <a:ea typeface="Tahoma"/>
              <a:cs typeface="Tahoma"/>
              <a:sym typeface="Tahoma"/>
            </a:endParaRPr>
          </a:p>
          <a:p>
            <a:pPr marL="0" marR="0" lvl="0" indent="0" algn="l" rtl="0">
              <a:lnSpc>
                <a:spcPct val="100000"/>
              </a:lnSpc>
              <a:spcBef>
                <a:spcPts val="480"/>
              </a:spcBef>
              <a:spcAft>
                <a:spcPts val="0"/>
              </a:spcAft>
              <a:buClr>
                <a:schemeClr val="dk1"/>
              </a:buClr>
              <a:buSzPts val="2400"/>
              <a:buFont typeface="Arial"/>
              <a:buNone/>
            </a:pPr>
            <a:endParaRPr sz="2400" b="1" i="1" u="none" strike="noStrike" cap="none">
              <a:solidFill>
                <a:schemeClr val="dk1"/>
              </a:solidFill>
              <a:latin typeface="Tahoma"/>
              <a:ea typeface="Tahoma"/>
              <a:cs typeface="Tahoma"/>
              <a:sym typeface="Tahoma"/>
            </a:endParaRPr>
          </a:p>
          <a:p>
            <a:pPr marL="0" marR="0" lvl="0" indent="0" algn="l" rtl="0">
              <a:lnSpc>
                <a:spcPct val="100000"/>
              </a:lnSpc>
              <a:spcBef>
                <a:spcPts val="480"/>
              </a:spcBef>
              <a:spcAft>
                <a:spcPts val="0"/>
              </a:spcAft>
              <a:buClr>
                <a:schemeClr val="dk1"/>
              </a:buClr>
              <a:buSzPts val="2400"/>
              <a:buFont typeface="Arial"/>
              <a:buNone/>
            </a:pPr>
            <a:r>
              <a:rPr lang="en-US" sz="2400" b="1" i="1" u="none" strike="noStrike" cap="none">
                <a:solidFill>
                  <a:schemeClr val="dk1"/>
                </a:solidFill>
                <a:latin typeface="Tahoma"/>
                <a:ea typeface="Tahoma"/>
                <a:cs typeface="Tahoma"/>
                <a:sym typeface="Tahoma"/>
              </a:rPr>
              <a:t>Restrooms</a:t>
            </a:r>
            <a:endParaRPr sz="2400" b="1" i="1" u="none" strike="noStrike" cap="none">
              <a:solidFill>
                <a:schemeClr val="dk1"/>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name="Custom Design">
  <a:themeElements>
    <a:clrScheme name="LeadershipLabs">
      <a:dk1>
        <a:srgbClr val="000000"/>
      </a:dk1>
      <a:lt1>
        <a:srgbClr val="FFFFFF"/>
      </a:lt1>
      <a:dk2>
        <a:srgbClr val="000000"/>
      </a:dk2>
      <a:lt2>
        <a:srgbClr val="FFFFFF"/>
      </a:lt2>
      <a:accent1>
        <a:srgbClr val="0070C0"/>
      </a:accent1>
      <a:accent2>
        <a:srgbClr val="CA3202"/>
      </a:accent2>
      <a:accent3>
        <a:srgbClr val="85B400"/>
      </a:accent3>
      <a:accent4>
        <a:srgbClr val="F2650E"/>
      </a:accent4>
      <a:accent5>
        <a:srgbClr val="A80074"/>
      </a:accent5>
      <a:accent6>
        <a:srgbClr val="F7A81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5502</Words>
  <Application>Microsoft Office PowerPoint</Application>
  <PresentationFormat>On-screen Show (16:9)</PresentationFormat>
  <Paragraphs>536</Paragraphs>
  <Slides>64</Slides>
  <Notes>63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Georgia</vt:lpstr>
      <vt:lpstr>Calibri</vt:lpstr>
      <vt:lpstr>Arial</vt:lpstr>
      <vt:lpstr>Cabin</vt:lpstr>
      <vt:lpstr>Source Sans Pro</vt:lpstr>
      <vt:lpstr>Helvetica Neue</vt:lpstr>
      <vt:lpstr>Tahoma</vt:lpstr>
      <vt:lpstr>Cambria</vt:lpstr>
      <vt:lpstr>Custom Design</vt:lpstr>
      <vt:lpstr>Performance Assessment Assurances: Next Steps for Leading Deeper Learning in Virginia </vt:lpstr>
      <vt:lpstr>Welcome! </vt:lpstr>
      <vt:lpstr>The Why – Student Voices</vt:lpstr>
      <vt:lpstr>This institute is made possible by…</vt:lpstr>
      <vt:lpstr>Institute Learning Outcomes – Day 1</vt:lpstr>
      <vt:lpstr>Institute Learning Outcomes – Day 2</vt:lpstr>
      <vt:lpstr>Overview of the Institute – Day 1</vt:lpstr>
      <vt:lpstr>Overview of the Institute – Day 2</vt:lpstr>
      <vt:lpstr>Logistics 1</vt:lpstr>
      <vt:lpstr>Logistics 2</vt:lpstr>
      <vt:lpstr>The Why – Student Voices  Ethan</vt:lpstr>
      <vt:lpstr>PERFORMANCE ASSESSMENT  Asks students to think and to  produce--to demonstrate learning through work authentic to the discipline and/or real world.</vt:lpstr>
      <vt:lpstr>Performance Assessment…</vt:lpstr>
      <vt:lpstr>Performance Assessment is…</vt:lpstr>
      <vt:lpstr>Students learn. Teachers learn.</vt:lpstr>
      <vt:lpstr>Performance Assessment links…</vt:lpstr>
      <vt:lpstr>Assessment Literacy Glossary</vt:lpstr>
      <vt:lpstr>Purposes of Different Types of Performance Assessment</vt:lpstr>
      <vt:lpstr>Range of Performance Assessments </vt:lpstr>
      <vt:lpstr>CRITERIA OR CATEGORIES FOR COMPARING PERFORMANCE ASSESSMENTS </vt:lpstr>
      <vt:lpstr>Comparing Types of Performance Assessments</vt:lpstr>
      <vt:lpstr>Performance Assessment #1 </vt:lpstr>
      <vt:lpstr>Performance Assessment Example #1</vt:lpstr>
      <vt:lpstr>Performance Assessment #1 (CONTINUED) </vt:lpstr>
      <vt:lpstr>Performance Assessment Example #1 is a…</vt:lpstr>
      <vt:lpstr>Stand Alone Task</vt:lpstr>
      <vt:lpstr>Performance Assessment #2: “Amusement Park” </vt:lpstr>
      <vt:lpstr>Performance Assessment Example #2</vt:lpstr>
      <vt:lpstr>Performance Assessment #2: “Amusement Park” (Continued) </vt:lpstr>
      <vt:lpstr>Performance Assessment Example #2 is a…</vt:lpstr>
      <vt:lpstr>COMPLEX PROJECT</vt:lpstr>
      <vt:lpstr>Performance Assessment  #3: “AT RISK DRIVERS” (1 of 8)</vt:lpstr>
      <vt:lpstr>Performance Assessment Example #3</vt:lpstr>
      <vt:lpstr>Performance Assessment  #3: “AT RISK DRIVERS” (2 of 8) </vt:lpstr>
      <vt:lpstr>Performance Assessment Example #3 is a…</vt:lpstr>
      <vt:lpstr>Constructed Response</vt:lpstr>
      <vt:lpstr>A CONSTRUCTED RESPONSE</vt:lpstr>
      <vt:lpstr>Summative Task Prompt Example</vt:lpstr>
      <vt:lpstr>Performance Assessment Example #4</vt:lpstr>
      <vt:lpstr>Summative Task Prompt (continued)</vt:lpstr>
      <vt:lpstr>Performance Assessment Example #4 is a…</vt:lpstr>
      <vt:lpstr>curriculum embedded </vt:lpstr>
      <vt:lpstr>Curriculum-Embedded Tasks</vt:lpstr>
      <vt:lpstr>Deciding Task Type</vt:lpstr>
      <vt:lpstr>Questions?</vt:lpstr>
      <vt:lpstr>Experience a task as a learner: “AT RISK DRIVERS” </vt:lpstr>
      <vt:lpstr>Table Talk</vt:lpstr>
      <vt:lpstr>Quality Criteria Review Tool for Performance Assessments</vt:lpstr>
      <vt:lpstr>Quality Criteria Review Tool - Domains</vt:lpstr>
      <vt:lpstr>Criterion 1: Standards/Intended Learning Outcomes</vt:lpstr>
      <vt:lpstr>Performance Assessment  #3: “AT RISK DRIVERS” (3 of 8)</vt:lpstr>
      <vt:lpstr>Criterion 2: Authenticity</vt:lpstr>
      <vt:lpstr>Performance Assessment  #3: “AT RISK DRIVERS” (4 of 8)</vt:lpstr>
      <vt:lpstr>Criterion 3: Language Use for Expressing Reasoning</vt:lpstr>
      <vt:lpstr>Performance Assessment  #3: “AT RISK DRIVERS” (5 of 8)</vt:lpstr>
      <vt:lpstr>Criterion 4: Success Criteria for Students</vt:lpstr>
      <vt:lpstr>Criterion 5: Student Directions, Prompt, and Resources/Materials</vt:lpstr>
      <vt:lpstr>Performance Assessment  #3: “AT RISK DRIVERS” (6 of 8)</vt:lpstr>
      <vt:lpstr>Criterion 6: Accessibility</vt:lpstr>
      <vt:lpstr>Performance Assessment  #3: “AT RISK DRIVERS” (7 of 8)</vt:lpstr>
      <vt:lpstr>Criterion 7: Feasibility</vt:lpstr>
      <vt:lpstr>Performance Assessment  #3: “AT RISK DRIVERS” (8 of 8)</vt:lpstr>
      <vt:lpstr>What are your questions?</vt:lpstr>
      <vt:lpstr>Breakout Rooms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Assessment Assurances, Day 1 Opening</dc:title>
  <dc:creator>Ruth Chung Wei</dc:creator>
  <cp:lastModifiedBy>VITA Program</cp:lastModifiedBy>
  <cp:revision>28</cp:revision>
  <dcterms:modified xsi:type="dcterms:W3CDTF">2022-11-17T19:10:46Z</dcterms:modified>
</cp:coreProperties>
</file>