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7" r:id="rId2"/>
  </p:sldMasterIdLst>
  <p:notesMasterIdLst>
    <p:notesMasterId r:id="rId25"/>
  </p:notesMasterIdLst>
  <p:handoutMasterIdLst>
    <p:handoutMasterId r:id="rId26"/>
  </p:handoutMasterIdLst>
  <p:sldIdLst>
    <p:sldId id="345" r:id="rId3"/>
    <p:sldId id="269" r:id="rId4"/>
    <p:sldId id="256" r:id="rId5"/>
    <p:sldId id="317" r:id="rId6"/>
    <p:sldId id="342" r:id="rId7"/>
    <p:sldId id="341" r:id="rId8"/>
    <p:sldId id="344"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39" r:id="rId22"/>
    <p:sldId id="29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536"/>
    <a:srgbClr val="FAFBCF"/>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5332" autoAdjust="0"/>
  </p:normalViewPr>
  <p:slideViewPr>
    <p:cSldViewPr snapToGrid="0" snapToObjects="1">
      <p:cViewPr varScale="1">
        <p:scale>
          <a:sx n="83" d="100"/>
          <a:sy n="83" d="100"/>
        </p:scale>
        <p:origin x="629" y="82"/>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5/25/2022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8598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c1efa8292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c1efa8292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20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28ed35781d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128ed35781d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299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9561737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295617378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6250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95617378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295617378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7665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d7b71c8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2d7b71c8c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6242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8ed35781d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28ed35781d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743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2956173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2956173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25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217451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396105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14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5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53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295617378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295617378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456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95617378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95617378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030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2c1efa829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2c1efa82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45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2c1efa8292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2c1efa8292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(b)(1) </a:t>
            </a:r>
            <a:endParaRPr/>
          </a:p>
          <a:p>
            <a:pPr marL="457200" lvl="0" indent="-298450" algn="l" rtl="0">
              <a:spcBef>
                <a:spcPts val="0"/>
              </a:spcBef>
              <a:spcAft>
                <a:spcPts val="0"/>
              </a:spcAft>
              <a:buSzPts val="1100"/>
              <a:buChar char="●"/>
            </a:pPr>
            <a:r>
              <a:rPr lang="en"/>
              <a:t>Create a fully develop and implement a statewide longitudinal data system (SLDS)</a:t>
            </a:r>
            <a:endParaRPr/>
          </a:p>
          <a:p>
            <a:pPr marL="0" lvl="0" indent="0" algn="l" rtl="0">
              <a:spcBef>
                <a:spcPts val="0"/>
              </a:spcBef>
              <a:spcAft>
                <a:spcPts val="0"/>
              </a:spcAft>
              <a:buNone/>
            </a:pPr>
            <a:r>
              <a:rPr lang="en"/>
              <a:t>(b)(2) </a:t>
            </a:r>
            <a:endParaRPr/>
          </a:p>
          <a:p>
            <a:pPr marL="457200" lvl="0" indent="-298450" algn="l" rtl="0">
              <a:spcBef>
                <a:spcPts val="0"/>
              </a:spcBef>
              <a:spcAft>
                <a:spcPts val="0"/>
              </a:spcAft>
              <a:buClr>
                <a:schemeClr val="dk1"/>
              </a:buClr>
              <a:buSzPts val="1100"/>
              <a:buChar char="●"/>
            </a:pPr>
            <a:r>
              <a:rPr lang="en">
                <a:solidFill>
                  <a:schemeClr val="dk1"/>
                </a:solidFill>
              </a:rPr>
              <a:t>Provide student growth data on </a:t>
            </a:r>
            <a:r>
              <a:rPr lang="en" u="sng">
                <a:solidFill>
                  <a:schemeClr val="dk1"/>
                </a:solidFill>
              </a:rPr>
              <a:t>current students</a:t>
            </a:r>
            <a:r>
              <a:rPr lang="en">
                <a:solidFill>
                  <a:schemeClr val="dk1"/>
                </a:solidFill>
              </a:rPr>
              <a:t> and </a:t>
            </a:r>
            <a:r>
              <a:rPr lang="en" u="sng">
                <a:solidFill>
                  <a:schemeClr val="dk1"/>
                </a:solidFill>
              </a:rPr>
              <a:t>students taught in the previous school year</a:t>
            </a:r>
            <a:endParaRPr u="sng">
              <a:solidFill>
                <a:schemeClr val="dk1"/>
              </a:solidFill>
            </a:endParaRPr>
          </a:p>
          <a:p>
            <a:pPr marL="0" lvl="0" indent="0" algn="l" rtl="0">
              <a:spcBef>
                <a:spcPts val="0"/>
              </a:spcBef>
              <a:spcAft>
                <a:spcPts val="0"/>
              </a:spcAft>
              <a:buNone/>
            </a:pPr>
            <a:r>
              <a:rPr lang="en">
                <a:solidFill>
                  <a:schemeClr val="dk1"/>
                </a:solidFill>
              </a:rPr>
              <a:t>(b)(3)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Provide teachers of reading/language arts and mathematics with reports of individual teacher impact on student achievement where the State administers assessments.</a:t>
            </a:r>
            <a:endParaRPr>
              <a:solidFill>
                <a:schemeClr val="dk1"/>
              </a:solidFill>
            </a:endParaRPr>
          </a:p>
          <a:p>
            <a:pPr marL="0" lvl="0" indent="0" algn="l" rtl="0">
              <a:spcBef>
                <a:spcPts val="0"/>
              </a:spcBef>
              <a:spcAft>
                <a:spcPts val="0"/>
              </a:spcAft>
              <a:buNone/>
            </a:pPr>
            <a:endParaRPr u="sng">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8720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8ed35781d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28ed35781d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73499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5/25/2022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25"/>
        <p:cNvGrpSpPr/>
        <p:nvPr/>
      </p:nvGrpSpPr>
      <p:grpSpPr>
        <a:xfrm>
          <a:off x="0" y="0"/>
          <a:ext cx="0" cy="0"/>
          <a:chOff x="0" y="0"/>
          <a:chExt cx="0" cy="0"/>
        </a:xfrm>
      </p:grpSpPr>
      <p:pic>
        <p:nvPicPr>
          <p:cNvPr id="26" name="Google Shape;26;p55" title="Virginia Department of Education logo"/>
          <p:cNvPicPr preferRelativeResize="0"/>
          <p:nvPr/>
        </p:nvPicPr>
        <p:blipFill rotWithShape="1">
          <a:blip r:embed="rId2">
            <a:alphaModFix/>
          </a:blip>
          <a:srcRect/>
          <a:stretch/>
        </p:blipFill>
        <p:spPr>
          <a:xfrm>
            <a:off x="9865982" y="5792653"/>
            <a:ext cx="2022683" cy="873167"/>
          </a:xfrm>
          <a:prstGeom prst="rect">
            <a:avLst/>
          </a:prstGeom>
          <a:noFill/>
          <a:ln>
            <a:noFill/>
          </a:ln>
        </p:spPr>
      </p:pic>
      <p:sp>
        <p:nvSpPr>
          <p:cNvPr id="27" name="Google Shape;27;p55"/>
          <p:cNvSpPr txBox="1">
            <a:spLocks noGrp="1"/>
          </p:cNvSpPr>
          <p:nvPr>
            <p:ph type="title"/>
          </p:nvPr>
        </p:nvSpPr>
        <p:spPr>
          <a:xfrm>
            <a:off x="0" y="1495"/>
            <a:ext cx="12192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5867"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8" name="Google Shape;28;p55"/>
          <p:cNvSpPr txBox="1">
            <a:spLocks noGrp="1"/>
          </p:cNvSpPr>
          <p:nvPr>
            <p:ph type="body" idx="1"/>
          </p:nvPr>
        </p:nvSpPr>
        <p:spPr>
          <a:xfrm>
            <a:off x="609600" y="1600202"/>
            <a:ext cx="10972800" cy="4165599"/>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8463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8661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0559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9239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7267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1677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916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8475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0989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364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8525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8307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No Side Logo">
  <p:cSld name="Title and body- No Side Logo">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598167" y="1467033"/>
            <a:ext cx="11360800" cy="4555200"/>
          </a:xfrm>
          <a:prstGeom prst="rect">
            <a:avLst/>
          </a:prstGeom>
          <a:noFill/>
          <a:ln>
            <a:noFill/>
          </a:ln>
        </p:spPr>
        <p:txBody>
          <a:bodyPr spcFirstLastPara="1" wrap="square" lIns="91425" tIns="91425" rIns="91425" bIns="91425" anchor="t" anchorCtr="0">
            <a:noAutofit/>
          </a:bodyPr>
          <a:lstStyle>
            <a:lvl1pPr marL="609585" lvl="0" indent="-440256" algn="l">
              <a:lnSpc>
                <a:spcPct val="115000"/>
              </a:lnSpc>
              <a:spcBef>
                <a:spcPts val="0"/>
              </a:spcBef>
              <a:spcAft>
                <a:spcPts val="0"/>
              </a:spcAft>
              <a:buSzPts val="1600"/>
              <a:buChar char="●"/>
              <a:defRPr/>
            </a:lvl1pPr>
            <a:lvl2pPr marL="1219170" lvl="1" indent="-440256" algn="l">
              <a:lnSpc>
                <a:spcPct val="115000"/>
              </a:lnSpc>
              <a:spcBef>
                <a:spcPts val="2133"/>
              </a:spcBef>
              <a:spcAft>
                <a:spcPts val="0"/>
              </a:spcAft>
              <a:buSzPts val="16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52" name="Google Shape;52;p13"/>
          <p:cNvSpPr txBox="1">
            <a:spLocks noGrp="1"/>
          </p:cNvSpPr>
          <p:nvPr>
            <p:ph type="sldNum" idx="12"/>
          </p:nvPr>
        </p:nvSpPr>
        <p:spPr>
          <a:xfrm>
            <a:off x="640511" y="6171089"/>
            <a:ext cx="731600" cy="5248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333" b="0" i="0" u="none" strike="noStrike" cap="none">
                <a:solidFill>
                  <a:srgbClr val="B7B7B7"/>
                </a:solidFill>
                <a:latin typeface="Arial"/>
                <a:ea typeface="Arial"/>
                <a:cs typeface="Arial"/>
                <a:sym typeface="Arial"/>
              </a:defRPr>
            </a:lvl9pPr>
          </a:lstStyle>
          <a:p>
            <a:fld id="{00000000-1234-1234-1234-123412341234}" type="slidenum">
              <a:rPr lang="en" smtClean="0"/>
              <a:pPr/>
              <a:t>‹#›</a:t>
            </a:fld>
            <a:endParaRPr lang="en"/>
          </a:p>
        </p:txBody>
      </p:sp>
      <p:sp>
        <p:nvSpPr>
          <p:cNvPr id="53" name="Google Shape;53;p13"/>
          <p:cNvSpPr txBox="1">
            <a:spLocks noGrp="1"/>
          </p:cNvSpPr>
          <p:nvPr>
            <p:ph type="title"/>
          </p:nvPr>
        </p:nvSpPr>
        <p:spPr>
          <a:xfrm>
            <a:off x="598333" y="5545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2800"/>
              <a:buFont typeface="Josefin Sans"/>
              <a:buNone/>
              <a:defRPr sz="3733" b="1">
                <a:solidFill>
                  <a:srgbClr val="D50032"/>
                </a:solidFill>
                <a:latin typeface="Josefin Sans"/>
                <a:ea typeface="Josefin Sans"/>
                <a:cs typeface="Josefin Sans"/>
                <a:sym typeface="Josefin Sans"/>
              </a:defRPr>
            </a:lvl1pPr>
            <a:lvl2pPr lvl="1" algn="l">
              <a:lnSpc>
                <a:spcPct val="100000"/>
              </a:lnSpc>
              <a:spcBef>
                <a:spcPts val="0"/>
              </a:spcBef>
              <a:spcAft>
                <a:spcPts val="0"/>
              </a:spcAft>
              <a:buClr>
                <a:schemeClr val="dk1"/>
              </a:buClr>
              <a:buSzPts val="2800"/>
              <a:buNone/>
              <a:defRPr sz="3733">
                <a:solidFill>
                  <a:schemeClr val="dk1"/>
                </a:solidFill>
              </a:defRPr>
            </a:lvl2pPr>
            <a:lvl3pPr lvl="2" algn="l">
              <a:lnSpc>
                <a:spcPct val="100000"/>
              </a:lnSpc>
              <a:spcBef>
                <a:spcPts val="0"/>
              </a:spcBef>
              <a:spcAft>
                <a:spcPts val="0"/>
              </a:spcAft>
              <a:buClr>
                <a:schemeClr val="dk1"/>
              </a:buClr>
              <a:buSzPts val="2800"/>
              <a:buNone/>
              <a:defRPr sz="3733">
                <a:solidFill>
                  <a:schemeClr val="dk1"/>
                </a:solidFill>
              </a:defRPr>
            </a:lvl3pPr>
            <a:lvl4pPr lvl="3" algn="l">
              <a:lnSpc>
                <a:spcPct val="100000"/>
              </a:lnSpc>
              <a:spcBef>
                <a:spcPts val="0"/>
              </a:spcBef>
              <a:spcAft>
                <a:spcPts val="0"/>
              </a:spcAft>
              <a:buClr>
                <a:schemeClr val="dk1"/>
              </a:buClr>
              <a:buSzPts val="2800"/>
              <a:buNone/>
              <a:defRPr sz="3733">
                <a:solidFill>
                  <a:schemeClr val="dk1"/>
                </a:solidFill>
              </a:defRPr>
            </a:lvl4pPr>
            <a:lvl5pPr lvl="4" algn="l">
              <a:lnSpc>
                <a:spcPct val="100000"/>
              </a:lnSpc>
              <a:spcBef>
                <a:spcPts val="0"/>
              </a:spcBef>
              <a:spcAft>
                <a:spcPts val="0"/>
              </a:spcAft>
              <a:buClr>
                <a:schemeClr val="dk1"/>
              </a:buClr>
              <a:buSzPts val="2800"/>
              <a:buNone/>
              <a:defRPr sz="3733">
                <a:solidFill>
                  <a:schemeClr val="dk1"/>
                </a:solidFill>
              </a:defRPr>
            </a:lvl5pPr>
            <a:lvl6pPr lvl="5" algn="l">
              <a:lnSpc>
                <a:spcPct val="100000"/>
              </a:lnSpc>
              <a:spcBef>
                <a:spcPts val="0"/>
              </a:spcBef>
              <a:spcAft>
                <a:spcPts val="0"/>
              </a:spcAft>
              <a:buClr>
                <a:schemeClr val="dk1"/>
              </a:buClr>
              <a:buSzPts val="2800"/>
              <a:buNone/>
              <a:defRPr sz="3733">
                <a:solidFill>
                  <a:schemeClr val="dk1"/>
                </a:solidFill>
              </a:defRPr>
            </a:lvl6pPr>
            <a:lvl7pPr lvl="6" algn="l">
              <a:lnSpc>
                <a:spcPct val="100000"/>
              </a:lnSpc>
              <a:spcBef>
                <a:spcPts val="0"/>
              </a:spcBef>
              <a:spcAft>
                <a:spcPts val="0"/>
              </a:spcAft>
              <a:buClr>
                <a:schemeClr val="dk1"/>
              </a:buClr>
              <a:buSzPts val="2800"/>
              <a:buNone/>
              <a:defRPr sz="3733">
                <a:solidFill>
                  <a:schemeClr val="dk1"/>
                </a:solidFill>
              </a:defRPr>
            </a:lvl7pPr>
            <a:lvl8pPr lvl="7" algn="l">
              <a:lnSpc>
                <a:spcPct val="100000"/>
              </a:lnSpc>
              <a:spcBef>
                <a:spcPts val="0"/>
              </a:spcBef>
              <a:spcAft>
                <a:spcPts val="0"/>
              </a:spcAft>
              <a:buClr>
                <a:schemeClr val="dk1"/>
              </a:buClr>
              <a:buSzPts val="2800"/>
              <a:buNone/>
              <a:defRPr sz="3733">
                <a:solidFill>
                  <a:schemeClr val="dk1"/>
                </a:solidFill>
              </a:defRPr>
            </a:lvl8pPr>
            <a:lvl9pPr lvl="8" algn="l">
              <a:lnSpc>
                <a:spcPct val="100000"/>
              </a:lnSpc>
              <a:spcBef>
                <a:spcPts val="0"/>
              </a:spcBef>
              <a:spcAft>
                <a:spcPts val="0"/>
              </a:spcAft>
              <a:buClr>
                <a:schemeClr val="dk1"/>
              </a:buClr>
              <a:buSzPts val="2800"/>
              <a:buNone/>
              <a:defRPr sz="3733">
                <a:solidFill>
                  <a:schemeClr val="dk1"/>
                </a:solidFill>
              </a:defRPr>
            </a:lvl9pPr>
          </a:lstStyle>
          <a:p>
            <a:endParaRPr/>
          </a:p>
        </p:txBody>
      </p:sp>
    </p:spTree>
    <p:extLst>
      <p:ext uri="{BB962C8B-B14F-4D97-AF65-F5344CB8AC3E}">
        <p14:creationId xmlns:p14="http://schemas.microsoft.com/office/powerpoint/2010/main" val="225763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67365308"/>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hyperlink" Target="https://doe.virginia.gov/administrators/superintendents_memos/2020/188-20.docx" TargetMode="External"/><Relationship Id="rId5" Type="http://schemas.openxmlformats.org/officeDocument/2006/relationships/hyperlink" Target="https://doe.virginia.gov/support/health_medical/covid-19/recover-redesign-restart-2020.pdf" TargetMode="External"/><Relationship Id="rId4" Type="http://schemas.openxmlformats.org/officeDocument/2006/relationships/hyperlink" Target="https://law.lis.virginia.gov/vacode/22.1-25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e.virginia.gov/info_management/data_collection/student_record_collection/index.shtml"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mailto:Dana.Ratcliffe@doe.virginia.gov" TargetMode="External"/><Relationship Id="rId5" Type="http://schemas.openxmlformats.org/officeDocument/2006/relationships/hyperlink" Target="https://www.doe.virginia.gov/info_management/data_collection/master_schedule_collection/index.shtml" TargetMode="External"/><Relationship Id="rId4" Type="http://schemas.openxmlformats.org/officeDocument/2006/relationships/hyperlink" Target="mailto:Brittney.Kanard@doe.virginia.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png"/><Relationship Id="rId7" Type="http://schemas.openxmlformats.org/officeDocument/2006/relationships/hyperlink" Target="mailto:reginald.fox@doe.virgini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eg.foley@doe.virginia.gov"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png"/><Relationship Id="rId7" Type="http://schemas.openxmlformats.org/officeDocument/2006/relationships/hyperlink" Target="mailto:reginald.fox@doe.virgini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meg.foley@doe.virginia.go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oe.virginia.gov/instruction/virtual_learning/index.shtml" TargetMode="External"/><Relationship Id="rId1" Type="http://schemas.openxmlformats.org/officeDocument/2006/relationships/slideLayout" Target="../slideLayouts/slideLayout9.xml"/><Relationship Id="rId5" Type="http://schemas.openxmlformats.org/officeDocument/2006/relationships/image" Target="../media/image1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hyperlink" Target="mailto:meg.foley@doe.virginia.gov" TargetMode="External"/><Relationship Id="rId7" Type="http://schemas.openxmlformats.org/officeDocument/2006/relationships/hyperlink" Target="https://www.doe.virginia.gov/instruction/virtual_learning/professional-learning/index.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doe.virginia.gov/instruction/virtual_learning/index.shtml" TargetMode="External"/><Relationship Id="rId4" Type="http://schemas.openxmlformats.org/officeDocument/2006/relationships/hyperlink" Target="mailto:reginald.fox@doe.virgini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524000" y="1486262"/>
            <a:ext cx="9144000" cy="2387600"/>
          </a:xfrm>
        </p:spPr>
        <p:txBody>
          <a:bodyPr>
            <a:normAutofit fontScale="90000"/>
          </a:bodyPr>
          <a:lstStyle/>
          <a:p>
            <a:r>
              <a:rPr lang="en-US" dirty="0" smtClean="0"/>
              <a:t>Virtual Learning Professional Learning Series</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a:xfrm>
            <a:off x="1524000" y="4423952"/>
            <a:ext cx="9222659" cy="1319537"/>
          </a:xfrm>
        </p:spPr>
        <p:txBody>
          <a:bodyPr>
            <a:normAutofit fontScale="92500" lnSpcReduction="20000"/>
          </a:bodyPr>
          <a:lstStyle/>
          <a:p>
            <a:r>
              <a:rPr lang="en-US" sz="3200" b="1" dirty="0" smtClean="0">
                <a:effectLst>
                  <a:outerShdw blurRad="38100" dist="38100" dir="2700000" algn="tl">
                    <a:srgbClr val="000000">
                      <a:alpha val="43137"/>
                    </a:srgbClr>
                  </a:outerShdw>
                </a:effectLst>
              </a:rPr>
              <a:t>VL Webinar 4: Virtual Learning in VA</a:t>
            </a:r>
          </a:p>
          <a:p>
            <a:r>
              <a:rPr lang="en-US" sz="3200" b="1" dirty="0" smtClean="0">
                <a:solidFill>
                  <a:srgbClr val="C22536"/>
                </a:solidFill>
                <a:effectLst>
                  <a:outerShdw blurRad="38100" dist="38100" dir="2700000" algn="tl">
                    <a:srgbClr val="000000">
                      <a:alpha val="43137"/>
                    </a:srgbClr>
                  </a:outerShdw>
                </a:effectLst>
              </a:rPr>
              <a:t>Tuesday, May 24, 2022</a:t>
            </a:r>
          </a:p>
          <a:p>
            <a:r>
              <a:rPr lang="en-US" sz="3200" b="1" dirty="0" smtClean="0">
                <a:solidFill>
                  <a:srgbClr val="C22536"/>
                </a:solidFill>
                <a:effectLst>
                  <a:outerShdw blurRad="38100" dist="38100" dir="2700000" algn="tl">
                    <a:srgbClr val="000000">
                      <a:alpha val="43137"/>
                    </a:srgbClr>
                  </a:outerShdw>
                </a:effectLst>
              </a:rPr>
              <a:t>3:00-4:00 p.m.</a:t>
            </a:r>
            <a:endParaRPr lang="en-US" sz="3200" b="1" dirty="0">
              <a:solidFill>
                <a:srgbClr val="C2253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2614469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2" name="Google Shape;72;p16"/>
          <p:cNvSpPr txBox="1"/>
          <p:nvPr/>
        </p:nvSpPr>
        <p:spPr>
          <a:xfrm>
            <a:off x="598333" y="5747881"/>
            <a:ext cx="11235600" cy="1128858"/>
          </a:xfrm>
          <a:prstGeom prst="rect">
            <a:avLst/>
          </a:prstGeom>
          <a:noFill/>
          <a:ln>
            <a:noFill/>
          </a:ln>
        </p:spPr>
        <p:txBody>
          <a:bodyPr spcFirstLastPara="1" wrap="square" lIns="121900" tIns="121900" rIns="121900" bIns="121900" anchor="t" anchorCtr="0">
            <a:spAutoFit/>
          </a:bodyPr>
          <a:lstStyle/>
          <a:p>
            <a:pPr defTabSz="1219170">
              <a:lnSpc>
                <a:spcPct val="115000"/>
              </a:lnSpc>
              <a:spcBef>
                <a:spcPts val="2133"/>
              </a:spcBef>
              <a:buClr>
                <a:srgbClr val="000000"/>
              </a:buClr>
              <a:buSzPts val="1600"/>
            </a:pPr>
            <a:r>
              <a:rPr lang="en" sz="1733" kern="0" dirty="0">
                <a:solidFill>
                  <a:srgbClr val="000000"/>
                </a:solidFill>
                <a:latin typeface="Arial"/>
                <a:cs typeface="Arial"/>
                <a:sym typeface="Arial"/>
              </a:rPr>
              <a:t>*Contract divisions should provide a timeline to the MOP.  It is imperative the data is reported to the division in a timely manner so the division can fulfill all other aspects of the complex collections on time.</a:t>
            </a:r>
            <a:endParaRPr sz="2267" kern="0" dirty="0">
              <a:solidFill>
                <a:srgbClr val="000000"/>
              </a:solidFill>
              <a:latin typeface="Arial"/>
              <a:cs typeface="Arial"/>
              <a:sym typeface="Arial"/>
            </a:endParaRPr>
          </a:p>
        </p:txBody>
      </p:sp>
      <p:graphicFrame>
        <p:nvGraphicFramePr>
          <p:cNvPr id="71" name="Google Shape;71;p16" title="MSC SRC Timeline chart"/>
          <p:cNvGraphicFramePr/>
          <p:nvPr>
            <p:extLst>
              <p:ext uri="{D42A27DB-BD31-4B8C-83A1-F6EECF244321}">
                <p14:modId xmlns:p14="http://schemas.microsoft.com/office/powerpoint/2010/main" val="3153443231"/>
              </p:ext>
            </p:extLst>
          </p:nvPr>
        </p:nvGraphicFramePr>
        <p:xfrm>
          <a:off x="598333" y="1192180"/>
          <a:ext cx="10973466" cy="4940640"/>
        </p:xfrm>
        <a:graphic>
          <a:graphicData uri="http://schemas.openxmlformats.org/drawingml/2006/table">
            <a:tbl>
              <a:tblPr firstRow="1">
                <a:noFill/>
              </a:tblPr>
              <a:tblGrid>
                <a:gridCol w="2507833">
                  <a:extLst>
                    <a:ext uri="{9D8B030D-6E8A-4147-A177-3AD203B41FA5}">
                      <a16:colId xmlns:a16="http://schemas.microsoft.com/office/drawing/2014/main" val="20000"/>
                    </a:ext>
                  </a:extLst>
                </a:gridCol>
                <a:gridCol w="1838300">
                  <a:extLst>
                    <a:ext uri="{9D8B030D-6E8A-4147-A177-3AD203B41FA5}">
                      <a16:colId xmlns:a16="http://schemas.microsoft.com/office/drawing/2014/main" val="20001"/>
                    </a:ext>
                  </a:extLst>
                </a:gridCol>
                <a:gridCol w="1770800">
                  <a:extLst>
                    <a:ext uri="{9D8B030D-6E8A-4147-A177-3AD203B41FA5}">
                      <a16:colId xmlns:a16="http://schemas.microsoft.com/office/drawing/2014/main" val="20002"/>
                    </a:ext>
                  </a:extLst>
                </a:gridCol>
                <a:gridCol w="4856533">
                  <a:extLst>
                    <a:ext uri="{9D8B030D-6E8A-4147-A177-3AD203B41FA5}">
                      <a16:colId xmlns:a16="http://schemas.microsoft.com/office/drawing/2014/main" val="20003"/>
                    </a:ext>
                  </a:extLst>
                </a:gridCol>
              </a:tblGrid>
              <a:tr h="589240">
                <a:tc>
                  <a:txBody>
                    <a:bodyPr/>
                    <a:lstStyle/>
                    <a:p>
                      <a:pPr marL="0" lvl="0" indent="0" algn="l" rtl="0">
                        <a:spcBef>
                          <a:spcPts val="0"/>
                        </a:spcBef>
                        <a:spcAft>
                          <a:spcPts val="0"/>
                        </a:spcAft>
                        <a:buNone/>
                      </a:pPr>
                      <a:r>
                        <a:rPr lang="en" sz="2300" b="1"/>
                        <a:t>Collection Name</a:t>
                      </a:r>
                      <a:endParaRPr sz="23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b="1"/>
                        <a:t>Opens</a:t>
                      </a:r>
                      <a:endParaRPr sz="23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b="1"/>
                        <a:t>Closes</a:t>
                      </a:r>
                      <a:endParaRPr sz="23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b="1"/>
                        <a:t>“As Of” Date</a:t>
                      </a:r>
                      <a:endParaRPr sz="23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35400">
                <a:tc>
                  <a:txBody>
                    <a:bodyPr/>
                    <a:lstStyle/>
                    <a:p>
                      <a:pPr marL="0" lvl="0" indent="0" algn="l" rtl="0">
                        <a:lnSpc>
                          <a:spcPct val="115000"/>
                        </a:lnSpc>
                        <a:spcBef>
                          <a:spcPts val="0"/>
                        </a:spcBef>
                        <a:spcAft>
                          <a:spcPts val="0"/>
                        </a:spcAft>
                        <a:buNone/>
                      </a:pPr>
                      <a:r>
                        <a:rPr lang="en" sz="2000"/>
                        <a:t>Fall MSC</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2000"/>
                        <a:t>October 18th</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January 31st</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October 1st</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51840">
                <a:tc>
                  <a:txBody>
                    <a:bodyPr/>
                    <a:lstStyle/>
                    <a:p>
                      <a:pPr marL="0" lvl="0" indent="0" algn="l" rtl="0">
                        <a:lnSpc>
                          <a:spcPct val="115000"/>
                        </a:lnSpc>
                        <a:spcBef>
                          <a:spcPts val="0"/>
                        </a:spcBef>
                        <a:spcAft>
                          <a:spcPts val="0"/>
                        </a:spcAft>
                        <a:buNone/>
                      </a:pPr>
                      <a:r>
                        <a:rPr lang="en" sz="2000"/>
                        <a:t>EOY MSC</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2000"/>
                        <a:t>May 9th</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August 12th</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rPr>
                        <a:t>Last day of school (includes credit-bearing summer courses)</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5400">
                <a:tc>
                  <a:txBody>
                    <a:bodyPr/>
                    <a:lstStyle/>
                    <a:p>
                      <a:pPr marL="0" lvl="0" indent="0" algn="l" rtl="0">
                        <a:lnSpc>
                          <a:spcPct val="115000"/>
                        </a:lnSpc>
                        <a:spcBef>
                          <a:spcPts val="0"/>
                        </a:spcBef>
                        <a:spcAft>
                          <a:spcPts val="0"/>
                        </a:spcAft>
                        <a:buNone/>
                      </a:pPr>
                      <a:r>
                        <a:rPr lang="en" sz="2000"/>
                        <a:t>Fall SRC</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2000"/>
                        <a:t>October 1st</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October 29th</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solidFill>
                            <a:schemeClr val="dk1"/>
                          </a:solidFill>
                        </a:rPr>
                        <a:t>October 1st</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5400">
                <a:tc>
                  <a:txBody>
                    <a:bodyPr/>
                    <a:lstStyle/>
                    <a:p>
                      <a:pPr marL="0" lvl="0" indent="0" algn="l" rtl="0">
                        <a:lnSpc>
                          <a:spcPct val="115000"/>
                        </a:lnSpc>
                        <a:spcBef>
                          <a:spcPts val="0"/>
                        </a:spcBef>
                        <a:spcAft>
                          <a:spcPts val="0"/>
                        </a:spcAft>
                        <a:buNone/>
                      </a:pPr>
                      <a:r>
                        <a:rPr lang="en" sz="2000"/>
                        <a:t>Spring SRC</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2000"/>
                        <a:t>April 1st</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April 30th</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March 31st</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35400">
                <a:tc>
                  <a:txBody>
                    <a:bodyPr/>
                    <a:lstStyle/>
                    <a:p>
                      <a:pPr marL="0" lvl="0" indent="0" algn="l" rtl="0">
                        <a:lnSpc>
                          <a:spcPct val="115000"/>
                        </a:lnSpc>
                        <a:spcBef>
                          <a:spcPts val="0"/>
                        </a:spcBef>
                        <a:spcAft>
                          <a:spcPts val="0"/>
                        </a:spcAft>
                        <a:buNone/>
                      </a:pPr>
                      <a:r>
                        <a:rPr lang="en" sz="2000"/>
                        <a:t>EOY SRC</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2000"/>
                        <a:t>May 15th</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July 22nd</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Last day of school</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102360">
                <a:tc>
                  <a:txBody>
                    <a:bodyPr/>
                    <a:lstStyle/>
                    <a:p>
                      <a:pPr marL="0" lvl="0" indent="0" algn="l" rtl="0">
                        <a:lnSpc>
                          <a:spcPct val="115000"/>
                        </a:lnSpc>
                        <a:spcBef>
                          <a:spcPts val="0"/>
                        </a:spcBef>
                        <a:spcAft>
                          <a:spcPts val="0"/>
                        </a:spcAft>
                        <a:buNone/>
                      </a:pPr>
                      <a:r>
                        <a:rPr lang="en" sz="2000"/>
                        <a:t>Summer SRC</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2000"/>
                        <a:t>August 1st</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a:t>August 19th</a:t>
                      </a:r>
                      <a:endParaRPr sz="200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2000" dirty="0"/>
                        <a:t>Include students that graduate after the last day of school and before the first day of the next school year</a:t>
                      </a:r>
                      <a:endParaRPr sz="2000" dirty="0"/>
                    </a:p>
                  </a:txBody>
                  <a:tcPr marL="38100" marR="38100" marT="25400" marB="254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0" name="Google Shape;70;p16"/>
          <p:cNvSpPr txBox="1">
            <a:spLocks noGrp="1"/>
          </p:cNvSpPr>
          <p:nvPr>
            <p:ph type="title"/>
          </p:nvPr>
        </p:nvSpPr>
        <p:spPr>
          <a:xfrm>
            <a:off x="598333" y="249767"/>
            <a:ext cx="11360800" cy="763600"/>
          </a:xfrm>
          <a:prstGeom prst="rect">
            <a:avLst/>
          </a:prstGeom>
        </p:spPr>
        <p:txBody>
          <a:bodyPr spcFirstLastPara="1" wrap="square" lIns="121900" tIns="121900" rIns="121900" bIns="121900" anchor="t" anchorCtr="0">
            <a:noAutofit/>
          </a:bodyPr>
          <a:lstStyle/>
          <a:p>
            <a:r>
              <a:rPr lang="en"/>
              <a:t>Reporting Timeline</a:t>
            </a:r>
            <a:endParaRPr/>
          </a:p>
        </p:txBody>
      </p:sp>
    </p:spTree>
    <p:extLst>
      <p:ext uri="{BB962C8B-B14F-4D97-AF65-F5344CB8AC3E}">
        <p14:creationId xmlns:p14="http://schemas.microsoft.com/office/powerpoint/2010/main" val="4254040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598167" y="1873433"/>
            <a:ext cx="11360800" cy="4001200"/>
          </a:xfrm>
          <a:prstGeom prst="rect">
            <a:avLst/>
          </a:prstGeom>
        </p:spPr>
        <p:txBody>
          <a:bodyPr spcFirstLastPara="1" wrap="square" lIns="121900" tIns="121900" rIns="121900" bIns="121900" anchor="t" anchorCtr="0">
            <a:noAutofit/>
          </a:bodyPr>
          <a:lstStyle/>
          <a:p>
            <a:pPr indent="-397923">
              <a:buClr>
                <a:schemeClr val="dk1"/>
              </a:buClr>
              <a:buSzPts val="1100"/>
            </a:pPr>
            <a:r>
              <a:rPr lang="en" sz="1467" b="1" dirty="0">
                <a:solidFill>
                  <a:schemeClr val="dk1"/>
                </a:solidFill>
              </a:rPr>
              <a:t>What is the MSC?</a:t>
            </a:r>
            <a:endParaRPr sz="1467" b="1" dirty="0">
              <a:solidFill>
                <a:schemeClr val="dk1"/>
              </a:solidFill>
            </a:endParaRPr>
          </a:p>
          <a:p>
            <a:pPr lvl="1" indent="-397923">
              <a:spcBef>
                <a:spcPts val="0"/>
              </a:spcBef>
              <a:buClr>
                <a:schemeClr val="dk1"/>
              </a:buClr>
              <a:buSzPts val="1100"/>
            </a:pPr>
            <a:r>
              <a:rPr lang="en" sz="1467" dirty="0">
                <a:solidFill>
                  <a:schemeClr val="dk1"/>
                </a:solidFill>
              </a:rPr>
              <a:t>MSC is a data collection of individual student, course, and teacher information.</a:t>
            </a:r>
            <a:endParaRPr sz="1467" dirty="0">
              <a:solidFill>
                <a:schemeClr val="dk1"/>
              </a:solidFill>
            </a:endParaRPr>
          </a:p>
          <a:p>
            <a:pPr lvl="2" indent="-397923">
              <a:spcBef>
                <a:spcPts val="0"/>
              </a:spcBef>
              <a:buClr>
                <a:schemeClr val="dk1"/>
              </a:buClr>
              <a:buSzPts val="1100"/>
            </a:pPr>
            <a:r>
              <a:rPr lang="en" sz="1467" dirty="0">
                <a:solidFill>
                  <a:schemeClr val="dk1"/>
                </a:solidFill>
              </a:rPr>
              <a:t>The three components are linked to provide a view of the student’s academic experience and validate teacher licensure and endorsement data</a:t>
            </a:r>
            <a:endParaRPr sz="1467" dirty="0">
              <a:solidFill>
                <a:schemeClr val="dk1"/>
              </a:solidFill>
            </a:endParaRPr>
          </a:p>
          <a:p>
            <a:pPr indent="0">
              <a:buNone/>
            </a:pPr>
            <a:endParaRPr sz="1467" dirty="0">
              <a:solidFill>
                <a:schemeClr val="dk1"/>
              </a:solidFill>
            </a:endParaRPr>
          </a:p>
          <a:p>
            <a:pPr indent="-397923">
              <a:buClr>
                <a:schemeClr val="dk1"/>
              </a:buClr>
              <a:buSzPts val="1100"/>
            </a:pPr>
            <a:r>
              <a:rPr lang="en" sz="1467" b="1" dirty="0">
                <a:solidFill>
                  <a:schemeClr val="dk1"/>
                </a:solidFill>
              </a:rPr>
              <a:t>Who is reported?</a:t>
            </a:r>
            <a:endParaRPr sz="1467" b="1" dirty="0">
              <a:solidFill>
                <a:schemeClr val="dk1"/>
              </a:solidFill>
            </a:endParaRPr>
          </a:p>
          <a:p>
            <a:pPr lvl="1" indent="-397923">
              <a:spcBef>
                <a:spcPts val="0"/>
              </a:spcBef>
              <a:buClr>
                <a:schemeClr val="dk1"/>
              </a:buClr>
              <a:buSzPts val="1100"/>
            </a:pPr>
            <a:r>
              <a:rPr lang="en" sz="1467" dirty="0">
                <a:solidFill>
                  <a:schemeClr val="dk1"/>
                </a:solidFill>
              </a:rPr>
              <a:t>Each teacher, administrator, pupil personnel staff and contracted vendors.</a:t>
            </a:r>
            <a:endParaRPr sz="1467" dirty="0">
              <a:solidFill>
                <a:schemeClr val="dk1"/>
              </a:solidFill>
            </a:endParaRPr>
          </a:p>
          <a:p>
            <a:pPr lvl="1" indent="-397923">
              <a:spcBef>
                <a:spcPts val="0"/>
              </a:spcBef>
              <a:buClr>
                <a:schemeClr val="dk1"/>
              </a:buClr>
              <a:buSzPts val="1100"/>
            </a:pPr>
            <a:r>
              <a:rPr lang="en" sz="1467" dirty="0">
                <a:solidFill>
                  <a:schemeClr val="dk1"/>
                </a:solidFill>
              </a:rPr>
              <a:t>Each students’ course enrollment in each section within their schedule.</a:t>
            </a:r>
            <a:endParaRPr sz="1467" dirty="0">
              <a:solidFill>
                <a:schemeClr val="dk1"/>
              </a:solidFill>
            </a:endParaRPr>
          </a:p>
          <a:p>
            <a:pPr marL="1219170" indent="0">
              <a:buNone/>
            </a:pPr>
            <a:endParaRPr sz="1467" dirty="0">
              <a:solidFill>
                <a:schemeClr val="dk1"/>
              </a:solidFill>
            </a:endParaRPr>
          </a:p>
          <a:p>
            <a:pPr indent="0">
              <a:buNone/>
            </a:pPr>
            <a:endParaRPr sz="1467" dirty="0">
              <a:solidFill>
                <a:schemeClr val="dk1"/>
              </a:solidFill>
            </a:endParaRPr>
          </a:p>
          <a:p>
            <a:pPr indent="-397923">
              <a:buClr>
                <a:schemeClr val="dk1"/>
              </a:buClr>
              <a:buSzPts val="1100"/>
            </a:pPr>
            <a:r>
              <a:rPr lang="en" sz="1467" b="1" dirty="0">
                <a:solidFill>
                  <a:schemeClr val="dk1"/>
                </a:solidFill>
              </a:rPr>
              <a:t>Why is this required?</a:t>
            </a:r>
            <a:endParaRPr sz="1467" b="1" dirty="0">
              <a:solidFill>
                <a:schemeClr val="dk1"/>
              </a:solidFill>
            </a:endParaRPr>
          </a:p>
          <a:p>
            <a:pPr lvl="1" indent="-397923">
              <a:spcBef>
                <a:spcPts val="0"/>
              </a:spcBef>
              <a:buClr>
                <a:srgbClr val="101820"/>
              </a:buClr>
              <a:buSzPts val="1100"/>
            </a:pPr>
            <a:r>
              <a:rPr lang="en" sz="1467" dirty="0">
                <a:solidFill>
                  <a:srgbClr val="101820"/>
                </a:solidFill>
              </a:rPr>
              <a:t>To meet state and federal reporting requirements including Accreditation, ESSA, and the State Fiscal Stability Fund [</a:t>
            </a:r>
            <a:r>
              <a:rPr lang="en" sz="1467" dirty="0">
                <a:solidFill>
                  <a:schemeClr val="dk1"/>
                </a:solidFill>
              </a:rPr>
              <a:t>Indicator (b)(1), Indicator (b)(2), Indicator (b)(3)]</a:t>
            </a:r>
            <a:endParaRPr sz="1467" dirty="0"/>
          </a:p>
          <a:p>
            <a:pPr marL="0" indent="0">
              <a:buNone/>
            </a:pPr>
            <a:r>
              <a:rPr lang="en" dirty="0"/>
              <a:t> </a:t>
            </a:r>
            <a:endParaRPr dirty="0"/>
          </a:p>
        </p:txBody>
      </p:sp>
      <p:sp>
        <p:nvSpPr>
          <p:cNvPr id="78" name="Google Shape;78;p17"/>
          <p:cNvSpPr txBox="1">
            <a:spLocks noGrp="1"/>
          </p:cNvSpPr>
          <p:nvPr>
            <p:ph type="title"/>
          </p:nvPr>
        </p:nvSpPr>
        <p:spPr>
          <a:xfrm>
            <a:off x="598333" y="554567"/>
            <a:ext cx="11360800" cy="763600"/>
          </a:xfrm>
          <a:prstGeom prst="rect">
            <a:avLst/>
          </a:prstGeom>
        </p:spPr>
        <p:txBody>
          <a:bodyPr spcFirstLastPara="1" wrap="square" lIns="121900" tIns="121900" rIns="121900" bIns="121900" anchor="t" anchorCtr="0">
            <a:noAutofit/>
          </a:bodyPr>
          <a:lstStyle/>
          <a:p>
            <a:r>
              <a:rPr lang="en"/>
              <a:t>Master Schedule Collection - MSC</a:t>
            </a:r>
            <a:endParaRPr/>
          </a:p>
        </p:txBody>
      </p:sp>
    </p:spTree>
    <p:extLst>
      <p:ext uri="{BB962C8B-B14F-4D97-AF65-F5344CB8AC3E}">
        <p14:creationId xmlns:p14="http://schemas.microsoft.com/office/powerpoint/2010/main" val="1629548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6" name="Google Shape;86;p18" title="VDOE logo"/>
          <p:cNvPicPr preferRelativeResize="0"/>
          <p:nvPr/>
        </p:nvPicPr>
        <p:blipFill rotWithShape="1">
          <a:blip r:embed="rId3">
            <a:alphaModFix/>
          </a:blip>
          <a:srcRect/>
          <a:stretch/>
        </p:blipFill>
        <p:spPr>
          <a:xfrm>
            <a:off x="9246523" y="5903434"/>
            <a:ext cx="2712444" cy="904133"/>
          </a:xfrm>
          <a:prstGeom prst="rect">
            <a:avLst/>
          </a:prstGeom>
          <a:noFill/>
          <a:ln>
            <a:noFill/>
          </a:ln>
        </p:spPr>
      </p:pic>
      <p:sp>
        <p:nvSpPr>
          <p:cNvPr id="84" name="Google Shape;84;p18"/>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p>
            <a:pPr defTabSz="1219170"/>
            <a:fld id="{00000000-1234-1234-1234-123412341234}" type="slidenum">
              <a:rPr lang="en" kern="0"/>
              <a:pPr defTabSz="1219170"/>
              <a:t>12</a:t>
            </a:fld>
            <a:endParaRPr kern="0"/>
          </a:p>
        </p:txBody>
      </p:sp>
      <p:sp>
        <p:nvSpPr>
          <p:cNvPr id="83" name="Google Shape;83;p18"/>
          <p:cNvSpPr txBox="1">
            <a:spLocks noGrp="1"/>
          </p:cNvSpPr>
          <p:nvPr>
            <p:ph type="body" idx="1"/>
          </p:nvPr>
        </p:nvSpPr>
        <p:spPr>
          <a:xfrm>
            <a:off x="598333" y="1726400"/>
            <a:ext cx="11360800" cy="3443200"/>
          </a:xfrm>
          <a:prstGeom prst="rect">
            <a:avLst/>
          </a:prstGeom>
          <a:noFill/>
          <a:ln>
            <a:noFill/>
          </a:ln>
        </p:spPr>
        <p:txBody>
          <a:bodyPr spcFirstLastPara="1" wrap="square" lIns="121900" tIns="121900" rIns="121900" bIns="121900" anchor="t" anchorCtr="0">
            <a:noAutofit/>
          </a:bodyPr>
          <a:lstStyle/>
          <a:p>
            <a:pPr marL="169329" indent="0">
              <a:lnSpc>
                <a:spcPct val="100000"/>
              </a:lnSpc>
              <a:buNone/>
            </a:pPr>
            <a:endParaRPr sz="1333"/>
          </a:p>
          <a:p>
            <a:pPr indent="-397923">
              <a:lnSpc>
                <a:spcPct val="100000"/>
              </a:lnSpc>
              <a:buClr>
                <a:schemeClr val="dk1"/>
              </a:buClr>
              <a:buSzPts val="1100"/>
            </a:pPr>
            <a:r>
              <a:rPr lang="en" sz="1467">
                <a:solidFill>
                  <a:schemeClr val="dk1"/>
                </a:solidFill>
              </a:rPr>
              <a:t>Divisions should provide a comprehensive list of data elements needed from the MOP.</a:t>
            </a:r>
            <a:r>
              <a:rPr lang="en" sz="1467" i="1">
                <a:solidFill>
                  <a:schemeClr val="dk1"/>
                </a:solidFill>
              </a:rPr>
              <a:t>  </a:t>
            </a:r>
            <a:endParaRPr sz="1467" i="1">
              <a:solidFill>
                <a:schemeClr val="dk1"/>
              </a:solidFill>
            </a:endParaRPr>
          </a:p>
          <a:p>
            <a:pPr lvl="1" indent="-397923">
              <a:lnSpc>
                <a:spcPct val="100000"/>
              </a:lnSpc>
              <a:spcBef>
                <a:spcPts val="0"/>
              </a:spcBef>
              <a:buClr>
                <a:schemeClr val="dk1"/>
              </a:buClr>
              <a:buSzPts val="1100"/>
            </a:pPr>
            <a:r>
              <a:rPr lang="en" sz="1467">
                <a:solidFill>
                  <a:schemeClr val="dk1"/>
                </a:solidFill>
              </a:rPr>
              <a:t>This includes B (teacher/IPAL–Fall only), C (courses), D (sections) and F (student) records.</a:t>
            </a:r>
            <a:endParaRPr sz="1467">
              <a:solidFill>
                <a:schemeClr val="dk1"/>
              </a:solidFill>
            </a:endParaRPr>
          </a:p>
          <a:p>
            <a:pPr lvl="1" indent="-397923">
              <a:lnSpc>
                <a:spcPct val="100000"/>
              </a:lnSpc>
              <a:spcBef>
                <a:spcPts val="0"/>
              </a:spcBef>
              <a:buClr>
                <a:schemeClr val="dk1"/>
              </a:buClr>
              <a:buSzPts val="1100"/>
            </a:pPr>
            <a:r>
              <a:rPr lang="en" sz="1467">
                <a:solidFill>
                  <a:schemeClr val="dk1"/>
                </a:solidFill>
              </a:rPr>
              <a:t>A complete list of reporting elements can be found on the MSC webpage.</a:t>
            </a:r>
            <a:endParaRPr sz="1467">
              <a:solidFill>
                <a:schemeClr val="dk1"/>
              </a:solidFill>
            </a:endParaRPr>
          </a:p>
          <a:p>
            <a:pPr indent="0">
              <a:lnSpc>
                <a:spcPct val="100000"/>
              </a:lnSpc>
              <a:buNone/>
            </a:pPr>
            <a:endParaRPr sz="1467">
              <a:solidFill>
                <a:schemeClr val="dk1"/>
              </a:solidFill>
            </a:endParaRPr>
          </a:p>
          <a:p>
            <a:pPr indent="0">
              <a:lnSpc>
                <a:spcPct val="100000"/>
              </a:lnSpc>
              <a:buNone/>
            </a:pPr>
            <a:endParaRPr sz="1467">
              <a:solidFill>
                <a:schemeClr val="dk1"/>
              </a:solidFill>
            </a:endParaRPr>
          </a:p>
          <a:p>
            <a:pPr indent="-397923">
              <a:lnSpc>
                <a:spcPct val="100000"/>
              </a:lnSpc>
              <a:buClr>
                <a:schemeClr val="dk1"/>
              </a:buClr>
              <a:buSzPts val="1100"/>
            </a:pPr>
            <a:r>
              <a:rPr lang="en" sz="1467">
                <a:solidFill>
                  <a:schemeClr val="dk1"/>
                </a:solidFill>
              </a:rPr>
              <a:t>MSC requires a record for every section where the student received at least 20 hours of instruction.  </a:t>
            </a:r>
            <a:endParaRPr sz="1467">
              <a:solidFill>
                <a:schemeClr val="dk1"/>
              </a:solidFill>
            </a:endParaRPr>
          </a:p>
          <a:p>
            <a:pPr lvl="1" indent="-397923">
              <a:lnSpc>
                <a:spcPct val="100000"/>
              </a:lnSpc>
              <a:spcBef>
                <a:spcPts val="0"/>
              </a:spcBef>
              <a:buClr>
                <a:schemeClr val="dk1"/>
              </a:buClr>
              <a:buSzPts val="1100"/>
            </a:pPr>
            <a:r>
              <a:rPr lang="en" sz="1467">
                <a:solidFill>
                  <a:schemeClr val="dk1"/>
                </a:solidFill>
              </a:rPr>
              <a:t>If a student withdraws in October after 20 instructional hours in a class, MSC still requires a F record for that section.</a:t>
            </a:r>
            <a:endParaRPr sz="1467">
              <a:solidFill>
                <a:schemeClr val="dk1"/>
              </a:solidFill>
            </a:endParaRPr>
          </a:p>
          <a:p>
            <a:pPr indent="0">
              <a:lnSpc>
                <a:spcPct val="100000"/>
              </a:lnSpc>
              <a:buNone/>
            </a:pPr>
            <a:endParaRPr sz="1467">
              <a:solidFill>
                <a:schemeClr val="dk1"/>
              </a:solidFill>
            </a:endParaRPr>
          </a:p>
          <a:p>
            <a:pPr indent="0">
              <a:lnSpc>
                <a:spcPct val="100000"/>
              </a:lnSpc>
              <a:buNone/>
            </a:pPr>
            <a:endParaRPr sz="1467">
              <a:solidFill>
                <a:schemeClr val="dk1"/>
              </a:solidFill>
            </a:endParaRPr>
          </a:p>
          <a:p>
            <a:pPr indent="-397923">
              <a:lnSpc>
                <a:spcPct val="100000"/>
              </a:lnSpc>
              <a:buClr>
                <a:schemeClr val="dk1"/>
              </a:buClr>
              <a:buSzPts val="1100"/>
            </a:pPr>
            <a:r>
              <a:rPr lang="en" sz="1467">
                <a:solidFill>
                  <a:schemeClr val="dk1"/>
                </a:solidFill>
              </a:rPr>
              <a:t>MOP teachers must hold a valid VA teaching license.  </a:t>
            </a:r>
            <a:endParaRPr sz="1467">
              <a:solidFill>
                <a:schemeClr val="dk1"/>
              </a:solidFill>
            </a:endParaRPr>
          </a:p>
          <a:p>
            <a:pPr lvl="1" indent="-406390">
              <a:lnSpc>
                <a:spcPct val="100000"/>
              </a:lnSpc>
              <a:spcBef>
                <a:spcPts val="0"/>
              </a:spcBef>
              <a:buClr>
                <a:schemeClr val="dk1"/>
              </a:buClr>
              <a:buSzPts val="1200"/>
            </a:pPr>
            <a:r>
              <a:rPr lang="en" sz="1467">
                <a:solidFill>
                  <a:schemeClr val="dk1"/>
                </a:solidFill>
              </a:rPr>
              <a:t>This is part of the MOP agreement approval by VDOE. </a:t>
            </a:r>
            <a:r>
              <a:rPr lang="en" sz="1600">
                <a:solidFill>
                  <a:schemeClr val="dk1"/>
                </a:solidFill>
              </a:rPr>
              <a:t> </a:t>
            </a:r>
            <a:endParaRPr sz="1600">
              <a:solidFill>
                <a:schemeClr val="dk1"/>
              </a:solidFill>
            </a:endParaRPr>
          </a:p>
        </p:txBody>
      </p:sp>
      <p:sp>
        <p:nvSpPr>
          <p:cNvPr id="85" name="Google Shape;85;p18"/>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r>
              <a:rPr lang="en"/>
              <a:t>MSC - Guidelines</a:t>
            </a:r>
            <a:endParaRPr/>
          </a:p>
        </p:txBody>
      </p:sp>
    </p:spTree>
    <p:extLst>
      <p:ext uri="{BB962C8B-B14F-4D97-AF65-F5344CB8AC3E}">
        <p14:creationId xmlns:p14="http://schemas.microsoft.com/office/powerpoint/2010/main" val="1467719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93" name="Google Shape;93;p19" title="Data elements chart"/>
          <p:cNvGraphicFramePr/>
          <p:nvPr>
            <p:extLst>
              <p:ext uri="{D42A27DB-BD31-4B8C-83A1-F6EECF244321}">
                <p14:modId xmlns:p14="http://schemas.microsoft.com/office/powerpoint/2010/main" val="3338010834"/>
              </p:ext>
            </p:extLst>
          </p:nvPr>
        </p:nvGraphicFramePr>
        <p:xfrm>
          <a:off x="1908738" y="2136967"/>
          <a:ext cx="5597567" cy="1889600"/>
        </p:xfrm>
        <a:graphic>
          <a:graphicData uri="http://schemas.openxmlformats.org/drawingml/2006/table">
            <a:tbl>
              <a:tblPr firstRow="1">
                <a:noFill/>
              </a:tblPr>
              <a:tblGrid>
                <a:gridCol w="2937800">
                  <a:extLst>
                    <a:ext uri="{9D8B030D-6E8A-4147-A177-3AD203B41FA5}">
                      <a16:colId xmlns:a16="http://schemas.microsoft.com/office/drawing/2014/main" val="20000"/>
                    </a:ext>
                  </a:extLst>
                </a:gridCol>
                <a:gridCol w="2659767">
                  <a:extLst>
                    <a:ext uri="{9D8B030D-6E8A-4147-A177-3AD203B41FA5}">
                      <a16:colId xmlns:a16="http://schemas.microsoft.com/office/drawing/2014/main" val="20001"/>
                    </a:ext>
                  </a:extLst>
                </a:gridCol>
              </a:tblGrid>
              <a:tr h="467320">
                <a:tc>
                  <a:txBody>
                    <a:bodyPr/>
                    <a:lstStyle/>
                    <a:p>
                      <a:pPr marL="0" lvl="0" indent="0" algn="l" rtl="0">
                        <a:spcBef>
                          <a:spcPts val="0"/>
                        </a:spcBef>
                        <a:spcAft>
                          <a:spcPts val="0"/>
                        </a:spcAft>
                        <a:buNone/>
                      </a:pPr>
                      <a:r>
                        <a:rPr lang="en" sz="1500"/>
                        <a:t>Local Provider ID</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dirty="0"/>
                        <a:t>Race and Ethnicity</a:t>
                      </a:r>
                      <a:endParaRPr sz="1500" dirty="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0"/>
                  </a:ext>
                </a:extLst>
              </a:tr>
              <a:tr h="467320">
                <a:tc>
                  <a:txBody>
                    <a:bodyPr/>
                    <a:lstStyle/>
                    <a:p>
                      <a:pPr marL="0" lvl="0" indent="0" algn="l" rtl="0">
                        <a:spcBef>
                          <a:spcPts val="0"/>
                        </a:spcBef>
                        <a:spcAft>
                          <a:spcPts val="0"/>
                        </a:spcAft>
                        <a:buNone/>
                      </a:pPr>
                      <a:r>
                        <a:rPr lang="en" sz="1500"/>
                        <a:t>VA Teaching License Number*</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a:t>Gender</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1"/>
                  </a:ext>
                </a:extLst>
              </a:tr>
              <a:tr h="467320">
                <a:tc>
                  <a:txBody>
                    <a:bodyPr/>
                    <a:lstStyle/>
                    <a:p>
                      <a:pPr marL="0" lvl="0" indent="0" algn="l" rtl="0">
                        <a:spcBef>
                          <a:spcPts val="0"/>
                        </a:spcBef>
                        <a:spcAft>
                          <a:spcPts val="0"/>
                        </a:spcAft>
                        <a:buNone/>
                      </a:pPr>
                      <a:r>
                        <a:rPr lang="en" sz="1500"/>
                        <a:t>First Name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dirty="0">
                          <a:solidFill>
                            <a:schemeClr val="dk1"/>
                          </a:solidFill>
                        </a:rPr>
                        <a:t>First Year Teacher Flag</a:t>
                      </a:r>
                      <a:endParaRPr sz="1500" dirty="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2"/>
                  </a:ext>
                </a:extLst>
              </a:tr>
              <a:tr h="467320">
                <a:tc>
                  <a:txBody>
                    <a:bodyPr/>
                    <a:lstStyle/>
                    <a:p>
                      <a:pPr marL="0" lvl="0" indent="0" algn="l" rtl="0">
                        <a:spcBef>
                          <a:spcPts val="0"/>
                        </a:spcBef>
                        <a:spcAft>
                          <a:spcPts val="0"/>
                        </a:spcAft>
                        <a:buNone/>
                      </a:pPr>
                      <a:r>
                        <a:rPr lang="en" sz="1500"/>
                        <a:t>Last Name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dirty="0"/>
                        <a:t>Total Years of Experience</a:t>
                      </a:r>
                      <a:endParaRPr sz="1500" dirty="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1" name="Google Shape;91;p19"/>
          <p:cNvSpPr txBox="1">
            <a:spLocks noGrp="1"/>
          </p:cNvSpPr>
          <p:nvPr>
            <p:ph type="body" idx="1"/>
          </p:nvPr>
        </p:nvSpPr>
        <p:spPr>
          <a:xfrm>
            <a:off x="598167" y="1467033"/>
            <a:ext cx="11360800" cy="4942800"/>
          </a:xfrm>
          <a:prstGeom prst="rect">
            <a:avLst/>
          </a:prstGeom>
        </p:spPr>
        <p:txBody>
          <a:bodyPr spcFirstLastPara="1" wrap="square" lIns="121900" tIns="121900" rIns="121900" bIns="121900" anchor="t" anchorCtr="0">
            <a:noAutofit/>
          </a:bodyPr>
          <a:lstStyle/>
          <a:p>
            <a:pPr marL="169329" indent="0">
              <a:lnSpc>
                <a:spcPct val="100000"/>
              </a:lnSpc>
              <a:buClr>
                <a:schemeClr val="dk1"/>
              </a:buClr>
              <a:buNone/>
            </a:pPr>
            <a:endParaRPr sz="1333" dirty="0"/>
          </a:p>
          <a:p>
            <a:pPr indent="-397923">
              <a:lnSpc>
                <a:spcPct val="100000"/>
              </a:lnSpc>
              <a:buClr>
                <a:schemeClr val="dk1"/>
              </a:buClr>
              <a:buSzPts val="1100"/>
            </a:pPr>
            <a:r>
              <a:rPr lang="en" sz="1467" dirty="0">
                <a:solidFill>
                  <a:schemeClr val="dk1"/>
                </a:solidFill>
              </a:rPr>
              <a:t>MOPs must provide all required teacher and staff data elements to include:</a:t>
            </a:r>
            <a:endParaRPr sz="1467" dirty="0">
              <a:solidFill>
                <a:schemeClr val="dk1"/>
              </a:solidFill>
            </a:endParaRPr>
          </a:p>
          <a:p>
            <a:pPr marL="0" indent="0">
              <a:lnSpc>
                <a:spcPct val="100000"/>
              </a:lnSpc>
              <a:buNone/>
            </a:pPr>
            <a:endParaRPr sz="1467" dirty="0">
              <a:solidFill>
                <a:schemeClr val="dk1"/>
              </a:solidFill>
            </a:endParaRPr>
          </a:p>
          <a:p>
            <a:pPr marL="0" indent="0">
              <a:lnSpc>
                <a:spcPct val="100000"/>
              </a:lnSpc>
              <a:buNone/>
            </a:pPr>
            <a:endParaRPr sz="1467" dirty="0">
              <a:solidFill>
                <a:schemeClr val="dk1"/>
              </a:solidFill>
            </a:endParaRPr>
          </a:p>
          <a:p>
            <a:pPr marL="0" indent="0">
              <a:lnSpc>
                <a:spcPct val="100000"/>
              </a:lnSpc>
              <a:buNone/>
            </a:pPr>
            <a:endParaRPr sz="1467" dirty="0">
              <a:solidFill>
                <a:schemeClr val="dk1"/>
              </a:solidFill>
            </a:endParaRPr>
          </a:p>
          <a:p>
            <a:pPr marL="0" indent="0">
              <a:lnSpc>
                <a:spcPct val="100000"/>
              </a:lnSpc>
              <a:buNone/>
            </a:pPr>
            <a:endParaRPr sz="1467" dirty="0">
              <a:solidFill>
                <a:schemeClr val="dk1"/>
              </a:solidFill>
            </a:endParaRPr>
          </a:p>
          <a:p>
            <a:pPr marL="0" indent="0">
              <a:lnSpc>
                <a:spcPct val="100000"/>
              </a:lnSpc>
              <a:buNone/>
            </a:pPr>
            <a:endParaRPr sz="1467" dirty="0">
              <a:solidFill>
                <a:schemeClr val="dk1"/>
              </a:solidFill>
            </a:endParaRPr>
          </a:p>
          <a:p>
            <a:pPr marL="0" indent="0">
              <a:lnSpc>
                <a:spcPct val="100000"/>
              </a:lnSpc>
              <a:buNone/>
            </a:pPr>
            <a:endParaRPr sz="1467" dirty="0">
              <a:solidFill>
                <a:schemeClr val="dk1"/>
              </a:solidFill>
            </a:endParaRPr>
          </a:p>
          <a:p>
            <a:pPr marL="0" indent="0">
              <a:lnSpc>
                <a:spcPct val="100000"/>
              </a:lnSpc>
              <a:buNone/>
            </a:pPr>
            <a:endParaRPr sz="1467" dirty="0">
              <a:solidFill>
                <a:schemeClr val="dk1"/>
              </a:solidFill>
            </a:endParaRPr>
          </a:p>
          <a:p>
            <a:pPr marL="0" indent="0">
              <a:lnSpc>
                <a:spcPct val="100000"/>
              </a:lnSpc>
              <a:buNone/>
            </a:pPr>
            <a:endParaRPr sz="1467" dirty="0">
              <a:solidFill>
                <a:schemeClr val="dk1"/>
              </a:solidFill>
            </a:endParaRPr>
          </a:p>
          <a:p>
            <a:pPr marL="1219170" indent="0">
              <a:lnSpc>
                <a:spcPct val="100000"/>
              </a:lnSpc>
              <a:buNone/>
            </a:pPr>
            <a:endParaRPr sz="1467" dirty="0">
              <a:solidFill>
                <a:schemeClr val="dk1"/>
              </a:solidFill>
            </a:endParaRPr>
          </a:p>
          <a:p>
            <a:pPr marL="169329" indent="0">
              <a:lnSpc>
                <a:spcPct val="100000"/>
              </a:lnSpc>
              <a:buClr>
                <a:schemeClr val="dk1"/>
              </a:buClr>
              <a:buNone/>
            </a:pPr>
            <a:endParaRPr sz="1467" dirty="0">
              <a:solidFill>
                <a:schemeClr val="dk1"/>
              </a:solidFill>
            </a:endParaRPr>
          </a:p>
          <a:p>
            <a:pPr indent="-397923">
              <a:lnSpc>
                <a:spcPct val="100000"/>
              </a:lnSpc>
              <a:buClr>
                <a:schemeClr val="dk1"/>
              </a:buClr>
              <a:buSzPts val="1100"/>
            </a:pPr>
            <a:r>
              <a:rPr lang="en" sz="1467" dirty="0">
                <a:solidFill>
                  <a:schemeClr val="dk1"/>
                </a:solidFill>
              </a:rPr>
              <a:t>MOPs should work with the division in the use of course SCED codes.  </a:t>
            </a:r>
            <a:endParaRPr sz="1467" dirty="0">
              <a:solidFill>
                <a:schemeClr val="dk1"/>
              </a:solidFill>
            </a:endParaRPr>
          </a:p>
          <a:p>
            <a:pPr lvl="1" indent="-397923">
              <a:lnSpc>
                <a:spcPct val="100000"/>
              </a:lnSpc>
              <a:spcBef>
                <a:spcPts val="0"/>
              </a:spcBef>
              <a:buClr>
                <a:schemeClr val="dk1"/>
              </a:buClr>
              <a:buSzPts val="1100"/>
            </a:pPr>
            <a:r>
              <a:rPr lang="en" sz="1467" dirty="0">
                <a:solidFill>
                  <a:schemeClr val="dk1"/>
                </a:solidFill>
              </a:rPr>
              <a:t>Use the VA Active SCED List found on the MSC website to report valid SCED codes for all courses being taught. </a:t>
            </a:r>
            <a:endParaRPr sz="1467" dirty="0">
              <a:solidFill>
                <a:schemeClr val="dk1"/>
              </a:solidFill>
            </a:endParaRPr>
          </a:p>
          <a:p>
            <a:pPr lvl="1" indent="-397923">
              <a:lnSpc>
                <a:spcPct val="100000"/>
              </a:lnSpc>
              <a:spcBef>
                <a:spcPts val="0"/>
              </a:spcBef>
              <a:buClr>
                <a:schemeClr val="dk1"/>
              </a:buClr>
              <a:buSzPts val="1100"/>
            </a:pPr>
            <a:r>
              <a:rPr lang="en" sz="1467" dirty="0">
                <a:solidFill>
                  <a:schemeClr val="dk1"/>
                </a:solidFill>
              </a:rPr>
              <a:t>The Section ID is an important data element that is used to connect the section to the course, teacher and students.</a:t>
            </a:r>
            <a:endParaRPr sz="1467" dirty="0">
              <a:solidFill>
                <a:schemeClr val="dk1"/>
              </a:solidFill>
            </a:endParaRPr>
          </a:p>
          <a:p>
            <a:pPr marL="1219170" indent="0">
              <a:lnSpc>
                <a:spcPct val="100000"/>
              </a:lnSpc>
              <a:buNone/>
            </a:pPr>
            <a:endParaRPr sz="1467" dirty="0">
              <a:solidFill>
                <a:schemeClr val="dk1"/>
              </a:solidFill>
            </a:endParaRPr>
          </a:p>
          <a:p>
            <a:pPr marL="169329" indent="0">
              <a:lnSpc>
                <a:spcPct val="100000"/>
              </a:lnSpc>
              <a:buClr>
                <a:schemeClr val="dk1"/>
              </a:buClr>
              <a:buNone/>
            </a:pPr>
            <a:endParaRPr sz="1467" dirty="0">
              <a:solidFill>
                <a:schemeClr val="dk1"/>
              </a:solidFill>
            </a:endParaRPr>
          </a:p>
          <a:p>
            <a:pPr indent="-397923">
              <a:lnSpc>
                <a:spcPct val="100000"/>
              </a:lnSpc>
              <a:buClr>
                <a:schemeClr val="dk1"/>
              </a:buClr>
              <a:buSzPts val="1100"/>
            </a:pPr>
            <a:r>
              <a:rPr lang="en" sz="1467" dirty="0">
                <a:solidFill>
                  <a:schemeClr val="dk1"/>
                </a:solidFill>
              </a:rPr>
              <a:t>MSC requires a record for every section the student is scheduled to attend.</a:t>
            </a:r>
            <a:endParaRPr sz="1467" dirty="0">
              <a:solidFill>
                <a:schemeClr val="dk1"/>
              </a:solidFill>
            </a:endParaRPr>
          </a:p>
          <a:p>
            <a:pPr lvl="1" indent="-397923">
              <a:lnSpc>
                <a:spcPct val="100000"/>
              </a:lnSpc>
              <a:spcBef>
                <a:spcPts val="0"/>
              </a:spcBef>
              <a:buClr>
                <a:schemeClr val="dk1"/>
              </a:buClr>
              <a:buSzPts val="1100"/>
            </a:pPr>
            <a:r>
              <a:rPr lang="en" sz="1467" dirty="0">
                <a:solidFill>
                  <a:schemeClr val="dk1"/>
                </a:solidFill>
              </a:rPr>
              <a:t>Report any 2nd semester or quarter classes if available.  </a:t>
            </a:r>
            <a:endParaRPr sz="1467" dirty="0">
              <a:solidFill>
                <a:schemeClr val="dk1"/>
              </a:solidFill>
            </a:endParaRPr>
          </a:p>
          <a:p>
            <a:pPr lvl="1" indent="-397923">
              <a:lnSpc>
                <a:spcPct val="100000"/>
              </a:lnSpc>
              <a:spcBef>
                <a:spcPts val="0"/>
              </a:spcBef>
              <a:buClr>
                <a:schemeClr val="dk1"/>
              </a:buClr>
              <a:buSzPts val="1100"/>
            </a:pPr>
            <a:r>
              <a:rPr lang="en" sz="1467" dirty="0">
                <a:solidFill>
                  <a:schemeClr val="dk1"/>
                </a:solidFill>
              </a:rPr>
              <a:t>The Final Grade and Credit Earned Flag are required on the EOY MSC.</a:t>
            </a:r>
            <a:endParaRPr sz="1467" dirty="0">
              <a:solidFill>
                <a:schemeClr val="dk1"/>
              </a:solidFill>
            </a:endParaRPr>
          </a:p>
          <a:p>
            <a:pPr marL="169329" indent="0">
              <a:lnSpc>
                <a:spcPct val="100000"/>
              </a:lnSpc>
              <a:buClr>
                <a:schemeClr val="dk1"/>
              </a:buClr>
              <a:buNone/>
            </a:pPr>
            <a:endParaRPr sz="1333" dirty="0"/>
          </a:p>
          <a:p>
            <a:pPr marL="169329" indent="0">
              <a:lnSpc>
                <a:spcPct val="100000"/>
              </a:lnSpc>
              <a:buClr>
                <a:schemeClr val="dk1"/>
              </a:buClr>
              <a:buNone/>
            </a:pPr>
            <a:endParaRPr sz="1333" dirty="0"/>
          </a:p>
          <a:p>
            <a:pPr marL="0" indent="0">
              <a:lnSpc>
                <a:spcPct val="100000"/>
              </a:lnSpc>
              <a:buClr>
                <a:schemeClr val="dk1"/>
              </a:buClr>
              <a:buNone/>
            </a:pPr>
            <a:endParaRPr dirty="0"/>
          </a:p>
          <a:p>
            <a:pPr marL="0" indent="0">
              <a:buNone/>
            </a:pPr>
            <a:endParaRPr dirty="0"/>
          </a:p>
        </p:txBody>
      </p:sp>
      <p:sp>
        <p:nvSpPr>
          <p:cNvPr id="92" name="Google Shape;92;p19"/>
          <p:cNvSpPr txBox="1">
            <a:spLocks noGrp="1"/>
          </p:cNvSpPr>
          <p:nvPr>
            <p:ph type="title"/>
          </p:nvPr>
        </p:nvSpPr>
        <p:spPr>
          <a:xfrm>
            <a:off x="598333" y="554567"/>
            <a:ext cx="11360800" cy="763600"/>
          </a:xfrm>
          <a:prstGeom prst="rect">
            <a:avLst/>
          </a:prstGeom>
        </p:spPr>
        <p:txBody>
          <a:bodyPr spcFirstLastPara="1" wrap="square" lIns="121900" tIns="121900" rIns="121900" bIns="121900" anchor="t" anchorCtr="0">
            <a:noAutofit/>
          </a:bodyPr>
          <a:lstStyle/>
          <a:p>
            <a:r>
              <a:rPr lang="en"/>
              <a:t>MSC - What is Required?</a:t>
            </a:r>
            <a:endParaRPr/>
          </a:p>
        </p:txBody>
      </p:sp>
    </p:spTree>
    <p:extLst>
      <p:ext uri="{BB962C8B-B14F-4D97-AF65-F5344CB8AC3E}">
        <p14:creationId xmlns:p14="http://schemas.microsoft.com/office/powerpoint/2010/main" val="353298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1" name="Google Shape;101;p20" title="VDOE logo"/>
          <p:cNvPicPr preferRelativeResize="0"/>
          <p:nvPr/>
        </p:nvPicPr>
        <p:blipFill rotWithShape="1">
          <a:blip r:embed="rId3">
            <a:alphaModFix/>
          </a:blip>
          <a:srcRect/>
          <a:stretch/>
        </p:blipFill>
        <p:spPr>
          <a:xfrm>
            <a:off x="9246523" y="5903434"/>
            <a:ext cx="2712444" cy="904133"/>
          </a:xfrm>
          <a:prstGeom prst="rect">
            <a:avLst/>
          </a:prstGeom>
          <a:noFill/>
          <a:ln>
            <a:noFill/>
          </a:ln>
        </p:spPr>
      </p:pic>
      <p:sp>
        <p:nvSpPr>
          <p:cNvPr id="99" name="Google Shape;99;p20"/>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p>
            <a:pPr defTabSz="1219170"/>
            <a:fld id="{00000000-1234-1234-1234-123412341234}" type="slidenum">
              <a:rPr lang="en" kern="0"/>
              <a:pPr defTabSz="1219170"/>
              <a:t>14</a:t>
            </a:fld>
            <a:endParaRPr kern="0"/>
          </a:p>
        </p:txBody>
      </p:sp>
      <p:sp>
        <p:nvSpPr>
          <p:cNvPr id="98" name="Google Shape;98;p20"/>
          <p:cNvSpPr txBox="1">
            <a:spLocks noGrp="1"/>
          </p:cNvSpPr>
          <p:nvPr>
            <p:ph type="body" idx="1"/>
          </p:nvPr>
        </p:nvSpPr>
        <p:spPr>
          <a:xfrm>
            <a:off x="598333" y="1318168"/>
            <a:ext cx="11360800" cy="4420800"/>
          </a:xfrm>
          <a:prstGeom prst="rect">
            <a:avLst/>
          </a:prstGeom>
          <a:noFill/>
          <a:ln>
            <a:noFill/>
          </a:ln>
        </p:spPr>
        <p:txBody>
          <a:bodyPr spcFirstLastPara="1" wrap="square" lIns="121900" tIns="121900" rIns="121900" bIns="121900" anchor="t" anchorCtr="0">
            <a:noAutofit/>
          </a:bodyPr>
          <a:lstStyle/>
          <a:p>
            <a:pPr indent="-397923">
              <a:lnSpc>
                <a:spcPct val="200000"/>
              </a:lnSpc>
              <a:buClr>
                <a:schemeClr val="dk1"/>
              </a:buClr>
              <a:buSzPts val="1100"/>
            </a:pPr>
            <a:r>
              <a:rPr lang="en" sz="1467" b="1">
                <a:solidFill>
                  <a:schemeClr val="dk1"/>
                </a:solidFill>
                <a:highlight>
                  <a:srgbClr val="FFFFFF"/>
                </a:highlight>
              </a:rPr>
              <a:t>What is the SRC?</a:t>
            </a:r>
            <a:endParaRPr sz="1467" b="1">
              <a:solidFill>
                <a:schemeClr val="dk1"/>
              </a:solidFill>
              <a:highlight>
                <a:srgbClr val="FFFFFF"/>
              </a:highlight>
            </a:endParaRPr>
          </a:p>
          <a:p>
            <a:pPr lvl="1" indent="-397923">
              <a:lnSpc>
                <a:spcPct val="200000"/>
              </a:lnSpc>
              <a:spcBef>
                <a:spcPts val="0"/>
              </a:spcBef>
              <a:buClr>
                <a:schemeClr val="dk1"/>
              </a:buClr>
              <a:buSzPts val="1100"/>
            </a:pPr>
            <a:r>
              <a:rPr lang="en" sz="1467">
                <a:solidFill>
                  <a:schemeClr val="dk1"/>
                </a:solidFill>
                <a:highlight>
                  <a:srgbClr val="FFFFFF"/>
                </a:highlight>
              </a:rPr>
              <a:t>Collection of student enrollment, demographic, and program participation information.</a:t>
            </a:r>
            <a:endParaRPr sz="1467">
              <a:solidFill>
                <a:schemeClr val="dk1"/>
              </a:solidFill>
              <a:highlight>
                <a:srgbClr val="FFFFFF"/>
              </a:highlight>
            </a:endParaRPr>
          </a:p>
          <a:p>
            <a:pPr indent="-397923">
              <a:lnSpc>
                <a:spcPct val="200000"/>
              </a:lnSpc>
              <a:buClr>
                <a:schemeClr val="dk1"/>
              </a:buClr>
              <a:buSzPts val="1100"/>
            </a:pPr>
            <a:r>
              <a:rPr lang="en" sz="1467" b="1">
                <a:solidFill>
                  <a:schemeClr val="dk1"/>
                </a:solidFill>
                <a:highlight>
                  <a:srgbClr val="FFFFFF"/>
                </a:highlight>
              </a:rPr>
              <a:t>Who is reported?</a:t>
            </a:r>
            <a:endParaRPr sz="1467" b="1">
              <a:solidFill>
                <a:schemeClr val="dk1"/>
              </a:solidFill>
              <a:highlight>
                <a:srgbClr val="FFFFFF"/>
              </a:highlight>
            </a:endParaRPr>
          </a:p>
          <a:p>
            <a:pPr lvl="1" indent="-397923">
              <a:lnSpc>
                <a:spcPct val="200000"/>
              </a:lnSpc>
              <a:spcBef>
                <a:spcPts val="0"/>
              </a:spcBef>
              <a:buClr>
                <a:schemeClr val="dk1"/>
              </a:buClr>
              <a:buSzPts val="1100"/>
            </a:pPr>
            <a:r>
              <a:rPr lang="en" sz="1467">
                <a:solidFill>
                  <a:schemeClr val="dk1"/>
                </a:solidFill>
                <a:highlight>
                  <a:schemeClr val="lt1"/>
                </a:highlight>
              </a:rPr>
              <a:t>One record is due for each student at each school where the student has at least one day of membership.</a:t>
            </a:r>
            <a:endParaRPr sz="1467">
              <a:solidFill>
                <a:schemeClr val="dk1"/>
              </a:solidFill>
              <a:highlight>
                <a:srgbClr val="FFFFFF"/>
              </a:highlight>
            </a:endParaRPr>
          </a:p>
          <a:p>
            <a:pPr lvl="1" indent="-397923">
              <a:lnSpc>
                <a:spcPct val="200000"/>
              </a:lnSpc>
              <a:spcBef>
                <a:spcPts val="0"/>
              </a:spcBef>
              <a:buClr>
                <a:schemeClr val="dk1"/>
              </a:buClr>
              <a:buSzPts val="1100"/>
            </a:pPr>
            <a:r>
              <a:rPr lang="en" sz="1467" b="1">
                <a:solidFill>
                  <a:schemeClr val="dk1"/>
                </a:solidFill>
                <a:highlight>
                  <a:srgbClr val="FFFFFF"/>
                </a:highlight>
              </a:rPr>
              <a:t>Only full-time MOP students are flagged as such on the SRC</a:t>
            </a:r>
            <a:r>
              <a:rPr lang="en" sz="1467">
                <a:solidFill>
                  <a:schemeClr val="dk1"/>
                </a:solidFill>
                <a:highlight>
                  <a:srgbClr val="FFFFFF"/>
                </a:highlight>
              </a:rPr>
              <a:t>. </a:t>
            </a:r>
            <a:endParaRPr sz="1467">
              <a:solidFill>
                <a:schemeClr val="dk1"/>
              </a:solidFill>
              <a:highlight>
                <a:srgbClr val="FFFFFF"/>
              </a:highlight>
            </a:endParaRPr>
          </a:p>
          <a:p>
            <a:pPr lvl="2" indent="-397923">
              <a:lnSpc>
                <a:spcPct val="200000"/>
              </a:lnSpc>
              <a:spcBef>
                <a:spcPts val="0"/>
              </a:spcBef>
              <a:buClr>
                <a:schemeClr val="dk1"/>
              </a:buClr>
              <a:buSzPts val="1100"/>
            </a:pPr>
            <a:r>
              <a:rPr lang="en" sz="1467">
                <a:solidFill>
                  <a:schemeClr val="dk1"/>
                </a:solidFill>
                <a:highlight>
                  <a:srgbClr val="FFFFFF"/>
                </a:highlight>
              </a:rPr>
              <a:t>The division is still responsible for reporting both part-time and full-time MOP students.</a:t>
            </a:r>
            <a:endParaRPr sz="1467">
              <a:solidFill>
                <a:schemeClr val="dk1"/>
              </a:solidFill>
              <a:highlight>
                <a:srgbClr val="FFFFFF"/>
              </a:highlight>
            </a:endParaRPr>
          </a:p>
          <a:p>
            <a:pPr lvl="1" indent="-397923">
              <a:lnSpc>
                <a:spcPct val="200000"/>
              </a:lnSpc>
              <a:spcBef>
                <a:spcPts val="0"/>
              </a:spcBef>
              <a:buClr>
                <a:schemeClr val="dk1"/>
              </a:buClr>
              <a:buSzPts val="1100"/>
            </a:pPr>
            <a:r>
              <a:rPr lang="en" sz="1467">
                <a:solidFill>
                  <a:schemeClr val="dk1"/>
                </a:solidFill>
                <a:highlight>
                  <a:schemeClr val="lt1"/>
                </a:highlight>
              </a:rPr>
              <a:t>If a student withdraws in October, SRC still requires a record for the days enrolled for inactive students. </a:t>
            </a:r>
            <a:endParaRPr sz="1467">
              <a:solidFill>
                <a:schemeClr val="dk1"/>
              </a:solidFill>
              <a:highlight>
                <a:srgbClr val="FFFFFF"/>
              </a:highlight>
            </a:endParaRPr>
          </a:p>
          <a:p>
            <a:pPr indent="-397923">
              <a:lnSpc>
                <a:spcPct val="200000"/>
              </a:lnSpc>
              <a:buClr>
                <a:schemeClr val="dk1"/>
              </a:buClr>
              <a:buSzPts val="1100"/>
            </a:pPr>
            <a:r>
              <a:rPr lang="en" sz="1467" b="1">
                <a:solidFill>
                  <a:schemeClr val="dk1"/>
                </a:solidFill>
                <a:highlight>
                  <a:srgbClr val="FFFFFF"/>
                </a:highlight>
              </a:rPr>
              <a:t>Why is this required?</a:t>
            </a:r>
            <a:endParaRPr sz="1467" b="1">
              <a:solidFill>
                <a:schemeClr val="dk1"/>
              </a:solidFill>
              <a:highlight>
                <a:srgbClr val="FFFFFF"/>
              </a:highlight>
            </a:endParaRPr>
          </a:p>
          <a:p>
            <a:pPr lvl="1" indent="-397923">
              <a:lnSpc>
                <a:spcPct val="200000"/>
              </a:lnSpc>
              <a:spcBef>
                <a:spcPts val="0"/>
              </a:spcBef>
              <a:buClr>
                <a:schemeClr val="dk1"/>
              </a:buClr>
              <a:buSzPts val="1100"/>
            </a:pPr>
            <a:r>
              <a:rPr lang="en" sz="1467">
                <a:solidFill>
                  <a:schemeClr val="dk1"/>
                </a:solidFill>
                <a:highlight>
                  <a:srgbClr val="FFFFFF"/>
                </a:highlight>
              </a:rPr>
              <a:t>To comply with State and Federal reporting for financial and accountability purposes.</a:t>
            </a:r>
            <a:endParaRPr sz="1467">
              <a:solidFill>
                <a:schemeClr val="dk1"/>
              </a:solidFill>
              <a:highlight>
                <a:srgbClr val="FFFFFF"/>
              </a:highlight>
            </a:endParaRPr>
          </a:p>
          <a:p>
            <a:pPr lvl="1" indent="-397923">
              <a:lnSpc>
                <a:spcPct val="200000"/>
              </a:lnSpc>
              <a:spcBef>
                <a:spcPts val="0"/>
              </a:spcBef>
              <a:buClr>
                <a:schemeClr val="dk1"/>
              </a:buClr>
              <a:buSzPts val="1100"/>
            </a:pPr>
            <a:r>
              <a:rPr lang="en" sz="1467">
                <a:solidFill>
                  <a:schemeClr val="dk1"/>
                </a:solidFill>
                <a:highlight>
                  <a:srgbClr val="FFFFFF"/>
                </a:highlight>
              </a:rPr>
              <a:t>With the increase in remote learning there is also an increased interest in outcomes for student served by MOPs</a:t>
            </a:r>
            <a:endParaRPr sz="1467">
              <a:solidFill>
                <a:schemeClr val="dk1"/>
              </a:solidFill>
              <a:highlight>
                <a:srgbClr val="FFFFFF"/>
              </a:highlight>
            </a:endParaRPr>
          </a:p>
          <a:p>
            <a:pPr marL="0" indent="0">
              <a:lnSpc>
                <a:spcPct val="100000"/>
              </a:lnSpc>
              <a:buNone/>
            </a:pPr>
            <a:endParaRPr sz="1467">
              <a:solidFill>
                <a:schemeClr val="dk1"/>
              </a:solidFill>
              <a:highlight>
                <a:srgbClr val="FFFFFF"/>
              </a:highlight>
            </a:endParaRPr>
          </a:p>
        </p:txBody>
      </p:sp>
      <p:sp>
        <p:nvSpPr>
          <p:cNvPr id="100" name="Google Shape;100;p20"/>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r>
              <a:rPr lang="en"/>
              <a:t>Student Record Collection - SRC</a:t>
            </a:r>
            <a:endParaRPr/>
          </a:p>
        </p:txBody>
      </p:sp>
    </p:spTree>
    <p:extLst>
      <p:ext uri="{BB962C8B-B14F-4D97-AF65-F5344CB8AC3E}">
        <p14:creationId xmlns:p14="http://schemas.microsoft.com/office/powerpoint/2010/main" val="4107617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9" name="Google Shape;109;p21" title="VDOE logo"/>
          <p:cNvPicPr preferRelativeResize="0"/>
          <p:nvPr/>
        </p:nvPicPr>
        <p:blipFill rotWithShape="1">
          <a:blip r:embed="rId3">
            <a:alphaModFix/>
          </a:blip>
          <a:srcRect/>
          <a:stretch/>
        </p:blipFill>
        <p:spPr>
          <a:xfrm>
            <a:off x="9246523" y="5903434"/>
            <a:ext cx="2712444" cy="904133"/>
          </a:xfrm>
          <a:prstGeom prst="rect">
            <a:avLst/>
          </a:prstGeom>
          <a:noFill/>
          <a:ln>
            <a:noFill/>
          </a:ln>
        </p:spPr>
      </p:pic>
      <p:sp>
        <p:nvSpPr>
          <p:cNvPr id="107" name="Google Shape;107;p21"/>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p>
            <a:pPr defTabSz="1219170"/>
            <a:fld id="{00000000-1234-1234-1234-123412341234}" type="slidenum">
              <a:rPr lang="en" kern="0"/>
              <a:pPr defTabSz="1219170"/>
              <a:t>15</a:t>
            </a:fld>
            <a:endParaRPr kern="0"/>
          </a:p>
        </p:txBody>
      </p:sp>
      <p:sp>
        <p:nvSpPr>
          <p:cNvPr id="106" name="Google Shape;106;p21"/>
          <p:cNvSpPr txBox="1">
            <a:spLocks noGrp="1"/>
          </p:cNvSpPr>
          <p:nvPr>
            <p:ph type="body" idx="1"/>
          </p:nvPr>
        </p:nvSpPr>
        <p:spPr>
          <a:xfrm>
            <a:off x="598333" y="1318168"/>
            <a:ext cx="11360800" cy="4420800"/>
          </a:xfrm>
          <a:prstGeom prst="rect">
            <a:avLst/>
          </a:prstGeom>
          <a:noFill/>
          <a:ln>
            <a:noFill/>
          </a:ln>
        </p:spPr>
        <p:txBody>
          <a:bodyPr spcFirstLastPara="1" wrap="square" lIns="121900" tIns="121900" rIns="121900" bIns="121900" anchor="t" anchorCtr="0">
            <a:noAutofit/>
          </a:bodyPr>
          <a:lstStyle/>
          <a:p>
            <a:pPr indent="-397923">
              <a:lnSpc>
                <a:spcPct val="200000"/>
              </a:lnSpc>
              <a:buClr>
                <a:schemeClr val="dk1"/>
              </a:buClr>
              <a:buSzPts val="1100"/>
            </a:pPr>
            <a:r>
              <a:rPr lang="en" sz="1467" dirty="0">
                <a:solidFill>
                  <a:schemeClr val="dk1"/>
                </a:solidFill>
                <a:highlight>
                  <a:srgbClr val="FFFFFF"/>
                </a:highlight>
              </a:rPr>
              <a:t>Each record on the SRC contains an Entry Date and Entry Code. If a student leaves the program, an Exit Date and Exit Code are also required.</a:t>
            </a:r>
            <a:endParaRPr sz="1467" dirty="0">
              <a:solidFill>
                <a:schemeClr val="dk1"/>
              </a:solidFill>
              <a:highlight>
                <a:srgbClr val="FFFFFF"/>
              </a:highlight>
            </a:endParaRPr>
          </a:p>
          <a:p>
            <a:pPr lvl="1" indent="-397923">
              <a:lnSpc>
                <a:spcPct val="200000"/>
              </a:lnSpc>
              <a:spcBef>
                <a:spcPts val="0"/>
              </a:spcBef>
              <a:buClr>
                <a:schemeClr val="dk1"/>
              </a:buClr>
              <a:buSzPts val="1100"/>
            </a:pPr>
            <a:r>
              <a:rPr lang="en" sz="1467" dirty="0">
                <a:solidFill>
                  <a:schemeClr val="dk1"/>
                </a:solidFill>
                <a:highlight>
                  <a:srgbClr val="FFFFFF"/>
                </a:highlight>
              </a:rPr>
              <a:t>The MOP must accurately track students who leave and/or re-enter the program.</a:t>
            </a:r>
            <a:endParaRPr sz="1467" dirty="0">
              <a:solidFill>
                <a:schemeClr val="dk1"/>
              </a:solidFill>
              <a:highlight>
                <a:srgbClr val="FFFFFF"/>
              </a:highlight>
            </a:endParaRPr>
          </a:p>
          <a:p>
            <a:pPr lvl="1" indent="-397923">
              <a:lnSpc>
                <a:spcPct val="200000"/>
              </a:lnSpc>
              <a:spcBef>
                <a:spcPts val="0"/>
              </a:spcBef>
              <a:buClr>
                <a:schemeClr val="dk1"/>
              </a:buClr>
              <a:buSzPts val="1100"/>
            </a:pPr>
            <a:r>
              <a:rPr lang="en" sz="1467" dirty="0">
                <a:solidFill>
                  <a:schemeClr val="dk1"/>
                </a:solidFill>
                <a:highlight>
                  <a:srgbClr val="FFFFFF"/>
                </a:highlight>
              </a:rPr>
              <a:t>VDOE must be able to tell where a student is being served and for how long.  </a:t>
            </a:r>
            <a:endParaRPr sz="1467" dirty="0">
              <a:solidFill>
                <a:schemeClr val="dk1"/>
              </a:solidFill>
              <a:highlight>
                <a:srgbClr val="FFFFFF"/>
              </a:highlight>
            </a:endParaRPr>
          </a:p>
          <a:p>
            <a:pPr indent="-397923">
              <a:lnSpc>
                <a:spcPct val="200000"/>
              </a:lnSpc>
              <a:buClr>
                <a:schemeClr val="dk1"/>
              </a:buClr>
              <a:buSzPts val="1100"/>
            </a:pPr>
            <a:r>
              <a:rPr lang="en" sz="1467" dirty="0">
                <a:solidFill>
                  <a:schemeClr val="dk1"/>
                </a:solidFill>
                <a:highlight>
                  <a:srgbClr val="FFFFFF"/>
                </a:highlight>
              </a:rPr>
              <a:t>Attendance - accurate attendance is mandatory for every MOP student. Not every student is present every day.</a:t>
            </a:r>
            <a:endParaRPr sz="1467" dirty="0">
              <a:solidFill>
                <a:schemeClr val="dk1"/>
              </a:solidFill>
              <a:highlight>
                <a:srgbClr val="FFFFFF"/>
              </a:highlight>
            </a:endParaRPr>
          </a:p>
          <a:p>
            <a:pPr lvl="1" indent="-397923">
              <a:lnSpc>
                <a:spcPct val="200000"/>
              </a:lnSpc>
              <a:spcBef>
                <a:spcPts val="0"/>
              </a:spcBef>
              <a:buClr>
                <a:schemeClr val="dk1"/>
              </a:buClr>
              <a:buSzPts val="1100"/>
            </a:pPr>
            <a:r>
              <a:rPr lang="en" sz="1467" dirty="0">
                <a:solidFill>
                  <a:schemeClr val="dk1"/>
                </a:solidFill>
                <a:highlight>
                  <a:srgbClr val="FFFFFF"/>
                </a:highlight>
              </a:rPr>
              <a:t>The resources linked below establish local authority to create a remote attendance policy and offer guidelines. The MOP must collaborate with the LEA in determining what is considered present.</a:t>
            </a:r>
            <a:endParaRPr sz="1467" dirty="0">
              <a:solidFill>
                <a:schemeClr val="dk1"/>
              </a:solidFill>
              <a:highlight>
                <a:srgbClr val="FFFFFF"/>
              </a:highlight>
            </a:endParaRPr>
          </a:p>
          <a:p>
            <a:pPr lvl="2" indent="-397923">
              <a:spcBef>
                <a:spcPts val="0"/>
              </a:spcBef>
              <a:buClr>
                <a:srgbClr val="1155CC"/>
              </a:buClr>
              <a:buSzPts val="1100"/>
            </a:pPr>
            <a:r>
              <a:rPr lang="en-US" sz="1467" u="sng" dirty="0" smtClean="0">
                <a:solidFill>
                  <a:schemeClr val="hlink"/>
                </a:solidFill>
                <a:highlight>
                  <a:srgbClr val="FFFFFF"/>
                </a:highlight>
                <a:hlinkClick r:id="rId4"/>
              </a:rPr>
              <a:t>VA Code Law</a:t>
            </a:r>
            <a:endParaRPr sz="1467" u="sng" dirty="0">
              <a:solidFill>
                <a:schemeClr val="hlink"/>
              </a:solidFill>
              <a:highlight>
                <a:srgbClr val="FFFFFF"/>
              </a:highlight>
            </a:endParaRPr>
          </a:p>
          <a:p>
            <a:pPr lvl="2" indent="-397923">
              <a:spcBef>
                <a:spcPts val="0"/>
              </a:spcBef>
              <a:buClr>
                <a:srgbClr val="1155CC"/>
              </a:buClr>
              <a:buSzPts val="1100"/>
            </a:pPr>
            <a:r>
              <a:rPr lang="en" sz="1467" u="sng" dirty="0">
                <a:solidFill>
                  <a:schemeClr val="hlink"/>
                </a:solidFill>
                <a:highlight>
                  <a:srgbClr val="FFFFFF"/>
                </a:highlight>
                <a:hlinkClick r:id="rId5"/>
              </a:rPr>
              <a:t>Recover, Redesign, Restart 2020</a:t>
            </a:r>
            <a:r>
              <a:rPr lang="en" sz="1467" dirty="0">
                <a:solidFill>
                  <a:srgbClr val="222222"/>
                </a:solidFill>
                <a:highlight>
                  <a:srgbClr val="FFFFFF"/>
                </a:highlight>
                <a:hlinkClick r:id="rId5"/>
              </a:rPr>
              <a:t> </a:t>
            </a:r>
            <a:r>
              <a:rPr lang="en" sz="1467" dirty="0">
                <a:solidFill>
                  <a:srgbClr val="222222"/>
                </a:solidFill>
                <a:highlight>
                  <a:srgbClr val="FFFFFF"/>
                </a:highlight>
              </a:rPr>
              <a:t>(page 59)</a:t>
            </a:r>
            <a:endParaRPr sz="1467" dirty="0">
              <a:solidFill>
                <a:srgbClr val="222222"/>
              </a:solidFill>
              <a:highlight>
                <a:srgbClr val="FFFFFF"/>
              </a:highlight>
            </a:endParaRPr>
          </a:p>
          <a:p>
            <a:pPr lvl="2" indent="-397923">
              <a:spcBef>
                <a:spcPts val="0"/>
              </a:spcBef>
              <a:buClr>
                <a:srgbClr val="1155CC"/>
              </a:buClr>
              <a:buSzPts val="1100"/>
            </a:pPr>
            <a:r>
              <a:rPr lang="en" sz="1467" u="sng" dirty="0">
                <a:solidFill>
                  <a:schemeClr val="hlink"/>
                </a:solidFill>
                <a:highlight>
                  <a:srgbClr val="FFFFFF"/>
                </a:highlight>
                <a:hlinkClick r:id="rId6"/>
              </a:rPr>
              <a:t>Supts Memo 188-20</a:t>
            </a:r>
            <a:endParaRPr sz="1467" u="sng" dirty="0">
              <a:solidFill>
                <a:schemeClr val="hlink"/>
              </a:solidFill>
              <a:highlight>
                <a:srgbClr val="FFFFFF"/>
              </a:highlight>
            </a:endParaRPr>
          </a:p>
          <a:p>
            <a:pPr marL="1219170" indent="0">
              <a:lnSpc>
                <a:spcPct val="200000"/>
              </a:lnSpc>
              <a:buNone/>
            </a:pPr>
            <a:endParaRPr sz="1467" dirty="0">
              <a:solidFill>
                <a:schemeClr val="dk1"/>
              </a:solidFill>
              <a:highlight>
                <a:srgbClr val="FFFFFF"/>
              </a:highlight>
            </a:endParaRPr>
          </a:p>
          <a:p>
            <a:pPr marL="0" indent="0">
              <a:lnSpc>
                <a:spcPct val="100000"/>
              </a:lnSpc>
              <a:buNone/>
            </a:pPr>
            <a:endParaRPr sz="1467" dirty="0">
              <a:solidFill>
                <a:schemeClr val="dk1"/>
              </a:solidFill>
              <a:highlight>
                <a:srgbClr val="FFFFFF"/>
              </a:highlight>
            </a:endParaRPr>
          </a:p>
        </p:txBody>
      </p:sp>
      <p:sp>
        <p:nvSpPr>
          <p:cNvPr id="108" name="Google Shape;108;p21"/>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r>
              <a:rPr lang="en"/>
              <a:t>SRC - Enrollment and Attendance</a:t>
            </a:r>
            <a:endParaRPr/>
          </a:p>
        </p:txBody>
      </p:sp>
    </p:spTree>
    <p:extLst>
      <p:ext uri="{BB962C8B-B14F-4D97-AF65-F5344CB8AC3E}">
        <p14:creationId xmlns:p14="http://schemas.microsoft.com/office/powerpoint/2010/main" val="2362578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7" name="Google Shape;117;p22" title="VDOE logo"/>
          <p:cNvPicPr preferRelativeResize="0"/>
          <p:nvPr/>
        </p:nvPicPr>
        <p:blipFill rotWithShape="1">
          <a:blip r:embed="rId3">
            <a:alphaModFix/>
          </a:blip>
          <a:srcRect/>
          <a:stretch/>
        </p:blipFill>
        <p:spPr>
          <a:xfrm>
            <a:off x="9246523" y="5903434"/>
            <a:ext cx="2712444" cy="904133"/>
          </a:xfrm>
          <a:prstGeom prst="rect">
            <a:avLst/>
          </a:prstGeom>
          <a:noFill/>
          <a:ln>
            <a:noFill/>
          </a:ln>
        </p:spPr>
      </p:pic>
      <p:sp>
        <p:nvSpPr>
          <p:cNvPr id="115" name="Google Shape;115;p22"/>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p>
            <a:pPr defTabSz="1219170"/>
            <a:fld id="{00000000-1234-1234-1234-123412341234}" type="slidenum">
              <a:rPr lang="en" kern="0"/>
              <a:pPr defTabSz="1219170"/>
              <a:t>16</a:t>
            </a:fld>
            <a:endParaRPr kern="0"/>
          </a:p>
        </p:txBody>
      </p:sp>
      <p:graphicFrame>
        <p:nvGraphicFramePr>
          <p:cNvPr id="118" name="Google Shape;118;p22" title="Data elements chart"/>
          <p:cNvGraphicFramePr/>
          <p:nvPr>
            <p:extLst>
              <p:ext uri="{D42A27DB-BD31-4B8C-83A1-F6EECF244321}">
                <p14:modId xmlns:p14="http://schemas.microsoft.com/office/powerpoint/2010/main" val="4035077052"/>
              </p:ext>
            </p:extLst>
          </p:nvPr>
        </p:nvGraphicFramePr>
        <p:xfrm>
          <a:off x="2011400" y="2968400"/>
          <a:ext cx="5921800" cy="2032000"/>
        </p:xfrm>
        <a:graphic>
          <a:graphicData uri="http://schemas.openxmlformats.org/drawingml/2006/table">
            <a:tbl>
              <a:tblPr firstRow="1">
                <a:noFill/>
              </a:tblPr>
              <a:tblGrid>
                <a:gridCol w="3389533">
                  <a:extLst>
                    <a:ext uri="{9D8B030D-6E8A-4147-A177-3AD203B41FA5}">
                      <a16:colId xmlns:a16="http://schemas.microsoft.com/office/drawing/2014/main" val="20000"/>
                    </a:ext>
                  </a:extLst>
                </a:gridCol>
                <a:gridCol w="2532267">
                  <a:extLst>
                    <a:ext uri="{9D8B030D-6E8A-4147-A177-3AD203B41FA5}">
                      <a16:colId xmlns:a16="http://schemas.microsoft.com/office/drawing/2014/main" val="20001"/>
                    </a:ext>
                  </a:extLst>
                </a:gridCol>
              </a:tblGrid>
              <a:tr h="508000">
                <a:tc>
                  <a:txBody>
                    <a:bodyPr/>
                    <a:lstStyle/>
                    <a:p>
                      <a:pPr marL="0" lvl="0" indent="0" algn="l" rtl="0">
                        <a:spcBef>
                          <a:spcPts val="0"/>
                        </a:spcBef>
                        <a:spcAft>
                          <a:spcPts val="0"/>
                        </a:spcAft>
                        <a:buNone/>
                      </a:pPr>
                      <a:r>
                        <a:rPr lang="en" sz="1500"/>
                        <a:t>Race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a:t>Ethnicity</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 sz="1500"/>
                        <a:t>Primary Disability Code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a:t>Gender</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 sz="1500"/>
                        <a:t>Economically Disadvantaged Flag</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a:t>Immigrant Status</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2"/>
                  </a:ext>
                </a:extLst>
              </a:tr>
              <a:tr h="508000">
                <a:tc>
                  <a:txBody>
                    <a:bodyPr/>
                    <a:lstStyle/>
                    <a:p>
                      <a:pPr marL="0" lvl="0" indent="0" algn="l" rtl="0">
                        <a:spcBef>
                          <a:spcPts val="0"/>
                        </a:spcBef>
                        <a:spcAft>
                          <a:spcPts val="0"/>
                        </a:spcAft>
                        <a:buNone/>
                      </a:pPr>
                      <a:r>
                        <a:rPr lang="en" sz="1500"/>
                        <a:t>Military Connected Status</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dirty="0"/>
                        <a:t>EL Services Code</a:t>
                      </a:r>
                      <a:endParaRPr sz="1500" dirty="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4" name="Google Shape;114;p22"/>
          <p:cNvSpPr txBox="1">
            <a:spLocks noGrp="1"/>
          </p:cNvSpPr>
          <p:nvPr>
            <p:ph type="body" idx="1"/>
          </p:nvPr>
        </p:nvSpPr>
        <p:spPr>
          <a:xfrm>
            <a:off x="598333" y="1511183"/>
            <a:ext cx="11360800" cy="4228000"/>
          </a:xfrm>
          <a:prstGeom prst="rect">
            <a:avLst/>
          </a:prstGeom>
          <a:noFill/>
          <a:ln>
            <a:noFill/>
          </a:ln>
        </p:spPr>
        <p:txBody>
          <a:bodyPr spcFirstLastPara="1" wrap="square" lIns="121900" tIns="121900" rIns="121900" bIns="121900" anchor="t" anchorCtr="0">
            <a:noAutofit/>
          </a:bodyPr>
          <a:lstStyle/>
          <a:p>
            <a:pPr indent="-397923">
              <a:lnSpc>
                <a:spcPct val="200000"/>
              </a:lnSpc>
              <a:buClr>
                <a:schemeClr val="dk1"/>
              </a:buClr>
              <a:buSzPts val="1100"/>
            </a:pPr>
            <a:r>
              <a:rPr lang="en" sz="1467">
                <a:solidFill>
                  <a:schemeClr val="dk1"/>
                </a:solidFill>
                <a:highlight>
                  <a:srgbClr val="FFFFFF"/>
                </a:highlight>
              </a:rPr>
              <a:t>All demographic data for MOP students must be reported when applicable</a:t>
            </a:r>
            <a:endParaRPr sz="1467">
              <a:solidFill>
                <a:schemeClr val="dk1"/>
              </a:solidFill>
              <a:highlight>
                <a:srgbClr val="FFFFFF"/>
              </a:highlight>
            </a:endParaRPr>
          </a:p>
          <a:p>
            <a:pPr indent="-397923">
              <a:lnSpc>
                <a:spcPct val="200000"/>
              </a:lnSpc>
              <a:buClr>
                <a:schemeClr val="dk1"/>
              </a:buClr>
              <a:buSzPts val="1100"/>
            </a:pPr>
            <a:r>
              <a:rPr lang="en" sz="1467">
                <a:solidFill>
                  <a:schemeClr val="dk1"/>
                </a:solidFill>
                <a:highlight>
                  <a:srgbClr val="FFFFFF"/>
                </a:highlight>
              </a:rPr>
              <a:t>The LEA should provide a list to the MOP of required Data Elements.</a:t>
            </a:r>
            <a:endParaRPr sz="1467">
              <a:solidFill>
                <a:schemeClr val="dk1"/>
              </a:solidFill>
              <a:highlight>
                <a:srgbClr val="FFFFFF"/>
              </a:highlight>
            </a:endParaRPr>
          </a:p>
          <a:p>
            <a:pPr lvl="1" indent="-397923">
              <a:lnSpc>
                <a:spcPct val="200000"/>
              </a:lnSpc>
              <a:spcBef>
                <a:spcPts val="0"/>
              </a:spcBef>
              <a:buClr>
                <a:schemeClr val="dk1"/>
              </a:buClr>
              <a:buSzPts val="1100"/>
            </a:pPr>
            <a:r>
              <a:rPr lang="en" sz="1467">
                <a:solidFill>
                  <a:schemeClr val="dk1"/>
                </a:solidFill>
                <a:highlight>
                  <a:srgbClr val="FFFFFF"/>
                </a:highlight>
              </a:rPr>
              <a:t>Demographic Data Elements include, but are not limited to:</a:t>
            </a:r>
            <a:endParaRPr sz="1467">
              <a:solidFill>
                <a:schemeClr val="dk1"/>
              </a:solidFill>
              <a:highlight>
                <a:srgbClr val="FFFFFF"/>
              </a:highlight>
            </a:endParaRPr>
          </a:p>
          <a:p>
            <a:pPr marL="1219170" indent="0">
              <a:lnSpc>
                <a:spcPct val="200000"/>
              </a:lnSpc>
              <a:buNone/>
            </a:pPr>
            <a:endParaRPr sz="1467">
              <a:solidFill>
                <a:schemeClr val="dk1"/>
              </a:solidFill>
              <a:highlight>
                <a:srgbClr val="FFFFFF"/>
              </a:highlight>
            </a:endParaRPr>
          </a:p>
          <a:p>
            <a:pPr indent="0">
              <a:lnSpc>
                <a:spcPct val="200000"/>
              </a:lnSpc>
              <a:buNone/>
            </a:pPr>
            <a:endParaRPr sz="1467">
              <a:solidFill>
                <a:schemeClr val="dk1"/>
              </a:solidFill>
              <a:highlight>
                <a:srgbClr val="FFFFFF"/>
              </a:highlight>
            </a:endParaRPr>
          </a:p>
        </p:txBody>
      </p:sp>
      <p:sp>
        <p:nvSpPr>
          <p:cNvPr id="116" name="Google Shape;116;p22"/>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r>
              <a:rPr lang="en"/>
              <a:t>SRC - Demographics</a:t>
            </a:r>
            <a:endParaRPr/>
          </a:p>
        </p:txBody>
      </p:sp>
    </p:spTree>
    <p:extLst>
      <p:ext uri="{BB962C8B-B14F-4D97-AF65-F5344CB8AC3E}">
        <p14:creationId xmlns:p14="http://schemas.microsoft.com/office/powerpoint/2010/main" val="642314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6" name="Google Shape;126;p23" title="VDOE logo"/>
          <p:cNvPicPr preferRelativeResize="0"/>
          <p:nvPr/>
        </p:nvPicPr>
        <p:blipFill rotWithShape="1">
          <a:blip r:embed="rId3">
            <a:alphaModFix/>
          </a:blip>
          <a:srcRect/>
          <a:stretch/>
        </p:blipFill>
        <p:spPr>
          <a:xfrm>
            <a:off x="9246523" y="5903434"/>
            <a:ext cx="2712444" cy="904133"/>
          </a:xfrm>
          <a:prstGeom prst="rect">
            <a:avLst/>
          </a:prstGeom>
          <a:noFill/>
          <a:ln>
            <a:noFill/>
          </a:ln>
        </p:spPr>
      </p:pic>
      <p:sp>
        <p:nvSpPr>
          <p:cNvPr id="124" name="Google Shape;124;p23"/>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p>
            <a:pPr defTabSz="1219170"/>
            <a:fld id="{00000000-1234-1234-1234-123412341234}" type="slidenum">
              <a:rPr lang="en" kern="0"/>
              <a:pPr defTabSz="1219170"/>
              <a:t>17</a:t>
            </a:fld>
            <a:endParaRPr kern="0"/>
          </a:p>
        </p:txBody>
      </p:sp>
      <p:graphicFrame>
        <p:nvGraphicFramePr>
          <p:cNvPr id="127" name="Google Shape;127;p23" title="Data elements chart"/>
          <p:cNvGraphicFramePr/>
          <p:nvPr>
            <p:extLst>
              <p:ext uri="{D42A27DB-BD31-4B8C-83A1-F6EECF244321}">
                <p14:modId xmlns:p14="http://schemas.microsoft.com/office/powerpoint/2010/main" val="3921795718"/>
              </p:ext>
            </p:extLst>
          </p:nvPr>
        </p:nvGraphicFramePr>
        <p:xfrm>
          <a:off x="2011400" y="2968400"/>
          <a:ext cx="6349733" cy="1717000"/>
        </p:xfrm>
        <a:graphic>
          <a:graphicData uri="http://schemas.openxmlformats.org/drawingml/2006/table">
            <a:tbl>
              <a:tblPr firstRow="1">
                <a:noFill/>
              </a:tblPr>
              <a:tblGrid>
                <a:gridCol w="2623000">
                  <a:extLst>
                    <a:ext uri="{9D8B030D-6E8A-4147-A177-3AD203B41FA5}">
                      <a16:colId xmlns:a16="http://schemas.microsoft.com/office/drawing/2014/main" val="20000"/>
                    </a:ext>
                  </a:extLst>
                </a:gridCol>
                <a:gridCol w="3726733">
                  <a:extLst>
                    <a:ext uri="{9D8B030D-6E8A-4147-A177-3AD203B41FA5}">
                      <a16:colId xmlns:a16="http://schemas.microsoft.com/office/drawing/2014/main" val="20001"/>
                    </a:ext>
                  </a:extLst>
                </a:gridCol>
              </a:tblGrid>
              <a:tr h="467320">
                <a:tc>
                  <a:txBody>
                    <a:bodyPr/>
                    <a:lstStyle/>
                    <a:p>
                      <a:pPr marL="0" lvl="0" indent="0" algn="l" rtl="0">
                        <a:spcBef>
                          <a:spcPts val="0"/>
                        </a:spcBef>
                        <a:spcAft>
                          <a:spcPts val="0"/>
                        </a:spcAft>
                        <a:buNone/>
                      </a:pPr>
                      <a:r>
                        <a:rPr lang="en" sz="1500"/>
                        <a:t>Gifted Code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a:t>International Baccalaureate Program Flag</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0"/>
                  </a:ext>
                </a:extLst>
              </a:tr>
              <a:tr h="508000">
                <a:tc>
                  <a:txBody>
                    <a:bodyPr/>
                    <a:lstStyle/>
                    <a:p>
                      <a:pPr marL="0" lvl="0" indent="0" algn="l" rtl="0">
                        <a:spcBef>
                          <a:spcPts val="0"/>
                        </a:spcBef>
                        <a:spcAft>
                          <a:spcPts val="0"/>
                        </a:spcAft>
                        <a:buNone/>
                      </a:pPr>
                      <a:r>
                        <a:rPr lang="en" sz="1500"/>
                        <a:t>CTE Finisher Code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a:t>Advanced Placement Code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1"/>
                  </a:ext>
                </a:extLst>
              </a:tr>
              <a:tr h="508000">
                <a:tc>
                  <a:txBody>
                    <a:bodyPr/>
                    <a:lstStyle/>
                    <a:p>
                      <a:pPr marL="0" lvl="0" indent="0" algn="l" rtl="0">
                        <a:spcBef>
                          <a:spcPts val="0"/>
                        </a:spcBef>
                        <a:spcAft>
                          <a:spcPts val="0"/>
                        </a:spcAft>
                        <a:buNone/>
                      </a:pPr>
                      <a:r>
                        <a:rPr lang="en" sz="1500"/>
                        <a:t>Graduation Plan Code</a:t>
                      </a:r>
                      <a:endParaRPr sz="150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tc>
                  <a:txBody>
                    <a:bodyPr/>
                    <a:lstStyle/>
                    <a:p>
                      <a:pPr marL="0" lvl="0" indent="0" algn="l" rtl="0">
                        <a:spcBef>
                          <a:spcPts val="0"/>
                        </a:spcBef>
                        <a:spcAft>
                          <a:spcPts val="0"/>
                        </a:spcAft>
                        <a:buNone/>
                      </a:pPr>
                      <a:r>
                        <a:rPr lang="en" sz="1500" dirty="0"/>
                        <a:t>Diploma Type</a:t>
                      </a:r>
                      <a:endParaRPr sz="1500" dirty="0"/>
                    </a:p>
                  </a:txBody>
                  <a:tcPr marL="121900" marR="121900" marT="121900" marB="121900">
                    <a:lnL w="9525" cap="flat" cmpd="sng">
                      <a:solidFill>
                        <a:srgbClr val="D50032"/>
                      </a:solidFill>
                      <a:prstDash val="solid"/>
                      <a:round/>
                      <a:headEnd type="none" w="sm" len="sm"/>
                      <a:tailEnd type="none" w="sm" len="sm"/>
                    </a:lnL>
                    <a:lnR w="9525" cap="flat" cmpd="sng">
                      <a:solidFill>
                        <a:srgbClr val="D50032"/>
                      </a:solidFill>
                      <a:prstDash val="solid"/>
                      <a:round/>
                      <a:headEnd type="none" w="sm" len="sm"/>
                      <a:tailEnd type="none" w="sm" len="sm"/>
                    </a:lnR>
                    <a:lnT w="9525" cap="flat" cmpd="sng">
                      <a:solidFill>
                        <a:srgbClr val="D50032"/>
                      </a:solidFill>
                      <a:prstDash val="solid"/>
                      <a:round/>
                      <a:headEnd type="none" w="sm" len="sm"/>
                      <a:tailEnd type="none" w="sm" len="sm"/>
                    </a:lnT>
                    <a:lnB w="9525" cap="flat" cmpd="sng">
                      <a:solidFill>
                        <a:srgbClr val="D5003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3" name="Google Shape;123;p23"/>
          <p:cNvSpPr txBox="1">
            <a:spLocks noGrp="1"/>
          </p:cNvSpPr>
          <p:nvPr>
            <p:ph type="body" idx="1"/>
          </p:nvPr>
        </p:nvSpPr>
        <p:spPr>
          <a:xfrm>
            <a:off x="598333" y="1496816"/>
            <a:ext cx="11360800" cy="4228000"/>
          </a:xfrm>
          <a:prstGeom prst="rect">
            <a:avLst/>
          </a:prstGeom>
          <a:noFill/>
          <a:ln>
            <a:noFill/>
          </a:ln>
        </p:spPr>
        <p:txBody>
          <a:bodyPr spcFirstLastPara="1" wrap="square" lIns="121900" tIns="121900" rIns="121900" bIns="121900" anchor="t" anchorCtr="0">
            <a:noAutofit/>
          </a:bodyPr>
          <a:lstStyle/>
          <a:p>
            <a:pPr indent="-397923">
              <a:lnSpc>
                <a:spcPct val="200000"/>
              </a:lnSpc>
              <a:buClr>
                <a:schemeClr val="dk1"/>
              </a:buClr>
              <a:buSzPts val="1100"/>
            </a:pPr>
            <a:r>
              <a:rPr lang="en" sz="1467">
                <a:solidFill>
                  <a:schemeClr val="dk1"/>
                </a:solidFill>
                <a:highlight>
                  <a:srgbClr val="FFFFFF"/>
                </a:highlight>
              </a:rPr>
              <a:t>Special program participation and graduation data must be reported when applicable.</a:t>
            </a:r>
            <a:endParaRPr sz="1467">
              <a:solidFill>
                <a:schemeClr val="dk1"/>
              </a:solidFill>
              <a:highlight>
                <a:srgbClr val="FFFFFF"/>
              </a:highlight>
            </a:endParaRPr>
          </a:p>
          <a:p>
            <a:pPr indent="-397923">
              <a:lnSpc>
                <a:spcPct val="200000"/>
              </a:lnSpc>
              <a:buClr>
                <a:schemeClr val="dk1"/>
              </a:buClr>
              <a:buSzPts val="1100"/>
            </a:pPr>
            <a:r>
              <a:rPr lang="en" sz="1467">
                <a:solidFill>
                  <a:schemeClr val="dk1"/>
                </a:solidFill>
                <a:highlight>
                  <a:srgbClr val="FFFFFF"/>
                </a:highlight>
              </a:rPr>
              <a:t>The LEA should provide a list to the MOP of required Data Elements.</a:t>
            </a:r>
            <a:endParaRPr sz="1467">
              <a:solidFill>
                <a:schemeClr val="dk1"/>
              </a:solidFill>
              <a:highlight>
                <a:srgbClr val="FFFFFF"/>
              </a:highlight>
            </a:endParaRPr>
          </a:p>
          <a:p>
            <a:pPr lvl="1" indent="-397923">
              <a:lnSpc>
                <a:spcPct val="200000"/>
              </a:lnSpc>
              <a:spcBef>
                <a:spcPts val="0"/>
              </a:spcBef>
              <a:buClr>
                <a:schemeClr val="dk1"/>
              </a:buClr>
              <a:buSzPts val="1100"/>
            </a:pPr>
            <a:r>
              <a:rPr lang="en" sz="1467">
                <a:solidFill>
                  <a:schemeClr val="dk1"/>
                </a:solidFill>
                <a:highlight>
                  <a:srgbClr val="FFFFFF"/>
                </a:highlight>
              </a:rPr>
              <a:t>Program Data Elements include, but are not limited to:</a:t>
            </a:r>
            <a:endParaRPr sz="1467">
              <a:solidFill>
                <a:schemeClr val="dk1"/>
              </a:solidFill>
              <a:highlight>
                <a:srgbClr val="FFFFFF"/>
              </a:highlight>
            </a:endParaRPr>
          </a:p>
          <a:p>
            <a:pPr marL="1219170" indent="0">
              <a:lnSpc>
                <a:spcPct val="200000"/>
              </a:lnSpc>
              <a:buNone/>
            </a:pPr>
            <a:endParaRPr sz="1467">
              <a:solidFill>
                <a:schemeClr val="dk1"/>
              </a:solidFill>
              <a:highlight>
                <a:srgbClr val="FFFFFF"/>
              </a:highlight>
            </a:endParaRPr>
          </a:p>
          <a:p>
            <a:pPr indent="0">
              <a:lnSpc>
                <a:spcPct val="200000"/>
              </a:lnSpc>
              <a:buNone/>
            </a:pPr>
            <a:endParaRPr sz="1467">
              <a:solidFill>
                <a:schemeClr val="dk1"/>
              </a:solidFill>
              <a:highlight>
                <a:srgbClr val="FFFFFF"/>
              </a:highlight>
            </a:endParaRPr>
          </a:p>
        </p:txBody>
      </p:sp>
      <p:sp>
        <p:nvSpPr>
          <p:cNvPr id="125" name="Google Shape;125;p23"/>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r>
              <a:rPr lang="en"/>
              <a:t>SRC - Program Participation</a:t>
            </a:r>
            <a:endParaRPr/>
          </a:p>
        </p:txBody>
      </p:sp>
    </p:spTree>
    <p:extLst>
      <p:ext uri="{BB962C8B-B14F-4D97-AF65-F5344CB8AC3E}">
        <p14:creationId xmlns:p14="http://schemas.microsoft.com/office/powerpoint/2010/main" val="391636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5" name="Google Shape;135;p24" title="VDOE logo"/>
          <p:cNvPicPr preferRelativeResize="0"/>
          <p:nvPr/>
        </p:nvPicPr>
        <p:blipFill rotWithShape="1">
          <a:blip r:embed="rId3">
            <a:alphaModFix/>
          </a:blip>
          <a:srcRect/>
          <a:stretch/>
        </p:blipFill>
        <p:spPr>
          <a:xfrm>
            <a:off x="9246523" y="5903434"/>
            <a:ext cx="2712444" cy="904133"/>
          </a:xfrm>
          <a:prstGeom prst="rect">
            <a:avLst/>
          </a:prstGeom>
          <a:noFill/>
          <a:ln>
            <a:noFill/>
          </a:ln>
        </p:spPr>
      </p:pic>
      <p:sp>
        <p:nvSpPr>
          <p:cNvPr id="133" name="Google Shape;133;p24"/>
          <p:cNvSpPr txBox="1">
            <a:spLocks noGrp="1"/>
          </p:cNvSpPr>
          <p:nvPr>
            <p:ph type="sldNum" idx="12"/>
          </p:nvPr>
        </p:nvSpPr>
        <p:spPr>
          <a:xfrm>
            <a:off x="640511" y="6171089"/>
            <a:ext cx="731600" cy="524800"/>
          </a:xfrm>
          <a:prstGeom prst="rect">
            <a:avLst/>
          </a:prstGeom>
          <a:noFill/>
          <a:ln>
            <a:noFill/>
          </a:ln>
        </p:spPr>
        <p:txBody>
          <a:bodyPr spcFirstLastPara="1" wrap="square" lIns="121900" tIns="121900" rIns="121900" bIns="121900" anchor="ctr" anchorCtr="0">
            <a:noAutofit/>
          </a:bodyPr>
          <a:lstStyle/>
          <a:p>
            <a:pPr defTabSz="1219170"/>
            <a:fld id="{00000000-1234-1234-1234-123412341234}" type="slidenum">
              <a:rPr lang="en" kern="0"/>
              <a:pPr defTabSz="1219170"/>
              <a:t>18</a:t>
            </a:fld>
            <a:endParaRPr kern="0"/>
          </a:p>
        </p:txBody>
      </p:sp>
      <p:sp>
        <p:nvSpPr>
          <p:cNvPr id="132" name="Google Shape;132;p24"/>
          <p:cNvSpPr txBox="1">
            <a:spLocks noGrp="1"/>
          </p:cNvSpPr>
          <p:nvPr>
            <p:ph type="body" idx="1"/>
          </p:nvPr>
        </p:nvSpPr>
        <p:spPr>
          <a:xfrm>
            <a:off x="598333" y="1600467"/>
            <a:ext cx="8826000" cy="3428400"/>
          </a:xfrm>
          <a:prstGeom prst="rect">
            <a:avLst/>
          </a:prstGeom>
          <a:noFill/>
          <a:ln>
            <a:noFill/>
          </a:ln>
        </p:spPr>
        <p:txBody>
          <a:bodyPr spcFirstLastPara="1" wrap="square" lIns="121900" tIns="121900" rIns="121900" bIns="121900" anchor="t" anchorCtr="0">
            <a:noAutofit/>
          </a:bodyPr>
          <a:lstStyle/>
          <a:p>
            <a:pPr marL="169329" indent="0">
              <a:lnSpc>
                <a:spcPct val="100000"/>
              </a:lnSpc>
              <a:buNone/>
            </a:pPr>
            <a:endParaRPr sz="1733"/>
          </a:p>
          <a:p>
            <a:pPr indent="-397923">
              <a:lnSpc>
                <a:spcPct val="100000"/>
              </a:lnSpc>
              <a:buClr>
                <a:schemeClr val="dk1"/>
              </a:buClr>
              <a:buSzPts val="1100"/>
            </a:pPr>
            <a:r>
              <a:rPr lang="en" sz="1467">
                <a:solidFill>
                  <a:schemeClr val="dk1"/>
                </a:solidFill>
              </a:rPr>
              <a:t>MOPs must comply with all data agreements from the contracted division.</a:t>
            </a:r>
            <a:endParaRPr sz="1467">
              <a:solidFill>
                <a:schemeClr val="dk1"/>
              </a:solidFill>
            </a:endParaRPr>
          </a:p>
          <a:p>
            <a:pPr lvl="1" indent="-397923">
              <a:lnSpc>
                <a:spcPct val="100000"/>
              </a:lnSpc>
              <a:spcBef>
                <a:spcPts val="0"/>
              </a:spcBef>
              <a:buClr>
                <a:schemeClr val="dk1"/>
              </a:buClr>
              <a:buSzPts val="1100"/>
            </a:pPr>
            <a:r>
              <a:rPr lang="en" sz="1467">
                <a:solidFill>
                  <a:schemeClr val="dk1"/>
                </a:solidFill>
              </a:rPr>
              <a:t>This includes providing all reporting data elements needed for SRC and MSC collections.</a:t>
            </a:r>
            <a:endParaRPr sz="1467">
              <a:solidFill>
                <a:schemeClr val="dk1"/>
              </a:solidFill>
            </a:endParaRPr>
          </a:p>
          <a:p>
            <a:pPr marL="1219170" indent="0">
              <a:lnSpc>
                <a:spcPct val="100000"/>
              </a:lnSpc>
              <a:buNone/>
            </a:pPr>
            <a:endParaRPr sz="1467">
              <a:solidFill>
                <a:schemeClr val="dk1"/>
              </a:solidFill>
            </a:endParaRPr>
          </a:p>
          <a:p>
            <a:pPr marL="1219170" indent="0">
              <a:lnSpc>
                <a:spcPct val="100000"/>
              </a:lnSpc>
              <a:buNone/>
            </a:pPr>
            <a:r>
              <a:rPr lang="en" sz="1467">
                <a:solidFill>
                  <a:schemeClr val="dk1"/>
                </a:solidFill>
              </a:rPr>
              <a:t> </a:t>
            </a:r>
            <a:endParaRPr sz="1467">
              <a:solidFill>
                <a:schemeClr val="dk1"/>
              </a:solidFill>
            </a:endParaRPr>
          </a:p>
          <a:p>
            <a:pPr indent="-397923">
              <a:lnSpc>
                <a:spcPct val="100000"/>
              </a:lnSpc>
              <a:buClr>
                <a:schemeClr val="dk1"/>
              </a:buClr>
              <a:buSzPts val="1100"/>
            </a:pPr>
            <a:r>
              <a:rPr lang="en" sz="1467">
                <a:solidFill>
                  <a:schemeClr val="dk1"/>
                </a:solidFill>
              </a:rPr>
              <a:t>MOPs are under the same guidelines for FERPA as the contracted division.  </a:t>
            </a:r>
            <a:endParaRPr sz="1467">
              <a:solidFill>
                <a:schemeClr val="dk1"/>
              </a:solidFill>
            </a:endParaRPr>
          </a:p>
          <a:p>
            <a:pPr marL="1828754" indent="0">
              <a:lnSpc>
                <a:spcPct val="100000"/>
              </a:lnSpc>
              <a:buNone/>
            </a:pPr>
            <a:endParaRPr sz="1467">
              <a:solidFill>
                <a:schemeClr val="dk1"/>
              </a:solidFill>
            </a:endParaRPr>
          </a:p>
          <a:p>
            <a:pPr marL="1219170" indent="0">
              <a:lnSpc>
                <a:spcPct val="100000"/>
              </a:lnSpc>
              <a:buNone/>
            </a:pPr>
            <a:endParaRPr sz="1467">
              <a:solidFill>
                <a:schemeClr val="dk1"/>
              </a:solidFill>
            </a:endParaRPr>
          </a:p>
          <a:p>
            <a:pPr indent="-397923">
              <a:lnSpc>
                <a:spcPct val="100000"/>
              </a:lnSpc>
              <a:buClr>
                <a:schemeClr val="dk1"/>
              </a:buClr>
              <a:buSzPts val="1100"/>
            </a:pPr>
            <a:r>
              <a:rPr lang="en" sz="1467">
                <a:solidFill>
                  <a:schemeClr val="dk1"/>
                </a:solidFill>
              </a:rPr>
              <a:t>Secure communication protocols are required for sharing student data or other data elements that contains PII.</a:t>
            </a:r>
            <a:endParaRPr sz="1467">
              <a:solidFill>
                <a:schemeClr val="dk1"/>
              </a:solidFill>
            </a:endParaRPr>
          </a:p>
          <a:p>
            <a:pPr marL="1219170" indent="0">
              <a:lnSpc>
                <a:spcPct val="100000"/>
              </a:lnSpc>
              <a:buNone/>
            </a:pPr>
            <a:endParaRPr sz="1733"/>
          </a:p>
          <a:p>
            <a:pPr marL="0" indent="0">
              <a:lnSpc>
                <a:spcPct val="100000"/>
              </a:lnSpc>
              <a:buNone/>
            </a:pPr>
            <a:endParaRPr sz="1733"/>
          </a:p>
          <a:p>
            <a:pPr marL="380990" indent="-245527">
              <a:spcAft>
                <a:spcPts val="2133"/>
              </a:spcAft>
              <a:buNone/>
            </a:pPr>
            <a:endParaRPr/>
          </a:p>
        </p:txBody>
      </p:sp>
      <p:sp>
        <p:nvSpPr>
          <p:cNvPr id="134" name="Google Shape;134;p24"/>
          <p:cNvSpPr txBox="1">
            <a:spLocks noGrp="1"/>
          </p:cNvSpPr>
          <p:nvPr>
            <p:ph type="title"/>
          </p:nvPr>
        </p:nvSpPr>
        <p:spPr>
          <a:xfrm>
            <a:off x="598333" y="554567"/>
            <a:ext cx="11360800" cy="763600"/>
          </a:xfrm>
          <a:prstGeom prst="rect">
            <a:avLst/>
          </a:prstGeom>
          <a:noFill/>
          <a:ln>
            <a:noFill/>
          </a:ln>
        </p:spPr>
        <p:txBody>
          <a:bodyPr spcFirstLastPara="1" wrap="square" lIns="121900" tIns="121900" rIns="121900" bIns="121900" anchor="t" anchorCtr="0">
            <a:noAutofit/>
          </a:bodyPr>
          <a:lstStyle/>
          <a:p>
            <a:r>
              <a:rPr lang="en"/>
              <a:t>Data Sharing</a:t>
            </a:r>
            <a:endParaRPr/>
          </a:p>
        </p:txBody>
      </p:sp>
    </p:spTree>
    <p:extLst>
      <p:ext uri="{BB962C8B-B14F-4D97-AF65-F5344CB8AC3E}">
        <p14:creationId xmlns:p14="http://schemas.microsoft.com/office/powerpoint/2010/main" val="37650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buSzPts val="990"/>
            </a:pPr>
            <a:r>
              <a:rPr lang="en" sz="3760" b="1">
                <a:solidFill>
                  <a:srgbClr val="D50032"/>
                </a:solidFill>
                <a:latin typeface="Josefin Sans"/>
                <a:ea typeface="Josefin Sans"/>
                <a:cs typeface="Josefin Sans"/>
                <a:sym typeface="Josefin Sans"/>
              </a:rPr>
              <a:t>Contact Information</a:t>
            </a:r>
            <a:endParaRPr sz="3760" b="1">
              <a:solidFill>
                <a:srgbClr val="D50032"/>
              </a:solidFill>
              <a:latin typeface="Josefin Sans"/>
              <a:ea typeface="Josefin Sans"/>
              <a:cs typeface="Josefin Sans"/>
              <a:sym typeface="Josefin Sans"/>
            </a:endParaRPr>
          </a:p>
        </p:txBody>
      </p:sp>
      <p:sp>
        <p:nvSpPr>
          <p:cNvPr id="141" name="Google Shape;141;p25"/>
          <p:cNvSpPr txBox="1">
            <a:spLocks noGrp="1"/>
          </p:cNvSpPr>
          <p:nvPr>
            <p:ph type="body" idx="1"/>
          </p:nvPr>
        </p:nvSpPr>
        <p:spPr>
          <a:xfrm>
            <a:off x="618800" y="1638233"/>
            <a:ext cx="11360800" cy="5219600"/>
          </a:xfrm>
          <a:prstGeom prst="rect">
            <a:avLst/>
          </a:prstGeom>
        </p:spPr>
        <p:txBody>
          <a:bodyPr spcFirstLastPara="1" wrap="square" lIns="121900" tIns="121900" rIns="121900" bIns="121900" anchor="t" anchorCtr="0">
            <a:normAutofit/>
          </a:bodyPr>
          <a:lstStyle/>
          <a:p>
            <a:pPr marL="0" indent="0">
              <a:buClr>
                <a:schemeClr val="dk1"/>
              </a:buClr>
              <a:buSzPts val="1100"/>
              <a:buNone/>
            </a:pPr>
            <a:r>
              <a:rPr lang="en" sz="1467"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SRC Website</a:t>
            </a:r>
            <a:endParaRPr sz="1467"/>
          </a:p>
          <a:p>
            <a:pPr marL="0" indent="0">
              <a:spcBef>
                <a:spcPts val="1600"/>
              </a:spcBef>
              <a:buClr>
                <a:schemeClr val="dk1"/>
              </a:buClr>
              <a:buSzPts val="1100"/>
              <a:buNone/>
            </a:pPr>
            <a:r>
              <a:rPr lang="en" sz="1467">
                <a:solidFill>
                  <a:schemeClr val="dk1"/>
                </a:solidFill>
              </a:rPr>
              <a:t>Brittney Kanard, Office of Data Services</a:t>
            </a:r>
            <a:endParaRPr sz="1467">
              <a:solidFill>
                <a:schemeClr val="dk1"/>
              </a:solidFill>
            </a:endParaRPr>
          </a:p>
          <a:p>
            <a:pPr marL="0" indent="0">
              <a:spcBef>
                <a:spcPts val="1600"/>
              </a:spcBef>
              <a:buClr>
                <a:schemeClr val="dk1"/>
              </a:buClr>
              <a:buSzPts val="1100"/>
              <a:buNone/>
            </a:pPr>
            <a:r>
              <a:rPr lang="en" sz="1467">
                <a:solidFill>
                  <a:schemeClr val="dk1"/>
                </a:solidFill>
              </a:rPr>
              <a:t>Email </a:t>
            </a:r>
            <a:r>
              <a:rPr lang="en" sz="1467"/>
              <a:t>- </a:t>
            </a:r>
            <a:r>
              <a:rPr lang="en" sz="1467" u="sng">
                <a:solidFill>
                  <a:schemeClr val="accent5"/>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Brittney.Kanard@doe.virginia.gov</a:t>
            </a:r>
            <a:endParaRPr sz="1467"/>
          </a:p>
          <a:p>
            <a:pPr marL="0" indent="0">
              <a:spcBef>
                <a:spcPts val="1600"/>
              </a:spcBef>
              <a:buClr>
                <a:schemeClr val="dk1"/>
              </a:buClr>
              <a:buSzPts val="1100"/>
              <a:buNone/>
            </a:pPr>
            <a:r>
              <a:rPr lang="en" sz="1467">
                <a:solidFill>
                  <a:schemeClr val="dk1"/>
                </a:solidFill>
              </a:rPr>
              <a:t>Phone - 804-225-3090</a:t>
            </a:r>
            <a:endParaRPr sz="1467"/>
          </a:p>
          <a:p>
            <a:pPr marL="0" indent="0">
              <a:spcBef>
                <a:spcPts val="1600"/>
              </a:spcBef>
              <a:buNone/>
            </a:pPr>
            <a:endParaRPr sz="1467"/>
          </a:p>
          <a:p>
            <a:pPr marL="0" indent="0">
              <a:spcBef>
                <a:spcPts val="1600"/>
              </a:spcBef>
              <a:buNone/>
            </a:pPr>
            <a:r>
              <a:rPr lang="en" sz="1467" u="sng">
                <a:solidFill>
                  <a:schemeClr val="hlink"/>
                </a:solidFill>
                <a:hlinkClick r:id="rId5"/>
              </a:rPr>
              <a:t>MSC Website</a:t>
            </a:r>
            <a:endParaRPr sz="1467"/>
          </a:p>
          <a:p>
            <a:pPr marL="0" indent="0">
              <a:spcBef>
                <a:spcPts val="1600"/>
              </a:spcBef>
              <a:buNone/>
            </a:pPr>
            <a:r>
              <a:rPr lang="en" sz="1467">
                <a:solidFill>
                  <a:schemeClr val="dk1"/>
                </a:solidFill>
              </a:rPr>
              <a:t>Dana Ratcliff, Office of Data Services</a:t>
            </a:r>
            <a:endParaRPr sz="1467">
              <a:solidFill>
                <a:schemeClr val="dk1"/>
              </a:solidFill>
            </a:endParaRPr>
          </a:p>
          <a:p>
            <a:pPr marL="0" indent="0">
              <a:spcBef>
                <a:spcPts val="1600"/>
              </a:spcBef>
              <a:buNone/>
            </a:pPr>
            <a:r>
              <a:rPr lang="en" sz="1467">
                <a:solidFill>
                  <a:schemeClr val="dk1"/>
                </a:solidFill>
              </a:rPr>
              <a:t>Email </a:t>
            </a:r>
            <a:r>
              <a:rPr lang="en" sz="1467"/>
              <a:t>- </a:t>
            </a:r>
            <a:r>
              <a:rPr lang="en" sz="1467" u="sng">
                <a:solidFill>
                  <a:schemeClr val="hlink"/>
                </a:solidFill>
                <a:hlinkClick r:id="rId6"/>
              </a:rPr>
              <a:t>Dana.Ratcliffe@doe.virginia.gov</a:t>
            </a:r>
            <a:endParaRPr sz="1467"/>
          </a:p>
          <a:p>
            <a:pPr marL="0" indent="0">
              <a:spcBef>
                <a:spcPts val="1600"/>
              </a:spcBef>
              <a:spcAft>
                <a:spcPts val="1600"/>
              </a:spcAft>
              <a:buNone/>
            </a:pPr>
            <a:r>
              <a:rPr lang="en" sz="1467">
                <a:solidFill>
                  <a:schemeClr val="dk1"/>
                </a:solidFill>
              </a:rPr>
              <a:t>Phone - 804-225-2827</a:t>
            </a:r>
            <a:endParaRPr sz="1467">
              <a:solidFill>
                <a:schemeClr val="dk1"/>
              </a:solidFill>
            </a:endParaRPr>
          </a:p>
        </p:txBody>
      </p:sp>
    </p:spTree>
    <p:extLst>
      <p:ext uri="{BB962C8B-B14F-4D97-AF65-F5344CB8AC3E}">
        <p14:creationId xmlns:p14="http://schemas.microsoft.com/office/powerpoint/2010/main" val="652064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5" name="Google Shape;165;p2" title="social media logos: Twitter, Facebook, and LinkedIn"/>
          <p:cNvGrpSpPr/>
          <p:nvPr/>
        </p:nvGrpSpPr>
        <p:grpSpPr>
          <a:xfrm>
            <a:off x="1868115" y="5874586"/>
            <a:ext cx="2444475" cy="555589"/>
            <a:chOff x="2235200" y="5089418"/>
            <a:chExt cx="5791200" cy="1692383"/>
          </a:xfrm>
        </p:grpSpPr>
        <p:pic>
          <p:nvPicPr>
            <p:cNvPr id="168" name="Google Shape;168;p2" title="LinkedIn logo"/>
            <p:cNvPicPr preferRelativeResize="0"/>
            <p:nvPr/>
          </p:nvPicPr>
          <p:blipFill rotWithShape="1">
            <a:blip r:embed="rId3">
              <a:alphaModFix/>
            </a:blip>
            <a:srcRect/>
            <a:stretch/>
          </p:blipFill>
          <p:spPr>
            <a:xfrm>
              <a:off x="6370093" y="5125494"/>
              <a:ext cx="1656307" cy="1656307"/>
            </a:xfrm>
            <a:prstGeom prst="rect">
              <a:avLst/>
            </a:prstGeom>
            <a:noFill/>
            <a:ln>
              <a:noFill/>
            </a:ln>
          </p:spPr>
        </p:pic>
        <p:pic>
          <p:nvPicPr>
            <p:cNvPr id="167" name="Google Shape;167;p2" title="facebook logo"/>
            <p:cNvPicPr preferRelativeResize="0"/>
            <p:nvPr/>
          </p:nvPicPr>
          <p:blipFill rotWithShape="1">
            <a:blip r:embed="rId4">
              <a:alphaModFix/>
            </a:blip>
            <a:srcRect/>
            <a:stretch/>
          </p:blipFill>
          <p:spPr>
            <a:xfrm>
              <a:off x="4388045" y="5125494"/>
              <a:ext cx="1576507" cy="1576507"/>
            </a:xfrm>
            <a:prstGeom prst="rect">
              <a:avLst/>
            </a:prstGeom>
            <a:noFill/>
            <a:ln>
              <a:noFill/>
            </a:ln>
          </p:spPr>
        </p:pic>
        <p:pic>
          <p:nvPicPr>
            <p:cNvPr id="166" name="Google Shape;166;p2"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grpSp>
      <p:sp>
        <p:nvSpPr>
          <p:cNvPr id="164" name="Google Shape;164;p2"/>
          <p:cNvSpPr txBox="1">
            <a:spLocks noGrp="1"/>
          </p:cNvSpPr>
          <p:nvPr>
            <p:ph type="body" idx="1"/>
          </p:nvPr>
        </p:nvSpPr>
        <p:spPr>
          <a:xfrm>
            <a:off x="1804192" y="4943890"/>
            <a:ext cx="2610729" cy="930696"/>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nSpc>
                <a:spcPct val="100000"/>
              </a:lnSpc>
              <a:spcBef>
                <a:spcPts val="0"/>
              </a:spcBef>
              <a:buClr>
                <a:schemeClr val="dk1"/>
              </a:buClr>
              <a:buSzPts val="1300"/>
              <a:buNone/>
            </a:pPr>
            <a:r>
              <a:rPr lang="en-US" sz="1467" dirty="0"/>
              <a:t>Twitter: @</a:t>
            </a:r>
            <a:r>
              <a:rPr lang="en-US" sz="1467" dirty="0" err="1"/>
              <a:t>VDOE_News</a:t>
            </a:r>
            <a:r>
              <a:rPr lang="en-US" sz="1467" dirty="0"/>
              <a:t/>
            </a:r>
            <a:br>
              <a:rPr lang="en-US" sz="1467" dirty="0"/>
            </a:br>
            <a:r>
              <a:rPr lang="en-US" sz="1467" dirty="0"/>
              <a:t>Facebook: @</a:t>
            </a:r>
            <a:r>
              <a:rPr lang="en-US" sz="1467" dirty="0" err="1"/>
              <a:t>VDOENews</a:t>
            </a:r>
            <a:endParaRPr sz="1467" dirty="0"/>
          </a:p>
          <a:p>
            <a:pPr marL="0" indent="0">
              <a:lnSpc>
                <a:spcPct val="100000"/>
              </a:lnSpc>
              <a:spcBef>
                <a:spcPts val="347"/>
              </a:spcBef>
              <a:buClr>
                <a:schemeClr val="dk1"/>
              </a:buClr>
              <a:buSzPts val="1300"/>
              <a:buNone/>
            </a:pPr>
            <a:r>
              <a:rPr lang="en-US" sz="1467" b="1" dirty="0"/>
              <a:t>#VAis4Learners #</a:t>
            </a:r>
            <a:r>
              <a:rPr lang="en-US" sz="1467" b="1" dirty="0" err="1"/>
              <a:t>EdEquityVA</a:t>
            </a:r>
            <a:endParaRPr sz="1467" dirty="0"/>
          </a:p>
        </p:txBody>
      </p:sp>
      <p:sp>
        <p:nvSpPr>
          <p:cNvPr id="163" name="Google Shape;163;p2"/>
          <p:cNvSpPr txBox="1"/>
          <p:nvPr/>
        </p:nvSpPr>
        <p:spPr>
          <a:xfrm>
            <a:off x="3881745" y="1387890"/>
            <a:ext cx="6502400"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6"/>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7"/>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pic>
        <p:nvPicPr>
          <p:cNvPr id="3" name="Picture 2" title="Reggie Fox"/>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774" y="3291840"/>
            <a:ext cx="1734555" cy="1750468"/>
          </a:xfrm>
          <a:prstGeom prst="rect">
            <a:avLst/>
          </a:prstGeom>
        </p:spPr>
      </p:pic>
      <p:pic>
        <p:nvPicPr>
          <p:cNvPr id="4" name="Picture 3" title="Neg Foley"/>
          <p:cNvPicPr>
            <a:picLocks noChangeAspect="1"/>
          </p:cNvPicPr>
          <p:nvPr/>
        </p:nvPicPr>
        <p:blipFill>
          <a:blip r:embed="rId9"/>
          <a:stretch>
            <a:fillRect/>
          </a:stretch>
        </p:blipFill>
        <p:spPr>
          <a:xfrm>
            <a:off x="1631942" y="1726057"/>
            <a:ext cx="1810338" cy="1790653"/>
          </a:xfrm>
          <a:prstGeom prst="rect">
            <a:avLst/>
          </a:prstGeom>
        </p:spPr>
      </p:pic>
      <p:sp>
        <p:nvSpPr>
          <p:cNvPr id="2" name="Title 1"/>
          <p:cNvSpPr>
            <a:spLocks noGrp="1"/>
          </p:cNvSpPr>
          <p:nvPr>
            <p:ph type="title"/>
          </p:nvPr>
        </p:nvSpPr>
        <p:spPr/>
        <p:txBody>
          <a:bodyPr/>
          <a:lstStyle/>
          <a:p>
            <a:r>
              <a:rPr lang="en-US" dirty="0" smtClean="0"/>
              <a:t>Presenters</a:t>
            </a:r>
            <a:endParaRPr lang="en-US" dirty="0"/>
          </a:p>
        </p:txBody>
      </p:sp>
    </p:spTree>
    <p:extLst>
      <p:ext uri="{BB962C8B-B14F-4D97-AF65-F5344CB8AC3E}">
        <p14:creationId xmlns:p14="http://schemas.microsoft.com/office/powerpoint/2010/main" val="2511313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5" name="Google Shape;165;p2" title="social media logos: Twitter, Facebook, and LinkedIn"/>
          <p:cNvGrpSpPr/>
          <p:nvPr/>
        </p:nvGrpSpPr>
        <p:grpSpPr>
          <a:xfrm>
            <a:off x="1868115" y="5874586"/>
            <a:ext cx="2444475" cy="555589"/>
            <a:chOff x="2235200" y="5089418"/>
            <a:chExt cx="5791200" cy="1692383"/>
          </a:xfrm>
        </p:grpSpPr>
        <p:pic>
          <p:nvPicPr>
            <p:cNvPr id="168" name="Google Shape;168;p2" title="LinkedIn logo"/>
            <p:cNvPicPr preferRelativeResize="0"/>
            <p:nvPr/>
          </p:nvPicPr>
          <p:blipFill rotWithShape="1">
            <a:blip r:embed="rId3">
              <a:alphaModFix/>
            </a:blip>
            <a:srcRect/>
            <a:stretch/>
          </p:blipFill>
          <p:spPr>
            <a:xfrm>
              <a:off x="6370093" y="5125494"/>
              <a:ext cx="1656307" cy="1656307"/>
            </a:xfrm>
            <a:prstGeom prst="rect">
              <a:avLst/>
            </a:prstGeom>
            <a:noFill/>
            <a:ln>
              <a:noFill/>
            </a:ln>
          </p:spPr>
        </p:pic>
        <p:pic>
          <p:nvPicPr>
            <p:cNvPr id="167" name="Google Shape;167;p2" title="facebook logo"/>
            <p:cNvPicPr preferRelativeResize="0"/>
            <p:nvPr/>
          </p:nvPicPr>
          <p:blipFill rotWithShape="1">
            <a:blip r:embed="rId4">
              <a:alphaModFix/>
            </a:blip>
            <a:srcRect/>
            <a:stretch/>
          </p:blipFill>
          <p:spPr>
            <a:xfrm>
              <a:off x="4388045" y="5125494"/>
              <a:ext cx="1576507" cy="1576507"/>
            </a:xfrm>
            <a:prstGeom prst="rect">
              <a:avLst/>
            </a:prstGeom>
            <a:noFill/>
            <a:ln>
              <a:noFill/>
            </a:ln>
          </p:spPr>
        </p:pic>
        <p:pic>
          <p:nvPicPr>
            <p:cNvPr id="166" name="Google Shape;166;p2"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grpSp>
      <p:sp>
        <p:nvSpPr>
          <p:cNvPr id="164" name="Google Shape;164;p2"/>
          <p:cNvSpPr txBox="1">
            <a:spLocks noGrp="1"/>
          </p:cNvSpPr>
          <p:nvPr>
            <p:ph type="body" idx="1"/>
          </p:nvPr>
        </p:nvSpPr>
        <p:spPr>
          <a:xfrm>
            <a:off x="1804192" y="4943890"/>
            <a:ext cx="2610729" cy="930696"/>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nSpc>
                <a:spcPct val="100000"/>
              </a:lnSpc>
              <a:spcBef>
                <a:spcPts val="0"/>
              </a:spcBef>
              <a:buClr>
                <a:schemeClr val="dk1"/>
              </a:buClr>
              <a:buSzPts val="1300"/>
              <a:buNone/>
            </a:pPr>
            <a:r>
              <a:rPr lang="en-US" sz="1467" dirty="0"/>
              <a:t>Twitter: @</a:t>
            </a:r>
            <a:r>
              <a:rPr lang="en-US" sz="1467" dirty="0" err="1"/>
              <a:t>VDOE_News</a:t>
            </a:r>
            <a:r>
              <a:rPr lang="en-US" sz="1467" dirty="0"/>
              <a:t/>
            </a:r>
            <a:br>
              <a:rPr lang="en-US" sz="1467" dirty="0"/>
            </a:br>
            <a:r>
              <a:rPr lang="en-US" sz="1467" dirty="0"/>
              <a:t>Facebook: @</a:t>
            </a:r>
            <a:r>
              <a:rPr lang="en-US" sz="1467" dirty="0" err="1"/>
              <a:t>VDOENews</a:t>
            </a:r>
            <a:endParaRPr sz="1467" dirty="0"/>
          </a:p>
          <a:p>
            <a:pPr marL="0" indent="0">
              <a:lnSpc>
                <a:spcPct val="100000"/>
              </a:lnSpc>
              <a:spcBef>
                <a:spcPts val="347"/>
              </a:spcBef>
              <a:buClr>
                <a:schemeClr val="dk1"/>
              </a:buClr>
              <a:buSzPts val="1300"/>
              <a:buNone/>
            </a:pPr>
            <a:r>
              <a:rPr lang="en-US" sz="1467" b="1" dirty="0"/>
              <a:t>#VAis4Learners #</a:t>
            </a:r>
            <a:r>
              <a:rPr lang="en-US" sz="1467" b="1" dirty="0" err="1"/>
              <a:t>EdEquityVA</a:t>
            </a:r>
            <a:endParaRPr sz="1467" dirty="0"/>
          </a:p>
        </p:txBody>
      </p:sp>
      <p:sp>
        <p:nvSpPr>
          <p:cNvPr id="163" name="Google Shape;163;p2"/>
          <p:cNvSpPr txBox="1"/>
          <p:nvPr/>
        </p:nvSpPr>
        <p:spPr>
          <a:xfrm>
            <a:off x="7148945" y="1387890"/>
            <a:ext cx="4648363"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6"/>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7"/>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pic>
        <p:nvPicPr>
          <p:cNvPr id="10" name="Picture 9" title="Group at compu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4685" y="2133588"/>
            <a:ext cx="3425418" cy="2374956"/>
          </a:xfrm>
          <a:prstGeom prst="rect">
            <a:avLst/>
          </a:prstGeom>
        </p:spPr>
      </p:pic>
      <p:sp>
        <p:nvSpPr>
          <p:cNvPr id="9" name="Title 1" title="Questions?"/>
          <p:cNvSpPr txBox="1">
            <a:spLocks/>
          </p:cNvSpPr>
          <p:nvPr/>
        </p:nvSpPr>
        <p:spPr>
          <a:xfrm rot="21011647">
            <a:off x="939441" y="725108"/>
            <a:ext cx="5349233" cy="1325563"/>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7200" dirty="0"/>
          </a:p>
        </p:txBody>
      </p:sp>
      <p:sp>
        <p:nvSpPr>
          <p:cNvPr id="2" name="Title 1"/>
          <p:cNvSpPr>
            <a:spLocks noGrp="1"/>
          </p:cNvSpPr>
          <p:nvPr>
            <p:ph type="title"/>
          </p:nvPr>
        </p:nvSpPr>
        <p:spPr>
          <a:xfrm rot="21011647">
            <a:off x="937965" y="268737"/>
            <a:ext cx="5551258" cy="1325563"/>
          </a:xfrm>
        </p:spPr>
        <p:txBody>
          <a:bodyPr>
            <a:normAutofit fontScale="90000"/>
          </a:bodyPr>
          <a:lstStyle/>
          <a:p>
            <a:r>
              <a:rPr lang="en-US" sz="7200" dirty="0" smtClean="0"/>
              <a:t/>
            </a:r>
            <a:br>
              <a:rPr lang="en-US" sz="7200" dirty="0" smtClean="0"/>
            </a:br>
            <a:r>
              <a:rPr lang="en-US" sz="3100" i="1" dirty="0" smtClean="0">
                <a:effectLst>
                  <a:outerShdw blurRad="38100" dist="38100" dir="2700000" algn="tl">
                    <a:srgbClr val="000000">
                      <a:alpha val="43137"/>
                    </a:srgbClr>
                  </a:outerShdw>
                </a:effectLst>
              </a:rPr>
              <a:t>What questions do you have about data collection and reporting?</a:t>
            </a:r>
            <a:endParaRPr lang="en-US" sz="31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8591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E842EE-07A5-BF42-B259-F0753968FB43}" type="slidenum">
              <a:rPr lang="en-US" smtClean="0"/>
              <a:t>21</a:t>
            </a:fld>
            <a:endParaRPr lang="en-US"/>
          </a:p>
        </p:txBody>
      </p:sp>
      <p:sp>
        <p:nvSpPr>
          <p:cNvPr id="4" name="Text Placeholder 3">
            <a:extLst>
              <a:ext uri="{FF2B5EF4-FFF2-40B4-BE49-F238E27FC236}">
                <a16:creationId xmlns:a16="http://schemas.microsoft.com/office/drawing/2014/main" id="{268A7C68-3E61-4848-98B7-E223F174035C}"/>
              </a:ext>
            </a:extLst>
          </p:cNvPr>
          <p:cNvSpPr>
            <a:spLocks noGrp="1"/>
          </p:cNvSpPr>
          <p:nvPr>
            <p:ph type="body" sz="half" idx="2"/>
          </p:nvPr>
        </p:nvSpPr>
        <p:spPr>
          <a:xfrm>
            <a:off x="3326674" y="4010237"/>
            <a:ext cx="6226629" cy="2083626"/>
          </a:xfrm>
        </p:spPr>
        <p:txBody>
          <a:bodyPr>
            <a:normAutofit/>
          </a:bodyPr>
          <a:lstStyle/>
          <a:p>
            <a:r>
              <a:rPr lang="en-US" sz="2400" dirty="0" smtClean="0">
                <a:solidFill>
                  <a:srgbClr val="0F150D"/>
                </a:solidFill>
              </a:rPr>
              <a:t>Continue to expand our professional learning community</a:t>
            </a:r>
            <a:r>
              <a:rPr lang="en-US" sz="2400" dirty="0">
                <a:solidFill>
                  <a:srgbClr val="0F150D"/>
                </a:solidFill>
              </a:rPr>
              <a:t> </a:t>
            </a:r>
            <a:r>
              <a:rPr lang="en-US" sz="2400" dirty="0" smtClean="0">
                <a:solidFill>
                  <a:srgbClr val="0F150D"/>
                </a:solidFill>
              </a:rPr>
              <a:t>in collaborating with school division staff and all of our virtual programs.</a:t>
            </a:r>
          </a:p>
        </p:txBody>
      </p:sp>
      <p:sp>
        <p:nvSpPr>
          <p:cNvPr id="8" name="Text Placeholder 3" title="Professional Learning Community">
            <a:extLst>
              <a:ext uri="{FF2B5EF4-FFF2-40B4-BE49-F238E27FC236}">
                <a16:creationId xmlns:a16="http://schemas.microsoft.com/office/drawing/2014/main" id="{268A7C68-3E61-4848-98B7-E223F174035C}"/>
              </a:ext>
            </a:extLst>
          </p:cNvPr>
          <p:cNvSpPr txBox="1">
            <a:spLocks/>
          </p:cNvSpPr>
          <p:nvPr/>
        </p:nvSpPr>
        <p:spPr>
          <a:xfrm>
            <a:off x="5965371" y="901253"/>
            <a:ext cx="6226629" cy="918681"/>
          </a:xfrm>
          <a:prstGeom prst="rect">
            <a:avLst/>
          </a:prstGeom>
          <a:solidFill>
            <a:schemeClr val="accent5">
              <a:lumMod val="20000"/>
              <a:lumOff val="8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400" i="1" dirty="0">
              <a:solidFill>
                <a:srgbClr val="0F150D"/>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181113" y="602655"/>
            <a:ext cx="3932237" cy="1693818"/>
          </a:xfrm>
        </p:spPr>
        <p:txBody>
          <a:bodyPr/>
          <a:lstStyle/>
          <a:p>
            <a:pPr algn="ctr"/>
            <a:r>
              <a:rPr lang="en-US" dirty="0" smtClean="0"/>
              <a:t>Professional Learning Community</a:t>
            </a:r>
            <a:br>
              <a:rPr lang="en-US" dirty="0" smtClean="0"/>
            </a:br>
            <a:endParaRPr lang="en-US" dirty="0"/>
          </a:p>
        </p:txBody>
      </p:sp>
      <p:pic>
        <p:nvPicPr>
          <p:cNvPr id="10" name="Picture 9" title="Virtual Teaching &amp; Learning Hub graphic">
            <a:hlinkClick r:id="rId2"/>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10357" t="43469" r="14423" b="7970"/>
          <a:stretch/>
        </p:blipFill>
        <p:spPr>
          <a:xfrm rot="20927776">
            <a:off x="717206" y="713631"/>
            <a:ext cx="7476149" cy="2714927"/>
          </a:xfrm>
          <a:prstGeom prst="rect">
            <a:avLst/>
          </a:prstGeom>
        </p:spPr>
      </p:pic>
      <p:pic>
        <p:nvPicPr>
          <p:cNvPr id="9" name="Picture 8" title="Teacher picture">
            <a:hlinkClick r:id="rId2"/>
          </p:cNvPr>
          <p:cNvPicPr>
            <a:picLocks noChangeAspect="1"/>
          </p:cNvPicPr>
          <p:nvPr/>
        </p:nvPicPr>
        <p:blipFill rotWithShape="1">
          <a:blip r:embed="rId5"/>
          <a:srcRect l="59843" t="45557" r="14423" b="9657"/>
          <a:stretch/>
        </p:blipFill>
        <p:spPr>
          <a:xfrm>
            <a:off x="4539087" y="128562"/>
            <a:ext cx="3605982" cy="3530062"/>
          </a:xfrm>
          <a:prstGeom prst="rect">
            <a:avLst/>
          </a:prstGeom>
        </p:spPr>
      </p:pic>
      <p:pic>
        <p:nvPicPr>
          <p:cNvPr id="7" name="Picture 6" title="white box">
            <a:hlinkClick r:id="rId2"/>
          </p:cNvPr>
          <p:cNvPicPr>
            <a:picLocks noChangeAspect="1"/>
          </p:cNvPicPr>
          <p:nvPr/>
        </p:nvPicPr>
        <p:blipFill rotWithShape="1">
          <a:blip r:embed="rId5"/>
          <a:srcRect l="10357" t="43469" r="14423" b="7970"/>
          <a:stretch/>
        </p:blipFill>
        <p:spPr>
          <a:xfrm rot="20927776">
            <a:off x="756531" y="730329"/>
            <a:ext cx="7476149" cy="2714927"/>
          </a:xfrm>
          <a:prstGeom prst="rect">
            <a:avLst/>
          </a:prstGeom>
        </p:spPr>
      </p:pic>
    </p:spTree>
    <p:extLst>
      <p:ext uri="{BB962C8B-B14F-4D97-AF65-F5344CB8AC3E}">
        <p14:creationId xmlns:p14="http://schemas.microsoft.com/office/powerpoint/2010/main" val="145336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500"/>
                                        <p:tgtEl>
                                          <p:spTgt spid="7"/>
                                        </p:tgtEl>
                                      </p:cBhvr>
                                    </p:animEffect>
                                    <p:anim calcmode="lin" valueType="num">
                                      <p:cBhvr>
                                        <p:cTn id="7" dur="1500"/>
                                        <p:tgtEl>
                                          <p:spTgt spid="7"/>
                                        </p:tgtEl>
                                        <p:attrNameLst>
                                          <p:attrName>ppt_x</p:attrName>
                                        </p:attrNameLst>
                                      </p:cBhvr>
                                      <p:tavLst>
                                        <p:tav tm="0">
                                          <p:val>
                                            <p:strVal val="ppt_x"/>
                                          </p:val>
                                        </p:tav>
                                        <p:tav tm="100000">
                                          <p:val>
                                            <p:strVal val="ppt_x"/>
                                          </p:val>
                                        </p:tav>
                                      </p:tavLst>
                                    </p:anim>
                                    <p:anim calcmode="lin" valueType="num">
                                      <p:cBhvr>
                                        <p:cTn id="8" dur="1500"/>
                                        <p:tgtEl>
                                          <p:spTgt spid="7"/>
                                        </p:tgtEl>
                                        <p:attrNameLst>
                                          <p:attrName>ppt_y</p:attrName>
                                        </p:attrNameLst>
                                      </p:cBhvr>
                                      <p:tavLst>
                                        <p:tav tm="0">
                                          <p:val>
                                            <p:strVal val="ppt_y"/>
                                          </p:val>
                                        </p:tav>
                                        <p:tav tm="100000">
                                          <p:val>
                                            <p:strVal val="ppt_y+.1"/>
                                          </p:val>
                                        </p:tav>
                                      </p:tavLst>
                                    </p:anim>
                                    <p:set>
                                      <p:cBhvr>
                                        <p:cTn id="9" dur="1" fill="hold">
                                          <p:stCondLst>
                                            <p:cond delay="1499"/>
                                          </p:stCondLst>
                                        </p:cTn>
                                        <p:tgtEl>
                                          <p:spTgt spid="7"/>
                                        </p:tgtEl>
                                        <p:attrNameLst>
                                          <p:attrName>style.visibility</p:attrName>
                                        </p:attrNameLst>
                                      </p:cBhvr>
                                      <p:to>
                                        <p:strVal val="hidden"/>
                                      </p:to>
                                    </p:set>
                                  </p:childTnLst>
                                </p:cTn>
                              </p:par>
                              <p:par>
                                <p:cTn id="10" presetID="2" presetClass="entr" presetSubtype="4" fill="hold" nodeType="withEffect">
                                  <p:stCondLst>
                                    <p:cond delay="1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
          <p:cNvSpPr txBox="1"/>
          <p:nvPr/>
        </p:nvSpPr>
        <p:spPr>
          <a:xfrm>
            <a:off x="5359563" y="2256541"/>
            <a:ext cx="6502400"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3"/>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4"/>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pic>
        <p:nvPicPr>
          <p:cNvPr id="7" name="Picture 6" title="Virtual Learning Hub graphic">
            <a:hlinkClick r:id="rId5"/>
          </p:cNvPr>
          <p:cNvPicPr>
            <a:picLocks noChangeAspect="1"/>
          </p:cNvPicPr>
          <p:nvPr/>
        </p:nvPicPr>
        <p:blipFill rotWithShape="1">
          <a:blip r:embed="rId6"/>
          <a:srcRect l="10357" t="43469" r="14423" b="7970"/>
          <a:stretch/>
        </p:blipFill>
        <p:spPr>
          <a:xfrm>
            <a:off x="1269901" y="3733670"/>
            <a:ext cx="5724632" cy="2078871"/>
          </a:xfrm>
          <a:prstGeom prst="rect">
            <a:avLst/>
          </a:prstGeom>
        </p:spPr>
      </p:pic>
      <p:sp>
        <p:nvSpPr>
          <p:cNvPr id="6" name="Title 1"/>
          <p:cNvSpPr txBox="1">
            <a:spLocks/>
          </p:cNvSpPr>
          <p:nvPr/>
        </p:nvSpPr>
        <p:spPr>
          <a:xfrm>
            <a:off x="1149531" y="1854925"/>
            <a:ext cx="5965372" cy="4841965"/>
          </a:xfrm>
          <a:prstGeom prst="rect">
            <a:avLst/>
          </a:prstGeom>
          <a:ln w="22225">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smtClean="0"/>
              <a:t>Additional information may be found at Virtual Learning Professional Learning website.</a:t>
            </a:r>
          </a:p>
          <a:p>
            <a:pPr algn="ctr"/>
            <a:endParaRPr lang="en-US" sz="3200" dirty="0" smtClean="0"/>
          </a:p>
          <a:p>
            <a:pPr algn="ctr"/>
            <a:endParaRPr lang="en-US" sz="800" dirty="0" smtClean="0"/>
          </a:p>
          <a:p>
            <a:pPr algn="ctr"/>
            <a:endParaRPr lang="en-US" dirty="0" smtClean="0"/>
          </a:p>
          <a:p>
            <a:pPr algn="ctr"/>
            <a:endParaRPr lang="en-US" dirty="0" smtClean="0"/>
          </a:p>
          <a:p>
            <a:pPr algn="ctr"/>
            <a:endParaRPr lang="en-US" sz="800" dirty="0" smtClean="0"/>
          </a:p>
          <a:p>
            <a:endParaRPr lang="en-US" sz="1400" dirty="0" smtClean="0">
              <a:hlinkClick r:id="rId7"/>
            </a:endParaRPr>
          </a:p>
          <a:p>
            <a:endParaRPr lang="en-US" sz="1400" dirty="0">
              <a:hlinkClick r:id="rId7"/>
            </a:endParaRPr>
          </a:p>
          <a:p>
            <a:endParaRPr lang="en-US" sz="1400" dirty="0" smtClean="0">
              <a:hlinkClick r:id="rId7"/>
            </a:endParaRPr>
          </a:p>
          <a:p>
            <a:pPr algn="ctr"/>
            <a:r>
              <a:rPr lang="en-US" sz="1400" dirty="0" smtClean="0">
                <a:hlinkClick r:id="rId7"/>
              </a:rPr>
              <a:t>VDOE Virtual Learning HUB</a:t>
            </a:r>
            <a:endParaRPr lang="en-US" sz="1400" dirty="0"/>
          </a:p>
        </p:txBody>
      </p:sp>
      <p:sp>
        <p:nvSpPr>
          <p:cNvPr id="2" name="Title 1"/>
          <p:cNvSpPr>
            <a:spLocks noGrp="1"/>
          </p:cNvSpPr>
          <p:nvPr>
            <p:ph type="title"/>
          </p:nvPr>
        </p:nvSpPr>
        <p:spPr>
          <a:xfrm>
            <a:off x="1259642" y="381257"/>
            <a:ext cx="7457638" cy="1325563"/>
          </a:xfrm>
        </p:spPr>
        <p:txBody>
          <a:bodyPr>
            <a:normAutofit/>
          </a:bodyPr>
          <a:lstStyle/>
          <a:p>
            <a:r>
              <a:rPr lang="en-US" dirty="0" smtClean="0"/>
              <a:t>Thank you for participating!</a:t>
            </a:r>
            <a:endParaRPr lang="en-US" dirty="0"/>
          </a:p>
        </p:txBody>
      </p:sp>
    </p:spTree>
    <p:extLst>
      <p:ext uri="{BB962C8B-B14F-4D97-AF65-F5344CB8AC3E}">
        <p14:creationId xmlns:p14="http://schemas.microsoft.com/office/powerpoint/2010/main" val="116440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
        <p:nvSpPr>
          <p:cNvPr id="3" name="Subtitle 2">
            <a:extLst>
              <a:ext uri="{FF2B5EF4-FFF2-40B4-BE49-F238E27FC236}">
                <a16:creationId xmlns:a16="http://schemas.microsoft.com/office/drawing/2014/main" id="{56B9AC50-2ABC-F04E-A1B5-771F39CCBCF5}"/>
              </a:ext>
            </a:extLst>
          </p:cNvPr>
          <p:cNvSpPr>
            <a:spLocks noGrp="1"/>
          </p:cNvSpPr>
          <p:nvPr>
            <p:ph type="subTitle" idx="1"/>
          </p:nvPr>
        </p:nvSpPr>
        <p:spPr>
          <a:xfrm>
            <a:off x="1994263" y="2598148"/>
            <a:ext cx="9144000" cy="3945409"/>
          </a:xfrm>
        </p:spPr>
        <p:txBody>
          <a:bodyPr>
            <a:normAutofit/>
          </a:bodyPr>
          <a:lstStyle/>
          <a:p>
            <a:pPr algn="l"/>
            <a:r>
              <a:rPr lang="en-US" i="1" dirty="0">
                <a:latin typeface="+mn-lt"/>
              </a:rPr>
              <a:t>To provide school divisions, schools, </a:t>
            </a:r>
            <a:r>
              <a:rPr lang="en-US" i="1" dirty="0" smtClean="0">
                <a:latin typeface="+mn-lt"/>
              </a:rPr>
              <a:t>staff, and stakeholders </a:t>
            </a:r>
            <a:r>
              <a:rPr lang="en-US" i="1" dirty="0">
                <a:latin typeface="+mn-lt"/>
              </a:rPr>
              <a:t>with information related to virtual learning in Virginia with emphasis on policies, procedures, professional development, and implementation of virtual programs</a:t>
            </a:r>
            <a:r>
              <a:rPr lang="en-US" i="1" dirty="0" smtClean="0">
                <a:latin typeface="+mn-lt"/>
              </a:rPr>
              <a:t>.</a:t>
            </a:r>
          </a:p>
          <a:p>
            <a:pPr algn="l"/>
            <a:endParaRPr lang="en-US" sz="800" dirty="0" smtClean="0"/>
          </a:p>
          <a:p>
            <a:pPr marL="800100" lvl="1" indent="-342900" algn="l">
              <a:buFont typeface="Wingdings" panose="05000000000000000000" pitchFamily="2" charset="2"/>
              <a:buChar char="q"/>
            </a:pPr>
            <a:r>
              <a:rPr lang="en-US" sz="2400" dirty="0" smtClean="0"/>
              <a:t>Recap </a:t>
            </a:r>
            <a:r>
              <a:rPr lang="en-US" sz="2400" dirty="0"/>
              <a:t>from </a:t>
            </a:r>
            <a:r>
              <a:rPr lang="en-US" sz="2400" dirty="0" smtClean="0"/>
              <a:t>March 15</a:t>
            </a:r>
            <a:r>
              <a:rPr lang="en-US" sz="2400" baseline="30000" dirty="0" smtClean="0"/>
              <a:t>th</a:t>
            </a:r>
            <a:r>
              <a:rPr lang="en-US" sz="2400" dirty="0" smtClean="0"/>
              <a:t> Webinar 3</a:t>
            </a:r>
            <a:endParaRPr lang="en-US" sz="2400" dirty="0"/>
          </a:p>
          <a:p>
            <a:pPr marL="800100" lvl="1" indent="-342900" algn="l">
              <a:buFont typeface="Wingdings" panose="05000000000000000000" pitchFamily="2" charset="2"/>
              <a:buChar char="q"/>
            </a:pPr>
            <a:r>
              <a:rPr lang="en-US" sz="2400" dirty="0" smtClean="0"/>
              <a:t>Accountability &amp; Assessment</a:t>
            </a:r>
          </a:p>
          <a:p>
            <a:pPr marL="800100" lvl="1" indent="-342900" algn="l">
              <a:buFont typeface="Wingdings" panose="05000000000000000000" pitchFamily="2" charset="2"/>
              <a:buChar char="q"/>
            </a:pPr>
            <a:r>
              <a:rPr lang="en-US" sz="2400" dirty="0" smtClean="0"/>
              <a:t>Data Collection</a:t>
            </a:r>
          </a:p>
          <a:p>
            <a:pPr marL="800100" lvl="1" indent="-342900" algn="l">
              <a:buFont typeface="Wingdings" panose="05000000000000000000" pitchFamily="2" charset="2"/>
              <a:buChar char="q"/>
            </a:pPr>
            <a:r>
              <a:rPr lang="en-US" sz="2400" dirty="0" smtClean="0"/>
              <a:t>Reporting</a:t>
            </a:r>
            <a:endParaRPr lang="en-US" sz="2400" dirty="0"/>
          </a:p>
        </p:txBody>
      </p:sp>
      <p:sp>
        <p:nvSpPr>
          <p:cNvPr id="5" name="Title 1" title="black box">
            <a:extLst>
              <a:ext uri="{FF2B5EF4-FFF2-40B4-BE49-F238E27FC236}">
                <a16:creationId xmlns:a16="http://schemas.microsoft.com/office/drawing/2014/main" id="{9740ECC2-D1DE-824E-B8B5-9D81406A2BD7}"/>
              </a:ext>
            </a:extLst>
          </p:cNvPr>
          <p:cNvSpPr txBox="1">
            <a:spLocks/>
          </p:cNvSpPr>
          <p:nvPr/>
        </p:nvSpPr>
        <p:spPr>
          <a:xfrm rot="20897293">
            <a:off x="-35665" y="294630"/>
            <a:ext cx="7190606" cy="1415758"/>
          </a:xfrm>
          <a:prstGeom prst="rect">
            <a:avLst/>
          </a:pr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400" dirty="0"/>
          </a:p>
        </p:txBody>
      </p:sp>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rot="20897293">
            <a:off x="-333086" y="665579"/>
            <a:ext cx="9144000" cy="14157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400" dirty="0" smtClean="0"/>
              <a:t>Virtual Learning in Virginia</a:t>
            </a:r>
            <a:endParaRPr lang="en-US" sz="4400" dirty="0"/>
          </a:p>
        </p:txBody>
      </p:sp>
    </p:spTree>
    <p:extLst>
      <p:ext uri="{BB962C8B-B14F-4D97-AF65-F5344CB8AC3E}">
        <p14:creationId xmlns:p14="http://schemas.microsoft.com/office/powerpoint/2010/main" val="29177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Virtual Learning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202" y="1701843"/>
            <a:ext cx="3974918" cy="3974918"/>
          </a:xfrm>
          <a:prstGeom prst="rect">
            <a:avLst/>
          </a:prstGeom>
        </p:spPr>
      </p:pic>
      <p:sp>
        <p:nvSpPr>
          <p:cNvPr id="2" name="Rectangle 1"/>
          <p:cNvSpPr/>
          <p:nvPr/>
        </p:nvSpPr>
        <p:spPr>
          <a:xfrm>
            <a:off x="722810" y="1701843"/>
            <a:ext cx="5512527" cy="3600986"/>
          </a:xfrm>
          <a:prstGeom prst="rect">
            <a:avLst/>
          </a:prstGeom>
        </p:spPr>
        <p:txBody>
          <a:bodyPr wrap="square">
            <a:spAutoFit/>
          </a:bodyPr>
          <a:lstStyle/>
          <a:p>
            <a:pPr marL="800100" lvl="1" indent="-342900">
              <a:buFont typeface="Wingdings" panose="05000000000000000000" pitchFamily="2" charset="2"/>
              <a:buChar char="q"/>
            </a:pPr>
            <a:r>
              <a:rPr lang="en-US" sz="2800" dirty="0"/>
              <a:t>Guest Presenter: Maggie </a:t>
            </a:r>
            <a:r>
              <a:rPr lang="en-US" sz="2800" dirty="0" smtClean="0"/>
              <a:t>Clemmons</a:t>
            </a:r>
          </a:p>
          <a:p>
            <a:pPr lvl="2"/>
            <a:r>
              <a:rPr lang="en-US" sz="2000" dirty="0" smtClean="0"/>
              <a:t>Director </a:t>
            </a:r>
            <a:r>
              <a:rPr lang="en-US" sz="2000" dirty="0"/>
              <a:t>of Licensure and School Leadership in </a:t>
            </a:r>
            <a:r>
              <a:rPr lang="en-US" sz="2000" dirty="0" smtClean="0"/>
              <a:t>the Department </a:t>
            </a:r>
            <a:r>
              <a:rPr lang="en-US" sz="2000" dirty="0"/>
              <a:t>of Teacher Education &amp; Licensure, VDOE</a:t>
            </a:r>
          </a:p>
          <a:p>
            <a:pPr marL="800100" lvl="1" indent="-342900">
              <a:buFont typeface="Wingdings" panose="05000000000000000000" pitchFamily="2" charset="2"/>
              <a:buChar char="q"/>
            </a:pPr>
            <a:r>
              <a:rPr lang="en-US" sz="2800" dirty="0"/>
              <a:t>What it means for School Divisions (IPAL)</a:t>
            </a:r>
          </a:p>
          <a:p>
            <a:pPr marL="800100" lvl="1" indent="-342900">
              <a:buFont typeface="Wingdings" panose="05000000000000000000" pitchFamily="2" charset="2"/>
              <a:buChar char="q"/>
            </a:pPr>
            <a:r>
              <a:rPr lang="en-US" sz="2800" dirty="0"/>
              <a:t>Accreditation – Teacher Licensure</a:t>
            </a:r>
          </a:p>
        </p:txBody>
      </p:sp>
      <p:sp>
        <p:nvSpPr>
          <p:cNvPr id="4" name="Title 3"/>
          <p:cNvSpPr>
            <a:spLocks noGrp="1"/>
          </p:cNvSpPr>
          <p:nvPr>
            <p:ph type="title"/>
          </p:nvPr>
        </p:nvSpPr>
        <p:spPr/>
        <p:txBody>
          <a:bodyPr/>
          <a:lstStyle/>
          <a:p>
            <a:r>
              <a:rPr lang="en-US" dirty="0"/>
              <a:t>T</a:t>
            </a:r>
            <a:r>
              <a:rPr lang="en-US" dirty="0" smtClean="0"/>
              <a:t>opics from March 15, 2022</a:t>
            </a:r>
            <a:endParaRPr lang="en-US" dirty="0"/>
          </a:p>
        </p:txBody>
      </p:sp>
    </p:spTree>
    <p:extLst>
      <p:ext uri="{BB962C8B-B14F-4D97-AF65-F5344CB8AC3E}">
        <p14:creationId xmlns:p14="http://schemas.microsoft.com/office/powerpoint/2010/main" val="29341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6" name="Content Placeholder 2"/>
          <p:cNvSpPr txBox="1">
            <a:spLocks/>
          </p:cNvSpPr>
          <p:nvPr/>
        </p:nvSpPr>
        <p:spPr>
          <a:xfrm>
            <a:off x="1021081" y="1755137"/>
            <a:ext cx="10515600" cy="465437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000" dirty="0" smtClean="0"/>
              <a:t>The pupil performance standards for online courses or virtual school programs meet or exceed any applicable Virginia Board of Education Standards of Accreditation.</a:t>
            </a:r>
          </a:p>
          <a:p>
            <a:pPr>
              <a:lnSpc>
                <a:spcPct val="100000"/>
              </a:lnSpc>
            </a:pPr>
            <a:r>
              <a:rPr lang="en-US" sz="3000" dirty="0" smtClean="0"/>
              <a:t>Any educational objectives and assessments used to measure pupil progress toward achieving pupil performance standards are in accordance with the Board’s Standards of Accreditation and all applicable state and federal laws.</a:t>
            </a:r>
          </a:p>
          <a:p>
            <a:pPr lvl="0"/>
            <a:r>
              <a:rPr lang="en-US" sz="3100" dirty="0"/>
              <a:t>Management and oversight of Virginia Standards of Learning test administration by school division and student participation rates in the Virginia Standards of Learning </a:t>
            </a:r>
            <a:r>
              <a:rPr lang="en-US" sz="3100" dirty="0" smtClean="0"/>
              <a:t>tests.</a:t>
            </a:r>
            <a:endParaRPr lang="en-US" sz="3100" dirty="0"/>
          </a:p>
          <a:p>
            <a:pPr lvl="0"/>
            <a:r>
              <a:rPr lang="en-US" sz="3100" dirty="0" smtClean="0"/>
              <a:t>For compliance, student </a:t>
            </a:r>
            <a:r>
              <a:rPr lang="en-US" sz="3100" dirty="0"/>
              <a:t>participation rates in early literacy assessments, or other types of standardized tests, including the names and types of assessments, grade levels, and participation </a:t>
            </a:r>
            <a:r>
              <a:rPr lang="en-US" sz="3100" dirty="0" smtClean="0"/>
              <a:t>rates.</a:t>
            </a:r>
            <a:endParaRPr lang="en-US" sz="3100" dirty="0"/>
          </a:p>
        </p:txBody>
      </p:sp>
      <p:sp>
        <p:nvSpPr>
          <p:cNvPr id="213" name="Google Shape;213;p11"/>
          <p:cNvSpPr txBox="1">
            <a:spLocks noGrp="1"/>
          </p:cNvSpPr>
          <p:nvPr>
            <p:ph type="title"/>
          </p:nvPr>
        </p:nvSpPr>
        <p:spPr>
          <a:xfrm>
            <a:off x="936949" y="465318"/>
            <a:ext cx="10318102" cy="882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smtClean="0"/>
              <a:t>Accountability &amp; Assessment</a:t>
            </a:r>
            <a:endParaRPr dirty="0"/>
          </a:p>
        </p:txBody>
      </p:sp>
    </p:spTree>
    <p:extLst>
      <p:ext uri="{BB962C8B-B14F-4D97-AF65-F5344CB8AC3E}">
        <p14:creationId xmlns:p14="http://schemas.microsoft.com/office/powerpoint/2010/main" val="4093937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pic>
        <p:nvPicPr>
          <p:cNvPr id="7" name="Picture 6" title="Students at 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641" y="514612"/>
            <a:ext cx="3741849" cy="2594348"/>
          </a:xfrm>
          <a:prstGeom prst="rect">
            <a:avLst/>
          </a:prstGeom>
        </p:spPr>
      </p:pic>
      <p:sp>
        <p:nvSpPr>
          <p:cNvPr id="6" name="Google Shape;214;p11"/>
          <p:cNvSpPr txBox="1">
            <a:spLocks/>
          </p:cNvSpPr>
          <p:nvPr/>
        </p:nvSpPr>
        <p:spPr>
          <a:xfrm>
            <a:off x="653141" y="1383953"/>
            <a:ext cx="7498082" cy="509370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200" dirty="0" smtClean="0"/>
              <a:t>Provide monitoring </a:t>
            </a:r>
            <a:r>
              <a:rPr lang="en-US" sz="2200" dirty="0"/>
              <a:t>and reporting </a:t>
            </a:r>
            <a:r>
              <a:rPr lang="en-US" sz="2200" dirty="0" smtClean="0"/>
              <a:t>of student </a:t>
            </a:r>
            <a:r>
              <a:rPr lang="en-US" sz="2200" dirty="0"/>
              <a:t>participation </a:t>
            </a:r>
            <a:r>
              <a:rPr lang="en-US" sz="2200" dirty="0" smtClean="0"/>
              <a:t>to ensure the highest level of progress.</a:t>
            </a:r>
            <a:endParaRPr lang="en-US" sz="2200" dirty="0"/>
          </a:p>
          <a:p>
            <a:pPr>
              <a:lnSpc>
                <a:spcPct val="120000"/>
              </a:lnSpc>
            </a:pPr>
            <a:r>
              <a:rPr lang="en-US" sz="2200" dirty="0" smtClean="0"/>
              <a:t>Maintain student grade and assessment data.</a:t>
            </a:r>
            <a:endParaRPr lang="en-US" sz="2200" dirty="0"/>
          </a:p>
          <a:p>
            <a:pPr>
              <a:lnSpc>
                <a:spcPct val="120000"/>
              </a:lnSpc>
            </a:pPr>
            <a:r>
              <a:rPr lang="en-US" sz="2200" dirty="0" smtClean="0"/>
              <a:t>Data and data management must meet state and federal reporting requirements, to include, but not limited to FERPA.</a:t>
            </a:r>
          </a:p>
          <a:p>
            <a:pPr>
              <a:lnSpc>
                <a:spcPct val="120000"/>
              </a:lnSpc>
            </a:pPr>
            <a:r>
              <a:rPr lang="en-US" sz="2200" dirty="0" smtClean="0"/>
              <a:t>Transmit data electronically and appropriately while maintaining the highest level of confidentiality.</a:t>
            </a:r>
          </a:p>
          <a:p>
            <a:pPr>
              <a:lnSpc>
                <a:spcPct val="120000"/>
              </a:lnSpc>
            </a:pPr>
            <a:r>
              <a:rPr lang="en-US" sz="2200" dirty="0" smtClean="0"/>
              <a:t>Collaborate with school divisions to ensure that student data is aligned with MOP data.</a:t>
            </a:r>
            <a:endParaRPr lang="en-US" sz="2200" dirty="0"/>
          </a:p>
        </p:txBody>
      </p:sp>
      <p:sp>
        <p:nvSpPr>
          <p:cNvPr id="2" name="Title 1"/>
          <p:cNvSpPr>
            <a:spLocks noGrp="1"/>
          </p:cNvSpPr>
          <p:nvPr>
            <p:ph type="title"/>
          </p:nvPr>
        </p:nvSpPr>
        <p:spPr/>
        <p:txBody>
          <a:bodyPr/>
          <a:lstStyle/>
          <a:p>
            <a:r>
              <a:rPr lang="en-US" dirty="0" smtClean="0"/>
              <a:t>Data &amp; Reporting</a:t>
            </a:r>
            <a:endParaRPr lang="en-US" dirty="0"/>
          </a:p>
        </p:txBody>
      </p:sp>
    </p:spTree>
    <p:extLst>
      <p:ext uri="{BB962C8B-B14F-4D97-AF65-F5344CB8AC3E}">
        <p14:creationId xmlns:p14="http://schemas.microsoft.com/office/powerpoint/2010/main" val="124154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5" name="Picture 4" title="Le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358" y="4145871"/>
            <a:ext cx="3366379" cy="2484458"/>
          </a:xfrm>
          <a:prstGeom prst="rect">
            <a:avLst/>
          </a:prstGeom>
        </p:spPr>
      </p:pic>
      <p:sp>
        <p:nvSpPr>
          <p:cNvPr id="214" name="Google Shape;214;p11"/>
          <p:cNvSpPr txBox="1">
            <a:spLocks noGrp="1"/>
          </p:cNvSpPr>
          <p:nvPr>
            <p:ph type="body" idx="1"/>
          </p:nvPr>
        </p:nvSpPr>
        <p:spPr>
          <a:xfrm>
            <a:off x="3657599" y="2995749"/>
            <a:ext cx="7097485" cy="1227907"/>
          </a:xfrm>
          <a:prstGeom prst="rect">
            <a:avLst/>
          </a:prstGeom>
          <a:noFill/>
          <a:ln>
            <a:noFill/>
          </a:ln>
        </p:spPr>
        <p:txBody>
          <a:bodyPr spcFirstLastPara="1" wrap="square" lIns="91425" tIns="45700" rIns="91425" bIns="45700" anchor="t" anchorCtr="0">
            <a:noAutofit/>
          </a:bodyPr>
          <a:lstStyle/>
          <a:p>
            <a:pPr marL="800100" lvl="1" indent="-342900">
              <a:buFont typeface="Wingdings" panose="05000000000000000000" pitchFamily="2" charset="2"/>
              <a:buChar char="q"/>
            </a:pPr>
            <a:r>
              <a:rPr lang="en-US" sz="2800" dirty="0" smtClean="0"/>
              <a:t>Data Collection</a:t>
            </a:r>
          </a:p>
          <a:p>
            <a:pPr marL="800100" lvl="1" indent="-342900">
              <a:buFont typeface="Wingdings" panose="05000000000000000000" pitchFamily="2" charset="2"/>
              <a:buChar char="q"/>
            </a:pPr>
            <a:r>
              <a:rPr lang="en-US" sz="2800" dirty="0" smtClean="0"/>
              <a:t>Reporting</a:t>
            </a:r>
            <a:endParaRPr lang="en-US" sz="2800" dirty="0"/>
          </a:p>
        </p:txBody>
      </p:sp>
      <p:sp>
        <p:nvSpPr>
          <p:cNvPr id="213" name="Google Shape;213;p11"/>
          <p:cNvSpPr txBox="1">
            <a:spLocks noGrp="1"/>
          </p:cNvSpPr>
          <p:nvPr>
            <p:ph type="title"/>
          </p:nvPr>
        </p:nvSpPr>
        <p:spPr>
          <a:xfrm>
            <a:off x="1097279" y="426720"/>
            <a:ext cx="10318102" cy="2346399"/>
          </a:xfrm>
          <a:prstGeom prst="rect">
            <a:avLst/>
          </a:prstGeom>
          <a:noFill/>
          <a:ln>
            <a:noFill/>
          </a:ln>
        </p:spPr>
        <p:txBody>
          <a:bodyPr spcFirstLastPara="1" wrap="square" lIns="91425" tIns="45700" rIns="91425" bIns="45700" anchor="ctr" anchorCtr="0">
            <a:noAutofit/>
          </a:bodyPr>
          <a:lstStyle/>
          <a:p>
            <a:pPr>
              <a:spcBef>
                <a:spcPts val="0"/>
              </a:spcBef>
              <a:buClr>
                <a:schemeClr val="accent1"/>
              </a:buClr>
              <a:buSzPts val="4400"/>
            </a:pPr>
            <a:r>
              <a:rPr lang="en-US" sz="3100" dirty="0" smtClean="0"/>
              <a:t>Guest Presenters: </a:t>
            </a:r>
            <a:br>
              <a:rPr lang="en-US" sz="3100" dirty="0" smtClean="0"/>
            </a:br>
            <a:r>
              <a:rPr lang="en-US" sz="3100" dirty="0" smtClean="0"/>
              <a:t>	</a:t>
            </a:r>
            <a:r>
              <a:rPr lang="en-US" sz="3000" dirty="0"/>
              <a:t>Susan Williams, Director</a:t>
            </a:r>
            <a:br>
              <a:rPr lang="en-US" sz="3000" dirty="0"/>
            </a:br>
            <a:r>
              <a:rPr lang="en-US" sz="3000" dirty="0"/>
              <a:t>	Office of Data Services, VDOE</a:t>
            </a:r>
            <a:r>
              <a:rPr lang="en-US" sz="3000" i="1" dirty="0"/>
              <a:t/>
            </a:r>
            <a:br>
              <a:rPr lang="en-US" sz="3000" i="1" dirty="0"/>
            </a:br>
            <a:r>
              <a:rPr lang="en-US" sz="3000" i="1" dirty="0" smtClean="0"/>
              <a:t>		</a:t>
            </a:r>
            <a:r>
              <a:rPr lang="en-US" sz="3000" dirty="0" smtClean="0"/>
              <a:t>Dana </a:t>
            </a:r>
            <a:r>
              <a:rPr lang="en-US" sz="3000" dirty="0" err="1" smtClean="0"/>
              <a:t>Ratcliffe</a:t>
            </a:r>
            <a:r>
              <a:rPr lang="en-US" sz="3000" dirty="0" smtClean="0"/>
              <a:t>, MSC Specialist</a:t>
            </a:r>
            <a:br>
              <a:rPr lang="en-US" sz="3000" dirty="0" smtClean="0"/>
            </a:br>
            <a:r>
              <a:rPr lang="en-US" sz="3000" dirty="0" smtClean="0"/>
              <a:t>		Brittney </a:t>
            </a:r>
            <a:r>
              <a:rPr lang="en-US" sz="3000" dirty="0" err="1" smtClean="0"/>
              <a:t>Kanard</a:t>
            </a:r>
            <a:r>
              <a:rPr lang="en-US" sz="3000" dirty="0" smtClean="0"/>
              <a:t>, SRC Specialist</a:t>
            </a:r>
            <a:endParaRPr sz="3000" i="1" dirty="0"/>
          </a:p>
        </p:txBody>
      </p:sp>
    </p:spTree>
    <p:extLst>
      <p:ext uri="{BB962C8B-B14F-4D97-AF65-F5344CB8AC3E}">
        <p14:creationId xmlns:p14="http://schemas.microsoft.com/office/powerpoint/2010/main" val="178519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rmAutofit/>
          </a:bodyPr>
          <a:lstStyle/>
          <a:p>
            <a:pPr marL="0" indent="0"/>
            <a:r>
              <a:rPr lang="en"/>
              <a:t>Office of Data Services</a:t>
            </a:r>
            <a:endParaRPr/>
          </a:p>
        </p:txBody>
      </p:sp>
      <p:sp>
        <p:nvSpPr>
          <p:cNvPr id="59" name="Google Shape;59;p14"/>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p>
            <a:r>
              <a:rPr lang="en"/>
              <a:t>MOP Reporting Requirements</a:t>
            </a:r>
            <a:endParaRPr/>
          </a:p>
        </p:txBody>
      </p:sp>
    </p:spTree>
    <p:extLst>
      <p:ext uri="{BB962C8B-B14F-4D97-AF65-F5344CB8AC3E}">
        <p14:creationId xmlns:p14="http://schemas.microsoft.com/office/powerpoint/2010/main" val="192633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923600" y="642711"/>
            <a:ext cx="9978400" cy="763600"/>
          </a:xfrm>
          <a:prstGeom prst="rect">
            <a:avLst/>
          </a:prstGeom>
        </p:spPr>
        <p:txBody>
          <a:bodyPr spcFirstLastPara="1" wrap="square" lIns="121900" tIns="121900" rIns="121900" bIns="121900" anchor="t" anchorCtr="0">
            <a:noAutofit/>
          </a:bodyPr>
          <a:lstStyle/>
          <a:p>
            <a:pPr>
              <a:buSzPts val="990"/>
            </a:pPr>
            <a:r>
              <a:rPr lang="en" sz="3760" b="1" dirty="0">
                <a:solidFill>
                  <a:srgbClr val="D50032"/>
                </a:solidFill>
                <a:latin typeface="Josefin Sans"/>
                <a:ea typeface="Josefin Sans"/>
                <a:cs typeface="Josefin Sans"/>
                <a:sym typeface="Josefin Sans"/>
              </a:rPr>
              <a:t>Agenda</a:t>
            </a:r>
            <a:endParaRPr sz="3760" b="1" dirty="0">
              <a:solidFill>
                <a:srgbClr val="D50032"/>
              </a:solidFill>
              <a:latin typeface="Josefin Sans"/>
              <a:ea typeface="Josefin Sans"/>
              <a:cs typeface="Josefin Sans"/>
              <a:sym typeface="Josefin Sans"/>
            </a:endParaRPr>
          </a:p>
        </p:txBody>
      </p:sp>
      <p:sp>
        <p:nvSpPr>
          <p:cNvPr id="65" name="Google Shape;65;p15"/>
          <p:cNvSpPr txBox="1">
            <a:spLocks noGrp="1"/>
          </p:cNvSpPr>
          <p:nvPr>
            <p:ph type="body" idx="1"/>
          </p:nvPr>
        </p:nvSpPr>
        <p:spPr>
          <a:xfrm>
            <a:off x="923600" y="2063150"/>
            <a:ext cx="10220800" cy="3258924"/>
          </a:xfrm>
          <a:prstGeom prst="rect">
            <a:avLst/>
          </a:prstGeom>
        </p:spPr>
        <p:txBody>
          <a:bodyPr spcFirstLastPara="1" wrap="square" lIns="121900" tIns="121900" rIns="121900" bIns="121900" anchor="t" anchorCtr="0">
            <a:normAutofit/>
          </a:bodyPr>
          <a:lstStyle/>
          <a:p>
            <a:pPr marL="0" indent="0">
              <a:buNone/>
            </a:pPr>
            <a:r>
              <a:rPr lang="en" dirty="0">
                <a:solidFill>
                  <a:schemeClr val="dk1"/>
                </a:solidFill>
              </a:rPr>
              <a:t>Reporting Timeline</a:t>
            </a:r>
            <a:endParaRPr dirty="0">
              <a:solidFill>
                <a:schemeClr val="dk1"/>
              </a:solidFill>
            </a:endParaRPr>
          </a:p>
          <a:p>
            <a:pPr marL="0" indent="0">
              <a:spcBef>
                <a:spcPts val="1600"/>
              </a:spcBef>
              <a:buNone/>
            </a:pPr>
            <a:r>
              <a:rPr lang="en" dirty="0">
                <a:solidFill>
                  <a:schemeClr val="dk1"/>
                </a:solidFill>
              </a:rPr>
              <a:t>Master Schedule Collection</a:t>
            </a:r>
            <a:endParaRPr dirty="0">
              <a:solidFill>
                <a:schemeClr val="dk1"/>
              </a:solidFill>
            </a:endParaRPr>
          </a:p>
          <a:p>
            <a:pPr marL="0" indent="0">
              <a:spcBef>
                <a:spcPts val="1600"/>
              </a:spcBef>
              <a:buNone/>
            </a:pPr>
            <a:r>
              <a:rPr lang="en" dirty="0">
                <a:solidFill>
                  <a:schemeClr val="dk1"/>
                </a:solidFill>
              </a:rPr>
              <a:t>Student Record Collection</a:t>
            </a:r>
            <a:endParaRPr dirty="0">
              <a:solidFill>
                <a:schemeClr val="dk1"/>
              </a:solidFill>
            </a:endParaRPr>
          </a:p>
          <a:p>
            <a:pPr marL="0" indent="0">
              <a:spcBef>
                <a:spcPts val="1600"/>
              </a:spcBef>
              <a:buNone/>
            </a:pPr>
            <a:r>
              <a:rPr lang="en" dirty="0">
                <a:solidFill>
                  <a:schemeClr val="dk1"/>
                </a:solidFill>
              </a:rPr>
              <a:t>Data Sharing</a:t>
            </a:r>
            <a:endParaRPr dirty="0">
              <a:solidFill>
                <a:schemeClr val="dk1"/>
              </a:solidFill>
            </a:endParaRPr>
          </a:p>
          <a:p>
            <a:pPr marL="0" indent="0">
              <a:spcBef>
                <a:spcPts val="1600"/>
              </a:spcBef>
              <a:spcAft>
                <a:spcPts val="1600"/>
              </a:spcAft>
              <a:buNone/>
            </a:pPr>
            <a:r>
              <a:rPr lang="en" dirty="0">
                <a:solidFill>
                  <a:schemeClr val="dk1"/>
                </a:solidFill>
              </a:rPr>
              <a:t>Contact Information</a:t>
            </a:r>
            <a:endParaRPr dirty="0">
              <a:solidFill>
                <a:schemeClr val="dk1"/>
              </a:solidFill>
            </a:endParaRPr>
          </a:p>
        </p:txBody>
      </p:sp>
    </p:spTree>
    <p:extLst>
      <p:ext uri="{BB962C8B-B14F-4D97-AF65-F5344CB8AC3E}">
        <p14:creationId xmlns:p14="http://schemas.microsoft.com/office/powerpoint/2010/main" val="332454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29541</TotalTime>
  <Words>1571</Words>
  <Application>Microsoft Office PowerPoint</Application>
  <PresentationFormat>Widescreen</PresentationFormat>
  <Paragraphs>264</Paragraphs>
  <Slides>22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Josefin Sans</vt:lpstr>
      <vt:lpstr>Times New Roman</vt:lpstr>
      <vt:lpstr>Trebuchet MS</vt:lpstr>
      <vt:lpstr>Wingdings</vt:lpstr>
      <vt:lpstr>VDOE</vt:lpstr>
      <vt:lpstr>Simple Light</vt:lpstr>
      <vt:lpstr>Virtual Learning Professional Learning Series</vt:lpstr>
      <vt:lpstr>Presenters</vt:lpstr>
      <vt:lpstr>Virtual Learning in Virginia</vt:lpstr>
      <vt:lpstr>Topics from March 15, 2022</vt:lpstr>
      <vt:lpstr>Accountability &amp; Assessment</vt:lpstr>
      <vt:lpstr>Data &amp; Reporting</vt:lpstr>
      <vt:lpstr>Guest Presenters:   Susan Williams, Director  Office of Data Services, VDOE   Dana Ratcliffe, MSC Specialist   Brittney Kanard, SRC Specialist</vt:lpstr>
      <vt:lpstr>MOP Reporting Requirements</vt:lpstr>
      <vt:lpstr>Agenda</vt:lpstr>
      <vt:lpstr>Reporting Timeline</vt:lpstr>
      <vt:lpstr>Master Schedule Collection - MSC</vt:lpstr>
      <vt:lpstr>MSC - Guidelines</vt:lpstr>
      <vt:lpstr>MSC - What is Required?</vt:lpstr>
      <vt:lpstr>Student Record Collection - SRC</vt:lpstr>
      <vt:lpstr>SRC - Enrollment and Attendance</vt:lpstr>
      <vt:lpstr>SRC - Demographics</vt:lpstr>
      <vt:lpstr>SRC - Program Participation</vt:lpstr>
      <vt:lpstr>Data Sharing</vt:lpstr>
      <vt:lpstr>Contact Information</vt:lpstr>
      <vt:lpstr> What questions do you have about data collection and reporting?</vt:lpstr>
      <vt:lpstr>Professional Learning Community </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Reginald Fox</cp:lastModifiedBy>
  <cp:revision>278</cp:revision>
  <dcterms:created xsi:type="dcterms:W3CDTF">2020-06-29T15:52:04Z</dcterms:created>
  <dcterms:modified xsi:type="dcterms:W3CDTF">2022-05-25T14:39:59Z</dcterms:modified>
</cp:coreProperties>
</file>