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28"/>
  </p:notesMasterIdLst>
  <p:handoutMasterIdLst>
    <p:handoutMasterId r:id="rId29"/>
  </p:handoutMasterIdLst>
  <p:sldIdLst>
    <p:sldId id="258" r:id="rId2"/>
    <p:sldId id="269" r:id="rId3"/>
    <p:sldId id="256" r:id="rId4"/>
    <p:sldId id="317" r:id="rId5"/>
    <p:sldId id="299" r:id="rId6"/>
    <p:sldId id="301" r:id="rId7"/>
    <p:sldId id="323" r:id="rId8"/>
    <p:sldId id="322" r:id="rId9"/>
    <p:sldId id="326" r:id="rId10"/>
    <p:sldId id="306" r:id="rId11"/>
    <p:sldId id="324" r:id="rId12"/>
    <p:sldId id="309" r:id="rId13"/>
    <p:sldId id="327" r:id="rId14"/>
    <p:sldId id="328" r:id="rId15"/>
    <p:sldId id="329" r:id="rId16"/>
    <p:sldId id="330" r:id="rId17"/>
    <p:sldId id="332" r:id="rId18"/>
    <p:sldId id="333" r:id="rId19"/>
    <p:sldId id="334" r:id="rId20"/>
    <p:sldId id="331" r:id="rId21"/>
    <p:sldId id="308" r:id="rId22"/>
    <p:sldId id="316" r:id="rId23"/>
    <p:sldId id="292" r:id="rId24"/>
    <p:sldId id="314" r:id="rId25"/>
    <p:sldId id="298"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536"/>
    <a:srgbClr val="FAFBCF"/>
    <a:srgbClr val="0F15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72"/>
    <p:restoredTop sz="96327"/>
  </p:normalViewPr>
  <p:slideViewPr>
    <p:cSldViewPr snapToGrid="0" snapToObjects="1">
      <p:cViewPr varScale="1">
        <p:scale>
          <a:sx n="88" d="100"/>
          <a:sy n="88" d="100"/>
        </p:scale>
        <p:origin x="456" y="62"/>
      </p:cViewPr>
      <p:guideLst/>
    </p:cSldViewPr>
  </p:slideViewPr>
  <p:notesTextViewPr>
    <p:cViewPr>
      <p:scale>
        <a:sx n="1" d="1"/>
        <a:sy n="1" d="1"/>
      </p:scale>
      <p:origin x="0" y="0"/>
    </p:cViewPr>
  </p:notesTextViewPr>
  <p:notesViewPr>
    <p:cSldViewPr snapToGrid="0" snapToObjects="1" showGuides="1">
      <p:cViewPr varScale="1">
        <p:scale>
          <a:sx n="119" d="100"/>
          <a:sy n="119" d="100"/>
        </p:scale>
        <p:origin x="37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BEB67F-3624-234A-BE7D-97C67BD9A0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b="1" dirty="0">
              <a:solidFill>
                <a:srgbClr val="C22536"/>
              </a:solidFill>
              <a:latin typeface="Trebuchet MS" panose="020B0703020202090204" pitchFamily="34" charset="0"/>
            </a:endParaRPr>
          </a:p>
        </p:txBody>
      </p:sp>
      <p:sp>
        <p:nvSpPr>
          <p:cNvPr id="3" name="Date Placeholder 2">
            <a:extLst>
              <a:ext uri="{FF2B5EF4-FFF2-40B4-BE49-F238E27FC236}">
                <a16:creationId xmlns:a16="http://schemas.microsoft.com/office/drawing/2014/main" id="{F0A71B46-14D8-8E4E-94CF-DB08BF66876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43E934-413D-2241-80FF-C05625C2FD5A}" type="datetimeFigureOut">
              <a:rPr lang="en-US" smtClean="0">
                <a:latin typeface="Trebuchet MS" panose="020B0703020202090204" pitchFamily="34" charset="0"/>
              </a:rPr>
              <a:t>2/7/2022</a:t>
            </a:fld>
            <a:endParaRPr lang="en-US">
              <a:latin typeface="Trebuchet MS" panose="020B0703020202090204" pitchFamily="34" charset="0"/>
            </a:endParaRPr>
          </a:p>
        </p:txBody>
      </p:sp>
      <p:sp>
        <p:nvSpPr>
          <p:cNvPr id="4" name="Footer Placeholder 3">
            <a:extLst>
              <a:ext uri="{FF2B5EF4-FFF2-40B4-BE49-F238E27FC236}">
                <a16:creationId xmlns:a16="http://schemas.microsoft.com/office/drawing/2014/main" id="{F95BD1B1-635F-414B-AFB2-E2495A2A7E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Trebuchet MS" panose="020B0703020202090204" pitchFamily="34" charset="0"/>
            </a:endParaRPr>
          </a:p>
        </p:txBody>
      </p:sp>
      <p:sp>
        <p:nvSpPr>
          <p:cNvPr id="5" name="Slide Number Placeholder 4">
            <a:extLst>
              <a:ext uri="{FF2B5EF4-FFF2-40B4-BE49-F238E27FC236}">
                <a16:creationId xmlns:a16="http://schemas.microsoft.com/office/drawing/2014/main" id="{C8D6C7FA-15A0-1745-8468-8DF229C5912D}"/>
              </a:ext>
            </a:extLst>
          </p:cNvPr>
          <p:cNvSpPr>
            <a:spLocks noGrp="1"/>
          </p:cNvSpPr>
          <p:nvPr>
            <p:ph type="sldNum" sz="quarter" idx="3"/>
          </p:nvPr>
        </p:nvSpPr>
        <p:spPr>
          <a:xfrm>
            <a:off x="3884613" y="8685213"/>
            <a:ext cx="1214512" cy="458787"/>
          </a:xfrm>
          <a:prstGeom prst="rect">
            <a:avLst/>
          </a:prstGeom>
        </p:spPr>
        <p:txBody>
          <a:bodyPr vert="horz" lIns="91440" tIns="45720" rIns="91440" bIns="45720" rtlCol="0" anchor="b"/>
          <a:lstStyle>
            <a:lvl1pPr algn="r">
              <a:defRPr sz="1200"/>
            </a:lvl1pPr>
          </a:lstStyle>
          <a:p>
            <a:fld id="{421CEE23-1D07-DC48-9F09-438665CE0303}" type="slidenum">
              <a:rPr lang="en-US" smtClean="0">
                <a:latin typeface="Trebuchet MS" panose="020B0703020202090204" pitchFamily="34" charset="0"/>
              </a:rPr>
              <a:t>‹#›</a:t>
            </a:fld>
            <a:endParaRPr lang="en-US">
              <a:latin typeface="Trebuchet MS" panose="020B0703020202090204" pitchFamily="34" charset="0"/>
            </a:endParaRPr>
          </a:p>
        </p:txBody>
      </p:sp>
      <p:pic>
        <p:nvPicPr>
          <p:cNvPr id="8" name="Picture 7" descr="Virginia Department of Education">
            <a:extLst>
              <a:ext uri="{FF2B5EF4-FFF2-40B4-BE49-F238E27FC236}">
                <a16:creationId xmlns:a16="http://schemas.microsoft.com/office/drawing/2014/main" id="{D52D0C5F-12A8-2744-8BAB-43409134C888}"/>
              </a:ext>
            </a:extLst>
          </p:cNvPr>
          <p:cNvPicPr>
            <a:picLocks noChangeAspect="1"/>
          </p:cNvPicPr>
          <p:nvPr/>
        </p:nvPicPr>
        <p:blipFill>
          <a:blip r:embed="rId2"/>
          <a:stretch>
            <a:fillRect/>
          </a:stretch>
        </p:blipFill>
        <p:spPr>
          <a:xfrm rot="16200000">
            <a:off x="-3294337" y="4376445"/>
            <a:ext cx="7047450" cy="403060"/>
          </a:xfrm>
          <a:prstGeom prst="rect">
            <a:avLst/>
          </a:prstGeom>
        </p:spPr>
      </p:pic>
      <p:pic>
        <p:nvPicPr>
          <p:cNvPr id="9" name="Picture 8" descr="VDOE Logo">
            <a:extLst>
              <a:ext uri="{FF2B5EF4-FFF2-40B4-BE49-F238E27FC236}">
                <a16:creationId xmlns:a16="http://schemas.microsoft.com/office/drawing/2014/main" id="{E9796202-4EA2-B645-87AB-B65B91A70239}"/>
              </a:ext>
            </a:extLst>
          </p:cNvPr>
          <p:cNvPicPr>
            <a:picLocks noChangeAspect="1"/>
          </p:cNvPicPr>
          <p:nvPr/>
        </p:nvPicPr>
        <p:blipFill>
          <a:blip r:embed="rId3"/>
          <a:stretch>
            <a:fillRect/>
          </a:stretch>
        </p:blipFill>
        <p:spPr>
          <a:xfrm>
            <a:off x="5392029" y="8699765"/>
            <a:ext cx="1376362" cy="458787"/>
          </a:xfrm>
          <a:prstGeom prst="rect">
            <a:avLst/>
          </a:prstGeom>
        </p:spPr>
      </p:pic>
    </p:spTree>
    <p:extLst>
      <p:ext uri="{BB962C8B-B14F-4D97-AF65-F5344CB8AC3E}">
        <p14:creationId xmlns:p14="http://schemas.microsoft.com/office/powerpoint/2010/main" val="2915847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spc="0">
                <a:solidFill>
                  <a:srgbClr val="C22536"/>
                </a:solidFill>
                <a:latin typeface="Trebuchet MS" panose="020B070302020209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Trebuchet MS" panose="020B0703020202090204" pitchFamily="34" charset="0"/>
              </a:defRPr>
            </a:lvl1pPr>
          </a:lstStyle>
          <a:p>
            <a:fld id="{DECE677D-151F-BC40-B7BE-400103977BBA}" type="datetimeFigureOut">
              <a:rPr lang="en-US" smtClean="0"/>
              <a:pPr/>
              <a:t>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Trebuchet MS" panose="020B0703020202090204" pitchFamily="34" charset="0"/>
              </a:defRPr>
            </a:lvl1pPr>
          </a:lstStyle>
          <a:p>
            <a:endParaRPr lang="en-US"/>
          </a:p>
        </p:txBody>
      </p:sp>
      <p:sp>
        <p:nvSpPr>
          <p:cNvPr id="7" name="Slide Number Placeholder 6"/>
          <p:cNvSpPr>
            <a:spLocks noGrp="1"/>
          </p:cNvSpPr>
          <p:nvPr>
            <p:ph type="sldNum" sz="quarter" idx="5"/>
          </p:nvPr>
        </p:nvSpPr>
        <p:spPr>
          <a:xfrm>
            <a:off x="3884613" y="8685213"/>
            <a:ext cx="1507416" cy="458787"/>
          </a:xfrm>
          <a:prstGeom prst="rect">
            <a:avLst/>
          </a:prstGeom>
        </p:spPr>
        <p:txBody>
          <a:bodyPr vert="horz" lIns="91440" tIns="45720" rIns="91440" bIns="45720" rtlCol="0" anchor="b"/>
          <a:lstStyle>
            <a:lvl1pPr algn="r">
              <a:defRPr sz="1200" b="0" i="0">
                <a:latin typeface="Trebuchet MS" panose="020B0703020202090204" pitchFamily="34" charset="0"/>
              </a:defRPr>
            </a:lvl1pPr>
          </a:lstStyle>
          <a:p>
            <a:fld id="{8571A650-665F-B049-BFDF-C141BB58E043}" type="slidenum">
              <a:rPr lang="en-US" smtClean="0"/>
              <a:pPr/>
              <a:t>‹#›</a:t>
            </a:fld>
            <a:endParaRPr lang="en-US"/>
          </a:p>
        </p:txBody>
      </p:sp>
      <p:pic>
        <p:nvPicPr>
          <p:cNvPr id="8" name="Picture 7" descr="Virginia Department of Education">
            <a:extLst>
              <a:ext uri="{FF2B5EF4-FFF2-40B4-BE49-F238E27FC236}">
                <a16:creationId xmlns:a16="http://schemas.microsoft.com/office/drawing/2014/main" id="{1192FC82-0DC6-BE4B-AD31-32623ABF6535}"/>
              </a:ext>
            </a:extLst>
          </p:cNvPr>
          <p:cNvPicPr>
            <a:picLocks noChangeAspect="1"/>
          </p:cNvPicPr>
          <p:nvPr/>
        </p:nvPicPr>
        <p:blipFill>
          <a:blip r:embed="rId2"/>
          <a:stretch>
            <a:fillRect/>
          </a:stretch>
        </p:blipFill>
        <p:spPr>
          <a:xfrm rot="16200000">
            <a:off x="-3294337" y="4376445"/>
            <a:ext cx="7047450" cy="403060"/>
          </a:xfrm>
          <a:prstGeom prst="rect">
            <a:avLst/>
          </a:prstGeom>
        </p:spPr>
      </p:pic>
      <p:pic>
        <p:nvPicPr>
          <p:cNvPr id="9" name="Picture 8" descr="VDOE Logo">
            <a:extLst>
              <a:ext uri="{FF2B5EF4-FFF2-40B4-BE49-F238E27FC236}">
                <a16:creationId xmlns:a16="http://schemas.microsoft.com/office/drawing/2014/main" id="{C661D7A9-1EE3-1E4B-991D-69264DAF9DA3}"/>
              </a:ext>
            </a:extLst>
          </p:cNvPr>
          <p:cNvPicPr>
            <a:picLocks noChangeAspect="1"/>
          </p:cNvPicPr>
          <p:nvPr/>
        </p:nvPicPr>
        <p:blipFill>
          <a:blip r:embed="rId3"/>
          <a:stretch>
            <a:fillRect/>
          </a:stretch>
        </p:blipFill>
        <p:spPr>
          <a:xfrm>
            <a:off x="5392029" y="8699765"/>
            <a:ext cx="1376362" cy="458787"/>
          </a:xfrm>
          <a:prstGeom prst="rect">
            <a:avLst/>
          </a:prstGeom>
        </p:spPr>
      </p:pic>
    </p:spTree>
    <p:extLst>
      <p:ext uri="{BB962C8B-B14F-4D97-AF65-F5344CB8AC3E}">
        <p14:creationId xmlns:p14="http://schemas.microsoft.com/office/powerpoint/2010/main" val="3284522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85980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4389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4444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95816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4322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92483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4118888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8738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extLst>
      <p:ext uri="{BB962C8B-B14F-4D97-AF65-F5344CB8AC3E}">
        <p14:creationId xmlns:p14="http://schemas.microsoft.com/office/powerpoint/2010/main" val="2175163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39610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FBEA2-4504-465C-B12D-8B709E2A88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6147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770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815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8144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32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2869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38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992012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BF2886-BB9C-4A1F-A3DA-83B7E874124C}" type="datetime1">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42EE-07A5-BF42-B259-F0753968FB43}" type="slidenum">
              <a:rPr lang="en-US" smtClean="0"/>
              <a:t>‹#›</a:t>
            </a:fld>
            <a:endParaRPr lang="en-US"/>
          </a:p>
        </p:txBody>
      </p:sp>
      <p:pic>
        <p:nvPicPr>
          <p:cNvPr id="7" name="Picture 6" descr="VDOE Logo&#10;">
            <a:extLst>
              <a:ext uri="{FF2B5EF4-FFF2-40B4-BE49-F238E27FC236}">
                <a16:creationId xmlns:a16="http://schemas.microsoft.com/office/drawing/2014/main" id="{D01BE02D-DE6D-2A4F-912A-30E38F9A3BBC}"/>
              </a:ext>
            </a:extLst>
          </p:cNvPr>
          <p:cNvPicPr>
            <a:picLocks noChangeAspect="1"/>
          </p:cNvPicPr>
          <p:nvPr userDrawn="1"/>
        </p:nvPicPr>
        <p:blipFill>
          <a:blip r:embed="rId2"/>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623245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42C2F-C34D-4190-A7B2-D5D3DB26E600}" type="datetime1">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42EE-07A5-BF42-B259-F0753968FB43}" type="slidenum">
              <a:rPr lang="en-US" smtClean="0"/>
              <a:t>‹#›</a:t>
            </a:fld>
            <a:endParaRPr lang="en-US"/>
          </a:p>
        </p:txBody>
      </p:sp>
      <p:pic>
        <p:nvPicPr>
          <p:cNvPr id="7" name="Picture 6" descr="Virginia Department of Education">
            <a:extLst>
              <a:ext uri="{FF2B5EF4-FFF2-40B4-BE49-F238E27FC236}">
                <a16:creationId xmlns:a16="http://schemas.microsoft.com/office/drawing/2014/main" id="{FF7479EC-C092-2F4F-8098-8C8601416219}"/>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8" name="Picture 7" descr="VDOE Logo">
            <a:extLst>
              <a:ext uri="{FF2B5EF4-FFF2-40B4-BE49-F238E27FC236}">
                <a16:creationId xmlns:a16="http://schemas.microsoft.com/office/drawing/2014/main" id="{6CBA4CDE-C368-E442-9A5A-0A7858749495}"/>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4195639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938F1D-077D-4867-874A-8232D2E3FF83}" type="datetime1">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42EE-07A5-BF42-B259-F0753968FB43}" type="slidenum">
              <a:rPr lang="en-US" smtClean="0"/>
              <a:t>‹#›</a:t>
            </a:fld>
            <a:endParaRPr lang="en-US"/>
          </a:p>
        </p:txBody>
      </p:sp>
      <p:pic>
        <p:nvPicPr>
          <p:cNvPr id="7" name="Picture 6" descr="Virginia Department of Education">
            <a:extLst>
              <a:ext uri="{FF2B5EF4-FFF2-40B4-BE49-F238E27FC236}">
                <a16:creationId xmlns:a16="http://schemas.microsoft.com/office/drawing/2014/main" id="{9685BA75-194C-F143-8A74-951583AA4B7C}"/>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8" name="Picture 7" descr="VDOE Logo">
            <a:extLst>
              <a:ext uri="{FF2B5EF4-FFF2-40B4-BE49-F238E27FC236}">
                <a16:creationId xmlns:a16="http://schemas.microsoft.com/office/drawing/2014/main" id="{DFBA81DF-495A-F843-B9AC-727FC2CDA77C}"/>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2842523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C52538-36D0-8943-9136-3BA029FC0932}"/>
              </a:ext>
            </a:extLst>
          </p:cNvPr>
          <p:cNvSpPr>
            <a:spLocks noGrp="1"/>
          </p:cNvSpPr>
          <p:nvPr>
            <p:ph type="dt" sz="half" idx="10"/>
          </p:nvPr>
        </p:nvSpPr>
        <p:spPr/>
        <p:txBody>
          <a:bodyPr/>
          <a:lstStyle/>
          <a:p>
            <a:fld id="{3CB643BD-9E80-4F7B-B6B6-8F3243373BB6}" type="datetime1">
              <a:rPr lang="en-US" smtClean="0"/>
              <a:t>2/7/2022</a:t>
            </a:fld>
            <a:endParaRPr lang="en-US"/>
          </a:p>
        </p:txBody>
      </p:sp>
      <p:sp>
        <p:nvSpPr>
          <p:cNvPr id="4" name="Footer Placeholder 3">
            <a:extLst>
              <a:ext uri="{FF2B5EF4-FFF2-40B4-BE49-F238E27FC236}">
                <a16:creationId xmlns:a16="http://schemas.microsoft.com/office/drawing/2014/main" id="{3E37C020-2CFF-9347-B513-B8FBEB7243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A6B8E1-B5E4-3048-87CE-BCB72C1AF6C5}"/>
              </a:ext>
            </a:extLst>
          </p:cNvPr>
          <p:cNvSpPr>
            <a:spLocks noGrp="1"/>
          </p:cNvSpPr>
          <p:nvPr>
            <p:ph type="sldNum" sz="quarter" idx="12"/>
          </p:nvPr>
        </p:nvSpPr>
        <p:spPr/>
        <p:txBody>
          <a:bodyPr/>
          <a:lstStyle/>
          <a:p>
            <a:fld id="{25E842EE-07A5-BF42-B259-F0753968FB43}" type="slidenum">
              <a:rPr lang="en-US" smtClean="0"/>
              <a:t>‹#›</a:t>
            </a:fld>
            <a:endParaRPr lang="en-US"/>
          </a:p>
        </p:txBody>
      </p:sp>
      <p:sp>
        <p:nvSpPr>
          <p:cNvPr id="6" name="Title 1">
            <a:extLst>
              <a:ext uri="{FF2B5EF4-FFF2-40B4-BE49-F238E27FC236}">
                <a16:creationId xmlns:a16="http://schemas.microsoft.com/office/drawing/2014/main" id="{1BC19C0C-ED9D-2442-BCBB-B31C9C1A8D3D}"/>
              </a:ext>
            </a:extLst>
          </p:cNvPr>
          <p:cNvSpPr>
            <a:spLocks noGrp="1"/>
          </p:cNvSpPr>
          <p:nvPr>
            <p:ph type="ctrTitle" hasCustomPrompt="1"/>
          </p:nvPr>
        </p:nvSpPr>
        <p:spPr>
          <a:xfrm>
            <a:off x="1524000" y="2235199"/>
            <a:ext cx="9144000" cy="2387600"/>
          </a:xfrm>
          <a:solidFill>
            <a:schemeClr val="bg1">
              <a:alpha val="63000"/>
            </a:schemeClr>
          </a:solidFill>
          <a:ln w="79375" cap="rnd">
            <a:solidFill>
              <a:srgbClr val="C00000">
                <a:alpha val="79000"/>
              </a:srgbClr>
            </a:solidFill>
            <a:extLst>
              <a:ext uri="{C807C97D-BFC1-408E-A445-0C87EB9F89A2}">
                <ask:lineSketchStyleProps xmlns="" xmlns:ask="http://schemas.microsoft.com/office/drawing/2018/sketchyshapes" sd="1219033472">
                  <a:custGeom>
                    <a:avLst/>
                    <a:gdLst>
                      <a:gd name="connsiteX0" fmla="*/ 0 w 9144000"/>
                      <a:gd name="connsiteY0" fmla="*/ 0 h 2387600"/>
                      <a:gd name="connsiteX1" fmla="*/ 9144000 w 9144000"/>
                      <a:gd name="connsiteY1" fmla="*/ 0 h 2387600"/>
                      <a:gd name="connsiteX2" fmla="*/ 9144000 w 9144000"/>
                      <a:gd name="connsiteY2" fmla="*/ 2387600 h 2387600"/>
                      <a:gd name="connsiteX3" fmla="*/ 0 w 9144000"/>
                      <a:gd name="connsiteY3" fmla="*/ 2387600 h 2387600"/>
                      <a:gd name="connsiteX4" fmla="*/ 0 w 9144000"/>
                      <a:gd name="connsiteY4" fmla="*/ 0 h 238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387600" fill="none" extrusionOk="0">
                        <a:moveTo>
                          <a:pt x="0" y="0"/>
                        </a:moveTo>
                        <a:cubicBezTo>
                          <a:pt x="3028269" y="-49533"/>
                          <a:pt x="5283183" y="-14809"/>
                          <a:pt x="9144000" y="0"/>
                        </a:cubicBezTo>
                        <a:cubicBezTo>
                          <a:pt x="9231639" y="505107"/>
                          <a:pt x="9071321" y="1690582"/>
                          <a:pt x="9144000" y="2387600"/>
                        </a:cubicBezTo>
                        <a:cubicBezTo>
                          <a:pt x="4837205" y="2339369"/>
                          <a:pt x="2638381" y="2472055"/>
                          <a:pt x="0" y="2387600"/>
                        </a:cubicBezTo>
                        <a:cubicBezTo>
                          <a:pt x="-38581" y="2075969"/>
                          <a:pt x="63341" y="553084"/>
                          <a:pt x="0" y="0"/>
                        </a:cubicBezTo>
                        <a:close/>
                      </a:path>
                      <a:path w="9144000" h="2387600" stroke="0" extrusionOk="0">
                        <a:moveTo>
                          <a:pt x="0" y="0"/>
                        </a:moveTo>
                        <a:cubicBezTo>
                          <a:pt x="2613657" y="118645"/>
                          <a:pt x="5770383" y="116012"/>
                          <a:pt x="9144000" y="0"/>
                        </a:cubicBezTo>
                        <a:cubicBezTo>
                          <a:pt x="9011118" y="637795"/>
                          <a:pt x="9228951" y="1714952"/>
                          <a:pt x="9144000" y="2387600"/>
                        </a:cubicBezTo>
                        <a:cubicBezTo>
                          <a:pt x="5690229" y="2522200"/>
                          <a:pt x="3865307" y="2230404"/>
                          <a:pt x="0" y="2387600"/>
                        </a:cubicBezTo>
                        <a:cubicBezTo>
                          <a:pt x="-20187" y="1892462"/>
                          <a:pt x="-152480" y="696011"/>
                          <a:pt x="0" y="0"/>
                        </a:cubicBezTo>
                        <a:close/>
                      </a:path>
                    </a:pathLst>
                  </a:custGeom>
                  <ask:type>
                    <ask:lineSketchNone/>
                  </ask:type>
                </ask:lineSketchStyleProps>
              </a:ext>
            </a:extLst>
          </a:ln>
        </p:spPr>
        <p:txBody>
          <a:bodyPr anchor="ctr"/>
          <a:lstStyle>
            <a:lvl1pPr algn="ctr">
              <a:defRPr sz="6000"/>
            </a:lvl1pPr>
          </a:lstStyle>
          <a:p>
            <a:r>
              <a:rPr lang="en-US" dirty="0"/>
              <a:t>CLICK TO EDIT MASTER TITLE STYLE</a:t>
            </a:r>
          </a:p>
        </p:txBody>
      </p:sp>
      <p:sp>
        <p:nvSpPr>
          <p:cNvPr id="7" name="Subtitle 2">
            <a:extLst>
              <a:ext uri="{FF2B5EF4-FFF2-40B4-BE49-F238E27FC236}">
                <a16:creationId xmlns:a16="http://schemas.microsoft.com/office/drawing/2014/main" id="{6FAF135A-0843-6144-9054-47528ADE8BB1}"/>
              </a:ext>
            </a:extLst>
          </p:cNvPr>
          <p:cNvSpPr>
            <a:spLocks noGrp="1"/>
          </p:cNvSpPr>
          <p:nvPr>
            <p:ph type="subTitle" idx="1"/>
          </p:nvPr>
        </p:nvSpPr>
        <p:spPr>
          <a:xfrm>
            <a:off x="1445341" y="4714875"/>
            <a:ext cx="9144000" cy="102861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66975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25"/>
        <p:cNvGrpSpPr/>
        <p:nvPr/>
      </p:nvGrpSpPr>
      <p:grpSpPr>
        <a:xfrm>
          <a:off x="0" y="0"/>
          <a:ext cx="0" cy="0"/>
          <a:chOff x="0" y="0"/>
          <a:chExt cx="0" cy="0"/>
        </a:xfrm>
      </p:grpSpPr>
      <p:pic>
        <p:nvPicPr>
          <p:cNvPr id="26" name="Google Shape;26;p55" title="Virginia Department of Education logo"/>
          <p:cNvPicPr preferRelativeResize="0"/>
          <p:nvPr/>
        </p:nvPicPr>
        <p:blipFill rotWithShape="1">
          <a:blip r:embed="rId2">
            <a:alphaModFix/>
          </a:blip>
          <a:srcRect/>
          <a:stretch/>
        </p:blipFill>
        <p:spPr>
          <a:xfrm>
            <a:off x="9865982" y="5792653"/>
            <a:ext cx="2022683" cy="873167"/>
          </a:xfrm>
          <a:prstGeom prst="rect">
            <a:avLst/>
          </a:prstGeom>
          <a:noFill/>
          <a:ln>
            <a:noFill/>
          </a:ln>
        </p:spPr>
      </p:pic>
      <p:sp>
        <p:nvSpPr>
          <p:cNvPr id="27" name="Google Shape;27;p55"/>
          <p:cNvSpPr txBox="1">
            <a:spLocks noGrp="1"/>
          </p:cNvSpPr>
          <p:nvPr>
            <p:ph type="title"/>
          </p:nvPr>
        </p:nvSpPr>
        <p:spPr>
          <a:xfrm>
            <a:off x="0" y="1495"/>
            <a:ext cx="12192000" cy="1143000"/>
          </a:xfrm>
          <a:prstGeom prst="rect">
            <a:avLst/>
          </a:prstGeom>
          <a:solidFill>
            <a:schemeClr val="dk1"/>
          </a:solid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chemeClr val="lt1"/>
              </a:buClr>
              <a:buSzPts val="4400"/>
              <a:buFont typeface="Calibri"/>
              <a:buNone/>
              <a:defRPr sz="5867"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28" name="Google Shape;28;p55"/>
          <p:cNvSpPr txBox="1">
            <a:spLocks noGrp="1"/>
          </p:cNvSpPr>
          <p:nvPr>
            <p:ph type="body" idx="1"/>
          </p:nvPr>
        </p:nvSpPr>
        <p:spPr>
          <a:xfrm>
            <a:off x="609600" y="1600202"/>
            <a:ext cx="10972800" cy="4165599"/>
          </a:xfrm>
          <a:prstGeom prst="rect">
            <a:avLst/>
          </a:prstGeom>
          <a:noFill/>
          <a:ln>
            <a:noFill/>
          </a:ln>
        </p:spPr>
        <p:txBody>
          <a:bodyPr spcFirstLastPara="1" wrap="square" lIns="91425" tIns="45700" rIns="91425" bIns="45700" anchor="t" anchorCtr="0">
            <a:normAutofit/>
          </a:bodyPr>
          <a:lstStyle>
            <a:lvl1pPr marL="609585" lvl="0" indent="-457189" algn="l">
              <a:lnSpc>
                <a:spcPct val="100000"/>
              </a:lnSpc>
              <a:spcBef>
                <a:spcPts val="480"/>
              </a:spcBef>
              <a:spcAft>
                <a:spcPts val="0"/>
              </a:spcAft>
              <a:buClr>
                <a:schemeClr val="dk1"/>
              </a:buClr>
              <a:buSzPts val="1800"/>
              <a:buChar char="•"/>
              <a:defRPr/>
            </a:lvl1pPr>
            <a:lvl2pPr marL="1219170" lvl="1" indent="-457189" algn="l">
              <a:lnSpc>
                <a:spcPct val="100000"/>
              </a:lnSpc>
              <a:spcBef>
                <a:spcPts val="480"/>
              </a:spcBef>
              <a:spcAft>
                <a:spcPts val="0"/>
              </a:spcAft>
              <a:buClr>
                <a:schemeClr val="dk1"/>
              </a:buClr>
              <a:buSzPts val="1800"/>
              <a:buChar char="–"/>
              <a:defRPr/>
            </a:lvl2pPr>
            <a:lvl3pPr marL="1828754" lvl="2" indent="-457189" algn="l">
              <a:lnSpc>
                <a:spcPct val="100000"/>
              </a:lnSpc>
              <a:spcBef>
                <a:spcPts val="480"/>
              </a:spcBef>
              <a:spcAft>
                <a:spcPts val="0"/>
              </a:spcAft>
              <a:buClr>
                <a:schemeClr val="dk1"/>
              </a:buClr>
              <a:buSzPts val="1800"/>
              <a:buChar char="•"/>
              <a:defRPr/>
            </a:lvl3pPr>
            <a:lvl4pPr marL="2438339" lvl="3" indent="-457189" algn="l">
              <a:lnSpc>
                <a:spcPct val="100000"/>
              </a:lnSpc>
              <a:spcBef>
                <a:spcPts val="480"/>
              </a:spcBef>
              <a:spcAft>
                <a:spcPts val="0"/>
              </a:spcAft>
              <a:buClr>
                <a:schemeClr val="dk1"/>
              </a:buClr>
              <a:buSzPts val="1800"/>
              <a:buChar char="–"/>
              <a:defRPr/>
            </a:lvl4pPr>
            <a:lvl5pPr marL="3047924" lvl="4" indent="-457189" algn="l">
              <a:lnSpc>
                <a:spcPct val="100000"/>
              </a:lnSpc>
              <a:spcBef>
                <a:spcPts val="480"/>
              </a:spcBef>
              <a:spcAft>
                <a:spcPts val="0"/>
              </a:spcAft>
              <a:buClr>
                <a:schemeClr val="dk1"/>
              </a:buClr>
              <a:buSzPts val="1800"/>
              <a:buChar char="»"/>
              <a:defRPr/>
            </a:lvl5pPr>
            <a:lvl6pPr marL="3657509" lvl="5" indent="-457189" algn="l">
              <a:lnSpc>
                <a:spcPct val="100000"/>
              </a:lnSpc>
              <a:spcBef>
                <a:spcPts val="480"/>
              </a:spcBef>
              <a:spcAft>
                <a:spcPts val="0"/>
              </a:spcAft>
              <a:buClr>
                <a:schemeClr val="dk1"/>
              </a:buClr>
              <a:buSzPts val="1800"/>
              <a:buChar char="•"/>
              <a:defRPr/>
            </a:lvl6pPr>
            <a:lvl7pPr marL="4267093" lvl="6" indent="-457189" algn="l">
              <a:lnSpc>
                <a:spcPct val="100000"/>
              </a:lnSpc>
              <a:spcBef>
                <a:spcPts val="480"/>
              </a:spcBef>
              <a:spcAft>
                <a:spcPts val="0"/>
              </a:spcAft>
              <a:buClr>
                <a:schemeClr val="dk1"/>
              </a:buClr>
              <a:buSzPts val="1800"/>
              <a:buChar char="•"/>
              <a:defRPr/>
            </a:lvl7pPr>
            <a:lvl8pPr marL="4876678" lvl="7" indent="-457189" algn="l">
              <a:lnSpc>
                <a:spcPct val="100000"/>
              </a:lnSpc>
              <a:spcBef>
                <a:spcPts val="480"/>
              </a:spcBef>
              <a:spcAft>
                <a:spcPts val="0"/>
              </a:spcAft>
              <a:buClr>
                <a:schemeClr val="dk1"/>
              </a:buClr>
              <a:buSzPts val="1800"/>
              <a:buChar char="•"/>
              <a:defRPr/>
            </a:lvl8pPr>
            <a:lvl9pPr marL="5486263" lvl="8" indent="-457189" algn="l">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584630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807386-36D0-4D35-A3B3-C88815D82914}" type="datetime1">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42EE-07A5-BF42-B259-F0753968FB43}" type="slidenum">
              <a:rPr lang="en-US" smtClean="0"/>
              <a:t>‹#›</a:t>
            </a:fld>
            <a:endParaRPr lang="en-US"/>
          </a:p>
        </p:txBody>
      </p:sp>
      <p:pic>
        <p:nvPicPr>
          <p:cNvPr id="7" name="Picture 6" descr="Virginia Department of Education">
            <a:extLst>
              <a:ext uri="{FF2B5EF4-FFF2-40B4-BE49-F238E27FC236}">
                <a16:creationId xmlns:a16="http://schemas.microsoft.com/office/drawing/2014/main" id="{92452067-EE6E-4741-B132-4798F0431CE4}"/>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8" name="Picture 7" descr="VDOE Logo&#10;">
            <a:extLst>
              <a:ext uri="{FF2B5EF4-FFF2-40B4-BE49-F238E27FC236}">
                <a16:creationId xmlns:a16="http://schemas.microsoft.com/office/drawing/2014/main" id="{D01BE02D-DE6D-2A4F-912A-30E38F9A3BBC}"/>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1573016321"/>
      </p:ext>
    </p:extLst>
  </p:cSld>
  <p:clrMapOvr>
    <a:masterClrMapping/>
  </p:clrMapOvr>
  <p:extLst mod="1">
    <p:ext uri="{DCECCB84-F9BA-43D5-87BE-67443E8EF086}">
      <p15:sldGuideLst xmlns:p15="http://schemas.microsoft.com/office/powerpoint/2012/main">
        <p15:guide id="1" orient="horz" pos="424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23ED67-46AF-41FF-8957-A877D3D71DEF}" type="datetime1">
              <a:rPr lang="en-US" smtClean="0"/>
              <a:t>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E842EE-07A5-BF42-B259-F0753968FB43}" type="slidenum">
              <a:rPr lang="en-US" smtClean="0"/>
              <a:t>‹#›</a:t>
            </a:fld>
            <a:endParaRPr lang="en-US"/>
          </a:p>
        </p:txBody>
      </p:sp>
      <p:pic>
        <p:nvPicPr>
          <p:cNvPr id="7" name="Picture 6" descr="VDOE LOGO">
            <a:extLst>
              <a:ext uri="{FF2B5EF4-FFF2-40B4-BE49-F238E27FC236}">
                <a16:creationId xmlns:a16="http://schemas.microsoft.com/office/drawing/2014/main" id="{12FA6595-DD2D-2349-9F43-C96DE74D46BE}"/>
              </a:ext>
            </a:extLst>
          </p:cNvPr>
          <p:cNvPicPr>
            <a:picLocks noChangeAspect="1"/>
          </p:cNvPicPr>
          <p:nvPr userDrawn="1"/>
        </p:nvPicPr>
        <p:blipFill>
          <a:blip r:embed="rId2"/>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556727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08F12E-0235-4558-ACA2-FC112FEC11D1}" type="datetime1">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42EE-07A5-BF42-B259-F0753968FB43}" type="slidenum">
              <a:rPr lang="en-US" smtClean="0"/>
              <a:t>‹#›</a:t>
            </a:fld>
            <a:endParaRPr lang="en-US"/>
          </a:p>
        </p:txBody>
      </p:sp>
      <p:pic>
        <p:nvPicPr>
          <p:cNvPr id="8" name="Picture 7" descr="Virginia Department of Education">
            <a:extLst>
              <a:ext uri="{FF2B5EF4-FFF2-40B4-BE49-F238E27FC236}">
                <a16:creationId xmlns:a16="http://schemas.microsoft.com/office/drawing/2014/main" id="{0379D9AE-9EB1-C446-86B9-9EFCCCDF9422}"/>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9" name="Picture 8" descr="VDOE LOGO">
            <a:extLst>
              <a:ext uri="{FF2B5EF4-FFF2-40B4-BE49-F238E27FC236}">
                <a16:creationId xmlns:a16="http://schemas.microsoft.com/office/drawing/2014/main" id="{17897FD1-7B88-844F-9BF8-4E8A6FB9BF33}"/>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3077492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740C1-4BC4-4DA5-963C-E5FFF90C923B}" type="datetime1">
              <a:rPr lang="en-US" smtClean="0"/>
              <a:t>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E842EE-07A5-BF42-B259-F0753968FB43}" type="slidenum">
              <a:rPr lang="en-US" smtClean="0"/>
              <a:t>‹#›</a:t>
            </a:fld>
            <a:endParaRPr lang="en-US"/>
          </a:p>
        </p:txBody>
      </p:sp>
      <p:pic>
        <p:nvPicPr>
          <p:cNvPr id="10" name="Picture 9" descr="Virginia Department of Education">
            <a:extLst>
              <a:ext uri="{FF2B5EF4-FFF2-40B4-BE49-F238E27FC236}">
                <a16:creationId xmlns:a16="http://schemas.microsoft.com/office/drawing/2014/main" id="{74B9EB91-7F1A-544A-8767-6CED6A3376AC}"/>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11" name="Picture 10" descr="VDOE Logo">
            <a:extLst>
              <a:ext uri="{FF2B5EF4-FFF2-40B4-BE49-F238E27FC236}">
                <a16:creationId xmlns:a16="http://schemas.microsoft.com/office/drawing/2014/main" id="{B20049FE-9473-4D4A-87D4-457E809992AC}"/>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2012931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2037E8-D43B-4A53-873F-7935015DC1E7}" type="datetime1">
              <a:rPr lang="en-US" smtClean="0"/>
              <a:t>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E842EE-07A5-BF42-B259-F0753968FB43}" type="slidenum">
              <a:rPr lang="en-US" smtClean="0"/>
              <a:t>‹#›</a:t>
            </a:fld>
            <a:endParaRPr lang="en-US"/>
          </a:p>
        </p:txBody>
      </p:sp>
      <p:pic>
        <p:nvPicPr>
          <p:cNvPr id="6" name="Picture 5" descr="Virginia Department of Education">
            <a:extLst>
              <a:ext uri="{FF2B5EF4-FFF2-40B4-BE49-F238E27FC236}">
                <a16:creationId xmlns:a16="http://schemas.microsoft.com/office/drawing/2014/main" id="{B8304214-2D07-714B-AD79-46D99B3F1C79}"/>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7" name="Picture 6" descr="VDOE Logo">
            <a:extLst>
              <a:ext uri="{FF2B5EF4-FFF2-40B4-BE49-F238E27FC236}">
                <a16:creationId xmlns:a16="http://schemas.microsoft.com/office/drawing/2014/main" id="{CF32DF03-BC57-9542-97CF-D5EDB2160470}"/>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838719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49A5AA-014E-457B-AF4E-AE54EF6AA459}" type="datetime1">
              <a:rPr lang="en-US" smtClean="0"/>
              <a:t>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E842EE-07A5-BF42-B259-F0753968FB43}" type="slidenum">
              <a:rPr lang="en-US" smtClean="0"/>
              <a:t>‹#›</a:t>
            </a:fld>
            <a:endParaRPr lang="en-US"/>
          </a:p>
        </p:txBody>
      </p:sp>
      <p:pic>
        <p:nvPicPr>
          <p:cNvPr id="5" name="Picture 4" descr="Virginia Department of Education">
            <a:extLst>
              <a:ext uri="{FF2B5EF4-FFF2-40B4-BE49-F238E27FC236}">
                <a16:creationId xmlns:a16="http://schemas.microsoft.com/office/drawing/2014/main" id="{AB9280B8-2911-D84E-9DD1-CF494F6F2695}"/>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6" name="Picture 5" descr="VDOE Logo">
            <a:extLst>
              <a:ext uri="{FF2B5EF4-FFF2-40B4-BE49-F238E27FC236}">
                <a16:creationId xmlns:a16="http://schemas.microsoft.com/office/drawing/2014/main" id="{77A0E041-0EDB-2145-B868-F507A2BBB255}"/>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4706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62A559F-3C58-4488-9268-22814957BFA8}" type="datetime1">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42EE-07A5-BF42-B259-F0753968FB43}" type="slidenum">
              <a:rPr lang="en-US" smtClean="0"/>
              <a:t>‹#›</a:t>
            </a:fld>
            <a:endParaRPr lang="en-US" dirty="0"/>
          </a:p>
        </p:txBody>
      </p:sp>
      <p:pic>
        <p:nvPicPr>
          <p:cNvPr id="8" name="Picture 7" descr="Virginia Department of Education">
            <a:extLst>
              <a:ext uri="{FF2B5EF4-FFF2-40B4-BE49-F238E27FC236}">
                <a16:creationId xmlns:a16="http://schemas.microsoft.com/office/drawing/2014/main" id="{A00919D2-9032-284F-852D-6A7A2A7EC29E}"/>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9" name="Picture 8" descr="VDOE Logo">
            <a:extLst>
              <a:ext uri="{FF2B5EF4-FFF2-40B4-BE49-F238E27FC236}">
                <a16:creationId xmlns:a16="http://schemas.microsoft.com/office/drawing/2014/main" id="{6E302F99-4230-514E-95F1-69FED60FDF4E}"/>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2130120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51CE89-1DAF-4220-A757-0571ECE192AF}" type="datetime1">
              <a:rPr lang="en-US" smtClean="0"/>
              <a:t>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E842EE-07A5-BF42-B259-F0753968FB43}" type="slidenum">
              <a:rPr lang="en-US" smtClean="0"/>
              <a:t>‹#›</a:t>
            </a:fld>
            <a:endParaRPr lang="en-US"/>
          </a:p>
        </p:txBody>
      </p:sp>
      <p:pic>
        <p:nvPicPr>
          <p:cNvPr id="8" name="Picture 7" descr="Virginia Department of Education">
            <a:extLst>
              <a:ext uri="{FF2B5EF4-FFF2-40B4-BE49-F238E27FC236}">
                <a16:creationId xmlns:a16="http://schemas.microsoft.com/office/drawing/2014/main" id="{51F4F683-BC1F-E042-A027-FA3C6AF750BC}"/>
              </a:ext>
            </a:extLst>
          </p:cNvPr>
          <p:cNvPicPr>
            <a:picLocks noChangeAspect="1"/>
          </p:cNvPicPr>
          <p:nvPr userDrawn="1"/>
        </p:nvPicPr>
        <p:blipFill>
          <a:blip r:embed="rId2"/>
          <a:stretch>
            <a:fillRect/>
          </a:stretch>
        </p:blipFill>
        <p:spPr>
          <a:xfrm rot="16200000">
            <a:off x="-3027420" y="3223349"/>
            <a:ext cx="6664605" cy="381164"/>
          </a:xfrm>
          <a:prstGeom prst="rect">
            <a:avLst/>
          </a:prstGeom>
        </p:spPr>
      </p:pic>
      <p:pic>
        <p:nvPicPr>
          <p:cNvPr id="9" name="Picture 8" descr="VDOE Logo">
            <a:extLst>
              <a:ext uri="{FF2B5EF4-FFF2-40B4-BE49-F238E27FC236}">
                <a16:creationId xmlns:a16="http://schemas.microsoft.com/office/drawing/2014/main" id="{78A8B6B0-E0B9-194A-86AE-42CB3C24D30D}"/>
              </a:ext>
            </a:extLst>
          </p:cNvPr>
          <p:cNvPicPr>
            <a:picLocks noChangeAspect="1"/>
          </p:cNvPicPr>
          <p:nvPr userDrawn="1"/>
        </p:nvPicPr>
        <p:blipFill>
          <a:blip r:embed="rId3"/>
          <a:stretch>
            <a:fillRect/>
          </a:stretch>
        </p:blipFill>
        <p:spPr>
          <a:xfrm>
            <a:off x="9622340" y="6116944"/>
            <a:ext cx="2531806" cy="843935"/>
          </a:xfrm>
          <a:prstGeom prst="rect">
            <a:avLst/>
          </a:prstGeom>
        </p:spPr>
      </p:pic>
    </p:spTree>
    <p:extLst>
      <p:ext uri="{BB962C8B-B14F-4D97-AF65-F5344CB8AC3E}">
        <p14:creationId xmlns:p14="http://schemas.microsoft.com/office/powerpoint/2010/main" val="3569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687311" y="636099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22898A-9AA2-4291-8320-D14D7FAC941E}" type="datetime1">
              <a:rPr lang="en-US" smtClean="0"/>
              <a:t>2/7/2022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8200" y="636099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E842EE-07A5-BF42-B259-F0753968FB43}" type="slidenum">
              <a:rPr lang="en-US" smtClean="0"/>
              <a:pPr/>
              <a:t>‹#›</a:t>
            </a:fld>
            <a:endParaRPr lang="en-US" dirty="0"/>
          </a:p>
        </p:txBody>
      </p:sp>
    </p:spTree>
    <p:extLst>
      <p:ext uri="{BB962C8B-B14F-4D97-AF65-F5344CB8AC3E}">
        <p14:creationId xmlns:p14="http://schemas.microsoft.com/office/powerpoint/2010/main" val="178649643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C2253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248" userDrawn="1">
          <p15:clr>
            <a:srgbClr val="F26B43"/>
          </p15:clr>
        </p15:guide>
        <p15:guide id="2" pos="72" userDrawn="1">
          <p15:clr>
            <a:srgbClr val="F26B43"/>
          </p15:clr>
        </p15:guide>
        <p15:guide id="3" pos="7608" userDrawn="1">
          <p15:clr>
            <a:srgbClr val="F26B43"/>
          </p15:clr>
        </p15:guide>
        <p15:guide id="4" orient="horz" pos="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mailto:reginald.fox@doe.virginia.gov"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mailto:meg.foley@doe.virginia.gov"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law.lis.virginia.gov/vacodefull/title22.1/chapter13/article1.4/" TargetMode="External"/><Relationship Id="rId2" Type="http://schemas.openxmlformats.org/officeDocument/2006/relationships/image" Target="../media/image20.jpeg"/><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6.png"/><Relationship Id="rId7" Type="http://schemas.openxmlformats.org/officeDocument/2006/relationships/hyperlink" Target="mailto:reginald.fox@doe.virginia.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meg.foley@doe.virginia.gov" TargetMode="External"/><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mailto:reginald.fox@doe.virginia.gov"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meg.foley@doe.virginia.gov"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law.lis.virginia.gov/admincode/title8/agency20/chapter131/section24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mailto:meg.foley@doe.virginia.gov" TargetMode="External"/><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mailto:reginald.fox@doe.virginia.gov"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doe.virginia.gov/instruction/virtual_learning/index.shtml" TargetMode="Externa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hyperlink" Target="mailto:meg.foley@doe.virginia.gov" TargetMode="External"/><Relationship Id="rId7" Type="http://schemas.openxmlformats.org/officeDocument/2006/relationships/hyperlink" Target="https://www.doe.virginia.gov/instruction/virtual_learning/professional-learning/index.s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doe.virginia.gov/instruction/virtual_learning/index.shtml" TargetMode="External"/><Relationship Id="rId4" Type="http://schemas.openxmlformats.org/officeDocument/2006/relationships/hyperlink" Target="mailto:reginald.fox@doe.virginia.gov"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C58FD-EC71-3F44-8D70-7EAFF31B7F23}"/>
              </a:ext>
            </a:extLst>
          </p:cNvPr>
          <p:cNvSpPr>
            <a:spLocks noGrp="1"/>
          </p:cNvSpPr>
          <p:nvPr>
            <p:ph type="ctrTitle"/>
          </p:nvPr>
        </p:nvSpPr>
        <p:spPr>
          <a:xfrm>
            <a:off x="1524000" y="1486262"/>
            <a:ext cx="9144000" cy="2387600"/>
          </a:xfrm>
        </p:spPr>
        <p:txBody>
          <a:bodyPr>
            <a:normAutofit fontScale="90000"/>
          </a:bodyPr>
          <a:lstStyle/>
          <a:p>
            <a:r>
              <a:rPr lang="en-US" dirty="0" smtClean="0"/>
              <a:t>Virtual Learning Professional Learning Series</a:t>
            </a:r>
            <a:endParaRPr lang="en-US" dirty="0"/>
          </a:p>
        </p:txBody>
      </p:sp>
      <p:sp>
        <p:nvSpPr>
          <p:cNvPr id="3" name="Subtitle 2">
            <a:extLst>
              <a:ext uri="{FF2B5EF4-FFF2-40B4-BE49-F238E27FC236}">
                <a16:creationId xmlns:a16="http://schemas.microsoft.com/office/drawing/2014/main" id="{00B6E87B-5556-024B-8CA8-E1C1B2E6D8F1}"/>
              </a:ext>
            </a:extLst>
          </p:cNvPr>
          <p:cNvSpPr>
            <a:spLocks noGrp="1"/>
          </p:cNvSpPr>
          <p:nvPr>
            <p:ph type="subTitle" idx="1"/>
          </p:nvPr>
        </p:nvSpPr>
        <p:spPr>
          <a:xfrm>
            <a:off x="1524000" y="4423952"/>
            <a:ext cx="9222659" cy="1319537"/>
          </a:xfrm>
        </p:spPr>
        <p:txBody>
          <a:bodyPr>
            <a:normAutofit fontScale="92500" lnSpcReduction="20000"/>
          </a:bodyPr>
          <a:lstStyle/>
          <a:p>
            <a:r>
              <a:rPr lang="en-US" sz="3200" b="1" dirty="0" smtClean="0">
                <a:effectLst>
                  <a:outerShdw blurRad="38100" dist="38100" dir="2700000" algn="tl">
                    <a:srgbClr val="000000">
                      <a:alpha val="43137"/>
                    </a:srgbClr>
                  </a:outerShdw>
                </a:effectLst>
              </a:rPr>
              <a:t>VL Webinar 2: Virtual Learning in VA</a:t>
            </a:r>
          </a:p>
          <a:p>
            <a:r>
              <a:rPr lang="en-US" sz="3200" b="1" dirty="0" smtClean="0">
                <a:solidFill>
                  <a:srgbClr val="C22536"/>
                </a:solidFill>
                <a:effectLst>
                  <a:outerShdw blurRad="38100" dist="38100" dir="2700000" algn="tl">
                    <a:srgbClr val="000000">
                      <a:alpha val="43137"/>
                    </a:srgbClr>
                  </a:outerShdw>
                </a:effectLst>
              </a:rPr>
              <a:t>Date – Wednesday, February 2, 2022</a:t>
            </a:r>
          </a:p>
          <a:p>
            <a:r>
              <a:rPr lang="en-US" sz="3200" b="1" dirty="0" smtClean="0">
                <a:solidFill>
                  <a:srgbClr val="C22536"/>
                </a:solidFill>
                <a:effectLst>
                  <a:outerShdw blurRad="38100" dist="38100" dir="2700000" algn="tl">
                    <a:srgbClr val="000000">
                      <a:alpha val="43137"/>
                    </a:srgbClr>
                  </a:outerShdw>
                </a:effectLst>
              </a:rPr>
              <a:t>3:00-4:00 p.m.</a:t>
            </a:r>
            <a:endParaRPr lang="en-US" sz="3200" b="1" dirty="0">
              <a:solidFill>
                <a:srgbClr val="C22536"/>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25E842EE-07A5-BF42-B259-F0753968FB43}" type="slidenum">
              <a:rPr lang="en-US" smtClean="0"/>
              <a:t>1</a:t>
            </a:fld>
            <a:endParaRPr lang="en-US"/>
          </a:p>
        </p:txBody>
      </p:sp>
    </p:spTree>
    <p:extLst>
      <p:ext uri="{BB962C8B-B14F-4D97-AF65-F5344CB8AC3E}">
        <p14:creationId xmlns:p14="http://schemas.microsoft.com/office/powerpoint/2010/main" val="36675591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5" name="Google Shape;214;p11"/>
          <p:cNvSpPr txBox="1">
            <a:spLocks/>
          </p:cNvSpPr>
          <p:nvPr/>
        </p:nvSpPr>
        <p:spPr>
          <a:xfrm>
            <a:off x="6674418" y="914399"/>
            <a:ext cx="5238908" cy="5224847"/>
          </a:xfrm>
          <a:prstGeom prst="rect">
            <a:avLst/>
          </a:prstGeom>
          <a:noFill/>
          <a:ln>
            <a:solidFill>
              <a:schemeClr val="accent1"/>
            </a:solidFill>
          </a:ln>
        </p:spPr>
        <p:txBody>
          <a:bodyPr spcFirstLastPara="1" vert="horz" wrap="square" lIns="91425" tIns="45700" rIns="91425" bIns="45700" rtlCol="0" anchor="t" anchorCtr="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C2253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smtClean="0">
                <a:solidFill>
                  <a:schemeClr val="accent5">
                    <a:lumMod val="75000"/>
                  </a:schemeClr>
                </a:solidFill>
              </a:rPr>
              <a:t>Insight</a:t>
            </a:r>
          </a:p>
          <a:p>
            <a:r>
              <a:rPr lang="en-US" sz="2300" dirty="0" smtClean="0">
                <a:solidFill>
                  <a:schemeClr val="accent5">
                    <a:lumMod val="75000"/>
                  </a:schemeClr>
                </a:solidFill>
              </a:rPr>
              <a:t>Staff from the MOP, Smith HS, and Eagle County School Division should be communicating about enrollment, withdrawal and transfer of records.</a:t>
            </a:r>
          </a:p>
          <a:p>
            <a:r>
              <a:rPr lang="en-US" sz="2300" dirty="0" smtClean="0">
                <a:solidFill>
                  <a:schemeClr val="accent5">
                    <a:lumMod val="75000"/>
                  </a:schemeClr>
                </a:solidFill>
              </a:rPr>
              <a:t>The students are now enrolled in Eagle County School Division since the MOP has contracted with that division.</a:t>
            </a:r>
          </a:p>
          <a:p>
            <a:r>
              <a:rPr lang="en-US" sz="2300" dirty="0" smtClean="0">
                <a:solidFill>
                  <a:schemeClr val="accent5">
                    <a:lumMod val="75000"/>
                  </a:schemeClr>
                </a:solidFill>
              </a:rPr>
              <a:t>Eagle County School Division receives the ADM since the student has “transferred” as a full-time student and receiving instruction through the MOP.</a:t>
            </a:r>
          </a:p>
          <a:p>
            <a:r>
              <a:rPr lang="en-US" sz="2300" dirty="0" smtClean="0">
                <a:solidFill>
                  <a:schemeClr val="accent5">
                    <a:lumMod val="75000"/>
                  </a:schemeClr>
                </a:solidFill>
              </a:rPr>
              <a:t>There is no tuition involved in this scenario.</a:t>
            </a:r>
          </a:p>
          <a:p>
            <a:r>
              <a:rPr lang="en-US" sz="2300" dirty="0" smtClean="0">
                <a:solidFill>
                  <a:schemeClr val="accent5">
                    <a:lumMod val="75000"/>
                  </a:schemeClr>
                </a:solidFill>
              </a:rPr>
              <a:t>Eagle County School Division is responsible for providing required services for students enrolled, in collaboration with the MOP.</a:t>
            </a:r>
          </a:p>
          <a:p>
            <a:r>
              <a:rPr lang="en-US" sz="2300" dirty="0" smtClean="0">
                <a:solidFill>
                  <a:schemeClr val="accent5">
                    <a:lumMod val="75000"/>
                  </a:schemeClr>
                </a:solidFill>
              </a:rPr>
              <a:t>Students who are performing poorly in the virtual courses should receive support from the MOP online teacher, other appropriate MOP staff, and Eagle County School Division assigned staff.</a:t>
            </a:r>
          </a:p>
        </p:txBody>
      </p:sp>
      <p:sp>
        <p:nvSpPr>
          <p:cNvPr id="10" name="Curved Right Arrow 9" title="Curved right arrow"/>
          <p:cNvSpPr/>
          <p:nvPr/>
        </p:nvSpPr>
        <p:spPr>
          <a:xfrm rot="17575745">
            <a:off x="5634445" y="2964643"/>
            <a:ext cx="918052" cy="145433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14" name="Google Shape;214;p11"/>
          <p:cNvSpPr txBox="1">
            <a:spLocks noGrp="1"/>
          </p:cNvSpPr>
          <p:nvPr>
            <p:ph type="body" idx="1"/>
          </p:nvPr>
        </p:nvSpPr>
        <p:spPr>
          <a:xfrm>
            <a:off x="1021117" y="1156989"/>
            <a:ext cx="4865877" cy="4982258"/>
          </a:xfrm>
          <a:prstGeom prst="rect">
            <a:avLst/>
          </a:prstGeom>
          <a:noFill/>
          <a:ln>
            <a:solidFill>
              <a:schemeClr val="accent1"/>
            </a:solidFill>
          </a:ln>
        </p:spPr>
        <p:txBody>
          <a:bodyPr spcFirstLastPara="1" wrap="square" lIns="91425" tIns="45700" rIns="91425" bIns="45700" anchor="t" anchorCtr="0">
            <a:normAutofit fontScale="77500" lnSpcReduction="20000"/>
          </a:bodyPr>
          <a:lstStyle/>
          <a:p>
            <a:pPr marL="0" lvl="0" indent="0">
              <a:buNone/>
            </a:pPr>
            <a:r>
              <a:rPr lang="en-US" u="sng" dirty="0" smtClean="0"/>
              <a:t>Discussion</a:t>
            </a:r>
          </a:p>
          <a:p>
            <a:r>
              <a:rPr lang="en-US" dirty="0"/>
              <a:t>What </a:t>
            </a:r>
            <a:r>
              <a:rPr lang="en-US" dirty="0" smtClean="0"/>
              <a:t>information </a:t>
            </a:r>
            <a:r>
              <a:rPr lang="en-US" dirty="0"/>
              <a:t>should have been communicated?</a:t>
            </a:r>
          </a:p>
          <a:p>
            <a:pPr lvl="0"/>
            <a:r>
              <a:rPr lang="en-US" dirty="0" smtClean="0"/>
              <a:t>Where are the students actually enrolled?</a:t>
            </a:r>
            <a:endParaRPr lang="en-US" dirty="0"/>
          </a:p>
          <a:p>
            <a:pPr lvl="0"/>
            <a:r>
              <a:rPr lang="en-US" dirty="0" smtClean="0"/>
              <a:t>Which school or division receives the ADM for the student?</a:t>
            </a:r>
            <a:endParaRPr lang="en-US" dirty="0"/>
          </a:p>
          <a:p>
            <a:pPr lvl="0"/>
            <a:r>
              <a:rPr lang="en-US" dirty="0" smtClean="0"/>
              <a:t>Is there tuition involved?</a:t>
            </a:r>
          </a:p>
          <a:p>
            <a:pPr lvl="0"/>
            <a:r>
              <a:rPr lang="en-US" dirty="0" smtClean="0"/>
              <a:t>Who is responsible </a:t>
            </a:r>
            <a:r>
              <a:rPr lang="en-US" dirty="0"/>
              <a:t>for </a:t>
            </a:r>
            <a:r>
              <a:rPr lang="en-US" dirty="0" smtClean="0"/>
              <a:t>providing required </a:t>
            </a:r>
            <a:r>
              <a:rPr lang="en-US" dirty="0"/>
              <a:t>services for students with disabilities, 504 plans, EL, or </a:t>
            </a:r>
            <a:r>
              <a:rPr lang="en-US" dirty="0" smtClean="0"/>
              <a:t>other </a:t>
            </a:r>
            <a:r>
              <a:rPr lang="en-US" dirty="0"/>
              <a:t>specialized </a:t>
            </a:r>
            <a:r>
              <a:rPr lang="en-US" dirty="0" smtClean="0"/>
              <a:t>services?</a:t>
            </a:r>
            <a:endParaRPr lang="en-US" dirty="0"/>
          </a:p>
          <a:p>
            <a:pPr lvl="0"/>
            <a:r>
              <a:rPr lang="en-US" dirty="0" smtClean="0"/>
              <a:t>Who is responsible for helping students who are performing poorly and need support?</a:t>
            </a:r>
          </a:p>
        </p:txBody>
      </p:sp>
      <p:sp>
        <p:nvSpPr>
          <p:cNvPr id="213" name="Google Shape;213;p11"/>
          <p:cNvSpPr txBox="1">
            <a:spLocks noGrp="1"/>
          </p:cNvSpPr>
          <p:nvPr>
            <p:ph type="title"/>
          </p:nvPr>
        </p:nvSpPr>
        <p:spPr>
          <a:xfrm>
            <a:off x="1555258" y="174172"/>
            <a:ext cx="9565588" cy="74022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dirty="0" smtClean="0"/>
              <a:t>MOP program &amp; “transfer” students</a:t>
            </a:r>
            <a:endParaRPr dirty="0"/>
          </a:p>
        </p:txBody>
      </p:sp>
    </p:spTree>
    <p:extLst>
      <p:ext uri="{BB962C8B-B14F-4D97-AF65-F5344CB8AC3E}">
        <p14:creationId xmlns:p14="http://schemas.microsoft.com/office/powerpoint/2010/main" val="194808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anim calcmode="lin" valueType="num">
                                      <p:cBhvr>
                                        <p:cTn id="3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 name="Picture 1" title="Picture agenda clipboar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206" y="0"/>
            <a:ext cx="3905794" cy="3905794"/>
          </a:xfrm>
          <a:prstGeom prst="rect">
            <a:avLst/>
          </a:prstGeom>
        </p:spPr>
      </p:pic>
      <p:sp>
        <p:nvSpPr>
          <p:cNvPr id="214" name="Google Shape;214;p11"/>
          <p:cNvSpPr txBox="1">
            <a:spLocks noGrp="1"/>
          </p:cNvSpPr>
          <p:nvPr>
            <p:ph type="body" idx="1"/>
          </p:nvPr>
        </p:nvSpPr>
        <p:spPr>
          <a:xfrm>
            <a:off x="1306284" y="1524806"/>
            <a:ext cx="6278881" cy="4761976"/>
          </a:xfrm>
          <a:prstGeom prst="rect">
            <a:avLst/>
          </a:prstGeom>
          <a:noFill/>
          <a:ln>
            <a:noFill/>
          </a:ln>
        </p:spPr>
        <p:txBody>
          <a:bodyPr spcFirstLastPara="1" wrap="square" lIns="91425" tIns="45700" rIns="91425" bIns="45700" anchor="t" anchorCtr="0">
            <a:normAutofit lnSpcReduction="10000"/>
          </a:bodyPr>
          <a:lstStyle/>
          <a:p>
            <a:pPr lvl="0"/>
            <a:r>
              <a:rPr lang="en-US" dirty="0" smtClean="0"/>
              <a:t>Communicate with all stakeholders</a:t>
            </a:r>
          </a:p>
          <a:p>
            <a:pPr lvl="0"/>
            <a:r>
              <a:rPr lang="en-US" dirty="0" smtClean="0"/>
              <a:t>Ensure that stakeholders understand the “membership” of the student</a:t>
            </a:r>
          </a:p>
          <a:p>
            <a:pPr lvl="0"/>
            <a:r>
              <a:rPr lang="en-US" dirty="0" smtClean="0"/>
              <a:t>Follow-up on transfer of academic records</a:t>
            </a:r>
          </a:p>
          <a:p>
            <a:pPr lvl="0"/>
            <a:r>
              <a:rPr lang="en-US" dirty="0" smtClean="0"/>
              <a:t>Share IEP, 504 plan, and other important information that may require services</a:t>
            </a:r>
          </a:p>
          <a:p>
            <a:pPr lvl="0"/>
            <a:r>
              <a:rPr lang="en-US" dirty="0" smtClean="0"/>
              <a:t>Inform stakeholders of the steps and action for supporting students who need help</a:t>
            </a:r>
            <a:endParaRPr lang="en-US" dirty="0"/>
          </a:p>
        </p:txBody>
      </p:sp>
      <p:sp>
        <p:nvSpPr>
          <p:cNvPr id="213" name="Google Shape;213;p11"/>
          <p:cNvSpPr txBox="1">
            <a:spLocks noGrp="1"/>
          </p:cNvSpPr>
          <p:nvPr>
            <p:ph type="title"/>
          </p:nvPr>
        </p:nvSpPr>
        <p:spPr>
          <a:xfrm>
            <a:off x="936949" y="465318"/>
            <a:ext cx="10318102" cy="88299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dirty="0" smtClean="0"/>
              <a:t>Important Enrollment Tips</a:t>
            </a:r>
            <a:endParaRPr dirty="0"/>
          </a:p>
        </p:txBody>
      </p:sp>
    </p:spTree>
    <p:extLst>
      <p:ext uri="{BB962C8B-B14F-4D97-AF65-F5344CB8AC3E}">
        <p14:creationId xmlns:p14="http://schemas.microsoft.com/office/powerpoint/2010/main" val="23263294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5" name="Google Shape;165;p2" title="social media logos: Twitter, Facebook, and LinkedIn"/>
          <p:cNvGrpSpPr/>
          <p:nvPr/>
        </p:nvGrpSpPr>
        <p:grpSpPr>
          <a:xfrm>
            <a:off x="1868115" y="5874586"/>
            <a:ext cx="2444475" cy="555589"/>
            <a:chOff x="2235200" y="5089418"/>
            <a:chExt cx="5791200" cy="1692383"/>
          </a:xfrm>
        </p:grpSpPr>
        <p:pic>
          <p:nvPicPr>
            <p:cNvPr id="168" name="Google Shape;168;p2" title="LinkedIn logo"/>
            <p:cNvPicPr preferRelativeResize="0"/>
            <p:nvPr/>
          </p:nvPicPr>
          <p:blipFill rotWithShape="1">
            <a:blip r:embed="rId3">
              <a:alphaModFix/>
            </a:blip>
            <a:srcRect/>
            <a:stretch/>
          </p:blipFill>
          <p:spPr>
            <a:xfrm>
              <a:off x="6370093" y="5125494"/>
              <a:ext cx="1656307" cy="1656307"/>
            </a:xfrm>
            <a:prstGeom prst="rect">
              <a:avLst/>
            </a:prstGeom>
            <a:noFill/>
            <a:ln>
              <a:noFill/>
            </a:ln>
          </p:spPr>
        </p:pic>
        <p:pic>
          <p:nvPicPr>
            <p:cNvPr id="167" name="Google Shape;167;p2" title="facebook logo"/>
            <p:cNvPicPr preferRelativeResize="0"/>
            <p:nvPr/>
          </p:nvPicPr>
          <p:blipFill rotWithShape="1">
            <a:blip r:embed="rId4">
              <a:alphaModFix/>
            </a:blip>
            <a:srcRect/>
            <a:stretch/>
          </p:blipFill>
          <p:spPr>
            <a:xfrm>
              <a:off x="4388045" y="5125494"/>
              <a:ext cx="1576507" cy="1576507"/>
            </a:xfrm>
            <a:prstGeom prst="rect">
              <a:avLst/>
            </a:prstGeom>
            <a:noFill/>
            <a:ln>
              <a:noFill/>
            </a:ln>
          </p:spPr>
        </p:pic>
        <p:pic>
          <p:nvPicPr>
            <p:cNvPr id="166" name="Google Shape;166;p2" title="twitter logo"/>
            <p:cNvPicPr preferRelativeResize="0"/>
            <p:nvPr/>
          </p:nvPicPr>
          <p:blipFill rotWithShape="1">
            <a:blip r:embed="rId5">
              <a:alphaModFix/>
            </a:blip>
            <a:srcRect/>
            <a:stretch/>
          </p:blipFill>
          <p:spPr>
            <a:xfrm>
              <a:off x="2235200" y="5089418"/>
              <a:ext cx="1645699" cy="1645699"/>
            </a:xfrm>
            <a:prstGeom prst="rect">
              <a:avLst/>
            </a:prstGeom>
            <a:noFill/>
            <a:ln>
              <a:noFill/>
            </a:ln>
          </p:spPr>
        </p:pic>
      </p:grpSp>
      <p:sp>
        <p:nvSpPr>
          <p:cNvPr id="164" name="Google Shape;164;p2"/>
          <p:cNvSpPr txBox="1">
            <a:spLocks noGrp="1"/>
          </p:cNvSpPr>
          <p:nvPr>
            <p:ph type="body" idx="1"/>
          </p:nvPr>
        </p:nvSpPr>
        <p:spPr>
          <a:xfrm>
            <a:off x="1804192" y="4943890"/>
            <a:ext cx="2610729" cy="930696"/>
          </a:xfrm>
          <a:prstGeom prst="rect">
            <a:avLst/>
          </a:prstGeom>
          <a:noFill/>
          <a:ln>
            <a:noFill/>
          </a:ln>
        </p:spPr>
        <p:txBody>
          <a:bodyPr spcFirstLastPara="1" vert="horz" wrap="square" lIns="121900" tIns="60933" rIns="121900" bIns="60933" rtlCol="0" anchor="t" anchorCtr="0">
            <a:normAutofit fontScale="92500" lnSpcReduction="10000"/>
          </a:bodyPr>
          <a:lstStyle/>
          <a:p>
            <a:pPr marL="0" indent="0">
              <a:lnSpc>
                <a:spcPct val="100000"/>
              </a:lnSpc>
              <a:spcBef>
                <a:spcPts val="0"/>
              </a:spcBef>
              <a:buClr>
                <a:schemeClr val="dk1"/>
              </a:buClr>
              <a:buSzPts val="1300"/>
              <a:buNone/>
            </a:pPr>
            <a:r>
              <a:rPr lang="en-US" sz="1467" dirty="0"/>
              <a:t>Twitter: @</a:t>
            </a:r>
            <a:r>
              <a:rPr lang="en-US" sz="1467" dirty="0" err="1"/>
              <a:t>VDOE_News</a:t>
            </a:r>
            <a:r>
              <a:rPr lang="en-US" sz="1467" dirty="0"/>
              <a:t/>
            </a:r>
            <a:br>
              <a:rPr lang="en-US" sz="1467" dirty="0"/>
            </a:br>
            <a:r>
              <a:rPr lang="en-US" sz="1467" dirty="0"/>
              <a:t>Facebook: @</a:t>
            </a:r>
            <a:r>
              <a:rPr lang="en-US" sz="1467" dirty="0" err="1"/>
              <a:t>VDOENews</a:t>
            </a:r>
            <a:endParaRPr sz="1467" dirty="0"/>
          </a:p>
          <a:p>
            <a:pPr marL="0" indent="0">
              <a:lnSpc>
                <a:spcPct val="100000"/>
              </a:lnSpc>
              <a:spcBef>
                <a:spcPts val="347"/>
              </a:spcBef>
              <a:buClr>
                <a:schemeClr val="dk1"/>
              </a:buClr>
              <a:buSzPts val="1300"/>
              <a:buNone/>
            </a:pPr>
            <a:r>
              <a:rPr lang="en-US" sz="1467" b="1" dirty="0"/>
              <a:t>#VAis4Learners #</a:t>
            </a:r>
            <a:r>
              <a:rPr lang="en-US" sz="1467" b="1" dirty="0" err="1"/>
              <a:t>EdEquityVA</a:t>
            </a:r>
            <a:endParaRPr sz="1467" dirty="0"/>
          </a:p>
        </p:txBody>
      </p:sp>
      <p:sp>
        <p:nvSpPr>
          <p:cNvPr id="163" name="Google Shape;163;p2"/>
          <p:cNvSpPr txBox="1"/>
          <p:nvPr/>
        </p:nvSpPr>
        <p:spPr>
          <a:xfrm>
            <a:off x="7148945" y="1387890"/>
            <a:ext cx="4648363" cy="3556000"/>
          </a:xfrm>
          <a:prstGeom prst="rect">
            <a:avLst/>
          </a:prstGeom>
          <a:noFill/>
          <a:ln>
            <a:noFill/>
          </a:ln>
        </p:spPr>
        <p:txBody>
          <a:bodyPr spcFirstLastPara="1" wrap="square" lIns="121900" tIns="60933" rIns="121900" bIns="60933" anchor="t" anchorCtr="0">
            <a:normAutofit/>
          </a:bodyPr>
          <a:lstStyle/>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Dr. Meg Foley</a:t>
            </a:r>
            <a:endParaRPr lang="en-US" sz="2667" dirty="0"/>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6"/>
              </a:rPr>
              <a:t>meg.foley@doe.virginia.gov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786-0877</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Coordinator of Virtual </a:t>
            </a:r>
            <a:r>
              <a:rPr lang="en-US" sz="2667" dirty="0" smtClean="0">
                <a:solidFill>
                  <a:schemeClr val="dk1"/>
                </a:solidFill>
                <a:latin typeface="Calibri"/>
                <a:ea typeface="Calibri"/>
                <a:cs typeface="Calibri"/>
                <a:sym typeface="Calibri"/>
              </a:rPr>
              <a:t>Learning</a:t>
            </a:r>
          </a:p>
          <a:p>
            <a:pPr algn="r">
              <a:lnSpc>
                <a:spcPct val="80000"/>
              </a:lnSpc>
              <a:spcBef>
                <a:spcPts val="419"/>
              </a:spcBef>
              <a:buClr>
                <a:schemeClr val="dk1"/>
              </a:buClr>
              <a:buSzPts val="1572"/>
            </a:pPr>
            <a:endParaRPr lang="en-US" sz="2667"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dirty="0" smtClean="0">
                <a:solidFill>
                  <a:schemeClr val="dk1"/>
                </a:solidFill>
                <a:latin typeface="Calibri"/>
                <a:ea typeface="Calibri"/>
                <a:cs typeface="Calibri"/>
                <a:sym typeface="Calibri"/>
              </a:rPr>
              <a:t>Reginald </a:t>
            </a:r>
            <a:r>
              <a:rPr lang="en-US" sz="2667" dirty="0">
                <a:solidFill>
                  <a:schemeClr val="dk1"/>
                </a:solidFill>
                <a:latin typeface="Calibri"/>
                <a:ea typeface="Calibri"/>
                <a:cs typeface="Calibri"/>
                <a:sym typeface="Calibri"/>
              </a:rPr>
              <a:t>Fox</a:t>
            </a:r>
            <a:endParaRPr sz="2667" dirty="0">
              <a:solidFill>
                <a:srgbClr val="000000"/>
              </a:solidFill>
              <a:sym typeface="Arial"/>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7"/>
              </a:rPr>
              <a:t>reginald.fox@doe.virginia.gov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371-5663</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Virtual Learning Specialist</a:t>
            </a:r>
          </a:p>
          <a:p>
            <a:pPr algn="r">
              <a:lnSpc>
                <a:spcPct val="80000"/>
              </a:lnSpc>
              <a:spcBef>
                <a:spcPts val="419"/>
              </a:spcBef>
              <a:buClr>
                <a:schemeClr val="dk1"/>
              </a:buClr>
              <a:buSzPts val="1572"/>
            </a:pP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3733"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2096" dirty="0">
              <a:solidFill>
                <a:schemeClr val="dk1"/>
              </a:solidFill>
              <a:latin typeface="Calibri"/>
              <a:ea typeface="Calibri"/>
              <a:cs typeface="Calibri"/>
              <a:sym typeface="Calibri"/>
            </a:endParaRPr>
          </a:p>
          <a:p>
            <a:pPr algn="r">
              <a:lnSpc>
                <a:spcPct val="80000"/>
              </a:lnSpc>
              <a:spcBef>
                <a:spcPts val="468"/>
              </a:spcBef>
              <a:buClr>
                <a:schemeClr val="dk1"/>
              </a:buClr>
              <a:buSzPts val="1757"/>
            </a:pPr>
            <a:endParaRPr sz="2343" dirty="0">
              <a:solidFill>
                <a:schemeClr val="dk1"/>
              </a:solidFill>
              <a:latin typeface="Calibri"/>
              <a:ea typeface="Calibri"/>
              <a:cs typeface="Calibri"/>
              <a:sym typeface="Calibri"/>
            </a:endParaRPr>
          </a:p>
          <a:p>
            <a:pPr algn="r">
              <a:lnSpc>
                <a:spcPct val="80000"/>
              </a:lnSpc>
              <a:spcBef>
                <a:spcPts val="740"/>
              </a:spcBef>
              <a:buClr>
                <a:schemeClr val="dk1"/>
              </a:buClr>
              <a:buSzPts val="2775"/>
            </a:pPr>
            <a:endParaRPr sz="3700" dirty="0">
              <a:solidFill>
                <a:schemeClr val="dk1"/>
              </a:solidFill>
              <a:latin typeface="Calibri"/>
              <a:ea typeface="Calibri"/>
              <a:cs typeface="Calibri"/>
              <a:sym typeface="Calibri"/>
            </a:endParaRPr>
          </a:p>
        </p:txBody>
      </p:sp>
      <p:sp>
        <p:nvSpPr>
          <p:cNvPr id="2" name="Title 1"/>
          <p:cNvSpPr>
            <a:spLocks noGrp="1"/>
          </p:cNvSpPr>
          <p:nvPr>
            <p:ph type="title"/>
          </p:nvPr>
        </p:nvSpPr>
        <p:spPr>
          <a:xfrm rot="21011647">
            <a:off x="1376860" y="1142161"/>
            <a:ext cx="5551258" cy="1325563"/>
          </a:xfrm>
        </p:spPr>
        <p:txBody>
          <a:bodyPr>
            <a:normAutofit fontScale="90000"/>
          </a:bodyPr>
          <a:lstStyle/>
          <a:p>
            <a:r>
              <a:rPr lang="en-US" sz="7200" dirty="0" smtClean="0"/>
              <a:t/>
            </a:r>
            <a:br>
              <a:rPr lang="en-US" sz="7200" dirty="0" smtClean="0"/>
            </a:br>
            <a:r>
              <a:rPr lang="en-US" sz="3100" i="1" dirty="0" smtClean="0">
                <a:effectLst>
                  <a:outerShdw blurRad="38100" dist="38100" dir="2700000" algn="tl">
                    <a:srgbClr val="000000">
                      <a:alpha val="43137"/>
                    </a:srgbClr>
                  </a:outerShdw>
                </a:effectLst>
              </a:rPr>
              <a:t>Share examples of virtual enrollments that may have been unique or caused questions. </a:t>
            </a:r>
            <a:endParaRPr lang="en-US" sz="3100" i="1" dirty="0">
              <a:effectLst>
                <a:outerShdw blurRad="38100" dist="38100" dir="2700000" algn="tl">
                  <a:srgbClr val="000000">
                    <a:alpha val="43137"/>
                  </a:srgbClr>
                </a:outerShdw>
              </a:effectLst>
            </a:endParaRPr>
          </a:p>
        </p:txBody>
      </p:sp>
      <p:sp>
        <p:nvSpPr>
          <p:cNvPr id="9" name="Title 1" title="Question box"/>
          <p:cNvSpPr txBox="1">
            <a:spLocks/>
          </p:cNvSpPr>
          <p:nvPr/>
        </p:nvSpPr>
        <p:spPr>
          <a:xfrm rot="21011647">
            <a:off x="1378336" y="1598532"/>
            <a:ext cx="5349233" cy="1325563"/>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7200" dirty="0"/>
          </a:p>
        </p:txBody>
      </p:sp>
    </p:spTree>
    <p:extLst>
      <p:ext uri="{BB962C8B-B14F-4D97-AF65-F5344CB8AC3E}">
        <p14:creationId xmlns:p14="http://schemas.microsoft.com/office/powerpoint/2010/main" val="4155293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401D-989F-9D46-AD8F-72B76DD11ABB}"/>
              </a:ext>
            </a:extLst>
          </p:cNvPr>
          <p:cNvSpPr>
            <a:spLocks noGrp="1"/>
          </p:cNvSpPr>
          <p:nvPr>
            <p:ph type="title"/>
          </p:nvPr>
        </p:nvSpPr>
        <p:spPr>
          <a:xfrm>
            <a:off x="1066981" y="2188709"/>
            <a:ext cx="10515600" cy="2852737"/>
          </a:xfrm>
        </p:spPr>
        <p:txBody>
          <a:bodyPr>
            <a:normAutofit/>
          </a:bodyPr>
          <a:lstStyle/>
          <a:p>
            <a:r>
              <a:rPr lang="en-US" dirty="0" smtClean="0"/>
              <a:t>Communication and support for virtual students</a:t>
            </a:r>
            <a:br>
              <a:rPr lang="en-US" dirty="0" smtClean="0"/>
            </a:br>
            <a:endParaRPr lang="en-US" sz="3200" dirty="0"/>
          </a:p>
        </p:txBody>
      </p:sp>
      <p:sp>
        <p:nvSpPr>
          <p:cNvPr id="4" name="Slide Number Placeholder 3"/>
          <p:cNvSpPr>
            <a:spLocks noGrp="1"/>
          </p:cNvSpPr>
          <p:nvPr>
            <p:ph type="sldNum" sz="quarter" idx="12"/>
          </p:nvPr>
        </p:nvSpPr>
        <p:spPr/>
        <p:txBody>
          <a:bodyPr/>
          <a:lstStyle/>
          <a:p>
            <a:fld id="{25E842EE-07A5-BF42-B259-F0753968FB43}" type="slidenum">
              <a:rPr lang="en-US" smtClean="0"/>
              <a:t>13</a:t>
            </a:fld>
            <a:endParaRPr lang="en-US"/>
          </a:p>
        </p:txBody>
      </p:sp>
    </p:spTree>
    <p:extLst>
      <p:ext uri="{BB962C8B-B14F-4D97-AF65-F5344CB8AC3E}">
        <p14:creationId xmlns:p14="http://schemas.microsoft.com/office/powerpoint/2010/main" val="17944549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E842EE-07A5-BF42-B259-F0753968FB43}" type="slidenum">
              <a:rPr lang="en-US" smtClean="0"/>
              <a:t>14</a:t>
            </a:fld>
            <a:endParaRPr lang="en-US"/>
          </a:p>
        </p:txBody>
      </p:sp>
      <p:pic>
        <p:nvPicPr>
          <p:cNvPr id="1030" name="Picture 6" descr="A student watching an online teacher on a compu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0988" y="3772817"/>
            <a:ext cx="3309195" cy="218823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a:extLst>
              <a:ext uri="{FF2B5EF4-FFF2-40B4-BE49-F238E27FC236}">
                <a16:creationId xmlns:a16="http://schemas.microsoft.com/office/drawing/2014/main" id="{268A7C68-3E61-4848-98B7-E223F174035C}"/>
              </a:ext>
            </a:extLst>
          </p:cNvPr>
          <p:cNvSpPr txBox="1">
            <a:spLocks/>
          </p:cNvSpPr>
          <p:nvPr/>
        </p:nvSpPr>
        <p:spPr>
          <a:xfrm>
            <a:off x="8170988" y="777805"/>
            <a:ext cx="3309195" cy="2972955"/>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accent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i="1" kern="1200">
                <a:solidFill>
                  <a:srgbClr val="C22536"/>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smtClean="0">
                <a:solidFill>
                  <a:srgbClr val="0F150D"/>
                </a:solidFill>
                <a:effectLst>
                  <a:outerShdw blurRad="38100" dist="38100" dir="2700000" algn="tl">
                    <a:srgbClr val="000000">
                      <a:alpha val="43137"/>
                    </a:srgbClr>
                  </a:outerShdw>
                </a:effectLst>
              </a:rPr>
              <a:t>Multidivision Online Providers (MOP)</a:t>
            </a:r>
          </a:p>
          <a:p>
            <a:pPr lvl="0" eaLnBrk="0" fontAlgn="base" hangingPunct="0">
              <a:lnSpc>
                <a:spcPct val="100000"/>
              </a:lnSpc>
              <a:spcBef>
                <a:spcPct val="0"/>
              </a:spcBef>
              <a:spcAft>
                <a:spcPct val="0"/>
              </a:spcAft>
            </a:pPr>
            <a:endParaRPr lang="en-US" altLang="en-US" sz="1900" dirty="0" smtClean="0">
              <a:solidFill>
                <a:srgbClr val="C00000"/>
              </a:solidFill>
              <a:latin typeface="Trebuchet MS" panose="020B0603020202020204" pitchFamily="34" charset="0"/>
            </a:endParaRPr>
          </a:p>
          <a:p>
            <a:pPr lvl="0" eaLnBrk="0" fontAlgn="base" hangingPunct="0">
              <a:lnSpc>
                <a:spcPct val="100000"/>
              </a:lnSpc>
              <a:spcBef>
                <a:spcPct val="0"/>
              </a:spcBef>
              <a:spcAft>
                <a:spcPct val="0"/>
              </a:spcAft>
            </a:pPr>
            <a:r>
              <a:rPr lang="en-US" altLang="en-US" sz="1900" dirty="0" smtClean="0">
                <a:solidFill>
                  <a:srgbClr val="C00000"/>
                </a:solidFill>
                <a:latin typeface="Trebuchet MS" panose="020B0603020202020204" pitchFamily="34" charset="0"/>
              </a:rPr>
              <a:t>As </a:t>
            </a:r>
            <a:r>
              <a:rPr lang="en-US" altLang="en-US" sz="1900" dirty="0">
                <a:solidFill>
                  <a:srgbClr val="C00000"/>
                </a:solidFill>
                <a:latin typeface="Trebuchet MS" panose="020B0603020202020204" pitchFamily="34" charset="0"/>
              </a:rPr>
              <a:t>provided in </a:t>
            </a:r>
            <a:r>
              <a:rPr lang="en-US" altLang="en-US" sz="1900" dirty="0">
                <a:solidFill>
                  <a:srgbClr val="C00000"/>
                </a:solidFill>
                <a:latin typeface="Trebuchet MS" panose="020B0603020202020204" pitchFamily="34" charset="0"/>
                <a:hlinkClick r:id="rId3"/>
              </a:rPr>
              <a:t>§ 22.1-212.23 et seq.  </a:t>
            </a:r>
            <a:r>
              <a:rPr lang="en-US" altLang="en-US" sz="1900" dirty="0" smtClean="0">
                <a:solidFill>
                  <a:srgbClr val="C00000"/>
                </a:solidFill>
                <a:latin typeface="Trebuchet MS" panose="020B0603020202020204" pitchFamily="34" charset="0"/>
              </a:rPr>
              <a:t>, </a:t>
            </a:r>
            <a:r>
              <a:rPr lang="en-US" altLang="en-US" sz="1900" dirty="0">
                <a:solidFill>
                  <a:srgbClr val="C00000"/>
                </a:solidFill>
                <a:latin typeface="Trebuchet MS" panose="020B0603020202020204" pitchFamily="34" charset="0"/>
              </a:rPr>
              <a:t>the </a:t>
            </a:r>
            <a:r>
              <a:rPr lang="en-US" altLang="en-US" sz="1900" i="1" dirty="0">
                <a:solidFill>
                  <a:srgbClr val="C00000"/>
                </a:solidFill>
                <a:latin typeface="Trebuchet MS" panose="020B0603020202020204" pitchFamily="34" charset="0"/>
              </a:rPr>
              <a:t>Code of Virginia</a:t>
            </a:r>
            <a:r>
              <a:rPr lang="en-US" altLang="en-US" sz="1900" dirty="0">
                <a:solidFill>
                  <a:srgbClr val="C00000"/>
                </a:solidFill>
                <a:latin typeface="Trebuchet MS" panose="020B0603020202020204" pitchFamily="34" charset="0"/>
              </a:rPr>
              <a:t> allows school divisions to offer online instruction to students using a private organization, educational institution or nonprofit virtual school organization that meets Board of Education approval criteria to operate as a MOP.</a:t>
            </a:r>
            <a:r>
              <a:rPr lang="en-US" altLang="en-US" sz="1900" dirty="0">
                <a:solidFill>
                  <a:srgbClr val="C00000"/>
                </a:solidFill>
              </a:rPr>
              <a:t> </a:t>
            </a:r>
            <a:endParaRPr lang="en-US" altLang="en-US" sz="1900" dirty="0">
              <a:solidFill>
                <a:srgbClr val="C00000"/>
              </a:solidFill>
              <a:latin typeface="Trebuchet MS" panose="020B0603020202020204" pitchFamily="34" charset="0"/>
            </a:endParaRPr>
          </a:p>
        </p:txBody>
      </p:sp>
      <p:pic>
        <p:nvPicPr>
          <p:cNvPr id="1028" name="Picture 4" descr="https://www.virtualvirginia.org/wp-content/uploads/2021/07/cropped-mom-child-scaled-1.jpeg" title="Parent and chil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816" y="1045995"/>
            <a:ext cx="2728418" cy="272682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268A7C68-3E61-4848-98B7-E223F174035C}"/>
              </a:ext>
            </a:extLst>
          </p:cNvPr>
          <p:cNvSpPr>
            <a:spLocks noGrp="1"/>
          </p:cNvSpPr>
          <p:nvPr>
            <p:ph type="body" sz="half" idx="2"/>
          </p:nvPr>
        </p:nvSpPr>
        <p:spPr>
          <a:xfrm>
            <a:off x="4554816" y="3974831"/>
            <a:ext cx="2874281" cy="2366254"/>
          </a:xfrm>
        </p:spPr>
        <p:txBody>
          <a:bodyPr>
            <a:normAutofit/>
          </a:bodyPr>
          <a:lstStyle/>
          <a:p>
            <a:r>
              <a:rPr lang="en-US" sz="2400" dirty="0" smtClean="0">
                <a:solidFill>
                  <a:srgbClr val="0F150D"/>
                </a:solidFill>
                <a:effectLst>
                  <a:outerShdw blurRad="38100" dist="38100" dir="2700000" algn="tl">
                    <a:srgbClr val="000000">
                      <a:alpha val="43137"/>
                    </a:srgbClr>
                  </a:outerShdw>
                </a:effectLst>
              </a:rPr>
              <a:t>Virtual VA (VVA)</a:t>
            </a:r>
          </a:p>
          <a:p>
            <a:r>
              <a:rPr lang="en-US" dirty="0"/>
              <a:t>Virginia public school divisions &amp; Virtual Virginia partner together to ensure learners have access and opportunity that complement those available in the physical school.</a:t>
            </a:r>
            <a:endParaRPr lang="en-US" dirty="0" smtClean="0">
              <a:solidFill>
                <a:srgbClr val="0F150D"/>
              </a:solidFill>
            </a:endParaRPr>
          </a:p>
        </p:txBody>
      </p:sp>
      <p:pic>
        <p:nvPicPr>
          <p:cNvPr id="7" name="Picture 6" title="Girl and teacher at comput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647" y="4233216"/>
            <a:ext cx="2779278" cy="1849483"/>
          </a:xfrm>
          <a:prstGeom prst="rect">
            <a:avLst/>
          </a:prstGeom>
        </p:spPr>
      </p:pic>
      <p:sp>
        <p:nvSpPr>
          <p:cNvPr id="10" name="Text Placeholder 3">
            <a:extLst>
              <a:ext uri="{FF2B5EF4-FFF2-40B4-BE49-F238E27FC236}">
                <a16:creationId xmlns:a16="http://schemas.microsoft.com/office/drawing/2014/main" id="{268A7C68-3E61-4848-98B7-E223F174035C}"/>
              </a:ext>
            </a:extLst>
          </p:cNvPr>
          <p:cNvSpPr txBox="1">
            <a:spLocks/>
          </p:cNvSpPr>
          <p:nvPr/>
        </p:nvSpPr>
        <p:spPr>
          <a:xfrm>
            <a:off x="838200" y="2102224"/>
            <a:ext cx="3403004" cy="2130992"/>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accent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i="1" kern="1200">
                <a:solidFill>
                  <a:srgbClr val="C22536"/>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20000"/>
              </a:lnSpc>
            </a:pPr>
            <a:r>
              <a:rPr lang="en-US" sz="2400" dirty="0" smtClean="0">
                <a:solidFill>
                  <a:srgbClr val="0F150D"/>
                </a:solidFill>
                <a:effectLst>
                  <a:outerShdw blurRad="38100" dist="38100" dir="2700000" algn="tl">
                    <a:srgbClr val="000000">
                      <a:alpha val="43137"/>
                    </a:srgbClr>
                  </a:outerShdw>
                </a:effectLst>
              </a:rPr>
              <a:t>School Division Virtual Program</a:t>
            </a:r>
          </a:p>
          <a:p>
            <a:pPr>
              <a:lnSpc>
                <a:spcPct val="120000"/>
              </a:lnSpc>
            </a:pPr>
            <a:r>
              <a:rPr lang="en-US" sz="1800" dirty="0" smtClean="0"/>
              <a:t>Parents may choose to enroll in an approved homeschool program, private school, or online private provider of virtual courses.</a:t>
            </a:r>
            <a:endParaRPr lang="en-US" sz="1800" dirty="0">
              <a:solidFill>
                <a:srgbClr val="0F150D"/>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BA8ECEEC-488A-FF4E-B2CE-DDC194925CE8}"/>
              </a:ext>
            </a:extLst>
          </p:cNvPr>
          <p:cNvSpPr>
            <a:spLocks noGrp="1"/>
          </p:cNvSpPr>
          <p:nvPr>
            <p:ph type="title"/>
          </p:nvPr>
        </p:nvSpPr>
        <p:spPr>
          <a:xfrm>
            <a:off x="776945" y="195332"/>
            <a:ext cx="8811191" cy="744583"/>
          </a:xfrm>
        </p:spPr>
        <p:txBody>
          <a:bodyPr>
            <a:normAutofit/>
          </a:bodyPr>
          <a:lstStyle/>
          <a:p>
            <a:r>
              <a:rPr lang="en-US" dirty="0" smtClean="0"/>
              <a:t>Virtual Programs</a:t>
            </a:r>
            <a:endParaRPr lang="en-US" dirty="0"/>
          </a:p>
        </p:txBody>
      </p:sp>
    </p:spTree>
    <p:extLst>
      <p:ext uri="{BB962C8B-B14F-4D97-AF65-F5344CB8AC3E}">
        <p14:creationId xmlns:p14="http://schemas.microsoft.com/office/powerpoint/2010/main" val="40066540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1"/>
          <p:cNvSpPr txBox="1">
            <a:spLocks noGrp="1"/>
          </p:cNvSpPr>
          <p:nvPr>
            <p:ph type="body" idx="1"/>
          </p:nvPr>
        </p:nvSpPr>
        <p:spPr>
          <a:xfrm>
            <a:off x="1612511" y="2586446"/>
            <a:ext cx="9342872" cy="3579582"/>
          </a:xfrm>
          <a:prstGeom prst="rect">
            <a:avLst/>
          </a:prstGeom>
          <a:noFill/>
          <a:ln>
            <a:noFill/>
          </a:ln>
        </p:spPr>
        <p:txBody>
          <a:bodyPr spcFirstLastPara="1" wrap="square" lIns="91425" tIns="45700" rIns="91425" bIns="45700" anchor="t" anchorCtr="0">
            <a:normAutofit/>
          </a:bodyPr>
          <a:lstStyle/>
          <a:p>
            <a:pPr lvl="0"/>
            <a:r>
              <a:rPr lang="en-US" dirty="0" smtClean="0"/>
              <a:t>Team means all stakeholders = communication as an expectation.</a:t>
            </a:r>
          </a:p>
          <a:p>
            <a:r>
              <a:rPr lang="en-US" dirty="0" smtClean="0"/>
              <a:t>Use all forms of communication (phone, email, discussion forum, messaging).</a:t>
            </a:r>
          </a:p>
          <a:p>
            <a:r>
              <a:rPr lang="en-US" dirty="0" smtClean="0"/>
              <a:t>Collaborate on student progress regularly.</a:t>
            </a:r>
          </a:p>
          <a:p>
            <a:r>
              <a:rPr lang="en-US" dirty="0" smtClean="0"/>
              <a:t>We encourage parents to be engage in their child’s virtual learning.</a:t>
            </a:r>
          </a:p>
          <a:p>
            <a:endParaRPr lang="en-US" dirty="0" smtClean="0"/>
          </a:p>
        </p:txBody>
      </p:sp>
      <p:pic>
        <p:nvPicPr>
          <p:cNvPr id="5" name="Picture 4" title="Team 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942" y="147931"/>
            <a:ext cx="4188474" cy="2094237"/>
          </a:xfrm>
          <a:prstGeom prst="rect">
            <a:avLst/>
          </a:prstGeom>
        </p:spPr>
      </p:pic>
      <p:sp>
        <p:nvSpPr>
          <p:cNvPr id="213" name="Google Shape;213;p11"/>
          <p:cNvSpPr txBox="1">
            <a:spLocks noGrp="1"/>
          </p:cNvSpPr>
          <p:nvPr>
            <p:ph type="title"/>
          </p:nvPr>
        </p:nvSpPr>
        <p:spPr>
          <a:xfrm>
            <a:off x="2029940" y="393746"/>
            <a:ext cx="6317291" cy="80130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ts val="4400"/>
              <a:buFont typeface="Trebuchet MS"/>
              <a:buNone/>
            </a:pPr>
            <a:r>
              <a:rPr lang="en-US" dirty="0" smtClean="0"/>
              <a:t>Communication  </a:t>
            </a:r>
            <a:r>
              <a:rPr lang="en-US" sz="6000" dirty="0" smtClean="0"/>
              <a:t>=</a:t>
            </a:r>
            <a:endParaRPr sz="6000" dirty="0"/>
          </a:p>
        </p:txBody>
      </p:sp>
    </p:spTree>
    <p:extLst>
      <p:ext uri="{BB962C8B-B14F-4D97-AF65-F5344CB8AC3E}">
        <p14:creationId xmlns:p14="http://schemas.microsoft.com/office/powerpoint/2010/main" val="3260173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 name="Picture 1" title="Learning graph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723" y="1628058"/>
            <a:ext cx="5420966" cy="4000786"/>
          </a:xfrm>
          <a:prstGeom prst="rect">
            <a:avLst/>
          </a:prstGeom>
        </p:spPr>
      </p:pic>
      <p:sp>
        <p:nvSpPr>
          <p:cNvPr id="214" name="Google Shape;214;p11"/>
          <p:cNvSpPr txBox="1">
            <a:spLocks noGrp="1"/>
          </p:cNvSpPr>
          <p:nvPr>
            <p:ph type="body" idx="1"/>
          </p:nvPr>
        </p:nvSpPr>
        <p:spPr>
          <a:xfrm>
            <a:off x="1175658" y="1331966"/>
            <a:ext cx="4976431" cy="5095319"/>
          </a:xfrm>
          <a:prstGeom prst="rect">
            <a:avLst/>
          </a:prstGeom>
          <a:noFill/>
          <a:ln>
            <a:noFill/>
          </a:ln>
        </p:spPr>
        <p:txBody>
          <a:bodyPr spcFirstLastPara="1" wrap="square" lIns="91425" tIns="45700" rIns="91425" bIns="45700" anchor="t" anchorCtr="0">
            <a:normAutofit lnSpcReduction="10000"/>
          </a:bodyPr>
          <a:lstStyle/>
          <a:p>
            <a:r>
              <a:rPr lang="en-US" dirty="0" smtClean="0"/>
              <a:t>Ensure that the students has appropriate technology and materials.</a:t>
            </a:r>
          </a:p>
          <a:p>
            <a:r>
              <a:rPr lang="en-US" dirty="0" smtClean="0"/>
              <a:t>Host orientation with “live” examples and components.</a:t>
            </a:r>
          </a:p>
          <a:p>
            <a:r>
              <a:rPr lang="en-US" dirty="0" smtClean="0"/>
              <a:t>Be </a:t>
            </a:r>
            <a:r>
              <a:rPr lang="en-US" i="1" dirty="0" smtClean="0"/>
              <a:t>present</a:t>
            </a:r>
            <a:r>
              <a:rPr lang="en-US" dirty="0" smtClean="0"/>
              <a:t> both with asynchronous and synchronous instruction.</a:t>
            </a:r>
          </a:p>
          <a:p>
            <a:r>
              <a:rPr lang="en-US" dirty="0" smtClean="0"/>
              <a:t>Monitor </a:t>
            </a:r>
            <a:r>
              <a:rPr lang="en-US" dirty="0"/>
              <a:t>progress of all </a:t>
            </a:r>
            <a:r>
              <a:rPr lang="en-US" dirty="0" smtClean="0"/>
              <a:t>students throughout the grading term period.</a:t>
            </a:r>
            <a:endParaRPr lang="en-US" dirty="0"/>
          </a:p>
          <a:p>
            <a:pPr lvl="0"/>
            <a:r>
              <a:rPr lang="en-US" dirty="0" smtClean="0"/>
              <a:t>Give timely feedback.</a:t>
            </a:r>
            <a:endParaRPr lang="en-US" dirty="0"/>
          </a:p>
        </p:txBody>
      </p:sp>
      <p:sp>
        <p:nvSpPr>
          <p:cNvPr id="213" name="Google Shape;213;p11"/>
          <p:cNvSpPr txBox="1">
            <a:spLocks noGrp="1"/>
          </p:cNvSpPr>
          <p:nvPr>
            <p:ph type="title"/>
          </p:nvPr>
        </p:nvSpPr>
        <p:spPr>
          <a:xfrm>
            <a:off x="2029940" y="245700"/>
            <a:ext cx="8028460" cy="8013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dirty="0" smtClean="0"/>
              <a:t>Supporting Virtual Students</a:t>
            </a:r>
            <a:endParaRPr sz="6000" dirty="0"/>
          </a:p>
        </p:txBody>
      </p:sp>
    </p:spTree>
    <p:extLst>
      <p:ext uri="{BB962C8B-B14F-4D97-AF65-F5344CB8AC3E}">
        <p14:creationId xmlns:p14="http://schemas.microsoft.com/office/powerpoint/2010/main" val="563029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title="Girl sad with book"/>
          <p:cNvPicPr>
            <a:picLocks noChangeAspect="1"/>
          </p:cNvPicPr>
          <p:nvPr/>
        </p:nvPicPr>
        <p:blipFill rotWithShape="1">
          <a:blip r:embed="rId3">
            <a:extLst>
              <a:ext uri="{28A0092B-C50C-407E-A947-70E740481C1C}">
                <a14:useLocalDpi xmlns:a14="http://schemas.microsoft.com/office/drawing/2010/main" val="0"/>
              </a:ext>
            </a:extLst>
          </a:blip>
          <a:srcRect l="17470" r="7067"/>
          <a:stretch/>
        </p:blipFill>
        <p:spPr>
          <a:xfrm>
            <a:off x="8038012" y="1331966"/>
            <a:ext cx="2882538" cy="2546531"/>
          </a:xfrm>
          <a:prstGeom prst="rect">
            <a:avLst/>
          </a:prstGeom>
        </p:spPr>
      </p:pic>
      <p:sp>
        <p:nvSpPr>
          <p:cNvPr id="214" name="Google Shape;214;p11"/>
          <p:cNvSpPr txBox="1">
            <a:spLocks noGrp="1"/>
          </p:cNvSpPr>
          <p:nvPr>
            <p:ph type="body" idx="1"/>
          </p:nvPr>
        </p:nvSpPr>
        <p:spPr>
          <a:xfrm>
            <a:off x="1532711" y="1047003"/>
            <a:ext cx="6261462" cy="5391051"/>
          </a:xfrm>
          <a:prstGeom prst="rect">
            <a:avLst/>
          </a:prstGeom>
          <a:noFill/>
          <a:ln w="25400">
            <a:solidFill>
              <a:schemeClr val="accent1"/>
            </a:solidFill>
          </a:ln>
        </p:spPr>
        <p:txBody>
          <a:bodyPr spcFirstLastPara="1" wrap="square" lIns="91425" tIns="45700" rIns="91425" bIns="45700" anchor="t" anchorCtr="0">
            <a:normAutofit/>
          </a:bodyPr>
          <a:lstStyle/>
          <a:p>
            <a:pPr marL="0" indent="0">
              <a:buNone/>
            </a:pPr>
            <a:r>
              <a:rPr lang="en-US" u="sng" dirty="0" smtClean="0"/>
              <a:t>Scenario</a:t>
            </a:r>
          </a:p>
          <a:p>
            <a:pPr marL="0" indent="0">
              <a:buNone/>
            </a:pPr>
            <a:r>
              <a:rPr lang="en-US" sz="2400" dirty="0" smtClean="0"/>
              <a:t>Jessica is enrolled in an online Biology class and is not performing well. Jessica is not completing all of the required assignments; however, Jessica is actively participating in discussions and “live sessions”. Jessica has an IEP with accommodations. Jessica’s parents are upset because her grades have dropped and is not getting any response from the teacher. Since Jessica’s grade average has dropped below 70%, she will be automatically withdrawn from the course and virtual program. If withdrawn, Jessica would have to return to her home school in a face-2-face class.</a:t>
            </a:r>
          </a:p>
          <a:p>
            <a:endParaRPr lang="en-US" dirty="0"/>
          </a:p>
        </p:txBody>
      </p:sp>
      <p:sp>
        <p:nvSpPr>
          <p:cNvPr id="213" name="Google Shape;213;p11"/>
          <p:cNvSpPr txBox="1">
            <a:spLocks noGrp="1"/>
          </p:cNvSpPr>
          <p:nvPr>
            <p:ph type="title"/>
          </p:nvPr>
        </p:nvSpPr>
        <p:spPr>
          <a:xfrm>
            <a:off x="2029940" y="245700"/>
            <a:ext cx="8028460" cy="8013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dirty="0" smtClean="0"/>
              <a:t>Supporting Virtual Students</a:t>
            </a:r>
            <a:endParaRPr sz="6000" dirty="0"/>
          </a:p>
        </p:txBody>
      </p:sp>
    </p:spTree>
    <p:extLst>
      <p:ext uri="{BB962C8B-B14F-4D97-AF65-F5344CB8AC3E}">
        <p14:creationId xmlns:p14="http://schemas.microsoft.com/office/powerpoint/2010/main" val="13284698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 name="Picture 1" title="Girl happy with laptop"/>
          <p:cNvPicPr>
            <a:picLocks noChangeAspect="1"/>
          </p:cNvPicPr>
          <p:nvPr/>
        </p:nvPicPr>
        <p:blipFill rotWithShape="1">
          <a:blip r:embed="rId3">
            <a:extLst>
              <a:ext uri="{28A0092B-C50C-407E-A947-70E740481C1C}">
                <a14:useLocalDpi xmlns:a14="http://schemas.microsoft.com/office/drawing/2010/main" val="0"/>
              </a:ext>
            </a:extLst>
          </a:blip>
          <a:srcRect l="9270" r="4037"/>
          <a:stretch/>
        </p:blipFill>
        <p:spPr>
          <a:xfrm>
            <a:off x="1027612" y="1508759"/>
            <a:ext cx="3553097" cy="2732314"/>
          </a:xfrm>
          <a:prstGeom prst="rect">
            <a:avLst/>
          </a:prstGeom>
        </p:spPr>
      </p:pic>
      <p:sp>
        <p:nvSpPr>
          <p:cNvPr id="214" name="Google Shape;214;p11"/>
          <p:cNvSpPr txBox="1">
            <a:spLocks noGrp="1"/>
          </p:cNvSpPr>
          <p:nvPr>
            <p:ph type="body" idx="1"/>
          </p:nvPr>
        </p:nvSpPr>
        <p:spPr>
          <a:xfrm>
            <a:off x="5225143" y="1193074"/>
            <a:ext cx="6365966" cy="4885510"/>
          </a:xfrm>
          <a:prstGeom prst="rect">
            <a:avLst/>
          </a:prstGeom>
          <a:noFill/>
          <a:ln>
            <a:solidFill>
              <a:schemeClr val="accent1"/>
            </a:solidFill>
          </a:ln>
        </p:spPr>
        <p:txBody>
          <a:bodyPr spcFirstLastPara="1" wrap="square" lIns="91425" tIns="45700" rIns="91425" bIns="45700" anchor="t" anchorCtr="0">
            <a:normAutofit/>
          </a:bodyPr>
          <a:lstStyle/>
          <a:p>
            <a:r>
              <a:rPr lang="en-US" dirty="0" smtClean="0"/>
              <a:t>What are the underlying issues in this scenario?</a:t>
            </a:r>
          </a:p>
          <a:p>
            <a:r>
              <a:rPr lang="en-US" dirty="0" smtClean="0"/>
              <a:t>What questions would you ask and what steps would you have taken to help avoid having a student end up in this situation?</a:t>
            </a:r>
          </a:p>
          <a:p>
            <a:r>
              <a:rPr lang="en-US" dirty="0" smtClean="0"/>
              <a:t>What action would you take to provide support to Jessica and her family?</a:t>
            </a:r>
            <a:endParaRPr lang="en-US" dirty="0"/>
          </a:p>
        </p:txBody>
      </p:sp>
      <p:sp>
        <p:nvSpPr>
          <p:cNvPr id="213" name="Google Shape;213;p11"/>
          <p:cNvSpPr txBox="1">
            <a:spLocks noGrp="1"/>
          </p:cNvSpPr>
          <p:nvPr>
            <p:ph type="title"/>
          </p:nvPr>
        </p:nvSpPr>
        <p:spPr>
          <a:xfrm>
            <a:off x="2029940" y="245700"/>
            <a:ext cx="8028460" cy="8013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dirty="0" smtClean="0"/>
              <a:t>Supporting Virtual Students</a:t>
            </a:r>
            <a:endParaRPr sz="6000" dirty="0"/>
          </a:p>
        </p:txBody>
      </p:sp>
    </p:spTree>
    <p:extLst>
      <p:ext uri="{BB962C8B-B14F-4D97-AF65-F5344CB8AC3E}">
        <p14:creationId xmlns:p14="http://schemas.microsoft.com/office/powerpoint/2010/main" val="47864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title="Girl sad with book"/>
          <p:cNvPicPr>
            <a:picLocks noChangeAspect="1"/>
          </p:cNvPicPr>
          <p:nvPr/>
        </p:nvPicPr>
        <p:blipFill rotWithShape="1">
          <a:blip r:embed="rId3">
            <a:extLst>
              <a:ext uri="{28A0092B-C50C-407E-A947-70E740481C1C}">
                <a14:useLocalDpi xmlns:a14="http://schemas.microsoft.com/office/drawing/2010/main" val="0"/>
              </a:ext>
            </a:extLst>
          </a:blip>
          <a:srcRect l="17470" r="7067"/>
          <a:stretch/>
        </p:blipFill>
        <p:spPr>
          <a:xfrm>
            <a:off x="8038012" y="1331966"/>
            <a:ext cx="2882538" cy="2546531"/>
          </a:xfrm>
          <a:prstGeom prst="rect">
            <a:avLst/>
          </a:prstGeom>
        </p:spPr>
      </p:pic>
      <p:sp>
        <p:nvSpPr>
          <p:cNvPr id="214" name="Google Shape;214;p11"/>
          <p:cNvSpPr txBox="1">
            <a:spLocks noGrp="1"/>
          </p:cNvSpPr>
          <p:nvPr>
            <p:ph type="body" idx="1"/>
          </p:nvPr>
        </p:nvSpPr>
        <p:spPr>
          <a:xfrm>
            <a:off x="1654631" y="1031561"/>
            <a:ext cx="6261462" cy="5391051"/>
          </a:xfrm>
          <a:prstGeom prst="rect">
            <a:avLst/>
          </a:prstGeom>
          <a:noFill/>
          <a:ln w="25400">
            <a:solidFill>
              <a:schemeClr val="accent1"/>
            </a:solidFill>
          </a:ln>
        </p:spPr>
        <p:txBody>
          <a:bodyPr spcFirstLastPara="1" wrap="square" lIns="91425" tIns="45700" rIns="91425" bIns="45700" anchor="t" anchorCtr="0">
            <a:normAutofit/>
          </a:bodyPr>
          <a:lstStyle/>
          <a:p>
            <a:pPr marL="0" indent="0">
              <a:buNone/>
            </a:pPr>
            <a:r>
              <a:rPr lang="en-US" u="sng" dirty="0" smtClean="0"/>
              <a:t>Scenario</a:t>
            </a:r>
          </a:p>
          <a:p>
            <a:pPr marL="0" indent="0">
              <a:buNone/>
            </a:pPr>
            <a:r>
              <a:rPr lang="en-US" sz="2400" dirty="0" smtClean="0"/>
              <a:t>Jessica is enrolled in an online Biology class and is </a:t>
            </a:r>
            <a:r>
              <a:rPr lang="en-US" sz="2400" u="sng" dirty="0" smtClean="0">
                <a:solidFill>
                  <a:schemeClr val="accent2">
                    <a:lumMod val="50000"/>
                    <a:lumOff val="50000"/>
                  </a:schemeClr>
                </a:solidFill>
              </a:rPr>
              <a:t>not performing well</a:t>
            </a:r>
            <a:r>
              <a:rPr lang="en-US" sz="2400" dirty="0" smtClean="0"/>
              <a:t>. Jessica is </a:t>
            </a:r>
            <a:r>
              <a:rPr lang="en-US" sz="2400" u="sng" dirty="0" smtClean="0">
                <a:solidFill>
                  <a:schemeClr val="accent2">
                    <a:lumMod val="50000"/>
                    <a:lumOff val="50000"/>
                  </a:schemeClr>
                </a:solidFill>
              </a:rPr>
              <a:t>not completing all of the required assignments</a:t>
            </a:r>
            <a:r>
              <a:rPr lang="en-US" sz="2400" dirty="0" smtClean="0"/>
              <a:t>; however, Jessica is </a:t>
            </a:r>
            <a:r>
              <a:rPr lang="en-US" sz="2400" u="sng" dirty="0" smtClean="0">
                <a:solidFill>
                  <a:schemeClr val="accent2">
                    <a:lumMod val="50000"/>
                    <a:lumOff val="50000"/>
                  </a:schemeClr>
                </a:solidFill>
              </a:rPr>
              <a:t>actively participating </a:t>
            </a:r>
            <a:r>
              <a:rPr lang="en-US" sz="2400" dirty="0" smtClean="0"/>
              <a:t>in discussions and “live sessions”. Jessica </a:t>
            </a:r>
            <a:r>
              <a:rPr lang="en-US" sz="2400" u="sng" dirty="0" smtClean="0">
                <a:solidFill>
                  <a:schemeClr val="accent2">
                    <a:lumMod val="50000"/>
                    <a:lumOff val="50000"/>
                  </a:schemeClr>
                </a:solidFill>
              </a:rPr>
              <a:t>has an IEP</a:t>
            </a:r>
            <a:r>
              <a:rPr lang="en-US" sz="2400" dirty="0" smtClean="0">
                <a:solidFill>
                  <a:schemeClr val="accent2">
                    <a:lumMod val="50000"/>
                    <a:lumOff val="50000"/>
                  </a:schemeClr>
                </a:solidFill>
              </a:rPr>
              <a:t> </a:t>
            </a:r>
            <a:r>
              <a:rPr lang="en-US" sz="2400" dirty="0" smtClean="0"/>
              <a:t>with </a:t>
            </a:r>
            <a:r>
              <a:rPr lang="en-US" sz="2400" u="sng" dirty="0" smtClean="0">
                <a:solidFill>
                  <a:schemeClr val="accent2">
                    <a:lumMod val="50000"/>
                    <a:lumOff val="50000"/>
                  </a:schemeClr>
                </a:solidFill>
              </a:rPr>
              <a:t>accommodations</a:t>
            </a:r>
            <a:r>
              <a:rPr lang="en-US" sz="2400" dirty="0" smtClean="0"/>
              <a:t>. Jessica’s </a:t>
            </a:r>
            <a:r>
              <a:rPr lang="en-US" sz="2400" u="sng" dirty="0" smtClean="0">
                <a:solidFill>
                  <a:schemeClr val="accent2">
                    <a:lumMod val="50000"/>
                    <a:lumOff val="50000"/>
                  </a:schemeClr>
                </a:solidFill>
              </a:rPr>
              <a:t>parents are upset</a:t>
            </a:r>
            <a:r>
              <a:rPr lang="en-US" sz="2400" dirty="0" smtClean="0">
                <a:solidFill>
                  <a:schemeClr val="accent2">
                    <a:lumMod val="50000"/>
                    <a:lumOff val="50000"/>
                  </a:schemeClr>
                </a:solidFill>
              </a:rPr>
              <a:t> </a:t>
            </a:r>
            <a:r>
              <a:rPr lang="en-US" sz="2400" dirty="0" smtClean="0"/>
              <a:t>because her </a:t>
            </a:r>
            <a:r>
              <a:rPr lang="en-US" sz="2400" u="sng" dirty="0" smtClean="0">
                <a:solidFill>
                  <a:schemeClr val="accent2">
                    <a:lumMod val="50000"/>
                    <a:lumOff val="50000"/>
                  </a:schemeClr>
                </a:solidFill>
              </a:rPr>
              <a:t>grades have dropped</a:t>
            </a:r>
            <a:r>
              <a:rPr lang="en-US" sz="2400" dirty="0" smtClean="0"/>
              <a:t> and is </a:t>
            </a:r>
            <a:r>
              <a:rPr lang="en-US" sz="2400" u="sng" dirty="0" smtClean="0">
                <a:solidFill>
                  <a:schemeClr val="accent2">
                    <a:lumMod val="50000"/>
                    <a:lumOff val="50000"/>
                  </a:schemeClr>
                </a:solidFill>
              </a:rPr>
              <a:t>not getting any response from the teacher</a:t>
            </a:r>
            <a:r>
              <a:rPr lang="en-US" sz="2400" dirty="0" smtClean="0"/>
              <a:t>. Since Jessica’s grade average has </a:t>
            </a:r>
            <a:r>
              <a:rPr lang="en-US" sz="2400" u="sng" dirty="0" smtClean="0">
                <a:solidFill>
                  <a:schemeClr val="accent2">
                    <a:lumMod val="50000"/>
                    <a:lumOff val="50000"/>
                  </a:schemeClr>
                </a:solidFill>
              </a:rPr>
              <a:t>dropped below 70%</a:t>
            </a:r>
            <a:r>
              <a:rPr lang="en-US" sz="2400" dirty="0" smtClean="0">
                <a:solidFill>
                  <a:schemeClr val="accent2">
                    <a:lumMod val="50000"/>
                    <a:lumOff val="50000"/>
                  </a:schemeClr>
                </a:solidFill>
              </a:rPr>
              <a:t>, </a:t>
            </a:r>
            <a:r>
              <a:rPr lang="en-US" sz="2400" dirty="0" smtClean="0"/>
              <a:t>she will be </a:t>
            </a:r>
            <a:r>
              <a:rPr lang="en-US" sz="2400" u="sng" dirty="0" smtClean="0">
                <a:solidFill>
                  <a:schemeClr val="accent2">
                    <a:lumMod val="50000"/>
                    <a:lumOff val="50000"/>
                  </a:schemeClr>
                </a:solidFill>
              </a:rPr>
              <a:t>automatically withdrawn</a:t>
            </a:r>
            <a:r>
              <a:rPr lang="en-US" sz="2400" dirty="0" smtClean="0">
                <a:solidFill>
                  <a:schemeClr val="accent2">
                    <a:lumMod val="50000"/>
                    <a:lumOff val="50000"/>
                  </a:schemeClr>
                </a:solidFill>
              </a:rPr>
              <a:t> </a:t>
            </a:r>
            <a:r>
              <a:rPr lang="en-US" sz="2400" dirty="0" smtClean="0"/>
              <a:t>from the course and virtual program. If withdrawn, Jessica would have to </a:t>
            </a:r>
            <a:r>
              <a:rPr lang="en-US" sz="2400" u="sng" dirty="0" smtClean="0">
                <a:solidFill>
                  <a:schemeClr val="accent2">
                    <a:lumMod val="50000"/>
                    <a:lumOff val="50000"/>
                  </a:schemeClr>
                </a:solidFill>
              </a:rPr>
              <a:t>return to her home school</a:t>
            </a:r>
            <a:r>
              <a:rPr lang="en-US" sz="2400" dirty="0" smtClean="0">
                <a:solidFill>
                  <a:schemeClr val="accent2">
                    <a:lumMod val="50000"/>
                    <a:lumOff val="50000"/>
                  </a:schemeClr>
                </a:solidFill>
              </a:rPr>
              <a:t> </a:t>
            </a:r>
            <a:r>
              <a:rPr lang="en-US" sz="2400" dirty="0" smtClean="0"/>
              <a:t>in a </a:t>
            </a:r>
            <a:r>
              <a:rPr lang="en-US" sz="2400" u="sng" dirty="0" smtClean="0">
                <a:solidFill>
                  <a:schemeClr val="accent2">
                    <a:lumMod val="50000"/>
                    <a:lumOff val="50000"/>
                  </a:schemeClr>
                </a:solidFill>
              </a:rPr>
              <a:t>face-2-face class</a:t>
            </a:r>
            <a:r>
              <a:rPr lang="en-US" sz="2400" dirty="0" smtClean="0"/>
              <a:t>.</a:t>
            </a:r>
          </a:p>
          <a:p>
            <a:endParaRPr lang="en-US" dirty="0"/>
          </a:p>
        </p:txBody>
      </p:sp>
      <p:sp>
        <p:nvSpPr>
          <p:cNvPr id="213" name="Google Shape;213;p11"/>
          <p:cNvSpPr txBox="1">
            <a:spLocks noGrp="1"/>
          </p:cNvSpPr>
          <p:nvPr>
            <p:ph type="title"/>
          </p:nvPr>
        </p:nvSpPr>
        <p:spPr>
          <a:xfrm>
            <a:off x="2029940" y="245700"/>
            <a:ext cx="8028460" cy="8013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dirty="0" smtClean="0"/>
              <a:t>Supporting Virtual Students</a:t>
            </a:r>
            <a:endParaRPr sz="6000" dirty="0"/>
          </a:p>
        </p:txBody>
      </p:sp>
    </p:spTree>
    <p:extLst>
      <p:ext uri="{BB962C8B-B14F-4D97-AF65-F5344CB8AC3E}">
        <p14:creationId xmlns:p14="http://schemas.microsoft.com/office/powerpoint/2010/main" val="2743111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5" name="Google Shape;165;p2" title="social media logos: Twitter, Facebook, and LinkedIn"/>
          <p:cNvGrpSpPr/>
          <p:nvPr/>
        </p:nvGrpSpPr>
        <p:grpSpPr>
          <a:xfrm>
            <a:off x="1868115" y="5874586"/>
            <a:ext cx="2444475" cy="555589"/>
            <a:chOff x="2235200" y="5089418"/>
            <a:chExt cx="5791200" cy="1692383"/>
          </a:xfrm>
        </p:grpSpPr>
        <p:pic>
          <p:nvPicPr>
            <p:cNvPr id="168" name="Google Shape;168;p2" title="LinkedIn logo"/>
            <p:cNvPicPr preferRelativeResize="0"/>
            <p:nvPr/>
          </p:nvPicPr>
          <p:blipFill rotWithShape="1">
            <a:blip r:embed="rId3">
              <a:alphaModFix/>
            </a:blip>
            <a:srcRect/>
            <a:stretch/>
          </p:blipFill>
          <p:spPr>
            <a:xfrm>
              <a:off x="6370093" y="5125494"/>
              <a:ext cx="1656307" cy="1656307"/>
            </a:xfrm>
            <a:prstGeom prst="rect">
              <a:avLst/>
            </a:prstGeom>
            <a:noFill/>
            <a:ln>
              <a:noFill/>
            </a:ln>
          </p:spPr>
        </p:pic>
        <p:pic>
          <p:nvPicPr>
            <p:cNvPr id="167" name="Google Shape;167;p2" title="facebook logo"/>
            <p:cNvPicPr preferRelativeResize="0"/>
            <p:nvPr/>
          </p:nvPicPr>
          <p:blipFill rotWithShape="1">
            <a:blip r:embed="rId4">
              <a:alphaModFix/>
            </a:blip>
            <a:srcRect/>
            <a:stretch/>
          </p:blipFill>
          <p:spPr>
            <a:xfrm>
              <a:off x="4388045" y="5125494"/>
              <a:ext cx="1576507" cy="1576507"/>
            </a:xfrm>
            <a:prstGeom prst="rect">
              <a:avLst/>
            </a:prstGeom>
            <a:noFill/>
            <a:ln>
              <a:noFill/>
            </a:ln>
          </p:spPr>
        </p:pic>
        <p:pic>
          <p:nvPicPr>
            <p:cNvPr id="166" name="Google Shape;166;p2" title="twitter logo"/>
            <p:cNvPicPr preferRelativeResize="0"/>
            <p:nvPr/>
          </p:nvPicPr>
          <p:blipFill rotWithShape="1">
            <a:blip r:embed="rId5">
              <a:alphaModFix/>
            </a:blip>
            <a:srcRect/>
            <a:stretch/>
          </p:blipFill>
          <p:spPr>
            <a:xfrm>
              <a:off x="2235200" y="5089418"/>
              <a:ext cx="1645699" cy="1645699"/>
            </a:xfrm>
            <a:prstGeom prst="rect">
              <a:avLst/>
            </a:prstGeom>
            <a:noFill/>
            <a:ln>
              <a:noFill/>
            </a:ln>
          </p:spPr>
        </p:pic>
      </p:grpSp>
      <p:sp>
        <p:nvSpPr>
          <p:cNvPr id="164" name="Google Shape;164;p2"/>
          <p:cNvSpPr txBox="1">
            <a:spLocks noGrp="1"/>
          </p:cNvSpPr>
          <p:nvPr>
            <p:ph type="body" idx="1"/>
          </p:nvPr>
        </p:nvSpPr>
        <p:spPr>
          <a:xfrm>
            <a:off x="1804192" y="4943890"/>
            <a:ext cx="2610729" cy="930696"/>
          </a:xfrm>
          <a:prstGeom prst="rect">
            <a:avLst/>
          </a:prstGeom>
          <a:noFill/>
          <a:ln>
            <a:noFill/>
          </a:ln>
        </p:spPr>
        <p:txBody>
          <a:bodyPr spcFirstLastPara="1" vert="horz" wrap="square" lIns="121900" tIns="60933" rIns="121900" bIns="60933" rtlCol="0" anchor="t" anchorCtr="0">
            <a:normAutofit fontScale="92500" lnSpcReduction="10000"/>
          </a:bodyPr>
          <a:lstStyle/>
          <a:p>
            <a:pPr marL="0" indent="0">
              <a:lnSpc>
                <a:spcPct val="100000"/>
              </a:lnSpc>
              <a:spcBef>
                <a:spcPts val="0"/>
              </a:spcBef>
              <a:buClr>
                <a:schemeClr val="dk1"/>
              </a:buClr>
              <a:buSzPts val="1300"/>
              <a:buNone/>
            </a:pPr>
            <a:r>
              <a:rPr lang="en-US" sz="1467" dirty="0"/>
              <a:t>Twitter: @</a:t>
            </a:r>
            <a:r>
              <a:rPr lang="en-US" sz="1467" dirty="0" err="1"/>
              <a:t>VDOE_News</a:t>
            </a:r>
            <a:r>
              <a:rPr lang="en-US" sz="1467" dirty="0"/>
              <a:t/>
            </a:r>
            <a:br>
              <a:rPr lang="en-US" sz="1467" dirty="0"/>
            </a:br>
            <a:r>
              <a:rPr lang="en-US" sz="1467" dirty="0"/>
              <a:t>Facebook: @</a:t>
            </a:r>
            <a:r>
              <a:rPr lang="en-US" sz="1467" dirty="0" err="1"/>
              <a:t>VDOENews</a:t>
            </a:r>
            <a:endParaRPr sz="1467" dirty="0"/>
          </a:p>
          <a:p>
            <a:pPr marL="0" indent="0">
              <a:lnSpc>
                <a:spcPct val="100000"/>
              </a:lnSpc>
              <a:spcBef>
                <a:spcPts val="347"/>
              </a:spcBef>
              <a:buClr>
                <a:schemeClr val="dk1"/>
              </a:buClr>
              <a:buSzPts val="1300"/>
              <a:buNone/>
            </a:pPr>
            <a:r>
              <a:rPr lang="en-US" sz="1467" b="1" dirty="0"/>
              <a:t>#VAis4Learners #</a:t>
            </a:r>
            <a:r>
              <a:rPr lang="en-US" sz="1467" b="1" dirty="0" err="1"/>
              <a:t>EdEquityVA</a:t>
            </a:r>
            <a:endParaRPr sz="1467" dirty="0"/>
          </a:p>
        </p:txBody>
      </p:sp>
      <p:sp>
        <p:nvSpPr>
          <p:cNvPr id="163" name="Google Shape;163;p2"/>
          <p:cNvSpPr txBox="1"/>
          <p:nvPr/>
        </p:nvSpPr>
        <p:spPr>
          <a:xfrm>
            <a:off x="3881745" y="1387890"/>
            <a:ext cx="6502400" cy="3556000"/>
          </a:xfrm>
          <a:prstGeom prst="rect">
            <a:avLst/>
          </a:prstGeom>
          <a:noFill/>
          <a:ln>
            <a:noFill/>
          </a:ln>
        </p:spPr>
        <p:txBody>
          <a:bodyPr spcFirstLastPara="1" wrap="square" lIns="121900" tIns="60933" rIns="121900" bIns="60933" anchor="t" anchorCtr="0">
            <a:normAutofit/>
          </a:bodyPr>
          <a:lstStyle/>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Dr. Meg Foley</a:t>
            </a:r>
            <a:endParaRPr lang="en-US" sz="2667" dirty="0"/>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6"/>
              </a:rPr>
              <a:t>meg.foley@doe.virginia.gov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786-0877</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Coordinator of Virtual </a:t>
            </a:r>
            <a:r>
              <a:rPr lang="en-US" sz="2667" dirty="0" smtClean="0">
                <a:solidFill>
                  <a:schemeClr val="dk1"/>
                </a:solidFill>
                <a:latin typeface="Calibri"/>
                <a:ea typeface="Calibri"/>
                <a:cs typeface="Calibri"/>
                <a:sym typeface="Calibri"/>
              </a:rPr>
              <a:t>Learning</a:t>
            </a:r>
          </a:p>
          <a:p>
            <a:pPr algn="r">
              <a:lnSpc>
                <a:spcPct val="80000"/>
              </a:lnSpc>
              <a:spcBef>
                <a:spcPts val="419"/>
              </a:spcBef>
              <a:buClr>
                <a:schemeClr val="dk1"/>
              </a:buClr>
              <a:buSzPts val="1572"/>
            </a:pPr>
            <a:endParaRPr lang="en-US" sz="2667"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dirty="0" smtClean="0">
                <a:solidFill>
                  <a:schemeClr val="dk1"/>
                </a:solidFill>
                <a:latin typeface="Calibri"/>
                <a:ea typeface="Calibri"/>
                <a:cs typeface="Calibri"/>
                <a:sym typeface="Calibri"/>
              </a:rPr>
              <a:t>Reginald </a:t>
            </a:r>
            <a:r>
              <a:rPr lang="en-US" sz="2667" dirty="0">
                <a:solidFill>
                  <a:schemeClr val="dk1"/>
                </a:solidFill>
                <a:latin typeface="Calibri"/>
                <a:ea typeface="Calibri"/>
                <a:cs typeface="Calibri"/>
                <a:sym typeface="Calibri"/>
              </a:rPr>
              <a:t>Fox</a:t>
            </a:r>
            <a:endParaRPr sz="2667" dirty="0">
              <a:solidFill>
                <a:srgbClr val="000000"/>
              </a:solidFill>
              <a:sym typeface="Arial"/>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7"/>
              </a:rPr>
              <a:t>reginald.fox@doe.virginia.gov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371-5663</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Virtual Learning Specialist</a:t>
            </a:r>
          </a:p>
          <a:p>
            <a:pPr algn="r">
              <a:lnSpc>
                <a:spcPct val="80000"/>
              </a:lnSpc>
              <a:spcBef>
                <a:spcPts val="419"/>
              </a:spcBef>
              <a:buClr>
                <a:schemeClr val="dk1"/>
              </a:buClr>
              <a:buSzPts val="1572"/>
            </a:pP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3733"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2096" dirty="0">
              <a:solidFill>
                <a:schemeClr val="dk1"/>
              </a:solidFill>
              <a:latin typeface="Calibri"/>
              <a:ea typeface="Calibri"/>
              <a:cs typeface="Calibri"/>
              <a:sym typeface="Calibri"/>
            </a:endParaRPr>
          </a:p>
          <a:p>
            <a:pPr algn="r">
              <a:lnSpc>
                <a:spcPct val="80000"/>
              </a:lnSpc>
              <a:spcBef>
                <a:spcPts val="468"/>
              </a:spcBef>
              <a:buClr>
                <a:schemeClr val="dk1"/>
              </a:buClr>
              <a:buSzPts val="1757"/>
            </a:pPr>
            <a:endParaRPr sz="2343" dirty="0">
              <a:solidFill>
                <a:schemeClr val="dk1"/>
              </a:solidFill>
              <a:latin typeface="Calibri"/>
              <a:ea typeface="Calibri"/>
              <a:cs typeface="Calibri"/>
              <a:sym typeface="Calibri"/>
            </a:endParaRPr>
          </a:p>
          <a:p>
            <a:pPr algn="r">
              <a:lnSpc>
                <a:spcPct val="80000"/>
              </a:lnSpc>
              <a:spcBef>
                <a:spcPts val="740"/>
              </a:spcBef>
              <a:buClr>
                <a:schemeClr val="dk1"/>
              </a:buClr>
              <a:buSzPts val="2775"/>
            </a:pPr>
            <a:endParaRPr sz="3700" dirty="0">
              <a:solidFill>
                <a:schemeClr val="dk1"/>
              </a:solidFill>
              <a:latin typeface="Calibri"/>
              <a:ea typeface="Calibri"/>
              <a:cs typeface="Calibri"/>
              <a:sym typeface="Calibri"/>
            </a:endParaRPr>
          </a:p>
        </p:txBody>
      </p:sp>
      <p:pic>
        <p:nvPicPr>
          <p:cNvPr id="3" name="Picture 2" title="Picture of Reggie Fox"/>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774" y="3291840"/>
            <a:ext cx="1734555" cy="1750468"/>
          </a:xfrm>
          <a:prstGeom prst="rect">
            <a:avLst/>
          </a:prstGeom>
        </p:spPr>
      </p:pic>
      <p:pic>
        <p:nvPicPr>
          <p:cNvPr id="4" name="Picture 3" title="Picture of Meg Foley"/>
          <p:cNvPicPr>
            <a:picLocks noChangeAspect="1"/>
          </p:cNvPicPr>
          <p:nvPr/>
        </p:nvPicPr>
        <p:blipFill>
          <a:blip r:embed="rId9"/>
          <a:stretch>
            <a:fillRect/>
          </a:stretch>
        </p:blipFill>
        <p:spPr>
          <a:xfrm>
            <a:off x="1631942" y="1726057"/>
            <a:ext cx="1810338" cy="1790653"/>
          </a:xfrm>
          <a:prstGeom prst="rect">
            <a:avLst/>
          </a:prstGeom>
        </p:spPr>
      </p:pic>
      <p:sp>
        <p:nvSpPr>
          <p:cNvPr id="2" name="Title 1"/>
          <p:cNvSpPr>
            <a:spLocks noGrp="1"/>
          </p:cNvSpPr>
          <p:nvPr>
            <p:ph type="title"/>
          </p:nvPr>
        </p:nvSpPr>
        <p:spPr/>
        <p:txBody>
          <a:bodyPr/>
          <a:lstStyle/>
          <a:p>
            <a:r>
              <a:rPr lang="en-US" dirty="0" smtClean="0"/>
              <a:t>Presenters</a:t>
            </a:r>
            <a:endParaRPr lang="en-US" dirty="0"/>
          </a:p>
        </p:txBody>
      </p:sp>
    </p:spTree>
    <p:extLst>
      <p:ext uri="{BB962C8B-B14F-4D97-AF65-F5344CB8AC3E}">
        <p14:creationId xmlns:p14="http://schemas.microsoft.com/office/powerpoint/2010/main" val="2511313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5" name="Google Shape;165;p2" title="social media logos: Twitter, Facebook, and LinkedIn"/>
          <p:cNvGrpSpPr/>
          <p:nvPr/>
        </p:nvGrpSpPr>
        <p:grpSpPr>
          <a:xfrm>
            <a:off x="1868115" y="5874586"/>
            <a:ext cx="2444475" cy="555589"/>
            <a:chOff x="2235200" y="5089418"/>
            <a:chExt cx="5791200" cy="1692383"/>
          </a:xfrm>
        </p:grpSpPr>
        <p:pic>
          <p:nvPicPr>
            <p:cNvPr id="168" name="Google Shape;168;p2" title="LinkedIn logo"/>
            <p:cNvPicPr preferRelativeResize="0"/>
            <p:nvPr/>
          </p:nvPicPr>
          <p:blipFill rotWithShape="1">
            <a:blip r:embed="rId3">
              <a:alphaModFix/>
            </a:blip>
            <a:srcRect/>
            <a:stretch/>
          </p:blipFill>
          <p:spPr>
            <a:xfrm>
              <a:off x="6370093" y="5125494"/>
              <a:ext cx="1656307" cy="1656307"/>
            </a:xfrm>
            <a:prstGeom prst="rect">
              <a:avLst/>
            </a:prstGeom>
            <a:noFill/>
            <a:ln>
              <a:noFill/>
            </a:ln>
          </p:spPr>
        </p:pic>
        <p:pic>
          <p:nvPicPr>
            <p:cNvPr id="167" name="Google Shape;167;p2" title="facebook logo"/>
            <p:cNvPicPr preferRelativeResize="0"/>
            <p:nvPr/>
          </p:nvPicPr>
          <p:blipFill rotWithShape="1">
            <a:blip r:embed="rId4">
              <a:alphaModFix/>
            </a:blip>
            <a:srcRect/>
            <a:stretch/>
          </p:blipFill>
          <p:spPr>
            <a:xfrm>
              <a:off x="4388045" y="5125494"/>
              <a:ext cx="1576507" cy="1576507"/>
            </a:xfrm>
            <a:prstGeom prst="rect">
              <a:avLst/>
            </a:prstGeom>
            <a:noFill/>
            <a:ln>
              <a:noFill/>
            </a:ln>
          </p:spPr>
        </p:pic>
        <p:pic>
          <p:nvPicPr>
            <p:cNvPr id="166" name="Google Shape;166;p2" title="twitter logo"/>
            <p:cNvPicPr preferRelativeResize="0"/>
            <p:nvPr/>
          </p:nvPicPr>
          <p:blipFill rotWithShape="1">
            <a:blip r:embed="rId5">
              <a:alphaModFix/>
            </a:blip>
            <a:srcRect/>
            <a:stretch/>
          </p:blipFill>
          <p:spPr>
            <a:xfrm>
              <a:off x="2235200" y="5089418"/>
              <a:ext cx="1645699" cy="1645699"/>
            </a:xfrm>
            <a:prstGeom prst="rect">
              <a:avLst/>
            </a:prstGeom>
            <a:noFill/>
            <a:ln>
              <a:noFill/>
            </a:ln>
          </p:spPr>
        </p:pic>
      </p:grpSp>
      <p:sp>
        <p:nvSpPr>
          <p:cNvPr id="164" name="Google Shape;164;p2"/>
          <p:cNvSpPr txBox="1">
            <a:spLocks noGrp="1"/>
          </p:cNvSpPr>
          <p:nvPr>
            <p:ph type="body" idx="1"/>
          </p:nvPr>
        </p:nvSpPr>
        <p:spPr>
          <a:xfrm>
            <a:off x="1804192" y="4943890"/>
            <a:ext cx="2610729" cy="930696"/>
          </a:xfrm>
          <a:prstGeom prst="rect">
            <a:avLst/>
          </a:prstGeom>
          <a:noFill/>
          <a:ln>
            <a:noFill/>
          </a:ln>
        </p:spPr>
        <p:txBody>
          <a:bodyPr spcFirstLastPara="1" vert="horz" wrap="square" lIns="121900" tIns="60933" rIns="121900" bIns="60933" rtlCol="0" anchor="t" anchorCtr="0">
            <a:normAutofit fontScale="92500" lnSpcReduction="10000"/>
          </a:bodyPr>
          <a:lstStyle/>
          <a:p>
            <a:pPr marL="0" indent="0">
              <a:lnSpc>
                <a:spcPct val="100000"/>
              </a:lnSpc>
              <a:spcBef>
                <a:spcPts val="0"/>
              </a:spcBef>
              <a:buClr>
                <a:schemeClr val="dk1"/>
              </a:buClr>
              <a:buSzPts val="1300"/>
              <a:buNone/>
            </a:pPr>
            <a:r>
              <a:rPr lang="en-US" sz="1467" dirty="0"/>
              <a:t>Twitter: @</a:t>
            </a:r>
            <a:r>
              <a:rPr lang="en-US" sz="1467" dirty="0" err="1"/>
              <a:t>VDOE_News</a:t>
            </a:r>
            <a:r>
              <a:rPr lang="en-US" sz="1467" dirty="0"/>
              <a:t/>
            </a:r>
            <a:br>
              <a:rPr lang="en-US" sz="1467" dirty="0"/>
            </a:br>
            <a:r>
              <a:rPr lang="en-US" sz="1467" dirty="0"/>
              <a:t>Facebook: @</a:t>
            </a:r>
            <a:r>
              <a:rPr lang="en-US" sz="1467" dirty="0" err="1"/>
              <a:t>VDOENews</a:t>
            </a:r>
            <a:endParaRPr sz="1467" dirty="0"/>
          </a:p>
          <a:p>
            <a:pPr marL="0" indent="0">
              <a:lnSpc>
                <a:spcPct val="100000"/>
              </a:lnSpc>
              <a:spcBef>
                <a:spcPts val="347"/>
              </a:spcBef>
              <a:buClr>
                <a:schemeClr val="dk1"/>
              </a:buClr>
              <a:buSzPts val="1300"/>
              <a:buNone/>
            </a:pPr>
            <a:r>
              <a:rPr lang="en-US" sz="1467" b="1" dirty="0"/>
              <a:t>#VAis4Learners #</a:t>
            </a:r>
            <a:r>
              <a:rPr lang="en-US" sz="1467" b="1" dirty="0" err="1"/>
              <a:t>EdEquityVA</a:t>
            </a:r>
            <a:endParaRPr sz="1467" dirty="0"/>
          </a:p>
        </p:txBody>
      </p:sp>
      <p:sp>
        <p:nvSpPr>
          <p:cNvPr id="163" name="Google Shape;163;p2"/>
          <p:cNvSpPr txBox="1"/>
          <p:nvPr/>
        </p:nvSpPr>
        <p:spPr>
          <a:xfrm>
            <a:off x="7148945" y="1387890"/>
            <a:ext cx="4648363" cy="3556000"/>
          </a:xfrm>
          <a:prstGeom prst="rect">
            <a:avLst/>
          </a:prstGeom>
          <a:noFill/>
          <a:ln>
            <a:noFill/>
          </a:ln>
        </p:spPr>
        <p:txBody>
          <a:bodyPr spcFirstLastPara="1" wrap="square" lIns="121900" tIns="60933" rIns="121900" bIns="60933" anchor="t" anchorCtr="0">
            <a:normAutofit/>
          </a:bodyPr>
          <a:lstStyle/>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Dr. Meg Foley</a:t>
            </a:r>
            <a:endParaRPr lang="en-US" sz="2667" dirty="0"/>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6"/>
              </a:rPr>
              <a:t>meg.foley@doe.virginia.gov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786-0877</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Coordinator of Virtual </a:t>
            </a:r>
            <a:r>
              <a:rPr lang="en-US" sz="2667" dirty="0" smtClean="0">
                <a:solidFill>
                  <a:schemeClr val="dk1"/>
                </a:solidFill>
                <a:latin typeface="Calibri"/>
                <a:ea typeface="Calibri"/>
                <a:cs typeface="Calibri"/>
                <a:sym typeface="Calibri"/>
              </a:rPr>
              <a:t>Learning</a:t>
            </a:r>
          </a:p>
          <a:p>
            <a:pPr algn="r">
              <a:lnSpc>
                <a:spcPct val="80000"/>
              </a:lnSpc>
              <a:spcBef>
                <a:spcPts val="419"/>
              </a:spcBef>
              <a:buClr>
                <a:schemeClr val="dk1"/>
              </a:buClr>
              <a:buSzPts val="1572"/>
            </a:pPr>
            <a:endParaRPr lang="en-US" sz="2667"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dirty="0" smtClean="0">
                <a:solidFill>
                  <a:schemeClr val="dk1"/>
                </a:solidFill>
                <a:latin typeface="Calibri"/>
                <a:ea typeface="Calibri"/>
                <a:cs typeface="Calibri"/>
                <a:sym typeface="Calibri"/>
              </a:rPr>
              <a:t>Reginald </a:t>
            </a:r>
            <a:r>
              <a:rPr lang="en-US" sz="2667" dirty="0">
                <a:solidFill>
                  <a:schemeClr val="dk1"/>
                </a:solidFill>
                <a:latin typeface="Calibri"/>
                <a:ea typeface="Calibri"/>
                <a:cs typeface="Calibri"/>
                <a:sym typeface="Calibri"/>
              </a:rPr>
              <a:t>Fox</a:t>
            </a:r>
            <a:endParaRPr sz="2667" dirty="0">
              <a:solidFill>
                <a:srgbClr val="000000"/>
              </a:solidFill>
              <a:sym typeface="Arial"/>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7"/>
              </a:rPr>
              <a:t>reginald.fox@doe.virginia.gov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371-5663</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Virtual Learning Specialist</a:t>
            </a:r>
          </a:p>
          <a:p>
            <a:pPr algn="r">
              <a:lnSpc>
                <a:spcPct val="80000"/>
              </a:lnSpc>
              <a:spcBef>
                <a:spcPts val="419"/>
              </a:spcBef>
              <a:buClr>
                <a:schemeClr val="dk1"/>
              </a:buClr>
              <a:buSzPts val="1572"/>
            </a:pP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3733"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2096" dirty="0">
              <a:solidFill>
                <a:schemeClr val="dk1"/>
              </a:solidFill>
              <a:latin typeface="Calibri"/>
              <a:ea typeface="Calibri"/>
              <a:cs typeface="Calibri"/>
              <a:sym typeface="Calibri"/>
            </a:endParaRPr>
          </a:p>
          <a:p>
            <a:pPr algn="r">
              <a:lnSpc>
                <a:spcPct val="80000"/>
              </a:lnSpc>
              <a:spcBef>
                <a:spcPts val="468"/>
              </a:spcBef>
              <a:buClr>
                <a:schemeClr val="dk1"/>
              </a:buClr>
              <a:buSzPts val="1757"/>
            </a:pPr>
            <a:endParaRPr sz="2343" dirty="0">
              <a:solidFill>
                <a:schemeClr val="dk1"/>
              </a:solidFill>
              <a:latin typeface="Calibri"/>
              <a:ea typeface="Calibri"/>
              <a:cs typeface="Calibri"/>
              <a:sym typeface="Calibri"/>
            </a:endParaRPr>
          </a:p>
          <a:p>
            <a:pPr algn="r">
              <a:lnSpc>
                <a:spcPct val="80000"/>
              </a:lnSpc>
              <a:spcBef>
                <a:spcPts val="740"/>
              </a:spcBef>
              <a:buClr>
                <a:schemeClr val="dk1"/>
              </a:buClr>
              <a:buSzPts val="2775"/>
            </a:pPr>
            <a:endParaRPr sz="3700" dirty="0">
              <a:solidFill>
                <a:schemeClr val="dk1"/>
              </a:solidFill>
              <a:latin typeface="Calibri"/>
              <a:ea typeface="Calibri"/>
              <a:cs typeface="Calibri"/>
              <a:sym typeface="Calibri"/>
            </a:endParaRPr>
          </a:p>
        </p:txBody>
      </p:sp>
      <p:sp>
        <p:nvSpPr>
          <p:cNvPr id="2" name="Title 1"/>
          <p:cNvSpPr>
            <a:spLocks noGrp="1"/>
          </p:cNvSpPr>
          <p:nvPr>
            <p:ph type="title"/>
          </p:nvPr>
        </p:nvSpPr>
        <p:spPr>
          <a:xfrm rot="21011647">
            <a:off x="1378336" y="1159364"/>
            <a:ext cx="5349233" cy="1325563"/>
          </a:xfrm>
        </p:spPr>
        <p:txBody>
          <a:bodyPr>
            <a:normAutofit fontScale="90000"/>
          </a:bodyPr>
          <a:lstStyle/>
          <a:p>
            <a:r>
              <a:rPr lang="en-US" sz="7200" dirty="0" smtClean="0"/>
              <a:t/>
            </a:r>
            <a:br>
              <a:rPr lang="en-US" sz="7200" dirty="0" smtClean="0"/>
            </a:br>
            <a:r>
              <a:rPr lang="en-US" sz="3100" i="1" dirty="0" smtClean="0">
                <a:effectLst>
                  <a:outerShdw blurRad="38100" dist="38100" dir="2700000" algn="tl">
                    <a:srgbClr val="000000">
                      <a:alpha val="43137"/>
                    </a:srgbClr>
                  </a:outerShdw>
                </a:effectLst>
              </a:rPr>
              <a:t>What support systems do you have in place to ensure that students are successful?</a:t>
            </a:r>
            <a:endParaRPr lang="en-US" sz="3100" i="1" dirty="0">
              <a:effectLst>
                <a:outerShdw blurRad="38100" dist="38100" dir="2700000" algn="tl">
                  <a:srgbClr val="000000">
                    <a:alpha val="43137"/>
                  </a:srgbClr>
                </a:outerShdw>
              </a:effectLst>
            </a:endParaRPr>
          </a:p>
        </p:txBody>
      </p:sp>
      <p:sp>
        <p:nvSpPr>
          <p:cNvPr id="9" name="Title 1" title="Question box"/>
          <p:cNvSpPr txBox="1">
            <a:spLocks/>
          </p:cNvSpPr>
          <p:nvPr/>
        </p:nvSpPr>
        <p:spPr>
          <a:xfrm rot="21011647">
            <a:off x="1378336" y="1598532"/>
            <a:ext cx="5349233" cy="1325563"/>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7200" dirty="0"/>
          </a:p>
        </p:txBody>
      </p:sp>
    </p:spTree>
    <p:extLst>
      <p:ext uri="{BB962C8B-B14F-4D97-AF65-F5344CB8AC3E}">
        <p14:creationId xmlns:p14="http://schemas.microsoft.com/office/powerpoint/2010/main" val="19097961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401D-989F-9D46-AD8F-72B76DD11ABB}"/>
              </a:ext>
            </a:extLst>
          </p:cNvPr>
          <p:cNvSpPr>
            <a:spLocks noGrp="1"/>
          </p:cNvSpPr>
          <p:nvPr>
            <p:ph type="title"/>
          </p:nvPr>
        </p:nvSpPr>
        <p:spPr>
          <a:xfrm>
            <a:off x="910227" y="2240961"/>
            <a:ext cx="10515600" cy="2852737"/>
          </a:xfrm>
        </p:spPr>
        <p:txBody>
          <a:bodyPr>
            <a:normAutofit/>
          </a:bodyPr>
          <a:lstStyle/>
          <a:p>
            <a:r>
              <a:rPr lang="en-US" dirty="0" smtClean="0"/>
              <a:t>Teacher Licensure &amp; staff roles</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25E842EE-07A5-BF42-B259-F0753968FB43}" type="slidenum">
              <a:rPr lang="en-US" smtClean="0"/>
              <a:t>21</a:t>
            </a:fld>
            <a:endParaRPr lang="en-US"/>
          </a:p>
        </p:txBody>
      </p:sp>
    </p:spTree>
    <p:extLst>
      <p:ext uri="{BB962C8B-B14F-4D97-AF65-F5344CB8AC3E}">
        <p14:creationId xmlns:p14="http://schemas.microsoft.com/office/powerpoint/2010/main" val="292550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5" name="Picture 4" title="Group of teacher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332" y="4327525"/>
            <a:ext cx="2903221" cy="1930642"/>
          </a:xfrm>
          <a:prstGeom prst="rect">
            <a:avLst/>
          </a:prstGeom>
        </p:spPr>
      </p:pic>
      <p:sp>
        <p:nvSpPr>
          <p:cNvPr id="214" name="Google Shape;214;p11"/>
          <p:cNvSpPr txBox="1">
            <a:spLocks noGrp="1"/>
          </p:cNvSpPr>
          <p:nvPr>
            <p:ph type="body" idx="1"/>
          </p:nvPr>
        </p:nvSpPr>
        <p:spPr>
          <a:xfrm>
            <a:off x="5539763" y="1140823"/>
            <a:ext cx="6451940" cy="5259977"/>
          </a:xfrm>
          <a:prstGeom prst="rect">
            <a:avLst/>
          </a:prstGeom>
          <a:noFill/>
          <a:ln>
            <a:solidFill>
              <a:schemeClr val="accent1"/>
            </a:solidFill>
          </a:ln>
        </p:spPr>
        <p:txBody>
          <a:bodyPr spcFirstLastPara="1" wrap="square" lIns="91425" tIns="45700" rIns="91425" bIns="45700" anchor="t" anchorCtr="0">
            <a:normAutofit fontScale="40000" lnSpcReduction="20000"/>
          </a:bodyPr>
          <a:lstStyle/>
          <a:p>
            <a:pPr fontAlgn="base"/>
            <a:r>
              <a:rPr lang="en-US" sz="4500" dirty="0">
                <a:solidFill>
                  <a:schemeClr val="tx1"/>
                </a:solidFill>
                <a:effectLst>
                  <a:outerShdw blurRad="38100" dist="38100" dir="2700000" algn="tl">
                    <a:srgbClr val="000000">
                      <a:alpha val="43137"/>
                    </a:srgbClr>
                  </a:outerShdw>
                </a:effectLst>
              </a:rPr>
              <a:t>A. Each school shall have at a minimum the staff as specified in the Standards of Quality with proper licenses and endorsements for the positions they hold.</a:t>
            </a:r>
          </a:p>
          <a:p>
            <a:pPr fontAlgn="base"/>
            <a:r>
              <a:rPr lang="en-US" sz="3000" dirty="0"/>
              <a:t>B. The principal of each middle and secondary school shall be employed on a 12-month basis.</a:t>
            </a:r>
          </a:p>
          <a:p>
            <a:pPr fontAlgn="base"/>
            <a:r>
              <a:rPr lang="en-US" sz="3000" dirty="0"/>
              <a:t>C. Each elementary, middle, and secondary school shall employ school counseling staff as prescribed by the Standards of Quality. School counseling shall be provided for students to ensure that a program of studies contributing to the student's academic achievement and meeting the graduation requirements specified in this chapter is being followed.</a:t>
            </a:r>
          </a:p>
          <a:p>
            <a:pPr fontAlgn="base"/>
            <a:r>
              <a:rPr lang="en-US" sz="3000" dirty="0"/>
              <a:t>D. Each member of the school counseling staff in the counseling program for elementary, middle, and secondary schools shall spend at least 80% of his staff time during normal school hours in direct counseling of individual students or groups of students.</a:t>
            </a:r>
          </a:p>
          <a:p>
            <a:pPr fontAlgn="base"/>
            <a:r>
              <a:rPr lang="en-US" sz="3000" dirty="0"/>
              <a:t>E. A middle school classroom teacher's standard load shall be based on teaching no more than the instructional day minus one planning period per day or the equivalent with no more than 150 students or 25 class periods per week. If a middle school classroom teacher teaches more than 150 students or 25 class periods per week, an appropriate contractual arrangement and compensation shall be provided.</a:t>
            </a:r>
          </a:p>
          <a:p>
            <a:pPr fontAlgn="base"/>
            <a:r>
              <a:rPr lang="en-US" sz="3000" dirty="0"/>
              <a:t>F. The secondary classroom teacher's standard load shall be based on teaching no more than the instructional day minus one planning period per day or the equivalent with no more than 150 students or 25 class periods per week. If a secondary school classroom teacher teaches more than 150 students or 25 class periods per week, an appropriate contractual arrangement and compensation shall be provided.</a:t>
            </a:r>
          </a:p>
          <a:p>
            <a:pPr fontAlgn="base"/>
            <a:r>
              <a:rPr lang="en-US" sz="3000" dirty="0"/>
              <a:t>G. Middle or secondary school teachers shall teach no more than 150 students per week; however, physical education and music teachers may teach 200 students per week. If a middle or secondary school physical education or music teacher teaches more than 200 students per week, an appropriate contractual arrangement and compensation shall be provided.</a:t>
            </a:r>
          </a:p>
        </p:txBody>
      </p:sp>
      <p:sp>
        <p:nvSpPr>
          <p:cNvPr id="6" name="Google Shape;214;p11"/>
          <p:cNvSpPr txBox="1">
            <a:spLocks/>
          </p:cNvSpPr>
          <p:nvPr/>
        </p:nvSpPr>
        <p:spPr>
          <a:xfrm rot="21174961">
            <a:off x="793008" y="1324474"/>
            <a:ext cx="4658557" cy="1718688"/>
          </a:xfrm>
          <a:prstGeom prst="rect">
            <a:avLst/>
          </a:prstGeom>
          <a:noFill/>
          <a:ln>
            <a:solidFill>
              <a:schemeClr val="accent1"/>
            </a:solidFill>
          </a:ln>
        </p:spPr>
        <p:txBody>
          <a:bodyPr spcFirstLastPara="1" vert="horz" wrap="square" lIns="91425" tIns="45700" rIns="91425" bIns="45700" rtlCol="0" anchor="t" anchorCtr="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accent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i="1" kern="1200">
                <a:solidFill>
                  <a:srgbClr val="C2253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Standards of Accreditation – Code of Virginia</a:t>
            </a:r>
          </a:p>
          <a:p>
            <a:pPr marL="0" indent="0">
              <a:buFont typeface="Arial" panose="020B0604020202020204" pitchFamily="34" charset="0"/>
              <a:buNone/>
            </a:pPr>
            <a:r>
              <a:rPr lang="en-US" dirty="0" smtClean="0">
                <a:hlinkClick r:id="rId4"/>
              </a:rPr>
              <a:t>8VAC20-131-240.</a:t>
            </a:r>
          </a:p>
          <a:p>
            <a:pPr marL="0" indent="0">
              <a:buFont typeface="Arial" panose="020B0604020202020204" pitchFamily="34" charset="0"/>
              <a:buNone/>
            </a:pPr>
            <a:r>
              <a:rPr lang="en-US" sz="2000" dirty="0" smtClean="0">
                <a:hlinkClick r:id="rId4"/>
              </a:rPr>
              <a:t>Administrative and support staff; staffing requirements.</a:t>
            </a:r>
            <a:endParaRPr lang="en-US" sz="2000" dirty="0" smtClean="0"/>
          </a:p>
        </p:txBody>
      </p:sp>
      <p:sp>
        <p:nvSpPr>
          <p:cNvPr id="213" name="Google Shape;213;p11"/>
          <p:cNvSpPr txBox="1">
            <a:spLocks noGrp="1"/>
          </p:cNvSpPr>
          <p:nvPr>
            <p:ph type="title"/>
          </p:nvPr>
        </p:nvSpPr>
        <p:spPr>
          <a:xfrm>
            <a:off x="1224332" y="160782"/>
            <a:ext cx="10318102" cy="882995"/>
          </a:xfrm>
          <a:prstGeom prst="rect">
            <a:avLst/>
          </a:prstGeom>
          <a:noFill/>
          <a:ln>
            <a:noFill/>
          </a:ln>
        </p:spPr>
        <p:txBody>
          <a:bodyPr spcFirstLastPara="1" wrap="square" lIns="91425" tIns="45700" rIns="91425" bIns="45700" anchor="ctr" anchorCtr="0">
            <a:normAutofit/>
          </a:bodyPr>
          <a:lstStyle/>
          <a:p>
            <a:pPr lvl="0">
              <a:spcBef>
                <a:spcPts val="0"/>
              </a:spcBef>
              <a:buClr>
                <a:schemeClr val="accent1"/>
              </a:buClr>
              <a:buSzPts val="4400"/>
            </a:pPr>
            <a:r>
              <a:rPr lang="en-US" sz="3600" dirty="0" smtClean="0">
                <a:effectLst>
                  <a:outerShdw blurRad="38100" dist="38100" dir="2700000" algn="tl">
                    <a:srgbClr val="000000">
                      <a:alpha val="43137"/>
                    </a:srgbClr>
                  </a:outerShdw>
                </a:effectLst>
              </a:rPr>
              <a:t>Virtual Teachers in Virginia</a:t>
            </a:r>
            <a:endParaRPr sz="3600" dirty="0"/>
          </a:p>
        </p:txBody>
      </p:sp>
    </p:spTree>
    <p:extLst>
      <p:ext uri="{BB962C8B-B14F-4D97-AF65-F5344CB8AC3E}">
        <p14:creationId xmlns:p14="http://schemas.microsoft.com/office/powerpoint/2010/main" val="3500794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E842EE-07A5-BF42-B259-F0753968FB43}" type="slidenum">
              <a:rPr lang="en-US" smtClean="0"/>
              <a:t>23</a:t>
            </a:fld>
            <a:endParaRPr lang="en-US" dirty="0"/>
          </a:p>
        </p:txBody>
      </p:sp>
      <p:sp>
        <p:nvSpPr>
          <p:cNvPr id="6" name="Text Placeholder 3">
            <a:extLst>
              <a:ext uri="{FF2B5EF4-FFF2-40B4-BE49-F238E27FC236}">
                <a16:creationId xmlns:a16="http://schemas.microsoft.com/office/drawing/2014/main" id="{268A7C68-3E61-4848-98B7-E223F174035C}"/>
              </a:ext>
            </a:extLst>
          </p:cNvPr>
          <p:cNvSpPr txBox="1">
            <a:spLocks/>
          </p:cNvSpPr>
          <p:nvPr/>
        </p:nvSpPr>
        <p:spPr>
          <a:xfrm rot="431151">
            <a:off x="8889204" y="1926985"/>
            <a:ext cx="2787611" cy="3914865"/>
          </a:xfrm>
          <a:prstGeom prst="rect">
            <a:avLst/>
          </a:prstGeom>
          <a:ln>
            <a:solidFill>
              <a:schemeClr val="accent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accent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i="1" kern="1200">
                <a:solidFill>
                  <a:srgbClr val="C22536"/>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r>
              <a:rPr lang="en-US" sz="2200" i="1" dirty="0" err="1" smtClean="0">
                <a:solidFill>
                  <a:schemeClr val="accent1">
                    <a:lumMod val="60000"/>
                    <a:lumOff val="40000"/>
                  </a:schemeClr>
                </a:solidFill>
              </a:rPr>
              <a:t>Paraeducators</a:t>
            </a:r>
            <a:endParaRPr lang="en-US" sz="2200" i="1" dirty="0" smtClean="0">
              <a:solidFill>
                <a:schemeClr val="accent1">
                  <a:lumMod val="60000"/>
                  <a:lumOff val="40000"/>
                </a:schemeClr>
              </a:solidFill>
            </a:endParaRPr>
          </a:p>
          <a:p>
            <a:pPr marL="342900" indent="-342900">
              <a:buFont typeface="Arial" panose="020B0604020202020204" pitchFamily="34" charset="0"/>
              <a:buChar char="•"/>
            </a:pPr>
            <a:r>
              <a:rPr lang="en-US" sz="2200" i="1" dirty="0" smtClean="0">
                <a:solidFill>
                  <a:schemeClr val="accent1">
                    <a:lumMod val="60000"/>
                    <a:lumOff val="40000"/>
                  </a:schemeClr>
                </a:solidFill>
              </a:rPr>
              <a:t>Special education teachers</a:t>
            </a:r>
          </a:p>
          <a:p>
            <a:pPr marL="342900" indent="-342900">
              <a:buFont typeface="Arial" panose="020B0604020202020204" pitchFamily="34" charset="0"/>
              <a:buChar char="•"/>
            </a:pPr>
            <a:r>
              <a:rPr lang="en-US" sz="2200" i="1" dirty="0" smtClean="0">
                <a:solidFill>
                  <a:schemeClr val="accent1">
                    <a:lumMod val="60000"/>
                    <a:lumOff val="40000"/>
                  </a:schemeClr>
                </a:solidFill>
              </a:rPr>
              <a:t>Teacher assistants</a:t>
            </a:r>
          </a:p>
          <a:p>
            <a:pPr marL="342900" indent="-342900">
              <a:buFont typeface="Arial" panose="020B0604020202020204" pitchFamily="34" charset="0"/>
              <a:buChar char="•"/>
            </a:pPr>
            <a:r>
              <a:rPr lang="en-US" sz="2200" i="1" dirty="0">
                <a:solidFill>
                  <a:schemeClr val="accent1">
                    <a:lumMod val="60000"/>
                    <a:lumOff val="40000"/>
                  </a:schemeClr>
                </a:solidFill>
              </a:rPr>
              <a:t>Support staff </a:t>
            </a:r>
            <a:r>
              <a:rPr lang="en-US" sz="2200" i="1" dirty="0" smtClean="0">
                <a:solidFill>
                  <a:schemeClr val="accent1">
                    <a:lumMod val="60000"/>
                    <a:lumOff val="40000"/>
                  </a:schemeClr>
                </a:solidFill>
              </a:rPr>
              <a:t>(required services)</a:t>
            </a:r>
            <a:endParaRPr lang="en-US" sz="2200" i="1" dirty="0">
              <a:solidFill>
                <a:schemeClr val="accent1">
                  <a:lumMod val="60000"/>
                  <a:lumOff val="40000"/>
                </a:schemeClr>
              </a:solidFill>
            </a:endParaRPr>
          </a:p>
          <a:p>
            <a:pPr marL="342900" indent="-342900">
              <a:buFont typeface="Arial" panose="020B0604020202020204" pitchFamily="34" charset="0"/>
              <a:buChar char="•"/>
            </a:pPr>
            <a:r>
              <a:rPr lang="en-US" sz="2200" i="1" dirty="0" smtClean="0">
                <a:solidFill>
                  <a:schemeClr val="accent1">
                    <a:lumMod val="60000"/>
                    <a:lumOff val="40000"/>
                  </a:schemeClr>
                </a:solidFill>
              </a:rPr>
              <a:t>Counselors</a:t>
            </a:r>
          </a:p>
          <a:p>
            <a:pPr marL="342900" indent="-342900">
              <a:buFont typeface="Arial" panose="020B0604020202020204" pitchFamily="34" charset="0"/>
              <a:buChar char="•"/>
            </a:pPr>
            <a:r>
              <a:rPr lang="en-US" sz="2200" i="1" dirty="0" smtClean="0">
                <a:solidFill>
                  <a:schemeClr val="accent1">
                    <a:lumMod val="60000"/>
                    <a:lumOff val="40000"/>
                  </a:schemeClr>
                </a:solidFill>
              </a:rPr>
              <a:t>Administrators</a:t>
            </a:r>
          </a:p>
          <a:p>
            <a:pPr marL="342900" indent="-342900">
              <a:buFont typeface="Arial" panose="020B0604020202020204" pitchFamily="34" charset="0"/>
              <a:buChar char="•"/>
            </a:pPr>
            <a:endParaRPr lang="en-US" sz="2400" dirty="0"/>
          </a:p>
        </p:txBody>
      </p:sp>
      <p:pic>
        <p:nvPicPr>
          <p:cNvPr id="5" name="Picture 4" title="Teacher holding phon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588" y="1472833"/>
            <a:ext cx="3441337" cy="5162006"/>
          </a:xfrm>
          <a:prstGeom prst="rect">
            <a:avLst/>
          </a:prstGeom>
        </p:spPr>
      </p:pic>
      <p:sp>
        <p:nvSpPr>
          <p:cNvPr id="7" name="Text Placeholder 3">
            <a:extLst>
              <a:ext uri="{FF2B5EF4-FFF2-40B4-BE49-F238E27FC236}">
                <a16:creationId xmlns:a16="http://schemas.microsoft.com/office/drawing/2014/main" id="{268A7C68-3E61-4848-98B7-E223F174035C}"/>
              </a:ext>
            </a:extLst>
          </p:cNvPr>
          <p:cNvSpPr txBox="1">
            <a:spLocks/>
          </p:cNvSpPr>
          <p:nvPr/>
        </p:nvSpPr>
        <p:spPr>
          <a:xfrm rot="21333831">
            <a:off x="870111" y="940134"/>
            <a:ext cx="3687492" cy="5469005"/>
          </a:xfrm>
          <a:prstGeom prst="rect">
            <a:avLst/>
          </a:prstGeom>
          <a:ln>
            <a:solidFill>
              <a:schemeClr val="accent1"/>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accent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i="1" kern="1200">
                <a:solidFill>
                  <a:srgbClr val="C22536"/>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buFont typeface="Arial" panose="020B0604020202020204" pitchFamily="34" charset="0"/>
              <a:buChar char="•"/>
            </a:pPr>
            <a:r>
              <a:rPr lang="en-US" sz="2000" b="1" dirty="0" smtClean="0"/>
              <a:t>A Teacher of Record assigned to each course should be endorsed in the subject area.</a:t>
            </a:r>
          </a:p>
          <a:p>
            <a:pPr marL="342900" indent="-342900">
              <a:buFont typeface="Arial" panose="020B0604020202020204" pitchFamily="34" charset="0"/>
              <a:buChar char="•"/>
            </a:pPr>
            <a:r>
              <a:rPr lang="en-US" sz="2000" b="1" dirty="0"/>
              <a:t>E</a:t>
            </a:r>
            <a:r>
              <a:rPr lang="en-US" sz="2000" b="1" dirty="0" smtClean="0"/>
              <a:t>nrollment is reported based on the number of students assigned to the teacher of record.</a:t>
            </a:r>
          </a:p>
          <a:p>
            <a:pPr marL="342900" indent="-342900">
              <a:buFont typeface="Arial" panose="020B0604020202020204" pitchFamily="34" charset="0"/>
              <a:buChar char="•"/>
            </a:pPr>
            <a:r>
              <a:rPr lang="en-US" sz="2000" b="1" dirty="0"/>
              <a:t>S</a:t>
            </a:r>
            <a:r>
              <a:rPr lang="en-US" sz="2000" b="1" dirty="0" smtClean="0"/>
              <a:t>upport staff assigned to virtual courses cannot reduce enrollment reported for the teacher of record.</a:t>
            </a:r>
          </a:p>
          <a:p>
            <a:pPr marL="342900" indent="-342900">
              <a:buFont typeface="Arial" panose="020B0604020202020204" pitchFamily="34" charset="0"/>
              <a:buChar char="•"/>
            </a:pPr>
            <a:r>
              <a:rPr lang="en-US" sz="2000" b="1" dirty="0" smtClean="0"/>
              <a:t>The Teacher of Record and support staff are responsible for monitoring and communicating about the progress of students.</a:t>
            </a:r>
          </a:p>
        </p:txBody>
      </p:sp>
      <p:sp>
        <p:nvSpPr>
          <p:cNvPr id="2" name="Title 1">
            <a:extLst>
              <a:ext uri="{FF2B5EF4-FFF2-40B4-BE49-F238E27FC236}">
                <a16:creationId xmlns:a16="http://schemas.microsoft.com/office/drawing/2014/main" id="{BA8ECEEC-488A-FF4E-B2CE-DDC194925CE8}"/>
              </a:ext>
            </a:extLst>
          </p:cNvPr>
          <p:cNvSpPr>
            <a:spLocks noGrp="1"/>
          </p:cNvSpPr>
          <p:nvPr>
            <p:ph type="title"/>
          </p:nvPr>
        </p:nvSpPr>
        <p:spPr>
          <a:xfrm>
            <a:off x="3264625" y="147130"/>
            <a:ext cx="6127789" cy="670686"/>
          </a:xfrm>
        </p:spPr>
        <p:txBody>
          <a:bodyPr>
            <a:normAutofit/>
          </a:bodyPr>
          <a:lstStyle/>
          <a:p>
            <a:pPr algn="ctr"/>
            <a:r>
              <a:rPr lang="en-US" dirty="0" smtClean="0">
                <a:effectLst>
                  <a:outerShdw blurRad="38100" dist="38100" dir="2700000" algn="tl">
                    <a:srgbClr val="000000">
                      <a:alpha val="43137"/>
                    </a:srgbClr>
                  </a:outerShdw>
                </a:effectLst>
              </a:rPr>
              <a:t>The Virtual Teacher</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27796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0" name="Google Shape;163;p2"/>
          <p:cNvSpPr txBox="1"/>
          <p:nvPr/>
        </p:nvSpPr>
        <p:spPr>
          <a:xfrm>
            <a:off x="7148945" y="1387890"/>
            <a:ext cx="4648363" cy="3556000"/>
          </a:xfrm>
          <a:prstGeom prst="rect">
            <a:avLst/>
          </a:prstGeom>
          <a:noFill/>
          <a:ln>
            <a:noFill/>
          </a:ln>
        </p:spPr>
        <p:txBody>
          <a:bodyPr spcFirstLastPara="1" wrap="square" lIns="121900" tIns="60933" rIns="121900" bIns="60933" anchor="t" anchorCtr="0">
            <a:normAutofit/>
          </a:bodyPr>
          <a:lstStyle/>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Dr. Meg Foley</a:t>
            </a:r>
            <a:endParaRPr lang="en-US" sz="2667" dirty="0"/>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3"/>
              </a:rPr>
              <a:t>meg.foley@doe.virginia.gov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786-0877</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Coordinator of Virtual </a:t>
            </a:r>
            <a:r>
              <a:rPr lang="en-US" sz="2667" dirty="0" smtClean="0">
                <a:solidFill>
                  <a:schemeClr val="dk1"/>
                </a:solidFill>
                <a:latin typeface="Calibri"/>
                <a:ea typeface="Calibri"/>
                <a:cs typeface="Calibri"/>
                <a:sym typeface="Calibri"/>
              </a:rPr>
              <a:t>Learning</a:t>
            </a:r>
          </a:p>
          <a:p>
            <a:pPr algn="r">
              <a:lnSpc>
                <a:spcPct val="80000"/>
              </a:lnSpc>
              <a:spcBef>
                <a:spcPts val="419"/>
              </a:spcBef>
              <a:buClr>
                <a:schemeClr val="dk1"/>
              </a:buClr>
              <a:buSzPts val="1572"/>
            </a:pPr>
            <a:endParaRPr lang="en-US" sz="2667"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dirty="0" smtClean="0">
                <a:solidFill>
                  <a:schemeClr val="dk1"/>
                </a:solidFill>
                <a:latin typeface="Calibri"/>
                <a:ea typeface="Calibri"/>
                <a:cs typeface="Calibri"/>
                <a:sym typeface="Calibri"/>
              </a:rPr>
              <a:t>Reginald </a:t>
            </a:r>
            <a:r>
              <a:rPr lang="en-US" sz="2667" dirty="0">
                <a:solidFill>
                  <a:schemeClr val="dk1"/>
                </a:solidFill>
                <a:latin typeface="Calibri"/>
                <a:ea typeface="Calibri"/>
                <a:cs typeface="Calibri"/>
                <a:sym typeface="Calibri"/>
              </a:rPr>
              <a:t>Fox</a:t>
            </a:r>
            <a:endParaRPr sz="2667" dirty="0">
              <a:solidFill>
                <a:srgbClr val="000000"/>
              </a:solidFill>
              <a:sym typeface="Arial"/>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4"/>
              </a:rPr>
              <a:t>reginald.fox@doe.virginia.gov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371-5663</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Virtual Learning Specialist</a:t>
            </a:r>
          </a:p>
          <a:p>
            <a:pPr algn="r">
              <a:lnSpc>
                <a:spcPct val="80000"/>
              </a:lnSpc>
              <a:spcBef>
                <a:spcPts val="419"/>
              </a:spcBef>
              <a:buClr>
                <a:schemeClr val="dk1"/>
              </a:buClr>
              <a:buSzPts val="1572"/>
            </a:pP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3733"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2096" dirty="0">
              <a:solidFill>
                <a:schemeClr val="dk1"/>
              </a:solidFill>
              <a:latin typeface="Calibri"/>
              <a:ea typeface="Calibri"/>
              <a:cs typeface="Calibri"/>
              <a:sym typeface="Calibri"/>
            </a:endParaRPr>
          </a:p>
          <a:p>
            <a:pPr algn="r">
              <a:lnSpc>
                <a:spcPct val="80000"/>
              </a:lnSpc>
              <a:spcBef>
                <a:spcPts val="468"/>
              </a:spcBef>
              <a:buClr>
                <a:schemeClr val="dk1"/>
              </a:buClr>
              <a:buSzPts val="1757"/>
            </a:pPr>
            <a:endParaRPr sz="2343" dirty="0">
              <a:solidFill>
                <a:schemeClr val="dk1"/>
              </a:solidFill>
              <a:latin typeface="Calibri"/>
              <a:ea typeface="Calibri"/>
              <a:cs typeface="Calibri"/>
              <a:sym typeface="Calibri"/>
            </a:endParaRPr>
          </a:p>
          <a:p>
            <a:pPr algn="r">
              <a:lnSpc>
                <a:spcPct val="80000"/>
              </a:lnSpc>
              <a:spcBef>
                <a:spcPts val="740"/>
              </a:spcBef>
              <a:buClr>
                <a:schemeClr val="dk1"/>
              </a:buClr>
              <a:buSzPts val="2775"/>
            </a:pPr>
            <a:endParaRPr sz="3700" dirty="0">
              <a:solidFill>
                <a:schemeClr val="dk1"/>
              </a:solidFill>
              <a:latin typeface="Calibri"/>
              <a:ea typeface="Calibri"/>
              <a:cs typeface="Calibri"/>
              <a:sym typeface="Calibri"/>
            </a:endParaRPr>
          </a:p>
        </p:txBody>
      </p:sp>
      <p:grpSp>
        <p:nvGrpSpPr>
          <p:cNvPr id="165" name="Google Shape;165;p2" title="social media logos: Twitter, Facebook, and LinkedIn"/>
          <p:cNvGrpSpPr/>
          <p:nvPr/>
        </p:nvGrpSpPr>
        <p:grpSpPr>
          <a:xfrm>
            <a:off x="1868115" y="5874586"/>
            <a:ext cx="2444475" cy="555589"/>
            <a:chOff x="2235200" y="5089418"/>
            <a:chExt cx="5791200" cy="1692383"/>
          </a:xfrm>
        </p:grpSpPr>
        <p:pic>
          <p:nvPicPr>
            <p:cNvPr id="168" name="Google Shape;168;p2" title="LinkedIn logo"/>
            <p:cNvPicPr preferRelativeResize="0"/>
            <p:nvPr/>
          </p:nvPicPr>
          <p:blipFill rotWithShape="1">
            <a:blip r:embed="rId5">
              <a:alphaModFix/>
            </a:blip>
            <a:srcRect/>
            <a:stretch/>
          </p:blipFill>
          <p:spPr>
            <a:xfrm>
              <a:off x="6370093" y="5125494"/>
              <a:ext cx="1656307" cy="1656307"/>
            </a:xfrm>
            <a:prstGeom prst="rect">
              <a:avLst/>
            </a:prstGeom>
            <a:noFill/>
            <a:ln>
              <a:noFill/>
            </a:ln>
          </p:spPr>
        </p:pic>
        <p:pic>
          <p:nvPicPr>
            <p:cNvPr id="167" name="Google Shape;167;p2" title="facebook logo"/>
            <p:cNvPicPr preferRelativeResize="0"/>
            <p:nvPr/>
          </p:nvPicPr>
          <p:blipFill rotWithShape="1">
            <a:blip r:embed="rId6">
              <a:alphaModFix/>
            </a:blip>
            <a:srcRect/>
            <a:stretch/>
          </p:blipFill>
          <p:spPr>
            <a:xfrm>
              <a:off x="4388045" y="5125494"/>
              <a:ext cx="1576507" cy="1576507"/>
            </a:xfrm>
            <a:prstGeom prst="rect">
              <a:avLst/>
            </a:prstGeom>
            <a:noFill/>
            <a:ln>
              <a:noFill/>
            </a:ln>
          </p:spPr>
        </p:pic>
        <p:pic>
          <p:nvPicPr>
            <p:cNvPr id="166" name="Google Shape;166;p2" title="twitter logo"/>
            <p:cNvPicPr preferRelativeResize="0"/>
            <p:nvPr/>
          </p:nvPicPr>
          <p:blipFill rotWithShape="1">
            <a:blip r:embed="rId7">
              <a:alphaModFix/>
            </a:blip>
            <a:srcRect/>
            <a:stretch/>
          </p:blipFill>
          <p:spPr>
            <a:xfrm>
              <a:off x="2235200" y="5089418"/>
              <a:ext cx="1645699" cy="1645699"/>
            </a:xfrm>
            <a:prstGeom prst="rect">
              <a:avLst/>
            </a:prstGeom>
            <a:noFill/>
            <a:ln>
              <a:noFill/>
            </a:ln>
          </p:spPr>
        </p:pic>
      </p:grpSp>
      <p:sp>
        <p:nvSpPr>
          <p:cNvPr id="164" name="Google Shape;164;p2"/>
          <p:cNvSpPr txBox="1">
            <a:spLocks noGrp="1"/>
          </p:cNvSpPr>
          <p:nvPr>
            <p:ph type="body" idx="1"/>
          </p:nvPr>
        </p:nvSpPr>
        <p:spPr>
          <a:xfrm>
            <a:off x="1804192" y="4943890"/>
            <a:ext cx="2610729" cy="930696"/>
          </a:xfrm>
          <a:prstGeom prst="rect">
            <a:avLst/>
          </a:prstGeom>
          <a:noFill/>
          <a:ln>
            <a:noFill/>
          </a:ln>
        </p:spPr>
        <p:txBody>
          <a:bodyPr spcFirstLastPara="1" vert="horz" wrap="square" lIns="121900" tIns="60933" rIns="121900" bIns="60933" rtlCol="0" anchor="t" anchorCtr="0">
            <a:normAutofit fontScale="92500" lnSpcReduction="10000"/>
          </a:bodyPr>
          <a:lstStyle/>
          <a:p>
            <a:pPr marL="0" indent="0">
              <a:lnSpc>
                <a:spcPct val="100000"/>
              </a:lnSpc>
              <a:spcBef>
                <a:spcPts val="0"/>
              </a:spcBef>
              <a:buClr>
                <a:schemeClr val="dk1"/>
              </a:buClr>
              <a:buSzPts val="1300"/>
              <a:buNone/>
            </a:pPr>
            <a:r>
              <a:rPr lang="en-US" sz="1467" dirty="0"/>
              <a:t>Twitter: @</a:t>
            </a:r>
            <a:r>
              <a:rPr lang="en-US" sz="1467" dirty="0" err="1"/>
              <a:t>VDOE_News</a:t>
            </a:r>
            <a:r>
              <a:rPr lang="en-US" sz="1467" dirty="0"/>
              <a:t/>
            </a:r>
            <a:br>
              <a:rPr lang="en-US" sz="1467" dirty="0"/>
            </a:br>
            <a:r>
              <a:rPr lang="en-US" sz="1467" dirty="0"/>
              <a:t>Facebook: @</a:t>
            </a:r>
            <a:r>
              <a:rPr lang="en-US" sz="1467" dirty="0" err="1"/>
              <a:t>VDOENews</a:t>
            </a:r>
            <a:endParaRPr sz="1467" dirty="0"/>
          </a:p>
          <a:p>
            <a:pPr marL="0" indent="0">
              <a:lnSpc>
                <a:spcPct val="100000"/>
              </a:lnSpc>
              <a:spcBef>
                <a:spcPts val="347"/>
              </a:spcBef>
              <a:buClr>
                <a:schemeClr val="dk1"/>
              </a:buClr>
              <a:buSzPts val="1300"/>
              <a:buNone/>
            </a:pPr>
            <a:r>
              <a:rPr lang="en-US" sz="1467" b="1" dirty="0"/>
              <a:t>#VAis4Learners #</a:t>
            </a:r>
            <a:r>
              <a:rPr lang="en-US" sz="1467" b="1" dirty="0" err="1"/>
              <a:t>EdEquityVA</a:t>
            </a:r>
            <a:endParaRPr sz="1467" dirty="0"/>
          </a:p>
        </p:txBody>
      </p:sp>
      <p:sp>
        <p:nvSpPr>
          <p:cNvPr id="2" name="Title 1"/>
          <p:cNvSpPr>
            <a:spLocks noGrp="1"/>
          </p:cNvSpPr>
          <p:nvPr>
            <p:ph type="title"/>
          </p:nvPr>
        </p:nvSpPr>
        <p:spPr>
          <a:xfrm rot="21011647">
            <a:off x="1391035" y="1209149"/>
            <a:ext cx="5349233" cy="2654336"/>
          </a:xfrm>
        </p:spPr>
        <p:txBody>
          <a:bodyPr>
            <a:normAutofit/>
          </a:bodyPr>
          <a:lstStyle/>
          <a:p>
            <a:r>
              <a:rPr lang="en-US" sz="3100" i="1" dirty="0">
                <a:effectLst>
                  <a:outerShdw blurRad="38100" dist="38100" dir="2700000" algn="tl">
                    <a:srgbClr val="000000">
                      <a:alpha val="43137"/>
                    </a:srgbClr>
                  </a:outerShdw>
                </a:effectLst>
              </a:rPr>
              <a:t>What questions do you have about </a:t>
            </a:r>
            <a:r>
              <a:rPr lang="en-US" sz="3100" i="1" dirty="0" smtClean="0">
                <a:effectLst>
                  <a:outerShdw blurRad="38100" dist="38100" dir="2700000" algn="tl">
                    <a:srgbClr val="000000">
                      <a:alpha val="43137"/>
                    </a:srgbClr>
                  </a:outerShdw>
                </a:effectLst>
              </a:rPr>
              <a:t>the teacher licensure, virtual staff, or support staff?</a:t>
            </a:r>
            <a:endParaRPr lang="en-US" sz="3100" i="1" dirty="0">
              <a:effectLst>
                <a:outerShdw blurRad="38100" dist="38100" dir="2700000" algn="tl">
                  <a:srgbClr val="000000">
                    <a:alpha val="43137"/>
                  </a:srgbClr>
                </a:outerShdw>
              </a:effectLst>
            </a:endParaRPr>
          </a:p>
        </p:txBody>
      </p:sp>
      <p:sp>
        <p:nvSpPr>
          <p:cNvPr id="9" name="Title 1" title="Question box"/>
          <p:cNvSpPr txBox="1">
            <a:spLocks/>
          </p:cNvSpPr>
          <p:nvPr/>
        </p:nvSpPr>
        <p:spPr>
          <a:xfrm rot="21011647">
            <a:off x="1421152" y="1560257"/>
            <a:ext cx="5349233" cy="2300643"/>
          </a:xfrm>
          <a:prstGeom prst="rect">
            <a:avLst/>
          </a:prstGeom>
          <a:solidFill>
            <a:schemeClr val="accent3">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7200" dirty="0"/>
          </a:p>
        </p:txBody>
      </p:sp>
    </p:spTree>
    <p:extLst>
      <p:ext uri="{BB962C8B-B14F-4D97-AF65-F5344CB8AC3E}">
        <p14:creationId xmlns:p14="http://schemas.microsoft.com/office/powerpoint/2010/main" val="279458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E842EE-07A5-BF42-B259-F0753968FB43}" type="slidenum">
              <a:rPr lang="en-US" smtClean="0"/>
              <a:t>25</a:t>
            </a:fld>
            <a:endParaRPr lang="en-US"/>
          </a:p>
        </p:txBody>
      </p:sp>
      <p:sp>
        <p:nvSpPr>
          <p:cNvPr id="4" name="Text Placeholder 3">
            <a:extLst>
              <a:ext uri="{FF2B5EF4-FFF2-40B4-BE49-F238E27FC236}">
                <a16:creationId xmlns:a16="http://schemas.microsoft.com/office/drawing/2014/main" id="{268A7C68-3E61-4848-98B7-E223F174035C}"/>
              </a:ext>
            </a:extLst>
          </p:cNvPr>
          <p:cNvSpPr>
            <a:spLocks noGrp="1"/>
          </p:cNvSpPr>
          <p:nvPr>
            <p:ph type="body" sz="half" idx="2"/>
          </p:nvPr>
        </p:nvSpPr>
        <p:spPr>
          <a:xfrm>
            <a:off x="3326674" y="4010237"/>
            <a:ext cx="6226629" cy="2083626"/>
          </a:xfrm>
        </p:spPr>
        <p:txBody>
          <a:bodyPr>
            <a:normAutofit/>
          </a:bodyPr>
          <a:lstStyle/>
          <a:p>
            <a:r>
              <a:rPr lang="en-US" sz="2400" dirty="0" smtClean="0">
                <a:solidFill>
                  <a:srgbClr val="0F150D"/>
                </a:solidFill>
              </a:rPr>
              <a:t>Continue to expand our professional learning community</a:t>
            </a:r>
            <a:r>
              <a:rPr lang="en-US" sz="2400" dirty="0">
                <a:solidFill>
                  <a:srgbClr val="0F150D"/>
                </a:solidFill>
              </a:rPr>
              <a:t> </a:t>
            </a:r>
            <a:r>
              <a:rPr lang="en-US" sz="2400" dirty="0" smtClean="0">
                <a:solidFill>
                  <a:srgbClr val="0F150D"/>
                </a:solidFill>
              </a:rPr>
              <a:t>in collaborating with school division staff and all of our virtual programs.</a:t>
            </a:r>
          </a:p>
        </p:txBody>
      </p:sp>
      <p:sp>
        <p:nvSpPr>
          <p:cNvPr id="8" name="Text Placeholder 3" title="Professional Learning Community">
            <a:extLst>
              <a:ext uri="{FF2B5EF4-FFF2-40B4-BE49-F238E27FC236}">
                <a16:creationId xmlns:a16="http://schemas.microsoft.com/office/drawing/2014/main" id="{268A7C68-3E61-4848-98B7-E223F174035C}"/>
              </a:ext>
            </a:extLst>
          </p:cNvPr>
          <p:cNvSpPr txBox="1">
            <a:spLocks/>
          </p:cNvSpPr>
          <p:nvPr/>
        </p:nvSpPr>
        <p:spPr>
          <a:xfrm>
            <a:off x="5965371" y="901253"/>
            <a:ext cx="6226629" cy="918681"/>
          </a:xfrm>
          <a:prstGeom prst="rect">
            <a:avLst/>
          </a:prstGeom>
          <a:solidFill>
            <a:schemeClr val="accent5">
              <a:lumMod val="20000"/>
              <a:lumOff val="80000"/>
            </a:schemeClr>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accent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1" kern="1200">
                <a:solidFill>
                  <a:schemeClr val="accent1"/>
                </a:solidFill>
                <a:latin typeface="+mj-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i="1" kern="1200">
                <a:solidFill>
                  <a:srgbClr val="C22536"/>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i="1" dirty="0">
              <a:solidFill>
                <a:srgbClr val="0F150D"/>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BA8ECEEC-488A-FF4E-B2CE-DDC194925CE8}"/>
              </a:ext>
            </a:extLst>
          </p:cNvPr>
          <p:cNvSpPr>
            <a:spLocks noGrp="1"/>
          </p:cNvSpPr>
          <p:nvPr>
            <p:ph type="title"/>
          </p:nvPr>
        </p:nvSpPr>
        <p:spPr>
          <a:xfrm>
            <a:off x="8181113" y="602655"/>
            <a:ext cx="3932237" cy="1693818"/>
          </a:xfrm>
        </p:spPr>
        <p:txBody>
          <a:bodyPr/>
          <a:lstStyle/>
          <a:p>
            <a:pPr algn="ctr"/>
            <a:r>
              <a:rPr lang="en-US" dirty="0" smtClean="0"/>
              <a:t>Professional Learning Community</a:t>
            </a:r>
            <a:br>
              <a:rPr lang="en-US" dirty="0" smtClean="0"/>
            </a:br>
            <a:endParaRPr lang="en-US" dirty="0"/>
          </a:p>
        </p:txBody>
      </p:sp>
      <p:pic>
        <p:nvPicPr>
          <p:cNvPr id="9" name="Picture 8" title="Teacher">
            <a:hlinkClick r:id="rId2"/>
          </p:cNvPr>
          <p:cNvPicPr>
            <a:picLocks noChangeAspect="1"/>
          </p:cNvPicPr>
          <p:nvPr/>
        </p:nvPicPr>
        <p:blipFill rotWithShape="1">
          <a:blip r:embed="rId3"/>
          <a:srcRect l="59843" t="45557" r="14423" b="9657"/>
          <a:stretch/>
        </p:blipFill>
        <p:spPr>
          <a:xfrm>
            <a:off x="4454956" y="54903"/>
            <a:ext cx="3605982" cy="3530062"/>
          </a:xfrm>
          <a:prstGeom prst="rect">
            <a:avLst/>
          </a:prstGeom>
        </p:spPr>
      </p:pic>
      <p:pic>
        <p:nvPicPr>
          <p:cNvPr id="10" name="Picture 9" title="Screen shot Virtual Learning Hub">
            <a:hlinkClick r:id="rId2"/>
          </p:cNvPr>
          <p:cNvPicPr>
            <a:picLocks noChangeAspect="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rcRect l="10357" t="43469" r="14423" b="7970"/>
          <a:stretch/>
        </p:blipFill>
        <p:spPr>
          <a:xfrm rot="20927776">
            <a:off x="688791" y="755333"/>
            <a:ext cx="7476149" cy="2714927"/>
          </a:xfrm>
          <a:prstGeom prst="rect">
            <a:avLst/>
          </a:prstGeom>
        </p:spPr>
      </p:pic>
      <p:pic>
        <p:nvPicPr>
          <p:cNvPr id="7" name="Picture 6" title="Virtual Teaching &amp; Learning Hub">
            <a:hlinkClick r:id="rId2"/>
          </p:cNvPr>
          <p:cNvPicPr>
            <a:picLocks noChangeAspect="1"/>
          </p:cNvPicPr>
          <p:nvPr/>
        </p:nvPicPr>
        <p:blipFill rotWithShape="1">
          <a:blip r:embed="rId3"/>
          <a:srcRect l="10357" t="43469" r="14423" b="7970"/>
          <a:stretch/>
        </p:blipFill>
        <p:spPr>
          <a:xfrm rot="20927776">
            <a:off x="688791" y="679381"/>
            <a:ext cx="7476149" cy="2714927"/>
          </a:xfrm>
          <a:prstGeom prst="rect">
            <a:avLst/>
          </a:prstGeom>
        </p:spPr>
      </p:pic>
    </p:spTree>
    <p:extLst>
      <p:ext uri="{BB962C8B-B14F-4D97-AF65-F5344CB8AC3E}">
        <p14:creationId xmlns:p14="http://schemas.microsoft.com/office/powerpoint/2010/main" val="1453363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withEffect">
                                  <p:stCondLst>
                                    <p:cond delay="0"/>
                                  </p:stCondLst>
                                  <p:childTnLst>
                                    <p:animEffect transition="out" filter="fade">
                                      <p:cBhvr>
                                        <p:cTn id="6" dur="1500"/>
                                        <p:tgtEl>
                                          <p:spTgt spid="7"/>
                                        </p:tgtEl>
                                      </p:cBhvr>
                                    </p:animEffect>
                                    <p:anim calcmode="lin" valueType="num">
                                      <p:cBhvr>
                                        <p:cTn id="7" dur="1500"/>
                                        <p:tgtEl>
                                          <p:spTgt spid="7"/>
                                        </p:tgtEl>
                                        <p:attrNameLst>
                                          <p:attrName>ppt_x</p:attrName>
                                        </p:attrNameLst>
                                      </p:cBhvr>
                                      <p:tavLst>
                                        <p:tav tm="0">
                                          <p:val>
                                            <p:strVal val="ppt_x"/>
                                          </p:val>
                                        </p:tav>
                                        <p:tav tm="100000">
                                          <p:val>
                                            <p:strVal val="ppt_x"/>
                                          </p:val>
                                        </p:tav>
                                      </p:tavLst>
                                    </p:anim>
                                    <p:anim calcmode="lin" valueType="num">
                                      <p:cBhvr>
                                        <p:cTn id="8" dur="1500"/>
                                        <p:tgtEl>
                                          <p:spTgt spid="7"/>
                                        </p:tgtEl>
                                        <p:attrNameLst>
                                          <p:attrName>ppt_y</p:attrName>
                                        </p:attrNameLst>
                                      </p:cBhvr>
                                      <p:tavLst>
                                        <p:tav tm="0">
                                          <p:val>
                                            <p:strVal val="ppt_y"/>
                                          </p:val>
                                        </p:tav>
                                        <p:tav tm="100000">
                                          <p:val>
                                            <p:strVal val="ppt_y+.1"/>
                                          </p:val>
                                        </p:tav>
                                      </p:tavLst>
                                    </p:anim>
                                    <p:set>
                                      <p:cBhvr>
                                        <p:cTn id="9" dur="1" fill="hold">
                                          <p:stCondLst>
                                            <p:cond delay="1499"/>
                                          </p:stCondLst>
                                        </p:cTn>
                                        <p:tgtEl>
                                          <p:spTgt spid="7"/>
                                        </p:tgtEl>
                                        <p:attrNameLst>
                                          <p:attrName>style.visibility</p:attrName>
                                        </p:attrNameLst>
                                      </p:cBhvr>
                                      <p:to>
                                        <p:strVal val="hidden"/>
                                      </p:to>
                                    </p:set>
                                  </p:childTnLst>
                                </p:cTn>
                              </p:par>
                              <p:par>
                                <p:cTn id="10" presetID="2" presetClass="entr" presetSubtype="4" fill="hold" nodeType="withEffect">
                                  <p:stCondLst>
                                    <p:cond delay="15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Google Shape;163;p2"/>
          <p:cNvSpPr txBox="1"/>
          <p:nvPr/>
        </p:nvSpPr>
        <p:spPr>
          <a:xfrm>
            <a:off x="5359563" y="2256541"/>
            <a:ext cx="6502400" cy="3556000"/>
          </a:xfrm>
          <a:prstGeom prst="rect">
            <a:avLst/>
          </a:prstGeom>
          <a:noFill/>
          <a:ln>
            <a:noFill/>
          </a:ln>
        </p:spPr>
        <p:txBody>
          <a:bodyPr spcFirstLastPara="1" wrap="square" lIns="121900" tIns="60933" rIns="121900" bIns="60933" anchor="t" anchorCtr="0">
            <a:normAutofit/>
          </a:bodyPr>
          <a:lstStyle/>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Dr. Meg Foley</a:t>
            </a:r>
            <a:endParaRPr lang="en-US" sz="2667" dirty="0"/>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3"/>
              </a:rPr>
              <a:t>meg.foley@doe.virginia.gov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786-0877</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Coordinator of Virtual </a:t>
            </a:r>
            <a:r>
              <a:rPr lang="en-US" sz="2667" dirty="0" smtClean="0">
                <a:solidFill>
                  <a:schemeClr val="dk1"/>
                </a:solidFill>
                <a:latin typeface="Calibri"/>
                <a:ea typeface="Calibri"/>
                <a:cs typeface="Calibri"/>
                <a:sym typeface="Calibri"/>
              </a:rPr>
              <a:t>Learning</a:t>
            </a:r>
          </a:p>
          <a:p>
            <a:pPr algn="r">
              <a:lnSpc>
                <a:spcPct val="80000"/>
              </a:lnSpc>
              <a:spcBef>
                <a:spcPts val="419"/>
              </a:spcBef>
              <a:buClr>
                <a:schemeClr val="dk1"/>
              </a:buClr>
              <a:buSzPts val="1572"/>
            </a:pPr>
            <a:endParaRPr lang="en-US" sz="2667"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dirty="0" smtClean="0">
                <a:solidFill>
                  <a:schemeClr val="dk1"/>
                </a:solidFill>
                <a:latin typeface="Calibri"/>
                <a:ea typeface="Calibri"/>
                <a:cs typeface="Calibri"/>
                <a:sym typeface="Calibri"/>
              </a:rPr>
              <a:t>Reginald </a:t>
            </a:r>
            <a:r>
              <a:rPr lang="en-US" sz="2667" dirty="0">
                <a:solidFill>
                  <a:schemeClr val="dk1"/>
                </a:solidFill>
                <a:latin typeface="Calibri"/>
                <a:ea typeface="Calibri"/>
                <a:cs typeface="Calibri"/>
                <a:sym typeface="Calibri"/>
              </a:rPr>
              <a:t>Fox</a:t>
            </a:r>
            <a:endParaRPr sz="2667" dirty="0">
              <a:solidFill>
                <a:srgbClr val="000000"/>
              </a:solidFill>
              <a:sym typeface="Arial"/>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hlinkClick r:id="rId4"/>
              </a:rPr>
              <a:t>reginald.fox@doe.virginia.gov</a:t>
            </a: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r>
              <a:rPr lang="en-US" sz="2667" u="sng" dirty="0">
                <a:solidFill>
                  <a:schemeClr val="dk1"/>
                </a:solidFill>
                <a:latin typeface="Calibri"/>
                <a:ea typeface="Calibri"/>
                <a:cs typeface="Calibri"/>
                <a:sym typeface="Calibri"/>
              </a:rPr>
              <a:t>(804) 371-5663</a:t>
            </a:r>
          </a:p>
          <a:p>
            <a:pPr algn="r">
              <a:lnSpc>
                <a:spcPct val="80000"/>
              </a:lnSpc>
              <a:spcBef>
                <a:spcPts val="419"/>
              </a:spcBef>
              <a:buClr>
                <a:schemeClr val="dk1"/>
              </a:buClr>
              <a:buSzPts val="1572"/>
            </a:pPr>
            <a:r>
              <a:rPr lang="en-US" sz="2667" dirty="0">
                <a:solidFill>
                  <a:schemeClr val="dk1"/>
                </a:solidFill>
                <a:latin typeface="Calibri"/>
                <a:ea typeface="Calibri"/>
                <a:cs typeface="Calibri"/>
                <a:sym typeface="Calibri"/>
              </a:rPr>
              <a:t>Virtual Learning Specialist</a:t>
            </a:r>
          </a:p>
          <a:p>
            <a:pPr algn="r">
              <a:lnSpc>
                <a:spcPct val="80000"/>
              </a:lnSpc>
              <a:spcBef>
                <a:spcPts val="419"/>
              </a:spcBef>
              <a:buClr>
                <a:schemeClr val="dk1"/>
              </a:buClr>
              <a:buSzPts val="1572"/>
            </a:pPr>
            <a:endParaRPr lang="en-US" sz="2667" u="sng"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3733" dirty="0">
              <a:solidFill>
                <a:schemeClr val="dk1"/>
              </a:solidFill>
              <a:latin typeface="Calibri"/>
              <a:ea typeface="Calibri"/>
              <a:cs typeface="Calibri"/>
              <a:sym typeface="Calibri"/>
            </a:endParaRPr>
          </a:p>
          <a:p>
            <a:pPr algn="r">
              <a:lnSpc>
                <a:spcPct val="80000"/>
              </a:lnSpc>
              <a:spcBef>
                <a:spcPts val="419"/>
              </a:spcBef>
              <a:buClr>
                <a:schemeClr val="dk1"/>
              </a:buClr>
              <a:buSzPts val="1572"/>
            </a:pPr>
            <a:endParaRPr sz="2096" dirty="0">
              <a:solidFill>
                <a:schemeClr val="dk1"/>
              </a:solidFill>
              <a:latin typeface="Calibri"/>
              <a:ea typeface="Calibri"/>
              <a:cs typeface="Calibri"/>
              <a:sym typeface="Calibri"/>
            </a:endParaRPr>
          </a:p>
          <a:p>
            <a:pPr algn="r">
              <a:lnSpc>
                <a:spcPct val="80000"/>
              </a:lnSpc>
              <a:spcBef>
                <a:spcPts val="468"/>
              </a:spcBef>
              <a:buClr>
                <a:schemeClr val="dk1"/>
              </a:buClr>
              <a:buSzPts val="1757"/>
            </a:pPr>
            <a:endParaRPr sz="2343" dirty="0">
              <a:solidFill>
                <a:schemeClr val="dk1"/>
              </a:solidFill>
              <a:latin typeface="Calibri"/>
              <a:ea typeface="Calibri"/>
              <a:cs typeface="Calibri"/>
              <a:sym typeface="Calibri"/>
            </a:endParaRPr>
          </a:p>
          <a:p>
            <a:pPr algn="r">
              <a:lnSpc>
                <a:spcPct val="80000"/>
              </a:lnSpc>
              <a:spcBef>
                <a:spcPts val="740"/>
              </a:spcBef>
              <a:buClr>
                <a:schemeClr val="dk1"/>
              </a:buClr>
              <a:buSzPts val="2775"/>
            </a:pPr>
            <a:endParaRPr sz="3700" dirty="0">
              <a:solidFill>
                <a:schemeClr val="dk1"/>
              </a:solidFill>
              <a:latin typeface="Calibri"/>
              <a:ea typeface="Calibri"/>
              <a:cs typeface="Calibri"/>
              <a:sym typeface="Calibri"/>
            </a:endParaRPr>
          </a:p>
        </p:txBody>
      </p:sp>
      <p:pic>
        <p:nvPicPr>
          <p:cNvPr id="7" name="Picture 6" title="Virtual Teaching &amp; Learning Hub">
            <a:hlinkClick r:id="rId5"/>
          </p:cNvPr>
          <p:cNvPicPr>
            <a:picLocks noChangeAspect="1"/>
          </p:cNvPicPr>
          <p:nvPr/>
        </p:nvPicPr>
        <p:blipFill rotWithShape="1">
          <a:blip r:embed="rId6"/>
          <a:srcRect l="10357" t="43469" r="14423" b="7970"/>
          <a:stretch/>
        </p:blipFill>
        <p:spPr>
          <a:xfrm>
            <a:off x="1269901" y="3463704"/>
            <a:ext cx="5724632" cy="2078871"/>
          </a:xfrm>
          <a:prstGeom prst="rect">
            <a:avLst/>
          </a:prstGeom>
        </p:spPr>
      </p:pic>
      <p:sp>
        <p:nvSpPr>
          <p:cNvPr id="6" name="Title 1" title="Additional Information box"/>
          <p:cNvSpPr txBox="1">
            <a:spLocks/>
          </p:cNvSpPr>
          <p:nvPr/>
        </p:nvSpPr>
        <p:spPr>
          <a:xfrm>
            <a:off x="1149531" y="1613558"/>
            <a:ext cx="5965372" cy="4841965"/>
          </a:xfrm>
          <a:prstGeom prst="rect">
            <a:avLst/>
          </a:prstGeom>
          <a:ln w="22225">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smtClean="0"/>
              <a:t>Additional information may be found at Virtual Learning Professional Learning website.</a:t>
            </a:r>
          </a:p>
          <a:p>
            <a:pPr algn="ctr"/>
            <a:endParaRPr lang="en-US" sz="3200" dirty="0" smtClean="0"/>
          </a:p>
          <a:p>
            <a:pPr algn="ctr"/>
            <a:endParaRPr lang="en-US" sz="800" dirty="0" smtClean="0"/>
          </a:p>
          <a:p>
            <a:pPr algn="ctr"/>
            <a:endParaRPr lang="en-US" dirty="0" smtClean="0"/>
          </a:p>
          <a:p>
            <a:pPr algn="ctr"/>
            <a:endParaRPr lang="en-US" dirty="0" smtClean="0"/>
          </a:p>
          <a:p>
            <a:pPr algn="ctr"/>
            <a:endParaRPr lang="en-US" sz="800" dirty="0" smtClean="0"/>
          </a:p>
          <a:p>
            <a:endParaRPr lang="en-US" sz="1400" dirty="0" smtClean="0">
              <a:hlinkClick r:id="rId7"/>
            </a:endParaRPr>
          </a:p>
          <a:p>
            <a:endParaRPr lang="en-US" sz="1400" dirty="0">
              <a:hlinkClick r:id="rId7"/>
            </a:endParaRPr>
          </a:p>
          <a:p>
            <a:endParaRPr lang="en-US" sz="1400" dirty="0" smtClean="0">
              <a:hlinkClick r:id="rId7"/>
            </a:endParaRPr>
          </a:p>
          <a:p>
            <a:r>
              <a:rPr lang="en-US" sz="1400" dirty="0" smtClean="0">
                <a:hlinkClick r:id="rId7"/>
              </a:rPr>
              <a:t>https</a:t>
            </a:r>
            <a:r>
              <a:rPr lang="en-US" sz="1400" dirty="0">
                <a:hlinkClick r:id="rId7"/>
              </a:rPr>
              <a:t>://</a:t>
            </a:r>
            <a:r>
              <a:rPr lang="en-US" sz="1400" dirty="0" smtClean="0">
                <a:hlinkClick r:id="rId7"/>
              </a:rPr>
              <a:t>www.doe.virginia.gov/instruction/virtual_learning/professional-learning/index.shtml</a:t>
            </a:r>
            <a:r>
              <a:rPr lang="en-US" sz="1400" dirty="0" smtClean="0"/>
              <a:t>  </a:t>
            </a:r>
            <a:endParaRPr lang="en-US" sz="1400" dirty="0"/>
          </a:p>
        </p:txBody>
      </p:sp>
      <p:sp>
        <p:nvSpPr>
          <p:cNvPr id="2" name="Title 1"/>
          <p:cNvSpPr>
            <a:spLocks noGrp="1"/>
          </p:cNvSpPr>
          <p:nvPr>
            <p:ph type="title"/>
          </p:nvPr>
        </p:nvSpPr>
        <p:spPr>
          <a:xfrm>
            <a:off x="1259642" y="381257"/>
            <a:ext cx="7457638" cy="1325563"/>
          </a:xfrm>
        </p:spPr>
        <p:txBody>
          <a:bodyPr>
            <a:normAutofit/>
          </a:bodyPr>
          <a:lstStyle/>
          <a:p>
            <a:r>
              <a:rPr lang="en-US" dirty="0" smtClean="0"/>
              <a:t>Thank you for participating!</a:t>
            </a:r>
            <a:endParaRPr lang="en-US" dirty="0"/>
          </a:p>
        </p:txBody>
      </p:sp>
    </p:spTree>
    <p:extLst>
      <p:ext uri="{BB962C8B-B14F-4D97-AF65-F5344CB8AC3E}">
        <p14:creationId xmlns:p14="http://schemas.microsoft.com/office/powerpoint/2010/main" val="1164406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E842EE-07A5-BF42-B259-F0753968FB43}" type="slidenum">
              <a:rPr lang="en-US" smtClean="0"/>
              <a:t>3</a:t>
            </a:fld>
            <a:endParaRPr lang="en-US"/>
          </a:p>
        </p:txBody>
      </p:sp>
      <p:sp>
        <p:nvSpPr>
          <p:cNvPr id="3" name="Subtitle 2">
            <a:extLst>
              <a:ext uri="{FF2B5EF4-FFF2-40B4-BE49-F238E27FC236}">
                <a16:creationId xmlns:a16="http://schemas.microsoft.com/office/drawing/2014/main" id="{56B9AC50-2ABC-F04E-A1B5-771F39CCBCF5}"/>
              </a:ext>
            </a:extLst>
          </p:cNvPr>
          <p:cNvSpPr>
            <a:spLocks noGrp="1"/>
          </p:cNvSpPr>
          <p:nvPr>
            <p:ph type="subTitle" idx="1"/>
          </p:nvPr>
        </p:nvSpPr>
        <p:spPr>
          <a:xfrm>
            <a:off x="1994263" y="2870743"/>
            <a:ext cx="9144000" cy="3672814"/>
          </a:xfrm>
        </p:spPr>
        <p:txBody>
          <a:bodyPr>
            <a:normAutofit/>
          </a:bodyPr>
          <a:lstStyle/>
          <a:p>
            <a:pPr algn="l"/>
            <a:r>
              <a:rPr lang="en-US" dirty="0"/>
              <a:t>To provide school divisions, schools, </a:t>
            </a:r>
            <a:r>
              <a:rPr lang="en-US" dirty="0" smtClean="0"/>
              <a:t>staff, and stakeholders </a:t>
            </a:r>
            <a:r>
              <a:rPr lang="en-US" dirty="0"/>
              <a:t>with information related to virtual learning in Virginia with emphasis on policies, procedures, professional development, and implementation of virtual programs</a:t>
            </a:r>
            <a:r>
              <a:rPr lang="en-US" dirty="0" smtClean="0"/>
              <a:t>.</a:t>
            </a:r>
          </a:p>
          <a:p>
            <a:pPr marL="800100" lvl="1" indent="-342900" algn="l">
              <a:buFont typeface="Wingdings" panose="05000000000000000000" pitchFamily="2" charset="2"/>
              <a:buChar char="q"/>
            </a:pPr>
            <a:r>
              <a:rPr lang="en-US" sz="2400" dirty="0" smtClean="0"/>
              <a:t>Follow-up from November 17</a:t>
            </a:r>
            <a:r>
              <a:rPr lang="en-US" sz="2400" baseline="30000" dirty="0" smtClean="0"/>
              <a:t>th</a:t>
            </a:r>
            <a:r>
              <a:rPr lang="en-US" sz="2400" dirty="0" smtClean="0"/>
              <a:t> Meeting</a:t>
            </a:r>
          </a:p>
          <a:p>
            <a:pPr marL="800100" lvl="1" indent="-342900" algn="l">
              <a:buFont typeface="Wingdings" panose="05000000000000000000" pitchFamily="2" charset="2"/>
              <a:buChar char="q"/>
            </a:pPr>
            <a:r>
              <a:rPr lang="en-US" sz="2400" dirty="0" smtClean="0"/>
              <a:t>Enrollment in virtual courses</a:t>
            </a:r>
          </a:p>
          <a:p>
            <a:pPr marL="800100" lvl="1" indent="-342900" algn="l">
              <a:buFont typeface="Wingdings" panose="05000000000000000000" pitchFamily="2" charset="2"/>
              <a:buChar char="q"/>
            </a:pPr>
            <a:r>
              <a:rPr lang="en-US" sz="2400" dirty="0" smtClean="0"/>
              <a:t>Communication and support for virtual students</a:t>
            </a:r>
          </a:p>
          <a:p>
            <a:pPr marL="800100" lvl="1" indent="-342900" algn="l">
              <a:buFont typeface="Wingdings" panose="05000000000000000000" pitchFamily="2" charset="2"/>
              <a:buChar char="q"/>
            </a:pPr>
            <a:r>
              <a:rPr lang="en-US" sz="2400" dirty="0" smtClean="0"/>
              <a:t>Monitoring progress and reporting</a:t>
            </a:r>
            <a:endParaRPr lang="en-US" sz="2400" dirty="0"/>
          </a:p>
          <a:p>
            <a:pPr marL="800100" lvl="1" indent="-342900" algn="l">
              <a:buFont typeface="Wingdings" panose="05000000000000000000" pitchFamily="2" charset="2"/>
              <a:buChar char="q"/>
            </a:pPr>
            <a:r>
              <a:rPr lang="en-US" sz="2400" dirty="0"/>
              <a:t>Teacher </a:t>
            </a:r>
            <a:r>
              <a:rPr lang="en-US" sz="2400" dirty="0" smtClean="0"/>
              <a:t>Licensure and staff roles</a:t>
            </a:r>
            <a:endParaRPr lang="en-US" sz="2400" dirty="0"/>
          </a:p>
        </p:txBody>
      </p:sp>
      <p:sp>
        <p:nvSpPr>
          <p:cNvPr id="2" name="Title 1">
            <a:extLst>
              <a:ext uri="{FF2B5EF4-FFF2-40B4-BE49-F238E27FC236}">
                <a16:creationId xmlns:a16="http://schemas.microsoft.com/office/drawing/2014/main" id="{9740ECC2-D1DE-824E-B8B5-9D81406A2BD7}"/>
              </a:ext>
            </a:extLst>
          </p:cNvPr>
          <p:cNvSpPr>
            <a:spLocks noGrp="1"/>
          </p:cNvSpPr>
          <p:nvPr>
            <p:ph type="ctrTitle"/>
          </p:nvPr>
        </p:nvSpPr>
        <p:spPr>
          <a:xfrm rot="20897293">
            <a:off x="-333086" y="665579"/>
            <a:ext cx="9144000" cy="141575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4400" dirty="0" smtClean="0"/>
              <a:t>Virtual Learning in Virginia</a:t>
            </a:r>
            <a:endParaRPr lang="en-US" sz="4400" dirty="0"/>
          </a:p>
        </p:txBody>
      </p:sp>
      <p:sp>
        <p:nvSpPr>
          <p:cNvPr id="5" name="Title 1" title="divider">
            <a:extLst>
              <a:ext uri="{FF2B5EF4-FFF2-40B4-BE49-F238E27FC236}">
                <a16:creationId xmlns:a16="http://schemas.microsoft.com/office/drawing/2014/main" id="{9740ECC2-D1DE-824E-B8B5-9D81406A2BD7}"/>
              </a:ext>
            </a:extLst>
          </p:cNvPr>
          <p:cNvSpPr txBox="1">
            <a:spLocks/>
          </p:cNvSpPr>
          <p:nvPr/>
        </p:nvSpPr>
        <p:spPr>
          <a:xfrm rot="20897293">
            <a:off x="-35663" y="233670"/>
            <a:ext cx="7190606" cy="1415758"/>
          </a:xfrm>
          <a:prstGeom prst="rect">
            <a:avLst/>
          </a:prstGeom>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4400" dirty="0"/>
          </a:p>
        </p:txBody>
      </p:sp>
    </p:spTree>
    <p:extLst>
      <p:ext uri="{BB962C8B-B14F-4D97-AF65-F5344CB8AC3E}">
        <p14:creationId xmlns:p14="http://schemas.microsoft.com/office/powerpoint/2010/main" val="291773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title="Picture group at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0" y="1890194"/>
            <a:ext cx="5218610" cy="3618236"/>
          </a:xfrm>
          <a:prstGeom prst="rect">
            <a:avLst/>
          </a:prstGeom>
        </p:spPr>
      </p:pic>
      <p:sp>
        <p:nvSpPr>
          <p:cNvPr id="2" name="Rectangle 1"/>
          <p:cNvSpPr/>
          <p:nvPr/>
        </p:nvSpPr>
        <p:spPr>
          <a:xfrm>
            <a:off x="792479" y="1762803"/>
            <a:ext cx="4972595" cy="4702826"/>
          </a:xfrm>
          <a:prstGeom prst="rect">
            <a:avLst/>
          </a:prstGeom>
        </p:spPr>
        <p:txBody>
          <a:bodyPr wrap="square">
            <a:spAutoFit/>
          </a:bodyPr>
          <a:lstStyle/>
          <a:p>
            <a:pPr marL="342900" marR="0" lvl="0" indent="-342900">
              <a:lnSpc>
                <a:spcPct val="107000"/>
              </a:lnSpc>
              <a:spcBef>
                <a:spcPts val="0"/>
              </a:spcBef>
              <a:spcAft>
                <a:spcPts val="0"/>
              </a:spcAft>
              <a:buFont typeface="Arial" panose="020B0604020202020204" pitchFamily="34" charset="0"/>
              <a:buChar char="●"/>
            </a:pPr>
            <a:r>
              <a:rPr lang="en-US" sz="4000" dirty="0">
                <a:solidFill>
                  <a:srgbClr val="222222"/>
                </a:solidFill>
                <a:latin typeface="Calibri" panose="020F0502020204030204" pitchFamily="34" charset="0"/>
                <a:ea typeface="Arial" panose="020B0604020202020204" pitchFamily="34" charset="0"/>
                <a:cs typeface="Calibri" panose="020F0502020204030204" pitchFamily="34" charset="0"/>
              </a:rPr>
              <a:t>School division responsibilities</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4000" dirty="0">
                <a:solidFill>
                  <a:srgbClr val="222222"/>
                </a:solidFill>
                <a:latin typeface="Calibri" panose="020F0502020204030204" pitchFamily="34" charset="0"/>
                <a:ea typeface="Arial" panose="020B0604020202020204" pitchFamily="34" charset="0"/>
                <a:cs typeface="Calibri" panose="020F0502020204030204" pitchFamily="34" charset="0"/>
              </a:rPr>
              <a:t>MOP responsibilities</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4000" dirty="0">
                <a:solidFill>
                  <a:srgbClr val="222222"/>
                </a:solidFill>
                <a:latin typeface="Calibri" panose="020F0502020204030204" pitchFamily="34" charset="0"/>
                <a:ea typeface="Arial" panose="020B0604020202020204" pitchFamily="34" charset="0"/>
                <a:cs typeface="Calibri" panose="020F0502020204030204" pitchFamily="34" charset="0"/>
              </a:rPr>
              <a:t>Policies and procedures</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4000" dirty="0">
                <a:solidFill>
                  <a:srgbClr val="222222"/>
                </a:solidFill>
                <a:latin typeface="Calibri" panose="020F0502020204030204" pitchFamily="34" charset="0"/>
                <a:ea typeface="Arial" panose="020B0604020202020204" pitchFamily="34" charset="0"/>
                <a:cs typeface="Calibri" panose="020F0502020204030204" pitchFamily="34" charset="0"/>
              </a:rPr>
              <a:t>Supporting student learning</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p:cNvSpPr>
            <a:spLocks noGrp="1"/>
          </p:cNvSpPr>
          <p:nvPr>
            <p:ph type="title"/>
          </p:nvPr>
        </p:nvSpPr>
        <p:spPr/>
        <p:txBody>
          <a:bodyPr/>
          <a:lstStyle/>
          <a:p>
            <a:r>
              <a:rPr lang="en-US" dirty="0"/>
              <a:t>T</a:t>
            </a:r>
            <a:r>
              <a:rPr lang="en-US" dirty="0" smtClean="0"/>
              <a:t>opics from Nov. 17</a:t>
            </a:r>
            <a:r>
              <a:rPr lang="en-US" baseline="30000" dirty="0" smtClean="0"/>
              <a:t>th</a:t>
            </a:r>
            <a:endParaRPr lang="en-US" dirty="0"/>
          </a:p>
        </p:txBody>
      </p:sp>
    </p:spTree>
    <p:extLst>
      <p:ext uri="{BB962C8B-B14F-4D97-AF65-F5344CB8AC3E}">
        <p14:creationId xmlns:p14="http://schemas.microsoft.com/office/powerpoint/2010/main" val="293419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401D-989F-9D46-AD8F-72B76DD11ABB}"/>
              </a:ext>
            </a:extLst>
          </p:cNvPr>
          <p:cNvSpPr>
            <a:spLocks noGrp="1"/>
          </p:cNvSpPr>
          <p:nvPr>
            <p:ph type="title"/>
          </p:nvPr>
        </p:nvSpPr>
        <p:spPr>
          <a:xfrm>
            <a:off x="936352" y="2319338"/>
            <a:ext cx="10515600" cy="2852737"/>
          </a:xfrm>
        </p:spPr>
        <p:txBody>
          <a:bodyPr>
            <a:normAutofit/>
          </a:bodyPr>
          <a:lstStyle/>
          <a:p>
            <a:r>
              <a:rPr lang="en-US" dirty="0" smtClean="0"/>
              <a:t>Enrollment in virtual programs</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25E842EE-07A5-BF42-B259-F0753968FB43}" type="slidenum">
              <a:rPr lang="en-US" smtClean="0"/>
              <a:t>5</a:t>
            </a:fld>
            <a:endParaRPr lang="en-US"/>
          </a:p>
        </p:txBody>
      </p:sp>
    </p:spTree>
    <p:extLst>
      <p:ext uri="{BB962C8B-B14F-4D97-AF65-F5344CB8AC3E}">
        <p14:creationId xmlns:p14="http://schemas.microsoft.com/office/powerpoint/2010/main" val="9248040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3" name="Down Arrow 2" title="down arrow"/>
          <p:cNvSpPr/>
          <p:nvPr/>
        </p:nvSpPr>
        <p:spPr>
          <a:xfrm rot="3914054">
            <a:off x="8692076" y="4009848"/>
            <a:ext cx="931817" cy="221197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title="Collage picture"/>
          <p:cNvPicPr>
            <a:picLocks noChangeAspect="1"/>
          </p:cNvPicPr>
          <p:nvPr/>
        </p:nvPicPr>
        <p:blipFill rotWithShape="1">
          <a:blip r:embed="rId3"/>
          <a:srcRect t="33982" r="1976" b="5125"/>
          <a:stretch/>
        </p:blipFill>
        <p:spPr>
          <a:xfrm>
            <a:off x="1237641" y="4066903"/>
            <a:ext cx="7775730" cy="2717074"/>
          </a:xfrm>
          <a:prstGeom prst="rect">
            <a:avLst/>
          </a:prstGeom>
        </p:spPr>
      </p:pic>
      <p:sp>
        <p:nvSpPr>
          <p:cNvPr id="214" name="Google Shape;214;p11"/>
          <p:cNvSpPr txBox="1">
            <a:spLocks noGrp="1"/>
          </p:cNvSpPr>
          <p:nvPr>
            <p:ph type="body" idx="1"/>
          </p:nvPr>
        </p:nvSpPr>
        <p:spPr>
          <a:xfrm>
            <a:off x="1123405" y="1065510"/>
            <a:ext cx="10615749" cy="2940434"/>
          </a:xfrm>
          <a:prstGeom prst="rect">
            <a:avLst/>
          </a:prstGeom>
          <a:noFill/>
          <a:ln>
            <a:noFill/>
          </a:ln>
        </p:spPr>
        <p:txBody>
          <a:bodyPr spcFirstLastPara="1" wrap="square" lIns="91425" tIns="45700" rIns="91425" bIns="45700" anchor="t" anchorCtr="0">
            <a:noAutofit/>
          </a:bodyPr>
          <a:lstStyle/>
          <a:p>
            <a:pPr lvl="0"/>
            <a:r>
              <a:rPr lang="en-US" sz="2200" dirty="0" smtClean="0"/>
              <a:t>School divisions may have specific criteria for enrolling in virtual courses.</a:t>
            </a:r>
          </a:p>
          <a:p>
            <a:pPr lvl="0"/>
            <a:r>
              <a:rPr lang="en-US" sz="2200" dirty="0" smtClean="0"/>
              <a:t>Students remain in their home school divisions.</a:t>
            </a:r>
          </a:p>
          <a:p>
            <a:pPr lvl="0"/>
            <a:r>
              <a:rPr lang="en-US" sz="2200" dirty="0" smtClean="0"/>
              <a:t>ADM funding for students remains in home school division.</a:t>
            </a:r>
          </a:p>
          <a:p>
            <a:pPr lvl="0"/>
            <a:r>
              <a:rPr lang="en-US" sz="2200" dirty="0" smtClean="0"/>
              <a:t>School divisions are responsible for instruction and required services for students with disabilities, 504 plans, EL, or providing other specialized services.</a:t>
            </a:r>
          </a:p>
          <a:p>
            <a:pPr lvl="0"/>
            <a:r>
              <a:rPr lang="en-US" sz="2200" dirty="0" smtClean="0"/>
              <a:t>School divisions are responsible for calendar, attendance, and grades, monitoring student progress.</a:t>
            </a:r>
            <a:endParaRPr lang="en-US" sz="2200" dirty="0"/>
          </a:p>
        </p:txBody>
      </p:sp>
      <p:sp>
        <p:nvSpPr>
          <p:cNvPr id="213" name="Google Shape;213;p11"/>
          <p:cNvSpPr txBox="1">
            <a:spLocks noGrp="1"/>
          </p:cNvSpPr>
          <p:nvPr>
            <p:ph type="title"/>
          </p:nvPr>
        </p:nvSpPr>
        <p:spPr>
          <a:xfrm>
            <a:off x="1018902" y="212771"/>
            <a:ext cx="10318102" cy="6901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sz="3600" dirty="0" smtClean="0"/>
              <a:t>Enrolling in a “school division” virtual program</a:t>
            </a:r>
            <a:endParaRPr sz="3600" dirty="0"/>
          </a:p>
        </p:txBody>
      </p:sp>
    </p:spTree>
    <p:extLst>
      <p:ext uri="{BB962C8B-B14F-4D97-AF65-F5344CB8AC3E}">
        <p14:creationId xmlns:p14="http://schemas.microsoft.com/office/powerpoint/2010/main" val="1393905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3" name="Picture 2" title="Screen shot Virtual VA 6-12"/>
          <p:cNvPicPr>
            <a:picLocks noChangeAspect="1"/>
          </p:cNvPicPr>
          <p:nvPr/>
        </p:nvPicPr>
        <p:blipFill rotWithShape="1">
          <a:blip r:embed="rId3"/>
          <a:srcRect l="9331" t="14360" r="10377" b="26463"/>
          <a:stretch/>
        </p:blipFill>
        <p:spPr>
          <a:xfrm rot="20946928">
            <a:off x="939270" y="3785985"/>
            <a:ext cx="5538653" cy="2296221"/>
          </a:xfrm>
          <a:prstGeom prst="rect">
            <a:avLst/>
          </a:prstGeom>
          <a:ln>
            <a:solidFill>
              <a:schemeClr val="accent1"/>
            </a:solidFill>
          </a:ln>
        </p:spPr>
      </p:pic>
      <p:pic>
        <p:nvPicPr>
          <p:cNvPr id="2" name="Picture 1" title="screen shot Virtual VA ES"/>
          <p:cNvPicPr>
            <a:picLocks noChangeAspect="1"/>
          </p:cNvPicPr>
          <p:nvPr/>
        </p:nvPicPr>
        <p:blipFill rotWithShape="1">
          <a:blip r:embed="rId4"/>
          <a:srcRect l="9131" t="12264" r="11351" b="10575"/>
          <a:stretch/>
        </p:blipFill>
        <p:spPr>
          <a:xfrm rot="20927542">
            <a:off x="1215830" y="1720859"/>
            <a:ext cx="3382848" cy="1846457"/>
          </a:xfrm>
          <a:prstGeom prst="rect">
            <a:avLst/>
          </a:prstGeom>
          <a:ln>
            <a:solidFill>
              <a:schemeClr val="accent1"/>
            </a:solidFill>
          </a:ln>
        </p:spPr>
      </p:pic>
      <p:sp>
        <p:nvSpPr>
          <p:cNvPr id="214" name="Google Shape;214;p11"/>
          <p:cNvSpPr txBox="1">
            <a:spLocks noGrp="1"/>
          </p:cNvSpPr>
          <p:nvPr>
            <p:ph type="body" idx="1"/>
          </p:nvPr>
        </p:nvSpPr>
        <p:spPr>
          <a:xfrm>
            <a:off x="6783977" y="1184365"/>
            <a:ext cx="4976431" cy="5095319"/>
          </a:xfrm>
          <a:prstGeom prst="rect">
            <a:avLst/>
          </a:prstGeom>
          <a:noFill/>
          <a:ln>
            <a:noFill/>
          </a:ln>
        </p:spPr>
        <p:txBody>
          <a:bodyPr spcFirstLastPara="1" wrap="square" lIns="91425" tIns="45700" rIns="91425" bIns="45700" anchor="t" anchorCtr="0">
            <a:normAutofit fontScale="70000" lnSpcReduction="20000"/>
          </a:bodyPr>
          <a:lstStyle/>
          <a:p>
            <a:pPr lvl="0"/>
            <a:r>
              <a:rPr lang="en-US" dirty="0"/>
              <a:t>School divisions may </a:t>
            </a:r>
            <a:r>
              <a:rPr lang="en-US" dirty="0" smtClean="0"/>
              <a:t>enroll students in </a:t>
            </a:r>
            <a:r>
              <a:rPr lang="en-US" dirty="0"/>
              <a:t>virtual </a:t>
            </a:r>
            <a:r>
              <a:rPr lang="en-US" dirty="0" smtClean="0"/>
              <a:t>courses based on the Virtual VA enrollment process (part-time or full time).</a:t>
            </a:r>
            <a:endParaRPr lang="en-US" dirty="0"/>
          </a:p>
          <a:p>
            <a:pPr lvl="0"/>
            <a:r>
              <a:rPr lang="en-US" dirty="0"/>
              <a:t>Students remain in their home school divisions.</a:t>
            </a:r>
          </a:p>
          <a:p>
            <a:pPr lvl="0"/>
            <a:r>
              <a:rPr lang="en-US" dirty="0" smtClean="0"/>
              <a:t>ADM funding </a:t>
            </a:r>
            <a:r>
              <a:rPr lang="en-US" dirty="0"/>
              <a:t>for students </a:t>
            </a:r>
            <a:r>
              <a:rPr lang="en-US" dirty="0" smtClean="0"/>
              <a:t>remains </a:t>
            </a:r>
            <a:r>
              <a:rPr lang="en-US" dirty="0"/>
              <a:t>in </a:t>
            </a:r>
            <a:r>
              <a:rPr lang="en-US" dirty="0" smtClean="0"/>
              <a:t>home </a:t>
            </a:r>
            <a:r>
              <a:rPr lang="en-US" dirty="0"/>
              <a:t>school division</a:t>
            </a:r>
            <a:r>
              <a:rPr lang="en-US" dirty="0" smtClean="0"/>
              <a:t>. Tuition may apply depending on the enrollment requests.</a:t>
            </a:r>
            <a:endParaRPr lang="en-US" dirty="0"/>
          </a:p>
          <a:p>
            <a:pPr lvl="0"/>
            <a:r>
              <a:rPr lang="en-US" dirty="0"/>
              <a:t>School divisions are responsible for </a:t>
            </a:r>
            <a:r>
              <a:rPr lang="en-US" dirty="0" smtClean="0"/>
              <a:t>required </a:t>
            </a:r>
            <a:r>
              <a:rPr lang="en-US" dirty="0"/>
              <a:t>services </a:t>
            </a:r>
            <a:r>
              <a:rPr lang="en-US" dirty="0" smtClean="0"/>
              <a:t>for students </a:t>
            </a:r>
            <a:r>
              <a:rPr lang="en-US" dirty="0"/>
              <a:t>with disabilities, 504 plans, EL, or </a:t>
            </a:r>
            <a:r>
              <a:rPr lang="en-US" dirty="0" smtClean="0"/>
              <a:t>providing other </a:t>
            </a:r>
            <a:r>
              <a:rPr lang="en-US" dirty="0"/>
              <a:t>specialized </a:t>
            </a:r>
            <a:r>
              <a:rPr lang="en-US" dirty="0" smtClean="0"/>
              <a:t>services.</a:t>
            </a:r>
          </a:p>
          <a:p>
            <a:pPr lvl="0"/>
            <a:r>
              <a:rPr lang="en-US" dirty="0" smtClean="0"/>
              <a:t>Virtual VA will collaborate with school divisions to provide accommodations appropriately in the virtual setting.</a:t>
            </a:r>
          </a:p>
          <a:p>
            <a:pPr lvl="0"/>
            <a:r>
              <a:rPr lang="en-US" dirty="0" smtClean="0"/>
              <a:t>School administrators, counselors, mentors, and parents have an important role in supporting students.</a:t>
            </a:r>
            <a:endParaRPr lang="en-US" dirty="0"/>
          </a:p>
        </p:txBody>
      </p:sp>
      <p:sp>
        <p:nvSpPr>
          <p:cNvPr id="213" name="Google Shape;213;p11"/>
          <p:cNvSpPr txBox="1">
            <a:spLocks noGrp="1"/>
          </p:cNvSpPr>
          <p:nvPr>
            <p:ph type="title"/>
          </p:nvPr>
        </p:nvSpPr>
        <p:spPr>
          <a:xfrm>
            <a:off x="936949" y="147931"/>
            <a:ext cx="10318102" cy="8013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Trebuchet MS"/>
              <a:buNone/>
            </a:pPr>
            <a:r>
              <a:rPr lang="en-US" dirty="0" smtClean="0"/>
              <a:t>Enrolling in the Virtual VA program</a:t>
            </a:r>
            <a:endParaRPr dirty="0"/>
          </a:p>
        </p:txBody>
      </p:sp>
    </p:spTree>
    <p:extLst>
      <p:ext uri="{BB962C8B-B14F-4D97-AF65-F5344CB8AC3E}">
        <p14:creationId xmlns:p14="http://schemas.microsoft.com/office/powerpoint/2010/main" val="1894030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4" name="Picture 3" title="Bulleted list of Multidivision Online Providers"/>
          <p:cNvPicPr>
            <a:picLocks noChangeAspect="1"/>
          </p:cNvPicPr>
          <p:nvPr/>
        </p:nvPicPr>
        <p:blipFill rotWithShape="1">
          <a:blip r:embed="rId3"/>
          <a:srcRect l="12625" t="24909" r="48108" b="12538"/>
          <a:stretch/>
        </p:blipFill>
        <p:spPr>
          <a:xfrm>
            <a:off x="6537279" y="1158422"/>
            <a:ext cx="5451935" cy="4885327"/>
          </a:xfrm>
          <a:prstGeom prst="rect">
            <a:avLst/>
          </a:prstGeom>
        </p:spPr>
      </p:pic>
      <p:sp>
        <p:nvSpPr>
          <p:cNvPr id="214" name="Google Shape;214;p11"/>
          <p:cNvSpPr txBox="1">
            <a:spLocks noGrp="1"/>
          </p:cNvSpPr>
          <p:nvPr>
            <p:ph type="body" idx="1"/>
          </p:nvPr>
        </p:nvSpPr>
        <p:spPr>
          <a:xfrm rot="21225008">
            <a:off x="1018902" y="1668095"/>
            <a:ext cx="5277395" cy="4715288"/>
          </a:xfrm>
          <a:prstGeom prst="rect">
            <a:avLst/>
          </a:prstGeom>
          <a:noFill/>
          <a:ln>
            <a:noFill/>
          </a:ln>
        </p:spPr>
        <p:txBody>
          <a:bodyPr spcFirstLastPara="1" wrap="square" lIns="91425" tIns="45700" rIns="91425" bIns="45700" anchor="t" anchorCtr="0">
            <a:normAutofit fontScale="70000" lnSpcReduction="20000"/>
          </a:bodyPr>
          <a:lstStyle/>
          <a:p>
            <a:pPr lvl="0"/>
            <a:r>
              <a:rPr lang="en-US" dirty="0"/>
              <a:t>School divisions may enroll students in virtual courses </a:t>
            </a:r>
            <a:r>
              <a:rPr lang="en-US" dirty="0" smtClean="0"/>
              <a:t>through a contract with a MOP </a:t>
            </a:r>
            <a:r>
              <a:rPr lang="en-US" dirty="0"/>
              <a:t>(part-time or full time).</a:t>
            </a:r>
          </a:p>
          <a:p>
            <a:pPr lvl="0"/>
            <a:r>
              <a:rPr lang="en-US" dirty="0"/>
              <a:t>Students </a:t>
            </a:r>
            <a:r>
              <a:rPr lang="en-US" dirty="0" smtClean="0"/>
              <a:t>may remain </a:t>
            </a:r>
            <a:r>
              <a:rPr lang="en-US" dirty="0"/>
              <a:t>in their home school divisions.</a:t>
            </a:r>
          </a:p>
          <a:p>
            <a:pPr lvl="0"/>
            <a:r>
              <a:rPr lang="en-US" dirty="0" smtClean="0"/>
              <a:t>ADM funding </a:t>
            </a:r>
            <a:r>
              <a:rPr lang="en-US" dirty="0"/>
              <a:t>for students </a:t>
            </a:r>
            <a:r>
              <a:rPr lang="en-US" dirty="0" smtClean="0"/>
              <a:t>remains </a:t>
            </a:r>
            <a:r>
              <a:rPr lang="en-US" dirty="0"/>
              <a:t>in home school division</a:t>
            </a:r>
            <a:r>
              <a:rPr lang="en-US" dirty="0" smtClean="0"/>
              <a:t>. Tuition is based on the contracted services.</a:t>
            </a:r>
            <a:endParaRPr lang="en-US" dirty="0"/>
          </a:p>
          <a:p>
            <a:pPr lvl="0"/>
            <a:r>
              <a:rPr lang="en-US" dirty="0"/>
              <a:t>School divisions are responsible for required services for students with disabilities, 504 plans, EL, or providing other specialized services.</a:t>
            </a:r>
          </a:p>
          <a:p>
            <a:pPr lvl="0"/>
            <a:r>
              <a:rPr lang="en-US" dirty="0" smtClean="0"/>
              <a:t>School divisions should collaborate </a:t>
            </a:r>
            <a:r>
              <a:rPr lang="en-US" dirty="0"/>
              <a:t>with </a:t>
            </a:r>
            <a:r>
              <a:rPr lang="en-US" dirty="0" smtClean="0"/>
              <a:t>MOP to meet </a:t>
            </a:r>
            <a:r>
              <a:rPr lang="en-US" dirty="0"/>
              <a:t>accommodations appropriately in the virtual setting.</a:t>
            </a:r>
          </a:p>
          <a:p>
            <a:pPr lvl="0"/>
            <a:r>
              <a:rPr lang="en-US" dirty="0"/>
              <a:t>School administrators, counselors, mentors, and parents have an important role in supporting students.</a:t>
            </a:r>
          </a:p>
        </p:txBody>
      </p:sp>
      <p:sp>
        <p:nvSpPr>
          <p:cNvPr id="213" name="Google Shape;213;p11"/>
          <p:cNvSpPr txBox="1">
            <a:spLocks noGrp="1"/>
          </p:cNvSpPr>
          <p:nvPr>
            <p:ph type="title"/>
          </p:nvPr>
        </p:nvSpPr>
        <p:spPr>
          <a:xfrm>
            <a:off x="936949" y="161992"/>
            <a:ext cx="10416850" cy="120277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ts val="4400"/>
              <a:buFont typeface="Trebuchet MS"/>
              <a:buNone/>
            </a:pPr>
            <a:r>
              <a:rPr lang="en-US" dirty="0" smtClean="0"/>
              <a:t>Enrollment in a </a:t>
            </a:r>
            <a:r>
              <a:rPr lang="en-US" dirty="0" err="1" smtClean="0"/>
              <a:t>Multidivision</a:t>
            </a:r>
            <a:r>
              <a:rPr lang="en-US" dirty="0" smtClean="0"/>
              <a:t> Online Provider program (MOP)</a:t>
            </a:r>
            <a:endParaRPr dirty="0"/>
          </a:p>
        </p:txBody>
      </p:sp>
    </p:spTree>
    <p:extLst>
      <p:ext uri="{BB962C8B-B14F-4D97-AF65-F5344CB8AC3E}">
        <p14:creationId xmlns:p14="http://schemas.microsoft.com/office/powerpoint/2010/main" val="34849312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 name="Picture 1" title="Male at compute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70" y="4535448"/>
            <a:ext cx="2760628" cy="2047466"/>
          </a:xfrm>
          <a:prstGeom prst="rect">
            <a:avLst/>
          </a:prstGeom>
        </p:spPr>
      </p:pic>
      <p:pic>
        <p:nvPicPr>
          <p:cNvPr id="5" name="Google Shape;222;p12" title="Picture books"/>
          <p:cNvPicPr preferRelativeResize="0"/>
          <p:nvPr/>
        </p:nvPicPr>
        <p:blipFill rotWithShape="1">
          <a:blip r:embed="rId4">
            <a:alphaModFix/>
          </a:blip>
          <a:srcRect/>
          <a:stretch/>
        </p:blipFill>
        <p:spPr>
          <a:xfrm rot="458345">
            <a:off x="3003932" y="2860096"/>
            <a:ext cx="2682240" cy="2011680"/>
          </a:xfrm>
          <a:prstGeom prst="rect">
            <a:avLst/>
          </a:prstGeom>
          <a:noFill/>
          <a:ln>
            <a:noFill/>
          </a:ln>
        </p:spPr>
      </p:pic>
      <p:pic>
        <p:nvPicPr>
          <p:cNvPr id="4" name="Picture 3" title="Person at lapto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870" y="2057992"/>
            <a:ext cx="2499609" cy="1741915"/>
          </a:xfrm>
          <a:prstGeom prst="rect">
            <a:avLst/>
          </a:prstGeom>
        </p:spPr>
      </p:pic>
      <p:sp>
        <p:nvSpPr>
          <p:cNvPr id="214" name="Google Shape;214;p11"/>
          <p:cNvSpPr txBox="1">
            <a:spLocks noGrp="1"/>
          </p:cNvSpPr>
          <p:nvPr>
            <p:ph type="body" idx="1"/>
          </p:nvPr>
        </p:nvSpPr>
        <p:spPr>
          <a:xfrm rot="249279">
            <a:off x="5964745" y="588580"/>
            <a:ext cx="4766964" cy="5464029"/>
          </a:xfrm>
          <a:prstGeom prst="rect">
            <a:avLst/>
          </a:prstGeom>
          <a:noFill/>
          <a:ln>
            <a:solidFill>
              <a:schemeClr val="accent1"/>
            </a:solidFill>
          </a:ln>
        </p:spPr>
        <p:txBody>
          <a:bodyPr spcFirstLastPara="1" wrap="square" lIns="91425" tIns="45700" rIns="91425" bIns="45700" anchor="t" anchorCtr="0">
            <a:normAutofit fontScale="92500"/>
          </a:bodyPr>
          <a:lstStyle/>
          <a:p>
            <a:pPr marL="0" lvl="0" indent="0">
              <a:buNone/>
            </a:pPr>
            <a:r>
              <a:rPr lang="en-US" u="sng" dirty="0" smtClean="0"/>
              <a:t>Scenario</a:t>
            </a:r>
          </a:p>
          <a:p>
            <a:pPr marL="0" lvl="0" indent="0">
              <a:buNone/>
            </a:pPr>
            <a:r>
              <a:rPr lang="en-US" sz="2200" dirty="0" smtClean="0"/>
              <a:t>A group of students from Smith High School in Lake, VA have requested to attend a full time virtual program. Smith HS approves their participation with a MOP to take all virtual courses. The parents have agreed to have their students participate in this full time MOP full program. The MOP has contracted with Eagle County School Division in Mountain, VA. There are no academic records for the newly enrolled students. Some of the students previously at Smith HS are striving in the virtual setting, but other students are performing poorly and could use support. Two of the students have an IEP and should have accommodations.</a:t>
            </a:r>
            <a:endParaRPr lang="en-US" sz="2200" dirty="0"/>
          </a:p>
        </p:txBody>
      </p:sp>
      <p:sp>
        <p:nvSpPr>
          <p:cNvPr id="213" name="Google Shape;213;p11"/>
          <p:cNvSpPr txBox="1">
            <a:spLocks noGrp="1"/>
          </p:cNvSpPr>
          <p:nvPr>
            <p:ph type="title"/>
          </p:nvPr>
        </p:nvSpPr>
        <p:spPr>
          <a:xfrm>
            <a:off x="936949" y="269966"/>
            <a:ext cx="5228720" cy="105248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1"/>
              </a:buClr>
              <a:buSzPts val="4400"/>
              <a:buFont typeface="Trebuchet MS"/>
              <a:buNone/>
            </a:pPr>
            <a:r>
              <a:rPr lang="en-US" dirty="0" smtClean="0"/>
              <a:t>Enrolling in a Full-time MOP program</a:t>
            </a:r>
            <a:endParaRPr dirty="0"/>
          </a:p>
        </p:txBody>
      </p:sp>
    </p:spTree>
    <p:extLst>
      <p:ext uri="{BB962C8B-B14F-4D97-AF65-F5344CB8AC3E}">
        <p14:creationId xmlns:p14="http://schemas.microsoft.com/office/powerpoint/2010/main" val="249340804"/>
      </p:ext>
    </p:extLst>
  </p:cSld>
  <p:clrMapOvr>
    <a:masterClrMapping/>
  </p:clrMapOvr>
  <p:timing>
    <p:tnLst>
      <p:par>
        <p:cTn id="1" dur="indefinite" restart="never" nodeType="tmRoot"/>
      </p:par>
    </p:tnLst>
  </p:timing>
</p:sld>
</file>

<file path=ppt/theme/theme1.xml><?xml version="1.0" encoding="utf-8"?>
<a:theme xmlns:a="http://schemas.openxmlformats.org/drawingml/2006/main" name="VDOE">
  <a:themeElements>
    <a:clrScheme name="VDOE">
      <a:dk1>
        <a:sysClr val="windowText" lastClr="000000"/>
      </a:dk1>
      <a:lt1>
        <a:sysClr val="window" lastClr="FFFFFF"/>
      </a:lt1>
      <a:dk2>
        <a:srgbClr val="101820"/>
      </a:dk2>
      <a:lt2>
        <a:srgbClr val="F1E6B2"/>
      </a:lt2>
      <a:accent1>
        <a:srgbClr val="D50032"/>
      </a:accent1>
      <a:accent2>
        <a:srgbClr val="101820"/>
      </a:accent2>
      <a:accent3>
        <a:srgbClr val="FFC72C"/>
      </a:accent3>
      <a:accent4>
        <a:srgbClr val="F1E6B2"/>
      </a:accent4>
      <a:accent5>
        <a:srgbClr val="259591"/>
      </a:accent5>
      <a:accent6>
        <a:srgbClr val="7F7F7F"/>
      </a:accent6>
      <a:hlink>
        <a:srgbClr val="D50032"/>
      </a:hlink>
      <a:folHlink>
        <a:srgbClr val="000000"/>
      </a:folHlink>
    </a:clrScheme>
    <a:fontScheme name="VDOE">
      <a:majorFont>
        <a:latin typeface="Trebuchet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VDOE</Template>
  <TotalTime>26188</TotalTime>
  <Words>1994</Words>
  <Application>Microsoft Office PowerPoint</Application>
  <PresentationFormat>Widescreen</PresentationFormat>
  <Paragraphs>213</Paragraphs>
  <Slides>26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Times New Roman</vt:lpstr>
      <vt:lpstr>Trebuchet MS</vt:lpstr>
      <vt:lpstr>Wingdings</vt:lpstr>
      <vt:lpstr>VDOE</vt:lpstr>
      <vt:lpstr>Virtual Learning Professional Learning Series</vt:lpstr>
      <vt:lpstr>Presenters</vt:lpstr>
      <vt:lpstr>Virtual Learning in Virginia</vt:lpstr>
      <vt:lpstr>Topics from Nov. 17th</vt:lpstr>
      <vt:lpstr>Enrollment in virtual programs </vt:lpstr>
      <vt:lpstr>Enrolling in a “school division” virtual program</vt:lpstr>
      <vt:lpstr>Enrolling in the Virtual VA program</vt:lpstr>
      <vt:lpstr>Enrollment in a Multidivision Online Provider program (MOP)</vt:lpstr>
      <vt:lpstr>Enrolling in a Full-time MOP program</vt:lpstr>
      <vt:lpstr>MOP program &amp; “transfer” students</vt:lpstr>
      <vt:lpstr>Important Enrollment Tips</vt:lpstr>
      <vt:lpstr> Share examples of virtual enrollments that may have been unique or caused questions. </vt:lpstr>
      <vt:lpstr>Communication and support for virtual students </vt:lpstr>
      <vt:lpstr>Virtual Programs</vt:lpstr>
      <vt:lpstr>Communication  =</vt:lpstr>
      <vt:lpstr>Supporting Virtual Students</vt:lpstr>
      <vt:lpstr>Supporting Virtual Students</vt:lpstr>
      <vt:lpstr>Supporting Virtual Students</vt:lpstr>
      <vt:lpstr>Supporting Virtual Students</vt:lpstr>
      <vt:lpstr> What support systems do you have in place to ensure that students are successful?</vt:lpstr>
      <vt:lpstr>Teacher Licensure &amp; staff roles </vt:lpstr>
      <vt:lpstr>Virtual Teachers in Virginia</vt:lpstr>
      <vt:lpstr>The Virtual Teacher</vt:lpstr>
      <vt:lpstr>What questions do you have about the teacher licensure, virtual staff, or support staff?</vt:lpstr>
      <vt:lpstr>Professional Learning Community </vt:lpstr>
      <vt:lpstr>Thank you for participating!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CUSTOM TITLE PAGE</dc:title>
  <dc:creator>Timothy Nuthall</dc:creator>
  <cp:lastModifiedBy>Reginald Fox</cp:lastModifiedBy>
  <cp:revision>238</cp:revision>
  <dcterms:created xsi:type="dcterms:W3CDTF">2020-06-29T15:52:04Z</dcterms:created>
  <dcterms:modified xsi:type="dcterms:W3CDTF">2022-02-07T17:44:17Z</dcterms:modified>
</cp:coreProperties>
</file>