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4" r:id="rId2"/>
  </p:sldMasterIdLst>
  <p:notesMasterIdLst>
    <p:notesMasterId r:id="rId14"/>
  </p:notesMasterIdLst>
  <p:sldIdLst>
    <p:sldId id="284" r:id="rId3"/>
    <p:sldId id="262" r:id="rId4"/>
    <p:sldId id="265" r:id="rId5"/>
    <p:sldId id="266" r:id="rId6"/>
    <p:sldId id="267" r:id="rId7"/>
    <p:sldId id="282" r:id="rId8"/>
    <p:sldId id="276" r:id="rId9"/>
    <p:sldId id="278" r:id="rId10"/>
    <p:sldId id="279" r:id="rId11"/>
    <p:sldId id="280" r:id="rId12"/>
    <p:sldId id="28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459"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0BCF7-4527-4185-AA6F-8931EC926791}" type="doc">
      <dgm:prSet loTypeId="urn:microsoft.com/office/officeart/2009/layout/ReverseList" loCatId="relationship" qsTypeId="urn:microsoft.com/office/officeart/2005/8/quickstyle/simple4" qsCatId="simple" csTypeId="urn:microsoft.com/office/officeart/2005/8/colors/accent1_2" csCatId="accent1" phldr="1"/>
      <dgm:spPr/>
      <dgm:t>
        <a:bodyPr/>
        <a:lstStyle/>
        <a:p>
          <a:endParaRPr lang="en-US"/>
        </a:p>
      </dgm:t>
    </dgm:pt>
    <dgm:pt modelId="{D7194E23-99E0-434F-B6A8-D5E0B3F35B16}">
      <dgm:prSet phldrT="[Text]" custT="1"/>
      <dgm:spPr>
        <a:solidFill>
          <a:srgbClr val="FFC000"/>
        </a:solidFill>
      </dgm:spPr>
      <dgm:t>
        <a:bodyPr/>
        <a:lstStyle/>
        <a:p>
          <a:endParaRPr lang="en-US" sz="3000" b="1" dirty="0" smtClean="0">
            <a:latin typeface="Arial" panose="020B0604020202020204" pitchFamily="34" charset="0"/>
            <a:cs typeface="Arial" panose="020B0604020202020204" pitchFamily="34" charset="0"/>
          </a:endParaRPr>
        </a:p>
        <a:p>
          <a:r>
            <a:rPr lang="en-US" sz="3000" b="1" dirty="0" smtClean="0">
              <a:effectLst/>
              <a:latin typeface="Arial" panose="020B0604020202020204" pitchFamily="34" charset="0"/>
              <a:cs typeface="Arial" panose="020B0604020202020204" pitchFamily="34" charset="0"/>
            </a:rPr>
            <a:t>Increase student access to school counselors</a:t>
          </a:r>
        </a:p>
        <a:p>
          <a:endParaRPr lang="en-US" sz="2800" dirty="0"/>
        </a:p>
      </dgm:t>
    </dgm:pt>
    <dgm:pt modelId="{381E1D02-A731-4688-B621-DF5B7506ED95}" type="parTrans" cxnId="{DBD099DB-13C4-45A3-8FE4-651D742065B4}">
      <dgm:prSet/>
      <dgm:spPr/>
      <dgm:t>
        <a:bodyPr/>
        <a:lstStyle/>
        <a:p>
          <a:endParaRPr lang="en-US"/>
        </a:p>
      </dgm:t>
    </dgm:pt>
    <dgm:pt modelId="{78AA268D-531F-4828-88D0-DB5F4BE54B83}" type="sibTrans" cxnId="{DBD099DB-13C4-45A3-8FE4-651D742065B4}">
      <dgm:prSet/>
      <dgm:spPr/>
      <dgm:t>
        <a:bodyPr/>
        <a:lstStyle/>
        <a:p>
          <a:endParaRPr lang="en-US"/>
        </a:p>
      </dgm:t>
    </dgm:pt>
    <dgm:pt modelId="{FB292EE5-8493-496D-B8A4-CAD088D4A007}">
      <dgm:prSet phldrT="[Text]" custT="1"/>
      <dgm:spPr/>
      <dgm:t>
        <a:bodyPr/>
        <a:lstStyle/>
        <a:p>
          <a:endParaRPr lang="en-US" sz="3000" b="1"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Utilize school counseling staff appropriately</a:t>
          </a:r>
          <a:endParaRPr lang="en-US" sz="3000" b="1" dirty="0">
            <a:latin typeface="Arial" panose="020B0604020202020204" pitchFamily="34" charset="0"/>
            <a:cs typeface="Arial" panose="020B0604020202020204" pitchFamily="34" charset="0"/>
          </a:endParaRPr>
        </a:p>
      </dgm:t>
    </dgm:pt>
    <dgm:pt modelId="{440D57DA-6DF1-4E73-84B8-8838B44E64F2}" type="parTrans" cxnId="{84C023D4-A6CA-4F1A-8738-1891CF24DA90}">
      <dgm:prSet/>
      <dgm:spPr/>
      <dgm:t>
        <a:bodyPr/>
        <a:lstStyle/>
        <a:p>
          <a:endParaRPr lang="en-US"/>
        </a:p>
      </dgm:t>
    </dgm:pt>
    <dgm:pt modelId="{A6E6F834-9F0A-41A9-8CA2-30472A8BE16E}" type="sibTrans" cxnId="{84C023D4-A6CA-4F1A-8738-1891CF24DA90}">
      <dgm:prSet/>
      <dgm:spPr/>
      <dgm:t>
        <a:bodyPr/>
        <a:lstStyle/>
        <a:p>
          <a:endParaRPr lang="en-US"/>
        </a:p>
      </dgm:t>
    </dgm:pt>
    <dgm:pt modelId="{F0B78B3F-664E-4613-90FF-9EFEEBD71C10}" type="pres">
      <dgm:prSet presAssocID="{67E0BCF7-4527-4185-AA6F-8931EC926791}" presName="Name0" presStyleCnt="0">
        <dgm:presLayoutVars>
          <dgm:chMax val="2"/>
          <dgm:chPref val="2"/>
          <dgm:animLvl val="lvl"/>
        </dgm:presLayoutVars>
      </dgm:prSet>
      <dgm:spPr/>
      <dgm:t>
        <a:bodyPr/>
        <a:lstStyle/>
        <a:p>
          <a:endParaRPr lang="en-US"/>
        </a:p>
      </dgm:t>
    </dgm:pt>
    <dgm:pt modelId="{1EA35112-31D0-47E2-B079-025E972CCCDD}" type="pres">
      <dgm:prSet presAssocID="{67E0BCF7-4527-4185-AA6F-8931EC926791}" presName="LeftText" presStyleLbl="revTx" presStyleIdx="0" presStyleCnt="0">
        <dgm:presLayoutVars>
          <dgm:bulletEnabled val="1"/>
        </dgm:presLayoutVars>
      </dgm:prSet>
      <dgm:spPr/>
      <dgm:t>
        <a:bodyPr/>
        <a:lstStyle/>
        <a:p>
          <a:endParaRPr lang="en-US"/>
        </a:p>
      </dgm:t>
    </dgm:pt>
    <dgm:pt modelId="{DCDD1FE1-1786-4048-A078-AF4683CD8E71}" type="pres">
      <dgm:prSet presAssocID="{67E0BCF7-4527-4185-AA6F-8931EC926791}" presName="LeftNode" presStyleLbl="bgImgPlace1" presStyleIdx="0" presStyleCnt="2">
        <dgm:presLayoutVars>
          <dgm:chMax val="2"/>
          <dgm:chPref val="2"/>
        </dgm:presLayoutVars>
      </dgm:prSet>
      <dgm:spPr/>
      <dgm:t>
        <a:bodyPr/>
        <a:lstStyle/>
        <a:p>
          <a:endParaRPr lang="en-US"/>
        </a:p>
      </dgm:t>
    </dgm:pt>
    <dgm:pt modelId="{88E1B7BB-ECCA-4AC8-BA8B-B32E7532FEC8}" type="pres">
      <dgm:prSet presAssocID="{67E0BCF7-4527-4185-AA6F-8931EC926791}" presName="RightText" presStyleLbl="revTx" presStyleIdx="0" presStyleCnt="0">
        <dgm:presLayoutVars>
          <dgm:bulletEnabled val="1"/>
        </dgm:presLayoutVars>
      </dgm:prSet>
      <dgm:spPr/>
      <dgm:t>
        <a:bodyPr/>
        <a:lstStyle/>
        <a:p>
          <a:endParaRPr lang="en-US"/>
        </a:p>
      </dgm:t>
    </dgm:pt>
    <dgm:pt modelId="{BA205CE6-7716-4E3D-A071-2FE5A3316A78}" type="pres">
      <dgm:prSet presAssocID="{67E0BCF7-4527-4185-AA6F-8931EC926791}" presName="RightNode" presStyleLbl="bgImgPlace1" presStyleIdx="1" presStyleCnt="2" custScaleX="106271">
        <dgm:presLayoutVars>
          <dgm:chMax val="0"/>
          <dgm:chPref val="0"/>
        </dgm:presLayoutVars>
      </dgm:prSet>
      <dgm:spPr/>
      <dgm:t>
        <a:bodyPr/>
        <a:lstStyle/>
        <a:p>
          <a:endParaRPr lang="en-US"/>
        </a:p>
      </dgm:t>
    </dgm:pt>
    <dgm:pt modelId="{06B04AE9-87A0-415C-9B44-CC674DEDA3EE}" type="pres">
      <dgm:prSet presAssocID="{67E0BCF7-4527-4185-AA6F-8931EC926791}" presName="TopArrow" presStyleLbl="node1" presStyleIdx="0" presStyleCnt="2"/>
      <dgm:spPr/>
      <dgm:t>
        <a:bodyPr/>
        <a:lstStyle/>
        <a:p>
          <a:endParaRPr lang="en-US"/>
        </a:p>
      </dgm:t>
    </dgm:pt>
    <dgm:pt modelId="{0F50D1E8-775D-409F-9882-4D416F100FA3}" type="pres">
      <dgm:prSet presAssocID="{67E0BCF7-4527-4185-AA6F-8931EC926791}" presName="BottomArrow" presStyleLbl="node1" presStyleIdx="1" presStyleCnt="2"/>
      <dgm:spPr/>
      <dgm:t>
        <a:bodyPr/>
        <a:lstStyle/>
        <a:p>
          <a:endParaRPr lang="en-US"/>
        </a:p>
      </dgm:t>
    </dgm:pt>
  </dgm:ptLst>
  <dgm:cxnLst>
    <dgm:cxn modelId="{046DC232-486C-4794-AE35-400BDCD2391E}" type="presOf" srcId="{D7194E23-99E0-434F-B6A8-D5E0B3F35B16}" destId="{1EA35112-31D0-47E2-B079-025E972CCCDD}" srcOrd="0" destOrd="0" presId="urn:microsoft.com/office/officeart/2009/layout/ReverseList"/>
    <dgm:cxn modelId="{4D1F63F4-A87A-4FB8-98A5-16A500BE64A1}" type="presOf" srcId="{67E0BCF7-4527-4185-AA6F-8931EC926791}" destId="{F0B78B3F-664E-4613-90FF-9EFEEBD71C10}" srcOrd="0" destOrd="0" presId="urn:microsoft.com/office/officeart/2009/layout/ReverseList"/>
    <dgm:cxn modelId="{4FB83423-80FE-4FF5-9C6F-1C5C30CB4B86}" type="presOf" srcId="{D7194E23-99E0-434F-B6A8-D5E0B3F35B16}" destId="{DCDD1FE1-1786-4048-A078-AF4683CD8E71}" srcOrd="1" destOrd="0" presId="urn:microsoft.com/office/officeart/2009/layout/ReverseList"/>
    <dgm:cxn modelId="{DBD099DB-13C4-45A3-8FE4-651D742065B4}" srcId="{67E0BCF7-4527-4185-AA6F-8931EC926791}" destId="{D7194E23-99E0-434F-B6A8-D5E0B3F35B16}" srcOrd="0" destOrd="0" parTransId="{381E1D02-A731-4688-B621-DF5B7506ED95}" sibTransId="{78AA268D-531F-4828-88D0-DB5F4BE54B83}"/>
    <dgm:cxn modelId="{04FCA8FE-2BB6-46BC-9B9F-D376E3851C6D}" type="presOf" srcId="{FB292EE5-8493-496D-B8A4-CAD088D4A007}" destId="{88E1B7BB-ECCA-4AC8-BA8B-B32E7532FEC8}" srcOrd="0" destOrd="0" presId="urn:microsoft.com/office/officeart/2009/layout/ReverseList"/>
    <dgm:cxn modelId="{84C023D4-A6CA-4F1A-8738-1891CF24DA90}" srcId="{67E0BCF7-4527-4185-AA6F-8931EC926791}" destId="{FB292EE5-8493-496D-B8A4-CAD088D4A007}" srcOrd="1" destOrd="0" parTransId="{440D57DA-6DF1-4E73-84B8-8838B44E64F2}" sibTransId="{A6E6F834-9F0A-41A9-8CA2-30472A8BE16E}"/>
    <dgm:cxn modelId="{BA14C1DD-014C-4CD1-BF18-26706A8EA3DE}" type="presOf" srcId="{FB292EE5-8493-496D-B8A4-CAD088D4A007}" destId="{BA205CE6-7716-4E3D-A071-2FE5A3316A78}" srcOrd="1" destOrd="0" presId="urn:microsoft.com/office/officeart/2009/layout/ReverseList"/>
    <dgm:cxn modelId="{83BA50DB-0F8C-4C63-A447-40C680CB73B5}" type="presParOf" srcId="{F0B78B3F-664E-4613-90FF-9EFEEBD71C10}" destId="{1EA35112-31D0-47E2-B079-025E972CCCDD}" srcOrd="0" destOrd="0" presId="urn:microsoft.com/office/officeart/2009/layout/ReverseList"/>
    <dgm:cxn modelId="{EBC06899-22C1-457C-A816-3FD8C0ED21D3}" type="presParOf" srcId="{F0B78B3F-664E-4613-90FF-9EFEEBD71C10}" destId="{DCDD1FE1-1786-4048-A078-AF4683CD8E71}" srcOrd="1" destOrd="0" presId="urn:microsoft.com/office/officeart/2009/layout/ReverseList"/>
    <dgm:cxn modelId="{3CECE104-068A-44CC-824F-E76E7443F773}" type="presParOf" srcId="{F0B78B3F-664E-4613-90FF-9EFEEBD71C10}" destId="{88E1B7BB-ECCA-4AC8-BA8B-B32E7532FEC8}" srcOrd="2" destOrd="0" presId="urn:microsoft.com/office/officeart/2009/layout/ReverseList"/>
    <dgm:cxn modelId="{BB7ACB48-1D94-47BE-89F5-5FEC782634E7}" type="presParOf" srcId="{F0B78B3F-664E-4613-90FF-9EFEEBD71C10}" destId="{BA205CE6-7716-4E3D-A071-2FE5A3316A78}" srcOrd="3" destOrd="0" presId="urn:microsoft.com/office/officeart/2009/layout/ReverseList"/>
    <dgm:cxn modelId="{99C29459-C8D2-42B0-81F4-28A219513945}" type="presParOf" srcId="{F0B78B3F-664E-4613-90FF-9EFEEBD71C10}" destId="{06B04AE9-87A0-415C-9B44-CC674DEDA3EE}" srcOrd="4" destOrd="0" presId="urn:microsoft.com/office/officeart/2009/layout/ReverseList"/>
    <dgm:cxn modelId="{79CA6D7E-A123-4CC0-807C-A053801200FD}" type="presParOf" srcId="{F0B78B3F-664E-4613-90FF-9EFEEBD71C10}" destId="{0F50D1E8-775D-409F-9882-4D416F100FA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D1FE1-1786-4048-A078-AF4683CD8E71}">
      <dsp:nvSpPr>
        <dsp:cNvPr id="0" name=""/>
        <dsp:cNvSpPr/>
      </dsp:nvSpPr>
      <dsp:spPr>
        <a:xfrm rot="16200000">
          <a:off x="2185077" y="2102846"/>
          <a:ext cx="4452818" cy="2721144"/>
        </a:xfrm>
        <a:prstGeom prst="round2SameRect">
          <a:avLst>
            <a:gd name="adj1" fmla="val 16670"/>
            <a:gd name="adj2" fmla="val 0"/>
          </a:avLst>
        </a:prstGeom>
        <a:solidFill>
          <a:srgbClr val="FFC000"/>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tint val="5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txBody>
        <a:bodyPr spcFirstLastPara="0" vert="horz" wrap="square" lIns="114300" tIns="190500" rIns="171450" bIns="190500" numCol="1" spcCol="1270" anchor="t" anchorCtr="0">
          <a:noAutofit/>
        </a:bodyPr>
        <a:lstStyle/>
        <a:p>
          <a:pPr lvl="0" algn="l" defTabSz="1333500">
            <a:lnSpc>
              <a:spcPct val="90000"/>
            </a:lnSpc>
            <a:spcBef>
              <a:spcPct val="0"/>
            </a:spcBef>
            <a:spcAft>
              <a:spcPct val="35000"/>
            </a:spcAft>
          </a:pPr>
          <a:endParaRPr lang="en-US" sz="3000" b="1" kern="1200" dirty="0" smtClean="0">
            <a:latin typeface="Arial" panose="020B0604020202020204" pitchFamily="34" charset="0"/>
            <a:cs typeface="Arial" panose="020B0604020202020204" pitchFamily="34" charset="0"/>
          </a:endParaRPr>
        </a:p>
        <a:p>
          <a:pPr lvl="0" algn="l" defTabSz="1333500">
            <a:lnSpc>
              <a:spcPct val="90000"/>
            </a:lnSpc>
            <a:spcBef>
              <a:spcPct val="0"/>
            </a:spcBef>
            <a:spcAft>
              <a:spcPct val="35000"/>
            </a:spcAft>
          </a:pPr>
          <a:r>
            <a:rPr lang="en-US" sz="3000" b="1" kern="1200" dirty="0" smtClean="0">
              <a:effectLst/>
              <a:latin typeface="Arial" panose="020B0604020202020204" pitchFamily="34" charset="0"/>
              <a:cs typeface="Arial" panose="020B0604020202020204" pitchFamily="34" charset="0"/>
            </a:rPr>
            <a:t>Increase student access to school counselors</a:t>
          </a:r>
        </a:p>
        <a:p>
          <a:pPr lvl="0" algn="l" defTabSz="1333500">
            <a:lnSpc>
              <a:spcPct val="90000"/>
            </a:lnSpc>
            <a:spcBef>
              <a:spcPct val="0"/>
            </a:spcBef>
            <a:spcAft>
              <a:spcPct val="35000"/>
            </a:spcAft>
          </a:pPr>
          <a:endParaRPr lang="en-US" sz="2800" kern="1200" dirty="0"/>
        </a:p>
      </dsp:txBody>
      <dsp:txXfrm rot="5400000">
        <a:off x="3183773" y="1369869"/>
        <a:ext cx="2588285" cy="4187100"/>
      </dsp:txXfrm>
    </dsp:sp>
    <dsp:sp modelId="{BA205CE6-7716-4E3D-A071-2FE5A3316A78}">
      <dsp:nvSpPr>
        <dsp:cNvPr id="0" name=""/>
        <dsp:cNvSpPr/>
      </dsp:nvSpPr>
      <dsp:spPr>
        <a:xfrm rot="5400000">
          <a:off x="5029783" y="2017525"/>
          <a:ext cx="4452818" cy="2891787"/>
        </a:xfrm>
        <a:prstGeom prst="round2SameRect">
          <a:avLst>
            <a:gd name="adj1" fmla="val 16670"/>
            <a:gd name="adj2" fmla="val 0"/>
          </a:avLst>
        </a:prstGeom>
        <a:solidFill>
          <a:schemeClr val="accent1">
            <a:tint val="5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tint val="5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txBody>
        <a:bodyPr spcFirstLastPara="0" vert="horz" wrap="square" lIns="171450" tIns="190500" rIns="114300" bIns="190500" numCol="1" spcCol="1270" anchor="t" anchorCtr="0">
          <a:noAutofit/>
        </a:bodyPr>
        <a:lstStyle/>
        <a:p>
          <a:pPr lvl="0" algn="l" defTabSz="1333500">
            <a:lnSpc>
              <a:spcPct val="90000"/>
            </a:lnSpc>
            <a:spcBef>
              <a:spcPct val="0"/>
            </a:spcBef>
            <a:spcAft>
              <a:spcPct val="35000"/>
            </a:spcAft>
          </a:pPr>
          <a:endParaRPr lang="en-US" sz="3000" b="1" kern="1200" dirty="0" smtClean="0">
            <a:latin typeface="Arial" panose="020B0604020202020204" pitchFamily="34" charset="0"/>
            <a:cs typeface="Arial" panose="020B0604020202020204" pitchFamily="34" charset="0"/>
          </a:endParaRPr>
        </a:p>
        <a:p>
          <a:pPr lvl="0" algn="l" defTabSz="1333500">
            <a:lnSpc>
              <a:spcPct val="90000"/>
            </a:lnSpc>
            <a:spcBef>
              <a:spcPct val="0"/>
            </a:spcBef>
            <a:spcAft>
              <a:spcPct val="35000"/>
            </a:spcAft>
          </a:pPr>
          <a:r>
            <a:rPr lang="en-US" sz="3000" b="1" kern="1200" dirty="0" smtClean="0">
              <a:latin typeface="Arial" panose="020B0604020202020204" pitchFamily="34" charset="0"/>
              <a:cs typeface="Arial" panose="020B0604020202020204" pitchFamily="34" charset="0"/>
            </a:rPr>
            <a:t>Utilize school counseling staff appropriately</a:t>
          </a:r>
          <a:endParaRPr lang="en-US" sz="3000" b="1" kern="1200" dirty="0">
            <a:latin typeface="Arial" panose="020B0604020202020204" pitchFamily="34" charset="0"/>
            <a:cs typeface="Arial" panose="020B0604020202020204" pitchFamily="34" charset="0"/>
          </a:endParaRPr>
        </a:p>
      </dsp:txBody>
      <dsp:txXfrm rot="-5400000">
        <a:off x="5810299" y="1378201"/>
        <a:ext cx="2750596" cy="4170436"/>
      </dsp:txXfrm>
    </dsp:sp>
    <dsp:sp modelId="{06B04AE9-87A0-415C-9B44-CC674DEDA3EE}">
      <dsp:nvSpPr>
        <dsp:cNvPr id="0" name=""/>
        <dsp:cNvSpPr/>
      </dsp:nvSpPr>
      <dsp:spPr>
        <a:xfrm>
          <a:off x="4411208" y="0"/>
          <a:ext cx="2844705" cy="284456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0F50D1E8-775D-409F-9882-4D416F100FA3}">
      <dsp:nvSpPr>
        <dsp:cNvPr id="0" name=""/>
        <dsp:cNvSpPr/>
      </dsp:nvSpPr>
      <dsp:spPr>
        <a:xfrm rot="10800000">
          <a:off x="4411208" y="4081577"/>
          <a:ext cx="2844705" cy="284456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A9394D-A729-42A7-B8BC-B117EA385713}" type="datetimeFigureOut">
              <a:rPr lang="en-US" smtClean="0"/>
              <a:t>11/7/2018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6E1D58-5C81-4364-BCFF-020E9DF9B05B}" type="slidenum">
              <a:rPr lang="en-US" smtClean="0"/>
              <a:t>‹#›</a:t>
            </a:fld>
            <a:endParaRPr lang="en-US"/>
          </a:p>
        </p:txBody>
      </p:sp>
    </p:spTree>
    <p:extLst>
      <p:ext uri="{BB962C8B-B14F-4D97-AF65-F5344CB8AC3E}">
        <p14:creationId xmlns:p14="http://schemas.microsoft.com/office/powerpoint/2010/main" val="326500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I am Liz Parker, Coordinator of</a:t>
            </a:r>
            <a:r>
              <a:rPr lang="en-US" baseline="0" dirty="0" smtClean="0"/>
              <a:t> School Counseling Programs in Williamsburg-James City County Public Schools and Chair of the Virginia School Counselor Association (VSCA) Board of Directors!</a:t>
            </a:r>
          </a:p>
          <a:p>
            <a:endParaRPr lang="en-US" baseline="0" dirty="0" smtClean="0"/>
          </a:p>
          <a:p>
            <a:r>
              <a:rPr lang="en-US" baseline="0" dirty="0" smtClean="0"/>
              <a:t>VSCA was founded 56 years ago and today, we have over 1,400 members throughout the state of VA (800 of which will be joining us in Hampton tomorrow for our largest annual conference to date!). We actively work with VA’s school counselors with a clear focus in mind: To Educate, Advocate, Collaborate and Empower.  </a:t>
            </a:r>
          </a:p>
          <a:p>
            <a:endParaRPr lang="en-US" baseline="0" dirty="0" smtClean="0"/>
          </a:p>
          <a:p>
            <a:r>
              <a:rPr lang="en-US" baseline="0" dirty="0" smtClean="0"/>
              <a:t>Most recently, VSCA’s voice has been heard across the Commonwealth, as we have been working hand-in-hand with federal and state lawmakers, as well as educational leaders like yourselves, to communicate how schools counselors can directly impact student achievement, close achievement gaps, promote college and career readiness, and create safe, healthy, inclusive, and secure school environments. </a:t>
            </a:r>
          </a:p>
          <a:p>
            <a:endParaRPr lang="en-US" baseline="0" dirty="0" smtClean="0"/>
          </a:p>
          <a:p>
            <a:r>
              <a:rPr lang="en-US" baseline="0" dirty="0" smtClean="0"/>
              <a:t>I’d like to take a few minutes this morning to share the messages VSCA has been communicating, and will continue to communicate, to those in power who have the ability enact real change for Virginia’s students. </a:t>
            </a:r>
          </a:p>
        </p:txBody>
      </p:sp>
      <p:sp>
        <p:nvSpPr>
          <p:cNvPr id="4" name="Slide Number Placeholder 3"/>
          <p:cNvSpPr>
            <a:spLocks noGrp="1"/>
          </p:cNvSpPr>
          <p:nvPr>
            <p:ph type="sldNum" sz="quarter" idx="10"/>
          </p:nvPr>
        </p:nvSpPr>
        <p:spPr/>
        <p:txBody>
          <a:bodyPr/>
          <a:lstStyle/>
          <a:p>
            <a:fld id="{826E1D58-5C81-4364-BCFF-020E9DF9B05B}" type="slidenum">
              <a:rPr lang="en-US" smtClean="0"/>
              <a:t>1</a:t>
            </a:fld>
            <a:endParaRPr lang="en-US"/>
          </a:p>
        </p:txBody>
      </p:sp>
    </p:spTree>
    <p:extLst>
      <p:ext uri="{BB962C8B-B14F-4D97-AF65-F5344CB8AC3E}">
        <p14:creationId xmlns:p14="http://schemas.microsoft.com/office/powerpoint/2010/main" val="100843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all of that in mind, VSCA has</a:t>
            </a:r>
            <a:r>
              <a:rPr lang="en-US" dirty="0" smtClean="0"/>
              <a:t> </a:t>
            </a:r>
            <a:r>
              <a:rPr lang="en-US" baseline="0" dirty="0" smtClean="0"/>
              <a:t>made </a:t>
            </a:r>
            <a:r>
              <a:rPr lang="en-US" dirty="0" smtClean="0"/>
              <a:t>two very specific asks of state lawmakers</a:t>
            </a:r>
            <a:r>
              <a:rPr lang="en-US" baseline="0" dirty="0" smtClean="0"/>
              <a:t> and will continues to work with members of the General Assembly to prepare for the upcoming legislative session with these two recommendations in mind. </a:t>
            </a:r>
          </a:p>
          <a:p>
            <a:endParaRPr lang="en-US" baseline="0" dirty="0" smtClean="0"/>
          </a:p>
          <a:p>
            <a:r>
              <a:rPr lang="en-US" dirty="0" smtClean="0"/>
              <a:t>Specifically,</a:t>
            </a:r>
            <a:r>
              <a:rPr lang="en-US" baseline="0" dirty="0" smtClean="0"/>
              <a:t> </a:t>
            </a:r>
            <a:r>
              <a:rPr lang="en-US" b="1" baseline="0" dirty="0" smtClean="0"/>
              <a:t>we ask the GA to adopt proposals by the VBOE to amend VA SOQ’s and establish higher staffing standards for school counselors as indicated in the slide</a:t>
            </a:r>
            <a:r>
              <a:rPr lang="en-US" baseline="0" dirty="0" smtClean="0"/>
              <a:t>. </a:t>
            </a:r>
          </a:p>
          <a:p>
            <a:pPr marL="6319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a:t>
            </a:r>
            <a:r>
              <a:rPr lang="en-US" dirty="0" smtClean="0"/>
              <a:t>oth the American School Counselor Association and Virginia’s Board of Education recommend a 1:250 school counselor-to-student ratio, and the impact of such a ratio is widely addressed in research and studies and supported by empirical evidence. </a:t>
            </a:r>
            <a:r>
              <a:rPr lang="en-US" i="1" dirty="0" smtClean="0"/>
              <a:t>Virginia’s Board of Education reviewed the current Standards of Quality and presented</a:t>
            </a:r>
            <a:r>
              <a:rPr lang="en-US" i="1" baseline="0" dirty="0" smtClean="0"/>
              <a:t> this proposed revision</a:t>
            </a:r>
            <a:r>
              <a:rPr lang="en-US" i="1" dirty="0" smtClean="0"/>
              <a:t> to the Governor and General Assembly in 2017.</a:t>
            </a:r>
            <a:endParaRPr lang="en-US" baseline="0" dirty="0" smtClean="0"/>
          </a:p>
          <a:p>
            <a:pPr marL="631908" lvl="1" indent="-174708">
              <a:buFont typeface="Arial" panose="020B0604020202020204" pitchFamily="34" charset="0"/>
              <a:buChar char="•"/>
            </a:pPr>
            <a:r>
              <a:rPr lang="en-US" baseline="0" dirty="0" smtClean="0"/>
              <a:t>A recently released report by The Commonwealth Institute for Fiscal Analysis and the Legal Aide Justice Center found that staffing in VA’s schools falls far short of recommended benchmarks for school counselors. The number of school counselors has decreased significantly over the past decade and school counselor caseloads have increased nearly 30% on average, while for some that increase is significantly higher (2007-2008=300, 2015-2016=385). </a:t>
            </a:r>
          </a:p>
          <a:p>
            <a:endParaRPr lang="en-US" dirty="0"/>
          </a:p>
          <a:p>
            <a:pPr marL="0" indent="0" defTabSz="931774">
              <a:buFont typeface="Arial" panose="020B0604020202020204" pitchFamily="34" charset="0"/>
              <a:buNone/>
              <a:defRPr/>
            </a:pPr>
            <a:r>
              <a:rPr lang="en-US" dirty="0" smtClean="0"/>
              <a:t>Additionally, </a:t>
            </a:r>
            <a:r>
              <a:rPr lang="en-US" b="1" dirty="0" smtClean="0"/>
              <a:t>VSCA</a:t>
            </a:r>
            <a:r>
              <a:rPr lang="en-US" b="1" baseline="0" dirty="0" smtClean="0"/>
              <a:t> asks for a revision to the Standards of Accreditation that increase the percentage of time a school counselor is required to spend counseling students to 80% and clearly defines these as the delivery of direct counseling services to students. </a:t>
            </a:r>
          </a:p>
          <a:p>
            <a:pPr marL="631908" lvl="1" indent="-174708" defTabSz="931774">
              <a:buFont typeface="Arial" panose="020B0604020202020204" pitchFamily="34" charset="0"/>
              <a:buChar char="•"/>
              <a:defRPr/>
            </a:pPr>
            <a:r>
              <a:rPr lang="en-US" dirty="0" smtClean="0"/>
              <a:t>Alarmingly</a:t>
            </a:r>
            <a:r>
              <a:rPr lang="en-US" dirty="0"/>
              <a:t>, language in the current SOA requires that school counselors spend only a little more than half of their time counseling </a:t>
            </a:r>
            <a:r>
              <a:rPr lang="en-US" dirty="0" smtClean="0"/>
              <a:t>students (60%), </a:t>
            </a:r>
            <a:r>
              <a:rPr lang="en-US" dirty="0"/>
              <a:t>which directly impedes student access to counseling services. </a:t>
            </a:r>
            <a:endParaRPr lang="en-US" dirty="0" smtClean="0"/>
          </a:p>
          <a:p>
            <a:pPr marL="631908" lvl="1" indent="-174708" defTabSz="931774">
              <a:buFont typeface="Arial" panose="020B0604020202020204" pitchFamily="34" charset="0"/>
              <a:buChar char="•"/>
              <a:defRPr/>
            </a:pPr>
            <a:r>
              <a:rPr lang="en-US" dirty="0" smtClean="0"/>
              <a:t>Of </a:t>
            </a:r>
            <a:r>
              <a:rPr lang="en-US" dirty="0"/>
              <a:t>equal importance is the lack of a clearly defined role of the school counselor that emphasizes direct service to students. Without this, the role of the school counselor is often misunderstood or not properly recognized by local school divisions or school administrators, who often assign counselors administrative duties such as test coordination, scheduling, supervising classrooms or common areas, data entry, cafeteria and bus duty, etc. </a:t>
            </a:r>
          </a:p>
          <a:p>
            <a:pPr marL="0" indent="0" defTabSz="931774">
              <a:buFont typeface="Arial" panose="020B0604020202020204" pitchFamily="34" charset="0"/>
              <a:buNone/>
              <a:defRPr/>
            </a:pPr>
            <a:endParaRPr lang="en-US" dirty="0"/>
          </a:p>
          <a:p>
            <a:pPr marL="0" indent="0" defTabSz="931774">
              <a:buFont typeface="Arial" panose="020B0604020202020204" pitchFamily="34" charset="0"/>
              <a:buNone/>
              <a:defRPr/>
            </a:pPr>
            <a:r>
              <a:rPr lang="en-US" dirty="0" smtClean="0"/>
              <a:t>With </a:t>
            </a:r>
            <a:r>
              <a:rPr lang="en-US" dirty="0"/>
              <a:t>these two changes, </a:t>
            </a:r>
            <a:r>
              <a:rPr lang="en-US" dirty="0" smtClean="0"/>
              <a:t>we believe that Virginia’s </a:t>
            </a:r>
            <a:r>
              <a:rPr lang="en-US" dirty="0"/>
              <a:t>school counselors could use their extensive training to best support the </a:t>
            </a:r>
            <a:r>
              <a:rPr lang="en-US" dirty="0" smtClean="0"/>
              <a:t>academic</a:t>
            </a:r>
            <a:r>
              <a:rPr lang="en-US" baseline="0" dirty="0" smtClean="0"/>
              <a:t> and career development, and social/emotional and </a:t>
            </a:r>
            <a:r>
              <a:rPr lang="en-US" dirty="0" smtClean="0"/>
              <a:t>mental </a:t>
            </a:r>
            <a:r>
              <a:rPr lang="en-US" dirty="0"/>
              <a:t>health of all </a:t>
            </a:r>
            <a:r>
              <a:rPr lang="en-US" dirty="0" smtClean="0"/>
              <a:t>students.</a:t>
            </a:r>
            <a:r>
              <a:rPr lang="en-US" baseline="0" dirty="0" smtClean="0"/>
              <a:t> VSCA is shouting this message from the rooftops…</a:t>
            </a:r>
            <a:endParaRPr lang="en-US" dirty="0"/>
          </a:p>
        </p:txBody>
      </p:sp>
      <p:sp>
        <p:nvSpPr>
          <p:cNvPr id="4" name="Slide Number Placeholder 3"/>
          <p:cNvSpPr>
            <a:spLocks noGrp="1"/>
          </p:cNvSpPr>
          <p:nvPr>
            <p:ph type="sldNum" sz="quarter" idx="10"/>
          </p:nvPr>
        </p:nvSpPr>
        <p:spPr/>
        <p:txBody>
          <a:bodyPr/>
          <a:lstStyle/>
          <a:p>
            <a:fld id="{826E1D58-5C81-4364-BCFF-020E9DF9B05B}" type="slidenum">
              <a:rPr lang="en-US" smtClean="0"/>
              <a:t>10</a:t>
            </a:fld>
            <a:endParaRPr lang="en-US"/>
          </a:p>
        </p:txBody>
      </p:sp>
    </p:spTree>
    <p:extLst>
      <p:ext uri="{BB962C8B-B14F-4D97-AF65-F5344CB8AC3E}">
        <p14:creationId xmlns:p14="http://schemas.microsoft.com/office/powerpoint/2010/main" val="140734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a:t>
            </a:r>
            <a:r>
              <a:rPr lang="en-US" baseline="0" dirty="0" smtClean="0"/>
              <a:t> year, people are listening! We have made significant progress in inserting school counseling into the many different conversations going on about education and school safety. We look forward to continuing to work collaboratively with the VDOE and state lawmakers to simply </a:t>
            </a:r>
            <a:r>
              <a:rPr lang="en-US" b="1" baseline="0" dirty="0" smtClean="0"/>
              <a:t>increase student access to school counseling services. </a:t>
            </a:r>
          </a:p>
          <a:p>
            <a:endParaRPr lang="en-US" b="1" baseline="0" dirty="0" smtClean="0"/>
          </a:p>
          <a:p>
            <a:r>
              <a:rPr lang="en-US" b="0" baseline="0" dirty="0" smtClean="0"/>
              <a:t>VSCA is thrilled to be a part of the important work happening here today. We believe that, together, we can continue to strengthen the voice of school counselor and provide students with the academic, career, and social/emotional support they need to experience success in school and in life. Thank you! </a:t>
            </a:r>
          </a:p>
        </p:txBody>
      </p:sp>
      <p:sp>
        <p:nvSpPr>
          <p:cNvPr id="4" name="Slide Number Placeholder 3"/>
          <p:cNvSpPr>
            <a:spLocks noGrp="1"/>
          </p:cNvSpPr>
          <p:nvPr>
            <p:ph type="sldNum" sz="quarter" idx="10"/>
          </p:nvPr>
        </p:nvSpPr>
        <p:spPr/>
        <p:txBody>
          <a:bodyPr/>
          <a:lstStyle/>
          <a:p>
            <a:fld id="{826E1D58-5C81-4364-BCFF-020E9DF9B05B}" type="slidenum">
              <a:rPr lang="en-US" smtClean="0"/>
              <a:t>11</a:t>
            </a:fld>
            <a:endParaRPr lang="en-US"/>
          </a:p>
        </p:txBody>
      </p:sp>
    </p:spTree>
    <p:extLst>
      <p:ext uri="{BB962C8B-B14F-4D97-AF65-F5344CB8AC3E}">
        <p14:creationId xmlns:p14="http://schemas.microsoft.com/office/powerpoint/2010/main" val="393453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and foremost, VSCA continue to address why the use of the term “school counselor” over “guidance counselor” is critically important. While many of our legislatures and state leaders have had their own personal experiences with guidance counselors, we know the profession has drastically evolved in recent decades and the role of the school counselors has expanded in regards to education, training, and psycho-social and mental/behavioral health services available to students. </a:t>
            </a:r>
            <a:endParaRPr lang="en-US" dirty="0"/>
          </a:p>
        </p:txBody>
      </p:sp>
      <p:sp>
        <p:nvSpPr>
          <p:cNvPr id="4" name="Slide Number Placeholder 3"/>
          <p:cNvSpPr>
            <a:spLocks noGrp="1"/>
          </p:cNvSpPr>
          <p:nvPr>
            <p:ph type="sldNum" sz="quarter" idx="10"/>
          </p:nvPr>
        </p:nvSpPr>
        <p:spPr/>
        <p:txBody>
          <a:bodyPr/>
          <a:lstStyle/>
          <a:p>
            <a:fld id="{826E1D58-5C81-4364-BCFF-020E9DF9B05B}" type="slidenum">
              <a:rPr lang="en-US" smtClean="0"/>
              <a:t>2</a:t>
            </a:fld>
            <a:endParaRPr lang="en-US"/>
          </a:p>
        </p:txBody>
      </p:sp>
    </p:spTree>
    <p:extLst>
      <p:ext uri="{BB962C8B-B14F-4D97-AF65-F5344CB8AC3E}">
        <p14:creationId xmlns:p14="http://schemas.microsoft.com/office/powerpoint/2010/main" val="111867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a:t>
            </a:r>
            <a:r>
              <a:rPr lang="en-US" baseline="0" dirty="0" smtClean="0"/>
              <a:t> put…it is MUCH more than a name change.</a:t>
            </a:r>
          </a:p>
          <a:p>
            <a:endParaRPr lang="en-US" baseline="0" dirty="0" smtClean="0"/>
          </a:p>
          <a:p>
            <a:r>
              <a:rPr lang="en-US" baseline="0" dirty="0" smtClean="0"/>
              <a:t>VSCA is working to make sure that lawmakers and state leaders understand the amount of professional preparation and clinical experience now required to be a school counselor in the state of VA. </a:t>
            </a:r>
          </a:p>
          <a:p>
            <a:endParaRPr lang="en-US" baseline="0" dirty="0" smtClean="0"/>
          </a:p>
          <a:p>
            <a:r>
              <a:rPr lang="en-US" baseline="0" dirty="0" smtClean="0"/>
              <a:t>We are clearly communicating that VA’s School Counselors hold a Master’s Degree or higher in Counseling…</a:t>
            </a:r>
          </a:p>
          <a:p>
            <a:endParaRPr lang="en-US" baseline="0" dirty="0" smtClean="0"/>
          </a:p>
          <a:p>
            <a:r>
              <a:rPr lang="en-US" baseline="0" dirty="0" smtClean="0"/>
              <a:t>That the degree requirements to become a school counselor in Virginia meet the VA Board of Counseling degree requirements for Licensed Professional Counselors (LPCs)</a:t>
            </a:r>
          </a:p>
          <a:p>
            <a:endParaRPr lang="en-US" baseline="0" dirty="0" smtClean="0"/>
          </a:p>
          <a:p>
            <a:r>
              <a:rPr lang="en-US" baseline="0" dirty="0" smtClean="0"/>
              <a:t>And, importantly, that school counseling degree requirements FAR EXCEED the educational requirements of Qualified Mental Health Professionals working with children and adolescents- Those are often the folks who come in to our buildings to provide TDT programs to our students, while our much more credentialed and qualified school counselors are scheduling, coordinating tests, and often performing other administrative or non-counseling tasks. </a:t>
            </a:r>
          </a:p>
          <a:p>
            <a:endParaRPr lang="en-US" baseline="0" dirty="0" smtClean="0"/>
          </a:p>
        </p:txBody>
      </p:sp>
      <p:sp>
        <p:nvSpPr>
          <p:cNvPr id="4" name="Slide Number Placeholder 3"/>
          <p:cNvSpPr>
            <a:spLocks noGrp="1"/>
          </p:cNvSpPr>
          <p:nvPr>
            <p:ph type="sldNum" sz="quarter" idx="10"/>
          </p:nvPr>
        </p:nvSpPr>
        <p:spPr/>
        <p:txBody>
          <a:bodyPr/>
          <a:lstStyle/>
          <a:p>
            <a:fld id="{826E1D58-5C81-4364-BCFF-020E9DF9B05B}" type="slidenum">
              <a:rPr lang="en-US" smtClean="0"/>
              <a:t>3</a:t>
            </a:fld>
            <a:endParaRPr lang="en-US"/>
          </a:p>
        </p:txBody>
      </p:sp>
    </p:spTree>
    <p:extLst>
      <p:ext uri="{BB962C8B-B14F-4D97-AF65-F5344CB8AC3E}">
        <p14:creationId xmlns:p14="http://schemas.microsoft.com/office/powerpoint/2010/main" val="131501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2" indent="0">
              <a:buFont typeface="Arial" panose="020B0604020202020204" pitchFamily="34" charset="0"/>
              <a:buNone/>
            </a:pPr>
            <a:r>
              <a:rPr lang="en-US" dirty="0" smtClean="0">
                <a:latin typeface="Arial" panose="020B0604020202020204" pitchFamily="34" charset="0"/>
                <a:cs typeface="Arial" panose="020B0604020202020204" pitchFamily="34" charset="0"/>
              </a:rPr>
              <a:t>Additionally, VSCA is working to educate</a:t>
            </a:r>
            <a:r>
              <a:rPr lang="en-US" baseline="0" dirty="0" smtClean="0">
                <a:latin typeface="Arial" panose="020B0604020202020204" pitchFamily="34" charset="0"/>
                <a:cs typeface="Arial" panose="020B0604020202020204" pitchFamily="34" charset="0"/>
              </a:rPr>
              <a:t> those in leadership positions about what today’s comprehensive school counseling programs could and should look like. While today’s programs absolutely address academic and career development, they also place a much larger focus on Prevention by </a:t>
            </a:r>
            <a:r>
              <a:rPr lang="en-US" dirty="0" smtClean="0">
                <a:latin typeface="Arial" panose="020B0604020202020204" pitchFamily="34" charset="0"/>
                <a:cs typeface="Arial" panose="020B0604020202020204" pitchFamily="34" charset="0"/>
              </a:rPr>
              <a:t>addressing communication and coping skills, mental health and wellness, suicide prevention, healthy relationships, and more. </a:t>
            </a:r>
          </a:p>
          <a:p>
            <a:pPr marL="116472"/>
            <a:endParaRPr lang="en-US" dirty="0" smtClean="0">
              <a:latin typeface="Arial" panose="020B0604020202020204" pitchFamily="34" charset="0"/>
              <a:cs typeface="Arial" panose="020B0604020202020204" pitchFamily="34" charset="0"/>
            </a:endParaRPr>
          </a:p>
          <a:p>
            <a:pPr marL="116472" indent="0" defTabSz="931774">
              <a:buFont typeface="Arial" panose="020B0604020202020204" pitchFamily="34" charset="0"/>
              <a:buNone/>
              <a:defRPr/>
            </a:pPr>
            <a:r>
              <a:rPr lang="en-US" dirty="0" smtClean="0">
                <a:latin typeface="Arial" panose="020B0604020202020204" pitchFamily="34" charset="0"/>
                <a:cs typeface="Arial" panose="020B0604020202020204" pitchFamily="34" charset="0"/>
              </a:rPr>
              <a:t>Additionally, VSCA believes it is important to show those</a:t>
            </a:r>
            <a:r>
              <a:rPr lang="en-US" baseline="0" dirty="0" smtClean="0">
                <a:latin typeface="Arial" panose="020B0604020202020204" pitchFamily="34" charset="0"/>
                <a:cs typeface="Arial" panose="020B0604020202020204" pitchFamily="34" charset="0"/>
              </a:rPr>
              <a:t> in leadership positions </a:t>
            </a:r>
            <a:r>
              <a:rPr lang="en-US" dirty="0" smtClean="0">
                <a:latin typeface="Arial" panose="020B0604020202020204" pitchFamily="34" charset="0"/>
                <a:cs typeface="Arial" panose="020B0604020202020204" pitchFamily="34" charset="0"/>
              </a:rPr>
              <a:t>the connection between school counseling and school safety.</a:t>
            </a:r>
            <a:r>
              <a:rPr lang="en-US" baseline="0" dirty="0" smtClean="0">
                <a:latin typeface="Arial" panose="020B0604020202020204" pitchFamily="34" charset="0"/>
                <a:cs typeface="Arial" panose="020B0604020202020204" pitchFamily="34" charset="0"/>
              </a:rPr>
              <a:t> Often policy makers are surprised to learn that:</a:t>
            </a:r>
          </a:p>
          <a:p>
            <a:pPr marL="116472" indent="0" defTabSz="931774">
              <a:buFont typeface="Arial" panose="020B0604020202020204" pitchFamily="34" charset="0"/>
              <a:buNone/>
              <a:defRPr/>
            </a:pPr>
            <a:endParaRPr lang="en-US" dirty="0" smtClean="0">
              <a:latin typeface="Arial" panose="020B0604020202020204" pitchFamily="34" charset="0"/>
              <a:cs typeface="Arial" panose="020B0604020202020204" pitchFamily="34" charset="0"/>
            </a:endParaRPr>
          </a:p>
          <a:p>
            <a:pPr marL="465887" indent="-349415" defTabSz="931774">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School counselors are trained to identify early signs of depression, social isolation,</a:t>
            </a:r>
            <a:r>
              <a:rPr lang="en-US" baseline="0" dirty="0" smtClean="0">
                <a:latin typeface="Arial" panose="020B0604020202020204" pitchFamily="34" charset="0"/>
                <a:cs typeface="Arial" panose="020B0604020202020204" pitchFamily="34" charset="0"/>
              </a:rPr>
              <a:t> aggressive and antisocial behaviors, which can be pre-determinants to a school shooter mindset. </a:t>
            </a:r>
          </a:p>
          <a:p>
            <a:pPr marL="465887" indent="-349415" defTabSz="931774">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marL="465887" indent="-349415" defTabSz="931774">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They are also surprised to</a:t>
            </a:r>
            <a:r>
              <a:rPr lang="en-US" baseline="0" dirty="0" smtClean="0">
                <a:latin typeface="Arial" panose="020B0604020202020204" pitchFamily="34" charset="0"/>
                <a:cs typeface="Arial" panose="020B0604020202020204" pitchFamily="34" charset="0"/>
              </a:rPr>
              <a:t> learn that s</a:t>
            </a:r>
            <a:r>
              <a:rPr lang="en-US" dirty="0" smtClean="0">
                <a:latin typeface="Arial" panose="020B0604020202020204" pitchFamily="34" charset="0"/>
                <a:cs typeface="Arial" panose="020B0604020202020204" pitchFamily="34" charset="0"/>
              </a:rPr>
              <a:t>chools are often the first place where mental health crises and needs of students are recognized and formally addressed</a:t>
            </a:r>
          </a:p>
          <a:p>
            <a:pPr marL="465887" indent="-349415" defTabSz="931774">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marL="465887" indent="-349415">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And that School counselors m</a:t>
            </a:r>
            <a:r>
              <a:rPr lang="en-US" dirty="0" smtClean="0">
                <a:latin typeface="Arial" panose="020B0604020202020204" pitchFamily="34" charset="0"/>
                <a:cs typeface="Arial" panose="020B0604020202020204" pitchFamily="34" charset="0"/>
              </a:rPr>
              <a:t>ay be the only counseling professionals VA families have access to in their geographic region</a:t>
            </a:r>
          </a:p>
          <a:p>
            <a:pPr defTabSz="931774">
              <a:defRPr/>
            </a:pP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26E1D58-5C81-4364-BCFF-020E9DF9B05B}" type="slidenum">
              <a:rPr lang="en-US" smtClean="0"/>
              <a:t>4</a:t>
            </a:fld>
            <a:endParaRPr lang="en-US"/>
          </a:p>
        </p:txBody>
      </p:sp>
    </p:spTree>
    <p:extLst>
      <p:ext uri="{BB962C8B-B14F-4D97-AF65-F5344CB8AC3E}">
        <p14:creationId xmlns:p14="http://schemas.microsoft.com/office/powerpoint/2010/main" val="38791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we know, </a:t>
            </a:r>
            <a:r>
              <a:rPr lang="en-US" baseline="0" dirty="0" smtClean="0"/>
              <a:t>t</a:t>
            </a:r>
            <a:r>
              <a:rPr lang="en-US" dirty="0" smtClean="0"/>
              <a:t>he role of the school counselor has evolved because</a:t>
            </a:r>
            <a:r>
              <a:rPr lang="en-US" baseline="0" dirty="0" smtClean="0"/>
              <a:t> the needs of students have evolved. </a:t>
            </a:r>
          </a:p>
          <a:p>
            <a:endParaRPr lang="en-US" baseline="0" dirty="0" smtClean="0"/>
          </a:p>
          <a:p>
            <a:r>
              <a:rPr lang="en-US" baseline="0" dirty="0" smtClean="0"/>
              <a:t>These statistics illustrate the reality for many of today’s children and schools. VSCA works continuously to provide different professional development opportunities and trainings so that VA’s school counselors are equipped to provide interventions and services to students who are bringing with them much more than their backpack to school each day. </a:t>
            </a:r>
          </a:p>
          <a:p>
            <a:endParaRPr lang="en-US" baseline="0" dirty="0" smtClean="0"/>
          </a:p>
        </p:txBody>
      </p:sp>
      <p:sp>
        <p:nvSpPr>
          <p:cNvPr id="4" name="Slide Number Placeholder 3"/>
          <p:cNvSpPr>
            <a:spLocks noGrp="1"/>
          </p:cNvSpPr>
          <p:nvPr>
            <p:ph type="sldNum" sz="quarter" idx="10"/>
          </p:nvPr>
        </p:nvSpPr>
        <p:spPr/>
        <p:txBody>
          <a:bodyPr/>
          <a:lstStyle/>
          <a:p>
            <a:fld id="{826E1D58-5C81-4364-BCFF-020E9DF9B05B}" type="slidenum">
              <a:rPr lang="en-US" smtClean="0"/>
              <a:t>5</a:t>
            </a:fld>
            <a:endParaRPr lang="en-US"/>
          </a:p>
        </p:txBody>
      </p:sp>
    </p:spTree>
    <p:extLst>
      <p:ext uri="{BB962C8B-B14F-4D97-AF65-F5344CB8AC3E}">
        <p14:creationId xmlns:p14="http://schemas.microsoft.com/office/powerpoint/2010/main" val="321046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work </a:t>
            </a:r>
            <a:r>
              <a:rPr lang="en-US" baseline="0" dirty="0" smtClean="0"/>
              <a:t>to humanize these statistics by providing opportunities for school counselors to share testimonials and experiences directly with lawmakers and state leaders. </a:t>
            </a:r>
          </a:p>
          <a:p>
            <a:endParaRPr lang="en-US" baseline="0" dirty="0" smtClean="0"/>
          </a:p>
          <a:p>
            <a:r>
              <a:rPr lang="en-US" baseline="0" dirty="0" smtClean="0"/>
              <a:t>One of these opportunities is our annual Legislative Day, which will take place on January 9</a:t>
            </a:r>
            <a:r>
              <a:rPr lang="en-US" baseline="30000" dirty="0" smtClean="0"/>
              <a:t>th</a:t>
            </a:r>
            <a:r>
              <a:rPr lang="en-US" baseline="0" dirty="0" smtClean="0"/>
              <a:t> of this year and will be critically important as we work to encourage the full legislation to support recommendations specific to school counseling from the House Select Committee on School Safety and the Governor’s Children’s Cabinet Workgroup on Student Safety. </a:t>
            </a:r>
          </a:p>
          <a:p>
            <a:endParaRPr lang="en-US" baseline="0" dirty="0" smtClean="0"/>
          </a:p>
        </p:txBody>
      </p:sp>
      <p:sp>
        <p:nvSpPr>
          <p:cNvPr id="4" name="Slide Number Placeholder 3"/>
          <p:cNvSpPr>
            <a:spLocks noGrp="1"/>
          </p:cNvSpPr>
          <p:nvPr>
            <p:ph type="sldNum" sz="quarter" idx="10"/>
          </p:nvPr>
        </p:nvSpPr>
        <p:spPr/>
        <p:txBody>
          <a:bodyPr/>
          <a:lstStyle/>
          <a:p>
            <a:fld id="{826E1D58-5C81-4364-BCFF-020E9DF9B05B}" type="slidenum">
              <a:rPr lang="en-US" smtClean="0"/>
              <a:t>6</a:t>
            </a:fld>
            <a:endParaRPr lang="en-US"/>
          </a:p>
        </p:txBody>
      </p:sp>
    </p:spTree>
    <p:extLst>
      <p:ext uri="{BB962C8B-B14F-4D97-AF65-F5344CB8AC3E}">
        <p14:creationId xmlns:p14="http://schemas.microsoft.com/office/powerpoint/2010/main" val="198771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a:t>
            </a:r>
            <a:r>
              <a:rPr lang="en-US" baseline="0" dirty="0" smtClean="0"/>
              <a:t>VSCA is using multiple pathways to clearly define for lawmakers and state leaders exactly what DIRECT COUNSELING SERVICES are, and what they are not. </a:t>
            </a:r>
          </a:p>
          <a:p>
            <a:endParaRPr lang="en-US" baseline="0" dirty="0" smtClean="0"/>
          </a:p>
          <a:p>
            <a:r>
              <a:rPr lang="en-US" baseline="0" dirty="0" smtClean="0"/>
              <a:t>Many don’t know that school counselors are trained to provide counseling services through these 8 different types of delivery methods- in fact, many students in divisions and districts across the state are only able to access one or two of these services as a result of the other duties and tasks that counselors are performing. </a:t>
            </a:r>
          </a:p>
          <a:p>
            <a:endParaRPr lang="en-US" dirty="0" smtClean="0"/>
          </a:p>
          <a:p>
            <a:r>
              <a:rPr lang="en-US" dirty="0" smtClean="0"/>
              <a:t>VSCA is working to clearly</a:t>
            </a:r>
            <a:r>
              <a:rPr lang="en-US" baseline="0" dirty="0" smtClean="0"/>
              <a:t> define these services </a:t>
            </a:r>
            <a:r>
              <a:rPr lang="en-US" dirty="0" smtClean="0"/>
              <a:t>because we know that, by providing direct services that include individual</a:t>
            </a:r>
            <a:r>
              <a:rPr lang="en-US" baseline="0" dirty="0" smtClean="0"/>
              <a:t> and small group counseling session, as well as teaching preventative, evidence-based classroom lessons dealing with conflict resolution, bullying prevention, self-regulation, personal responsibility, frustration tolerance  and more, school counselors have the ability to significantly impact the lives of all students, including students who have become disengaged and disenfranchised.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6E1D58-5C81-4364-BCFF-020E9DF9B05B}" type="slidenum">
              <a:rPr lang="en-US" smtClean="0"/>
              <a:t>7</a:t>
            </a:fld>
            <a:endParaRPr lang="en-US"/>
          </a:p>
        </p:txBody>
      </p:sp>
    </p:spTree>
    <p:extLst>
      <p:ext uri="{BB962C8B-B14F-4D97-AF65-F5344CB8AC3E}">
        <p14:creationId xmlns:p14="http://schemas.microsoft.com/office/powerpoint/2010/main" val="193352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can prove</a:t>
            </a:r>
            <a:r>
              <a:rPr lang="en-US" baseline="0" dirty="0" smtClean="0"/>
              <a:t> it! </a:t>
            </a:r>
            <a:r>
              <a:rPr lang="en-US" dirty="0" smtClean="0"/>
              <a:t>This is just a</a:t>
            </a:r>
            <a:r>
              <a:rPr lang="en-US" baseline="0" dirty="0" smtClean="0"/>
              <a:t> very small sampling of the vast amount of research and empirical evidence that we share with legislatures, the media, and leaders in education that illustrates the effectiveness of school counseling interventions. </a:t>
            </a:r>
            <a:endParaRPr lang="en-US" dirty="0"/>
          </a:p>
        </p:txBody>
      </p:sp>
      <p:sp>
        <p:nvSpPr>
          <p:cNvPr id="4" name="Slide Number Placeholder 3"/>
          <p:cNvSpPr>
            <a:spLocks noGrp="1"/>
          </p:cNvSpPr>
          <p:nvPr>
            <p:ph type="sldNum" sz="quarter" idx="10"/>
          </p:nvPr>
        </p:nvSpPr>
        <p:spPr/>
        <p:txBody>
          <a:bodyPr/>
          <a:lstStyle/>
          <a:p>
            <a:fld id="{826E1D58-5C81-4364-BCFF-020E9DF9B05B}" type="slidenum">
              <a:rPr lang="en-US" smtClean="0"/>
              <a:t>8</a:t>
            </a:fld>
            <a:endParaRPr lang="en-US"/>
          </a:p>
        </p:txBody>
      </p:sp>
    </p:spTree>
    <p:extLst>
      <p:ext uri="{BB962C8B-B14F-4D97-AF65-F5344CB8AC3E}">
        <p14:creationId xmlns:p14="http://schemas.microsoft.com/office/powerpoint/2010/main" val="239295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VSCA is focused on communicating a clear and simple message to federal and state lawmakers as well as educational leaders this year. </a:t>
            </a:r>
          </a:p>
          <a:p>
            <a:endParaRPr lang="en-US" baseline="0" dirty="0" smtClean="0"/>
          </a:p>
          <a:p>
            <a:r>
              <a:rPr lang="en-US" b="1" dirty="0" smtClean="0"/>
              <a:t>Increasing student access to school counselors</a:t>
            </a:r>
            <a:r>
              <a:rPr lang="en-US" b="1" baseline="0" dirty="0" smtClean="0"/>
              <a:t> </a:t>
            </a:r>
            <a:r>
              <a:rPr lang="en-US" baseline="0" dirty="0" smtClean="0"/>
              <a:t>&amp; </a:t>
            </a:r>
            <a:r>
              <a:rPr lang="en-US" b="1" baseline="0" dirty="0" smtClean="0"/>
              <a:t>utilizing school counseling staff appropriately </a:t>
            </a:r>
            <a:r>
              <a:rPr lang="en-US" baseline="0" dirty="0" smtClean="0"/>
              <a:t>allows students to receive </a:t>
            </a:r>
            <a:r>
              <a:rPr lang="en-US" b="1" baseline="0" dirty="0" smtClean="0"/>
              <a:t>academic and career development interventions </a:t>
            </a:r>
            <a:r>
              <a:rPr lang="en-US" baseline="0" dirty="0" smtClean="0"/>
              <a:t>along with </a:t>
            </a:r>
            <a:r>
              <a:rPr lang="en-US" b="1" baseline="0" dirty="0" smtClean="0"/>
              <a:t>psychosocial counseling and mental/behavioral health supports </a:t>
            </a:r>
            <a:r>
              <a:rPr lang="en-US" baseline="0" dirty="0" smtClean="0"/>
              <a:t>while ensuring that schools </a:t>
            </a:r>
            <a:r>
              <a:rPr lang="en-US" b="1" baseline="0" dirty="0" smtClean="0"/>
              <a:t>remain educational (rather than clinical) settings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826E1D58-5C81-4364-BCFF-020E9DF9B05B}" type="slidenum">
              <a:rPr lang="en-US" smtClean="0"/>
              <a:t>9</a:t>
            </a:fld>
            <a:endParaRPr lang="en-US"/>
          </a:p>
        </p:txBody>
      </p:sp>
    </p:spTree>
    <p:extLst>
      <p:ext uri="{BB962C8B-B14F-4D97-AF65-F5344CB8AC3E}">
        <p14:creationId xmlns:p14="http://schemas.microsoft.com/office/powerpoint/2010/main" val="14369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11/7/2018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121920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2" name="Google Shape;52;p13"/>
          <p:cNvSpPr txBox="1">
            <a:spLocks noGrp="1"/>
          </p:cNvSpPr>
          <p:nvPr>
            <p:ph type="ctrTitle"/>
          </p:nvPr>
        </p:nvSpPr>
        <p:spPr>
          <a:xfrm>
            <a:off x="2450100" y="1668700"/>
            <a:ext cx="7261200" cy="35208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5333" b="1">
                <a:solidFill>
                  <a:srgbClr val="FFFFFF"/>
                </a:solidFill>
              </a:defRPr>
            </a:lvl1pPr>
            <a:lvl2pPr lvl="1" algn="ctr">
              <a:lnSpc>
                <a:spcPct val="100000"/>
              </a:lnSpc>
              <a:spcBef>
                <a:spcPts val="0"/>
              </a:spcBef>
              <a:spcAft>
                <a:spcPts val="0"/>
              </a:spcAft>
              <a:buClr>
                <a:srgbClr val="FFFFFF"/>
              </a:buClr>
              <a:buSzPts val="4000"/>
              <a:buNone/>
              <a:defRPr sz="5333" b="1">
                <a:solidFill>
                  <a:srgbClr val="FFFFFF"/>
                </a:solidFill>
              </a:defRPr>
            </a:lvl2pPr>
            <a:lvl3pPr lvl="2" algn="ctr">
              <a:lnSpc>
                <a:spcPct val="100000"/>
              </a:lnSpc>
              <a:spcBef>
                <a:spcPts val="0"/>
              </a:spcBef>
              <a:spcAft>
                <a:spcPts val="0"/>
              </a:spcAft>
              <a:buClr>
                <a:srgbClr val="FFFFFF"/>
              </a:buClr>
              <a:buSzPts val="4000"/>
              <a:buNone/>
              <a:defRPr sz="5333" b="1">
                <a:solidFill>
                  <a:srgbClr val="FFFFFF"/>
                </a:solidFill>
              </a:defRPr>
            </a:lvl3pPr>
            <a:lvl4pPr lvl="3" algn="ctr">
              <a:lnSpc>
                <a:spcPct val="100000"/>
              </a:lnSpc>
              <a:spcBef>
                <a:spcPts val="0"/>
              </a:spcBef>
              <a:spcAft>
                <a:spcPts val="0"/>
              </a:spcAft>
              <a:buClr>
                <a:srgbClr val="FFFFFF"/>
              </a:buClr>
              <a:buSzPts val="4000"/>
              <a:buNone/>
              <a:defRPr sz="5333" b="1">
                <a:solidFill>
                  <a:srgbClr val="FFFFFF"/>
                </a:solidFill>
              </a:defRPr>
            </a:lvl4pPr>
            <a:lvl5pPr lvl="4" algn="ctr">
              <a:lnSpc>
                <a:spcPct val="100000"/>
              </a:lnSpc>
              <a:spcBef>
                <a:spcPts val="0"/>
              </a:spcBef>
              <a:spcAft>
                <a:spcPts val="0"/>
              </a:spcAft>
              <a:buClr>
                <a:srgbClr val="FFFFFF"/>
              </a:buClr>
              <a:buSzPts val="4000"/>
              <a:buNone/>
              <a:defRPr sz="5333" b="1">
                <a:solidFill>
                  <a:srgbClr val="FFFFFF"/>
                </a:solidFill>
              </a:defRPr>
            </a:lvl5pPr>
            <a:lvl6pPr lvl="5" algn="ctr">
              <a:lnSpc>
                <a:spcPct val="100000"/>
              </a:lnSpc>
              <a:spcBef>
                <a:spcPts val="0"/>
              </a:spcBef>
              <a:spcAft>
                <a:spcPts val="0"/>
              </a:spcAft>
              <a:buClr>
                <a:srgbClr val="FFFFFF"/>
              </a:buClr>
              <a:buSzPts val="4000"/>
              <a:buNone/>
              <a:defRPr sz="5333" b="1">
                <a:solidFill>
                  <a:srgbClr val="FFFFFF"/>
                </a:solidFill>
              </a:defRPr>
            </a:lvl6pPr>
            <a:lvl7pPr lvl="6" algn="ctr">
              <a:lnSpc>
                <a:spcPct val="100000"/>
              </a:lnSpc>
              <a:spcBef>
                <a:spcPts val="0"/>
              </a:spcBef>
              <a:spcAft>
                <a:spcPts val="0"/>
              </a:spcAft>
              <a:buClr>
                <a:srgbClr val="FFFFFF"/>
              </a:buClr>
              <a:buSzPts val="4000"/>
              <a:buNone/>
              <a:defRPr sz="5333" b="1">
                <a:solidFill>
                  <a:srgbClr val="FFFFFF"/>
                </a:solidFill>
              </a:defRPr>
            </a:lvl7pPr>
            <a:lvl8pPr lvl="7" algn="ctr">
              <a:lnSpc>
                <a:spcPct val="100000"/>
              </a:lnSpc>
              <a:spcBef>
                <a:spcPts val="0"/>
              </a:spcBef>
              <a:spcAft>
                <a:spcPts val="0"/>
              </a:spcAft>
              <a:buClr>
                <a:srgbClr val="FFFFFF"/>
              </a:buClr>
              <a:buSzPts val="4000"/>
              <a:buNone/>
              <a:defRPr sz="5333" b="1">
                <a:solidFill>
                  <a:srgbClr val="FFFFFF"/>
                </a:solidFill>
              </a:defRPr>
            </a:lvl8pPr>
            <a:lvl9pPr lvl="8" algn="ctr">
              <a:lnSpc>
                <a:spcPct val="100000"/>
              </a:lnSpc>
              <a:spcBef>
                <a:spcPts val="0"/>
              </a:spcBef>
              <a:spcAft>
                <a:spcPts val="0"/>
              </a:spcAft>
              <a:buClr>
                <a:srgbClr val="FFFFFF"/>
              </a:buClr>
              <a:buSzPts val="4000"/>
              <a:buNone/>
              <a:defRPr sz="5333" b="1">
                <a:solidFill>
                  <a:srgbClr val="FFFFFF"/>
                </a:solidFil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333">
                <a:solidFill>
                  <a:srgbClr val="FFFFFF"/>
                </a:solidFill>
              </a:defRPr>
            </a:lvl1pPr>
            <a:lvl2pPr lvl="1" algn="r">
              <a:lnSpc>
                <a:spcPct val="100000"/>
              </a:lnSpc>
              <a:spcAft>
                <a:spcPts val="0"/>
              </a:spcAft>
              <a:buNone/>
              <a:defRPr sz="1333">
                <a:solidFill>
                  <a:srgbClr val="FFFFFF"/>
                </a:solidFill>
              </a:defRPr>
            </a:lvl2pPr>
            <a:lvl3pPr lvl="2" algn="r">
              <a:lnSpc>
                <a:spcPct val="100000"/>
              </a:lnSpc>
              <a:spcAft>
                <a:spcPts val="0"/>
              </a:spcAft>
              <a:buNone/>
              <a:defRPr sz="1333">
                <a:solidFill>
                  <a:srgbClr val="FFFFFF"/>
                </a:solidFill>
              </a:defRPr>
            </a:lvl3pPr>
            <a:lvl4pPr lvl="3" algn="r">
              <a:lnSpc>
                <a:spcPct val="100000"/>
              </a:lnSpc>
              <a:spcAft>
                <a:spcPts val="0"/>
              </a:spcAft>
              <a:buNone/>
              <a:defRPr sz="1333">
                <a:solidFill>
                  <a:srgbClr val="FFFFFF"/>
                </a:solidFill>
              </a:defRPr>
            </a:lvl4pPr>
            <a:lvl5pPr lvl="4" algn="r">
              <a:lnSpc>
                <a:spcPct val="100000"/>
              </a:lnSpc>
              <a:spcAft>
                <a:spcPts val="0"/>
              </a:spcAft>
              <a:buNone/>
              <a:defRPr sz="1333">
                <a:solidFill>
                  <a:srgbClr val="FFFFFF"/>
                </a:solidFill>
              </a:defRPr>
            </a:lvl5pPr>
            <a:lvl6pPr lvl="5" algn="r">
              <a:lnSpc>
                <a:spcPct val="100000"/>
              </a:lnSpc>
              <a:spcAft>
                <a:spcPts val="0"/>
              </a:spcAft>
              <a:buNone/>
              <a:defRPr sz="1333">
                <a:solidFill>
                  <a:srgbClr val="FFFFFF"/>
                </a:solidFill>
              </a:defRPr>
            </a:lvl6pPr>
            <a:lvl7pPr lvl="6" algn="r">
              <a:lnSpc>
                <a:spcPct val="100000"/>
              </a:lnSpc>
              <a:spcAft>
                <a:spcPts val="0"/>
              </a:spcAft>
              <a:buNone/>
              <a:defRPr sz="1333">
                <a:solidFill>
                  <a:srgbClr val="FFFFFF"/>
                </a:solidFill>
              </a:defRPr>
            </a:lvl7pPr>
            <a:lvl8pPr lvl="7" algn="r">
              <a:lnSpc>
                <a:spcPct val="100000"/>
              </a:lnSpc>
              <a:spcAft>
                <a:spcPts val="0"/>
              </a:spcAft>
              <a:buNone/>
              <a:defRPr sz="1333">
                <a:solidFill>
                  <a:srgbClr val="FFFFFF"/>
                </a:solidFill>
              </a:defRPr>
            </a:lvl8pPr>
            <a:lvl9pPr lvl="8" algn="r">
              <a:lnSpc>
                <a:spcPct val="100000"/>
              </a:lnSpc>
              <a:spcAft>
                <a:spcPts val="0"/>
              </a:spcAft>
              <a:buNone/>
              <a:defRPr sz="1333">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779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3B005-D2EC-41F0-ADCF-E83E8D3036FA}"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141468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3B005-D2EC-41F0-ADCF-E83E8D3036FA}"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2731052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63B005-D2EC-41F0-ADCF-E83E8D3036FA}"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1049653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3B005-D2EC-41F0-ADCF-E83E8D3036FA}"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302205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3B005-D2EC-41F0-ADCF-E83E8D3036FA}"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144051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3B005-D2EC-41F0-ADCF-E83E8D3036FA}"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150419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3B005-D2EC-41F0-ADCF-E83E8D3036FA}"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13739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63B005-D2EC-41F0-ADCF-E83E8D3036FA}"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3456962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63B005-D2EC-41F0-ADCF-E83E8D3036FA}"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25723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3B005-D2EC-41F0-ADCF-E83E8D3036FA}"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2134759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3B005-D2EC-41F0-ADCF-E83E8D3036FA}"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420C1-831C-4753-9CA4-99F9F34A1004}" type="slidenum">
              <a:rPr lang="en-US" smtClean="0"/>
              <a:t>‹#›</a:t>
            </a:fld>
            <a:endParaRPr lang="en-US"/>
          </a:p>
        </p:txBody>
      </p:sp>
    </p:spTree>
    <p:extLst>
      <p:ext uri="{BB962C8B-B14F-4D97-AF65-F5344CB8AC3E}">
        <p14:creationId xmlns:p14="http://schemas.microsoft.com/office/powerpoint/2010/main" val="221729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 image and text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5F40E575-75D0-4511-BE24-65258C32779F}" type="slidenum">
              <a:rPr kumimoji="1" lang="ja-JP" altLang="en-US" smtClean="0"/>
              <a:pPr/>
              <a:t>‹#›</a:t>
            </a:fld>
            <a:endParaRPr kumimoji="1" lang="ja-JP" altLang="en-US" dirty="0"/>
          </a:p>
        </p:txBody>
      </p:sp>
      <p:sp>
        <p:nvSpPr>
          <p:cNvPr id="19" name="Picture Placeholder 18"/>
          <p:cNvSpPr>
            <a:spLocks noGrp="1"/>
          </p:cNvSpPr>
          <p:nvPr>
            <p:ph type="pic" sz="quarter" idx="12"/>
          </p:nvPr>
        </p:nvSpPr>
        <p:spPr>
          <a:xfrm>
            <a:off x="1" y="0"/>
            <a:ext cx="4499428" cy="6858000"/>
          </a:xfrm>
          <a:prstGeom prst="rect">
            <a:avLst/>
          </a:prstGeom>
          <a:solidFill>
            <a:schemeClr val="tx1">
              <a:lumMod val="40000"/>
              <a:lumOff val="60000"/>
            </a:schemeClr>
          </a:solidFill>
        </p:spPr>
        <p:txBody>
          <a:bodyPr wrap="square">
            <a:noAutofit/>
          </a:bodyPr>
          <a:lstStyle>
            <a:lvl1pPr>
              <a:defRPr i="1" baseline="0"/>
            </a:lvl1pPr>
          </a:lstStyle>
          <a:p>
            <a:r>
              <a:rPr kumimoji="1" lang="en-US" altLang="ja-JP" dirty="0"/>
              <a:t>Click icon to add picture</a:t>
            </a:r>
            <a:endParaRPr kumimoji="1" lang="ja-JP" altLang="en-US" dirty="0"/>
          </a:p>
        </p:txBody>
      </p:sp>
      <p:sp>
        <p:nvSpPr>
          <p:cNvPr id="21" name="Title 1"/>
          <p:cNvSpPr>
            <a:spLocks noGrp="1"/>
          </p:cNvSpPr>
          <p:nvPr>
            <p:ph type="title" hasCustomPrompt="1"/>
          </p:nvPr>
        </p:nvSpPr>
        <p:spPr>
          <a:xfrm>
            <a:off x="4828117" y="1848438"/>
            <a:ext cx="6695806" cy="2738820"/>
          </a:xfrm>
        </p:spPr>
        <p:txBody>
          <a:bodyPr/>
          <a:lstStyle>
            <a:lvl1pPr algn="l">
              <a:lnSpc>
                <a:spcPct val="80000"/>
              </a:lnSpc>
              <a:defRPr sz="64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5368774" y="4591958"/>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3"/>
          <p:cNvSpPr>
            <a:spLocks noGrp="1"/>
          </p:cNvSpPr>
          <p:nvPr>
            <p:ph type="body" sz="quarter" idx="13" hasCustomPrompt="1"/>
          </p:nvPr>
        </p:nvSpPr>
        <p:spPr>
          <a:xfrm>
            <a:off x="5309507" y="4714474"/>
            <a:ext cx="6214416" cy="1421177"/>
          </a:xfrm>
        </p:spPr>
        <p:txBody>
          <a:bodyPr anchor="t">
            <a:normAutofit/>
          </a:bodyPr>
          <a:lstStyle>
            <a:lvl1pPr marL="0" indent="0">
              <a:buFontTx/>
              <a:buNone/>
              <a:defRPr sz="120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62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725"/>
                            </p:stCondLst>
                            <p:childTnLst>
                              <p:par>
                                <p:cTn id="14" presetID="2" presetClass="entr" presetSubtype="4" decel="10000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750" fill="hold"/>
                                        <p:tgtEl>
                                          <p:spTgt spid="22"/>
                                        </p:tgtEl>
                                        <p:attrNameLst>
                                          <p:attrName>ppt_x</p:attrName>
                                        </p:attrNameLst>
                                      </p:cBhvr>
                                      <p:tavLst>
                                        <p:tav tm="0">
                                          <p:val>
                                            <p:strVal val="#ppt_x"/>
                                          </p:val>
                                        </p:tav>
                                        <p:tav tm="100000">
                                          <p:val>
                                            <p:strVal val="#ppt_x"/>
                                          </p:val>
                                        </p:tav>
                                      </p:tavLst>
                                    </p:anim>
                                    <p:anim calcmode="lin" valueType="num">
                                      <p:cBhvr additive="base">
                                        <p:cTn id="17" dur="7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475"/>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11/7/2018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3B005-D2EC-41F0-ADCF-E83E8D3036FA}"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420C1-831C-4753-9CA4-99F9F34A1004}" type="slidenum">
              <a:rPr lang="en-US" smtClean="0"/>
              <a:t>‹#›</a:t>
            </a:fld>
            <a:endParaRPr lang="en-US"/>
          </a:p>
        </p:txBody>
      </p:sp>
    </p:spTree>
    <p:extLst>
      <p:ext uri="{BB962C8B-B14F-4D97-AF65-F5344CB8AC3E}">
        <p14:creationId xmlns:p14="http://schemas.microsoft.com/office/powerpoint/2010/main" val="43717376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3518" r="33518"/>
          <a:stretch>
            <a:fillRect/>
          </a:stretch>
        </p:blipFill>
        <p:spPr/>
      </p:pic>
      <p:sp>
        <p:nvSpPr>
          <p:cNvPr id="6" name="Text Placeholder 5"/>
          <p:cNvSpPr>
            <a:spLocks noGrp="1"/>
          </p:cNvSpPr>
          <p:nvPr>
            <p:ph type="body" sz="quarter" idx="13"/>
          </p:nvPr>
        </p:nvSpPr>
        <p:spPr>
          <a:xfrm>
            <a:off x="4923677" y="4818784"/>
            <a:ext cx="6466106" cy="1847830"/>
          </a:xfrm>
        </p:spPr>
        <p:txBody>
          <a:bodyPr>
            <a:normAutofit fontScale="92500" lnSpcReduction="10000"/>
          </a:bodyPr>
          <a:lstStyle/>
          <a:p>
            <a:pPr algn="ctr"/>
            <a:r>
              <a:rPr lang="en-US" sz="5400" b="1" dirty="0" smtClean="0">
                <a:solidFill>
                  <a:schemeClr val="tx1"/>
                </a:solidFill>
              </a:rPr>
              <a:t>School Counselors Taking the Lead</a:t>
            </a:r>
          </a:p>
          <a:p>
            <a:pPr algn="ctr"/>
            <a:r>
              <a:rPr lang="en-US" sz="2200" dirty="0" smtClean="0"/>
              <a:t>Virginia School Counseling Leadership Summit 2018</a:t>
            </a:r>
          </a:p>
          <a:p>
            <a:pPr algn="ct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7831" y="1149940"/>
            <a:ext cx="6717797" cy="2491149"/>
          </a:xfrm>
          <a:prstGeom prst="rect">
            <a:avLst/>
          </a:prstGeom>
        </p:spPr>
      </p:pic>
    </p:spTree>
    <p:extLst>
      <p:ext uri="{BB962C8B-B14F-4D97-AF65-F5344CB8AC3E}">
        <p14:creationId xmlns:p14="http://schemas.microsoft.com/office/powerpoint/2010/main" val="182188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36104"/>
          </a:xfrm>
        </p:spPr>
        <p:txBody>
          <a:bodyPr>
            <a:noAutofit/>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Recommendations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6975" y="1184744"/>
            <a:ext cx="9903853" cy="4995393"/>
          </a:xfrm>
        </p:spPr>
        <p:txBody>
          <a:bodyPr>
            <a:normAutofit/>
          </a:bodyPr>
          <a:lstStyle/>
          <a:p>
            <a:pPr marL="0" indent="0">
              <a:buNone/>
            </a:pPr>
            <a:r>
              <a:rPr lang="en-US" sz="2400" dirty="0">
                <a:latin typeface="Arial" panose="020B0604020202020204" pitchFamily="34" charset="0"/>
                <a:cs typeface="Arial" panose="020B0604020202020204" pitchFamily="34" charset="0"/>
              </a:rPr>
              <a:t>Standards of Quality Revision (§ 22.1-253.13:2. Standard 2. Instructional, administrative, and support personnel)</a:t>
            </a:r>
          </a:p>
          <a:p>
            <a:r>
              <a:rPr lang="en-US" sz="2400" dirty="0">
                <a:latin typeface="Arial" panose="020B0604020202020204" pitchFamily="34" charset="0"/>
                <a:cs typeface="Arial" panose="020B0604020202020204" pitchFamily="34" charset="0"/>
              </a:rPr>
              <a:t>K. Local school boards shall employ </a:t>
            </a:r>
            <a:r>
              <a:rPr lang="en-US" sz="2400" b="1" i="1" dirty="0">
                <a:latin typeface="Arial" panose="020B0604020202020204" pitchFamily="34" charset="0"/>
                <a:cs typeface="Arial" panose="020B0604020202020204" pitchFamily="34" charset="0"/>
              </a:rPr>
              <a:t>one full-time equivalent school counselor position per </a:t>
            </a:r>
            <a:r>
              <a:rPr lang="en-US" sz="2400" b="1" i="1" dirty="0" smtClean="0">
                <a:latin typeface="Arial" panose="020B0604020202020204" pitchFamily="34" charset="0"/>
                <a:cs typeface="Arial" panose="020B0604020202020204" pitchFamily="34" charset="0"/>
              </a:rPr>
              <a:t>250 students, with no caseload being larger than 300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grades kindergarten through 12</a:t>
            </a:r>
            <a:r>
              <a:rPr lang="en-US" sz="2400" dirty="0" smtClean="0">
                <a:latin typeface="Arial" panose="020B0604020202020204" pitchFamily="34" charset="0"/>
                <a:cs typeface="Arial" panose="020B0604020202020204" pitchFamily="34" charset="0"/>
              </a:rPr>
              <a:t>.</a:t>
            </a:r>
          </a:p>
          <a:p>
            <a:pPr marL="0" indent="0">
              <a:buNone/>
            </a:pPr>
            <a:r>
              <a:rPr lang="en-US" sz="2400" dirty="0" smtClean="0">
                <a:latin typeface="Arial" panose="020B0604020202020204" pitchFamily="34" charset="0"/>
                <a:cs typeface="Arial" panose="020B0604020202020204" pitchFamily="34" charset="0"/>
              </a:rPr>
              <a:t>Standards </a:t>
            </a:r>
            <a:r>
              <a:rPr lang="en-US" sz="2400" dirty="0">
                <a:latin typeface="Arial" panose="020B0604020202020204" pitchFamily="34" charset="0"/>
                <a:cs typeface="Arial" panose="020B0604020202020204" pitchFamily="34" charset="0"/>
              </a:rPr>
              <a:t>of Accreditation Revision (8VAC20-131-240. Administrative and Support Staff; Staffing Requirements)</a:t>
            </a:r>
          </a:p>
          <a:p>
            <a:r>
              <a:rPr lang="en-US" sz="2400" dirty="0">
                <a:latin typeface="Arial" panose="020B0604020202020204" pitchFamily="34" charset="0"/>
                <a:cs typeface="Arial" panose="020B0604020202020204" pitchFamily="34" charset="0"/>
              </a:rPr>
              <a:t>D. The counseling program for elementary, middle, and secondary schools shall provide </a:t>
            </a:r>
            <a:r>
              <a:rPr lang="en-US" sz="2400" b="1" i="1" dirty="0">
                <a:latin typeface="Arial" panose="020B0604020202020204" pitchFamily="34" charset="0"/>
                <a:cs typeface="Arial" panose="020B0604020202020204" pitchFamily="34" charset="0"/>
              </a:rPr>
              <a:t>a minimum of 80% of the time for each member of the school counseling staff devoted to </a:t>
            </a:r>
            <a:r>
              <a:rPr lang="en-US" sz="2400" b="1" i="1" dirty="0" smtClean="0">
                <a:latin typeface="Arial" panose="020B0604020202020204" pitchFamily="34" charset="0"/>
                <a:cs typeface="Arial" panose="020B0604020202020204" pitchFamily="34" charset="0"/>
              </a:rPr>
              <a:t>the delivery of direct counseling services to students. </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01" y="5797276"/>
            <a:ext cx="2025450" cy="751094"/>
          </a:xfrm>
          <a:prstGeom prst="rect">
            <a:avLst/>
          </a:prstGeom>
        </p:spPr>
      </p:pic>
    </p:spTree>
    <p:extLst>
      <p:ext uri="{BB962C8B-B14F-4D97-AF65-F5344CB8AC3E}">
        <p14:creationId xmlns:p14="http://schemas.microsoft.com/office/powerpoint/2010/main" val="1483775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rot="21191125">
            <a:off x="515859" y="539540"/>
            <a:ext cx="4408903" cy="248000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rot="453527">
            <a:off x="341973" y="3355343"/>
            <a:ext cx="4330826" cy="243609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rot="563540">
            <a:off x="7569593" y="590395"/>
            <a:ext cx="4270967" cy="240241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6"/>
          <a:stretch>
            <a:fillRect/>
          </a:stretch>
        </p:blipFill>
        <p:spPr>
          <a:xfrm>
            <a:off x="3945523" y="423004"/>
            <a:ext cx="4286551" cy="241118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a:stretch>
            <a:fillRect/>
          </a:stretch>
        </p:blipFill>
        <p:spPr>
          <a:xfrm rot="469060">
            <a:off x="7530721" y="4093444"/>
            <a:ext cx="4331659" cy="243655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8"/>
          <a:stretch>
            <a:fillRect/>
          </a:stretch>
        </p:blipFill>
        <p:spPr>
          <a:xfrm>
            <a:off x="5749125" y="3128068"/>
            <a:ext cx="3790361" cy="267242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9"/>
          <a:stretch>
            <a:fillRect/>
          </a:stretch>
        </p:blipFill>
        <p:spPr>
          <a:xfrm rot="21133418">
            <a:off x="2426528" y="3856627"/>
            <a:ext cx="4462894" cy="25103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591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54720" y="498764"/>
            <a:ext cx="10010155" cy="5559857"/>
          </a:xfrm>
          <a:prstGeom prst="rect">
            <a:avLst/>
          </a:prstGeom>
        </p:spPr>
      </p:pic>
    </p:spTree>
    <p:extLst>
      <p:ext uri="{BB962C8B-B14F-4D97-AF65-F5344CB8AC3E}">
        <p14:creationId xmlns:p14="http://schemas.microsoft.com/office/powerpoint/2010/main" val="383792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5617"/>
          </a:xfrm>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more than a name change…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261872" y="1062943"/>
            <a:ext cx="4480560" cy="731520"/>
          </a:xfrm>
        </p:spPr>
        <p:txBody>
          <a:bodyPr/>
          <a:lstStyle/>
          <a:p>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Guidance Counselor</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1261872" y="1908313"/>
            <a:ext cx="4480560" cy="4263887"/>
          </a:xfrm>
        </p:spPr>
        <p:txBody>
          <a:bodyPr/>
          <a:lstStyle/>
          <a:p>
            <a:r>
              <a:rPr lang="en-US" dirty="0" smtClean="0">
                <a:latin typeface="Arial" panose="020B0604020202020204" pitchFamily="34" charset="0"/>
                <a:cs typeface="Arial" panose="020B0604020202020204" pitchFamily="34" charset="0"/>
              </a:rPr>
              <a:t>Teachers inherited position or took limited number of additional classes for counseling certification</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6108192" y="1062943"/>
            <a:ext cx="4480560" cy="731520"/>
          </a:xfrm>
        </p:spPr>
        <p:txBody>
          <a:bodyPr>
            <a:normAutofit/>
          </a:bodyPr>
          <a:lstStyle/>
          <a:p>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Counselor</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6126480" y="1908313"/>
            <a:ext cx="4480560" cy="4263887"/>
          </a:xfrm>
        </p:spPr>
        <p:txBody>
          <a:bodyPr>
            <a:normAutofit lnSpcReduction="10000"/>
          </a:bodyPr>
          <a:lstStyle/>
          <a:p>
            <a:r>
              <a:rPr lang="en-US" dirty="0">
                <a:latin typeface="Arial" panose="020B0604020202020204" pitchFamily="34" charset="0"/>
                <a:cs typeface="Arial" panose="020B0604020202020204" pitchFamily="34" charset="0"/>
              </a:rPr>
              <a:t>Hold a </a:t>
            </a:r>
            <a:r>
              <a:rPr lang="en-US" dirty="0" smtClean="0">
                <a:latin typeface="Arial" panose="020B0604020202020204" pitchFamily="34" charset="0"/>
                <a:cs typeface="Arial" panose="020B0604020202020204" pitchFamily="34" charset="0"/>
              </a:rPr>
              <a:t>Master’s Degree </a:t>
            </a:r>
            <a:r>
              <a:rPr lang="en-US" dirty="0">
                <a:latin typeface="Arial" panose="020B0604020202020204" pitchFamily="34" charset="0"/>
                <a:cs typeface="Arial" panose="020B0604020202020204" pitchFamily="34" charset="0"/>
              </a:rPr>
              <a:t>or higher in </a:t>
            </a:r>
            <a:r>
              <a:rPr lang="en-US" dirty="0" smtClean="0">
                <a:latin typeface="Arial" panose="020B0604020202020204" pitchFamily="34" charset="0"/>
                <a:cs typeface="Arial" panose="020B0604020202020204" pitchFamily="34" charset="0"/>
              </a:rPr>
              <a:t>Counseling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48-60 graduate credit hours)</a:t>
            </a:r>
          </a:p>
          <a:p>
            <a:r>
              <a:rPr lang="en-US" dirty="0">
                <a:latin typeface="Arial" panose="020B0604020202020204" pitchFamily="34" charset="0"/>
                <a:cs typeface="Arial" panose="020B0604020202020204" pitchFamily="34" charset="0"/>
              </a:rPr>
              <a:t>Meet VA Board of Counseling’s degree requirements for Licensed Professional Counselors (LPC</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Exceed </a:t>
            </a:r>
            <a:r>
              <a:rPr lang="en-US" dirty="0">
                <a:latin typeface="Arial" panose="020B0604020202020204" pitchFamily="34" charset="0"/>
                <a:cs typeface="Arial" panose="020B0604020202020204" pitchFamily="34" charset="0"/>
              </a:rPr>
              <a:t>VA’s educational requirement of Qualified Mental Health Professionals (QMHP-C) working with children and adolescents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SB1117- Mandatory training in the recognition of mental health disorder and behavioral distress, including depression, trauma, violence, youth suicide, and substance abuse.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01" y="5797276"/>
            <a:ext cx="2025450" cy="751094"/>
          </a:xfrm>
          <a:prstGeom prst="rect">
            <a:avLst/>
          </a:prstGeom>
        </p:spPr>
      </p:pic>
      <p:sp>
        <p:nvSpPr>
          <p:cNvPr id="8" name="Right Arrow 7"/>
          <p:cNvSpPr/>
          <p:nvPr/>
        </p:nvSpPr>
        <p:spPr>
          <a:xfrm>
            <a:off x="5568696" y="1908313"/>
            <a:ext cx="365760" cy="24469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3267510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5617"/>
          </a:xfrm>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more than a name change…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261872" y="1062943"/>
            <a:ext cx="4480560" cy="731520"/>
          </a:xfrm>
        </p:spPr>
        <p:txBody>
          <a:bodyPr/>
          <a:lstStyle/>
          <a:p>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Guidance Counselor</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1261872" y="1908313"/>
            <a:ext cx="4480560" cy="4263887"/>
          </a:xfrm>
        </p:spPr>
        <p:txBody>
          <a:bodyPr/>
          <a:lstStyle/>
          <a:p>
            <a:r>
              <a:rPr lang="en-US" dirty="0" smtClean="0">
                <a:latin typeface="Arial" panose="020B0604020202020204" pitchFamily="34" charset="0"/>
                <a:cs typeface="Arial" panose="020B0604020202020204" pitchFamily="34" charset="0"/>
              </a:rPr>
              <a:t>Vocational movement- Occupational assessment, employment services, assist students in planning for future employment or college</a:t>
            </a:r>
          </a:p>
          <a:p>
            <a:r>
              <a:rPr lang="en-US" dirty="0" smtClean="0">
                <a:latin typeface="Arial" panose="020B0604020202020204" pitchFamily="34" charset="0"/>
                <a:cs typeface="Arial" panose="020B0604020202020204" pitchFamily="34" charset="0"/>
              </a:rPr>
              <a:t>Provided a reactive service for some students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Pointed students in a productive direction and provide “quick fix” to problems </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6108192" y="1062943"/>
            <a:ext cx="4480560" cy="731520"/>
          </a:xfrm>
        </p:spPr>
        <p:txBody>
          <a:bodyPr>
            <a:normAutofit/>
          </a:bodyPr>
          <a:lstStyle/>
          <a:p>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Counselor</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6126480" y="1908313"/>
            <a:ext cx="4480560" cy="4263887"/>
          </a:xfrm>
        </p:spPr>
        <p:txBody>
          <a:bodyPr>
            <a:normAutofit/>
          </a:bodyPr>
          <a:lstStyle/>
          <a:p>
            <a:r>
              <a:rPr lang="en-US" dirty="0" smtClean="0">
                <a:latin typeface="Arial" panose="020B0604020202020204" pitchFamily="34" charset="0"/>
                <a:cs typeface="Arial" panose="020B0604020202020204" pitchFamily="34" charset="0"/>
              </a:rPr>
              <a:t>Academic Achievement, College &amp; Career Readiness, Social/Emotional Development and Mental/Behavioral Health </a:t>
            </a:r>
          </a:p>
          <a:p>
            <a:r>
              <a:rPr lang="en-US" dirty="0" smtClean="0">
                <a:latin typeface="Arial" panose="020B0604020202020204" pitchFamily="34" charset="0"/>
                <a:cs typeface="Arial" panose="020B0604020202020204" pitchFamily="34" charset="0"/>
              </a:rPr>
              <a:t>Provides a comprehensive program, driven by data that includes 8 different delivery methods of counseling services to all students </a:t>
            </a:r>
          </a:p>
          <a:p>
            <a:r>
              <a:rPr lang="en-US" dirty="0" smtClean="0">
                <a:latin typeface="Arial" panose="020B0604020202020204" pitchFamily="34" charset="0"/>
                <a:cs typeface="Arial" panose="020B0604020202020204" pitchFamily="34" charset="0"/>
              </a:rPr>
              <a:t>Provides education, prevention, early identification, and intervention/crisis response services to all students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01" y="5797276"/>
            <a:ext cx="2025450" cy="751094"/>
          </a:xfrm>
          <a:prstGeom prst="rect">
            <a:avLst/>
          </a:prstGeom>
        </p:spPr>
      </p:pic>
      <p:sp>
        <p:nvSpPr>
          <p:cNvPr id="8" name="Right Arrow 7"/>
          <p:cNvSpPr/>
          <p:nvPr/>
        </p:nvSpPr>
        <p:spPr>
          <a:xfrm>
            <a:off x="5568696" y="2047741"/>
            <a:ext cx="365760" cy="24469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559552" y="3258803"/>
            <a:ext cx="365760" cy="24469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577840" y="4347516"/>
            <a:ext cx="365760" cy="24469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93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36104"/>
          </a:xfrm>
        </p:spPr>
        <p:txBody>
          <a:bodyPr>
            <a:noAutofit/>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Today’s students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61872" y="1184744"/>
            <a:ext cx="8595360" cy="4995393"/>
          </a:xfrm>
        </p:spPr>
        <p:txBody>
          <a:bodyPr/>
          <a:lstStyle/>
          <a:p>
            <a:pPr marL="457200" lvl="0" indent="-342900">
              <a:lnSpc>
                <a:spcPct val="100000"/>
              </a:lnSpc>
              <a:spcBef>
                <a:spcPts val="400"/>
              </a:spcBef>
              <a:spcAft>
                <a:spcPts val="0"/>
              </a:spcAft>
              <a:buSzPts val="1800"/>
              <a:buChar char="●"/>
            </a:pPr>
            <a:r>
              <a:rPr lang="en-US" sz="2000" b="1" i="1" dirty="0">
                <a:solidFill>
                  <a:srgbClr val="000000"/>
                </a:solidFill>
                <a:latin typeface="Arial" panose="020B0604020202020204" pitchFamily="34" charset="0"/>
                <a:cs typeface="Arial" panose="020B0604020202020204" pitchFamily="34" charset="0"/>
              </a:rPr>
              <a:t>1 in 4</a:t>
            </a:r>
            <a:r>
              <a:rPr lang="en-US" sz="2000" dirty="0">
                <a:latin typeface="Arial" panose="020B0604020202020204" pitchFamily="34" charset="0"/>
                <a:cs typeface="Arial" panose="020B0604020202020204" pitchFamily="34" charset="0"/>
              </a:rPr>
              <a:t> children have been exposed to a traumatic event that can affect learning and/or behavior.</a:t>
            </a:r>
          </a:p>
          <a:p>
            <a:pPr marL="457200" lvl="0" indent="-342900">
              <a:lnSpc>
                <a:spcPct val="100000"/>
              </a:lnSpc>
              <a:spcBef>
                <a:spcPts val="400"/>
              </a:spcBef>
              <a:spcAft>
                <a:spcPts val="0"/>
              </a:spcAft>
              <a:buSzPts val="1800"/>
              <a:buChar char="●"/>
            </a:pPr>
            <a:r>
              <a:rPr lang="en-US" sz="2000" b="1" i="1" dirty="0">
                <a:solidFill>
                  <a:srgbClr val="000000"/>
                </a:solidFill>
                <a:latin typeface="Arial" panose="020B0604020202020204" pitchFamily="34" charset="0"/>
                <a:cs typeface="Arial" panose="020B0604020202020204" pitchFamily="34" charset="0"/>
              </a:rPr>
              <a:t>1 in 5</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children from birth to 18 years has a diagnosable mental disorder. </a:t>
            </a:r>
          </a:p>
          <a:p>
            <a:pPr marL="457200" lvl="0" indent="-342900">
              <a:lnSpc>
                <a:spcPct val="100000"/>
              </a:lnSpc>
              <a:spcBef>
                <a:spcPts val="400"/>
              </a:spcBef>
              <a:spcAft>
                <a:spcPts val="0"/>
              </a:spcAft>
              <a:buSzPts val="1800"/>
              <a:buChar char="●"/>
            </a:pPr>
            <a:r>
              <a:rPr lang="en-US" sz="2000" dirty="0" smtClean="0">
                <a:latin typeface="Arial" panose="020B0604020202020204" pitchFamily="34" charset="0"/>
                <a:cs typeface="Arial" panose="020B0604020202020204" pitchFamily="34" charset="0"/>
              </a:rPr>
              <a:t>Onset </a:t>
            </a:r>
            <a:r>
              <a:rPr lang="en-US" sz="2000" dirty="0">
                <a:latin typeface="Arial" panose="020B0604020202020204" pitchFamily="34" charset="0"/>
                <a:cs typeface="Arial" panose="020B0604020202020204" pitchFamily="34" charset="0"/>
              </a:rPr>
              <a:t>of mental illness may occur as early as 7-11 years old, and half begin by age 14</a:t>
            </a:r>
          </a:p>
          <a:p>
            <a:pPr marL="457200" lvl="0" indent="-342900">
              <a:lnSpc>
                <a:spcPct val="100000"/>
              </a:lnSpc>
              <a:spcBef>
                <a:spcPts val="400"/>
              </a:spcBef>
              <a:spcAft>
                <a:spcPts val="0"/>
              </a:spcAft>
              <a:buSzPts val="1800"/>
              <a:buChar char="●"/>
            </a:pPr>
            <a:r>
              <a:rPr lang="en-US" sz="2000" dirty="0">
                <a:latin typeface="Arial" panose="020B0604020202020204" pitchFamily="34" charset="0"/>
                <a:cs typeface="Arial" panose="020B0604020202020204" pitchFamily="34" charset="0"/>
              </a:rPr>
              <a:t>Suicide is the second leading cause of death for ages 10-24</a:t>
            </a:r>
          </a:p>
          <a:p>
            <a:pPr marL="457200" lvl="0" indent="-342900">
              <a:lnSpc>
                <a:spcPct val="100000"/>
              </a:lnSpc>
              <a:spcBef>
                <a:spcPts val="400"/>
              </a:spcBef>
              <a:spcAft>
                <a:spcPts val="0"/>
              </a:spcAft>
              <a:buSzPts val="1800"/>
              <a:buChar char="●"/>
            </a:pPr>
            <a:r>
              <a:rPr lang="en-US" sz="2000" dirty="0">
                <a:latin typeface="Arial" panose="020B0604020202020204" pitchFamily="34" charset="0"/>
                <a:cs typeface="Arial" panose="020B0604020202020204" pitchFamily="34" charset="0"/>
              </a:rPr>
              <a:t>Children who struggle with mental health may miss copious amounts of school, and their rates of suspension and expulsion are 3x higher than children without a mental health concern or illness.</a:t>
            </a:r>
          </a:p>
          <a:p>
            <a:pPr marL="457200" lvl="0" indent="-342900">
              <a:lnSpc>
                <a:spcPct val="100000"/>
              </a:lnSpc>
              <a:spcBef>
                <a:spcPts val="400"/>
              </a:spcBef>
              <a:spcAft>
                <a:spcPts val="0"/>
              </a:spcAft>
              <a:buSzPts val="1800"/>
              <a:buChar char="●"/>
            </a:pPr>
            <a:r>
              <a:rPr lang="en-US" sz="2000" dirty="0">
                <a:latin typeface="Arial" panose="020B0604020202020204" pitchFamily="34" charset="0"/>
                <a:cs typeface="Arial" panose="020B0604020202020204" pitchFamily="34" charset="0"/>
              </a:rPr>
              <a:t>Of school-aged children who receive any behavioral or mental health services, 70-80% of them receive them only at school. </a:t>
            </a:r>
          </a:p>
          <a:p>
            <a:pPr marL="0" lvl="0" indent="0" algn="ctr">
              <a:lnSpc>
                <a:spcPct val="100000"/>
              </a:lnSpc>
              <a:spcBef>
                <a:spcPts val="0"/>
              </a:spcBef>
              <a:spcAft>
                <a:spcPts val="0"/>
              </a:spcAft>
              <a:buNone/>
            </a:pPr>
            <a:endParaRPr lang="en-US" sz="2000" b="1" i="1" dirty="0">
              <a:latin typeface="Arial" panose="020B0604020202020204" pitchFamily="34" charset="0"/>
              <a:cs typeface="Arial" panose="020B0604020202020204" pitchFamily="34" charset="0"/>
            </a:endParaRPr>
          </a:p>
          <a:p>
            <a:pPr marL="0" lvl="0" indent="0" algn="ctr">
              <a:lnSpc>
                <a:spcPct val="100000"/>
              </a:lnSpc>
              <a:spcBef>
                <a:spcPts val="0"/>
              </a:spcBef>
              <a:spcAft>
                <a:spcPts val="0"/>
              </a:spcAft>
              <a:buNone/>
            </a:pPr>
            <a:r>
              <a:rPr lang="en-US" sz="2000" b="1" i="1" dirty="0">
                <a:solidFill>
                  <a:srgbClr val="434343"/>
                </a:solidFill>
                <a:latin typeface="Arial" panose="020B0604020202020204" pitchFamily="34" charset="0"/>
                <a:cs typeface="Arial" panose="020B0604020202020204" pitchFamily="34" charset="0"/>
              </a:rPr>
              <a:t>Student’s unmet mental health needs pose barriers to development, learning, and compromise school safety.</a:t>
            </a:r>
            <a:endParaRPr lang="en-US" sz="2000" b="1" i="1" dirty="0">
              <a:solidFill>
                <a:srgbClr val="434343"/>
              </a:solidFill>
              <a:latin typeface="Arial" panose="020B0604020202020204" pitchFamily="34" charset="0"/>
              <a:ea typeface="Times"/>
              <a:cs typeface="Arial" panose="020B0604020202020204" pitchFamily="34" charset="0"/>
              <a:sym typeface="Times"/>
            </a:endParaRP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01" y="5797276"/>
            <a:ext cx="2025450" cy="751094"/>
          </a:xfrm>
          <a:prstGeom prst="rect">
            <a:avLst/>
          </a:prstGeom>
        </p:spPr>
      </p:pic>
    </p:spTree>
    <p:extLst>
      <p:ext uri="{BB962C8B-B14F-4D97-AF65-F5344CB8AC3E}">
        <p14:creationId xmlns:p14="http://schemas.microsoft.com/office/powerpoint/2010/main" val="304459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72037" y="103344"/>
            <a:ext cx="5047926" cy="6651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1016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41823"/>
          </a:xfrm>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Counseling Services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261872" y="1240731"/>
            <a:ext cx="4480560" cy="4969523"/>
          </a:xfrm>
        </p:spPr>
        <p:txBody>
          <a:bodyPr>
            <a:normAutofit/>
          </a:bodyPr>
          <a:lstStyle/>
          <a:p>
            <a:r>
              <a:rPr lang="en-US" sz="2400" dirty="0" smtClean="0">
                <a:latin typeface="Arial" panose="020B0604020202020204" pitchFamily="34" charset="0"/>
                <a:cs typeface="Arial" panose="020B0604020202020204" pitchFamily="34" charset="0"/>
              </a:rPr>
              <a:t>Counseling Curriculum</a:t>
            </a:r>
          </a:p>
          <a:p>
            <a:r>
              <a:rPr lang="en-US" sz="2400" dirty="0">
                <a:latin typeface="Arial" panose="020B0604020202020204" pitchFamily="34" charset="0"/>
                <a:cs typeface="Arial" panose="020B0604020202020204" pitchFamily="34" charset="0"/>
              </a:rPr>
              <a:t>Small Group </a:t>
            </a:r>
            <a:r>
              <a:rPr lang="en-US" sz="2400" dirty="0" smtClean="0">
                <a:latin typeface="Arial" panose="020B0604020202020204" pitchFamily="34" charset="0"/>
                <a:cs typeface="Arial" panose="020B0604020202020204" pitchFamily="34" charset="0"/>
              </a:rPr>
              <a:t>Counseling</a:t>
            </a:r>
          </a:p>
          <a:p>
            <a:r>
              <a:rPr lang="en-US" sz="2400" dirty="0" smtClean="0">
                <a:latin typeface="Arial" panose="020B0604020202020204" pitchFamily="34" charset="0"/>
                <a:cs typeface="Arial" panose="020B0604020202020204" pitchFamily="34" charset="0"/>
              </a:rPr>
              <a:t>Individual Counseling</a:t>
            </a:r>
          </a:p>
          <a:p>
            <a:r>
              <a:rPr lang="en-US" sz="2400" dirty="0" smtClean="0">
                <a:latin typeface="Arial" panose="020B0604020202020204" pitchFamily="34" charset="0"/>
                <a:cs typeface="Arial" panose="020B0604020202020204" pitchFamily="34" charset="0"/>
              </a:rPr>
              <a:t>Crisis Response</a:t>
            </a:r>
          </a:p>
          <a:p>
            <a:r>
              <a:rPr lang="en-US" sz="2400" dirty="0" smtClean="0">
                <a:latin typeface="Arial" panose="020B0604020202020204" pitchFamily="34" charset="0"/>
                <a:cs typeface="Arial" panose="020B0604020202020204" pitchFamily="34" charset="0"/>
              </a:rPr>
              <a:t>Individual Student Planning</a:t>
            </a:r>
          </a:p>
          <a:p>
            <a:r>
              <a:rPr lang="en-US" sz="2400" dirty="0" smtClean="0">
                <a:latin typeface="Arial" panose="020B0604020202020204" pitchFamily="34" charset="0"/>
                <a:cs typeface="Arial" panose="020B0604020202020204" pitchFamily="34" charset="0"/>
              </a:rPr>
              <a:t>Consultation</a:t>
            </a:r>
          </a:p>
          <a:p>
            <a:r>
              <a:rPr lang="en-US" sz="2400" dirty="0" smtClean="0">
                <a:latin typeface="Arial" panose="020B0604020202020204" pitchFamily="34" charset="0"/>
                <a:cs typeface="Arial" panose="020B0604020202020204" pitchFamily="34" charset="0"/>
              </a:rPr>
              <a:t>Collaboration</a:t>
            </a:r>
          </a:p>
          <a:p>
            <a:r>
              <a:rPr lang="en-US" sz="2400" dirty="0" smtClean="0">
                <a:latin typeface="Arial" panose="020B0604020202020204" pitchFamily="34" charset="0"/>
                <a:cs typeface="Arial" panose="020B0604020202020204" pitchFamily="34" charset="0"/>
              </a:rPr>
              <a:t>Referral</a:t>
            </a:r>
            <a:endParaRPr lang="en-US" sz="2400" dirty="0">
              <a:latin typeface="Arial" panose="020B0604020202020204" pitchFamily="34" charset="0"/>
              <a:cs typeface="Arial" panose="020B0604020202020204" pitchFamily="34" charset="0"/>
            </a:endParaRPr>
          </a:p>
        </p:txBody>
      </p:sp>
      <p:pic>
        <p:nvPicPr>
          <p:cNvPr id="1028" name="Picture 4" descr="https://lh5.googleusercontent.com/Sv1t5pJhkb67Z9mPDxTru_S-qCnrwc2jm7FLpyX53TBj9WN6EOraty17egWRBo6REe0vbYykbM_v_3EVWwohMbf_YBKl4bigZg1C-ZlNXZmJhsonXE9SrnniMEe9oHqpJwEndIbmDXY"/>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9429" r="15830"/>
          <a:stretch/>
        </p:blipFill>
        <p:spPr bwMode="auto">
          <a:xfrm>
            <a:off x="5486399" y="1240731"/>
            <a:ext cx="5563673" cy="47678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01" y="5797276"/>
            <a:ext cx="2025450" cy="751094"/>
          </a:xfrm>
          <a:prstGeom prst="rect">
            <a:avLst/>
          </a:prstGeom>
        </p:spPr>
      </p:pic>
      <p:sp>
        <p:nvSpPr>
          <p:cNvPr id="5" name="Left Brace 4"/>
          <p:cNvSpPr/>
          <p:nvPr/>
        </p:nvSpPr>
        <p:spPr>
          <a:xfrm>
            <a:off x="927917" y="1451419"/>
            <a:ext cx="333955" cy="2274073"/>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TextBox 5"/>
          <p:cNvSpPr txBox="1"/>
          <p:nvPr/>
        </p:nvSpPr>
        <p:spPr>
          <a:xfrm>
            <a:off x="299274" y="1240731"/>
            <a:ext cx="461665" cy="2617910"/>
          </a:xfrm>
          <a:prstGeom prst="rect">
            <a:avLst/>
          </a:prstGeom>
          <a:noFill/>
        </p:spPr>
        <p:txBody>
          <a:bodyPr vert="vert270" wrap="square" rtlCol="0">
            <a:spAutoFit/>
          </a:bodyPr>
          <a:lstStyle/>
          <a:p>
            <a:r>
              <a:rPr lang="en-US"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 COUNSEILNG</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44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36104"/>
          </a:xfrm>
        </p:spPr>
        <p:txBody>
          <a:bodyPr>
            <a:noAutofit/>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Counseling Get Results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0913" y="1184744"/>
            <a:ext cx="10277341" cy="5363626"/>
          </a:xfrm>
        </p:spPr>
        <p:txBody>
          <a:bodyPr>
            <a:normAutofit/>
          </a:bodyPr>
          <a:lstStyle/>
          <a:p>
            <a:pPr marL="0" indent="0">
              <a:buNone/>
            </a:pPr>
            <a:endParaRPr lang="en" dirty="0" smtClean="0">
              <a:latin typeface="Arial" panose="020B0604020202020204" pitchFamily="34" charset="0"/>
              <a:cs typeface="Arial" panose="020B0604020202020204" pitchFamily="34" charset="0"/>
            </a:endParaRPr>
          </a:p>
          <a:p>
            <a:pPr marL="0" indent="0">
              <a:buNone/>
            </a:pPr>
            <a:endParaRPr lang="en" dirty="0" smtClean="0">
              <a:latin typeface="Arial" panose="020B0604020202020204" pitchFamily="34" charset="0"/>
              <a:cs typeface="Arial" panose="020B0604020202020204" pitchFamily="34" charset="0"/>
            </a:endParaRPr>
          </a:p>
          <a:p>
            <a:pPr marL="0" indent="0">
              <a:buNone/>
            </a:pPr>
            <a:endParaRPr lang="en" dirty="0">
              <a:latin typeface="Arial" panose="020B0604020202020204" pitchFamily="34" charset="0"/>
              <a:cs typeface="Arial" panose="020B0604020202020204" pitchFamily="34" charset="0"/>
            </a:endParaRPr>
          </a:p>
          <a:p>
            <a:pPr marL="0" indent="0">
              <a:buNone/>
            </a:pPr>
            <a:endParaRPr lang="en" dirty="0" smtClean="0">
              <a:latin typeface="Arial" panose="020B0604020202020204" pitchFamily="34" charset="0"/>
              <a:cs typeface="Arial" panose="020B0604020202020204" pitchFamily="34" charset="0"/>
            </a:endParaRPr>
          </a:p>
          <a:p>
            <a:pPr marL="0" indent="0">
              <a:buNone/>
            </a:pPr>
            <a:endParaRPr lang="en"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Rounded Rectangle 5"/>
          <p:cNvSpPr/>
          <p:nvPr/>
        </p:nvSpPr>
        <p:spPr>
          <a:xfrm>
            <a:off x="540909" y="1016027"/>
            <a:ext cx="9929611" cy="828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sz="2000" b="1" dirty="0">
                <a:latin typeface="Arial" panose="020B0604020202020204" pitchFamily="34" charset="0"/>
                <a:cs typeface="Arial" panose="020B0604020202020204" pitchFamily="34" charset="0"/>
              </a:rPr>
              <a:t>Schools with lower school counselor to student ratios had statistically significant </a:t>
            </a:r>
            <a:r>
              <a:rPr lang="en"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lower rates of student suspensions</a:t>
            </a:r>
            <a:r>
              <a:rPr lang="en" sz="2000" b="1" dirty="0">
                <a:latin typeface="Arial" panose="020B0604020202020204" pitchFamily="34" charset="0"/>
                <a:cs typeface="Arial" panose="020B0604020202020204" pitchFamily="34" charset="0"/>
              </a:rPr>
              <a:t> and </a:t>
            </a:r>
            <a:r>
              <a:rPr lang="en"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fewer disciplinary incidents </a:t>
            </a:r>
            <a:r>
              <a:rPr lang="en" sz="1400" dirty="0">
                <a:latin typeface="Arial" panose="020B0604020202020204" pitchFamily="34" charset="0"/>
                <a:cs typeface="Arial" panose="020B0604020202020204" pitchFamily="34" charset="0"/>
              </a:rPr>
              <a:t>(Lapan, Whitcomb, &amp; Aleman, 2012) </a:t>
            </a:r>
          </a:p>
        </p:txBody>
      </p:sp>
      <p:sp>
        <p:nvSpPr>
          <p:cNvPr id="7" name="Rounded Rectangle 6"/>
          <p:cNvSpPr/>
          <p:nvPr/>
        </p:nvSpPr>
        <p:spPr>
          <a:xfrm>
            <a:off x="540909" y="1995554"/>
            <a:ext cx="9929611" cy="1125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sz="2000" b="1" dirty="0">
                <a:latin typeface="Arial" panose="020B0604020202020204" pitchFamily="34" charset="0"/>
                <a:cs typeface="Arial" panose="020B0604020202020204" pitchFamily="34" charset="0"/>
              </a:rPr>
              <a:t>Students with access to school counselors and comprehensive school counseling programs are </a:t>
            </a:r>
            <a:r>
              <a:rPr lang="en"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achieve academically and behaviorally</a:t>
            </a:r>
            <a:r>
              <a:rPr lang="en" sz="2000" b="1" dirty="0">
                <a:latin typeface="Arial" panose="020B0604020202020204" pitchFamily="34" charset="0"/>
                <a:cs typeface="Arial" panose="020B0604020202020204" pitchFamily="34" charset="0"/>
              </a:rPr>
              <a:t>; particularly students in high-poverty schools </a:t>
            </a:r>
            <a:r>
              <a:rPr lang="en" sz="1400" dirty="0">
                <a:latin typeface="Arial" panose="020B0604020202020204" pitchFamily="34" charset="0"/>
                <a:cs typeface="Arial" panose="020B0604020202020204" pitchFamily="34" charset="0"/>
              </a:rPr>
              <a:t>(Lapan, Gysbers, Bragg, &amp; Pierce, 2012) </a:t>
            </a:r>
          </a:p>
        </p:txBody>
      </p:sp>
      <p:sp>
        <p:nvSpPr>
          <p:cNvPr id="8" name="Rounded Rectangle 7"/>
          <p:cNvSpPr/>
          <p:nvPr/>
        </p:nvSpPr>
        <p:spPr>
          <a:xfrm>
            <a:off x="540909" y="3269745"/>
            <a:ext cx="9929611" cy="900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sz="2000" b="1" dirty="0">
                <a:latin typeface="Arial" panose="020B0604020202020204" pitchFamily="34" charset="0"/>
                <a:cs typeface="Arial" panose="020B0604020202020204" pitchFamily="34" charset="0"/>
              </a:rPr>
              <a:t>A comprehensive school counseling program in every elementary, middle, and high school is a </a:t>
            </a:r>
            <a:r>
              <a:rPr lang="en"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necessary component of any effort directed at school safety </a:t>
            </a:r>
            <a:r>
              <a:rPr lang="en" sz="1400" dirty="0">
                <a:latin typeface="Arial" panose="020B0604020202020204" pitchFamily="34" charset="0"/>
                <a:cs typeface="Arial" panose="020B0604020202020204" pitchFamily="34" charset="0"/>
              </a:rPr>
              <a:t>(Nims, 2000</a:t>
            </a:r>
            <a:r>
              <a:rPr lang="en" sz="1400" dirty="0" smtClean="0">
                <a:latin typeface="Arial" panose="020B0604020202020204" pitchFamily="34" charset="0"/>
                <a:cs typeface="Arial" panose="020B0604020202020204" pitchFamily="34" charset="0"/>
              </a:rPr>
              <a:t>) </a:t>
            </a:r>
            <a:endParaRPr lang="en" sz="1400" dirty="0">
              <a:latin typeface="Arial" panose="020B0604020202020204" pitchFamily="34" charset="0"/>
              <a:cs typeface="Arial" panose="020B0604020202020204" pitchFamily="34" charset="0"/>
            </a:endParaRPr>
          </a:p>
        </p:txBody>
      </p:sp>
      <p:sp>
        <p:nvSpPr>
          <p:cNvPr id="9" name="Rounded Rectangle 8"/>
          <p:cNvSpPr/>
          <p:nvPr/>
        </p:nvSpPr>
        <p:spPr>
          <a:xfrm>
            <a:off x="540909" y="4323466"/>
            <a:ext cx="9929611" cy="1111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Students </a:t>
            </a:r>
            <a:r>
              <a:rPr lang="en-US" sz="2000" b="1" dirty="0">
                <a:latin typeface="Arial" panose="020B0604020202020204" pitchFamily="34" charset="0"/>
                <a:cs typeface="Arial" panose="020B0604020202020204" pitchFamily="34" charset="0"/>
              </a:rPr>
              <a:t>in schools with more fully implemented school counseling programs had a </a:t>
            </a:r>
            <a:r>
              <a:rPr lang="en-US"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positive perception of </a:t>
            </a:r>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climate </a:t>
            </a:r>
            <a:r>
              <a:rPr lang="en-US"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safety </a:t>
            </a:r>
            <a:r>
              <a:rPr lang="en-US" sz="2000" b="1" dirty="0">
                <a:latin typeface="Arial" panose="020B0604020202020204" pitchFamily="34" charset="0"/>
                <a:cs typeface="Arial" panose="020B0604020202020204" pitchFamily="34" charset="0"/>
              </a:rPr>
              <a:t>within their school </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Lapan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Gysbers</a:t>
            </a:r>
            <a:r>
              <a:rPr lang="en-US" sz="1400" dirty="0">
                <a:latin typeface="Arial" panose="020B0604020202020204" pitchFamily="34" charset="0"/>
                <a:cs typeface="Arial" panose="020B0604020202020204" pitchFamily="34" charset="0"/>
              </a:rPr>
              <a:t>, &amp; </a:t>
            </a:r>
            <a:r>
              <a:rPr lang="en-US" sz="1400" dirty="0" err="1">
                <a:latin typeface="Arial" panose="020B0604020202020204" pitchFamily="34" charset="0"/>
                <a:cs typeface="Arial" panose="020B0604020202020204" pitchFamily="34" charset="0"/>
              </a:rPr>
              <a:t>Petroski</a:t>
            </a:r>
            <a:r>
              <a:rPr lang="en-US" sz="1400" dirty="0">
                <a:latin typeface="Arial" panose="020B0604020202020204" pitchFamily="34" charset="0"/>
                <a:cs typeface="Arial" panose="020B0604020202020204" pitchFamily="34" charset="0"/>
              </a:rPr>
              <a:t>, 2001</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0" name="Rounded Rectangle 9"/>
          <p:cNvSpPr/>
          <p:nvPr/>
        </p:nvSpPr>
        <p:spPr>
          <a:xfrm>
            <a:off x="540909" y="5594856"/>
            <a:ext cx="9929611" cy="95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School counselors can be catalysts for </a:t>
            </a:r>
            <a:r>
              <a:rPr lang="en-US"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identifying students with depression and suicidal thoughts</a:t>
            </a:r>
            <a:r>
              <a:rPr lang="en-US" sz="20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(Erickson &amp; Abel, 2013)</a:t>
            </a:r>
          </a:p>
        </p:txBody>
      </p:sp>
    </p:spTree>
    <p:extLst>
      <p:ext uri="{BB962C8B-B14F-4D97-AF65-F5344CB8AC3E}">
        <p14:creationId xmlns:p14="http://schemas.microsoft.com/office/powerpoint/2010/main" val="72530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27662126"/>
              </p:ext>
            </p:extLst>
          </p:nvPr>
        </p:nvGraphicFramePr>
        <p:xfrm>
          <a:off x="-321970" y="-68145"/>
          <a:ext cx="11753002" cy="692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601" y="5797276"/>
            <a:ext cx="2025450" cy="751094"/>
          </a:xfrm>
          <a:prstGeom prst="rect">
            <a:avLst/>
          </a:prstGeom>
        </p:spPr>
      </p:pic>
    </p:spTree>
    <p:extLst>
      <p:ext uri="{BB962C8B-B14F-4D97-AF65-F5344CB8AC3E}">
        <p14:creationId xmlns:p14="http://schemas.microsoft.com/office/powerpoint/2010/main" val="829491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1198</TotalTime>
  <Words>2188</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游ゴシック</vt:lpstr>
      <vt:lpstr>游ゴシック Light</vt:lpstr>
      <vt:lpstr>Arial</vt:lpstr>
      <vt:lpstr>Calibri</vt:lpstr>
      <vt:lpstr>Calibri Light</vt:lpstr>
      <vt:lpstr>Century Schoolbook</vt:lpstr>
      <vt:lpstr>Times</vt:lpstr>
      <vt:lpstr>Wingdings 2</vt:lpstr>
      <vt:lpstr>View</vt:lpstr>
      <vt:lpstr>Office Theme</vt:lpstr>
      <vt:lpstr>PowerPoint Presentation</vt:lpstr>
      <vt:lpstr>PowerPoint Presentation</vt:lpstr>
      <vt:lpstr>It’s more than a name change…</vt:lpstr>
      <vt:lpstr>It’s more than a name change…</vt:lpstr>
      <vt:lpstr>Today’s students</vt:lpstr>
      <vt:lpstr>PowerPoint Presentation</vt:lpstr>
      <vt:lpstr>School Counseling Services</vt:lpstr>
      <vt:lpstr>School Counseling Get Results</vt:lpstr>
      <vt:lpstr>PowerPoint Presentation</vt:lpstr>
      <vt:lpstr>Recommendations</vt:lpstr>
      <vt:lpstr>PowerPoint Presentation</vt:lpstr>
    </vt:vector>
  </TitlesOfParts>
  <Company>WJCC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Counseling and School Safety</dc:title>
  <dc:creator>Parker, Elizabeth</dc:creator>
  <cp:lastModifiedBy>Wharff, Joseph (DOE)</cp:lastModifiedBy>
  <cp:revision>117</cp:revision>
  <cp:lastPrinted>2018-10-15T18:48:02Z</cp:lastPrinted>
  <dcterms:created xsi:type="dcterms:W3CDTF">2018-08-16T15:43:50Z</dcterms:created>
  <dcterms:modified xsi:type="dcterms:W3CDTF">2018-11-07T14:19:11Z</dcterms:modified>
</cp:coreProperties>
</file>